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8" r:id="rId4"/>
    <p:sldMasterId id="2147483831" r:id="rId5"/>
    <p:sldMasterId id="2147483846" r:id="rId6"/>
    <p:sldMasterId id="2147483863" r:id="rId7"/>
  </p:sldMasterIdLst>
  <p:notesMasterIdLst>
    <p:notesMasterId r:id="rId52"/>
  </p:notesMasterIdLst>
  <p:sldIdLst>
    <p:sldId id="473" r:id="rId8"/>
    <p:sldId id="474" r:id="rId9"/>
    <p:sldId id="352" r:id="rId10"/>
    <p:sldId id="475" r:id="rId11"/>
    <p:sldId id="361" r:id="rId12"/>
    <p:sldId id="259" r:id="rId13"/>
    <p:sldId id="262" r:id="rId14"/>
    <p:sldId id="265" r:id="rId15"/>
    <p:sldId id="268" r:id="rId16"/>
    <p:sldId id="271" r:id="rId17"/>
    <p:sldId id="274" r:id="rId18"/>
    <p:sldId id="277" r:id="rId19"/>
    <p:sldId id="280" r:id="rId20"/>
    <p:sldId id="286" r:id="rId21"/>
    <p:sldId id="289" r:id="rId22"/>
    <p:sldId id="292" r:id="rId23"/>
    <p:sldId id="411" r:id="rId24"/>
    <p:sldId id="381" r:id="rId25"/>
    <p:sldId id="398" r:id="rId26"/>
    <p:sldId id="410" r:id="rId27"/>
    <p:sldId id="400" r:id="rId28"/>
    <p:sldId id="409" r:id="rId29"/>
    <p:sldId id="378" r:id="rId30"/>
    <p:sldId id="307" r:id="rId31"/>
    <p:sldId id="310" r:id="rId32"/>
    <p:sldId id="478" r:id="rId33"/>
    <p:sldId id="313" r:id="rId34"/>
    <p:sldId id="316" r:id="rId35"/>
    <p:sldId id="319" r:id="rId36"/>
    <p:sldId id="325" r:id="rId37"/>
    <p:sldId id="328" r:id="rId38"/>
    <p:sldId id="331" r:id="rId39"/>
    <p:sldId id="334" r:id="rId40"/>
    <p:sldId id="337" r:id="rId41"/>
    <p:sldId id="322" r:id="rId42"/>
    <p:sldId id="343" r:id="rId43"/>
    <p:sldId id="338" r:id="rId44"/>
    <p:sldId id="391" r:id="rId45"/>
    <p:sldId id="393" r:id="rId46"/>
    <p:sldId id="392" r:id="rId47"/>
    <p:sldId id="394" r:id="rId48"/>
    <p:sldId id="341" r:id="rId49"/>
    <p:sldId id="476" r:id="rId50"/>
    <p:sldId id="477" r:id="rId51"/>
  </p:sldIdLst>
  <p:sldSz cx="10058400" cy="77724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1753" autoAdjust="0"/>
  </p:normalViewPr>
  <p:slideViewPr>
    <p:cSldViewPr>
      <p:cViewPr varScale="1">
        <p:scale>
          <a:sx n="67" d="100"/>
          <a:sy n="67" d="100"/>
        </p:scale>
        <p:origin x="1454" y="6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77436785595812"/>
          <c:y val="0.24877453406223191"/>
          <c:w val="0.35107409514785098"/>
          <c:h val="0.6729390373846168"/>
        </c:manualLayout>
      </c:layout>
      <c:doughnutChart>
        <c:varyColors val="1"/>
        <c:ser>
          <c:idx val="0"/>
          <c:order val="0"/>
          <c:tx>
            <c:strRef>
              <c:f>Sheet1!$B$1</c:f>
              <c:strCache>
                <c:ptCount val="1"/>
                <c:pt idx="0">
                  <c:v>Series 1</c:v>
                </c:pt>
              </c:strCache>
            </c:strRef>
          </c:tx>
          <c:spPr>
            <a:solidFill>
              <a:schemeClr val="accent4"/>
            </a:solidFill>
          </c:spPr>
          <c:dPt>
            <c:idx val="0"/>
            <c:bubble3D val="0"/>
            <c:spPr>
              <a:solidFill>
                <a:srgbClr val="EA7603"/>
              </a:solidFill>
            </c:spPr>
            <c:extLst>
              <c:ext xmlns:c16="http://schemas.microsoft.com/office/drawing/2014/chart" uri="{C3380CC4-5D6E-409C-BE32-E72D297353CC}">
                <c16:uniqueId val="{00000001-AF64-1C47-947C-8F131D7AA666}"/>
              </c:ext>
            </c:extLst>
          </c:dPt>
          <c:dPt>
            <c:idx val="1"/>
            <c:bubble3D val="0"/>
            <c:spPr>
              <a:solidFill>
                <a:srgbClr val="F7BF0A"/>
              </a:solidFill>
            </c:spPr>
            <c:extLst>
              <c:ext xmlns:c16="http://schemas.microsoft.com/office/drawing/2014/chart" uri="{C3380CC4-5D6E-409C-BE32-E72D297353CC}">
                <c16:uniqueId val="{00000003-AF64-1C47-947C-8F131D7AA666}"/>
              </c:ext>
            </c:extLst>
          </c:dPt>
          <c:dPt>
            <c:idx val="2"/>
            <c:bubble3D val="0"/>
            <c:spPr>
              <a:solidFill>
                <a:srgbClr val="081D4D"/>
              </a:solidFill>
            </c:spPr>
            <c:extLst>
              <c:ext xmlns:c16="http://schemas.microsoft.com/office/drawing/2014/chart" uri="{C3380CC4-5D6E-409C-BE32-E72D297353CC}">
                <c16:uniqueId val="{00000005-AF64-1C47-947C-8F131D7AA666}"/>
              </c:ext>
            </c:extLst>
          </c:dPt>
          <c:dPt>
            <c:idx val="3"/>
            <c:bubble3D val="0"/>
            <c:extLst>
              <c:ext xmlns:c16="http://schemas.microsoft.com/office/drawing/2014/chart" uri="{C3380CC4-5D6E-409C-BE32-E72D297353CC}">
                <c16:uniqueId val="{00000007-AF64-1C47-947C-8F131D7AA666}"/>
              </c:ext>
            </c:extLst>
          </c:dPt>
          <c:dPt>
            <c:idx val="4"/>
            <c:bubble3D val="0"/>
            <c:spPr>
              <a:solidFill>
                <a:srgbClr val="757982"/>
              </a:solidFill>
            </c:spPr>
            <c:extLst>
              <c:ext xmlns:c16="http://schemas.microsoft.com/office/drawing/2014/chart" uri="{C3380CC4-5D6E-409C-BE32-E72D297353CC}">
                <c16:uniqueId val="{00000009-AF64-1C47-947C-8F131D7AA666}"/>
              </c:ext>
            </c:extLst>
          </c:dPt>
          <c:dPt>
            <c:idx val="5"/>
            <c:bubble3D val="0"/>
            <c:spPr>
              <a:solidFill>
                <a:srgbClr val="A7A9B3"/>
              </a:solidFill>
            </c:spPr>
            <c:extLst>
              <c:ext xmlns:c16="http://schemas.microsoft.com/office/drawing/2014/chart" uri="{C3380CC4-5D6E-409C-BE32-E72D297353CC}">
                <c16:uniqueId val="{0000000B-AF64-1C47-947C-8F131D7AA666}"/>
              </c:ext>
            </c:extLst>
          </c:dPt>
          <c:cat>
            <c:strRef>
              <c:f>Sheet1!$A$2:$A$7</c:f>
              <c:strCache>
                <c:ptCount val="6"/>
                <c:pt idx="0">
                  <c:v>Color 1</c:v>
                </c:pt>
                <c:pt idx="1">
                  <c:v>Color 2</c:v>
                </c:pt>
                <c:pt idx="2">
                  <c:v>Color 3</c:v>
                </c:pt>
                <c:pt idx="3">
                  <c:v>Color 4</c:v>
                </c:pt>
                <c:pt idx="4">
                  <c:v>Color 5</c:v>
                </c:pt>
                <c:pt idx="5">
                  <c:v>Color 6</c:v>
                </c:pt>
              </c:strCache>
            </c:strRef>
          </c:cat>
          <c:val>
            <c:numRef>
              <c:f>Sheet1!$B$2:$B$7</c:f>
              <c:numCache>
                <c:formatCode>General</c:formatCode>
                <c:ptCount val="6"/>
                <c:pt idx="0">
                  <c:v>16</c:v>
                </c:pt>
                <c:pt idx="1">
                  <c:v>16</c:v>
                </c:pt>
                <c:pt idx="2">
                  <c:v>16</c:v>
                </c:pt>
                <c:pt idx="3">
                  <c:v>16</c:v>
                </c:pt>
                <c:pt idx="4">
                  <c:v>16</c:v>
                </c:pt>
                <c:pt idx="5">
                  <c:v>16</c:v>
                </c:pt>
              </c:numCache>
            </c:numRef>
          </c:val>
          <c:extLst>
            <c:ext xmlns:c16="http://schemas.microsoft.com/office/drawing/2014/chart" uri="{C3380CC4-5D6E-409C-BE32-E72D297353CC}">
              <c16:uniqueId val="{0000000C-AF64-1C47-947C-8F131D7AA666}"/>
            </c:ext>
          </c:extLst>
        </c:ser>
        <c:dLbls>
          <c:showLegendKey val="0"/>
          <c:showVal val="0"/>
          <c:showCatName val="0"/>
          <c:showSerName val="0"/>
          <c:showPercent val="0"/>
          <c:showBubbleSize val="0"/>
          <c:showLeaderLines val="0"/>
        </c:dLbls>
        <c:firstSliceAng val="0"/>
        <c:holeSize val="62"/>
      </c:doughnutChart>
    </c:plotArea>
    <c:legend>
      <c:legendPos val="r"/>
      <c:legendEntry>
        <c:idx val="4"/>
        <c:delete val="1"/>
      </c:legendEntry>
      <c:layout>
        <c:manualLayout>
          <c:xMode val="edge"/>
          <c:yMode val="edge"/>
          <c:x val="0.56530340294416948"/>
          <c:y val="0.360788476957981"/>
          <c:w val="0.35338901840561132"/>
          <c:h val="0.41825310572875452"/>
        </c:manualLayout>
      </c:layout>
      <c:overlay val="0"/>
      <c:txPr>
        <a:bodyPr/>
        <a:lstStyle/>
        <a:p>
          <a:pPr>
            <a:defRPr sz="1000">
              <a:solidFill>
                <a:srgbClr val="4B4F54"/>
              </a:solidFill>
              <a:latin typeface="Arial"/>
              <a:cs typeface="Arial"/>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2291" name="Rectangle 3"/>
          <p:cNvSpPr>
            <a:spLocks noGrp="1" noChangeArrowheads="1"/>
          </p:cNvSpPr>
          <p:nvPr>
            <p:ph type="dt" idx="1"/>
          </p:nvPr>
        </p:nvSpPr>
        <p:spPr bwMode="auto">
          <a:xfrm>
            <a:off x="4143375" y="4"/>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7200" y="720725"/>
            <a:ext cx="6402388" cy="360045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731839" y="4560892"/>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2"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2295" name="Rectangle 7"/>
          <p:cNvSpPr>
            <a:spLocks noGrp="1" noChangeArrowheads="1"/>
          </p:cNvSpPr>
          <p:nvPr>
            <p:ph type="sldNum" sz="quarter" idx="5"/>
          </p:nvPr>
        </p:nvSpPr>
        <p:spPr bwMode="auto">
          <a:xfrm>
            <a:off x="4143375" y="9120191"/>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3" rIns="91407" bIns="45703" numCol="1" anchor="b" anchorCtr="0" compatLnSpc="1">
            <a:prstTxWarp prst="textNoShape">
              <a:avLst/>
            </a:prstTxWarp>
          </a:bodyPr>
          <a:lstStyle>
            <a:lvl1pPr algn="r">
              <a:defRPr sz="1200">
                <a:latin typeface="Arial" pitchFamily="34" charset="0"/>
              </a:defRPr>
            </a:lvl1pPr>
          </a:lstStyle>
          <a:p>
            <a:pPr>
              <a:defRPr/>
            </a:pPr>
            <a:fld id="{719F38AC-A1FC-47AB-81BE-B8AD59C3D23E}" type="slidenum">
              <a:rPr lang="en-US"/>
              <a:pPr>
                <a:defRPr/>
              </a:pPr>
              <a:t>‹#›</a:t>
            </a:fld>
            <a:endParaRPr lang="en-US"/>
          </a:p>
        </p:txBody>
      </p:sp>
    </p:spTree>
    <p:extLst>
      <p:ext uri="{BB962C8B-B14F-4D97-AF65-F5344CB8AC3E}">
        <p14:creationId xmlns:p14="http://schemas.microsoft.com/office/powerpoint/2010/main" val="115657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r>
              <a:rPr lang="en-US" dirty="0"/>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defTabSz="1069866" fontAlgn="auto">
              <a:spcBef>
                <a:spcPts val="0"/>
              </a:spcBef>
              <a:spcAft>
                <a:spcPts val="0"/>
              </a:spcAft>
              <a:defRPr/>
            </a:pPr>
            <a:fld id="{FA41E740-A33C-4EDC-A7FF-54C6BCFC745E}" type="slidenum">
              <a:rPr lang="en-US" sz="1400">
                <a:solidFill>
                  <a:prstClr val="black"/>
                </a:solidFill>
                <a:latin typeface="Calibri" panose="020F0502020204030204"/>
              </a:rPr>
              <a:pPr defTabSz="1069866" fontAlgn="auto">
                <a:spcBef>
                  <a:spcPts val="0"/>
                </a:spcBef>
                <a:spcAft>
                  <a:spcPts val="0"/>
                </a:spcAft>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The</a:t>
            </a:r>
            <a:r>
              <a:rPr lang="en-US" sz="1200" spc="15" dirty="0">
                <a:latin typeface="Arial"/>
                <a:cs typeface="Arial"/>
              </a:rPr>
              <a:t> </a:t>
            </a:r>
            <a:r>
              <a:rPr lang="en-US" sz="1200" dirty="0">
                <a:latin typeface="Arial"/>
                <a:cs typeface="Arial"/>
              </a:rPr>
              <a:t>investor</a:t>
            </a:r>
            <a:r>
              <a:rPr lang="en-US" sz="1200" spc="25" dirty="0">
                <a:latin typeface="Arial"/>
                <a:cs typeface="Arial"/>
              </a:rPr>
              <a:t> </a:t>
            </a:r>
            <a:r>
              <a:rPr lang="en-US" sz="1200" dirty="0">
                <a:latin typeface="Arial"/>
                <a:cs typeface="Arial"/>
              </a:rPr>
              <a:t>exodus</a:t>
            </a:r>
            <a:r>
              <a:rPr lang="en-US" sz="1200" spc="25" dirty="0">
                <a:latin typeface="Arial"/>
                <a:cs typeface="Arial"/>
              </a:rPr>
              <a:t> </a:t>
            </a:r>
            <a:r>
              <a:rPr lang="en-US" sz="1200" dirty="0">
                <a:latin typeface="Arial"/>
                <a:cs typeface="Arial"/>
              </a:rPr>
              <a:t>from</a:t>
            </a:r>
            <a:r>
              <a:rPr lang="en-US" sz="1200" spc="30" dirty="0">
                <a:latin typeface="Arial"/>
                <a:cs typeface="Arial"/>
              </a:rPr>
              <a:t> </a:t>
            </a:r>
            <a:r>
              <a:rPr lang="en-US" sz="1200" dirty="0">
                <a:latin typeface="Arial"/>
                <a:cs typeface="Arial"/>
              </a:rPr>
              <a:t>stock</a:t>
            </a:r>
            <a:r>
              <a:rPr lang="en-US" sz="1200" spc="25" dirty="0">
                <a:latin typeface="Arial"/>
                <a:cs typeface="Arial"/>
              </a:rPr>
              <a:t> </a:t>
            </a:r>
            <a:r>
              <a:rPr lang="en-US" sz="1200" dirty="0">
                <a:latin typeface="Arial"/>
                <a:cs typeface="Arial"/>
              </a:rPr>
              <a:t>and</a:t>
            </a:r>
            <a:r>
              <a:rPr lang="en-US" sz="1200" spc="25" dirty="0">
                <a:latin typeface="Arial"/>
                <a:cs typeface="Arial"/>
              </a:rPr>
              <a:t> </a:t>
            </a:r>
            <a:r>
              <a:rPr lang="en-US" sz="1200" spc="50" dirty="0">
                <a:latin typeface="Arial"/>
                <a:cs typeface="Arial"/>
              </a:rPr>
              <a:t>bond</a:t>
            </a:r>
            <a:r>
              <a:rPr lang="en-US" sz="1200" spc="25" dirty="0">
                <a:latin typeface="Arial"/>
                <a:cs typeface="Arial"/>
              </a:rPr>
              <a:t> </a:t>
            </a:r>
            <a:r>
              <a:rPr lang="en-US" sz="1200" spc="-10" dirty="0">
                <a:latin typeface="Arial"/>
                <a:cs typeface="Arial"/>
              </a:rPr>
              <a:t>markets </a:t>
            </a:r>
            <a:r>
              <a:rPr lang="en-US" sz="1200" dirty="0">
                <a:latin typeface="Arial"/>
                <a:cs typeface="Arial"/>
              </a:rPr>
              <a:t>into </a:t>
            </a:r>
            <a:r>
              <a:rPr lang="en-US" sz="1200" spc="-20" dirty="0">
                <a:latin typeface="Arial"/>
                <a:cs typeface="Arial"/>
              </a:rPr>
              <a:t>cash</a:t>
            </a:r>
            <a:r>
              <a:rPr lang="en-US" sz="1200" dirty="0">
                <a:latin typeface="Arial"/>
                <a:cs typeface="Arial"/>
              </a:rPr>
              <a:t> over the</a:t>
            </a:r>
            <a:r>
              <a:rPr lang="en-US" sz="1200" spc="-5" dirty="0">
                <a:latin typeface="Arial"/>
                <a:cs typeface="Arial"/>
              </a:rPr>
              <a:t> </a:t>
            </a:r>
            <a:r>
              <a:rPr lang="en-US" sz="1200" dirty="0">
                <a:latin typeface="Arial"/>
                <a:cs typeface="Arial"/>
              </a:rPr>
              <a:t>last few</a:t>
            </a:r>
            <a:r>
              <a:rPr lang="en-US" sz="1200" spc="5" dirty="0">
                <a:latin typeface="Arial"/>
                <a:cs typeface="Arial"/>
              </a:rPr>
              <a:t> </a:t>
            </a:r>
            <a:r>
              <a:rPr lang="en-US" sz="1200" spc="-10" dirty="0">
                <a:latin typeface="Arial"/>
                <a:cs typeface="Arial"/>
              </a:rPr>
              <a:t>years</a:t>
            </a:r>
            <a:r>
              <a:rPr lang="en-US" sz="1200" dirty="0">
                <a:latin typeface="Arial"/>
                <a:cs typeface="Arial"/>
              </a:rPr>
              <a:t> is </a:t>
            </a:r>
            <a:r>
              <a:rPr lang="en-US" sz="1200" spc="-10" dirty="0">
                <a:latin typeface="Arial"/>
                <a:cs typeface="Arial"/>
              </a:rPr>
              <a:t>understandable. </a:t>
            </a:r>
            <a:r>
              <a:rPr lang="en-US" sz="1200" dirty="0">
                <a:latin typeface="Arial"/>
                <a:cs typeface="Arial"/>
              </a:rPr>
              <a:t>However,</a:t>
            </a:r>
            <a:r>
              <a:rPr lang="en-US" sz="1200" spc="25" dirty="0">
                <a:latin typeface="Arial"/>
                <a:cs typeface="Arial"/>
              </a:rPr>
              <a:t> </a:t>
            </a:r>
            <a:r>
              <a:rPr lang="en-US" sz="1200" dirty="0">
                <a:latin typeface="Arial"/>
                <a:cs typeface="Arial"/>
              </a:rPr>
              <a:t>investors</a:t>
            </a:r>
            <a:r>
              <a:rPr lang="en-US" sz="1200" spc="25" dirty="0">
                <a:latin typeface="Arial"/>
                <a:cs typeface="Arial"/>
              </a:rPr>
              <a:t> </a:t>
            </a:r>
            <a:r>
              <a:rPr lang="en-US" sz="1200" dirty="0">
                <a:latin typeface="Arial"/>
                <a:cs typeface="Arial"/>
              </a:rPr>
              <a:t>who</a:t>
            </a:r>
            <a:r>
              <a:rPr lang="en-US" sz="1200" spc="25" dirty="0">
                <a:latin typeface="Arial"/>
                <a:cs typeface="Arial"/>
              </a:rPr>
              <a:t> </a:t>
            </a:r>
            <a:r>
              <a:rPr lang="en-US" sz="1200" dirty="0">
                <a:latin typeface="Arial"/>
                <a:cs typeface="Arial"/>
              </a:rPr>
              <a:t>are</a:t>
            </a:r>
            <a:r>
              <a:rPr lang="en-US" sz="1200" spc="20" dirty="0">
                <a:latin typeface="Arial"/>
                <a:cs typeface="Arial"/>
              </a:rPr>
              <a:t> </a:t>
            </a:r>
            <a:r>
              <a:rPr lang="en-US" sz="1200" dirty="0">
                <a:latin typeface="Arial"/>
                <a:cs typeface="Arial"/>
              </a:rPr>
              <a:t>still</a:t>
            </a:r>
            <a:r>
              <a:rPr lang="en-US" sz="1200" spc="15" dirty="0">
                <a:latin typeface="Arial"/>
                <a:cs typeface="Arial"/>
              </a:rPr>
              <a:t> </a:t>
            </a:r>
            <a:r>
              <a:rPr lang="en-US" sz="1200" dirty="0">
                <a:latin typeface="Arial"/>
                <a:cs typeface="Arial"/>
              </a:rPr>
              <a:t>on</a:t>
            </a:r>
            <a:r>
              <a:rPr lang="en-US" sz="1200" spc="25" dirty="0">
                <a:latin typeface="Arial"/>
                <a:cs typeface="Arial"/>
              </a:rPr>
              <a:t> </a:t>
            </a:r>
            <a:r>
              <a:rPr lang="en-US" sz="1200" dirty="0">
                <a:latin typeface="Arial"/>
                <a:cs typeface="Arial"/>
              </a:rPr>
              <a:t>the</a:t>
            </a:r>
            <a:r>
              <a:rPr lang="en-US" sz="1200" spc="20" dirty="0">
                <a:latin typeface="Arial"/>
                <a:cs typeface="Arial"/>
              </a:rPr>
              <a:t> </a:t>
            </a:r>
            <a:r>
              <a:rPr lang="en-US" sz="1200" spc="-10" dirty="0">
                <a:latin typeface="Arial"/>
                <a:cs typeface="Arial"/>
              </a:rPr>
              <a:t>sidelines </a:t>
            </a:r>
            <a:r>
              <a:rPr lang="en-US" sz="1200" dirty="0">
                <a:latin typeface="Arial"/>
                <a:cs typeface="Arial"/>
              </a:rPr>
              <a:t>may</a:t>
            </a:r>
            <a:r>
              <a:rPr lang="en-US" sz="1200" spc="25" dirty="0">
                <a:latin typeface="Arial"/>
                <a:cs typeface="Arial"/>
              </a:rPr>
              <a:t> </a:t>
            </a:r>
            <a:r>
              <a:rPr lang="en-US" sz="1200" dirty="0">
                <a:latin typeface="Arial"/>
                <a:cs typeface="Arial"/>
              </a:rPr>
              <a:t>miss</a:t>
            </a:r>
            <a:r>
              <a:rPr lang="en-US" sz="1200" spc="40" dirty="0">
                <a:latin typeface="Arial"/>
                <a:cs typeface="Arial"/>
              </a:rPr>
              <a:t> </a:t>
            </a:r>
            <a:r>
              <a:rPr lang="en-US" sz="1200" dirty="0">
                <a:latin typeface="Arial"/>
                <a:cs typeface="Arial"/>
              </a:rPr>
              <a:t>out</a:t>
            </a:r>
            <a:r>
              <a:rPr lang="en-US" sz="1200" spc="35" dirty="0">
                <a:latin typeface="Arial"/>
                <a:cs typeface="Arial"/>
              </a:rPr>
              <a:t> </a:t>
            </a:r>
            <a:r>
              <a:rPr lang="en-US" sz="1200" dirty="0">
                <a:latin typeface="Arial"/>
                <a:cs typeface="Arial"/>
              </a:rPr>
              <a:t>on</a:t>
            </a:r>
            <a:r>
              <a:rPr lang="en-US" sz="1200" spc="35" dirty="0">
                <a:latin typeface="Arial"/>
                <a:cs typeface="Arial"/>
              </a:rPr>
              <a:t> </a:t>
            </a:r>
            <a:r>
              <a:rPr lang="en-US" sz="1200" dirty="0">
                <a:latin typeface="Arial"/>
                <a:cs typeface="Arial"/>
              </a:rPr>
              <a:t>a</a:t>
            </a:r>
            <a:r>
              <a:rPr lang="en-US" sz="1200" spc="20" dirty="0">
                <a:latin typeface="Arial"/>
                <a:cs typeface="Arial"/>
              </a:rPr>
              <a:t> </a:t>
            </a:r>
            <a:r>
              <a:rPr lang="en-US" sz="1200" dirty="0">
                <a:latin typeface="Arial"/>
                <a:cs typeface="Arial"/>
              </a:rPr>
              <a:t>historic</a:t>
            </a:r>
            <a:r>
              <a:rPr lang="en-US" sz="1200" spc="40" dirty="0">
                <a:latin typeface="Arial"/>
                <a:cs typeface="Arial"/>
              </a:rPr>
              <a:t> </a:t>
            </a:r>
            <a:r>
              <a:rPr lang="en-US" sz="1200" dirty="0">
                <a:latin typeface="Arial"/>
                <a:cs typeface="Arial"/>
              </a:rPr>
              <a:t>window</a:t>
            </a:r>
            <a:r>
              <a:rPr lang="en-US" sz="1200" spc="35" dirty="0">
                <a:latin typeface="Arial"/>
                <a:cs typeface="Arial"/>
              </a:rPr>
              <a:t> </a:t>
            </a:r>
            <a:r>
              <a:rPr lang="en-US" sz="1200" dirty="0">
                <a:latin typeface="Arial"/>
                <a:cs typeface="Arial"/>
              </a:rPr>
              <a:t>of</a:t>
            </a:r>
            <a:r>
              <a:rPr lang="en-US" sz="1200" spc="30" dirty="0">
                <a:latin typeface="Arial"/>
                <a:cs typeface="Arial"/>
              </a:rPr>
              <a:t> </a:t>
            </a:r>
            <a:r>
              <a:rPr lang="en-US" sz="1200" spc="-10" dirty="0">
                <a:latin typeface="Arial"/>
                <a:cs typeface="Arial"/>
              </a:rPr>
              <a:t>opportunity</a:t>
            </a:r>
            <a:r>
              <a:rPr lang="en-US" sz="1200" spc="500" dirty="0">
                <a:latin typeface="Arial"/>
                <a:cs typeface="Arial"/>
              </a:rPr>
              <a:t> </a:t>
            </a:r>
            <a:r>
              <a:rPr lang="en-US" sz="1200" spc="10" dirty="0">
                <a:latin typeface="Arial"/>
                <a:cs typeface="Arial"/>
              </a:rPr>
              <a:t>to</a:t>
            </a:r>
            <a:r>
              <a:rPr lang="en-US" sz="1200" spc="85" dirty="0">
                <a:latin typeface="Arial"/>
                <a:cs typeface="Arial"/>
              </a:rPr>
              <a:t> </a:t>
            </a:r>
            <a:r>
              <a:rPr lang="en-US" sz="1200" spc="10" dirty="0">
                <a:latin typeface="Arial"/>
                <a:cs typeface="Arial"/>
              </a:rPr>
              <a:t>position</a:t>
            </a:r>
            <a:r>
              <a:rPr lang="en-US" sz="1200" spc="85" dirty="0">
                <a:latin typeface="Arial"/>
                <a:cs typeface="Arial"/>
              </a:rPr>
              <a:t> </a:t>
            </a:r>
            <a:r>
              <a:rPr lang="en-US" sz="1200" spc="10" dirty="0">
                <a:latin typeface="Arial"/>
                <a:cs typeface="Arial"/>
              </a:rPr>
              <a:t>portfolios</a:t>
            </a:r>
            <a:r>
              <a:rPr lang="en-US" sz="1200" spc="85" dirty="0">
                <a:latin typeface="Arial"/>
                <a:cs typeface="Arial"/>
              </a:rPr>
              <a:t> </a:t>
            </a:r>
            <a:r>
              <a:rPr lang="en-US" sz="1200" spc="10" dirty="0">
                <a:latin typeface="Arial"/>
                <a:cs typeface="Arial"/>
              </a:rPr>
              <a:t>for</a:t>
            </a:r>
            <a:r>
              <a:rPr lang="en-US" sz="1200" spc="85" dirty="0">
                <a:latin typeface="Arial"/>
                <a:cs typeface="Arial"/>
              </a:rPr>
              <a:t> </a:t>
            </a:r>
            <a:r>
              <a:rPr lang="en-US" sz="1200" spc="10" dirty="0">
                <a:latin typeface="Arial"/>
                <a:cs typeface="Arial"/>
              </a:rPr>
              <a:t>long-term</a:t>
            </a:r>
            <a:r>
              <a:rPr lang="en-US" sz="1200" spc="95" dirty="0">
                <a:latin typeface="Arial"/>
                <a:cs typeface="Arial"/>
              </a:rPr>
              <a:t> </a:t>
            </a:r>
            <a:r>
              <a:rPr lang="en-US" sz="1200" spc="-10" dirty="0">
                <a:latin typeface="Arial"/>
                <a:cs typeface="Arial"/>
              </a:rPr>
              <a:t>success.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With</a:t>
            </a:r>
            <a:r>
              <a:rPr lang="en-US" sz="1200" spc="30" dirty="0">
                <a:latin typeface="Arial"/>
                <a:cs typeface="Arial"/>
              </a:rPr>
              <a:t> </a:t>
            </a:r>
            <a:r>
              <a:rPr lang="en-US" sz="1200" dirty="0">
                <a:latin typeface="Arial"/>
                <a:cs typeface="Arial"/>
              </a:rPr>
              <a:t>the</a:t>
            </a:r>
            <a:r>
              <a:rPr lang="en-US" sz="1200" spc="25" dirty="0">
                <a:latin typeface="Arial"/>
                <a:cs typeface="Arial"/>
              </a:rPr>
              <a:t> </a:t>
            </a:r>
            <a:r>
              <a:rPr lang="en-US" sz="1200" dirty="0">
                <a:latin typeface="Arial"/>
                <a:cs typeface="Arial"/>
              </a:rPr>
              <a:t>Federal</a:t>
            </a:r>
            <a:r>
              <a:rPr lang="en-US" sz="1200" spc="25" dirty="0">
                <a:latin typeface="Arial"/>
                <a:cs typeface="Arial"/>
              </a:rPr>
              <a:t> </a:t>
            </a:r>
            <a:r>
              <a:rPr lang="en-US" sz="1200" spc="-25" dirty="0">
                <a:latin typeface="Arial"/>
                <a:cs typeface="Arial"/>
              </a:rPr>
              <a:t>Reserve</a:t>
            </a:r>
            <a:r>
              <a:rPr lang="en-US" sz="1200" spc="25" dirty="0">
                <a:latin typeface="Arial"/>
                <a:cs typeface="Arial"/>
              </a:rPr>
              <a:t> </a:t>
            </a:r>
            <a:r>
              <a:rPr lang="en-US" sz="1200" dirty="0">
                <a:latin typeface="Arial"/>
                <a:cs typeface="Arial"/>
              </a:rPr>
              <a:t>in</a:t>
            </a:r>
            <a:r>
              <a:rPr lang="en-US" sz="1200" spc="30"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midst</a:t>
            </a:r>
            <a:r>
              <a:rPr lang="en-US" sz="1200" spc="30"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an</a:t>
            </a:r>
            <a:r>
              <a:rPr lang="en-US" sz="1200" spc="30" dirty="0">
                <a:latin typeface="Arial"/>
                <a:cs typeface="Arial"/>
              </a:rPr>
              <a:t> </a:t>
            </a:r>
            <a:r>
              <a:rPr lang="en-US" sz="1200" spc="-10" dirty="0">
                <a:latin typeface="Arial"/>
                <a:cs typeface="Arial"/>
              </a:rPr>
              <a:t>aggressive </a:t>
            </a:r>
            <a:r>
              <a:rPr lang="en-US" sz="1200" dirty="0">
                <a:latin typeface="Arial"/>
                <a:cs typeface="Arial"/>
              </a:rPr>
              <a:t>rate-hiking</a:t>
            </a:r>
            <a:r>
              <a:rPr lang="en-US" sz="1200" spc="55" dirty="0">
                <a:latin typeface="Arial"/>
                <a:cs typeface="Arial"/>
              </a:rPr>
              <a:t> </a:t>
            </a:r>
            <a:r>
              <a:rPr lang="en-US" sz="1200" dirty="0">
                <a:latin typeface="Arial"/>
                <a:cs typeface="Arial"/>
              </a:rPr>
              <a:t>cycle,</a:t>
            </a:r>
            <a:r>
              <a:rPr lang="en-US" sz="1200" spc="50" dirty="0">
                <a:latin typeface="Arial"/>
                <a:cs typeface="Arial"/>
              </a:rPr>
              <a:t> </a:t>
            </a:r>
            <a:r>
              <a:rPr lang="en-US" sz="1200" dirty="0">
                <a:latin typeface="Arial"/>
                <a:cs typeface="Arial"/>
              </a:rPr>
              <a:t>yields</a:t>
            </a:r>
            <a:r>
              <a:rPr lang="en-US" sz="1200" spc="50" dirty="0">
                <a:latin typeface="Arial"/>
                <a:cs typeface="Arial"/>
              </a:rPr>
              <a:t> </a:t>
            </a:r>
            <a:r>
              <a:rPr lang="en-US" sz="1200" dirty="0">
                <a:latin typeface="Arial"/>
                <a:cs typeface="Arial"/>
              </a:rPr>
              <a:t>on</a:t>
            </a:r>
            <a:r>
              <a:rPr lang="en-US" sz="1200" spc="45" dirty="0">
                <a:latin typeface="Arial"/>
                <a:cs typeface="Arial"/>
              </a:rPr>
              <a:t> </a:t>
            </a:r>
            <a:r>
              <a:rPr lang="en-US" sz="1200" dirty="0">
                <a:latin typeface="Arial"/>
                <a:cs typeface="Arial"/>
              </a:rPr>
              <a:t>money</a:t>
            </a:r>
            <a:r>
              <a:rPr lang="en-US" sz="1200" spc="45" dirty="0">
                <a:latin typeface="Arial"/>
                <a:cs typeface="Arial"/>
              </a:rPr>
              <a:t> </a:t>
            </a:r>
            <a:r>
              <a:rPr lang="en-US" sz="1200" dirty="0">
                <a:latin typeface="Arial"/>
                <a:cs typeface="Arial"/>
              </a:rPr>
              <a:t>market</a:t>
            </a:r>
            <a:r>
              <a:rPr lang="en-US" sz="1200" spc="50" dirty="0">
                <a:latin typeface="Arial"/>
                <a:cs typeface="Arial"/>
              </a:rPr>
              <a:t> </a:t>
            </a:r>
            <a:r>
              <a:rPr lang="en-US" sz="1200" dirty="0">
                <a:latin typeface="Arial"/>
                <a:cs typeface="Arial"/>
              </a:rPr>
              <a:t>funds</a:t>
            </a:r>
            <a:r>
              <a:rPr lang="en-US" sz="1200" spc="50" dirty="0">
                <a:latin typeface="Arial"/>
                <a:cs typeface="Arial"/>
              </a:rPr>
              <a:t> </a:t>
            </a:r>
            <a:r>
              <a:rPr lang="en-US" sz="1200" spc="-25" dirty="0">
                <a:latin typeface="Arial"/>
                <a:cs typeface="Arial"/>
              </a:rPr>
              <a:t>and </a:t>
            </a:r>
            <a:r>
              <a:rPr lang="en-US" sz="1200" spc="-20" dirty="0">
                <a:latin typeface="Arial"/>
                <a:cs typeface="Arial"/>
              </a:rPr>
              <a:t>cash</a:t>
            </a:r>
            <a:r>
              <a:rPr lang="en-US" sz="1200" spc="20" dirty="0">
                <a:latin typeface="Arial"/>
                <a:cs typeface="Arial"/>
              </a:rPr>
              <a:t> </a:t>
            </a:r>
            <a:r>
              <a:rPr lang="en-US" sz="1200" dirty="0">
                <a:latin typeface="Arial"/>
                <a:cs typeface="Arial"/>
              </a:rPr>
              <a:t>equivalents</a:t>
            </a:r>
            <a:r>
              <a:rPr lang="en-US" sz="1200" spc="20" dirty="0">
                <a:latin typeface="Arial"/>
                <a:cs typeface="Arial"/>
              </a:rPr>
              <a:t> </a:t>
            </a:r>
            <a:r>
              <a:rPr lang="en-US" sz="1200" dirty="0">
                <a:latin typeface="Arial"/>
                <a:cs typeface="Arial"/>
              </a:rPr>
              <a:t>rose</a:t>
            </a:r>
            <a:r>
              <a:rPr lang="en-US" sz="1200" spc="15" dirty="0">
                <a:latin typeface="Arial"/>
                <a:cs typeface="Arial"/>
              </a:rPr>
              <a:t> </a:t>
            </a:r>
            <a:r>
              <a:rPr lang="en-US" sz="1200" dirty="0">
                <a:latin typeface="Arial"/>
                <a:cs typeface="Arial"/>
              </a:rPr>
              <a:t>to</a:t>
            </a:r>
            <a:r>
              <a:rPr lang="en-US" sz="1200" spc="20" dirty="0">
                <a:latin typeface="Arial"/>
                <a:cs typeface="Arial"/>
              </a:rPr>
              <a:t> </a:t>
            </a:r>
            <a:r>
              <a:rPr lang="en-US" sz="1200" dirty="0">
                <a:latin typeface="Arial"/>
                <a:cs typeface="Arial"/>
              </a:rPr>
              <a:t>attractive</a:t>
            </a:r>
            <a:r>
              <a:rPr lang="en-US" sz="1200" spc="15" dirty="0">
                <a:latin typeface="Arial"/>
                <a:cs typeface="Arial"/>
              </a:rPr>
              <a:t> </a:t>
            </a:r>
            <a:r>
              <a:rPr lang="en-US" sz="1200" spc="-10" dirty="0">
                <a:latin typeface="Arial"/>
                <a:cs typeface="Arial"/>
              </a:rPr>
              <a:t>levels.</a:t>
            </a:r>
            <a:r>
              <a:rPr lang="en-US" sz="1200" spc="20" dirty="0">
                <a:latin typeface="Arial"/>
                <a:cs typeface="Arial"/>
              </a:rPr>
              <a:t> </a:t>
            </a:r>
            <a:r>
              <a:rPr lang="en-US" sz="1200" dirty="0">
                <a:latin typeface="Arial"/>
                <a:cs typeface="Arial"/>
              </a:rPr>
              <a:t>What’s</a:t>
            </a:r>
            <a:r>
              <a:rPr lang="en-US" sz="1200" spc="20" dirty="0">
                <a:latin typeface="Arial"/>
                <a:cs typeface="Arial"/>
              </a:rPr>
              <a:t> </a:t>
            </a:r>
            <a:r>
              <a:rPr lang="en-US" sz="1200" spc="-20" dirty="0">
                <a:latin typeface="Arial"/>
                <a:cs typeface="Arial"/>
              </a:rPr>
              <a:t>more, </a:t>
            </a:r>
            <a:r>
              <a:rPr lang="en-US" sz="1200" dirty="0">
                <a:latin typeface="Arial"/>
                <a:cs typeface="Arial"/>
              </a:rPr>
              <a:t>the</a:t>
            </a:r>
            <a:r>
              <a:rPr lang="en-US" sz="1200" spc="30" dirty="0">
                <a:latin typeface="Arial"/>
                <a:cs typeface="Arial"/>
              </a:rPr>
              <a:t> </a:t>
            </a:r>
            <a:r>
              <a:rPr lang="en-US" sz="1200" dirty="0">
                <a:latin typeface="Arial"/>
                <a:cs typeface="Arial"/>
              </a:rPr>
              <a:t>speed</a:t>
            </a:r>
            <a:r>
              <a:rPr lang="en-US" sz="1200" spc="40" dirty="0">
                <a:latin typeface="Arial"/>
                <a:cs typeface="Arial"/>
              </a:rPr>
              <a:t> </a:t>
            </a:r>
            <a:r>
              <a:rPr lang="en-US" sz="1200" dirty="0">
                <a:latin typeface="Arial"/>
                <a:cs typeface="Arial"/>
              </a:rPr>
              <a:t>of</a:t>
            </a:r>
            <a:r>
              <a:rPr lang="en-US" sz="1200" spc="35"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rate</a:t>
            </a:r>
            <a:r>
              <a:rPr lang="en-US" sz="1200" spc="35" dirty="0">
                <a:latin typeface="Arial"/>
                <a:cs typeface="Arial"/>
              </a:rPr>
              <a:t> </a:t>
            </a:r>
            <a:r>
              <a:rPr lang="en-US" sz="1200" spc="-10" dirty="0">
                <a:latin typeface="Arial"/>
                <a:cs typeface="Arial"/>
              </a:rPr>
              <a:t>increases</a:t>
            </a:r>
            <a:r>
              <a:rPr lang="en-US" sz="1200" spc="40" dirty="0">
                <a:latin typeface="Arial"/>
                <a:cs typeface="Arial"/>
              </a:rPr>
              <a:t> </a:t>
            </a:r>
            <a:r>
              <a:rPr lang="en-US" sz="1200" dirty="0">
                <a:latin typeface="Arial"/>
                <a:cs typeface="Arial"/>
              </a:rPr>
              <a:t>at</a:t>
            </a:r>
            <a:r>
              <a:rPr lang="en-US" sz="1200" spc="40" dirty="0">
                <a:latin typeface="Arial"/>
                <a:cs typeface="Arial"/>
              </a:rPr>
              <a:t> </a:t>
            </a:r>
            <a:r>
              <a:rPr lang="en-US" sz="1200" dirty="0">
                <a:latin typeface="Arial"/>
                <a:cs typeface="Arial"/>
              </a:rPr>
              <a:t>times</a:t>
            </a:r>
            <a:r>
              <a:rPr lang="en-US" sz="1200" spc="35" dirty="0">
                <a:latin typeface="Arial"/>
                <a:cs typeface="Arial"/>
              </a:rPr>
              <a:t> </a:t>
            </a:r>
            <a:r>
              <a:rPr lang="en-US" sz="1200" dirty="0">
                <a:latin typeface="Arial"/>
                <a:cs typeface="Arial"/>
              </a:rPr>
              <a:t>rattled</a:t>
            </a:r>
            <a:r>
              <a:rPr lang="en-US" sz="1200" spc="40" dirty="0">
                <a:latin typeface="Arial"/>
                <a:cs typeface="Arial"/>
              </a:rPr>
              <a:t> </a:t>
            </a:r>
            <a:r>
              <a:rPr lang="en-US" sz="1200" spc="-20" dirty="0">
                <a:latin typeface="Arial"/>
                <a:cs typeface="Arial"/>
              </a:rPr>
              <a:t>stock </a:t>
            </a:r>
            <a:r>
              <a:rPr lang="en-US" sz="1200" dirty="0">
                <a:latin typeface="Arial"/>
                <a:cs typeface="Arial"/>
              </a:rPr>
              <a:t>and</a:t>
            </a:r>
            <a:r>
              <a:rPr lang="en-US" sz="1200" spc="5" dirty="0">
                <a:latin typeface="Arial"/>
                <a:cs typeface="Arial"/>
              </a:rPr>
              <a:t> </a:t>
            </a:r>
            <a:r>
              <a:rPr lang="en-US" sz="1200" spc="50" dirty="0">
                <a:latin typeface="Arial"/>
                <a:cs typeface="Arial"/>
              </a:rPr>
              <a:t>bond</a:t>
            </a:r>
            <a:r>
              <a:rPr lang="en-US" sz="1200" spc="10" dirty="0">
                <a:latin typeface="Arial"/>
                <a:cs typeface="Arial"/>
              </a:rPr>
              <a:t> </a:t>
            </a:r>
            <a:r>
              <a:rPr lang="en-US" sz="1200" spc="-10" dirty="0">
                <a:latin typeface="Arial"/>
                <a:cs typeface="Arial"/>
              </a:rPr>
              <a:t>markets.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But</a:t>
            </a:r>
            <a:r>
              <a:rPr lang="en-US" sz="1200" spc="60" dirty="0">
                <a:latin typeface="Arial"/>
                <a:cs typeface="Arial"/>
              </a:rPr>
              <a:t> </a:t>
            </a:r>
            <a:r>
              <a:rPr lang="en-US" sz="1200" dirty="0">
                <a:latin typeface="Arial"/>
                <a:cs typeface="Arial"/>
              </a:rPr>
              <a:t>with</a:t>
            </a:r>
            <a:r>
              <a:rPr lang="en-US" sz="1200" spc="65" dirty="0">
                <a:latin typeface="Arial"/>
                <a:cs typeface="Arial"/>
              </a:rPr>
              <a:t> </a:t>
            </a:r>
            <a:r>
              <a:rPr lang="en-US" sz="1200" dirty="0">
                <a:latin typeface="Arial"/>
                <a:cs typeface="Arial"/>
              </a:rPr>
              <a:t>inflation</a:t>
            </a:r>
            <a:r>
              <a:rPr lang="en-US" sz="1200" spc="60" dirty="0">
                <a:latin typeface="Arial"/>
                <a:cs typeface="Arial"/>
              </a:rPr>
              <a:t> </a:t>
            </a:r>
            <a:r>
              <a:rPr lang="en-US" sz="1200" dirty="0">
                <a:latin typeface="Arial"/>
                <a:cs typeface="Arial"/>
              </a:rPr>
              <a:t>easing</a:t>
            </a:r>
            <a:r>
              <a:rPr lang="en-US" sz="1200" spc="75" dirty="0">
                <a:latin typeface="Arial"/>
                <a:cs typeface="Arial"/>
              </a:rPr>
              <a:t> </a:t>
            </a:r>
            <a:r>
              <a:rPr lang="en-US" sz="1200" dirty="0">
                <a:latin typeface="Arial"/>
                <a:cs typeface="Arial"/>
              </a:rPr>
              <a:t>more</a:t>
            </a:r>
            <a:r>
              <a:rPr lang="en-US" sz="1200" spc="55" dirty="0">
                <a:latin typeface="Arial"/>
                <a:cs typeface="Arial"/>
              </a:rPr>
              <a:t> </a:t>
            </a:r>
            <a:r>
              <a:rPr lang="en-US" sz="1200" dirty="0">
                <a:latin typeface="Arial"/>
                <a:cs typeface="Arial"/>
              </a:rPr>
              <a:t>quickly</a:t>
            </a:r>
            <a:r>
              <a:rPr lang="en-US" sz="1200" spc="55" dirty="0">
                <a:latin typeface="Arial"/>
                <a:cs typeface="Arial"/>
              </a:rPr>
              <a:t> </a:t>
            </a:r>
            <a:r>
              <a:rPr lang="en-US" sz="1200" dirty="0">
                <a:latin typeface="Arial"/>
                <a:cs typeface="Arial"/>
              </a:rPr>
              <a:t>than</a:t>
            </a:r>
            <a:r>
              <a:rPr lang="en-US" sz="1200" spc="65" dirty="0">
                <a:latin typeface="Arial"/>
                <a:cs typeface="Arial"/>
              </a:rPr>
              <a:t> </a:t>
            </a:r>
            <a:r>
              <a:rPr lang="en-US" sz="1200" spc="-10" dirty="0">
                <a:latin typeface="Arial"/>
                <a:cs typeface="Arial"/>
              </a:rPr>
              <a:t>anticipated, </a:t>
            </a:r>
            <a:r>
              <a:rPr lang="en-US" sz="1200" dirty="0">
                <a:latin typeface="Arial"/>
                <a:cs typeface="Arial"/>
              </a:rPr>
              <a:t>the</a:t>
            </a:r>
            <a:r>
              <a:rPr lang="en-US" sz="1200" spc="35" dirty="0">
                <a:latin typeface="Arial"/>
                <a:cs typeface="Arial"/>
              </a:rPr>
              <a:t> </a:t>
            </a:r>
            <a:r>
              <a:rPr lang="en-US" sz="1200" dirty="0">
                <a:latin typeface="Arial"/>
                <a:cs typeface="Arial"/>
              </a:rPr>
              <a:t>Fed</a:t>
            </a:r>
            <a:r>
              <a:rPr lang="en-US" sz="1200" spc="40" dirty="0">
                <a:latin typeface="Arial"/>
                <a:cs typeface="Arial"/>
              </a:rPr>
              <a:t> </a:t>
            </a:r>
            <a:r>
              <a:rPr lang="en-US" sz="1200" dirty="0">
                <a:latin typeface="Arial"/>
                <a:cs typeface="Arial"/>
              </a:rPr>
              <a:t>paused</a:t>
            </a:r>
            <a:r>
              <a:rPr lang="en-US" sz="1200" spc="45" dirty="0">
                <a:latin typeface="Arial"/>
                <a:cs typeface="Arial"/>
              </a:rPr>
              <a:t> </a:t>
            </a:r>
            <a:r>
              <a:rPr lang="en-US" sz="1200" dirty="0">
                <a:latin typeface="Arial"/>
                <a:cs typeface="Arial"/>
              </a:rPr>
              <a:t>further</a:t>
            </a:r>
            <a:r>
              <a:rPr lang="en-US" sz="1200" spc="40" dirty="0">
                <a:latin typeface="Arial"/>
                <a:cs typeface="Arial"/>
              </a:rPr>
              <a:t> </a:t>
            </a:r>
            <a:r>
              <a:rPr lang="en-US" sz="1200" dirty="0">
                <a:latin typeface="Arial"/>
                <a:cs typeface="Arial"/>
              </a:rPr>
              <a:t>hikes</a:t>
            </a:r>
            <a:r>
              <a:rPr lang="en-US" sz="1200" spc="45" dirty="0">
                <a:latin typeface="Arial"/>
                <a:cs typeface="Arial"/>
              </a:rPr>
              <a:t> </a:t>
            </a:r>
            <a:r>
              <a:rPr lang="en-US" sz="1200" dirty="0">
                <a:latin typeface="Arial"/>
                <a:cs typeface="Arial"/>
              </a:rPr>
              <a:t>for</a:t>
            </a:r>
            <a:r>
              <a:rPr lang="en-US" sz="1200" spc="40"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second</a:t>
            </a:r>
            <a:r>
              <a:rPr lang="en-US" sz="1200" spc="45" dirty="0">
                <a:latin typeface="Arial"/>
                <a:cs typeface="Arial"/>
              </a:rPr>
              <a:t> </a:t>
            </a:r>
            <a:r>
              <a:rPr lang="en-US" sz="1200" spc="-10" dirty="0">
                <a:latin typeface="Arial"/>
                <a:cs typeface="Arial"/>
              </a:rPr>
              <a:t>consecutive </a:t>
            </a:r>
            <a:r>
              <a:rPr lang="en-US" sz="1200" dirty="0">
                <a:latin typeface="Arial"/>
                <a:cs typeface="Arial"/>
              </a:rPr>
              <a:t>meeting</a:t>
            </a:r>
            <a:r>
              <a:rPr lang="en-US" sz="1200" spc="85" dirty="0">
                <a:latin typeface="Arial"/>
                <a:cs typeface="Arial"/>
              </a:rPr>
              <a:t> </a:t>
            </a:r>
            <a:r>
              <a:rPr lang="en-US" sz="1200" dirty="0">
                <a:latin typeface="Arial"/>
                <a:cs typeface="Arial"/>
              </a:rPr>
              <a:t>in</a:t>
            </a:r>
            <a:r>
              <a:rPr lang="en-US" sz="1200" spc="80" dirty="0">
                <a:latin typeface="Arial"/>
                <a:cs typeface="Arial"/>
              </a:rPr>
              <a:t> </a:t>
            </a:r>
            <a:r>
              <a:rPr lang="en-US" sz="1200" dirty="0">
                <a:latin typeface="Arial"/>
                <a:cs typeface="Arial"/>
              </a:rPr>
              <a:t>October,</a:t>
            </a:r>
            <a:r>
              <a:rPr lang="en-US" sz="1200" spc="75" dirty="0">
                <a:latin typeface="Arial"/>
                <a:cs typeface="Arial"/>
              </a:rPr>
              <a:t> </a:t>
            </a:r>
            <a:r>
              <a:rPr lang="en-US" sz="1200" dirty="0">
                <a:latin typeface="Arial"/>
                <a:cs typeface="Arial"/>
              </a:rPr>
              <a:t>signaling</a:t>
            </a:r>
            <a:r>
              <a:rPr lang="en-US" sz="1200" spc="90" dirty="0">
                <a:latin typeface="Arial"/>
                <a:cs typeface="Arial"/>
              </a:rPr>
              <a:t> </a:t>
            </a:r>
            <a:r>
              <a:rPr lang="en-US" sz="1200" dirty="0">
                <a:latin typeface="Arial"/>
                <a:cs typeface="Arial"/>
              </a:rPr>
              <a:t>the</a:t>
            </a:r>
            <a:r>
              <a:rPr lang="en-US" sz="1200" spc="70" dirty="0">
                <a:latin typeface="Arial"/>
                <a:cs typeface="Arial"/>
              </a:rPr>
              <a:t> </a:t>
            </a:r>
            <a:r>
              <a:rPr lang="en-US" sz="1200" dirty="0">
                <a:latin typeface="Arial"/>
                <a:cs typeface="Arial"/>
              </a:rPr>
              <a:t>central</a:t>
            </a:r>
            <a:r>
              <a:rPr lang="en-US" sz="1200" spc="70" dirty="0">
                <a:latin typeface="Arial"/>
                <a:cs typeface="Arial"/>
              </a:rPr>
              <a:t> </a:t>
            </a:r>
            <a:r>
              <a:rPr lang="en-US" sz="1200" dirty="0">
                <a:latin typeface="Arial"/>
                <a:cs typeface="Arial"/>
              </a:rPr>
              <a:t>bank</a:t>
            </a:r>
            <a:r>
              <a:rPr lang="en-US" sz="1200" spc="80" dirty="0">
                <a:latin typeface="Arial"/>
                <a:cs typeface="Arial"/>
              </a:rPr>
              <a:t> </a:t>
            </a:r>
            <a:r>
              <a:rPr lang="en-US" sz="1200" dirty="0">
                <a:latin typeface="Arial"/>
                <a:cs typeface="Arial"/>
              </a:rPr>
              <a:t>may</a:t>
            </a:r>
            <a:r>
              <a:rPr lang="en-US" sz="1200" spc="70" dirty="0">
                <a:latin typeface="Arial"/>
                <a:cs typeface="Arial"/>
              </a:rPr>
              <a:t> </a:t>
            </a:r>
            <a:r>
              <a:rPr lang="en-US" sz="1200" spc="-25" dirty="0">
                <a:latin typeface="Arial"/>
                <a:cs typeface="Arial"/>
              </a:rPr>
              <a:t>be </a:t>
            </a:r>
            <a:r>
              <a:rPr lang="en-US" sz="1200" spc="10" dirty="0">
                <a:latin typeface="Arial"/>
                <a:cs typeface="Arial"/>
              </a:rPr>
              <a:t>near</a:t>
            </a:r>
            <a:r>
              <a:rPr lang="en-US" sz="1200" dirty="0">
                <a:latin typeface="Arial"/>
                <a:cs typeface="Arial"/>
              </a:rPr>
              <a:t> </a:t>
            </a:r>
            <a:r>
              <a:rPr lang="en-US" sz="1200" spc="10" dirty="0">
                <a:latin typeface="Arial"/>
                <a:cs typeface="Arial"/>
              </a:rPr>
              <a:t>the</a:t>
            </a:r>
            <a:r>
              <a:rPr lang="en-US" sz="1200" dirty="0">
                <a:latin typeface="Arial"/>
                <a:cs typeface="Arial"/>
              </a:rPr>
              <a:t> </a:t>
            </a:r>
            <a:r>
              <a:rPr lang="en-US" sz="1200" spc="10" dirty="0">
                <a:latin typeface="Arial"/>
                <a:cs typeface="Arial"/>
              </a:rPr>
              <a:t>end</a:t>
            </a:r>
            <a:r>
              <a:rPr lang="en-US" sz="1200" spc="5" dirty="0">
                <a:latin typeface="Arial"/>
                <a:cs typeface="Arial"/>
              </a:rPr>
              <a:t> </a:t>
            </a:r>
            <a:r>
              <a:rPr lang="en-US" sz="1200" spc="10" dirty="0">
                <a:latin typeface="Arial"/>
                <a:cs typeface="Arial"/>
              </a:rPr>
              <a:t>of</a:t>
            </a:r>
            <a:r>
              <a:rPr lang="en-US" sz="1200" spc="-5" dirty="0">
                <a:latin typeface="Arial"/>
                <a:cs typeface="Arial"/>
              </a:rPr>
              <a:t> </a:t>
            </a:r>
            <a:r>
              <a:rPr lang="en-US" sz="1200" spc="10" dirty="0">
                <a:latin typeface="Arial"/>
                <a:cs typeface="Arial"/>
              </a:rPr>
              <a:t>its</a:t>
            </a:r>
            <a:r>
              <a:rPr lang="en-US" sz="1200" spc="5" dirty="0">
                <a:latin typeface="Arial"/>
                <a:cs typeface="Arial"/>
              </a:rPr>
              <a:t> </a:t>
            </a:r>
            <a:r>
              <a:rPr lang="en-US" sz="1200" spc="10" dirty="0">
                <a:latin typeface="Arial"/>
                <a:cs typeface="Arial"/>
              </a:rPr>
              <a:t>tightening </a:t>
            </a:r>
            <a:r>
              <a:rPr lang="en-US" sz="1200" dirty="0">
                <a:latin typeface="Arial"/>
                <a:cs typeface="Arial"/>
              </a:rPr>
              <a:t>cycle. </a:t>
            </a:r>
            <a:r>
              <a:rPr lang="en-US" sz="1200" spc="10" dirty="0">
                <a:latin typeface="Arial"/>
                <a:cs typeface="Arial"/>
              </a:rPr>
              <a:t>Historically</a:t>
            </a:r>
            <a:r>
              <a:rPr lang="en-US" sz="1200" dirty="0">
                <a:latin typeface="Arial"/>
                <a:cs typeface="Arial"/>
              </a:rPr>
              <a:t> </a:t>
            </a:r>
            <a:r>
              <a:rPr lang="en-US" sz="1200" spc="10" dirty="0">
                <a:latin typeface="Arial"/>
                <a:cs typeface="Arial"/>
              </a:rPr>
              <a:t>this</a:t>
            </a:r>
            <a:r>
              <a:rPr lang="en-US" sz="1200" spc="5" dirty="0">
                <a:latin typeface="Arial"/>
                <a:cs typeface="Arial"/>
              </a:rPr>
              <a:t> </a:t>
            </a:r>
            <a:r>
              <a:rPr lang="en-US" sz="1200" spc="-25" dirty="0">
                <a:latin typeface="Arial"/>
                <a:cs typeface="Arial"/>
              </a:rPr>
              <a:t>has </a:t>
            </a:r>
            <a:r>
              <a:rPr lang="en-US" sz="1200" spc="10" dirty="0">
                <a:latin typeface="Arial"/>
                <a:cs typeface="Arial"/>
              </a:rPr>
              <a:t>provided</a:t>
            </a:r>
            <a:r>
              <a:rPr lang="en-US" sz="1200" spc="45" dirty="0">
                <a:latin typeface="Arial"/>
                <a:cs typeface="Arial"/>
              </a:rPr>
              <a:t> </a:t>
            </a:r>
            <a:r>
              <a:rPr lang="en-US" sz="1200" dirty="0">
                <a:latin typeface="Arial"/>
                <a:cs typeface="Arial"/>
              </a:rPr>
              <a:t>a</a:t>
            </a:r>
            <a:r>
              <a:rPr lang="en-US" sz="1200" spc="30" dirty="0">
                <a:latin typeface="Arial"/>
                <a:cs typeface="Arial"/>
              </a:rPr>
              <a:t> </a:t>
            </a:r>
            <a:r>
              <a:rPr lang="en-US" sz="1200" spc="10" dirty="0">
                <a:latin typeface="Arial"/>
                <a:cs typeface="Arial"/>
              </a:rPr>
              <a:t>favorable</a:t>
            </a:r>
            <a:r>
              <a:rPr lang="en-US" sz="1200" spc="40" dirty="0">
                <a:latin typeface="Arial"/>
                <a:cs typeface="Arial"/>
              </a:rPr>
              <a:t> </a:t>
            </a:r>
            <a:r>
              <a:rPr lang="en-US" sz="1200" spc="10" dirty="0">
                <a:latin typeface="Arial"/>
                <a:cs typeface="Arial"/>
              </a:rPr>
              <a:t>time</a:t>
            </a:r>
            <a:r>
              <a:rPr lang="en-US" sz="1200" spc="40" dirty="0">
                <a:latin typeface="Arial"/>
                <a:cs typeface="Arial"/>
              </a:rPr>
              <a:t> </a:t>
            </a:r>
            <a:r>
              <a:rPr lang="en-US" sz="1200" spc="10" dirty="0">
                <a:latin typeface="Arial"/>
                <a:cs typeface="Arial"/>
              </a:rPr>
              <a:t>for</a:t>
            </a:r>
            <a:r>
              <a:rPr lang="en-US" sz="1200" spc="45" dirty="0">
                <a:latin typeface="Arial"/>
                <a:cs typeface="Arial"/>
              </a:rPr>
              <a:t> </a:t>
            </a:r>
            <a:r>
              <a:rPr lang="en-US" sz="1200" dirty="0">
                <a:latin typeface="Arial"/>
                <a:cs typeface="Arial"/>
              </a:rPr>
              <a:t>investors</a:t>
            </a:r>
            <a:r>
              <a:rPr lang="en-US" sz="1200" spc="50" dirty="0">
                <a:latin typeface="Arial"/>
                <a:cs typeface="Arial"/>
              </a:rPr>
              <a:t> </a:t>
            </a:r>
            <a:r>
              <a:rPr lang="en-US" sz="1200" spc="10" dirty="0">
                <a:latin typeface="Arial"/>
                <a:cs typeface="Arial"/>
              </a:rPr>
              <a:t>to</a:t>
            </a:r>
            <a:r>
              <a:rPr lang="en-US" sz="1200" spc="45" dirty="0">
                <a:latin typeface="Arial"/>
                <a:cs typeface="Arial"/>
              </a:rPr>
              <a:t> </a:t>
            </a:r>
            <a:r>
              <a:rPr lang="en-US" sz="1200" spc="10" dirty="0">
                <a:latin typeface="Arial"/>
                <a:cs typeface="Arial"/>
              </a:rPr>
              <a:t>redeploy</a:t>
            </a:r>
            <a:r>
              <a:rPr lang="en-US" sz="1200" spc="40" dirty="0">
                <a:latin typeface="Arial"/>
                <a:cs typeface="Arial"/>
              </a:rPr>
              <a:t> </a:t>
            </a:r>
            <a:r>
              <a:rPr lang="en-US" sz="1200" spc="-20" dirty="0">
                <a:latin typeface="Arial"/>
                <a:cs typeface="Arial"/>
              </a:rPr>
              <a:t>cash </a:t>
            </a:r>
            <a:r>
              <a:rPr lang="en-US" sz="1200" dirty="0">
                <a:latin typeface="Arial"/>
                <a:cs typeface="Arial"/>
              </a:rPr>
              <a:t>into</a:t>
            </a:r>
            <a:r>
              <a:rPr lang="en-US" sz="1200" spc="30" dirty="0">
                <a:latin typeface="Arial"/>
                <a:cs typeface="Arial"/>
              </a:rPr>
              <a:t> </a:t>
            </a:r>
            <a:r>
              <a:rPr lang="en-US" sz="1200" dirty="0">
                <a:latin typeface="Arial"/>
                <a:cs typeface="Arial"/>
              </a:rPr>
              <a:t>stock</a:t>
            </a:r>
            <a:r>
              <a:rPr lang="en-US" sz="1200" spc="30" dirty="0">
                <a:latin typeface="Arial"/>
                <a:cs typeface="Arial"/>
              </a:rPr>
              <a:t> </a:t>
            </a:r>
            <a:r>
              <a:rPr lang="en-US" sz="1200" dirty="0">
                <a:latin typeface="Arial"/>
                <a:cs typeface="Arial"/>
              </a:rPr>
              <a:t>and</a:t>
            </a:r>
            <a:r>
              <a:rPr lang="en-US" sz="1200" spc="30" dirty="0">
                <a:latin typeface="Arial"/>
                <a:cs typeface="Arial"/>
              </a:rPr>
              <a:t> </a:t>
            </a:r>
            <a:r>
              <a:rPr lang="en-US" sz="1200" spc="50" dirty="0">
                <a:latin typeface="Arial"/>
                <a:cs typeface="Arial"/>
              </a:rPr>
              <a:t>bond</a:t>
            </a:r>
            <a:r>
              <a:rPr lang="en-US" sz="1200" spc="30" dirty="0">
                <a:latin typeface="Arial"/>
                <a:cs typeface="Arial"/>
              </a:rPr>
              <a:t> </a:t>
            </a:r>
            <a:r>
              <a:rPr lang="en-US" sz="1200" spc="-10" dirty="0">
                <a:latin typeface="Arial"/>
                <a:cs typeface="Arial"/>
              </a:rPr>
              <a:t>investments.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Following</a:t>
            </a:r>
            <a:r>
              <a:rPr lang="en-US" sz="1200" spc="70" dirty="0">
                <a:latin typeface="Arial"/>
                <a:cs typeface="Arial"/>
              </a:rPr>
              <a:t> </a:t>
            </a:r>
            <a:r>
              <a:rPr lang="en-US" sz="1200" dirty="0">
                <a:latin typeface="Arial"/>
                <a:cs typeface="Arial"/>
              </a:rPr>
              <a:t>the</a:t>
            </a:r>
            <a:r>
              <a:rPr lang="en-US" sz="1200" spc="55" dirty="0">
                <a:latin typeface="Arial"/>
                <a:cs typeface="Arial"/>
              </a:rPr>
              <a:t> </a:t>
            </a:r>
            <a:r>
              <a:rPr lang="en-US" sz="1200" dirty="0">
                <a:latin typeface="Arial"/>
                <a:cs typeface="Arial"/>
              </a:rPr>
              <a:t>last</a:t>
            </a:r>
            <a:r>
              <a:rPr lang="en-US" sz="1200" spc="60" dirty="0">
                <a:latin typeface="Arial"/>
                <a:cs typeface="Arial"/>
              </a:rPr>
              <a:t> </a:t>
            </a:r>
            <a:r>
              <a:rPr lang="en-US" sz="1200" dirty="0">
                <a:latin typeface="Arial"/>
                <a:cs typeface="Arial"/>
              </a:rPr>
              <a:t>four</a:t>
            </a:r>
            <a:r>
              <a:rPr lang="en-US" sz="1200" spc="65" dirty="0">
                <a:latin typeface="Arial"/>
                <a:cs typeface="Arial"/>
              </a:rPr>
              <a:t> </a:t>
            </a:r>
            <a:r>
              <a:rPr lang="en-US" sz="1200" dirty="0">
                <a:latin typeface="Arial"/>
                <a:cs typeface="Arial"/>
              </a:rPr>
              <a:t>tightening</a:t>
            </a:r>
            <a:r>
              <a:rPr lang="en-US" sz="1200" spc="70" dirty="0">
                <a:latin typeface="Arial"/>
                <a:cs typeface="Arial"/>
              </a:rPr>
              <a:t> </a:t>
            </a:r>
            <a:r>
              <a:rPr lang="en-US" sz="1200" spc="-10" dirty="0">
                <a:latin typeface="Arial"/>
                <a:cs typeface="Arial"/>
              </a:rPr>
              <a:t>cycles,</a:t>
            </a:r>
            <a:r>
              <a:rPr lang="en-US" sz="1200" spc="65" dirty="0">
                <a:latin typeface="Arial"/>
                <a:cs typeface="Arial"/>
              </a:rPr>
              <a:t> </a:t>
            </a:r>
            <a:r>
              <a:rPr lang="en-US" sz="1200" dirty="0">
                <a:latin typeface="Arial"/>
                <a:cs typeface="Arial"/>
              </a:rPr>
              <a:t>stocks,</a:t>
            </a:r>
            <a:r>
              <a:rPr lang="en-US" sz="1200" spc="60" dirty="0">
                <a:latin typeface="Arial"/>
                <a:cs typeface="Arial"/>
              </a:rPr>
              <a:t> </a:t>
            </a:r>
            <a:r>
              <a:rPr lang="en-US" sz="1200" spc="-20" dirty="0">
                <a:latin typeface="Arial"/>
                <a:cs typeface="Arial"/>
              </a:rPr>
              <a:t>bonds </a:t>
            </a:r>
            <a:r>
              <a:rPr lang="en-US" sz="1200" dirty="0">
                <a:latin typeface="Arial"/>
                <a:cs typeface="Arial"/>
              </a:rPr>
              <a:t>and</a:t>
            </a:r>
            <a:r>
              <a:rPr lang="en-US" sz="1200" spc="145" dirty="0">
                <a:latin typeface="Arial"/>
                <a:cs typeface="Arial"/>
              </a:rPr>
              <a:t> </a:t>
            </a:r>
            <a:r>
              <a:rPr lang="en-US" sz="1200" dirty="0">
                <a:latin typeface="Arial"/>
                <a:cs typeface="Arial"/>
              </a:rPr>
              <a:t>a</a:t>
            </a:r>
            <a:r>
              <a:rPr lang="en-US" sz="1200" spc="125" dirty="0">
                <a:latin typeface="Arial"/>
                <a:cs typeface="Arial"/>
              </a:rPr>
              <a:t> </a:t>
            </a:r>
            <a:r>
              <a:rPr lang="en-US" sz="1200" dirty="0">
                <a:latin typeface="Arial"/>
                <a:cs typeface="Arial"/>
              </a:rPr>
              <a:t>blended</a:t>
            </a:r>
            <a:r>
              <a:rPr lang="en-US" sz="1200" spc="145" dirty="0">
                <a:latin typeface="Arial"/>
                <a:cs typeface="Arial"/>
              </a:rPr>
              <a:t> </a:t>
            </a:r>
            <a:r>
              <a:rPr lang="en-US" sz="1200" dirty="0">
                <a:latin typeface="Arial"/>
                <a:cs typeface="Arial"/>
              </a:rPr>
              <a:t>hypothetical</a:t>
            </a:r>
            <a:r>
              <a:rPr lang="en-US" sz="1200" spc="140" dirty="0">
                <a:latin typeface="Arial"/>
                <a:cs typeface="Arial"/>
              </a:rPr>
              <a:t> </a:t>
            </a:r>
            <a:r>
              <a:rPr lang="en-US" sz="1200" dirty="0">
                <a:latin typeface="Arial"/>
                <a:cs typeface="Arial"/>
              </a:rPr>
              <a:t>60/40</a:t>
            </a:r>
            <a:r>
              <a:rPr lang="en-US" sz="1200" spc="145" dirty="0">
                <a:latin typeface="Arial"/>
                <a:cs typeface="Arial"/>
              </a:rPr>
              <a:t> </a:t>
            </a:r>
            <a:r>
              <a:rPr lang="en-US" sz="1200" dirty="0">
                <a:latin typeface="Arial"/>
                <a:cs typeface="Arial"/>
              </a:rPr>
              <a:t>portfolio </a:t>
            </a:r>
            <a:r>
              <a:rPr lang="en-US" sz="1200" spc="-20" dirty="0">
                <a:latin typeface="Arial"/>
                <a:cs typeface="Arial"/>
              </a:rPr>
              <a:t>(60% </a:t>
            </a:r>
            <a:r>
              <a:rPr lang="en-US" sz="1200" dirty="0">
                <a:latin typeface="Arial"/>
                <a:cs typeface="Arial"/>
              </a:rPr>
              <a:t>stocks,</a:t>
            </a:r>
            <a:r>
              <a:rPr lang="en-US" sz="1200" spc="30" dirty="0">
                <a:latin typeface="Arial"/>
                <a:cs typeface="Arial"/>
              </a:rPr>
              <a:t> </a:t>
            </a:r>
            <a:r>
              <a:rPr lang="en-US" sz="1200" dirty="0">
                <a:latin typeface="Arial"/>
                <a:cs typeface="Arial"/>
              </a:rPr>
              <a:t>40%</a:t>
            </a:r>
            <a:r>
              <a:rPr lang="en-US" sz="1200" spc="35" dirty="0">
                <a:latin typeface="Arial"/>
                <a:cs typeface="Arial"/>
              </a:rPr>
              <a:t> </a:t>
            </a:r>
            <a:r>
              <a:rPr lang="en-US" sz="1200" dirty="0">
                <a:latin typeface="Arial"/>
                <a:cs typeface="Arial"/>
              </a:rPr>
              <a:t>bonds)</a:t>
            </a:r>
            <a:r>
              <a:rPr lang="en-US" sz="1200" spc="40" dirty="0">
                <a:latin typeface="Arial"/>
                <a:cs typeface="Arial"/>
              </a:rPr>
              <a:t> </a:t>
            </a:r>
            <a:r>
              <a:rPr lang="en-US" sz="1200" dirty="0">
                <a:latin typeface="Arial"/>
                <a:cs typeface="Arial"/>
              </a:rPr>
              <a:t>sharply</a:t>
            </a:r>
            <a:r>
              <a:rPr lang="en-US" sz="1200" spc="30" dirty="0">
                <a:latin typeface="Arial"/>
                <a:cs typeface="Arial"/>
              </a:rPr>
              <a:t> </a:t>
            </a:r>
            <a:r>
              <a:rPr lang="en-US" sz="1200" dirty="0">
                <a:latin typeface="Arial"/>
                <a:cs typeface="Arial"/>
              </a:rPr>
              <a:t>outpaced</a:t>
            </a:r>
            <a:r>
              <a:rPr lang="en-US" sz="1200" spc="35" dirty="0">
                <a:latin typeface="Arial"/>
                <a:cs typeface="Arial"/>
              </a:rPr>
              <a:t> </a:t>
            </a:r>
            <a:r>
              <a:rPr lang="en-US" sz="1200" spc="-45" dirty="0">
                <a:latin typeface="Arial"/>
                <a:cs typeface="Arial"/>
              </a:rPr>
              <a:t>U.S.</a:t>
            </a:r>
            <a:r>
              <a:rPr lang="en-US" sz="1200" spc="30" dirty="0">
                <a:latin typeface="Arial"/>
                <a:cs typeface="Arial"/>
              </a:rPr>
              <a:t> </a:t>
            </a:r>
            <a:r>
              <a:rPr lang="en-US" sz="1200" dirty="0">
                <a:latin typeface="Arial"/>
                <a:cs typeface="Arial"/>
              </a:rPr>
              <a:t>3-</a:t>
            </a:r>
            <a:r>
              <a:rPr lang="en-US" sz="1200" spc="-20" dirty="0">
                <a:latin typeface="Arial"/>
                <a:cs typeface="Arial"/>
              </a:rPr>
              <a:t>month </a:t>
            </a:r>
            <a:r>
              <a:rPr lang="en-US" sz="1200" spc="-10" dirty="0">
                <a:latin typeface="Arial"/>
                <a:cs typeface="Arial"/>
              </a:rPr>
              <a:t>Treasury</a:t>
            </a:r>
            <a:r>
              <a:rPr lang="en-US" sz="1200" spc="10" dirty="0">
                <a:latin typeface="Arial"/>
                <a:cs typeface="Arial"/>
              </a:rPr>
              <a:t> </a:t>
            </a:r>
            <a:r>
              <a:rPr lang="en-US" sz="1200" dirty="0">
                <a:latin typeface="Arial"/>
                <a:cs typeface="Arial"/>
              </a:rPr>
              <a:t>bill</a:t>
            </a:r>
            <a:r>
              <a:rPr lang="en-US" sz="1200" spc="10" dirty="0">
                <a:latin typeface="Arial"/>
                <a:cs typeface="Arial"/>
              </a:rPr>
              <a:t> </a:t>
            </a:r>
            <a:r>
              <a:rPr lang="en-US" sz="1200" dirty="0">
                <a:latin typeface="Arial"/>
                <a:cs typeface="Arial"/>
              </a:rPr>
              <a:t>returns</a:t>
            </a:r>
            <a:r>
              <a:rPr lang="en-US" sz="1200" spc="20" dirty="0">
                <a:latin typeface="Arial"/>
                <a:cs typeface="Arial"/>
              </a:rPr>
              <a:t> </a:t>
            </a:r>
            <a:r>
              <a:rPr lang="en-US" sz="1200" dirty="0">
                <a:latin typeface="Arial"/>
                <a:cs typeface="Arial"/>
              </a:rPr>
              <a:t>in</a:t>
            </a:r>
            <a:r>
              <a:rPr lang="en-US" sz="1200" spc="20" dirty="0">
                <a:latin typeface="Arial"/>
                <a:cs typeface="Arial"/>
              </a:rPr>
              <a:t> </a:t>
            </a:r>
            <a:r>
              <a:rPr lang="en-US" sz="1200" dirty="0">
                <a:latin typeface="Arial"/>
                <a:cs typeface="Arial"/>
              </a:rPr>
              <a:t>the</a:t>
            </a:r>
            <a:r>
              <a:rPr lang="en-US" sz="1200" spc="10" dirty="0">
                <a:latin typeface="Arial"/>
                <a:cs typeface="Arial"/>
              </a:rPr>
              <a:t> </a:t>
            </a:r>
            <a:r>
              <a:rPr lang="en-US" sz="1200" dirty="0">
                <a:latin typeface="Arial"/>
                <a:cs typeface="Arial"/>
              </a:rPr>
              <a:t>first</a:t>
            </a:r>
            <a:r>
              <a:rPr lang="en-US" sz="1200" spc="20" dirty="0">
                <a:latin typeface="Arial"/>
                <a:cs typeface="Arial"/>
              </a:rPr>
              <a:t> </a:t>
            </a:r>
            <a:r>
              <a:rPr lang="en-US" sz="1200" dirty="0">
                <a:latin typeface="Arial"/>
                <a:cs typeface="Arial"/>
              </a:rPr>
              <a:t>year</a:t>
            </a:r>
            <a:r>
              <a:rPr lang="en-US" sz="1200" spc="20" dirty="0">
                <a:latin typeface="Arial"/>
                <a:cs typeface="Arial"/>
              </a:rPr>
              <a:t> </a:t>
            </a:r>
            <a:r>
              <a:rPr lang="en-US" sz="1200" dirty="0">
                <a:latin typeface="Arial"/>
                <a:cs typeface="Arial"/>
              </a:rPr>
              <a:t>after</a:t>
            </a:r>
            <a:r>
              <a:rPr lang="en-US" sz="1200" spc="15" dirty="0">
                <a:latin typeface="Arial"/>
                <a:cs typeface="Arial"/>
              </a:rPr>
              <a:t> </a:t>
            </a:r>
            <a:r>
              <a:rPr lang="en-US" sz="1200" dirty="0">
                <a:latin typeface="Arial"/>
                <a:cs typeface="Arial"/>
              </a:rPr>
              <a:t>the</a:t>
            </a:r>
            <a:r>
              <a:rPr lang="en-US" sz="1200" spc="15" dirty="0">
                <a:latin typeface="Arial"/>
                <a:cs typeface="Arial"/>
              </a:rPr>
              <a:t> </a:t>
            </a:r>
            <a:r>
              <a:rPr lang="en-US" sz="1200" dirty="0">
                <a:latin typeface="Arial"/>
                <a:cs typeface="Arial"/>
              </a:rPr>
              <a:t>last</a:t>
            </a:r>
            <a:r>
              <a:rPr lang="en-US" sz="1200" spc="15" dirty="0">
                <a:latin typeface="Arial"/>
                <a:cs typeface="Arial"/>
              </a:rPr>
              <a:t> </a:t>
            </a:r>
            <a:r>
              <a:rPr lang="en-US" sz="1200" spc="-25" dirty="0">
                <a:latin typeface="Arial"/>
                <a:cs typeface="Arial"/>
              </a:rPr>
              <a:t>Fed </a:t>
            </a:r>
            <a:r>
              <a:rPr lang="en-US" sz="1200" dirty="0">
                <a:latin typeface="Arial"/>
                <a:cs typeface="Arial"/>
              </a:rPr>
              <a:t>hike.</a:t>
            </a:r>
            <a:r>
              <a:rPr lang="en-US" sz="1200" spc="35" dirty="0">
                <a:latin typeface="Arial"/>
                <a:cs typeface="Arial"/>
              </a:rPr>
              <a:t> </a:t>
            </a:r>
            <a:r>
              <a:rPr lang="en-US" sz="1200" dirty="0">
                <a:latin typeface="Arial"/>
                <a:cs typeface="Arial"/>
              </a:rPr>
              <a:t>Conversely,</a:t>
            </a:r>
            <a:r>
              <a:rPr lang="en-US" sz="1200" spc="40"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3-month</a:t>
            </a:r>
            <a:r>
              <a:rPr lang="en-US" sz="1200" spc="35" dirty="0">
                <a:latin typeface="Arial"/>
                <a:cs typeface="Arial"/>
              </a:rPr>
              <a:t> </a:t>
            </a:r>
            <a:r>
              <a:rPr lang="en-US" sz="1200" spc="-10" dirty="0">
                <a:latin typeface="Arial"/>
                <a:cs typeface="Arial"/>
              </a:rPr>
              <a:t>Treasury</a:t>
            </a:r>
            <a:r>
              <a:rPr lang="en-US" sz="1200" spc="35" dirty="0">
                <a:latin typeface="Arial"/>
                <a:cs typeface="Arial"/>
              </a:rPr>
              <a:t> </a:t>
            </a:r>
            <a:r>
              <a:rPr lang="en-US" sz="1200" dirty="0">
                <a:latin typeface="Arial"/>
                <a:cs typeface="Arial"/>
              </a:rPr>
              <a:t>yield,</a:t>
            </a:r>
            <a:r>
              <a:rPr lang="en-US" sz="1200" spc="35" dirty="0">
                <a:latin typeface="Arial"/>
                <a:cs typeface="Arial"/>
              </a:rPr>
              <a:t> </a:t>
            </a:r>
            <a:r>
              <a:rPr lang="en-US" sz="1200" spc="-10" dirty="0">
                <a:latin typeface="Arial"/>
                <a:cs typeface="Arial"/>
              </a:rPr>
              <a:t>widely </a:t>
            </a:r>
            <a:r>
              <a:rPr lang="en-US" sz="1200" dirty="0">
                <a:latin typeface="Arial"/>
                <a:cs typeface="Arial"/>
              </a:rPr>
              <a:t>regarded</a:t>
            </a:r>
            <a:r>
              <a:rPr lang="en-US" sz="1200" spc="75" dirty="0">
                <a:latin typeface="Arial"/>
                <a:cs typeface="Arial"/>
              </a:rPr>
              <a:t> </a:t>
            </a:r>
            <a:r>
              <a:rPr lang="en-US" sz="1200" spc="-50" dirty="0">
                <a:latin typeface="Arial"/>
                <a:cs typeface="Arial"/>
              </a:rPr>
              <a:t>as</a:t>
            </a:r>
            <a:r>
              <a:rPr lang="en-US" sz="1200" spc="80" dirty="0">
                <a:latin typeface="Arial"/>
                <a:cs typeface="Arial"/>
              </a:rPr>
              <a:t> </a:t>
            </a:r>
            <a:r>
              <a:rPr lang="en-US" sz="1200" dirty="0">
                <a:latin typeface="Arial"/>
                <a:cs typeface="Arial"/>
              </a:rPr>
              <a:t>a</a:t>
            </a:r>
            <a:r>
              <a:rPr lang="en-US" sz="1200" spc="60" dirty="0">
                <a:latin typeface="Arial"/>
                <a:cs typeface="Arial"/>
              </a:rPr>
              <a:t> </a:t>
            </a:r>
            <a:r>
              <a:rPr lang="en-US" sz="1200" dirty="0">
                <a:latin typeface="Arial"/>
                <a:cs typeface="Arial"/>
              </a:rPr>
              <a:t>proxy</a:t>
            </a:r>
            <a:r>
              <a:rPr lang="en-US" sz="1200" spc="70" dirty="0">
                <a:latin typeface="Arial"/>
                <a:cs typeface="Arial"/>
              </a:rPr>
              <a:t> </a:t>
            </a:r>
            <a:r>
              <a:rPr lang="en-US" sz="1200" dirty="0">
                <a:latin typeface="Arial"/>
                <a:cs typeface="Arial"/>
              </a:rPr>
              <a:t>for</a:t>
            </a:r>
            <a:r>
              <a:rPr lang="en-US" sz="1200" spc="80" dirty="0">
                <a:latin typeface="Arial"/>
                <a:cs typeface="Arial"/>
              </a:rPr>
              <a:t> </a:t>
            </a:r>
            <a:r>
              <a:rPr lang="en-US" sz="1200" spc="-25" dirty="0">
                <a:latin typeface="Arial"/>
                <a:cs typeface="Arial"/>
              </a:rPr>
              <a:t>cash-</a:t>
            </a:r>
            <a:r>
              <a:rPr lang="en-US" sz="1200" dirty="0">
                <a:latin typeface="Arial"/>
                <a:cs typeface="Arial"/>
              </a:rPr>
              <a:t>equivalent</a:t>
            </a:r>
            <a:r>
              <a:rPr lang="en-US" sz="1200" spc="80" dirty="0">
                <a:latin typeface="Arial"/>
                <a:cs typeface="Arial"/>
              </a:rPr>
              <a:t> </a:t>
            </a:r>
            <a:r>
              <a:rPr lang="en-US" sz="1200" spc="-10" dirty="0">
                <a:latin typeface="Arial"/>
                <a:cs typeface="Arial"/>
              </a:rPr>
              <a:t>investments, </a:t>
            </a:r>
            <a:r>
              <a:rPr lang="en-US" sz="1200" dirty="0">
                <a:latin typeface="Arial"/>
                <a:cs typeface="Arial"/>
              </a:rPr>
              <a:t>rapidly</a:t>
            </a:r>
            <a:r>
              <a:rPr lang="en-US" sz="1200" spc="30" dirty="0">
                <a:latin typeface="Arial"/>
                <a:cs typeface="Arial"/>
              </a:rPr>
              <a:t> </a:t>
            </a:r>
            <a:r>
              <a:rPr lang="en-US" sz="1200" dirty="0">
                <a:latin typeface="Arial"/>
                <a:cs typeface="Arial"/>
              </a:rPr>
              <a:t>declined</a:t>
            </a:r>
            <a:r>
              <a:rPr lang="en-US" sz="1200" spc="40" dirty="0">
                <a:latin typeface="Arial"/>
                <a:cs typeface="Arial"/>
              </a:rPr>
              <a:t> </a:t>
            </a:r>
            <a:r>
              <a:rPr lang="en-US" sz="1200" dirty="0">
                <a:latin typeface="Arial"/>
                <a:cs typeface="Arial"/>
              </a:rPr>
              <a:t>an</a:t>
            </a:r>
            <a:r>
              <a:rPr lang="en-US" sz="1200" spc="40" dirty="0">
                <a:latin typeface="Arial"/>
                <a:cs typeface="Arial"/>
              </a:rPr>
              <a:t> </a:t>
            </a:r>
            <a:r>
              <a:rPr lang="en-US" sz="1200" dirty="0">
                <a:latin typeface="Arial"/>
                <a:cs typeface="Arial"/>
              </a:rPr>
              <a:t>average</a:t>
            </a:r>
            <a:r>
              <a:rPr lang="en-US" sz="1200" spc="35" dirty="0">
                <a:latin typeface="Arial"/>
                <a:cs typeface="Arial"/>
              </a:rPr>
              <a:t> </a:t>
            </a:r>
            <a:r>
              <a:rPr lang="en-US" sz="1200" dirty="0">
                <a:latin typeface="Arial"/>
                <a:cs typeface="Arial"/>
              </a:rPr>
              <a:t>2.5%</a:t>
            </a:r>
            <a:r>
              <a:rPr lang="en-US" sz="1200" spc="40" dirty="0">
                <a:latin typeface="Arial"/>
                <a:cs typeface="Arial"/>
              </a:rPr>
              <a:t> </a:t>
            </a:r>
            <a:r>
              <a:rPr lang="en-US" sz="1200" dirty="0">
                <a:latin typeface="Arial"/>
                <a:cs typeface="Arial"/>
              </a:rPr>
              <a:t>in</a:t>
            </a:r>
            <a:r>
              <a:rPr lang="en-US" sz="1200" spc="40"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18</a:t>
            </a:r>
            <a:r>
              <a:rPr lang="en-US" sz="1200" spc="40" dirty="0">
                <a:latin typeface="Arial"/>
                <a:cs typeface="Arial"/>
              </a:rPr>
              <a:t> </a:t>
            </a:r>
            <a:r>
              <a:rPr lang="en-US" sz="1200" spc="-10" dirty="0">
                <a:latin typeface="Arial"/>
                <a:cs typeface="Arial"/>
              </a:rPr>
              <a:t>months* </a:t>
            </a:r>
            <a:r>
              <a:rPr lang="en-US" sz="1200" dirty="0">
                <a:latin typeface="Arial"/>
                <a:cs typeface="Arial"/>
              </a:rPr>
              <a:t>after</a:t>
            </a:r>
            <a:r>
              <a:rPr lang="en-US" sz="1200" spc="-5" dirty="0">
                <a:latin typeface="Arial"/>
                <a:cs typeface="Arial"/>
              </a:rPr>
              <a:t> </a:t>
            </a:r>
            <a:r>
              <a:rPr lang="en-US" sz="1200" dirty="0">
                <a:latin typeface="Arial"/>
                <a:cs typeface="Arial"/>
              </a:rPr>
              <a:t>the</a:t>
            </a:r>
            <a:r>
              <a:rPr lang="en-US" sz="1200" spc="-5" dirty="0">
                <a:latin typeface="Arial"/>
                <a:cs typeface="Arial"/>
              </a:rPr>
              <a:t> </a:t>
            </a:r>
            <a:r>
              <a:rPr lang="en-US" sz="1200" dirty="0">
                <a:latin typeface="Arial"/>
                <a:cs typeface="Arial"/>
              </a:rPr>
              <a:t>last Fed </a:t>
            </a:r>
            <a:r>
              <a:rPr lang="en-US" sz="1200" spc="-20" dirty="0">
                <a:latin typeface="Arial"/>
                <a:cs typeface="Arial"/>
              </a:rPr>
              <a:t>hike.</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10</a:t>
            </a:fld>
            <a:endParaRPr lang="en-US"/>
          </a:p>
        </p:txBody>
      </p:sp>
    </p:spTree>
    <p:extLst>
      <p:ext uri="{BB962C8B-B14F-4D97-AF65-F5344CB8AC3E}">
        <p14:creationId xmlns:p14="http://schemas.microsoft.com/office/powerpoint/2010/main" val="4230890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latin typeface="Arial"/>
                <a:cs typeface="Arial"/>
              </a:rPr>
              <a:t>Major</a:t>
            </a:r>
            <a:r>
              <a:rPr lang="en-US" sz="1200" spc="30" dirty="0">
                <a:latin typeface="Arial"/>
                <a:cs typeface="Arial"/>
              </a:rPr>
              <a:t> </a:t>
            </a:r>
            <a:r>
              <a:rPr lang="en-US" sz="1200" dirty="0">
                <a:latin typeface="Arial"/>
                <a:cs typeface="Arial"/>
              </a:rPr>
              <a:t>advancements</a:t>
            </a:r>
            <a:r>
              <a:rPr lang="en-US" sz="1200" spc="30" dirty="0">
                <a:latin typeface="Arial"/>
                <a:cs typeface="Arial"/>
              </a:rPr>
              <a:t> </a:t>
            </a:r>
            <a:r>
              <a:rPr lang="en-US" sz="1200" spc="10" dirty="0">
                <a:latin typeface="Arial"/>
                <a:cs typeface="Arial"/>
              </a:rPr>
              <a:t>in</a:t>
            </a:r>
            <a:r>
              <a:rPr lang="en-US" sz="1200" spc="35" dirty="0">
                <a:latin typeface="Arial"/>
                <a:cs typeface="Arial"/>
              </a:rPr>
              <a:t> </a:t>
            </a:r>
            <a:r>
              <a:rPr lang="en-US" sz="1200" spc="10" dirty="0">
                <a:latin typeface="Arial"/>
                <a:cs typeface="Arial"/>
              </a:rPr>
              <a:t>artificial</a:t>
            </a:r>
            <a:r>
              <a:rPr lang="en-US" sz="1200" spc="25" dirty="0">
                <a:latin typeface="Arial"/>
                <a:cs typeface="Arial"/>
              </a:rPr>
              <a:t> </a:t>
            </a:r>
            <a:r>
              <a:rPr lang="en-US" sz="1200" spc="10" dirty="0">
                <a:latin typeface="Arial"/>
                <a:cs typeface="Arial"/>
              </a:rPr>
              <a:t>intelligence</a:t>
            </a:r>
            <a:r>
              <a:rPr lang="en-US" sz="1200" spc="25" dirty="0">
                <a:latin typeface="Arial"/>
                <a:cs typeface="Arial"/>
              </a:rPr>
              <a:t> </a:t>
            </a:r>
            <a:r>
              <a:rPr lang="en-US" sz="1200" spc="-20" dirty="0">
                <a:latin typeface="Arial"/>
                <a:cs typeface="Arial"/>
              </a:rPr>
              <a:t>(AI) </a:t>
            </a:r>
            <a:r>
              <a:rPr lang="en-US" sz="1200" dirty="0">
                <a:latin typeface="Arial"/>
                <a:cs typeface="Arial"/>
              </a:rPr>
              <a:t>captured</a:t>
            </a:r>
            <a:r>
              <a:rPr lang="en-US" sz="1200" spc="85" dirty="0">
                <a:latin typeface="Arial"/>
                <a:cs typeface="Arial"/>
              </a:rPr>
              <a:t> </a:t>
            </a:r>
            <a:r>
              <a:rPr lang="en-US" sz="1200" dirty="0">
                <a:latin typeface="Arial"/>
                <a:cs typeface="Arial"/>
              </a:rPr>
              <a:t>the</a:t>
            </a:r>
            <a:r>
              <a:rPr lang="en-US" sz="1200" spc="80" dirty="0">
                <a:latin typeface="Arial"/>
                <a:cs typeface="Arial"/>
              </a:rPr>
              <a:t> </a:t>
            </a:r>
            <a:r>
              <a:rPr lang="en-US" sz="1200" dirty="0">
                <a:latin typeface="Arial"/>
                <a:cs typeface="Arial"/>
              </a:rPr>
              <a:t>market’s</a:t>
            </a:r>
            <a:r>
              <a:rPr lang="en-US" sz="1200" spc="85" dirty="0">
                <a:latin typeface="Arial"/>
                <a:cs typeface="Arial"/>
              </a:rPr>
              <a:t> </a:t>
            </a:r>
            <a:r>
              <a:rPr lang="en-US" sz="1200" dirty="0">
                <a:latin typeface="Arial"/>
                <a:cs typeface="Arial"/>
              </a:rPr>
              <a:t>attention</a:t>
            </a:r>
            <a:r>
              <a:rPr lang="en-US" sz="1200" spc="90" dirty="0">
                <a:latin typeface="Arial"/>
                <a:cs typeface="Arial"/>
              </a:rPr>
              <a:t> </a:t>
            </a:r>
            <a:r>
              <a:rPr lang="en-US" sz="1200" dirty="0">
                <a:latin typeface="Arial"/>
                <a:cs typeface="Arial"/>
              </a:rPr>
              <a:t>in</a:t>
            </a:r>
            <a:r>
              <a:rPr lang="en-US" sz="1200" spc="85" dirty="0">
                <a:latin typeface="Arial"/>
                <a:cs typeface="Arial"/>
              </a:rPr>
              <a:t> </a:t>
            </a:r>
            <a:r>
              <a:rPr lang="en-US" sz="1200" dirty="0">
                <a:latin typeface="Arial"/>
                <a:cs typeface="Arial"/>
              </a:rPr>
              <a:t>2023,</a:t>
            </a:r>
            <a:r>
              <a:rPr lang="en-US" sz="1200" spc="85" dirty="0">
                <a:latin typeface="Arial"/>
                <a:cs typeface="Arial"/>
              </a:rPr>
              <a:t> </a:t>
            </a:r>
            <a:r>
              <a:rPr lang="en-US" sz="1200" dirty="0">
                <a:latin typeface="Arial"/>
                <a:cs typeface="Arial"/>
              </a:rPr>
              <a:t>driving</a:t>
            </a:r>
            <a:r>
              <a:rPr lang="en-US" sz="1200" spc="95" dirty="0">
                <a:latin typeface="Arial"/>
                <a:cs typeface="Arial"/>
              </a:rPr>
              <a:t> </a:t>
            </a:r>
            <a:r>
              <a:rPr lang="en-US" sz="1200" spc="-25" dirty="0">
                <a:latin typeface="Arial"/>
                <a:cs typeface="Arial"/>
              </a:rPr>
              <a:t>up </a:t>
            </a:r>
            <a:r>
              <a:rPr lang="en-US" sz="1200" dirty="0">
                <a:latin typeface="Arial"/>
                <a:cs typeface="Arial"/>
              </a:rPr>
              <a:t>stock</a:t>
            </a:r>
            <a:r>
              <a:rPr lang="en-US" sz="1200" spc="30" dirty="0">
                <a:latin typeface="Arial"/>
                <a:cs typeface="Arial"/>
              </a:rPr>
              <a:t> </a:t>
            </a:r>
            <a:r>
              <a:rPr lang="en-US" sz="1200" dirty="0">
                <a:latin typeface="Arial"/>
                <a:cs typeface="Arial"/>
              </a:rPr>
              <a:t>prices</a:t>
            </a:r>
            <a:r>
              <a:rPr lang="en-US" sz="1200" spc="30" dirty="0">
                <a:latin typeface="Arial"/>
                <a:cs typeface="Arial"/>
              </a:rPr>
              <a:t> </a:t>
            </a:r>
            <a:r>
              <a:rPr lang="en-US" sz="1200" dirty="0">
                <a:latin typeface="Arial"/>
                <a:cs typeface="Arial"/>
              </a:rPr>
              <a:t>for</a:t>
            </a:r>
            <a:r>
              <a:rPr lang="en-US" sz="1200" spc="35" dirty="0">
                <a:latin typeface="Arial"/>
                <a:cs typeface="Arial"/>
              </a:rPr>
              <a:t> </a:t>
            </a:r>
            <a:r>
              <a:rPr lang="en-US" sz="1200" dirty="0">
                <a:latin typeface="Arial"/>
                <a:cs typeface="Arial"/>
              </a:rPr>
              <a:t>a</a:t>
            </a:r>
            <a:r>
              <a:rPr lang="en-US" sz="1200" spc="20" dirty="0">
                <a:latin typeface="Arial"/>
                <a:cs typeface="Arial"/>
              </a:rPr>
              <a:t> </a:t>
            </a:r>
            <a:r>
              <a:rPr lang="en-US" sz="1200" dirty="0">
                <a:latin typeface="Arial"/>
                <a:cs typeface="Arial"/>
              </a:rPr>
              <a:t>handful</a:t>
            </a:r>
            <a:r>
              <a:rPr lang="en-US" sz="1200" spc="25"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Big</a:t>
            </a:r>
            <a:r>
              <a:rPr lang="en-US" sz="1200" spc="40" dirty="0">
                <a:latin typeface="Arial"/>
                <a:cs typeface="Arial"/>
              </a:rPr>
              <a:t> </a:t>
            </a:r>
            <a:r>
              <a:rPr lang="en-US" sz="1200" dirty="0">
                <a:latin typeface="Arial"/>
                <a:cs typeface="Arial"/>
              </a:rPr>
              <a:t>Tech</a:t>
            </a:r>
            <a:r>
              <a:rPr lang="en-US" sz="1200" spc="30" dirty="0">
                <a:latin typeface="Arial"/>
                <a:cs typeface="Arial"/>
              </a:rPr>
              <a:t> </a:t>
            </a:r>
            <a:r>
              <a:rPr lang="en-US" sz="1200" dirty="0">
                <a:latin typeface="Arial"/>
                <a:cs typeface="Arial"/>
              </a:rPr>
              <a:t>companies.</a:t>
            </a:r>
            <a:r>
              <a:rPr lang="en-US" sz="1200" spc="30" dirty="0">
                <a:latin typeface="Arial"/>
                <a:cs typeface="Arial"/>
              </a:rPr>
              <a:t> </a:t>
            </a:r>
            <a:r>
              <a:rPr lang="en-US" sz="1200" spc="-25" dirty="0">
                <a:latin typeface="Arial"/>
                <a:cs typeface="Arial"/>
              </a:rPr>
              <a:t>But </a:t>
            </a:r>
            <a:r>
              <a:rPr lang="en-US" sz="1200" dirty="0">
                <a:latin typeface="Arial"/>
                <a:cs typeface="Arial"/>
              </a:rPr>
              <a:t>the</a:t>
            </a:r>
            <a:r>
              <a:rPr lang="en-US" sz="1200" spc="25" dirty="0">
                <a:latin typeface="Arial"/>
                <a:cs typeface="Arial"/>
              </a:rPr>
              <a:t> </a:t>
            </a:r>
            <a:r>
              <a:rPr lang="en-US" sz="1200" dirty="0">
                <a:latin typeface="Arial"/>
                <a:cs typeface="Arial"/>
              </a:rPr>
              <a:t>beneficiaries</a:t>
            </a:r>
            <a:r>
              <a:rPr lang="en-US" sz="1200" spc="30" dirty="0">
                <a:latin typeface="Arial"/>
                <a:cs typeface="Arial"/>
              </a:rPr>
              <a:t> </a:t>
            </a:r>
            <a:r>
              <a:rPr lang="en-US" sz="1200" dirty="0">
                <a:latin typeface="Arial"/>
                <a:cs typeface="Arial"/>
              </a:rPr>
              <a:t>of</a:t>
            </a:r>
            <a:r>
              <a:rPr lang="en-US" sz="1200" spc="25" dirty="0">
                <a:latin typeface="Arial"/>
                <a:cs typeface="Arial"/>
              </a:rPr>
              <a:t> </a:t>
            </a:r>
            <a:r>
              <a:rPr lang="en-US" sz="1200" spc="-10" dirty="0">
                <a:latin typeface="Arial"/>
                <a:cs typeface="Arial"/>
              </a:rPr>
              <a:t>AI’s</a:t>
            </a:r>
            <a:r>
              <a:rPr lang="en-US" sz="1200" spc="30" dirty="0">
                <a:latin typeface="Arial"/>
                <a:cs typeface="Arial"/>
              </a:rPr>
              <a:t> </a:t>
            </a:r>
            <a:r>
              <a:rPr lang="en-US" sz="1200" dirty="0">
                <a:latin typeface="Arial"/>
                <a:cs typeface="Arial"/>
              </a:rPr>
              <a:t>ascent</a:t>
            </a:r>
            <a:r>
              <a:rPr lang="en-US" sz="1200" spc="35" dirty="0">
                <a:latin typeface="Arial"/>
                <a:cs typeface="Arial"/>
              </a:rPr>
              <a:t> </a:t>
            </a:r>
            <a:r>
              <a:rPr lang="en-US" sz="1200" dirty="0">
                <a:latin typeface="Arial"/>
                <a:cs typeface="Arial"/>
              </a:rPr>
              <a:t>aren’t</a:t>
            </a:r>
            <a:r>
              <a:rPr lang="en-US" sz="1200" spc="30" dirty="0">
                <a:latin typeface="Arial"/>
                <a:cs typeface="Arial"/>
              </a:rPr>
              <a:t> </a:t>
            </a:r>
            <a:r>
              <a:rPr lang="en-US" sz="1200" dirty="0">
                <a:latin typeface="Arial"/>
                <a:cs typeface="Arial"/>
              </a:rPr>
              <a:t>only</a:t>
            </a:r>
            <a:r>
              <a:rPr lang="en-US" sz="1200" spc="25" dirty="0">
                <a:latin typeface="Arial"/>
                <a:cs typeface="Arial"/>
              </a:rPr>
              <a:t> </a:t>
            </a:r>
            <a:r>
              <a:rPr lang="en-US" sz="1200" dirty="0">
                <a:latin typeface="Arial"/>
                <a:cs typeface="Arial"/>
              </a:rPr>
              <a:t>to</a:t>
            </a:r>
            <a:r>
              <a:rPr lang="en-US" sz="1200" spc="30" dirty="0">
                <a:latin typeface="Arial"/>
                <a:cs typeface="Arial"/>
              </a:rPr>
              <a:t> </a:t>
            </a:r>
            <a:r>
              <a:rPr lang="en-US" sz="1200" dirty="0">
                <a:latin typeface="Arial"/>
                <a:cs typeface="Arial"/>
              </a:rPr>
              <a:t>be</a:t>
            </a:r>
            <a:r>
              <a:rPr lang="en-US" sz="1200" spc="25" dirty="0">
                <a:latin typeface="Arial"/>
                <a:cs typeface="Arial"/>
              </a:rPr>
              <a:t> </a:t>
            </a:r>
            <a:r>
              <a:rPr lang="en-US" sz="1200" spc="-20" dirty="0">
                <a:latin typeface="Arial"/>
                <a:cs typeface="Arial"/>
              </a:rPr>
              <a:t>found </a:t>
            </a:r>
            <a:r>
              <a:rPr lang="en-US" sz="1200" dirty="0">
                <a:latin typeface="Arial"/>
                <a:cs typeface="Arial"/>
              </a:rPr>
              <a:t>in</a:t>
            </a:r>
            <a:r>
              <a:rPr lang="en-US" sz="1200" spc="30" dirty="0">
                <a:latin typeface="Arial"/>
                <a:cs typeface="Arial"/>
              </a:rPr>
              <a:t> </a:t>
            </a:r>
            <a:r>
              <a:rPr lang="en-US" sz="1200" dirty="0">
                <a:latin typeface="Arial"/>
                <a:cs typeface="Arial"/>
              </a:rPr>
              <a:t>the</a:t>
            </a:r>
            <a:r>
              <a:rPr lang="en-US" sz="1200" spc="25" dirty="0">
                <a:latin typeface="Arial"/>
                <a:cs typeface="Arial"/>
              </a:rPr>
              <a:t> </a:t>
            </a:r>
            <a:r>
              <a:rPr lang="en-US" sz="1200" dirty="0">
                <a:latin typeface="Arial"/>
                <a:cs typeface="Arial"/>
              </a:rPr>
              <a:t>tech</a:t>
            </a:r>
            <a:r>
              <a:rPr lang="en-US" sz="1200" spc="30" dirty="0">
                <a:latin typeface="Arial"/>
                <a:cs typeface="Arial"/>
              </a:rPr>
              <a:t> </a:t>
            </a:r>
            <a:r>
              <a:rPr lang="en-US" sz="1200" spc="-10" dirty="0">
                <a:latin typeface="Arial"/>
                <a:cs typeface="Arial"/>
              </a:rPr>
              <a:t>world.</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latin typeface="Arial"/>
                <a:cs typeface="Arial"/>
              </a:rPr>
              <a:t>AI-</a:t>
            </a:r>
            <a:r>
              <a:rPr lang="en-US" sz="1200" dirty="0">
                <a:latin typeface="Arial"/>
                <a:cs typeface="Arial"/>
              </a:rPr>
              <a:t>driven</a:t>
            </a:r>
            <a:r>
              <a:rPr lang="en-US" sz="1200" spc="105" dirty="0">
                <a:latin typeface="Arial"/>
                <a:cs typeface="Arial"/>
              </a:rPr>
              <a:t> </a:t>
            </a:r>
            <a:r>
              <a:rPr lang="en-US" sz="1200" dirty="0">
                <a:latin typeface="Arial"/>
                <a:cs typeface="Arial"/>
              </a:rPr>
              <a:t>applications</a:t>
            </a:r>
            <a:r>
              <a:rPr lang="en-US" sz="1200" spc="105" dirty="0">
                <a:latin typeface="Arial"/>
                <a:cs typeface="Arial"/>
              </a:rPr>
              <a:t> </a:t>
            </a:r>
            <a:r>
              <a:rPr lang="en-US" sz="1200" dirty="0">
                <a:latin typeface="Arial"/>
                <a:cs typeface="Arial"/>
              </a:rPr>
              <a:t>are</a:t>
            </a:r>
            <a:r>
              <a:rPr lang="en-US" sz="1200" spc="100" dirty="0">
                <a:latin typeface="Arial"/>
                <a:cs typeface="Arial"/>
              </a:rPr>
              <a:t> </a:t>
            </a:r>
            <a:r>
              <a:rPr lang="en-US" sz="1200" dirty="0">
                <a:latin typeface="Arial"/>
                <a:cs typeface="Arial"/>
              </a:rPr>
              <a:t>spawning</a:t>
            </a:r>
            <a:r>
              <a:rPr lang="en-US" sz="1200" spc="110" dirty="0">
                <a:latin typeface="Arial"/>
                <a:cs typeface="Arial"/>
              </a:rPr>
              <a:t> </a:t>
            </a:r>
            <a:r>
              <a:rPr lang="en-US" sz="1200" dirty="0">
                <a:latin typeface="Arial"/>
                <a:cs typeface="Arial"/>
              </a:rPr>
              <a:t>innovation</a:t>
            </a:r>
            <a:r>
              <a:rPr lang="en-US" sz="1200" spc="110" dirty="0">
                <a:latin typeface="Arial"/>
                <a:cs typeface="Arial"/>
              </a:rPr>
              <a:t> </a:t>
            </a:r>
            <a:r>
              <a:rPr lang="en-US" sz="1200" spc="-10" dirty="0">
                <a:latin typeface="Arial"/>
                <a:cs typeface="Arial"/>
              </a:rPr>
              <a:t>across </a:t>
            </a:r>
            <a:r>
              <a:rPr lang="en-US" sz="1200" spc="10" dirty="0">
                <a:latin typeface="Arial"/>
                <a:cs typeface="Arial"/>
              </a:rPr>
              <a:t>many</a:t>
            </a:r>
            <a:r>
              <a:rPr lang="en-US" sz="1200" spc="25" dirty="0">
                <a:latin typeface="Arial"/>
                <a:cs typeface="Arial"/>
              </a:rPr>
              <a:t> </a:t>
            </a:r>
            <a:r>
              <a:rPr lang="en-US" sz="1200" spc="10" dirty="0">
                <a:latin typeface="Arial"/>
                <a:cs typeface="Arial"/>
              </a:rPr>
              <a:t>industries,</a:t>
            </a:r>
            <a:r>
              <a:rPr lang="en-US" sz="1200" spc="30" dirty="0">
                <a:latin typeface="Arial"/>
                <a:cs typeface="Arial"/>
              </a:rPr>
              <a:t> </a:t>
            </a:r>
            <a:r>
              <a:rPr lang="en-US" sz="1200" spc="10" dirty="0">
                <a:latin typeface="Arial"/>
                <a:cs typeface="Arial"/>
              </a:rPr>
              <a:t>including</a:t>
            </a:r>
            <a:r>
              <a:rPr lang="en-US" sz="1200" spc="40" dirty="0">
                <a:latin typeface="Arial"/>
                <a:cs typeface="Arial"/>
              </a:rPr>
              <a:t> </a:t>
            </a:r>
            <a:r>
              <a:rPr lang="en-US" sz="1200" dirty="0">
                <a:latin typeface="Arial"/>
                <a:cs typeface="Arial"/>
              </a:rPr>
              <a:t>pharmaceuticals,</a:t>
            </a:r>
            <a:r>
              <a:rPr lang="en-US" sz="1200" spc="35" dirty="0">
                <a:latin typeface="Arial"/>
                <a:cs typeface="Arial"/>
              </a:rPr>
              <a:t> </a:t>
            </a:r>
            <a:r>
              <a:rPr lang="en-US" sz="1200" spc="-10" dirty="0">
                <a:latin typeface="Arial"/>
                <a:cs typeface="Arial"/>
              </a:rPr>
              <a:t>banking </a:t>
            </a:r>
            <a:r>
              <a:rPr lang="en-US" sz="1200" dirty="0">
                <a:latin typeface="Arial"/>
                <a:cs typeface="Arial"/>
              </a:rPr>
              <a:t>and</a:t>
            </a:r>
            <a:r>
              <a:rPr lang="en-US" sz="1200" spc="25" dirty="0">
                <a:latin typeface="Arial"/>
                <a:cs typeface="Arial"/>
              </a:rPr>
              <a:t> </a:t>
            </a:r>
            <a:r>
              <a:rPr lang="en-US" sz="1200" dirty="0">
                <a:latin typeface="Arial"/>
                <a:cs typeface="Arial"/>
              </a:rPr>
              <a:t>even</a:t>
            </a:r>
            <a:r>
              <a:rPr lang="en-US" sz="1200" spc="30" dirty="0">
                <a:latin typeface="Arial"/>
                <a:cs typeface="Arial"/>
              </a:rPr>
              <a:t> </a:t>
            </a:r>
            <a:r>
              <a:rPr lang="en-US" sz="1200" spc="-10" dirty="0">
                <a:latin typeface="Arial"/>
                <a:cs typeface="Arial"/>
              </a:rPr>
              <a:t>fast</a:t>
            </a:r>
            <a:r>
              <a:rPr lang="en-US" sz="1200" spc="25" dirty="0">
                <a:latin typeface="Arial"/>
                <a:cs typeface="Arial"/>
              </a:rPr>
              <a:t> </a:t>
            </a:r>
            <a:r>
              <a:rPr lang="en-US" sz="1200" dirty="0">
                <a:latin typeface="Arial"/>
                <a:cs typeface="Arial"/>
              </a:rPr>
              <a:t>food.</a:t>
            </a:r>
            <a:r>
              <a:rPr lang="en-US" sz="1200" spc="30" dirty="0">
                <a:latin typeface="Arial"/>
                <a:cs typeface="Arial"/>
              </a:rPr>
              <a:t> </a:t>
            </a:r>
            <a:r>
              <a:rPr lang="en-US" sz="1200" dirty="0">
                <a:latin typeface="Arial"/>
                <a:cs typeface="Arial"/>
              </a:rPr>
              <a:t>McDonald’s</a:t>
            </a:r>
            <a:r>
              <a:rPr lang="en-US" sz="1200" spc="30" dirty="0">
                <a:latin typeface="Arial"/>
                <a:cs typeface="Arial"/>
              </a:rPr>
              <a:t> </a:t>
            </a:r>
            <a:r>
              <a:rPr lang="en-US" sz="1200" dirty="0">
                <a:latin typeface="Arial"/>
                <a:cs typeface="Arial"/>
              </a:rPr>
              <a:t>is</a:t>
            </a:r>
            <a:r>
              <a:rPr lang="en-US" sz="1200" spc="25" dirty="0">
                <a:latin typeface="Arial"/>
                <a:cs typeface="Arial"/>
              </a:rPr>
              <a:t> </a:t>
            </a:r>
            <a:r>
              <a:rPr lang="en-US" sz="1200" dirty="0">
                <a:latin typeface="Arial"/>
                <a:cs typeface="Arial"/>
              </a:rPr>
              <a:t>using</a:t>
            </a:r>
            <a:r>
              <a:rPr lang="en-US" sz="1200" spc="35" dirty="0">
                <a:latin typeface="Arial"/>
                <a:cs typeface="Arial"/>
              </a:rPr>
              <a:t> </a:t>
            </a:r>
            <a:r>
              <a:rPr lang="en-US" sz="1200" dirty="0">
                <a:latin typeface="Arial"/>
                <a:cs typeface="Arial"/>
              </a:rPr>
              <a:t>AI</a:t>
            </a:r>
            <a:r>
              <a:rPr lang="en-US" sz="1200" spc="30" dirty="0">
                <a:latin typeface="Arial"/>
                <a:cs typeface="Arial"/>
              </a:rPr>
              <a:t> </a:t>
            </a:r>
            <a:r>
              <a:rPr lang="en-US" sz="1200" dirty="0">
                <a:latin typeface="Arial"/>
                <a:cs typeface="Arial"/>
              </a:rPr>
              <a:t>to</a:t>
            </a:r>
            <a:r>
              <a:rPr lang="en-US" sz="1200" spc="30" dirty="0">
                <a:latin typeface="Arial"/>
                <a:cs typeface="Arial"/>
              </a:rPr>
              <a:t> </a:t>
            </a:r>
            <a:r>
              <a:rPr lang="en-US" sz="1200" dirty="0">
                <a:latin typeface="Arial"/>
                <a:cs typeface="Arial"/>
              </a:rPr>
              <a:t>make</a:t>
            </a:r>
            <a:r>
              <a:rPr lang="en-US" sz="1200" spc="20" dirty="0">
                <a:latin typeface="Arial"/>
                <a:cs typeface="Arial"/>
              </a:rPr>
              <a:t> </a:t>
            </a:r>
            <a:r>
              <a:rPr lang="en-US" sz="1200" spc="-25" dirty="0">
                <a:latin typeface="Arial"/>
                <a:cs typeface="Arial"/>
              </a:rPr>
              <a:t>its </a:t>
            </a:r>
            <a:r>
              <a:rPr lang="en-US" sz="1200" dirty="0">
                <a:latin typeface="Arial"/>
                <a:cs typeface="Arial"/>
              </a:rPr>
              <a:t>drive-through</a:t>
            </a:r>
            <a:r>
              <a:rPr lang="en-US" sz="1200" spc="50" dirty="0">
                <a:latin typeface="Arial"/>
                <a:cs typeface="Arial"/>
              </a:rPr>
              <a:t> </a:t>
            </a:r>
            <a:r>
              <a:rPr lang="en-US" sz="1200" dirty="0">
                <a:latin typeface="Arial"/>
                <a:cs typeface="Arial"/>
              </a:rPr>
              <a:t>order</a:t>
            </a:r>
            <a:r>
              <a:rPr lang="en-US" sz="1200" spc="55" dirty="0">
                <a:latin typeface="Arial"/>
                <a:cs typeface="Arial"/>
              </a:rPr>
              <a:t> </a:t>
            </a:r>
            <a:r>
              <a:rPr lang="en-US" sz="1200" spc="-20" dirty="0">
                <a:latin typeface="Arial"/>
                <a:cs typeface="Arial"/>
              </a:rPr>
              <a:t>systems</a:t>
            </a:r>
            <a:r>
              <a:rPr lang="en-US" sz="1200" spc="50" dirty="0">
                <a:latin typeface="Arial"/>
                <a:cs typeface="Arial"/>
              </a:rPr>
              <a:t> </a:t>
            </a:r>
            <a:r>
              <a:rPr lang="en-US" sz="1200" dirty="0">
                <a:latin typeface="Arial"/>
                <a:cs typeface="Arial"/>
              </a:rPr>
              <a:t>faster.</a:t>
            </a:r>
            <a:r>
              <a:rPr lang="en-US" sz="1200" spc="55" dirty="0">
                <a:latin typeface="Arial"/>
                <a:cs typeface="Arial"/>
              </a:rPr>
              <a:t> </a:t>
            </a:r>
            <a:r>
              <a:rPr lang="en-US" sz="1200" spc="-10" dirty="0">
                <a:latin typeface="Arial"/>
                <a:cs typeface="Arial"/>
              </a:rPr>
              <a:t>Pfizer</a:t>
            </a:r>
            <a:r>
              <a:rPr lang="en-US" sz="1200" spc="55" dirty="0">
                <a:latin typeface="Arial"/>
                <a:cs typeface="Arial"/>
              </a:rPr>
              <a:t> </a:t>
            </a:r>
            <a:r>
              <a:rPr lang="en-US" sz="1200" dirty="0">
                <a:latin typeface="Arial"/>
                <a:cs typeface="Arial"/>
              </a:rPr>
              <a:t>is</a:t>
            </a:r>
            <a:r>
              <a:rPr lang="en-US" sz="1200" spc="50" dirty="0">
                <a:latin typeface="Arial"/>
                <a:cs typeface="Arial"/>
              </a:rPr>
              <a:t> </a:t>
            </a:r>
            <a:r>
              <a:rPr lang="en-US" sz="1200" spc="-10" dirty="0">
                <a:latin typeface="Arial"/>
                <a:cs typeface="Arial"/>
              </a:rPr>
              <a:t>employing </a:t>
            </a:r>
            <a:r>
              <a:rPr lang="en-US" sz="1200" spc="10" dirty="0">
                <a:latin typeface="Arial"/>
                <a:cs typeface="Arial"/>
              </a:rPr>
              <a:t>AI</a:t>
            </a:r>
            <a:r>
              <a:rPr lang="en-US" sz="1200" spc="25" dirty="0">
                <a:latin typeface="Arial"/>
                <a:cs typeface="Arial"/>
              </a:rPr>
              <a:t> </a:t>
            </a:r>
            <a:r>
              <a:rPr lang="en-US" sz="1200" spc="10" dirty="0">
                <a:latin typeface="Arial"/>
                <a:cs typeface="Arial"/>
              </a:rPr>
              <a:t>to</a:t>
            </a:r>
            <a:r>
              <a:rPr lang="en-US" sz="1200" spc="30" dirty="0">
                <a:latin typeface="Arial"/>
                <a:cs typeface="Arial"/>
              </a:rPr>
              <a:t> </a:t>
            </a:r>
            <a:r>
              <a:rPr lang="en-US" sz="1200" dirty="0">
                <a:latin typeface="Arial"/>
                <a:cs typeface="Arial"/>
              </a:rPr>
              <a:t>accelerate</a:t>
            </a:r>
            <a:r>
              <a:rPr lang="en-US" sz="1200" spc="20" dirty="0">
                <a:latin typeface="Arial"/>
                <a:cs typeface="Arial"/>
              </a:rPr>
              <a:t> </a:t>
            </a:r>
            <a:r>
              <a:rPr lang="en-US" sz="1200" spc="10" dirty="0">
                <a:latin typeface="Arial"/>
                <a:cs typeface="Arial"/>
              </a:rPr>
              <a:t>the</a:t>
            </a:r>
            <a:r>
              <a:rPr lang="en-US" sz="1200" spc="25" dirty="0">
                <a:latin typeface="Arial"/>
                <a:cs typeface="Arial"/>
              </a:rPr>
              <a:t> </a:t>
            </a:r>
            <a:r>
              <a:rPr lang="en-US" sz="1200" spc="10" dirty="0">
                <a:latin typeface="Arial"/>
                <a:cs typeface="Arial"/>
              </a:rPr>
              <a:t>development</a:t>
            </a:r>
            <a:r>
              <a:rPr lang="en-US" sz="1200" spc="25" dirty="0">
                <a:latin typeface="Arial"/>
                <a:cs typeface="Arial"/>
              </a:rPr>
              <a:t> </a:t>
            </a:r>
            <a:r>
              <a:rPr lang="en-US" sz="1200" spc="10" dirty="0">
                <a:latin typeface="Arial"/>
                <a:cs typeface="Arial"/>
              </a:rPr>
              <a:t>of</a:t>
            </a:r>
            <a:r>
              <a:rPr lang="en-US" sz="1200" spc="25" dirty="0">
                <a:latin typeface="Arial"/>
                <a:cs typeface="Arial"/>
              </a:rPr>
              <a:t> </a:t>
            </a:r>
            <a:r>
              <a:rPr lang="en-US" sz="1200" spc="10" dirty="0">
                <a:latin typeface="Arial"/>
                <a:cs typeface="Arial"/>
              </a:rPr>
              <a:t>new</a:t>
            </a:r>
            <a:r>
              <a:rPr lang="en-US" sz="1200" spc="30" dirty="0">
                <a:latin typeface="Arial"/>
                <a:cs typeface="Arial"/>
              </a:rPr>
              <a:t> </a:t>
            </a:r>
            <a:r>
              <a:rPr lang="en-US" sz="1200" spc="10" dirty="0">
                <a:latin typeface="Arial"/>
                <a:cs typeface="Arial"/>
              </a:rPr>
              <a:t>drugs.</a:t>
            </a:r>
            <a:r>
              <a:rPr lang="en-US" sz="1200" spc="25" dirty="0">
                <a:latin typeface="Arial"/>
                <a:cs typeface="Arial"/>
              </a:rPr>
              <a:t> </a:t>
            </a:r>
            <a:r>
              <a:rPr lang="en-US" sz="1200" spc="-25" dirty="0">
                <a:latin typeface="Arial"/>
                <a:cs typeface="Arial"/>
              </a:rPr>
              <a:t>And </a:t>
            </a:r>
            <a:r>
              <a:rPr lang="en-US" sz="1200" dirty="0">
                <a:latin typeface="Arial"/>
                <a:cs typeface="Arial"/>
              </a:rPr>
              <a:t>JPMorgan</a:t>
            </a:r>
            <a:r>
              <a:rPr lang="en-US" sz="1200" spc="20" dirty="0">
                <a:latin typeface="Arial"/>
                <a:cs typeface="Arial"/>
              </a:rPr>
              <a:t> </a:t>
            </a:r>
            <a:r>
              <a:rPr lang="en-US" sz="1200" spc="-10" dirty="0">
                <a:latin typeface="Arial"/>
                <a:cs typeface="Arial"/>
              </a:rPr>
              <a:t>Chase</a:t>
            </a:r>
            <a:r>
              <a:rPr lang="en-US" sz="1200" spc="15" dirty="0">
                <a:latin typeface="Arial"/>
                <a:cs typeface="Arial"/>
              </a:rPr>
              <a:t> </a:t>
            </a:r>
            <a:r>
              <a:rPr lang="en-US" sz="1200" dirty="0">
                <a:latin typeface="Arial"/>
                <a:cs typeface="Arial"/>
              </a:rPr>
              <a:t>is</a:t>
            </a:r>
            <a:r>
              <a:rPr lang="en-US" sz="1200" spc="25" dirty="0">
                <a:latin typeface="Arial"/>
                <a:cs typeface="Arial"/>
              </a:rPr>
              <a:t> </a:t>
            </a:r>
            <a:r>
              <a:rPr lang="en-US" sz="1200" dirty="0">
                <a:latin typeface="Arial"/>
                <a:cs typeface="Arial"/>
              </a:rPr>
              <a:t>unleashing</a:t>
            </a:r>
            <a:r>
              <a:rPr lang="en-US" sz="1200" spc="30" dirty="0">
                <a:latin typeface="Arial"/>
                <a:cs typeface="Arial"/>
              </a:rPr>
              <a:t> </a:t>
            </a:r>
            <a:r>
              <a:rPr lang="en-US" sz="1200" dirty="0">
                <a:latin typeface="Arial"/>
                <a:cs typeface="Arial"/>
              </a:rPr>
              <a:t>AI</a:t>
            </a:r>
            <a:r>
              <a:rPr lang="en-US" sz="1200" spc="20" dirty="0">
                <a:latin typeface="Arial"/>
                <a:cs typeface="Arial"/>
              </a:rPr>
              <a:t> </a:t>
            </a:r>
            <a:r>
              <a:rPr lang="en-US" sz="1200" dirty="0">
                <a:latin typeface="Arial"/>
                <a:cs typeface="Arial"/>
              </a:rPr>
              <a:t>bots</a:t>
            </a:r>
            <a:r>
              <a:rPr lang="en-US" sz="1200" spc="25" dirty="0">
                <a:latin typeface="Arial"/>
                <a:cs typeface="Arial"/>
              </a:rPr>
              <a:t> </a:t>
            </a:r>
            <a:r>
              <a:rPr lang="en-US" sz="1200" dirty="0">
                <a:latin typeface="Arial"/>
                <a:cs typeface="Arial"/>
              </a:rPr>
              <a:t>to</a:t>
            </a:r>
            <a:r>
              <a:rPr lang="en-US" sz="1200" spc="20" dirty="0">
                <a:latin typeface="Arial"/>
                <a:cs typeface="Arial"/>
              </a:rPr>
              <a:t> </a:t>
            </a:r>
            <a:r>
              <a:rPr lang="en-US" sz="1200" spc="-10" dirty="0">
                <a:latin typeface="Arial"/>
                <a:cs typeface="Arial"/>
              </a:rPr>
              <a:t>detect</a:t>
            </a:r>
            <a:r>
              <a:rPr lang="en-US" sz="1200" spc="500" dirty="0">
                <a:latin typeface="Arial"/>
                <a:cs typeface="Arial"/>
              </a:rPr>
              <a:t> </a:t>
            </a:r>
            <a:r>
              <a:rPr lang="en-US" sz="1200" dirty="0">
                <a:latin typeface="Arial"/>
                <a:cs typeface="Arial"/>
              </a:rPr>
              <a:t>identity</a:t>
            </a:r>
            <a:r>
              <a:rPr lang="en-US" sz="1200" spc="170" dirty="0">
                <a:latin typeface="Arial"/>
                <a:cs typeface="Arial"/>
              </a:rPr>
              <a:t> </a:t>
            </a:r>
            <a:r>
              <a:rPr lang="en-US" sz="1200" spc="-10" dirty="0">
                <a:latin typeface="Arial"/>
                <a:cs typeface="Arial"/>
              </a:rPr>
              <a:t>theft.</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latin typeface="Arial"/>
                <a:cs typeface="Arial"/>
              </a:rPr>
              <a:t>These</a:t>
            </a:r>
            <a:r>
              <a:rPr lang="en-US" sz="1200" spc="60" dirty="0">
                <a:latin typeface="Arial"/>
                <a:cs typeface="Arial"/>
              </a:rPr>
              <a:t> </a:t>
            </a:r>
            <a:r>
              <a:rPr lang="en-US" sz="1200" dirty="0">
                <a:latin typeface="Arial"/>
                <a:cs typeface="Arial"/>
              </a:rPr>
              <a:t>companies</a:t>
            </a:r>
            <a:r>
              <a:rPr lang="en-US" sz="1200" spc="70" dirty="0">
                <a:latin typeface="Arial"/>
                <a:cs typeface="Arial"/>
              </a:rPr>
              <a:t> </a:t>
            </a:r>
            <a:r>
              <a:rPr lang="en-US" sz="1200" dirty="0">
                <a:latin typeface="Arial"/>
                <a:cs typeface="Arial"/>
              </a:rPr>
              <a:t>join</a:t>
            </a:r>
            <a:r>
              <a:rPr lang="en-US" sz="1200" spc="70" dirty="0">
                <a:latin typeface="Arial"/>
                <a:cs typeface="Arial"/>
              </a:rPr>
              <a:t> </a:t>
            </a:r>
            <a:r>
              <a:rPr lang="en-US" sz="1200" dirty="0">
                <a:latin typeface="Arial"/>
                <a:cs typeface="Arial"/>
              </a:rPr>
              <a:t>more</a:t>
            </a:r>
            <a:r>
              <a:rPr lang="en-US" sz="1200" spc="65" dirty="0">
                <a:latin typeface="Arial"/>
                <a:cs typeface="Arial"/>
              </a:rPr>
              <a:t> </a:t>
            </a:r>
            <a:r>
              <a:rPr lang="en-US" sz="1200" dirty="0">
                <a:latin typeface="Arial"/>
                <a:cs typeface="Arial"/>
              </a:rPr>
              <a:t>obvious</a:t>
            </a:r>
            <a:r>
              <a:rPr lang="en-US" sz="1200" spc="70" dirty="0">
                <a:latin typeface="Arial"/>
                <a:cs typeface="Arial"/>
              </a:rPr>
              <a:t> </a:t>
            </a:r>
            <a:r>
              <a:rPr lang="en-US" sz="1200" spc="-10" dirty="0">
                <a:latin typeface="Arial"/>
                <a:cs typeface="Arial"/>
              </a:rPr>
              <a:t>beneficiaries, </a:t>
            </a:r>
            <a:r>
              <a:rPr lang="en-US" sz="1200" dirty="0">
                <a:latin typeface="Arial"/>
                <a:cs typeface="Arial"/>
              </a:rPr>
              <a:t>such</a:t>
            </a:r>
            <a:r>
              <a:rPr lang="en-US" sz="1200" spc="35" dirty="0">
                <a:latin typeface="Arial"/>
                <a:cs typeface="Arial"/>
              </a:rPr>
              <a:t> </a:t>
            </a:r>
            <a:r>
              <a:rPr lang="en-US" sz="1200" spc="-50" dirty="0">
                <a:latin typeface="Arial"/>
                <a:cs typeface="Arial"/>
              </a:rPr>
              <a:t>as</a:t>
            </a:r>
            <a:r>
              <a:rPr lang="en-US" sz="1200" spc="40" dirty="0">
                <a:latin typeface="Arial"/>
                <a:cs typeface="Arial"/>
              </a:rPr>
              <a:t> </a:t>
            </a:r>
            <a:r>
              <a:rPr lang="en-US" sz="1200" dirty="0">
                <a:latin typeface="Arial"/>
                <a:cs typeface="Arial"/>
              </a:rPr>
              <a:t>NVIDIA,</a:t>
            </a:r>
            <a:r>
              <a:rPr lang="en-US" sz="1200" spc="35" dirty="0">
                <a:latin typeface="Arial"/>
                <a:cs typeface="Arial"/>
              </a:rPr>
              <a:t> </a:t>
            </a:r>
            <a:r>
              <a:rPr lang="en-US" sz="1200" dirty="0">
                <a:latin typeface="Arial"/>
                <a:cs typeface="Arial"/>
              </a:rPr>
              <a:t>which</a:t>
            </a:r>
            <a:r>
              <a:rPr lang="en-US" sz="1200" spc="40" dirty="0">
                <a:latin typeface="Arial"/>
                <a:cs typeface="Arial"/>
              </a:rPr>
              <a:t> </a:t>
            </a:r>
            <a:r>
              <a:rPr lang="en-US" sz="1200" dirty="0">
                <a:latin typeface="Arial"/>
                <a:cs typeface="Arial"/>
              </a:rPr>
              <a:t>designs</a:t>
            </a:r>
            <a:r>
              <a:rPr lang="en-US" sz="1200" spc="40" dirty="0">
                <a:latin typeface="Arial"/>
                <a:cs typeface="Arial"/>
              </a:rPr>
              <a:t> </a:t>
            </a:r>
            <a:r>
              <a:rPr lang="en-US" sz="1200" dirty="0">
                <a:latin typeface="Arial"/>
                <a:cs typeface="Arial"/>
              </a:rPr>
              <a:t>powerful</a:t>
            </a:r>
            <a:r>
              <a:rPr lang="en-US" sz="1200" spc="30" dirty="0">
                <a:latin typeface="Arial"/>
                <a:cs typeface="Arial"/>
              </a:rPr>
              <a:t> </a:t>
            </a:r>
            <a:r>
              <a:rPr lang="en-US" sz="1200" spc="-10" dirty="0">
                <a:latin typeface="Arial"/>
                <a:cs typeface="Arial"/>
              </a:rPr>
              <a:t>computer </a:t>
            </a:r>
            <a:r>
              <a:rPr lang="en-US" sz="1200" dirty="0">
                <a:latin typeface="Arial"/>
                <a:cs typeface="Arial"/>
              </a:rPr>
              <a:t>chips</a:t>
            </a:r>
            <a:r>
              <a:rPr lang="en-US" sz="1200" spc="60" dirty="0">
                <a:latin typeface="Arial"/>
                <a:cs typeface="Arial"/>
              </a:rPr>
              <a:t> </a:t>
            </a:r>
            <a:r>
              <a:rPr lang="en-US" sz="1200" dirty="0">
                <a:latin typeface="Arial"/>
                <a:cs typeface="Arial"/>
              </a:rPr>
              <a:t>needed</a:t>
            </a:r>
            <a:r>
              <a:rPr lang="en-US" sz="1200" spc="65" dirty="0">
                <a:latin typeface="Arial"/>
                <a:cs typeface="Arial"/>
              </a:rPr>
              <a:t> </a:t>
            </a:r>
            <a:r>
              <a:rPr lang="en-US" sz="1200" dirty="0">
                <a:latin typeface="Arial"/>
                <a:cs typeface="Arial"/>
              </a:rPr>
              <a:t>to</a:t>
            </a:r>
            <a:r>
              <a:rPr lang="en-US" sz="1200" spc="60" dirty="0">
                <a:latin typeface="Arial"/>
                <a:cs typeface="Arial"/>
              </a:rPr>
              <a:t> </a:t>
            </a:r>
            <a:r>
              <a:rPr lang="en-US" sz="1200" dirty="0">
                <a:latin typeface="Arial"/>
                <a:cs typeface="Arial"/>
              </a:rPr>
              <a:t>run</a:t>
            </a:r>
            <a:r>
              <a:rPr lang="en-US" sz="1200" spc="65" dirty="0">
                <a:latin typeface="Arial"/>
                <a:cs typeface="Arial"/>
              </a:rPr>
              <a:t> </a:t>
            </a:r>
            <a:r>
              <a:rPr lang="en-US" sz="1200" dirty="0">
                <a:latin typeface="Arial"/>
                <a:cs typeface="Arial"/>
              </a:rPr>
              <a:t>AI</a:t>
            </a:r>
            <a:r>
              <a:rPr lang="en-US" sz="1200" spc="65" dirty="0">
                <a:latin typeface="Arial"/>
                <a:cs typeface="Arial"/>
              </a:rPr>
              <a:t> </a:t>
            </a:r>
            <a:r>
              <a:rPr lang="en-US" sz="1200" dirty="0">
                <a:latin typeface="Arial"/>
                <a:cs typeface="Arial"/>
              </a:rPr>
              <a:t>applications,</a:t>
            </a:r>
            <a:r>
              <a:rPr lang="en-US" sz="1200" spc="60" dirty="0">
                <a:latin typeface="Arial"/>
                <a:cs typeface="Arial"/>
              </a:rPr>
              <a:t> </a:t>
            </a:r>
            <a:r>
              <a:rPr lang="en-US" sz="1200" dirty="0">
                <a:latin typeface="Arial"/>
                <a:cs typeface="Arial"/>
              </a:rPr>
              <a:t>and</a:t>
            </a:r>
            <a:r>
              <a:rPr lang="en-US" sz="1200" spc="65" dirty="0">
                <a:latin typeface="Arial"/>
                <a:cs typeface="Arial"/>
              </a:rPr>
              <a:t> </a:t>
            </a:r>
            <a:r>
              <a:rPr lang="en-US" sz="1200" spc="-10" dirty="0">
                <a:latin typeface="Arial"/>
                <a:cs typeface="Arial"/>
              </a:rPr>
              <a:t>Microsoft, </a:t>
            </a:r>
            <a:r>
              <a:rPr lang="en-US" sz="1200" dirty="0">
                <a:latin typeface="Arial"/>
                <a:cs typeface="Arial"/>
              </a:rPr>
              <a:t>co-owner</a:t>
            </a:r>
            <a:r>
              <a:rPr lang="en-US" sz="1200" spc="75" dirty="0">
                <a:latin typeface="Arial"/>
                <a:cs typeface="Arial"/>
              </a:rPr>
              <a:t> </a:t>
            </a:r>
            <a:r>
              <a:rPr lang="en-US" sz="1200" dirty="0">
                <a:latin typeface="Arial"/>
                <a:cs typeface="Arial"/>
              </a:rPr>
              <a:t>of</a:t>
            </a:r>
            <a:r>
              <a:rPr lang="en-US" sz="1200" spc="70" dirty="0">
                <a:latin typeface="Arial"/>
                <a:cs typeface="Arial"/>
              </a:rPr>
              <a:t> </a:t>
            </a:r>
            <a:r>
              <a:rPr lang="en-US" sz="1200" dirty="0">
                <a:latin typeface="Arial"/>
                <a:cs typeface="Arial"/>
              </a:rPr>
              <a:t>the</a:t>
            </a:r>
            <a:r>
              <a:rPr lang="en-US" sz="1200" spc="70" dirty="0">
                <a:latin typeface="Arial"/>
                <a:cs typeface="Arial"/>
              </a:rPr>
              <a:t> </a:t>
            </a:r>
            <a:r>
              <a:rPr lang="en-US" sz="1200" dirty="0">
                <a:latin typeface="Arial"/>
                <a:cs typeface="Arial"/>
              </a:rPr>
              <a:t>popular</a:t>
            </a:r>
            <a:r>
              <a:rPr lang="en-US" sz="1200" spc="75" dirty="0">
                <a:latin typeface="Arial"/>
                <a:cs typeface="Arial"/>
              </a:rPr>
              <a:t> </a:t>
            </a:r>
            <a:r>
              <a:rPr lang="en-US" sz="1200" dirty="0">
                <a:latin typeface="Arial"/>
                <a:cs typeface="Arial"/>
              </a:rPr>
              <a:t>AI</a:t>
            </a:r>
            <a:r>
              <a:rPr lang="en-US" sz="1200" spc="75" dirty="0">
                <a:latin typeface="Arial"/>
                <a:cs typeface="Arial"/>
              </a:rPr>
              <a:t> </a:t>
            </a:r>
            <a:r>
              <a:rPr lang="en-US" sz="1200" dirty="0">
                <a:latin typeface="Arial"/>
                <a:cs typeface="Arial"/>
              </a:rPr>
              <a:t>app</a:t>
            </a:r>
            <a:r>
              <a:rPr lang="en-US" sz="1200" spc="80" dirty="0">
                <a:latin typeface="Arial"/>
                <a:cs typeface="Arial"/>
              </a:rPr>
              <a:t> </a:t>
            </a:r>
            <a:r>
              <a:rPr lang="en-US" sz="1200" spc="-10" dirty="0">
                <a:latin typeface="Arial"/>
                <a:cs typeface="Arial"/>
              </a:rPr>
              <a:t>ChatGPT.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The</a:t>
            </a:r>
            <a:r>
              <a:rPr lang="en-US" sz="1200" spc="30" dirty="0">
                <a:latin typeface="Arial"/>
                <a:cs typeface="Arial"/>
              </a:rPr>
              <a:t> </a:t>
            </a:r>
            <a:r>
              <a:rPr lang="en-US" sz="1200" dirty="0">
                <a:latin typeface="Arial"/>
                <a:cs typeface="Arial"/>
              </a:rPr>
              <a:t>challenge</a:t>
            </a:r>
            <a:r>
              <a:rPr lang="en-US" sz="1200" spc="35" dirty="0">
                <a:latin typeface="Arial"/>
                <a:cs typeface="Arial"/>
              </a:rPr>
              <a:t> </a:t>
            </a:r>
            <a:r>
              <a:rPr lang="en-US" sz="1200" dirty="0">
                <a:latin typeface="Arial"/>
                <a:cs typeface="Arial"/>
              </a:rPr>
              <a:t>for</a:t>
            </a:r>
            <a:r>
              <a:rPr lang="en-US" sz="1200" spc="35" dirty="0">
                <a:latin typeface="Arial"/>
                <a:cs typeface="Arial"/>
              </a:rPr>
              <a:t> </a:t>
            </a:r>
            <a:r>
              <a:rPr lang="en-US" sz="1200" dirty="0">
                <a:latin typeface="Arial"/>
                <a:cs typeface="Arial"/>
              </a:rPr>
              <a:t>investors</a:t>
            </a:r>
            <a:r>
              <a:rPr lang="en-US" sz="1200" spc="40" dirty="0">
                <a:latin typeface="Arial"/>
                <a:cs typeface="Arial"/>
              </a:rPr>
              <a:t> </a:t>
            </a:r>
            <a:r>
              <a:rPr lang="en-US" sz="1200" dirty="0">
                <a:latin typeface="Arial"/>
                <a:cs typeface="Arial"/>
              </a:rPr>
              <a:t>will</a:t>
            </a:r>
            <a:r>
              <a:rPr lang="en-US" sz="1200" spc="35" dirty="0">
                <a:latin typeface="Arial"/>
                <a:cs typeface="Arial"/>
              </a:rPr>
              <a:t> </a:t>
            </a:r>
            <a:r>
              <a:rPr lang="en-US" sz="1200" dirty="0">
                <a:latin typeface="Arial"/>
                <a:cs typeface="Arial"/>
              </a:rPr>
              <a:t>be</a:t>
            </a:r>
            <a:r>
              <a:rPr lang="en-US" sz="1200" spc="30" dirty="0">
                <a:latin typeface="Arial"/>
                <a:cs typeface="Arial"/>
              </a:rPr>
              <a:t> </a:t>
            </a:r>
            <a:r>
              <a:rPr lang="en-US" sz="1200" dirty="0">
                <a:latin typeface="Arial"/>
                <a:cs typeface="Arial"/>
              </a:rPr>
              <a:t>to</a:t>
            </a:r>
            <a:r>
              <a:rPr lang="en-US" sz="1200" spc="40" dirty="0">
                <a:latin typeface="Arial"/>
                <a:cs typeface="Arial"/>
              </a:rPr>
              <a:t> </a:t>
            </a:r>
            <a:r>
              <a:rPr lang="en-US" sz="1200" dirty="0">
                <a:latin typeface="Arial"/>
                <a:cs typeface="Arial"/>
              </a:rPr>
              <a:t>separate</a:t>
            </a:r>
            <a:r>
              <a:rPr lang="en-US" sz="1200" spc="30" dirty="0">
                <a:latin typeface="Arial"/>
                <a:cs typeface="Arial"/>
              </a:rPr>
              <a:t> </a:t>
            </a:r>
            <a:r>
              <a:rPr lang="en-US" sz="1200" spc="-25" dirty="0">
                <a:latin typeface="Arial"/>
                <a:cs typeface="Arial"/>
              </a:rPr>
              <a:t>the </a:t>
            </a:r>
            <a:r>
              <a:rPr lang="en-US" sz="1200" dirty="0">
                <a:latin typeface="Arial"/>
                <a:cs typeface="Arial"/>
              </a:rPr>
              <a:t>hype</a:t>
            </a:r>
            <a:r>
              <a:rPr lang="en-US" sz="1200" spc="70" dirty="0">
                <a:latin typeface="Arial"/>
                <a:cs typeface="Arial"/>
              </a:rPr>
              <a:t> </a:t>
            </a:r>
            <a:r>
              <a:rPr lang="en-US" sz="1200" dirty="0">
                <a:latin typeface="Arial"/>
                <a:cs typeface="Arial"/>
              </a:rPr>
              <a:t>from</a:t>
            </a:r>
            <a:r>
              <a:rPr lang="en-US" sz="1200" spc="85" dirty="0">
                <a:latin typeface="Arial"/>
                <a:cs typeface="Arial"/>
              </a:rPr>
              <a:t> </a:t>
            </a:r>
            <a:r>
              <a:rPr lang="en-US" sz="1200" dirty="0">
                <a:latin typeface="Arial"/>
                <a:cs typeface="Arial"/>
              </a:rPr>
              <a:t>reality</a:t>
            </a:r>
            <a:r>
              <a:rPr lang="en-US" sz="1200" spc="70" dirty="0">
                <a:latin typeface="Arial"/>
                <a:cs typeface="Arial"/>
              </a:rPr>
              <a:t> </a:t>
            </a:r>
            <a:r>
              <a:rPr lang="en-US" sz="1200" dirty="0">
                <a:latin typeface="Arial"/>
                <a:cs typeface="Arial"/>
              </a:rPr>
              <a:t>amid</a:t>
            </a:r>
            <a:r>
              <a:rPr lang="en-US" sz="1200" spc="75" dirty="0">
                <a:latin typeface="Arial"/>
                <a:cs typeface="Arial"/>
              </a:rPr>
              <a:t> </a:t>
            </a:r>
            <a:r>
              <a:rPr lang="en-US" sz="1200" dirty="0">
                <a:latin typeface="Arial"/>
                <a:cs typeface="Arial"/>
              </a:rPr>
              <a:t>the</a:t>
            </a:r>
            <a:r>
              <a:rPr lang="en-US" sz="1200" spc="70" dirty="0">
                <a:latin typeface="Arial"/>
                <a:cs typeface="Arial"/>
              </a:rPr>
              <a:t> </a:t>
            </a:r>
            <a:r>
              <a:rPr lang="en-US" sz="1200" dirty="0">
                <a:latin typeface="Arial"/>
                <a:cs typeface="Arial"/>
              </a:rPr>
              <a:t>expected</a:t>
            </a:r>
            <a:r>
              <a:rPr lang="en-US" sz="1200" spc="80" dirty="0">
                <a:latin typeface="Arial"/>
                <a:cs typeface="Arial"/>
              </a:rPr>
              <a:t> </a:t>
            </a:r>
            <a:r>
              <a:rPr lang="en-US" sz="1200" spc="-10" dirty="0">
                <a:latin typeface="Arial"/>
                <a:cs typeface="Arial"/>
              </a:rPr>
              <a:t>exponential </a:t>
            </a:r>
            <a:r>
              <a:rPr lang="en-US" sz="1200" dirty="0">
                <a:latin typeface="Arial"/>
                <a:cs typeface="Arial"/>
              </a:rPr>
              <a:t>growth</a:t>
            </a:r>
            <a:r>
              <a:rPr lang="en-US" sz="1200" spc="40" dirty="0">
                <a:latin typeface="Arial"/>
                <a:cs typeface="Arial"/>
              </a:rPr>
              <a:t> </a:t>
            </a:r>
            <a:r>
              <a:rPr lang="en-US" sz="1200" dirty="0">
                <a:latin typeface="Arial"/>
                <a:cs typeface="Arial"/>
              </a:rPr>
              <a:t>of</a:t>
            </a:r>
            <a:r>
              <a:rPr lang="en-US" sz="1200" spc="40" dirty="0">
                <a:latin typeface="Arial"/>
                <a:cs typeface="Arial"/>
              </a:rPr>
              <a:t> </a:t>
            </a:r>
            <a:r>
              <a:rPr lang="en-US" sz="1200" dirty="0">
                <a:latin typeface="Arial"/>
                <a:cs typeface="Arial"/>
              </a:rPr>
              <a:t>AI</a:t>
            </a:r>
            <a:r>
              <a:rPr lang="en-US" sz="1200" spc="45" dirty="0">
                <a:latin typeface="Arial"/>
                <a:cs typeface="Arial"/>
              </a:rPr>
              <a:t> </a:t>
            </a:r>
            <a:r>
              <a:rPr lang="en-US" sz="1200" spc="-20" dirty="0">
                <a:latin typeface="Arial"/>
                <a:cs typeface="Arial"/>
              </a:rPr>
              <a:t>systems</a:t>
            </a:r>
            <a:r>
              <a:rPr lang="en-US" sz="1200" spc="45" dirty="0">
                <a:latin typeface="Arial"/>
                <a:cs typeface="Arial"/>
              </a:rPr>
              <a:t> </a:t>
            </a:r>
            <a:r>
              <a:rPr lang="en-US" sz="1200" dirty="0">
                <a:latin typeface="Arial"/>
                <a:cs typeface="Arial"/>
              </a:rPr>
              <a:t>over</a:t>
            </a:r>
            <a:r>
              <a:rPr lang="en-US" sz="1200" spc="45" dirty="0">
                <a:latin typeface="Arial"/>
                <a:cs typeface="Arial"/>
              </a:rPr>
              <a:t> </a:t>
            </a:r>
            <a:r>
              <a:rPr lang="en-US" sz="1200" dirty="0">
                <a:latin typeface="Arial"/>
                <a:cs typeface="Arial"/>
              </a:rPr>
              <a:t>the</a:t>
            </a:r>
            <a:r>
              <a:rPr lang="en-US" sz="1200" spc="40" dirty="0">
                <a:latin typeface="Arial"/>
                <a:cs typeface="Arial"/>
              </a:rPr>
              <a:t> </a:t>
            </a:r>
            <a:r>
              <a:rPr lang="en-US" sz="1200" dirty="0">
                <a:latin typeface="Arial"/>
                <a:cs typeface="Arial"/>
              </a:rPr>
              <a:t>next</a:t>
            </a:r>
            <a:r>
              <a:rPr lang="en-US" sz="1200" spc="45" dirty="0">
                <a:latin typeface="Arial"/>
                <a:cs typeface="Arial"/>
              </a:rPr>
              <a:t> </a:t>
            </a:r>
            <a:r>
              <a:rPr lang="en-US" sz="1200" spc="-10" dirty="0">
                <a:latin typeface="Arial"/>
                <a:cs typeface="Arial"/>
              </a:rPr>
              <a:t>decade.</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11</a:t>
            </a:fld>
            <a:endParaRPr lang="en-US"/>
          </a:p>
        </p:txBody>
      </p:sp>
    </p:spTree>
    <p:extLst>
      <p:ext uri="{BB962C8B-B14F-4D97-AF65-F5344CB8AC3E}">
        <p14:creationId xmlns:p14="http://schemas.microsoft.com/office/powerpoint/2010/main" val="173354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a:cs typeface="Arial"/>
              </a:rPr>
              <a:t>A</a:t>
            </a:r>
            <a:r>
              <a:rPr lang="en-US" sz="1100" spc="15" dirty="0">
                <a:latin typeface="Arial"/>
                <a:cs typeface="Arial"/>
              </a:rPr>
              <a:t> </a:t>
            </a:r>
            <a:r>
              <a:rPr lang="en-US" sz="1100" dirty="0">
                <a:latin typeface="Arial"/>
                <a:cs typeface="Arial"/>
              </a:rPr>
              <a:t>tidal</a:t>
            </a:r>
            <a:r>
              <a:rPr lang="en-US" sz="1100" spc="25" dirty="0">
                <a:latin typeface="Arial"/>
                <a:cs typeface="Arial"/>
              </a:rPr>
              <a:t> </a:t>
            </a:r>
            <a:r>
              <a:rPr lang="en-US" sz="1100" dirty="0">
                <a:latin typeface="Arial"/>
                <a:cs typeface="Arial"/>
              </a:rPr>
              <a:t>wave</a:t>
            </a:r>
            <a:r>
              <a:rPr lang="en-US" sz="1100" spc="25" dirty="0">
                <a:latin typeface="Arial"/>
                <a:cs typeface="Arial"/>
              </a:rPr>
              <a:t> </a:t>
            </a:r>
            <a:r>
              <a:rPr lang="en-US" sz="1100" dirty="0">
                <a:latin typeface="Arial"/>
                <a:cs typeface="Arial"/>
              </a:rPr>
              <a:t>of</a:t>
            </a:r>
            <a:r>
              <a:rPr lang="en-US" sz="1100" spc="20" dirty="0">
                <a:latin typeface="Arial"/>
                <a:cs typeface="Arial"/>
              </a:rPr>
              <a:t> </a:t>
            </a:r>
            <a:r>
              <a:rPr lang="en-US" sz="1100" spc="-20" dirty="0">
                <a:latin typeface="Arial"/>
                <a:cs typeface="Arial"/>
              </a:rPr>
              <a:t>cash</a:t>
            </a:r>
            <a:r>
              <a:rPr lang="en-US" sz="1100" spc="30" dirty="0">
                <a:latin typeface="Arial"/>
                <a:cs typeface="Arial"/>
              </a:rPr>
              <a:t> </a:t>
            </a:r>
            <a:r>
              <a:rPr lang="en-US" sz="1100" dirty="0">
                <a:latin typeface="Arial"/>
                <a:cs typeface="Arial"/>
              </a:rPr>
              <a:t>is</a:t>
            </a:r>
            <a:r>
              <a:rPr lang="en-US" sz="1100" spc="30" dirty="0">
                <a:latin typeface="Arial"/>
                <a:cs typeface="Arial"/>
              </a:rPr>
              <a:t> </a:t>
            </a:r>
            <a:r>
              <a:rPr lang="en-US" sz="1100" dirty="0">
                <a:latin typeface="Arial"/>
                <a:cs typeface="Arial"/>
              </a:rPr>
              <a:t>headed</a:t>
            </a:r>
            <a:r>
              <a:rPr lang="en-US" sz="1100" spc="30" dirty="0">
                <a:latin typeface="Arial"/>
                <a:cs typeface="Arial"/>
              </a:rPr>
              <a:t> </a:t>
            </a:r>
            <a:r>
              <a:rPr lang="en-US" sz="1100" dirty="0">
                <a:latin typeface="Arial"/>
                <a:cs typeface="Arial"/>
              </a:rPr>
              <a:t>directly</a:t>
            </a:r>
            <a:r>
              <a:rPr lang="en-US" sz="1100" spc="25" dirty="0">
                <a:latin typeface="Arial"/>
                <a:cs typeface="Arial"/>
              </a:rPr>
              <a:t> </a:t>
            </a:r>
            <a:r>
              <a:rPr lang="en-US" sz="1100" dirty="0">
                <a:latin typeface="Arial"/>
                <a:cs typeface="Arial"/>
              </a:rPr>
              <a:t>at</a:t>
            </a:r>
            <a:r>
              <a:rPr lang="en-US" sz="1100" spc="30" dirty="0">
                <a:latin typeface="Arial"/>
                <a:cs typeface="Arial"/>
              </a:rPr>
              <a:t> </a:t>
            </a:r>
            <a:r>
              <a:rPr lang="en-US" sz="1100" spc="-10" dirty="0">
                <a:latin typeface="Arial"/>
                <a:cs typeface="Arial"/>
              </a:rPr>
              <a:t>American </a:t>
            </a:r>
            <a:r>
              <a:rPr lang="en-US" sz="1100" spc="10" dirty="0">
                <a:latin typeface="Arial"/>
                <a:cs typeface="Arial"/>
              </a:rPr>
              <a:t>industry, with</a:t>
            </a:r>
            <a:r>
              <a:rPr lang="en-US" sz="1100" spc="25" dirty="0">
                <a:latin typeface="Arial"/>
                <a:cs typeface="Arial"/>
              </a:rPr>
              <a:t> </a:t>
            </a:r>
            <a:r>
              <a:rPr lang="en-US" sz="1100" spc="10" dirty="0">
                <a:latin typeface="Arial"/>
                <a:cs typeface="Arial"/>
              </a:rPr>
              <a:t>the</a:t>
            </a:r>
            <a:r>
              <a:rPr lang="en-US" sz="1100" spc="20" dirty="0">
                <a:latin typeface="Arial"/>
                <a:cs typeface="Arial"/>
              </a:rPr>
              <a:t> </a:t>
            </a:r>
            <a:r>
              <a:rPr lang="en-US" sz="1100" spc="10" dirty="0">
                <a:latin typeface="Arial"/>
                <a:cs typeface="Arial"/>
              </a:rPr>
              <a:t>potential</a:t>
            </a:r>
            <a:r>
              <a:rPr lang="en-US" sz="1100" spc="20" dirty="0">
                <a:latin typeface="Arial"/>
                <a:cs typeface="Arial"/>
              </a:rPr>
              <a:t> </a:t>
            </a:r>
            <a:r>
              <a:rPr lang="en-US" sz="1100" spc="10" dirty="0">
                <a:latin typeface="Arial"/>
                <a:cs typeface="Arial"/>
              </a:rPr>
              <a:t>to</a:t>
            </a:r>
            <a:r>
              <a:rPr lang="en-US" sz="1100" spc="25" dirty="0">
                <a:latin typeface="Arial"/>
                <a:cs typeface="Arial"/>
              </a:rPr>
              <a:t> </a:t>
            </a:r>
            <a:r>
              <a:rPr lang="en-US" sz="1100" dirty="0">
                <a:latin typeface="Arial"/>
                <a:cs typeface="Arial"/>
              </a:rPr>
              <a:t>galvanize</a:t>
            </a:r>
            <a:r>
              <a:rPr lang="en-US" sz="1100" spc="20" dirty="0">
                <a:latin typeface="Arial"/>
                <a:cs typeface="Arial"/>
              </a:rPr>
              <a:t> </a:t>
            </a:r>
            <a:r>
              <a:rPr lang="en-US" sz="1100" spc="10" dirty="0">
                <a:latin typeface="Arial"/>
                <a:cs typeface="Arial"/>
              </a:rPr>
              <a:t>the</a:t>
            </a:r>
            <a:r>
              <a:rPr lang="en-US" sz="1100" spc="20" dirty="0">
                <a:latin typeface="Arial"/>
                <a:cs typeface="Arial"/>
              </a:rPr>
              <a:t> </a:t>
            </a:r>
            <a:r>
              <a:rPr lang="en-US" sz="1100" spc="-10" dirty="0">
                <a:latin typeface="Arial"/>
                <a:cs typeface="Arial"/>
              </a:rPr>
              <a:t>capital </a:t>
            </a:r>
            <a:r>
              <a:rPr lang="en-US" sz="1100" dirty="0">
                <a:latin typeface="Arial"/>
                <a:cs typeface="Arial"/>
              </a:rPr>
              <a:t>investment</a:t>
            </a:r>
            <a:r>
              <a:rPr lang="en-US" sz="1100" spc="25" dirty="0">
                <a:latin typeface="Arial"/>
                <a:cs typeface="Arial"/>
              </a:rPr>
              <a:t> </a:t>
            </a:r>
            <a:r>
              <a:rPr lang="en-US" sz="1100" dirty="0">
                <a:latin typeface="Arial"/>
                <a:cs typeface="Arial"/>
              </a:rPr>
              <a:t>cycle</a:t>
            </a:r>
            <a:r>
              <a:rPr lang="en-US" sz="1100" spc="20" dirty="0">
                <a:latin typeface="Arial"/>
                <a:cs typeface="Arial"/>
              </a:rPr>
              <a:t> </a:t>
            </a:r>
            <a:r>
              <a:rPr lang="en-US" sz="1100" dirty="0">
                <a:latin typeface="Arial"/>
                <a:cs typeface="Arial"/>
              </a:rPr>
              <a:t>and</a:t>
            </a:r>
            <a:r>
              <a:rPr lang="en-US" sz="1100" spc="25" dirty="0">
                <a:latin typeface="Arial"/>
                <a:cs typeface="Arial"/>
              </a:rPr>
              <a:t> </a:t>
            </a:r>
            <a:r>
              <a:rPr lang="en-US" sz="1100" dirty="0">
                <a:latin typeface="Arial"/>
                <a:cs typeface="Arial"/>
              </a:rPr>
              <a:t>reshape</a:t>
            </a:r>
            <a:r>
              <a:rPr lang="en-US" sz="1100" spc="20" dirty="0">
                <a:latin typeface="Arial"/>
                <a:cs typeface="Arial"/>
              </a:rPr>
              <a:t> </a:t>
            </a:r>
            <a:r>
              <a:rPr lang="en-US" sz="1100" spc="-45" dirty="0">
                <a:latin typeface="Arial"/>
                <a:cs typeface="Arial"/>
              </a:rPr>
              <a:t>U.S.</a:t>
            </a:r>
            <a:r>
              <a:rPr lang="en-US" sz="1100" spc="30" dirty="0">
                <a:latin typeface="Arial"/>
                <a:cs typeface="Arial"/>
              </a:rPr>
              <a:t> </a:t>
            </a:r>
            <a:r>
              <a:rPr lang="en-US" sz="1100" spc="-10" dirty="0">
                <a:latin typeface="Arial"/>
                <a:cs typeface="Arial"/>
              </a:rPr>
              <a:t>manufacturing </a:t>
            </a:r>
            <a:r>
              <a:rPr lang="en-US" sz="1100" dirty="0">
                <a:latin typeface="Arial"/>
                <a:cs typeface="Arial"/>
              </a:rPr>
              <a:t>and</a:t>
            </a:r>
            <a:r>
              <a:rPr lang="en-US" sz="1100" spc="60" dirty="0">
                <a:latin typeface="Arial"/>
                <a:cs typeface="Arial"/>
              </a:rPr>
              <a:t> </a:t>
            </a:r>
            <a:r>
              <a:rPr lang="en-US" sz="1100" dirty="0">
                <a:latin typeface="Arial"/>
                <a:cs typeface="Arial"/>
              </a:rPr>
              <a:t>energy</a:t>
            </a:r>
            <a:r>
              <a:rPr lang="en-US" sz="1100" spc="55" dirty="0">
                <a:latin typeface="Arial"/>
                <a:cs typeface="Arial"/>
              </a:rPr>
              <a:t> </a:t>
            </a:r>
            <a:r>
              <a:rPr lang="en-US" sz="1100" spc="-10" dirty="0">
                <a:latin typeface="Arial"/>
                <a:cs typeface="Arial"/>
              </a:rPr>
              <a:t>industries. </a:t>
            </a:r>
            <a:r>
              <a:rPr lang="en-US" sz="1100" dirty="0">
                <a:latin typeface="Arial"/>
                <a:cs typeface="Arial"/>
              </a:rPr>
              <a:t>Seeking</a:t>
            </a:r>
            <a:r>
              <a:rPr lang="en-US" sz="1100" spc="70" dirty="0">
                <a:latin typeface="Arial"/>
                <a:cs typeface="Arial"/>
              </a:rPr>
              <a:t> </a:t>
            </a:r>
            <a:r>
              <a:rPr lang="en-US" sz="1100" dirty="0">
                <a:latin typeface="Arial"/>
                <a:cs typeface="Arial"/>
              </a:rPr>
              <a:t>to</a:t>
            </a:r>
            <a:r>
              <a:rPr lang="en-US" sz="1100" spc="65" dirty="0">
                <a:latin typeface="Arial"/>
                <a:cs typeface="Arial"/>
              </a:rPr>
              <a:t> </a:t>
            </a:r>
            <a:r>
              <a:rPr lang="en-US" sz="1100" dirty="0">
                <a:latin typeface="Arial"/>
                <a:cs typeface="Arial"/>
              </a:rPr>
              <a:t>support</a:t>
            </a:r>
            <a:r>
              <a:rPr lang="en-US" sz="1100" spc="65" dirty="0">
                <a:latin typeface="Arial"/>
                <a:cs typeface="Arial"/>
              </a:rPr>
              <a:t> </a:t>
            </a:r>
            <a:r>
              <a:rPr lang="en-US" sz="1100" dirty="0">
                <a:latin typeface="Arial"/>
                <a:cs typeface="Arial"/>
              </a:rPr>
              <a:t>local</a:t>
            </a:r>
            <a:r>
              <a:rPr lang="en-US" sz="1100" spc="60" dirty="0">
                <a:latin typeface="Arial"/>
                <a:cs typeface="Arial"/>
              </a:rPr>
              <a:t> </a:t>
            </a:r>
            <a:r>
              <a:rPr lang="en-US" sz="1100" dirty="0">
                <a:latin typeface="Arial"/>
                <a:cs typeface="Arial"/>
              </a:rPr>
              <a:t>supply</a:t>
            </a:r>
            <a:r>
              <a:rPr lang="en-US" sz="1100" spc="60" dirty="0">
                <a:latin typeface="Arial"/>
                <a:cs typeface="Arial"/>
              </a:rPr>
              <a:t> </a:t>
            </a:r>
            <a:r>
              <a:rPr lang="en-US" sz="1100" spc="-10" dirty="0">
                <a:latin typeface="Arial"/>
                <a:cs typeface="Arial"/>
              </a:rPr>
              <a:t>chains,</a:t>
            </a:r>
            <a:r>
              <a:rPr lang="en-US" sz="1100" spc="65" dirty="0">
                <a:latin typeface="Arial"/>
                <a:cs typeface="Arial"/>
              </a:rPr>
              <a:t> </a:t>
            </a:r>
            <a:r>
              <a:rPr lang="en-US" sz="1100" dirty="0">
                <a:latin typeface="Arial"/>
                <a:cs typeface="Arial"/>
              </a:rPr>
              <a:t>expand</a:t>
            </a:r>
            <a:r>
              <a:rPr lang="en-US" sz="1100" spc="65" dirty="0">
                <a:latin typeface="Arial"/>
                <a:cs typeface="Arial"/>
              </a:rPr>
              <a:t> </a:t>
            </a:r>
            <a:r>
              <a:rPr lang="en-US" sz="1100" spc="-20" dirty="0">
                <a:latin typeface="Arial"/>
                <a:cs typeface="Arial"/>
              </a:rPr>
              <a:t>clean </a:t>
            </a:r>
            <a:r>
              <a:rPr lang="en-US" sz="1100" dirty="0">
                <a:latin typeface="Arial"/>
                <a:cs typeface="Arial"/>
              </a:rPr>
              <a:t>energy</a:t>
            </a:r>
            <a:r>
              <a:rPr lang="en-US" sz="1100" spc="80" dirty="0">
                <a:latin typeface="Arial"/>
                <a:cs typeface="Arial"/>
              </a:rPr>
              <a:t> </a:t>
            </a:r>
            <a:r>
              <a:rPr lang="en-US" sz="1100" dirty="0">
                <a:latin typeface="Arial"/>
                <a:cs typeface="Arial"/>
              </a:rPr>
              <a:t>and</a:t>
            </a:r>
            <a:r>
              <a:rPr lang="en-US" sz="1100" spc="90" dirty="0">
                <a:latin typeface="Arial"/>
                <a:cs typeface="Arial"/>
              </a:rPr>
              <a:t> </a:t>
            </a:r>
            <a:r>
              <a:rPr lang="en-US" sz="1100" dirty="0">
                <a:latin typeface="Arial"/>
                <a:cs typeface="Arial"/>
              </a:rPr>
              <a:t>boost</a:t>
            </a:r>
            <a:r>
              <a:rPr lang="en-US" sz="1100" spc="90" dirty="0">
                <a:latin typeface="Arial"/>
                <a:cs typeface="Arial"/>
              </a:rPr>
              <a:t> </a:t>
            </a:r>
            <a:r>
              <a:rPr lang="en-US" sz="1100" dirty="0">
                <a:latin typeface="Arial"/>
                <a:cs typeface="Arial"/>
              </a:rPr>
              <a:t>the</a:t>
            </a:r>
            <a:r>
              <a:rPr lang="en-US" sz="1100" spc="80" dirty="0">
                <a:latin typeface="Arial"/>
                <a:cs typeface="Arial"/>
              </a:rPr>
              <a:t> </a:t>
            </a:r>
            <a:r>
              <a:rPr lang="en-US" sz="1100" spc="-45" dirty="0">
                <a:latin typeface="Arial"/>
                <a:cs typeface="Arial"/>
              </a:rPr>
              <a:t>U.S.</a:t>
            </a:r>
            <a:r>
              <a:rPr lang="en-US" sz="1100" spc="90" dirty="0">
                <a:latin typeface="Arial"/>
                <a:cs typeface="Arial"/>
              </a:rPr>
              <a:t> </a:t>
            </a:r>
            <a:r>
              <a:rPr lang="en-US" sz="1100" dirty="0">
                <a:latin typeface="Arial"/>
                <a:cs typeface="Arial"/>
              </a:rPr>
              <a:t>semiconductor</a:t>
            </a:r>
            <a:r>
              <a:rPr lang="en-US" sz="1100" spc="90" dirty="0">
                <a:latin typeface="Arial"/>
                <a:cs typeface="Arial"/>
              </a:rPr>
              <a:t> </a:t>
            </a:r>
            <a:r>
              <a:rPr lang="en-US" sz="1100" spc="-10" dirty="0">
                <a:latin typeface="Arial"/>
                <a:cs typeface="Arial"/>
              </a:rPr>
              <a:t>industry,</a:t>
            </a:r>
            <a:r>
              <a:rPr lang="en-US" sz="1100" spc="500" dirty="0">
                <a:latin typeface="Arial"/>
                <a:cs typeface="Arial"/>
              </a:rPr>
              <a:t> </a:t>
            </a:r>
            <a:r>
              <a:rPr lang="en-US" sz="1100" dirty="0">
                <a:latin typeface="Arial"/>
                <a:cs typeface="Arial"/>
              </a:rPr>
              <a:t>the</a:t>
            </a:r>
            <a:r>
              <a:rPr lang="en-US" sz="1100" spc="95" dirty="0">
                <a:latin typeface="Arial"/>
                <a:cs typeface="Arial"/>
              </a:rPr>
              <a:t> </a:t>
            </a:r>
            <a:r>
              <a:rPr lang="en-US" sz="1100" spc="-45" dirty="0">
                <a:latin typeface="Arial"/>
                <a:cs typeface="Arial"/>
              </a:rPr>
              <a:t>U.S.</a:t>
            </a:r>
            <a:r>
              <a:rPr lang="en-US" sz="1100" spc="100" dirty="0">
                <a:latin typeface="Arial"/>
                <a:cs typeface="Arial"/>
              </a:rPr>
              <a:t> </a:t>
            </a:r>
            <a:r>
              <a:rPr lang="en-US" sz="1100" dirty="0">
                <a:latin typeface="Arial"/>
                <a:cs typeface="Arial"/>
              </a:rPr>
              <a:t>government</a:t>
            </a:r>
            <a:r>
              <a:rPr lang="en-US" sz="1100" spc="105" dirty="0">
                <a:latin typeface="Arial"/>
                <a:cs typeface="Arial"/>
              </a:rPr>
              <a:t> </a:t>
            </a:r>
            <a:r>
              <a:rPr lang="en-US" sz="1100" spc="-20" dirty="0">
                <a:latin typeface="Arial"/>
                <a:cs typeface="Arial"/>
              </a:rPr>
              <a:t>has</a:t>
            </a:r>
            <a:r>
              <a:rPr lang="en-US" sz="1100" spc="105" dirty="0">
                <a:latin typeface="Arial"/>
                <a:cs typeface="Arial"/>
              </a:rPr>
              <a:t> </a:t>
            </a:r>
            <a:r>
              <a:rPr lang="en-US" sz="1100" dirty="0">
                <a:latin typeface="Arial"/>
                <a:cs typeface="Arial"/>
              </a:rPr>
              <a:t>committed</a:t>
            </a:r>
            <a:r>
              <a:rPr lang="en-US" sz="1100" spc="100" dirty="0">
                <a:latin typeface="Arial"/>
                <a:cs typeface="Arial"/>
              </a:rPr>
              <a:t> </a:t>
            </a:r>
            <a:r>
              <a:rPr lang="en-US" sz="1100" dirty="0">
                <a:latin typeface="Arial"/>
                <a:cs typeface="Arial"/>
              </a:rPr>
              <a:t>$1.4</a:t>
            </a:r>
            <a:r>
              <a:rPr lang="en-US" sz="1100" spc="105" dirty="0">
                <a:latin typeface="Arial"/>
                <a:cs typeface="Arial"/>
              </a:rPr>
              <a:t> </a:t>
            </a:r>
            <a:r>
              <a:rPr lang="en-US" sz="1100" dirty="0">
                <a:latin typeface="Arial"/>
                <a:cs typeface="Arial"/>
              </a:rPr>
              <a:t>trillion</a:t>
            </a:r>
            <a:r>
              <a:rPr lang="en-US" sz="1100" spc="105" dirty="0">
                <a:latin typeface="Arial"/>
                <a:cs typeface="Arial"/>
              </a:rPr>
              <a:t> </a:t>
            </a:r>
            <a:r>
              <a:rPr lang="en-US" sz="1100" spc="-20" dirty="0">
                <a:latin typeface="Arial"/>
                <a:cs typeface="Arial"/>
              </a:rPr>
              <a:t>over </a:t>
            </a:r>
            <a:r>
              <a:rPr lang="en-US" sz="1100" dirty="0">
                <a:latin typeface="Arial"/>
                <a:cs typeface="Arial"/>
              </a:rPr>
              <a:t>the</a:t>
            </a:r>
            <a:r>
              <a:rPr lang="en-US" sz="1100" spc="10" dirty="0">
                <a:latin typeface="Arial"/>
                <a:cs typeface="Arial"/>
              </a:rPr>
              <a:t> </a:t>
            </a:r>
            <a:r>
              <a:rPr lang="en-US" sz="1100" dirty="0">
                <a:latin typeface="Arial"/>
                <a:cs typeface="Arial"/>
              </a:rPr>
              <a:t>next</a:t>
            </a:r>
            <a:r>
              <a:rPr lang="en-US" sz="1100" spc="20" dirty="0">
                <a:latin typeface="Arial"/>
                <a:cs typeface="Arial"/>
              </a:rPr>
              <a:t> </a:t>
            </a:r>
            <a:r>
              <a:rPr lang="en-US" sz="1100" spc="-10" dirty="0">
                <a:latin typeface="Arial"/>
                <a:cs typeface="Arial"/>
              </a:rPr>
              <a:t>seven</a:t>
            </a:r>
            <a:r>
              <a:rPr lang="en-US" sz="1100" spc="15" dirty="0">
                <a:latin typeface="Arial"/>
                <a:cs typeface="Arial"/>
              </a:rPr>
              <a:t> </a:t>
            </a:r>
            <a:r>
              <a:rPr lang="en-US" sz="1100" spc="-10" dirty="0">
                <a:latin typeface="Arial"/>
                <a:cs typeface="Arial"/>
              </a:rPr>
              <a:t>years</a:t>
            </a:r>
            <a:r>
              <a:rPr lang="en-US" sz="1100" spc="20" dirty="0">
                <a:latin typeface="Arial"/>
                <a:cs typeface="Arial"/>
              </a:rPr>
              <a:t> </a:t>
            </a:r>
            <a:r>
              <a:rPr lang="en-US" sz="1100" dirty="0">
                <a:latin typeface="Arial"/>
                <a:cs typeface="Arial"/>
              </a:rPr>
              <a:t>for</a:t>
            </a:r>
            <a:r>
              <a:rPr lang="en-US" sz="1100" spc="15" dirty="0">
                <a:latin typeface="Arial"/>
                <a:cs typeface="Arial"/>
              </a:rPr>
              <a:t> </a:t>
            </a:r>
            <a:r>
              <a:rPr lang="en-US" sz="1100" dirty="0">
                <a:latin typeface="Arial"/>
                <a:cs typeface="Arial"/>
              </a:rPr>
              <a:t>capital</a:t>
            </a:r>
            <a:r>
              <a:rPr lang="en-US" sz="1100" spc="15" dirty="0">
                <a:latin typeface="Arial"/>
                <a:cs typeface="Arial"/>
              </a:rPr>
              <a:t> </a:t>
            </a:r>
            <a:r>
              <a:rPr lang="en-US" sz="1100" spc="-10" dirty="0">
                <a:latin typeface="Arial"/>
                <a:cs typeface="Arial"/>
              </a:rPr>
              <a:t>projects.</a:t>
            </a:r>
            <a:endParaRPr lang="en-US" sz="1100" dirty="0">
              <a:latin typeface="Arial"/>
              <a:cs typeface="Arial"/>
            </a:endParaRPr>
          </a:p>
          <a:p>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spc="-10" dirty="0">
                <a:latin typeface="Arial"/>
                <a:cs typeface="Arial"/>
              </a:rPr>
              <a:t>This</a:t>
            </a:r>
            <a:r>
              <a:rPr lang="en-US" sz="1100" spc="25" dirty="0">
                <a:latin typeface="Arial"/>
                <a:cs typeface="Arial"/>
              </a:rPr>
              <a:t> </a:t>
            </a:r>
            <a:r>
              <a:rPr lang="en-US" sz="1100" dirty="0">
                <a:latin typeface="Arial"/>
                <a:cs typeface="Arial"/>
              </a:rPr>
              <a:t>investment</a:t>
            </a:r>
            <a:r>
              <a:rPr lang="en-US" sz="1100" spc="30" dirty="0">
                <a:latin typeface="Arial"/>
                <a:cs typeface="Arial"/>
              </a:rPr>
              <a:t> </a:t>
            </a:r>
            <a:r>
              <a:rPr lang="en-US" sz="1100" dirty="0">
                <a:latin typeface="Arial"/>
                <a:cs typeface="Arial"/>
              </a:rPr>
              <a:t>translates</a:t>
            </a:r>
            <a:r>
              <a:rPr lang="en-US" sz="1100" spc="30" dirty="0">
                <a:latin typeface="Arial"/>
                <a:cs typeface="Arial"/>
              </a:rPr>
              <a:t> </a:t>
            </a:r>
            <a:r>
              <a:rPr lang="en-US" sz="1100" dirty="0">
                <a:latin typeface="Arial"/>
                <a:cs typeface="Arial"/>
              </a:rPr>
              <a:t>into</a:t>
            </a:r>
            <a:r>
              <a:rPr lang="en-US" sz="1100" spc="30" dirty="0">
                <a:latin typeface="Arial"/>
                <a:cs typeface="Arial"/>
              </a:rPr>
              <a:t> </a:t>
            </a:r>
            <a:r>
              <a:rPr lang="en-US" sz="1100" dirty="0">
                <a:latin typeface="Arial"/>
                <a:cs typeface="Arial"/>
              </a:rPr>
              <a:t>revenue</a:t>
            </a:r>
            <a:r>
              <a:rPr lang="en-US" sz="1100" spc="20" dirty="0">
                <a:latin typeface="Arial"/>
                <a:cs typeface="Arial"/>
              </a:rPr>
              <a:t> </a:t>
            </a:r>
            <a:r>
              <a:rPr lang="en-US" sz="1100" dirty="0">
                <a:latin typeface="Arial"/>
                <a:cs typeface="Arial"/>
              </a:rPr>
              <a:t>and</a:t>
            </a:r>
            <a:r>
              <a:rPr lang="en-US" sz="1100" spc="30" dirty="0">
                <a:latin typeface="Arial"/>
                <a:cs typeface="Arial"/>
              </a:rPr>
              <a:t> </a:t>
            </a:r>
            <a:r>
              <a:rPr lang="en-US" sz="1100" spc="-10" dirty="0">
                <a:latin typeface="Arial"/>
                <a:cs typeface="Arial"/>
              </a:rPr>
              <a:t>earnings </a:t>
            </a:r>
            <a:r>
              <a:rPr lang="en-US" sz="1100" spc="10" dirty="0">
                <a:latin typeface="Arial"/>
                <a:cs typeface="Arial"/>
              </a:rPr>
              <a:t>growth</a:t>
            </a:r>
            <a:r>
              <a:rPr lang="en-US" sz="1100" spc="45" dirty="0">
                <a:latin typeface="Arial"/>
                <a:cs typeface="Arial"/>
              </a:rPr>
              <a:t> </a:t>
            </a:r>
            <a:r>
              <a:rPr lang="en-US" sz="1100" spc="10" dirty="0">
                <a:latin typeface="Arial"/>
                <a:cs typeface="Arial"/>
              </a:rPr>
              <a:t>potential</a:t>
            </a:r>
            <a:r>
              <a:rPr lang="en-US" sz="1100" spc="45" dirty="0">
                <a:latin typeface="Arial"/>
                <a:cs typeface="Arial"/>
              </a:rPr>
              <a:t> </a:t>
            </a:r>
            <a:r>
              <a:rPr lang="en-US" sz="1100" spc="10" dirty="0">
                <a:latin typeface="Arial"/>
                <a:cs typeface="Arial"/>
              </a:rPr>
              <a:t>for</a:t>
            </a:r>
            <a:r>
              <a:rPr lang="en-US" sz="1100" spc="45" dirty="0">
                <a:latin typeface="Arial"/>
                <a:cs typeface="Arial"/>
              </a:rPr>
              <a:t> </a:t>
            </a:r>
            <a:r>
              <a:rPr lang="en-US" sz="1100" spc="10" dirty="0">
                <a:latin typeface="Arial"/>
                <a:cs typeface="Arial"/>
              </a:rPr>
              <a:t>companies</a:t>
            </a:r>
            <a:r>
              <a:rPr lang="en-US" sz="1100" spc="50" dirty="0">
                <a:latin typeface="Arial"/>
                <a:cs typeface="Arial"/>
              </a:rPr>
              <a:t> </a:t>
            </a:r>
            <a:r>
              <a:rPr lang="en-US" sz="1100" spc="10" dirty="0">
                <a:latin typeface="Arial"/>
                <a:cs typeface="Arial"/>
              </a:rPr>
              <a:t>with</a:t>
            </a:r>
            <a:r>
              <a:rPr lang="en-US" sz="1100" spc="50" dirty="0">
                <a:latin typeface="Arial"/>
                <a:cs typeface="Arial"/>
              </a:rPr>
              <a:t> </a:t>
            </a:r>
            <a:r>
              <a:rPr lang="en-US" sz="1100" spc="10" dirty="0">
                <a:latin typeface="Arial"/>
                <a:cs typeface="Arial"/>
              </a:rPr>
              <a:t>the</a:t>
            </a:r>
            <a:r>
              <a:rPr lang="en-US" sz="1100" spc="40" dirty="0">
                <a:latin typeface="Arial"/>
                <a:cs typeface="Arial"/>
              </a:rPr>
              <a:t> </a:t>
            </a:r>
            <a:r>
              <a:rPr lang="en-US" sz="1100" dirty="0">
                <a:latin typeface="Arial"/>
                <a:cs typeface="Arial"/>
              </a:rPr>
              <a:t>capacity</a:t>
            </a:r>
            <a:r>
              <a:rPr lang="en-US" sz="1100" spc="40" dirty="0">
                <a:latin typeface="Arial"/>
                <a:cs typeface="Arial"/>
              </a:rPr>
              <a:t> </a:t>
            </a:r>
            <a:r>
              <a:rPr lang="en-US" sz="1100" spc="-25" dirty="0">
                <a:latin typeface="Arial"/>
                <a:cs typeface="Arial"/>
              </a:rPr>
              <a:t>and </a:t>
            </a:r>
            <a:r>
              <a:rPr lang="en-US" sz="1100" dirty="0">
                <a:latin typeface="Arial"/>
                <a:cs typeface="Arial"/>
              </a:rPr>
              <a:t>flexibility</a:t>
            </a:r>
            <a:r>
              <a:rPr lang="en-US" sz="1100" spc="60" dirty="0">
                <a:latin typeface="Arial"/>
                <a:cs typeface="Arial"/>
              </a:rPr>
              <a:t> </a:t>
            </a:r>
            <a:r>
              <a:rPr lang="en-US" sz="1100" dirty="0">
                <a:latin typeface="Arial"/>
                <a:cs typeface="Arial"/>
              </a:rPr>
              <a:t>to</a:t>
            </a:r>
            <a:r>
              <a:rPr lang="en-US" sz="1100" spc="75" dirty="0">
                <a:latin typeface="Arial"/>
                <a:cs typeface="Arial"/>
              </a:rPr>
              <a:t> </a:t>
            </a:r>
            <a:r>
              <a:rPr lang="en-US" sz="1100" dirty="0">
                <a:latin typeface="Arial"/>
                <a:cs typeface="Arial"/>
              </a:rPr>
              <a:t>undertake</a:t>
            </a:r>
            <a:r>
              <a:rPr lang="en-US" sz="1100" spc="65" dirty="0">
                <a:latin typeface="Arial"/>
                <a:cs typeface="Arial"/>
              </a:rPr>
              <a:t> </a:t>
            </a:r>
            <a:r>
              <a:rPr lang="en-US" sz="1100" dirty="0">
                <a:latin typeface="Arial"/>
                <a:cs typeface="Arial"/>
              </a:rPr>
              <a:t>these</a:t>
            </a:r>
            <a:r>
              <a:rPr lang="en-US" sz="1100" spc="60" dirty="0">
                <a:latin typeface="Arial"/>
                <a:cs typeface="Arial"/>
              </a:rPr>
              <a:t> </a:t>
            </a:r>
            <a:r>
              <a:rPr lang="en-US" sz="1100" dirty="0">
                <a:latin typeface="Arial"/>
                <a:cs typeface="Arial"/>
              </a:rPr>
              <a:t>expansive</a:t>
            </a:r>
            <a:r>
              <a:rPr lang="en-US" sz="1100" spc="65" dirty="0">
                <a:latin typeface="Arial"/>
                <a:cs typeface="Arial"/>
              </a:rPr>
              <a:t> </a:t>
            </a:r>
            <a:r>
              <a:rPr lang="en-US" sz="1100" spc="-10" dirty="0">
                <a:latin typeface="Arial"/>
                <a:cs typeface="Arial"/>
              </a:rPr>
              <a:t>projects, </a:t>
            </a:r>
            <a:r>
              <a:rPr lang="en-US" sz="1100" dirty="0">
                <a:latin typeface="Arial"/>
                <a:cs typeface="Arial"/>
              </a:rPr>
              <a:t>including</a:t>
            </a:r>
            <a:r>
              <a:rPr lang="en-US" sz="1100" spc="140" dirty="0">
                <a:latin typeface="Arial"/>
                <a:cs typeface="Arial"/>
              </a:rPr>
              <a:t> </a:t>
            </a:r>
            <a:r>
              <a:rPr lang="en-US" sz="1100" dirty="0">
                <a:latin typeface="Arial"/>
                <a:cs typeface="Arial"/>
              </a:rPr>
              <a:t>upgrading</a:t>
            </a:r>
            <a:r>
              <a:rPr lang="en-US" sz="1100" spc="140" dirty="0">
                <a:latin typeface="Arial"/>
                <a:cs typeface="Arial"/>
              </a:rPr>
              <a:t> </a:t>
            </a:r>
            <a:r>
              <a:rPr lang="en-US" sz="1100" dirty="0">
                <a:latin typeface="Arial"/>
                <a:cs typeface="Arial"/>
              </a:rPr>
              <a:t>the</a:t>
            </a:r>
            <a:r>
              <a:rPr lang="en-US" sz="1100" spc="120" dirty="0">
                <a:latin typeface="Arial"/>
                <a:cs typeface="Arial"/>
              </a:rPr>
              <a:t> </a:t>
            </a:r>
            <a:r>
              <a:rPr lang="en-US" sz="1100" spc="-45" dirty="0">
                <a:latin typeface="Arial"/>
                <a:cs typeface="Arial"/>
              </a:rPr>
              <a:t>U.S.</a:t>
            </a:r>
            <a:r>
              <a:rPr lang="en-US" sz="1100" spc="135" dirty="0">
                <a:latin typeface="Arial"/>
                <a:cs typeface="Arial"/>
              </a:rPr>
              <a:t> </a:t>
            </a:r>
            <a:r>
              <a:rPr lang="en-US" sz="1100" dirty="0">
                <a:latin typeface="Arial"/>
                <a:cs typeface="Arial"/>
              </a:rPr>
              <a:t>power</a:t>
            </a:r>
            <a:r>
              <a:rPr lang="en-US" sz="1100" spc="130" dirty="0">
                <a:latin typeface="Arial"/>
                <a:cs typeface="Arial"/>
              </a:rPr>
              <a:t> </a:t>
            </a:r>
            <a:r>
              <a:rPr lang="en-US" sz="1100" dirty="0">
                <a:latin typeface="Arial"/>
                <a:cs typeface="Arial"/>
              </a:rPr>
              <a:t>grid</a:t>
            </a:r>
            <a:r>
              <a:rPr lang="en-US" sz="1100" spc="135" dirty="0">
                <a:latin typeface="Arial"/>
                <a:cs typeface="Arial"/>
              </a:rPr>
              <a:t> </a:t>
            </a:r>
            <a:r>
              <a:rPr lang="en-US" sz="1100" dirty="0">
                <a:latin typeface="Arial"/>
                <a:cs typeface="Arial"/>
              </a:rPr>
              <a:t>and</a:t>
            </a:r>
            <a:r>
              <a:rPr lang="en-US" sz="1100" spc="130" dirty="0">
                <a:latin typeface="Arial"/>
                <a:cs typeface="Arial"/>
              </a:rPr>
              <a:t> </a:t>
            </a:r>
            <a:r>
              <a:rPr lang="en-US" sz="1100" spc="-10" dirty="0">
                <a:latin typeface="Arial"/>
                <a:cs typeface="Arial"/>
              </a:rPr>
              <a:t>building </a:t>
            </a:r>
            <a:r>
              <a:rPr lang="en-US" sz="1100" dirty="0">
                <a:latin typeface="Arial"/>
                <a:cs typeface="Arial"/>
              </a:rPr>
              <a:t>manufacturing</a:t>
            </a:r>
            <a:r>
              <a:rPr lang="en-US" sz="1100" spc="130" dirty="0">
                <a:latin typeface="Arial"/>
                <a:cs typeface="Arial"/>
              </a:rPr>
              <a:t> </a:t>
            </a:r>
            <a:r>
              <a:rPr lang="en-US" sz="1100" dirty="0">
                <a:latin typeface="Arial"/>
                <a:cs typeface="Arial"/>
              </a:rPr>
              <a:t>facilities. Many</a:t>
            </a:r>
            <a:r>
              <a:rPr lang="en-US" sz="1100" spc="30" dirty="0">
                <a:latin typeface="Arial"/>
                <a:cs typeface="Arial"/>
              </a:rPr>
              <a:t> </a:t>
            </a:r>
            <a:r>
              <a:rPr lang="en-US" sz="1100" dirty="0">
                <a:latin typeface="Arial"/>
                <a:cs typeface="Arial"/>
              </a:rPr>
              <a:t>industrial</a:t>
            </a:r>
            <a:r>
              <a:rPr lang="en-US" sz="1100" spc="25" dirty="0">
                <a:latin typeface="Arial"/>
                <a:cs typeface="Arial"/>
              </a:rPr>
              <a:t> </a:t>
            </a:r>
            <a:r>
              <a:rPr lang="en-US" sz="1100" dirty="0">
                <a:latin typeface="Arial"/>
                <a:cs typeface="Arial"/>
              </a:rPr>
              <a:t>firms</a:t>
            </a:r>
            <a:r>
              <a:rPr lang="en-US" sz="1100" spc="35" dirty="0">
                <a:latin typeface="Arial"/>
                <a:cs typeface="Arial"/>
              </a:rPr>
              <a:t> </a:t>
            </a:r>
            <a:r>
              <a:rPr lang="en-US" sz="1100" dirty="0">
                <a:latin typeface="Arial"/>
                <a:cs typeface="Arial"/>
              </a:rPr>
              <a:t>have</a:t>
            </a:r>
            <a:r>
              <a:rPr lang="en-US" sz="1100" spc="30" dirty="0">
                <a:latin typeface="Arial"/>
                <a:cs typeface="Arial"/>
              </a:rPr>
              <a:t> </a:t>
            </a:r>
            <a:r>
              <a:rPr lang="en-US" sz="1100" spc="-20" dirty="0">
                <a:latin typeface="Arial"/>
                <a:cs typeface="Arial"/>
              </a:rPr>
              <a:t>been </a:t>
            </a:r>
            <a:r>
              <a:rPr lang="en-US" sz="1100" dirty="0">
                <a:latin typeface="Arial"/>
                <a:cs typeface="Arial"/>
              </a:rPr>
              <a:t>in</a:t>
            </a:r>
            <a:r>
              <a:rPr lang="en-US" sz="1100" spc="25" dirty="0">
                <a:latin typeface="Arial"/>
                <a:cs typeface="Arial"/>
              </a:rPr>
              <a:t> </a:t>
            </a:r>
            <a:r>
              <a:rPr lang="en-US" sz="1100" dirty="0">
                <a:latin typeface="Arial"/>
                <a:cs typeface="Arial"/>
              </a:rPr>
              <a:t>a</a:t>
            </a:r>
            <a:r>
              <a:rPr lang="en-US" sz="1100" spc="15" dirty="0">
                <a:latin typeface="Arial"/>
                <a:cs typeface="Arial"/>
              </a:rPr>
              <a:t> </a:t>
            </a:r>
            <a:r>
              <a:rPr lang="en-US" sz="1100" dirty="0">
                <a:latin typeface="Arial"/>
                <a:cs typeface="Arial"/>
              </a:rPr>
              <a:t>figurative</a:t>
            </a:r>
            <a:r>
              <a:rPr lang="en-US" sz="1100" spc="20" dirty="0">
                <a:latin typeface="Arial"/>
                <a:cs typeface="Arial"/>
              </a:rPr>
              <a:t> </a:t>
            </a:r>
            <a:r>
              <a:rPr lang="en-US" sz="1100" dirty="0">
                <a:latin typeface="Arial"/>
                <a:cs typeface="Arial"/>
              </a:rPr>
              <a:t>desert</a:t>
            </a:r>
            <a:r>
              <a:rPr lang="en-US" sz="1100" spc="25" dirty="0">
                <a:latin typeface="Arial"/>
                <a:cs typeface="Arial"/>
              </a:rPr>
              <a:t> </a:t>
            </a:r>
            <a:r>
              <a:rPr lang="en-US" sz="1100" dirty="0">
                <a:latin typeface="Arial"/>
                <a:cs typeface="Arial"/>
              </a:rPr>
              <a:t>for</a:t>
            </a:r>
            <a:r>
              <a:rPr lang="en-US" sz="1100" spc="25" dirty="0">
                <a:latin typeface="Arial"/>
                <a:cs typeface="Arial"/>
              </a:rPr>
              <a:t> </a:t>
            </a:r>
            <a:r>
              <a:rPr lang="en-US" sz="1100" spc="-10" dirty="0">
                <a:latin typeface="Arial"/>
                <a:cs typeface="Arial"/>
              </a:rPr>
              <a:t>year, t</a:t>
            </a:r>
            <a:r>
              <a:rPr lang="en-US" sz="1100" spc="-20" dirty="0">
                <a:latin typeface="Arial"/>
                <a:cs typeface="Arial"/>
              </a:rPr>
              <a:t>his </a:t>
            </a:r>
            <a:r>
              <a:rPr lang="en-US" sz="1100" spc="10" dirty="0">
                <a:latin typeface="Arial"/>
                <a:cs typeface="Arial"/>
              </a:rPr>
              <a:t>level</a:t>
            </a:r>
            <a:r>
              <a:rPr lang="en-US" sz="1100" dirty="0">
                <a:latin typeface="Arial"/>
                <a:cs typeface="Arial"/>
              </a:rPr>
              <a:t> </a:t>
            </a:r>
            <a:r>
              <a:rPr lang="en-US" sz="1100" spc="10" dirty="0">
                <a:latin typeface="Arial"/>
                <a:cs typeface="Arial"/>
              </a:rPr>
              <a:t>of</a:t>
            </a:r>
            <a:r>
              <a:rPr lang="en-US" sz="1100" dirty="0">
                <a:latin typeface="Arial"/>
                <a:cs typeface="Arial"/>
              </a:rPr>
              <a:t> </a:t>
            </a:r>
            <a:r>
              <a:rPr lang="en-US" sz="1100" spc="10" dirty="0">
                <a:latin typeface="Arial"/>
                <a:cs typeface="Arial"/>
              </a:rPr>
              <a:t>investment</a:t>
            </a:r>
            <a:r>
              <a:rPr lang="en-US" sz="1100" spc="5" dirty="0">
                <a:latin typeface="Arial"/>
                <a:cs typeface="Arial"/>
              </a:rPr>
              <a:t> </a:t>
            </a:r>
            <a:r>
              <a:rPr lang="en-US" sz="1100" dirty="0">
                <a:latin typeface="Arial"/>
                <a:cs typeface="Arial"/>
              </a:rPr>
              <a:t>can</a:t>
            </a:r>
            <a:r>
              <a:rPr lang="en-US" sz="1100" spc="5" dirty="0">
                <a:latin typeface="Arial"/>
                <a:cs typeface="Arial"/>
              </a:rPr>
              <a:t> </a:t>
            </a:r>
            <a:r>
              <a:rPr lang="en-US" sz="1100" spc="10" dirty="0">
                <a:latin typeface="Arial"/>
                <a:cs typeface="Arial"/>
              </a:rPr>
              <a:t>potentially</a:t>
            </a:r>
            <a:r>
              <a:rPr lang="en-US" sz="1100" spc="5" dirty="0">
                <a:latin typeface="Arial"/>
                <a:cs typeface="Arial"/>
              </a:rPr>
              <a:t> </a:t>
            </a:r>
            <a:r>
              <a:rPr lang="en-US" sz="1100" spc="10" dirty="0">
                <a:latin typeface="Arial"/>
                <a:cs typeface="Arial"/>
              </a:rPr>
              <a:t>transform them </a:t>
            </a:r>
            <a:r>
              <a:rPr lang="en-US" sz="1100" spc="-20" dirty="0">
                <a:latin typeface="Arial"/>
                <a:cs typeface="Arial"/>
              </a:rPr>
              <a:t>from </a:t>
            </a:r>
            <a:r>
              <a:rPr lang="en-US" sz="1100" dirty="0">
                <a:latin typeface="Arial"/>
                <a:cs typeface="Arial"/>
              </a:rPr>
              <a:t>sleepy</a:t>
            </a:r>
            <a:r>
              <a:rPr lang="en-US" sz="1100" spc="60" dirty="0">
                <a:latin typeface="Arial"/>
                <a:cs typeface="Arial"/>
              </a:rPr>
              <a:t> </a:t>
            </a:r>
            <a:r>
              <a:rPr lang="en-US" sz="1100" spc="-10" dirty="0">
                <a:latin typeface="Arial"/>
                <a:cs typeface="Arial"/>
              </a:rPr>
              <a:t>cyclicals</a:t>
            </a:r>
            <a:r>
              <a:rPr lang="en-US" sz="1100" spc="70" dirty="0">
                <a:latin typeface="Arial"/>
                <a:cs typeface="Arial"/>
              </a:rPr>
              <a:t> </a:t>
            </a:r>
            <a:r>
              <a:rPr lang="en-US" sz="1100" dirty="0">
                <a:latin typeface="Arial"/>
                <a:cs typeface="Arial"/>
              </a:rPr>
              <a:t>to</a:t>
            </a:r>
            <a:r>
              <a:rPr lang="en-US" sz="1100" spc="65" dirty="0">
                <a:latin typeface="Arial"/>
                <a:cs typeface="Arial"/>
              </a:rPr>
              <a:t> </a:t>
            </a:r>
            <a:r>
              <a:rPr lang="en-US" sz="1100" dirty="0">
                <a:latin typeface="Arial"/>
                <a:cs typeface="Arial"/>
              </a:rPr>
              <a:t>growth</a:t>
            </a:r>
            <a:r>
              <a:rPr lang="en-US" sz="1100" spc="70" dirty="0">
                <a:latin typeface="Arial"/>
                <a:cs typeface="Arial"/>
              </a:rPr>
              <a:t> </a:t>
            </a:r>
            <a:r>
              <a:rPr lang="en-US" sz="1100" spc="-10" dirty="0">
                <a:latin typeface="Arial"/>
                <a:cs typeface="Arial"/>
              </a:rPr>
              <a:t>businesses.</a:t>
            </a:r>
            <a:endParaRPr lang="en-US" sz="11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a:cs typeface="Arial"/>
              </a:rPr>
              <a:t>The</a:t>
            </a:r>
            <a:r>
              <a:rPr lang="en-US" sz="1100" spc="-15" dirty="0">
                <a:latin typeface="Arial"/>
                <a:cs typeface="Arial"/>
              </a:rPr>
              <a:t> </a:t>
            </a:r>
            <a:r>
              <a:rPr lang="en-US" sz="1100" spc="10" dirty="0">
                <a:latin typeface="Arial"/>
                <a:cs typeface="Arial"/>
              </a:rPr>
              <a:t>stimulus</a:t>
            </a:r>
            <a:r>
              <a:rPr lang="en-US" sz="1100" spc="-5" dirty="0">
                <a:latin typeface="Arial"/>
                <a:cs typeface="Arial"/>
              </a:rPr>
              <a:t> </a:t>
            </a:r>
            <a:r>
              <a:rPr lang="en-US" sz="1100" spc="10" dirty="0">
                <a:latin typeface="Arial"/>
                <a:cs typeface="Arial"/>
              </a:rPr>
              <a:t>will</a:t>
            </a:r>
            <a:r>
              <a:rPr lang="en-US" sz="1100" spc="-10" dirty="0">
                <a:latin typeface="Arial"/>
                <a:cs typeface="Arial"/>
              </a:rPr>
              <a:t> </a:t>
            </a:r>
            <a:r>
              <a:rPr lang="en-US" sz="1100" dirty="0">
                <a:latin typeface="Arial"/>
                <a:cs typeface="Arial"/>
              </a:rPr>
              <a:t>also</a:t>
            </a:r>
            <a:r>
              <a:rPr lang="en-US" sz="1100" spc="-10" dirty="0">
                <a:latin typeface="Arial"/>
                <a:cs typeface="Arial"/>
              </a:rPr>
              <a:t> </a:t>
            </a:r>
            <a:r>
              <a:rPr lang="en-US" sz="1100" spc="10" dirty="0">
                <a:latin typeface="Arial"/>
                <a:cs typeface="Arial"/>
              </a:rPr>
              <a:t>likely</a:t>
            </a:r>
            <a:r>
              <a:rPr lang="en-US" sz="1100" spc="-10" dirty="0">
                <a:latin typeface="Arial"/>
                <a:cs typeface="Arial"/>
              </a:rPr>
              <a:t> </a:t>
            </a:r>
            <a:r>
              <a:rPr lang="en-US" sz="1100" dirty="0">
                <a:latin typeface="Arial"/>
                <a:cs typeface="Arial"/>
              </a:rPr>
              <a:t>have</a:t>
            </a:r>
            <a:r>
              <a:rPr lang="en-US" sz="1100" spc="-10" dirty="0">
                <a:latin typeface="Arial"/>
                <a:cs typeface="Arial"/>
              </a:rPr>
              <a:t> </a:t>
            </a:r>
            <a:r>
              <a:rPr lang="en-US" sz="1100" dirty="0">
                <a:latin typeface="Arial"/>
                <a:cs typeface="Arial"/>
              </a:rPr>
              <a:t>a</a:t>
            </a:r>
            <a:r>
              <a:rPr lang="en-US" sz="1100" spc="-20" dirty="0">
                <a:latin typeface="Arial"/>
                <a:cs typeface="Arial"/>
              </a:rPr>
              <a:t> </a:t>
            </a:r>
            <a:r>
              <a:rPr lang="en-US" sz="1100" spc="10" dirty="0">
                <a:latin typeface="Arial"/>
                <a:cs typeface="Arial"/>
              </a:rPr>
              <a:t>multiplier</a:t>
            </a:r>
            <a:r>
              <a:rPr lang="en-US" sz="1100" spc="-5" dirty="0">
                <a:latin typeface="Arial"/>
                <a:cs typeface="Arial"/>
              </a:rPr>
              <a:t> </a:t>
            </a:r>
            <a:r>
              <a:rPr lang="en-US" sz="1100" spc="-10" dirty="0">
                <a:latin typeface="Arial"/>
                <a:cs typeface="Arial"/>
              </a:rPr>
              <a:t>effect </a:t>
            </a:r>
            <a:r>
              <a:rPr lang="en-US" sz="1100" dirty="0">
                <a:latin typeface="Arial"/>
                <a:cs typeface="Arial"/>
              </a:rPr>
              <a:t>throughout</a:t>
            </a:r>
            <a:r>
              <a:rPr lang="en-US" sz="1100" spc="75" dirty="0">
                <a:latin typeface="Arial"/>
                <a:cs typeface="Arial"/>
              </a:rPr>
              <a:t> </a:t>
            </a:r>
            <a:r>
              <a:rPr lang="en-US" sz="1100" dirty="0">
                <a:latin typeface="Arial"/>
                <a:cs typeface="Arial"/>
              </a:rPr>
              <a:t>the</a:t>
            </a:r>
            <a:r>
              <a:rPr lang="en-US" sz="1100" spc="65" dirty="0">
                <a:latin typeface="Arial"/>
                <a:cs typeface="Arial"/>
              </a:rPr>
              <a:t> </a:t>
            </a:r>
            <a:r>
              <a:rPr lang="en-US" sz="1100" dirty="0">
                <a:latin typeface="Arial"/>
                <a:cs typeface="Arial"/>
              </a:rPr>
              <a:t>economy</a:t>
            </a:r>
            <a:r>
              <a:rPr lang="en-US" sz="1100" spc="70" dirty="0">
                <a:latin typeface="Arial"/>
                <a:cs typeface="Arial"/>
              </a:rPr>
              <a:t> </a:t>
            </a:r>
            <a:r>
              <a:rPr lang="en-US" sz="1100" spc="-50" dirty="0">
                <a:latin typeface="Arial"/>
                <a:cs typeface="Arial"/>
              </a:rPr>
              <a:t>as</a:t>
            </a:r>
            <a:r>
              <a:rPr lang="en-US" sz="1100" spc="75" dirty="0">
                <a:latin typeface="Arial"/>
                <a:cs typeface="Arial"/>
              </a:rPr>
              <a:t> </a:t>
            </a:r>
            <a:r>
              <a:rPr lang="en-US" sz="1100" dirty="0">
                <a:latin typeface="Arial"/>
                <a:cs typeface="Arial"/>
              </a:rPr>
              <a:t>new</a:t>
            </a:r>
            <a:r>
              <a:rPr lang="en-US" sz="1100" spc="75" dirty="0">
                <a:latin typeface="Arial"/>
                <a:cs typeface="Arial"/>
              </a:rPr>
              <a:t> </a:t>
            </a:r>
            <a:r>
              <a:rPr lang="en-US" sz="1100" dirty="0">
                <a:latin typeface="Arial"/>
                <a:cs typeface="Arial"/>
              </a:rPr>
              <a:t>facilities</a:t>
            </a:r>
            <a:r>
              <a:rPr lang="en-US" sz="1100" spc="80" dirty="0">
                <a:latin typeface="Arial"/>
                <a:cs typeface="Arial"/>
              </a:rPr>
              <a:t> </a:t>
            </a:r>
            <a:r>
              <a:rPr lang="en-US" sz="1100" dirty="0">
                <a:latin typeface="Arial"/>
                <a:cs typeface="Arial"/>
              </a:rPr>
              <a:t>will</a:t>
            </a:r>
            <a:r>
              <a:rPr lang="en-US" sz="1100" spc="65" dirty="0">
                <a:latin typeface="Arial"/>
                <a:cs typeface="Arial"/>
              </a:rPr>
              <a:t> </a:t>
            </a:r>
            <a:r>
              <a:rPr lang="en-US" sz="1100" dirty="0">
                <a:latin typeface="Arial"/>
                <a:cs typeface="Arial"/>
              </a:rPr>
              <a:t>create</a:t>
            </a:r>
            <a:r>
              <a:rPr lang="en-US" sz="1100" spc="70" dirty="0">
                <a:latin typeface="Arial"/>
                <a:cs typeface="Arial"/>
              </a:rPr>
              <a:t> </a:t>
            </a:r>
            <a:r>
              <a:rPr lang="en-US" sz="1100" spc="-25" dirty="0">
                <a:latin typeface="Arial"/>
                <a:cs typeface="Arial"/>
              </a:rPr>
              <a:t>job </a:t>
            </a:r>
            <a:r>
              <a:rPr lang="en-US" sz="1100" spc="10" dirty="0">
                <a:latin typeface="Arial"/>
                <a:cs typeface="Arial"/>
              </a:rPr>
              <a:t>prospects</a:t>
            </a:r>
            <a:r>
              <a:rPr lang="en-US" sz="1100" spc="30" dirty="0">
                <a:latin typeface="Arial"/>
                <a:cs typeface="Arial"/>
              </a:rPr>
              <a:t> </a:t>
            </a:r>
            <a:r>
              <a:rPr lang="en-US" sz="1100" spc="10" dirty="0">
                <a:latin typeface="Arial"/>
                <a:cs typeface="Arial"/>
              </a:rPr>
              <a:t>and</a:t>
            </a:r>
            <a:r>
              <a:rPr lang="en-US" sz="1100" spc="30" dirty="0">
                <a:latin typeface="Arial"/>
                <a:cs typeface="Arial"/>
              </a:rPr>
              <a:t> </a:t>
            </a:r>
            <a:r>
              <a:rPr lang="en-US" sz="1100" spc="10" dirty="0">
                <a:latin typeface="Arial"/>
                <a:cs typeface="Arial"/>
              </a:rPr>
              <a:t>other</a:t>
            </a:r>
            <a:r>
              <a:rPr lang="en-US" sz="1100" spc="30" dirty="0">
                <a:latin typeface="Arial"/>
                <a:cs typeface="Arial"/>
              </a:rPr>
              <a:t> </a:t>
            </a:r>
            <a:r>
              <a:rPr lang="en-US" sz="1100" spc="10" dirty="0">
                <a:latin typeface="Arial"/>
                <a:cs typeface="Arial"/>
              </a:rPr>
              <a:t>potential</a:t>
            </a:r>
            <a:r>
              <a:rPr lang="en-US" sz="1100" spc="20" dirty="0">
                <a:latin typeface="Arial"/>
                <a:cs typeface="Arial"/>
              </a:rPr>
              <a:t> </a:t>
            </a:r>
            <a:r>
              <a:rPr lang="en-US" sz="1100" spc="10" dirty="0">
                <a:latin typeface="Arial"/>
                <a:cs typeface="Arial"/>
              </a:rPr>
              <a:t>benefits.</a:t>
            </a:r>
            <a:r>
              <a:rPr lang="en-US" sz="1100" spc="35" dirty="0">
                <a:latin typeface="Arial"/>
                <a:cs typeface="Arial"/>
              </a:rPr>
              <a:t> </a:t>
            </a:r>
            <a:r>
              <a:rPr lang="en-US" sz="1100" spc="10" dirty="0">
                <a:latin typeface="Arial"/>
                <a:cs typeface="Arial"/>
              </a:rPr>
              <a:t>While</a:t>
            </a:r>
            <a:r>
              <a:rPr lang="en-US" sz="1100" spc="20" dirty="0">
                <a:latin typeface="Arial"/>
                <a:cs typeface="Arial"/>
              </a:rPr>
              <a:t> </a:t>
            </a:r>
            <a:r>
              <a:rPr lang="en-US" sz="1100" spc="10" dirty="0">
                <a:latin typeface="Arial"/>
                <a:cs typeface="Arial"/>
              </a:rPr>
              <a:t>much</a:t>
            </a:r>
            <a:r>
              <a:rPr lang="en-US" sz="1100" spc="30" dirty="0">
                <a:latin typeface="Arial"/>
                <a:cs typeface="Arial"/>
              </a:rPr>
              <a:t> </a:t>
            </a:r>
            <a:r>
              <a:rPr lang="en-US" sz="1100" spc="-25" dirty="0">
                <a:latin typeface="Arial"/>
                <a:cs typeface="Arial"/>
              </a:rPr>
              <a:t>of </a:t>
            </a:r>
            <a:r>
              <a:rPr lang="en-US" sz="1100" dirty="0">
                <a:latin typeface="Arial"/>
                <a:cs typeface="Arial"/>
              </a:rPr>
              <a:t>the</a:t>
            </a:r>
            <a:r>
              <a:rPr lang="en-US" sz="1100" spc="45" dirty="0">
                <a:latin typeface="Arial"/>
                <a:cs typeface="Arial"/>
              </a:rPr>
              <a:t> </a:t>
            </a:r>
            <a:r>
              <a:rPr lang="en-US" sz="1100" dirty="0">
                <a:latin typeface="Arial"/>
                <a:cs typeface="Arial"/>
              </a:rPr>
              <a:t>money</a:t>
            </a:r>
            <a:r>
              <a:rPr lang="en-US" sz="1100" spc="45" dirty="0">
                <a:latin typeface="Arial"/>
                <a:cs typeface="Arial"/>
              </a:rPr>
              <a:t> </a:t>
            </a:r>
            <a:r>
              <a:rPr lang="en-US" sz="1100" spc="-20" dirty="0">
                <a:latin typeface="Arial"/>
                <a:cs typeface="Arial"/>
              </a:rPr>
              <a:t>has</a:t>
            </a:r>
            <a:r>
              <a:rPr lang="en-US" sz="1100" spc="55" dirty="0">
                <a:latin typeface="Arial"/>
                <a:cs typeface="Arial"/>
              </a:rPr>
              <a:t> </a:t>
            </a:r>
            <a:r>
              <a:rPr lang="en-US" sz="1100" dirty="0">
                <a:latin typeface="Arial"/>
                <a:cs typeface="Arial"/>
              </a:rPr>
              <a:t>yet</a:t>
            </a:r>
            <a:r>
              <a:rPr lang="en-US" sz="1100" spc="55" dirty="0">
                <a:latin typeface="Arial"/>
                <a:cs typeface="Arial"/>
              </a:rPr>
              <a:t> </a:t>
            </a:r>
            <a:r>
              <a:rPr lang="en-US" sz="1100" dirty="0">
                <a:latin typeface="Arial"/>
                <a:cs typeface="Arial"/>
              </a:rPr>
              <a:t>to</a:t>
            </a:r>
            <a:r>
              <a:rPr lang="en-US" sz="1100" spc="55" dirty="0">
                <a:latin typeface="Arial"/>
                <a:cs typeface="Arial"/>
              </a:rPr>
              <a:t> </a:t>
            </a:r>
            <a:r>
              <a:rPr lang="en-US" sz="1100" dirty="0">
                <a:latin typeface="Arial"/>
                <a:cs typeface="Arial"/>
              </a:rPr>
              <a:t>be</a:t>
            </a:r>
            <a:r>
              <a:rPr lang="en-US" sz="1100" spc="45" dirty="0">
                <a:latin typeface="Arial"/>
                <a:cs typeface="Arial"/>
              </a:rPr>
              <a:t> </a:t>
            </a:r>
            <a:r>
              <a:rPr lang="en-US" sz="1100" dirty="0">
                <a:latin typeface="Arial"/>
                <a:cs typeface="Arial"/>
              </a:rPr>
              <a:t>spent,</a:t>
            </a:r>
            <a:r>
              <a:rPr lang="en-US" sz="1100" spc="55" dirty="0">
                <a:latin typeface="Arial"/>
                <a:cs typeface="Arial"/>
              </a:rPr>
              <a:t> </a:t>
            </a:r>
            <a:r>
              <a:rPr lang="en-US" sz="1100" dirty="0">
                <a:latin typeface="Arial"/>
                <a:cs typeface="Arial"/>
              </a:rPr>
              <a:t>the</a:t>
            </a:r>
            <a:r>
              <a:rPr lang="en-US" sz="1100" spc="45" dirty="0">
                <a:latin typeface="Arial"/>
                <a:cs typeface="Arial"/>
              </a:rPr>
              <a:t> </a:t>
            </a:r>
            <a:r>
              <a:rPr lang="en-US" sz="1100" dirty="0">
                <a:latin typeface="Arial"/>
                <a:cs typeface="Arial"/>
              </a:rPr>
              <a:t>trend</a:t>
            </a:r>
            <a:r>
              <a:rPr lang="en-US" sz="1100" spc="55" dirty="0">
                <a:latin typeface="Arial"/>
                <a:cs typeface="Arial"/>
              </a:rPr>
              <a:t> </a:t>
            </a:r>
            <a:r>
              <a:rPr lang="en-US" sz="1100" dirty="0">
                <a:latin typeface="Arial"/>
                <a:cs typeface="Arial"/>
              </a:rPr>
              <a:t>toward</a:t>
            </a:r>
            <a:r>
              <a:rPr lang="en-US" sz="1100" spc="55" dirty="0">
                <a:latin typeface="Arial"/>
                <a:cs typeface="Arial"/>
              </a:rPr>
              <a:t> </a:t>
            </a:r>
            <a:r>
              <a:rPr lang="en-US" sz="1100" spc="-10" dirty="0">
                <a:latin typeface="Arial"/>
                <a:cs typeface="Arial"/>
              </a:rPr>
              <a:t>energy </a:t>
            </a:r>
            <a:r>
              <a:rPr lang="en-US" sz="1100" dirty="0">
                <a:latin typeface="Arial"/>
                <a:cs typeface="Arial"/>
              </a:rPr>
              <a:t>efficiency,</a:t>
            </a:r>
            <a:r>
              <a:rPr lang="en-US" sz="1100" spc="40" dirty="0">
                <a:latin typeface="Arial"/>
                <a:cs typeface="Arial"/>
              </a:rPr>
              <a:t> </a:t>
            </a:r>
            <a:r>
              <a:rPr lang="en-US" sz="1100" dirty="0">
                <a:latin typeface="Arial"/>
                <a:cs typeface="Arial"/>
              </a:rPr>
              <a:t>localizing</a:t>
            </a:r>
            <a:r>
              <a:rPr lang="en-US" sz="1100" spc="45" dirty="0">
                <a:latin typeface="Arial"/>
                <a:cs typeface="Arial"/>
              </a:rPr>
              <a:t> </a:t>
            </a:r>
            <a:r>
              <a:rPr lang="en-US" sz="1100" dirty="0">
                <a:latin typeface="Arial"/>
                <a:cs typeface="Arial"/>
              </a:rPr>
              <a:t>supply</a:t>
            </a:r>
            <a:r>
              <a:rPr lang="en-US" sz="1100" spc="35" dirty="0">
                <a:latin typeface="Arial"/>
                <a:cs typeface="Arial"/>
              </a:rPr>
              <a:t> </a:t>
            </a:r>
            <a:r>
              <a:rPr lang="en-US" sz="1100" dirty="0">
                <a:latin typeface="Arial"/>
                <a:cs typeface="Arial"/>
              </a:rPr>
              <a:t>chains</a:t>
            </a:r>
            <a:r>
              <a:rPr lang="en-US" sz="1100" spc="40" dirty="0">
                <a:latin typeface="Arial"/>
                <a:cs typeface="Arial"/>
              </a:rPr>
              <a:t> </a:t>
            </a:r>
            <a:r>
              <a:rPr lang="en-US" sz="1100" dirty="0">
                <a:latin typeface="Arial"/>
                <a:cs typeface="Arial"/>
              </a:rPr>
              <a:t>and</a:t>
            </a:r>
            <a:r>
              <a:rPr lang="en-US" sz="1100" spc="40" dirty="0">
                <a:latin typeface="Arial"/>
                <a:cs typeface="Arial"/>
              </a:rPr>
              <a:t> </a:t>
            </a:r>
            <a:r>
              <a:rPr lang="en-US" sz="1100" spc="-10" dirty="0">
                <a:latin typeface="Arial"/>
                <a:cs typeface="Arial"/>
              </a:rPr>
              <a:t>infrastructure </a:t>
            </a:r>
            <a:r>
              <a:rPr lang="en-US" sz="1100" dirty="0">
                <a:latin typeface="Arial"/>
                <a:cs typeface="Arial"/>
              </a:rPr>
              <a:t>improvements</a:t>
            </a:r>
            <a:r>
              <a:rPr lang="en-US" sz="1100" spc="145" dirty="0">
                <a:latin typeface="Arial"/>
                <a:cs typeface="Arial"/>
              </a:rPr>
              <a:t> </a:t>
            </a:r>
            <a:r>
              <a:rPr lang="en-US" sz="1100" dirty="0">
                <a:latin typeface="Arial"/>
                <a:cs typeface="Arial"/>
              </a:rPr>
              <a:t>is</a:t>
            </a:r>
            <a:r>
              <a:rPr lang="en-US" sz="1100" spc="145" dirty="0">
                <a:latin typeface="Arial"/>
                <a:cs typeface="Arial"/>
              </a:rPr>
              <a:t> </a:t>
            </a:r>
            <a:r>
              <a:rPr lang="en-US" sz="1100" dirty="0">
                <a:latin typeface="Arial"/>
                <a:cs typeface="Arial"/>
              </a:rPr>
              <a:t>already</a:t>
            </a:r>
            <a:r>
              <a:rPr lang="en-US" sz="1100" spc="135" dirty="0">
                <a:latin typeface="Arial"/>
                <a:cs typeface="Arial"/>
              </a:rPr>
              <a:t> </a:t>
            </a:r>
            <a:r>
              <a:rPr lang="en-US" sz="1100" dirty="0">
                <a:latin typeface="Arial"/>
                <a:cs typeface="Arial"/>
              </a:rPr>
              <a:t>generating</a:t>
            </a:r>
            <a:r>
              <a:rPr lang="en-US" sz="1100" spc="155" dirty="0">
                <a:latin typeface="Arial"/>
                <a:cs typeface="Arial"/>
              </a:rPr>
              <a:t> </a:t>
            </a:r>
            <a:r>
              <a:rPr lang="en-US" sz="1100" dirty="0">
                <a:latin typeface="Arial"/>
                <a:cs typeface="Arial"/>
              </a:rPr>
              <a:t>opportunity.</a:t>
            </a:r>
            <a:r>
              <a:rPr lang="en-US" sz="1100" spc="145" dirty="0">
                <a:latin typeface="Arial"/>
                <a:cs typeface="Arial"/>
              </a:rPr>
              <a:t> </a:t>
            </a:r>
            <a:r>
              <a:rPr lang="en-US" sz="1100" spc="-25" dirty="0">
                <a:latin typeface="Arial"/>
                <a:cs typeface="Arial"/>
              </a:rPr>
              <a:t>Air </a:t>
            </a:r>
            <a:r>
              <a:rPr lang="en-US" sz="1100" dirty="0">
                <a:latin typeface="Arial"/>
                <a:cs typeface="Arial"/>
              </a:rPr>
              <a:t>conditioning</a:t>
            </a:r>
            <a:r>
              <a:rPr lang="en-US" sz="1100" spc="114" dirty="0">
                <a:latin typeface="Arial"/>
                <a:cs typeface="Arial"/>
              </a:rPr>
              <a:t> </a:t>
            </a:r>
            <a:r>
              <a:rPr lang="en-US" sz="1100" dirty="0">
                <a:latin typeface="Arial"/>
                <a:cs typeface="Arial"/>
              </a:rPr>
              <a:t>maker</a:t>
            </a:r>
            <a:r>
              <a:rPr lang="en-US" sz="1100" spc="110" dirty="0">
                <a:latin typeface="Arial"/>
                <a:cs typeface="Arial"/>
              </a:rPr>
              <a:t> </a:t>
            </a:r>
            <a:r>
              <a:rPr lang="en-US" sz="1100" dirty="0">
                <a:latin typeface="Arial"/>
                <a:cs typeface="Arial"/>
              </a:rPr>
              <a:t>Carrier</a:t>
            </a:r>
            <a:r>
              <a:rPr lang="en-US" sz="1100" spc="110" dirty="0">
                <a:latin typeface="Arial"/>
                <a:cs typeface="Arial"/>
              </a:rPr>
              <a:t> </a:t>
            </a:r>
            <a:r>
              <a:rPr lang="en-US" sz="1100" dirty="0">
                <a:latin typeface="Arial"/>
                <a:cs typeface="Arial"/>
              </a:rPr>
              <a:t>Global</a:t>
            </a:r>
            <a:r>
              <a:rPr lang="en-US" sz="1100" spc="100" dirty="0">
                <a:latin typeface="Arial"/>
                <a:cs typeface="Arial"/>
              </a:rPr>
              <a:t> </a:t>
            </a:r>
            <a:r>
              <a:rPr lang="en-US" sz="1100" spc="-20" dirty="0">
                <a:latin typeface="Arial"/>
                <a:cs typeface="Arial"/>
              </a:rPr>
              <a:t>saw</a:t>
            </a:r>
            <a:r>
              <a:rPr lang="en-US" sz="1100" spc="110" dirty="0">
                <a:latin typeface="Arial"/>
                <a:cs typeface="Arial"/>
              </a:rPr>
              <a:t> </a:t>
            </a:r>
            <a:r>
              <a:rPr lang="en-US" sz="1100" dirty="0">
                <a:latin typeface="Arial"/>
                <a:cs typeface="Arial"/>
              </a:rPr>
              <a:t>demand</a:t>
            </a:r>
            <a:r>
              <a:rPr lang="en-US" sz="1100" spc="110" dirty="0">
                <a:latin typeface="Arial"/>
                <a:cs typeface="Arial"/>
              </a:rPr>
              <a:t> </a:t>
            </a:r>
            <a:r>
              <a:rPr lang="en-US" sz="1100" spc="-25" dirty="0">
                <a:latin typeface="Arial"/>
                <a:cs typeface="Arial"/>
              </a:rPr>
              <a:t>for</a:t>
            </a:r>
            <a:r>
              <a:rPr lang="en-US" sz="1100" spc="500" dirty="0">
                <a:latin typeface="Arial"/>
                <a:cs typeface="Arial"/>
              </a:rPr>
              <a:t> </a:t>
            </a:r>
            <a:r>
              <a:rPr lang="en-US" sz="1100" dirty="0">
                <a:latin typeface="Arial"/>
                <a:cs typeface="Arial"/>
              </a:rPr>
              <a:t>its</a:t>
            </a:r>
            <a:r>
              <a:rPr lang="en-US" sz="1100" spc="35" dirty="0">
                <a:latin typeface="Arial"/>
                <a:cs typeface="Arial"/>
              </a:rPr>
              <a:t> </a:t>
            </a:r>
            <a:r>
              <a:rPr lang="en-US" sz="1100" dirty="0">
                <a:latin typeface="Arial"/>
                <a:cs typeface="Arial"/>
              </a:rPr>
              <a:t>energy-efficient</a:t>
            </a:r>
            <a:r>
              <a:rPr lang="en-US" sz="1100" spc="35" dirty="0">
                <a:latin typeface="Arial"/>
                <a:cs typeface="Arial"/>
              </a:rPr>
              <a:t> </a:t>
            </a:r>
            <a:r>
              <a:rPr lang="en-US" sz="1100" spc="-20" dirty="0">
                <a:latin typeface="Arial"/>
                <a:cs typeface="Arial"/>
              </a:rPr>
              <a:t>systems</a:t>
            </a:r>
            <a:r>
              <a:rPr lang="en-US" sz="1100" spc="40" dirty="0">
                <a:latin typeface="Arial"/>
                <a:cs typeface="Arial"/>
              </a:rPr>
              <a:t> </a:t>
            </a:r>
            <a:r>
              <a:rPr lang="en-US" sz="1100" dirty="0">
                <a:latin typeface="Arial"/>
                <a:cs typeface="Arial"/>
              </a:rPr>
              <a:t>surge</a:t>
            </a:r>
            <a:r>
              <a:rPr lang="en-US" sz="1100" spc="30" dirty="0">
                <a:latin typeface="Arial"/>
                <a:cs typeface="Arial"/>
              </a:rPr>
              <a:t> </a:t>
            </a:r>
            <a:r>
              <a:rPr lang="en-US" sz="1100" dirty="0">
                <a:latin typeface="Arial"/>
                <a:cs typeface="Arial"/>
              </a:rPr>
              <a:t>in</a:t>
            </a:r>
            <a:r>
              <a:rPr lang="en-US" sz="1100" spc="35" dirty="0">
                <a:latin typeface="Arial"/>
                <a:cs typeface="Arial"/>
              </a:rPr>
              <a:t> </a:t>
            </a:r>
            <a:r>
              <a:rPr lang="en-US" sz="1100" dirty="0">
                <a:latin typeface="Arial"/>
                <a:cs typeface="Arial"/>
              </a:rPr>
              <a:t>2023</a:t>
            </a:r>
            <a:r>
              <a:rPr lang="en-US" sz="1100" spc="40" dirty="0">
                <a:latin typeface="Arial"/>
                <a:cs typeface="Arial"/>
              </a:rPr>
              <a:t> </a:t>
            </a:r>
            <a:r>
              <a:rPr lang="en-US" sz="1100" spc="-50" dirty="0">
                <a:latin typeface="Arial"/>
                <a:cs typeface="Arial"/>
              </a:rPr>
              <a:t>as</a:t>
            </a:r>
            <a:r>
              <a:rPr lang="en-US" sz="1100" spc="35" dirty="0">
                <a:latin typeface="Arial"/>
                <a:cs typeface="Arial"/>
              </a:rPr>
              <a:t> </a:t>
            </a:r>
            <a:r>
              <a:rPr lang="en-US" sz="1100" spc="-20" dirty="0">
                <a:latin typeface="Arial"/>
                <a:cs typeface="Arial"/>
              </a:rPr>
              <a:t>many </a:t>
            </a:r>
            <a:r>
              <a:rPr lang="en-US" sz="1100" dirty="0">
                <a:latin typeface="Arial"/>
                <a:cs typeface="Arial"/>
              </a:rPr>
              <a:t>countries</a:t>
            </a:r>
            <a:r>
              <a:rPr lang="en-US" sz="1100" spc="155" dirty="0">
                <a:latin typeface="Arial"/>
                <a:cs typeface="Arial"/>
              </a:rPr>
              <a:t> </a:t>
            </a:r>
            <a:r>
              <a:rPr lang="en-US" sz="1100" dirty="0">
                <a:latin typeface="Arial"/>
                <a:cs typeface="Arial"/>
              </a:rPr>
              <a:t>experienced</a:t>
            </a:r>
            <a:r>
              <a:rPr lang="en-US" sz="1100" spc="160" dirty="0">
                <a:latin typeface="Arial"/>
                <a:cs typeface="Arial"/>
              </a:rPr>
              <a:t> </a:t>
            </a:r>
            <a:r>
              <a:rPr lang="en-US" sz="1100" dirty="0">
                <a:latin typeface="Arial"/>
                <a:cs typeface="Arial"/>
              </a:rPr>
              <a:t>periods</a:t>
            </a:r>
            <a:r>
              <a:rPr lang="en-US" sz="1100" spc="160" dirty="0">
                <a:latin typeface="Arial"/>
                <a:cs typeface="Arial"/>
              </a:rPr>
              <a:t> </a:t>
            </a:r>
            <a:r>
              <a:rPr lang="en-US" sz="1100" dirty="0">
                <a:latin typeface="Arial"/>
                <a:cs typeface="Arial"/>
              </a:rPr>
              <a:t>of</a:t>
            </a:r>
            <a:r>
              <a:rPr lang="en-US" sz="1100" spc="150" dirty="0">
                <a:latin typeface="Arial"/>
                <a:cs typeface="Arial"/>
              </a:rPr>
              <a:t> </a:t>
            </a:r>
            <a:r>
              <a:rPr lang="en-US" sz="1100" dirty="0">
                <a:latin typeface="Arial"/>
                <a:cs typeface="Arial"/>
              </a:rPr>
              <a:t>record-</a:t>
            </a:r>
            <a:r>
              <a:rPr lang="en-US" sz="1100" spc="-20" dirty="0">
                <a:latin typeface="Arial"/>
                <a:cs typeface="Arial"/>
              </a:rPr>
              <a:t>high </a:t>
            </a:r>
            <a:r>
              <a:rPr lang="en-US" sz="1100" spc="-10" dirty="0">
                <a:latin typeface="Arial"/>
                <a:cs typeface="Arial"/>
              </a:rPr>
              <a:t>temperatures.</a:t>
            </a:r>
            <a:endParaRPr lang="en-US" sz="11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spc="10" dirty="0">
                <a:latin typeface="Arial"/>
                <a:cs typeface="Arial"/>
              </a:rPr>
              <a:t>Among</a:t>
            </a:r>
            <a:r>
              <a:rPr lang="en-US" sz="1100" spc="70" dirty="0">
                <a:latin typeface="Arial"/>
                <a:cs typeface="Arial"/>
              </a:rPr>
              <a:t> </a:t>
            </a:r>
            <a:r>
              <a:rPr lang="en-US" sz="1100" spc="10" dirty="0">
                <a:latin typeface="Arial"/>
                <a:cs typeface="Arial"/>
              </a:rPr>
              <a:t>capital</a:t>
            </a:r>
            <a:r>
              <a:rPr lang="en-US" sz="1100" spc="65" dirty="0">
                <a:latin typeface="Arial"/>
                <a:cs typeface="Arial"/>
              </a:rPr>
              <a:t> </a:t>
            </a:r>
            <a:r>
              <a:rPr lang="en-US" sz="1100" spc="10" dirty="0">
                <a:latin typeface="Arial"/>
                <a:cs typeface="Arial"/>
              </a:rPr>
              <a:t>equipment</a:t>
            </a:r>
            <a:r>
              <a:rPr lang="en-US" sz="1100" spc="65" dirty="0">
                <a:latin typeface="Arial"/>
                <a:cs typeface="Arial"/>
              </a:rPr>
              <a:t> </a:t>
            </a:r>
            <a:r>
              <a:rPr lang="en-US" sz="1100" spc="10" dirty="0">
                <a:latin typeface="Arial"/>
                <a:cs typeface="Arial"/>
              </a:rPr>
              <a:t>companies,</a:t>
            </a:r>
            <a:r>
              <a:rPr lang="en-US" sz="1100" spc="70" dirty="0">
                <a:latin typeface="Arial"/>
                <a:cs typeface="Arial"/>
              </a:rPr>
              <a:t> </a:t>
            </a:r>
            <a:r>
              <a:rPr lang="en-US" sz="1100" spc="-10" dirty="0">
                <a:latin typeface="Arial"/>
                <a:cs typeface="Arial"/>
              </a:rPr>
              <a:t>Caterpillar </a:t>
            </a:r>
            <a:r>
              <a:rPr lang="en-US" sz="1100" spc="10" dirty="0">
                <a:latin typeface="Arial"/>
                <a:cs typeface="Arial"/>
              </a:rPr>
              <a:t>reported</a:t>
            </a:r>
            <a:r>
              <a:rPr lang="en-US" sz="1100" spc="45" dirty="0">
                <a:latin typeface="Arial"/>
                <a:cs typeface="Arial"/>
              </a:rPr>
              <a:t> </a:t>
            </a:r>
            <a:r>
              <a:rPr lang="en-US" sz="1100" spc="10" dirty="0">
                <a:latin typeface="Arial"/>
                <a:cs typeface="Arial"/>
              </a:rPr>
              <a:t>robust</a:t>
            </a:r>
            <a:r>
              <a:rPr lang="en-US" sz="1100" spc="45" dirty="0">
                <a:latin typeface="Arial"/>
                <a:cs typeface="Arial"/>
              </a:rPr>
              <a:t> </a:t>
            </a:r>
            <a:r>
              <a:rPr lang="en-US" sz="1100" spc="10" dirty="0">
                <a:latin typeface="Arial"/>
                <a:cs typeface="Arial"/>
              </a:rPr>
              <a:t>orders</a:t>
            </a:r>
            <a:r>
              <a:rPr lang="en-US" sz="1100" spc="45" dirty="0">
                <a:latin typeface="Arial"/>
                <a:cs typeface="Arial"/>
              </a:rPr>
              <a:t> </a:t>
            </a:r>
            <a:r>
              <a:rPr lang="en-US" sz="1100" spc="10" dirty="0">
                <a:latin typeface="Arial"/>
                <a:cs typeface="Arial"/>
              </a:rPr>
              <a:t>in</a:t>
            </a:r>
            <a:r>
              <a:rPr lang="en-US" sz="1100" spc="45" dirty="0">
                <a:latin typeface="Arial"/>
                <a:cs typeface="Arial"/>
              </a:rPr>
              <a:t> </a:t>
            </a:r>
            <a:r>
              <a:rPr lang="en-US" sz="1100" spc="10" dirty="0">
                <a:latin typeface="Arial"/>
                <a:cs typeface="Arial"/>
              </a:rPr>
              <a:t>the</a:t>
            </a:r>
            <a:r>
              <a:rPr lang="en-US" sz="1100" spc="40" dirty="0">
                <a:latin typeface="Arial"/>
                <a:cs typeface="Arial"/>
              </a:rPr>
              <a:t> </a:t>
            </a:r>
            <a:r>
              <a:rPr lang="en-US" sz="1100" spc="10" dirty="0">
                <a:latin typeface="Arial"/>
                <a:cs typeface="Arial"/>
              </a:rPr>
              <a:t>second</a:t>
            </a:r>
            <a:r>
              <a:rPr lang="en-US" sz="1100" spc="45" dirty="0">
                <a:latin typeface="Arial"/>
                <a:cs typeface="Arial"/>
              </a:rPr>
              <a:t> </a:t>
            </a:r>
            <a:r>
              <a:rPr lang="en-US" sz="1100" spc="10" dirty="0">
                <a:latin typeface="Arial"/>
                <a:cs typeface="Arial"/>
              </a:rPr>
              <a:t>quarter</a:t>
            </a:r>
            <a:r>
              <a:rPr lang="en-US" sz="1100" spc="50" dirty="0">
                <a:latin typeface="Arial"/>
                <a:cs typeface="Arial"/>
              </a:rPr>
              <a:t> </a:t>
            </a:r>
            <a:r>
              <a:rPr lang="en-US" sz="1100" spc="-25" dirty="0">
                <a:latin typeface="Arial"/>
                <a:cs typeface="Arial"/>
              </a:rPr>
              <a:t>of </a:t>
            </a:r>
            <a:r>
              <a:rPr lang="en-US" sz="1100" spc="10" dirty="0">
                <a:latin typeface="Arial"/>
                <a:cs typeface="Arial"/>
              </a:rPr>
              <a:t>2023</a:t>
            </a:r>
            <a:r>
              <a:rPr lang="en-US" sz="1100" spc="35" dirty="0">
                <a:latin typeface="Arial"/>
                <a:cs typeface="Arial"/>
              </a:rPr>
              <a:t> </a:t>
            </a:r>
            <a:r>
              <a:rPr lang="en-US" sz="1100" spc="10" dirty="0">
                <a:latin typeface="Arial"/>
                <a:cs typeface="Arial"/>
              </a:rPr>
              <a:t>for</a:t>
            </a:r>
            <a:r>
              <a:rPr lang="en-US" sz="1100" spc="40" dirty="0">
                <a:latin typeface="Arial"/>
                <a:cs typeface="Arial"/>
              </a:rPr>
              <a:t> </a:t>
            </a:r>
            <a:r>
              <a:rPr lang="en-US" sz="1100" spc="10" dirty="0">
                <a:latin typeface="Arial"/>
                <a:cs typeface="Arial"/>
              </a:rPr>
              <a:t>its</a:t>
            </a:r>
            <a:r>
              <a:rPr lang="en-US" sz="1100" spc="40" dirty="0">
                <a:latin typeface="Arial"/>
                <a:cs typeface="Arial"/>
              </a:rPr>
              <a:t> </a:t>
            </a:r>
            <a:r>
              <a:rPr lang="en-US" sz="1100" spc="10" dirty="0">
                <a:latin typeface="Arial"/>
                <a:cs typeface="Arial"/>
              </a:rPr>
              <a:t>construction</a:t>
            </a:r>
            <a:r>
              <a:rPr lang="en-US" sz="1100" spc="35" dirty="0">
                <a:latin typeface="Arial"/>
                <a:cs typeface="Arial"/>
              </a:rPr>
              <a:t> </a:t>
            </a:r>
            <a:r>
              <a:rPr lang="en-US" sz="1100" spc="10" dirty="0">
                <a:latin typeface="Arial"/>
                <a:cs typeface="Arial"/>
              </a:rPr>
              <a:t>equipment,</a:t>
            </a:r>
            <a:r>
              <a:rPr lang="en-US" sz="1100" spc="40" dirty="0">
                <a:latin typeface="Arial"/>
                <a:cs typeface="Arial"/>
              </a:rPr>
              <a:t> </a:t>
            </a:r>
            <a:r>
              <a:rPr lang="en-US" sz="1100" spc="10" dirty="0">
                <a:latin typeface="Arial"/>
                <a:cs typeface="Arial"/>
              </a:rPr>
              <a:t>partly</a:t>
            </a:r>
            <a:r>
              <a:rPr lang="en-US" sz="1100" spc="30" dirty="0">
                <a:latin typeface="Arial"/>
                <a:cs typeface="Arial"/>
              </a:rPr>
              <a:t> </a:t>
            </a:r>
            <a:r>
              <a:rPr lang="en-US" sz="1100" spc="-10" dirty="0">
                <a:latin typeface="Arial"/>
                <a:cs typeface="Arial"/>
              </a:rPr>
              <a:t>driven </a:t>
            </a:r>
            <a:r>
              <a:rPr lang="en-US" sz="1100" dirty="0">
                <a:latin typeface="Arial"/>
                <a:cs typeface="Arial"/>
              </a:rPr>
              <a:t>by</a:t>
            </a:r>
            <a:r>
              <a:rPr lang="en-US" sz="1100" spc="75" dirty="0">
                <a:latin typeface="Arial"/>
                <a:cs typeface="Arial"/>
              </a:rPr>
              <a:t> </a:t>
            </a:r>
            <a:r>
              <a:rPr lang="en-US" sz="1100" dirty="0">
                <a:latin typeface="Arial"/>
                <a:cs typeface="Arial"/>
              </a:rPr>
              <a:t>federal</a:t>
            </a:r>
            <a:r>
              <a:rPr lang="en-US" sz="1100" spc="80" dirty="0">
                <a:latin typeface="Arial"/>
                <a:cs typeface="Arial"/>
              </a:rPr>
              <a:t> </a:t>
            </a:r>
            <a:r>
              <a:rPr lang="en-US" sz="1100" dirty="0">
                <a:latin typeface="Arial"/>
                <a:cs typeface="Arial"/>
              </a:rPr>
              <a:t>infrastructure</a:t>
            </a:r>
            <a:r>
              <a:rPr lang="en-US" sz="1100" spc="80" dirty="0">
                <a:latin typeface="Arial"/>
                <a:cs typeface="Arial"/>
              </a:rPr>
              <a:t> </a:t>
            </a:r>
            <a:r>
              <a:rPr lang="en-US" sz="1100" spc="-10" dirty="0">
                <a:latin typeface="Arial"/>
                <a:cs typeface="Arial"/>
              </a:rPr>
              <a:t>spending.</a:t>
            </a:r>
            <a:endParaRPr lang="en-US" sz="11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12</a:t>
            </a:fld>
            <a:endParaRPr lang="en-US"/>
          </a:p>
        </p:txBody>
      </p:sp>
    </p:spTree>
    <p:extLst>
      <p:ext uri="{BB962C8B-B14F-4D97-AF65-F5344CB8AC3E}">
        <p14:creationId xmlns:p14="http://schemas.microsoft.com/office/powerpoint/2010/main" val="22439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With</a:t>
            </a:r>
            <a:r>
              <a:rPr lang="en-US" sz="1200" spc="45" dirty="0">
                <a:latin typeface="Arial"/>
                <a:cs typeface="Arial"/>
              </a:rPr>
              <a:t> </a:t>
            </a:r>
            <a:r>
              <a:rPr lang="en-US" sz="1200" dirty="0">
                <a:latin typeface="Arial"/>
                <a:cs typeface="Arial"/>
              </a:rPr>
              <a:t>investors</a:t>
            </a:r>
            <a:r>
              <a:rPr lang="en-US" sz="1200" spc="45" dirty="0">
                <a:latin typeface="Arial"/>
                <a:cs typeface="Arial"/>
              </a:rPr>
              <a:t> </a:t>
            </a:r>
            <a:r>
              <a:rPr lang="en-US" sz="1200" dirty="0">
                <a:latin typeface="Arial"/>
                <a:cs typeface="Arial"/>
              </a:rPr>
              <a:t>swept</a:t>
            </a:r>
            <a:r>
              <a:rPr lang="en-US" sz="1200" spc="50" dirty="0">
                <a:latin typeface="Arial"/>
                <a:cs typeface="Arial"/>
              </a:rPr>
              <a:t> </a:t>
            </a:r>
            <a:r>
              <a:rPr lang="en-US" sz="1200" dirty="0">
                <a:latin typeface="Arial"/>
                <a:cs typeface="Arial"/>
              </a:rPr>
              <a:t>up</a:t>
            </a:r>
            <a:r>
              <a:rPr lang="en-US" sz="1200" spc="45" dirty="0">
                <a:latin typeface="Arial"/>
                <a:cs typeface="Arial"/>
              </a:rPr>
              <a:t> </a:t>
            </a:r>
            <a:r>
              <a:rPr lang="en-US" sz="1200" dirty="0">
                <a:latin typeface="Arial"/>
                <a:cs typeface="Arial"/>
              </a:rPr>
              <a:t>in</a:t>
            </a:r>
            <a:r>
              <a:rPr lang="en-US" sz="1200" spc="45" dirty="0">
                <a:latin typeface="Arial"/>
                <a:cs typeface="Arial"/>
              </a:rPr>
              <a:t> </a:t>
            </a:r>
            <a:r>
              <a:rPr lang="en-US" sz="1200" dirty="0">
                <a:latin typeface="Arial"/>
                <a:cs typeface="Arial"/>
              </a:rPr>
              <a:t>the</a:t>
            </a:r>
            <a:r>
              <a:rPr lang="en-US" sz="1200" spc="40" dirty="0">
                <a:latin typeface="Arial"/>
                <a:cs typeface="Arial"/>
              </a:rPr>
              <a:t> </a:t>
            </a:r>
            <a:r>
              <a:rPr lang="en-US" sz="1200" dirty="0">
                <a:latin typeface="Arial"/>
                <a:cs typeface="Arial"/>
              </a:rPr>
              <a:t>artificial</a:t>
            </a:r>
            <a:r>
              <a:rPr lang="en-US" sz="1200" spc="45" dirty="0">
                <a:latin typeface="Arial"/>
                <a:cs typeface="Arial"/>
              </a:rPr>
              <a:t> </a:t>
            </a:r>
            <a:r>
              <a:rPr lang="en-US" sz="1200" spc="-10" dirty="0">
                <a:latin typeface="Arial"/>
                <a:cs typeface="Arial"/>
              </a:rPr>
              <a:t>intelligence </a:t>
            </a:r>
            <a:r>
              <a:rPr lang="en-US" sz="1200" dirty="0">
                <a:latin typeface="Arial"/>
                <a:cs typeface="Arial"/>
              </a:rPr>
              <a:t>fervor,</a:t>
            </a:r>
            <a:r>
              <a:rPr lang="en-US" sz="1200" spc="80" dirty="0">
                <a:latin typeface="Arial"/>
                <a:cs typeface="Arial"/>
              </a:rPr>
              <a:t> </a:t>
            </a:r>
            <a:r>
              <a:rPr lang="en-US" sz="1200" dirty="0">
                <a:latin typeface="Arial"/>
                <a:cs typeface="Arial"/>
              </a:rPr>
              <a:t>valuations</a:t>
            </a:r>
            <a:r>
              <a:rPr lang="en-US" sz="1200" spc="85" dirty="0">
                <a:latin typeface="Arial"/>
                <a:cs typeface="Arial"/>
              </a:rPr>
              <a:t> </a:t>
            </a:r>
            <a:r>
              <a:rPr lang="en-US" sz="1200" dirty="0">
                <a:latin typeface="Arial"/>
                <a:cs typeface="Arial"/>
              </a:rPr>
              <a:t>for</a:t>
            </a:r>
            <a:r>
              <a:rPr lang="en-US" sz="1200" spc="85" dirty="0">
                <a:latin typeface="Arial"/>
                <a:cs typeface="Arial"/>
              </a:rPr>
              <a:t> </a:t>
            </a:r>
            <a:r>
              <a:rPr lang="en-US" sz="1200" dirty="0">
                <a:latin typeface="Arial"/>
                <a:cs typeface="Arial"/>
              </a:rPr>
              <a:t>dividend-paying</a:t>
            </a:r>
            <a:r>
              <a:rPr lang="en-US" sz="1200" spc="90" dirty="0">
                <a:latin typeface="Arial"/>
                <a:cs typeface="Arial"/>
              </a:rPr>
              <a:t> </a:t>
            </a:r>
            <a:r>
              <a:rPr lang="en-US" sz="1200" dirty="0">
                <a:latin typeface="Arial"/>
                <a:cs typeface="Arial"/>
              </a:rPr>
              <a:t>stocks</a:t>
            </a:r>
            <a:r>
              <a:rPr lang="en-US" sz="1200" spc="85" dirty="0">
                <a:latin typeface="Arial"/>
                <a:cs typeface="Arial"/>
              </a:rPr>
              <a:t> </a:t>
            </a:r>
            <a:r>
              <a:rPr lang="en-US" sz="1200" spc="-20" dirty="0">
                <a:latin typeface="Arial"/>
                <a:cs typeface="Arial"/>
              </a:rPr>
              <a:t>have </a:t>
            </a:r>
            <a:r>
              <a:rPr lang="en-US" sz="1200" spc="10" dirty="0">
                <a:latin typeface="Arial"/>
                <a:cs typeface="Arial"/>
              </a:rPr>
              <a:t>quietly</a:t>
            </a:r>
            <a:r>
              <a:rPr lang="en-US" sz="1200" spc="60" dirty="0">
                <a:latin typeface="Arial"/>
                <a:cs typeface="Arial"/>
              </a:rPr>
              <a:t> </a:t>
            </a:r>
            <a:r>
              <a:rPr lang="en-US" sz="1200" spc="10" dirty="0">
                <a:latin typeface="Arial"/>
                <a:cs typeface="Arial"/>
              </a:rPr>
              <a:t>drifted</a:t>
            </a:r>
            <a:r>
              <a:rPr lang="en-US" sz="1200" spc="75" dirty="0">
                <a:latin typeface="Arial"/>
                <a:cs typeface="Arial"/>
              </a:rPr>
              <a:t> </a:t>
            </a:r>
            <a:r>
              <a:rPr lang="en-US" sz="1200" spc="10" dirty="0">
                <a:latin typeface="Arial"/>
                <a:cs typeface="Arial"/>
              </a:rPr>
              <a:t>toward</a:t>
            </a:r>
            <a:r>
              <a:rPr lang="en-US" sz="1200" spc="70" dirty="0">
                <a:latin typeface="Arial"/>
                <a:cs typeface="Arial"/>
              </a:rPr>
              <a:t> </a:t>
            </a:r>
            <a:r>
              <a:rPr lang="en-US" sz="1200" spc="10" dirty="0">
                <a:latin typeface="Arial"/>
                <a:cs typeface="Arial"/>
              </a:rPr>
              <a:t>multi-decade</a:t>
            </a:r>
            <a:r>
              <a:rPr lang="en-US" sz="1200" spc="65" dirty="0">
                <a:latin typeface="Arial"/>
                <a:cs typeface="Arial"/>
              </a:rPr>
              <a:t> </a:t>
            </a:r>
            <a:r>
              <a:rPr lang="en-US" sz="1200" spc="10" dirty="0">
                <a:latin typeface="Arial"/>
                <a:cs typeface="Arial"/>
              </a:rPr>
              <a:t>lows</a:t>
            </a:r>
            <a:r>
              <a:rPr lang="en-US" sz="1200" spc="70" dirty="0">
                <a:latin typeface="Arial"/>
                <a:cs typeface="Arial"/>
              </a:rPr>
              <a:t> </a:t>
            </a:r>
            <a:r>
              <a:rPr lang="en-US" sz="1200" spc="-10" dirty="0">
                <a:latin typeface="Arial"/>
                <a:cs typeface="Arial"/>
              </a:rPr>
              <a:t>compared </a:t>
            </a:r>
            <a:r>
              <a:rPr lang="en-US" sz="1200" dirty="0">
                <a:latin typeface="Arial"/>
                <a:cs typeface="Arial"/>
              </a:rPr>
              <a:t>to</a:t>
            </a:r>
            <a:r>
              <a:rPr lang="en-US" sz="1200" spc="90" dirty="0">
                <a:latin typeface="Arial"/>
                <a:cs typeface="Arial"/>
              </a:rPr>
              <a:t> </a:t>
            </a:r>
            <a:r>
              <a:rPr lang="en-US" sz="1200" dirty="0">
                <a:latin typeface="Arial"/>
                <a:cs typeface="Arial"/>
              </a:rPr>
              <a:t>the</a:t>
            </a:r>
            <a:r>
              <a:rPr lang="en-US" sz="1200" spc="85" dirty="0">
                <a:latin typeface="Arial"/>
                <a:cs typeface="Arial"/>
              </a:rPr>
              <a:t> </a:t>
            </a:r>
            <a:r>
              <a:rPr lang="en-US" sz="1200" dirty="0">
                <a:latin typeface="Arial"/>
                <a:cs typeface="Arial"/>
              </a:rPr>
              <a:t>broader</a:t>
            </a:r>
            <a:r>
              <a:rPr lang="en-US" sz="1200" spc="95" dirty="0">
                <a:latin typeface="Arial"/>
                <a:cs typeface="Arial"/>
              </a:rPr>
              <a:t> </a:t>
            </a:r>
            <a:r>
              <a:rPr lang="en-US" sz="1200" spc="-10" dirty="0">
                <a:latin typeface="Arial"/>
                <a:cs typeface="Arial"/>
              </a:rPr>
              <a:t>market.</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With</a:t>
            </a:r>
            <a:r>
              <a:rPr lang="en-US" sz="1200" spc="130" dirty="0">
                <a:latin typeface="Arial"/>
                <a:cs typeface="Arial"/>
              </a:rPr>
              <a:t> </a:t>
            </a:r>
            <a:r>
              <a:rPr lang="en-US" sz="1200" dirty="0">
                <a:latin typeface="Arial"/>
                <a:cs typeface="Arial"/>
              </a:rPr>
              <a:t>economic</a:t>
            </a:r>
            <a:r>
              <a:rPr lang="en-US" sz="1200" spc="135" dirty="0">
                <a:latin typeface="Arial"/>
                <a:cs typeface="Arial"/>
              </a:rPr>
              <a:t> </a:t>
            </a:r>
            <a:r>
              <a:rPr lang="en-US" sz="1200" dirty="0">
                <a:latin typeface="Arial"/>
                <a:cs typeface="Arial"/>
              </a:rPr>
              <a:t>growth</a:t>
            </a:r>
            <a:r>
              <a:rPr lang="en-US" sz="1200" spc="130" dirty="0">
                <a:latin typeface="Arial"/>
                <a:cs typeface="Arial"/>
              </a:rPr>
              <a:t> </a:t>
            </a:r>
            <a:r>
              <a:rPr lang="en-US" sz="1200" dirty="0">
                <a:latin typeface="Arial"/>
                <a:cs typeface="Arial"/>
              </a:rPr>
              <a:t>expected</a:t>
            </a:r>
            <a:r>
              <a:rPr lang="en-US" sz="1200" spc="135" dirty="0">
                <a:latin typeface="Arial"/>
                <a:cs typeface="Arial"/>
              </a:rPr>
              <a:t> </a:t>
            </a:r>
            <a:r>
              <a:rPr lang="en-US" sz="1200" dirty="0">
                <a:latin typeface="Arial"/>
                <a:cs typeface="Arial"/>
              </a:rPr>
              <a:t>to</a:t>
            </a:r>
            <a:r>
              <a:rPr lang="en-US" sz="1200" spc="130" dirty="0">
                <a:latin typeface="Arial"/>
                <a:cs typeface="Arial"/>
              </a:rPr>
              <a:t> </a:t>
            </a:r>
            <a:r>
              <a:rPr lang="en-US" sz="1200" dirty="0">
                <a:latin typeface="Arial"/>
                <a:cs typeface="Arial"/>
              </a:rPr>
              <a:t>moderate</a:t>
            </a:r>
            <a:r>
              <a:rPr lang="en-US" sz="1200" spc="125" dirty="0">
                <a:latin typeface="Arial"/>
                <a:cs typeface="Arial"/>
              </a:rPr>
              <a:t> </a:t>
            </a:r>
            <a:r>
              <a:rPr lang="en-US" sz="1200" spc="-25" dirty="0">
                <a:latin typeface="Arial"/>
                <a:cs typeface="Arial"/>
              </a:rPr>
              <a:t>in </a:t>
            </a:r>
            <a:r>
              <a:rPr lang="en-US" sz="1200" spc="10" dirty="0">
                <a:latin typeface="Arial"/>
                <a:cs typeface="Arial"/>
              </a:rPr>
              <a:t>2024,</a:t>
            </a:r>
            <a:r>
              <a:rPr lang="en-US" sz="1200" spc="20" dirty="0">
                <a:latin typeface="Arial"/>
                <a:cs typeface="Arial"/>
              </a:rPr>
              <a:t> </a:t>
            </a:r>
            <a:r>
              <a:rPr lang="en-US" sz="1200" spc="10" dirty="0">
                <a:latin typeface="Arial"/>
                <a:cs typeface="Arial"/>
              </a:rPr>
              <a:t>and</a:t>
            </a:r>
            <a:r>
              <a:rPr lang="en-US" sz="1200" spc="20" dirty="0">
                <a:latin typeface="Arial"/>
                <a:cs typeface="Arial"/>
              </a:rPr>
              <a:t> </a:t>
            </a:r>
            <a:r>
              <a:rPr lang="en-US" sz="1200" spc="10" dirty="0">
                <a:latin typeface="Arial"/>
                <a:cs typeface="Arial"/>
              </a:rPr>
              <a:t>the</a:t>
            </a:r>
            <a:r>
              <a:rPr lang="en-US" sz="1200" spc="15" dirty="0">
                <a:latin typeface="Arial"/>
                <a:cs typeface="Arial"/>
              </a:rPr>
              <a:t> </a:t>
            </a:r>
            <a:r>
              <a:rPr lang="en-US" sz="1200" spc="10" dirty="0">
                <a:latin typeface="Arial"/>
                <a:cs typeface="Arial"/>
              </a:rPr>
              <a:t>potential</a:t>
            </a:r>
            <a:r>
              <a:rPr lang="en-US" sz="1200" spc="15" dirty="0">
                <a:latin typeface="Arial"/>
                <a:cs typeface="Arial"/>
              </a:rPr>
              <a:t> </a:t>
            </a:r>
            <a:r>
              <a:rPr lang="en-US" sz="1200" spc="10" dirty="0">
                <a:latin typeface="Arial"/>
                <a:cs typeface="Arial"/>
              </a:rPr>
              <a:t>for</a:t>
            </a:r>
            <a:r>
              <a:rPr lang="en-US" sz="1200" spc="25" dirty="0">
                <a:latin typeface="Arial"/>
                <a:cs typeface="Arial"/>
              </a:rPr>
              <a:t> </a:t>
            </a:r>
            <a:r>
              <a:rPr lang="en-US" sz="1200" dirty="0">
                <a:latin typeface="Arial"/>
                <a:cs typeface="Arial"/>
              </a:rPr>
              <a:t>recession</a:t>
            </a:r>
            <a:r>
              <a:rPr lang="en-US" sz="1200" spc="20" dirty="0">
                <a:latin typeface="Arial"/>
                <a:cs typeface="Arial"/>
              </a:rPr>
              <a:t> </a:t>
            </a:r>
            <a:r>
              <a:rPr lang="en-US" sz="1200" spc="-10" dirty="0">
                <a:latin typeface="Arial"/>
                <a:cs typeface="Arial"/>
              </a:rPr>
              <a:t>lingering, </a:t>
            </a:r>
            <a:r>
              <a:rPr lang="en-US" sz="1200" spc="10" dirty="0">
                <a:latin typeface="Arial"/>
                <a:cs typeface="Arial"/>
              </a:rPr>
              <a:t>dividends</a:t>
            </a:r>
            <a:r>
              <a:rPr lang="en-US" sz="1200" spc="20" dirty="0">
                <a:latin typeface="Arial"/>
                <a:cs typeface="Arial"/>
              </a:rPr>
              <a:t> </a:t>
            </a:r>
            <a:r>
              <a:rPr lang="en-US" sz="1200" spc="10" dirty="0">
                <a:latin typeface="Arial"/>
                <a:cs typeface="Arial"/>
              </a:rPr>
              <a:t>may</a:t>
            </a:r>
            <a:r>
              <a:rPr lang="en-US" sz="1200" spc="25" dirty="0">
                <a:latin typeface="Arial"/>
                <a:cs typeface="Arial"/>
              </a:rPr>
              <a:t> </a:t>
            </a:r>
            <a:r>
              <a:rPr lang="en-US" sz="1200" spc="10" dirty="0">
                <a:latin typeface="Arial"/>
                <a:cs typeface="Arial"/>
              </a:rPr>
              <a:t>take</a:t>
            </a:r>
            <a:r>
              <a:rPr lang="en-US" sz="1200" spc="30" dirty="0">
                <a:latin typeface="Arial"/>
                <a:cs typeface="Arial"/>
              </a:rPr>
              <a:t> </a:t>
            </a:r>
            <a:r>
              <a:rPr lang="en-US" sz="1200" dirty="0">
                <a:latin typeface="Arial"/>
                <a:cs typeface="Arial"/>
              </a:rPr>
              <a:t>a</a:t>
            </a:r>
            <a:r>
              <a:rPr lang="en-US" sz="1200" spc="20" dirty="0">
                <a:latin typeface="Arial"/>
                <a:cs typeface="Arial"/>
              </a:rPr>
              <a:t> </a:t>
            </a:r>
            <a:r>
              <a:rPr lang="en-US" sz="1200" spc="10" dirty="0">
                <a:latin typeface="Arial"/>
                <a:cs typeface="Arial"/>
              </a:rPr>
              <a:t>more</a:t>
            </a:r>
            <a:r>
              <a:rPr lang="en-US" sz="1200" spc="25" dirty="0">
                <a:latin typeface="Arial"/>
                <a:cs typeface="Arial"/>
              </a:rPr>
              <a:t> </a:t>
            </a:r>
            <a:r>
              <a:rPr lang="en-US" sz="1200" spc="10" dirty="0">
                <a:latin typeface="Arial"/>
                <a:cs typeface="Arial"/>
              </a:rPr>
              <a:t>prominent</a:t>
            </a:r>
            <a:r>
              <a:rPr lang="en-US" sz="1200" spc="30" dirty="0">
                <a:latin typeface="Arial"/>
                <a:cs typeface="Arial"/>
              </a:rPr>
              <a:t> </a:t>
            </a:r>
            <a:r>
              <a:rPr lang="en-US" sz="1200" spc="10" dirty="0">
                <a:latin typeface="Arial"/>
                <a:cs typeface="Arial"/>
              </a:rPr>
              <a:t>role</a:t>
            </a:r>
            <a:r>
              <a:rPr lang="en-US" sz="1200" spc="30" dirty="0">
                <a:latin typeface="Arial"/>
                <a:cs typeface="Arial"/>
              </a:rPr>
              <a:t> </a:t>
            </a:r>
            <a:r>
              <a:rPr lang="en-US" sz="1200" spc="-25" dirty="0">
                <a:latin typeface="Arial"/>
                <a:cs typeface="Arial"/>
              </a:rPr>
              <a:t>in </a:t>
            </a:r>
            <a:r>
              <a:rPr lang="en-US" sz="1200" dirty="0">
                <a:latin typeface="Arial"/>
                <a:cs typeface="Arial"/>
              </a:rPr>
              <a:t>driving</a:t>
            </a:r>
            <a:r>
              <a:rPr lang="en-US" sz="1200" spc="100" dirty="0">
                <a:latin typeface="Arial"/>
                <a:cs typeface="Arial"/>
              </a:rPr>
              <a:t> </a:t>
            </a:r>
            <a:r>
              <a:rPr lang="en-US" sz="1200" dirty="0">
                <a:latin typeface="Arial"/>
                <a:cs typeface="Arial"/>
              </a:rPr>
              <a:t>total</a:t>
            </a:r>
            <a:r>
              <a:rPr lang="en-US" sz="1200" spc="85" dirty="0">
                <a:latin typeface="Arial"/>
                <a:cs typeface="Arial"/>
              </a:rPr>
              <a:t> </a:t>
            </a:r>
            <a:r>
              <a:rPr lang="en-US" sz="1200" dirty="0">
                <a:latin typeface="Arial"/>
                <a:cs typeface="Arial"/>
              </a:rPr>
              <a:t>returns</a:t>
            </a:r>
            <a:r>
              <a:rPr lang="en-US" sz="1200" spc="90" dirty="0">
                <a:latin typeface="Arial"/>
                <a:cs typeface="Arial"/>
              </a:rPr>
              <a:t> </a:t>
            </a:r>
            <a:r>
              <a:rPr lang="en-US" sz="1200" dirty="0">
                <a:latin typeface="Arial"/>
                <a:cs typeface="Arial"/>
              </a:rPr>
              <a:t>for</a:t>
            </a:r>
            <a:r>
              <a:rPr lang="en-US" sz="1200" spc="95" dirty="0">
                <a:latin typeface="Arial"/>
                <a:cs typeface="Arial"/>
              </a:rPr>
              <a:t> </a:t>
            </a:r>
            <a:r>
              <a:rPr lang="en-US" sz="1200" spc="-10" dirty="0">
                <a:latin typeface="Arial"/>
                <a:cs typeface="Arial"/>
              </a:rPr>
              <a:t>investors.</a:t>
            </a:r>
            <a:endParaRPr lang="en-US" sz="1200" dirty="0">
              <a:latin typeface="Arial"/>
              <a:cs typeface="Arial"/>
            </a:endParaRPr>
          </a:p>
          <a:p>
            <a:endParaRPr lang="en-US" dirty="0"/>
          </a:p>
          <a:p>
            <a:pPr marL="12700" marR="126364">
              <a:lnSpc>
                <a:spcPct val="111100"/>
              </a:lnSpc>
              <a:spcBef>
                <a:spcPts val="100"/>
              </a:spcBef>
            </a:pPr>
            <a:r>
              <a:rPr lang="en-US" sz="1200" dirty="0">
                <a:latin typeface="Arial"/>
                <a:cs typeface="Arial"/>
              </a:rPr>
              <a:t>Select</a:t>
            </a:r>
            <a:r>
              <a:rPr lang="en-US" sz="1200" spc="15" dirty="0">
                <a:latin typeface="Arial"/>
                <a:cs typeface="Arial"/>
              </a:rPr>
              <a:t> </a:t>
            </a:r>
            <a:r>
              <a:rPr lang="en-US" sz="1200" dirty="0">
                <a:latin typeface="Arial"/>
                <a:cs typeface="Arial"/>
              </a:rPr>
              <a:t>dividend</a:t>
            </a:r>
            <a:r>
              <a:rPr lang="en-US" sz="1200" spc="20" dirty="0">
                <a:latin typeface="Arial"/>
                <a:cs typeface="Arial"/>
              </a:rPr>
              <a:t> </a:t>
            </a:r>
            <a:r>
              <a:rPr lang="en-US" sz="1200" dirty="0">
                <a:latin typeface="Arial"/>
                <a:cs typeface="Arial"/>
              </a:rPr>
              <a:t>payers</a:t>
            </a:r>
            <a:r>
              <a:rPr lang="en-US" sz="1200" spc="15" dirty="0">
                <a:latin typeface="Arial"/>
                <a:cs typeface="Arial"/>
              </a:rPr>
              <a:t> </a:t>
            </a:r>
            <a:r>
              <a:rPr lang="en-US" sz="1200" spc="-10" dirty="0">
                <a:latin typeface="Arial"/>
                <a:cs typeface="Arial"/>
              </a:rPr>
              <a:t>across</a:t>
            </a:r>
            <a:r>
              <a:rPr lang="en-US" sz="1200" spc="20" dirty="0">
                <a:latin typeface="Arial"/>
                <a:cs typeface="Arial"/>
              </a:rPr>
              <a:t> </a:t>
            </a:r>
            <a:r>
              <a:rPr lang="en-US" sz="1200" dirty="0">
                <a:latin typeface="Arial"/>
                <a:cs typeface="Arial"/>
              </a:rPr>
              <a:t>a</a:t>
            </a:r>
            <a:r>
              <a:rPr lang="en-US" sz="1200" spc="5" dirty="0">
                <a:latin typeface="Arial"/>
                <a:cs typeface="Arial"/>
              </a:rPr>
              <a:t> </a:t>
            </a:r>
            <a:r>
              <a:rPr lang="en-US" sz="1200" dirty="0">
                <a:latin typeface="Arial"/>
                <a:cs typeface="Arial"/>
              </a:rPr>
              <a:t>variety</a:t>
            </a:r>
            <a:r>
              <a:rPr lang="en-US" sz="1200" spc="10" dirty="0">
                <a:latin typeface="Arial"/>
                <a:cs typeface="Arial"/>
              </a:rPr>
              <a:t> </a:t>
            </a:r>
            <a:r>
              <a:rPr lang="en-US" sz="1200" dirty="0">
                <a:latin typeface="Arial"/>
                <a:cs typeface="Arial"/>
              </a:rPr>
              <a:t>of</a:t>
            </a:r>
            <a:r>
              <a:rPr lang="en-US" sz="1200" spc="10" dirty="0">
                <a:latin typeface="Arial"/>
                <a:cs typeface="Arial"/>
              </a:rPr>
              <a:t> </a:t>
            </a:r>
            <a:r>
              <a:rPr lang="en-US" sz="1200" spc="-10" dirty="0">
                <a:latin typeface="Arial"/>
                <a:cs typeface="Arial"/>
              </a:rPr>
              <a:t>industries </a:t>
            </a:r>
            <a:r>
              <a:rPr lang="en-US" sz="1200" spc="10" dirty="0">
                <a:latin typeface="Arial"/>
                <a:cs typeface="Arial"/>
              </a:rPr>
              <a:t>are</a:t>
            </a:r>
            <a:r>
              <a:rPr lang="en-US" sz="1200" spc="45" dirty="0">
                <a:latin typeface="Arial"/>
                <a:cs typeface="Arial"/>
              </a:rPr>
              <a:t> </a:t>
            </a:r>
            <a:r>
              <a:rPr lang="en-US" sz="1200" spc="10" dirty="0">
                <a:latin typeface="Arial"/>
                <a:cs typeface="Arial"/>
              </a:rPr>
              <a:t>adopting</a:t>
            </a:r>
            <a:r>
              <a:rPr lang="en-US" sz="1200" spc="55" dirty="0">
                <a:latin typeface="Arial"/>
                <a:cs typeface="Arial"/>
              </a:rPr>
              <a:t> </a:t>
            </a:r>
            <a:r>
              <a:rPr lang="en-US" sz="1200" dirty="0">
                <a:latin typeface="Arial"/>
                <a:cs typeface="Arial"/>
              </a:rPr>
              <a:t>strategies</a:t>
            </a:r>
            <a:r>
              <a:rPr lang="en-US" sz="1200" spc="55" dirty="0">
                <a:latin typeface="Arial"/>
                <a:cs typeface="Arial"/>
              </a:rPr>
              <a:t> </a:t>
            </a:r>
            <a:r>
              <a:rPr lang="en-US" sz="1200" spc="10" dirty="0">
                <a:latin typeface="Arial"/>
                <a:cs typeface="Arial"/>
              </a:rPr>
              <a:t>to</a:t>
            </a:r>
            <a:r>
              <a:rPr lang="en-US" sz="1200" spc="50" dirty="0">
                <a:latin typeface="Arial"/>
                <a:cs typeface="Arial"/>
              </a:rPr>
              <a:t> </a:t>
            </a:r>
            <a:r>
              <a:rPr lang="en-US" sz="1200" spc="10" dirty="0">
                <a:latin typeface="Arial"/>
                <a:cs typeface="Arial"/>
              </a:rPr>
              <a:t>drive</a:t>
            </a:r>
            <a:r>
              <a:rPr lang="en-US" sz="1200" spc="50" dirty="0">
                <a:latin typeface="Arial"/>
                <a:cs typeface="Arial"/>
              </a:rPr>
              <a:t> </a:t>
            </a:r>
            <a:r>
              <a:rPr lang="en-US" sz="1200" spc="10" dirty="0">
                <a:latin typeface="Arial"/>
                <a:cs typeface="Arial"/>
              </a:rPr>
              <a:t>demand</a:t>
            </a:r>
            <a:r>
              <a:rPr lang="en-US" sz="1200" spc="50" dirty="0">
                <a:latin typeface="Arial"/>
                <a:cs typeface="Arial"/>
              </a:rPr>
              <a:t> </a:t>
            </a:r>
            <a:r>
              <a:rPr lang="en-US" sz="1200" spc="10" dirty="0">
                <a:latin typeface="Arial"/>
                <a:cs typeface="Arial"/>
              </a:rPr>
              <a:t>for</a:t>
            </a:r>
            <a:r>
              <a:rPr lang="en-US" sz="1200" spc="55" dirty="0">
                <a:latin typeface="Arial"/>
                <a:cs typeface="Arial"/>
              </a:rPr>
              <a:t> </a:t>
            </a:r>
            <a:r>
              <a:rPr lang="en-US" sz="1200" spc="-20" dirty="0">
                <a:latin typeface="Arial"/>
                <a:cs typeface="Arial"/>
              </a:rPr>
              <a:t>their </a:t>
            </a:r>
            <a:r>
              <a:rPr lang="en-US" sz="1200" dirty="0">
                <a:latin typeface="Arial"/>
                <a:cs typeface="Arial"/>
              </a:rPr>
              <a:t>offerings.</a:t>
            </a:r>
            <a:r>
              <a:rPr lang="en-US" sz="1200" spc="40" dirty="0">
                <a:latin typeface="Arial"/>
                <a:cs typeface="Arial"/>
              </a:rPr>
              <a:t> </a:t>
            </a:r>
            <a:r>
              <a:rPr lang="en-US" sz="1200" dirty="0">
                <a:latin typeface="Arial"/>
                <a:cs typeface="Arial"/>
              </a:rPr>
              <a:t>For</a:t>
            </a:r>
            <a:r>
              <a:rPr lang="en-US" sz="1200" spc="45" dirty="0">
                <a:latin typeface="Arial"/>
                <a:cs typeface="Arial"/>
              </a:rPr>
              <a:t> </a:t>
            </a:r>
            <a:r>
              <a:rPr lang="en-US" sz="1200" dirty="0">
                <a:latin typeface="Arial"/>
                <a:cs typeface="Arial"/>
              </a:rPr>
              <a:t>example,</a:t>
            </a:r>
            <a:r>
              <a:rPr lang="en-US" sz="1200" spc="40" dirty="0">
                <a:latin typeface="Arial"/>
                <a:cs typeface="Arial"/>
              </a:rPr>
              <a:t> </a:t>
            </a:r>
            <a:r>
              <a:rPr lang="en-US" sz="1200" dirty="0">
                <a:latin typeface="Arial"/>
                <a:cs typeface="Arial"/>
              </a:rPr>
              <a:t>retail</a:t>
            </a:r>
            <a:r>
              <a:rPr lang="en-US" sz="1200" spc="35" dirty="0">
                <a:latin typeface="Arial"/>
                <a:cs typeface="Arial"/>
              </a:rPr>
              <a:t> </a:t>
            </a:r>
            <a:r>
              <a:rPr lang="en-US" sz="1200" dirty="0">
                <a:latin typeface="Arial"/>
                <a:cs typeface="Arial"/>
              </a:rPr>
              <a:t>pharmacy</a:t>
            </a:r>
            <a:r>
              <a:rPr lang="en-US" sz="1200" spc="40" dirty="0">
                <a:latin typeface="Arial"/>
                <a:cs typeface="Arial"/>
              </a:rPr>
              <a:t> </a:t>
            </a:r>
            <a:r>
              <a:rPr lang="en-US" sz="1200" spc="-55" dirty="0">
                <a:latin typeface="Arial"/>
                <a:cs typeface="Arial"/>
              </a:rPr>
              <a:t>CVS</a:t>
            </a:r>
            <a:r>
              <a:rPr lang="en-US" sz="1200" spc="40" dirty="0">
                <a:latin typeface="Arial"/>
                <a:cs typeface="Arial"/>
              </a:rPr>
              <a:t> </a:t>
            </a:r>
            <a:r>
              <a:rPr lang="en-US" sz="1200" spc="-10" dirty="0">
                <a:latin typeface="Arial"/>
                <a:cs typeface="Arial"/>
              </a:rPr>
              <a:t>Health </a:t>
            </a:r>
            <a:r>
              <a:rPr lang="en-US" sz="1200" dirty="0">
                <a:latin typeface="Arial"/>
                <a:cs typeface="Arial"/>
              </a:rPr>
              <a:t>is</a:t>
            </a:r>
            <a:r>
              <a:rPr lang="en-US" sz="1200" spc="40" dirty="0">
                <a:latin typeface="Arial"/>
                <a:cs typeface="Arial"/>
              </a:rPr>
              <a:t> </a:t>
            </a:r>
            <a:r>
              <a:rPr lang="en-US" sz="1200" dirty="0">
                <a:latin typeface="Arial"/>
                <a:cs typeface="Arial"/>
              </a:rPr>
              <a:t>launching</a:t>
            </a:r>
            <a:r>
              <a:rPr lang="en-US" sz="1200" spc="50" dirty="0">
                <a:latin typeface="Arial"/>
                <a:cs typeface="Arial"/>
              </a:rPr>
              <a:t> </a:t>
            </a:r>
            <a:r>
              <a:rPr lang="en-US" sz="1200" dirty="0">
                <a:latin typeface="Arial"/>
                <a:cs typeface="Arial"/>
              </a:rPr>
              <a:t>a</a:t>
            </a:r>
            <a:r>
              <a:rPr lang="en-US" sz="1200" spc="30" dirty="0">
                <a:latin typeface="Arial"/>
                <a:cs typeface="Arial"/>
              </a:rPr>
              <a:t> </a:t>
            </a:r>
            <a:r>
              <a:rPr lang="en-US" sz="1200" dirty="0">
                <a:latin typeface="Arial"/>
                <a:cs typeface="Arial"/>
              </a:rPr>
              <a:t>new</a:t>
            </a:r>
            <a:r>
              <a:rPr lang="en-US" sz="1200" spc="45" dirty="0">
                <a:latin typeface="Arial"/>
                <a:cs typeface="Arial"/>
              </a:rPr>
              <a:t> </a:t>
            </a:r>
            <a:r>
              <a:rPr lang="en-US" sz="1200" dirty="0">
                <a:latin typeface="Arial"/>
                <a:cs typeface="Arial"/>
              </a:rPr>
              <a:t>division</a:t>
            </a:r>
            <a:r>
              <a:rPr lang="en-US" sz="1200" spc="45" dirty="0">
                <a:latin typeface="Arial"/>
                <a:cs typeface="Arial"/>
              </a:rPr>
              <a:t> </a:t>
            </a:r>
            <a:r>
              <a:rPr lang="en-US" sz="1200" dirty="0">
                <a:latin typeface="Arial"/>
                <a:cs typeface="Arial"/>
              </a:rPr>
              <a:t>that</a:t>
            </a:r>
            <a:r>
              <a:rPr lang="en-US" sz="1200" spc="40" dirty="0">
                <a:latin typeface="Arial"/>
                <a:cs typeface="Arial"/>
              </a:rPr>
              <a:t> </a:t>
            </a:r>
            <a:r>
              <a:rPr lang="en-US" sz="1200" dirty="0">
                <a:latin typeface="Arial"/>
                <a:cs typeface="Arial"/>
              </a:rPr>
              <a:t>will</a:t>
            </a:r>
            <a:r>
              <a:rPr lang="en-US" sz="1200" spc="40" dirty="0">
                <a:latin typeface="Arial"/>
                <a:cs typeface="Arial"/>
              </a:rPr>
              <a:t> </a:t>
            </a:r>
            <a:r>
              <a:rPr lang="en-US" sz="1200" dirty="0">
                <a:latin typeface="Arial"/>
                <a:cs typeface="Arial"/>
              </a:rPr>
              <a:t>work</a:t>
            </a:r>
            <a:r>
              <a:rPr lang="en-US" sz="1200" spc="40" dirty="0">
                <a:latin typeface="Arial"/>
                <a:cs typeface="Arial"/>
              </a:rPr>
              <a:t> </a:t>
            </a:r>
            <a:r>
              <a:rPr lang="en-US" sz="1200" spc="-20" dirty="0">
                <a:latin typeface="Arial"/>
                <a:cs typeface="Arial"/>
              </a:rPr>
              <a:t>with </a:t>
            </a:r>
            <a:r>
              <a:rPr lang="en-US" sz="1200" spc="10" dirty="0">
                <a:latin typeface="Arial"/>
                <a:cs typeface="Arial"/>
              </a:rPr>
              <a:t>drugmakers</a:t>
            </a:r>
            <a:r>
              <a:rPr lang="en-US" sz="1200" spc="45" dirty="0">
                <a:latin typeface="Arial"/>
                <a:cs typeface="Arial"/>
              </a:rPr>
              <a:t> </a:t>
            </a:r>
            <a:r>
              <a:rPr lang="en-US" sz="1200" spc="10" dirty="0">
                <a:latin typeface="Arial"/>
                <a:cs typeface="Arial"/>
              </a:rPr>
              <a:t>to</a:t>
            </a:r>
            <a:r>
              <a:rPr lang="en-US" sz="1200" spc="50" dirty="0">
                <a:latin typeface="Arial"/>
                <a:cs typeface="Arial"/>
              </a:rPr>
              <a:t> </a:t>
            </a:r>
            <a:r>
              <a:rPr lang="en-US" sz="1200" spc="10" dirty="0">
                <a:latin typeface="Arial"/>
                <a:cs typeface="Arial"/>
              </a:rPr>
              <a:t>produce</a:t>
            </a:r>
            <a:r>
              <a:rPr lang="en-US" sz="1200" spc="40" dirty="0">
                <a:latin typeface="Arial"/>
                <a:cs typeface="Arial"/>
              </a:rPr>
              <a:t> </a:t>
            </a:r>
            <a:r>
              <a:rPr lang="en-US" sz="1200" spc="10" dirty="0">
                <a:latin typeface="Arial"/>
                <a:cs typeface="Arial"/>
              </a:rPr>
              <a:t>biosimilar</a:t>
            </a:r>
            <a:r>
              <a:rPr lang="en-US" sz="1200" spc="50" dirty="0">
                <a:latin typeface="Arial"/>
                <a:cs typeface="Arial"/>
              </a:rPr>
              <a:t> </a:t>
            </a:r>
            <a:r>
              <a:rPr lang="en-US" sz="1200" dirty="0">
                <a:latin typeface="Arial"/>
                <a:cs typeface="Arial"/>
              </a:rPr>
              <a:t>versions</a:t>
            </a:r>
            <a:r>
              <a:rPr lang="en-US" sz="1200" spc="45" dirty="0">
                <a:latin typeface="Arial"/>
                <a:cs typeface="Arial"/>
              </a:rPr>
              <a:t> </a:t>
            </a:r>
            <a:r>
              <a:rPr lang="en-US" sz="1200" spc="10" dirty="0">
                <a:latin typeface="Arial"/>
                <a:cs typeface="Arial"/>
              </a:rPr>
              <a:t>of</a:t>
            </a:r>
            <a:r>
              <a:rPr lang="en-US" sz="1200" spc="45" dirty="0">
                <a:latin typeface="Arial"/>
                <a:cs typeface="Arial"/>
              </a:rPr>
              <a:t> </a:t>
            </a:r>
            <a:r>
              <a:rPr lang="en-US" sz="1200" spc="-10" dirty="0">
                <a:latin typeface="Arial"/>
                <a:cs typeface="Arial"/>
              </a:rPr>
              <a:t>leading </a:t>
            </a:r>
            <a:r>
              <a:rPr lang="en-US" sz="1200" dirty="0">
                <a:latin typeface="Arial"/>
                <a:cs typeface="Arial"/>
              </a:rPr>
              <a:t>therapies</a:t>
            </a:r>
            <a:r>
              <a:rPr lang="en-US" sz="1200" spc="55" dirty="0">
                <a:latin typeface="Arial"/>
                <a:cs typeface="Arial"/>
              </a:rPr>
              <a:t> </a:t>
            </a:r>
            <a:r>
              <a:rPr lang="en-US" sz="1200" dirty="0">
                <a:latin typeface="Arial"/>
                <a:cs typeface="Arial"/>
              </a:rPr>
              <a:t>that</a:t>
            </a:r>
            <a:r>
              <a:rPr lang="en-US" sz="1200" spc="60" dirty="0">
                <a:latin typeface="Arial"/>
                <a:cs typeface="Arial"/>
              </a:rPr>
              <a:t> </a:t>
            </a:r>
            <a:r>
              <a:rPr lang="en-US" sz="1200" dirty="0">
                <a:latin typeface="Arial"/>
                <a:cs typeface="Arial"/>
              </a:rPr>
              <a:t>will</a:t>
            </a:r>
            <a:r>
              <a:rPr lang="en-US" sz="1200" spc="50" dirty="0">
                <a:latin typeface="Arial"/>
                <a:cs typeface="Arial"/>
              </a:rPr>
              <a:t> </a:t>
            </a:r>
            <a:r>
              <a:rPr lang="en-US" sz="1200" dirty="0">
                <a:latin typeface="Arial"/>
                <a:cs typeface="Arial"/>
              </a:rPr>
              <a:t>make</a:t>
            </a:r>
            <a:r>
              <a:rPr lang="en-US" sz="1200" spc="55" dirty="0">
                <a:latin typeface="Arial"/>
                <a:cs typeface="Arial"/>
              </a:rPr>
              <a:t> </a:t>
            </a:r>
            <a:r>
              <a:rPr lang="en-US" sz="1200" dirty="0">
                <a:latin typeface="Arial"/>
                <a:cs typeface="Arial"/>
              </a:rPr>
              <a:t>them</a:t>
            </a:r>
            <a:r>
              <a:rPr lang="en-US" sz="1200" spc="65" dirty="0">
                <a:latin typeface="Arial"/>
                <a:cs typeface="Arial"/>
              </a:rPr>
              <a:t> </a:t>
            </a:r>
            <a:r>
              <a:rPr lang="en-US" sz="1200" dirty="0">
                <a:latin typeface="Arial"/>
                <a:cs typeface="Arial"/>
              </a:rPr>
              <a:t>more</a:t>
            </a:r>
            <a:r>
              <a:rPr lang="en-US" sz="1200" spc="50" dirty="0">
                <a:latin typeface="Arial"/>
                <a:cs typeface="Arial"/>
              </a:rPr>
              <a:t> </a:t>
            </a:r>
            <a:r>
              <a:rPr lang="en-US" sz="1200" spc="-10" dirty="0">
                <a:latin typeface="Arial"/>
                <a:cs typeface="Arial"/>
              </a:rPr>
              <a:t>affordable. </a:t>
            </a:r>
            <a:r>
              <a:rPr lang="en-US" sz="1200" dirty="0">
                <a:latin typeface="Arial"/>
                <a:cs typeface="Arial"/>
              </a:rPr>
              <a:t>Beverage</a:t>
            </a:r>
            <a:r>
              <a:rPr lang="en-US" sz="1200" spc="15" dirty="0">
                <a:latin typeface="Arial"/>
                <a:cs typeface="Arial"/>
              </a:rPr>
              <a:t> </a:t>
            </a:r>
            <a:r>
              <a:rPr lang="en-US" sz="1200" dirty="0">
                <a:latin typeface="Arial"/>
                <a:cs typeface="Arial"/>
              </a:rPr>
              <a:t>maker</a:t>
            </a:r>
            <a:r>
              <a:rPr lang="en-US" sz="1200" spc="25" dirty="0">
                <a:latin typeface="Arial"/>
                <a:cs typeface="Arial"/>
              </a:rPr>
              <a:t> </a:t>
            </a:r>
            <a:r>
              <a:rPr lang="en-US" sz="1200" dirty="0">
                <a:latin typeface="Arial"/>
                <a:cs typeface="Arial"/>
              </a:rPr>
              <a:t>Keurig</a:t>
            </a:r>
            <a:r>
              <a:rPr lang="en-US" sz="1200" spc="30" dirty="0">
                <a:latin typeface="Arial"/>
                <a:cs typeface="Arial"/>
              </a:rPr>
              <a:t> </a:t>
            </a:r>
            <a:r>
              <a:rPr lang="en-US" sz="1200" dirty="0">
                <a:latin typeface="Arial"/>
                <a:cs typeface="Arial"/>
              </a:rPr>
              <a:t>Dr</a:t>
            </a:r>
            <a:r>
              <a:rPr lang="en-US" sz="1200" spc="25" dirty="0">
                <a:latin typeface="Arial"/>
                <a:cs typeface="Arial"/>
              </a:rPr>
              <a:t> </a:t>
            </a:r>
            <a:r>
              <a:rPr lang="en-US" sz="1200" dirty="0">
                <a:latin typeface="Arial"/>
                <a:cs typeface="Arial"/>
              </a:rPr>
              <a:t>Pepper</a:t>
            </a:r>
            <a:r>
              <a:rPr lang="en-US" sz="1200" spc="25" dirty="0">
                <a:latin typeface="Arial"/>
                <a:cs typeface="Arial"/>
              </a:rPr>
              <a:t> </a:t>
            </a:r>
            <a:r>
              <a:rPr lang="en-US" sz="1200" spc="-20" dirty="0">
                <a:latin typeface="Arial"/>
                <a:cs typeface="Arial"/>
              </a:rPr>
              <a:t>has</a:t>
            </a:r>
            <a:r>
              <a:rPr lang="en-US" sz="1200" spc="25" dirty="0">
                <a:latin typeface="Arial"/>
                <a:cs typeface="Arial"/>
              </a:rPr>
              <a:t> </a:t>
            </a:r>
            <a:r>
              <a:rPr lang="en-US" sz="1200" dirty="0">
                <a:latin typeface="Arial"/>
                <a:cs typeface="Arial"/>
              </a:rPr>
              <a:t>a</a:t>
            </a:r>
            <a:r>
              <a:rPr lang="en-US" sz="1200" spc="15" dirty="0">
                <a:latin typeface="Arial"/>
                <a:cs typeface="Arial"/>
              </a:rPr>
              <a:t> </a:t>
            </a:r>
            <a:r>
              <a:rPr lang="en-US" sz="1200" dirty="0">
                <a:latin typeface="Arial"/>
                <a:cs typeface="Arial"/>
              </a:rPr>
              <a:t>history</a:t>
            </a:r>
            <a:r>
              <a:rPr lang="en-US" sz="1200" spc="20" dirty="0">
                <a:latin typeface="Arial"/>
                <a:cs typeface="Arial"/>
              </a:rPr>
              <a:t> </a:t>
            </a:r>
            <a:r>
              <a:rPr lang="en-US" sz="1200" spc="-25" dirty="0">
                <a:latin typeface="Arial"/>
                <a:cs typeface="Arial"/>
              </a:rPr>
              <a:t>of </a:t>
            </a:r>
            <a:r>
              <a:rPr lang="en-US" sz="1200" spc="10" dirty="0">
                <a:latin typeface="Arial"/>
                <a:cs typeface="Arial"/>
              </a:rPr>
              <a:t>relatively stable</a:t>
            </a:r>
            <a:r>
              <a:rPr lang="en-US" sz="1200" spc="15" dirty="0">
                <a:latin typeface="Arial"/>
                <a:cs typeface="Arial"/>
              </a:rPr>
              <a:t> </a:t>
            </a:r>
            <a:r>
              <a:rPr lang="en-US" sz="1200" spc="10" dirty="0">
                <a:latin typeface="Arial"/>
                <a:cs typeface="Arial"/>
              </a:rPr>
              <a:t>demand</a:t>
            </a:r>
            <a:r>
              <a:rPr lang="en-US" sz="1200" spc="20" dirty="0">
                <a:latin typeface="Arial"/>
                <a:cs typeface="Arial"/>
              </a:rPr>
              <a:t> </a:t>
            </a:r>
            <a:r>
              <a:rPr lang="en-US" sz="1200" spc="10" dirty="0">
                <a:latin typeface="Arial"/>
                <a:cs typeface="Arial"/>
              </a:rPr>
              <a:t>through</a:t>
            </a:r>
            <a:r>
              <a:rPr lang="en-US" sz="1200" spc="20" dirty="0">
                <a:latin typeface="Arial"/>
                <a:cs typeface="Arial"/>
              </a:rPr>
              <a:t> </a:t>
            </a:r>
            <a:r>
              <a:rPr lang="en-US" sz="1200" dirty="0">
                <a:latin typeface="Arial"/>
                <a:cs typeface="Arial"/>
              </a:rPr>
              <a:t>business</a:t>
            </a:r>
            <a:r>
              <a:rPr lang="en-US" sz="1200" spc="20" dirty="0">
                <a:latin typeface="Arial"/>
                <a:cs typeface="Arial"/>
              </a:rPr>
              <a:t> </a:t>
            </a:r>
            <a:r>
              <a:rPr lang="en-US" sz="1200" spc="-10" dirty="0">
                <a:latin typeface="Arial"/>
                <a:cs typeface="Arial"/>
              </a:rPr>
              <a:t>cycles</a:t>
            </a:r>
            <a:r>
              <a:rPr lang="en-US" sz="1200" spc="500" dirty="0">
                <a:latin typeface="Arial"/>
                <a:cs typeface="Arial"/>
              </a:rPr>
              <a:t> </a:t>
            </a:r>
            <a:r>
              <a:rPr lang="en-US" sz="1200" dirty="0">
                <a:latin typeface="Arial"/>
                <a:cs typeface="Arial"/>
              </a:rPr>
              <a:t>for</a:t>
            </a:r>
            <a:r>
              <a:rPr lang="en-US" sz="1200" spc="40" dirty="0">
                <a:latin typeface="Arial"/>
                <a:cs typeface="Arial"/>
              </a:rPr>
              <a:t> </a:t>
            </a:r>
            <a:r>
              <a:rPr lang="en-US" sz="1200" dirty="0">
                <a:latin typeface="Arial"/>
                <a:cs typeface="Arial"/>
              </a:rPr>
              <a:t>brands</a:t>
            </a:r>
            <a:r>
              <a:rPr lang="en-US" sz="1200" spc="40" dirty="0">
                <a:latin typeface="Arial"/>
                <a:cs typeface="Arial"/>
              </a:rPr>
              <a:t> </a:t>
            </a:r>
            <a:r>
              <a:rPr lang="en-US" sz="1200" dirty="0">
                <a:latin typeface="Arial"/>
                <a:cs typeface="Arial"/>
              </a:rPr>
              <a:t>like</a:t>
            </a:r>
            <a:r>
              <a:rPr lang="en-US" sz="1200" spc="35" dirty="0">
                <a:latin typeface="Arial"/>
                <a:cs typeface="Arial"/>
              </a:rPr>
              <a:t> </a:t>
            </a:r>
            <a:r>
              <a:rPr lang="en-US" sz="1200" dirty="0">
                <a:latin typeface="Arial"/>
                <a:cs typeface="Arial"/>
              </a:rPr>
              <a:t>Canada</a:t>
            </a:r>
            <a:r>
              <a:rPr lang="en-US" sz="1200" spc="30" dirty="0">
                <a:latin typeface="Arial"/>
                <a:cs typeface="Arial"/>
              </a:rPr>
              <a:t> </a:t>
            </a:r>
            <a:r>
              <a:rPr lang="en-US" sz="1200" dirty="0">
                <a:latin typeface="Arial"/>
                <a:cs typeface="Arial"/>
              </a:rPr>
              <a:t>Dry</a:t>
            </a:r>
            <a:r>
              <a:rPr lang="en-US" sz="1200" spc="35" dirty="0">
                <a:latin typeface="Arial"/>
                <a:cs typeface="Arial"/>
              </a:rPr>
              <a:t> </a:t>
            </a:r>
            <a:r>
              <a:rPr lang="en-US" sz="1200" dirty="0">
                <a:latin typeface="Arial"/>
                <a:cs typeface="Arial"/>
              </a:rPr>
              <a:t>and</a:t>
            </a:r>
            <a:r>
              <a:rPr lang="en-US" sz="1200" spc="40" dirty="0">
                <a:latin typeface="Arial"/>
                <a:cs typeface="Arial"/>
              </a:rPr>
              <a:t> </a:t>
            </a:r>
            <a:r>
              <a:rPr lang="en-US" sz="1200" dirty="0">
                <a:latin typeface="Arial"/>
                <a:cs typeface="Arial"/>
              </a:rPr>
              <a:t>Snapple.</a:t>
            </a:r>
            <a:r>
              <a:rPr lang="en-US" sz="1200" spc="45" dirty="0">
                <a:latin typeface="Arial"/>
                <a:cs typeface="Arial"/>
              </a:rPr>
              <a:t> </a:t>
            </a:r>
            <a:r>
              <a:rPr lang="en-US" sz="1200" dirty="0">
                <a:latin typeface="Arial"/>
                <a:cs typeface="Arial"/>
              </a:rPr>
              <a:t>Within</a:t>
            </a:r>
            <a:r>
              <a:rPr lang="en-US" sz="1200" spc="40" dirty="0">
                <a:latin typeface="Arial"/>
                <a:cs typeface="Arial"/>
              </a:rPr>
              <a:t> </a:t>
            </a:r>
            <a:r>
              <a:rPr lang="en-US" sz="1200" spc="-25" dirty="0">
                <a:latin typeface="Arial"/>
                <a:cs typeface="Arial"/>
              </a:rPr>
              <a:t>the </a:t>
            </a:r>
            <a:r>
              <a:rPr lang="en-US" sz="1200" dirty="0">
                <a:latin typeface="Arial"/>
                <a:cs typeface="Arial"/>
              </a:rPr>
              <a:t>more</a:t>
            </a:r>
            <a:r>
              <a:rPr lang="en-US" sz="1200" spc="95" dirty="0">
                <a:latin typeface="Arial"/>
                <a:cs typeface="Arial"/>
              </a:rPr>
              <a:t> </a:t>
            </a:r>
            <a:r>
              <a:rPr lang="en-US" sz="1200" dirty="0">
                <a:latin typeface="Arial"/>
                <a:cs typeface="Arial"/>
              </a:rPr>
              <a:t>challenged</a:t>
            </a:r>
            <a:r>
              <a:rPr lang="en-US" sz="1200" spc="110" dirty="0">
                <a:latin typeface="Arial"/>
                <a:cs typeface="Arial"/>
              </a:rPr>
              <a:t> </a:t>
            </a:r>
            <a:r>
              <a:rPr lang="en-US" sz="1200" dirty="0">
                <a:latin typeface="Arial"/>
                <a:cs typeface="Arial"/>
              </a:rPr>
              <a:t>tobacco</a:t>
            </a:r>
            <a:r>
              <a:rPr lang="en-US" sz="1200" spc="110" dirty="0">
                <a:latin typeface="Arial"/>
                <a:cs typeface="Arial"/>
              </a:rPr>
              <a:t> </a:t>
            </a:r>
            <a:r>
              <a:rPr lang="en-US" sz="1200" dirty="0">
                <a:latin typeface="Arial"/>
                <a:cs typeface="Arial"/>
              </a:rPr>
              <a:t>industry,</a:t>
            </a:r>
            <a:r>
              <a:rPr lang="en-US" sz="1200" spc="105" dirty="0">
                <a:latin typeface="Arial"/>
                <a:cs typeface="Arial"/>
              </a:rPr>
              <a:t> </a:t>
            </a:r>
            <a:r>
              <a:rPr lang="en-US" sz="1200" dirty="0">
                <a:latin typeface="Arial"/>
                <a:cs typeface="Arial"/>
              </a:rPr>
              <a:t>Philip</a:t>
            </a:r>
            <a:r>
              <a:rPr lang="en-US" sz="1200" spc="110" dirty="0">
                <a:latin typeface="Arial"/>
                <a:cs typeface="Arial"/>
              </a:rPr>
              <a:t> </a:t>
            </a:r>
            <a:r>
              <a:rPr lang="en-US" sz="1200" spc="-10" dirty="0">
                <a:latin typeface="Arial"/>
                <a:cs typeface="Arial"/>
              </a:rPr>
              <a:t>Morris </a:t>
            </a:r>
            <a:r>
              <a:rPr lang="en-US" sz="1200" dirty="0">
                <a:latin typeface="Arial"/>
                <a:cs typeface="Arial"/>
              </a:rPr>
              <a:t>International</a:t>
            </a:r>
            <a:r>
              <a:rPr lang="en-US" sz="1200" spc="50" dirty="0">
                <a:latin typeface="Arial"/>
                <a:cs typeface="Arial"/>
              </a:rPr>
              <a:t> </a:t>
            </a:r>
            <a:r>
              <a:rPr lang="en-US" sz="1200" spc="-20" dirty="0">
                <a:latin typeface="Arial"/>
                <a:cs typeface="Arial"/>
              </a:rPr>
              <a:t>has</a:t>
            </a:r>
            <a:r>
              <a:rPr lang="en-US" sz="1200" spc="55" dirty="0">
                <a:latin typeface="Arial"/>
                <a:cs typeface="Arial"/>
              </a:rPr>
              <a:t> </a:t>
            </a:r>
            <a:r>
              <a:rPr lang="en-US" sz="1200" dirty="0">
                <a:latin typeface="Arial"/>
                <a:cs typeface="Arial"/>
              </a:rPr>
              <a:t>acquired</a:t>
            </a:r>
            <a:r>
              <a:rPr lang="en-US" sz="1200" spc="60" dirty="0">
                <a:latin typeface="Arial"/>
                <a:cs typeface="Arial"/>
              </a:rPr>
              <a:t> </a:t>
            </a:r>
            <a:r>
              <a:rPr lang="en-US" sz="1200" dirty="0">
                <a:latin typeface="Arial"/>
                <a:cs typeface="Arial"/>
              </a:rPr>
              <a:t>Swedish</a:t>
            </a:r>
            <a:r>
              <a:rPr lang="en-US" sz="1200" spc="55" dirty="0">
                <a:latin typeface="Arial"/>
                <a:cs typeface="Arial"/>
              </a:rPr>
              <a:t> </a:t>
            </a:r>
            <a:r>
              <a:rPr lang="en-US" sz="1200" dirty="0">
                <a:latin typeface="Arial"/>
                <a:cs typeface="Arial"/>
              </a:rPr>
              <a:t>Match</a:t>
            </a:r>
            <a:r>
              <a:rPr lang="en-US" sz="1200" spc="60" dirty="0">
                <a:latin typeface="Arial"/>
                <a:cs typeface="Arial"/>
              </a:rPr>
              <a:t> </a:t>
            </a:r>
            <a:r>
              <a:rPr lang="en-US" sz="1200" spc="-25" dirty="0">
                <a:latin typeface="Arial"/>
                <a:cs typeface="Arial"/>
              </a:rPr>
              <a:t>to </a:t>
            </a:r>
            <a:r>
              <a:rPr lang="en-US" sz="1200" dirty="0">
                <a:latin typeface="Arial"/>
                <a:cs typeface="Arial"/>
              </a:rPr>
              <a:t>tap</a:t>
            </a:r>
            <a:r>
              <a:rPr lang="en-US" sz="1200" spc="70" dirty="0">
                <a:latin typeface="Arial"/>
                <a:cs typeface="Arial"/>
              </a:rPr>
              <a:t> </a:t>
            </a:r>
            <a:r>
              <a:rPr lang="en-US" sz="1200" dirty="0">
                <a:latin typeface="Arial"/>
                <a:cs typeface="Arial"/>
              </a:rPr>
              <a:t>into</a:t>
            </a:r>
            <a:r>
              <a:rPr lang="en-US" sz="1200" spc="70" dirty="0">
                <a:latin typeface="Arial"/>
                <a:cs typeface="Arial"/>
              </a:rPr>
              <a:t> </a:t>
            </a:r>
            <a:r>
              <a:rPr lang="en-US" sz="1200" dirty="0">
                <a:latin typeface="Arial"/>
                <a:cs typeface="Arial"/>
              </a:rPr>
              <a:t>demand</a:t>
            </a:r>
            <a:r>
              <a:rPr lang="en-US" sz="1200" spc="75" dirty="0">
                <a:latin typeface="Arial"/>
                <a:cs typeface="Arial"/>
              </a:rPr>
              <a:t> </a:t>
            </a:r>
            <a:r>
              <a:rPr lang="en-US" sz="1200" dirty="0">
                <a:latin typeface="Arial"/>
                <a:cs typeface="Arial"/>
              </a:rPr>
              <a:t>for</a:t>
            </a:r>
            <a:r>
              <a:rPr lang="en-US" sz="1200" spc="70" dirty="0">
                <a:latin typeface="Arial"/>
                <a:cs typeface="Arial"/>
              </a:rPr>
              <a:t> </a:t>
            </a:r>
            <a:r>
              <a:rPr lang="en-US" sz="1200" dirty="0">
                <a:latin typeface="Arial"/>
                <a:cs typeface="Arial"/>
              </a:rPr>
              <a:t>smokeless</a:t>
            </a:r>
            <a:r>
              <a:rPr lang="en-US" sz="1200" spc="70" dirty="0">
                <a:latin typeface="Arial"/>
                <a:cs typeface="Arial"/>
              </a:rPr>
              <a:t> </a:t>
            </a:r>
            <a:r>
              <a:rPr lang="en-US" sz="1200" dirty="0">
                <a:latin typeface="Arial"/>
                <a:cs typeface="Arial"/>
              </a:rPr>
              <a:t>tobacco</a:t>
            </a:r>
            <a:r>
              <a:rPr lang="en-US" sz="1200" spc="75" dirty="0">
                <a:latin typeface="Arial"/>
                <a:cs typeface="Arial"/>
              </a:rPr>
              <a:t> </a:t>
            </a:r>
            <a:r>
              <a:rPr lang="en-US" sz="1200" spc="-10" dirty="0">
                <a:latin typeface="Arial"/>
                <a:cs typeface="Arial"/>
              </a:rPr>
              <a:t>offerings.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For</a:t>
            </a:r>
            <a:r>
              <a:rPr lang="en-US" sz="1200" spc="45" dirty="0">
                <a:latin typeface="Arial"/>
                <a:cs typeface="Arial"/>
              </a:rPr>
              <a:t> </a:t>
            </a:r>
            <a:r>
              <a:rPr lang="en-US" sz="1200" dirty="0">
                <a:latin typeface="Arial"/>
                <a:cs typeface="Arial"/>
              </a:rPr>
              <a:t>investors</a:t>
            </a:r>
            <a:r>
              <a:rPr lang="en-US" sz="1200" spc="45" dirty="0">
                <a:latin typeface="Arial"/>
                <a:cs typeface="Arial"/>
              </a:rPr>
              <a:t> </a:t>
            </a:r>
            <a:r>
              <a:rPr lang="en-US" sz="1200" dirty="0">
                <a:latin typeface="Arial"/>
                <a:cs typeface="Arial"/>
              </a:rPr>
              <a:t>concerned</a:t>
            </a:r>
            <a:r>
              <a:rPr lang="en-US" sz="1200" spc="50" dirty="0">
                <a:latin typeface="Arial"/>
                <a:cs typeface="Arial"/>
              </a:rPr>
              <a:t> </a:t>
            </a:r>
            <a:r>
              <a:rPr lang="en-US" sz="1200" dirty="0">
                <a:latin typeface="Arial"/>
                <a:cs typeface="Arial"/>
              </a:rPr>
              <a:t>about</a:t>
            </a:r>
            <a:r>
              <a:rPr lang="en-US" sz="1200" spc="45" dirty="0">
                <a:latin typeface="Arial"/>
                <a:cs typeface="Arial"/>
              </a:rPr>
              <a:t> </a:t>
            </a:r>
            <a:r>
              <a:rPr lang="en-US" sz="1200" dirty="0">
                <a:latin typeface="Arial"/>
                <a:cs typeface="Arial"/>
              </a:rPr>
              <a:t>the</a:t>
            </a:r>
            <a:r>
              <a:rPr lang="en-US" sz="1200" spc="45" dirty="0">
                <a:latin typeface="Arial"/>
                <a:cs typeface="Arial"/>
              </a:rPr>
              <a:t> </a:t>
            </a:r>
            <a:r>
              <a:rPr lang="en-US" sz="1200" spc="-10" dirty="0">
                <a:latin typeface="Arial"/>
                <a:cs typeface="Arial"/>
              </a:rPr>
              <a:t>risks</a:t>
            </a:r>
            <a:r>
              <a:rPr lang="en-US" sz="1200" spc="45" dirty="0">
                <a:latin typeface="Arial"/>
                <a:cs typeface="Arial"/>
              </a:rPr>
              <a:t> </a:t>
            </a:r>
            <a:r>
              <a:rPr lang="en-US" sz="1200" spc="-25" dirty="0">
                <a:latin typeface="Arial"/>
                <a:cs typeface="Arial"/>
              </a:rPr>
              <a:t>of </a:t>
            </a:r>
            <a:r>
              <a:rPr lang="en-US" sz="1200" spc="10" dirty="0">
                <a:latin typeface="Arial"/>
                <a:cs typeface="Arial"/>
              </a:rPr>
              <a:t>concentrating</a:t>
            </a:r>
            <a:r>
              <a:rPr lang="en-US" sz="1200" spc="45" dirty="0">
                <a:latin typeface="Arial"/>
                <a:cs typeface="Arial"/>
              </a:rPr>
              <a:t> </a:t>
            </a:r>
            <a:r>
              <a:rPr lang="en-US" sz="1200" spc="10" dirty="0">
                <a:latin typeface="Arial"/>
                <a:cs typeface="Arial"/>
              </a:rPr>
              <a:t>their</a:t>
            </a:r>
            <a:r>
              <a:rPr lang="en-US" sz="1200" spc="40" dirty="0">
                <a:latin typeface="Arial"/>
                <a:cs typeface="Arial"/>
              </a:rPr>
              <a:t> </a:t>
            </a:r>
            <a:r>
              <a:rPr lang="en-US" sz="1200" spc="10" dirty="0">
                <a:latin typeface="Arial"/>
                <a:cs typeface="Arial"/>
              </a:rPr>
              <a:t>portfolios</a:t>
            </a:r>
            <a:r>
              <a:rPr lang="en-US" sz="1200" spc="45" dirty="0">
                <a:latin typeface="Arial"/>
                <a:cs typeface="Arial"/>
              </a:rPr>
              <a:t> </a:t>
            </a:r>
            <a:r>
              <a:rPr lang="en-US" sz="1200" spc="10" dirty="0">
                <a:latin typeface="Arial"/>
                <a:cs typeface="Arial"/>
              </a:rPr>
              <a:t>in</a:t>
            </a:r>
            <a:r>
              <a:rPr lang="en-US" sz="1200" spc="40" dirty="0">
                <a:latin typeface="Arial"/>
                <a:cs typeface="Arial"/>
              </a:rPr>
              <a:t> </a:t>
            </a:r>
            <a:r>
              <a:rPr lang="en-US" sz="1200" dirty="0">
                <a:latin typeface="Arial"/>
                <a:cs typeface="Arial"/>
              </a:rPr>
              <a:t>a</a:t>
            </a:r>
            <a:r>
              <a:rPr lang="en-US" sz="1200" spc="30" dirty="0">
                <a:latin typeface="Arial"/>
                <a:cs typeface="Arial"/>
              </a:rPr>
              <a:t> </a:t>
            </a:r>
            <a:r>
              <a:rPr lang="en-US" sz="1200" spc="10" dirty="0">
                <a:latin typeface="Arial"/>
                <a:cs typeface="Arial"/>
              </a:rPr>
              <a:t>handful</a:t>
            </a:r>
            <a:r>
              <a:rPr lang="en-US" sz="1200" spc="35" dirty="0">
                <a:latin typeface="Arial"/>
                <a:cs typeface="Arial"/>
              </a:rPr>
              <a:t> </a:t>
            </a:r>
            <a:r>
              <a:rPr lang="en-US" sz="1200" spc="10" dirty="0">
                <a:latin typeface="Arial"/>
                <a:cs typeface="Arial"/>
              </a:rPr>
              <a:t>of</a:t>
            </a:r>
            <a:r>
              <a:rPr lang="en-US" sz="1200" spc="35" dirty="0">
                <a:latin typeface="Arial"/>
                <a:cs typeface="Arial"/>
              </a:rPr>
              <a:t> </a:t>
            </a:r>
            <a:r>
              <a:rPr lang="en-US" sz="1200" spc="-20" dirty="0">
                <a:latin typeface="Arial"/>
                <a:cs typeface="Arial"/>
              </a:rPr>
              <a:t>tech </a:t>
            </a:r>
            <a:r>
              <a:rPr lang="en-US" sz="1200" dirty="0">
                <a:latin typeface="Arial"/>
                <a:cs typeface="Arial"/>
              </a:rPr>
              <a:t>giants</a:t>
            </a:r>
            <a:r>
              <a:rPr lang="en-US" sz="1200" spc="75" dirty="0">
                <a:latin typeface="Arial"/>
                <a:cs typeface="Arial"/>
              </a:rPr>
              <a:t> </a:t>
            </a:r>
            <a:r>
              <a:rPr lang="en-US" sz="1200" dirty="0">
                <a:latin typeface="Arial"/>
                <a:cs typeface="Arial"/>
              </a:rPr>
              <a:t>with</a:t>
            </a:r>
            <a:r>
              <a:rPr lang="en-US" sz="1200" spc="75" dirty="0">
                <a:latin typeface="Arial"/>
                <a:cs typeface="Arial"/>
              </a:rPr>
              <a:t> </a:t>
            </a:r>
            <a:r>
              <a:rPr lang="en-US" sz="1200" dirty="0">
                <a:latin typeface="Arial"/>
                <a:cs typeface="Arial"/>
              </a:rPr>
              <a:t>similar</a:t>
            </a:r>
            <a:r>
              <a:rPr lang="en-US" sz="1200" spc="75" dirty="0">
                <a:latin typeface="Arial"/>
                <a:cs typeface="Arial"/>
              </a:rPr>
              <a:t> </a:t>
            </a:r>
            <a:r>
              <a:rPr lang="en-US" sz="1200" spc="-10" dirty="0">
                <a:latin typeface="Arial"/>
                <a:cs typeface="Arial"/>
              </a:rPr>
              <a:t>businesses,</a:t>
            </a:r>
            <a:r>
              <a:rPr lang="en-US" sz="1200" spc="75" dirty="0">
                <a:latin typeface="Arial"/>
                <a:cs typeface="Arial"/>
              </a:rPr>
              <a:t> </a:t>
            </a:r>
            <a:r>
              <a:rPr lang="en-US" sz="1200" dirty="0">
                <a:latin typeface="Arial"/>
                <a:cs typeface="Arial"/>
              </a:rPr>
              <a:t>dividend</a:t>
            </a:r>
            <a:r>
              <a:rPr lang="en-US" sz="1200" spc="75" dirty="0">
                <a:latin typeface="Arial"/>
                <a:cs typeface="Arial"/>
              </a:rPr>
              <a:t> </a:t>
            </a:r>
            <a:r>
              <a:rPr lang="en-US" sz="1200" spc="-10" dirty="0">
                <a:latin typeface="Arial"/>
                <a:cs typeface="Arial"/>
              </a:rPr>
              <a:t>payers </a:t>
            </a:r>
            <a:r>
              <a:rPr lang="en-US" sz="1200" dirty="0">
                <a:latin typeface="Arial"/>
                <a:cs typeface="Arial"/>
              </a:rPr>
              <a:t>can</a:t>
            </a:r>
            <a:r>
              <a:rPr lang="en-US" sz="1200" spc="35" dirty="0">
                <a:latin typeface="Arial"/>
                <a:cs typeface="Arial"/>
              </a:rPr>
              <a:t> </a:t>
            </a:r>
            <a:r>
              <a:rPr lang="en-US" sz="1200" dirty="0">
                <a:latin typeface="Arial"/>
                <a:cs typeface="Arial"/>
              </a:rPr>
              <a:t>offer</a:t>
            </a:r>
            <a:r>
              <a:rPr lang="en-US" sz="1200" spc="40" dirty="0">
                <a:latin typeface="Arial"/>
                <a:cs typeface="Arial"/>
              </a:rPr>
              <a:t> </a:t>
            </a:r>
            <a:r>
              <a:rPr lang="en-US" sz="1200" dirty="0">
                <a:latin typeface="Arial"/>
                <a:cs typeface="Arial"/>
              </a:rPr>
              <a:t>diversification</a:t>
            </a:r>
            <a:r>
              <a:rPr lang="en-US" sz="1200" spc="40" dirty="0">
                <a:latin typeface="Arial"/>
                <a:cs typeface="Arial"/>
              </a:rPr>
              <a:t> </a:t>
            </a:r>
            <a:r>
              <a:rPr lang="en-US" sz="1200" spc="-50" dirty="0">
                <a:latin typeface="Arial"/>
                <a:cs typeface="Arial"/>
              </a:rPr>
              <a:t>as</a:t>
            </a:r>
            <a:r>
              <a:rPr lang="en-US" sz="1200" spc="40" dirty="0">
                <a:latin typeface="Arial"/>
                <a:cs typeface="Arial"/>
              </a:rPr>
              <a:t> </a:t>
            </a:r>
            <a:r>
              <a:rPr lang="en-US" sz="1200" dirty="0">
                <a:latin typeface="Arial"/>
                <a:cs typeface="Arial"/>
              </a:rPr>
              <a:t>well</a:t>
            </a:r>
            <a:r>
              <a:rPr lang="en-US" sz="1200" spc="30" dirty="0">
                <a:latin typeface="Arial"/>
                <a:cs typeface="Arial"/>
              </a:rPr>
              <a:t> </a:t>
            </a:r>
            <a:r>
              <a:rPr lang="en-US" sz="1200" spc="-50" dirty="0">
                <a:latin typeface="Arial"/>
                <a:cs typeface="Arial"/>
              </a:rPr>
              <a:t>as</a:t>
            </a:r>
            <a:r>
              <a:rPr lang="en-US" sz="1200" spc="40" dirty="0">
                <a:latin typeface="Arial"/>
                <a:cs typeface="Arial"/>
              </a:rPr>
              <a:t> </a:t>
            </a:r>
            <a:r>
              <a:rPr lang="en-US" sz="1200" spc="-10" dirty="0">
                <a:latin typeface="Arial"/>
                <a:cs typeface="Arial"/>
              </a:rPr>
              <a:t>income.</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13</a:t>
            </a:fld>
            <a:endParaRPr lang="en-US"/>
          </a:p>
        </p:txBody>
      </p:sp>
    </p:spTree>
    <p:extLst>
      <p:ext uri="{BB962C8B-B14F-4D97-AF65-F5344CB8AC3E}">
        <p14:creationId xmlns:p14="http://schemas.microsoft.com/office/powerpoint/2010/main" val="215478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latin typeface="Arial"/>
                <a:cs typeface="Arial"/>
              </a:rPr>
              <a:t>In</a:t>
            </a:r>
            <a:r>
              <a:rPr lang="en-US" sz="1200" spc="15" dirty="0">
                <a:latin typeface="Arial"/>
                <a:cs typeface="Arial"/>
              </a:rPr>
              <a:t> </a:t>
            </a:r>
            <a:r>
              <a:rPr lang="en-US" sz="1200" dirty="0">
                <a:latin typeface="Arial"/>
                <a:cs typeface="Arial"/>
              </a:rPr>
              <a:t>Japan,</a:t>
            </a:r>
            <a:r>
              <a:rPr lang="en-US" sz="1200" spc="15" dirty="0">
                <a:latin typeface="Arial"/>
                <a:cs typeface="Arial"/>
              </a:rPr>
              <a:t> </a:t>
            </a:r>
            <a:r>
              <a:rPr lang="en-US" sz="1200" spc="10" dirty="0">
                <a:latin typeface="Arial"/>
                <a:cs typeface="Arial"/>
              </a:rPr>
              <a:t>the prospect</a:t>
            </a:r>
            <a:r>
              <a:rPr lang="en-US" sz="1200" spc="20" dirty="0">
                <a:latin typeface="Arial"/>
                <a:cs typeface="Arial"/>
              </a:rPr>
              <a:t> </a:t>
            </a:r>
            <a:r>
              <a:rPr lang="en-US" sz="1200" spc="10" dirty="0">
                <a:latin typeface="Arial"/>
                <a:cs typeface="Arial"/>
              </a:rPr>
              <a:t>of real corporate reforms</a:t>
            </a:r>
            <a:r>
              <a:rPr lang="en-US" sz="1200" spc="20" dirty="0">
                <a:latin typeface="Arial"/>
                <a:cs typeface="Arial"/>
              </a:rPr>
              <a:t> </a:t>
            </a:r>
            <a:r>
              <a:rPr lang="en-US" sz="1200" spc="-25" dirty="0">
                <a:latin typeface="Arial"/>
                <a:cs typeface="Arial"/>
              </a:rPr>
              <a:t>and</a:t>
            </a:r>
            <a:r>
              <a:rPr lang="en-US" sz="1200" spc="500" dirty="0">
                <a:latin typeface="Arial"/>
                <a:cs typeface="Arial"/>
              </a:rPr>
              <a:t> </a:t>
            </a:r>
            <a:r>
              <a:rPr lang="en-US" sz="1200" dirty="0">
                <a:latin typeface="Arial"/>
                <a:cs typeface="Arial"/>
              </a:rPr>
              <a:t>a</a:t>
            </a:r>
            <a:r>
              <a:rPr lang="en-US" sz="1200" spc="25" dirty="0">
                <a:latin typeface="Arial"/>
                <a:cs typeface="Arial"/>
              </a:rPr>
              <a:t> </a:t>
            </a:r>
            <a:r>
              <a:rPr lang="en-US" sz="1200" dirty="0">
                <a:latin typeface="Arial"/>
                <a:cs typeface="Arial"/>
              </a:rPr>
              <a:t>renewed</a:t>
            </a:r>
            <a:r>
              <a:rPr lang="en-US" sz="1200" spc="35" dirty="0">
                <a:latin typeface="Arial"/>
                <a:cs typeface="Arial"/>
              </a:rPr>
              <a:t> </a:t>
            </a:r>
            <a:r>
              <a:rPr lang="en-US" sz="1200" dirty="0">
                <a:latin typeface="Arial"/>
                <a:cs typeface="Arial"/>
              </a:rPr>
              <a:t>focus</a:t>
            </a:r>
            <a:r>
              <a:rPr lang="en-US" sz="1200" spc="40" dirty="0">
                <a:latin typeface="Arial"/>
                <a:cs typeface="Arial"/>
              </a:rPr>
              <a:t> </a:t>
            </a:r>
            <a:r>
              <a:rPr lang="en-US" sz="1200" dirty="0">
                <a:latin typeface="Arial"/>
                <a:cs typeface="Arial"/>
              </a:rPr>
              <a:t>on</a:t>
            </a:r>
            <a:r>
              <a:rPr lang="en-US" sz="1200" spc="40" dirty="0">
                <a:latin typeface="Arial"/>
                <a:cs typeface="Arial"/>
              </a:rPr>
              <a:t> </a:t>
            </a:r>
            <a:r>
              <a:rPr lang="en-US" sz="1200" dirty="0">
                <a:latin typeface="Arial"/>
                <a:cs typeface="Arial"/>
              </a:rPr>
              <a:t>shareholders</a:t>
            </a:r>
            <a:r>
              <a:rPr lang="en-US" sz="1200" spc="35" dirty="0">
                <a:latin typeface="Arial"/>
                <a:cs typeface="Arial"/>
              </a:rPr>
              <a:t> </a:t>
            </a:r>
            <a:r>
              <a:rPr lang="en-US" sz="1200" dirty="0">
                <a:latin typeface="Arial"/>
                <a:cs typeface="Arial"/>
              </a:rPr>
              <a:t>have</a:t>
            </a:r>
            <a:r>
              <a:rPr lang="en-US" sz="1200" spc="35" dirty="0">
                <a:latin typeface="Arial"/>
                <a:cs typeface="Arial"/>
              </a:rPr>
              <a:t> </a:t>
            </a:r>
            <a:r>
              <a:rPr lang="en-US" sz="1200" dirty="0">
                <a:latin typeface="Arial"/>
                <a:cs typeface="Arial"/>
              </a:rPr>
              <a:t>long</a:t>
            </a:r>
            <a:r>
              <a:rPr lang="en-US" sz="1200" spc="45" dirty="0">
                <a:latin typeface="Arial"/>
                <a:cs typeface="Arial"/>
              </a:rPr>
              <a:t> </a:t>
            </a:r>
            <a:r>
              <a:rPr lang="en-US" sz="1200" spc="-10" dirty="0">
                <a:latin typeface="Arial"/>
                <a:cs typeface="Arial"/>
              </a:rPr>
              <a:t>seemed </a:t>
            </a:r>
            <a:r>
              <a:rPr lang="en-US" sz="1200" dirty="0">
                <a:latin typeface="Arial"/>
                <a:cs typeface="Arial"/>
              </a:rPr>
              <a:t>just</a:t>
            </a:r>
            <a:r>
              <a:rPr lang="en-US" sz="1200" spc="35" dirty="0">
                <a:latin typeface="Arial"/>
                <a:cs typeface="Arial"/>
              </a:rPr>
              <a:t> </a:t>
            </a:r>
            <a:r>
              <a:rPr lang="en-US" sz="1200" dirty="0">
                <a:latin typeface="Arial"/>
                <a:cs typeface="Arial"/>
              </a:rPr>
              <a:t>beyond</a:t>
            </a:r>
            <a:r>
              <a:rPr lang="en-US" sz="1200" spc="40"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horizon.</a:t>
            </a:r>
            <a:r>
              <a:rPr lang="en-US" sz="1200" spc="40" dirty="0">
                <a:latin typeface="Arial"/>
                <a:cs typeface="Arial"/>
              </a:rPr>
              <a:t> </a:t>
            </a:r>
            <a:r>
              <a:rPr lang="en-US" sz="1200" dirty="0">
                <a:latin typeface="Arial"/>
                <a:cs typeface="Arial"/>
              </a:rPr>
              <a:t>After</a:t>
            </a:r>
            <a:r>
              <a:rPr lang="en-US" sz="1200" spc="40" dirty="0">
                <a:latin typeface="Arial"/>
                <a:cs typeface="Arial"/>
              </a:rPr>
              <a:t> </a:t>
            </a:r>
            <a:r>
              <a:rPr lang="en-US" sz="1200" dirty="0">
                <a:latin typeface="Arial"/>
                <a:cs typeface="Arial"/>
              </a:rPr>
              <a:t>many</a:t>
            </a:r>
            <a:r>
              <a:rPr lang="en-US" sz="1200" spc="35" dirty="0">
                <a:latin typeface="Arial"/>
                <a:cs typeface="Arial"/>
              </a:rPr>
              <a:t> </a:t>
            </a:r>
            <a:r>
              <a:rPr lang="en-US" sz="1200" spc="-10" dirty="0">
                <a:latin typeface="Arial"/>
                <a:cs typeface="Arial"/>
              </a:rPr>
              <a:t>false</a:t>
            </a:r>
            <a:r>
              <a:rPr lang="en-US" sz="1200" spc="30" dirty="0">
                <a:latin typeface="Arial"/>
                <a:cs typeface="Arial"/>
              </a:rPr>
              <a:t> </a:t>
            </a:r>
            <a:r>
              <a:rPr lang="en-US" sz="1200" spc="-10" dirty="0">
                <a:latin typeface="Arial"/>
                <a:cs typeface="Arial"/>
              </a:rPr>
              <a:t>starts,</a:t>
            </a:r>
            <a:r>
              <a:rPr lang="en-US" sz="1200" spc="40" dirty="0">
                <a:latin typeface="Arial"/>
                <a:cs typeface="Arial"/>
              </a:rPr>
              <a:t> </a:t>
            </a:r>
            <a:r>
              <a:rPr lang="en-US" sz="1200" spc="-20" dirty="0">
                <a:latin typeface="Arial"/>
                <a:cs typeface="Arial"/>
              </a:rPr>
              <a:t>will </a:t>
            </a:r>
            <a:r>
              <a:rPr lang="en-US" sz="1200" dirty="0">
                <a:latin typeface="Arial"/>
                <a:cs typeface="Arial"/>
              </a:rPr>
              <a:t>this</a:t>
            </a:r>
            <a:r>
              <a:rPr lang="en-US" sz="1200" spc="50" dirty="0">
                <a:latin typeface="Arial"/>
                <a:cs typeface="Arial"/>
              </a:rPr>
              <a:t> </a:t>
            </a:r>
            <a:r>
              <a:rPr lang="en-US" sz="1200" dirty="0">
                <a:latin typeface="Arial"/>
                <a:cs typeface="Arial"/>
              </a:rPr>
              <a:t>time</a:t>
            </a:r>
            <a:r>
              <a:rPr lang="en-US" sz="1200" spc="45" dirty="0">
                <a:latin typeface="Arial"/>
                <a:cs typeface="Arial"/>
              </a:rPr>
              <a:t> </a:t>
            </a:r>
            <a:r>
              <a:rPr lang="en-US" sz="1200" dirty="0">
                <a:latin typeface="Arial"/>
                <a:cs typeface="Arial"/>
              </a:rPr>
              <a:t>be</a:t>
            </a:r>
            <a:r>
              <a:rPr lang="en-US" sz="1200" spc="45" dirty="0">
                <a:latin typeface="Arial"/>
                <a:cs typeface="Arial"/>
              </a:rPr>
              <a:t> </a:t>
            </a:r>
            <a:r>
              <a:rPr lang="en-US" sz="1200" spc="-10" dirty="0">
                <a:latin typeface="Arial"/>
                <a:cs typeface="Arial"/>
              </a:rPr>
              <a:t>different?</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Japanese</a:t>
            </a:r>
            <a:r>
              <a:rPr lang="en-US" sz="1200" spc="30" dirty="0">
                <a:latin typeface="Arial"/>
                <a:cs typeface="Arial"/>
              </a:rPr>
              <a:t> </a:t>
            </a:r>
            <a:r>
              <a:rPr lang="en-US" sz="1200" dirty="0">
                <a:latin typeface="Arial"/>
                <a:cs typeface="Arial"/>
              </a:rPr>
              <a:t>companies</a:t>
            </a:r>
            <a:r>
              <a:rPr lang="en-US" sz="1200" spc="35" dirty="0">
                <a:latin typeface="Arial"/>
                <a:cs typeface="Arial"/>
              </a:rPr>
              <a:t> </a:t>
            </a:r>
            <a:r>
              <a:rPr lang="en-US" sz="1200" dirty="0">
                <a:latin typeface="Arial"/>
                <a:cs typeface="Arial"/>
              </a:rPr>
              <a:t>have</a:t>
            </a:r>
            <a:r>
              <a:rPr lang="en-US" sz="1200" spc="30" dirty="0">
                <a:latin typeface="Arial"/>
                <a:cs typeface="Arial"/>
              </a:rPr>
              <a:t> </a:t>
            </a:r>
            <a:r>
              <a:rPr lang="en-US" sz="1200" dirty="0">
                <a:latin typeface="Arial"/>
                <a:cs typeface="Arial"/>
              </a:rPr>
              <a:t>been</a:t>
            </a:r>
            <a:r>
              <a:rPr lang="en-US" sz="1200" spc="40" dirty="0">
                <a:latin typeface="Arial"/>
                <a:cs typeface="Arial"/>
              </a:rPr>
              <a:t> </a:t>
            </a:r>
            <a:r>
              <a:rPr lang="en-US" sz="1200" dirty="0">
                <a:latin typeface="Arial"/>
                <a:cs typeface="Arial"/>
              </a:rPr>
              <a:t>known</a:t>
            </a:r>
            <a:r>
              <a:rPr lang="en-US" sz="1200" spc="35" dirty="0">
                <a:latin typeface="Arial"/>
                <a:cs typeface="Arial"/>
              </a:rPr>
              <a:t> </a:t>
            </a:r>
            <a:r>
              <a:rPr lang="en-US" sz="1200" dirty="0">
                <a:latin typeface="Arial"/>
                <a:cs typeface="Arial"/>
              </a:rPr>
              <a:t>for</a:t>
            </a:r>
            <a:r>
              <a:rPr lang="en-US" sz="1200" spc="40" dirty="0">
                <a:latin typeface="Arial"/>
                <a:cs typeface="Arial"/>
              </a:rPr>
              <a:t> </a:t>
            </a:r>
            <a:r>
              <a:rPr lang="en-US" sz="1200" spc="-10" dirty="0">
                <a:latin typeface="Arial"/>
                <a:cs typeface="Arial"/>
              </a:rPr>
              <a:t>hoarding </a:t>
            </a:r>
            <a:r>
              <a:rPr lang="en-US" sz="1200" spc="-20" dirty="0">
                <a:latin typeface="Arial"/>
                <a:cs typeface="Arial"/>
              </a:rPr>
              <a:t>cash</a:t>
            </a:r>
            <a:r>
              <a:rPr lang="en-US" sz="1200" spc="30" dirty="0">
                <a:latin typeface="Arial"/>
                <a:cs typeface="Arial"/>
              </a:rPr>
              <a:t> </a:t>
            </a:r>
            <a:r>
              <a:rPr lang="en-US" sz="1200" dirty="0">
                <a:latin typeface="Arial"/>
                <a:cs typeface="Arial"/>
              </a:rPr>
              <a:t>and</a:t>
            </a:r>
            <a:r>
              <a:rPr lang="en-US" sz="1200" spc="30" dirty="0">
                <a:latin typeface="Arial"/>
                <a:cs typeface="Arial"/>
              </a:rPr>
              <a:t> </a:t>
            </a:r>
            <a:r>
              <a:rPr lang="en-US" sz="1200" dirty="0">
                <a:latin typeface="Arial"/>
                <a:cs typeface="Arial"/>
              </a:rPr>
              <a:t>subpar</a:t>
            </a:r>
            <a:r>
              <a:rPr lang="en-US" sz="1200" spc="30" dirty="0">
                <a:latin typeface="Arial"/>
                <a:cs typeface="Arial"/>
              </a:rPr>
              <a:t> </a:t>
            </a:r>
            <a:r>
              <a:rPr lang="en-US" sz="1200" dirty="0">
                <a:latin typeface="Arial"/>
                <a:cs typeface="Arial"/>
              </a:rPr>
              <a:t>governance.</a:t>
            </a:r>
            <a:r>
              <a:rPr lang="en-US" sz="1200" spc="30" dirty="0">
                <a:latin typeface="Arial"/>
                <a:cs typeface="Arial"/>
              </a:rPr>
              <a:t> </a:t>
            </a:r>
            <a:r>
              <a:rPr lang="en-US" sz="1200" dirty="0">
                <a:latin typeface="Arial"/>
                <a:cs typeface="Arial"/>
              </a:rPr>
              <a:t>To</a:t>
            </a:r>
            <a:r>
              <a:rPr lang="en-US" sz="1200" spc="35" dirty="0">
                <a:latin typeface="Arial"/>
                <a:cs typeface="Arial"/>
              </a:rPr>
              <a:t> </a:t>
            </a:r>
            <a:r>
              <a:rPr lang="en-US" sz="1200" dirty="0">
                <a:latin typeface="Arial"/>
                <a:cs typeface="Arial"/>
              </a:rPr>
              <a:t>accelerate</a:t>
            </a:r>
            <a:r>
              <a:rPr lang="en-US" sz="1200" spc="25" dirty="0">
                <a:latin typeface="Arial"/>
                <a:cs typeface="Arial"/>
              </a:rPr>
              <a:t> </a:t>
            </a:r>
            <a:r>
              <a:rPr lang="en-US" sz="1200" spc="-10" dirty="0">
                <a:latin typeface="Arial"/>
                <a:cs typeface="Arial"/>
              </a:rPr>
              <a:t>reforms, </a:t>
            </a:r>
            <a:r>
              <a:rPr lang="en-US" sz="1200" spc="10" dirty="0">
                <a:latin typeface="Arial"/>
                <a:cs typeface="Arial"/>
              </a:rPr>
              <a:t>the</a:t>
            </a:r>
            <a:r>
              <a:rPr lang="en-US" sz="1200" dirty="0">
                <a:latin typeface="Arial"/>
                <a:cs typeface="Arial"/>
              </a:rPr>
              <a:t> </a:t>
            </a:r>
            <a:r>
              <a:rPr lang="en-US" sz="1200" spc="10" dirty="0">
                <a:latin typeface="Arial"/>
                <a:cs typeface="Arial"/>
              </a:rPr>
              <a:t>government</a:t>
            </a:r>
            <a:r>
              <a:rPr lang="en-US" sz="1200" spc="5" dirty="0">
                <a:latin typeface="Arial"/>
                <a:cs typeface="Arial"/>
              </a:rPr>
              <a:t> </a:t>
            </a:r>
            <a:r>
              <a:rPr lang="en-US" sz="1200" spc="10" dirty="0">
                <a:latin typeface="Arial"/>
                <a:cs typeface="Arial"/>
              </a:rPr>
              <a:t>and Tokyo</a:t>
            </a:r>
            <a:r>
              <a:rPr lang="en-US" sz="1200" spc="5" dirty="0">
                <a:latin typeface="Arial"/>
                <a:cs typeface="Arial"/>
              </a:rPr>
              <a:t> </a:t>
            </a:r>
            <a:r>
              <a:rPr lang="en-US" sz="1200" dirty="0">
                <a:latin typeface="Arial"/>
                <a:cs typeface="Arial"/>
              </a:rPr>
              <a:t>Stock</a:t>
            </a:r>
            <a:r>
              <a:rPr lang="en-US" sz="1200" spc="10" dirty="0">
                <a:latin typeface="Arial"/>
                <a:cs typeface="Arial"/>
              </a:rPr>
              <a:t> </a:t>
            </a:r>
            <a:r>
              <a:rPr lang="en-US" sz="1200" dirty="0">
                <a:latin typeface="Arial"/>
                <a:cs typeface="Arial"/>
              </a:rPr>
              <a:t>Exchange </a:t>
            </a:r>
            <a:r>
              <a:rPr lang="en-US" sz="1200" spc="-25" dirty="0">
                <a:latin typeface="Arial"/>
                <a:cs typeface="Arial"/>
              </a:rPr>
              <a:t>are</a:t>
            </a:r>
            <a:r>
              <a:rPr lang="en-US" sz="1200" spc="500" dirty="0">
                <a:latin typeface="Arial"/>
                <a:cs typeface="Arial"/>
              </a:rPr>
              <a:t> </a:t>
            </a:r>
            <a:r>
              <a:rPr lang="en-US" sz="1200" spc="10" dirty="0">
                <a:latin typeface="Arial"/>
                <a:cs typeface="Arial"/>
              </a:rPr>
              <a:t>urging</a:t>
            </a:r>
            <a:r>
              <a:rPr lang="en-US" sz="1200" spc="75" dirty="0">
                <a:latin typeface="Arial"/>
                <a:cs typeface="Arial"/>
              </a:rPr>
              <a:t> </a:t>
            </a:r>
            <a:r>
              <a:rPr lang="en-US" sz="1200" spc="10" dirty="0">
                <a:latin typeface="Arial"/>
                <a:cs typeface="Arial"/>
              </a:rPr>
              <a:t>firms</a:t>
            </a:r>
            <a:r>
              <a:rPr lang="en-US" sz="1200" spc="75" dirty="0">
                <a:latin typeface="Arial"/>
                <a:cs typeface="Arial"/>
              </a:rPr>
              <a:t> </a:t>
            </a:r>
            <a:r>
              <a:rPr lang="en-US" sz="1200" spc="10" dirty="0">
                <a:latin typeface="Arial"/>
                <a:cs typeface="Arial"/>
              </a:rPr>
              <a:t>to</a:t>
            </a:r>
            <a:r>
              <a:rPr lang="en-US" sz="1200" spc="70" dirty="0">
                <a:latin typeface="Arial"/>
                <a:cs typeface="Arial"/>
              </a:rPr>
              <a:t> </a:t>
            </a:r>
            <a:r>
              <a:rPr lang="en-US" sz="1200" spc="10" dirty="0">
                <a:latin typeface="Arial"/>
                <a:cs typeface="Arial"/>
              </a:rPr>
              <a:t>improve</a:t>
            </a:r>
            <a:r>
              <a:rPr lang="en-US" sz="1200" spc="65" dirty="0">
                <a:latin typeface="Arial"/>
                <a:cs typeface="Arial"/>
              </a:rPr>
              <a:t> </a:t>
            </a:r>
            <a:r>
              <a:rPr lang="en-US" sz="1200" spc="10" dirty="0">
                <a:latin typeface="Arial"/>
                <a:cs typeface="Arial"/>
              </a:rPr>
              <a:t>profitability</a:t>
            </a:r>
            <a:r>
              <a:rPr lang="en-US" sz="1200" spc="65" dirty="0">
                <a:latin typeface="Arial"/>
                <a:cs typeface="Arial"/>
              </a:rPr>
              <a:t> </a:t>
            </a:r>
            <a:r>
              <a:rPr lang="en-US" sz="1200" spc="10" dirty="0">
                <a:latin typeface="Arial"/>
                <a:cs typeface="Arial"/>
              </a:rPr>
              <a:t>and</a:t>
            </a:r>
            <a:r>
              <a:rPr lang="en-US" sz="1200" spc="70" dirty="0">
                <a:latin typeface="Arial"/>
                <a:cs typeface="Arial"/>
              </a:rPr>
              <a:t> </a:t>
            </a:r>
            <a:r>
              <a:rPr lang="en-US" sz="1200" spc="10" dirty="0">
                <a:latin typeface="Arial"/>
                <a:cs typeface="Arial"/>
              </a:rPr>
              <a:t>boost</a:t>
            </a:r>
            <a:r>
              <a:rPr lang="en-US" sz="1200" spc="70" dirty="0">
                <a:latin typeface="Arial"/>
                <a:cs typeface="Arial"/>
              </a:rPr>
              <a:t> </a:t>
            </a:r>
            <a:r>
              <a:rPr lang="en-US" sz="1200" spc="-20" dirty="0">
                <a:latin typeface="Arial"/>
                <a:cs typeface="Arial"/>
              </a:rPr>
              <a:t>stock </a:t>
            </a:r>
            <a:r>
              <a:rPr lang="en-US" sz="1200" dirty="0">
                <a:latin typeface="Arial"/>
                <a:cs typeface="Arial"/>
              </a:rPr>
              <a:t>valuations</a:t>
            </a:r>
            <a:r>
              <a:rPr lang="en-US" sz="1200" spc="30" dirty="0">
                <a:latin typeface="Arial"/>
                <a:cs typeface="Arial"/>
              </a:rPr>
              <a:t> </a:t>
            </a:r>
            <a:r>
              <a:rPr lang="en-US" sz="1200" dirty="0">
                <a:latin typeface="Arial"/>
                <a:cs typeface="Arial"/>
              </a:rPr>
              <a:t>by</a:t>
            </a:r>
            <a:r>
              <a:rPr lang="en-US" sz="1200" spc="35" dirty="0">
                <a:latin typeface="Arial"/>
                <a:cs typeface="Arial"/>
              </a:rPr>
              <a:t> </a:t>
            </a:r>
            <a:r>
              <a:rPr lang="en-US" sz="1200" dirty="0">
                <a:latin typeface="Arial"/>
                <a:cs typeface="Arial"/>
              </a:rPr>
              <a:t>reducing</a:t>
            </a:r>
            <a:r>
              <a:rPr lang="en-US" sz="1200" spc="50" dirty="0">
                <a:latin typeface="Arial"/>
                <a:cs typeface="Arial"/>
              </a:rPr>
              <a:t> </a:t>
            </a:r>
            <a:r>
              <a:rPr lang="en-US" sz="1200" spc="-20" dirty="0">
                <a:latin typeface="Arial"/>
                <a:cs typeface="Arial"/>
              </a:rPr>
              <a:t>cash</a:t>
            </a:r>
            <a:r>
              <a:rPr lang="en-US" sz="1200" spc="40" dirty="0">
                <a:latin typeface="Arial"/>
                <a:cs typeface="Arial"/>
              </a:rPr>
              <a:t> </a:t>
            </a:r>
            <a:r>
              <a:rPr lang="en-US" sz="1200" dirty="0">
                <a:latin typeface="Arial"/>
                <a:cs typeface="Arial"/>
              </a:rPr>
              <a:t>on</a:t>
            </a:r>
            <a:r>
              <a:rPr lang="en-US" sz="1200" spc="45" dirty="0">
                <a:latin typeface="Arial"/>
                <a:cs typeface="Arial"/>
              </a:rPr>
              <a:t> </a:t>
            </a:r>
            <a:r>
              <a:rPr lang="en-US" sz="1200" dirty="0">
                <a:latin typeface="Arial"/>
                <a:cs typeface="Arial"/>
              </a:rPr>
              <a:t>balance</a:t>
            </a:r>
            <a:r>
              <a:rPr lang="en-US" sz="1200" spc="35" dirty="0">
                <a:latin typeface="Arial"/>
                <a:cs typeface="Arial"/>
              </a:rPr>
              <a:t> </a:t>
            </a:r>
            <a:r>
              <a:rPr lang="en-US" sz="1200" spc="-10" dirty="0">
                <a:latin typeface="Arial"/>
                <a:cs typeface="Arial"/>
              </a:rPr>
              <a:t>sheets</a:t>
            </a:r>
            <a:r>
              <a:rPr lang="en-US" sz="1200" spc="45" dirty="0">
                <a:latin typeface="Arial"/>
                <a:cs typeface="Arial"/>
              </a:rPr>
              <a:t> </a:t>
            </a:r>
            <a:r>
              <a:rPr lang="en-US" sz="1200" spc="-25" dirty="0">
                <a:latin typeface="Arial"/>
                <a:cs typeface="Arial"/>
              </a:rPr>
              <a:t>and </a:t>
            </a:r>
            <a:r>
              <a:rPr lang="en-US" sz="1200" dirty="0">
                <a:latin typeface="Arial"/>
                <a:cs typeface="Arial"/>
              </a:rPr>
              <a:t>shedding</a:t>
            </a:r>
            <a:r>
              <a:rPr lang="en-US" sz="1200" spc="165" dirty="0">
                <a:latin typeface="Arial"/>
                <a:cs typeface="Arial"/>
              </a:rPr>
              <a:t> </a:t>
            </a:r>
            <a:r>
              <a:rPr lang="en-US" sz="1200" dirty="0">
                <a:latin typeface="Arial"/>
                <a:cs typeface="Arial"/>
              </a:rPr>
              <a:t>underperforming</a:t>
            </a:r>
            <a:r>
              <a:rPr lang="en-US" sz="1200" spc="170" dirty="0">
                <a:latin typeface="Arial"/>
                <a:cs typeface="Arial"/>
              </a:rPr>
              <a:t> </a:t>
            </a:r>
            <a:r>
              <a:rPr lang="en-US" sz="1200" spc="-10" dirty="0">
                <a:latin typeface="Arial"/>
                <a:cs typeface="Arial"/>
              </a:rPr>
              <a:t>businesses.</a:t>
            </a:r>
            <a:r>
              <a:rPr lang="en-US" sz="1200" spc="160" dirty="0">
                <a:latin typeface="Arial"/>
                <a:cs typeface="Arial"/>
              </a:rPr>
              <a:t> </a:t>
            </a:r>
            <a:r>
              <a:rPr lang="en-US" sz="1200" dirty="0">
                <a:latin typeface="Arial"/>
                <a:cs typeface="Arial"/>
              </a:rPr>
              <a:t>About</a:t>
            </a:r>
            <a:r>
              <a:rPr lang="en-US" sz="1200" spc="155" dirty="0">
                <a:latin typeface="Arial"/>
                <a:cs typeface="Arial"/>
              </a:rPr>
              <a:t> </a:t>
            </a:r>
            <a:r>
              <a:rPr lang="en-US" sz="1200" dirty="0">
                <a:latin typeface="Arial"/>
                <a:cs typeface="Arial"/>
              </a:rPr>
              <a:t>half</a:t>
            </a:r>
            <a:r>
              <a:rPr lang="en-US" sz="1200" spc="150" dirty="0">
                <a:latin typeface="Arial"/>
                <a:cs typeface="Arial"/>
              </a:rPr>
              <a:t> </a:t>
            </a:r>
            <a:r>
              <a:rPr lang="en-US" sz="1200" spc="-25" dirty="0">
                <a:latin typeface="Arial"/>
                <a:cs typeface="Arial"/>
              </a:rPr>
              <a:t>of </a:t>
            </a:r>
            <a:r>
              <a:rPr lang="en-US" sz="1200" dirty="0">
                <a:latin typeface="Arial"/>
                <a:cs typeface="Arial"/>
              </a:rPr>
              <a:t>Japanese</a:t>
            </a:r>
            <a:r>
              <a:rPr lang="en-US" sz="1200" spc="15" dirty="0">
                <a:latin typeface="Arial"/>
                <a:cs typeface="Arial"/>
              </a:rPr>
              <a:t> </a:t>
            </a:r>
            <a:r>
              <a:rPr lang="en-US" sz="1200" dirty="0">
                <a:latin typeface="Arial"/>
                <a:cs typeface="Arial"/>
              </a:rPr>
              <a:t>companies</a:t>
            </a:r>
            <a:r>
              <a:rPr lang="en-US" sz="1200" spc="20" dirty="0">
                <a:latin typeface="Arial"/>
                <a:cs typeface="Arial"/>
              </a:rPr>
              <a:t> </a:t>
            </a:r>
            <a:r>
              <a:rPr lang="en-US" sz="1200" dirty="0">
                <a:latin typeface="Arial"/>
                <a:cs typeface="Arial"/>
              </a:rPr>
              <a:t>have</a:t>
            </a:r>
            <a:r>
              <a:rPr lang="en-US" sz="1200" spc="20" dirty="0">
                <a:latin typeface="Arial"/>
                <a:cs typeface="Arial"/>
              </a:rPr>
              <a:t> </a:t>
            </a:r>
            <a:r>
              <a:rPr lang="en-US" sz="1200" dirty="0">
                <a:latin typeface="Arial"/>
                <a:cs typeface="Arial"/>
              </a:rPr>
              <a:t>positive</a:t>
            </a:r>
            <a:r>
              <a:rPr lang="en-US" sz="1200" spc="15" dirty="0">
                <a:latin typeface="Arial"/>
                <a:cs typeface="Arial"/>
              </a:rPr>
              <a:t> </a:t>
            </a:r>
            <a:r>
              <a:rPr lang="en-US" sz="1200" dirty="0">
                <a:latin typeface="Arial"/>
                <a:cs typeface="Arial"/>
              </a:rPr>
              <a:t>net</a:t>
            </a:r>
            <a:r>
              <a:rPr lang="en-US" sz="1200" spc="25" dirty="0">
                <a:latin typeface="Arial"/>
                <a:cs typeface="Arial"/>
              </a:rPr>
              <a:t> </a:t>
            </a:r>
            <a:r>
              <a:rPr lang="en-US" sz="1200" spc="-20" dirty="0">
                <a:latin typeface="Arial"/>
                <a:cs typeface="Arial"/>
              </a:rPr>
              <a:t>cash</a:t>
            </a:r>
            <a:r>
              <a:rPr lang="en-US" sz="1200" spc="20" dirty="0">
                <a:latin typeface="Arial"/>
                <a:cs typeface="Arial"/>
              </a:rPr>
              <a:t> </a:t>
            </a:r>
            <a:r>
              <a:rPr lang="en-US" sz="1200" spc="-10" dirty="0">
                <a:latin typeface="Arial"/>
                <a:cs typeface="Arial"/>
              </a:rPr>
              <a:t>positions, </a:t>
            </a:r>
            <a:r>
              <a:rPr lang="en-US" sz="1200" dirty="0">
                <a:latin typeface="Arial"/>
                <a:cs typeface="Arial"/>
              </a:rPr>
              <a:t>while</a:t>
            </a:r>
            <a:r>
              <a:rPr lang="en-US" sz="1200" spc="60" dirty="0">
                <a:latin typeface="Arial"/>
                <a:cs typeface="Arial"/>
              </a:rPr>
              <a:t> </a:t>
            </a:r>
            <a:r>
              <a:rPr lang="en-US" sz="1200" dirty="0">
                <a:latin typeface="Arial"/>
                <a:cs typeface="Arial"/>
              </a:rPr>
              <a:t>a</a:t>
            </a:r>
            <a:r>
              <a:rPr lang="en-US" sz="1200" spc="50" dirty="0">
                <a:latin typeface="Arial"/>
                <a:cs typeface="Arial"/>
              </a:rPr>
              <a:t> </a:t>
            </a:r>
            <a:r>
              <a:rPr lang="en-US" sz="1200" dirty="0">
                <a:latin typeface="Arial"/>
                <a:cs typeface="Arial"/>
              </a:rPr>
              <a:t>third</a:t>
            </a:r>
            <a:r>
              <a:rPr lang="en-US" sz="1200" spc="65" dirty="0">
                <a:latin typeface="Arial"/>
                <a:cs typeface="Arial"/>
              </a:rPr>
              <a:t> </a:t>
            </a:r>
            <a:r>
              <a:rPr lang="en-US" sz="1200" dirty="0">
                <a:latin typeface="Arial"/>
                <a:cs typeface="Arial"/>
              </a:rPr>
              <a:t>have</a:t>
            </a:r>
            <a:r>
              <a:rPr lang="en-US" sz="1200" spc="60" dirty="0">
                <a:latin typeface="Arial"/>
                <a:cs typeface="Arial"/>
              </a:rPr>
              <a:t> </a:t>
            </a:r>
            <a:r>
              <a:rPr lang="en-US" sz="1200" dirty="0">
                <a:latin typeface="Arial"/>
                <a:cs typeface="Arial"/>
              </a:rPr>
              <a:t>price-to-book</a:t>
            </a:r>
            <a:r>
              <a:rPr lang="en-US" sz="1200" spc="70" dirty="0">
                <a:latin typeface="Arial"/>
                <a:cs typeface="Arial"/>
              </a:rPr>
              <a:t> </a:t>
            </a:r>
            <a:r>
              <a:rPr lang="en-US" sz="1200" spc="-10" dirty="0">
                <a:latin typeface="Arial"/>
                <a:cs typeface="Arial"/>
              </a:rPr>
              <a:t>values</a:t>
            </a:r>
            <a:r>
              <a:rPr lang="en-US" sz="1200" spc="65" dirty="0">
                <a:latin typeface="Arial"/>
                <a:cs typeface="Arial"/>
              </a:rPr>
              <a:t> </a:t>
            </a:r>
            <a:r>
              <a:rPr lang="en-US" sz="1200" dirty="0">
                <a:latin typeface="Arial"/>
                <a:cs typeface="Arial"/>
              </a:rPr>
              <a:t>lower</a:t>
            </a:r>
            <a:r>
              <a:rPr lang="en-US" sz="1200" spc="70" dirty="0">
                <a:latin typeface="Arial"/>
                <a:cs typeface="Arial"/>
              </a:rPr>
              <a:t> </a:t>
            </a:r>
            <a:r>
              <a:rPr lang="en-US" sz="1200" dirty="0">
                <a:latin typeface="Arial"/>
                <a:cs typeface="Arial"/>
              </a:rPr>
              <a:t>than</a:t>
            </a:r>
            <a:r>
              <a:rPr lang="en-US" sz="1200" spc="65" dirty="0">
                <a:latin typeface="Arial"/>
                <a:cs typeface="Arial"/>
              </a:rPr>
              <a:t> </a:t>
            </a:r>
            <a:r>
              <a:rPr lang="en-US" sz="1200" spc="-25" dirty="0">
                <a:latin typeface="Arial"/>
                <a:cs typeface="Arial"/>
              </a:rPr>
              <a:t>the </a:t>
            </a:r>
            <a:r>
              <a:rPr lang="en-US" sz="1200" dirty="0">
                <a:latin typeface="Arial"/>
                <a:cs typeface="Arial"/>
              </a:rPr>
              <a:t>value</a:t>
            </a:r>
            <a:r>
              <a:rPr lang="en-US" sz="1200" spc="30" dirty="0">
                <a:latin typeface="Arial"/>
                <a:cs typeface="Arial"/>
              </a:rPr>
              <a:t> </a:t>
            </a:r>
            <a:r>
              <a:rPr lang="en-US" sz="1200" spc="10" dirty="0">
                <a:latin typeface="Arial"/>
                <a:cs typeface="Arial"/>
              </a:rPr>
              <a:t>of</a:t>
            </a:r>
            <a:r>
              <a:rPr lang="en-US" sz="1200" spc="30" dirty="0">
                <a:latin typeface="Arial"/>
                <a:cs typeface="Arial"/>
              </a:rPr>
              <a:t> </a:t>
            </a:r>
            <a:r>
              <a:rPr lang="en-US" sz="1200" spc="10" dirty="0">
                <a:latin typeface="Arial"/>
                <a:cs typeface="Arial"/>
              </a:rPr>
              <a:t>their</a:t>
            </a:r>
            <a:r>
              <a:rPr lang="en-US" sz="1200" spc="35" dirty="0">
                <a:latin typeface="Arial"/>
                <a:cs typeface="Arial"/>
              </a:rPr>
              <a:t> </a:t>
            </a:r>
            <a:r>
              <a:rPr lang="en-US" sz="1200" spc="10" dirty="0">
                <a:latin typeface="Arial"/>
                <a:cs typeface="Arial"/>
              </a:rPr>
              <a:t>underlying</a:t>
            </a:r>
            <a:r>
              <a:rPr lang="en-US" sz="1200" spc="45" dirty="0">
                <a:latin typeface="Arial"/>
                <a:cs typeface="Arial"/>
              </a:rPr>
              <a:t> </a:t>
            </a:r>
            <a:r>
              <a:rPr lang="en-US" sz="1200" spc="-10" dirty="0">
                <a:latin typeface="Arial"/>
                <a:cs typeface="Arial"/>
              </a:rPr>
              <a:t>assets.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Investors</a:t>
            </a:r>
            <a:r>
              <a:rPr lang="en-US" sz="1200" spc="5" dirty="0">
                <a:latin typeface="Arial"/>
                <a:cs typeface="Arial"/>
              </a:rPr>
              <a:t> </a:t>
            </a:r>
            <a:r>
              <a:rPr lang="en-US" sz="1200" dirty="0">
                <a:latin typeface="Arial"/>
                <a:cs typeface="Arial"/>
              </a:rPr>
              <a:t>have noticed.</a:t>
            </a:r>
            <a:r>
              <a:rPr lang="en-US" sz="1200" spc="5" dirty="0">
                <a:latin typeface="Arial"/>
                <a:cs typeface="Arial"/>
              </a:rPr>
              <a:t> </a:t>
            </a:r>
            <a:r>
              <a:rPr lang="en-US" sz="1200" dirty="0">
                <a:latin typeface="Arial"/>
                <a:cs typeface="Arial"/>
              </a:rPr>
              <a:t>In</a:t>
            </a:r>
            <a:r>
              <a:rPr lang="en-US" sz="1200" spc="5" dirty="0">
                <a:latin typeface="Arial"/>
                <a:cs typeface="Arial"/>
              </a:rPr>
              <a:t> </a:t>
            </a:r>
            <a:r>
              <a:rPr lang="en-US" sz="1200" dirty="0">
                <a:latin typeface="Arial"/>
                <a:cs typeface="Arial"/>
              </a:rPr>
              <a:t>2023,</a:t>
            </a:r>
            <a:r>
              <a:rPr lang="en-US" sz="1200" spc="10" dirty="0">
                <a:latin typeface="Arial"/>
                <a:cs typeface="Arial"/>
              </a:rPr>
              <a:t> </a:t>
            </a:r>
            <a:r>
              <a:rPr lang="en-US" sz="1200" dirty="0">
                <a:latin typeface="Arial"/>
                <a:cs typeface="Arial"/>
              </a:rPr>
              <a:t>Japanese </a:t>
            </a:r>
            <a:r>
              <a:rPr lang="en-US" sz="1200" spc="-10" dirty="0">
                <a:latin typeface="Arial"/>
                <a:cs typeface="Arial"/>
              </a:rPr>
              <a:t>equities</a:t>
            </a:r>
            <a:r>
              <a:rPr lang="en-US" sz="1200" spc="500" dirty="0">
                <a:latin typeface="Arial"/>
                <a:cs typeface="Arial"/>
              </a:rPr>
              <a:t> </a:t>
            </a:r>
            <a:r>
              <a:rPr lang="en-US" sz="1200" dirty="0">
                <a:latin typeface="Arial"/>
                <a:cs typeface="Arial"/>
              </a:rPr>
              <a:t>rose</a:t>
            </a:r>
            <a:r>
              <a:rPr lang="en-US" sz="1200" spc="10" dirty="0">
                <a:latin typeface="Arial"/>
                <a:cs typeface="Arial"/>
              </a:rPr>
              <a:t> </a:t>
            </a:r>
            <a:r>
              <a:rPr lang="en-US" sz="1200" dirty="0">
                <a:latin typeface="Arial"/>
                <a:cs typeface="Arial"/>
              </a:rPr>
              <a:t>to</a:t>
            </a:r>
            <a:r>
              <a:rPr lang="en-US" sz="1200" spc="20" dirty="0">
                <a:latin typeface="Arial"/>
                <a:cs typeface="Arial"/>
              </a:rPr>
              <a:t> </a:t>
            </a:r>
            <a:r>
              <a:rPr lang="en-US" sz="1200" dirty="0">
                <a:latin typeface="Arial"/>
                <a:cs typeface="Arial"/>
              </a:rPr>
              <a:t>highs</a:t>
            </a:r>
            <a:r>
              <a:rPr lang="en-US" sz="1200" spc="20" dirty="0">
                <a:latin typeface="Arial"/>
                <a:cs typeface="Arial"/>
              </a:rPr>
              <a:t> </a:t>
            </a:r>
            <a:r>
              <a:rPr lang="en-US" sz="1200" dirty="0">
                <a:latin typeface="Arial"/>
                <a:cs typeface="Arial"/>
              </a:rPr>
              <a:t>not</a:t>
            </a:r>
            <a:r>
              <a:rPr lang="en-US" sz="1200" spc="15" dirty="0">
                <a:latin typeface="Arial"/>
                <a:cs typeface="Arial"/>
              </a:rPr>
              <a:t> </a:t>
            </a:r>
            <a:r>
              <a:rPr lang="en-US" sz="1200" dirty="0">
                <a:latin typeface="Arial"/>
                <a:cs typeface="Arial"/>
              </a:rPr>
              <a:t>seen</a:t>
            </a:r>
            <a:r>
              <a:rPr lang="en-US" sz="1200" spc="20" dirty="0">
                <a:latin typeface="Arial"/>
                <a:cs typeface="Arial"/>
              </a:rPr>
              <a:t> </a:t>
            </a:r>
            <a:r>
              <a:rPr lang="en-US" sz="1200" dirty="0">
                <a:latin typeface="Arial"/>
                <a:cs typeface="Arial"/>
              </a:rPr>
              <a:t>since</a:t>
            </a:r>
            <a:r>
              <a:rPr lang="en-US" sz="1200" spc="15" dirty="0">
                <a:latin typeface="Arial"/>
                <a:cs typeface="Arial"/>
              </a:rPr>
              <a:t> </a:t>
            </a:r>
            <a:r>
              <a:rPr lang="en-US" sz="1200" dirty="0">
                <a:latin typeface="Arial"/>
                <a:cs typeface="Arial"/>
              </a:rPr>
              <a:t>the</a:t>
            </a:r>
            <a:r>
              <a:rPr lang="en-US" sz="1200" spc="10" dirty="0">
                <a:latin typeface="Arial"/>
                <a:cs typeface="Arial"/>
              </a:rPr>
              <a:t> </a:t>
            </a:r>
            <a:r>
              <a:rPr lang="en-US" sz="1200" dirty="0">
                <a:latin typeface="Arial"/>
                <a:cs typeface="Arial"/>
              </a:rPr>
              <a:t>late</a:t>
            </a:r>
            <a:r>
              <a:rPr lang="en-US" sz="1200" spc="15" dirty="0">
                <a:latin typeface="Arial"/>
                <a:cs typeface="Arial"/>
              </a:rPr>
              <a:t> </a:t>
            </a:r>
            <a:r>
              <a:rPr lang="en-US" sz="1200" dirty="0">
                <a:latin typeface="Arial"/>
                <a:cs typeface="Arial"/>
              </a:rPr>
              <a:t>1980s.</a:t>
            </a:r>
            <a:r>
              <a:rPr lang="en-US" sz="1200" spc="20" dirty="0">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12700" marR="5080">
              <a:lnSpc>
                <a:spcPct val="109300"/>
              </a:lnSpc>
            </a:pPr>
            <a:r>
              <a:rPr lang="en-US" sz="1200" spc="10" dirty="0">
                <a:latin typeface="Arial"/>
                <a:cs typeface="Arial"/>
              </a:rPr>
              <a:t>Many</a:t>
            </a:r>
            <a:r>
              <a:rPr lang="en-US" sz="1200" dirty="0">
                <a:latin typeface="Arial"/>
                <a:cs typeface="Arial"/>
              </a:rPr>
              <a:t> Japanese </a:t>
            </a:r>
            <a:r>
              <a:rPr lang="en-US" sz="1200" spc="10" dirty="0">
                <a:latin typeface="Arial"/>
                <a:cs typeface="Arial"/>
              </a:rPr>
              <a:t>companies</a:t>
            </a:r>
            <a:r>
              <a:rPr lang="en-US" sz="1200" spc="5" dirty="0">
                <a:latin typeface="Arial"/>
                <a:cs typeface="Arial"/>
              </a:rPr>
              <a:t> </a:t>
            </a:r>
            <a:r>
              <a:rPr lang="en-US" sz="1200" spc="10" dirty="0">
                <a:latin typeface="Arial"/>
                <a:cs typeface="Arial"/>
              </a:rPr>
              <a:t>are</a:t>
            </a:r>
            <a:r>
              <a:rPr lang="en-US" sz="1200" spc="5" dirty="0">
                <a:latin typeface="Arial"/>
                <a:cs typeface="Arial"/>
              </a:rPr>
              <a:t> </a:t>
            </a:r>
            <a:r>
              <a:rPr lang="en-US" sz="1200" spc="10" dirty="0">
                <a:latin typeface="Arial"/>
                <a:cs typeface="Arial"/>
              </a:rPr>
              <a:t>prominent</a:t>
            </a:r>
            <a:r>
              <a:rPr lang="en-US" sz="1200" spc="5" dirty="0">
                <a:latin typeface="Arial"/>
                <a:cs typeface="Arial"/>
              </a:rPr>
              <a:t> </a:t>
            </a:r>
            <a:r>
              <a:rPr lang="en-US" sz="1200" spc="-10" dirty="0">
                <a:latin typeface="Arial"/>
                <a:cs typeface="Arial"/>
              </a:rPr>
              <a:t>innovators </a:t>
            </a:r>
            <a:r>
              <a:rPr lang="en-US" sz="1200" dirty="0">
                <a:latin typeface="Arial"/>
                <a:cs typeface="Arial"/>
              </a:rPr>
              <a:t>in</a:t>
            </a:r>
            <a:r>
              <a:rPr lang="en-US" sz="1200" spc="85" dirty="0">
                <a:latin typeface="Arial"/>
                <a:cs typeface="Arial"/>
              </a:rPr>
              <a:t> </a:t>
            </a:r>
            <a:r>
              <a:rPr lang="en-US" sz="1200" dirty="0">
                <a:latin typeface="Arial"/>
                <a:cs typeface="Arial"/>
              </a:rPr>
              <a:t>factory</a:t>
            </a:r>
            <a:r>
              <a:rPr lang="en-US" sz="1200" spc="80" dirty="0">
                <a:latin typeface="Arial"/>
                <a:cs typeface="Arial"/>
              </a:rPr>
              <a:t> </a:t>
            </a:r>
            <a:r>
              <a:rPr lang="en-US" sz="1200" dirty="0">
                <a:latin typeface="Arial"/>
                <a:cs typeface="Arial"/>
              </a:rPr>
              <a:t>automation</a:t>
            </a:r>
            <a:r>
              <a:rPr lang="en-US" sz="1200" spc="90" dirty="0">
                <a:latin typeface="Arial"/>
                <a:cs typeface="Arial"/>
              </a:rPr>
              <a:t> </a:t>
            </a:r>
            <a:r>
              <a:rPr lang="en-US" sz="1200" dirty="0">
                <a:latin typeface="Arial"/>
                <a:cs typeface="Arial"/>
              </a:rPr>
              <a:t>and</a:t>
            </a:r>
            <a:r>
              <a:rPr lang="en-US" sz="1200" spc="90" dirty="0">
                <a:latin typeface="Arial"/>
                <a:cs typeface="Arial"/>
              </a:rPr>
              <a:t> </a:t>
            </a:r>
            <a:r>
              <a:rPr lang="en-US" sz="1200" dirty="0">
                <a:latin typeface="Arial"/>
                <a:cs typeface="Arial"/>
              </a:rPr>
              <a:t>niche</a:t>
            </a:r>
            <a:r>
              <a:rPr lang="en-US" sz="1200" spc="80" dirty="0">
                <a:latin typeface="Arial"/>
                <a:cs typeface="Arial"/>
              </a:rPr>
              <a:t> </a:t>
            </a:r>
            <a:r>
              <a:rPr lang="en-US" sz="1200" dirty="0">
                <a:latin typeface="Arial"/>
                <a:cs typeface="Arial"/>
              </a:rPr>
              <a:t>technologies.</a:t>
            </a:r>
            <a:r>
              <a:rPr lang="en-US" sz="1200" spc="85" dirty="0">
                <a:latin typeface="Arial"/>
                <a:cs typeface="Arial"/>
              </a:rPr>
              <a:t> </a:t>
            </a:r>
            <a:r>
              <a:rPr lang="en-US" sz="1200" spc="-25" dirty="0">
                <a:latin typeface="Arial"/>
                <a:cs typeface="Arial"/>
              </a:rPr>
              <a:t>For </a:t>
            </a:r>
            <a:r>
              <a:rPr lang="en-US" sz="1200" dirty="0">
                <a:latin typeface="Arial"/>
                <a:cs typeface="Arial"/>
              </a:rPr>
              <a:t>instance,</a:t>
            </a:r>
            <a:r>
              <a:rPr lang="en-US" sz="1200" spc="15" dirty="0">
                <a:latin typeface="Arial"/>
                <a:cs typeface="Arial"/>
              </a:rPr>
              <a:t> </a:t>
            </a:r>
            <a:r>
              <a:rPr lang="en-US" sz="1200" spc="-10" dirty="0">
                <a:latin typeface="Arial"/>
                <a:cs typeface="Arial"/>
              </a:rPr>
              <a:t>SMC</a:t>
            </a:r>
            <a:r>
              <a:rPr lang="en-US" sz="1200" spc="20" dirty="0">
                <a:latin typeface="Arial"/>
                <a:cs typeface="Arial"/>
              </a:rPr>
              <a:t> </a:t>
            </a:r>
            <a:r>
              <a:rPr lang="en-US" sz="1200" dirty="0">
                <a:latin typeface="Arial"/>
                <a:cs typeface="Arial"/>
              </a:rPr>
              <a:t>is</a:t>
            </a:r>
            <a:r>
              <a:rPr lang="en-US" sz="1200" spc="20" dirty="0">
                <a:latin typeface="Arial"/>
                <a:cs typeface="Arial"/>
              </a:rPr>
              <a:t> </a:t>
            </a:r>
            <a:r>
              <a:rPr lang="en-US" sz="1200" dirty="0">
                <a:latin typeface="Arial"/>
                <a:cs typeface="Arial"/>
              </a:rPr>
              <a:t>a</a:t>
            </a:r>
            <a:r>
              <a:rPr lang="en-US" sz="1200" spc="5" dirty="0">
                <a:latin typeface="Arial"/>
                <a:cs typeface="Arial"/>
              </a:rPr>
              <a:t> </a:t>
            </a:r>
            <a:r>
              <a:rPr lang="en-US" sz="1200" dirty="0">
                <a:latin typeface="Arial"/>
                <a:cs typeface="Arial"/>
              </a:rPr>
              <a:t>leader</a:t>
            </a:r>
            <a:r>
              <a:rPr lang="en-US" sz="1200" spc="20" dirty="0">
                <a:latin typeface="Arial"/>
                <a:cs typeface="Arial"/>
              </a:rPr>
              <a:t> </a:t>
            </a:r>
            <a:r>
              <a:rPr lang="en-US" sz="1200" dirty="0">
                <a:latin typeface="Arial"/>
                <a:cs typeface="Arial"/>
              </a:rPr>
              <a:t>in</a:t>
            </a:r>
            <a:r>
              <a:rPr lang="en-US" sz="1200" spc="15" dirty="0">
                <a:latin typeface="Arial"/>
                <a:cs typeface="Arial"/>
              </a:rPr>
              <a:t> </a:t>
            </a:r>
            <a:r>
              <a:rPr lang="en-US" sz="1200" dirty="0">
                <a:latin typeface="Arial"/>
                <a:cs typeface="Arial"/>
              </a:rPr>
              <a:t>robotic</a:t>
            </a:r>
            <a:r>
              <a:rPr lang="en-US" sz="1200" spc="20" dirty="0">
                <a:latin typeface="Arial"/>
                <a:cs typeface="Arial"/>
              </a:rPr>
              <a:t> </a:t>
            </a:r>
            <a:r>
              <a:rPr lang="en-US" sz="1200" spc="-10" dirty="0">
                <a:latin typeface="Arial"/>
                <a:cs typeface="Arial"/>
              </a:rPr>
              <a:t>equipment </a:t>
            </a:r>
            <a:r>
              <a:rPr lang="en-US" sz="1200" spc="20" dirty="0">
                <a:latin typeface="Arial"/>
                <a:cs typeface="Arial"/>
              </a:rPr>
              <a:t>components</a:t>
            </a:r>
            <a:r>
              <a:rPr lang="en-US" sz="1200" spc="15" dirty="0">
                <a:latin typeface="Arial"/>
                <a:cs typeface="Arial"/>
              </a:rPr>
              <a:t> </a:t>
            </a:r>
            <a:r>
              <a:rPr lang="en-US" sz="1200" spc="20" dirty="0">
                <a:latin typeface="Arial"/>
                <a:cs typeface="Arial"/>
              </a:rPr>
              <a:t>and</a:t>
            </a:r>
            <a:r>
              <a:rPr lang="en-US" sz="1200" spc="15" dirty="0">
                <a:latin typeface="Arial"/>
                <a:cs typeface="Arial"/>
              </a:rPr>
              <a:t> </a:t>
            </a:r>
            <a:r>
              <a:rPr lang="en-US" sz="1200" spc="20" dirty="0">
                <a:latin typeface="Arial"/>
                <a:cs typeface="Arial"/>
              </a:rPr>
              <a:t>semiconductor production,</a:t>
            </a:r>
            <a:r>
              <a:rPr lang="en-US" sz="1200" spc="15" dirty="0">
                <a:latin typeface="Arial"/>
                <a:cs typeface="Arial"/>
              </a:rPr>
              <a:t> </a:t>
            </a:r>
            <a:r>
              <a:rPr lang="en-US" sz="1200" spc="-20" dirty="0">
                <a:latin typeface="Arial"/>
                <a:cs typeface="Arial"/>
              </a:rPr>
              <a:t>while </a:t>
            </a:r>
            <a:r>
              <a:rPr lang="en-US" sz="1200" spc="-10" dirty="0">
                <a:latin typeface="Arial"/>
                <a:cs typeface="Arial"/>
              </a:rPr>
              <a:t>TDK</a:t>
            </a:r>
            <a:r>
              <a:rPr lang="en-US" sz="1200" spc="40" dirty="0">
                <a:latin typeface="Arial"/>
                <a:cs typeface="Arial"/>
              </a:rPr>
              <a:t> </a:t>
            </a:r>
            <a:r>
              <a:rPr lang="en-US" sz="1200" dirty="0">
                <a:latin typeface="Arial"/>
                <a:cs typeface="Arial"/>
              </a:rPr>
              <a:t>is</a:t>
            </a:r>
            <a:r>
              <a:rPr lang="en-US" sz="1200" spc="45" dirty="0">
                <a:latin typeface="Arial"/>
                <a:cs typeface="Arial"/>
              </a:rPr>
              <a:t> </a:t>
            </a:r>
            <a:r>
              <a:rPr lang="en-US" sz="1200" dirty="0">
                <a:latin typeface="Arial"/>
                <a:cs typeface="Arial"/>
              </a:rPr>
              <a:t>among</a:t>
            </a:r>
            <a:r>
              <a:rPr lang="en-US" sz="1200" spc="55" dirty="0">
                <a:latin typeface="Arial"/>
                <a:cs typeface="Arial"/>
              </a:rPr>
              <a:t> </a:t>
            </a:r>
            <a:r>
              <a:rPr lang="en-US" sz="1200" dirty="0">
                <a:latin typeface="Arial"/>
                <a:cs typeface="Arial"/>
              </a:rPr>
              <a:t>the</a:t>
            </a:r>
            <a:r>
              <a:rPr lang="en-US" sz="1200" spc="40" dirty="0">
                <a:latin typeface="Arial"/>
                <a:cs typeface="Arial"/>
              </a:rPr>
              <a:t> </a:t>
            </a:r>
            <a:r>
              <a:rPr lang="en-US" sz="1200" dirty="0">
                <a:latin typeface="Arial"/>
                <a:cs typeface="Arial"/>
              </a:rPr>
              <a:t>largest</a:t>
            </a:r>
            <a:r>
              <a:rPr lang="en-US" sz="1200" spc="45" dirty="0">
                <a:latin typeface="Arial"/>
                <a:cs typeface="Arial"/>
              </a:rPr>
              <a:t> </a:t>
            </a:r>
            <a:r>
              <a:rPr lang="en-US" sz="1200" dirty="0">
                <a:latin typeface="Arial"/>
                <a:cs typeface="Arial"/>
              </a:rPr>
              <a:t>manufacturers</a:t>
            </a:r>
            <a:r>
              <a:rPr lang="en-US" sz="1200" spc="45" dirty="0">
                <a:latin typeface="Arial"/>
                <a:cs typeface="Arial"/>
              </a:rPr>
              <a:t> </a:t>
            </a:r>
            <a:r>
              <a:rPr lang="en-US" sz="1200" dirty="0">
                <a:latin typeface="Arial"/>
                <a:cs typeface="Arial"/>
              </a:rPr>
              <a:t>of</a:t>
            </a:r>
            <a:r>
              <a:rPr lang="en-US" sz="1200" spc="40" dirty="0">
                <a:latin typeface="Arial"/>
                <a:cs typeface="Arial"/>
              </a:rPr>
              <a:t> </a:t>
            </a:r>
            <a:r>
              <a:rPr lang="en-US" sz="1200" dirty="0">
                <a:latin typeface="Arial"/>
                <a:cs typeface="Arial"/>
              </a:rPr>
              <a:t>high-</a:t>
            </a:r>
            <a:r>
              <a:rPr lang="en-US" sz="1200" spc="-25" dirty="0">
                <a:latin typeface="Arial"/>
                <a:cs typeface="Arial"/>
              </a:rPr>
              <a:t>end </a:t>
            </a:r>
            <a:r>
              <a:rPr lang="en-US" sz="1200" dirty="0">
                <a:latin typeface="Arial"/>
                <a:cs typeface="Arial"/>
              </a:rPr>
              <a:t>electric</a:t>
            </a:r>
            <a:r>
              <a:rPr lang="en-US" sz="1200" spc="45" dirty="0">
                <a:latin typeface="Arial"/>
                <a:cs typeface="Arial"/>
              </a:rPr>
              <a:t> </a:t>
            </a:r>
            <a:r>
              <a:rPr lang="en-US" sz="1200" dirty="0">
                <a:latin typeface="Arial"/>
                <a:cs typeface="Arial"/>
              </a:rPr>
              <a:t>vehicle</a:t>
            </a:r>
            <a:r>
              <a:rPr lang="en-US" sz="1200" spc="40" dirty="0">
                <a:latin typeface="Arial"/>
                <a:cs typeface="Arial"/>
              </a:rPr>
              <a:t> </a:t>
            </a:r>
            <a:r>
              <a:rPr lang="en-US" sz="1200" dirty="0">
                <a:latin typeface="Arial"/>
                <a:cs typeface="Arial"/>
              </a:rPr>
              <a:t>batteries.</a:t>
            </a:r>
            <a:r>
              <a:rPr lang="en-US" sz="1200" spc="45" dirty="0">
                <a:latin typeface="Arial"/>
                <a:cs typeface="Arial"/>
              </a:rPr>
              <a:t> </a:t>
            </a:r>
            <a:r>
              <a:rPr lang="en-US" sz="1200" dirty="0">
                <a:latin typeface="Arial"/>
                <a:cs typeface="Arial"/>
              </a:rPr>
              <a:t>Sustained</a:t>
            </a:r>
            <a:r>
              <a:rPr lang="en-US" sz="1200" spc="50" dirty="0">
                <a:latin typeface="Arial"/>
                <a:cs typeface="Arial"/>
              </a:rPr>
              <a:t> </a:t>
            </a:r>
            <a:r>
              <a:rPr lang="en-US" sz="1200" dirty="0">
                <a:latin typeface="Arial"/>
                <a:cs typeface="Arial"/>
              </a:rPr>
              <a:t>reforms</a:t>
            </a:r>
            <a:r>
              <a:rPr lang="en-US" sz="1200" spc="45" dirty="0">
                <a:latin typeface="Arial"/>
                <a:cs typeface="Arial"/>
              </a:rPr>
              <a:t> </a:t>
            </a:r>
            <a:r>
              <a:rPr lang="en-US" sz="1200" spc="-20" dirty="0">
                <a:latin typeface="Arial"/>
                <a:cs typeface="Arial"/>
              </a:rPr>
              <a:t>could </a:t>
            </a:r>
            <a:r>
              <a:rPr lang="en-US" sz="1200" dirty="0">
                <a:latin typeface="Arial"/>
                <a:cs typeface="Arial"/>
              </a:rPr>
              <a:t>unlock</a:t>
            </a:r>
            <a:r>
              <a:rPr lang="en-US" sz="1200" spc="130" dirty="0">
                <a:latin typeface="Arial"/>
                <a:cs typeface="Arial"/>
              </a:rPr>
              <a:t> </a:t>
            </a:r>
            <a:r>
              <a:rPr lang="en-US" sz="1200" dirty="0">
                <a:latin typeface="Arial"/>
                <a:cs typeface="Arial"/>
              </a:rPr>
              <a:t>opportunities</a:t>
            </a:r>
            <a:r>
              <a:rPr lang="en-US" sz="1200" spc="130" dirty="0">
                <a:latin typeface="Arial"/>
                <a:cs typeface="Arial"/>
              </a:rPr>
              <a:t> </a:t>
            </a:r>
            <a:r>
              <a:rPr lang="en-US" sz="1200" spc="-10" dirty="0">
                <a:latin typeface="Arial"/>
                <a:cs typeface="Arial"/>
              </a:rPr>
              <a:t>across</a:t>
            </a:r>
            <a:r>
              <a:rPr lang="en-US" sz="1200" spc="130" dirty="0">
                <a:latin typeface="Arial"/>
                <a:cs typeface="Arial"/>
              </a:rPr>
              <a:t> </a:t>
            </a:r>
            <a:r>
              <a:rPr lang="en-US" sz="1200" spc="-10" dirty="0">
                <a:latin typeface="Arial"/>
                <a:cs typeface="Arial"/>
              </a:rPr>
              <a:t>industries.</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14</a:t>
            </a:fld>
            <a:endParaRPr lang="en-US"/>
          </a:p>
        </p:txBody>
      </p:sp>
    </p:spTree>
    <p:extLst>
      <p:ext uri="{BB962C8B-B14F-4D97-AF65-F5344CB8AC3E}">
        <p14:creationId xmlns:p14="http://schemas.microsoft.com/office/powerpoint/2010/main" val="269534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35" dirty="0">
                <a:latin typeface="Arial"/>
                <a:cs typeface="Arial"/>
              </a:rPr>
              <a:t>Is</a:t>
            </a:r>
            <a:r>
              <a:rPr lang="en-US" sz="1200" spc="55" dirty="0">
                <a:latin typeface="Arial"/>
                <a:cs typeface="Arial"/>
              </a:rPr>
              <a:t> </a:t>
            </a:r>
            <a:r>
              <a:rPr lang="en-US" sz="1200" dirty="0">
                <a:latin typeface="Arial"/>
                <a:cs typeface="Arial"/>
              </a:rPr>
              <a:t>it</a:t>
            </a:r>
            <a:r>
              <a:rPr lang="en-US" sz="1200" spc="60" dirty="0">
                <a:latin typeface="Arial"/>
                <a:cs typeface="Arial"/>
              </a:rPr>
              <a:t> </a:t>
            </a:r>
            <a:r>
              <a:rPr lang="en-US" sz="1200" dirty="0">
                <a:latin typeface="Arial"/>
                <a:cs typeface="Arial"/>
              </a:rPr>
              <a:t>time</a:t>
            </a:r>
            <a:r>
              <a:rPr lang="en-US" sz="1200" spc="50" dirty="0">
                <a:latin typeface="Arial"/>
                <a:cs typeface="Arial"/>
              </a:rPr>
              <a:t> </a:t>
            </a:r>
            <a:r>
              <a:rPr lang="en-US" sz="1200" dirty="0">
                <a:latin typeface="Arial"/>
                <a:cs typeface="Arial"/>
              </a:rPr>
              <a:t>for</a:t>
            </a:r>
            <a:r>
              <a:rPr lang="en-US" sz="1200" spc="60" dirty="0">
                <a:latin typeface="Arial"/>
                <a:cs typeface="Arial"/>
              </a:rPr>
              <a:t> </a:t>
            </a:r>
            <a:r>
              <a:rPr lang="en-US" sz="1200" dirty="0">
                <a:latin typeface="Arial"/>
                <a:cs typeface="Arial"/>
              </a:rPr>
              <a:t>emerging</a:t>
            </a:r>
            <a:r>
              <a:rPr lang="en-US" sz="1200" spc="65" dirty="0">
                <a:latin typeface="Arial"/>
                <a:cs typeface="Arial"/>
              </a:rPr>
              <a:t> </a:t>
            </a:r>
            <a:r>
              <a:rPr lang="en-US" sz="1200" dirty="0">
                <a:latin typeface="Arial"/>
                <a:cs typeface="Arial"/>
              </a:rPr>
              <a:t>markets</a:t>
            </a:r>
            <a:r>
              <a:rPr lang="en-US" sz="1200" spc="60" dirty="0">
                <a:latin typeface="Arial"/>
                <a:cs typeface="Arial"/>
              </a:rPr>
              <a:t> </a:t>
            </a:r>
            <a:r>
              <a:rPr lang="en-US" sz="1200" dirty="0">
                <a:latin typeface="Arial"/>
                <a:cs typeface="Arial"/>
              </a:rPr>
              <a:t>other</a:t>
            </a:r>
            <a:r>
              <a:rPr lang="en-US" sz="1200" spc="55" dirty="0">
                <a:latin typeface="Arial"/>
                <a:cs typeface="Arial"/>
              </a:rPr>
              <a:t> </a:t>
            </a:r>
            <a:r>
              <a:rPr lang="en-US" sz="1200" dirty="0">
                <a:latin typeface="Arial"/>
                <a:cs typeface="Arial"/>
              </a:rPr>
              <a:t>than</a:t>
            </a:r>
            <a:r>
              <a:rPr lang="en-US" sz="1200" spc="60" dirty="0">
                <a:latin typeface="Arial"/>
                <a:cs typeface="Arial"/>
              </a:rPr>
              <a:t> </a:t>
            </a:r>
            <a:r>
              <a:rPr lang="en-US" sz="1200" dirty="0">
                <a:latin typeface="Arial"/>
                <a:cs typeface="Arial"/>
              </a:rPr>
              <a:t>China</a:t>
            </a:r>
            <a:r>
              <a:rPr lang="en-US" sz="1200" spc="45" dirty="0">
                <a:latin typeface="Arial"/>
                <a:cs typeface="Arial"/>
              </a:rPr>
              <a:t> </a:t>
            </a:r>
            <a:r>
              <a:rPr lang="en-US" sz="1200" spc="-25" dirty="0">
                <a:latin typeface="Arial"/>
                <a:cs typeface="Arial"/>
              </a:rPr>
              <a:t>to </a:t>
            </a:r>
            <a:r>
              <a:rPr lang="en-US" sz="1200" dirty="0">
                <a:latin typeface="Arial"/>
                <a:cs typeface="Arial"/>
              </a:rPr>
              <a:t>grab</a:t>
            </a:r>
            <a:r>
              <a:rPr lang="en-US" sz="1200" spc="60" dirty="0">
                <a:latin typeface="Arial"/>
                <a:cs typeface="Arial"/>
              </a:rPr>
              <a:t> </a:t>
            </a:r>
            <a:r>
              <a:rPr lang="en-US" sz="1200" dirty="0">
                <a:latin typeface="Arial"/>
                <a:cs typeface="Arial"/>
              </a:rPr>
              <a:t>more</a:t>
            </a:r>
            <a:r>
              <a:rPr lang="en-US" sz="1200" spc="60" dirty="0">
                <a:latin typeface="Arial"/>
                <a:cs typeface="Arial"/>
              </a:rPr>
              <a:t> </a:t>
            </a:r>
            <a:r>
              <a:rPr lang="en-US" sz="1200" dirty="0">
                <a:latin typeface="Arial"/>
                <a:cs typeface="Arial"/>
              </a:rPr>
              <a:t>of</a:t>
            </a:r>
            <a:r>
              <a:rPr lang="en-US" sz="1200" spc="55" dirty="0">
                <a:latin typeface="Arial"/>
                <a:cs typeface="Arial"/>
              </a:rPr>
              <a:t> </a:t>
            </a:r>
            <a:r>
              <a:rPr lang="en-US" sz="1200" dirty="0">
                <a:latin typeface="Arial"/>
                <a:cs typeface="Arial"/>
              </a:rPr>
              <a:t>the</a:t>
            </a:r>
            <a:r>
              <a:rPr lang="en-US" sz="1200" spc="60" dirty="0">
                <a:latin typeface="Arial"/>
                <a:cs typeface="Arial"/>
              </a:rPr>
              <a:t> </a:t>
            </a:r>
            <a:r>
              <a:rPr lang="en-US" sz="1200" dirty="0">
                <a:latin typeface="Arial"/>
                <a:cs typeface="Arial"/>
              </a:rPr>
              <a:t>spotlight?</a:t>
            </a:r>
            <a:r>
              <a:rPr lang="en-US" sz="1200" spc="65" dirty="0">
                <a:latin typeface="Arial"/>
                <a:cs typeface="Arial"/>
              </a:rPr>
              <a:t> </a:t>
            </a:r>
            <a:r>
              <a:rPr lang="en-US" sz="1200" dirty="0">
                <a:latin typeface="Arial"/>
                <a:cs typeface="Arial"/>
              </a:rPr>
              <a:t>The</a:t>
            </a:r>
            <a:r>
              <a:rPr lang="en-US" sz="1200" spc="55" dirty="0">
                <a:latin typeface="Arial"/>
                <a:cs typeface="Arial"/>
              </a:rPr>
              <a:t> </a:t>
            </a:r>
            <a:r>
              <a:rPr lang="en-US" sz="1200" dirty="0">
                <a:latin typeface="Arial"/>
                <a:cs typeface="Arial"/>
              </a:rPr>
              <a:t>setup</a:t>
            </a:r>
            <a:r>
              <a:rPr lang="en-US" sz="1200" spc="65" dirty="0">
                <a:latin typeface="Arial"/>
                <a:cs typeface="Arial"/>
              </a:rPr>
              <a:t> </a:t>
            </a:r>
            <a:r>
              <a:rPr lang="en-US" sz="1200" dirty="0">
                <a:latin typeface="Arial"/>
                <a:cs typeface="Arial"/>
              </a:rPr>
              <a:t>looks</a:t>
            </a:r>
            <a:r>
              <a:rPr lang="en-US" sz="1200" spc="65" dirty="0">
                <a:latin typeface="Arial"/>
                <a:cs typeface="Arial"/>
              </a:rPr>
              <a:t> </a:t>
            </a:r>
            <a:r>
              <a:rPr lang="en-US" sz="1200" spc="-10" dirty="0">
                <a:latin typeface="Arial"/>
                <a:cs typeface="Arial"/>
              </a:rPr>
              <a:t>attractive, </a:t>
            </a:r>
            <a:r>
              <a:rPr lang="en-US" sz="1200" dirty="0">
                <a:latin typeface="Arial"/>
                <a:cs typeface="Arial"/>
              </a:rPr>
              <a:t>and</a:t>
            </a:r>
            <a:r>
              <a:rPr lang="en-US" sz="1200" spc="95" dirty="0">
                <a:latin typeface="Arial"/>
                <a:cs typeface="Arial"/>
              </a:rPr>
              <a:t> </a:t>
            </a:r>
            <a:r>
              <a:rPr lang="en-US" sz="1200" dirty="0">
                <a:latin typeface="Arial"/>
                <a:cs typeface="Arial"/>
              </a:rPr>
              <a:t>opportunities</a:t>
            </a:r>
            <a:r>
              <a:rPr lang="en-US" sz="1200" spc="95" dirty="0">
                <a:latin typeface="Arial"/>
                <a:cs typeface="Arial"/>
              </a:rPr>
              <a:t> </a:t>
            </a:r>
            <a:r>
              <a:rPr lang="en-US" sz="1200" dirty="0">
                <a:latin typeface="Arial"/>
                <a:cs typeface="Arial"/>
              </a:rPr>
              <a:t>are</a:t>
            </a:r>
            <a:r>
              <a:rPr lang="en-US" sz="1200" spc="85" dirty="0">
                <a:latin typeface="Arial"/>
                <a:cs typeface="Arial"/>
              </a:rPr>
              <a:t> </a:t>
            </a:r>
            <a:r>
              <a:rPr lang="en-US" sz="1200" dirty="0">
                <a:latin typeface="Arial"/>
                <a:cs typeface="Arial"/>
              </a:rPr>
              <a:t>growing</a:t>
            </a:r>
            <a:r>
              <a:rPr lang="en-US" sz="1200" spc="105" dirty="0">
                <a:latin typeface="Arial"/>
                <a:cs typeface="Arial"/>
              </a:rPr>
              <a:t> </a:t>
            </a:r>
            <a:r>
              <a:rPr lang="en-US" sz="1200" dirty="0">
                <a:latin typeface="Arial"/>
                <a:cs typeface="Arial"/>
              </a:rPr>
              <a:t>in</a:t>
            </a:r>
            <a:r>
              <a:rPr lang="en-US" sz="1200" spc="95" dirty="0">
                <a:latin typeface="Arial"/>
                <a:cs typeface="Arial"/>
              </a:rPr>
              <a:t> </a:t>
            </a:r>
            <a:r>
              <a:rPr lang="en-US" sz="1200" dirty="0">
                <a:latin typeface="Arial"/>
                <a:cs typeface="Arial"/>
              </a:rPr>
              <a:t>countries</a:t>
            </a:r>
            <a:r>
              <a:rPr lang="en-US" sz="1200" spc="95" dirty="0">
                <a:latin typeface="Arial"/>
                <a:cs typeface="Arial"/>
              </a:rPr>
              <a:t> </a:t>
            </a:r>
            <a:r>
              <a:rPr lang="en-US" sz="1200" dirty="0">
                <a:latin typeface="Arial"/>
                <a:cs typeface="Arial"/>
              </a:rPr>
              <a:t>such</a:t>
            </a:r>
            <a:r>
              <a:rPr lang="en-US" sz="1200" spc="95" dirty="0">
                <a:latin typeface="Arial"/>
                <a:cs typeface="Arial"/>
              </a:rPr>
              <a:t> </a:t>
            </a:r>
            <a:r>
              <a:rPr lang="en-US" sz="1200" spc="-25" dirty="0">
                <a:latin typeface="Arial"/>
                <a:cs typeface="Arial"/>
              </a:rPr>
              <a:t>as </a:t>
            </a:r>
            <a:r>
              <a:rPr lang="en-US" sz="1200" dirty="0">
                <a:latin typeface="Arial"/>
                <a:cs typeface="Arial"/>
              </a:rPr>
              <a:t>India,</a:t>
            </a:r>
            <a:r>
              <a:rPr lang="en-US" sz="1200" spc="25" dirty="0">
                <a:latin typeface="Arial"/>
                <a:cs typeface="Arial"/>
              </a:rPr>
              <a:t> </a:t>
            </a:r>
            <a:r>
              <a:rPr lang="en-US" sz="1200" dirty="0">
                <a:latin typeface="Arial"/>
                <a:cs typeface="Arial"/>
              </a:rPr>
              <a:t>Indonesia</a:t>
            </a:r>
            <a:r>
              <a:rPr lang="en-US" sz="1200" spc="15" dirty="0">
                <a:latin typeface="Arial"/>
                <a:cs typeface="Arial"/>
              </a:rPr>
              <a:t> </a:t>
            </a:r>
            <a:r>
              <a:rPr lang="en-US" sz="1200" dirty="0">
                <a:latin typeface="Arial"/>
                <a:cs typeface="Arial"/>
              </a:rPr>
              <a:t>and</a:t>
            </a:r>
            <a:r>
              <a:rPr lang="en-US" sz="1200" spc="30" dirty="0">
                <a:latin typeface="Arial"/>
                <a:cs typeface="Arial"/>
              </a:rPr>
              <a:t> </a:t>
            </a:r>
            <a:r>
              <a:rPr lang="en-US" sz="1200" dirty="0">
                <a:latin typeface="Arial"/>
                <a:cs typeface="Arial"/>
              </a:rPr>
              <a:t>Mexico.</a:t>
            </a:r>
            <a:r>
              <a:rPr lang="en-US" sz="1200" spc="30" dirty="0">
                <a:latin typeface="Arial"/>
                <a:cs typeface="Arial"/>
              </a:rPr>
              <a:t> </a:t>
            </a:r>
            <a:r>
              <a:rPr lang="en-US" sz="1200" spc="-10" dirty="0">
                <a:latin typeface="Arial"/>
                <a:cs typeface="Arial"/>
              </a:rPr>
              <a:t>Why?</a:t>
            </a:r>
            <a:r>
              <a:rPr lang="en-US" sz="1200" spc="30" dirty="0">
                <a:latin typeface="Arial"/>
                <a:cs typeface="Arial"/>
              </a:rPr>
              <a:t> </a:t>
            </a:r>
            <a:r>
              <a:rPr lang="en-US" sz="1200" spc="-10" dirty="0">
                <a:latin typeface="Arial"/>
                <a:cs typeface="Arial"/>
              </a:rPr>
              <a:t>Infrastructure </a:t>
            </a:r>
            <a:r>
              <a:rPr lang="en-US" sz="1200" spc="10" dirty="0">
                <a:latin typeface="Arial"/>
                <a:cs typeface="Arial"/>
              </a:rPr>
              <a:t>growth</a:t>
            </a:r>
            <a:r>
              <a:rPr lang="en-US" sz="1200" spc="25" dirty="0">
                <a:latin typeface="Arial"/>
                <a:cs typeface="Arial"/>
              </a:rPr>
              <a:t> </a:t>
            </a:r>
            <a:r>
              <a:rPr lang="en-US" sz="1200" dirty="0">
                <a:latin typeface="Arial"/>
                <a:cs typeface="Arial"/>
              </a:rPr>
              <a:t>is</a:t>
            </a:r>
            <a:r>
              <a:rPr lang="en-US" sz="1200" spc="30" dirty="0">
                <a:latin typeface="Arial"/>
                <a:cs typeface="Arial"/>
              </a:rPr>
              <a:t> </a:t>
            </a:r>
            <a:r>
              <a:rPr lang="en-US" sz="1200" spc="10" dirty="0">
                <a:latin typeface="Arial"/>
                <a:cs typeface="Arial"/>
              </a:rPr>
              <a:t>accelerating,</a:t>
            </a:r>
            <a:r>
              <a:rPr lang="en-US" sz="1200" spc="25" dirty="0">
                <a:latin typeface="Arial"/>
                <a:cs typeface="Arial"/>
              </a:rPr>
              <a:t> </a:t>
            </a:r>
            <a:r>
              <a:rPr lang="en-US" sz="1200" spc="10" dirty="0">
                <a:latin typeface="Arial"/>
                <a:cs typeface="Arial"/>
              </a:rPr>
              <a:t>government</a:t>
            </a:r>
            <a:r>
              <a:rPr lang="en-US" sz="1200" spc="30" dirty="0">
                <a:latin typeface="Arial"/>
                <a:cs typeface="Arial"/>
              </a:rPr>
              <a:t> </a:t>
            </a:r>
            <a:r>
              <a:rPr lang="en-US" sz="1200" spc="10" dirty="0">
                <a:latin typeface="Arial"/>
                <a:cs typeface="Arial"/>
              </a:rPr>
              <a:t>balance</a:t>
            </a:r>
            <a:r>
              <a:rPr lang="en-US" sz="1200" spc="20" dirty="0">
                <a:latin typeface="Arial"/>
                <a:cs typeface="Arial"/>
              </a:rPr>
              <a:t> </a:t>
            </a:r>
            <a:r>
              <a:rPr lang="en-US" sz="1200" spc="-10" dirty="0">
                <a:latin typeface="Arial"/>
                <a:cs typeface="Arial"/>
              </a:rPr>
              <a:t>sheets</a:t>
            </a:r>
            <a:r>
              <a:rPr lang="en-US" sz="1200" spc="500" dirty="0">
                <a:latin typeface="Arial"/>
                <a:cs typeface="Arial"/>
              </a:rPr>
              <a:t> </a:t>
            </a:r>
            <a:r>
              <a:rPr lang="en-US" sz="1200" dirty="0">
                <a:latin typeface="Arial"/>
                <a:cs typeface="Arial"/>
              </a:rPr>
              <a:t>are</a:t>
            </a:r>
            <a:r>
              <a:rPr lang="en-US" sz="1200" spc="15" dirty="0">
                <a:latin typeface="Arial"/>
                <a:cs typeface="Arial"/>
              </a:rPr>
              <a:t> </a:t>
            </a:r>
            <a:r>
              <a:rPr lang="en-US" sz="1200" dirty="0">
                <a:latin typeface="Arial"/>
                <a:cs typeface="Arial"/>
              </a:rPr>
              <a:t>stronger,</a:t>
            </a:r>
            <a:r>
              <a:rPr lang="en-US" sz="1200" spc="25" dirty="0">
                <a:latin typeface="Arial"/>
                <a:cs typeface="Arial"/>
              </a:rPr>
              <a:t> </a:t>
            </a:r>
            <a:r>
              <a:rPr lang="en-US" sz="1200" dirty="0">
                <a:latin typeface="Arial"/>
                <a:cs typeface="Arial"/>
              </a:rPr>
              <a:t>and</a:t>
            </a:r>
            <a:r>
              <a:rPr lang="en-US" sz="1200" spc="25" dirty="0">
                <a:latin typeface="Arial"/>
                <a:cs typeface="Arial"/>
              </a:rPr>
              <a:t> </a:t>
            </a:r>
            <a:r>
              <a:rPr lang="en-US" sz="1200" dirty="0">
                <a:latin typeface="Arial"/>
                <a:cs typeface="Arial"/>
              </a:rPr>
              <a:t>supply</a:t>
            </a:r>
            <a:r>
              <a:rPr lang="en-US" sz="1200" spc="20" dirty="0">
                <a:latin typeface="Arial"/>
                <a:cs typeface="Arial"/>
              </a:rPr>
              <a:t> </a:t>
            </a:r>
            <a:r>
              <a:rPr lang="en-US" sz="1200" dirty="0">
                <a:latin typeface="Arial"/>
                <a:cs typeface="Arial"/>
              </a:rPr>
              <a:t>chain</a:t>
            </a:r>
            <a:r>
              <a:rPr lang="en-US" sz="1200" spc="25" dirty="0">
                <a:latin typeface="Arial"/>
                <a:cs typeface="Arial"/>
              </a:rPr>
              <a:t> </a:t>
            </a:r>
            <a:r>
              <a:rPr lang="en-US" sz="1200" dirty="0">
                <a:latin typeface="Arial"/>
                <a:cs typeface="Arial"/>
              </a:rPr>
              <a:t>shifts</a:t>
            </a:r>
            <a:r>
              <a:rPr lang="en-US" sz="1200" spc="25" dirty="0">
                <a:latin typeface="Arial"/>
                <a:cs typeface="Arial"/>
              </a:rPr>
              <a:t> </a:t>
            </a:r>
            <a:r>
              <a:rPr lang="en-US" sz="1200" dirty="0">
                <a:latin typeface="Arial"/>
                <a:cs typeface="Arial"/>
              </a:rPr>
              <a:t>are</a:t>
            </a:r>
            <a:r>
              <a:rPr lang="en-US" sz="1200" spc="20" dirty="0">
                <a:latin typeface="Arial"/>
                <a:cs typeface="Arial"/>
              </a:rPr>
              <a:t> </a:t>
            </a:r>
            <a:r>
              <a:rPr lang="en-US" sz="1200" spc="-10" dirty="0">
                <a:latin typeface="Arial"/>
                <a:cs typeface="Arial"/>
              </a:rPr>
              <a:t>boosting </a:t>
            </a:r>
            <a:r>
              <a:rPr lang="en-US" sz="1200" dirty="0">
                <a:latin typeface="Arial"/>
                <a:cs typeface="Arial"/>
              </a:rPr>
              <a:t>regional</a:t>
            </a:r>
            <a:r>
              <a:rPr lang="en-US" sz="1200" spc="155" dirty="0">
                <a:latin typeface="Arial"/>
                <a:cs typeface="Arial"/>
              </a:rPr>
              <a:t> </a:t>
            </a:r>
            <a:r>
              <a:rPr lang="en-US" sz="1200" spc="-10" dirty="0">
                <a:latin typeface="Arial"/>
                <a:cs typeface="Arial"/>
              </a:rPr>
              <a:t>economies.</a:t>
            </a:r>
            <a:endParaRPr lang="en-US" sz="1200" dirty="0">
              <a:latin typeface="Arial"/>
              <a:cs typeface="Arial"/>
            </a:endParaRPr>
          </a:p>
          <a:p>
            <a:endParaRPr lang="en-US" dirty="0"/>
          </a:p>
          <a:p>
            <a:pPr marL="12700" marR="176530">
              <a:lnSpc>
                <a:spcPct val="111100"/>
              </a:lnSpc>
              <a:spcBef>
                <a:spcPts val="100"/>
              </a:spcBef>
            </a:pPr>
            <a:r>
              <a:rPr lang="en-US" sz="1200" spc="-10" dirty="0">
                <a:latin typeface="Arial"/>
                <a:cs typeface="Arial"/>
              </a:rPr>
              <a:t>Take</a:t>
            </a:r>
            <a:r>
              <a:rPr lang="en-US" sz="1200" spc="20" dirty="0">
                <a:latin typeface="Arial"/>
                <a:cs typeface="Arial"/>
              </a:rPr>
              <a:t> </a:t>
            </a:r>
            <a:r>
              <a:rPr lang="en-US" sz="1200" dirty="0">
                <a:latin typeface="Arial"/>
                <a:cs typeface="Arial"/>
              </a:rPr>
              <a:t>India.</a:t>
            </a:r>
            <a:r>
              <a:rPr lang="en-US" sz="1200" spc="25" dirty="0">
                <a:latin typeface="Arial"/>
                <a:cs typeface="Arial"/>
              </a:rPr>
              <a:t> </a:t>
            </a:r>
            <a:r>
              <a:rPr lang="en-US" sz="1200" dirty="0">
                <a:latin typeface="Arial"/>
                <a:cs typeface="Arial"/>
              </a:rPr>
              <a:t>New</a:t>
            </a:r>
            <a:r>
              <a:rPr lang="en-US" sz="1200" spc="25" dirty="0">
                <a:latin typeface="Arial"/>
                <a:cs typeface="Arial"/>
              </a:rPr>
              <a:t> </a:t>
            </a:r>
            <a:r>
              <a:rPr lang="en-US" sz="1200" dirty="0">
                <a:latin typeface="Arial"/>
                <a:cs typeface="Arial"/>
              </a:rPr>
              <a:t>roads,</a:t>
            </a:r>
            <a:r>
              <a:rPr lang="en-US" sz="1200" spc="30" dirty="0">
                <a:latin typeface="Arial"/>
                <a:cs typeface="Arial"/>
              </a:rPr>
              <a:t> </a:t>
            </a:r>
            <a:r>
              <a:rPr lang="en-US" sz="1200" dirty="0">
                <a:latin typeface="Arial"/>
                <a:cs typeface="Arial"/>
              </a:rPr>
              <a:t>housing</a:t>
            </a:r>
            <a:r>
              <a:rPr lang="en-US" sz="1200" spc="30" dirty="0">
                <a:latin typeface="Arial"/>
                <a:cs typeface="Arial"/>
              </a:rPr>
              <a:t> </a:t>
            </a:r>
            <a:r>
              <a:rPr lang="en-US" sz="1200" spc="-10" dirty="0">
                <a:latin typeface="Arial"/>
                <a:cs typeface="Arial"/>
              </a:rPr>
              <a:t>developments </a:t>
            </a:r>
            <a:r>
              <a:rPr lang="en-US" sz="1200" dirty="0">
                <a:latin typeface="Arial"/>
                <a:cs typeface="Arial"/>
              </a:rPr>
              <a:t>and</a:t>
            </a:r>
            <a:r>
              <a:rPr lang="en-US" sz="1200" spc="30" dirty="0">
                <a:latin typeface="Arial"/>
                <a:cs typeface="Arial"/>
              </a:rPr>
              <a:t> </a:t>
            </a:r>
            <a:r>
              <a:rPr lang="en-US" sz="1200" dirty="0">
                <a:latin typeface="Arial"/>
                <a:cs typeface="Arial"/>
              </a:rPr>
              <a:t>industrial</a:t>
            </a:r>
            <a:r>
              <a:rPr lang="en-US" sz="1200" spc="25" dirty="0">
                <a:latin typeface="Arial"/>
                <a:cs typeface="Arial"/>
              </a:rPr>
              <a:t> </a:t>
            </a:r>
            <a:r>
              <a:rPr lang="en-US" sz="1200" dirty="0">
                <a:latin typeface="Arial"/>
                <a:cs typeface="Arial"/>
              </a:rPr>
              <a:t>parks</a:t>
            </a:r>
            <a:r>
              <a:rPr lang="en-US" sz="1200" spc="35" dirty="0">
                <a:latin typeface="Arial"/>
                <a:cs typeface="Arial"/>
              </a:rPr>
              <a:t> </a:t>
            </a:r>
            <a:r>
              <a:rPr lang="en-US" sz="1200" dirty="0">
                <a:latin typeface="Arial"/>
                <a:cs typeface="Arial"/>
              </a:rPr>
              <a:t>have</a:t>
            </a:r>
            <a:r>
              <a:rPr lang="en-US" sz="1200" spc="25" dirty="0">
                <a:latin typeface="Arial"/>
                <a:cs typeface="Arial"/>
              </a:rPr>
              <a:t> </a:t>
            </a:r>
            <a:r>
              <a:rPr lang="en-US" sz="1200" dirty="0">
                <a:latin typeface="Arial"/>
                <a:cs typeface="Arial"/>
              </a:rPr>
              <a:t>left</a:t>
            </a:r>
            <a:r>
              <a:rPr lang="en-US" sz="1200" spc="30" dirty="0">
                <a:latin typeface="Arial"/>
                <a:cs typeface="Arial"/>
              </a:rPr>
              <a:t> </a:t>
            </a:r>
            <a:r>
              <a:rPr lang="en-US" sz="1200" dirty="0">
                <a:latin typeface="Arial"/>
                <a:cs typeface="Arial"/>
              </a:rPr>
              <a:t>parts</a:t>
            </a:r>
            <a:r>
              <a:rPr lang="en-US" sz="1200" spc="35"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the</a:t>
            </a:r>
            <a:r>
              <a:rPr lang="en-US" sz="1200" spc="25" dirty="0">
                <a:latin typeface="Arial"/>
                <a:cs typeface="Arial"/>
              </a:rPr>
              <a:t> </a:t>
            </a:r>
            <a:r>
              <a:rPr lang="en-US" sz="1200" spc="-10" dirty="0">
                <a:latin typeface="Arial"/>
                <a:cs typeface="Arial"/>
              </a:rPr>
              <a:t>country </a:t>
            </a:r>
            <a:r>
              <a:rPr lang="en-US" sz="1200" dirty="0">
                <a:latin typeface="Arial"/>
                <a:cs typeface="Arial"/>
              </a:rPr>
              <a:t>unrecognizable</a:t>
            </a:r>
            <a:r>
              <a:rPr lang="en-US" sz="1200" spc="30" dirty="0">
                <a:latin typeface="Arial"/>
                <a:cs typeface="Arial"/>
              </a:rPr>
              <a:t> </a:t>
            </a:r>
            <a:r>
              <a:rPr lang="en-US" sz="1200" dirty="0">
                <a:latin typeface="Arial"/>
                <a:cs typeface="Arial"/>
              </a:rPr>
              <a:t>from</a:t>
            </a:r>
            <a:r>
              <a:rPr lang="en-US" sz="1200" spc="45" dirty="0">
                <a:latin typeface="Arial"/>
                <a:cs typeface="Arial"/>
              </a:rPr>
              <a:t> </a:t>
            </a:r>
            <a:r>
              <a:rPr lang="en-US" sz="1200" dirty="0">
                <a:latin typeface="Arial"/>
                <a:cs typeface="Arial"/>
              </a:rPr>
              <a:t>just</a:t>
            </a:r>
            <a:r>
              <a:rPr lang="en-US" sz="1200" spc="35" dirty="0">
                <a:latin typeface="Arial"/>
                <a:cs typeface="Arial"/>
              </a:rPr>
              <a:t> </a:t>
            </a:r>
            <a:r>
              <a:rPr lang="en-US" sz="1200" dirty="0">
                <a:latin typeface="Arial"/>
                <a:cs typeface="Arial"/>
              </a:rPr>
              <a:t>a</a:t>
            </a:r>
            <a:r>
              <a:rPr lang="en-US" sz="1200" spc="30" dirty="0">
                <a:latin typeface="Arial"/>
                <a:cs typeface="Arial"/>
              </a:rPr>
              <a:t> </a:t>
            </a:r>
            <a:r>
              <a:rPr lang="en-US" sz="1200" dirty="0">
                <a:latin typeface="Arial"/>
                <a:cs typeface="Arial"/>
              </a:rPr>
              <a:t>few</a:t>
            </a:r>
            <a:r>
              <a:rPr lang="en-US" sz="1200" spc="35" dirty="0">
                <a:latin typeface="Arial"/>
                <a:cs typeface="Arial"/>
              </a:rPr>
              <a:t> </a:t>
            </a:r>
            <a:r>
              <a:rPr lang="en-US" sz="1200" spc="-10" dirty="0">
                <a:latin typeface="Arial"/>
                <a:cs typeface="Arial"/>
              </a:rPr>
              <a:t>years</a:t>
            </a:r>
            <a:r>
              <a:rPr lang="en-US" sz="1200" spc="40" dirty="0">
                <a:latin typeface="Arial"/>
                <a:cs typeface="Arial"/>
              </a:rPr>
              <a:t> </a:t>
            </a:r>
            <a:r>
              <a:rPr lang="en-US" sz="1200" dirty="0">
                <a:latin typeface="Arial"/>
                <a:cs typeface="Arial"/>
              </a:rPr>
              <a:t>ago.</a:t>
            </a:r>
            <a:r>
              <a:rPr lang="en-US" sz="1200" spc="40" dirty="0">
                <a:latin typeface="Arial"/>
                <a:cs typeface="Arial"/>
              </a:rPr>
              <a:t> </a:t>
            </a:r>
            <a:r>
              <a:rPr lang="en-US" sz="1200" spc="-10" dirty="0">
                <a:latin typeface="Arial"/>
                <a:cs typeface="Arial"/>
              </a:rPr>
              <a:t>Indonesia </a:t>
            </a:r>
            <a:r>
              <a:rPr lang="en-US" sz="1200" dirty="0">
                <a:latin typeface="Arial"/>
                <a:cs typeface="Arial"/>
              </a:rPr>
              <a:t>is</a:t>
            </a:r>
            <a:r>
              <a:rPr lang="en-US" sz="1200" spc="85" dirty="0">
                <a:latin typeface="Arial"/>
                <a:cs typeface="Arial"/>
              </a:rPr>
              <a:t> </a:t>
            </a:r>
            <a:r>
              <a:rPr lang="en-US" sz="1200" dirty="0">
                <a:latin typeface="Arial"/>
                <a:cs typeface="Arial"/>
              </a:rPr>
              <a:t>attracting</a:t>
            </a:r>
            <a:r>
              <a:rPr lang="en-US" sz="1200" spc="100" dirty="0">
                <a:latin typeface="Arial"/>
                <a:cs typeface="Arial"/>
              </a:rPr>
              <a:t> </a:t>
            </a:r>
            <a:r>
              <a:rPr lang="en-US" sz="1200" dirty="0">
                <a:latin typeface="Arial"/>
                <a:cs typeface="Arial"/>
              </a:rPr>
              <a:t>foreign</a:t>
            </a:r>
            <a:r>
              <a:rPr lang="en-US" sz="1200" spc="95" dirty="0">
                <a:latin typeface="Arial"/>
                <a:cs typeface="Arial"/>
              </a:rPr>
              <a:t> </a:t>
            </a:r>
            <a:r>
              <a:rPr lang="en-US" sz="1200" dirty="0">
                <a:latin typeface="Arial"/>
                <a:cs typeface="Arial"/>
              </a:rPr>
              <a:t>investment</a:t>
            </a:r>
            <a:r>
              <a:rPr lang="en-US" sz="1200" spc="95" dirty="0">
                <a:latin typeface="Arial"/>
                <a:cs typeface="Arial"/>
              </a:rPr>
              <a:t> </a:t>
            </a:r>
            <a:r>
              <a:rPr lang="en-US" sz="1200" dirty="0">
                <a:latin typeface="Arial"/>
                <a:cs typeface="Arial"/>
              </a:rPr>
              <a:t>to</a:t>
            </a:r>
            <a:r>
              <a:rPr lang="en-US" sz="1200" spc="95" dirty="0">
                <a:latin typeface="Arial"/>
                <a:cs typeface="Arial"/>
              </a:rPr>
              <a:t> </a:t>
            </a:r>
            <a:r>
              <a:rPr lang="en-US" sz="1200" dirty="0">
                <a:latin typeface="Arial"/>
                <a:cs typeface="Arial"/>
              </a:rPr>
              <a:t>build</a:t>
            </a:r>
            <a:r>
              <a:rPr lang="en-US" sz="1200" spc="95" dirty="0">
                <a:latin typeface="Arial"/>
                <a:cs typeface="Arial"/>
              </a:rPr>
              <a:t> </a:t>
            </a:r>
            <a:r>
              <a:rPr lang="en-US" sz="1200" dirty="0">
                <a:latin typeface="Arial"/>
                <a:cs typeface="Arial"/>
              </a:rPr>
              <a:t>out</a:t>
            </a:r>
            <a:r>
              <a:rPr lang="en-US" sz="1200" spc="100" dirty="0">
                <a:latin typeface="Arial"/>
                <a:cs typeface="Arial"/>
              </a:rPr>
              <a:t> </a:t>
            </a:r>
            <a:r>
              <a:rPr lang="en-US" sz="1200" spc="-25" dirty="0">
                <a:latin typeface="Arial"/>
                <a:cs typeface="Arial"/>
              </a:rPr>
              <a:t>the </a:t>
            </a:r>
            <a:r>
              <a:rPr lang="en-US" sz="1200" dirty="0">
                <a:latin typeface="Arial"/>
                <a:cs typeface="Arial"/>
              </a:rPr>
              <a:t>electric</a:t>
            </a:r>
            <a:r>
              <a:rPr lang="en-US" sz="1200" spc="50" dirty="0">
                <a:latin typeface="Arial"/>
                <a:cs typeface="Arial"/>
              </a:rPr>
              <a:t> </a:t>
            </a:r>
            <a:r>
              <a:rPr lang="en-US" sz="1200" dirty="0">
                <a:latin typeface="Arial"/>
                <a:cs typeface="Arial"/>
              </a:rPr>
              <a:t>vehicle</a:t>
            </a:r>
            <a:r>
              <a:rPr lang="en-US" sz="1200" spc="55" dirty="0">
                <a:latin typeface="Arial"/>
                <a:cs typeface="Arial"/>
              </a:rPr>
              <a:t> </a:t>
            </a:r>
            <a:r>
              <a:rPr lang="en-US" sz="1200" dirty="0">
                <a:latin typeface="Arial"/>
                <a:cs typeface="Arial"/>
              </a:rPr>
              <a:t>supply</a:t>
            </a:r>
            <a:r>
              <a:rPr lang="en-US" sz="1200" spc="55" dirty="0">
                <a:latin typeface="Arial"/>
                <a:cs typeface="Arial"/>
              </a:rPr>
              <a:t> </a:t>
            </a:r>
            <a:r>
              <a:rPr lang="en-US" sz="1200" dirty="0">
                <a:latin typeface="Arial"/>
                <a:cs typeface="Arial"/>
              </a:rPr>
              <a:t>chain.</a:t>
            </a:r>
            <a:r>
              <a:rPr lang="en-US" sz="1200" spc="60" dirty="0">
                <a:latin typeface="Arial"/>
                <a:cs typeface="Arial"/>
              </a:rPr>
              <a:t> </a:t>
            </a:r>
            <a:r>
              <a:rPr lang="en-US" sz="1200" dirty="0">
                <a:latin typeface="Arial"/>
                <a:cs typeface="Arial"/>
              </a:rPr>
              <a:t>And</a:t>
            </a:r>
            <a:r>
              <a:rPr lang="en-US" sz="1200" spc="60" dirty="0">
                <a:latin typeface="Arial"/>
                <a:cs typeface="Arial"/>
              </a:rPr>
              <a:t> </a:t>
            </a:r>
            <a:r>
              <a:rPr lang="en-US" sz="1200" dirty="0">
                <a:latin typeface="Arial"/>
                <a:cs typeface="Arial"/>
              </a:rPr>
              <a:t>Mexico</a:t>
            </a:r>
            <a:r>
              <a:rPr lang="en-US" sz="1200" spc="65" dirty="0">
                <a:latin typeface="Arial"/>
                <a:cs typeface="Arial"/>
              </a:rPr>
              <a:t> </a:t>
            </a:r>
            <a:r>
              <a:rPr lang="en-US" sz="1200" spc="-25" dirty="0">
                <a:latin typeface="Arial"/>
                <a:cs typeface="Arial"/>
              </a:rPr>
              <a:t>is </a:t>
            </a:r>
            <a:r>
              <a:rPr lang="en-US" sz="1200" spc="10" dirty="0">
                <a:latin typeface="Arial"/>
                <a:cs typeface="Arial"/>
              </a:rPr>
              <a:t>becoming</a:t>
            </a:r>
            <a:r>
              <a:rPr lang="en-US" sz="1200" spc="65" dirty="0">
                <a:latin typeface="Arial"/>
                <a:cs typeface="Arial"/>
              </a:rPr>
              <a:t> </a:t>
            </a:r>
            <a:r>
              <a:rPr lang="en-US" sz="1200" dirty="0">
                <a:latin typeface="Arial"/>
                <a:cs typeface="Arial"/>
              </a:rPr>
              <a:t>a</a:t>
            </a:r>
            <a:r>
              <a:rPr lang="en-US" sz="1200" spc="45" dirty="0">
                <a:latin typeface="Arial"/>
                <a:cs typeface="Arial"/>
              </a:rPr>
              <a:t> </a:t>
            </a:r>
            <a:r>
              <a:rPr lang="en-US" sz="1200" spc="10" dirty="0">
                <a:latin typeface="Arial"/>
                <a:cs typeface="Arial"/>
              </a:rPr>
              <a:t>reshoring</a:t>
            </a:r>
            <a:r>
              <a:rPr lang="en-US" sz="1200" spc="65" dirty="0">
                <a:latin typeface="Arial"/>
                <a:cs typeface="Arial"/>
              </a:rPr>
              <a:t> </a:t>
            </a:r>
            <a:r>
              <a:rPr lang="en-US" sz="1200" spc="-20" dirty="0">
                <a:latin typeface="Arial"/>
                <a:cs typeface="Arial"/>
              </a:rPr>
              <a:t>hub.</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latin typeface="Arial"/>
                <a:cs typeface="Arial"/>
              </a:rPr>
              <a:t>Investment</a:t>
            </a:r>
            <a:r>
              <a:rPr lang="en-US" sz="1200" spc="-10" dirty="0">
                <a:latin typeface="Arial"/>
                <a:cs typeface="Arial"/>
              </a:rPr>
              <a:t> </a:t>
            </a:r>
            <a:r>
              <a:rPr lang="en-US" sz="1200" spc="20" dirty="0">
                <a:latin typeface="Arial"/>
                <a:cs typeface="Arial"/>
              </a:rPr>
              <a:t>opportunities</a:t>
            </a:r>
            <a:r>
              <a:rPr lang="en-US" sz="1200" spc="-5" dirty="0">
                <a:latin typeface="Arial"/>
                <a:cs typeface="Arial"/>
              </a:rPr>
              <a:t> </a:t>
            </a:r>
            <a:r>
              <a:rPr lang="en-US" sz="1200" spc="20" dirty="0">
                <a:latin typeface="Arial"/>
                <a:cs typeface="Arial"/>
              </a:rPr>
              <a:t>range</a:t>
            </a:r>
            <a:r>
              <a:rPr lang="en-US" sz="1200" spc="-10" dirty="0">
                <a:latin typeface="Arial"/>
                <a:cs typeface="Arial"/>
              </a:rPr>
              <a:t> </a:t>
            </a:r>
            <a:r>
              <a:rPr lang="en-US" sz="1200" spc="20" dirty="0">
                <a:latin typeface="Arial"/>
                <a:cs typeface="Arial"/>
              </a:rPr>
              <a:t>from</a:t>
            </a:r>
            <a:r>
              <a:rPr lang="en-US" sz="1200" spc="-5" dirty="0">
                <a:latin typeface="Arial"/>
                <a:cs typeface="Arial"/>
              </a:rPr>
              <a:t> </a:t>
            </a:r>
            <a:r>
              <a:rPr lang="en-US" sz="1200" spc="10" dirty="0">
                <a:latin typeface="Arial"/>
                <a:cs typeface="Arial"/>
              </a:rPr>
              <a:t>banks</a:t>
            </a:r>
            <a:r>
              <a:rPr lang="en-US" sz="1200" spc="-5" dirty="0">
                <a:latin typeface="Arial"/>
                <a:cs typeface="Arial"/>
              </a:rPr>
              <a:t> </a:t>
            </a:r>
            <a:r>
              <a:rPr lang="en-US" sz="1200" spc="20" dirty="0">
                <a:latin typeface="Arial"/>
                <a:cs typeface="Arial"/>
              </a:rPr>
              <a:t>to</a:t>
            </a:r>
            <a:r>
              <a:rPr lang="en-US" sz="1200" spc="-5" dirty="0">
                <a:latin typeface="Arial"/>
                <a:cs typeface="Arial"/>
              </a:rPr>
              <a:t> </a:t>
            </a:r>
            <a:r>
              <a:rPr lang="en-US" sz="1200" spc="-10" dirty="0">
                <a:latin typeface="Arial"/>
                <a:cs typeface="Arial"/>
              </a:rPr>
              <a:t>airplane </a:t>
            </a:r>
            <a:r>
              <a:rPr lang="en-US" sz="1200" spc="10" dirty="0">
                <a:latin typeface="Arial"/>
                <a:cs typeface="Arial"/>
              </a:rPr>
              <a:t>component</a:t>
            </a:r>
            <a:r>
              <a:rPr lang="en-US" sz="1200" spc="15" dirty="0">
                <a:latin typeface="Arial"/>
                <a:cs typeface="Arial"/>
              </a:rPr>
              <a:t> </a:t>
            </a:r>
            <a:r>
              <a:rPr lang="en-US" sz="1200" dirty="0">
                <a:latin typeface="Arial"/>
                <a:cs typeface="Arial"/>
              </a:rPr>
              <a:t>makers</a:t>
            </a:r>
            <a:r>
              <a:rPr lang="en-US" sz="1200" spc="30" dirty="0">
                <a:latin typeface="Arial"/>
                <a:cs typeface="Arial"/>
              </a:rPr>
              <a:t> </a:t>
            </a:r>
            <a:r>
              <a:rPr lang="en-US" sz="1200" spc="10" dirty="0">
                <a:latin typeface="Arial"/>
                <a:cs typeface="Arial"/>
              </a:rPr>
              <a:t>to</a:t>
            </a:r>
            <a:r>
              <a:rPr lang="en-US" sz="1200" spc="25" dirty="0">
                <a:latin typeface="Arial"/>
                <a:cs typeface="Arial"/>
              </a:rPr>
              <a:t> </a:t>
            </a:r>
            <a:r>
              <a:rPr lang="en-US" sz="1200" spc="10" dirty="0">
                <a:latin typeface="Arial"/>
                <a:cs typeface="Arial"/>
              </a:rPr>
              <a:t>real</a:t>
            </a:r>
            <a:r>
              <a:rPr lang="en-US" sz="1200" spc="25" dirty="0">
                <a:latin typeface="Arial"/>
                <a:cs typeface="Arial"/>
              </a:rPr>
              <a:t> </a:t>
            </a:r>
            <a:r>
              <a:rPr lang="en-US" sz="1200" dirty="0">
                <a:latin typeface="Arial"/>
                <a:cs typeface="Arial"/>
              </a:rPr>
              <a:t>estate</a:t>
            </a:r>
            <a:r>
              <a:rPr lang="en-US" sz="1200" spc="20" dirty="0">
                <a:latin typeface="Arial"/>
                <a:cs typeface="Arial"/>
              </a:rPr>
              <a:t> </a:t>
            </a:r>
            <a:r>
              <a:rPr lang="en-US" sz="1200" spc="10" dirty="0">
                <a:latin typeface="Arial"/>
                <a:cs typeface="Arial"/>
              </a:rPr>
              <a:t>developers</a:t>
            </a:r>
            <a:r>
              <a:rPr lang="en-US" sz="1200" spc="30" dirty="0">
                <a:latin typeface="Arial"/>
                <a:cs typeface="Arial"/>
              </a:rPr>
              <a:t> </a:t>
            </a:r>
            <a:r>
              <a:rPr lang="en-US" sz="1200" spc="10" dirty="0">
                <a:latin typeface="Arial"/>
                <a:cs typeface="Arial"/>
              </a:rPr>
              <a:t>to</a:t>
            </a:r>
            <a:r>
              <a:rPr lang="en-US" sz="1200" spc="30" dirty="0">
                <a:latin typeface="Arial"/>
                <a:cs typeface="Arial"/>
              </a:rPr>
              <a:t> </a:t>
            </a:r>
            <a:r>
              <a:rPr lang="en-US" sz="1200" spc="-10" dirty="0">
                <a:latin typeface="Arial"/>
                <a:cs typeface="Arial"/>
              </a:rPr>
              <a:t>mining </a:t>
            </a:r>
            <a:r>
              <a:rPr lang="en-US" sz="1200" dirty="0">
                <a:latin typeface="Arial"/>
                <a:cs typeface="Arial"/>
              </a:rPr>
              <a:t>and</a:t>
            </a:r>
            <a:r>
              <a:rPr lang="en-US" sz="1200" spc="85" dirty="0">
                <a:latin typeface="Arial"/>
                <a:cs typeface="Arial"/>
              </a:rPr>
              <a:t> </a:t>
            </a:r>
            <a:r>
              <a:rPr lang="en-US" sz="1200" dirty="0">
                <a:latin typeface="Arial"/>
                <a:cs typeface="Arial"/>
              </a:rPr>
              <a:t>consumer-related</a:t>
            </a:r>
            <a:r>
              <a:rPr lang="en-US" sz="1200" spc="90" dirty="0">
                <a:latin typeface="Arial"/>
                <a:cs typeface="Arial"/>
              </a:rPr>
              <a:t> </a:t>
            </a:r>
            <a:r>
              <a:rPr lang="en-US" sz="1200" dirty="0">
                <a:latin typeface="Arial"/>
                <a:cs typeface="Arial"/>
              </a:rPr>
              <a:t>companies.</a:t>
            </a:r>
            <a:r>
              <a:rPr lang="en-US" sz="1200" spc="85" dirty="0">
                <a:latin typeface="Arial"/>
                <a:cs typeface="Arial"/>
              </a:rPr>
              <a:t> </a:t>
            </a:r>
            <a:r>
              <a:rPr lang="en-US" sz="1200" dirty="0">
                <a:latin typeface="Arial"/>
                <a:cs typeface="Arial"/>
              </a:rPr>
              <a:t>Meanwhile,</a:t>
            </a:r>
            <a:r>
              <a:rPr lang="en-US" sz="1200" spc="90" dirty="0">
                <a:latin typeface="Arial"/>
                <a:cs typeface="Arial"/>
              </a:rPr>
              <a:t> </a:t>
            </a:r>
            <a:r>
              <a:rPr lang="en-US" sz="1200" dirty="0">
                <a:latin typeface="Arial"/>
                <a:cs typeface="Arial"/>
              </a:rPr>
              <a:t>the</a:t>
            </a:r>
            <a:r>
              <a:rPr lang="en-US" sz="1200" spc="80" dirty="0">
                <a:latin typeface="Arial"/>
                <a:cs typeface="Arial"/>
              </a:rPr>
              <a:t> </a:t>
            </a:r>
            <a:r>
              <a:rPr lang="en-US" sz="1200" spc="-20" dirty="0">
                <a:latin typeface="Arial"/>
                <a:cs typeface="Arial"/>
              </a:rPr>
              <a:t>rapid </a:t>
            </a:r>
            <a:r>
              <a:rPr lang="en-US" sz="1200" spc="10" dirty="0">
                <a:latin typeface="Arial"/>
                <a:cs typeface="Arial"/>
              </a:rPr>
              <a:t>expansion</a:t>
            </a:r>
            <a:r>
              <a:rPr lang="en-US" sz="1200" spc="50" dirty="0">
                <a:latin typeface="Arial"/>
                <a:cs typeface="Arial"/>
              </a:rPr>
              <a:t> </a:t>
            </a:r>
            <a:r>
              <a:rPr lang="en-US" sz="1200" spc="10" dirty="0">
                <a:latin typeface="Arial"/>
                <a:cs typeface="Arial"/>
              </a:rPr>
              <a:t>of</a:t>
            </a:r>
            <a:r>
              <a:rPr lang="en-US" sz="1200" spc="45" dirty="0">
                <a:latin typeface="Arial"/>
                <a:cs typeface="Arial"/>
              </a:rPr>
              <a:t> </a:t>
            </a:r>
            <a:r>
              <a:rPr lang="en-US" sz="1200" spc="10" dirty="0">
                <a:latin typeface="Arial"/>
                <a:cs typeface="Arial"/>
              </a:rPr>
              <a:t>mobile-based</a:t>
            </a:r>
            <a:r>
              <a:rPr lang="en-US" sz="1200" spc="50" dirty="0">
                <a:latin typeface="Arial"/>
                <a:cs typeface="Arial"/>
              </a:rPr>
              <a:t> </a:t>
            </a:r>
            <a:r>
              <a:rPr lang="en-US" sz="1200" spc="10" dirty="0">
                <a:latin typeface="Arial"/>
                <a:cs typeface="Arial"/>
              </a:rPr>
              <a:t>technology</a:t>
            </a:r>
            <a:r>
              <a:rPr lang="en-US" sz="1200" spc="50" dirty="0">
                <a:latin typeface="Arial"/>
                <a:cs typeface="Arial"/>
              </a:rPr>
              <a:t> </a:t>
            </a:r>
            <a:r>
              <a:rPr lang="en-US" sz="1200" spc="10" dirty="0">
                <a:latin typeface="Arial"/>
                <a:cs typeface="Arial"/>
              </a:rPr>
              <a:t>platforms</a:t>
            </a:r>
            <a:r>
              <a:rPr lang="en-US" sz="1200" spc="50" dirty="0">
                <a:latin typeface="Arial"/>
                <a:cs typeface="Arial"/>
              </a:rPr>
              <a:t> </a:t>
            </a:r>
            <a:r>
              <a:rPr lang="en-US" sz="1200" spc="-25" dirty="0">
                <a:latin typeface="Arial"/>
                <a:cs typeface="Arial"/>
              </a:rPr>
              <a:t>is </a:t>
            </a:r>
            <a:r>
              <a:rPr lang="en-US" sz="1200" spc="10" dirty="0">
                <a:latin typeface="Arial"/>
                <a:cs typeface="Arial"/>
              </a:rPr>
              <a:t>tapping</a:t>
            </a:r>
            <a:r>
              <a:rPr lang="en-US" sz="1200" spc="70" dirty="0">
                <a:latin typeface="Arial"/>
                <a:cs typeface="Arial"/>
              </a:rPr>
              <a:t> </a:t>
            </a:r>
            <a:r>
              <a:rPr lang="en-US" sz="1200" spc="10" dirty="0">
                <a:latin typeface="Arial"/>
                <a:cs typeface="Arial"/>
              </a:rPr>
              <a:t>into</a:t>
            </a:r>
            <a:r>
              <a:rPr lang="en-US" sz="1200" spc="65" dirty="0">
                <a:latin typeface="Arial"/>
                <a:cs typeface="Arial"/>
              </a:rPr>
              <a:t> </a:t>
            </a:r>
            <a:r>
              <a:rPr lang="en-US" sz="1200" spc="10" dirty="0">
                <a:latin typeface="Arial"/>
                <a:cs typeface="Arial"/>
              </a:rPr>
              <a:t>demand</a:t>
            </a:r>
            <a:r>
              <a:rPr lang="en-US" sz="1200" spc="65" dirty="0">
                <a:latin typeface="Arial"/>
                <a:cs typeface="Arial"/>
              </a:rPr>
              <a:t> </a:t>
            </a:r>
            <a:r>
              <a:rPr lang="en-US" sz="1200" spc="10" dirty="0">
                <a:latin typeface="Arial"/>
                <a:cs typeface="Arial"/>
              </a:rPr>
              <a:t>for</a:t>
            </a:r>
            <a:r>
              <a:rPr lang="en-US" sz="1200" spc="65" dirty="0">
                <a:latin typeface="Arial"/>
                <a:cs typeface="Arial"/>
              </a:rPr>
              <a:t> </a:t>
            </a:r>
            <a:r>
              <a:rPr lang="en-US" sz="1200" spc="10" dirty="0">
                <a:latin typeface="Arial"/>
                <a:cs typeface="Arial"/>
              </a:rPr>
              <a:t>consumer</a:t>
            </a:r>
            <a:r>
              <a:rPr lang="en-US" sz="1200" spc="70" dirty="0">
                <a:latin typeface="Arial"/>
                <a:cs typeface="Arial"/>
              </a:rPr>
              <a:t> </a:t>
            </a:r>
            <a:r>
              <a:rPr lang="en-US" sz="1200" spc="-10" dirty="0">
                <a:latin typeface="Arial"/>
                <a:cs typeface="Arial"/>
              </a:rPr>
              <a:t>services.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And</a:t>
            </a:r>
            <a:r>
              <a:rPr lang="en-US" sz="1200" spc="60" dirty="0">
                <a:latin typeface="Arial"/>
                <a:cs typeface="Arial"/>
              </a:rPr>
              <a:t> </a:t>
            </a:r>
            <a:r>
              <a:rPr lang="en-US" sz="1200" dirty="0">
                <a:latin typeface="Arial"/>
                <a:cs typeface="Arial"/>
              </a:rPr>
              <a:t>don’t</a:t>
            </a:r>
            <a:r>
              <a:rPr lang="en-US" sz="1200" spc="60" dirty="0">
                <a:latin typeface="Arial"/>
                <a:cs typeface="Arial"/>
              </a:rPr>
              <a:t> </a:t>
            </a:r>
            <a:r>
              <a:rPr lang="en-US" sz="1200" dirty="0">
                <a:latin typeface="Arial"/>
                <a:cs typeface="Arial"/>
              </a:rPr>
              <a:t>discount</a:t>
            </a:r>
            <a:r>
              <a:rPr lang="en-US" sz="1200" spc="60" dirty="0">
                <a:latin typeface="Arial"/>
                <a:cs typeface="Arial"/>
              </a:rPr>
              <a:t> </a:t>
            </a:r>
            <a:r>
              <a:rPr lang="en-US" sz="1200" dirty="0">
                <a:latin typeface="Arial"/>
                <a:cs typeface="Arial"/>
              </a:rPr>
              <a:t>China</a:t>
            </a:r>
            <a:r>
              <a:rPr lang="en-US" sz="1200" spc="45" dirty="0">
                <a:latin typeface="Arial"/>
                <a:cs typeface="Arial"/>
              </a:rPr>
              <a:t> </a:t>
            </a:r>
            <a:r>
              <a:rPr lang="en-US" sz="1200" spc="-50" dirty="0">
                <a:latin typeface="Arial"/>
                <a:cs typeface="Arial"/>
              </a:rPr>
              <a:t>as</a:t>
            </a:r>
            <a:r>
              <a:rPr lang="en-US" sz="1200" spc="60" dirty="0">
                <a:latin typeface="Arial"/>
                <a:cs typeface="Arial"/>
              </a:rPr>
              <a:t> </a:t>
            </a:r>
            <a:r>
              <a:rPr lang="en-US" sz="1200" dirty="0">
                <a:latin typeface="Arial"/>
                <a:cs typeface="Arial"/>
              </a:rPr>
              <a:t>a</a:t>
            </a:r>
            <a:r>
              <a:rPr lang="en-US" sz="1200" spc="45" dirty="0">
                <a:latin typeface="Arial"/>
                <a:cs typeface="Arial"/>
              </a:rPr>
              <a:t> </a:t>
            </a:r>
            <a:r>
              <a:rPr lang="en-US" sz="1200" dirty="0">
                <a:latin typeface="Arial"/>
                <a:cs typeface="Arial"/>
              </a:rPr>
              <a:t>whole.</a:t>
            </a:r>
            <a:r>
              <a:rPr lang="en-US" sz="1200" spc="60" dirty="0">
                <a:latin typeface="Arial"/>
                <a:cs typeface="Arial"/>
              </a:rPr>
              <a:t> </a:t>
            </a:r>
            <a:r>
              <a:rPr lang="en-US" sz="1200" dirty="0">
                <a:latin typeface="Arial"/>
                <a:cs typeface="Arial"/>
              </a:rPr>
              <a:t>A</a:t>
            </a:r>
            <a:r>
              <a:rPr lang="en-US" sz="1200" spc="45" dirty="0">
                <a:latin typeface="Arial"/>
                <a:cs typeface="Arial"/>
              </a:rPr>
              <a:t> </a:t>
            </a:r>
            <a:r>
              <a:rPr lang="en-US" sz="1200" dirty="0">
                <a:latin typeface="Arial"/>
                <a:cs typeface="Arial"/>
              </a:rPr>
              <a:t>deep</a:t>
            </a:r>
            <a:r>
              <a:rPr lang="en-US" sz="1200" spc="60" dirty="0">
                <a:latin typeface="Arial"/>
                <a:cs typeface="Arial"/>
              </a:rPr>
              <a:t> </a:t>
            </a:r>
            <a:r>
              <a:rPr lang="en-US" sz="1200" spc="-10" dirty="0">
                <a:latin typeface="Arial"/>
                <a:cs typeface="Arial"/>
              </a:rPr>
              <a:t>selloff </a:t>
            </a:r>
            <a:r>
              <a:rPr lang="en-US" sz="1200" spc="-20" dirty="0">
                <a:latin typeface="Arial"/>
                <a:cs typeface="Arial"/>
              </a:rPr>
              <a:t>has</a:t>
            </a:r>
            <a:r>
              <a:rPr lang="en-US" sz="1200" spc="60" dirty="0">
                <a:latin typeface="Arial"/>
                <a:cs typeface="Arial"/>
              </a:rPr>
              <a:t> </a:t>
            </a:r>
            <a:r>
              <a:rPr lang="en-US" sz="1200" dirty="0">
                <a:latin typeface="Arial"/>
                <a:cs typeface="Arial"/>
              </a:rPr>
              <a:t>created</a:t>
            </a:r>
            <a:r>
              <a:rPr lang="en-US" sz="1200" spc="60" dirty="0">
                <a:latin typeface="Arial"/>
                <a:cs typeface="Arial"/>
              </a:rPr>
              <a:t> </a:t>
            </a:r>
            <a:r>
              <a:rPr lang="en-US" sz="1200" dirty="0">
                <a:latin typeface="Arial"/>
                <a:cs typeface="Arial"/>
              </a:rPr>
              <a:t>select</a:t>
            </a:r>
            <a:r>
              <a:rPr lang="en-US" sz="1200" spc="65" dirty="0">
                <a:latin typeface="Arial"/>
                <a:cs typeface="Arial"/>
              </a:rPr>
              <a:t> </a:t>
            </a:r>
            <a:r>
              <a:rPr lang="en-US" sz="1200" dirty="0">
                <a:latin typeface="Arial"/>
                <a:cs typeface="Arial"/>
              </a:rPr>
              <a:t>opportunities</a:t>
            </a:r>
            <a:r>
              <a:rPr lang="en-US" sz="1200" spc="60" dirty="0">
                <a:latin typeface="Arial"/>
                <a:cs typeface="Arial"/>
              </a:rPr>
              <a:t> </a:t>
            </a:r>
            <a:r>
              <a:rPr lang="en-US" sz="1200" dirty="0">
                <a:latin typeface="Arial"/>
                <a:cs typeface="Arial"/>
              </a:rPr>
              <a:t>to</a:t>
            </a:r>
            <a:r>
              <a:rPr lang="en-US" sz="1200" spc="65" dirty="0">
                <a:latin typeface="Arial"/>
                <a:cs typeface="Arial"/>
              </a:rPr>
              <a:t> </a:t>
            </a:r>
            <a:r>
              <a:rPr lang="en-US" sz="1200" dirty="0">
                <a:latin typeface="Arial"/>
                <a:cs typeface="Arial"/>
              </a:rPr>
              <a:t>invest</a:t>
            </a:r>
            <a:r>
              <a:rPr lang="en-US" sz="1200" spc="60" dirty="0">
                <a:latin typeface="Arial"/>
                <a:cs typeface="Arial"/>
              </a:rPr>
              <a:t> </a:t>
            </a:r>
            <a:r>
              <a:rPr lang="en-US" sz="1200" dirty="0">
                <a:latin typeface="Arial"/>
                <a:cs typeface="Arial"/>
              </a:rPr>
              <a:t>in</a:t>
            </a:r>
            <a:r>
              <a:rPr lang="en-US" sz="1200" spc="65" dirty="0">
                <a:latin typeface="Arial"/>
                <a:cs typeface="Arial"/>
              </a:rPr>
              <a:t> </a:t>
            </a:r>
            <a:r>
              <a:rPr lang="en-US" sz="1200" spc="-10" dirty="0">
                <a:latin typeface="Arial"/>
                <a:cs typeface="Arial"/>
              </a:rPr>
              <a:t>innovative </a:t>
            </a:r>
            <a:r>
              <a:rPr lang="en-US" sz="1200" dirty="0">
                <a:latin typeface="Arial"/>
                <a:cs typeface="Arial"/>
              </a:rPr>
              <a:t>companies</a:t>
            </a:r>
            <a:r>
              <a:rPr lang="en-US" sz="1200" spc="45" dirty="0">
                <a:latin typeface="Arial"/>
                <a:cs typeface="Arial"/>
              </a:rPr>
              <a:t> </a:t>
            </a:r>
            <a:r>
              <a:rPr lang="en-US" sz="1200" dirty="0">
                <a:latin typeface="Arial"/>
                <a:cs typeface="Arial"/>
              </a:rPr>
              <a:t>that</a:t>
            </a:r>
            <a:r>
              <a:rPr lang="en-US" sz="1200" spc="45" dirty="0">
                <a:latin typeface="Arial"/>
                <a:cs typeface="Arial"/>
              </a:rPr>
              <a:t> </a:t>
            </a:r>
            <a:r>
              <a:rPr lang="en-US" sz="1200" dirty="0">
                <a:latin typeface="Arial"/>
                <a:cs typeface="Arial"/>
              </a:rPr>
              <a:t>have</a:t>
            </a:r>
            <a:r>
              <a:rPr lang="en-US" sz="1200" spc="35" dirty="0">
                <a:latin typeface="Arial"/>
                <a:cs typeface="Arial"/>
              </a:rPr>
              <a:t> </a:t>
            </a:r>
            <a:r>
              <a:rPr lang="en-US" sz="1200" dirty="0">
                <a:latin typeface="Arial"/>
                <a:cs typeface="Arial"/>
              </a:rPr>
              <a:t>dominant</a:t>
            </a:r>
            <a:r>
              <a:rPr lang="en-US" sz="1200" spc="45" dirty="0">
                <a:latin typeface="Arial"/>
                <a:cs typeface="Arial"/>
              </a:rPr>
              <a:t> </a:t>
            </a:r>
            <a:r>
              <a:rPr lang="en-US" sz="1200" dirty="0">
                <a:latin typeface="Arial"/>
                <a:cs typeface="Arial"/>
              </a:rPr>
              <a:t>market</a:t>
            </a:r>
            <a:r>
              <a:rPr lang="en-US" sz="1200" spc="50" dirty="0">
                <a:latin typeface="Arial"/>
                <a:cs typeface="Arial"/>
              </a:rPr>
              <a:t> </a:t>
            </a:r>
            <a:r>
              <a:rPr lang="en-US" sz="1200" dirty="0">
                <a:latin typeface="Arial"/>
                <a:cs typeface="Arial"/>
              </a:rPr>
              <a:t>share</a:t>
            </a:r>
            <a:r>
              <a:rPr lang="en-US" sz="1200" spc="35" dirty="0">
                <a:latin typeface="Arial"/>
                <a:cs typeface="Arial"/>
              </a:rPr>
              <a:t> </a:t>
            </a:r>
            <a:r>
              <a:rPr lang="en-US" sz="1200" dirty="0">
                <a:latin typeface="Arial"/>
                <a:cs typeface="Arial"/>
              </a:rPr>
              <a:t>in</a:t>
            </a:r>
            <a:r>
              <a:rPr lang="en-US" sz="1200" spc="45" dirty="0">
                <a:latin typeface="Arial"/>
                <a:cs typeface="Arial"/>
              </a:rPr>
              <a:t> </a:t>
            </a:r>
            <a:r>
              <a:rPr lang="en-US" sz="1200" spc="-20" dirty="0">
                <a:latin typeface="Arial"/>
                <a:cs typeface="Arial"/>
              </a:rPr>
              <a:t>their </a:t>
            </a:r>
            <a:r>
              <a:rPr lang="en-US" sz="1200" dirty="0">
                <a:latin typeface="Arial"/>
                <a:cs typeface="Arial"/>
              </a:rPr>
              <a:t>home</a:t>
            </a:r>
            <a:r>
              <a:rPr lang="en-US" sz="1200" spc="55" dirty="0">
                <a:latin typeface="Arial"/>
                <a:cs typeface="Arial"/>
              </a:rPr>
              <a:t> </a:t>
            </a:r>
            <a:r>
              <a:rPr lang="en-US" sz="1200" dirty="0">
                <a:latin typeface="Arial"/>
                <a:cs typeface="Arial"/>
              </a:rPr>
              <a:t>country,</a:t>
            </a:r>
            <a:r>
              <a:rPr lang="en-US" sz="1200" spc="65" dirty="0">
                <a:latin typeface="Arial"/>
                <a:cs typeface="Arial"/>
              </a:rPr>
              <a:t> </a:t>
            </a:r>
            <a:r>
              <a:rPr lang="en-US" sz="1200" dirty="0">
                <a:latin typeface="Arial"/>
                <a:cs typeface="Arial"/>
              </a:rPr>
              <a:t>generate</a:t>
            </a:r>
            <a:r>
              <a:rPr lang="en-US" sz="1200" spc="60" dirty="0">
                <a:latin typeface="Arial"/>
                <a:cs typeface="Arial"/>
              </a:rPr>
              <a:t> </a:t>
            </a:r>
            <a:r>
              <a:rPr lang="en-US" sz="1200" dirty="0">
                <a:latin typeface="Arial"/>
                <a:cs typeface="Arial"/>
              </a:rPr>
              <a:t>copious</a:t>
            </a:r>
            <a:r>
              <a:rPr lang="en-US" sz="1200" spc="65" dirty="0">
                <a:latin typeface="Arial"/>
                <a:cs typeface="Arial"/>
              </a:rPr>
              <a:t> </a:t>
            </a:r>
            <a:r>
              <a:rPr lang="en-US" sz="1200" spc="-20" dirty="0">
                <a:latin typeface="Arial"/>
                <a:cs typeface="Arial"/>
              </a:rPr>
              <a:t>cash</a:t>
            </a:r>
            <a:r>
              <a:rPr lang="en-US" sz="1200" spc="65" dirty="0">
                <a:latin typeface="Arial"/>
                <a:cs typeface="Arial"/>
              </a:rPr>
              <a:t> </a:t>
            </a:r>
            <a:r>
              <a:rPr lang="en-US" sz="1200" dirty="0">
                <a:latin typeface="Arial"/>
                <a:cs typeface="Arial"/>
              </a:rPr>
              <a:t>flows</a:t>
            </a:r>
            <a:r>
              <a:rPr lang="en-US" sz="1200" spc="65" dirty="0">
                <a:latin typeface="Arial"/>
                <a:cs typeface="Arial"/>
              </a:rPr>
              <a:t> </a:t>
            </a:r>
            <a:r>
              <a:rPr lang="en-US" sz="1200" dirty="0">
                <a:latin typeface="Arial"/>
                <a:cs typeface="Arial"/>
              </a:rPr>
              <a:t>and</a:t>
            </a:r>
            <a:r>
              <a:rPr lang="en-US" sz="1200" spc="65" dirty="0">
                <a:latin typeface="Arial"/>
                <a:cs typeface="Arial"/>
              </a:rPr>
              <a:t> </a:t>
            </a:r>
            <a:r>
              <a:rPr lang="en-US" sz="1200" spc="-20" dirty="0">
                <a:latin typeface="Arial"/>
                <a:cs typeface="Arial"/>
              </a:rPr>
              <a:t>trade </a:t>
            </a:r>
            <a:r>
              <a:rPr lang="en-US" sz="1200" dirty="0">
                <a:latin typeface="Arial"/>
                <a:cs typeface="Arial"/>
              </a:rPr>
              <a:t>at</a:t>
            </a:r>
            <a:r>
              <a:rPr lang="en-US" sz="1200" spc="80" dirty="0">
                <a:latin typeface="Arial"/>
                <a:cs typeface="Arial"/>
              </a:rPr>
              <a:t> </a:t>
            </a:r>
            <a:r>
              <a:rPr lang="en-US" sz="1200" dirty="0">
                <a:latin typeface="Arial"/>
                <a:cs typeface="Arial"/>
              </a:rPr>
              <a:t>appealing</a:t>
            </a:r>
            <a:r>
              <a:rPr lang="en-US" sz="1200" spc="90" dirty="0">
                <a:latin typeface="Arial"/>
                <a:cs typeface="Arial"/>
              </a:rPr>
              <a:t> </a:t>
            </a:r>
            <a:r>
              <a:rPr lang="en-US" sz="1200" spc="-10" dirty="0">
                <a:latin typeface="Arial"/>
                <a:cs typeface="Arial"/>
              </a:rPr>
              <a:t>valuations.</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15</a:t>
            </a:fld>
            <a:endParaRPr lang="en-US"/>
          </a:p>
        </p:txBody>
      </p:sp>
    </p:spTree>
    <p:extLst>
      <p:ext uri="{BB962C8B-B14F-4D97-AF65-F5344CB8AC3E}">
        <p14:creationId xmlns:p14="http://schemas.microsoft.com/office/powerpoint/2010/main" val="273940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12700" marR="294640">
              <a:lnSpc>
                <a:spcPct val="111100"/>
              </a:lnSpc>
              <a:spcBef>
                <a:spcPts val="100"/>
              </a:spcBef>
            </a:pPr>
            <a:r>
              <a:rPr lang="en-US" sz="1200" dirty="0">
                <a:latin typeface="Arial"/>
                <a:cs typeface="Arial"/>
              </a:rPr>
              <a:t>Despite</a:t>
            </a:r>
            <a:r>
              <a:rPr lang="en-US" sz="1200" spc="65" dirty="0">
                <a:latin typeface="Arial"/>
                <a:cs typeface="Arial"/>
              </a:rPr>
              <a:t> </a:t>
            </a:r>
            <a:r>
              <a:rPr lang="en-US" sz="1200" dirty="0">
                <a:latin typeface="Arial"/>
                <a:cs typeface="Arial"/>
              </a:rPr>
              <a:t>an</a:t>
            </a:r>
            <a:r>
              <a:rPr lang="en-US" sz="1200" spc="80" dirty="0">
                <a:latin typeface="Arial"/>
                <a:cs typeface="Arial"/>
              </a:rPr>
              <a:t> </a:t>
            </a:r>
            <a:r>
              <a:rPr lang="en-US" sz="1200" dirty="0">
                <a:latin typeface="Arial"/>
                <a:cs typeface="Arial"/>
              </a:rPr>
              <a:t>uncertain</a:t>
            </a:r>
            <a:r>
              <a:rPr lang="en-US" sz="1200" spc="75" dirty="0">
                <a:latin typeface="Arial"/>
                <a:cs typeface="Arial"/>
              </a:rPr>
              <a:t> </a:t>
            </a:r>
            <a:r>
              <a:rPr lang="en-US" sz="1200" dirty="0">
                <a:latin typeface="Arial"/>
                <a:cs typeface="Arial"/>
              </a:rPr>
              <a:t>economic</a:t>
            </a:r>
            <a:r>
              <a:rPr lang="en-US" sz="1200" spc="80" dirty="0">
                <a:latin typeface="Arial"/>
                <a:cs typeface="Arial"/>
              </a:rPr>
              <a:t> </a:t>
            </a:r>
            <a:r>
              <a:rPr lang="en-US" sz="1200" spc="-10" dirty="0">
                <a:latin typeface="Arial"/>
                <a:cs typeface="Arial"/>
              </a:rPr>
              <a:t>outlook </a:t>
            </a:r>
            <a:r>
              <a:rPr lang="en-US" sz="1200" spc="10" dirty="0">
                <a:latin typeface="Arial"/>
                <a:cs typeface="Arial"/>
              </a:rPr>
              <a:t>creating</a:t>
            </a:r>
            <a:r>
              <a:rPr lang="en-US" sz="1200" spc="60" dirty="0">
                <a:latin typeface="Arial"/>
                <a:cs typeface="Arial"/>
              </a:rPr>
              <a:t> </a:t>
            </a:r>
            <a:r>
              <a:rPr lang="en-US" sz="1200" spc="10" dirty="0">
                <a:latin typeface="Arial"/>
                <a:cs typeface="Arial"/>
              </a:rPr>
              <a:t>potential</a:t>
            </a:r>
            <a:r>
              <a:rPr lang="en-US" sz="1200" spc="45" dirty="0">
                <a:latin typeface="Arial"/>
                <a:cs typeface="Arial"/>
              </a:rPr>
              <a:t> </a:t>
            </a:r>
            <a:r>
              <a:rPr lang="en-US" sz="1200" spc="10" dirty="0">
                <a:latin typeface="Arial"/>
                <a:cs typeface="Arial"/>
              </a:rPr>
              <a:t>headwinds,</a:t>
            </a:r>
            <a:r>
              <a:rPr lang="en-US" sz="1200" spc="55" dirty="0">
                <a:latin typeface="Arial"/>
                <a:cs typeface="Arial"/>
              </a:rPr>
              <a:t> </a:t>
            </a:r>
            <a:r>
              <a:rPr lang="en-US" sz="1200" spc="10" dirty="0">
                <a:latin typeface="Arial"/>
                <a:cs typeface="Arial"/>
              </a:rPr>
              <a:t>high</a:t>
            </a:r>
            <a:r>
              <a:rPr lang="en-US" sz="1200" spc="55" dirty="0">
                <a:latin typeface="Arial"/>
                <a:cs typeface="Arial"/>
              </a:rPr>
              <a:t> </a:t>
            </a:r>
            <a:r>
              <a:rPr lang="en-US" sz="1200" spc="-10" dirty="0">
                <a:latin typeface="Arial"/>
                <a:cs typeface="Arial"/>
              </a:rPr>
              <a:t>starting </a:t>
            </a:r>
            <a:r>
              <a:rPr lang="en-US" sz="1200" spc="10" dirty="0">
                <a:latin typeface="Arial"/>
                <a:cs typeface="Arial"/>
              </a:rPr>
              <a:t>yields</a:t>
            </a:r>
            <a:r>
              <a:rPr lang="en-US" sz="1200" spc="25" dirty="0">
                <a:latin typeface="Arial"/>
                <a:cs typeface="Arial"/>
              </a:rPr>
              <a:t> </a:t>
            </a:r>
            <a:r>
              <a:rPr lang="en-US" sz="1200" spc="10" dirty="0">
                <a:latin typeface="Arial"/>
                <a:cs typeface="Arial"/>
              </a:rPr>
              <a:t>combined</a:t>
            </a:r>
            <a:r>
              <a:rPr lang="en-US" sz="1200" spc="30" dirty="0">
                <a:latin typeface="Arial"/>
                <a:cs typeface="Arial"/>
              </a:rPr>
              <a:t> </a:t>
            </a:r>
            <a:r>
              <a:rPr lang="en-US" sz="1200" spc="10" dirty="0">
                <a:latin typeface="Arial"/>
                <a:cs typeface="Arial"/>
              </a:rPr>
              <a:t>with</a:t>
            </a:r>
            <a:r>
              <a:rPr lang="en-US" sz="1200" spc="30" dirty="0">
                <a:latin typeface="Arial"/>
                <a:cs typeface="Arial"/>
              </a:rPr>
              <a:t> </a:t>
            </a:r>
            <a:r>
              <a:rPr lang="en-US" sz="1200" dirty="0">
                <a:latin typeface="Arial"/>
                <a:cs typeface="Arial"/>
              </a:rPr>
              <a:t>a</a:t>
            </a:r>
            <a:r>
              <a:rPr lang="en-US" sz="1200" spc="15" dirty="0">
                <a:latin typeface="Arial"/>
                <a:cs typeface="Arial"/>
              </a:rPr>
              <a:t> </a:t>
            </a:r>
            <a:r>
              <a:rPr lang="en-US" sz="1200" spc="10" dirty="0">
                <a:latin typeface="Arial"/>
                <a:cs typeface="Arial"/>
              </a:rPr>
              <a:t>confluence</a:t>
            </a:r>
            <a:r>
              <a:rPr lang="en-US" sz="1200" spc="20" dirty="0">
                <a:latin typeface="Arial"/>
                <a:cs typeface="Arial"/>
              </a:rPr>
              <a:t> </a:t>
            </a:r>
            <a:r>
              <a:rPr lang="en-US" sz="1200" spc="10" dirty="0">
                <a:latin typeface="Arial"/>
                <a:cs typeface="Arial"/>
              </a:rPr>
              <a:t>of</a:t>
            </a:r>
            <a:r>
              <a:rPr lang="en-US" sz="1200" spc="25" dirty="0">
                <a:latin typeface="Arial"/>
                <a:cs typeface="Arial"/>
              </a:rPr>
              <a:t> </a:t>
            </a:r>
            <a:r>
              <a:rPr lang="en-US" sz="1200" spc="-10" dirty="0">
                <a:latin typeface="Arial"/>
                <a:cs typeface="Arial"/>
              </a:rPr>
              <a:t>supportive </a:t>
            </a:r>
            <a:r>
              <a:rPr lang="en-US" sz="1200" dirty="0">
                <a:latin typeface="Arial"/>
                <a:cs typeface="Arial"/>
              </a:rPr>
              <a:t>factors</a:t>
            </a:r>
            <a:r>
              <a:rPr lang="en-US" sz="1200" spc="30" dirty="0">
                <a:latin typeface="Arial"/>
                <a:cs typeface="Arial"/>
              </a:rPr>
              <a:t> </a:t>
            </a:r>
            <a:r>
              <a:rPr lang="en-US" sz="1200" spc="10" dirty="0">
                <a:latin typeface="Arial"/>
                <a:cs typeface="Arial"/>
              </a:rPr>
              <a:t>currently</a:t>
            </a:r>
            <a:r>
              <a:rPr lang="en-US" sz="1200" spc="30" dirty="0">
                <a:latin typeface="Arial"/>
                <a:cs typeface="Arial"/>
              </a:rPr>
              <a:t> </a:t>
            </a:r>
            <a:r>
              <a:rPr lang="en-US" sz="1200" spc="10" dirty="0">
                <a:latin typeface="Arial"/>
                <a:cs typeface="Arial"/>
              </a:rPr>
              <a:t>underpin</a:t>
            </a:r>
            <a:r>
              <a:rPr lang="en-US" sz="1200" spc="35" dirty="0">
                <a:latin typeface="Arial"/>
                <a:cs typeface="Arial"/>
              </a:rPr>
              <a:t> </a:t>
            </a:r>
            <a:r>
              <a:rPr lang="en-US" sz="1200" spc="10" dirty="0">
                <a:latin typeface="Arial"/>
                <a:cs typeface="Arial"/>
              </a:rPr>
              <a:t>agency</a:t>
            </a:r>
            <a:r>
              <a:rPr lang="en-US" sz="1200" spc="25" dirty="0">
                <a:latin typeface="Arial"/>
                <a:cs typeface="Arial"/>
              </a:rPr>
              <a:t> </a:t>
            </a:r>
            <a:r>
              <a:rPr lang="en-US" sz="1200" spc="-10" dirty="0">
                <a:latin typeface="Arial"/>
                <a:cs typeface="Arial"/>
              </a:rPr>
              <a:t>mortgage- </a:t>
            </a:r>
            <a:r>
              <a:rPr lang="en-US" sz="1200" dirty="0">
                <a:latin typeface="Arial"/>
                <a:cs typeface="Arial"/>
              </a:rPr>
              <a:t>backed</a:t>
            </a:r>
            <a:r>
              <a:rPr lang="en-US" sz="1200" spc="45" dirty="0">
                <a:latin typeface="Arial"/>
                <a:cs typeface="Arial"/>
              </a:rPr>
              <a:t> </a:t>
            </a:r>
            <a:r>
              <a:rPr lang="en-US" sz="1200" dirty="0">
                <a:latin typeface="Arial"/>
                <a:cs typeface="Arial"/>
              </a:rPr>
              <a:t>securities</a:t>
            </a:r>
            <a:r>
              <a:rPr lang="en-US" sz="1200" spc="50" dirty="0">
                <a:latin typeface="Arial"/>
                <a:cs typeface="Arial"/>
              </a:rPr>
              <a:t> </a:t>
            </a:r>
            <a:r>
              <a:rPr lang="en-US" sz="1200" spc="-25" dirty="0">
                <a:latin typeface="Arial"/>
                <a:cs typeface="Arial"/>
              </a:rPr>
              <a:t>(MBS)</a:t>
            </a:r>
            <a:r>
              <a:rPr lang="en-US" sz="1200" spc="55" dirty="0">
                <a:latin typeface="Arial"/>
                <a:cs typeface="Arial"/>
              </a:rPr>
              <a:t> </a:t>
            </a:r>
            <a:r>
              <a:rPr lang="en-US" sz="1200" dirty="0">
                <a:latin typeface="Arial"/>
                <a:cs typeface="Arial"/>
              </a:rPr>
              <a:t>and</a:t>
            </a:r>
            <a:r>
              <a:rPr lang="en-US" sz="1200" spc="50" dirty="0">
                <a:latin typeface="Arial"/>
                <a:cs typeface="Arial"/>
              </a:rPr>
              <a:t> </a:t>
            </a:r>
            <a:r>
              <a:rPr lang="en-US" sz="1200" dirty="0">
                <a:latin typeface="Arial"/>
                <a:cs typeface="Arial"/>
              </a:rPr>
              <a:t>investment-</a:t>
            </a:r>
            <a:r>
              <a:rPr lang="en-US" sz="1200" spc="-20" dirty="0">
                <a:latin typeface="Arial"/>
                <a:cs typeface="Arial"/>
              </a:rPr>
              <a:t>grade </a:t>
            </a:r>
            <a:r>
              <a:rPr lang="en-US" sz="1200" dirty="0">
                <a:latin typeface="Arial"/>
                <a:cs typeface="Arial"/>
              </a:rPr>
              <a:t>corporate</a:t>
            </a:r>
            <a:r>
              <a:rPr lang="en-US" sz="1200" spc="65" dirty="0">
                <a:latin typeface="Arial"/>
                <a:cs typeface="Arial"/>
              </a:rPr>
              <a:t> </a:t>
            </a:r>
            <a:r>
              <a:rPr lang="en-US" sz="1200" dirty="0">
                <a:latin typeface="Arial"/>
                <a:cs typeface="Arial"/>
              </a:rPr>
              <a:t>bonds</a:t>
            </a:r>
            <a:r>
              <a:rPr lang="en-US" sz="1200" spc="75" dirty="0">
                <a:latin typeface="Arial"/>
                <a:cs typeface="Arial"/>
              </a:rPr>
              <a:t> </a:t>
            </a:r>
            <a:r>
              <a:rPr lang="en-US" sz="1200" dirty="0">
                <a:latin typeface="Arial"/>
                <a:cs typeface="Arial"/>
              </a:rPr>
              <a:t>(rated</a:t>
            </a:r>
            <a:r>
              <a:rPr lang="en-US" sz="1200" spc="80" dirty="0">
                <a:latin typeface="Arial"/>
                <a:cs typeface="Arial"/>
              </a:rPr>
              <a:t> </a:t>
            </a:r>
            <a:r>
              <a:rPr lang="en-US" sz="1200" spc="-10" dirty="0">
                <a:latin typeface="Arial"/>
                <a:cs typeface="Arial"/>
              </a:rPr>
              <a:t>BBB/Baa</a:t>
            </a:r>
            <a:r>
              <a:rPr lang="en-US" sz="1200" spc="60" dirty="0">
                <a:latin typeface="Arial"/>
                <a:cs typeface="Arial"/>
              </a:rPr>
              <a:t> </a:t>
            </a:r>
            <a:r>
              <a:rPr lang="en-US" sz="1200" dirty="0">
                <a:latin typeface="Arial"/>
                <a:cs typeface="Arial"/>
              </a:rPr>
              <a:t>and</a:t>
            </a:r>
            <a:r>
              <a:rPr lang="en-US" sz="1200" spc="75" dirty="0">
                <a:latin typeface="Arial"/>
                <a:cs typeface="Arial"/>
              </a:rPr>
              <a:t> </a:t>
            </a:r>
            <a:r>
              <a:rPr lang="en-US" sz="1200" spc="-10" dirty="0">
                <a:latin typeface="Arial"/>
                <a:cs typeface="Arial"/>
              </a:rPr>
              <a:t>above).</a:t>
            </a:r>
            <a:endParaRPr lang="en-US" sz="1200" dirty="0">
              <a:latin typeface="Arial"/>
              <a:cs typeface="Arial"/>
            </a:endParaRPr>
          </a:p>
          <a:p>
            <a:endParaRPr lang="en-US" dirty="0"/>
          </a:p>
          <a:p>
            <a:pPr marL="12700" marR="5080">
              <a:lnSpc>
                <a:spcPct val="111100"/>
              </a:lnSpc>
              <a:spcBef>
                <a:spcPts val="100"/>
              </a:spcBef>
            </a:pPr>
            <a:r>
              <a:rPr lang="en-US" sz="1200" dirty="0">
                <a:latin typeface="Arial"/>
                <a:cs typeface="Arial"/>
              </a:rPr>
              <a:t>Higher</a:t>
            </a:r>
            <a:r>
              <a:rPr lang="en-US" sz="1200" spc="90" dirty="0">
                <a:latin typeface="Arial"/>
                <a:cs typeface="Arial"/>
              </a:rPr>
              <a:t> </a:t>
            </a:r>
            <a:r>
              <a:rPr lang="en-US" sz="1200" dirty="0">
                <a:latin typeface="Arial"/>
                <a:cs typeface="Arial"/>
              </a:rPr>
              <a:t>coupon</a:t>
            </a:r>
            <a:r>
              <a:rPr lang="en-US" sz="1200" spc="90" dirty="0">
                <a:latin typeface="Arial"/>
                <a:cs typeface="Arial"/>
              </a:rPr>
              <a:t> </a:t>
            </a:r>
            <a:r>
              <a:rPr lang="en-US" sz="1200" spc="-30" dirty="0">
                <a:latin typeface="Arial"/>
                <a:cs typeface="Arial"/>
              </a:rPr>
              <a:t>MBS</a:t>
            </a:r>
            <a:r>
              <a:rPr lang="en-US" sz="1200" spc="90" dirty="0">
                <a:latin typeface="Arial"/>
                <a:cs typeface="Arial"/>
              </a:rPr>
              <a:t> </a:t>
            </a:r>
            <a:r>
              <a:rPr lang="en-US" sz="1200" dirty="0">
                <a:latin typeface="Arial"/>
                <a:cs typeface="Arial"/>
              </a:rPr>
              <a:t>look</a:t>
            </a:r>
            <a:r>
              <a:rPr lang="en-US" sz="1200" spc="90" dirty="0">
                <a:latin typeface="Arial"/>
                <a:cs typeface="Arial"/>
              </a:rPr>
              <a:t> </a:t>
            </a:r>
            <a:r>
              <a:rPr lang="en-US" sz="1200" dirty="0">
                <a:latin typeface="Arial"/>
                <a:cs typeface="Arial"/>
              </a:rPr>
              <a:t>appealing</a:t>
            </a:r>
            <a:r>
              <a:rPr lang="en-US" sz="1200" spc="100" dirty="0">
                <a:latin typeface="Arial"/>
                <a:cs typeface="Arial"/>
              </a:rPr>
              <a:t> </a:t>
            </a:r>
            <a:r>
              <a:rPr lang="en-US" sz="1200" spc="-50" dirty="0">
                <a:latin typeface="Arial"/>
                <a:cs typeface="Arial"/>
              </a:rPr>
              <a:t>as</a:t>
            </a:r>
            <a:r>
              <a:rPr lang="en-US" sz="1200" spc="90" dirty="0">
                <a:latin typeface="Arial"/>
                <a:cs typeface="Arial"/>
              </a:rPr>
              <a:t> </a:t>
            </a:r>
            <a:r>
              <a:rPr lang="en-US" sz="1200" spc="-25" dirty="0">
                <a:latin typeface="Arial"/>
                <a:cs typeface="Arial"/>
              </a:rPr>
              <a:t>the </a:t>
            </a:r>
            <a:r>
              <a:rPr lang="en-US" sz="1200" dirty="0">
                <a:latin typeface="Arial"/>
                <a:cs typeface="Arial"/>
              </a:rPr>
              <a:t>expected</a:t>
            </a:r>
            <a:r>
              <a:rPr lang="en-US" sz="1200" spc="75" dirty="0">
                <a:latin typeface="Arial"/>
                <a:cs typeface="Arial"/>
              </a:rPr>
              <a:t> </a:t>
            </a:r>
            <a:r>
              <a:rPr lang="en-US" sz="1200" dirty="0">
                <a:latin typeface="Arial"/>
                <a:cs typeface="Arial"/>
              </a:rPr>
              <a:t>conclusion</a:t>
            </a:r>
            <a:r>
              <a:rPr lang="en-US" sz="1200" spc="75" dirty="0">
                <a:latin typeface="Arial"/>
                <a:cs typeface="Arial"/>
              </a:rPr>
              <a:t> </a:t>
            </a:r>
            <a:r>
              <a:rPr lang="en-US" sz="1200" dirty="0">
                <a:latin typeface="Arial"/>
                <a:cs typeface="Arial"/>
              </a:rPr>
              <a:t>of</a:t>
            </a:r>
            <a:r>
              <a:rPr lang="en-US" sz="1200" spc="70" dirty="0">
                <a:latin typeface="Arial"/>
                <a:cs typeface="Arial"/>
              </a:rPr>
              <a:t> </a:t>
            </a:r>
            <a:r>
              <a:rPr lang="en-US" sz="1200" dirty="0">
                <a:latin typeface="Arial"/>
                <a:cs typeface="Arial"/>
              </a:rPr>
              <a:t>the</a:t>
            </a:r>
            <a:r>
              <a:rPr lang="en-US" sz="1200" spc="70" dirty="0">
                <a:latin typeface="Arial"/>
                <a:cs typeface="Arial"/>
              </a:rPr>
              <a:t> </a:t>
            </a:r>
            <a:r>
              <a:rPr lang="en-US" sz="1200" spc="-10" dirty="0">
                <a:latin typeface="Arial"/>
                <a:cs typeface="Arial"/>
              </a:rPr>
              <a:t>Fed’s</a:t>
            </a:r>
            <a:r>
              <a:rPr lang="en-US" sz="1200" spc="80" dirty="0">
                <a:latin typeface="Arial"/>
                <a:cs typeface="Arial"/>
              </a:rPr>
              <a:t> </a:t>
            </a:r>
            <a:r>
              <a:rPr lang="en-US" sz="1200" dirty="0">
                <a:latin typeface="Arial"/>
                <a:cs typeface="Arial"/>
              </a:rPr>
              <a:t>hiking</a:t>
            </a:r>
            <a:r>
              <a:rPr lang="en-US" sz="1200" spc="85" dirty="0">
                <a:latin typeface="Arial"/>
                <a:cs typeface="Arial"/>
              </a:rPr>
              <a:t> </a:t>
            </a:r>
            <a:r>
              <a:rPr lang="en-US" sz="1200" spc="-20" dirty="0">
                <a:latin typeface="Arial"/>
                <a:cs typeface="Arial"/>
              </a:rPr>
              <a:t>cycle </a:t>
            </a:r>
            <a:r>
              <a:rPr lang="en-US" sz="1200" dirty="0">
                <a:latin typeface="Arial"/>
                <a:cs typeface="Arial"/>
              </a:rPr>
              <a:t>looms.</a:t>
            </a:r>
            <a:r>
              <a:rPr lang="en-US" sz="1200" spc="45" dirty="0">
                <a:latin typeface="Arial"/>
                <a:cs typeface="Arial"/>
              </a:rPr>
              <a:t> </a:t>
            </a:r>
            <a:r>
              <a:rPr lang="en-US" sz="1200" dirty="0">
                <a:latin typeface="Arial"/>
                <a:cs typeface="Arial"/>
              </a:rPr>
              <a:t>Volatility</a:t>
            </a:r>
            <a:r>
              <a:rPr lang="en-US" sz="1200" spc="40" dirty="0">
                <a:latin typeface="Arial"/>
                <a:cs typeface="Arial"/>
              </a:rPr>
              <a:t> </a:t>
            </a:r>
            <a:r>
              <a:rPr lang="en-US" sz="1200" dirty="0">
                <a:latin typeface="Arial"/>
                <a:cs typeface="Arial"/>
              </a:rPr>
              <a:t>is</a:t>
            </a:r>
            <a:r>
              <a:rPr lang="en-US" sz="1200" spc="50" dirty="0">
                <a:latin typeface="Arial"/>
                <a:cs typeface="Arial"/>
              </a:rPr>
              <a:t> </a:t>
            </a:r>
            <a:r>
              <a:rPr lang="en-US" sz="1200" dirty="0">
                <a:latin typeface="Arial"/>
                <a:cs typeface="Arial"/>
              </a:rPr>
              <a:t>likely</a:t>
            </a:r>
            <a:r>
              <a:rPr lang="en-US" sz="1200" spc="40" dirty="0">
                <a:latin typeface="Arial"/>
                <a:cs typeface="Arial"/>
              </a:rPr>
              <a:t> </a:t>
            </a:r>
            <a:r>
              <a:rPr lang="en-US" sz="1200" dirty="0">
                <a:latin typeface="Arial"/>
                <a:cs typeface="Arial"/>
              </a:rPr>
              <a:t>to</a:t>
            </a:r>
            <a:r>
              <a:rPr lang="en-US" sz="1200" spc="45" dirty="0">
                <a:latin typeface="Arial"/>
                <a:cs typeface="Arial"/>
              </a:rPr>
              <a:t> </a:t>
            </a:r>
            <a:r>
              <a:rPr lang="en-US" sz="1200" dirty="0">
                <a:latin typeface="Arial"/>
                <a:cs typeface="Arial"/>
              </a:rPr>
              <a:t>decline,</a:t>
            </a:r>
            <a:r>
              <a:rPr lang="en-US" sz="1200" spc="50" dirty="0">
                <a:latin typeface="Arial"/>
                <a:cs typeface="Arial"/>
              </a:rPr>
              <a:t> </a:t>
            </a:r>
            <a:r>
              <a:rPr lang="en-US" sz="1200" dirty="0">
                <a:latin typeface="Arial"/>
                <a:cs typeface="Arial"/>
              </a:rPr>
              <a:t>and</a:t>
            </a:r>
            <a:r>
              <a:rPr lang="en-US" sz="1200" spc="45" dirty="0">
                <a:latin typeface="Arial"/>
                <a:cs typeface="Arial"/>
              </a:rPr>
              <a:t> </a:t>
            </a:r>
            <a:r>
              <a:rPr lang="en-US" sz="1200" spc="-10" dirty="0">
                <a:latin typeface="Arial"/>
                <a:cs typeface="Arial"/>
              </a:rPr>
              <a:t>valuations </a:t>
            </a:r>
            <a:r>
              <a:rPr lang="en-US" sz="1200" dirty="0">
                <a:latin typeface="Arial"/>
                <a:cs typeface="Arial"/>
              </a:rPr>
              <a:t>today</a:t>
            </a:r>
            <a:r>
              <a:rPr lang="en-US" sz="1200" spc="10" dirty="0">
                <a:latin typeface="Arial"/>
                <a:cs typeface="Arial"/>
              </a:rPr>
              <a:t> </a:t>
            </a:r>
            <a:r>
              <a:rPr lang="en-US" sz="1200" dirty="0">
                <a:latin typeface="Arial"/>
                <a:cs typeface="Arial"/>
              </a:rPr>
              <a:t>are</a:t>
            </a:r>
            <a:r>
              <a:rPr lang="en-US" sz="1200" spc="10" dirty="0">
                <a:latin typeface="Arial"/>
                <a:cs typeface="Arial"/>
              </a:rPr>
              <a:t> </a:t>
            </a:r>
            <a:r>
              <a:rPr lang="en-US" sz="1200" dirty="0">
                <a:latin typeface="Arial"/>
                <a:cs typeface="Arial"/>
              </a:rPr>
              <a:t>at</a:t>
            </a:r>
            <a:r>
              <a:rPr lang="en-US" sz="1200" spc="20" dirty="0">
                <a:latin typeface="Arial"/>
                <a:cs typeface="Arial"/>
              </a:rPr>
              <a:t> </a:t>
            </a:r>
            <a:r>
              <a:rPr lang="en-US" sz="1200" dirty="0">
                <a:latin typeface="Arial"/>
                <a:cs typeface="Arial"/>
              </a:rPr>
              <a:t>levels</a:t>
            </a:r>
            <a:r>
              <a:rPr lang="en-US" sz="1200" spc="15" dirty="0">
                <a:latin typeface="Arial"/>
                <a:cs typeface="Arial"/>
              </a:rPr>
              <a:t> </a:t>
            </a:r>
            <a:r>
              <a:rPr lang="en-US" sz="1200" dirty="0">
                <a:latin typeface="Arial"/>
                <a:cs typeface="Arial"/>
              </a:rPr>
              <a:t>not</a:t>
            </a:r>
            <a:r>
              <a:rPr lang="en-US" sz="1200" spc="20" dirty="0">
                <a:latin typeface="Arial"/>
                <a:cs typeface="Arial"/>
              </a:rPr>
              <a:t> </a:t>
            </a:r>
            <a:r>
              <a:rPr lang="en-US" sz="1200" dirty="0">
                <a:latin typeface="Arial"/>
                <a:cs typeface="Arial"/>
              </a:rPr>
              <a:t>seen</a:t>
            </a:r>
            <a:r>
              <a:rPr lang="en-US" sz="1200" spc="15" dirty="0">
                <a:latin typeface="Arial"/>
                <a:cs typeface="Arial"/>
              </a:rPr>
              <a:t> </a:t>
            </a:r>
            <a:r>
              <a:rPr lang="en-US" sz="1200" dirty="0">
                <a:latin typeface="Arial"/>
                <a:cs typeface="Arial"/>
              </a:rPr>
              <a:t>since</a:t>
            </a:r>
            <a:r>
              <a:rPr lang="en-US" sz="1200" spc="10" dirty="0">
                <a:latin typeface="Arial"/>
                <a:cs typeface="Arial"/>
              </a:rPr>
              <a:t> </a:t>
            </a:r>
            <a:r>
              <a:rPr lang="en-US" sz="1200" dirty="0">
                <a:latin typeface="Arial"/>
                <a:cs typeface="Arial"/>
              </a:rPr>
              <a:t>April</a:t>
            </a:r>
            <a:r>
              <a:rPr lang="en-US" sz="1200" spc="15" dirty="0">
                <a:latin typeface="Arial"/>
                <a:cs typeface="Arial"/>
              </a:rPr>
              <a:t> </a:t>
            </a:r>
            <a:r>
              <a:rPr lang="en-US" sz="1200" spc="-10" dirty="0">
                <a:latin typeface="Arial"/>
                <a:cs typeface="Arial"/>
              </a:rPr>
              <a:t>2020.</a:t>
            </a:r>
            <a:endParaRPr lang="en-US" sz="1200" dirty="0">
              <a:latin typeface="Arial"/>
              <a:cs typeface="Arial"/>
            </a:endParaRPr>
          </a:p>
          <a:p>
            <a:pPr marL="12700" marR="25400">
              <a:lnSpc>
                <a:spcPct val="106700"/>
              </a:lnSpc>
              <a:spcBef>
                <a:spcPts val="45"/>
              </a:spcBef>
            </a:pPr>
            <a:r>
              <a:rPr lang="en-US" sz="1200" spc="10" dirty="0">
                <a:latin typeface="Arial"/>
                <a:cs typeface="Arial"/>
              </a:rPr>
              <a:t>Housing</a:t>
            </a:r>
            <a:r>
              <a:rPr lang="en-US" sz="1200" spc="40" dirty="0">
                <a:latin typeface="Arial"/>
                <a:cs typeface="Arial"/>
              </a:rPr>
              <a:t> </a:t>
            </a:r>
            <a:r>
              <a:rPr lang="en-US" sz="1200" spc="10" dirty="0">
                <a:latin typeface="Arial"/>
                <a:cs typeface="Arial"/>
              </a:rPr>
              <a:t>inventory</a:t>
            </a:r>
            <a:r>
              <a:rPr lang="en-US" sz="1200" spc="30" dirty="0">
                <a:latin typeface="Arial"/>
                <a:cs typeface="Arial"/>
              </a:rPr>
              <a:t> </a:t>
            </a:r>
            <a:r>
              <a:rPr lang="en-US" sz="1200" spc="10" dirty="0">
                <a:latin typeface="Arial"/>
                <a:cs typeface="Arial"/>
              </a:rPr>
              <a:t>and</a:t>
            </a:r>
            <a:r>
              <a:rPr lang="en-US" sz="1200" spc="40" dirty="0">
                <a:latin typeface="Arial"/>
                <a:cs typeface="Arial"/>
              </a:rPr>
              <a:t> </a:t>
            </a:r>
            <a:r>
              <a:rPr lang="en-US" sz="1200" spc="10" dirty="0">
                <a:latin typeface="Arial"/>
                <a:cs typeface="Arial"/>
              </a:rPr>
              <a:t>affordability</a:t>
            </a:r>
            <a:r>
              <a:rPr lang="en-US" sz="1200" spc="30" dirty="0">
                <a:latin typeface="Arial"/>
                <a:cs typeface="Arial"/>
              </a:rPr>
              <a:t> </a:t>
            </a:r>
            <a:r>
              <a:rPr lang="en-US" sz="1200" spc="-25" dirty="0">
                <a:latin typeface="Arial"/>
                <a:cs typeface="Arial"/>
              </a:rPr>
              <a:t>are </a:t>
            </a:r>
            <a:r>
              <a:rPr lang="en-US" sz="1200" dirty="0">
                <a:latin typeface="Arial"/>
                <a:cs typeface="Arial"/>
              </a:rPr>
              <a:t>approaching</a:t>
            </a:r>
            <a:r>
              <a:rPr lang="en-US" sz="1200" spc="110" dirty="0">
                <a:latin typeface="Arial"/>
                <a:cs typeface="Arial"/>
              </a:rPr>
              <a:t> </a:t>
            </a:r>
            <a:r>
              <a:rPr lang="en-US" sz="1200" spc="-10" dirty="0">
                <a:latin typeface="Arial"/>
                <a:cs typeface="Arial"/>
              </a:rPr>
              <a:t>all-</a:t>
            </a:r>
            <a:r>
              <a:rPr lang="en-US" sz="1200" dirty="0">
                <a:latin typeface="Arial"/>
                <a:cs typeface="Arial"/>
              </a:rPr>
              <a:t>time</a:t>
            </a:r>
            <a:r>
              <a:rPr lang="en-US" sz="1200" spc="95" dirty="0">
                <a:latin typeface="Arial"/>
                <a:cs typeface="Arial"/>
              </a:rPr>
              <a:t> </a:t>
            </a:r>
            <a:r>
              <a:rPr lang="en-US" sz="1200" dirty="0">
                <a:latin typeface="Arial"/>
                <a:cs typeface="Arial"/>
              </a:rPr>
              <a:t>lows,</a:t>
            </a:r>
            <a:r>
              <a:rPr lang="en-US" sz="1200" spc="105" dirty="0">
                <a:latin typeface="Arial"/>
                <a:cs typeface="Arial"/>
              </a:rPr>
              <a:t> </a:t>
            </a:r>
            <a:r>
              <a:rPr lang="en-US" sz="1200" dirty="0">
                <a:latin typeface="Arial"/>
                <a:cs typeface="Arial"/>
              </a:rPr>
              <a:t>which</a:t>
            </a:r>
            <a:r>
              <a:rPr lang="en-US" sz="1200" spc="105" dirty="0">
                <a:latin typeface="Arial"/>
                <a:cs typeface="Arial"/>
              </a:rPr>
              <a:t> </a:t>
            </a:r>
            <a:r>
              <a:rPr lang="en-US" sz="1200" dirty="0">
                <a:latin typeface="Arial"/>
                <a:cs typeface="Arial"/>
              </a:rPr>
              <a:t>should</a:t>
            </a:r>
            <a:r>
              <a:rPr lang="en-US" sz="1200" spc="105" dirty="0">
                <a:latin typeface="Arial"/>
                <a:cs typeface="Arial"/>
              </a:rPr>
              <a:t> </a:t>
            </a:r>
            <a:r>
              <a:rPr lang="en-US" sz="1200" spc="-10" dirty="0">
                <a:latin typeface="Arial"/>
                <a:cs typeface="Arial"/>
              </a:rPr>
              <a:t>dampen </a:t>
            </a:r>
            <a:r>
              <a:rPr lang="en-US" sz="1200" spc="-30" dirty="0">
                <a:latin typeface="Arial"/>
                <a:cs typeface="Arial"/>
              </a:rPr>
              <a:t>MBS</a:t>
            </a:r>
            <a:r>
              <a:rPr lang="en-US" sz="1200" spc="70" dirty="0">
                <a:latin typeface="Arial"/>
                <a:cs typeface="Arial"/>
              </a:rPr>
              <a:t> </a:t>
            </a:r>
            <a:r>
              <a:rPr lang="en-US" sz="1200" dirty="0">
                <a:latin typeface="Arial"/>
                <a:cs typeface="Arial"/>
              </a:rPr>
              <a:t>supply</a:t>
            </a:r>
            <a:r>
              <a:rPr lang="en-US" sz="1200" spc="70" dirty="0">
                <a:latin typeface="Arial"/>
                <a:cs typeface="Arial"/>
              </a:rPr>
              <a:t> </a:t>
            </a:r>
            <a:r>
              <a:rPr lang="en-US" sz="1200" dirty="0">
                <a:latin typeface="Arial"/>
                <a:cs typeface="Arial"/>
              </a:rPr>
              <a:t>and</a:t>
            </a:r>
            <a:r>
              <a:rPr lang="en-US" sz="1200" spc="75" dirty="0">
                <a:latin typeface="Arial"/>
                <a:cs typeface="Arial"/>
              </a:rPr>
              <a:t> </a:t>
            </a:r>
            <a:r>
              <a:rPr lang="en-US" sz="1200" dirty="0">
                <a:latin typeface="Arial"/>
                <a:cs typeface="Arial"/>
              </a:rPr>
              <a:t>support</a:t>
            </a:r>
            <a:r>
              <a:rPr lang="en-US" sz="1200" spc="70" dirty="0">
                <a:latin typeface="Arial"/>
                <a:cs typeface="Arial"/>
              </a:rPr>
              <a:t> </a:t>
            </a:r>
            <a:r>
              <a:rPr lang="en-US" sz="1200" dirty="0">
                <a:latin typeface="Arial"/>
                <a:cs typeface="Arial"/>
              </a:rPr>
              <a:t>near-term</a:t>
            </a:r>
            <a:r>
              <a:rPr lang="en-US" sz="1200" spc="85" dirty="0">
                <a:latin typeface="Arial"/>
                <a:cs typeface="Arial"/>
              </a:rPr>
              <a:t> </a:t>
            </a:r>
            <a:r>
              <a:rPr lang="en-US" sz="1200" spc="-10" dirty="0">
                <a:latin typeface="Arial"/>
                <a:cs typeface="Arial"/>
              </a:rPr>
              <a:t>valuations.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Investment-</a:t>
            </a:r>
            <a:r>
              <a:rPr lang="en-US" sz="1200" spc="10" dirty="0">
                <a:latin typeface="Arial"/>
                <a:cs typeface="Arial"/>
              </a:rPr>
              <a:t>grade</a:t>
            </a:r>
            <a:r>
              <a:rPr lang="en-US" sz="1200" spc="55" dirty="0">
                <a:latin typeface="Arial"/>
                <a:cs typeface="Arial"/>
              </a:rPr>
              <a:t> </a:t>
            </a:r>
            <a:r>
              <a:rPr lang="en-US" sz="1200" spc="10" dirty="0">
                <a:latin typeface="Arial"/>
                <a:cs typeface="Arial"/>
              </a:rPr>
              <a:t>corporate</a:t>
            </a:r>
            <a:r>
              <a:rPr lang="en-US" sz="1200" spc="60" dirty="0">
                <a:latin typeface="Arial"/>
                <a:cs typeface="Arial"/>
              </a:rPr>
              <a:t> </a:t>
            </a:r>
            <a:r>
              <a:rPr lang="en-US" sz="1200" spc="10" dirty="0">
                <a:latin typeface="Arial"/>
                <a:cs typeface="Arial"/>
              </a:rPr>
              <a:t>bonds</a:t>
            </a:r>
            <a:r>
              <a:rPr lang="en-US" sz="1200" spc="65" dirty="0">
                <a:latin typeface="Arial"/>
                <a:cs typeface="Arial"/>
              </a:rPr>
              <a:t> </a:t>
            </a:r>
            <a:r>
              <a:rPr lang="en-US" sz="1200" spc="10" dirty="0">
                <a:latin typeface="Arial"/>
                <a:cs typeface="Arial"/>
              </a:rPr>
              <a:t>are</a:t>
            </a:r>
            <a:r>
              <a:rPr lang="en-US" sz="1200" spc="60" dirty="0">
                <a:latin typeface="Arial"/>
                <a:cs typeface="Arial"/>
              </a:rPr>
              <a:t> </a:t>
            </a:r>
            <a:r>
              <a:rPr lang="en-US" sz="1200" spc="-10" dirty="0">
                <a:latin typeface="Arial"/>
                <a:cs typeface="Arial"/>
              </a:rPr>
              <a:t>supported </a:t>
            </a:r>
            <a:r>
              <a:rPr lang="en-US" sz="1200" dirty="0">
                <a:latin typeface="Arial"/>
                <a:cs typeface="Arial"/>
              </a:rPr>
              <a:t>by</a:t>
            </a:r>
            <a:r>
              <a:rPr lang="en-US" sz="1200" spc="35" dirty="0">
                <a:latin typeface="Arial"/>
                <a:cs typeface="Arial"/>
              </a:rPr>
              <a:t> </a:t>
            </a:r>
            <a:r>
              <a:rPr lang="en-US" sz="1200" dirty="0">
                <a:latin typeface="Arial"/>
                <a:cs typeface="Arial"/>
              </a:rPr>
              <a:t>strong</a:t>
            </a:r>
            <a:r>
              <a:rPr lang="en-US" sz="1200" spc="50" dirty="0">
                <a:latin typeface="Arial"/>
                <a:cs typeface="Arial"/>
              </a:rPr>
              <a:t> </a:t>
            </a:r>
            <a:r>
              <a:rPr lang="en-US" sz="1200" dirty="0">
                <a:latin typeface="Arial"/>
                <a:cs typeface="Arial"/>
              </a:rPr>
              <a:t>balance</a:t>
            </a:r>
            <a:r>
              <a:rPr lang="en-US" sz="1200" spc="40" dirty="0">
                <a:latin typeface="Arial"/>
                <a:cs typeface="Arial"/>
              </a:rPr>
              <a:t> </a:t>
            </a:r>
            <a:r>
              <a:rPr lang="en-US" sz="1200" spc="-10" dirty="0">
                <a:latin typeface="Arial"/>
                <a:cs typeface="Arial"/>
              </a:rPr>
              <a:t>sheets</a:t>
            </a:r>
            <a:r>
              <a:rPr lang="en-US" sz="1200" spc="45" dirty="0">
                <a:latin typeface="Arial"/>
                <a:cs typeface="Arial"/>
              </a:rPr>
              <a:t> </a:t>
            </a:r>
            <a:r>
              <a:rPr lang="en-US" sz="1200" dirty="0">
                <a:latin typeface="Arial"/>
                <a:cs typeface="Arial"/>
              </a:rPr>
              <a:t>and</a:t>
            </a:r>
            <a:r>
              <a:rPr lang="en-US" sz="1200" spc="45" dirty="0">
                <a:latin typeface="Arial"/>
                <a:cs typeface="Arial"/>
              </a:rPr>
              <a:t> </a:t>
            </a:r>
            <a:r>
              <a:rPr lang="en-US" sz="1200" dirty="0">
                <a:latin typeface="Arial"/>
                <a:cs typeface="Arial"/>
              </a:rPr>
              <a:t>low</a:t>
            </a:r>
            <a:r>
              <a:rPr lang="en-US" sz="1200" spc="40" dirty="0">
                <a:latin typeface="Arial"/>
                <a:cs typeface="Arial"/>
              </a:rPr>
              <a:t> </a:t>
            </a:r>
            <a:r>
              <a:rPr lang="en-US" sz="1200" spc="-10" dirty="0">
                <a:latin typeface="Arial"/>
                <a:cs typeface="Arial"/>
              </a:rPr>
              <a:t>refinancing </a:t>
            </a:r>
            <a:r>
              <a:rPr lang="en-US" sz="1200" dirty="0">
                <a:latin typeface="Arial"/>
                <a:cs typeface="Arial"/>
              </a:rPr>
              <a:t>needs.</a:t>
            </a:r>
            <a:r>
              <a:rPr lang="en-US" sz="1200" spc="45" dirty="0">
                <a:latin typeface="Arial"/>
                <a:cs typeface="Arial"/>
              </a:rPr>
              <a:t> </a:t>
            </a:r>
            <a:r>
              <a:rPr lang="en-US" sz="1200" dirty="0">
                <a:latin typeface="Arial"/>
                <a:cs typeface="Arial"/>
              </a:rPr>
              <a:t>In</a:t>
            </a:r>
            <a:r>
              <a:rPr lang="en-US" sz="1200" spc="50" dirty="0">
                <a:latin typeface="Arial"/>
                <a:cs typeface="Arial"/>
              </a:rPr>
              <a:t> </a:t>
            </a:r>
            <a:r>
              <a:rPr lang="en-US" sz="1200" dirty="0">
                <a:latin typeface="Arial"/>
                <a:cs typeface="Arial"/>
              </a:rPr>
              <a:t>a</a:t>
            </a:r>
            <a:r>
              <a:rPr lang="en-US" sz="1200" spc="35" dirty="0">
                <a:latin typeface="Arial"/>
                <a:cs typeface="Arial"/>
              </a:rPr>
              <a:t> </a:t>
            </a:r>
            <a:r>
              <a:rPr lang="en-US" sz="1200" dirty="0">
                <a:latin typeface="Arial"/>
                <a:cs typeface="Arial"/>
              </a:rPr>
              <a:t>modest</a:t>
            </a:r>
            <a:r>
              <a:rPr lang="en-US" sz="1200" spc="50" dirty="0">
                <a:latin typeface="Arial"/>
                <a:cs typeface="Arial"/>
              </a:rPr>
              <a:t> </a:t>
            </a:r>
            <a:r>
              <a:rPr lang="en-US" sz="1200" dirty="0">
                <a:latin typeface="Arial"/>
                <a:cs typeface="Arial"/>
              </a:rPr>
              <a:t>growth</a:t>
            </a:r>
            <a:r>
              <a:rPr lang="en-US" sz="1200" spc="50" dirty="0">
                <a:latin typeface="Arial"/>
                <a:cs typeface="Arial"/>
              </a:rPr>
              <a:t> </a:t>
            </a:r>
            <a:r>
              <a:rPr lang="en-US" sz="1200" spc="-10" dirty="0">
                <a:latin typeface="Arial"/>
                <a:cs typeface="Arial"/>
              </a:rPr>
              <a:t>environment,</a:t>
            </a:r>
            <a:r>
              <a:rPr lang="en-US" sz="1200" spc="500" dirty="0">
                <a:latin typeface="Arial"/>
                <a:cs typeface="Arial"/>
              </a:rPr>
              <a:t> </a:t>
            </a:r>
            <a:r>
              <a:rPr lang="en-US" sz="1200" dirty="0">
                <a:latin typeface="Arial"/>
                <a:cs typeface="Arial"/>
              </a:rPr>
              <a:t>investors</a:t>
            </a:r>
            <a:r>
              <a:rPr lang="en-US" sz="1200" spc="85" dirty="0">
                <a:latin typeface="Arial"/>
                <a:cs typeface="Arial"/>
              </a:rPr>
              <a:t> </a:t>
            </a:r>
            <a:r>
              <a:rPr lang="en-US" sz="1200" dirty="0">
                <a:latin typeface="Arial"/>
                <a:cs typeface="Arial"/>
              </a:rPr>
              <a:t>could</a:t>
            </a:r>
            <a:r>
              <a:rPr lang="en-US" sz="1200" spc="85" dirty="0">
                <a:latin typeface="Arial"/>
                <a:cs typeface="Arial"/>
              </a:rPr>
              <a:t> </a:t>
            </a:r>
            <a:r>
              <a:rPr lang="en-US" sz="1200" dirty="0">
                <a:latin typeface="Arial"/>
                <a:cs typeface="Arial"/>
              </a:rPr>
              <a:t>earn</a:t>
            </a:r>
            <a:r>
              <a:rPr lang="en-US" sz="1200" spc="90" dirty="0">
                <a:latin typeface="Arial"/>
                <a:cs typeface="Arial"/>
              </a:rPr>
              <a:t> </a:t>
            </a:r>
            <a:r>
              <a:rPr lang="en-US" sz="1200" dirty="0">
                <a:latin typeface="Arial"/>
                <a:cs typeface="Arial"/>
              </a:rPr>
              <a:t>the</a:t>
            </a:r>
            <a:r>
              <a:rPr lang="en-US" sz="1200" spc="75" dirty="0">
                <a:latin typeface="Arial"/>
                <a:cs typeface="Arial"/>
              </a:rPr>
              <a:t> </a:t>
            </a:r>
            <a:r>
              <a:rPr lang="en-US" sz="1200" dirty="0">
                <a:latin typeface="Arial"/>
                <a:cs typeface="Arial"/>
              </a:rPr>
              <a:t>coupon</a:t>
            </a:r>
            <a:r>
              <a:rPr lang="en-US" sz="1200" spc="90" dirty="0">
                <a:latin typeface="Arial"/>
                <a:cs typeface="Arial"/>
              </a:rPr>
              <a:t> </a:t>
            </a:r>
            <a:r>
              <a:rPr lang="en-US" sz="1200" dirty="0">
                <a:latin typeface="Arial"/>
                <a:cs typeface="Arial"/>
              </a:rPr>
              <a:t>without</a:t>
            </a:r>
            <a:r>
              <a:rPr lang="en-US" sz="1200" spc="85" dirty="0">
                <a:latin typeface="Arial"/>
                <a:cs typeface="Arial"/>
              </a:rPr>
              <a:t> </a:t>
            </a:r>
            <a:r>
              <a:rPr lang="en-US" sz="1200" spc="-25" dirty="0">
                <a:latin typeface="Arial"/>
                <a:cs typeface="Arial"/>
              </a:rPr>
              <a:t>too</a:t>
            </a:r>
            <a:r>
              <a:rPr lang="en-US" sz="1200" spc="500" dirty="0">
                <a:latin typeface="Arial"/>
                <a:cs typeface="Arial"/>
              </a:rPr>
              <a:t> </a:t>
            </a:r>
            <a:r>
              <a:rPr lang="en-US" sz="1200" dirty="0">
                <a:latin typeface="Arial"/>
                <a:cs typeface="Arial"/>
              </a:rPr>
              <a:t>much</a:t>
            </a:r>
            <a:r>
              <a:rPr lang="en-US" sz="1200" spc="40" dirty="0">
                <a:latin typeface="Arial"/>
                <a:cs typeface="Arial"/>
              </a:rPr>
              <a:t> </a:t>
            </a:r>
            <a:r>
              <a:rPr lang="en-US" sz="1200" dirty="0">
                <a:latin typeface="Arial"/>
                <a:cs typeface="Arial"/>
              </a:rPr>
              <a:t>downside</a:t>
            </a:r>
            <a:r>
              <a:rPr lang="en-US" sz="1200" spc="35" dirty="0">
                <a:latin typeface="Arial"/>
                <a:cs typeface="Arial"/>
              </a:rPr>
              <a:t> </a:t>
            </a:r>
            <a:r>
              <a:rPr lang="en-US" sz="1200" dirty="0">
                <a:latin typeface="Arial"/>
                <a:cs typeface="Arial"/>
              </a:rPr>
              <a:t>risk.</a:t>
            </a:r>
            <a:r>
              <a:rPr lang="en-US" sz="1200" spc="45" dirty="0">
                <a:latin typeface="Arial"/>
                <a:cs typeface="Arial"/>
              </a:rPr>
              <a:t> </a:t>
            </a:r>
            <a:r>
              <a:rPr lang="en-US" sz="1200" dirty="0">
                <a:latin typeface="Arial"/>
                <a:cs typeface="Arial"/>
              </a:rPr>
              <a:t>If</a:t>
            </a:r>
            <a:r>
              <a:rPr lang="en-US" sz="1200" spc="35"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economy</a:t>
            </a:r>
            <a:r>
              <a:rPr lang="en-US" sz="1200" spc="35" dirty="0">
                <a:latin typeface="Arial"/>
                <a:cs typeface="Arial"/>
              </a:rPr>
              <a:t> </a:t>
            </a:r>
            <a:r>
              <a:rPr lang="en-US" sz="1200" dirty="0">
                <a:latin typeface="Arial"/>
                <a:cs typeface="Arial"/>
              </a:rPr>
              <a:t>slows</a:t>
            </a:r>
            <a:r>
              <a:rPr lang="en-US" sz="1200" spc="45" dirty="0">
                <a:latin typeface="Arial"/>
                <a:cs typeface="Arial"/>
              </a:rPr>
              <a:t> </a:t>
            </a:r>
            <a:r>
              <a:rPr lang="en-US" sz="1200" spc="-25" dirty="0">
                <a:latin typeface="Arial"/>
                <a:cs typeface="Arial"/>
              </a:rPr>
              <a:t>and </a:t>
            </a:r>
            <a:r>
              <a:rPr lang="en-US" sz="1200" spc="-10" dirty="0">
                <a:latin typeface="Arial"/>
                <a:cs typeface="Arial"/>
              </a:rPr>
              <a:t>Treasury</a:t>
            </a:r>
            <a:r>
              <a:rPr lang="en-US" sz="1200" spc="20" dirty="0">
                <a:latin typeface="Arial"/>
                <a:cs typeface="Arial"/>
              </a:rPr>
              <a:t> </a:t>
            </a:r>
            <a:r>
              <a:rPr lang="en-US" sz="1200" dirty="0">
                <a:latin typeface="Arial"/>
                <a:cs typeface="Arial"/>
              </a:rPr>
              <a:t>yields</a:t>
            </a:r>
            <a:r>
              <a:rPr lang="en-US" sz="1200" spc="25" dirty="0">
                <a:latin typeface="Arial"/>
                <a:cs typeface="Arial"/>
              </a:rPr>
              <a:t> </a:t>
            </a:r>
            <a:r>
              <a:rPr lang="en-US" sz="1200" dirty="0">
                <a:latin typeface="Arial"/>
                <a:cs typeface="Arial"/>
              </a:rPr>
              <a:t>rally,</a:t>
            </a:r>
            <a:r>
              <a:rPr lang="en-US" sz="1200" spc="25" dirty="0">
                <a:latin typeface="Arial"/>
                <a:cs typeface="Arial"/>
              </a:rPr>
              <a:t> </a:t>
            </a:r>
            <a:r>
              <a:rPr lang="en-US" sz="1200" dirty="0">
                <a:latin typeface="Arial"/>
                <a:cs typeface="Arial"/>
              </a:rPr>
              <a:t>the</a:t>
            </a:r>
            <a:r>
              <a:rPr lang="en-US" sz="1200" spc="25" dirty="0">
                <a:latin typeface="Arial"/>
                <a:cs typeface="Arial"/>
              </a:rPr>
              <a:t> </a:t>
            </a:r>
            <a:r>
              <a:rPr lang="en-US" sz="1200" dirty="0">
                <a:latin typeface="Arial"/>
                <a:cs typeface="Arial"/>
              </a:rPr>
              <a:t>sector’s</a:t>
            </a:r>
            <a:r>
              <a:rPr lang="en-US" sz="1200" spc="25" dirty="0">
                <a:latin typeface="Arial"/>
                <a:cs typeface="Arial"/>
              </a:rPr>
              <a:t> </a:t>
            </a:r>
            <a:r>
              <a:rPr lang="en-US" sz="1200" dirty="0">
                <a:latin typeface="Arial"/>
                <a:cs typeface="Arial"/>
              </a:rPr>
              <a:t>longer</a:t>
            </a:r>
            <a:r>
              <a:rPr lang="en-US" sz="1200" spc="25" dirty="0">
                <a:latin typeface="Arial"/>
                <a:cs typeface="Arial"/>
              </a:rPr>
              <a:t> </a:t>
            </a:r>
            <a:r>
              <a:rPr lang="en-US" sz="1200" spc="-10" dirty="0">
                <a:latin typeface="Arial"/>
                <a:cs typeface="Arial"/>
              </a:rPr>
              <a:t>duration </a:t>
            </a:r>
            <a:r>
              <a:rPr lang="en-US" sz="1200" spc="10" dirty="0">
                <a:latin typeface="Arial"/>
                <a:cs typeface="Arial"/>
              </a:rPr>
              <a:t>would</a:t>
            </a:r>
            <a:r>
              <a:rPr lang="en-US" sz="1200" spc="60" dirty="0">
                <a:latin typeface="Arial"/>
                <a:cs typeface="Arial"/>
              </a:rPr>
              <a:t> </a:t>
            </a:r>
            <a:r>
              <a:rPr lang="en-US" sz="1200" spc="10" dirty="0">
                <a:latin typeface="Arial"/>
                <a:cs typeface="Arial"/>
              </a:rPr>
              <a:t>mean</a:t>
            </a:r>
            <a:r>
              <a:rPr lang="en-US" sz="1200" spc="65" dirty="0">
                <a:latin typeface="Arial"/>
                <a:cs typeface="Arial"/>
              </a:rPr>
              <a:t> </a:t>
            </a:r>
            <a:r>
              <a:rPr lang="en-US" sz="1200" spc="10" dirty="0">
                <a:latin typeface="Arial"/>
                <a:cs typeface="Arial"/>
              </a:rPr>
              <a:t>potential</a:t>
            </a:r>
            <a:r>
              <a:rPr lang="en-US" sz="1200" spc="60" dirty="0">
                <a:latin typeface="Arial"/>
                <a:cs typeface="Arial"/>
              </a:rPr>
              <a:t> </a:t>
            </a:r>
            <a:r>
              <a:rPr lang="en-US" sz="1200" spc="10" dirty="0">
                <a:latin typeface="Arial"/>
                <a:cs typeface="Arial"/>
              </a:rPr>
              <a:t>price</a:t>
            </a:r>
            <a:r>
              <a:rPr lang="en-US" sz="1200" spc="55" dirty="0">
                <a:latin typeface="Arial"/>
                <a:cs typeface="Arial"/>
              </a:rPr>
              <a:t> </a:t>
            </a:r>
            <a:r>
              <a:rPr lang="en-US" sz="1200" spc="10" dirty="0">
                <a:latin typeface="Arial"/>
                <a:cs typeface="Arial"/>
              </a:rPr>
              <a:t>appreciation,</a:t>
            </a:r>
            <a:r>
              <a:rPr lang="en-US" sz="1200" spc="65" dirty="0">
                <a:latin typeface="Arial"/>
                <a:cs typeface="Arial"/>
              </a:rPr>
              <a:t> </a:t>
            </a:r>
            <a:r>
              <a:rPr lang="en-US" sz="1200" spc="-10" dirty="0">
                <a:latin typeface="Arial"/>
                <a:cs typeface="Arial"/>
              </a:rPr>
              <a:t>which </a:t>
            </a:r>
            <a:r>
              <a:rPr lang="en-US" sz="1200" spc="10" dirty="0">
                <a:latin typeface="Arial"/>
                <a:cs typeface="Arial"/>
              </a:rPr>
              <a:t>could</a:t>
            </a:r>
            <a:r>
              <a:rPr lang="en-US" sz="1200" spc="25" dirty="0">
                <a:latin typeface="Arial"/>
                <a:cs typeface="Arial"/>
              </a:rPr>
              <a:t> </a:t>
            </a:r>
            <a:r>
              <a:rPr lang="en-US" sz="1200" spc="10" dirty="0">
                <a:latin typeface="Arial"/>
                <a:cs typeface="Arial"/>
              </a:rPr>
              <a:t>offset</a:t>
            </a:r>
            <a:r>
              <a:rPr lang="en-US" sz="1200" spc="30" dirty="0">
                <a:latin typeface="Arial"/>
                <a:cs typeface="Arial"/>
              </a:rPr>
              <a:t> </a:t>
            </a:r>
            <a:r>
              <a:rPr lang="en-US" sz="1200" dirty="0">
                <a:latin typeface="Arial"/>
                <a:cs typeface="Arial"/>
              </a:rPr>
              <a:t>any</a:t>
            </a:r>
            <a:r>
              <a:rPr lang="en-US" sz="1200" spc="20" dirty="0">
                <a:latin typeface="Arial"/>
                <a:cs typeface="Arial"/>
              </a:rPr>
              <a:t> </a:t>
            </a:r>
            <a:r>
              <a:rPr lang="en-US" sz="1200" spc="10" dirty="0">
                <a:latin typeface="Arial"/>
                <a:cs typeface="Arial"/>
              </a:rPr>
              <a:t>widening</a:t>
            </a:r>
            <a:r>
              <a:rPr lang="en-US" sz="1200" spc="35" dirty="0">
                <a:latin typeface="Arial"/>
                <a:cs typeface="Arial"/>
              </a:rPr>
              <a:t> </a:t>
            </a:r>
            <a:r>
              <a:rPr lang="en-US" sz="1200" spc="10" dirty="0">
                <a:latin typeface="Arial"/>
                <a:cs typeface="Arial"/>
              </a:rPr>
              <a:t>in</a:t>
            </a:r>
            <a:r>
              <a:rPr lang="en-US" sz="1200" spc="30" dirty="0">
                <a:latin typeface="Arial"/>
                <a:cs typeface="Arial"/>
              </a:rPr>
              <a:t> </a:t>
            </a:r>
            <a:r>
              <a:rPr lang="en-US" sz="1200" spc="-10" dirty="0">
                <a:latin typeface="Arial"/>
                <a:cs typeface="Arial"/>
              </a:rPr>
              <a:t>spreads.</a:t>
            </a: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16</a:t>
            </a:fld>
            <a:endParaRPr lang="en-US"/>
          </a:p>
        </p:txBody>
      </p:sp>
    </p:spTree>
    <p:extLst>
      <p:ext uri="{BB962C8B-B14F-4D97-AF65-F5344CB8AC3E}">
        <p14:creationId xmlns:p14="http://schemas.microsoft.com/office/powerpoint/2010/main" val="296487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We believe a recession is likely to emerge in 2024 as consumers, under increasing debt burdens, deplete their excess savings and are no longer able to keep up with debt payments. Leading indicators that we’re watching include an increase in serious delinquencies in credit cards and auto loans. We expect the spending splurge to end, with consumers reverting to trend. In 2024, the consumer will no longer be willing to spend, as they did in 2023.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18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LPL Research forecasts for economic growth and consumer inflation across regions in 2024.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07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21E1F"/>
                </a:solidFill>
                <a:effectLst/>
                <a:latin typeface="Arial" panose="020B0604020202020204" pitchFamily="34" charset="0"/>
                <a:ea typeface="Calibri" panose="020F0502020204030204" pitchFamily="34" charset="0"/>
              </a:rPr>
              <a:t>As the next 12 months of the bull gets underway, market history tells us solid gains may lie ahead. Of the 12 such periods since 1950, the S&amp;P 500 has gained an average of 12.6% and was positive every time. A gain of this magnitude seems reasonable given the potential for support from the Fed as inflation falls.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pPr>
            <a:r>
              <a:rPr lang="en-US" sz="1200" dirty="0">
                <a:ea typeface="Calibri" panose="020F0502020204030204" pitchFamily="34" charset="0"/>
                <a:cs typeface="Times New Roman" panose="02020603050405020304" pitchFamily="18" charset="0"/>
              </a:rPr>
              <a:t>Hello, Welcome to the OneAZ Wealth Webinar on: 2024 Market Outlook and Investing In An Election Year</a:t>
            </a:r>
            <a:endParaRPr lang="en-US" sz="1200" dirty="0">
              <a:solidFill>
                <a:srgbClr val="1A2F59"/>
              </a:solidFill>
            </a:endParaRP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marL="0" marR="0" lvl="0" indent="0" algn="r" defTabSz="1069866"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400" b="0" i="0" u="none" strike="noStrike" kern="1200" cap="none" spc="0" normalizeH="0" baseline="0" noProof="0">
                <a:ln>
                  <a:noFill/>
                </a:ln>
                <a:solidFill>
                  <a:prstClr val="black"/>
                </a:solidFill>
                <a:effectLst/>
                <a:uLnTx/>
                <a:uFillTx/>
                <a:latin typeface="Calibri" panose="020F0502020204030204"/>
                <a:cs typeface="Arial"/>
              </a:rPr>
              <a:pPr marL="0" marR="0" lvl="0" indent="0" algn="r" defTabSz="1069866"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71736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21E1F"/>
                </a:solidFill>
                <a:effectLst/>
                <a:latin typeface="Arial" panose="020B0604020202020204" pitchFamily="34" charset="0"/>
                <a:ea typeface="Calibri" panose="020F0502020204030204" pitchFamily="34" charset="0"/>
              </a:rPr>
              <a:t>Our 2024 S&amp;P 500 earnings per share (EPS) forecast is $235 per share, up from our prior estimate of $230. The new estimate represents only about 7% earnings growth from the current 2023 consensus S&amp;P 500 EPS estimate of $219. Beyond economic growth, how companies manage waning pricing power as inflation falls is key to the earnings outlook. Reversals of 2023 earnings declines by the healthcare and the natural resource sectors, along with increased earnings growth in the technology sector, will help drive a turnaround in overall earnings.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087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21E1F"/>
                </a:solidFill>
                <a:effectLst/>
                <a:latin typeface="Arial" panose="020B0604020202020204" pitchFamily="34" charset="0"/>
                <a:ea typeface="Calibri" panose="020F0502020204030204" pitchFamily="34" charset="0"/>
              </a:rPr>
              <a:t>While earnings growth will likely help push stocks higher in 2024, the contribution from valuations may be more limited. Stocks appreciate in value primarily in two ways—either earnings grow or valuations become richer. The good news is that stocks can move higher in the coming year without much help from valuations—a different story from the past two years. A price-to-earnings ratio of 19.5, in line with the five-year average, represents only a slight improvement in valuations from the 18.8 level in mid-November. Based on a P/E ratio of 19.5 times our projected 2025 S&amp;P 500 earnings per share (EPS) of $250, we estimate a fair-value range for the S&amp;P 500 at the end of 2024 to be between 4,850 and 4,950. This suggests potential high-single-digit gains at the midpoint.</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46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the economic data (so far) continuing to reflect a more resilient economy than originally expected, we think Treasury yields are likely going to stay higher for longer as well. As such, we think the 10-year Treasury yield could stay in the 3.75% and 4.25% range with risks roughly balanced. However, while we think the economic data softens in 2024, which should allow the Fed to gradually adjust monetary policy lower, we can’t entirely rule out two other scenarios either: traditional recession or a re-accelerating economic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15ADBA-1916-7041-AE94-78FEC6A77E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39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24</a:t>
            </a:fld>
            <a:endParaRPr lang="en-US"/>
          </a:p>
        </p:txBody>
      </p:sp>
    </p:spTree>
    <p:extLst>
      <p:ext uri="{BB962C8B-B14F-4D97-AF65-F5344CB8AC3E}">
        <p14:creationId xmlns:p14="http://schemas.microsoft.com/office/powerpoint/2010/main" val="3052250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With</a:t>
            </a:r>
            <a:r>
              <a:rPr lang="en-US" sz="1200" spc="10" dirty="0">
                <a:latin typeface="Arial"/>
                <a:cs typeface="Arial"/>
              </a:rPr>
              <a:t> </a:t>
            </a:r>
            <a:r>
              <a:rPr lang="en-US" sz="1200" dirty="0">
                <a:latin typeface="Arial"/>
                <a:cs typeface="Arial"/>
              </a:rPr>
              <a:t>the</a:t>
            </a:r>
            <a:r>
              <a:rPr lang="en-US" sz="1200" spc="20" dirty="0">
                <a:latin typeface="Arial"/>
                <a:cs typeface="Arial"/>
              </a:rPr>
              <a:t> </a:t>
            </a:r>
            <a:r>
              <a:rPr lang="en-US" sz="1200" spc="-45" dirty="0">
                <a:latin typeface="Arial"/>
                <a:cs typeface="Arial"/>
              </a:rPr>
              <a:t>U.S.</a:t>
            </a:r>
            <a:r>
              <a:rPr lang="en-US" sz="1200" spc="25" dirty="0">
                <a:latin typeface="Arial"/>
                <a:cs typeface="Arial"/>
              </a:rPr>
              <a:t> </a:t>
            </a:r>
            <a:r>
              <a:rPr lang="en-US" sz="1200" dirty="0">
                <a:latin typeface="Arial"/>
                <a:cs typeface="Arial"/>
              </a:rPr>
              <a:t>presidential</a:t>
            </a:r>
            <a:r>
              <a:rPr lang="en-US" sz="1200" spc="20" dirty="0">
                <a:latin typeface="Arial"/>
                <a:cs typeface="Arial"/>
              </a:rPr>
              <a:t> </a:t>
            </a:r>
            <a:r>
              <a:rPr lang="en-US" sz="1200" dirty="0">
                <a:latin typeface="Arial"/>
                <a:cs typeface="Arial"/>
              </a:rPr>
              <a:t>election</a:t>
            </a:r>
            <a:r>
              <a:rPr lang="en-US" sz="1200" spc="15" dirty="0">
                <a:latin typeface="Arial"/>
                <a:cs typeface="Arial"/>
              </a:rPr>
              <a:t> </a:t>
            </a:r>
            <a:r>
              <a:rPr lang="en-US" sz="1200" spc="-20" dirty="0">
                <a:latin typeface="Arial"/>
                <a:cs typeface="Arial"/>
              </a:rPr>
              <a:t>less</a:t>
            </a:r>
            <a:r>
              <a:rPr lang="en-US" sz="1200" spc="10" dirty="0">
                <a:latin typeface="Arial"/>
                <a:cs typeface="Arial"/>
              </a:rPr>
              <a:t> </a:t>
            </a:r>
            <a:r>
              <a:rPr lang="en-US" sz="1200" dirty="0">
                <a:latin typeface="Arial"/>
                <a:cs typeface="Arial"/>
              </a:rPr>
              <a:t>than</a:t>
            </a:r>
            <a:r>
              <a:rPr lang="en-US" sz="1200" spc="20" dirty="0">
                <a:latin typeface="Arial"/>
                <a:cs typeface="Arial"/>
              </a:rPr>
              <a:t> </a:t>
            </a:r>
            <a:r>
              <a:rPr lang="en-US" sz="1200" dirty="0">
                <a:latin typeface="Arial"/>
                <a:cs typeface="Arial"/>
              </a:rPr>
              <a:t>a</a:t>
            </a:r>
            <a:r>
              <a:rPr lang="en-US" sz="1200" spc="15" dirty="0">
                <a:latin typeface="Arial"/>
                <a:cs typeface="Arial"/>
              </a:rPr>
              <a:t> </a:t>
            </a:r>
            <a:r>
              <a:rPr lang="en-US" sz="1200" dirty="0">
                <a:latin typeface="Arial"/>
                <a:cs typeface="Arial"/>
              </a:rPr>
              <a:t>year</a:t>
            </a:r>
            <a:r>
              <a:rPr lang="en-US" sz="1200" spc="20" dirty="0">
                <a:latin typeface="Arial"/>
                <a:cs typeface="Arial"/>
              </a:rPr>
              <a:t> </a:t>
            </a:r>
            <a:r>
              <a:rPr lang="en-US" sz="1200" spc="-20" dirty="0">
                <a:latin typeface="Arial"/>
                <a:cs typeface="Arial"/>
              </a:rPr>
              <a:t>away, </a:t>
            </a:r>
            <a:r>
              <a:rPr lang="en-US" sz="1200" dirty="0">
                <a:latin typeface="Arial"/>
                <a:cs typeface="Arial"/>
              </a:rPr>
              <a:t>investors</a:t>
            </a:r>
            <a:r>
              <a:rPr lang="en-US" sz="1200" spc="10" dirty="0">
                <a:latin typeface="Arial"/>
                <a:cs typeface="Arial"/>
              </a:rPr>
              <a:t> </a:t>
            </a:r>
            <a:r>
              <a:rPr lang="en-US" sz="1200" dirty="0">
                <a:latin typeface="Arial"/>
                <a:cs typeface="Arial"/>
              </a:rPr>
              <a:t>are</a:t>
            </a:r>
            <a:r>
              <a:rPr lang="en-US" sz="1200" spc="20" dirty="0">
                <a:latin typeface="Arial"/>
                <a:cs typeface="Arial"/>
              </a:rPr>
              <a:t> </a:t>
            </a:r>
            <a:r>
              <a:rPr lang="en-US" sz="1200" dirty="0">
                <a:latin typeface="Arial"/>
                <a:cs typeface="Arial"/>
              </a:rPr>
              <a:t>feeling</a:t>
            </a:r>
            <a:r>
              <a:rPr lang="en-US" sz="1200" spc="15" dirty="0">
                <a:latin typeface="Arial"/>
                <a:cs typeface="Arial"/>
              </a:rPr>
              <a:t> </a:t>
            </a:r>
            <a:r>
              <a:rPr lang="en-US" sz="1200" dirty="0">
                <a:latin typeface="Arial"/>
                <a:cs typeface="Arial"/>
              </a:rPr>
              <a:t>anxious</a:t>
            </a:r>
            <a:r>
              <a:rPr lang="en-US" sz="1200" spc="10" dirty="0">
                <a:latin typeface="Arial"/>
                <a:cs typeface="Arial"/>
              </a:rPr>
              <a:t> </a:t>
            </a:r>
            <a:r>
              <a:rPr lang="en-US" sz="1200" dirty="0">
                <a:latin typeface="Arial"/>
                <a:cs typeface="Arial"/>
              </a:rPr>
              <a:t>about</a:t>
            </a:r>
            <a:r>
              <a:rPr lang="en-US" sz="1200" spc="10" dirty="0">
                <a:latin typeface="Arial"/>
                <a:cs typeface="Arial"/>
              </a:rPr>
              <a:t> </a:t>
            </a:r>
            <a:r>
              <a:rPr lang="en-US" sz="1200" dirty="0">
                <a:latin typeface="Arial"/>
                <a:cs typeface="Arial"/>
              </a:rPr>
              <a:t>how</a:t>
            </a:r>
            <a:r>
              <a:rPr lang="en-US" sz="1200" spc="25" dirty="0">
                <a:latin typeface="Arial"/>
                <a:cs typeface="Arial"/>
              </a:rPr>
              <a:t> </a:t>
            </a:r>
            <a:r>
              <a:rPr lang="en-US" sz="1200" dirty="0">
                <a:latin typeface="Arial"/>
                <a:cs typeface="Arial"/>
              </a:rPr>
              <a:t>markets</a:t>
            </a:r>
            <a:r>
              <a:rPr lang="en-US" sz="1200" spc="10" dirty="0">
                <a:latin typeface="Arial"/>
                <a:cs typeface="Arial"/>
              </a:rPr>
              <a:t> </a:t>
            </a:r>
            <a:r>
              <a:rPr lang="en-US" sz="1200" dirty="0">
                <a:latin typeface="Arial"/>
                <a:cs typeface="Arial"/>
              </a:rPr>
              <a:t>will</a:t>
            </a:r>
            <a:r>
              <a:rPr lang="en-US" sz="1200" spc="20" dirty="0">
                <a:latin typeface="Arial"/>
                <a:cs typeface="Arial"/>
              </a:rPr>
              <a:t> </a:t>
            </a:r>
            <a:r>
              <a:rPr lang="en-US" sz="1200" spc="-10" dirty="0">
                <a:latin typeface="Arial"/>
                <a:cs typeface="Arial"/>
              </a:rPr>
              <a:t>react.</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25</a:t>
            </a:fld>
            <a:endParaRPr lang="en-US"/>
          </a:p>
        </p:txBody>
      </p:sp>
    </p:spTree>
    <p:extLst>
      <p:ext uri="{BB962C8B-B14F-4D97-AF65-F5344CB8AC3E}">
        <p14:creationId xmlns:p14="http://schemas.microsoft.com/office/powerpoint/2010/main" val="2955057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While</a:t>
            </a:r>
            <a:r>
              <a:rPr lang="en-US" sz="1200" spc="30" dirty="0">
                <a:latin typeface="Arial"/>
                <a:cs typeface="Arial"/>
              </a:rPr>
              <a:t> </a:t>
            </a:r>
            <a:r>
              <a:rPr lang="en-US" sz="1200" dirty="0">
                <a:latin typeface="Arial"/>
                <a:cs typeface="Arial"/>
              </a:rPr>
              <a:t>markets</a:t>
            </a:r>
            <a:r>
              <a:rPr lang="en-US" sz="1200" spc="20" dirty="0">
                <a:latin typeface="Arial"/>
                <a:cs typeface="Arial"/>
              </a:rPr>
              <a:t> </a:t>
            </a:r>
            <a:r>
              <a:rPr lang="en-US" sz="1200" dirty="0">
                <a:latin typeface="Arial"/>
                <a:cs typeface="Arial"/>
              </a:rPr>
              <a:t>can</a:t>
            </a:r>
            <a:r>
              <a:rPr lang="en-US" sz="1200" spc="25" dirty="0">
                <a:latin typeface="Arial"/>
                <a:cs typeface="Arial"/>
              </a:rPr>
              <a:t> </a:t>
            </a:r>
            <a:r>
              <a:rPr lang="en-US" sz="1200" dirty="0">
                <a:latin typeface="Arial"/>
                <a:cs typeface="Arial"/>
              </a:rPr>
              <a:t>be</a:t>
            </a:r>
            <a:r>
              <a:rPr lang="en-US" sz="1200" spc="30" dirty="0">
                <a:latin typeface="Arial"/>
                <a:cs typeface="Arial"/>
              </a:rPr>
              <a:t> </a:t>
            </a:r>
            <a:r>
              <a:rPr lang="en-US" sz="1200" dirty="0">
                <a:latin typeface="Arial"/>
                <a:cs typeface="Arial"/>
              </a:rPr>
              <a:t>volatile</a:t>
            </a:r>
            <a:r>
              <a:rPr lang="en-US" sz="1200" spc="30" dirty="0">
                <a:latin typeface="Arial"/>
                <a:cs typeface="Arial"/>
              </a:rPr>
              <a:t> </a:t>
            </a:r>
            <a:r>
              <a:rPr lang="en-US" sz="1200" dirty="0">
                <a:latin typeface="Arial"/>
                <a:cs typeface="Arial"/>
              </a:rPr>
              <a:t>in</a:t>
            </a:r>
            <a:r>
              <a:rPr lang="en-US" sz="1200" spc="25" dirty="0">
                <a:latin typeface="Arial"/>
                <a:cs typeface="Arial"/>
              </a:rPr>
              <a:t> </a:t>
            </a:r>
            <a:r>
              <a:rPr lang="en-US" sz="1200" dirty="0">
                <a:latin typeface="Arial"/>
                <a:cs typeface="Arial"/>
              </a:rPr>
              <a:t>election</a:t>
            </a:r>
            <a:r>
              <a:rPr lang="en-US" sz="1200" spc="30" dirty="0">
                <a:latin typeface="Arial"/>
                <a:cs typeface="Arial"/>
              </a:rPr>
              <a:t> </a:t>
            </a:r>
            <a:r>
              <a:rPr lang="en-US" sz="1200" spc="-20" dirty="0">
                <a:latin typeface="Arial"/>
                <a:cs typeface="Arial"/>
              </a:rPr>
              <a:t>years,</a:t>
            </a:r>
            <a:r>
              <a:rPr lang="en-US" sz="1200" spc="30" dirty="0">
                <a:latin typeface="Arial"/>
                <a:cs typeface="Arial"/>
              </a:rPr>
              <a:t> </a:t>
            </a:r>
            <a:r>
              <a:rPr lang="en-US" sz="1200" dirty="0">
                <a:latin typeface="Arial"/>
                <a:cs typeface="Arial"/>
              </a:rPr>
              <a:t>which</a:t>
            </a:r>
            <a:r>
              <a:rPr lang="en-US" sz="1200" spc="20" dirty="0">
                <a:latin typeface="Arial"/>
                <a:cs typeface="Arial"/>
              </a:rPr>
              <a:t> </a:t>
            </a:r>
            <a:r>
              <a:rPr lang="en-US" sz="1200" spc="-10" dirty="0">
                <a:latin typeface="Arial"/>
                <a:cs typeface="Arial"/>
              </a:rPr>
              <a:t>political </a:t>
            </a:r>
            <a:r>
              <a:rPr lang="en-US" sz="1200" dirty="0">
                <a:latin typeface="Arial"/>
                <a:cs typeface="Arial"/>
              </a:rPr>
              <a:t>party</a:t>
            </a:r>
            <a:r>
              <a:rPr lang="en-US" sz="1200" spc="25" dirty="0">
                <a:latin typeface="Arial"/>
                <a:cs typeface="Arial"/>
              </a:rPr>
              <a:t> </a:t>
            </a:r>
            <a:r>
              <a:rPr lang="en-US" sz="1200" spc="-10" dirty="0">
                <a:latin typeface="Arial"/>
                <a:cs typeface="Arial"/>
              </a:rPr>
              <a:t>takes</a:t>
            </a:r>
            <a:r>
              <a:rPr lang="en-US" sz="1200" spc="25"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White</a:t>
            </a:r>
            <a:r>
              <a:rPr lang="en-US" sz="1200" spc="40" dirty="0">
                <a:latin typeface="Arial"/>
                <a:cs typeface="Arial"/>
              </a:rPr>
              <a:t> </a:t>
            </a:r>
            <a:r>
              <a:rPr lang="en-US" sz="1200" dirty="0">
                <a:latin typeface="Arial"/>
                <a:cs typeface="Arial"/>
              </a:rPr>
              <a:t>House</a:t>
            </a:r>
            <a:r>
              <a:rPr lang="en-US" sz="1200" spc="40" dirty="0">
                <a:latin typeface="Arial"/>
                <a:cs typeface="Arial"/>
              </a:rPr>
              <a:t> </a:t>
            </a:r>
            <a:r>
              <a:rPr lang="en-US" sz="1200" spc="-25" dirty="0">
                <a:latin typeface="Arial"/>
                <a:cs typeface="Arial"/>
              </a:rPr>
              <a:t>has</a:t>
            </a:r>
            <a:r>
              <a:rPr lang="en-US" sz="1200" spc="25" dirty="0">
                <a:latin typeface="Arial"/>
                <a:cs typeface="Arial"/>
              </a:rPr>
              <a:t> </a:t>
            </a:r>
            <a:r>
              <a:rPr lang="en-US" sz="1200" dirty="0">
                <a:latin typeface="Arial"/>
                <a:cs typeface="Arial"/>
              </a:rPr>
              <a:t>had</a:t>
            </a:r>
            <a:r>
              <a:rPr lang="en-US" sz="1200" spc="40" dirty="0">
                <a:latin typeface="Arial"/>
                <a:cs typeface="Arial"/>
              </a:rPr>
              <a:t> </a:t>
            </a:r>
            <a:r>
              <a:rPr lang="en-US" sz="1200" dirty="0">
                <a:latin typeface="Arial"/>
                <a:cs typeface="Arial"/>
              </a:rPr>
              <a:t>little</a:t>
            </a:r>
            <a:r>
              <a:rPr lang="en-US" sz="1200" spc="35" dirty="0">
                <a:latin typeface="Arial"/>
                <a:cs typeface="Arial"/>
              </a:rPr>
              <a:t> </a:t>
            </a:r>
            <a:r>
              <a:rPr lang="en-US" sz="1200" dirty="0">
                <a:latin typeface="Arial"/>
                <a:cs typeface="Arial"/>
              </a:rPr>
              <a:t>impact</a:t>
            </a:r>
            <a:r>
              <a:rPr lang="en-US" sz="1200" spc="25" dirty="0">
                <a:latin typeface="Arial"/>
                <a:cs typeface="Arial"/>
              </a:rPr>
              <a:t> </a:t>
            </a:r>
            <a:r>
              <a:rPr lang="en-US" sz="1200" dirty="0">
                <a:latin typeface="Arial"/>
                <a:cs typeface="Arial"/>
              </a:rPr>
              <a:t>for</a:t>
            </a:r>
            <a:r>
              <a:rPr lang="en-US" sz="1200" spc="35" dirty="0">
                <a:latin typeface="Arial"/>
                <a:cs typeface="Arial"/>
              </a:rPr>
              <a:t> </a:t>
            </a:r>
            <a:r>
              <a:rPr lang="en-US" sz="1200" dirty="0">
                <a:latin typeface="Arial"/>
                <a:cs typeface="Arial"/>
              </a:rPr>
              <a:t>long-</a:t>
            </a:r>
            <a:r>
              <a:rPr lang="en-US" sz="1200" spc="-20" dirty="0">
                <a:latin typeface="Arial"/>
                <a:cs typeface="Arial"/>
              </a:rPr>
              <a:t>term </a:t>
            </a:r>
            <a:r>
              <a:rPr lang="en-US" sz="1200" spc="-10" dirty="0">
                <a:latin typeface="Arial"/>
                <a:cs typeface="Arial"/>
              </a:rPr>
              <a:t>investors.</a:t>
            </a:r>
            <a:r>
              <a:rPr lang="en-US" sz="1200" spc="10" dirty="0">
                <a:latin typeface="Arial"/>
                <a:cs typeface="Arial"/>
              </a:rPr>
              <a:t> </a:t>
            </a:r>
            <a:r>
              <a:rPr lang="en-US" sz="1200" spc="-10" dirty="0">
                <a:latin typeface="Arial"/>
                <a:cs typeface="Arial"/>
              </a:rPr>
              <a:t>Since</a:t>
            </a:r>
            <a:r>
              <a:rPr lang="en-US" sz="1200" spc="10" dirty="0">
                <a:latin typeface="Arial"/>
                <a:cs typeface="Arial"/>
              </a:rPr>
              <a:t> </a:t>
            </a:r>
            <a:r>
              <a:rPr lang="en-US" sz="1200" dirty="0">
                <a:latin typeface="Arial"/>
                <a:cs typeface="Arial"/>
              </a:rPr>
              <a:t>1936,</a:t>
            </a:r>
            <a:r>
              <a:rPr lang="en-US" sz="1200" spc="10" dirty="0">
                <a:latin typeface="Arial"/>
                <a:cs typeface="Arial"/>
              </a:rPr>
              <a:t> </a:t>
            </a:r>
            <a:r>
              <a:rPr lang="en-US" sz="1200" dirty="0">
                <a:latin typeface="Arial"/>
                <a:cs typeface="Arial"/>
              </a:rPr>
              <a:t>the</a:t>
            </a:r>
            <a:r>
              <a:rPr lang="en-US" sz="1200" spc="10" dirty="0">
                <a:latin typeface="Arial"/>
                <a:cs typeface="Arial"/>
              </a:rPr>
              <a:t> </a:t>
            </a:r>
            <a:r>
              <a:rPr lang="en-US" sz="1200" spc="-10" dirty="0">
                <a:latin typeface="Arial"/>
                <a:cs typeface="Arial"/>
              </a:rPr>
              <a:t>10-</a:t>
            </a:r>
            <a:r>
              <a:rPr lang="en-US" sz="1200" dirty="0">
                <a:latin typeface="Arial"/>
                <a:cs typeface="Arial"/>
              </a:rPr>
              <a:t>year</a:t>
            </a:r>
            <a:r>
              <a:rPr lang="en-US" sz="1200" spc="5" dirty="0">
                <a:latin typeface="Arial"/>
                <a:cs typeface="Arial"/>
              </a:rPr>
              <a:t> </a:t>
            </a:r>
            <a:r>
              <a:rPr lang="en-US" sz="1200" dirty="0">
                <a:latin typeface="Arial"/>
                <a:cs typeface="Arial"/>
              </a:rPr>
              <a:t>annualized</a:t>
            </a:r>
            <a:r>
              <a:rPr lang="en-US" sz="1200" spc="15" dirty="0">
                <a:latin typeface="Arial"/>
                <a:cs typeface="Arial"/>
              </a:rPr>
              <a:t> </a:t>
            </a:r>
            <a:r>
              <a:rPr lang="en-US" sz="1200" dirty="0">
                <a:latin typeface="Arial"/>
                <a:cs typeface="Arial"/>
              </a:rPr>
              <a:t>return</a:t>
            </a:r>
            <a:r>
              <a:rPr lang="en-US" sz="1200" spc="5" dirty="0">
                <a:latin typeface="Arial"/>
                <a:cs typeface="Arial"/>
              </a:rPr>
              <a:t> </a:t>
            </a:r>
            <a:r>
              <a:rPr lang="en-US" sz="1200" dirty="0">
                <a:latin typeface="Arial"/>
                <a:cs typeface="Arial"/>
              </a:rPr>
              <a:t>of</a:t>
            </a:r>
            <a:r>
              <a:rPr lang="en-US" sz="1200" spc="5" dirty="0">
                <a:latin typeface="Arial"/>
                <a:cs typeface="Arial"/>
              </a:rPr>
              <a:t> </a:t>
            </a:r>
            <a:r>
              <a:rPr lang="en-US" sz="1200" spc="-20" dirty="0">
                <a:latin typeface="Arial"/>
                <a:cs typeface="Arial"/>
              </a:rPr>
              <a:t>U.S. </a:t>
            </a:r>
            <a:r>
              <a:rPr lang="en-US" sz="1200" spc="-10" dirty="0">
                <a:latin typeface="Arial"/>
                <a:cs typeface="Arial"/>
              </a:rPr>
              <a:t>stocks</a:t>
            </a:r>
            <a:r>
              <a:rPr lang="en-US" sz="1200" dirty="0">
                <a:latin typeface="Arial"/>
                <a:cs typeface="Arial"/>
              </a:rPr>
              <a:t> </a:t>
            </a:r>
            <a:r>
              <a:rPr lang="en-US" sz="1200" spc="-45" dirty="0">
                <a:latin typeface="Arial"/>
                <a:cs typeface="Arial"/>
              </a:rPr>
              <a:t>(as</a:t>
            </a:r>
            <a:r>
              <a:rPr lang="en-US" sz="1200" dirty="0">
                <a:latin typeface="Arial"/>
                <a:cs typeface="Arial"/>
              </a:rPr>
              <a:t> measured</a:t>
            </a:r>
            <a:r>
              <a:rPr lang="en-US" sz="1200" spc="10" dirty="0">
                <a:latin typeface="Arial"/>
                <a:cs typeface="Arial"/>
              </a:rPr>
              <a:t> </a:t>
            </a:r>
            <a:r>
              <a:rPr lang="en-US" sz="1200" dirty="0">
                <a:latin typeface="Arial"/>
                <a:cs typeface="Arial"/>
              </a:rPr>
              <a:t>by the</a:t>
            </a:r>
            <a:r>
              <a:rPr lang="en-US" sz="1200" spc="15" dirty="0">
                <a:latin typeface="Arial"/>
                <a:cs typeface="Arial"/>
              </a:rPr>
              <a:t> </a:t>
            </a:r>
            <a:r>
              <a:rPr lang="en-US" sz="1200" spc="-60" dirty="0">
                <a:latin typeface="Arial"/>
                <a:cs typeface="Arial"/>
              </a:rPr>
              <a:t>S&amp;P</a:t>
            </a:r>
            <a:r>
              <a:rPr lang="en-US" sz="1200" spc="5" dirty="0">
                <a:latin typeface="Arial"/>
                <a:cs typeface="Arial"/>
              </a:rPr>
              <a:t> </a:t>
            </a:r>
            <a:r>
              <a:rPr lang="en-US" sz="1200" dirty="0">
                <a:latin typeface="Arial"/>
                <a:cs typeface="Arial"/>
              </a:rPr>
              <a:t>500</a:t>
            </a:r>
            <a:r>
              <a:rPr lang="en-US" sz="1200" spc="10" dirty="0">
                <a:latin typeface="Arial"/>
                <a:cs typeface="Arial"/>
              </a:rPr>
              <a:t> </a:t>
            </a:r>
            <a:r>
              <a:rPr lang="en-US" sz="1200" dirty="0">
                <a:latin typeface="Arial"/>
                <a:cs typeface="Arial"/>
              </a:rPr>
              <a:t>Index)</a:t>
            </a:r>
            <a:r>
              <a:rPr lang="en-US" sz="1200" spc="5" dirty="0">
                <a:latin typeface="Arial"/>
                <a:cs typeface="Arial"/>
              </a:rPr>
              <a:t> </a:t>
            </a:r>
            <a:r>
              <a:rPr lang="en-US" sz="1200" dirty="0">
                <a:latin typeface="Arial"/>
                <a:cs typeface="Arial"/>
              </a:rPr>
              <a:t>made</a:t>
            </a:r>
            <a:r>
              <a:rPr lang="en-US" sz="1200" spc="10" dirty="0">
                <a:latin typeface="Arial"/>
                <a:cs typeface="Arial"/>
              </a:rPr>
              <a:t> </a:t>
            </a:r>
            <a:r>
              <a:rPr lang="en-US" sz="1200" dirty="0">
                <a:latin typeface="Arial"/>
                <a:cs typeface="Arial"/>
              </a:rPr>
              <a:t>at the</a:t>
            </a:r>
            <a:r>
              <a:rPr lang="en-US" sz="1200" spc="15" dirty="0">
                <a:latin typeface="Arial"/>
                <a:cs typeface="Arial"/>
              </a:rPr>
              <a:t> </a:t>
            </a:r>
            <a:r>
              <a:rPr lang="en-US" sz="1200" spc="-20" dirty="0">
                <a:latin typeface="Arial"/>
                <a:cs typeface="Arial"/>
              </a:rPr>
              <a:t>start</a:t>
            </a:r>
            <a:r>
              <a:rPr lang="en-US" sz="1200" spc="500" dirty="0">
                <a:latin typeface="Arial"/>
                <a:cs typeface="Arial"/>
              </a:rPr>
              <a:t> </a:t>
            </a:r>
            <a:r>
              <a:rPr lang="en-US" sz="1200" dirty="0">
                <a:latin typeface="Arial"/>
                <a:cs typeface="Arial"/>
              </a:rPr>
              <a:t>of</a:t>
            </a:r>
            <a:r>
              <a:rPr lang="en-US" sz="1200" spc="5" dirty="0">
                <a:latin typeface="Arial"/>
                <a:cs typeface="Arial"/>
              </a:rPr>
              <a:t> </a:t>
            </a:r>
            <a:r>
              <a:rPr lang="en-US" sz="1200" dirty="0">
                <a:latin typeface="Arial"/>
                <a:cs typeface="Arial"/>
              </a:rPr>
              <a:t>an</a:t>
            </a:r>
            <a:r>
              <a:rPr lang="en-US" sz="1200" spc="5" dirty="0">
                <a:latin typeface="Arial"/>
                <a:cs typeface="Arial"/>
              </a:rPr>
              <a:t> </a:t>
            </a:r>
            <a:r>
              <a:rPr lang="en-US" sz="1200" dirty="0">
                <a:latin typeface="Arial"/>
                <a:cs typeface="Arial"/>
              </a:rPr>
              <a:t>election</a:t>
            </a:r>
            <a:r>
              <a:rPr lang="en-US" sz="1200" spc="5" dirty="0">
                <a:latin typeface="Arial"/>
                <a:cs typeface="Arial"/>
              </a:rPr>
              <a:t> </a:t>
            </a:r>
            <a:r>
              <a:rPr lang="en-US" sz="1200" dirty="0">
                <a:latin typeface="Arial"/>
                <a:cs typeface="Arial"/>
              </a:rPr>
              <a:t>year</a:t>
            </a:r>
            <a:r>
              <a:rPr lang="en-US" sz="1200" spc="10" dirty="0">
                <a:latin typeface="Arial"/>
                <a:cs typeface="Arial"/>
              </a:rPr>
              <a:t> </a:t>
            </a:r>
            <a:r>
              <a:rPr lang="en-US" sz="1200" spc="-20" dirty="0">
                <a:latin typeface="Arial"/>
                <a:cs typeface="Arial"/>
              </a:rPr>
              <a:t>was</a:t>
            </a:r>
            <a:r>
              <a:rPr lang="en-US" sz="1200" dirty="0">
                <a:latin typeface="Arial"/>
                <a:cs typeface="Arial"/>
              </a:rPr>
              <a:t> </a:t>
            </a:r>
            <a:r>
              <a:rPr lang="en-US" sz="1200" spc="-10" dirty="0">
                <a:latin typeface="Arial"/>
                <a:cs typeface="Arial"/>
              </a:rPr>
              <a:t>11.2%</a:t>
            </a:r>
            <a:r>
              <a:rPr lang="en-US" sz="1200" dirty="0">
                <a:latin typeface="Arial"/>
                <a:cs typeface="Arial"/>
              </a:rPr>
              <a:t> when</a:t>
            </a:r>
            <a:r>
              <a:rPr lang="en-US" sz="1200" spc="10" dirty="0">
                <a:latin typeface="Arial"/>
                <a:cs typeface="Arial"/>
              </a:rPr>
              <a:t> </a:t>
            </a:r>
            <a:r>
              <a:rPr lang="en-US" sz="1200" dirty="0">
                <a:latin typeface="Arial"/>
                <a:cs typeface="Arial"/>
              </a:rPr>
              <a:t>a</a:t>
            </a:r>
            <a:r>
              <a:rPr lang="en-US" sz="1200" spc="5" dirty="0">
                <a:latin typeface="Arial"/>
                <a:cs typeface="Arial"/>
              </a:rPr>
              <a:t> </a:t>
            </a:r>
            <a:r>
              <a:rPr lang="en-US" sz="1200" dirty="0">
                <a:latin typeface="Arial"/>
                <a:cs typeface="Arial"/>
              </a:rPr>
              <a:t>Democrat won</a:t>
            </a:r>
            <a:r>
              <a:rPr lang="en-US" sz="1200" spc="5" dirty="0">
                <a:latin typeface="Arial"/>
                <a:cs typeface="Arial"/>
              </a:rPr>
              <a:t> </a:t>
            </a:r>
            <a:r>
              <a:rPr lang="en-US" sz="1200" spc="-25" dirty="0">
                <a:latin typeface="Arial"/>
                <a:cs typeface="Arial"/>
              </a:rPr>
              <a:t>and</a:t>
            </a:r>
            <a:r>
              <a:rPr lang="en-US" sz="1200" spc="500" dirty="0">
                <a:latin typeface="Arial"/>
                <a:cs typeface="Arial"/>
              </a:rPr>
              <a:t> </a:t>
            </a:r>
            <a:r>
              <a:rPr lang="en-US" sz="1200" spc="-10" dirty="0">
                <a:latin typeface="Arial"/>
                <a:cs typeface="Arial"/>
              </a:rPr>
              <a:t>10.5%</a:t>
            </a:r>
            <a:r>
              <a:rPr lang="en-US" sz="1200" spc="-15" dirty="0">
                <a:latin typeface="Arial"/>
                <a:cs typeface="Arial"/>
              </a:rPr>
              <a:t> </a:t>
            </a:r>
            <a:r>
              <a:rPr lang="en-US" sz="1200" dirty="0">
                <a:latin typeface="Arial"/>
                <a:cs typeface="Arial"/>
              </a:rPr>
              <a:t>in</a:t>
            </a:r>
            <a:r>
              <a:rPr lang="en-US" sz="1200" spc="-5" dirty="0">
                <a:latin typeface="Arial"/>
                <a:cs typeface="Arial"/>
              </a:rPr>
              <a:t> </a:t>
            </a:r>
            <a:r>
              <a:rPr lang="en-US" sz="1200" spc="-20" dirty="0">
                <a:latin typeface="Arial"/>
                <a:cs typeface="Arial"/>
              </a:rPr>
              <a:t>years</a:t>
            </a:r>
            <a:r>
              <a:rPr lang="en-US" sz="1200" spc="-10" dirty="0">
                <a:latin typeface="Arial"/>
                <a:cs typeface="Arial"/>
              </a:rPr>
              <a:t> </a:t>
            </a:r>
            <a:r>
              <a:rPr lang="en-US" sz="1200" dirty="0">
                <a:latin typeface="Arial"/>
                <a:cs typeface="Arial"/>
              </a:rPr>
              <a:t>a</a:t>
            </a:r>
            <a:r>
              <a:rPr lang="en-US" sz="1200" spc="-5" dirty="0">
                <a:latin typeface="Arial"/>
                <a:cs typeface="Arial"/>
              </a:rPr>
              <a:t> </a:t>
            </a:r>
            <a:r>
              <a:rPr lang="en-US" sz="1200" dirty="0">
                <a:latin typeface="Arial"/>
                <a:cs typeface="Arial"/>
              </a:rPr>
              <a:t>Republican</a:t>
            </a:r>
            <a:r>
              <a:rPr lang="en-US" sz="1200" spc="-5" dirty="0">
                <a:latin typeface="Arial"/>
                <a:cs typeface="Arial"/>
              </a:rPr>
              <a:t> </a:t>
            </a:r>
            <a:r>
              <a:rPr lang="en-US" sz="1200" spc="-10" dirty="0">
                <a:latin typeface="Arial"/>
                <a:cs typeface="Arial"/>
              </a:rPr>
              <a:t>prevailed.</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26</a:t>
            </a:fld>
            <a:endParaRPr lang="en-US"/>
          </a:p>
        </p:txBody>
      </p:sp>
    </p:spTree>
    <p:extLst>
      <p:ext uri="{BB962C8B-B14F-4D97-AF65-F5344CB8AC3E}">
        <p14:creationId xmlns:p14="http://schemas.microsoft.com/office/powerpoint/2010/main" val="2427875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8218">
              <a:lnSpc>
                <a:spcPct val="100000"/>
              </a:lnSpc>
              <a:spcBef>
                <a:spcPts val="65"/>
              </a:spcBef>
            </a:pPr>
            <a:r>
              <a:rPr lang="en-US" b="1" spc="-39" dirty="0">
                <a:solidFill>
                  <a:srgbClr val="005F9A"/>
                </a:solidFill>
                <a:latin typeface="Arial"/>
                <a:cs typeface="Arial"/>
              </a:rPr>
              <a:t>Setting</a:t>
            </a:r>
            <a:r>
              <a:rPr lang="en-US" b="1" spc="-55" dirty="0">
                <a:solidFill>
                  <a:srgbClr val="005F9A"/>
                </a:solidFill>
                <a:latin typeface="Arial"/>
                <a:cs typeface="Arial"/>
              </a:rPr>
              <a:t> </a:t>
            </a:r>
            <a:r>
              <a:rPr lang="en-US" b="1" spc="-52" dirty="0">
                <a:solidFill>
                  <a:srgbClr val="005F9A"/>
                </a:solidFill>
                <a:latin typeface="Arial"/>
                <a:cs typeface="Arial"/>
              </a:rPr>
              <a:t>your </a:t>
            </a:r>
            <a:r>
              <a:rPr lang="en-US" b="1" spc="-55" dirty="0">
                <a:solidFill>
                  <a:srgbClr val="005F9A"/>
                </a:solidFill>
                <a:latin typeface="Arial"/>
                <a:cs typeface="Arial"/>
              </a:rPr>
              <a:t>sights</a:t>
            </a:r>
            <a:r>
              <a:rPr lang="en-US" b="1" spc="-52" dirty="0">
                <a:solidFill>
                  <a:srgbClr val="005F9A"/>
                </a:solidFill>
                <a:latin typeface="Arial"/>
                <a:cs typeface="Arial"/>
              </a:rPr>
              <a:t> </a:t>
            </a:r>
            <a:r>
              <a:rPr lang="en-US" b="1" spc="-32" dirty="0">
                <a:solidFill>
                  <a:srgbClr val="005F9A"/>
                </a:solidFill>
                <a:latin typeface="Arial"/>
                <a:cs typeface="Arial"/>
              </a:rPr>
              <a:t>on</a:t>
            </a:r>
            <a:r>
              <a:rPr lang="en-US" b="1" spc="-55" dirty="0">
                <a:solidFill>
                  <a:srgbClr val="005F9A"/>
                </a:solidFill>
                <a:latin typeface="Arial"/>
                <a:cs typeface="Arial"/>
              </a:rPr>
              <a:t> </a:t>
            </a:r>
            <a:r>
              <a:rPr lang="en-US" b="1" spc="-6" dirty="0">
                <a:solidFill>
                  <a:srgbClr val="005F9A"/>
                </a:solidFill>
                <a:latin typeface="Arial"/>
                <a:cs typeface="Arial"/>
              </a:rPr>
              <a:t>the</a:t>
            </a:r>
            <a:r>
              <a:rPr lang="en-US" b="1" spc="-52" dirty="0">
                <a:solidFill>
                  <a:srgbClr val="005F9A"/>
                </a:solidFill>
                <a:latin typeface="Arial"/>
                <a:cs typeface="Arial"/>
              </a:rPr>
              <a:t> </a:t>
            </a:r>
            <a:r>
              <a:rPr lang="en-US" b="1" spc="-19" dirty="0">
                <a:solidFill>
                  <a:srgbClr val="005F9A"/>
                </a:solidFill>
                <a:latin typeface="Arial"/>
                <a:cs typeface="Arial"/>
              </a:rPr>
              <a:t>long-term</a:t>
            </a:r>
          </a:p>
          <a:p>
            <a:pPr marL="8218">
              <a:lnSpc>
                <a:spcPct val="100000"/>
              </a:lnSpc>
              <a:spcBef>
                <a:spcPts val="65"/>
              </a:spcBef>
            </a:pPr>
            <a:endParaRPr lang="en-US" dirty="0">
              <a:latin typeface="Arial"/>
              <a:cs typeface="Arial"/>
            </a:endParaRPr>
          </a:p>
          <a:p>
            <a:pPr marL="8218" marR="3287">
              <a:lnSpc>
                <a:spcPct val="111100"/>
              </a:lnSpc>
              <a:spcBef>
                <a:spcPts val="699"/>
              </a:spcBef>
            </a:pPr>
            <a:r>
              <a:rPr lang="en-US" sz="1200" spc="-6" dirty="0">
                <a:solidFill>
                  <a:srgbClr val="231F20"/>
                </a:solidFill>
                <a:latin typeface="Arial"/>
                <a:cs typeface="Arial"/>
              </a:rPr>
              <a:t>Investor</a:t>
            </a:r>
            <a:r>
              <a:rPr lang="en-US" sz="1200" spc="10" dirty="0">
                <a:solidFill>
                  <a:srgbClr val="231F20"/>
                </a:solidFill>
                <a:latin typeface="Arial"/>
                <a:cs typeface="Arial"/>
              </a:rPr>
              <a:t> </a:t>
            </a:r>
            <a:r>
              <a:rPr lang="en-US" sz="1200" dirty="0">
                <a:solidFill>
                  <a:srgbClr val="231F20"/>
                </a:solidFill>
                <a:latin typeface="Arial"/>
                <a:cs typeface="Arial"/>
              </a:rPr>
              <a:t>doubts</a:t>
            </a:r>
            <a:r>
              <a:rPr lang="en-US" sz="1200" spc="10" dirty="0">
                <a:solidFill>
                  <a:srgbClr val="231F20"/>
                </a:solidFill>
                <a:latin typeface="Arial"/>
                <a:cs typeface="Arial"/>
              </a:rPr>
              <a:t> </a:t>
            </a:r>
            <a:r>
              <a:rPr lang="en-US" sz="1200" spc="-13" dirty="0">
                <a:solidFill>
                  <a:srgbClr val="231F20"/>
                </a:solidFill>
                <a:latin typeface="Arial"/>
                <a:cs typeface="Arial"/>
              </a:rPr>
              <a:t>may</a:t>
            </a:r>
            <a:r>
              <a:rPr lang="en-US" sz="1200" spc="10" dirty="0">
                <a:solidFill>
                  <a:srgbClr val="231F20"/>
                </a:solidFill>
                <a:latin typeface="Arial"/>
                <a:cs typeface="Arial"/>
              </a:rPr>
              <a:t> </a:t>
            </a:r>
            <a:r>
              <a:rPr lang="en-US" sz="1200" spc="-6" dirty="0">
                <a:solidFill>
                  <a:srgbClr val="231F20"/>
                </a:solidFill>
                <a:latin typeface="Arial"/>
                <a:cs typeface="Arial"/>
              </a:rPr>
              <a:t>seem</a:t>
            </a:r>
            <a:r>
              <a:rPr lang="en-US" sz="1200" spc="10" dirty="0">
                <a:solidFill>
                  <a:srgbClr val="231F20"/>
                </a:solidFill>
                <a:latin typeface="Arial"/>
                <a:cs typeface="Arial"/>
              </a:rPr>
              <a:t> </a:t>
            </a:r>
            <a:r>
              <a:rPr lang="en-US" sz="1200" dirty="0">
                <a:solidFill>
                  <a:srgbClr val="231F20"/>
                </a:solidFill>
                <a:latin typeface="Arial"/>
                <a:cs typeface="Arial"/>
              </a:rPr>
              <a:t>especially</a:t>
            </a:r>
            <a:r>
              <a:rPr lang="en-US" sz="1200" spc="10" dirty="0">
                <a:solidFill>
                  <a:srgbClr val="231F20"/>
                </a:solidFill>
                <a:latin typeface="Arial"/>
                <a:cs typeface="Arial"/>
              </a:rPr>
              <a:t> </a:t>
            </a:r>
            <a:r>
              <a:rPr lang="en-US" sz="1200" dirty="0">
                <a:solidFill>
                  <a:srgbClr val="231F20"/>
                </a:solidFill>
                <a:latin typeface="Arial"/>
                <a:cs typeface="Arial"/>
              </a:rPr>
              <a:t>prevalent</a:t>
            </a:r>
            <a:r>
              <a:rPr lang="en-US" sz="1200" spc="10" dirty="0">
                <a:solidFill>
                  <a:srgbClr val="231F20"/>
                </a:solidFill>
                <a:latin typeface="Arial"/>
                <a:cs typeface="Arial"/>
              </a:rPr>
              <a:t> </a:t>
            </a:r>
            <a:r>
              <a:rPr lang="en-US" sz="1200" dirty="0">
                <a:solidFill>
                  <a:srgbClr val="231F20"/>
                </a:solidFill>
                <a:latin typeface="Arial"/>
                <a:cs typeface="Arial"/>
              </a:rPr>
              <a:t>during</a:t>
            </a:r>
            <a:r>
              <a:rPr lang="en-US" sz="1200" spc="10" dirty="0">
                <a:solidFill>
                  <a:srgbClr val="231F20"/>
                </a:solidFill>
                <a:latin typeface="Arial"/>
                <a:cs typeface="Arial"/>
              </a:rPr>
              <a:t> </a:t>
            </a:r>
            <a:r>
              <a:rPr lang="en-US" sz="1200" spc="-6" dirty="0">
                <a:solidFill>
                  <a:srgbClr val="231F20"/>
                </a:solidFill>
                <a:latin typeface="Arial"/>
                <a:cs typeface="Arial"/>
              </a:rPr>
              <a:t>presidential </a:t>
            </a:r>
            <a:r>
              <a:rPr lang="en-US" sz="1200" dirty="0">
                <a:solidFill>
                  <a:srgbClr val="231F20"/>
                </a:solidFill>
                <a:latin typeface="Arial"/>
                <a:cs typeface="Arial"/>
              </a:rPr>
              <a:t>election</a:t>
            </a:r>
            <a:r>
              <a:rPr lang="en-US" sz="1200" spc="16" dirty="0">
                <a:solidFill>
                  <a:srgbClr val="231F20"/>
                </a:solidFill>
                <a:latin typeface="Arial"/>
                <a:cs typeface="Arial"/>
              </a:rPr>
              <a:t> </a:t>
            </a:r>
            <a:r>
              <a:rPr lang="en-US" sz="1200" spc="-23" dirty="0">
                <a:solidFill>
                  <a:srgbClr val="231F20"/>
                </a:solidFill>
                <a:latin typeface="Arial"/>
                <a:cs typeface="Arial"/>
              </a:rPr>
              <a:t>years</a:t>
            </a:r>
            <a:r>
              <a:rPr lang="en-US" sz="1200" spc="16" dirty="0">
                <a:solidFill>
                  <a:srgbClr val="231F20"/>
                </a:solidFill>
                <a:latin typeface="Arial"/>
                <a:cs typeface="Arial"/>
              </a:rPr>
              <a:t> </a:t>
            </a:r>
            <a:r>
              <a:rPr lang="en-US" sz="1200" dirty="0">
                <a:solidFill>
                  <a:srgbClr val="231F20"/>
                </a:solidFill>
                <a:latin typeface="Arial"/>
                <a:cs typeface="Arial"/>
              </a:rPr>
              <a:t>when</a:t>
            </a:r>
            <a:r>
              <a:rPr lang="en-US" sz="1200" spc="16" dirty="0">
                <a:solidFill>
                  <a:srgbClr val="231F20"/>
                </a:solidFill>
                <a:latin typeface="Arial"/>
                <a:cs typeface="Arial"/>
              </a:rPr>
              <a:t> </a:t>
            </a:r>
            <a:r>
              <a:rPr lang="en-US" sz="1200" dirty="0">
                <a:solidFill>
                  <a:srgbClr val="231F20"/>
                </a:solidFill>
                <a:latin typeface="Arial"/>
                <a:cs typeface="Arial"/>
              </a:rPr>
              <a:t>campaigns</a:t>
            </a:r>
            <a:r>
              <a:rPr lang="en-US" sz="1200" spc="16" dirty="0">
                <a:solidFill>
                  <a:srgbClr val="231F20"/>
                </a:solidFill>
                <a:latin typeface="Arial"/>
                <a:cs typeface="Arial"/>
              </a:rPr>
              <a:t> </a:t>
            </a:r>
            <a:r>
              <a:rPr lang="en-US" sz="1200" dirty="0">
                <a:solidFill>
                  <a:srgbClr val="231F20"/>
                </a:solidFill>
                <a:latin typeface="Arial"/>
                <a:cs typeface="Arial"/>
              </a:rPr>
              <a:t>spotlight</a:t>
            </a:r>
            <a:r>
              <a:rPr lang="en-US" sz="1200" spc="16" dirty="0">
                <a:solidFill>
                  <a:srgbClr val="231F20"/>
                </a:solidFill>
                <a:latin typeface="Arial"/>
                <a:cs typeface="Arial"/>
              </a:rPr>
              <a:t> </a:t>
            </a:r>
            <a:r>
              <a:rPr lang="en-US" sz="1200" dirty="0">
                <a:solidFill>
                  <a:srgbClr val="231F20"/>
                </a:solidFill>
                <a:latin typeface="Arial"/>
                <a:cs typeface="Arial"/>
              </a:rPr>
              <a:t>the</a:t>
            </a:r>
            <a:r>
              <a:rPr lang="en-US" sz="1200" spc="16" dirty="0">
                <a:solidFill>
                  <a:srgbClr val="231F20"/>
                </a:solidFill>
                <a:latin typeface="Arial"/>
                <a:cs typeface="Arial"/>
              </a:rPr>
              <a:t> </a:t>
            </a:r>
            <a:r>
              <a:rPr lang="en-US" sz="1200" dirty="0">
                <a:solidFill>
                  <a:srgbClr val="231F20"/>
                </a:solidFill>
                <a:latin typeface="Arial"/>
                <a:cs typeface="Arial"/>
              </a:rPr>
              <a:t>country’s</a:t>
            </a:r>
            <a:r>
              <a:rPr lang="en-US" sz="1200" spc="16" dirty="0">
                <a:solidFill>
                  <a:srgbClr val="231F20"/>
                </a:solidFill>
                <a:latin typeface="Arial"/>
                <a:cs typeface="Arial"/>
              </a:rPr>
              <a:t> </a:t>
            </a:r>
            <a:r>
              <a:rPr lang="en-US" sz="1200" spc="-6" dirty="0">
                <a:solidFill>
                  <a:srgbClr val="231F20"/>
                </a:solidFill>
                <a:latin typeface="Arial"/>
                <a:cs typeface="Arial"/>
              </a:rPr>
              <a:t>challenges. </a:t>
            </a:r>
            <a:r>
              <a:rPr lang="en-US" sz="1200" spc="-36" dirty="0">
                <a:solidFill>
                  <a:srgbClr val="231F20"/>
                </a:solidFill>
                <a:latin typeface="Arial"/>
                <a:cs typeface="Arial"/>
              </a:rPr>
              <a:t>Yet</a:t>
            </a:r>
            <a:r>
              <a:rPr lang="en-US" sz="1200" spc="13" dirty="0">
                <a:solidFill>
                  <a:srgbClr val="231F20"/>
                </a:solidFill>
                <a:latin typeface="Arial"/>
                <a:cs typeface="Arial"/>
              </a:rPr>
              <a:t> </a:t>
            </a:r>
            <a:r>
              <a:rPr lang="en-US" sz="1200" dirty="0">
                <a:solidFill>
                  <a:srgbClr val="231F20"/>
                </a:solidFill>
                <a:latin typeface="Arial"/>
                <a:cs typeface="Arial"/>
              </a:rPr>
              <a:t>even</a:t>
            </a:r>
            <a:r>
              <a:rPr lang="en-US" sz="1200" spc="16" dirty="0">
                <a:solidFill>
                  <a:srgbClr val="231F20"/>
                </a:solidFill>
                <a:latin typeface="Arial"/>
                <a:cs typeface="Arial"/>
              </a:rPr>
              <a:t> </a:t>
            </a:r>
            <a:r>
              <a:rPr lang="en-US" sz="1200" dirty="0">
                <a:solidFill>
                  <a:srgbClr val="231F20"/>
                </a:solidFill>
                <a:latin typeface="Arial"/>
                <a:cs typeface="Arial"/>
              </a:rPr>
              <a:t>with</a:t>
            </a:r>
            <a:r>
              <a:rPr lang="en-US" sz="1200" spc="16" dirty="0">
                <a:solidFill>
                  <a:srgbClr val="231F20"/>
                </a:solidFill>
                <a:latin typeface="Arial"/>
                <a:cs typeface="Arial"/>
              </a:rPr>
              <a:t> </a:t>
            </a:r>
            <a:r>
              <a:rPr lang="en-US" sz="1200" dirty="0">
                <a:solidFill>
                  <a:srgbClr val="231F20"/>
                </a:solidFill>
                <a:latin typeface="Arial"/>
                <a:cs typeface="Arial"/>
              </a:rPr>
              <a:t>election</a:t>
            </a:r>
            <a:r>
              <a:rPr lang="en-US" sz="1200" spc="13" dirty="0">
                <a:solidFill>
                  <a:srgbClr val="231F20"/>
                </a:solidFill>
                <a:latin typeface="Arial"/>
                <a:cs typeface="Arial"/>
              </a:rPr>
              <a:t> </a:t>
            </a:r>
            <a:r>
              <a:rPr lang="en-US" sz="1200" spc="-13" dirty="0">
                <a:solidFill>
                  <a:srgbClr val="231F20"/>
                </a:solidFill>
                <a:latin typeface="Arial"/>
                <a:cs typeface="Arial"/>
              </a:rPr>
              <a:t>year</a:t>
            </a:r>
            <a:r>
              <a:rPr lang="en-US" sz="1200" spc="16" dirty="0">
                <a:solidFill>
                  <a:srgbClr val="231F20"/>
                </a:solidFill>
                <a:latin typeface="Arial"/>
                <a:cs typeface="Arial"/>
              </a:rPr>
              <a:t> </a:t>
            </a:r>
            <a:r>
              <a:rPr lang="en-US" sz="1200" dirty="0">
                <a:solidFill>
                  <a:srgbClr val="231F20"/>
                </a:solidFill>
                <a:latin typeface="Arial"/>
                <a:cs typeface="Arial"/>
              </a:rPr>
              <a:t>rhetoric</a:t>
            </a:r>
            <a:r>
              <a:rPr lang="en-US" sz="1200" spc="16" dirty="0">
                <a:solidFill>
                  <a:srgbClr val="231F20"/>
                </a:solidFill>
                <a:latin typeface="Arial"/>
                <a:cs typeface="Arial"/>
              </a:rPr>
              <a:t> </a:t>
            </a:r>
            <a:r>
              <a:rPr lang="en-US" sz="1200" dirty="0">
                <a:solidFill>
                  <a:srgbClr val="231F20"/>
                </a:solidFill>
                <a:latin typeface="Arial"/>
                <a:cs typeface="Arial"/>
              </a:rPr>
              <a:t>amplifying</a:t>
            </a:r>
            <a:r>
              <a:rPr lang="en-US" sz="1200" spc="13" dirty="0">
                <a:solidFill>
                  <a:srgbClr val="231F20"/>
                </a:solidFill>
                <a:latin typeface="Arial"/>
                <a:cs typeface="Arial"/>
              </a:rPr>
              <a:t> </a:t>
            </a:r>
            <a:r>
              <a:rPr lang="en-US" sz="1200" dirty="0">
                <a:solidFill>
                  <a:srgbClr val="231F20"/>
                </a:solidFill>
                <a:latin typeface="Arial"/>
                <a:cs typeface="Arial"/>
              </a:rPr>
              <a:t>the</a:t>
            </a:r>
            <a:r>
              <a:rPr lang="en-US" sz="1200" spc="16" dirty="0">
                <a:solidFill>
                  <a:srgbClr val="231F20"/>
                </a:solidFill>
                <a:latin typeface="Arial"/>
                <a:cs typeface="Arial"/>
              </a:rPr>
              <a:t> </a:t>
            </a:r>
            <a:r>
              <a:rPr lang="en-US" sz="1200" dirty="0">
                <a:solidFill>
                  <a:srgbClr val="231F20"/>
                </a:solidFill>
                <a:latin typeface="Arial"/>
                <a:cs typeface="Arial"/>
              </a:rPr>
              <a:t>negative,</a:t>
            </a:r>
            <a:r>
              <a:rPr lang="en-US" sz="1200" spc="16" dirty="0">
                <a:solidFill>
                  <a:srgbClr val="231F20"/>
                </a:solidFill>
                <a:latin typeface="Arial"/>
                <a:cs typeface="Arial"/>
              </a:rPr>
              <a:t> </a:t>
            </a:r>
            <a:r>
              <a:rPr lang="en-US" sz="1200" spc="-13" dirty="0">
                <a:solidFill>
                  <a:srgbClr val="231F20"/>
                </a:solidFill>
                <a:latin typeface="Arial"/>
                <a:cs typeface="Arial"/>
              </a:rPr>
              <a:t>it’s </a:t>
            </a:r>
            <a:r>
              <a:rPr lang="en-US" sz="1200" dirty="0">
                <a:solidFill>
                  <a:srgbClr val="231F20"/>
                </a:solidFill>
                <a:latin typeface="Arial"/>
                <a:cs typeface="Arial"/>
              </a:rPr>
              <a:t>important</a:t>
            </a:r>
            <a:r>
              <a:rPr lang="en-US" sz="1200" spc="10" dirty="0">
                <a:solidFill>
                  <a:srgbClr val="231F20"/>
                </a:solidFill>
                <a:latin typeface="Arial"/>
                <a:cs typeface="Arial"/>
              </a:rPr>
              <a:t> </a:t>
            </a:r>
            <a:r>
              <a:rPr lang="en-US" sz="1200" dirty="0">
                <a:solidFill>
                  <a:srgbClr val="231F20"/>
                </a:solidFill>
                <a:latin typeface="Arial"/>
                <a:cs typeface="Arial"/>
              </a:rPr>
              <a:t>to</a:t>
            </a:r>
            <a:r>
              <a:rPr lang="en-US" sz="1200" spc="13" dirty="0">
                <a:solidFill>
                  <a:srgbClr val="231F20"/>
                </a:solidFill>
                <a:latin typeface="Arial"/>
                <a:cs typeface="Arial"/>
              </a:rPr>
              <a:t> </a:t>
            </a:r>
            <a:r>
              <a:rPr lang="en-US" sz="1200" spc="-6" dirty="0">
                <a:solidFill>
                  <a:srgbClr val="231F20"/>
                </a:solidFill>
                <a:latin typeface="Arial"/>
                <a:cs typeface="Arial"/>
              </a:rPr>
              <a:t>focus</a:t>
            </a:r>
            <a:r>
              <a:rPr lang="en-US" sz="1200" spc="10" dirty="0">
                <a:solidFill>
                  <a:srgbClr val="231F20"/>
                </a:solidFill>
                <a:latin typeface="Arial"/>
                <a:cs typeface="Arial"/>
              </a:rPr>
              <a:t> </a:t>
            </a:r>
            <a:r>
              <a:rPr lang="en-US" sz="1200" dirty="0">
                <a:solidFill>
                  <a:srgbClr val="231F20"/>
                </a:solidFill>
                <a:latin typeface="Arial"/>
                <a:cs typeface="Arial"/>
              </a:rPr>
              <a:t>on</a:t>
            </a:r>
            <a:r>
              <a:rPr lang="en-US" sz="1200" spc="13" dirty="0">
                <a:solidFill>
                  <a:srgbClr val="231F20"/>
                </a:solidFill>
                <a:latin typeface="Arial"/>
                <a:cs typeface="Arial"/>
              </a:rPr>
              <a:t> </a:t>
            </a:r>
            <a:r>
              <a:rPr lang="en-US" sz="1200" dirty="0">
                <a:solidFill>
                  <a:srgbClr val="231F20"/>
                </a:solidFill>
                <a:latin typeface="Arial"/>
                <a:cs typeface="Arial"/>
              </a:rPr>
              <a:t>your</a:t>
            </a:r>
            <a:r>
              <a:rPr lang="en-US" sz="1200" spc="10" dirty="0">
                <a:solidFill>
                  <a:srgbClr val="231F20"/>
                </a:solidFill>
                <a:latin typeface="Arial"/>
                <a:cs typeface="Arial"/>
              </a:rPr>
              <a:t> </a:t>
            </a:r>
            <a:r>
              <a:rPr lang="en-US" sz="1200" dirty="0">
                <a:solidFill>
                  <a:srgbClr val="231F20"/>
                </a:solidFill>
                <a:latin typeface="Arial"/>
                <a:cs typeface="Arial"/>
              </a:rPr>
              <a:t>vision</a:t>
            </a:r>
            <a:r>
              <a:rPr lang="en-US" sz="1200" spc="13" dirty="0">
                <a:solidFill>
                  <a:srgbClr val="231F20"/>
                </a:solidFill>
                <a:latin typeface="Arial"/>
                <a:cs typeface="Arial"/>
              </a:rPr>
              <a:t> </a:t>
            </a:r>
            <a:r>
              <a:rPr lang="en-US" sz="1200" dirty="0">
                <a:solidFill>
                  <a:srgbClr val="231F20"/>
                </a:solidFill>
                <a:latin typeface="Arial"/>
                <a:cs typeface="Arial"/>
              </a:rPr>
              <a:t>for</a:t>
            </a:r>
            <a:r>
              <a:rPr lang="en-US" sz="1200" spc="10" dirty="0">
                <a:solidFill>
                  <a:srgbClr val="231F20"/>
                </a:solidFill>
                <a:latin typeface="Arial"/>
                <a:cs typeface="Arial"/>
              </a:rPr>
              <a:t> </a:t>
            </a:r>
            <a:r>
              <a:rPr lang="en-US" sz="1200" dirty="0">
                <a:solidFill>
                  <a:srgbClr val="231F20"/>
                </a:solidFill>
                <a:latin typeface="Arial"/>
                <a:cs typeface="Arial"/>
              </a:rPr>
              <a:t>the</a:t>
            </a:r>
            <a:r>
              <a:rPr lang="en-US" sz="1200" spc="13" dirty="0">
                <a:solidFill>
                  <a:srgbClr val="231F20"/>
                </a:solidFill>
                <a:latin typeface="Arial"/>
                <a:cs typeface="Arial"/>
              </a:rPr>
              <a:t> </a:t>
            </a:r>
            <a:r>
              <a:rPr lang="en-US" sz="1200" spc="-6" dirty="0">
                <a:solidFill>
                  <a:srgbClr val="231F20"/>
                </a:solidFill>
                <a:latin typeface="Arial"/>
                <a:cs typeface="Arial"/>
              </a:rPr>
              <a:t>future.</a:t>
            </a: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231F20"/>
              </a:solidFill>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Keep</a:t>
            </a:r>
            <a:r>
              <a:rPr lang="en-US" sz="1200" spc="3" dirty="0">
                <a:solidFill>
                  <a:srgbClr val="231F20"/>
                </a:solidFill>
                <a:latin typeface="Arial"/>
                <a:cs typeface="Arial"/>
              </a:rPr>
              <a:t> </a:t>
            </a:r>
            <a:r>
              <a:rPr lang="en-US" sz="1200" dirty="0">
                <a:solidFill>
                  <a:srgbClr val="231F20"/>
                </a:solidFill>
                <a:latin typeface="Arial"/>
                <a:cs typeface="Arial"/>
              </a:rPr>
              <a:t>in</a:t>
            </a:r>
            <a:r>
              <a:rPr lang="en-US" sz="1200" spc="3" dirty="0">
                <a:solidFill>
                  <a:srgbClr val="231F20"/>
                </a:solidFill>
                <a:latin typeface="Arial"/>
                <a:cs typeface="Arial"/>
              </a:rPr>
              <a:t> </a:t>
            </a:r>
            <a:r>
              <a:rPr lang="en-US" sz="1200" dirty="0">
                <a:solidFill>
                  <a:srgbClr val="231F20"/>
                </a:solidFill>
                <a:latin typeface="Arial"/>
                <a:cs typeface="Arial"/>
              </a:rPr>
              <a:t>mind</a:t>
            </a:r>
            <a:r>
              <a:rPr lang="en-US" sz="1200" spc="6" dirty="0">
                <a:solidFill>
                  <a:srgbClr val="231F20"/>
                </a:solidFill>
                <a:latin typeface="Arial"/>
                <a:cs typeface="Arial"/>
              </a:rPr>
              <a:t> </a:t>
            </a:r>
            <a:r>
              <a:rPr lang="en-US" sz="1200" dirty="0">
                <a:solidFill>
                  <a:srgbClr val="231F20"/>
                </a:solidFill>
                <a:latin typeface="Arial"/>
                <a:cs typeface="Arial"/>
              </a:rPr>
              <a:t>the</a:t>
            </a:r>
            <a:r>
              <a:rPr lang="en-US" sz="1200" spc="3" dirty="0">
                <a:solidFill>
                  <a:srgbClr val="231F20"/>
                </a:solidFill>
                <a:latin typeface="Arial"/>
                <a:cs typeface="Arial"/>
              </a:rPr>
              <a:t> </a:t>
            </a:r>
            <a:r>
              <a:rPr lang="en-US" sz="1200" spc="-6" dirty="0">
                <a:solidFill>
                  <a:srgbClr val="231F20"/>
                </a:solidFill>
                <a:latin typeface="Arial"/>
                <a:cs typeface="Arial"/>
              </a:rPr>
              <a:t>following:</a:t>
            </a:r>
            <a:endParaRPr lang="en-US" sz="1200" dirty="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spc="-19" dirty="0">
                <a:solidFill>
                  <a:srgbClr val="231F20"/>
                </a:solidFill>
                <a:latin typeface="Arial"/>
                <a:cs typeface="Arial"/>
              </a:rPr>
              <a:t>Successful</a:t>
            </a:r>
            <a:r>
              <a:rPr lang="en-US" sz="1200" dirty="0">
                <a:solidFill>
                  <a:srgbClr val="231F20"/>
                </a:solidFill>
                <a:latin typeface="Arial"/>
                <a:cs typeface="Arial"/>
              </a:rPr>
              <a:t> long-term</a:t>
            </a:r>
            <a:r>
              <a:rPr lang="en-US" sz="1200" spc="3" dirty="0">
                <a:solidFill>
                  <a:srgbClr val="231F20"/>
                </a:solidFill>
                <a:latin typeface="Arial"/>
                <a:cs typeface="Arial"/>
              </a:rPr>
              <a:t> </a:t>
            </a:r>
            <a:r>
              <a:rPr lang="en-US" sz="1200" spc="-6" dirty="0">
                <a:solidFill>
                  <a:srgbClr val="231F20"/>
                </a:solidFill>
                <a:latin typeface="Arial"/>
                <a:cs typeface="Arial"/>
              </a:rPr>
              <a:t>investors</a:t>
            </a:r>
            <a:r>
              <a:rPr lang="en-US" sz="1200" dirty="0">
                <a:solidFill>
                  <a:srgbClr val="231F20"/>
                </a:solidFill>
                <a:latin typeface="Arial"/>
                <a:cs typeface="Arial"/>
              </a:rPr>
              <a:t> </a:t>
            </a:r>
            <a:r>
              <a:rPr lang="en-US" sz="1200" spc="-16" dirty="0">
                <a:solidFill>
                  <a:srgbClr val="231F20"/>
                </a:solidFill>
                <a:latin typeface="Arial"/>
                <a:cs typeface="Arial"/>
              </a:rPr>
              <a:t>stay</a:t>
            </a:r>
            <a:r>
              <a:rPr lang="en-US" sz="1200" spc="3" dirty="0">
                <a:solidFill>
                  <a:srgbClr val="231F20"/>
                </a:solidFill>
                <a:latin typeface="Arial"/>
                <a:cs typeface="Arial"/>
              </a:rPr>
              <a:t> </a:t>
            </a:r>
            <a:r>
              <a:rPr lang="en-US" sz="1200" dirty="0">
                <a:solidFill>
                  <a:srgbClr val="231F20"/>
                </a:solidFill>
                <a:latin typeface="Arial"/>
                <a:cs typeface="Arial"/>
              </a:rPr>
              <a:t>the course</a:t>
            </a:r>
            <a:r>
              <a:rPr lang="en-US" sz="1200" spc="3" dirty="0">
                <a:solidFill>
                  <a:srgbClr val="231F20"/>
                </a:solidFill>
                <a:latin typeface="Arial"/>
                <a:cs typeface="Arial"/>
              </a:rPr>
              <a:t> </a:t>
            </a:r>
            <a:r>
              <a:rPr lang="en-US" sz="1200" dirty="0">
                <a:solidFill>
                  <a:srgbClr val="231F20"/>
                </a:solidFill>
                <a:latin typeface="Arial"/>
                <a:cs typeface="Arial"/>
              </a:rPr>
              <a:t>and rely</a:t>
            </a:r>
            <a:r>
              <a:rPr lang="en-US" sz="1200" spc="3" dirty="0">
                <a:solidFill>
                  <a:srgbClr val="231F20"/>
                </a:solidFill>
                <a:latin typeface="Arial"/>
                <a:cs typeface="Arial"/>
              </a:rPr>
              <a:t> </a:t>
            </a:r>
            <a:r>
              <a:rPr lang="en-US" sz="1200" dirty="0">
                <a:solidFill>
                  <a:srgbClr val="231F20"/>
                </a:solidFill>
                <a:latin typeface="Arial"/>
                <a:cs typeface="Arial"/>
              </a:rPr>
              <a:t>on</a:t>
            </a:r>
            <a:r>
              <a:rPr lang="en-US" sz="1200" spc="3" dirty="0">
                <a:solidFill>
                  <a:srgbClr val="231F20"/>
                </a:solidFill>
                <a:latin typeface="Arial"/>
                <a:cs typeface="Arial"/>
              </a:rPr>
              <a:t> </a:t>
            </a:r>
            <a:r>
              <a:rPr lang="en-US" sz="1200" spc="-13" dirty="0">
                <a:solidFill>
                  <a:srgbClr val="231F20"/>
                </a:solidFill>
                <a:latin typeface="Arial"/>
                <a:cs typeface="Arial"/>
              </a:rPr>
              <a:t>time </a:t>
            </a:r>
            <a:r>
              <a:rPr lang="en-US" sz="1200" dirty="0">
                <a:solidFill>
                  <a:srgbClr val="231F20"/>
                </a:solidFill>
                <a:latin typeface="Arial"/>
                <a:cs typeface="Arial"/>
              </a:rPr>
              <a:t>rather</a:t>
            </a:r>
            <a:r>
              <a:rPr lang="en-US" sz="1200" spc="-13" dirty="0">
                <a:solidFill>
                  <a:srgbClr val="231F20"/>
                </a:solidFill>
                <a:latin typeface="Arial"/>
                <a:cs typeface="Arial"/>
              </a:rPr>
              <a:t> </a:t>
            </a:r>
            <a:r>
              <a:rPr lang="en-US" sz="1200" dirty="0">
                <a:solidFill>
                  <a:srgbClr val="231F20"/>
                </a:solidFill>
                <a:latin typeface="Arial"/>
                <a:cs typeface="Arial"/>
              </a:rPr>
              <a:t>than</a:t>
            </a:r>
            <a:r>
              <a:rPr lang="en-US" sz="1200" spc="-13" dirty="0">
                <a:solidFill>
                  <a:srgbClr val="231F20"/>
                </a:solidFill>
                <a:latin typeface="Arial"/>
                <a:cs typeface="Arial"/>
              </a:rPr>
              <a:t> </a:t>
            </a:r>
            <a:r>
              <a:rPr lang="en-US" sz="1200" spc="-6" dirty="0">
                <a:solidFill>
                  <a:srgbClr val="231F20"/>
                </a:solidFill>
                <a:latin typeface="Arial"/>
                <a:cs typeface="Arial"/>
              </a:rPr>
              <a:t>timing.</a:t>
            </a:r>
            <a:endParaRPr lang="en-US" sz="1200" dirty="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231F20"/>
                </a:solidFill>
                <a:latin typeface="Arial"/>
                <a:cs typeface="Arial"/>
              </a:rPr>
              <a:t>Investment</a:t>
            </a:r>
            <a:r>
              <a:rPr lang="en-US" sz="1200" spc="-6" dirty="0">
                <a:solidFill>
                  <a:srgbClr val="231F20"/>
                </a:solidFill>
                <a:latin typeface="Arial"/>
                <a:cs typeface="Arial"/>
              </a:rPr>
              <a:t> </a:t>
            </a:r>
            <a:r>
              <a:rPr lang="en-US" sz="1200" spc="-26" dirty="0">
                <a:solidFill>
                  <a:srgbClr val="231F20"/>
                </a:solidFill>
                <a:latin typeface="Arial"/>
                <a:cs typeface="Arial"/>
              </a:rPr>
              <a:t>success</a:t>
            </a:r>
            <a:r>
              <a:rPr lang="en-US" sz="1200" spc="-3" dirty="0">
                <a:solidFill>
                  <a:srgbClr val="231F20"/>
                </a:solidFill>
                <a:latin typeface="Arial"/>
                <a:cs typeface="Arial"/>
              </a:rPr>
              <a:t> </a:t>
            </a:r>
            <a:r>
              <a:rPr lang="en-US" sz="1200" spc="-29" dirty="0">
                <a:solidFill>
                  <a:srgbClr val="231F20"/>
                </a:solidFill>
                <a:latin typeface="Arial"/>
                <a:cs typeface="Arial"/>
              </a:rPr>
              <a:t>has</a:t>
            </a:r>
            <a:r>
              <a:rPr lang="en-US" sz="1200" spc="-3" dirty="0">
                <a:solidFill>
                  <a:srgbClr val="231F20"/>
                </a:solidFill>
                <a:latin typeface="Arial"/>
                <a:cs typeface="Arial"/>
              </a:rPr>
              <a:t> </a:t>
            </a:r>
            <a:r>
              <a:rPr lang="en-US" sz="1200" spc="29" dirty="0">
                <a:solidFill>
                  <a:srgbClr val="231F20"/>
                </a:solidFill>
                <a:latin typeface="Arial"/>
                <a:cs typeface="Arial"/>
              </a:rPr>
              <a:t>depended</a:t>
            </a:r>
            <a:r>
              <a:rPr lang="en-US" sz="1200" spc="-6" dirty="0">
                <a:solidFill>
                  <a:srgbClr val="231F20"/>
                </a:solidFill>
                <a:latin typeface="Arial"/>
                <a:cs typeface="Arial"/>
              </a:rPr>
              <a:t> </a:t>
            </a:r>
            <a:r>
              <a:rPr lang="en-US" sz="1200" dirty="0">
                <a:solidFill>
                  <a:srgbClr val="231F20"/>
                </a:solidFill>
                <a:latin typeface="Arial"/>
                <a:cs typeface="Arial"/>
              </a:rPr>
              <a:t>more</a:t>
            </a:r>
            <a:r>
              <a:rPr lang="en-US" sz="1200" spc="-3" dirty="0">
                <a:solidFill>
                  <a:srgbClr val="231F20"/>
                </a:solidFill>
                <a:latin typeface="Arial"/>
                <a:cs typeface="Arial"/>
              </a:rPr>
              <a:t> </a:t>
            </a:r>
            <a:r>
              <a:rPr lang="en-US" sz="1200" dirty="0">
                <a:solidFill>
                  <a:srgbClr val="231F20"/>
                </a:solidFill>
                <a:latin typeface="Arial"/>
                <a:cs typeface="Arial"/>
              </a:rPr>
              <a:t>on</a:t>
            </a:r>
            <a:r>
              <a:rPr lang="en-US" sz="1200" spc="-3" dirty="0">
                <a:solidFill>
                  <a:srgbClr val="231F20"/>
                </a:solidFill>
                <a:latin typeface="Arial"/>
                <a:cs typeface="Arial"/>
              </a:rPr>
              <a:t> </a:t>
            </a:r>
            <a:r>
              <a:rPr lang="en-US" sz="1200" dirty="0">
                <a:solidFill>
                  <a:srgbClr val="231F20"/>
                </a:solidFill>
                <a:latin typeface="Arial"/>
                <a:cs typeface="Arial"/>
              </a:rPr>
              <a:t>the</a:t>
            </a:r>
            <a:r>
              <a:rPr lang="en-US" sz="1200" spc="-6" dirty="0">
                <a:solidFill>
                  <a:srgbClr val="231F20"/>
                </a:solidFill>
                <a:latin typeface="Arial"/>
                <a:cs typeface="Arial"/>
              </a:rPr>
              <a:t> </a:t>
            </a:r>
            <a:r>
              <a:rPr lang="en-US" sz="1200" dirty="0">
                <a:solidFill>
                  <a:srgbClr val="231F20"/>
                </a:solidFill>
                <a:latin typeface="Arial"/>
                <a:cs typeface="Arial"/>
              </a:rPr>
              <a:t>strength</a:t>
            </a:r>
            <a:r>
              <a:rPr lang="en-US" sz="1200" spc="-3" dirty="0">
                <a:solidFill>
                  <a:srgbClr val="231F20"/>
                </a:solidFill>
                <a:latin typeface="Arial"/>
                <a:cs typeface="Arial"/>
              </a:rPr>
              <a:t> </a:t>
            </a:r>
            <a:r>
              <a:rPr lang="en-US" sz="1200" spc="-16" dirty="0">
                <a:solidFill>
                  <a:srgbClr val="231F20"/>
                </a:solidFill>
                <a:latin typeface="Arial"/>
                <a:cs typeface="Arial"/>
              </a:rPr>
              <a:t>and </a:t>
            </a:r>
            <a:r>
              <a:rPr lang="en-US" sz="1200" spc="-6" dirty="0">
                <a:solidFill>
                  <a:srgbClr val="231F20"/>
                </a:solidFill>
                <a:latin typeface="Arial"/>
                <a:cs typeface="Arial"/>
              </a:rPr>
              <a:t>resilience</a:t>
            </a:r>
            <a:r>
              <a:rPr lang="en-US" sz="1200" dirty="0">
                <a:solidFill>
                  <a:srgbClr val="231F20"/>
                </a:solidFill>
                <a:latin typeface="Arial"/>
                <a:cs typeface="Arial"/>
              </a:rPr>
              <a:t> of the American</a:t>
            </a:r>
            <a:r>
              <a:rPr lang="en-US" sz="1200" spc="3" dirty="0">
                <a:solidFill>
                  <a:srgbClr val="231F20"/>
                </a:solidFill>
                <a:latin typeface="Arial"/>
                <a:cs typeface="Arial"/>
              </a:rPr>
              <a:t> </a:t>
            </a:r>
            <a:r>
              <a:rPr lang="en-US" sz="1200" dirty="0">
                <a:solidFill>
                  <a:srgbClr val="231F20"/>
                </a:solidFill>
                <a:latin typeface="Arial"/>
                <a:cs typeface="Arial"/>
              </a:rPr>
              <a:t>economy than on</a:t>
            </a:r>
            <a:r>
              <a:rPr lang="en-US" sz="1200" spc="3" dirty="0">
                <a:solidFill>
                  <a:srgbClr val="231F20"/>
                </a:solidFill>
                <a:latin typeface="Arial"/>
                <a:cs typeface="Arial"/>
              </a:rPr>
              <a:t> </a:t>
            </a:r>
            <a:r>
              <a:rPr lang="en-US" sz="1200" dirty="0">
                <a:solidFill>
                  <a:srgbClr val="231F20"/>
                </a:solidFill>
                <a:latin typeface="Arial"/>
                <a:cs typeface="Arial"/>
              </a:rPr>
              <a:t>which </a:t>
            </a:r>
            <a:r>
              <a:rPr lang="en-US" sz="1200" spc="-6" dirty="0">
                <a:solidFill>
                  <a:srgbClr val="231F20"/>
                </a:solidFill>
                <a:latin typeface="Arial"/>
                <a:cs typeface="Arial"/>
              </a:rPr>
              <a:t>candidate </a:t>
            </a:r>
            <a:r>
              <a:rPr lang="en-US" sz="1200" dirty="0">
                <a:solidFill>
                  <a:srgbClr val="231F20"/>
                </a:solidFill>
                <a:latin typeface="Trebuchet MS"/>
                <a:cs typeface="Trebuchet MS"/>
              </a:rPr>
              <a:t>or</a:t>
            </a:r>
            <a:r>
              <a:rPr lang="en-US" sz="1200" spc="-23" dirty="0">
                <a:solidFill>
                  <a:srgbClr val="231F20"/>
                </a:solidFill>
                <a:latin typeface="Trebuchet MS"/>
                <a:cs typeface="Trebuchet MS"/>
              </a:rPr>
              <a:t> </a:t>
            </a:r>
            <a:r>
              <a:rPr lang="en-US" sz="1200" dirty="0">
                <a:solidFill>
                  <a:srgbClr val="231F20"/>
                </a:solidFill>
                <a:latin typeface="Trebuchet MS"/>
                <a:cs typeface="Trebuchet MS"/>
              </a:rPr>
              <a:t>party</a:t>
            </a:r>
            <a:r>
              <a:rPr lang="en-US" sz="1200" spc="-23" dirty="0">
                <a:solidFill>
                  <a:srgbClr val="231F20"/>
                </a:solidFill>
                <a:latin typeface="Trebuchet MS"/>
                <a:cs typeface="Trebuchet MS"/>
              </a:rPr>
              <a:t> </a:t>
            </a:r>
            <a:r>
              <a:rPr lang="en-US" sz="1200" dirty="0">
                <a:solidFill>
                  <a:srgbClr val="231F20"/>
                </a:solidFill>
                <a:latin typeface="Trebuchet MS"/>
                <a:cs typeface="Trebuchet MS"/>
              </a:rPr>
              <a:t>holds</a:t>
            </a:r>
            <a:r>
              <a:rPr lang="en-US" sz="1200" spc="-19" dirty="0">
                <a:solidFill>
                  <a:srgbClr val="231F20"/>
                </a:solidFill>
                <a:latin typeface="Trebuchet MS"/>
                <a:cs typeface="Trebuchet MS"/>
              </a:rPr>
              <a:t> </a:t>
            </a:r>
            <a:r>
              <a:rPr lang="en-US" sz="1200" spc="-6" dirty="0">
                <a:solidFill>
                  <a:srgbClr val="231F20"/>
                </a:solidFill>
                <a:latin typeface="Trebuchet MS"/>
                <a:cs typeface="Trebuchet MS"/>
              </a:rPr>
              <a:t>office.</a:t>
            </a:r>
            <a:endParaRPr lang="en-US" sz="1200" dirty="0">
              <a:latin typeface="Trebuchet MS"/>
              <a:cs typeface="Trebuchet M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spc="-6" dirty="0">
                <a:solidFill>
                  <a:srgbClr val="231F20"/>
                </a:solidFill>
                <a:latin typeface="Arial"/>
                <a:cs typeface="Arial"/>
              </a:rPr>
              <a:t>The</a:t>
            </a:r>
            <a:r>
              <a:rPr lang="en-US" sz="1200" spc="-3" dirty="0">
                <a:solidFill>
                  <a:srgbClr val="231F20"/>
                </a:solidFill>
                <a:latin typeface="Arial"/>
                <a:cs typeface="Arial"/>
              </a:rPr>
              <a:t> </a:t>
            </a:r>
            <a:r>
              <a:rPr lang="en-US" sz="1200" dirty="0">
                <a:solidFill>
                  <a:srgbClr val="231F20"/>
                </a:solidFill>
                <a:latin typeface="Arial"/>
                <a:cs typeface="Arial"/>
              </a:rPr>
              <a:t>experience</a:t>
            </a:r>
            <a:r>
              <a:rPr lang="en-US" sz="1200" spc="-3" dirty="0">
                <a:solidFill>
                  <a:srgbClr val="231F20"/>
                </a:solidFill>
                <a:latin typeface="Arial"/>
                <a:cs typeface="Arial"/>
              </a:rPr>
              <a:t> </a:t>
            </a:r>
            <a:r>
              <a:rPr lang="en-US" sz="1200" dirty="0">
                <a:solidFill>
                  <a:srgbClr val="231F20"/>
                </a:solidFill>
                <a:latin typeface="Arial"/>
                <a:cs typeface="Arial"/>
              </a:rPr>
              <a:t>and</a:t>
            </a:r>
            <a:r>
              <a:rPr lang="en-US" sz="1200" spc="-3" dirty="0">
                <a:solidFill>
                  <a:srgbClr val="231F20"/>
                </a:solidFill>
                <a:latin typeface="Arial"/>
                <a:cs typeface="Arial"/>
              </a:rPr>
              <a:t> </a:t>
            </a:r>
            <a:r>
              <a:rPr lang="en-US" sz="1200" dirty="0">
                <a:solidFill>
                  <a:srgbClr val="231F20"/>
                </a:solidFill>
                <a:latin typeface="Arial"/>
                <a:cs typeface="Arial"/>
              </a:rPr>
              <a:t>time-tested</a:t>
            </a:r>
            <a:r>
              <a:rPr lang="en-US" sz="1200" spc="-3" dirty="0">
                <a:solidFill>
                  <a:srgbClr val="231F20"/>
                </a:solidFill>
                <a:latin typeface="Arial"/>
                <a:cs typeface="Arial"/>
              </a:rPr>
              <a:t> </a:t>
            </a:r>
            <a:r>
              <a:rPr lang="en-US" sz="1200" dirty="0">
                <a:solidFill>
                  <a:srgbClr val="231F20"/>
                </a:solidFill>
                <a:latin typeface="Arial"/>
                <a:cs typeface="Arial"/>
              </a:rPr>
              <a:t>process</a:t>
            </a:r>
            <a:r>
              <a:rPr lang="en-US" sz="1200" spc="-3" dirty="0">
                <a:solidFill>
                  <a:srgbClr val="231F20"/>
                </a:solidFill>
                <a:latin typeface="Arial"/>
                <a:cs typeface="Arial"/>
              </a:rPr>
              <a:t> </a:t>
            </a:r>
            <a:r>
              <a:rPr lang="en-US" sz="1200" dirty="0">
                <a:solidFill>
                  <a:srgbClr val="231F20"/>
                </a:solidFill>
                <a:latin typeface="Arial"/>
                <a:cs typeface="Arial"/>
              </a:rPr>
              <a:t>of</a:t>
            </a:r>
            <a:r>
              <a:rPr lang="en-US" sz="1200" spc="-3" dirty="0">
                <a:solidFill>
                  <a:srgbClr val="231F20"/>
                </a:solidFill>
                <a:latin typeface="Arial"/>
                <a:cs typeface="Arial"/>
              </a:rPr>
              <a:t> </a:t>
            </a:r>
            <a:r>
              <a:rPr lang="en-US" sz="1200" dirty="0">
                <a:solidFill>
                  <a:srgbClr val="231F20"/>
                </a:solidFill>
                <a:latin typeface="Arial"/>
                <a:cs typeface="Arial"/>
              </a:rPr>
              <a:t>your</a:t>
            </a:r>
            <a:r>
              <a:rPr lang="en-US" sz="1200" spc="-3" dirty="0">
                <a:solidFill>
                  <a:srgbClr val="231F20"/>
                </a:solidFill>
                <a:latin typeface="Arial"/>
                <a:cs typeface="Arial"/>
              </a:rPr>
              <a:t> </a:t>
            </a:r>
            <a:r>
              <a:rPr lang="en-US" sz="1200" spc="-6" dirty="0">
                <a:solidFill>
                  <a:srgbClr val="231F20"/>
                </a:solidFill>
                <a:latin typeface="Arial"/>
                <a:cs typeface="Arial"/>
              </a:rPr>
              <a:t>investment </a:t>
            </a:r>
            <a:r>
              <a:rPr lang="en-US" sz="1200" dirty="0">
                <a:solidFill>
                  <a:srgbClr val="231F20"/>
                </a:solidFill>
                <a:latin typeface="Arial"/>
                <a:cs typeface="Arial"/>
              </a:rPr>
              <a:t>manager</a:t>
            </a:r>
            <a:r>
              <a:rPr lang="en-US" sz="1200" spc="3" dirty="0">
                <a:solidFill>
                  <a:srgbClr val="231F20"/>
                </a:solidFill>
                <a:latin typeface="Arial"/>
                <a:cs typeface="Arial"/>
              </a:rPr>
              <a:t> </a:t>
            </a:r>
            <a:r>
              <a:rPr lang="en-US" sz="1200" dirty="0">
                <a:solidFill>
                  <a:srgbClr val="231F20"/>
                </a:solidFill>
                <a:latin typeface="Arial"/>
                <a:cs typeface="Arial"/>
              </a:rPr>
              <a:t>can</a:t>
            </a:r>
            <a:r>
              <a:rPr lang="en-US" sz="1200" spc="6" dirty="0">
                <a:solidFill>
                  <a:srgbClr val="231F20"/>
                </a:solidFill>
                <a:latin typeface="Arial"/>
                <a:cs typeface="Arial"/>
              </a:rPr>
              <a:t> </a:t>
            </a:r>
            <a:r>
              <a:rPr lang="en-US" sz="1200" spc="32" dirty="0">
                <a:solidFill>
                  <a:srgbClr val="231F20"/>
                </a:solidFill>
                <a:latin typeface="Arial"/>
                <a:cs typeface="Arial"/>
              </a:rPr>
              <a:t>be</a:t>
            </a:r>
            <a:r>
              <a:rPr lang="en-US" sz="1200" spc="6" dirty="0">
                <a:solidFill>
                  <a:srgbClr val="231F20"/>
                </a:solidFill>
                <a:latin typeface="Arial"/>
                <a:cs typeface="Arial"/>
              </a:rPr>
              <a:t> </a:t>
            </a:r>
            <a:r>
              <a:rPr lang="en-US" sz="1200" dirty="0">
                <a:solidFill>
                  <a:srgbClr val="231F20"/>
                </a:solidFill>
                <a:latin typeface="Arial"/>
                <a:cs typeface="Arial"/>
              </a:rPr>
              <a:t>an</a:t>
            </a:r>
            <a:r>
              <a:rPr lang="en-US" sz="1200" spc="6" dirty="0">
                <a:solidFill>
                  <a:srgbClr val="231F20"/>
                </a:solidFill>
                <a:latin typeface="Arial"/>
                <a:cs typeface="Arial"/>
              </a:rPr>
              <a:t> important contributor to your long-</a:t>
            </a:r>
            <a:r>
              <a:rPr lang="en-US" sz="1200" spc="-13" dirty="0">
                <a:solidFill>
                  <a:srgbClr val="231F20"/>
                </a:solidFill>
                <a:latin typeface="Arial"/>
                <a:cs typeface="Arial"/>
              </a:rPr>
              <a:t>term </a:t>
            </a:r>
            <a:r>
              <a:rPr lang="en-US" sz="1200" dirty="0">
                <a:solidFill>
                  <a:srgbClr val="231F20"/>
                </a:solidFill>
                <a:latin typeface="Arial"/>
                <a:cs typeface="Arial"/>
              </a:rPr>
              <a:t>investment</a:t>
            </a:r>
            <a:r>
              <a:rPr lang="en-US" sz="1200" spc="-13" dirty="0">
                <a:solidFill>
                  <a:srgbClr val="231F20"/>
                </a:solidFill>
                <a:latin typeface="Arial"/>
                <a:cs typeface="Arial"/>
              </a:rPr>
              <a:t> </a:t>
            </a:r>
            <a:r>
              <a:rPr lang="en-US" sz="1200" spc="-6" dirty="0">
                <a:solidFill>
                  <a:srgbClr val="231F20"/>
                </a:solidFill>
                <a:latin typeface="Arial"/>
                <a:cs typeface="Arial"/>
              </a:rPr>
              <a:t>success.</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27</a:t>
            </a:fld>
            <a:endParaRPr lang="en-US"/>
          </a:p>
        </p:txBody>
      </p:sp>
    </p:spTree>
    <p:extLst>
      <p:ext uri="{BB962C8B-B14F-4D97-AF65-F5344CB8AC3E}">
        <p14:creationId xmlns:p14="http://schemas.microsoft.com/office/powerpoint/2010/main" val="1811923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8218">
              <a:lnSpc>
                <a:spcPct val="100000"/>
              </a:lnSpc>
              <a:spcBef>
                <a:spcPts val="65"/>
              </a:spcBef>
            </a:pPr>
            <a:r>
              <a:rPr lang="en-US" sz="1200" dirty="0">
                <a:solidFill>
                  <a:srgbClr val="231F20"/>
                </a:solidFill>
                <a:latin typeface="Arial" panose="020B0604020202020204" pitchFamily="34" charset="0"/>
                <a:cs typeface="Arial" panose="020B0604020202020204" pitchFamily="34" charset="0"/>
              </a:rPr>
              <a:t>As</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you</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can</a:t>
            </a:r>
            <a:r>
              <a:rPr lang="en-US" sz="1200" spc="19" dirty="0">
                <a:solidFill>
                  <a:srgbClr val="231F20"/>
                </a:solidFill>
                <a:latin typeface="Arial" panose="020B0604020202020204" pitchFamily="34" charset="0"/>
                <a:cs typeface="Arial" panose="020B0604020202020204" pitchFamily="34" charset="0"/>
              </a:rPr>
              <a:t> </a:t>
            </a:r>
            <a:r>
              <a:rPr lang="en-US" sz="1200" spc="-6" dirty="0">
                <a:solidFill>
                  <a:srgbClr val="231F20"/>
                </a:solidFill>
                <a:latin typeface="Arial" panose="020B0604020202020204" pitchFamily="34" charset="0"/>
                <a:cs typeface="Arial" panose="020B0604020202020204" pitchFamily="34" charset="0"/>
              </a:rPr>
              <a:t>see</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in</a:t>
            </a:r>
            <a:r>
              <a:rPr lang="en-US" sz="1200" spc="19"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the</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mountain</a:t>
            </a:r>
            <a:r>
              <a:rPr lang="en-US" sz="1200" spc="19"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chart</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below,</a:t>
            </a:r>
            <a:r>
              <a:rPr lang="en-US" sz="1200" spc="19"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hypothetical</a:t>
            </a:r>
            <a:r>
              <a:rPr lang="en-US" sz="1200" spc="1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$10,000</a:t>
            </a:r>
            <a:r>
              <a:rPr lang="en-US" sz="1200" spc="19"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investment</a:t>
            </a:r>
            <a:r>
              <a:rPr lang="en-US" sz="1200" spc="16" dirty="0">
                <a:solidFill>
                  <a:srgbClr val="231F20"/>
                </a:solidFill>
                <a:latin typeface="Arial" panose="020B0604020202020204" pitchFamily="34" charset="0"/>
                <a:cs typeface="Arial" panose="020B0604020202020204" pitchFamily="34" charset="0"/>
              </a:rPr>
              <a:t> </a:t>
            </a:r>
            <a:r>
              <a:rPr lang="en-US" sz="1200" spc="-16" dirty="0">
                <a:solidFill>
                  <a:srgbClr val="231F20"/>
                </a:solidFill>
                <a:latin typeface="Arial" panose="020B0604020202020204" pitchFamily="34" charset="0"/>
                <a:cs typeface="Arial" panose="020B0604020202020204" pitchFamily="34" charset="0"/>
              </a:rPr>
              <a:t>in </a:t>
            </a:r>
            <a:r>
              <a:rPr lang="en-US" sz="1200" dirty="0">
                <a:solidFill>
                  <a:srgbClr val="231F20"/>
                </a:solidFill>
                <a:latin typeface="Arial" panose="020B0604020202020204" pitchFamily="34" charset="0"/>
                <a:cs typeface="Arial" panose="020B0604020202020204" pitchFamily="34" charset="0"/>
              </a:rPr>
              <a:t>The </a:t>
            </a:r>
            <a:r>
              <a:rPr lang="en-US" sz="1200" spc="-6" dirty="0">
                <a:solidFill>
                  <a:srgbClr val="231F20"/>
                </a:solidFill>
                <a:latin typeface="Arial" panose="020B0604020202020204" pitchFamily="34" charset="0"/>
                <a:cs typeface="Arial" panose="020B0604020202020204" pitchFamily="34" charset="0"/>
              </a:rPr>
              <a:t>Investment</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Company </a:t>
            </a:r>
            <a:r>
              <a:rPr lang="en-US" sz="1200" spc="-13" dirty="0">
                <a:solidFill>
                  <a:srgbClr val="231F20"/>
                </a:solidFill>
                <a:latin typeface="Arial" panose="020B0604020202020204" pitchFamily="34" charset="0"/>
                <a:cs typeface="Arial" panose="020B0604020202020204" pitchFamily="34" charset="0"/>
              </a:rPr>
              <a:t>of</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America</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has grown</a:t>
            </a:r>
            <a:r>
              <a:rPr lang="en-US" sz="1200" spc="3" dirty="0">
                <a:solidFill>
                  <a:srgbClr val="231F20"/>
                </a:solidFill>
                <a:latin typeface="Arial" panose="020B0604020202020204" pitchFamily="34" charset="0"/>
                <a:cs typeface="Arial" panose="020B0604020202020204" pitchFamily="34" charset="0"/>
              </a:rPr>
              <a:t> </a:t>
            </a:r>
            <a:r>
              <a:rPr lang="en-US" sz="1200" spc="-6" dirty="0">
                <a:solidFill>
                  <a:srgbClr val="231F20"/>
                </a:solidFill>
                <a:latin typeface="Arial" panose="020B0604020202020204" pitchFamily="34" charset="0"/>
                <a:cs typeface="Arial" panose="020B0604020202020204" pitchFamily="34" charset="0"/>
              </a:rPr>
              <a:t>steadily</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and </a:t>
            </a:r>
            <a:r>
              <a:rPr lang="en-US" sz="1200" spc="-13" dirty="0">
                <a:solidFill>
                  <a:srgbClr val="231F20"/>
                </a:solidFill>
                <a:latin typeface="Arial" panose="020B0604020202020204" pitchFamily="34" charset="0"/>
                <a:cs typeface="Arial" panose="020B0604020202020204" pitchFamily="34" charset="0"/>
              </a:rPr>
              <a:t>significantly</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over </a:t>
            </a:r>
            <a:r>
              <a:rPr lang="en-US" sz="1200" spc="-13" dirty="0">
                <a:solidFill>
                  <a:srgbClr val="231F20"/>
                </a:solidFill>
                <a:latin typeface="Arial" panose="020B0604020202020204" pitchFamily="34" charset="0"/>
                <a:cs typeface="Arial" panose="020B0604020202020204" pitchFamily="34" charset="0"/>
              </a:rPr>
              <a:t>the</a:t>
            </a:r>
            <a:r>
              <a:rPr lang="en-US" sz="1200" spc="3" dirty="0">
                <a:solidFill>
                  <a:srgbClr val="231F20"/>
                </a:solidFill>
                <a:latin typeface="Arial" panose="020B0604020202020204" pitchFamily="34" charset="0"/>
                <a:cs typeface="Arial" panose="020B0604020202020204" pitchFamily="34" charset="0"/>
              </a:rPr>
              <a:t> </a:t>
            </a:r>
            <a:r>
              <a:rPr lang="en-US" sz="1200" spc="-16" dirty="0">
                <a:solidFill>
                  <a:srgbClr val="231F20"/>
                </a:solidFill>
                <a:latin typeface="Arial" panose="020B0604020202020204" pitchFamily="34" charset="0"/>
                <a:cs typeface="Arial" panose="020B0604020202020204" pitchFamily="34" charset="0"/>
              </a:rPr>
              <a:t>fund’s</a:t>
            </a:r>
            <a:r>
              <a:rPr lang="en-US" sz="1200" spc="3"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89-</a:t>
            </a:r>
            <a:r>
              <a:rPr lang="en-US" sz="1200" spc="-6" dirty="0">
                <a:solidFill>
                  <a:srgbClr val="231F20"/>
                </a:solidFill>
                <a:latin typeface="Arial" panose="020B0604020202020204" pitchFamily="34" charset="0"/>
                <a:cs typeface="Arial" panose="020B0604020202020204" pitchFamily="34" charset="0"/>
              </a:rPr>
              <a:t>year</a:t>
            </a:r>
            <a:r>
              <a:rPr lang="en-US" sz="1200" dirty="0">
                <a:solidFill>
                  <a:srgbClr val="231F20"/>
                </a:solidFill>
                <a:latin typeface="Arial" panose="020B0604020202020204" pitchFamily="34" charset="0"/>
                <a:cs typeface="Arial" panose="020B0604020202020204" pitchFamily="34" charset="0"/>
              </a:rPr>
              <a:t> </a:t>
            </a:r>
            <a:r>
              <a:rPr lang="en-US" sz="1200" spc="-6" dirty="0">
                <a:solidFill>
                  <a:srgbClr val="231F20"/>
                </a:solidFill>
                <a:latin typeface="Arial" panose="020B0604020202020204" pitchFamily="34" charset="0"/>
                <a:cs typeface="Arial" panose="020B0604020202020204" pitchFamily="34" charset="0"/>
              </a:rPr>
              <a:t>history.</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panose="020B0604020202020204" pitchFamily="34" charset="0"/>
                <a:cs typeface="Arial" panose="020B0604020202020204" pitchFamily="34" charset="0"/>
              </a:rPr>
              <a:t>Additionally,</a:t>
            </a:r>
            <a:r>
              <a:rPr lang="en-US" sz="1200" spc="32"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hypothetical</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$10,000</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investment</a:t>
            </a:r>
            <a:r>
              <a:rPr lang="en-US" sz="1200" spc="32"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in</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ICA</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made</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at</a:t>
            </a:r>
            <a:r>
              <a:rPr lang="en-US" sz="1200" spc="32"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the</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beginning</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of</a:t>
            </a:r>
            <a:r>
              <a:rPr lang="en-US" sz="1200" spc="3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an</a:t>
            </a:r>
            <a:r>
              <a:rPr lang="en-US" sz="1200" spc="32"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election</a:t>
            </a:r>
            <a:r>
              <a:rPr lang="en-US" sz="1200" spc="36" dirty="0">
                <a:solidFill>
                  <a:srgbClr val="231F20"/>
                </a:solidFill>
                <a:latin typeface="Arial" panose="020B0604020202020204" pitchFamily="34" charset="0"/>
                <a:cs typeface="Arial" panose="020B0604020202020204" pitchFamily="34" charset="0"/>
              </a:rPr>
              <a:t> </a:t>
            </a:r>
            <a:r>
              <a:rPr lang="en-US" sz="1200" spc="-6" dirty="0">
                <a:solidFill>
                  <a:srgbClr val="231F20"/>
                </a:solidFill>
                <a:latin typeface="Arial" panose="020B0604020202020204" pitchFamily="34" charset="0"/>
                <a:cs typeface="Arial" panose="020B0604020202020204" pitchFamily="34" charset="0"/>
              </a:rPr>
              <a:t>year</a:t>
            </a:r>
            <a:r>
              <a:rPr lang="en-US" sz="1200" spc="36" dirty="0">
                <a:solidFill>
                  <a:srgbClr val="231F20"/>
                </a:solidFill>
                <a:latin typeface="Arial" panose="020B0604020202020204" pitchFamily="34" charset="0"/>
                <a:cs typeface="Arial" panose="020B0604020202020204" pitchFamily="34" charset="0"/>
              </a:rPr>
              <a:t> </a:t>
            </a:r>
            <a:r>
              <a:rPr lang="en-US" sz="1200" spc="-16" dirty="0">
                <a:solidFill>
                  <a:srgbClr val="231F20"/>
                </a:solidFill>
                <a:latin typeface="Arial" panose="020B0604020202020204" pitchFamily="34" charset="0"/>
                <a:cs typeface="Arial" panose="020B0604020202020204" pitchFamily="34" charset="0"/>
              </a:rPr>
              <a:t>was </a:t>
            </a:r>
            <a:r>
              <a:rPr lang="en-US" sz="1200" spc="-13" dirty="0">
                <a:solidFill>
                  <a:srgbClr val="231F20"/>
                </a:solidFill>
                <a:latin typeface="Arial" panose="020B0604020202020204" pitchFamily="34" charset="0"/>
                <a:cs typeface="Arial" panose="020B0604020202020204" pitchFamily="34" charset="0"/>
              </a:rPr>
              <a:t>always</a:t>
            </a:r>
            <a:r>
              <a:rPr lang="en-US" sz="1200" spc="6"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larger</a:t>
            </a:r>
            <a:r>
              <a:rPr lang="en-US" sz="1200" spc="1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10</a:t>
            </a:r>
            <a:r>
              <a:rPr lang="en-US" sz="1200" spc="10" dirty="0">
                <a:solidFill>
                  <a:srgbClr val="231F20"/>
                </a:solidFill>
                <a:latin typeface="Arial" panose="020B0604020202020204" pitchFamily="34" charset="0"/>
                <a:cs typeface="Arial" panose="020B0604020202020204" pitchFamily="34" charset="0"/>
              </a:rPr>
              <a:t> </a:t>
            </a:r>
            <a:r>
              <a:rPr lang="en-US" sz="1200" spc="-13" dirty="0">
                <a:solidFill>
                  <a:srgbClr val="231F20"/>
                </a:solidFill>
                <a:latin typeface="Arial" panose="020B0604020202020204" pitchFamily="34" charset="0"/>
                <a:cs typeface="Arial" panose="020B0604020202020204" pitchFamily="34" charset="0"/>
              </a:rPr>
              <a:t>years</a:t>
            </a:r>
            <a:r>
              <a:rPr lang="en-US" sz="1200" spc="1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down</a:t>
            </a:r>
            <a:r>
              <a:rPr lang="en-US" sz="1200" spc="1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the</a:t>
            </a:r>
            <a:r>
              <a:rPr lang="en-US" sz="1200" spc="10" dirty="0">
                <a:solidFill>
                  <a:srgbClr val="231F20"/>
                </a:solidFill>
                <a:latin typeface="Arial" panose="020B0604020202020204" pitchFamily="34" charset="0"/>
                <a:cs typeface="Arial" panose="020B0604020202020204" pitchFamily="34" charset="0"/>
              </a:rPr>
              <a:t> </a:t>
            </a:r>
            <a:r>
              <a:rPr lang="en-US" sz="1200" spc="-13" dirty="0">
                <a:solidFill>
                  <a:srgbClr val="231F20"/>
                </a:solidFill>
                <a:latin typeface="Arial" panose="020B0604020202020204" pitchFamily="34" charset="0"/>
                <a:cs typeface="Arial" panose="020B0604020202020204" pitchFamily="34" charset="0"/>
              </a:rPr>
              <a:t>road.</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45" dirty="0">
                <a:solidFill>
                  <a:srgbClr val="231F20"/>
                </a:solidFill>
                <a:latin typeface="Arial" panose="020B0604020202020204" pitchFamily="34" charset="0"/>
                <a:cs typeface="Arial" panose="020B0604020202020204" pitchFamily="34" charset="0"/>
              </a:rPr>
              <a:t>Here</a:t>
            </a:r>
            <a:r>
              <a:rPr lang="en-US" sz="1200" spc="-10" dirty="0">
                <a:solidFill>
                  <a:srgbClr val="231F20"/>
                </a:solidFill>
                <a:latin typeface="Arial" panose="020B0604020202020204" pitchFamily="34" charset="0"/>
                <a:cs typeface="Arial" panose="020B0604020202020204" pitchFamily="34" charset="0"/>
              </a:rPr>
              <a:t> </a:t>
            </a:r>
            <a:r>
              <a:rPr lang="en-US" sz="1200" spc="-49" dirty="0">
                <a:solidFill>
                  <a:srgbClr val="231F20"/>
                </a:solidFill>
                <a:latin typeface="Arial" panose="020B0604020202020204" pitchFamily="34" charset="0"/>
                <a:cs typeface="Arial" panose="020B0604020202020204" pitchFamily="34" charset="0"/>
              </a:rPr>
              <a:t>are</a:t>
            </a:r>
            <a:r>
              <a:rPr lang="en-US" sz="1200" spc="-10" dirty="0">
                <a:solidFill>
                  <a:srgbClr val="231F20"/>
                </a:solidFill>
                <a:latin typeface="Arial" panose="020B0604020202020204" pitchFamily="34" charset="0"/>
                <a:cs typeface="Arial" panose="020B0604020202020204" pitchFamily="34" charset="0"/>
              </a:rPr>
              <a:t> </a:t>
            </a:r>
            <a:r>
              <a:rPr lang="en-US" sz="1200" spc="-42" dirty="0">
                <a:solidFill>
                  <a:srgbClr val="231F20"/>
                </a:solidFill>
                <a:latin typeface="Arial" panose="020B0604020202020204" pitchFamily="34" charset="0"/>
                <a:cs typeface="Arial" panose="020B0604020202020204" pitchFamily="34" charset="0"/>
              </a:rPr>
              <a:t>ICA’s</a:t>
            </a:r>
            <a:r>
              <a:rPr lang="en-US" sz="1200" spc="-6"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average</a:t>
            </a:r>
            <a:r>
              <a:rPr lang="en-US" sz="1200" spc="-10" dirty="0">
                <a:solidFill>
                  <a:srgbClr val="231F20"/>
                </a:solidFill>
                <a:latin typeface="Arial" panose="020B0604020202020204" pitchFamily="34" charset="0"/>
                <a:cs typeface="Arial" panose="020B0604020202020204" pitchFamily="34" charset="0"/>
              </a:rPr>
              <a:t> </a:t>
            </a:r>
            <a:r>
              <a:rPr lang="en-US" sz="1200" spc="-42" dirty="0">
                <a:solidFill>
                  <a:srgbClr val="231F20"/>
                </a:solidFill>
                <a:latin typeface="Arial" panose="020B0604020202020204" pitchFamily="34" charset="0"/>
                <a:cs typeface="Arial" panose="020B0604020202020204" pitchFamily="34" charset="0"/>
              </a:rPr>
              <a:t>annual</a:t>
            </a:r>
            <a:r>
              <a:rPr lang="en-US" sz="1200" spc="-10" dirty="0">
                <a:solidFill>
                  <a:srgbClr val="231F20"/>
                </a:solidFill>
                <a:latin typeface="Arial" panose="020B0604020202020204" pitchFamily="34" charset="0"/>
                <a:cs typeface="Arial" panose="020B0604020202020204" pitchFamily="34" charset="0"/>
              </a:rPr>
              <a:t> </a:t>
            </a:r>
            <a:r>
              <a:rPr lang="en-US" sz="1200" spc="-42" dirty="0">
                <a:solidFill>
                  <a:srgbClr val="231F20"/>
                </a:solidFill>
                <a:latin typeface="Arial" panose="020B0604020202020204" pitchFamily="34" charset="0"/>
                <a:cs typeface="Arial" panose="020B0604020202020204" pitchFamily="34" charset="0"/>
              </a:rPr>
              <a:t>total</a:t>
            </a:r>
            <a:r>
              <a:rPr lang="en-US" sz="1200" spc="-6"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returns</a:t>
            </a:r>
            <a:r>
              <a:rPr lang="en-US" sz="1200" spc="-10" dirty="0">
                <a:solidFill>
                  <a:srgbClr val="231F20"/>
                </a:solidFill>
                <a:latin typeface="Arial" panose="020B0604020202020204" pitchFamily="34" charset="0"/>
                <a:cs typeface="Arial" panose="020B0604020202020204" pitchFamily="34" charset="0"/>
              </a:rPr>
              <a:t> </a:t>
            </a:r>
            <a:r>
              <a:rPr lang="en-US" sz="1200" spc="-49" dirty="0">
                <a:solidFill>
                  <a:srgbClr val="231F20"/>
                </a:solidFill>
                <a:latin typeface="Arial" panose="020B0604020202020204" pitchFamily="34" charset="0"/>
                <a:cs typeface="Arial" panose="020B0604020202020204" pitchFamily="34" charset="0"/>
              </a:rPr>
              <a:t>on</a:t>
            </a:r>
            <a:r>
              <a:rPr lang="en-US" sz="1200" spc="-6"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a</a:t>
            </a:r>
            <a:r>
              <a:rPr lang="en-US" sz="1200" spc="-10" dirty="0">
                <a:solidFill>
                  <a:srgbClr val="231F20"/>
                </a:solidFill>
                <a:latin typeface="Arial" panose="020B0604020202020204" pitchFamily="34" charset="0"/>
                <a:cs typeface="Arial" panose="020B0604020202020204" pitchFamily="34" charset="0"/>
              </a:rPr>
              <a:t> </a:t>
            </a:r>
            <a:r>
              <a:rPr lang="en-US" sz="1200" spc="-26" dirty="0">
                <a:solidFill>
                  <a:srgbClr val="231F20"/>
                </a:solidFill>
                <a:latin typeface="Arial" panose="020B0604020202020204" pitchFamily="34" charset="0"/>
                <a:cs typeface="Arial" panose="020B0604020202020204" pitchFamily="34" charset="0"/>
              </a:rPr>
              <a:t>$1,000</a:t>
            </a:r>
            <a:r>
              <a:rPr lang="en-US" sz="1200" spc="-10"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investment</a:t>
            </a:r>
            <a:r>
              <a:rPr lang="en-US" sz="1200" spc="-6"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with</a:t>
            </a:r>
            <a:r>
              <a:rPr lang="en-US" sz="1200" spc="-10" dirty="0">
                <a:solidFill>
                  <a:srgbClr val="231F20"/>
                </a:solidFill>
                <a:latin typeface="Arial" panose="020B0604020202020204" pitchFamily="34" charset="0"/>
                <a:cs typeface="Arial" panose="020B0604020202020204" pitchFamily="34" charset="0"/>
              </a:rPr>
              <a:t> </a:t>
            </a:r>
            <a:r>
              <a:rPr lang="en-US" sz="1200" spc="-26" dirty="0">
                <a:solidFill>
                  <a:srgbClr val="231F20"/>
                </a:solidFill>
                <a:latin typeface="Arial" panose="020B0604020202020204" pitchFamily="34" charset="0"/>
                <a:cs typeface="Arial" panose="020B0604020202020204" pitchFamily="34" charset="0"/>
              </a:rPr>
              <a:t>all</a:t>
            </a:r>
            <a:r>
              <a:rPr lang="en-US" sz="1200" spc="-6" dirty="0">
                <a:solidFill>
                  <a:srgbClr val="231F20"/>
                </a:solidFill>
                <a:latin typeface="Arial" panose="020B0604020202020204" pitchFamily="34" charset="0"/>
                <a:cs typeface="Arial" panose="020B0604020202020204" pitchFamily="34" charset="0"/>
              </a:rPr>
              <a:t> </a:t>
            </a:r>
            <a:r>
              <a:rPr lang="en-US" sz="1200" spc="-26" dirty="0">
                <a:solidFill>
                  <a:srgbClr val="231F20"/>
                </a:solidFill>
                <a:latin typeface="Arial" panose="020B0604020202020204" pitchFamily="34" charset="0"/>
                <a:cs typeface="Arial" panose="020B0604020202020204" pitchFamily="34" charset="0"/>
              </a:rPr>
              <a:t>distributions</a:t>
            </a:r>
            <a:r>
              <a:rPr lang="en-US" sz="1200" spc="324" dirty="0">
                <a:solidFill>
                  <a:srgbClr val="231F20"/>
                </a:solidFill>
                <a:latin typeface="Arial" panose="020B0604020202020204" pitchFamily="34" charset="0"/>
                <a:cs typeface="Arial" panose="020B0604020202020204" pitchFamily="34" charset="0"/>
              </a:rPr>
              <a:t> </a:t>
            </a:r>
            <a:r>
              <a:rPr lang="en-US" sz="1200" spc="-42" dirty="0">
                <a:solidFill>
                  <a:srgbClr val="231F20"/>
                </a:solidFill>
                <a:latin typeface="Arial" panose="020B0604020202020204" pitchFamily="34" charset="0"/>
                <a:cs typeface="Arial" panose="020B0604020202020204" pitchFamily="34" charset="0"/>
              </a:rPr>
              <a:t>reinvested</a:t>
            </a:r>
            <a:r>
              <a:rPr lang="en-US" sz="1200" spc="-10" dirty="0">
                <a:solidFill>
                  <a:srgbClr val="231F20"/>
                </a:solidFill>
                <a:latin typeface="Arial" panose="020B0604020202020204" pitchFamily="34" charset="0"/>
                <a:cs typeface="Arial" panose="020B0604020202020204" pitchFamily="34" charset="0"/>
              </a:rPr>
              <a:t> </a:t>
            </a:r>
            <a:r>
              <a:rPr lang="en-US" sz="1200" spc="-52" dirty="0">
                <a:solidFill>
                  <a:srgbClr val="231F20"/>
                </a:solidFill>
                <a:latin typeface="Arial" panose="020B0604020202020204" pitchFamily="34" charset="0"/>
                <a:cs typeface="Arial" panose="020B0604020202020204" pitchFamily="34" charset="0"/>
              </a:rPr>
              <a:t>for</a:t>
            </a:r>
            <a:r>
              <a:rPr lang="en-US" sz="1200" spc="-6" dirty="0">
                <a:solidFill>
                  <a:srgbClr val="231F20"/>
                </a:solidFill>
                <a:latin typeface="Arial" panose="020B0604020202020204" pitchFamily="34" charset="0"/>
                <a:cs typeface="Arial" panose="020B0604020202020204" pitchFamily="34" charset="0"/>
              </a:rPr>
              <a:t> </a:t>
            </a:r>
            <a:r>
              <a:rPr lang="en-US" sz="1200" spc="-42" dirty="0">
                <a:solidFill>
                  <a:srgbClr val="231F20"/>
                </a:solidFill>
                <a:latin typeface="Arial" panose="020B0604020202020204" pitchFamily="34" charset="0"/>
                <a:cs typeface="Arial" panose="020B0604020202020204" pitchFamily="34" charset="0"/>
              </a:rPr>
              <a:t>periods</a:t>
            </a:r>
            <a:r>
              <a:rPr lang="en-US" sz="1200" spc="-6" dirty="0">
                <a:solidFill>
                  <a:srgbClr val="231F20"/>
                </a:solidFill>
                <a:latin typeface="Arial" panose="020B0604020202020204" pitchFamily="34" charset="0"/>
                <a:cs typeface="Arial" panose="020B0604020202020204" pitchFamily="34" charset="0"/>
              </a:rPr>
              <a:t> </a:t>
            </a:r>
            <a:r>
              <a:rPr lang="en-US" sz="1200" spc="-45" dirty="0">
                <a:solidFill>
                  <a:srgbClr val="231F20"/>
                </a:solidFill>
                <a:latin typeface="Arial" panose="020B0604020202020204" pitchFamily="34" charset="0"/>
                <a:cs typeface="Arial" panose="020B0604020202020204" pitchFamily="34" charset="0"/>
              </a:rPr>
              <a:t>ended</a:t>
            </a:r>
            <a:r>
              <a:rPr lang="en-US" sz="1200" spc="-6" dirty="0">
                <a:solidFill>
                  <a:srgbClr val="231F20"/>
                </a:solidFill>
                <a:latin typeface="Arial" panose="020B0604020202020204" pitchFamily="34" charset="0"/>
                <a:cs typeface="Arial" panose="020B0604020202020204" pitchFamily="34" charset="0"/>
              </a:rPr>
              <a:t> </a:t>
            </a:r>
            <a:r>
              <a:rPr lang="en-US" sz="1200" spc="-26" dirty="0">
                <a:solidFill>
                  <a:srgbClr val="231F20"/>
                </a:solidFill>
                <a:latin typeface="Arial" panose="020B0604020202020204" pitchFamily="34" charset="0"/>
                <a:cs typeface="Arial" panose="020B0604020202020204" pitchFamily="34" charset="0"/>
              </a:rPr>
              <a:t>June</a:t>
            </a:r>
            <a:r>
              <a:rPr lang="en-US" sz="1200" spc="-10" dirty="0">
                <a:solidFill>
                  <a:srgbClr val="231F20"/>
                </a:solidFill>
                <a:latin typeface="Arial" panose="020B0604020202020204" pitchFamily="34" charset="0"/>
                <a:cs typeface="Arial" panose="020B0604020202020204" pitchFamily="34" charset="0"/>
              </a:rPr>
              <a:t> </a:t>
            </a:r>
            <a:r>
              <a:rPr lang="en-US" sz="1200" spc="-26" dirty="0">
                <a:solidFill>
                  <a:srgbClr val="231F20"/>
                </a:solidFill>
                <a:latin typeface="Arial" panose="020B0604020202020204" pitchFamily="34" charset="0"/>
                <a:cs typeface="Arial" panose="020B0604020202020204" pitchFamily="34" charset="0"/>
              </a:rPr>
              <a:t>30,</a:t>
            </a:r>
            <a:r>
              <a:rPr lang="en-US" sz="1200" spc="-6" dirty="0">
                <a:solidFill>
                  <a:srgbClr val="231F20"/>
                </a:solidFill>
                <a:latin typeface="Arial" panose="020B0604020202020204" pitchFamily="34" charset="0"/>
                <a:cs typeface="Arial" panose="020B0604020202020204" pitchFamily="34" charset="0"/>
              </a:rPr>
              <a:t> </a:t>
            </a:r>
            <a:r>
              <a:rPr lang="en-US" sz="1200" spc="-13" dirty="0">
                <a:solidFill>
                  <a:srgbClr val="231F20"/>
                </a:solidFill>
                <a:latin typeface="Arial" panose="020B0604020202020204" pitchFamily="34" charset="0"/>
                <a:cs typeface="Arial" panose="020B0604020202020204" pitchFamily="34" charset="0"/>
              </a:rPr>
              <a:t>2023: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29" dirty="0">
                <a:solidFill>
                  <a:srgbClr val="231F20"/>
                </a:solidFill>
                <a:latin typeface="Arial" panose="020B0604020202020204" pitchFamily="34" charset="0"/>
                <a:cs typeface="Arial" panose="020B0604020202020204" pitchFamily="34" charset="0"/>
              </a:rPr>
              <a:t>Class</a:t>
            </a:r>
            <a:r>
              <a:rPr lang="en-US" sz="1200" spc="-13" dirty="0">
                <a:solidFill>
                  <a:srgbClr val="231F20"/>
                </a:solidFill>
                <a:latin typeface="Arial" panose="020B0604020202020204" pitchFamily="34" charset="0"/>
                <a:cs typeface="Arial" panose="020B0604020202020204" pitchFamily="34" charset="0"/>
              </a:rPr>
              <a:t> </a:t>
            </a:r>
            <a:r>
              <a:rPr lang="en-US" sz="1200" spc="-55" dirty="0">
                <a:solidFill>
                  <a:srgbClr val="231F20"/>
                </a:solidFill>
                <a:latin typeface="Arial" panose="020B0604020202020204" pitchFamily="34" charset="0"/>
                <a:cs typeface="Arial" panose="020B0604020202020204" pitchFamily="34" charset="0"/>
              </a:rPr>
              <a:t>F-</a:t>
            </a:r>
            <a:r>
              <a:rPr lang="en-US" sz="1200" spc="-23" dirty="0">
                <a:solidFill>
                  <a:srgbClr val="231F20"/>
                </a:solidFill>
                <a:latin typeface="Arial" panose="020B0604020202020204" pitchFamily="34" charset="0"/>
                <a:cs typeface="Arial" panose="020B0604020202020204" pitchFamily="34" charset="0"/>
              </a:rPr>
              <a:t>2</a:t>
            </a:r>
            <a:r>
              <a:rPr lang="en-US" sz="1200" spc="-13" dirty="0">
                <a:solidFill>
                  <a:srgbClr val="231F20"/>
                </a:solidFill>
                <a:latin typeface="Arial" panose="020B0604020202020204" pitchFamily="34" charset="0"/>
                <a:cs typeface="Arial" panose="020B0604020202020204" pitchFamily="34" charset="0"/>
              </a:rPr>
              <a:t> </a:t>
            </a:r>
            <a:r>
              <a:rPr lang="en-US" sz="1200" spc="-32" dirty="0">
                <a:solidFill>
                  <a:srgbClr val="231F20"/>
                </a:solidFill>
                <a:latin typeface="Arial" panose="020B0604020202020204" pitchFamily="34" charset="0"/>
                <a:cs typeface="Arial" panose="020B0604020202020204" pitchFamily="34" charset="0"/>
              </a:rPr>
              <a:t>shares:</a:t>
            </a:r>
            <a:endParaRPr lang="en-US" sz="1200" spc="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0" dirty="0">
                <a:solidFill>
                  <a:schemeClr val="tx1"/>
                </a:solidFill>
                <a:latin typeface="Arial" panose="020B0604020202020204" pitchFamily="34" charset="0"/>
                <a:cs typeface="Arial" panose="020B0604020202020204" pitchFamily="34" charset="0"/>
              </a:rPr>
              <a:t>1</a:t>
            </a:r>
            <a:r>
              <a:rPr lang="en-US" sz="1200" spc="-23" dirty="0">
                <a:solidFill>
                  <a:srgbClr val="231F20"/>
                </a:solidFill>
                <a:latin typeface="Arial" panose="020B0604020202020204" pitchFamily="34" charset="0"/>
                <a:cs typeface="Arial" panose="020B0604020202020204" pitchFamily="34" charset="0"/>
              </a:rPr>
              <a:t> </a:t>
            </a:r>
            <a:r>
              <a:rPr lang="en-US" sz="1200" spc="-13" dirty="0">
                <a:solidFill>
                  <a:srgbClr val="231F20"/>
                </a:solidFill>
                <a:latin typeface="Arial" panose="020B0604020202020204" pitchFamily="34" charset="0"/>
                <a:cs typeface="Arial" panose="020B0604020202020204" pitchFamily="34" charset="0"/>
              </a:rPr>
              <a:t>year- </a:t>
            </a:r>
            <a:r>
              <a:rPr lang="en-US" sz="1200" b="1" spc="-23" dirty="0">
                <a:solidFill>
                  <a:srgbClr val="231F20"/>
                </a:solidFill>
                <a:latin typeface="Arial" panose="020B0604020202020204" pitchFamily="34" charset="0"/>
                <a:cs typeface="Arial" panose="020B0604020202020204" pitchFamily="34" charset="0"/>
              </a:rPr>
              <a:t>21.61%</a:t>
            </a:r>
            <a:endParaRPr lang="en-US" sz="1200" dirty="0">
              <a:latin typeface="Arial" panose="020B0604020202020204" pitchFamily="34" charset="0"/>
              <a:cs typeface="Arial" panose="020B0604020202020204" pitchFamily="34" charset="0"/>
            </a:endParaRPr>
          </a:p>
          <a:p>
            <a:pPr marL="8218">
              <a:lnSpc>
                <a:spcPct val="100000"/>
              </a:lnSpc>
              <a:spcBef>
                <a:spcPts val="65"/>
              </a:spcBef>
            </a:pPr>
            <a:r>
              <a:rPr lang="en-US" sz="1200" spc="-23" dirty="0">
                <a:solidFill>
                  <a:srgbClr val="231F20"/>
                </a:solidFill>
                <a:latin typeface="Arial" panose="020B0604020202020204" pitchFamily="34" charset="0"/>
                <a:cs typeface="Arial" panose="020B0604020202020204" pitchFamily="34" charset="0"/>
              </a:rPr>
              <a:t>5 </a:t>
            </a:r>
            <a:r>
              <a:rPr lang="en-US" sz="1200" spc="-6" dirty="0">
                <a:solidFill>
                  <a:srgbClr val="231F20"/>
                </a:solidFill>
                <a:latin typeface="Arial" panose="020B0604020202020204" pitchFamily="34" charset="0"/>
                <a:cs typeface="Arial" panose="020B0604020202020204" pitchFamily="34" charset="0"/>
              </a:rPr>
              <a:t>years-</a:t>
            </a:r>
            <a:r>
              <a:rPr lang="en-US" sz="1200" b="1" spc="-16" dirty="0">
                <a:solidFill>
                  <a:srgbClr val="231F20"/>
                </a:solidFill>
                <a:latin typeface="Arial" panose="020B0604020202020204" pitchFamily="34" charset="0"/>
                <a:cs typeface="Arial" panose="020B0604020202020204" pitchFamily="34" charset="0"/>
              </a:rPr>
              <a:t>10.05%</a:t>
            </a:r>
            <a:endParaRPr lang="en-US" sz="1200" dirty="0">
              <a:latin typeface="Arial" panose="020B0604020202020204" pitchFamily="34" charset="0"/>
              <a:cs typeface="Arial" panose="020B0604020202020204" pitchFamily="34" charset="0"/>
            </a:endParaRPr>
          </a:p>
          <a:p>
            <a:pPr marL="8218">
              <a:lnSpc>
                <a:spcPct val="100000"/>
              </a:lnSpc>
              <a:spcBef>
                <a:spcPts val="65"/>
              </a:spcBef>
            </a:pPr>
            <a:r>
              <a:rPr lang="en-US" sz="1200" spc="-29" dirty="0">
                <a:solidFill>
                  <a:srgbClr val="231F20"/>
                </a:solidFill>
                <a:latin typeface="Arial" panose="020B0604020202020204" pitchFamily="34" charset="0"/>
                <a:cs typeface="Arial" panose="020B0604020202020204" pitchFamily="34" charset="0"/>
              </a:rPr>
              <a:t>10</a:t>
            </a:r>
            <a:r>
              <a:rPr lang="en-US" sz="1200" spc="-23" dirty="0">
                <a:solidFill>
                  <a:srgbClr val="231F20"/>
                </a:solidFill>
                <a:latin typeface="Arial" panose="020B0604020202020204" pitchFamily="34" charset="0"/>
                <a:cs typeface="Arial" panose="020B0604020202020204" pitchFamily="34" charset="0"/>
              </a:rPr>
              <a:t> </a:t>
            </a:r>
            <a:r>
              <a:rPr lang="en-US" sz="1200" spc="-29" dirty="0">
                <a:solidFill>
                  <a:srgbClr val="231F20"/>
                </a:solidFill>
                <a:latin typeface="Arial" panose="020B0604020202020204" pitchFamily="34" charset="0"/>
                <a:cs typeface="Arial" panose="020B0604020202020204" pitchFamily="34" charset="0"/>
              </a:rPr>
              <a:t>years-</a:t>
            </a:r>
            <a:r>
              <a:rPr lang="en-US" sz="1200" b="1" spc="-16" dirty="0">
                <a:solidFill>
                  <a:srgbClr val="231F20"/>
                </a:solidFill>
                <a:latin typeface="Arial" panose="020B0604020202020204" pitchFamily="34" charset="0"/>
                <a:cs typeface="Arial" panose="020B0604020202020204" pitchFamily="34" charset="0"/>
              </a:rPr>
              <a:t>11.48%</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28</a:t>
            </a:fld>
            <a:endParaRPr lang="en-US"/>
          </a:p>
        </p:txBody>
      </p:sp>
    </p:spTree>
    <p:extLst>
      <p:ext uri="{BB962C8B-B14F-4D97-AF65-F5344CB8AC3E}">
        <p14:creationId xmlns:p14="http://schemas.microsoft.com/office/powerpoint/2010/main" val="181726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16435">
              <a:lnSpc>
                <a:spcPts val="1631"/>
              </a:lnSpc>
              <a:spcBef>
                <a:spcPts val="65"/>
              </a:spcBef>
            </a:pPr>
            <a:r>
              <a:rPr lang="en-US" sz="1200" spc="-45" dirty="0">
                <a:solidFill>
                  <a:srgbClr val="005F9A"/>
                </a:solidFill>
              </a:rPr>
              <a:t>[Previous slide continued]</a:t>
            </a:r>
            <a:endParaRPr lang="en-US" b="0" dirty="0"/>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29</a:t>
            </a:fld>
            <a:endParaRPr lang="en-US"/>
          </a:p>
        </p:txBody>
      </p:sp>
    </p:spTree>
    <p:extLst>
      <p:ext uri="{BB962C8B-B14F-4D97-AF65-F5344CB8AC3E}">
        <p14:creationId xmlns:p14="http://schemas.microsoft.com/office/powerpoint/2010/main" val="38119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Investing</a:t>
            </a:r>
            <a:r>
              <a:rPr lang="en-US" sz="1200" spc="55" dirty="0">
                <a:solidFill>
                  <a:srgbClr val="231F20"/>
                </a:solidFill>
                <a:latin typeface="Arial"/>
                <a:cs typeface="Arial"/>
              </a:rPr>
              <a:t> </a:t>
            </a:r>
            <a:r>
              <a:rPr lang="en-US" sz="1200" dirty="0">
                <a:solidFill>
                  <a:srgbClr val="231F20"/>
                </a:solidFill>
                <a:latin typeface="Arial"/>
                <a:cs typeface="Arial"/>
              </a:rPr>
              <a:t>during</a:t>
            </a:r>
            <a:r>
              <a:rPr lang="en-US" sz="1200" spc="55" dirty="0">
                <a:solidFill>
                  <a:srgbClr val="231F20"/>
                </a:solidFill>
                <a:latin typeface="Arial"/>
                <a:cs typeface="Arial"/>
              </a:rPr>
              <a:t> </a:t>
            </a:r>
            <a:r>
              <a:rPr lang="en-US" sz="1200" dirty="0">
                <a:solidFill>
                  <a:srgbClr val="231F20"/>
                </a:solidFill>
                <a:latin typeface="Arial"/>
                <a:cs typeface="Arial"/>
              </a:rPr>
              <a:t>an</a:t>
            </a:r>
            <a:r>
              <a:rPr lang="en-US" sz="1200" spc="55" dirty="0">
                <a:solidFill>
                  <a:srgbClr val="231F20"/>
                </a:solidFill>
                <a:latin typeface="Arial"/>
                <a:cs typeface="Arial"/>
              </a:rPr>
              <a:t> </a:t>
            </a:r>
            <a:r>
              <a:rPr lang="en-US" sz="1200" dirty="0">
                <a:solidFill>
                  <a:srgbClr val="231F20"/>
                </a:solidFill>
                <a:latin typeface="Arial"/>
                <a:cs typeface="Arial"/>
              </a:rPr>
              <a:t>election</a:t>
            </a:r>
            <a:r>
              <a:rPr lang="en-US" sz="1200" spc="55" dirty="0">
                <a:solidFill>
                  <a:srgbClr val="231F20"/>
                </a:solidFill>
                <a:latin typeface="Arial"/>
                <a:cs typeface="Arial"/>
              </a:rPr>
              <a:t> </a:t>
            </a:r>
            <a:r>
              <a:rPr lang="en-US" sz="1200" dirty="0">
                <a:solidFill>
                  <a:srgbClr val="231F20"/>
                </a:solidFill>
                <a:latin typeface="Arial"/>
                <a:cs typeface="Arial"/>
              </a:rPr>
              <a:t>year</a:t>
            </a:r>
            <a:r>
              <a:rPr lang="en-US" sz="1200" spc="55" dirty="0">
                <a:solidFill>
                  <a:srgbClr val="231F20"/>
                </a:solidFill>
                <a:latin typeface="Arial"/>
                <a:cs typeface="Arial"/>
              </a:rPr>
              <a:t> </a:t>
            </a:r>
            <a:r>
              <a:rPr lang="en-US" sz="1200" dirty="0">
                <a:solidFill>
                  <a:srgbClr val="231F20"/>
                </a:solidFill>
                <a:latin typeface="Arial"/>
                <a:cs typeface="Arial"/>
              </a:rPr>
              <a:t>can</a:t>
            </a:r>
            <a:r>
              <a:rPr lang="en-US" sz="1200" spc="55" dirty="0">
                <a:solidFill>
                  <a:srgbClr val="231F20"/>
                </a:solidFill>
                <a:latin typeface="Arial"/>
                <a:cs typeface="Arial"/>
              </a:rPr>
              <a:t> </a:t>
            </a:r>
            <a:r>
              <a:rPr lang="en-US" sz="1200" dirty="0">
                <a:solidFill>
                  <a:srgbClr val="231F20"/>
                </a:solidFill>
                <a:latin typeface="Arial"/>
                <a:cs typeface="Arial"/>
              </a:rPr>
              <a:t>be</a:t>
            </a:r>
            <a:r>
              <a:rPr lang="en-US" sz="1200" spc="55" dirty="0">
                <a:solidFill>
                  <a:srgbClr val="231F20"/>
                </a:solidFill>
                <a:latin typeface="Arial"/>
                <a:cs typeface="Arial"/>
              </a:rPr>
              <a:t> </a:t>
            </a:r>
            <a:r>
              <a:rPr lang="en-US" sz="1200" dirty="0">
                <a:solidFill>
                  <a:srgbClr val="231F20"/>
                </a:solidFill>
                <a:latin typeface="Arial"/>
                <a:cs typeface="Arial"/>
              </a:rPr>
              <a:t>tough</a:t>
            </a:r>
            <a:r>
              <a:rPr lang="en-US" sz="1200" spc="55" dirty="0">
                <a:solidFill>
                  <a:srgbClr val="231F20"/>
                </a:solidFill>
                <a:latin typeface="Arial"/>
                <a:cs typeface="Arial"/>
              </a:rPr>
              <a:t> </a:t>
            </a:r>
            <a:r>
              <a:rPr lang="en-US" sz="1200" dirty="0">
                <a:solidFill>
                  <a:srgbClr val="231F20"/>
                </a:solidFill>
                <a:latin typeface="Arial"/>
                <a:cs typeface="Arial"/>
              </a:rPr>
              <a:t>on</a:t>
            </a:r>
            <a:r>
              <a:rPr lang="en-US" sz="1200" spc="55" dirty="0">
                <a:solidFill>
                  <a:srgbClr val="231F20"/>
                </a:solidFill>
                <a:latin typeface="Arial"/>
                <a:cs typeface="Arial"/>
              </a:rPr>
              <a:t> </a:t>
            </a:r>
            <a:r>
              <a:rPr lang="en-US" sz="1200" dirty="0">
                <a:solidFill>
                  <a:srgbClr val="231F20"/>
                </a:solidFill>
                <a:latin typeface="Arial"/>
                <a:cs typeface="Arial"/>
              </a:rPr>
              <a:t>the</a:t>
            </a:r>
            <a:r>
              <a:rPr lang="en-US" sz="1200" spc="55" dirty="0">
                <a:solidFill>
                  <a:srgbClr val="231F20"/>
                </a:solidFill>
                <a:latin typeface="Arial"/>
                <a:cs typeface="Arial"/>
              </a:rPr>
              <a:t> </a:t>
            </a:r>
            <a:r>
              <a:rPr lang="en-US" sz="1200" spc="-10" dirty="0">
                <a:solidFill>
                  <a:srgbClr val="231F20"/>
                </a:solidFill>
                <a:latin typeface="Arial"/>
                <a:cs typeface="Arial"/>
              </a:rPr>
              <a:t>nerves,</a:t>
            </a:r>
            <a:r>
              <a:rPr lang="en-US" sz="1200" spc="20" dirty="0">
                <a:solidFill>
                  <a:srgbClr val="231F20"/>
                </a:solidFill>
                <a:latin typeface="Arial"/>
                <a:cs typeface="Arial"/>
              </a:rPr>
              <a:t> </a:t>
            </a:r>
            <a:r>
              <a:rPr lang="en-US" sz="1200" dirty="0">
                <a:solidFill>
                  <a:srgbClr val="231F20"/>
                </a:solidFill>
                <a:latin typeface="Arial"/>
                <a:cs typeface="Arial"/>
              </a:rPr>
              <a:t>and</a:t>
            </a:r>
            <a:r>
              <a:rPr lang="en-US" sz="1200" spc="55" dirty="0">
                <a:solidFill>
                  <a:srgbClr val="231F20"/>
                </a:solidFill>
                <a:latin typeface="Arial"/>
                <a:cs typeface="Arial"/>
              </a:rPr>
              <a:t> </a:t>
            </a:r>
            <a:r>
              <a:rPr lang="en-US" sz="1200" dirty="0">
                <a:solidFill>
                  <a:srgbClr val="231F20"/>
                </a:solidFill>
                <a:latin typeface="Arial"/>
                <a:cs typeface="Arial"/>
              </a:rPr>
              <a:t>2024</a:t>
            </a:r>
            <a:r>
              <a:rPr lang="en-US" sz="1200" spc="55" dirty="0">
                <a:solidFill>
                  <a:srgbClr val="231F20"/>
                </a:solidFill>
                <a:latin typeface="Arial"/>
                <a:cs typeface="Arial"/>
              </a:rPr>
              <a:t> </a:t>
            </a:r>
            <a:r>
              <a:rPr lang="en-US" sz="1200" spc="-10" dirty="0">
                <a:solidFill>
                  <a:srgbClr val="231F20"/>
                </a:solidFill>
                <a:latin typeface="Arial"/>
                <a:cs typeface="Arial"/>
              </a:rPr>
              <a:t>promises </a:t>
            </a:r>
            <a:r>
              <a:rPr lang="en-US" sz="1200" dirty="0">
                <a:solidFill>
                  <a:srgbClr val="231F20"/>
                </a:solidFill>
                <a:latin typeface="Arial"/>
                <a:cs typeface="Arial"/>
              </a:rPr>
              <a:t>to</a:t>
            </a:r>
            <a:r>
              <a:rPr lang="en-US" sz="1200" spc="80" dirty="0">
                <a:solidFill>
                  <a:srgbClr val="231F20"/>
                </a:solidFill>
                <a:latin typeface="Arial"/>
                <a:cs typeface="Arial"/>
              </a:rPr>
              <a:t> </a:t>
            </a:r>
            <a:r>
              <a:rPr lang="en-US" sz="1200" dirty="0">
                <a:solidFill>
                  <a:srgbClr val="231F20"/>
                </a:solidFill>
                <a:latin typeface="Arial"/>
                <a:cs typeface="Arial"/>
              </a:rPr>
              <a:t>be</a:t>
            </a:r>
            <a:r>
              <a:rPr lang="en-US" sz="1200" spc="85" dirty="0">
                <a:solidFill>
                  <a:srgbClr val="231F20"/>
                </a:solidFill>
                <a:latin typeface="Arial"/>
                <a:cs typeface="Arial"/>
              </a:rPr>
              <a:t> </a:t>
            </a:r>
            <a:r>
              <a:rPr lang="en-US" sz="1200" dirty="0">
                <a:solidFill>
                  <a:srgbClr val="231F20"/>
                </a:solidFill>
                <a:latin typeface="Arial"/>
                <a:cs typeface="Arial"/>
              </a:rPr>
              <a:t>no</a:t>
            </a:r>
            <a:r>
              <a:rPr lang="en-US" sz="1200" spc="80" dirty="0">
                <a:solidFill>
                  <a:srgbClr val="231F20"/>
                </a:solidFill>
                <a:latin typeface="Arial"/>
                <a:cs typeface="Arial"/>
              </a:rPr>
              <a:t> </a:t>
            </a:r>
            <a:r>
              <a:rPr lang="en-US" sz="1200" dirty="0">
                <a:solidFill>
                  <a:srgbClr val="231F20"/>
                </a:solidFill>
                <a:latin typeface="Arial"/>
                <a:cs typeface="Arial"/>
              </a:rPr>
              <a:t>different.</a:t>
            </a:r>
            <a:r>
              <a:rPr lang="en-US" sz="1200" spc="40" dirty="0">
                <a:solidFill>
                  <a:srgbClr val="231F20"/>
                </a:solidFill>
                <a:latin typeface="Arial"/>
                <a:cs typeface="Arial"/>
              </a:rPr>
              <a:t> </a:t>
            </a:r>
            <a:r>
              <a:rPr lang="en-US" sz="1200" dirty="0">
                <a:solidFill>
                  <a:srgbClr val="231F20"/>
                </a:solidFill>
                <a:latin typeface="Arial"/>
                <a:cs typeface="Arial"/>
              </a:rPr>
              <a:t>Indeed,</a:t>
            </a:r>
            <a:r>
              <a:rPr lang="en-US" sz="1200" spc="35" dirty="0">
                <a:solidFill>
                  <a:srgbClr val="231F20"/>
                </a:solidFill>
                <a:latin typeface="Arial"/>
                <a:cs typeface="Arial"/>
              </a:rPr>
              <a:t> </a:t>
            </a:r>
            <a:r>
              <a:rPr lang="en-US" sz="1200" dirty="0">
                <a:solidFill>
                  <a:srgbClr val="231F20"/>
                </a:solidFill>
                <a:latin typeface="Arial"/>
                <a:cs typeface="Arial"/>
              </a:rPr>
              <a:t>politics</a:t>
            </a:r>
            <a:r>
              <a:rPr lang="en-US" sz="1200" spc="85" dirty="0">
                <a:solidFill>
                  <a:srgbClr val="231F20"/>
                </a:solidFill>
                <a:latin typeface="Arial"/>
                <a:cs typeface="Arial"/>
              </a:rPr>
              <a:t> </a:t>
            </a:r>
            <a:r>
              <a:rPr lang="en-US" sz="1200" dirty="0">
                <a:solidFill>
                  <a:srgbClr val="231F20"/>
                </a:solidFill>
                <a:latin typeface="Arial"/>
                <a:cs typeface="Arial"/>
              </a:rPr>
              <a:t>can</a:t>
            </a:r>
            <a:r>
              <a:rPr lang="en-US" sz="1200" spc="85" dirty="0">
                <a:solidFill>
                  <a:srgbClr val="231F20"/>
                </a:solidFill>
                <a:latin typeface="Arial"/>
                <a:cs typeface="Arial"/>
              </a:rPr>
              <a:t> </a:t>
            </a:r>
            <a:r>
              <a:rPr lang="en-US" sz="1200" dirty="0">
                <a:solidFill>
                  <a:srgbClr val="231F20"/>
                </a:solidFill>
                <a:latin typeface="Arial"/>
                <a:cs typeface="Arial"/>
              </a:rPr>
              <a:t>elicit</a:t>
            </a:r>
            <a:r>
              <a:rPr lang="en-US" sz="1200" spc="80" dirty="0">
                <a:solidFill>
                  <a:srgbClr val="231F20"/>
                </a:solidFill>
                <a:latin typeface="Arial"/>
                <a:cs typeface="Arial"/>
              </a:rPr>
              <a:t> </a:t>
            </a:r>
            <a:r>
              <a:rPr lang="en-US" sz="1200" dirty="0">
                <a:solidFill>
                  <a:srgbClr val="231F20"/>
                </a:solidFill>
                <a:latin typeface="Arial"/>
                <a:cs typeface="Arial"/>
              </a:rPr>
              <a:t>strong</a:t>
            </a:r>
            <a:r>
              <a:rPr lang="en-US" sz="1200" spc="85" dirty="0">
                <a:solidFill>
                  <a:srgbClr val="231F20"/>
                </a:solidFill>
                <a:latin typeface="Arial"/>
                <a:cs typeface="Arial"/>
              </a:rPr>
              <a:t> </a:t>
            </a:r>
            <a:r>
              <a:rPr lang="en-US" sz="1200" dirty="0">
                <a:solidFill>
                  <a:srgbClr val="231F20"/>
                </a:solidFill>
                <a:latin typeface="Arial"/>
                <a:cs typeface="Arial"/>
              </a:rPr>
              <a:t>emotions</a:t>
            </a:r>
            <a:r>
              <a:rPr lang="en-US" sz="1200" spc="80" dirty="0">
                <a:solidFill>
                  <a:srgbClr val="231F20"/>
                </a:solidFill>
                <a:latin typeface="Arial"/>
                <a:cs typeface="Arial"/>
              </a:rPr>
              <a:t> </a:t>
            </a:r>
            <a:r>
              <a:rPr lang="en-US" sz="1200" dirty="0">
                <a:solidFill>
                  <a:srgbClr val="231F20"/>
                </a:solidFill>
                <a:latin typeface="Arial"/>
                <a:cs typeface="Arial"/>
              </a:rPr>
              <a:t>and</a:t>
            </a:r>
            <a:r>
              <a:rPr lang="en-US" sz="1200" spc="85" dirty="0">
                <a:solidFill>
                  <a:srgbClr val="231F20"/>
                </a:solidFill>
                <a:latin typeface="Arial"/>
                <a:cs typeface="Arial"/>
              </a:rPr>
              <a:t> </a:t>
            </a:r>
            <a:r>
              <a:rPr lang="en-US" sz="1200" spc="-10" dirty="0">
                <a:solidFill>
                  <a:srgbClr val="231F20"/>
                </a:solidFill>
                <a:latin typeface="Arial"/>
                <a:cs typeface="Arial"/>
              </a:rPr>
              <a:t>biases,</a:t>
            </a:r>
            <a:r>
              <a:rPr lang="en-US" sz="1200" spc="35" dirty="0">
                <a:solidFill>
                  <a:srgbClr val="231F20"/>
                </a:solidFill>
                <a:latin typeface="Arial"/>
                <a:cs typeface="Arial"/>
              </a:rPr>
              <a:t> </a:t>
            </a:r>
            <a:r>
              <a:rPr lang="en-US" sz="1200" spc="-25" dirty="0">
                <a:solidFill>
                  <a:srgbClr val="231F20"/>
                </a:solidFill>
                <a:latin typeface="Arial"/>
                <a:cs typeface="Arial"/>
              </a:rPr>
              <a:t>but </a:t>
            </a:r>
            <a:r>
              <a:rPr lang="en-US" sz="1200" dirty="0">
                <a:solidFill>
                  <a:srgbClr val="231F20"/>
                </a:solidFill>
                <a:latin typeface="Arial"/>
                <a:cs typeface="Arial"/>
              </a:rPr>
              <a:t>investors</a:t>
            </a:r>
            <a:r>
              <a:rPr lang="en-US" sz="1200" spc="50" dirty="0">
                <a:solidFill>
                  <a:srgbClr val="231F20"/>
                </a:solidFill>
                <a:latin typeface="Arial"/>
                <a:cs typeface="Arial"/>
              </a:rPr>
              <a:t> </a:t>
            </a:r>
            <a:r>
              <a:rPr lang="en-US" sz="1200" dirty="0">
                <a:solidFill>
                  <a:srgbClr val="231F20"/>
                </a:solidFill>
                <a:latin typeface="Arial"/>
                <a:cs typeface="Arial"/>
              </a:rPr>
              <a:t>would</a:t>
            </a:r>
            <a:r>
              <a:rPr lang="en-US" sz="1200" spc="50" dirty="0">
                <a:solidFill>
                  <a:srgbClr val="231F20"/>
                </a:solidFill>
                <a:latin typeface="Arial"/>
                <a:cs typeface="Arial"/>
              </a:rPr>
              <a:t> </a:t>
            </a:r>
            <a:r>
              <a:rPr lang="en-US" sz="1200" dirty="0">
                <a:solidFill>
                  <a:srgbClr val="231F20"/>
                </a:solidFill>
                <a:latin typeface="Arial"/>
                <a:cs typeface="Arial"/>
              </a:rPr>
              <a:t>be</a:t>
            </a:r>
            <a:r>
              <a:rPr lang="en-US" sz="1200" spc="50" dirty="0">
                <a:solidFill>
                  <a:srgbClr val="231F20"/>
                </a:solidFill>
                <a:latin typeface="Arial"/>
                <a:cs typeface="Arial"/>
              </a:rPr>
              <a:t> </a:t>
            </a:r>
            <a:r>
              <a:rPr lang="en-US" sz="1200" dirty="0">
                <a:solidFill>
                  <a:srgbClr val="231F20"/>
                </a:solidFill>
                <a:latin typeface="Arial"/>
                <a:cs typeface="Arial"/>
              </a:rPr>
              <a:t>wise</a:t>
            </a:r>
            <a:r>
              <a:rPr lang="en-US" sz="1200" spc="50" dirty="0">
                <a:solidFill>
                  <a:srgbClr val="231F20"/>
                </a:solidFill>
                <a:latin typeface="Arial"/>
                <a:cs typeface="Arial"/>
              </a:rPr>
              <a:t> </a:t>
            </a:r>
            <a:r>
              <a:rPr lang="en-US" sz="1200" dirty="0">
                <a:solidFill>
                  <a:srgbClr val="231F20"/>
                </a:solidFill>
                <a:latin typeface="Arial"/>
                <a:cs typeface="Arial"/>
              </a:rPr>
              <a:t>to</a:t>
            </a:r>
            <a:r>
              <a:rPr lang="en-US" sz="1200" spc="50" dirty="0">
                <a:solidFill>
                  <a:srgbClr val="231F20"/>
                </a:solidFill>
                <a:latin typeface="Arial"/>
                <a:cs typeface="Arial"/>
              </a:rPr>
              <a:t> </a:t>
            </a:r>
            <a:r>
              <a:rPr lang="en-US" sz="1200" dirty="0">
                <a:solidFill>
                  <a:srgbClr val="231F20"/>
                </a:solidFill>
                <a:latin typeface="Arial"/>
                <a:cs typeface="Arial"/>
              </a:rPr>
              <a:t>tune</a:t>
            </a:r>
            <a:r>
              <a:rPr lang="en-US" sz="1200" spc="50" dirty="0">
                <a:solidFill>
                  <a:srgbClr val="231F20"/>
                </a:solidFill>
                <a:latin typeface="Arial"/>
                <a:cs typeface="Arial"/>
              </a:rPr>
              <a:t> </a:t>
            </a:r>
            <a:r>
              <a:rPr lang="en-US" sz="1200" dirty="0">
                <a:solidFill>
                  <a:srgbClr val="231F20"/>
                </a:solidFill>
                <a:latin typeface="Arial"/>
                <a:cs typeface="Arial"/>
              </a:rPr>
              <a:t>out</a:t>
            </a:r>
            <a:r>
              <a:rPr lang="en-US" sz="1200" spc="55" dirty="0">
                <a:solidFill>
                  <a:srgbClr val="231F20"/>
                </a:solidFill>
                <a:latin typeface="Arial"/>
                <a:cs typeface="Arial"/>
              </a:rPr>
              <a:t> </a:t>
            </a:r>
            <a:r>
              <a:rPr lang="en-US" sz="1200" dirty="0">
                <a:solidFill>
                  <a:srgbClr val="231F20"/>
                </a:solidFill>
                <a:latin typeface="Arial"/>
                <a:cs typeface="Arial"/>
              </a:rPr>
              <a:t>the</a:t>
            </a:r>
            <a:r>
              <a:rPr lang="en-US" sz="1200" spc="50" dirty="0">
                <a:solidFill>
                  <a:srgbClr val="231F20"/>
                </a:solidFill>
                <a:latin typeface="Arial"/>
                <a:cs typeface="Arial"/>
              </a:rPr>
              <a:t> </a:t>
            </a:r>
            <a:r>
              <a:rPr lang="en-US" sz="1200" dirty="0">
                <a:solidFill>
                  <a:srgbClr val="231F20"/>
                </a:solidFill>
                <a:latin typeface="Arial"/>
                <a:cs typeface="Arial"/>
              </a:rPr>
              <a:t>noise</a:t>
            </a:r>
            <a:r>
              <a:rPr lang="en-US" sz="1200" spc="50" dirty="0">
                <a:solidFill>
                  <a:srgbClr val="231F20"/>
                </a:solidFill>
                <a:latin typeface="Arial"/>
                <a:cs typeface="Arial"/>
              </a:rPr>
              <a:t> </a:t>
            </a:r>
            <a:r>
              <a:rPr lang="en-US" sz="1200" dirty="0">
                <a:solidFill>
                  <a:srgbClr val="231F20"/>
                </a:solidFill>
                <a:latin typeface="Arial"/>
                <a:cs typeface="Arial"/>
              </a:rPr>
              <a:t>and</a:t>
            </a:r>
            <a:r>
              <a:rPr lang="en-US" sz="1200" spc="50" dirty="0">
                <a:solidFill>
                  <a:srgbClr val="231F20"/>
                </a:solidFill>
                <a:latin typeface="Arial"/>
                <a:cs typeface="Arial"/>
              </a:rPr>
              <a:t> </a:t>
            </a:r>
            <a:r>
              <a:rPr lang="en-US" sz="1200" dirty="0">
                <a:solidFill>
                  <a:srgbClr val="231F20"/>
                </a:solidFill>
                <a:latin typeface="Arial"/>
                <a:cs typeface="Arial"/>
              </a:rPr>
              <a:t>focus</a:t>
            </a:r>
            <a:r>
              <a:rPr lang="en-US" sz="1200" spc="50" dirty="0">
                <a:solidFill>
                  <a:srgbClr val="231F20"/>
                </a:solidFill>
                <a:latin typeface="Arial"/>
                <a:cs typeface="Arial"/>
              </a:rPr>
              <a:t> </a:t>
            </a:r>
            <a:r>
              <a:rPr lang="en-US" sz="1200" dirty="0">
                <a:solidFill>
                  <a:srgbClr val="231F20"/>
                </a:solidFill>
                <a:latin typeface="Arial"/>
                <a:cs typeface="Arial"/>
              </a:rPr>
              <a:t>on</a:t>
            </a:r>
            <a:r>
              <a:rPr lang="en-US" sz="1200" spc="50" dirty="0">
                <a:solidFill>
                  <a:srgbClr val="231F20"/>
                </a:solidFill>
                <a:latin typeface="Arial"/>
                <a:cs typeface="Arial"/>
              </a:rPr>
              <a:t> </a:t>
            </a:r>
            <a:r>
              <a:rPr lang="en-US" sz="1200" dirty="0">
                <a:solidFill>
                  <a:srgbClr val="231F20"/>
                </a:solidFill>
                <a:latin typeface="Arial"/>
                <a:cs typeface="Arial"/>
              </a:rPr>
              <a:t>the</a:t>
            </a:r>
            <a:r>
              <a:rPr lang="en-US" sz="1200" spc="55" dirty="0">
                <a:solidFill>
                  <a:srgbClr val="231F20"/>
                </a:solidFill>
                <a:latin typeface="Arial"/>
                <a:cs typeface="Arial"/>
              </a:rPr>
              <a:t> </a:t>
            </a:r>
            <a:r>
              <a:rPr lang="en-US" sz="1200" dirty="0">
                <a:solidFill>
                  <a:srgbClr val="231F20"/>
                </a:solidFill>
                <a:latin typeface="Arial"/>
                <a:cs typeface="Arial"/>
              </a:rPr>
              <a:t>long</a:t>
            </a:r>
            <a:r>
              <a:rPr lang="en-US" sz="1200" spc="50" dirty="0">
                <a:solidFill>
                  <a:srgbClr val="231F20"/>
                </a:solidFill>
                <a:latin typeface="Arial"/>
                <a:cs typeface="Arial"/>
              </a:rPr>
              <a:t> </a:t>
            </a:r>
            <a:r>
              <a:rPr lang="en-US" sz="1200" spc="-10" dirty="0">
                <a:solidFill>
                  <a:srgbClr val="231F20"/>
                </a:solidFill>
                <a:latin typeface="Arial"/>
                <a:cs typeface="Arial"/>
              </a:rPr>
              <a:t>term.</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20" dirty="0">
                <a:solidFill>
                  <a:srgbClr val="231F20"/>
                </a:solidFill>
                <a:latin typeface="Arial"/>
                <a:cs typeface="Arial"/>
              </a:rPr>
              <a:t>That’s</a:t>
            </a:r>
            <a:r>
              <a:rPr lang="en-US" sz="1200" spc="40" dirty="0">
                <a:solidFill>
                  <a:srgbClr val="231F20"/>
                </a:solidFill>
                <a:latin typeface="Arial"/>
                <a:cs typeface="Arial"/>
              </a:rPr>
              <a:t> </a:t>
            </a:r>
            <a:r>
              <a:rPr lang="en-US" sz="1200" dirty="0">
                <a:solidFill>
                  <a:srgbClr val="231F20"/>
                </a:solidFill>
                <a:latin typeface="Arial"/>
                <a:cs typeface="Arial"/>
              </a:rPr>
              <a:t>because</a:t>
            </a:r>
            <a:r>
              <a:rPr lang="en-US" sz="1200" spc="40" dirty="0">
                <a:solidFill>
                  <a:srgbClr val="231F20"/>
                </a:solidFill>
                <a:latin typeface="Arial"/>
                <a:cs typeface="Arial"/>
              </a:rPr>
              <a:t> </a:t>
            </a:r>
            <a:r>
              <a:rPr lang="en-US" sz="1200" dirty="0">
                <a:solidFill>
                  <a:srgbClr val="231F20"/>
                </a:solidFill>
                <a:latin typeface="Arial"/>
                <a:cs typeface="Arial"/>
              </a:rPr>
              <a:t>elections</a:t>
            </a:r>
            <a:r>
              <a:rPr lang="en-US" sz="1200" spc="40" dirty="0">
                <a:solidFill>
                  <a:srgbClr val="231F20"/>
                </a:solidFill>
                <a:latin typeface="Arial"/>
                <a:cs typeface="Arial"/>
              </a:rPr>
              <a:t> </a:t>
            </a:r>
            <a:r>
              <a:rPr lang="en-US" sz="1200" spc="-10" dirty="0">
                <a:solidFill>
                  <a:srgbClr val="231F20"/>
                </a:solidFill>
                <a:latin typeface="Arial"/>
                <a:cs typeface="Arial"/>
              </a:rPr>
              <a:t>have,</a:t>
            </a:r>
            <a:r>
              <a:rPr lang="en-US" sz="1200" dirty="0">
                <a:solidFill>
                  <a:srgbClr val="231F20"/>
                </a:solidFill>
                <a:latin typeface="Arial"/>
                <a:cs typeface="Arial"/>
              </a:rPr>
              <a:t> historically</a:t>
            </a:r>
            <a:r>
              <a:rPr lang="en-US" sz="1200" spc="40" dirty="0">
                <a:solidFill>
                  <a:srgbClr val="231F20"/>
                </a:solidFill>
                <a:latin typeface="Arial"/>
                <a:cs typeface="Arial"/>
              </a:rPr>
              <a:t> </a:t>
            </a:r>
            <a:r>
              <a:rPr lang="en-US" sz="1200" dirty="0">
                <a:solidFill>
                  <a:srgbClr val="231F20"/>
                </a:solidFill>
                <a:latin typeface="Arial"/>
                <a:cs typeface="Arial"/>
              </a:rPr>
              <a:t>speaking, made</a:t>
            </a:r>
            <a:r>
              <a:rPr lang="en-US" sz="1200" spc="40" dirty="0">
                <a:solidFill>
                  <a:srgbClr val="231F20"/>
                </a:solidFill>
                <a:latin typeface="Arial"/>
                <a:cs typeface="Arial"/>
              </a:rPr>
              <a:t> </a:t>
            </a:r>
            <a:r>
              <a:rPr lang="en-US" sz="1200" dirty="0">
                <a:solidFill>
                  <a:srgbClr val="231F20"/>
                </a:solidFill>
                <a:latin typeface="Arial"/>
                <a:cs typeface="Arial"/>
              </a:rPr>
              <a:t>essentially</a:t>
            </a:r>
            <a:r>
              <a:rPr lang="en-US" sz="1200" spc="40" dirty="0">
                <a:solidFill>
                  <a:srgbClr val="231F20"/>
                </a:solidFill>
                <a:latin typeface="Arial"/>
                <a:cs typeface="Arial"/>
              </a:rPr>
              <a:t> </a:t>
            </a:r>
            <a:r>
              <a:rPr lang="en-US" sz="1200" spc="-25" dirty="0">
                <a:solidFill>
                  <a:srgbClr val="231F20"/>
                </a:solidFill>
                <a:latin typeface="Arial"/>
                <a:cs typeface="Arial"/>
              </a:rPr>
              <a:t>no </a:t>
            </a:r>
            <a:r>
              <a:rPr lang="en-US" sz="1200" dirty="0">
                <a:solidFill>
                  <a:srgbClr val="231F20"/>
                </a:solidFill>
                <a:latin typeface="Arial"/>
                <a:cs typeface="Arial"/>
              </a:rPr>
              <a:t>difference</a:t>
            </a:r>
            <a:r>
              <a:rPr lang="en-US" sz="1200" spc="90" dirty="0">
                <a:solidFill>
                  <a:srgbClr val="231F20"/>
                </a:solidFill>
                <a:latin typeface="Arial"/>
                <a:cs typeface="Arial"/>
              </a:rPr>
              <a:t> </a:t>
            </a:r>
            <a:r>
              <a:rPr lang="en-US" sz="1200" dirty="0">
                <a:solidFill>
                  <a:srgbClr val="231F20"/>
                </a:solidFill>
                <a:latin typeface="Arial"/>
                <a:cs typeface="Arial"/>
              </a:rPr>
              <a:t>when</a:t>
            </a:r>
            <a:r>
              <a:rPr lang="en-US" sz="1200" spc="90" dirty="0">
                <a:solidFill>
                  <a:srgbClr val="231F20"/>
                </a:solidFill>
                <a:latin typeface="Arial"/>
                <a:cs typeface="Arial"/>
              </a:rPr>
              <a:t> </a:t>
            </a:r>
            <a:r>
              <a:rPr lang="en-US" sz="1200" dirty="0">
                <a:solidFill>
                  <a:srgbClr val="231F20"/>
                </a:solidFill>
                <a:latin typeface="Arial"/>
                <a:cs typeface="Arial"/>
              </a:rPr>
              <a:t>it</a:t>
            </a:r>
            <a:r>
              <a:rPr lang="en-US" sz="1200" spc="90" dirty="0">
                <a:solidFill>
                  <a:srgbClr val="231F20"/>
                </a:solidFill>
                <a:latin typeface="Arial"/>
                <a:cs typeface="Arial"/>
              </a:rPr>
              <a:t> </a:t>
            </a:r>
            <a:r>
              <a:rPr lang="en-US" sz="1200" dirty="0">
                <a:solidFill>
                  <a:srgbClr val="231F20"/>
                </a:solidFill>
                <a:latin typeface="Arial"/>
                <a:cs typeface="Arial"/>
              </a:rPr>
              <a:t>comes</a:t>
            </a:r>
            <a:r>
              <a:rPr lang="en-US" sz="1200" spc="90" dirty="0">
                <a:solidFill>
                  <a:srgbClr val="231F20"/>
                </a:solidFill>
                <a:latin typeface="Arial"/>
                <a:cs typeface="Arial"/>
              </a:rPr>
              <a:t> </a:t>
            </a:r>
            <a:r>
              <a:rPr lang="en-US" sz="1200" dirty="0">
                <a:solidFill>
                  <a:srgbClr val="231F20"/>
                </a:solidFill>
                <a:latin typeface="Arial"/>
                <a:cs typeface="Arial"/>
              </a:rPr>
              <a:t>to</a:t>
            </a:r>
            <a:r>
              <a:rPr lang="en-US" sz="1200" spc="90" dirty="0">
                <a:solidFill>
                  <a:srgbClr val="231F20"/>
                </a:solidFill>
                <a:latin typeface="Arial"/>
                <a:cs typeface="Arial"/>
              </a:rPr>
              <a:t> </a:t>
            </a:r>
            <a:r>
              <a:rPr lang="en-US" sz="1200" dirty="0">
                <a:solidFill>
                  <a:srgbClr val="231F20"/>
                </a:solidFill>
                <a:latin typeface="Arial"/>
                <a:cs typeface="Arial"/>
              </a:rPr>
              <a:t>long-term</a:t>
            </a:r>
            <a:r>
              <a:rPr lang="en-US" sz="1200" spc="95" dirty="0">
                <a:solidFill>
                  <a:srgbClr val="231F20"/>
                </a:solidFill>
                <a:latin typeface="Arial"/>
                <a:cs typeface="Arial"/>
              </a:rPr>
              <a:t> </a:t>
            </a:r>
            <a:r>
              <a:rPr lang="en-US" sz="1200" dirty="0">
                <a:solidFill>
                  <a:srgbClr val="231F20"/>
                </a:solidFill>
                <a:latin typeface="Arial"/>
                <a:cs typeface="Arial"/>
              </a:rPr>
              <a:t>investment</a:t>
            </a:r>
            <a:r>
              <a:rPr lang="en-US" sz="1200" spc="90" dirty="0">
                <a:solidFill>
                  <a:srgbClr val="231F20"/>
                </a:solidFill>
                <a:latin typeface="Arial"/>
                <a:cs typeface="Arial"/>
              </a:rPr>
              <a:t> </a:t>
            </a:r>
            <a:r>
              <a:rPr lang="en-US" sz="1200" spc="-10" dirty="0">
                <a:solidFill>
                  <a:srgbClr val="231F20"/>
                </a:solidFill>
                <a:latin typeface="Arial"/>
                <a:cs typeface="Arial"/>
              </a:rPr>
              <a:t>returns.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What</a:t>
            </a:r>
            <a:r>
              <a:rPr lang="en-US" sz="1200" spc="45" dirty="0">
                <a:solidFill>
                  <a:srgbClr val="231F20"/>
                </a:solidFill>
                <a:latin typeface="Arial"/>
                <a:cs typeface="Arial"/>
              </a:rPr>
              <a:t> </a:t>
            </a:r>
            <a:r>
              <a:rPr lang="en-US" sz="1200" dirty="0">
                <a:solidFill>
                  <a:srgbClr val="231F20"/>
                </a:solidFill>
                <a:latin typeface="Arial"/>
                <a:cs typeface="Arial"/>
              </a:rPr>
              <a:t>should</a:t>
            </a:r>
            <a:r>
              <a:rPr lang="en-US" sz="1200" spc="45" dirty="0">
                <a:solidFill>
                  <a:srgbClr val="231F20"/>
                </a:solidFill>
                <a:latin typeface="Arial"/>
                <a:cs typeface="Arial"/>
              </a:rPr>
              <a:t> </a:t>
            </a:r>
            <a:r>
              <a:rPr lang="en-US" sz="1200" dirty="0">
                <a:solidFill>
                  <a:srgbClr val="231F20"/>
                </a:solidFill>
                <a:latin typeface="Arial"/>
                <a:cs typeface="Arial"/>
              </a:rPr>
              <a:t>matter</a:t>
            </a:r>
            <a:r>
              <a:rPr lang="en-US" sz="1200" spc="45" dirty="0">
                <a:solidFill>
                  <a:srgbClr val="231F20"/>
                </a:solidFill>
                <a:latin typeface="Arial"/>
                <a:cs typeface="Arial"/>
              </a:rPr>
              <a:t> </a:t>
            </a:r>
            <a:r>
              <a:rPr lang="en-US" sz="1200" dirty="0">
                <a:solidFill>
                  <a:srgbClr val="231F20"/>
                </a:solidFill>
                <a:latin typeface="Arial"/>
                <a:cs typeface="Arial"/>
              </a:rPr>
              <a:t>more</a:t>
            </a:r>
            <a:r>
              <a:rPr lang="en-US" sz="1200" spc="50" dirty="0">
                <a:solidFill>
                  <a:srgbClr val="231F20"/>
                </a:solidFill>
                <a:latin typeface="Arial"/>
                <a:cs typeface="Arial"/>
              </a:rPr>
              <a:t> </a:t>
            </a:r>
            <a:r>
              <a:rPr lang="en-US" sz="1200" dirty="0">
                <a:solidFill>
                  <a:srgbClr val="231F20"/>
                </a:solidFill>
                <a:latin typeface="Arial"/>
                <a:cs typeface="Arial"/>
              </a:rPr>
              <a:t>to</a:t>
            </a:r>
            <a:r>
              <a:rPr lang="en-US" sz="1200" spc="45" dirty="0">
                <a:solidFill>
                  <a:srgbClr val="231F20"/>
                </a:solidFill>
                <a:latin typeface="Arial"/>
                <a:cs typeface="Arial"/>
              </a:rPr>
              <a:t> </a:t>
            </a:r>
            <a:r>
              <a:rPr lang="en-US" sz="1200" dirty="0">
                <a:solidFill>
                  <a:srgbClr val="231F20"/>
                </a:solidFill>
                <a:latin typeface="Arial"/>
                <a:cs typeface="Arial"/>
              </a:rPr>
              <a:t>investors</a:t>
            </a:r>
            <a:r>
              <a:rPr lang="en-US" sz="1200" spc="45" dirty="0">
                <a:solidFill>
                  <a:srgbClr val="231F20"/>
                </a:solidFill>
                <a:latin typeface="Arial"/>
                <a:cs typeface="Arial"/>
              </a:rPr>
              <a:t> </a:t>
            </a:r>
            <a:r>
              <a:rPr lang="en-US" sz="1200" dirty="0">
                <a:solidFill>
                  <a:srgbClr val="231F20"/>
                </a:solidFill>
                <a:latin typeface="Arial"/>
                <a:cs typeface="Arial"/>
              </a:rPr>
              <a:t>is</a:t>
            </a:r>
            <a:r>
              <a:rPr lang="en-US" sz="1200" spc="45" dirty="0">
                <a:solidFill>
                  <a:srgbClr val="231F20"/>
                </a:solidFill>
                <a:latin typeface="Arial"/>
                <a:cs typeface="Arial"/>
              </a:rPr>
              <a:t> </a:t>
            </a:r>
            <a:r>
              <a:rPr lang="en-US" sz="1200" dirty="0">
                <a:solidFill>
                  <a:srgbClr val="231F20"/>
                </a:solidFill>
                <a:latin typeface="Arial"/>
                <a:cs typeface="Arial"/>
              </a:rPr>
              <a:t>staying</a:t>
            </a:r>
            <a:r>
              <a:rPr lang="en-US" sz="1200" spc="50" dirty="0">
                <a:solidFill>
                  <a:srgbClr val="231F20"/>
                </a:solidFill>
                <a:latin typeface="Arial"/>
                <a:cs typeface="Arial"/>
              </a:rPr>
              <a:t> </a:t>
            </a:r>
            <a:r>
              <a:rPr lang="en-US" sz="1200" dirty="0">
                <a:solidFill>
                  <a:srgbClr val="231F20"/>
                </a:solidFill>
                <a:latin typeface="Arial"/>
                <a:cs typeface="Arial"/>
              </a:rPr>
              <a:t>invested.</a:t>
            </a:r>
            <a:r>
              <a:rPr lang="en-US" sz="1200" spc="-15" dirty="0">
                <a:solidFill>
                  <a:srgbClr val="231F20"/>
                </a:solidFill>
                <a:latin typeface="Arial"/>
                <a:cs typeface="Arial"/>
              </a:rPr>
              <a:t> </a:t>
            </a:r>
            <a:r>
              <a:rPr lang="en-US" sz="1200" dirty="0">
                <a:solidFill>
                  <a:srgbClr val="231F20"/>
                </a:solidFill>
                <a:latin typeface="Arial"/>
                <a:cs typeface="Arial"/>
              </a:rPr>
              <a:t>A</a:t>
            </a:r>
            <a:r>
              <a:rPr lang="en-US" sz="1200" spc="20" dirty="0">
                <a:solidFill>
                  <a:srgbClr val="231F20"/>
                </a:solidFill>
                <a:latin typeface="Arial"/>
                <a:cs typeface="Arial"/>
              </a:rPr>
              <a:t> </a:t>
            </a:r>
            <a:r>
              <a:rPr lang="en-US" sz="1200" dirty="0">
                <a:solidFill>
                  <a:srgbClr val="231F20"/>
                </a:solidFill>
                <a:latin typeface="Arial"/>
                <a:cs typeface="Arial"/>
              </a:rPr>
              <a:t>$1,000</a:t>
            </a:r>
            <a:r>
              <a:rPr lang="en-US" sz="1200" spc="45" dirty="0">
                <a:solidFill>
                  <a:srgbClr val="231F20"/>
                </a:solidFill>
                <a:latin typeface="Arial"/>
                <a:cs typeface="Arial"/>
              </a:rPr>
              <a:t> </a:t>
            </a:r>
            <a:r>
              <a:rPr lang="en-US" sz="1200" spc="-10" dirty="0">
                <a:solidFill>
                  <a:srgbClr val="231F20"/>
                </a:solidFill>
                <a:latin typeface="Arial"/>
                <a:cs typeface="Arial"/>
              </a:rPr>
              <a:t>investment </a:t>
            </a:r>
            <a:r>
              <a:rPr lang="en-US" sz="1200" spc="-45" dirty="0">
                <a:solidFill>
                  <a:srgbClr val="231F20"/>
                </a:solidFill>
                <a:latin typeface="Lucida Sans Unicode"/>
                <a:cs typeface="Lucida Sans Unicode"/>
              </a:rPr>
              <a:t>in</a:t>
            </a:r>
            <a:r>
              <a:rPr lang="en-US" sz="1200" spc="-35" dirty="0">
                <a:solidFill>
                  <a:srgbClr val="231F20"/>
                </a:solidFill>
                <a:latin typeface="Lucida Sans Unicode"/>
                <a:cs typeface="Lucida Sans Unicode"/>
              </a:rPr>
              <a:t> </a:t>
            </a:r>
            <a:r>
              <a:rPr lang="en-US" sz="1200" spc="-30" dirty="0">
                <a:solidFill>
                  <a:srgbClr val="231F20"/>
                </a:solidFill>
                <a:latin typeface="Lucida Sans Unicode"/>
                <a:cs typeface="Lucida Sans Unicode"/>
              </a:rPr>
              <a:t>the</a:t>
            </a:r>
            <a:r>
              <a:rPr lang="en-US" sz="1200" spc="-35" dirty="0">
                <a:solidFill>
                  <a:srgbClr val="231F20"/>
                </a:solidFill>
                <a:latin typeface="Lucida Sans Unicode"/>
                <a:cs typeface="Lucida Sans Unicode"/>
              </a:rPr>
              <a:t> </a:t>
            </a:r>
            <a:r>
              <a:rPr lang="en-US" sz="1200" dirty="0">
                <a:solidFill>
                  <a:srgbClr val="231F20"/>
                </a:solidFill>
                <a:latin typeface="Lucida Sans Unicode"/>
                <a:cs typeface="Lucida Sans Unicode"/>
              </a:rPr>
              <a:t>S&amp;P</a:t>
            </a:r>
            <a:r>
              <a:rPr lang="en-US" sz="1200" spc="-35" dirty="0">
                <a:solidFill>
                  <a:srgbClr val="231F20"/>
                </a:solidFill>
                <a:latin typeface="Lucida Sans Unicode"/>
                <a:cs typeface="Lucida Sans Unicode"/>
              </a:rPr>
              <a:t> </a:t>
            </a:r>
            <a:r>
              <a:rPr lang="en-US" sz="1200" spc="-60" dirty="0">
                <a:solidFill>
                  <a:srgbClr val="231F20"/>
                </a:solidFill>
                <a:latin typeface="Lucida Sans Unicode"/>
                <a:cs typeface="Lucida Sans Unicode"/>
              </a:rPr>
              <a:t>500</a:t>
            </a:r>
            <a:r>
              <a:rPr lang="en-US" sz="1200" spc="-35" dirty="0">
                <a:solidFill>
                  <a:srgbClr val="231F20"/>
                </a:solidFill>
                <a:latin typeface="Lucida Sans Unicode"/>
                <a:cs typeface="Lucida Sans Unicode"/>
              </a:rPr>
              <a:t> </a:t>
            </a:r>
            <a:r>
              <a:rPr lang="en-US" sz="1200" spc="-20" dirty="0">
                <a:solidFill>
                  <a:srgbClr val="231F20"/>
                </a:solidFill>
                <a:latin typeface="Lucida Sans Unicode"/>
                <a:cs typeface="Lucida Sans Unicode"/>
              </a:rPr>
              <a:t>made</a:t>
            </a:r>
            <a:r>
              <a:rPr lang="en-US" sz="1200" spc="-35" dirty="0">
                <a:solidFill>
                  <a:srgbClr val="231F20"/>
                </a:solidFill>
                <a:latin typeface="Lucida Sans Unicode"/>
                <a:cs typeface="Lucida Sans Unicode"/>
              </a:rPr>
              <a:t> </a:t>
            </a:r>
            <a:r>
              <a:rPr lang="en-US" sz="1200" spc="-30" dirty="0">
                <a:solidFill>
                  <a:srgbClr val="231F20"/>
                </a:solidFill>
                <a:latin typeface="Lucida Sans Unicode"/>
                <a:cs typeface="Lucida Sans Unicode"/>
              </a:rPr>
              <a:t>when</a:t>
            </a:r>
            <a:r>
              <a:rPr lang="en-US" sz="1200" spc="-35" dirty="0">
                <a:solidFill>
                  <a:srgbClr val="231F20"/>
                </a:solidFill>
                <a:latin typeface="Lucida Sans Unicode"/>
                <a:cs typeface="Lucida Sans Unicode"/>
              </a:rPr>
              <a:t> </a:t>
            </a:r>
            <a:r>
              <a:rPr lang="en-US" sz="1200" spc="-45" dirty="0">
                <a:solidFill>
                  <a:srgbClr val="231F20"/>
                </a:solidFill>
                <a:latin typeface="Lucida Sans Unicode"/>
                <a:cs typeface="Lucida Sans Unicode"/>
              </a:rPr>
              <a:t>Franklin</a:t>
            </a:r>
            <a:r>
              <a:rPr lang="en-US" sz="1200" spc="-35" dirty="0">
                <a:solidFill>
                  <a:srgbClr val="231F20"/>
                </a:solidFill>
                <a:latin typeface="Lucida Sans Unicode"/>
                <a:cs typeface="Lucida Sans Unicode"/>
              </a:rPr>
              <a:t> </a:t>
            </a:r>
            <a:r>
              <a:rPr lang="en-US" sz="1200" spc="-55" dirty="0">
                <a:solidFill>
                  <a:srgbClr val="231F20"/>
                </a:solidFill>
                <a:latin typeface="Lucida Sans Unicode"/>
                <a:cs typeface="Lucida Sans Unicode"/>
              </a:rPr>
              <a:t>D.</a:t>
            </a:r>
            <a:r>
              <a:rPr lang="en-US" sz="1200" spc="-65" dirty="0">
                <a:solidFill>
                  <a:srgbClr val="231F20"/>
                </a:solidFill>
                <a:latin typeface="Lucida Sans Unicode"/>
                <a:cs typeface="Lucida Sans Unicode"/>
              </a:rPr>
              <a:t> </a:t>
            </a:r>
            <a:r>
              <a:rPr lang="en-US" sz="1200" spc="-30" dirty="0">
                <a:solidFill>
                  <a:srgbClr val="231F20"/>
                </a:solidFill>
                <a:latin typeface="Lucida Sans Unicode"/>
                <a:cs typeface="Lucida Sans Unicode"/>
              </a:rPr>
              <a:t>Roosevelt</a:t>
            </a:r>
            <a:r>
              <a:rPr lang="en-US" sz="1200" spc="-35" dirty="0">
                <a:solidFill>
                  <a:srgbClr val="231F20"/>
                </a:solidFill>
                <a:latin typeface="Lucida Sans Unicode"/>
                <a:cs typeface="Lucida Sans Unicode"/>
              </a:rPr>
              <a:t> </a:t>
            </a:r>
            <a:r>
              <a:rPr lang="en-US" sz="1200" spc="-40" dirty="0">
                <a:solidFill>
                  <a:srgbClr val="231F20"/>
                </a:solidFill>
                <a:latin typeface="Lucida Sans Unicode"/>
                <a:cs typeface="Lucida Sans Unicode"/>
              </a:rPr>
              <a:t>took</a:t>
            </a:r>
            <a:r>
              <a:rPr lang="en-US" sz="1200" spc="-35" dirty="0">
                <a:solidFill>
                  <a:srgbClr val="231F20"/>
                </a:solidFill>
                <a:latin typeface="Lucida Sans Unicode"/>
                <a:cs typeface="Lucida Sans Unicode"/>
              </a:rPr>
              <a:t> office </a:t>
            </a:r>
            <a:r>
              <a:rPr lang="en-US" sz="1200" spc="-25" dirty="0">
                <a:solidFill>
                  <a:srgbClr val="231F20"/>
                </a:solidFill>
                <a:latin typeface="Lucida Sans Unicode"/>
                <a:cs typeface="Lucida Sans Unicode"/>
              </a:rPr>
              <a:t>would</a:t>
            </a:r>
            <a:r>
              <a:rPr lang="en-US" sz="1200" spc="-35" dirty="0">
                <a:solidFill>
                  <a:srgbClr val="231F20"/>
                </a:solidFill>
                <a:latin typeface="Lucida Sans Unicode"/>
                <a:cs typeface="Lucida Sans Unicode"/>
              </a:rPr>
              <a:t> </a:t>
            </a:r>
            <a:r>
              <a:rPr lang="en-US" sz="1200" spc="-25" dirty="0">
                <a:solidFill>
                  <a:srgbClr val="231F20"/>
                </a:solidFill>
                <a:latin typeface="Lucida Sans Unicode"/>
                <a:cs typeface="Lucida Sans Unicode"/>
              </a:rPr>
              <a:t>have</a:t>
            </a:r>
            <a:r>
              <a:rPr lang="en-US" sz="1200" spc="-35" dirty="0">
                <a:solidFill>
                  <a:srgbClr val="231F20"/>
                </a:solidFill>
                <a:latin typeface="Lucida Sans Unicode"/>
                <a:cs typeface="Lucida Sans Unicode"/>
              </a:rPr>
              <a:t> </a:t>
            </a:r>
            <a:r>
              <a:rPr lang="en-US" sz="1200" spc="-20" dirty="0">
                <a:solidFill>
                  <a:srgbClr val="231F20"/>
                </a:solidFill>
                <a:latin typeface="Lucida Sans Unicode"/>
                <a:cs typeface="Lucida Sans Unicode"/>
              </a:rPr>
              <a:t>been </a:t>
            </a:r>
            <a:r>
              <a:rPr lang="en-US" sz="1200" dirty="0">
                <a:solidFill>
                  <a:srgbClr val="231F20"/>
                </a:solidFill>
                <a:latin typeface="Arial"/>
                <a:cs typeface="Arial"/>
              </a:rPr>
              <a:t>worth</a:t>
            </a:r>
            <a:r>
              <a:rPr lang="en-US" sz="1200" spc="55" dirty="0">
                <a:solidFill>
                  <a:srgbClr val="231F20"/>
                </a:solidFill>
                <a:latin typeface="Arial"/>
                <a:cs typeface="Arial"/>
              </a:rPr>
              <a:t> </a:t>
            </a:r>
            <a:r>
              <a:rPr lang="en-US" sz="1200" dirty="0">
                <a:solidFill>
                  <a:srgbClr val="231F20"/>
                </a:solidFill>
                <a:latin typeface="Arial"/>
                <a:cs typeface="Arial"/>
              </a:rPr>
              <a:t>over</a:t>
            </a:r>
            <a:r>
              <a:rPr lang="en-US" sz="1200" spc="55" dirty="0">
                <a:solidFill>
                  <a:srgbClr val="231F20"/>
                </a:solidFill>
                <a:latin typeface="Arial"/>
                <a:cs typeface="Arial"/>
              </a:rPr>
              <a:t> </a:t>
            </a:r>
            <a:r>
              <a:rPr lang="en-US" sz="1200" dirty="0">
                <a:solidFill>
                  <a:srgbClr val="231F20"/>
                </a:solidFill>
                <a:latin typeface="Arial"/>
                <a:cs typeface="Arial"/>
              </a:rPr>
              <a:t>$19</a:t>
            </a:r>
            <a:r>
              <a:rPr lang="en-US" sz="1200" spc="55" dirty="0">
                <a:solidFill>
                  <a:srgbClr val="231F20"/>
                </a:solidFill>
                <a:latin typeface="Arial"/>
                <a:cs typeface="Arial"/>
              </a:rPr>
              <a:t> </a:t>
            </a:r>
            <a:r>
              <a:rPr lang="en-US" sz="1200" dirty="0">
                <a:solidFill>
                  <a:srgbClr val="231F20"/>
                </a:solidFill>
                <a:latin typeface="Arial"/>
                <a:cs typeface="Arial"/>
              </a:rPr>
              <a:t>million</a:t>
            </a:r>
            <a:r>
              <a:rPr lang="en-US" sz="1200" spc="55" dirty="0">
                <a:solidFill>
                  <a:srgbClr val="231F20"/>
                </a:solidFill>
                <a:latin typeface="Arial"/>
                <a:cs typeface="Arial"/>
              </a:rPr>
              <a:t> </a:t>
            </a:r>
            <a:r>
              <a:rPr lang="en-US" sz="1200" spc="-45" dirty="0">
                <a:solidFill>
                  <a:srgbClr val="231F20"/>
                </a:solidFill>
                <a:latin typeface="Arial"/>
                <a:cs typeface="Arial"/>
              </a:rPr>
              <a:t>as</a:t>
            </a:r>
            <a:r>
              <a:rPr lang="en-US" sz="1200" spc="55" dirty="0">
                <a:solidFill>
                  <a:srgbClr val="231F20"/>
                </a:solidFill>
                <a:latin typeface="Arial"/>
                <a:cs typeface="Arial"/>
              </a:rPr>
              <a:t> </a:t>
            </a:r>
            <a:r>
              <a:rPr lang="en-US" sz="1200" dirty="0">
                <a:solidFill>
                  <a:srgbClr val="231F20"/>
                </a:solidFill>
                <a:latin typeface="Arial"/>
                <a:cs typeface="Arial"/>
              </a:rPr>
              <a:t>of</a:t>
            </a:r>
            <a:r>
              <a:rPr lang="en-US" sz="1200" spc="70" dirty="0">
                <a:solidFill>
                  <a:srgbClr val="231F20"/>
                </a:solidFill>
                <a:latin typeface="Arial"/>
                <a:cs typeface="Arial"/>
              </a:rPr>
              <a:t> </a:t>
            </a:r>
            <a:r>
              <a:rPr lang="en-US" sz="1200" dirty="0">
                <a:solidFill>
                  <a:srgbClr val="231F20"/>
                </a:solidFill>
                <a:latin typeface="Arial"/>
                <a:cs typeface="Arial"/>
              </a:rPr>
              <a:t>June</a:t>
            </a:r>
            <a:r>
              <a:rPr lang="en-US" sz="1200" spc="55" dirty="0">
                <a:solidFill>
                  <a:srgbClr val="231F20"/>
                </a:solidFill>
                <a:latin typeface="Arial"/>
                <a:cs typeface="Arial"/>
              </a:rPr>
              <a:t> </a:t>
            </a:r>
            <a:r>
              <a:rPr lang="en-US" sz="1200" dirty="0">
                <a:solidFill>
                  <a:srgbClr val="231F20"/>
                </a:solidFill>
                <a:latin typeface="Arial"/>
                <a:cs typeface="Arial"/>
              </a:rPr>
              <a:t>30,</a:t>
            </a:r>
            <a:r>
              <a:rPr lang="en-US" sz="1200" spc="15" dirty="0">
                <a:solidFill>
                  <a:srgbClr val="231F20"/>
                </a:solidFill>
                <a:latin typeface="Arial"/>
                <a:cs typeface="Arial"/>
              </a:rPr>
              <a:t> </a:t>
            </a:r>
            <a:r>
              <a:rPr lang="en-US" sz="1200" dirty="0">
                <a:solidFill>
                  <a:srgbClr val="231F20"/>
                </a:solidFill>
                <a:latin typeface="Arial"/>
                <a:cs typeface="Arial"/>
              </a:rPr>
              <a:t>2023.</a:t>
            </a:r>
            <a:r>
              <a:rPr lang="en-US" sz="1200" spc="15" dirty="0">
                <a:solidFill>
                  <a:srgbClr val="231F20"/>
                </a:solidFill>
                <a:latin typeface="Arial"/>
                <a:cs typeface="Arial"/>
              </a:rPr>
              <a:t> </a:t>
            </a:r>
            <a:r>
              <a:rPr lang="en-US" sz="1200" dirty="0">
                <a:solidFill>
                  <a:srgbClr val="231F20"/>
                </a:solidFill>
                <a:latin typeface="Arial"/>
                <a:cs typeface="Arial"/>
              </a:rPr>
              <a:t>During</a:t>
            </a:r>
            <a:r>
              <a:rPr lang="en-US" sz="1200" spc="55" dirty="0">
                <a:solidFill>
                  <a:srgbClr val="231F20"/>
                </a:solidFill>
                <a:latin typeface="Arial"/>
                <a:cs typeface="Arial"/>
              </a:rPr>
              <a:t> </a:t>
            </a:r>
            <a:r>
              <a:rPr lang="en-US" sz="1200" dirty="0">
                <a:solidFill>
                  <a:srgbClr val="231F20"/>
                </a:solidFill>
                <a:latin typeface="Arial"/>
                <a:cs typeface="Arial"/>
              </a:rPr>
              <a:t>this</a:t>
            </a:r>
            <a:r>
              <a:rPr lang="en-US" sz="1200" spc="55" dirty="0">
                <a:solidFill>
                  <a:srgbClr val="231F20"/>
                </a:solidFill>
                <a:latin typeface="Arial"/>
                <a:cs typeface="Arial"/>
              </a:rPr>
              <a:t> </a:t>
            </a:r>
            <a:r>
              <a:rPr lang="en-US" sz="1200" dirty="0">
                <a:solidFill>
                  <a:srgbClr val="231F20"/>
                </a:solidFill>
                <a:latin typeface="Arial"/>
                <a:cs typeface="Arial"/>
              </a:rPr>
              <a:t>time</a:t>
            </a:r>
            <a:r>
              <a:rPr lang="en-US" sz="1200" spc="55" dirty="0">
                <a:solidFill>
                  <a:srgbClr val="231F20"/>
                </a:solidFill>
                <a:latin typeface="Arial"/>
                <a:cs typeface="Arial"/>
              </a:rPr>
              <a:t> </a:t>
            </a:r>
            <a:r>
              <a:rPr lang="en-US" sz="1200" dirty="0">
                <a:solidFill>
                  <a:srgbClr val="231F20"/>
                </a:solidFill>
                <a:latin typeface="Arial"/>
                <a:cs typeface="Arial"/>
              </a:rPr>
              <a:t>there</a:t>
            </a:r>
            <a:r>
              <a:rPr lang="en-US" sz="1200" spc="55" dirty="0">
                <a:solidFill>
                  <a:srgbClr val="231F20"/>
                </a:solidFill>
                <a:latin typeface="Arial"/>
                <a:cs typeface="Arial"/>
              </a:rPr>
              <a:t> </a:t>
            </a:r>
            <a:r>
              <a:rPr lang="en-US" sz="1200" dirty="0">
                <a:solidFill>
                  <a:srgbClr val="231F20"/>
                </a:solidFill>
                <a:latin typeface="Arial"/>
                <a:cs typeface="Arial"/>
              </a:rPr>
              <a:t>have</a:t>
            </a:r>
            <a:r>
              <a:rPr lang="en-US" sz="1200" spc="55" dirty="0">
                <a:solidFill>
                  <a:srgbClr val="231F20"/>
                </a:solidFill>
                <a:latin typeface="Arial"/>
                <a:cs typeface="Arial"/>
              </a:rPr>
              <a:t> </a:t>
            </a:r>
            <a:r>
              <a:rPr lang="en-US" sz="1200" spc="-20" dirty="0">
                <a:solidFill>
                  <a:srgbClr val="231F20"/>
                </a:solidFill>
                <a:latin typeface="Arial"/>
                <a:cs typeface="Arial"/>
              </a:rPr>
              <a:t>been </a:t>
            </a:r>
            <a:r>
              <a:rPr lang="en-US" sz="1200" dirty="0">
                <a:solidFill>
                  <a:srgbClr val="231F20"/>
                </a:solidFill>
                <a:latin typeface="Arial"/>
                <a:cs typeface="Arial"/>
              </a:rPr>
              <a:t>eight</a:t>
            </a:r>
            <a:r>
              <a:rPr lang="en-US" sz="1200" spc="65" dirty="0">
                <a:solidFill>
                  <a:srgbClr val="231F20"/>
                </a:solidFill>
                <a:latin typeface="Arial"/>
                <a:cs typeface="Arial"/>
              </a:rPr>
              <a:t> </a:t>
            </a:r>
            <a:r>
              <a:rPr lang="en-US" sz="1200" dirty="0">
                <a:solidFill>
                  <a:srgbClr val="231F20"/>
                </a:solidFill>
                <a:latin typeface="Arial"/>
                <a:cs typeface="Arial"/>
              </a:rPr>
              <a:t>Democratic</a:t>
            </a:r>
            <a:r>
              <a:rPr lang="en-US" sz="1200" spc="70" dirty="0">
                <a:solidFill>
                  <a:srgbClr val="231F20"/>
                </a:solidFill>
                <a:latin typeface="Arial"/>
                <a:cs typeface="Arial"/>
              </a:rPr>
              <a:t> </a:t>
            </a:r>
            <a:r>
              <a:rPr lang="en-US" sz="1200" dirty="0">
                <a:solidFill>
                  <a:srgbClr val="231F20"/>
                </a:solidFill>
                <a:latin typeface="Arial"/>
                <a:cs typeface="Arial"/>
              </a:rPr>
              <a:t>and</a:t>
            </a:r>
            <a:r>
              <a:rPr lang="en-US" sz="1200" spc="70" dirty="0">
                <a:solidFill>
                  <a:srgbClr val="231F20"/>
                </a:solidFill>
                <a:latin typeface="Arial"/>
                <a:cs typeface="Arial"/>
              </a:rPr>
              <a:t> </a:t>
            </a:r>
            <a:r>
              <a:rPr lang="en-US" sz="1200" dirty="0">
                <a:solidFill>
                  <a:srgbClr val="231F20"/>
                </a:solidFill>
                <a:latin typeface="Arial"/>
                <a:cs typeface="Arial"/>
              </a:rPr>
              <a:t>seven</a:t>
            </a:r>
            <a:r>
              <a:rPr lang="en-US" sz="1200" spc="70" dirty="0">
                <a:solidFill>
                  <a:srgbClr val="231F20"/>
                </a:solidFill>
                <a:latin typeface="Arial"/>
                <a:cs typeface="Arial"/>
              </a:rPr>
              <a:t> </a:t>
            </a:r>
            <a:r>
              <a:rPr lang="en-US" sz="1200" dirty="0">
                <a:solidFill>
                  <a:srgbClr val="231F20"/>
                </a:solidFill>
                <a:latin typeface="Arial"/>
                <a:cs typeface="Arial"/>
              </a:rPr>
              <a:t>Republican</a:t>
            </a:r>
            <a:r>
              <a:rPr lang="en-US" sz="1200" spc="70" dirty="0">
                <a:solidFill>
                  <a:srgbClr val="231F20"/>
                </a:solidFill>
                <a:latin typeface="Arial"/>
                <a:cs typeface="Arial"/>
              </a:rPr>
              <a:t> </a:t>
            </a:r>
            <a:r>
              <a:rPr lang="en-US" sz="1200" spc="-10" dirty="0">
                <a:solidFill>
                  <a:srgbClr val="231F20"/>
                </a:solidFill>
                <a:latin typeface="Arial"/>
                <a:cs typeface="Arial"/>
              </a:rPr>
              <a:t>presidents.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solidFill>
                  <a:srgbClr val="231F20"/>
                </a:solidFill>
                <a:latin typeface="Arial"/>
                <a:cs typeface="Arial"/>
              </a:rPr>
              <a:t>Current</a:t>
            </a:r>
            <a:r>
              <a:rPr lang="en-US" sz="1200" spc="-5" dirty="0">
                <a:solidFill>
                  <a:srgbClr val="231F20"/>
                </a:solidFill>
                <a:latin typeface="Arial"/>
                <a:cs typeface="Arial"/>
              </a:rPr>
              <a:t> </a:t>
            </a:r>
            <a:r>
              <a:rPr lang="en-US" sz="1200" spc="20" dirty="0">
                <a:solidFill>
                  <a:srgbClr val="231F20"/>
                </a:solidFill>
                <a:latin typeface="Arial"/>
                <a:cs typeface="Arial"/>
              </a:rPr>
              <a:t>economic</a:t>
            </a:r>
            <a:r>
              <a:rPr lang="en-US" sz="1200" dirty="0">
                <a:solidFill>
                  <a:srgbClr val="231F20"/>
                </a:solidFill>
                <a:latin typeface="Arial"/>
                <a:cs typeface="Arial"/>
              </a:rPr>
              <a:t> </a:t>
            </a:r>
            <a:r>
              <a:rPr lang="en-US" sz="1200" spc="20" dirty="0">
                <a:solidFill>
                  <a:srgbClr val="231F20"/>
                </a:solidFill>
                <a:latin typeface="Arial"/>
                <a:cs typeface="Arial"/>
              </a:rPr>
              <a:t>and</a:t>
            </a:r>
            <a:r>
              <a:rPr lang="en-US" sz="1200" dirty="0">
                <a:solidFill>
                  <a:srgbClr val="231F20"/>
                </a:solidFill>
                <a:latin typeface="Arial"/>
                <a:cs typeface="Arial"/>
              </a:rPr>
              <a:t> </a:t>
            </a:r>
            <a:r>
              <a:rPr lang="en-US" sz="1200" spc="20" dirty="0">
                <a:solidFill>
                  <a:srgbClr val="231F20"/>
                </a:solidFill>
                <a:latin typeface="Arial"/>
                <a:cs typeface="Arial"/>
              </a:rPr>
              <a:t>political</a:t>
            </a:r>
            <a:r>
              <a:rPr lang="en-US" sz="1200" dirty="0">
                <a:solidFill>
                  <a:srgbClr val="231F20"/>
                </a:solidFill>
                <a:latin typeface="Arial"/>
                <a:cs typeface="Arial"/>
              </a:rPr>
              <a:t> </a:t>
            </a:r>
            <a:r>
              <a:rPr lang="en-US" sz="1200" spc="10" dirty="0">
                <a:solidFill>
                  <a:srgbClr val="231F20"/>
                </a:solidFill>
                <a:latin typeface="Arial"/>
                <a:cs typeface="Arial"/>
              </a:rPr>
              <a:t>challenges</a:t>
            </a:r>
            <a:r>
              <a:rPr lang="en-US" sz="1200" dirty="0">
                <a:solidFill>
                  <a:srgbClr val="231F20"/>
                </a:solidFill>
                <a:latin typeface="Arial"/>
                <a:cs typeface="Arial"/>
              </a:rPr>
              <a:t> </a:t>
            </a:r>
            <a:r>
              <a:rPr lang="en-US" sz="1200" spc="10" dirty="0">
                <a:solidFill>
                  <a:srgbClr val="231F20"/>
                </a:solidFill>
                <a:latin typeface="Arial"/>
                <a:cs typeface="Arial"/>
              </a:rPr>
              <a:t>may</a:t>
            </a:r>
            <a:r>
              <a:rPr lang="en-US" sz="1200" dirty="0">
                <a:solidFill>
                  <a:srgbClr val="231F20"/>
                </a:solidFill>
                <a:latin typeface="Arial"/>
                <a:cs typeface="Arial"/>
              </a:rPr>
              <a:t> </a:t>
            </a:r>
            <a:r>
              <a:rPr lang="en-US" sz="1200" spc="10" dirty="0">
                <a:solidFill>
                  <a:srgbClr val="231F20"/>
                </a:solidFill>
                <a:latin typeface="Arial"/>
                <a:cs typeface="Arial"/>
              </a:rPr>
              <a:t>seem</a:t>
            </a:r>
            <a:r>
              <a:rPr lang="en-US" sz="1200" dirty="0">
                <a:solidFill>
                  <a:srgbClr val="231F20"/>
                </a:solidFill>
                <a:latin typeface="Arial"/>
                <a:cs typeface="Arial"/>
              </a:rPr>
              <a:t> </a:t>
            </a:r>
            <a:r>
              <a:rPr lang="en-US" sz="1200" spc="20" dirty="0">
                <a:solidFill>
                  <a:srgbClr val="231F20"/>
                </a:solidFill>
                <a:latin typeface="Arial"/>
                <a:cs typeface="Arial"/>
              </a:rPr>
              <a:t>unprecedented</a:t>
            </a:r>
            <a:r>
              <a:rPr lang="en-US" sz="1200" dirty="0">
                <a:solidFill>
                  <a:srgbClr val="231F20"/>
                </a:solidFill>
                <a:latin typeface="Arial"/>
                <a:cs typeface="Arial"/>
              </a:rPr>
              <a:t> </a:t>
            </a:r>
            <a:r>
              <a:rPr lang="en-US" sz="1200" spc="20" dirty="0">
                <a:solidFill>
                  <a:srgbClr val="231F20"/>
                </a:solidFill>
                <a:latin typeface="Arial"/>
                <a:cs typeface="Arial"/>
              </a:rPr>
              <a:t>but</a:t>
            </a:r>
            <a:r>
              <a:rPr lang="en-US" sz="1200" dirty="0">
                <a:solidFill>
                  <a:srgbClr val="231F20"/>
                </a:solidFill>
                <a:latin typeface="Arial"/>
                <a:cs typeface="Arial"/>
              </a:rPr>
              <a:t> </a:t>
            </a:r>
            <a:r>
              <a:rPr lang="en-US" sz="1200" spc="10" dirty="0">
                <a:solidFill>
                  <a:srgbClr val="231F20"/>
                </a:solidFill>
                <a:latin typeface="Arial"/>
                <a:cs typeface="Arial"/>
              </a:rPr>
              <a:t>a</a:t>
            </a:r>
            <a:r>
              <a:rPr lang="en-US" sz="1200" dirty="0">
                <a:solidFill>
                  <a:srgbClr val="231F20"/>
                </a:solidFill>
                <a:latin typeface="Arial"/>
                <a:cs typeface="Arial"/>
              </a:rPr>
              <a:t> </a:t>
            </a:r>
            <a:r>
              <a:rPr lang="en-US" sz="1200" spc="-20" dirty="0">
                <a:solidFill>
                  <a:srgbClr val="231F20"/>
                </a:solidFill>
                <a:latin typeface="Arial"/>
                <a:cs typeface="Arial"/>
              </a:rPr>
              <a:t>look </a:t>
            </a:r>
            <a:r>
              <a:rPr lang="en-US" sz="1200" dirty="0">
                <a:solidFill>
                  <a:srgbClr val="231F20"/>
                </a:solidFill>
                <a:latin typeface="Arial"/>
                <a:cs typeface="Arial"/>
              </a:rPr>
              <a:t>at</a:t>
            </a:r>
            <a:r>
              <a:rPr lang="en-US" sz="1200" spc="30" dirty="0">
                <a:solidFill>
                  <a:srgbClr val="231F20"/>
                </a:solidFill>
                <a:latin typeface="Arial"/>
                <a:cs typeface="Arial"/>
              </a:rPr>
              <a:t> </a:t>
            </a:r>
            <a:r>
              <a:rPr lang="en-US" sz="1200" dirty="0">
                <a:solidFill>
                  <a:srgbClr val="231F20"/>
                </a:solidFill>
                <a:latin typeface="Arial"/>
                <a:cs typeface="Arial"/>
              </a:rPr>
              <a:t>past</a:t>
            </a:r>
            <a:r>
              <a:rPr lang="en-US" sz="1200" spc="30" dirty="0">
                <a:solidFill>
                  <a:srgbClr val="231F20"/>
                </a:solidFill>
                <a:latin typeface="Arial"/>
                <a:cs typeface="Arial"/>
              </a:rPr>
              <a:t> </a:t>
            </a:r>
            <a:r>
              <a:rPr lang="en-US" sz="1200" dirty="0">
                <a:solidFill>
                  <a:srgbClr val="231F20"/>
                </a:solidFill>
                <a:latin typeface="Arial"/>
                <a:cs typeface="Arial"/>
              </a:rPr>
              <a:t>election</a:t>
            </a:r>
            <a:r>
              <a:rPr lang="en-US" sz="1200" spc="35" dirty="0">
                <a:solidFill>
                  <a:srgbClr val="231F20"/>
                </a:solidFill>
                <a:latin typeface="Arial"/>
                <a:cs typeface="Arial"/>
              </a:rPr>
              <a:t> </a:t>
            </a:r>
            <a:r>
              <a:rPr lang="en-US" sz="1200" dirty="0">
                <a:solidFill>
                  <a:srgbClr val="231F20"/>
                </a:solidFill>
                <a:latin typeface="Arial"/>
                <a:cs typeface="Arial"/>
              </a:rPr>
              <a:t>cycles</a:t>
            </a:r>
            <a:r>
              <a:rPr lang="en-US" sz="1200" spc="30" dirty="0">
                <a:solidFill>
                  <a:srgbClr val="231F20"/>
                </a:solidFill>
                <a:latin typeface="Arial"/>
                <a:cs typeface="Arial"/>
              </a:rPr>
              <a:t> </a:t>
            </a:r>
            <a:r>
              <a:rPr lang="en-US" sz="1200" dirty="0">
                <a:solidFill>
                  <a:srgbClr val="231F20"/>
                </a:solidFill>
                <a:latin typeface="Arial"/>
                <a:cs typeface="Arial"/>
              </a:rPr>
              <a:t>shows</a:t>
            </a:r>
            <a:r>
              <a:rPr lang="en-US" sz="1200" spc="35" dirty="0">
                <a:solidFill>
                  <a:srgbClr val="231F20"/>
                </a:solidFill>
                <a:latin typeface="Arial"/>
                <a:cs typeface="Arial"/>
              </a:rPr>
              <a:t> </a:t>
            </a:r>
            <a:r>
              <a:rPr lang="en-US" sz="1200" dirty="0">
                <a:solidFill>
                  <a:srgbClr val="231F20"/>
                </a:solidFill>
                <a:latin typeface="Arial"/>
                <a:cs typeface="Arial"/>
              </a:rPr>
              <a:t>that</a:t>
            </a:r>
            <a:r>
              <a:rPr lang="en-US" sz="1200" spc="30" dirty="0">
                <a:solidFill>
                  <a:srgbClr val="231F20"/>
                </a:solidFill>
                <a:latin typeface="Arial"/>
                <a:cs typeface="Arial"/>
              </a:rPr>
              <a:t> </a:t>
            </a:r>
            <a:r>
              <a:rPr lang="en-US" sz="1200" dirty="0">
                <a:solidFill>
                  <a:srgbClr val="231F20"/>
                </a:solidFill>
                <a:latin typeface="Arial"/>
                <a:cs typeface="Arial"/>
              </a:rPr>
              <a:t>controversy</a:t>
            </a:r>
            <a:r>
              <a:rPr lang="en-US" sz="1200" spc="30" dirty="0">
                <a:solidFill>
                  <a:srgbClr val="231F20"/>
                </a:solidFill>
                <a:latin typeface="Arial"/>
                <a:cs typeface="Arial"/>
              </a:rPr>
              <a:t> </a:t>
            </a:r>
            <a:r>
              <a:rPr lang="en-US" sz="1200" dirty="0">
                <a:solidFill>
                  <a:srgbClr val="231F20"/>
                </a:solidFill>
                <a:latin typeface="Arial"/>
                <a:cs typeface="Arial"/>
              </a:rPr>
              <a:t>and</a:t>
            </a:r>
            <a:r>
              <a:rPr lang="en-US" sz="1200" spc="35" dirty="0">
                <a:solidFill>
                  <a:srgbClr val="231F20"/>
                </a:solidFill>
                <a:latin typeface="Arial"/>
                <a:cs typeface="Arial"/>
              </a:rPr>
              <a:t> </a:t>
            </a:r>
            <a:r>
              <a:rPr lang="en-US" sz="1200" dirty="0">
                <a:solidFill>
                  <a:srgbClr val="231F20"/>
                </a:solidFill>
                <a:latin typeface="Arial"/>
                <a:cs typeface="Arial"/>
              </a:rPr>
              <a:t>uncertainty</a:t>
            </a:r>
            <a:r>
              <a:rPr lang="en-US" sz="1200" spc="30" dirty="0">
                <a:solidFill>
                  <a:srgbClr val="231F20"/>
                </a:solidFill>
                <a:latin typeface="Arial"/>
                <a:cs typeface="Arial"/>
              </a:rPr>
              <a:t> </a:t>
            </a:r>
            <a:r>
              <a:rPr lang="en-US" sz="1200" dirty="0">
                <a:solidFill>
                  <a:srgbClr val="231F20"/>
                </a:solidFill>
                <a:latin typeface="Arial"/>
                <a:cs typeface="Arial"/>
              </a:rPr>
              <a:t>have</a:t>
            </a:r>
            <a:r>
              <a:rPr lang="en-US" sz="1200" spc="35" dirty="0">
                <a:solidFill>
                  <a:srgbClr val="231F20"/>
                </a:solidFill>
                <a:latin typeface="Arial"/>
                <a:cs typeface="Arial"/>
              </a:rPr>
              <a:t> </a:t>
            </a:r>
            <a:r>
              <a:rPr lang="en-US" sz="1200" spc="-10" dirty="0">
                <a:solidFill>
                  <a:srgbClr val="231F20"/>
                </a:solidFill>
                <a:latin typeface="Arial"/>
                <a:cs typeface="Arial"/>
              </a:rPr>
              <a:t>surrounded </a:t>
            </a:r>
            <a:r>
              <a:rPr lang="en-US" sz="1200" dirty="0">
                <a:solidFill>
                  <a:srgbClr val="231F20"/>
                </a:solidFill>
                <a:latin typeface="Arial"/>
                <a:cs typeface="Arial"/>
              </a:rPr>
              <a:t>every</a:t>
            </a:r>
            <a:r>
              <a:rPr lang="en-US" sz="1200" spc="50" dirty="0">
                <a:solidFill>
                  <a:srgbClr val="231F20"/>
                </a:solidFill>
                <a:latin typeface="Arial"/>
                <a:cs typeface="Arial"/>
              </a:rPr>
              <a:t> </a:t>
            </a:r>
            <a:r>
              <a:rPr lang="en-US" sz="1200" dirty="0">
                <a:solidFill>
                  <a:srgbClr val="231F20"/>
                </a:solidFill>
                <a:latin typeface="Arial"/>
                <a:cs typeface="Arial"/>
              </a:rPr>
              <a:t>campaign.</a:t>
            </a:r>
            <a:r>
              <a:rPr lang="en-US" sz="1200" spc="-10" dirty="0">
                <a:solidFill>
                  <a:srgbClr val="231F20"/>
                </a:solidFill>
                <a:latin typeface="Arial"/>
                <a:cs typeface="Arial"/>
              </a:rPr>
              <a:t> </a:t>
            </a:r>
            <a:r>
              <a:rPr lang="en-US" sz="1200" dirty="0">
                <a:solidFill>
                  <a:srgbClr val="231F20"/>
                </a:solidFill>
                <a:latin typeface="Arial"/>
                <a:cs typeface="Arial"/>
              </a:rPr>
              <a:t>And</a:t>
            </a:r>
            <a:r>
              <a:rPr lang="en-US" sz="1200" spc="50" dirty="0">
                <a:solidFill>
                  <a:srgbClr val="231F20"/>
                </a:solidFill>
                <a:latin typeface="Arial"/>
                <a:cs typeface="Arial"/>
              </a:rPr>
              <a:t> </a:t>
            </a:r>
            <a:r>
              <a:rPr lang="en-US" sz="1200" dirty="0">
                <a:solidFill>
                  <a:srgbClr val="231F20"/>
                </a:solidFill>
                <a:latin typeface="Arial"/>
                <a:cs typeface="Arial"/>
              </a:rPr>
              <a:t>in</a:t>
            </a:r>
            <a:r>
              <a:rPr lang="en-US" sz="1200" spc="50" dirty="0">
                <a:solidFill>
                  <a:srgbClr val="231F20"/>
                </a:solidFill>
                <a:latin typeface="Arial"/>
                <a:cs typeface="Arial"/>
              </a:rPr>
              <a:t> </a:t>
            </a:r>
            <a:r>
              <a:rPr lang="en-US" sz="1200" dirty="0">
                <a:solidFill>
                  <a:srgbClr val="231F20"/>
                </a:solidFill>
                <a:latin typeface="Arial"/>
                <a:cs typeface="Arial"/>
              </a:rPr>
              <a:t>each</a:t>
            </a:r>
            <a:r>
              <a:rPr lang="en-US" sz="1200" spc="50" dirty="0">
                <a:solidFill>
                  <a:srgbClr val="231F20"/>
                </a:solidFill>
                <a:latin typeface="Arial"/>
                <a:cs typeface="Arial"/>
              </a:rPr>
              <a:t> </a:t>
            </a:r>
            <a:r>
              <a:rPr lang="en-US" sz="1200" spc="-10" dirty="0">
                <a:solidFill>
                  <a:srgbClr val="231F20"/>
                </a:solidFill>
                <a:latin typeface="Arial"/>
                <a:cs typeface="Arial"/>
              </a:rPr>
              <a:t>case</a:t>
            </a:r>
            <a:r>
              <a:rPr lang="en-US" sz="1200" spc="50" dirty="0">
                <a:solidFill>
                  <a:srgbClr val="231F20"/>
                </a:solidFill>
                <a:latin typeface="Arial"/>
                <a:cs typeface="Arial"/>
              </a:rPr>
              <a:t> </a:t>
            </a:r>
            <a:r>
              <a:rPr lang="en-US" sz="1200" dirty="0">
                <a:solidFill>
                  <a:srgbClr val="231F20"/>
                </a:solidFill>
                <a:latin typeface="Arial"/>
                <a:cs typeface="Arial"/>
              </a:rPr>
              <a:t>the</a:t>
            </a:r>
            <a:r>
              <a:rPr lang="en-US" sz="1200" spc="50" dirty="0">
                <a:solidFill>
                  <a:srgbClr val="231F20"/>
                </a:solidFill>
                <a:latin typeface="Arial"/>
                <a:cs typeface="Arial"/>
              </a:rPr>
              <a:t> </a:t>
            </a:r>
            <a:r>
              <a:rPr lang="en-US" sz="1200" dirty="0">
                <a:solidFill>
                  <a:srgbClr val="231F20"/>
                </a:solidFill>
                <a:latin typeface="Arial"/>
                <a:cs typeface="Arial"/>
              </a:rPr>
              <a:t>market</a:t>
            </a:r>
            <a:r>
              <a:rPr lang="en-US" sz="1200" spc="50" dirty="0">
                <a:solidFill>
                  <a:srgbClr val="231F20"/>
                </a:solidFill>
                <a:latin typeface="Arial"/>
                <a:cs typeface="Arial"/>
              </a:rPr>
              <a:t> </a:t>
            </a:r>
            <a:r>
              <a:rPr lang="en-US" sz="1200" spc="-20" dirty="0">
                <a:solidFill>
                  <a:srgbClr val="231F20"/>
                </a:solidFill>
                <a:latin typeface="Arial"/>
                <a:cs typeface="Arial"/>
              </a:rPr>
              <a:t>has</a:t>
            </a:r>
            <a:r>
              <a:rPr lang="en-US" sz="1200" spc="50" dirty="0">
                <a:solidFill>
                  <a:srgbClr val="231F20"/>
                </a:solidFill>
                <a:latin typeface="Arial"/>
                <a:cs typeface="Arial"/>
              </a:rPr>
              <a:t> </a:t>
            </a:r>
            <a:r>
              <a:rPr lang="en-US" sz="1200" dirty="0">
                <a:solidFill>
                  <a:srgbClr val="231F20"/>
                </a:solidFill>
                <a:latin typeface="Arial"/>
                <a:cs typeface="Arial"/>
              </a:rPr>
              <a:t>continued</a:t>
            </a:r>
            <a:r>
              <a:rPr lang="en-US" sz="1200" spc="55" dirty="0">
                <a:solidFill>
                  <a:srgbClr val="231F20"/>
                </a:solidFill>
                <a:latin typeface="Arial"/>
                <a:cs typeface="Arial"/>
              </a:rPr>
              <a:t> </a:t>
            </a:r>
            <a:r>
              <a:rPr lang="en-US" sz="1200" dirty="0">
                <a:solidFill>
                  <a:srgbClr val="231F20"/>
                </a:solidFill>
                <a:latin typeface="Arial"/>
                <a:cs typeface="Arial"/>
              </a:rPr>
              <a:t>to</a:t>
            </a:r>
            <a:r>
              <a:rPr lang="en-US" sz="1200" spc="50" dirty="0">
                <a:solidFill>
                  <a:srgbClr val="231F20"/>
                </a:solidFill>
                <a:latin typeface="Arial"/>
                <a:cs typeface="Arial"/>
              </a:rPr>
              <a:t> </a:t>
            </a:r>
            <a:r>
              <a:rPr lang="en-US" sz="1200" dirty="0">
                <a:solidFill>
                  <a:srgbClr val="231F20"/>
                </a:solidFill>
                <a:latin typeface="Arial"/>
                <a:cs typeface="Arial"/>
              </a:rPr>
              <a:t>be</a:t>
            </a:r>
            <a:r>
              <a:rPr lang="en-US" sz="1200" spc="50" dirty="0">
                <a:solidFill>
                  <a:srgbClr val="231F20"/>
                </a:solidFill>
                <a:latin typeface="Arial"/>
                <a:cs typeface="Arial"/>
              </a:rPr>
              <a:t> </a:t>
            </a:r>
            <a:r>
              <a:rPr lang="en-US" sz="1200" dirty="0">
                <a:solidFill>
                  <a:srgbClr val="231F20"/>
                </a:solidFill>
                <a:latin typeface="Arial"/>
                <a:cs typeface="Arial"/>
              </a:rPr>
              <a:t>resilient</a:t>
            </a:r>
            <a:r>
              <a:rPr lang="en-US" sz="1200" spc="50" dirty="0">
                <a:solidFill>
                  <a:srgbClr val="231F20"/>
                </a:solidFill>
                <a:latin typeface="Arial"/>
                <a:cs typeface="Arial"/>
              </a:rPr>
              <a:t> </a:t>
            </a:r>
            <a:r>
              <a:rPr lang="en-US" sz="1200" spc="-20" dirty="0">
                <a:solidFill>
                  <a:srgbClr val="231F20"/>
                </a:solidFill>
                <a:latin typeface="Arial"/>
                <a:cs typeface="Arial"/>
              </a:rPr>
              <a:t>over </a:t>
            </a:r>
            <a:r>
              <a:rPr lang="en-US" sz="1200" dirty="0">
                <a:solidFill>
                  <a:srgbClr val="231F20"/>
                </a:solidFill>
                <a:latin typeface="Arial"/>
                <a:cs typeface="Arial"/>
              </a:rPr>
              <a:t>time.</a:t>
            </a:r>
            <a:r>
              <a:rPr lang="en-US" sz="1200" spc="-5" dirty="0">
                <a:solidFill>
                  <a:srgbClr val="231F20"/>
                </a:solidFill>
                <a:latin typeface="Arial"/>
                <a:cs typeface="Arial"/>
              </a:rPr>
              <a:t> </a:t>
            </a:r>
            <a:r>
              <a:rPr lang="en-US" sz="1200" spc="-20" dirty="0">
                <a:solidFill>
                  <a:srgbClr val="231F20"/>
                </a:solidFill>
                <a:latin typeface="Arial"/>
                <a:cs typeface="Arial"/>
              </a:rPr>
              <a:t>Successful</a:t>
            </a:r>
            <a:r>
              <a:rPr lang="en-US" sz="1200" spc="35" dirty="0">
                <a:solidFill>
                  <a:srgbClr val="231F20"/>
                </a:solidFill>
                <a:latin typeface="Arial"/>
                <a:cs typeface="Arial"/>
              </a:rPr>
              <a:t> </a:t>
            </a:r>
            <a:r>
              <a:rPr lang="en-US" sz="1200" dirty="0">
                <a:solidFill>
                  <a:srgbClr val="231F20"/>
                </a:solidFill>
                <a:latin typeface="Arial"/>
                <a:cs typeface="Arial"/>
              </a:rPr>
              <a:t>investors</a:t>
            </a:r>
            <a:r>
              <a:rPr lang="en-US" sz="1200" spc="35" dirty="0">
                <a:solidFill>
                  <a:srgbClr val="231F20"/>
                </a:solidFill>
                <a:latin typeface="Arial"/>
                <a:cs typeface="Arial"/>
              </a:rPr>
              <a:t> </a:t>
            </a:r>
            <a:r>
              <a:rPr lang="en-US" sz="1200" spc="-10" dirty="0">
                <a:solidFill>
                  <a:srgbClr val="231F20"/>
                </a:solidFill>
                <a:latin typeface="Arial"/>
                <a:cs typeface="Arial"/>
              </a:rPr>
              <a:t>stay</a:t>
            </a:r>
            <a:r>
              <a:rPr lang="en-US" sz="1200" spc="35" dirty="0">
                <a:solidFill>
                  <a:srgbClr val="231F20"/>
                </a:solidFill>
                <a:latin typeface="Arial"/>
                <a:cs typeface="Arial"/>
              </a:rPr>
              <a:t> </a:t>
            </a:r>
            <a:r>
              <a:rPr lang="en-US" sz="1200" dirty="0">
                <a:solidFill>
                  <a:srgbClr val="231F20"/>
                </a:solidFill>
                <a:latin typeface="Arial"/>
                <a:cs typeface="Arial"/>
              </a:rPr>
              <a:t>the</a:t>
            </a:r>
            <a:r>
              <a:rPr lang="en-US" sz="1200" spc="35" dirty="0">
                <a:solidFill>
                  <a:srgbClr val="231F20"/>
                </a:solidFill>
                <a:latin typeface="Arial"/>
                <a:cs typeface="Arial"/>
              </a:rPr>
              <a:t> </a:t>
            </a:r>
            <a:r>
              <a:rPr lang="en-US" sz="1200" dirty="0">
                <a:solidFill>
                  <a:srgbClr val="231F20"/>
                </a:solidFill>
                <a:latin typeface="Arial"/>
                <a:cs typeface="Arial"/>
              </a:rPr>
              <a:t>course</a:t>
            </a:r>
            <a:r>
              <a:rPr lang="en-US" sz="1200" spc="35" dirty="0">
                <a:solidFill>
                  <a:srgbClr val="231F20"/>
                </a:solidFill>
                <a:latin typeface="Arial"/>
                <a:cs typeface="Arial"/>
              </a:rPr>
              <a:t> </a:t>
            </a:r>
            <a:r>
              <a:rPr lang="en-US" sz="1200" dirty="0">
                <a:solidFill>
                  <a:srgbClr val="231F20"/>
                </a:solidFill>
                <a:latin typeface="Arial"/>
                <a:cs typeface="Arial"/>
              </a:rPr>
              <a:t>and</a:t>
            </a:r>
            <a:r>
              <a:rPr lang="en-US" sz="1200" spc="35" dirty="0">
                <a:solidFill>
                  <a:srgbClr val="231F20"/>
                </a:solidFill>
                <a:latin typeface="Arial"/>
                <a:cs typeface="Arial"/>
              </a:rPr>
              <a:t> </a:t>
            </a:r>
            <a:r>
              <a:rPr lang="en-US" sz="1200" dirty="0">
                <a:solidFill>
                  <a:srgbClr val="231F20"/>
                </a:solidFill>
                <a:latin typeface="Arial"/>
                <a:cs typeface="Arial"/>
              </a:rPr>
              <a:t>rely</a:t>
            </a:r>
            <a:r>
              <a:rPr lang="en-US" sz="1200" spc="35" dirty="0">
                <a:solidFill>
                  <a:srgbClr val="231F20"/>
                </a:solidFill>
                <a:latin typeface="Arial"/>
                <a:cs typeface="Arial"/>
              </a:rPr>
              <a:t> </a:t>
            </a:r>
            <a:r>
              <a:rPr lang="en-US" sz="1200" dirty="0">
                <a:solidFill>
                  <a:srgbClr val="231F20"/>
                </a:solidFill>
                <a:latin typeface="Arial"/>
                <a:cs typeface="Arial"/>
              </a:rPr>
              <a:t>on</a:t>
            </a:r>
            <a:r>
              <a:rPr lang="en-US" sz="1200" spc="35" dirty="0">
                <a:solidFill>
                  <a:srgbClr val="231F20"/>
                </a:solidFill>
                <a:latin typeface="Arial"/>
                <a:cs typeface="Arial"/>
              </a:rPr>
              <a:t> </a:t>
            </a:r>
            <a:r>
              <a:rPr lang="en-US" sz="1200" dirty="0">
                <a:solidFill>
                  <a:srgbClr val="231F20"/>
                </a:solidFill>
                <a:latin typeface="Arial"/>
                <a:cs typeface="Arial"/>
              </a:rPr>
              <a:t>time</a:t>
            </a:r>
            <a:r>
              <a:rPr lang="en-US" sz="1200" spc="35" dirty="0">
                <a:solidFill>
                  <a:srgbClr val="231F20"/>
                </a:solidFill>
                <a:latin typeface="Arial"/>
                <a:cs typeface="Arial"/>
              </a:rPr>
              <a:t> </a:t>
            </a:r>
            <a:r>
              <a:rPr lang="en-US" sz="1200" dirty="0">
                <a:solidFill>
                  <a:srgbClr val="231F20"/>
                </a:solidFill>
                <a:latin typeface="Arial"/>
                <a:cs typeface="Arial"/>
              </a:rPr>
              <a:t>in</a:t>
            </a:r>
            <a:r>
              <a:rPr lang="en-US" sz="1200" spc="35" dirty="0">
                <a:solidFill>
                  <a:srgbClr val="231F20"/>
                </a:solidFill>
                <a:latin typeface="Arial"/>
                <a:cs typeface="Arial"/>
              </a:rPr>
              <a:t> </a:t>
            </a:r>
            <a:r>
              <a:rPr lang="en-US" sz="1200" dirty="0">
                <a:solidFill>
                  <a:srgbClr val="231F20"/>
                </a:solidFill>
                <a:latin typeface="Arial"/>
                <a:cs typeface="Arial"/>
              </a:rPr>
              <a:t>the</a:t>
            </a:r>
            <a:r>
              <a:rPr lang="en-US" sz="1200" spc="35" dirty="0">
                <a:solidFill>
                  <a:srgbClr val="231F20"/>
                </a:solidFill>
                <a:latin typeface="Arial"/>
                <a:cs typeface="Arial"/>
              </a:rPr>
              <a:t> </a:t>
            </a:r>
            <a:r>
              <a:rPr lang="en-US" sz="1200" dirty="0">
                <a:solidFill>
                  <a:srgbClr val="231F20"/>
                </a:solidFill>
                <a:latin typeface="Arial"/>
                <a:cs typeface="Arial"/>
              </a:rPr>
              <a:t>market</a:t>
            </a:r>
            <a:r>
              <a:rPr lang="en-US" sz="1200" spc="35" dirty="0">
                <a:solidFill>
                  <a:srgbClr val="231F20"/>
                </a:solidFill>
                <a:latin typeface="Arial"/>
                <a:cs typeface="Arial"/>
              </a:rPr>
              <a:t> </a:t>
            </a:r>
            <a:r>
              <a:rPr lang="en-US" sz="1200" spc="-10" dirty="0">
                <a:solidFill>
                  <a:srgbClr val="231F20"/>
                </a:solidFill>
                <a:latin typeface="Arial"/>
                <a:cs typeface="Arial"/>
              </a:rPr>
              <a:t>rather </a:t>
            </a:r>
            <a:r>
              <a:rPr lang="en-US" sz="1200" dirty="0">
                <a:solidFill>
                  <a:srgbClr val="231F20"/>
                </a:solidFill>
                <a:latin typeface="Arial"/>
                <a:cs typeface="Arial"/>
              </a:rPr>
              <a:t>than</a:t>
            </a:r>
            <a:r>
              <a:rPr lang="en-US" sz="1200" spc="85" dirty="0">
                <a:solidFill>
                  <a:srgbClr val="231F20"/>
                </a:solidFill>
                <a:latin typeface="Arial"/>
                <a:cs typeface="Arial"/>
              </a:rPr>
              <a:t> </a:t>
            </a:r>
            <a:r>
              <a:rPr lang="en-US" sz="1200" dirty="0">
                <a:solidFill>
                  <a:srgbClr val="231F20"/>
                </a:solidFill>
                <a:latin typeface="Arial"/>
                <a:cs typeface="Arial"/>
              </a:rPr>
              <a:t>timing</a:t>
            </a:r>
            <a:r>
              <a:rPr lang="en-US" sz="1200" spc="85" dirty="0">
                <a:solidFill>
                  <a:srgbClr val="231F20"/>
                </a:solidFill>
                <a:latin typeface="Arial"/>
                <a:cs typeface="Arial"/>
              </a:rPr>
              <a:t> </a:t>
            </a:r>
            <a:r>
              <a:rPr lang="en-US" sz="1200" dirty="0">
                <a:solidFill>
                  <a:srgbClr val="231F20"/>
                </a:solidFill>
                <a:latin typeface="Arial"/>
                <a:cs typeface="Arial"/>
              </a:rPr>
              <a:t>the</a:t>
            </a:r>
            <a:r>
              <a:rPr lang="en-US" sz="1200" spc="85" dirty="0">
                <a:solidFill>
                  <a:srgbClr val="231F20"/>
                </a:solidFill>
                <a:latin typeface="Arial"/>
                <a:cs typeface="Arial"/>
              </a:rPr>
              <a:t> </a:t>
            </a:r>
            <a:r>
              <a:rPr lang="en-US" sz="1200" spc="-10" dirty="0">
                <a:solidFill>
                  <a:srgbClr val="231F20"/>
                </a:solidFill>
                <a:latin typeface="Arial"/>
                <a:cs typeface="Arial"/>
              </a:rPr>
              <a:t>market.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10" dirty="0">
              <a:solidFill>
                <a:srgbClr val="231F20"/>
              </a:solidFill>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spc="-10" dirty="0">
                <a:solidFill>
                  <a:srgbClr val="B42672"/>
                </a:solidFill>
                <a:latin typeface="Arial"/>
                <a:cs typeface="Arial"/>
              </a:rPr>
              <a:t>Bottom</a:t>
            </a:r>
            <a:r>
              <a:rPr lang="en-US" sz="1200" b="1" spc="-20" dirty="0">
                <a:solidFill>
                  <a:srgbClr val="B42672"/>
                </a:solidFill>
                <a:latin typeface="Arial"/>
                <a:cs typeface="Arial"/>
              </a:rPr>
              <a:t> line:</a:t>
            </a:r>
            <a:r>
              <a:rPr lang="en-US" sz="1200" b="1" spc="-25" dirty="0">
                <a:solidFill>
                  <a:srgbClr val="B42672"/>
                </a:solidFill>
                <a:latin typeface="Arial"/>
                <a:cs typeface="Arial"/>
              </a:rPr>
              <a:t> </a:t>
            </a:r>
            <a:r>
              <a:rPr lang="en-US" sz="1200" b="1" spc="-45" dirty="0">
                <a:solidFill>
                  <a:srgbClr val="231F20"/>
                </a:solidFill>
                <a:latin typeface="Arial"/>
                <a:cs typeface="Arial"/>
              </a:rPr>
              <a:t>U.S.</a:t>
            </a:r>
            <a:r>
              <a:rPr lang="en-US" sz="1200" b="1" spc="-50" dirty="0">
                <a:solidFill>
                  <a:srgbClr val="231F20"/>
                </a:solidFill>
                <a:latin typeface="Arial"/>
                <a:cs typeface="Arial"/>
              </a:rPr>
              <a:t> </a:t>
            </a:r>
            <a:r>
              <a:rPr lang="en-US" sz="1200" b="1" spc="-60" dirty="0">
                <a:solidFill>
                  <a:srgbClr val="231F20"/>
                </a:solidFill>
                <a:latin typeface="Arial"/>
                <a:cs typeface="Arial"/>
              </a:rPr>
              <a:t>stocks</a:t>
            </a:r>
            <a:r>
              <a:rPr lang="en-US" sz="1200" b="1" spc="-20" dirty="0">
                <a:solidFill>
                  <a:srgbClr val="231F20"/>
                </a:solidFill>
                <a:latin typeface="Arial"/>
                <a:cs typeface="Arial"/>
              </a:rPr>
              <a:t> </a:t>
            </a:r>
            <a:r>
              <a:rPr lang="en-US" sz="1200" b="1" spc="-10" dirty="0">
                <a:solidFill>
                  <a:srgbClr val="231F20"/>
                </a:solidFill>
                <a:latin typeface="Arial"/>
                <a:cs typeface="Arial"/>
              </a:rPr>
              <a:t>have</a:t>
            </a:r>
            <a:r>
              <a:rPr lang="en-US" sz="1200" b="1" spc="-20" dirty="0">
                <a:solidFill>
                  <a:srgbClr val="231F20"/>
                </a:solidFill>
                <a:latin typeface="Arial"/>
                <a:cs typeface="Arial"/>
              </a:rPr>
              <a:t> </a:t>
            </a:r>
            <a:r>
              <a:rPr lang="en-US" sz="1200" b="1" dirty="0">
                <a:solidFill>
                  <a:srgbClr val="231F20"/>
                </a:solidFill>
                <a:latin typeface="Arial"/>
                <a:cs typeface="Arial"/>
              </a:rPr>
              <a:t>trended</a:t>
            </a:r>
            <a:r>
              <a:rPr lang="en-US" sz="1200" b="1" spc="-15" dirty="0">
                <a:solidFill>
                  <a:srgbClr val="231F20"/>
                </a:solidFill>
                <a:latin typeface="Arial"/>
                <a:cs typeface="Arial"/>
              </a:rPr>
              <a:t> </a:t>
            </a:r>
            <a:r>
              <a:rPr lang="en-US" sz="1200" b="1" dirty="0">
                <a:solidFill>
                  <a:srgbClr val="231F20"/>
                </a:solidFill>
                <a:latin typeface="Arial"/>
                <a:cs typeface="Arial"/>
              </a:rPr>
              <a:t>up</a:t>
            </a:r>
            <a:r>
              <a:rPr lang="en-US" sz="1200" b="1" spc="-20" dirty="0">
                <a:solidFill>
                  <a:srgbClr val="231F20"/>
                </a:solidFill>
                <a:latin typeface="Arial"/>
                <a:cs typeface="Arial"/>
              </a:rPr>
              <a:t> </a:t>
            </a:r>
            <a:r>
              <a:rPr lang="en-US" sz="1200" b="1" spc="-30" dirty="0">
                <a:solidFill>
                  <a:srgbClr val="231F20"/>
                </a:solidFill>
                <a:latin typeface="Arial"/>
                <a:cs typeface="Arial"/>
              </a:rPr>
              <a:t>regardless</a:t>
            </a:r>
            <a:r>
              <a:rPr lang="en-US" sz="1200" b="1" spc="-20" dirty="0">
                <a:solidFill>
                  <a:srgbClr val="231F20"/>
                </a:solidFill>
                <a:latin typeface="Arial"/>
                <a:cs typeface="Arial"/>
              </a:rPr>
              <a:t> </a:t>
            </a:r>
            <a:r>
              <a:rPr lang="en-US" sz="1200" b="1" dirty="0">
                <a:solidFill>
                  <a:srgbClr val="231F20"/>
                </a:solidFill>
                <a:latin typeface="Arial"/>
                <a:cs typeface="Arial"/>
              </a:rPr>
              <a:t>of whether</a:t>
            </a:r>
            <a:r>
              <a:rPr lang="en-US" sz="1200" b="1" spc="-15" dirty="0">
                <a:solidFill>
                  <a:srgbClr val="231F20"/>
                </a:solidFill>
                <a:latin typeface="Arial"/>
                <a:cs typeface="Arial"/>
              </a:rPr>
              <a:t> </a:t>
            </a:r>
            <a:r>
              <a:rPr lang="en-US" sz="1200" b="1" dirty="0">
                <a:solidFill>
                  <a:srgbClr val="231F20"/>
                </a:solidFill>
                <a:latin typeface="Arial"/>
                <a:cs typeface="Arial"/>
              </a:rPr>
              <a:t>a</a:t>
            </a:r>
            <a:r>
              <a:rPr lang="en-US" sz="1200" b="1" spc="-20" dirty="0">
                <a:solidFill>
                  <a:srgbClr val="231F20"/>
                </a:solidFill>
                <a:latin typeface="Arial"/>
                <a:cs typeface="Arial"/>
              </a:rPr>
              <a:t> </a:t>
            </a:r>
            <a:r>
              <a:rPr lang="en-US" sz="1200" b="1" spc="-10" dirty="0">
                <a:solidFill>
                  <a:srgbClr val="231F20"/>
                </a:solidFill>
                <a:latin typeface="Arial"/>
                <a:cs typeface="Arial"/>
              </a:rPr>
              <a:t>Democrat</a:t>
            </a:r>
            <a:r>
              <a:rPr lang="en-US" sz="1200" b="1" spc="-20" dirty="0">
                <a:solidFill>
                  <a:srgbClr val="231F20"/>
                </a:solidFill>
                <a:latin typeface="Arial"/>
                <a:cs typeface="Arial"/>
              </a:rPr>
              <a:t> </a:t>
            </a:r>
            <a:r>
              <a:rPr lang="en-US" sz="1200" b="1" spc="-25" dirty="0">
                <a:solidFill>
                  <a:srgbClr val="231F20"/>
                </a:solidFill>
                <a:latin typeface="Arial"/>
                <a:cs typeface="Arial"/>
              </a:rPr>
              <a:t>or </a:t>
            </a:r>
            <a:r>
              <a:rPr lang="en-US" sz="1200" b="1" spc="-20" dirty="0">
                <a:solidFill>
                  <a:srgbClr val="231F20"/>
                </a:solidFill>
                <a:latin typeface="Arial"/>
                <a:cs typeface="Arial"/>
              </a:rPr>
              <a:t>Republican</a:t>
            </a:r>
            <a:r>
              <a:rPr lang="en-US" sz="1200" b="1" spc="-25" dirty="0">
                <a:solidFill>
                  <a:srgbClr val="231F20"/>
                </a:solidFill>
                <a:latin typeface="Arial"/>
                <a:cs typeface="Arial"/>
              </a:rPr>
              <a:t> </a:t>
            </a:r>
            <a:r>
              <a:rPr lang="en-US" sz="1200" b="1" dirty="0">
                <a:solidFill>
                  <a:srgbClr val="231F20"/>
                </a:solidFill>
                <a:latin typeface="Arial"/>
                <a:cs typeface="Arial"/>
              </a:rPr>
              <a:t>won</a:t>
            </a:r>
            <a:r>
              <a:rPr lang="en-US" sz="1200" b="1" spc="-25" dirty="0">
                <a:solidFill>
                  <a:srgbClr val="231F20"/>
                </a:solidFill>
                <a:latin typeface="Arial"/>
                <a:cs typeface="Arial"/>
              </a:rPr>
              <a:t> </a:t>
            </a:r>
            <a:r>
              <a:rPr lang="en-US" sz="1200" b="1" dirty="0">
                <a:solidFill>
                  <a:srgbClr val="231F20"/>
                </a:solidFill>
                <a:latin typeface="Arial"/>
                <a:cs typeface="Arial"/>
              </a:rPr>
              <a:t>the</a:t>
            </a:r>
            <a:r>
              <a:rPr lang="en-US" sz="1200" b="1" spc="-35" dirty="0">
                <a:solidFill>
                  <a:srgbClr val="231F20"/>
                </a:solidFill>
                <a:latin typeface="Arial"/>
                <a:cs typeface="Arial"/>
              </a:rPr>
              <a:t> </a:t>
            </a:r>
            <a:r>
              <a:rPr lang="en-US" sz="1200" b="1" dirty="0">
                <a:solidFill>
                  <a:srgbClr val="231F20"/>
                </a:solidFill>
                <a:latin typeface="Arial"/>
                <a:cs typeface="Arial"/>
              </a:rPr>
              <a:t>White</a:t>
            </a:r>
            <a:r>
              <a:rPr lang="en-US" sz="1200" b="1" spc="-25" dirty="0">
                <a:solidFill>
                  <a:srgbClr val="231F20"/>
                </a:solidFill>
                <a:latin typeface="Arial"/>
                <a:cs typeface="Arial"/>
              </a:rPr>
              <a:t> </a:t>
            </a:r>
            <a:r>
              <a:rPr lang="en-US" sz="1200" b="1" spc="-10" dirty="0">
                <a:solidFill>
                  <a:srgbClr val="231F20"/>
                </a:solidFill>
                <a:latin typeface="Arial"/>
                <a:cs typeface="Arial"/>
              </a:rPr>
              <a:t>House.</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30</a:t>
            </a:fld>
            <a:endParaRPr lang="en-US"/>
          </a:p>
        </p:txBody>
      </p:sp>
    </p:spTree>
    <p:extLst>
      <p:ext uri="{BB962C8B-B14F-4D97-AF65-F5344CB8AC3E}">
        <p14:creationId xmlns:p14="http://schemas.microsoft.com/office/powerpoint/2010/main" val="341050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spcAft>
                <a:spcPts val="926"/>
              </a:spcAft>
            </a:pPr>
            <a:r>
              <a:rPr lang="en-US" dirty="0">
                <a:latin typeface="Arial" panose="020B0604020202020204" pitchFamily="34" charset="0"/>
                <a:ea typeface="Calibri" panose="020F0502020204030204" pitchFamily="34" charset="0"/>
                <a:cs typeface="Arial" panose="020B0604020202020204" pitchFamily="34" charset="0"/>
              </a:rPr>
              <a:t>My name is, Tom Mitchell and I have the </a:t>
            </a:r>
            <a:r>
              <a:rPr lang="en-US" u="sng" dirty="0">
                <a:latin typeface="Arial" panose="020B0604020202020204" pitchFamily="34" charset="0"/>
                <a:ea typeface="Calibri" panose="020F0502020204030204" pitchFamily="34" charset="0"/>
                <a:cs typeface="Arial" panose="020B0604020202020204" pitchFamily="34" charset="0"/>
              </a:rPr>
              <a:t>honor of leading the OneAZ Wealth Management team of Wealth Advisors, located here at the OneAZ Credit Union.</a:t>
            </a:r>
            <a:r>
              <a:rPr lang="en-US" dirty="0">
                <a:latin typeface="Arial" panose="020B0604020202020204" pitchFamily="34" charset="0"/>
                <a:ea typeface="Calibri" panose="020F0502020204030204" pitchFamily="34" charset="0"/>
                <a:cs typeface="Arial" panose="020B0604020202020204" pitchFamily="34" charset="0"/>
              </a:rPr>
              <a:t> Our full-time professional financial advisors are assisting clients and members of the OneAZ Credit Union all over the great state of Arizona! We are very excited to bring these educational topics directly to you in 2024.</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92" fontAlgn="auto">
              <a:spcBef>
                <a:spcPct val="0"/>
              </a:spcBef>
              <a:spcAft>
                <a:spcPct val="0"/>
              </a:spcAft>
              <a:defRPr/>
            </a:pPr>
            <a:fld id="{FA41E740-A33C-4EDC-A7FF-54C6BCFC745E}" type="slidenum">
              <a:rPr lang="en-US" sz="1386">
                <a:solidFill>
                  <a:prstClr val="black"/>
                </a:solidFill>
                <a:latin typeface="Calibri"/>
                <a:cs typeface="Arial"/>
                <a:sym typeface="Arial"/>
              </a:rPr>
              <a:pPr defTabSz="1069892" fontAlgn="auto">
                <a:spcBef>
                  <a:spcPct val="0"/>
                </a:spcBef>
                <a:spcAft>
                  <a:spcPct val="0"/>
                </a:spcAft>
                <a:defRPr/>
              </a:pPr>
              <a:t>3</a:t>
            </a:fld>
            <a:endParaRPr lang="en-US" sz="1386">
              <a:solidFill>
                <a:prstClr val="black"/>
              </a:solidFill>
              <a:latin typeface="Calibri"/>
              <a:cs typeface="Arial"/>
              <a:sym typeface="Arial"/>
            </a:endParaRPr>
          </a:p>
        </p:txBody>
      </p:sp>
    </p:spTree>
    <p:extLst>
      <p:ext uri="{BB962C8B-B14F-4D97-AF65-F5344CB8AC3E}">
        <p14:creationId xmlns:p14="http://schemas.microsoft.com/office/powerpoint/2010/main" val="2653304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Markets</a:t>
            </a:r>
            <a:r>
              <a:rPr lang="en-US" sz="1200" spc="45" dirty="0">
                <a:solidFill>
                  <a:srgbClr val="231F20"/>
                </a:solidFill>
                <a:latin typeface="Arial"/>
                <a:cs typeface="Arial"/>
              </a:rPr>
              <a:t> </a:t>
            </a:r>
            <a:r>
              <a:rPr lang="en-US" sz="1200" dirty="0">
                <a:solidFill>
                  <a:srgbClr val="231F20"/>
                </a:solidFill>
                <a:latin typeface="Arial"/>
                <a:cs typeface="Arial"/>
              </a:rPr>
              <a:t>hate</a:t>
            </a:r>
            <a:r>
              <a:rPr lang="en-US" sz="1200" spc="45" dirty="0">
                <a:solidFill>
                  <a:srgbClr val="231F20"/>
                </a:solidFill>
                <a:latin typeface="Arial"/>
                <a:cs typeface="Arial"/>
              </a:rPr>
              <a:t> </a:t>
            </a:r>
            <a:r>
              <a:rPr lang="en-US" sz="1200" dirty="0">
                <a:solidFill>
                  <a:srgbClr val="231F20"/>
                </a:solidFill>
                <a:latin typeface="Arial"/>
                <a:cs typeface="Arial"/>
              </a:rPr>
              <a:t>uncertainty,</a:t>
            </a:r>
            <a:r>
              <a:rPr lang="en-US" sz="1200" spc="5" dirty="0">
                <a:solidFill>
                  <a:srgbClr val="231F20"/>
                </a:solidFill>
                <a:latin typeface="Arial"/>
                <a:cs typeface="Arial"/>
              </a:rPr>
              <a:t> </a:t>
            </a:r>
            <a:r>
              <a:rPr lang="en-US" sz="1200" dirty="0">
                <a:solidFill>
                  <a:srgbClr val="231F20"/>
                </a:solidFill>
                <a:latin typeface="Arial"/>
                <a:cs typeface="Arial"/>
              </a:rPr>
              <a:t>and</a:t>
            </a:r>
            <a:r>
              <a:rPr lang="en-US" sz="1200" spc="45" dirty="0">
                <a:solidFill>
                  <a:srgbClr val="231F20"/>
                </a:solidFill>
                <a:latin typeface="Arial"/>
                <a:cs typeface="Arial"/>
              </a:rPr>
              <a:t> </a:t>
            </a:r>
            <a:r>
              <a:rPr lang="en-US" sz="1200" spc="-10" dirty="0">
                <a:solidFill>
                  <a:srgbClr val="231F20"/>
                </a:solidFill>
                <a:latin typeface="Arial"/>
                <a:cs typeface="Arial"/>
              </a:rPr>
              <a:t>what’s</a:t>
            </a:r>
            <a:r>
              <a:rPr lang="en-US" sz="1200" spc="45" dirty="0">
                <a:solidFill>
                  <a:srgbClr val="231F20"/>
                </a:solidFill>
                <a:latin typeface="Arial"/>
                <a:cs typeface="Arial"/>
              </a:rPr>
              <a:t> </a:t>
            </a:r>
            <a:r>
              <a:rPr lang="en-US" sz="1200" dirty="0">
                <a:solidFill>
                  <a:srgbClr val="231F20"/>
                </a:solidFill>
                <a:latin typeface="Arial"/>
                <a:cs typeface="Arial"/>
              </a:rPr>
              <a:t>more</a:t>
            </a:r>
            <a:r>
              <a:rPr lang="en-US" sz="1200" spc="45" dirty="0">
                <a:solidFill>
                  <a:srgbClr val="231F20"/>
                </a:solidFill>
                <a:latin typeface="Arial"/>
                <a:cs typeface="Arial"/>
              </a:rPr>
              <a:t> </a:t>
            </a:r>
            <a:r>
              <a:rPr lang="en-US" sz="1200" dirty="0">
                <a:solidFill>
                  <a:srgbClr val="231F20"/>
                </a:solidFill>
                <a:latin typeface="Arial"/>
                <a:cs typeface="Arial"/>
              </a:rPr>
              <a:t>uncertain</a:t>
            </a:r>
            <a:r>
              <a:rPr lang="en-US" sz="1200" spc="45" dirty="0">
                <a:solidFill>
                  <a:srgbClr val="231F20"/>
                </a:solidFill>
                <a:latin typeface="Arial"/>
                <a:cs typeface="Arial"/>
              </a:rPr>
              <a:t> </a:t>
            </a:r>
            <a:r>
              <a:rPr lang="en-US" sz="1200" dirty="0">
                <a:solidFill>
                  <a:srgbClr val="231F20"/>
                </a:solidFill>
                <a:latin typeface="Arial"/>
                <a:cs typeface="Arial"/>
              </a:rPr>
              <a:t>than</a:t>
            </a:r>
            <a:r>
              <a:rPr lang="en-US" sz="1200" spc="45" dirty="0">
                <a:solidFill>
                  <a:srgbClr val="231F20"/>
                </a:solidFill>
                <a:latin typeface="Arial"/>
                <a:cs typeface="Arial"/>
              </a:rPr>
              <a:t> </a:t>
            </a:r>
            <a:r>
              <a:rPr lang="en-US" sz="1200" dirty="0">
                <a:solidFill>
                  <a:srgbClr val="231F20"/>
                </a:solidFill>
                <a:latin typeface="Arial"/>
                <a:cs typeface="Arial"/>
              </a:rPr>
              <a:t>primary</a:t>
            </a:r>
            <a:r>
              <a:rPr lang="en-US" sz="1200" spc="45" dirty="0">
                <a:solidFill>
                  <a:srgbClr val="231F20"/>
                </a:solidFill>
                <a:latin typeface="Arial"/>
                <a:cs typeface="Arial"/>
              </a:rPr>
              <a:t> </a:t>
            </a:r>
            <a:r>
              <a:rPr lang="en-US" sz="1200" spc="-10" dirty="0">
                <a:solidFill>
                  <a:srgbClr val="231F20"/>
                </a:solidFill>
                <a:latin typeface="Arial"/>
                <a:cs typeface="Arial"/>
              </a:rPr>
              <a:t>season</a:t>
            </a:r>
            <a:r>
              <a:rPr lang="en-US" sz="1200" spc="45" dirty="0">
                <a:solidFill>
                  <a:srgbClr val="231F20"/>
                </a:solidFill>
                <a:latin typeface="Arial"/>
                <a:cs typeface="Arial"/>
              </a:rPr>
              <a:t> </a:t>
            </a:r>
            <a:r>
              <a:rPr lang="en-US" sz="1200" dirty="0">
                <a:solidFill>
                  <a:srgbClr val="231F20"/>
                </a:solidFill>
                <a:latin typeface="Arial"/>
                <a:cs typeface="Arial"/>
              </a:rPr>
              <a:t>of</a:t>
            </a:r>
            <a:r>
              <a:rPr lang="en-US" sz="1200" spc="70" dirty="0">
                <a:solidFill>
                  <a:srgbClr val="231F20"/>
                </a:solidFill>
                <a:latin typeface="Arial"/>
                <a:cs typeface="Arial"/>
              </a:rPr>
              <a:t> </a:t>
            </a:r>
            <a:r>
              <a:rPr lang="en-US" sz="1200" spc="-25" dirty="0">
                <a:solidFill>
                  <a:srgbClr val="231F20"/>
                </a:solidFill>
                <a:latin typeface="Arial"/>
                <a:cs typeface="Arial"/>
              </a:rPr>
              <a:t>an </a:t>
            </a:r>
            <a:r>
              <a:rPr lang="en-US" sz="1200" dirty="0">
                <a:solidFill>
                  <a:srgbClr val="231F20"/>
                </a:solidFill>
                <a:latin typeface="Arial"/>
                <a:cs typeface="Arial"/>
              </a:rPr>
              <a:t>election</a:t>
            </a:r>
            <a:r>
              <a:rPr lang="en-US" sz="1200" spc="40" dirty="0">
                <a:solidFill>
                  <a:srgbClr val="231F20"/>
                </a:solidFill>
                <a:latin typeface="Arial"/>
                <a:cs typeface="Arial"/>
              </a:rPr>
              <a:t> </a:t>
            </a:r>
            <a:r>
              <a:rPr lang="en-US" sz="1200" spc="-20" dirty="0">
                <a:solidFill>
                  <a:srgbClr val="231F20"/>
                </a:solidFill>
                <a:latin typeface="Arial"/>
                <a:cs typeface="Arial"/>
              </a:rPr>
              <a:t>year?</a:t>
            </a:r>
            <a:r>
              <a:rPr lang="en-US" sz="1200" spc="25" dirty="0">
                <a:solidFill>
                  <a:srgbClr val="231F20"/>
                </a:solidFill>
                <a:latin typeface="Arial"/>
                <a:cs typeface="Arial"/>
              </a:rPr>
              <a:t> </a:t>
            </a:r>
            <a:r>
              <a:rPr lang="en-US" sz="1200" dirty="0">
                <a:solidFill>
                  <a:srgbClr val="231F20"/>
                </a:solidFill>
                <a:latin typeface="Arial"/>
                <a:cs typeface="Arial"/>
              </a:rPr>
              <a:t>With</a:t>
            </a:r>
            <a:r>
              <a:rPr lang="en-US" sz="1200" spc="45" dirty="0">
                <a:solidFill>
                  <a:srgbClr val="231F20"/>
                </a:solidFill>
                <a:latin typeface="Arial"/>
                <a:cs typeface="Arial"/>
              </a:rPr>
              <a:t> </a:t>
            </a:r>
            <a:r>
              <a:rPr lang="en-US" sz="1200" dirty="0">
                <a:solidFill>
                  <a:srgbClr val="231F20"/>
                </a:solidFill>
                <a:latin typeface="Arial"/>
                <a:cs typeface="Arial"/>
              </a:rPr>
              <a:t>so</a:t>
            </a:r>
            <a:r>
              <a:rPr lang="en-US" sz="1200" spc="45" dirty="0">
                <a:solidFill>
                  <a:srgbClr val="231F20"/>
                </a:solidFill>
                <a:latin typeface="Arial"/>
                <a:cs typeface="Arial"/>
              </a:rPr>
              <a:t> </a:t>
            </a:r>
            <a:r>
              <a:rPr lang="en-US" sz="1200" dirty="0">
                <a:solidFill>
                  <a:srgbClr val="231F20"/>
                </a:solidFill>
                <a:latin typeface="Arial"/>
                <a:cs typeface="Arial"/>
              </a:rPr>
              <a:t>many</a:t>
            </a:r>
            <a:r>
              <a:rPr lang="en-US" sz="1200" spc="45" dirty="0">
                <a:solidFill>
                  <a:srgbClr val="231F20"/>
                </a:solidFill>
                <a:latin typeface="Arial"/>
                <a:cs typeface="Arial"/>
              </a:rPr>
              <a:t> </a:t>
            </a:r>
            <a:r>
              <a:rPr lang="en-US" sz="1200" dirty="0">
                <a:solidFill>
                  <a:srgbClr val="231F20"/>
                </a:solidFill>
                <a:latin typeface="Arial"/>
                <a:cs typeface="Arial"/>
              </a:rPr>
              <a:t>candidates</a:t>
            </a:r>
            <a:r>
              <a:rPr lang="en-US" sz="1200" spc="45" dirty="0">
                <a:solidFill>
                  <a:srgbClr val="231F20"/>
                </a:solidFill>
                <a:latin typeface="Arial"/>
                <a:cs typeface="Arial"/>
              </a:rPr>
              <a:t> </a:t>
            </a:r>
            <a:r>
              <a:rPr lang="en-US" sz="1200" dirty="0">
                <a:solidFill>
                  <a:srgbClr val="231F20"/>
                </a:solidFill>
                <a:latin typeface="Arial"/>
                <a:cs typeface="Arial"/>
              </a:rPr>
              <a:t>on</a:t>
            </a:r>
            <a:r>
              <a:rPr lang="en-US" sz="1200" spc="45" dirty="0">
                <a:solidFill>
                  <a:srgbClr val="231F20"/>
                </a:solidFill>
                <a:latin typeface="Arial"/>
                <a:cs typeface="Arial"/>
              </a:rPr>
              <a:t> </a:t>
            </a:r>
            <a:r>
              <a:rPr lang="en-US" sz="1200" dirty="0">
                <a:solidFill>
                  <a:srgbClr val="231F20"/>
                </a:solidFill>
                <a:latin typeface="Arial"/>
                <a:cs typeface="Arial"/>
              </a:rPr>
              <a:t>the</a:t>
            </a:r>
            <a:r>
              <a:rPr lang="en-US" sz="1200" spc="45" dirty="0">
                <a:solidFill>
                  <a:srgbClr val="231F20"/>
                </a:solidFill>
                <a:latin typeface="Arial"/>
                <a:cs typeface="Arial"/>
              </a:rPr>
              <a:t> </a:t>
            </a:r>
            <a:r>
              <a:rPr lang="en-US" sz="1200" dirty="0">
                <a:solidFill>
                  <a:srgbClr val="231F20"/>
                </a:solidFill>
                <a:latin typeface="Arial"/>
                <a:cs typeface="Arial"/>
              </a:rPr>
              <a:t>campaign</a:t>
            </a:r>
            <a:r>
              <a:rPr lang="en-US" sz="1200" spc="45" dirty="0">
                <a:solidFill>
                  <a:srgbClr val="231F20"/>
                </a:solidFill>
                <a:latin typeface="Arial"/>
                <a:cs typeface="Arial"/>
              </a:rPr>
              <a:t> </a:t>
            </a:r>
            <a:r>
              <a:rPr lang="en-US" sz="1200" dirty="0">
                <a:solidFill>
                  <a:srgbClr val="231F20"/>
                </a:solidFill>
                <a:latin typeface="Arial"/>
                <a:cs typeface="Arial"/>
              </a:rPr>
              <a:t>trail</a:t>
            </a:r>
            <a:r>
              <a:rPr lang="en-US" sz="1200" spc="45" dirty="0">
                <a:solidFill>
                  <a:srgbClr val="231F20"/>
                </a:solidFill>
                <a:latin typeface="Arial"/>
                <a:cs typeface="Arial"/>
              </a:rPr>
              <a:t> </a:t>
            </a:r>
            <a:r>
              <a:rPr lang="en-US" sz="1200" spc="-360" dirty="0">
                <a:solidFill>
                  <a:srgbClr val="231F20"/>
                </a:solidFill>
                <a:latin typeface="Arial"/>
                <a:cs typeface="Arial"/>
              </a:rPr>
              <a:t>—</a:t>
            </a:r>
            <a:r>
              <a:rPr lang="en-US" sz="1200" spc="45" dirty="0">
                <a:solidFill>
                  <a:srgbClr val="231F20"/>
                </a:solidFill>
                <a:latin typeface="Arial"/>
                <a:cs typeface="Arial"/>
              </a:rPr>
              <a:t> </a:t>
            </a:r>
            <a:r>
              <a:rPr lang="en-US" sz="1200" dirty="0">
                <a:solidFill>
                  <a:srgbClr val="231F20"/>
                </a:solidFill>
                <a:latin typeface="Arial"/>
                <a:cs typeface="Arial"/>
              </a:rPr>
              <a:t>14</a:t>
            </a:r>
            <a:r>
              <a:rPr lang="en-US" sz="1200" spc="45" dirty="0">
                <a:solidFill>
                  <a:srgbClr val="231F20"/>
                </a:solidFill>
                <a:latin typeface="Arial"/>
                <a:cs typeface="Arial"/>
              </a:rPr>
              <a:t> </a:t>
            </a:r>
            <a:r>
              <a:rPr lang="en-US" sz="1200" spc="-10" dirty="0">
                <a:solidFill>
                  <a:srgbClr val="231F20"/>
                </a:solidFill>
                <a:latin typeface="Arial"/>
                <a:cs typeface="Arial"/>
              </a:rPr>
              <a:t>Republicans </a:t>
            </a:r>
            <a:r>
              <a:rPr lang="en-US" sz="1200" dirty="0">
                <a:solidFill>
                  <a:srgbClr val="231F20"/>
                </a:solidFill>
                <a:latin typeface="Arial"/>
                <a:cs typeface="Arial"/>
              </a:rPr>
              <a:t>had</a:t>
            </a:r>
            <a:r>
              <a:rPr lang="en-US" sz="1200" spc="55" dirty="0">
                <a:solidFill>
                  <a:srgbClr val="231F20"/>
                </a:solidFill>
                <a:latin typeface="Arial"/>
                <a:cs typeface="Arial"/>
              </a:rPr>
              <a:t> </a:t>
            </a:r>
            <a:r>
              <a:rPr lang="en-US" sz="1200" dirty="0">
                <a:solidFill>
                  <a:srgbClr val="231F20"/>
                </a:solidFill>
                <a:latin typeface="Arial"/>
                <a:cs typeface="Arial"/>
              </a:rPr>
              <a:t>announced</a:t>
            </a:r>
            <a:r>
              <a:rPr lang="en-US" sz="1200" spc="60" dirty="0">
                <a:solidFill>
                  <a:srgbClr val="231F20"/>
                </a:solidFill>
                <a:latin typeface="Arial"/>
                <a:cs typeface="Arial"/>
              </a:rPr>
              <a:t> </a:t>
            </a:r>
            <a:r>
              <a:rPr lang="en-US" sz="1200" dirty="0">
                <a:solidFill>
                  <a:srgbClr val="231F20"/>
                </a:solidFill>
                <a:latin typeface="Arial"/>
                <a:cs typeface="Arial"/>
              </a:rPr>
              <a:t>their</a:t>
            </a:r>
            <a:r>
              <a:rPr lang="en-US" sz="1200" spc="60" dirty="0">
                <a:solidFill>
                  <a:srgbClr val="231F20"/>
                </a:solidFill>
                <a:latin typeface="Arial"/>
                <a:cs typeface="Arial"/>
              </a:rPr>
              <a:t> </a:t>
            </a:r>
            <a:r>
              <a:rPr lang="en-US" sz="1200" dirty="0">
                <a:solidFill>
                  <a:srgbClr val="231F20"/>
                </a:solidFill>
                <a:latin typeface="Arial"/>
                <a:cs typeface="Arial"/>
              </a:rPr>
              <a:t>candidacy</a:t>
            </a:r>
            <a:r>
              <a:rPr lang="en-US" sz="1200" spc="55" dirty="0">
                <a:solidFill>
                  <a:srgbClr val="231F20"/>
                </a:solidFill>
                <a:latin typeface="Arial"/>
                <a:cs typeface="Arial"/>
              </a:rPr>
              <a:t> </a:t>
            </a:r>
            <a:r>
              <a:rPr lang="en-US" sz="1200" spc="-45" dirty="0">
                <a:solidFill>
                  <a:srgbClr val="231F20"/>
                </a:solidFill>
                <a:latin typeface="Arial"/>
                <a:cs typeface="Arial"/>
              </a:rPr>
              <a:t>as</a:t>
            </a:r>
            <a:r>
              <a:rPr lang="en-US" sz="1200" spc="60" dirty="0">
                <a:solidFill>
                  <a:srgbClr val="231F20"/>
                </a:solidFill>
                <a:latin typeface="Arial"/>
                <a:cs typeface="Arial"/>
              </a:rPr>
              <a:t> </a:t>
            </a:r>
            <a:r>
              <a:rPr lang="en-US" sz="1200" dirty="0">
                <a:solidFill>
                  <a:srgbClr val="231F20"/>
                </a:solidFill>
                <a:latin typeface="Arial"/>
                <a:cs typeface="Arial"/>
              </a:rPr>
              <a:t>of</a:t>
            </a:r>
            <a:r>
              <a:rPr lang="en-US" sz="1200" spc="85" dirty="0">
                <a:solidFill>
                  <a:srgbClr val="231F20"/>
                </a:solidFill>
                <a:latin typeface="Arial"/>
                <a:cs typeface="Arial"/>
              </a:rPr>
              <a:t> </a:t>
            </a:r>
            <a:r>
              <a:rPr lang="en-US" sz="1200" dirty="0">
                <a:solidFill>
                  <a:srgbClr val="231F20"/>
                </a:solidFill>
                <a:latin typeface="Arial"/>
                <a:cs typeface="Arial"/>
              </a:rPr>
              <a:t>mid–2023</a:t>
            </a:r>
            <a:r>
              <a:rPr lang="en-US" sz="1200" spc="60" dirty="0">
                <a:solidFill>
                  <a:srgbClr val="231F20"/>
                </a:solidFill>
                <a:latin typeface="Arial"/>
                <a:cs typeface="Arial"/>
              </a:rPr>
              <a:t> </a:t>
            </a:r>
            <a:r>
              <a:rPr lang="en-US" sz="1200" spc="-360" dirty="0">
                <a:solidFill>
                  <a:srgbClr val="231F20"/>
                </a:solidFill>
                <a:latin typeface="Arial"/>
                <a:cs typeface="Arial"/>
              </a:rPr>
              <a:t>—</a:t>
            </a:r>
            <a:r>
              <a:rPr lang="en-US" sz="1200" spc="60" dirty="0">
                <a:solidFill>
                  <a:srgbClr val="231F20"/>
                </a:solidFill>
                <a:latin typeface="Arial"/>
                <a:cs typeface="Arial"/>
              </a:rPr>
              <a:t> </a:t>
            </a:r>
            <a:r>
              <a:rPr lang="en-US" sz="1200" dirty="0">
                <a:solidFill>
                  <a:srgbClr val="231F20"/>
                </a:solidFill>
                <a:latin typeface="Arial"/>
                <a:cs typeface="Arial"/>
              </a:rPr>
              <a:t>the</a:t>
            </a:r>
            <a:r>
              <a:rPr lang="en-US" sz="1200" spc="55" dirty="0">
                <a:solidFill>
                  <a:srgbClr val="231F20"/>
                </a:solidFill>
                <a:latin typeface="Arial"/>
                <a:cs typeface="Arial"/>
              </a:rPr>
              <a:t> </a:t>
            </a:r>
            <a:r>
              <a:rPr lang="en-US" sz="1200" dirty="0">
                <a:solidFill>
                  <a:srgbClr val="231F20"/>
                </a:solidFill>
                <a:latin typeface="Arial"/>
                <a:cs typeface="Arial"/>
              </a:rPr>
              <a:t>range</a:t>
            </a:r>
            <a:r>
              <a:rPr lang="en-US" sz="1200" spc="60" dirty="0">
                <a:solidFill>
                  <a:srgbClr val="231F20"/>
                </a:solidFill>
                <a:latin typeface="Arial"/>
                <a:cs typeface="Arial"/>
              </a:rPr>
              <a:t> </a:t>
            </a:r>
            <a:r>
              <a:rPr lang="en-US" sz="1200" dirty="0">
                <a:solidFill>
                  <a:srgbClr val="231F20"/>
                </a:solidFill>
                <a:latin typeface="Arial"/>
                <a:cs typeface="Arial"/>
              </a:rPr>
              <a:t>of</a:t>
            </a:r>
            <a:r>
              <a:rPr lang="en-US" sz="1200" spc="85" dirty="0">
                <a:solidFill>
                  <a:srgbClr val="231F20"/>
                </a:solidFill>
                <a:latin typeface="Arial"/>
                <a:cs typeface="Arial"/>
              </a:rPr>
              <a:t> </a:t>
            </a:r>
            <a:r>
              <a:rPr lang="en-US" sz="1200" dirty="0">
                <a:solidFill>
                  <a:srgbClr val="231F20"/>
                </a:solidFill>
                <a:latin typeface="Arial"/>
                <a:cs typeface="Arial"/>
              </a:rPr>
              <a:t>outcomes</a:t>
            </a:r>
            <a:r>
              <a:rPr lang="en-US" sz="1200" spc="60" dirty="0">
                <a:solidFill>
                  <a:srgbClr val="231F20"/>
                </a:solidFill>
                <a:latin typeface="Arial"/>
                <a:cs typeface="Arial"/>
              </a:rPr>
              <a:t> </a:t>
            </a:r>
            <a:r>
              <a:rPr lang="en-US" sz="1200" spc="-25" dirty="0">
                <a:solidFill>
                  <a:srgbClr val="231F20"/>
                </a:solidFill>
                <a:latin typeface="Arial"/>
                <a:cs typeface="Arial"/>
              </a:rPr>
              <a:t>can </a:t>
            </a:r>
            <a:r>
              <a:rPr lang="en-US" sz="1200" dirty="0">
                <a:solidFill>
                  <a:srgbClr val="231F20"/>
                </a:solidFill>
                <a:latin typeface="Arial"/>
                <a:cs typeface="Arial"/>
              </a:rPr>
              <a:t>feel</a:t>
            </a:r>
            <a:r>
              <a:rPr lang="en-US" sz="1200" spc="30" dirty="0">
                <a:solidFill>
                  <a:srgbClr val="231F20"/>
                </a:solidFill>
                <a:latin typeface="Arial"/>
                <a:cs typeface="Arial"/>
              </a:rPr>
              <a:t> </a:t>
            </a:r>
            <a:r>
              <a:rPr lang="en-US" sz="1200" spc="-10" dirty="0">
                <a:solidFill>
                  <a:srgbClr val="231F20"/>
                </a:solidFill>
                <a:latin typeface="Arial"/>
                <a:cs typeface="Arial"/>
              </a:rPr>
              <a:t>daunting.</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But</a:t>
            </a:r>
            <a:r>
              <a:rPr lang="en-US" sz="1200" spc="50" dirty="0">
                <a:solidFill>
                  <a:srgbClr val="231F20"/>
                </a:solidFill>
                <a:latin typeface="Arial"/>
                <a:cs typeface="Arial"/>
              </a:rPr>
              <a:t> </a:t>
            </a:r>
            <a:r>
              <a:rPr lang="en-US" sz="1200" dirty="0">
                <a:solidFill>
                  <a:srgbClr val="231F20"/>
                </a:solidFill>
                <a:latin typeface="Arial"/>
                <a:cs typeface="Arial"/>
              </a:rPr>
              <a:t>the</a:t>
            </a:r>
            <a:r>
              <a:rPr lang="en-US" sz="1200" spc="50" dirty="0">
                <a:solidFill>
                  <a:srgbClr val="231F20"/>
                </a:solidFill>
                <a:latin typeface="Arial"/>
                <a:cs typeface="Arial"/>
              </a:rPr>
              <a:t> </a:t>
            </a:r>
            <a:r>
              <a:rPr lang="en-US" sz="1200" dirty="0">
                <a:solidFill>
                  <a:srgbClr val="231F20"/>
                </a:solidFill>
                <a:latin typeface="Arial"/>
                <a:cs typeface="Arial"/>
              </a:rPr>
              <a:t>volatility</a:t>
            </a:r>
            <a:r>
              <a:rPr lang="en-US" sz="1200" spc="55" dirty="0">
                <a:solidFill>
                  <a:srgbClr val="231F20"/>
                </a:solidFill>
                <a:latin typeface="Arial"/>
                <a:cs typeface="Arial"/>
              </a:rPr>
              <a:t> </a:t>
            </a:r>
            <a:r>
              <a:rPr lang="en-US" sz="1200" dirty="0">
                <a:solidFill>
                  <a:srgbClr val="231F20"/>
                </a:solidFill>
                <a:latin typeface="Arial"/>
                <a:cs typeface="Arial"/>
              </a:rPr>
              <a:t>is</a:t>
            </a:r>
            <a:r>
              <a:rPr lang="en-US" sz="1200" spc="50" dirty="0">
                <a:solidFill>
                  <a:srgbClr val="231F20"/>
                </a:solidFill>
                <a:latin typeface="Arial"/>
                <a:cs typeface="Arial"/>
              </a:rPr>
              <a:t> </a:t>
            </a:r>
            <a:r>
              <a:rPr lang="en-US" sz="1200" dirty="0">
                <a:solidFill>
                  <a:srgbClr val="231F20"/>
                </a:solidFill>
                <a:latin typeface="Arial"/>
                <a:cs typeface="Arial"/>
              </a:rPr>
              <a:t>often</a:t>
            </a:r>
            <a:r>
              <a:rPr lang="en-US" sz="1200" spc="55" dirty="0">
                <a:solidFill>
                  <a:srgbClr val="231F20"/>
                </a:solidFill>
                <a:latin typeface="Arial"/>
                <a:cs typeface="Arial"/>
              </a:rPr>
              <a:t> </a:t>
            </a:r>
            <a:r>
              <a:rPr lang="en-US" sz="1200" dirty="0">
                <a:solidFill>
                  <a:srgbClr val="231F20"/>
                </a:solidFill>
                <a:latin typeface="Arial"/>
                <a:cs typeface="Arial"/>
              </a:rPr>
              <a:t>short-lived.</a:t>
            </a:r>
            <a:r>
              <a:rPr lang="en-US" sz="1200" spc="-10" dirty="0">
                <a:solidFill>
                  <a:srgbClr val="231F20"/>
                </a:solidFill>
                <a:latin typeface="Arial"/>
                <a:cs typeface="Arial"/>
              </a:rPr>
              <a:t> </a:t>
            </a:r>
            <a:r>
              <a:rPr lang="en-US" sz="1200" dirty="0">
                <a:solidFill>
                  <a:srgbClr val="231F20"/>
                </a:solidFill>
                <a:latin typeface="Arial"/>
                <a:cs typeface="Arial"/>
              </a:rPr>
              <a:t>After</a:t>
            </a:r>
            <a:r>
              <a:rPr lang="en-US" sz="1200" spc="50" dirty="0">
                <a:solidFill>
                  <a:srgbClr val="231F20"/>
                </a:solidFill>
                <a:latin typeface="Arial"/>
                <a:cs typeface="Arial"/>
              </a:rPr>
              <a:t> </a:t>
            </a:r>
            <a:r>
              <a:rPr lang="en-US" sz="1200" dirty="0">
                <a:solidFill>
                  <a:srgbClr val="231F20"/>
                </a:solidFill>
                <a:latin typeface="Arial"/>
                <a:cs typeface="Arial"/>
              </a:rPr>
              <a:t>the</a:t>
            </a:r>
            <a:r>
              <a:rPr lang="en-US" sz="1200" spc="55" dirty="0">
                <a:solidFill>
                  <a:srgbClr val="231F20"/>
                </a:solidFill>
                <a:latin typeface="Arial"/>
                <a:cs typeface="Arial"/>
              </a:rPr>
              <a:t> </a:t>
            </a:r>
            <a:r>
              <a:rPr lang="en-US" sz="1200" dirty="0">
                <a:solidFill>
                  <a:srgbClr val="231F20"/>
                </a:solidFill>
                <a:latin typeface="Arial"/>
                <a:cs typeface="Arial"/>
              </a:rPr>
              <a:t>primaries</a:t>
            </a:r>
            <a:r>
              <a:rPr lang="en-US" sz="1200" spc="50" dirty="0">
                <a:solidFill>
                  <a:srgbClr val="231F20"/>
                </a:solidFill>
                <a:latin typeface="Arial"/>
                <a:cs typeface="Arial"/>
              </a:rPr>
              <a:t> </a:t>
            </a:r>
            <a:r>
              <a:rPr lang="en-US" sz="1200" dirty="0">
                <a:solidFill>
                  <a:srgbClr val="231F20"/>
                </a:solidFill>
                <a:latin typeface="Arial"/>
                <a:cs typeface="Arial"/>
              </a:rPr>
              <a:t>are</a:t>
            </a:r>
            <a:r>
              <a:rPr lang="en-US" sz="1200" spc="55" dirty="0">
                <a:solidFill>
                  <a:srgbClr val="231F20"/>
                </a:solidFill>
                <a:latin typeface="Arial"/>
                <a:cs typeface="Arial"/>
              </a:rPr>
              <a:t> </a:t>
            </a:r>
            <a:r>
              <a:rPr lang="en-US" sz="1200" dirty="0">
                <a:solidFill>
                  <a:srgbClr val="231F20"/>
                </a:solidFill>
                <a:latin typeface="Arial"/>
                <a:cs typeface="Arial"/>
              </a:rPr>
              <a:t>over</a:t>
            </a:r>
            <a:r>
              <a:rPr lang="en-US" sz="1200" spc="50" dirty="0">
                <a:solidFill>
                  <a:srgbClr val="231F20"/>
                </a:solidFill>
                <a:latin typeface="Arial"/>
                <a:cs typeface="Arial"/>
              </a:rPr>
              <a:t> </a:t>
            </a:r>
            <a:r>
              <a:rPr lang="en-US" sz="1200" dirty="0">
                <a:solidFill>
                  <a:srgbClr val="231F20"/>
                </a:solidFill>
                <a:latin typeface="Arial"/>
                <a:cs typeface="Arial"/>
              </a:rPr>
              <a:t>and</a:t>
            </a:r>
            <a:r>
              <a:rPr lang="en-US" sz="1200" spc="50" dirty="0">
                <a:solidFill>
                  <a:srgbClr val="231F20"/>
                </a:solidFill>
                <a:latin typeface="Arial"/>
                <a:cs typeface="Arial"/>
              </a:rPr>
              <a:t> </a:t>
            </a:r>
            <a:r>
              <a:rPr lang="en-US" sz="1200" dirty="0">
                <a:solidFill>
                  <a:srgbClr val="231F20"/>
                </a:solidFill>
                <a:latin typeface="Arial"/>
                <a:cs typeface="Arial"/>
              </a:rPr>
              <a:t>each</a:t>
            </a:r>
            <a:r>
              <a:rPr lang="en-US" sz="1200" spc="55" dirty="0">
                <a:solidFill>
                  <a:srgbClr val="231F20"/>
                </a:solidFill>
                <a:latin typeface="Arial"/>
                <a:cs typeface="Arial"/>
              </a:rPr>
              <a:t> </a:t>
            </a:r>
            <a:r>
              <a:rPr lang="en-US" sz="1200" spc="-10" dirty="0">
                <a:solidFill>
                  <a:srgbClr val="231F20"/>
                </a:solidFill>
                <a:latin typeface="Arial"/>
                <a:cs typeface="Arial"/>
              </a:rPr>
              <a:t>party </a:t>
            </a:r>
            <a:r>
              <a:rPr lang="en-US" sz="1200" spc="-20" dirty="0">
                <a:solidFill>
                  <a:srgbClr val="231F20"/>
                </a:solidFill>
                <a:latin typeface="Arial"/>
                <a:cs typeface="Arial"/>
              </a:rPr>
              <a:t>has</a:t>
            </a:r>
            <a:r>
              <a:rPr lang="en-US" sz="1200" spc="60" dirty="0">
                <a:solidFill>
                  <a:srgbClr val="231F20"/>
                </a:solidFill>
                <a:latin typeface="Arial"/>
                <a:cs typeface="Arial"/>
              </a:rPr>
              <a:t> </a:t>
            </a:r>
            <a:r>
              <a:rPr lang="en-US" sz="1200" dirty="0">
                <a:solidFill>
                  <a:srgbClr val="231F20"/>
                </a:solidFill>
                <a:latin typeface="Arial"/>
                <a:cs typeface="Arial"/>
              </a:rPr>
              <a:t>selected</a:t>
            </a:r>
            <a:r>
              <a:rPr lang="en-US" sz="1200" spc="60" dirty="0">
                <a:solidFill>
                  <a:srgbClr val="231F20"/>
                </a:solidFill>
                <a:latin typeface="Arial"/>
                <a:cs typeface="Arial"/>
              </a:rPr>
              <a:t> </a:t>
            </a:r>
            <a:r>
              <a:rPr lang="en-US" sz="1200" dirty="0">
                <a:solidFill>
                  <a:srgbClr val="231F20"/>
                </a:solidFill>
                <a:latin typeface="Arial"/>
                <a:cs typeface="Arial"/>
              </a:rPr>
              <a:t>its</a:t>
            </a:r>
            <a:r>
              <a:rPr lang="en-US" sz="1200" spc="60" dirty="0">
                <a:solidFill>
                  <a:srgbClr val="231F20"/>
                </a:solidFill>
                <a:latin typeface="Arial"/>
                <a:cs typeface="Arial"/>
              </a:rPr>
              <a:t> </a:t>
            </a:r>
            <a:r>
              <a:rPr lang="en-US" sz="1200" dirty="0">
                <a:solidFill>
                  <a:srgbClr val="231F20"/>
                </a:solidFill>
                <a:latin typeface="Arial"/>
                <a:cs typeface="Arial"/>
              </a:rPr>
              <a:t>candidate,</a:t>
            </a:r>
            <a:r>
              <a:rPr lang="en-US" sz="1200" spc="20" dirty="0">
                <a:solidFill>
                  <a:srgbClr val="231F20"/>
                </a:solidFill>
                <a:latin typeface="Arial"/>
                <a:cs typeface="Arial"/>
              </a:rPr>
              <a:t> </a:t>
            </a:r>
            <a:r>
              <a:rPr lang="en-US" sz="1200" dirty="0">
                <a:solidFill>
                  <a:srgbClr val="231F20"/>
                </a:solidFill>
                <a:latin typeface="Arial"/>
                <a:cs typeface="Arial"/>
              </a:rPr>
              <a:t>markets</a:t>
            </a:r>
            <a:r>
              <a:rPr lang="en-US" sz="1200" spc="60" dirty="0">
                <a:solidFill>
                  <a:srgbClr val="231F20"/>
                </a:solidFill>
                <a:latin typeface="Arial"/>
                <a:cs typeface="Arial"/>
              </a:rPr>
              <a:t> </a:t>
            </a:r>
            <a:r>
              <a:rPr lang="en-US" sz="1200" dirty="0">
                <a:solidFill>
                  <a:srgbClr val="231F20"/>
                </a:solidFill>
                <a:latin typeface="Arial"/>
                <a:cs typeface="Arial"/>
              </a:rPr>
              <a:t>have</a:t>
            </a:r>
            <a:r>
              <a:rPr lang="en-US" sz="1200" spc="60" dirty="0">
                <a:solidFill>
                  <a:srgbClr val="231F20"/>
                </a:solidFill>
                <a:latin typeface="Arial"/>
                <a:cs typeface="Arial"/>
              </a:rPr>
              <a:t> </a:t>
            </a:r>
            <a:r>
              <a:rPr lang="en-US" sz="1200" dirty="0">
                <a:solidFill>
                  <a:srgbClr val="231F20"/>
                </a:solidFill>
                <a:latin typeface="Arial"/>
                <a:cs typeface="Arial"/>
              </a:rPr>
              <a:t>tended</a:t>
            </a:r>
            <a:r>
              <a:rPr lang="en-US" sz="1200" spc="60" dirty="0">
                <a:solidFill>
                  <a:srgbClr val="231F20"/>
                </a:solidFill>
                <a:latin typeface="Arial"/>
                <a:cs typeface="Arial"/>
              </a:rPr>
              <a:t> </a:t>
            </a:r>
            <a:r>
              <a:rPr lang="en-US" sz="1200" dirty="0">
                <a:solidFill>
                  <a:srgbClr val="231F20"/>
                </a:solidFill>
                <a:latin typeface="Arial"/>
                <a:cs typeface="Arial"/>
              </a:rPr>
              <a:t>to</a:t>
            </a:r>
            <a:r>
              <a:rPr lang="en-US" sz="1200" spc="60" dirty="0">
                <a:solidFill>
                  <a:srgbClr val="231F20"/>
                </a:solidFill>
                <a:latin typeface="Arial"/>
                <a:cs typeface="Arial"/>
              </a:rPr>
              <a:t> </a:t>
            </a:r>
            <a:r>
              <a:rPr lang="en-US" sz="1200" dirty="0">
                <a:solidFill>
                  <a:srgbClr val="231F20"/>
                </a:solidFill>
                <a:latin typeface="Arial"/>
                <a:cs typeface="Arial"/>
              </a:rPr>
              <a:t>return</a:t>
            </a:r>
            <a:r>
              <a:rPr lang="en-US" sz="1200" spc="60" dirty="0">
                <a:solidFill>
                  <a:srgbClr val="231F20"/>
                </a:solidFill>
                <a:latin typeface="Arial"/>
                <a:cs typeface="Arial"/>
              </a:rPr>
              <a:t> </a:t>
            </a:r>
            <a:r>
              <a:rPr lang="en-US" sz="1200" dirty="0">
                <a:solidFill>
                  <a:srgbClr val="231F20"/>
                </a:solidFill>
                <a:latin typeface="Arial"/>
                <a:cs typeface="Arial"/>
              </a:rPr>
              <a:t>to</a:t>
            </a:r>
            <a:r>
              <a:rPr lang="en-US" sz="1200" spc="65" dirty="0">
                <a:solidFill>
                  <a:srgbClr val="231F20"/>
                </a:solidFill>
                <a:latin typeface="Arial"/>
                <a:cs typeface="Arial"/>
              </a:rPr>
              <a:t> </a:t>
            </a:r>
            <a:r>
              <a:rPr lang="en-US" sz="1200" dirty="0">
                <a:solidFill>
                  <a:srgbClr val="231F20"/>
                </a:solidFill>
                <a:latin typeface="Arial"/>
                <a:cs typeface="Arial"/>
              </a:rPr>
              <a:t>their</a:t>
            </a:r>
            <a:r>
              <a:rPr lang="en-US" sz="1200" spc="60" dirty="0">
                <a:solidFill>
                  <a:srgbClr val="231F20"/>
                </a:solidFill>
                <a:latin typeface="Arial"/>
                <a:cs typeface="Arial"/>
              </a:rPr>
              <a:t> </a:t>
            </a:r>
            <a:r>
              <a:rPr lang="en-US" sz="1200" dirty="0">
                <a:solidFill>
                  <a:srgbClr val="231F20"/>
                </a:solidFill>
                <a:latin typeface="Arial"/>
                <a:cs typeface="Arial"/>
              </a:rPr>
              <a:t>normal</a:t>
            </a:r>
            <a:r>
              <a:rPr lang="en-US" sz="1200" spc="60" dirty="0">
                <a:solidFill>
                  <a:srgbClr val="231F20"/>
                </a:solidFill>
                <a:latin typeface="Arial"/>
                <a:cs typeface="Arial"/>
              </a:rPr>
              <a:t> </a:t>
            </a:r>
            <a:r>
              <a:rPr lang="en-US" sz="1200" spc="-10" dirty="0">
                <a:solidFill>
                  <a:srgbClr val="231F20"/>
                </a:solidFill>
                <a:latin typeface="Arial"/>
                <a:cs typeface="Arial"/>
              </a:rPr>
              <a:t>upward trajectory.</a:t>
            </a:r>
            <a:endParaRPr lang="en-US" sz="1200" dirty="0">
              <a:latin typeface="Arial"/>
              <a:cs typeface="Arial"/>
            </a:endParaRPr>
          </a:p>
          <a:p>
            <a:endParaRPr lang="en-US" dirty="0"/>
          </a:p>
          <a:p>
            <a:pPr marL="12700" marR="5080">
              <a:lnSpc>
                <a:spcPct val="111100"/>
              </a:lnSpc>
              <a:spcBef>
                <a:spcPts val="100"/>
              </a:spcBef>
            </a:pPr>
            <a:r>
              <a:rPr lang="en-US" sz="1200" spc="-10" dirty="0">
                <a:solidFill>
                  <a:srgbClr val="231F20"/>
                </a:solidFill>
                <a:latin typeface="Arial"/>
                <a:cs typeface="Arial"/>
              </a:rPr>
              <a:t>Patient</a:t>
            </a:r>
            <a:r>
              <a:rPr lang="en-US" sz="1200" spc="35" dirty="0">
                <a:solidFill>
                  <a:srgbClr val="231F20"/>
                </a:solidFill>
                <a:latin typeface="Arial"/>
                <a:cs typeface="Arial"/>
              </a:rPr>
              <a:t> </a:t>
            </a:r>
            <a:r>
              <a:rPr lang="en-US" sz="1200" dirty="0">
                <a:solidFill>
                  <a:srgbClr val="231F20"/>
                </a:solidFill>
                <a:latin typeface="Arial"/>
                <a:cs typeface="Arial"/>
              </a:rPr>
              <a:t>investors</a:t>
            </a:r>
            <a:r>
              <a:rPr lang="en-US" sz="1200" spc="35" dirty="0">
                <a:solidFill>
                  <a:srgbClr val="231F20"/>
                </a:solidFill>
                <a:latin typeface="Arial"/>
                <a:cs typeface="Arial"/>
              </a:rPr>
              <a:t> </a:t>
            </a:r>
            <a:r>
              <a:rPr lang="en-US" sz="1200" dirty="0">
                <a:solidFill>
                  <a:srgbClr val="231F20"/>
                </a:solidFill>
                <a:latin typeface="Arial"/>
                <a:cs typeface="Arial"/>
              </a:rPr>
              <a:t>who</a:t>
            </a:r>
            <a:r>
              <a:rPr lang="en-US" sz="1200" spc="40" dirty="0">
                <a:solidFill>
                  <a:srgbClr val="231F20"/>
                </a:solidFill>
                <a:latin typeface="Arial"/>
                <a:cs typeface="Arial"/>
              </a:rPr>
              <a:t> </a:t>
            </a:r>
            <a:r>
              <a:rPr lang="en-US" sz="1200" spc="-10" dirty="0">
                <a:solidFill>
                  <a:srgbClr val="231F20"/>
                </a:solidFill>
                <a:latin typeface="Arial"/>
                <a:cs typeface="Arial"/>
              </a:rPr>
              <a:t>stay</a:t>
            </a:r>
            <a:r>
              <a:rPr lang="en-US" sz="1200" spc="35" dirty="0">
                <a:solidFill>
                  <a:srgbClr val="231F20"/>
                </a:solidFill>
                <a:latin typeface="Arial"/>
                <a:cs typeface="Arial"/>
              </a:rPr>
              <a:t> </a:t>
            </a:r>
            <a:r>
              <a:rPr lang="en-US" sz="1200" dirty="0">
                <a:solidFill>
                  <a:srgbClr val="231F20"/>
                </a:solidFill>
                <a:latin typeface="Arial"/>
                <a:cs typeface="Arial"/>
              </a:rPr>
              <a:t>the</a:t>
            </a:r>
            <a:r>
              <a:rPr lang="en-US" sz="1200" spc="35" dirty="0">
                <a:solidFill>
                  <a:srgbClr val="231F20"/>
                </a:solidFill>
                <a:latin typeface="Arial"/>
                <a:cs typeface="Arial"/>
              </a:rPr>
              <a:t> </a:t>
            </a:r>
            <a:r>
              <a:rPr lang="en-US" sz="1200" dirty="0">
                <a:solidFill>
                  <a:srgbClr val="231F20"/>
                </a:solidFill>
                <a:latin typeface="Arial"/>
                <a:cs typeface="Arial"/>
              </a:rPr>
              <a:t>course</a:t>
            </a:r>
            <a:r>
              <a:rPr lang="en-US" sz="1200" spc="40" dirty="0">
                <a:solidFill>
                  <a:srgbClr val="231F20"/>
                </a:solidFill>
                <a:latin typeface="Arial"/>
                <a:cs typeface="Arial"/>
              </a:rPr>
              <a:t> </a:t>
            </a:r>
            <a:r>
              <a:rPr lang="en-US" sz="1200" dirty="0">
                <a:solidFill>
                  <a:srgbClr val="231F20"/>
                </a:solidFill>
                <a:latin typeface="Arial"/>
                <a:cs typeface="Arial"/>
              </a:rPr>
              <a:t>have</a:t>
            </a:r>
            <a:r>
              <a:rPr lang="en-US" sz="1200" spc="35" dirty="0">
                <a:solidFill>
                  <a:srgbClr val="231F20"/>
                </a:solidFill>
                <a:latin typeface="Arial"/>
                <a:cs typeface="Arial"/>
              </a:rPr>
              <a:t> </a:t>
            </a:r>
            <a:r>
              <a:rPr lang="en-US" sz="1200" dirty="0">
                <a:solidFill>
                  <a:srgbClr val="231F20"/>
                </a:solidFill>
                <a:latin typeface="Arial"/>
                <a:cs typeface="Arial"/>
              </a:rPr>
              <a:t>often</a:t>
            </a:r>
            <a:r>
              <a:rPr lang="en-US" sz="1200" spc="35" dirty="0">
                <a:solidFill>
                  <a:srgbClr val="231F20"/>
                </a:solidFill>
                <a:latin typeface="Arial"/>
                <a:cs typeface="Arial"/>
              </a:rPr>
              <a:t> </a:t>
            </a:r>
            <a:r>
              <a:rPr lang="en-US" sz="1200" dirty="0">
                <a:solidFill>
                  <a:srgbClr val="231F20"/>
                </a:solidFill>
                <a:latin typeface="Arial"/>
                <a:cs typeface="Arial"/>
              </a:rPr>
              <a:t>been</a:t>
            </a:r>
            <a:r>
              <a:rPr lang="en-US" sz="1200" spc="40" dirty="0">
                <a:solidFill>
                  <a:srgbClr val="231F20"/>
                </a:solidFill>
                <a:latin typeface="Arial"/>
                <a:cs typeface="Arial"/>
              </a:rPr>
              <a:t> </a:t>
            </a:r>
            <a:r>
              <a:rPr lang="en-US" sz="1200" dirty="0">
                <a:solidFill>
                  <a:srgbClr val="231F20"/>
                </a:solidFill>
                <a:latin typeface="Arial"/>
                <a:cs typeface="Arial"/>
              </a:rPr>
              <a:t>rewarded. </a:t>
            </a:r>
            <a:r>
              <a:rPr lang="en-US" sz="1200" spc="-10" dirty="0">
                <a:solidFill>
                  <a:srgbClr val="231F20"/>
                </a:solidFill>
                <a:latin typeface="Arial"/>
                <a:cs typeface="Arial"/>
              </a:rPr>
              <a:t>Since</a:t>
            </a:r>
            <a:r>
              <a:rPr lang="en-US" sz="1200" spc="35" dirty="0">
                <a:solidFill>
                  <a:srgbClr val="231F20"/>
                </a:solidFill>
                <a:latin typeface="Arial"/>
                <a:cs typeface="Arial"/>
              </a:rPr>
              <a:t> </a:t>
            </a:r>
            <a:r>
              <a:rPr lang="en-US" sz="1200" spc="-10" dirty="0">
                <a:solidFill>
                  <a:srgbClr val="231F20"/>
                </a:solidFill>
                <a:latin typeface="Arial"/>
                <a:cs typeface="Arial"/>
              </a:rPr>
              <a:t>1932, </a:t>
            </a:r>
            <a:r>
              <a:rPr lang="en-US" sz="1200" dirty="0">
                <a:solidFill>
                  <a:srgbClr val="231F20"/>
                </a:solidFill>
                <a:latin typeface="Arial"/>
                <a:cs typeface="Arial"/>
              </a:rPr>
              <a:t>stocks</a:t>
            </a:r>
            <a:r>
              <a:rPr lang="en-US" sz="1200" spc="5" dirty="0">
                <a:solidFill>
                  <a:srgbClr val="231F20"/>
                </a:solidFill>
                <a:latin typeface="Arial"/>
                <a:cs typeface="Arial"/>
              </a:rPr>
              <a:t> </a:t>
            </a:r>
            <a:r>
              <a:rPr lang="en-US" sz="1200" dirty="0">
                <a:solidFill>
                  <a:srgbClr val="231F20"/>
                </a:solidFill>
                <a:latin typeface="Arial"/>
                <a:cs typeface="Arial"/>
              </a:rPr>
              <a:t>have</a:t>
            </a:r>
            <a:r>
              <a:rPr lang="en-US" sz="1200" spc="5" dirty="0">
                <a:solidFill>
                  <a:srgbClr val="231F20"/>
                </a:solidFill>
                <a:latin typeface="Arial"/>
                <a:cs typeface="Arial"/>
              </a:rPr>
              <a:t> </a:t>
            </a:r>
            <a:r>
              <a:rPr lang="en-US" sz="1200" spc="10" dirty="0">
                <a:solidFill>
                  <a:srgbClr val="231F20"/>
                </a:solidFill>
                <a:latin typeface="Arial"/>
                <a:cs typeface="Arial"/>
              </a:rPr>
              <a:t>gained</a:t>
            </a:r>
            <a:r>
              <a:rPr lang="en-US" sz="1200" spc="5" dirty="0">
                <a:solidFill>
                  <a:srgbClr val="231F20"/>
                </a:solidFill>
                <a:latin typeface="Arial"/>
                <a:cs typeface="Arial"/>
              </a:rPr>
              <a:t> </a:t>
            </a:r>
            <a:r>
              <a:rPr lang="en-US" sz="1200" spc="10" dirty="0">
                <a:solidFill>
                  <a:srgbClr val="231F20"/>
                </a:solidFill>
                <a:latin typeface="Arial"/>
                <a:cs typeface="Arial"/>
              </a:rPr>
              <a:t>an</a:t>
            </a:r>
            <a:r>
              <a:rPr lang="en-US" sz="1200" spc="5" dirty="0">
                <a:solidFill>
                  <a:srgbClr val="231F20"/>
                </a:solidFill>
                <a:latin typeface="Arial"/>
                <a:cs typeface="Arial"/>
              </a:rPr>
              <a:t> </a:t>
            </a:r>
            <a:r>
              <a:rPr lang="en-US" sz="1200" spc="10" dirty="0">
                <a:solidFill>
                  <a:srgbClr val="231F20"/>
                </a:solidFill>
                <a:latin typeface="Arial"/>
                <a:cs typeface="Arial"/>
              </a:rPr>
              <a:t>average</a:t>
            </a:r>
            <a:r>
              <a:rPr lang="en-US" sz="1200" spc="5" dirty="0">
                <a:solidFill>
                  <a:srgbClr val="231F20"/>
                </a:solidFill>
                <a:latin typeface="Arial"/>
                <a:cs typeface="Arial"/>
              </a:rPr>
              <a:t> </a:t>
            </a:r>
            <a:r>
              <a:rPr lang="en-US" sz="1200" spc="10" dirty="0">
                <a:solidFill>
                  <a:srgbClr val="231F20"/>
                </a:solidFill>
                <a:latin typeface="Arial"/>
                <a:cs typeface="Arial"/>
              </a:rPr>
              <a:t>of</a:t>
            </a:r>
            <a:r>
              <a:rPr lang="en-US" sz="1200" spc="30" dirty="0">
                <a:solidFill>
                  <a:srgbClr val="231F20"/>
                </a:solidFill>
                <a:latin typeface="Arial"/>
                <a:cs typeface="Arial"/>
              </a:rPr>
              <a:t> </a:t>
            </a:r>
            <a:r>
              <a:rPr lang="en-US" sz="1200" dirty="0">
                <a:solidFill>
                  <a:srgbClr val="231F20"/>
                </a:solidFill>
                <a:latin typeface="Arial"/>
                <a:cs typeface="Arial"/>
              </a:rPr>
              <a:t>11.3%</a:t>
            </a:r>
            <a:r>
              <a:rPr lang="en-US" sz="1200" spc="5" dirty="0">
                <a:solidFill>
                  <a:srgbClr val="231F20"/>
                </a:solidFill>
                <a:latin typeface="Arial"/>
                <a:cs typeface="Arial"/>
              </a:rPr>
              <a:t> </a:t>
            </a:r>
            <a:r>
              <a:rPr lang="en-US" sz="1200" spc="10" dirty="0">
                <a:solidFill>
                  <a:srgbClr val="231F20"/>
                </a:solidFill>
                <a:latin typeface="Arial"/>
                <a:cs typeface="Arial"/>
              </a:rPr>
              <a:t>in</a:t>
            </a:r>
            <a:r>
              <a:rPr lang="en-US" sz="1200" spc="5" dirty="0">
                <a:solidFill>
                  <a:srgbClr val="231F20"/>
                </a:solidFill>
                <a:latin typeface="Arial"/>
                <a:cs typeface="Arial"/>
              </a:rPr>
              <a:t> </a:t>
            </a:r>
            <a:r>
              <a:rPr lang="en-US" sz="1200" spc="10" dirty="0">
                <a:solidFill>
                  <a:srgbClr val="231F20"/>
                </a:solidFill>
                <a:latin typeface="Arial"/>
                <a:cs typeface="Arial"/>
              </a:rPr>
              <a:t>the</a:t>
            </a:r>
            <a:r>
              <a:rPr lang="en-US" sz="1200" spc="5" dirty="0">
                <a:solidFill>
                  <a:srgbClr val="231F20"/>
                </a:solidFill>
                <a:latin typeface="Arial"/>
                <a:cs typeface="Arial"/>
              </a:rPr>
              <a:t> </a:t>
            </a:r>
            <a:r>
              <a:rPr lang="en-US" sz="1200" spc="10" dirty="0">
                <a:solidFill>
                  <a:srgbClr val="231F20"/>
                </a:solidFill>
                <a:latin typeface="Arial"/>
                <a:cs typeface="Arial"/>
              </a:rPr>
              <a:t>12 months</a:t>
            </a:r>
            <a:r>
              <a:rPr lang="en-US" sz="1200" spc="5" dirty="0">
                <a:solidFill>
                  <a:srgbClr val="231F20"/>
                </a:solidFill>
                <a:latin typeface="Arial"/>
                <a:cs typeface="Arial"/>
              </a:rPr>
              <a:t> </a:t>
            </a:r>
            <a:r>
              <a:rPr lang="en-US" sz="1200" spc="10" dirty="0">
                <a:solidFill>
                  <a:srgbClr val="231F20"/>
                </a:solidFill>
                <a:latin typeface="Arial"/>
                <a:cs typeface="Arial"/>
              </a:rPr>
              <a:t>following</a:t>
            </a:r>
            <a:r>
              <a:rPr lang="en-US" sz="1200" spc="5" dirty="0">
                <a:solidFill>
                  <a:srgbClr val="231F20"/>
                </a:solidFill>
                <a:latin typeface="Arial"/>
                <a:cs typeface="Arial"/>
              </a:rPr>
              <a:t> </a:t>
            </a:r>
            <a:r>
              <a:rPr lang="en-US" sz="1200" spc="-25" dirty="0">
                <a:solidFill>
                  <a:srgbClr val="231F20"/>
                </a:solidFill>
                <a:latin typeface="Arial"/>
                <a:cs typeface="Arial"/>
              </a:rPr>
              <a:t>the </a:t>
            </a:r>
            <a:r>
              <a:rPr lang="en-US" sz="1200" dirty="0">
                <a:solidFill>
                  <a:srgbClr val="231F20"/>
                </a:solidFill>
                <a:latin typeface="Arial"/>
                <a:cs typeface="Arial"/>
              </a:rPr>
              <a:t>conclusion</a:t>
            </a:r>
            <a:r>
              <a:rPr lang="en-US" sz="1200" spc="40" dirty="0">
                <a:solidFill>
                  <a:srgbClr val="231F20"/>
                </a:solidFill>
                <a:latin typeface="Arial"/>
                <a:cs typeface="Arial"/>
              </a:rPr>
              <a:t> </a:t>
            </a:r>
            <a:r>
              <a:rPr lang="en-US" sz="1200" dirty="0">
                <a:solidFill>
                  <a:srgbClr val="231F20"/>
                </a:solidFill>
                <a:latin typeface="Arial"/>
                <a:cs typeface="Arial"/>
              </a:rPr>
              <a:t>of</a:t>
            </a:r>
            <a:r>
              <a:rPr lang="en-US" sz="1200" spc="70" dirty="0">
                <a:solidFill>
                  <a:srgbClr val="231F20"/>
                </a:solidFill>
                <a:latin typeface="Arial"/>
                <a:cs typeface="Arial"/>
              </a:rPr>
              <a:t> </a:t>
            </a:r>
            <a:r>
              <a:rPr lang="en-US" sz="1200" dirty="0">
                <a:solidFill>
                  <a:srgbClr val="231F20"/>
                </a:solidFill>
                <a:latin typeface="Arial"/>
                <a:cs typeface="Arial"/>
              </a:rPr>
              <a:t>the</a:t>
            </a:r>
            <a:r>
              <a:rPr lang="en-US" sz="1200" spc="45" dirty="0">
                <a:solidFill>
                  <a:srgbClr val="231F20"/>
                </a:solidFill>
                <a:latin typeface="Arial"/>
                <a:cs typeface="Arial"/>
              </a:rPr>
              <a:t> </a:t>
            </a:r>
            <a:r>
              <a:rPr lang="en-US" sz="1200" dirty="0">
                <a:solidFill>
                  <a:srgbClr val="231F20"/>
                </a:solidFill>
                <a:latin typeface="Arial"/>
                <a:cs typeface="Arial"/>
              </a:rPr>
              <a:t>primaries</a:t>
            </a:r>
            <a:r>
              <a:rPr lang="en-US" sz="1200" spc="45" dirty="0">
                <a:solidFill>
                  <a:srgbClr val="231F20"/>
                </a:solidFill>
                <a:latin typeface="Arial"/>
                <a:cs typeface="Arial"/>
              </a:rPr>
              <a:t> </a:t>
            </a:r>
            <a:r>
              <a:rPr lang="en-US" sz="1200" dirty="0">
                <a:solidFill>
                  <a:srgbClr val="231F20"/>
                </a:solidFill>
                <a:latin typeface="Arial"/>
                <a:cs typeface="Arial"/>
              </a:rPr>
              <a:t>(using</a:t>
            </a:r>
            <a:r>
              <a:rPr lang="en-US" sz="1200" spc="45" dirty="0">
                <a:solidFill>
                  <a:srgbClr val="231F20"/>
                </a:solidFill>
                <a:latin typeface="Arial"/>
                <a:cs typeface="Arial"/>
              </a:rPr>
              <a:t> </a:t>
            </a:r>
            <a:r>
              <a:rPr lang="en-US" sz="1200" dirty="0">
                <a:solidFill>
                  <a:srgbClr val="231F20"/>
                </a:solidFill>
                <a:latin typeface="Arial"/>
                <a:cs typeface="Arial"/>
              </a:rPr>
              <a:t>May</a:t>
            </a:r>
            <a:r>
              <a:rPr lang="en-US" sz="1200" spc="40" dirty="0">
                <a:solidFill>
                  <a:srgbClr val="231F20"/>
                </a:solidFill>
                <a:latin typeface="Arial"/>
                <a:cs typeface="Arial"/>
              </a:rPr>
              <a:t> </a:t>
            </a:r>
            <a:r>
              <a:rPr lang="en-US" sz="1200" dirty="0">
                <a:solidFill>
                  <a:srgbClr val="231F20"/>
                </a:solidFill>
                <a:latin typeface="Arial"/>
                <a:cs typeface="Arial"/>
              </a:rPr>
              <a:t>31</a:t>
            </a:r>
            <a:r>
              <a:rPr lang="en-US" sz="1200" spc="45" dirty="0">
                <a:solidFill>
                  <a:srgbClr val="231F20"/>
                </a:solidFill>
                <a:latin typeface="Arial"/>
                <a:cs typeface="Arial"/>
              </a:rPr>
              <a:t> </a:t>
            </a:r>
            <a:r>
              <a:rPr lang="en-US" sz="1200" spc="-45" dirty="0">
                <a:solidFill>
                  <a:srgbClr val="231F20"/>
                </a:solidFill>
                <a:latin typeface="Arial"/>
                <a:cs typeface="Arial"/>
              </a:rPr>
              <a:t>as</a:t>
            </a:r>
            <a:r>
              <a:rPr lang="en-US" sz="1200" spc="45" dirty="0">
                <a:solidFill>
                  <a:srgbClr val="231F20"/>
                </a:solidFill>
                <a:latin typeface="Arial"/>
                <a:cs typeface="Arial"/>
              </a:rPr>
              <a:t> </a:t>
            </a:r>
            <a:r>
              <a:rPr lang="en-US" sz="1200" dirty="0">
                <a:solidFill>
                  <a:srgbClr val="231F20"/>
                </a:solidFill>
                <a:latin typeface="Arial"/>
                <a:cs typeface="Arial"/>
              </a:rPr>
              <a:t>a</a:t>
            </a:r>
            <a:r>
              <a:rPr lang="en-US" sz="1200" spc="45" dirty="0">
                <a:solidFill>
                  <a:srgbClr val="231F20"/>
                </a:solidFill>
                <a:latin typeface="Arial"/>
                <a:cs typeface="Arial"/>
              </a:rPr>
              <a:t> </a:t>
            </a:r>
            <a:r>
              <a:rPr lang="en-US" sz="1200" dirty="0">
                <a:solidFill>
                  <a:srgbClr val="231F20"/>
                </a:solidFill>
                <a:latin typeface="Arial"/>
                <a:cs typeface="Arial"/>
              </a:rPr>
              <a:t>proxy)</a:t>
            </a:r>
            <a:r>
              <a:rPr lang="en-US" sz="1200" spc="45" dirty="0">
                <a:solidFill>
                  <a:srgbClr val="231F20"/>
                </a:solidFill>
                <a:latin typeface="Arial"/>
                <a:cs typeface="Arial"/>
              </a:rPr>
              <a:t> </a:t>
            </a:r>
            <a:r>
              <a:rPr lang="en-US" sz="1200" dirty="0">
                <a:solidFill>
                  <a:srgbClr val="231F20"/>
                </a:solidFill>
                <a:latin typeface="Arial"/>
                <a:cs typeface="Arial"/>
              </a:rPr>
              <a:t>compared</a:t>
            </a:r>
            <a:r>
              <a:rPr lang="en-US" sz="1200" spc="40" dirty="0">
                <a:solidFill>
                  <a:srgbClr val="231F20"/>
                </a:solidFill>
                <a:latin typeface="Arial"/>
                <a:cs typeface="Arial"/>
              </a:rPr>
              <a:t> </a:t>
            </a:r>
            <a:r>
              <a:rPr lang="en-US" sz="1200" dirty="0">
                <a:solidFill>
                  <a:srgbClr val="231F20"/>
                </a:solidFill>
                <a:latin typeface="Arial"/>
                <a:cs typeface="Arial"/>
              </a:rPr>
              <a:t>to</a:t>
            </a:r>
            <a:r>
              <a:rPr lang="en-US" sz="1200" spc="45" dirty="0">
                <a:solidFill>
                  <a:srgbClr val="231F20"/>
                </a:solidFill>
                <a:latin typeface="Arial"/>
                <a:cs typeface="Arial"/>
              </a:rPr>
              <a:t> </a:t>
            </a:r>
            <a:r>
              <a:rPr lang="en-US" sz="1200" spc="-20" dirty="0">
                <a:solidFill>
                  <a:srgbClr val="231F20"/>
                </a:solidFill>
                <a:latin typeface="Arial"/>
                <a:cs typeface="Arial"/>
              </a:rPr>
              <a:t>just </a:t>
            </a:r>
            <a:r>
              <a:rPr lang="en-US" sz="1200" spc="-10" dirty="0">
                <a:solidFill>
                  <a:srgbClr val="231F20"/>
                </a:solidFill>
                <a:latin typeface="Arial"/>
                <a:cs typeface="Arial"/>
              </a:rPr>
              <a:t>5.8%</a:t>
            </a:r>
            <a:r>
              <a:rPr lang="en-US" sz="1200" spc="70" dirty="0">
                <a:solidFill>
                  <a:srgbClr val="231F20"/>
                </a:solidFill>
                <a:latin typeface="Arial"/>
                <a:cs typeface="Arial"/>
              </a:rPr>
              <a:t> </a:t>
            </a:r>
            <a:r>
              <a:rPr lang="en-US" sz="1200" dirty="0">
                <a:solidFill>
                  <a:srgbClr val="231F20"/>
                </a:solidFill>
                <a:latin typeface="Arial"/>
                <a:cs typeface="Arial"/>
              </a:rPr>
              <a:t>in</a:t>
            </a:r>
            <a:r>
              <a:rPr lang="en-US" sz="1200" spc="75" dirty="0">
                <a:solidFill>
                  <a:srgbClr val="231F20"/>
                </a:solidFill>
                <a:latin typeface="Arial"/>
                <a:cs typeface="Arial"/>
              </a:rPr>
              <a:t> </a:t>
            </a:r>
            <a:r>
              <a:rPr lang="en-US" sz="1200" dirty="0">
                <a:solidFill>
                  <a:srgbClr val="231F20"/>
                </a:solidFill>
                <a:latin typeface="Arial"/>
                <a:cs typeface="Arial"/>
              </a:rPr>
              <a:t>similar</a:t>
            </a:r>
            <a:r>
              <a:rPr lang="en-US" sz="1200" spc="75" dirty="0">
                <a:solidFill>
                  <a:srgbClr val="231F20"/>
                </a:solidFill>
                <a:latin typeface="Arial"/>
                <a:cs typeface="Arial"/>
              </a:rPr>
              <a:t> </a:t>
            </a:r>
            <a:r>
              <a:rPr lang="en-US" sz="1200" dirty="0">
                <a:solidFill>
                  <a:srgbClr val="231F20"/>
                </a:solidFill>
                <a:latin typeface="Arial"/>
                <a:cs typeface="Arial"/>
              </a:rPr>
              <a:t>periods</a:t>
            </a:r>
            <a:r>
              <a:rPr lang="en-US" sz="1200" spc="75" dirty="0">
                <a:solidFill>
                  <a:srgbClr val="231F20"/>
                </a:solidFill>
                <a:latin typeface="Arial"/>
                <a:cs typeface="Arial"/>
              </a:rPr>
              <a:t> </a:t>
            </a:r>
            <a:r>
              <a:rPr lang="en-US" sz="1200" dirty="0">
                <a:solidFill>
                  <a:srgbClr val="231F20"/>
                </a:solidFill>
                <a:latin typeface="Arial"/>
                <a:cs typeface="Arial"/>
              </a:rPr>
              <a:t>of</a:t>
            </a:r>
            <a:r>
              <a:rPr lang="en-US" sz="1200" spc="105" dirty="0">
                <a:solidFill>
                  <a:srgbClr val="231F20"/>
                </a:solidFill>
                <a:latin typeface="Arial"/>
                <a:cs typeface="Arial"/>
              </a:rPr>
              <a:t> </a:t>
            </a:r>
            <a:r>
              <a:rPr lang="en-US" sz="1200" dirty="0">
                <a:solidFill>
                  <a:srgbClr val="231F20"/>
                </a:solidFill>
                <a:latin typeface="Arial"/>
                <a:cs typeface="Arial"/>
              </a:rPr>
              <a:t>non-election</a:t>
            </a:r>
            <a:r>
              <a:rPr lang="en-US" sz="1200" spc="70" dirty="0">
                <a:solidFill>
                  <a:srgbClr val="231F20"/>
                </a:solidFill>
                <a:latin typeface="Arial"/>
                <a:cs typeface="Arial"/>
              </a:rPr>
              <a:t> </a:t>
            </a:r>
            <a:r>
              <a:rPr lang="en-US" sz="1200" spc="-10" dirty="0">
                <a:solidFill>
                  <a:srgbClr val="231F20"/>
                </a:solidFill>
                <a:latin typeface="Arial"/>
                <a:cs typeface="Arial"/>
              </a:rPr>
              <a:t>years.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But</a:t>
            </a:r>
            <a:r>
              <a:rPr lang="en-US" sz="1200" spc="35" dirty="0">
                <a:solidFill>
                  <a:srgbClr val="231F20"/>
                </a:solidFill>
                <a:latin typeface="Arial"/>
                <a:cs typeface="Arial"/>
              </a:rPr>
              <a:t> </a:t>
            </a:r>
            <a:r>
              <a:rPr lang="en-US" sz="1200" dirty="0">
                <a:solidFill>
                  <a:srgbClr val="231F20"/>
                </a:solidFill>
                <a:latin typeface="Arial"/>
                <a:cs typeface="Arial"/>
              </a:rPr>
              <a:t>keep</a:t>
            </a:r>
            <a:r>
              <a:rPr lang="en-US" sz="1200" spc="35" dirty="0">
                <a:solidFill>
                  <a:srgbClr val="231F20"/>
                </a:solidFill>
                <a:latin typeface="Arial"/>
                <a:cs typeface="Arial"/>
              </a:rPr>
              <a:t> </a:t>
            </a:r>
            <a:r>
              <a:rPr lang="en-US" sz="1200" dirty="0">
                <a:solidFill>
                  <a:srgbClr val="231F20"/>
                </a:solidFill>
                <a:latin typeface="Arial"/>
                <a:cs typeface="Arial"/>
              </a:rPr>
              <a:t>in</a:t>
            </a:r>
            <a:r>
              <a:rPr lang="en-US" sz="1200" spc="40" dirty="0">
                <a:solidFill>
                  <a:srgbClr val="231F20"/>
                </a:solidFill>
                <a:latin typeface="Arial"/>
                <a:cs typeface="Arial"/>
              </a:rPr>
              <a:t> </a:t>
            </a:r>
            <a:r>
              <a:rPr lang="en-US" sz="1200" dirty="0">
                <a:solidFill>
                  <a:srgbClr val="231F20"/>
                </a:solidFill>
                <a:latin typeface="Arial"/>
                <a:cs typeface="Arial"/>
              </a:rPr>
              <a:t>mind, these</a:t>
            </a:r>
            <a:r>
              <a:rPr lang="en-US" sz="1200" spc="35" dirty="0">
                <a:solidFill>
                  <a:srgbClr val="231F20"/>
                </a:solidFill>
                <a:latin typeface="Arial"/>
                <a:cs typeface="Arial"/>
              </a:rPr>
              <a:t> </a:t>
            </a:r>
            <a:r>
              <a:rPr lang="en-US" sz="1200" dirty="0">
                <a:solidFill>
                  <a:srgbClr val="231F20"/>
                </a:solidFill>
                <a:latin typeface="Arial"/>
                <a:cs typeface="Arial"/>
              </a:rPr>
              <a:t>are</a:t>
            </a:r>
            <a:r>
              <a:rPr lang="en-US" sz="1200" spc="40" dirty="0">
                <a:solidFill>
                  <a:srgbClr val="231F20"/>
                </a:solidFill>
                <a:latin typeface="Arial"/>
                <a:cs typeface="Arial"/>
              </a:rPr>
              <a:t> </a:t>
            </a:r>
            <a:r>
              <a:rPr lang="en-US" sz="1200" dirty="0">
                <a:solidFill>
                  <a:srgbClr val="231F20"/>
                </a:solidFill>
                <a:latin typeface="Arial"/>
                <a:cs typeface="Arial"/>
              </a:rPr>
              <a:t>just</a:t>
            </a:r>
            <a:r>
              <a:rPr lang="en-US" sz="1200" spc="35" dirty="0">
                <a:solidFill>
                  <a:srgbClr val="231F20"/>
                </a:solidFill>
                <a:latin typeface="Arial"/>
                <a:cs typeface="Arial"/>
              </a:rPr>
              <a:t> </a:t>
            </a:r>
            <a:r>
              <a:rPr lang="en-US" sz="1200" spc="-10" dirty="0">
                <a:solidFill>
                  <a:srgbClr val="231F20"/>
                </a:solidFill>
                <a:latin typeface="Arial"/>
                <a:cs typeface="Arial"/>
              </a:rPr>
              <a:t>averages.</a:t>
            </a:r>
            <a:r>
              <a:rPr lang="en-US" sz="1200" dirty="0">
                <a:solidFill>
                  <a:srgbClr val="231F20"/>
                </a:solidFill>
                <a:latin typeface="Arial"/>
                <a:cs typeface="Arial"/>
              </a:rPr>
              <a:t> Investors</a:t>
            </a:r>
            <a:r>
              <a:rPr lang="en-US" sz="1200" spc="35" dirty="0">
                <a:solidFill>
                  <a:srgbClr val="231F20"/>
                </a:solidFill>
                <a:latin typeface="Arial"/>
                <a:cs typeface="Arial"/>
              </a:rPr>
              <a:t> </a:t>
            </a:r>
            <a:r>
              <a:rPr lang="en-US" sz="1200" dirty="0">
                <a:solidFill>
                  <a:srgbClr val="231F20"/>
                </a:solidFill>
                <a:latin typeface="Arial"/>
                <a:cs typeface="Arial"/>
              </a:rPr>
              <a:t>shouldn’t</a:t>
            </a:r>
            <a:r>
              <a:rPr lang="en-US" sz="1200" spc="40" dirty="0">
                <a:solidFill>
                  <a:srgbClr val="231F20"/>
                </a:solidFill>
                <a:latin typeface="Arial"/>
                <a:cs typeface="Arial"/>
              </a:rPr>
              <a:t> </a:t>
            </a:r>
            <a:r>
              <a:rPr lang="en-US" sz="1200" dirty="0">
                <a:solidFill>
                  <a:srgbClr val="231F20"/>
                </a:solidFill>
                <a:latin typeface="Arial"/>
                <a:cs typeface="Arial"/>
              </a:rPr>
              <a:t>try</a:t>
            </a:r>
            <a:r>
              <a:rPr lang="en-US" sz="1200" spc="35" dirty="0">
                <a:solidFill>
                  <a:srgbClr val="231F20"/>
                </a:solidFill>
                <a:latin typeface="Arial"/>
                <a:cs typeface="Arial"/>
              </a:rPr>
              <a:t> </a:t>
            </a:r>
            <a:r>
              <a:rPr lang="en-US" sz="1200" dirty="0">
                <a:solidFill>
                  <a:srgbClr val="231F20"/>
                </a:solidFill>
                <a:latin typeface="Arial"/>
                <a:cs typeface="Arial"/>
              </a:rPr>
              <a:t>to</a:t>
            </a:r>
            <a:r>
              <a:rPr lang="en-US" sz="1200" spc="40" dirty="0">
                <a:solidFill>
                  <a:srgbClr val="231F20"/>
                </a:solidFill>
                <a:latin typeface="Arial"/>
                <a:cs typeface="Arial"/>
              </a:rPr>
              <a:t> </a:t>
            </a:r>
            <a:r>
              <a:rPr lang="en-US" sz="1200" dirty="0">
                <a:solidFill>
                  <a:srgbClr val="231F20"/>
                </a:solidFill>
                <a:latin typeface="Arial"/>
                <a:cs typeface="Arial"/>
              </a:rPr>
              <a:t>time</a:t>
            </a:r>
            <a:r>
              <a:rPr lang="en-US" sz="1200" spc="35" dirty="0">
                <a:solidFill>
                  <a:srgbClr val="231F20"/>
                </a:solidFill>
                <a:latin typeface="Arial"/>
                <a:cs typeface="Arial"/>
              </a:rPr>
              <a:t> </a:t>
            </a:r>
            <a:r>
              <a:rPr lang="en-US" sz="1200" spc="-25" dirty="0">
                <a:solidFill>
                  <a:srgbClr val="231F20"/>
                </a:solidFill>
                <a:latin typeface="Arial"/>
                <a:cs typeface="Arial"/>
              </a:rPr>
              <a:t>an</a:t>
            </a:r>
            <a:r>
              <a:rPr lang="en-US" sz="1200" spc="500" dirty="0">
                <a:solidFill>
                  <a:srgbClr val="231F20"/>
                </a:solidFill>
                <a:latin typeface="Arial"/>
                <a:cs typeface="Arial"/>
              </a:rPr>
              <a:t> </a:t>
            </a:r>
            <a:r>
              <a:rPr lang="en-US" sz="1200" dirty="0">
                <a:solidFill>
                  <a:srgbClr val="231F20"/>
                </a:solidFill>
                <a:latin typeface="Arial"/>
                <a:cs typeface="Arial"/>
              </a:rPr>
              <a:t>entry</a:t>
            </a:r>
            <a:r>
              <a:rPr lang="en-US" sz="1200" spc="75" dirty="0">
                <a:solidFill>
                  <a:srgbClr val="231F20"/>
                </a:solidFill>
                <a:latin typeface="Arial"/>
                <a:cs typeface="Arial"/>
              </a:rPr>
              <a:t> </a:t>
            </a:r>
            <a:r>
              <a:rPr lang="en-US" sz="1200" dirty="0">
                <a:solidFill>
                  <a:srgbClr val="231F20"/>
                </a:solidFill>
                <a:latin typeface="Arial"/>
                <a:cs typeface="Arial"/>
              </a:rPr>
              <a:t>point</a:t>
            </a:r>
            <a:r>
              <a:rPr lang="en-US" sz="1200" spc="75" dirty="0">
                <a:solidFill>
                  <a:srgbClr val="231F20"/>
                </a:solidFill>
                <a:latin typeface="Arial"/>
                <a:cs typeface="Arial"/>
              </a:rPr>
              <a:t> </a:t>
            </a:r>
            <a:r>
              <a:rPr lang="en-US" sz="1200" dirty="0">
                <a:solidFill>
                  <a:srgbClr val="231F20"/>
                </a:solidFill>
                <a:latin typeface="Arial"/>
                <a:cs typeface="Arial"/>
              </a:rPr>
              <a:t>into</a:t>
            </a:r>
            <a:r>
              <a:rPr lang="en-US" sz="1200" spc="75" dirty="0">
                <a:solidFill>
                  <a:srgbClr val="231F20"/>
                </a:solidFill>
                <a:latin typeface="Arial"/>
                <a:cs typeface="Arial"/>
              </a:rPr>
              <a:t> </a:t>
            </a:r>
            <a:r>
              <a:rPr lang="en-US" sz="1200" dirty="0">
                <a:solidFill>
                  <a:srgbClr val="231F20"/>
                </a:solidFill>
                <a:latin typeface="Arial"/>
                <a:cs typeface="Arial"/>
              </a:rPr>
              <a:t>the</a:t>
            </a:r>
            <a:r>
              <a:rPr lang="en-US" sz="1200" spc="80" dirty="0">
                <a:solidFill>
                  <a:srgbClr val="231F20"/>
                </a:solidFill>
                <a:latin typeface="Arial"/>
                <a:cs typeface="Arial"/>
              </a:rPr>
              <a:t> </a:t>
            </a:r>
            <a:r>
              <a:rPr lang="en-US" sz="1200" dirty="0">
                <a:solidFill>
                  <a:srgbClr val="231F20"/>
                </a:solidFill>
                <a:latin typeface="Arial"/>
                <a:cs typeface="Arial"/>
              </a:rPr>
              <a:t>market.</a:t>
            </a:r>
            <a:r>
              <a:rPr lang="en-US" sz="1200" spc="30" dirty="0">
                <a:solidFill>
                  <a:srgbClr val="231F20"/>
                </a:solidFill>
                <a:latin typeface="Arial"/>
                <a:cs typeface="Arial"/>
              </a:rPr>
              <a:t> </a:t>
            </a:r>
            <a:r>
              <a:rPr lang="en-US" sz="1200" dirty="0">
                <a:solidFill>
                  <a:srgbClr val="231F20"/>
                </a:solidFill>
                <a:latin typeface="Arial"/>
                <a:cs typeface="Arial"/>
              </a:rPr>
              <a:t>Instead,</a:t>
            </a:r>
            <a:r>
              <a:rPr lang="en-US" sz="1200" spc="35" dirty="0">
                <a:solidFill>
                  <a:srgbClr val="231F20"/>
                </a:solidFill>
                <a:latin typeface="Arial"/>
                <a:cs typeface="Arial"/>
              </a:rPr>
              <a:t> </a:t>
            </a:r>
            <a:r>
              <a:rPr lang="en-US" sz="1200" dirty="0">
                <a:solidFill>
                  <a:srgbClr val="231F20"/>
                </a:solidFill>
                <a:latin typeface="Arial"/>
                <a:cs typeface="Arial"/>
              </a:rPr>
              <a:t>a</a:t>
            </a:r>
            <a:r>
              <a:rPr lang="en-US" sz="1200" spc="75" dirty="0">
                <a:solidFill>
                  <a:srgbClr val="231F20"/>
                </a:solidFill>
                <a:latin typeface="Arial"/>
                <a:cs typeface="Arial"/>
              </a:rPr>
              <a:t> </a:t>
            </a:r>
            <a:r>
              <a:rPr lang="en-US" sz="1200" dirty="0">
                <a:solidFill>
                  <a:srgbClr val="231F20"/>
                </a:solidFill>
                <a:latin typeface="Arial"/>
                <a:cs typeface="Arial"/>
              </a:rPr>
              <a:t>long-term</a:t>
            </a:r>
            <a:r>
              <a:rPr lang="en-US" sz="1200" spc="80" dirty="0">
                <a:solidFill>
                  <a:srgbClr val="231F20"/>
                </a:solidFill>
                <a:latin typeface="Arial"/>
                <a:cs typeface="Arial"/>
              </a:rPr>
              <a:t> </a:t>
            </a:r>
            <a:r>
              <a:rPr lang="en-US" sz="1200" dirty="0">
                <a:solidFill>
                  <a:srgbClr val="231F20"/>
                </a:solidFill>
                <a:latin typeface="Arial"/>
                <a:cs typeface="Arial"/>
              </a:rPr>
              <a:t>approach</a:t>
            </a:r>
            <a:r>
              <a:rPr lang="en-US" sz="1200" spc="75" dirty="0">
                <a:solidFill>
                  <a:srgbClr val="231F20"/>
                </a:solidFill>
                <a:latin typeface="Arial"/>
                <a:cs typeface="Arial"/>
              </a:rPr>
              <a:t> </a:t>
            </a:r>
            <a:r>
              <a:rPr lang="en-US" sz="1200" dirty="0">
                <a:solidFill>
                  <a:srgbClr val="231F20"/>
                </a:solidFill>
                <a:latin typeface="Arial"/>
                <a:cs typeface="Arial"/>
              </a:rPr>
              <a:t>can</a:t>
            </a:r>
            <a:r>
              <a:rPr lang="en-US" sz="1200" spc="75" dirty="0">
                <a:solidFill>
                  <a:srgbClr val="231F20"/>
                </a:solidFill>
                <a:latin typeface="Arial"/>
                <a:cs typeface="Arial"/>
              </a:rPr>
              <a:t> </a:t>
            </a:r>
            <a:r>
              <a:rPr lang="en-US" sz="1200" dirty="0">
                <a:solidFill>
                  <a:srgbClr val="231F20"/>
                </a:solidFill>
                <a:latin typeface="Arial"/>
                <a:cs typeface="Arial"/>
              </a:rPr>
              <a:t>help</a:t>
            </a:r>
            <a:r>
              <a:rPr lang="en-US" sz="1200" spc="80" dirty="0">
                <a:solidFill>
                  <a:srgbClr val="231F20"/>
                </a:solidFill>
                <a:latin typeface="Arial"/>
                <a:cs typeface="Arial"/>
              </a:rPr>
              <a:t> </a:t>
            </a:r>
            <a:r>
              <a:rPr lang="en-US" sz="1200" spc="-10" dirty="0">
                <a:solidFill>
                  <a:srgbClr val="231F20"/>
                </a:solidFill>
                <a:latin typeface="Arial"/>
                <a:cs typeface="Arial"/>
              </a:rPr>
              <a:t>investors </a:t>
            </a:r>
            <a:r>
              <a:rPr lang="en-US" sz="1200" spc="-45" dirty="0">
                <a:solidFill>
                  <a:srgbClr val="231F20"/>
                </a:solidFill>
                <a:latin typeface="Lucida Sans Unicode"/>
                <a:cs typeface="Lucida Sans Unicode"/>
              </a:rPr>
              <a:t>withstand</a:t>
            </a:r>
            <a:r>
              <a:rPr lang="en-US" sz="1200" spc="-35" dirty="0">
                <a:solidFill>
                  <a:srgbClr val="231F20"/>
                </a:solidFill>
                <a:latin typeface="Lucida Sans Unicode"/>
                <a:cs typeface="Lucida Sans Unicode"/>
              </a:rPr>
              <a:t> </a:t>
            </a:r>
            <a:r>
              <a:rPr lang="en-US" sz="1200" spc="-40" dirty="0">
                <a:solidFill>
                  <a:srgbClr val="231F20"/>
                </a:solidFill>
                <a:latin typeface="Lucida Sans Unicode"/>
                <a:cs typeface="Lucida Sans Unicode"/>
              </a:rPr>
              <a:t>volatility</a:t>
            </a:r>
            <a:r>
              <a:rPr lang="en-US" sz="1200" spc="-30" dirty="0">
                <a:solidFill>
                  <a:srgbClr val="231F20"/>
                </a:solidFill>
                <a:latin typeface="Lucida Sans Unicode"/>
                <a:cs typeface="Lucida Sans Unicode"/>
              </a:rPr>
              <a:t> </a:t>
            </a:r>
            <a:r>
              <a:rPr lang="en-US" sz="1200" spc="-20" dirty="0">
                <a:solidFill>
                  <a:srgbClr val="231F20"/>
                </a:solidFill>
                <a:latin typeface="Lucida Sans Unicode"/>
                <a:cs typeface="Lucida Sans Unicode"/>
              </a:rPr>
              <a:t>and</a:t>
            </a:r>
            <a:r>
              <a:rPr lang="en-US" sz="1200" spc="-30" dirty="0">
                <a:solidFill>
                  <a:srgbClr val="231F20"/>
                </a:solidFill>
                <a:latin typeface="Lucida Sans Unicode"/>
                <a:cs typeface="Lucida Sans Unicode"/>
              </a:rPr>
              <a:t> </a:t>
            </a:r>
            <a:r>
              <a:rPr lang="en-US" sz="1200" spc="-25" dirty="0">
                <a:solidFill>
                  <a:srgbClr val="231F20"/>
                </a:solidFill>
                <a:latin typeface="Lucida Sans Unicode"/>
                <a:cs typeface="Lucida Sans Unicode"/>
              </a:rPr>
              <a:t>feel</a:t>
            </a:r>
            <a:r>
              <a:rPr lang="en-US" sz="1200" spc="-30" dirty="0">
                <a:solidFill>
                  <a:srgbClr val="231F20"/>
                </a:solidFill>
                <a:latin typeface="Lucida Sans Unicode"/>
                <a:cs typeface="Lucida Sans Unicode"/>
              </a:rPr>
              <a:t> </a:t>
            </a:r>
            <a:r>
              <a:rPr lang="en-US" sz="1200" spc="-35" dirty="0">
                <a:solidFill>
                  <a:srgbClr val="231F20"/>
                </a:solidFill>
                <a:latin typeface="Lucida Sans Unicode"/>
                <a:cs typeface="Lucida Sans Unicode"/>
              </a:rPr>
              <a:t>confident </a:t>
            </a:r>
            <a:r>
              <a:rPr lang="en-US" sz="1200" spc="-50" dirty="0">
                <a:solidFill>
                  <a:srgbClr val="231F20"/>
                </a:solidFill>
                <a:latin typeface="Lucida Sans Unicode"/>
                <a:cs typeface="Lucida Sans Unicode"/>
              </a:rPr>
              <a:t>that</a:t>
            </a:r>
            <a:r>
              <a:rPr lang="en-US" sz="1200" spc="-30" dirty="0">
                <a:solidFill>
                  <a:srgbClr val="231F20"/>
                </a:solidFill>
                <a:latin typeface="Lucida Sans Unicode"/>
                <a:cs typeface="Lucida Sans Unicode"/>
              </a:rPr>
              <a:t> </a:t>
            </a:r>
            <a:r>
              <a:rPr lang="en-US" sz="1200" spc="-50" dirty="0">
                <a:solidFill>
                  <a:srgbClr val="231F20"/>
                </a:solidFill>
                <a:latin typeface="Lucida Sans Unicode"/>
                <a:cs typeface="Lucida Sans Unicode"/>
              </a:rPr>
              <a:t>markets</a:t>
            </a:r>
            <a:r>
              <a:rPr lang="en-US" sz="1200" spc="-30" dirty="0">
                <a:solidFill>
                  <a:srgbClr val="231F20"/>
                </a:solidFill>
                <a:latin typeface="Lucida Sans Unicode"/>
                <a:cs typeface="Lucida Sans Unicode"/>
              </a:rPr>
              <a:t> </a:t>
            </a:r>
            <a:r>
              <a:rPr lang="en-US" sz="1200" spc="-25" dirty="0">
                <a:solidFill>
                  <a:srgbClr val="231F20"/>
                </a:solidFill>
                <a:latin typeface="Lucida Sans Unicode"/>
                <a:cs typeface="Lucida Sans Unicode"/>
              </a:rPr>
              <a:t>have</a:t>
            </a:r>
            <a:r>
              <a:rPr lang="en-US" sz="1200" spc="-30" dirty="0">
                <a:solidFill>
                  <a:srgbClr val="231F20"/>
                </a:solidFill>
                <a:latin typeface="Lucida Sans Unicode"/>
                <a:cs typeface="Lucida Sans Unicode"/>
              </a:rPr>
              <a:t> </a:t>
            </a:r>
            <a:r>
              <a:rPr lang="en-US" sz="1200" spc="-10" dirty="0">
                <a:solidFill>
                  <a:srgbClr val="231F20"/>
                </a:solidFill>
                <a:latin typeface="Lucida Sans Unicode"/>
                <a:cs typeface="Lucida Sans Unicode"/>
              </a:rPr>
              <a:t>tended</a:t>
            </a:r>
            <a:r>
              <a:rPr lang="en-US" sz="1200" spc="-30" dirty="0">
                <a:solidFill>
                  <a:srgbClr val="231F20"/>
                </a:solidFill>
                <a:latin typeface="Lucida Sans Unicode"/>
                <a:cs typeface="Lucida Sans Unicode"/>
              </a:rPr>
              <a:t> to</a:t>
            </a:r>
            <a:r>
              <a:rPr lang="en-US" sz="1200" spc="-35" dirty="0">
                <a:solidFill>
                  <a:srgbClr val="231F20"/>
                </a:solidFill>
                <a:latin typeface="Lucida Sans Unicode"/>
                <a:cs typeface="Lucida Sans Unicode"/>
              </a:rPr>
              <a:t> </a:t>
            </a:r>
            <a:r>
              <a:rPr lang="en-US" sz="1200" spc="-20" dirty="0">
                <a:solidFill>
                  <a:srgbClr val="231F20"/>
                </a:solidFill>
                <a:latin typeface="Lucida Sans Unicode"/>
                <a:cs typeface="Lucida Sans Unicode"/>
              </a:rPr>
              <a:t>move</a:t>
            </a:r>
            <a:r>
              <a:rPr lang="en-US" sz="1200" spc="-30" dirty="0">
                <a:solidFill>
                  <a:srgbClr val="231F20"/>
                </a:solidFill>
                <a:latin typeface="Lucida Sans Unicode"/>
                <a:cs typeface="Lucida Sans Unicode"/>
              </a:rPr>
              <a:t> </a:t>
            </a:r>
            <a:r>
              <a:rPr lang="en-US" sz="1200" spc="-10" dirty="0">
                <a:solidFill>
                  <a:srgbClr val="231F20"/>
                </a:solidFill>
                <a:latin typeface="Lucida Sans Unicode"/>
                <a:cs typeface="Lucida Sans Unicode"/>
              </a:rPr>
              <a:t>higher </a:t>
            </a:r>
            <a:r>
              <a:rPr lang="en-US" sz="1200" dirty="0">
                <a:solidFill>
                  <a:srgbClr val="231F20"/>
                </a:solidFill>
                <a:latin typeface="Arial"/>
                <a:cs typeface="Arial"/>
              </a:rPr>
              <a:t>over</a:t>
            </a:r>
            <a:r>
              <a:rPr lang="en-US" sz="1200" spc="60" dirty="0">
                <a:solidFill>
                  <a:srgbClr val="231F20"/>
                </a:solidFill>
                <a:latin typeface="Arial"/>
                <a:cs typeface="Arial"/>
              </a:rPr>
              <a:t> </a:t>
            </a:r>
            <a:r>
              <a:rPr lang="en-US" sz="1200" dirty="0">
                <a:solidFill>
                  <a:srgbClr val="231F20"/>
                </a:solidFill>
                <a:latin typeface="Arial"/>
                <a:cs typeface="Arial"/>
              </a:rPr>
              <a:t>time,</a:t>
            </a:r>
            <a:r>
              <a:rPr lang="en-US" sz="1200" spc="25" dirty="0">
                <a:solidFill>
                  <a:srgbClr val="231F20"/>
                </a:solidFill>
                <a:latin typeface="Arial"/>
                <a:cs typeface="Arial"/>
              </a:rPr>
              <a:t> </a:t>
            </a:r>
            <a:r>
              <a:rPr lang="en-US" sz="1200" dirty="0">
                <a:solidFill>
                  <a:srgbClr val="231F20"/>
                </a:solidFill>
                <a:latin typeface="Arial"/>
                <a:cs typeface="Arial"/>
              </a:rPr>
              <a:t>even</a:t>
            </a:r>
            <a:r>
              <a:rPr lang="en-US" sz="1200" spc="65" dirty="0">
                <a:solidFill>
                  <a:srgbClr val="231F20"/>
                </a:solidFill>
                <a:latin typeface="Arial"/>
                <a:cs typeface="Arial"/>
              </a:rPr>
              <a:t> </a:t>
            </a:r>
            <a:r>
              <a:rPr lang="en-US" sz="1200" dirty="0">
                <a:solidFill>
                  <a:srgbClr val="231F20"/>
                </a:solidFill>
                <a:latin typeface="Arial"/>
                <a:cs typeface="Arial"/>
              </a:rPr>
              <a:t>in</a:t>
            </a:r>
            <a:r>
              <a:rPr lang="en-US" sz="1200" spc="65" dirty="0">
                <a:solidFill>
                  <a:srgbClr val="231F20"/>
                </a:solidFill>
                <a:latin typeface="Arial"/>
                <a:cs typeface="Arial"/>
              </a:rPr>
              <a:t> </a:t>
            </a:r>
            <a:r>
              <a:rPr lang="en-US" sz="1200" dirty="0">
                <a:solidFill>
                  <a:srgbClr val="231F20"/>
                </a:solidFill>
                <a:latin typeface="Arial"/>
                <a:cs typeface="Arial"/>
              </a:rPr>
              <a:t>election</a:t>
            </a:r>
            <a:r>
              <a:rPr lang="en-US" sz="1200" spc="60" dirty="0">
                <a:solidFill>
                  <a:srgbClr val="231F20"/>
                </a:solidFill>
                <a:latin typeface="Arial"/>
                <a:cs typeface="Arial"/>
              </a:rPr>
              <a:t> </a:t>
            </a:r>
            <a:r>
              <a:rPr lang="en-US" sz="1200" spc="-10" dirty="0">
                <a:solidFill>
                  <a:srgbClr val="231F20"/>
                </a:solidFill>
                <a:latin typeface="Arial"/>
                <a:cs typeface="Arial"/>
              </a:rPr>
              <a:t>years.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spc="-10" dirty="0">
                <a:solidFill>
                  <a:srgbClr val="B42672"/>
                </a:solidFill>
                <a:latin typeface="Arial"/>
                <a:cs typeface="Arial"/>
              </a:rPr>
              <a:t>Bottom</a:t>
            </a:r>
            <a:r>
              <a:rPr lang="en-US" sz="1200" b="1" spc="-20" dirty="0">
                <a:solidFill>
                  <a:srgbClr val="B42672"/>
                </a:solidFill>
                <a:latin typeface="Arial"/>
                <a:cs typeface="Arial"/>
              </a:rPr>
              <a:t> line: </a:t>
            </a:r>
            <a:r>
              <a:rPr lang="en-US" sz="1200" b="1" spc="-30" dirty="0">
                <a:solidFill>
                  <a:srgbClr val="231F20"/>
                </a:solidFill>
                <a:latin typeface="Arial"/>
                <a:cs typeface="Arial"/>
              </a:rPr>
              <a:t>Primary</a:t>
            </a:r>
            <a:r>
              <a:rPr lang="en-US" sz="1200" b="1" spc="-15" dirty="0">
                <a:solidFill>
                  <a:srgbClr val="231F20"/>
                </a:solidFill>
                <a:latin typeface="Arial"/>
                <a:cs typeface="Arial"/>
              </a:rPr>
              <a:t> </a:t>
            </a:r>
            <a:r>
              <a:rPr lang="en-US" sz="1200" b="1" spc="-50" dirty="0">
                <a:solidFill>
                  <a:srgbClr val="231F20"/>
                </a:solidFill>
                <a:latin typeface="Arial"/>
                <a:cs typeface="Arial"/>
              </a:rPr>
              <a:t>season</a:t>
            </a:r>
            <a:r>
              <a:rPr lang="en-US" sz="1200" b="1" spc="-15" dirty="0">
                <a:solidFill>
                  <a:srgbClr val="231F20"/>
                </a:solidFill>
                <a:latin typeface="Arial"/>
                <a:cs typeface="Arial"/>
              </a:rPr>
              <a:t> </a:t>
            </a:r>
            <a:r>
              <a:rPr lang="en-US" sz="1200" b="1" spc="-20" dirty="0">
                <a:solidFill>
                  <a:srgbClr val="231F20"/>
                </a:solidFill>
                <a:latin typeface="Arial"/>
                <a:cs typeface="Arial"/>
              </a:rPr>
              <a:t>tends</a:t>
            </a:r>
            <a:r>
              <a:rPr lang="en-US" sz="1200" b="1" spc="-15" dirty="0">
                <a:solidFill>
                  <a:srgbClr val="231F20"/>
                </a:solidFill>
                <a:latin typeface="Arial"/>
                <a:cs typeface="Arial"/>
              </a:rPr>
              <a:t> </a:t>
            </a:r>
            <a:r>
              <a:rPr lang="en-US" sz="1200" b="1" dirty="0">
                <a:solidFill>
                  <a:srgbClr val="231F20"/>
                </a:solidFill>
                <a:latin typeface="Arial"/>
                <a:cs typeface="Arial"/>
              </a:rPr>
              <a:t>to</a:t>
            </a:r>
            <a:r>
              <a:rPr lang="en-US" sz="1200" b="1" spc="-15" dirty="0">
                <a:solidFill>
                  <a:srgbClr val="231F20"/>
                </a:solidFill>
                <a:latin typeface="Arial"/>
                <a:cs typeface="Arial"/>
              </a:rPr>
              <a:t> </a:t>
            </a:r>
            <a:r>
              <a:rPr lang="en-US" sz="1200" b="1" dirty="0">
                <a:solidFill>
                  <a:srgbClr val="231F20"/>
                </a:solidFill>
                <a:latin typeface="Arial"/>
                <a:cs typeface="Arial"/>
              </a:rPr>
              <a:t>be</a:t>
            </a:r>
            <a:r>
              <a:rPr lang="en-US" sz="1200" b="1" spc="-20" dirty="0">
                <a:solidFill>
                  <a:srgbClr val="231F20"/>
                </a:solidFill>
                <a:latin typeface="Arial"/>
                <a:cs typeface="Arial"/>
              </a:rPr>
              <a:t> </a:t>
            </a:r>
            <a:r>
              <a:rPr lang="en-US" sz="1200" b="1" spc="-10" dirty="0">
                <a:solidFill>
                  <a:srgbClr val="231F20"/>
                </a:solidFill>
                <a:latin typeface="Arial"/>
                <a:cs typeface="Arial"/>
              </a:rPr>
              <a:t>volatile,</a:t>
            </a:r>
            <a:r>
              <a:rPr lang="en-US" sz="1200" b="1" spc="-45" dirty="0">
                <a:solidFill>
                  <a:srgbClr val="231F20"/>
                </a:solidFill>
                <a:latin typeface="Arial"/>
                <a:cs typeface="Arial"/>
              </a:rPr>
              <a:t> </a:t>
            </a:r>
            <a:r>
              <a:rPr lang="en-US" sz="1200" b="1" dirty="0">
                <a:solidFill>
                  <a:srgbClr val="231F20"/>
                </a:solidFill>
                <a:latin typeface="Arial"/>
                <a:cs typeface="Arial"/>
              </a:rPr>
              <a:t>but</a:t>
            </a:r>
            <a:r>
              <a:rPr lang="en-US" sz="1200" b="1" spc="-15" dirty="0">
                <a:solidFill>
                  <a:srgbClr val="231F20"/>
                </a:solidFill>
                <a:latin typeface="Arial"/>
                <a:cs typeface="Arial"/>
              </a:rPr>
              <a:t> </a:t>
            </a:r>
            <a:r>
              <a:rPr lang="en-US" sz="1200" b="1" spc="-20" dirty="0">
                <a:solidFill>
                  <a:srgbClr val="231F20"/>
                </a:solidFill>
                <a:latin typeface="Arial"/>
                <a:cs typeface="Arial"/>
              </a:rPr>
              <a:t>markets</a:t>
            </a:r>
            <a:r>
              <a:rPr lang="en-US" sz="1200" b="1" spc="-15" dirty="0">
                <a:solidFill>
                  <a:srgbClr val="231F20"/>
                </a:solidFill>
                <a:latin typeface="Arial"/>
                <a:cs typeface="Arial"/>
              </a:rPr>
              <a:t> </a:t>
            </a:r>
            <a:r>
              <a:rPr lang="en-US" sz="1200" b="1" spc="-10" dirty="0">
                <a:solidFill>
                  <a:srgbClr val="231F20"/>
                </a:solidFill>
                <a:latin typeface="Arial"/>
                <a:cs typeface="Arial"/>
              </a:rPr>
              <a:t>have</a:t>
            </a:r>
            <a:r>
              <a:rPr lang="en-US" sz="1200" b="1" spc="-15" dirty="0">
                <a:solidFill>
                  <a:srgbClr val="231F20"/>
                </a:solidFill>
                <a:latin typeface="Arial"/>
                <a:cs typeface="Arial"/>
              </a:rPr>
              <a:t> </a:t>
            </a:r>
            <a:r>
              <a:rPr lang="en-US" sz="1200" b="1" spc="-10" dirty="0">
                <a:solidFill>
                  <a:srgbClr val="231F20"/>
                </a:solidFill>
                <a:latin typeface="Arial"/>
                <a:cs typeface="Arial"/>
              </a:rPr>
              <a:t>bounced back</a:t>
            </a:r>
            <a:r>
              <a:rPr lang="en-US" sz="1200" b="1" spc="-25" dirty="0">
                <a:solidFill>
                  <a:srgbClr val="231F20"/>
                </a:solidFill>
                <a:latin typeface="Arial"/>
                <a:cs typeface="Arial"/>
              </a:rPr>
              <a:t> </a:t>
            </a:r>
            <a:r>
              <a:rPr lang="en-US" sz="1200" b="1" spc="-30" dirty="0">
                <a:solidFill>
                  <a:srgbClr val="231F20"/>
                </a:solidFill>
                <a:latin typeface="Arial"/>
                <a:cs typeface="Arial"/>
              </a:rPr>
              <a:t>strongly</a:t>
            </a:r>
            <a:r>
              <a:rPr lang="en-US" sz="1200" b="1" spc="-25" dirty="0">
                <a:solidFill>
                  <a:srgbClr val="231F20"/>
                </a:solidFill>
                <a:latin typeface="Arial"/>
                <a:cs typeface="Arial"/>
              </a:rPr>
              <a:t> </a:t>
            </a:r>
            <a:r>
              <a:rPr lang="en-US" sz="1200" b="1" spc="-10" dirty="0">
                <a:solidFill>
                  <a:srgbClr val="231F20"/>
                </a:solidFill>
                <a:latin typeface="Arial"/>
                <a:cs typeface="Arial"/>
              </a:rPr>
              <a:t>thereafter.</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31</a:t>
            </a:fld>
            <a:endParaRPr lang="en-US"/>
          </a:p>
        </p:txBody>
      </p:sp>
    </p:spTree>
    <p:extLst>
      <p:ext uri="{BB962C8B-B14F-4D97-AF65-F5344CB8AC3E}">
        <p14:creationId xmlns:p14="http://schemas.microsoft.com/office/powerpoint/2010/main" val="386140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It‘d</a:t>
            </a:r>
            <a:r>
              <a:rPr lang="en-US" sz="1200" spc="40" dirty="0">
                <a:solidFill>
                  <a:srgbClr val="231F20"/>
                </a:solidFill>
                <a:latin typeface="Arial"/>
                <a:cs typeface="Arial"/>
              </a:rPr>
              <a:t> </a:t>
            </a:r>
            <a:r>
              <a:rPr lang="en-US" sz="1200" dirty="0">
                <a:solidFill>
                  <a:srgbClr val="231F20"/>
                </a:solidFill>
                <a:latin typeface="Arial"/>
                <a:cs typeface="Arial"/>
              </a:rPr>
              <a:t>be</a:t>
            </a:r>
            <a:r>
              <a:rPr lang="en-US" sz="1200" spc="45" dirty="0">
                <a:solidFill>
                  <a:srgbClr val="231F20"/>
                </a:solidFill>
                <a:latin typeface="Arial"/>
                <a:cs typeface="Arial"/>
              </a:rPr>
              <a:t> </a:t>
            </a:r>
            <a:r>
              <a:rPr lang="en-US" sz="1200" dirty="0">
                <a:solidFill>
                  <a:srgbClr val="231F20"/>
                </a:solidFill>
                <a:latin typeface="Arial"/>
                <a:cs typeface="Arial"/>
              </a:rPr>
              <a:t>great</a:t>
            </a:r>
            <a:r>
              <a:rPr lang="en-US" sz="1200" spc="45" dirty="0">
                <a:solidFill>
                  <a:srgbClr val="231F20"/>
                </a:solidFill>
                <a:latin typeface="Arial"/>
                <a:cs typeface="Arial"/>
              </a:rPr>
              <a:t> </a:t>
            </a:r>
            <a:r>
              <a:rPr lang="en-US" sz="1200" dirty="0">
                <a:solidFill>
                  <a:srgbClr val="231F20"/>
                </a:solidFill>
                <a:latin typeface="Arial"/>
                <a:cs typeface="Arial"/>
              </a:rPr>
              <a:t>if</a:t>
            </a:r>
            <a:r>
              <a:rPr lang="en-US" sz="1200" spc="70" dirty="0">
                <a:solidFill>
                  <a:srgbClr val="231F20"/>
                </a:solidFill>
                <a:latin typeface="Arial"/>
                <a:cs typeface="Arial"/>
              </a:rPr>
              <a:t> </a:t>
            </a:r>
            <a:r>
              <a:rPr lang="en-US" sz="1200" dirty="0">
                <a:solidFill>
                  <a:srgbClr val="231F20"/>
                </a:solidFill>
                <a:latin typeface="Arial"/>
                <a:cs typeface="Arial"/>
              </a:rPr>
              <a:t>there</a:t>
            </a:r>
            <a:r>
              <a:rPr lang="en-US" sz="1200" spc="40" dirty="0">
                <a:solidFill>
                  <a:srgbClr val="231F20"/>
                </a:solidFill>
                <a:latin typeface="Arial"/>
                <a:cs typeface="Arial"/>
              </a:rPr>
              <a:t> </a:t>
            </a:r>
            <a:r>
              <a:rPr lang="en-US" sz="1200" dirty="0">
                <a:solidFill>
                  <a:srgbClr val="231F20"/>
                </a:solidFill>
                <a:latin typeface="Arial"/>
                <a:cs typeface="Arial"/>
              </a:rPr>
              <a:t>were</a:t>
            </a:r>
            <a:r>
              <a:rPr lang="en-US" sz="1200" spc="45" dirty="0">
                <a:solidFill>
                  <a:srgbClr val="231F20"/>
                </a:solidFill>
                <a:latin typeface="Arial"/>
                <a:cs typeface="Arial"/>
              </a:rPr>
              <a:t> </a:t>
            </a:r>
            <a:r>
              <a:rPr lang="en-US" sz="1200" dirty="0">
                <a:solidFill>
                  <a:srgbClr val="231F20"/>
                </a:solidFill>
                <a:latin typeface="Arial"/>
                <a:cs typeface="Arial"/>
              </a:rPr>
              <a:t>go-to</a:t>
            </a:r>
            <a:r>
              <a:rPr lang="en-US" sz="1200" spc="45" dirty="0">
                <a:solidFill>
                  <a:srgbClr val="231F20"/>
                </a:solidFill>
                <a:latin typeface="Arial"/>
                <a:cs typeface="Arial"/>
              </a:rPr>
              <a:t> </a:t>
            </a:r>
            <a:r>
              <a:rPr lang="en-US" sz="1200" dirty="0">
                <a:solidFill>
                  <a:srgbClr val="231F20"/>
                </a:solidFill>
                <a:latin typeface="Arial"/>
                <a:cs typeface="Arial"/>
              </a:rPr>
              <a:t>sectors</a:t>
            </a:r>
            <a:r>
              <a:rPr lang="en-US" sz="1200" spc="40" dirty="0">
                <a:solidFill>
                  <a:srgbClr val="231F20"/>
                </a:solidFill>
                <a:latin typeface="Arial"/>
                <a:cs typeface="Arial"/>
              </a:rPr>
              <a:t> </a:t>
            </a:r>
            <a:r>
              <a:rPr lang="en-US" sz="1200" dirty="0">
                <a:solidFill>
                  <a:srgbClr val="231F20"/>
                </a:solidFill>
                <a:latin typeface="Arial"/>
                <a:cs typeface="Arial"/>
              </a:rPr>
              <a:t>to</a:t>
            </a:r>
            <a:r>
              <a:rPr lang="en-US" sz="1200" spc="45" dirty="0">
                <a:solidFill>
                  <a:srgbClr val="231F20"/>
                </a:solidFill>
                <a:latin typeface="Arial"/>
                <a:cs typeface="Arial"/>
              </a:rPr>
              <a:t> </a:t>
            </a:r>
            <a:r>
              <a:rPr lang="en-US" sz="1200" dirty="0">
                <a:solidFill>
                  <a:srgbClr val="231F20"/>
                </a:solidFill>
                <a:latin typeface="Arial"/>
                <a:cs typeface="Arial"/>
              </a:rPr>
              <a:t>invest</a:t>
            </a:r>
            <a:r>
              <a:rPr lang="en-US" sz="1200" spc="45" dirty="0">
                <a:solidFill>
                  <a:srgbClr val="231F20"/>
                </a:solidFill>
                <a:latin typeface="Arial"/>
                <a:cs typeface="Arial"/>
              </a:rPr>
              <a:t> </a:t>
            </a:r>
            <a:r>
              <a:rPr lang="en-US" sz="1200" dirty="0">
                <a:solidFill>
                  <a:srgbClr val="231F20"/>
                </a:solidFill>
                <a:latin typeface="Arial"/>
                <a:cs typeface="Arial"/>
              </a:rPr>
              <a:t>in</a:t>
            </a:r>
            <a:r>
              <a:rPr lang="en-US" sz="1200" spc="40" dirty="0">
                <a:solidFill>
                  <a:srgbClr val="231F20"/>
                </a:solidFill>
                <a:latin typeface="Arial"/>
                <a:cs typeface="Arial"/>
              </a:rPr>
              <a:t> </a:t>
            </a:r>
            <a:r>
              <a:rPr lang="en-US" sz="1200" dirty="0">
                <a:solidFill>
                  <a:srgbClr val="231F20"/>
                </a:solidFill>
                <a:latin typeface="Arial"/>
                <a:cs typeface="Arial"/>
              </a:rPr>
              <a:t>every</a:t>
            </a:r>
            <a:r>
              <a:rPr lang="en-US" sz="1200" spc="45" dirty="0">
                <a:solidFill>
                  <a:srgbClr val="231F20"/>
                </a:solidFill>
                <a:latin typeface="Arial"/>
                <a:cs typeface="Arial"/>
              </a:rPr>
              <a:t> </a:t>
            </a:r>
            <a:r>
              <a:rPr lang="en-US" sz="1200" dirty="0">
                <a:solidFill>
                  <a:srgbClr val="231F20"/>
                </a:solidFill>
                <a:latin typeface="Arial"/>
                <a:cs typeface="Arial"/>
              </a:rPr>
              <a:t>election</a:t>
            </a:r>
            <a:r>
              <a:rPr lang="en-US" sz="1200" spc="45" dirty="0">
                <a:solidFill>
                  <a:srgbClr val="231F20"/>
                </a:solidFill>
                <a:latin typeface="Arial"/>
                <a:cs typeface="Arial"/>
              </a:rPr>
              <a:t> </a:t>
            </a:r>
            <a:r>
              <a:rPr lang="en-US" sz="1200" spc="-20" dirty="0">
                <a:solidFill>
                  <a:srgbClr val="231F20"/>
                </a:solidFill>
                <a:latin typeface="Arial"/>
                <a:cs typeface="Arial"/>
              </a:rPr>
              <a:t>year,</a:t>
            </a:r>
            <a:r>
              <a:rPr lang="en-US" sz="1200" spc="5" dirty="0">
                <a:solidFill>
                  <a:srgbClr val="231F20"/>
                </a:solidFill>
                <a:latin typeface="Arial"/>
                <a:cs typeface="Arial"/>
              </a:rPr>
              <a:t> </a:t>
            </a:r>
            <a:r>
              <a:rPr lang="en-US" sz="1200" spc="-25" dirty="0">
                <a:solidFill>
                  <a:srgbClr val="231F20"/>
                </a:solidFill>
                <a:latin typeface="Arial"/>
                <a:cs typeface="Arial"/>
              </a:rPr>
              <a:t>but </a:t>
            </a:r>
            <a:r>
              <a:rPr lang="en-US" sz="1200" dirty="0">
                <a:solidFill>
                  <a:srgbClr val="231F20"/>
                </a:solidFill>
                <a:latin typeface="Arial"/>
                <a:cs typeface="Arial"/>
              </a:rPr>
              <a:t>unfortunately</a:t>
            </a:r>
            <a:r>
              <a:rPr lang="en-US" sz="1200" spc="65" dirty="0">
                <a:solidFill>
                  <a:srgbClr val="231F20"/>
                </a:solidFill>
                <a:latin typeface="Arial"/>
                <a:cs typeface="Arial"/>
              </a:rPr>
              <a:t> </a:t>
            </a:r>
            <a:r>
              <a:rPr lang="en-US" sz="1200" dirty="0">
                <a:solidFill>
                  <a:srgbClr val="231F20"/>
                </a:solidFill>
                <a:latin typeface="Arial"/>
                <a:cs typeface="Arial"/>
              </a:rPr>
              <a:t>investing</a:t>
            </a:r>
            <a:r>
              <a:rPr lang="en-US" sz="1200" spc="70" dirty="0">
                <a:solidFill>
                  <a:srgbClr val="231F20"/>
                </a:solidFill>
                <a:latin typeface="Arial"/>
                <a:cs typeface="Arial"/>
              </a:rPr>
              <a:t> </a:t>
            </a:r>
            <a:r>
              <a:rPr lang="en-US" sz="1200" dirty="0">
                <a:solidFill>
                  <a:srgbClr val="231F20"/>
                </a:solidFill>
                <a:latin typeface="Arial"/>
                <a:cs typeface="Arial"/>
              </a:rPr>
              <a:t>isn’t</a:t>
            </a:r>
            <a:r>
              <a:rPr lang="en-US" sz="1200" spc="65" dirty="0">
                <a:solidFill>
                  <a:srgbClr val="231F20"/>
                </a:solidFill>
                <a:latin typeface="Arial"/>
                <a:cs typeface="Arial"/>
              </a:rPr>
              <a:t> </a:t>
            </a:r>
            <a:r>
              <a:rPr lang="en-US" sz="1200" dirty="0">
                <a:solidFill>
                  <a:srgbClr val="231F20"/>
                </a:solidFill>
                <a:latin typeface="Arial"/>
                <a:cs typeface="Arial"/>
              </a:rPr>
              <a:t>that</a:t>
            </a:r>
            <a:r>
              <a:rPr lang="en-US" sz="1200" spc="70" dirty="0">
                <a:solidFill>
                  <a:srgbClr val="231F20"/>
                </a:solidFill>
                <a:latin typeface="Arial"/>
                <a:cs typeface="Arial"/>
              </a:rPr>
              <a:t> </a:t>
            </a:r>
            <a:r>
              <a:rPr lang="en-US" sz="1200" dirty="0">
                <a:solidFill>
                  <a:srgbClr val="231F20"/>
                </a:solidFill>
                <a:latin typeface="Arial"/>
                <a:cs typeface="Arial"/>
              </a:rPr>
              <a:t>simple.</a:t>
            </a:r>
            <a:r>
              <a:rPr lang="en-US" sz="1200" spc="25" dirty="0">
                <a:solidFill>
                  <a:srgbClr val="231F20"/>
                </a:solidFill>
                <a:latin typeface="Arial"/>
                <a:cs typeface="Arial"/>
              </a:rPr>
              <a:t> </a:t>
            </a:r>
            <a:r>
              <a:rPr lang="en-US" sz="1200" spc="-10" dirty="0">
                <a:solidFill>
                  <a:srgbClr val="231F20"/>
                </a:solidFill>
                <a:latin typeface="Arial"/>
                <a:cs typeface="Arial"/>
              </a:rPr>
              <a:t>Every</a:t>
            </a:r>
            <a:r>
              <a:rPr lang="en-US" sz="1200" spc="70" dirty="0">
                <a:solidFill>
                  <a:srgbClr val="231F20"/>
                </a:solidFill>
                <a:latin typeface="Arial"/>
                <a:cs typeface="Arial"/>
              </a:rPr>
              <a:t> </a:t>
            </a:r>
            <a:r>
              <a:rPr lang="en-US" sz="1200" dirty="0">
                <a:solidFill>
                  <a:srgbClr val="231F20"/>
                </a:solidFill>
                <a:latin typeface="Arial"/>
                <a:cs typeface="Arial"/>
              </a:rPr>
              <a:t>election</a:t>
            </a:r>
            <a:r>
              <a:rPr lang="en-US" sz="1200" spc="65" dirty="0">
                <a:solidFill>
                  <a:srgbClr val="231F20"/>
                </a:solidFill>
                <a:latin typeface="Arial"/>
                <a:cs typeface="Arial"/>
              </a:rPr>
              <a:t> </a:t>
            </a:r>
            <a:r>
              <a:rPr lang="en-US" sz="1200" dirty="0">
                <a:solidFill>
                  <a:srgbClr val="231F20"/>
                </a:solidFill>
                <a:latin typeface="Arial"/>
                <a:cs typeface="Arial"/>
              </a:rPr>
              <a:t>cycle</a:t>
            </a:r>
            <a:r>
              <a:rPr lang="en-US" sz="1200" spc="70" dirty="0">
                <a:solidFill>
                  <a:srgbClr val="231F20"/>
                </a:solidFill>
                <a:latin typeface="Arial"/>
                <a:cs typeface="Arial"/>
              </a:rPr>
              <a:t> </a:t>
            </a:r>
            <a:r>
              <a:rPr lang="en-US" sz="1200" dirty="0">
                <a:solidFill>
                  <a:srgbClr val="231F20"/>
                </a:solidFill>
                <a:latin typeface="Arial"/>
                <a:cs typeface="Arial"/>
              </a:rPr>
              <a:t>brings</a:t>
            </a:r>
            <a:r>
              <a:rPr lang="en-US" sz="1200" spc="70" dirty="0">
                <a:solidFill>
                  <a:srgbClr val="231F20"/>
                </a:solidFill>
                <a:latin typeface="Arial"/>
                <a:cs typeface="Arial"/>
              </a:rPr>
              <a:t> </a:t>
            </a:r>
            <a:r>
              <a:rPr lang="en-US" sz="1200" dirty="0">
                <a:solidFill>
                  <a:srgbClr val="231F20"/>
                </a:solidFill>
                <a:latin typeface="Arial"/>
                <a:cs typeface="Arial"/>
              </a:rPr>
              <a:t>its</a:t>
            </a:r>
            <a:r>
              <a:rPr lang="en-US" sz="1200" spc="65" dirty="0">
                <a:solidFill>
                  <a:srgbClr val="231F20"/>
                </a:solidFill>
                <a:latin typeface="Arial"/>
                <a:cs typeface="Arial"/>
              </a:rPr>
              <a:t> </a:t>
            </a:r>
            <a:r>
              <a:rPr lang="en-US" sz="1200" spc="-25" dirty="0">
                <a:solidFill>
                  <a:srgbClr val="231F20"/>
                </a:solidFill>
                <a:latin typeface="Arial"/>
                <a:cs typeface="Arial"/>
              </a:rPr>
              <a:t>own </a:t>
            </a:r>
            <a:r>
              <a:rPr lang="en-US" sz="1200" dirty="0">
                <a:solidFill>
                  <a:srgbClr val="231F20"/>
                </a:solidFill>
                <a:latin typeface="Arial"/>
                <a:cs typeface="Arial"/>
              </a:rPr>
              <a:t>parade</a:t>
            </a:r>
            <a:r>
              <a:rPr lang="en-US" sz="1200" spc="55" dirty="0">
                <a:solidFill>
                  <a:srgbClr val="231F20"/>
                </a:solidFill>
                <a:latin typeface="Arial"/>
                <a:cs typeface="Arial"/>
              </a:rPr>
              <a:t> </a:t>
            </a:r>
            <a:r>
              <a:rPr lang="en-US" sz="1200" dirty="0">
                <a:solidFill>
                  <a:srgbClr val="231F20"/>
                </a:solidFill>
                <a:latin typeface="Arial"/>
                <a:cs typeface="Arial"/>
              </a:rPr>
              <a:t>of</a:t>
            </a:r>
            <a:r>
              <a:rPr lang="en-US" sz="1200" spc="90" dirty="0">
                <a:solidFill>
                  <a:srgbClr val="231F20"/>
                </a:solidFill>
                <a:latin typeface="Arial"/>
                <a:cs typeface="Arial"/>
              </a:rPr>
              <a:t> </a:t>
            </a:r>
            <a:r>
              <a:rPr lang="en-US" sz="1200" dirty="0">
                <a:solidFill>
                  <a:srgbClr val="231F20"/>
                </a:solidFill>
                <a:latin typeface="Arial"/>
                <a:cs typeface="Arial"/>
              </a:rPr>
              <a:t>candidates</a:t>
            </a:r>
            <a:r>
              <a:rPr lang="en-US" sz="1200" spc="60" dirty="0">
                <a:solidFill>
                  <a:srgbClr val="231F20"/>
                </a:solidFill>
                <a:latin typeface="Arial"/>
                <a:cs typeface="Arial"/>
              </a:rPr>
              <a:t> </a:t>
            </a:r>
            <a:r>
              <a:rPr lang="en-US" sz="1200" dirty="0">
                <a:solidFill>
                  <a:srgbClr val="231F20"/>
                </a:solidFill>
                <a:latin typeface="Arial"/>
                <a:cs typeface="Arial"/>
              </a:rPr>
              <a:t>with</a:t>
            </a:r>
            <a:r>
              <a:rPr lang="en-US" sz="1200" spc="60" dirty="0">
                <a:solidFill>
                  <a:srgbClr val="231F20"/>
                </a:solidFill>
                <a:latin typeface="Arial"/>
                <a:cs typeface="Arial"/>
              </a:rPr>
              <a:t> </a:t>
            </a:r>
            <a:r>
              <a:rPr lang="en-US" sz="1200" dirty="0">
                <a:solidFill>
                  <a:srgbClr val="231F20"/>
                </a:solidFill>
                <a:latin typeface="Arial"/>
                <a:cs typeface="Arial"/>
              </a:rPr>
              <a:t>their</a:t>
            </a:r>
            <a:r>
              <a:rPr lang="en-US" sz="1200" spc="60" dirty="0">
                <a:solidFill>
                  <a:srgbClr val="231F20"/>
                </a:solidFill>
                <a:latin typeface="Arial"/>
                <a:cs typeface="Arial"/>
              </a:rPr>
              <a:t> </a:t>
            </a:r>
            <a:r>
              <a:rPr lang="en-US" sz="1200" dirty="0">
                <a:solidFill>
                  <a:srgbClr val="231F20"/>
                </a:solidFill>
                <a:latin typeface="Arial"/>
                <a:cs typeface="Arial"/>
              </a:rPr>
              <a:t>own</a:t>
            </a:r>
            <a:r>
              <a:rPr lang="en-US" sz="1200" spc="60" dirty="0">
                <a:solidFill>
                  <a:srgbClr val="231F20"/>
                </a:solidFill>
                <a:latin typeface="Arial"/>
                <a:cs typeface="Arial"/>
              </a:rPr>
              <a:t> </a:t>
            </a:r>
            <a:r>
              <a:rPr lang="en-US" sz="1200" dirty="0">
                <a:solidFill>
                  <a:srgbClr val="231F20"/>
                </a:solidFill>
                <a:latin typeface="Arial"/>
                <a:cs typeface="Arial"/>
              </a:rPr>
              <a:t>policy</a:t>
            </a:r>
            <a:r>
              <a:rPr lang="en-US" sz="1200" spc="60" dirty="0">
                <a:solidFill>
                  <a:srgbClr val="231F20"/>
                </a:solidFill>
                <a:latin typeface="Arial"/>
                <a:cs typeface="Arial"/>
              </a:rPr>
              <a:t> </a:t>
            </a:r>
            <a:r>
              <a:rPr lang="en-US" sz="1200" dirty="0">
                <a:solidFill>
                  <a:srgbClr val="231F20"/>
                </a:solidFill>
                <a:latin typeface="Arial"/>
                <a:cs typeface="Arial"/>
              </a:rPr>
              <a:t>agendas,</a:t>
            </a:r>
            <a:r>
              <a:rPr lang="en-US" sz="1200" spc="15" dirty="0">
                <a:solidFill>
                  <a:srgbClr val="231F20"/>
                </a:solidFill>
                <a:latin typeface="Arial"/>
                <a:cs typeface="Arial"/>
              </a:rPr>
              <a:t> </a:t>
            </a:r>
            <a:r>
              <a:rPr lang="en-US" sz="1200" dirty="0">
                <a:solidFill>
                  <a:srgbClr val="231F20"/>
                </a:solidFill>
                <a:latin typeface="Arial"/>
                <a:cs typeface="Arial"/>
              </a:rPr>
              <a:t>so</a:t>
            </a:r>
            <a:r>
              <a:rPr lang="en-US" sz="1200" spc="60" dirty="0">
                <a:solidFill>
                  <a:srgbClr val="231F20"/>
                </a:solidFill>
                <a:latin typeface="Arial"/>
                <a:cs typeface="Arial"/>
              </a:rPr>
              <a:t> </a:t>
            </a:r>
            <a:r>
              <a:rPr lang="en-US" sz="1200" dirty="0">
                <a:solidFill>
                  <a:srgbClr val="231F20"/>
                </a:solidFill>
                <a:latin typeface="Arial"/>
                <a:cs typeface="Arial"/>
              </a:rPr>
              <a:t>market</a:t>
            </a:r>
            <a:r>
              <a:rPr lang="en-US" sz="1200" spc="60" dirty="0">
                <a:solidFill>
                  <a:srgbClr val="231F20"/>
                </a:solidFill>
                <a:latin typeface="Arial"/>
                <a:cs typeface="Arial"/>
              </a:rPr>
              <a:t> </a:t>
            </a:r>
            <a:r>
              <a:rPr lang="en-US" sz="1200" dirty="0">
                <a:solidFill>
                  <a:srgbClr val="231F20"/>
                </a:solidFill>
                <a:latin typeface="Arial"/>
                <a:cs typeface="Arial"/>
              </a:rPr>
              <a:t>winners</a:t>
            </a:r>
            <a:r>
              <a:rPr lang="en-US" sz="1200" spc="60" dirty="0">
                <a:solidFill>
                  <a:srgbClr val="231F20"/>
                </a:solidFill>
                <a:latin typeface="Arial"/>
                <a:cs typeface="Arial"/>
              </a:rPr>
              <a:t> </a:t>
            </a:r>
            <a:r>
              <a:rPr lang="en-US" sz="1200" spc="-25" dirty="0">
                <a:solidFill>
                  <a:srgbClr val="231F20"/>
                </a:solidFill>
                <a:latin typeface="Arial"/>
                <a:cs typeface="Arial"/>
              </a:rPr>
              <a:t>and </a:t>
            </a:r>
            <a:r>
              <a:rPr lang="en-US" sz="1200" dirty="0">
                <a:solidFill>
                  <a:srgbClr val="231F20"/>
                </a:solidFill>
                <a:latin typeface="Arial"/>
                <a:cs typeface="Arial"/>
              </a:rPr>
              <a:t>losers</a:t>
            </a:r>
            <a:r>
              <a:rPr lang="en-US" sz="1200" spc="10" dirty="0">
                <a:solidFill>
                  <a:srgbClr val="231F20"/>
                </a:solidFill>
                <a:latin typeface="Arial"/>
                <a:cs typeface="Arial"/>
              </a:rPr>
              <a:t> </a:t>
            </a:r>
            <a:r>
              <a:rPr lang="en-US" sz="1200" dirty="0">
                <a:solidFill>
                  <a:srgbClr val="231F20"/>
                </a:solidFill>
                <a:latin typeface="Arial"/>
                <a:cs typeface="Arial"/>
              </a:rPr>
              <a:t>are</a:t>
            </a:r>
            <a:r>
              <a:rPr lang="en-US" sz="1200" spc="10" dirty="0">
                <a:solidFill>
                  <a:srgbClr val="231F20"/>
                </a:solidFill>
                <a:latin typeface="Arial"/>
                <a:cs typeface="Arial"/>
              </a:rPr>
              <a:t> </a:t>
            </a:r>
            <a:r>
              <a:rPr lang="en-US" sz="1200" dirty="0">
                <a:solidFill>
                  <a:srgbClr val="231F20"/>
                </a:solidFill>
                <a:latin typeface="Arial"/>
                <a:cs typeface="Arial"/>
              </a:rPr>
              <a:t>hard</a:t>
            </a:r>
            <a:r>
              <a:rPr lang="en-US" sz="1200" spc="15" dirty="0">
                <a:solidFill>
                  <a:srgbClr val="231F20"/>
                </a:solidFill>
                <a:latin typeface="Arial"/>
                <a:cs typeface="Arial"/>
              </a:rPr>
              <a:t> </a:t>
            </a:r>
            <a:r>
              <a:rPr lang="en-US" sz="1200" dirty="0">
                <a:solidFill>
                  <a:srgbClr val="231F20"/>
                </a:solidFill>
                <a:latin typeface="Arial"/>
                <a:cs typeface="Arial"/>
              </a:rPr>
              <a:t>to</a:t>
            </a:r>
            <a:r>
              <a:rPr lang="en-US" sz="1200" spc="10" dirty="0">
                <a:solidFill>
                  <a:srgbClr val="231F20"/>
                </a:solidFill>
                <a:latin typeface="Arial"/>
                <a:cs typeface="Arial"/>
              </a:rPr>
              <a:t> </a:t>
            </a:r>
            <a:r>
              <a:rPr lang="en-US" sz="1200" spc="-10" dirty="0">
                <a:solidFill>
                  <a:srgbClr val="231F20"/>
                </a:solidFill>
                <a:latin typeface="Arial"/>
                <a:cs typeface="Arial"/>
              </a:rPr>
              <a:t>predict.</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The</a:t>
            </a:r>
            <a:r>
              <a:rPr lang="en-US" sz="1200" spc="25" dirty="0">
                <a:solidFill>
                  <a:srgbClr val="231F20"/>
                </a:solidFill>
                <a:latin typeface="Arial"/>
                <a:cs typeface="Arial"/>
              </a:rPr>
              <a:t> </a:t>
            </a:r>
            <a:r>
              <a:rPr lang="en-US" sz="1200" dirty="0">
                <a:solidFill>
                  <a:srgbClr val="231F20"/>
                </a:solidFill>
                <a:latin typeface="Arial"/>
                <a:cs typeface="Arial"/>
              </a:rPr>
              <a:t>health</a:t>
            </a:r>
            <a:r>
              <a:rPr lang="en-US" sz="1200" spc="25" dirty="0">
                <a:solidFill>
                  <a:srgbClr val="231F20"/>
                </a:solidFill>
                <a:latin typeface="Arial"/>
                <a:cs typeface="Arial"/>
              </a:rPr>
              <a:t> </a:t>
            </a:r>
            <a:r>
              <a:rPr lang="en-US" sz="1200" dirty="0">
                <a:solidFill>
                  <a:srgbClr val="231F20"/>
                </a:solidFill>
                <a:latin typeface="Arial"/>
                <a:cs typeface="Arial"/>
              </a:rPr>
              <a:t>care</a:t>
            </a:r>
            <a:r>
              <a:rPr lang="en-US" sz="1200" spc="30" dirty="0">
                <a:solidFill>
                  <a:srgbClr val="231F20"/>
                </a:solidFill>
                <a:latin typeface="Arial"/>
                <a:cs typeface="Arial"/>
              </a:rPr>
              <a:t> </a:t>
            </a:r>
            <a:r>
              <a:rPr lang="en-US" sz="1200" dirty="0">
                <a:solidFill>
                  <a:srgbClr val="231F20"/>
                </a:solidFill>
                <a:latin typeface="Arial"/>
                <a:cs typeface="Arial"/>
              </a:rPr>
              <a:t>sector</a:t>
            </a:r>
            <a:r>
              <a:rPr lang="en-US" sz="1200" spc="25" dirty="0">
                <a:solidFill>
                  <a:srgbClr val="231F20"/>
                </a:solidFill>
                <a:latin typeface="Arial"/>
                <a:cs typeface="Arial"/>
              </a:rPr>
              <a:t> </a:t>
            </a:r>
            <a:r>
              <a:rPr lang="en-US" sz="1200" spc="-20" dirty="0">
                <a:solidFill>
                  <a:srgbClr val="231F20"/>
                </a:solidFill>
                <a:latin typeface="Arial"/>
                <a:cs typeface="Arial"/>
              </a:rPr>
              <a:t>has</a:t>
            </a:r>
            <a:r>
              <a:rPr lang="en-US" sz="1200" spc="30" dirty="0">
                <a:solidFill>
                  <a:srgbClr val="231F20"/>
                </a:solidFill>
                <a:latin typeface="Arial"/>
                <a:cs typeface="Arial"/>
              </a:rPr>
              <a:t> </a:t>
            </a:r>
            <a:r>
              <a:rPr lang="en-US" sz="1200" dirty="0">
                <a:solidFill>
                  <a:srgbClr val="231F20"/>
                </a:solidFill>
                <a:latin typeface="Arial"/>
                <a:cs typeface="Arial"/>
              </a:rPr>
              <a:t>been</a:t>
            </a:r>
            <a:r>
              <a:rPr lang="en-US" sz="1200" spc="25" dirty="0">
                <a:solidFill>
                  <a:srgbClr val="231F20"/>
                </a:solidFill>
                <a:latin typeface="Arial"/>
                <a:cs typeface="Arial"/>
              </a:rPr>
              <a:t> </a:t>
            </a:r>
            <a:r>
              <a:rPr lang="en-US" sz="1200" dirty="0">
                <a:solidFill>
                  <a:srgbClr val="231F20"/>
                </a:solidFill>
                <a:latin typeface="Arial"/>
                <a:cs typeface="Arial"/>
              </a:rPr>
              <a:t>in</a:t>
            </a:r>
            <a:r>
              <a:rPr lang="en-US" sz="1200" spc="25" dirty="0">
                <a:solidFill>
                  <a:srgbClr val="231F20"/>
                </a:solidFill>
                <a:latin typeface="Arial"/>
                <a:cs typeface="Arial"/>
              </a:rPr>
              <a:t> </a:t>
            </a:r>
            <a:r>
              <a:rPr lang="en-US" sz="1200" dirty="0">
                <a:solidFill>
                  <a:srgbClr val="231F20"/>
                </a:solidFill>
                <a:latin typeface="Arial"/>
                <a:cs typeface="Arial"/>
              </a:rPr>
              <a:t>the</a:t>
            </a:r>
            <a:r>
              <a:rPr lang="en-US" sz="1200" spc="30" dirty="0">
                <a:solidFill>
                  <a:srgbClr val="231F20"/>
                </a:solidFill>
                <a:latin typeface="Arial"/>
                <a:cs typeface="Arial"/>
              </a:rPr>
              <a:t> </a:t>
            </a:r>
            <a:r>
              <a:rPr lang="en-US" sz="1200" spc="-10" dirty="0">
                <a:solidFill>
                  <a:srgbClr val="231F20"/>
                </a:solidFill>
                <a:latin typeface="Arial"/>
                <a:cs typeface="Arial"/>
              </a:rPr>
              <a:t>crosshairs</a:t>
            </a:r>
            <a:r>
              <a:rPr lang="en-US" sz="1200" spc="25" dirty="0">
                <a:solidFill>
                  <a:srgbClr val="231F20"/>
                </a:solidFill>
                <a:latin typeface="Arial"/>
                <a:cs typeface="Arial"/>
              </a:rPr>
              <a:t> </a:t>
            </a:r>
            <a:r>
              <a:rPr lang="en-US" sz="1200" dirty="0">
                <a:solidFill>
                  <a:srgbClr val="231F20"/>
                </a:solidFill>
                <a:latin typeface="Arial"/>
                <a:cs typeface="Arial"/>
              </a:rPr>
              <a:t>for</a:t>
            </a:r>
            <a:r>
              <a:rPr lang="en-US" sz="1200" spc="30" dirty="0">
                <a:solidFill>
                  <a:srgbClr val="231F20"/>
                </a:solidFill>
                <a:latin typeface="Arial"/>
                <a:cs typeface="Arial"/>
              </a:rPr>
              <a:t> </a:t>
            </a:r>
            <a:r>
              <a:rPr lang="en-US" sz="1200" dirty="0">
                <a:solidFill>
                  <a:srgbClr val="231F20"/>
                </a:solidFill>
                <a:latin typeface="Arial"/>
                <a:cs typeface="Arial"/>
              </a:rPr>
              <a:t>a</a:t>
            </a:r>
            <a:r>
              <a:rPr lang="en-US" sz="1200" spc="25" dirty="0">
                <a:solidFill>
                  <a:srgbClr val="231F20"/>
                </a:solidFill>
                <a:latin typeface="Arial"/>
                <a:cs typeface="Arial"/>
              </a:rPr>
              <a:t> </a:t>
            </a:r>
            <a:r>
              <a:rPr lang="en-US" sz="1200" dirty="0">
                <a:solidFill>
                  <a:srgbClr val="231F20"/>
                </a:solidFill>
                <a:latin typeface="Arial"/>
                <a:cs typeface="Arial"/>
              </a:rPr>
              <a:t>number</a:t>
            </a:r>
            <a:r>
              <a:rPr lang="en-US" sz="1200" spc="30" dirty="0">
                <a:solidFill>
                  <a:srgbClr val="231F20"/>
                </a:solidFill>
                <a:latin typeface="Arial"/>
                <a:cs typeface="Arial"/>
              </a:rPr>
              <a:t> </a:t>
            </a:r>
            <a:r>
              <a:rPr lang="en-US" sz="1200" dirty="0">
                <a:solidFill>
                  <a:srgbClr val="231F20"/>
                </a:solidFill>
                <a:latin typeface="Arial"/>
                <a:cs typeface="Arial"/>
              </a:rPr>
              <a:t>of</a:t>
            </a:r>
            <a:r>
              <a:rPr lang="en-US" sz="1200" spc="50" dirty="0">
                <a:solidFill>
                  <a:srgbClr val="231F20"/>
                </a:solidFill>
                <a:latin typeface="Arial"/>
                <a:cs typeface="Arial"/>
              </a:rPr>
              <a:t> </a:t>
            </a:r>
            <a:r>
              <a:rPr lang="en-US" sz="1200" spc="-10" dirty="0">
                <a:solidFill>
                  <a:srgbClr val="231F20"/>
                </a:solidFill>
                <a:latin typeface="Arial"/>
                <a:cs typeface="Arial"/>
              </a:rPr>
              <a:t>election cycles.</a:t>
            </a:r>
            <a:r>
              <a:rPr lang="en-US" sz="1200" spc="15" dirty="0">
                <a:solidFill>
                  <a:srgbClr val="231F20"/>
                </a:solidFill>
                <a:latin typeface="Arial"/>
                <a:cs typeface="Arial"/>
              </a:rPr>
              <a:t> </a:t>
            </a:r>
            <a:r>
              <a:rPr lang="en-US" sz="1200" dirty="0">
                <a:solidFill>
                  <a:srgbClr val="231F20"/>
                </a:solidFill>
                <a:latin typeface="Arial"/>
                <a:cs typeface="Arial"/>
              </a:rPr>
              <a:t>Heated</a:t>
            </a:r>
            <a:r>
              <a:rPr lang="en-US" sz="1200" spc="55" dirty="0">
                <a:solidFill>
                  <a:srgbClr val="231F20"/>
                </a:solidFill>
                <a:latin typeface="Arial"/>
                <a:cs typeface="Arial"/>
              </a:rPr>
              <a:t> </a:t>
            </a:r>
            <a:r>
              <a:rPr lang="en-US" sz="1200" dirty="0">
                <a:solidFill>
                  <a:srgbClr val="231F20"/>
                </a:solidFill>
                <a:latin typeface="Arial"/>
                <a:cs typeface="Arial"/>
              </a:rPr>
              <a:t>rhetoric</a:t>
            </a:r>
            <a:r>
              <a:rPr lang="en-US" sz="1200" spc="60" dirty="0">
                <a:solidFill>
                  <a:srgbClr val="231F20"/>
                </a:solidFill>
                <a:latin typeface="Arial"/>
                <a:cs typeface="Arial"/>
              </a:rPr>
              <a:t> </a:t>
            </a:r>
            <a:r>
              <a:rPr lang="en-US" sz="1200" dirty="0">
                <a:solidFill>
                  <a:srgbClr val="231F20"/>
                </a:solidFill>
                <a:latin typeface="Arial"/>
                <a:cs typeface="Arial"/>
              </a:rPr>
              <a:t>over</a:t>
            </a:r>
            <a:r>
              <a:rPr lang="en-US" sz="1200" spc="55" dirty="0">
                <a:solidFill>
                  <a:srgbClr val="231F20"/>
                </a:solidFill>
                <a:latin typeface="Arial"/>
                <a:cs typeface="Arial"/>
              </a:rPr>
              <a:t> </a:t>
            </a:r>
            <a:r>
              <a:rPr lang="en-US" sz="1200" dirty="0">
                <a:solidFill>
                  <a:srgbClr val="231F20"/>
                </a:solidFill>
                <a:latin typeface="Arial"/>
                <a:cs typeface="Arial"/>
              </a:rPr>
              <a:t>drug</a:t>
            </a:r>
            <a:r>
              <a:rPr lang="en-US" sz="1200" spc="60" dirty="0">
                <a:solidFill>
                  <a:srgbClr val="231F20"/>
                </a:solidFill>
                <a:latin typeface="Arial"/>
                <a:cs typeface="Arial"/>
              </a:rPr>
              <a:t> </a:t>
            </a:r>
            <a:r>
              <a:rPr lang="en-US" sz="1200" dirty="0">
                <a:solidFill>
                  <a:srgbClr val="231F20"/>
                </a:solidFill>
                <a:latin typeface="Arial"/>
                <a:cs typeface="Arial"/>
              </a:rPr>
              <a:t>pricing</a:t>
            </a:r>
            <a:r>
              <a:rPr lang="en-US" sz="1200" spc="55" dirty="0">
                <a:solidFill>
                  <a:srgbClr val="231F20"/>
                </a:solidFill>
                <a:latin typeface="Arial"/>
                <a:cs typeface="Arial"/>
              </a:rPr>
              <a:t> </a:t>
            </a:r>
            <a:r>
              <a:rPr lang="en-US" sz="1200" dirty="0">
                <a:solidFill>
                  <a:srgbClr val="231F20"/>
                </a:solidFill>
                <a:latin typeface="Arial"/>
                <a:cs typeface="Arial"/>
              </a:rPr>
              <a:t>put</a:t>
            </a:r>
            <a:r>
              <a:rPr lang="en-US" sz="1200" spc="60" dirty="0">
                <a:solidFill>
                  <a:srgbClr val="231F20"/>
                </a:solidFill>
                <a:latin typeface="Arial"/>
                <a:cs typeface="Arial"/>
              </a:rPr>
              <a:t> </a:t>
            </a:r>
            <a:r>
              <a:rPr lang="en-US" sz="1200" dirty="0">
                <a:solidFill>
                  <a:srgbClr val="231F20"/>
                </a:solidFill>
                <a:latin typeface="Arial"/>
                <a:cs typeface="Arial"/>
              </a:rPr>
              <a:t>pressure</a:t>
            </a:r>
            <a:r>
              <a:rPr lang="en-US" sz="1200" spc="60" dirty="0">
                <a:solidFill>
                  <a:srgbClr val="231F20"/>
                </a:solidFill>
                <a:latin typeface="Arial"/>
                <a:cs typeface="Arial"/>
              </a:rPr>
              <a:t> </a:t>
            </a:r>
            <a:r>
              <a:rPr lang="en-US" sz="1200" dirty="0">
                <a:solidFill>
                  <a:srgbClr val="231F20"/>
                </a:solidFill>
                <a:latin typeface="Arial"/>
                <a:cs typeface="Arial"/>
              </a:rPr>
              <a:t>on</a:t>
            </a:r>
            <a:r>
              <a:rPr lang="en-US" sz="1200" spc="55" dirty="0">
                <a:solidFill>
                  <a:srgbClr val="231F20"/>
                </a:solidFill>
                <a:latin typeface="Arial"/>
                <a:cs typeface="Arial"/>
              </a:rPr>
              <a:t> </a:t>
            </a:r>
            <a:r>
              <a:rPr lang="en-US" sz="1200" dirty="0">
                <a:solidFill>
                  <a:srgbClr val="231F20"/>
                </a:solidFill>
                <a:latin typeface="Arial"/>
                <a:cs typeface="Arial"/>
              </a:rPr>
              <a:t>many</a:t>
            </a:r>
            <a:r>
              <a:rPr lang="en-US" sz="1200" spc="60" dirty="0">
                <a:solidFill>
                  <a:srgbClr val="231F20"/>
                </a:solidFill>
                <a:latin typeface="Arial"/>
                <a:cs typeface="Arial"/>
              </a:rPr>
              <a:t> </a:t>
            </a:r>
            <a:r>
              <a:rPr lang="en-US" sz="1200" dirty="0">
                <a:solidFill>
                  <a:srgbClr val="231F20"/>
                </a:solidFill>
                <a:latin typeface="Arial"/>
                <a:cs typeface="Arial"/>
              </a:rPr>
              <a:t>stocks</a:t>
            </a:r>
            <a:r>
              <a:rPr lang="en-US" sz="1200" spc="55" dirty="0">
                <a:solidFill>
                  <a:srgbClr val="231F20"/>
                </a:solidFill>
                <a:latin typeface="Arial"/>
                <a:cs typeface="Arial"/>
              </a:rPr>
              <a:t> </a:t>
            </a:r>
            <a:r>
              <a:rPr lang="en-US" sz="1200" dirty="0">
                <a:solidFill>
                  <a:srgbClr val="231F20"/>
                </a:solidFill>
                <a:latin typeface="Arial"/>
                <a:cs typeface="Arial"/>
              </a:rPr>
              <a:t>in</a:t>
            </a:r>
            <a:r>
              <a:rPr lang="en-US" sz="1200" spc="60" dirty="0">
                <a:solidFill>
                  <a:srgbClr val="231F20"/>
                </a:solidFill>
                <a:latin typeface="Arial"/>
                <a:cs typeface="Arial"/>
              </a:rPr>
              <a:t> </a:t>
            </a:r>
            <a:r>
              <a:rPr lang="en-US" sz="1200" spc="-25" dirty="0">
                <a:solidFill>
                  <a:srgbClr val="231F20"/>
                </a:solidFill>
                <a:latin typeface="Arial"/>
                <a:cs typeface="Arial"/>
              </a:rPr>
              <a:t>the </a:t>
            </a:r>
            <a:r>
              <a:rPr lang="en-US" sz="1200" dirty="0">
                <a:solidFill>
                  <a:srgbClr val="231F20"/>
                </a:solidFill>
                <a:latin typeface="Arial"/>
                <a:cs typeface="Arial"/>
              </a:rPr>
              <a:t>pharmaceutical</a:t>
            </a:r>
            <a:r>
              <a:rPr lang="en-US" sz="1200" spc="60" dirty="0">
                <a:solidFill>
                  <a:srgbClr val="231F20"/>
                </a:solidFill>
                <a:latin typeface="Arial"/>
                <a:cs typeface="Arial"/>
              </a:rPr>
              <a:t> </a:t>
            </a:r>
            <a:r>
              <a:rPr lang="en-US" sz="1200" dirty="0">
                <a:solidFill>
                  <a:srgbClr val="231F20"/>
                </a:solidFill>
                <a:latin typeface="Arial"/>
                <a:cs typeface="Arial"/>
              </a:rPr>
              <a:t>and</a:t>
            </a:r>
            <a:r>
              <a:rPr lang="en-US" sz="1200" spc="60" dirty="0">
                <a:solidFill>
                  <a:srgbClr val="231F20"/>
                </a:solidFill>
                <a:latin typeface="Arial"/>
                <a:cs typeface="Arial"/>
              </a:rPr>
              <a:t> </a:t>
            </a:r>
            <a:r>
              <a:rPr lang="en-US" sz="1200" dirty="0">
                <a:solidFill>
                  <a:srgbClr val="231F20"/>
                </a:solidFill>
                <a:latin typeface="Arial"/>
                <a:cs typeface="Arial"/>
              </a:rPr>
              <a:t>managed</a:t>
            </a:r>
            <a:r>
              <a:rPr lang="en-US" sz="1200" spc="55" dirty="0">
                <a:solidFill>
                  <a:srgbClr val="231F20"/>
                </a:solidFill>
                <a:latin typeface="Arial"/>
                <a:cs typeface="Arial"/>
              </a:rPr>
              <a:t> </a:t>
            </a:r>
            <a:r>
              <a:rPr lang="en-US" sz="1200" dirty="0">
                <a:solidFill>
                  <a:srgbClr val="231F20"/>
                </a:solidFill>
                <a:latin typeface="Arial"/>
                <a:cs typeface="Arial"/>
              </a:rPr>
              <a:t>care</a:t>
            </a:r>
            <a:r>
              <a:rPr lang="en-US" sz="1200" spc="60" dirty="0">
                <a:solidFill>
                  <a:srgbClr val="231F20"/>
                </a:solidFill>
                <a:latin typeface="Arial"/>
                <a:cs typeface="Arial"/>
              </a:rPr>
              <a:t> </a:t>
            </a:r>
            <a:r>
              <a:rPr lang="en-US" sz="1200" dirty="0">
                <a:solidFill>
                  <a:srgbClr val="231F20"/>
                </a:solidFill>
                <a:latin typeface="Arial"/>
                <a:cs typeface="Arial"/>
              </a:rPr>
              <a:t>industries.</a:t>
            </a:r>
            <a:r>
              <a:rPr lang="en-US" sz="1200" spc="20" dirty="0">
                <a:solidFill>
                  <a:srgbClr val="231F20"/>
                </a:solidFill>
                <a:latin typeface="Arial"/>
                <a:cs typeface="Arial"/>
              </a:rPr>
              <a:t> </a:t>
            </a:r>
            <a:r>
              <a:rPr lang="en-US" sz="1200" dirty="0">
                <a:solidFill>
                  <a:srgbClr val="231F20"/>
                </a:solidFill>
                <a:latin typeface="Arial"/>
                <a:cs typeface="Arial"/>
              </a:rPr>
              <a:t>Other</a:t>
            </a:r>
            <a:r>
              <a:rPr lang="en-US" sz="1200" spc="60" dirty="0">
                <a:solidFill>
                  <a:srgbClr val="231F20"/>
                </a:solidFill>
                <a:latin typeface="Arial"/>
                <a:cs typeface="Arial"/>
              </a:rPr>
              <a:t> </a:t>
            </a:r>
            <a:r>
              <a:rPr lang="en-US" sz="1200" dirty="0">
                <a:solidFill>
                  <a:srgbClr val="231F20"/>
                </a:solidFill>
                <a:latin typeface="Arial"/>
                <a:cs typeface="Arial"/>
              </a:rPr>
              <a:t>sectors</a:t>
            </a:r>
            <a:r>
              <a:rPr lang="en-US" sz="1200" spc="60" dirty="0">
                <a:solidFill>
                  <a:srgbClr val="231F20"/>
                </a:solidFill>
                <a:latin typeface="Arial"/>
                <a:cs typeface="Arial"/>
              </a:rPr>
              <a:t> </a:t>
            </a:r>
            <a:r>
              <a:rPr lang="en-US" sz="1200" dirty="0">
                <a:solidFill>
                  <a:srgbClr val="231F20"/>
                </a:solidFill>
                <a:latin typeface="Arial"/>
                <a:cs typeface="Arial"/>
              </a:rPr>
              <a:t>have</a:t>
            </a:r>
            <a:r>
              <a:rPr lang="en-US" sz="1200" spc="60" dirty="0">
                <a:solidFill>
                  <a:srgbClr val="231F20"/>
                </a:solidFill>
                <a:latin typeface="Arial"/>
                <a:cs typeface="Arial"/>
              </a:rPr>
              <a:t> </a:t>
            </a:r>
            <a:r>
              <a:rPr lang="en-US" sz="1200" dirty="0">
                <a:solidFill>
                  <a:srgbClr val="231F20"/>
                </a:solidFill>
                <a:latin typeface="Arial"/>
                <a:cs typeface="Arial"/>
              </a:rPr>
              <a:t>had</a:t>
            </a:r>
            <a:r>
              <a:rPr lang="en-US" sz="1200" spc="60" dirty="0">
                <a:solidFill>
                  <a:srgbClr val="231F20"/>
                </a:solidFill>
                <a:latin typeface="Arial"/>
                <a:cs typeface="Arial"/>
              </a:rPr>
              <a:t> </a:t>
            </a:r>
            <a:r>
              <a:rPr lang="en-US" sz="1200" spc="-10" dirty="0">
                <a:solidFill>
                  <a:srgbClr val="231F20"/>
                </a:solidFill>
                <a:latin typeface="Arial"/>
                <a:cs typeface="Arial"/>
              </a:rPr>
              <a:t>similar </a:t>
            </a:r>
            <a:r>
              <a:rPr lang="en-US" sz="1200" dirty="0">
                <a:solidFill>
                  <a:srgbClr val="231F20"/>
                </a:solidFill>
                <a:latin typeface="Arial"/>
                <a:cs typeface="Arial"/>
              </a:rPr>
              <a:t>bouts</a:t>
            </a:r>
            <a:r>
              <a:rPr lang="en-US" sz="1200" spc="60" dirty="0">
                <a:solidFill>
                  <a:srgbClr val="231F20"/>
                </a:solidFill>
                <a:latin typeface="Arial"/>
                <a:cs typeface="Arial"/>
              </a:rPr>
              <a:t> </a:t>
            </a:r>
            <a:r>
              <a:rPr lang="en-US" sz="1200" dirty="0">
                <a:solidFill>
                  <a:srgbClr val="231F20"/>
                </a:solidFill>
                <a:latin typeface="Arial"/>
                <a:cs typeface="Arial"/>
              </a:rPr>
              <a:t>of</a:t>
            </a:r>
            <a:r>
              <a:rPr lang="en-US" sz="1200" spc="95" dirty="0">
                <a:solidFill>
                  <a:srgbClr val="231F20"/>
                </a:solidFill>
                <a:latin typeface="Arial"/>
                <a:cs typeface="Arial"/>
              </a:rPr>
              <a:t> </a:t>
            </a:r>
            <a:r>
              <a:rPr lang="en-US" sz="1200" spc="-10" dirty="0">
                <a:solidFill>
                  <a:srgbClr val="231F20"/>
                </a:solidFill>
                <a:latin typeface="Arial"/>
                <a:cs typeface="Arial"/>
              </a:rPr>
              <a:t>weakness</a:t>
            </a:r>
            <a:r>
              <a:rPr lang="en-US" sz="1200" spc="60" dirty="0">
                <a:solidFill>
                  <a:srgbClr val="231F20"/>
                </a:solidFill>
                <a:latin typeface="Arial"/>
                <a:cs typeface="Arial"/>
              </a:rPr>
              <a:t> </a:t>
            </a:r>
            <a:r>
              <a:rPr lang="en-US" sz="1200" dirty="0">
                <a:solidFill>
                  <a:srgbClr val="231F20"/>
                </a:solidFill>
                <a:latin typeface="Arial"/>
                <a:cs typeface="Arial"/>
              </a:rPr>
              <a:t>prior</a:t>
            </a:r>
            <a:r>
              <a:rPr lang="en-US" sz="1200" spc="65" dirty="0">
                <a:solidFill>
                  <a:srgbClr val="231F20"/>
                </a:solidFill>
                <a:latin typeface="Arial"/>
                <a:cs typeface="Arial"/>
              </a:rPr>
              <a:t> </a:t>
            </a:r>
            <a:r>
              <a:rPr lang="en-US" sz="1200" dirty="0">
                <a:solidFill>
                  <a:srgbClr val="231F20"/>
                </a:solidFill>
                <a:latin typeface="Arial"/>
                <a:cs typeface="Arial"/>
              </a:rPr>
              <a:t>to</a:t>
            </a:r>
            <a:r>
              <a:rPr lang="en-US" sz="1200" spc="65" dirty="0">
                <a:solidFill>
                  <a:srgbClr val="231F20"/>
                </a:solidFill>
                <a:latin typeface="Arial"/>
                <a:cs typeface="Arial"/>
              </a:rPr>
              <a:t> </a:t>
            </a:r>
            <a:r>
              <a:rPr lang="en-US" sz="1200" spc="-10" dirty="0">
                <a:solidFill>
                  <a:srgbClr val="231F20"/>
                </a:solidFill>
                <a:latin typeface="Arial"/>
                <a:cs typeface="Arial"/>
              </a:rPr>
              <a:t>elections.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Does</a:t>
            </a:r>
            <a:r>
              <a:rPr lang="en-US" sz="1200" spc="60" dirty="0">
                <a:solidFill>
                  <a:srgbClr val="231F20"/>
                </a:solidFill>
                <a:latin typeface="Arial"/>
                <a:cs typeface="Arial"/>
              </a:rPr>
              <a:t> </a:t>
            </a:r>
            <a:r>
              <a:rPr lang="en-US" sz="1200" dirty="0">
                <a:solidFill>
                  <a:srgbClr val="231F20"/>
                </a:solidFill>
                <a:latin typeface="Arial"/>
                <a:cs typeface="Arial"/>
              </a:rPr>
              <a:t>that</a:t>
            </a:r>
            <a:r>
              <a:rPr lang="en-US" sz="1200" spc="60" dirty="0">
                <a:solidFill>
                  <a:srgbClr val="231F20"/>
                </a:solidFill>
                <a:latin typeface="Arial"/>
                <a:cs typeface="Arial"/>
              </a:rPr>
              <a:t> </a:t>
            </a:r>
            <a:r>
              <a:rPr lang="en-US" sz="1200" dirty="0">
                <a:solidFill>
                  <a:srgbClr val="231F20"/>
                </a:solidFill>
                <a:latin typeface="Arial"/>
                <a:cs typeface="Arial"/>
              </a:rPr>
              <a:t>mean</a:t>
            </a:r>
            <a:r>
              <a:rPr lang="en-US" sz="1200" spc="65" dirty="0">
                <a:solidFill>
                  <a:srgbClr val="231F20"/>
                </a:solidFill>
                <a:latin typeface="Arial"/>
                <a:cs typeface="Arial"/>
              </a:rPr>
              <a:t> </a:t>
            </a:r>
            <a:r>
              <a:rPr lang="en-US" sz="1200" dirty="0">
                <a:solidFill>
                  <a:srgbClr val="231F20"/>
                </a:solidFill>
                <a:latin typeface="Arial"/>
                <a:cs typeface="Arial"/>
              </a:rPr>
              <a:t>you</a:t>
            </a:r>
            <a:r>
              <a:rPr lang="en-US" sz="1200" spc="60" dirty="0">
                <a:solidFill>
                  <a:srgbClr val="231F20"/>
                </a:solidFill>
                <a:latin typeface="Arial"/>
                <a:cs typeface="Arial"/>
              </a:rPr>
              <a:t> </a:t>
            </a:r>
            <a:r>
              <a:rPr lang="en-US" sz="1200" dirty="0">
                <a:solidFill>
                  <a:srgbClr val="231F20"/>
                </a:solidFill>
                <a:latin typeface="Arial"/>
                <a:cs typeface="Arial"/>
              </a:rPr>
              <a:t>should</a:t>
            </a:r>
            <a:r>
              <a:rPr lang="en-US" sz="1200" spc="60" dirty="0">
                <a:solidFill>
                  <a:srgbClr val="231F20"/>
                </a:solidFill>
                <a:latin typeface="Arial"/>
                <a:cs typeface="Arial"/>
              </a:rPr>
              <a:t> </a:t>
            </a:r>
            <a:r>
              <a:rPr lang="en-US" sz="1200" dirty="0">
                <a:solidFill>
                  <a:srgbClr val="231F20"/>
                </a:solidFill>
                <a:latin typeface="Arial"/>
                <a:cs typeface="Arial"/>
              </a:rPr>
              <a:t>avoid</a:t>
            </a:r>
            <a:r>
              <a:rPr lang="en-US" sz="1200" spc="65" dirty="0">
                <a:solidFill>
                  <a:srgbClr val="231F20"/>
                </a:solidFill>
                <a:latin typeface="Arial"/>
                <a:cs typeface="Arial"/>
              </a:rPr>
              <a:t> </a:t>
            </a:r>
            <a:r>
              <a:rPr lang="en-US" sz="1200" dirty="0">
                <a:solidFill>
                  <a:srgbClr val="231F20"/>
                </a:solidFill>
                <a:latin typeface="Arial"/>
                <a:cs typeface="Arial"/>
              </a:rPr>
              <a:t>a</a:t>
            </a:r>
            <a:r>
              <a:rPr lang="en-US" sz="1200" spc="60" dirty="0">
                <a:solidFill>
                  <a:srgbClr val="231F20"/>
                </a:solidFill>
                <a:latin typeface="Arial"/>
                <a:cs typeface="Arial"/>
              </a:rPr>
              <a:t> </a:t>
            </a:r>
            <a:r>
              <a:rPr lang="en-US" sz="1200" dirty="0">
                <a:solidFill>
                  <a:srgbClr val="231F20"/>
                </a:solidFill>
                <a:latin typeface="Arial"/>
                <a:cs typeface="Arial"/>
              </a:rPr>
              <a:t>particular</a:t>
            </a:r>
            <a:r>
              <a:rPr lang="en-US" sz="1200" spc="60" dirty="0">
                <a:solidFill>
                  <a:srgbClr val="231F20"/>
                </a:solidFill>
                <a:latin typeface="Arial"/>
                <a:cs typeface="Arial"/>
              </a:rPr>
              <a:t> </a:t>
            </a:r>
            <a:r>
              <a:rPr lang="en-US" sz="1200" dirty="0">
                <a:solidFill>
                  <a:srgbClr val="231F20"/>
                </a:solidFill>
                <a:latin typeface="Arial"/>
                <a:cs typeface="Arial"/>
              </a:rPr>
              <a:t>sector</a:t>
            </a:r>
            <a:r>
              <a:rPr lang="en-US" sz="1200" spc="65" dirty="0">
                <a:solidFill>
                  <a:srgbClr val="231F20"/>
                </a:solidFill>
                <a:latin typeface="Arial"/>
                <a:cs typeface="Arial"/>
              </a:rPr>
              <a:t> </a:t>
            </a:r>
            <a:r>
              <a:rPr lang="en-US" sz="1200" dirty="0">
                <a:solidFill>
                  <a:srgbClr val="231F20"/>
                </a:solidFill>
                <a:latin typeface="Arial"/>
                <a:cs typeface="Arial"/>
              </a:rPr>
              <a:t>altogether?</a:t>
            </a:r>
            <a:r>
              <a:rPr lang="en-US" sz="1200" spc="60" dirty="0">
                <a:solidFill>
                  <a:srgbClr val="231F20"/>
                </a:solidFill>
                <a:latin typeface="Arial"/>
                <a:cs typeface="Arial"/>
              </a:rPr>
              <a:t> Not necessarily.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solidFill>
                  <a:srgbClr val="231F20"/>
                </a:solidFill>
                <a:latin typeface="Arial"/>
                <a:cs typeface="Arial"/>
              </a:rPr>
              <a:t>Regardless</a:t>
            </a:r>
            <a:r>
              <a:rPr lang="en-US" sz="1200" spc="60" dirty="0">
                <a:solidFill>
                  <a:srgbClr val="231F20"/>
                </a:solidFill>
                <a:latin typeface="Arial"/>
                <a:cs typeface="Arial"/>
              </a:rPr>
              <a:t> </a:t>
            </a:r>
            <a:r>
              <a:rPr lang="en-US" sz="1200" dirty="0">
                <a:solidFill>
                  <a:srgbClr val="231F20"/>
                </a:solidFill>
                <a:latin typeface="Arial"/>
                <a:cs typeface="Arial"/>
              </a:rPr>
              <a:t>of</a:t>
            </a:r>
            <a:r>
              <a:rPr lang="en-US" sz="1200" spc="90" dirty="0">
                <a:solidFill>
                  <a:srgbClr val="231F20"/>
                </a:solidFill>
                <a:latin typeface="Arial"/>
                <a:cs typeface="Arial"/>
              </a:rPr>
              <a:t> </a:t>
            </a:r>
            <a:r>
              <a:rPr lang="en-US" sz="1200" dirty="0">
                <a:solidFill>
                  <a:srgbClr val="231F20"/>
                </a:solidFill>
                <a:latin typeface="Arial"/>
                <a:cs typeface="Arial"/>
              </a:rPr>
              <a:t>who</a:t>
            </a:r>
            <a:r>
              <a:rPr lang="en-US" sz="1200" spc="65" dirty="0">
                <a:solidFill>
                  <a:srgbClr val="231F20"/>
                </a:solidFill>
                <a:latin typeface="Arial"/>
                <a:cs typeface="Arial"/>
              </a:rPr>
              <a:t> </a:t>
            </a:r>
            <a:r>
              <a:rPr lang="en-US" sz="1200" dirty="0">
                <a:solidFill>
                  <a:srgbClr val="231F20"/>
                </a:solidFill>
                <a:latin typeface="Arial"/>
                <a:cs typeface="Arial"/>
              </a:rPr>
              <a:t>wins,</a:t>
            </a:r>
            <a:r>
              <a:rPr lang="en-US" sz="1200" spc="20" dirty="0">
                <a:solidFill>
                  <a:srgbClr val="231F20"/>
                </a:solidFill>
                <a:latin typeface="Arial"/>
                <a:cs typeface="Arial"/>
              </a:rPr>
              <a:t> </a:t>
            </a:r>
            <a:r>
              <a:rPr lang="en-US" sz="1200" dirty="0">
                <a:solidFill>
                  <a:srgbClr val="231F20"/>
                </a:solidFill>
                <a:latin typeface="Arial"/>
                <a:cs typeface="Arial"/>
              </a:rPr>
              <a:t>stocks</a:t>
            </a:r>
            <a:r>
              <a:rPr lang="en-US" sz="1200" spc="65" dirty="0">
                <a:solidFill>
                  <a:srgbClr val="231F20"/>
                </a:solidFill>
                <a:latin typeface="Arial"/>
                <a:cs typeface="Arial"/>
              </a:rPr>
              <a:t> </a:t>
            </a:r>
            <a:r>
              <a:rPr lang="en-US" sz="1200" dirty="0">
                <a:solidFill>
                  <a:srgbClr val="231F20"/>
                </a:solidFill>
                <a:latin typeface="Arial"/>
                <a:cs typeface="Arial"/>
              </a:rPr>
              <a:t>with</a:t>
            </a:r>
            <a:r>
              <a:rPr lang="en-US" sz="1200" spc="65" dirty="0">
                <a:solidFill>
                  <a:srgbClr val="231F20"/>
                </a:solidFill>
                <a:latin typeface="Arial"/>
                <a:cs typeface="Arial"/>
              </a:rPr>
              <a:t> </a:t>
            </a:r>
            <a:r>
              <a:rPr lang="en-US" sz="1200" dirty="0">
                <a:solidFill>
                  <a:srgbClr val="231F20"/>
                </a:solidFill>
                <a:latin typeface="Arial"/>
                <a:cs typeface="Arial"/>
              </a:rPr>
              <a:t>strong</a:t>
            </a:r>
            <a:r>
              <a:rPr lang="en-US" sz="1200" spc="60" dirty="0">
                <a:solidFill>
                  <a:srgbClr val="231F20"/>
                </a:solidFill>
                <a:latin typeface="Arial"/>
                <a:cs typeface="Arial"/>
              </a:rPr>
              <a:t> </a:t>
            </a:r>
            <a:r>
              <a:rPr lang="en-US" sz="1200" dirty="0">
                <a:solidFill>
                  <a:srgbClr val="231F20"/>
                </a:solidFill>
                <a:latin typeface="Arial"/>
                <a:cs typeface="Arial"/>
              </a:rPr>
              <a:t>long-term</a:t>
            </a:r>
            <a:r>
              <a:rPr lang="en-US" sz="1200" spc="65" dirty="0">
                <a:solidFill>
                  <a:srgbClr val="231F20"/>
                </a:solidFill>
                <a:latin typeface="Arial"/>
                <a:cs typeface="Arial"/>
              </a:rPr>
              <a:t> </a:t>
            </a:r>
            <a:r>
              <a:rPr lang="en-US" sz="1200" dirty="0">
                <a:solidFill>
                  <a:srgbClr val="231F20"/>
                </a:solidFill>
                <a:latin typeface="Arial"/>
                <a:cs typeface="Arial"/>
              </a:rPr>
              <a:t>fundamentals</a:t>
            </a:r>
            <a:r>
              <a:rPr lang="en-US" sz="1200" spc="65" dirty="0">
                <a:solidFill>
                  <a:srgbClr val="231F20"/>
                </a:solidFill>
                <a:latin typeface="Arial"/>
                <a:cs typeface="Arial"/>
              </a:rPr>
              <a:t> </a:t>
            </a:r>
            <a:r>
              <a:rPr lang="en-US" sz="1200" dirty="0">
                <a:solidFill>
                  <a:srgbClr val="231F20"/>
                </a:solidFill>
                <a:latin typeface="Arial"/>
                <a:cs typeface="Arial"/>
              </a:rPr>
              <a:t>will</a:t>
            </a:r>
            <a:r>
              <a:rPr lang="en-US" sz="1200" spc="60" dirty="0">
                <a:solidFill>
                  <a:srgbClr val="231F20"/>
                </a:solidFill>
                <a:latin typeface="Arial"/>
                <a:cs typeface="Arial"/>
              </a:rPr>
              <a:t> </a:t>
            </a:r>
            <a:r>
              <a:rPr lang="en-US" sz="1200" spc="-10" dirty="0">
                <a:solidFill>
                  <a:srgbClr val="231F20"/>
                </a:solidFill>
                <a:latin typeface="Arial"/>
                <a:cs typeface="Arial"/>
              </a:rPr>
              <a:t>often</a:t>
            </a:r>
            <a:r>
              <a:rPr lang="en-US" sz="1200" spc="500" dirty="0">
                <a:solidFill>
                  <a:srgbClr val="231F20"/>
                </a:solidFill>
                <a:latin typeface="Arial"/>
                <a:cs typeface="Arial"/>
              </a:rPr>
              <a:t> </a:t>
            </a:r>
            <a:r>
              <a:rPr lang="en-US" sz="1200" dirty="0">
                <a:solidFill>
                  <a:srgbClr val="231F20"/>
                </a:solidFill>
                <a:latin typeface="Arial"/>
                <a:cs typeface="Arial"/>
              </a:rPr>
              <a:t>rally</a:t>
            </a:r>
            <a:r>
              <a:rPr lang="en-US" sz="1200" spc="90" dirty="0">
                <a:solidFill>
                  <a:srgbClr val="231F20"/>
                </a:solidFill>
                <a:latin typeface="Arial"/>
                <a:cs typeface="Arial"/>
              </a:rPr>
              <a:t> </a:t>
            </a:r>
            <a:r>
              <a:rPr lang="en-US" sz="1200" dirty="0">
                <a:solidFill>
                  <a:srgbClr val="231F20"/>
                </a:solidFill>
                <a:latin typeface="Arial"/>
                <a:cs typeface="Arial"/>
              </a:rPr>
              <a:t>once</a:t>
            </a:r>
            <a:r>
              <a:rPr lang="en-US" sz="1200" spc="90" dirty="0">
                <a:solidFill>
                  <a:srgbClr val="231F20"/>
                </a:solidFill>
                <a:latin typeface="Arial"/>
                <a:cs typeface="Arial"/>
              </a:rPr>
              <a:t> </a:t>
            </a:r>
            <a:r>
              <a:rPr lang="en-US" sz="1200" dirty="0">
                <a:solidFill>
                  <a:srgbClr val="231F20"/>
                </a:solidFill>
                <a:latin typeface="Arial"/>
                <a:cs typeface="Arial"/>
              </a:rPr>
              <a:t>the</a:t>
            </a:r>
            <a:r>
              <a:rPr lang="en-US" sz="1200" spc="90" dirty="0">
                <a:solidFill>
                  <a:srgbClr val="231F20"/>
                </a:solidFill>
                <a:latin typeface="Arial"/>
                <a:cs typeface="Arial"/>
              </a:rPr>
              <a:t> </a:t>
            </a:r>
            <a:r>
              <a:rPr lang="en-US" sz="1200" dirty="0">
                <a:solidFill>
                  <a:srgbClr val="231F20"/>
                </a:solidFill>
                <a:latin typeface="Arial"/>
                <a:cs typeface="Arial"/>
              </a:rPr>
              <a:t>campaign</a:t>
            </a:r>
            <a:r>
              <a:rPr lang="en-US" sz="1200" spc="95" dirty="0">
                <a:solidFill>
                  <a:srgbClr val="231F20"/>
                </a:solidFill>
                <a:latin typeface="Arial"/>
                <a:cs typeface="Arial"/>
              </a:rPr>
              <a:t> </a:t>
            </a:r>
            <a:r>
              <a:rPr lang="en-US" sz="1200" dirty="0">
                <a:solidFill>
                  <a:srgbClr val="231F20"/>
                </a:solidFill>
                <a:latin typeface="Arial"/>
                <a:cs typeface="Arial"/>
              </a:rPr>
              <a:t>spotlight</a:t>
            </a:r>
            <a:r>
              <a:rPr lang="en-US" sz="1200" spc="90" dirty="0">
                <a:solidFill>
                  <a:srgbClr val="231F20"/>
                </a:solidFill>
                <a:latin typeface="Arial"/>
                <a:cs typeface="Arial"/>
              </a:rPr>
              <a:t> </a:t>
            </a:r>
            <a:r>
              <a:rPr lang="en-US" sz="1200" dirty="0">
                <a:solidFill>
                  <a:srgbClr val="231F20"/>
                </a:solidFill>
                <a:latin typeface="Arial"/>
                <a:cs typeface="Arial"/>
              </a:rPr>
              <a:t>fades.</a:t>
            </a:r>
            <a:r>
              <a:rPr lang="en-US" sz="1200" spc="15" dirty="0">
                <a:solidFill>
                  <a:srgbClr val="231F20"/>
                </a:solidFill>
                <a:latin typeface="Arial"/>
                <a:cs typeface="Arial"/>
              </a:rPr>
              <a:t> </a:t>
            </a:r>
            <a:r>
              <a:rPr lang="en-US" sz="1200" spc="-20" dirty="0">
                <a:solidFill>
                  <a:srgbClr val="231F20"/>
                </a:solidFill>
                <a:latin typeface="Arial"/>
                <a:cs typeface="Arial"/>
              </a:rPr>
              <a:t>This</a:t>
            </a:r>
            <a:r>
              <a:rPr lang="en-US" sz="1200" spc="90" dirty="0">
                <a:solidFill>
                  <a:srgbClr val="231F20"/>
                </a:solidFill>
                <a:latin typeface="Arial"/>
                <a:cs typeface="Arial"/>
              </a:rPr>
              <a:t> </a:t>
            </a:r>
            <a:r>
              <a:rPr lang="en-US" sz="1200" dirty="0">
                <a:solidFill>
                  <a:srgbClr val="231F20"/>
                </a:solidFill>
                <a:latin typeface="Arial"/>
                <a:cs typeface="Arial"/>
              </a:rPr>
              <a:t>pre-election</a:t>
            </a:r>
            <a:r>
              <a:rPr lang="en-US" sz="1200" spc="95" dirty="0">
                <a:solidFill>
                  <a:srgbClr val="231F20"/>
                </a:solidFill>
                <a:latin typeface="Arial"/>
                <a:cs typeface="Arial"/>
              </a:rPr>
              <a:t> </a:t>
            </a:r>
            <a:r>
              <a:rPr lang="en-US" sz="1200" dirty="0">
                <a:solidFill>
                  <a:srgbClr val="231F20"/>
                </a:solidFill>
                <a:latin typeface="Arial"/>
                <a:cs typeface="Arial"/>
              </a:rPr>
              <a:t>market</a:t>
            </a:r>
            <a:r>
              <a:rPr lang="en-US" sz="1200" spc="90" dirty="0">
                <a:solidFill>
                  <a:srgbClr val="231F20"/>
                </a:solidFill>
                <a:latin typeface="Arial"/>
                <a:cs typeface="Arial"/>
              </a:rPr>
              <a:t> </a:t>
            </a:r>
            <a:r>
              <a:rPr lang="en-US" sz="1200" dirty="0">
                <a:solidFill>
                  <a:srgbClr val="231F20"/>
                </a:solidFill>
                <a:latin typeface="Arial"/>
                <a:cs typeface="Arial"/>
              </a:rPr>
              <a:t>turbulence</a:t>
            </a:r>
            <a:r>
              <a:rPr lang="en-US" sz="1200" spc="90" dirty="0">
                <a:solidFill>
                  <a:srgbClr val="231F20"/>
                </a:solidFill>
                <a:latin typeface="Arial"/>
                <a:cs typeface="Arial"/>
              </a:rPr>
              <a:t> </a:t>
            </a:r>
            <a:r>
              <a:rPr lang="en-US" sz="1200" spc="-25" dirty="0">
                <a:solidFill>
                  <a:srgbClr val="231F20"/>
                </a:solidFill>
                <a:latin typeface="Arial"/>
                <a:cs typeface="Arial"/>
              </a:rPr>
              <a:t>can </a:t>
            </a:r>
            <a:r>
              <a:rPr lang="en-US" sz="1200" dirty="0">
                <a:solidFill>
                  <a:srgbClr val="231F20"/>
                </a:solidFill>
                <a:latin typeface="Arial"/>
                <a:cs typeface="Arial"/>
              </a:rPr>
              <a:t>create</a:t>
            </a:r>
            <a:r>
              <a:rPr lang="en-US" sz="1200" spc="75" dirty="0">
                <a:solidFill>
                  <a:srgbClr val="231F20"/>
                </a:solidFill>
                <a:latin typeface="Arial"/>
                <a:cs typeface="Arial"/>
              </a:rPr>
              <a:t> </a:t>
            </a:r>
            <a:r>
              <a:rPr lang="en-US" sz="1200" dirty="0">
                <a:solidFill>
                  <a:srgbClr val="231F20"/>
                </a:solidFill>
                <a:latin typeface="Arial"/>
                <a:cs typeface="Arial"/>
              </a:rPr>
              <a:t>buying</a:t>
            </a:r>
            <a:r>
              <a:rPr lang="en-US" sz="1200" spc="80" dirty="0">
                <a:solidFill>
                  <a:srgbClr val="231F20"/>
                </a:solidFill>
                <a:latin typeface="Arial"/>
                <a:cs typeface="Arial"/>
              </a:rPr>
              <a:t> </a:t>
            </a:r>
            <a:r>
              <a:rPr lang="en-US" sz="1200" dirty="0">
                <a:solidFill>
                  <a:srgbClr val="231F20"/>
                </a:solidFill>
                <a:latin typeface="Arial"/>
                <a:cs typeface="Arial"/>
              </a:rPr>
              <a:t>opportunities</a:t>
            </a:r>
            <a:r>
              <a:rPr lang="en-US" sz="1200" spc="80" dirty="0">
                <a:solidFill>
                  <a:srgbClr val="231F20"/>
                </a:solidFill>
                <a:latin typeface="Arial"/>
                <a:cs typeface="Arial"/>
              </a:rPr>
              <a:t> </a:t>
            </a:r>
            <a:r>
              <a:rPr lang="en-US" sz="1200" dirty="0">
                <a:solidFill>
                  <a:srgbClr val="231F20"/>
                </a:solidFill>
                <a:latin typeface="Arial"/>
                <a:cs typeface="Arial"/>
              </a:rPr>
              <a:t>for</a:t>
            </a:r>
            <a:r>
              <a:rPr lang="en-US" sz="1200" spc="80" dirty="0">
                <a:solidFill>
                  <a:srgbClr val="231F20"/>
                </a:solidFill>
                <a:latin typeface="Arial"/>
                <a:cs typeface="Arial"/>
              </a:rPr>
              <a:t> </a:t>
            </a:r>
            <a:r>
              <a:rPr lang="en-US" sz="1200" dirty="0">
                <a:solidFill>
                  <a:srgbClr val="231F20"/>
                </a:solidFill>
                <a:latin typeface="Arial"/>
                <a:cs typeface="Arial"/>
              </a:rPr>
              <a:t>investors</a:t>
            </a:r>
            <a:r>
              <a:rPr lang="en-US" sz="1200" spc="80" dirty="0">
                <a:solidFill>
                  <a:srgbClr val="231F20"/>
                </a:solidFill>
                <a:latin typeface="Arial"/>
                <a:cs typeface="Arial"/>
              </a:rPr>
              <a:t> </a:t>
            </a:r>
            <a:r>
              <a:rPr lang="en-US" sz="1200" dirty="0">
                <a:solidFill>
                  <a:srgbClr val="231F20"/>
                </a:solidFill>
                <a:latin typeface="Arial"/>
                <a:cs typeface="Arial"/>
              </a:rPr>
              <a:t>with</a:t>
            </a:r>
            <a:r>
              <a:rPr lang="en-US" sz="1200" spc="80" dirty="0">
                <a:solidFill>
                  <a:srgbClr val="231F20"/>
                </a:solidFill>
                <a:latin typeface="Arial"/>
                <a:cs typeface="Arial"/>
              </a:rPr>
              <a:t> </a:t>
            </a:r>
            <a:r>
              <a:rPr lang="en-US" sz="1200" dirty="0">
                <a:solidFill>
                  <a:srgbClr val="231F20"/>
                </a:solidFill>
                <a:latin typeface="Arial"/>
                <a:cs typeface="Arial"/>
              </a:rPr>
              <a:t>a</a:t>
            </a:r>
            <a:r>
              <a:rPr lang="en-US" sz="1200" spc="80" dirty="0">
                <a:solidFill>
                  <a:srgbClr val="231F20"/>
                </a:solidFill>
                <a:latin typeface="Arial"/>
                <a:cs typeface="Arial"/>
              </a:rPr>
              <a:t> </a:t>
            </a:r>
            <a:r>
              <a:rPr lang="en-US" sz="1200" dirty="0">
                <a:solidFill>
                  <a:srgbClr val="231F20"/>
                </a:solidFill>
                <a:latin typeface="Arial"/>
                <a:cs typeface="Arial"/>
              </a:rPr>
              <a:t>contrarian</a:t>
            </a:r>
            <a:r>
              <a:rPr lang="en-US" sz="1200" spc="80" dirty="0">
                <a:solidFill>
                  <a:srgbClr val="231F20"/>
                </a:solidFill>
                <a:latin typeface="Arial"/>
                <a:cs typeface="Arial"/>
              </a:rPr>
              <a:t> </a:t>
            </a:r>
            <a:r>
              <a:rPr lang="en-US" sz="1200" dirty="0">
                <a:solidFill>
                  <a:srgbClr val="231F20"/>
                </a:solidFill>
                <a:latin typeface="Arial"/>
                <a:cs typeface="Arial"/>
              </a:rPr>
              <a:t>point</a:t>
            </a:r>
            <a:r>
              <a:rPr lang="en-US" sz="1200" spc="75" dirty="0">
                <a:solidFill>
                  <a:srgbClr val="231F20"/>
                </a:solidFill>
                <a:latin typeface="Arial"/>
                <a:cs typeface="Arial"/>
              </a:rPr>
              <a:t> </a:t>
            </a:r>
            <a:r>
              <a:rPr lang="en-US" sz="1200" dirty="0">
                <a:solidFill>
                  <a:srgbClr val="231F20"/>
                </a:solidFill>
                <a:latin typeface="Arial"/>
                <a:cs typeface="Arial"/>
              </a:rPr>
              <a:t>of</a:t>
            </a:r>
            <a:r>
              <a:rPr lang="en-US" sz="1200" spc="110" dirty="0">
                <a:solidFill>
                  <a:srgbClr val="231F20"/>
                </a:solidFill>
                <a:latin typeface="Arial"/>
                <a:cs typeface="Arial"/>
              </a:rPr>
              <a:t> </a:t>
            </a:r>
            <a:r>
              <a:rPr lang="en-US" sz="1200" dirty="0">
                <a:solidFill>
                  <a:srgbClr val="231F20"/>
                </a:solidFill>
                <a:latin typeface="Arial"/>
                <a:cs typeface="Arial"/>
              </a:rPr>
              <a:t>view</a:t>
            </a:r>
            <a:r>
              <a:rPr lang="en-US" sz="1200" spc="80" dirty="0">
                <a:solidFill>
                  <a:srgbClr val="231F20"/>
                </a:solidFill>
                <a:latin typeface="Arial"/>
                <a:cs typeface="Arial"/>
              </a:rPr>
              <a:t> </a:t>
            </a:r>
            <a:r>
              <a:rPr lang="en-US" sz="1200" dirty="0">
                <a:solidFill>
                  <a:srgbClr val="231F20"/>
                </a:solidFill>
                <a:latin typeface="Arial"/>
                <a:cs typeface="Arial"/>
              </a:rPr>
              <a:t>and</a:t>
            </a:r>
            <a:r>
              <a:rPr lang="en-US" sz="1200" spc="80" dirty="0">
                <a:solidFill>
                  <a:srgbClr val="231F20"/>
                </a:solidFill>
                <a:latin typeface="Arial"/>
                <a:cs typeface="Arial"/>
              </a:rPr>
              <a:t> </a:t>
            </a:r>
            <a:r>
              <a:rPr lang="en-US" sz="1200" spc="-25" dirty="0">
                <a:solidFill>
                  <a:srgbClr val="231F20"/>
                </a:solidFill>
                <a:latin typeface="Arial"/>
                <a:cs typeface="Arial"/>
              </a:rPr>
              <a:t>the </a:t>
            </a:r>
            <a:r>
              <a:rPr lang="en-US" sz="1200" dirty="0">
                <a:solidFill>
                  <a:srgbClr val="231F20"/>
                </a:solidFill>
                <a:latin typeface="Arial"/>
                <a:cs typeface="Arial"/>
              </a:rPr>
              <a:t>strength</a:t>
            </a:r>
            <a:r>
              <a:rPr lang="en-US" sz="1200" spc="110" dirty="0">
                <a:solidFill>
                  <a:srgbClr val="231F20"/>
                </a:solidFill>
                <a:latin typeface="Arial"/>
                <a:cs typeface="Arial"/>
              </a:rPr>
              <a:t> </a:t>
            </a:r>
            <a:r>
              <a:rPr lang="en-US" sz="1200" dirty="0">
                <a:solidFill>
                  <a:srgbClr val="231F20"/>
                </a:solidFill>
                <a:latin typeface="Arial"/>
                <a:cs typeface="Arial"/>
              </a:rPr>
              <a:t>to</a:t>
            </a:r>
            <a:r>
              <a:rPr lang="en-US" sz="1200" spc="110" dirty="0">
                <a:solidFill>
                  <a:srgbClr val="231F20"/>
                </a:solidFill>
                <a:latin typeface="Arial"/>
                <a:cs typeface="Arial"/>
              </a:rPr>
              <a:t> </a:t>
            </a:r>
            <a:r>
              <a:rPr lang="en-US" sz="1200" dirty="0">
                <a:solidFill>
                  <a:srgbClr val="231F20"/>
                </a:solidFill>
                <a:latin typeface="Arial"/>
                <a:cs typeface="Arial"/>
              </a:rPr>
              <a:t>tolerate</a:t>
            </a:r>
            <a:r>
              <a:rPr lang="en-US" sz="1200" spc="110" dirty="0">
                <a:solidFill>
                  <a:srgbClr val="231F20"/>
                </a:solidFill>
                <a:latin typeface="Arial"/>
                <a:cs typeface="Arial"/>
              </a:rPr>
              <a:t> </a:t>
            </a:r>
            <a:r>
              <a:rPr lang="en-US" sz="1200" dirty="0">
                <a:solidFill>
                  <a:srgbClr val="231F20"/>
                </a:solidFill>
                <a:latin typeface="Arial"/>
                <a:cs typeface="Arial"/>
              </a:rPr>
              <a:t>short-term</a:t>
            </a:r>
            <a:r>
              <a:rPr lang="en-US" sz="1200" spc="110" dirty="0">
                <a:solidFill>
                  <a:srgbClr val="231F20"/>
                </a:solidFill>
                <a:latin typeface="Arial"/>
                <a:cs typeface="Arial"/>
              </a:rPr>
              <a:t> </a:t>
            </a:r>
            <a:r>
              <a:rPr lang="en-US" sz="1200" spc="-10" dirty="0">
                <a:solidFill>
                  <a:srgbClr val="231F20"/>
                </a:solidFill>
                <a:latin typeface="Arial"/>
                <a:cs typeface="Arial"/>
              </a:rPr>
              <a:t>volatility.</a:t>
            </a: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spc="-10" dirty="0">
              <a:solidFill>
                <a:srgbClr val="B42672"/>
              </a:solidFill>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spc="-10" dirty="0">
                <a:solidFill>
                  <a:srgbClr val="B42672"/>
                </a:solidFill>
                <a:latin typeface="Arial"/>
                <a:cs typeface="Arial"/>
              </a:rPr>
              <a:t>Bottom</a:t>
            </a:r>
            <a:r>
              <a:rPr lang="en-US" sz="1200" b="1" spc="-20" dirty="0">
                <a:solidFill>
                  <a:srgbClr val="B42672"/>
                </a:solidFill>
                <a:latin typeface="Arial"/>
                <a:cs typeface="Arial"/>
              </a:rPr>
              <a:t> line: </a:t>
            </a:r>
            <a:r>
              <a:rPr lang="en-US" sz="1200" b="1" spc="-20" dirty="0">
                <a:solidFill>
                  <a:srgbClr val="231F20"/>
                </a:solidFill>
                <a:latin typeface="Arial"/>
                <a:cs typeface="Arial"/>
              </a:rPr>
              <a:t>Election year</a:t>
            </a:r>
            <a:r>
              <a:rPr lang="en-US" sz="1200" b="1" spc="-15" dirty="0">
                <a:solidFill>
                  <a:srgbClr val="231F20"/>
                </a:solidFill>
                <a:latin typeface="Arial"/>
                <a:cs typeface="Arial"/>
              </a:rPr>
              <a:t> </a:t>
            </a:r>
            <a:r>
              <a:rPr lang="en-US" sz="1200" b="1" spc="-10" dirty="0">
                <a:solidFill>
                  <a:srgbClr val="231F20"/>
                </a:solidFill>
                <a:latin typeface="Arial"/>
                <a:cs typeface="Arial"/>
              </a:rPr>
              <a:t>volatility</a:t>
            </a:r>
            <a:r>
              <a:rPr lang="en-US" sz="1200" b="1" spc="-15" dirty="0">
                <a:solidFill>
                  <a:srgbClr val="231F20"/>
                </a:solidFill>
                <a:latin typeface="Arial"/>
                <a:cs typeface="Arial"/>
              </a:rPr>
              <a:t> </a:t>
            </a:r>
            <a:r>
              <a:rPr lang="en-US" sz="1200" b="1" spc="-35" dirty="0">
                <a:solidFill>
                  <a:srgbClr val="231F20"/>
                </a:solidFill>
                <a:latin typeface="Arial"/>
                <a:cs typeface="Arial"/>
              </a:rPr>
              <a:t>can</a:t>
            </a:r>
            <a:r>
              <a:rPr lang="en-US" sz="1200" b="1" spc="-20" dirty="0">
                <a:solidFill>
                  <a:srgbClr val="231F20"/>
                </a:solidFill>
                <a:latin typeface="Arial"/>
                <a:cs typeface="Arial"/>
              </a:rPr>
              <a:t> create</a:t>
            </a:r>
            <a:r>
              <a:rPr lang="en-US" sz="1200" b="1" spc="-15" dirty="0">
                <a:solidFill>
                  <a:srgbClr val="231F20"/>
                </a:solidFill>
                <a:latin typeface="Arial"/>
                <a:cs typeface="Arial"/>
              </a:rPr>
              <a:t> </a:t>
            </a:r>
            <a:r>
              <a:rPr lang="en-US" sz="1200" b="1" spc="-20" dirty="0">
                <a:solidFill>
                  <a:srgbClr val="231F20"/>
                </a:solidFill>
                <a:latin typeface="Arial"/>
                <a:cs typeface="Arial"/>
              </a:rPr>
              <a:t>buying</a:t>
            </a:r>
            <a:r>
              <a:rPr lang="en-US" sz="1200" b="1" spc="-15" dirty="0">
                <a:solidFill>
                  <a:srgbClr val="231F20"/>
                </a:solidFill>
                <a:latin typeface="Arial"/>
                <a:cs typeface="Arial"/>
              </a:rPr>
              <a:t> </a:t>
            </a:r>
            <a:r>
              <a:rPr lang="en-US" sz="1200" b="1" spc="-10" dirty="0">
                <a:solidFill>
                  <a:srgbClr val="231F20"/>
                </a:solidFill>
                <a:latin typeface="Arial"/>
                <a:cs typeface="Arial"/>
              </a:rPr>
              <a:t>opportunities</a:t>
            </a:r>
            <a:r>
              <a:rPr lang="en-US" sz="1200" b="1" spc="-20" dirty="0">
                <a:solidFill>
                  <a:srgbClr val="231F20"/>
                </a:solidFill>
                <a:latin typeface="Arial"/>
                <a:cs typeface="Arial"/>
              </a:rPr>
              <a:t> </a:t>
            </a:r>
            <a:r>
              <a:rPr lang="en-US" sz="1200" b="1" spc="-25" dirty="0">
                <a:solidFill>
                  <a:srgbClr val="231F20"/>
                </a:solidFill>
                <a:latin typeface="Arial"/>
                <a:cs typeface="Arial"/>
              </a:rPr>
              <a:t>for </a:t>
            </a:r>
            <a:r>
              <a:rPr lang="en-US" sz="1200" b="1" spc="-10" dirty="0">
                <a:solidFill>
                  <a:srgbClr val="231F20"/>
                </a:solidFill>
                <a:latin typeface="Arial"/>
                <a:cs typeface="Arial"/>
              </a:rPr>
              <a:t>long-</a:t>
            </a:r>
            <a:r>
              <a:rPr lang="en-US" sz="1200" b="1" dirty="0">
                <a:solidFill>
                  <a:srgbClr val="231F20"/>
                </a:solidFill>
                <a:latin typeface="Arial"/>
                <a:cs typeface="Arial"/>
              </a:rPr>
              <a:t>term</a:t>
            </a:r>
            <a:r>
              <a:rPr lang="en-US" sz="1200" b="1" spc="-20" dirty="0">
                <a:solidFill>
                  <a:srgbClr val="231F20"/>
                </a:solidFill>
                <a:latin typeface="Arial"/>
                <a:cs typeface="Arial"/>
              </a:rPr>
              <a:t> </a:t>
            </a:r>
            <a:r>
              <a:rPr lang="en-US" sz="1200" b="1" spc="-10" dirty="0">
                <a:solidFill>
                  <a:srgbClr val="231F20"/>
                </a:solidFill>
                <a:latin typeface="Arial"/>
                <a:cs typeface="Arial"/>
              </a:rPr>
              <a:t>investors.</a:t>
            </a: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32</a:t>
            </a:fld>
            <a:endParaRPr lang="en-US"/>
          </a:p>
        </p:txBody>
      </p:sp>
    </p:spTree>
    <p:extLst>
      <p:ext uri="{BB962C8B-B14F-4D97-AF65-F5344CB8AC3E}">
        <p14:creationId xmlns:p14="http://schemas.microsoft.com/office/powerpoint/2010/main" val="2281756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If</a:t>
            </a:r>
            <a:r>
              <a:rPr lang="en-US" sz="1200" spc="80" dirty="0">
                <a:solidFill>
                  <a:srgbClr val="231F20"/>
                </a:solidFill>
                <a:latin typeface="Arial"/>
                <a:cs typeface="Arial"/>
              </a:rPr>
              <a:t> </a:t>
            </a:r>
            <a:r>
              <a:rPr lang="en-US" sz="1200" dirty="0">
                <a:solidFill>
                  <a:srgbClr val="231F20"/>
                </a:solidFill>
                <a:latin typeface="Arial"/>
                <a:cs typeface="Arial"/>
              </a:rPr>
              <a:t>you’re</a:t>
            </a:r>
            <a:r>
              <a:rPr lang="en-US" sz="1200" spc="60" dirty="0">
                <a:solidFill>
                  <a:srgbClr val="231F20"/>
                </a:solidFill>
                <a:latin typeface="Arial"/>
                <a:cs typeface="Arial"/>
              </a:rPr>
              <a:t> </a:t>
            </a:r>
            <a:r>
              <a:rPr lang="en-US" sz="1200" dirty="0">
                <a:solidFill>
                  <a:srgbClr val="231F20"/>
                </a:solidFill>
                <a:latin typeface="Arial"/>
                <a:cs typeface="Arial"/>
              </a:rPr>
              <a:t>nervous</a:t>
            </a:r>
            <a:r>
              <a:rPr lang="en-US" sz="1200" spc="55" dirty="0">
                <a:solidFill>
                  <a:srgbClr val="231F20"/>
                </a:solidFill>
                <a:latin typeface="Arial"/>
                <a:cs typeface="Arial"/>
              </a:rPr>
              <a:t> </a:t>
            </a:r>
            <a:r>
              <a:rPr lang="en-US" sz="1200" dirty="0">
                <a:solidFill>
                  <a:srgbClr val="231F20"/>
                </a:solidFill>
                <a:latin typeface="Arial"/>
                <a:cs typeface="Arial"/>
              </a:rPr>
              <a:t>about</a:t>
            </a:r>
            <a:r>
              <a:rPr lang="en-US" sz="1200" spc="55" dirty="0">
                <a:solidFill>
                  <a:srgbClr val="231F20"/>
                </a:solidFill>
                <a:latin typeface="Arial"/>
                <a:cs typeface="Arial"/>
              </a:rPr>
              <a:t> </a:t>
            </a:r>
            <a:r>
              <a:rPr lang="en-US" sz="1200" dirty="0">
                <a:solidFill>
                  <a:srgbClr val="231F20"/>
                </a:solidFill>
                <a:latin typeface="Arial"/>
                <a:cs typeface="Arial"/>
              </a:rPr>
              <a:t>the</a:t>
            </a:r>
            <a:r>
              <a:rPr lang="en-US" sz="1200" spc="60" dirty="0">
                <a:solidFill>
                  <a:srgbClr val="231F20"/>
                </a:solidFill>
                <a:latin typeface="Arial"/>
                <a:cs typeface="Arial"/>
              </a:rPr>
              <a:t> </a:t>
            </a:r>
            <a:r>
              <a:rPr lang="en-US" sz="1200" dirty="0">
                <a:solidFill>
                  <a:srgbClr val="231F20"/>
                </a:solidFill>
                <a:latin typeface="Arial"/>
                <a:cs typeface="Arial"/>
              </a:rPr>
              <a:t>markets</a:t>
            </a:r>
            <a:r>
              <a:rPr lang="en-US" sz="1200" spc="55" dirty="0">
                <a:solidFill>
                  <a:srgbClr val="231F20"/>
                </a:solidFill>
                <a:latin typeface="Arial"/>
                <a:cs typeface="Arial"/>
              </a:rPr>
              <a:t> </a:t>
            </a:r>
            <a:r>
              <a:rPr lang="en-US" sz="1200" dirty="0">
                <a:solidFill>
                  <a:srgbClr val="231F20"/>
                </a:solidFill>
                <a:latin typeface="Arial"/>
                <a:cs typeface="Arial"/>
              </a:rPr>
              <a:t>heading</a:t>
            </a:r>
            <a:r>
              <a:rPr lang="en-US" sz="1200" spc="55" dirty="0">
                <a:solidFill>
                  <a:srgbClr val="231F20"/>
                </a:solidFill>
                <a:latin typeface="Arial"/>
                <a:cs typeface="Arial"/>
              </a:rPr>
              <a:t> </a:t>
            </a:r>
            <a:r>
              <a:rPr lang="en-US" sz="1200" dirty="0">
                <a:solidFill>
                  <a:srgbClr val="231F20"/>
                </a:solidFill>
                <a:latin typeface="Arial"/>
                <a:cs typeface="Arial"/>
              </a:rPr>
              <a:t>into</a:t>
            </a:r>
            <a:r>
              <a:rPr lang="en-US" sz="1200" spc="60" dirty="0">
                <a:solidFill>
                  <a:srgbClr val="231F20"/>
                </a:solidFill>
                <a:latin typeface="Arial"/>
                <a:cs typeface="Arial"/>
              </a:rPr>
              <a:t> </a:t>
            </a:r>
            <a:r>
              <a:rPr lang="en-US" sz="1200" dirty="0">
                <a:solidFill>
                  <a:srgbClr val="231F20"/>
                </a:solidFill>
                <a:latin typeface="Arial"/>
                <a:cs typeface="Arial"/>
              </a:rPr>
              <a:t>2024,</a:t>
            </a:r>
            <a:r>
              <a:rPr lang="en-US" sz="1200" spc="15" dirty="0">
                <a:solidFill>
                  <a:srgbClr val="231F20"/>
                </a:solidFill>
                <a:latin typeface="Arial"/>
                <a:cs typeface="Arial"/>
              </a:rPr>
              <a:t> </a:t>
            </a:r>
            <a:r>
              <a:rPr lang="en-US" sz="1200" dirty="0">
                <a:solidFill>
                  <a:srgbClr val="231F20"/>
                </a:solidFill>
                <a:latin typeface="Arial"/>
                <a:cs typeface="Arial"/>
              </a:rPr>
              <a:t>you’re</a:t>
            </a:r>
            <a:r>
              <a:rPr lang="en-US" sz="1200" spc="55" dirty="0">
                <a:solidFill>
                  <a:srgbClr val="231F20"/>
                </a:solidFill>
                <a:latin typeface="Arial"/>
                <a:cs typeface="Arial"/>
              </a:rPr>
              <a:t> </a:t>
            </a:r>
            <a:r>
              <a:rPr lang="en-US" sz="1200" dirty="0">
                <a:solidFill>
                  <a:srgbClr val="231F20"/>
                </a:solidFill>
                <a:latin typeface="Arial"/>
                <a:cs typeface="Arial"/>
              </a:rPr>
              <a:t>not</a:t>
            </a:r>
            <a:r>
              <a:rPr lang="en-US" sz="1200" spc="60" dirty="0">
                <a:solidFill>
                  <a:srgbClr val="231F20"/>
                </a:solidFill>
                <a:latin typeface="Arial"/>
                <a:cs typeface="Arial"/>
              </a:rPr>
              <a:t> </a:t>
            </a:r>
            <a:r>
              <a:rPr lang="en-US" sz="1200" spc="-10" dirty="0">
                <a:solidFill>
                  <a:srgbClr val="231F20"/>
                </a:solidFill>
                <a:latin typeface="Arial"/>
                <a:cs typeface="Arial"/>
              </a:rPr>
              <a:t>alone. </a:t>
            </a:r>
            <a:r>
              <a:rPr lang="en-US" sz="1200" dirty="0">
                <a:solidFill>
                  <a:srgbClr val="231F20"/>
                </a:solidFill>
                <a:latin typeface="Arial"/>
                <a:cs typeface="Arial"/>
              </a:rPr>
              <a:t>Presidential</a:t>
            </a:r>
            <a:r>
              <a:rPr lang="en-US" sz="1200" spc="75" dirty="0">
                <a:solidFill>
                  <a:srgbClr val="231F20"/>
                </a:solidFill>
                <a:latin typeface="Arial"/>
                <a:cs typeface="Arial"/>
              </a:rPr>
              <a:t> </a:t>
            </a:r>
            <a:r>
              <a:rPr lang="en-US" sz="1200" dirty="0">
                <a:solidFill>
                  <a:srgbClr val="231F20"/>
                </a:solidFill>
                <a:latin typeface="Arial"/>
                <a:cs typeface="Arial"/>
              </a:rPr>
              <a:t>candidates</a:t>
            </a:r>
            <a:r>
              <a:rPr lang="en-US" sz="1200" spc="80" dirty="0">
                <a:solidFill>
                  <a:srgbClr val="231F20"/>
                </a:solidFill>
                <a:latin typeface="Arial"/>
                <a:cs typeface="Arial"/>
              </a:rPr>
              <a:t> </a:t>
            </a:r>
            <a:r>
              <a:rPr lang="en-US" sz="1200" dirty="0">
                <a:solidFill>
                  <a:srgbClr val="231F20"/>
                </a:solidFill>
                <a:latin typeface="Arial"/>
                <a:cs typeface="Arial"/>
              </a:rPr>
              <a:t>often</a:t>
            </a:r>
            <a:r>
              <a:rPr lang="en-US" sz="1200" spc="80" dirty="0">
                <a:solidFill>
                  <a:srgbClr val="231F20"/>
                </a:solidFill>
                <a:latin typeface="Arial"/>
                <a:cs typeface="Arial"/>
              </a:rPr>
              <a:t> </a:t>
            </a:r>
            <a:r>
              <a:rPr lang="en-US" sz="1200" dirty="0">
                <a:solidFill>
                  <a:srgbClr val="231F20"/>
                </a:solidFill>
                <a:latin typeface="Arial"/>
                <a:cs typeface="Arial"/>
              </a:rPr>
              <a:t>draw</a:t>
            </a:r>
            <a:r>
              <a:rPr lang="en-US" sz="1200" spc="80" dirty="0">
                <a:solidFill>
                  <a:srgbClr val="231F20"/>
                </a:solidFill>
                <a:latin typeface="Arial"/>
                <a:cs typeface="Arial"/>
              </a:rPr>
              <a:t> </a:t>
            </a:r>
            <a:r>
              <a:rPr lang="en-US" sz="1200" dirty="0">
                <a:solidFill>
                  <a:srgbClr val="231F20"/>
                </a:solidFill>
                <a:latin typeface="Arial"/>
                <a:cs typeface="Arial"/>
              </a:rPr>
              <a:t>attention</a:t>
            </a:r>
            <a:r>
              <a:rPr lang="en-US" sz="1200" spc="80" dirty="0">
                <a:solidFill>
                  <a:srgbClr val="231F20"/>
                </a:solidFill>
                <a:latin typeface="Arial"/>
                <a:cs typeface="Arial"/>
              </a:rPr>
              <a:t> </a:t>
            </a:r>
            <a:r>
              <a:rPr lang="en-US" sz="1200" dirty="0">
                <a:solidFill>
                  <a:srgbClr val="231F20"/>
                </a:solidFill>
                <a:latin typeface="Arial"/>
                <a:cs typeface="Arial"/>
              </a:rPr>
              <a:t>to</a:t>
            </a:r>
            <a:r>
              <a:rPr lang="en-US" sz="1200" spc="75" dirty="0">
                <a:solidFill>
                  <a:srgbClr val="231F20"/>
                </a:solidFill>
                <a:latin typeface="Arial"/>
                <a:cs typeface="Arial"/>
              </a:rPr>
              <a:t> </a:t>
            </a:r>
            <a:r>
              <a:rPr lang="en-US" sz="1200" dirty="0">
                <a:solidFill>
                  <a:srgbClr val="231F20"/>
                </a:solidFill>
                <a:latin typeface="Arial"/>
                <a:cs typeface="Arial"/>
              </a:rPr>
              <a:t>the</a:t>
            </a:r>
            <a:r>
              <a:rPr lang="en-US" sz="1200" spc="80" dirty="0">
                <a:solidFill>
                  <a:srgbClr val="231F20"/>
                </a:solidFill>
                <a:latin typeface="Arial"/>
                <a:cs typeface="Arial"/>
              </a:rPr>
              <a:t> </a:t>
            </a:r>
            <a:r>
              <a:rPr lang="en-US" sz="1200" dirty="0">
                <a:solidFill>
                  <a:srgbClr val="231F20"/>
                </a:solidFill>
                <a:latin typeface="Arial"/>
                <a:cs typeface="Arial"/>
              </a:rPr>
              <a:t>country’s</a:t>
            </a:r>
            <a:r>
              <a:rPr lang="en-US" sz="1200" spc="80" dirty="0">
                <a:solidFill>
                  <a:srgbClr val="231F20"/>
                </a:solidFill>
                <a:latin typeface="Arial"/>
                <a:cs typeface="Arial"/>
              </a:rPr>
              <a:t> </a:t>
            </a:r>
            <a:r>
              <a:rPr lang="en-US" sz="1200" dirty="0">
                <a:solidFill>
                  <a:srgbClr val="231F20"/>
                </a:solidFill>
                <a:latin typeface="Arial"/>
                <a:cs typeface="Arial"/>
              </a:rPr>
              <a:t>problems,</a:t>
            </a:r>
            <a:r>
              <a:rPr lang="en-US" sz="1200" spc="35" dirty="0">
                <a:solidFill>
                  <a:srgbClr val="231F20"/>
                </a:solidFill>
                <a:latin typeface="Arial"/>
                <a:cs typeface="Arial"/>
              </a:rPr>
              <a:t> </a:t>
            </a:r>
            <a:r>
              <a:rPr lang="en-US" sz="1200" spc="-25" dirty="0">
                <a:solidFill>
                  <a:srgbClr val="231F20"/>
                </a:solidFill>
                <a:latin typeface="Arial"/>
                <a:cs typeface="Arial"/>
              </a:rPr>
              <a:t>and </a:t>
            </a:r>
            <a:r>
              <a:rPr lang="en-US" sz="1200" dirty="0">
                <a:solidFill>
                  <a:srgbClr val="231F20"/>
                </a:solidFill>
                <a:latin typeface="Arial"/>
                <a:cs typeface="Arial"/>
              </a:rPr>
              <a:t>campaigns</a:t>
            </a:r>
            <a:r>
              <a:rPr lang="en-US" sz="1200" spc="60" dirty="0">
                <a:solidFill>
                  <a:srgbClr val="231F20"/>
                </a:solidFill>
                <a:latin typeface="Arial"/>
                <a:cs typeface="Arial"/>
              </a:rPr>
              <a:t> </a:t>
            </a:r>
            <a:r>
              <a:rPr lang="en-US" sz="1200" dirty="0">
                <a:solidFill>
                  <a:srgbClr val="231F20"/>
                </a:solidFill>
                <a:latin typeface="Arial"/>
                <a:cs typeface="Arial"/>
              </a:rPr>
              <a:t>tend</a:t>
            </a:r>
            <a:r>
              <a:rPr lang="en-US" sz="1200" spc="60" dirty="0">
                <a:solidFill>
                  <a:srgbClr val="231F20"/>
                </a:solidFill>
                <a:latin typeface="Arial"/>
                <a:cs typeface="Arial"/>
              </a:rPr>
              <a:t> </a:t>
            </a:r>
            <a:r>
              <a:rPr lang="en-US" sz="1200" dirty="0">
                <a:solidFill>
                  <a:srgbClr val="231F20"/>
                </a:solidFill>
                <a:latin typeface="Arial"/>
                <a:cs typeface="Arial"/>
              </a:rPr>
              <a:t>to</a:t>
            </a:r>
            <a:r>
              <a:rPr lang="en-US" sz="1200" spc="60" dirty="0">
                <a:solidFill>
                  <a:srgbClr val="231F20"/>
                </a:solidFill>
                <a:latin typeface="Arial"/>
                <a:cs typeface="Arial"/>
              </a:rPr>
              <a:t> </a:t>
            </a:r>
            <a:r>
              <a:rPr lang="en-US" sz="1200" dirty="0">
                <a:solidFill>
                  <a:srgbClr val="231F20"/>
                </a:solidFill>
                <a:latin typeface="Arial"/>
                <a:cs typeface="Arial"/>
              </a:rPr>
              <a:t>amplify</a:t>
            </a:r>
            <a:r>
              <a:rPr lang="en-US" sz="1200" spc="60" dirty="0">
                <a:solidFill>
                  <a:srgbClr val="231F20"/>
                </a:solidFill>
                <a:latin typeface="Arial"/>
                <a:cs typeface="Arial"/>
              </a:rPr>
              <a:t> </a:t>
            </a:r>
            <a:r>
              <a:rPr lang="en-US" sz="1200" dirty="0">
                <a:solidFill>
                  <a:srgbClr val="231F20"/>
                </a:solidFill>
                <a:latin typeface="Arial"/>
                <a:cs typeface="Arial"/>
              </a:rPr>
              <a:t>negative</a:t>
            </a:r>
            <a:r>
              <a:rPr lang="en-US" sz="1200" spc="60" dirty="0">
                <a:solidFill>
                  <a:srgbClr val="231F20"/>
                </a:solidFill>
                <a:latin typeface="Arial"/>
                <a:cs typeface="Arial"/>
              </a:rPr>
              <a:t> </a:t>
            </a:r>
            <a:r>
              <a:rPr lang="en-US" sz="1200" spc="-10" dirty="0">
                <a:solidFill>
                  <a:srgbClr val="231F20"/>
                </a:solidFill>
                <a:latin typeface="Arial"/>
                <a:cs typeface="Arial"/>
              </a:rPr>
              <a:t>messages.</a:t>
            </a:r>
            <a:r>
              <a:rPr lang="en-US" sz="1200" spc="20" dirty="0">
                <a:solidFill>
                  <a:srgbClr val="231F20"/>
                </a:solidFill>
                <a:latin typeface="Arial"/>
                <a:cs typeface="Arial"/>
              </a:rPr>
              <a:t> </a:t>
            </a:r>
            <a:r>
              <a:rPr lang="en-US" sz="1200" spc="-10" dirty="0">
                <a:solidFill>
                  <a:srgbClr val="231F20"/>
                </a:solidFill>
                <a:latin typeface="Arial"/>
                <a:cs typeface="Arial"/>
              </a:rPr>
              <a:t>So</a:t>
            </a:r>
            <a:r>
              <a:rPr lang="en-US" sz="1200" spc="60" dirty="0">
                <a:solidFill>
                  <a:srgbClr val="231F20"/>
                </a:solidFill>
                <a:latin typeface="Arial"/>
                <a:cs typeface="Arial"/>
              </a:rPr>
              <a:t> </a:t>
            </a:r>
            <a:r>
              <a:rPr lang="en-US" sz="1200" dirty="0">
                <a:solidFill>
                  <a:srgbClr val="231F20"/>
                </a:solidFill>
                <a:latin typeface="Arial"/>
                <a:cs typeface="Arial"/>
              </a:rPr>
              <a:t>it’s</a:t>
            </a:r>
            <a:r>
              <a:rPr lang="en-US" sz="1200" spc="60" dirty="0">
                <a:solidFill>
                  <a:srgbClr val="231F20"/>
                </a:solidFill>
                <a:latin typeface="Arial"/>
                <a:cs typeface="Arial"/>
              </a:rPr>
              <a:t> </a:t>
            </a:r>
            <a:r>
              <a:rPr lang="en-US" sz="1200" dirty="0">
                <a:solidFill>
                  <a:srgbClr val="231F20"/>
                </a:solidFill>
                <a:latin typeface="Arial"/>
                <a:cs typeface="Arial"/>
              </a:rPr>
              <a:t>no</a:t>
            </a:r>
            <a:r>
              <a:rPr lang="en-US" sz="1200" spc="60" dirty="0">
                <a:solidFill>
                  <a:srgbClr val="231F20"/>
                </a:solidFill>
                <a:latin typeface="Arial"/>
                <a:cs typeface="Arial"/>
              </a:rPr>
              <a:t> </a:t>
            </a:r>
            <a:r>
              <a:rPr lang="en-US" sz="1200" dirty="0">
                <a:solidFill>
                  <a:srgbClr val="231F20"/>
                </a:solidFill>
                <a:latin typeface="Arial"/>
                <a:cs typeface="Arial"/>
              </a:rPr>
              <a:t>wonder</a:t>
            </a:r>
            <a:r>
              <a:rPr lang="en-US" sz="1200" spc="65" dirty="0">
                <a:solidFill>
                  <a:srgbClr val="231F20"/>
                </a:solidFill>
                <a:latin typeface="Arial"/>
                <a:cs typeface="Arial"/>
              </a:rPr>
              <a:t> </a:t>
            </a:r>
            <a:r>
              <a:rPr lang="en-US" sz="1200" dirty="0">
                <a:solidFill>
                  <a:srgbClr val="231F20"/>
                </a:solidFill>
                <a:latin typeface="Arial"/>
                <a:cs typeface="Arial"/>
              </a:rPr>
              <a:t>that</a:t>
            </a:r>
            <a:r>
              <a:rPr lang="en-US" sz="1200" spc="60" dirty="0">
                <a:solidFill>
                  <a:srgbClr val="231F20"/>
                </a:solidFill>
                <a:latin typeface="Arial"/>
                <a:cs typeface="Arial"/>
              </a:rPr>
              <a:t> </a:t>
            </a:r>
            <a:r>
              <a:rPr lang="en-US" sz="1200" spc="-10" dirty="0">
                <a:solidFill>
                  <a:srgbClr val="231F20"/>
                </a:solidFill>
                <a:latin typeface="Arial"/>
                <a:cs typeface="Arial"/>
              </a:rPr>
              <a:t>investors </a:t>
            </a:r>
            <a:r>
              <a:rPr lang="en-US" sz="1200" dirty="0">
                <a:solidFill>
                  <a:srgbClr val="231F20"/>
                </a:solidFill>
                <a:latin typeface="Arial"/>
                <a:cs typeface="Arial"/>
              </a:rPr>
              <a:t>may</a:t>
            </a:r>
            <a:r>
              <a:rPr lang="en-US" sz="1200" spc="50" dirty="0">
                <a:solidFill>
                  <a:srgbClr val="231F20"/>
                </a:solidFill>
                <a:latin typeface="Arial"/>
                <a:cs typeface="Arial"/>
              </a:rPr>
              <a:t> </a:t>
            </a:r>
            <a:r>
              <a:rPr lang="en-US" sz="1200" dirty="0">
                <a:solidFill>
                  <a:srgbClr val="231F20"/>
                </a:solidFill>
                <a:latin typeface="Arial"/>
                <a:cs typeface="Arial"/>
              </a:rPr>
              <a:t>start</a:t>
            </a:r>
            <a:r>
              <a:rPr lang="en-US" sz="1200" spc="50" dirty="0">
                <a:solidFill>
                  <a:srgbClr val="231F20"/>
                </a:solidFill>
                <a:latin typeface="Arial"/>
                <a:cs typeface="Arial"/>
              </a:rPr>
              <a:t> </a:t>
            </a:r>
            <a:r>
              <a:rPr lang="en-US" sz="1200" dirty="0">
                <a:solidFill>
                  <a:srgbClr val="231F20"/>
                </a:solidFill>
                <a:latin typeface="Arial"/>
                <a:cs typeface="Arial"/>
              </a:rPr>
              <a:t>feeling</a:t>
            </a:r>
            <a:r>
              <a:rPr lang="en-US" sz="1200" spc="55" dirty="0">
                <a:solidFill>
                  <a:srgbClr val="231F20"/>
                </a:solidFill>
                <a:latin typeface="Arial"/>
                <a:cs typeface="Arial"/>
              </a:rPr>
              <a:t> </a:t>
            </a:r>
            <a:r>
              <a:rPr lang="en-US" sz="1200" dirty="0">
                <a:solidFill>
                  <a:srgbClr val="231F20"/>
                </a:solidFill>
                <a:latin typeface="Arial"/>
                <a:cs typeface="Arial"/>
              </a:rPr>
              <a:t>a</a:t>
            </a:r>
            <a:r>
              <a:rPr lang="en-US" sz="1200" spc="50" dirty="0">
                <a:solidFill>
                  <a:srgbClr val="231F20"/>
                </a:solidFill>
                <a:latin typeface="Arial"/>
                <a:cs typeface="Arial"/>
              </a:rPr>
              <a:t> </a:t>
            </a:r>
            <a:r>
              <a:rPr lang="en-US" sz="1200" dirty="0">
                <a:solidFill>
                  <a:srgbClr val="231F20"/>
                </a:solidFill>
                <a:latin typeface="Arial"/>
                <a:cs typeface="Arial"/>
              </a:rPr>
              <a:t>little</a:t>
            </a:r>
            <a:r>
              <a:rPr lang="en-US" sz="1200" spc="55" dirty="0">
                <a:solidFill>
                  <a:srgbClr val="231F20"/>
                </a:solidFill>
                <a:latin typeface="Arial"/>
                <a:cs typeface="Arial"/>
              </a:rPr>
              <a:t> </a:t>
            </a:r>
            <a:r>
              <a:rPr lang="en-US" sz="1200" dirty="0">
                <a:solidFill>
                  <a:srgbClr val="231F20"/>
                </a:solidFill>
                <a:latin typeface="Arial"/>
                <a:cs typeface="Arial"/>
              </a:rPr>
              <a:t>pessimistic</a:t>
            </a:r>
            <a:r>
              <a:rPr lang="en-US" sz="1200" spc="50" dirty="0">
                <a:solidFill>
                  <a:srgbClr val="231F20"/>
                </a:solidFill>
                <a:latin typeface="Arial"/>
                <a:cs typeface="Arial"/>
              </a:rPr>
              <a:t> </a:t>
            </a:r>
            <a:r>
              <a:rPr lang="en-US" sz="1200" dirty="0">
                <a:solidFill>
                  <a:srgbClr val="231F20"/>
                </a:solidFill>
                <a:latin typeface="Arial"/>
                <a:cs typeface="Arial"/>
              </a:rPr>
              <a:t>too.</a:t>
            </a:r>
            <a:r>
              <a:rPr lang="en-US" sz="1200" spc="-15" dirty="0">
                <a:solidFill>
                  <a:srgbClr val="231F20"/>
                </a:solidFill>
                <a:latin typeface="Arial"/>
                <a:cs typeface="Arial"/>
              </a:rPr>
              <a:t> </a:t>
            </a:r>
            <a:r>
              <a:rPr lang="en-US" sz="1200" spc="-20" dirty="0">
                <a:solidFill>
                  <a:srgbClr val="231F20"/>
                </a:solidFill>
                <a:latin typeface="Arial"/>
                <a:cs typeface="Arial"/>
              </a:rPr>
              <a:t>This</a:t>
            </a:r>
            <a:r>
              <a:rPr lang="en-US" sz="1200" spc="50" dirty="0">
                <a:solidFill>
                  <a:srgbClr val="231F20"/>
                </a:solidFill>
                <a:latin typeface="Arial"/>
                <a:cs typeface="Arial"/>
              </a:rPr>
              <a:t> </a:t>
            </a:r>
            <a:r>
              <a:rPr lang="en-US" sz="1200" dirty="0">
                <a:solidFill>
                  <a:srgbClr val="231F20"/>
                </a:solidFill>
                <a:latin typeface="Arial"/>
                <a:cs typeface="Arial"/>
              </a:rPr>
              <a:t>can</a:t>
            </a:r>
            <a:r>
              <a:rPr lang="en-US" sz="1200" spc="55" dirty="0">
                <a:solidFill>
                  <a:srgbClr val="231F20"/>
                </a:solidFill>
                <a:latin typeface="Arial"/>
                <a:cs typeface="Arial"/>
              </a:rPr>
              <a:t> </a:t>
            </a:r>
            <a:r>
              <a:rPr lang="en-US" sz="1200" dirty="0">
                <a:solidFill>
                  <a:srgbClr val="231F20"/>
                </a:solidFill>
                <a:latin typeface="Arial"/>
                <a:cs typeface="Arial"/>
              </a:rPr>
              <a:t>become</a:t>
            </a:r>
            <a:r>
              <a:rPr lang="en-US" sz="1200" spc="50" dirty="0">
                <a:solidFill>
                  <a:srgbClr val="231F20"/>
                </a:solidFill>
                <a:latin typeface="Arial"/>
                <a:cs typeface="Arial"/>
              </a:rPr>
              <a:t> </a:t>
            </a:r>
            <a:r>
              <a:rPr lang="en-US" sz="1200" dirty="0">
                <a:solidFill>
                  <a:srgbClr val="231F20"/>
                </a:solidFill>
                <a:latin typeface="Arial"/>
                <a:cs typeface="Arial"/>
              </a:rPr>
              <a:t>a</a:t>
            </a:r>
            <a:r>
              <a:rPr lang="en-US" sz="1200" spc="55" dirty="0">
                <a:solidFill>
                  <a:srgbClr val="231F20"/>
                </a:solidFill>
                <a:latin typeface="Arial"/>
                <a:cs typeface="Arial"/>
              </a:rPr>
              <a:t> </a:t>
            </a:r>
            <a:r>
              <a:rPr lang="en-US" sz="1200" dirty="0">
                <a:solidFill>
                  <a:srgbClr val="231F20"/>
                </a:solidFill>
                <a:latin typeface="Arial"/>
                <a:cs typeface="Arial"/>
              </a:rPr>
              <a:t>problem</a:t>
            </a:r>
            <a:r>
              <a:rPr lang="en-US" sz="1200" spc="50" dirty="0">
                <a:solidFill>
                  <a:srgbClr val="231F20"/>
                </a:solidFill>
                <a:latin typeface="Arial"/>
                <a:cs typeface="Arial"/>
              </a:rPr>
              <a:t> </a:t>
            </a:r>
            <a:r>
              <a:rPr lang="en-US" sz="1200" dirty="0">
                <a:solidFill>
                  <a:srgbClr val="231F20"/>
                </a:solidFill>
                <a:latin typeface="Arial"/>
                <a:cs typeface="Arial"/>
              </a:rPr>
              <a:t>if</a:t>
            </a:r>
            <a:r>
              <a:rPr lang="en-US" sz="1200" spc="80" dirty="0">
                <a:solidFill>
                  <a:srgbClr val="231F20"/>
                </a:solidFill>
                <a:latin typeface="Arial"/>
                <a:cs typeface="Arial"/>
              </a:rPr>
              <a:t> </a:t>
            </a:r>
            <a:r>
              <a:rPr lang="en-US" sz="1200" dirty="0">
                <a:solidFill>
                  <a:srgbClr val="231F20"/>
                </a:solidFill>
                <a:latin typeface="Arial"/>
                <a:cs typeface="Arial"/>
              </a:rPr>
              <a:t>they</a:t>
            </a:r>
            <a:r>
              <a:rPr lang="en-US" sz="1200" spc="50" dirty="0">
                <a:solidFill>
                  <a:srgbClr val="231F20"/>
                </a:solidFill>
                <a:latin typeface="Arial"/>
                <a:cs typeface="Arial"/>
              </a:rPr>
              <a:t> </a:t>
            </a:r>
            <a:r>
              <a:rPr lang="en-US" sz="1200" spc="-10" dirty="0">
                <a:solidFill>
                  <a:srgbClr val="231F20"/>
                </a:solidFill>
                <a:latin typeface="Arial"/>
                <a:cs typeface="Arial"/>
              </a:rPr>
              <a:t>allow </a:t>
            </a:r>
            <a:r>
              <a:rPr lang="en-US" sz="1200" dirty="0">
                <a:solidFill>
                  <a:srgbClr val="231F20"/>
                </a:solidFill>
                <a:latin typeface="Arial"/>
                <a:cs typeface="Arial"/>
              </a:rPr>
              <a:t>their</a:t>
            </a:r>
            <a:r>
              <a:rPr lang="en-US" sz="1200" spc="45" dirty="0">
                <a:solidFill>
                  <a:srgbClr val="231F20"/>
                </a:solidFill>
                <a:latin typeface="Arial"/>
                <a:cs typeface="Arial"/>
              </a:rPr>
              <a:t> </a:t>
            </a:r>
            <a:r>
              <a:rPr lang="en-US" sz="1200" spc="50" dirty="0">
                <a:solidFill>
                  <a:srgbClr val="231F20"/>
                </a:solidFill>
                <a:latin typeface="Arial"/>
                <a:cs typeface="Arial"/>
              </a:rPr>
              <a:t>mood</a:t>
            </a:r>
            <a:r>
              <a:rPr lang="en-US" sz="1200" spc="45" dirty="0">
                <a:solidFill>
                  <a:srgbClr val="231F20"/>
                </a:solidFill>
                <a:latin typeface="Arial"/>
                <a:cs typeface="Arial"/>
              </a:rPr>
              <a:t> </a:t>
            </a:r>
            <a:r>
              <a:rPr lang="en-US" sz="1200" dirty="0">
                <a:solidFill>
                  <a:srgbClr val="231F20"/>
                </a:solidFill>
                <a:latin typeface="Arial"/>
                <a:cs typeface="Arial"/>
              </a:rPr>
              <a:t>to</a:t>
            </a:r>
            <a:r>
              <a:rPr lang="en-US" sz="1200" spc="50" dirty="0">
                <a:solidFill>
                  <a:srgbClr val="231F20"/>
                </a:solidFill>
                <a:latin typeface="Arial"/>
                <a:cs typeface="Arial"/>
              </a:rPr>
              <a:t> </a:t>
            </a:r>
            <a:r>
              <a:rPr lang="en-US" sz="1200" dirty="0">
                <a:solidFill>
                  <a:srgbClr val="231F20"/>
                </a:solidFill>
                <a:latin typeface="Arial"/>
                <a:cs typeface="Arial"/>
              </a:rPr>
              <a:t>affect</a:t>
            </a:r>
            <a:r>
              <a:rPr lang="en-US" sz="1200" spc="45" dirty="0">
                <a:solidFill>
                  <a:srgbClr val="231F20"/>
                </a:solidFill>
                <a:latin typeface="Arial"/>
                <a:cs typeface="Arial"/>
              </a:rPr>
              <a:t> </a:t>
            </a:r>
            <a:r>
              <a:rPr lang="en-US" sz="1200" dirty="0">
                <a:solidFill>
                  <a:srgbClr val="231F20"/>
                </a:solidFill>
                <a:latin typeface="Arial"/>
                <a:cs typeface="Arial"/>
              </a:rPr>
              <a:t>their</a:t>
            </a:r>
            <a:r>
              <a:rPr lang="en-US" sz="1200" spc="50" dirty="0">
                <a:solidFill>
                  <a:srgbClr val="231F20"/>
                </a:solidFill>
                <a:latin typeface="Arial"/>
                <a:cs typeface="Arial"/>
              </a:rPr>
              <a:t> </a:t>
            </a:r>
            <a:r>
              <a:rPr lang="en-US" sz="1200" spc="-10" dirty="0">
                <a:solidFill>
                  <a:srgbClr val="231F20"/>
                </a:solidFill>
                <a:latin typeface="Arial"/>
                <a:cs typeface="Arial"/>
              </a:rPr>
              <a:t>money.</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History</a:t>
            </a:r>
            <a:r>
              <a:rPr lang="en-US" sz="1200" spc="40" dirty="0">
                <a:solidFill>
                  <a:srgbClr val="231F20"/>
                </a:solidFill>
                <a:latin typeface="Arial"/>
                <a:cs typeface="Arial"/>
              </a:rPr>
              <a:t> </a:t>
            </a:r>
            <a:r>
              <a:rPr lang="en-US" sz="1200" dirty="0">
                <a:solidFill>
                  <a:srgbClr val="231F20"/>
                </a:solidFill>
                <a:latin typeface="Arial"/>
                <a:cs typeface="Arial"/>
              </a:rPr>
              <a:t>shows</a:t>
            </a:r>
            <a:r>
              <a:rPr lang="en-US" sz="1200" spc="40" dirty="0">
                <a:solidFill>
                  <a:srgbClr val="231F20"/>
                </a:solidFill>
                <a:latin typeface="Arial"/>
                <a:cs typeface="Arial"/>
              </a:rPr>
              <a:t> </a:t>
            </a:r>
            <a:r>
              <a:rPr lang="en-US" sz="1200" dirty="0">
                <a:solidFill>
                  <a:srgbClr val="231F20"/>
                </a:solidFill>
                <a:latin typeface="Arial"/>
                <a:cs typeface="Arial"/>
              </a:rPr>
              <a:t>that</a:t>
            </a:r>
            <a:r>
              <a:rPr lang="en-US" sz="1200" spc="40" dirty="0">
                <a:solidFill>
                  <a:srgbClr val="231F20"/>
                </a:solidFill>
                <a:latin typeface="Arial"/>
                <a:cs typeface="Arial"/>
              </a:rPr>
              <a:t> </a:t>
            </a:r>
            <a:r>
              <a:rPr lang="en-US" sz="1200" dirty="0">
                <a:solidFill>
                  <a:srgbClr val="231F20"/>
                </a:solidFill>
                <a:latin typeface="Arial"/>
                <a:cs typeface="Arial"/>
              </a:rPr>
              <a:t>investors</a:t>
            </a:r>
            <a:r>
              <a:rPr lang="en-US" sz="1200" spc="40" dirty="0">
                <a:solidFill>
                  <a:srgbClr val="231F20"/>
                </a:solidFill>
                <a:latin typeface="Arial"/>
                <a:cs typeface="Arial"/>
              </a:rPr>
              <a:t> </a:t>
            </a:r>
            <a:r>
              <a:rPr lang="en-US" sz="1200" dirty="0">
                <a:solidFill>
                  <a:srgbClr val="231F20"/>
                </a:solidFill>
                <a:latin typeface="Arial"/>
                <a:cs typeface="Arial"/>
              </a:rPr>
              <a:t>have</a:t>
            </a:r>
            <a:r>
              <a:rPr lang="en-US" sz="1200" spc="40" dirty="0">
                <a:solidFill>
                  <a:srgbClr val="231F20"/>
                </a:solidFill>
                <a:latin typeface="Arial"/>
                <a:cs typeface="Arial"/>
              </a:rPr>
              <a:t> </a:t>
            </a:r>
            <a:r>
              <a:rPr lang="en-US" sz="1200" dirty="0">
                <a:solidFill>
                  <a:srgbClr val="231F20"/>
                </a:solidFill>
                <a:latin typeface="Arial"/>
                <a:cs typeface="Arial"/>
              </a:rPr>
              <a:t>poured</a:t>
            </a:r>
            <a:r>
              <a:rPr lang="en-US" sz="1200" spc="40" dirty="0">
                <a:solidFill>
                  <a:srgbClr val="231F20"/>
                </a:solidFill>
                <a:latin typeface="Arial"/>
                <a:cs typeface="Arial"/>
              </a:rPr>
              <a:t> </a:t>
            </a:r>
            <a:r>
              <a:rPr lang="en-US" sz="1200" dirty="0">
                <a:solidFill>
                  <a:srgbClr val="231F20"/>
                </a:solidFill>
                <a:latin typeface="Arial"/>
                <a:cs typeface="Arial"/>
              </a:rPr>
              <a:t>into</a:t>
            </a:r>
            <a:r>
              <a:rPr lang="en-US" sz="1200" spc="40" dirty="0">
                <a:solidFill>
                  <a:srgbClr val="231F20"/>
                </a:solidFill>
                <a:latin typeface="Arial"/>
                <a:cs typeface="Arial"/>
              </a:rPr>
              <a:t> </a:t>
            </a:r>
            <a:r>
              <a:rPr lang="en-US" sz="1200" dirty="0">
                <a:solidFill>
                  <a:srgbClr val="231F20"/>
                </a:solidFill>
                <a:latin typeface="Arial"/>
                <a:cs typeface="Arial"/>
              </a:rPr>
              <a:t>money</a:t>
            </a:r>
            <a:r>
              <a:rPr lang="en-US" sz="1200" spc="40" dirty="0">
                <a:solidFill>
                  <a:srgbClr val="231F20"/>
                </a:solidFill>
                <a:latin typeface="Arial"/>
                <a:cs typeface="Arial"/>
              </a:rPr>
              <a:t> </a:t>
            </a:r>
            <a:r>
              <a:rPr lang="en-US" sz="1200" dirty="0">
                <a:solidFill>
                  <a:srgbClr val="231F20"/>
                </a:solidFill>
                <a:latin typeface="Arial"/>
                <a:cs typeface="Arial"/>
              </a:rPr>
              <a:t>market</a:t>
            </a:r>
            <a:r>
              <a:rPr lang="en-US" sz="1200" spc="40" dirty="0">
                <a:solidFill>
                  <a:srgbClr val="231F20"/>
                </a:solidFill>
                <a:latin typeface="Arial"/>
                <a:cs typeface="Arial"/>
              </a:rPr>
              <a:t> </a:t>
            </a:r>
            <a:r>
              <a:rPr lang="en-US" sz="1200" dirty="0">
                <a:solidFill>
                  <a:srgbClr val="231F20"/>
                </a:solidFill>
                <a:latin typeface="Arial"/>
                <a:cs typeface="Arial"/>
              </a:rPr>
              <a:t>funds</a:t>
            </a:r>
            <a:r>
              <a:rPr lang="en-US" sz="1200" spc="45" dirty="0">
                <a:solidFill>
                  <a:srgbClr val="231F20"/>
                </a:solidFill>
                <a:latin typeface="Arial"/>
                <a:cs typeface="Arial"/>
              </a:rPr>
              <a:t> </a:t>
            </a:r>
            <a:r>
              <a:rPr lang="en-US" sz="1200" spc="-360" dirty="0">
                <a:solidFill>
                  <a:srgbClr val="231F20"/>
                </a:solidFill>
                <a:latin typeface="Arial"/>
                <a:cs typeface="Arial"/>
              </a:rPr>
              <a:t>—</a:t>
            </a:r>
            <a:r>
              <a:rPr lang="en-US" sz="1200" spc="40" dirty="0">
                <a:solidFill>
                  <a:srgbClr val="231F20"/>
                </a:solidFill>
                <a:latin typeface="Arial"/>
                <a:cs typeface="Arial"/>
              </a:rPr>
              <a:t> </a:t>
            </a:r>
            <a:r>
              <a:rPr lang="en-US" sz="1200" spc="-10" dirty="0">
                <a:solidFill>
                  <a:srgbClr val="231F20"/>
                </a:solidFill>
                <a:latin typeface="Arial"/>
                <a:cs typeface="Arial"/>
              </a:rPr>
              <a:t>traditionally </a:t>
            </a:r>
            <a:r>
              <a:rPr lang="en-US" sz="1200" dirty="0">
                <a:solidFill>
                  <a:srgbClr val="231F20"/>
                </a:solidFill>
                <a:latin typeface="Arial"/>
                <a:cs typeface="Arial"/>
              </a:rPr>
              <a:t>one</a:t>
            </a:r>
            <a:r>
              <a:rPr lang="en-US" sz="1200" spc="45" dirty="0">
                <a:solidFill>
                  <a:srgbClr val="231F20"/>
                </a:solidFill>
                <a:latin typeface="Arial"/>
                <a:cs typeface="Arial"/>
              </a:rPr>
              <a:t> </a:t>
            </a:r>
            <a:r>
              <a:rPr lang="en-US" sz="1200" dirty="0">
                <a:solidFill>
                  <a:srgbClr val="231F20"/>
                </a:solidFill>
                <a:latin typeface="Arial"/>
                <a:cs typeface="Arial"/>
              </a:rPr>
              <a:t>of</a:t>
            </a:r>
            <a:r>
              <a:rPr lang="en-US" sz="1200" spc="70" dirty="0">
                <a:solidFill>
                  <a:srgbClr val="231F20"/>
                </a:solidFill>
                <a:latin typeface="Arial"/>
                <a:cs typeface="Arial"/>
              </a:rPr>
              <a:t> </a:t>
            </a:r>
            <a:r>
              <a:rPr lang="en-US" sz="1200" dirty="0">
                <a:solidFill>
                  <a:srgbClr val="231F20"/>
                </a:solidFill>
                <a:latin typeface="Arial"/>
                <a:cs typeface="Arial"/>
              </a:rPr>
              <a:t>the</a:t>
            </a:r>
            <a:r>
              <a:rPr lang="en-US" sz="1200" spc="45" dirty="0">
                <a:solidFill>
                  <a:srgbClr val="231F20"/>
                </a:solidFill>
                <a:latin typeface="Arial"/>
                <a:cs typeface="Arial"/>
              </a:rPr>
              <a:t> </a:t>
            </a:r>
            <a:r>
              <a:rPr lang="en-US" sz="1200" dirty="0">
                <a:solidFill>
                  <a:srgbClr val="231F20"/>
                </a:solidFill>
                <a:latin typeface="Arial"/>
                <a:cs typeface="Arial"/>
              </a:rPr>
              <a:t>lowest</a:t>
            </a:r>
            <a:r>
              <a:rPr lang="en-US" sz="1200" spc="45" dirty="0">
                <a:solidFill>
                  <a:srgbClr val="231F20"/>
                </a:solidFill>
                <a:latin typeface="Arial"/>
                <a:cs typeface="Arial"/>
              </a:rPr>
              <a:t> </a:t>
            </a:r>
            <a:r>
              <a:rPr lang="en-US" sz="1200" dirty="0">
                <a:solidFill>
                  <a:srgbClr val="231F20"/>
                </a:solidFill>
                <a:latin typeface="Arial"/>
                <a:cs typeface="Arial"/>
              </a:rPr>
              <a:t>risk</a:t>
            </a:r>
            <a:r>
              <a:rPr lang="en-US" sz="1200" spc="45" dirty="0">
                <a:solidFill>
                  <a:srgbClr val="231F20"/>
                </a:solidFill>
                <a:latin typeface="Arial"/>
                <a:cs typeface="Arial"/>
              </a:rPr>
              <a:t> </a:t>
            </a:r>
            <a:r>
              <a:rPr lang="en-US" sz="1200" dirty="0">
                <a:solidFill>
                  <a:srgbClr val="231F20"/>
                </a:solidFill>
                <a:latin typeface="Arial"/>
                <a:cs typeface="Arial"/>
              </a:rPr>
              <a:t>investment</a:t>
            </a:r>
            <a:r>
              <a:rPr lang="en-US" sz="1200" spc="50" dirty="0">
                <a:solidFill>
                  <a:srgbClr val="231F20"/>
                </a:solidFill>
                <a:latin typeface="Arial"/>
                <a:cs typeface="Arial"/>
              </a:rPr>
              <a:t> </a:t>
            </a:r>
            <a:r>
              <a:rPr lang="en-US" sz="1200" dirty="0">
                <a:solidFill>
                  <a:srgbClr val="231F20"/>
                </a:solidFill>
                <a:latin typeface="Arial"/>
                <a:cs typeface="Arial"/>
              </a:rPr>
              <a:t>vehicles</a:t>
            </a:r>
            <a:r>
              <a:rPr lang="en-US" sz="1200" spc="45" dirty="0">
                <a:solidFill>
                  <a:srgbClr val="231F20"/>
                </a:solidFill>
                <a:latin typeface="Arial"/>
                <a:cs typeface="Arial"/>
              </a:rPr>
              <a:t> </a:t>
            </a:r>
            <a:r>
              <a:rPr lang="en-US" sz="1200" spc="-360" dirty="0">
                <a:solidFill>
                  <a:srgbClr val="231F20"/>
                </a:solidFill>
                <a:latin typeface="Arial"/>
                <a:cs typeface="Arial"/>
              </a:rPr>
              <a:t>—</a:t>
            </a:r>
            <a:r>
              <a:rPr lang="en-US" sz="1200" spc="45" dirty="0">
                <a:solidFill>
                  <a:srgbClr val="231F20"/>
                </a:solidFill>
                <a:latin typeface="Arial"/>
                <a:cs typeface="Arial"/>
              </a:rPr>
              <a:t> </a:t>
            </a:r>
            <a:r>
              <a:rPr lang="en-US" sz="1200" dirty="0">
                <a:solidFill>
                  <a:srgbClr val="231F20"/>
                </a:solidFill>
                <a:latin typeface="Arial"/>
                <a:cs typeface="Arial"/>
              </a:rPr>
              <a:t>with</a:t>
            </a:r>
            <a:r>
              <a:rPr lang="en-US" sz="1200" spc="45" dirty="0">
                <a:solidFill>
                  <a:srgbClr val="231F20"/>
                </a:solidFill>
                <a:latin typeface="Arial"/>
                <a:cs typeface="Arial"/>
              </a:rPr>
              <a:t> </a:t>
            </a:r>
            <a:r>
              <a:rPr lang="en-US" sz="1200" dirty="0">
                <a:solidFill>
                  <a:srgbClr val="231F20"/>
                </a:solidFill>
                <a:latin typeface="Arial"/>
                <a:cs typeface="Arial"/>
              </a:rPr>
              <a:t>greater</a:t>
            </a:r>
            <a:r>
              <a:rPr lang="en-US" sz="1200" spc="45" dirty="0">
                <a:solidFill>
                  <a:srgbClr val="231F20"/>
                </a:solidFill>
                <a:latin typeface="Arial"/>
                <a:cs typeface="Arial"/>
              </a:rPr>
              <a:t> </a:t>
            </a:r>
            <a:r>
              <a:rPr lang="en-US" sz="1200" dirty="0">
                <a:solidFill>
                  <a:srgbClr val="231F20"/>
                </a:solidFill>
                <a:latin typeface="Arial"/>
                <a:cs typeface="Arial"/>
              </a:rPr>
              <a:t>frequency</a:t>
            </a:r>
            <a:r>
              <a:rPr lang="en-US" sz="1200" spc="45" dirty="0">
                <a:solidFill>
                  <a:srgbClr val="231F20"/>
                </a:solidFill>
                <a:latin typeface="Arial"/>
                <a:cs typeface="Arial"/>
              </a:rPr>
              <a:t> </a:t>
            </a:r>
            <a:r>
              <a:rPr lang="en-US" sz="1200" dirty="0">
                <a:solidFill>
                  <a:srgbClr val="231F20"/>
                </a:solidFill>
                <a:latin typeface="Arial"/>
                <a:cs typeface="Arial"/>
              </a:rPr>
              <a:t>ahead</a:t>
            </a:r>
            <a:r>
              <a:rPr lang="en-US" sz="1200" spc="45" dirty="0">
                <a:solidFill>
                  <a:srgbClr val="231F20"/>
                </a:solidFill>
                <a:latin typeface="Arial"/>
                <a:cs typeface="Arial"/>
              </a:rPr>
              <a:t> </a:t>
            </a:r>
            <a:r>
              <a:rPr lang="en-US" sz="1200" spc="-25" dirty="0">
                <a:solidFill>
                  <a:srgbClr val="231F20"/>
                </a:solidFill>
                <a:latin typeface="Arial"/>
                <a:cs typeface="Arial"/>
              </a:rPr>
              <a:t>of </a:t>
            </a:r>
            <a:r>
              <a:rPr lang="en-US" sz="1200" spc="-35" dirty="0">
                <a:solidFill>
                  <a:srgbClr val="231F20"/>
                </a:solidFill>
                <a:latin typeface="Lucida Sans Unicode"/>
                <a:cs typeface="Lucida Sans Unicode"/>
              </a:rPr>
              <a:t>elections.</a:t>
            </a:r>
            <a:r>
              <a:rPr lang="en-US" sz="1200" spc="-65" dirty="0">
                <a:solidFill>
                  <a:srgbClr val="231F20"/>
                </a:solidFill>
                <a:latin typeface="Lucida Sans Unicode"/>
                <a:cs typeface="Lucida Sans Unicode"/>
              </a:rPr>
              <a:t> </a:t>
            </a:r>
            <a:r>
              <a:rPr lang="en-US" sz="1200" dirty="0">
                <a:solidFill>
                  <a:srgbClr val="231F20"/>
                </a:solidFill>
                <a:latin typeface="Lucida Sans Unicode"/>
                <a:cs typeface="Lucida Sans Unicode"/>
              </a:rPr>
              <a:t>By</a:t>
            </a:r>
            <a:r>
              <a:rPr lang="en-US" sz="1200" spc="-30" dirty="0">
                <a:solidFill>
                  <a:srgbClr val="231F20"/>
                </a:solidFill>
                <a:latin typeface="Lucida Sans Unicode"/>
                <a:cs typeface="Lucida Sans Unicode"/>
              </a:rPr>
              <a:t> </a:t>
            </a:r>
            <a:r>
              <a:rPr lang="en-US" sz="1200" spc="-50" dirty="0">
                <a:solidFill>
                  <a:srgbClr val="231F20"/>
                </a:solidFill>
                <a:latin typeface="Lucida Sans Unicode"/>
                <a:cs typeface="Lucida Sans Unicode"/>
              </a:rPr>
              <a:t>contrast,</a:t>
            </a:r>
            <a:r>
              <a:rPr lang="en-US" sz="1200" spc="-65" dirty="0">
                <a:solidFill>
                  <a:srgbClr val="231F20"/>
                </a:solidFill>
                <a:latin typeface="Lucida Sans Unicode"/>
                <a:cs typeface="Lucida Sans Unicode"/>
              </a:rPr>
              <a:t> </a:t>
            </a:r>
            <a:r>
              <a:rPr lang="en-US" sz="1200" spc="-35" dirty="0">
                <a:solidFill>
                  <a:srgbClr val="231F20"/>
                </a:solidFill>
                <a:latin typeface="Lucida Sans Unicode"/>
                <a:cs typeface="Lucida Sans Unicode"/>
              </a:rPr>
              <a:t>equity</a:t>
            </a:r>
            <a:r>
              <a:rPr lang="en-US" sz="1200" spc="-30" dirty="0">
                <a:solidFill>
                  <a:srgbClr val="231F20"/>
                </a:solidFill>
                <a:latin typeface="Lucida Sans Unicode"/>
                <a:cs typeface="Lucida Sans Unicode"/>
              </a:rPr>
              <a:t> </a:t>
            </a:r>
            <a:r>
              <a:rPr lang="en-US" sz="1200" spc="-45" dirty="0">
                <a:solidFill>
                  <a:srgbClr val="231F20"/>
                </a:solidFill>
                <a:latin typeface="Lucida Sans Unicode"/>
                <a:cs typeface="Lucida Sans Unicode"/>
              </a:rPr>
              <a:t>funds</a:t>
            </a:r>
            <a:r>
              <a:rPr lang="en-US" sz="1200" spc="-30" dirty="0">
                <a:solidFill>
                  <a:srgbClr val="231F20"/>
                </a:solidFill>
                <a:latin typeface="Lucida Sans Unicode"/>
                <a:cs typeface="Lucida Sans Unicode"/>
              </a:rPr>
              <a:t> </a:t>
            </a:r>
            <a:r>
              <a:rPr lang="en-US" sz="1200" spc="-25" dirty="0">
                <a:solidFill>
                  <a:srgbClr val="231F20"/>
                </a:solidFill>
                <a:latin typeface="Lucida Sans Unicode"/>
                <a:cs typeface="Lucida Sans Unicode"/>
              </a:rPr>
              <a:t>have</a:t>
            </a:r>
            <a:r>
              <a:rPr lang="en-US" sz="1200" spc="-30" dirty="0">
                <a:solidFill>
                  <a:srgbClr val="231F20"/>
                </a:solidFill>
                <a:latin typeface="Lucida Sans Unicode"/>
                <a:cs typeface="Lucida Sans Unicode"/>
              </a:rPr>
              <a:t> </a:t>
            </a:r>
            <a:r>
              <a:rPr lang="en-US" sz="1200" spc="-25" dirty="0">
                <a:solidFill>
                  <a:srgbClr val="231F20"/>
                </a:solidFill>
                <a:latin typeface="Lucida Sans Unicode"/>
                <a:cs typeface="Lucida Sans Unicode"/>
              </a:rPr>
              <a:t>seen </a:t>
            </a:r>
            <a:r>
              <a:rPr lang="en-US" sz="1200" spc="-30" dirty="0">
                <a:solidFill>
                  <a:srgbClr val="231F20"/>
                </a:solidFill>
                <a:latin typeface="Lucida Sans Unicode"/>
                <a:cs typeface="Lucida Sans Unicode"/>
              </a:rPr>
              <a:t>the </a:t>
            </a:r>
            <a:r>
              <a:rPr lang="en-US" sz="1200" spc="-40" dirty="0">
                <a:solidFill>
                  <a:srgbClr val="231F20"/>
                </a:solidFill>
                <a:latin typeface="Lucida Sans Unicode"/>
                <a:cs typeface="Lucida Sans Unicode"/>
              </a:rPr>
              <a:t>highest</a:t>
            </a:r>
            <a:r>
              <a:rPr lang="en-US" sz="1200" spc="-30" dirty="0">
                <a:solidFill>
                  <a:srgbClr val="231F20"/>
                </a:solidFill>
                <a:latin typeface="Lucida Sans Unicode"/>
                <a:cs typeface="Lucida Sans Unicode"/>
              </a:rPr>
              <a:t> net </a:t>
            </a:r>
            <a:r>
              <a:rPr lang="en-US" sz="1200" spc="-45" dirty="0">
                <a:solidFill>
                  <a:srgbClr val="231F20"/>
                </a:solidFill>
                <a:latin typeface="Lucida Sans Unicode"/>
                <a:cs typeface="Lucida Sans Unicode"/>
              </a:rPr>
              <a:t>inflows</a:t>
            </a:r>
            <a:r>
              <a:rPr lang="en-US" sz="1200" spc="-30" dirty="0">
                <a:solidFill>
                  <a:srgbClr val="231F20"/>
                </a:solidFill>
                <a:latin typeface="Lucida Sans Unicode"/>
                <a:cs typeface="Lucida Sans Unicode"/>
              </a:rPr>
              <a:t> </a:t>
            </a:r>
            <a:r>
              <a:rPr lang="en-US" sz="1200" spc="-45" dirty="0">
                <a:solidFill>
                  <a:srgbClr val="231F20"/>
                </a:solidFill>
                <a:latin typeface="Lucida Sans Unicode"/>
                <a:cs typeface="Lucida Sans Unicode"/>
              </a:rPr>
              <a:t>in</a:t>
            </a:r>
            <a:r>
              <a:rPr lang="en-US" sz="1200" spc="-30" dirty="0">
                <a:solidFill>
                  <a:srgbClr val="231F20"/>
                </a:solidFill>
                <a:latin typeface="Lucida Sans Unicode"/>
                <a:cs typeface="Lucida Sans Unicode"/>
              </a:rPr>
              <a:t> the </a:t>
            </a:r>
            <a:r>
              <a:rPr lang="en-US" sz="1200" spc="-20" dirty="0">
                <a:solidFill>
                  <a:srgbClr val="231F20"/>
                </a:solidFill>
                <a:latin typeface="Lucida Sans Unicode"/>
                <a:cs typeface="Lucida Sans Unicode"/>
              </a:rPr>
              <a:t>year </a:t>
            </a:r>
            <a:r>
              <a:rPr lang="en-US" sz="1200" dirty="0">
                <a:solidFill>
                  <a:srgbClr val="231F20"/>
                </a:solidFill>
                <a:latin typeface="Arial"/>
                <a:cs typeface="Arial"/>
              </a:rPr>
              <a:t>immediately</a:t>
            </a:r>
            <a:r>
              <a:rPr lang="en-US" sz="1200" spc="85" dirty="0">
                <a:solidFill>
                  <a:srgbClr val="231F20"/>
                </a:solidFill>
                <a:latin typeface="Arial"/>
                <a:cs typeface="Arial"/>
              </a:rPr>
              <a:t> </a:t>
            </a:r>
            <a:r>
              <a:rPr lang="en-US" sz="1200" dirty="0">
                <a:solidFill>
                  <a:srgbClr val="231F20"/>
                </a:solidFill>
                <a:latin typeface="Arial"/>
                <a:cs typeface="Arial"/>
              </a:rPr>
              <a:t>after</a:t>
            </a:r>
            <a:r>
              <a:rPr lang="en-US" sz="1200" spc="85" dirty="0">
                <a:solidFill>
                  <a:srgbClr val="231F20"/>
                </a:solidFill>
                <a:latin typeface="Arial"/>
                <a:cs typeface="Arial"/>
              </a:rPr>
              <a:t> </a:t>
            </a:r>
            <a:r>
              <a:rPr lang="en-US" sz="1200" dirty="0">
                <a:solidFill>
                  <a:srgbClr val="231F20"/>
                </a:solidFill>
                <a:latin typeface="Arial"/>
                <a:cs typeface="Arial"/>
              </a:rPr>
              <a:t>an</a:t>
            </a:r>
            <a:r>
              <a:rPr lang="en-US" sz="1200" spc="85" dirty="0">
                <a:solidFill>
                  <a:srgbClr val="231F20"/>
                </a:solidFill>
                <a:latin typeface="Arial"/>
                <a:cs typeface="Arial"/>
              </a:rPr>
              <a:t> </a:t>
            </a:r>
            <a:r>
              <a:rPr lang="en-US" sz="1200" dirty="0">
                <a:solidFill>
                  <a:srgbClr val="231F20"/>
                </a:solidFill>
                <a:latin typeface="Arial"/>
                <a:cs typeface="Arial"/>
              </a:rPr>
              <a:t>election.</a:t>
            </a:r>
            <a:r>
              <a:rPr lang="en-US" sz="1200" spc="10" dirty="0">
                <a:solidFill>
                  <a:srgbClr val="231F20"/>
                </a:solidFill>
                <a:latin typeface="Arial"/>
                <a:cs typeface="Arial"/>
              </a:rPr>
              <a:t> </a:t>
            </a:r>
            <a:r>
              <a:rPr lang="en-US" sz="1200" spc="-20" dirty="0">
                <a:solidFill>
                  <a:srgbClr val="231F20"/>
                </a:solidFill>
                <a:latin typeface="Arial"/>
                <a:cs typeface="Arial"/>
              </a:rPr>
              <a:t>This</a:t>
            </a:r>
            <a:r>
              <a:rPr lang="en-US" sz="1200" spc="90" dirty="0">
                <a:solidFill>
                  <a:srgbClr val="231F20"/>
                </a:solidFill>
                <a:latin typeface="Arial"/>
                <a:cs typeface="Arial"/>
              </a:rPr>
              <a:t> </a:t>
            </a:r>
            <a:r>
              <a:rPr lang="en-US" sz="1200" dirty="0">
                <a:solidFill>
                  <a:srgbClr val="231F20"/>
                </a:solidFill>
                <a:latin typeface="Arial"/>
                <a:cs typeface="Arial"/>
              </a:rPr>
              <a:t>trend</a:t>
            </a:r>
            <a:r>
              <a:rPr lang="en-US" sz="1200" spc="85" dirty="0">
                <a:solidFill>
                  <a:srgbClr val="231F20"/>
                </a:solidFill>
                <a:latin typeface="Arial"/>
                <a:cs typeface="Arial"/>
              </a:rPr>
              <a:t> </a:t>
            </a:r>
            <a:r>
              <a:rPr lang="en-US" sz="1200" dirty="0">
                <a:solidFill>
                  <a:srgbClr val="231F20"/>
                </a:solidFill>
                <a:latin typeface="Arial"/>
                <a:cs typeface="Arial"/>
              </a:rPr>
              <a:t>holds</a:t>
            </a:r>
            <a:r>
              <a:rPr lang="en-US" sz="1200" spc="85" dirty="0">
                <a:solidFill>
                  <a:srgbClr val="231F20"/>
                </a:solidFill>
                <a:latin typeface="Arial"/>
                <a:cs typeface="Arial"/>
              </a:rPr>
              <a:t> </a:t>
            </a:r>
            <a:r>
              <a:rPr lang="en-US" sz="1200" dirty="0">
                <a:solidFill>
                  <a:srgbClr val="231F20"/>
                </a:solidFill>
                <a:latin typeface="Arial"/>
                <a:cs typeface="Arial"/>
              </a:rPr>
              <a:t>true</a:t>
            </a:r>
            <a:r>
              <a:rPr lang="en-US" sz="1200" spc="85" dirty="0">
                <a:solidFill>
                  <a:srgbClr val="231F20"/>
                </a:solidFill>
                <a:latin typeface="Arial"/>
                <a:cs typeface="Arial"/>
              </a:rPr>
              <a:t> </a:t>
            </a:r>
            <a:r>
              <a:rPr lang="en-US" sz="1200" dirty="0">
                <a:solidFill>
                  <a:srgbClr val="231F20"/>
                </a:solidFill>
                <a:latin typeface="Arial"/>
                <a:cs typeface="Arial"/>
              </a:rPr>
              <a:t>even</a:t>
            </a:r>
            <a:r>
              <a:rPr lang="en-US" sz="1200" spc="85" dirty="0">
                <a:solidFill>
                  <a:srgbClr val="231F20"/>
                </a:solidFill>
                <a:latin typeface="Arial"/>
                <a:cs typeface="Arial"/>
              </a:rPr>
              <a:t> </a:t>
            </a:r>
            <a:r>
              <a:rPr lang="en-US" sz="1200" dirty="0">
                <a:solidFill>
                  <a:srgbClr val="231F20"/>
                </a:solidFill>
                <a:latin typeface="Arial"/>
                <a:cs typeface="Arial"/>
              </a:rPr>
              <a:t>for</a:t>
            </a:r>
            <a:r>
              <a:rPr lang="en-US" sz="1200" spc="90" dirty="0">
                <a:solidFill>
                  <a:srgbClr val="231F20"/>
                </a:solidFill>
                <a:latin typeface="Arial"/>
                <a:cs typeface="Arial"/>
              </a:rPr>
              <a:t> </a:t>
            </a:r>
            <a:r>
              <a:rPr lang="en-US" sz="1200" dirty="0">
                <a:solidFill>
                  <a:srgbClr val="231F20"/>
                </a:solidFill>
                <a:latin typeface="Arial"/>
                <a:cs typeface="Arial"/>
              </a:rPr>
              <a:t>international</a:t>
            </a:r>
            <a:r>
              <a:rPr lang="en-US" sz="1200" spc="85" dirty="0">
                <a:solidFill>
                  <a:srgbClr val="231F20"/>
                </a:solidFill>
                <a:latin typeface="Arial"/>
                <a:cs typeface="Arial"/>
              </a:rPr>
              <a:t> </a:t>
            </a:r>
            <a:r>
              <a:rPr lang="en-US" sz="1200" spc="-10" dirty="0">
                <a:solidFill>
                  <a:srgbClr val="231F20"/>
                </a:solidFill>
                <a:latin typeface="Arial"/>
                <a:cs typeface="Arial"/>
              </a:rPr>
              <a:t>funds.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20" dirty="0">
                <a:solidFill>
                  <a:srgbClr val="231F20"/>
                </a:solidFill>
                <a:latin typeface="Arial"/>
                <a:cs typeface="Arial"/>
              </a:rPr>
              <a:t>This</a:t>
            </a:r>
            <a:r>
              <a:rPr lang="en-US" sz="1200" spc="50" dirty="0">
                <a:solidFill>
                  <a:srgbClr val="231F20"/>
                </a:solidFill>
                <a:latin typeface="Arial"/>
                <a:cs typeface="Arial"/>
              </a:rPr>
              <a:t> </a:t>
            </a:r>
            <a:r>
              <a:rPr lang="en-US" sz="1200" dirty="0">
                <a:solidFill>
                  <a:srgbClr val="231F20"/>
                </a:solidFill>
                <a:latin typeface="Arial"/>
                <a:cs typeface="Arial"/>
              </a:rPr>
              <a:t>suggests</a:t>
            </a:r>
            <a:r>
              <a:rPr lang="en-US" sz="1200" spc="50" dirty="0">
                <a:solidFill>
                  <a:srgbClr val="231F20"/>
                </a:solidFill>
                <a:latin typeface="Arial"/>
                <a:cs typeface="Arial"/>
              </a:rPr>
              <a:t> </a:t>
            </a:r>
            <a:r>
              <a:rPr lang="en-US" sz="1200" dirty="0">
                <a:solidFill>
                  <a:srgbClr val="231F20"/>
                </a:solidFill>
                <a:latin typeface="Arial"/>
                <a:cs typeface="Arial"/>
              </a:rPr>
              <a:t>that</a:t>
            </a:r>
            <a:r>
              <a:rPr lang="en-US" sz="1200" spc="50" dirty="0">
                <a:solidFill>
                  <a:srgbClr val="231F20"/>
                </a:solidFill>
                <a:latin typeface="Arial"/>
                <a:cs typeface="Arial"/>
              </a:rPr>
              <a:t> </a:t>
            </a:r>
            <a:r>
              <a:rPr lang="en-US" sz="1200" dirty="0">
                <a:solidFill>
                  <a:srgbClr val="231F20"/>
                </a:solidFill>
                <a:latin typeface="Arial"/>
                <a:cs typeface="Arial"/>
              </a:rPr>
              <a:t>investors</a:t>
            </a:r>
            <a:r>
              <a:rPr lang="en-US" sz="1200" spc="50" dirty="0">
                <a:solidFill>
                  <a:srgbClr val="231F20"/>
                </a:solidFill>
                <a:latin typeface="Arial"/>
                <a:cs typeface="Arial"/>
              </a:rPr>
              <a:t> </a:t>
            </a:r>
            <a:r>
              <a:rPr lang="en-US" sz="1200" dirty="0">
                <a:solidFill>
                  <a:srgbClr val="231F20"/>
                </a:solidFill>
                <a:latin typeface="Arial"/>
                <a:cs typeface="Arial"/>
              </a:rPr>
              <a:t>want</a:t>
            </a:r>
            <a:r>
              <a:rPr lang="en-US" sz="1200" spc="50" dirty="0">
                <a:solidFill>
                  <a:srgbClr val="231F20"/>
                </a:solidFill>
                <a:latin typeface="Arial"/>
                <a:cs typeface="Arial"/>
              </a:rPr>
              <a:t> </a:t>
            </a:r>
            <a:r>
              <a:rPr lang="en-US" sz="1200" dirty="0">
                <a:solidFill>
                  <a:srgbClr val="231F20"/>
                </a:solidFill>
                <a:latin typeface="Arial"/>
                <a:cs typeface="Arial"/>
              </a:rPr>
              <a:t>to</a:t>
            </a:r>
            <a:r>
              <a:rPr lang="en-US" sz="1200" spc="50" dirty="0">
                <a:solidFill>
                  <a:srgbClr val="231F20"/>
                </a:solidFill>
                <a:latin typeface="Arial"/>
                <a:cs typeface="Arial"/>
              </a:rPr>
              <a:t> </a:t>
            </a:r>
            <a:r>
              <a:rPr lang="en-US" sz="1200" dirty="0">
                <a:solidFill>
                  <a:srgbClr val="231F20"/>
                </a:solidFill>
                <a:latin typeface="Arial"/>
                <a:cs typeface="Arial"/>
              </a:rPr>
              <a:t>minimize</a:t>
            </a:r>
            <a:r>
              <a:rPr lang="en-US" sz="1200" spc="50" dirty="0">
                <a:solidFill>
                  <a:srgbClr val="231F20"/>
                </a:solidFill>
                <a:latin typeface="Arial"/>
                <a:cs typeface="Arial"/>
              </a:rPr>
              <a:t> </a:t>
            </a:r>
            <a:r>
              <a:rPr lang="en-US" sz="1200" dirty="0">
                <a:solidFill>
                  <a:srgbClr val="231F20"/>
                </a:solidFill>
                <a:latin typeface="Arial"/>
                <a:cs typeface="Arial"/>
              </a:rPr>
              <a:t>risk</a:t>
            </a:r>
            <a:r>
              <a:rPr lang="en-US" sz="1200" spc="50" dirty="0">
                <a:solidFill>
                  <a:srgbClr val="231F20"/>
                </a:solidFill>
                <a:latin typeface="Arial"/>
                <a:cs typeface="Arial"/>
              </a:rPr>
              <a:t> </a:t>
            </a:r>
            <a:r>
              <a:rPr lang="en-US" sz="1200" dirty="0">
                <a:solidFill>
                  <a:srgbClr val="231F20"/>
                </a:solidFill>
                <a:latin typeface="Arial"/>
                <a:cs typeface="Arial"/>
              </a:rPr>
              <a:t>during</a:t>
            </a:r>
            <a:r>
              <a:rPr lang="en-US" sz="1200" spc="50" dirty="0">
                <a:solidFill>
                  <a:srgbClr val="231F20"/>
                </a:solidFill>
                <a:latin typeface="Arial"/>
                <a:cs typeface="Arial"/>
              </a:rPr>
              <a:t> </a:t>
            </a:r>
            <a:r>
              <a:rPr lang="en-US" sz="1200" dirty="0">
                <a:solidFill>
                  <a:srgbClr val="231F20"/>
                </a:solidFill>
                <a:latin typeface="Arial"/>
                <a:cs typeface="Arial"/>
              </a:rPr>
              <a:t>election</a:t>
            </a:r>
            <a:r>
              <a:rPr lang="en-US" sz="1200" spc="50" dirty="0">
                <a:solidFill>
                  <a:srgbClr val="231F20"/>
                </a:solidFill>
                <a:latin typeface="Arial"/>
                <a:cs typeface="Arial"/>
              </a:rPr>
              <a:t> </a:t>
            </a:r>
            <a:r>
              <a:rPr lang="en-US" sz="1200" spc="-10" dirty="0">
                <a:solidFill>
                  <a:srgbClr val="231F20"/>
                </a:solidFill>
                <a:latin typeface="Arial"/>
                <a:cs typeface="Arial"/>
              </a:rPr>
              <a:t>years</a:t>
            </a:r>
            <a:r>
              <a:rPr lang="en-US" sz="1200" spc="50" dirty="0">
                <a:solidFill>
                  <a:srgbClr val="231F20"/>
                </a:solidFill>
                <a:latin typeface="Arial"/>
                <a:cs typeface="Arial"/>
              </a:rPr>
              <a:t> </a:t>
            </a:r>
            <a:r>
              <a:rPr lang="en-US" sz="1200" dirty="0">
                <a:solidFill>
                  <a:srgbClr val="231F20"/>
                </a:solidFill>
                <a:latin typeface="Arial"/>
                <a:cs typeface="Arial"/>
              </a:rPr>
              <a:t>and</a:t>
            </a:r>
            <a:r>
              <a:rPr lang="en-US" sz="1200" spc="50" dirty="0">
                <a:solidFill>
                  <a:srgbClr val="231F20"/>
                </a:solidFill>
                <a:latin typeface="Arial"/>
                <a:cs typeface="Arial"/>
              </a:rPr>
              <a:t> </a:t>
            </a:r>
            <a:r>
              <a:rPr lang="en-US" sz="1200" spc="-20" dirty="0">
                <a:solidFill>
                  <a:srgbClr val="231F20"/>
                </a:solidFill>
                <a:latin typeface="Arial"/>
                <a:cs typeface="Arial"/>
              </a:rPr>
              <a:t>wait </a:t>
            </a:r>
            <a:r>
              <a:rPr lang="en-US" sz="1200" dirty="0">
                <a:solidFill>
                  <a:srgbClr val="231F20"/>
                </a:solidFill>
                <a:latin typeface="Arial"/>
                <a:cs typeface="Arial"/>
              </a:rPr>
              <a:t>for</a:t>
            </a:r>
            <a:r>
              <a:rPr lang="en-US" sz="1200" spc="65" dirty="0">
                <a:solidFill>
                  <a:srgbClr val="231F20"/>
                </a:solidFill>
                <a:latin typeface="Arial"/>
                <a:cs typeface="Arial"/>
              </a:rPr>
              <a:t> </a:t>
            </a:r>
            <a:r>
              <a:rPr lang="en-US" sz="1200" dirty="0">
                <a:solidFill>
                  <a:srgbClr val="231F20"/>
                </a:solidFill>
                <a:latin typeface="Arial"/>
                <a:cs typeface="Arial"/>
              </a:rPr>
              <a:t>uncertainty</a:t>
            </a:r>
            <a:r>
              <a:rPr lang="en-US" sz="1200" spc="65" dirty="0">
                <a:solidFill>
                  <a:srgbClr val="231F20"/>
                </a:solidFill>
                <a:latin typeface="Arial"/>
                <a:cs typeface="Arial"/>
              </a:rPr>
              <a:t> </a:t>
            </a:r>
            <a:r>
              <a:rPr lang="en-US" sz="1200" dirty="0">
                <a:solidFill>
                  <a:srgbClr val="231F20"/>
                </a:solidFill>
                <a:latin typeface="Arial"/>
                <a:cs typeface="Arial"/>
              </a:rPr>
              <a:t>to</a:t>
            </a:r>
            <a:r>
              <a:rPr lang="en-US" sz="1200" spc="65" dirty="0">
                <a:solidFill>
                  <a:srgbClr val="231F20"/>
                </a:solidFill>
                <a:latin typeface="Arial"/>
                <a:cs typeface="Arial"/>
              </a:rPr>
              <a:t> </a:t>
            </a:r>
            <a:r>
              <a:rPr lang="en-US" sz="1200" dirty="0">
                <a:solidFill>
                  <a:srgbClr val="231F20"/>
                </a:solidFill>
                <a:latin typeface="Arial"/>
                <a:cs typeface="Arial"/>
              </a:rPr>
              <a:t>subside</a:t>
            </a:r>
            <a:r>
              <a:rPr lang="en-US" sz="1200" spc="70" dirty="0">
                <a:solidFill>
                  <a:srgbClr val="231F20"/>
                </a:solidFill>
                <a:latin typeface="Arial"/>
                <a:cs typeface="Arial"/>
              </a:rPr>
              <a:t> </a:t>
            </a:r>
            <a:r>
              <a:rPr lang="en-US" sz="1200" dirty="0">
                <a:solidFill>
                  <a:srgbClr val="231F20"/>
                </a:solidFill>
                <a:latin typeface="Arial"/>
                <a:cs typeface="Arial"/>
              </a:rPr>
              <a:t>before</a:t>
            </a:r>
            <a:r>
              <a:rPr lang="en-US" sz="1200" spc="65" dirty="0">
                <a:solidFill>
                  <a:srgbClr val="231F20"/>
                </a:solidFill>
                <a:latin typeface="Arial"/>
                <a:cs typeface="Arial"/>
              </a:rPr>
              <a:t> </a:t>
            </a:r>
            <a:r>
              <a:rPr lang="en-US" sz="1200" dirty="0">
                <a:solidFill>
                  <a:srgbClr val="231F20"/>
                </a:solidFill>
                <a:latin typeface="Arial"/>
                <a:cs typeface="Arial"/>
              </a:rPr>
              <a:t>revisiting</a:t>
            </a:r>
            <a:r>
              <a:rPr lang="en-US" sz="1200" spc="65" dirty="0">
                <a:solidFill>
                  <a:srgbClr val="231F20"/>
                </a:solidFill>
                <a:latin typeface="Arial"/>
                <a:cs typeface="Arial"/>
              </a:rPr>
              <a:t> </a:t>
            </a:r>
            <a:r>
              <a:rPr lang="en-US" sz="1200" dirty="0">
                <a:solidFill>
                  <a:srgbClr val="231F20"/>
                </a:solidFill>
                <a:latin typeface="Arial"/>
                <a:cs typeface="Arial"/>
              </a:rPr>
              <a:t>riskier</a:t>
            </a:r>
            <a:r>
              <a:rPr lang="en-US" sz="1200" spc="70" dirty="0">
                <a:solidFill>
                  <a:srgbClr val="231F20"/>
                </a:solidFill>
                <a:latin typeface="Arial"/>
                <a:cs typeface="Arial"/>
              </a:rPr>
              <a:t> </a:t>
            </a:r>
            <a:r>
              <a:rPr lang="en-US" sz="1200" spc="-25" dirty="0">
                <a:solidFill>
                  <a:srgbClr val="231F20"/>
                </a:solidFill>
                <a:latin typeface="Arial"/>
                <a:cs typeface="Arial"/>
              </a:rPr>
              <a:t>assets</a:t>
            </a:r>
            <a:r>
              <a:rPr lang="en-US" sz="1200" spc="65" dirty="0">
                <a:solidFill>
                  <a:srgbClr val="231F20"/>
                </a:solidFill>
                <a:latin typeface="Arial"/>
                <a:cs typeface="Arial"/>
              </a:rPr>
              <a:t> </a:t>
            </a:r>
            <a:r>
              <a:rPr lang="en-US" sz="1200" dirty="0">
                <a:solidFill>
                  <a:srgbClr val="231F20"/>
                </a:solidFill>
                <a:latin typeface="Arial"/>
                <a:cs typeface="Arial"/>
              </a:rPr>
              <a:t>like</a:t>
            </a:r>
            <a:r>
              <a:rPr lang="en-US" sz="1200" spc="65" dirty="0">
                <a:solidFill>
                  <a:srgbClr val="231F20"/>
                </a:solidFill>
                <a:latin typeface="Arial"/>
                <a:cs typeface="Arial"/>
              </a:rPr>
              <a:t> </a:t>
            </a:r>
            <a:r>
              <a:rPr lang="en-US" sz="1200" spc="-10" dirty="0">
                <a:solidFill>
                  <a:srgbClr val="231F20"/>
                </a:solidFill>
                <a:latin typeface="Arial"/>
                <a:cs typeface="Arial"/>
              </a:rPr>
              <a:t>stocks.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But</a:t>
            </a:r>
            <a:r>
              <a:rPr lang="en-US" sz="1200" spc="55" dirty="0">
                <a:solidFill>
                  <a:srgbClr val="231F20"/>
                </a:solidFill>
                <a:latin typeface="Arial"/>
                <a:cs typeface="Arial"/>
              </a:rPr>
              <a:t> </a:t>
            </a:r>
            <a:r>
              <a:rPr lang="en-US" sz="1200" dirty="0">
                <a:solidFill>
                  <a:srgbClr val="231F20"/>
                </a:solidFill>
                <a:latin typeface="Arial"/>
                <a:cs typeface="Arial"/>
              </a:rPr>
              <a:t>market</a:t>
            </a:r>
            <a:r>
              <a:rPr lang="en-US" sz="1200" spc="55" dirty="0">
                <a:solidFill>
                  <a:srgbClr val="231F20"/>
                </a:solidFill>
                <a:latin typeface="Arial"/>
                <a:cs typeface="Arial"/>
              </a:rPr>
              <a:t> </a:t>
            </a:r>
            <a:r>
              <a:rPr lang="en-US" sz="1200" dirty="0">
                <a:solidFill>
                  <a:srgbClr val="231F20"/>
                </a:solidFill>
                <a:latin typeface="Arial"/>
                <a:cs typeface="Arial"/>
              </a:rPr>
              <a:t>timing</a:t>
            </a:r>
            <a:r>
              <a:rPr lang="en-US" sz="1200" spc="60" dirty="0">
                <a:solidFill>
                  <a:srgbClr val="231F20"/>
                </a:solidFill>
                <a:latin typeface="Arial"/>
                <a:cs typeface="Arial"/>
              </a:rPr>
              <a:t> </a:t>
            </a:r>
            <a:r>
              <a:rPr lang="en-US" sz="1200" dirty="0">
                <a:solidFill>
                  <a:srgbClr val="231F20"/>
                </a:solidFill>
                <a:latin typeface="Arial"/>
                <a:cs typeface="Arial"/>
              </a:rPr>
              <a:t>is</a:t>
            </a:r>
            <a:r>
              <a:rPr lang="en-US" sz="1200" spc="55" dirty="0">
                <a:solidFill>
                  <a:srgbClr val="231F20"/>
                </a:solidFill>
                <a:latin typeface="Arial"/>
                <a:cs typeface="Arial"/>
              </a:rPr>
              <a:t> </a:t>
            </a:r>
            <a:r>
              <a:rPr lang="en-US" sz="1200" dirty="0">
                <a:solidFill>
                  <a:srgbClr val="231F20"/>
                </a:solidFill>
                <a:latin typeface="Arial"/>
                <a:cs typeface="Arial"/>
              </a:rPr>
              <a:t>rarely</a:t>
            </a:r>
            <a:r>
              <a:rPr lang="en-US" sz="1200" spc="60" dirty="0">
                <a:solidFill>
                  <a:srgbClr val="231F20"/>
                </a:solidFill>
                <a:latin typeface="Arial"/>
                <a:cs typeface="Arial"/>
              </a:rPr>
              <a:t> </a:t>
            </a:r>
            <a:r>
              <a:rPr lang="en-US" sz="1200" dirty="0">
                <a:solidFill>
                  <a:srgbClr val="231F20"/>
                </a:solidFill>
                <a:latin typeface="Arial"/>
                <a:cs typeface="Arial"/>
              </a:rPr>
              <a:t>a</a:t>
            </a:r>
            <a:r>
              <a:rPr lang="en-US" sz="1200" spc="55" dirty="0">
                <a:solidFill>
                  <a:srgbClr val="231F20"/>
                </a:solidFill>
                <a:latin typeface="Arial"/>
                <a:cs typeface="Arial"/>
              </a:rPr>
              <a:t> </a:t>
            </a:r>
            <a:r>
              <a:rPr lang="en-US" sz="1200" dirty="0">
                <a:solidFill>
                  <a:srgbClr val="231F20"/>
                </a:solidFill>
                <a:latin typeface="Arial"/>
                <a:cs typeface="Arial"/>
              </a:rPr>
              <a:t>winning</a:t>
            </a:r>
            <a:r>
              <a:rPr lang="en-US" sz="1200" spc="55" dirty="0">
                <a:solidFill>
                  <a:srgbClr val="231F20"/>
                </a:solidFill>
                <a:latin typeface="Arial"/>
                <a:cs typeface="Arial"/>
              </a:rPr>
              <a:t> </a:t>
            </a:r>
            <a:r>
              <a:rPr lang="en-US" sz="1200" dirty="0">
                <a:solidFill>
                  <a:srgbClr val="231F20"/>
                </a:solidFill>
                <a:latin typeface="Arial"/>
                <a:cs typeface="Arial"/>
              </a:rPr>
              <a:t>long-term</a:t>
            </a:r>
            <a:r>
              <a:rPr lang="en-US" sz="1200" spc="60" dirty="0">
                <a:solidFill>
                  <a:srgbClr val="231F20"/>
                </a:solidFill>
                <a:latin typeface="Arial"/>
                <a:cs typeface="Arial"/>
              </a:rPr>
              <a:t> </a:t>
            </a:r>
            <a:r>
              <a:rPr lang="en-US" sz="1200" dirty="0">
                <a:solidFill>
                  <a:srgbClr val="231F20"/>
                </a:solidFill>
                <a:latin typeface="Arial"/>
                <a:cs typeface="Arial"/>
              </a:rPr>
              <a:t>investment</a:t>
            </a:r>
            <a:r>
              <a:rPr lang="en-US" sz="1200" spc="55" dirty="0">
                <a:solidFill>
                  <a:srgbClr val="231F20"/>
                </a:solidFill>
                <a:latin typeface="Arial"/>
                <a:cs typeface="Arial"/>
              </a:rPr>
              <a:t> </a:t>
            </a:r>
            <a:r>
              <a:rPr lang="en-US" sz="1200" dirty="0">
                <a:solidFill>
                  <a:srgbClr val="231F20"/>
                </a:solidFill>
                <a:latin typeface="Arial"/>
                <a:cs typeface="Arial"/>
              </a:rPr>
              <a:t>strategy</a:t>
            </a:r>
            <a:r>
              <a:rPr lang="en-US" sz="1200" spc="60" dirty="0">
                <a:solidFill>
                  <a:srgbClr val="231F20"/>
                </a:solidFill>
                <a:latin typeface="Arial"/>
                <a:cs typeface="Arial"/>
              </a:rPr>
              <a:t> </a:t>
            </a:r>
            <a:r>
              <a:rPr lang="en-US" sz="1200" dirty="0">
                <a:solidFill>
                  <a:srgbClr val="231F20"/>
                </a:solidFill>
                <a:latin typeface="Arial"/>
                <a:cs typeface="Arial"/>
              </a:rPr>
              <a:t>and</a:t>
            </a:r>
            <a:r>
              <a:rPr lang="en-US" sz="1200" spc="55" dirty="0">
                <a:solidFill>
                  <a:srgbClr val="231F20"/>
                </a:solidFill>
                <a:latin typeface="Arial"/>
                <a:cs typeface="Arial"/>
              </a:rPr>
              <a:t> </a:t>
            </a:r>
            <a:r>
              <a:rPr lang="en-US" sz="1200" dirty="0">
                <a:solidFill>
                  <a:srgbClr val="231F20"/>
                </a:solidFill>
                <a:latin typeface="Arial"/>
                <a:cs typeface="Arial"/>
              </a:rPr>
              <a:t>can</a:t>
            </a:r>
            <a:r>
              <a:rPr lang="en-US" sz="1200" spc="60" dirty="0">
                <a:solidFill>
                  <a:srgbClr val="231F20"/>
                </a:solidFill>
                <a:latin typeface="Arial"/>
                <a:cs typeface="Arial"/>
              </a:rPr>
              <a:t> </a:t>
            </a:r>
            <a:r>
              <a:rPr lang="en-US" sz="1200" spc="-20" dirty="0">
                <a:solidFill>
                  <a:srgbClr val="231F20"/>
                </a:solidFill>
                <a:latin typeface="Arial"/>
                <a:cs typeface="Arial"/>
              </a:rPr>
              <a:t>pose </a:t>
            </a:r>
            <a:r>
              <a:rPr lang="en-US" sz="1200" dirty="0">
                <a:solidFill>
                  <a:srgbClr val="231F20"/>
                </a:solidFill>
                <a:latin typeface="Arial"/>
                <a:cs typeface="Arial"/>
              </a:rPr>
              <a:t>a</a:t>
            </a:r>
            <a:r>
              <a:rPr lang="en-US" sz="1200" spc="60" dirty="0">
                <a:solidFill>
                  <a:srgbClr val="231F20"/>
                </a:solidFill>
                <a:latin typeface="Arial"/>
                <a:cs typeface="Arial"/>
              </a:rPr>
              <a:t> </a:t>
            </a:r>
            <a:r>
              <a:rPr lang="en-US" sz="1200" dirty="0">
                <a:solidFill>
                  <a:srgbClr val="231F20"/>
                </a:solidFill>
                <a:latin typeface="Arial"/>
                <a:cs typeface="Arial"/>
              </a:rPr>
              <a:t>major</a:t>
            </a:r>
            <a:r>
              <a:rPr lang="en-US" sz="1200" spc="65" dirty="0">
                <a:solidFill>
                  <a:srgbClr val="231F20"/>
                </a:solidFill>
                <a:latin typeface="Arial"/>
                <a:cs typeface="Arial"/>
              </a:rPr>
              <a:t> </a:t>
            </a:r>
            <a:r>
              <a:rPr lang="en-US" sz="1200" dirty="0">
                <a:solidFill>
                  <a:srgbClr val="231F20"/>
                </a:solidFill>
                <a:latin typeface="Arial"/>
                <a:cs typeface="Arial"/>
              </a:rPr>
              <a:t>problem</a:t>
            </a:r>
            <a:r>
              <a:rPr lang="en-US" sz="1200" spc="65" dirty="0">
                <a:solidFill>
                  <a:srgbClr val="231F20"/>
                </a:solidFill>
                <a:latin typeface="Arial"/>
                <a:cs typeface="Arial"/>
              </a:rPr>
              <a:t> </a:t>
            </a:r>
            <a:r>
              <a:rPr lang="en-US" sz="1200" dirty="0">
                <a:solidFill>
                  <a:srgbClr val="231F20"/>
                </a:solidFill>
                <a:latin typeface="Arial"/>
                <a:cs typeface="Arial"/>
              </a:rPr>
              <a:t>for</a:t>
            </a:r>
            <a:r>
              <a:rPr lang="en-US" sz="1200" spc="65" dirty="0">
                <a:solidFill>
                  <a:srgbClr val="231F20"/>
                </a:solidFill>
                <a:latin typeface="Arial"/>
                <a:cs typeface="Arial"/>
              </a:rPr>
              <a:t> </a:t>
            </a:r>
            <a:r>
              <a:rPr lang="en-US" sz="1200" dirty="0">
                <a:solidFill>
                  <a:srgbClr val="231F20"/>
                </a:solidFill>
                <a:latin typeface="Arial"/>
                <a:cs typeface="Arial"/>
              </a:rPr>
              <a:t>portfolio</a:t>
            </a:r>
            <a:r>
              <a:rPr lang="en-US" sz="1200" spc="65" dirty="0">
                <a:solidFill>
                  <a:srgbClr val="231F20"/>
                </a:solidFill>
                <a:latin typeface="Arial"/>
                <a:cs typeface="Arial"/>
              </a:rPr>
              <a:t> </a:t>
            </a:r>
            <a:r>
              <a:rPr lang="en-US" sz="1200" dirty="0">
                <a:solidFill>
                  <a:srgbClr val="231F20"/>
                </a:solidFill>
                <a:latin typeface="Arial"/>
                <a:cs typeface="Arial"/>
              </a:rPr>
              <a:t>returns.</a:t>
            </a:r>
            <a:r>
              <a:rPr lang="en-US" sz="1200" spc="25" dirty="0">
                <a:solidFill>
                  <a:srgbClr val="231F20"/>
                </a:solidFill>
                <a:latin typeface="Arial"/>
                <a:cs typeface="Arial"/>
              </a:rPr>
              <a:t> </a:t>
            </a:r>
            <a:r>
              <a:rPr lang="en-US" sz="1200" dirty="0">
                <a:solidFill>
                  <a:srgbClr val="231F20"/>
                </a:solidFill>
                <a:latin typeface="Arial"/>
                <a:cs typeface="Arial"/>
              </a:rPr>
              <a:t>On</a:t>
            </a:r>
            <a:r>
              <a:rPr lang="en-US" sz="1200" spc="65" dirty="0">
                <a:solidFill>
                  <a:srgbClr val="231F20"/>
                </a:solidFill>
                <a:latin typeface="Arial"/>
                <a:cs typeface="Arial"/>
              </a:rPr>
              <a:t> </a:t>
            </a:r>
            <a:r>
              <a:rPr lang="en-US" sz="1200" dirty="0">
                <a:solidFill>
                  <a:srgbClr val="231F20"/>
                </a:solidFill>
                <a:latin typeface="Arial"/>
                <a:cs typeface="Arial"/>
              </a:rPr>
              <a:t>the</a:t>
            </a:r>
            <a:r>
              <a:rPr lang="en-US" sz="1200" spc="65" dirty="0">
                <a:solidFill>
                  <a:srgbClr val="231F20"/>
                </a:solidFill>
                <a:latin typeface="Arial"/>
                <a:cs typeface="Arial"/>
              </a:rPr>
              <a:t> </a:t>
            </a:r>
            <a:r>
              <a:rPr lang="en-US" sz="1200" dirty="0">
                <a:solidFill>
                  <a:srgbClr val="231F20"/>
                </a:solidFill>
                <a:latin typeface="Arial"/>
                <a:cs typeface="Arial"/>
              </a:rPr>
              <a:t>next</a:t>
            </a:r>
            <a:r>
              <a:rPr lang="en-US" sz="1200" spc="65" dirty="0">
                <a:solidFill>
                  <a:srgbClr val="231F20"/>
                </a:solidFill>
                <a:latin typeface="Arial"/>
                <a:cs typeface="Arial"/>
              </a:rPr>
              <a:t> </a:t>
            </a:r>
            <a:r>
              <a:rPr lang="en-US" sz="1200" dirty="0">
                <a:solidFill>
                  <a:srgbClr val="231F20"/>
                </a:solidFill>
                <a:latin typeface="Arial"/>
                <a:cs typeface="Arial"/>
              </a:rPr>
              <a:t>page,</a:t>
            </a:r>
            <a:r>
              <a:rPr lang="en-US" sz="1200" spc="20" dirty="0">
                <a:solidFill>
                  <a:srgbClr val="231F20"/>
                </a:solidFill>
                <a:latin typeface="Arial"/>
                <a:cs typeface="Arial"/>
              </a:rPr>
              <a:t> </a:t>
            </a:r>
            <a:r>
              <a:rPr lang="en-US" sz="1200" dirty="0">
                <a:solidFill>
                  <a:srgbClr val="231F20"/>
                </a:solidFill>
                <a:latin typeface="Arial"/>
                <a:cs typeface="Arial"/>
              </a:rPr>
              <a:t>we’ll</a:t>
            </a:r>
            <a:r>
              <a:rPr lang="en-US" sz="1200" spc="65" dirty="0">
                <a:solidFill>
                  <a:srgbClr val="231F20"/>
                </a:solidFill>
                <a:latin typeface="Arial"/>
                <a:cs typeface="Arial"/>
              </a:rPr>
              <a:t> </a:t>
            </a:r>
            <a:r>
              <a:rPr lang="en-US" sz="1200" dirty="0">
                <a:solidFill>
                  <a:srgbClr val="231F20"/>
                </a:solidFill>
                <a:latin typeface="Arial"/>
                <a:cs typeface="Arial"/>
              </a:rPr>
              <a:t>take</a:t>
            </a:r>
            <a:r>
              <a:rPr lang="en-US" sz="1200" spc="65" dirty="0">
                <a:solidFill>
                  <a:srgbClr val="231F20"/>
                </a:solidFill>
                <a:latin typeface="Arial"/>
                <a:cs typeface="Arial"/>
              </a:rPr>
              <a:t> </a:t>
            </a:r>
            <a:r>
              <a:rPr lang="en-US" sz="1200" dirty="0">
                <a:solidFill>
                  <a:srgbClr val="231F20"/>
                </a:solidFill>
                <a:latin typeface="Arial"/>
                <a:cs typeface="Arial"/>
              </a:rPr>
              <a:t>a</a:t>
            </a:r>
            <a:r>
              <a:rPr lang="en-US" sz="1200" spc="65" dirty="0">
                <a:solidFill>
                  <a:srgbClr val="231F20"/>
                </a:solidFill>
                <a:latin typeface="Arial"/>
                <a:cs typeface="Arial"/>
              </a:rPr>
              <a:t> </a:t>
            </a:r>
            <a:r>
              <a:rPr lang="en-US" sz="1200" dirty="0">
                <a:solidFill>
                  <a:srgbClr val="231F20"/>
                </a:solidFill>
                <a:latin typeface="Arial"/>
                <a:cs typeface="Arial"/>
              </a:rPr>
              <a:t>closer</a:t>
            </a:r>
            <a:r>
              <a:rPr lang="en-US" sz="1200" spc="65" dirty="0">
                <a:solidFill>
                  <a:srgbClr val="231F20"/>
                </a:solidFill>
                <a:latin typeface="Arial"/>
                <a:cs typeface="Arial"/>
              </a:rPr>
              <a:t> </a:t>
            </a:r>
            <a:r>
              <a:rPr lang="en-US" sz="1200" spc="-20" dirty="0">
                <a:solidFill>
                  <a:srgbClr val="231F20"/>
                </a:solidFill>
                <a:latin typeface="Arial"/>
                <a:cs typeface="Arial"/>
              </a:rPr>
              <a:t>look</a:t>
            </a:r>
            <a:r>
              <a:rPr lang="en-US" sz="1200" spc="500" dirty="0">
                <a:solidFill>
                  <a:srgbClr val="231F20"/>
                </a:solidFill>
                <a:latin typeface="Arial"/>
                <a:cs typeface="Arial"/>
              </a:rPr>
              <a:t> </a:t>
            </a:r>
            <a:r>
              <a:rPr lang="en-US" sz="1200" dirty="0">
                <a:solidFill>
                  <a:srgbClr val="231F20"/>
                </a:solidFill>
                <a:latin typeface="Arial"/>
                <a:cs typeface="Arial"/>
              </a:rPr>
              <a:t>at</a:t>
            </a:r>
            <a:r>
              <a:rPr lang="en-US" sz="1200" spc="70" dirty="0">
                <a:solidFill>
                  <a:srgbClr val="231F20"/>
                </a:solidFill>
                <a:latin typeface="Arial"/>
                <a:cs typeface="Arial"/>
              </a:rPr>
              <a:t> </a:t>
            </a:r>
            <a:r>
              <a:rPr lang="en-US" sz="1200" dirty="0">
                <a:solidFill>
                  <a:srgbClr val="231F20"/>
                </a:solidFill>
                <a:latin typeface="Arial"/>
                <a:cs typeface="Arial"/>
              </a:rPr>
              <a:t>how</a:t>
            </a:r>
            <a:r>
              <a:rPr lang="en-US" sz="1200" spc="70" dirty="0">
                <a:solidFill>
                  <a:srgbClr val="231F20"/>
                </a:solidFill>
                <a:latin typeface="Arial"/>
                <a:cs typeface="Arial"/>
              </a:rPr>
              <a:t> </a:t>
            </a:r>
            <a:r>
              <a:rPr lang="en-US" sz="1200" dirty="0">
                <a:solidFill>
                  <a:srgbClr val="231F20"/>
                </a:solidFill>
                <a:latin typeface="Arial"/>
                <a:cs typeface="Arial"/>
              </a:rPr>
              <a:t>it</a:t>
            </a:r>
            <a:r>
              <a:rPr lang="en-US" sz="1200" spc="70" dirty="0">
                <a:solidFill>
                  <a:srgbClr val="231F20"/>
                </a:solidFill>
                <a:latin typeface="Arial"/>
                <a:cs typeface="Arial"/>
              </a:rPr>
              <a:t> </a:t>
            </a:r>
            <a:r>
              <a:rPr lang="en-US" sz="1200" dirty="0">
                <a:solidFill>
                  <a:srgbClr val="231F20"/>
                </a:solidFill>
                <a:latin typeface="Arial"/>
                <a:cs typeface="Arial"/>
              </a:rPr>
              <a:t>could</a:t>
            </a:r>
            <a:r>
              <a:rPr lang="en-US" sz="1200" spc="75" dirty="0">
                <a:solidFill>
                  <a:srgbClr val="231F20"/>
                </a:solidFill>
                <a:latin typeface="Arial"/>
                <a:cs typeface="Arial"/>
              </a:rPr>
              <a:t> </a:t>
            </a:r>
            <a:r>
              <a:rPr lang="en-US" sz="1200" dirty="0">
                <a:solidFill>
                  <a:srgbClr val="231F20"/>
                </a:solidFill>
                <a:latin typeface="Arial"/>
                <a:cs typeface="Arial"/>
              </a:rPr>
              <a:t>negatively</a:t>
            </a:r>
            <a:r>
              <a:rPr lang="en-US" sz="1200" spc="70" dirty="0">
                <a:solidFill>
                  <a:srgbClr val="231F20"/>
                </a:solidFill>
                <a:latin typeface="Arial"/>
                <a:cs typeface="Arial"/>
              </a:rPr>
              <a:t> </a:t>
            </a:r>
            <a:r>
              <a:rPr lang="en-US" sz="1200" dirty="0">
                <a:solidFill>
                  <a:srgbClr val="231F20"/>
                </a:solidFill>
                <a:latin typeface="Arial"/>
                <a:cs typeface="Arial"/>
              </a:rPr>
              <a:t>impact</a:t>
            </a:r>
            <a:r>
              <a:rPr lang="en-US" sz="1200" spc="70" dirty="0">
                <a:solidFill>
                  <a:srgbClr val="231F20"/>
                </a:solidFill>
                <a:latin typeface="Arial"/>
                <a:cs typeface="Arial"/>
              </a:rPr>
              <a:t> </a:t>
            </a:r>
            <a:r>
              <a:rPr lang="en-US" sz="1200" dirty="0">
                <a:solidFill>
                  <a:srgbClr val="231F20"/>
                </a:solidFill>
                <a:latin typeface="Arial"/>
                <a:cs typeface="Arial"/>
              </a:rPr>
              <a:t>investor</a:t>
            </a:r>
            <a:r>
              <a:rPr lang="en-US" sz="1200" spc="75" dirty="0">
                <a:solidFill>
                  <a:srgbClr val="231F20"/>
                </a:solidFill>
                <a:latin typeface="Arial"/>
                <a:cs typeface="Arial"/>
              </a:rPr>
              <a:t> </a:t>
            </a:r>
            <a:r>
              <a:rPr lang="en-US" sz="1200" spc="-10" dirty="0">
                <a:solidFill>
                  <a:srgbClr val="231F20"/>
                </a:solidFill>
                <a:latin typeface="Arial"/>
                <a:cs typeface="Arial"/>
              </a:rPr>
              <a:t>wealth.</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spc="-10" dirty="0">
                <a:solidFill>
                  <a:srgbClr val="B42672"/>
                </a:solidFill>
                <a:latin typeface="Arial"/>
                <a:cs typeface="Arial"/>
              </a:rPr>
              <a:t>Bottom</a:t>
            </a:r>
            <a:r>
              <a:rPr lang="en-US" sz="1200" b="1" spc="-20" dirty="0">
                <a:solidFill>
                  <a:srgbClr val="B42672"/>
                </a:solidFill>
                <a:latin typeface="Arial"/>
                <a:cs typeface="Arial"/>
              </a:rPr>
              <a:t> line:</a:t>
            </a:r>
            <a:r>
              <a:rPr lang="en-US" sz="1200" b="1" spc="-25" dirty="0">
                <a:solidFill>
                  <a:srgbClr val="B42672"/>
                </a:solidFill>
                <a:latin typeface="Arial"/>
                <a:cs typeface="Arial"/>
              </a:rPr>
              <a:t> </a:t>
            </a:r>
            <a:r>
              <a:rPr lang="en-US" sz="1200" b="1" spc="-35" dirty="0">
                <a:solidFill>
                  <a:srgbClr val="231F20"/>
                </a:solidFill>
                <a:latin typeface="Arial"/>
                <a:cs typeface="Arial"/>
              </a:rPr>
              <a:t>Investors</a:t>
            </a:r>
            <a:r>
              <a:rPr lang="en-US" sz="1200" b="1" spc="-20" dirty="0">
                <a:solidFill>
                  <a:srgbClr val="231F20"/>
                </a:solidFill>
                <a:latin typeface="Arial"/>
                <a:cs typeface="Arial"/>
              </a:rPr>
              <a:t> </a:t>
            </a:r>
            <a:r>
              <a:rPr lang="en-US" sz="1200" b="1" dirty="0">
                <a:solidFill>
                  <a:srgbClr val="231F20"/>
                </a:solidFill>
                <a:latin typeface="Arial"/>
                <a:cs typeface="Arial"/>
              </a:rPr>
              <a:t>often</a:t>
            </a:r>
            <a:r>
              <a:rPr lang="en-US" sz="1200" b="1" spc="-20" dirty="0">
                <a:solidFill>
                  <a:srgbClr val="231F20"/>
                </a:solidFill>
                <a:latin typeface="Arial"/>
                <a:cs typeface="Arial"/>
              </a:rPr>
              <a:t> </a:t>
            </a:r>
            <a:r>
              <a:rPr lang="en-US" sz="1200" b="1" dirty="0">
                <a:solidFill>
                  <a:srgbClr val="231F20"/>
                </a:solidFill>
                <a:latin typeface="Arial"/>
                <a:cs typeface="Arial"/>
              </a:rPr>
              <a:t>get</a:t>
            </a:r>
            <a:r>
              <a:rPr lang="en-US" sz="1200" b="1" spc="-20" dirty="0">
                <a:solidFill>
                  <a:srgbClr val="231F20"/>
                </a:solidFill>
                <a:latin typeface="Arial"/>
                <a:cs typeface="Arial"/>
              </a:rPr>
              <a:t> </a:t>
            </a:r>
            <a:r>
              <a:rPr lang="en-US" sz="1200" b="1" spc="-30" dirty="0">
                <a:solidFill>
                  <a:srgbClr val="231F20"/>
                </a:solidFill>
                <a:latin typeface="Arial"/>
                <a:cs typeface="Arial"/>
              </a:rPr>
              <a:t>nervous</a:t>
            </a:r>
            <a:r>
              <a:rPr lang="en-US" sz="1200" b="1" spc="-20" dirty="0">
                <a:solidFill>
                  <a:srgbClr val="231F20"/>
                </a:solidFill>
                <a:latin typeface="Arial"/>
                <a:cs typeface="Arial"/>
              </a:rPr>
              <a:t> </a:t>
            </a:r>
            <a:r>
              <a:rPr lang="en-US" sz="1200" b="1" dirty="0">
                <a:solidFill>
                  <a:srgbClr val="231F20"/>
                </a:solidFill>
                <a:latin typeface="Arial"/>
                <a:cs typeface="Arial"/>
              </a:rPr>
              <a:t>and</a:t>
            </a:r>
            <a:r>
              <a:rPr lang="en-US" sz="1200" b="1" spc="-20" dirty="0">
                <a:solidFill>
                  <a:srgbClr val="231F20"/>
                </a:solidFill>
                <a:latin typeface="Arial"/>
                <a:cs typeface="Arial"/>
              </a:rPr>
              <a:t> </a:t>
            </a:r>
            <a:r>
              <a:rPr lang="en-US" sz="1200" b="1" dirty="0">
                <a:solidFill>
                  <a:srgbClr val="231F20"/>
                </a:solidFill>
                <a:latin typeface="Arial"/>
                <a:cs typeface="Arial"/>
              </a:rPr>
              <a:t>move</a:t>
            </a:r>
            <a:r>
              <a:rPr lang="en-US" sz="1200" b="1" spc="-20" dirty="0">
                <a:solidFill>
                  <a:srgbClr val="231F20"/>
                </a:solidFill>
                <a:latin typeface="Arial"/>
                <a:cs typeface="Arial"/>
              </a:rPr>
              <a:t> </a:t>
            </a:r>
            <a:r>
              <a:rPr lang="en-US" sz="1200" b="1" dirty="0">
                <a:solidFill>
                  <a:srgbClr val="231F20"/>
                </a:solidFill>
                <a:latin typeface="Arial"/>
                <a:cs typeface="Arial"/>
              </a:rPr>
              <a:t>to</a:t>
            </a:r>
            <a:r>
              <a:rPr lang="en-US" sz="1200" b="1" spc="-20" dirty="0">
                <a:solidFill>
                  <a:srgbClr val="231F20"/>
                </a:solidFill>
                <a:latin typeface="Arial"/>
                <a:cs typeface="Arial"/>
              </a:rPr>
              <a:t> </a:t>
            </a:r>
            <a:r>
              <a:rPr lang="en-US" sz="1200" b="1" spc="-60" dirty="0">
                <a:solidFill>
                  <a:srgbClr val="231F20"/>
                </a:solidFill>
                <a:latin typeface="Arial"/>
                <a:cs typeface="Arial"/>
              </a:rPr>
              <a:t>cash</a:t>
            </a:r>
            <a:r>
              <a:rPr lang="en-US" sz="1200" b="1" spc="-20" dirty="0">
                <a:solidFill>
                  <a:srgbClr val="231F20"/>
                </a:solidFill>
                <a:latin typeface="Arial"/>
                <a:cs typeface="Arial"/>
              </a:rPr>
              <a:t> </a:t>
            </a:r>
            <a:r>
              <a:rPr lang="en-US" sz="1200" b="1" spc="-10" dirty="0">
                <a:solidFill>
                  <a:srgbClr val="231F20"/>
                </a:solidFill>
                <a:latin typeface="Arial"/>
                <a:cs typeface="Arial"/>
              </a:rPr>
              <a:t>in</a:t>
            </a:r>
            <a:r>
              <a:rPr lang="en-US" sz="1200" b="1" spc="-15" dirty="0">
                <a:solidFill>
                  <a:srgbClr val="231F20"/>
                </a:solidFill>
                <a:latin typeface="Arial"/>
                <a:cs typeface="Arial"/>
              </a:rPr>
              <a:t> </a:t>
            </a:r>
            <a:r>
              <a:rPr lang="en-US" sz="1200" b="1" spc="-10" dirty="0">
                <a:solidFill>
                  <a:srgbClr val="231F20"/>
                </a:solidFill>
                <a:latin typeface="Arial"/>
                <a:cs typeface="Arial"/>
              </a:rPr>
              <a:t>election</a:t>
            </a:r>
            <a:r>
              <a:rPr lang="en-US" sz="1200" b="1" spc="-20" dirty="0">
                <a:solidFill>
                  <a:srgbClr val="231F20"/>
                </a:solidFill>
                <a:latin typeface="Arial"/>
                <a:cs typeface="Arial"/>
              </a:rPr>
              <a:t> </a:t>
            </a:r>
            <a:r>
              <a:rPr lang="en-US" sz="1200" b="1" spc="-25" dirty="0">
                <a:solidFill>
                  <a:srgbClr val="231F20"/>
                </a:solidFill>
                <a:latin typeface="Arial"/>
                <a:cs typeface="Arial"/>
              </a:rPr>
              <a:t>years, </a:t>
            </a:r>
            <a:r>
              <a:rPr lang="en-US" sz="1200" b="1" dirty="0">
                <a:solidFill>
                  <a:srgbClr val="231F20"/>
                </a:solidFill>
                <a:latin typeface="Arial"/>
                <a:cs typeface="Arial"/>
              </a:rPr>
              <a:t>but</a:t>
            </a:r>
            <a:r>
              <a:rPr lang="en-US" sz="1200" b="1" spc="-20" dirty="0">
                <a:solidFill>
                  <a:srgbClr val="231F20"/>
                </a:solidFill>
                <a:latin typeface="Arial"/>
                <a:cs typeface="Arial"/>
              </a:rPr>
              <a:t> </a:t>
            </a:r>
            <a:r>
              <a:rPr lang="en-US" sz="1200" b="1" spc="-30" dirty="0">
                <a:solidFill>
                  <a:srgbClr val="231F20"/>
                </a:solidFill>
                <a:latin typeface="Arial"/>
                <a:cs typeface="Arial"/>
              </a:rPr>
              <a:t>that’s</a:t>
            </a:r>
            <a:r>
              <a:rPr lang="en-US" sz="1200" b="1" spc="-20" dirty="0">
                <a:solidFill>
                  <a:srgbClr val="231F20"/>
                </a:solidFill>
                <a:latin typeface="Arial"/>
                <a:cs typeface="Arial"/>
              </a:rPr>
              <a:t> </a:t>
            </a:r>
            <a:r>
              <a:rPr lang="en-US" sz="1200" b="1" spc="-25" dirty="0">
                <a:solidFill>
                  <a:srgbClr val="231F20"/>
                </a:solidFill>
                <a:latin typeface="Arial"/>
                <a:cs typeface="Arial"/>
              </a:rPr>
              <a:t>rarely</a:t>
            </a:r>
            <a:r>
              <a:rPr lang="en-US" sz="1200" b="1" spc="-20" dirty="0">
                <a:solidFill>
                  <a:srgbClr val="231F20"/>
                </a:solidFill>
                <a:latin typeface="Arial"/>
                <a:cs typeface="Arial"/>
              </a:rPr>
              <a:t> </a:t>
            </a:r>
            <a:r>
              <a:rPr lang="en-US" sz="1200" b="1" dirty="0">
                <a:solidFill>
                  <a:srgbClr val="231F20"/>
                </a:solidFill>
                <a:latin typeface="Arial"/>
                <a:cs typeface="Arial"/>
              </a:rPr>
              <a:t>a</a:t>
            </a:r>
            <a:r>
              <a:rPr lang="en-US" sz="1200" b="1" spc="-20" dirty="0">
                <a:solidFill>
                  <a:srgbClr val="231F20"/>
                </a:solidFill>
                <a:latin typeface="Arial"/>
                <a:cs typeface="Arial"/>
              </a:rPr>
              <a:t> </a:t>
            </a:r>
            <a:r>
              <a:rPr lang="en-US" sz="1200" b="1" spc="-10" dirty="0">
                <a:solidFill>
                  <a:srgbClr val="231F20"/>
                </a:solidFill>
                <a:latin typeface="Arial"/>
                <a:cs typeface="Arial"/>
              </a:rPr>
              <a:t>winning</a:t>
            </a:r>
            <a:r>
              <a:rPr lang="en-US" sz="1200" b="1" spc="-20" dirty="0">
                <a:solidFill>
                  <a:srgbClr val="231F20"/>
                </a:solidFill>
                <a:latin typeface="Arial"/>
                <a:cs typeface="Arial"/>
              </a:rPr>
              <a:t> </a:t>
            </a:r>
            <a:r>
              <a:rPr lang="en-US" sz="1200" b="1" spc="-10" dirty="0">
                <a:solidFill>
                  <a:srgbClr val="231F20"/>
                </a:solidFill>
                <a:latin typeface="Arial"/>
                <a:cs typeface="Arial"/>
              </a:rPr>
              <a:t>strategy.</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33</a:t>
            </a:fld>
            <a:endParaRPr lang="en-US"/>
          </a:p>
        </p:txBody>
      </p:sp>
    </p:spTree>
    <p:extLst>
      <p:ext uri="{BB962C8B-B14F-4D97-AF65-F5344CB8AC3E}">
        <p14:creationId xmlns:p14="http://schemas.microsoft.com/office/powerpoint/2010/main" val="4285668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Spoiler</a:t>
            </a:r>
            <a:r>
              <a:rPr lang="en-US" sz="1200" spc="25" dirty="0">
                <a:solidFill>
                  <a:srgbClr val="231F20"/>
                </a:solidFill>
                <a:latin typeface="Arial"/>
                <a:cs typeface="Arial"/>
              </a:rPr>
              <a:t> </a:t>
            </a:r>
            <a:r>
              <a:rPr lang="en-US" sz="1200" dirty="0">
                <a:solidFill>
                  <a:srgbClr val="231F20"/>
                </a:solidFill>
                <a:latin typeface="Arial"/>
                <a:cs typeface="Arial"/>
              </a:rPr>
              <a:t>alert:</a:t>
            </a:r>
            <a:r>
              <a:rPr lang="en-US" sz="1200" spc="-5" dirty="0">
                <a:solidFill>
                  <a:srgbClr val="231F20"/>
                </a:solidFill>
                <a:latin typeface="Arial"/>
                <a:cs typeface="Arial"/>
              </a:rPr>
              <a:t> </a:t>
            </a:r>
            <a:r>
              <a:rPr lang="en-US" sz="1200" dirty="0">
                <a:solidFill>
                  <a:srgbClr val="231F20"/>
                </a:solidFill>
                <a:latin typeface="Arial"/>
                <a:cs typeface="Arial"/>
              </a:rPr>
              <a:t>The</a:t>
            </a:r>
            <a:r>
              <a:rPr lang="en-US" sz="1200" spc="25" dirty="0">
                <a:solidFill>
                  <a:srgbClr val="231F20"/>
                </a:solidFill>
                <a:latin typeface="Arial"/>
                <a:cs typeface="Arial"/>
              </a:rPr>
              <a:t> </a:t>
            </a:r>
            <a:r>
              <a:rPr lang="en-US" sz="1200" dirty="0">
                <a:solidFill>
                  <a:srgbClr val="231F20"/>
                </a:solidFill>
                <a:latin typeface="Arial"/>
                <a:cs typeface="Arial"/>
              </a:rPr>
              <a:t>best</a:t>
            </a:r>
            <a:r>
              <a:rPr lang="en-US" sz="1200" spc="25" dirty="0">
                <a:solidFill>
                  <a:srgbClr val="231F20"/>
                </a:solidFill>
                <a:latin typeface="Arial"/>
                <a:cs typeface="Arial"/>
              </a:rPr>
              <a:t> </a:t>
            </a:r>
            <a:r>
              <a:rPr lang="en-US" sz="1200" dirty="0">
                <a:solidFill>
                  <a:srgbClr val="231F20"/>
                </a:solidFill>
                <a:latin typeface="Arial"/>
                <a:cs typeface="Arial"/>
              </a:rPr>
              <a:t>way</a:t>
            </a:r>
            <a:r>
              <a:rPr lang="en-US" sz="1200" spc="25" dirty="0">
                <a:solidFill>
                  <a:srgbClr val="231F20"/>
                </a:solidFill>
                <a:latin typeface="Arial"/>
                <a:cs typeface="Arial"/>
              </a:rPr>
              <a:t> </a:t>
            </a:r>
            <a:r>
              <a:rPr lang="en-US" sz="1200" dirty="0">
                <a:solidFill>
                  <a:srgbClr val="231F20"/>
                </a:solidFill>
                <a:latin typeface="Arial"/>
                <a:cs typeface="Arial"/>
              </a:rPr>
              <a:t>to</a:t>
            </a:r>
            <a:r>
              <a:rPr lang="en-US" sz="1200" spc="25" dirty="0">
                <a:solidFill>
                  <a:srgbClr val="231F20"/>
                </a:solidFill>
                <a:latin typeface="Arial"/>
                <a:cs typeface="Arial"/>
              </a:rPr>
              <a:t> </a:t>
            </a:r>
            <a:r>
              <a:rPr lang="en-US" sz="1200" dirty="0">
                <a:solidFill>
                  <a:srgbClr val="231F20"/>
                </a:solidFill>
                <a:latin typeface="Arial"/>
                <a:cs typeface="Arial"/>
              </a:rPr>
              <a:t>invest</a:t>
            </a:r>
            <a:r>
              <a:rPr lang="en-US" sz="1200" spc="25" dirty="0">
                <a:solidFill>
                  <a:srgbClr val="231F20"/>
                </a:solidFill>
                <a:latin typeface="Arial"/>
                <a:cs typeface="Arial"/>
              </a:rPr>
              <a:t> </a:t>
            </a:r>
            <a:r>
              <a:rPr lang="en-US" sz="1200" dirty="0">
                <a:solidFill>
                  <a:srgbClr val="231F20"/>
                </a:solidFill>
                <a:latin typeface="Arial"/>
                <a:cs typeface="Arial"/>
              </a:rPr>
              <a:t>in</a:t>
            </a:r>
            <a:r>
              <a:rPr lang="en-US" sz="1200" spc="25" dirty="0">
                <a:solidFill>
                  <a:srgbClr val="231F20"/>
                </a:solidFill>
                <a:latin typeface="Arial"/>
                <a:cs typeface="Arial"/>
              </a:rPr>
              <a:t> </a:t>
            </a:r>
            <a:r>
              <a:rPr lang="en-US" sz="1200" dirty="0">
                <a:solidFill>
                  <a:srgbClr val="231F20"/>
                </a:solidFill>
                <a:latin typeface="Arial"/>
                <a:cs typeface="Arial"/>
              </a:rPr>
              <a:t>an</a:t>
            </a:r>
            <a:r>
              <a:rPr lang="en-US" sz="1200" spc="25" dirty="0">
                <a:solidFill>
                  <a:srgbClr val="231F20"/>
                </a:solidFill>
                <a:latin typeface="Arial"/>
                <a:cs typeface="Arial"/>
              </a:rPr>
              <a:t> </a:t>
            </a:r>
            <a:r>
              <a:rPr lang="en-US" sz="1200" dirty="0">
                <a:solidFill>
                  <a:srgbClr val="231F20"/>
                </a:solidFill>
                <a:latin typeface="Arial"/>
                <a:cs typeface="Arial"/>
              </a:rPr>
              <a:t>election</a:t>
            </a:r>
            <a:r>
              <a:rPr lang="en-US" sz="1200" spc="25" dirty="0">
                <a:solidFill>
                  <a:srgbClr val="231F20"/>
                </a:solidFill>
                <a:latin typeface="Arial"/>
                <a:cs typeface="Arial"/>
              </a:rPr>
              <a:t> </a:t>
            </a:r>
            <a:r>
              <a:rPr lang="en-US" sz="1200" dirty="0">
                <a:solidFill>
                  <a:srgbClr val="231F20"/>
                </a:solidFill>
                <a:latin typeface="Arial"/>
                <a:cs typeface="Arial"/>
              </a:rPr>
              <a:t>year</a:t>
            </a:r>
            <a:r>
              <a:rPr lang="en-US" sz="1200" spc="25" dirty="0">
                <a:solidFill>
                  <a:srgbClr val="231F20"/>
                </a:solidFill>
                <a:latin typeface="Arial"/>
                <a:cs typeface="Arial"/>
              </a:rPr>
              <a:t> </a:t>
            </a:r>
            <a:r>
              <a:rPr lang="en-US" sz="1200" spc="-20" dirty="0">
                <a:solidFill>
                  <a:srgbClr val="231F20"/>
                </a:solidFill>
                <a:latin typeface="Arial"/>
                <a:cs typeface="Arial"/>
              </a:rPr>
              <a:t>has</a:t>
            </a:r>
            <a:r>
              <a:rPr lang="en-US" sz="1200" spc="25" dirty="0">
                <a:solidFill>
                  <a:srgbClr val="231F20"/>
                </a:solidFill>
                <a:latin typeface="Arial"/>
                <a:cs typeface="Arial"/>
              </a:rPr>
              <a:t> </a:t>
            </a:r>
            <a:r>
              <a:rPr lang="en-US" sz="1200" dirty="0">
                <a:solidFill>
                  <a:srgbClr val="231F20"/>
                </a:solidFill>
                <a:latin typeface="Arial"/>
                <a:cs typeface="Arial"/>
              </a:rPr>
              <a:t>rarely</a:t>
            </a:r>
            <a:r>
              <a:rPr lang="en-US" sz="1200" spc="25" dirty="0">
                <a:solidFill>
                  <a:srgbClr val="231F20"/>
                </a:solidFill>
                <a:latin typeface="Arial"/>
                <a:cs typeface="Arial"/>
              </a:rPr>
              <a:t> </a:t>
            </a:r>
            <a:r>
              <a:rPr lang="en-US" sz="1200" dirty="0">
                <a:solidFill>
                  <a:srgbClr val="231F20"/>
                </a:solidFill>
                <a:latin typeface="Arial"/>
                <a:cs typeface="Arial"/>
              </a:rPr>
              <a:t>been</a:t>
            </a:r>
            <a:r>
              <a:rPr lang="en-US" sz="1200" spc="25" dirty="0">
                <a:solidFill>
                  <a:srgbClr val="231F20"/>
                </a:solidFill>
                <a:latin typeface="Arial"/>
                <a:cs typeface="Arial"/>
              </a:rPr>
              <a:t> </a:t>
            </a:r>
            <a:r>
              <a:rPr lang="en-US" sz="1200" spc="-25" dirty="0">
                <a:solidFill>
                  <a:srgbClr val="231F20"/>
                </a:solidFill>
                <a:latin typeface="Arial"/>
                <a:cs typeface="Arial"/>
              </a:rPr>
              <a:t>by </a:t>
            </a:r>
            <a:r>
              <a:rPr lang="en-US" sz="1200" dirty="0">
                <a:solidFill>
                  <a:srgbClr val="231F20"/>
                </a:solidFill>
                <a:latin typeface="Arial"/>
                <a:cs typeface="Arial"/>
              </a:rPr>
              <a:t>staying</a:t>
            </a:r>
            <a:r>
              <a:rPr lang="en-US" sz="1200" spc="35" dirty="0">
                <a:solidFill>
                  <a:srgbClr val="231F20"/>
                </a:solidFill>
                <a:latin typeface="Arial"/>
                <a:cs typeface="Arial"/>
              </a:rPr>
              <a:t> </a:t>
            </a:r>
            <a:r>
              <a:rPr lang="en-US" sz="1200" dirty="0">
                <a:solidFill>
                  <a:srgbClr val="231F20"/>
                </a:solidFill>
                <a:latin typeface="Arial"/>
                <a:cs typeface="Arial"/>
              </a:rPr>
              <a:t>on</a:t>
            </a:r>
            <a:r>
              <a:rPr lang="en-US" sz="1200" spc="40" dirty="0">
                <a:solidFill>
                  <a:srgbClr val="231F20"/>
                </a:solidFill>
                <a:latin typeface="Arial"/>
                <a:cs typeface="Arial"/>
              </a:rPr>
              <a:t> </a:t>
            </a:r>
            <a:r>
              <a:rPr lang="en-US" sz="1200" dirty="0">
                <a:solidFill>
                  <a:srgbClr val="231F20"/>
                </a:solidFill>
                <a:latin typeface="Arial"/>
                <a:cs typeface="Arial"/>
              </a:rPr>
              <a:t>the</a:t>
            </a:r>
            <a:r>
              <a:rPr lang="en-US" sz="1200" spc="35" dirty="0">
                <a:solidFill>
                  <a:srgbClr val="231F20"/>
                </a:solidFill>
                <a:latin typeface="Arial"/>
                <a:cs typeface="Arial"/>
              </a:rPr>
              <a:t> </a:t>
            </a:r>
            <a:r>
              <a:rPr lang="en-US" sz="1200" spc="-10" dirty="0">
                <a:solidFill>
                  <a:srgbClr val="231F20"/>
                </a:solidFill>
                <a:latin typeface="Arial"/>
                <a:cs typeface="Arial"/>
              </a:rPr>
              <a:t>sidelines.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50" dirty="0">
                <a:solidFill>
                  <a:srgbClr val="231F20"/>
                </a:solidFill>
                <a:latin typeface="Arial"/>
                <a:cs typeface="Arial"/>
              </a:rPr>
              <a:t>To</a:t>
            </a:r>
            <a:r>
              <a:rPr lang="en-US" sz="1200" spc="35" dirty="0">
                <a:solidFill>
                  <a:srgbClr val="231F20"/>
                </a:solidFill>
                <a:latin typeface="Arial"/>
                <a:cs typeface="Arial"/>
              </a:rPr>
              <a:t> </a:t>
            </a:r>
            <a:r>
              <a:rPr lang="en-US" sz="1200" dirty="0">
                <a:solidFill>
                  <a:srgbClr val="231F20"/>
                </a:solidFill>
                <a:latin typeface="Arial"/>
                <a:cs typeface="Arial"/>
              </a:rPr>
              <a:t>verify</a:t>
            </a:r>
            <a:r>
              <a:rPr lang="en-US" sz="1200" spc="40" dirty="0">
                <a:solidFill>
                  <a:srgbClr val="231F20"/>
                </a:solidFill>
                <a:latin typeface="Arial"/>
                <a:cs typeface="Arial"/>
              </a:rPr>
              <a:t> </a:t>
            </a:r>
            <a:r>
              <a:rPr lang="en-US" sz="1200" dirty="0">
                <a:solidFill>
                  <a:srgbClr val="231F20"/>
                </a:solidFill>
                <a:latin typeface="Arial"/>
                <a:cs typeface="Arial"/>
              </a:rPr>
              <a:t>this, we</a:t>
            </a:r>
            <a:r>
              <a:rPr lang="en-US" sz="1200" spc="40" dirty="0">
                <a:solidFill>
                  <a:srgbClr val="231F20"/>
                </a:solidFill>
                <a:latin typeface="Arial"/>
                <a:cs typeface="Arial"/>
              </a:rPr>
              <a:t> </a:t>
            </a:r>
            <a:r>
              <a:rPr lang="en-US" sz="1200" dirty="0">
                <a:solidFill>
                  <a:srgbClr val="231F20"/>
                </a:solidFill>
                <a:latin typeface="Arial"/>
                <a:cs typeface="Arial"/>
              </a:rPr>
              <a:t>looked</a:t>
            </a:r>
            <a:r>
              <a:rPr lang="en-US" sz="1200" spc="35" dirty="0">
                <a:solidFill>
                  <a:srgbClr val="231F20"/>
                </a:solidFill>
                <a:latin typeface="Arial"/>
                <a:cs typeface="Arial"/>
              </a:rPr>
              <a:t> </a:t>
            </a:r>
            <a:r>
              <a:rPr lang="en-US" sz="1200" dirty="0">
                <a:solidFill>
                  <a:srgbClr val="231F20"/>
                </a:solidFill>
                <a:latin typeface="Arial"/>
                <a:cs typeface="Arial"/>
              </a:rPr>
              <a:t>at</a:t>
            </a:r>
            <a:r>
              <a:rPr lang="en-US" sz="1200" spc="40" dirty="0">
                <a:solidFill>
                  <a:srgbClr val="231F20"/>
                </a:solidFill>
                <a:latin typeface="Arial"/>
                <a:cs typeface="Arial"/>
              </a:rPr>
              <a:t> </a:t>
            </a:r>
            <a:r>
              <a:rPr lang="en-US" sz="1200" dirty="0">
                <a:solidFill>
                  <a:srgbClr val="231F20"/>
                </a:solidFill>
                <a:latin typeface="Arial"/>
                <a:cs typeface="Arial"/>
              </a:rPr>
              <a:t>three</a:t>
            </a:r>
            <a:r>
              <a:rPr lang="en-US" sz="1200" spc="40" dirty="0">
                <a:solidFill>
                  <a:srgbClr val="231F20"/>
                </a:solidFill>
                <a:latin typeface="Arial"/>
                <a:cs typeface="Arial"/>
              </a:rPr>
              <a:t> </a:t>
            </a:r>
            <a:r>
              <a:rPr lang="en-US" sz="1200" dirty="0">
                <a:solidFill>
                  <a:srgbClr val="231F20"/>
                </a:solidFill>
                <a:latin typeface="Arial"/>
                <a:cs typeface="Arial"/>
              </a:rPr>
              <a:t>hypothetical</a:t>
            </a:r>
            <a:r>
              <a:rPr lang="en-US" sz="1200" spc="40" dirty="0">
                <a:solidFill>
                  <a:srgbClr val="231F20"/>
                </a:solidFill>
                <a:latin typeface="Arial"/>
                <a:cs typeface="Arial"/>
              </a:rPr>
              <a:t> </a:t>
            </a:r>
            <a:r>
              <a:rPr lang="en-US" sz="1200" dirty="0">
                <a:solidFill>
                  <a:srgbClr val="231F20"/>
                </a:solidFill>
                <a:latin typeface="Arial"/>
                <a:cs typeface="Arial"/>
              </a:rPr>
              <a:t>investors, each</a:t>
            </a:r>
            <a:r>
              <a:rPr lang="en-US" sz="1200" spc="35" dirty="0">
                <a:solidFill>
                  <a:srgbClr val="231F20"/>
                </a:solidFill>
                <a:latin typeface="Arial"/>
                <a:cs typeface="Arial"/>
              </a:rPr>
              <a:t> </a:t>
            </a:r>
            <a:r>
              <a:rPr lang="en-US" sz="1200" dirty="0">
                <a:solidFill>
                  <a:srgbClr val="231F20"/>
                </a:solidFill>
                <a:latin typeface="Arial"/>
                <a:cs typeface="Arial"/>
              </a:rPr>
              <a:t>with</a:t>
            </a:r>
            <a:r>
              <a:rPr lang="en-US" sz="1200" spc="40" dirty="0">
                <a:solidFill>
                  <a:srgbClr val="231F20"/>
                </a:solidFill>
                <a:latin typeface="Arial"/>
                <a:cs typeface="Arial"/>
              </a:rPr>
              <a:t> </a:t>
            </a:r>
            <a:r>
              <a:rPr lang="en-US" sz="1200" dirty="0">
                <a:solidFill>
                  <a:srgbClr val="231F20"/>
                </a:solidFill>
                <a:latin typeface="Arial"/>
                <a:cs typeface="Arial"/>
              </a:rPr>
              <a:t>a</a:t>
            </a:r>
            <a:r>
              <a:rPr lang="en-US" sz="1200" spc="40" dirty="0">
                <a:solidFill>
                  <a:srgbClr val="231F20"/>
                </a:solidFill>
                <a:latin typeface="Arial"/>
                <a:cs typeface="Arial"/>
              </a:rPr>
              <a:t> </a:t>
            </a:r>
            <a:r>
              <a:rPr lang="en-US" sz="1200" spc="-10" dirty="0">
                <a:solidFill>
                  <a:srgbClr val="231F20"/>
                </a:solidFill>
                <a:latin typeface="Arial"/>
                <a:cs typeface="Arial"/>
              </a:rPr>
              <a:t>different </a:t>
            </a:r>
            <a:r>
              <a:rPr lang="en-US" sz="1200" dirty="0">
                <a:solidFill>
                  <a:srgbClr val="231F20"/>
                </a:solidFill>
                <a:latin typeface="Arial"/>
                <a:cs typeface="Arial"/>
              </a:rPr>
              <a:t>investment</a:t>
            </a:r>
            <a:r>
              <a:rPr lang="en-US" sz="1200" spc="55" dirty="0">
                <a:solidFill>
                  <a:srgbClr val="231F20"/>
                </a:solidFill>
                <a:latin typeface="Arial"/>
                <a:cs typeface="Arial"/>
              </a:rPr>
              <a:t> </a:t>
            </a:r>
            <a:r>
              <a:rPr lang="en-US" sz="1200" dirty="0">
                <a:solidFill>
                  <a:srgbClr val="231F20"/>
                </a:solidFill>
                <a:latin typeface="Arial"/>
                <a:cs typeface="Arial"/>
              </a:rPr>
              <a:t>approach.</a:t>
            </a:r>
            <a:r>
              <a:rPr lang="en-US" sz="1200" spc="5" dirty="0">
                <a:solidFill>
                  <a:srgbClr val="231F20"/>
                </a:solidFill>
                <a:latin typeface="Arial"/>
                <a:cs typeface="Arial"/>
              </a:rPr>
              <a:t> </a:t>
            </a:r>
            <a:r>
              <a:rPr lang="en-US" sz="1200" dirty="0">
                <a:solidFill>
                  <a:srgbClr val="231F20"/>
                </a:solidFill>
                <a:latin typeface="Arial"/>
                <a:cs typeface="Arial"/>
              </a:rPr>
              <a:t>We</a:t>
            </a:r>
            <a:r>
              <a:rPr lang="en-US" sz="1200" spc="55" dirty="0">
                <a:solidFill>
                  <a:srgbClr val="231F20"/>
                </a:solidFill>
                <a:latin typeface="Arial"/>
                <a:cs typeface="Arial"/>
              </a:rPr>
              <a:t> </a:t>
            </a:r>
            <a:r>
              <a:rPr lang="en-US" sz="1200" dirty="0">
                <a:solidFill>
                  <a:srgbClr val="231F20"/>
                </a:solidFill>
                <a:latin typeface="Arial"/>
                <a:cs typeface="Arial"/>
              </a:rPr>
              <a:t>then</a:t>
            </a:r>
            <a:r>
              <a:rPr lang="en-US" sz="1200" spc="60" dirty="0">
                <a:solidFill>
                  <a:srgbClr val="231F20"/>
                </a:solidFill>
                <a:latin typeface="Arial"/>
                <a:cs typeface="Arial"/>
              </a:rPr>
              <a:t> </a:t>
            </a:r>
            <a:r>
              <a:rPr lang="en-US" sz="1200" dirty="0">
                <a:solidFill>
                  <a:srgbClr val="231F20"/>
                </a:solidFill>
                <a:latin typeface="Arial"/>
                <a:cs typeface="Arial"/>
              </a:rPr>
              <a:t>calculated</a:t>
            </a:r>
            <a:r>
              <a:rPr lang="en-US" sz="1200" spc="55" dirty="0">
                <a:solidFill>
                  <a:srgbClr val="231F20"/>
                </a:solidFill>
                <a:latin typeface="Arial"/>
                <a:cs typeface="Arial"/>
              </a:rPr>
              <a:t> </a:t>
            </a:r>
            <a:r>
              <a:rPr lang="en-US" sz="1200" dirty="0">
                <a:solidFill>
                  <a:srgbClr val="231F20"/>
                </a:solidFill>
                <a:latin typeface="Arial"/>
                <a:cs typeface="Arial"/>
              </a:rPr>
              <a:t>the</a:t>
            </a:r>
            <a:r>
              <a:rPr lang="en-US" sz="1200" spc="55" dirty="0">
                <a:solidFill>
                  <a:srgbClr val="231F20"/>
                </a:solidFill>
                <a:latin typeface="Arial"/>
                <a:cs typeface="Arial"/>
              </a:rPr>
              <a:t> </a:t>
            </a:r>
            <a:r>
              <a:rPr lang="en-US" sz="1200" dirty="0">
                <a:solidFill>
                  <a:srgbClr val="231F20"/>
                </a:solidFill>
                <a:latin typeface="Arial"/>
                <a:cs typeface="Arial"/>
              </a:rPr>
              <a:t>ending</a:t>
            </a:r>
            <a:r>
              <a:rPr lang="en-US" sz="1200" spc="60" dirty="0">
                <a:solidFill>
                  <a:srgbClr val="231F20"/>
                </a:solidFill>
                <a:latin typeface="Arial"/>
                <a:cs typeface="Arial"/>
              </a:rPr>
              <a:t> </a:t>
            </a:r>
            <a:r>
              <a:rPr lang="en-US" sz="1200" dirty="0">
                <a:solidFill>
                  <a:srgbClr val="231F20"/>
                </a:solidFill>
                <a:latin typeface="Arial"/>
                <a:cs typeface="Arial"/>
              </a:rPr>
              <a:t>value</a:t>
            </a:r>
            <a:r>
              <a:rPr lang="en-US" sz="1200" spc="55" dirty="0">
                <a:solidFill>
                  <a:srgbClr val="231F20"/>
                </a:solidFill>
                <a:latin typeface="Arial"/>
                <a:cs typeface="Arial"/>
              </a:rPr>
              <a:t> </a:t>
            </a:r>
            <a:r>
              <a:rPr lang="en-US" sz="1200" dirty="0">
                <a:solidFill>
                  <a:srgbClr val="231F20"/>
                </a:solidFill>
                <a:latin typeface="Arial"/>
                <a:cs typeface="Arial"/>
              </a:rPr>
              <a:t>of</a:t>
            </a:r>
            <a:r>
              <a:rPr lang="en-US" sz="1200" spc="85" dirty="0">
                <a:solidFill>
                  <a:srgbClr val="231F20"/>
                </a:solidFill>
                <a:latin typeface="Arial"/>
                <a:cs typeface="Arial"/>
              </a:rPr>
              <a:t> </a:t>
            </a:r>
            <a:r>
              <a:rPr lang="en-US" sz="1200" dirty="0">
                <a:solidFill>
                  <a:srgbClr val="231F20"/>
                </a:solidFill>
                <a:latin typeface="Arial"/>
                <a:cs typeface="Arial"/>
              </a:rPr>
              <a:t>each</a:t>
            </a:r>
            <a:r>
              <a:rPr lang="en-US" sz="1200" spc="60" dirty="0">
                <a:solidFill>
                  <a:srgbClr val="231F20"/>
                </a:solidFill>
                <a:latin typeface="Arial"/>
                <a:cs typeface="Arial"/>
              </a:rPr>
              <a:t> </a:t>
            </a:r>
            <a:r>
              <a:rPr lang="en-US" sz="1200" dirty="0">
                <a:solidFill>
                  <a:srgbClr val="231F20"/>
                </a:solidFill>
                <a:latin typeface="Arial"/>
                <a:cs typeface="Arial"/>
              </a:rPr>
              <a:t>of</a:t>
            </a:r>
            <a:r>
              <a:rPr lang="en-US" sz="1200" spc="85" dirty="0">
                <a:solidFill>
                  <a:srgbClr val="231F20"/>
                </a:solidFill>
                <a:latin typeface="Arial"/>
                <a:cs typeface="Arial"/>
              </a:rPr>
              <a:t> </a:t>
            </a:r>
            <a:r>
              <a:rPr lang="en-US" sz="1200" spc="-10" dirty="0">
                <a:solidFill>
                  <a:srgbClr val="231F20"/>
                </a:solidFill>
                <a:latin typeface="Arial"/>
                <a:cs typeface="Arial"/>
              </a:rPr>
              <a:t>their </a:t>
            </a:r>
            <a:r>
              <a:rPr lang="en-US" sz="1200" dirty="0">
                <a:solidFill>
                  <a:srgbClr val="231F20"/>
                </a:solidFill>
                <a:latin typeface="Arial"/>
                <a:cs typeface="Arial"/>
              </a:rPr>
              <a:t>portfolios</a:t>
            </a:r>
            <a:r>
              <a:rPr lang="en-US" sz="1200" spc="65" dirty="0">
                <a:solidFill>
                  <a:srgbClr val="231F20"/>
                </a:solidFill>
                <a:latin typeface="Arial"/>
                <a:cs typeface="Arial"/>
              </a:rPr>
              <a:t> </a:t>
            </a:r>
            <a:r>
              <a:rPr lang="en-US" sz="1200" dirty="0">
                <a:solidFill>
                  <a:srgbClr val="231F20"/>
                </a:solidFill>
                <a:latin typeface="Arial"/>
                <a:cs typeface="Arial"/>
              </a:rPr>
              <a:t>over</a:t>
            </a:r>
            <a:r>
              <a:rPr lang="en-US" sz="1200" spc="70" dirty="0">
                <a:solidFill>
                  <a:srgbClr val="231F20"/>
                </a:solidFill>
                <a:latin typeface="Arial"/>
                <a:cs typeface="Arial"/>
              </a:rPr>
              <a:t> </a:t>
            </a:r>
            <a:r>
              <a:rPr lang="en-US" sz="1200" dirty="0">
                <a:solidFill>
                  <a:srgbClr val="231F20"/>
                </a:solidFill>
                <a:latin typeface="Arial"/>
                <a:cs typeface="Arial"/>
              </a:rPr>
              <a:t>the</a:t>
            </a:r>
            <a:r>
              <a:rPr lang="en-US" sz="1200" spc="70" dirty="0">
                <a:solidFill>
                  <a:srgbClr val="231F20"/>
                </a:solidFill>
                <a:latin typeface="Arial"/>
                <a:cs typeface="Arial"/>
              </a:rPr>
              <a:t> </a:t>
            </a:r>
            <a:r>
              <a:rPr lang="en-US" sz="1200" dirty="0">
                <a:solidFill>
                  <a:srgbClr val="231F20"/>
                </a:solidFill>
                <a:latin typeface="Arial"/>
                <a:cs typeface="Arial"/>
              </a:rPr>
              <a:t>last</a:t>
            </a:r>
            <a:r>
              <a:rPr lang="en-US" sz="1200" spc="65" dirty="0">
                <a:solidFill>
                  <a:srgbClr val="231F20"/>
                </a:solidFill>
                <a:latin typeface="Arial"/>
                <a:cs typeface="Arial"/>
              </a:rPr>
              <a:t> </a:t>
            </a:r>
            <a:r>
              <a:rPr lang="en-US" sz="1200" dirty="0">
                <a:solidFill>
                  <a:srgbClr val="231F20"/>
                </a:solidFill>
                <a:latin typeface="Arial"/>
                <a:cs typeface="Arial"/>
              </a:rPr>
              <a:t>22</a:t>
            </a:r>
            <a:r>
              <a:rPr lang="en-US" sz="1200" spc="70" dirty="0">
                <a:solidFill>
                  <a:srgbClr val="231F20"/>
                </a:solidFill>
                <a:latin typeface="Arial"/>
                <a:cs typeface="Arial"/>
              </a:rPr>
              <a:t> </a:t>
            </a:r>
            <a:r>
              <a:rPr lang="en-US" sz="1200" dirty="0">
                <a:solidFill>
                  <a:srgbClr val="231F20"/>
                </a:solidFill>
                <a:latin typeface="Arial"/>
                <a:cs typeface="Arial"/>
              </a:rPr>
              <a:t>election</a:t>
            </a:r>
            <a:r>
              <a:rPr lang="en-US" sz="1200" spc="70" dirty="0">
                <a:solidFill>
                  <a:srgbClr val="231F20"/>
                </a:solidFill>
                <a:latin typeface="Arial"/>
                <a:cs typeface="Arial"/>
              </a:rPr>
              <a:t> </a:t>
            </a:r>
            <a:r>
              <a:rPr lang="en-US" sz="1200" spc="-10" dirty="0">
                <a:solidFill>
                  <a:srgbClr val="231F20"/>
                </a:solidFill>
                <a:latin typeface="Arial"/>
                <a:cs typeface="Arial"/>
              </a:rPr>
              <a:t>cycles,</a:t>
            </a:r>
            <a:r>
              <a:rPr lang="en-US" sz="1200" spc="25" dirty="0">
                <a:solidFill>
                  <a:srgbClr val="231F20"/>
                </a:solidFill>
                <a:latin typeface="Arial"/>
                <a:cs typeface="Arial"/>
              </a:rPr>
              <a:t> </a:t>
            </a:r>
            <a:r>
              <a:rPr lang="en-US" sz="1200" dirty="0">
                <a:solidFill>
                  <a:srgbClr val="231F20"/>
                </a:solidFill>
                <a:latin typeface="Arial"/>
                <a:cs typeface="Arial"/>
              </a:rPr>
              <a:t>assuming</a:t>
            </a:r>
            <a:r>
              <a:rPr lang="en-US" sz="1200" spc="70" dirty="0">
                <a:solidFill>
                  <a:srgbClr val="231F20"/>
                </a:solidFill>
                <a:latin typeface="Arial"/>
                <a:cs typeface="Arial"/>
              </a:rPr>
              <a:t> </a:t>
            </a:r>
            <a:r>
              <a:rPr lang="en-US" sz="1200" dirty="0">
                <a:solidFill>
                  <a:srgbClr val="231F20"/>
                </a:solidFill>
                <a:latin typeface="Arial"/>
                <a:cs typeface="Arial"/>
              </a:rPr>
              <a:t>a</a:t>
            </a:r>
            <a:r>
              <a:rPr lang="en-US" sz="1200" spc="70" dirty="0">
                <a:solidFill>
                  <a:srgbClr val="231F20"/>
                </a:solidFill>
                <a:latin typeface="Arial"/>
                <a:cs typeface="Arial"/>
              </a:rPr>
              <a:t> </a:t>
            </a:r>
            <a:r>
              <a:rPr lang="en-US" sz="1200" dirty="0">
                <a:solidFill>
                  <a:srgbClr val="231F20"/>
                </a:solidFill>
                <a:latin typeface="Arial"/>
                <a:cs typeface="Arial"/>
              </a:rPr>
              <a:t>four-year</a:t>
            </a:r>
            <a:r>
              <a:rPr lang="en-US" sz="1200" spc="65" dirty="0">
                <a:solidFill>
                  <a:srgbClr val="231F20"/>
                </a:solidFill>
                <a:latin typeface="Arial"/>
                <a:cs typeface="Arial"/>
              </a:rPr>
              <a:t> </a:t>
            </a:r>
            <a:r>
              <a:rPr lang="en-US" sz="1200" dirty="0">
                <a:solidFill>
                  <a:srgbClr val="231F20"/>
                </a:solidFill>
                <a:latin typeface="Arial"/>
                <a:cs typeface="Arial"/>
              </a:rPr>
              <a:t>holding</a:t>
            </a:r>
            <a:r>
              <a:rPr lang="en-US" sz="1200" spc="70" dirty="0">
                <a:solidFill>
                  <a:srgbClr val="231F20"/>
                </a:solidFill>
                <a:latin typeface="Arial"/>
                <a:cs typeface="Arial"/>
              </a:rPr>
              <a:t> </a:t>
            </a:r>
            <a:r>
              <a:rPr lang="en-US" sz="1200" spc="-10" dirty="0">
                <a:solidFill>
                  <a:srgbClr val="231F20"/>
                </a:solidFill>
                <a:latin typeface="Arial"/>
                <a:cs typeface="Arial"/>
              </a:rPr>
              <a:t>period.</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The</a:t>
            </a:r>
            <a:r>
              <a:rPr lang="en-US" sz="1200" spc="40" dirty="0">
                <a:solidFill>
                  <a:srgbClr val="231F20"/>
                </a:solidFill>
                <a:latin typeface="Arial"/>
                <a:cs typeface="Arial"/>
              </a:rPr>
              <a:t> </a:t>
            </a:r>
            <a:r>
              <a:rPr lang="en-US" sz="1200" dirty="0">
                <a:solidFill>
                  <a:srgbClr val="231F20"/>
                </a:solidFill>
                <a:latin typeface="Arial"/>
                <a:cs typeface="Arial"/>
              </a:rPr>
              <a:t>investor</a:t>
            </a:r>
            <a:r>
              <a:rPr lang="en-US" sz="1200" spc="45" dirty="0">
                <a:solidFill>
                  <a:srgbClr val="231F20"/>
                </a:solidFill>
                <a:latin typeface="Arial"/>
                <a:cs typeface="Arial"/>
              </a:rPr>
              <a:t> </a:t>
            </a:r>
            <a:r>
              <a:rPr lang="en-US" sz="1200" dirty="0">
                <a:solidFill>
                  <a:srgbClr val="231F20"/>
                </a:solidFill>
                <a:latin typeface="Arial"/>
                <a:cs typeface="Arial"/>
              </a:rPr>
              <a:t>who</a:t>
            </a:r>
            <a:r>
              <a:rPr lang="en-US" sz="1200" spc="45" dirty="0">
                <a:solidFill>
                  <a:srgbClr val="231F20"/>
                </a:solidFill>
                <a:latin typeface="Arial"/>
                <a:cs typeface="Arial"/>
              </a:rPr>
              <a:t> </a:t>
            </a:r>
            <a:r>
              <a:rPr lang="en-US" sz="1200" dirty="0">
                <a:solidFill>
                  <a:srgbClr val="231F20"/>
                </a:solidFill>
                <a:latin typeface="Arial"/>
                <a:cs typeface="Arial"/>
              </a:rPr>
              <a:t>stayed</a:t>
            </a:r>
            <a:r>
              <a:rPr lang="en-US" sz="1200" spc="45" dirty="0">
                <a:solidFill>
                  <a:srgbClr val="231F20"/>
                </a:solidFill>
                <a:latin typeface="Arial"/>
                <a:cs typeface="Arial"/>
              </a:rPr>
              <a:t> </a:t>
            </a:r>
            <a:r>
              <a:rPr lang="en-US" sz="1200" dirty="0">
                <a:solidFill>
                  <a:srgbClr val="231F20"/>
                </a:solidFill>
                <a:latin typeface="Arial"/>
                <a:cs typeface="Arial"/>
              </a:rPr>
              <a:t>on</a:t>
            </a:r>
            <a:r>
              <a:rPr lang="en-US" sz="1200" spc="40" dirty="0">
                <a:solidFill>
                  <a:srgbClr val="231F20"/>
                </a:solidFill>
                <a:latin typeface="Arial"/>
                <a:cs typeface="Arial"/>
              </a:rPr>
              <a:t> </a:t>
            </a:r>
            <a:r>
              <a:rPr lang="en-US" sz="1200" dirty="0">
                <a:solidFill>
                  <a:srgbClr val="231F20"/>
                </a:solidFill>
                <a:latin typeface="Arial"/>
                <a:cs typeface="Arial"/>
              </a:rPr>
              <a:t>the</a:t>
            </a:r>
            <a:r>
              <a:rPr lang="en-US" sz="1200" spc="45" dirty="0">
                <a:solidFill>
                  <a:srgbClr val="231F20"/>
                </a:solidFill>
                <a:latin typeface="Arial"/>
                <a:cs typeface="Arial"/>
              </a:rPr>
              <a:t> </a:t>
            </a:r>
            <a:r>
              <a:rPr lang="en-US" sz="1200" dirty="0">
                <a:solidFill>
                  <a:srgbClr val="231F20"/>
                </a:solidFill>
                <a:latin typeface="Arial"/>
                <a:cs typeface="Arial"/>
              </a:rPr>
              <a:t>sidelines</a:t>
            </a:r>
            <a:r>
              <a:rPr lang="en-US" sz="1200" spc="45" dirty="0">
                <a:solidFill>
                  <a:srgbClr val="231F20"/>
                </a:solidFill>
                <a:latin typeface="Arial"/>
                <a:cs typeface="Arial"/>
              </a:rPr>
              <a:t> </a:t>
            </a:r>
            <a:r>
              <a:rPr lang="en-US" sz="1200" dirty="0">
                <a:solidFill>
                  <a:srgbClr val="231F20"/>
                </a:solidFill>
                <a:latin typeface="Arial"/>
                <a:cs typeface="Arial"/>
              </a:rPr>
              <a:t>had</a:t>
            </a:r>
            <a:r>
              <a:rPr lang="en-US" sz="1200" spc="45" dirty="0">
                <a:solidFill>
                  <a:srgbClr val="231F20"/>
                </a:solidFill>
                <a:latin typeface="Arial"/>
                <a:cs typeface="Arial"/>
              </a:rPr>
              <a:t> </a:t>
            </a:r>
            <a:r>
              <a:rPr lang="en-US" sz="1200" dirty="0">
                <a:solidFill>
                  <a:srgbClr val="231F20"/>
                </a:solidFill>
                <a:latin typeface="Arial"/>
                <a:cs typeface="Arial"/>
              </a:rPr>
              <a:t>the</a:t>
            </a:r>
            <a:r>
              <a:rPr lang="en-US" sz="1200" spc="40" dirty="0">
                <a:solidFill>
                  <a:srgbClr val="231F20"/>
                </a:solidFill>
                <a:latin typeface="Arial"/>
                <a:cs typeface="Arial"/>
              </a:rPr>
              <a:t> </a:t>
            </a:r>
            <a:r>
              <a:rPr lang="en-US" sz="1200" dirty="0">
                <a:solidFill>
                  <a:srgbClr val="231F20"/>
                </a:solidFill>
                <a:latin typeface="Arial"/>
                <a:cs typeface="Arial"/>
              </a:rPr>
              <a:t>worst</a:t>
            </a:r>
            <a:r>
              <a:rPr lang="en-US" sz="1200" spc="45" dirty="0">
                <a:solidFill>
                  <a:srgbClr val="231F20"/>
                </a:solidFill>
                <a:latin typeface="Arial"/>
                <a:cs typeface="Arial"/>
              </a:rPr>
              <a:t> </a:t>
            </a:r>
            <a:r>
              <a:rPr lang="en-US" sz="1200" dirty="0">
                <a:solidFill>
                  <a:srgbClr val="231F20"/>
                </a:solidFill>
                <a:latin typeface="Arial"/>
                <a:cs typeface="Arial"/>
              </a:rPr>
              <a:t>outcome</a:t>
            </a:r>
            <a:r>
              <a:rPr lang="en-US" sz="1200" spc="45" dirty="0">
                <a:solidFill>
                  <a:srgbClr val="231F20"/>
                </a:solidFill>
                <a:latin typeface="Arial"/>
                <a:cs typeface="Arial"/>
              </a:rPr>
              <a:t> </a:t>
            </a:r>
            <a:r>
              <a:rPr lang="en-US" sz="1200" dirty="0">
                <a:solidFill>
                  <a:srgbClr val="231F20"/>
                </a:solidFill>
                <a:latin typeface="Arial"/>
                <a:cs typeface="Arial"/>
              </a:rPr>
              <a:t>16</a:t>
            </a:r>
            <a:r>
              <a:rPr lang="en-US" sz="1200" spc="45" dirty="0">
                <a:solidFill>
                  <a:srgbClr val="231F20"/>
                </a:solidFill>
                <a:latin typeface="Arial"/>
                <a:cs typeface="Arial"/>
              </a:rPr>
              <a:t> </a:t>
            </a:r>
            <a:r>
              <a:rPr lang="en-US" sz="1200" spc="-10" dirty="0">
                <a:solidFill>
                  <a:srgbClr val="231F20"/>
                </a:solidFill>
                <a:latin typeface="Arial"/>
                <a:cs typeface="Arial"/>
              </a:rPr>
              <a:t>times</a:t>
            </a:r>
            <a:r>
              <a:rPr lang="en-US" sz="1200" spc="500" dirty="0">
                <a:solidFill>
                  <a:srgbClr val="231F20"/>
                </a:solidFill>
                <a:latin typeface="Arial"/>
                <a:cs typeface="Arial"/>
              </a:rPr>
              <a:t> </a:t>
            </a:r>
            <a:r>
              <a:rPr lang="en-US" sz="1200" dirty="0">
                <a:solidFill>
                  <a:srgbClr val="231F20"/>
                </a:solidFill>
                <a:latin typeface="Arial"/>
                <a:cs typeface="Arial"/>
              </a:rPr>
              <a:t>and</a:t>
            </a:r>
            <a:r>
              <a:rPr lang="en-US" sz="1200" spc="60" dirty="0">
                <a:solidFill>
                  <a:srgbClr val="231F20"/>
                </a:solidFill>
                <a:latin typeface="Arial"/>
                <a:cs typeface="Arial"/>
              </a:rPr>
              <a:t> </a:t>
            </a:r>
            <a:r>
              <a:rPr lang="en-US" sz="1200" dirty="0">
                <a:solidFill>
                  <a:srgbClr val="231F20"/>
                </a:solidFill>
                <a:latin typeface="Arial"/>
                <a:cs typeface="Arial"/>
              </a:rPr>
              <a:t>only</a:t>
            </a:r>
            <a:r>
              <a:rPr lang="en-US" sz="1200" spc="65" dirty="0">
                <a:solidFill>
                  <a:srgbClr val="231F20"/>
                </a:solidFill>
                <a:latin typeface="Arial"/>
                <a:cs typeface="Arial"/>
              </a:rPr>
              <a:t> </a:t>
            </a:r>
            <a:r>
              <a:rPr lang="en-US" sz="1200" dirty="0">
                <a:solidFill>
                  <a:srgbClr val="231F20"/>
                </a:solidFill>
                <a:latin typeface="Arial"/>
                <a:cs typeface="Arial"/>
              </a:rPr>
              <a:t>had</a:t>
            </a:r>
            <a:r>
              <a:rPr lang="en-US" sz="1200" spc="60" dirty="0">
                <a:solidFill>
                  <a:srgbClr val="231F20"/>
                </a:solidFill>
                <a:latin typeface="Arial"/>
                <a:cs typeface="Arial"/>
              </a:rPr>
              <a:t> </a:t>
            </a:r>
            <a:r>
              <a:rPr lang="en-US" sz="1200" dirty="0">
                <a:solidFill>
                  <a:srgbClr val="231F20"/>
                </a:solidFill>
                <a:latin typeface="Arial"/>
                <a:cs typeface="Arial"/>
              </a:rPr>
              <a:t>the</a:t>
            </a:r>
            <a:r>
              <a:rPr lang="en-US" sz="1200" spc="65" dirty="0">
                <a:solidFill>
                  <a:srgbClr val="231F20"/>
                </a:solidFill>
                <a:latin typeface="Arial"/>
                <a:cs typeface="Arial"/>
              </a:rPr>
              <a:t> </a:t>
            </a:r>
            <a:r>
              <a:rPr lang="en-US" sz="1200" dirty="0">
                <a:solidFill>
                  <a:srgbClr val="231F20"/>
                </a:solidFill>
                <a:latin typeface="Arial"/>
                <a:cs typeface="Arial"/>
              </a:rPr>
              <a:t>best</a:t>
            </a:r>
            <a:r>
              <a:rPr lang="en-US" sz="1200" spc="60" dirty="0">
                <a:solidFill>
                  <a:srgbClr val="231F20"/>
                </a:solidFill>
                <a:latin typeface="Arial"/>
                <a:cs typeface="Arial"/>
              </a:rPr>
              <a:t> </a:t>
            </a:r>
            <a:r>
              <a:rPr lang="en-US" sz="1200" dirty="0">
                <a:solidFill>
                  <a:srgbClr val="231F20"/>
                </a:solidFill>
                <a:latin typeface="Arial"/>
                <a:cs typeface="Arial"/>
              </a:rPr>
              <a:t>outcome</a:t>
            </a:r>
            <a:r>
              <a:rPr lang="en-US" sz="1200" spc="65" dirty="0">
                <a:solidFill>
                  <a:srgbClr val="231F20"/>
                </a:solidFill>
                <a:latin typeface="Arial"/>
                <a:cs typeface="Arial"/>
              </a:rPr>
              <a:t> </a:t>
            </a:r>
            <a:r>
              <a:rPr lang="en-US" sz="1200" dirty="0">
                <a:solidFill>
                  <a:srgbClr val="231F20"/>
                </a:solidFill>
                <a:latin typeface="Arial"/>
                <a:cs typeface="Arial"/>
              </a:rPr>
              <a:t>three</a:t>
            </a:r>
            <a:r>
              <a:rPr lang="en-US" sz="1200" spc="60" dirty="0">
                <a:solidFill>
                  <a:srgbClr val="231F20"/>
                </a:solidFill>
                <a:latin typeface="Arial"/>
                <a:cs typeface="Arial"/>
              </a:rPr>
              <a:t> </a:t>
            </a:r>
            <a:r>
              <a:rPr lang="en-US" sz="1200" dirty="0">
                <a:solidFill>
                  <a:srgbClr val="231F20"/>
                </a:solidFill>
                <a:latin typeface="Arial"/>
                <a:cs typeface="Arial"/>
              </a:rPr>
              <a:t>times.</a:t>
            </a:r>
            <a:r>
              <a:rPr lang="en-US" sz="1200" spc="20" dirty="0">
                <a:solidFill>
                  <a:srgbClr val="231F20"/>
                </a:solidFill>
                <a:latin typeface="Arial"/>
                <a:cs typeface="Arial"/>
              </a:rPr>
              <a:t> </a:t>
            </a:r>
            <a:r>
              <a:rPr lang="en-US" sz="1200" dirty="0">
                <a:solidFill>
                  <a:srgbClr val="231F20"/>
                </a:solidFill>
                <a:latin typeface="Arial"/>
                <a:cs typeface="Arial"/>
              </a:rPr>
              <a:t>Meanwhile,</a:t>
            </a:r>
            <a:r>
              <a:rPr lang="en-US" sz="1200" spc="20" dirty="0">
                <a:solidFill>
                  <a:srgbClr val="231F20"/>
                </a:solidFill>
                <a:latin typeface="Arial"/>
                <a:cs typeface="Arial"/>
              </a:rPr>
              <a:t> </a:t>
            </a:r>
            <a:r>
              <a:rPr lang="en-US" sz="1200" dirty="0">
                <a:solidFill>
                  <a:srgbClr val="231F20"/>
                </a:solidFill>
                <a:latin typeface="Arial"/>
                <a:cs typeface="Arial"/>
              </a:rPr>
              <a:t>investors</a:t>
            </a:r>
            <a:r>
              <a:rPr lang="en-US" sz="1200" spc="65" dirty="0">
                <a:solidFill>
                  <a:srgbClr val="231F20"/>
                </a:solidFill>
                <a:latin typeface="Arial"/>
                <a:cs typeface="Arial"/>
              </a:rPr>
              <a:t> </a:t>
            </a:r>
            <a:r>
              <a:rPr lang="en-US" sz="1200" dirty="0">
                <a:solidFill>
                  <a:srgbClr val="231F20"/>
                </a:solidFill>
                <a:latin typeface="Arial"/>
                <a:cs typeface="Arial"/>
              </a:rPr>
              <a:t>that</a:t>
            </a:r>
            <a:r>
              <a:rPr lang="en-US" sz="1200" spc="60" dirty="0">
                <a:solidFill>
                  <a:srgbClr val="231F20"/>
                </a:solidFill>
                <a:latin typeface="Arial"/>
                <a:cs typeface="Arial"/>
              </a:rPr>
              <a:t> </a:t>
            </a:r>
            <a:r>
              <a:rPr lang="en-US" sz="1200" spc="-20" dirty="0">
                <a:solidFill>
                  <a:srgbClr val="231F20"/>
                </a:solidFill>
                <a:latin typeface="Arial"/>
                <a:cs typeface="Arial"/>
              </a:rPr>
              <a:t>were </a:t>
            </a:r>
            <a:r>
              <a:rPr lang="en-US" sz="1200" dirty="0">
                <a:solidFill>
                  <a:srgbClr val="231F20"/>
                </a:solidFill>
                <a:latin typeface="Arial"/>
                <a:cs typeface="Arial"/>
              </a:rPr>
              <a:t>fully</a:t>
            </a:r>
            <a:r>
              <a:rPr lang="en-US" sz="1200" spc="80" dirty="0">
                <a:solidFill>
                  <a:srgbClr val="231F20"/>
                </a:solidFill>
                <a:latin typeface="Arial"/>
                <a:cs typeface="Arial"/>
              </a:rPr>
              <a:t> </a:t>
            </a:r>
            <a:r>
              <a:rPr lang="en-US" sz="1200" dirty="0">
                <a:solidFill>
                  <a:srgbClr val="231F20"/>
                </a:solidFill>
                <a:latin typeface="Arial"/>
                <a:cs typeface="Arial"/>
              </a:rPr>
              <a:t>invested</a:t>
            </a:r>
            <a:r>
              <a:rPr lang="en-US" sz="1200" spc="80" dirty="0">
                <a:solidFill>
                  <a:srgbClr val="231F20"/>
                </a:solidFill>
                <a:latin typeface="Arial"/>
                <a:cs typeface="Arial"/>
              </a:rPr>
              <a:t> </a:t>
            </a:r>
            <a:r>
              <a:rPr lang="en-US" sz="1200" dirty="0">
                <a:solidFill>
                  <a:srgbClr val="231F20"/>
                </a:solidFill>
                <a:latin typeface="Arial"/>
                <a:cs typeface="Arial"/>
              </a:rPr>
              <a:t>or</a:t>
            </a:r>
            <a:r>
              <a:rPr lang="en-US" sz="1200" spc="80" dirty="0">
                <a:solidFill>
                  <a:srgbClr val="231F20"/>
                </a:solidFill>
                <a:latin typeface="Arial"/>
                <a:cs typeface="Arial"/>
              </a:rPr>
              <a:t> </a:t>
            </a:r>
            <a:r>
              <a:rPr lang="en-US" sz="1200" dirty="0">
                <a:solidFill>
                  <a:srgbClr val="231F20"/>
                </a:solidFill>
                <a:latin typeface="Arial"/>
                <a:cs typeface="Arial"/>
              </a:rPr>
              <a:t>made</a:t>
            </a:r>
            <a:r>
              <a:rPr lang="en-US" sz="1200" spc="85" dirty="0">
                <a:solidFill>
                  <a:srgbClr val="231F20"/>
                </a:solidFill>
                <a:latin typeface="Arial"/>
                <a:cs typeface="Arial"/>
              </a:rPr>
              <a:t> </a:t>
            </a:r>
            <a:r>
              <a:rPr lang="en-US" sz="1200" dirty="0">
                <a:solidFill>
                  <a:srgbClr val="231F20"/>
                </a:solidFill>
                <a:latin typeface="Arial"/>
                <a:cs typeface="Arial"/>
              </a:rPr>
              <a:t>monthly</a:t>
            </a:r>
            <a:r>
              <a:rPr lang="en-US" sz="1200" spc="80" dirty="0">
                <a:solidFill>
                  <a:srgbClr val="231F20"/>
                </a:solidFill>
                <a:latin typeface="Arial"/>
                <a:cs typeface="Arial"/>
              </a:rPr>
              <a:t> </a:t>
            </a:r>
            <a:r>
              <a:rPr lang="en-US" sz="1200" dirty="0">
                <a:solidFill>
                  <a:srgbClr val="231F20"/>
                </a:solidFill>
                <a:latin typeface="Arial"/>
                <a:cs typeface="Arial"/>
              </a:rPr>
              <a:t>contributions</a:t>
            </a:r>
            <a:r>
              <a:rPr lang="en-US" sz="1200" spc="80" dirty="0">
                <a:solidFill>
                  <a:srgbClr val="231F20"/>
                </a:solidFill>
                <a:latin typeface="Arial"/>
                <a:cs typeface="Arial"/>
              </a:rPr>
              <a:t> </a:t>
            </a:r>
            <a:r>
              <a:rPr lang="en-US" sz="1200" dirty="0">
                <a:solidFill>
                  <a:srgbClr val="231F20"/>
                </a:solidFill>
                <a:latin typeface="Arial"/>
                <a:cs typeface="Arial"/>
              </a:rPr>
              <a:t>to</a:t>
            </a:r>
            <a:r>
              <a:rPr lang="en-US" sz="1200" spc="85" dirty="0">
                <a:solidFill>
                  <a:srgbClr val="231F20"/>
                </a:solidFill>
                <a:latin typeface="Arial"/>
                <a:cs typeface="Arial"/>
              </a:rPr>
              <a:t> </a:t>
            </a:r>
            <a:r>
              <a:rPr lang="en-US" sz="1200" dirty="0">
                <a:solidFill>
                  <a:srgbClr val="231F20"/>
                </a:solidFill>
                <a:latin typeface="Arial"/>
                <a:cs typeface="Arial"/>
              </a:rPr>
              <a:t>a</a:t>
            </a:r>
            <a:r>
              <a:rPr lang="en-US" sz="1200" spc="80" dirty="0">
                <a:solidFill>
                  <a:srgbClr val="231F20"/>
                </a:solidFill>
                <a:latin typeface="Arial"/>
                <a:cs typeface="Arial"/>
              </a:rPr>
              <a:t> </a:t>
            </a:r>
            <a:r>
              <a:rPr lang="en-US" sz="1200" spc="-10" dirty="0">
                <a:solidFill>
                  <a:srgbClr val="231F20"/>
                </a:solidFill>
                <a:latin typeface="Arial"/>
                <a:cs typeface="Arial"/>
              </a:rPr>
              <a:t>401(k),</a:t>
            </a:r>
            <a:r>
              <a:rPr lang="en-US" sz="1200" spc="35" dirty="0">
                <a:solidFill>
                  <a:srgbClr val="231F20"/>
                </a:solidFill>
                <a:latin typeface="Arial"/>
                <a:cs typeface="Arial"/>
              </a:rPr>
              <a:t> </a:t>
            </a:r>
            <a:r>
              <a:rPr lang="en-US" sz="1200" dirty="0">
                <a:solidFill>
                  <a:srgbClr val="231F20"/>
                </a:solidFill>
                <a:latin typeface="Arial"/>
                <a:cs typeface="Arial"/>
              </a:rPr>
              <a:t>for</a:t>
            </a:r>
            <a:r>
              <a:rPr lang="en-US" sz="1200" spc="85" dirty="0">
                <a:solidFill>
                  <a:srgbClr val="231F20"/>
                </a:solidFill>
                <a:latin typeface="Arial"/>
                <a:cs typeface="Arial"/>
              </a:rPr>
              <a:t> </a:t>
            </a:r>
            <a:r>
              <a:rPr lang="en-US" sz="1200" dirty="0">
                <a:solidFill>
                  <a:srgbClr val="231F20"/>
                </a:solidFill>
                <a:latin typeface="Arial"/>
                <a:cs typeface="Arial"/>
              </a:rPr>
              <a:t>example,</a:t>
            </a:r>
            <a:r>
              <a:rPr lang="en-US" sz="1200" spc="35" dirty="0">
                <a:solidFill>
                  <a:srgbClr val="231F20"/>
                </a:solidFill>
                <a:latin typeface="Arial"/>
                <a:cs typeface="Arial"/>
              </a:rPr>
              <a:t> </a:t>
            </a:r>
            <a:r>
              <a:rPr lang="en-US" sz="1200" spc="-10" dirty="0">
                <a:solidFill>
                  <a:srgbClr val="231F20"/>
                </a:solidFill>
                <a:latin typeface="Arial"/>
                <a:cs typeface="Arial"/>
              </a:rPr>
              <a:t>during </a:t>
            </a:r>
            <a:r>
              <a:rPr lang="en-US" sz="1200" dirty="0">
                <a:solidFill>
                  <a:srgbClr val="231F20"/>
                </a:solidFill>
                <a:latin typeface="Arial"/>
                <a:cs typeface="Arial"/>
              </a:rPr>
              <a:t>election</a:t>
            </a:r>
            <a:r>
              <a:rPr lang="en-US" sz="1200" spc="50" dirty="0">
                <a:solidFill>
                  <a:srgbClr val="231F20"/>
                </a:solidFill>
                <a:latin typeface="Arial"/>
                <a:cs typeface="Arial"/>
              </a:rPr>
              <a:t> </a:t>
            </a:r>
            <a:r>
              <a:rPr lang="en-US" sz="1200" spc="-10" dirty="0">
                <a:solidFill>
                  <a:srgbClr val="231F20"/>
                </a:solidFill>
                <a:latin typeface="Arial"/>
                <a:cs typeface="Arial"/>
              </a:rPr>
              <a:t>years</a:t>
            </a:r>
            <a:r>
              <a:rPr lang="en-US" sz="1200" spc="45" dirty="0">
                <a:solidFill>
                  <a:srgbClr val="231F20"/>
                </a:solidFill>
                <a:latin typeface="Arial"/>
                <a:cs typeface="Arial"/>
              </a:rPr>
              <a:t> </a:t>
            </a:r>
            <a:r>
              <a:rPr lang="en-US" sz="1200" dirty="0">
                <a:solidFill>
                  <a:srgbClr val="231F20"/>
                </a:solidFill>
                <a:latin typeface="Arial"/>
                <a:cs typeface="Arial"/>
              </a:rPr>
              <a:t>came</a:t>
            </a:r>
            <a:r>
              <a:rPr lang="en-US" sz="1200" spc="50" dirty="0">
                <a:solidFill>
                  <a:srgbClr val="231F20"/>
                </a:solidFill>
                <a:latin typeface="Arial"/>
                <a:cs typeface="Arial"/>
              </a:rPr>
              <a:t> </a:t>
            </a:r>
            <a:r>
              <a:rPr lang="en-US" sz="1200" dirty="0">
                <a:solidFill>
                  <a:srgbClr val="231F20"/>
                </a:solidFill>
                <a:latin typeface="Arial"/>
                <a:cs typeface="Arial"/>
              </a:rPr>
              <a:t>out</a:t>
            </a:r>
            <a:r>
              <a:rPr lang="en-US" sz="1200" spc="50" dirty="0">
                <a:solidFill>
                  <a:srgbClr val="231F20"/>
                </a:solidFill>
                <a:latin typeface="Arial"/>
                <a:cs typeface="Arial"/>
              </a:rPr>
              <a:t> </a:t>
            </a:r>
            <a:r>
              <a:rPr lang="en-US" sz="1200" dirty="0">
                <a:solidFill>
                  <a:srgbClr val="231F20"/>
                </a:solidFill>
                <a:latin typeface="Arial"/>
                <a:cs typeface="Arial"/>
              </a:rPr>
              <a:t>on</a:t>
            </a:r>
            <a:r>
              <a:rPr lang="en-US" sz="1200" spc="50" dirty="0">
                <a:solidFill>
                  <a:srgbClr val="231F20"/>
                </a:solidFill>
                <a:latin typeface="Arial"/>
                <a:cs typeface="Arial"/>
              </a:rPr>
              <a:t> </a:t>
            </a:r>
            <a:r>
              <a:rPr lang="en-US" sz="1200" dirty="0">
                <a:solidFill>
                  <a:srgbClr val="231F20"/>
                </a:solidFill>
                <a:latin typeface="Arial"/>
                <a:cs typeface="Arial"/>
              </a:rPr>
              <a:t>top.</a:t>
            </a:r>
            <a:r>
              <a:rPr lang="en-US" sz="1200" spc="-15" dirty="0">
                <a:solidFill>
                  <a:srgbClr val="231F20"/>
                </a:solidFill>
                <a:latin typeface="Arial"/>
                <a:cs typeface="Arial"/>
              </a:rPr>
              <a:t> </a:t>
            </a:r>
            <a:r>
              <a:rPr lang="en-US" sz="1200" spc="-10" dirty="0">
                <a:solidFill>
                  <a:srgbClr val="231F20"/>
                </a:solidFill>
                <a:latin typeface="Arial"/>
                <a:cs typeface="Arial"/>
              </a:rPr>
              <a:t>These</a:t>
            </a:r>
            <a:r>
              <a:rPr lang="en-US" sz="1200" spc="50" dirty="0">
                <a:solidFill>
                  <a:srgbClr val="231F20"/>
                </a:solidFill>
                <a:latin typeface="Arial"/>
                <a:cs typeface="Arial"/>
              </a:rPr>
              <a:t> </a:t>
            </a:r>
            <a:r>
              <a:rPr lang="en-US" sz="1200" dirty="0">
                <a:solidFill>
                  <a:srgbClr val="231F20"/>
                </a:solidFill>
                <a:latin typeface="Arial"/>
                <a:cs typeface="Arial"/>
              </a:rPr>
              <a:t>investors</a:t>
            </a:r>
            <a:r>
              <a:rPr lang="en-US" sz="1200" spc="50" dirty="0">
                <a:solidFill>
                  <a:srgbClr val="231F20"/>
                </a:solidFill>
                <a:latin typeface="Arial"/>
                <a:cs typeface="Arial"/>
              </a:rPr>
              <a:t> </a:t>
            </a:r>
            <a:r>
              <a:rPr lang="en-US" sz="1200" dirty="0">
                <a:solidFill>
                  <a:srgbClr val="231F20"/>
                </a:solidFill>
                <a:latin typeface="Arial"/>
                <a:cs typeface="Arial"/>
              </a:rPr>
              <a:t>had</a:t>
            </a:r>
            <a:r>
              <a:rPr lang="en-US" sz="1200" spc="50" dirty="0">
                <a:solidFill>
                  <a:srgbClr val="231F20"/>
                </a:solidFill>
                <a:latin typeface="Arial"/>
                <a:cs typeface="Arial"/>
              </a:rPr>
              <a:t> </a:t>
            </a:r>
            <a:r>
              <a:rPr lang="en-US" sz="1200" dirty="0">
                <a:solidFill>
                  <a:srgbClr val="231F20"/>
                </a:solidFill>
                <a:latin typeface="Arial"/>
                <a:cs typeface="Arial"/>
              </a:rPr>
              <a:t>higher</a:t>
            </a:r>
            <a:r>
              <a:rPr lang="en-US" sz="1200" spc="50" dirty="0">
                <a:solidFill>
                  <a:srgbClr val="231F20"/>
                </a:solidFill>
                <a:latin typeface="Arial"/>
                <a:cs typeface="Arial"/>
              </a:rPr>
              <a:t> </a:t>
            </a:r>
            <a:r>
              <a:rPr lang="en-US" sz="1200" dirty="0">
                <a:solidFill>
                  <a:srgbClr val="231F20"/>
                </a:solidFill>
                <a:latin typeface="Arial"/>
                <a:cs typeface="Arial"/>
              </a:rPr>
              <a:t>average</a:t>
            </a:r>
            <a:r>
              <a:rPr lang="en-US" sz="1200" spc="50" dirty="0">
                <a:solidFill>
                  <a:srgbClr val="231F20"/>
                </a:solidFill>
                <a:latin typeface="Arial"/>
                <a:cs typeface="Arial"/>
              </a:rPr>
              <a:t> </a:t>
            </a:r>
            <a:r>
              <a:rPr lang="en-US" sz="1200" spc="-10" dirty="0">
                <a:solidFill>
                  <a:srgbClr val="231F20"/>
                </a:solidFill>
                <a:latin typeface="Arial"/>
                <a:cs typeface="Arial"/>
              </a:rPr>
              <a:t>portfolio </a:t>
            </a:r>
            <a:r>
              <a:rPr lang="en-US" sz="1200" dirty="0">
                <a:solidFill>
                  <a:srgbClr val="231F20"/>
                </a:solidFill>
                <a:latin typeface="Arial"/>
                <a:cs typeface="Arial"/>
              </a:rPr>
              <a:t>balances</a:t>
            </a:r>
            <a:r>
              <a:rPr lang="en-US" sz="1200" spc="40" dirty="0">
                <a:solidFill>
                  <a:srgbClr val="231F20"/>
                </a:solidFill>
                <a:latin typeface="Arial"/>
                <a:cs typeface="Arial"/>
              </a:rPr>
              <a:t> </a:t>
            </a:r>
            <a:r>
              <a:rPr lang="en-US" sz="1200" spc="10" dirty="0">
                <a:solidFill>
                  <a:srgbClr val="231F20"/>
                </a:solidFill>
                <a:latin typeface="Arial"/>
                <a:cs typeface="Arial"/>
              </a:rPr>
              <a:t>over</a:t>
            </a:r>
            <a:r>
              <a:rPr lang="en-US" sz="1200" spc="40" dirty="0">
                <a:solidFill>
                  <a:srgbClr val="231F20"/>
                </a:solidFill>
                <a:latin typeface="Arial"/>
                <a:cs typeface="Arial"/>
              </a:rPr>
              <a:t> </a:t>
            </a:r>
            <a:r>
              <a:rPr lang="en-US" sz="1200" spc="10" dirty="0">
                <a:solidFill>
                  <a:srgbClr val="231F20"/>
                </a:solidFill>
                <a:latin typeface="Arial"/>
                <a:cs typeface="Arial"/>
              </a:rPr>
              <a:t>the</a:t>
            </a:r>
            <a:r>
              <a:rPr lang="en-US" sz="1200" spc="40" dirty="0">
                <a:solidFill>
                  <a:srgbClr val="231F20"/>
                </a:solidFill>
                <a:latin typeface="Arial"/>
                <a:cs typeface="Arial"/>
              </a:rPr>
              <a:t> </a:t>
            </a:r>
            <a:r>
              <a:rPr lang="en-US" sz="1200" spc="10" dirty="0">
                <a:solidFill>
                  <a:srgbClr val="231F20"/>
                </a:solidFill>
                <a:latin typeface="Arial"/>
                <a:cs typeface="Arial"/>
              </a:rPr>
              <a:t>full</a:t>
            </a:r>
            <a:r>
              <a:rPr lang="en-US" sz="1200" spc="40" dirty="0">
                <a:solidFill>
                  <a:srgbClr val="231F20"/>
                </a:solidFill>
                <a:latin typeface="Arial"/>
                <a:cs typeface="Arial"/>
              </a:rPr>
              <a:t> </a:t>
            </a:r>
            <a:r>
              <a:rPr lang="en-US" sz="1200" spc="10" dirty="0">
                <a:solidFill>
                  <a:srgbClr val="231F20"/>
                </a:solidFill>
                <a:latin typeface="Arial"/>
                <a:cs typeface="Arial"/>
              </a:rPr>
              <a:t>period</a:t>
            </a:r>
            <a:r>
              <a:rPr lang="en-US" sz="1200" spc="40" dirty="0">
                <a:solidFill>
                  <a:srgbClr val="231F20"/>
                </a:solidFill>
                <a:latin typeface="Arial"/>
                <a:cs typeface="Arial"/>
              </a:rPr>
              <a:t> </a:t>
            </a:r>
            <a:r>
              <a:rPr lang="en-US" sz="1200" spc="10" dirty="0">
                <a:solidFill>
                  <a:srgbClr val="231F20"/>
                </a:solidFill>
                <a:latin typeface="Arial"/>
                <a:cs typeface="Arial"/>
              </a:rPr>
              <a:t>and</a:t>
            </a:r>
            <a:r>
              <a:rPr lang="en-US" sz="1200" spc="40" dirty="0">
                <a:solidFill>
                  <a:srgbClr val="231F20"/>
                </a:solidFill>
                <a:latin typeface="Arial"/>
                <a:cs typeface="Arial"/>
              </a:rPr>
              <a:t> </a:t>
            </a:r>
            <a:r>
              <a:rPr lang="en-US" sz="1200" spc="10" dirty="0">
                <a:solidFill>
                  <a:srgbClr val="231F20"/>
                </a:solidFill>
                <a:latin typeface="Arial"/>
                <a:cs typeface="Arial"/>
              </a:rPr>
              <a:t>more</a:t>
            </a:r>
            <a:r>
              <a:rPr lang="en-US" sz="1200" spc="40" dirty="0">
                <a:solidFill>
                  <a:srgbClr val="231F20"/>
                </a:solidFill>
                <a:latin typeface="Arial"/>
                <a:cs typeface="Arial"/>
              </a:rPr>
              <a:t> </a:t>
            </a:r>
            <a:r>
              <a:rPr lang="en-US" sz="1200" spc="10" dirty="0">
                <a:solidFill>
                  <a:srgbClr val="231F20"/>
                </a:solidFill>
                <a:latin typeface="Arial"/>
                <a:cs typeface="Arial"/>
              </a:rPr>
              <a:t>frequently</a:t>
            </a:r>
            <a:r>
              <a:rPr lang="en-US" sz="1200" spc="40" dirty="0">
                <a:solidFill>
                  <a:srgbClr val="231F20"/>
                </a:solidFill>
                <a:latin typeface="Arial"/>
                <a:cs typeface="Arial"/>
              </a:rPr>
              <a:t> </a:t>
            </a:r>
            <a:r>
              <a:rPr lang="en-US" sz="1200" spc="10" dirty="0">
                <a:solidFill>
                  <a:srgbClr val="231F20"/>
                </a:solidFill>
                <a:latin typeface="Arial"/>
                <a:cs typeface="Arial"/>
              </a:rPr>
              <a:t>outpaced</a:t>
            </a:r>
            <a:r>
              <a:rPr lang="en-US" sz="1200" spc="45" dirty="0">
                <a:solidFill>
                  <a:srgbClr val="231F20"/>
                </a:solidFill>
                <a:latin typeface="Arial"/>
                <a:cs typeface="Arial"/>
              </a:rPr>
              <a:t> </a:t>
            </a:r>
            <a:r>
              <a:rPr lang="en-US" sz="1200" spc="10" dirty="0">
                <a:solidFill>
                  <a:srgbClr val="231F20"/>
                </a:solidFill>
                <a:latin typeface="Arial"/>
                <a:cs typeface="Arial"/>
              </a:rPr>
              <a:t>the</a:t>
            </a:r>
            <a:r>
              <a:rPr lang="en-US" sz="1200" spc="40" dirty="0">
                <a:solidFill>
                  <a:srgbClr val="231F20"/>
                </a:solidFill>
                <a:latin typeface="Arial"/>
                <a:cs typeface="Arial"/>
              </a:rPr>
              <a:t> </a:t>
            </a:r>
            <a:r>
              <a:rPr lang="en-US" sz="1200" spc="10" dirty="0">
                <a:solidFill>
                  <a:srgbClr val="231F20"/>
                </a:solidFill>
                <a:latin typeface="Arial"/>
                <a:cs typeface="Arial"/>
              </a:rPr>
              <a:t>investor</a:t>
            </a:r>
            <a:r>
              <a:rPr lang="en-US" sz="1200" spc="40" dirty="0">
                <a:solidFill>
                  <a:srgbClr val="231F20"/>
                </a:solidFill>
                <a:latin typeface="Arial"/>
                <a:cs typeface="Arial"/>
              </a:rPr>
              <a:t> </a:t>
            </a:r>
            <a:r>
              <a:rPr lang="en-US" sz="1200" spc="-25" dirty="0">
                <a:solidFill>
                  <a:srgbClr val="231F20"/>
                </a:solidFill>
                <a:latin typeface="Arial"/>
                <a:cs typeface="Arial"/>
              </a:rPr>
              <a:t>who </a:t>
            </a:r>
            <a:r>
              <a:rPr lang="en-US" sz="1200" dirty="0">
                <a:solidFill>
                  <a:srgbClr val="231F20"/>
                </a:solidFill>
                <a:latin typeface="Arial"/>
                <a:cs typeface="Arial"/>
              </a:rPr>
              <a:t>stayed</a:t>
            </a:r>
            <a:r>
              <a:rPr lang="en-US" sz="1200" spc="-10" dirty="0">
                <a:solidFill>
                  <a:srgbClr val="231F20"/>
                </a:solidFill>
                <a:latin typeface="Arial"/>
                <a:cs typeface="Arial"/>
              </a:rPr>
              <a:t> </a:t>
            </a:r>
            <a:r>
              <a:rPr lang="en-US" sz="1200" dirty="0">
                <a:solidFill>
                  <a:srgbClr val="231F20"/>
                </a:solidFill>
                <a:latin typeface="Arial"/>
                <a:cs typeface="Arial"/>
              </a:rPr>
              <a:t>in</a:t>
            </a:r>
            <a:r>
              <a:rPr lang="en-US" sz="1200" spc="-10" dirty="0">
                <a:solidFill>
                  <a:srgbClr val="231F20"/>
                </a:solidFill>
                <a:latin typeface="Arial"/>
                <a:cs typeface="Arial"/>
              </a:rPr>
              <a:t> cash</a:t>
            </a:r>
            <a:r>
              <a:rPr lang="en-US" sz="1200" spc="-5" dirty="0">
                <a:solidFill>
                  <a:srgbClr val="231F20"/>
                </a:solidFill>
                <a:latin typeface="Arial"/>
                <a:cs typeface="Arial"/>
              </a:rPr>
              <a:t> </a:t>
            </a:r>
            <a:r>
              <a:rPr lang="en-US" sz="1200" spc="-10" dirty="0">
                <a:solidFill>
                  <a:srgbClr val="231F20"/>
                </a:solidFill>
                <a:latin typeface="Arial"/>
                <a:cs typeface="Arial"/>
              </a:rPr>
              <a:t>longer.</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31F20"/>
                </a:solidFill>
                <a:latin typeface="Arial"/>
                <a:cs typeface="Arial"/>
              </a:rPr>
              <a:t>Sticking</a:t>
            </a:r>
            <a:r>
              <a:rPr lang="en-US" sz="1200" spc="20" dirty="0">
                <a:solidFill>
                  <a:srgbClr val="231F20"/>
                </a:solidFill>
                <a:latin typeface="Arial"/>
                <a:cs typeface="Arial"/>
              </a:rPr>
              <a:t> </a:t>
            </a:r>
            <a:r>
              <a:rPr lang="en-US" sz="1200" dirty="0">
                <a:solidFill>
                  <a:srgbClr val="231F20"/>
                </a:solidFill>
                <a:latin typeface="Arial"/>
                <a:cs typeface="Arial"/>
              </a:rPr>
              <a:t>with</a:t>
            </a:r>
            <a:r>
              <a:rPr lang="en-US" sz="1200" spc="25" dirty="0">
                <a:solidFill>
                  <a:srgbClr val="231F20"/>
                </a:solidFill>
                <a:latin typeface="Arial"/>
                <a:cs typeface="Arial"/>
              </a:rPr>
              <a:t> </a:t>
            </a:r>
            <a:r>
              <a:rPr lang="en-US" sz="1200" spc="-20" dirty="0">
                <a:solidFill>
                  <a:srgbClr val="231F20"/>
                </a:solidFill>
                <a:latin typeface="Arial"/>
                <a:cs typeface="Arial"/>
              </a:rPr>
              <a:t>a</a:t>
            </a:r>
            <a:r>
              <a:rPr lang="en-US" sz="1200" spc="20" dirty="0">
                <a:solidFill>
                  <a:srgbClr val="231F20"/>
                </a:solidFill>
                <a:latin typeface="Arial"/>
                <a:cs typeface="Arial"/>
              </a:rPr>
              <a:t> </a:t>
            </a:r>
            <a:r>
              <a:rPr lang="en-US" sz="1200" dirty="0">
                <a:solidFill>
                  <a:srgbClr val="231F20"/>
                </a:solidFill>
                <a:latin typeface="Arial"/>
                <a:cs typeface="Arial"/>
              </a:rPr>
              <a:t>sound</a:t>
            </a:r>
            <a:r>
              <a:rPr lang="en-US" sz="1200" spc="25" dirty="0">
                <a:solidFill>
                  <a:srgbClr val="231F20"/>
                </a:solidFill>
                <a:latin typeface="Arial"/>
                <a:cs typeface="Arial"/>
              </a:rPr>
              <a:t> </a:t>
            </a:r>
            <a:r>
              <a:rPr lang="en-US" sz="1200" dirty="0">
                <a:solidFill>
                  <a:srgbClr val="231F20"/>
                </a:solidFill>
                <a:latin typeface="Arial"/>
                <a:cs typeface="Arial"/>
              </a:rPr>
              <a:t>long-term</a:t>
            </a:r>
            <a:r>
              <a:rPr lang="en-US" sz="1200" spc="20" dirty="0">
                <a:solidFill>
                  <a:srgbClr val="231F20"/>
                </a:solidFill>
                <a:latin typeface="Arial"/>
                <a:cs typeface="Arial"/>
              </a:rPr>
              <a:t> </a:t>
            </a:r>
            <a:r>
              <a:rPr lang="en-US" sz="1200" dirty="0">
                <a:solidFill>
                  <a:srgbClr val="231F20"/>
                </a:solidFill>
                <a:latin typeface="Arial"/>
                <a:cs typeface="Arial"/>
              </a:rPr>
              <a:t>investment</a:t>
            </a:r>
            <a:r>
              <a:rPr lang="en-US" sz="1200" spc="25" dirty="0">
                <a:solidFill>
                  <a:srgbClr val="231F20"/>
                </a:solidFill>
                <a:latin typeface="Arial"/>
                <a:cs typeface="Arial"/>
              </a:rPr>
              <a:t> </a:t>
            </a:r>
            <a:r>
              <a:rPr lang="en-US" sz="1200" dirty="0">
                <a:solidFill>
                  <a:srgbClr val="231F20"/>
                </a:solidFill>
                <a:latin typeface="Arial"/>
                <a:cs typeface="Arial"/>
              </a:rPr>
              <a:t>plan</a:t>
            </a:r>
            <a:r>
              <a:rPr lang="en-US" sz="1200" spc="25" dirty="0">
                <a:solidFill>
                  <a:srgbClr val="231F20"/>
                </a:solidFill>
                <a:latin typeface="Arial"/>
                <a:cs typeface="Arial"/>
              </a:rPr>
              <a:t> </a:t>
            </a:r>
            <a:r>
              <a:rPr lang="en-US" sz="1200" dirty="0">
                <a:solidFill>
                  <a:srgbClr val="231F20"/>
                </a:solidFill>
                <a:latin typeface="Arial"/>
                <a:cs typeface="Arial"/>
              </a:rPr>
              <a:t>based</a:t>
            </a:r>
            <a:r>
              <a:rPr lang="en-US" sz="1200" spc="20" dirty="0">
                <a:solidFill>
                  <a:srgbClr val="231F20"/>
                </a:solidFill>
                <a:latin typeface="Arial"/>
                <a:cs typeface="Arial"/>
              </a:rPr>
              <a:t> </a:t>
            </a:r>
            <a:r>
              <a:rPr lang="en-US" sz="1200" dirty="0">
                <a:solidFill>
                  <a:srgbClr val="231F20"/>
                </a:solidFill>
                <a:latin typeface="Arial"/>
                <a:cs typeface="Arial"/>
              </a:rPr>
              <a:t>on</a:t>
            </a:r>
            <a:r>
              <a:rPr lang="en-US" sz="1200" spc="25" dirty="0">
                <a:solidFill>
                  <a:srgbClr val="231F20"/>
                </a:solidFill>
                <a:latin typeface="Arial"/>
                <a:cs typeface="Arial"/>
              </a:rPr>
              <a:t> </a:t>
            </a:r>
            <a:r>
              <a:rPr lang="en-US" sz="1200" dirty="0">
                <a:solidFill>
                  <a:srgbClr val="231F20"/>
                </a:solidFill>
                <a:latin typeface="Arial"/>
                <a:cs typeface="Arial"/>
              </a:rPr>
              <a:t>individual</a:t>
            </a:r>
            <a:r>
              <a:rPr lang="en-US" sz="1200" spc="20" dirty="0">
                <a:solidFill>
                  <a:srgbClr val="231F20"/>
                </a:solidFill>
                <a:latin typeface="Arial"/>
                <a:cs typeface="Arial"/>
              </a:rPr>
              <a:t> </a:t>
            </a:r>
            <a:r>
              <a:rPr lang="en-US" sz="1200" spc="-10" dirty="0">
                <a:solidFill>
                  <a:srgbClr val="231F20"/>
                </a:solidFill>
                <a:latin typeface="Arial"/>
                <a:cs typeface="Arial"/>
              </a:rPr>
              <a:t>investment </a:t>
            </a:r>
            <a:r>
              <a:rPr lang="en-US" sz="1200" dirty="0">
                <a:solidFill>
                  <a:srgbClr val="231F20"/>
                </a:solidFill>
                <a:latin typeface="Arial"/>
                <a:cs typeface="Arial"/>
              </a:rPr>
              <a:t>objectives</a:t>
            </a:r>
            <a:r>
              <a:rPr lang="en-US" sz="1200" spc="-15" dirty="0">
                <a:solidFill>
                  <a:srgbClr val="231F20"/>
                </a:solidFill>
                <a:latin typeface="Arial"/>
                <a:cs typeface="Arial"/>
              </a:rPr>
              <a:t> </a:t>
            </a:r>
            <a:r>
              <a:rPr lang="en-US" sz="1200" spc="-20" dirty="0">
                <a:solidFill>
                  <a:srgbClr val="231F20"/>
                </a:solidFill>
                <a:latin typeface="Arial"/>
                <a:cs typeface="Arial"/>
              </a:rPr>
              <a:t>is</a:t>
            </a:r>
            <a:r>
              <a:rPr lang="en-US" sz="1200" spc="-10" dirty="0">
                <a:solidFill>
                  <a:srgbClr val="231F20"/>
                </a:solidFill>
                <a:latin typeface="Arial"/>
                <a:cs typeface="Arial"/>
              </a:rPr>
              <a:t> usually </a:t>
            </a:r>
            <a:r>
              <a:rPr lang="en-US" sz="1200" dirty="0">
                <a:solidFill>
                  <a:srgbClr val="231F20"/>
                </a:solidFill>
                <a:latin typeface="Arial"/>
                <a:cs typeface="Arial"/>
              </a:rPr>
              <a:t>the</a:t>
            </a:r>
            <a:r>
              <a:rPr lang="en-US" sz="1200" spc="-10" dirty="0">
                <a:solidFill>
                  <a:srgbClr val="231F20"/>
                </a:solidFill>
                <a:latin typeface="Arial"/>
                <a:cs typeface="Arial"/>
              </a:rPr>
              <a:t> </a:t>
            </a:r>
            <a:r>
              <a:rPr lang="en-US" sz="1200" dirty="0">
                <a:solidFill>
                  <a:srgbClr val="231F20"/>
                </a:solidFill>
                <a:latin typeface="Arial"/>
                <a:cs typeface="Arial"/>
              </a:rPr>
              <a:t>best</a:t>
            </a:r>
            <a:r>
              <a:rPr lang="en-US" sz="1200" spc="-10" dirty="0">
                <a:solidFill>
                  <a:srgbClr val="231F20"/>
                </a:solidFill>
                <a:latin typeface="Arial"/>
                <a:cs typeface="Arial"/>
              </a:rPr>
              <a:t> </a:t>
            </a:r>
            <a:r>
              <a:rPr lang="en-US" sz="1200" dirty="0">
                <a:solidFill>
                  <a:srgbClr val="231F20"/>
                </a:solidFill>
                <a:latin typeface="Arial"/>
                <a:cs typeface="Arial"/>
              </a:rPr>
              <a:t>course</a:t>
            </a:r>
            <a:r>
              <a:rPr lang="en-US" sz="1200" spc="-10" dirty="0">
                <a:solidFill>
                  <a:srgbClr val="231F20"/>
                </a:solidFill>
                <a:latin typeface="Arial"/>
                <a:cs typeface="Arial"/>
              </a:rPr>
              <a:t> </a:t>
            </a:r>
            <a:r>
              <a:rPr lang="en-US" sz="1200" dirty="0">
                <a:solidFill>
                  <a:srgbClr val="231F20"/>
                </a:solidFill>
                <a:latin typeface="Arial"/>
                <a:cs typeface="Arial"/>
              </a:rPr>
              <a:t>of</a:t>
            </a:r>
            <a:r>
              <a:rPr lang="en-US" sz="1200" spc="15" dirty="0">
                <a:solidFill>
                  <a:srgbClr val="231F20"/>
                </a:solidFill>
                <a:latin typeface="Arial"/>
                <a:cs typeface="Arial"/>
              </a:rPr>
              <a:t> </a:t>
            </a:r>
            <a:r>
              <a:rPr lang="en-US" sz="1200" dirty="0">
                <a:solidFill>
                  <a:srgbClr val="231F20"/>
                </a:solidFill>
                <a:latin typeface="Arial"/>
                <a:cs typeface="Arial"/>
              </a:rPr>
              <a:t>action.</a:t>
            </a:r>
            <a:r>
              <a:rPr lang="en-US" sz="1200" spc="-55" dirty="0">
                <a:solidFill>
                  <a:srgbClr val="231F20"/>
                </a:solidFill>
                <a:latin typeface="Arial"/>
                <a:cs typeface="Arial"/>
              </a:rPr>
              <a:t> </a:t>
            </a:r>
            <a:r>
              <a:rPr lang="en-US" sz="1200" dirty="0">
                <a:solidFill>
                  <a:srgbClr val="231F20"/>
                </a:solidFill>
                <a:latin typeface="Arial"/>
                <a:cs typeface="Arial"/>
              </a:rPr>
              <a:t>Whether</a:t>
            </a:r>
            <a:r>
              <a:rPr lang="en-US" sz="1200" spc="-10" dirty="0">
                <a:solidFill>
                  <a:srgbClr val="231F20"/>
                </a:solidFill>
                <a:latin typeface="Arial"/>
                <a:cs typeface="Arial"/>
              </a:rPr>
              <a:t> </a:t>
            </a:r>
            <a:r>
              <a:rPr lang="en-US" sz="1200" dirty="0">
                <a:solidFill>
                  <a:srgbClr val="231F20"/>
                </a:solidFill>
                <a:latin typeface="Arial"/>
                <a:cs typeface="Arial"/>
              </a:rPr>
              <a:t>that</a:t>
            </a:r>
            <a:r>
              <a:rPr lang="en-US" sz="1200" spc="-10" dirty="0">
                <a:solidFill>
                  <a:srgbClr val="231F20"/>
                </a:solidFill>
                <a:latin typeface="Arial"/>
                <a:cs typeface="Arial"/>
              </a:rPr>
              <a:t> </a:t>
            </a:r>
            <a:r>
              <a:rPr lang="en-US" sz="1200" dirty="0">
                <a:solidFill>
                  <a:srgbClr val="231F20"/>
                </a:solidFill>
                <a:latin typeface="Arial"/>
                <a:cs typeface="Arial"/>
              </a:rPr>
              <a:t>strategy</a:t>
            </a:r>
            <a:r>
              <a:rPr lang="en-US" sz="1200" spc="-10" dirty="0">
                <a:solidFill>
                  <a:srgbClr val="231F20"/>
                </a:solidFill>
                <a:latin typeface="Arial"/>
                <a:cs typeface="Arial"/>
              </a:rPr>
              <a:t> </a:t>
            </a:r>
            <a:r>
              <a:rPr lang="en-US" sz="1200" spc="-20" dirty="0">
                <a:solidFill>
                  <a:srgbClr val="231F20"/>
                </a:solidFill>
                <a:latin typeface="Arial"/>
                <a:cs typeface="Arial"/>
              </a:rPr>
              <a:t>is</a:t>
            </a:r>
            <a:r>
              <a:rPr lang="en-US" sz="1200" spc="-10" dirty="0">
                <a:solidFill>
                  <a:srgbClr val="231F20"/>
                </a:solidFill>
                <a:latin typeface="Arial"/>
                <a:cs typeface="Arial"/>
              </a:rPr>
              <a:t> </a:t>
            </a:r>
            <a:r>
              <a:rPr lang="en-US" sz="1200" dirty="0">
                <a:solidFill>
                  <a:srgbClr val="231F20"/>
                </a:solidFill>
                <a:latin typeface="Arial"/>
                <a:cs typeface="Arial"/>
              </a:rPr>
              <a:t>to</a:t>
            </a:r>
            <a:r>
              <a:rPr lang="en-US" sz="1200" spc="-10" dirty="0">
                <a:solidFill>
                  <a:srgbClr val="231F20"/>
                </a:solidFill>
                <a:latin typeface="Arial"/>
                <a:cs typeface="Arial"/>
              </a:rPr>
              <a:t> </a:t>
            </a:r>
            <a:r>
              <a:rPr lang="en-US" sz="1200" dirty="0">
                <a:solidFill>
                  <a:srgbClr val="231F20"/>
                </a:solidFill>
                <a:latin typeface="Arial"/>
                <a:cs typeface="Arial"/>
              </a:rPr>
              <a:t>be</a:t>
            </a:r>
            <a:r>
              <a:rPr lang="en-US" sz="1200" spc="-10" dirty="0">
                <a:solidFill>
                  <a:srgbClr val="231F20"/>
                </a:solidFill>
                <a:latin typeface="Arial"/>
                <a:cs typeface="Arial"/>
              </a:rPr>
              <a:t> fully </a:t>
            </a:r>
            <a:r>
              <a:rPr lang="en-US" sz="1200" dirty="0">
                <a:solidFill>
                  <a:srgbClr val="231F20"/>
                </a:solidFill>
                <a:latin typeface="Arial"/>
                <a:cs typeface="Arial"/>
              </a:rPr>
              <a:t>invested</a:t>
            </a:r>
            <a:r>
              <a:rPr lang="en-US" sz="1200" spc="25" dirty="0">
                <a:solidFill>
                  <a:srgbClr val="231F20"/>
                </a:solidFill>
                <a:latin typeface="Arial"/>
                <a:cs typeface="Arial"/>
              </a:rPr>
              <a:t> </a:t>
            </a:r>
            <a:r>
              <a:rPr lang="en-US" sz="1200" dirty="0">
                <a:solidFill>
                  <a:srgbClr val="231F20"/>
                </a:solidFill>
                <a:latin typeface="Arial"/>
                <a:cs typeface="Arial"/>
              </a:rPr>
              <a:t>throughout</a:t>
            </a:r>
            <a:r>
              <a:rPr lang="en-US" sz="1200" spc="25" dirty="0">
                <a:solidFill>
                  <a:srgbClr val="231F20"/>
                </a:solidFill>
                <a:latin typeface="Arial"/>
                <a:cs typeface="Arial"/>
              </a:rPr>
              <a:t> </a:t>
            </a:r>
            <a:r>
              <a:rPr lang="en-US" sz="1200" dirty="0">
                <a:solidFill>
                  <a:srgbClr val="231F20"/>
                </a:solidFill>
                <a:latin typeface="Arial"/>
                <a:cs typeface="Arial"/>
              </a:rPr>
              <a:t>the</a:t>
            </a:r>
            <a:r>
              <a:rPr lang="en-US" sz="1200" spc="25" dirty="0">
                <a:solidFill>
                  <a:srgbClr val="231F20"/>
                </a:solidFill>
                <a:latin typeface="Arial"/>
                <a:cs typeface="Arial"/>
              </a:rPr>
              <a:t> </a:t>
            </a:r>
            <a:r>
              <a:rPr lang="en-US" sz="1200" spc="-10" dirty="0">
                <a:solidFill>
                  <a:srgbClr val="231F20"/>
                </a:solidFill>
                <a:latin typeface="Arial"/>
                <a:cs typeface="Arial"/>
              </a:rPr>
              <a:t>year</a:t>
            </a:r>
            <a:r>
              <a:rPr lang="en-US" sz="1200" spc="25" dirty="0">
                <a:solidFill>
                  <a:srgbClr val="231F20"/>
                </a:solidFill>
                <a:latin typeface="Arial"/>
                <a:cs typeface="Arial"/>
              </a:rPr>
              <a:t> </a:t>
            </a:r>
            <a:r>
              <a:rPr lang="en-US" sz="1200" dirty="0">
                <a:solidFill>
                  <a:srgbClr val="231F20"/>
                </a:solidFill>
                <a:latin typeface="Arial"/>
                <a:cs typeface="Arial"/>
              </a:rPr>
              <a:t>or</a:t>
            </a:r>
            <a:r>
              <a:rPr lang="en-US" sz="1200" spc="25" dirty="0">
                <a:solidFill>
                  <a:srgbClr val="231F20"/>
                </a:solidFill>
                <a:latin typeface="Arial"/>
                <a:cs typeface="Arial"/>
              </a:rPr>
              <a:t> </a:t>
            </a:r>
            <a:r>
              <a:rPr lang="en-US" sz="1200" dirty="0">
                <a:solidFill>
                  <a:srgbClr val="231F20"/>
                </a:solidFill>
                <a:latin typeface="Arial"/>
                <a:cs typeface="Arial"/>
              </a:rPr>
              <a:t>to</a:t>
            </a:r>
            <a:r>
              <a:rPr lang="en-US" sz="1200" spc="30" dirty="0">
                <a:solidFill>
                  <a:srgbClr val="231F20"/>
                </a:solidFill>
                <a:latin typeface="Arial"/>
                <a:cs typeface="Arial"/>
              </a:rPr>
              <a:t> </a:t>
            </a:r>
            <a:r>
              <a:rPr lang="en-US" sz="1200" spc="-10" dirty="0">
                <a:solidFill>
                  <a:srgbClr val="231F20"/>
                </a:solidFill>
                <a:latin typeface="Arial"/>
                <a:cs typeface="Arial"/>
              </a:rPr>
              <a:t>invest</a:t>
            </a:r>
            <a:r>
              <a:rPr lang="en-US" sz="1200" spc="25" dirty="0">
                <a:solidFill>
                  <a:srgbClr val="231F20"/>
                </a:solidFill>
                <a:latin typeface="Arial"/>
                <a:cs typeface="Arial"/>
              </a:rPr>
              <a:t> </a:t>
            </a:r>
            <a:r>
              <a:rPr lang="en-US" sz="1200" dirty="0">
                <a:solidFill>
                  <a:srgbClr val="231F20"/>
                </a:solidFill>
                <a:latin typeface="Arial"/>
                <a:cs typeface="Arial"/>
              </a:rPr>
              <a:t>on</a:t>
            </a:r>
            <a:r>
              <a:rPr lang="en-US" sz="1200" spc="25" dirty="0">
                <a:solidFill>
                  <a:srgbClr val="231F20"/>
                </a:solidFill>
                <a:latin typeface="Arial"/>
                <a:cs typeface="Arial"/>
              </a:rPr>
              <a:t> </a:t>
            </a:r>
            <a:r>
              <a:rPr lang="en-US" sz="1200" spc="-20" dirty="0">
                <a:solidFill>
                  <a:srgbClr val="231F20"/>
                </a:solidFill>
                <a:latin typeface="Arial"/>
                <a:cs typeface="Arial"/>
              </a:rPr>
              <a:t>a</a:t>
            </a:r>
            <a:r>
              <a:rPr lang="en-US" sz="1200" spc="25" dirty="0">
                <a:solidFill>
                  <a:srgbClr val="231F20"/>
                </a:solidFill>
                <a:latin typeface="Arial"/>
                <a:cs typeface="Arial"/>
              </a:rPr>
              <a:t> </a:t>
            </a:r>
            <a:r>
              <a:rPr lang="en-US" sz="1200" dirty="0">
                <a:solidFill>
                  <a:srgbClr val="231F20"/>
                </a:solidFill>
                <a:latin typeface="Arial"/>
                <a:cs typeface="Arial"/>
              </a:rPr>
              <a:t>regular</a:t>
            </a:r>
            <a:r>
              <a:rPr lang="en-US" sz="1200" spc="25" dirty="0">
                <a:solidFill>
                  <a:srgbClr val="231F20"/>
                </a:solidFill>
                <a:latin typeface="Arial"/>
                <a:cs typeface="Arial"/>
              </a:rPr>
              <a:t> </a:t>
            </a:r>
            <a:r>
              <a:rPr lang="en-US" sz="1200" spc="-25" dirty="0">
                <a:solidFill>
                  <a:srgbClr val="231F20"/>
                </a:solidFill>
                <a:latin typeface="Arial"/>
                <a:cs typeface="Arial"/>
              </a:rPr>
              <a:t>basis,</a:t>
            </a:r>
            <a:r>
              <a:rPr lang="en-US" sz="1200" spc="-5" dirty="0">
                <a:solidFill>
                  <a:srgbClr val="231F20"/>
                </a:solidFill>
                <a:latin typeface="Arial"/>
                <a:cs typeface="Arial"/>
              </a:rPr>
              <a:t> </a:t>
            </a:r>
            <a:r>
              <a:rPr lang="en-US" sz="1200" dirty="0">
                <a:solidFill>
                  <a:srgbClr val="231F20"/>
                </a:solidFill>
                <a:latin typeface="Arial"/>
                <a:cs typeface="Arial"/>
              </a:rPr>
              <a:t>the</a:t>
            </a:r>
            <a:r>
              <a:rPr lang="en-US" sz="1200" spc="25" dirty="0">
                <a:solidFill>
                  <a:srgbClr val="231F20"/>
                </a:solidFill>
                <a:latin typeface="Arial"/>
                <a:cs typeface="Arial"/>
              </a:rPr>
              <a:t> </a:t>
            </a:r>
            <a:r>
              <a:rPr lang="en-US" sz="1200" dirty="0">
                <a:solidFill>
                  <a:srgbClr val="231F20"/>
                </a:solidFill>
                <a:latin typeface="Arial"/>
                <a:cs typeface="Arial"/>
              </a:rPr>
              <a:t>bottom</a:t>
            </a:r>
            <a:r>
              <a:rPr lang="en-US" sz="1200" spc="25" dirty="0">
                <a:solidFill>
                  <a:srgbClr val="231F20"/>
                </a:solidFill>
                <a:latin typeface="Arial"/>
                <a:cs typeface="Arial"/>
              </a:rPr>
              <a:t> </a:t>
            </a:r>
            <a:r>
              <a:rPr lang="en-US" sz="1200" dirty="0">
                <a:solidFill>
                  <a:srgbClr val="231F20"/>
                </a:solidFill>
                <a:latin typeface="Arial"/>
                <a:cs typeface="Arial"/>
              </a:rPr>
              <a:t>line</a:t>
            </a:r>
            <a:r>
              <a:rPr lang="en-US" sz="1200" spc="25" dirty="0">
                <a:solidFill>
                  <a:srgbClr val="231F20"/>
                </a:solidFill>
                <a:latin typeface="Arial"/>
                <a:cs typeface="Arial"/>
              </a:rPr>
              <a:t> </a:t>
            </a:r>
            <a:r>
              <a:rPr lang="en-US" sz="1200" spc="-25" dirty="0">
                <a:solidFill>
                  <a:srgbClr val="231F20"/>
                </a:solidFill>
                <a:latin typeface="Arial"/>
                <a:cs typeface="Arial"/>
              </a:rPr>
              <a:t>is</a:t>
            </a:r>
            <a:r>
              <a:rPr lang="en-US" sz="1200" spc="500" dirty="0">
                <a:solidFill>
                  <a:srgbClr val="231F20"/>
                </a:solidFill>
                <a:latin typeface="Arial"/>
                <a:cs typeface="Arial"/>
              </a:rPr>
              <a:t> </a:t>
            </a:r>
            <a:r>
              <a:rPr lang="en-US" sz="1200" dirty="0">
                <a:solidFill>
                  <a:srgbClr val="231F20"/>
                </a:solidFill>
                <a:latin typeface="Arial"/>
                <a:cs typeface="Arial"/>
              </a:rPr>
              <a:t>that</a:t>
            </a:r>
            <a:r>
              <a:rPr lang="en-US" sz="1200" spc="10" dirty="0">
                <a:solidFill>
                  <a:srgbClr val="231F20"/>
                </a:solidFill>
                <a:latin typeface="Arial"/>
                <a:cs typeface="Arial"/>
              </a:rPr>
              <a:t> </a:t>
            </a:r>
            <a:r>
              <a:rPr lang="en-US" sz="1200" spc="-10" dirty="0">
                <a:solidFill>
                  <a:srgbClr val="231F20"/>
                </a:solidFill>
                <a:latin typeface="Arial"/>
                <a:cs typeface="Arial"/>
              </a:rPr>
              <a:t>investors</a:t>
            </a:r>
            <a:r>
              <a:rPr lang="en-US" sz="1200" spc="10" dirty="0">
                <a:solidFill>
                  <a:srgbClr val="231F20"/>
                </a:solidFill>
                <a:latin typeface="Arial"/>
                <a:cs typeface="Arial"/>
              </a:rPr>
              <a:t> </a:t>
            </a:r>
            <a:r>
              <a:rPr lang="en-US" sz="1200" dirty="0">
                <a:solidFill>
                  <a:srgbClr val="231F20"/>
                </a:solidFill>
                <a:latin typeface="Arial"/>
                <a:cs typeface="Arial"/>
              </a:rPr>
              <a:t>should</a:t>
            </a:r>
            <a:r>
              <a:rPr lang="en-US" sz="1200" spc="15" dirty="0">
                <a:solidFill>
                  <a:srgbClr val="231F20"/>
                </a:solidFill>
                <a:latin typeface="Arial"/>
                <a:cs typeface="Arial"/>
              </a:rPr>
              <a:t> </a:t>
            </a:r>
            <a:r>
              <a:rPr lang="en-US" sz="1200" dirty="0">
                <a:solidFill>
                  <a:srgbClr val="231F20"/>
                </a:solidFill>
                <a:latin typeface="Arial"/>
                <a:cs typeface="Arial"/>
              </a:rPr>
              <a:t>avoid</a:t>
            </a:r>
            <a:r>
              <a:rPr lang="en-US" sz="1200" spc="10" dirty="0">
                <a:solidFill>
                  <a:srgbClr val="231F20"/>
                </a:solidFill>
                <a:latin typeface="Arial"/>
                <a:cs typeface="Arial"/>
              </a:rPr>
              <a:t> </a:t>
            </a:r>
            <a:r>
              <a:rPr lang="en-US" sz="1200" dirty="0">
                <a:solidFill>
                  <a:srgbClr val="231F20"/>
                </a:solidFill>
                <a:latin typeface="Arial"/>
                <a:cs typeface="Arial"/>
              </a:rPr>
              <a:t>market</a:t>
            </a:r>
            <a:r>
              <a:rPr lang="en-US" sz="1200" spc="15" dirty="0">
                <a:solidFill>
                  <a:srgbClr val="231F20"/>
                </a:solidFill>
                <a:latin typeface="Arial"/>
                <a:cs typeface="Arial"/>
              </a:rPr>
              <a:t> </a:t>
            </a:r>
            <a:r>
              <a:rPr lang="en-US" sz="1200" dirty="0">
                <a:solidFill>
                  <a:srgbClr val="231F20"/>
                </a:solidFill>
                <a:latin typeface="Arial"/>
                <a:cs typeface="Arial"/>
              </a:rPr>
              <a:t>timing</a:t>
            </a:r>
            <a:r>
              <a:rPr lang="en-US" sz="1200" spc="10" dirty="0">
                <a:solidFill>
                  <a:srgbClr val="231F20"/>
                </a:solidFill>
                <a:latin typeface="Arial"/>
                <a:cs typeface="Arial"/>
              </a:rPr>
              <a:t> </a:t>
            </a:r>
            <a:r>
              <a:rPr lang="en-US" sz="1200" dirty="0">
                <a:solidFill>
                  <a:srgbClr val="231F20"/>
                </a:solidFill>
                <a:latin typeface="Arial"/>
                <a:cs typeface="Arial"/>
              </a:rPr>
              <a:t>around</a:t>
            </a:r>
            <a:r>
              <a:rPr lang="en-US" sz="1200" spc="15" dirty="0">
                <a:solidFill>
                  <a:srgbClr val="231F20"/>
                </a:solidFill>
                <a:latin typeface="Arial"/>
                <a:cs typeface="Arial"/>
              </a:rPr>
              <a:t> </a:t>
            </a:r>
            <a:r>
              <a:rPr lang="en-US" sz="1200" dirty="0">
                <a:solidFill>
                  <a:srgbClr val="231F20"/>
                </a:solidFill>
                <a:latin typeface="Arial"/>
                <a:cs typeface="Arial"/>
              </a:rPr>
              <a:t>politics.</a:t>
            </a:r>
            <a:r>
              <a:rPr lang="en-US" sz="1200" spc="-50" dirty="0">
                <a:solidFill>
                  <a:srgbClr val="231F20"/>
                </a:solidFill>
                <a:latin typeface="Arial"/>
                <a:cs typeface="Arial"/>
              </a:rPr>
              <a:t> </a:t>
            </a:r>
            <a:r>
              <a:rPr lang="en-US" sz="1200" spc="-20" dirty="0">
                <a:solidFill>
                  <a:srgbClr val="231F20"/>
                </a:solidFill>
                <a:latin typeface="Arial"/>
                <a:cs typeface="Arial"/>
              </a:rPr>
              <a:t>As</a:t>
            </a:r>
            <a:r>
              <a:rPr lang="en-US" sz="1200" spc="15" dirty="0">
                <a:solidFill>
                  <a:srgbClr val="231F20"/>
                </a:solidFill>
                <a:latin typeface="Arial"/>
                <a:cs typeface="Arial"/>
              </a:rPr>
              <a:t> </a:t>
            </a:r>
            <a:r>
              <a:rPr lang="en-US" sz="1200" spc="-20" dirty="0">
                <a:solidFill>
                  <a:srgbClr val="231F20"/>
                </a:solidFill>
                <a:latin typeface="Arial"/>
                <a:cs typeface="Arial"/>
              </a:rPr>
              <a:t>is</a:t>
            </a:r>
            <a:r>
              <a:rPr lang="en-US" sz="1200" spc="10" dirty="0">
                <a:solidFill>
                  <a:srgbClr val="231F20"/>
                </a:solidFill>
                <a:latin typeface="Arial"/>
                <a:cs typeface="Arial"/>
              </a:rPr>
              <a:t> </a:t>
            </a:r>
            <a:r>
              <a:rPr lang="en-US" sz="1200" dirty="0">
                <a:solidFill>
                  <a:srgbClr val="231F20"/>
                </a:solidFill>
                <a:latin typeface="Arial"/>
                <a:cs typeface="Arial"/>
              </a:rPr>
              <a:t>often</a:t>
            </a:r>
            <a:r>
              <a:rPr lang="en-US" sz="1200" spc="15" dirty="0">
                <a:solidFill>
                  <a:srgbClr val="231F20"/>
                </a:solidFill>
                <a:latin typeface="Arial"/>
                <a:cs typeface="Arial"/>
              </a:rPr>
              <a:t> </a:t>
            </a:r>
            <a:r>
              <a:rPr lang="en-US" sz="1200" dirty="0">
                <a:solidFill>
                  <a:srgbClr val="231F20"/>
                </a:solidFill>
                <a:latin typeface="Arial"/>
                <a:cs typeface="Arial"/>
              </a:rPr>
              <a:t>the</a:t>
            </a:r>
            <a:r>
              <a:rPr lang="en-US" sz="1200" spc="10" dirty="0">
                <a:solidFill>
                  <a:srgbClr val="231F20"/>
                </a:solidFill>
                <a:latin typeface="Arial"/>
                <a:cs typeface="Arial"/>
              </a:rPr>
              <a:t> </a:t>
            </a:r>
            <a:r>
              <a:rPr lang="en-US" sz="1200" spc="-25" dirty="0">
                <a:solidFill>
                  <a:srgbClr val="231F20"/>
                </a:solidFill>
                <a:latin typeface="Arial"/>
                <a:cs typeface="Arial"/>
              </a:rPr>
              <a:t>case</a:t>
            </a:r>
            <a:r>
              <a:rPr lang="en-US" sz="1200" spc="15" dirty="0">
                <a:solidFill>
                  <a:srgbClr val="231F20"/>
                </a:solidFill>
                <a:latin typeface="Arial"/>
                <a:cs typeface="Arial"/>
              </a:rPr>
              <a:t> </a:t>
            </a:r>
            <a:r>
              <a:rPr lang="en-US" sz="1200" spc="-20" dirty="0">
                <a:solidFill>
                  <a:srgbClr val="231F20"/>
                </a:solidFill>
                <a:latin typeface="Arial"/>
                <a:cs typeface="Arial"/>
              </a:rPr>
              <a:t>with </a:t>
            </a:r>
            <a:r>
              <a:rPr lang="en-US" sz="1200" dirty="0">
                <a:solidFill>
                  <a:srgbClr val="231F20"/>
                </a:solidFill>
                <a:latin typeface="Arial"/>
                <a:cs typeface="Arial"/>
              </a:rPr>
              <a:t>investing,</a:t>
            </a:r>
            <a:r>
              <a:rPr lang="en-US" sz="1200" spc="-25" dirty="0">
                <a:solidFill>
                  <a:srgbClr val="231F20"/>
                </a:solidFill>
                <a:latin typeface="Arial"/>
                <a:cs typeface="Arial"/>
              </a:rPr>
              <a:t> </a:t>
            </a:r>
            <a:r>
              <a:rPr lang="en-US" sz="1200" dirty="0">
                <a:solidFill>
                  <a:srgbClr val="231F20"/>
                </a:solidFill>
                <a:latin typeface="Arial"/>
                <a:cs typeface="Arial"/>
              </a:rPr>
              <a:t>the</a:t>
            </a:r>
            <a:r>
              <a:rPr lang="en-US" sz="1200" spc="5" dirty="0">
                <a:solidFill>
                  <a:srgbClr val="231F20"/>
                </a:solidFill>
                <a:latin typeface="Arial"/>
                <a:cs typeface="Arial"/>
              </a:rPr>
              <a:t> </a:t>
            </a:r>
            <a:r>
              <a:rPr lang="en-US" sz="1200" spc="-10" dirty="0">
                <a:solidFill>
                  <a:srgbClr val="231F20"/>
                </a:solidFill>
                <a:latin typeface="Arial"/>
                <a:cs typeface="Arial"/>
              </a:rPr>
              <a:t>key</a:t>
            </a:r>
            <a:r>
              <a:rPr lang="en-US" sz="1200" spc="10" dirty="0">
                <a:solidFill>
                  <a:srgbClr val="231F20"/>
                </a:solidFill>
                <a:latin typeface="Arial"/>
                <a:cs typeface="Arial"/>
              </a:rPr>
              <a:t> </a:t>
            </a:r>
            <a:r>
              <a:rPr lang="en-US" sz="1200" spc="-20" dirty="0">
                <a:solidFill>
                  <a:srgbClr val="231F20"/>
                </a:solidFill>
                <a:latin typeface="Arial"/>
                <a:cs typeface="Arial"/>
              </a:rPr>
              <a:t>is</a:t>
            </a:r>
            <a:r>
              <a:rPr lang="en-US" sz="1200" spc="5" dirty="0">
                <a:solidFill>
                  <a:srgbClr val="231F20"/>
                </a:solidFill>
                <a:latin typeface="Arial"/>
                <a:cs typeface="Arial"/>
              </a:rPr>
              <a:t> </a:t>
            </a:r>
            <a:r>
              <a:rPr lang="en-US" sz="1200" dirty="0">
                <a:solidFill>
                  <a:srgbClr val="231F20"/>
                </a:solidFill>
                <a:latin typeface="Arial"/>
                <a:cs typeface="Arial"/>
              </a:rPr>
              <a:t>to</a:t>
            </a:r>
            <a:r>
              <a:rPr lang="en-US" sz="1200" spc="10" dirty="0">
                <a:solidFill>
                  <a:srgbClr val="231F20"/>
                </a:solidFill>
                <a:latin typeface="Arial"/>
                <a:cs typeface="Arial"/>
              </a:rPr>
              <a:t> </a:t>
            </a:r>
            <a:r>
              <a:rPr lang="en-US" sz="1200" dirty="0">
                <a:solidFill>
                  <a:srgbClr val="231F20"/>
                </a:solidFill>
                <a:latin typeface="Arial"/>
                <a:cs typeface="Arial"/>
              </a:rPr>
              <a:t>put</a:t>
            </a:r>
            <a:r>
              <a:rPr lang="en-US" sz="1200" spc="5" dirty="0">
                <a:solidFill>
                  <a:srgbClr val="231F20"/>
                </a:solidFill>
                <a:latin typeface="Arial"/>
                <a:cs typeface="Arial"/>
              </a:rPr>
              <a:t> </a:t>
            </a:r>
            <a:r>
              <a:rPr lang="en-US" sz="1200" dirty="0">
                <a:solidFill>
                  <a:srgbClr val="231F20"/>
                </a:solidFill>
                <a:latin typeface="Arial"/>
                <a:cs typeface="Arial"/>
              </a:rPr>
              <a:t>aside</a:t>
            </a:r>
            <a:r>
              <a:rPr lang="en-US" sz="1200" spc="10" dirty="0">
                <a:solidFill>
                  <a:srgbClr val="231F20"/>
                </a:solidFill>
                <a:latin typeface="Arial"/>
                <a:cs typeface="Arial"/>
              </a:rPr>
              <a:t> </a:t>
            </a:r>
            <a:r>
              <a:rPr lang="en-US" sz="1200" dirty="0">
                <a:solidFill>
                  <a:srgbClr val="231F20"/>
                </a:solidFill>
                <a:latin typeface="Arial"/>
                <a:cs typeface="Arial"/>
              </a:rPr>
              <a:t>short-term</a:t>
            </a:r>
            <a:r>
              <a:rPr lang="en-US" sz="1200" spc="5" dirty="0">
                <a:solidFill>
                  <a:srgbClr val="231F20"/>
                </a:solidFill>
                <a:latin typeface="Arial"/>
                <a:cs typeface="Arial"/>
              </a:rPr>
              <a:t> </a:t>
            </a:r>
            <a:r>
              <a:rPr lang="en-US" sz="1200" dirty="0">
                <a:solidFill>
                  <a:srgbClr val="231F20"/>
                </a:solidFill>
                <a:latin typeface="Arial"/>
                <a:cs typeface="Arial"/>
              </a:rPr>
              <a:t>noise</a:t>
            </a:r>
            <a:r>
              <a:rPr lang="en-US" sz="1200" spc="10" dirty="0">
                <a:solidFill>
                  <a:srgbClr val="231F20"/>
                </a:solidFill>
                <a:latin typeface="Arial"/>
                <a:cs typeface="Arial"/>
              </a:rPr>
              <a:t> </a:t>
            </a:r>
            <a:r>
              <a:rPr lang="en-US" sz="1200" dirty="0">
                <a:solidFill>
                  <a:srgbClr val="231F20"/>
                </a:solidFill>
                <a:latin typeface="Arial"/>
                <a:cs typeface="Arial"/>
              </a:rPr>
              <a:t>and</a:t>
            </a:r>
            <a:r>
              <a:rPr lang="en-US" sz="1200" spc="5" dirty="0">
                <a:solidFill>
                  <a:srgbClr val="231F20"/>
                </a:solidFill>
                <a:latin typeface="Arial"/>
                <a:cs typeface="Arial"/>
              </a:rPr>
              <a:t> </a:t>
            </a:r>
            <a:r>
              <a:rPr lang="en-US" sz="1200" spc="-10" dirty="0">
                <a:solidFill>
                  <a:srgbClr val="231F20"/>
                </a:solidFill>
                <a:latin typeface="Arial"/>
                <a:cs typeface="Arial"/>
              </a:rPr>
              <a:t>focus</a:t>
            </a:r>
            <a:r>
              <a:rPr lang="en-US" sz="1200" spc="10" dirty="0">
                <a:solidFill>
                  <a:srgbClr val="231F20"/>
                </a:solidFill>
                <a:latin typeface="Arial"/>
                <a:cs typeface="Arial"/>
              </a:rPr>
              <a:t> </a:t>
            </a:r>
            <a:r>
              <a:rPr lang="en-US" sz="1200" dirty="0">
                <a:solidFill>
                  <a:srgbClr val="231F20"/>
                </a:solidFill>
                <a:latin typeface="Arial"/>
                <a:cs typeface="Arial"/>
              </a:rPr>
              <a:t>on</a:t>
            </a:r>
            <a:r>
              <a:rPr lang="en-US" sz="1200" spc="5" dirty="0">
                <a:solidFill>
                  <a:srgbClr val="231F20"/>
                </a:solidFill>
                <a:latin typeface="Arial"/>
                <a:cs typeface="Arial"/>
              </a:rPr>
              <a:t> </a:t>
            </a:r>
            <a:r>
              <a:rPr lang="en-US" sz="1200" dirty="0">
                <a:solidFill>
                  <a:srgbClr val="231F20"/>
                </a:solidFill>
                <a:latin typeface="Arial"/>
                <a:cs typeface="Arial"/>
              </a:rPr>
              <a:t>long-term</a:t>
            </a:r>
            <a:r>
              <a:rPr lang="en-US" sz="1200" spc="10" dirty="0">
                <a:solidFill>
                  <a:srgbClr val="231F20"/>
                </a:solidFill>
                <a:latin typeface="Arial"/>
                <a:cs typeface="Arial"/>
              </a:rPr>
              <a:t> </a:t>
            </a:r>
            <a:r>
              <a:rPr lang="en-US" sz="1200" spc="-10" dirty="0">
                <a:solidFill>
                  <a:srgbClr val="231F20"/>
                </a:solidFill>
                <a:latin typeface="Arial"/>
                <a:cs typeface="Arial"/>
              </a:rPr>
              <a:t>goals.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spc="-10" dirty="0">
                <a:solidFill>
                  <a:srgbClr val="B42672"/>
                </a:solidFill>
                <a:latin typeface="Arial"/>
                <a:cs typeface="Arial"/>
              </a:rPr>
              <a:t>Bottom</a:t>
            </a:r>
            <a:r>
              <a:rPr lang="en-US" sz="1200" b="1" spc="-20" dirty="0">
                <a:solidFill>
                  <a:srgbClr val="B42672"/>
                </a:solidFill>
                <a:latin typeface="Arial"/>
                <a:cs typeface="Arial"/>
              </a:rPr>
              <a:t> line: </a:t>
            </a:r>
            <a:r>
              <a:rPr lang="en-US" sz="1200" b="1" spc="-25" dirty="0">
                <a:solidFill>
                  <a:srgbClr val="231F20"/>
                </a:solidFill>
                <a:latin typeface="Arial"/>
                <a:cs typeface="Arial"/>
              </a:rPr>
              <a:t>Staying</a:t>
            </a:r>
            <a:r>
              <a:rPr lang="en-US" sz="1200" b="1" spc="-15" dirty="0">
                <a:solidFill>
                  <a:srgbClr val="231F20"/>
                </a:solidFill>
                <a:latin typeface="Arial"/>
                <a:cs typeface="Arial"/>
              </a:rPr>
              <a:t> </a:t>
            </a:r>
            <a:r>
              <a:rPr lang="en-US" sz="1200" b="1" dirty="0">
                <a:solidFill>
                  <a:srgbClr val="231F20"/>
                </a:solidFill>
                <a:latin typeface="Arial"/>
                <a:cs typeface="Arial"/>
              </a:rPr>
              <a:t>on</a:t>
            </a:r>
            <a:r>
              <a:rPr lang="en-US" sz="1200" b="1" spc="-20" dirty="0">
                <a:solidFill>
                  <a:srgbClr val="231F20"/>
                </a:solidFill>
                <a:latin typeface="Arial"/>
                <a:cs typeface="Arial"/>
              </a:rPr>
              <a:t> </a:t>
            </a:r>
            <a:r>
              <a:rPr lang="en-US" sz="1200" b="1" dirty="0">
                <a:solidFill>
                  <a:srgbClr val="231F20"/>
                </a:solidFill>
                <a:latin typeface="Arial"/>
                <a:cs typeface="Arial"/>
              </a:rPr>
              <a:t>the</a:t>
            </a:r>
            <a:r>
              <a:rPr lang="en-US" sz="1200" b="1" spc="-15" dirty="0">
                <a:solidFill>
                  <a:srgbClr val="231F20"/>
                </a:solidFill>
                <a:latin typeface="Arial"/>
                <a:cs typeface="Arial"/>
              </a:rPr>
              <a:t> </a:t>
            </a:r>
            <a:r>
              <a:rPr lang="en-US" sz="1200" b="1" spc="-30" dirty="0">
                <a:solidFill>
                  <a:srgbClr val="231F20"/>
                </a:solidFill>
                <a:latin typeface="Arial"/>
                <a:cs typeface="Arial"/>
              </a:rPr>
              <a:t>sidelines</a:t>
            </a:r>
            <a:r>
              <a:rPr lang="en-US" sz="1200" b="1" spc="-15" dirty="0">
                <a:solidFill>
                  <a:srgbClr val="231F20"/>
                </a:solidFill>
                <a:latin typeface="Arial"/>
                <a:cs typeface="Arial"/>
              </a:rPr>
              <a:t> </a:t>
            </a:r>
            <a:r>
              <a:rPr lang="en-US" sz="1200" b="1" spc="-50" dirty="0">
                <a:solidFill>
                  <a:srgbClr val="231F20"/>
                </a:solidFill>
                <a:latin typeface="Arial"/>
                <a:cs typeface="Arial"/>
              </a:rPr>
              <a:t>has</a:t>
            </a:r>
            <a:r>
              <a:rPr lang="en-US" sz="1200" b="1" spc="-15" dirty="0">
                <a:solidFill>
                  <a:srgbClr val="231F20"/>
                </a:solidFill>
                <a:latin typeface="Arial"/>
                <a:cs typeface="Arial"/>
              </a:rPr>
              <a:t> </a:t>
            </a:r>
            <a:r>
              <a:rPr lang="en-US" sz="1200" b="1" spc="-25" dirty="0">
                <a:solidFill>
                  <a:srgbClr val="231F20"/>
                </a:solidFill>
                <a:latin typeface="Arial"/>
                <a:cs typeface="Arial"/>
              </a:rPr>
              <a:t>rarely</a:t>
            </a:r>
            <a:r>
              <a:rPr lang="en-US" sz="1200" b="1" spc="-20" dirty="0">
                <a:solidFill>
                  <a:srgbClr val="231F20"/>
                </a:solidFill>
                <a:latin typeface="Arial"/>
                <a:cs typeface="Arial"/>
              </a:rPr>
              <a:t> </a:t>
            </a:r>
            <a:r>
              <a:rPr lang="en-US" sz="1200" b="1" dirty="0">
                <a:solidFill>
                  <a:srgbClr val="231F20"/>
                </a:solidFill>
                <a:latin typeface="Arial"/>
                <a:cs typeface="Arial"/>
              </a:rPr>
              <a:t>paid</a:t>
            </a:r>
            <a:r>
              <a:rPr lang="en-US" sz="1200" b="1" spc="-15" dirty="0">
                <a:solidFill>
                  <a:srgbClr val="231F20"/>
                </a:solidFill>
                <a:latin typeface="Arial"/>
                <a:cs typeface="Arial"/>
              </a:rPr>
              <a:t> </a:t>
            </a:r>
            <a:r>
              <a:rPr lang="en-US" sz="1200" b="1" spc="-20" dirty="0">
                <a:solidFill>
                  <a:srgbClr val="231F20"/>
                </a:solidFill>
                <a:latin typeface="Arial"/>
                <a:cs typeface="Arial"/>
              </a:rPr>
              <a:t>off.</a:t>
            </a:r>
            <a:r>
              <a:rPr lang="en-US" sz="1200" b="1" spc="-50" dirty="0">
                <a:solidFill>
                  <a:srgbClr val="231F20"/>
                </a:solidFill>
                <a:latin typeface="Arial"/>
                <a:cs typeface="Arial"/>
              </a:rPr>
              <a:t> </a:t>
            </a:r>
            <a:r>
              <a:rPr lang="en-US" sz="1200" b="1" spc="-40" dirty="0">
                <a:solidFill>
                  <a:srgbClr val="231F20"/>
                </a:solidFill>
                <a:latin typeface="Arial"/>
                <a:cs typeface="Arial"/>
              </a:rPr>
              <a:t>It’s</a:t>
            </a:r>
            <a:r>
              <a:rPr lang="en-US" sz="1200" b="1" spc="-15" dirty="0">
                <a:solidFill>
                  <a:srgbClr val="231F20"/>
                </a:solidFill>
                <a:latin typeface="Arial"/>
                <a:cs typeface="Arial"/>
              </a:rPr>
              <a:t> </a:t>
            </a:r>
            <a:r>
              <a:rPr lang="en-US" sz="1200" b="1" spc="-10" dirty="0">
                <a:solidFill>
                  <a:srgbClr val="231F20"/>
                </a:solidFill>
                <a:latin typeface="Arial"/>
                <a:cs typeface="Arial"/>
              </a:rPr>
              <a:t>time,</a:t>
            </a:r>
            <a:r>
              <a:rPr lang="en-US" sz="1200" b="1" spc="-45" dirty="0">
                <a:solidFill>
                  <a:srgbClr val="231F20"/>
                </a:solidFill>
                <a:latin typeface="Arial"/>
                <a:cs typeface="Arial"/>
              </a:rPr>
              <a:t> </a:t>
            </a:r>
            <a:r>
              <a:rPr lang="en-US" sz="1200" b="1" dirty="0">
                <a:solidFill>
                  <a:srgbClr val="231F20"/>
                </a:solidFill>
                <a:latin typeface="Arial"/>
                <a:cs typeface="Arial"/>
              </a:rPr>
              <a:t>not</a:t>
            </a:r>
            <a:r>
              <a:rPr lang="en-US" sz="1200" b="1" spc="-20" dirty="0">
                <a:solidFill>
                  <a:srgbClr val="231F20"/>
                </a:solidFill>
                <a:latin typeface="Arial"/>
                <a:cs typeface="Arial"/>
              </a:rPr>
              <a:t> </a:t>
            </a:r>
            <a:r>
              <a:rPr lang="en-US" sz="1200" b="1" spc="-10" dirty="0">
                <a:solidFill>
                  <a:srgbClr val="231F20"/>
                </a:solidFill>
                <a:latin typeface="Arial"/>
                <a:cs typeface="Arial"/>
              </a:rPr>
              <a:t>timing, </a:t>
            </a:r>
            <a:r>
              <a:rPr lang="en-US" sz="1200" b="1" dirty="0">
                <a:solidFill>
                  <a:srgbClr val="231F20"/>
                </a:solidFill>
                <a:latin typeface="Arial"/>
                <a:cs typeface="Arial"/>
              </a:rPr>
              <a:t>that</a:t>
            </a:r>
            <a:r>
              <a:rPr lang="en-US" sz="1200" b="1" spc="-35" dirty="0">
                <a:solidFill>
                  <a:srgbClr val="231F20"/>
                </a:solidFill>
                <a:latin typeface="Arial"/>
                <a:cs typeface="Arial"/>
              </a:rPr>
              <a:t> </a:t>
            </a:r>
            <a:r>
              <a:rPr lang="en-US" sz="1200" b="1" spc="-20" dirty="0">
                <a:solidFill>
                  <a:srgbClr val="231F20"/>
                </a:solidFill>
                <a:latin typeface="Arial"/>
                <a:cs typeface="Arial"/>
              </a:rPr>
              <a:t>matters</a:t>
            </a:r>
            <a:r>
              <a:rPr lang="en-US" sz="1200" b="1" spc="-30" dirty="0">
                <a:solidFill>
                  <a:srgbClr val="231F20"/>
                </a:solidFill>
                <a:latin typeface="Arial"/>
                <a:cs typeface="Arial"/>
              </a:rPr>
              <a:t> </a:t>
            </a:r>
            <a:r>
              <a:rPr lang="en-US" sz="1200" b="1" spc="-10" dirty="0">
                <a:solidFill>
                  <a:srgbClr val="231F20"/>
                </a:solidFill>
                <a:latin typeface="Arial"/>
                <a:cs typeface="Arial"/>
              </a:rPr>
              <a:t>most.</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34</a:t>
            </a:fld>
            <a:endParaRPr lang="en-US"/>
          </a:p>
        </p:txBody>
      </p:sp>
    </p:spTree>
    <p:extLst>
      <p:ext uri="{BB962C8B-B14F-4D97-AF65-F5344CB8AC3E}">
        <p14:creationId xmlns:p14="http://schemas.microsoft.com/office/powerpoint/2010/main" val="2494977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13335" marR="5080" algn="just">
              <a:lnSpc>
                <a:spcPct val="100000"/>
              </a:lnSpc>
              <a:spcBef>
                <a:spcPts val="100"/>
              </a:spcBef>
            </a:pPr>
            <a:r>
              <a:rPr lang="en-US" sz="1000" dirty="0"/>
              <a:t>Presidential</a:t>
            </a:r>
            <a:r>
              <a:rPr lang="en-US" sz="1000" spc="10" dirty="0"/>
              <a:t> elections</a:t>
            </a:r>
            <a:r>
              <a:rPr lang="en-US" sz="1000" spc="15" dirty="0"/>
              <a:t> </a:t>
            </a:r>
            <a:r>
              <a:rPr lang="en-US" sz="1000" spc="10" dirty="0"/>
              <a:t>can</a:t>
            </a:r>
            <a:r>
              <a:rPr lang="en-US" sz="1000" spc="15" dirty="0"/>
              <a:t> </a:t>
            </a:r>
            <a:r>
              <a:rPr lang="en-US" sz="1000" spc="10" dirty="0"/>
              <a:t>be</a:t>
            </a:r>
            <a:r>
              <a:rPr lang="en-US" sz="1000" spc="15" dirty="0"/>
              <a:t> </a:t>
            </a:r>
            <a:r>
              <a:rPr lang="en-US" sz="1000" spc="10" dirty="0"/>
              <a:t>divisive</a:t>
            </a:r>
            <a:r>
              <a:rPr lang="en-US" sz="1000" spc="15" dirty="0"/>
              <a:t> </a:t>
            </a:r>
            <a:r>
              <a:rPr lang="en-US" sz="1000" spc="10" dirty="0"/>
              <a:t>and</a:t>
            </a:r>
            <a:r>
              <a:rPr lang="en-US" sz="1000" spc="15" dirty="0"/>
              <a:t> </a:t>
            </a:r>
            <a:r>
              <a:rPr lang="en-US" sz="1000" spc="10" dirty="0"/>
              <a:t>unsettling.</a:t>
            </a:r>
            <a:r>
              <a:rPr lang="en-US" sz="1000" spc="-45" dirty="0"/>
              <a:t> </a:t>
            </a:r>
            <a:r>
              <a:rPr lang="en-US" sz="1000" spc="10" dirty="0"/>
              <a:t>At</a:t>
            </a:r>
            <a:r>
              <a:rPr lang="en-US" sz="1000" spc="15" dirty="0"/>
              <a:t> </a:t>
            </a:r>
            <a:r>
              <a:rPr lang="en-US" sz="1000" spc="10" dirty="0"/>
              <a:t>times,</a:t>
            </a:r>
            <a:r>
              <a:rPr lang="en-US" sz="1000" spc="-20" dirty="0"/>
              <a:t> </a:t>
            </a:r>
            <a:r>
              <a:rPr lang="en-US" sz="1000" spc="10" dirty="0"/>
              <a:t>the fate</a:t>
            </a:r>
            <a:r>
              <a:rPr lang="en-US" sz="1000" spc="15" dirty="0"/>
              <a:t> </a:t>
            </a:r>
            <a:r>
              <a:rPr lang="en-US" sz="1000" spc="-25" dirty="0"/>
              <a:t>of </a:t>
            </a:r>
            <a:r>
              <a:rPr lang="en-US" sz="1000" dirty="0"/>
              <a:t>the</a:t>
            </a:r>
            <a:r>
              <a:rPr lang="en-US" sz="1000" spc="55" dirty="0"/>
              <a:t> </a:t>
            </a:r>
            <a:r>
              <a:rPr lang="en-US" sz="1000" dirty="0"/>
              <a:t>world</a:t>
            </a:r>
            <a:r>
              <a:rPr lang="en-US" sz="1000" spc="55" dirty="0"/>
              <a:t> </a:t>
            </a:r>
            <a:r>
              <a:rPr lang="en-US" sz="1000" dirty="0"/>
              <a:t>seems</a:t>
            </a:r>
            <a:r>
              <a:rPr lang="en-US" sz="1000" spc="60" dirty="0"/>
              <a:t> </a:t>
            </a:r>
            <a:r>
              <a:rPr lang="en-US" sz="1000" dirty="0"/>
              <a:t>to</a:t>
            </a:r>
            <a:r>
              <a:rPr lang="en-US" sz="1000" spc="55" dirty="0"/>
              <a:t> </a:t>
            </a:r>
            <a:r>
              <a:rPr lang="en-US" sz="1000" dirty="0"/>
              <a:t>hang</a:t>
            </a:r>
            <a:r>
              <a:rPr lang="en-US" sz="1000" spc="55" dirty="0"/>
              <a:t> </a:t>
            </a:r>
            <a:r>
              <a:rPr lang="en-US" sz="1000" dirty="0"/>
              <a:t>in</a:t>
            </a:r>
            <a:r>
              <a:rPr lang="en-US" sz="1000" spc="60" dirty="0"/>
              <a:t> </a:t>
            </a:r>
            <a:r>
              <a:rPr lang="en-US" sz="1000" dirty="0"/>
              <a:t>the</a:t>
            </a:r>
            <a:r>
              <a:rPr lang="en-US" sz="1000" spc="55" dirty="0"/>
              <a:t> </a:t>
            </a:r>
            <a:r>
              <a:rPr lang="en-US" sz="1000" dirty="0"/>
              <a:t>balance.</a:t>
            </a:r>
            <a:r>
              <a:rPr lang="en-US" sz="1000" spc="15" dirty="0"/>
              <a:t> </a:t>
            </a:r>
            <a:r>
              <a:rPr lang="en-US" sz="1000" dirty="0"/>
              <a:t>But</a:t>
            </a:r>
            <a:r>
              <a:rPr lang="en-US" sz="1000" spc="55" dirty="0"/>
              <a:t> </a:t>
            </a:r>
            <a:r>
              <a:rPr lang="en-US" sz="1000" dirty="0"/>
              <a:t>when</a:t>
            </a:r>
            <a:r>
              <a:rPr lang="en-US" sz="1000" spc="60" dirty="0"/>
              <a:t> </a:t>
            </a:r>
            <a:r>
              <a:rPr lang="en-US" sz="1000" dirty="0"/>
              <a:t>it</a:t>
            </a:r>
            <a:r>
              <a:rPr lang="en-US" sz="1000" spc="55" dirty="0"/>
              <a:t> </a:t>
            </a:r>
            <a:r>
              <a:rPr lang="en-US" sz="1000" dirty="0"/>
              <a:t>comes</a:t>
            </a:r>
            <a:r>
              <a:rPr lang="en-US" sz="1000" spc="55" dirty="0"/>
              <a:t> </a:t>
            </a:r>
            <a:r>
              <a:rPr lang="en-US" sz="1000" dirty="0"/>
              <a:t>to</a:t>
            </a:r>
            <a:r>
              <a:rPr lang="en-US" sz="1000" spc="60" dirty="0"/>
              <a:t> </a:t>
            </a:r>
            <a:r>
              <a:rPr lang="en-US" sz="1000" spc="-10" dirty="0"/>
              <a:t>investing, </a:t>
            </a:r>
            <a:r>
              <a:rPr lang="en-US" sz="1000" spc="70" dirty="0"/>
              <a:t>do</a:t>
            </a:r>
            <a:r>
              <a:rPr lang="en-US" sz="1000" spc="40" dirty="0"/>
              <a:t> </a:t>
            </a:r>
            <a:r>
              <a:rPr lang="en-US" sz="1000" dirty="0"/>
              <a:t>elections</a:t>
            </a:r>
            <a:r>
              <a:rPr lang="en-US" sz="1000" spc="40" dirty="0"/>
              <a:t> </a:t>
            </a:r>
            <a:r>
              <a:rPr lang="en-US" sz="1000" dirty="0"/>
              <a:t>really</a:t>
            </a:r>
            <a:r>
              <a:rPr lang="en-US" sz="1000" spc="45" dirty="0"/>
              <a:t> </a:t>
            </a:r>
            <a:r>
              <a:rPr lang="en-US" sz="1000" dirty="0"/>
              <a:t>matter</a:t>
            </a:r>
            <a:r>
              <a:rPr lang="en-US" sz="1000" spc="40" dirty="0"/>
              <a:t> </a:t>
            </a:r>
            <a:r>
              <a:rPr lang="en-US" sz="1000" dirty="0"/>
              <a:t>all</a:t>
            </a:r>
            <a:r>
              <a:rPr lang="en-US" sz="1000" spc="40" dirty="0"/>
              <a:t> </a:t>
            </a:r>
            <a:r>
              <a:rPr lang="en-US" sz="1000" dirty="0"/>
              <a:t>that</a:t>
            </a:r>
            <a:r>
              <a:rPr lang="en-US" sz="1000" spc="45" dirty="0"/>
              <a:t> </a:t>
            </a:r>
            <a:r>
              <a:rPr lang="en-US" sz="1000" spc="-10" dirty="0"/>
              <a:t>much?</a:t>
            </a:r>
          </a:p>
          <a:p>
            <a:pPr marL="14604" marR="64135" indent="-2540">
              <a:lnSpc>
                <a:spcPct val="100000"/>
              </a:lnSpc>
              <a:spcBef>
                <a:spcPts val="600"/>
              </a:spcBef>
            </a:pPr>
            <a:r>
              <a:rPr lang="en-US" sz="1000" spc="-50" dirty="0"/>
              <a:t>U.S.</a:t>
            </a:r>
            <a:r>
              <a:rPr lang="en-US" sz="1000" spc="25" dirty="0"/>
              <a:t> </a:t>
            </a:r>
            <a:r>
              <a:rPr lang="en-US" sz="1000" dirty="0"/>
              <a:t>voters</a:t>
            </a:r>
            <a:r>
              <a:rPr lang="en-US" sz="1000" spc="65" dirty="0"/>
              <a:t> </a:t>
            </a:r>
            <a:r>
              <a:rPr lang="en-US" sz="1000" dirty="0"/>
              <a:t>will</a:t>
            </a:r>
            <a:r>
              <a:rPr lang="en-US" sz="1000" spc="70" dirty="0"/>
              <a:t> </a:t>
            </a:r>
            <a:r>
              <a:rPr lang="en-US" sz="1000" dirty="0"/>
              <a:t>have</a:t>
            </a:r>
            <a:r>
              <a:rPr lang="en-US" sz="1000" spc="65" dirty="0"/>
              <a:t> </a:t>
            </a:r>
            <a:r>
              <a:rPr lang="en-US" sz="1000" dirty="0"/>
              <a:t>their</a:t>
            </a:r>
            <a:r>
              <a:rPr lang="en-US" sz="1000" spc="70" dirty="0"/>
              <a:t> </a:t>
            </a:r>
            <a:r>
              <a:rPr lang="en-US" sz="1000" spc="-35" dirty="0"/>
              <a:t>say</a:t>
            </a:r>
            <a:r>
              <a:rPr lang="en-US" sz="1000" spc="70" dirty="0"/>
              <a:t> </a:t>
            </a:r>
            <a:r>
              <a:rPr lang="en-US" sz="1000" dirty="0"/>
              <a:t>in</a:t>
            </a:r>
            <a:r>
              <a:rPr lang="en-US" sz="1000" spc="65" dirty="0"/>
              <a:t> </a:t>
            </a:r>
            <a:r>
              <a:rPr lang="en-US" sz="1000" dirty="0"/>
              <a:t>November</a:t>
            </a:r>
            <a:r>
              <a:rPr lang="en-US" sz="1000" spc="70" dirty="0"/>
              <a:t> </a:t>
            </a:r>
            <a:r>
              <a:rPr lang="en-US" sz="1000" dirty="0"/>
              <a:t>2024,</a:t>
            </a:r>
            <a:r>
              <a:rPr lang="en-US" sz="1000" spc="25" dirty="0"/>
              <a:t> </a:t>
            </a:r>
            <a:r>
              <a:rPr lang="en-US" sz="1000" spc="50" dirty="0"/>
              <a:t>but</a:t>
            </a:r>
            <a:r>
              <a:rPr lang="en-US" sz="1000" spc="65" dirty="0"/>
              <a:t> </a:t>
            </a:r>
            <a:r>
              <a:rPr lang="en-US" sz="1000" dirty="0"/>
              <a:t>by</a:t>
            </a:r>
            <a:r>
              <a:rPr lang="en-US" sz="1000" spc="70" dirty="0"/>
              <a:t> </a:t>
            </a:r>
            <a:r>
              <a:rPr lang="en-US" sz="1000" dirty="0"/>
              <a:t>maintaining</a:t>
            </a:r>
            <a:r>
              <a:rPr lang="en-US" sz="1000" spc="70" dirty="0"/>
              <a:t> </a:t>
            </a:r>
            <a:r>
              <a:rPr lang="en-US" sz="1000" spc="-50" dirty="0"/>
              <a:t>a </a:t>
            </a:r>
            <a:r>
              <a:rPr lang="en-US" sz="1000" spc="10" dirty="0"/>
              <a:t>long-term</a:t>
            </a:r>
            <a:r>
              <a:rPr lang="en-US" sz="1000" spc="50" dirty="0"/>
              <a:t> </a:t>
            </a:r>
            <a:r>
              <a:rPr lang="en-US" sz="1000" dirty="0"/>
              <a:t>focus,</a:t>
            </a:r>
            <a:r>
              <a:rPr lang="en-US" sz="1000" spc="15" dirty="0"/>
              <a:t> </a:t>
            </a:r>
            <a:r>
              <a:rPr lang="en-US" sz="1000" dirty="0"/>
              <a:t>investors</a:t>
            </a:r>
            <a:r>
              <a:rPr lang="en-US" sz="1000" spc="55" dirty="0"/>
              <a:t> </a:t>
            </a:r>
            <a:r>
              <a:rPr lang="en-US" sz="1000" spc="10" dirty="0"/>
              <a:t>can</a:t>
            </a:r>
            <a:r>
              <a:rPr lang="en-US" sz="1000" spc="55" dirty="0"/>
              <a:t> </a:t>
            </a:r>
            <a:r>
              <a:rPr lang="en-US" sz="1000" spc="10" dirty="0"/>
              <a:t>position</a:t>
            </a:r>
            <a:r>
              <a:rPr lang="en-US" sz="1000" spc="50" dirty="0"/>
              <a:t> </a:t>
            </a:r>
            <a:r>
              <a:rPr lang="en-US" sz="1000" dirty="0"/>
              <a:t>themselves</a:t>
            </a:r>
            <a:r>
              <a:rPr lang="en-US" sz="1000" spc="55" dirty="0"/>
              <a:t> </a:t>
            </a:r>
            <a:r>
              <a:rPr lang="en-US" sz="1000" spc="10" dirty="0"/>
              <a:t>for</a:t>
            </a:r>
            <a:r>
              <a:rPr lang="en-US" sz="1000" spc="55" dirty="0"/>
              <a:t> </a:t>
            </a:r>
            <a:r>
              <a:rPr lang="en-US" sz="1000" spc="10" dirty="0"/>
              <a:t>a</a:t>
            </a:r>
            <a:r>
              <a:rPr lang="en-US" sz="1000" spc="55" dirty="0"/>
              <a:t> </a:t>
            </a:r>
            <a:r>
              <a:rPr lang="en-US" sz="1000" spc="10" dirty="0"/>
              <a:t>brighter</a:t>
            </a:r>
            <a:r>
              <a:rPr lang="en-US" sz="1000" spc="55" dirty="0"/>
              <a:t> </a:t>
            </a:r>
            <a:r>
              <a:rPr lang="en-US" sz="1000" spc="-10" dirty="0"/>
              <a:t>future </a:t>
            </a:r>
            <a:r>
              <a:rPr lang="en-US" sz="1000" spc="10" dirty="0"/>
              <a:t>regardless</a:t>
            </a:r>
            <a:r>
              <a:rPr lang="en-US" sz="1000" spc="35" dirty="0"/>
              <a:t> </a:t>
            </a:r>
            <a:r>
              <a:rPr lang="en-US" sz="1000" spc="10" dirty="0"/>
              <a:t>of</a:t>
            </a:r>
            <a:r>
              <a:rPr lang="en-US" sz="1000" spc="75" dirty="0"/>
              <a:t> </a:t>
            </a:r>
            <a:r>
              <a:rPr lang="en-US" sz="1000" spc="10" dirty="0"/>
              <a:t>the</a:t>
            </a:r>
            <a:r>
              <a:rPr lang="en-US" sz="1000" spc="40" dirty="0"/>
              <a:t> </a:t>
            </a:r>
            <a:r>
              <a:rPr lang="en-US" sz="1000" spc="10" dirty="0"/>
              <a:t>outcome</a:t>
            </a:r>
            <a:r>
              <a:rPr lang="en-US" sz="1000" spc="35" dirty="0"/>
              <a:t> </a:t>
            </a:r>
            <a:r>
              <a:rPr lang="en-US" sz="1000" spc="10" dirty="0"/>
              <a:t>at</a:t>
            </a:r>
            <a:r>
              <a:rPr lang="en-US" sz="1000" spc="40" dirty="0"/>
              <a:t> </a:t>
            </a:r>
            <a:r>
              <a:rPr lang="en-US" sz="1000" spc="10" dirty="0"/>
              <a:t>the</a:t>
            </a:r>
            <a:r>
              <a:rPr lang="en-US" sz="1000" spc="40" dirty="0"/>
              <a:t> </a:t>
            </a:r>
            <a:r>
              <a:rPr lang="en-US" sz="1000" spc="10" dirty="0"/>
              <a:t>voting</a:t>
            </a:r>
            <a:r>
              <a:rPr lang="en-US" sz="1000" spc="40" dirty="0"/>
              <a:t> </a:t>
            </a:r>
            <a:r>
              <a:rPr lang="en-US" sz="1000" spc="10" dirty="0"/>
              <a:t>booth.</a:t>
            </a:r>
            <a:r>
              <a:rPr lang="en-US" sz="1000" dirty="0"/>
              <a:t> </a:t>
            </a:r>
            <a:r>
              <a:rPr lang="en-US" sz="1000" spc="10" dirty="0"/>
              <a:t>In</a:t>
            </a:r>
            <a:r>
              <a:rPr lang="en-US" sz="1000" spc="40" dirty="0"/>
              <a:t> </a:t>
            </a:r>
            <a:r>
              <a:rPr lang="en-US" sz="1000" dirty="0"/>
              <a:t>fact, </a:t>
            </a:r>
            <a:r>
              <a:rPr lang="en-US" sz="1000" spc="-10" dirty="0"/>
              <a:t>overreacting </a:t>
            </a:r>
            <a:r>
              <a:rPr lang="en-US" sz="1000" spc="10" dirty="0"/>
              <a:t>to</a:t>
            </a:r>
            <a:r>
              <a:rPr lang="en-US" sz="1000" spc="60" dirty="0"/>
              <a:t> </a:t>
            </a:r>
            <a:r>
              <a:rPr lang="en-US" sz="1000" spc="10" dirty="0"/>
              <a:t>short-term</a:t>
            </a:r>
            <a:r>
              <a:rPr lang="en-US" sz="1000" spc="65" dirty="0"/>
              <a:t> </a:t>
            </a:r>
            <a:r>
              <a:rPr lang="en-US" sz="1000" spc="10" dirty="0"/>
              <a:t>volatility</a:t>
            </a:r>
            <a:r>
              <a:rPr lang="en-US" sz="1000" spc="65" dirty="0"/>
              <a:t> </a:t>
            </a:r>
            <a:r>
              <a:rPr lang="en-US" sz="1000" spc="10" dirty="0"/>
              <a:t>during</a:t>
            </a:r>
            <a:r>
              <a:rPr lang="en-US" sz="1000" spc="65" dirty="0"/>
              <a:t> </a:t>
            </a:r>
            <a:r>
              <a:rPr lang="en-US" sz="1000" spc="10" dirty="0"/>
              <a:t>election</a:t>
            </a:r>
            <a:r>
              <a:rPr lang="en-US" sz="1000" spc="65" dirty="0"/>
              <a:t> </a:t>
            </a:r>
            <a:r>
              <a:rPr lang="en-US" sz="1000" dirty="0"/>
              <a:t>cycles</a:t>
            </a:r>
            <a:r>
              <a:rPr lang="en-US" sz="1000" spc="65" dirty="0"/>
              <a:t> </a:t>
            </a:r>
            <a:r>
              <a:rPr lang="en-US" sz="1000" spc="10" dirty="0"/>
              <a:t>can</a:t>
            </a:r>
            <a:r>
              <a:rPr lang="en-US" sz="1000" spc="65" dirty="0"/>
              <a:t> </a:t>
            </a:r>
            <a:r>
              <a:rPr lang="en-US" sz="1000" spc="10" dirty="0"/>
              <a:t>be</a:t>
            </a:r>
            <a:r>
              <a:rPr lang="en-US" sz="1000" spc="65" dirty="0"/>
              <a:t> </a:t>
            </a:r>
            <a:r>
              <a:rPr lang="en-US" sz="1000" spc="10" dirty="0"/>
              <a:t>detrimental</a:t>
            </a:r>
            <a:r>
              <a:rPr lang="en-US" sz="1000" spc="65" dirty="0"/>
              <a:t> </a:t>
            </a:r>
            <a:r>
              <a:rPr lang="en-US" sz="1000" spc="-25" dirty="0"/>
              <a:t>to </a:t>
            </a:r>
            <a:r>
              <a:rPr lang="en-US" sz="1000" dirty="0"/>
              <a:t>investment</a:t>
            </a:r>
            <a:r>
              <a:rPr lang="en-US" sz="1000" spc="160" dirty="0"/>
              <a:t> </a:t>
            </a:r>
            <a:r>
              <a:rPr lang="en-US" sz="1000" spc="-10" dirty="0"/>
              <a:t>returns.</a:t>
            </a:r>
          </a:p>
          <a:p>
            <a:endParaRPr lang="en-US" sz="1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spc="-20" dirty="0">
                <a:solidFill>
                  <a:srgbClr val="231F20"/>
                </a:solidFill>
                <a:latin typeface="Arial"/>
                <a:cs typeface="Arial"/>
              </a:rPr>
              <a:t>Here’s</a:t>
            </a:r>
            <a:r>
              <a:rPr lang="en-US" sz="1000" dirty="0">
                <a:solidFill>
                  <a:srgbClr val="231F20"/>
                </a:solidFill>
                <a:latin typeface="Arial"/>
                <a:cs typeface="Arial"/>
              </a:rPr>
              <a:t> what we </a:t>
            </a:r>
            <a:r>
              <a:rPr lang="en-US" sz="1000" spc="-10" dirty="0">
                <a:solidFill>
                  <a:srgbClr val="231F20"/>
                </a:solidFill>
                <a:latin typeface="Arial"/>
                <a:cs typeface="Arial"/>
              </a:rPr>
              <a:t>learned:</a:t>
            </a:r>
            <a:endParaRPr lang="en-US" sz="1000" b="0" spc="0" dirty="0">
              <a:solidFill>
                <a:schemeClr val="tx1"/>
              </a:solidFill>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spc="-45" dirty="0">
                <a:solidFill>
                  <a:srgbClr val="231F20"/>
                </a:solidFill>
                <a:latin typeface="Arial"/>
                <a:cs typeface="Arial"/>
              </a:rPr>
              <a:t>U.S.</a:t>
            </a:r>
            <a:r>
              <a:rPr lang="en-US" sz="1000" b="1" spc="-50" dirty="0">
                <a:solidFill>
                  <a:srgbClr val="231F20"/>
                </a:solidFill>
                <a:latin typeface="Arial"/>
                <a:cs typeface="Arial"/>
              </a:rPr>
              <a:t> </a:t>
            </a:r>
            <a:r>
              <a:rPr lang="en-US" sz="1000" b="1" spc="-60" dirty="0">
                <a:solidFill>
                  <a:srgbClr val="231F20"/>
                </a:solidFill>
                <a:latin typeface="Arial"/>
                <a:cs typeface="Arial"/>
              </a:rPr>
              <a:t>stocks</a:t>
            </a:r>
            <a:r>
              <a:rPr lang="en-US" sz="1000" b="1" spc="-10" dirty="0">
                <a:solidFill>
                  <a:srgbClr val="231F20"/>
                </a:solidFill>
                <a:latin typeface="Arial"/>
                <a:cs typeface="Arial"/>
              </a:rPr>
              <a:t> have</a:t>
            </a:r>
            <a:r>
              <a:rPr lang="en-US" sz="1000" b="1" spc="-15" dirty="0">
                <a:solidFill>
                  <a:srgbClr val="231F20"/>
                </a:solidFill>
                <a:latin typeface="Arial"/>
                <a:cs typeface="Arial"/>
              </a:rPr>
              <a:t> </a:t>
            </a:r>
            <a:r>
              <a:rPr lang="en-US" sz="1000" b="1" dirty="0">
                <a:solidFill>
                  <a:srgbClr val="231F20"/>
                </a:solidFill>
                <a:latin typeface="Arial"/>
                <a:cs typeface="Arial"/>
              </a:rPr>
              <a:t>trended</a:t>
            </a:r>
            <a:r>
              <a:rPr lang="en-US" sz="1000" b="1" spc="-15" dirty="0">
                <a:solidFill>
                  <a:srgbClr val="231F20"/>
                </a:solidFill>
                <a:latin typeface="Arial"/>
                <a:cs typeface="Arial"/>
              </a:rPr>
              <a:t> </a:t>
            </a:r>
            <a:r>
              <a:rPr lang="en-US" sz="1000" b="1" spc="-25" dirty="0">
                <a:solidFill>
                  <a:srgbClr val="231F20"/>
                </a:solidFill>
                <a:latin typeface="Arial"/>
                <a:cs typeface="Arial"/>
              </a:rPr>
              <a:t>up </a:t>
            </a:r>
            <a:r>
              <a:rPr lang="en-US" sz="1000" b="1" spc="-30" dirty="0">
                <a:solidFill>
                  <a:srgbClr val="231F20"/>
                </a:solidFill>
                <a:latin typeface="Arial"/>
                <a:cs typeface="Arial"/>
              </a:rPr>
              <a:t>regardless</a:t>
            </a:r>
            <a:r>
              <a:rPr lang="en-US" sz="1000" b="1" spc="-40" dirty="0">
                <a:solidFill>
                  <a:srgbClr val="231F20"/>
                </a:solidFill>
                <a:latin typeface="Arial"/>
                <a:cs typeface="Arial"/>
              </a:rPr>
              <a:t> </a:t>
            </a:r>
            <a:r>
              <a:rPr lang="en-US" sz="1000" b="1" dirty="0">
                <a:solidFill>
                  <a:srgbClr val="231F20"/>
                </a:solidFill>
                <a:latin typeface="Arial"/>
                <a:cs typeface="Arial"/>
              </a:rPr>
              <a:t>of</a:t>
            </a:r>
            <a:r>
              <a:rPr lang="en-US" sz="1000" b="1" spc="-5" dirty="0">
                <a:solidFill>
                  <a:srgbClr val="231F20"/>
                </a:solidFill>
                <a:latin typeface="Arial"/>
                <a:cs typeface="Arial"/>
              </a:rPr>
              <a:t> </a:t>
            </a:r>
            <a:r>
              <a:rPr lang="en-US" sz="1000" b="1" dirty="0">
                <a:solidFill>
                  <a:srgbClr val="231F20"/>
                </a:solidFill>
                <a:latin typeface="Arial"/>
                <a:cs typeface="Arial"/>
              </a:rPr>
              <a:t>whether</a:t>
            </a:r>
            <a:r>
              <a:rPr lang="en-US" sz="1000" b="1" spc="-25" dirty="0">
                <a:solidFill>
                  <a:srgbClr val="231F20"/>
                </a:solidFill>
                <a:latin typeface="Arial"/>
                <a:cs typeface="Arial"/>
              </a:rPr>
              <a:t> </a:t>
            </a:r>
            <a:r>
              <a:rPr lang="en-US" sz="1000" b="1" dirty="0">
                <a:solidFill>
                  <a:srgbClr val="231F20"/>
                </a:solidFill>
                <a:latin typeface="Arial"/>
                <a:cs typeface="Arial"/>
              </a:rPr>
              <a:t>a</a:t>
            </a:r>
            <a:r>
              <a:rPr lang="en-US" sz="1000" b="1" spc="-25" dirty="0">
                <a:solidFill>
                  <a:srgbClr val="231F20"/>
                </a:solidFill>
                <a:latin typeface="Arial"/>
                <a:cs typeface="Arial"/>
              </a:rPr>
              <a:t> </a:t>
            </a:r>
            <a:r>
              <a:rPr lang="en-US" sz="1000" b="1" spc="-20" dirty="0">
                <a:solidFill>
                  <a:srgbClr val="231F20"/>
                </a:solidFill>
                <a:latin typeface="Arial"/>
                <a:cs typeface="Arial"/>
              </a:rPr>
              <a:t>Republican </a:t>
            </a:r>
            <a:r>
              <a:rPr lang="en-US" sz="1000" b="1" dirty="0">
                <a:solidFill>
                  <a:srgbClr val="231F20"/>
                </a:solidFill>
                <a:latin typeface="Arial"/>
                <a:cs typeface="Arial"/>
              </a:rPr>
              <a:t>or</a:t>
            </a:r>
            <a:r>
              <a:rPr lang="en-US" sz="1000" b="1" spc="-30" dirty="0">
                <a:solidFill>
                  <a:srgbClr val="231F20"/>
                </a:solidFill>
                <a:latin typeface="Arial"/>
                <a:cs typeface="Arial"/>
              </a:rPr>
              <a:t> </a:t>
            </a:r>
            <a:r>
              <a:rPr lang="en-US" sz="1000" b="1" spc="-10" dirty="0">
                <a:solidFill>
                  <a:srgbClr val="231F20"/>
                </a:solidFill>
                <a:latin typeface="Arial"/>
                <a:cs typeface="Arial"/>
              </a:rPr>
              <a:t>Democrat</a:t>
            </a:r>
            <a:r>
              <a:rPr lang="en-US" sz="1000" b="1" spc="-25" dirty="0">
                <a:solidFill>
                  <a:srgbClr val="231F20"/>
                </a:solidFill>
                <a:latin typeface="Arial"/>
                <a:cs typeface="Arial"/>
              </a:rPr>
              <a:t> </a:t>
            </a:r>
            <a:r>
              <a:rPr lang="en-US" sz="1000" b="1" dirty="0">
                <a:solidFill>
                  <a:srgbClr val="231F20"/>
                </a:solidFill>
                <a:latin typeface="Arial"/>
                <a:cs typeface="Arial"/>
              </a:rPr>
              <a:t>won</a:t>
            </a:r>
            <a:r>
              <a:rPr lang="en-US" sz="1000" b="1" spc="-30" dirty="0">
                <a:solidFill>
                  <a:srgbClr val="231F20"/>
                </a:solidFill>
                <a:latin typeface="Arial"/>
                <a:cs typeface="Arial"/>
              </a:rPr>
              <a:t> </a:t>
            </a:r>
            <a:r>
              <a:rPr lang="en-US" sz="1000" b="1" dirty="0">
                <a:solidFill>
                  <a:srgbClr val="231F20"/>
                </a:solidFill>
                <a:latin typeface="Arial"/>
                <a:cs typeface="Arial"/>
              </a:rPr>
              <a:t>the</a:t>
            </a:r>
            <a:r>
              <a:rPr lang="en-US" sz="1000" b="1" spc="-40" dirty="0">
                <a:solidFill>
                  <a:srgbClr val="231F20"/>
                </a:solidFill>
                <a:latin typeface="Arial"/>
                <a:cs typeface="Arial"/>
              </a:rPr>
              <a:t> </a:t>
            </a:r>
            <a:r>
              <a:rPr lang="en-US" sz="1000" b="1" dirty="0">
                <a:solidFill>
                  <a:srgbClr val="231F20"/>
                </a:solidFill>
                <a:latin typeface="Arial"/>
                <a:cs typeface="Arial"/>
              </a:rPr>
              <a:t>White</a:t>
            </a:r>
            <a:r>
              <a:rPr lang="en-US" sz="1000" b="1" spc="-30" dirty="0">
                <a:solidFill>
                  <a:srgbClr val="231F20"/>
                </a:solidFill>
                <a:latin typeface="Arial"/>
                <a:cs typeface="Arial"/>
              </a:rPr>
              <a:t> </a:t>
            </a:r>
            <a:r>
              <a:rPr lang="en-US" sz="1000" b="1" spc="-10" dirty="0">
                <a:solidFill>
                  <a:srgbClr val="231F20"/>
                </a:solidFill>
                <a:latin typeface="Arial"/>
                <a:cs typeface="Arial"/>
              </a:rPr>
              <a:t>House.</a:t>
            </a:r>
            <a:r>
              <a:rPr lang="en-US" sz="1000" b="1" spc="-10" dirty="0">
                <a:solidFill>
                  <a:schemeClr val="tx1"/>
                </a:solidFill>
                <a:latin typeface="Arial"/>
                <a:cs typeface="Arial"/>
              </a:rPr>
              <a:t> </a:t>
            </a:r>
            <a:r>
              <a:rPr lang="en-US" sz="1000" dirty="0">
                <a:solidFill>
                  <a:srgbClr val="231F20"/>
                </a:solidFill>
                <a:latin typeface="Arial"/>
                <a:cs typeface="Arial"/>
              </a:rPr>
              <a:t>A</a:t>
            </a:r>
            <a:r>
              <a:rPr lang="en-US" sz="1000" spc="10" dirty="0">
                <a:solidFill>
                  <a:srgbClr val="231F20"/>
                </a:solidFill>
                <a:latin typeface="Arial"/>
                <a:cs typeface="Arial"/>
              </a:rPr>
              <a:t> </a:t>
            </a:r>
            <a:r>
              <a:rPr lang="en-US" sz="1000" dirty="0">
                <a:solidFill>
                  <a:srgbClr val="231F20"/>
                </a:solidFill>
                <a:latin typeface="Arial"/>
                <a:cs typeface="Arial"/>
              </a:rPr>
              <a:t>$1,000</a:t>
            </a:r>
            <a:r>
              <a:rPr lang="en-US" sz="1000" spc="35" dirty="0">
                <a:solidFill>
                  <a:srgbClr val="231F20"/>
                </a:solidFill>
                <a:latin typeface="Arial"/>
                <a:cs typeface="Arial"/>
              </a:rPr>
              <a:t> </a:t>
            </a:r>
            <a:r>
              <a:rPr lang="en-US" sz="1000" dirty="0">
                <a:solidFill>
                  <a:srgbClr val="231F20"/>
                </a:solidFill>
                <a:latin typeface="Arial"/>
                <a:cs typeface="Arial"/>
              </a:rPr>
              <a:t>investment</a:t>
            </a:r>
            <a:r>
              <a:rPr lang="en-US" sz="1000" spc="40" dirty="0">
                <a:solidFill>
                  <a:srgbClr val="231F20"/>
                </a:solidFill>
                <a:latin typeface="Arial"/>
                <a:cs typeface="Arial"/>
              </a:rPr>
              <a:t> </a:t>
            </a:r>
            <a:r>
              <a:rPr lang="en-US" sz="1000" dirty="0">
                <a:solidFill>
                  <a:srgbClr val="231F20"/>
                </a:solidFill>
                <a:latin typeface="Arial"/>
                <a:cs typeface="Arial"/>
              </a:rPr>
              <a:t>in</a:t>
            </a:r>
            <a:r>
              <a:rPr lang="en-US" sz="1000" spc="35" dirty="0">
                <a:solidFill>
                  <a:srgbClr val="231F20"/>
                </a:solidFill>
                <a:latin typeface="Arial"/>
                <a:cs typeface="Arial"/>
              </a:rPr>
              <a:t> </a:t>
            </a:r>
            <a:r>
              <a:rPr lang="en-US" sz="1000" dirty="0">
                <a:solidFill>
                  <a:srgbClr val="231F20"/>
                </a:solidFill>
                <a:latin typeface="Arial"/>
                <a:cs typeface="Arial"/>
              </a:rPr>
              <a:t>the</a:t>
            </a:r>
            <a:r>
              <a:rPr lang="en-US" sz="1000" spc="40" dirty="0">
                <a:solidFill>
                  <a:srgbClr val="231F20"/>
                </a:solidFill>
                <a:latin typeface="Arial"/>
                <a:cs typeface="Arial"/>
              </a:rPr>
              <a:t> </a:t>
            </a:r>
            <a:r>
              <a:rPr lang="en-US" sz="1000" spc="-55" dirty="0">
                <a:solidFill>
                  <a:srgbClr val="231F20"/>
                </a:solidFill>
                <a:latin typeface="Arial"/>
                <a:cs typeface="Arial"/>
              </a:rPr>
              <a:t>S&amp;P</a:t>
            </a:r>
            <a:r>
              <a:rPr lang="en-US" sz="1000" spc="35" dirty="0">
                <a:solidFill>
                  <a:srgbClr val="231F20"/>
                </a:solidFill>
                <a:latin typeface="Arial"/>
                <a:cs typeface="Arial"/>
              </a:rPr>
              <a:t> </a:t>
            </a:r>
            <a:r>
              <a:rPr lang="en-US" sz="1000" spc="-25" dirty="0">
                <a:solidFill>
                  <a:srgbClr val="231F20"/>
                </a:solidFill>
                <a:latin typeface="Arial"/>
                <a:cs typeface="Arial"/>
              </a:rPr>
              <a:t>500 </a:t>
            </a:r>
            <a:r>
              <a:rPr lang="en-US" sz="1000" dirty="0">
                <a:solidFill>
                  <a:srgbClr val="231F20"/>
                </a:solidFill>
                <a:latin typeface="Arial"/>
                <a:cs typeface="Arial"/>
              </a:rPr>
              <a:t>Index</a:t>
            </a:r>
            <a:r>
              <a:rPr lang="en-US" sz="1000" spc="40" dirty="0">
                <a:solidFill>
                  <a:srgbClr val="231F20"/>
                </a:solidFill>
                <a:latin typeface="Arial"/>
                <a:cs typeface="Arial"/>
              </a:rPr>
              <a:t> </a:t>
            </a:r>
            <a:r>
              <a:rPr lang="en-US" sz="1000" dirty="0">
                <a:solidFill>
                  <a:srgbClr val="231F20"/>
                </a:solidFill>
                <a:latin typeface="Arial"/>
                <a:cs typeface="Arial"/>
              </a:rPr>
              <a:t>when</a:t>
            </a:r>
            <a:r>
              <a:rPr lang="en-US" sz="1000" spc="45" dirty="0">
                <a:solidFill>
                  <a:srgbClr val="231F20"/>
                </a:solidFill>
                <a:latin typeface="Arial"/>
                <a:cs typeface="Arial"/>
              </a:rPr>
              <a:t> </a:t>
            </a:r>
            <a:r>
              <a:rPr lang="en-US" sz="1000" spc="-50" dirty="0">
                <a:solidFill>
                  <a:srgbClr val="231F20"/>
                </a:solidFill>
                <a:latin typeface="Arial"/>
                <a:cs typeface="Arial"/>
              </a:rPr>
              <a:t>FDR</a:t>
            </a:r>
            <a:r>
              <a:rPr lang="en-US" sz="1000" spc="40" dirty="0">
                <a:solidFill>
                  <a:srgbClr val="231F20"/>
                </a:solidFill>
                <a:latin typeface="Arial"/>
                <a:cs typeface="Arial"/>
              </a:rPr>
              <a:t> </a:t>
            </a:r>
            <a:r>
              <a:rPr lang="en-US" sz="1000" dirty="0">
                <a:solidFill>
                  <a:srgbClr val="231F20"/>
                </a:solidFill>
                <a:latin typeface="Arial"/>
                <a:cs typeface="Arial"/>
              </a:rPr>
              <a:t>became</a:t>
            </a:r>
            <a:r>
              <a:rPr lang="en-US" sz="1000" spc="45" dirty="0">
                <a:solidFill>
                  <a:srgbClr val="231F20"/>
                </a:solidFill>
                <a:latin typeface="Arial"/>
                <a:cs typeface="Arial"/>
              </a:rPr>
              <a:t> </a:t>
            </a:r>
            <a:r>
              <a:rPr lang="en-US" sz="1000" spc="-10" dirty="0">
                <a:solidFill>
                  <a:srgbClr val="231F20"/>
                </a:solidFill>
                <a:latin typeface="Arial"/>
                <a:cs typeface="Arial"/>
              </a:rPr>
              <a:t>president</a:t>
            </a:r>
            <a:r>
              <a:rPr lang="en-US" sz="1000" spc="500" dirty="0">
                <a:solidFill>
                  <a:srgbClr val="231F20"/>
                </a:solidFill>
                <a:latin typeface="Arial"/>
                <a:cs typeface="Arial"/>
              </a:rPr>
              <a:t> </a:t>
            </a:r>
            <a:r>
              <a:rPr lang="en-US" sz="1000" dirty="0">
                <a:solidFill>
                  <a:srgbClr val="231F20"/>
                </a:solidFill>
                <a:latin typeface="Arial"/>
                <a:cs typeface="Arial"/>
              </a:rPr>
              <a:t>in</a:t>
            </a:r>
            <a:r>
              <a:rPr lang="en-US" sz="1000" spc="70" dirty="0">
                <a:solidFill>
                  <a:srgbClr val="231F20"/>
                </a:solidFill>
                <a:latin typeface="Arial"/>
                <a:cs typeface="Arial"/>
              </a:rPr>
              <a:t> </a:t>
            </a:r>
            <a:r>
              <a:rPr lang="en-US" sz="1000" dirty="0">
                <a:solidFill>
                  <a:srgbClr val="231F20"/>
                </a:solidFill>
                <a:latin typeface="Arial"/>
                <a:cs typeface="Arial"/>
              </a:rPr>
              <a:t>1933</a:t>
            </a:r>
            <a:r>
              <a:rPr lang="en-US" sz="1000" spc="70" dirty="0">
                <a:solidFill>
                  <a:srgbClr val="231F20"/>
                </a:solidFill>
                <a:latin typeface="Arial"/>
                <a:cs typeface="Arial"/>
              </a:rPr>
              <a:t> </a:t>
            </a:r>
            <a:r>
              <a:rPr lang="en-US" sz="1000" dirty="0">
                <a:solidFill>
                  <a:srgbClr val="231F20"/>
                </a:solidFill>
                <a:latin typeface="Arial"/>
                <a:cs typeface="Arial"/>
              </a:rPr>
              <a:t>would</a:t>
            </a:r>
            <a:r>
              <a:rPr lang="en-US" sz="1000" spc="75" dirty="0">
                <a:solidFill>
                  <a:srgbClr val="231F20"/>
                </a:solidFill>
                <a:latin typeface="Arial"/>
                <a:cs typeface="Arial"/>
              </a:rPr>
              <a:t> </a:t>
            </a:r>
            <a:r>
              <a:rPr lang="en-US" sz="1000" dirty="0">
                <a:solidFill>
                  <a:srgbClr val="231F20"/>
                </a:solidFill>
                <a:latin typeface="Arial"/>
                <a:cs typeface="Arial"/>
              </a:rPr>
              <a:t>have</a:t>
            </a:r>
            <a:r>
              <a:rPr lang="en-US" sz="1000" spc="70" dirty="0">
                <a:solidFill>
                  <a:srgbClr val="231F20"/>
                </a:solidFill>
                <a:latin typeface="Arial"/>
                <a:cs typeface="Arial"/>
              </a:rPr>
              <a:t> </a:t>
            </a:r>
            <a:r>
              <a:rPr lang="en-US" sz="1000" dirty="0">
                <a:solidFill>
                  <a:srgbClr val="231F20"/>
                </a:solidFill>
                <a:latin typeface="Arial"/>
                <a:cs typeface="Arial"/>
              </a:rPr>
              <a:t>been</a:t>
            </a:r>
            <a:r>
              <a:rPr lang="en-US" sz="1000" spc="75" dirty="0">
                <a:solidFill>
                  <a:srgbClr val="231F20"/>
                </a:solidFill>
                <a:latin typeface="Arial"/>
                <a:cs typeface="Arial"/>
              </a:rPr>
              <a:t> </a:t>
            </a:r>
            <a:r>
              <a:rPr lang="en-US" sz="1000" dirty="0">
                <a:solidFill>
                  <a:srgbClr val="231F20"/>
                </a:solidFill>
                <a:latin typeface="Arial"/>
                <a:cs typeface="Arial"/>
              </a:rPr>
              <a:t>worth</a:t>
            </a:r>
            <a:r>
              <a:rPr lang="en-US" sz="1000" spc="70" dirty="0">
                <a:solidFill>
                  <a:srgbClr val="231F20"/>
                </a:solidFill>
                <a:latin typeface="Arial"/>
                <a:cs typeface="Arial"/>
              </a:rPr>
              <a:t> </a:t>
            </a:r>
            <a:r>
              <a:rPr lang="en-US" sz="1000" spc="-20" dirty="0">
                <a:solidFill>
                  <a:srgbClr val="231F20"/>
                </a:solidFill>
                <a:latin typeface="Arial"/>
                <a:cs typeface="Arial"/>
              </a:rPr>
              <a:t>over </a:t>
            </a:r>
            <a:r>
              <a:rPr lang="en-US" sz="1000" dirty="0">
                <a:solidFill>
                  <a:srgbClr val="231F20"/>
                </a:solidFill>
                <a:latin typeface="Arial"/>
                <a:cs typeface="Arial"/>
              </a:rPr>
              <a:t>$19</a:t>
            </a:r>
            <a:r>
              <a:rPr lang="en-US" sz="1000" spc="80" dirty="0">
                <a:solidFill>
                  <a:srgbClr val="231F20"/>
                </a:solidFill>
                <a:latin typeface="Arial"/>
                <a:cs typeface="Arial"/>
              </a:rPr>
              <a:t> </a:t>
            </a:r>
            <a:r>
              <a:rPr lang="en-US" sz="1000" dirty="0">
                <a:solidFill>
                  <a:srgbClr val="231F20"/>
                </a:solidFill>
                <a:latin typeface="Arial"/>
                <a:cs typeface="Arial"/>
              </a:rPr>
              <a:t>million</a:t>
            </a:r>
            <a:r>
              <a:rPr lang="en-US" sz="1000" spc="80" dirty="0">
                <a:solidFill>
                  <a:srgbClr val="231F20"/>
                </a:solidFill>
                <a:latin typeface="Arial"/>
                <a:cs typeface="Arial"/>
              </a:rPr>
              <a:t> </a:t>
            </a:r>
            <a:r>
              <a:rPr lang="en-US" sz="1000" dirty="0">
                <a:solidFill>
                  <a:srgbClr val="231F20"/>
                </a:solidFill>
                <a:latin typeface="Arial"/>
                <a:cs typeface="Arial"/>
              </a:rPr>
              <a:t>in</a:t>
            </a:r>
            <a:r>
              <a:rPr lang="en-US" sz="1000" spc="80" dirty="0">
                <a:solidFill>
                  <a:srgbClr val="231F20"/>
                </a:solidFill>
                <a:latin typeface="Arial"/>
                <a:cs typeface="Arial"/>
              </a:rPr>
              <a:t> </a:t>
            </a:r>
            <a:r>
              <a:rPr lang="en-US" sz="1000" dirty="0">
                <a:solidFill>
                  <a:srgbClr val="231F20"/>
                </a:solidFill>
                <a:latin typeface="Arial"/>
                <a:cs typeface="Arial"/>
              </a:rPr>
              <a:t>2023.</a:t>
            </a:r>
            <a:r>
              <a:rPr lang="en-US" sz="1000" spc="35" dirty="0">
                <a:solidFill>
                  <a:srgbClr val="231F20"/>
                </a:solidFill>
                <a:latin typeface="Arial"/>
                <a:cs typeface="Arial"/>
              </a:rPr>
              <a:t> </a:t>
            </a:r>
            <a:r>
              <a:rPr lang="en-US" sz="1000" dirty="0">
                <a:solidFill>
                  <a:srgbClr val="231F20"/>
                </a:solidFill>
                <a:latin typeface="Arial"/>
                <a:cs typeface="Arial"/>
              </a:rPr>
              <a:t>During</a:t>
            </a:r>
            <a:r>
              <a:rPr lang="en-US" sz="1000" spc="85" dirty="0">
                <a:solidFill>
                  <a:srgbClr val="231F20"/>
                </a:solidFill>
                <a:latin typeface="Arial"/>
                <a:cs typeface="Arial"/>
              </a:rPr>
              <a:t> </a:t>
            </a:r>
            <a:r>
              <a:rPr lang="en-US" sz="1000" dirty="0">
                <a:solidFill>
                  <a:srgbClr val="231F20"/>
                </a:solidFill>
                <a:latin typeface="Arial"/>
                <a:cs typeface="Arial"/>
              </a:rPr>
              <a:t>that</a:t>
            </a:r>
            <a:r>
              <a:rPr lang="en-US" sz="1000" spc="80" dirty="0">
                <a:solidFill>
                  <a:srgbClr val="231F20"/>
                </a:solidFill>
                <a:latin typeface="Arial"/>
                <a:cs typeface="Arial"/>
              </a:rPr>
              <a:t> </a:t>
            </a:r>
            <a:r>
              <a:rPr lang="en-US" sz="1000" spc="-20" dirty="0">
                <a:solidFill>
                  <a:srgbClr val="231F20"/>
                </a:solidFill>
                <a:latin typeface="Arial"/>
                <a:cs typeface="Arial"/>
              </a:rPr>
              <a:t>time </a:t>
            </a:r>
            <a:r>
              <a:rPr lang="en-US" sz="1000" dirty="0">
                <a:solidFill>
                  <a:srgbClr val="231F20"/>
                </a:solidFill>
                <a:latin typeface="Arial"/>
                <a:cs typeface="Arial"/>
              </a:rPr>
              <a:t>there</a:t>
            </a:r>
            <a:r>
              <a:rPr lang="en-US" sz="1000" spc="15" dirty="0">
                <a:solidFill>
                  <a:srgbClr val="231F20"/>
                </a:solidFill>
                <a:latin typeface="Arial"/>
                <a:cs typeface="Arial"/>
              </a:rPr>
              <a:t> </a:t>
            </a:r>
            <a:r>
              <a:rPr lang="en-US" sz="1000" dirty="0">
                <a:solidFill>
                  <a:srgbClr val="231F20"/>
                </a:solidFill>
                <a:latin typeface="Arial"/>
                <a:cs typeface="Arial"/>
              </a:rPr>
              <a:t>have</a:t>
            </a:r>
            <a:r>
              <a:rPr lang="en-US" sz="1000" spc="20" dirty="0">
                <a:solidFill>
                  <a:srgbClr val="231F20"/>
                </a:solidFill>
                <a:latin typeface="Arial"/>
                <a:cs typeface="Arial"/>
              </a:rPr>
              <a:t> </a:t>
            </a:r>
            <a:r>
              <a:rPr lang="en-US" sz="1000" dirty="0">
                <a:solidFill>
                  <a:srgbClr val="231F20"/>
                </a:solidFill>
                <a:latin typeface="Arial"/>
                <a:cs typeface="Arial"/>
              </a:rPr>
              <a:t>been</a:t>
            </a:r>
            <a:r>
              <a:rPr lang="en-US" sz="1000" spc="20" dirty="0">
                <a:solidFill>
                  <a:srgbClr val="231F20"/>
                </a:solidFill>
                <a:latin typeface="Arial"/>
                <a:cs typeface="Arial"/>
              </a:rPr>
              <a:t> </a:t>
            </a:r>
            <a:r>
              <a:rPr lang="en-US" sz="1000" dirty="0">
                <a:solidFill>
                  <a:srgbClr val="231F20"/>
                </a:solidFill>
                <a:latin typeface="Arial"/>
                <a:cs typeface="Arial"/>
              </a:rPr>
              <a:t>seven</a:t>
            </a:r>
            <a:r>
              <a:rPr lang="en-US" sz="1000" spc="20" dirty="0">
                <a:solidFill>
                  <a:srgbClr val="231F20"/>
                </a:solidFill>
                <a:latin typeface="Arial"/>
                <a:cs typeface="Arial"/>
              </a:rPr>
              <a:t> </a:t>
            </a:r>
            <a:r>
              <a:rPr lang="en-US" sz="1000" spc="-10" dirty="0">
                <a:solidFill>
                  <a:srgbClr val="231F20"/>
                </a:solidFill>
                <a:latin typeface="Arial"/>
                <a:cs typeface="Arial"/>
              </a:rPr>
              <a:t>Republican </a:t>
            </a:r>
            <a:r>
              <a:rPr lang="en-US" sz="1000" dirty="0">
                <a:solidFill>
                  <a:srgbClr val="231F20"/>
                </a:solidFill>
                <a:latin typeface="Arial"/>
                <a:cs typeface="Arial"/>
              </a:rPr>
              <a:t>and</a:t>
            </a:r>
            <a:r>
              <a:rPr lang="en-US" sz="1000" spc="105" dirty="0">
                <a:solidFill>
                  <a:srgbClr val="231F20"/>
                </a:solidFill>
                <a:latin typeface="Arial"/>
                <a:cs typeface="Arial"/>
              </a:rPr>
              <a:t> </a:t>
            </a:r>
            <a:r>
              <a:rPr lang="en-US" sz="1000" dirty="0">
                <a:solidFill>
                  <a:srgbClr val="231F20"/>
                </a:solidFill>
                <a:latin typeface="Arial"/>
                <a:cs typeface="Arial"/>
              </a:rPr>
              <a:t>eight</a:t>
            </a:r>
            <a:r>
              <a:rPr lang="en-US" sz="1000" spc="110" dirty="0">
                <a:solidFill>
                  <a:srgbClr val="231F20"/>
                </a:solidFill>
                <a:latin typeface="Arial"/>
                <a:cs typeface="Arial"/>
              </a:rPr>
              <a:t> </a:t>
            </a:r>
            <a:r>
              <a:rPr lang="en-US" sz="1000" dirty="0">
                <a:solidFill>
                  <a:srgbClr val="231F20"/>
                </a:solidFill>
                <a:latin typeface="Arial"/>
                <a:cs typeface="Arial"/>
              </a:rPr>
              <a:t>Democratic</a:t>
            </a:r>
            <a:r>
              <a:rPr lang="en-US" sz="1000" spc="105" dirty="0">
                <a:solidFill>
                  <a:srgbClr val="231F20"/>
                </a:solidFill>
                <a:latin typeface="Arial"/>
                <a:cs typeface="Arial"/>
              </a:rPr>
              <a:t> </a:t>
            </a:r>
            <a:r>
              <a:rPr lang="en-US" sz="1000" spc="-10" dirty="0">
                <a:solidFill>
                  <a:srgbClr val="231F20"/>
                </a:solidFill>
                <a:latin typeface="Arial"/>
                <a:cs typeface="Arial"/>
              </a:rPr>
              <a:t>presidents.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spc="-30" dirty="0">
                <a:solidFill>
                  <a:srgbClr val="231F20"/>
                </a:solidFill>
                <a:latin typeface="Arial"/>
                <a:cs typeface="Arial"/>
              </a:rPr>
              <a:t>Primary</a:t>
            </a:r>
            <a:r>
              <a:rPr lang="en-US" sz="1000" b="1" spc="-10" dirty="0">
                <a:solidFill>
                  <a:srgbClr val="231F20"/>
                </a:solidFill>
                <a:latin typeface="Arial"/>
                <a:cs typeface="Arial"/>
              </a:rPr>
              <a:t> </a:t>
            </a:r>
            <a:r>
              <a:rPr lang="en-US" sz="1000" b="1" spc="-50" dirty="0">
                <a:solidFill>
                  <a:srgbClr val="231F20"/>
                </a:solidFill>
                <a:latin typeface="Arial"/>
                <a:cs typeface="Arial"/>
              </a:rPr>
              <a:t>season</a:t>
            </a:r>
            <a:r>
              <a:rPr lang="en-US" sz="1000" b="1" spc="-5" dirty="0">
                <a:solidFill>
                  <a:srgbClr val="231F20"/>
                </a:solidFill>
                <a:latin typeface="Arial"/>
                <a:cs typeface="Arial"/>
              </a:rPr>
              <a:t> </a:t>
            </a:r>
            <a:r>
              <a:rPr lang="en-US" sz="1000" b="1" spc="-20" dirty="0">
                <a:solidFill>
                  <a:srgbClr val="231F20"/>
                </a:solidFill>
                <a:latin typeface="Arial"/>
                <a:cs typeface="Arial"/>
              </a:rPr>
              <a:t>tends</a:t>
            </a:r>
            <a:r>
              <a:rPr lang="en-US" sz="1000" b="1" spc="-10" dirty="0">
                <a:solidFill>
                  <a:srgbClr val="231F20"/>
                </a:solidFill>
                <a:latin typeface="Arial"/>
                <a:cs typeface="Arial"/>
              </a:rPr>
              <a:t> </a:t>
            </a:r>
            <a:r>
              <a:rPr lang="en-US" sz="1000" b="1" dirty="0">
                <a:solidFill>
                  <a:srgbClr val="231F20"/>
                </a:solidFill>
                <a:latin typeface="Arial"/>
                <a:cs typeface="Arial"/>
              </a:rPr>
              <a:t>to</a:t>
            </a:r>
            <a:r>
              <a:rPr lang="en-US" sz="1000" b="1" spc="-5" dirty="0">
                <a:solidFill>
                  <a:srgbClr val="231F20"/>
                </a:solidFill>
                <a:latin typeface="Arial"/>
                <a:cs typeface="Arial"/>
              </a:rPr>
              <a:t> </a:t>
            </a:r>
            <a:r>
              <a:rPr lang="en-US" sz="1000" b="1" dirty="0">
                <a:solidFill>
                  <a:srgbClr val="231F20"/>
                </a:solidFill>
                <a:latin typeface="Arial"/>
                <a:cs typeface="Arial"/>
              </a:rPr>
              <a:t>be</a:t>
            </a:r>
            <a:r>
              <a:rPr lang="en-US" sz="1000" b="1" spc="-10" dirty="0">
                <a:solidFill>
                  <a:srgbClr val="231F20"/>
                </a:solidFill>
                <a:latin typeface="Arial"/>
                <a:cs typeface="Arial"/>
              </a:rPr>
              <a:t> volatile, </a:t>
            </a:r>
            <a:r>
              <a:rPr lang="en-US" sz="1000" b="1" dirty="0">
                <a:solidFill>
                  <a:srgbClr val="231F20"/>
                </a:solidFill>
                <a:latin typeface="Arial"/>
                <a:cs typeface="Arial"/>
              </a:rPr>
              <a:t>but</a:t>
            </a:r>
            <a:r>
              <a:rPr lang="en-US" sz="1000" b="1" spc="-35" dirty="0">
                <a:solidFill>
                  <a:srgbClr val="231F20"/>
                </a:solidFill>
                <a:latin typeface="Arial"/>
                <a:cs typeface="Arial"/>
              </a:rPr>
              <a:t> </a:t>
            </a:r>
            <a:r>
              <a:rPr lang="en-US" sz="1000" b="1" spc="-20" dirty="0">
                <a:solidFill>
                  <a:srgbClr val="231F20"/>
                </a:solidFill>
                <a:latin typeface="Arial"/>
                <a:cs typeface="Arial"/>
              </a:rPr>
              <a:t>markets</a:t>
            </a:r>
            <a:r>
              <a:rPr lang="en-US" sz="1000" b="1" spc="-30" dirty="0">
                <a:solidFill>
                  <a:srgbClr val="231F20"/>
                </a:solidFill>
                <a:latin typeface="Arial"/>
                <a:cs typeface="Arial"/>
              </a:rPr>
              <a:t> </a:t>
            </a:r>
            <a:r>
              <a:rPr lang="en-US" sz="1000" b="1" spc="-10" dirty="0">
                <a:solidFill>
                  <a:srgbClr val="231F20"/>
                </a:solidFill>
                <a:latin typeface="Arial"/>
                <a:cs typeface="Arial"/>
              </a:rPr>
              <a:t>have</a:t>
            </a:r>
            <a:r>
              <a:rPr lang="en-US" sz="1000" b="1" spc="-35" dirty="0">
                <a:solidFill>
                  <a:srgbClr val="231F20"/>
                </a:solidFill>
                <a:latin typeface="Arial"/>
                <a:cs typeface="Arial"/>
              </a:rPr>
              <a:t> </a:t>
            </a:r>
            <a:r>
              <a:rPr lang="en-US" sz="1000" b="1" spc="-10" dirty="0">
                <a:solidFill>
                  <a:srgbClr val="231F20"/>
                </a:solidFill>
                <a:latin typeface="Arial"/>
                <a:cs typeface="Arial"/>
              </a:rPr>
              <a:t>bounced</a:t>
            </a:r>
            <a:r>
              <a:rPr lang="en-US" sz="1000" b="1" spc="-30" dirty="0">
                <a:solidFill>
                  <a:srgbClr val="231F20"/>
                </a:solidFill>
                <a:latin typeface="Arial"/>
                <a:cs typeface="Arial"/>
              </a:rPr>
              <a:t> </a:t>
            </a:r>
            <a:r>
              <a:rPr lang="en-US" sz="1000" b="1" spc="-20" dirty="0">
                <a:solidFill>
                  <a:srgbClr val="231F20"/>
                </a:solidFill>
                <a:latin typeface="Arial"/>
                <a:cs typeface="Arial"/>
              </a:rPr>
              <a:t>back </a:t>
            </a:r>
            <a:r>
              <a:rPr lang="en-US" sz="1000" b="1" spc="-30" dirty="0">
                <a:solidFill>
                  <a:srgbClr val="231F20"/>
                </a:solidFill>
                <a:latin typeface="Arial"/>
                <a:cs typeface="Arial"/>
              </a:rPr>
              <a:t>strongly</a:t>
            </a:r>
            <a:r>
              <a:rPr lang="en-US" sz="1000" b="1" spc="-5" dirty="0">
                <a:solidFill>
                  <a:srgbClr val="231F20"/>
                </a:solidFill>
                <a:latin typeface="Arial"/>
                <a:cs typeface="Arial"/>
              </a:rPr>
              <a:t> </a:t>
            </a:r>
            <a:r>
              <a:rPr lang="en-US" sz="1000" b="1" spc="-10" dirty="0">
                <a:solidFill>
                  <a:srgbClr val="231F20"/>
                </a:solidFill>
                <a:latin typeface="Arial"/>
                <a:cs typeface="Arial"/>
              </a:rPr>
              <a:t>afterward. </a:t>
            </a:r>
            <a:r>
              <a:rPr lang="en-US" sz="1000" spc="-10" dirty="0">
                <a:solidFill>
                  <a:srgbClr val="231F20"/>
                </a:solidFill>
                <a:latin typeface="Arial"/>
                <a:cs typeface="Arial"/>
              </a:rPr>
              <a:t>Stocks</a:t>
            </a:r>
            <a:r>
              <a:rPr lang="en-US" sz="1000" spc="10" dirty="0">
                <a:solidFill>
                  <a:srgbClr val="231F20"/>
                </a:solidFill>
                <a:latin typeface="Arial"/>
                <a:cs typeface="Arial"/>
              </a:rPr>
              <a:t> </a:t>
            </a:r>
            <a:r>
              <a:rPr lang="en-US" sz="1000" dirty="0">
                <a:solidFill>
                  <a:srgbClr val="231F20"/>
                </a:solidFill>
                <a:latin typeface="Arial"/>
                <a:cs typeface="Arial"/>
              </a:rPr>
              <a:t>have</a:t>
            </a:r>
            <a:r>
              <a:rPr lang="en-US" sz="1000" spc="10" dirty="0">
                <a:solidFill>
                  <a:srgbClr val="231F20"/>
                </a:solidFill>
                <a:latin typeface="Arial"/>
                <a:cs typeface="Arial"/>
              </a:rPr>
              <a:t> </a:t>
            </a:r>
            <a:r>
              <a:rPr lang="en-US" sz="1000" dirty="0">
                <a:solidFill>
                  <a:srgbClr val="231F20"/>
                </a:solidFill>
                <a:latin typeface="Arial"/>
                <a:cs typeface="Arial"/>
              </a:rPr>
              <a:t>returned</a:t>
            </a:r>
            <a:r>
              <a:rPr lang="en-US" sz="1000" spc="10" dirty="0">
                <a:solidFill>
                  <a:srgbClr val="231F20"/>
                </a:solidFill>
                <a:latin typeface="Arial"/>
                <a:cs typeface="Arial"/>
              </a:rPr>
              <a:t> </a:t>
            </a:r>
            <a:r>
              <a:rPr lang="en-US" sz="1000" dirty="0">
                <a:solidFill>
                  <a:srgbClr val="231F20"/>
                </a:solidFill>
                <a:latin typeface="Arial"/>
                <a:cs typeface="Arial"/>
              </a:rPr>
              <a:t>11.3%</a:t>
            </a:r>
            <a:r>
              <a:rPr lang="en-US" sz="1000" spc="10" dirty="0">
                <a:solidFill>
                  <a:srgbClr val="231F20"/>
                </a:solidFill>
                <a:latin typeface="Arial"/>
                <a:cs typeface="Arial"/>
              </a:rPr>
              <a:t> </a:t>
            </a:r>
            <a:r>
              <a:rPr lang="en-US" sz="1000" dirty="0">
                <a:solidFill>
                  <a:srgbClr val="231F20"/>
                </a:solidFill>
                <a:latin typeface="Arial"/>
                <a:cs typeface="Arial"/>
              </a:rPr>
              <a:t>in</a:t>
            </a:r>
            <a:r>
              <a:rPr lang="en-US" sz="1000" spc="10" dirty="0">
                <a:solidFill>
                  <a:srgbClr val="231F20"/>
                </a:solidFill>
                <a:latin typeface="Arial"/>
                <a:cs typeface="Arial"/>
              </a:rPr>
              <a:t> </a:t>
            </a:r>
            <a:r>
              <a:rPr lang="en-US" sz="1000" spc="-25" dirty="0">
                <a:solidFill>
                  <a:srgbClr val="231F20"/>
                </a:solidFill>
                <a:latin typeface="Arial"/>
                <a:cs typeface="Arial"/>
              </a:rPr>
              <a:t>the </a:t>
            </a:r>
            <a:r>
              <a:rPr lang="en-US" sz="1000" spc="10" dirty="0">
                <a:solidFill>
                  <a:srgbClr val="231F20"/>
                </a:solidFill>
                <a:latin typeface="Arial"/>
                <a:cs typeface="Arial"/>
              </a:rPr>
              <a:t>12</a:t>
            </a:r>
            <a:r>
              <a:rPr lang="en-US" sz="1000" spc="60" dirty="0">
                <a:solidFill>
                  <a:srgbClr val="231F20"/>
                </a:solidFill>
                <a:latin typeface="Arial"/>
                <a:cs typeface="Arial"/>
              </a:rPr>
              <a:t> </a:t>
            </a:r>
            <a:r>
              <a:rPr lang="en-US" sz="1000" spc="10" dirty="0">
                <a:solidFill>
                  <a:srgbClr val="231F20"/>
                </a:solidFill>
                <a:latin typeface="Arial"/>
                <a:cs typeface="Arial"/>
              </a:rPr>
              <a:t>months</a:t>
            </a:r>
            <a:r>
              <a:rPr lang="en-US" sz="1000" spc="65" dirty="0">
                <a:solidFill>
                  <a:srgbClr val="231F20"/>
                </a:solidFill>
                <a:latin typeface="Arial"/>
                <a:cs typeface="Arial"/>
              </a:rPr>
              <a:t> </a:t>
            </a:r>
            <a:r>
              <a:rPr lang="en-US" sz="1000" spc="10" dirty="0">
                <a:solidFill>
                  <a:srgbClr val="231F20"/>
                </a:solidFill>
                <a:latin typeface="Arial"/>
                <a:cs typeface="Arial"/>
              </a:rPr>
              <a:t>following</a:t>
            </a:r>
            <a:r>
              <a:rPr lang="en-US" sz="1000" spc="65" dirty="0">
                <a:solidFill>
                  <a:srgbClr val="231F20"/>
                </a:solidFill>
                <a:latin typeface="Arial"/>
                <a:cs typeface="Arial"/>
              </a:rPr>
              <a:t> </a:t>
            </a:r>
            <a:r>
              <a:rPr lang="en-US" sz="1000" spc="-10" dirty="0">
                <a:solidFill>
                  <a:srgbClr val="231F20"/>
                </a:solidFill>
                <a:latin typeface="Arial"/>
                <a:cs typeface="Arial"/>
              </a:rPr>
              <a:t>primaries, </a:t>
            </a:r>
            <a:r>
              <a:rPr lang="en-US" sz="1000" dirty="0">
                <a:solidFill>
                  <a:srgbClr val="231F20"/>
                </a:solidFill>
                <a:latin typeface="Arial"/>
                <a:cs typeface="Arial"/>
              </a:rPr>
              <a:t>compared</a:t>
            </a:r>
            <a:r>
              <a:rPr lang="en-US" sz="1000" spc="55" dirty="0">
                <a:solidFill>
                  <a:srgbClr val="231F20"/>
                </a:solidFill>
                <a:latin typeface="Arial"/>
                <a:cs typeface="Arial"/>
              </a:rPr>
              <a:t> </a:t>
            </a:r>
            <a:r>
              <a:rPr lang="en-US" sz="1000" dirty="0">
                <a:solidFill>
                  <a:srgbClr val="231F20"/>
                </a:solidFill>
                <a:latin typeface="Arial"/>
                <a:cs typeface="Arial"/>
              </a:rPr>
              <a:t>to</a:t>
            </a:r>
            <a:r>
              <a:rPr lang="en-US" sz="1000" spc="60" dirty="0">
                <a:solidFill>
                  <a:srgbClr val="231F20"/>
                </a:solidFill>
                <a:latin typeface="Arial"/>
                <a:cs typeface="Arial"/>
              </a:rPr>
              <a:t> </a:t>
            </a:r>
            <a:r>
              <a:rPr lang="en-US" sz="1000" spc="-10" dirty="0">
                <a:solidFill>
                  <a:srgbClr val="231F20"/>
                </a:solidFill>
                <a:latin typeface="Arial"/>
                <a:cs typeface="Arial"/>
              </a:rPr>
              <a:t>5.8%</a:t>
            </a:r>
            <a:r>
              <a:rPr lang="en-US" sz="1000" spc="60" dirty="0">
                <a:solidFill>
                  <a:srgbClr val="231F20"/>
                </a:solidFill>
                <a:latin typeface="Arial"/>
                <a:cs typeface="Arial"/>
              </a:rPr>
              <a:t> </a:t>
            </a:r>
            <a:r>
              <a:rPr lang="en-US" sz="1000" dirty="0">
                <a:solidFill>
                  <a:srgbClr val="231F20"/>
                </a:solidFill>
                <a:latin typeface="Arial"/>
                <a:cs typeface="Arial"/>
              </a:rPr>
              <a:t>in</a:t>
            </a:r>
            <a:r>
              <a:rPr lang="en-US" sz="1000" spc="55" dirty="0">
                <a:solidFill>
                  <a:srgbClr val="231F20"/>
                </a:solidFill>
                <a:latin typeface="Arial"/>
                <a:cs typeface="Arial"/>
              </a:rPr>
              <a:t> </a:t>
            </a:r>
            <a:r>
              <a:rPr lang="en-US" sz="1000" spc="-10" dirty="0">
                <a:solidFill>
                  <a:srgbClr val="231F20"/>
                </a:solidFill>
                <a:latin typeface="Arial"/>
                <a:cs typeface="Arial"/>
              </a:rPr>
              <a:t>similar </a:t>
            </a:r>
            <a:r>
              <a:rPr lang="en-US" sz="1000" dirty="0">
                <a:solidFill>
                  <a:srgbClr val="231F20"/>
                </a:solidFill>
                <a:latin typeface="Arial"/>
                <a:cs typeface="Arial"/>
              </a:rPr>
              <a:t>periods</a:t>
            </a:r>
            <a:r>
              <a:rPr lang="en-US" sz="1000" spc="140" dirty="0">
                <a:solidFill>
                  <a:srgbClr val="231F20"/>
                </a:solidFill>
                <a:latin typeface="Arial"/>
                <a:cs typeface="Arial"/>
              </a:rPr>
              <a:t> </a:t>
            </a:r>
            <a:r>
              <a:rPr lang="en-US" sz="1000" dirty="0">
                <a:solidFill>
                  <a:srgbClr val="231F20"/>
                </a:solidFill>
                <a:latin typeface="Arial"/>
                <a:cs typeface="Arial"/>
              </a:rPr>
              <a:t>of</a:t>
            </a:r>
            <a:r>
              <a:rPr lang="en-US" sz="1000" spc="175" dirty="0">
                <a:solidFill>
                  <a:srgbClr val="231F20"/>
                </a:solidFill>
                <a:latin typeface="Arial"/>
                <a:cs typeface="Arial"/>
              </a:rPr>
              <a:t> </a:t>
            </a:r>
            <a:r>
              <a:rPr lang="en-US" sz="1000" dirty="0">
                <a:solidFill>
                  <a:srgbClr val="231F20"/>
                </a:solidFill>
                <a:latin typeface="Arial"/>
                <a:cs typeface="Arial"/>
              </a:rPr>
              <a:t>non-election</a:t>
            </a:r>
            <a:r>
              <a:rPr lang="en-US" sz="1000" spc="140" dirty="0">
                <a:solidFill>
                  <a:srgbClr val="231F20"/>
                </a:solidFill>
                <a:latin typeface="Arial"/>
                <a:cs typeface="Arial"/>
              </a:rPr>
              <a:t> </a:t>
            </a:r>
            <a:r>
              <a:rPr lang="en-US" sz="1000" spc="-10" dirty="0">
                <a:solidFill>
                  <a:srgbClr val="231F20"/>
                </a:solidFill>
                <a:latin typeface="Arial"/>
                <a:cs typeface="Arial"/>
              </a:rPr>
              <a:t>years.</a:t>
            </a:r>
            <a:endParaRPr lang="en-US" sz="1000" dirty="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a:latin typeface="Arial"/>
                <a:cs typeface="Arial"/>
              </a:rPr>
              <a:t>Investors often get nervous and move into cash during election years. </a:t>
            </a:r>
            <a:r>
              <a:rPr lang="en-US" sz="1000" dirty="0">
                <a:latin typeface="Arial"/>
                <a:cs typeface="Arial"/>
              </a:rPr>
              <a:t>Net asset flows into money market funds have been more than three times higher in election years than in the year after an election.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spc="-35" dirty="0">
                <a:solidFill>
                  <a:srgbClr val="231F20"/>
                </a:solidFill>
                <a:latin typeface="Arial"/>
                <a:cs typeface="Arial"/>
              </a:rPr>
              <a:t>But</a:t>
            </a:r>
            <a:r>
              <a:rPr lang="en-US" sz="1000" b="1" spc="-20" dirty="0">
                <a:solidFill>
                  <a:srgbClr val="231F20"/>
                </a:solidFill>
                <a:latin typeface="Arial"/>
                <a:cs typeface="Arial"/>
              </a:rPr>
              <a:t> </a:t>
            </a:r>
            <a:r>
              <a:rPr lang="en-US" sz="1000" b="1" spc="-25" dirty="0">
                <a:solidFill>
                  <a:srgbClr val="231F20"/>
                </a:solidFill>
                <a:latin typeface="Arial"/>
                <a:cs typeface="Arial"/>
              </a:rPr>
              <a:t>staying</a:t>
            </a:r>
            <a:r>
              <a:rPr lang="en-US" sz="1000" b="1" spc="-20" dirty="0">
                <a:solidFill>
                  <a:srgbClr val="231F20"/>
                </a:solidFill>
                <a:latin typeface="Arial"/>
                <a:cs typeface="Arial"/>
              </a:rPr>
              <a:t> </a:t>
            </a:r>
            <a:r>
              <a:rPr lang="en-US" sz="1000" b="1" dirty="0">
                <a:solidFill>
                  <a:srgbClr val="231F20"/>
                </a:solidFill>
                <a:latin typeface="Arial"/>
                <a:cs typeface="Arial"/>
              </a:rPr>
              <a:t>on</a:t>
            </a:r>
            <a:r>
              <a:rPr lang="en-US" sz="1000" b="1" spc="-20" dirty="0">
                <a:solidFill>
                  <a:srgbClr val="231F20"/>
                </a:solidFill>
                <a:latin typeface="Arial"/>
                <a:cs typeface="Arial"/>
              </a:rPr>
              <a:t> </a:t>
            </a:r>
            <a:r>
              <a:rPr lang="en-US" sz="1000" b="1" dirty="0">
                <a:solidFill>
                  <a:srgbClr val="231F20"/>
                </a:solidFill>
                <a:latin typeface="Arial"/>
                <a:cs typeface="Arial"/>
              </a:rPr>
              <a:t>the</a:t>
            </a:r>
            <a:r>
              <a:rPr lang="en-US" sz="1000" b="1" spc="-20" dirty="0">
                <a:solidFill>
                  <a:srgbClr val="231F20"/>
                </a:solidFill>
                <a:latin typeface="Arial"/>
                <a:cs typeface="Arial"/>
              </a:rPr>
              <a:t> </a:t>
            </a:r>
            <a:r>
              <a:rPr lang="en-US" sz="1000" b="1" spc="-30" dirty="0">
                <a:solidFill>
                  <a:srgbClr val="231F20"/>
                </a:solidFill>
                <a:latin typeface="Arial"/>
                <a:cs typeface="Arial"/>
              </a:rPr>
              <a:t>sidelines</a:t>
            </a:r>
            <a:r>
              <a:rPr lang="en-US" sz="1000" b="1" spc="-20" dirty="0">
                <a:solidFill>
                  <a:srgbClr val="231F20"/>
                </a:solidFill>
                <a:latin typeface="Arial"/>
                <a:cs typeface="Arial"/>
              </a:rPr>
              <a:t> </a:t>
            </a:r>
            <a:r>
              <a:rPr lang="en-US" sz="1000" b="1" spc="-25" dirty="0">
                <a:solidFill>
                  <a:srgbClr val="231F20"/>
                </a:solidFill>
                <a:latin typeface="Arial"/>
                <a:cs typeface="Arial"/>
              </a:rPr>
              <a:t>has rarely</a:t>
            </a:r>
            <a:r>
              <a:rPr lang="en-US" sz="1000" b="1" spc="-15" dirty="0">
                <a:solidFill>
                  <a:srgbClr val="231F20"/>
                </a:solidFill>
                <a:latin typeface="Arial"/>
                <a:cs typeface="Arial"/>
              </a:rPr>
              <a:t> </a:t>
            </a:r>
            <a:r>
              <a:rPr lang="en-US" sz="1000" b="1" dirty="0">
                <a:solidFill>
                  <a:srgbClr val="231F20"/>
                </a:solidFill>
                <a:latin typeface="Arial"/>
                <a:cs typeface="Arial"/>
              </a:rPr>
              <a:t>paid</a:t>
            </a:r>
            <a:r>
              <a:rPr lang="en-US" sz="1000" b="1" spc="-10" dirty="0">
                <a:solidFill>
                  <a:srgbClr val="231F20"/>
                </a:solidFill>
                <a:latin typeface="Arial"/>
                <a:cs typeface="Arial"/>
              </a:rPr>
              <a:t> </a:t>
            </a:r>
            <a:r>
              <a:rPr lang="en-US" sz="1000" b="1" spc="-20" dirty="0">
                <a:solidFill>
                  <a:srgbClr val="231F20"/>
                </a:solidFill>
                <a:latin typeface="Arial"/>
                <a:cs typeface="Arial"/>
              </a:rPr>
              <a:t>off.</a:t>
            </a:r>
            <a:r>
              <a:rPr lang="en-US" sz="1000" b="1" spc="-40" dirty="0">
                <a:solidFill>
                  <a:srgbClr val="231F20"/>
                </a:solidFill>
                <a:latin typeface="Arial"/>
                <a:cs typeface="Arial"/>
              </a:rPr>
              <a:t> It’s</a:t>
            </a:r>
            <a:r>
              <a:rPr lang="en-US" sz="1000" b="1" spc="-10" dirty="0">
                <a:solidFill>
                  <a:srgbClr val="231F20"/>
                </a:solidFill>
                <a:latin typeface="Arial"/>
                <a:cs typeface="Arial"/>
              </a:rPr>
              <a:t> time,</a:t>
            </a:r>
            <a:r>
              <a:rPr lang="en-US" sz="1000" b="1" spc="-45" dirty="0">
                <a:solidFill>
                  <a:srgbClr val="231F20"/>
                </a:solidFill>
                <a:latin typeface="Arial"/>
                <a:cs typeface="Arial"/>
              </a:rPr>
              <a:t> </a:t>
            </a:r>
            <a:r>
              <a:rPr lang="en-US" sz="1000" b="1" dirty="0">
                <a:solidFill>
                  <a:srgbClr val="231F20"/>
                </a:solidFill>
                <a:latin typeface="Arial"/>
                <a:cs typeface="Arial"/>
              </a:rPr>
              <a:t>not</a:t>
            </a:r>
            <a:r>
              <a:rPr lang="en-US" sz="1000" b="1" spc="-10" dirty="0">
                <a:solidFill>
                  <a:srgbClr val="231F20"/>
                </a:solidFill>
                <a:latin typeface="Arial"/>
                <a:cs typeface="Arial"/>
              </a:rPr>
              <a:t> timing, </a:t>
            </a:r>
            <a:r>
              <a:rPr lang="en-US" sz="1000" b="1" dirty="0">
                <a:solidFill>
                  <a:srgbClr val="231F20"/>
                </a:solidFill>
                <a:latin typeface="Arial"/>
                <a:cs typeface="Arial"/>
              </a:rPr>
              <a:t>that</a:t>
            </a:r>
            <a:r>
              <a:rPr lang="en-US" sz="1000" b="1" spc="-35" dirty="0">
                <a:solidFill>
                  <a:srgbClr val="231F20"/>
                </a:solidFill>
                <a:latin typeface="Arial"/>
                <a:cs typeface="Arial"/>
              </a:rPr>
              <a:t> </a:t>
            </a:r>
            <a:r>
              <a:rPr lang="en-US" sz="1000" b="1" spc="-20" dirty="0">
                <a:solidFill>
                  <a:srgbClr val="231F20"/>
                </a:solidFill>
                <a:latin typeface="Arial"/>
                <a:cs typeface="Arial"/>
              </a:rPr>
              <a:t>matters</a:t>
            </a:r>
            <a:r>
              <a:rPr lang="en-US" sz="1000" b="1" spc="-30" dirty="0">
                <a:solidFill>
                  <a:srgbClr val="231F20"/>
                </a:solidFill>
                <a:latin typeface="Arial"/>
                <a:cs typeface="Arial"/>
              </a:rPr>
              <a:t> </a:t>
            </a:r>
            <a:r>
              <a:rPr lang="en-US" sz="1000" b="1" spc="-10" dirty="0">
                <a:solidFill>
                  <a:srgbClr val="231F20"/>
                </a:solidFill>
                <a:latin typeface="Arial"/>
                <a:cs typeface="Arial"/>
              </a:rPr>
              <a:t>most. </a:t>
            </a:r>
            <a:r>
              <a:rPr lang="en-US" sz="1000" dirty="0">
                <a:solidFill>
                  <a:srgbClr val="231F20"/>
                </a:solidFill>
                <a:latin typeface="Arial"/>
                <a:cs typeface="Arial"/>
              </a:rPr>
              <a:t>The</a:t>
            </a:r>
            <a:r>
              <a:rPr lang="en-US" sz="1000" spc="10" dirty="0">
                <a:solidFill>
                  <a:srgbClr val="231F20"/>
                </a:solidFill>
                <a:latin typeface="Arial"/>
                <a:cs typeface="Arial"/>
              </a:rPr>
              <a:t> </a:t>
            </a:r>
            <a:r>
              <a:rPr lang="en-US" sz="1000" spc="-55" dirty="0">
                <a:solidFill>
                  <a:srgbClr val="231F20"/>
                </a:solidFill>
                <a:latin typeface="Arial"/>
                <a:cs typeface="Arial"/>
              </a:rPr>
              <a:t>S&amp;P</a:t>
            </a:r>
            <a:r>
              <a:rPr lang="en-US" sz="1000" spc="10" dirty="0">
                <a:solidFill>
                  <a:srgbClr val="231F20"/>
                </a:solidFill>
                <a:latin typeface="Arial"/>
                <a:cs typeface="Arial"/>
              </a:rPr>
              <a:t> </a:t>
            </a:r>
            <a:r>
              <a:rPr lang="en-US" sz="1000" dirty="0">
                <a:solidFill>
                  <a:srgbClr val="231F20"/>
                </a:solidFill>
                <a:latin typeface="Arial"/>
                <a:cs typeface="Arial"/>
              </a:rPr>
              <a:t>500</a:t>
            </a:r>
            <a:r>
              <a:rPr lang="en-US" sz="1000" spc="15" dirty="0">
                <a:solidFill>
                  <a:srgbClr val="231F20"/>
                </a:solidFill>
                <a:latin typeface="Arial"/>
                <a:cs typeface="Arial"/>
              </a:rPr>
              <a:t> </a:t>
            </a:r>
            <a:r>
              <a:rPr lang="en-US" sz="1000" dirty="0">
                <a:solidFill>
                  <a:srgbClr val="231F20"/>
                </a:solidFill>
                <a:latin typeface="Arial"/>
                <a:cs typeface="Arial"/>
              </a:rPr>
              <a:t>Index</a:t>
            </a:r>
            <a:r>
              <a:rPr lang="en-US" sz="1000" spc="10" dirty="0">
                <a:solidFill>
                  <a:srgbClr val="231F20"/>
                </a:solidFill>
                <a:latin typeface="Arial"/>
                <a:cs typeface="Arial"/>
              </a:rPr>
              <a:t> </a:t>
            </a:r>
            <a:r>
              <a:rPr lang="en-US" sz="1000" dirty="0">
                <a:solidFill>
                  <a:srgbClr val="231F20"/>
                </a:solidFill>
                <a:latin typeface="Arial"/>
                <a:cs typeface="Arial"/>
              </a:rPr>
              <a:t>had</a:t>
            </a:r>
            <a:r>
              <a:rPr lang="en-US" sz="1000" spc="15" dirty="0">
                <a:solidFill>
                  <a:srgbClr val="231F20"/>
                </a:solidFill>
                <a:latin typeface="Arial"/>
                <a:cs typeface="Arial"/>
              </a:rPr>
              <a:t> </a:t>
            </a:r>
            <a:r>
              <a:rPr lang="en-US" sz="1000" spc="-10" dirty="0">
                <a:solidFill>
                  <a:srgbClr val="231F20"/>
                </a:solidFill>
                <a:latin typeface="Arial"/>
                <a:cs typeface="Arial"/>
              </a:rPr>
              <a:t>negative </a:t>
            </a:r>
            <a:r>
              <a:rPr lang="en-US" sz="1000" dirty="0">
                <a:solidFill>
                  <a:srgbClr val="231F20"/>
                </a:solidFill>
                <a:latin typeface="Arial"/>
                <a:cs typeface="Arial"/>
              </a:rPr>
              <a:t>returns</a:t>
            </a:r>
            <a:r>
              <a:rPr lang="en-US" sz="1000" spc="25" dirty="0">
                <a:solidFill>
                  <a:srgbClr val="231F20"/>
                </a:solidFill>
                <a:latin typeface="Arial"/>
                <a:cs typeface="Arial"/>
              </a:rPr>
              <a:t> </a:t>
            </a:r>
            <a:r>
              <a:rPr lang="en-US" sz="1000" dirty="0">
                <a:solidFill>
                  <a:srgbClr val="231F20"/>
                </a:solidFill>
                <a:latin typeface="Arial"/>
                <a:cs typeface="Arial"/>
              </a:rPr>
              <a:t>in</a:t>
            </a:r>
            <a:r>
              <a:rPr lang="en-US" sz="1000" spc="30" dirty="0">
                <a:solidFill>
                  <a:srgbClr val="231F20"/>
                </a:solidFill>
                <a:latin typeface="Arial"/>
                <a:cs typeface="Arial"/>
              </a:rPr>
              <a:t> </a:t>
            </a:r>
            <a:r>
              <a:rPr lang="en-US" sz="1000" dirty="0">
                <a:solidFill>
                  <a:srgbClr val="231F20"/>
                </a:solidFill>
                <a:latin typeface="Arial"/>
                <a:cs typeface="Arial"/>
              </a:rPr>
              <a:t>only</a:t>
            </a:r>
            <a:r>
              <a:rPr lang="en-US" sz="1000" spc="30" dirty="0">
                <a:solidFill>
                  <a:srgbClr val="231F20"/>
                </a:solidFill>
                <a:latin typeface="Arial"/>
                <a:cs typeface="Arial"/>
              </a:rPr>
              <a:t> </a:t>
            </a:r>
            <a:r>
              <a:rPr lang="en-US" sz="1000" dirty="0">
                <a:solidFill>
                  <a:srgbClr val="231F20"/>
                </a:solidFill>
                <a:latin typeface="Arial"/>
                <a:cs typeface="Arial"/>
              </a:rPr>
              <a:t>two</a:t>
            </a:r>
            <a:r>
              <a:rPr lang="en-US" sz="1000" spc="30" dirty="0">
                <a:solidFill>
                  <a:srgbClr val="231F20"/>
                </a:solidFill>
                <a:latin typeface="Arial"/>
                <a:cs typeface="Arial"/>
              </a:rPr>
              <a:t> </a:t>
            </a:r>
            <a:r>
              <a:rPr lang="en-US" sz="1000" dirty="0">
                <a:solidFill>
                  <a:srgbClr val="231F20"/>
                </a:solidFill>
                <a:latin typeface="Arial"/>
                <a:cs typeface="Arial"/>
              </a:rPr>
              <a:t>of</a:t>
            </a:r>
            <a:r>
              <a:rPr lang="en-US" sz="1000" spc="55" dirty="0">
                <a:solidFill>
                  <a:srgbClr val="231F20"/>
                </a:solidFill>
                <a:latin typeface="Arial"/>
                <a:cs typeface="Arial"/>
              </a:rPr>
              <a:t> </a:t>
            </a:r>
            <a:r>
              <a:rPr lang="en-US" sz="1000" dirty="0">
                <a:solidFill>
                  <a:srgbClr val="231F20"/>
                </a:solidFill>
                <a:latin typeface="Arial"/>
                <a:cs typeface="Arial"/>
              </a:rPr>
              <a:t>the</a:t>
            </a:r>
            <a:r>
              <a:rPr lang="en-US" sz="1000" spc="30" dirty="0">
                <a:solidFill>
                  <a:srgbClr val="231F20"/>
                </a:solidFill>
                <a:latin typeface="Arial"/>
                <a:cs typeface="Arial"/>
              </a:rPr>
              <a:t> </a:t>
            </a:r>
            <a:r>
              <a:rPr lang="en-US" sz="1000" dirty="0">
                <a:solidFill>
                  <a:srgbClr val="231F20"/>
                </a:solidFill>
                <a:latin typeface="Arial"/>
                <a:cs typeface="Arial"/>
              </a:rPr>
              <a:t>last</a:t>
            </a:r>
            <a:r>
              <a:rPr lang="en-US" sz="1000" spc="30" dirty="0">
                <a:solidFill>
                  <a:srgbClr val="231F20"/>
                </a:solidFill>
                <a:latin typeface="Arial"/>
                <a:cs typeface="Arial"/>
              </a:rPr>
              <a:t> </a:t>
            </a:r>
            <a:r>
              <a:rPr lang="en-US" sz="1000" spc="-25" dirty="0">
                <a:solidFill>
                  <a:srgbClr val="231F20"/>
                </a:solidFill>
                <a:latin typeface="Arial"/>
                <a:cs typeface="Arial"/>
              </a:rPr>
              <a:t>20 </a:t>
            </a:r>
            <a:r>
              <a:rPr lang="en-US" sz="1000" dirty="0">
                <a:solidFill>
                  <a:srgbClr val="231F20"/>
                </a:solidFill>
                <a:latin typeface="Arial"/>
                <a:cs typeface="Arial"/>
              </a:rPr>
              <a:t>election</a:t>
            </a:r>
            <a:r>
              <a:rPr lang="en-US" sz="1000" spc="35" dirty="0">
                <a:solidFill>
                  <a:srgbClr val="231F20"/>
                </a:solidFill>
                <a:latin typeface="Arial"/>
                <a:cs typeface="Arial"/>
              </a:rPr>
              <a:t> </a:t>
            </a:r>
            <a:r>
              <a:rPr lang="en-US" sz="1000" spc="-10" dirty="0">
                <a:solidFill>
                  <a:srgbClr val="231F20"/>
                </a:solidFill>
                <a:latin typeface="Arial"/>
                <a:cs typeface="Arial"/>
              </a:rPr>
              <a:t>years</a:t>
            </a:r>
            <a:r>
              <a:rPr lang="en-US" sz="1000" spc="35" dirty="0">
                <a:solidFill>
                  <a:srgbClr val="231F20"/>
                </a:solidFill>
                <a:latin typeface="Arial"/>
                <a:cs typeface="Arial"/>
              </a:rPr>
              <a:t> </a:t>
            </a:r>
            <a:r>
              <a:rPr lang="en-US" sz="1000" dirty="0">
                <a:solidFill>
                  <a:srgbClr val="231F20"/>
                </a:solidFill>
                <a:latin typeface="Arial"/>
                <a:cs typeface="Arial"/>
              </a:rPr>
              <a:t>(2000,</a:t>
            </a:r>
            <a:r>
              <a:rPr lang="en-US" sz="1000" spc="-5" dirty="0">
                <a:solidFill>
                  <a:srgbClr val="231F20"/>
                </a:solidFill>
                <a:latin typeface="Arial"/>
                <a:cs typeface="Arial"/>
              </a:rPr>
              <a:t> </a:t>
            </a:r>
            <a:r>
              <a:rPr lang="en-US" sz="1000" dirty="0">
                <a:solidFill>
                  <a:srgbClr val="231F20"/>
                </a:solidFill>
                <a:latin typeface="Arial"/>
                <a:cs typeface="Arial"/>
              </a:rPr>
              <a:t>2008), </a:t>
            </a:r>
            <a:r>
              <a:rPr lang="en-US" sz="1000" spc="-25" dirty="0">
                <a:solidFill>
                  <a:srgbClr val="231F20"/>
                </a:solidFill>
                <a:latin typeface="Arial"/>
                <a:cs typeface="Arial"/>
              </a:rPr>
              <a:t>and</a:t>
            </a:r>
            <a:r>
              <a:rPr lang="en-US" sz="1000" spc="500" dirty="0">
                <a:solidFill>
                  <a:srgbClr val="231F20"/>
                </a:solidFill>
                <a:latin typeface="Arial"/>
                <a:cs typeface="Arial"/>
              </a:rPr>
              <a:t> </a:t>
            </a:r>
            <a:r>
              <a:rPr lang="en-US" sz="1000" dirty="0">
                <a:solidFill>
                  <a:srgbClr val="231F20"/>
                </a:solidFill>
                <a:latin typeface="Arial"/>
                <a:cs typeface="Arial"/>
              </a:rPr>
              <a:t>both</a:t>
            </a:r>
            <a:r>
              <a:rPr lang="en-US" sz="1000" spc="80" dirty="0">
                <a:solidFill>
                  <a:srgbClr val="231F20"/>
                </a:solidFill>
                <a:latin typeface="Arial"/>
                <a:cs typeface="Arial"/>
              </a:rPr>
              <a:t> </a:t>
            </a:r>
            <a:r>
              <a:rPr lang="en-US" sz="1000" dirty="0">
                <a:solidFill>
                  <a:srgbClr val="231F20"/>
                </a:solidFill>
                <a:latin typeface="Arial"/>
                <a:cs typeface="Arial"/>
              </a:rPr>
              <a:t>declines</a:t>
            </a:r>
            <a:r>
              <a:rPr lang="en-US" sz="1000" spc="85" dirty="0">
                <a:solidFill>
                  <a:srgbClr val="231F20"/>
                </a:solidFill>
                <a:latin typeface="Arial"/>
                <a:cs typeface="Arial"/>
              </a:rPr>
              <a:t> </a:t>
            </a:r>
            <a:r>
              <a:rPr lang="en-US" sz="1000" dirty="0">
                <a:solidFill>
                  <a:srgbClr val="231F20"/>
                </a:solidFill>
                <a:latin typeface="Arial"/>
                <a:cs typeface="Arial"/>
              </a:rPr>
              <a:t>were</a:t>
            </a:r>
            <a:r>
              <a:rPr lang="en-US" sz="1000" spc="80" dirty="0">
                <a:solidFill>
                  <a:srgbClr val="231F20"/>
                </a:solidFill>
                <a:latin typeface="Arial"/>
                <a:cs typeface="Arial"/>
              </a:rPr>
              <a:t> </a:t>
            </a:r>
            <a:r>
              <a:rPr lang="en-US" sz="1000" dirty="0">
                <a:solidFill>
                  <a:srgbClr val="231F20"/>
                </a:solidFill>
                <a:latin typeface="Arial"/>
                <a:cs typeface="Arial"/>
              </a:rPr>
              <a:t>largely</a:t>
            </a:r>
            <a:r>
              <a:rPr lang="en-US" sz="1000" spc="85" dirty="0">
                <a:solidFill>
                  <a:srgbClr val="231F20"/>
                </a:solidFill>
                <a:latin typeface="Arial"/>
                <a:cs typeface="Arial"/>
              </a:rPr>
              <a:t> </a:t>
            </a:r>
            <a:r>
              <a:rPr lang="en-US" sz="1000" spc="-10" dirty="0">
                <a:solidFill>
                  <a:srgbClr val="231F20"/>
                </a:solidFill>
                <a:latin typeface="Arial"/>
                <a:cs typeface="Arial"/>
              </a:rPr>
              <a:t>attributed </a:t>
            </a:r>
            <a:r>
              <a:rPr lang="en-US" sz="1000" dirty="0">
                <a:solidFill>
                  <a:srgbClr val="231F20"/>
                </a:solidFill>
                <a:latin typeface="Arial"/>
                <a:cs typeface="Arial"/>
              </a:rPr>
              <a:t>to</a:t>
            </a:r>
            <a:r>
              <a:rPr lang="en-US" sz="1000" spc="75" dirty="0">
                <a:solidFill>
                  <a:srgbClr val="231F20"/>
                </a:solidFill>
                <a:latin typeface="Arial"/>
                <a:cs typeface="Arial"/>
              </a:rPr>
              <a:t> </a:t>
            </a:r>
            <a:r>
              <a:rPr lang="en-US" sz="1000" spc="-20" dirty="0">
                <a:solidFill>
                  <a:srgbClr val="231F20"/>
                </a:solidFill>
                <a:latin typeface="Arial"/>
                <a:cs typeface="Arial"/>
              </a:rPr>
              <a:t>asset</a:t>
            </a:r>
            <a:r>
              <a:rPr lang="en-US" sz="1000" spc="75" dirty="0">
                <a:solidFill>
                  <a:srgbClr val="231F20"/>
                </a:solidFill>
                <a:latin typeface="Arial"/>
                <a:cs typeface="Arial"/>
              </a:rPr>
              <a:t> </a:t>
            </a:r>
            <a:r>
              <a:rPr lang="en-US" sz="1000" dirty="0">
                <a:solidFill>
                  <a:srgbClr val="231F20"/>
                </a:solidFill>
                <a:latin typeface="Arial"/>
                <a:cs typeface="Arial"/>
              </a:rPr>
              <a:t>price</a:t>
            </a:r>
            <a:r>
              <a:rPr lang="en-US" sz="1000" spc="75" dirty="0">
                <a:solidFill>
                  <a:srgbClr val="231F20"/>
                </a:solidFill>
                <a:latin typeface="Arial"/>
                <a:cs typeface="Arial"/>
              </a:rPr>
              <a:t> </a:t>
            </a:r>
            <a:r>
              <a:rPr lang="en-US" sz="1000" dirty="0">
                <a:solidFill>
                  <a:srgbClr val="231F20"/>
                </a:solidFill>
                <a:latin typeface="Arial"/>
                <a:cs typeface="Arial"/>
              </a:rPr>
              <a:t>bubbles</a:t>
            </a:r>
            <a:r>
              <a:rPr lang="en-US" sz="1000" spc="75" dirty="0">
                <a:solidFill>
                  <a:srgbClr val="231F20"/>
                </a:solidFill>
                <a:latin typeface="Arial"/>
                <a:cs typeface="Arial"/>
              </a:rPr>
              <a:t> </a:t>
            </a:r>
            <a:r>
              <a:rPr lang="en-US" sz="1000" dirty="0">
                <a:solidFill>
                  <a:srgbClr val="231F20"/>
                </a:solidFill>
                <a:latin typeface="Arial"/>
                <a:cs typeface="Arial"/>
              </a:rPr>
              <a:t>rather</a:t>
            </a:r>
            <a:r>
              <a:rPr lang="en-US" sz="1000" spc="80" dirty="0">
                <a:solidFill>
                  <a:srgbClr val="231F20"/>
                </a:solidFill>
                <a:latin typeface="Arial"/>
                <a:cs typeface="Arial"/>
              </a:rPr>
              <a:t> </a:t>
            </a:r>
            <a:r>
              <a:rPr lang="en-US" sz="1000" spc="-20" dirty="0">
                <a:solidFill>
                  <a:srgbClr val="231F20"/>
                </a:solidFill>
                <a:latin typeface="Arial"/>
                <a:cs typeface="Arial"/>
              </a:rPr>
              <a:t>than </a:t>
            </a:r>
            <a:r>
              <a:rPr lang="en-US" sz="1000" spc="-10" dirty="0">
                <a:solidFill>
                  <a:srgbClr val="231F20"/>
                </a:solidFill>
                <a:latin typeface="Arial"/>
                <a:cs typeface="Arial"/>
              </a:rPr>
              <a:t>politics.</a:t>
            </a:r>
            <a:endParaRPr lang="en-US" sz="10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35</a:t>
            </a:fld>
            <a:endParaRPr lang="en-US"/>
          </a:p>
        </p:txBody>
      </p:sp>
    </p:spTree>
    <p:extLst>
      <p:ext uri="{BB962C8B-B14F-4D97-AF65-F5344CB8AC3E}">
        <p14:creationId xmlns:p14="http://schemas.microsoft.com/office/powerpoint/2010/main" val="4000968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36</a:t>
            </a:fld>
            <a:endParaRPr lang="en-US"/>
          </a:p>
        </p:txBody>
      </p:sp>
    </p:spTree>
    <p:extLst>
      <p:ext uri="{BB962C8B-B14F-4D97-AF65-F5344CB8AC3E}">
        <p14:creationId xmlns:p14="http://schemas.microsoft.com/office/powerpoint/2010/main" val="2699397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spcAft>
                <a:spcPts val="899"/>
              </a:spcAft>
            </a:pPr>
            <a:r>
              <a:rPr lang="en-US" sz="1200" dirty="0">
                <a:ea typeface="Calibri" panose="020F0502020204030204" pitchFamily="34" charset="0"/>
                <a:cs typeface="Times New Roman" panose="02020603050405020304" pitchFamily="18" charset="0"/>
              </a:rPr>
              <a:t>We have a number of questions coming in now.  Please email any questions you have to </a:t>
            </a:r>
            <a:r>
              <a:rPr lang="en-US" sz="1200" u="sng" dirty="0">
                <a:solidFill>
                  <a:srgbClr val="0563C1"/>
                </a:solidFill>
                <a:ea typeface="Calibri" panose="020F0502020204030204" pitchFamily="34" charset="0"/>
                <a:cs typeface="Times New Roman" panose="02020603050405020304" pitchFamily="18" charset="0"/>
                <a:hlinkClick r:id="rId3"/>
              </a:rPr>
              <a:t>OneAZWealth@oneazcu.com</a:t>
            </a:r>
            <a:r>
              <a:rPr lang="en-US" sz="1200" dirty="0">
                <a:ea typeface="Calibri" panose="020F0502020204030204" pitchFamily="34" charset="0"/>
                <a:cs typeface="Times New Roman" panose="02020603050405020304" pitchFamily="18" charset="0"/>
              </a:rPr>
              <a:t>... And we will be sure to address them…</a:t>
            </a:r>
          </a:p>
          <a:p>
            <a:pPr>
              <a:lnSpc>
                <a:spcPct val="107000"/>
              </a:lnSpc>
              <a:spcAft>
                <a:spcPts val="899"/>
              </a:spcAft>
            </a:pPr>
            <a:r>
              <a:rPr lang="en-US" sz="1200" dirty="0">
                <a:ea typeface="Calibri" panose="020F0502020204030204" pitchFamily="34" charset="0"/>
                <a:cs typeface="Times New Roman" panose="02020603050405020304" pitchFamily="18" charset="0"/>
              </a:rPr>
              <a:t>So, our first question is: </a:t>
            </a:r>
            <a:r>
              <a:rPr lang="en-US" sz="1200" b="1" dirty="0">
                <a:ea typeface="Calibri" panose="020F0502020204030204" pitchFamily="34" charset="0"/>
                <a:cs typeface="Times New Roman" panose="02020603050405020304" pitchFamily="18" charset="0"/>
              </a:rPr>
              <a:t>(TBD)</a:t>
            </a:r>
            <a:endParaRPr lang="en-US" sz="1200" dirty="0">
              <a:ea typeface="Calibri" panose="020F0502020204030204" pitchFamily="34" charset="0"/>
              <a:cs typeface="Times New Roman" panose="02020603050405020304" pitchFamily="18" charset="0"/>
            </a:endParaRPr>
          </a:p>
          <a:p>
            <a:pPr defTabSz="1112489">
              <a:defRPr/>
            </a:pPr>
            <a:endParaRPr lang="en-US" sz="1200" dirty="0">
              <a:ea typeface="Calibri" panose="020F0502020204030204" pitchFamily="34" charset="0"/>
              <a:cs typeface="Times New Roman" panose="02020603050405020304" pitchFamily="18" charset="0"/>
            </a:endParaRPr>
          </a:p>
          <a:p>
            <a:pPr defTabSz="1112489">
              <a:defRPr/>
            </a:pPr>
            <a:r>
              <a:rPr lang="en-US" sz="1200" dirty="0">
                <a:ea typeface="Calibri" panose="020F0502020204030204" pitchFamily="34" charset="0"/>
                <a:cs typeface="Times New Roman" panose="02020603050405020304" pitchFamily="18" charset="0"/>
              </a:rPr>
              <a:t>If we do not get to your question, I promise we will respond to you directly.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marL="0" marR="0" lvl="0" indent="0" algn="r" defTabSz="1069866"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400" b="0" i="0" u="none" strike="noStrike" kern="1200" cap="none" spc="0" normalizeH="0" baseline="0" noProof="0">
                <a:ln>
                  <a:noFill/>
                </a:ln>
                <a:solidFill>
                  <a:prstClr val="black"/>
                </a:solidFill>
                <a:effectLst/>
                <a:uLnTx/>
                <a:uFillTx/>
                <a:latin typeface="Calibri" panose="020F0502020204030204"/>
                <a:cs typeface="Arial"/>
              </a:rPr>
              <a:pPr marL="0" marR="0" lvl="0" indent="0" algn="r" defTabSz="1069866"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1652101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spcAft>
                <a:spcPts val="899"/>
              </a:spcAft>
            </a:pPr>
            <a:r>
              <a:rPr lang="en-US" sz="1200" dirty="0">
                <a:ea typeface="Calibri" panose="020F0502020204030204" pitchFamily="34" charset="0"/>
                <a:cs typeface="Times New Roman" panose="02020603050405020304" pitchFamily="18" charset="0"/>
              </a:rPr>
              <a:t>As a wrap-up, thank you, Zach, for your presentation and insights.  </a:t>
            </a:r>
          </a:p>
          <a:p>
            <a:pPr>
              <a:lnSpc>
                <a:spcPct val="107000"/>
              </a:lnSpc>
              <a:spcAft>
                <a:spcPts val="899"/>
              </a:spcAft>
            </a:pPr>
            <a:r>
              <a:rPr lang="en-US" sz="1200" dirty="0">
                <a:ea typeface="Calibri" panose="020F0502020204030204" pitchFamily="34" charset="0"/>
                <a:cs typeface="Times New Roman" panose="02020603050405020304" pitchFamily="18" charset="0"/>
              </a:rPr>
              <a:t>For those watching and listening, thank you for joining, we hope our discussion today has helped to provide you some ideas on </a:t>
            </a:r>
            <a:r>
              <a:rPr lang="en-US" sz="1200" b="1" dirty="0">
                <a:ea typeface="Calibri" panose="020F0502020204030204" pitchFamily="34" charset="0"/>
                <a:cs typeface="Times New Roman" panose="02020603050405020304" pitchFamily="18" charset="0"/>
              </a:rPr>
              <a:t>2024 Outlook and Investing In An Election Year. </a:t>
            </a:r>
            <a:r>
              <a:rPr lang="en-US" sz="1200" dirty="0">
                <a:ea typeface="Calibri" panose="020F0502020204030204" pitchFamily="34" charset="0"/>
                <a:cs typeface="Times New Roman" panose="02020603050405020304" pitchFamily="18" charset="0"/>
              </a:rPr>
              <a:t>We all here at OneAZ Wealth Management welcome your feedback and comments. So, Please email us any suggestions you have for future webinar topics. As always, our entire OneAZ Wealth team of Advisors stands ready to assist you in reviewing your current financial plan and portfolio in light of today’s economy. There is no better time than the present for a 2</a:t>
            </a:r>
            <a:r>
              <a:rPr lang="en-US" sz="1200" baseline="30000" dirty="0">
                <a:ea typeface="Calibri" panose="020F0502020204030204" pitchFamily="34" charset="0"/>
                <a:cs typeface="Times New Roman" panose="02020603050405020304" pitchFamily="18" charset="0"/>
              </a:rPr>
              <a:t>nd</a:t>
            </a:r>
            <a:r>
              <a:rPr lang="en-US" sz="1200" dirty="0">
                <a:ea typeface="Calibri" panose="020F0502020204030204" pitchFamily="34" charset="0"/>
                <a:cs typeface="Times New Roman" panose="02020603050405020304" pitchFamily="18" charset="0"/>
              </a:rPr>
              <a:t> opinion on your current plan. Many of our clients had other advisors when they first come to us, and they learned and discovered new ideas and new strategies that are better suited to their needs.  We welcome your call!</a:t>
            </a:r>
          </a:p>
          <a:p>
            <a:pPr>
              <a:lnSpc>
                <a:spcPct val="107000"/>
              </a:lnSpc>
              <a:spcAft>
                <a:spcPts val="899"/>
              </a:spcAft>
            </a:pPr>
            <a:r>
              <a:rPr lang="en-US" sz="1200" dirty="0">
                <a:ea typeface="Calibri" panose="020F0502020204030204" pitchFamily="34" charset="0"/>
                <a:cs typeface="Times New Roman" panose="02020603050405020304" pitchFamily="18" charset="0"/>
              </a:rPr>
              <a:t>Please call our toll-free number: </a:t>
            </a:r>
            <a:r>
              <a:rPr lang="en-US" sz="1200" b="1" dirty="0">
                <a:ea typeface="Calibri" panose="020F0502020204030204" pitchFamily="34" charset="0"/>
                <a:cs typeface="Times New Roman" panose="02020603050405020304" pitchFamily="18" charset="0"/>
              </a:rPr>
              <a:t>877-566-0517</a:t>
            </a:r>
            <a:r>
              <a:rPr lang="en-US" sz="1200" dirty="0">
                <a:ea typeface="Calibri" panose="020F0502020204030204" pitchFamily="34" charset="0"/>
                <a:cs typeface="Times New Roman" panose="02020603050405020304" pitchFamily="18" charset="0"/>
              </a:rPr>
              <a:t> and visit our </a:t>
            </a:r>
            <a:r>
              <a:rPr lang="en-US" sz="1200" b="1" dirty="0">
                <a:ea typeface="Calibri" panose="020F0502020204030204" pitchFamily="34" charset="0"/>
                <a:cs typeface="Times New Roman" panose="02020603050405020304" pitchFamily="18" charset="0"/>
              </a:rPr>
              <a:t>OneAZWealth.com website </a:t>
            </a:r>
            <a:r>
              <a:rPr lang="en-US" sz="1200" dirty="0">
                <a:ea typeface="Calibri" panose="020F0502020204030204" pitchFamily="34" charset="0"/>
                <a:cs typeface="Times New Roman" panose="02020603050405020304" pitchFamily="18" charset="0"/>
              </a:rPr>
              <a:t>for more information in creating your personal financial and retirement plan.      </a:t>
            </a:r>
          </a:p>
          <a:p>
            <a:pPr>
              <a:lnSpc>
                <a:spcPct val="107000"/>
              </a:lnSpc>
              <a:spcAft>
                <a:spcPts val="899"/>
              </a:spcAft>
            </a:pPr>
            <a:r>
              <a:rPr lang="en-US" sz="1200" dirty="0">
                <a:ea typeface="Calibri" panose="020F0502020204030204" pitchFamily="34" charset="0"/>
                <a:cs typeface="Times New Roman" panose="02020603050405020304" pitchFamily="18" charset="0"/>
              </a:rPr>
              <a:t>Again, Thank you for joining us…  From all of us at OneAZ Wealth, we wish you the best 2023 and start to 2024 for your Safety, Health, and Wealth!   </a:t>
            </a:r>
          </a:p>
          <a:p>
            <a:endParaRPr lang="en-US" sz="1200" dirty="0"/>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marL="0" marR="0" lvl="0" indent="0" algn="r" defTabSz="1069866"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400" b="0" i="0" u="none" strike="noStrike" kern="1200" cap="none" spc="0" normalizeH="0" baseline="0" noProof="0">
                <a:ln>
                  <a:noFill/>
                </a:ln>
                <a:solidFill>
                  <a:prstClr val="black"/>
                </a:solidFill>
                <a:effectLst/>
                <a:uLnTx/>
                <a:uFillTx/>
                <a:latin typeface="Calibri" panose="020F0502020204030204"/>
                <a:cs typeface="Arial"/>
              </a:rPr>
              <a:pPr marL="0" marR="0" lvl="0" indent="0" algn="r" defTabSz="1069866"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01870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spcAft>
                <a:spcPts val="936"/>
              </a:spcAft>
            </a:pPr>
            <a:r>
              <a:rPr lang="en-US" sz="1200" dirty="0">
                <a:latin typeface="Arial" panose="020B0604020202020204" pitchFamily="34" charset="0"/>
                <a:ea typeface="Calibri" panose="020F0502020204030204" pitchFamily="34" charset="0"/>
                <a:cs typeface="Arial" panose="020B0604020202020204" pitchFamily="34" charset="0"/>
              </a:rPr>
              <a:t>First,</a:t>
            </a:r>
            <a:r>
              <a:rPr lang="en-US" sz="1200" b="1" dirty="0">
                <a:latin typeface="Arial" panose="020B0604020202020204" pitchFamily="34" charset="0"/>
                <a:ea typeface="Calibri" panose="020F0502020204030204" pitchFamily="34" charset="0"/>
                <a:cs typeface="Arial" panose="020B0604020202020204" pitchFamily="34" charset="0"/>
              </a:rPr>
              <a:t> here is our Information page, it contains our required legal disclosures for your convenience. </a:t>
            </a:r>
            <a:r>
              <a:rPr lang="en-US" sz="1200" dirty="0">
                <a:latin typeface="Arial" panose="020B0604020202020204" pitchFamily="34" charset="0"/>
                <a:ea typeface="Calibri" panose="020F0502020204030204" pitchFamily="34" charset="0"/>
                <a:cs typeface="Arial" panose="020B0604020202020204" pitchFamily="34" charset="0"/>
              </a:rPr>
              <a:t>For better audio, the webinar will be </a:t>
            </a:r>
            <a:r>
              <a:rPr lang="en-US" sz="1200" b="1" dirty="0">
                <a:latin typeface="Arial" panose="020B0604020202020204" pitchFamily="34" charset="0"/>
                <a:ea typeface="Calibri" panose="020F0502020204030204" pitchFamily="34" charset="0"/>
                <a:cs typeface="Arial" panose="020B0604020202020204" pitchFamily="34" charset="0"/>
              </a:rPr>
              <a:t>in “listen-only mode”…   </a:t>
            </a:r>
          </a:p>
          <a:p>
            <a:pPr defTabSz="1069881">
              <a:defRPr/>
            </a:pPr>
            <a:endParaRPr lang="en-US" sz="1200" dirty="0">
              <a:latin typeface="Arial" panose="020B0604020202020204" pitchFamily="34" charset="0"/>
              <a:ea typeface="Calibri" panose="020F0502020204030204" pitchFamily="34" charset="0"/>
              <a:cs typeface="Arial" panose="020B0604020202020204" pitchFamily="34" charset="0"/>
            </a:endParaRPr>
          </a:p>
          <a:p>
            <a:pPr defTabSz="1069881">
              <a:defRPr/>
            </a:pPr>
            <a:r>
              <a:rPr lang="en-US" sz="1200" dirty="0">
                <a:latin typeface="Arial" panose="020B0604020202020204" pitchFamily="34" charset="0"/>
                <a:ea typeface="Calibri" panose="020F0502020204030204" pitchFamily="34" charset="0"/>
                <a:cs typeface="Arial" panose="020B0604020202020204" pitchFamily="34" charset="0"/>
              </a:rPr>
              <a:t>We will be </a:t>
            </a:r>
            <a:r>
              <a:rPr lang="en-US" sz="1200" b="1" dirty="0">
                <a:latin typeface="Arial" panose="020B0604020202020204" pitchFamily="34" charset="0"/>
                <a:ea typeface="Calibri" panose="020F0502020204030204" pitchFamily="34" charset="0"/>
                <a:cs typeface="Arial" panose="020B0604020202020204" pitchFamily="34" charset="0"/>
              </a:rPr>
              <a:t>fielding your questions at the end of the webinar</a:t>
            </a:r>
            <a:r>
              <a:rPr lang="en-US" sz="1200" dirty="0">
                <a:latin typeface="Arial" panose="020B0604020202020204" pitchFamily="34" charset="0"/>
                <a:ea typeface="Calibri" panose="020F0502020204030204" pitchFamily="34" charset="0"/>
                <a:cs typeface="Arial" panose="020B0604020202020204" pitchFamily="34" charset="0"/>
              </a:rPr>
              <a:t>.  Please, </a:t>
            </a:r>
            <a:r>
              <a:rPr lang="en-US" sz="1200" b="1" dirty="0">
                <a:latin typeface="Arial" panose="020B0604020202020204" pitchFamily="34" charset="0"/>
                <a:ea typeface="Calibri" panose="020F0502020204030204" pitchFamily="34" charset="0"/>
                <a:cs typeface="Arial" panose="020B0604020202020204" pitchFamily="34" charset="0"/>
              </a:rPr>
              <a:t>email any questions to:  </a:t>
            </a:r>
            <a:r>
              <a:rPr lang="en-US" sz="1200" b="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oneazwealth@oneazcu.com</a:t>
            </a:r>
            <a:r>
              <a:rPr lang="en-US" sz="1200" dirty="0">
                <a:latin typeface="Arial" panose="020B0604020202020204" pitchFamily="34" charset="0"/>
                <a:ea typeface="Calibri" panose="020F0502020204030204" pitchFamily="34" charset="0"/>
                <a:cs typeface="Arial" panose="020B0604020202020204" pitchFamily="34" charset="0"/>
              </a:rPr>
              <a:t>.  We will be compiling your questions and will answer them at the end of today’s presentation.  If we do not get to your question, I promise we will respond to you directly.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Last, </a:t>
            </a:r>
            <a:r>
              <a:rPr lang="en-US" sz="1200" b="1" dirty="0">
                <a:latin typeface="Arial" panose="020B0604020202020204" pitchFamily="34" charset="0"/>
                <a:cs typeface="Arial" panose="020B0604020202020204" pitchFamily="34" charset="0"/>
              </a:rPr>
              <a:t>for more information about OneAZ Wealth Management </a:t>
            </a:r>
            <a:r>
              <a:rPr lang="en-US" sz="1200" dirty="0">
                <a:latin typeface="Arial" panose="020B0604020202020204" pitchFamily="34" charset="0"/>
                <a:cs typeface="Arial" panose="020B0604020202020204" pitchFamily="34" charset="0"/>
              </a:rPr>
              <a:t>and our team of wealth advisors, </a:t>
            </a:r>
            <a:r>
              <a:rPr lang="en-US" sz="1200" b="1" dirty="0">
                <a:latin typeface="Arial" panose="020B0604020202020204" pitchFamily="34" charset="0"/>
                <a:cs typeface="Arial" panose="020B0604020202020204" pitchFamily="34" charset="0"/>
              </a:rPr>
              <a:t>visit OneAZWealth.com or use your mobile device to scan the QR Code on the screen now.</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You can also connect with us on social media </a:t>
            </a:r>
            <a:r>
              <a:rPr lang="en-US" sz="1200" dirty="0">
                <a:latin typeface="Arial" panose="020B0604020202020204" pitchFamily="34" charset="0"/>
                <a:cs typeface="Arial" panose="020B0604020202020204" pitchFamily="34" charset="0"/>
              </a:rPr>
              <a:t>on Facebook, LinkedIn, and YouTube for more exciting resources and helpful information.</a:t>
            </a:r>
          </a:p>
          <a:p>
            <a:pPr>
              <a:lnSpc>
                <a:spcPct val="107000"/>
              </a:lnSpc>
              <a:spcAft>
                <a:spcPts val="936"/>
              </a:spcAft>
            </a:pPr>
            <a:endParaRPr lang="en-US" sz="1200" dirty="0">
              <a:latin typeface="Arial" panose="020B0604020202020204" pitchFamily="34" charset="0"/>
              <a:ea typeface="Calibri" panose="020F050202020403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marL="0" marR="0" lvl="0" indent="0" algn="r" defTabSz="1069866"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400" b="0" i="0" u="none" strike="noStrike" kern="1200" cap="none" spc="0" normalizeH="0" baseline="0" noProof="0">
                <a:ln>
                  <a:noFill/>
                </a:ln>
                <a:solidFill>
                  <a:prstClr val="black"/>
                </a:solidFill>
                <a:effectLst/>
                <a:uLnTx/>
                <a:uFillTx/>
                <a:latin typeface="Calibri" panose="020F0502020204030204"/>
                <a:cs typeface="Arial"/>
              </a:rPr>
              <a:pPr marL="0" marR="0" lvl="0" indent="0" algn="r" defTabSz="1069866"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prstClr val="black"/>
              </a:solidFill>
              <a:effectLst/>
              <a:uLnTx/>
              <a:uFillTx/>
              <a:latin typeface="Calibri" panose="020F0502020204030204"/>
              <a:cs typeface="Arial"/>
            </a:endParaRPr>
          </a:p>
        </p:txBody>
      </p:sp>
    </p:spTree>
    <p:extLst>
      <p:ext uri="{BB962C8B-B14F-4D97-AF65-F5344CB8AC3E}">
        <p14:creationId xmlns:p14="http://schemas.microsoft.com/office/powerpoint/2010/main" val="301717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a:lnSpc>
                <a:spcPct val="107000"/>
              </a:lnSpc>
              <a:spcAft>
                <a:spcPts val="912"/>
              </a:spcAft>
            </a:pPr>
            <a:r>
              <a:rPr lang="en-US" sz="1200" dirty="0">
                <a:latin typeface="Arial" panose="020B0604020202020204" pitchFamily="34" charset="0"/>
                <a:ea typeface="Calibri" panose="020F0502020204030204" pitchFamily="34" charset="0"/>
                <a:cs typeface="Arial" panose="020B0604020202020204" pitchFamily="34" charset="0"/>
              </a:rPr>
              <a:t>So, let’s get started… Our OneAZ Wealth topic today: </a:t>
            </a:r>
            <a:r>
              <a:rPr lang="en-US" sz="1200" b="1" dirty="0">
                <a:latin typeface="Arial" panose="020B0604020202020204" pitchFamily="34" charset="0"/>
                <a:ea typeface="Calibri" panose="020F0502020204030204" pitchFamily="34" charset="0"/>
                <a:cs typeface="Arial" panose="020B0604020202020204" pitchFamily="34" charset="0"/>
              </a:rPr>
              <a:t>2024 Market Outlook and Investing In An Election Year</a:t>
            </a:r>
            <a:endParaRPr lang="en-US" sz="1200" b="1" dirty="0">
              <a:latin typeface="Arial" panose="020B0604020202020204" pitchFamily="34" charset="0"/>
              <a:cs typeface="Arial" panose="020B0604020202020204" pitchFamily="34" charset="0"/>
            </a:endParaRPr>
          </a:p>
          <a:p>
            <a:pPr>
              <a:lnSpc>
                <a:spcPct val="107000"/>
              </a:lnSpc>
              <a:spcAft>
                <a:spcPts val="912"/>
              </a:spcAft>
            </a:pPr>
            <a:r>
              <a:rPr lang="en-US" sz="1200" b="1" dirty="0">
                <a:latin typeface="Arial" panose="020B0604020202020204" pitchFamily="34" charset="0"/>
                <a:cs typeface="Arial" panose="020B0604020202020204" pitchFamily="34" charset="0"/>
              </a:rPr>
              <a:t>Zach Holly bio:</a:t>
            </a:r>
            <a:endParaRPr lang="en-US" sz="1200" dirty="0">
              <a:solidFill>
                <a:srgbClr val="000000"/>
              </a:solidFill>
              <a:latin typeface="Arial" panose="020B0604020202020204" pitchFamily="34" charset="0"/>
              <a:cs typeface="Arial" panose="020B0604020202020204" pitchFamily="34" charset="0"/>
            </a:endParaRPr>
          </a:p>
          <a:p>
            <a:pPr marR="0">
              <a:lnSpc>
                <a:spcPct val="107000"/>
              </a:lnSpc>
              <a:spcBef>
                <a:spcPts val="1200"/>
              </a:spcBef>
              <a:spcAft>
                <a:spcPts val="30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For more than 10 years, Zach has worked as a financial advisor and focuses on retirement planning for credit union members at all life stages. Mr. Holly began his financial career with MassMutual, and has since worked for Edward Jones and Financial Engines before joining OneAZ Wealth Management in 2019. Zach takes the time to get to know each of his clients and helps them address their financial goals. He completed extensive training to earn the Chartered Retirement Planning Counselor (CRPC®) and Certified Financial Planning (CFP®) designations conferred by the College For Financial Planning. Zach also holds his Bachelor's Degree in Psychology from Arizona State University. In his free time, he enjoys golfing, bicycling, and spending time outdoors. Mr. Holly has his Arizona Life and Health Insurance License and is registered with his SIE, Series 7, 63, and 66 securities registrations through LPL Financial.</a:t>
            </a:r>
          </a:p>
          <a:p>
            <a:pPr>
              <a:lnSpc>
                <a:spcPct val="107000"/>
              </a:lnSpc>
              <a:spcAft>
                <a:spcPts val="912"/>
              </a:spcAft>
            </a:pPr>
            <a:endParaRPr lang="en-US" sz="1200" dirty="0">
              <a:solidFill>
                <a:srgbClr val="232333"/>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defTabSz="1069892" fontAlgn="auto">
              <a:spcBef>
                <a:spcPct val="0"/>
              </a:spcBef>
              <a:spcAft>
                <a:spcPct val="0"/>
              </a:spcAft>
              <a:defRPr/>
            </a:pPr>
            <a:fld id="{FA41E740-A33C-4EDC-A7FF-54C6BCFC745E}" type="slidenum">
              <a:rPr lang="en-US" sz="1386">
                <a:solidFill>
                  <a:prstClr val="black"/>
                </a:solidFill>
                <a:latin typeface="Calibri"/>
                <a:cs typeface="Arial"/>
                <a:sym typeface="Arial"/>
              </a:rPr>
              <a:pPr defTabSz="1069892" fontAlgn="auto">
                <a:spcBef>
                  <a:spcPct val="0"/>
                </a:spcBef>
                <a:spcAft>
                  <a:spcPct val="0"/>
                </a:spcAft>
                <a:defRPr/>
              </a:pPr>
              <a:t>5</a:t>
            </a:fld>
            <a:endParaRPr lang="en-US" sz="1386">
              <a:solidFill>
                <a:prstClr val="black"/>
              </a:solidFill>
              <a:latin typeface="Calibri"/>
              <a:cs typeface="Arial"/>
              <a:sym typeface="Arial"/>
            </a:endParaRPr>
          </a:p>
        </p:txBody>
      </p:sp>
    </p:spTree>
    <p:extLst>
      <p:ext uri="{BB962C8B-B14F-4D97-AF65-F5344CB8AC3E}">
        <p14:creationId xmlns:p14="http://schemas.microsoft.com/office/powerpoint/2010/main" val="169012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6</a:t>
            </a:fld>
            <a:endParaRPr lang="en-US"/>
          </a:p>
        </p:txBody>
      </p:sp>
    </p:spTree>
    <p:extLst>
      <p:ext uri="{BB962C8B-B14F-4D97-AF65-F5344CB8AC3E}">
        <p14:creationId xmlns:p14="http://schemas.microsoft.com/office/powerpoint/2010/main" val="1415168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The</a:t>
            </a:r>
            <a:r>
              <a:rPr lang="en-US" sz="1200" spc="25" dirty="0">
                <a:latin typeface="Arial"/>
                <a:cs typeface="Arial"/>
              </a:rPr>
              <a:t> </a:t>
            </a:r>
            <a:r>
              <a:rPr lang="en-US" sz="1200" dirty="0">
                <a:latin typeface="Arial"/>
                <a:cs typeface="Arial"/>
              </a:rPr>
              <a:t>Federal</a:t>
            </a:r>
            <a:r>
              <a:rPr lang="en-US" sz="1200" spc="25" dirty="0">
                <a:latin typeface="Arial"/>
                <a:cs typeface="Arial"/>
              </a:rPr>
              <a:t> </a:t>
            </a:r>
            <a:r>
              <a:rPr lang="en-US" sz="1200" spc="-25" dirty="0">
                <a:latin typeface="Arial"/>
                <a:cs typeface="Arial"/>
              </a:rPr>
              <a:t>Reserve’s</a:t>
            </a:r>
            <a:r>
              <a:rPr lang="en-US" sz="1200" spc="30" dirty="0">
                <a:latin typeface="Arial"/>
                <a:cs typeface="Arial"/>
              </a:rPr>
              <a:t> </a:t>
            </a:r>
            <a:r>
              <a:rPr lang="en-US" sz="1200" dirty="0">
                <a:latin typeface="Arial"/>
                <a:cs typeface="Arial"/>
              </a:rPr>
              <a:t>mission</a:t>
            </a:r>
            <a:r>
              <a:rPr lang="en-US" sz="1200" spc="35" dirty="0">
                <a:latin typeface="Arial"/>
                <a:cs typeface="Arial"/>
              </a:rPr>
              <a:t> </a:t>
            </a:r>
            <a:r>
              <a:rPr lang="en-US" sz="1200" dirty="0">
                <a:latin typeface="Arial"/>
                <a:cs typeface="Arial"/>
              </a:rPr>
              <a:t>to</a:t>
            </a:r>
            <a:r>
              <a:rPr lang="en-US" sz="1200" spc="30" dirty="0">
                <a:latin typeface="Arial"/>
                <a:cs typeface="Arial"/>
              </a:rPr>
              <a:t> </a:t>
            </a:r>
            <a:r>
              <a:rPr lang="en-US" sz="1200" dirty="0">
                <a:latin typeface="Arial"/>
                <a:cs typeface="Arial"/>
              </a:rPr>
              <a:t>tame</a:t>
            </a:r>
            <a:r>
              <a:rPr lang="en-US" sz="1200" spc="30" dirty="0">
                <a:latin typeface="Arial"/>
                <a:cs typeface="Arial"/>
              </a:rPr>
              <a:t> </a:t>
            </a:r>
            <a:r>
              <a:rPr lang="en-US" sz="1200" dirty="0">
                <a:latin typeface="Arial"/>
                <a:cs typeface="Arial"/>
              </a:rPr>
              <a:t>inflation</a:t>
            </a:r>
            <a:r>
              <a:rPr lang="en-US" sz="1200" spc="30" dirty="0">
                <a:latin typeface="Arial"/>
                <a:cs typeface="Arial"/>
              </a:rPr>
              <a:t> </a:t>
            </a:r>
            <a:r>
              <a:rPr lang="en-US" sz="1200" spc="-10" dirty="0">
                <a:latin typeface="Arial"/>
                <a:cs typeface="Arial"/>
              </a:rPr>
              <a:t>without </a:t>
            </a:r>
            <a:r>
              <a:rPr lang="en-US" sz="1200" dirty="0">
                <a:latin typeface="Arial"/>
                <a:cs typeface="Arial"/>
              </a:rPr>
              <a:t>widespread</a:t>
            </a:r>
            <a:r>
              <a:rPr lang="en-US" sz="1200" spc="60" dirty="0">
                <a:latin typeface="Arial"/>
                <a:cs typeface="Arial"/>
              </a:rPr>
              <a:t> </a:t>
            </a:r>
            <a:r>
              <a:rPr lang="en-US" sz="1200" dirty="0">
                <a:latin typeface="Arial"/>
                <a:cs typeface="Arial"/>
              </a:rPr>
              <a:t>economic</a:t>
            </a:r>
            <a:r>
              <a:rPr lang="en-US" sz="1200" spc="60" dirty="0">
                <a:latin typeface="Arial"/>
                <a:cs typeface="Arial"/>
              </a:rPr>
              <a:t> </a:t>
            </a:r>
            <a:r>
              <a:rPr lang="en-US" sz="1200" dirty="0">
                <a:latin typeface="Arial"/>
                <a:cs typeface="Arial"/>
              </a:rPr>
              <a:t>pain</a:t>
            </a:r>
            <a:r>
              <a:rPr lang="en-US" sz="1200" spc="60" dirty="0">
                <a:latin typeface="Arial"/>
                <a:cs typeface="Arial"/>
              </a:rPr>
              <a:t> </a:t>
            </a:r>
            <a:r>
              <a:rPr lang="en-US" sz="1200" dirty="0">
                <a:latin typeface="Arial"/>
                <a:cs typeface="Arial"/>
              </a:rPr>
              <a:t>just</a:t>
            </a:r>
            <a:r>
              <a:rPr lang="en-US" sz="1200" spc="65" dirty="0">
                <a:latin typeface="Arial"/>
                <a:cs typeface="Arial"/>
              </a:rPr>
              <a:t> </a:t>
            </a:r>
            <a:r>
              <a:rPr lang="en-US" sz="1200" spc="50" dirty="0">
                <a:latin typeface="Arial"/>
                <a:cs typeface="Arial"/>
              </a:rPr>
              <a:t>got</a:t>
            </a:r>
            <a:r>
              <a:rPr lang="en-US" sz="1200" spc="60" dirty="0">
                <a:latin typeface="Arial"/>
                <a:cs typeface="Arial"/>
              </a:rPr>
              <a:t> </a:t>
            </a:r>
            <a:r>
              <a:rPr lang="en-US" sz="1200" dirty="0">
                <a:latin typeface="Arial"/>
                <a:cs typeface="Arial"/>
              </a:rPr>
              <a:t>trickier.</a:t>
            </a:r>
            <a:r>
              <a:rPr lang="en-US" sz="1200" spc="60" dirty="0">
                <a:latin typeface="Arial"/>
                <a:cs typeface="Arial"/>
              </a:rPr>
              <a:t> </a:t>
            </a:r>
            <a:r>
              <a:rPr lang="en-US" sz="1200" dirty="0">
                <a:latin typeface="Arial"/>
                <a:cs typeface="Arial"/>
              </a:rPr>
              <a:t>The</a:t>
            </a:r>
            <a:r>
              <a:rPr lang="en-US" sz="1200" spc="55" dirty="0">
                <a:latin typeface="Arial"/>
                <a:cs typeface="Arial"/>
              </a:rPr>
              <a:t> </a:t>
            </a:r>
            <a:r>
              <a:rPr lang="en-US" sz="1200" spc="-10" dirty="0">
                <a:latin typeface="Arial"/>
                <a:cs typeface="Arial"/>
              </a:rPr>
              <a:t>U.S.10-</a:t>
            </a:r>
            <a:r>
              <a:rPr lang="en-US" sz="1200" dirty="0">
                <a:latin typeface="Arial"/>
                <a:cs typeface="Arial"/>
              </a:rPr>
              <a:t>year</a:t>
            </a:r>
            <a:r>
              <a:rPr lang="en-US" sz="1200" spc="90" dirty="0">
                <a:latin typeface="Arial"/>
                <a:cs typeface="Arial"/>
              </a:rPr>
              <a:t> </a:t>
            </a:r>
            <a:r>
              <a:rPr lang="en-US" sz="1200" spc="-10" dirty="0">
                <a:latin typeface="Arial"/>
                <a:cs typeface="Arial"/>
              </a:rPr>
              <a:t>Treasury</a:t>
            </a:r>
            <a:r>
              <a:rPr lang="en-US" sz="1200" spc="80" dirty="0">
                <a:latin typeface="Arial"/>
                <a:cs typeface="Arial"/>
              </a:rPr>
              <a:t> </a:t>
            </a:r>
            <a:r>
              <a:rPr lang="en-US" sz="1200" dirty="0">
                <a:latin typeface="Arial"/>
                <a:cs typeface="Arial"/>
              </a:rPr>
              <a:t>yield,</a:t>
            </a:r>
            <a:r>
              <a:rPr lang="en-US" sz="1200" spc="90" dirty="0">
                <a:latin typeface="Arial"/>
                <a:cs typeface="Arial"/>
              </a:rPr>
              <a:t> </a:t>
            </a:r>
            <a:r>
              <a:rPr lang="en-US" sz="1200" dirty="0">
                <a:latin typeface="Arial"/>
                <a:cs typeface="Arial"/>
              </a:rPr>
              <a:t>which</a:t>
            </a:r>
            <a:r>
              <a:rPr lang="en-US" sz="1200" spc="95" dirty="0">
                <a:latin typeface="Arial"/>
                <a:cs typeface="Arial"/>
              </a:rPr>
              <a:t> </a:t>
            </a:r>
            <a:r>
              <a:rPr lang="en-US" sz="1200" dirty="0">
                <a:latin typeface="Arial"/>
                <a:cs typeface="Arial"/>
              </a:rPr>
              <a:t>underpins</a:t>
            </a:r>
            <a:r>
              <a:rPr lang="en-US" sz="1200" spc="90" dirty="0">
                <a:latin typeface="Arial"/>
                <a:cs typeface="Arial"/>
              </a:rPr>
              <a:t> </a:t>
            </a:r>
            <a:r>
              <a:rPr lang="en-US" sz="1200" dirty="0">
                <a:latin typeface="Arial"/>
                <a:cs typeface="Arial"/>
              </a:rPr>
              <a:t>borrowing</a:t>
            </a:r>
            <a:r>
              <a:rPr lang="en-US" sz="1200" spc="95" dirty="0">
                <a:latin typeface="Arial"/>
                <a:cs typeface="Arial"/>
              </a:rPr>
              <a:t> </a:t>
            </a:r>
            <a:r>
              <a:rPr lang="en-US" sz="1200" spc="-20" dirty="0">
                <a:latin typeface="Arial"/>
                <a:cs typeface="Arial"/>
              </a:rPr>
              <a:t>costs</a:t>
            </a:r>
            <a:r>
              <a:rPr lang="en-US" sz="1200" spc="500" dirty="0">
                <a:latin typeface="Arial"/>
                <a:cs typeface="Arial"/>
              </a:rPr>
              <a:t> </a:t>
            </a:r>
            <a:r>
              <a:rPr lang="en-US" sz="1200" dirty="0">
                <a:latin typeface="Arial"/>
                <a:cs typeface="Arial"/>
              </a:rPr>
              <a:t>for</a:t>
            </a:r>
            <a:r>
              <a:rPr lang="en-US" sz="1200" spc="35" dirty="0">
                <a:latin typeface="Arial"/>
                <a:cs typeface="Arial"/>
              </a:rPr>
              <a:t> </a:t>
            </a:r>
            <a:r>
              <a:rPr lang="en-US" sz="1200" dirty="0">
                <a:latin typeface="Arial"/>
                <a:cs typeface="Arial"/>
              </a:rPr>
              <a:t>much</a:t>
            </a:r>
            <a:r>
              <a:rPr lang="en-US" sz="1200" spc="35" dirty="0">
                <a:latin typeface="Arial"/>
                <a:cs typeface="Arial"/>
              </a:rPr>
              <a:t> </a:t>
            </a:r>
            <a:r>
              <a:rPr lang="en-US" sz="1200" dirty="0">
                <a:latin typeface="Arial"/>
                <a:cs typeface="Arial"/>
              </a:rPr>
              <a:t>of</a:t>
            </a:r>
            <a:r>
              <a:rPr lang="en-US" sz="1200" spc="30"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economy,</a:t>
            </a:r>
            <a:r>
              <a:rPr lang="en-US" sz="1200" spc="40" dirty="0">
                <a:latin typeface="Arial"/>
                <a:cs typeface="Arial"/>
              </a:rPr>
              <a:t> </a:t>
            </a:r>
            <a:r>
              <a:rPr lang="en-US" sz="1200" spc="-20" dirty="0">
                <a:latin typeface="Arial"/>
                <a:cs typeface="Arial"/>
              </a:rPr>
              <a:t>has</a:t>
            </a:r>
            <a:r>
              <a:rPr lang="en-US" sz="1200" spc="35" dirty="0">
                <a:latin typeface="Arial"/>
                <a:cs typeface="Arial"/>
              </a:rPr>
              <a:t> </a:t>
            </a:r>
            <a:r>
              <a:rPr lang="en-US" sz="1200" dirty="0">
                <a:latin typeface="Arial"/>
                <a:cs typeface="Arial"/>
              </a:rPr>
              <a:t>risen</a:t>
            </a:r>
            <a:r>
              <a:rPr lang="en-US" sz="1200" spc="35" dirty="0">
                <a:latin typeface="Arial"/>
                <a:cs typeface="Arial"/>
              </a:rPr>
              <a:t> </a:t>
            </a:r>
            <a:r>
              <a:rPr lang="en-US" sz="1200" spc="-10" dirty="0">
                <a:latin typeface="Arial"/>
                <a:cs typeface="Arial"/>
              </a:rPr>
              <a:t>sharply.</a:t>
            </a: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Will</a:t>
            </a:r>
            <a:r>
              <a:rPr lang="en-US" sz="1200" spc="55" dirty="0">
                <a:latin typeface="Arial"/>
                <a:cs typeface="Arial"/>
              </a:rPr>
              <a:t> </a:t>
            </a:r>
            <a:r>
              <a:rPr lang="en-US" sz="1200" dirty="0">
                <a:latin typeface="Arial"/>
                <a:cs typeface="Arial"/>
              </a:rPr>
              <a:t>high</a:t>
            </a:r>
            <a:r>
              <a:rPr lang="en-US" sz="1200" spc="70" dirty="0">
                <a:latin typeface="Arial"/>
                <a:cs typeface="Arial"/>
              </a:rPr>
              <a:t> </a:t>
            </a:r>
            <a:r>
              <a:rPr lang="en-US" sz="1200" dirty="0">
                <a:latin typeface="Arial"/>
                <a:cs typeface="Arial"/>
              </a:rPr>
              <a:t>rates</a:t>
            </a:r>
            <a:r>
              <a:rPr lang="en-US" sz="1200" spc="65" dirty="0">
                <a:latin typeface="Arial"/>
                <a:cs typeface="Arial"/>
              </a:rPr>
              <a:t> </a:t>
            </a:r>
            <a:r>
              <a:rPr lang="en-US" sz="1200" dirty="0">
                <a:latin typeface="Arial"/>
                <a:cs typeface="Arial"/>
              </a:rPr>
              <a:t>stick</a:t>
            </a:r>
            <a:r>
              <a:rPr lang="en-US" sz="1200" spc="65" dirty="0">
                <a:latin typeface="Arial"/>
                <a:cs typeface="Arial"/>
              </a:rPr>
              <a:t> </a:t>
            </a:r>
            <a:r>
              <a:rPr lang="en-US" sz="1200" dirty="0">
                <a:latin typeface="Arial"/>
                <a:cs typeface="Arial"/>
              </a:rPr>
              <a:t>around</a:t>
            </a:r>
            <a:r>
              <a:rPr lang="en-US" sz="1200" spc="65" dirty="0">
                <a:latin typeface="Arial"/>
                <a:cs typeface="Arial"/>
              </a:rPr>
              <a:t> </a:t>
            </a:r>
            <a:r>
              <a:rPr lang="en-US" sz="1200" dirty="0">
                <a:latin typeface="Arial"/>
                <a:cs typeface="Arial"/>
              </a:rPr>
              <a:t>or</a:t>
            </a:r>
            <a:r>
              <a:rPr lang="en-US" sz="1200" spc="70" dirty="0">
                <a:latin typeface="Arial"/>
                <a:cs typeface="Arial"/>
              </a:rPr>
              <a:t> </a:t>
            </a:r>
            <a:r>
              <a:rPr lang="en-US" sz="1200" dirty="0">
                <a:latin typeface="Arial"/>
                <a:cs typeface="Arial"/>
              </a:rPr>
              <a:t>will</a:t>
            </a:r>
            <a:r>
              <a:rPr lang="en-US" sz="1200" spc="60" dirty="0">
                <a:latin typeface="Arial"/>
                <a:cs typeface="Arial"/>
              </a:rPr>
              <a:t> </a:t>
            </a:r>
            <a:r>
              <a:rPr lang="en-US" sz="1200" dirty="0">
                <a:latin typeface="Arial"/>
                <a:cs typeface="Arial"/>
              </a:rPr>
              <a:t>growth</a:t>
            </a:r>
            <a:r>
              <a:rPr lang="en-US" sz="1200" spc="65" dirty="0">
                <a:latin typeface="Arial"/>
                <a:cs typeface="Arial"/>
              </a:rPr>
              <a:t> </a:t>
            </a:r>
            <a:r>
              <a:rPr lang="en-US" sz="1200" spc="-10" dirty="0">
                <a:latin typeface="Arial"/>
                <a:cs typeface="Arial"/>
              </a:rPr>
              <a:t>deteriorate, </a:t>
            </a:r>
            <a:r>
              <a:rPr lang="en-US" sz="1200" dirty="0">
                <a:latin typeface="Arial"/>
                <a:cs typeface="Arial"/>
              </a:rPr>
              <a:t>forcing</a:t>
            </a:r>
            <a:r>
              <a:rPr lang="en-US" sz="1200" spc="75" dirty="0">
                <a:latin typeface="Arial"/>
                <a:cs typeface="Arial"/>
              </a:rPr>
              <a:t> </a:t>
            </a:r>
            <a:r>
              <a:rPr lang="en-US" sz="1200" dirty="0">
                <a:latin typeface="Arial"/>
                <a:cs typeface="Arial"/>
              </a:rPr>
              <a:t>the</a:t>
            </a:r>
            <a:r>
              <a:rPr lang="en-US" sz="1200" spc="65" dirty="0">
                <a:latin typeface="Arial"/>
                <a:cs typeface="Arial"/>
              </a:rPr>
              <a:t> </a:t>
            </a:r>
            <a:r>
              <a:rPr lang="en-US" sz="1200" dirty="0">
                <a:latin typeface="Arial"/>
                <a:cs typeface="Arial"/>
              </a:rPr>
              <a:t>Fed</a:t>
            </a:r>
            <a:r>
              <a:rPr lang="en-US" sz="1200" spc="75" dirty="0">
                <a:latin typeface="Arial"/>
                <a:cs typeface="Arial"/>
              </a:rPr>
              <a:t> </a:t>
            </a:r>
            <a:r>
              <a:rPr lang="en-US" sz="1200" dirty="0">
                <a:latin typeface="Arial"/>
                <a:cs typeface="Arial"/>
              </a:rPr>
              <a:t>to</a:t>
            </a:r>
            <a:r>
              <a:rPr lang="en-US" sz="1200" spc="70" dirty="0">
                <a:latin typeface="Arial"/>
                <a:cs typeface="Arial"/>
              </a:rPr>
              <a:t> </a:t>
            </a:r>
            <a:r>
              <a:rPr lang="en-US" sz="1200" spc="-20" dirty="0">
                <a:latin typeface="Arial"/>
                <a:cs typeface="Arial"/>
              </a:rPr>
              <a:t>slash</a:t>
            </a:r>
            <a:r>
              <a:rPr lang="en-US" sz="1200" spc="70" dirty="0">
                <a:latin typeface="Arial"/>
                <a:cs typeface="Arial"/>
              </a:rPr>
              <a:t> </a:t>
            </a:r>
            <a:r>
              <a:rPr lang="en-US" sz="1200" dirty="0">
                <a:latin typeface="Arial"/>
                <a:cs typeface="Arial"/>
              </a:rPr>
              <a:t>borrowing</a:t>
            </a:r>
            <a:r>
              <a:rPr lang="en-US" sz="1200" spc="80" dirty="0">
                <a:latin typeface="Arial"/>
                <a:cs typeface="Arial"/>
              </a:rPr>
              <a:t> </a:t>
            </a:r>
            <a:r>
              <a:rPr lang="en-US" sz="1200" spc="-20" dirty="0">
                <a:latin typeface="Arial"/>
                <a:cs typeface="Arial"/>
              </a:rPr>
              <a:t>costs?</a:t>
            </a:r>
            <a:r>
              <a:rPr lang="en-US" sz="1200" spc="70" dirty="0">
                <a:latin typeface="Arial"/>
                <a:cs typeface="Arial"/>
              </a:rPr>
              <a:t> </a:t>
            </a:r>
            <a:r>
              <a:rPr lang="en-US" sz="1200" dirty="0">
                <a:latin typeface="Arial"/>
                <a:cs typeface="Arial"/>
              </a:rPr>
              <a:t>I’m</a:t>
            </a:r>
            <a:r>
              <a:rPr lang="en-US" sz="1200" spc="80" dirty="0">
                <a:latin typeface="Arial"/>
                <a:cs typeface="Arial"/>
              </a:rPr>
              <a:t> </a:t>
            </a:r>
            <a:r>
              <a:rPr lang="en-US" sz="1200" spc="-10" dirty="0">
                <a:latin typeface="Arial"/>
                <a:cs typeface="Arial"/>
              </a:rPr>
              <a:t>optimistic </a:t>
            </a:r>
            <a:r>
              <a:rPr lang="en-US" sz="1200" dirty="0">
                <a:latin typeface="Arial"/>
                <a:cs typeface="Arial"/>
              </a:rPr>
              <a:t>that</a:t>
            </a:r>
            <a:r>
              <a:rPr lang="en-US" sz="1200" spc="55" dirty="0">
                <a:latin typeface="Arial"/>
                <a:cs typeface="Arial"/>
              </a:rPr>
              <a:t> </a:t>
            </a:r>
            <a:r>
              <a:rPr lang="en-US" sz="1200" dirty="0">
                <a:latin typeface="Arial"/>
                <a:cs typeface="Arial"/>
              </a:rPr>
              <a:t>consumers</a:t>
            </a:r>
            <a:r>
              <a:rPr lang="en-US" sz="1200" spc="55" dirty="0">
                <a:latin typeface="Arial"/>
                <a:cs typeface="Arial"/>
              </a:rPr>
              <a:t> </a:t>
            </a:r>
            <a:r>
              <a:rPr lang="en-US" sz="1200" dirty="0">
                <a:latin typeface="Arial"/>
                <a:cs typeface="Arial"/>
              </a:rPr>
              <a:t>will</a:t>
            </a:r>
            <a:r>
              <a:rPr lang="en-US" sz="1200" spc="50" dirty="0">
                <a:latin typeface="Arial"/>
                <a:cs typeface="Arial"/>
              </a:rPr>
              <a:t> </a:t>
            </a:r>
            <a:r>
              <a:rPr lang="en-US" sz="1200" dirty="0">
                <a:latin typeface="Arial"/>
                <a:cs typeface="Arial"/>
              </a:rPr>
              <a:t>continue</a:t>
            </a:r>
            <a:r>
              <a:rPr lang="en-US" sz="1200" spc="45" dirty="0">
                <a:latin typeface="Arial"/>
                <a:cs typeface="Arial"/>
              </a:rPr>
              <a:t> </a:t>
            </a:r>
            <a:r>
              <a:rPr lang="en-US" sz="1200" dirty="0">
                <a:latin typeface="Arial"/>
                <a:cs typeface="Arial"/>
              </a:rPr>
              <a:t>to</a:t>
            </a:r>
            <a:r>
              <a:rPr lang="en-US" sz="1200" spc="60" dirty="0">
                <a:latin typeface="Arial"/>
                <a:cs typeface="Arial"/>
              </a:rPr>
              <a:t> </a:t>
            </a:r>
            <a:r>
              <a:rPr lang="en-US" sz="1200" dirty="0">
                <a:latin typeface="Arial"/>
                <a:cs typeface="Arial"/>
              </a:rPr>
              <a:t>carry</a:t>
            </a:r>
            <a:r>
              <a:rPr lang="en-US" sz="1200" spc="45" dirty="0">
                <a:latin typeface="Arial"/>
                <a:cs typeface="Arial"/>
              </a:rPr>
              <a:t> </a:t>
            </a:r>
            <a:r>
              <a:rPr lang="en-US" sz="1200" dirty="0">
                <a:latin typeface="Arial"/>
                <a:cs typeface="Arial"/>
              </a:rPr>
              <a:t>the</a:t>
            </a:r>
            <a:r>
              <a:rPr lang="en-US" sz="1200" spc="50" dirty="0">
                <a:latin typeface="Arial"/>
                <a:cs typeface="Arial"/>
              </a:rPr>
              <a:t> </a:t>
            </a:r>
            <a:r>
              <a:rPr lang="en-US" sz="1200" dirty="0">
                <a:latin typeface="Arial"/>
                <a:cs typeface="Arial"/>
              </a:rPr>
              <a:t>economy,</a:t>
            </a:r>
            <a:r>
              <a:rPr lang="en-US" sz="1200" spc="55" dirty="0">
                <a:latin typeface="Arial"/>
                <a:cs typeface="Arial"/>
              </a:rPr>
              <a:t> </a:t>
            </a:r>
            <a:r>
              <a:rPr lang="en-US" sz="1200" spc="-20" dirty="0">
                <a:latin typeface="Arial"/>
                <a:cs typeface="Arial"/>
              </a:rPr>
              <a:t>even </a:t>
            </a:r>
            <a:r>
              <a:rPr lang="en-US" sz="1200" spc="-50" dirty="0">
                <a:latin typeface="Arial"/>
                <a:cs typeface="Arial"/>
              </a:rPr>
              <a:t>as</a:t>
            </a:r>
            <a:r>
              <a:rPr lang="en-US" sz="1200" spc="70" dirty="0">
                <a:latin typeface="Arial"/>
                <a:cs typeface="Arial"/>
              </a:rPr>
              <a:t> </a:t>
            </a:r>
            <a:r>
              <a:rPr lang="en-US" sz="1200" dirty="0">
                <a:latin typeface="Arial"/>
                <a:cs typeface="Arial"/>
              </a:rPr>
              <a:t>rates</a:t>
            </a:r>
            <a:r>
              <a:rPr lang="en-US" sz="1200" spc="70" dirty="0">
                <a:latin typeface="Arial"/>
                <a:cs typeface="Arial"/>
              </a:rPr>
              <a:t> </a:t>
            </a:r>
            <a:r>
              <a:rPr lang="en-US" sz="1200" dirty="0">
                <a:latin typeface="Arial"/>
                <a:cs typeface="Arial"/>
              </a:rPr>
              <a:t>remain</a:t>
            </a:r>
            <a:r>
              <a:rPr lang="en-US" sz="1200" spc="75" dirty="0">
                <a:latin typeface="Arial"/>
                <a:cs typeface="Arial"/>
              </a:rPr>
              <a:t> </a:t>
            </a:r>
            <a:r>
              <a:rPr lang="en-US" sz="1200" dirty="0">
                <a:latin typeface="Arial"/>
                <a:cs typeface="Arial"/>
              </a:rPr>
              <a:t>higher</a:t>
            </a:r>
            <a:r>
              <a:rPr lang="en-US" sz="1200" spc="70" dirty="0">
                <a:latin typeface="Arial"/>
                <a:cs typeface="Arial"/>
              </a:rPr>
              <a:t> </a:t>
            </a:r>
            <a:r>
              <a:rPr lang="en-US" sz="1200" dirty="0">
                <a:latin typeface="Arial"/>
                <a:cs typeface="Arial"/>
              </a:rPr>
              <a:t>for</a:t>
            </a:r>
            <a:r>
              <a:rPr lang="en-US" sz="1200" spc="70" dirty="0">
                <a:latin typeface="Arial"/>
                <a:cs typeface="Arial"/>
              </a:rPr>
              <a:t> </a:t>
            </a:r>
            <a:r>
              <a:rPr lang="en-US" sz="1200" dirty="0">
                <a:latin typeface="Arial"/>
                <a:cs typeface="Arial"/>
              </a:rPr>
              <a:t>an</a:t>
            </a:r>
            <a:r>
              <a:rPr lang="en-US" sz="1200" spc="75" dirty="0">
                <a:latin typeface="Arial"/>
                <a:cs typeface="Arial"/>
              </a:rPr>
              <a:t> </a:t>
            </a:r>
            <a:r>
              <a:rPr lang="en-US" sz="1200" dirty="0">
                <a:latin typeface="Arial"/>
                <a:cs typeface="Arial"/>
              </a:rPr>
              <a:t>extended</a:t>
            </a:r>
            <a:r>
              <a:rPr lang="en-US" sz="1200" spc="70" dirty="0">
                <a:latin typeface="Arial"/>
                <a:cs typeface="Arial"/>
              </a:rPr>
              <a:t> </a:t>
            </a:r>
            <a:r>
              <a:rPr lang="en-US" sz="1200" dirty="0">
                <a:latin typeface="Arial"/>
                <a:cs typeface="Arial"/>
              </a:rPr>
              <a:t>period. </a:t>
            </a:r>
            <a:r>
              <a:rPr lang="en-US" sz="1200" spc="-10" dirty="0">
                <a:latin typeface="Arial"/>
                <a:cs typeface="Arial"/>
              </a:rPr>
              <a:t>That’s </a:t>
            </a:r>
            <a:r>
              <a:rPr lang="en-US" sz="1200" dirty="0">
                <a:latin typeface="Arial"/>
                <a:cs typeface="Arial"/>
              </a:rPr>
              <a:t>partly</a:t>
            </a:r>
            <a:r>
              <a:rPr lang="en-US" sz="1200" spc="25" dirty="0">
                <a:latin typeface="Arial"/>
                <a:cs typeface="Arial"/>
              </a:rPr>
              <a:t> </a:t>
            </a:r>
            <a:r>
              <a:rPr lang="en-US" sz="1200" dirty="0">
                <a:latin typeface="Arial"/>
                <a:cs typeface="Arial"/>
              </a:rPr>
              <a:t>because</a:t>
            </a:r>
            <a:r>
              <a:rPr lang="en-US" sz="1200" spc="25" dirty="0">
                <a:latin typeface="Arial"/>
                <a:cs typeface="Arial"/>
              </a:rPr>
              <a:t> </a:t>
            </a:r>
            <a:r>
              <a:rPr lang="en-US" sz="1200" dirty="0">
                <a:latin typeface="Arial"/>
                <a:cs typeface="Arial"/>
              </a:rPr>
              <a:t>wages</a:t>
            </a:r>
            <a:r>
              <a:rPr lang="en-US" sz="1200" spc="30" dirty="0">
                <a:latin typeface="Arial"/>
                <a:cs typeface="Arial"/>
              </a:rPr>
              <a:t> </a:t>
            </a:r>
            <a:r>
              <a:rPr lang="en-US" sz="1200" dirty="0">
                <a:latin typeface="Arial"/>
                <a:cs typeface="Arial"/>
              </a:rPr>
              <a:t>and</a:t>
            </a:r>
            <a:r>
              <a:rPr lang="en-US" sz="1200" spc="30" dirty="0">
                <a:latin typeface="Arial"/>
                <a:cs typeface="Arial"/>
              </a:rPr>
              <a:t> </a:t>
            </a:r>
            <a:r>
              <a:rPr lang="en-US" sz="1200" dirty="0">
                <a:latin typeface="Arial"/>
                <a:cs typeface="Arial"/>
              </a:rPr>
              <a:t>home</a:t>
            </a:r>
            <a:r>
              <a:rPr lang="en-US" sz="1200" spc="30" dirty="0">
                <a:latin typeface="Arial"/>
                <a:cs typeface="Arial"/>
              </a:rPr>
              <a:t> </a:t>
            </a:r>
            <a:r>
              <a:rPr lang="en-US" sz="1200" spc="-10" dirty="0">
                <a:latin typeface="Arial"/>
                <a:cs typeface="Arial"/>
              </a:rPr>
              <a:t>values</a:t>
            </a:r>
            <a:r>
              <a:rPr lang="en-US" sz="1200" spc="30" dirty="0">
                <a:latin typeface="Arial"/>
                <a:cs typeface="Arial"/>
              </a:rPr>
              <a:t> </a:t>
            </a:r>
            <a:r>
              <a:rPr lang="en-US" sz="1200" dirty="0">
                <a:latin typeface="Arial"/>
                <a:cs typeface="Arial"/>
              </a:rPr>
              <a:t>remain</a:t>
            </a:r>
            <a:r>
              <a:rPr lang="en-US" sz="1200" spc="30" dirty="0">
                <a:latin typeface="Arial"/>
                <a:cs typeface="Arial"/>
              </a:rPr>
              <a:t> </a:t>
            </a:r>
            <a:r>
              <a:rPr lang="en-US" sz="1200" spc="-20" dirty="0">
                <a:latin typeface="Arial"/>
                <a:cs typeface="Arial"/>
              </a:rPr>
              <a:t>above </a:t>
            </a:r>
            <a:r>
              <a:rPr lang="en-US" sz="1200" dirty="0">
                <a:latin typeface="Arial"/>
                <a:cs typeface="Arial"/>
              </a:rPr>
              <a:t>pre-pandemic</a:t>
            </a:r>
            <a:r>
              <a:rPr lang="en-US" sz="1200" spc="90" dirty="0">
                <a:latin typeface="Arial"/>
                <a:cs typeface="Arial"/>
              </a:rPr>
              <a:t> </a:t>
            </a:r>
            <a:r>
              <a:rPr lang="en-US" sz="1200" spc="-10" dirty="0">
                <a:latin typeface="Arial"/>
                <a:cs typeface="Arial"/>
              </a:rPr>
              <a:t>levels,</a:t>
            </a:r>
            <a:r>
              <a:rPr lang="en-US" sz="1200" spc="90" dirty="0">
                <a:latin typeface="Arial"/>
                <a:cs typeface="Arial"/>
              </a:rPr>
              <a:t> </a:t>
            </a:r>
            <a:r>
              <a:rPr lang="en-US" sz="1200" dirty="0">
                <a:latin typeface="Arial"/>
                <a:cs typeface="Arial"/>
              </a:rPr>
              <a:t>which</a:t>
            </a:r>
            <a:r>
              <a:rPr lang="en-US" sz="1200" spc="90" dirty="0">
                <a:latin typeface="Arial"/>
                <a:cs typeface="Arial"/>
              </a:rPr>
              <a:t> </a:t>
            </a:r>
            <a:r>
              <a:rPr lang="en-US" sz="1200" spc="-20" dirty="0">
                <a:latin typeface="Arial"/>
                <a:cs typeface="Arial"/>
              </a:rPr>
              <a:t>has</a:t>
            </a:r>
            <a:r>
              <a:rPr lang="en-US" sz="1200" spc="90" dirty="0">
                <a:latin typeface="Arial"/>
                <a:cs typeface="Arial"/>
              </a:rPr>
              <a:t> </a:t>
            </a:r>
            <a:r>
              <a:rPr lang="en-US" sz="1200" dirty="0">
                <a:latin typeface="Arial"/>
                <a:cs typeface="Arial"/>
              </a:rPr>
              <a:t>helped</a:t>
            </a:r>
            <a:r>
              <a:rPr lang="en-US" sz="1200" spc="90" dirty="0">
                <a:latin typeface="Arial"/>
                <a:cs typeface="Arial"/>
              </a:rPr>
              <a:t> </a:t>
            </a:r>
            <a:r>
              <a:rPr lang="en-US" sz="1200" spc="-10" dirty="0">
                <a:latin typeface="Arial"/>
                <a:cs typeface="Arial"/>
              </a:rPr>
              <a:t>support </a:t>
            </a:r>
            <a:r>
              <a:rPr lang="en-US" sz="1200" dirty="0">
                <a:latin typeface="Arial"/>
                <a:cs typeface="Arial"/>
              </a:rPr>
              <a:t>consumer</a:t>
            </a:r>
            <a:r>
              <a:rPr lang="en-US" sz="1200" spc="85" dirty="0">
                <a:latin typeface="Arial"/>
                <a:cs typeface="Arial"/>
              </a:rPr>
              <a:t> </a:t>
            </a:r>
            <a:r>
              <a:rPr lang="en-US" sz="1200" dirty="0">
                <a:latin typeface="Arial"/>
                <a:cs typeface="Arial"/>
              </a:rPr>
              <a:t>spending.</a:t>
            </a:r>
            <a:r>
              <a:rPr lang="en-US" sz="1200" spc="90" dirty="0">
                <a:latin typeface="Arial"/>
                <a:cs typeface="Arial"/>
              </a:rPr>
              <a:t> </a:t>
            </a:r>
            <a:r>
              <a:rPr lang="en-US" sz="1200" dirty="0">
                <a:latin typeface="Arial"/>
                <a:cs typeface="Arial"/>
              </a:rPr>
              <a:t>Federal</a:t>
            </a:r>
            <a:r>
              <a:rPr lang="en-US" sz="1200" spc="80" dirty="0">
                <a:latin typeface="Arial"/>
                <a:cs typeface="Arial"/>
              </a:rPr>
              <a:t> </a:t>
            </a:r>
            <a:r>
              <a:rPr lang="en-US" sz="1200" dirty="0">
                <a:latin typeface="Arial"/>
                <a:cs typeface="Arial"/>
              </a:rPr>
              <a:t>spending</a:t>
            </a:r>
            <a:r>
              <a:rPr lang="en-US" sz="1200" spc="95" dirty="0">
                <a:latin typeface="Arial"/>
                <a:cs typeface="Arial"/>
              </a:rPr>
              <a:t> </a:t>
            </a:r>
            <a:r>
              <a:rPr lang="en-US" sz="1200" spc="-20" dirty="0">
                <a:latin typeface="Arial"/>
                <a:cs typeface="Arial"/>
              </a:rPr>
              <a:t>has</a:t>
            </a:r>
            <a:r>
              <a:rPr lang="en-US" sz="1200" spc="90" dirty="0">
                <a:latin typeface="Arial"/>
                <a:cs typeface="Arial"/>
              </a:rPr>
              <a:t> </a:t>
            </a:r>
            <a:r>
              <a:rPr lang="en-US" sz="1200" spc="-20" dirty="0">
                <a:latin typeface="Arial"/>
                <a:cs typeface="Arial"/>
              </a:rPr>
              <a:t>also </a:t>
            </a:r>
            <a:r>
              <a:rPr lang="en-US" sz="1200" dirty="0">
                <a:latin typeface="Arial"/>
                <a:cs typeface="Arial"/>
              </a:rPr>
              <a:t>buffeted</a:t>
            </a:r>
            <a:r>
              <a:rPr lang="en-US" sz="1200" spc="75" dirty="0">
                <a:latin typeface="Arial"/>
                <a:cs typeface="Arial"/>
              </a:rPr>
              <a:t> </a:t>
            </a:r>
            <a:r>
              <a:rPr lang="en-US" sz="1200" dirty="0">
                <a:latin typeface="Arial"/>
                <a:cs typeface="Arial"/>
              </a:rPr>
              <a:t>the</a:t>
            </a:r>
            <a:r>
              <a:rPr lang="en-US" sz="1200" spc="70" dirty="0">
                <a:latin typeface="Arial"/>
                <a:cs typeface="Arial"/>
              </a:rPr>
              <a:t> </a:t>
            </a:r>
            <a:r>
              <a:rPr lang="en-US" sz="1200" dirty="0">
                <a:latin typeface="Arial"/>
                <a:cs typeface="Arial"/>
              </a:rPr>
              <a:t>economy,</a:t>
            </a:r>
            <a:r>
              <a:rPr lang="en-US" sz="1200" spc="75" dirty="0">
                <a:latin typeface="Arial"/>
                <a:cs typeface="Arial"/>
              </a:rPr>
              <a:t> </a:t>
            </a:r>
            <a:r>
              <a:rPr lang="en-US" sz="1200" dirty="0">
                <a:latin typeface="Arial"/>
                <a:cs typeface="Arial"/>
              </a:rPr>
              <a:t>the</a:t>
            </a:r>
            <a:r>
              <a:rPr lang="en-US" sz="1200" spc="70" dirty="0">
                <a:latin typeface="Arial"/>
                <a:cs typeface="Arial"/>
              </a:rPr>
              <a:t> </a:t>
            </a:r>
            <a:r>
              <a:rPr lang="en-US" sz="1200" dirty="0">
                <a:latin typeface="Arial"/>
                <a:cs typeface="Arial"/>
              </a:rPr>
              <a:t>flip</a:t>
            </a:r>
            <a:r>
              <a:rPr lang="en-US" sz="1200" spc="75" dirty="0">
                <a:latin typeface="Arial"/>
                <a:cs typeface="Arial"/>
              </a:rPr>
              <a:t> </a:t>
            </a:r>
            <a:r>
              <a:rPr lang="en-US" sz="1200" dirty="0">
                <a:latin typeface="Arial"/>
                <a:cs typeface="Arial"/>
              </a:rPr>
              <a:t>side</a:t>
            </a:r>
            <a:r>
              <a:rPr lang="en-US" sz="1200" spc="70" dirty="0">
                <a:latin typeface="Arial"/>
                <a:cs typeface="Arial"/>
              </a:rPr>
              <a:t> </a:t>
            </a:r>
            <a:r>
              <a:rPr lang="en-US" sz="1200" dirty="0">
                <a:latin typeface="Arial"/>
                <a:cs typeface="Arial"/>
              </a:rPr>
              <a:t>of</a:t>
            </a:r>
            <a:r>
              <a:rPr lang="en-US" sz="1200" spc="65" dirty="0">
                <a:latin typeface="Arial"/>
                <a:cs typeface="Arial"/>
              </a:rPr>
              <a:t> </a:t>
            </a:r>
            <a:r>
              <a:rPr lang="en-US" sz="1200" dirty="0">
                <a:latin typeface="Arial"/>
                <a:cs typeface="Arial"/>
              </a:rPr>
              <a:t>which</a:t>
            </a:r>
            <a:r>
              <a:rPr lang="en-US" sz="1200" spc="80" dirty="0">
                <a:latin typeface="Arial"/>
                <a:cs typeface="Arial"/>
              </a:rPr>
              <a:t> </a:t>
            </a:r>
            <a:r>
              <a:rPr lang="en-US" sz="1200" spc="-25" dirty="0">
                <a:latin typeface="Arial"/>
                <a:cs typeface="Arial"/>
              </a:rPr>
              <a:t>has</a:t>
            </a:r>
            <a:r>
              <a:rPr lang="en-US" sz="1200" spc="500" dirty="0">
                <a:latin typeface="Arial"/>
                <a:cs typeface="Arial"/>
              </a:rPr>
              <a:t> </a:t>
            </a:r>
            <a:r>
              <a:rPr lang="en-US" sz="1200" dirty="0">
                <a:latin typeface="Arial"/>
                <a:cs typeface="Arial"/>
              </a:rPr>
              <a:t>been</a:t>
            </a:r>
            <a:r>
              <a:rPr lang="en-US" sz="1200" spc="35" dirty="0">
                <a:latin typeface="Arial"/>
                <a:cs typeface="Arial"/>
              </a:rPr>
              <a:t> </a:t>
            </a:r>
            <a:r>
              <a:rPr lang="en-US" sz="1200" dirty="0">
                <a:latin typeface="Arial"/>
                <a:cs typeface="Arial"/>
              </a:rPr>
              <a:t>a</a:t>
            </a:r>
            <a:r>
              <a:rPr lang="en-US" sz="1200" spc="25" dirty="0">
                <a:latin typeface="Arial"/>
                <a:cs typeface="Arial"/>
              </a:rPr>
              <a:t> </a:t>
            </a:r>
            <a:r>
              <a:rPr lang="en-US" sz="1200" dirty="0">
                <a:latin typeface="Arial"/>
                <a:cs typeface="Arial"/>
              </a:rPr>
              <a:t>rising</a:t>
            </a:r>
            <a:r>
              <a:rPr lang="en-US" sz="1200" spc="45" dirty="0">
                <a:latin typeface="Arial"/>
                <a:cs typeface="Arial"/>
              </a:rPr>
              <a:t> </a:t>
            </a:r>
            <a:r>
              <a:rPr lang="en-US" sz="1200" dirty="0">
                <a:latin typeface="Arial"/>
                <a:cs typeface="Arial"/>
              </a:rPr>
              <a:t>deficit</a:t>
            </a:r>
            <a:r>
              <a:rPr lang="en-US" sz="1200" spc="35" dirty="0">
                <a:latin typeface="Arial"/>
                <a:cs typeface="Arial"/>
              </a:rPr>
              <a:t> </a:t>
            </a:r>
            <a:r>
              <a:rPr lang="en-US" sz="1200" dirty="0">
                <a:latin typeface="Arial"/>
                <a:cs typeface="Arial"/>
              </a:rPr>
              <a:t>now</a:t>
            </a:r>
            <a:r>
              <a:rPr lang="en-US" sz="1200" spc="40" dirty="0">
                <a:latin typeface="Arial"/>
                <a:cs typeface="Arial"/>
              </a:rPr>
              <a:t> </a:t>
            </a:r>
            <a:r>
              <a:rPr lang="en-US" sz="1200" dirty="0">
                <a:latin typeface="Arial"/>
                <a:cs typeface="Arial"/>
              </a:rPr>
              <a:t>close</a:t>
            </a:r>
            <a:r>
              <a:rPr lang="en-US" sz="1200" spc="30" dirty="0">
                <a:latin typeface="Arial"/>
                <a:cs typeface="Arial"/>
              </a:rPr>
              <a:t> </a:t>
            </a:r>
            <a:r>
              <a:rPr lang="en-US" sz="1200" dirty="0">
                <a:latin typeface="Arial"/>
                <a:cs typeface="Arial"/>
              </a:rPr>
              <a:t>to</a:t>
            </a:r>
            <a:r>
              <a:rPr lang="en-US" sz="1200" spc="35" dirty="0">
                <a:latin typeface="Arial"/>
                <a:cs typeface="Arial"/>
              </a:rPr>
              <a:t> </a:t>
            </a:r>
            <a:r>
              <a:rPr lang="en-US" sz="1200" dirty="0">
                <a:latin typeface="Arial"/>
                <a:cs typeface="Arial"/>
              </a:rPr>
              <a:t>8%</a:t>
            </a:r>
            <a:r>
              <a:rPr lang="en-US" sz="1200" spc="40" dirty="0">
                <a:latin typeface="Arial"/>
                <a:cs typeface="Arial"/>
              </a:rPr>
              <a:t> </a:t>
            </a:r>
            <a:r>
              <a:rPr lang="en-US" sz="1200" dirty="0">
                <a:latin typeface="Arial"/>
                <a:cs typeface="Arial"/>
              </a:rPr>
              <a:t>of</a:t>
            </a:r>
            <a:r>
              <a:rPr lang="en-US" sz="1200" spc="30" dirty="0">
                <a:latin typeface="Arial"/>
                <a:cs typeface="Arial"/>
              </a:rPr>
              <a:t> </a:t>
            </a:r>
            <a:r>
              <a:rPr lang="en-US" sz="1200" spc="-20" dirty="0">
                <a:latin typeface="Arial"/>
                <a:cs typeface="Arial"/>
              </a:rPr>
              <a:t>GDP.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2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While</a:t>
            </a:r>
            <a:r>
              <a:rPr lang="en-US" sz="1200" spc="50" dirty="0">
                <a:latin typeface="Arial"/>
                <a:cs typeface="Arial"/>
              </a:rPr>
              <a:t> </a:t>
            </a:r>
            <a:r>
              <a:rPr lang="en-US" sz="1200" dirty="0">
                <a:latin typeface="Arial"/>
                <a:cs typeface="Arial"/>
              </a:rPr>
              <a:t>the</a:t>
            </a:r>
            <a:r>
              <a:rPr lang="en-US" sz="1200" spc="55" dirty="0">
                <a:latin typeface="Arial"/>
                <a:cs typeface="Arial"/>
              </a:rPr>
              <a:t> </a:t>
            </a:r>
            <a:r>
              <a:rPr lang="en-US" sz="1200" dirty="0">
                <a:latin typeface="Arial"/>
                <a:cs typeface="Arial"/>
              </a:rPr>
              <a:t>run-up</a:t>
            </a:r>
            <a:r>
              <a:rPr lang="en-US" sz="1200" spc="60" dirty="0">
                <a:latin typeface="Arial"/>
                <a:cs typeface="Arial"/>
              </a:rPr>
              <a:t> </a:t>
            </a:r>
            <a:r>
              <a:rPr lang="en-US" sz="1200" dirty="0">
                <a:latin typeface="Arial"/>
                <a:cs typeface="Arial"/>
              </a:rPr>
              <a:t>in</a:t>
            </a:r>
            <a:r>
              <a:rPr lang="en-US" sz="1200" spc="60" dirty="0">
                <a:latin typeface="Arial"/>
                <a:cs typeface="Arial"/>
              </a:rPr>
              <a:t> </a:t>
            </a:r>
            <a:r>
              <a:rPr lang="en-US" sz="1200" dirty="0">
                <a:latin typeface="Arial"/>
                <a:cs typeface="Arial"/>
              </a:rPr>
              <a:t>rates</a:t>
            </a:r>
            <a:r>
              <a:rPr lang="en-US" sz="1200" spc="60" dirty="0">
                <a:latin typeface="Arial"/>
                <a:cs typeface="Arial"/>
              </a:rPr>
              <a:t> </a:t>
            </a:r>
            <a:r>
              <a:rPr lang="en-US" sz="1200" dirty="0">
                <a:latin typeface="Arial"/>
                <a:cs typeface="Arial"/>
              </a:rPr>
              <a:t>could</a:t>
            </a:r>
            <a:r>
              <a:rPr lang="en-US" sz="1200" spc="60" dirty="0">
                <a:latin typeface="Arial"/>
                <a:cs typeface="Arial"/>
              </a:rPr>
              <a:t> </a:t>
            </a:r>
            <a:r>
              <a:rPr lang="en-US" sz="1200" dirty="0">
                <a:latin typeface="Arial"/>
                <a:cs typeface="Arial"/>
              </a:rPr>
              <a:t>weigh</a:t>
            </a:r>
            <a:r>
              <a:rPr lang="en-US" sz="1200" spc="60" dirty="0">
                <a:latin typeface="Arial"/>
                <a:cs typeface="Arial"/>
              </a:rPr>
              <a:t> </a:t>
            </a:r>
            <a:r>
              <a:rPr lang="en-US" sz="1200" dirty="0">
                <a:latin typeface="Arial"/>
                <a:cs typeface="Arial"/>
              </a:rPr>
              <a:t>on</a:t>
            </a:r>
            <a:r>
              <a:rPr lang="en-US" sz="1200" spc="60" dirty="0">
                <a:latin typeface="Arial"/>
                <a:cs typeface="Arial"/>
              </a:rPr>
              <a:t> </a:t>
            </a:r>
            <a:r>
              <a:rPr lang="en-US" sz="1200" spc="-10" dirty="0">
                <a:latin typeface="Arial"/>
                <a:cs typeface="Arial"/>
              </a:rPr>
              <a:t>markets, </a:t>
            </a:r>
            <a:r>
              <a:rPr lang="en-US" sz="1200" dirty="0">
                <a:latin typeface="Arial"/>
                <a:cs typeface="Arial"/>
              </a:rPr>
              <a:t>investors</a:t>
            </a:r>
            <a:r>
              <a:rPr lang="en-US" sz="1200" spc="10" dirty="0">
                <a:latin typeface="Arial"/>
                <a:cs typeface="Arial"/>
              </a:rPr>
              <a:t> </a:t>
            </a:r>
            <a:r>
              <a:rPr lang="en-US" sz="1200" dirty="0">
                <a:latin typeface="Arial"/>
                <a:cs typeface="Arial"/>
              </a:rPr>
              <a:t>will</a:t>
            </a:r>
            <a:r>
              <a:rPr lang="en-US" sz="1200" spc="10" dirty="0">
                <a:latin typeface="Arial"/>
                <a:cs typeface="Arial"/>
              </a:rPr>
              <a:t> </a:t>
            </a:r>
            <a:r>
              <a:rPr lang="en-US" sz="1200" dirty="0">
                <a:latin typeface="Arial"/>
                <a:cs typeface="Arial"/>
              </a:rPr>
              <a:t>likely</a:t>
            </a:r>
            <a:r>
              <a:rPr lang="en-US" sz="1200" spc="5" dirty="0">
                <a:latin typeface="Arial"/>
                <a:cs typeface="Arial"/>
              </a:rPr>
              <a:t> </a:t>
            </a:r>
            <a:r>
              <a:rPr lang="en-US" sz="1200" dirty="0">
                <a:latin typeface="Arial"/>
                <a:cs typeface="Arial"/>
              </a:rPr>
              <a:t>adjust.</a:t>
            </a:r>
            <a:r>
              <a:rPr lang="en-US" sz="1200" spc="15" dirty="0">
                <a:latin typeface="Arial"/>
                <a:cs typeface="Arial"/>
              </a:rPr>
              <a:t> </a:t>
            </a:r>
            <a:r>
              <a:rPr lang="en-US" sz="1200" dirty="0">
                <a:latin typeface="Arial"/>
                <a:cs typeface="Arial"/>
              </a:rPr>
              <a:t>When</a:t>
            </a:r>
            <a:r>
              <a:rPr lang="en-US" sz="1200" spc="15" dirty="0">
                <a:latin typeface="Arial"/>
                <a:cs typeface="Arial"/>
              </a:rPr>
              <a:t> </a:t>
            </a:r>
            <a:r>
              <a:rPr lang="en-US" sz="1200" dirty="0">
                <a:latin typeface="Arial"/>
                <a:cs typeface="Arial"/>
              </a:rPr>
              <a:t>10-year</a:t>
            </a:r>
            <a:r>
              <a:rPr lang="en-US" sz="1200" spc="10" dirty="0">
                <a:latin typeface="Arial"/>
                <a:cs typeface="Arial"/>
              </a:rPr>
              <a:t> </a:t>
            </a:r>
            <a:r>
              <a:rPr lang="en-US" sz="1200" dirty="0">
                <a:latin typeface="Arial"/>
                <a:cs typeface="Arial"/>
              </a:rPr>
              <a:t>rates</a:t>
            </a:r>
            <a:r>
              <a:rPr lang="en-US" sz="1200" spc="15" dirty="0">
                <a:latin typeface="Arial"/>
                <a:cs typeface="Arial"/>
              </a:rPr>
              <a:t> </a:t>
            </a:r>
            <a:r>
              <a:rPr lang="en-US" sz="1200" spc="-20" dirty="0">
                <a:latin typeface="Arial"/>
                <a:cs typeface="Arial"/>
              </a:rPr>
              <a:t>were </a:t>
            </a:r>
            <a:r>
              <a:rPr lang="en-US" sz="1200" dirty="0">
                <a:latin typeface="Arial"/>
                <a:cs typeface="Arial"/>
              </a:rPr>
              <a:t>4.0%</a:t>
            </a:r>
            <a:r>
              <a:rPr lang="en-US" sz="1200" spc="35" dirty="0">
                <a:latin typeface="Arial"/>
                <a:cs typeface="Arial"/>
              </a:rPr>
              <a:t> </a:t>
            </a:r>
            <a:r>
              <a:rPr lang="en-US" sz="1200" dirty="0">
                <a:latin typeface="Arial"/>
                <a:cs typeface="Arial"/>
              </a:rPr>
              <a:t>to</a:t>
            </a:r>
            <a:r>
              <a:rPr lang="en-US" sz="1200" spc="35" dirty="0">
                <a:latin typeface="Arial"/>
                <a:cs typeface="Arial"/>
              </a:rPr>
              <a:t> </a:t>
            </a:r>
            <a:r>
              <a:rPr lang="en-US" sz="1200" spc="-10" dirty="0">
                <a:latin typeface="Arial"/>
                <a:cs typeface="Arial"/>
              </a:rPr>
              <a:t>6.0%,</a:t>
            </a:r>
            <a:r>
              <a:rPr lang="en-US" sz="1200" spc="35"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median</a:t>
            </a:r>
            <a:r>
              <a:rPr lang="en-US" sz="1200" spc="40" dirty="0">
                <a:latin typeface="Arial"/>
                <a:cs typeface="Arial"/>
              </a:rPr>
              <a:t> </a:t>
            </a:r>
            <a:r>
              <a:rPr lang="en-US" sz="1200" dirty="0">
                <a:latin typeface="Arial"/>
                <a:cs typeface="Arial"/>
              </a:rPr>
              <a:t>annualized</a:t>
            </a:r>
            <a:r>
              <a:rPr lang="en-US" sz="1200" spc="35" dirty="0">
                <a:latin typeface="Arial"/>
                <a:cs typeface="Arial"/>
              </a:rPr>
              <a:t> </a:t>
            </a:r>
            <a:r>
              <a:rPr lang="en-US" sz="1200" dirty="0">
                <a:latin typeface="Arial"/>
                <a:cs typeface="Arial"/>
              </a:rPr>
              <a:t>return</a:t>
            </a:r>
            <a:r>
              <a:rPr lang="en-US" sz="1200" spc="35" dirty="0">
                <a:latin typeface="Arial"/>
                <a:cs typeface="Arial"/>
              </a:rPr>
              <a:t> </a:t>
            </a:r>
            <a:r>
              <a:rPr lang="en-US" sz="1200" spc="-20" dirty="0">
                <a:latin typeface="Arial"/>
                <a:cs typeface="Arial"/>
              </a:rPr>
              <a:t>since </a:t>
            </a:r>
            <a:r>
              <a:rPr lang="en-US" sz="1200" dirty="0">
                <a:latin typeface="Arial"/>
                <a:cs typeface="Arial"/>
              </a:rPr>
              <a:t>1976</a:t>
            </a:r>
            <a:r>
              <a:rPr lang="en-US" sz="1200" spc="20" dirty="0">
                <a:latin typeface="Arial"/>
                <a:cs typeface="Arial"/>
              </a:rPr>
              <a:t> </a:t>
            </a:r>
            <a:r>
              <a:rPr lang="en-US" sz="1200" dirty="0">
                <a:latin typeface="Arial"/>
                <a:cs typeface="Arial"/>
              </a:rPr>
              <a:t>for</a:t>
            </a:r>
            <a:r>
              <a:rPr lang="en-US" sz="1200" spc="25" dirty="0">
                <a:latin typeface="Arial"/>
                <a:cs typeface="Arial"/>
              </a:rPr>
              <a:t> </a:t>
            </a:r>
            <a:r>
              <a:rPr lang="en-US" sz="1200" dirty="0">
                <a:latin typeface="Arial"/>
                <a:cs typeface="Arial"/>
              </a:rPr>
              <a:t>the</a:t>
            </a:r>
            <a:r>
              <a:rPr lang="en-US" sz="1200" spc="20" dirty="0">
                <a:latin typeface="Arial"/>
                <a:cs typeface="Arial"/>
              </a:rPr>
              <a:t> </a:t>
            </a:r>
            <a:r>
              <a:rPr lang="en-US" sz="1200" spc="-55" dirty="0">
                <a:latin typeface="Arial"/>
                <a:cs typeface="Arial"/>
              </a:rPr>
              <a:t>S&amp;P</a:t>
            </a:r>
            <a:r>
              <a:rPr lang="en-US" sz="1200" spc="25" dirty="0">
                <a:latin typeface="Arial"/>
                <a:cs typeface="Arial"/>
              </a:rPr>
              <a:t> </a:t>
            </a:r>
            <a:r>
              <a:rPr lang="en-US" sz="1200" dirty="0">
                <a:latin typeface="Arial"/>
                <a:cs typeface="Arial"/>
              </a:rPr>
              <a:t>500</a:t>
            </a:r>
            <a:r>
              <a:rPr lang="en-US" sz="1200" spc="25" dirty="0">
                <a:latin typeface="Arial"/>
                <a:cs typeface="Arial"/>
              </a:rPr>
              <a:t> </a:t>
            </a:r>
            <a:r>
              <a:rPr lang="en-US" sz="1200" dirty="0">
                <a:latin typeface="Arial"/>
                <a:cs typeface="Arial"/>
              </a:rPr>
              <a:t>Index</a:t>
            </a:r>
            <a:r>
              <a:rPr lang="en-US" sz="1200" spc="25" dirty="0">
                <a:latin typeface="Arial"/>
                <a:cs typeface="Arial"/>
              </a:rPr>
              <a:t> </a:t>
            </a:r>
            <a:r>
              <a:rPr lang="en-US" sz="1200" spc="-20" dirty="0">
                <a:latin typeface="Arial"/>
                <a:cs typeface="Arial"/>
              </a:rPr>
              <a:t>was</a:t>
            </a:r>
            <a:r>
              <a:rPr lang="en-US" sz="1200" spc="25" dirty="0">
                <a:latin typeface="Arial"/>
                <a:cs typeface="Arial"/>
              </a:rPr>
              <a:t> </a:t>
            </a:r>
            <a:r>
              <a:rPr lang="en-US" sz="1200" dirty="0">
                <a:latin typeface="Arial"/>
                <a:cs typeface="Arial"/>
              </a:rPr>
              <a:t>14.20%,</a:t>
            </a:r>
            <a:r>
              <a:rPr lang="en-US" sz="1200" spc="25" dirty="0">
                <a:latin typeface="Arial"/>
                <a:cs typeface="Arial"/>
              </a:rPr>
              <a:t> </a:t>
            </a:r>
            <a:r>
              <a:rPr lang="en-US" sz="1200" dirty="0">
                <a:latin typeface="Arial"/>
                <a:cs typeface="Arial"/>
              </a:rPr>
              <a:t>while</a:t>
            </a:r>
            <a:r>
              <a:rPr lang="en-US" sz="1200" spc="15" dirty="0">
                <a:latin typeface="Arial"/>
                <a:cs typeface="Arial"/>
              </a:rPr>
              <a:t> </a:t>
            </a:r>
            <a:r>
              <a:rPr lang="en-US" sz="1200" spc="-25" dirty="0">
                <a:latin typeface="Arial"/>
                <a:cs typeface="Arial"/>
              </a:rPr>
              <a:t>the </a:t>
            </a:r>
            <a:r>
              <a:rPr lang="en-US" sz="1200" dirty="0">
                <a:latin typeface="Arial"/>
                <a:cs typeface="Arial"/>
              </a:rPr>
              <a:t>Bloomberg</a:t>
            </a:r>
            <a:r>
              <a:rPr lang="en-US" sz="1200" spc="155" dirty="0">
                <a:latin typeface="Arial"/>
                <a:cs typeface="Arial"/>
              </a:rPr>
              <a:t> </a:t>
            </a:r>
            <a:r>
              <a:rPr lang="en-US" sz="1200" spc="-45" dirty="0">
                <a:latin typeface="Arial"/>
                <a:cs typeface="Arial"/>
              </a:rPr>
              <a:t>U.S.</a:t>
            </a:r>
            <a:r>
              <a:rPr lang="en-US" sz="1200" spc="145" dirty="0">
                <a:latin typeface="Arial"/>
                <a:cs typeface="Arial"/>
              </a:rPr>
              <a:t> </a:t>
            </a:r>
            <a:r>
              <a:rPr lang="en-US" sz="1200" dirty="0">
                <a:latin typeface="Arial"/>
                <a:cs typeface="Arial"/>
              </a:rPr>
              <a:t>Aggregate</a:t>
            </a:r>
            <a:r>
              <a:rPr lang="en-US" sz="1200" spc="140" dirty="0">
                <a:latin typeface="Arial"/>
                <a:cs typeface="Arial"/>
              </a:rPr>
              <a:t> </a:t>
            </a:r>
            <a:r>
              <a:rPr lang="en-US" sz="1200" dirty="0">
                <a:latin typeface="Arial"/>
                <a:cs typeface="Arial"/>
              </a:rPr>
              <a:t>Index</a:t>
            </a:r>
            <a:r>
              <a:rPr lang="en-US" sz="1200" spc="145" dirty="0">
                <a:latin typeface="Arial"/>
                <a:cs typeface="Arial"/>
              </a:rPr>
              <a:t> </a:t>
            </a:r>
            <a:r>
              <a:rPr lang="en-US" sz="1200" dirty="0">
                <a:latin typeface="Arial"/>
                <a:cs typeface="Arial"/>
              </a:rPr>
              <a:t>returned</a:t>
            </a:r>
            <a:r>
              <a:rPr lang="en-US" sz="1200" spc="150" dirty="0">
                <a:latin typeface="Arial"/>
                <a:cs typeface="Arial"/>
              </a:rPr>
              <a:t> </a:t>
            </a:r>
            <a:r>
              <a:rPr lang="en-US" sz="1200" spc="-10" dirty="0">
                <a:latin typeface="Arial"/>
                <a:cs typeface="Arial"/>
              </a:rPr>
              <a:t>6.99%.*</a:t>
            </a: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7</a:t>
            </a:fld>
            <a:endParaRPr lang="en-US"/>
          </a:p>
        </p:txBody>
      </p:sp>
    </p:spTree>
    <p:extLst>
      <p:ext uri="{BB962C8B-B14F-4D97-AF65-F5344CB8AC3E}">
        <p14:creationId xmlns:p14="http://schemas.microsoft.com/office/powerpoint/2010/main" val="239027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Why</a:t>
            </a:r>
            <a:r>
              <a:rPr lang="en-US" sz="1200" spc="35" dirty="0">
                <a:latin typeface="Arial"/>
                <a:cs typeface="Arial"/>
              </a:rPr>
              <a:t> </a:t>
            </a:r>
            <a:r>
              <a:rPr lang="en-US" sz="1200" dirty="0">
                <a:latin typeface="Arial"/>
                <a:cs typeface="Arial"/>
              </a:rPr>
              <a:t>didn’t</a:t>
            </a:r>
            <a:r>
              <a:rPr lang="en-US" sz="1200" spc="45" dirty="0">
                <a:latin typeface="Arial"/>
                <a:cs typeface="Arial"/>
              </a:rPr>
              <a:t> </a:t>
            </a:r>
            <a:r>
              <a:rPr lang="en-US" sz="1200" dirty="0">
                <a:latin typeface="Arial"/>
                <a:cs typeface="Arial"/>
              </a:rPr>
              <a:t>the</a:t>
            </a:r>
            <a:r>
              <a:rPr lang="en-US" sz="1200" spc="35" dirty="0">
                <a:latin typeface="Arial"/>
                <a:cs typeface="Arial"/>
              </a:rPr>
              <a:t> </a:t>
            </a:r>
            <a:r>
              <a:rPr lang="en-US" sz="1200" spc="-45" dirty="0">
                <a:latin typeface="Arial"/>
                <a:cs typeface="Arial"/>
              </a:rPr>
              <a:t>U.S.</a:t>
            </a:r>
            <a:r>
              <a:rPr lang="en-US" sz="1200" spc="45" dirty="0">
                <a:latin typeface="Arial"/>
                <a:cs typeface="Arial"/>
              </a:rPr>
              <a:t> </a:t>
            </a:r>
            <a:r>
              <a:rPr lang="en-US" sz="1200" dirty="0">
                <a:latin typeface="Arial"/>
                <a:cs typeface="Arial"/>
              </a:rPr>
              <a:t>fall</a:t>
            </a:r>
            <a:r>
              <a:rPr lang="en-US" sz="1200" spc="40" dirty="0">
                <a:latin typeface="Arial"/>
                <a:cs typeface="Arial"/>
              </a:rPr>
              <a:t> </a:t>
            </a:r>
            <a:r>
              <a:rPr lang="en-US" sz="1200" dirty="0">
                <a:latin typeface="Arial"/>
                <a:cs typeface="Arial"/>
              </a:rPr>
              <a:t>into</a:t>
            </a:r>
            <a:r>
              <a:rPr lang="en-US" sz="1200" spc="40" dirty="0">
                <a:latin typeface="Arial"/>
                <a:cs typeface="Arial"/>
              </a:rPr>
              <a:t> </a:t>
            </a:r>
            <a:r>
              <a:rPr lang="en-US" sz="1200" dirty="0">
                <a:latin typeface="Arial"/>
                <a:cs typeface="Arial"/>
              </a:rPr>
              <a:t>recession</a:t>
            </a:r>
            <a:r>
              <a:rPr lang="en-US" sz="1200" spc="45" dirty="0">
                <a:latin typeface="Arial"/>
                <a:cs typeface="Arial"/>
              </a:rPr>
              <a:t> </a:t>
            </a:r>
            <a:r>
              <a:rPr lang="en-US" sz="1200" dirty="0">
                <a:latin typeface="Arial"/>
                <a:cs typeface="Arial"/>
              </a:rPr>
              <a:t>in</a:t>
            </a:r>
            <a:r>
              <a:rPr lang="en-US" sz="1200" spc="45" dirty="0">
                <a:latin typeface="Arial"/>
                <a:cs typeface="Arial"/>
              </a:rPr>
              <a:t> </a:t>
            </a:r>
            <a:r>
              <a:rPr lang="en-US" sz="1200" spc="-10" dirty="0">
                <a:latin typeface="Arial"/>
                <a:cs typeface="Arial"/>
              </a:rPr>
              <a:t>2023, </a:t>
            </a:r>
            <a:r>
              <a:rPr lang="en-US" sz="1200" spc="-50" dirty="0">
                <a:latin typeface="Arial"/>
                <a:cs typeface="Arial"/>
              </a:rPr>
              <a:t>as</a:t>
            </a:r>
            <a:r>
              <a:rPr lang="en-US" sz="1200" spc="25" dirty="0">
                <a:latin typeface="Arial"/>
                <a:cs typeface="Arial"/>
              </a:rPr>
              <a:t> </a:t>
            </a:r>
            <a:r>
              <a:rPr lang="en-US" sz="1200" dirty="0">
                <a:latin typeface="Arial"/>
                <a:cs typeface="Arial"/>
              </a:rPr>
              <a:t>so</a:t>
            </a:r>
            <a:r>
              <a:rPr lang="en-US" sz="1200" spc="30" dirty="0">
                <a:latin typeface="Arial"/>
                <a:cs typeface="Arial"/>
              </a:rPr>
              <a:t> </a:t>
            </a:r>
            <a:r>
              <a:rPr lang="en-US" sz="1200" dirty="0">
                <a:latin typeface="Arial"/>
                <a:cs typeface="Arial"/>
              </a:rPr>
              <a:t>many</a:t>
            </a:r>
            <a:r>
              <a:rPr lang="en-US" sz="1200" spc="20" dirty="0">
                <a:latin typeface="Arial"/>
                <a:cs typeface="Arial"/>
              </a:rPr>
              <a:t> </a:t>
            </a:r>
            <a:r>
              <a:rPr lang="en-US" sz="1200" dirty="0">
                <a:latin typeface="Arial"/>
                <a:cs typeface="Arial"/>
              </a:rPr>
              <a:t>pundits</a:t>
            </a:r>
            <a:r>
              <a:rPr lang="en-US" sz="1200" spc="30" dirty="0">
                <a:latin typeface="Arial"/>
                <a:cs typeface="Arial"/>
              </a:rPr>
              <a:t> </a:t>
            </a:r>
            <a:r>
              <a:rPr lang="en-US" sz="1200" spc="-10" dirty="0">
                <a:latin typeface="Arial"/>
                <a:cs typeface="Arial"/>
              </a:rPr>
              <a:t>predicted?</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The</a:t>
            </a:r>
            <a:r>
              <a:rPr lang="en-US" sz="1200" spc="5" dirty="0">
                <a:latin typeface="Arial"/>
                <a:cs typeface="Arial"/>
              </a:rPr>
              <a:t> </a:t>
            </a:r>
            <a:r>
              <a:rPr lang="en-US" sz="1200" dirty="0">
                <a:latin typeface="Arial"/>
                <a:cs typeface="Arial"/>
              </a:rPr>
              <a:t>recession</a:t>
            </a:r>
            <a:r>
              <a:rPr lang="en-US" sz="1200" spc="10" dirty="0">
                <a:latin typeface="Arial"/>
                <a:cs typeface="Arial"/>
              </a:rPr>
              <a:t> </a:t>
            </a:r>
            <a:r>
              <a:rPr lang="en-US" sz="1200" spc="55" dirty="0">
                <a:latin typeface="Arial"/>
                <a:cs typeface="Arial"/>
              </a:rPr>
              <a:t>did</a:t>
            </a:r>
            <a:r>
              <a:rPr lang="en-US" sz="1200" spc="15" dirty="0">
                <a:latin typeface="Arial"/>
                <a:cs typeface="Arial"/>
              </a:rPr>
              <a:t> </a:t>
            </a:r>
            <a:r>
              <a:rPr lang="en-US" sz="1200" dirty="0">
                <a:latin typeface="Arial"/>
                <a:cs typeface="Arial"/>
              </a:rPr>
              <a:t>happen,</a:t>
            </a:r>
            <a:r>
              <a:rPr lang="en-US" sz="1200" spc="10" dirty="0">
                <a:latin typeface="Arial"/>
                <a:cs typeface="Arial"/>
              </a:rPr>
              <a:t> </a:t>
            </a:r>
            <a:r>
              <a:rPr lang="en-US" sz="1200" dirty="0">
                <a:latin typeface="Arial"/>
                <a:cs typeface="Arial"/>
              </a:rPr>
              <a:t>just</a:t>
            </a:r>
            <a:r>
              <a:rPr lang="en-US" sz="1200" spc="15" dirty="0">
                <a:latin typeface="Arial"/>
                <a:cs typeface="Arial"/>
              </a:rPr>
              <a:t> </a:t>
            </a:r>
            <a:r>
              <a:rPr lang="en-US" sz="1200" dirty="0">
                <a:latin typeface="Arial"/>
                <a:cs typeface="Arial"/>
              </a:rPr>
              <a:t>not</a:t>
            </a:r>
            <a:r>
              <a:rPr lang="en-US" sz="1200" spc="10" dirty="0">
                <a:latin typeface="Arial"/>
                <a:cs typeface="Arial"/>
              </a:rPr>
              <a:t> </a:t>
            </a:r>
            <a:r>
              <a:rPr lang="en-US" sz="1200" dirty="0">
                <a:latin typeface="Arial"/>
                <a:cs typeface="Arial"/>
              </a:rPr>
              <a:t>all</a:t>
            </a:r>
            <a:r>
              <a:rPr lang="en-US" sz="1200" spc="10" dirty="0">
                <a:latin typeface="Arial"/>
                <a:cs typeface="Arial"/>
              </a:rPr>
              <a:t> </a:t>
            </a:r>
            <a:r>
              <a:rPr lang="en-US" sz="1200" dirty="0">
                <a:latin typeface="Arial"/>
                <a:cs typeface="Arial"/>
              </a:rPr>
              <a:t>at</a:t>
            </a:r>
            <a:r>
              <a:rPr lang="en-US" sz="1200" spc="10" dirty="0">
                <a:latin typeface="Arial"/>
                <a:cs typeface="Arial"/>
              </a:rPr>
              <a:t> </a:t>
            </a:r>
            <a:r>
              <a:rPr lang="en-US" sz="1200" dirty="0">
                <a:latin typeface="Arial"/>
                <a:cs typeface="Arial"/>
              </a:rPr>
              <a:t>once.</a:t>
            </a:r>
            <a:r>
              <a:rPr lang="en-US" sz="1200" spc="15" dirty="0">
                <a:latin typeface="Arial"/>
                <a:cs typeface="Arial"/>
              </a:rPr>
              <a:t> </a:t>
            </a:r>
            <a:r>
              <a:rPr lang="en-US" sz="1200" spc="-20" dirty="0">
                <a:latin typeface="Arial"/>
                <a:cs typeface="Arial"/>
              </a:rPr>
              <a:t>Over </a:t>
            </a:r>
            <a:r>
              <a:rPr lang="en-US" sz="1200" dirty="0">
                <a:latin typeface="Arial"/>
                <a:cs typeface="Arial"/>
              </a:rPr>
              <a:t>the</a:t>
            </a:r>
            <a:r>
              <a:rPr lang="en-US" sz="1200" spc="30" dirty="0">
                <a:latin typeface="Arial"/>
                <a:cs typeface="Arial"/>
              </a:rPr>
              <a:t> </a:t>
            </a:r>
            <a:r>
              <a:rPr lang="en-US" sz="1200" dirty="0">
                <a:latin typeface="Arial"/>
                <a:cs typeface="Arial"/>
              </a:rPr>
              <a:t>past</a:t>
            </a:r>
            <a:r>
              <a:rPr lang="en-US" sz="1200" spc="35" dirty="0">
                <a:latin typeface="Arial"/>
                <a:cs typeface="Arial"/>
              </a:rPr>
              <a:t> </a:t>
            </a:r>
            <a:r>
              <a:rPr lang="en-US" sz="1200" dirty="0">
                <a:latin typeface="Arial"/>
                <a:cs typeface="Arial"/>
              </a:rPr>
              <a:t>year</a:t>
            </a:r>
            <a:r>
              <a:rPr lang="en-US" sz="1200" spc="40" dirty="0">
                <a:latin typeface="Arial"/>
                <a:cs typeface="Arial"/>
              </a:rPr>
              <a:t> </a:t>
            </a:r>
            <a:r>
              <a:rPr lang="en-US" sz="1200" dirty="0">
                <a:latin typeface="Arial"/>
                <a:cs typeface="Arial"/>
              </a:rPr>
              <a:t>and</a:t>
            </a:r>
            <a:r>
              <a:rPr lang="en-US" sz="1200" spc="35" dirty="0">
                <a:latin typeface="Arial"/>
                <a:cs typeface="Arial"/>
              </a:rPr>
              <a:t> </a:t>
            </a:r>
            <a:r>
              <a:rPr lang="en-US" sz="1200" dirty="0">
                <a:latin typeface="Arial"/>
                <a:cs typeface="Arial"/>
              </a:rPr>
              <a:t>a</a:t>
            </a:r>
            <a:r>
              <a:rPr lang="en-US" sz="1200" spc="25" dirty="0">
                <a:latin typeface="Arial"/>
                <a:cs typeface="Arial"/>
              </a:rPr>
              <a:t> </a:t>
            </a:r>
            <a:r>
              <a:rPr lang="en-US" sz="1200" dirty="0">
                <a:latin typeface="Arial"/>
                <a:cs typeface="Arial"/>
              </a:rPr>
              <a:t>half,</a:t>
            </a:r>
            <a:r>
              <a:rPr lang="en-US" sz="1200" spc="35" dirty="0">
                <a:latin typeface="Arial"/>
                <a:cs typeface="Arial"/>
              </a:rPr>
              <a:t> </a:t>
            </a:r>
            <a:r>
              <a:rPr lang="en-US" sz="1200" dirty="0">
                <a:latin typeface="Arial"/>
                <a:cs typeface="Arial"/>
              </a:rPr>
              <a:t>different</a:t>
            </a:r>
            <a:r>
              <a:rPr lang="en-US" sz="1200" spc="40" dirty="0">
                <a:latin typeface="Arial"/>
                <a:cs typeface="Arial"/>
              </a:rPr>
              <a:t> </a:t>
            </a:r>
            <a:r>
              <a:rPr lang="en-US" sz="1200" dirty="0">
                <a:latin typeface="Arial"/>
                <a:cs typeface="Arial"/>
              </a:rPr>
              <a:t>economic</a:t>
            </a:r>
            <a:r>
              <a:rPr lang="en-US" sz="1200" spc="35" dirty="0">
                <a:latin typeface="Arial"/>
                <a:cs typeface="Arial"/>
              </a:rPr>
              <a:t> </a:t>
            </a:r>
            <a:r>
              <a:rPr lang="en-US" sz="1200" spc="-10" dirty="0">
                <a:latin typeface="Arial"/>
                <a:cs typeface="Arial"/>
              </a:rPr>
              <a:t>sectors </a:t>
            </a:r>
            <a:r>
              <a:rPr lang="en-US" sz="1200" dirty="0">
                <a:latin typeface="Arial"/>
                <a:cs typeface="Arial"/>
              </a:rPr>
              <a:t>experienced</a:t>
            </a:r>
            <a:r>
              <a:rPr lang="en-US" sz="1200" spc="85" dirty="0">
                <a:latin typeface="Arial"/>
                <a:cs typeface="Arial"/>
              </a:rPr>
              <a:t> </a:t>
            </a:r>
            <a:r>
              <a:rPr lang="en-US" sz="1200" dirty="0">
                <a:latin typeface="Arial"/>
                <a:cs typeface="Arial"/>
              </a:rPr>
              <a:t>downturns</a:t>
            </a:r>
            <a:r>
              <a:rPr lang="en-US" sz="1200" spc="90" dirty="0">
                <a:latin typeface="Arial"/>
                <a:cs typeface="Arial"/>
              </a:rPr>
              <a:t> </a:t>
            </a:r>
            <a:r>
              <a:rPr lang="en-US" sz="1200" dirty="0">
                <a:latin typeface="Arial"/>
                <a:cs typeface="Arial"/>
              </a:rPr>
              <a:t>at</a:t>
            </a:r>
            <a:r>
              <a:rPr lang="en-US" sz="1200" spc="85" dirty="0">
                <a:latin typeface="Arial"/>
                <a:cs typeface="Arial"/>
              </a:rPr>
              <a:t> </a:t>
            </a:r>
            <a:r>
              <a:rPr lang="en-US" sz="1200" dirty="0">
                <a:latin typeface="Arial"/>
                <a:cs typeface="Arial"/>
              </a:rPr>
              <a:t>different</a:t>
            </a:r>
            <a:r>
              <a:rPr lang="en-US" sz="1200" spc="90" dirty="0">
                <a:latin typeface="Arial"/>
                <a:cs typeface="Arial"/>
              </a:rPr>
              <a:t> </a:t>
            </a:r>
            <a:r>
              <a:rPr lang="en-US" sz="1200" dirty="0">
                <a:latin typeface="Arial"/>
                <a:cs typeface="Arial"/>
              </a:rPr>
              <a:t>times</a:t>
            </a:r>
            <a:r>
              <a:rPr lang="en-US" sz="1200" spc="90" dirty="0">
                <a:latin typeface="Arial"/>
                <a:cs typeface="Arial"/>
              </a:rPr>
              <a:t> </a:t>
            </a:r>
            <a:r>
              <a:rPr lang="en-US" sz="1200" spc="-360" dirty="0">
                <a:latin typeface="Arial"/>
                <a:cs typeface="Arial"/>
              </a:rPr>
              <a:t>—</a:t>
            </a:r>
            <a:r>
              <a:rPr lang="en-US" sz="1200" spc="80" dirty="0">
                <a:latin typeface="Arial"/>
                <a:cs typeface="Arial"/>
              </a:rPr>
              <a:t> </a:t>
            </a:r>
            <a:r>
              <a:rPr lang="en-US" sz="1200" spc="-50" dirty="0">
                <a:latin typeface="Arial"/>
                <a:cs typeface="Arial"/>
              </a:rPr>
              <a:t>a</a:t>
            </a:r>
            <a:r>
              <a:rPr lang="en-US" sz="1200" spc="10" dirty="0">
                <a:latin typeface="Arial"/>
                <a:cs typeface="Arial"/>
              </a:rPr>
              <a:t> phenomenon</a:t>
            </a:r>
            <a:r>
              <a:rPr lang="en-US" sz="1200" spc="40" dirty="0">
                <a:latin typeface="Arial"/>
                <a:cs typeface="Arial"/>
              </a:rPr>
              <a:t> </a:t>
            </a:r>
            <a:r>
              <a:rPr lang="en-US" sz="1200" spc="10" dirty="0">
                <a:latin typeface="Arial"/>
                <a:cs typeface="Arial"/>
              </a:rPr>
              <a:t>economists</a:t>
            </a:r>
            <a:r>
              <a:rPr lang="en-US" sz="1200" spc="45" dirty="0">
                <a:latin typeface="Arial"/>
                <a:cs typeface="Arial"/>
              </a:rPr>
              <a:t> </a:t>
            </a:r>
            <a:r>
              <a:rPr lang="en-US" sz="1200" spc="10" dirty="0">
                <a:latin typeface="Arial"/>
                <a:cs typeface="Arial"/>
              </a:rPr>
              <a:t>call</a:t>
            </a:r>
            <a:r>
              <a:rPr lang="en-US" sz="1200" spc="40" dirty="0">
                <a:latin typeface="Arial"/>
                <a:cs typeface="Arial"/>
              </a:rPr>
              <a:t> </a:t>
            </a:r>
            <a:r>
              <a:rPr lang="en-US" sz="1200" dirty="0">
                <a:latin typeface="Arial"/>
                <a:cs typeface="Arial"/>
              </a:rPr>
              <a:t>a</a:t>
            </a:r>
            <a:r>
              <a:rPr lang="en-US" sz="1200" spc="30" dirty="0">
                <a:latin typeface="Arial"/>
                <a:cs typeface="Arial"/>
              </a:rPr>
              <a:t> </a:t>
            </a:r>
            <a:r>
              <a:rPr lang="en-US" sz="1200" spc="10" dirty="0">
                <a:latin typeface="Arial"/>
                <a:cs typeface="Arial"/>
              </a:rPr>
              <a:t>“rolling</a:t>
            </a:r>
            <a:r>
              <a:rPr lang="en-US" sz="1200" spc="50" dirty="0">
                <a:latin typeface="Arial"/>
                <a:cs typeface="Arial"/>
              </a:rPr>
              <a:t> </a:t>
            </a:r>
            <a:r>
              <a:rPr lang="en-US" sz="1200" spc="-10" dirty="0">
                <a:latin typeface="Arial"/>
                <a:cs typeface="Arial"/>
              </a:rPr>
              <a:t>recession.” Thanks</a:t>
            </a:r>
            <a:r>
              <a:rPr lang="en-US" sz="1200" spc="15" dirty="0">
                <a:latin typeface="Arial"/>
                <a:cs typeface="Arial"/>
              </a:rPr>
              <a:t> </a:t>
            </a:r>
            <a:r>
              <a:rPr lang="en-US" sz="1200" dirty="0">
                <a:latin typeface="Arial"/>
                <a:cs typeface="Arial"/>
              </a:rPr>
              <a:t>to</a:t>
            </a:r>
            <a:r>
              <a:rPr lang="en-US" sz="1200" spc="20" dirty="0">
                <a:latin typeface="Arial"/>
                <a:cs typeface="Arial"/>
              </a:rPr>
              <a:t> </a:t>
            </a:r>
            <a:r>
              <a:rPr lang="en-US" sz="1200" dirty="0">
                <a:latin typeface="Arial"/>
                <a:cs typeface="Arial"/>
              </a:rPr>
              <a:t>this</a:t>
            </a:r>
            <a:r>
              <a:rPr lang="en-US" sz="1200" spc="15" dirty="0">
                <a:latin typeface="Arial"/>
                <a:cs typeface="Arial"/>
              </a:rPr>
              <a:t> </a:t>
            </a:r>
            <a:r>
              <a:rPr lang="en-US" sz="1200" dirty="0">
                <a:latin typeface="Arial"/>
                <a:cs typeface="Arial"/>
              </a:rPr>
              <a:t>rare</a:t>
            </a:r>
            <a:r>
              <a:rPr lang="en-US" sz="1200" spc="15" dirty="0">
                <a:latin typeface="Arial"/>
                <a:cs typeface="Arial"/>
              </a:rPr>
              <a:t> </a:t>
            </a:r>
            <a:r>
              <a:rPr lang="en-US" sz="1200" dirty="0">
                <a:latin typeface="Arial"/>
                <a:cs typeface="Arial"/>
              </a:rPr>
              <a:t>event,</a:t>
            </a:r>
            <a:r>
              <a:rPr lang="en-US" sz="1200" spc="15" dirty="0">
                <a:latin typeface="Arial"/>
                <a:cs typeface="Arial"/>
              </a:rPr>
              <a:t> </a:t>
            </a:r>
            <a:r>
              <a:rPr lang="en-US" sz="1200" dirty="0">
                <a:latin typeface="Arial"/>
                <a:cs typeface="Arial"/>
              </a:rPr>
              <a:t>it’s</a:t>
            </a:r>
            <a:r>
              <a:rPr lang="en-US" sz="1200" spc="20" dirty="0">
                <a:latin typeface="Arial"/>
                <a:cs typeface="Arial"/>
              </a:rPr>
              <a:t> </a:t>
            </a:r>
            <a:r>
              <a:rPr lang="en-US" sz="1200" dirty="0">
                <a:latin typeface="Arial"/>
                <a:cs typeface="Arial"/>
              </a:rPr>
              <a:t>possible</a:t>
            </a:r>
            <a:r>
              <a:rPr lang="en-US" sz="1200" spc="10" dirty="0">
                <a:latin typeface="Arial"/>
                <a:cs typeface="Arial"/>
              </a:rPr>
              <a:t> </a:t>
            </a:r>
            <a:r>
              <a:rPr lang="en-US" sz="1200" dirty="0">
                <a:latin typeface="Arial"/>
                <a:cs typeface="Arial"/>
              </a:rPr>
              <a:t>the</a:t>
            </a:r>
            <a:r>
              <a:rPr lang="en-US" sz="1200" spc="10" dirty="0">
                <a:latin typeface="Arial"/>
                <a:cs typeface="Arial"/>
              </a:rPr>
              <a:t> </a:t>
            </a:r>
            <a:r>
              <a:rPr lang="en-US" sz="1200" spc="-45" dirty="0">
                <a:latin typeface="Arial"/>
                <a:cs typeface="Arial"/>
              </a:rPr>
              <a:t>U.S.</a:t>
            </a:r>
            <a:r>
              <a:rPr lang="en-US" sz="1200" spc="20" dirty="0">
                <a:latin typeface="Arial"/>
                <a:cs typeface="Arial"/>
              </a:rPr>
              <a:t> </a:t>
            </a:r>
            <a:r>
              <a:rPr lang="en-US" sz="1200" spc="-20" dirty="0">
                <a:latin typeface="Arial"/>
                <a:cs typeface="Arial"/>
              </a:rPr>
              <a:t>won’t </a:t>
            </a:r>
            <a:r>
              <a:rPr lang="en-US" sz="1200" spc="10" dirty="0">
                <a:latin typeface="Arial"/>
                <a:cs typeface="Arial"/>
              </a:rPr>
              <a:t>experience</a:t>
            </a:r>
            <a:r>
              <a:rPr lang="en-US" sz="1200" spc="20" dirty="0">
                <a:latin typeface="Arial"/>
                <a:cs typeface="Arial"/>
              </a:rPr>
              <a:t> </a:t>
            </a:r>
            <a:r>
              <a:rPr lang="en-US" sz="1200" dirty="0">
                <a:latin typeface="Arial"/>
                <a:cs typeface="Arial"/>
              </a:rPr>
              <a:t>a</a:t>
            </a:r>
            <a:r>
              <a:rPr lang="en-US" sz="1200" spc="20" dirty="0">
                <a:latin typeface="Arial"/>
                <a:cs typeface="Arial"/>
              </a:rPr>
              <a:t> </a:t>
            </a:r>
            <a:r>
              <a:rPr lang="en-US" sz="1200" spc="10" dirty="0">
                <a:latin typeface="Arial"/>
                <a:cs typeface="Arial"/>
              </a:rPr>
              <a:t>traditional</a:t>
            </a:r>
            <a:r>
              <a:rPr lang="en-US" sz="1200" spc="25" dirty="0">
                <a:latin typeface="Arial"/>
                <a:cs typeface="Arial"/>
              </a:rPr>
              <a:t> </a:t>
            </a:r>
            <a:r>
              <a:rPr lang="en-US" sz="1200" dirty="0">
                <a:latin typeface="Arial"/>
                <a:cs typeface="Arial"/>
              </a:rPr>
              <a:t>recession</a:t>
            </a:r>
            <a:r>
              <a:rPr lang="en-US" sz="1200" spc="30" dirty="0">
                <a:latin typeface="Arial"/>
                <a:cs typeface="Arial"/>
              </a:rPr>
              <a:t> </a:t>
            </a:r>
            <a:r>
              <a:rPr lang="en-US" sz="1200" spc="10" dirty="0">
                <a:latin typeface="Arial"/>
                <a:cs typeface="Arial"/>
              </a:rPr>
              <a:t>before</a:t>
            </a:r>
            <a:r>
              <a:rPr lang="en-US" sz="1200" spc="20" dirty="0">
                <a:latin typeface="Arial"/>
                <a:cs typeface="Arial"/>
              </a:rPr>
              <a:t> </a:t>
            </a:r>
            <a:r>
              <a:rPr lang="en-US" sz="1200" spc="10" dirty="0">
                <a:latin typeface="Arial"/>
                <a:cs typeface="Arial"/>
              </a:rPr>
              <a:t>the</a:t>
            </a:r>
            <a:r>
              <a:rPr lang="en-US" sz="1200" spc="25" dirty="0">
                <a:latin typeface="Arial"/>
                <a:cs typeface="Arial"/>
              </a:rPr>
              <a:t> </a:t>
            </a:r>
            <a:r>
              <a:rPr lang="en-US" sz="1200" spc="10" dirty="0">
                <a:latin typeface="Arial"/>
                <a:cs typeface="Arial"/>
              </a:rPr>
              <a:t>end</a:t>
            </a:r>
            <a:r>
              <a:rPr lang="en-US" sz="1200" spc="30" dirty="0">
                <a:latin typeface="Arial"/>
                <a:cs typeface="Arial"/>
              </a:rPr>
              <a:t> </a:t>
            </a:r>
            <a:r>
              <a:rPr lang="en-US" sz="1200" spc="-25" dirty="0">
                <a:latin typeface="Arial"/>
                <a:cs typeface="Arial"/>
              </a:rPr>
              <a:t>of </a:t>
            </a:r>
            <a:r>
              <a:rPr lang="en-US" sz="1200" dirty="0">
                <a:latin typeface="Arial"/>
                <a:cs typeface="Arial"/>
              </a:rPr>
              <a:t>this</a:t>
            </a:r>
            <a:r>
              <a:rPr lang="en-US" sz="1200" spc="40" dirty="0">
                <a:latin typeface="Arial"/>
                <a:cs typeface="Arial"/>
              </a:rPr>
              <a:t> </a:t>
            </a:r>
            <a:r>
              <a:rPr lang="en-US" sz="1200" dirty="0">
                <a:latin typeface="Arial"/>
                <a:cs typeface="Arial"/>
              </a:rPr>
              <a:t>year</a:t>
            </a:r>
            <a:r>
              <a:rPr lang="en-US" sz="1200" spc="45" dirty="0">
                <a:latin typeface="Arial"/>
                <a:cs typeface="Arial"/>
              </a:rPr>
              <a:t> </a:t>
            </a:r>
            <a:r>
              <a:rPr lang="en-US" sz="1200" dirty="0">
                <a:latin typeface="Arial"/>
                <a:cs typeface="Arial"/>
              </a:rPr>
              <a:t>or</a:t>
            </a:r>
            <a:r>
              <a:rPr lang="en-US" sz="1200" spc="40" dirty="0">
                <a:latin typeface="Arial"/>
                <a:cs typeface="Arial"/>
              </a:rPr>
              <a:t> </a:t>
            </a:r>
            <a:r>
              <a:rPr lang="en-US" sz="1200" dirty="0">
                <a:latin typeface="Arial"/>
                <a:cs typeface="Arial"/>
              </a:rPr>
              <a:t>even</a:t>
            </a:r>
            <a:r>
              <a:rPr lang="en-US" sz="1200" spc="45"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next,</a:t>
            </a:r>
            <a:r>
              <a:rPr lang="en-US" sz="1200" spc="45" dirty="0">
                <a:latin typeface="Arial"/>
                <a:cs typeface="Arial"/>
              </a:rPr>
              <a:t> </a:t>
            </a:r>
            <a:r>
              <a:rPr lang="en-US" sz="1200" dirty="0">
                <a:latin typeface="Arial"/>
                <a:cs typeface="Arial"/>
              </a:rPr>
              <a:t>despite</a:t>
            </a:r>
            <a:r>
              <a:rPr lang="en-US" sz="1200" spc="35"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burden</a:t>
            </a:r>
            <a:r>
              <a:rPr lang="en-US" sz="1200" spc="45" dirty="0">
                <a:latin typeface="Arial"/>
                <a:cs typeface="Arial"/>
              </a:rPr>
              <a:t> </a:t>
            </a:r>
            <a:r>
              <a:rPr lang="en-US" sz="1200" dirty="0">
                <a:latin typeface="Arial"/>
                <a:cs typeface="Arial"/>
              </a:rPr>
              <a:t>of</a:t>
            </a:r>
            <a:r>
              <a:rPr lang="en-US" sz="1200" spc="35" dirty="0">
                <a:latin typeface="Arial"/>
                <a:cs typeface="Arial"/>
              </a:rPr>
              <a:t> </a:t>
            </a:r>
            <a:r>
              <a:rPr lang="en-US" sz="1200" spc="-20" dirty="0">
                <a:latin typeface="Arial"/>
                <a:cs typeface="Arial"/>
              </a:rPr>
              <a:t>high </a:t>
            </a:r>
            <a:r>
              <a:rPr lang="en-US" sz="1200" dirty="0">
                <a:latin typeface="Arial"/>
                <a:cs typeface="Arial"/>
              </a:rPr>
              <a:t>inflation</a:t>
            </a:r>
            <a:r>
              <a:rPr lang="en-US" sz="1200" spc="80" dirty="0">
                <a:latin typeface="Arial"/>
                <a:cs typeface="Arial"/>
              </a:rPr>
              <a:t> </a:t>
            </a:r>
            <a:r>
              <a:rPr lang="en-US" sz="1200" dirty="0">
                <a:latin typeface="Arial"/>
                <a:cs typeface="Arial"/>
              </a:rPr>
              <a:t>and</a:t>
            </a:r>
            <a:r>
              <a:rPr lang="en-US" sz="1200" spc="80" dirty="0">
                <a:latin typeface="Arial"/>
                <a:cs typeface="Arial"/>
              </a:rPr>
              <a:t> </a:t>
            </a:r>
            <a:r>
              <a:rPr lang="en-US" sz="1200" dirty="0">
                <a:latin typeface="Arial"/>
                <a:cs typeface="Arial"/>
              </a:rPr>
              <a:t>rising</a:t>
            </a:r>
            <a:r>
              <a:rPr lang="en-US" sz="1200" spc="85" dirty="0">
                <a:latin typeface="Arial"/>
                <a:cs typeface="Arial"/>
              </a:rPr>
              <a:t> </a:t>
            </a:r>
            <a:r>
              <a:rPr lang="en-US" sz="1200" dirty="0">
                <a:latin typeface="Arial"/>
                <a:cs typeface="Arial"/>
              </a:rPr>
              <a:t>interest</a:t>
            </a:r>
            <a:r>
              <a:rPr lang="en-US" sz="1200" spc="85" dirty="0">
                <a:latin typeface="Arial"/>
                <a:cs typeface="Arial"/>
              </a:rPr>
              <a:t> </a:t>
            </a:r>
            <a:r>
              <a:rPr lang="en-US" sz="1200" spc="-10" dirty="0">
                <a:latin typeface="Arial"/>
                <a:cs typeface="Arial"/>
              </a:rPr>
              <a:t>rates.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For</a:t>
            </a:r>
            <a:r>
              <a:rPr lang="en-US" sz="1200" spc="90" dirty="0">
                <a:latin typeface="Arial"/>
                <a:cs typeface="Arial"/>
              </a:rPr>
              <a:t> </a:t>
            </a:r>
            <a:r>
              <a:rPr lang="en-US" sz="1200" dirty="0">
                <a:latin typeface="Arial"/>
                <a:cs typeface="Arial"/>
              </a:rPr>
              <a:t>example,</a:t>
            </a:r>
            <a:r>
              <a:rPr lang="en-US" sz="1200" spc="90" dirty="0">
                <a:latin typeface="Arial"/>
                <a:cs typeface="Arial"/>
              </a:rPr>
              <a:t> </a:t>
            </a:r>
            <a:r>
              <a:rPr lang="en-US" sz="1200" dirty="0">
                <a:latin typeface="Arial"/>
                <a:cs typeface="Arial"/>
              </a:rPr>
              <a:t>residential</a:t>
            </a:r>
            <a:r>
              <a:rPr lang="en-US" sz="1200" spc="85" dirty="0">
                <a:latin typeface="Arial"/>
                <a:cs typeface="Arial"/>
              </a:rPr>
              <a:t> </a:t>
            </a:r>
            <a:r>
              <a:rPr lang="en-US" sz="1200" dirty="0">
                <a:latin typeface="Arial"/>
                <a:cs typeface="Arial"/>
              </a:rPr>
              <a:t>housing</a:t>
            </a:r>
            <a:r>
              <a:rPr lang="en-US" sz="1200" spc="95" dirty="0">
                <a:latin typeface="Arial"/>
                <a:cs typeface="Arial"/>
              </a:rPr>
              <a:t> </a:t>
            </a:r>
            <a:r>
              <a:rPr lang="en-US" sz="1200" dirty="0">
                <a:latin typeface="Arial"/>
                <a:cs typeface="Arial"/>
              </a:rPr>
              <a:t>contracted</a:t>
            </a:r>
            <a:r>
              <a:rPr lang="en-US" sz="1200" spc="95" dirty="0">
                <a:latin typeface="Arial"/>
                <a:cs typeface="Arial"/>
              </a:rPr>
              <a:t> </a:t>
            </a:r>
            <a:r>
              <a:rPr lang="en-US" sz="1200" spc="-10" dirty="0">
                <a:latin typeface="Arial"/>
                <a:cs typeface="Arial"/>
              </a:rPr>
              <a:t>sharply </a:t>
            </a:r>
            <a:r>
              <a:rPr lang="en-US" sz="1200" dirty="0">
                <a:latin typeface="Arial"/>
                <a:cs typeface="Arial"/>
              </a:rPr>
              <a:t>after</a:t>
            </a:r>
            <a:r>
              <a:rPr lang="en-US" sz="1200" spc="25" dirty="0">
                <a:latin typeface="Arial"/>
                <a:cs typeface="Arial"/>
              </a:rPr>
              <a:t> </a:t>
            </a:r>
            <a:r>
              <a:rPr lang="en-US" sz="1200" dirty="0">
                <a:latin typeface="Arial"/>
                <a:cs typeface="Arial"/>
              </a:rPr>
              <a:t>the</a:t>
            </a:r>
            <a:r>
              <a:rPr lang="en-US" sz="1200" spc="20" dirty="0">
                <a:latin typeface="Arial"/>
                <a:cs typeface="Arial"/>
              </a:rPr>
              <a:t> </a:t>
            </a:r>
            <a:r>
              <a:rPr lang="en-US" sz="1200" dirty="0">
                <a:latin typeface="Arial"/>
                <a:cs typeface="Arial"/>
              </a:rPr>
              <a:t>Federal</a:t>
            </a:r>
            <a:r>
              <a:rPr lang="en-US" sz="1200" spc="25" dirty="0">
                <a:latin typeface="Arial"/>
                <a:cs typeface="Arial"/>
              </a:rPr>
              <a:t> </a:t>
            </a:r>
            <a:r>
              <a:rPr lang="en-US" sz="1200" spc="-25" dirty="0">
                <a:latin typeface="Arial"/>
                <a:cs typeface="Arial"/>
              </a:rPr>
              <a:t>Reserve</a:t>
            </a:r>
            <a:r>
              <a:rPr lang="en-US" sz="1200" spc="20" dirty="0">
                <a:latin typeface="Arial"/>
                <a:cs typeface="Arial"/>
              </a:rPr>
              <a:t> </a:t>
            </a:r>
            <a:r>
              <a:rPr lang="en-US" sz="1200" dirty="0">
                <a:latin typeface="Arial"/>
                <a:cs typeface="Arial"/>
              </a:rPr>
              <a:t>started</a:t>
            </a:r>
            <a:r>
              <a:rPr lang="en-US" sz="1200" spc="25" dirty="0">
                <a:latin typeface="Arial"/>
                <a:cs typeface="Arial"/>
              </a:rPr>
              <a:t> </a:t>
            </a:r>
            <a:r>
              <a:rPr lang="en-US" sz="1200" dirty="0">
                <a:latin typeface="Arial"/>
                <a:cs typeface="Arial"/>
              </a:rPr>
              <a:t>aggressively</a:t>
            </a:r>
            <a:r>
              <a:rPr lang="en-US" sz="1200" spc="25" dirty="0">
                <a:latin typeface="Arial"/>
                <a:cs typeface="Arial"/>
              </a:rPr>
              <a:t> </a:t>
            </a:r>
            <a:r>
              <a:rPr lang="en-US" sz="1200" spc="-10" dirty="0">
                <a:latin typeface="Arial"/>
                <a:cs typeface="Arial"/>
              </a:rPr>
              <a:t>raising </a:t>
            </a:r>
            <a:r>
              <a:rPr lang="en-US" sz="1200" dirty="0">
                <a:latin typeface="Arial"/>
                <a:cs typeface="Arial"/>
              </a:rPr>
              <a:t>interest</a:t>
            </a:r>
            <a:r>
              <a:rPr lang="en-US" sz="1200" spc="45" dirty="0">
                <a:latin typeface="Arial"/>
                <a:cs typeface="Arial"/>
              </a:rPr>
              <a:t> </a:t>
            </a:r>
            <a:r>
              <a:rPr lang="en-US" sz="1200" dirty="0">
                <a:latin typeface="Arial"/>
                <a:cs typeface="Arial"/>
              </a:rPr>
              <a:t>rates.</a:t>
            </a:r>
            <a:r>
              <a:rPr lang="en-US" sz="1200" spc="50" dirty="0">
                <a:latin typeface="Arial"/>
                <a:cs typeface="Arial"/>
              </a:rPr>
              <a:t> </a:t>
            </a:r>
            <a:r>
              <a:rPr lang="en-US" sz="1200" dirty="0">
                <a:latin typeface="Arial"/>
                <a:cs typeface="Arial"/>
              </a:rPr>
              <a:t>At</a:t>
            </a:r>
            <a:r>
              <a:rPr lang="en-US" sz="1200" spc="50" dirty="0">
                <a:latin typeface="Arial"/>
                <a:cs typeface="Arial"/>
              </a:rPr>
              <a:t> </a:t>
            </a:r>
            <a:r>
              <a:rPr lang="en-US" sz="1200" dirty="0">
                <a:latin typeface="Arial"/>
                <a:cs typeface="Arial"/>
              </a:rPr>
              <a:t>one</a:t>
            </a:r>
            <a:r>
              <a:rPr lang="en-US" sz="1200" spc="40" dirty="0">
                <a:latin typeface="Arial"/>
                <a:cs typeface="Arial"/>
              </a:rPr>
              <a:t> </a:t>
            </a:r>
            <a:r>
              <a:rPr lang="en-US" sz="1200" dirty="0">
                <a:latin typeface="Arial"/>
                <a:cs typeface="Arial"/>
              </a:rPr>
              <a:t>point</a:t>
            </a:r>
            <a:r>
              <a:rPr lang="en-US" sz="1200" spc="50" dirty="0">
                <a:latin typeface="Arial"/>
                <a:cs typeface="Arial"/>
              </a:rPr>
              <a:t> </a:t>
            </a:r>
            <a:r>
              <a:rPr lang="en-US" sz="1200" dirty="0">
                <a:latin typeface="Arial"/>
                <a:cs typeface="Arial"/>
              </a:rPr>
              <a:t>in</a:t>
            </a:r>
            <a:r>
              <a:rPr lang="en-US" sz="1200" spc="50" dirty="0">
                <a:latin typeface="Arial"/>
                <a:cs typeface="Arial"/>
              </a:rPr>
              <a:t> </a:t>
            </a:r>
            <a:r>
              <a:rPr lang="en-US" sz="1200" dirty="0">
                <a:latin typeface="Arial"/>
                <a:cs typeface="Arial"/>
              </a:rPr>
              <a:t>2022,</a:t>
            </a:r>
            <a:r>
              <a:rPr lang="en-US" sz="1200" spc="45" dirty="0">
                <a:latin typeface="Arial"/>
                <a:cs typeface="Arial"/>
              </a:rPr>
              <a:t> </a:t>
            </a:r>
            <a:r>
              <a:rPr lang="en-US" sz="1200" dirty="0">
                <a:latin typeface="Arial"/>
                <a:cs typeface="Arial"/>
              </a:rPr>
              <a:t>existing</a:t>
            </a:r>
            <a:r>
              <a:rPr lang="en-US" sz="1200" spc="55" dirty="0">
                <a:latin typeface="Arial"/>
                <a:cs typeface="Arial"/>
              </a:rPr>
              <a:t> </a:t>
            </a:r>
            <a:r>
              <a:rPr lang="en-US" sz="1200" spc="-20" dirty="0">
                <a:latin typeface="Arial"/>
                <a:cs typeface="Arial"/>
              </a:rPr>
              <a:t>home sales</a:t>
            </a:r>
            <a:r>
              <a:rPr lang="en-US" sz="1200" spc="30" dirty="0">
                <a:latin typeface="Arial"/>
                <a:cs typeface="Arial"/>
              </a:rPr>
              <a:t> </a:t>
            </a:r>
            <a:r>
              <a:rPr lang="en-US" sz="1200" dirty="0">
                <a:latin typeface="Arial"/>
                <a:cs typeface="Arial"/>
              </a:rPr>
              <a:t>tumbled</a:t>
            </a:r>
            <a:r>
              <a:rPr lang="en-US" sz="1200" spc="30" dirty="0">
                <a:latin typeface="Arial"/>
                <a:cs typeface="Arial"/>
              </a:rPr>
              <a:t> </a:t>
            </a:r>
            <a:r>
              <a:rPr lang="en-US" sz="1200" dirty="0">
                <a:latin typeface="Arial"/>
                <a:cs typeface="Arial"/>
              </a:rPr>
              <a:t>nearly</a:t>
            </a:r>
            <a:r>
              <a:rPr lang="en-US" sz="1200" spc="25" dirty="0">
                <a:latin typeface="Arial"/>
                <a:cs typeface="Arial"/>
              </a:rPr>
              <a:t> </a:t>
            </a:r>
            <a:r>
              <a:rPr lang="en-US" sz="1200" dirty="0">
                <a:latin typeface="Arial"/>
                <a:cs typeface="Arial"/>
              </a:rPr>
              <a:t>40%.</a:t>
            </a:r>
            <a:r>
              <a:rPr lang="en-US" sz="1200" spc="30" dirty="0">
                <a:latin typeface="Arial"/>
                <a:cs typeface="Arial"/>
              </a:rPr>
              <a:t> </a:t>
            </a:r>
            <a:r>
              <a:rPr lang="en-US" sz="1200" dirty="0">
                <a:latin typeface="Arial"/>
                <a:cs typeface="Arial"/>
              </a:rPr>
              <a:t>Now</a:t>
            </a:r>
            <a:r>
              <a:rPr lang="en-US" sz="1200" spc="30" dirty="0">
                <a:latin typeface="Arial"/>
                <a:cs typeface="Arial"/>
              </a:rPr>
              <a:t> </a:t>
            </a:r>
            <a:r>
              <a:rPr lang="en-US" sz="1200" dirty="0">
                <a:latin typeface="Arial"/>
                <a:cs typeface="Arial"/>
              </a:rPr>
              <a:t>there</a:t>
            </a:r>
            <a:r>
              <a:rPr lang="en-US" sz="1200" spc="25" dirty="0">
                <a:latin typeface="Arial"/>
                <a:cs typeface="Arial"/>
              </a:rPr>
              <a:t> </a:t>
            </a:r>
            <a:r>
              <a:rPr lang="en-US" sz="1200" dirty="0">
                <a:latin typeface="Arial"/>
                <a:cs typeface="Arial"/>
              </a:rPr>
              <a:t>are</a:t>
            </a:r>
            <a:r>
              <a:rPr lang="en-US" sz="1200" spc="25" dirty="0">
                <a:latin typeface="Arial"/>
                <a:cs typeface="Arial"/>
              </a:rPr>
              <a:t> </a:t>
            </a:r>
            <a:r>
              <a:rPr lang="en-US" sz="1200" dirty="0">
                <a:latin typeface="Arial"/>
                <a:cs typeface="Arial"/>
              </a:rPr>
              <a:t>signs</a:t>
            </a:r>
            <a:r>
              <a:rPr lang="en-US" sz="1200" spc="30" dirty="0">
                <a:latin typeface="Arial"/>
                <a:cs typeface="Arial"/>
              </a:rPr>
              <a:t> </a:t>
            </a:r>
            <a:r>
              <a:rPr lang="en-US" sz="1200" spc="-20" dirty="0">
                <a:latin typeface="Arial"/>
                <a:cs typeface="Arial"/>
              </a:rPr>
              <a:t>that</a:t>
            </a:r>
            <a:r>
              <a:rPr lang="en-US" sz="1200" dirty="0">
                <a:latin typeface="Arial"/>
                <a:cs typeface="Arial"/>
              </a:rPr>
              <a:t> the</a:t>
            </a:r>
            <a:r>
              <a:rPr lang="en-US" sz="1200" spc="35" dirty="0">
                <a:latin typeface="Arial"/>
                <a:cs typeface="Arial"/>
              </a:rPr>
              <a:t> </a:t>
            </a:r>
            <a:r>
              <a:rPr lang="en-US" sz="1200" dirty="0">
                <a:latin typeface="Arial"/>
                <a:cs typeface="Arial"/>
              </a:rPr>
              <a:t>housing</a:t>
            </a:r>
            <a:r>
              <a:rPr lang="en-US" sz="1200" spc="50" dirty="0">
                <a:latin typeface="Arial"/>
                <a:cs typeface="Arial"/>
              </a:rPr>
              <a:t> </a:t>
            </a:r>
            <a:r>
              <a:rPr lang="en-US" sz="1200" dirty="0">
                <a:latin typeface="Arial"/>
                <a:cs typeface="Arial"/>
              </a:rPr>
              <a:t>market</a:t>
            </a:r>
            <a:r>
              <a:rPr lang="en-US" sz="1200" spc="45" dirty="0">
                <a:latin typeface="Arial"/>
                <a:cs typeface="Arial"/>
              </a:rPr>
              <a:t> </a:t>
            </a:r>
            <a:r>
              <a:rPr lang="en-US" sz="1200" dirty="0">
                <a:latin typeface="Arial"/>
                <a:cs typeface="Arial"/>
              </a:rPr>
              <a:t>is</a:t>
            </a:r>
            <a:r>
              <a:rPr lang="en-US" sz="1200" spc="40" dirty="0">
                <a:latin typeface="Arial"/>
                <a:cs typeface="Arial"/>
              </a:rPr>
              <a:t> </a:t>
            </a:r>
            <a:r>
              <a:rPr lang="en-US" sz="1200" dirty="0">
                <a:latin typeface="Arial"/>
                <a:cs typeface="Arial"/>
              </a:rPr>
              <a:t>recovering.</a:t>
            </a:r>
            <a:r>
              <a:rPr lang="en-US" sz="1200" spc="45" dirty="0">
                <a:latin typeface="Arial"/>
                <a:cs typeface="Arial"/>
              </a:rPr>
              <a:t> </a:t>
            </a:r>
            <a:r>
              <a:rPr lang="en-US" sz="1200" dirty="0">
                <a:latin typeface="Arial"/>
                <a:cs typeface="Arial"/>
              </a:rPr>
              <a:t>The</a:t>
            </a:r>
            <a:r>
              <a:rPr lang="en-US" sz="1200" spc="35" dirty="0">
                <a:latin typeface="Arial"/>
                <a:cs typeface="Arial"/>
              </a:rPr>
              <a:t> </a:t>
            </a:r>
            <a:r>
              <a:rPr lang="en-US" sz="1200" dirty="0">
                <a:latin typeface="Arial"/>
                <a:cs typeface="Arial"/>
              </a:rPr>
              <a:t>chart</a:t>
            </a:r>
            <a:r>
              <a:rPr lang="en-US" sz="1200" spc="45" dirty="0">
                <a:latin typeface="Arial"/>
                <a:cs typeface="Arial"/>
              </a:rPr>
              <a:t> </a:t>
            </a:r>
            <a:r>
              <a:rPr lang="en-US" sz="1200" spc="-10" dirty="0">
                <a:latin typeface="Arial"/>
                <a:cs typeface="Arial"/>
              </a:rPr>
              <a:t>illustrates several</a:t>
            </a:r>
            <a:r>
              <a:rPr lang="en-US" sz="1200" spc="30" dirty="0">
                <a:latin typeface="Arial"/>
                <a:cs typeface="Arial"/>
              </a:rPr>
              <a:t> </a:t>
            </a:r>
            <a:r>
              <a:rPr lang="en-US" sz="1200" dirty="0">
                <a:latin typeface="Arial"/>
                <a:cs typeface="Arial"/>
              </a:rPr>
              <a:t>sector-based</a:t>
            </a:r>
            <a:r>
              <a:rPr lang="en-US" sz="1200" spc="40" dirty="0">
                <a:latin typeface="Arial"/>
                <a:cs typeface="Arial"/>
              </a:rPr>
              <a:t> </a:t>
            </a:r>
            <a:r>
              <a:rPr lang="en-US" sz="1200" spc="-10" dirty="0">
                <a:latin typeface="Arial"/>
                <a:cs typeface="Arial"/>
              </a:rPr>
              <a:t>examples.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pPr marL="12700" marR="5080">
              <a:lnSpc>
                <a:spcPct val="111100"/>
              </a:lnSpc>
              <a:spcBef>
                <a:spcPts val="100"/>
              </a:spcBef>
            </a:pPr>
            <a:r>
              <a:rPr lang="en-US" sz="1200" dirty="0">
                <a:latin typeface="Arial"/>
                <a:cs typeface="Arial"/>
              </a:rPr>
              <a:t>If</a:t>
            </a:r>
            <a:r>
              <a:rPr lang="en-US" sz="1200" spc="40" dirty="0">
                <a:latin typeface="Arial"/>
                <a:cs typeface="Arial"/>
              </a:rPr>
              <a:t> </a:t>
            </a:r>
            <a:r>
              <a:rPr lang="en-US" sz="1200" dirty="0">
                <a:latin typeface="Arial"/>
                <a:cs typeface="Arial"/>
              </a:rPr>
              <a:t>these</a:t>
            </a:r>
            <a:r>
              <a:rPr lang="en-US" sz="1200" spc="45" dirty="0">
                <a:latin typeface="Arial"/>
                <a:cs typeface="Arial"/>
              </a:rPr>
              <a:t> </a:t>
            </a:r>
            <a:r>
              <a:rPr lang="en-US" sz="1200" dirty="0">
                <a:latin typeface="Arial"/>
                <a:cs typeface="Arial"/>
              </a:rPr>
              <a:t>contractions</a:t>
            </a:r>
            <a:r>
              <a:rPr lang="en-US" sz="1200" spc="50" dirty="0">
                <a:latin typeface="Arial"/>
                <a:cs typeface="Arial"/>
              </a:rPr>
              <a:t> </a:t>
            </a:r>
            <a:r>
              <a:rPr lang="en-US" sz="1200" dirty="0">
                <a:latin typeface="Arial"/>
                <a:cs typeface="Arial"/>
              </a:rPr>
              <a:t>and</a:t>
            </a:r>
            <a:r>
              <a:rPr lang="en-US" sz="1200" spc="50" dirty="0">
                <a:latin typeface="Arial"/>
                <a:cs typeface="Arial"/>
              </a:rPr>
              <a:t> </a:t>
            </a:r>
            <a:r>
              <a:rPr lang="en-US" sz="1200" dirty="0">
                <a:latin typeface="Arial"/>
                <a:cs typeface="Arial"/>
              </a:rPr>
              <a:t>recoveries</a:t>
            </a:r>
            <a:r>
              <a:rPr lang="en-US" sz="1200" spc="50" dirty="0">
                <a:latin typeface="Arial"/>
                <a:cs typeface="Arial"/>
              </a:rPr>
              <a:t> </a:t>
            </a:r>
            <a:r>
              <a:rPr lang="en-US" sz="1200" dirty="0">
                <a:latin typeface="Arial"/>
                <a:cs typeface="Arial"/>
              </a:rPr>
              <a:t>continue,</a:t>
            </a:r>
            <a:r>
              <a:rPr lang="en-US" sz="1200" spc="50" dirty="0">
                <a:latin typeface="Arial"/>
                <a:cs typeface="Arial"/>
              </a:rPr>
              <a:t> </a:t>
            </a:r>
            <a:r>
              <a:rPr lang="en-US" sz="1200" dirty="0">
                <a:latin typeface="Arial"/>
                <a:cs typeface="Arial"/>
              </a:rPr>
              <a:t>the</a:t>
            </a:r>
            <a:r>
              <a:rPr lang="en-US" sz="1200" spc="45" dirty="0">
                <a:latin typeface="Arial"/>
                <a:cs typeface="Arial"/>
              </a:rPr>
              <a:t> </a:t>
            </a:r>
            <a:r>
              <a:rPr lang="en-US" sz="1200" spc="-20" dirty="0">
                <a:latin typeface="Arial"/>
                <a:cs typeface="Arial"/>
              </a:rPr>
              <a:t>U.S. </a:t>
            </a:r>
            <a:r>
              <a:rPr lang="en-US" sz="1200" spc="10" dirty="0">
                <a:latin typeface="Arial"/>
                <a:cs typeface="Arial"/>
              </a:rPr>
              <a:t>could</a:t>
            </a:r>
            <a:r>
              <a:rPr lang="en-US" sz="1200" spc="35" dirty="0">
                <a:latin typeface="Arial"/>
                <a:cs typeface="Arial"/>
              </a:rPr>
              <a:t> </a:t>
            </a:r>
            <a:r>
              <a:rPr lang="en-US" sz="1200" spc="10" dirty="0">
                <a:latin typeface="Arial"/>
                <a:cs typeface="Arial"/>
              </a:rPr>
              <a:t>avoid</a:t>
            </a:r>
            <a:r>
              <a:rPr lang="en-US" sz="1200" spc="50" dirty="0">
                <a:latin typeface="Arial"/>
                <a:cs typeface="Arial"/>
              </a:rPr>
              <a:t> </a:t>
            </a:r>
            <a:r>
              <a:rPr lang="en-US" sz="1200" spc="10" dirty="0">
                <a:latin typeface="Arial"/>
                <a:cs typeface="Arial"/>
              </a:rPr>
              <a:t>the</a:t>
            </a:r>
            <a:r>
              <a:rPr lang="en-US" sz="1200" spc="40" dirty="0">
                <a:latin typeface="Arial"/>
                <a:cs typeface="Arial"/>
              </a:rPr>
              <a:t> </a:t>
            </a:r>
            <a:r>
              <a:rPr lang="en-US" sz="1200" spc="10" dirty="0">
                <a:latin typeface="Arial"/>
                <a:cs typeface="Arial"/>
              </a:rPr>
              <a:t>most</a:t>
            </a:r>
            <a:r>
              <a:rPr lang="en-US" sz="1200" spc="50" dirty="0">
                <a:latin typeface="Arial"/>
                <a:cs typeface="Arial"/>
              </a:rPr>
              <a:t> </a:t>
            </a:r>
            <a:r>
              <a:rPr lang="en-US" sz="1200" spc="10" dirty="0">
                <a:latin typeface="Arial"/>
                <a:cs typeface="Arial"/>
              </a:rPr>
              <a:t>widely</a:t>
            </a:r>
            <a:r>
              <a:rPr lang="en-US" sz="1200" spc="40" dirty="0">
                <a:latin typeface="Arial"/>
                <a:cs typeface="Arial"/>
              </a:rPr>
              <a:t> </a:t>
            </a:r>
            <a:r>
              <a:rPr lang="en-US" sz="1200" spc="10" dirty="0">
                <a:latin typeface="Arial"/>
                <a:cs typeface="Arial"/>
              </a:rPr>
              <a:t>predicted</a:t>
            </a:r>
            <a:r>
              <a:rPr lang="en-US" sz="1200" spc="50" dirty="0">
                <a:latin typeface="Arial"/>
                <a:cs typeface="Arial"/>
              </a:rPr>
              <a:t> </a:t>
            </a:r>
            <a:r>
              <a:rPr lang="en-US" sz="1200" dirty="0">
                <a:latin typeface="Arial"/>
                <a:cs typeface="Arial"/>
              </a:rPr>
              <a:t>recession</a:t>
            </a:r>
            <a:r>
              <a:rPr lang="en-US" sz="1200" spc="50" dirty="0">
                <a:latin typeface="Arial"/>
                <a:cs typeface="Arial"/>
              </a:rPr>
              <a:t> </a:t>
            </a:r>
            <a:r>
              <a:rPr lang="en-US" sz="1200" spc="-25" dirty="0">
                <a:latin typeface="Arial"/>
                <a:cs typeface="Arial"/>
              </a:rPr>
              <a:t>in </a:t>
            </a:r>
            <a:r>
              <a:rPr lang="en-US" sz="1200" dirty="0">
                <a:latin typeface="Arial"/>
                <a:cs typeface="Arial"/>
              </a:rPr>
              <a:t>history. Citing</a:t>
            </a:r>
            <a:r>
              <a:rPr lang="en-US" sz="1200" spc="75" dirty="0">
                <a:latin typeface="Arial"/>
                <a:cs typeface="Arial"/>
              </a:rPr>
              <a:t> </a:t>
            </a:r>
            <a:r>
              <a:rPr lang="en-US" sz="1200" dirty="0">
                <a:latin typeface="Arial"/>
                <a:cs typeface="Arial"/>
              </a:rPr>
              <a:t>a</a:t>
            </a:r>
            <a:r>
              <a:rPr lang="en-US" sz="1200" spc="50" dirty="0">
                <a:latin typeface="Arial"/>
                <a:cs typeface="Arial"/>
              </a:rPr>
              <a:t> </a:t>
            </a:r>
            <a:r>
              <a:rPr lang="en-US" sz="1200" dirty="0">
                <a:latin typeface="Arial"/>
                <a:cs typeface="Arial"/>
              </a:rPr>
              <a:t>strong</a:t>
            </a:r>
            <a:r>
              <a:rPr lang="en-US" sz="1200" spc="75" dirty="0">
                <a:latin typeface="Arial"/>
                <a:cs typeface="Arial"/>
              </a:rPr>
              <a:t> </a:t>
            </a:r>
            <a:r>
              <a:rPr lang="en-US" sz="1200" dirty="0">
                <a:latin typeface="Arial"/>
                <a:cs typeface="Arial"/>
              </a:rPr>
              <a:t>labor</a:t>
            </a:r>
            <a:r>
              <a:rPr lang="en-US" sz="1200" spc="70" dirty="0">
                <a:latin typeface="Arial"/>
                <a:cs typeface="Arial"/>
              </a:rPr>
              <a:t> </a:t>
            </a:r>
            <a:r>
              <a:rPr lang="en-US" sz="1200" dirty="0">
                <a:latin typeface="Arial"/>
                <a:cs typeface="Arial"/>
              </a:rPr>
              <a:t>market</a:t>
            </a:r>
            <a:r>
              <a:rPr lang="en-US" sz="1200" spc="70" dirty="0">
                <a:latin typeface="Arial"/>
                <a:cs typeface="Arial"/>
              </a:rPr>
              <a:t> </a:t>
            </a:r>
            <a:r>
              <a:rPr lang="en-US" sz="1200" dirty="0">
                <a:latin typeface="Arial"/>
                <a:cs typeface="Arial"/>
              </a:rPr>
              <a:t>and</a:t>
            </a:r>
            <a:r>
              <a:rPr lang="en-US" sz="1200" spc="65" dirty="0">
                <a:latin typeface="Arial"/>
                <a:cs typeface="Arial"/>
              </a:rPr>
              <a:t> </a:t>
            </a:r>
            <a:r>
              <a:rPr lang="en-US" sz="1200" dirty="0">
                <a:latin typeface="Arial"/>
                <a:cs typeface="Arial"/>
              </a:rPr>
              <a:t>resilient</a:t>
            </a:r>
            <a:r>
              <a:rPr lang="en-US" sz="1200" spc="70" dirty="0">
                <a:latin typeface="Arial"/>
                <a:cs typeface="Arial"/>
              </a:rPr>
              <a:t> </a:t>
            </a:r>
            <a:r>
              <a:rPr lang="en-US" sz="1200" spc="-10" dirty="0">
                <a:latin typeface="Arial"/>
                <a:cs typeface="Arial"/>
              </a:rPr>
              <a:t>consumer </a:t>
            </a:r>
            <a:r>
              <a:rPr lang="en-US" sz="1200" dirty="0">
                <a:latin typeface="Arial"/>
                <a:cs typeface="Arial"/>
              </a:rPr>
              <a:t>spending,</a:t>
            </a:r>
            <a:r>
              <a:rPr lang="en-US" sz="1200" spc="60" dirty="0">
                <a:latin typeface="Arial"/>
                <a:cs typeface="Arial"/>
              </a:rPr>
              <a:t> </a:t>
            </a:r>
            <a:r>
              <a:rPr lang="en-US" sz="1200" dirty="0">
                <a:latin typeface="Arial"/>
                <a:cs typeface="Arial"/>
              </a:rPr>
              <a:t>the</a:t>
            </a:r>
            <a:r>
              <a:rPr lang="en-US" sz="1200" spc="50" dirty="0">
                <a:latin typeface="Arial"/>
                <a:cs typeface="Arial"/>
              </a:rPr>
              <a:t> </a:t>
            </a:r>
            <a:r>
              <a:rPr lang="en-US" sz="1200" spc="-45" dirty="0">
                <a:latin typeface="Arial"/>
                <a:cs typeface="Arial"/>
              </a:rPr>
              <a:t>U.S.</a:t>
            </a:r>
            <a:r>
              <a:rPr lang="en-US" sz="1200" spc="60" dirty="0">
                <a:latin typeface="Arial"/>
                <a:cs typeface="Arial"/>
              </a:rPr>
              <a:t> </a:t>
            </a:r>
            <a:r>
              <a:rPr lang="en-US" sz="1200" dirty="0">
                <a:latin typeface="Arial"/>
                <a:cs typeface="Arial"/>
              </a:rPr>
              <a:t>economy</a:t>
            </a:r>
            <a:r>
              <a:rPr lang="en-US" sz="1200" spc="55" dirty="0">
                <a:latin typeface="Arial"/>
                <a:cs typeface="Arial"/>
              </a:rPr>
              <a:t> </a:t>
            </a:r>
            <a:r>
              <a:rPr lang="en-US" sz="1200" spc="-20" dirty="0">
                <a:latin typeface="Arial"/>
                <a:cs typeface="Arial"/>
              </a:rPr>
              <a:t>could </a:t>
            </a:r>
            <a:r>
              <a:rPr lang="en-US" sz="1200" dirty="0">
                <a:latin typeface="Arial"/>
                <a:cs typeface="Arial"/>
              </a:rPr>
              <a:t>grow</a:t>
            </a:r>
            <a:r>
              <a:rPr lang="en-US" sz="1200" spc="30" dirty="0">
                <a:latin typeface="Arial"/>
                <a:cs typeface="Arial"/>
              </a:rPr>
              <a:t> </a:t>
            </a:r>
            <a:r>
              <a:rPr lang="en-US" sz="1200" dirty="0">
                <a:latin typeface="Arial"/>
                <a:cs typeface="Arial"/>
              </a:rPr>
              <a:t>at</a:t>
            </a:r>
            <a:r>
              <a:rPr lang="en-US" sz="1200" spc="30" dirty="0">
                <a:latin typeface="Arial"/>
                <a:cs typeface="Arial"/>
              </a:rPr>
              <a:t> </a:t>
            </a:r>
            <a:r>
              <a:rPr lang="en-US" sz="1200" dirty="0">
                <a:latin typeface="Arial"/>
                <a:cs typeface="Arial"/>
              </a:rPr>
              <a:t>an</a:t>
            </a:r>
            <a:r>
              <a:rPr lang="en-US" sz="1200" spc="35" dirty="0">
                <a:latin typeface="Arial"/>
                <a:cs typeface="Arial"/>
              </a:rPr>
              <a:t> </a:t>
            </a:r>
            <a:r>
              <a:rPr lang="en-US" sz="1200" dirty="0">
                <a:latin typeface="Arial"/>
                <a:cs typeface="Arial"/>
              </a:rPr>
              <a:t>annualized</a:t>
            </a:r>
            <a:r>
              <a:rPr lang="en-US" sz="1200" spc="30" dirty="0">
                <a:latin typeface="Arial"/>
                <a:cs typeface="Arial"/>
              </a:rPr>
              <a:t> </a:t>
            </a:r>
            <a:r>
              <a:rPr lang="en-US" sz="1200" dirty="0">
                <a:latin typeface="Arial"/>
                <a:cs typeface="Arial"/>
              </a:rPr>
              <a:t>rate</a:t>
            </a:r>
            <a:r>
              <a:rPr lang="en-US" sz="1200" spc="25"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roughly</a:t>
            </a:r>
            <a:r>
              <a:rPr lang="en-US" sz="1200" spc="25" dirty="0">
                <a:latin typeface="Arial"/>
                <a:cs typeface="Arial"/>
              </a:rPr>
              <a:t> </a:t>
            </a:r>
            <a:r>
              <a:rPr lang="en-US" sz="1200" dirty="0">
                <a:latin typeface="Arial"/>
                <a:cs typeface="Arial"/>
              </a:rPr>
              <a:t>2%</a:t>
            </a:r>
            <a:r>
              <a:rPr lang="en-US" sz="1200" spc="35" dirty="0">
                <a:latin typeface="Arial"/>
                <a:cs typeface="Arial"/>
              </a:rPr>
              <a:t> </a:t>
            </a:r>
            <a:r>
              <a:rPr lang="en-US" sz="1200" dirty="0">
                <a:latin typeface="Arial"/>
                <a:cs typeface="Arial"/>
              </a:rPr>
              <a:t>in</a:t>
            </a:r>
            <a:r>
              <a:rPr lang="en-US" sz="1200" spc="30" dirty="0">
                <a:latin typeface="Arial"/>
                <a:cs typeface="Arial"/>
              </a:rPr>
              <a:t> </a:t>
            </a:r>
            <a:r>
              <a:rPr lang="en-US" sz="1200" spc="-10" dirty="0">
                <a:latin typeface="Arial"/>
                <a:cs typeface="Arial"/>
              </a:rPr>
              <a:t>2024.</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8</a:t>
            </a:fld>
            <a:endParaRPr lang="en-US"/>
          </a:p>
        </p:txBody>
      </p:sp>
    </p:spTree>
    <p:extLst>
      <p:ext uri="{BB962C8B-B14F-4D97-AF65-F5344CB8AC3E}">
        <p14:creationId xmlns:p14="http://schemas.microsoft.com/office/powerpoint/2010/main" val="202343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720725"/>
            <a:ext cx="4659312"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Investors</a:t>
            </a:r>
            <a:r>
              <a:rPr lang="en-US" sz="1200" spc="20" dirty="0">
                <a:latin typeface="Arial"/>
                <a:cs typeface="Arial"/>
              </a:rPr>
              <a:t> </a:t>
            </a:r>
            <a:r>
              <a:rPr lang="en-US" sz="1200" spc="10" dirty="0">
                <a:latin typeface="Arial"/>
                <a:cs typeface="Arial"/>
              </a:rPr>
              <a:t>are</a:t>
            </a:r>
            <a:r>
              <a:rPr lang="en-US" sz="1200" spc="20" dirty="0">
                <a:latin typeface="Arial"/>
                <a:cs typeface="Arial"/>
              </a:rPr>
              <a:t> </a:t>
            </a:r>
            <a:r>
              <a:rPr lang="en-US" sz="1200" spc="10" dirty="0">
                <a:latin typeface="Arial"/>
                <a:cs typeface="Arial"/>
              </a:rPr>
              <a:t>getting</a:t>
            </a:r>
            <a:r>
              <a:rPr lang="en-US" sz="1200" spc="30" dirty="0">
                <a:latin typeface="Arial"/>
                <a:cs typeface="Arial"/>
              </a:rPr>
              <a:t> </a:t>
            </a:r>
            <a:r>
              <a:rPr lang="en-US" sz="1200" spc="10" dirty="0">
                <a:latin typeface="Arial"/>
                <a:cs typeface="Arial"/>
              </a:rPr>
              <a:t>mixed</a:t>
            </a:r>
            <a:r>
              <a:rPr lang="en-US" sz="1200" spc="20" dirty="0">
                <a:latin typeface="Arial"/>
                <a:cs typeface="Arial"/>
              </a:rPr>
              <a:t> </a:t>
            </a:r>
            <a:r>
              <a:rPr lang="en-US" sz="1200" dirty="0">
                <a:latin typeface="Arial"/>
                <a:cs typeface="Arial"/>
              </a:rPr>
              <a:t>signals</a:t>
            </a:r>
            <a:r>
              <a:rPr lang="en-US" sz="1200" spc="25" dirty="0">
                <a:latin typeface="Arial"/>
                <a:cs typeface="Arial"/>
              </a:rPr>
              <a:t> </a:t>
            </a:r>
            <a:r>
              <a:rPr lang="en-US" sz="1200" spc="10" dirty="0">
                <a:latin typeface="Arial"/>
                <a:cs typeface="Arial"/>
              </a:rPr>
              <a:t>about</a:t>
            </a:r>
            <a:r>
              <a:rPr lang="en-US" sz="1200" spc="25" dirty="0">
                <a:latin typeface="Arial"/>
                <a:cs typeface="Arial"/>
              </a:rPr>
              <a:t> </a:t>
            </a:r>
            <a:r>
              <a:rPr lang="en-US" sz="1200" spc="10" dirty="0">
                <a:latin typeface="Arial"/>
                <a:cs typeface="Arial"/>
              </a:rPr>
              <a:t>the</a:t>
            </a:r>
            <a:r>
              <a:rPr lang="en-US" sz="1200" spc="15" dirty="0">
                <a:latin typeface="Arial"/>
                <a:cs typeface="Arial"/>
              </a:rPr>
              <a:t> </a:t>
            </a:r>
            <a:r>
              <a:rPr lang="en-US" sz="1200" spc="-10" dirty="0">
                <a:latin typeface="Arial"/>
                <a:cs typeface="Arial"/>
              </a:rPr>
              <a:t>direction</a:t>
            </a:r>
            <a:r>
              <a:rPr lang="en-US" sz="1200" spc="500"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the</a:t>
            </a:r>
            <a:r>
              <a:rPr lang="en-US" sz="1200" spc="30" dirty="0">
                <a:latin typeface="Arial"/>
                <a:cs typeface="Arial"/>
              </a:rPr>
              <a:t> </a:t>
            </a:r>
            <a:r>
              <a:rPr lang="en-US" sz="1200" dirty="0">
                <a:latin typeface="Arial"/>
                <a:cs typeface="Arial"/>
              </a:rPr>
              <a:t>economy.</a:t>
            </a:r>
            <a:r>
              <a:rPr lang="en-US" sz="1200" spc="35" dirty="0">
                <a:latin typeface="Arial"/>
                <a:cs typeface="Arial"/>
              </a:rPr>
              <a:t> </a:t>
            </a:r>
            <a:r>
              <a:rPr lang="en-US" sz="1200" dirty="0">
                <a:latin typeface="Arial"/>
                <a:cs typeface="Arial"/>
              </a:rPr>
              <a:t>But</a:t>
            </a:r>
            <a:r>
              <a:rPr lang="en-US" sz="1200" spc="40" dirty="0">
                <a:latin typeface="Arial"/>
                <a:cs typeface="Arial"/>
              </a:rPr>
              <a:t> </a:t>
            </a:r>
            <a:r>
              <a:rPr lang="en-US" sz="1200" dirty="0">
                <a:latin typeface="Arial"/>
                <a:cs typeface="Arial"/>
              </a:rPr>
              <a:t>when</a:t>
            </a:r>
            <a:r>
              <a:rPr lang="en-US" sz="1200" spc="35" dirty="0">
                <a:latin typeface="Arial"/>
                <a:cs typeface="Arial"/>
              </a:rPr>
              <a:t> </a:t>
            </a:r>
            <a:r>
              <a:rPr lang="en-US" sz="1200" dirty="0">
                <a:latin typeface="Arial"/>
                <a:cs typeface="Arial"/>
              </a:rPr>
              <a:t>it</a:t>
            </a:r>
            <a:r>
              <a:rPr lang="en-US" sz="1200" spc="35" dirty="0">
                <a:latin typeface="Arial"/>
                <a:cs typeface="Arial"/>
              </a:rPr>
              <a:t> </a:t>
            </a:r>
            <a:r>
              <a:rPr lang="en-US" sz="1200" dirty="0">
                <a:latin typeface="Arial"/>
                <a:cs typeface="Arial"/>
              </a:rPr>
              <a:t>comes</a:t>
            </a:r>
            <a:r>
              <a:rPr lang="en-US" sz="1200" spc="35" dirty="0">
                <a:latin typeface="Arial"/>
                <a:cs typeface="Arial"/>
              </a:rPr>
              <a:t> </a:t>
            </a:r>
            <a:r>
              <a:rPr lang="en-US" sz="1200" dirty="0">
                <a:latin typeface="Arial"/>
                <a:cs typeface="Arial"/>
              </a:rPr>
              <a:t>to</a:t>
            </a:r>
            <a:r>
              <a:rPr lang="en-US" sz="1200" spc="35" dirty="0">
                <a:latin typeface="Arial"/>
                <a:cs typeface="Arial"/>
              </a:rPr>
              <a:t> </a:t>
            </a:r>
            <a:r>
              <a:rPr lang="en-US" sz="1200" dirty="0">
                <a:latin typeface="Arial"/>
                <a:cs typeface="Arial"/>
              </a:rPr>
              <a:t>stock</a:t>
            </a:r>
            <a:r>
              <a:rPr lang="en-US" sz="1200" spc="35" dirty="0">
                <a:latin typeface="Arial"/>
                <a:cs typeface="Arial"/>
              </a:rPr>
              <a:t> </a:t>
            </a:r>
            <a:r>
              <a:rPr lang="en-US" sz="1200" dirty="0">
                <a:latin typeface="Arial"/>
                <a:cs typeface="Arial"/>
              </a:rPr>
              <a:t>prices,</a:t>
            </a:r>
            <a:r>
              <a:rPr lang="en-US" sz="1200" spc="40" dirty="0">
                <a:latin typeface="Arial"/>
                <a:cs typeface="Arial"/>
              </a:rPr>
              <a:t> </a:t>
            </a:r>
            <a:r>
              <a:rPr lang="en-US" sz="1200" spc="-25" dirty="0">
                <a:latin typeface="Arial"/>
                <a:cs typeface="Arial"/>
              </a:rPr>
              <a:t>one </a:t>
            </a:r>
            <a:r>
              <a:rPr lang="en-US" sz="1200" spc="10" dirty="0">
                <a:latin typeface="Arial"/>
                <a:cs typeface="Arial"/>
              </a:rPr>
              <a:t>of</a:t>
            </a:r>
            <a:r>
              <a:rPr lang="en-US" sz="1200" spc="-5" dirty="0">
                <a:latin typeface="Arial"/>
                <a:cs typeface="Arial"/>
              </a:rPr>
              <a:t> </a:t>
            </a:r>
            <a:r>
              <a:rPr lang="en-US" sz="1200" spc="10" dirty="0">
                <a:latin typeface="Arial"/>
                <a:cs typeface="Arial"/>
              </a:rPr>
              <a:t>the</a:t>
            </a:r>
            <a:r>
              <a:rPr lang="en-US" sz="1200" dirty="0">
                <a:latin typeface="Arial"/>
                <a:cs typeface="Arial"/>
              </a:rPr>
              <a:t> </a:t>
            </a:r>
            <a:r>
              <a:rPr lang="en-US" sz="1200" spc="10" dirty="0">
                <a:latin typeface="Arial"/>
                <a:cs typeface="Arial"/>
              </a:rPr>
              <a:t>metrics</a:t>
            </a:r>
            <a:r>
              <a:rPr lang="en-US" sz="1200" dirty="0">
                <a:latin typeface="Arial"/>
                <a:cs typeface="Arial"/>
              </a:rPr>
              <a:t> </a:t>
            </a:r>
            <a:r>
              <a:rPr lang="en-US" sz="1200" spc="10" dirty="0">
                <a:latin typeface="Arial"/>
                <a:cs typeface="Arial"/>
              </a:rPr>
              <a:t>that</a:t>
            </a:r>
            <a:r>
              <a:rPr lang="en-US" sz="1200" spc="5" dirty="0">
                <a:latin typeface="Arial"/>
                <a:cs typeface="Arial"/>
              </a:rPr>
              <a:t> </a:t>
            </a:r>
            <a:r>
              <a:rPr lang="en-US" sz="1200" spc="10" dirty="0">
                <a:latin typeface="Arial"/>
                <a:cs typeface="Arial"/>
              </a:rPr>
              <a:t>matters</a:t>
            </a:r>
            <a:r>
              <a:rPr lang="en-US" sz="1200" dirty="0">
                <a:latin typeface="Arial"/>
                <a:cs typeface="Arial"/>
              </a:rPr>
              <a:t> </a:t>
            </a:r>
            <a:r>
              <a:rPr lang="en-US" sz="1200" spc="10" dirty="0">
                <a:latin typeface="Arial"/>
                <a:cs typeface="Arial"/>
              </a:rPr>
              <a:t>most</a:t>
            </a:r>
            <a:r>
              <a:rPr lang="en-US" sz="1200" spc="5" dirty="0">
                <a:latin typeface="Arial"/>
                <a:cs typeface="Arial"/>
              </a:rPr>
              <a:t> </a:t>
            </a:r>
            <a:r>
              <a:rPr lang="en-US" sz="1200" dirty="0">
                <a:latin typeface="Arial"/>
                <a:cs typeface="Arial"/>
              </a:rPr>
              <a:t>is</a:t>
            </a:r>
            <a:r>
              <a:rPr lang="en-US" sz="1200" spc="5" dirty="0">
                <a:latin typeface="Arial"/>
                <a:cs typeface="Arial"/>
              </a:rPr>
              <a:t> </a:t>
            </a:r>
            <a:r>
              <a:rPr lang="en-US" sz="1200" spc="10" dirty="0">
                <a:latin typeface="Arial"/>
                <a:cs typeface="Arial"/>
              </a:rPr>
              <a:t>corporate</a:t>
            </a:r>
            <a:r>
              <a:rPr lang="en-US" sz="1200" spc="-5" dirty="0">
                <a:latin typeface="Arial"/>
                <a:cs typeface="Arial"/>
              </a:rPr>
              <a:t> </a:t>
            </a:r>
            <a:r>
              <a:rPr lang="en-US" sz="1200" spc="-10" dirty="0">
                <a:latin typeface="Arial"/>
                <a:cs typeface="Arial"/>
              </a:rPr>
              <a:t>earnings.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In</a:t>
            </a:r>
            <a:r>
              <a:rPr lang="en-US" sz="1200" spc="15" dirty="0">
                <a:latin typeface="Arial"/>
                <a:cs typeface="Arial"/>
              </a:rPr>
              <a:t> </a:t>
            </a:r>
            <a:r>
              <a:rPr lang="en-US" sz="1200" dirty="0">
                <a:latin typeface="Arial"/>
                <a:cs typeface="Arial"/>
              </a:rPr>
              <a:t>the</a:t>
            </a:r>
            <a:r>
              <a:rPr lang="en-US" sz="1200" spc="10" dirty="0">
                <a:latin typeface="Arial"/>
                <a:cs typeface="Arial"/>
              </a:rPr>
              <a:t> </a:t>
            </a:r>
            <a:r>
              <a:rPr lang="en-US" sz="1200" spc="-35" dirty="0">
                <a:latin typeface="Arial"/>
                <a:cs typeface="Arial"/>
              </a:rPr>
              <a:t>U.S.,</a:t>
            </a:r>
            <a:r>
              <a:rPr lang="en-US" sz="1200" spc="20" dirty="0">
                <a:latin typeface="Arial"/>
                <a:cs typeface="Arial"/>
              </a:rPr>
              <a:t> </a:t>
            </a:r>
            <a:r>
              <a:rPr lang="en-US" sz="1200" dirty="0">
                <a:latin typeface="Arial"/>
                <a:cs typeface="Arial"/>
              </a:rPr>
              <a:t>Wall</a:t>
            </a:r>
            <a:r>
              <a:rPr lang="en-US" sz="1200" spc="10" dirty="0">
                <a:latin typeface="Arial"/>
                <a:cs typeface="Arial"/>
              </a:rPr>
              <a:t> </a:t>
            </a:r>
            <a:r>
              <a:rPr lang="en-US" sz="1200" dirty="0">
                <a:latin typeface="Arial"/>
                <a:cs typeface="Arial"/>
              </a:rPr>
              <a:t>Street</a:t>
            </a:r>
            <a:r>
              <a:rPr lang="en-US" sz="1200" spc="20" dirty="0">
                <a:latin typeface="Arial"/>
                <a:cs typeface="Arial"/>
              </a:rPr>
              <a:t> </a:t>
            </a:r>
            <a:r>
              <a:rPr lang="en-US" sz="1200" spc="-20" dirty="0">
                <a:latin typeface="Arial"/>
                <a:cs typeface="Arial"/>
              </a:rPr>
              <a:t>analysts</a:t>
            </a:r>
            <a:r>
              <a:rPr lang="en-US" sz="1200" spc="20" dirty="0">
                <a:latin typeface="Arial"/>
                <a:cs typeface="Arial"/>
              </a:rPr>
              <a:t> </a:t>
            </a:r>
            <a:r>
              <a:rPr lang="en-US" sz="1200" dirty="0">
                <a:latin typeface="Arial"/>
                <a:cs typeface="Arial"/>
              </a:rPr>
              <a:t>expect</a:t>
            </a:r>
            <a:r>
              <a:rPr lang="en-US" sz="1200" spc="15" dirty="0">
                <a:latin typeface="Arial"/>
                <a:cs typeface="Arial"/>
              </a:rPr>
              <a:t> </a:t>
            </a:r>
            <a:r>
              <a:rPr lang="en-US" sz="1200" dirty="0">
                <a:latin typeface="Arial"/>
                <a:cs typeface="Arial"/>
              </a:rPr>
              <a:t>earnings</a:t>
            </a:r>
            <a:r>
              <a:rPr lang="en-US" sz="1200" spc="20" dirty="0">
                <a:latin typeface="Arial"/>
                <a:cs typeface="Arial"/>
              </a:rPr>
              <a:t> </a:t>
            </a:r>
            <a:r>
              <a:rPr lang="en-US" sz="1200" spc="-25" dirty="0">
                <a:latin typeface="Arial"/>
                <a:cs typeface="Arial"/>
              </a:rPr>
              <a:t>for </a:t>
            </a:r>
            <a:r>
              <a:rPr lang="en-US" sz="1200" dirty="0">
                <a:latin typeface="Arial"/>
                <a:cs typeface="Arial"/>
              </a:rPr>
              <a:t>companies</a:t>
            </a:r>
            <a:r>
              <a:rPr lang="en-US" sz="1200" spc="35" dirty="0">
                <a:latin typeface="Arial"/>
                <a:cs typeface="Arial"/>
              </a:rPr>
              <a:t> </a:t>
            </a:r>
            <a:r>
              <a:rPr lang="en-US" sz="1200" dirty="0">
                <a:latin typeface="Arial"/>
                <a:cs typeface="Arial"/>
              </a:rPr>
              <a:t>in</a:t>
            </a:r>
            <a:r>
              <a:rPr lang="en-US" sz="1200" spc="40" dirty="0">
                <a:latin typeface="Arial"/>
                <a:cs typeface="Arial"/>
              </a:rPr>
              <a:t> </a:t>
            </a:r>
            <a:r>
              <a:rPr lang="en-US" sz="1200" dirty="0">
                <a:latin typeface="Arial"/>
                <a:cs typeface="Arial"/>
              </a:rPr>
              <a:t>the</a:t>
            </a:r>
            <a:r>
              <a:rPr lang="en-US" sz="1200" spc="30" dirty="0">
                <a:latin typeface="Arial"/>
                <a:cs typeface="Arial"/>
              </a:rPr>
              <a:t> </a:t>
            </a:r>
            <a:r>
              <a:rPr lang="en-US" sz="1200" spc="-55" dirty="0">
                <a:latin typeface="Arial"/>
                <a:cs typeface="Arial"/>
              </a:rPr>
              <a:t>S&amp;P</a:t>
            </a:r>
            <a:r>
              <a:rPr lang="en-US" sz="1200" spc="40" dirty="0">
                <a:latin typeface="Arial"/>
                <a:cs typeface="Arial"/>
              </a:rPr>
              <a:t> </a:t>
            </a:r>
            <a:r>
              <a:rPr lang="en-US" sz="1200" dirty="0">
                <a:latin typeface="Arial"/>
                <a:cs typeface="Arial"/>
              </a:rPr>
              <a:t>500</a:t>
            </a:r>
            <a:r>
              <a:rPr lang="en-US" sz="1200" spc="35" dirty="0">
                <a:latin typeface="Arial"/>
                <a:cs typeface="Arial"/>
              </a:rPr>
              <a:t> </a:t>
            </a:r>
            <a:r>
              <a:rPr lang="en-US" sz="1200" dirty="0">
                <a:latin typeface="Arial"/>
                <a:cs typeface="Arial"/>
              </a:rPr>
              <a:t>Index</a:t>
            </a:r>
            <a:r>
              <a:rPr lang="en-US" sz="1200" spc="40" dirty="0">
                <a:latin typeface="Arial"/>
                <a:cs typeface="Arial"/>
              </a:rPr>
              <a:t> </a:t>
            </a:r>
            <a:r>
              <a:rPr lang="en-US" sz="1200" dirty="0">
                <a:latin typeface="Arial"/>
                <a:cs typeface="Arial"/>
              </a:rPr>
              <a:t>to</a:t>
            </a:r>
            <a:r>
              <a:rPr lang="en-US" sz="1200" spc="40" dirty="0">
                <a:latin typeface="Arial"/>
                <a:cs typeface="Arial"/>
              </a:rPr>
              <a:t> </a:t>
            </a:r>
            <a:r>
              <a:rPr lang="en-US" sz="1200" dirty="0">
                <a:latin typeface="Arial"/>
                <a:cs typeface="Arial"/>
              </a:rPr>
              <a:t>rise</a:t>
            </a:r>
            <a:r>
              <a:rPr lang="en-US" sz="1200" spc="30" dirty="0">
                <a:latin typeface="Arial"/>
                <a:cs typeface="Arial"/>
              </a:rPr>
              <a:t> </a:t>
            </a:r>
            <a:r>
              <a:rPr lang="en-US" sz="1200" dirty="0">
                <a:latin typeface="Arial"/>
                <a:cs typeface="Arial"/>
              </a:rPr>
              <a:t>more</a:t>
            </a:r>
            <a:r>
              <a:rPr lang="en-US" sz="1200" spc="30" dirty="0">
                <a:latin typeface="Arial"/>
                <a:cs typeface="Arial"/>
              </a:rPr>
              <a:t> </a:t>
            </a:r>
            <a:r>
              <a:rPr lang="en-US" sz="1200" dirty="0">
                <a:latin typeface="Arial"/>
                <a:cs typeface="Arial"/>
              </a:rPr>
              <a:t>than</a:t>
            </a:r>
            <a:r>
              <a:rPr lang="en-US" sz="1200" spc="40" dirty="0">
                <a:latin typeface="Arial"/>
                <a:cs typeface="Arial"/>
              </a:rPr>
              <a:t> </a:t>
            </a:r>
            <a:r>
              <a:rPr lang="en-US" sz="1200" spc="-25" dirty="0">
                <a:latin typeface="Arial"/>
                <a:cs typeface="Arial"/>
              </a:rPr>
              <a:t>11% </a:t>
            </a:r>
            <a:r>
              <a:rPr lang="en-US" sz="1200" dirty="0">
                <a:latin typeface="Arial"/>
                <a:cs typeface="Arial"/>
              </a:rPr>
              <a:t>in</a:t>
            </a:r>
            <a:r>
              <a:rPr lang="en-US" sz="1200" spc="55" dirty="0">
                <a:latin typeface="Arial"/>
                <a:cs typeface="Arial"/>
              </a:rPr>
              <a:t> </a:t>
            </a:r>
            <a:r>
              <a:rPr lang="en-US" sz="1200" dirty="0">
                <a:latin typeface="Arial"/>
                <a:cs typeface="Arial"/>
              </a:rPr>
              <a:t>2024,</a:t>
            </a:r>
            <a:r>
              <a:rPr lang="en-US" sz="1200" spc="60" dirty="0">
                <a:latin typeface="Arial"/>
                <a:cs typeface="Arial"/>
              </a:rPr>
              <a:t> </a:t>
            </a:r>
            <a:r>
              <a:rPr lang="en-US" sz="1200" dirty="0">
                <a:latin typeface="Arial"/>
                <a:cs typeface="Arial"/>
              </a:rPr>
              <a:t>based</a:t>
            </a:r>
            <a:r>
              <a:rPr lang="en-US" sz="1200" spc="55" dirty="0">
                <a:latin typeface="Arial"/>
                <a:cs typeface="Arial"/>
              </a:rPr>
              <a:t> </a:t>
            </a:r>
            <a:r>
              <a:rPr lang="en-US" sz="1200" dirty="0">
                <a:latin typeface="Arial"/>
                <a:cs typeface="Arial"/>
              </a:rPr>
              <a:t>on</a:t>
            </a:r>
            <a:r>
              <a:rPr lang="en-US" sz="1200" spc="60" dirty="0">
                <a:latin typeface="Arial"/>
                <a:cs typeface="Arial"/>
              </a:rPr>
              <a:t> </a:t>
            </a:r>
            <a:r>
              <a:rPr lang="en-US" sz="1200" spc="-10" dirty="0">
                <a:latin typeface="Arial"/>
                <a:cs typeface="Arial"/>
              </a:rPr>
              <a:t>consensus</a:t>
            </a:r>
            <a:r>
              <a:rPr lang="en-US" sz="1200" spc="60" dirty="0">
                <a:latin typeface="Arial"/>
                <a:cs typeface="Arial"/>
              </a:rPr>
              <a:t> </a:t>
            </a:r>
            <a:r>
              <a:rPr lang="en-US" sz="1200" dirty="0">
                <a:latin typeface="Arial"/>
                <a:cs typeface="Arial"/>
              </a:rPr>
              <a:t>data</a:t>
            </a:r>
            <a:r>
              <a:rPr lang="en-US" sz="1200" spc="45" dirty="0">
                <a:latin typeface="Arial"/>
                <a:cs typeface="Arial"/>
              </a:rPr>
              <a:t> </a:t>
            </a:r>
            <a:r>
              <a:rPr lang="en-US" sz="1200" dirty="0">
                <a:latin typeface="Arial"/>
                <a:cs typeface="Arial"/>
              </a:rPr>
              <a:t>compiled</a:t>
            </a:r>
            <a:r>
              <a:rPr lang="en-US" sz="1200" spc="55" dirty="0">
                <a:latin typeface="Arial"/>
                <a:cs typeface="Arial"/>
              </a:rPr>
              <a:t> </a:t>
            </a:r>
            <a:r>
              <a:rPr lang="en-US" sz="1200" dirty="0">
                <a:latin typeface="Arial"/>
                <a:cs typeface="Arial"/>
              </a:rPr>
              <a:t>by</a:t>
            </a:r>
            <a:r>
              <a:rPr lang="en-US" sz="1200" spc="55" dirty="0">
                <a:latin typeface="Arial"/>
                <a:cs typeface="Arial"/>
              </a:rPr>
              <a:t> </a:t>
            </a:r>
            <a:r>
              <a:rPr lang="en-US" sz="1200" spc="-10" dirty="0">
                <a:latin typeface="Arial"/>
                <a:cs typeface="Arial"/>
              </a:rPr>
              <a:t>FactSet. That’s</a:t>
            </a:r>
            <a:r>
              <a:rPr lang="en-US" sz="1200" spc="40" dirty="0">
                <a:latin typeface="Arial"/>
                <a:cs typeface="Arial"/>
              </a:rPr>
              <a:t> </a:t>
            </a:r>
            <a:r>
              <a:rPr lang="en-US" sz="1200" dirty="0">
                <a:latin typeface="Arial"/>
                <a:cs typeface="Arial"/>
              </a:rPr>
              <a:t>along</a:t>
            </a:r>
            <a:r>
              <a:rPr lang="en-US" sz="1200" spc="50" dirty="0">
                <a:latin typeface="Arial"/>
                <a:cs typeface="Arial"/>
              </a:rPr>
              <a:t> </a:t>
            </a:r>
            <a:r>
              <a:rPr lang="en-US" sz="1200" dirty="0">
                <a:latin typeface="Arial"/>
                <a:cs typeface="Arial"/>
              </a:rPr>
              <a:t>with</a:t>
            </a:r>
            <a:r>
              <a:rPr lang="en-US" sz="1200" spc="45" dirty="0">
                <a:latin typeface="Arial"/>
                <a:cs typeface="Arial"/>
              </a:rPr>
              <a:t> </a:t>
            </a:r>
            <a:r>
              <a:rPr lang="en-US" sz="1200" dirty="0">
                <a:latin typeface="Arial"/>
                <a:cs typeface="Arial"/>
              </a:rPr>
              <a:t>an</a:t>
            </a:r>
            <a:r>
              <a:rPr lang="en-US" sz="1200" spc="45" dirty="0">
                <a:latin typeface="Arial"/>
                <a:cs typeface="Arial"/>
              </a:rPr>
              <a:t> </a:t>
            </a:r>
            <a:r>
              <a:rPr lang="en-US" sz="1200" dirty="0">
                <a:latin typeface="Arial"/>
                <a:cs typeface="Arial"/>
              </a:rPr>
              <a:t>expected</a:t>
            </a:r>
            <a:r>
              <a:rPr lang="en-US" sz="1200" spc="40" dirty="0">
                <a:latin typeface="Arial"/>
                <a:cs typeface="Arial"/>
              </a:rPr>
              <a:t> </a:t>
            </a:r>
            <a:r>
              <a:rPr lang="en-US" sz="1200" dirty="0">
                <a:latin typeface="Arial"/>
                <a:cs typeface="Arial"/>
              </a:rPr>
              <a:t>6.1%</a:t>
            </a:r>
            <a:r>
              <a:rPr lang="en-US" sz="1200" spc="45" dirty="0">
                <a:latin typeface="Arial"/>
                <a:cs typeface="Arial"/>
              </a:rPr>
              <a:t> </a:t>
            </a:r>
            <a:r>
              <a:rPr lang="en-US" sz="1200" dirty="0">
                <a:latin typeface="Arial"/>
                <a:cs typeface="Arial"/>
              </a:rPr>
              <a:t>earnings</a:t>
            </a:r>
            <a:r>
              <a:rPr lang="en-US" sz="1200" spc="45" dirty="0">
                <a:latin typeface="Arial"/>
                <a:cs typeface="Arial"/>
              </a:rPr>
              <a:t> </a:t>
            </a:r>
            <a:r>
              <a:rPr lang="en-US" sz="1200" dirty="0">
                <a:latin typeface="Arial"/>
                <a:cs typeface="Arial"/>
              </a:rPr>
              <a:t>boost</a:t>
            </a:r>
            <a:r>
              <a:rPr lang="en-US" sz="1200" spc="45" dirty="0">
                <a:latin typeface="Arial"/>
                <a:cs typeface="Arial"/>
              </a:rPr>
              <a:t> </a:t>
            </a:r>
            <a:r>
              <a:rPr lang="en-US" sz="1200" spc="-25" dirty="0">
                <a:latin typeface="Arial"/>
                <a:cs typeface="Arial"/>
              </a:rPr>
              <a:t>in </a:t>
            </a:r>
            <a:r>
              <a:rPr lang="en-US" sz="1200" dirty="0">
                <a:latin typeface="Arial"/>
                <a:cs typeface="Arial"/>
              </a:rPr>
              <a:t>international</a:t>
            </a:r>
            <a:r>
              <a:rPr lang="en-US" sz="1200" spc="35" dirty="0">
                <a:latin typeface="Arial"/>
                <a:cs typeface="Arial"/>
              </a:rPr>
              <a:t> </a:t>
            </a:r>
            <a:r>
              <a:rPr lang="en-US" sz="1200" dirty="0">
                <a:latin typeface="Arial"/>
                <a:cs typeface="Arial"/>
              </a:rPr>
              <a:t>markets</a:t>
            </a:r>
            <a:r>
              <a:rPr lang="en-US" sz="1200" spc="50" dirty="0">
                <a:latin typeface="Arial"/>
                <a:cs typeface="Arial"/>
              </a:rPr>
              <a:t> </a:t>
            </a:r>
            <a:r>
              <a:rPr lang="en-US" sz="1200" dirty="0">
                <a:latin typeface="Arial"/>
                <a:cs typeface="Arial"/>
              </a:rPr>
              <a:t>and</a:t>
            </a:r>
            <a:r>
              <a:rPr lang="en-US" sz="1200" spc="45" dirty="0">
                <a:latin typeface="Arial"/>
                <a:cs typeface="Arial"/>
              </a:rPr>
              <a:t> </a:t>
            </a:r>
            <a:r>
              <a:rPr lang="en-US" sz="1200" dirty="0">
                <a:latin typeface="Arial"/>
                <a:cs typeface="Arial"/>
              </a:rPr>
              <a:t>a</a:t>
            </a:r>
            <a:r>
              <a:rPr lang="en-US" sz="1200" spc="35" dirty="0">
                <a:latin typeface="Arial"/>
                <a:cs typeface="Arial"/>
              </a:rPr>
              <a:t> </a:t>
            </a:r>
            <a:r>
              <a:rPr lang="en-US" sz="1200" dirty="0">
                <a:latin typeface="Arial"/>
                <a:cs typeface="Arial"/>
              </a:rPr>
              <a:t>robust</a:t>
            </a:r>
            <a:r>
              <a:rPr lang="en-US" sz="1200" spc="45" dirty="0">
                <a:latin typeface="Arial"/>
                <a:cs typeface="Arial"/>
              </a:rPr>
              <a:t> </a:t>
            </a:r>
            <a:r>
              <a:rPr lang="en-US" sz="1200" dirty="0">
                <a:latin typeface="Arial"/>
                <a:cs typeface="Arial"/>
              </a:rPr>
              <a:t>18%</a:t>
            </a:r>
            <a:r>
              <a:rPr lang="en-US" sz="1200" spc="45" dirty="0">
                <a:latin typeface="Arial"/>
                <a:cs typeface="Arial"/>
              </a:rPr>
              <a:t> </a:t>
            </a:r>
            <a:r>
              <a:rPr lang="en-US" sz="1200" dirty="0">
                <a:latin typeface="Arial"/>
                <a:cs typeface="Arial"/>
              </a:rPr>
              <a:t>gain</a:t>
            </a:r>
            <a:r>
              <a:rPr lang="en-US" sz="1200" spc="45" dirty="0">
                <a:latin typeface="Arial"/>
                <a:cs typeface="Arial"/>
              </a:rPr>
              <a:t> </a:t>
            </a:r>
            <a:r>
              <a:rPr lang="en-US" sz="1200" spc="-25" dirty="0">
                <a:latin typeface="Arial"/>
                <a:cs typeface="Arial"/>
              </a:rPr>
              <a:t>in</a:t>
            </a:r>
            <a:r>
              <a:rPr lang="en-US" sz="1200" spc="500" dirty="0">
                <a:latin typeface="Arial"/>
                <a:cs typeface="Arial"/>
              </a:rPr>
              <a:t> </a:t>
            </a:r>
            <a:r>
              <a:rPr lang="en-US" sz="1200" spc="10" dirty="0">
                <a:latin typeface="Arial"/>
                <a:cs typeface="Arial"/>
              </a:rPr>
              <a:t>emerging</a:t>
            </a:r>
            <a:r>
              <a:rPr lang="en-US" sz="1200" spc="150" dirty="0">
                <a:latin typeface="Arial"/>
                <a:cs typeface="Arial"/>
              </a:rPr>
              <a:t> </a:t>
            </a:r>
            <a:r>
              <a:rPr lang="en-US" sz="1200" spc="-10" dirty="0">
                <a:latin typeface="Arial"/>
                <a:cs typeface="Arial"/>
              </a:rPr>
              <a:t>markets.</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Given</a:t>
            </a:r>
            <a:r>
              <a:rPr lang="en-US" sz="1200" spc="30" dirty="0">
                <a:latin typeface="Arial"/>
                <a:cs typeface="Arial"/>
              </a:rPr>
              <a:t> </a:t>
            </a:r>
            <a:r>
              <a:rPr lang="en-US" sz="1200" dirty="0">
                <a:latin typeface="Arial"/>
                <a:cs typeface="Arial"/>
              </a:rPr>
              <a:t>that</a:t>
            </a:r>
            <a:r>
              <a:rPr lang="en-US" sz="1200" spc="30" dirty="0">
                <a:latin typeface="Arial"/>
                <a:cs typeface="Arial"/>
              </a:rPr>
              <a:t> </a:t>
            </a:r>
            <a:r>
              <a:rPr lang="en-US" sz="1200" dirty="0">
                <a:latin typeface="Arial"/>
                <a:cs typeface="Arial"/>
              </a:rPr>
              <a:t>2023</a:t>
            </a:r>
            <a:r>
              <a:rPr lang="en-US" sz="1200" spc="30" dirty="0">
                <a:latin typeface="Arial"/>
                <a:cs typeface="Arial"/>
              </a:rPr>
              <a:t> </a:t>
            </a:r>
            <a:r>
              <a:rPr lang="en-US" sz="1200" spc="-20" dirty="0">
                <a:latin typeface="Arial"/>
                <a:cs typeface="Arial"/>
              </a:rPr>
              <a:t>was</a:t>
            </a:r>
            <a:r>
              <a:rPr lang="en-US" sz="1200" spc="30" dirty="0">
                <a:latin typeface="Arial"/>
                <a:cs typeface="Arial"/>
              </a:rPr>
              <a:t> </a:t>
            </a:r>
            <a:r>
              <a:rPr lang="en-US" sz="1200" dirty="0">
                <a:latin typeface="Arial"/>
                <a:cs typeface="Arial"/>
              </a:rPr>
              <a:t>a</a:t>
            </a:r>
            <a:r>
              <a:rPr lang="en-US" sz="1200" spc="20" dirty="0">
                <a:latin typeface="Arial"/>
                <a:cs typeface="Arial"/>
              </a:rPr>
              <a:t> </a:t>
            </a:r>
            <a:r>
              <a:rPr lang="en-US" sz="1200" dirty="0">
                <a:latin typeface="Arial"/>
                <a:cs typeface="Arial"/>
              </a:rPr>
              <a:t>difficult</a:t>
            </a:r>
            <a:r>
              <a:rPr lang="en-US" sz="1200" spc="30" dirty="0">
                <a:latin typeface="Arial"/>
                <a:cs typeface="Arial"/>
              </a:rPr>
              <a:t> </a:t>
            </a:r>
            <a:r>
              <a:rPr lang="en-US" sz="1200" dirty="0">
                <a:latin typeface="Arial"/>
                <a:cs typeface="Arial"/>
              </a:rPr>
              <a:t>year,</a:t>
            </a:r>
            <a:r>
              <a:rPr lang="en-US" sz="1200" spc="35" dirty="0">
                <a:latin typeface="Arial"/>
                <a:cs typeface="Arial"/>
              </a:rPr>
              <a:t> </a:t>
            </a:r>
            <a:r>
              <a:rPr lang="en-US" sz="1200" dirty="0">
                <a:latin typeface="Arial"/>
                <a:cs typeface="Arial"/>
              </a:rPr>
              <a:t>it’s</a:t>
            </a:r>
            <a:r>
              <a:rPr lang="en-US" sz="1200" spc="30" dirty="0">
                <a:latin typeface="Arial"/>
                <a:cs typeface="Arial"/>
              </a:rPr>
              <a:t> </a:t>
            </a:r>
            <a:r>
              <a:rPr lang="en-US" sz="1200" dirty="0">
                <a:latin typeface="Arial"/>
                <a:cs typeface="Arial"/>
              </a:rPr>
              <a:t>logical</a:t>
            </a:r>
            <a:r>
              <a:rPr lang="en-US" sz="1200" spc="25" dirty="0">
                <a:latin typeface="Arial"/>
                <a:cs typeface="Arial"/>
              </a:rPr>
              <a:t> </a:t>
            </a:r>
            <a:r>
              <a:rPr lang="en-US" sz="1200" dirty="0">
                <a:latin typeface="Arial"/>
                <a:cs typeface="Arial"/>
              </a:rPr>
              <a:t>to</a:t>
            </a:r>
            <a:r>
              <a:rPr lang="en-US" sz="1200" spc="30" dirty="0">
                <a:latin typeface="Arial"/>
                <a:cs typeface="Arial"/>
              </a:rPr>
              <a:t> </a:t>
            </a:r>
            <a:r>
              <a:rPr lang="en-US" sz="1200" spc="-10" dirty="0">
                <a:latin typeface="Arial"/>
                <a:cs typeface="Arial"/>
              </a:rPr>
              <a:t>expect </a:t>
            </a:r>
            <a:r>
              <a:rPr lang="en-US" sz="1200" spc="10" dirty="0">
                <a:latin typeface="Arial"/>
                <a:cs typeface="Arial"/>
              </a:rPr>
              <a:t>an</a:t>
            </a:r>
            <a:r>
              <a:rPr lang="en-US" sz="1200" spc="35" dirty="0">
                <a:latin typeface="Arial"/>
                <a:cs typeface="Arial"/>
              </a:rPr>
              <a:t> </a:t>
            </a:r>
            <a:r>
              <a:rPr lang="en-US" sz="1200" spc="10" dirty="0">
                <a:latin typeface="Arial"/>
                <a:cs typeface="Arial"/>
              </a:rPr>
              <a:t>earnings</a:t>
            </a:r>
            <a:r>
              <a:rPr lang="en-US" sz="1200" spc="35" dirty="0">
                <a:latin typeface="Arial"/>
                <a:cs typeface="Arial"/>
              </a:rPr>
              <a:t> </a:t>
            </a:r>
            <a:r>
              <a:rPr lang="en-US" sz="1200" spc="10" dirty="0">
                <a:latin typeface="Arial"/>
                <a:cs typeface="Arial"/>
              </a:rPr>
              <a:t>rebound</a:t>
            </a:r>
            <a:r>
              <a:rPr lang="en-US" sz="1200" spc="35" dirty="0">
                <a:latin typeface="Arial"/>
                <a:cs typeface="Arial"/>
              </a:rPr>
              <a:t> </a:t>
            </a:r>
            <a:r>
              <a:rPr lang="en-US" sz="1200" spc="10" dirty="0">
                <a:latin typeface="Arial"/>
                <a:cs typeface="Arial"/>
              </a:rPr>
              <a:t>in</a:t>
            </a:r>
            <a:r>
              <a:rPr lang="en-US" sz="1200" spc="35" dirty="0">
                <a:latin typeface="Arial"/>
                <a:cs typeface="Arial"/>
              </a:rPr>
              <a:t> </a:t>
            </a:r>
            <a:r>
              <a:rPr lang="en-US" sz="1200" spc="10" dirty="0">
                <a:latin typeface="Arial"/>
                <a:cs typeface="Arial"/>
              </a:rPr>
              <a:t>2024,</a:t>
            </a:r>
            <a:r>
              <a:rPr lang="en-US" sz="1200" spc="40" dirty="0">
                <a:latin typeface="Arial"/>
                <a:cs typeface="Arial"/>
              </a:rPr>
              <a:t> </a:t>
            </a:r>
            <a:r>
              <a:rPr lang="en-US" sz="1200" spc="10" dirty="0">
                <a:latin typeface="Arial"/>
                <a:cs typeface="Arial"/>
              </a:rPr>
              <a:t>which</a:t>
            </a:r>
            <a:r>
              <a:rPr lang="en-US" sz="1200" spc="35" dirty="0">
                <a:latin typeface="Arial"/>
                <a:cs typeface="Arial"/>
              </a:rPr>
              <a:t> </a:t>
            </a:r>
            <a:r>
              <a:rPr lang="en-US" sz="1200" spc="10" dirty="0">
                <a:latin typeface="Arial"/>
                <a:cs typeface="Arial"/>
              </a:rPr>
              <a:t>could</a:t>
            </a:r>
            <a:r>
              <a:rPr lang="en-US" sz="1200" spc="35" dirty="0">
                <a:latin typeface="Arial"/>
                <a:cs typeface="Arial"/>
              </a:rPr>
              <a:t> </a:t>
            </a:r>
            <a:r>
              <a:rPr lang="en-US" sz="1200" spc="10" dirty="0">
                <a:latin typeface="Arial"/>
                <a:cs typeface="Arial"/>
              </a:rPr>
              <a:t>provide</a:t>
            </a:r>
            <a:r>
              <a:rPr lang="en-US" sz="1200" spc="30" dirty="0">
                <a:latin typeface="Arial"/>
                <a:cs typeface="Arial"/>
              </a:rPr>
              <a:t> </a:t>
            </a:r>
            <a:r>
              <a:rPr lang="en-US" sz="1200" spc="-50" dirty="0">
                <a:latin typeface="Arial"/>
                <a:cs typeface="Arial"/>
              </a:rPr>
              <a:t>a</a:t>
            </a:r>
            <a:r>
              <a:rPr lang="en-US" sz="1200" dirty="0">
                <a:latin typeface="Arial"/>
                <a:cs typeface="Arial"/>
              </a:rPr>
              <a:t> runway</a:t>
            </a:r>
            <a:r>
              <a:rPr lang="en-US" sz="1200" spc="25" dirty="0">
                <a:latin typeface="Arial"/>
                <a:cs typeface="Arial"/>
              </a:rPr>
              <a:t> </a:t>
            </a:r>
            <a:r>
              <a:rPr lang="en-US" sz="1200" dirty="0">
                <a:latin typeface="Arial"/>
                <a:cs typeface="Arial"/>
              </a:rPr>
              <a:t>for</a:t>
            </a:r>
            <a:r>
              <a:rPr lang="en-US" sz="1200" spc="30" dirty="0">
                <a:latin typeface="Arial"/>
                <a:cs typeface="Arial"/>
              </a:rPr>
              <a:t> </a:t>
            </a:r>
            <a:r>
              <a:rPr lang="en-US" sz="1200" dirty="0">
                <a:latin typeface="Arial"/>
                <a:cs typeface="Arial"/>
              </a:rPr>
              <a:t>stocks</a:t>
            </a:r>
            <a:r>
              <a:rPr lang="en-US" sz="1200" spc="35" dirty="0">
                <a:latin typeface="Arial"/>
                <a:cs typeface="Arial"/>
              </a:rPr>
              <a:t> </a:t>
            </a:r>
            <a:r>
              <a:rPr lang="en-US" sz="1200" dirty="0">
                <a:latin typeface="Arial"/>
                <a:cs typeface="Arial"/>
              </a:rPr>
              <a:t>to</a:t>
            </a:r>
            <a:r>
              <a:rPr lang="en-US" sz="1200" spc="30" dirty="0">
                <a:latin typeface="Arial"/>
                <a:cs typeface="Arial"/>
              </a:rPr>
              <a:t> </a:t>
            </a:r>
            <a:r>
              <a:rPr lang="en-US" sz="1200" dirty="0">
                <a:latin typeface="Arial"/>
                <a:cs typeface="Arial"/>
              </a:rPr>
              <a:t>head</a:t>
            </a:r>
            <a:r>
              <a:rPr lang="en-US" sz="1200" spc="35" dirty="0">
                <a:latin typeface="Arial"/>
                <a:cs typeface="Arial"/>
              </a:rPr>
              <a:t> </a:t>
            </a:r>
            <a:r>
              <a:rPr lang="en-US" sz="1200" dirty="0">
                <a:latin typeface="Arial"/>
                <a:cs typeface="Arial"/>
              </a:rPr>
              <a:t>higher.</a:t>
            </a:r>
            <a:r>
              <a:rPr lang="en-US" sz="1200" spc="30" dirty="0">
                <a:latin typeface="Arial"/>
                <a:cs typeface="Arial"/>
              </a:rPr>
              <a:t> </a:t>
            </a:r>
            <a:r>
              <a:rPr lang="en-US" sz="1200" dirty="0">
                <a:latin typeface="Arial"/>
                <a:cs typeface="Arial"/>
              </a:rPr>
              <a:t>But</a:t>
            </a:r>
            <a:r>
              <a:rPr lang="en-US" sz="1200" spc="35" dirty="0">
                <a:latin typeface="Arial"/>
                <a:cs typeface="Arial"/>
              </a:rPr>
              <a:t> </a:t>
            </a:r>
            <a:r>
              <a:rPr lang="en-US" sz="1200" dirty="0">
                <a:latin typeface="Arial"/>
                <a:cs typeface="Arial"/>
              </a:rPr>
              <a:t>there</a:t>
            </a:r>
            <a:r>
              <a:rPr lang="en-US" sz="1200" spc="25" dirty="0">
                <a:latin typeface="Arial"/>
                <a:cs typeface="Arial"/>
              </a:rPr>
              <a:t> </a:t>
            </a:r>
            <a:r>
              <a:rPr lang="en-US" sz="1200" dirty="0">
                <a:latin typeface="Arial"/>
                <a:cs typeface="Arial"/>
              </a:rPr>
              <a:t>are</a:t>
            </a:r>
            <a:r>
              <a:rPr lang="en-US" sz="1200" spc="30" dirty="0">
                <a:latin typeface="Arial"/>
                <a:cs typeface="Arial"/>
              </a:rPr>
              <a:t> </a:t>
            </a:r>
            <a:r>
              <a:rPr lang="en-US" sz="1200" spc="-10" dirty="0">
                <a:latin typeface="Arial"/>
                <a:cs typeface="Arial"/>
              </a:rPr>
              <a:t>several risks</a:t>
            </a:r>
            <a:r>
              <a:rPr lang="en-US" sz="1200" spc="35" dirty="0">
                <a:latin typeface="Arial"/>
                <a:cs typeface="Arial"/>
              </a:rPr>
              <a:t> </a:t>
            </a:r>
            <a:r>
              <a:rPr lang="en-US" sz="1200" dirty="0">
                <a:latin typeface="Arial"/>
                <a:cs typeface="Arial"/>
              </a:rPr>
              <a:t>that</a:t>
            </a:r>
            <a:r>
              <a:rPr lang="en-US" sz="1200" spc="40" dirty="0">
                <a:latin typeface="Arial"/>
                <a:cs typeface="Arial"/>
              </a:rPr>
              <a:t> </a:t>
            </a:r>
            <a:r>
              <a:rPr lang="en-US" sz="1200" dirty="0">
                <a:latin typeface="Arial"/>
                <a:cs typeface="Arial"/>
              </a:rPr>
              <a:t>could</a:t>
            </a:r>
            <a:r>
              <a:rPr lang="en-US" sz="1200" spc="40" dirty="0">
                <a:latin typeface="Arial"/>
                <a:cs typeface="Arial"/>
              </a:rPr>
              <a:t> </a:t>
            </a:r>
            <a:r>
              <a:rPr lang="en-US" sz="1200" dirty="0">
                <a:latin typeface="Arial"/>
                <a:cs typeface="Arial"/>
              </a:rPr>
              <a:t>result</a:t>
            </a:r>
            <a:r>
              <a:rPr lang="en-US" sz="1200" spc="40" dirty="0">
                <a:latin typeface="Arial"/>
                <a:cs typeface="Arial"/>
              </a:rPr>
              <a:t> </a:t>
            </a:r>
            <a:r>
              <a:rPr lang="en-US" sz="1200" dirty="0">
                <a:latin typeface="Arial"/>
                <a:cs typeface="Arial"/>
              </a:rPr>
              <a:t>in</a:t>
            </a:r>
            <a:r>
              <a:rPr lang="en-US" sz="1200" spc="40" dirty="0">
                <a:latin typeface="Arial"/>
                <a:cs typeface="Arial"/>
              </a:rPr>
              <a:t> </a:t>
            </a:r>
            <a:r>
              <a:rPr lang="en-US" sz="1200" dirty="0">
                <a:latin typeface="Arial"/>
                <a:cs typeface="Arial"/>
              </a:rPr>
              <a:t>substantial</a:t>
            </a:r>
            <a:r>
              <a:rPr lang="en-US" sz="1200" spc="35" dirty="0">
                <a:latin typeface="Arial"/>
                <a:cs typeface="Arial"/>
              </a:rPr>
              <a:t> </a:t>
            </a:r>
            <a:r>
              <a:rPr lang="en-US" sz="1200" dirty="0">
                <a:latin typeface="Arial"/>
                <a:cs typeface="Arial"/>
              </a:rPr>
              <a:t>earnings</a:t>
            </a:r>
            <a:r>
              <a:rPr lang="en-US" sz="1200" spc="35" dirty="0">
                <a:latin typeface="Arial"/>
                <a:cs typeface="Arial"/>
              </a:rPr>
              <a:t> </a:t>
            </a:r>
            <a:r>
              <a:rPr lang="en-US" sz="1200" spc="-10" dirty="0">
                <a:latin typeface="Arial"/>
                <a:cs typeface="Arial"/>
              </a:rPr>
              <a:t>revisions, </a:t>
            </a:r>
            <a:r>
              <a:rPr lang="en-US" sz="1200" spc="10" dirty="0">
                <a:latin typeface="Arial"/>
                <a:cs typeface="Arial"/>
              </a:rPr>
              <a:t>including</a:t>
            </a:r>
            <a:r>
              <a:rPr lang="en-US" sz="1200" spc="40" dirty="0">
                <a:latin typeface="Arial"/>
                <a:cs typeface="Arial"/>
              </a:rPr>
              <a:t> </a:t>
            </a:r>
            <a:r>
              <a:rPr lang="en-US" sz="1200" spc="10" dirty="0">
                <a:latin typeface="Arial"/>
                <a:cs typeface="Arial"/>
              </a:rPr>
              <a:t>sluggish</a:t>
            </a:r>
            <a:r>
              <a:rPr lang="en-US" sz="1200" spc="35" dirty="0">
                <a:latin typeface="Arial"/>
                <a:cs typeface="Arial"/>
              </a:rPr>
              <a:t> </a:t>
            </a:r>
            <a:r>
              <a:rPr lang="en-US" sz="1200" spc="10" dirty="0">
                <a:latin typeface="Arial"/>
                <a:cs typeface="Arial"/>
              </a:rPr>
              <a:t>consumer</a:t>
            </a:r>
            <a:r>
              <a:rPr lang="en-US" sz="1200" spc="35" dirty="0">
                <a:latin typeface="Arial"/>
                <a:cs typeface="Arial"/>
              </a:rPr>
              <a:t> </a:t>
            </a:r>
            <a:r>
              <a:rPr lang="en-US" sz="1200" spc="10" dirty="0">
                <a:latin typeface="Arial"/>
                <a:cs typeface="Arial"/>
              </a:rPr>
              <a:t>spending</a:t>
            </a:r>
            <a:r>
              <a:rPr lang="en-US" sz="1200" spc="40" dirty="0">
                <a:latin typeface="Arial"/>
                <a:cs typeface="Arial"/>
              </a:rPr>
              <a:t> </a:t>
            </a:r>
            <a:r>
              <a:rPr lang="en-US" sz="1200" spc="10" dirty="0">
                <a:latin typeface="Arial"/>
                <a:cs typeface="Arial"/>
              </a:rPr>
              <a:t>in</a:t>
            </a:r>
            <a:r>
              <a:rPr lang="en-US" sz="1200" spc="35" dirty="0">
                <a:latin typeface="Arial"/>
                <a:cs typeface="Arial"/>
              </a:rPr>
              <a:t> </a:t>
            </a:r>
            <a:r>
              <a:rPr lang="en-US" sz="1200" spc="10" dirty="0">
                <a:latin typeface="Arial"/>
                <a:cs typeface="Arial"/>
              </a:rPr>
              <a:t>the</a:t>
            </a:r>
            <a:r>
              <a:rPr lang="en-US" sz="1200" spc="30" dirty="0">
                <a:latin typeface="Arial"/>
                <a:cs typeface="Arial"/>
              </a:rPr>
              <a:t> </a:t>
            </a:r>
            <a:r>
              <a:rPr lang="en-US" sz="1200" dirty="0">
                <a:latin typeface="Arial"/>
                <a:cs typeface="Arial"/>
              </a:rPr>
              <a:t>face</a:t>
            </a:r>
            <a:r>
              <a:rPr lang="en-US" sz="1200" spc="30" dirty="0">
                <a:latin typeface="Arial"/>
                <a:cs typeface="Arial"/>
              </a:rPr>
              <a:t> </a:t>
            </a:r>
            <a:r>
              <a:rPr lang="en-US" sz="1200" spc="-25" dirty="0">
                <a:latin typeface="Arial"/>
                <a:cs typeface="Arial"/>
              </a:rPr>
              <a:t>of </a:t>
            </a:r>
            <a:r>
              <a:rPr lang="en-US" sz="1200" dirty="0">
                <a:latin typeface="Arial"/>
                <a:cs typeface="Arial"/>
              </a:rPr>
              <a:t>persistent</a:t>
            </a:r>
            <a:r>
              <a:rPr lang="en-US" sz="1200" spc="110" dirty="0">
                <a:latin typeface="Arial"/>
                <a:cs typeface="Arial"/>
              </a:rPr>
              <a:t> </a:t>
            </a:r>
            <a:r>
              <a:rPr lang="en-US" sz="1200" dirty="0">
                <a:latin typeface="Arial"/>
                <a:cs typeface="Arial"/>
              </a:rPr>
              <a:t>inflation,</a:t>
            </a:r>
            <a:r>
              <a:rPr lang="en-US" sz="1200" spc="114" dirty="0">
                <a:latin typeface="Arial"/>
                <a:cs typeface="Arial"/>
              </a:rPr>
              <a:t> </a:t>
            </a:r>
            <a:r>
              <a:rPr lang="en-US" sz="1200" dirty="0">
                <a:latin typeface="Arial"/>
                <a:cs typeface="Arial"/>
              </a:rPr>
              <a:t>slowing</a:t>
            </a:r>
            <a:r>
              <a:rPr lang="en-US" sz="1200" spc="125" dirty="0">
                <a:latin typeface="Arial"/>
                <a:cs typeface="Arial"/>
              </a:rPr>
              <a:t> </a:t>
            </a:r>
            <a:r>
              <a:rPr lang="en-US" sz="1200" dirty="0">
                <a:latin typeface="Arial"/>
                <a:cs typeface="Arial"/>
              </a:rPr>
              <a:t>economic</a:t>
            </a:r>
            <a:r>
              <a:rPr lang="en-US" sz="1200" spc="110" dirty="0">
                <a:latin typeface="Arial"/>
                <a:cs typeface="Arial"/>
              </a:rPr>
              <a:t> </a:t>
            </a:r>
            <a:r>
              <a:rPr lang="en-US" sz="1200" dirty="0">
                <a:latin typeface="Arial"/>
                <a:cs typeface="Arial"/>
              </a:rPr>
              <a:t>growth</a:t>
            </a:r>
            <a:r>
              <a:rPr lang="en-US" sz="1200" spc="114" dirty="0">
                <a:latin typeface="Arial"/>
                <a:cs typeface="Arial"/>
              </a:rPr>
              <a:t> </a:t>
            </a:r>
            <a:r>
              <a:rPr lang="en-US" sz="1200" dirty="0">
                <a:latin typeface="Arial"/>
                <a:cs typeface="Arial"/>
              </a:rPr>
              <a:t>in</a:t>
            </a:r>
            <a:r>
              <a:rPr lang="en-US" sz="1200" spc="114" dirty="0">
                <a:latin typeface="Arial"/>
                <a:cs typeface="Arial"/>
              </a:rPr>
              <a:t> </a:t>
            </a:r>
            <a:r>
              <a:rPr lang="en-US" sz="1200" spc="-10" dirty="0">
                <a:latin typeface="Arial"/>
                <a:cs typeface="Arial"/>
              </a:rPr>
              <a:t>Europe </a:t>
            </a:r>
            <a:r>
              <a:rPr lang="en-US" sz="1200" dirty="0">
                <a:latin typeface="Arial"/>
                <a:cs typeface="Arial"/>
              </a:rPr>
              <a:t>and</a:t>
            </a:r>
            <a:r>
              <a:rPr lang="en-US" sz="1200" spc="55" dirty="0">
                <a:latin typeface="Arial"/>
                <a:cs typeface="Arial"/>
              </a:rPr>
              <a:t> </a:t>
            </a:r>
            <a:r>
              <a:rPr lang="en-US" sz="1200" dirty="0">
                <a:latin typeface="Arial"/>
                <a:cs typeface="Arial"/>
              </a:rPr>
              <a:t>China,</a:t>
            </a:r>
            <a:r>
              <a:rPr lang="en-US" sz="1200" spc="60" dirty="0">
                <a:latin typeface="Arial"/>
                <a:cs typeface="Arial"/>
              </a:rPr>
              <a:t> </a:t>
            </a:r>
            <a:r>
              <a:rPr lang="en-US" sz="1200" dirty="0">
                <a:latin typeface="Arial"/>
                <a:cs typeface="Arial"/>
              </a:rPr>
              <a:t>and</a:t>
            </a:r>
            <a:r>
              <a:rPr lang="en-US" sz="1200" spc="60" dirty="0">
                <a:latin typeface="Arial"/>
                <a:cs typeface="Arial"/>
              </a:rPr>
              <a:t> </a:t>
            </a:r>
            <a:r>
              <a:rPr lang="en-US" sz="1200" dirty="0">
                <a:latin typeface="Arial"/>
                <a:cs typeface="Arial"/>
              </a:rPr>
              <a:t>rising</a:t>
            </a:r>
            <a:r>
              <a:rPr lang="en-US" sz="1200" spc="65" dirty="0">
                <a:latin typeface="Arial"/>
                <a:cs typeface="Arial"/>
              </a:rPr>
              <a:t> </a:t>
            </a:r>
            <a:r>
              <a:rPr lang="en-US" sz="1200" dirty="0">
                <a:latin typeface="Arial"/>
                <a:cs typeface="Arial"/>
              </a:rPr>
              <a:t>geopolitical</a:t>
            </a:r>
            <a:r>
              <a:rPr lang="en-US" sz="1200" spc="50" dirty="0">
                <a:latin typeface="Arial"/>
                <a:cs typeface="Arial"/>
              </a:rPr>
              <a:t> </a:t>
            </a:r>
            <a:r>
              <a:rPr lang="en-US" sz="1200" dirty="0">
                <a:latin typeface="Arial"/>
                <a:cs typeface="Arial"/>
              </a:rPr>
              <a:t>risk</a:t>
            </a:r>
            <a:r>
              <a:rPr lang="en-US" sz="1200" spc="60" dirty="0">
                <a:latin typeface="Arial"/>
                <a:cs typeface="Arial"/>
              </a:rPr>
              <a:t> </a:t>
            </a:r>
            <a:r>
              <a:rPr lang="en-US" sz="1200" dirty="0">
                <a:latin typeface="Arial"/>
                <a:cs typeface="Arial"/>
              </a:rPr>
              <a:t>from</a:t>
            </a:r>
            <a:r>
              <a:rPr lang="en-US" sz="1200" spc="65" dirty="0">
                <a:latin typeface="Arial"/>
                <a:cs typeface="Arial"/>
              </a:rPr>
              <a:t> </a:t>
            </a:r>
            <a:r>
              <a:rPr lang="en-US" sz="1200" dirty="0">
                <a:latin typeface="Arial"/>
                <a:cs typeface="Arial"/>
              </a:rPr>
              <a:t>the</a:t>
            </a:r>
            <a:r>
              <a:rPr lang="en-US" sz="1200" spc="50" dirty="0">
                <a:latin typeface="Arial"/>
                <a:cs typeface="Arial"/>
              </a:rPr>
              <a:t> </a:t>
            </a:r>
            <a:r>
              <a:rPr lang="en-US" sz="1200" spc="-10" dirty="0">
                <a:latin typeface="Arial"/>
                <a:cs typeface="Arial"/>
              </a:rPr>
              <a:t>wars</a:t>
            </a:r>
            <a:r>
              <a:rPr lang="en-US" sz="1200" spc="60" dirty="0">
                <a:latin typeface="Arial"/>
                <a:cs typeface="Arial"/>
              </a:rPr>
              <a:t> </a:t>
            </a:r>
            <a:r>
              <a:rPr lang="en-US" sz="1200" spc="-25" dirty="0">
                <a:latin typeface="Arial"/>
                <a:cs typeface="Arial"/>
              </a:rPr>
              <a:t>in </a:t>
            </a:r>
            <a:r>
              <a:rPr lang="en-US" sz="1200" dirty="0">
                <a:latin typeface="Arial"/>
                <a:cs typeface="Arial"/>
              </a:rPr>
              <a:t>Ukraine</a:t>
            </a:r>
            <a:r>
              <a:rPr lang="en-US" sz="1200" spc="15" dirty="0">
                <a:latin typeface="Arial"/>
                <a:cs typeface="Arial"/>
              </a:rPr>
              <a:t> </a:t>
            </a:r>
            <a:r>
              <a:rPr lang="en-US" sz="1200" dirty="0">
                <a:latin typeface="Arial"/>
                <a:cs typeface="Arial"/>
              </a:rPr>
              <a:t>and</a:t>
            </a:r>
            <a:r>
              <a:rPr lang="en-US" sz="1200" spc="25" dirty="0">
                <a:latin typeface="Arial"/>
                <a:cs typeface="Arial"/>
              </a:rPr>
              <a:t> </a:t>
            </a:r>
            <a:r>
              <a:rPr lang="en-US" sz="1200" spc="-10" dirty="0">
                <a:latin typeface="Arial"/>
                <a:cs typeface="Arial"/>
              </a:rPr>
              <a:t>Israel.</a:t>
            </a:r>
            <a:endParaRPr lang="en-US" sz="1200" dirty="0">
              <a:latin typeface="Arial"/>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What’s</a:t>
            </a:r>
            <a:r>
              <a:rPr lang="en-US" sz="1200" spc="30" dirty="0">
                <a:latin typeface="Arial"/>
                <a:cs typeface="Arial"/>
              </a:rPr>
              <a:t> </a:t>
            </a:r>
            <a:r>
              <a:rPr lang="en-US" sz="1200" dirty="0">
                <a:latin typeface="Arial"/>
                <a:cs typeface="Arial"/>
              </a:rPr>
              <a:t>the</a:t>
            </a:r>
            <a:r>
              <a:rPr lang="en-US" sz="1200" spc="25" dirty="0">
                <a:latin typeface="Arial"/>
                <a:cs typeface="Arial"/>
              </a:rPr>
              <a:t> </a:t>
            </a:r>
            <a:r>
              <a:rPr lang="en-US" sz="1200" dirty="0">
                <a:latin typeface="Arial"/>
                <a:cs typeface="Arial"/>
              </a:rPr>
              <a:t>risk</a:t>
            </a:r>
            <a:r>
              <a:rPr lang="en-US" sz="1200" spc="30" dirty="0">
                <a:latin typeface="Arial"/>
                <a:cs typeface="Arial"/>
              </a:rPr>
              <a:t> </a:t>
            </a:r>
            <a:r>
              <a:rPr lang="en-US" sz="1200" dirty="0">
                <a:latin typeface="Arial"/>
                <a:cs typeface="Arial"/>
              </a:rPr>
              <a:t>that</a:t>
            </a:r>
            <a:r>
              <a:rPr lang="en-US" sz="1200" spc="30" dirty="0">
                <a:latin typeface="Arial"/>
                <a:cs typeface="Arial"/>
              </a:rPr>
              <a:t> </a:t>
            </a:r>
            <a:r>
              <a:rPr lang="en-US" sz="1200" dirty="0">
                <a:latin typeface="Arial"/>
                <a:cs typeface="Arial"/>
              </a:rPr>
              <a:t>earnings</a:t>
            </a:r>
            <a:r>
              <a:rPr lang="en-US" sz="1200" spc="30" dirty="0">
                <a:latin typeface="Arial"/>
                <a:cs typeface="Arial"/>
              </a:rPr>
              <a:t> </a:t>
            </a:r>
            <a:r>
              <a:rPr lang="en-US" sz="1200" dirty="0">
                <a:latin typeface="Arial"/>
                <a:cs typeface="Arial"/>
              </a:rPr>
              <a:t>expectations</a:t>
            </a:r>
            <a:r>
              <a:rPr lang="en-US" sz="1200" spc="30" dirty="0">
                <a:latin typeface="Arial"/>
                <a:cs typeface="Arial"/>
              </a:rPr>
              <a:t> </a:t>
            </a:r>
            <a:r>
              <a:rPr lang="en-US" sz="1200" spc="-25" dirty="0">
                <a:latin typeface="Arial"/>
                <a:cs typeface="Arial"/>
              </a:rPr>
              <a:t>are </a:t>
            </a:r>
            <a:r>
              <a:rPr lang="en-US" sz="1200" dirty="0">
                <a:latin typeface="Arial"/>
                <a:cs typeface="Arial"/>
              </a:rPr>
              <a:t>too</a:t>
            </a:r>
            <a:r>
              <a:rPr lang="en-US" sz="1200" spc="90" dirty="0">
                <a:latin typeface="Arial"/>
                <a:cs typeface="Arial"/>
              </a:rPr>
              <a:t> </a:t>
            </a:r>
            <a:r>
              <a:rPr lang="en-US" sz="1200" spc="-10" dirty="0">
                <a:latin typeface="Arial"/>
                <a:cs typeface="Arial"/>
              </a:rPr>
              <a:t>high?</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a:defRPr/>
            </a:pPr>
            <a:fld id="{719F38AC-A1FC-47AB-81BE-B8AD59C3D23E}" type="slidenum">
              <a:rPr lang="en-US" smtClean="0"/>
              <a:pPr>
                <a:defRPr/>
              </a:pPr>
              <a:t>9</a:t>
            </a:fld>
            <a:endParaRPr lang="en-US"/>
          </a:p>
        </p:txBody>
      </p:sp>
    </p:spTree>
    <p:extLst>
      <p:ext uri="{BB962C8B-B14F-4D97-AF65-F5344CB8AC3E}">
        <p14:creationId xmlns:p14="http://schemas.microsoft.com/office/powerpoint/2010/main" val="112118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1D2D8FA5-0DD7-4F65-BF18-6A9FD1FC4996}" type="datetimeFigureOut">
              <a:rPr lang="en-US" smtClean="0"/>
              <a:t>1/5/2024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41FC7A21-2BC1-4A5F-9D6C-0BD148C77B7E}" type="datetimeFigureOut">
              <a:rPr lang="en-US" smtClean="0"/>
              <a:t>1/5/2024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8B004903-188C-40D9-AEEE-E86E67AE59BA}" type="datetimeFigureOut">
              <a:rPr lang="en-US" smtClean="0"/>
              <a:t>1/5/2024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sz="2400" b="1" i="0">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p:txBody>
          <a:bodyPr lIns="0" tIns="0" rIns="0" bIns="0"/>
          <a:lstStyle>
            <a:lvl1pPr>
              <a:defRPr sz="700" b="1" i="0">
                <a:solidFill>
                  <a:srgbClr val="231F20"/>
                </a:solidFill>
                <a:latin typeface="Trebuchet MS"/>
                <a:cs typeface="Trebuchet MS"/>
              </a:defRPr>
            </a:lvl1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p:txBody>
          <a:bodyPr lIns="0" tIns="0" rIns="0" bIns="0"/>
          <a:lstStyle>
            <a:lvl1pPr>
              <a:defRPr sz="700" b="1" i="0">
                <a:solidFill>
                  <a:srgbClr val="231F20"/>
                </a:solidFill>
                <a:latin typeface="Trebuchet MS"/>
                <a:cs typeface="Trebuchet MS"/>
              </a:defRPr>
            </a:lvl1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Trebuchet MS"/>
                <a:cs typeface="Trebuchet MS"/>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7" name="Holder 7"/>
          <p:cNvSpPr>
            <a:spLocks noGrp="1"/>
          </p:cNvSpPr>
          <p:nvPr>
            <p:ph type="sldNum" sz="quarter" idx="7"/>
          </p:nvPr>
        </p:nvSpPr>
        <p:spPr/>
        <p:txBody>
          <a:bodyPr lIns="0" tIns="0" rIns="0" bIns="0"/>
          <a:lstStyle>
            <a:lvl1pPr>
              <a:defRPr sz="700" b="1" i="0">
                <a:solidFill>
                  <a:srgbClr val="231F20"/>
                </a:solidFill>
                <a:latin typeface="Trebuchet MS"/>
                <a:cs typeface="Trebuchet MS"/>
              </a:defRPr>
            </a:lvl1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5" name="Holder 5"/>
          <p:cNvSpPr>
            <a:spLocks noGrp="1"/>
          </p:cNvSpPr>
          <p:nvPr>
            <p:ph type="sldNum" sz="quarter" idx="7"/>
          </p:nvPr>
        </p:nvSpPr>
        <p:spPr/>
        <p:txBody>
          <a:bodyPr lIns="0" tIns="0" rIns="0" bIns="0"/>
          <a:lstStyle>
            <a:lvl1pPr>
              <a:defRPr sz="700" b="1" i="0">
                <a:solidFill>
                  <a:srgbClr val="231F20"/>
                </a:solidFill>
                <a:latin typeface="Trebuchet MS"/>
                <a:cs typeface="Trebuchet MS"/>
              </a:defRPr>
            </a:lvl1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4" name="Holder 4"/>
          <p:cNvSpPr>
            <a:spLocks noGrp="1"/>
          </p:cNvSpPr>
          <p:nvPr>
            <p:ph type="sldNum" sz="quarter" idx="7"/>
          </p:nvPr>
        </p:nvSpPr>
        <p:spPr/>
        <p:txBody>
          <a:bodyPr lIns="0" tIns="0" rIns="0" bIns="0"/>
          <a:lstStyle>
            <a:lvl1pPr>
              <a:defRPr sz="700" b="1" i="0">
                <a:solidFill>
                  <a:srgbClr val="231F20"/>
                </a:solidFill>
                <a:latin typeface="Trebuchet MS"/>
                <a:cs typeface="Trebuchet MS"/>
              </a:defRPr>
            </a:lvl1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36676" y="0"/>
            <a:ext cx="624078" cy="778182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45925" y="565266"/>
            <a:ext cx="624078" cy="722126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2110325"/>
            <a:ext cx="624078" cy="5680918"/>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Tree>
    <p:extLst>
      <p:ext uri="{BB962C8B-B14F-4D97-AF65-F5344CB8AC3E}">
        <p14:creationId xmlns:p14="http://schemas.microsoft.com/office/powerpoint/2010/main" val="427338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4277710" y="0"/>
            <a:ext cx="5780689" cy="7772400"/>
          </a:xfrm>
          <a:prstGeom prst="rect">
            <a:avLst/>
          </a:prstGeom>
        </p:spPr>
      </p:pic>
      <p:sp>
        <p:nvSpPr>
          <p:cNvPr id="2" name="Holder 2"/>
          <p:cNvSpPr>
            <a:spLocks noGrp="1"/>
          </p:cNvSpPr>
          <p:nvPr>
            <p:ph type="ctrTitle"/>
          </p:nvPr>
        </p:nvSpPr>
        <p:spPr>
          <a:xfrm>
            <a:off x="520700" y="2100808"/>
            <a:ext cx="3136900" cy="1408429"/>
          </a:xfrm>
          <a:prstGeom prst="rect">
            <a:avLst/>
          </a:prstGeom>
        </p:spPr>
        <p:txBody>
          <a:bodyPr wrap="square" lIns="0" tIns="0" rIns="0" bIns="0">
            <a:spAutoFit/>
          </a:bodyPr>
          <a:lstStyle>
            <a:lvl1pPr>
              <a:defRPr sz="2200" b="1" i="0">
                <a:solidFill>
                  <a:srgbClr val="231F20"/>
                </a:solidFill>
                <a:latin typeface="Tahoma"/>
                <a:cs typeface="Tahoma"/>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10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231F2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0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BDD5F363-A071-4225-B40E-E5AE964383F2}" type="datetimeFigureOut">
              <a:rPr lang="en-US" smtClean="0"/>
              <a:t>1/5/2024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231F20"/>
                </a:solidFill>
                <a:latin typeface="Tahoma"/>
                <a:cs typeface="Tahoma"/>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231F2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 name="bg object 17"/>
          <p:cNvPicPr/>
          <p:nvPr/>
        </p:nvPicPr>
        <p:blipFill>
          <a:blip r:embed="rId2"/>
          <a:stretch>
            <a:fillRect/>
          </a:stretch>
        </p:blipFill>
        <p:spPr>
          <a:xfrm>
            <a:off x="457200" y="565442"/>
            <a:ext cx="9144000" cy="3814533"/>
          </a:xfrm>
          <a:prstGeom prst="rect">
            <a:avLst/>
          </a:prstGeom>
        </p:spPr>
      </p:pic>
      <p:sp>
        <p:nvSpPr>
          <p:cNvPr id="18" name="bg object 18"/>
          <p:cNvSpPr/>
          <p:nvPr/>
        </p:nvSpPr>
        <p:spPr>
          <a:xfrm>
            <a:off x="542531" y="658736"/>
            <a:ext cx="5308600" cy="3680460"/>
          </a:xfrm>
          <a:custGeom>
            <a:avLst/>
            <a:gdLst/>
            <a:ahLst/>
            <a:cxnLst/>
            <a:rect l="l" t="t" r="r" b="b"/>
            <a:pathLst>
              <a:path w="5308600" h="3680460">
                <a:moveTo>
                  <a:pt x="5308092" y="0"/>
                </a:moveTo>
                <a:lnTo>
                  <a:pt x="0" y="0"/>
                </a:lnTo>
                <a:lnTo>
                  <a:pt x="0" y="3680460"/>
                </a:lnTo>
                <a:lnTo>
                  <a:pt x="5308092" y="3680460"/>
                </a:lnTo>
                <a:lnTo>
                  <a:pt x="5308092" y="0"/>
                </a:lnTo>
                <a:close/>
              </a:path>
            </a:pathLst>
          </a:custGeom>
          <a:solidFill>
            <a:srgbClr val="231F20">
              <a:alpha val="17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9" name="bg object 19"/>
          <p:cNvPicPr/>
          <p:nvPr/>
        </p:nvPicPr>
        <p:blipFill>
          <a:blip r:embed="rId3"/>
          <a:stretch>
            <a:fillRect/>
          </a:stretch>
        </p:blipFill>
        <p:spPr>
          <a:xfrm>
            <a:off x="571500" y="687704"/>
            <a:ext cx="5212080" cy="358254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289560"/>
          </a:xfrm>
          <a:prstGeom prst="rect">
            <a:avLst/>
          </a:prstGeom>
        </p:spPr>
        <p:txBody>
          <a:bodyPr wrap="square" lIns="0" tIns="0" rIns="0" bIns="0">
            <a:spAutoFit/>
          </a:bodyPr>
          <a:lstStyle>
            <a:lvl1pPr>
              <a:defRPr sz="2459" b="1" i="0">
                <a:solidFill>
                  <a:schemeClr val="bg1"/>
                </a:solidFill>
                <a:latin typeface="Arial"/>
                <a:cs typeface="Arial"/>
              </a:defRPr>
            </a:lvl1pPr>
          </a:lstStyle>
          <a:p>
            <a:endParaRPr/>
          </a:p>
        </p:txBody>
      </p:sp>
      <p:sp>
        <p:nvSpPr>
          <p:cNvPr id="3" name="Holder 3"/>
          <p:cNvSpPr>
            <a:spLocks noGrp="1"/>
          </p:cNvSpPr>
          <p:nvPr>
            <p:ph type="subTitle" idx="4"/>
          </p:nvPr>
        </p:nvSpPr>
        <p:spPr>
          <a:xfrm>
            <a:off x="1508760" y="4352544"/>
            <a:ext cx="7040880" cy="2119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211975"/>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211975"/>
          </a:xfrm>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a:xfrm>
            <a:off x="7242049" y="7228332"/>
            <a:ext cx="2313432" cy="2119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82824" y="1312357"/>
            <a:ext cx="1904851" cy="289560"/>
          </a:xfrm>
        </p:spPr>
        <p:txBody>
          <a:bodyPr lIns="0" tIns="0" rIns="0" bIns="0"/>
          <a:lstStyle>
            <a:lvl1pPr>
              <a:defRPr sz="2459" b="1" i="0">
                <a:solidFill>
                  <a:schemeClr val="bg1"/>
                </a:solidFill>
                <a:latin typeface="Arial"/>
                <a:cs typeface="Arial"/>
              </a:defRPr>
            </a:lvl1pPr>
          </a:lstStyle>
          <a:p>
            <a:endParaRPr/>
          </a:p>
        </p:txBody>
      </p:sp>
      <p:sp>
        <p:nvSpPr>
          <p:cNvPr id="3" name="Holder 3"/>
          <p:cNvSpPr>
            <a:spLocks noGrp="1"/>
          </p:cNvSpPr>
          <p:nvPr>
            <p:ph type="body" idx="1"/>
          </p:nvPr>
        </p:nvSpPr>
        <p:spPr>
          <a:xfrm>
            <a:off x="502920" y="1787652"/>
            <a:ext cx="9052560" cy="211975"/>
          </a:xfrm>
        </p:spPr>
        <p:txBody>
          <a:bodyPr lIns="0" tIns="0" rIns="0" bIns="0"/>
          <a:lstStyle>
            <a:lvl1pPr>
              <a:defRPr/>
            </a:lvl1pPr>
          </a:lstStyle>
          <a:p>
            <a:endParaRPr/>
          </a:p>
        </p:txBody>
      </p:sp>
      <p:sp>
        <p:nvSpPr>
          <p:cNvPr id="4" name="Holder 4"/>
          <p:cNvSpPr>
            <a:spLocks noGrp="1"/>
          </p:cNvSpPr>
          <p:nvPr>
            <p:ph type="ftr" sz="quarter" idx="5"/>
          </p:nvPr>
        </p:nvSpPr>
        <p:spPr>
          <a:xfrm>
            <a:off x="3419856" y="7228332"/>
            <a:ext cx="3218688" cy="211975"/>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211975"/>
          </a:xfrm>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6" name="Holder 6"/>
          <p:cNvSpPr>
            <a:spLocks noGrp="1"/>
          </p:cNvSpPr>
          <p:nvPr>
            <p:ph type="sldNum" sz="quarter" idx="7"/>
          </p:nvPr>
        </p:nvSpPr>
        <p:spPr>
          <a:xfrm>
            <a:off x="7242049" y="7228332"/>
            <a:ext cx="2313432" cy="2119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82824" y="1312357"/>
            <a:ext cx="1904851" cy="289560"/>
          </a:xfrm>
        </p:spPr>
        <p:txBody>
          <a:bodyPr lIns="0" tIns="0" rIns="0" bIns="0"/>
          <a:lstStyle>
            <a:lvl1pPr>
              <a:defRPr sz="2459" b="1" i="0">
                <a:solidFill>
                  <a:schemeClr val="bg1"/>
                </a:solidFill>
                <a:latin typeface="Arial"/>
                <a:cs typeface="Arial"/>
              </a:defRPr>
            </a:lvl1pPr>
          </a:lstStyle>
          <a:p>
            <a:endParaRPr/>
          </a:p>
        </p:txBody>
      </p:sp>
      <p:sp>
        <p:nvSpPr>
          <p:cNvPr id="3" name="Holder 3"/>
          <p:cNvSpPr>
            <a:spLocks noGrp="1"/>
          </p:cNvSpPr>
          <p:nvPr>
            <p:ph sz="half" idx="2"/>
          </p:nvPr>
        </p:nvSpPr>
        <p:spPr>
          <a:xfrm>
            <a:off x="502920" y="1787652"/>
            <a:ext cx="4375404" cy="21197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21197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419856" y="7228332"/>
            <a:ext cx="3218688" cy="211975"/>
          </a:xfr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502920" y="7228332"/>
            <a:ext cx="2313432" cy="211975"/>
          </a:xfrm>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7" name="Holder 7"/>
          <p:cNvSpPr>
            <a:spLocks noGrp="1"/>
          </p:cNvSpPr>
          <p:nvPr>
            <p:ph type="sldNum" sz="quarter" idx="7"/>
          </p:nvPr>
        </p:nvSpPr>
        <p:spPr>
          <a:xfrm>
            <a:off x="7242049" y="7228332"/>
            <a:ext cx="2313432" cy="2119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82824" y="1312357"/>
            <a:ext cx="1904851" cy="289560"/>
          </a:xfrm>
        </p:spPr>
        <p:txBody>
          <a:bodyPr lIns="0" tIns="0" rIns="0" bIns="0"/>
          <a:lstStyle>
            <a:lvl1pPr>
              <a:defRPr sz="2459" b="1" i="0">
                <a:solidFill>
                  <a:schemeClr val="bg1"/>
                </a:solidFill>
                <a:latin typeface="Arial"/>
                <a:cs typeface="Arial"/>
              </a:defRPr>
            </a:lvl1pPr>
          </a:lstStyle>
          <a:p>
            <a:endParaRPr/>
          </a:p>
        </p:txBody>
      </p:sp>
      <p:sp>
        <p:nvSpPr>
          <p:cNvPr id="3" name="Holder 3"/>
          <p:cNvSpPr>
            <a:spLocks noGrp="1"/>
          </p:cNvSpPr>
          <p:nvPr>
            <p:ph type="ftr" sz="quarter" idx="5"/>
          </p:nvPr>
        </p:nvSpPr>
        <p:spPr>
          <a:xfrm>
            <a:off x="3419856" y="7228332"/>
            <a:ext cx="3218688" cy="211975"/>
          </a:xfr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502920" y="7228332"/>
            <a:ext cx="2313432" cy="211975"/>
          </a:xfrm>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5" name="Holder 5"/>
          <p:cNvSpPr>
            <a:spLocks noGrp="1"/>
          </p:cNvSpPr>
          <p:nvPr>
            <p:ph type="sldNum" sz="quarter" idx="7"/>
          </p:nvPr>
        </p:nvSpPr>
        <p:spPr>
          <a:xfrm>
            <a:off x="7242049" y="7228332"/>
            <a:ext cx="2313432" cy="2119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419856" y="7228332"/>
            <a:ext cx="3218688" cy="211975"/>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502920" y="7228332"/>
            <a:ext cx="2313432" cy="211975"/>
          </a:xfrm>
        </p:spPr>
        <p:txBody>
          <a:bodyPr lIns="0" tIns="0" rIns="0" bIns="0"/>
          <a:lstStyle>
            <a:lvl1pPr algn="l">
              <a:defRPr>
                <a:solidFill>
                  <a:schemeClr val="tx1">
                    <a:tint val="75000"/>
                  </a:schemeClr>
                </a:solidFill>
              </a:defRPr>
            </a:lvl1pPr>
          </a:lstStyle>
          <a:p>
            <a:fld id="{1D8BD707-D9CF-40AE-B4C6-C98DA3205C09}" type="datetimeFigureOut">
              <a:rPr lang="en-US"/>
              <a:t>1/5/2024</a:t>
            </a:fld>
            <a:endParaRPr lang="en-US"/>
          </a:p>
        </p:txBody>
      </p:sp>
      <p:sp>
        <p:nvSpPr>
          <p:cNvPr id="4" name="Holder 4"/>
          <p:cNvSpPr>
            <a:spLocks noGrp="1"/>
          </p:cNvSpPr>
          <p:nvPr>
            <p:ph type="sldNum" sz="quarter" idx="7"/>
          </p:nvPr>
        </p:nvSpPr>
        <p:spPr>
          <a:xfrm>
            <a:off x="7242049" y="7228332"/>
            <a:ext cx="2313432" cy="211975"/>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ge numb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8CAF368-9DE4-E683-D20B-03277E8A69ED}"/>
              </a:ext>
            </a:extLst>
          </p:cNvPr>
          <p:cNvSpPr>
            <a:spLocks noGrp="1"/>
          </p:cNvSpPr>
          <p:nvPr>
            <p:ph type="sldNum" sz="quarter" idx="10"/>
          </p:nvPr>
        </p:nvSpPr>
        <p:spPr>
          <a:xfrm>
            <a:off x="7543800" y="7157086"/>
            <a:ext cx="2263140" cy="259080"/>
          </a:xfrm>
        </p:spPr>
        <p:txBody>
          <a:bodyPr/>
          <a:lstStyle>
            <a:lvl1pPr algn="r">
              <a:defRPr sz="742" baseline="0" smtClean="0">
                <a:solidFill>
                  <a:schemeClr val="tx1">
                    <a:lumMod val="65000"/>
                    <a:lumOff val="35000"/>
                  </a:schemeClr>
                </a:solidFill>
                <a:latin typeface="Arial"/>
              </a:defRPr>
            </a:lvl1pPr>
          </a:lstStyle>
          <a:p>
            <a:pPr>
              <a:defRPr/>
            </a:pPr>
            <a:fld id="{56999B07-6F52-4E5E-924A-22253860E800}" type="slidenum">
              <a:rPr lang="en-US"/>
              <a:pPr>
                <a:defRPr/>
              </a:pPr>
              <a:t>‹#›</a:t>
            </a:fld>
            <a:endParaRPr lang="en-US"/>
          </a:p>
        </p:txBody>
      </p:sp>
    </p:spTree>
    <p:extLst>
      <p:ext uri="{BB962C8B-B14F-4D97-AF65-F5344CB8AC3E}">
        <p14:creationId xmlns:p14="http://schemas.microsoft.com/office/powerpoint/2010/main" val="2620012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1: The retirement landscape to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7C99E-B594-D647-71E3-45A292169A21}"/>
              </a:ext>
            </a:extLst>
          </p:cNvPr>
          <p:cNvSpPr/>
          <p:nvPr userDrawn="1"/>
        </p:nvSpPr>
        <p:spPr>
          <a:xfrm>
            <a:off x="3431382" y="0"/>
            <a:ext cx="2999184" cy="473182"/>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eaLnBrk="1" fontAlgn="auto" hangingPunct="1">
              <a:spcBef>
                <a:spcPct val="0"/>
              </a:spcBef>
              <a:spcAft>
                <a:spcPct val="0"/>
              </a:spcAft>
              <a:defRPr/>
            </a:pPr>
            <a:endParaRPr lang="en-US"/>
          </a:p>
        </p:txBody>
      </p:sp>
      <p:sp>
        <p:nvSpPr>
          <p:cNvPr id="3" name="Content Placeholder 2">
            <a:extLst>
              <a:ext uri="{FF2B5EF4-FFF2-40B4-BE49-F238E27FC236}">
                <a16:creationId xmlns:a16="http://schemas.microsoft.com/office/drawing/2014/main" id="{039773A8-964E-1778-ED1A-0B710E7D7E78}"/>
              </a:ext>
            </a:extLst>
          </p:cNvPr>
          <p:cNvSpPr txBox="1"/>
          <p:nvPr userDrawn="1"/>
        </p:nvSpPr>
        <p:spPr>
          <a:xfrm>
            <a:off x="3431382" y="0"/>
            <a:ext cx="2999184" cy="473182"/>
          </a:xfrm>
          <a:prstGeom prst="rect">
            <a:avLst/>
          </a:prstGeom>
          <a:noFill/>
        </p:spPr>
        <p:txBody>
          <a:bodyPr lIns="0" tIns="0" rIns="0" bIns="0" anchor="ctr"/>
          <a:lstStyle>
            <a:defPPr>
              <a:defRPr lang="en-US"/>
            </a:defPPr>
            <a:lvl1pPr marL="226314" indent="-226314" algn="l" defTabSz="905256" rtl="0" eaLnBrk="1" fontAlgn="base" latinLnBrk="0" hangingPunct="1">
              <a:lnSpc>
                <a:spcPct val="90000"/>
              </a:lnSpc>
              <a:spcBef>
                <a:spcPts val="990"/>
              </a:spcBef>
              <a:spcAft>
                <a:spcPct val="0"/>
              </a:spcAft>
              <a:buFont typeface="Arial"/>
              <a:buChar char="•"/>
              <a:defRPr sz="2772" kern="1200">
                <a:solidFill>
                  <a:schemeClr val="tx1"/>
                </a:solidFill>
                <a:latin typeface="+mn-lt"/>
                <a:ea typeface="+mn-ea"/>
                <a:cs typeface="+mn-cs"/>
              </a:defRPr>
            </a:lvl1pPr>
            <a:lvl2pPr marL="678942" indent="-226314" algn="l" defTabSz="905256" rtl="0" eaLnBrk="1" fontAlgn="base" latinLnBrk="0" hangingPunct="1">
              <a:lnSpc>
                <a:spcPct val="90000"/>
              </a:lnSpc>
              <a:spcBef>
                <a:spcPts val="495"/>
              </a:spcBef>
              <a:spcAft>
                <a:spcPct val="0"/>
              </a:spcAft>
              <a:buFont typeface="Arial"/>
              <a:buChar char="•"/>
              <a:defRPr sz="2376" kern="1200">
                <a:solidFill>
                  <a:schemeClr val="tx1"/>
                </a:solidFill>
                <a:latin typeface="+mn-lt"/>
                <a:ea typeface="+mn-ea"/>
                <a:cs typeface="+mn-cs"/>
              </a:defRPr>
            </a:lvl2pPr>
            <a:lvl3pPr marL="1131570" indent="-226314" algn="l" defTabSz="905256" rtl="0" eaLnBrk="1" fontAlgn="base" latinLnBrk="0" hangingPunct="1">
              <a:lnSpc>
                <a:spcPct val="90000"/>
              </a:lnSpc>
              <a:spcBef>
                <a:spcPts val="495"/>
              </a:spcBef>
              <a:spcAft>
                <a:spcPct val="0"/>
              </a:spcAft>
              <a:buFont typeface="Arial"/>
              <a:buChar char="•"/>
              <a:defRPr sz="1980" kern="1200">
                <a:solidFill>
                  <a:schemeClr val="tx1"/>
                </a:solidFill>
                <a:latin typeface="+mn-lt"/>
                <a:ea typeface="+mn-ea"/>
                <a:cs typeface="+mn-cs"/>
              </a:defRPr>
            </a:lvl3pPr>
            <a:lvl4pPr marL="1584198"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4pPr>
            <a:lvl5pPr marL="2036826"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5pPr>
            <a:lvl6pPr marL="2489454"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6pPr>
            <a:lvl7pPr marL="2942082"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7pPr>
            <a:lvl8pPr marL="3394710"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8pPr>
            <a:lvl9pPr marL="3847338"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9pPr>
          </a:lstStyle>
          <a:p>
            <a:pPr marL="0" indent="0" algn="ctr" fontAlgn="auto">
              <a:lnSpc>
                <a:spcPct val="100000"/>
              </a:lnSpc>
              <a:spcBef>
                <a:spcPct val="0"/>
              </a:spcBef>
              <a:spcAft>
                <a:spcPct val="0"/>
              </a:spcAft>
              <a:buFont typeface="Arial"/>
              <a:buNone/>
              <a:defRPr/>
            </a:pPr>
            <a:r>
              <a:rPr lang="en-US" sz="1155" b="1">
                <a:solidFill>
                  <a:srgbClr val="FF671D"/>
                </a:solidFill>
                <a:latin typeface="Arial" pitchFamily="34" charset="0"/>
                <a:cs typeface="Arial" pitchFamily="34" charset="0"/>
              </a:rPr>
              <a:t>1</a:t>
            </a:r>
            <a:r>
              <a:rPr lang="en-US" sz="908" b="1" spc="82">
                <a:solidFill>
                  <a:srgbClr val="FFFFFF"/>
                </a:solidFill>
                <a:latin typeface="Arial" pitchFamily="34" charset="0"/>
                <a:cs typeface="Arial" pitchFamily="34" charset="0"/>
              </a:rPr>
              <a:t> </a:t>
            </a:r>
            <a:r>
              <a:rPr lang="en-US" sz="1485" spc="82">
                <a:solidFill>
                  <a:srgbClr val="FFFFFF"/>
                </a:solidFill>
                <a:latin typeface="Arial" pitchFamily="34" charset="0"/>
                <a:cs typeface="Arial" pitchFamily="34" charset="0"/>
              </a:rPr>
              <a:t>|</a:t>
            </a:r>
            <a:r>
              <a:rPr lang="en-US" sz="1155" spc="82">
                <a:solidFill>
                  <a:srgbClr val="FFFFFF"/>
                </a:solidFill>
                <a:latin typeface="Arial" pitchFamily="34" charset="0"/>
                <a:cs typeface="Arial" pitchFamily="34" charset="0"/>
              </a:rPr>
              <a:t> </a:t>
            </a:r>
            <a:r>
              <a:rPr lang="en-US" sz="990" b="1">
                <a:solidFill>
                  <a:srgbClr val="FFFFFF"/>
                </a:solidFill>
                <a:latin typeface="Arial" pitchFamily="34" charset="0"/>
                <a:cs typeface="Arial" pitchFamily="34" charset="0"/>
              </a:rPr>
              <a:t>What is Medicare and when do you enroll?</a:t>
            </a:r>
          </a:p>
        </p:txBody>
      </p:sp>
      <p:sp>
        <p:nvSpPr>
          <p:cNvPr id="4" name="Slide Number Placeholder 5">
            <a:extLst>
              <a:ext uri="{FF2B5EF4-FFF2-40B4-BE49-F238E27FC236}">
                <a16:creationId xmlns:a16="http://schemas.microsoft.com/office/drawing/2014/main" id="{5A2A21E6-0D8F-9E00-FE4D-9D9DE7E21172}"/>
              </a:ext>
            </a:extLst>
          </p:cNvPr>
          <p:cNvSpPr>
            <a:spLocks noGrp="1"/>
          </p:cNvSpPr>
          <p:nvPr>
            <p:ph type="sldNum" sz="quarter" idx="10"/>
          </p:nvPr>
        </p:nvSpPr>
        <p:spPr>
          <a:xfrm>
            <a:off x="7543800" y="7157086"/>
            <a:ext cx="2263140" cy="259080"/>
          </a:xfrm>
        </p:spPr>
        <p:txBody>
          <a:bodyPr/>
          <a:lstStyle>
            <a:lvl1pPr algn="r">
              <a:defRPr sz="742" baseline="0" smtClean="0">
                <a:solidFill>
                  <a:schemeClr val="tx1">
                    <a:lumMod val="65000"/>
                    <a:lumOff val="35000"/>
                  </a:schemeClr>
                </a:solidFill>
                <a:latin typeface="Arial"/>
              </a:defRPr>
            </a:lvl1pPr>
          </a:lstStyle>
          <a:p>
            <a:pPr>
              <a:defRPr/>
            </a:pPr>
            <a:fld id="{6D5814D1-F5BE-4F92-8A8F-12BD40E6658A}" type="slidenum">
              <a:rPr lang="en-US"/>
              <a:pPr>
                <a:defRPr/>
              </a:pPr>
              <a:t>‹#›</a:t>
            </a:fld>
            <a:endParaRPr lang="en-US"/>
          </a:p>
        </p:txBody>
      </p:sp>
    </p:spTree>
    <p:extLst>
      <p:ext uri="{BB962C8B-B14F-4D97-AF65-F5344CB8AC3E}">
        <p14:creationId xmlns:p14="http://schemas.microsoft.com/office/powerpoint/2010/main" val="3965265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DA611B8C-F8B6-4810-873B-749B927CC66E}" type="datetimeFigureOut">
              <a:rPr lang="en-US" smtClean="0"/>
              <a:t>1/5/2024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3: Logic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1C8955-1D56-1162-FE9C-5C73E7511080}"/>
              </a:ext>
            </a:extLst>
          </p:cNvPr>
          <p:cNvSpPr/>
          <p:nvPr userDrawn="1"/>
        </p:nvSpPr>
        <p:spPr>
          <a:xfrm>
            <a:off x="3110509" y="0"/>
            <a:ext cx="3837384" cy="473182"/>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eaLnBrk="1" fontAlgn="auto" hangingPunct="1">
              <a:spcBef>
                <a:spcPct val="0"/>
              </a:spcBef>
              <a:spcAft>
                <a:spcPct val="0"/>
              </a:spcAft>
              <a:defRPr/>
            </a:pPr>
            <a:endParaRPr lang="en-US"/>
          </a:p>
        </p:txBody>
      </p:sp>
      <p:sp>
        <p:nvSpPr>
          <p:cNvPr id="3" name="Content Placeholder 2">
            <a:extLst>
              <a:ext uri="{FF2B5EF4-FFF2-40B4-BE49-F238E27FC236}">
                <a16:creationId xmlns:a16="http://schemas.microsoft.com/office/drawing/2014/main" id="{F87D58A0-DEAE-3916-C1EA-85BF0562461E}"/>
              </a:ext>
            </a:extLst>
          </p:cNvPr>
          <p:cNvSpPr txBox="1"/>
          <p:nvPr userDrawn="1"/>
        </p:nvSpPr>
        <p:spPr>
          <a:xfrm>
            <a:off x="3148489" y="16194"/>
            <a:ext cx="3761423" cy="456989"/>
          </a:xfrm>
          <a:prstGeom prst="rect">
            <a:avLst/>
          </a:prstGeom>
          <a:noFill/>
        </p:spPr>
        <p:txBody>
          <a:bodyPr lIns="0" tIns="0" rIns="0" bIns="0" anchor="ctr"/>
          <a:lstStyle>
            <a:defPPr>
              <a:defRPr lang="en-US"/>
            </a:defPPr>
            <a:lvl1pPr marL="226314" indent="-226314" algn="l" defTabSz="905256" rtl="0" eaLnBrk="1" fontAlgn="base" latinLnBrk="0" hangingPunct="1">
              <a:lnSpc>
                <a:spcPct val="90000"/>
              </a:lnSpc>
              <a:spcBef>
                <a:spcPts val="990"/>
              </a:spcBef>
              <a:spcAft>
                <a:spcPct val="0"/>
              </a:spcAft>
              <a:buFont typeface="Arial"/>
              <a:buChar char="•"/>
              <a:defRPr sz="2772" kern="1200">
                <a:solidFill>
                  <a:schemeClr val="tx1"/>
                </a:solidFill>
                <a:latin typeface="+mn-lt"/>
                <a:ea typeface="+mn-ea"/>
                <a:cs typeface="+mn-cs"/>
              </a:defRPr>
            </a:lvl1pPr>
            <a:lvl2pPr marL="678942" indent="-226314" algn="l" defTabSz="905256" rtl="0" eaLnBrk="1" fontAlgn="base" latinLnBrk="0" hangingPunct="1">
              <a:lnSpc>
                <a:spcPct val="90000"/>
              </a:lnSpc>
              <a:spcBef>
                <a:spcPts val="495"/>
              </a:spcBef>
              <a:spcAft>
                <a:spcPct val="0"/>
              </a:spcAft>
              <a:buFont typeface="Arial"/>
              <a:buChar char="•"/>
              <a:defRPr sz="2376" kern="1200">
                <a:solidFill>
                  <a:schemeClr val="tx1"/>
                </a:solidFill>
                <a:latin typeface="+mn-lt"/>
                <a:ea typeface="+mn-ea"/>
                <a:cs typeface="+mn-cs"/>
              </a:defRPr>
            </a:lvl2pPr>
            <a:lvl3pPr marL="1131570" indent="-226314" algn="l" defTabSz="905256" rtl="0" eaLnBrk="1" fontAlgn="base" latinLnBrk="0" hangingPunct="1">
              <a:lnSpc>
                <a:spcPct val="90000"/>
              </a:lnSpc>
              <a:spcBef>
                <a:spcPts val="495"/>
              </a:spcBef>
              <a:spcAft>
                <a:spcPct val="0"/>
              </a:spcAft>
              <a:buFont typeface="Arial"/>
              <a:buChar char="•"/>
              <a:defRPr sz="1980" kern="1200">
                <a:solidFill>
                  <a:schemeClr val="tx1"/>
                </a:solidFill>
                <a:latin typeface="+mn-lt"/>
                <a:ea typeface="+mn-ea"/>
                <a:cs typeface="+mn-cs"/>
              </a:defRPr>
            </a:lvl3pPr>
            <a:lvl4pPr marL="1584198"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4pPr>
            <a:lvl5pPr marL="2036826"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5pPr>
            <a:lvl6pPr marL="2489454"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6pPr>
            <a:lvl7pPr marL="2942082"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7pPr>
            <a:lvl8pPr marL="3394710"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8pPr>
            <a:lvl9pPr marL="3847338"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9pPr>
          </a:lstStyle>
          <a:p>
            <a:pPr marL="0" indent="0" algn="ctr" fontAlgn="auto">
              <a:lnSpc>
                <a:spcPct val="100000"/>
              </a:lnSpc>
              <a:spcBef>
                <a:spcPct val="0"/>
              </a:spcBef>
              <a:spcAft>
                <a:spcPct val="0"/>
              </a:spcAft>
              <a:buFont typeface="Arial"/>
              <a:buNone/>
              <a:defRPr/>
            </a:pPr>
            <a:r>
              <a:rPr lang="en-US" sz="1155" b="1">
                <a:solidFill>
                  <a:srgbClr val="FF671D"/>
                </a:solidFill>
                <a:latin typeface="Arial" pitchFamily="34" charset="0"/>
                <a:cs typeface="Arial" pitchFamily="34" charset="0"/>
              </a:rPr>
              <a:t>2</a:t>
            </a:r>
            <a:r>
              <a:rPr lang="en-US" sz="908" b="1" spc="165">
                <a:solidFill>
                  <a:srgbClr val="FFFFFF"/>
                </a:solidFill>
                <a:latin typeface="Arial" pitchFamily="34" charset="0"/>
                <a:cs typeface="Arial" pitchFamily="34" charset="0"/>
              </a:rPr>
              <a:t> </a:t>
            </a:r>
            <a:r>
              <a:rPr lang="en-US" sz="1485" spc="82">
                <a:solidFill>
                  <a:srgbClr val="FFFFFF"/>
                </a:solidFill>
                <a:latin typeface="Arial" pitchFamily="34" charset="0"/>
                <a:cs typeface="Arial" pitchFamily="34" charset="0"/>
              </a:rPr>
              <a:t>|</a:t>
            </a:r>
            <a:r>
              <a:rPr lang="en-US" sz="1155" spc="82">
                <a:solidFill>
                  <a:srgbClr val="FFFFFF"/>
                </a:solidFill>
                <a:latin typeface="Arial" pitchFamily="34" charset="0"/>
                <a:cs typeface="Arial" pitchFamily="34" charset="0"/>
              </a:rPr>
              <a:t> </a:t>
            </a:r>
            <a:r>
              <a:rPr lang="en-US" sz="990" b="1">
                <a:solidFill>
                  <a:srgbClr val="FFFFFF"/>
                </a:solidFill>
                <a:latin typeface="Arial" pitchFamily="34" charset="0"/>
                <a:cs typeface="Arial" pitchFamily="34" charset="0"/>
              </a:rPr>
              <a:t>The different parts of Medicare, their coverages and costs</a:t>
            </a:r>
          </a:p>
        </p:txBody>
      </p:sp>
      <p:sp>
        <p:nvSpPr>
          <p:cNvPr id="4" name="Slide Number Placeholder 5">
            <a:extLst>
              <a:ext uri="{FF2B5EF4-FFF2-40B4-BE49-F238E27FC236}">
                <a16:creationId xmlns:a16="http://schemas.microsoft.com/office/drawing/2014/main" id="{3D57447C-87A2-F4F1-785C-9F661DAD4867}"/>
              </a:ext>
            </a:extLst>
          </p:cNvPr>
          <p:cNvSpPr>
            <a:spLocks noGrp="1"/>
          </p:cNvSpPr>
          <p:nvPr>
            <p:ph type="sldNum" sz="quarter" idx="10"/>
          </p:nvPr>
        </p:nvSpPr>
        <p:spPr>
          <a:xfrm>
            <a:off x="7543800" y="7157086"/>
            <a:ext cx="2263140" cy="259080"/>
          </a:xfrm>
        </p:spPr>
        <p:txBody>
          <a:bodyPr/>
          <a:lstStyle>
            <a:lvl1pPr algn="r">
              <a:defRPr sz="742" baseline="0" smtClean="0">
                <a:solidFill>
                  <a:schemeClr val="tx1">
                    <a:lumMod val="65000"/>
                    <a:lumOff val="35000"/>
                  </a:schemeClr>
                </a:solidFill>
                <a:latin typeface="Arial"/>
              </a:defRPr>
            </a:lvl1pPr>
          </a:lstStyle>
          <a:p>
            <a:pPr>
              <a:defRPr/>
            </a:pPr>
            <a:fld id="{BF4B7523-27CE-4400-8396-5EC131CDC8F4}" type="slidenum">
              <a:rPr lang="en-US"/>
              <a:pPr>
                <a:defRPr/>
              </a:pPr>
              <a:t>‹#›</a:t>
            </a:fld>
            <a:endParaRPr lang="en-US"/>
          </a:p>
        </p:txBody>
      </p:sp>
    </p:spTree>
    <p:extLst>
      <p:ext uri="{BB962C8B-B14F-4D97-AF65-F5344CB8AC3E}">
        <p14:creationId xmlns:p14="http://schemas.microsoft.com/office/powerpoint/2010/main" val="3540640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2: Emotional insigh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F40990-2230-4016-C823-B5CCAD1778BC}"/>
              </a:ext>
            </a:extLst>
          </p:cNvPr>
          <p:cNvSpPr/>
          <p:nvPr userDrawn="1"/>
        </p:nvSpPr>
        <p:spPr>
          <a:xfrm>
            <a:off x="3213974" y="0"/>
            <a:ext cx="3630454" cy="473182"/>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eaLnBrk="1" fontAlgn="auto" hangingPunct="1">
              <a:spcBef>
                <a:spcPct val="0"/>
              </a:spcBef>
              <a:spcAft>
                <a:spcPct val="0"/>
              </a:spcAft>
              <a:defRPr/>
            </a:pPr>
            <a:endParaRPr lang="en-US"/>
          </a:p>
        </p:txBody>
      </p:sp>
      <p:sp>
        <p:nvSpPr>
          <p:cNvPr id="3" name="Content Placeholder 2">
            <a:extLst>
              <a:ext uri="{FF2B5EF4-FFF2-40B4-BE49-F238E27FC236}">
                <a16:creationId xmlns:a16="http://schemas.microsoft.com/office/drawing/2014/main" id="{E7AFE385-8CCC-AA56-26B9-426E03438833}"/>
              </a:ext>
            </a:extLst>
          </p:cNvPr>
          <p:cNvSpPr txBox="1"/>
          <p:nvPr userDrawn="1"/>
        </p:nvSpPr>
        <p:spPr>
          <a:xfrm>
            <a:off x="3213974" y="0"/>
            <a:ext cx="3630454" cy="473182"/>
          </a:xfrm>
          <a:prstGeom prst="rect">
            <a:avLst/>
          </a:prstGeom>
          <a:noFill/>
        </p:spPr>
        <p:txBody>
          <a:bodyPr lIns="0" tIns="0" rIns="0" bIns="0" anchor="ctr"/>
          <a:lstStyle>
            <a:defPPr>
              <a:defRPr lang="en-US"/>
            </a:defPPr>
            <a:lvl1pPr marL="226314" indent="-226314" algn="l" defTabSz="905256" rtl="0" eaLnBrk="1" fontAlgn="base" latinLnBrk="0" hangingPunct="1">
              <a:lnSpc>
                <a:spcPct val="90000"/>
              </a:lnSpc>
              <a:spcBef>
                <a:spcPts val="990"/>
              </a:spcBef>
              <a:spcAft>
                <a:spcPct val="0"/>
              </a:spcAft>
              <a:buFont typeface="Arial"/>
              <a:buChar char="•"/>
              <a:defRPr sz="2772" kern="1200">
                <a:solidFill>
                  <a:schemeClr val="tx1"/>
                </a:solidFill>
                <a:latin typeface="+mn-lt"/>
                <a:ea typeface="+mn-ea"/>
                <a:cs typeface="+mn-cs"/>
              </a:defRPr>
            </a:lvl1pPr>
            <a:lvl2pPr marL="678942" indent="-226314" algn="l" defTabSz="905256" rtl="0" eaLnBrk="1" fontAlgn="base" latinLnBrk="0" hangingPunct="1">
              <a:lnSpc>
                <a:spcPct val="90000"/>
              </a:lnSpc>
              <a:spcBef>
                <a:spcPts val="495"/>
              </a:spcBef>
              <a:spcAft>
                <a:spcPct val="0"/>
              </a:spcAft>
              <a:buFont typeface="Arial"/>
              <a:buChar char="•"/>
              <a:defRPr sz="2376" kern="1200">
                <a:solidFill>
                  <a:schemeClr val="tx1"/>
                </a:solidFill>
                <a:latin typeface="+mn-lt"/>
                <a:ea typeface="+mn-ea"/>
                <a:cs typeface="+mn-cs"/>
              </a:defRPr>
            </a:lvl2pPr>
            <a:lvl3pPr marL="1131570" indent="-226314" algn="l" defTabSz="905256" rtl="0" eaLnBrk="1" fontAlgn="base" latinLnBrk="0" hangingPunct="1">
              <a:lnSpc>
                <a:spcPct val="90000"/>
              </a:lnSpc>
              <a:spcBef>
                <a:spcPts val="495"/>
              </a:spcBef>
              <a:spcAft>
                <a:spcPct val="0"/>
              </a:spcAft>
              <a:buFont typeface="Arial"/>
              <a:buChar char="•"/>
              <a:defRPr sz="1980" kern="1200">
                <a:solidFill>
                  <a:schemeClr val="tx1"/>
                </a:solidFill>
                <a:latin typeface="+mn-lt"/>
                <a:ea typeface="+mn-ea"/>
                <a:cs typeface="+mn-cs"/>
              </a:defRPr>
            </a:lvl3pPr>
            <a:lvl4pPr marL="1584198"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4pPr>
            <a:lvl5pPr marL="2036826" indent="-226314" algn="l" defTabSz="905256" rtl="0" eaLnBrk="1" fontAlgn="base" latinLnBrk="0" hangingPunct="1">
              <a:lnSpc>
                <a:spcPct val="90000"/>
              </a:lnSpc>
              <a:spcBef>
                <a:spcPts val="495"/>
              </a:spcBef>
              <a:spcAft>
                <a:spcPct val="0"/>
              </a:spcAft>
              <a:buFont typeface="Arial"/>
              <a:buChar char="•"/>
              <a:defRPr sz="1782" kern="1200">
                <a:solidFill>
                  <a:schemeClr val="tx1"/>
                </a:solidFill>
                <a:latin typeface="+mn-lt"/>
                <a:ea typeface="+mn-ea"/>
                <a:cs typeface="+mn-cs"/>
              </a:defRPr>
            </a:lvl5pPr>
            <a:lvl6pPr marL="2489454"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6pPr>
            <a:lvl7pPr marL="2942082"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7pPr>
            <a:lvl8pPr marL="3394710"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8pPr>
            <a:lvl9pPr marL="3847338" indent="-226314" algn="l" defTabSz="905256" rtl="0" eaLnBrk="1" latinLnBrk="0" hangingPunct="1">
              <a:lnSpc>
                <a:spcPct val="90000"/>
              </a:lnSpc>
              <a:spcBef>
                <a:spcPts val="495"/>
              </a:spcBef>
              <a:buFont typeface="Arial"/>
              <a:buChar char="•"/>
              <a:defRPr sz="1782" kern="1200">
                <a:solidFill>
                  <a:schemeClr val="tx1"/>
                </a:solidFill>
                <a:latin typeface="+mn-lt"/>
                <a:ea typeface="+mn-ea"/>
                <a:cs typeface="+mn-cs"/>
              </a:defRPr>
            </a:lvl9pPr>
          </a:lstStyle>
          <a:p>
            <a:pPr marL="0" indent="0" algn="ctr" fontAlgn="auto">
              <a:lnSpc>
                <a:spcPct val="100000"/>
              </a:lnSpc>
              <a:spcBef>
                <a:spcPct val="0"/>
              </a:spcBef>
              <a:spcAft>
                <a:spcPct val="0"/>
              </a:spcAft>
              <a:buFont typeface="Arial"/>
              <a:buNone/>
              <a:defRPr/>
            </a:pPr>
            <a:r>
              <a:rPr lang="en-US" sz="1155" b="1">
                <a:solidFill>
                  <a:srgbClr val="FF671D"/>
                </a:solidFill>
                <a:latin typeface="Arial" pitchFamily="34" charset="0"/>
                <a:cs typeface="Arial" pitchFamily="34" charset="0"/>
              </a:rPr>
              <a:t>3</a:t>
            </a:r>
            <a:r>
              <a:rPr lang="en-US" sz="908" b="1" spc="165">
                <a:solidFill>
                  <a:srgbClr val="FFFFFF"/>
                </a:solidFill>
                <a:latin typeface="Arial" pitchFamily="34" charset="0"/>
                <a:cs typeface="Arial" pitchFamily="34" charset="0"/>
              </a:rPr>
              <a:t> </a:t>
            </a:r>
            <a:r>
              <a:rPr lang="en-US" sz="1485" spc="82">
                <a:solidFill>
                  <a:srgbClr val="FFFFFF"/>
                </a:solidFill>
                <a:latin typeface="Arial" pitchFamily="34" charset="0"/>
                <a:cs typeface="Arial" pitchFamily="34" charset="0"/>
              </a:rPr>
              <a:t>|</a:t>
            </a:r>
            <a:r>
              <a:rPr lang="en-US" sz="1155" spc="82">
                <a:solidFill>
                  <a:srgbClr val="FFFFFF"/>
                </a:solidFill>
                <a:latin typeface="Arial" pitchFamily="34" charset="0"/>
                <a:cs typeface="Arial" pitchFamily="34" charset="0"/>
              </a:rPr>
              <a:t> </a:t>
            </a:r>
            <a:r>
              <a:rPr lang="en-US" sz="990" b="1">
                <a:solidFill>
                  <a:srgbClr val="FFFFFF"/>
                </a:solidFill>
                <a:latin typeface="Arial" pitchFamily="34" charset="0"/>
                <a:cs typeface="Arial" pitchFamily="34" charset="0"/>
              </a:rPr>
              <a:t>Supplemental policies and Medicare Advantage plans</a:t>
            </a:r>
          </a:p>
        </p:txBody>
      </p:sp>
      <p:sp>
        <p:nvSpPr>
          <p:cNvPr id="4" name="Slide Number Placeholder 5">
            <a:extLst>
              <a:ext uri="{FF2B5EF4-FFF2-40B4-BE49-F238E27FC236}">
                <a16:creationId xmlns:a16="http://schemas.microsoft.com/office/drawing/2014/main" id="{4A1577CC-04C8-044F-DCBB-EC5830EB3C54}"/>
              </a:ext>
            </a:extLst>
          </p:cNvPr>
          <p:cNvSpPr>
            <a:spLocks noGrp="1"/>
          </p:cNvSpPr>
          <p:nvPr>
            <p:ph type="sldNum" sz="quarter" idx="10"/>
          </p:nvPr>
        </p:nvSpPr>
        <p:spPr>
          <a:xfrm>
            <a:off x="7543800" y="7254240"/>
            <a:ext cx="2263140" cy="259080"/>
          </a:xfrm>
        </p:spPr>
        <p:txBody>
          <a:bodyPr/>
          <a:lstStyle>
            <a:lvl1pPr algn="r">
              <a:defRPr sz="742" baseline="0" smtClean="0">
                <a:solidFill>
                  <a:schemeClr val="tx1">
                    <a:lumMod val="65000"/>
                    <a:lumOff val="35000"/>
                  </a:schemeClr>
                </a:solidFill>
                <a:latin typeface="Arial"/>
              </a:defRPr>
            </a:lvl1pPr>
          </a:lstStyle>
          <a:p>
            <a:pPr>
              <a:defRPr/>
            </a:pPr>
            <a:fld id="{6EC0EEA6-4CF4-49E2-A626-70FB1AA7EFF4}" type="slidenum">
              <a:rPr lang="en-US"/>
              <a:pPr>
                <a:defRPr/>
              </a:pPr>
              <a:t>‹#›</a:t>
            </a:fld>
            <a:endParaRPr lang="en-US"/>
          </a:p>
        </p:txBody>
      </p:sp>
    </p:spTree>
    <p:extLst>
      <p:ext uri="{BB962C8B-B14F-4D97-AF65-F5344CB8AC3E}">
        <p14:creationId xmlns:p14="http://schemas.microsoft.com/office/powerpoint/2010/main" val="4152123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36676" y="0"/>
            <a:ext cx="624078" cy="778182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45925" y="565266"/>
            <a:ext cx="624078" cy="722126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2110325"/>
            <a:ext cx="624078" cy="5680918"/>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Tree>
    <p:extLst>
      <p:ext uri="{BB962C8B-B14F-4D97-AF65-F5344CB8AC3E}">
        <p14:creationId xmlns:p14="http://schemas.microsoft.com/office/powerpoint/2010/main" val="41019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76337" y="6461184"/>
            <a:ext cx="2488025" cy="970682"/>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836676" y="0"/>
            <a:ext cx="624078" cy="778182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45925" y="565266"/>
            <a:ext cx="624078" cy="722126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2110325"/>
            <a:ext cx="624078" cy="5680918"/>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Tree>
    <p:extLst>
      <p:ext uri="{BB962C8B-B14F-4D97-AF65-F5344CB8AC3E}">
        <p14:creationId xmlns:p14="http://schemas.microsoft.com/office/powerpoint/2010/main" val="2791296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836676" y="0"/>
            <a:ext cx="624078" cy="778182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645925" y="565266"/>
            <a:ext cx="624078" cy="722126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2110325"/>
            <a:ext cx="624078" cy="5680918"/>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Tree>
    <p:extLst>
      <p:ext uri="{BB962C8B-B14F-4D97-AF65-F5344CB8AC3E}">
        <p14:creationId xmlns:p14="http://schemas.microsoft.com/office/powerpoint/2010/main" val="3072856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76337" y="6461184"/>
            <a:ext cx="2488025" cy="970682"/>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024377" y="-3683646"/>
            <a:ext cx="624078" cy="916672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691516" y="471055"/>
            <a:ext cx="8675370" cy="857321"/>
          </a:xfrm>
        </p:spPr>
        <p:txBody>
          <a:bodyPr/>
          <a:lstStyle>
            <a:lvl1pPr>
              <a:defRPr>
                <a:solidFill>
                  <a:schemeClr val="bg1"/>
                </a:solidFill>
              </a:defRPr>
            </a:lvl1pPr>
          </a:lstStyle>
          <a:p>
            <a:r>
              <a:rPr lang="en-US"/>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754380" y="1864311"/>
            <a:ext cx="3161586" cy="4596871"/>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4677157" y="1863938"/>
            <a:ext cx="4626864" cy="670337"/>
          </a:xfrm>
        </p:spPr>
        <p:txBody>
          <a:bodyPr/>
          <a:lstStyle>
            <a:lvl1pPr marL="0" indent="0">
              <a:buNone/>
              <a:defRPr>
                <a:latin typeface="Avenir LT Std 65 Medium" panose="020B0603020203020204" pitchFamily="34" charset="0"/>
              </a:defRPr>
            </a:lvl1pPr>
          </a:lstStyle>
          <a:p>
            <a:pPr lvl="0"/>
            <a:r>
              <a:rPr lang="en-US"/>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4677157" y="2854731"/>
            <a:ext cx="4626864" cy="3606452"/>
          </a:xfrm>
        </p:spPr>
        <p:txBody>
          <a:bodyPr>
            <a:normAutofit/>
          </a:bodyPr>
          <a:lstStyle>
            <a:lvl1pPr marL="377115" indent="-377115">
              <a:buFont typeface="Arial" pitchFamily="34" charset="0"/>
              <a:buChar char="•"/>
              <a:defRPr sz="1980">
                <a:latin typeface="Avenir LT Std 35 Light" panose="020B0402020203020204" pitchFamily="34" charset="0"/>
              </a:defRPr>
            </a:lvl1pPr>
          </a:lstStyle>
          <a:p>
            <a:pPr lvl="0"/>
            <a:r>
              <a:rPr lang="en-US"/>
              <a:t>Bio</a:t>
            </a:r>
          </a:p>
          <a:p>
            <a:pPr lvl="0"/>
            <a:r>
              <a:rPr lang="en-US"/>
              <a:t>Bio</a:t>
            </a:r>
          </a:p>
          <a:p>
            <a:pPr lvl="0"/>
            <a:r>
              <a:rPr lang="en-US"/>
              <a:t>Bio</a:t>
            </a:r>
          </a:p>
        </p:txBody>
      </p:sp>
    </p:spTree>
    <p:extLst>
      <p:ext uri="{BB962C8B-B14F-4D97-AF65-F5344CB8AC3E}">
        <p14:creationId xmlns:p14="http://schemas.microsoft.com/office/powerpoint/2010/main" val="2877678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257301" y="1272011"/>
            <a:ext cx="7543800" cy="2705947"/>
          </a:xfrm>
        </p:spPr>
        <p:txBody>
          <a:bodyPr anchor="b"/>
          <a:lstStyle>
            <a:lvl1pPr algn="ctr">
              <a:defRPr sz="4949"/>
            </a:lvl1pPr>
          </a:lstStyle>
          <a:p>
            <a:r>
              <a:rPr lang="en-US"/>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257301" y="4082310"/>
            <a:ext cx="7543800" cy="1876531"/>
          </a:xfrm>
        </p:spPr>
        <p:txBody>
          <a:bodyPr/>
          <a:lstStyle>
            <a:lvl1pPr marL="0" indent="0" algn="ctr">
              <a:buNone/>
              <a:defRPr sz="1980"/>
            </a:lvl1pPr>
            <a:lvl2pPr marL="377115" indent="0" algn="ctr">
              <a:buNone/>
              <a:defRPr sz="1649"/>
            </a:lvl2pPr>
            <a:lvl3pPr marL="754230" indent="0" algn="ctr">
              <a:buNone/>
              <a:defRPr sz="1485"/>
            </a:lvl3pPr>
            <a:lvl4pPr marL="1131343" indent="0" algn="ctr">
              <a:buNone/>
              <a:defRPr sz="1320"/>
            </a:lvl4pPr>
            <a:lvl5pPr marL="1508458" indent="0" algn="ctr">
              <a:buNone/>
              <a:defRPr sz="1320"/>
            </a:lvl5pPr>
            <a:lvl6pPr marL="1885573" indent="0" algn="ctr">
              <a:buNone/>
              <a:defRPr sz="1320"/>
            </a:lvl6pPr>
            <a:lvl7pPr marL="2262688" indent="0" algn="ctr">
              <a:buNone/>
              <a:defRPr sz="1320"/>
            </a:lvl7pPr>
            <a:lvl8pPr marL="2639802" indent="0" algn="ctr">
              <a:buNone/>
              <a:defRPr sz="1320"/>
            </a:lvl8pPr>
            <a:lvl9pPr marL="3016916" indent="0" algn="ctr">
              <a:buNone/>
              <a:defRPr sz="1320"/>
            </a:lvl9pPr>
          </a:lstStyle>
          <a:p>
            <a:r>
              <a:rPr lang="en-US"/>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1659301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637393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686276" y="1937705"/>
            <a:ext cx="8675370" cy="3233102"/>
          </a:xfrm>
        </p:spPr>
        <p:txBody>
          <a:bodyPr anchor="b"/>
          <a:lstStyle>
            <a:lvl1pPr>
              <a:defRPr sz="4949"/>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686276" y="5201393"/>
            <a:ext cx="8675370" cy="1700212"/>
          </a:xfrm>
        </p:spPr>
        <p:txBody>
          <a:bodyPr/>
          <a:lstStyle>
            <a:lvl1pPr marL="0" indent="0">
              <a:buNone/>
              <a:defRPr sz="1980">
                <a:solidFill>
                  <a:schemeClr val="tx1">
                    <a:tint val="75000"/>
                  </a:schemeClr>
                </a:solidFill>
              </a:defRPr>
            </a:lvl1pPr>
            <a:lvl2pPr marL="377115" indent="0">
              <a:buNone/>
              <a:defRPr sz="1649">
                <a:solidFill>
                  <a:schemeClr val="tx1">
                    <a:tint val="75000"/>
                  </a:schemeClr>
                </a:solidFill>
              </a:defRPr>
            </a:lvl2pPr>
            <a:lvl3pPr marL="754230" indent="0">
              <a:buNone/>
              <a:defRPr sz="1485">
                <a:solidFill>
                  <a:schemeClr val="tx1">
                    <a:tint val="75000"/>
                  </a:schemeClr>
                </a:solidFill>
              </a:defRPr>
            </a:lvl3pPr>
            <a:lvl4pPr marL="1131343" indent="0">
              <a:buNone/>
              <a:defRPr sz="1320">
                <a:solidFill>
                  <a:schemeClr val="tx1">
                    <a:tint val="75000"/>
                  </a:schemeClr>
                </a:solidFill>
              </a:defRPr>
            </a:lvl4pPr>
            <a:lvl5pPr marL="1508458" indent="0">
              <a:buNone/>
              <a:defRPr sz="1320">
                <a:solidFill>
                  <a:schemeClr val="tx1">
                    <a:tint val="75000"/>
                  </a:schemeClr>
                </a:solidFill>
              </a:defRPr>
            </a:lvl5pPr>
            <a:lvl6pPr marL="1885573" indent="0">
              <a:buNone/>
              <a:defRPr sz="1320">
                <a:solidFill>
                  <a:schemeClr val="tx1">
                    <a:tint val="75000"/>
                  </a:schemeClr>
                </a:solidFill>
              </a:defRPr>
            </a:lvl6pPr>
            <a:lvl7pPr marL="2262688" indent="0">
              <a:buNone/>
              <a:defRPr sz="1320">
                <a:solidFill>
                  <a:schemeClr val="tx1">
                    <a:tint val="75000"/>
                  </a:schemeClr>
                </a:solidFill>
              </a:defRPr>
            </a:lvl7pPr>
            <a:lvl8pPr marL="2639802" indent="0">
              <a:buNone/>
              <a:defRPr sz="1320">
                <a:solidFill>
                  <a:schemeClr val="tx1">
                    <a:tint val="75000"/>
                  </a:schemeClr>
                </a:solidFill>
              </a:defRPr>
            </a:lvl8pPr>
            <a:lvl9pPr marL="3016916" indent="0">
              <a:buNone/>
              <a:defRPr sz="132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2344163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691515" y="2069042"/>
            <a:ext cx="4274821"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5092065" y="2069042"/>
            <a:ext cx="4274821"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1736718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E7EF1155-E13A-40C5-A1A8-99D6F5F673FC}" type="datetimeFigureOut">
              <a:rPr lang="en-US" smtClean="0"/>
              <a:t>1/5/2024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692826" y="1905318"/>
            <a:ext cx="4255174" cy="933767"/>
          </a:xfrm>
        </p:spPr>
        <p:txBody>
          <a:bodyPr anchor="b"/>
          <a:lstStyle>
            <a:lvl1pPr marL="0" indent="0">
              <a:buNone/>
              <a:defRPr sz="1980" b="1"/>
            </a:lvl1pPr>
            <a:lvl2pPr marL="377115" indent="0">
              <a:buNone/>
              <a:defRPr sz="1649" b="1"/>
            </a:lvl2pPr>
            <a:lvl3pPr marL="754230" indent="0">
              <a:buNone/>
              <a:defRPr sz="1485" b="1"/>
            </a:lvl3pPr>
            <a:lvl4pPr marL="1131343" indent="0">
              <a:buNone/>
              <a:defRPr sz="1320" b="1"/>
            </a:lvl4pPr>
            <a:lvl5pPr marL="1508458" indent="0">
              <a:buNone/>
              <a:defRPr sz="1320" b="1"/>
            </a:lvl5pPr>
            <a:lvl6pPr marL="1885573" indent="0">
              <a:buNone/>
              <a:defRPr sz="1320" b="1"/>
            </a:lvl6pPr>
            <a:lvl7pPr marL="2262688" indent="0">
              <a:buNone/>
              <a:defRPr sz="1320" b="1"/>
            </a:lvl7pPr>
            <a:lvl8pPr marL="2639802" indent="0">
              <a:buNone/>
              <a:defRPr sz="1320" b="1"/>
            </a:lvl8pPr>
            <a:lvl9pPr marL="3016916"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5092066" y="1905318"/>
            <a:ext cx="4276130" cy="933767"/>
          </a:xfrm>
        </p:spPr>
        <p:txBody>
          <a:bodyPr anchor="b"/>
          <a:lstStyle>
            <a:lvl1pPr marL="0" indent="0">
              <a:buNone/>
              <a:defRPr sz="1980" b="1"/>
            </a:lvl1pPr>
            <a:lvl2pPr marL="377115" indent="0">
              <a:buNone/>
              <a:defRPr sz="1649" b="1"/>
            </a:lvl2pPr>
            <a:lvl3pPr marL="754230" indent="0">
              <a:buNone/>
              <a:defRPr sz="1485" b="1"/>
            </a:lvl3pPr>
            <a:lvl4pPr marL="1131343" indent="0">
              <a:buNone/>
              <a:defRPr sz="1320" b="1"/>
            </a:lvl4pPr>
            <a:lvl5pPr marL="1508458" indent="0">
              <a:buNone/>
              <a:defRPr sz="1320" b="1"/>
            </a:lvl5pPr>
            <a:lvl6pPr marL="1885573" indent="0">
              <a:buNone/>
              <a:defRPr sz="1320" b="1"/>
            </a:lvl6pPr>
            <a:lvl7pPr marL="2262688" indent="0">
              <a:buNone/>
              <a:defRPr sz="1320" b="1"/>
            </a:lvl7pPr>
            <a:lvl8pPr marL="2639802" indent="0">
              <a:buNone/>
              <a:defRPr sz="1320" b="1"/>
            </a:lvl8pPr>
            <a:lvl9pPr marL="3016916"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1161782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888231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3155850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692827" y="518160"/>
            <a:ext cx="3244095" cy="1813560"/>
          </a:xfrm>
        </p:spPr>
        <p:txBody>
          <a:bodyPr anchor="b"/>
          <a:lstStyle>
            <a:lvl1pPr>
              <a:defRPr sz="2639"/>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4276130" y="1119084"/>
            <a:ext cx="5092066" cy="5523442"/>
          </a:xfrm>
        </p:spPr>
        <p:txBody>
          <a:bodyPr/>
          <a:lstStyle>
            <a:lvl1pPr>
              <a:defRPr sz="2639"/>
            </a:lvl1pPr>
            <a:lvl2pPr>
              <a:defRPr sz="2310"/>
            </a:lvl2pPr>
            <a:lvl3pPr>
              <a:defRPr sz="1980"/>
            </a:lvl3pPr>
            <a:lvl4pPr>
              <a:defRPr sz="1649"/>
            </a:lvl4pPr>
            <a:lvl5pPr>
              <a:defRPr sz="1649"/>
            </a:lvl5pPr>
            <a:lvl6pPr>
              <a:defRPr sz="1649"/>
            </a:lvl6pPr>
            <a:lvl7pPr>
              <a:defRPr sz="1649"/>
            </a:lvl7pPr>
            <a:lvl8pPr>
              <a:defRPr sz="1649"/>
            </a:lvl8pPr>
            <a:lvl9pPr>
              <a:defRPr sz="16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692827" y="2331720"/>
            <a:ext cx="3244095" cy="4319799"/>
          </a:xfrm>
        </p:spPr>
        <p:txBody>
          <a:bodyPr/>
          <a:lstStyle>
            <a:lvl1pPr marL="0" indent="0">
              <a:buNone/>
              <a:defRPr sz="1320"/>
            </a:lvl1pPr>
            <a:lvl2pPr marL="377115" indent="0">
              <a:buNone/>
              <a:defRPr sz="1154"/>
            </a:lvl2pPr>
            <a:lvl3pPr marL="754230" indent="0">
              <a:buNone/>
              <a:defRPr sz="990"/>
            </a:lvl3pPr>
            <a:lvl4pPr marL="1131343" indent="0">
              <a:buNone/>
              <a:defRPr sz="825"/>
            </a:lvl4pPr>
            <a:lvl5pPr marL="1508458" indent="0">
              <a:buNone/>
              <a:defRPr sz="825"/>
            </a:lvl5pPr>
            <a:lvl6pPr marL="1885573" indent="0">
              <a:buNone/>
              <a:defRPr sz="825"/>
            </a:lvl6pPr>
            <a:lvl7pPr marL="2262688" indent="0">
              <a:buNone/>
              <a:defRPr sz="825"/>
            </a:lvl7pPr>
            <a:lvl8pPr marL="2639802" indent="0">
              <a:buNone/>
              <a:defRPr sz="825"/>
            </a:lvl8pPr>
            <a:lvl9pPr marL="3016916" indent="0">
              <a:buNone/>
              <a:defRPr sz="825"/>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2155640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692827" y="518160"/>
            <a:ext cx="3244095" cy="1813560"/>
          </a:xfrm>
        </p:spPr>
        <p:txBody>
          <a:bodyPr anchor="b"/>
          <a:lstStyle>
            <a:lvl1pPr>
              <a:defRPr sz="2639"/>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4276130" y="1119084"/>
            <a:ext cx="5092066" cy="5523442"/>
          </a:xfrm>
        </p:spPr>
        <p:txBody>
          <a:bodyPr/>
          <a:lstStyle>
            <a:lvl1pPr marL="0" indent="0">
              <a:buNone/>
              <a:defRPr sz="2639"/>
            </a:lvl1pPr>
            <a:lvl2pPr marL="377115" indent="0">
              <a:buNone/>
              <a:defRPr sz="2310"/>
            </a:lvl2pPr>
            <a:lvl3pPr marL="754230" indent="0">
              <a:buNone/>
              <a:defRPr sz="1980"/>
            </a:lvl3pPr>
            <a:lvl4pPr marL="1131343" indent="0">
              <a:buNone/>
              <a:defRPr sz="1649"/>
            </a:lvl4pPr>
            <a:lvl5pPr marL="1508458" indent="0">
              <a:buNone/>
              <a:defRPr sz="1649"/>
            </a:lvl5pPr>
            <a:lvl6pPr marL="1885573" indent="0">
              <a:buNone/>
              <a:defRPr sz="1649"/>
            </a:lvl6pPr>
            <a:lvl7pPr marL="2262688" indent="0">
              <a:buNone/>
              <a:defRPr sz="1649"/>
            </a:lvl7pPr>
            <a:lvl8pPr marL="2639802" indent="0">
              <a:buNone/>
              <a:defRPr sz="1649"/>
            </a:lvl8pPr>
            <a:lvl9pPr marL="3016916" indent="0">
              <a:buNone/>
              <a:defRPr sz="1649"/>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692827" y="2331720"/>
            <a:ext cx="3244095" cy="4319799"/>
          </a:xfrm>
        </p:spPr>
        <p:txBody>
          <a:bodyPr/>
          <a:lstStyle>
            <a:lvl1pPr marL="0" indent="0">
              <a:buNone/>
              <a:defRPr sz="1320"/>
            </a:lvl1pPr>
            <a:lvl2pPr marL="377115" indent="0">
              <a:buNone/>
              <a:defRPr sz="1154"/>
            </a:lvl2pPr>
            <a:lvl3pPr marL="754230" indent="0">
              <a:buNone/>
              <a:defRPr sz="990"/>
            </a:lvl3pPr>
            <a:lvl4pPr marL="1131343" indent="0">
              <a:buNone/>
              <a:defRPr sz="825"/>
            </a:lvl4pPr>
            <a:lvl5pPr marL="1508458" indent="0">
              <a:buNone/>
              <a:defRPr sz="825"/>
            </a:lvl5pPr>
            <a:lvl6pPr marL="1885573" indent="0">
              <a:buNone/>
              <a:defRPr sz="825"/>
            </a:lvl6pPr>
            <a:lvl7pPr marL="2262688" indent="0">
              <a:buNone/>
              <a:defRPr sz="825"/>
            </a:lvl7pPr>
            <a:lvl8pPr marL="2639802" indent="0">
              <a:buNone/>
              <a:defRPr sz="825"/>
            </a:lvl8pPr>
            <a:lvl9pPr marL="3016916" indent="0">
              <a:buNone/>
              <a:defRPr sz="825"/>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1" y="6845168"/>
            <a:ext cx="10058400" cy="927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a:endParaRPr lang="en-US" sz="1154"/>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5871" y="6997769"/>
            <a:ext cx="1678499" cy="595271"/>
          </a:xfrm>
          <a:prstGeom prst="rect">
            <a:avLst/>
          </a:prstGeom>
        </p:spPr>
      </p:pic>
    </p:spTree>
    <p:extLst>
      <p:ext uri="{BB962C8B-B14F-4D97-AF65-F5344CB8AC3E}">
        <p14:creationId xmlns:p14="http://schemas.microsoft.com/office/powerpoint/2010/main" val="4052313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2182971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691516"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688243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5" name="Rectangle 14"/>
          <p:cNvSpPr/>
          <p:nvPr userDrawn="1"/>
        </p:nvSpPr>
        <p:spPr>
          <a:xfrm>
            <a:off x="0" y="0"/>
            <a:ext cx="10058400" cy="777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8" name="Text Placeholder 2"/>
          <p:cNvSpPr>
            <a:spLocks noGrp="1"/>
          </p:cNvSpPr>
          <p:nvPr>
            <p:ph idx="13"/>
          </p:nvPr>
        </p:nvSpPr>
        <p:spPr>
          <a:xfrm>
            <a:off x="722549" y="3348807"/>
            <a:ext cx="8233171" cy="2135167"/>
          </a:xfrm>
          <a:prstGeom prst="rect">
            <a:avLst/>
          </a:prstGeom>
        </p:spPr>
        <p:txBody>
          <a:bodyPr vert="horz" lIns="0" tIns="0" rIns="0" bIns="45720" rtlCol="0">
            <a:noAutofit/>
          </a:bodyPr>
          <a:lstStyle>
            <a:lvl1pPr marL="0" marR="0" indent="0" algn="l" defTabSz="502920" rtl="0" eaLnBrk="1" fontAlgn="auto" latinLnBrk="0" hangingPunct="1">
              <a:lnSpc>
                <a:spcPct val="100000"/>
              </a:lnSpc>
              <a:spcBef>
                <a:spcPct val="20000"/>
              </a:spcBef>
              <a:spcAft>
                <a:spcPts val="0"/>
              </a:spcAft>
              <a:buClrTx/>
              <a:buSzTx/>
              <a:buFont typeface="Arial"/>
              <a:buNone/>
              <a:tabLst/>
              <a:defRPr sz="1540">
                <a:solidFill>
                  <a:schemeClr val="tx1"/>
                </a:solidFill>
              </a:defRPr>
            </a:lvl1pPr>
            <a:lvl2pPr marL="249714" marR="0" indent="-249714" algn="l" defTabSz="502920" rtl="0" eaLnBrk="1" fontAlgn="auto" latinLnBrk="0" hangingPunct="1">
              <a:lnSpc>
                <a:spcPct val="100000"/>
              </a:lnSpc>
              <a:spcBef>
                <a:spcPct val="20000"/>
              </a:spcBef>
              <a:spcAft>
                <a:spcPts val="0"/>
              </a:spcAft>
              <a:buClr>
                <a:prstClr val="white">
                  <a:lumMod val="65000"/>
                </a:prstClr>
              </a:buClr>
              <a:buSzTx/>
              <a:buFont typeface="Wingdings" charset="2"/>
              <a:buChar char="§"/>
              <a:tabLst/>
              <a:defRPr>
                <a:solidFill>
                  <a:schemeClr val="tx1"/>
                </a:solidFill>
              </a:defRPr>
            </a:lvl2pPr>
            <a:lvl3pPr marL="499428" marR="0" indent="-249714" algn="l" defTabSz="502920" rtl="0" eaLnBrk="1" fontAlgn="auto" latinLnBrk="0" hangingPunct="1">
              <a:lnSpc>
                <a:spcPct val="100000"/>
              </a:lnSpc>
              <a:spcBef>
                <a:spcPct val="20000"/>
              </a:spcBef>
              <a:spcAft>
                <a:spcPts val="0"/>
              </a:spcAft>
              <a:buClr>
                <a:prstClr val="white">
                  <a:lumMod val="65000"/>
                </a:prstClr>
              </a:buClr>
              <a:buSzTx/>
              <a:buFont typeface="Arial"/>
              <a:buChar char="•"/>
              <a:tabLst/>
              <a:defRPr>
                <a:solidFill>
                  <a:schemeClr val="tx1"/>
                </a:solidFill>
              </a:defRPr>
            </a:lvl3pPr>
            <a:lvl4pPr marL="756127" marR="0" indent="-256699" algn="l" defTabSz="502920" rtl="0" eaLnBrk="1" fontAlgn="auto" latinLnBrk="0" hangingPunct="1">
              <a:lnSpc>
                <a:spcPct val="100000"/>
              </a:lnSpc>
              <a:spcBef>
                <a:spcPct val="20000"/>
              </a:spcBef>
              <a:spcAft>
                <a:spcPts val="0"/>
              </a:spcAft>
              <a:buClrTx/>
              <a:buSzTx/>
              <a:buFont typeface="Lucida Grande"/>
              <a:buChar char="–"/>
              <a:tabLst/>
              <a:defRPr>
                <a:solidFill>
                  <a:schemeClr val="tx1"/>
                </a:solidFill>
              </a:defRPr>
            </a:lvl4pPr>
          </a:lstStyle>
          <a:p>
            <a:pPr marL="0" marR="0" lvl="0"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a:ln>
                  <a:noFill/>
                </a:ln>
                <a:solidFill>
                  <a:prstClr val="white">
                    <a:lumMod val="50000"/>
                  </a:prstClr>
                </a:solidFill>
                <a:effectLst/>
                <a:uLnTx/>
                <a:uFillTx/>
                <a:latin typeface="Arial"/>
                <a:ea typeface="+mn-ea"/>
                <a:cs typeface="Arial"/>
              </a:rPr>
              <a:t>Click to edit Master text styles</a:t>
            </a:r>
          </a:p>
          <a:p>
            <a:pPr marL="0" marR="0" lvl="1"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a:ln>
                  <a:noFill/>
                </a:ln>
                <a:solidFill>
                  <a:prstClr val="white">
                    <a:lumMod val="50000"/>
                  </a:prstClr>
                </a:solidFill>
                <a:effectLst/>
                <a:uLnTx/>
                <a:uFillTx/>
                <a:latin typeface="Arial"/>
                <a:ea typeface="+mn-ea"/>
                <a:cs typeface="Arial"/>
              </a:rPr>
              <a:t>Second level</a:t>
            </a:r>
          </a:p>
          <a:p>
            <a:pPr marL="0" marR="0" lvl="2"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a:ln>
                  <a:noFill/>
                </a:ln>
                <a:solidFill>
                  <a:prstClr val="white">
                    <a:lumMod val="50000"/>
                  </a:prstClr>
                </a:solidFill>
                <a:effectLst/>
                <a:uLnTx/>
                <a:uFillTx/>
                <a:latin typeface="Arial"/>
                <a:ea typeface="+mn-ea"/>
                <a:cs typeface="Arial"/>
              </a:rPr>
              <a:t>Third level</a:t>
            </a:r>
          </a:p>
          <a:p>
            <a:pPr marL="0" marR="0" lvl="3"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a:ln>
                  <a:noFill/>
                </a:ln>
                <a:solidFill>
                  <a:prstClr val="white">
                    <a:lumMod val="50000"/>
                  </a:prstClr>
                </a:solidFill>
                <a:effectLst/>
                <a:uLnTx/>
                <a:uFillTx/>
                <a:latin typeface="Arial"/>
                <a:ea typeface="+mn-ea"/>
                <a:cs typeface="Arial"/>
              </a:rPr>
              <a:t>Fourth level</a:t>
            </a:r>
          </a:p>
          <a:p>
            <a:pPr marL="0" marR="0" lvl="4"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a:ln>
                  <a:noFill/>
                </a:ln>
                <a:solidFill>
                  <a:prstClr val="white">
                    <a:lumMod val="50000"/>
                  </a:prstClr>
                </a:solidFill>
                <a:effectLst/>
                <a:uLnTx/>
                <a:uFillTx/>
                <a:latin typeface="Arial"/>
                <a:ea typeface="+mn-ea"/>
                <a:cs typeface="Arial"/>
              </a:rPr>
              <a:t>Fifth level</a:t>
            </a:r>
            <a:endParaRPr kumimoji="0" lang="en-US" sz="154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9" name="Rectangle 8"/>
          <p:cNvSpPr/>
          <p:nvPr userDrawn="1"/>
        </p:nvSpPr>
        <p:spPr>
          <a:xfrm>
            <a:off x="1" y="2"/>
            <a:ext cx="10115876" cy="77723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dirty="0"/>
          </a:p>
        </p:txBody>
      </p:sp>
      <p:sp>
        <p:nvSpPr>
          <p:cNvPr id="10" name="TextBox 9">
            <a:extLst>
              <a:ext uri="{FF2B5EF4-FFF2-40B4-BE49-F238E27FC236}">
                <a16:creationId xmlns:a16="http://schemas.microsoft.com/office/drawing/2014/main" id="{5EDA3281-D74B-7F49-B1A4-1802068A2C06}"/>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bg1"/>
                </a:solidFill>
                <a:latin typeface="Arial" panose="020B0604020202020204" pitchFamily="34" charset="0"/>
                <a:cs typeface="Arial" panose="020B0604020202020204" pitchFamily="34" charset="0"/>
              </a:rPr>
              <a:t>LPL Financial  Member FINRA/SIPC</a:t>
            </a:r>
          </a:p>
        </p:txBody>
      </p:sp>
      <p:sp>
        <p:nvSpPr>
          <p:cNvPr id="12" name="TextBox 11">
            <a:extLst>
              <a:ext uri="{FF2B5EF4-FFF2-40B4-BE49-F238E27FC236}">
                <a16:creationId xmlns:a16="http://schemas.microsoft.com/office/drawing/2014/main" id="{C4B89831-1ED2-1B48-B520-94D5A174B849}"/>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bg1"/>
                </a:solidFill>
                <a:latin typeface="Arial"/>
                <a:cs typeface="Arial"/>
              </a:rPr>
              <a:pPr algn="l"/>
              <a:t>‹#›</a:t>
            </a:fld>
            <a:endParaRPr lang="en-US" sz="660" dirty="0">
              <a:solidFill>
                <a:schemeClr val="bg1"/>
              </a:solidFill>
              <a:latin typeface="Arial"/>
              <a:cs typeface="Arial"/>
            </a:endParaRPr>
          </a:p>
        </p:txBody>
      </p:sp>
      <p:sp>
        <p:nvSpPr>
          <p:cNvPr id="16" name="Footer Placeholder 4">
            <a:extLst>
              <a:ext uri="{FF2B5EF4-FFF2-40B4-BE49-F238E27FC236}">
                <a16:creationId xmlns:a16="http://schemas.microsoft.com/office/drawing/2014/main" id="{1F1976F8-4918-5641-AC57-D09A835EC90D}"/>
              </a:ext>
            </a:extLst>
          </p:cNvPr>
          <p:cNvSpPr>
            <a:spLocks noGrp="1"/>
          </p:cNvSpPr>
          <p:nvPr>
            <p:ph type="ftr" sz="quarter" idx="3"/>
          </p:nvPr>
        </p:nvSpPr>
        <p:spPr>
          <a:xfrm>
            <a:off x="4629365" y="6959182"/>
            <a:ext cx="2963633" cy="590617"/>
          </a:xfrm>
          <a:prstGeom prst="rect">
            <a:avLst/>
          </a:prstGeom>
        </p:spPr>
        <p:txBody>
          <a:bodyPr vert="horz" lIns="0" tIns="0" rIns="0" bIns="0" rtlCol="0" anchor="b"/>
          <a:lstStyle>
            <a:lvl1pPr algn="l">
              <a:defRPr sz="880" b="0" i="0">
                <a:solidFill>
                  <a:schemeClr val="bg1"/>
                </a:solidFill>
                <a:latin typeface="Arial" panose="020B0604020202020204" pitchFamily="34" charset="0"/>
                <a:cs typeface="Arial" panose="020B0604020202020204" pitchFamily="34" charset="0"/>
              </a:defRPr>
            </a:lvl1pPr>
          </a:lstStyle>
          <a:p>
            <a:r>
              <a:rPr lang="en-US" dirty="0"/>
              <a:t>Sample Title Slide Footer, Sample Date 00/00/0000</a:t>
            </a:r>
          </a:p>
        </p:txBody>
      </p:sp>
      <p:sp>
        <p:nvSpPr>
          <p:cNvPr id="11" name="Rectangle 10">
            <a:extLst>
              <a:ext uri="{FF2B5EF4-FFF2-40B4-BE49-F238E27FC236}">
                <a16:creationId xmlns:a16="http://schemas.microsoft.com/office/drawing/2014/main" id="{0B4A7E7B-2F18-C890-3A21-2F412BCC75A6}"/>
              </a:ext>
            </a:extLst>
          </p:cNvPr>
          <p:cNvSpPr/>
          <p:nvPr userDrawn="1"/>
        </p:nvSpPr>
        <p:spPr>
          <a:xfrm>
            <a:off x="9293962"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728744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ver Slide White">
    <p:spTree>
      <p:nvGrpSpPr>
        <p:cNvPr id="1" name=""/>
        <p:cNvGrpSpPr/>
        <p:nvPr/>
      </p:nvGrpSpPr>
      <p:grpSpPr>
        <a:xfrm>
          <a:off x="0" y="0"/>
          <a:ext cx="0" cy="0"/>
          <a:chOff x="0" y="0"/>
          <a:chExt cx="0" cy="0"/>
        </a:xfrm>
      </p:grpSpPr>
      <p:sp>
        <p:nvSpPr>
          <p:cNvPr id="15" name="Rectangle 14"/>
          <p:cNvSpPr/>
          <p:nvPr userDrawn="1"/>
        </p:nvSpPr>
        <p:spPr>
          <a:xfrm>
            <a:off x="0" y="0"/>
            <a:ext cx="10058400" cy="777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4" name="Title 1"/>
          <p:cNvSpPr>
            <a:spLocks noGrp="1"/>
          </p:cNvSpPr>
          <p:nvPr>
            <p:ph type="ctrTitle"/>
          </p:nvPr>
        </p:nvSpPr>
        <p:spPr>
          <a:xfrm>
            <a:off x="4629365" y="2095949"/>
            <a:ext cx="4821340" cy="2353148"/>
          </a:xfrm>
        </p:spPr>
        <p:txBody>
          <a:bodyPr>
            <a:noAutofit/>
          </a:bodyPr>
          <a:lstStyle>
            <a:lvl1pPr>
              <a:defRPr sz="3080" b="1" i="0">
                <a:solidFill>
                  <a:schemeClr val="tx1"/>
                </a:solidFill>
                <a:latin typeface="Trebuchet MS" panose="020B0703020202090204" pitchFamily="34" charset="0"/>
                <a:cs typeface="Arial" panose="020B0604020202020204" pitchFamily="34" charset="0"/>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5EDA3281-D74B-7F49-B1A4-1802068A2C06}"/>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tx1"/>
                </a:solidFill>
                <a:latin typeface="Arial" panose="020B0604020202020204" pitchFamily="34" charset="0"/>
                <a:cs typeface="Arial" panose="020B0604020202020204" pitchFamily="34" charset="0"/>
              </a:rPr>
              <a:t>LPL Financial  Member FINRA/SIPC</a:t>
            </a:r>
          </a:p>
        </p:txBody>
      </p:sp>
      <p:sp>
        <p:nvSpPr>
          <p:cNvPr id="12" name="TextBox 11">
            <a:extLst>
              <a:ext uri="{FF2B5EF4-FFF2-40B4-BE49-F238E27FC236}">
                <a16:creationId xmlns:a16="http://schemas.microsoft.com/office/drawing/2014/main" id="{C4B89831-1ED2-1B48-B520-94D5A174B849}"/>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tx1"/>
                </a:solidFill>
                <a:latin typeface="Arial"/>
                <a:cs typeface="Arial"/>
              </a:rPr>
              <a:pPr algn="l"/>
              <a:t>‹#›</a:t>
            </a:fld>
            <a:endParaRPr lang="en-US" sz="660" dirty="0">
              <a:solidFill>
                <a:schemeClr val="tx1"/>
              </a:solidFill>
              <a:latin typeface="Arial"/>
              <a:cs typeface="Arial"/>
            </a:endParaRPr>
          </a:p>
        </p:txBody>
      </p:sp>
      <p:sp>
        <p:nvSpPr>
          <p:cNvPr id="16" name="Footer Placeholder 4">
            <a:extLst>
              <a:ext uri="{FF2B5EF4-FFF2-40B4-BE49-F238E27FC236}">
                <a16:creationId xmlns:a16="http://schemas.microsoft.com/office/drawing/2014/main" id="{1F1976F8-4918-5641-AC57-D09A835EC90D}"/>
              </a:ext>
            </a:extLst>
          </p:cNvPr>
          <p:cNvSpPr>
            <a:spLocks noGrp="1"/>
          </p:cNvSpPr>
          <p:nvPr>
            <p:ph type="ftr" sz="quarter" idx="3"/>
          </p:nvPr>
        </p:nvSpPr>
        <p:spPr>
          <a:xfrm>
            <a:off x="4629367" y="6959182"/>
            <a:ext cx="2963633" cy="590617"/>
          </a:xfrm>
          <a:prstGeom prst="rect">
            <a:avLst/>
          </a:prstGeom>
        </p:spPr>
        <p:txBody>
          <a:bodyPr vert="horz" lIns="0" tIns="0" rIns="0" bIns="0" rtlCol="0" anchor="b"/>
          <a:lstStyle>
            <a:lvl1pPr algn="l">
              <a:defRPr sz="880" b="0" i="0">
                <a:solidFill>
                  <a:schemeClr val="tx1"/>
                </a:solidFill>
                <a:latin typeface="Arial" panose="020B0604020202020204" pitchFamily="34" charset="0"/>
                <a:cs typeface="Arial" panose="020B0604020202020204" pitchFamily="34" charset="0"/>
              </a:defRPr>
            </a:lvl1pPr>
          </a:lstStyle>
          <a:p>
            <a:r>
              <a:rPr lang="en-US" dirty="0"/>
              <a:t>Sample Title Slide Footer, Sample Date 00/00/0000</a:t>
            </a:r>
          </a:p>
        </p:txBody>
      </p:sp>
      <p:pic>
        <p:nvPicPr>
          <p:cNvPr id="17" name="Picture 16">
            <a:extLst>
              <a:ext uri="{FF2B5EF4-FFF2-40B4-BE49-F238E27FC236}">
                <a16:creationId xmlns:a16="http://schemas.microsoft.com/office/drawing/2014/main" id="{344F0BD9-80D2-0143-82C9-F3FEC0172EB4}"/>
              </a:ext>
            </a:extLst>
          </p:cNvPr>
          <p:cNvPicPr>
            <a:picLocks noChangeAspect="1"/>
          </p:cNvPicPr>
          <p:nvPr userDrawn="1"/>
        </p:nvPicPr>
        <p:blipFill>
          <a:blip r:embed="rId2"/>
          <a:stretch>
            <a:fillRect/>
          </a:stretch>
        </p:blipFill>
        <p:spPr>
          <a:xfrm>
            <a:off x="7592999" y="489856"/>
            <a:ext cx="1890979" cy="331930"/>
          </a:xfrm>
          <a:prstGeom prst="rect">
            <a:avLst/>
          </a:prstGeom>
        </p:spPr>
      </p:pic>
      <p:sp>
        <p:nvSpPr>
          <p:cNvPr id="2" name="Rectangle 1">
            <a:extLst>
              <a:ext uri="{FF2B5EF4-FFF2-40B4-BE49-F238E27FC236}">
                <a16:creationId xmlns:a16="http://schemas.microsoft.com/office/drawing/2014/main" id="{BDD76FEC-4CB3-EE89-39E7-50B5AC5B11B9}"/>
              </a:ext>
            </a:extLst>
          </p:cNvPr>
          <p:cNvSpPr/>
          <p:nvPr userDrawn="1"/>
        </p:nvSpPr>
        <p:spPr>
          <a:xfrm>
            <a:off x="0" y="850414"/>
            <a:ext cx="229898" cy="3106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338207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Cover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44E8F3-E216-0C17-4A85-ACFCD36B7D36}"/>
              </a:ext>
            </a:extLst>
          </p:cNvPr>
          <p:cNvSpPr/>
          <p:nvPr userDrawn="1"/>
        </p:nvSpPr>
        <p:spPr>
          <a:xfrm>
            <a:off x="1" y="0"/>
            <a:ext cx="10173824" cy="7772400"/>
          </a:xfrm>
          <a:prstGeom prst="rect">
            <a:avLst/>
          </a:prstGeom>
          <a:blipFill>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439730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B1DE40ED-4B60-4C78-A90D-6F4C1049769F}" type="datetimeFigureOut">
              <a:rPr lang="en-US" smtClean="0"/>
              <a:t>1/5/2024</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5"/>
          </p:nvPr>
        </p:nvSpPr>
        <p:spPr/>
        <p:txBody>
          <a:bodyPr/>
          <a:lstStyle>
            <a:lvl1pPr>
              <a:defRPr>
                <a:solidFill>
                  <a:schemeClr val="tx1"/>
                </a:solidFill>
              </a:defRPr>
            </a:lvl1pPr>
          </a:lstStyle>
          <a:p>
            <a:r>
              <a:rPr lang="en-US" dirty="0"/>
              <a:t>Sample Title Slide Footer, Sample Date 00/00/0000</a:t>
            </a:r>
          </a:p>
        </p:txBody>
      </p:sp>
      <p:sp>
        <p:nvSpPr>
          <p:cNvPr id="6" name="Content Placeholder 5">
            <a:extLst>
              <a:ext uri="{FF2B5EF4-FFF2-40B4-BE49-F238E27FC236}">
                <a16:creationId xmlns:a16="http://schemas.microsoft.com/office/drawing/2014/main" id="{49165B36-2C0C-AC4F-A945-E1736947D586}"/>
              </a:ext>
            </a:extLst>
          </p:cNvPr>
          <p:cNvSpPr>
            <a:spLocks noGrp="1"/>
          </p:cNvSpPr>
          <p:nvPr>
            <p:ph sz="quarter" idx="16"/>
          </p:nvPr>
        </p:nvSpPr>
        <p:spPr>
          <a:xfrm>
            <a:off x="586745" y="1210472"/>
            <a:ext cx="8876189" cy="727290"/>
          </a:xfrm>
          <a:prstGeom prst="rect">
            <a:avLst/>
          </a:prstGeom>
        </p:spPr>
        <p:txBody>
          <a:bodyPr/>
          <a:lstStyle>
            <a:lvl1pPr>
              <a:defRPr sz="1760"/>
            </a:lvl1pPr>
          </a:lstStyle>
          <a:p>
            <a:pPr lvl="0"/>
            <a:r>
              <a:rPr lang="en-US" dirty="0"/>
              <a:t>Click to edit Master text styles</a:t>
            </a:r>
          </a:p>
        </p:txBody>
      </p:sp>
      <p:sp>
        <p:nvSpPr>
          <p:cNvPr id="7" name="Title Placeholder 1">
            <a:extLst>
              <a:ext uri="{FF2B5EF4-FFF2-40B4-BE49-F238E27FC236}">
                <a16:creationId xmlns:a16="http://schemas.microsoft.com/office/drawing/2014/main" id="{727176F9-3BED-B34B-A40F-764EEC73D9C0}"/>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dirty="0"/>
              <a:t>Click to edit Master title style</a:t>
            </a:r>
          </a:p>
        </p:txBody>
      </p:sp>
      <p:sp>
        <p:nvSpPr>
          <p:cNvPr id="8" name="Content Placeholder 2">
            <a:extLst>
              <a:ext uri="{FF2B5EF4-FFF2-40B4-BE49-F238E27FC236}">
                <a16:creationId xmlns:a16="http://schemas.microsoft.com/office/drawing/2014/main" id="{7C597859-38C6-4F41-9EBB-7C5B60DA6065}"/>
              </a:ext>
            </a:extLst>
          </p:cNvPr>
          <p:cNvSpPr>
            <a:spLocks noGrp="1"/>
          </p:cNvSpPr>
          <p:nvPr>
            <p:ph idx="1"/>
          </p:nvPr>
        </p:nvSpPr>
        <p:spPr>
          <a:xfrm>
            <a:off x="583853" y="2353311"/>
            <a:ext cx="8879075" cy="4605867"/>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30D41FCB-2F4C-A789-E008-5058EEF6BADC}"/>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3" name="Rectangle 2">
            <a:extLst>
              <a:ext uri="{FF2B5EF4-FFF2-40B4-BE49-F238E27FC236}">
                <a16:creationId xmlns:a16="http://schemas.microsoft.com/office/drawing/2014/main" id="{8D21D9F1-ECC3-A90D-BA16-DB2AD959D331}"/>
              </a:ext>
            </a:extLst>
          </p:cNvPr>
          <p:cNvSpPr/>
          <p:nvPr userDrawn="1"/>
        </p:nvSpPr>
        <p:spPr>
          <a:xfrm>
            <a:off x="0" y="850414"/>
            <a:ext cx="229898" cy="3106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247276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5" name="Footer Placeholder 4"/>
          <p:cNvSpPr>
            <a:spLocks noGrp="1"/>
          </p:cNvSpPr>
          <p:nvPr>
            <p:ph type="ftr" sz="quarter" idx="15"/>
          </p:nvPr>
        </p:nvSpPr>
        <p:spPr/>
        <p:txBody>
          <a:bodyPr/>
          <a:lstStyle/>
          <a:p>
            <a:r>
              <a:rPr lang="en-US"/>
              <a:t>Sample Title Slide Footer, Sample Date 00/00/0000</a:t>
            </a:r>
            <a:endParaRPr lang="en-US" dirty="0"/>
          </a:p>
        </p:txBody>
      </p:sp>
      <p:sp>
        <p:nvSpPr>
          <p:cNvPr id="6" name="Content Placeholder 5">
            <a:extLst>
              <a:ext uri="{FF2B5EF4-FFF2-40B4-BE49-F238E27FC236}">
                <a16:creationId xmlns:a16="http://schemas.microsoft.com/office/drawing/2014/main" id="{49165B36-2C0C-AC4F-A945-E1736947D586}"/>
              </a:ext>
            </a:extLst>
          </p:cNvPr>
          <p:cNvSpPr>
            <a:spLocks noGrp="1"/>
          </p:cNvSpPr>
          <p:nvPr>
            <p:ph sz="quarter" idx="16"/>
          </p:nvPr>
        </p:nvSpPr>
        <p:spPr>
          <a:xfrm>
            <a:off x="583247" y="1200315"/>
            <a:ext cx="8891298" cy="737448"/>
          </a:xfrm>
          <a:prstGeom prst="rect">
            <a:avLst/>
          </a:prstGeom>
        </p:spPr>
        <p:txBody>
          <a:bodyPr/>
          <a:lstStyle>
            <a:lvl1pPr>
              <a:defRPr sz="1760"/>
            </a:lvl1pPr>
          </a:lstStyle>
          <a:p>
            <a:pPr lvl="0"/>
            <a:r>
              <a:rPr lang="en-US"/>
              <a:t>Click to edit Master text styles</a:t>
            </a:r>
          </a:p>
        </p:txBody>
      </p:sp>
      <p:sp>
        <p:nvSpPr>
          <p:cNvPr id="14" name="Table Placeholder 13">
            <a:extLst>
              <a:ext uri="{FF2B5EF4-FFF2-40B4-BE49-F238E27FC236}">
                <a16:creationId xmlns:a16="http://schemas.microsoft.com/office/drawing/2014/main" id="{B0A613BF-FB75-D444-A527-5642DEA5031B}"/>
              </a:ext>
            </a:extLst>
          </p:cNvPr>
          <p:cNvSpPr>
            <a:spLocks noGrp="1"/>
          </p:cNvSpPr>
          <p:nvPr>
            <p:ph type="tbl" sz="quarter" idx="17"/>
          </p:nvPr>
        </p:nvSpPr>
        <p:spPr>
          <a:xfrm>
            <a:off x="583248" y="2353315"/>
            <a:ext cx="8891905" cy="4428349"/>
          </a:xfrm>
          <a:prstGeom prst="rect">
            <a:avLst/>
          </a:prstGeom>
        </p:spPr>
        <p:txBody>
          <a:bodyPr/>
          <a:lstStyle/>
          <a:p>
            <a:r>
              <a:rPr lang="en-US"/>
              <a:t>Click icon to add table</a:t>
            </a:r>
          </a:p>
        </p:txBody>
      </p:sp>
      <p:sp>
        <p:nvSpPr>
          <p:cNvPr id="7" name="Title Placeholder 1">
            <a:extLst>
              <a:ext uri="{FF2B5EF4-FFF2-40B4-BE49-F238E27FC236}">
                <a16:creationId xmlns:a16="http://schemas.microsoft.com/office/drawing/2014/main" id="{9FA9FFBE-B963-8442-80B7-88FA19563847}"/>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Rectangle 7">
            <a:extLst>
              <a:ext uri="{FF2B5EF4-FFF2-40B4-BE49-F238E27FC236}">
                <a16:creationId xmlns:a16="http://schemas.microsoft.com/office/drawing/2014/main" id="{7F6363C0-73A5-5B92-06B6-099580EDEED7}"/>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850759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60" y="2353311"/>
            <a:ext cx="5451185" cy="4605867"/>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0"/>
          <p:cNvSpPr>
            <a:spLocks noGrp="1"/>
          </p:cNvSpPr>
          <p:nvPr>
            <p:ph sz="quarter" idx="11"/>
          </p:nvPr>
        </p:nvSpPr>
        <p:spPr>
          <a:xfrm>
            <a:off x="6398266" y="2343604"/>
            <a:ext cx="3076285" cy="4615576"/>
          </a:xfrm>
          <a:prstGeom prst="rect">
            <a:avLst/>
          </a:prstGeom>
          <a:solidFill>
            <a:schemeClr val="tx1"/>
          </a:solidFill>
        </p:spPr>
        <p:txBody>
          <a:bodyPr lIns="182880" tIns="182880" rIns="182880" bIns="182880">
            <a:noAutofit/>
          </a:bodyPr>
          <a:lstStyle>
            <a:lvl1pPr>
              <a:lnSpc>
                <a:spcPct val="100000"/>
              </a:lnSpc>
              <a:defRPr sz="1540" b="0" i="0">
                <a:solidFill>
                  <a:schemeClr val="bg1"/>
                </a:solidFill>
                <a:latin typeface="Arial" panose="020B0604020202020204" pitchFamily="34" charset="0"/>
                <a:cs typeface="Arial" panose="020B0604020202020204" pitchFamily="34" charset="0"/>
              </a:defRPr>
            </a:lvl1pPr>
            <a:lvl2pPr>
              <a:lnSpc>
                <a:spcPct val="100000"/>
              </a:lnSpc>
              <a:buClr>
                <a:srgbClr val="FF600A"/>
              </a:buClr>
              <a:defRPr sz="1540" b="0" i="0">
                <a:solidFill>
                  <a:schemeClr val="bg1"/>
                </a:solidFill>
                <a:latin typeface="Arial" panose="020B0604020202020204" pitchFamily="34" charset="0"/>
                <a:cs typeface="Arial" panose="020B0604020202020204" pitchFamily="34" charset="0"/>
              </a:defRPr>
            </a:lvl2pPr>
            <a:lvl3pPr>
              <a:lnSpc>
                <a:spcPct val="100000"/>
              </a:lnSpc>
              <a:defRPr sz="1540" b="0" i="0">
                <a:solidFill>
                  <a:schemeClr val="bg1"/>
                </a:solidFill>
                <a:latin typeface="Arial" panose="020B0604020202020204" pitchFamily="34" charset="0"/>
                <a:cs typeface="Arial" panose="020B0604020202020204" pitchFamily="34" charset="0"/>
              </a:defRPr>
            </a:lvl3pPr>
            <a:lvl4pPr>
              <a:lnSpc>
                <a:spcPct val="100000"/>
              </a:lnSpc>
              <a:defRPr sz="1540" b="0" i="0">
                <a:solidFill>
                  <a:schemeClr val="bg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5555E9E3-8D15-354F-9934-B791B684BB38}"/>
              </a:ext>
            </a:extLst>
          </p:cNvPr>
          <p:cNvSpPr>
            <a:spLocks noGrp="1"/>
          </p:cNvSpPr>
          <p:nvPr>
            <p:ph sz="quarter" idx="16"/>
          </p:nvPr>
        </p:nvSpPr>
        <p:spPr>
          <a:xfrm>
            <a:off x="583247" y="1200314"/>
            <a:ext cx="8891298" cy="558294"/>
          </a:xfrm>
          <a:prstGeom prst="rect">
            <a:avLst/>
          </a:prstGeom>
        </p:spPr>
        <p:txBody>
          <a:bodyPr/>
          <a:lstStyle>
            <a:lvl1pPr>
              <a:defRPr sz="1760"/>
            </a:lvl1pPr>
          </a:lstStyle>
          <a:p>
            <a:pPr lvl="0"/>
            <a:r>
              <a:rPr lang="en-US"/>
              <a:t>Click to edit Master text styles</a:t>
            </a:r>
          </a:p>
        </p:txBody>
      </p:sp>
      <p:sp>
        <p:nvSpPr>
          <p:cNvPr id="7" name="Title Placeholder 1">
            <a:extLst>
              <a:ext uri="{FF2B5EF4-FFF2-40B4-BE49-F238E27FC236}">
                <a16:creationId xmlns:a16="http://schemas.microsoft.com/office/drawing/2014/main" id="{FB44BF87-30F8-5448-8170-74415E8E089F}"/>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125721D2-C0F7-B74F-8A6A-272B346E3850}"/>
              </a:ext>
            </a:extLst>
          </p:cNvPr>
          <p:cNvSpPr>
            <a:spLocks noGrp="1"/>
          </p:cNvSpPr>
          <p:nvPr>
            <p:ph type="ftr" sz="quarter" idx="15"/>
          </p:nvPr>
        </p:nvSpPr>
        <p:spPr>
          <a:xfrm>
            <a:off x="586745" y="6959182"/>
            <a:ext cx="6110129" cy="590617"/>
          </a:xfrm>
        </p:spPr>
        <p:txBody>
          <a:bodyPr/>
          <a:lstStyle/>
          <a:p>
            <a:r>
              <a:rPr lang="en-US" dirty="0"/>
              <a:t>Sample Title Slide Footer, Sample Date 00/00/0000</a:t>
            </a:r>
          </a:p>
        </p:txBody>
      </p:sp>
      <p:sp>
        <p:nvSpPr>
          <p:cNvPr id="10" name="Rectangle 9">
            <a:extLst>
              <a:ext uri="{FF2B5EF4-FFF2-40B4-BE49-F238E27FC236}">
                <a16:creationId xmlns:a16="http://schemas.microsoft.com/office/drawing/2014/main" id="{6D2D613F-6687-F645-8997-732B2CEF62B8}"/>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9" name="Rectangle 8">
            <a:extLst>
              <a:ext uri="{FF2B5EF4-FFF2-40B4-BE49-F238E27FC236}">
                <a16:creationId xmlns:a16="http://schemas.microsoft.com/office/drawing/2014/main" id="{AC1B2BEE-EE3C-B03D-F475-B759805D3B78}"/>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793668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Sidebar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84B9-C310-7046-B483-9E12F39D3FE8}"/>
              </a:ext>
            </a:extLst>
          </p:cNvPr>
          <p:cNvSpPr/>
          <p:nvPr userDrawn="1"/>
        </p:nvSpPr>
        <p:spPr>
          <a:xfrm>
            <a:off x="6398261" y="2343606"/>
            <a:ext cx="3052445" cy="43313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4" name="Footer Placeholder 3"/>
          <p:cNvSpPr>
            <a:spLocks noGrp="1"/>
          </p:cNvSpPr>
          <p:nvPr>
            <p:ph type="ftr" sz="quarter" idx="12"/>
          </p:nvPr>
        </p:nvSpPr>
        <p:spPr/>
        <p:txBody>
          <a:bodyPr/>
          <a:lstStyle/>
          <a:p>
            <a:r>
              <a:rPr lang="en-US"/>
              <a:t>Sample Title Slide Footer, Sample Date 00/00/0000</a:t>
            </a:r>
            <a:endParaRPr lang="en-US" dirty="0"/>
          </a:p>
        </p:txBody>
      </p:sp>
      <p:sp>
        <p:nvSpPr>
          <p:cNvPr id="6" name="Content Placeholder 5">
            <a:extLst>
              <a:ext uri="{FF2B5EF4-FFF2-40B4-BE49-F238E27FC236}">
                <a16:creationId xmlns:a16="http://schemas.microsoft.com/office/drawing/2014/main" id="{5555E9E3-8D15-354F-9934-B791B684BB38}"/>
              </a:ext>
            </a:extLst>
          </p:cNvPr>
          <p:cNvSpPr>
            <a:spLocks noGrp="1"/>
          </p:cNvSpPr>
          <p:nvPr>
            <p:ph sz="quarter" idx="16"/>
          </p:nvPr>
        </p:nvSpPr>
        <p:spPr>
          <a:xfrm>
            <a:off x="583247" y="1200314"/>
            <a:ext cx="8891298" cy="558294"/>
          </a:xfrm>
          <a:prstGeom prst="rect">
            <a:avLst/>
          </a:prstGeom>
        </p:spPr>
        <p:txBody>
          <a:bodyPr/>
          <a:lstStyle>
            <a:lvl1pPr>
              <a:defRPr sz="1760"/>
            </a:lvl1pPr>
          </a:lstStyle>
          <a:p>
            <a:pPr lvl="0"/>
            <a:r>
              <a:rPr lang="en-US"/>
              <a:t>Click to edit Master text styles</a:t>
            </a:r>
          </a:p>
        </p:txBody>
      </p:sp>
      <p:sp>
        <p:nvSpPr>
          <p:cNvPr id="7" name="Title Placeholder 1">
            <a:extLst>
              <a:ext uri="{FF2B5EF4-FFF2-40B4-BE49-F238E27FC236}">
                <a16:creationId xmlns:a16="http://schemas.microsoft.com/office/drawing/2014/main" id="{39906080-875C-724B-BC2D-AB783939FD29}"/>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76B0A5CB-8BF5-9941-94FB-E7D9D22209BE}"/>
              </a:ext>
            </a:extLst>
          </p:cNvPr>
          <p:cNvSpPr>
            <a:spLocks noGrp="1"/>
          </p:cNvSpPr>
          <p:nvPr>
            <p:ph idx="1"/>
          </p:nvPr>
        </p:nvSpPr>
        <p:spPr>
          <a:xfrm>
            <a:off x="583855" y="2353311"/>
            <a:ext cx="5432559" cy="4605867"/>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A67C989E-6451-3842-A442-A0A5E904A67F}"/>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9" name="Rectangle 8">
            <a:extLst>
              <a:ext uri="{FF2B5EF4-FFF2-40B4-BE49-F238E27FC236}">
                <a16:creationId xmlns:a16="http://schemas.microsoft.com/office/drawing/2014/main" id="{198E66B1-8AD2-5119-7F9A-EBA89FB4B2F0}"/>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517491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Sidebar Image and Quote">
    <p:spTree>
      <p:nvGrpSpPr>
        <p:cNvPr id="1" name=""/>
        <p:cNvGrpSpPr/>
        <p:nvPr/>
      </p:nvGrpSpPr>
      <p:grpSpPr>
        <a:xfrm>
          <a:off x="0" y="0"/>
          <a:ext cx="0" cy="0"/>
          <a:chOff x="0" y="0"/>
          <a:chExt cx="0" cy="0"/>
        </a:xfrm>
      </p:grpSpPr>
      <p:sp>
        <p:nvSpPr>
          <p:cNvPr id="4" name="Footer Placeholder 3"/>
          <p:cNvSpPr>
            <a:spLocks noGrp="1"/>
          </p:cNvSpPr>
          <p:nvPr>
            <p:ph type="ftr" sz="quarter" idx="12"/>
          </p:nvPr>
        </p:nvSpPr>
        <p:spPr/>
        <p:txBody>
          <a:bodyPr/>
          <a:lstStyle/>
          <a:p>
            <a:r>
              <a:rPr lang="en-US" dirty="0"/>
              <a:t>Sample Title Slide Footer, Sample Date 00/00/0000</a:t>
            </a:r>
          </a:p>
        </p:txBody>
      </p:sp>
      <p:sp>
        <p:nvSpPr>
          <p:cNvPr id="6" name="Content Placeholder 5">
            <a:extLst>
              <a:ext uri="{FF2B5EF4-FFF2-40B4-BE49-F238E27FC236}">
                <a16:creationId xmlns:a16="http://schemas.microsoft.com/office/drawing/2014/main" id="{5555E9E3-8D15-354F-9934-B791B684BB38}"/>
              </a:ext>
            </a:extLst>
          </p:cNvPr>
          <p:cNvSpPr>
            <a:spLocks noGrp="1"/>
          </p:cNvSpPr>
          <p:nvPr>
            <p:ph sz="quarter" idx="16"/>
          </p:nvPr>
        </p:nvSpPr>
        <p:spPr>
          <a:xfrm>
            <a:off x="583248" y="1200314"/>
            <a:ext cx="6273951" cy="558294"/>
          </a:xfrm>
          <a:prstGeom prst="rect">
            <a:avLst/>
          </a:prstGeom>
        </p:spPr>
        <p:txBody>
          <a:bodyPr/>
          <a:lstStyle>
            <a:lvl1pPr>
              <a:defRPr sz="1760"/>
            </a:lvl1pPr>
          </a:lstStyle>
          <a:p>
            <a:pPr lvl="0"/>
            <a:r>
              <a:rPr lang="en-US"/>
              <a:t>Click to edit Master text styles</a:t>
            </a:r>
          </a:p>
        </p:txBody>
      </p:sp>
      <p:sp>
        <p:nvSpPr>
          <p:cNvPr id="7" name="Rectangle 6">
            <a:extLst>
              <a:ext uri="{FF2B5EF4-FFF2-40B4-BE49-F238E27FC236}">
                <a16:creationId xmlns:a16="http://schemas.microsoft.com/office/drawing/2014/main" id="{CCB69726-88DA-B04A-84DF-64BD92B2AA5F}"/>
              </a:ext>
            </a:extLst>
          </p:cNvPr>
          <p:cNvSpPr/>
          <p:nvPr userDrawn="1"/>
        </p:nvSpPr>
        <p:spPr>
          <a:xfrm>
            <a:off x="7149041" y="0"/>
            <a:ext cx="2909365"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2" name="Picture Placeholder 11">
            <a:extLst>
              <a:ext uri="{FF2B5EF4-FFF2-40B4-BE49-F238E27FC236}">
                <a16:creationId xmlns:a16="http://schemas.microsoft.com/office/drawing/2014/main" id="{197DEA31-21E8-804A-B82D-C1E967C2AFAE}"/>
              </a:ext>
            </a:extLst>
          </p:cNvPr>
          <p:cNvSpPr>
            <a:spLocks noGrp="1"/>
          </p:cNvSpPr>
          <p:nvPr>
            <p:ph type="pic" sz="quarter" idx="20"/>
          </p:nvPr>
        </p:nvSpPr>
        <p:spPr>
          <a:xfrm>
            <a:off x="7149147" y="0"/>
            <a:ext cx="2906878" cy="2343715"/>
          </a:xfrm>
          <a:prstGeom prst="rect">
            <a:avLst/>
          </a:prstGeom>
        </p:spPr>
        <p:txBody>
          <a:bodyPr/>
          <a:lstStyle/>
          <a:p>
            <a:r>
              <a:rPr lang="en-US"/>
              <a:t>Click icon to add picture</a:t>
            </a:r>
          </a:p>
        </p:txBody>
      </p:sp>
      <p:sp>
        <p:nvSpPr>
          <p:cNvPr id="9" name="Title Placeholder 1">
            <a:extLst>
              <a:ext uri="{FF2B5EF4-FFF2-40B4-BE49-F238E27FC236}">
                <a16:creationId xmlns:a16="http://schemas.microsoft.com/office/drawing/2014/main" id="{0EE5DF8B-ED80-5A4B-AA86-743B54A12D63}"/>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2C57A7C6-45F6-E940-BBC2-C85136144CC9}"/>
              </a:ext>
            </a:extLst>
          </p:cNvPr>
          <p:cNvSpPr>
            <a:spLocks noGrp="1"/>
          </p:cNvSpPr>
          <p:nvPr>
            <p:ph idx="1"/>
          </p:nvPr>
        </p:nvSpPr>
        <p:spPr>
          <a:xfrm>
            <a:off x="583859" y="2353311"/>
            <a:ext cx="6113014" cy="4605867"/>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472735ED-3013-A945-B0B7-7801C9531668}"/>
              </a:ext>
            </a:extLst>
          </p:cNvPr>
          <p:cNvSpPr>
            <a:spLocks noGrp="1"/>
          </p:cNvSpPr>
          <p:nvPr>
            <p:ph idx="21"/>
          </p:nvPr>
        </p:nvSpPr>
        <p:spPr>
          <a:xfrm>
            <a:off x="7394786" y="2495410"/>
            <a:ext cx="2347543" cy="4321676"/>
          </a:xfrm>
          <a:prstGeom prst="rect">
            <a:avLst/>
          </a:prstGeom>
        </p:spPr>
        <p:txBody>
          <a:bodyPr/>
          <a:lstStyle>
            <a:lvl1pPr>
              <a:lnSpc>
                <a:spcPct val="100000"/>
              </a:lnSpc>
              <a:defRPr sz="1540" b="0" i="0">
                <a:solidFill>
                  <a:schemeClr val="bg1"/>
                </a:solidFill>
                <a:latin typeface="Arial" panose="020B0604020202020204" pitchFamily="34" charset="0"/>
                <a:cs typeface="Arial" panose="020B0604020202020204" pitchFamily="34" charset="0"/>
              </a:defRPr>
            </a:lvl1pPr>
            <a:lvl2pPr marL="258445" indent="-258445">
              <a:lnSpc>
                <a:spcPct val="100000"/>
              </a:lnSpc>
              <a:buClr>
                <a:srgbClr val="FF600A"/>
              </a:buClr>
              <a:tabLst/>
              <a:defRPr sz="1540">
                <a:solidFill>
                  <a:schemeClr val="bg1"/>
                </a:solidFill>
                <a:latin typeface="Arial" panose="020B0604020202020204" pitchFamily="34" charset="0"/>
                <a:cs typeface="Arial" panose="020B0604020202020204" pitchFamily="34" charset="0"/>
              </a:defRPr>
            </a:lvl2pPr>
            <a:lvl3pPr marL="508159" indent="-249714">
              <a:lnSpc>
                <a:spcPct val="100000"/>
              </a:lnSpc>
              <a:tabLst/>
              <a:defRPr sz="1540">
                <a:solidFill>
                  <a:schemeClr val="bg1"/>
                </a:solidFill>
                <a:latin typeface="Arial" panose="020B0604020202020204" pitchFamily="34" charset="0"/>
                <a:cs typeface="Arial" panose="020B0604020202020204" pitchFamily="34" charset="0"/>
              </a:defRPr>
            </a:lvl3pPr>
            <a:lvl4pPr marL="757873" indent="-249714">
              <a:lnSpc>
                <a:spcPct val="100000"/>
              </a:lnSpc>
              <a:tabLst/>
              <a:defRPr sz="1540">
                <a:solidFill>
                  <a:schemeClr val="bg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Rectangle 13">
            <a:extLst>
              <a:ext uri="{FF2B5EF4-FFF2-40B4-BE49-F238E27FC236}">
                <a16:creationId xmlns:a16="http://schemas.microsoft.com/office/drawing/2014/main" id="{1B2486D3-11D8-C240-ACC6-43E1FDDBBD9F}"/>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831625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Sample Title Slide Footer, Sample Date 00/00/0000</a:t>
            </a:r>
          </a:p>
        </p:txBody>
      </p:sp>
      <p:sp>
        <p:nvSpPr>
          <p:cNvPr id="6" name="Content Placeholder 5">
            <a:extLst>
              <a:ext uri="{FF2B5EF4-FFF2-40B4-BE49-F238E27FC236}">
                <a16:creationId xmlns:a16="http://schemas.microsoft.com/office/drawing/2014/main" id="{047DE7C5-707A-4E4C-8376-9C2074778586}"/>
              </a:ext>
            </a:extLst>
          </p:cNvPr>
          <p:cNvSpPr>
            <a:spLocks noGrp="1"/>
          </p:cNvSpPr>
          <p:nvPr>
            <p:ph sz="quarter" idx="16"/>
          </p:nvPr>
        </p:nvSpPr>
        <p:spPr>
          <a:xfrm>
            <a:off x="583253" y="1200314"/>
            <a:ext cx="8891297" cy="558294"/>
          </a:xfrm>
          <a:prstGeom prst="rect">
            <a:avLst/>
          </a:prstGeom>
        </p:spPr>
        <p:txBody>
          <a:bodyPr/>
          <a:lstStyle>
            <a:lvl1pPr>
              <a:defRPr sz="1760"/>
            </a:lvl1pPr>
          </a:lstStyle>
          <a:p>
            <a:pPr lvl="0"/>
            <a:r>
              <a:rPr lang="en-US"/>
              <a:t>Click to edit Master text styles</a:t>
            </a:r>
          </a:p>
        </p:txBody>
      </p:sp>
      <p:sp>
        <p:nvSpPr>
          <p:cNvPr id="9" name="Title Placeholder 1">
            <a:extLst>
              <a:ext uri="{FF2B5EF4-FFF2-40B4-BE49-F238E27FC236}">
                <a16:creationId xmlns:a16="http://schemas.microsoft.com/office/drawing/2014/main" id="{7B95319C-873C-2D45-85DF-55C23E552F88}"/>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D984FD34-316C-E747-B9DA-088522EF22E1}"/>
              </a:ext>
            </a:extLst>
          </p:cNvPr>
          <p:cNvSpPr>
            <a:spLocks noGrp="1"/>
          </p:cNvSpPr>
          <p:nvPr>
            <p:ph idx="1" hasCustomPrompt="1"/>
          </p:nvPr>
        </p:nvSpPr>
        <p:spPr>
          <a:xfrm>
            <a:off x="583855" y="2353311"/>
            <a:ext cx="2765453" cy="4605867"/>
          </a:xfrm>
          <a:prstGeom prst="rect">
            <a:avLst/>
          </a:prstGeom>
        </p:spPr>
        <p:txBody>
          <a:bodyPr bIns="0"/>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a:extLst>
              <a:ext uri="{FF2B5EF4-FFF2-40B4-BE49-F238E27FC236}">
                <a16:creationId xmlns:a16="http://schemas.microsoft.com/office/drawing/2014/main" id="{1ED34981-66FE-7449-9344-5E67F0596BEE}"/>
              </a:ext>
            </a:extLst>
          </p:cNvPr>
          <p:cNvSpPr>
            <a:spLocks noGrp="1"/>
          </p:cNvSpPr>
          <p:nvPr>
            <p:ph idx="17" hasCustomPrompt="1"/>
          </p:nvPr>
        </p:nvSpPr>
        <p:spPr>
          <a:xfrm>
            <a:off x="3638628" y="2353311"/>
            <a:ext cx="2765453" cy="4605867"/>
          </a:xfrm>
          <a:prstGeom prst="rect">
            <a:avLst/>
          </a:prstGeom>
        </p:spPr>
        <p:txBody>
          <a:bodyPr bIns="0"/>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E883900F-57D2-E94C-9ECD-DEFCAA5FE8AE}"/>
              </a:ext>
            </a:extLst>
          </p:cNvPr>
          <p:cNvSpPr>
            <a:spLocks noGrp="1"/>
          </p:cNvSpPr>
          <p:nvPr>
            <p:ph idx="18" hasCustomPrompt="1"/>
          </p:nvPr>
        </p:nvSpPr>
        <p:spPr>
          <a:xfrm>
            <a:off x="6702715" y="2353311"/>
            <a:ext cx="2765453" cy="4605867"/>
          </a:xfrm>
          <a:prstGeom prst="rect">
            <a:avLst/>
          </a:prstGeom>
        </p:spPr>
        <p:txBody>
          <a:bodyPr bIns="0"/>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7E17A73-17B1-FA4E-BEB4-BE68145658E9}"/>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5" name="Rectangle 14">
            <a:extLst>
              <a:ext uri="{FF2B5EF4-FFF2-40B4-BE49-F238E27FC236}">
                <a16:creationId xmlns:a16="http://schemas.microsoft.com/office/drawing/2014/main" id="{E709D74F-44DD-4B6C-5A7D-8F0ED7B5B9DB}"/>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2397680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harts/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6C9AB0-A16E-3C44-8387-D2BA3A8EDA2C}"/>
              </a:ext>
            </a:extLst>
          </p:cNvPr>
          <p:cNvSpPr/>
          <p:nvPr userDrawn="1"/>
        </p:nvSpPr>
        <p:spPr>
          <a:xfrm>
            <a:off x="5112082" y="2353314"/>
            <a:ext cx="4335170" cy="30329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2" name="Rectangle 11">
            <a:extLst>
              <a:ext uri="{FF2B5EF4-FFF2-40B4-BE49-F238E27FC236}">
                <a16:creationId xmlns:a16="http://schemas.microsoft.com/office/drawing/2014/main" id="{A5065983-4274-A346-B70C-2696372190E4}"/>
              </a:ext>
            </a:extLst>
          </p:cNvPr>
          <p:cNvSpPr/>
          <p:nvPr userDrawn="1"/>
        </p:nvSpPr>
        <p:spPr>
          <a:xfrm>
            <a:off x="586740" y="2353983"/>
            <a:ext cx="4335170" cy="30579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4" name="Footer Placeholder 3"/>
          <p:cNvSpPr>
            <a:spLocks noGrp="1"/>
          </p:cNvSpPr>
          <p:nvPr>
            <p:ph type="ftr" sz="quarter" idx="13"/>
          </p:nvPr>
        </p:nvSpPr>
        <p:spPr/>
        <p:txBody>
          <a:bodyPr/>
          <a:lstStyle/>
          <a:p>
            <a:r>
              <a:rPr lang="en-US"/>
              <a:t>Sample Title Slide Footer, Sample Date 00/00/0000</a:t>
            </a:r>
            <a:endParaRPr lang="en-US" dirty="0"/>
          </a:p>
        </p:txBody>
      </p:sp>
      <p:sp>
        <p:nvSpPr>
          <p:cNvPr id="10" name="Content Placeholder 5">
            <a:extLst>
              <a:ext uri="{FF2B5EF4-FFF2-40B4-BE49-F238E27FC236}">
                <a16:creationId xmlns:a16="http://schemas.microsoft.com/office/drawing/2014/main" id="{D1648084-471F-1A4E-909F-D8A24065668A}"/>
              </a:ext>
            </a:extLst>
          </p:cNvPr>
          <p:cNvSpPr>
            <a:spLocks noGrp="1"/>
          </p:cNvSpPr>
          <p:nvPr>
            <p:ph sz="quarter" idx="16"/>
          </p:nvPr>
        </p:nvSpPr>
        <p:spPr>
          <a:xfrm>
            <a:off x="583247" y="1200314"/>
            <a:ext cx="8891298" cy="558294"/>
          </a:xfrm>
          <a:prstGeom prst="rect">
            <a:avLst/>
          </a:prstGeom>
        </p:spPr>
        <p:txBody>
          <a:bodyPr/>
          <a:lstStyle>
            <a:lvl1pPr>
              <a:defRPr sz="1760"/>
            </a:lvl1pPr>
          </a:lstStyle>
          <a:p>
            <a:pPr lvl="0"/>
            <a:r>
              <a:rPr lang="en-US"/>
              <a:t>Click to edit Master text styles</a:t>
            </a:r>
          </a:p>
        </p:txBody>
      </p:sp>
      <p:sp>
        <p:nvSpPr>
          <p:cNvPr id="9" name="Title Placeholder 1">
            <a:extLst>
              <a:ext uri="{FF2B5EF4-FFF2-40B4-BE49-F238E27FC236}">
                <a16:creationId xmlns:a16="http://schemas.microsoft.com/office/drawing/2014/main" id="{C5EB98E6-033D-254E-993D-FDC16083794B}"/>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494F6868-71A1-3940-A476-9E27D5008503}"/>
              </a:ext>
            </a:extLst>
          </p:cNvPr>
          <p:cNvSpPr>
            <a:spLocks noGrp="1"/>
          </p:cNvSpPr>
          <p:nvPr>
            <p:ph idx="1"/>
          </p:nvPr>
        </p:nvSpPr>
        <p:spPr>
          <a:xfrm>
            <a:off x="583861" y="5527045"/>
            <a:ext cx="4338056" cy="1457726"/>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1CFE95DD-9E8F-C24B-9B86-6DBE5CFBED27}"/>
              </a:ext>
            </a:extLst>
          </p:cNvPr>
          <p:cNvSpPr>
            <a:spLocks noGrp="1"/>
          </p:cNvSpPr>
          <p:nvPr>
            <p:ph idx="17"/>
          </p:nvPr>
        </p:nvSpPr>
        <p:spPr>
          <a:xfrm>
            <a:off x="5112082" y="5527045"/>
            <a:ext cx="4335170" cy="1457726"/>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Rectangle 15">
            <a:extLst>
              <a:ext uri="{FF2B5EF4-FFF2-40B4-BE49-F238E27FC236}">
                <a16:creationId xmlns:a16="http://schemas.microsoft.com/office/drawing/2014/main" id="{8EC0A2E4-EF51-FF4F-88FE-5A60F46B2E02}"/>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5" name="Rectangle 14">
            <a:extLst>
              <a:ext uri="{FF2B5EF4-FFF2-40B4-BE49-F238E27FC236}">
                <a16:creationId xmlns:a16="http://schemas.microsoft.com/office/drawing/2014/main" id="{64A56C63-7B61-F181-8A72-DA7DBC1EC21B}"/>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579350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harts/Images">
    <p:spTree>
      <p:nvGrpSpPr>
        <p:cNvPr id="1" name=""/>
        <p:cNvGrpSpPr/>
        <p:nvPr/>
      </p:nvGrpSpPr>
      <p:grpSpPr>
        <a:xfrm>
          <a:off x="0" y="0"/>
          <a:ext cx="0" cy="0"/>
          <a:chOff x="0" y="0"/>
          <a:chExt cx="0" cy="0"/>
        </a:xfrm>
      </p:grpSpPr>
      <p:sp>
        <p:nvSpPr>
          <p:cNvPr id="4" name="Footer Placeholder 3"/>
          <p:cNvSpPr>
            <a:spLocks noGrp="1"/>
          </p:cNvSpPr>
          <p:nvPr>
            <p:ph type="ftr" sz="quarter" idx="13"/>
          </p:nvPr>
        </p:nvSpPr>
        <p:spPr/>
        <p:txBody>
          <a:bodyPr/>
          <a:lstStyle/>
          <a:p>
            <a:r>
              <a:rPr lang="en-US" dirty="0"/>
              <a:t>Sample Title Slide Footer, Sample Date 00/00/0000</a:t>
            </a:r>
          </a:p>
        </p:txBody>
      </p:sp>
      <p:sp>
        <p:nvSpPr>
          <p:cNvPr id="14" name="Content Placeholder 5">
            <a:extLst>
              <a:ext uri="{FF2B5EF4-FFF2-40B4-BE49-F238E27FC236}">
                <a16:creationId xmlns:a16="http://schemas.microsoft.com/office/drawing/2014/main" id="{7CC61ECA-1169-0745-97E8-A62003E14AFA}"/>
              </a:ext>
            </a:extLst>
          </p:cNvPr>
          <p:cNvSpPr>
            <a:spLocks noGrp="1"/>
          </p:cNvSpPr>
          <p:nvPr userDrawn="1">
            <p:ph sz="quarter" idx="16"/>
          </p:nvPr>
        </p:nvSpPr>
        <p:spPr>
          <a:xfrm>
            <a:off x="583247" y="1200314"/>
            <a:ext cx="8891298" cy="558294"/>
          </a:xfrm>
          <a:prstGeom prst="rect">
            <a:avLst/>
          </a:prstGeom>
        </p:spPr>
        <p:txBody>
          <a:bodyPr/>
          <a:lstStyle>
            <a:lvl1pPr>
              <a:defRPr sz="1760"/>
            </a:lvl1pPr>
          </a:lstStyle>
          <a:p>
            <a:pPr lvl="0"/>
            <a:r>
              <a:rPr lang="en-US"/>
              <a:t>Click to edit Master text styles</a:t>
            </a:r>
          </a:p>
        </p:txBody>
      </p:sp>
      <p:sp>
        <p:nvSpPr>
          <p:cNvPr id="10" name="Rectangle 9">
            <a:extLst>
              <a:ext uri="{FF2B5EF4-FFF2-40B4-BE49-F238E27FC236}">
                <a16:creationId xmlns:a16="http://schemas.microsoft.com/office/drawing/2014/main" id="{FF359F31-FDBC-CC40-B543-86E51805879D}"/>
              </a:ext>
            </a:extLst>
          </p:cNvPr>
          <p:cNvSpPr/>
          <p:nvPr userDrawn="1"/>
        </p:nvSpPr>
        <p:spPr>
          <a:xfrm>
            <a:off x="5115535" y="2353312"/>
            <a:ext cx="4335170" cy="21960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1" name="Rectangle 10">
            <a:extLst>
              <a:ext uri="{FF2B5EF4-FFF2-40B4-BE49-F238E27FC236}">
                <a16:creationId xmlns:a16="http://schemas.microsoft.com/office/drawing/2014/main" id="{9D820DD4-77D3-6842-AA87-487BEA45EBCF}"/>
              </a:ext>
            </a:extLst>
          </p:cNvPr>
          <p:cNvSpPr/>
          <p:nvPr userDrawn="1"/>
        </p:nvSpPr>
        <p:spPr>
          <a:xfrm>
            <a:off x="586740" y="2353312"/>
            <a:ext cx="4335170" cy="21960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7" name="Rectangle 16">
            <a:extLst>
              <a:ext uri="{FF2B5EF4-FFF2-40B4-BE49-F238E27FC236}">
                <a16:creationId xmlns:a16="http://schemas.microsoft.com/office/drawing/2014/main" id="{EF67B3AF-BA37-A54B-A97B-AE684C8567A1}"/>
              </a:ext>
            </a:extLst>
          </p:cNvPr>
          <p:cNvSpPr/>
          <p:nvPr userDrawn="1"/>
        </p:nvSpPr>
        <p:spPr>
          <a:xfrm>
            <a:off x="5115535" y="4763173"/>
            <a:ext cx="4335170" cy="21960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8" name="Rectangle 17">
            <a:extLst>
              <a:ext uri="{FF2B5EF4-FFF2-40B4-BE49-F238E27FC236}">
                <a16:creationId xmlns:a16="http://schemas.microsoft.com/office/drawing/2014/main" id="{491D4765-7AFE-EC46-AC19-87F865070AC0}"/>
              </a:ext>
            </a:extLst>
          </p:cNvPr>
          <p:cNvSpPr/>
          <p:nvPr userDrawn="1"/>
        </p:nvSpPr>
        <p:spPr>
          <a:xfrm>
            <a:off x="586740" y="4763173"/>
            <a:ext cx="4335170" cy="21960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9" name="Title Placeholder 1">
            <a:extLst>
              <a:ext uri="{FF2B5EF4-FFF2-40B4-BE49-F238E27FC236}">
                <a16:creationId xmlns:a16="http://schemas.microsoft.com/office/drawing/2014/main" id="{BA9A0991-65AA-8047-8595-136291547856}"/>
              </a:ext>
            </a:extLst>
          </p:cNvPr>
          <p:cNvSpPr>
            <a:spLocks noGrp="1"/>
          </p:cNvSpPr>
          <p:nvPr>
            <p:ph type="title"/>
          </p:nvPr>
        </p:nvSpPr>
        <p:spPr>
          <a:xfrm>
            <a:off x="586745" y="418222"/>
            <a:ext cx="8876189"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13" name="Rectangle 12">
            <a:extLst>
              <a:ext uri="{FF2B5EF4-FFF2-40B4-BE49-F238E27FC236}">
                <a16:creationId xmlns:a16="http://schemas.microsoft.com/office/drawing/2014/main" id="{3720DE27-18BB-BD4F-9206-30D9B68BA22C}"/>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2" name="Rectangle 11">
            <a:extLst>
              <a:ext uri="{FF2B5EF4-FFF2-40B4-BE49-F238E27FC236}">
                <a16:creationId xmlns:a16="http://schemas.microsoft.com/office/drawing/2014/main" id="{579E7E01-AC2F-1994-BB62-EB822CCED421}"/>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2405757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AF7AF2-C7A4-3646-93A3-1EF362B9E4DE}"/>
              </a:ext>
            </a:extLst>
          </p:cNvPr>
          <p:cNvSpPr/>
          <p:nvPr userDrawn="1"/>
        </p:nvSpPr>
        <p:spPr>
          <a:xfrm>
            <a:off x="-1" y="6"/>
            <a:ext cx="10115876" cy="77723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4" name="Title 1"/>
          <p:cNvSpPr>
            <a:spLocks noGrp="1"/>
          </p:cNvSpPr>
          <p:nvPr>
            <p:ph type="ctrTitle"/>
          </p:nvPr>
        </p:nvSpPr>
        <p:spPr>
          <a:xfrm>
            <a:off x="4351505" y="3591578"/>
            <a:ext cx="5099200" cy="1356033"/>
          </a:xfrm>
        </p:spPr>
        <p:txBody>
          <a:bodyPr anchor="t">
            <a:noAutofit/>
          </a:bodyPr>
          <a:lstStyle>
            <a:lvl1pPr algn="l">
              <a:defRPr sz="3080" b="1" i="0" baseline="0">
                <a:solidFill>
                  <a:schemeClr val="bg2"/>
                </a:solidFill>
                <a:latin typeface="Trebuchet MS" panose="020B0703020202090204" pitchFamily="34" charset="0"/>
                <a:cs typeface="Arial" panose="020B0604020202020204"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3958DEE6-5FC4-3B40-BC60-9BDBD63FBD3E}"/>
              </a:ext>
            </a:extLst>
          </p:cNvPr>
          <p:cNvSpPr>
            <a:spLocks noGrp="1"/>
          </p:cNvSpPr>
          <p:nvPr>
            <p:ph sz="quarter" idx="11" hasCustomPrompt="1"/>
          </p:nvPr>
        </p:nvSpPr>
        <p:spPr>
          <a:xfrm>
            <a:off x="4281061" y="1402702"/>
            <a:ext cx="3864726" cy="2188878"/>
          </a:xfrm>
          <a:prstGeom prst="rect">
            <a:avLst/>
          </a:prstGeom>
        </p:spPr>
        <p:txBody>
          <a:bodyPr bIns="0" anchor="b"/>
          <a:lstStyle>
            <a:lvl1pPr>
              <a:lnSpc>
                <a:spcPct val="100000"/>
              </a:lnSpc>
              <a:defRPr sz="7260" b="1" i="0">
                <a:solidFill>
                  <a:srgbClr val="FF600A"/>
                </a:solidFill>
                <a:latin typeface="Trebuchet MS" panose="020B0703020202090204" pitchFamily="34" charset="0"/>
                <a:cs typeface="Arial" panose="020B0604020202020204" pitchFamily="34" charset="0"/>
              </a:defRPr>
            </a:lvl1pPr>
          </a:lstStyle>
          <a:p>
            <a:pPr lvl="0"/>
            <a:r>
              <a:rPr lang="en-US" dirty="0"/>
              <a:t>Section Number</a:t>
            </a:r>
          </a:p>
        </p:txBody>
      </p:sp>
      <p:sp>
        <p:nvSpPr>
          <p:cNvPr id="9" name="TextBox 8">
            <a:extLst>
              <a:ext uri="{FF2B5EF4-FFF2-40B4-BE49-F238E27FC236}">
                <a16:creationId xmlns:a16="http://schemas.microsoft.com/office/drawing/2014/main" id="{CCCDD85B-D5CA-294E-9650-493A8D75FF4E}"/>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bg1"/>
                </a:solidFill>
                <a:latin typeface="Arial" panose="020B0604020202020204" pitchFamily="34" charset="0"/>
                <a:cs typeface="Arial" panose="020B0604020202020204" pitchFamily="34" charset="0"/>
              </a:rPr>
              <a:t>LPL Financial  Member FINRA/SIPC</a:t>
            </a:r>
          </a:p>
        </p:txBody>
      </p:sp>
      <p:sp>
        <p:nvSpPr>
          <p:cNvPr id="10" name="TextBox 9">
            <a:extLst>
              <a:ext uri="{FF2B5EF4-FFF2-40B4-BE49-F238E27FC236}">
                <a16:creationId xmlns:a16="http://schemas.microsoft.com/office/drawing/2014/main" id="{FFBD54F6-1E32-FF4E-B37A-F9ABF8C62909}"/>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bg1"/>
                </a:solidFill>
                <a:latin typeface="Arial"/>
                <a:cs typeface="Arial"/>
              </a:rPr>
              <a:pPr algn="l"/>
              <a:t>‹#›</a:t>
            </a:fld>
            <a:endParaRPr lang="en-US" sz="660" dirty="0">
              <a:solidFill>
                <a:schemeClr val="bg1"/>
              </a:solidFill>
              <a:latin typeface="Arial"/>
              <a:cs typeface="Arial"/>
            </a:endParaRPr>
          </a:p>
        </p:txBody>
      </p:sp>
      <p:sp>
        <p:nvSpPr>
          <p:cNvPr id="11" name="Footer Placeholder 4">
            <a:extLst>
              <a:ext uri="{FF2B5EF4-FFF2-40B4-BE49-F238E27FC236}">
                <a16:creationId xmlns:a16="http://schemas.microsoft.com/office/drawing/2014/main" id="{3F702C20-0460-4F41-ABCD-246A1D93C8F3}"/>
              </a:ext>
            </a:extLst>
          </p:cNvPr>
          <p:cNvSpPr>
            <a:spLocks noGrp="1"/>
          </p:cNvSpPr>
          <p:nvPr>
            <p:ph type="ftr" sz="quarter" idx="3"/>
          </p:nvPr>
        </p:nvSpPr>
        <p:spPr>
          <a:xfrm>
            <a:off x="4351511" y="6959182"/>
            <a:ext cx="3171512" cy="590617"/>
          </a:xfrm>
          <a:prstGeom prst="rect">
            <a:avLst/>
          </a:prstGeom>
        </p:spPr>
        <p:txBody>
          <a:bodyPr vert="horz" lIns="0" tIns="0" rIns="0" bIns="0" rtlCol="0" anchor="b"/>
          <a:lstStyle>
            <a:lvl1pPr algn="l">
              <a:defRPr sz="880" b="0" i="0">
                <a:solidFill>
                  <a:schemeClr val="bg1"/>
                </a:solidFill>
                <a:latin typeface="Arial" panose="020B0604020202020204" pitchFamily="34" charset="0"/>
                <a:cs typeface="Arial" panose="020B0604020202020204" pitchFamily="34" charset="0"/>
              </a:defRPr>
            </a:lvl1pPr>
          </a:lstStyle>
          <a:p>
            <a:r>
              <a:rPr lang="en-US" dirty="0"/>
              <a:t>Sample Title Slide Footer, Sample Date 00/00/0000</a:t>
            </a:r>
          </a:p>
        </p:txBody>
      </p:sp>
      <p:pic>
        <p:nvPicPr>
          <p:cNvPr id="16" name="Picture 15">
            <a:extLst>
              <a:ext uri="{FF2B5EF4-FFF2-40B4-BE49-F238E27FC236}">
                <a16:creationId xmlns:a16="http://schemas.microsoft.com/office/drawing/2014/main" id="{DDB34FC2-C7D3-574D-A015-5C0F880D5141}"/>
              </a:ext>
            </a:extLst>
          </p:cNvPr>
          <p:cNvPicPr>
            <a:picLocks noChangeAspect="1"/>
          </p:cNvPicPr>
          <p:nvPr userDrawn="1"/>
        </p:nvPicPr>
        <p:blipFill>
          <a:blip r:embed="rId2"/>
          <a:stretch>
            <a:fillRect/>
          </a:stretch>
        </p:blipFill>
        <p:spPr>
          <a:xfrm>
            <a:off x="-1548342" y="3687896"/>
            <a:ext cx="4903470" cy="6793653"/>
          </a:xfrm>
          <a:prstGeom prst="rect">
            <a:avLst/>
          </a:prstGeom>
        </p:spPr>
      </p:pic>
    </p:spTree>
    <p:extLst>
      <p:ext uri="{BB962C8B-B14F-4D97-AF65-F5344CB8AC3E}">
        <p14:creationId xmlns:p14="http://schemas.microsoft.com/office/powerpoint/2010/main" val="4213433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vider Slide White">
    <p:spTree>
      <p:nvGrpSpPr>
        <p:cNvPr id="1" name=""/>
        <p:cNvGrpSpPr/>
        <p:nvPr/>
      </p:nvGrpSpPr>
      <p:grpSpPr>
        <a:xfrm>
          <a:off x="0" y="0"/>
          <a:ext cx="0" cy="0"/>
          <a:chOff x="0" y="0"/>
          <a:chExt cx="0" cy="0"/>
        </a:xfrm>
      </p:grpSpPr>
      <p:sp>
        <p:nvSpPr>
          <p:cNvPr id="14" name="Title 1"/>
          <p:cNvSpPr>
            <a:spLocks noGrp="1"/>
          </p:cNvSpPr>
          <p:nvPr>
            <p:ph type="ctrTitle"/>
          </p:nvPr>
        </p:nvSpPr>
        <p:spPr>
          <a:xfrm>
            <a:off x="4351505" y="3591578"/>
            <a:ext cx="5099200" cy="1356033"/>
          </a:xfrm>
        </p:spPr>
        <p:txBody>
          <a:bodyPr anchor="t">
            <a:noAutofit/>
          </a:bodyPr>
          <a:lstStyle>
            <a:lvl1pPr algn="l">
              <a:defRPr sz="3080" b="1" i="0" baseline="0">
                <a:solidFill>
                  <a:schemeClr val="tx1"/>
                </a:solidFill>
                <a:latin typeface="Trebuchet MS" panose="020B0703020202090204" pitchFamily="34" charset="0"/>
                <a:cs typeface="Arial" panose="020B0604020202020204"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3958DEE6-5FC4-3B40-BC60-9BDBD63FBD3E}"/>
              </a:ext>
            </a:extLst>
          </p:cNvPr>
          <p:cNvSpPr>
            <a:spLocks noGrp="1"/>
          </p:cNvSpPr>
          <p:nvPr>
            <p:ph sz="quarter" idx="11" hasCustomPrompt="1"/>
          </p:nvPr>
        </p:nvSpPr>
        <p:spPr>
          <a:xfrm>
            <a:off x="4281061" y="1402702"/>
            <a:ext cx="3864726" cy="2188878"/>
          </a:xfrm>
          <a:prstGeom prst="rect">
            <a:avLst/>
          </a:prstGeom>
        </p:spPr>
        <p:txBody>
          <a:bodyPr bIns="0" anchor="b"/>
          <a:lstStyle>
            <a:lvl1pPr>
              <a:lnSpc>
                <a:spcPct val="100000"/>
              </a:lnSpc>
              <a:defRPr sz="7260" b="1" i="0">
                <a:solidFill>
                  <a:srgbClr val="FF600A"/>
                </a:solidFill>
                <a:latin typeface="Trebuchet MS" panose="020B0703020202090204" pitchFamily="34" charset="0"/>
                <a:cs typeface="Arial" panose="020B0604020202020204" pitchFamily="34" charset="0"/>
              </a:defRPr>
            </a:lvl1pPr>
          </a:lstStyle>
          <a:p>
            <a:pPr lvl="0"/>
            <a:r>
              <a:rPr lang="en-US" dirty="0"/>
              <a:t>Section Number</a:t>
            </a:r>
          </a:p>
        </p:txBody>
      </p:sp>
      <p:sp>
        <p:nvSpPr>
          <p:cNvPr id="9" name="TextBox 8">
            <a:extLst>
              <a:ext uri="{FF2B5EF4-FFF2-40B4-BE49-F238E27FC236}">
                <a16:creationId xmlns:a16="http://schemas.microsoft.com/office/drawing/2014/main" id="{CCCDD85B-D5CA-294E-9650-493A8D75FF4E}"/>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tx1"/>
                </a:solidFill>
                <a:latin typeface="Arial" panose="020B0604020202020204" pitchFamily="34" charset="0"/>
                <a:cs typeface="Arial" panose="020B0604020202020204" pitchFamily="34" charset="0"/>
              </a:rPr>
              <a:t>LPL Financial  Member FINRA/SIPC</a:t>
            </a:r>
          </a:p>
        </p:txBody>
      </p:sp>
      <p:sp>
        <p:nvSpPr>
          <p:cNvPr id="10" name="TextBox 9">
            <a:extLst>
              <a:ext uri="{FF2B5EF4-FFF2-40B4-BE49-F238E27FC236}">
                <a16:creationId xmlns:a16="http://schemas.microsoft.com/office/drawing/2014/main" id="{FFBD54F6-1E32-FF4E-B37A-F9ABF8C62909}"/>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bg1"/>
                </a:solidFill>
                <a:latin typeface="Arial"/>
                <a:cs typeface="Arial"/>
              </a:rPr>
              <a:pPr algn="l"/>
              <a:t>‹#›</a:t>
            </a:fld>
            <a:endParaRPr lang="en-US" sz="660" dirty="0">
              <a:solidFill>
                <a:schemeClr val="bg1"/>
              </a:solidFill>
              <a:latin typeface="Arial"/>
              <a:cs typeface="Arial"/>
            </a:endParaRPr>
          </a:p>
        </p:txBody>
      </p:sp>
      <p:sp>
        <p:nvSpPr>
          <p:cNvPr id="11" name="Footer Placeholder 4">
            <a:extLst>
              <a:ext uri="{FF2B5EF4-FFF2-40B4-BE49-F238E27FC236}">
                <a16:creationId xmlns:a16="http://schemas.microsoft.com/office/drawing/2014/main" id="{3F702C20-0460-4F41-ABCD-246A1D93C8F3}"/>
              </a:ext>
            </a:extLst>
          </p:cNvPr>
          <p:cNvSpPr>
            <a:spLocks noGrp="1"/>
          </p:cNvSpPr>
          <p:nvPr>
            <p:ph type="ftr" sz="quarter" idx="3"/>
          </p:nvPr>
        </p:nvSpPr>
        <p:spPr>
          <a:xfrm>
            <a:off x="4351511" y="6959182"/>
            <a:ext cx="3171512" cy="590617"/>
          </a:xfrm>
          <a:prstGeom prst="rect">
            <a:avLst/>
          </a:prstGeom>
        </p:spPr>
        <p:txBody>
          <a:bodyPr vert="horz" lIns="0" tIns="0" rIns="0" bIns="0" rtlCol="0" anchor="b"/>
          <a:lstStyle>
            <a:lvl1pPr algn="l">
              <a:defRPr sz="880" b="0" i="0">
                <a:solidFill>
                  <a:schemeClr val="tx1"/>
                </a:solidFill>
                <a:latin typeface="Arial" panose="020B0604020202020204" pitchFamily="34" charset="0"/>
                <a:cs typeface="Arial" panose="020B0604020202020204" pitchFamily="34" charset="0"/>
              </a:defRPr>
            </a:lvl1pPr>
          </a:lstStyle>
          <a:p>
            <a:r>
              <a:rPr lang="en-US" dirty="0"/>
              <a:t>Sample Title Slide Footer, Sample Date 00/00/0000</a:t>
            </a:r>
          </a:p>
        </p:txBody>
      </p:sp>
      <p:pic>
        <p:nvPicPr>
          <p:cNvPr id="13" name="Picture 12">
            <a:extLst>
              <a:ext uri="{FF2B5EF4-FFF2-40B4-BE49-F238E27FC236}">
                <a16:creationId xmlns:a16="http://schemas.microsoft.com/office/drawing/2014/main" id="{2468AC22-5439-7B40-84B5-6323EE034E7A}"/>
              </a:ext>
            </a:extLst>
          </p:cNvPr>
          <p:cNvPicPr>
            <a:picLocks noChangeAspect="1"/>
          </p:cNvPicPr>
          <p:nvPr userDrawn="1"/>
        </p:nvPicPr>
        <p:blipFill>
          <a:blip r:embed="rId2"/>
          <a:stretch>
            <a:fillRect/>
          </a:stretch>
        </p:blipFill>
        <p:spPr>
          <a:xfrm>
            <a:off x="-1548342" y="3687896"/>
            <a:ext cx="4903470" cy="6793653"/>
          </a:xfrm>
          <a:prstGeom prst="rect">
            <a:avLst/>
          </a:prstGeom>
        </p:spPr>
      </p:pic>
    </p:spTree>
    <p:extLst>
      <p:ext uri="{BB962C8B-B14F-4D97-AF65-F5344CB8AC3E}">
        <p14:creationId xmlns:p14="http://schemas.microsoft.com/office/powerpoint/2010/main" val="1034738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0E63EA2A-C013-4708-A36F-454AE45D8E7D}" type="datetimeFigureOut">
              <a:rPr lang="en-US" smtClean="0"/>
              <a:t>1/5/2024</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4" name="Title 1"/>
          <p:cNvSpPr>
            <a:spLocks noGrp="1"/>
          </p:cNvSpPr>
          <p:nvPr>
            <p:ph type="ctrTitle"/>
          </p:nvPr>
        </p:nvSpPr>
        <p:spPr>
          <a:xfrm>
            <a:off x="1063997" y="2353310"/>
            <a:ext cx="7930406" cy="3058583"/>
          </a:xfrm>
        </p:spPr>
        <p:txBody>
          <a:bodyPr anchor="ctr" anchorCtr="0">
            <a:normAutofit/>
          </a:bodyPr>
          <a:lstStyle>
            <a:lvl1pPr algn="ctr">
              <a:defRPr sz="3080" b="1" i="0">
                <a:solidFill>
                  <a:schemeClr val="tx1"/>
                </a:solidFill>
                <a:latin typeface="Trebuchet MS" panose="020B0703020202090204" pitchFamily="34" charset="0"/>
                <a:cs typeface="Arial" panose="020B0604020202020204" pitchFamily="34" charset="0"/>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81BD2EB5-10B8-E544-852C-760FFF35842F}"/>
              </a:ext>
            </a:extLst>
          </p:cNvPr>
          <p:cNvPicPr>
            <a:picLocks noChangeAspect="1"/>
          </p:cNvPicPr>
          <p:nvPr userDrawn="1"/>
        </p:nvPicPr>
        <p:blipFill>
          <a:blip r:embed="rId2"/>
          <a:stretch>
            <a:fillRect/>
          </a:stretch>
        </p:blipFill>
        <p:spPr>
          <a:xfrm>
            <a:off x="-2479535" y="5411898"/>
            <a:ext cx="4903470" cy="6793653"/>
          </a:xfrm>
          <a:prstGeom prst="rect">
            <a:avLst/>
          </a:prstGeom>
        </p:spPr>
      </p:pic>
      <p:sp>
        <p:nvSpPr>
          <p:cNvPr id="5" name="Rectangle 4">
            <a:extLst>
              <a:ext uri="{FF2B5EF4-FFF2-40B4-BE49-F238E27FC236}">
                <a16:creationId xmlns:a16="http://schemas.microsoft.com/office/drawing/2014/main" id="{D525AF8B-9BEA-FF7C-6789-4804BA81A2B6}"/>
              </a:ext>
            </a:extLst>
          </p:cNvPr>
          <p:cNvSpPr/>
          <p:nvPr userDrawn="1"/>
        </p:nvSpPr>
        <p:spPr>
          <a:xfrm>
            <a:off x="9247489" y="1"/>
            <a:ext cx="818707" cy="101221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150185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Quote Slide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A702A3-FA2B-EE4D-9F14-1537723C04C8}"/>
              </a:ext>
            </a:extLst>
          </p:cNvPr>
          <p:cNvSpPr/>
          <p:nvPr userDrawn="1"/>
        </p:nvSpPr>
        <p:spPr>
          <a:xfrm>
            <a:off x="-1" y="6"/>
            <a:ext cx="10115876" cy="77723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4" name="Title 1"/>
          <p:cNvSpPr>
            <a:spLocks noGrp="1"/>
          </p:cNvSpPr>
          <p:nvPr>
            <p:ph type="ctrTitle"/>
          </p:nvPr>
        </p:nvSpPr>
        <p:spPr>
          <a:xfrm>
            <a:off x="1063997" y="2353310"/>
            <a:ext cx="7930406" cy="3058583"/>
          </a:xfrm>
        </p:spPr>
        <p:txBody>
          <a:bodyPr anchor="ctr" anchorCtr="0">
            <a:normAutofit/>
          </a:bodyPr>
          <a:lstStyle>
            <a:lvl1pPr algn="ctr">
              <a:defRPr sz="3080" b="1" i="0">
                <a:solidFill>
                  <a:schemeClr val="bg1"/>
                </a:solidFill>
                <a:latin typeface="Trebuchet MS" panose="020B0703020202090204" pitchFamily="34" charset="0"/>
                <a:cs typeface="Arial" panose="020B0604020202020204" pitchFamily="34" charset="0"/>
              </a:defRPr>
            </a:lvl1pPr>
          </a:lstStyle>
          <a:p>
            <a:r>
              <a:rPr lang="en-US"/>
              <a:t>Click to edit Master title style</a:t>
            </a:r>
            <a:endParaRPr lang="en-US" dirty="0"/>
          </a:p>
        </p:txBody>
      </p:sp>
      <p:sp>
        <p:nvSpPr>
          <p:cNvPr id="7" name="TextBox 6">
            <a:extLst>
              <a:ext uri="{FF2B5EF4-FFF2-40B4-BE49-F238E27FC236}">
                <a16:creationId xmlns:a16="http://schemas.microsoft.com/office/drawing/2014/main" id="{5ACE8555-7C7E-2640-B42B-73452988356E}"/>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bg1"/>
                </a:solidFill>
                <a:latin typeface="Arial" panose="020B0604020202020204" pitchFamily="34" charset="0"/>
                <a:cs typeface="Arial" panose="020B0604020202020204" pitchFamily="34" charset="0"/>
              </a:rPr>
              <a:t>Member FINRA/SIPC</a:t>
            </a:r>
          </a:p>
        </p:txBody>
      </p:sp>
      <p:sp>
        <p:nvSpPr>
          <p:cNvPr id="8" name="TextBox 7">
            <a:extLst>
              <a:ext uri="{FF2B5EF4-FFF2-40B4-BE49-F238E27FC236}">
                <a16:creationId xmlns:a16="http://schemas.microsoft.com/office/drawing/2014/main" id="{2FCA73B5-4F8E-424F-BD06-6FE91361CAA6}"/>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bg1"/>
                </a:solidFill>
                <a:latin typeface="Arial"/>
                <a:cs typeface="Arial"/>
              </a:rPr>
              <a:pPr algn="l"/>
              <a:t>‹#›</a:t>
            </a:fld>
            <a:endParaRPr lang="en-US" sz="660" dirty="0">
              <a:solidFill>
                <a:schemeClr val="bg1"/>
              </a:solidFill>
              <a:latin typeface="Arial"/>
              <a:cs typeface="Arial"/>
            </a:endParaRPr>
          </a:p>
        </p:txBody>
      </p:sp>
      <p:sp>
        <p:nvSpPr>
          <p:cNvPr id="10" name="Rectangle 9">
            <a:extLst>
              <a:ext uri="{FF2B5EF4-FFF2-40B4-BE49-F238E27FC236}">
                <a16:creationId xmlns:a16="http://schemas.microsoft.com/office/drawing/2014/main" id="{901881B3-C99A-CCC4-DE8C-B8B95EC35D45}"/>
              </a:ext>
            </a:extLst>
          </p:cNvPr>
          <p:cNvSpPr/>
          <p:nvPr userDrawn="1"/>
        </p:nvSpPr>
        <p:spPr>
          <a:xfrm>
            <a:off x="9293962"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72482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584268" y="2353311"/>
            <a:ext cx="8866443" cy="4605867"/>
          </a:xfrm>
          <a:prstGeom prst="rect">
            <a:avLst/>
          </a:prstGeom>
          <a:solidFill>
            <a:srgbClr val="F2F0EE"/>
          </a:solidFill>
        </p:spPr>
        <p:txBody>
          <a:bodyPr/>
          <a:lstStyle/>
          <a:p>
            <a:r>
              <a:rPr lang="en-US"/>
              <a:t>Click icon to add picture</a:t>
            </a:r>
          </a:p>
        </p:txBody>
      </p:sp>
      <p:sp>
        <p:nvSpPr>
          <p:cNvPr id="3" name="Footer Placeholder 2"/>
          <p:cNvSpPr>
            <a:spLocks noGrp="1"/>
          </p:cNvSpPr>
          <p:nvPr>
            <p:ph type="ftr" sz="quarter" idx="11"/>
          </p:nvPr>
        </p:nvSpPr>
        <p:spPr/>
        <p:txBody>
          <a:bodyPr/>
          <a:lstStyle/>
          <a:p>
            <a:r>
              <a:rPr lang="en-US" dirty="0"/>
              <a:t>Sample Title Slide Footer, Sample Date 00/00/0000</a:t>
            </a:r>
          </a:p>
        </p:txBody>
      </p:sp>
      <p:sp>
        <p:nvSpPr>
          <p:cNvPr id="5" name="Content Placeholder 5">
            <a:extLst>
              <a:ext uri="{FF2B5EF4-FFF2-40B4-BE49-F238E27FC236}">
                <a16:creationId xmlns:a16="http://schemas.microsoft.com/office/drawing/2014/main" id="{DE990CC2-54B7-7E49-B261-DC5C9A9B2786}"/>
              </a:ext>
            </a:extLst>
          </p:cNvPr>
          <p:cNvSpPr>
            <a:spLocks noGrp="1"/>
          </p:cNvSpPr>
          <p:nvPr>
            <p:ph sz="quarter" idx="16"/>
          </p:nvPr>
        </p:nvSpPr>
        <p:spPr>
          <a:xfrm>
            <a:off x="583253" y="1200314"/>
            <a:ext cx="8867458" cy="558294"/>
          </a:xfrm>
          <a:prstGeom prst="rect">
            <a:avLst/>
          </a:prstGeom>
        </p:spPr>
        <p:txBody>
          <a:bodyPr/>
          <a:lstStyle>
            <a:lvl1pPr>
              <a:defRPr sz="1760"/>
            </a:lvl1pPr>
          </a:lstStyle>
          <a:p>
            <a:pPr lvl="0"/>
            <a:r>
              <a:rPr lang="en-US"/>
              <a:t>Click to edit Master text styles</a:t>
            </a:r>
          </a:p>
        </p:txBody>
      </p:sp>
      <p:sp>
        <p:nvSpPr>
          <p:cNvPr id="6" name="Title Placeholder 1">
            <a:extLst>
              <a:ext uri="{FF2B5EF4-FFF2-40B4-BE49-F238E27FC236}">
                <a16:creationId xmlns:a16="http://schemas.microsoft.com/office/drawing/2014/main" id="{624C19B7-C2EF-0C4F-AA95-0DC2422A44B1}"/>
              </a:ext>
            </a:extLst>
          </p:cNvPr>
          <p:cNvSpPr>
            <a:spLocks noGrp="1"/>
          </p:cNvSpPr>
          <p:nvPr>
            <p:ph type="title"/>
          </p:nvPr>
        </p:nvSpPr>
        <p:spPr>
          <a:xfrm>
            <a:off x="586745" y="418222"/>
            <a:ext cx="8863966"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EAA99BE7-8714-CC49-B934-A42A14581C32}"/>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11" name="Rectangle 10">
            <a:extLst>
              <a:ext uri="{FF2B5EF4-FFF2-40B4-BE49-F238E27FC236}">
                <a16:creationId xmlns:a16="http://schemas.microsoft.com/office/drawing/2014/main" id="{B239DEA4-7B0E-6276-3104-A4788D2EF1E1}"/>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86439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lf Photo Layout">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1" y="5"/>
            <a:ext cx="4907280" cy="7772399"/>
          </a:xfrm>
          <a:prstGeom prst="rect">
            <a:avLst/>
          </a:prstGeom>
          <a:solidFill>
            <a:srgbClr val="F2F0EE"/>
          </a:solidFill>
        </p:spPr>
        <p:txBody>
          <a:bodyPr/>
          <a:lstStyle/>
          <a:p>
            <a:r>
              <a:rPr lang="en-US"/>
              <a:t>Click icon to add picture</a:t>
            </a:r>
          </a:p>
        </p:txBody>
      </p:sp>
      <p:sp>
        <p:nvSpPr>
          <p:cNvPr id="3" name="Footer Placeholder 2"/>
          <p:cNvSpPr>
            <a:spLocks noGrp="1"/>
          </p:cNvSpPr>
          <p:nvPr>
            <p:ph type="ftr" sz="quarter" idx="11"/>
          </p:nvPr>
        </p:nvSpPr>
        <p:spPr>
          <a:xfrm>
            <a:off x="586740" y="6959182"/>
            <a:ext cx="4320543" cy="590617"/>
          </a:xfrm>
        </p:spPr>
        <p:txBody>
          <a:bodyPr/>
          <a:lstStyle>
            <a:lvl1pPr>
              <a:defRPr>
                <a:solidFill>
                  <a:schemeClr val="bg1"/>
                </a:solidFill>
              </a:defRPr>
            </a:lvl1pPr>
          </a:lstStyle>
          <a:p>
            <a:r>
              <a:rPr lang="en-US" dirty="0"/>
              <a:t>Sample Title Slide Footer, Sample Date 00/00/0000</a:t>
            </a:r>
          </a:p>
        </p:txBody>
      </p:sp>
      <p:sp>
        <p:nvSpPr>
          <p:cNvPr id="7" name="Title Placeholder 1">
            <a:extLst>
              <a:ext uri="{FF2B5EF4-FFF2-40B4-BE49-F238E27FC236}">
                <a16:creationId xmlns:a16="http://schemas.microsoft.com/office/drawing/2014/main" id="{9C35767D-0E09-F649-8AF3-7B798323C23E}"/>
              </a:ext>
            </a:extLst>
          </p:cNvPr>
          <p:cNvSpPr>
            <a:spLocks noGrp="1"/>
          </p:cNvSpPr>
          <p:nvPr>
            <p:ph type="title"/>
          </p:nvPr>
        </p:nvSpPr>
        <p:spPr>
          <a:xfrm>
            <a:off x="5349245" y="418222"/>
            <a:ext cx="4101466" cy="835598"/>
          </a:xfrm>
          <a:prstGeom prst="rect">
            <a:avLst/>
          </a:prstGeom>
        </p:spPr>
        <p:txBody>
          <a:bodyPr vert="horz" lIns="0" tIns="0" rIns="0" bIns="0" rtlCol="0" anchor="b" anchorCtr="0">
            <a:noAutofit/>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593668B4-05A2-2F44-9106-2C4997EBCB56}"/>
              </a:ext>
            </a:extLst>
          </p:cNvPr>
          <p:cNvSpPr>
            <a:spLocks noGrp="1"/>
          </p:cNvSpPr>
          <p:nvPr>
            <p:ph idx="1"/>
          </p:nvPr>
        </p:nvSpPr>
        <p:spPr>
          <a:xfrm>
            <a:off x="5349239" y="2353316"/>
            <a:ext cx="4113689" cy="4321676"/>
          </a:xfrm>
          <a:prstGeom prst="rect">
            <a:avLst/>
          </a:prstGeom>
        </p:spPr>
        <p:txBody>
          <a:bodyPr/>
          <a:lstStyle>
            <a:lvl1pPr>
              <a:lnSpc>
                <a:spcPct val="100000"/>
              </a:lnSpc>
              <a:defRPr sz="1540" b="0" i="0">
                <a:latin typeface="Arial" panose="020B0604020202020204" pitchFamily="34" charset="0"/>
                <a:cs typeface="Arial" panose="020B0604020202020204" pitchFamily="34" charset="0"/>
              </a:defRPr>
            </a:lvl1pPr>
            <a:lvl2pPr marL="258445" indent="-258445">
              <a:lnSpc>
                <a:spcPct val="100000"/>
              </a:lnSpc>
              <a:buClr>
                <a:srgbClr val="FF600A"/>
              </a:buClr>
              <a:tabLst/>
              <a:defRPr sz="1540">
                <a:latin typeface="Arial" panose="020B0604020202020204" pitchFamily="34" charset="0"/>
                <a:cs typeface="Arial" panose="020B0604020202020204" pitchFamily="34" charset="0"/>
              </a:defRPr>
            </a:lvl2pPr>
            <a:lvl3pPr marL="508159" indent="-249714">
              <a:lnSpc>
                <a:spcPct val="100000"/>
              </a:lnSpc>
              <a:tabLst/>
              <a:defRPr sz="1540">
                <a:latin typeface="Arial" panose="020B0604020202020204" pitchFamily="34" charset="0"/>
                <a:cs typeface="Arial" panose="020B0604020202020204" pitchFamily="34" charset="0"/>
              </a:defRPr>
            </a:lvl3pPr>
            <a:lvl4pPr marL="757873" indent="-249714">
              <a:lnSpc>
                <a:spcPct val="100000"/>
              </a:lnSpc>
              <a:tabLst/>
              <a:defRPr sz="1540">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a16="http://schemas.microsoft.com/office/drawing/2014/main" id="{F938C57F-413E-8C38-AC64-044871B76D87}"/>
              </a:ext>
            </a:extLst>
          </p:cNvPr>
          <p:cNvSpPr/>
          <p:nvPr userDrawn="1"/>
        </p:nvSpPr>
        <p:spPr>
          <a:xfrm>
            <a:off x="9247489" y="1"/>
            <a:ext cx="818707" cy="1012219"/>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111700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6" y="0"/>
            <a:ext cx="10058399" cy="7772400"/>
          </a:xfrm>
          <a:prstGeom prst="rect">
            <a:avLst/>
          </a:prstGeom>
          <a:solidFill>
            <a:srgbClr val="F2F0EE"/>
          </a:solidFill>
        </p:spPr>
        <p:txBody>
          <a:bodyPr/>
          <a:lstStyle/>
          <a:p>
            <a:r>
              <a:rPr lang="en-US"/>
              <a:t>Click icon to add picture</a:t>
            </a:r>
          </a:p>
        </p:txBody>
      </p:sp>
      <p:sp>
        <p:nvSpPr>
          <p:cNvPr id="10" name="Content Placeholder 5">
            <a:extLst>
              <a:ext uri="{FF2B5EF4-FFF2-40B4-BE49-F238E27FC236}">
                <a16:creationId xmlns:a16="http://schemas.microsoft.com/office/drawing/2014/main" id="{BC467EB4-E647-E44E-8F29-18DD141B455B}"/>
              </a:ext>
            </a:extLst>
          </p:cNvPr>
          <p:cNvSpPr>
            <a:spLocks noGrp="1"/>
          </p:cNvSpPr>
          <p:nvPr>
            <p:ph sz="quarter" idx="16"/>
          </p:nvPr>
        </p:nvSpPr>
        <p:spPr>
          <a:xfrm>
            <a:off x="583253" y="1200314"/>
            <a:ext cx="8867458" cy="558294"/>
          </a:xfrm>
          <a:prstGeom prst="rect">
            <a:avLst/>
          </a:prstGeom>
        </p:spPr>
        <p:txBody>
          <a:bodyPr/>
          <a:lstStyle>
            <a:lvl1pPr>
              <a:defRPr sz="176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F01E6BCC-4E25-6840-AF24-62E7638ECAAA}"/>
              </a:ext>
            </a:extLst>
          </p:cNvPr>
          <p:cNvSpPr>
            <a:spLocks noGrp="1"/>
          </p:cNvSpPr>
          <p:nvPr>
            <p:ph type="title"/>
          </p:nvPr>
        </p:nvSpPr>
        <p:spPr>
          <a:xfrm>
            <a:off x="586745" y="418222"/>
            <a:ext cx="8863966" cy="835598"/>
          </a:xfrm>
          <a:prstGeom prst="rect">
            <a:avLst/>
          </a:prstGeom>
        </p:spPr>
        <p:txBody>
          <a:bodyPr vert="horz" lIns="0" tIns="0" rIns="0" bIns="0" rtlCol="0" anchor="b" anchorCtr="0">
            <a:noAutofit/>
          </a:bodyPr>
          <a:lstStyle>
            <a:lvl1pPr>
              <a:defRPr>
                <a:solidFill>
                  <a:schemeClr val="bg1"/>
                </a:solidFill>
              </a:defRPr>
            </a:lvl1pPr>
          </a:lstStyle>
          <a:p>
            <a:r>
              <a:rPr lang="en-US"/>
              <a:t>Click to edit Master title style</a:t>
            </a:r>
            <a:endParaRPr lang="en-US" dirty="0"/>
          </a:p>
        </p:txBody>
      </p:sp>
      <p:sp>
        <p:nvSpPr>
          <p:cNvPr id="13" name="TextBox 12">
            <a:extLst>
              <a:ext uri="{FF2B5EF4-FFF2-40B4-BE49-F238E27FC236}">
                <a16:creationId xmlns:a16="http://schemas.microsoft.com/office/drawing/2014/main" id="{FABA8062-A3EF-2C40-834F-95DC341A72CE}"/>
              </a:ext>
            </a:extLst>
          </p:cNvPr>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bg1"/>
                </a:solidFill>
                <a:latin typeface="Arial" panose="020B0604020202020204" pitchFamily="34" charset="0"/>
                <a:cs typeface="Arial" panose="020B0604020202020204" pitchFamily="34" charset="0"/>
              </a:rPr>
              <a:t>LPL Financial  Member FINRA/SIPC</a:t>
            </a:r>
          </a:p>
        </p:txBody>
      </p:sp>
      <p:sp>
        <p:nvSpPr>
          <p:cNvPr id="14" name="TextBox 13">
            <a:extLst>
              <a:ext uri="{FF2B5EF4-FFF2-40B4-BE49-F238E27FC236}">
                <a16:creationId xmlns:a16="http://schemas.microsoft.com/office/drawing/2014/main" id="{CBB30DCB-0302-2746-B3F4-153FA8010C38}"/>
              </a:ext>
            </a:extLst>
          </p:cNvPr>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bg1"/>
                </a:solidFill>
                <a:latin typeface="Arial"/>
                <a:cs typeface="Arial"/>
              </a:rPr>
              <a:pPr algn="l"/>
              <a:t>‹#›</a:t>
            </a:fld>
            <a:endParaRPr lang="en-US" sz="660" dirty="0">
              <a:solidFill>
                <a:schemeClr val="bg1"/>
              </a:solidFill>
              <a:latin typeface="Arial"/>
              <a:cs typeface="Arial"/>
            </a:endParaRPr>
          </a:p>
        </p:txBody>
      </p:sp>
      <p:sp>
        <p:nvSpPr>
          <p:cNvPr id="15" name="Footer Placeholder 4">
            <a:extLst>
              <a:ext uri="{FF2B5EF4-FFF2-40B4-BE49-F238E27FC236}">
                <a16:creationId xmlns:a16="http://schemas.microsoft.com/office/drawing/2014/main" id="{F58B501D-C01B-7741-BAE8-16DA1727B4C7}"/>
              </a:ext>
            </a:extLst>
          </p:cNvPr>
          <p:cNvSpPr>
            <a:spLocks noGrp="1"/>
          </p:cNvSpPr>
          <p:nvPr>
            <p:ph type="ftr" sz="quarter" idx="3"/>
          </p:nvPr>
        </p:nvSpPr>
        <p:spPr>
          <a:xfrm>
            <a:off x="586745" y="6959182"/>
            <a:ext cx="6110129" cy="590617"/>
          </a:xfrm>
          <a:prstGeom prst="rect">
            <a:avLst/>
          </a:prstGeom>
        </p:spPr>
        <p:txBody>
          <a:bodyPr vert="horz" lIns="0" tIns="0" rIns="0" bIns="0" rtlCol="0" anchor="b"/>
          <a:lstStyle>
            <a:lvl1pPr algn="l">
              <a:defRPr sz="880" b="0" i="0">
                <a:solidFill>
                  <a:schemeClr val="bg1"/>
                </a:solidFill>
                <a:latin typeface="Arial" panose="020B0604020202020204" pitchFamily="34" charset="0"/>
                <a:cs typeface="Arial" panose="020B0604020202020204" pitchFamily="34" charset="0"/>
              </a:defRPr>
            </a:lvl1pPr>
          </a:lstStyle>
          <a:p>
            <a:r>
              <a:rPr lang="en-US" dirty="0"/>
              <a:t>Sample Title Slide Footer, Sample Date 00/00/0000</a:t>
            </a:r>
          </a:p>
        </p:txBody>
      </p:sp>
    </p:spTree>
    <p:extLst>
      <p:ext uri="{BB962C8B-B14F-4D97-AF65-F5344CB8AC3E}">
        <p14:creationId xmlns:p14="http://schemas.microsoft.com/office/powerpoint/2010/main" val="226911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Thank You Layout">
    <p:spTree>
      <p:nvGrpSpPr>
        <p:cNvPr id="1" name=""/>
        <p:cNvGrpSpPr/>
        <p:nvPr/>
      </p:nvGrpSpPr>
      <p:grpSpPr>
        <a:xfrm>
          <a:off x="0" y="0"/>
          <a:ext cx="0" cy="0"/>
          <a:chOff x="0" y="0"/>
          <a:chExt cx="0" cy="0"/>
        </a:xfrm>
      </p:grpSpPr>
      <p:sp>
        <p:nvSpPr>
          <p:cNvPr id="15" name="Rectangle 14"/>
          <p:cNvSpPr/>
          <p:nvPr userDrawn="1"/>
        </p:nvSpPr>
        <p:spPr>
          <a:xfrm>
            <a:off x="0" y="0"/>
            <a:ext cx="573459" cy="777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22" name="Rectangle 21"/>
          <p:cNvSpPr/>
          <p:nvPr userDrawn="1"/>
        </p:nvSpPr>
        <p:spPr>
          <a:xfrm>
            <a:off x="0" y="0"/>
            <a:ext cx="10058400" cy="777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solidFill>
                <a:srgbClr val="042E5E"/>
              </a:solidFill>
            </a:endParaRPr>
          </a:p>
        </p:txBody>
      </p:sp>
      <p:sp>
        <p:nvSpPr>
          <p:cNvPr id="14" name="Title 1"/>
          <p:cNvSpPr>
            <a:spLocks noGrp="1"/>
          </p:cNvSpPr>
          <p:nvPr>
            <p:ph type="ctrTitle"/>
          </p:nvPr>
        </p:nvSpPr>
        <p:spPr>
          <a:xfrm>
            <a:off x="1122113" y="2323047"/>
            <a:ext cx="8236239" cy="784406"/>
          </a:xfrm>
        </p:spPr>
        <p:txBody>
          <a:bodyPr anchor="t" anchorCtr="0">
            <a:noAutofit/>
          </a:bodyPr>
          <a:lstStyle>
            <a:lvl1pPr algn="l">
              <a:defRPr sz="2640">
                <a:solidFill>
                  <a:srgbClr val="FFFFFF"/>
                </a:solidFill>
                <a:latin typeface="Trebuchet MS" panose="020B0703020202090204" pitchFamily="34" charset="0"/>
              </a:defRPr>
            </a:lvl1pPr>
          </a:lstStyle>
          <a:p>
            <a:r>
              <a:rPr lang="en-US"/>
              <a:t>Click to edit Master title style</a:t>
            </a:r>
            <a:endParaRPr lang="en-US" dirty="0"/>
          </a:p>
        </p:txBody>
      </p:sp>
      <p:sp>
        <p:nvSpPr>
          <p:cNvPr id="3" name="Content Placeholder 2"/>
          <p:cNvSpPr>
            <a:spLocks noGrp="1"/>
          </p:cNvSpPr>
          <p:nvPr>
            <p:ph sz="quarter" idx="10"/>
          </p:nvPr>
        </p:nvSpPr>
        <p:spPr>
          <a:xfrm>
            <a:off x="5887100" y="3220587"/>
            <a:ext cx="3471252" cy="1734743"/>
          </a:xfrm>
          <a:prstGeom prst="rect">
            <a:avLst/>
          </a:prstGeom>
        </p:spPr>
        <p:txBody>
          <a:bodyPr>
            <a:noAutofit/>
          </a:bodyPr>
          <a:lstStyle>
            <a:lvl1pPr>
              <a:lnSpc>
                <a:spcPct val="100000"/>
              </a:lnSpc>
              <a:defRPr sz="1320">
                <a:solidFill>
                  <a:srgbClr val="FFFFFF"/>
                </a:solidFill>
              </a:defRPr>
            </a:lvl1pPr>
            <a:lvl2pPr>
              <a:lnSpc>
                <a:spcPct val="100000"/>
              </a:lnSpc>
              <a:buClr>
                <a:srgbClr val="FF600A"/>
              </a:buClr>
              <a:defRPr sz="132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1"/>
          </p:nvPr>
        </p:nvSpPr>
        <p:spPr>
          <a:xfrm>
            <a:off x="1122840" y="3220593"/>
            <a:ext cx="4196903" cy="1734318"/>
          </a:xfrm>
          <a:prstGeom prst="rect">
            <a:avLst/>
          </a:prstGeom>
        </p:spPr>
        <p:txBody>
          <a:bodyPr/>
          <a:lstStyle>
            <a:lvl1pPr>
              <a:lnSpc>
                <a:spcPct val="100000"/>
              </a:lnSpc>
              <a:defRPr sz="1320">
                <a:solidFill>
                  <a:srgbClr val="FFFFFF"/>
                </a:solidFill>
              </a:defRPr>
            </a:lvl1pPr>
            <a:lvl2pPr>
              <a:lnSpc>
                <a:spcPct val="100000"/>
              </a:lnSpc>
              <a:buClr>
                <a:srgbClr val="FF600A"/>
              </a:buClr>
              <a:defRPr sz="1320">
                <a:solidFill>
                  <a:srgbClr val="FFFFFF"/>
                </a:solidFill>
              </a:defRPr>
            </a:lvl2pPr>
            <a:lvl3pPr marL="249713" indent="0">
              <a:buNone/>
              <a:defRPr sz="1320">
                <a:solidFill>
                  <a:srgbClr val="FFFFFF"/>
                </a:solidFill>
              </a:defRPr>
            </a:lvl3pPr>
            <a:lvl4pPr marL="499428" indent="0">
              <a:buNone/>
              <a:defRPr sz="1320">
                <a:solidFill>
                  <a:srgbClr val="FFFFFF"/>
                </a:solidFill>
              </a:defRPr>
            </a:lvl4pPr>
            <a:lvl5pPr>
              <a:defRPr sz="1320">
                <a:solidFill>
                  <a:srgbClr val="FFFFFF"/>
                </a:solidFill>
              </a:defRPr>
            </a:lvl5pPr>
          </a:lstStyle>
          <a:p>
            <a:pPr lvl="0"/>
            <a:r>
              <a:rPr lang="en-US"/>
              <a:t>Click to edit Master text styles</a:t>
            </a:r>
          </a:p>
          <a:p>
            <a:pPr lvl="1"/>
            <a:r>
              <a:rPr lang="en-US"/>
              <a:t>Second level</a:t>
            </a:r>
          </a:p>
        </p:txBody>
      </p:sp>
      <p:sp>
        <p:nvSpPr>
          <p:cNvPr id="11" name="Footer Placeholder 4">
            <a:extLst>
              <a:ext uri="{FF2B5EF4-FFF2-40B4-BE49-F238E27FC236}">
                <a16:creationId xmlns:a16="http://schemas.microsoft.com/office/drawing/2014/main" id="{C6A4C2D6-430B-0C45-B782-9100DD6895AB}"/>
              </a:ext>
            </a:extLst>
          </p:cNvPr>
          <p:cNvSpPr>
            <a:spLocks noGrp="1"/>
          </p:cNvSpPr>
          <p:nvPr>
            <p:ph type="ftr" sz="quarter" idx="3"/>
          </p:nvPr>
        </p:nvSpPr>
        <p:spPr>
          <a:xfrm>
            <a:off x="3349314" y="7113437"/>
            <a:ext cx="4033558" cy="412368"/>
          </a:xfrm>
          <a:prstGeom prst="rect">
            <a:avLst/>
          </a:prstGeom>
        </p:spPr>
        <p:txBody>
          <a:bodyPr vert="horz" lIns="0" tIns="0" rIns="0" bIns="0" rtlCol="0" anchor="b"/>
          <a:lstStyle>
            <a:lvl1pPr algn="l">
              <a:defRPr sz="880" b="0" i="0">
                <a:solidFill>
                  <a:schemeClr val="bg1"/>
                </a:solidFill>
                <a:latin typeface="Arial" panose="020B0604020202020204" pitchFamily="34" charset="0"/>
                <a:cs typeface="Arial" panose="020B0604020202020204" pitchFamily="34" charset="0"/>
              </a:defRPr>
            </a:lvl1pPr>
          </a:lstStyle>
          <a:p>
            <a:r>
              <a:rPr lang="en-US" dirty="0"/>
              <a:t>Sample Title Slide Footer, Sample Date 00/00/0000</a:t>
            </a:r>
          </a:p>
        </p:txBody>
      </p:sp>
      <p:sp>
        <p:nvSpPr>
          <p:cNvPr id="13" name="TextBox 12">
            <a:extLst>
              <a:ext uri="{FF2B5EF4-FFF2-40B4-BE49-F238E27FC236}">
                <a16:creationId xmlns:a16="http://schemas.microsoft.com/office/drawing/2014/main" id="{8A07FE0D-EA58-B94E-9CCB-7C1E610C83CC}"/>
              </a:ext>
            </a:extLst>
          </p:cNvPr>
          <p:cNvSpPr txBox="1"/>
          <p:nvPr userDrawn="1"/>
        </p:nvSpPr>
        <p:spPr>
          <a:xfrm>
            <a:off x="6062517" y="7390387"/>
            <a:ext cx="3412036" cy="135422"/>
          </a:xfrm>
          <a:prstGeom prst="rect">
            <a:avLst/>
          </a:prstGeom>
          <a:noFill/>
        </p:spPr>
        <p:txBody>
          <a:bodyPr wrap="square" lIns="0" tIns="0" rIns="0" bIns="0" rtlCol="0" anchor="b" anchorCtr="0">
            <a:spAutoFit/>
          </a:bodyPr>
          <a:lstStyle/>
          <a:p>
            <a:pPr algn="r"/>
            <a:r>
              <a:rPr lang="en-US" sz="880" b="0" i="0" dirty="0">
                <a:solidFill>
                  <a:schemeClr val="bg1"/>
                </a:solidFill>
                <a:latin typeface="Arial" panose="020B0604020202020204" pitchFamily="34" charset="0"/>
                <a:cs typeface="Arial" panose="020B0604020202020204" pitchFamily="34" charset="0"/>
              </a:rPr>
              <a:t>LPL Financial  Member FINRA/SIPC</a:t>
            </a:r>
          </a:p>
        </p:txBody>
      </p:sp>
      <p:pic>
        <p:nvPicPr>
          <p:cNvPr id="17" name="Picture 16">
            <a:extLst>
              <a:ext uri="{FF2B5EF4-FFF2-40B4-BE49-F238E27FC236}">
                <a16:creationId xmlns:a16="http://schemas.microsoft.com/office/drawing/2014/main" id="{163FEF69-BA0C-2D44-9BFE-1D8402047377}"/>
              </a:ext>
            </a:extLst>
          </p:cNvPr>
          <p:cNvPicPr>
            <a:picLocks noChangeAspect="1"/>
          </p:cNvPicPr>
          <p:nvPr userDrawn="1"/>
        </p:nvPicPr>
        <p:blipFill>
          <a:blip r:embed="rId2"/>
          <a:stretch>
            <a:fillRect/>
          </a:stretch>
        </p:blipFill>
        <p:spPr>
          <a:xfrm>
            <a:off x="-2479535" y="5411898"/>
            <a:ext cx="4903470" cy="6793653"/>
          </a:xfrm>
          <a:prstGeom prst="rect">
            <a:avLst/>
          </a:prstGeom>
        </p:spPr>
      </p:pic>
      <p:sp>
        <p:nvSpPr>
          <p:cNvPr id="18" name="Rectangle 17">
            <a:extLst>
              <a:ext uri="{FF2B5EF4-FFF2-40B4-BE49-F238E27FC236}">
                <a16:creationId xmlns:a16="http://schemas.microsoft.com/office/drawing/2014/main" id="{278F8386-A324-4330-1FD6-2C01ED1EBF04}"/>
              </a:ext>
            </a:extLst>
          </p:cNvPr>
          <p:cNvSpPr/>
          <p:nvPr userDrawn="1"/>
        </p:nvSpPr>
        <p:spPr>
          <a:xfrm>
            <a:off x="9239694" y="1"/>
            <a:ext cx="818707" cy="101221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343584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5" name="Footer Placeholder 4"/>
          <p:cNvSpPr>
            <a:spLocks noGrp="1"/>
          </p:cNvSpPr>
          <p:nvPr>
            <p:ph type="ftr" sz="quarter" idx="15"/>
          </p:nvPr>
        </p:nvSpPr>
        <p:spPr/>
        <p:txBody>
          <a:bodyPr/>
          <a:lstStyle/>
          <a:p>
            <a:r>
              <a:rPr lang="en-US"/>
              <a:t>Sample Title Slide Footer, Sample Date 00/00/0000</a:t>
            </a:r>
            <a:endParaRPr lang="en-US" dirty="0"/>
          </a:p>
        </p:txBody>
      </p:sp>
      <p:sp>
        <p:nvSpPr>
          <p:cNvPr id="7" name="Title Placeholder 1">
            <a:extLst>
              <a:ext uri="{FF2B5EF4-FFF2-40B4-BE49-F238E27FC236}">
                <a16:creationId xmlns:a16="http://schemas.microsoft.com/office/drawing/2014/main" id="{727176F9-3BED-B34B-A40F-764EEC73D9C0}"/>
              </a:ext>
            </a:extLst>
          </p:cNvPr>
          <p:cNvSpPr>
            <a:spLocks noGrp="1"/>
          </p:cNvSpPr>
          <p:nvPr>
            <p:ph type="title" hasCustomPrompt="1"/>
          </p:nvPr>
        </p:nvSpPr>
        <p:spPr>
          <a:xfrm>
            <a:off x="586745" y="418222"/>
            <a:ext cx="8876189" cy="835598"/>
          </a:xfrm>
          <a:prstGeom prst="rect">
            <a:avLst/>
          </a:prstGeom>
        </p:spPr>
        <p:txBody>
          <a:bodyPr vert="horz" lIns="0" tIns="0" rIns="0" bIns="0" rtlCol="0" anchor="b" anchorCtr="0">
            <a:noAutofit/>
          </a:bodyPr>
          <a:lstStyle/>
          <a:p>
            <a:r>
              <a:rPr lang="en-US" dirty="0"/>
              <a:t>LPL Typography And Colors</a:t>
            </a:r>
          </a:p>
        </p:txBody>
      </p:sp>
      <p:sp>
        <p:nvSpPr>
          <p:cNvPr id="9" name="Rectangle 8">
            <a:extLst>
              <a:ext uri="{FF2B5EF4-FFF2-40B4-BE49-F238E27FC236}">
                <a16:creationId xmlns:a16="http://schemas.microsoft.com/office/drawing/2014/main" id="{4F4A6A93-BE1D-EB41-B2FB-719079F49B33}"/>
              </a:ext>
            </a:extLst>
          </p:cNvPr>
          <p:cNvSpPr/>
          <p:nvPr userDrawn="1"/>
        </p:nvSpPr>
        <p:spPr>
          <a:xfrm>
            <a:off x="586746" y="1967478"/>
            <a:ext cx="1051731" cy="1154534"/>
          </a:xfrm>
          <a:prstGeom prst="rect">
            <a:avLst/>
          </a:prstGeom>
          <a:solidFill>
            <a:srgbClr val="081D4D"/>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880" b="0" i="0" dirty="0">
                <a:latin typeface="Arial Narrow" panose="020B0604020202020204" pitchFamily="34" charset="0"/>
                <a:cs typeface="Arial Narrow" panose="020B0604020202020204" pitchFamily="34" charset="0"/>
              </a:rPr>
              <a:t>PANTONE 2768</a:t>
            </a:r>
          </a:p>
          <a:p>
            <a:pPr algn="l"/>
            <a:r>
              <a:rPr lang="en-US" sz="880" b="0" i="0" dirty="0">
                <a:latin typeface="Arial Narrow" panose="020B0604020202020204" pitchFamily="34" charset="0"/>
                <a:cs typeface="Arial Narrow" panose="020B0604020202020204" pitchFamily="34" charset="0"/>
              </a:rPr>
              <a:t>R=8 G=29 B=77</a:t>
            </a:r>
          </a:p>
          <a:p>
            <a:pPr algn="l"/>
            <a:r>
              <a:rPr lang="en-US" sz="880" b="0" i="0" dirty="0">
                <a:latin typeface="Arial Narrow" panose="020B0604020202020204" pitchFamily="34" charset="0"/>
                <a:cs typeface="Arial Narrow" panose="020B0604020202020204" pitchFamily="34" charset="0"/>
              </a:rPr>
              <a:t>#081D4D</a:t>
            </a:r>
          </a:p>
        </p:txBody>
      </p:sp>
      <p:sp>
        <p:nvSpPr>
          <p:cNvPr id="10" name="Rectangle 9">
            <a:extLst>
              <a:ext uri="{FF2B5EF4-FFF2-40B4-BE49-F238E27FC236}">
                <a16:creationId xmlns:a16="http://schemas.microsoft.com/office/drawing/2014/main" id="{025B35E7-C6C2-3A48-A207-D495B5E76F50}"/>
              </a:ext>
            </a:extLst>
          </p:cNvPr>
          <p:cNvSpPr/>
          <p:nvPr userDrawn="1"/>
        </p:nvSpPr>
        <p:spPr>
          <a:xfrm>
            <a:off x="1638477" y="1967478"/>
            <a:ext cx="1051731" cy="1154534"/>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880" b="0" i="0" dirty="0">
                <a:latin typeface="Arial Narrow" panose="020B0604020202020204" pitchFamily="34" charset="0"/>
                <a:cs typeface="Arial Narrow" panose="020B0604020202020204" pitchFamily="34" charset="0"/>
              </a:rPr>
              <a:t>PANTONE 1585</a:t>
            </a:r>
          </a:p>
          <a:p>
            <a:pPr algn="l"/>
            <a:r>
              <a:rPr lang="en-US" sz="880" b="0" i="0" dirty="0">
                <a:latin typeface="Arial Narrow" panose="020B0604020202020204" pitchFamily="34" charset="0"/>
                <a:cs typeface="Arial Narrow" panose="020B0604020202020204" pitchFamily="34" charset="0"/>
              </a:rPr>
              <a:t>R=255 G=96 B=10</a:t>
            </a:r>
          </a:p>
          <a:p>
            <a:pPr algn="l"/>
            <a:r>
              <a:rPr lang="en-US" sz="880" b="0" i="0" dirty="0">
                <a:latin typeface="Arial Narrow" panose="020B0604020202020204" pitchFamily="34" charset="0"/>
                <a:cs typeface="Arial Narrow" panose="020B0604020202020204" pitchFamily="34" charset="0"/>
              </a:rPr>
              <a:t>#FF600A</a:t>
            </a:r>
          </a:p>
          <a:p>
            <a:pPr algn="l"/>
            <a:endParaRPr lang="en-US" sz="880" b="0" i="0" dirty="0">
              <a:latin typeface="Arial Narrow" panose="020B0604020202020204" pitchFamily="34" charset="0"/>
              <a:cs typeface="Arial Narrow" panose="020B0604020202020204" pitchFamily="34" charset="0"/>
            </a:endParaRPr>
          </a:p>
          <a:p>
            <a:pPr algn="l"/>
            <a:endParaRPr lang="en-US" sz="880" b="0" i="0" dirty="0">
              <a:latin typeface="Arial Narrow" panose="020B0604020202020204" pitchFamily="34" charset="0"/>
              <a:cs typeface="Arial Narrow" panose="020B0604020202020204" pitchFamily="34" charset="0"/>
            </a:endParaRPr>
          </a:p>
          <a:p>
            <a:pPr algn="l"/>
            <a:endParaRPr lang="en-US" sz="880" b="0" i="0" dirty="0">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10985D5D-3B73-4946-9105-F371F35ED3F1}"/>
              </a:ext>
            </a:extLst>
          </p:cNvPr>
          <p:cNvSpPr txBox="1"/>
          <p:nvPr userDrawn="1"/>
        </p:nvSpPr>
        <p:spPr>
          <a:xfrm>
            <a:off x="583861" y="1525561"/>
            <a:ext cx="2068890" cy="236988"/>
          </a:xfrm>
          <a:prstGeom prst="rect">
            <a:avLst/>
          </a:prstGeom>
          <a:noFill/>
        </p:spPr>
        <p:txBody>
          <a:bodyPr wrap="square" lIns="0" tIns="0" rIns="0" bIns="0" rtlCol="0">
            <a:spAutoFit/>
          </a:bodyPr>
          <a:lstStyle/>
          <a:p>
            <a:r>
              <a:rPr lang="en-US" sz="1540" b="0" i="0" dirty="0">
                <a:latin typeface="Arial" panose="020B0604020202020204" pitchFamily="34" charset="0"/>
                <a:cs typeface="Arial" panose="020B0604020202020204" pitchFamily="34" charset="0"/>
              </a:rPr>
              <a:t>Primary Colors</a:t>
            </a:r>
          </a:p>
        </p:txBody>
      </p:sp>
      <p:sp>
        <p:nvSpPr>
          <p:cNvPr id="12" name="TextBox 11">
            <a:extLst>
              <a:ext uri="{FF2B5EF4-FFF2-40B4-BE49-F238E27FC236}">
                <a16:creationId xmlns:a16="http://schemas.microsoft.com/office/drawing/2014/main" id="{AF0F3719-A669-9C4E-A4E5-06DDBB4F1EBF}"/>
              </a:ext>
            </a:extLst>
          </p:cNvPr>
          <p:cNvSpPr txBox="1"/>
          <p:nvPr userDrawn="1"/>
        </p:nvSpPr>
        <p:spPr>
          <a:xfrm>
            <a:off x="583861" y="3261357"/>
            <a:ext cx="2068890" cy="236988"/>
          </a:xfrm>
          <a:prstGeom prst="rect">
            <a:avLst/>
          </a:prstGeom>
          <a:noFill/>
        </p:spPr>
        <p:txBody>
          <a:bodyPr wrap="square" lIns="0" tIns="0" rIns="0" bIns="0" rtlCol="0">
            <a:spAutoFit/>
          </a:bodyPr>
          <a:lstStyle/>
          <a:p>
            <a:r>
              <a:rPr lang="en-US" sz="1540" b="0" i="0" dirty="0">
                <a:latin typeface="Arial" panose="020B0604020202020204" pitchFamily="34" charset="0"/>
                <a:cs typeface="Arial" panose="020B0604020202020204" pitchFamily="34" charset="0"/>
              </a:rPr>
              <a:t>Accent Colors</a:t>
            </a:r>
          </a:p>
        </p:txBody>
      </p:sp>
      <p:sp>
        <p:nvSpPr>
          <p:cNvPr id="18" name="TextBox 17">
            <a:extLst>
              <a:ext uri="{FF2B5EF4-FFF2-40B4-BE49-F238E27FC236}">
                <a16:creationId xmlns:a16="http://schemas.microsoft.com/office/drawing/2014/main" id="{651E7D3F-EC5F-0747-8C57-6BBA2C52BC64}"/>
              </a:ext>
            </a:extLst>
          </p:cNvPr>
          <p:cNvSpPr txBox="1"/>
          <p:nvPr userDrawn="1"/>
        </p:nvSpPr>
        <p:spPr>
          <a:xfrm>
            <a:off x="7530079" y="1525561"/>
            <a:ext cx="2068890" cy="236988"/>
          </a:xfrm>
          <a:prstGeom prst="rect">
            <a:avLst/>
          </a:prstGeom>
          <a:noFill/>
        </p:spPr>
        <p:txBody>
          <a:bodyPr wrap="square" lIns="0" tIns="0" rIns="0" bIns="0" rtlCol="0">
            <a:spAutoFit/>
          </a:bodyPr>
          <a:lstStyle/>
          <a:p>
            <a:r>
              <a:rPr lang="en-US" sz="1540" b="0" i="0" dirty="0">
                <a:solidFill>
                  <a:schemeClr val="tx1"/>
                </a:solidFill>
                <a:latin typeface="Arial" panose="020B0604020202020204" pitchFamily="34" charset="0"/>
                <a:cs typeface="Arial" panose="020B0604020202020204" pitchFamily="34" charset="0"/>
              </a:rPr>
              <a:t>Type</a:t>
            </a:r>
          </a:p>
        </p:txBody>
      </p:sp>
      <p:sp>
        <p:nvSpPr>
          <p:cNvPr id="19" name="TextBox 18">
            <a:extLst>
              <a:ext uri="{FF2B5EF4-FFF2-40B4-BE49-F238E27FC236}">
                <a16:creationId xmlns:a16="http://schemas.microsoft.com/office/drawing/2014/main" id="{1CBE23DD-2FBB-E84A-9C03-01A9E25E5E89}"/>
              </a:ext>
            </a:extLst>
          </p:cNvPr>
          <p:cNvSpPr txBox="1"/>
          <p:nvPr userDrawn="1"/>
        </p:nvSpPr>
        <p:spPr>
          <a:xfrm>
            <a:off x="7530074" y="2762568"/>
            <a:ext cx="1920632" cy="372410"/>
          </a:xfrm>
          <a:prstGeom prst="rect">
            <a:avLst/>
          </a:prstGeom>
          <a:noFill/>
        </p:spPr>
        <p:txBody>
          <a:bodyPr wrap="square" lIns="0" tIns="0" rIns="0" bIns="0" rtlCol="0">
            <a:spAutoFit/>
          </a:bodyPr>
          <a:lstStyle/>
          <a:p>
            <a:r>
              <a:rPr lang="en-US" sz="2420" b="1" i="0" dirty="0">
                <a:latin typeface="Arial" panose="020B0604020202020204" pitchFamily="34" charset="0"/>
                <a:cs typeface="Arial" panose="020B0604020202020204" pitchFamily="34" charset="0"/>
              </a:rPr>
              <a:t>HEADLINE</a:t>
            </a:r>
          </a:p>
        </p:txBody>
      </p:sp>
      <p:sp>
        <p:nvSpPr>
          <p:cNvPr id="20" name="TextBox 19">
            <a:extLst>
              <a:ext uri="{FF2B5EF4-FFF2-40B4-BE49-F238E27FC236}">
                <a16:creationId xmlns:a16="http://schemas.microsoft.com/office/drawing/2014/main" id="{CDF50C73-F6FC-D644-909C-B7A573518860}"/>
              </a:ext>
            </a:extLst>
          </p:cNvPr>
          <p:cNvSpPr txBox="1"/>
          <p:nvPr userDrawn="1"/>
        </p:nvSpPr>
        <p:spPr>
          <a:xfrm>
            <a:off x="7530074" y="3291209"/>
            <a:ext cx="2212256" cy="236988"/>
          </a:xfrm>
          <a:prstGeom prst="rect">
            <a:avLst/>
          </a:prstGeom>
          <a:noFill/>
        </p:spPr>
        <p:txBody>
          <a:bodyPr wrap="square" lIns="0" tIns="0" rIns="0" bIns="0" rtlCol="0">
            <a:spAutoFit/>
          </a:bodyPr>
          <a:lstStyle/>
          <a:p>
            <a:r>
              <a:rPr lang="en-US" sz="1540" b="0" i="0" dirty="0">
                <a:latin typeface="Arial" panose="020B0604020202020204" pitchFamily="34" charset="0"/>
                <a:cs typeface="Arial" panose="020B0604020202020204" pitchFamily="34" charset="0"/>
              </a:rPr>
              <a:t>Optional Second Head</a:t>
            </a:r>
          </a:p>
        </p:txBody>
      </p:sp>
      <p:sp>
        <p:nvSpPr>
          <p:cNvPr id="21" name="TextBox 20">
            <a:extLst>
              <a:ext uri="{FF2B5EF4-FFF2-40B4-BE49-F238E27FC236}">
                <a16:creationId xmlns:a16="http://schemas.microsoft.com/office/drawing/2014/main" id="{05AE9ED7-3E57-D148-B883-FA3E84D63586}"/>
              </a:ext>
            </a:extLst>
          </p:cNvPr>
          <p:cNvSpPr txBox="1"/>
          <p:nvPr userDrawn="1"/>
        </p:nvSpPr>
        <p:spPr>
          <a:xfrm>
            <a:off x="7530074" y="4105129"/>
            <a:ext cx="1920632" cy="236988"/>
          </a:xfrm>
          <a:prstGeom prst="rect">
            <a:avLst/>
          </a:prstGeom>
          <a:noFill/>
        </p:spPr>
        <p:txBody>
          <a:bodyPr wrap="square" lIns="0" tIns="0" rIns="0" bIns="0" rtlCol="0">
            <a:spAutoFit/>
          </a:bodyPr>
          <a:lstStyle/>
          <a:p>
            <a:r>
              <a:rPr lang="en-US" sz="1540" b="1" i="0" dirty="0">
                <a:solidFill>
                  <a:srgbClr val="FF600A"/>
                </a:solidFill>
                <a:latin typeface="Arial" panose="020B0604020202020204" pitchFamily="34" charset="0"/>
                <a:cs typeface="Arial" panose="020B0604020202020204" pitchFamily="34" charset="0"/>
              </a:rPr>
              <a:t>Subhead</a:t>
            </a:r>
          </a:p>
        </p:txBody>
      </p:sp>
      <p:sp>
        <p:nvSpPr>
          <p:cNvPr id="22" name="TextBox 21">
            <a:extLst>
              <a:ext uri="{FF2B5EF4-FFF2-40B4-BE49-F238E27FC236}">
                <a16:creationId xmlns:a16="http://schemas.microsoft.com/office/drawing/2014/main" id="{1B2557BF-001C-2247-88FA-7753FD53E293}"/>
              </a:ext>
            </a:extLst>
          </p:cNvPr>
          <p:cNvSpPr txBox="1"/>
          <p:nvPr userDrawn="1"/>
        </p:nvSpPr>
        <p:spPr>
          <a:xfrm>
            <a:off x="7530074" y="4673512"/>
            <a:ext cx="1920632" cy="236988"/>
          </a:xfrm>
          <a:prstGeom prst="rect">
            <a:avLst/>
          </a:prstGeom>
          <a:noFill/>
        </p:spPr>
        <p:txBody>
          <a:bodyPr wrap="square" lIns="0" tIns="0" rIns="0" bIns="0" rtlCol="0">
            <a:spAutoFit/>
          </a:bodyPr>
          <a:lstStyle/>
          <a:p>
            <a:r>
              <a:rPr lang="en-US" sz="1540" b="0" i="0" dirty="0">
                <a:latin typeface="Arial" panose="020B0604020202020204" pitchFamily="34" charset="0"/>
                <a:cs typeface="Arial" panose="020B0604020202020204" pitchFamily="34" charset="0"/>
              </a:rPr>
              <a:t>Body Text</a:t>
            </a:r>
          </a:p>
        </p:txBody>
      </p:sp>
      <p:sp>
        <p:nvSpPr>
          <p:cNvPr id="23" name="TextBox 22">
            <a:extLst>
              <a:ext uri="{FF2B5EF4-FFF2-40B4-BE49-F238E27FC236}">
                <a16:creationId xmlns:a16="http://schemas.microsoft.com/office/drawing/2014/main" id="{FADB61AF-754F-5D4C-8B4C-04BBD98719DF}"/>
              </a:ext>
            </a:extLst>
          </p:cNvPr>
          <p:cNvSpPr txBox="1"/>
          <p:nvPr userDrawn="1"/>
        </p:nvSpPr>
        <p:spPr>
          <a:xfrm>
            <a:off x="7530074" y="5173297"/>
            <a:ext cx="1920632" cy="236988"/>
          </a:xfrm>
          <a:prstGeom prst="rect">
            <a:avLst/>
          </a:prstGeom>
          <a:noFill/>
        </p:spPr>
        <p:txBody>
          <a:bodyPr wrap="square" lIns="0" tIns="0" rIns="0" bIns="0" rtlCol="0">
            <a:spAutoFit/>
          </a:bodyPr>
          <a:lstStyle/>
          <a:p>
            <a:pPr marL="201168" indent="-201168">
              <a:buClr>
                <a:srgbClr val="FF600A"/>
              </a:buClr>
              <a:buFont typeface="Wingdings" pitchFamily="2" charset="2"/>
              <a:buChar char="§"/>
            </a:pPr>
            <a:r>
              <a:rPr lang="en-US" sz="1540" b="0" i="0" dirty="0">
                <a:latin typeface="Arial" panose="020B0604020202020204" pitchFamily="34" charset="0"/>
                <a:cs typeface="Arial" panose="020B0604020202020204" pitchFamily="34" charset="0"/>
              </a:rPr>
              <a:t>Bullet</a:t>
            </a:r>
          </a:p>
        </p:txBody>
      </p:sp>
      <p:sp>
        <p:nvSpPr>
          <p:cNvPr id="24" name="TextBox 23">
            <a:extLst>
              <a:ext uri="{FF2B5EF4-FFF2-40B4-BE49-F238E27FC236}">
                <a16:creationId xmlns:a16="http://schemas.microsoft.com/office/drawing/2014/main" id="{E85FD8AF-0E3B-BE44-863B-04C99D5726A2}"/>
              </a:ext>
            </a:extLst>
          </p:cNvPr>
          <p:cNvSpPr txBox="1"/>
          <p:nvPr userDrawn="1"/>
        </p:nvSpPr>
        <p:spPr>
          <a:xfrm>
            <a:off x="6491751" y="3369318"/>
            <a:ext cx="681782" cy="169277"/>
          </a:xfrm>
          <a:prstGeom prst="rect">
            <a:avLst/>
          </a:prstGeom>
          <a:noFill/>
        </p:spPr>
        <p:txBody>
          <a:bodyPr wrap="square" lIns="0" tIns="0" rIns="0" bIns="0" rtlCol="0">
            <a:spAutoFit/>
          </a:bodyPr>
          <a:lstStyle/>
          <a:p>
            <a:pPr algn="r"/>
            <a:r>
              <a:rPr lang="en-US" sz="1100" b="0" i="0" dirty="0">
                <a:solidFill>
                  <a:schemeClr val="accent5"/>
                </a:solidFill>
                <a:latin typeface="Arial" panose="020B0604020202020204" pitchFamily="34" charset="0"/>
                <a:cs typeface="Arial" panose="020B0604020202020204" pitchFamily="34" charset="0"/>
              </a:rPr>
              <a:t>Arial </a:t>
            </a:r>
          </a:p>
        </p:txBody>
      </p:sp>
      <p:sp>
        <p:nvSpPr>
          <p:cNvPr id="25" name="TextBox 24">
            <a:extLst>
              <a:ext uri="{FF2B5EF4-FFF2-40B4-BE49-F238E27FC236}">
                <a16:creationId xmlns:a16="http://schemas.microsoft.com/office/drawing/2014/main" id="{C5C158EE-3090-4349-9604-38318DEE26AB}"/>
              </a:ext>
            </a:extLst>
          </p:cNvPr>
          <p:cNvSpPr txBox="1"/>
          <p:nvPr userDrawn="1"/>
        </p:nvSpPr>
        <p:spPr>
          <a:xfrm>
            <a:off x="6318218" y="2889470"/>
            <a:ext cx="855322" cy="169277"/>
          </a:xfrm>
          <a:prstGeom prst="rect">
            <a:avLst/>
          </a:prstGeom>
          <a:noFill/>
        </p:spPr>
        <p:txBody>
          <a:bodyPr wrap="square" lIns="0" tIns="0" rIns="0" bIns="0" rtlCol="0">
            <a:spAutoFit/>
          </a:bodyPr>
          <a:lstStyle/>
          <a:p>
            <a:pPr algn="r"/>
            <a:r>
              <a:rPr lang="en-US" sz="1100" b="0" i="0" dirty="0">
                <a:solidFill>
                  <a:schemeClr val="accent5"/>
                </a:solidFill>
                <a:latin typeface="Arial" panose="020B0604020202020204" pitchFamily="34" charset="0"/>
                <a:cs typeface="Arial" panose="020B0604020202020204" pitchFamily="34" charset="0"/>
              </a:rPr>
              <a:t>Arial Bold </a:t>
            </a:r>
          </a:p>
        </p:txBody>
      </p:sp>
      <p:sp>
        <p:nvSpPr>
          <p:cNvPr id="26" name="TextBox 25">
            <a:extLst>
              <a:ext uri="{FF2B5EF4-FFF2-40B4-BE49-F238E27FC236}">
                <a16:creationId xmlns:a16="http://schemas.microsoft.com/office/drawing/2014/main" id="{8315BF88-C28F-964A-8F87-BF55AC36433F}"/>
              </a:ext>
            </a:extLst>
          </p:cNvPr>
          <p:cNvSpPr txBox="1"/>
          <p:nvPr userDrawn="1"/>
        </p:nvSpPr>
        <p:spPr>
          <a:xfrm>
            <a:off x="6367794" y="4174915"/>
            <a:ext cx="805739" cy="169277"/>
          </a:xfrm>
          <a:prstGeom prst="rect">
            <a:avLst/>
          </a:prstGeom>
          <a:noFill/>
        </p:spPr>
        <p:txBody>
          <a:bodyPr wrap="square" lIns="0" tIns="0" rIns="0" bIns="0" rtlCol="0">
            <a:spAutoFit/>
          </a:bodyPr>
          <a:lstStyle/>
          <a:p>
            <a:pPr algn="r"/>
            <a:r>
              <a:rPr lang="en-US" sz="1100" b="0" i="0" dirty="0">
                <a:solidFill>
                  <a:schemeClr val="accent5"/>
                </a:solidFill>
                <a:latin typeface="Arial" panose="020B0604020202020204" pitchFamily="34" charset="0"/>
                <a:cs typeface="Arial" panose="020B0604020202020204" pitchFamily="34" charset="0"/>
              </a:rPr>
              <a:t>Arial  Bold </a:t>
            </a:r>
          </a:p>
        </p:txBody>
      </p:sp>
      <p:sp>
        <p:nvSpPr>
          <p:cNvPr id="27" name="TextBox 26">
            <a:extLst>
              <a:ext uri="{FF2B5EF4-FFF2-40B4-BE49-F238E27FC236}">
                <a16:creationId xmlns:a16="http://schemas.microsoft.com/office/drawing/2014/main" id="{BDBD09AD-0C67-6C40-9149-705101EA15C3}"/>
              </a:ext>
            </a:extLst>
          </p:cNvPr>
          <p:cNvSpPr txBox="1"/>
          <p:nvPr userDrawn="1"/>
        </p:nvSpPr>
        <p:spPr>
          <a:xfrm>
            <a:off x="6789255" y="4999875"/>
            <a:ext cx="384278" cy="169277"/>
          </a:xfrm>
          <a:prstGeom prst="rect">
            <a:avLst/>
          </a:prstGeom>
          <a:noFill/>
        </p:spPr>
        <p:txBody>
          <a:bodyPr wrap="square" lIns="0" tIns="0" rIns="0" bIns="0" rtlCol="0">
            <a:spAutoFit/>
          </a:bodyPr>
          <a:lstStyle/>
          <a:p>
            <a:pPr algn="r"/>
            <a:r>
              <a:rPr lang="en-US" sz="1100" b="0" i="0" dirty="0">
                <a:solidFill>
                  <a:schemeClr val="accent5"/>
                </a:solidFill>
                <a:latin typeface="Arial" panose="020B0604020202020204" pitchFamily="34" charset="0"/>
                <a:cs typeface="Arial" panose="020B0604020202020204" pitchFamily="34" charset="0"/>
              </a:rPr>
              <a:t>Arial </a:t>
            </a:r>
          </a:p>
        </p:txBody>
      </p:sp>
      <p:sp>
        <p:nvSpPr>
          <p:cNvPr id="28" name="TextBox 27">
            <a:extLst>
              <a:ext uri="{FF2B5EF4-FFF2-40B4-BE49-F238E27FC236}">
                <a16:creationId xmlns:a16="http://schemas.microsoft.com/office/drawing/2014/main" id="{223FC794-0843-C440-B5DB-8900AB55EA39}"/>
              </a:ext>
            </a:extLst>
          </p:cNvPr>
          <p:cNvSpPr txBox="1"/>
          <p:nvPr userDrawn="1"/>
        </p:nvSpPr>
        <p:spPr>
          <a:xfrm>
            <a:off x="7530074" y="1967481"/>
            <a:ext cx="1920632" cy="473976"/>
          </a:xfrm>
          <a:prstGeom prst="rect">
            <a:avLst/>
          </a:prstGeom>
          <a:noFill/>
        </p:spPr>
        <p:txBody>
          <a:bodyPr wrap="square" lIns="0" tIns="0" rIns="0" bIns="0" rtlCol="0">
            <a:spAutoFit/>
          </a:bodyPr>
          <a:lstStyle/>
          <a:p>
            <a:r>
              <a:rPr lang="en-US" sz="3080" b="1" i="0" dirty="0">
                <a:solidFill>
                  <a:srgbClr val="FF600A"/>
                </a:solidFill>
                <a:latin typeface="Trebuchet MS" panose="020B0703020202090204" pitchFamily="34" charset="0"/>
                <a:cs typeface="Arial" panose="020B0604020202020204" pitchFamily="34" charset="0"/>
              </a:rPr>
              <a:t>TITLE</a:t>
            </a:r>
          </a:p>
        </p:txBody>
      </p:sp>
      <p:sp>
        <p:nvSpPr>
          <p:cNvPr id="29" name="TextBox 28">
            <a:extLst>
              <a:ext uri="{FF2B5EF4-FFF2-40B4-BE49-F238E27FC236}">
                <a16:creationId xmlns:a16="http://schemas.microsoft.com/office/drawing/2014/main" id="{9B96D3D5-A67E-744B-A1E3-EB7A95D8716C}"/>
              </a:ext>
            </a:extLst>
          </p:cNvPr>
          <p:cNvSpPr txBox="1"/>
          <p:nvPr userDrawn="1"/>
        </p:nvSpPr>
        <p:spPr>
          <a:xfrm>
            <a:off x="6126795" y="2180781"/>
            <a:ext cx="1046738" cy="169277"/>
          </a:xfrm>
          <a:prstGeom prst="rect">
            <a:avLst/>
          </a:prstGeom>
          <a:noFill/>
        </p:spPr>
        <p:txBody>
          <a:bodyPr wrap="square" lIns="0" tIns="0" rIns="0" bIns="0" rtlCol="0">
            <a:spAutoFit/>
          </a:bodyPr>
          <a:lstStyle/>
          <a:p>
            <a:pPr algn="r"/>
            <a:r>
              <a:rPr lang="en-US" sz="1100" b="0" i="0" dirty="0">
                <a:solidFill>
                  <a:schemeClr val="accent5"/>
                </a:solidFill>
                <a:latin typeface="Arial" panose="020B0604020202020204" pitchFamily="34" charset="0"/>
                <a:cs typeface="Arial" panose="020B0604020202020204" pitchFamily="34" charset="0"/>
              </a:rPr>
              <a:t>Trebuchet Bold</a:t>
            </a:r>
          </a:p>
        </p:txBody>
      </p:sp>
      <p:cxnSp>
        <p:nvCxnSpPr>
          <p:cNvPr id="30" name="Straight Connector 29">
            <a:extLst>
              <a:ext uri="{FF2B5EF4-FFF2-40B4-BE49-F238E27FC236}">
                <a16:creationId xmlns:a16="http://schemas.microsoft.com/office/drawing/2014/main" id="{B89AC63F-FAE4-744A-8068-B8F9E1258814}"/>
              </a:ext>
            </a:extLst>
          </p:cNvPr>
          <p:cNvCxnSpPr>
            <a:cxnSpLocks/>
          </p:cNvCxnSpPr>
          <p:nvPr userDrawn="1"/>
        </p:nvCxnSpPr>
        <p:spPr>
          <a:xfrm>
            <a:off x="7361681" y="2860274"/>
            <a:ext cx="0" cy="303819"/>
          </a:xfrm>
          <a:prstGeom prst="line">
            <a:avLst/>
          </a:prstGeom>
          <a:ln w="6350">
            <a:solidFill>
              <a:schemeClr val="accent5"/>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D99663-3901-214E-BE10-B5D033B7BDD8}"/>
              </a:ext>
            </a:extLst>
          </p:cNvPr>
          <p:cNvCxnSpPr>
            <a:cxnSpLocks/>
          </p:cNvCxnSpPr>
          <p:nvPr userDrawn="1"/>
        </p:nvCxnSpPr>
        <p:spPr>
          <a:xfrm>
            <a:off x="7361681" y="3322483"/>
            <a:ext cx="0" cy="303819"/>
          </a:xfrm>
          <a:prstGeom prst="line">
            <a:avLst/>
          </a:prstGeom>
          <a:ln w="6350">
            <a:solidFill>
              <a:schemeClr val="accent5"/>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C6932A8-A128-4848-8B1E-46F98863F69E}"/>
              </a:ext>
            </a:extLst>
          </p:cNvPr>
          <p:cNvCxnSpPr>
            <a:cxnSpLocks/>
          </p:cNvCxnSpPr>
          <p:nvPr userDrawn="1"/>
        </p:nvCxnSpPr>
        <p:spPr>
          <a:xfrm>
            <a:off x="7361681" y="4120400"/>
            <a:ext cx="0" cy="303819"/>
          </a:xfrm>
          <a:prstGeom prst="line">
            <a:avLst/>
          </a:prstGeom>
          <a:ln w="6350">
            <a:solidFill>
              <a:schemeClr val="accent5"/>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58D57D0-E751-F74A-81C8-E580F593E4FE}"/>
              </a:ext>
            </a:extLst>
          </p:cNvPr>
          <p:cNvCxnSpPr>
            <a:cxnSpLocks/>
          </p:cNvCxnSpPr>
          <p:nvPr userDrawn="1"/>
        </p:nvCxnSpPr>
        <p:spPr>
          <a:xfrm>
            <a:off x="7361681" y="4733435"/>
            <a:ext cx="0" cy="765422"/>
          </a:xfrm>
          <a:prstGeom prst="line">
            <a:avLst/>
          </a:prstGeom>
          <a:ln w="6350">
            <a:solidFill>
              <a:schemeClr val="accent5"/>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6A29A0E-0930-094D-B492-436D2889D2D5}"/>
              </a:ext>
            </a:extLst>
          </p:cNvPr>
          <p:cNvCxnSpPr>
            <a:cxnSpLocks/>
          </p:cNvCxnSpPr>
          <p:nvPr userDrawn="1"/>
        </p:nvCxnSpPr>
        <p:spPr>
          <a:xfrm>
            <a:off x="7361681" y="2130476"/>
            <a:ext cx="0" cy="357337"/>
          </a:xfrm>
          <a:prstGeom prst="line">
            <a:avLst/>
          </a:prstGeom>
          <a:ln w="6350">
            <a:solidFill>
              <a:schemeClr val="accent5"/>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FC77739-69A5-ED4C-BEDC-6C3172EB1ADA}"/>
              </a:ext>
            </a:extLst>
          </p:cNvPr>
          <p:cNvSpPr txBox="1"/>
          <p:nvPr userDrawn="1"/>
        </p:nvSpPr>
        <p:spPr>
          <a:xfrm>
            <a:off x="583861" y="5001353"/>
            <a:ext cx="2068890" cy="236988"/>
          </a:xfrm>
          <a:prstGeom prst="rect">
            <a:avLst/>
          </a:prstGeom>
          <a:noFill/>
        </p:spPr>
        <p:txBody>
          <a:bodyPr wrap="square" lIns="0" tIns="0" rIns="0" bIns="0" rtlCol="0">
            <a:spAutoFit/>
          </a:bodyPr>
          <a:lstStyle/>
          <a:p>
            <a:r>
              <a:rPr lang="en-US" sz="1540" b="0" i="0" dirty="0">
                <a:latin typeface="Arial" panose="020B0604020202020204" pitchFamily="34" charset="0"/>
                <a:cs typeface="Arial" panose="020B0604020202020204" pitchFamily="34" charset="0"/>
              </a:rPr>
              <a:t>Chart Color Sequence</a:t>
            </a:r>
          </a:p>
        </p:txBody>
      </p:sp>
      <p:grpSp>
        <p:nvGrpSpPr>
          <p:cNvPr id="37" name="Group 36">
            <a:extLst>
              <a:ext uri="{FF2B5EF4-FFF2-40B4-BE49-F238E27FC236}">
                <a16:creationId xmlns:a16="http://schemas.microsoft.com/office/drawing/2014/main" id="{45D74AA9-928A-1D4F-A323-982BEA6E08C0}"/>
              </a:ext>
            </a:extLst>
          </p:cNvPr>
          <p:cNvGrpSpPr/>
          <p:nvPr userDrawn="1"/>
        </p:nvGrpSpPr>
        <p:grpSpPr>
          <a:xfrm>
            <a:off x="575258" y="5412369"/>
            <a:ext cx="1967999" cy="1501942"/>
            <a:chOff x="522962" y="3581715"/>
            <a:chExt cx="1789090" cy="993932"/>
          </a:xfrm>
        </p:grpSpPr>
        <p:sp>
          <p:nvSpPr>
            <p:cNvPr id="38" name="Rectangle 37">
              <a:extLst>
                <a:ext uri="{FF2B5EF4-FFF2-40B4-BE49-F238E27FC236}">
                  <a16:creationId xmlns:a16="http://schemas.microsoft.com/office/drawing/2014/main" id="{628FF89F-1E10-D241-8325-C2126ACA5670}"/>
                </a:ext>
              </a:extLst>
            </p:cNvPr>
            <p:cNvSpPr/>
            <p:nvPr userDrawn="1"/>
          </p:nvSpPr>
          <p:spPr>
            <a:xfrm>
              <a:off x="666514" y="3786212"/>
              <a:ext cx="147887" cy="789435"/>
            </a:xfrm>
            <a:prstGeom prst="rect">
              <a:avLst/>
            </a:prstGeom>
            <a:solidFill>
              <a:srgbClr val="EA7603"/>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sp>
          <p:nvSpPr>
            <p:cNvPr id="39" name="Rectangle 38">
              <a:extLst>
                <a:ext uri="{FF2B5EF4-FFF2-40B4-BE49-F238E27FC236}">
                  <a16:creationId xmlns:a16="http://schemas.microsoft.com/office/drawing/2014/main" id="{08652AE2-3114-1942-B06C-413CF8D96770}"/>
                </a:ext>
              </a:extLst>
            </p:cNvPr>
            <p:cNvSpPr/>
            <p:nvPr userDrawn="1"/>
          </p:nvSpPr>
          <p:spPr>
            <a:xfrm>
              <a:off x="938519" y="3684907"/>
              <a:ext cx="147887" cy="8907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sp>
          <p:nvSpPr>
            <p:cNvPr id="40" name="Rectangle 39">
              <a:extLst>
                <a:ext uri="{FF2B5EF4-FFF2-40B4-BE49-F238E27FC236}">
                  <a16:creationId xmlns:a16="http://schemas.microsoft.com/office/drawing/2014/main" id="{82598E40-9DE7-1949-8DEA-E03E57B9029A}"/>
                </a:ext>
              </a:extLst>
            </p:cNvPr>
            <p:cNvSpPr/>
            <p:nvPr userDrawn="1"/>
          </p:nvSpPr>
          <p:spPr>
            <a:xfrm>
              <a:off x="1210524" y="3864661"/>
              <a:ext cx="147887" cy="710986"/>
            </a:xfrm>
            <a:prstGeom prst="rect">
              <a:avLst/>
            </a:prstGeom>
            <a:solidFill>
              <a:srgbClr val="081D4D"/>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sp>
          <p:nvSpPr>
            <p:cNvPr id="41" name="Rectangle 40">
              <a:extLst>
                <a:ext uri="{FF2B5EF4-FFF2-40B4-BE49-F238E27FC236}">
                  <a16:creationId xmlns:a16="http://schemas.microsoft.com/office/drawing/2014/main" id="{EB93EC94-AC46-AC4F-86A1-5267B81F7B1B}"/>
                </a:ext>
              </a:extLst>
            </p:cNvPr>
            <p:cNvSpPr/>
            <p:nvPr userDrawn="1"/>
          </p:nvSpPr>
          <p:spPr>
            <a:xfrm>
              <a:off x="1482529" y="3735090"/>
              <a:ext cx="147887" cy="84055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sp>
          <p:nvSpPr>
            <p:cNvPr id="42" name="Rectangle 41">
              <a:extLst>
                <a:ext uri="{FF2B5EF4-FFF2-40B4-BE49-F238E27FC236}">
                  <a16:creationId xmlns:a16="http://schemas.microsoft.com/office/drawing/2014/main" id="{0C4E9427-1C1F-CE45-89E4-A729F3BE5280}"/>
                </a:ext>
              </a:extLst>
            </p:cNvPr>
            <p:cNvSpPr/>
            <p:nvPr userDrawn="1"/>
          </p:nvSpPr>
          <p:spPr>
            <a:xfrm>
              <a:off x="1754534" y="3786212"/>
              <a:ext cx="147887" cy="789435"/>
            </a:xfrm>
            <a:prstGeom prst="rect">
              <a:avLst/>
            </a:prstGeom>
            <a:solidFill>
              <a:srgbClr val="757982"/>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sp>
          <p:nvSpPr>
            <p:cNvPr id="43" name="Rectangle 42">
              <a:extLst>
                <a:ext uri="{FF2B5EF4-FFF2-40B4-BE49-F238E27FC236}">
                  <a16:creationId xmlns:a16="http://schemas.microsoft.com/office/drawing/2014/main" id="{98B94EA4-0EA9-6040-9DE9-3914D643AD3A}"/>
                </a:ext>
              </a:extLst>
            </p:cNvPr>
            <p:cNvSpPr/>
            <p:nvPr userDrawn="1"/>
          </p:nvSpPr>
          <p:spPr>
            <a:xfrm>
              <a:off x="2026540" y="3923276"/>
              <a:ext cx="147887" cy="6523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l"/>
              <a:endParaRPr lang="en-US" sz="660" b="0" i="0" dirty="0">
                <a:latin typeface="Arial Narrow" panose="020B0604020202020204" pitchFamily="34" charset="0"/>
                <a:cs typeface="Arial Narrow" panose="020B0604020202020204" pitchFamily="34" charset="0"/>
              </a:endParaRPr>
            </a:p>
          </p:txBody>
        </p:sp>
        <p:cxnSp>
          <p:nvCxnSpPr>
            <p:cNvPr id="44" name="Straight Connector 43">
              <a:extLst>
                <a:ext uri="{FF2B5EF4-FFF2-40B4-BE49-F238E27FC236}">
                  <a16:creationId xmlns:a16="http://schemas.microsoft.com/office/drawing/2014/main" id="{25C96DEE-D5E2-2A4B-9259-11ACA66CDFE1}"/>
                </a:ext>
              </a:extLst>
            </p:cNvPr>
            <p:cNvCxnSpPr>
              <a:cxnSpLocks/>
            </p:cNvCxnSpPr>
            <p:nvPr userDrawn="1"/>
          </p:nvCxnSpPr>
          <p:spPr>
            <a:xfrm>
              <a:off x="533400" y="3581715"/>
              <a:ext cx="0" cy="99393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F249FB3-9101-1D44-969E-F4CB1205656C}"/>
                </a:ext>
              </a:extLst>
            </p:cNvPr>
            <p:cNvCxnSpPr>
              <a:cxnSpLocks/>
            </p:cNvCxnSpPr>
            <p:nvPr userDrawn="1"/>
          </p:nvCxnSpPr>
          <p:spPr>
            <a:xfrm>
              <a:off x="522962" y="4575647"/>
              <a:ext cx="178909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46" name="Content Placeholder 2">
            <a:extLst>
              <a:ext uri="{FF2B5EF4-FFF2-40B4-BE49-F238E27FC236}">
                <a16:creationId xmlns:a16="http://schemas.microsoft.com/office/drawing/2014/main" id="{14660A1E-157E-1548-A9A9-1C78068BBC62}"/>
              </a:ext>
            </a:extLst>
          </p:cNvPr>
          <p:cNvGraphicFramePr>
            <a:graphicFrameLocks/>
          </p:cNvGraphicFramePr>
          <p:nvPr userDrawn="1">
            <p:extLst>
              <p:ext uri="{D42A27DB-BD31-4B8C-83A1-F6EECF244321}">
                <p14:modId xmlns:p14="http://schemas.microsoft.com/office/powerpoint/2010/main" val="3512126705"/>
              </p:ext>
            </p:extLst>
          </p:nvPr>
        </p:nvGraphicFramePr>
        <p:xfrm>
          <a:off x="2482305" y="4629502"/>
          <a:ext cx="3262299" cy="2602016"/>
        </p:xfrm>
        <a:graphic>
          <a:graphicData uri="http://schemas.openxmlformats.org/drawingml/2006/chart">
            <c:chart xmlns:c="http://schemas.openxmlformats.org/drawingml/2006/chart" xmlns:r="http://schemas.openxmlformats.org/officeDocument/2006/relationships" r:id="rId2"/>
          </a:graphicData>
        </a:graphic>
      </p:graphicFrame>
      <p:sp>
        <p:nvSpPr>
          <p:cNvPr id="48" name="Rectangle 47">
            <a:extLst>
              <a:ext uri="{FF2B5EF4-FFF2-40B4-BE49-F238E27FC236}">
                <a16:creationId xmlns:a16="http://schemas.microsoft.com/office/drawing/2014/main" id="{B60C3396-654E-3A41-BFE5-C34F328BC898}"/>
              </a:ext>
            </a:extLst>
          </p:cNvPr>
          <p:cNvSpPr/>
          <p:nvPr userDrawn="1"/>
        </p:nvSpPr>
        <p:spPr>
          <a:xfrm>
            <a:off x="0" y="850414"/>
            <a:ext cx="229898" cy="310648"/>
          </a:xfrm>
          <a:prstGeom prst="rect">
            <a:avLst/>
          </a:prstGeom>
          <a:solidFill>
            <a:srgbClr val="FF60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0"/>
          </a:p>
        </p:txBody>
      </p:sp>
      <p:sp>
        <p:nvSpPr>
          <p:cNvPr id="49" name="Rectangle 48">
            <a:extLst>
              <a:ext uri="{FF2B5EF4-FFF2-40B4-BE49-F238E27FC236}">
                <a16:creationId xmlns:a16="http://schemas.microsoft.com/office/drawing/2014/main" id="{9BC5DD39-91F5-6F44-86CA-153D833D8C19}"/>
              </a:ext>
            </a:extLst>
          </p:cNvPr>
          <p:cNvSpPr/>
          <p:nvPr userDrawn="1"/>
        </p:nvSpPr>
        <p:spPr>
          <a:xfrm>
            <a:off x="583862" y="3729047"/>
            <a:ext cx="842491" cy="1140525"/>
          </a:xfrm>
          <a:prstGeom prst="rect">
            <a:avLst/>
          </a:prstGeom>
          <a:solidFill>
            <a:srgbClr val="EA7603"/>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716 C</a:t>
            </a:r>
          </a:p>
          <a:p>
            <a:pPr algn="l"/>
            <a:r>
              <a:rPr lang="en-US" sz="660" b="0" i="0" dirty="0">
                <a:latin typeface="Arial Narrow" panose="020B0604020202020204" pitchFamily="34" charset="0"/>
                <a:cs typeface="Arial Narrow" panose="020B0604020202020204" pitchFamily="34" charset="0"/>
              </a:rPr>
              <a:t>R=234 G=118 B=3</a:t>
            </a:r>
          </a:p>
          <a:p>
            <a:pPr algn="l"/>
            <a:r>
              <a:rPr lang="en-US" sz="660" b="0" i="0" dirty="0">
                <a:latin typeface="Arial Narrow" panose="020B0604020202020204" pitchFamily="34" charset="0"/>
                <a:cs typeface="Arial Narrow" panose="020B0604020202020204" pitchFamily="34" charset="0"/>
              </a:rPr>
              <a:t>#EA7603</a:t>
            </a:r>
          </a:p>
        </p:txBody>
      </p:sp>
      <p:sp>
        <p:nvSpPr>
          <p:cNvPr id="50" name="Rectangle 49">
            <a:extLst>
              <a:ext uri="{FF2B5EF4-FFF2-40B4-BE49-F238E27FC236}">
                <a16:creationId xmlns:a16="http://schemas.microsoft.com/office/drawing/2014/main" id="{45B54FFB-43DB-0B4C-A633-2EF4C7D8464D}"/>
              </a:ext>
            </a:extLst>
          </p:cNvPr>
          <p:cNvSpPr/>
          <p:nvPr userDrawn="1"/>
        </p:nvSpPr>
        <p:spPr>
          <a:xfrm>
            <a:off x="1426352" y="3729047"/>
            <a:ext cx="842491" cy="1140525"/>
          </a:xfrm>
          <a:prstGeom prst="rect">
            <a:avLst/>
          </a:prstGeom>
          <a:solidFill>
            <a:srgbClr val="F7BF0A"/>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7408</a:t>
            </a:r>
          </a:p>
          <a:p>
            <a:pPr algn="l"/>
            <a:r>
              <a:rPr lang="en-US" sz="660" b="0" i="0" dirty="0">
                <a:latin typeface="Arial Narrow" panose="020B0604020202020204" pitchFamily="34" charset="0"/>
                <a:cs typeface="Arial Narrow" panose="020B0604020202020204" pitchFamily="34" charset="0"/>
              </a:rPr>
              <a:t>R=247 G=191 B=10</a:t>
            </a:r>
          </a:p>
          <a:p>
            <a:pPr algn="l"/>
            <a:r>
              <a:rPr lang="en-US" sz="660" b="0" i="0" dirty="0">
                <a:latin typeface="Arial Narrow" panose="020B0604020202020204" pitchFamily="34" charset="0"/>
                <a:cs typeface="Arial Narrow" panose="020B0604020202020204" pitchFamily="34" charset="0"/>
              </a:rPr>
              <a:t>#F7BF0A</a:t>
            </a:r>
          </a:p>
        </p:txBody>
      </p:sp>
      <p:sp>
        <p:nvSpPr>
          <p:cNvPr id="51" name="Rectangle 50">
            <a:extLst>
              <a:ext uri="{FF2B5EF4-FFF2-40B4-BE49-F238E27FC236}">
                <a16:creationId xmlns:a16="http://schemas.microsoft.com/office/drawing/2014/main" id="{116C9543-A560-4B42-93C2-7EB53D307C64}"/>
              </a:ext>
            </a:extLst>
          </p:cNvPr>
          <p:cNvSpPr/>
          <p:nvPr userDrawn="1"/>
        </p:nvSpPr>
        <p:spPr>
          <a:xfrm>
            <a:off x="2268841" y="3729047"/>
            <a:ext cx="842491" cy="1140525"/>
          </a:xfrm>
          <a:prstGeom prst="rect">
            <a:avLst/>
          </a:prstGeom>
          <a:solidFill>
            <a:srgbClr val="003968"/>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3005</a:t>
            </a:r>
          </a:p>
          <a:p>
            <a:pPr algn="l"/>
            <a:r>
              <a:rPr lang="en-US" sz="660" b="0" i="0" dirty="0">
                <a:latin typeface="Arial Narrow" panose="020B0604020202020204" pitchFamily="34" charset="0"/>
                <a:cs typeface="Arial Narrow" panose="020B0604020202020204" pitchFamily="34" charset="0"/>
              </a:rPr>
              <a:t>R=0 G=57 B=104</a:t>
            </a:r>
          </a:p>
          <a:p>
            <a:r>
              <a:rPr lang="en-US" sz="660" dirty="0">
                <a:latin typeface="Arial Narrow" panose="020B0604020202020204" pitchFamily="34" charset="0"/>
                <a:cs typeface="Arial Narrow" panose="020B0604020202020204" pitchFamily="34" charset="0"/>
              </a:rPr>
              <a:t>#003968</a:t>
            </a:r>
            <a:endParaRPr lang="en-US" sz="660" b="0" i="0" dirty="0">
              <a:latin typeface="Arial Narrow" panose="020B0604020202020204" pitchFamily="34" charset="0"/>
              <a:cs typeface="Arial Narrow" panose="020B0604020202020204" pitchFamily="34" charset="0"/>
            </a:endParaRPr>
          </a:p>
        </p:txBody>
      </p:sp>
      <p:sp>
        <p:nvSpPr>
          <p:cNvPr id="52" name="Rectangle 51">
            <a:extLst>
              <a:ext uri="{FF2B5EF4-FFF2-40B4-BE49-F238E27FC236}">
                <a16:creationId xmlns:a16="http://schemas.microsoft.com/office/drawing/2014/main" id="{F39E5D0D-DC23-544E-B23E-303DC92B4363}"/>
              </a:ext>
            </a:extLst>
          </p:cNvPr>
          <p:cNvSpPr/>
          <p:nvPr userDrawn="1"/>
        </p:nvSpPr>
        <p:spPr>
          <a:xfrm>
            <a:off x="3111334" y="3729047"/>
            <a:ext cx="842491" cy="1140525"/>
          </a:xfrm>
          <a:prstGeom prst="rect">
            <a:avLst/>
          </a:prstGeom>
          <a:solidFill>
            <a:srgbClr val="0077CD"/>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2995</a:t>
            </a:r>
          </a:p>
          <a:p>
            <a:pPr algn="l"/>
            <a:r>
              <a:rPr lang="en-US" sz="660" b="0" i="0" dirty="0">
                <a:latin typeface="Arial Narrow" panose="020B0604020202020204" pitchFamily="34" charset="0"/>
                <a:cs typeface="Arial Narrow" panose="020B0604020202020204" pitchFamily="34" charset="0"/>
              </a:rPr>
              <a:t>R=0 G=119 B=205</a:t>
            </a:r>
          </a:p>
          <a:p>
            <a:pPr algn="l"/>
            <a:r>
              <a:rPr lang="en-US" sz="660" b="0" i="0" dirty="0">
                <a:latin typeface="Arial Narrow" panose="020B0604020202020204" pitchFamily="34" charset="0"/>
                <a:cs typeface="Arial Narrow" panose="020B0604020202020204" pitchFamily="34" charset="0"/>
              </a:rPr>
              <a:t>#00A9EB</a:t>
            </a:r>
          </a:p>
        </p:txBody>
      </p:sp>
      <p:sp>
        <p:nvSpPr>
          <p:cNvPr id="53" name="Rectangle 52">
            <a:extLst>
              <a:ext uri="{FF2B5EF4-FFF2-40B4-BE49-F238E27FC236}">
                <a16:creationId xmlns:a16="http://schemas.microsoft.com/office/drawing/2014/main" id="{79F16C8A-76FA-2D48-9AD9-090B2ED22660}"/>
              </a:ext>
            </a:extLst>
          </p:cNvPr>
          <p:cNvSpPr/>
          <p:nvPr userDrawn="1"/>
        </p:nvSpPr>
        <p:spPr>
          <a:xfrm>
            <a:off x="3953824" y="3729047"/>
            <a:ext cx="842491" cy="1140525"/>
          </a:xfrm>
          <a:prstGeom prst="rect">
            <a:avLst/>
          </a:prstGeom>
          <a:solidFill>
            <a:srgbClr val="757982"/>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a:t>
            </a:r>
            <a:br>
              <a:rPr lang="en-US" sz="660" b="0" i="0" dirty="0">
                <a:latin typeface="Arial Narrow" panose="020B0604020202020204" pitchFamily="34" charset="0"/>
                <a:cs typeface="Arial Narrow" panose="020B0604020202020204" pitchFamily="34" charset="0"/>
              </a:rPr>
            </a:br>
            <a:r>
              <a:rPr lang="en-US" sz="660" b="0" i="0" dirty="0">
                <a:latin typeface="Arial Narrow" panose="020B0604020202020204" pitchFamily="34" charset="0"/>
                <a:cs typeface="Arial Narrow" panose="020B0604020202020204" pitchFamily="34" charset="0"/>
              </a:rPr>
              <a:t>Cool Gray 9 </a:t>
            </a:r>
          </a:p>
          <a:p>
            <a:pPr algn="l"/>
            <a:r>
              <a:rPr lang="en-US" sz="660" b="0" i="0" dirty="0">
                <a:latin typeface="Arial Narrow" panose="020B0604020202020204" pitchFamily="34" charset="0"/>
                <a:cs typeface="Arial Narrow" panose="020B0604020202020204" pitchFamily="34" charset="0"/>
              </a:rPr>
              <a:t>R=117 G=121 B=130</a:t>
            </a:r>
          </a:p>
          <a:p>
            <a:pPr algn="l"/>
            <a:r>
              <a:rPr lang="en-US" sz="660" b="0" i="0" dirty="0">
                <a:latin typeface="Arial Narrow" panose="020B0604020202020204" pitchFamily="34" charset="0"/>
                <a:cs typeface="Arial Narrow" panose="020B0604020202020204" pitchFamily="34" charset="0"/>
              </a:rPr>
              <a:t>#757982</a:t>
            </a:r>
          </a:p>
        </p:txBody>
      </p:sp>
      <p:sp>
        <p:nvSpPr>
          <p:cNvPr id="54" name="Rectangle 53">
            <a:extLst>
              <a:ext uri="{FF2B5EF4-FFF2-40B4-BE49-F238E27FC236}">
                <a16:creationId xmlns:a16="http://schemas.microsoft.com/office/drawing/2014/main" id="{51D23195-28C9-3F4D-BABA-1F0C694A64BD}"/>
              </a:ext>
            </a:extLst>
          </p:cNvPr>
          <p:cNvSpPr/>
          <p:nvPr userDrawn="1"/>
        </p:nvSpPr>
        <p:spPr>
          <a:xfrm>
            <a:off x="4792024" y="3729047"/>
            <a:ext cx="842491" cy="11405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tIns="100584" rtlCol="0" anchor="t"/>
          <a:lstStyle/>
          <a:p>
            <a:pPr algn="l"/>
            <a:r>
              <a:rPr lang="en-US" sz="660" b="0" i="0" dirty="0">
                <a:latin typeface="Arial Narrow" panose="020B0604020202020204" pitchFamily="34" charset="0"/>
                <a:cs typeface="Arial Narrow" panose="020B0604020202020204" pitchFamily="34" charset="0"/>
              </a:rPr>
              <a:t>PANTONE </a:t>
            </a:r>
            <a:br>
              <a:rPr lang="en-US" sz="660" b="0" i="0" dirty="0">
                <a:latin typeface="Arial Narrow" panose="020B0604020202020204" pitchFamily="34" charset="0"/>
                <a:cs typeface="Arial Narrow" panose="020B0604020202020204" pitchFamily="34" charset="0"/>
              </a:rPr>
            </a:br>
            <a:r>
              <a:rPr lang="en-US" sz="660" b="0" i="0" dirty="0">
                <a:latin typeface="Arial Narrow" panose="020B0604020202020204" pitchFamily="34" charset="0"/>
                <a:cs typeface="Arial Narrow" panose="020B0604020202020204" pitchFamily="34" charset="0"/>
              </a:rPr>
              <a:t>Cool Gray 6 </a:t>
            </a:r>
          </a:p>
          <a:p>
            <a:pPr algn="l"/>
            <a:r>
              <a:rPr lang="en-US" sz="660" b="0" i="0" dirty="0">
                <a:latin typeface="Arial Narrow" panose="020B0604020202020204" pitchFamily="34" charset="0"/>
                <a:cs typeface="Arial Narrow" panose="020B0604020202020204" pitchFamily="34" charset="0"/>
              </a:rPr>
              <a:t>R=167 G=169 B=180</a:t>
            </a:r>
          </a:p>
          <a:p>
            <a:pPr algn="l"/>
            <a:r>
              <a:rPr lang="en-US" sz="660" b="0" i="0" dirty="0">
                <a:latin typeface="Arial Narrow" panose="020B0604020202020204" pitchFamily="34" charset="0"/>
                <a:cs typeface="Arial Narrow" panose="020B0604020202020204" pitchFamily="34" charset="0"/>
              </a:rPr>
              <a:t>#A7A9B4</a:t>
            </a:r>
          </a:p>
        </p:txBody>
      </p:sp>
      <p:pic>
        <p:nvPicPr>
          <p:cNvPr id="55" name="Picture 54">
            <a:extLst>
              <a:ext uri="{FF2B5EF4-FFF2-40B4-BE49-F238E27FC236}">
                <a16:creationId xmlns:a16="http://schemas.microsoft.com/office/drawing/2014/main" id="{B111A284-23D4-7F4D-97E0-49B856384BEA}"/>
              </a:ext>
            </a:extLst>
          </p:cNvPr>
          <p:cNvPicPr>
            <a:picLocks noChangeAspect="1"/>
          </p:cNvPicPr>
          <p:nvPr userDrawn="1"/>
        </p:nvPicPr>
        <p:blipFill>
          <a:blip r:embed="rId3"/>
          <a:stretch>
            <a:fillRect/>
          </a:stretch>
        </p:blipFill>
        <p:spPr>
          <a:xfrm>
            <a:off x="9415780" y="1"/>
            <a:ext cx="642620" cy="921173"/>
          </a:xfrm>
          <a:prstGeom prst="rect">
            <a:avLst/>
          </a:prstGeom>
        </p:spPr>
      </p:pic>
    </p:spTree>
    <p:extLst>
      <p:ext uri="{BB962C8B-B14F-4D97-AF65-F5344CB8AC3E}">
        <p14:creationId xmlns:p14="http://schemas.microsoft.com/office/powerpoint/2010/main" val="3774368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D82C33F8-7787-4C4A-88FD-CED4B3017D85}" type="datetimeFigureOut">
              <a:rPr lang="en-US" smtClean="0"/>
              <a:t>1/5/2024</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6D07532E-FCA9-4494-BDCA-222263C9E558}" type="datetimeFigureOut">
              <a:rPr lang="en-US" smtClean="0"/>
              <a:t>1/5/2024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F2CCDC96-9141-4A8E-8925-33D206117F8E}" type="datetimeFigureOut">
              <a:rPr lang="en-US" smtClean="0"/>
              <a:t>1/5/2024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6.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5299" y="795019"/>
            <a:ext cx="4952365" cy="732790"/>
          </a:xfrm>
          <a:prstGeom prst="rect">
            <a:avLst/>
          </a:prstGeom>
        </p:spPr>
        <p:txBody>
          <a:bodyPr wrap="square" lIns="0" tIns="0" rIns="0" bIns="0">
            <a:spAutoFit/>
          </a:bodyPr>
          <a:lstStyle>
            <a:lvl1pPr>
              <a:defRPr sz="2400" b="1"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419100" y="1701800"/>
            <a:ext cx="9220200" cy="42379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defPPr>
              <a:defRPr lang="en-US" kern="0"/>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defPPr>
              <a:defRPr lang="en-US" kern="0"/>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a:t>1/5/2024</a:t>
            </a:fld>
            <a:endParaRPr lang="en-US"/>
          </a:p>
        </p:txBody>
      </p:sp>
      <p:sp>
        <p:nvSpPr>
          <p:cNvPr id="6" name="Holder 6"/>
          <p:cNvSpPr>
            <a:spLocks noGrp="1"/>
          </p:cNvSpPr>
          <p:nvPr>
            <p:ph type="sldNum" sz="quarter" idx="7"/>
          </p:nvPr>
        </p:nvSpPr>
        <p:spPr>
          <a:xfrm>
            <a:off x="8676957" y="7363307"/>
            <a:ext cx="971550" cy="114300"/>
          </a:xfrm>
          <a:prstGeom prst="rect">
            <a:avLst/>
          </a:prstGeom>
        </p:spPr>
        <p:txBody>
          <a:bodyPr wrap="square" lIns="0" tIns="0" rIns="0" bIns="0">
            <a:spAutoFit/>
          </a:bodyPr>
          <a:lstStyle>
            <a:defPPr>
              <a:defRPr lang="en-US" kern="0"/>
            </a:defPPr>
            <a:lvl1pPr marL="0" algn="l" defTabSz="914400" rtl="0" eaLnBrk="1" latinLnBrk="0" hangingPunct="1">
              <a:defRPr sz="700" b="1" i="0" kern="1200">
                <a:solidFill>
                  <a:srgbClr val="231F20"/>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a:t>
            </a:fld>
            <a:endParaRPr spc="-5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65" r:id="rId5"/>
    <p:sldLayoutId id="2147483862"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8800" y="632231"/>
            <a:ext cx="7435215" cy="360680"/>
          </a:xfrm>
          <a:prstGeom prst="rect">
            <a:avLst/>
          </a:prstGeom>
        </p:spPr>
        <p:txBody>
          <a:bodyPr wrap="square" lIns="0" tIns="0" rIns="0" bIns="0">
            <a:spAutoFit/>
          </a:bodyPr>
          <a:lstStyle>
            <a:lvl1pPr>
              <a:defRPr sz="2200" b="1" i="0">
                <a:solidFill>
                  <a:srgbClr val="231F20"/>
                </a:solidFill>
                <a:latin typeface="Tahoma"/>
                <a:cs typeface="Tahoma"/>
              </a:defRPr>
            </a:lvl1pPr>
          </a:lstStyle>
          <a:p>
            <a:endParaRPr/>
          </a:p>
        </p:txBody>
      </p:sp>
      <p:sp>
        <p:nvSpPr>
          <p:cNvPr id="3" name="Holder 3"/>
          <p:cNvSpPr>
            <a:spLocks noGrp="1"/>
          </p:cNvSpPr>
          <p:nvPr>
            <p:ph type="body" idx="1"/>
          </p:nvPr>
        </p:nvSpPr>
        <p:spPr>
          <a:xfrm>
            <a:off x="560887" y="1293367"/>
            <a:ext cx="4170045" cy="1854200"/>
          </a:xfrm>
          <a:prstGeom prst="rect">
            <a:avLst/>
          </a:prstGeom>
        </p:spPr>
        <p:txBody>
          <a:bodyPr wrap="square" lIns="0" tIns="0" rIns="0" bIns="0">
            <a:spAutoFit/>
          </a:bodyPr>
          <a:lstStyle>
            <a:lvl1pPr>
              <a:defRPr sz="10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defPPr>
              <a:defRPr lang="en-US" kern="0"/>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defPPr>
              <a:defRPr lang="en-US" kern="0"/>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a:t>1/5/2024</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defPPr>
              <a:defRPr lang="en-US" kern="0"/>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2824" y="1312357"/>
            <a:ext cx="1904851" cy="889606"/>
          </a:xfrm>
          <a:prstGeom prst="rect">
            <a:avLst/>
          </a:prstGeom>
        </p:spPr>
        <p:txBody>
          <a:bodyPr wrap="square" lIns="0" tIns="0" rIns="0" bIns="0">
            <a:spAutoFit/>
          </a:bodyPr>
          <a:lstStyle>
            <a:lvl1pPr>
              <a:defRPr sz="2459" b="1" i="0">
                <a:solidFill>
                  <a:schemeClr val="bg1"/>
                </a:solidFill>
                <a:latin typeface="Arial"/>
                <a:cs typeface="Arial"/>
              </a:defRPr>
            </a:lvl1pPr>
          </a:lstStyle>
          <a:p>
            <a:endParaRPr/>
          </a:p>
        </p:txBody>
      </p:sp>
      <p:sp>
        <p:nvSpPr>
          <p:cNvPr id="3" name="Holder 3"/>
          <p:cNvSpPr>
            <a:spLocks noGrp="1"/>
          </p:cNvSpPr>
          <p:nvPr>
            <p:ph type="body" idx="1"/>
          </p:nvPr>
        </p:nvSpPr>
        <p:spPr>
          <a:xfrm>
            <a:off x="502920" y="1787652"/>
            <a:ext cx="9052560" cy="512978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defPPr>
              <a:defRPr lang="en-US" kern="0"/>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defPPr>
              <a:defRPr lang="en-US" kern="0"/>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a:t>1/5/2024</a:t>
            </a:fld>
            <a:endParaRPr lang="en-US"/>
          </a:p>
        </p:txBody>
      </p:sp>
      <p:sp>
        <p:nvSpPr>
          <p:cNvPr id="6" name="Holder 6"/>
          <p:cNvSpPr>
            <a:spLocks noGrp="1"/>
          </p:cNvSpPr>
          <p:nvPr>
            <p:ph type="sldNum" sz="quarter" idx="7"/>
          </p:nvPr>
        </p:nvSpPr>
        <p:spPr>
          <a:xfrm>
            <a:off x="7242049" y="7228332"/>
            <a:ext cx="2313432" cy="388620"/>
          </a:xfrm>
          <a:prstGeom prst="rect">
            <a:avLst/>
          </a:prstGeom>
        </p:spPr>
        <p:txBody>
          <a:bodyPr wrap="square" lIns="0" tIns="0" rIns="0" bIns="0">
            <a:spAutoFit/>
          </a:bodyPr>
          <a:lstStyle>
            <a:defPPr>
              <a:defRPr lang="en-US" kern="0"/>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295835">
        <a:defRPr>
          <a:latin typeface="+mn-lt"/>
          <a:ea typeface="+mn-ea"/>
          <a:cs typeface="+mn-cs"/>
        </a:defRPr>
      </a:lvl2pPr>
      <a:lvl3pPr marL="591671">
        <a:defRPr>
          <a:latin typeface="+mn-lt"/>
          <a:ea typeface="+mn-ea"/>
          <a:cs typeface="+mn-cs"/>
        </a:defRPr>
      </a:lvl3pPr>
      <a:lvl4pPr marL="887506">
        <a:defRPr>
          <a:latin typeface="+mn-lt"/>
          <a:ea typeface="+mn-ea"/>
          <a:cs typeface="+mn-cs"/>
        </a:defRPr>
      </a:lvl4pPr>
      <a:lvl5pPr marL="1183341">
        <a:defRPr>
          <a:latin typeface="+mn-lt"/>
          <a:ea typeface="+mn-ea"/>
          <a:cs typeface="+mn-cs"/>
        </a:defRPr>
      </a:lvl5pPr>
      <a:lvl6pPr marL="1479176">
        <a:defRPr>
          <a:latin typeface="+mn-lt"/>
          <a:ea typeface="+mn-ea"/>
          <a:cs typeface="+mn-cs"/>
        </a:defRPr>
      </a:lvl6pPr>
      <a:lvl7pPr marL="1775012">
        <a:defRPr>
          <a:latin typeface="+mn-lt"/>
          <a:ea typeface="+mn-ea"/>
          <a:cs typeface="+mn-cs"/>
        </a:defRPr>
      </a:lvl7pPr>
      <a:lvl8pPr marL="2070847">
        <a:defRPr>
          <a:latin typeface="+mn-lt"/>
          <a:ea typeface="+mn-ea"/>
          <a:cs typeface="+mn-cs"/>
        </a:defRPr>
      </a:lvl8pPr>
      <a:lvl9pPr marL="2366682">
        <a:defRPr>
          <a:latin typeface="+mn-lt"/>
          <a:ea typeface="+mn-ea"/>
          <a:cs typeface="+mn-cs"/>
        </a:defRPr>
      </a:lvl9pPr>
    </p:bodyStyle>
    <p:otherStyle>
      <a:lvl1pPr marL="0">
        <a:defRPr>
          <a:latin typeface="+mn-lt"/>
          <a:ea typeface="+mn-ea"/>
          <a:cs typeface="+mn-cs"/>
        </a:defRPr>
      </a:lvl1pPr>
      <a:lvl2pPr marL="295835">
        <a:defRPr>
          <a:latin typeface="+mn-lt"/>
          <a:ea typeface="+mn-ea"/>
          <a:cs typeface="+mn-cs"/>
        </a:defRPr>
      </a:lvl2pPr>
      <a:lvl3pPr marL="591671">
        <a:defRPr>
          <a:latin typeface="+mn-lt"/>
          <a:ea typeface="+mn-ea"/>
          <a:cs typeface="+mn-cs"/>
        </a:defRPr>
      </a:lvl3pPr>
      <a:lvl4pPr marL="887506">
        <a:defRPr>
          <a:latin typeface="+mn-lt"/>
          <a:ea typeface="+mn-ea"/>
          <a:cs typeface="+mn-cs"/>
        </a:defRPr>
      </a:lvl4pPr>
      <a:lvl5pPr marL="1183341">
        <a:defRPr>
          <a:latin typeface="+mn-lt"/>
          <a:ea typeface="+mn-ea"/>
          <a:cs typeface="+mn-cs"/>
        </a:defRPr>
      </a:lvl5pPr>
      <a:lvl6pPr marL="1479176">
        <a:defRPr>
          <a:latin typeface="+mn-lt"/>
          <a:ea typeface="+mn-ea"/>
          <a:cs typeface="+mn-cs"/>
        </a:defRPr>
      </a:lvl6pPr>
      <a:lvl7pPr marL="1775012">
        <a:defRPr>
          <a:latin typeface="+mn-lt"/>
          <a:ea typeface="+mn-ea"/>
          <a:cs typeface="+mn-cs"/>
        </a:defRPr>
      </a:lvl7pPr>
      <a:lvl8pPr marL="2070847">
        <a:defRPr>
          <a:latin typeface="+mn-lt"/>
          <a:ea typeface="+mn-ea"/>
          <a:cs typeface="+mn-cs"/>
        </a:defRPr>
      </a:lvl8pPr>
      <a:lvl9pPr marL="236668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5F20B2D-E055-FEA6-AF8D-C193C0F6D8D5}"/>
              </a:ext>
            </a:extLst>
          </p:cNvPr>
          <p:cNvSpPr>
            <a:spLocks noGrp="1"/>
          </p:cNvSpPr>
          <p:nvPr>
            <p:ph type="ftr" sz="quarter" idx="3"/>
          </p:nvPr>
        </p:nvSpPr>
        <p:spPr>
          <a:xfrm>
            <a:off x="3331845" y="7203864"/>
            <a:ext cx="3394710" cy="413809"/>
          </a:xfrm>
          <a:prstGeom prst="rect">
            <a:avLst/>
          </a:prstGeom>
        </p:spPr>
        <p:txBody>
          <a:bodyPr vert="horz" lIns="91440" tIns="45720" rIns="91440" bIns="45720" rtlCol="0" anchor="ctr"/>
          <a:lstStyle>
            <a:defPPr>
              <a:defRPr lang="en-US"/>
            </a:defPPr>
            <a:lvl1pPr algn="ctr" rtl="0" eaLnBrk="1" fontAlgn="auto" hangingPunct="1">
              <a:spcBef>
                <a:spcPct val="0"/>
              </a:spcBef>
              <a:spcAft>
                <a:spcPct val="0"/>
              </a:spcAft>
              <a:defRPr sz="990" kern="1200">
                <a:solidFill>
                  <a:schemeClr val="tx1">
                    <a:tint val="75000"/>
                  </a:schemeClr>
                </a:solidFill>
                <a:latin typeface="+mn-lt"/>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defRPr/>
            </a:pPr>
            <a:endParaRPr lang="en-US"/>
          </a:p>
        </p:txBody>
      </p:sp>
      <p:sp>
        <p:nvSpPr>
          <p:cNvPr id="6" name="Slide Number Placeholder 5">
            <a:extLst>
              <a:ext uri="{FF2B5EF4-FFF2-40B4-BE49-F238E27FC236}">
                <a16:creationId xmlns:a16="http://schemas.microsoft.com/office/drawing/2014/main" id="{D8C3D39A-6107-9FA8-4CEA-DDE363488EB5}"/>
              </a:ext>
            </a:extLst>
          </p:cNvPr>
          <p:cNvSpPr>
            <a:spLocks noGrp="1"/>
          </p:cNvSpPr>
          <p:nvPr>
            <p:ph type="sldNum" sz="quarter" idx="4"/>
          </p:nvPr>
        </p:nvSpPr>
        <p:spPr>
          <a:xfrm>
            <a:off x="7103745" y="7203864"/>
            <a:ext cx="2263140" cy="413809"/>
          </a:xfrm>
          <a:prstGeom prst="rect">
            <a:avLst/>
          </a:prstGeom>
        </p:spPr>
        <p:txBody>
          <a:bodyPr vert="horz" lIns="91440" tIns="45720" rIns="91440" bIns="45720" rtlCol="0" anchor="ctr"/>
          <a:lstStyle>
            <a:defPPr>
              <a:defRPr lang="en-US"/>
            </a:defPPr>
            <a:lvl1pPr algn="r" rtl="0" eaLnBrk="1" fontAlgn="auto" hangingPunct="1">
              <a:spcBef>
                <a:spcPct val="0"/>
              </a:spcBef>
              <a:spcAft>
                <a:spcPct val="0"/>
              </a:spcAft>
              <a:defRPr sz="990" kern="1200">
                <a:solidFill>
                  <a:schemeClr val="tx1">
                    <a:tint val="75000"/>
                  </a:schemeClr>
                </a:solidFill>
                <a:latin typeface="+mn-lt"/>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defRPr/>
            </a:pPr>
            <a:fld id="{49D6CC23-BAFC-47C0-89A6-138F11F4480C}" type="slidenum">
              <a:rPr lang="en-US"/>
              <a:pPr>
                <a:defRPr/>
              </a:pPr>
              <a:t>‹#›</a:t>
            </a:fld>
            <a:endParaRPr lang="en-US"/>
          </a:p>
        </p:txBody>
      </p:sp>
    </p:spTree>
    <p:extLst>
      <p:ext uri="{BB962C8B-B14F-4D97-AF65-F5344CB8AC3E}">
        <p14:creationId xmlns:p14="http://schemas.microsoft.com/office/powerpoint/2010/main" val="934450633"/>
      </p:ext>
    </p:extLst>
  </p:cSld>
  <p:clrMap bg1="lt1" tx1="dk1" bg2="lt2" tx2="dk2" accent1="accent1" accent2="accent2" accent3="accent3" accent4="accent4" accent5="accent5" accent6="accent6" hlink="hlink" folHlink="folHlink"/>
  <p:sldLayoutIdLst>
    <p:sldLayoutId id="2147483679" r:id="rId1"/>
    <p:sldLayoutId id="2147483827" r:id="rId2"/>
    <p:sldLayoutId id="2147483828" r:id="rId3"/>
    <p:sldLayoutId id="2147483829" r:id="rId4"/>
    <p:sldLayoutId id="2147483830"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fontAlgn="base">
        <a:lnSpc>
          <a:spcPct val="90000"/>
        </a:lnSpc>
        <a:spcBef>
          <a:spcPct val="0"/>
        </a:spcBef>
        <a:spcAft>
          <a:spcPct val="0"/>
        </a:spcAft>
        <a:defRPr sz="3630" kern="1200">
          <a:solidFill>
            <a:schemeClr val="tx1"/>
          </a:solidFill>
          <a:latin typeface="+mj-lt"/>
          <a:ea typeface="+mj-ea"/>
          <a:cs typeface="+mj-cs"/>
        </a:defRPr>
      </a:lvl1pPr>
      <a:lvl2pPr algn="l" rtl="0" fontAlgn="base">
        <a:lnSpc>
          <a:spcPct val="90000"/>
        </a:lnSpc>
        <a:spcBef>
          <a:spcPct val="0"/>
        </a:spcBef>
        <a:spcAft>
          <a:spcPct val="0"/>
        </a:spcAft>
        <a:defRPr sz="3630">
          <a:solidFill>
            <a:schemeClr val="tx1"/>
          </a:solidFill>
          <a:latin typeface="Calibri Light" panose="020F0302020204030204" pitchFamily="34" charset="0"/>
        </a:defRPr>
      </a:lvl2pPr>
      <a:lvl3pPr algn="l" rtl="0" fontAlgn="base">
        <a:lnSpc>
          <a:spcPct val="90000"/>
        </a:lnSpc>
        <a:spcBef>
          <a:spcPct val="0"/>
        </a:spcBef>
        <a:spcAft>
          <a:spcPct val="0"/>
        </a:spcAft>
        <a:defRPr sz="3630">
          <a:solidFill>
            <a:schemeClr val="tx1"/>
          </a:solidFill>
          <a:latin typeface="Calibri Light" panose="020F0302020204030204" pitchFamily="34" charset="0"/>
        </a:defRPr>
      </a:lvl3pPr>
      <a:lvl4pPr algn="l" rtl="0" fontAlgn="base">
        <a:lnSpc>
          <a:spcPct val="90000"/>
        </a:lnSpc>
        <a:spcBef>
          <a:spcPct val="0"/>
        </a:spcBef>
        <a:spcAft>
          <a:spcPct val="0"/>
        </a:spcAft>
        <a:defRPr sz="3630">
          <a:solidFill>
            <a:schemeClr val="tx1"/>
          </a:solidFill>
          <a:latin typeface="Calibri Light" panose="020F0302020204030204" pitchFamily="34" charset="0"/>
        </a:defRPr>
      </a:lvl4pPr>
      <a:lvl5pPr algn="l" rtl="0" fontAlgn="base">
        <a:lnSpc>
          <a:spcPct val="90000"/>
        </a:lnSpc>
        <a:spcBef>
          <a:spcPct val="0"/>
        </a:spcBef>
        <a:spcAft>
          <a:spcPct val="0"/>
        </a:spcAft>
        <a:defRPr sz="3630">
          <a:solidFill>
            <a:schemeClr val="tx1"/>
          </a:solidFill>
          <a:latin typeface="Calibri Light" panose="020F0302020204030204" pitchFamily="34" charset="0"/>
        </a:defRPr>
      </a:lvl5pPr>
      <a:lvl6pPr marL="377175" algn="l" rtl="0" fontAlgn="base">
        <a:lnSpc>
          <a:spcPct val="90000"/>
        </a:lnSpc>
        <a:spcBef>
          <a:spcPct val="0"/>
        </a:spcBef>
        <a:spcAft>
          <a:spcPct val="0"/>
        </a:spcAft>
        <a:defRPr sz="3630">
          <a:solidFill>
            <a:schemeClr val="tx1"/>
          </a:solidFill>
          <a:latin typeface="Calibri Light" panose="020F0302020204030204" pitchFamily="34" charset="0"/>
        </a:defRPr>
      </a:lvl6pPr>
      <a:lvl7pPr marL="754350" algn="l" rtl="0" fontAlgn="base">
        <a:lnSpc>
          <a:spcPct val="90000"/>
        </a:lnSpc>
        <a:spcBef>
          <a:spcPct val="0"/>
        </a:spcBef>
        <a:spcAft>
          <a:spcPct val="0"/>
        </a:spcAft>
        <a:defRPr sz="3630">
          <a:solidFill>
            <a:schemeClr val="tx1"/>
          </a:solidFill>
          <a:latin typeface="Calibri Light" panose="020F0302020204030204" pitchFamily="34" charset="0"/>
        </a:defRPr>
      </a:lvl7pPr>
      <a:lvl8pPr marL="1131524" algn="l" rtl="0" fontAlgn="base">
        <a:lnSpc>
          <a:spcPct val="90000"/>
        </a:lnSpc>
        <a:spcBef>
          <a:spcPct val="0"/>
        </a:spcBef>
        <a:spcAft>
          <a:spcPct val="0"/>
        </a:spcAft>
        <a:defRPr sz="3630">
          <a:solidFill>
            <a:schemeClr val="tx1"/>
          </a:solidFill>
          <a:latin typeface="Calibri Light" panose="020F0302020204030204" pitchFamily="34" charset="0"/>
        </a:defRPr>
      </a:lvl8pPr>
      <a:lvl9pPr marL="1508700" algn="l" rtl="0" fontAlgn="base">
        <a:lnSpc>
          <a:spcPct val="90000"/>
        </a:lnSpc>
        <a:spcBef>
          <a:spcPct val="0"/>
        </a:spcBef>
        <a:spcAft>
          <a:spcPct val="0"/>
        </a:spcAft>
        <a:defRPr sz="3630">
          <a:solidFill>
            <a:schemeClr val="tx1"/>
          </a:solidFill>
          <a:latin typeface="Calibri Light" panose="020F0302020204030204" pitchFamily="34" charset="0"/>
        </a:defRPr>
      </a:lvl9pPr>
    </p:titleStyle>
    <p:bodyStyle>
      <a:lvl1pPr marL="188587" indent="-188587" algn="l" rtl="0" fontAlgn="base">
        <a:lnSpc>
          <a:spcPct val="90000"/>
        </a:lnSpc>
        <a:spcBef>
          <a:spcPts val="825"/>
        </a:spcBef>
        <a:spcAft>
          <a:spcPct val="0"/>
        </a:spcAft>
        <a:buFont typeface="Arial" pitchFamily="34" charset="0"/>
        <a:buChar char="•"/>
        <a:defRPr sz="2310" kern="1200">
          <a:solidFill>
            <a:schemeClr val="tx1"/>
          </a:solidFill>
          <a:latin typeface="+mn-lt"/>
          <a:ea typeface="+mn-ea"/>
          <a:cs typeface="+mn-cs"/>
        </a:defRPr>
      </a:lvl1pPr>
      <a:lvl2pPr marL="565762" indent="-188587" algn="l" rtl="0" fontAlgn="base">
        <a:lnSpc>
          <a:spcPct val="90000"/>
        </a:lnSpc>
        <a:spcBef>
          <a:spcPts val="413"/>
        </a:spcBef>
        <a:spcAft>
          <a:spcPct val="0"/>
        </a:spcAft>
        <a:buFont typeface="Arial" pitchFamily="34" charset="0"/>
        <a:buChar char="•"/>
        <a:defRPr sz="1980" kern="1200">
          <a:solidFill>
            <a:schemeClr val="tx1"/>
          </a:solidFill>
          <a:latin typeface="+mn-lt"/>
          <a:ea typeface="+mn-ea"/>
          <a:cs typeface="+mn-cs"/>
        </a:defRPr>
      </a:lvl2pPr>
      <a:lvl3pPr marL="942937" indent="-188587" algn="l" rtl="0" fontAlgn="base">
        <a:lnSpc>
          <a:spcPct val="90000"/>
        </a:lnSpc>
        <a:spcBef>
          <a:spcPts val="413"/>
        </a:spcBef>
        <a:spcAft>
          <a:spcPct val="0"/>
        </a:spcAft>
        <a:buFont typeface="Arial" pitchFamily="34" charset="0"/>
        <a:buChar char="•"/>
        <a:defRPr sz="1650" kern="1200">
          <a:solidFill>
            <a:schemeClr val="tx1"/>
          </a:solidFill>
          <a:latin typeface="+mn-lt"/>
          <a:ea typeface="+mn-ea"/>
          <a:cs typeface="+mn-cs"/>
        </a:defRPr>
      </a:lvl3pPr>
      <a:lvl4pPr marL="1320113" indent="-188587" algn="l" rtl="0" fontAlgn="base">
        <a:lnSpc>
          <a:spcPct val="90000"/>
        </a:lnSpc>
        <a:spcBef>
          <a:spcPts val="413"/>
        </a:spcBef>
        <a:spcAft>
          <a:spcPct val="0"/>
        </a:spcAft>
        <a:buFont typeface="Arial" pitchFamily="34" charset="0"/>
        <a:buChar char="•"/>
        <a:defRPr kern="1200">
          <a:solidFill>
            <a:schemeClr val="tx1"/>
          </a:solidFill>
          <a:latin typeface="+mn-lt"/>
          <a:ea typeface="+mn-ea"/>
          <a:cs typeface="+mn-cs"/>
        </a:defRPr>
      </a:lvl4pPr>
      <a:lvl5pPr marL="1697287" indent="-188587" algn="l" rtl="0" fontAlgn="base">
        <a:lnSpc>
          <a:spcPct val="90000"/>
        </a:lnSpc>
        <a:spcBef>
          <a:spcPts val="413"/>
        </a:spcBef>
        <a:spcAft>
          <a:spcPct val="0"/>
        </a:spcAft>
        <a:buFont typeface="Arial" pitchFamily="34" charset="0"/>
        <a:buChar char="•"/>
        <a:defRPr kern="1200">
          <a:solidFill>
            <a:schemeClr val="tx1"/>
          </a:solidFill>
          <a:latin typeface="+mn-lt"/>
          <a:ea typeface="+mn-ea"/>
          <a:cs typeface="+mn-cs"/>
        </a:defRPr>
      </a:lvl5pPr>
      <a:lvl6pPr marL="2074462" indent="-188587" algn="l" defTabSz="75435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6pPr>
      <a:lvl7pPr marL="2451637" indent="-188587" algn="l" defTabSz="75435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7pPr>
      <a:lvl8pPr marL="2828812" indent="-188587" algn="l" defTabSz="75435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8pPr>
      <a:lvl9pPr marL="3205986" indent="-188587" algn="l" defTabSz="75435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9pPr>
    </p:bodyStyle>
    <p:otherStyle>
      <a:defPPr>
        <a:defRPr lang="en-US"/>
      </a:defPPr>
      <a:lvl1pPr marL="0" algn="l" defTabSz="754350" rtl="0" eaLnBrk="1" latinLnBrk="0" hangingPunct="1">
        <a:defRPr sz="1485" kern="1200">
          <a:solidFill>
            <a:schemeClr val="tx1"/>
          </a:solidFill>
          <a:latin typeface="+mn-lt"/>
          <a:ea typeface="+mn-ea"/>
          <a:cs typeface="+mn-cs"/>
        </a:defRPr>
      </a:lvl1pPr>
      <a:lvl2pPr marL="377175" algn="l" defTabSz="754350" rtl="0" eaLnBrk="1" latinLnBrk="0" hangingPunct="1">
        <a:defRPr sz="1485" kern="1200">
          <a:solidFill>
            <a:schemeClr val="tx1"/>
          </a:solidFill>
          <a:latin typeface="+mn-lt"/>
          <a:ea typeface="+mn-ea"/>
          <a:cs typeface="+mn-cs"/>
        </a:defRPr>
      </a:lvl2pPr>
      <a:lvl3pPr marL="754350" algn="l" defTabSz="754350" rtl="0" eaLnBrk="1" latinLnBrk="0" hangingPunct="1">
        <a:defRPr sz="1485" kern="1200">
          <a:solidFill>
            <a:schemeClr val="tx1"/>
          </a:solidFill>
          <a:latin typeface="+mn-lt"/>
          <a:ea typeface="+mn-ea"/>
          <a:cs typeface="+mn-cs"/>
        </a:defRPr>
      </a:lvl3pPr>
      <a:lvl4pPr marL="1131524" algn="l" defTabSz="754350" rtl="0" eaLnBrk="1" latinLnBrk="0" hangingPunct="1">
        <a:defRPr sz="1485" kern="1200">
          <a:solidFill>
            <a:schemeClr val="tx1"/>
          </a:solidFill>
          <a:latin typeface="+mn-lt"/>
          <a:ea typeface="+mn-ea"/>
          <a:cs typeface="+mn-cs"/>
        </a:defRPr>
      </a:lvl4pPr>
      <a:lvl5pPr marL="1508700" algn="l" defTabSz="754350" rtl="0" eaLnBrk="1" latinLnBrk="0" hangingPunct="1">
        <a:defRPr sz="1485" kern="1200">
          <a:solidFill>
            <a:schemeClr val="tx1"/>
          </a:solidFill>
          <a:latin typeface="+mn-lt"/>
          <a:ea typeface="+mn-ea"/>
          <a:cs typeface="+mn-cs"/>
        </a:defRPr>
      </a:lvl5pPr>
      <a:lvl6pPr marL="1885875" algn="l" defTabSz="754350" rtl="0" eaLnBrk="1" latinLnBrk="0" hangingPunct="1">
        <a:defRPr sz="1485" kern="1200">
          <a:solidFill>
            <a:schemeClr val="tx1"/>
          </a:solidFill>
          <a:latin typeface="+mn-lt"/>
          <a:ea typeface="+mn-ea"/>
          <a:cs typeface="+mn-cs"/>
        </a:defRPr>
      </a:lvl6pPr>
      <a:lvl7pPr marL="2263050" algn="l" defTabSz="754350" rtl="0" eaLnBrk="1" latinLnBrk="0" hangingPunct="1">
        <a:defRPr sz="1485" kern="1200">
          <a:solidFill>
            <a:schemeClr val="tx1"/>
          </a:solidFill>
          <a:latin typeface="+mn-lt"/>
          <a:ea typeface="+mn-ea"/>
          <a:cs typeface="+mn-cs"/>
        </a:defRPr>
      </a:lvl7pPr>
      <a:lvl8pPr marL="2640224" algn="l" defTabSz="754350" rtl="0" eaLnBrk="1" latinLnBrk="0" hangingPunct="1">
        <a:defRPr sz="1485" kern="1200">
          <a:solidFill>
            <a:schemeClr val="tx1"/>
          </a:solidFill>
          <a:latin typeface="+mn-lt"/>
          <a:ea typeface="+mn-ea"/>
          <a:cs typeface="+mn-cs"/>
        </a:defRPr>
      </a:lvl8pPr>
      <a:lvl9pPr marL="3017399" algn="l" defTabSz="754350" rtl="0" eaLnBrk="1" latinLnBrk="0" hangingPunct="1">
        <a:defRPr sz="148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691516"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691516"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691516" y="7203866"/>
            <a:ext cx="2263140" cy="413809"/>
          </a:xfrm>
          <a:prstGeom prst="rect">
            <a:avLst/>
          </a:prstGeom>
        </p:spPr>
        <p:txBody>
          <a:bodyPr vert="horz" lIns="91440" tIns="45720" rIns="91440" bIns="45720" rtlCol="0" anchor="ctr"/>
          <a:lstStyle>
            <a:defPPr>
              <a:defRPr lang="en-US"/>
            </a:defPPr>
            <a:lvl1pPr algn="l" rtl="0" fontAlgn="base">
              <a:spcBef>
                <a:spcPct val="0"/>
              </a:spcBef>
              <a:spcAft>
                <a:spcPct val="0"/>
              </a:spcAft>
              <a:defRPr sz="990" kern="1200">
                <a:solidFill>
                  <a:schemeClr val="tx1">
                    <a:tint val="75000"/>
                  </a:schemeClr>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3331846" y="7203866"/>
            <a:ext cx="3394710" cy="413809"/>
          </a:xfrm>
          <a:prstGeom prst="rect">
            <a:avLst/>
          </a:prstGeom>
        </p:spPr>
        <p:txBody>
          <a:bodyPr vert="horz" lIns="91440" tIns="45720" rIns="91440" bIns="45720" rtlCol="0" anchor="ctr"/>
          <a:lstStyle>
            <a:defPPr>
              <a:defRPr lang="en-US"/>
            </a:defPPr>
            <a:lvl1pPr algn="ctr" rtl="0" fontAlgn="base">
              <a:spcBef>
                <a:spcPct val="0"/>
              </a:spcBef>
              <a:spcAft>
                <a:spcPct val="0"/>
              </a:spcAft>
              <a:defRPr sz="990" kern="1200">
                <a:solidFill>
                  <a:schemeClr val="tx1">
                    <a:tint val="75000"/>
                  </a:schemeClr>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7103745" y="7203866"/>
            <a:ext cx="2263140" cy="413809"/>
          </a:xfrm>
          <a:prstGeom prst="rect">
            <a:avLst/>
          </a:prstGeom>
        </p:spPr>
        <p:txBody>
          <a:bodyPr vert="horz" lIns="91440" tIns="45720" rIns="91440" bIns="45720" rtlCol="0" anchor="ctr"/>
          <a:lstStyle>
            <a:defPPr>
              <a:defRPr lang="en-US"/>
            </a:defPPr>
            <a:lvl1pPr algn="r" rtl="0" fontAlgn="base">
              <a:spcBef>
                <a:spcPct val="0"/>
              </a:spcBef>
              <a:spcAft>
                <a:spcPct val="0"/>
              </a:spcAft>
              <a:defRPr sz="990" kern="1200">
                <a:solidFill>
                  <a:schemeClr val="tx1">
                    <a:tint val="75000"/>
                  </a:schemeClr>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fld id="{0566D002-17E1-41BB-8809-A3EF77AA80C7}" type="slidenum">
              <a:rPr lang="en-US" smtClean="0"/>
              <a:t>‹#›</a:t>
            </a:fld>
            <a:endParaRPr lang="en-US"/>
          </a:p>
        </p:txBody>
      </p:sp>
    </p:spTree>
    <p:extLst>
      <p:ext uri="{BB962C8B-B14F-4D97-AF65-F5344CB8AC3E}">
        <p14:creationId xmlns:p14="http://schemas.microsoft.com/office/powerpoint/2010/main" val="104209207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754230" rtl="0" eaLnBrk="1" latinLnBrk="0" hangingPunct="1">
        <a:lnSpc>
          <a:spcPct val="90000"/>
        </a:lnSpc>
        <a:spcBef>
          <a:spcPct val="0"/>
        </a:spcBef>
        <a:buNone/>
        <a:defRPr sz="3629" kern="1200">
          <a:solidFill>
            <a:schemeClr val="tx1"/>
          </a:solidFill>
          <a:latin typeface="+mj-lt"/>
          <a:ea typeface="+mj-ea"/>
          <a:cs typeface="+mj-cs"/>
        </a:defRPr>
      </a:lvl1pPr>
    </p:titleStyle>
    <p:bodyStyle>
      <a:lvl1pPr marL="188557" indent="-188557" algn="l" defTabSz="754230" rtl="0" eaLnBrk="1" latinLnBrk="0" hangingPunct="1">
        <a:lnSpc>
          <a:spcPct val="90000"/>
        </a:lnSpc>
        <a:spcBef>
          <a:spcPts val="825"/>
        </a:spcBef>
        <a:buFont typeface="Arial" pitchFamily="34" charset="0"/>
        <a:buChar char="•"/>
        <a:defRPr sz="2310" kern="1200">
          <a:solidFill>
            <a:schemeClr val="tx1"/>
          </a:solidFill>
          <a:latin typeface="+mn-lt"/>
          <a:ea typeface="+mn-ea"/>
          <a:cs typeface="+mn-cs"/>
        </a:defRPr>
      </a:lvl1pPr>
      <a:lvl2pPr marL="565672" indent="-188557" algn="l" defTabSz="754230" rtl="0" eaLnBrk="1" latinLnBrk="0" hangingPunct="1">
        <a:lnSpc>
          <a:spcPct val="90000"/>
        </a:lnSpc>
        <a:spcBef>
          <a:spcPts val="413"/>
        </a:spcBef>
        <a:buFont typeface="Arial" pitchFamily="34" charset="0"/>
        <a:buChar char="•"/>
        <a:defRPr sz="1980" kern="1200">
          <a:solidFill>
            <a:schemeClr val="tx1"/>
          </a:solidFill>
          <a:latin typeface="+mn-lt"/>
          <a:ea typeface="+mn-ea"/>
          <a:cs typeface="+mn-cs"/>
        </a:defRPr>
      </a:lvl2pPr>
      <a:lvl3pPr marL="942787" indent="-188557" algn="l" defTabSz="754230" rtl="0" eaLnBrk="1" latinLnBrk="0" hangingPunct="1">
        <a:lnSpc>
          <a:spcPct val="90000"/>
        </a:lnSpc>
        <a:spcBef>
          <a:spcPts val="413"/>
        </a:spcBef>
        <a:buFont typeface="Arial" pitchFamily="34" charset="0"/>
        <a:buChar char="•"/>
        <a:defRPr sz="1649" kern="1200">
          <a:solidFill>
            <a:schemeClr val="tx1"/>
          </a:solidFill>
          <a:latin typeface="+mn-lt"/>
          <a:ea typeface="+mn-ea"/>
          <a:cs typeface="+mn-cs"/>
        </a:defRPr>
      </a:lvl3pPr>
      <a:lvl4pPr marL="1319901"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4pPr>
      <a:lvl5pPr marL="1697015"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5pPr>
      <a:lvl6pPr marL="2074130"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6pPr>
      <a:lvl7pPr marL="2451245"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7pPr>
      <a:lvl8pPr marL="2828360"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8pPr>
      <a:lvl9pPr marL="3205474" indent="-188557" algn="l" defTabSz="754230" rtl="0" eaLnBrk="1" latinLnBrk="0" hangingPunct="1">
        <a:lnSpc>
          <a:spcPct val="90000"/>
        </a:lnSpc>
        <a:spcBef>
          <a:spcPts val="413"/>
        </a:spcBef>
        <a:buFont typeface="Arial" pitchFamily="34" charset="0"/>
        <a:buChar char="•"/>
        <a:defRPr sz="1485" kern="1200">
          <a:solidFill>
            <a:schemeClr val="tx1"/>
          </a:solidFill>
          <a:latin typeface="+mn-lt"/>
          <a:ea typeface="+mn-ea"/>
          <a:cs typeface="+mn-cs"/>
        </a:defRPr>
      </a:lvl9pPr>
    </p:bodyStyle>
    <p:otherStyle>
      <a:defPPr>
        <a:defRPr lang="en-US"/>
      </a:defPPr>
      <a:lvl1pPr marL="0" algn="l" defTabSz="754230" rtl="0" eaLnBrk="1" latinLnBrk="0" hangingPunct="1">
        <a:defRPr sz="1485" kern="1200">
          <a:solidFill>
            <a:schemeClr val="tx1"/>
          </a:solidFill>
          <a:latin typeface="+mn-lt"/>
          <a:ea typeface="+mn-ea"/>
          <a:cs typeface="+mn-cs"/>
        </a:defRPr>
      </a:lvl1pPr>
      <a:lvl2pPr marL="377115" algn="l" defTabSz="754230" rtl="0" eaLnBrk="1" latinLnBrk="0" hangingPunct="1">
        <a:defRPr sz="1485" kern="1200">
          <a:solidFill>
            <a:schemeClr val="tx1"/>
          </a:solidFill>
          <a:latin typeface="+mn-lt"/>
          <a:ea typeface="+mn-ea"/>
          <a:cs typeface="+mn-cs"/>
        </a:defRPr>
      </a:lvl2pPr>
      <a:lvl3pPr marL="754230" algn="l" defTabSz="754230" rtl="0" eaLnBrk="1" latinLnBrk="0" hangingPunct="1">
        <a:defRPr sz="1485" kern="1200">
          <a:solidFill>
            <a:schemeClr val="tx1"/>
          </a:solidFill>
          <a:latin typeface="+mn-lt"/>
          <a:ea typeface="+mn-ea"/>
          <a:cs typeface="+mn-cs"/>
        </a:defRPr>
      </a:lvl3pPr>
      <a:lvl4pPr marL="1131343" algn="l" defTabSz="754230" rtl="0" eaLnBrk="1" latinLnBrk="0" hangingPunct="1">
        <a:defRPr sz="1485" kern="1200">
          <a:solidFill>
            <a:schemeClr val="tx1"/>
          </a:solidFill>
          <a:latin typeface="+mn-lt"/>
          <a:ea typeface="+mn-ea"/>
          <a:cs typeface="+mn-cs"/>
        </a:defRPr>
      </a:lvl4pPr>
      <a:lvl5pPr marL="1508458" algn="l" defTabSz="754230" rtl="0" eaLnBrk="1" latinLnBrk="0" hangingPunct="1">
        <a:defRPr sz="1485" kern="1200">
          <a:solidFill>
            <a:schemeClr val="tx1"/>
          </a:solidFill>
          <a:latin typeface="+mn-lt"/>
          <a:ea typeface="+mn-ea"/>
          <a:cs typeface="+mn-cs"/>
        </a:defRPr>
      </a:lvl5pPr>
      <a:lvl6pPr marL="1885573" algn="l" defTabSz="754230" rtl="0" eaLnBrk="1" latinLnBrk="0" hangingPunct="1">
        <a:defRPr sz="1485" kern="1200">
          <a:solidFill>
            <a:schemeClr val="tx1"/>
          </a:solidFill>
          <a:latin typeface="+mn-lt"/>
          <a:ea typeface="+mn-ea"/>
          <a:cs typeface="+mn-cs"/>
        </a:defRPr>
      </a:lvl6pPr>
      <a:lvl7pPr marL="2262688" algn="l" defTabSz="754230" rtl="0" eaLnBrk="1" latinLnBrk="0" hangingPunct="1">
        <a:defRPr sz="1485" kern="1200">
          <a:solidFill>
            <a:schemeClr val="tx1"/>
          </a:solidFill>
          <a:latin typeface="+mn-lt"/>
          <a:ea typeface="+mn-ea"/>
          <a:cs typeface="+mn-cs"/>
        </a:defRPr>
      </a:lvl7pPr>
      <a:lvl8pPr marL="2639802" algn="l" defTabSz="754230" rtl="0" eaLnBrk="1" latinLnBrk="0" hangingPunct="1">
        <a:defRPr sz="1485" kern="1200">
          <a:solidFill>
            <a:schemeClr val="tx1"/>
          </a:solidFill>
          <a:latin typeface="+mn-lt"/>
          <a:ea typeface="+mn-ea"/>
          <a:cs typeface="+mn-cs"/>
        </a:defRPr>
      </a:lvl8pPr>
      <a:lvl9pPr marL="3016916" algn="l" defTabSz="754230" rtl="0" eaLnBrk="1" latinLnBrk="0" hangingPunct="1">
        <a:defRPr sz="148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745" y="418222"/>
            <a:ext cx="8863966" cy="835598"/>
          </a:xfrm>
          <a:prstGeom prst="rect">
            <a:avLst/>
          </a:prstGeom>
        </p:spPr>
        <p:txBody>
          <a:bodyPr vert="horz" lIns="0" tIns="0" rIns="0" bIns="0" rtlCol="0" anchor="b" anchorCtr="0">
            <a:noAutofit/>
          </a:bodyPr>
          <a:lstStyle/>
          <a:p>
            <a:endParaRPr lang="en-US" dirty="0"/>
          </a:p>
        </p:txBody>
      </p:sp>
      <p:sp>
        <p:nvSpPr>
          <p:cNvPr id="19" name="TextBox 18"/>
          <p:cNvSpPr txBox="1"/>
          <p:nvPr userDrawn="1"/>
        </p:nvSpPr>
        <p:spPr>
          <a:xfrm>
            <a:off x="6062517" y="7414376"/>
            <a:ext cx="3412036" cy="135422"/>
          </a:xfrm>
          <a:prstGeom prst="rect">
            <a:avLst/>
          </a:prstGeom>
          <a:noFill/>
        </p:spPr>
        <p:txBody>
          <a:bodyPr wrap="square" lIns="0" tIns="0" rIns="0" bIns="0" rtlCol="0" anchor="b" anchorCtr="0">
            <a:spAutoFit/>
          </a:bodyPr>
          <a:lstStyle/>
          <a:p>
            <a:pPr algn="r"/>
            <a:r>
              <a:rPr lang="en-US" sz="880" b="0" i="0" dirty="0">
                <a:solidFill>
                  <a:schemeClr val="tx1"/>
                </a:solidFill>
                <a:latin typeface="Arial" panose="020B0604020202020204" pitchFamily="34" charset="0"/>
                <a:cs typeface="Arial" panose="020B0604020202020204" pitchFamily="34" charset="0"/>
              </a:rPr>
              <a:t>LPL Financial  Member FINRA/SIPC</a:t>
            </a:r>
          </a:p>
        </p:txBody>
      </p:sp>
      <p:sp>
        <p:nvSpPr>
          <p:cNvPr id="20" name="TextBox 19"/>
          <p:cNvSpPr txBox="1"/>
          <p:nvPr userDrawn="1"/>
        </p:nvSpPr>
        <p:spPr>
          <a:xfrm>
            <a:off x="9751060" y="7448232"/>
            <a:ext cx="195219" cy="101566"/>
          </a:xfrm>
          <a:prstGeom prst="rect">
            <a:avLst/>
          </a:prstGeom>
          <a:noFill/>
        </p:spPr>
        <p:txBody>
          <a:bodyPr wrap="square" lIns="0" tIns="0" rIns="0" bIns="0" rtlCol="0" anchor="b" anchorCtr="0">
            <a:spAutoFit/>
          </a:bodyPr>
          <a:lstStyle/>
          <a:p>
            <a:pPr algn="l"/>
            <a:fld id="{81B538D4-5135-F849-9941-231A0268C066}" type="slidenum">
              <a:rPr lang="en-US" sz="660" smtClean="0">
                <a:solidFill>
                  <a:schemeClr val="tx1"/>
                </a:solidFill>
                <a:latin typeface="Arial"/>
                <a:cs typeface="Arial"/>
              </a:rPr>
              <a:pPr algn="l"/>
              <a:t>‹#›</a:t>
            </a:fld>
            <a:endParaRPr lang="en-US" sz="660" dirty="0">
              <a:solidFill>
                <a:schemeClr val="tx1"/>
              </a:solidFill>
              <a:latin typeface="Arial"/>
              <a:cs typeface="Arial"/>
            </a:endParaRPr>
          </a:p>
        </p:txBody>
      </p:sp>
      <p:sp>
        <p:nvSpPr>
          <p:cNvPr id="5" name="Footer Placeholder 4"/>
          <p:cNvSpPr>
            <a:spLocks noGrp="1"/>
          </p:cNvSpPr>
          <p:nvPr>
            <p:ph type="ftr" sz="quarter" idx="3"/>
          </p:nvPr>
        </p:nvSpPr>
        <p:spPr>
          <a:xfrm>
            <a:off x="586745" y="6959182"/>
            <a:ext cx="6110129" cy="590617"/>
          </a:xfrm>
          <a:prstGeom prst="rect">
            <a:avLst/>
          </a:prstGeom>
        </p:spPr>
        <p:txBody>
          <a:bodyPr vert="horz" lIns="0" tIns="0" rIns="0" bIns="0" rtlCol="0" anchor="b"/>
          <a:lstStyle>
            <a:lvl1pPr algn="l">
              <a:defRPr sz="880" b="0" i="0">
                <a:solidFill>
                  <a:schemeClr val="tx1"/>
                </a:solidFill>
                <a:latin typeface="Arial" panose="020B0604020202020204" pitchFamily="34" charset="0"/>
                <a:cs typeface="Arial" panose="020B0604020202020204" pitchFamily="34" charset="0"/>
              </a:defRPr>
            </a:lvl1pPr>
          </a:lstStyle>
          <a:p>
            <a:r>
              <a:rPr lang="en-US" dirty="0"/>
              <a:t>Sample Title Slide Footer, Sample Date 00/00/0000</a:t>
            </a:r>
            <a:endParaRPr lang="en-US" sz="880" dirty="0"/>
          </a:p>
        </p:txBody>
      </p:sp>
      <p:sp>
        <p:nvSpPr>
          <p:cNvPr id="8" name="Text Placeholder 2">
            <a:extLst>
              <a:ext uri="{FF2B5EF4-FFF2-40B4-BE49-F238E27FC236}">
                <a16:creationId xmlns:a16="http://schemas.microsoft.com/office/drawing/2014/main" id="{22F38F20-6339-C14E-8EDE-2792B3CCF6F7}"/>
              </a:ext>
            </a:extLst>
          </p:cNvPr>
          <p:cNvSpPr>
            <a:spLocks noGrp="1"/>
          </p:cNvSpPr>
          <p:nvPr>
            <p:ph type="body" idx="1"/>
          </p:nvPr>
        </p:nvSpPr>
        <p:spPr>
          <a:xfrm>
            <a:off x="586745" y="2353313"/>
            <a:ext cx="8863966" cy="4605868"/>
          </a:xfrm>
          <a:prstGeom prst="rect">
            <a:avLst/>
          </a:prstGeom>
        </p:spPr>
        <p:txBody>
          <a:bodyPr vert="horz" lIns="0" tIns="0" rIns="0" bIns="45720" rtlCol="0">
            <a:noAutofit/>
          </a:bodyPr>
          <a:lstStyle/>
          <a:p>
            <a:pPr marL="0" marR="0" lvl="0" indent="0" algn="l" defTabSz="502920" rtl="0" eaLnBrk="1" fontAlgn="auto" latinLnBrk="0" hangingPunct="1">
              <a:lnSpc>
                <a:spcPct val="100000"/>
              </a:lnSpc>
              <a:spcBef>
                <a:spcPct val="20000"/>
              </a:spcBef>
              <a:spcAft>
                <a:spcPts val="0"/>
              </a:spcAft>
              <a:buClrTx/>
              <a:buSzTx/>
              <a:buFont typeface="Arial"/>
              <a:buNone/>
              <a:tabLst/>
              <a:defRPr/>
            </a:pPr>
            <a:r>
              <a:rPr kumimoji="0" lang="en-US" sz="1760" b="0" i="0" u="none" strike="noStrike" kern="1200" cap="none" spc="0" normalizeH="0" baseline="0" noProof="0" dirty="0">
                <a:ln>
                  <a:noFill/>
                </a:ln>
                <a:solidFill>
                  <a:prstClr val="white">
                    <a:lumMod val="50000"/>
                  </a:prstClr>
                </a:solidFill>
                <a:effectLst/>
                <a:uLnTx/>
                <a:uFillTx/>
                <a:latin typeface="Arial"/>
                <a:ea typeface="+mn-ea"/>
                <a:cs typeface="Arial"/>
              </a:rPr>
              <a:t>Click to edit Master text styles</a:t>
            </a:r>
          </a:p>
          <a:p>
            <a:pPr marL="249714" marR="0" lvl="1" indent="-249714" algn="l" defTabSz="502920" rtl="0" eaLnBrk="1" fontAlgn="auto" latinLnBrk="0" hangingPunct="1">
              <a:lnSpc>
                <a:spcPct val="100000"/>
              </a:lnSpc>
              <a:spcBef>
                <a:spcPct val="20000"/>
              </a:spcBef>
              <a:spcAft>
                <a:spcPts val="0"/>
              </a:spcAft>
              <a:buClr>
                <a:prstClr val="white">
                  <a:lumMod val="65000"/>
                </a:prstClr>
              </a:buClr>
              <a:buSzTx/>
              <a:buFont typeface="Wingdings" charset="2"/>
              <a:buChar char="§"/>
              <a:tabLst/>
              <a:defRPr/>
            </a:pPr>
            <a:r>
              <a:rPr kumimoji="0" lang="en-US" sz="1540" b="0" i="0" u="none" strike="noStrike" kern="1200" cap="none" spc="0" normalizeH="0" baseline="0" noProof="0" dirty="0">
                <a:ln>
                  <a:noFill/>
                </a:ln>
                <a:solidFill>
                  <a:prstClr val="white">
                    <a:lumMod val="50000"/>
                  </a:prstClr>
                </a:solidFill>
                <a:effectLst/>
                <a:uLnTx/>
                <a:uFillTx/>
                <a:latin typeface="Arial"/>
                <a:ea typeface="+mn-ea"/>
                <a:cs typeface="Arial"/>
              </a:rPr>
              <a:t>Second level</a:t>
            </a:r>
          </a:p>
          <a:p>
            <a:pPr marL="499428" marR="0" lvl="2" indent="-249714" algn="l" defTabSz="502920" rtl="0" eaLnBrk="1" fontAlgn="auto" latinLnBrk="0" hangingPunct="1">
              <a:lnSpc>
                <a:spcPct val="100000"/>
              </a:lnSpc>
              <a:spcBef>
                <a:spcPct val="20000"/>
              </a:spcBef>
              <a:spcAft>
                <a:spcPts val="0"/>
              </a:spcAft>
              <a:buClr>
                <a:prstClr val="white">
                  <a:lumMod val="65000"/>
                </a:prstClr>
              </a:buClr>
              <a:buSzTx/>
              <a:buFont typeface="Arial"/>
              <a:buChar char="•"/>
              <a:tabLst/>
              <a:defRPr/>
            </a:pPr>
            <a:r>
              <a:rPr kumimoji="0" lang="en-US" sz="1540" b="0" i="0" u="none" strike="noStrike" kern="1200" cap="none" spc="0" normalizeH="0" baseline="0" noProof="0" dirty="0">
                <a:ln>
                  <a:noFill/>
                </a:ln>
                <a:solidFill>
                  <a:prstClr val="white">
                    <a:lumMod val="50000"/>
                  </a:prstClr>
                </a:solidFill>
                <a:effectLst/>
                <a:uLnTx/>
                <a:uFillTx/>
                <a:latin typeface="Arial"/>
                <a:ea typeface="+mn-ea"/>
                <a:cs typeface="Arial"/>
              </a:rPr>
              <a:t>Third level</a:t>
            </a:r>
          </a:p>
          <a:p>
            <a:pPr marL="756127" marR="0" lvl="3" indent="-256699" algn="l" defTabSz="502920" rtl="0" eaLnBrk="1" fontAlgn="auto" latinLnBrk="0" hangingPunct="1">
              <a:lnSpc>
                <a:spcPct val="100000"/>
              </a:lnSpc>
              <a:spcBef>
                <a:spcPct val="20000"/>
              </a:spcBef>
              <a:spcAft>
                <a:spcPts val="0"/>
              </a:spcAft>
              <a:buClrTx/>
              <a:buSzTx/>
              <a:buFont typeface="Lucida Grande"/>
              <a:buChar char="–"/>
              <a:tabLst/>
              <a:defRPr/>
            </a:pPr>
            <a:r>
              <a:rPr kumimoji="0" lang="en-US" sz="1540" b="0" i="0" u="none" strike="noStrike" kern="1200" cap="none" spc="0" normalizeH="0" baseline="0" noProof="0" dirty="0">
                <a:ln>
                  <a:noFill/>
                </a:ln>
                <a:solidFill>
                  <a:prstClr val="white">
                    <a:lumMod val="50000"/>
                  </a:prstClr>
                </a:solidFill>
                <a:effectLst/>
                <a:uLnTx/>
                <a:uFillTx/>
                <a:latin typeface="Arial"/>
                <a:ea typeface="+mn-ea"/>
                <a:cs typeface="Arial"/>
              </a:rPr>
              <a:t>Fourth level</a:t>
            </a:r>
          </a:p>
        </p:txBody>
      </p:sp>
    </p:spTree>
    <p:extLst>
      <p:ext uri="{BB962C8B-B14F-4D97-AF65-F5344CB8AC3E}">
        <p14:creationId xmlns:p14="http://schemas.microsoft.com/office/powerpoint/2010/main" val="350635397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502920" rtl="0" eaLnBrk="1" latinLnBrk="0" hangingPunct="1">
        <a:lnSpc>
          <a:spcPct val="90000"/>
        </a:lnSpc>
        <a:spcBef>
          <a:spcPct val="0"/>
        </a:spcBef>
        <a:buNone/>
        <a:defRPr sz="2420" b="1" i="0" kern="1200" cap="all" baseline="0">
          <a:solidFill>
            <a:srgbClr val="042E5E"/>
          </a:solidFill>
          <a:latin typeface="Arial" panose="020B0604020202020204" pitchFamily="34" charset="0"/>
          <a:ea typeface="+mj-ea"/>
          <a:cs typeface="Arial" panose="020B0604020202020204" pitchFamily="34" charset="0"/>
        </a:defRPr>
      </a:lvl1pPr>
    </p:titleStyle>
    <p:bodyStyle>
      <a:lvl1pPr marL="0" marR="0" indent="0" algn="l" defTabSz="502920" rtl="0" eaLnBrk="1" fontAlgn="auto" latinLnBrk="0" hangingPunct="1">
        <a:lnSpc>
          <a:spcPts val="2420"/>
        </a:lnSpc>
        <a:spcBef>
          <a:spcPct val="20000"/>
        </a:spcBef>
        <a:spcAft>
          <a:spcPts val="0"/>
        </a:spcAft>
        <a:buClrTx/>
        <a:buSzTx/>
        <a:buFont typeface="Arial"/>
        <a:buNone/>
        <a:tabLst/>
        <a:defRPr sz="1540" b="0" i="0" kern="1200" baseline="0">
          <a:solidFill>
            <a:schemeClr val="tx1"/>
          </a:solidFill>
          <a:latin typeface="Arial" panose="020B0604020202020204" pitchFamily="34" charset="0"/>
          <a:ea typeface="+mn-ea"/>
          <a:cs typeface="Arial" panose="020B0604020202020204" pitchFamily="34" charset="0"/>
        </a:defRPr>
      </a:lvl1pPr>
      <a:lvl2pPr marL="249714" marR="0" indent="-249714" algn="l" defTabSz="502920" rtl="0" eaLnBrk="1" fontAlgn="auto" latinLnBrk="0" hangingPunct="1">
        <a:lnSpc>
          <a:spcPts val="2420"/>
        </a:lnSpc>
        <a:spcBef>
          <a:spcPct val="20000"/>
        </a:spcBef>
        <a:spcAft>
          <a:spcPts val="0"/>
        </a:spcAft>
        <a:buClr>
          <a:srgbClr val="FF600A"/>
        </a:buClr>
        <a:buSzTx/>
        <a:buFont typeface="Wingdings" charset="2"/>
        <a:buChar char="§"/>
        <a:tabLst/>
        <a:defRPr sz="1540" b="0" i="0" kern="1200">
          <a:solidFill>
            <a:schemeClr val="tx1"/>
          </a:solidFill>
          <a:latin typeface="Arial" panose="020B0604020202020204" pitchFamily="34" charset="0"/>
          <a:ea typeface="+mn-ea"/>
          <a:cs typeface="Arial" panose="020B0604020202020204" pitchFamily="34" charset="0"/>
        </a:defRPr>
      </a:lvl2pPr>
      <a:lvl3pPr marL="499428" marR="0" indent="-249714" algn="l" defTabSz="502920" rtl="0" eaLnBrk="1" fontAlgn="auto" latinLnBrk="0" hangingPunct="1">
        <a:lnSpc>
          <a:spcPts val="2420"/>
        </a:lnSpc>
        <a:spcBef>
          <a:spcPct val="20000"/>
        </a:spcBef>
        <a:spcAft>
          <a:spcPts val="0"/>
        </a:spcAft>
        <a:buClr>
          <a:prstClr val="white">
            <a:lumMod val="65000"/>
          </a:prstClr>
        </a:buClr>
        <a:buSzTx/>
        <a:buFont typeface="Arial"/>
        <a:buChar char="•"/>
        <a:tabLst/>
        <a:defRPr sz="1540" b="0" i="0" kern="1200">
          <a:solidFill>
            <a:schemeClr val="tx1"/>
          </a:solidFill>
          <a:latin typeface="Arial" panose="020B0604020202020204" pitchFamily="34" charset="0"/>
          <a:ea typeface="+mn-ea"/>
          <a:cs typeface="Arial" panose="020B0604020202020204" pitchFamily="34" charset="0"/>
        </a:defRPr>
      </a:lvl3pPr>
      <a:lvl4pPr marL="756127" marR="0" indent="-256699" algn="l" defTabSz="502920" rtl="0" eaLnBrk="1" fontAlgn="auto" latinLnBrk="0" hangingPunct="1">
        <a:lnSpc>
          <a:spcPts val="2420"/>
        </a:lnSpc>
        <a:spcBef>
          <a:spcPct val="20000"/>
        </a:spcBef>
        <a:spcAft>
          <a:spcPts val="0"/>
        </a:spcAft>
        <a:buClrTx/>
        <a:buSzTx/>
        <a:buFont typeface="Lucida Grande"/>
        <a:buChar char="–"/>
        <a:tabLst/>
        <a:defRPr sz="1540" b="0" i="0" kern="1200">
          <a:solidFill>
            <a:schemeClr val="tx1"/>
          </a:solidFill>
          <a:latin typeface="Arial" panose="020B0604020202020204" pitchFamily="34" charset="0"/>
          <a:ea typeface="+mn-ea"/>
          <a:cs typeface="Arial" panose="020B0604020202020204" pitchFamily="34" charset="0"/>
        </a:defRPr>
      </a:lvl4pPr>
      <a:lvl5pPr marL="2011680" indent="-1194435" algn="l" defTabSz="502920" rtl="0" eaLnBrk="1" latinLnBrk="0" hangingPunct="1">
        <a:spcBef>
          <a:spcPct val="20000"/>
        </a:spcBef>
        <a:buFont typeface="Arial"/>
        <a:buNone/>
        <a:defRPr sz="1540" kern="1200">
          <a:solidFill>
            <a:schemeClr val="bg1">
              <a:lumMod val="50000"/>
            </a:schemeClr>
          </a:solidFill>
          <a:latin typeface="Arial"/>
          <a:ea typeface="+mn-ea"/>
          <a:cs typeface="Arial"/>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36">
          <p15:clr>
            <a:srgbClr val="F26B43"/>
          </p15:clr>
        </p15:guide>
        <p15:guide id="4" pos="1918">
          <p15:clr>
            <a:srgbClr val="F26B43"/>
          </p15:clr>
        </p15:guide>
        <p15:guide id="5" pos="2085">
          <p15:clr>
            <a:srgbClr val="F26B43"/>
          </p15:clr>
        </p15:guide>
        <p15:guide id="6" pos="3664">
          <p15:clr>
            <a:srgbClr val="F26B43"/>
          </p15:clr>
        </p15:guide>
        <p15:guide id="7" pos="3832">
          <p15:clr>
            <a:srgbClr val="F26B43"/>
          </p15:clr>
        </p15:guide>
        <p15:guide id="8" pos="5412">
          <p15:clr>
            <a:srgbClr val="F26B43"/>
          </p15:clr>
        </p15:guide>
        <p15:guide id="9" pos="5579">
          <p15:clr>
            <a:srgbClr val="F26B43"/>
          </p15:clr>
        </p15:guide>
        <p15:guide id="10" orient="horz" pos="2507">
          <p15:clr>
            <a:srgbClr val="F26B43"/>
          </p15:clr>
        </p15:guide>
        <p15:guide id="11" orient="horz" pos="3223">
          <p15:clr>
            <a:srgbClr val="F26B43"/>
          </p15:clr>
        </p15:guide>
        <p15:guide id="12" orient="horz" pos="3479">
          <p15:clr>
            <a:srgbClr val="F26B43"/>
          </p15:clr>
        </p15:guide>
        <p15:guide id="13" orient="horz" pos="1090">
          <p15:clr>
            <a:srgbClr val="F26B43"/>
          </p15:clr>
        </p15:guide>
        <p15:guide id="14" orient="horz" pos="711">
          <p15:clr>
            <a:srgbClr val="F26B43"/>
          </p15:clr>
        </p15:guide>
        <p15:guide id="15" orient="horz" pos="528">
          <p15:clr>
            <a:srgbClr val="F26B43"/>
          </p15:clr>
        </p15:guide>
        <p15:guide id="16" orient="horz" pos="3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oneazwealth.com/"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hyperlink" Target="http://www.oneazwealth.com/"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www.jpmm.com/research/disclosures"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oneazwealth.com/"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oneazwealth.com/" TargetMode="External"/><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oneazwealth.com/" TargetMode="External"/><Relationship Id="rId7"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hyperlink" Target="mailto:Zholly@oneazcu.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438400" y="6850394"/>
            <a:ext cx="7316986" cy="43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70" tIns="28285" rIns="56570" bIns="28285" numCol="1" anchor="ctr" anchorCtr="0" compatLnSpc="1">
            <a:prstTxWarp prst="textNoShape">
              <a:avLst/>
            </a:prstTxWarp>
            <a:spAutoFit/>
          </a:bodyPr>
          <a:lstStyle/>
          <a:p>
            <a:pPr algn="just" defTabSz="754230" eaLnBrk="0" hangingPunct="0">
              <a:defRPr/>
            </a:pPr>
            <a:r>
              <a:rPr lang="en-US" sz="619" b="1" dirty="0">
                <a:solidFill>
                  <a:srgbClr val="A5A5A5">
                    <a:lumMod val="25000"/>
                  </a:srgbClr>
                </a:solidFill>
                <a:latin typeface="Avenir Next LT Pro Demi" panose="020B0704020202020204" pitchFamily="34" charset="0"/>
              </a:rPr>
              <a:t>Securities and advisory services are offered through LPL Financial (LPL), a registered investment advisor and broker-dealer (member FINRA/SIPC). </a:t>
            </a:r>
            <a:r>
              <a:rPr lang="en-US" sz="619" dirty="0">
                <a:solidFill>
                  <a:srgbClr val="A5A5A5">
                    <a:lumMod val="25000"/>
                  </a:srgbClr>
                </a:solidFill>
                <a:latin typeface="Avenir LT Std 35 Light" panose="020B0402020203020204" pitchFamily="34" charset="0"/>
              </a:rPr>
              <a:t>Insurance products are offered through LPL or its licensed affiliates. OneAZ Credit Union (OneAZ CU) and OneAZ Wealth Management </a:t>
            </a:r>
            <a:r>
              <a:rPr lang="en-US" sz="619" b="1" u="sng" dirty="0">
                <a:solidFill>
                  <a:srgbClr val="A5A5A5">
                    <a:lumMod val="25000"/>
                  </a:srgbClr>
                </a:solidFill>
                <a:latin typeface="Avenir Next LT Pro Demi" panose="020B0704020202020204" pitchFamily="34" charset="0"/>
              </a:rPr>
              <a:t>are not</a:t>
            </a:r>
            <a:r>
              <a:rPr lang="en-US" sz="619" dirty="0">
                <a:solidFill>
                  <a:srgbClr val="A5A5A5">
                    <a:lumMod val="25000"/>
                  </a:srgbClr>
                </a:solidFill>
                <a:latin typeface="Avenir Next LT Pro Demi" panose="020B0704020202020204" pitchFamily="34" charset="0"/>
              </a:rPr>
              <a:t> </a:t>
            </a:r>
            <a:r>
              <a:rPr lang="en-US" sz="619" dirty="0">
                <a:solidFill>
                  <a:srgbClr val="A5A5A5">
                    <a:lumMod val="25000"/>
                  </a:srgbClr>
                </a:solidFill>
                <a:latin typeface="Avenir LT Std 35 Light" panose="020B0402020203020204" pitchFamily="34" charset="0"/>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619" dirty="0">
              <a:solidFill>
                <a:srgbClr val="A5A5A5">
                  <a:lumMod val="25000"/>
                </a:srgbClr>
              </a:solidFill>
              <a:latin typeface="Avenir LT Std 35 Light" panose="020B0402020203020204" pitchFamily="34" charset="0"/>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extLst>
              <p:ext uri="{D42A27DB-BD31-4B8C-83A1-F6EECF244321}">
                <p14:modId xmlns:p14="http://schemas.microsoft.com/office/powerpoint/2010/main" val="502799932"/>
              </p:ext>
            </p:extLst>
          </p:nvPr>
        </p:nvGraphicFramePr>
        <p:xfrm>
          <a:off x="2495654" y="7322133"/>
          <a:ext cx="7316986" cy="282630"/>
        </p:xfrm>
        <a:graphic>
          <a:graphicData uri="http://schemas.openxmlformats.org/drawingml/2006/table">
            <a:tbl>
              <a:tblPr firstRow="1" firstCol="1" lastRow="1" lastCol="1" bandRow="1" bandCol="1"/>
              <a:tblGrid>
                <a:gridCol w="2089057">
                  <a:extLst>
                    <a:ext uri="{9D8B030D-6E8A-4147-A177-3AD203B41FA5}">
                      <a16:colId xmlns:a16="http://schemas.microsoft.com/office/drawing/2014/main" val="3236136599"/>
                    </a:ext>
                  </a:extLst>
                </a:gridCol>
                <a:gridCol w="1848298">
                  <a:extLst>
                    <a:ext uri="{9D8B030D-6E8A-4147-A177-3AD203B41FA5}">
                      <a16:colId xmlns:a16="http://schemas.microsoft.com/office/drawing/2014/main" val="677956393"/>
                    </a:ext>
                  </a:extLst>
                </a:gridCol>
                <a:gridCol w="2322458">
                  <a:extLst>
                    <a:ext uri="{9D8B030D-6E8A-4147-A177-3AD203B41FA5}">
                      <a16:colId xmlns:a16="http://schemas.microsoft.com/office/drawing/2014/main" val="180355062"/>
                    </a:ext>
                  </a:extLst>
                </a:gridCol>
                <a:gridCol w="1057173">
                  <a:extLst>
                    <a:ext uri="{9D8B030D-6E8A-4147-A177-3AD203B41FA5}">
                      <a16:colId xmlns:a16="http://schemas.microsoft.com/office/drawing/2014/main" val="330343158"/>
                    </a:ext>
                  </a:extLst>
                </a:gridCol>
              </a:tblGrid>
              <a:tr h="280370">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396386" y="6631283"/>
            <a:ext cx="7316986" cy="281846"/>
          </a:xfrm>
          <a:prstGeom prst="rect">
            <a:avLst/>
          </a:prstGeom>
          <a:noFill/>
        </p:spPr>
        <p:txBody>
          <a:bodyPr wrap="square" rtlCol="0">
            <a:spAutoFit/>
          </a:bodyPr>
          <a:lstStyle/>
          <a:p>
            <a:pPr defTabSz="754230" eaLnBrk="0" hangingPunct="0">
              <a:defRPr/>
            </a:pPr>
            <a:r>
              <a:rPr lang="en-US" sz="619" dirty="0">
                <a:solidFill>
                  <a:srgbClr val="A5A5A5">
                    <a:lumMod val="25000"/>
                  </a:srgbClr>
                </a:solidFill>
                <a:latin typeface="Avenir LT Std 35 Light" panose="020B0402020203020204" pitchFamily="34" charset="0"/>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396386" y="6317004"/>
            <a:ext cx="7339846" cy="473463"/>
          </a:xfrm>
          <a:prstGeom prst="rect">
            <a:avLst/>
          </a:prstGeom>
          <a:noFill/>
        </p:spPr>
        <p:txBody>
          <a:bodyPr wrap="square" rtlCol="0">
            <a:spAutoFit/>
          </a:bodyPr>
          <a:lstStyle/>
          <a:p>
            <a:pPr defTabSz="754230" eaLnBrk="0" hangingPunct="0">
              <a:defRPr/>
            </a:pPr>
            <a:r>
              <a:rPr lang="en-US" sz="619" dirty="0">
                <a:solidFill>
                  <a:srgbClr val="A5A5A5">
                    <a:lumMod val="25000"/>
                  </a:srgbClr>
                </a:solidFill>
                <a:latin typeface="Avenir LT Std 35 Light" panose="020B0402020203020204" pitchFamily="34" charset="0"/>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defTabSz="754230" eaLnBrk="0" hangingPunct="0">
              <a:defRPr/>
            </a:pPr>
            <a:r>
              <a:rPr lang="en-US" sz="619" dirty="0">
                <a:solidFill>
                  <a:srgbClr val="A5A5A5">
                    <a:lumMod val="25000"/>
                  </a:srgbClr>
                </a:solidFill>
                <a:latin typeface="Avenir LT Std 35 Light" panose="020B0402020203020204" pitchFamily="34" charset="0"/>
              </a:rPr>
              <a:t>Please visit https://www.lpl.com/disclosures/is-lpl-relationship-disclosure.html for more detailed information.</a:t>
            </a:r>
          </a:p>
          <a:p>
            <a:pPr defTabSz="754230" eaLnBrk="0" hangingPunct="0">
              <a:defRPr/>
            </a:pPr>
            <a:r>
              <a:rPr lang="en-US" sz="619" dirty="0">
                <a:solidFill>
                  <a:srgbClr val="A5A5A5">
                    <a:lumMod val="25000"/>
                  </a:srgbClr>
                </a:solidFill>
                <a:latin typeface="Avenir LT Std 35 Light" panose="020B0402020203020204" pitchFamily="34" charset="0"/>
              </a:rPr>
              <a:t> </a:t>
            </a:r>
          </a:p>
        </p:txBody>
      </p:sp>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3810000" y="3340718"/>
            <a:ext cx="4626141" cy="757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54230">
              <a:spcBef>
                <a:spcPts val="825"/>
              </a:spcBef>
              <a:buNone/>
              <a:defRPr/>
            </a:pPr>
            <a:r>
              <a:rPr lang="en-US" sz="1649" b="1" dirty="0">
                <a:solidFill>
                  <a:srgbClr val="1A2F59"/>
                </a:solidFill>
                <a:latin typeface="Avenir LT Std 65 Medium"/>
              </a:rPr>
              <a:t>The presentation will begin shortly.</a:t>
            </a:r>
          </a:p>
        </p:txBody>
      </p:sp>
      <p:sp>
        <p:nvSpPr>
          <p:cNvPr id="10" name="TextBox 9">
            <a:extLst>
              <a:ext uri="{FF2B5EF4-FFF2-40B4-BE49-F238E27FC236}">
                <a16:creationId xmlns:a16="http://schemas.microsoft.com/office/drawing/2014/main" id="{BD0F8445-4CBA-31B2-EDFF-1CEAD3AAB92C}"/>
              </a:ext>
            </a:extLst>
          </p:cNvPr>
          <p:cNvSpPr txBox="1"/>
          <p:nvPr/>
        </p:nvSpPr>
        <p:spPr>
          <a:xfrm>
            <a:off x="3668101" y="7579360"/>
            <a:ext cx="4972443" cy="193040"/>
          </a:xfrm>
          <a:prstGeom prst="rect">
            <a:avLst/>
          </a:prstGeom>
          <a:noFill/>
        </p:spPr>
        <p:txBody>
          <a:bodyPr wrap="square" rtlCol="0">
            <a:spAutoFit/>
          </a:bodyPr>
          <a:lstStyle/>
          <a:p>
            <a:pPr defTabSz="754350">
              <a:defRPr/>
            </a:pPr>
            <a:r>
              <a:rPr lang="en-US" sz="660" b="1" dirty="0">
                <a:solidFill>
                  <a:srgbClr val="A5A5A5">
                    <a:lumMod val="25000"/>
                  </a:srgbClr>
                </a:solidFill>
                <a:latin typeface="Avenir LT Std 35 Light" panose="020B0402020203020204" pitchFamily="34" charset="0"/>
              </a:rPr>
              <a:t>OneAZ Wealth Management | (877) 566-0517 | </a:t>
            </a:r>
            <a:r>
              <a:rPr lang="en-US" sz="660" b="1" dirty="0">
                <a:solidFill>
                  <a:prstClr val="black"/>
                </a:solidFill>
                <a:latin typeface="Avenir LT Std 35 Light" panose="020B0402020203020204" pitchFamily="34" charset="0"/>
                <a:hlinkClick r:id="rId3">
                  <a:extLst>
                    <a:ext uri="{A12FA001-AC4F-418D-AE19-62706E023703}">
                      <ahyp:hlinkClr xmlns:ahyp="http://schemas.microsoft.com/office/drawing/2018/hyperlinkcolor" val="tx"/>
                    </a:ext>
                  </a:extLst>
                </a:hlinkClick>
              </a:rPr>
              <a:t>www.OneAZWealth.com</a:t>
            </a:r>
            <a:r>
              <a:rPr lang="en-US" sz="660" b="1" dirty="0">
                <a:solidFill>
                  <a:prstClr val="black"/>
                </a:solidFill>
                <a:latin typeface="Avenir LT Std 35 Light" panose="020B0402020203020204" pitchFamily="34" charset="0"/>
              </a:rPr>
              <a:t> </a:t>
            </a:r>
            <a:r>
              <a:rPr lang="en-US" sz="660" b="1" dirty="0">
                <a:solidFill>
                  <a:srgbClr val="A5A5A5">
                    <a:lumMod val="25000"/>
                  </a:srgbClr>
                </a:solidFill>
                <a:latin typeface="Avenir LT Std 35 Light" panose="020B0402020203020204" pitchFamily="34" charset="0"/>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396386" y="6218745"/>
            <a:ext cx="7316986" cy="189283"/>
          </a:xfrm>
          <a:prstGeom prst="rect">
            <a:avLst/>
          </a:prstGeom>
          <a:noFill/>
        </p:spPr>
        <p:txBody>
          <a:bodyPr wrap="square" rtlCol="0">
            <a:spAutoFit/>
          </a:bodyPr>
          <a:lstStyle/>
          <a:p>
            <a:pPr defTabSz="754230" eaLnBrk="0" hangingPunct="0">
              <a:defRPr/>
            </a:pPr>
            <a:r>
              <a:rPr lang="en-US" sz="620" dirty="0">
                <a:solidFill>
                  <a:srgbClr val="A5A5A5">
                    <a:lumMod val="25000"/>
                  </a:srgbClr>
                </a:solidFill>
                <a:latin typeface="Avenir LT Std 35 Light" panose="020B0402020203020204" pitchFamily="34" charset="0"/>
              </a:rPr>
              <a:t>OneAZ Wealth Management, OneAZ Credit Union and LPL Financial are not affiliated with any other referenced entity.</a:t>
            </a:r>
          </a:p>
        </p:txBody>
      </p:sp>
      <p:pic>
        <p:nvPicPr>
          <p:cNvPr id="9" name="Picture 8">
            <a:extLst>
              <a:ext uri="{FF2B5EF4-FFF2-40B4-BE49-F238E27FC236}">
                <a16:creationId xmlns:a16="http://schemas.microsoft.com/office/drawing/2014/main" id="{7E40CDDC-E38E-955A-558F-02002D98F5E7}"/>
              </a:ext>
            </a:extLst>
          </p:cNvPr>
          <p:cNvPicPr>
            <a:picLocks noChangeAspect="1"/>
          </p:cNvPicPr>
          <p:nvPr/>
        </p:nvPicPr>
        <p:blipFill>
          <a:blip r:embed="rId4"/>
          <a:stretch>
            <a:fillRect/>
          </a:stretch>
        </p:blipFill>
        <p:spPr>
          <a:xfrm>
            <a:off x="4495800" y="750377"/>
            <a:ext cx="3192774" cy="1227990"/>
          </a:xfrm>
          <a:prstGeom prst="rect">
            <a:avLst/>
          </a:prstGeom>
        </p:spPr>
      </p:pic>
    </p:spTree>
    <p:extLst>
      <p:ext uri="{BB962C8B-B14F-4D97-AF65-F5344CB8AC3E}">
        <p14:creationId xmlns:p14="http://schemas.microsoft.com/office/powerpoint/2010/main" val="2308636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prstGeom prst="rect">
            <a:avLst/>
          </a:prstGeom>
        </p:spPr>
        <p:txBody>
          <a:bodyPr vert="horz" wrap="square" lIns="0" tIns="43815" rIns="0" bIns="0" rtlCol="0">
            <a:spAutoFit/>
          </a:bodyPr>
          <a:lstStyle/>
          <a:p>
            <a:pPr marL="1270" marR="5080">
              <a:lnSpc>
                <a:spcPts val="2690"/>
              </a:lnSpc>
              <a:spcBef>
                <a:spcPts val="345"/>
              </a:spcBef>
            </a:pPr>
            <a:r>
              <a:rPr spc="165"/>
              <a:t>A</a:t>
            </a:r>
            <a:r>
              <a:rPr spc="-95"/>
              <a:t> </a:t>
            </a:r>
            <a:r>
              <a:t>window</a:t>
            </a:r>
            <a:r>
              <a:rPr spc="-100"/>
              <a:t> </a:t>
            </a:r>
            <a:r>
              <a:rPr spc="-10"/>
              <a:t>of</a:t>
            </a:r>
            <a:r>
              <a:rPr spc="-105"/>
              <a:t> </a:t>
            </a:r>
            <a:r>
              <a:rPr spc="-35"/>
              <a:t>opportunity</a:t>
            </a:r>
            <a:r>
              <a:rPr spc="-105"/>
              <a:t> </a:t>
            </a:r>
            <a:r>
              <a:rPr spc="-25"/>
              <a:t>for </a:t>
            </a:r>
            <a:r>
              <a:t>moving</a:t>
            </a:r>
            <a:r>
              <a:rPr spc="-80"/>
              <a:t> </a:t>
            </a:r>
            <a:r>
              <a:rPr spc="-10"/>
              <a:t>cash</a:t>
            </a:r>
            <a:r>
              <a:rPr spc="-70"/>
              <a:t> </a:t>
            </a:r>
            <a:r>
              <a:rPr spc="-65"/>
              <a:t>off</a:t>
            </a:r>
            <a:r>
              <a:rPr spc="-75"/>
              <a:t> the </a:t>
            </a:r>
            <a:r>
              <a:rPr spc="-10"/>
              <a:t>sidelines</a:t>
            </a:r>
          </a:p>
        </p:txBody>
      </p:sp>
      <p:sp>
        <p:nvSpPr>
          <p:cNvPr id="9" name="object 9"/>
          <p:cNvSpPr txBox="1"/>
          <p:nvPr/>
        </p:nvSpPr>
        <p:spPr>
          <a:xfrm>
            <a:off x="452634" y="6633971"/>
            <a:ext cx="8989060" cy="458470"/>
          </a:xfrm>
          <a:prstGeom prst="rect">
            <a:avLst/>
          </a:prstGeom>
        </p:spPr>
        <p:txBody>
          <a:bodyPr vert="horz" wrap="square" lIns="0" tIns="4318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340"/>
              </a:spcBef>
            </a:pPr>
            <a:r>
              <a:rPr sz="800">
                <a:latin typeface="Arial"/>
                <a:cs typeface="Arial"/>
              </a:rPr>
              <a:t>*Based on</a:t>
            </a:r>
            <a:r>
              <a:rPr sz="800" spc="-5">
                <a:latin typeface="Arial"/>
                <a:cs typeface="Arial"/>
              </a:rPr>
              <a:t> </a:t>
            </a:r>
            <a:r>
              <a:rPr sz="800">
                <a:latin typeface="Arial"/>
                <a:cs typeface="Arial"/>
              </a:rPr>
              <a:t>an</a:t>
            </a:r>
            <a:r>
              <a:rPr sz="800" spc="-5">
                <a:latin typeface="Arial"/>
                <a:cs typeface="Arial"/>
              </a:rPr>
              <a:t> </a:t>
            </a:r>
            <a:r>
              <a:rPr sz="800">
                <a:latin typeface="Arial"/>
                <a:cs typeface="Arial"/>
              </a:rPr>
              <a:t>average of the four</a:t>
            </a:r>
            <a:r>
              <a:rPr sz="800" spc="-5">
                <a:latin typeface="Arial"/>
                <a:cs typeface="Arial"/>
              </a:rPr>
              <a:t> </a:t>
            </a:r>
            <a:r>
              <a:rPr sz="800">
                <a:latin typeface="Arial"/>
                <a:cs typeface="Arial"/>
              </a:rPr>
              <a:t>most</a:t>
            </a:r>
            <a:r>
              <a:rPr sz="800" spc="-10">
                <a:latin typeface="Arial"/>
                <a:cs typeface="Arial"/>
              </a:rPr>
              <a:t> </a:t>
            </a:r>
            <a:r>
              <a:rPr sz="800">
                <a:latin typeface="Arial"/>
                <a:cs typeface="Arial"/>
              </a:rPr>
              <a:t>recent</a:t>
            </a:r>
            <a:r>
              <a:rPr sz="800" spc="-10">
                <a:latin typeface="Arial"/>
                <a:cs typeface="Arial"/>
              </a:rPr>
              <a:t> cycles,</a:t>
            </a:r>
            <a:r>
              <a:rPr sz="800">
                <a:latin typeface="Arial"/>
                <a:cs typeface="Arial"/>
              </a:rPr>
              <a:t> which</a:t>
            </a:r>
            <a:r>
              <a:rPr sz="800" spc="-10">
                <a:latin typeface="Arial"/>
                <a:cs typeface="Arial"/>
              </a:rPr>
              <a:t> </a:t>
            </a:r>
            <a:r>
              <a:rPr sz="800">
                <a:latin typeface="Arial"/>
                <a:cs typeface="Arial"/>
              </a:rPr>
              <a:t>began</a:t>
            </a:r>
            <a:r>
              <a:rPr sz="800" spc="-5">
                <a:latin typeface="Arial"/>
                <a:cs typeface="Arial"/>
              </a:rPr>
              <a:t> </a:t>
            </a:r>
            <a:r>
              <a:rPr sz="800">
                <a:latin typeface="Arial"/>
                <a:cs typeface="Arial"/>
              </a:rPr>
              <a:t>on March</a:t>
            </a:r>
            <a:r>
              <a:rPr sz="800" spc="-10">
                <a:latin typeface="Arial"/>
                <a:cs typeface="Arial"/>
              </a:rPr>
              <a:t> </a:t>
            </a:r>
            <a:r>
              <a:rPr sz="800">
                <a:latin typeface="Arial"/>
                <a:cs typeface="Arial"/>
              </a:rPr>
              <a:t>1, 1995, June 1,</a:t>
            </a:r>
            <a:r>
              <a:rPr sz="800" spc="5">
                <a:latin typeface="Arial"/>
                <a:cs typeface="Arial"/>
              </a:rPr>
              <a:t> </a:t>
            </a:r>
            <a:r>
              <a:rPr sz="800">
                <a:latin typeface="Arial"/>
                <a:cs typeface="Arial"/>
              </a:rPr>
              <a:t>2000, July</a:t>
            </a:r>
            <a:r>
              <a:rPr sz="800" spc="-10">
                <a:latin typeface="Arial"/>
                <a:cs typeface="Arial"/>
              </a:rPr>
              <a:t> </a:t>
            </a:r>
            <a:r>
              <a:rPr sz="800">
                <a:latin typeface="Arial"/>
                <a:cs typeface="Arial"/>
              </a:rPr>
              <a:t>1, 2006,</a:t>
            </a:r>
            <a:r>
              <a:rPr sz="800" spc="5">
                <a:latin typeface="Arial"/>
                <a:cs typeface="Arial"/>
              </a:rPr>
              <a:t> </a:t>
            </a:r>
            <a:r>
              <a:rPr sz="800">
                <a:latin typeface="Arial"/>
                <a:cs typeface="Arial"/>
              </a:rPr>
              <a:t>and </a:t>
            </a:r>
            <a:r>
              <a:rPr sz="800" spc="-10">
                <a:latin typeface="Arial"/>
                <a:cs typeface="Arial"/>
              </a:rPr>
              <a:t>January </a:t>
            </a:r>
            <a:r>
              <a:rPr sz="800">
                <a:latin typeface="Arial"/>
                <a:cs typeface="Arial"/>
              </a:rPr>
              <a:t>1, 2019, </a:t>
            </a:r>
            <a:r>
              <a:rPr sz="800" spc="-10">
                <a:latin typeface="Arial"/>
                <a:cs typeface="Arial"/>
              </a:rPr>
              <a:t>respectively.</a:t>
            </a:r>
            <a:endParaRPr sz="800">
              <a:latin typeface="Arial"/>
              <a:cs typeface="Arial"/>
            </a:endParaRPr>
          </a:p>
          <a:p>
            <a:pPr marL="12700" marR="5080">
              <a:lnSpc>
                <a:spcPct val="105000"/>
              </a:lnSpc>
              <a:spcBef>
                <a:spcPts val="190"/>
              </a:spcBef>
            </a:pPr>
            <a:r>
              <a:rPr sz="800" spc="-10">
                <a:latin typeface="Arial"/>
                <a:cs typeface="Arial"/>
              </a:rPr>
              <a:t>Sources:</a:t>
            </a:r>
            <a:r>
              <a:rPr sz="800" spc="20">
                <a:latin typeface="Arial"/>
                <a:cs typeface="Arial"/>
              </a:rPr>
              <a:t> </a:t>
            </a:r>
            <a:r>
              <a:rPr sz="800">
                <a:latin typeface="Arial"/>
                <a:cs typeface="Arial"/>
              </a:rPr>
              <a:t>Capital</a:t>
            </a:r>
            <a:r>
              <a:rPr sz="800" spc="25">
                <a:latin typeface="Arial"/>
                <a:cs typeface="Arial"/>
              </a:rPr>
              <a:t> </a:t>
            </a:r>
            <a:r>
              <a:rPr sz="800">
                <a:latin typeface="Arial"/>
                <a:cs typeface="Arial"/>
              </a:rPr>
              <a:t>Group,</a:t>
            </a:r>
            <a:r>
              <a:rPr sz="800" spc="30">
                <a:latin typeface="Arial"/>
                <a:cs typeface="Arial"/>
              </a:rPr>
              <a:t> </a:t>
            </a:r>
            <a:r>
              <a:rPr sz="800">
                <a:latin typeface="Arial"/>
                <a:cs typeface="Arial"/>
              </a:rPr>
              <a:t>Morningstar.</a:t>
            </a:r>
            <a:r>
              <a:rPr sz="800" spc="30">
                <a:latin typeface="Arial"/>
                <a:cs typeface="Arial"/>
              </a:rPr>
              <a:t> </a:t>
            </a:r>
            <a:r>
              <a:rPr sz="800">
                <a:latin typeface="Arial"/>
                <a:cs typeface="Arial"/>
              </a:rPr>
              <a:t>Chart</a:t>
            </a:r>
            <a:r>
              <a:rPr sz="800" spc="15">
                <a:latin typeface="Arial"/>
                <a:cs typeface="Arial"/>
              </a:rPr>
              <a:t> </a:t>
            </a:r>
            <a:r>
              <a:rPr sz="800">
                <a:latin typeface="Arial"/>
                <a:cs typeface="Arial"/>
              </a:rPr>
              <a:t>represents</a:t>
            </a:r>
            <a:r>
              <a:rPr sz="800" spc="15">
                <a:latin typeface="Arial"/>
                <a:cs typeface="Arial"/>
              </a:rPr>
              <a:t> </a:t>
            </a:r>
            <a:r>
              <a:rPr sz="800">
                <a:latin typeface="Arial"/>
                <a:cs typeface="Arial"/>
              </a:rPr>
              <a:t>the</a:t>
            </a:r>
            <a:r>
              <a:rPr sz="800" spc="30">
                <a:latin typeface="Arial"/>
                <a:cs typeface="Arial"/>
              </a:rPr>
              <a:t> </a:t>
            </a:r>
            <a:r>
              <a:rPr sz="800">
                <a:latin typeface="Arial"/>
                <a:cs typeface="Arial"/>
              </a:rPr>
              <a:t>average</a:t>
            </a:r>
            <a:r>
              <a:rPr sz="800" spc="30">
                <a:latin typeface="Arial"/>
                <a:cs typeface="Arial"/>
              </a:rPr>
              <a:t> </a:t>
            </a:r>
            <a:r>
              <a:rPr sz="800">
                <a:latin typeface="Arial"/>
                <a:cs typeface="Arial"/>
              </a:rPr>
              <a:t>returns</a:t>
            </a:r>
            <a:r>
              <a:rPr sz="800" spc="15">
                <a:latin typeface="Arial"/>
                <a:cs typeface="Arial"/>
              </a:rPr>
              <a:t> </a:t>
            </a:r>
            <a:r>
              <a:rPr sz="800" spc="-20">
                <a:latin typeface="Arial"/>
                <a:cs typeface="Arial"/>
              </a:rPr>
              <a:t>across</a:t>
            </a:r>
            <a:r>
              <a:rPr sz="800" spc="20">
                <a:latin typeface="Arial"/>
                <a:cs typeface="Arial"/>
              </a:rPr>
              <a:t> </a:t>
            </a:r>
            <a:r>
              <a:rPr sz="800">
                <a:latin typeface="Arial"/>
                <a:cs typeface="Arial"/>
              </a:rPr>
              <a:t>respective</a:t>
            </a:r>
            <a:r>
              <a:rPr sz="800" spc="30">
                <a:latin typeface="Arial"/>
                <a:cs typeface="Arial"/>
              </a:rPr>
              <a:t> </a:t>
            </a:r>
            <a:r>
              <a:rPr sz="800">
                <a:latin typeface="Arial"/>
                <a:cs typeface="Arial"/>
              </a:rPr>
              <a:t>sector</a:t>
            </a:r>
            <a:r>
              <a:rPr sz="800" spc="20">
                <a:latin typeface="Arial"/>
                <a:cs typeface="Arial"/>
              </a:rPr>
              <a:t> </a:t>
            </a:r>
            <a:r>
              <a:rPr sz="800">
                <a:latin typeface="Arial"/>
                <a:cs typeface="Arial"/>
              </a:rPr>
              <a:t>proxies</a:t>
            </a:r>
            <a:r>
              <a:rPr sz="800" spc="20">
                <a:latin typeface="Arial"/>
                <a:cs typeface="Arial"/>
              </a:rPr>
              <a:t> </a:t>
            </a:r>
            <a:r>
              <a:rPr sz="800">
                <a:latin typeface="Arial"/>
                <a:cs typeface="Arial"/>
              </a:rPr>
              <a:t>in</a:t>
            </a:r>
            <a:r>
              <a:rPr sz="800" spc="20">
                <a:latin typeface="Arial"/>
                <a:cs typeface="Arial"/>
              </a:rPr>
              <a:t> </a:t>
            </a:r>
            <a:r>
              <a:rPr sz="800">
                <a:latin typeface="Arial"/>
                <a:cs typeface="Arial"/>
              </a:rPr>
              <a:t>a</a:t>
            </a:r>
            <a:r>
              <a:rPr sz="800" spc="25">
                <a:latin typeface="Arial"/>
                <a:cs typeface="Arial"/>
              </a:rPr>
              <a:t> </a:t>
            </a:r>
            <a:r>
              <a:rPr sz="800">
                <a:latin typeface="Arial"/>
                <a:cs typeface="Arial"/>
              </a:rPr>
              <a:t>forward</a:t>
            </a:r>
            <a:r>
              <a:rPr sz="800" spc="30">
                <a:latin typeface="Arial"/>
                <a:cs typeface="Arial"/>
              </a:rPr>
              <a:t> </a:t>
            </a:r>
            <a:r>
              <a:rPr sz="800">
                <a:latin typeface="Arial"/>
                <a:cs typeface="Arial"/>
              </a:rPr>
              <a:t>extending</a:t>
            </a:r>
            <a:r>
              <a:rPr sz="800" spc="15">
                <a:latin typeface="Arial"/>
                <a:cs typeface="Arial"/>
              </a:rPr>
              <a:t> </a:t>
            </a:r>
            <a:r>
              <a:rPr sz="800">
                <a:latin typeface="Arial"/>
                <a:cs typeface="Arial"/>
              </a:rPr>
              <a:t>window</a:t>
            </a:r>
            <a:r>
              <a:rPr sz="800" spc="30">
                <a:latin typeface="Arial"/>
                <a:cs typeface="Arial"/>
              </a:rPr>
              <a:t> </a:t>
            </a:r>
            <a:r>
              <a:rPr sz="800">
                <a:latin typeface="Arial"/>
                <a:cs typeface="Arial"/>
              </a:rPr>
              <a:t>starting</a:t>
            </a:r>
            <a:r>
              <a:rPr sz="800" spc="20">
                <a:latin typeface="Arial"/>
                <a:cs typeface="Arial"/>
              </a:rPr>
              <a:t> </a:t>
            </a:r>
            <a:r>
              <a:rPr sz="800">
                <a:latin typeface="Arial"/>
                <a:cs typeface="Arial"/>
              </a:rPr>
              <a:t>in</a:t>
            </a:r>
            <a:r>
              <a:rPr sz="800" spc="20">
                <a:latin typeface="Arial"/>
                <a:cs typeface="Arial"/>
              </a:rPr>
              <a:t> </a:t>
            </a:r>
            <a:r>
              <a:rPr sz="800">
                <a:latin typeface="Arial"/>
                <a:cs typeface="Arial"/>
              </a:rPr>
              <a:t>the</a:t>
            </a:r>
            <a:r>
              <a:rPr sz="800" spc="30">
                <a:latin typeface="Arial"/>
                <a:cs typeface="Arial"/>
              </a:rPr>
              <a:t> </a:t>
            </a:r>
            <a:r>
              <a:rPr sz="800">
                <a:latin typeface="Arial"/>
                <a:cs typeface="Arial"/>
              </a:rPr>
              <a:t>month</a:t>
            </a:r>
            <a:r>
              <a:rPr sz="800" spc="15">
                <a:latin typeface="Arial"/>
                <a:cs typeface="Arial"/>
              </a:rPr>
              <a:t> </a:t>
            </a:r>
            <a:r>
              <a:rPr sz="800">
                <a:latin typeface="Arial"/>
                <a:cs typeface="Arial"/>
              </a:rPr>
              <a:t>of</a:t>
            </a:r>
            <a:r>
              <a:rPr sz="800" spc="25">
                <a:latin typeface="Arial"/>
                <a:cs typeface="Arial"/>
              </a:rPr>
              <a:t> </a:t>
            </a:r>
            <a:r>
              <a:rPr sz="800">
                <a:latin typeface="Arial"/>
                <a:cs typeface="Arial"/>
              </a:rPr>
              <a:t>the</a:t>
            </a:r>
            <a:r>
              <a:rPr sz="800" spc="30">
                <a:latin typeface="Arial"/>
                <a:cs typeface="Arial"/>
              </a:rPr>
              <a:t> </a:t>
            </a:r>
            <a:r>
              <a:rPr sz="800" spc="-10">
                <a:latin typeface="Arial"/>
                <a:cs typeface="Arial"/>
              </a:rPr>
              <a:t>last</a:t>
            </a:r>
            <a:r>
              <a:rPr sz="800" spc="15">
                <a:latin typeface="Arial"/>
                <a:cs typeface="Arial"/>
              </a:rPr>
              <a:t> </a:t>
            </a:r>
            <a:r>
              <a:rPr sz="800">
                <a:latin typeface="Arial"/>
                <a:cs typeface="Arial"/>
              </a:rPr>
              <a:t>Fed</a:t>
            </a:r>
            <a:r>
              <a:rPr sz="800" spc="30">
                <a:latin typeface="Arial"/>
                <a:cs typeface="Arial"/>
              </a:rPr>
              <a:t> </a:t>
            </a:r>
            <a:r>
              <a:rPr sz="800">
                <a:latin typeface="Arial"/>
                <a:cs typeface="Arial"/>
              </a:rPr>
              <a:t>hike</a:t>
            </a:r>
            <a:r>
              <a:rPr sz="800" spc="30">
                <a:latin typeface="Arial"/>
                <a:cs typeface="Arial"/>
              </a:rPr>
              <a:t> </a:t>
            </a:r>
            <a:r>
              <a:rPr sz="800">
                <a:latin typeface="Arial"/>
                <a:cs typeface="Arial"/>
              </a:rPr>
              <a:t>in</a:t>
            </a:r>
            <a:r>
              <a:rPr sz="800" spc="25">
                <a:latin typeface="Arial"/>
                <a:cs typeface="Arial"/>
              </a:rPr>
              <a:t> </a:t>
            </a:r>
            <a:r>
              <a:rPr sz="800">
                <a:latin typeface="Arial"/>
                <a:cs typeface="Arial"/>
              </a:rPr>
              <a:t>the</a:t>
            </a:r>
            <a:r>
              <a:rPr sz="800" spc="30">
                <a:latin typeface="Arial"/>
                <a:cs typeface="Arial"/>
              </a:rPr>
              <a:t> </a:t>
            </a:r>
            <a:r>
              <a:rPr sz="800" spc="-10">
                <a:latin typeface="Arial"/>
                <a:cs typeface="Arial"/>
              </a:rPr>
              <a:t>last</a:t>
            </a:r>
            <a:r>
              <a:rPr sz="800" spc="15">
                <a:latin typeface="Arial"/>
                <a:cs typeface="Arial"/>
              </a:rPr>
              <a:t> </a:t>
            </a:r>
            <a:r>
              <a:rPr sz="800" spc="-20">
                <a:latin typeface="Arial"/>
                <a:cs typeface="Arial"/>
              </a:rPr>
              <a:t>four </a:t>
            </a:r>
            <a:r>
              <a:rPr sz="800">
                <a:latin typeface="Arial"/>
                <a:cs typeface="Arial"/>
              </a:rPr>
              <a:t>transition</a:t>
            </a:r>
            <a:r>
              <a:rPr sz="800" spc="30">
                <a:latin typeface="Arial"/>
                <a:cs typeface="Arial"/>
              </a:rPr>
              <a:t> </a:t>
            </a:r>
            <a:r>
              <a:rPr sz="800" spc="-10">
                <a:latin typeface="Arial"/>
                <a:cs typeface="Arial"/>
              </a:rPr>
              <a:t>cycles</a:t>
            </a:r>
            <a:r>
              <a:rPr sz="800" spc="30">
                <a:latin typeface="Arial"/>
                <a:cs typeface="Arial"/>
              </a:rPr>
              <a:t> </a:t>
            </a:r>
            <a:r>
              <a:rPr sz="800">
                <a:latin typeface="Arial"/>
                <a:cs typeface="Arial"/>
              </a:rPr>
              <a:t>from</a:t>
            </a:r>
            <a:r>
              <a:rPr sz="800" spc="40">
                <a:latin typeface="Arial"/>
                <a:cs typeface="Arial"/>
              </a:rPr>
              <a:t> </a:t>
            </a:r>
            <a:r>
              <a:rPr sz="800">
                <a:latin typeface="Arial"/>
                <a:cs typeface="Arial"/>
              </a:rPr>
              <a:t>1995</a:t>
            </a:r>
            <a:r>
              <a:rPr sz="800" spc="30">
                <a:latin typeface="Arial"/>
                <a:cs typeface="Arial"/>
              </a:rPr>
              <a:t> </a:t>
            </a:r>
            <a:r>
              <a:rPr sz="800">
                <a:latin typeface="Arial"/>
                <a:cs typeface="Arial"/>
              </a:rPr>
              <a:t>to</a:t>
            </a:r>
            <a:r>
              <a:rPr sz="800" spc="35">
                <a:latin typeface="Arial"/>
                <a:cs typeface="Arial"/>
              </a:rPr>
              <a:t> </a:t>
            </a:r>
            <a:r>
              <a:rPr sz="800">
                <a:latin typeface="Arial"/>
                <a:cs typeface="Arial"/>
              </a:rPr>
              <a:t>2018</a:t>
            </a:r>
            <a:r>
              <a:rPr sz="800" spc="35">
                <a:latin typeface="Arial"/>
                <a:cs typeface="Arial"/>
              </a:rPr>
              <a:t> </a:t>
            </a:r>
            <a:r>
              <a:rPr sz="800">
                <a:latin typeface="Arial"/>
                <a:cs typeface="Arial"/>
              </a:rPr>
              <a:t>with</a:t>
            </a:r>
            <a:r>
              <a:rPr sz="800" spc="25">
                <a:latin typeface="Arial"/>
                <a:cs typeface="Arial"/>
              </a:rPr>
              <a:t> </a:t>
            </a:r>
            <a:r>
              <a:rPr sz="800">
                <a:latin typeface="Arial"/>
                <a:cs typeface="Arial"/>
              </a:rPr>
              <a:t>data</a:t>
            </a:r>
            <a:r>
              <a:rPr sz="800" spc="35">
                <a:latin typeface="Arial"/>
                <a:cs typeface="Arial"/>
              </a:rPr>
              <a:t> </a:t>
            </a:r>
            <a:r>
              <a:rPr sz="800">
                <a:latin typeface="Arial"/>
                <a:cs typeface="Arial"/>
              </a:rPr>
              <a:t>through</a:t>
            </a:r>
            <a:r>
              <a:rPr sz="800" spc="25">
                <a:latin typeface="Arial"/>
                <a:cs typeface="Arial"/>
              </a:rPr>
              <a:t> </a:t>
            </a:r>
            <a:r>
              <a:rPr sz="800">
                <a:latin typeface="Arial"/>
                <a:cs typeface="Arial"/>
              </a:rPr>
              <a:t>June</a:t>
            </a:r>
            <a:r>
              <a:rPr sz="800" spc="40">
                <a:latin typeface="Arial"/>
                <a:cs typeface="Arial"/>
              </a:rPr>
              <a:t> </a:t>
            </a:r>
            <a:r>
              <a:rPr sz="800">
                <a:latin typeface="Arial"/>
                <a:cs typeface="Arial"/>
              </a:rPr>
              <a:t>30,</a:t>
            </a:r>
            <a:r>
              <a:rPr sz="800" spc="40">
                <a:latin typeface="Arial"/>
                <a:cs typeface="Arial"/>
              </a:rPr>
              <a:t> </a:t>
            </a:r>
            <a:r>
              <a:rPr sz="800">
                <a:latin typeface="Arial"/>
                <a:cs typeface="Arial"/>
              </a:rPr>
              <a:t>2023.</a:t>
            </a:r>
            <a:r>
              <a:rPr sz="800" spc="40">
                <a:latin typeface="Arial"/>
                <a:cs typeface="Arial"/>
              </a:rPr>
              <a:t> </a:t>
            </a:r>
            <a:r>
              <a:rPr sz="800">
                <a:latin typeface="Arial"/>
                <a:cs typeface="Arial"/>
              </a:rPr>
              <a:t>Benchmarks</a:t>
            </a:r>
            <a:r>
              <a:rPr sz="800" spc="30">
                <a:latin typeface="Arial"/>
                <a:cs typeface="Arial"/>
              </a:rPr>
              <a:t> </a:t>
            </a:r>
            <a:r>
              <a:rPr sz="800">
                <a:latin typeface="Arial"/>
                <a:cs typeface="Arial"/>
              </a:rPr>
              <a:t>represent</a:t>
            </a:r>
            <a:r>
              <a:rPr sz="800" spc="25">
                <a:latin typeface="Arial"/>
                <a:cs typeface="Arial"/>
              </a:rPr>
              <a:t> </a:t>
            </a:r>
            <a:r>
              <a:rPr sz="800" spc="-45">
                <a:latin typeface="Arial"/>
                <a:cs typeface="Arial"/>
              </a:rPr>
              <a:t>U.S.</a:t>
            </a:r>
            <a:r>
              <a:rPr sz="800" spc="40">
                <a:latin typeface="Arial"/>
                <a:cs typeface="Arial"/>
              </a:rPr>
              <a:t> </a:t>
            </a:r>
            <a:r>
              <a:rPr sz="800" spc="-10">
                <a:latin typeface="Arial"/>
                <a:cs typeface="Arial"/>
              </a:rPr>
              <a:t>3-</a:t>
            </a:r>
            <a:r>
              <a:rPr sz="800">
                <a:latin typeface="Arial"/>
                <a:cs typeface="Arial"/>
              </a:rPr>
              <a:t>month</a:t>
            </a:r>
            <a:r>
              <a:rPr sz="800" spc="30">
                <a:latin typeface="Arial"/>
                <a:cs typeface="Arial"/>
              </a:rPr>
              <a:t> </a:t>
            </a:r>
            <a:r>
              <a:rPr sz="800" spc="-40">
                <a:latin typeface="Arial"/>
                <a:cs typeface="Arial"/>
              </a:rPr>
              <a:t>T-</a:t>
            </a:r>
            <a:r>
              <a:rPr sz="800">
                <a:latin typeface="Arial"/>
                <a:cs typeface="Arial"/>
              </a:rPr>
              <a:t>bill</a:t>
            </a:r>
            <a:r>
              <a:rPr sz="800" spc="30">
                <a:latin typeface="Arial"/>
                <a:cs typeface="Arial"/>
              </a:rPr>
              <a:t> </a:t>
            </a:r>
            <a:r>
              <a:rPr sz="800" spc="-25">
                <a:latin typeface="Arial"/>
                <a:cs typeface="Arial"/>
              </a:rPr>
              <a:t>(cash),</a:t>
            </a:r>
            <a:r>
              <a:rPr sz="800" spc="40">
                <a:latin typeface="Arial"/>
                <a:cs typeface="Arial"/>
              </a:rPr>
              <a:t> </a:t>
            </a:r>
            <a:r>
              <a:rPr sz="800">
                <a:latin typeface="Arial"/>
                <a:cs typeface="Arial"/>
              </a:rPr>
              <a:t>Bloomberg</a:t>
            </a:r>
            <a:r>
              <a:rPr sz="800" spc="30">
                <a:latin typeface="Arial"/>
                <a:cs typeface="Arial"/>
              </a:rPr>
              <a:t> </a:t>
            </a:r>
            <a:r>
              <a:rPr sz="800" spc="-45">
                <a:latin typeface="Arial"/>
                <a:cs typeface="Arial"/>
              </a:rPr>
              <a:t>U.S.</a:t>
            </a:r>
            <a:r>
              <a:rPr sz="800" spc="40">
                <a:latin typeface="Arial"/>
                <a:cs typeface="Arial"/>
              </a:rPr>
              <a:t> </a:t>
            </a:r>
            <a:r>
              <a:rPr sz="800">
                <a:latin typeface="Arial"/>
                <a:cs typeface="Arial"/>
              </a:rPr>
              <a:t>Aggregate</a:t>
            </a:r>
            <a:r>
              <a:rPr sz="800" spc="40">
                <a:latin typeface="Arial"/>
                <a:cs typeface="Arial"/>
              </a:rPr>
              <a:t> </a:t>
            </a:r>
            <a:r>
              <a:rPr sz="800">
                <a:latin typeface="Arial"/>
                <a:cs typeface="Arial"/>
              </a:rPr>
              <a:t>Index</a:t>
            </a:r>
            <a:r>
              <a:rPr sz="800" spc="35">
                <a:latin typeface="Arial"/>
                <a:cs typeface="Arial"/>
              </a:rPr>
              <a:t> </a:t>
            </a:r>
            <a:r>
              <a:rPr sz="800">
                <a:latin typeface="Arial"/>
                <a:cs typeface="Arial"/>
              </a:rPr>
              <a:t>(core</a:t>
            </a:r>
            <a:r>
              <a:rPr sz="800" spc="40">
                <a:latin typeface="Arial"/>
                <a:cs typeface="Arial"/>
              </a:rPr>
              <a:t> </a:t>
            </a:r>
            <a:r>
              <a:rPr sz="800">
                <a:latin typeface="Arial"/>
                <a:cs typeface="Arial"/>
              </a:rPr>
              <a:t>bonds),</a:t>
            </a:r>
            <a:r>
              <a:rPr sz="800" spc="40">
                <a:latin typeface="Arial"/>
                <a:cs typeface="Arial"/>
              </a:rPr>
              <a:t> </a:t>
            </a:r>
            <a:r>
              <a:rPr sz="800" spc="-60">
                <a:latin typeface="Arial"/>
                <a:cs typeface="Arial"/>
              </a:rPr>
              <a:t>S&amp;P</a:t>
            </a:r>
            <a:r>
              <a:rPr sz="800" spc="30">
                <a:latin typeface="Arial"/>
                <a:cs typeface="Arial"/>
              </a:rPr>
              <a:t> </a:t>
            </a:r>
            <a:r>
              <a:rPr sz="800">
                <a:latin typeface="Arial"/>
                <a:cs typeface="Arial"/>
              </a:rPr>
              <a:t>500</a:t>
            </a:r>
            <a:r>
              <a:rPr sz="800" spc="35">
                <a:latin typeface="Arial"/>
                <a:cs typeface="Arial"/>
              </a:rPr>
              <a:t> </a:t>
            </a:r>
            <a:r>
              <a:rPr sz="800">
                <a:latin typeface="Arial"/>
                <a:cs typeface="Arial"/>
              </a:rPr>
              <a:t>Index</a:t>
            </a:r>
            <a:r>
              <a:rPr sz="800" spc="35">
                <a:latin typeface="Arial"/>
                <a:cs typeface="Arial"/>
              </a:rPr>
              <a:t> </a:t>
            </a:r>
            <a:r>
              <a:rPr sz="800" spc="-45">
                <a:latin typeface="Arial"/>
                <a:cs typeface="Arial"/>
              </a:rPr>
              <a:t>(U.S.</a:t>
            </a:r>
            <a:r>
              <a:rPr sz="800" spc="40">
                <a:latin typeface="Arial"/>
                <a:cs typeface="Arial"/>
              </a:rPr>
              <a:t> </a:t>
            </a:r>
            <a:r>
              <a:rPr sz="800" spc="-10">
                <a:latin typeface="Arial"/>
                <a:cs typeface="Arial"/>
              </a:rPr>
              <a:t>stocks)</a:t>
            </a:r>
            <a:endParaRPr sz="800">
              <a:latin typeface="Arial"/>
              <a:cs typeface="Arial"/>
            </a:endParaRPr>
          </a:p>
        </p:txBody>
      </p:sp>
      <p:sp>
        <p:nvSpPr>
          <p:cNvPr id="10" name="object 10"/>
          <p:cNvSpPr txBox="1"/>
          <p:nvPr/>
        </p:nvSpPr>
        <p:spPr>
          <a:xfrm>
            <a:off x="444500" y="1842516"/>
            <a:ext cx="5277485" cy="427355"/>
          </a:xfrm>
          <a:prstGeom prst="rect">
            <a:avLst/>
          </a:prstGeom>
        </p:spPr>
        <p:txBody>
          <a:bodyPr vert="horz" wrap="square" lIns="0" tIns="590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465"/>
              </a:spcBef>
            </a:pPr>
            <a:r>
              <a:rPr sz="1200" b="1">
                <a:solidFill>
                  <a:srgbClr val="726963"/>
                </a:solidFill>
                <a:latin typeface="Arial"/>
                <a:cs typeface="Arial"/>
              </a:rPr>
              <a:t>After</a:t>
            </a:r>
            <a:r>
              <a:rPr sz="1200" b="1" spc="-5">
                <a:solidFill>
                  <a:srgbClr val="726963"/>
                </a:solidFill>
                <a:latin typeface="Arial"/>
                <a:cs typeface="Arial"/>
              </a:rPr>
              <a:t> </a:t>
            </a:r>
            <a:r>
              <a:rPr sz="1200" b="1">
                <a:solidFill>
                  <a:srgbClr val="726963"/>
                </a:solidFill>
                <a:latin typeface="Arial"/>
                <a:cs typeface="Arial"/>
              </a:rPr>
              <a:t>Fed</a:t>
            </a:r>
            <a:r>
              <a:rPr sz="1200" b="1" spc="-10">
                <a:solidFill>
                  <a:srgbClr val="726963"/>
                </a:solidFill>
                <a:latin typeface="Arial"/>
                <a:cs typeface="Arial"/>
              </a:rPr>
              <a:t> hikes </a:t>
            </a:r>
            <a:r>
              <a:rPr sz="1200" b="1">
                <a:solidFill>
                  <a:srgbClr val="726963"/>
                </a:solidFill>
                <a:latin typeface="Arial"/>
                <a:cs typeface="Arial"/>
              </a:rPr>
              <a:t>ended,</a:t>
            </a:r>
            <a:r>
              <a:rPr sz="1200" b="1" spc="-5">
                <a:solidFill>
                  <a:srgbClr val="726963"/>
                </a:solidFill>
                <a:latin typeface="Arial"/>
                <a:cs typeface="Arial"/>
              </a:rPr>
              <a:t> </a:t>
            </a:r>
            <a:r>
              <a:rPr sz="1200" b="1" spc="-40">
                <a:solidFill>
                  <a:srgbClr val="726963"/>
                </a:solidFill>
                <a:latin typeface="Arial"/>
                <a:cs typeface="Arial"/>
              </a:rPr>
              <a:t>stocks</a:t>
            </a:r>
            <a:r>
              <a:rPr sz="1200" b="1" spc="-10">
                <a:solidFill>
                  <a:srgbClr val="726963"/>
                </a:solidFill>
                <a:latin typeface="Arial"/>
                <a:cs typeface="Arial"/>
              </a:rPr>
              <a:t> </a:t>
            </a:r>
            <a:r>
              <a:rPr sz="1200" b="1">
                <a:solidFill>
                  <a:srgbClr val="726963"/>
                </a:solidFill>
                <a:latin typeface="Arial"/>
                <a:cs typeface="Arial"/>
              </a:rPr>
              <a:t>and</a:t>
            </a:r>
            <a:r>
              <a:rPr sz="1200" b="1" spc="-10">
                <a:solidFill>
                  <a:srgbClr val="726963"/>
                </a:solidFill>
                <a:latin typeface="Arial"/>
                <a:cs typeface="Arial"/>
              </a:rPr>
              <a:t> bonds</a:t>
            </a:r>
            <a:r>
              <a:rPr sz="1200" b="1" spc="-5">
                <a:solidFill>
                  <a:srgbClr val="726963"/>
                </a:solidFill>
                <a:latin typeface="Arial"/>
                <a:cs typeface="Arial"/>
              </a:rPr>
              <a:t> </a:t>
            </a:r>
            <a:r>
              <a:rPr sz="1200" b="1">
                <a:solidFill>
                  <a:srgbClr val="726963"/>
                </a:solidFill>
                <a:latin typeface="Arial"/>
                <a:cs typeface="Arial"/>
              </a:rPr>
              <a:t>have</a:t>
            </a:r>
            <a:r>
              <a:rPr sz="1200" b="1" spc="-10">
                <a:solidFill>
                  <a:srgbClr val="726963"/>
                </a:solidFill>
                <a:latin typeface="Arial"/>
                <a:cs typeface="Arial"/>
              </a:rPr>
              <a:t> </a:t>
            </a:r>
            <a:r>
              <a:rPr sz="1200" b="1" spc="-20">
                <a:solidFill>
                  <a:srgbClr val="726963"/>
                </a:solidFill>
                <a:latin typeface="Arial"/>
                <a:cs typeface="Arial"/>
              </a:rPr>
              <a:t>historically</a:t>
            </a:r>
            <a:r>
              <a:rPr sz="1200" b="1" spc="-10">
                <a:solidFill>
                  <a:srgbClr val="726963"/>
                </a:solidFill>
                <a:latin typeface="Arial"/>
                <a:cs typeface="Arial"/>
              </a:rPr>
              <a:t> </a:t>
            </a:r>
            <a:r>
              <a:rPr sz="1200" b="1">
                <a:solidFill>
                  <a:srgbClr val="726963"/>
                </a:solidFill>
                <a:latin typeface="Arial"/>
                <a:cs typeface="Arial"/>
              </a:rPr>
              <a:t>outpaced</a:t>
            </a:r>
            <a:r>
              <a:rPr sz="1200" b="1" spc="-10">
                <a:solidFill>
                  <a:srgbClr val="726963"/>
                </a:solidFill>
                <a:latin typeface="Arial"/>
                <a:cs typeface="Arial"/>
              </a:rPr>
              <a:t> </a:t>
            </a:r>
            <a:r>
              <a:rPr sz="1200" b="1" spc="-20">
                <a:solidFill>
                  <a:srgbClr val="726963"/>
                </a:solidFill>
                <a:latin typeface="Arial"/>
                <a:cs typeface="Arial"/>
              </a:rPr>
              <a:t>cash</a:t>
            </a:r>
            <a:endParaRPr sz="1200">
              <a:latin typeface="Arial"/>
              <a:cs typeface="Arial"/>
            </a:endParaRPr>
          </a:p>
          <a:p>
            <a:pPr marL="12700">
              <a:lnSpc>
                <a:spcPct val="100000"/>
              </a:lnSpc>
              <a:spcBef>
                <a:spcPts val="280"/>
              </a:spcBef>
            </a:pPr>
            <a:r>
              <a:rPr sz="900" b="1">
                <a:latin typeface="Arial"/>
                <a:cs typeface="Arial"/>
              </a:rPr>
              <a:t>Average</a:t>
            </a:r>
            <a:r>
              <a:rPr sz="900" b="1" spc="-10">
                <a:latin typeface="Arial"/>
                <a:cs typeface="Arial"/>
              </a:rPr>
              <a:t> annual</a:t>
            </a:r>
            <a:r>
              <a:rPr sz="900" b="1" spc="-20">
                <a:latin typeface="Arial"/>
                <a:cs typeface="Arial"/>
              </a:rPr>
              <a:t> </a:t>
            </a:r>
            <a:r>
              <a:rPr sz="900" b="1">
                <a:latin typeface="Arial"/>
                <a:cs typeface="Arial"/>
              </a:rPr>
              <a:t>return</a:t>
            </a:r>
            <a:r>
              <a:rPr sz="900" b="1" spc="-10">
                <a:latin typeface="Arial"/>
                <a:cs typeface="Arial"/>
              </a:rPr>
              <a:t> </a:t>
            </a:r>
            <a:r>
              <a:rPr sz="900" b="1" spc="-25">
                <a:latin typeface="Arial"/>
                <a:cs typeface="Arial"/>
              </a:rPr>
              <a:t>(%)</a:t>
            </a:r>
            <a:endParaRPr sz="900">
              <a:latin typeface="Arial"/>
              <a:cs typeface="Arial"/>
            </a:endParaRPr>
          </a:p>
        </p:txBody>
      </p:sp>
      <p:grpSp>
        <p:nvGrpSpPr>
          <p:cNvPr id="11" name="object 11"/>
          <p:cNvGrpSpPr/>
          <p:nvPr/>
        </p:nvGrpSpPr>
        <p:grpSpPr>
          <a:xfrm>
            <a:off x="1008888" y="4108704"/>
            <a:ext cx="1088390" cy="448945"/>
            <a:chOff x="1008888" y="4108704"/>
            <a:chExt cx="1088390" cy="448945"/>
          </a:xfrm>
        </p:grpSpPr>
        <p:sp>
          <p:nvSpPr>
            <p:cNvPr id="12" name="object 12"/>
            <p:cNvSpPr/>
            <p:nvPr/>
          </p:nvSpPr>
          <p:spPr>
            <a:xfrm>
              <a:off x="1008888" y="4108704"/>
              <a:ext cx="463550" cy="448945"/>
            </a:xfrm>
            <a:custGeom>
              <a:avLst/>
              <a:gdLst/>
              <a:ahLst/>
              <a:cxnLst/>
              <a:rect l="l" t="t" r="r" b="b"/>
              <a:pathLst>
                <a:path w="463550" h="448945">
                  <a:moveTo>
                    <a:pt x="463295" y="0"/>
                  </a:moveTo>
                  <a:lnTo>
                    <a:pt x="0" y="0"/>
                  </a:lnTo>
                  <a:lnTo>
                    <a:pt x="0" y="448616"/>
                  </a:lnTo>
                  <a:lnTo>
                    <a:pt x="463295" y="448616"/>
                  </a:lnTo>
                  <a:lnTo>
                    <a:pt x="463295"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1633728" y="4251960"/>
              <a:ext cx="463550" cy="305435"/>
            </a:xfrm>
            <a:custGeom>
              <a:avLst/>
              <a:gdLst/>
              <a:ahLst/>
              <a:cxnLst/>
              <a:rect l="l" t="t" r="r" b="b"/>
              <a:pathLst>
                <a:path w="463550" h="305435">
                  <a:moveTo>
                    <a:pt x="463295" y="0"/>
                  </a:moveTo>
                  <a:lnTo>
                    <a:pt x="0" y="0"/>
                  </a:lnTo>
                  <a:lnTo>
                    <a:pt x="0" y="305360"/>
                  </a:lnTo>
                  <a:lnTo>
                    <a:pt x="463295" y="305360"/>
                  </a:lnTo>
                  <a:lnTo>
                    <a:pt x="463295"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4" name="object 14"/>
          <p:cNvSpPr txBox="1"/>
          <p:nvPr/>
        </p:nvSpPr>
        <p:spPr>
          <a:xfrm>
            <a:off x="1152194" y="3893820"/>
            <a:ext cx="800735" cy="312420"/>
          </a:xfrm>
          <a:prstGeom prst="rect">
            <a:avLst/>
          </a:prstGeom>
        </p:spPr>
        <p:txBody>
          <a:bodyPr vert="horz" wrap="square" lIns="0" tIns="33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265"/>
              </a:spcBef>
            </a:pPr>
            <a:r>
              <a:rPr sz="800" b="1" spc="-25">
                <a:solidFill>
                  <a:srgbClr val="005F9E"/>
                </a:solidFill>
                <a:latin typeface="Arial"/>
                <a:cs typeface="Arial"/>
              </a:rPr>
              <a:t>4.7</a:t>
            </a:r>
            <a:endParaRPr sz="800">
              <a:latin typeface="Arial"/>
              <a:cs typeface="Arial"/>
            </a:endParaRPr>
          </a:p>
          <a:p>
            <a:pPr marL="636905">
              <a:lnSpc>
                <a:spcPct val="100000"/>
              </a:lnSpc>
              <a:spcBef>
                <a:spcPts val="170"/>
              </a:spcBef>
            </a:pPr>
            <a:r>
              <a:rPr sz="800" b="1" spc="-25">
                <a:solidFill>
                  <a:srgbClr val="009CDC"/>
                </a:solidFill>
                <a:latin typeface="Arial"/>
                <a:cs typeface="Arial"/>
              </a:rPr>
              <a:t>3.2</a:t>
            </a:r>
            <a:endParaRPr sz="800">
              <a:latin typeface="Arial"/>
              <a:cs typeface="Arial"/>
            </a:endParaRPr>
          </a:p>
        </p:txBody>
      </p:sp>
      <p:sp>
        <p:nvSpPr>
          <p:cNvPr id="15" name="object 15"/>
          <p:cNvSpPr txBox="1"/>
          <p:nvPr/>
        </p:nvSpPr>
        <p:spPr>
          <a:xfrm>
            <a:off x="920189" y="3037332"/>
            <a:ext cx="673735" cy="38862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98700"/>
              </a:lnSpc>
              <a:spcBef>
                <a:spcPts val="110"/>
              </a:spcBef>
            </a:pPr>
            <a:r>
              <a:rPr sz="800">
                <a:latin typeface="Arial"/>
                <a:cs typeface="Arial"/>
              </a:rPr>
              <a:t>One</a:t>
            </a:r>
            <a:r>
              <a:rPr sz="800" spc="35">
                <a:latin typeface="Arial"/>
                <a:cs typeface="Arial"/>
              </a:rPr>
              <a:t> </a:t>
            </a:r>
            <a:r>
              <a:rPr sz="800" spc="-20">
                <a:latin typeface="Arial"/>
                <a:cs typeface="Arial"/>
              </a:rPr>
              <a:t>year </a:t>
            </a:r>
            <a:r>
              <a:rPr sz="800" spc="10">
                <a:latin typeface="Arial"/>
                <a:cs typeface="Arial"/>
              </a:rPr>
              <a:t>following</a:t>
            </a:r>
            <a:r>
              <a:rPr sz="800" spc="95">
                <a:latin typeface="Arial"/>
                <a:cs typeface="Arial"/>
              </a:rPr>
              <a:t> </a:t>
            </a:r>
            <a:r>
              <a:rPr sz="800" spc="-10">
                <a:latin typeface="Arial"/>
                <a:cs typeface="Arial"/>
              </a:rPr>
              <a:t>final </a:t>
            </a:r>
            <a:r>
              <a:rPr sz="800">
                <a:latin typeface="Arial"/>
                <a:cs typeface="Arial"/>
              </a:rPr>
              <a:t>Fed </a:t>
            </a:r>
            <a:r>
              <a:rPr sz="800" spc="-20">
                <a:latin typeface="Arial"/>
                <a:cs typeface="Arial"/>
              </a:rPr>
              <a:t>hike</a:t>
            </a:r>
            <a:endParaRPr sz="800">
              <a:latin typeface="Arial"/>
              <a:cs typeface="Arial"/>
            </a:endParaRPr>
          </a:p>
        </p:txBody>
      </p:sp>
      <p:grpSp>
        <p:nvGrpSpPr>
          <p:cNvPr id="16" name="object 16"/>
          <p:cNvGrpSpPr/>
          <p:nvPr/>
        </p:nvGrpSpPr>
        <p:grpSpPr>
          <a:xfrm>
            <a:off x="936065" y="3440648"/>
            <a:ext cx="80010" cy="799465"/>
            <a:chOff x="936065" y="3440648"/>
            <a:chExt cx="80010" cy="799465"/>
          </a:xfrm>
        </p:grpSpPr>
        <p:sp>
          <p:nvSpPr>
            <p:cNvPr id="17" name="object 17"/>
            <p:cNvSpPr/>
            <p:nvPr/>
          </p:nvSpPr>
          <p:spPr>
            <a:xfrm>
              <a:off x="942415" y="4227184"/>
              <a:ext cx="67310" cy="0"/>
            </a:xfrm>
            <a:custGeom>
              <a:avLst/>
              <a:gdLst/>
              <a:ahLst/>
              <a:cxnLst/>
              <a:rect l="l" t="t" r="r" b="b"/>
              <a:pathLst>
                <a:path w="67309">
                  <a:moveTo>
                    <a:pt x="0" y="0"/>
                  </a:moveTo>
                  <a:lnTo>
                    <a:pt x="66824" y="1"/>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18"/>
            <p:cNvSpPr/>
            <p:nvPr/>
          </p:nvSpPr>
          <p:spPr>
            <a:xfrm flipH="1">
              <a:off x="942415" y="3446998"/>
              <a:ext cx="0" cy="786765"/>
            </a:xfrm>
            <a:custGeom>
              <a:avLst/>
              <a:gdLst/>
              <a:ahLst/>
              <a:cxnLst/>
              <a:rect l="l" t="t" r="r" b="b"/>
              <a:pathLst>
                <a:path h="786764">
                  <a:moveTo>
                    <a:pt x="0" y="0"/>
                  </a:moveTo>
                  <a:lnTo>
                    <a:pt x="1" y="786537"/>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9" name="object 19"/>
          <p:cNvSpPr txBox="1"/>
          <p:nvPr/>
        </p:nvSpPr>
        <p:spPr>
          <a:xfrm>
            <a:off x="1543706" y="3503676"/>
            <a:ext cx="48514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a:latin typeface="Arial"/>
                <a:cs typeface="Arial"/>
              </a:rPr>
              <a:t>Five</a:t>
            </a:r>
            <a:r>
              <a:rPr sz="800" spc="-50">
                <a:latin typeface="Arial"/>
                <a:cs typeface="Arial"/>
              </a:rPr>
              <a:t> </a:t>
            </a:r>
            <a:r>
              <a:rPr sz="800" spc="-10">
                <a:latin typeface="Arial"/>
                <a:cs typeface="Arial"/>
              </a:rPr>
              <a:t>years</a:t>
            </a:r>
            <a:endParaRPr sz="800">
              <a:latin typeface="Arial"/>
              <a:cs typeface="Arial"/>
            </a:endParaRPr>
          </a:p>
        </p:txBody>
      </p:sp>
      <p:sp>
        <p:nvSpPr>
          <p:cNvPr id="20" name="object 20"/>
          <p:cNvSpPr txBox="1"/>
          <p:nvPr/>
        </p:nvSpPr>
        <p:spPr>
          <a:xfrm>
            <a:off x="1543706" y="3619500"/>
            <a:ext cx="673735" cy="275590"/>
          </a:xfrm>
          <a:prstGeom prst="rect">
            <a:avLst/>
          </a:prstGeom>
        </p:spPr>
        <p:txBody>
          <a:bodyPr vert="horz" wrap="square" lIns="0" tIns="63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5000"/>
              </a:lnSpc>
              <a:spcBef>
                <a:spcPts val="50"/>
              </a:spcBef>
            </a:pPr>
            <a:r>
              <a:rPr sz="800" spc="10">
                <a:latin typeface="Arial"/>
                <a:cs typeface="Arial"/>
              </a:rPr>
              <a:t>following</a:t>
            </a:r>
            <a:r>
              <a:rPr sz="800" spc="95">
                <a:latin typeface="Arial"/>
                <a:cs typeface="Arial"/>
              </a:rPr>
              <a:t> </a:t>
            </a:r>
            <a:r>
              <a:rPr sz="800" spc="-10">
                <a:latin typeface="Arial"/>
                <a:cs typeface="Arial"/>
              </a:rPr>
              <a:t>final </a:t>
            </a:r>
            <a:r>
              <a:rPr sz="800">
                <a:latin typeface="Arial"/>
                <a:cs typeface="Arial"/>
              </a:rPr>
              <a:t>Fed </a:t>
            </a:r>
            <a:r>
              <a:rPr sz="800" spc="-20">
                <a:latin typeface="Arial"/>
                <a:cs typeface="Arial"/>
              </a:rPr>
              <a:t>hike</a:t>
            </a:r>
            <a:endParaRPr sz="800">
              <a:latin typeface="Arial"/>
              <a:cs typeface="Arial"/>
            </a:endParaRPr>
          </a:p>
        </p:txBody>
      </p:sp>
      <p:grpSp>
        <p:nvGrpSpPr>
          <p:cNvPr id="21" name="object 21"/>
          <p:cNvGrpSpPr/>
          <p:nvPr/>
        </p:nvGrpSpPr>
        <p:grpSpPr>
          <a:xfrm>
            <a:off x="465334" y="3011423"/>
            <a:ext cx="8775700" cy="1548130"/>
            <a:chOff x="465334" y="3011423"/>
            <a:chExt cx="8775700" cy="1548130"/>
          </a:xfrm>
        </p:grpSpPr>
        <p:sp>
          <p:nvSpPr>
            <p:cNvPr id="22" name="object 22"/>
            <p:cNvSpPr/>
            <p:nvPr/>
          </p:nvSpPr>
          <p:spPr>
            <a:xfrm>
              <a:off x="1565931" y="4312540"/>
              <a:ext cx="67310" cy="0"/>
            </a:xfrm>
            <a:custGeom>
              <a:avLst/>
              <a:gdLst/>
              <a:ahLst/>
              <a:cxnLst/>
              <a:rect l="l" t="t" r="r" b="b"/>
              <a:pathLst>
                <a:path w="67310">
                  <a:moveTo>
                    <a:pt x="0" y="0"/>
                  </a:moveTo>
                  <a:lnTo>
                    <a:pt x="66824" y="1"/>
                  </a:lnTo>
                </a:path>
              </a:pathLst>
            </a:custGeom>
            <a:ln w="1270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flipH="1">
              <a:off x="1565930" y="3915030"/>
              <a:ext cx="0" cy="403860"/>
            </a:xfrm>
            <a:custGeom>
              <a:avLst/>
              <a:gdLst/>
              <a:ahLst/>
              <a:cxnLst/>
              <a:rect l="l" t="t" r="r" b="b"/>
              <a:pathLst>
                <a:path h="403860">
                  <a:moveTo>
                    <a:pt x="1" y="0"/>
                  </a:moveTo>
                  <a:lnTo>
                    <a:pt x="0" y="403860"/>
                  </a:lnTo>
                </a:path>
              </a:pathLst>
            </a:custGeom>
            <a:ln w="1270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a:off x="3300984" y="3593592"/>
              <a:ext cx="463550" cy="963930"/>
            </a:xfrm>
            <a:custGeom>
              <a:avLst/>
              <a:gdLst/>
              <a:ahLst/>
              <a:cxnLst/>
              <a:rect l="l" t="t" r="r" b="b"/>
              <a:pathLst>
                <a:path w="463550" h="963928">
                  <a:moveTo>
                    <a:pt x="463296" y="0"/>
                  </a:moveTo>
                  <a:lnTo>
                    <a:pt x="0" y="0"/>
                  </a:lnTo>
                  <a:lnTo>
                    <a:pt x="0" y="963701"/>
                  </a:lnTo>
                  <a:lnTo>
                    <a:pt x="463296" y="963701"/>
                  </a:lnTo>
                  <a:lnTo>
                    <a:pt x="463296"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a:off x="3925823" y="3880104"/>
              <a:ext cx="463550" cy="677545"/>
            </a:xfrm>
            <a:custGeom>
              <a:avLst/>
              <a:gdLst/>
              <a:ahLst/>
              <a:cxnLst/>
              <a:rect l="l" t="t" r="r" b="b"/>
              <a:pathLst>
                <a:path w="463550" h="677545">
                  <a:moveTo>
                    <a:pt x="463296" y="0"/>
                  </a:moveTo>
                  <a:lnTo>
                    <a:pt x="0" y="0"/>
                  </a:lnTo>
                  <a:lnTo>
                    <a:pt x="0" y="677189"/>
                  </a:lnTo>
                  <a:lnTo>
                    <a:pt x="463296" y="677189"/>
                  </a:lnTo>
                  <a:lnTo>
                    <a:pt x="463296"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a:off x="5626608" y="3011423"/>
              <a:ext cx="460375" cy="1546225"/>
            </a:xfrm>
            <a:custGeom>
              <a:avLst/>
              <a:gdLst/>
              <a:ahLst/>
              <a:cxnLst/>
              <a:rect l="l" t="t" r="r" b="b"/>
              <a:pathLst>
                <a:path w="460375" h="1546225">
                  <a:moveTo>
                    <a:pt x="460248" y="0"/>
                  </a:moveTo>
                  <a:lnTo>
                    <a:pt x="0" y="0"/>
                  </a:lnTo>
                  <a:lnTo>
                    <a:pt x="0" y="1545869"/>
                  </a:lnTo>
                  <a:lnTo>
                    <a:pt x="460248" y="1545869"/>
                  </a:lnTo>
                  <a:lnTo>
                    <a:pt x="460248"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6248400" y="3697224"/>
              <a:ext cx="463550" cy="860425"/>
            </a:xfrm>
            <a:custGeom>
              <a:avLst/>
              <a:gdLst/>
              <a:ahLst/>
              <a:cxnLst/>
              <a:rect l="l" t="t" r="r" b="b"/>
              <a:pathLst>
                <a:path w="463550" h="860425">
                  <a:moveTo>
                    <a:pt x="463296" y="0"/>
                  </a:moveTo>
                  <a:lnTo>
                    <a:pt x="0" y="0"/>
                  </a:lnTo>
                  <a:lnTo>
                    <a:pt x="0" y="860069"/>
                  </a:lnTo>
                  <a:lnTo>
                    <a:pt x="463296" y="860069"/>
                  </a:lnTo>
                  <a:lnTo>
                    <a:pt x="463296"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a:off x="7970519" y="3200399"/>
              <a:ext cx="463550" cy="1356995"/>
            </a:xfrm>
            <a:custGeom>
              <a:avLst/>
              <a:gdLst/>
              <a:ahLst/>
              <a:cxnLst/>
              <a:rect l="l" t="t" r="r" b="b"/>
              <a:pathLst>
                <a:path w="463550" h="1356995">
                  <a:moveTo>
                    <a:pt x="463296" y="0"/>
                  </a:moveTo>
                  <a:lnTo>
                    <a:pt x="0" y="0"/>
                  </a:lnTo>
                  <a:lnTo>
                    <a:pt x="0" y="1356893"/>
                  </a:lnTo>
                  <a:lnTo>
                    <a:pt x="463296" y="1356893"/>
                  </a:lnTo>
                  <a:lnTo>
                    <a:pt x="463296"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a:off x="8595359" y="3749040"/>
              <a:ext cx="463550" cy="808355"/>
            </a:xfrm>
            <a:custGeom>
              <a:avLst/>
              <a:gdLst/>
              <a:ahLst/>
              <a:cxnLst/>
              <a:rect l="l" t="t" r="r" b="b"/>
              <a:pathLst>
                <a:path w="463550" h="808354">
                  <a:moveTo>
                    <a:pt x="463296" y="0"/>
                  </a:moveTo>
                  <a:lnTo>
                    <a:pt x="0" y="0"/>
                  </a:lnTo>
                  <a:lnTo>
                    <a:pt x="0" y="808253"/>
                  </a:lnTo>
                  <a:lnTo>
                    <a:pt x="463296" y="808253"/>
                  </a:lnTo>
                  <a:lnTo>
                    <a:pt x="463296"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a:off x="465334" y="4555954"/>
              <a:ext cx="8775700" cy="0"/>
            </a:xfrm>
            <a:custGeom>
              <a:avLst/>
              <a:gdLst/>
              <a:ahLst/>
              <a:cxnLst/>
              <a:rect l="l" t="t" r="r" b="b"/>
              <a:pathLst>
                <a:path w="8775700">
                  <a:moveTo>
                    <a:pt x="8775555" y="0"/>
                  </a:moveTo>
                  <a:lnTo>
                    <a:pt x="0" y="1"/>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1" name="object 31"/>
          <p:cNvSpPr txBox="1"/>
          <p:nvPr/>
        </p:nvSpPr>
        <p:spPr>
          <a:xfrm>
            <a:off x="1146036" y="2503932"/>
            <a:ext cx="82169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45">
                <a:latin typeface="Arial"/>
                <a:cs typeface="Arial"/>
              </a:rPr>
              <a:t>Cash</a:t>
            </a:r>
            <a:r>
              <a:rPr sz="800" b="1" spc="-20">
                <a:latin typeface="Arial"/>
                <a:cs typeface="Arial"/>
              </a:rPr>
              <a:t> </a:t>
            </a:r>
            <a:r>
              <a:rPr sz="800" b="1" spc="-10">
                <a:latin typeface="Arial"/>
                <a:cs typeface="Arial"/>
              </a:rPr>
              <a:t>equivalents</a:t>
            </a:r>
            <a:endParaRPr sz="800">
              <a:latin typeface="Arial"/>
              <a:cs typeface="Arial"/>
            </a:endParaRPr>
          </a:p>
        </p:txBody>
      </p:sp>
      <p:sp>
        <p:nvSpPr>
          <p:cNvPr id="32" name="object 32"/>
          <p:cNvSpPr txBox="1"/>
          <p:nvPr/>
        </p:nvSpPr>
        <p:spPr>
          <a:xfrm>
            <a:off x="3413168" y="3403091"/>
            <a:ext cx="23812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solidFill>
                  <a:srgbClr val="005F9E"/>
                </a:solidFill>
                <a:latin typeface="Arial"/>
                <a:cs typeface="Arial"/>
              </a:rPr>
              <a:t>10.1</a:t>
            </a:r>
            <a:endParaRPr sz="800">
              <a:latin typeface="Arial"/>
              <a:cs typeface="Arial"/>
            </a:endParaRPr>
          </a:p>
        </p:txBody>
      </p:sp>
      <p:sp>
        <p:nvSpPr>
          <p:cNvPr id="33" name="object 33"/>
          <p:cNvSpPr txBox="1"/>
          <p:nvPr/>
        </p:nvSpPr>
        <p:spPr>
          <a:xfrm>
            <a:off x="4068531" y="3686555"/>
            <a:ext cx="17589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009CDC"/>
                </a:solidFill>
                <a:latin typeface="Arial"/>
                <a:cs typeface="Arial"/>
              </a:rPr>
              <a:t>7.1</a:t>
            </a:r>
            <a:endParaRPr sz="800">
              <a:latin typeface="Arial"/>
              <a:cs typeface="Arial"/>
            </a:endParaRPr>
          </a:p>
        </p:txBody>
      </p:sp>
      <p:sp>
        <p:nvSpPr>
          <p:cNvPr id="34" name="object 34"/>
          <p:cNvSpPr txBox="1"/>
          <p:nvPr/>
        </p:nvSpPr>
        <p:spPr>
          <a:xfrm>
            <a:off x="5737657" y="2817876"/>
            <a:ext cx="23812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solidFill>
                  <a:srgbClr val="005F9E"/>
                </a:solidFill>
                <a:latin typeface="Arial"/>
                <a:cs typeface="Arial"/>
              </a:rPr>
              <a:t>16.2</a:t>
            </a:r>
            <a:endParaRPr sz="800">
              <a:latin typeface="Arial"/>
              <a:cs typeface="Arial"/>
            </a:endParaRPr>
          </a:p>
        </p:txBody>
      </p:sp>
      <p:sp>
        <p:nvSpPr>
          <p:cNvPr id="35" name="object 35"/>
          <p:cNvSpPr txBox="1"/>
          <p:nvPr/>
        </p:nvSpPr>
        <p:spPr>
          <a:xfrm>
            <a:off x="6393021" y="3503676"/>
            <a:ext cx="17589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009CDC"/>
                </a:solidFill>
                <a:latin typeface="Arial"/>
                <a:cs typeface="Arial"/>
              </a:rPr>
              <a:t>9.0</a:t>
            </a:r>
            <a:endParaRPr sz="800">
              <a:latin typeface="Arial"/>
              <a:cs typeface="Arial"/>
            </a:endParaRPr>
          </a:p>
        </p:txBody>
      </p:sp>
      <p:sp>
        <p:nvSpPr>
          <p:cNvPr id="36" name="object 36"/>
          <p:cNvSpPr txBox="1"/>
          <p:nvPr/>
        </p:nvSpPr>
        <p:spPr>
          <a:xfrm>
            <a:off x="8083124" y="3009900"/>
            <a:ext cx="23812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solidFill>
                  <a:srgbClr val="005F9E"/>
                </a:solidFill>
                <a:latin typeface="Arial"/>
                <a:cs typeface="Arial"/>
              </a:rPr>
              <a:t>14.2</a:t>
            </a:r>
            <a:endParaRPr sz="800">
              <a:latin typeface="Arial"/>
              <a:cs typeface="Arial"/>
            </a:endParaRPr>
          </a:p>
        </p:txBody>
      </p:sp>
      <p:sp>
        <p:nvSpPr>
          <p:cNvPr id="37" name="object 37"/>
          <p:cNvSpPr txBox="1"/>
          <p:nvPr/>
        </p:nvSpPr>
        <p:spPr>
          <a:xfrm>
            <a:off x="8738486" y="3558540"/>
            <a:ext cx="17589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009CDC"/>
                </a:solidFill>
                <a:latin typeface="Arial"/>
                <a:cs typeface="Arial"/>
              </a:rPr>
              <a:t>8.4</a:t>
            </a:r>
            <a:endParaRPr sz="800">
              <a:latin typeface="Arial"/>
              <a:cs typeface="Arial"/>
            </a:endParaRPr>
          </a:p>
        </p:txBody>
      </p:sp>
      <p:sp>
        <p:nvSpPr>
          <p:cNvPr id="38" name="object 38"/>
          <p:cNvSpPr txBox="1"/>
          <p:nvPr/>
        </p:nvSpPr>
        <p:spPr>
          <a:xfrm>
            <a:off x="3584495" y="2500884"/>
            <a:ext cx="57594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latin typeface="Arial"/>
                <a:cs typeface="Arial"/>
              </a:rPr>
              <a:t>Core</a:t>
            </a:r>
            <a:r>
              <a:rPr sz="800" b="1" spc="-25">
                <a:latin typeface="Arial"/>
                <a:cs typeface="Arial"/>
              </a:rPr>
              <a:t> </a:t>
            </a:r>
            <a:r>
              <a:rPr sz="800" b="1" spc="-10">
                <a:latin typeface="Arial"/>
                <a:cs typeface="Arial"/>
              </a:rPr>
              <a:t>bonds</a:t>
            </a:r>
            <a:endParaRPr sz="800">
              <a:latin typeface="Arial"/>
              <a:cs typeface="Arial"/>
            </a:endParaRPr>
          </a:p>
        </p:txBody>
      </p:sp>
      <p:sp>
        <p:nvSpPr>
          <p:cNvPr id="39" name="object 39"/>
          <p:cNvSpPr txBox="1"/>
          <p:nvPr/>
        </p:nvSpPr>
        <p:spPr>
          <a:xfrm>
            <a:off x="5956378" y="2500884"/>
            <a:ext cx="52832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30">
                <a:latin typeface="Arial"/>
                <a:cs typeface="Arial"/>
              </a:rPr>
              <a:t>U.S.</a:t>
            </a:r>
            <a:r>
              <a:rPr sz="800" b="1" spc="-25">
                <a:latin typeface="Arial"/>
                <a:cs typeface="Arial"/>
              </a:rPr>
              <a:t> </a:t>
            </a:r>
            <a:r>
              <a:rPr sz="800" b="1" spc="-40">
                <a:latin typeface="Arial"/>
                <a:cs typeface="Arial"/>
              </a:rPr>
              <a:t>stocks</a:t>
            </a:r>
            <a:endParaRPr sz="800">
              <a:latin typeface="Arial"/>
              <a:cs typeface="Arial"/>
            </a:endParaRPr>
          </a:p>
        </p:txBody>
      </p:sp>
      <p:sp>
        <p:nvSpPr>
          <p:cNvPr id="40" name="object 40"/>
          <p:cNvSpPr txBox="1"/>
          <p:nvPr/>
        </p:nvSpPr>
        <p:spPr>
          <a:xfrm>
            <a:off x="8233081" y="2500884"/>
            <a:ext cx="61214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latin typeface="Arial"/>
                <a:cs typeface="Arial"/>
              </a:rPr>
              <a:t>60/40</a:t>
            </a:r>
            <a:r>
              <a:rPr sz="800" b="1" spc="135">
                <a:latin typeface="Arial"/>
                <a:cs typeface="Arial"/>
              </a:rPr>
              <a:t> </a:t>
            </a:r>
            <a:r>
              <a:rPr sz="800" b="1" spc="-10">
                <a:latin typeface="Arial"/>
                <a:cs typeface="Arial"/>
              </a:rPr>
              <a:t>blend</a:t>
            </a:r>
            <a:endParaRPr sz="800">
              <a:latin typeface="Arial"/>
              <a:cs typeface="Arial"/>
            </a:endParaRPr>
          </a:p>
        </p:txBody>
      </p:sp>
      <p:sp>
        <p:nvSpPr>
          <p:cNvPr id="41" name="object 41"/>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txBox="1"/>
          <p:nvPr/>
        </p:nvSpPr>
        <p:spPr>
          <a:xfrm>
            <a:off x="444500" y="86867"/>
            <a:ext cx="1301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55">
                <a:solidFill>
                  <a:srgbClr val="FFFFFF"/>
                </a:solidFill>
                <a:latin typeface="Arial"/>
                <a:cs typeface="Arial"/>
              </a:rPr>
              <a:t>MACRO</a:t>
            </a:r>
            <a:r>
              <a:rPr sz="800" b="1" spc="125">
                <a:solidFill>
                  <a:srgbClr val="FFFFFF"/>
                </a:solidFill>
                <a:latin typeface="Arial"/>
                <a:cs typeface="Arial"/>
              </a:rPr>
              <a:t> </a:t>
            </a:r>
            <a:r>
              <a:rPr sz="800" b="1" spc="-10">
                <a:solidFill>
                  <a:srgbClr val="FFFFFF"/>
                </a:solidFill>
                <a:latin typeface="Arial"/>
                <a:cs typeface="Arial"/>
              </a:rPr>
              <a:t>PERSPECTIVES</a:t>
            </a:r>
            <a:endParaRPr sz="800">
              <a:latin typeface="Arial"/>
              <a:cs typeface="Arial"/>
            </a:endParaRPr>
          </a:p>
        </p:txBody>
      </p:sp>
      <p:sp>
        <p:nvSpPr>
          <p:cNvPr id="43" name="object 43"/>
          <p:cNvSpPr txBox="1"/>
          <p:nvPr/>
        </p:nvSpPr>
        <p:spPr>
          <a:xfrm>
            <a:off x="452634" y="7097674"/>
            <a:ext cx="7541895"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a:latin typeface="Arial"/>
                <a:cs typeface="Arial"/>
              </a:rPr>
              <a:t>and</a:t>
            </a:r>
            <a:r>
              <a:rPr sz="800" spc="35">
                <a:latin typeface="Arial"/>
                <a:cs typeface="Arial"/>
              </a:rPr>
              <a:t> </a:t>
            </a:r>
            <a:r>
              <a:rPr sz="800">
                <a:latin typeface="Arial"/>
                <a:cs typeface="Arial"/>
              </a:rPr>
              <a:t>a</a:t>
            </a:r>
            <a:r>
              <a:rPr sz="800" spc="30">
                <a:latin typeface="Arial"/>
                <a:cs typeface="Arial"/>
              </a:rPr>
              <a:t> </a:t>
            </a:r>
            <a:r>
              <a:rPr sz="800">
                <a:latin typeface="Arial"/>
                <a:cs typeface="Arial"/>
              </a:rPr>
              <a:t>blend</a:t>
            </a:r>
            <a:r>
              <a:rPr sz="800" spc="40">
                <a:latin typeface="Arial"/>
                <a:cs typeface="Arial"/>
              </a:rPr>
              <a:t> </a:t>
            </a:r>
            <a:r>
              <a:rPr sz="800">
                <a:latin typeface="Arial"/>
                <a:cs typeface="Arial"/>
              </a:rPr>
              <a:t>of</a:t>
            </a:r>
            <a:r>
              <a:rPr sz="800" spc="30">
                <a:latin typeface="Arial"/>
                <a:cs typeface="Arial"/>
              </a:rPr>
              <a:t> </a:t>
            </a:r>
            <a:r>
              <a:rPr sz="800" spc="-10">
                <a:latin typeface="Arial"/>
                <a:cs typeface="Arial"/>
              </a:rPr>
              <a:t>60%</a:t>
            </a:r>
            <a:r>
              <a:rPr sz="800" spc="25">
                <a:latin typeface="Arial"/>
                <a:cs typeface="Arial"/>
              </a:rPr>
              <a:t> </a:t>
            </a:r>
            <a:r>
              <a:rPr sz="800">
                <a:latin typeface="Arial"/>
                <a:cs typeface="Arial"/>
              </a:rPr>
              <a:t>of</a:t>
            </a:r>
            <a:r>
              <a:rPr sz="800" spc="30">
                <a:latin typeface="Arial"/>
                <a:cs typeface="Arial"/>
              </a:rPr>
              <a:t> </a:t>
            </a:r>
            <a:r>
              <a:rPr sz="800">
                <a:latin typeface="Arial"/>
                <a:cs typeface="Arial"/>
              </a:rPr>
              <a:t>the</a:t>
            </a:r>
            <a:r>
              <a:rPr sz="800" spc="40">
                <a:latin typeface="Arial"/>
                <a:cs typeface="Arial"/>
              </a:rPr>
              <a:t> </a:t>
            </a:r>
            <a:r>
              <a:rPr sz="800" spc="-60">
                <a:latin typeface="Arial"/>
                <a:cs typeface="Arial"/>
              </a:rPr>
              <a:t>S&amp;P</a:t>
            </a:r>
            <a:r>
              <a:rPr sz="800" spc="30">
                <a:latin typeface="Arial"/>
                <a:cs typeface="Arial"/>
              </a:rPr>
              <a:t> </a:t>
            </a:r>
            <a:r>
              <a:rPr sz="800">
                <a:latin typeface="Arial"/>
                <a:cs typeface="Arial"/>
              </a:rPr>
              <a:t>500</a:t>
            </a:r>
            <a:r>
              <a:rPr sz="800" spc="30">
                <a:latin typeface="Arial"/>
                <a:cs typeface="Arial"/>
              </a:rPr>
              <a:t> </a:t>
            </a:r>
            <a:r>
              <a:rPr sz="800">
                <a:latin typeface="Arial"/>
                <a:cs typeface="Arial"/>
              </a:rPr>
              <a:t>Index</a:t>
            </a:r>
            <a:r>
              <a:rPr sz="800" spc="35">
                <a:latin typeface="Arial"/>
                <a:cs typeface="Arial"/>
              </a:rPr>
              <a:t> </a:t>
            </a:r>
            <a:r>
              <a:rPr sz="800">
                <a:latin typeface="Arial"/>
                <a:cs typeface="Arial"/>
              </a:rPr>
              <a:t>and</a:t>
            </a:r>
            <a:r>
              <a:rPr sz="800" spc="35">
                <a:latin typeface="Arial"/>
                <a:cs typeface="Arial"/>
              </a:rPr>
              <a:t> </a:t>
            </a:r>
            <a:r>
              <a:rPr sz="800" spc="-10">
                <a:latin typeface="Arial"/>
                <a:cs typeface="Arial"/>
              </a:rPr>
              <a:t>40%</a:t>
            </a:r>
            <a:r>
              <a:rPr sz="800" spc="25">
                <a:latin typeface="Arial"/>
                <a:cs typeface="Arial"/>
              </a:rPr>
              <a:t> </a:t>
            </a:r>
            <a:r>
              <a:rPr sz="800">
                <a:latin typeface="Arial"/>
                <a:cs typeface="Arial"/>
              </a:rPr>
              <a:t>of</a:t>
            </a:r>
            <a:r>
              <a:rPr sz="800" spc="35">
                <a:latin typeface="Arial"/>
                <a:cs typeface="Arial"/>
              </a:rPr>
              <a:t> </a:t>
            </a:r>
            <a:r>
              <a:rPr sz="800">
                <a:latin typeface="Arial"/>
                <a:cs typeface="Arial"/>
              </a:rPr>
              <a:t>the</a:t>
            </a:r>
            <a:r>
              <a:rPr sz="800" spc="35">
                <a:latin typeface="Arial"/>
                <a:cs typeface="Arial"/>
              </a:rPr>
              <a:t> </a:t>
            </a:r>
            <a:r>
              <a:rPr sz="800">
                <a:latin typeface="Arial"/>
                <a:cs typeface="Arial"/>
              </a:rPr>
              <a:t>Bloomberg</a:t>
            </a:r>
            <a:r>
              <a:rPr sz="800" spc="25">
                <a:latin typeface="Arial"/>
                <a:cs typeface="Arial"/>
              </a:rPr>
              <a:t> </a:t>
            </a:r>
            <a:r>
              <a:rPr sz="800" spc="-45">
                <a:latin typeface="Arial"/>
                <a:cs typeface="Arial"/>
              </a:rPr>
              <a:t>U.S.</a:t>
            </a:r>
            <a:r>
              <a:rPr sz="800" spc="40">
                <a:latin typeface="Arial"/>
                <a:cs typeface="Arial"/>
              </a:rPr>
              <a:t> </a:t>
            </a:r>
            <a:r>
              <a:rPr sz="800">
                <a:latin typeface="Arial"/>
                <a:cs typeface="Arial"/>
              </a:rPr>
              <a:t>Aggregate</a:t>
            </a:r>
            <a:r>
              <a:rPr sz="800" spc="35">
                <a:latin typeface="Arial"/>
                <a:cs typeface="Arial"/>
              </a:rPr>
              <a:t> </a:t>
            </a:r>
            <a:r>
              <a:rPr sz="800">
                <a:latin typeface="Arial"/>
                <a:cs typeface="Arial"/>
              </a:rPr>
              <a:t>Index</a:t>
            </a:r>
            <a:r>
              <a:rPr sz="800" spc="30">
                <a:latin typeface="Arial"/>
                <a:cs typeface="Arial"/>
              </a:rPr>
              <a:t> </a:t>
            </a:r>
            <a:r>
              <a:rPr sz="800">
                <a:latin typeface="Arial"/>
                <a:cs typeface="Arial"/>
              </a:rPr>
              <a:t>(60/40</a:t>
            </a:r>
            <a:r>
              <a:rPr sz="800" spc="35">
                <a:latin typeface="Arial"/>
                <a:cs typeface="Arial"/>
              </a:rPr>
              <a:t> </a:t>
            </a:r>
            <a:r>
              <a:rPr sz="800">
                <a:latin typeface="Arial"/>
                <a:cs typeface="Arial"/>
              </a:rPr>
              <a:t>blend).</a:t>
            </a:r>
            <a:r>
              <a:rPr sz="800" spc="35">
                <a:latin typeface="Arial"/>
                <a:cs typeface="Arial"/>
              </a:rPr>
              <a:t> </a:t>
            </a:r>
            <a:r>
              <a:rPr sz="800" spc="-45">
                <a:latin typeface="Arial"/>
                <a:cs typeface="Arial"/>
              </a:rPr>
              <a:t>Past</a:t>
            </a:r>
            <a:r>
              <a:rPr sz="800" spc="25">
                <a:latin typeface="Arial"/>
                <a:cs typeface="Arial"/>
              </a:rPr>
              <a:t> </a:t>
            </a:r>
            <a:r>
              <a:rPr sz="800" spc="-10">
                <a:latin typeface="Arial"/>
                <a:cs typeface="Arial"/>
              </a:rPr>
              <a:t>results</a:t>
            </a:r>
            <a:r>
              <a:rPr sz="800" spc="25">
                <a:latin typeface="Arial"/>
                <a:cs typeface="Arial"/>
              </a:rPr>
              <a:t> </a:t>
            </a:r>
            <a:r>
              <a:rPr sz="800">
                <a:latin typeface="Arial"/>
                <a:cs typeface="Arial"/>
              </a:rPr>
              <a:t>are</a:t>
            </a:r>
            <a:r>
              <a:rPr sz="800" spc="40">
                <a:latin typeface="Arial"/>
                <a:cs typeface="Arial"/>
              </a:rPr>
              <a:t> </a:t>
            </a:r>
            <a:r>
              <a:rPr sz="800">
                <a:latin typeface="Arial"/>
                <a:cs typeface="Arial"/>
              </a:rPr>
              <a:t>not</a:t>
            </a:r>
            <a:r>
              <a:rPr sz="800" spc="25">
                <a:latin typeface="Arial"/>
                <a:cs typeface="Arial"/>
              </a:rPr>
              <a:t> </a:t>
            </a:r>
            <a:r>
              <a:rPr sz="800">
                <a:latin typeface="Arial"/>
                <a:cs typeface="Arial"/>
              </a:rPr>
              <a:t>predictive</a:t>
            </a:r>
            <a:r>
              <a:rPr sz="800" spc="35">
                <a:latin typeface="Arial"/>
                <a:cs typeface="Arial"/>
              </a:rPr>
              <a:t> </a:t>
            </a:r>
            <a:r>
              <a:rPr sz="800">
                <a:latin typeface="Arial"/>
                <a:cs typeface="Arial"/>
              </a:rPr>
              <a:t>of</a:t>
            </a:r>
            <a:r>
              <a:rPr sz="800" spc="35">
                <a:latin typeface="Arial"/>
                <a:cs typeface="Arial"/>
              </a:rPr>
              <a:t> </a:t>
            </a:r>
            <a:r>
              <a:rPr sz="800" spc="-10">
                <a:latin typeface="Arial"/>
                <a:cs typeface="Arial"/>
              </a:rPr>
              <a:t>results</a:t>
            </a:r>
            <a:r>
              <a:rPr sz="800" spc="25">
                <a:latin typeface="Arial"/>
                <a:cs typeface="Arial"/>
              </a:rPr>
              <a:t> </a:t>
            </a:r>
            <a:r>
              <a:rPr sz="800">
                <a:latin typeface="Arial"/>
                <a:cs typeface="Arial"/>
              </a:rPr>
              <a:t>in</a:t>
            </a:r>
            <a:r>
              <a:rPr sz="800" spc="30">
                <a:latin typeface="Arial"/>
                <a:cs typeface="Arial"/>
              </a:rPr>
              <a:t> </a:t>
            </a:r>
            <a:r>
              <a:rPr sz="800">
                <a:latin typeface="Arial"/>
                <a:cs typeface="Arial"/>
              </a:rPr>
              <a:t>future</a:t>
            </a:r>
            <a:r>
              <a:rPr sz="800" spc="35">
                <a:latin typeface="Arial"/>
                <a:cs typeface="Arial"/>
              </a:rPr>
              <a:t> </a:t>
            </a:r>
            <a:r>
              <a:rPr sz="800" spc="-10">
                <a:latin typeface="Arial"/>
                <a:cs typeface="Arial"/>
              </a:rPr>
              <a:t>periods.</a:t>
            </a:r>
            <a:endParaRPr sz="800">
              <a:latin typeface="Arial"/>
              <a:cs typeface="Arial"/>
            </a:endParaRP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10</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3815" rIns="0" bIns="0" rtlCol="0">
            <a:spAutoFit/>
          </a:bodyPr>
          <a:lstStyle/>
          <a:p>
            <a:pPr marL="12700" marR="5080">
              <a:lnSpc>
                <a:spcPts val="2690"/>
              </a:lnSpc>
              <a:spcBef>
                <a:spcPts val="345"/>
              </a:spcBef>
            </a:pPr>
            <a:r>
              <a:t>With</a:t>
            </a:r>
            <a:r>
              <a:rPr spc="-125"/>
              <a:t> </a:t>
            </a:r>
            <a:r>
              <a:rPr spc="-85"/>
              <a:t>artificial</a:t>
            </a:r>
            <a:r>
              <a:rPr spc="-125"/>
              <a:t> </a:t>
            </a:r>
            <a:r>
              <a:rPr spc="-55"/>
              <a:t>intelligence,</a:t>
            </a:r>
            <a:r>
              <a:rPr spc="-120"/>
              <a:t> </a:t>
            </a:r>
            <a:r>
              <a:rPr spc="-10"/>
              <a:t>separate </a:t>
            </a:r>
            <a:r>
              <a:t>hype</a:t>
            </a:r>
            <a:r>
              <a:rPr spc="-155"/>
              <a:t> </a:t>
            </a:r>
            <a:r>
              <a:rPr spc="-35"/>
              <a:t>from</a:t>
            </a:r>
            <a:r>
              <a:rPr spc="-145"/>
              <a:t> </a:t>
            </a:r>
            <a:r>
              <a:rPr spc="-55"/>
              <a:t>real</a:t>
            </a:r>
            <a:r>
              <a:rPr spc="-150"/>
              <a:t> </a:t>
            </a:r>
            <a:r>
              <a:rPr spc="-10"/>
              <a:t>opportunity</a:t>
            </a:r>
          </a:p>
        </p:txBody>
      </p:sp>
      <p:sp>
        <p:nvSpPr>
          <p:cNvPr id="8" name="object 8"/>
          <p:cNvSpPr txBox="1"/>
          <p:nvPr/>
        </p:nvSpPr>
        <p:spPr>
          <a:xfrm>
            <a:off x="2092483" y="1892300"/>
            <a:ext cx="3748404" cy="20827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spc="-20">
                <a:solidFill>
                  <a:srgbClr val="726963"/>
                </a:solidFill>
                <a:latin typeface="Arial"/>
                <a:cs typeface="Arial"/>
              </a:rPr>
              <a:t>AI’s</a:t>
            </a:r>
            <a:r>
              <a:rPr sz="1200" b="1" spc="-5">
                <a:solidFill>
                  <a:srgbClr val="726963"/>
                </a:solidFill>
                <a:latin typeface="Arial"/>
                <a:cs typeface="Arial"/>
              </a:rPr>
              <a:t> </a:t>
            </a:r>
            <a:r>
              <a:rPr sz="1200" b="1">
                <a:solidFill>
                  <a:srgbClr val="726963"/>
                </a:solidFill>
                <a:latin typeface="Arial"/>
                <a:cs typeface="Arial"/>
              </a:rPr>
              <a:t>impact</a:t>
            </a:r>
            <a:r>
              <a:rPr sz="1200" b="1" spc="5">
                <a:solidFill>
                  <a:srgbClr val="726963"/>
                </a:solidFill>
                <a:latin typeface="Arial"/>
                <a:cs typeface="Arial"/>
              </a:rPr>
              <a:t> </a:t>
            </a:r>
            <a:r>
              <a:rPr sz="1200" b="1">
                <a:solidFill>
                  <a:srgbClr val="726963"/>
                </a:solidFill>
                <a:latin typeface="Arial"/>
                <a:cs typeface="Arial"/>
              </a:rPr>
              <a:t>will</a:t>
            </a:r>
            <a:r>
              <a:rPr sz="1200" b="1" spc="5">
                <a:solidFill>
                  <a:srgbClr val="726963"/>
                </a:solidFill>
                <a:latin typeface="Arial"/>
                <a:cs typeface="Arial"/>
              </a:rPr>
              <a:t> </a:t>
            </a:r>
            <a:r>
              <a:rPr sz="1200" b="1">
                <a:solidFill>
                  <a:srgbClr val="726963"/>
                </a:solidFill>
                <a:latin typeface="Arial"/>
                <a:cs typeface="Arial"/>
              </a:rPr>
              <a:t>be</a:t>
            </a:r>
            <a:r>
              <a:rPr sz="1200" b="1" spc="-5">
                <a:solidFill>
                  <a:srgbClr val="726963"/>
                </a:solidFill>
                <a:latin typeface="Arial"/>
                <a:cs typeface="Arial"/>
              </a:rPr>
              <a:t> </a:t>
            </a:r>
            <a:r>
              <a:rPr sz="1200" b="1">
                <a:solidFill>
                  <a:srgbClr val="726963"/>
                </a:solidFill>
                <a:latin typeface="Arial"/>
                <a:cs typeface="Arial"/>
              </a:rPr>
              <a:t>felt</a:t>
            </a:r>
            <a:r>
              <a:rPr sz="1200" b="1" spc="10">
                <a:solidFill>
                  <a:srgbClr val="726963"/>
                </a:solidFill>
                <a:latin typeface="Arial"/>
                <a:cs typeface="Arial"/>
              </a:rPr>
              <a:t> </a:t>
            </a:r>
            <a:r>
              <a:rPr sz="1200" b="1" spc="-50">
                <a:solidFill>
                  <a:srgbClr val="726963"/>
                </a:solidFill>
                <a:latin typeface="Arial"/>
                <a:cs typeface="Arial"/>
              </a:rPr>
              <a:t>across</a:t>
            </a:r>
            <a:r>
              <a:rPr sz="1200" b="1" spc="-5">
                <a:solidFill>
                  <a:srgbClr val="726963"/>
                </a:solidFill>
                <a:latin typeface="Arial"/>
                <a:cs typeface="Arial"/>
              </a:rPr>
              <a:t> </a:t>
            </a:r>
            <a:r>
              <a:rPr sz="1200" b="1" spc="-35">
                <a:solidFill>
                  <a:srgbClr val="726963"/>
                </a:solidFill>
                <a:latin typeface="Arial"/>
                <a:cs typeface="Arial"/>
              </a:rPr>
              <a:t>sectors</a:t>
            </a:r>
            <a:r>
              <a:rPr sz="1200" b="1" spc="-5">
                <a:solidFill>
                  <a:srgbClr val="726963"/>
                </a:solidFill>
                <a:latin typeface="Arial"/>
                <a:cs typeface="Arial"/>
              </a:rPr>
              <a:t> </a:t>
            </a:r>
            <a:r>
              <a:rPr sz="1200" b="1">
                <a:solidFill>
                  <a:srgbClr val="726963"/>
                </a:solidFill>
                <a:latin typeface="Arial"/>
                <a:cs typeface="Arial"/>
              </a:rPr>
              <a:t>and</a:t>
            </a:r>
            <a:r>
              <a:rPr sz="1200" b="1" spc="-5">
                <a:solidFill>
                  <a:srgbClr val="726963"/>
                </a:solidFill>
                <a:latin typeface="Arial"/>
                <a:cs typeface="Arial"/>
              </a:rPr>
              <a:t> </a:t>
            </a:r>
            <a:r>
              <a:rPr sz="1200" b="1" spc="-10">
                <a:solidFill>
                  <a:srgbClr val="726963"/>
                </a:solidFill>
                <a:latin typeface="Arial"/>
                <a:cs typeface="Arial"/>
              </a:rPr>
              <a:t>industries</a:t>
            </a:r>
            <a:endParaRPr sz="1200">
              <a:latin typeface="Arial"/>
              <a:cs typeface="Arial"/>
            </a:endParaRPr>
          </a:p>
        </p:txBody>
      </p:sp>
      <p:sp>
        <p:nvSpPr>
          <p:cNvPr id="9" name="object 9"/>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txBox="1"/>
          <p:nvPr/>
        </p:nvSpPr>
        <p:spPr>
          <a:xfrm>
            <a:off x="444500" y="86867"/>
            <a:ext cx="1403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EQUITY</a:t>
            </a:r>
            <a:r>
              <a:rPr sz="800" b="1" spc="375">
                <a:solidFill>
                  <a:srgbClr val="FFFFFF"/>
                </a:solidFill>
                <a:latin typeface="Arial"/>
                <a:cs typeface="Arial"/>
              </a:rPr>
              <a:t> </a:t>
            </a:r>
            <a:r>
              <a:rPr sz="800" b="1" spc="35">
                <a:solidFill>
                  <a:srgbClr val="FFFFFF"/>
                </a:solidFill>
                <a:latin typeface="Arial"/>
                <a:cs typeface="Arial"/>
              </a:rPr>
              <a:t>OPPORTUNITIES</a:t>
            </a:r>
            <a:endParaRPr sz="800">
              <a:latin typeface="Arial"/>
              <a:cs typeface="Arial"/>
            </a:endParaRPr>
          </a:p>
        </p:txBody>
      </p:sp>
      <p:grpSp>
        <p:nvGrpSpPr>
          <p:cNvPr id="11" name="object 11"/>
          <p:cNvGrpSpPr/>
          <p:nvPr/>
        </p:nvGrpSpPr>
        <p:grpSpPr>
          <a:xfrm>
            <a:off x="4106546" y="3044320"/>
            <a:ext cx="4046854" cy="2191385"/>
            <a:chOff x="5555775" y="3044320"/>
            <a:chExt cx="4046854" cy="2191385"/>
          </a:xfrm>
        </p:grpSpPr>
        <p:sp>
          <p:nvSpPr>
            <p:cNvPr id="12" name="object 12"/>
            <p:cNvSpPr/>
            <p:nvPr/>
          </p:nvSpPr>
          <p:spPr>
            <a:xfrm>
              <a:off x="5574826" y="3740116"/>
              <a:ext cx="2014220" cy="1476375"/>
            </a:xfrm>
            <a:custGeom>
              <a:avLst/>
              <a:gdLst/>
              <a:ahLst/>
              <a:cxnLst/>
              <a:rect l="l" t="t" r="r" b="b"/>
              <a:pathLst>
                <a:path w="2014220" h="1476375">
                  <a:moveTo>
                    <a:pt x="2013600" y="0"/>
                  </a:moveTo>
                  <a:lnTo>
                    <a:pt x="0" y="0"/>
                  </a:lnTo>
                  <a:lnTo>
                    <a:pt x="0" y="1476000"/>
                  </a:lnTo>
                  <a:lnTo>
                    <a:pt x="2013600" y="1476000"/>
                  </a:lnTo>
                  <a:lnTo>
                    <a:pt x="2013600" y="0"/>
                  </a:lnTo>
                  <a:close/>
                </a:path>
              </a:pathLst>
            </a:custGeom>
            <a:solidFill>
              <a:srgbClr val="009CDC">
                <a:alpha val="101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7588425" y="3740116"/>
              <a:ext cx="2014220" cy="1476375"/>
            </a:xfrm>
            <a:custGeom>
              <a:avLst/>
              <a:gdLst/>
              <a:ahLst/>
              <a:cxnLst/>
              <a:rect l="l" t="t" r="r" b="b"/>
              <a:pathLst>
                <a:path w="2014220" h="1476375">
                  <a:moveTo>
                    <a:pt x="2013600" y="0"/>
                  </a:moveTo>
                  <a:lnTo>
                    <a:pt x="0" y="0"/>
                  </a:lnTo>
                  <a:lnTo>
                    <a:pt x="0" y="1476000"/>
                  </a:lnTo>
                  <a:lnTo>
                    <a:pt x="2013600" y="1476000"/>
                  </a:lnTo>
                  <a:lnTo>
                    <a:pt x="2013600" y="0"/>
                  </a:lnTo>
                  <a:close/>
                </a:path>
              </a:pathLst>
            </a:custGeom>
            <a:solidFill>
              <a:srgbClr val="00AEA9">
                <a:alpha val="101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5574825" y="3063370"/>
              <a:ext cx="2014220" cy="2153285"/>
            </a:xfrm>
            <a:custGeom>
              <a:avLst/>
              <a:gdLst/>
              <a:ahLst/>
              <a:cxnLst/>
              <a:rect l="l" t="t" r="r" b="b"/>
              <a:pathLst>
                <a:path w="2014220" h="2153285">
                  <a:moveTo>
                    <a:pt x="0" y="0"/>
                  </a:moveTo>
                  <a:lnTo>
                    <a:pt x="0" y="2152747"/>
                  </a:lnTo>
                </a:path>
                <a:path w="2014220" h="2153285">
                  <a:moveTo>
                    <a:pt x="2013600" y="0"/>
                  </a:moveTo>
                  <a:lnTo>
                    <a:pt x="2013600" y="2152747"/>
                  </a:lnTo>
                </a:path>
              </a:pathLst>
            </a:custGeom>
            <a:ln w="381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5" name="object 15"/>
          <p:cNvSpPr txBox="1"/>
          <p:nvPr/>
        </p:nvSpPr>
        <p:spPr>
          <a:xfrm>
            <a:off x="2439347" y="3172460"/>
            <a:ext cx="1358900" cy="43434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131445">
              <a:lnSpc>
                <a:spcPct val="111700"/>
              </a:lnSpc>
              <a:spcBef>
                <a:spcPts val="100"/>
              </a:spcBef>
            </a:pPr>
            <a:r>
              <a:rPr sz="1200" b="1" spc="-10">
                <a:latin typeface="Trebuchet MS"/>
                <a:cs typeface="Trebuchet MS"/>
              </a:rPr>
              <a:t>Semiconductor </a:t>
            </a:r>
            <a:r>
              <a:rPr sz="1200" b="1">
                <a:latin typeface="Trebuchet MS"/>
                <a:cs typeface="Trebuchet MS"/>
              </a:rPr>
              <a:t>chips</a:t>
            </a:r>
            <a:r>
              <a:rPr sz="1200" b="1" spc="-55">
                <a:latin typeface="Trebuchet MS"/>
                <a:cs typeface="Trebuchet MS"/>
              </a:rPr>
              <a:t> </a:t>
            </a:r>
            <a:r>
              <a:rPr sz="1200" b="1">
                <a:latin typeface="Trebuchet MS"/>
                <a:cs typeface="Trebuchet MS"/>
              </a:rPr>
              <a:t>&amp;</a:t>
            </a:r>
            <a:r>
              <a:rPr sz="1200" b="1" spc="-60">
                <a:latin typeface="Trebuchet MS"/>
                <a:cs typeface="Trebuchet MS"/>
              </a:rPr>
              <a:t> </a:t>
            </a:r>
            <a:r>
              <a:rPr sz="1200" b="1" spc="-10">
                <a:latin typeface="Trebuchet MS"/>
                <a:cs typeface="Trebuchet MS"/>
              </a:rPr>
              <a:t>equipment</a:t>
            </a:r>
            <a:endParaRPr sz="1200">
              <a:latin typeface="Trebuchet MS"/>
              <a:cs typeface="Trebuchet MS"/>
            </a:endParaRPr>
          </a:p>
        </p:txBody>
      </p:sp>
      <p:sp>
        <p:nvSpPr>
          <p:cNvPr id="16" name="object 16"/>
          <p:cNvSpPr txBox="1"/>
          <p:nvPr/>
        </p:nvSpPr>
        <p:spPr>
          <a:xfrm>
            <a:off x="4473583" y="3172460"/>
            <a:ext cx="1318260" cy="43434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810" marR="5080" indent="-245745">
              <a:lnSpc>
                <a:spcPct val="111700"/>
              </a:lnSpc>
              <a:spcBef>
                <a:spcPts val="100"/>
              </a:spcBef>
            </a:pPr>
            <a:r>
              <a:rPr sz="1200" b="1">
                <a:latin typeface="Trebuchet MS"/>
                <a:cs typeface="Trebuchet MS"/>
              </a:rPr>
              <a:t>Cloud</a:t>
            </a:r>
            <a:r>
              <a:rPr sz="1200" b="1" spc="105">
                <a:latin typeface="Trebuchet MS"/>
                <a:cs typeface="Trebuchet MS"/>
              </a:rPr>
              <a:t> </a:t>
            </a:r>
            <a:r>
              <a:rPr sz="1200" b="1" spc="-10">
                <a:latin typeface="Trebuchet MS"/>
                <a:cs typeface="Trebuchet MS"/>
              </a:rPr>
              <a:t>computing/ </a:t>
            </a:r>
            <a:r>
              <a:rPr sz="1200" b="1">
                <a:latin typeface="Trebuchet MS"/>
                <a:cs typeface="Trebuchet MS"/>
              </a:rPr>
              <a:t>AI</a:t>
            </a:r>
            <a:r>
              <a:rPr sz="1200" b="1" spc="15">
                <a:latin typeface="Trebuchet MS"/>
                <a:cs typeface="Trebuchet MS"/>
              </a:rPr>
              <a:t> </a:t>
            </a:r>
            <a:r>
              <a:rPr sz="1200" b="1" spc="-10">
                <a:latin typeface="Trebuchet MS"/>
                <a:cs typeface="Trebuchet MS"/>
              </a:rPr>
              <a:t>software</a:t>
            </a:r>
            <a:endParaRPr sz="1200">
              <a:latin typeface="Trebuchet MS"/>
              <a:cs typeface="Trebuchet MS"/>
            </a:endParaRPr>
          </a:p>
        </p:txBody>
      </p:sp>
      <p:sp>
        <p:nvSpPr>
          <p:cNvPr id="17" name="object 17"/>
          <p:cNvSpPr txBox="1"/>
          <p:nvPr/>
        </p:nvSpPr>
        <p:spPr>
          <a:xfrm>
            <a:off x="6701496" y="3172460"/>
            <a:ext cx="888365" cy="434340"/>
          </a:xfrm>
          <a:prstGeom prst="rect">
            <a:avLst/>
          </a:prstGeom>
        </p:spPr>
        <p:txBody>
          <a:bodyPr vert="horz" wrap="square" lIns="0" tIns="33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 algn="ctr">
              <a:lnSpc>
                <a:spcPct val="100000"/>
              </a:lnSpc>
              <a:spcBef>
                <a:spcPts val="265"/>
              </a:spcBef>
            </a:pPr>
            <a:r>
              <a:rPr sz="1200" b="1" spc="-25">
                <a:latin typeface="Trebuchet MS"/>
                <a:cs typeface="Trebuchet MS"/>
              </a:rPr>
              <a:t>AI</a:t>
            </a:r>
            <a:endParaRPr sz="1200">
              <a:latin typeface="Trebuchet MS"/>
              <a:cs typeface="Trebuchet MS"/>
            </a:endParaRPr>
          </a:p>
          <a:p>
            <a:pPr algn="ctr">
              <a:lnSpc>
                <a:spcPct val="100000"/>
              </a:lnSpc>
              <a:spcBef>
                <a:spcPts val="170"/>
              </a:spcBef>
            </a:pPr>
            <a:r>
              <a:rPr sz="1200" b="1" spc="-10">
                <a:latin typeface="Trebuchet MS"/>
                <a:cs typeface="Trebuchet MS"/>
              </a:rPr>
              <a:t>applications</a:t>
            </a:r>
            <a:endParaRPr sz="1200">
              <a:latin typeface="Trebuchet MS"/>
              <a:cs typeface="Trebuchet MS"/>
            </a:endParaRPr>
          </a:p>
        </p:txBody>
      </p:sp>
      <p:sp>
        <p:nvSpPr>
          <p:cNvPr id="18" name="object 18"/>
          <p:cNvSpPr txBox="1"/>
          <p:nvPr/>
        </p:nvSpPr>
        <p:spPr>
          <a:xfrm>
            <a:off x="2111997" y="3740117"/>
            <a:ext cx="2014220" cy="1476375"/>
          </a:xfrm>
          <a:prstGeom prst="rect">
            <a:avLst/>
          </a:prstGeom>
          <a:solidFill>
            <a:srgbClr val="005F9E">
              <a:alpha val="10198"/>
            </a:srgbClr>
          </a:solidFill>
        </p:spPr>
        <p:txBody>
          <a:bodyPr vert="horz" wrap="square" lIns="0" tIns="144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1135"/>
              </a:spcBef>
            </a:pPr>
            <a:r>
              <a:rPr sz="1000" spc="65">
                <a:latin typeface="Trebuchet MS"/>
                <a:cs typeface="Trebuchet MS"/>
              </a:rPr>
              <a:t>ASML</a:t>
            </a:r>
            <a:endParaRPr sz="1000">
              <a:latin typeface="Trebuchet MS"/>
              <a:cs typeface="Trebuchet MS"/>
            </a:endParaRPr>
          </a:p>
          <a:p>
            <a:pPr marL="492125" marR="485140" algn="ctr">
              <a:lnSpc>
                <a:spcPct val="142000"/>
              </a:lnSpc>
            </a:pPr>
            <a:r>
              <a:rPr sz="1000" spc="10">
                <a:latin typeface="Trebuchet MS"/>
                <a:cs typeface="Trebuchet MS"/>
              </a:rPr>
              <a:t>Applied</a:t>
            </a:r>
            <a:r>
              <a:rPr sz="1000" spc="125">
                <a:latin typeface="Trebuchet MS"/>
                <a:cs typeface="Trebuchet MS"/>
              </a:rPr>
              <a:t> </a:t>
            </a:r>
            <a:r>
              <a:rPr sz="1000" spc="-10">
                <a:latin typeface="Trebuchet MS"/>
                <a:cs typeface="Trebuchet MS"/>
              </a:rPr>
              <a:t>Materials </a:t>
            </a:r>
            <a:r>
              <a:rPr sz="1000" spc="50">
                <a:latin typeface="Trebuchet MS"/>
                <a:cs typeface="Trebuchet MS"/>
              </a:rPr>
              <a:t>NVIDIA</a:t>
            </a:r>
            <a:endParaRPr sz="1000">
              <a:latin typeface="Trebuchet MS"/>
              <a:cs typeface="Trebuchet MS"/>
            </a:endParaRPr>
          </a:p>
          <a:p>
            <a:pPr algn="ctr">
              <a:lnSpc>
                <a:spcPct val="100000"/>
              </a:lnSpc>
              <a:spcBef>
                <a:spcPts val="600"/>
              </a:spcBef>
            </a:pPr>
            <a:r>
              <a:rPr sz="1000" spc="70">
                <a:latin typeface="Trebuchet MS"/>
                <a:cs typeface="Trebuchet MS"/>
              </a:rPr>
              <a:t>TSMC</a:t>
            </a:r>
            <a:endParaRPr sz="1000">
              <a:latin typeface="Trebuchet MS"/>
              <a:cs typeface="Trebuchet MS"/>
            </a:endParaRPr>
          </a:p>
          <a:p>
            <a:pPr algn="ctr">
              <a:lnSpc>
                <a:spcPct val="100000"/>
              </a:lnSpc>
              <a:spcBef>
                <a:spcPts val="480"/>
              </a:spcBef>
            </a:pPr>
            <a:r>
              <a:rPr sz="1000" spc="-10">
                <a:latin typeface="Trebuchet MS"/>
                <a:cs typeface="Trebuchet MS"/>
              </a:rPr>
              <a:t>Broadcom</a:t>
            </a:r>
            <a:endParaRPr sz="1000">
              <a:latin typeface="Trebuchet MS"/>
              <a:cs typeface="Trebuchet MS"/>
            </a:endParaRPr>
          </a:p>
        </p:txBody>
      </p:sp>
      <p:sp>
        <p:nvSpPr>
          <p:cNvPr id="19" name="object 19"/>
          <p:cNvSpPr txBox="1"/>
          <p:nvPr/>
        </p:nvSpPr>
        <p:spPr>
          <a:xfrm>
            <a:off x="4847441" y="3807459"/>
            <a:ext cx="570865" cy="67500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355" marR="5080" indent="-34290" algn="just">
              <a:lnSpc>
                <a:spcPct val="142000"/>
              </a:lnSpc>
              <a:spcBef>
                <a:spcPts val="100"/>
              </a:spcBef>
            </a:pPr>
            <a:r>
              <a:rPr sz="1000" spc="-10">
                <a:latin typeface="Trebuchet MS"/>
                <a:cs typeface="Trebuchet MS"/>
              </a:rPr>
              <a:t>Microsoft Amazon </a:t>
            </a:r>
            <a:r>
              <a:rPr sz="1000" spc="45">
                <a:latin typeface="Trebuchet MS"/>
                <a:cs typeface="Trebuchet MS"/>
              </a:rPr>
              <a:t>Google</a:t>
            </a:r>
            <a:endParaRPr sz="1000">
              <a:latin typeface="Trebuchet MS"/>
              <a:cs typeface="Trebuchet MS"/>
            </a:endParaRPr>
          </a:p>
        </p:txBody>
      </p:sp>
      <p:sp>
        <p:nvSpPr>
          <p:cNvPr id="20" name="object 20"/>
          <p:cNvSpPr txBox="1"/>
          <p:nvPr/>
        </p:nvSpPr>
        <p:spPr>
          <a:xfrm>
            <a:off x="6345897" y="3807459"/>
            <a:ext cx="1599565" cy="111696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0345" marR="212725" indent="58419" algn="just">
              <a:lnSpc>
                <a:spcPct val="142000"/>
              </a:lnSpc>
              <a:spcBef>
                <a:spcPts val="100"/>
              </a:spcBef>
            </a:pPr>
            <a:r>
              <a:rPr sz="1000">
                <a:latin typeface="Trebuchet MS"/>
                <a:cs typeface="Trebuchet MS"/>
              </a:rPr>
              <a:t>Tech</a:t>
            </a:r>
            <a:r>
              <a:rPr sz="1000" spc="25">
                <a:latin typeface="Trebuchet MS"/>
                <a:cs typeface="Trebuchet MS"/>
              </a:rPr>
              <a:t> </a:t>
            </a:r>
            <a:r>
              <a:rPr sz="1000">
                <a:latin typeface="Trebuchet MS"/>
                <a:cs typeface="Trebuchet MS"/>
              </a:rPr>
              <a:t>and</a:t>
            </a:r>
            <a:r>
              <a:rPr sz="1000" spc="15">
                <a:latin typeface="Trebuchet MS"/>
                <a:cs typeface="Trebuchet MS"/>
              </a:rPr>
              <a:t> </a:t>
            </a:r>
            <a:r>
              <a:rPr sz="1000" spc="-10">
                <a:latin typeface="Trebuchet MS"/>
                <a:cs typeface="Trebuchet MS"/>
              </a:rPr>
              <a:t>telecom Financial</a:t>
            </a:r>
            <a:r>
              <a:rPr sz="1000" spc="-15">
                <a:latin typeface="Trebuchet MS"/>
                <a:cs typeface="Trebuchet MS"/>
              </a:rPr>
              <a:t> </a:t>
            </a:r>
            <a:r>
              <a:rPr sz="1000" spc="-10">
                <a:latin typeface="Trebuchet MS"/>
                <a:cs typeface="Trebuchet MS"/>
              </a:rPr>
              <a:t>services Health</a:t>
            </a:r>
            <a:r>
              <a:rPr sz="1000" spc="-20">
                <a:latin typeface="Trebuchet MS"/>
                <a:cs typeface="Trebuchet MS"/>
              </a:rPr>
              <a:t> </a:t>
            </a:r>
            <a:r>
              <a:rPr sz="1000" spc="-10">
                <a:latin typeface="Trebuchet MS"/>
                <a:cs typeface="Trebuchet MS"/>
              </a:rPr>
              <a:t>care/pharma</a:t>
            </a:r>
            <a:endParaRPr sz="1000">
              <a:latin typeface="Trebuchet MS"/>
              <a:cs typeface="Trebuchet MS"/>
            </a:endParaRPr>
          </a:p>
          <a:p>
            <a:pPr marL="46990" marR="5080" indent="-34925" algn="just">
              <a:lnSpc>
                <a:spcPct val="140000"/>
              </a:lnSpc>
              <a:spcBef>
                <a:spcPts val="120"/>
              </a:spcBef>
            </a:pPr>
            <a:r>
              <a:rPr sz="1000">
                <a:latin typeface="Trebuchet MS"/>
                <a:cs typeface="Trebuchet MS"/>
              </a:rPr>
              <a:t>Legal/professional</a:t>
            </a:r>
            <a:r>
              <a:rPr sz="1000" spc="50">
                <a:latin typeface="Trebuchet MS"/>
                <a:cs typeface="Trebuchet MS"/>
              </a:rPr>
              <a:t> </a:t>
            </a:r>
            <a:r>
              <a:rPr sz="1000" spc="-10">
                <a:latin typeface="Trebuchet MS"/>
                <a:cs typeface="Trebuchet MS"/>
              </a:rPr>
              <a:t>services </a:t>
            </a:r>
            <a:r>
              <a:rPr sz="1000">
                <a:latin typeface="Trebuchet MS"/>
                <a:cs typeface="Trebuchet MS"/>
              </a:rPr>
              <a:t>Automotive</a:t>
            </a:r>
            <a:r>
              <a:rPr sz="1000" spc="60">
                <a:latin typeface="Trebuchet MS"/>
                <a:cs typeface="Trebuchet MS"/>
              </a:rPr>
              <a:t> </a:t>
            </a:r>
            <a:r>
              <a:rPr sz="1000">
                <a:latin typeface="Trebuchet MS"/>
                <a:cs typeface="Trebuchet MS"/>
              </a:rPr>
              <a:t>and</a:t>
            </a:r>
            <a:r>
              <a:rPr sz="1000" spc="55">
                <a:latin typeface="Trebuchet MS"/>
                <a:cs typeface="Trebuchet MS"/>
              </a:rPr>
              <a:t> </a:t>
            </a:r>
            <a:r>
              <a:rPr sz="1000" spc="-10">
                <a:latin typeface="Trebuchet MS"/>
                <a:cs typeface="Trebuchet MS"/>
              </a:rPr>
              <a:t>assembly</a:t>
            </a:r>
            <a:endParaRPr sz="1000">
              <a:latin typeface="Trebuchet MS"/>
              <a:cs typeface="Trebuchet MS"/>
            </a:endParaRPr>
          </a:p>
        </p:txBody>
      </p:sp>
      <p:grpSp>
        <p:nvGrpSpPr>
          <p:cNvPr id="21" name="object 21"/>
          <p:cNvGrpSpPr/>
          <p:nvPr/>
        </p:nvGrpSpPr>
        <p:grpSpPr>
          <a:xfrm>
            <a:off x="3972698" y="2572735"/>
            <a:ext cx="3500754" cy="540385"/>
            <a:chOff x="5421927" y="2572735"/>
            <a:chExt cx="3500754" cy="540385"/>
          </a:xfrm>
        </p:grpSpPr>
        <p:sp>
          <p:nvSpPr>
            <p:cNvPr id="22" name="object 22"/>
            <p:cNvSpPr/>
            <p:nvPr/>
          </p:nvSpPr>
          <p:spPr>
            <a:xfrm>
              <a:off x="6283205" y="2572735"/>
              <a:ext cx="590550" cy="414655"/>
            </a:xfrm>
            <a:custGeom>
              <a:avLst/>
              <a:gdLst/>
              <a:ahLst/>
              <a:cxnLst/>
              <a:rect l="l" t="t" r="r" b="b"/>
              <a:pathLst>
                <a:path w="590550" h="414655">
                  <a:moveTo>
                    <a:pt x="322901" y="0"/>
                  </a:moveTo>
                  <a:lnTo>
                    <a:pt x="269540" y="0"/>
                  </a:lnTo>
                  <a:lnTo>
                    <a:pt x="251485" y="3979"/>
                  </a:lnTo>
                  <a:lnTo>
                    <a:pt x="208686" y="25528"/>
                  </a:lnTo>
                  <a:lnTo>
                    <a:pt x="172533" y="62235"/>
                  </a:lnTo>
                  <a:lnTo>
                    <a:pt x="150785" y="106049"/>
                  </a:lnTo>
                  <a:lnTo>
                    <a:pt x="137897" y="106049"/>
                  </a:lnTo>
                  <a:lnTo>
                    <a:pt x="111111" y="111124"/>
                  </a:lnTo>
                  <a:lnTo>
                    <a:pt x="89408" y="124932"/>
                  </a:lnTo>
                  <a:lnTo>
                    <a:pt x="74317" y="145352"/>
                  </a:lnTo>
                  <a:lnTo>
                    <a:pt x="67368" y="170261"/>
                  </a:lnTo>
                  <a:lnTo>
                    <a:pt x="39301" y="186783"/>
                  </a:lnTo>
                  <a:lnTo>
                    <a:pt x="18092" y="210855"/>
                  </a:lnTo>
                  <a:lnTo>
                    <a:pt x="4679" y="240354"/>
                  </a:lnTo>
                  <a:lnTo>
                    <a:pt x="0" y="273155"/>
                  </a:lnTo>
                  <a:lnTo>
                    <a:pt x="8478" y="315978"/>
                  </a:lnTo>
                  <a:lnTo>
                    <a:pt x="31711" y="350658"/>
                  </a:lnTo>
                  <a:lnTo>
                    <a:pt x="66391" y="373891"/>
                  </a:lnTo>
                  <a:lnTo>
                    <a:pt x="109214" y="382370"/>
                  </a:lnTo>
                  <a:lnTo>
                    <a:pt x="253423" y="382370"/>
                  </a:lnTo>
                  <a:lnTo>
                    <a:pt x="240793" y="398422"/>
                  </a:lnTo>
                  <a:lnTo>
                    <a:pt x="237370" y="398422"/>
                  </a:lnTo>
                  <a:lnTo>
                    <a:pt x="237370" y="408154"/>
                  </a:lnTo>
                  <a:lnTo>
                    <a:pt x="240793" y="411320"/>
                  </a:lnTo>
                  <a:lnTo>
                    <a:pt x="243947" y="414475"/>
                  </a:lnTo>
                  <a:lnTo>
                    <a:pt x="247102" y="414475"/>
                  </a:lnTo>
                  <a:lnTo>
                    <a:pt x="295261" y="366317"/>
                  </a:lnTo>
                  <a:lnTo>
                    <a:pt x="109214" y="366317"/>
                  </a:lnTo>
                  <a:lnTo>
                    <a:pt x="73007" y="358976"/>
                  </a:lnTo>
                  <a:lnTo>
                    <a:pt x="43389" y="338978"/>
                  </a:lnTo>
                  <a:lnTo>
                    <a:pt x="23392" y="309359"/>
                  </a:lnTo>
                  <a:lnTo>
                    <a:pt x="16052" y="273155"/>
                  </a:lnTo>
                  <a:lnTo>
                    <a:pt x="20633" y="245080"/>
                  </a:lnTo>
                  <a:lnTo>
                    <a:pt x="33355" y="220065"/>
                  </a:lnTo>
                  <a:lnTo>
                    <a:pt x="52689" y="199884"/>
                  </a:lnTo>
                  <a:lnTo>
                    <a:pt x="77105" y="186313"/>
                  </a:lnTo>
                  <a:lnTo>
                    <a:pt x="83421" y="183159"/>
                  </a:lnTo>
                  <a:lnTo>
                    <a:pt x="83421" y="173415"/>
                  </a:lnTo>
                  <a:lnTo>
                    <a:pt x="89232" y="153189"/>
                  </a:lnTo>
                  <a:lnTo>
                    <a:pt x="101087" y="136906"/>
                  </a:lnTo>
                  <a:lnTo>
                    <a:pt x="117729" y="126050"/>
                  </a:lnTo>
                  <a:lnTo>
                    <a:pt x="137897" y="122102"/>
                  </a:lnTo>
                  <a:lnTo>
                    <a:pt x="163683" y="122102"/>
                  </a:lnTo>
                  <a:lnTo>
                    <a:pt x="163683" y="115525"/>
                  </a:lnTo>
                  <a:lnTo>
                    <a:pt x="184303" y="73731"/>
                  </a:lnTo>
                  <a:lnTo>
                    <a:pt x="215756" y="41315"/>
                  </a:lnTo>
                  <a:lnTo>
                    <a:pt x="255647" y="20347"/>
                  </a:lnTo>
                  <a:lnTo>
                    <a:pt x="301581" y="12897"/>
                  </a:lnTo>
                  <a:lnTo>
                    <a:pt x="368032" y="12897"/>
                  </a:lnTo>
                  <a:lnTo>
                    <a:pt x="348591" y="3801"/>
                  </a:lnTo>
                  <a:lnTo>
                    <a:pt x="322901" y="0"/>
                  </a:lnTo>
                  <a:close/>
                </a:path>
                <a:path w="590550" h="414655">
                  <a:moveTo>
                    <a:pt x="247102" y="253947"/>
                  </a:moveTo>
                  <a:lnTo>
                    <a:pt x="243947" y="253947"/>
                  </a:lnTo>
                  <a:lnTo>
                    <a:pt x="240793" y="260268"/>
                  </a:lnTo>
                  <a:lnTo>
                    <a:pt x="234215" y="263423"/>
                  </a:lnTo>
                  <a:lnTo>
                    <a:pt x="234215" y="266845"/>
                  </a:lnTo>
                  <a:lnTo>
                    <a:pt x="240793" y="270000"/>
                  </a:lnTo>
                  <a:lnTo>
                    <a:pt x="253423" y="286053"/>
                  </a:lnTo>
                  <a:lnTo>
                    <a:pt x="170003" y="286053"/>
                  </a:lnTo>
                  <a:lnTo>
                    <a:pt x="166838" y="289207"/>
                  </a:lnTo>
                  <a:lnTo>
                    <a:pt x="166838" y="298951"/>
                  </a:lnTo>
                  <a:lnTo>
                    <a:pt x="170003" y="305260"/>
                  </a:lnTo>
                  <a:lnTo>
                    <a:pt x="272630" y="305260"/>
                  </a:lnTo>
                  <a:lnTo>
                    <a:pt x="301581" y="334211"/>
                  </a:lnTo>
                  <a:lnTo>
                    <a:pt x="272630" y="366317"/>
                  </a:lnTo>
                  <a:lnTo>
                    <a:pt x="295261" y="366317"/>
                  </a:lnTo>
                  <a:lnTo>
                    <a:pt x="327366" y="334211"/>
                  </a:lnTo>
                  <a:lnTo>
                    <a:pt x="282374" y="289207"/>
                  </a:lnTo>
                  <a:lnTo>
                    <a:pt x="250268" y="260268"/>
                  </a:lnTo>
                  <a:lnTo>
                    <a:pt x="247102" y="253947"/>
                  </a:lnTo>
                  <a:close/>
                </a:path>
                <a:path w="590550" h="414655">
                  <a:moveTo>
                    <a:pt x="368032" y="12897"/>
                  </a:moveTo>
                  <a:lnTo>
                    <a:pt x="301581" y="12897"/>
                  </a:lnTo>
                  <a:lnTo>
                    <a:pt x="343911" y="19755"/>
                  </a:lnTo>
                  <a:lnTo>
                    <a:pt x="382270" y="38947"/>
                  </a:lnTo>
                  <a:lnTo>
                    <a:pt x="413969" y="68403"/>
                  </a:lnTo>
                  <a:lnTo>
                    <a:pt x="436314" y="106049"/>
                  </a:lnTo>
                  <a:lnTo>
                    <a:pt x="436314" y="112370"/>
                  </a:lnTo>
                  <a:lnTo>
                    <a:pt x="439479" y="115525"/>
                  </a:lnTo>
                  <a:lnTo>
                    <a:pt x="446057" y="115525"/>
                  </a:lnTo>
                  <a:lnTo>
                    <a:pt x="495339" y="125183"/>
                  </a:lnTo>
                  <a:lnTo>
                    <a:pt x="535003" y="151741"/>
                  </a:lnTo>
                  <a:lnTo>
                    <a:pt x="561443" y="191572"/>
                  </a:lnTo>
                  <a:lnTo>
                    <a:pt x="571058" y="241049"/>
                  </a:lnTo>
                  <a:lnTo>
                    <a:pt x="571058" y="244215"/>
                  </a:lnTo>
                  <a:lnTo>
                    <a:pt x="574212" y="247370"/>
                  </a:lnTo>
                  <a:lnTo>
                    <a:pt x="587110" y="247370"/>
                  </a:lnTo>
                  <a:lnTo>
                    <a:pt x="590265" y="244215"/>
                  </a:lnTo>
                  <a:lnTo>
                    <a:pt x="579029" y="186313"/>
                  </a:lnTo>
                  <a:lnTo>
                    <a:pt x="548684" y="141310"/>
                  </a:lnTo>
                  <a:lnTo>
                    <a:pt x="503684" y="107961"/>
                  </a:lnTo>
                  <a:lnTo>
                    <a:pt x="449211" y="96317"/>
                  </a:lnTo>
                  <a:lnTo>
                    <a:pt x="425735" y="55016"/>
                  </a:lnTo>
                  <a:lnTo>
                    <a:pt x="391086" y="23685"/>
                  </a:lnTo>
                  <a:lnTo>
                    <a:pt x="368032" y="12897"/>
                  </a:lnTo>
                  <a:close/>
                </a:path>
                <a:path w="590550" h="414655">
                  <a:moveTo>
                    <a:pt x="163683" y="122102"/>
                  </a:moveTo>
                  <a:lnTo>
                    <a:pt x="141320" y="122102"/>
                  </a:lnTo>
                  <a:lnTo>
                    <a:pt x="147631" y="125257"/>
                  </a:lnTo>
                  <a:lnTo>
                    <a:pt x="153950" y="125257"/>
                  </a:lnTo>
                  <a:lnTo>
                    <a:pt x="157373" y="128423"/>
                  </a:lnTo>
                  <a:lnTo>
                    <a:pt x="163683" y="125257"/>
                  </a:lnTo>
                  <a:lnTo>
                    <a:pt x="163683" y="122102"/>
                  </a:lnTo>
                  <a:close/>
                </a:path>
              </a:pathLst>
            </a:custGeom>
            <a:solidFill>
              <a:srgbClr val="005F9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3" name="object 23"/>
            <p:cNvPicPr/>
            <p:nvPr/>
          </p:nvPicPr>
          <p:blipFill>
            <a:blip r:embed="rId3"/>
            <a:stretch>
              <a:fillRect/>
            </a:stretch>
          </p:blipFill>
          <p:spPr>
            <a:xfrm>
              <a:off x="6555836" y="2955105"/>
              <a:ext cx="189478" cy="157629"/>
            </a:xfrm>
            <a:prstGeom prst="rect">
              <a:avLst/>
            </a:prstGeom>
          </p:spPr>
        </p:pic>
        <p:sp>
          <p:nvSpPr>
            <p:cNvPr id="24" name="object 24"/>
            <p:cNvSpPr/>
            <p:nvPr/>
          </p:nvSpPr>
          <p:spPr>
            <a:xfrm>
              <a:off x="6770827" y="2993796"/>
              <a:ext cx="109220" cy="83820"/>
            </a:xfrm>
            <a:custGeom>
              <a:avLst/>
              <a:gdLst/>
              <a:ahLst/>
              <a:cxnLst/>
              <a:rect l="l" t="t" r="r" b="b"/>
              <a:pathLst>
                <a:path w="109220" h="83819">
                  <a:moveTo>
                    <a:pt x="35267" y="67360"/>
                  </a:moveTo>
                  <a:lnTo>
                    <a:pt x="28956" y="64211"/>
                  </a:lnTo>
                  <a:lnTo>
                    <a:pt x="25793" y="64211"/>
                  </a:lnTo>
                  <a:lnTo>
                    <a:pt x="3162" y="64211"/>
                  </a:lnTo>
                  <a:lnTo>
                    <a:pt x="0" y="67360"/>
                  </a:lnTo>
                  <a:lnTo>
                    <a:pt x="0" y="77101"/>
                  </a:lnTo>
                  <a:lnTo>
                    <a:pt x="3162" y="83413"/>
                  </a:lnTo>
                  <a:lnTo>
                    <a:pt x="28956" y="83413"/>
                  </a:lnTo>
                  <a:lnTo>
                    <a:pt x="35267" y="77101"/>
                  </a:lnTo>
                  <a:lnTo>
                    <a:pt x="35267" y="67360"/>
                  </a:lnTo>
                  <a:close/>
                </a:path>
                <a:path w="109220" h="83819">
                  <a:moveTo>
                    <a:pt x="35267" y="3149"/>
                  </a:moveTo>
                  <a:lnTo>
                    <a:pt x="28956" y="0"/>
                  </a:lnTo>
                  <a:lnTo>
                    <a:pt x="25793" y="0"/>
                  </a:lnTo>
                  <a:lnTo>
                    <a:pt x="3162" y="0"/>
                  </a:lnTo>
                  <a:lnTo>
                    <a:pt x="0" y="3149"/>
                  </a:lnTo>
                  <a:lnTo>
                    <a:pt x="0" y="12890"/>
                  </a:lnTo>
                  <a:lnTo>
                    <a:pt x="3162" y="19202"/>
                  </a:lnTo>
                  <a:lnTo>
                    <a:pt x="28956" y="19202"/>
                  </a:lnTo>
                  <a:lnTo>
                    <a:pt x="35267" y="12890"/>
                  </a:lnTo>
                  <a:lnTo>
                    <a:pt x="35267" y="3149"/>
                  </a:lnTo>
                  <a:close/>
                </a:path>
                <a:path w="109220" h="83819">
                  <a:moveTo>
                    <a:pt x="73952" y="35255"/>
                  </a:moveTo>
                  <a:lnTo>
                    <a:pt x="67373" y="32105"/>
                  </a:lnTo>
                  <a:lnTo>
                    <a:pt x="64211" y="32105"/>
                  </a:lnTo>
                  <a:lnTo>
                    <a:pt x="41846" y="32105"/>
                  </a:lnTo>
                  <a:lnTo>
                    <a:pt x="38696" y="35255"/>
                  </a:lnTo>
                  <a:lnTo>
                    <a:pt x="38696" y="44996"/>
                  </a:lnTo>
                  <a:lnTo>
                    <a:pt x="41846" y="51308"/>
                  </a:lnTo>
                  <a:lnTo>
                    <a:pt x="67373" y="51308"/>
                  </a:lnTo>
                  <a:lnTo>
                    <a:pt x="73952" y="44996"/>
                  </a:lnTo>
                  <a:lnTo>
                    <a:pt x="73952" y="35255"/>
                  </a:lnTo>
                  <a:close/>
                </a:path>
                <a:path w="109220" h="83819">
                  <a:moveTo>
                    <a:pt x="109220" y="65786"/>
                  </a:moveTo>
                  <a:lnTo>
                    <a:pt x="106057" y="64211"/>
                  </a:lnTo>
                  <a:lnTo>
                    <a:pt x="83426" y="64211"/>
                  </a:lnTo>
                  <a:lnTo>
                    <a:pt x="77114" y="67360"/>
                  </a:lnTo>
                  <a:lnTo>
                    <a:pt x="77114" y="77101"/>
                  </a:lnTo>
                  <a:lnTo>
                    <a:pt x="83426" y="83413"/>
                  </a:lnTo>
                  <a:lnTo>
                    <a:pt x="106057" y="83413"/>
                  </a:lnTo>
                  <a:lnTo>
                    <a:pt x="109220" y="80264"/>
                  </a:lnTo>
                  <a:lnTo>
                    <a:pt x="109220" y="65786"/>
                  </a:lnTo>
                  <a:close/>
                </a:path>
                <a:path w="109220" h="83819">
                  <a:moveTo>
                    <a:pt x="109220" y="1574"/>
                  </a:moveTo>
                  <a:lnTo>
                    <a:pt x="106057" y="0"/>
                  </a:lnTo>
                  <a:lnTo>
                    <a:pt x="83426" y="0"/>
                  </a:lnTo>
                  <a:lnTo>
                    <a:pt x="77114" y="3149"/>
                  </a:lnTo>
                  <a:lnTo>
                    <a:pt x="77114" y="12890"/>
                  </a:lnTo>
                  <a:lnTo>
                    <a:pt x="83426" y="19202"/>
                  </a:lnTo>
                  <a:lnTo>
                    <a:pt x="106057" y="19202"/>
                  </a:lnTo>
                  <a:lnTo>
                    <a:pt x="109220" y="16052"/>
                  </a:lnTo>
                  <a:lnTo>
                    <a:pt x="109220" y="1574"/>
                  </a:lnTo>
                  <a:close/>
                </a:path>
              </a:pathLst>
            </a:custGeom>
            <a:solidFill>
              <a:srgbClr val="0D9BD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a:off x="8570544" y="2949680"/>
              <a:ext cx="53975" cy="57785"/>
            </a:xfrm>
            <a:custGeom>
              <a:avLst/>
              <a:gdLst/>
              <a:ahLst/>
              <a:cxnLst/>
              <a:rect l="l" t="t" r="r" b="b"/>
              <a:pathLst>
                <a:path w="53975" h="57785">
                  <a:moveTo>
                    <a:pt x="26946" y="0"/>
                  </a:moveTo>
                  <a:lnTo>
                    <a:pt x="16992" y="2339"/>
                  </a:lnTo>
                  <a:lnTo>
                    <a:pt x="8368" y="8509"/>
                  </a:lnTo>
                  <a:lnTo>
                    <a:pt x="2295" y="17230"/>
                  </a:lnTo>
                  <a:lnTo>
                    <a:pt x="0" y="27228"/>
                  </a:lnTo>
                  <a:lnTo>
                    <a:pt x="2295" y="39150"/>
                  </a:lnTo>
                  <a:lnTo>
                    <a:pt x="8368" y="48857"/>
                  </a:lnTo>
                  <a:lnTo>
                    <a:pt x="16992" y="55388"/>
                  </a:lnTo>
                  <a:lnTo>
                    <a:pt x="26946" y="57778"/>
                  </a:lnTo>
                  <a:lnTo>
                    <a:pt x="36900" y="55388"/>
                  </a:lnTo>
                  <a:lnTo>
                    <a:pt x="45525" y="48857"/>
                  </a:lnTo>
                  <a:lnTo>
                    <a:pt x="51597" y="39150"/>
                  </a:lnTo>
                  <a:lnTo>
                    <a:pt x="51915" y="37501"/>
                  </a:lnTo>
                  <a:lnTo>
                    <a:pt x="23616" y="37501"/>
                  </a:lnTo>
                  <a:lnTo>
                    <a:pt x="16662" y="33888"/>
                  </a:lnTo>
                  <a:lnTo>
                    <a:pt x="16662" y="23887"/>
                  </a:lnTo>
                  <a:lnTo>
                    <a:pt x="23616" y="20274"/>
                  </a:lnTo>
                  <a:lnTo>
                    <a:pt x="52296" y="20274"/>
                  </a:lnTo>
                  <a:lnTo>
                    <a:pt x="51597" y="17230"/>
                  </a:lnTo>
                  <a:lnTo>
                    <a:pt x="45525" y="8509"/>
                  </a:lnTo>
                  <a:lnTo>
                    <a:pt x="36900" y="2339"/>
                  </a:lnTo>
                  <a:lnTo>
                    <a:pt x="26946" y="0"/>
                  </a:lnTo>
                  <a:close/>
                </a:path>
                <a:path w="53975" h="57785">
                  <a:moveTo>
                    <a:pt x="52296" y="20274"/>
                  </a:moveTo>
                  <a:lnTo>
                    <a:pt x="30276" y="20274"/>
                  </a:lnTo>
                  <a:lnTo>
                    <a:pt x="36949" y="23887"/>
                  </a:lnTo>
                  <a:lnTo>
                    <a:pt x="36949" y="33888"/>
                  </a:lnTo>
                  <a:lnTo>
                    <a:pt x="30276" y="37501"/>
                  </a:lnTo>
                  <a:lnTo>
                    <a:pt x="51915" y="37501"/>
                  </a:lnTo>
                  <a:lnTo>
                    <a:pt x="53893" y="27228"/>
                  </a:lnTo>
                  <a:lnTo>
                    <a:pt x="52296" y="20274"/>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a:off x="8600961" y="2718993"/>
              <a:ext cx="247015" cy="85090"/>
            </a:xfrm>
            <a:custGeom>
              <a:avLst/>
              <a:gdLst/>
              <a:ahLst/>
              <a:cxnLst/>
              <a:rect l="l" t="t" r="r" b="b"/>
              <a:pathLst>
                <a:path w="247015" h="85089">
                  <a:moveTo>
                    <a:pt x="26936" y="30416"/>
                  </a:moveTo>
                  <a:lnTo>
                    <a:pt x="22999" y="20891"/>
                  </a:lnTo>
                  <a:lnTo>
                    <a:pt x="13462" y="16941"/>
                  </a:lnTo>
                  <a:lnTo>
                    <a:pt x="3937" y="20891"/>
                  </a:lnTo>
                  <a:lnTo>
                    <a:pt x="0" y="30416"/>
                  </a:lnTo>
                  <a:lnTo>
                    <a:pt x="3937" y="39941"/>
                  </a:lnTo>
                  <a:lnTo>
                    <a:pt x="13462" y="43891"/>
                  </a:lnTo>
                  <a:lnTo>
                    <a:pt x="22999" y="39941"/>
                  </a:lnTo>
                  <a:lnTo>
                    <a:pt x="26936" y="30416"/>
                  </a:lnTo>
                  <a:close/>
                </a:path>
                <a:path w="247015" h="85089">
                  <a:moveTo>
                    <a:pt x="87769" y="30416"/>
                  </a:moveTo>
                  <a:lnTo>
                    <a:pt x="83832" y="20891"/>
                  </a:lnTo>
                  <a:lnTo>
                    <a:pt x="74307" y="16941"/>
                  </a:lnTo>
                  <a:lnTo>
                    <a:pt x="64782" y="20891"/>
                  </a:lnTo>
                  <a:lnTo>
                    <a:pt x="60833" y="30416"/>
                  </a:lnTo>
                  <a:lnTo>
                    <a:pt x="64782" y="39941"/>
                  </a:lnTo>
                  <a:lnTo>
                    <a:pt x="74307" y="43891"/>
                  </a:lnTo>
                  <a:lnTo>
                    <a:pt x="83832" y="39941"/>
                  </a:lnTo>
                  <a:lnTo>
                    <a:pt x="87769" y="30416"/>
                  </a:lnTo>
                  <a:close/>
                </a:path>
                <a:path w="247015" h="85089">
                  <a:moveTo>
                    <a:pt x="124993" y="30416"/>
                  </a:moveTo>
                  <a:lnTo>
                    <a:pt x="121043" y="20891"/>
                  </a:lnTo>
                  <a:lnTo>
                    <a:pt x="118948" y="20027"/>
                  </a:lnTo>
                  <a:lnTo>
                    <a:pt x="121666" y="13474"/>
                  </a:lnTo>
                  <a:lnTo>
                    <a:pt x="117716" y="3949"/>
                  </a:lnTo>
                  <a:lnTo>
                    <a:pt x="108191" y="0"/>
                  </a:lnTo>
                  <a:lnTo>
                    <a:pt x="98666" y="3949"/>
                  </a:lnTo>
                  <a:lnTo>
                    <a:pt x="94716" y="13474"/>
                  </a:lnTo>
                  <a:lnTo>
                    <a:pt x="98666" y="22999"/>
                  </a:lnTo>
                  <a:lnTo>
                    <a:pt x="100761" y="23876"/>
                  </a:lnTo>
                  <a:lnTo>
                    <a:pt x="98056" y="30416"/>
                  </a:lnTo>
                  <a:lnTo>
                    <a:pt x="101993" y="39941"/>
                  </a:lnTo>
                  <a:lnTo>
                    <a:pt x="103454" y="40563"/>
                  </a:lnTo>
                  <a:lnTo>
                    <a:pt x="101993" y="41160"/>
                  </a:lnTo>
                  <a:lnTo>
                    <a:pt x="98056" y="50698"/>
                  </a:lnTo>
                  <a:lnTo>
                    <a:pt x="101993" y="60223"/>
                  </a:lnTo>
                  <a:lnTo>
                    <a:pt x="102133" y="60286"/>
                  </a:lnTo>
                  <a:lnTo>
                    <a:pt x="98666" y="61722"/>
                  </a:lnTo>
                  <a:lnTo>
                    <a:pt x="98044" y="63207"/>
                  </a:lnTo>
                  <a:lnTo>
                    <a:pt x="97434" y="61722"/>
                  </a:lnTo>
                  <a:lnTo>
                    <a:pt x="87909" y="57772"/>
                  </a:lnTo>
                  <a:lnTo>
                    <a:pt x="78384" y="61722"/>
                  </a:lnTo>
                  <a:lnTo>
                    <a:pt x="74434" y="71247"/>
                  </a:lnTo>
                  <a:lnTo>
                    <a:pt x="78384" y="80772"/>
                  </a:lnTo>
                  <a:lnTo>
                    <a:pt x="87909" y="84721"/>
                  </a:lnTo>
                  <a:lnTo>
                    <a:pt x="97434" y="80772"/>
                  </a:lnTo>
                  <a:lnTo>
                    <a:pt x="98044" y="79298"/>
                  </a:lnTo>
                  <a:lnTo>
                    <a:pt x="98666" y="80772"/>
                  </a:lnTo>
                  <a:lnTo>
                    <a:pt x="108191" y="84721"/>
                  </a:lnTo>
                  <a:lnTo>
                    <a:pt x="117716" y="80772"/>
                  </a:lnTo>
                  <a:lnTo>
                    <a:pt x="121666" y="71247"/>
                  </a:lnTo>
                  <a:lnTo>
                    <a:pt x="117716" y="61722"/>
                  </a:lnTo>
                  <a:lnTo>
                    <a:pt x="117563" y="61671"/>
                  </a:lnTo>
                  <a:lnTo>
                    <a:pt x="121043" y="60223"/>
                  </a:lnTo>
                  <a:lnTo>
                    <a:pt x="124993" y="50698"/>
                  </a:lnTo>
                  <a:lnTo>
                    <a:pt x="121043" y="41160"/>
                  </a:lnTo>
                  <a:lnTo>
                    <a:pt x="119570" y="40563"/>
                  </a:lnTo>
                  <a:lnTo>
                    <a:pt x="121043" y="39941"/>
                  </a:lnTo>
                  <a:lnTo>
                    <a:pt x="124993" y="30416"/>
                  </a:lnTo>
                  <a:close/>
                </a:path>
                <a:path w="247015" h="85089">
                  <a:moveTo>
                    <a:pt x="246938" y="50698"/>
                  </a:moveTo>
                  <a:lnTo>
                    <a:pt x="242989" y="41160"/>
                  </a:lnTo>
                  <a:lnTo>
                    <a:pt x="233464" y="37223"/>
                  </a:lnTo>
                  <a:lnTo>
                    <a:pt x="223939" y="41160"/>
                  </a:lnTo>
                  <a:lnTo>
                    <a:pt x="219989" y="50698"/>
                  </a:lnTo>
                  <a:lnTo>
                    <a:pt x="223939" y="60223"/>
                  </a:lnTo>
                  <a:lnTo>
                    <a:pt x="233464" y="64160"/>
                  </a:lnTo>
                  <a:lnTo>
                    <a:pt x="242989" y="60223"/>
                  </a:lnTo>
                  <a:lnTo>
                    <a:pt x="246938" y="50698"/>
                  </a:lnTo>
                  <a:close/>
                </a:path>
              </a:pathLst>
            </a:custGeom>
            <a:solidFill>
              <a:srgbClr val="0796D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8455263" y="3024403"/>
              <a:ext cx="284480" cy="88900"/>
            </a:xfrm>
            <a:custGeom>
              <a:avLst/>
              <a:gdLst/>
              <a:ahLst/>
              <a:cxnLst/>
              <a:rect l="l" t="t" r="r" b="b"/>
              <a:pathLst>
                <a:path w="284479" h="88900">
                  <a:moveTo>
                    <a:pt x="142227" y="0"/>
                  </a:moveTo>
                  <a:lnTo>
                    <a:pt x="121953" y="0"/>
                  </a:lnTo>
                  <a:lnTo>
                    <a:pt x="121953" y="50831"/>
                  </a:lnTo>
                  <a:lnTo>
                    <a:pt x="20285" y="50831"/>
                  </a:lnTo>
                  <a:lnTo>
                    <a:pt x="12896" y="52129"/>
                  </a:lnTo>
                  <a:lnTo>
                    <a:pt x="6392" y="56005"/>
                  </a:lnTo>
                  <a:lnTo>
                    <a:pt x="1763" y="62434"/>
                  </a:lnTo>
                  <a:lnTo>
                    <a:pt x="0" y="71387"/>
                  </a:lnTo>
                  <a:lnTo>
                    <a:pt x="1763" y="78775"/>
                  </a:lnTo>
                  <a:lnTo>
                    <a:pt x="6392" y="85277"/>
                  </a:lnTo>
                  <a:lnTo>
                    <a:pt x="10687" y="88332"/>
                  </a:lnTo>
                  <a:lnTo>
                    <a:pt x="275025" y="88332"/>
                  </a:lnTo>
                  <a:lnTo>
                    <a:pt x="279270" y="85277"/>
                  </a:lnTo>
                  <a:lnTo>
                    <a:pt x="283145" y="78775"/>
                  </a:lnTo>
                  <a:lnTo>
                    <a:pt x="284443" y="71387"/>
                  </a:lnTo>
                  <a:lnTo>
                    <a:pt x="16944" y="71387"/>
                  </a:lnTo>
                  <a:lnTo>
                    <a:pt x="16944" y="67777"/>
                  </a:lnTo>
                  <a:lnTo>
                    <a:pt x="142227" y="67777"/>
                  </a:lnTo>
                  <a:lnTo>
                    <a:pt x="142227" y="0"/>
                  </a:lnTo>
                  <a:close/>
                </a:path>
                <a:path w="284479" h="88900">
                  <a:moveTo>
                    <a:pt x="162501" y="0"/>
                  </a:moveTo>
                  <a:lnTo>
                    <a:pt x="145557" y="0"/>
                  </a:lnTo>
                  <a:lnTo>
                    <a:pt x="145557" y="67777"/>
                  </a:lnTo>
                  <a:lnTo>
                    <a:pt x="267498" y="67777"/>
                  </a:lnTo>
                  <a:lnTo>
                    <a:pt x="267498" y="71387"/>
                  </a:lnTo>
                  <a:lnTo>
                    <a:pt x="284443" y="71387"/>
                  </a:lnTo>
                  <a:lnTo>
                    <a:pt x="283145" y="62434"/>
                  </a:lnTo>
                  <a:lnTo>
                    <a:pt x="279270" y="56005"/>
                  </a:lnTo>
                  <a:lnTo>
                    <a:pt x="272842" y="52129"/>
                  </a:lnTo>
                  <a:lnTo>
                    <a:pt x="263886" y="50831"/>
                  </a:lnTo>
                  <a:lnTo>
                    <a:pt x="162501" y="50831"/>
                  </a:lnTo>
                  <a:lnTo>
                    <a:pt x="162501"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a:off x="8269159" y="2572735"/>
              <a:ext cx="653415" cy="458470"/>
            </a:xfrm>
            <a:custGeom>
              <a:avLst/>
              <a:gdLst/>
              <a:ahLst/>
              <a:cxnLst/>
              <a:rect l="l" t="t" r="r" b="b"/>
              <a:pathLst>
                <a:path w="653415" h="458469">
                  <a:moveTo>
                    <a:pt x="635880" y="0"/>
                  </a:moveTo>
                  <a:lnTo>
                    <a:pt x="18677" y="0"/>
                  </a:lnTo>
                  <a:lnTo>
                    <a:pt x="9340" y="6046"/>
                  </a:lnTo>
                  <a:lnTo>
                    <a:pt x="2443" y="16829"/>
                  </a:lnTo>
                  <a:lnTo>
                    <a:pt x="0" y="30841"/>
                  </a:lnTo>
                  <a:lnTo>
                    <a:pt x="0" y="427778"/>
                  </a:lnTo>
                  <a:lnTo>
                    <a:pt x="2443" y="439818"/>
                  </a:lnTo>
                  <a:lnTo>
                    <a:pt x="9340" y="449514"/>
                  </a:lnTo>
                  <a:lnTo>
                    <a:pt x="20039" y="455981"/>
                  </a:lnTo>
                  <a:lnTo>
                    <a:pt x="33888" y="458333"/>
                  </a:lnTo>
                  <a:lnTo>
                    <a:pt x="622777" y="458333"/>
                  </a:lnTo>
                  <a:lnTo>
                    <a:pt x="634656" y="455981"/>
                  </a:lnTo>
                  <a:lnTo>
                    <a:pt x="644270" y="449514"/>
                  </a:lnTo>
                  <a:lnTo>
                    <a:pt x="649662" y="441390"/>
                  </a:lnTo>
                  <a:lnTo>
                    <a:pt x="23888" y="441390"/>
                  </a:lnTo>
                  <a:lnTo>
                    <a:pt x="20554" y="434723"/>
                  </a:lnTo>
                  <a:lnTo>
                    <a:pt x="20554" y="20557"/>
                  </a:lnTo>
                  <a:lnTo>
                    <a:pt x="23888" y="17227"/>
                  </a:lnTo>
                  <a:lnTo>
                    <a:pt x="650773" y="17227"/>
                  </a:lnTo>
                  <a:lnTo>
                    <a:pt x="650706" y="16829"/>
                  </a:lnTo>
                  <a:lnTo>
                    <a:pt x="644270" y="6046"/>
                  </a:lnTo>
                  <a:lnTo>
                    <a:pt x="635880" y="0"/>
                  </a:lnTo>
                  <a:close/>
                </a:path>
                <a:path w="653415" h="458469">
                  <a:moveTo>
                    <a:pt x="650773" y="17227"/>
                  </a:moveTo>
                  <a:lnTo>
                    <a:pt x="629438" y="17227"/>
                  </a:lnTo>
                  <a:lnTo>
                    <a:pt x="632768" y="20557"/>
                  </a:lnTo>
                  <a:lnTo>
                    <a:pt x="632768" y="434723"/>
                  </a:lnTo>
                  <a:lnTo>
                    <a:pt x="629438" y="441390"/>
                  </a:lnTo>
                  <a:lnTo>
                    <a:pt x="649662" y="441390"/>
                  </a:lnTo>
                  <a:lnTo>
                    <a:pt x="650706" y="439818"/>
                  </a:lnTo>
                  <a:lnTo>
                    <a:pt x="653054" y="427778"/>
                  </a:lnTo>
                  <a:lnTo>
                    <a:pt x="653054" y="30841"/>
                  </a:lnTo>
                  <a:lnTo>
                    <a:pt x="650773" y="17227"/>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a:off x="8695687" y="2756208"/>
              <a:ext cx="27305" cy="27305"/>
            </a:xfrm>
            <a:custGeom>
              <a:avLst/>
              <a:gdLst/>
              <a:ahLst/>
              <a:cxnLst/>
              <a:rect l="l" t="t" r="r" b="b"/>
              <a:pathLst>
                <a:path w="27303" h="27305">
                  <a:moveTo>
                    <a:pt x="0" y="13472"/>
                  </a:moveTo>
                  <a:lnTo>
                    <a:pt x="3945" y="3945"/>
                  </a:lnTo>
                  <a:lnTo>
                    <a:pt x="13472" y="0"/>
                  </a:lnTo>
                  <a:lnTo>
                    <a:pt x="22998" y="3945"/>
                  </a:lnTo>
                  <a:lnTo>
                    <a:pt x="26944" y="13472"/>
                  </a:lnTo>
                  <a:lnTo>
                    <a:pt x="22998" y="22998"/>
                  </a:lnTo>
                  <a:lnTo>
                    <a:pt x="13472" y="26944"/>
                  </a:lnTo>
                  <a:lnTo>
                    <a:pt x="3945" y="22998"/>
                  </a:lnTo>
                  <a:lnTo>
                    <a:pt x="0" y="13472"/>
                  </a:lnTo>
                  <a:close/>
                </a:path>
              </a:pathLst>
            </a:custGeom>
            <a:solidFill>
              <a:srgbClr val="005F9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a:off x="8668599" y="2749405"/>
              <a:ext cx="142240" cy="20320"/>
            </a:xfrm>
            <a:custGeom>
              <a:avLst/>
              <a:gdLst/>
              <a:ahLst/>
              <a:cxnLst/>
              <a:rect l="l" t="t" r="r" b="b"/>
              <a:pathLst>
                <a:path w="142240" h="20319">
                  <a:moveTo>
                    <a:pt x="138615" y="0"/>
                  </a:moveTo>
                  <a:lnTo>
                    <a:pt x="6671" y="0"/>
                  </a:lnTo>
                  <a:lnTo>
                    <a:pt x="0" y="6943"/>
                  </a:lnTo>
                  <a:lnTo>
                    <a:pt x="0" y="16945"/>
                  </a:lnTo>
                  <a:lnTo>
                    <a:pt x="6671" y="20275"/>
                  </a:lnTo>
                  <a:lnTo>
                    <a:pt x="135274" y="20275"/>
                  </a:lnTo>
                  <a:lnTo>
                    <a:pt x="138615" y="20275"/>
                  </a:lnTo>
                  <a:lnTo>
                    <a:pt x="141945" y="16945"/>
                  </a:lnTo>
                  <a:lnTo>
                    <a:pt x="141945" y="6943"/>
                  </a:lnTo>
                  <a:lnTo>
                    <a:pt x="138615"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1" name="object 31"/>
            <p:cNvPicPr/>
            <p:nvPr/>
          </p:nvPicPr>
          <p:blipFill>
            <a:blip r:embed="rId4"/>
            <a:stretch>
              <a:fillRect/>
            </a:stretch>
          </p:blipFill>
          <p:spPr>
            <a:xfrm>
              <a:off x="8357214" y="2664683"/>
              <a:ext cx="196385" cy="193332"/>
            </a:xfrm>
            <a:prstGeom prst="rect">
              <a:avLst/>
            </a:prstGeom>
          </p:spPr>
        </p:pic>
        <p:sp>
          <p:nvSpPr>
            <p:cNvPr id="32" name="object 32"/>
            <p:cNvSpPr/>
            <p:nvPr/>
          </p:nvSpPr>
          <p:spPr>
            <a:xfrm>
              <a:off x="8878464" y="2987042"/>
              <a:ext cx="27305" cy="27305"/>
            </a:xfrm>
            <a:custGeom>
              <a:avLst/>
              <a:gdLst/>
              <a:ahLst/>
              <a:cxnLst/>
              <a:rect l="l" t="t" r="r" b="b"/>
              <a:pathLst>
                <a:path w="27303" h="27305">
                  <a:moveTo>
                    <a:pt x="0" y="13472"/>
                  </a:moveTo>
                  <a:lnTo>
                    <a:pt x="3945" y="3945"/>
                  </a:lnTo>
                  <a:lnTo>
                    <a:pt x="13472" y="0"/>
                  </a:lnTo>
                  <a:lnTo>
                    <a:pt x="22998" y="3945"/>
                  </a:lnTo>
                  <a:lnTo>
                    <a:pt x="26944" y="13472"/>
                  </a:lnTo>
                  <a:lnTo>
                    <a:pt x="22998" y="22998"/>
                  </a:lnTo>
                  <a:lnTo>
                    <a:pt x="13472" y="26944"/>
                  </a:lnTo>
                  <a:lnTo>
                    <a:pt x="3945" y="22998"/>
                  </a:lnTo>
                  <a:lnTo>
                    <a:pt x="0" y="13472"/>
                  </a:lnTo>
                  <a:close/>
                </a:path>
              </a:pathLst>
            </a:custGeom>
            <a:solidFill>
              <a:srgbClr val="005F9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p:nvPr/>
          </p:nvSpPr>
          <p:spPr>
            <a:xfrm>
              <a:off x="8269159" y="2926074"/>
              <a:ext cx="653415" cy="17145"/>
            </a:xfrm>
            <a:custGeom>
              <a:avLst/>
              <a:gdLst/>
              <a:ahLst/>
              <a:cxnLst/>
              <a:rect l="l" t="t" r="r" b="b"/>
              <a:pathLst>
                <a:path w="653415" h="17144">
                  <a:moveTo>
                    <a:pt x="646383" y="0"/>
                  </a:moveTo>
                  <a:lnTo>
                    <a:pt x="6944" y="0"/>
                  </a:lnTo>
                  <a:lnTo>
                    <a:pt x="0" y="3331"/>
                  </a:lnTo>
                  <a:lnTo>
                    <a:pt x="0" y="13332"/>
                  </a:lnTo>
                  <a:lnTo>
                    <a:pt x="6944" y="16945"/>
                  </a:lnTo>
                  <a:lnTo>
                    <a:pt x="643053" y="16945"/>
                  </a:lnTo>
                  <a:lnTo>
                    <a:pt x="646383" y="16945"/>
                  </a:lnTo>
                  <a:lnTo>
                    <a:pt x="653054" y="13332"/>
                  </a:lnTo>
                  <a:lnTo>
                    <a:pt x="653054" y="3331"/>
                  </a:lnTo>
                  <a:lnTo>
                    <a:pt x="646383"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4" name="object 34"/>
            <p:cNvPicPr/>
            <p:nvPr/>
          </p:nvPicPr>
          <p:blipFill>
            <a:blip r:embed="rId5"/>
            <a:stretch>
              <a:fillRect/>
            </a:stretch>
          </p:blipFill>
          <p:spPr>
            <a:xfrm>
              <a:off x="8607493" y="2684957"/>
              <a:ext cx="203051" cy="152782"/>
            </a:xfrm>
            <a:prstGeom prst="rect">
              <a:avLst/>
            </a:prstGeom>
          </p:spPr>
        </p:pic>
        <p:pic>
          <p:nvPicPr>
            <p:cNvPr id="35" name="object 35"/>
            <p:cNvPicPr/>
            <p:nvPr/>
          </p:nvPicPr>
          <p:blipFill>
            <a:blip r:embed="rId6"/>
            <a:stretch>
              <a:fillRect/>
            </a:stretch>
          </p:blipFill>
          <p:spPr>
            <a:xfrm>
              <a:off x="8411384" y="2722187"/>
              <a:ext cx="88052" cy="84993"/>
            </a:xfrm>
            <a:prstGeom prst="rect">
              <a:avLst/>
            </a:prstGeom>
          </p:spPr>
        </p:pic>
        <p:pic>
          <p:nvPicPr>
            <p:cNvPr id="36" name="object 36"/>
            <p:cNvPicPr/>
            <p:nvPr/>
          </p:nvPicPr>
          <p:blipFill>
            <a:blip r:embed="rId7"/>
            <a:stretch>
              <a:fillRect/>
            </a:stretch>
          </p:blipFill>
          <p:spPr>
            <a:xfrm>
              <a:off x="5421927" y="2704859"/>
              <a:ext cx="249805" cy="249805"/>
            </a:xfrm>
            <a:prstGeom prst="rect">
              <a:avLst/>
            </a:prstGeom>
          </p:spPr>
        </p:pic>
        <p:pic>
          <p:nvPicPr>
            <p:cNvPr id="37" name="object 37"/>
            <p:cNvPicPr/>
            <p:nvPr/>
          </p:nvPicPr>
          <p:blipFill>
            <a:blip r:embed="rId7"/>
            <a:stretch>
              <a:fillRect/>
            </a:stretch>
          </p:blipFill>
          <p:spPr>
            <a:xfrm>
              <a:off x="7463452" y="2704859"/>
              <a:ext cx="249805" cy="249805"/>
            </a:xfrm>
            <a:prstGeom prst="rect">
              <a:avLst/>
            </a:prstGeom>
          </p:spPr>
        </p:pic>
      </p:grpSp>
      <p:grpSp>
        <p:nvGrpSpPr>
          <p:cNvPr id="38" name="object 38"/>
          <p:cNvGrpSpPr/>
          <p:nvPr/>
        </p:nvGrpSpPr>
        <p:grpSpPr>
          <a:xfrm>
            <a:off x="2851300" y="2572735"/>
            <a:ext cx="537210" cy="537210"/>
            <a:chOff x="4300529" y="2572735"/>
            <a:chExt cx="537210" cy="537210"/>
          </a:xfrm>
        </p:grpSpPr>
        <p:sp>
          <p:nvSpPr>
            <p:cNvPr id="39" name="object 39"/>
            <p:cNvSpPr/>
            <p:nvPr/>
          </p:nvSpPr>
          <p:spPr>
            <a:xfrm>
              <a:off x="4300524" y="2572740"/>
              <a:ext cx="537210" cy="537210"/>
            </a:xfrm>
            <a:custGeom>
              <a:avLst/>
              <a:gdLst/>
              <a:ahLst/>
              <a:cxnLst/>
              <a:rect l="l" t="t" r="r" b="b"/>
              <a:pathLst>
                <a:path w="537210" h="537210">
                  <a:moveTo>
                    <a:pt x="59994" y="404228"/>
                  </a:moveTo>
                  <a:lnTo>
                    <a:pt x="56642" y="401116"/>
                  </a:lnTo>
                  <a:lnTo>
                    <a:pt x="3098" y="401116"/>
                  </a:lnTo>
                  <a:lnTo>
                    <a:pt x="0" y="404228"/>
                  </a:lnTo>
                  <a:lnTo>
                    <a:pt x="0" y="413537"/>
                  </a:lnTo>
                  <a:lnTo>
                    <a:pt x="3098" y="416890"/>
                  </a:lnTo>
                  <a:lnTo>
                    <a:pt x="50431" y="416890"/>
                  </a:lnTo>
                  <a:lnTo>
                    <a:pt x="56642" y="416890"/>
                  </a:lnTo>
                  <a:lnTo>
                    <a:pt x="59994" y="413537"/>
                  </a:lnTo>
                  <a:lnTo>
                    <a:pt x="59994" y="404228"/>
                  </a:lnTo>
                  <a:close/>
                </a:path>
                <a:path w="537210" h="537210">
                  <a:moveTo>
                    <a:pt x="59994" y="363105"/>
                  </a:moveTo>
                  <a:lnTo>
                    <a:pt x="56642" y="360006"/>
                  </a:lnTo>
                  <a:lnTo>
                    <a:pt x="3098" y="360006"/>
                  </a:lnTo>
                  <a:lnTo>
                    <a:pt x="0" y="363105"/>
                  </a:lnTo>
                  <a:lnTo>
                    <a:pt x="0" y="372681"/>
                  </a:lnTo>
                  <a:lnTo>
                    <a:pt x="3098" y="375780"/>
                  </a:lnTo>
                  <a:lnTo>
                    <a:pt x="50431" y="375780"/>
                  </a:lnTo>
                  <a:lnTo>
                    <a:pt x="56642" y="375780"/>
                  </a:lnTo>
                  <a:lnTo>
                    <a:pt x="59994" y="372681"/>
                  </a:lnTo>
                  <a:lnTo>
                    <a:pt x="59994" y="363105"/>
                  </a:lnTo>
                  <a:close/>
                </a:path>
                <a:path w="537210" h="537210">
                  <a:moveTo>
                    <a:pt x="59994" y="322237"/>
                  </a:moveTo>
                  <a:lnTo>
                    <a:pt x="56642" y="318884"/>
                  </a:lnTo>
                  <a:lnTo>
                    <a:pt x="3098" y="318884"/>
                  </a:lnTo>
                  <a:lnTo>
                    <a:pt x="0" y="322237"/>
                  </a:lnTo>
                  <a:lnTo>
                    <a:pt x="0" y="331546"/>
                  </a:lnTo>
                  <a:lnTo>
                    <a:pt x="3098" y="334657"/>
                  </a:lnTo>
                  <a:lnTo>
                    <a:pt x="50431" y="334657"/>
                  </a:lnTo>
                  <a:lnTo>
                    <a:pt x="56642" y="334657"/>
                  </a:lnTo>
                  <a:lnTo>
                    <a:pt x="59994" y="331546"/>
                  </a:lnTo>
                  <a:lnTo>
                    <a:pt x="59994" y="322237"/>
                  </a:lnTo>
                  <a:close/>
                </a:path>
                <a:path w="537210" h="537210">
                  <a:moveTo>
                    <a:pt x="59994" y="281127"/>
                  </a:moveTo>
                  <a:lnTo>
                    <a:pt x="56642" y="278015"/>
                  </a:lnTo>
                  <a:lnTo>
                    <a:pt x="3098" y="278015"/>
                  </a:lnTo>
                  <a:lnTo>
                    <a:pt x="0" y="281127"/>
                  </a:lnTo>
                  <a:lnTo>
                    <a:pt x="0" y="290436"/>
                  </a:lnTo>
                  <a:lnTo>
                    <a:pt x="3098" y="293801"/>
                  </a:lnTo>
                  <a:lnTo>
                    <a:pt x="50431" y="293801"/>
                  </a:lnTo>
                  <a:lnTo>
                    <a:pt x="56642" y="293801"/>
                  </a:lnTo>
                  <a:lnTo>
                    <a:pt x="59994" y="290436"/>
                  </a:lnTo>
                  <a:lnTo>
                    <a:pt x="59994" y="281127"/>
                  </a:lnTo>
                  <a:close/>
                </a:path>
                <a:path w="537210" h="537210">
                  <a:moveTo>
                    <a:pt x="59994" y="240004"/>
                  </a:moveTo>
                  <a:lnTo>
                    <a:pt x="56642" y="236893"/>
                  </a:lnTo>
                  <a:lnTo>
                    <a:pt x="3098" y="236893"/>
                  </a:lnTo>
                  <a:lnTo>
                    <a:pt x="0" y="240004"/>
                  </a:lnTo>
                  <a:lnTo>
                    <a:pt x="0" y="249567"/>
                  </a:lnTo>
                  <a:lnTo>
                    <a:pt x="3098" y="255778"/>
                  </a:lnTo>
                  <a:lnTo>
                    <a:pt x="50431" y="255778"/>
                  </a:lnTo>
                  <a:lnTo>
                    <a:pt x="56642" y="255778"/>
                  </a:lnTo>
                  <a:lnTo>
                    <a:pt x="59994" y="249567"/>
                  </a:lnTo>
                  <a:lnTo>
                    <a:pt x="59994" y="240004"/>
                  </a:lnTo>
                  <a:close/>
                </a:path>
                <a:path w="537210" h="537210">
                  <a:moveTo>
                    <a:pt x="59994" y="202234"/>
                  </a:moveTo>
                  <a:lnTo>
                    <a:pt x="56642" y="195783"/>
                  </a:lnTo>
                  <a:lnTo>
                    <a:pt x="3098" y="195783"/>
                  </a:lnTo>
                  <a:lnTo>
                    <a:pt x="0" y="202234"/>
                  </a:lnTo>
                  <a:lnTo>
                    <a:pt x="0" y="211556"/>
                  </a:lnTo>
                  <a:lnTo>
                    <a:pt x="3098" y="214922"/>
                  </a:lnTo>
                  <a:lnTo>
                    <a:pt x="50431" y="214922"/>
                  </a:lnTo>
                  <a:lnTo>
                    <a:pt x="56642" y="214922"/>
                  </a:lnTo>
                  <a:lnTo>
                    <a:pt x="59994" y="211556"/>
                  </a:lnTo>
                  <a:lnTo>
                    <a:pt x="59994" y="202234"/>
                  </a:lnTo>
                  <a:close/>
                </a:path>
                <a:path w="537210" h="537210">
                  <a:moveTo>
                    <a:pt x="59994" y="161124"/>
                  </a:moveTo>
                  <a:lnTo>
                    <a:pt x="56642" y="154914"/>
                  </a:lnTo>
                  <a:lnTo>
                    <a:pt x="3098" y="154914"/>
                  </a:lnTo>
                  <a:lnTo>
                    <a:pt x="0" y="161124"/>
                  </a:lnTo>
                  <a:lnTo>
                    <a:pt x="0" y="170688"/>
                  </a:lnTo>
                  <a:lnTo>
                    <a:pt x="3098" y="173786"/>
                  </a:lnTo>
                  <a:lnTo>
                    <a:pt x="50431" y="173786"/>
                  </a:lnTo>
                  <a:lnTo>
                    <a:pt x="56642" y="173786"/>
                  </a:lnTo>
                  <a:lnTo>
                    <a:pt x="59994" y="170688"/>
                  </a:lnTo>
                  <a:lnTo>
                    <a:pt x="59994" y="161124"/>
                  </a:lnTo>
                  <a:close/>
                </a:path>
                <a:path w="537210" h="537210">
                  <a:moveTo>
                    <a:pt x="59994" y="120002"/>
                  </a:moveTo>
                  <a:lnTo>
                    <a:pt x="56642" y="116890"/>
                  </a:lnTo>
                  <a:lnTo>
                    <a:pt x="3098" y="116890"/>
                  </a:lnTo>
                  <a:lnTo>
                    <a:pt x="0" y="120002"/>
                  </a:lnTo>
                  <a:lnTo>
                    <a:pt x="0" y="129578"/>
                  </a:lnTo>
                  <a:lnTo>
                    <a:pt x="3098" y="132676"/>
                  </a:lnTo>
                  <a:lnTo>
                    <a:pt x="50431" y="132676"/>
                  </a:lnTo>
                  <a:lnTo>
                    <a:pt x="56642" y="132676"/>
                  </a:lnTo>
                  <a:lnTo>
                    <a:pt x="59994" y="129578"/>
                  </a:lnTo>
                  <a:lnTo>
                    <a:pt x="59994" y="120002"/>
                  </a:lnTo>
                  <a:close/>
                </a:path>
                <a:path w="537210" h="537210">
                  <a:moveTo>
                    <a:pt x="135775" y="476897"/>
                  </a:moveTo>
                  <a:lnTo>
                    <a:pt x="132664" y="473532"/>
                  </a:lnTo>
                  <a:lnTo>
                    <a:pt x="123101" y="473532"/>
                  </a:lnTo>
                  <a:lnTo>
                    <a:pt x="116636" y="476897"/>
                  </a:lnTo>
                  <a:lnTo>
                    <a:pt x="116636" y="533539"/>
                  </a:lnTo>
                  <a:lnTo>
                    <a:pt x="123101" y="536892"/>
                  </a:lnTo>
                  <a:lnTo>
                    <a:pt x="126199" y="536892"/>
                  </a:lnTo>
                  <a:lnTo>
                    <a:pt x="132664" y="536892"/>
                  </a:lnTo>
                  <a:lnTo>
                    <a:pt x="135775" y="533539"/>
                  </a:lnTo>
                  <a:lnTo>
                    <a:pt x="135775" y="476897"/>
                  </a:lnTo>
                  <a:close/>
                </a:path>
                <a:path w="537210" h="537210">
                  <a:moveTo>
                    <a:pt x="135775" y="266"/>
                  </a:moveTo>
                  <a:lnTo>
                    <a:pt x="135534" y="0"/>
                  </a:lnTo>
                  <a:lnTo>
                    <a:pt x="117144" y="0"/>
                  </a:lnTo>
                  <a:lnTo>
                    <a:pt x="116636" y="266"/>
                  </a:lnTo>
                  <a:lnTo>
                    <a:pt x="116636" y="53797"/>
                  </a:lnTo>
                  <a:lnTo>
                    <a:pt x="123101" y="56896"/>
                  </a:lnTo>
                  <a:lnTo>
                    <a:pt x="132664" y="56896"/>
                  </a:lnTo>
                  <a:lnTo>
                    <a:pt x="135775" y="53797"/>
                  </a:lnTo>
                  <a:lnTo>
                    <a:pt x="135775" y="266"/>
                  </a:lnTo>
                  <a:close/>
                </a:path>
                <a:path w="537210" h="537210">
                  <a:moveTo>
                    <a:pt x="176898" y="476897"/>
                  </a:moveTo>
                  <a:lnTo>
                    <a:pt x="170434" y="473532"/>
                  </a:lnTo>
                  <a:lnTo>
                    <a:pt x="160858" y="473532"/>
                  </a:lnTo>
                  <a:lnTo>
                    <a:pt x="157759" y="476897"/>
                  </a:lnTo>
                  <a:lnTo>
                    <a:pt x="157759" y="533539"/>
                  </a:lnTo>
                  <a:lnTo>
                    <a:pt x="160858" y="536892"/>
                  </a:lnTo>
                  <a:lnTo>
                    <a:pt x="167335" y="536892"/>
                  </a:lnTo>
                  <a:lnTo>
                    <a:pt x="170434" y="536892"/>
                  </a:lnTo>
                  <a:lnTo>
                    <a:pt x="176898" y="533539"/>
                  </a:lnTo>
                  <a:lnTo>
                    <a:pt x="176898" y="476897"/>
                  </a:lnTo>
                  <a:close/>
                </a:path>
                <a:path w="537210" h="537210">
                  <a:moveTo>
                    <a:pt x="176898" y="266"/>
                  </a:moveTo>
                  <a:lnTo>
                    <a:pt x="176390" y="0"/>
                  </a:lnTo>
                  <a:lnTo>
                    <a:pt x="158000" y="0"/>
                  </a:lnTo>
                  <a:lnTo>
                    <a:pt x="157759" y="266"/>
                  </a:lnTo>
                  <a:lnTo>
                    <a:pt x="157759" y="53797"/>
                  </a:lnTo>
                  <a:lnTo>
                    <a:pt x="160858" y="56896"/>
                  </a:lnTo>
                  <a:lnTo>
                    <a:pt x="170434" y="56896"/>
                  </a:lnTo>
                  <a:lnTo>
                    <a:pt x="176898" y="53797"/>
                  </a:lnTo>
                  <a:lnTo>
                    <a:pt x="176898" y="266"/>
                  </a:lnTo>
                  <a:close/>
                </a:path>
                <a:path w="537210" h="537210">
                  <a:moveTo>
                    <a:pt x="217766" y="476897"/>
                  </a:moveTo>
                  <a:lnTo>
                    <a:pt x="211543" y="473532"/>
                  </a:lnTo>
                  <a:lnTo>
                    <a:pt x="201980" y="473532"/>
                  </a:lnTo>
                  <a:lnTo>
                    <a:pt x="198882" y="476897"/>
                  </a:lnTo>
                  <a:lnTo>
                    <a:pt x="198882" y="533539"/>
                  </a:lnTo>
                  <a:lnTo>
                    <a:pt x="201980" y="536892"/>
                  </a:lnTo>
                  <a:lnTo>
                    <a:pt x="208445" y="536892"/>
                  </a:lnTo>
                  <a:lnTo>
                    <a:pt x="211543" y="536892"/>
                  </a:lnTo>
                  <a:lnTo>
                    <a:pt x="217766" y="533539"/>
                  </a:lnTo>
                  <a:lnTo>
                    <a:pt x="217766" y="476897"/>
                  </a:lnTo>
                  <a:close/>
                </a:path>
                <a:path w="537210" h="537210">
                  <a:moveTo>
                    <a:pt x="217766" y="266"/>
                  </a:moveTo>
                  <a:lnTo>
                    <a:pt x="217271" y="0"/>
                  </a:lnTo>
                  <a:lnTo>
                    <a:pt x="199123" y="0"/>
                  </a:lnTo>
                  <a:lnTo>
                    <a:pt x="198882" y="266"/>
                  </a:lnTo>
                  <a:lnTo>
                    <a:pt x="198882" y="53797"/>
                  </a:lnTo>
                  <a:lnTo>
                    <a:pt x="201980" y="56896"/>
                  </a:lnTo>
                  <a:lnTo>
                    <a:pt x="211543" y="56896"/>
                  </a:lnTo>
                  <a:lnTo>
                    <a:pt x="217766" y="53797"/>
                  </a:lnTo>
                  <a:lnTo>
                    <a:pt x="217766" y="266"/>
                  </a:lnTo>
                  <a:close/>
                </a:path>
                <a:path w="537210" h="537210">
                  <a:moveTo>
                    <a:pt x="255778" y="476897"/>
                  </a:moveTo>
                  <a:lnTo>
                    <a:pt x="252679" y="473532"/>
                  </a:lnTo>
                  <a:lnTo>
                    <a:pt x="243103" y="473532"/>
                  </a:lnTo>
                  <a:lnTo>
                    <a:pt x="240004" y="476897"/>
                  </a:lnTo>
                  <a:lnTo>
                    <a:pt x="240004" y="533539"/>
                  </a:lnTo>
                  <a:lnTo>
                    <a:pt x="243103" y="536892"/>
                  </a:lnTo>
                  <a:lnTo>
                    <a:pt x="249313" y="536892"/>
                  </a:lnTo>
                  <a:lnTo>
                    <a:pt x="252679" y="536892"/>
                  </a:lnTo>
                  <a:lnTo>
                    <a:pt x="255778" y="533539"/>
                  </a:lnTo>
                  <a:lnTo>
                    <a:pt x="255778" y="476897"/>
                  </a:lnTo>
                  <a:close/>
                </a:path>
                <a:path w="537210" h="537210">
                  <a:moveTo>
                    <a:pt x="255778" y="266"/>
                  </a:moveTo>
                  <a:lnTo>
                    <a:pt x="255536" y="0"/>
                  </a:lnTo>
                  <a:lnTo>
                    <a:pt x="240245" y="0"/>
                  </a:lnTo>
                  <a:lnTo>
                    <a:pt x="240004" y="266"/>
                  </a:lnTo>
                  <a:lnTo>
                    <a:pt x="240004" y="53797"/>
                  </a:lnTo>
                  <a:lnTo>
                    <a:pt x="243103" y="56896"/>
                  </a:lnTo>
                  <a:lnTo>
                    <a:pt x="252679" y="56896"/>
                  </a:lnTo>
                  <a:lnTo>
                    <a:pt x="255778" y="53797"/>
                  </a:lnTo>
                  <a:lnTo>
                    <a:pt x="255778" y="266"/>
                  </a:lnTo>
                  <a:close/>
                </a:path>
                <a:path w="537210" h="537210">
                  <a:moveTo>
                    <a:pt x="296887" y="476897"/>
                  </a:moveTo>
                  <a:lnTo>
                    <a:pt x="293535" y="473532"/>
                  </a:lnTo>
                  <a:lnTo>
                    <a:pt x="284226" y="473532"/>
                  </a:lnTo>
                  <a:lnTo>
                    <a:pt x="281114" y="476897"/>
                  </a:lnTo>
                  <a:lnTo>
                    <a:pt x="281114" y="533539"/>
                  </a:lnTo>
                  <a:lnTo>
                    <a:pt x="284226" y="536892"/>
                  </a:lnTo>
                  <a:lnTo>
                    <a:pt x="290423" y="536892"/>
                  </a:lnTo>
                  <a:lnTo>
                    <a:pt x="293535" y="536892"/>
                  </a:lnTo>
                  <a:lnTo>
                    <a:pt x="296887" y="533539"/>
                  </a:lnTo>
                  <a:lnTo>
                    <a:pt x="296887" y="476897"/>
                  </a:lnTo>
                  <a:close/>
                </a:path>
                <a:path w="537210" h="537210">
                  <a:moveTo>
                    <a:pt x="296887" y="266"/>
                  </a:moveTo>
                  <a:lnTo>
                    <a:pt x="296633" y="0"/>
                  </a:lnTo>
                  <a:lnTo>
                    <a:pt x="281355" y="0"/>
                  </a:lnTo>
                  <a:lnTo>
                    <a:pt x="281114" y="266"/>
                  </a:lnTo>
                  <a:lnTo>
                    <a:pt x="281114" y="53797"/>
                  </a:lnTo>
                  <a:lnTo>
                    <a:pt x="284226" y="56896"/>
                  </a:lnTo>
                  <a:lnTo>
                    <a:pt x="293535" y="56896"/>
                  </a:lnTo>
                  <a:lnTo>
                    <a:pt x="296887" y="53797"/>
                  </a:lnTo>
                  <a:lnTo>
                    <a:pt x="296887" y="266"/>
                  </a:lnTo>
                  <a:close/>
                </a:path>
                <a:path w="537210" h="537210">
                  <a:moveTo>
                    <a:pt x="337756" y="476897"/>
                  </a:moveTo>
                  <a:lnTo>
                    <a:pt x="334657" y="473532"/>
                  </a:lnTo>
                  <a:lnTo>
                    <a:pt x="325348" y="473532"/>
                  </a:lnTo>
                  <a:lnTo>
                    <a:pt x="321983" y="476897"/>
                  </a:lnTo>
                  <a:lnTo>
                    <a:pt x="321983" y="533539"/>
                  </a:lnTo>
                  <a:lnTo>
                    <a:pt x="325348" y="536892"/>
                  </a:lnTo>
                  <a:lnTo>
                    <a:pt x="328447" y="536892"/>
                  </a:lnTo>
                  <a:lnTo>
                    <a:pt x="334657" y="536892"/>
                  </a:lnTo>
                  <a:lnTo>
                    <a:pt x="337756" y="533539"/>
                  </a:lnTo>
                  <a:lnTo>
                    <a:pt x="337756" y="476897"/>
                  </a:lnTo>
                  <a:close/>
                </a:path>
                <a:path w="537210" h="537210">
                  <a:moveTo>
                    <a:pt x="337756" y="266"/>
                  </a:moveTo>
                  <a:lnTo>
                    <a:pt x="337515" y="0"/>
                  </a:lnTo>
                  <a:lnTo>
                    <a:pt x="322237" y="0"/>
                  </a:lnTo>
                  <a:lnTo>
                    <a:pt x="321983" y="266"/>
                  </a:lnTo>
                  <a:lnTo>
                    <a:pt x="321983" y="53797"/>
                  </a:lnTo>
                  <a:lnTo>
                    <a:pt x="325348" y="56896"/>
                  </a:lnTo>
                  <a:lnTo>
                    <a:pt x="334657" y="56896"/>
                  </a:lnTo>
                  <a:lnTo>
                    <a:pt x="337756" y="53797"/>
                  </a:lnTo>
                  <a:lnTo>
                    <a:pt x="337756" y="266"/>
                  </a:lnTo>
                  <a:close/>
                </a:path>
                <a:path w="537210" h="537210">
                  <a:moveTo>
                    <a:pt x="378879" y="476897"/>
                  </a:moveTo>
                  <a:lnTo>
                    <a:pt x="375767" y="473532"/>
                  </a:lnTo>
                  <a:lnTo>
                    <a:pt x="366204" y="473532"/>
                  </a:lnTo>
                  <a:lnTo>
                    <a:pt x="359994" y="476897"/>
                  </a:lnTo>
                  <a:lnTo>
                    <a:pt x="359994" y="533539"/>
                  </a:lnTo>
                  <a:lnTo>
                    <a:pt x="366204" y="536892"/>
                  </a:lnTo>
                  <a:lnTo>
                    <a:pt x="369303" y="536892"/>
                  </a:lnTo>
                  <a:lnTo>
                    <a:pt x="375767" y="536892"/>
                  </a:lnTo>
                  <a:lnTo>
                    <a:pt x="378879" y="533539"/>
                  </a:lnTo>
                  <a:lnTo>
                    <a:pt x="378879" y="476897"/>
                  </a:lnTo>
                  <a:close/>
                </a:path>
                <a:path w="537210" h="537210">
                  <a:moveTo>
                    <a:pt x="378879" y="266"/>
                  </a:moveTo>
                  <a:lnTo>
                    <a:pt x="378637" y="0"/>
                  </a:lnTo>
                  <a:lnTo>
                    <a:pt x="360476" y="0"/>
                  </a:lnTo>
                  <a:lnTo>
                    <a:pt x="359994" y="266"/>
                  </a:lnTo>
                  <a:lnTo>
                    <a:pt x="359994" y="53797"/>
                  </a:lnTo>
                  <a:lnTo>
                    <a:pt x="366204" y="56896"/>
                  </a:lnTo>
                  <a:lnTo>
                    <a:pt x="375767" y="56896"/>
                  </a:lnTo>
                  <a:lnTo>
                    <a:pt x="378879" y="53797"/>
                  </a:lnTo>
                  <a:lnTo>
                    <a:pt x="378879" y="266"/>
                  </a:lnTo>
                  <a:close/>
                </a:path>
                <a:path w="537210" h="537210">
                  <a:moveTo>
                    <a:pt x="420001" y="476897"/>
                  </a:moveTo>
                  <a:lnTo>
                    <a:pt x="416902" y="473532"/>
                  </a:lnTo>
                  <a:lnTo>
                    <a:pt x="407327" y="473532"/>
                  </a:lnTo>
                  <a:lnTo>
                    <a:pt x="401129" y="476897"/>
                  </a:lnTo>
                  <a:lnTo>
                    <a:pt x="401129" y="533539"/>
                  </a:lnTo>
                  <a:lnTo>
                    <a:pt x="407327" y="536892"/>
                  </a:lnTo>
                  <a:lnTo>
                    <a:pt x="410425" y="536892"/>
                  </a:lnTo>
                  <a:lnTo>
                    <a:pt x="416902" y="536892"/>
                  </a:lnTo>
                  <a:lnTo>
                    <a:pt x="420001" y="533539"/>
                  </a:lnTo>
                  <a:lnTo>
                    <a:pt x="420001" y="476897"/>
                  </a:lnTo>
                  <a:close/>
                </a:path>
                <a:path w="537210" h="537210">
                  <a:moveTo>
                    <a:pt x="420001" y="266"/>
                  </a:moveTo>
                  <a:lnTo>
                    <a:pt x="419760" y="0"/>
                  </a:lnTo>
                  <a:lnTo>
                    <a:pt x="401612" y="0"/>
                  </a:lnTo>
                  <a:lnTo>
                    <a:pt x="401129" y="266"/>
                  </a:lnTo>
                  <a:lnTo>
                    <a:pt x="401129" y="53797"/>
                  </a:lnTo>
                  <a:lnTo>
                    <a:pt x="407327" y="56896"/>
                  </a:lnTo>
                  <a:lnTo>
                    <a:pt x="416902" y="56896"/>
                  </a:lnTo>
                  <a:lnTo>
                    <a:pt x="420001" y="53797"/>
                  </a:lnTo>
                  <a:lnTo>
                    <a:pt x="420001" y="266"/>
                  </a:lnTo>
                  <a:close/>
                </a:path>
                <a:path w="537210" h="537210">
                  <a:moveTo>
                    <a:pt x="536892" y="402678"/>
                  </a:moveTo>
                  <a:lnTo>
                    <a:pt x="533793" y="401116"/>
                  </a:lnTo>
                  <a:lnTo>
                    <a:pt x="480009" y="401116"/>
                  </a:lnTo>
                  <a:lnTo>
                    <a:pt x="476897" y="404228"/>
                  </a:lnTo>
                  <a:lnTo>
                    <a:pt x="476897" y="413537"/>
                  </a:lnTo>
                  <a:lnTo>
                    <a:pt x="480009" y="416890"/>
                  </a:lnTo>
                  <a:lnTo>
                    <a:pt x="533793" y="416890"/>
                  </a:lnTo>
                  <a:lnTo>
                    <a:pt x="536892" y="415213"/>
                  </a:lnTo>
                  <a:lnTo>
                    <a:pt x="536892" y="402678"/>
                  </a:lnTo>
                  <a:close/>
                </a:path>
                <a:path w="537210" h="537210">
                  <a:moveTo>
                    <a:pt x="536892" y="361556"/>
                  </a:moveTo>
                  <a:lnTo>
                    <a:pt x="533793" y="360006"/>
                  </a:lnTo>
                  <a:lnTo>
                    <a:pt x="480009" y="360006"/>
                  </a:lnTo>
                  <a:lnTo>
                    <a:pt x="476897" y="363105"/>
                  </a:lnTo>
                  <a:lnTo>
                    <a:pt x="476897" y="372681"/>
                  </a:lnTo>
                  <a:lnTo>
                    <a:pt x="480009" y="375780"/>
                  </a:lnTo>
                  <a:lnTo>
                    <a:pt x="533793" y="375780"/>
                  </a:lnTo>
                  <a:lnTo>
                    <a:pt x="536892" y="374230"/>
                  </a:lnTo>
                  <a:lnTo>
                    <a:pt x="536892" y="361556"/>
                  </a:lnTo>
                  <a:close/>
                </a:path>
                <a:path w="537210" h="537210">
                  <a:moveTo>
                    <a:pt x="536892" y="320560"/>
                  </a:moveTo>
                  <a:lnTo>
                    <a:pt x="533793" y="318884"/>
                  </a:lnTo>
                  <a:lnTo>
                    <a:pt x="480009" y="318884"/>
                  </a:lnTo>
                  <a:lnTo>
                    <a:pt x="476897" y="322237"/>
                  </a:lnTo>
                  <a:lnTo>
                    <a:pt x="476897" y="331546"/>
                  </a:lnTo>
                  <a:lnTo>
                    <a:pt x="480009" y="334657"/>
                  </a:lnTo>
                  <a:lnTo>
                    <a:pt x="533793" y="334657"/>
                  </a:lnTo>
                  <a:lnTo>
                    <a:pt x="536892" y="333108"/>
                  </a:lnTo>
                  <a:lnTo>
                    <a:pt x="536892" y="320560"/>
                  </a:lnTo>
                  <a:close/>
                </a:path>
                <a:path w="537210" h="537210">
                  <a:moveTo>
                    <a:pt x="536892" y="279577"/>
                  </a:moveTo>
                  <a:lnTo>
                    <a:pt x="533793" y="278015"/>
                  </a:lnTo>
                  <a:lnTo>
                    <a:pt x="480009" y="278015"/>
                  </a:lnTo>
                  <a:lnTo>
                    <a:pt x="476897" y="281127"/>
                  </a:lnTo>
                  <a:lnTo>
                    <a:pt x="476897" y="290436"/>
                  </a:lnTo>
                  <a:lnTo>
                    <a:pt x="480009" y="293801"/>
                  </a:lnTo>
                  <a:lnTo>
                    <a:pt x="533793" y="293801"/>
                  </a:lnTo>
                  <a:lnTo>
                    <a:pt x="536892" y="292112"/>
                  </a:lnTo>
                  <a:lnTo>
                    <a:pt x="536892" y="279577"/>
                  </a:lnTo>
                  <a:close/>
                </a:path>
                <a:path w="537210" h="537210">
                  <a:moveTo>
                    <a:pt x="536892" y="238455"/>
                  </a:moveTo>
                  <a:lnTo>
                    <a:pt x="533793" y="236893"/>
                  </a:lnTo>
                  <a:lnTo>
                    <a:pt x="480009" y="236893"/>
                  </a:lnTo>
                  <a:lnTo>
                    <a:pt x="476897" y="240004"/>
                  </a:lnTo>
                  <a:lnTo>
                    <a:pt x="476897" y="249567"/>
                  </a:lnTo>
                  <a:lnTo>
                    <a:pt x="480009" y="255778"/>
                  </a:lnTo>
                  <a:lnTo>
                    <a:pt x="533793" y="255778"/>
                  </a:lnTo>
                  <a:lnTo>
                    <a:pt x="536892" y="252679"/>
                  </a:lnTo>
                  <a:lnTo>
                    <a:pt x="536892" y="238455"/>
                  </a:lnTo>
                  <a:close/>
                </a:path>
                <a:path w="537210" h="537210">
                  <a:moveTo>
                    <a:pt x="536892" y="199009"/>
                  </a:moveTo>
                  <a:lnTo>
                    <a:pt x="533793" y="195783"/>
                  </a:lnTo>
                  <a:lnTo>
                    <a:pt x="480009" y="195783"/>
                  </a:lnTo>
                  <a:lnTo>
                    <a:pt x="476897" y="202234"/>
                  </a:lnTo>
                  <a:lnTo>
                    <a:pt x="476897" y="211556"/>
                  </a:lnTo>
                  <a:lnTo>
                    <a:pt x="480009" y="214922"/>
                  </a:lnTo>
                  <a:lnTo>
                    <a:pt x="533793" y="214922"/>
                  </a:lnTo>
                  <a:lnTo>
                    <a:pt x="536892" y="213233"/>
                  </a:lnTo>
                  <a:lnTo>
                    <a:pt x="536892" y="199009"/>
                  </a:lnTo>
                  <a:close/>
                </a:path>
                <a:path w="537210" h="537210">
                  <a:moveTo>
                    <a:pt x="536892" y="158013"/>
                  </a:moveTo>
                  <a:lnTo>
                    <a:pt x="533793" y="154914"/>
                  </a:lnTo>
                  <a:lnTo>
                    <a:pt x="480009" y="154914"/>
                  </a:lnTo>
                  <a:lnTo>
                    <a:pt x="476897" y="161124"/>
                  </a:lnTo>
                  <a:lnTo>
                    <a:pt x="476897" y="170688"/>
                  </a:lnTo>
                  <a:lnTo>
                    <a:pt x="480009" y="173786"/>
                  </a:lnTo>
                  <a:lnTo>
                    <a:pt x="533793" y="173786"/>
                  </a:lnTo>
                  <a:lnTo>
                    <a:pt x="536892" y="172237"/>
                  </a:lnTo>
                  <a:lnTo>
                    <a:pt x="536892" y="158013"/>
                  </a:lnTo>
                  <a:close/>
                </a:path>
                <a:path w="537210" h="537210">
                  <a:moveTo>
                    <a:pt x="536892" y="118452"/>
                  </a:moveTo>
                  <a:lnTo>
                    <a:pt x="533793" y="116890"/>
                  </a:lnTo>
                  <a:lnTo>
                    <a:pt x="480009" y="116890"/>
                  </a:lnTo>
                  <a:lnTo>
                    <a:pt x="476897" y="120002"/>
                  </a:lnTo>
                  <a:lnTo>
                    <a:pt x="476897" y="129578"/>
                  </a:lnTo>
                  <a:lnTo>
                    <a:pt x="480009" y="132676"/>
                  </a:lnTo>
                  <a:lnTo>
                    <a:pt x="533793" y="132676"/>
                  </a:lnTo>
                  <a:lnTo>
                    <a:pt x="536892" y="131127"/>
                  </a:lnTo>
                  <a:lnTo>
                    <a:pt x="536892" y="118452"/>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40"/>
            <p:cNvSpPr/>
            <p:nvPr/>
          </p:nvSpPr>
          <p:spPr>
            <a:xfrm>
              <a:off x="4344754" y="2613851"/>
              <a:ext cx="448945" cy="452120"/>
            </a:xfrm>
            <a:custGeom>
              <a:avLst/>
              <a:gdLst/>
              <a:ahLst/>
              <a:cxnLst/>
              <a:rect l="l" t="t" r="r" b="b"/>
              <a:pathLst>
                <a:path w="448945" h="452119">
                  <a:moveTo>
                    <a:pt x="445343" y="0"/>
                  </a:moveTo>
                  <a:lnTo>
                    <a:pt x="3102" y="0"/>
                  </a:lnTo>
                  <a:lnTo>
                    <a:pt x="0" y="3364"/>
                  </a:lnTo>
                  <a:lnTo>
                    <a:pt x="0" y="445091"/>
                  </a:lnTo>
                  <a:lnTo>
                    <a:pt x="3102" y="451556"/>
                  </a:lnTo>
                  <a:lnTo>
                    <a:pt x="445343" y="451556"/>
                  </a:lnTo>
                  <a:lnTo>
                    <a:pt x="448444" y="445091"/>
                  </a:lnTo>
                  <a:lnTo>
                    <a:pt x="448444" y="432418"/>
                  </a:lnTo>
                  <a:lnTo>
                    <a:pt x="15774" y="432418"/>
                  </a:lnTo>
                  <a:lnTo>
                    <a:pt x="15774" y="15777"/>
                  </a:lnTo>
                  <a:lnTo>
                    <a:pt x="448444" y="15777"/>
                  </a:lnTo>
                  <a:lnTo>
                    <a:pt x="448444" y="3364"/>
                  </a:lnTo>
                  <a:lnTo>
                    <a:pt x="445343" y="0"/>
                  </a:lnTo>
                  <a:close/>
                </a:path>
                <a:path w="448945" h="452119">
                  <a:moveTo>
                    <a:pt x="448444" y="15777"/>
                  </a:moveTo>
                  <a:lnTo>
                    <a:pt x="432668" y="15777"/>
                  </a:lnTo>
                  <a:lnTo>
                    <a:pt x="432668" y="432418"/>
                  </a:lnTo>
                  <a:lnTo>
                    <a:pt x="448444" y="432418"/>
                  </a:lnTo>
                  <a:lnTo>
                    <a:pt x="448444" y="15777"/>
                  </a:lnTo>
                  <a:close/>
                </a:path>
              </a:pathLst>
            </a:custGeom>
            <a:solidFill>
              <a:srgbClr val="005F9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a:off x="4385615" y="2664543"/>
              <a:ext cx="367030" cy="350520"/>
            </a:xfrm>
            <a:custGeom>
              <a:avLst/>
              <a:gdLst/>
              <a:ahLst/>
              <a:cxnLst/>
              <a:rect l="l" t="t" r="r" b="b"/>
              <a:pathLst>
                <a:path w="367029" h="350519">
                  <a:moveTo>
                    <a:pt x="334914" y="0"/>
                  </a:moveTo>
                  <a:lnTo>
                    <a:pt x="34918" y="0"/>
                  </a:lnTo>
                  <a:lnTo>
                    <a:pt x="28444" y="3111"/>
                  </a:lnTo>
                  <a:lnTo>
                    <a:pt x="28444" y="81981"/>
                  </a:lnTo>
                  <a:lnTo>
                    <a:pt x="17346" y="86539"/>
                  </a:lnTo>
                  <a:lnTo>
                    <a:pt x="8308" y="94950"/>
                  </a:lnTo>
                  <a:lnTo>
                    <a:pt x="2226" y="106317"/>
                  </a:lnTo>
                  <a:lnTo>
                    <a:pt x="0" y="119744"/>
                  </a:lnTo>
                  <a:lnTo>
                    <a:pt x="0" y="230428"/>
                  </a:lnTo>
                  <a:lnTo>
                    <a:pt x="2226" y="243423"/>
                  </a:lnTo>
                  <a:lnTo>
                    <a:pt x="8308" y="254063"/>
                  </a:lnTo>
                  <a:lnTo>
                    <a:pt x="17346" y="262327"/>
                  </a:lnTo>
                  <a:lnTo>
                    <a:pt x="28444" y="268192"/>
                  </a:lnTo>
                  <a:lnTo>
                    <a:pt x="28444" y="347070"/>
                  </a:lnTo>
                  <a:lnTo>
                    <a:pt x="34918" y="350174"/>
                  </a:lnTo>
                  <a:lnTo>
                    <a:pt x="334914" y="350174"/>
                  </a:lnTo>
                  <a:lnTo>
                    <a:pt x="338015" y="347070"/>
                  </a:lnTo>
                  <a:lnTo>
                    <a:pt x="338015" y="331296"/>
                  </a:lnTo>
                  <a:lnTo>
                    <a:pt x="47583" y="331296"/>
                  </a:lnTo>
                  <a:lnTo>
                    <a:pt x="47583" y="255516"/>
                  </a:lnTo>
                  <a:lnTo>
                    <a:pt x="44220" y="249314"/>
                  </a:lnTo>
                  <a:lnTo>
                    <a:pt x="38018" y="249314"/>
                  </a:lnTo>
                  <a:lnTo>
                    <a:pt x="31030" y="248111"/>
                  </a:lnTo>
                  <a:lnTo>
                    <a:pt x="24990" y="244530"/>
                  </a:lnTo>
                  <a:lnTo>
                    <a:pt x="20745" y="238620"/>
                  </a:lnTo>
                  <a:lnTo>
                    <a:pt x="19142" y="230428"/>
                  </a:lnTo>
                  <a:lnTo>
                    <a:pt x="19142" y="119744"/>
                  </a:lnTo>
                  <a:lnTo>
                    <a:pt x="20745" y="111072"/>
                  </a:lnTo>
                  <a:lnTo>
                    <a:pt x="24990" y="104095"/>
                  </a:lnTo>
                  <a:lnTo>
                    <a:pt x="31030" y="99446"/>
                  </a:lnTo>
                  <a:lnTo>
                    <a:pt x="38018" y="97756"/>
                  </a:lnTo>
                  <a:lnTo>
                    <a:pt x="44220" y="97756"/>
                  </a:lnTo>
                  <a:lnTo>
                    <a:pt x="47583" y="94655"/>
                  </a:lnTo>
                  <a:lnTo>
                    <a:pt x="47583" y="15775"/>
                  </a:lnTo>
                  <a:lnTo>
                    <a:pt x="338015" y="15775"/>
                  </a:lnTo>
                  <a:lnTo>
                    <a:pt x="338015" y="3111"/>
                  </a:lnTo>
                  <a:lnTo>
                    <a:pt x="334914" y="0"/>
                  </a:lnTo>
                  <a:close/>
                </a:path>
                <a:path w="367029" h="350519">
                  <a:moveTo>
                    <a:pt x="338015" y="15775"/>
                  </a:moveTo>
                  <a:lnTo>
                    <a:pt x="319138" y="15775"/>
                  </a:lnTo>
                  <a:lnTo>
                    <a:pt x="319138" y="94655"/>
                  </a:lnTo>
                  <a:lnTo>
                    <a:pt x="325339" y="97756"/>
                  </a:lnTo>
                  <a:lnTo>
                    <a:pt x="328451" y="97756"/>
                  </a:lnTo>
                  <a:lnTo>
                    <a:pt x="336784" y="99446"/>
                  </a:lnTo>
                  <a:lnTo>
                    <a:pt x="342769" y="104095"/>
                  </a:lnTo>
                  <a:lnTo>
                    <a:pt x="346380" y="111072"/>
                  </a:lnTo>
                  <a:lnTo>
                    <a:pt x="347590" y="119744"/>
                  </a:lnTo>
                  <a:lnTo>
                    <a:pt x="347590" y="230428"/>
                  </a:lnTo>
                  <a:lnTo>
                    <a:pt x="346380" y="238620"/>
                  </a:lnTo>
                  <a:lnTo>
                    <a:pt x="342769" y="244530"/>
                  </a:lnTo>
                  <a:lnTo>
                    <a:pt x="336784" y="248111"/>
                  </a:lnTo>
                  <a:lnTo>
                    <a:pt x="328451" y="249314"/>
                  </a:lnTo>
                  <a:lnTo>
                    <a:pt x="325339" y="249314"/>
                  </a:lnTo>
                  <a:lnTo>
                    <a:pt x="319138" y="255516"/>
                  </a:lnTo>
                  <a:lnTo>
                    <a:pt x="319138" y="331296"/>
                  </a:lnTo>
                  <a:lnTo>
                    <a:pt x="338015" y="331296"/>
                  </a:lnTo>
                  <a:lnTo>
                    <a:pt x="338015" y="268192"/>
                  </a:lnTo>
                  <a:lnTo>
                    <a:pt x="349116" y="262327"/>
                  </a:lnTo>
                  <a:lnTo>
                    <a:pt x="358157" y="254063"/>
                  </a:lnTo>
                  <a:lnTo>
                    <a:pt x="364240" y="243423"/>
                  </a:lnTo>
                  <a:lnTo>
                    <a:pt x="366467" y="230428"/>
                  </a:lnTo>
                  <a:lnTo>
                    <a:pt x="366467" y="119744"/>
                  </a:lnTo>
                  <a:lnTo>
                    <a:pt x="364240" y="106317"/>
                  </a:lnTo>
                  <a:lnTo>
                    <a:pt x="358157" y="94950"/>
                  </a:lnTo>
                  <a:lnTo>
                    <a:pt x="349116" y="86539"/>
                  </a:lnTo>
                  <a:lnTo>
                    <a:pt x="338015" y="81981"/>
                  </a:lnTo>
                  <a:lnTo>
                    <a:pt x="338015" y="15775"/>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2" name="object 42"/>
          <p:cNvSpPr txBox="1"/>
          <p:nvPr/>
        </p:nvSpPr>
        <p:spPr>
          <a:xfrm>
            <a:off x="188422" y="7477607"/>
            <a:ext cx="5325745"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a:latin typeface="Arial"/>
                <a:cs typeface="Arial"/>
              </a:rPr>
              <a:t>Source:</a:t>
            </a:r>
            <a:r>
              <a:rPr sz="800" spc="30">
                <a:latin typeface="Arial"/>
                <a:cs typeface="Arial"/>
              </a:rPr>
              <a:t> </a:t>
            </a:r>
            <a:r>
              <a:rPr sz="800">
                <a:latin typeface="Arial"/>
                <a:cs typeface="Arial"/>
              </a:rPr>
              <a:t>Capital</a:t>
            </a:r>
            <a:r>
              <a:rPr sz="800" spc="30">
                <a:latin typeface="Arial"/>
                <a:cs typeface="Arial"/>
              </a:rPr>
              <a:t> </a:t>
            </a:r>
            <a:r>
              <a:rPr sz="800">
                <a:latin typeface="Arial"/>
                <a:cs typeface="Arial"/>
              </a:rPr>
              <a:t>Group.</a:t>
            </a:r>
            <a:r>
              <a:rPr sz="800" spc="35">
                <a:latin typeface="Arial"/>
                <a:cs typeface="Arial"/>
              </a:rPr>
              <a:t> </a:t>
            </a:r>
            <a:r>
              <a:rPr sz="800" spc="-25">
                <a:latin typeface="Arial"/>
                <a:cs typeface="Arial"/>
              </a:rPr>
              <a:t>TSMC</a:t>
            </a:r>
            <a:r>
              <a:rPr sz="800" spc="30">
                <a:latin typeface="Arial"/>
                <a:cs typeface="Arial"/>
              </a:rPr>
              <a:t> </a:t>
            </a:r>
            <a:r>
              <a:rPr sz="800">
                <a:latin typeface="Arial"/>
                <a:cs typeface="Arial"/>
              </a:rPr>
              <a:t>refers</a:t>
            </a:r>
            <a:r>
              <a:rPr sz="800" spc="25">
                <a:latin typeface="Arial"/>
                <a:cs typeface="Arial"/>
              </a:rPr>
              <a:t> </a:t>
            </a:r>
            <a:r>
              <a:rPr sz="800">
                <a:latin typeface="Arial"/>
                <a:cs typeface="Arial"/>
              </a:rPr>
              <a:t>to</a:t>
            </a:r>
            <a:r>
              <a:rPr sz="800" spc="30">
                <a:latin typeface="Arial"/>
                <a:cs typeface="Arial"/>
              </a:rPr>
              <a:t> </a:t>
            </a:r>
            <a:r>
              <a:rPr sz="800" spc="-10">
                <a:latin typeface="Arial"/>
                <a:cs typeface="Arial"/>
              </a:rPr>
              <a:t>Taiwan</a:t>
            </a:r>
            <a:r>
              <a:rPr sz="800" spc="30">
                <a:latin typeface="Arial"/>
                <a:cs typeface="Arial"/>
              </a:rPr>
              <a:t> </a:t>
            </a:r>
            <a:r>
              <a:rPr sz="800">
                <a:latin typeface="Arial"/>
                <a:cs typeface="Arial"/>
              </a:rPr>
              <a:t>Semiconductor</a:t>
            </a:r>
            <a:r>
              <a:rPr sz="800" spc="30">
                <a:latin typeface="Arial"/>
                <a:cs typeface="Arial"/>
              </a:rPr>
              <a:t> </a:t>
            </a:r>
            <a:r>
              <a:rPr sz="800">
                <a:latin typeface="Arial"/>
                <a:cs typeface="Arial"/>
              </a:rPr>
              <a:t>Manufacturing</a:t>
            </a:r>
            <a:r>
              <a:rPr sz="800" spc="25">
                <a:latin typeface="Arial"/>
                <a:cs typeface="Arial"/>
              </a:rPr>
              <a:t> </a:t>
            </a:r>
            <a:r>
              <a:rPr sz="800">
                <a:latin typeface="Arial"/>
                <a:cs typeface="Arial"/>
              </a:rPr>
              <a:t>Company.</a:t>
            </a:r>
            <a:r>
              <a:rPr sz="800" spc="35">
                <a:latin typeface="Arial"/>
                <a:cs typeface="Arial"/>
              </a:rPr>
              <a:t> </a:t>
            </a:r>
            <a:r>
              <a:rPr sz="800" spc="-10">
                <a:latin typeface="Arial"/>
                <a:cs typeface="Arial"/>
              </a:rPr>
              <a:t>As</a:t>
            </a:r>
            <a:r>
              <a:rPr sz="800" spc="25">
                <a:latin typeface="Arial"/>
                <a:cs typeface="Arial"/>
              </a:rPr>
              <a:t> </a:t>
            </a:r>
            <a:r>
              <a:rPr sz="800">
                <a:latin typeface="Arial"/>
                <a:cs typeface="Arial"/>
              </a:rPr>
              <a:t>of</a:t>
            </a:r>
            <a:r>
              <a:rPr sz="800" spc="30">
                <a:latin typeface="Arial"/>
                <a:cs typeface="Arial"/>
              </a:rPr>
              <a:t> </a:t>
            </a:r>
            <a:r>
              <a:rPr sz="800">
                <a:latin typeface="Arial"/>
                <a:cs typeface="Arial"/>
              </a:rPr>
              <a:t>November</a:t>
            </a:r>
            <a:r>
              <a:rPr sz="800" spc="30">
                <a:latin typeface="Arial"/>
                <a:cs typeface="Arial"/>
              </a:rPr>
              <a:t> </a:t>
            </a:r>
            <a:r>
              <a:rPr sz="800">
                <a:latin typeface="Arial"/>
                <a:cs typeface="Arial"/>
              </a:rPr>
              <a:t>30,</a:t>
            </a:r>
            <a:r>
              <a:rPr sz="800" spc="35">
                <a:latin typeface="Arial"/>
                <a:cs typeface="Arial"/>
              </a:rPr>
              <a:t> </a:t>
            </a:r>
            <a:r>
              <a:rPr sz="800" spc="-10">
                <a:latin typeface="Arial"/>
                <a:cs typeface="Arial"/>
              </a:rPr>
              <a:t>2023.</a:t>
            </a:r>
            <a:endParaRPr sz="800">
              <a:latin typeface="Arial"/>
              <a:cs typeface="Arial"/>
            </a:endParaRPr>
          </a:p>
        </p:txBody>
      </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11</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795019"/>
            <a:ext cx="5904230" cy="732790"/>
          </a:xfrm>
          <a:prstGeom prst="rect">
            <a:avLst/>
          </a:prstGeom>
        </p:spPr>
        <p:txBody>
          <a:bodyPr vert="horz" wrap="square" lIns="0" tIns="12700" rIns="0" bIns="0" rtlCol="0">
            <a:spAutoFit/>
          </a:bodyPr>
          <a:lstStyle/>
          <a:p>
            <a:pPr marL="12700">
              <a:lnSpc>
                <a:spcPts val="2785"/>
              </a:lnSpc>
              <a:spcBef>
                <a:spcPts val="100"/>
              </a:spcBef>
            </a:pPr>
            <a:r>
              <a:rPr spc="135"/>
              <a:t>Made</a:t>
            </a:r>
            <a:r>
              <a:rPr spc="-135"/>
              <a:t> </a:t>
            </a:r>
            <a:r>
              <a:rPr spc="-65"/>
              <a:t>in</a:t>
            </a:r>
            <a:r>
              <a:rPr spc="-125"/>
              <a:t> </a:t>
            </a:r>
            <a:r>
              <a:rPr spc="-40"/>
              <a:t>America:</a:t>
            </a:r>
            <a:r>
              <a:rPr spc="-120"/>
              <a:t> </a:t>
            </a:r>
            <a:r>
              <a:t>Capital</a:t>
            </a:r>
            <a:r>
              <a:rPr spc="-135"/>
              <a:t> </a:t>
            </a:r>
            <a:r>
              <a:rPr spc="-10"/>
              <a:t>spending</a:t>
            </a:r>
          </a:p>
          <a:p>
            <a:pPr marL="12700">
              <a:lnSpc>
                <a:spcPts val="2785"/>
              </a:lnSpc>
            </a:pPr>
            <a:r>
              <a:rPr spc="80"/>
              <a:t>boom</a:t>
            </a:r>
            <a:r>
              <a:rPr spc="-130"/>
              <a:t> </a:t>
            </a:r>
            <a:r>
              <a:t>could</a:t>
            </a:r>
            <a:r>
              <a:rPr spc="-125"/>
              <a:t> </a:t>
            </a:r>
            <a:r>
              <a:t>spark</a:t>
            </a:r>
            <a:r>
              <a:rPr spc="-130"/>
              <a:t> </a:t>
            </a:r>
            <a:r>
              <a:t>a</a:t>
            </a:r>
            <a:r>
              <a:rPr spc="-125"/>
              <a:t> </a:t>
            </a:r>
            <a:r>
              <a:rPr spc="-30"/>
              <a:t>manufacturing</a:t>
            </a:r>
            <a:r>
              <a:rPr spc="-130"/>
              <a:t> </a:t>
            </a:r>
            <a:r>
              <a:rPr spc="-20"/>
              <a:t>revival</a:t>
            </a:r>
          </a:p>
        </p:txBody>
      </p:sp>
      <p:sp>
        <p:nvSpPr>
          <p:cNvPr id="10" name="object 10"/>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444500" y="86867"/>
            <a:ext cx="1403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EQUITY</a:t>
            </a:r>
            <a:r>
              <a:rPr sz="800" b="1" spc="375">
                <a:solidFill>
                  <a:srgbClr val="FFFFFF"/>
                </a:solidFill>
                <a:latin typeface="Arial"/>
                <a:cs typeface="Arial"/>
              </a:rPr>
              <a:t> </a:t>
            </a:r>
            <a:r>
              <a:rPr sz="800" b="1" spc="35">
                <a:solidFill>
                  <a:srgbClr val="FFFFFF"/>
                </a:solidFill>
                <a:latin typeface="Arial"/>
                <a:cs typeface="Arial"/>
              </a:rPr>
              <a:t>OPPORTUNITIES</a:t>
            </a:r>
            <a:endParaRPr sz="800">
              <a:latin typeface="Arial"/>
              <a:cs typeface="Arial"/>
            </a:endParaRPr>
          </a:p>
        </p:txBody>
      </p:sp>
      <p:grpSp>
        <p:nvGrpSpPr>
          <p:cNvPr id="12" name="object 12"/>
          <p:cNvGrpSpPr/>
          <p:nvPr/>
        </p:nvGrpSpPr>
        <p:grpSpPr>
          <a:xfrm>
            <a:off x="700659" y="2616538"/>
            <a:ext cx="8794115" cy="2063750"/>
            <a:chOff x="700659" y="2616538"/>
            <a:chExt cx="8794115" cy="2063750"/>
          </a:xfrm>
        </p:grpSpPr>
        <p:sp>
          <p:nvSpPr>
            <p:cNvPr id="13" name="object 13"/>
            <p:cNvSpPr/>
            <p:nvPr/>
          </p:nvSpPr>
          <p:spPr>
            <a:xfrm>
              <a:off x="714487" y="4644201"/>
              <a:ext cx="8776970" cy="33020"/>
            </a:xfrm>
            <a:custGeom>
              <a:avLst/>
              <a:gdLst/>
              <a:ahLst/>
              <a:cxnLst/>
              <a:rect l="l" t="t" r="r" b="b"/>
              <a:pathLst>
                <a:path w="8776970" h="33020">
                  <a:moveTo>
                    <a:pt x="0" y="0"/>
                  </a:moveTo>
                  <a:lnTo>
                    <a:pt x="8776963" y="1"/>
                  </a:lnTo>
                </a:path>
                <a:path w="8776970" h="33020">
                  <a:moveTo>
                    <a:pt x="0" y="0"/>
                  </a:moveTo>
                  <a:lnTo>
                    <a:pt x="0" y="32406"/>
                  </a:lnTo>
                </a:path>
                <a:path w="8776970" h="33020">
                  <a:moveTo>
                    <a:pt x="1751345" y="0"/>
                  </a:moveTo>
                  <a:lnTo>
                    <a:pt x="1751345" y="32406"/>
                  </a:lnTo>
                </a:path>
                <a:path w="8776970" h="33020">
                  <a:moveTo>
                    <a:pt x="3503945" y="0"/>
                  </a:moveTo>
                  <a:lnTo>
                    <a:pt x="3503945" y="32406"/>
                  </a:lnTo>
                </a:path>
                <a:path w="8776970" h="33020">
                  <a:moveTo>
                    <a:pt x="5256545" y="0"/>
                  </a:moveTo>
                  <a:lnTo>
                    <a:pt x="5256545" y="32406"/>
                  </a:lnTo>
                </a:path>
                <a:path w="8776970" h="33020">
                  <a:moveTo>
                    <a:pt x="7009145" y="0"/>
                  </a:moveTo>
                  <a:lnTo>
                    <a:pt x="7009145" y="32406"/>
                  </a:lnTo>
                </a:path>
                <a:path w="8776970" h="33020">
                  <a:moveTo>
                    <a:pt x="8762359" y="0"/>
                  </a:moveTo>
                  <a:lnTo>
                    <a:pt x="8762359"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710184" y="2626063"/>
              <a:ext cx="7591425" cy="1906905"/>
            </a:xfrm>
            <a:custGeom>
              <a:avLst/>
              <a:gdLst/>
              <a:ahLst/>
              <a:cxnLst/>
              <a:rect l="l" t="t" r="r" b="b"/>
              <a:pathLst>
                <a:path w="7591425" h="1906904">
                  <a:moveTo>
                    <a:pt x="0" y="215281"/>
                  </a:moveTo>
                  <a:lnTo>
                    <a:pt x="12191" y="205528"/>
                  </a:lnTo>
                  <a:lnTo>
                    <a:pt x="54863" y="339640"/>
                  </a:lnTo>
                  <a:lnTo>
                    <a:pt x="100583" y="312208"/>
                  </a:lnTo>
                  <a:lnTo>
                    <a:pt x="143255" y="327448"/>
                  </a:lnTo>
                  <a:lnTo>
                    <a:pt x="185927" y="333544"/>
                  </a:lnTo>
                  <a:lnTo>
                    <a:pt x="231647" y="202480"/>
                  </a:lnTo>
                  <a:lnTo>
                    <a:pt x="274319" y="156760"/>
                  </a:lnTo>
                  <a:lnTo>
                    <a:pt x="316991" y="0"/>
                  </a:lnTo>
                  <a:lnTo>
                    <a:pt x="362711" y="47032"/>
                  </a:lnTo>
                  <a:lnTo>
                    <a:pt x="405383" y="229912"/>
                  </a:lnTo>
                  <a:lnTo>
                    <a:pt x="451103" y="394504"/>
                  </a:lnTo>
                  <a:lnTo>
                    <a:pt x="493775" y="510328"/>
                  </a:lnTo>
                  <a:lnTo>
                    <a:pt x="536447" y="696256"/>
                  </a:lnTo>
                  <a:lnTo>
                    <a:pt x="582167" y="787696"/>
                  </a:lnTo>
                  <a:lnTo>
                    <a:pt x="624839" y="757216"/>
                  </a:lnTo>
                  <a:lnTo>
                    <a:pt x="667511" y="638344"/>
                  </a:lnTo>
                  <a:lnTo>
                    <a:pt x="713231" y="635296"/>
                  </a:lnTo>
                  <a:lnTo>
                    <a:pt x="755903" y="537760"/>
                  </a:lnTo>
                  <a:lnTo>
                    <a:pt x="801623" y="485944"/>
                  </a:lnTo>
                  <a:lnTo>
                    <a:pt x="844295" y="458512"/>
                  </a:lnTo>
                  <a:lnTo>
                    <a:pt x="886967" y="482896"/>
                  </a:lnTo>
                  <a:lnTo>
                    <a:pt x="932687" y="485944"/>
                  </a:lnTo>
                  <a:lnTo>
                    <a:pt x="975359" y="613960"/>
                  </a:lnTo>
                  <a:lnTo>
                    <a:pt x="1018031" y="580432"/>
                  </a:lnTo>
                  <a:lnTo>
                    <a:pt x="1063751" y="681016"/>
                  </a:lnTo>
                  <a:lnTo>
                    <a:pt x="1106423" y="784648"/>
                  </a:lnTo>
                  <a:lnTo>
                    <a:pt x="1152143" y="863896"/>
                  </a:lnTo>
                  <a:lnTo>
                    <a:pt x="1194815" y="848656"/>
                  </a:lnTo>
                  <a:lnTo>
                    <a:pt x="1237487" y="1001056"/>
                  </a:lnTo>
                  <a:lnTo>
                    <a:pt x="1283207" y="988864"/>
                  </a:lnTo>
                  <a:lnTo>
                    <a:pt x="1325879" y="943144"/>
                  </a:lnTo>
                  <a:lnTo>
                    <a:pt x="1368551" y="1013248"/>
                  </a:lnTo>
                  <a:lnTo>
                    <a:pt x="1414271" y="1007152"/>
                  </a:lnTo>
                  <a:lnTo>
                    <a:pt x="1456943" y="988864"/>
                  </a:lnTo>
                  <a:lnTo>
                    <a:pt x="1502663" y="1025440"/>
                  </a:lnTo>
                  <a:lnTo>
                    <a:pt x="1545335" y="1034584"/>
                  </a:lnTo>
                  <a:lnTo>
                    <a:pt x="1588007" y="1040680"/>
                  </a:lnTo>
                  <a:lnTo>
                    <a:pt x="1633727" y="1049824"/>
                  </a:lnTo>
                  <a:lnTo>
                    <a:pt x="1676399" y="998008"/>
                  </a:lnTo>
                  <a:lnTo>
                    <a:pt x="1719071" y="1074208"/>
                  </a:lnTo>
                  <a:lnTo>
                    <a:pt x="1764791" y="1086400"/>
                  </a:lnTo>
                  <a:lnTo>
                    <a:pt x="1807463" y="1190032"/>
                  </a:lnTo>
                  <a:lnTo>
                    <a:pt x="1853183" y="1171744"/>
                  </a:lnTo>
                  <a:lnTo>
                    <a:pt x="1895855" y="1217464"/>
                  </a:lnTo>
                  <a:lnTo>
                    <a:pt x="1938527" y="1302808"/>
                  </a:lnTo>
                  <a:lnTo>
                    <a:pt x="1984247" y="1391200"/>
                  </a:lnTo>
                  <a:lnTo>
                    <a:pt x="2026919" y="1470448"/>
                  </a:lnTo>
                  <a:lnTo>
                    <a:pt x="2069591" y="1528360"/>
                  </a:lnTo>
                  <a:lnTo>
                    <a:pt x="2115311" y="1589320"/>
                  </a:lnTo>
                  <a:lnTo>
                    <a:pt x="2157983" y="1534456"/>
                  </a:lnTo>
                  <a:lnTo>
                    <a:pt x="2203703" y="1522264"/>
                  </a:lnTo>
                  <a:lnTo>
                    <a:pt x="2246375" y="1494832"/>
                  </a:lnTo>
                  <a:lnTo>
                    <a:pt x="2289047" y="1485688"/>
                  </a:lnTo>
                  <a:lnTo>
                    <a:pt x="2334767" y="1455208"/>
                  </a:lnTo>
                  <a:lnTo>
                    <a:pt x="2377439" y="1458256"/>
                  </a:lnTo>
                  <a:lnTo>
                    <a:pt x="2420111" y="1375960"/>
                  </a:lnTo>
                  <a:lnTo>
                    <a:pt x="2465831" y="1372912"/>
                  </a:lnTo>
                  <a:lnTo>
                    <a:pt x="2508503" y="1372912"/>
                  </a:lnTo>
                  <a:lnTo>
                    <a:pt x="2551175" y="1351576"/>
                  </a:lnTo>
                  <a:lnTo>
                    <a:pt x="2596895" y="1269280"/>
                  </a:lnTo>
                  <a:lnTo>
                    <a:pt x="2639567" y="1162600"/>
                  </a:lnTo>
                  <a:lnTo>
                    <a:pt x="2685287" y="1159552"/>
                  </a:lnTo>
                  <a:lnTo>
                    <a:pt x="2727959" y="1190032"/>
                  </a:lnTo>
                  <a:lnTo>
                    <a:pt x="2770631" y="1174792"/>
                  </a:lnTo>
                  <a:lnTo>
                    <a:pt x="2816351" y="1159552"/>
                  </a:lnTo>
                  <a:lnTo>
                    <a:pt x="2859023" y="1156504"/>
                  </a:lnTo>
                  <a:lnTo>
                    <a:pt x="2901695" y="1092496"/>
                  </a:lnTo>
                  <a:lnTo>
                    <a:pt x="2947415" y="1074208"/>
                  </a:lnTo>
                  <a:lnTo>
                    <a:pt x="2990087" y="1074208"/>
                  </a:lnTo>
                  <a:lnTo>
                    <a:pt x="3035807" y="1077256"/>
                  </a:lnTo>
                  <a:lnTo>
                    <a:pt x="3078479" y="976672"/>
                  </a:lnTo>
                  <a:lnTo>
                    <a:pt x="3121151" y="1025440"/>
                  </a:lnTo>
                  <a:lnTo>
                    <a:pt x="3166871" y="973624"/>
                  </a:lnTo>
                  <a:lnTo>
                    <a:pt x="3209543" y="915712"/>
                  </a:lnTo>
                  <a:lnTo>
                    <a:pt x="3252215" y="955336"/>
                  </a:lnTo>
                  <a:lnTo>
                    <a:pt x="3297935" y="937048"/>
                  </a:lnTo>
                  <a:lnTo>
                    <a:pt x="3340607" y="921808"/>
                  </a:lnTo>
                  <a:lnTo>
                    <a:pt x="3386327" y="906568"/>
                  </a:lnTo>
                  <a:lnTo>
                    <a:pt x="3428999" y="903520"/>
                  </a:lnTo>
                  <a:lnTo>
                    <a:pt x="3471671" y="985816"/>
                  </a:lnTo>
                  <a:lnTo>
                    <a:pt x="3517391" y="891328"/>
                  </a:lnTo>
                  <a:lnTo>
                    <a:pt x="3560063" y="845608"/>
                  </a:lnTo>
                  <a:lnTo>
                    <a:pt x="3602735" y="821224"/>
                  </a:lnTo>
                  <a:lnTo>
                    <a:pt x="3648455" y="866944"/>
                  </a:lnTo>
                  <a:lnTo>
                    <a:pt x="3691127" y="940096"/>
                  </a:lnTo>
                  <a:lnTo>
                    <a:pt x="3736847" y="1065064"/>
                  </a:lnTo>
                  <a:lnTo>
                    <a:pt x="3779519" y="1113832"/>
                  </a:lnTo>
                  <a:lnTo>
                    <a:pt x="3822191" y="1244896"/>
                  </a:lnTo>
                  <a:lnTo>
                    <a:pt x="3867911" y="1375960"/>
                  </a:lnTo>
                  <a:lnTo>
                    <a:pt x="3910583" y="1458256"/>
                  </a:lnTo>
                  <a:lnTo>
                    <a:pt x="3953255" y="1516168"/>
                  </a:lnTo>
                  <a:lnTo>
                    <a:pt x="3998975" y="1577128"/>
                  </a:lnTo>
                  <a:lnTo>
                    <a:pt x="4041647" y="1610656"/>
                  </a:lnTo>
                  <a:lnTo>
                    <a:pt x="4087367" y="1561888"/>
                  </a:lnTo>
                  <a:lnTo>
                    <a:pt x="4130039" y="1574080"/>
                  </a:lnTo>
                  <a:lnTo>
                    <a:pt x="4172711" y="1577128"/>
                  </a:lnTo>
                  <a:lnTo>
                    <a:pt x="4218431" y="1641136"/>
                  </a:lnTo>
                  <a:lnTo>
                    <a:pt x="4261103" y="1574080"/>
                  </a:lnTo>
                  <a:lnTo>
                    <a:pt x="4303775" y="1528360"/>
                  </a:lnTo>
                  <a:lnTo>
                    <a:pt x="4349495" y="1491784"/>
                  </a:lnTo>
                  <a:lnTo>
                    <a:pt x="4392167" y="1482640"/>
                  </a:lnTo>
                  <a:lnTo>
                    <a:pt x="4437887" y="1452160"/>
                  </a:lnTo>
                  <a:lnTo>
                    <a:pt x="4480559" y="1418632"/>
                  </a:lnTo>
                  <a:lnTo>
                    <a:pt x="4523231" y="1397296"/>
                  </a:lnTo>
                  <a:lnTo>
                    <a:pt x="4568951" y="1318048"/>
                  </a:lnTo>
                  <a:lnTo>
                    <a:pt x="4611623" y="1278424"/>
                  </a:lnTo>
                  <a:lnTo>
                    <a:pt x="4654295" y="1244896"/>
                  </a:lnTo>
                  <a:lnTo>
                    <a:pt x="4700015" y="1241848"/>
                  </a:lnTo>
                  <a:lnTo>
                    <a:pt x="4742687" y="1199176"/>
                  </a:lnTo>
                  <a:lnTo>
                    <a:pt x="4788407" y="1150408"/>
                  </a:lnTo>
                  <a:lnTo>
                    <a:pt x="4831079" y="1126024"/>
                  </a:lnTo>
                  <a:lnTo>
                    <a:pt x="4873751" y="1119928"/>
                  </a:lnTo>
                  <a:lnTo>
                    <a:pt x="4919471" y="1113832"/>
                  </a:lnTo>
                  <a:lnTo>
                    <a:pt x="4962143" y="1144312"/>
                  </a:lnTo>
                  <a:lnTo>
                    <a:pt x="5004815" y="1177840"/>
                  </a:lnTo>
                  <a:lnTo>
                    <a:pt x="5050535" y="1296712"/>
                  </a:lnTo>
                  <a:lnTo>
                    <a:pt x="5093207" y="1567984"/>
                  </a:lnTo>
                  <a:lnTo>
                    <a:pt x="5138927" y="1750864"/>
                  </a:lnTo>
                  <a:lnTo>
                    <a:pt x="5181599" y="1839256"/>
                  </a:lnTo>
                  <a:lnTo>
                    <a:pt x="5224271" y="1906696"/>
                  </a:lnTo>
                  <a:lnTo>
                    <a:pt x="5269991" y="1897168"/>
                  </a:lnTo>
                  <a:lnTo>
                    <a:pt x="5312663" y="1808776"/>
                  </a:lnTo>
                  <a:lnTo>
                    <a:pt x="5355335" y="1753912"/>
                  </a:lnTo>
                  <a:lnTo>
                    <a:pt x="5401055" y="1729528"/>
                  </a:lnTo>
                  <a:lnTo>
                    <a:pt x="5443727" y="1750864"/>
                  </a:lnTo>
                  <a:lnTo>
                    <a:pt x="5489447" y="1689904"/>
                  </a:lnTo>
                  <a:lnTo>
                    <a:pt x="5532119" y="1543600"/>
                  </a:lnTo>
                  <a:lnTo>
                    <a:pt x="5574791" y="1491784"/>
                  </a:lnTo>
                  <a:lnTo>
                    <a:pt x="5620511" y="1409488"/>
                  </a:lnTo>
                  <a:lnTo>
                    <a:pt x="5663183" y="1345480"/>
                  </a:lnTo>
                  <a:lnTo>
                    <a:pt x="5705855" y="1372912"/>
                  </a:lnTo>
                  <a:lnTo>
                    <a:pt x="5751575" y="1363768"/>
                  </a:lnTo>
                  <a:lnTo>
                    <a:pt x="5794247" y="1391200"/>
                  </a:lnTo>
                  <a:lnTo>
                    <a:pt x="5839967" y="1375960"/>
                  </a:lnTo>
                  <a:lnTo>
                    <a:pt x="5882639" y="1360720"/>
                  </a:lnTo>
                  <a:lnTo>
                    <a:pt x="5925311" y="1308904"/>
                  </a:lnTo>
                  <a:lnTo>
                    <a:pt x="5971031" y="1241848"/>
                  </a:lnTo>
                  <a:lnTo>
                    <a:pt x="6013703" y="1196128"/>
                  </a:lnTo>
                  <a:lnTo>
                    <a:pt x="6056375" y="1165648"/>
                  </a:lnTo>
                  <a:lnTo>
                    <a:pt x="6102095" y="1165648"/>
                  </a:lnTo>
                  <a:lnTo>
                    <a:pt x="6144767" y="1183936"/>
                  </a:lnTo>
                  <a:lnTo>
                    <a:pt x="6190487" y="1208320"/>
                  </a:lnTo>
                  <a:lnTo>
                    <a:pt x="6233159" y="1226608"/>
                  </a:lnTo>
                  <a:lnTo>
                    <a:pt x="6275831" y="1296712"/>
                  </a:lnTo>
                  <a:lnTo>
                    <a:pt x="6321551" y="1360720"/>
                  </a:lnTo>
                  <a:lnTo>
                    <a:pt x="6364223" y="1391200"/>
                  </a:lnTo>
                  <a:lnTo>
                    <a:pt x="6406895" y="1388152"/>
                  </a:lnTo>
                  <a:lnTo>
                    <a:pt x="6452615" y="1397296"/>
                  </a:lnTo>
                  <a:lnTo>
                    <a:pt x="6495287" y="1400344"/>
                  </a:lnTo>
                  <a:lnTo>
                    <a:pt x="6541007" y="1379008"/>
                  </a:lnTo>
                  <a:lnTo>
                    <a:pt x="6583679" y="1400344"/>
                  </a:lnTo>
                  <a:lnTo>
                    <a:pt x="6626351" y="1379008"/>
                  </a:lnTo>
                  <a:lnTo>
                    <a:pt x="6672071" y="1336336"/>
                  </a:lnTo>
                  <a:lnTo>
                    <a:pt x="6714743" y="1360720"/>
                  </a:lnTo>
                  <a:lnTo>
                    <a:pt x="6757415" y="1379008"/>
                  </a:lnTo>
                  <a:lnTo>
                    <a:pt x="6803135" y="1385104"/>
                  </a:lnTo>
                  <a:lnTo>
                    <a:pt x="6845807" y="1388152"/>
                  </a:lnTo>
                  <a:lnTo>
                    <a:pt x="6891527" y="1360720"/>
                  </a:lnTo>
                  <a:lnTo>
                    <a:pt x="6934199" y="1382056"/>
                  </a:lnTo>
                  <a:lnTo>
                    <a:pt x="6976871" y="1464352"/>
                  </a:lnTo>
                  <a:lnTo>
                    <a:pt x="7022591" y="1543600"/>
                  </a:lnTo>
                  <a:lnTo>
                    <a:pt x="7065263" y="1644184"/>
                  </a:lnTo>
                  <a:lnTo>
                    <a:pt x="7107935" y="1717336"/>
                  </a:lnTo>
                  <a:lnTo>
                    <a:pt x="7153655" y="1708192"/>
                  </a:lnTo>
                  <a:lnTo>
                    <a:pt x="7196327" y="1735624"/>
                  </a:lnTo>
                  <a:lnTo>
                    <a:pt x="7242047" y="1769152"/>
                  </a:lnTo>
                  <a:lnTo>
                    <a:pt x="7284719" y="1830112"/>
                  </a:lnTo>
                  <a:lnTo>
                    <a:pt x="7327391" y="1857544"/>
                  </a:lnTo>
                  <a:lnTo>
                    <a:pt x="7373111" y="1772200"/>
                  </a:lnTo>
                  <a:lnTo>
                    <a:pt x="7415783" y="1741720"/>
                  </a:lnTo>
                  <a:lnTo>
                    <a:pt x="7458455" y="1711240"/>
                  </a:lnTo>
                  <a:lnTo>
                    <a:pt x="7504175" y="1720384"/>
                  </a:lnTo>
                  <a:lnTo>
                    <a:pt x="7546847" y="1668568"/>
                  </a:lnTo>
                  <a:lnTo>
                    <a:pt x="7591045" y="1625896"/>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5" name="object 15"/>
            <p:cNvPicPr/>
            <p:nvPr/>
          </p:nvPicPr>
          <p:blipFill>
            <a:blip r:embed="rId3"/>
            <a:stretch>
              <a:fillRect/>
            </a:stretch>
          </p:blipFill>
          <p:spPr>
            <a:xfrm>
              <a:off x="5897625" y="4495545"/>
              <a:ext cx="76708" cy="76708"/>
            </a:xfrm>
            <a:prstGeom prst="rect">
              <a:avLst/>
            </a:prstGeom>
          </p:spPr>
        </p:pic>
        <p:pic>
          <p:nvPicPr>
            <p:cNvPr id="16" name="object 16"/>
            <p:cNvPicPr/>
            <p:nvPr/>
          </p:nvPicPr>
          <p:blipFill>
            <a:blip r:embed="rId3"/>
            <a:stretch>
              <a:fillRect/>
            </a:stretch>
          </p:blipFill>
          <p:spPr>
            <a:xfrm>
              <a:off x="8000746" y="4443729"/>
              <a:ext cx="76708" cy="76708"/>
            </a:xfrm>
            <a:prstGeom prst="rect">
              <a:avLst/>
            </a:prstGeom>
          </p:spPr>
        </p:pic>
      </p:grpSp>
      <p:sp>
        <p:nvSpPr>
          <p:cNvPr id="17" name="object 17"/>
          <p:cNvSpPr txBox="1"/>
          <p:nvPr/>
        </p:nvSpPr>
        <p:spPr>
          <a:xfrm>
            <a:off x="495508" y="3927855"/>
            <a:ext cx="76200" cy="77851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9</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12700">
              <a:lnSpc>
                <a:spcPct val="100000"/>
              </a:lnSpc>
            </a:pPr>
            <a:r>
              <a:rPr sz="700" spc="-50">
                <a:latin typeface="Trebuchet MS"/>
                <a:cs typeface="Trebuchet MS"/>
              </a:rPr>
              <a:t>8</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marL="12700">
              <a:lnSpc>
                <a:spcPct val="100000"/>
              </a:lnSpc>
            </a:pPr>
            <a:r>
              <a:rPr sz="700" spc="-50">
                <a:latin typeface="Trebuchet MS"/>
                <a:cs typeface="Trebuchet MS"/>
              </a:rPr>
              <a:t>7</a:t>
            </a:r>
            <a:endParaRPr sz="700">
              <a:latin typeface="Trebuchet MS"/>
              <a:cs typeface="Trebuchet MS"/>
            </a:endParaRPr>
          </a:p>
        </p:txBody>
      </p:sp>
      <p:sp>
        <p:nvSpPr>
          <p:cNvPr id="18" name="object 18"/>
          <p:cNvSpPr txBox="1"/>
          <p:nvPr/>
        </p:nvSpPr>
        <p:spPr>
          <a:xfrm>
            <a:off x="443946" y="3604767"/>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19" name="object 19"/>
          <p:cNvSpPr txBox="1"/>
          <p:nvPr/>
        </p:nvSpPr>
        <p:spPr>
          <a:xfrm>
            <a:off x="443946" y="3284728"/>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20" name="object 20"/>
          <p:cNvSpPr txBox="1"/>
          <p:nvPr/>
        </p:nvSpPr>
        <p:spPr>
          <a:xfrm>
            <a:off x="443946" y="2961640"/>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21" name="object 21"/>
          <p:cNvSpPr txBox="1"/>
          <p:nvPr/>
        </p:nvSpPr>
        <p:spPr>
          <a:xfrm>
            <a:off x="443946" y="2638552"/>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22" name="object 22"/>
          <p:cNvSpPr txBox="1"/>
          <p:nvPr/>
        </p:nvSpPr>
        <p:spPr>
          <a:xfrm>
            <a:off x="443946" y="1842516"/>
            <a:ext cx="4755515" cy="605155"/>
          </a:xfrm>
          <a:prstGeom prst="rect">
            <a:avLst/>
          </a:prstGeom>
        </p:spPr>
        <p:txBody>
          <a:bodyPr vert="horz" wrap="square" lIns="0" tIns="590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465"/>
              </a:spcBef>
            </a:pPr>
            <a:r>
              <a:rPr sz="1200" b="1">
                <a:solidFill>
                  <a:srgbClr val="726963"/>
                </a:solidFill>
                <a:latin typeface="Arial"/>
                <a:cs typeface="Arial"/>
              </a:rPr>
              <a:t>After</a:t>
            </a:r>
            <a:r>
              <a:rPr sz="1200" b="1" spc="-25">
                <a:solidFill>
                  <a:srgbClr val="726963"/>
                </a:solidFill>
                <a:latin typeface="Arial"/>
                <a:cs typeface="Arial"/>
              </a:rPr>
              <a:t> </a:t>
            </a:r>
            <a:r>
              <a:rPr sz="1200" b="1" spc="-20">
                <a:solidFill>
                  <a:srgbClr val="726963"/>
                </a:solidFill>
                <a:latin typeface="Arial"/>
                <a:cs typeface="Arial"/>
              </a:rPr>
              <a:t>years</a:t>
            </a:r>
            <a:r>
              <a:rPr sz="1200" b="1" spc="-30">
                <a:solidFill>
                  <a:srgbClr val="726963"/>
                </a:solidFill>
                <a:latin typeface="Arial"/>
                <a:cs typeface="Arial"/>
              </a:rPr>
              <a:t> </a:t>
            </a:r>
            <a:r>
              <a:rPr sz="1200" b="1">
                <a:solidFill>
                  <a:srgbClr val="726963"/>
                </a:solidFill>
                <a:latin typeface="Arial"/>
                <a:cs typeface="Arial"/>
              </a:rPr>
              <a:t>of</a:t>
            </a:r>
            <a:r>
              <a:rPr sz="1200" b="1" spc="-25">
                <a:solidFill>
                  <a:srgbClr val="726963"/>
                </a:solidFill>
                <a:latin typeface="Arial"/>
                <a:cs typeface="Arial"/>
              </a:rPr>
              <a:t> </a:t>
            </a:r>
            <a:r>
              <a:rPr sz="1200" b="1">
                <a:solidFill>
                  <a:srgbClr val="726963"/>
                </a:solidFill>
                <a:latin typeface="Arial"/>
                <a:cs typeface="Arial"/>
              </a:rPr>
              <a:t>underinvestment,</a:t>
            </a:r>
            <a:r>
              <a:rPr sz="1200" b="1" spc="-20">
                <a:solidFill>
                  <a:srgbClr val="726963"/>
                </a:solidFill>
                <a:latin typeface="Arial"/>
                <a:cs typeface="Arial"/>
              </a:rPr>
              <a:t> </a:t>
            </a:r>
            <a:r>
              <a:rPr sz="1200" b="1">
                <a:solidFill>
                  <a:srgbClr val="726963"/>
                </a:solidFill>
                <a:latin typeface="Arial"/>
                <a:cs typeface="Arial"/>
              </a:rPr>
              <a:t>capital</a:t>
            </a:r>
            <a:r>
              <a:rPr sz="1200" b="1" spc="-20">
                <a:solidFill>
                  <a:srgbClr val="726963"/>
                </a:solidFill>
                <a:latin typeface="Arial"/>
                <a:cs typeface="Arial"/>
              </a:rPr>
              <a:t> </a:t>
            </a:r>
            <a:r>
              <a:rPr sz="1200" b="1">
                <a:solidFill>
                  <a:srgbClr val="726963"/>
                </a:solidFill>
                <a:latin typeface="Arial"/>
                <a:cs typeface="Arial"/>
              </a:rPr>
              <a:t>spending</a:t>
            </a:r>
            <a:r>
              <a:rPr sz="1200" b="1" spc="-30">
                <a:solidFill>
                  <a:srgbClr val="726963"/>
                </a:solidFill>
                <a:latin typeface="Arial"/>
                <a:cs typeface="Arial"/>
              </a:rPr>
              <a:t> </a:t>
            </a:r>
            <a:r>
              <a:rPr sz="1200" b="1" spc="-60">
                <a:solidFill>
                  <a:srgbClr val="726963"/>
                </a:solidFill>
                <a:latin typeface="Arial"/>
                <a:cs typeface="Arial"/>
              </a:rPr>
              <a:t>is</a:t>
            </a:r>
            <a:r>
              <a:rPr sz="1200" b="1" spc="-25">
                <a:solidFill>
                  <a:srgbClr val="726963"/>
                </a:solidFill>
                <a:latin typeface="Arial"/>
                <a:cs typeface="Arial"/>
              </a:rPr>
              <a:t> </a:t>
            </a:r>
            <a:r>
              <a:rPr sz="1200" b="1" spc="-10">
                <a:solidFill>
                  <a:srgbClr val="726963"/>
                </a:solidFill>
                <a:latin typeface="Arial"/>
                <a:cs typeface="Arial"/>
              </a:rPr>
              <a:t>set</a:t>
            </a:r>
            <a:r>
              <a:rPr sz="1200" b="1" spc="-20">
                <a:solidFill>
                  <a:srgbClr val="726963"/>
                </a:solidFill>
                <a:latin typeface="Arial"/>
                <a:cs typeface="Arial"/>
              </a:rPr>
              <a:t> </a:t>
            </a:r>
            <a:r>
              <a:rPr sz="1200" b="1">
                <a:solidFill>
                  <a:srgbClr val="726963"/>
                </a:solidFill>
                <a:latin typeface="Arial"/>
                <a:cs typeface="Arial"/>
              </a:rPr>
              <a:t>to</a:t>
            </a:r>
            <a:r>
              <a:rPr sz="1200" b="1" spc="-20">
                <a:solidFill>
                  <a:srgbClr val="726963"/>
                </a:solidFill>
                <a:latin typeface="Arial"/>
                <a:cs typeface="Arial"/>
              </a:rPr>
              <a:t> </a:t>
            </a:r>
            <a:r>
              <a:rPr sz="1200" b="1" spc="-10">
                <a:solidFill>
                  <a:srgbClr val="726963"/>
                </a:solidFill>
                <a:latin typeface="Arial"/>
                <a:cs typeface="Arial"/>
              </a:rPr>
              <a:t>recover</a:t>
            </a:r>
            <a:endParaRPr sz="1200">
              <a:latin typeface="Arial"/>
              <a:cs typeface="Arial"/>
            </a:endParaRPr>
          </a:p>
          <a:p>
            <a:pPr marL="12700">
              <a:lnSpc>
                <a:spcPct val="100000"/>
              </a:lnSpc>
              <a:spcBef>
                <a:spcPts val="280"/>
              </a:spcBef>
            </a:pPr>
            <a:r>
              <a:rPr sz="900" b="1">
                <a:latin typeface="Arial"/>
                <a:cs typeface="Arial"/>
              </a:rPr>
              <a:t>Capital</a:t>
            </a:r>
            <a:r>
              <a:rPr sz="900" b="1" spc="-35">
                <a:latin typeface="Arial"/>
                <a:cs typeface="Arial"/>
              </a:rPr>
              <a:t> </a:t>
            </a:r>
            <a:r>
              <a:rPr sz="900" b="1">
                <a:latin typeface="Arial"/>
                <a:cs typeface="Arial"/>
              </a:rPr>
              <a:t>expenditures</a:t>
            </a:r>
            <a:r>
              <a:rPr sz="900" b="1" spc="-20">
                <a:latin typeface="Arial"/>
                <a:cs typeface="Arial"/>
              </a:rPr>
              <a:t> </a:t>
            </a:r>
            <a:r>
              <a:rPr sz="900" b="1" spc="-50">
                <a:latin typeface="Arial"/>
                <a:cs typeface="Arial"/>
              </a:rPr>
              <a:t>as</a:t>
            </a:r>
            <a:r>
              <a:rPr sz="900" b="1" spc="-20">
                <a:latin typeface="Arial"/>
                <a:cs typeface="Arial"/>
              </a:rPr>
              <a:t> </a:t>
            </a:r>
            <a:r>
              <a:rPr sz="900" b="1">
                <a:latin typeface="Arial"/>
                <a:cs typeface="Arial"/>
              </a:rPr>
              <a:t>a</a:t>
            </a:r>
            <a:r>
              <a:rPr sz="900" b="1" spc="-25">
                <a:latin typeface="Arial"/>
                <a:cs typeface="Arial"/>
              </a:rPr>
              <a:t> </a:t>
            </a:r>
            <a:r>
              <a:rPr sz="900" b="1">
                <a:latin typeface="Arial"/>
                <a:cs typeface="Arial"/>
              </a:rPr>
              <a:t>percent</a:t>
            </a:r>
            <a:r>
              <a:rPr sz="900" b="1" spc="-20">
                <a:latin typeface="Arial"/>
                <a:cs typeface="Arial"/>
              </a:rPr>
              <a:t> </a:t>
            </a:r>
            <a:r>
              <a:rPr sz="900" b="1">
                <a:latin typeface="Arial"/>
                <a:cs typeface="Arial"/>
              </a:rPr>
              <a:t>of</a:t>
            </a:r>
            <a:r>
              <a:rPr sz="900" b="1" spc="-25">
                <a:latin typeface="Arial"/>
                <a:cs typeface="Arial"/>
              </a:rPr>
              <a:t> </a:t>
            </a:r>
            <a:r>
              <a:rPr sz="900" b="1" spc="-30">
                <a:latin typeface="Arial"/>
                <a:cs typeface="Arial"/>
              </a:rPr>
              <a:t>gross</a:t>
            </a:r>
            <a:r>
              <a:rPr sz="900" b="1" spc="-20">
                <a:latin typeface="Arial"/>
                <a:cs typeface="Arial"/>
              </a:rPr>
              <a:t> </a:t>
            </a:r>
            <a:r>
              <a:rPr sz="900" b="1" spc="-10">
                <a:latin typeface="Arial"/>
                <a:cs typeface="Arial"/>
              </a:rPr>
              <a:t>domestic</a:t>
            </a:r>
            <a:r>
              <a:rPr sz="900" b="1" spc="-30">
                <a:latin typeface="Arial"/>
                <a:cs typeface="Arial"/>
              </a:rPr>
              <a:t> </a:t>
            </a:r>
            <a:r>
              <a:rPr sz="900" b="1">
                <a:latin typeface="Arial"/>
                <a:cs typeface="Arial"/>
              </a:rPr>
              <a:t>product</a:t>
            </a:r>
            <a:r>
              <a:rPr sz="900" b="1" spc="-20">
                <a:latin typeface="Arial"/>
                <a:cs typeface="Arial"/>
              </a:rPr>
              <a:t> </a:t>
            </a:r>
            <a:r>
              <a:rPr sz="900" b="1" spc="-25">
                <a:latin typeface="Arial"/>
                <a:cs typeface="Arial"/>
              </a:rPr>
              <a:t>(%)</a:t>
            </a:r>
            <a:endParaRPr sz="900">
              <a:latin typeface="Arial"/>
              <a:cs typeface="Arial"/>
            </a:endParaRPr>
          </a:p>
          <a:p>
            <a:pPr marL="12700">
              <a:lnSpc>
                <a:spcPct val="100000"/>
              </a:lnSpc>
              <a:spcBef>
                <a:spcPts val="560"/>
              </a:spcBef>
            </a:pPr>
            <a:r>
              <a:rPr sz="700" spc="-50">
                <a:latin typeface="Trebuchet MS"/>
                <a:cs typeface="Trebuchet MS"/>
              </a:rPr>
              <a:t>1</a:t>
            </a:r>
            <a:endParaRPr sz="700">
              <a:latin typeface="Trebuchet MS"/>
              <a:cs typeface="Trebuchet MS"/>
            </a:endParaRPr>
          </a:p>
        </p:txBody>
      </p:sp>
      <p:sp>
        <p:nvSpPr>
          <p:cNvPr id="23" name="object 23"/>
          <p:cNvSpPr txBox="1"/>
          <p:nvPr/>
        </p:nvSpPr>
        <p:spPr>
          <a:xfrm>
            <a:off x="507443" y="2349855"/>
            <a:ext cx="125095" cy="234759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70"/>
              </a:lnSpc>
            </a:pPr>
            <a:r>
              <a:rPr sz="700" spc="60">
                <a:latin typeface="Trebuchet MS"/>
                <a:cs typeface="Trebuchet MS"/>
              </a:rPr>
              <a:t>4%</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a:lnSpc>
                <a:spcPct val="100000"/>
              </a:lnSpc>
            </a:pPr>
            <a:r>
              <a:rPr sz="700" spc="60">
                <a:latin typeface="Trebuchet MS"/>
                <a:cs typeface="Trebuchet MS"/>
              </a:rPr>
              <a:t>3%</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a:lnSpc>
                <a:spcPct val="100000"/>
              </a:lnSpc>
            </a:pPr>
            <a:r>
              <a:rPr sz="700" spc="60">
                <a:latin typeface="Trebuchet MS"/>
                <a:cs typeface="Trebuchet MS"/>
              </a:rPr>
              <a:t>2%</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a:lnSpc>
                <a:spcPct val="100000"/>
              </a:lnSpc>
            </a:pPr>
            <a:r>
              <a:rPr sz="700" spc="60">
                <a:latin typeface="Trebuchet MS"/>
                <a:cs typeface="Trebuchet MS"/>
              </a:rPr>
              <a:t>1%</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50"/>
              </a:spcBef>
            </a:pPr>
            <a:endParaRPr sz="700">
              <a:latin typeface="Trebuchet MS"/>
              <a:cs typeface="Trebuchet MS"/>
            </a:endParaRPr>
          </a:p>
          <a:p>
            <a:pPr>
              <a:lnSpc>
                <a:spcPct val="100000"/>
              </a:lnSpc>
              <a:spcBef>
                <a:spcPts val="5"/>
              </a:spcBef>
            </a:pPr>
            <a:r>
              <a:rPr sz="700" spc="60">
                <a:latin typeface="Trebuchet MS"/>
                <a:cs typeface="Trebuchet MS"/>
              </a:rPr>
              <a:t>0%</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51435">
              <a:lnSpc>
                <a:spcPct val="100000"/>
              </a:lnSpc>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marL="51435">
              <a:lnSpc>
                <a:spcPct val="100000"/>
              </a:lnSpc>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51435">
              <a:lnSpc>
                <a:spcPct val="100000"/>
              </a:lnSpc>
              <a:spcBef>
                <a:spcPts val="5"/>
              </a:spcBef>
            </a:pPr>
            <a:r>
              <a:rPr sz="700" spc="95">
                <a:latin typeface="Trebuchet MS"/>
                <a:cs typeface="Trebuchet MS"/>
              </a:rPr>
              <a:t>%</a:t>
            </a:r>
            <a:endParaRPr sz="700">
              <a:latin typeface="Trebuchet MS"/>
              <a:cs typeface="Trebuchet MS"/>
            </a:endParaRPr>
          </a:p>
        </p:txBody>
      </p:sp>
      <p:sp>
        <p:nvSpPr>
          <p:cNvPr id="24" name="object 24"/>
          <p:cNvSpPr txBox="1"/>
          <p:nvPr/>
        </p:nvSpPr>
        <p:spPr>
          <a:xfrm>
            <a:off x="585137"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1980</a:t>
            </a:r>
            <a:endParaRPr sz="800">
              <a:latin typeface="Arial"/>
              <a:cs typeface="Arial"/>
            </a:endParaRPr>
          </a:p>
        </p:txBody>
      </p:sp>
      <p:sp>
        <p:nvSpPr>
          <p:cNvPr id="25" name="object 25"/>
          <p:cNvSpPr txBox="1"/>
          <p:nvPr/>
        </p:nvSpPr>
        <p:spPr>
          <a:xfrm>
            <a:off x="2337609"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1990</a:t>
            </a:r>
            <a:endParaRPr sz="800">
              <a:latin typeface="Arial"/>
              <a:cs typeface="Arial"/>
            </a:endParaRPr>
          </a:p>
        </p:txBody>
      </p:sp>
      <p:sp>
        <p:nvSpPr>
          <p:cNvPr id="26" name="object 26"/>
          <p:cNvSpPr txBox="1"/>
          <p:nvPr/>
        </p:nvSpPr>
        <p:spPr>
          <a:xfrm>
            <a:off x="4090080"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2000</a:t>
            </a:r>
            <a:endParaRPr sz="800">
              <a:latin typeface="Arial"/>
              <a:cs typeface="Arial"/>
            </a:endParaRPr>
          </a:p>
        </p:txBody>
      </p:sp>
      <p:sp>
        <p:nvSpPr>
          <p:cNvPr id="27" name="object 27"/>
          <p:cNvSpPr txBox="1"/>
          <p:nvPr/>
        </p:nvSpPr>
        <p:spPr>
          <a:xfrm>
            <a:off x="5842551"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2010</a:t>
            </a:r>
            <a:endParaRPr sz="800">
              <a:latin typeface="Arial"/>
              <a:cs typeface="Arial"/>
            </a:endParaRPr>
          </a:p>
        </p:txBody>
      </p:sp>
      <p:sp>
        <p:nvSpPr>
          <p:cNvPr id="28" name="object 28"/>
          <p:cNvSpPr txBox="1"/>
          <p:nvPr/>
        </p:nvSpPr>
        <p:spPr>
          <a:xfrm>
            <a:off x="7595024"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29" name="object 29"/>
          <p:cNvSpPr txBox="1"/>
          <p:nvPr/>
        </p:nvSpPr>
        <p:spPr>
          <a:xfrm>
            <a:off x="9347496" y="46954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2030</a:t>
            </a:r>
            <a:endParaRPr sz="800">
              <a:latin typeface="Arial"/>
              <a:cs typeface="Arial"/>
            </a:endParaRPr>
          </a:p>
        </p:txBody>
      </p:sp>
      <p:sp>
        <p:nvSpPr>
          <p:cNvPr id="30" name="object 30"/>
          <p:cNvSpPr/>
          <p:nvPr/>
        </p:nvSpPr>
        <p:spPr>
          <a:xfrm>
            <a:off x="8210550" y="3002508"/>
            <a:ext cx="1357630" cy="1638935"/>
          </a:xfrm>
          <a:custGeom>
            <a:avLst/>
            <a:gdLst/>
            <a:ahLst/>
            <a:cxnLst/>
            <a:rect l="l" t="t" r="r" b="b"/>
            <a:pathLst>
              <a:path w="1357629" h="1638935">
                <a:moveTo>
                  <a:pt x="1357312" y="0"/>
                </a:moveTo>
                <a:lnTo>
                  <a:pt x="0" y="0"/>
                </a:lnTo>
                <a:lnTo>
                  <a:pt x="0" y="1638548"/>
                </a:lnTo>
                <a:lnTo>
                  <a:pt x="1357312" y="1638548"/>
                </a:lnTo>
                <a:lnTo>
                  <a:pt x="1357312" y="0"/>
                </a:lnTo>
                <a:close/>
              </a:path>
            </a:pathLst>
          </a:custGeom>
          <a:solidFill>
            <a:srgbClr val="00AEA9">
              <a:alpha val="19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txBox="1"/>
          <p:nvPr/>
        </p:nvSpPr>
        <p:spPr>
          <a:xfrm>
            <a:off x="8339137" y="2692908"/>
            <a:ext cx="1101090" cy="26035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120" marR="5080" indent="-59055">
              <a:lnSpc>
                <a:spcPts val="890"/>
              </a:lnSpc>
              <a:spcBef>
                <a:spcPts val="185"/>
              </a:spcBef>
            </a:pPr>
            <a:r>
              <a:rPr sz="800" spc="-25">
                <a:latin typeface="Arial"/>
                <a:cs typeface="Arial"/>
              </a:rPr>
              <a:t>POTENTIAL</a:t>
            </a:r>
            <a:r>
              <a:rPr sz="800" spc="10">
                <a:latin typeface="Arial"/>
                <a:cs typeface="Arial"/>
              </a:rPr>
              <a:t> </a:t>
            </a:r>
            <a:r>
              <a:rPr sz="800" spc="-30">
                <a:latin typeface="Arial"/>
                <a:cs typeface="Arial"/>
              </a:rPr>
              <a:t>CATALYST</a:t>
            </a:r>
            <a:r>
              <a:rPr sz="800" spc="500">
                <a:latin typeface="Arial"/>
                <a:cs typeface="Arial"/>
              </a:rPr>
              <a:t> </a:t>
            </a:r>
            <a:r>
              <a:rPr sz="800" spc="-40">
                <a:latin typeface="Arial"/>
                <a:cs typeface="Arial"/>
              </a:rPr>
              <a:t>FOR</a:t>
            </a:r>
            <a:r>
              <a:rPr sz="800" spc="-10">
                <a:latin typeface="Arial"/>
                <a:cs typeface="Arial"/>
              </a:rPr>
              <a:t> </a:t>
            </a:r>
            <a:r>
              <a:rPr sz="800" spc="-35">
                <a:latin typeface="Arial"/>
                <a:cs typeface="Arial"/>
              </a:rPr>
              <a:t>HIGHER</a:t>
            </a:r>
            <a:r>
              <a:rPr sz="800" spc="-10">
                <a:latin typeface="Arial"/>
                <a:cs typeface="Arial"/>
              </a:rPr>
              <a:t> </a:t>
            </a:r>
            <a:r>
              <a:rPr sz="800" spc="-20">
                <a:latin typeface="Arial"/>
                <a:cs typeface="Arial"/>
              </a:rPr>
              <a:t>CAPEX</a:t>
            </a:r>
            <a:endParaRPr sz="800">
              <a:latin typeface="Arial"/>
              <a:cs typeface="Arial"/>
            </a:endParaRPr>
          </a:p>
        </p:txBody>
      </p:sp>
      <p:sp>
        <p:nvSpPr>
          <p:cNvPr id="32" name="object 32"/>
          <p:cNvSpPr txBox="1"/>
          <p:nvPr/>
        </p:nvSpPr>
        <p:spPr>
          <a:xfrm>
            <a:off x="8303418" y="3561588"/>
            <a:ext cx="1172845" cy="26035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1945" marR="5080" indent="-309880">
              <a:lnSpc>
                <a:spcPts val="890"/>
              </a:lnSpc>
              <a:spcBef>
                <a:spcPts val="185"/>
              </a:spcBef>
            </a:pPr>
            <a:r>
              <a:rPr sz="800" b="1" spc="-20">
                <a:solidFill>
                  <a:srgbClr val="00AEA9"/>
                </a:solidFill>
                <a:latin typeface="Arial"/>
                <a:cs typeface="Arial"/>
              </a:rPr>
              <a:t>Estimated</a:t>
            </a:r>
            <a:r>
              <a:rPr sz="800" b="1" spc="-10">
                <a:solidFill>
                  <a:srgbClr val="00AEA9"/>
                </a:solidFill>
                <a:latin typeface="Arial"/>
                <a:cs typeface="Arial"/>
              </a:rPr>
              <a:t> </a:t>
            </a:r>
            <a:r>
              <a:rPr sz="800" b="1" spc="-40">
                <a:solidFill>
                  <a:srgbClr val="00AEA9"/>
                </a:solidFill>
                <a:latin typeface="Arial"/>
                <a:cs typeface="Arial"/>
              </a:rPr>
              <a:t>fiscal</a:t>
            </a:r>
            <a:r>
              <a:rPr sz="800" b="1" spc="-10">
                <a:solidFill>
                  <a:srgbClr val="00AEA9"/>
                </a:solidFill>
                <a:latin typeface="Arial"/>
                <a:cs typeface="Arial"/>
              </a:rPr>
              <a:t> </a:t>
            </a:r>
            <a:r>
              <a:rPr sz="800" b="1" spc="-35">
                <a:solidFill>
                  <a:srgbClr val="00AEA9"/>
                </a:solidFill>
                <a:latin typeface="Arial"/>
                <a:cs typeface="Arial"/>
              </a:rPr>
              <a:t>stimulus</a:t>
            </a:r>
            <a:r>
              <a:rPr sz="800" b="1">
                <a:solidFill>
                  <a:srgbClr val="00AEA9"/>
                </a:solidFill>
                <a:latin typeface="Arial"/>
                <a:cs typeface="Arial"/>
              </a:rPr>
              <a:t> 2023-</a:t>
            </a:r>
            <a:r>
              <a:rPr sz="800" b="1" spc="-20">
                <a:solidFill>
                  <a:srgbClr val="00AEA9"/>
                </a:solidFill>
                <a:latin typeface="Arial"/>
                <a:cs typeface="Arial"/>
              </a:rPr>
              <a:t>2030</a:t>
            </a:r>
            <a:endParaRPr sz="800">
              <a:latin typeface="Arial"/>
              <a:cs typeface="Arial"/>
            </a:endParaRPr>
          </a:p>
        </p:txBody>
      </p:sp>
      <p:sp>
        <p:nvSpPr>
          <p:cNvPr id="33" name="object 33"/>
          <p:cNvSpPr/>
          <p:nvPr/>
        </p:nvSpPr>
        <p:spPr>
          <a:xfrm>
            <a:off x="8613104" y="3111394"/>
            <a:ext cx="552450" cy="381000"/>
          </a:xfrm>
          <a:custGeom>
            <a:avLst/>
            <a:gdLst/>
            <a:ahLst/>
            <a:cxnLst/>
            <a:rect l="l" t="t" r="r" b="b"/>
            <a:pathLst>
              <a:path w="552450" h="381000">
                <a:moveTo>
                  <a:pt x="552203" y="0"/>
                </a:moveTo>
                <a:lnTo>
                  <a:pt x="0" y="0"/>
                </a:lnTo>
                <a:lnTo>
                  <a:pt x="0" y="381000"/>
                </a:lnTo>
                <a:lnTo>
                  <a:pt x="552203" y="381000"/>
                </a:lnTo>
                <a:lnTo>
                  <a:pt x="552203"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34"/>
          <p:cNvSpPr txBox="1"/>
          <p:nvPr/>
        </p:nvSpPr>
        <p:spPr>
          <a:xfrm>
            <a:off x="8691562" y="3107435"/>
            <a:ext cx="396240" cy="36385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20">
                <a:solidFill>
                  <a:srgbClr val="FFFFFF"/>
                </a:solidFill>
                <a:latin typeface="Trebuchet MS"/>
                <a:cs typeface="Trebuchet MS"/>
              </a:rPr>
              <a:t>$1.4</a:t>
            </a:r>
            <a:endParaRPr sz="1400">
              <a:latin typeface="Trebuchet MS"/>
              <a:cs typeface="Trebuchet MS"/>
            </a:endParaRPr>
          </a:p>
          <a:p>
            <a:pPr marL="47625">
              <a:lnSpc>
                <a:spcPct val="100000"/>
              </a:lnSpc>
              <a:spcBef>
                <a:spcPts val="25"/>
              </a:spcBef>
            </a:pPr>
            <a:r>
              <a:rPr sz="800" b="1" spc="-10">
                <a:solidFill>
                  <a:srgbClr val="FFFFFF"/>
                </a:solidFill>
                <a:latin typeface="Arial"/>
                <a:cs typeface="Arial"/>
              </a:rPr>
              <a:t>trillion</a:t>
            </a:r>
            <a:endParaRPr sz="800">
              <a:latin typeface="Arial"/>
              <a:cs typeface="Arial"/>
            </a:endParaRPr>
          </a:p>
        </p:txBody>
      </p:sp>
      <p:grpSp>
        <p:nvGrpSpPr>
          <p:cNvPr id="35" name="object 35"/>
          <p:cNvGrpSpPr/>
          <p:nvPr/>
        </p:nvGrpSpPr>
        <p:grpSpPr>
          <a:xfrm>
            <a:off x="8205284" y="2996157"/>
            <a:ext cx="1369060" cy="1651635"/>
            <a:chOff x="8205284" y="2996157"/>
            <a:chExt cx="1369060" cy="1651635"/>
          </a:xfrm>
        </p:grpSpPr>
        <p:sp>
          <p:nvSpPr>
            <p:cNvPr id="36" name="object 36"/>
            <p:cNvSpPr/>
            <p:nvPr/>
          </p:nvSpPr>
          <p:spPr>
            <a:xfrm>
              <a:off x="8211634" y="3002507"/>
              <a:ext cx="1356360" cy="0"/>
            </a:xfrm>
            <a:custGeom>
              <a:avLst/>
              <a:gdLst/>
              <a:ahLst/>
              <a:cxnLst/>
              <a:rect l="l" t="t" r="r" b="b"/>
              <a:pathLst>
                <a:path w="1356359">
                  <a:moveTo>
                    <a:pt x="0" y="0"/>
                  </a:moveTo>
                  <a:lnTo>
                    <a:pt x="1356229" y="1"/>
                  </a:lnTo>
                </a:path>
              </a:pathLst>
            </a:custGeom>
            <a:ln w="1270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37"/>
            <p:cNvSpPr/>
            <p:nvPr/>
          </p:nvSpPr>
          <p:spPr>
            <a:xfrm>
              <a:off x="8211634" y="4641057"/>
              <a:ext cx="1356360" cy="0"/>
            </a:xfrm>
            <a:custGeom>
              <a:avLst/>
              <a:gdLst/>
              <a:ahLst/>
              <a:cxnLst/>
              <a:rect l="l" t="t" r="r" b="b"/>
              <a:pathLst>
                <a:path w="1356359">
                  <a:moveTo>
                    <a:pt x="0" y="0"/>
                  </a:moveTo>
                  <a:lnTo>
                    <a:pt x="1356229" y="1"/>
                  </a:lnTo>
                </a:path>
              </a:pathLst>
            </a:custGeom>
            <a:ln w="1270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8" name="object 38"/>
          <p:cNvSpPr txBox="1"/>
          <p:nvPr/>
        </p:nvSpPr>
        <p:spPr>
          <a:xfrm>
            <a:off x="5643637" y="3256788"/>
            <a:ext cx="577215" cy="26035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5100" marR="5080" indent="-152400">
              <a:lnSpc>
                <a:spcPts val="890"/>
              </a:lnSpc>
              <a:spcBef>
                <a:spcPts val="185"/>
              </a:spcBef>
            </a:pPr>
            <a:r>
              <a:rPr sz="800" b="1" spc="-30">
                <a:solidFill>
                  <a:srgbClr val="B42573"/>
                </a:solidFill>
                <a:latin typeface="Arial"/>
                <a:cs typeface="Arial"/>
              </a:rPr>
              <a:t>Historic</a:t>
            </a:r>
            <a:r>
              <a:rPr sz="800" b="1" spc="-15">
                <a:solidFill>
                  <a:srgbClr val="B42573"/>
                </a:solidFill>
                <a:latin typeface="Arial"/>
                <a:cs typeface="Arial"/>
              </a:rPr>
              <a:t> </a:t>
            </a:r>
            <a:r>
              <a:rPr sz="800" b="1" spc="-25">
                <a:solidFill>
                  <a:srgbClr val="B42573"/>
                </a:solidFill>
                <a:latin typeface="Arial"/>
                <a:cs typeface="Arial"/>
              </a:rPr>
              <a:t>low</a:t>
            </a:r>
            <a:r>
              <a:rPr sz="800" b="1" spc="-20">
                <a:solidFill>
                  <a:srgbClr val="B42573"/>
                </a:solidFill>
                <a:latin typeface="Arial"/>
                <a:cs typeface="Arial"/>
              </a:rPr>
              <a:t> 7.3%</a:t>
            </a:r>
            <a:endParaRPr sz="800">
              <a:latin typeface="Arial"/>
              <a:cs typeface="Arial"/>
            </a:endParaRPr>
          </a:p>
        </p:txBody>
      </p:sp>
      <p:sp>
        <p:nvSpPr>
          <p:cNvPr id="39" name="object 39"/>
          <p:cNvSpPr txBox="1"/>
          <p:nvPr/>
        </p:nvSpPr>
        <p:spPr>
          <a:xfrm>
            <a:off x="7897652" y="3061715"/>
            <a:ext cx="273685" cy="26352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35"/>
              </a:lnSpc>
              <a:spcBef>
                <a:spcPts val="100"/>
              </a:spcBef>
            </a:pPr>
            <a:r>
              <a:rPr sz="800" b="1" spc="-20">
                <a:solidFill>
                  <a:srgbClr val="B42573"/>
                </a:solidFill>
                <a:latin typeface="Arial"/>
                <a:cs typeface="Arial"/>
              </a:rPr>
              <a:t>2021</a:t>
            </a:r>
            <a:endParaRPr sz="800">
              <a:latin typeface="Arial"/>
              <a:cs typeface="Arial"/>
            </a:endParaRPr>
          </a:p>
          <a:p>
            <a:pPr marL="13335">
              <a:lnSpc>
                <a:spcPts val="935"/>
              </a:lnSpc>
            </a:pPr>
            <a:r>
              <a:rPr sz="800" b="1" spc="-20">
                <a:solidFill>
                  <a:srgbClr val="B42573"/>
                </a:solidFill>
                <a:latin typeface="Arial"/>
                <a:cs typeface="Arial"/>
              </a:rPr>
              <a:t>7.5%</a:t>
            </a:r>
            <a:endParaRPr sz="800">
              <a:latin typeface="Arial"/>
              <a:cs typeface="Arial"/>
            </a:endParaRPr>
          </a:p>
        </p:txBody>
      </p:sp>
      <p:grpSp>
        <p:nvGrpSpPr>
          <p:cNvPr id="40" name="object 40"/>
          <p:cNvGrpSpPr/>
          <p:nvPr/>
        </p:nvGrpSpPr>
        <p:grpSpPr>
          <a:xfrm>
            <a:off x="556590" y="2335874"/>
            <a:ext cx="9046210" cy="2384425"/>
            <a:chOff x="556590" y="2335874"/>
            <a:chExt cx="9046210" cy="2384425"/>
          </a:xfrm>
        </p:grpSpPr>
        <p:sp>
          <p:nvSpPr>
            <p:cNvPr id="41" name="object 41"/>
            <p:cNvSpPr/>
            <p:nvPr/>
          </p:nvSpPr>
          <p:spPr>
            <a:xfrm flipH="1">
              <a:off x="5931769" y="3575246"/>
              <a:ext cx="0" cy="916940"/>
            </a:xfrm>
            <a:custGeom>
              <a:avLst/>
              <a:gdLst/>
              <a:ahLst/>
              <a:cxnLst/>
              <a:rect l="l" t="t" r="r" b="b"/>
              <a:pathLst>
                <a:path h="916939">
                  <a:moveTo>
                    <a:pt x="1" y="0"/>
                  </a:moveTo>
                  <a:lnTo>
                    <a:pt x="0" y="916856"/>
                  </a:lnTo>
                </a:path>
              </a:pathLst>
            </a:custGeom>
            <a:ln w="635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p:nvPr/>
          </p:nvSpPr>
          <p:spPr>
            <a:xfrm flipH="1">
              <a:off x="8034178" y="3381232"/>
              <a:ext cx="0" cy="1067435"/>
            </a:xfrm>
            <a:custGeom>
              <a:avLst/>
              <a:gdLst/>
              <a:ahLst/>
              <a:cxnLst/>
              <a:rect l="l" t="t" r="r" b="b"/>
              <a:pathLst>
                <a:path h="1067435">
                  <a:moveTo>
                    <a:pt x="0" y="0"/>
                  </a:moveTo>
                  <a:lnTo>
                    <a:pt x="1" y="1067146"/>
                  </a:lnTo>
                </a:path>
              </a:pathLst>
            </a:custGeom>
            <a:ln w="635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3" name="object 43"/>
            <p:cNvPicPr/>
            <p:nvPr/>
          </p:nvPicPr>
          <p:blipFill>
            <a:blip r:embed="rId4"/>
            <a:stretch>
              <a:fillRect/>
            </a:stretch>
          </p:blipFill>
          <p:spPr>
            <a:xfrm>
              <a:off x="8173779" y="4602307"/>
              <a:ext cx="77500" cy="77500"/>
            </a:xfrm>
            <a:prstGeom prst="rect">
              <a:avLst/>
            </a:prstGeom>
          </p:spPr>
        </p:pic>
        <p:pic>
          <p:nvPicPr>
            <p:cNvPr id="44" name="object 44"/>
            <p:cNvPicPr/>
            <p:nvPr/>
          </p:nvPicPr>
          <p:blipFill>
            <a:blip r:embed="rId5"/>
            <a:stretch>
              <a:fillRect/>
            </a:stretch>
          </p:blipFill>
          <p:spPr>
            <a:xfrm>
              <a:off x="9525286" y="4602307"/>
              <a:ext cx="77500" cy="77500"/>
            </a:xfrm>
            <a:prstGeom prst="rect">
              <a:avLst/>
            </a:prstGeom>
          </p:spPr>
        </p:pic>
        <p:pic>
          <p:nvPicPr>
            <p:cNvPr id="45" name="object 45"/>
            <p:cNvPicPr/>
            <p:nvPr/>
          </p:nvPicPr>
          <p:blipFill>
            <a:blip r:embed="rId6"/>
            <a:stretch>
              <a:fillRect/>
            </a:stretch>
          </p:blipFill>
          <p:spPr>
            <a:xfrm>
              <a:off x="8173779" y="2965799"/>
              <a:ext cx="77500" cy="77500"/>
            </a:xfrm>
            <a:prstGeom prst="rect">
              <a:avLst/>
            </a:prstGeom>
          </p:spPr>
        </p:pic>
        <p:pic>
          <p:nvPicPr>
            <p:cNvPr id="46" name="object 46"/>
            <p:cNvPicPr/>
            <p:nvPr/>
          </p:nvPicPr>
          <p:blipFill>
            <a:blip r:embed="rId7"/>
            <a:stretch>
              <a:fillRect/>
            </a:stretch>
          </p:blipFill>
          <p:spPr>
            <a:xfrm>
              <a:off x="9525286" y="2965799"/>
              <a:ext cx="77500" cy="77500"/>
            </a:xfrm>
            <a:prstGeom prst="rect">
              <a:avLst/>
            </a:prstGeom>
          </p:spPr>
        </p:pic>
        <p:pic>
          <p:nvPicPr>
            <p:cNvPr id="47" name="object 47"/>
            <p:cNvPicPr/>
            <p:nvPr/>
          </p:nvPicPr>
          <p:blipFill>
            <a:blip r:embed="rId8"/>
            <a:stretch>
              <a:fillRect/>
            </a:stretch>
          </p:blipFill>
          <p:spPr>
            <a:xfrm>
              <a:off x="8138159" y="3910583"/>
              <a:ext cx="1014983" cy="579120"/>
            </a:xfrm>
            <a:prstGeom prst="rect">
              <a:avLst/>
            </a:prstGeom>
          </p:spPr>
        </p:pic>
        <p:sp>
          <p:nvSpPr>
            <p:cNvPr id="48" name="object 48"/>
            <p:cNvSpPr/>
            <p:nvPr/>
          </p:nvSpPr>
          <p:spPr>
            <a:xfrm>
              <a:off x="556590" y="2335874"/>
              <a:ext cx="103505" cy="2384425"/>
            </a:xfrm>
            <a:custGeom>
              <a:avLst/>
              <a:gdLst/>
              <a:ahLst/>
              <a:cxnLst/>
              <a:rect l="l" t="t" r="r" b="b"/>
              <a:pathLst>
                <a:path w="103504" h="2384425">
                  <a:moveTo>
                    <a:pt x="103367" y="0"/>
                  </a:moveTo>
                  <a:lnTo>
                    <a:pt x="0" y="0"/>
                  </a:lnTo>
                  <a:lnTo>
                    <a:pt x="0" y="2384292"/>
                  </a:lnTo>
                  <a:lnTo>
                    <a:pt x="103367" y="2384292"/>
                  </a:lnTo>
                  <a:lnTo>
                    <a:pt x="10336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9" name="object 49"/>
          <p:cNvSpPr txBox="1"/>
          <p:nvPr/>
        </p:nvSpPr>
        <p:spPr>
          <a:xfrm>
            <a:off x="452634" y="7097674"/>
            <a:ext cx="9041765"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spc="-10">
                <a:latin typeface="Arial"/>
                <a:cs typeface="Arial"/>
              </a:rPr>
              <a:t>Sources:</a:t>
            </a:r>
            <a:r>
              <a:rPr sz="800" spc="25">
                <a:latin typeface="Arial"/>
                <a:cs typeface="Arial"/>
              </a:rPr>
              <a:t> </a:t>
            </a:r>
            <a:r>
              <a:rPr sz="800">
                <a:latin typeface="Arial"/>
                <a:cs typeface="Arial"/>
              </a:rPr>
              <a:t>Capital</a:t>
            </a:r>
            <a:r>
              <a:rPr sz="800" spc="25">
                <a:latin typeface="Arial"/>
                <a:cs typeface="Arial"/>
              </a:rPr>
              <a:t> </a:t>
            </a:r>
            <a:r>
              <a:rPr sz="800">
                <a:latin typeface="Arial"/>
                <a:cs typeface="Arial"/>
              </a:rPr>
              <a:t>Group,</a:t>
            </a:r>
            <a:r>
              <a:rPr sz="800" spc="30">
                <a:latin typeface="Arial"/>
                <a:cs typeface="Arial"/>
              </a:rPr>
              <a:t> </a:t>
            </a:r>
            <a:r>
              <a:rPr sz="800" spc="-35">
                <a:latin typeface="Arial"/>
                <a:cs typeface="Arial"/>
              </a:rPr>
              <a:t>St.</a:t>
            </a:r>
            <a:r>
              <a:rPr sz="800" spc="35">
                <a:latin typeface="Arial"/>
                <a:cs typeface="Arial"/>
              </a:rPr>
              <a:t> </a:t>
            </a:r>
            <a:r>
              <a:rPr sz="800" spc="-10">
                <a:latin typeface="Arial"/>
                <a:cs typeface="Arial"/>
              </a:rPr>
              <a:t>Louis</a:t>
            </a:r>
            <a:r>
              <a:rPr sz="800" spc="20">
                <a:latin typeface="Arial"/>
                <a:cs typeface="Arial"/>
              </a:rPr>
              <a:t> </a:t>
            </a:r>
            <a:r>
              <a:rPr sz="800">
                <a:latin typeface="Arial"/>
                <a:cs typeface="Arial"/>
              </a:rPr>
              <a:t>Federal</a:t>
            </a:r>
            <a:r>
              <a:rPr sz="800" spc="25">
                <a:latin typeface="Arial"/>
                <a:cs typeface="Arial"/>
              </a:rPr>
              <a:t> </a:t>
            </a:r>
            <a:r>
              <a:rPr sz="800" spc="-25">
                <a:latin typeface="Arial"/>
                <a:cs typeface="Arial"/>
              </a:rPr>
              <a:t>Reserve.</a:t>
            </a:r>
            <a:r>
              <a:rPr sz="800" spc="35">
                <a:latin typeface="Arial"/>
                <a:cs typeface="Arial"/>
              </a:rPr>
              <a:t> </a:t>
            </a:r>
            <a:r>
              <a:rPr sz="800">
                <a:latin typeface="Arial"/>
                <a:cs typeface="Arial"/>
              </a:rPr>
              <a:t>Data</a:t>
            </a:r>
            <a:r>
              <a:rPr sz="800" spc="25">
                <a:latin typeface="Arial"/>
                <a:cs typeface="Arial"/>
              </a:rPr>
              <a:t> </a:t>
            </a:r>
            <a:r>
              <a:rPr sz="800">
                <a:latin typeface="Arial"/>
                <a:cs typeface="Arial"/>
              </a:rPr>
              <a:t>from</a:t>
            </a:r>
            <a:r>
              <a:rPr sz="800" spc="30">
                <a:latin typeface="Arial"/>
                <a:cs typeface="Arial"/>
              </a:rPr>
              <a:t> </a:t>
            </a:r>
            <a:r>
              <a:rPr sz="800" spc="-10">
                <a:latin typeface="Arial"/>
                <a:cs typeface="Arial"/>
              </a:rPr>
              <a:t>January</a:t>
            </a:r>
            <a:r>
              <a:rPr sz="800" spc="20">
                <a:latin typeface="Arial"/>
                <a:cs typeface="Arial"/>
              </a:rPr>
              <a:t> </a:t>
            </a:r>
            <a:r>
              <a:rPr sz="800">
                <a:latin typeface="Arial"/>
                <a:cs typeface="Arial"/>
              </a:rPr>
              <a:t>1,</a:t>
            </a:r>
            <a:r>
              <a:rPr sz="800" spc="35">
                <a:latin typeface="Arial"/>
                <a:cs typeface="Arial"/>
              </a:rPr>
              <a:t> </a:t>
            </a:r>
            <a:r>
              <a:rPr sz="800">
                <a:latin typeface="Arial"/>
                <a:cs typeface="Arial"/>
              </a:rPr>
              <a:t>1980</a:t>
            </a:r>
            <a:r>
              <a:rPr sz="800" spc="25">
                <a:latin typeface="Arial"/>
                <a:cs typeface="Arial"/>
              </a:rPr>
              <a:t> </a:t>
            </a:r>
            <a:r>
              <a:rPr sz="800">
                <a:latin typeface="Arial"/>
                <a:cs typeface="Arial"/>
              </a:rPr>
              <a:t>to</a:t>
            </a:r>
            <a:r>
              <a:rPr sz="800" spc="25">
                <a:latin typeface="Arial"/>
                <a:cs typeface="Arial"/>
              </a:rPr>
              <a:t> </a:t>
            </a:r>
            <a:r>
              <a:rPr sz="800">
                <a:latin typeface="Arial"/>
                <a:cs typeface="Arial"/>
              </a:rPr>
              <a:t>June</a:t>
            </a:r>
            <a:r>
              <a:rPr sz="800" spc="35">
                <a:latin typeface="Arial"/>
                <a:cs typeface="Arial"/>
              </a:rPr>
              <a:t> </a:t>
            </a:r>
            <a:r>
              <a:rPr sz="800">
                <a:latin typeface="Arial"/>
                <a:cs typeface="Arial"/>
              </a:rPr>
              <a:t>30,</a:t>
            </a:r>
            <a:r>
              <a:rPr sz="800" spc="30">
                <a:latin typeface="Arial"/>
                <a:cs typeface="Arial"/>
              </a:rPr>
              <a:t> </a:t>
            </a:r>
            <a:r>
              <a:rPr sz="800">
                <a:latin typeface="Arial"/>
                <a:cs typeface="Arial"/>
              </a:rPr>
              <a:t>2023.</a:t>
            </a:r>
            <a:r>
              <a:rPr sz="800" spc="35">
                <a:latin typeface="Arial"/>
                <a:cs typeface="Arial"/>
              </a:rPr>
              <a:t> </a:t>
            </a:r>
            <a:r>
              <a:rPr sz="800">
                <a:latin typeface="Arial"/>
                <a:cs typeface="Arial"/>
              </a:rPr>
              <a:t>Capital</a:t>
            </a:r>
            <a:r>
              <a:rPr sz="800" spc="25">
                <a:latin typeface="Arial"/>
                <a:cs typeface="Arial"/>
              </a:rPr>
              <a:t> </a:t>
            </a:r>
            <a:r>
              <a:rPr sz="800">
                <a:latin typeface="Arial"/>
                <a:cs typeface="Arial"/>
              </a:rPr>
              <a:t>expenditures</a:t>
            </a:r>
            <a:r>
              <a:rPr sz="800" spc="20">
                <a:latin typeface="Arial"/>
                <a:cs typeface="Arial"/>
              </a:rPr>
              <a:t> </a:t>
            </a:r>
            <a:r>
              <a:rPr sz="800">
                <a:latin typeface="Arial"/>
                <a:cs typeface="Arial"/>
              </a:rPr>
              <a:t>include</a:t>
            </a:r>
            <a:r>
              <a:rPr sz="800" spc="30">
                <a:latin typeface="Arial"/>
                <a:cs typeface="Arial"/>
              </a:rPr>
              <a:t> </a:t>
            </a:r>
            <a:r>
              <a:rPr sz="800">
                <a:latin typeface="Arial"/>
                <a:cs typeface="Arial"/>
              </a:rPr>
              <a:t>private</a:t>
            </a:r>
            <a:r>
              <a:rPr sz="800" spc="35">
                <a:latin typeface="Arial"/>
                <a:cs typeface="Arial"/>
              </a:rPr>
              <a:t> </a:t>
            </a:r>
            <a:r>
              <a:rPr sz="800">
                <a:latin typeface="Arial"/>
                <a:cs typeface="Arial"/>
              </a:rPr>
              <a:t>nonresidential</a:t>
            </a:r>
            <a:r>
              <a:rPr sz="800" spc="25">
                <a:latin typeface="Arial"/>
                <a:cs typeface="Arial"/>
              </a:rPr>
              <a:t> </a:t>
            </a:r>
            <a:r>
              <a:rPr sz="800">
                <a:latin typeface="Arial"/>
                <a:cs typeface="Arial"/>
              </a:rPr>
              <a:t>equipment</a:t>
            </a:r>
            <a:r>
              <a:rPr sz="800" spc="20">
                <a:latin typeface="Arial"/>
                <a:cs typeface="Arial"/>
              </a:rPr>
              <a:t> </a:t>
            </a:r>
            <a:r>
              <a:rPr sz="800">
                <a:latin typeface="Arial"/>
                <a:cs typeface="Arial"/>
              </a:rPr>
              <a:t>and</a:t>
            </a:r>
            <a:r>
              <a:rPr sz="800" spc="30">
                <a:latin typeface="Arial"/>
                <a:cs typeface="Arial"/>
              </a:rPr>
              <a:t> </a:t>
            </a:r>
            <a:r>
              <a:rPr sz="800">
                <a:latin typeface="Arial"/>
                <a:cs typeface="Arial"/>
              </a:rPr>
              <a:t>structures</a:t>
            </a:r>
            <a:r>
              <a:rPr sz="800" spc="20">
                <a:latin typeface="Arial"/>
                <a:cs typeface="Arial"/>
              </a:rPr>
              <a:t> </a:t>
            </a:r>
            <a:r>
              <a:rPr sz="800">
                <a:latin typeface="Arial"/>
                <a:cs typeface="Arial"/>
              </a:rPr>
              <a:t>and</a:t>
            </a:r>
            <a:r>
              <a:rPr sz="800" spc="35">
                <a:latin typeface="Arial"/>
                <a:cs typeface="Arial"/>
              </a:rPr>
              <a:t> </a:t>
            </a:r>
            <a:r>
              <a:rPr sz="800">
                <a:latin typeface="Arial"/>
                <a:cs typeface="Arial"/>
              </a:rPr>
              <a:t>excludes</a:t>
            </a:r>
            <a:r>
              <a:rPr sz="800" spc="20">
                <a:latin typeface="Arial"/>
                <a:cs typeface="Arial"/>
              </a:rPr>
              <a:t> </a:t>
            </a:r>
            <a:r>
              <a:rPr sz="800" spc="-10">
                <a:latin typeface="Arial"/>
                <a:cs typeface="Arial"/>
              </a:rPr>
              <a:t>energy.</a:t>
            </a:r>
            <a:endParaRPr sz="800">
              <a:latin typeface="Arial"/>
              <a:cs typeface="Arial"/>
            </a:endParaRPr>
          </a:p>
        </p:txBody>
      </p:sp>
      <p:sp>
        <p:nvSpPr>
          <p:cNvPr id="50" name="object 50"/>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12</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299" y="795019"/>
            <a:ext cx="5099685" cy="732790"/>
          </a:xfrm>
          <a:prstGeom prst="rect">
            <a:avLst/>
          </a:prstGeom>
        </p:spPr>
        <p:txBody>
          <a:bodyPr vert="horz" wrap="square" lIns="0" tIns="43815" rIns="0" bIns="0" rtlCol="0">
            <a:spAutoFit/>
          </a:bodyPr>
          <a:lstStyle/>
          <a:p>
            <a:pPr marL="12700" marR="5080">
              <a:lnSpc>
                <a:spcPts val="2690"/>
              </a:lnSpc>
              <a:spcBef>
                <a:spcPts val="345"/>
              </a:spcBef>
            </a:pPr>
            <a:r>
              <a:rPr spc="-10"/>
              <a:t>Out-</a:t>
            </a:r>
            <a:r>
              <a:rPr spc="-75"/>
              <a:t>of-</a:t>
            </a:r>
            <a:r>
              <a:rPr spc="-50"/>
              <a:t>favor</a:t>
            </a:r>
            <a:r>
              <a:rPr spc="-105"/>
              <a:t> </a:t>
            </a:r>
            <a:r>
              <a:t>dividend</a:t>
            </a:r>
            <a:r>
              <a:rPr spc="-95"/>
              <a:t> </a:t>
            </a:r>
            <a:r>
              <a:rPr spc="-20"/>
              <a:t>payers</a:t>
            </a:r>
            <a:r>
              <a:rPr spc="-105"/>
              <a:t> </a:t>
            </a:r>
            <a:r>
              <a:rPr spc="-10"/>
              <a:t>poised </a:t>
            </a:r>
            <a:r>
              <a:rPr spc="-35"/>
              <a:t>to</a:t>
            </a:r>
            <a:r>
              <a:rPr spc="-125"/>
              <a:t> </a:t>
            </a:r>
            <a:r>
              <a:rPr spc="-70"/>
              <a:t>offer</a:t>
            </a:r>
            <a:r>
              <a:rPr spc="-120"/>
              <a:t> </a:t>
            </a:r>
            <a:r>
              <a:rPr spc="-70"/>
              <a:t>diversification,</a:t>
            </a:r>
            <a:r>
              <a:rPr spc="-120"/>
              <a:t> </a:t>
            </a:r>
            <a:r>
              <a:rPr spc="-10"/>
              <a:t>income</a:t>
            </a:r>
          </a:p>
        </p:txBody>
      </p:sp>
      <p:sp>
        <p:nvSpPr>
          <p:cNvPr id="8" name="object 8"/>
          <p:cNvSpPr txBox="1"/>
          <p:nvPr/>
        </p:nvSpPr>
        <p:spPr>
          <a:xfrm>
            <a:off x="82748" y="7242555"/>
            <a:ext cx="5960745" cy="272415"/>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2499"/>
              </a:lnSpc>
              <a:spcBef>
                <a:spcPts val="75"/>
              </a:spcBef>
            </a:pPr>
            <a:r>
              <a:rPr sz="800" spc="-10" dirty="0">
                <a:latin typeface="Arial"/>
                <a:cs typeface="Arial"/>
              </a:rPr>
              <a:t>Sources:</a:t>
            </a:r>
            <a:r>
              <a:rPr sz="800" spc="30" dirty="0">
                <a:latin typeface="Arial"/>
                <a:cs typeface="Arial"/>
              </a:rPr>
              <a:t> </a:t>
            </a:r>
            <a:r>
              <a:rPr sz="800" dirty="0">
                <a:latin typeface="Arial"/>
                <a:cs typeface="Arial"/>
              </a:rPr>
              <a:t>Capital</a:t>
            </a:r>
            <a:r>
              <a:rPr sz="800" spc="35" dirty="0">
                <a:latin typeface="Arial"/>
                <a:cs typeface="Arial"/>
              </a:rPr>
              <a:t> </a:t>
            </a:r>
            <a:r>
              <a:rPr sz="800" dirty="0">
                <a:latin typeface="Arial"/>
                <a:cs typeface="Arial"/>
              </a:rPr>
              <a:t>Group,</a:t>
            </a:r>
            <a:r>
              <a:rPr sz="800" spc="35" dirty="0">
                <a:latin typeface="Arial"/>
                <a:cs typeface="Arial"/>
              </a:rPr>
              <a:t> </a:t>
            </a:r>
            <a:r>
              <a:rPr sz="800" dirty="0">
                <a:latin typeface="Arial"/>
                <a:cs typeface="Arial"/>
              </a:rPr>
              <a:t>Goldman</a:t>
            </a:r>
            <a:r>
              <a:rPr sz="800" spc="35" dirty="0">
                <a:latin typeface="Arial"/>
                <a:cs typeface="Arial"/>
              </a:rPr>
              <a:t> </a:t>
            </a:r>
            <a:r>
              <a:rPr sz="800" spc="-35" dirty="0">
                <a:latin typeface="Arial"/>
                <a:cs typeface="Arial"/>
              </a:rPr>
              <a:t>Sachs.</a:t>
            </a:r>
            <a:r>
              <a:rPr sz="800" spc="40" dirty="0">
                <a:latin typeface="Arial"/>
                <a:cs typeface="Arial"/>
              </a:rPr>
              <a:t> </a:t>
            </a:r>
            <a:r>
              <a:rPr sz="800" spc="-10" dirty="0">
                <a:latin typeface="Arial"/>
                <a:cs typeface="Arial"/>
              </a:rPr>
              <a:t>As</a:t>
            </a:r>
            <a:r>
              <a:rPr sz="800" spc="25" dirty="0">
                <a:latin typeface="Arial"/>
                <a:cs typeface="Arial"/>
              </a:rPr>
              <a:t> </a:t>
            </a:r>
            <a:r>
              <a:rPr sz="800" dirty="0">
                <a:latin typeface="Arial"/>
                <a:cs typeface="Arial"/>
              </a:rPr>
              <a:t>of</a:t>
            </a:r>
            <a:r>
              <a:rPr sz="800" spc="35" dirty="0">
                <a:latin typeface="Arial"/>
                <a:cs typeface="Arial"/>
              </a:rPr>
              <a:t> </a:t>
            </a:r>
            <a:r>
              <a:rPr sz="800" dirty="0">
                <a:latin typeface="Arial"/>
                <a:cs typeface="Arial"/>
              </a:rPr>
              <a:t>November</a:t>
            </a:r>
            <a:r>
              <a:rPr sz="800" spc="30" dirty="0">
                <a:latin typeface="Arial"/>
                <a:cs typeface="Arial"/>
              </a:rPr>
              <a:t> </a:t>
            </a:r>
            <a:r>
              <a:rPr sz="800" dirty="0">
                <a:latin typeface="Arial"/>
                <a:cs typeface="Arial"/>
              </a:rPr>
              <a:t>28,</a:t>
            </a:r>
            <a:r>
              <a:rPr sz="800" spc="40" dirty="0">
                <a:latin typeface="Arial"/>
                <a:cs typeface="Arial"/>
              </a:rPr>
              <a:t> </a:t>
            </a:r>
            <a:r>
              <a:rPr sz="800" dirty="0">
                <a:latin typeface="Arial"/>
                <a:cs typeface="Arial"/>
              </a:rPr>
              <a:t>2023.</a:t>
            </a:r>
            <a:r>
              <a:rPr sz="800" spc="40" dirty="0">
                <a:latin typeface="Arial"/>
                <a:cs typeface="Arial"/>
              </a:rPr>
              <a:t> </a:t>
            </a:r>
            <a:r>
              <a:rPr sz="800" dirty="0">
                <a:latin typeface="Arial"/>
                <a:cs typeface="Arial"/>
              </a:rPr>
              <a:t>High</a:t>
            </a:r>
            <a:r>
              <a:rPr sz="800" spc="25" dirty="0">
                <a:latin typeface="Arial"/>
                <a:cs typeface="Arial"/>
              </a:rPr>
              <a:t> </a:t>
            </a:r>
            <a:r>
              <a:rPr sz="800" dirty="0">
                <a:latin typeface="Arial"/>
                <a:cs typeface="Arial"/>
              </a:rPr>
              <a:t>dividend</a:t>
            </a:r>
            <a:r>
              <a:rPr sz="800" spc="40" dirty="0">
                <a:latin typeface="Arial"/>
                <a:cs typeface="Arial"/>
              </a:rPr>
              <a:t> </a:t>
            </a:r>
            <a:r>
              <a:rPr sz="800" spc="-10" dirty="0">
                <a:latin typeface="Arial"/>
                <a:cs typeface="Arial"/>
              </a:rPr>
              <a:t>stocks</a:t>
            </a:r>
            <a:r>
              <a:rPr sz="800" spc="25" dirty="0">
                <a:latin typeface="Arial"/>
                <a:cs typeface="Arial"/>
              </a:rPr>
              <a:t> </a:t>
            </a:r>
            <a:r>
              <a:rPr sz="800" dirty="0">
                <a:latin typeface="Arial"/>
                <a:cs typeface="Arial"/>
              </a:rPr>
              <a:t>refer</a:t>
            </a:r>
            <a:r>
              <a:rPr sz="800" spc="35" dirty="0">
                <a:latin typeface="Arial"/>
                <a:cs typeface="Arial"/>
              </a:rPr>
              <a:t> </a:t>
            </a:r>
            <a:r>
              <a:rPr sz="800" dirty="0">
                <a:latin typeface="Arial"/>
                <a:cs typeface="Arial"/>
              </a:rPr>
              <a:t>to</a:t>
            </a:r>
            <a:r>
              <a:rPr sz="800" spc="30" dirty="0">
                <a:latin typeface="Arial"/>
                <a:cs typeface="Arial"/>
              </a:rPr>
              <a:t> </a:t>
            </a:r>
            <a:r>
              <a:rPr sz="800" dirty="0">
                <a:latin typeface="Arial"/>
                <a:cs typeface="Arial"/>
              </a:rPr>
              <a:t>the</a:t>
            </a:r>
            <a:r>
              <a:rPr sz="800" spc="40" dirty="0">
                <a:latin typeface="Arial"/>
                <a:cs typeface="Arial"/>
              </a:rPr>
              <a:t> </a:t>
            </a:r>
            <a:r>
              <a:rPr sz="800" dirty="0">
                <a:latin typeface="Arial"/>
                <a:cs typeface="Arial"/>
              </a:rPr>
              <a:t>cohort</a:t>
            </a:r>
            <a:r>
              <a:rPr sz="800" spc="30" dirty="0">
                <a:latin typeface="Arial"/>
                <a:cs typeface="Arial"/>
              </a:rPr>
              <a:t> </a:t>
            </a:r>
            <a:r>
              <a:rPr sz="800" dirty="0">
                <a:latin typeface="Arial"/>
                <a:cs typeface="Arial"/>
              </a:rPr>
              <a:t>of</a:t>
            </a:r>
            <a:r>
              <a:rPr sz="800" spc="30" dirty="0">
                <a:latin typeface="Arial"/>
                <a:cs typeface="Arial"/>
              </a:rPr>
              <a:t> </a:t>
            </a:r>
            <a:r>
              <a:rPr sz="800" spc="-10" dirty="0">
                <a:latin typeface="Arial"/>
                <a:cs typeface="Arial"/>
              </a:rPr>
              <a:t>stocks</a:t>
            </a:r>
            <a:r>
              <a:rPr sz="800" spc="25" dirty="0">
                <a:latin typeface="Arial"/>
                <a:cs typeface="Arial"/>
              </a:rPr>
              <a:t> </a:t>
            </a:r>
            <a:r>
              <a:rPr sz="800" dirty="0">
                <a:latin typeface="Arial"/>
                <a:cs typeface="Arial"/>
              </a:rPr>
              <a:t>in</a:t>
            </a:r>
            <a:r>
              <a:rPr sz="800" spc="35" dirty="0">
                <a:latin typeface="Arial"/>
                <a:cs typeface="Arial"/>
              </a:rPr>
              <a:t> </a:t>
            </a:r>
            <a:r>
              <a:rPr sz="800" dirty="0">
                <a:latin typeface="Arial"/>
                <a:cs typeface="Arial"/>
              </a:rPr>
              <a:t>the</a:t>
            </a:r>
            <a:r>
              <a:rPr sz="800" spc="40" dirty="0">
                <a:latin typeface="Arial"/>
                <a:cs typeface="Arial"/>
              </a:rPr>
              <a:t> </a:t>
            </a:r>
            <a:r>
              <a:rPr sz="800" spc="-25" dirty="0">
                <a:latin typeface="Arial"/>
                <a:cs typeface="Arial"/>
              </a:rPr>
              <a:t>S&amp;P</a:t>
            </a:r>
            <a:r>
              <a:rPr sz="800" dirty="0">
                <a:latin typeface="Arial"/>
                <a:cs typeface="Arial"/>
              </a:rPr>
              <a:t> 500</a:t>
            </a:r>
            <a:r>
              <a:rPr sz="800" spc="55" dirty="0">
                <a:latin typeface="Arial"/>
                <a:cs typeface="Arial"/>
              </a:rPr>
              <a:t> </a:t>
            </a:r>
            <a:r>
              <a:rPr sz="800" dirty="0">
                <a:latin typeface="Arial"/>
                <a:cs typeface="Arial"/>
              </a:rPr>
              <a:t>Index</a:t>
            </a:r>
            <a:r>
              <a:rPr sz="800" spc="55" dirty="0">
                <a:latin typeface="Arial"/>
                <a:cs typeface="Arial"/>
              </a:rPr>
              <a:t> </a:t>
            </a:r>
            <a:r>
              <a:rPr sz="800" dirty="0">
                <a:latin typeface="Arial"/>
                <a:cs typeface="Arial"/>
              </a:rPr>
              <a:t>with</a:t>
            </a:r>
            <a:r>
              <a:rPr sz="800" spc="50" dirty="0">
                <a:latin typeface="Arial"/>
                <a:cs typeface="Arial"/>
              </a:rPr>
              <a:t> </a:t>
            </a:r>
            <a:r>
              <a:rPr sz="800" dirty="0">
                <a:latin typeface="Arial"/>
                <a:cs typeface="Arial"/>
              </a:rPr>
              <a:t>the</a:t>
            </a:r>
            <a:r>
              <a:rPr sz="800" spc="65" dirty="0">
                <a:latin typeface="Arial"/>
                <a:cs typeface="Arial"/>
              </a:rPr>
              <a:t> </a:t>
            </a:r>
            <a:r>
              <a:rPr sz="800" dirty="0">
                <a:latin typeface="Arial"/>
                <a:cs typeface="Arial"/>
              </a:rPr>
              <a:t>highest</a:t>
            </a:r>
            <a:r>
              <a:rPr sz="800" spc="50" dirty="0">
                <a:latin typeface="Arial"/>
                <a:cs typeface="Arial"/>
              </a:rPr>
              <a:t> </a:t>
            </a:r>
            <a:r>
              <a:rPr sz="800" dirty="0">
                <a:latin typeface="Arial"/>
                <a:cs typeface="Arial"/>
              </a:rPr>
              <a:t>quintile</a:t>
            </a:r>
            <a:r>
              <a:rPr sz="800" spc="65" dirty="0">
                <a:latin typeface="Arial"/>
                <a:cs typeface="Arial"/>
              </a:rPr>
              <a:t> </a:t>
            </a:r>
            <a:r>
              <a:rPr sz="800" dirty="0">
                <a:latin typeface="Arial"/>
                <a:cs typeface="Arial"/>
              </a:rPr>
              <a:t>dividend</a:t>
            </a:r>
            <a:r>
              <a:rPr sz="800" spc="60" dirty="0">
                <a:latin typeface="Arial"/>
                <a:cs typeface="Arial"/>
              </a:rPr>
              <a:t> </a:t>
            </a:r>
            <a:r>
              <a:rPr sz="800" dirty="0">
                <a:latin typeface="Arial"/>
                <a:cs typeface="Arial"/>
              </a:rPr>
              <a:t>yield</a:t>
            </a:r>
            <a:r>
              <a:rPr sz="800" spc="65" dirty="0">
                <a:latin typeface="Arial"/>
                <a:cs typeface="Arial"/>
              </a:rPr>
              <a:t> </a:t>
            </a:r>
            <a:r>
              <a:rPr sz="800" spc="-10" dirty="0">
                <a:latin typeface="Arial"/>
                <a:cs typeface="Arial"/>
              </a:rPr>
              <a:t>(sector-</a:t>
            </a:r>
            <a:r>
              <a:rPr sz="800" dirty="0">
                <a:latin typeface="Arial"/>
                <a:cs typeface="Arial"/>
              </a:rPr>
              <a:t>neutral)</a:t>
            </a:r>
            <a:r>
              <a:rPr sz="800" spc="60" dirty="0">
                <a:latin typeface="Arial"/>
                <a:cs typeface="Arial"/>
              </a:rPr>
              <a:t> </a:t>
            </a:r>
            <a:r>
              <a:rPr sz="800" dirty="0">
                <a:latin typeface="Arial"/>
                <a:cs typeface="Arial"/>
              </a:rPr>
              <a:t>within</a:t>
            </a:r>
            <a:r>
              <a:rPr sz="800" spc="55" dirty="0">
                <a:latin typeface="Arial"/>
                <a:cs typeface="Arial"/>
              </a:rPr>
              <a:t> </a:t>
            </a:r>
            <a:r>
              <a:rPr sz="800" dirty="0">
                <a:latin typeface="Arial"/>
                <a:cs typeface="Arial"/>
              </a:rPr>
              <a:t>the</a:t>
            </a:r>
            <a:r>
              <a:rPr sz="800" spc="65" dirty="0">
                <a:latin typeface="Arial"/>
                <a:cs typeface="Arial"/>
              </a:rPr>
              <a:t> </a:t>
            </a:r>
            <a:r>
              <a:rPr sz="800" dirty="0">
                <a:latin typeface="Arial"/>
                <a:cs typeface="Arial"/>
              </a:rPr>
              <a:t>index.</a:t>
            </a:r>
            <a:r>
              <a:rPr sz="800" spc="60" dirty="0">
                <a:latin typeface="Arial"/>
                <a:cs typeface="Arial"/>
              </a:rPr>
              <a:t> </a:t>
            </a:r>
            <a:r>
              <a:rPr sz="800" dirty="0">
                <a:latin typeface="Arial"/>
                <a:cs typeface="Arial"/>
              </a:rPr>
              <a:t>Line</a:t>
            </a:r>
            <a:r>
              <a:rPr sz="800" spc="65" dirty="0">
                <a:latin typeface="Arial"/>
                <a:cs typeface="Arial"/>
              </a:rPr>
              <a:t> </a:t>
            </a:r>
            <a:r>
              <a:rPr sz="800" dirty="0">
                <a:latin typeface="Arial"/>
                <a:cs typeface="Arial"/>
              </a:rPr>
              <a:t>represents</a:t>
            </a:r>
            <a:r>
              <a:rPr sz="800" spc="50" dirty="0">
                <a:latin typeface="Arial"/>
                <a:cs typeface="Arial"/>
              </a:rPr>
              <a:t> </a:t>
            </a:r>
            <a:r>
              <a:rPr sz="800" dirty="0">
                <a:latin typeface="Arial"/>
                <a:cs typeface="Arial"/>
              </a:rPr>
              <a:t>smoothed</a:t>
            </a:r>
            <a:r>
              <a:rPr sz="800" spc="65" dirty="0">
                <a:latin typeface="Arial"/>
                <a:cs typeface="Arial"/>
              </a:rPr>
              <a:t> </a:t>
            </a:r>
            <a:r>
              <a:rPr sz="800" spc="-25" dirty="0">
                <a:latin typeface="Arial"/>
                <a:cs typeface="Arial"/>
              </a:rPr>
              <a:t>six-</a:t>
            </a:r>
            <a:r>
              <a:rPr sz="800" dirty="0">
                <a:latin typeface="Arial"/>
                <a:cs typeface="Arial"/>
              </a:rPr>
              <a:t>month</a:t>
            </a:r>
            <a:r>
              <a:rPr sz="800" spc="50" dirty="0">
                <a:latin typeface="Arial"/>
                <a:cs typeface="Arial"/>
              </a:rPr>
              <a:t> </a:t>
            </a:r>
            <a:r>
              <a:rPr sz="800" spc="-10" dirty="0">
                <a:latin typeface="Arial"/>
                <a:cs typeface="Arial"/>
              </a:rPr>
              <a:t>average.</a:t>
            </a:r>
            <a:endParaRPr sz="800" dirty="0">
              <a:latin typeface="Arial"/>
              <a:cs typeface="Arial"/>
            </a:endParaRPr>
          </a:p>
        </p:txBody>
      </p:sp>
      <p:sp>
        <p:nvSpPr>
          <p:cNvPr id="9" name="object 9"/>
          <p:cNvSpPr txBox="1"/>
          <p:nvPr/>
        </p:nvSpPr>
        <p:spPr>
          <a:xfrm>
            <a:off x="2057189" y="1841500"/>
            <a:ext cx="5069205" cy="434340"/>
          </a:xfrm>
          <a:prstGeom prst="rect">
            <a:avLst/>
          </a:prstGeom>
        </p:spPr>
        <p:txBody>
          <a:bodyPr vert="horz" wrap="square" lIns="0" tIns="63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00"/>
              </a:spcBef>
            </a:pPr>
            <a:r>
              <a:rPr sz="1200" b="1" spc="-10">
                <a:solidFill>
                  <a:srgbClr val="726963"/>
                </a:solidFill>
                <a:latin typeface="Arial"/>
                <a:cs typeface="Arial"/>
              </a:rPr>
              <a:t>Valuations</a:t>
            </a:r>
            <a:r>
              <a:rPr sz="1200" b="1" spc="5">
                <a:solidFill>
                  <a:srgbClr val="726963"/>
                </a:solidFill>
                <a:latin typeface="Arial"/>
                <a:cs typeface="Arial"/>
              </a:rPr>
              <a:t> </a:t>
            </a:r>
            <a:r>
              <a:rPr sz="1200" b="1">
                <a:solidFill>
                  <a:srgbClr val="726963"/>
                </a:solidFill>
                <a:latin typeface="Arial"/>
                <a:cs typeface="Arial"/>
              </a:rPr>
              <a:t>for</a:t>
            </a:r>
            <a:r>
              <a:rPr sz="1200" b="1" spc="15">
                <a:solidFill>
                  <a:srgbClr val="726963"/>
                </a:solidFill>
                <a:latin typeface="Arial"/>
                <a:cs typeface="Arial"/>
              </a:rPr>
              <a:t> </a:t>
            </a:r>
            <a:r>
              <a:rPr sz="1200" b="1">
                <a:solidFill>
                  <a:srgbClr val="726963"/>
                </a:solidFill>
                <a:latin typeface="Arial"/>
                <a:cs typeface="Arial"/>
              </a:rPr>
              <a:t>high</a:t>
            </a:r>
            <a:r>
              <a:rPr sz="1200" b="1" spc="10">
                <a:solidFill>
                  <a:srgbClr val="726963"/>
                </a:solidFill>
                <a:latin typeface="Arial"/>
                <a:cs typeface="Arial"/>
              </a:rPr>
              <a:t> </a:t>
            </a:r>
            <a:r>
              <a:rPr sz="1200" b="1">
                <a:solidFill>
                  <a:srgbClr val="726963"/>
                </a:solidFill>
                <a:latin typeface="Arial"/>
                <a:cs typeface="Arial"/>
              </a:rPr>
              <a:t>dividend</a:t>
            </a:r>
            <a:r>
              <a:rPr sz="1200" b="1" spc="10">
                <a:solidFill>
                  <a:srgbClr val="726963"/>
                </a:solidFill>
                <a:latin typeface="Arial"/>
                <a:cs typeface="Arial"/>
              </a:rPr>
              <a:t> </a:t>
            </a:r>
            <a:r>
              <a:rPr sz="1200" b="1" spc="-10">
                <a:solidFill>
                  <a:srgbClr val="726963"/>
                </a:solidFill>
                <a:latin typeface="Arial"/>
                <a:cs typeface="Arial"/>
              </a:rPr>
              <a:t>payers</a:t>
            </a:r>
            <a:r>
              <a:rPr sz="1200" b="1" spc="5">
                <a:solidFill>
                  <a:srgbClr val="726963"/>
                </a:solidFill>
                <a:latin typeface="Arial"/>
                <a:cs typeface="Arial"/>
              </a:rPr>
              <a:t> </a:t>
            </a:r>
            <a:r>
              <a:rPr sz="1200" b="1">
                <a:solidFill>
                  <a:srgbClr val="726963"/>
                </a:solidFill>
                <a:latin typeface="Arial"/>
                <a:cs typeface="Arial"/>
              </a:rPr>
              <a:t>are</a:t>
            </a:r>
            <a:r>
              <a:rPr sz="1200" b="1" spc="10">
                <a:solidFill>
                  <a:srgbClr val="726963"/>
                </a:solidFill>
                <a:latin typeface="Arial"/>
                <a:cs typeface="Arial"/>
              </a:rPr>
              <a:t> </a:t>
            </a:r>
            <a:r>
              <a:rPr sz="1200" b="1">
                <a:solidFill>
                  <a:srgbClr val="726963"/>
                </a:solidFill>
                <a:latin typeface="Arial"/>
                <a:cs typeface="Arial"/>
              </a:rPr>
              <a:t>far</a:t>
            </a:r>
            <a:r>
              <a:rPr sz="1200" b="1" spc="15">
                <a:solidFill>
                  <a:srgbClr val="726963"/>
                </a:solidFill>
                <a:latin typeface="Arial"/>
                <a:cs typeface="Arial"/>
              </a:rPr>
              <a:t> </a:t>
            </a:r>
            <a:r>
              <a:rPr sz="1200" b="1">
                <a:solidFill>
                  <a:srgbClr val="726963"/>
                </a:solidFill>
                <a:latin typeface="Arial"/>
                <a:cs typeface="Arial"/>
              </a:rPr>
              <a:t>below</a:t>
            </a:r>
            <a:r>
              <a:rPr sz="1200" b="1" spc="20">
                <a:solidFill>
                  <a:srgbClr val="726963"/>
                </a:solidFill>
                <a:latin typeface="Arial"/>
                <a:cs typeface="Arial"/>
              </a:rPr>
              <a:t> </a:t>
            </a:r>
            <a:r>
              <a:rPr sz="1200" b="1">
                <a:solidFill>
                  <a:srgbClr val="726963"/>
                </a:solidFill>
                <a:latin typeface="Arial"/>
                <a:cs typeface="Arial"/>
              </a:rPr>
              <a:t>the</a:t>
            </a:r>
            <a:r>
              <a:rPr sz="1200" b="1" spc="10">
                <a:solidFill>
                  <a:srgbClr val="726963"/>
                </a:solidFill>
                <a:latin typeface="Arial"/>
                <a:cs typeface="Arial"/>
              </a:rPr>
              <a:t> </a:t>
            </a:r>
            <a:r>
              <a:rPr sz="1200" b="1">
                <a:solidFill>
                  <a:srgbClr val="726963"/>
                </a:solidFill>
                <a:latin typeface="Arial"/>
                <a:cs typeface="Arial"/>
              </a:rPr>
              <a:t>market</a:t>
            </a:r>
            <a:r>
              <a:rPr sz="1200" b="1" spc="20">
                <a:solidFill>
                  <a:srgbClr val="726963"/>
                </a:solidFill>
                <a:latin typeface="Arial"/>
                <a:cs typeface="Arial"/>
              </a:rPr>
              <a:t> </a:t>
            </a:r>
            <a:r>
              <a:rPr sz="1200" b="1" spc="-10">
                <a:solidFill>
                  <a:srgbClr val="726963"/>
                </a:solidFill>
                <a:latin typeface="Arial"/>
                <a:cs typeface="Arial"/>
              </a:rPr>
              <a:t>average</a:t>
            </a:r>
            <a:endParaRPr sz="1200">
              <a:latin typeface="Arial"/>
              <a:cs typeface="Arial"/>
            </a:endParaRPr>
          </a:p>
          <a:p>
            <a:pPr marL="12700">
              <a:lnSpc>
                <a:spcPct val="100000"/>
              </a:lnSpc>
              <a:spcBef>
                <a:spcPts val="300"/>
              </a:spcBef>
            </a:pPr>
            <a:r>
              <a:rPr sz="900" b="1">
                <a:latin typeface="Arial"/>
                <a:cs typeface="Arial"/>
              </a:rPr>
              <a:t>P/E</a:t>
            </a:r>
            <a:r>
              <a:rPr sz="900" b="1" spc="-15">
                <a:latin typeface="Arial"/>
                <a:cs typeface="Arial"/>
              </a:rPr>
              <a:t> </a:t>
            </a:r>
            <a:r>
              <a:rPr sz="900" b="1">
                <a:latin typeface="Arial"/>
                <a:cs typeface="Arial"/>
              </a:rPr>
              <a:t>of</a:t>
            </a:r>
            <a:r>
              <a:rPr sz="900" b="1" spc="-20">
                <a:latin typeface="Arial"/>
                <a:cs typeface="Arial"/>
              </a:rPr>
              <a:t> </a:t>
            </a:r>
            <a:r>
              <a:rPr sz="900" b="1">
                <a:latin typeface="Arial"/>
                <a:cs typeface="Arial"/>
              </a:rPr>
              <a:t>high</a:t>
            </a:r>
            <a:r>
              <a:rPr sz="900" b="1" spc="-25">
                <a:latin typeface="Arial"/>
                <a:cs typeface="Arial"/>
              </a:rPr>
              <a:t> </a:t>
            </a:r>
            <a:r>
              <a:rPr sz="900" b="1">
                <a:latin typeface="Arial"/>
                <a:cs typeface="Arial"/>
              </a:rPr>
              <a:t>dividend</a:t>
            </a:r>
            <a:r>
              <a:rPr sz="900" b="1" spc="-15">
                <a:latin typeface="Arial"/>
                <a:cs typeface="Arial"/>
              </a:rPr>
              <a:t> </a:t>
            </a:r>
            <a:r>
              <a:rPr sz="900" b="1" spc="-35">
                <a:latin typeface="Arial"/>
                <a:cs typeface="Arial"/>
              </a:rPr>
              <a:t>stocks</a:t>
            </a:r>
            <a:r>
              <a:rPr sz="900" b="1" spc="-20">
                <a:latin typeface="Arial"/>
                <a:cs typeface="Arial"/>
              </a:rPr>
              <a:t> </a:t>
            </a:r>
            <a:r>
              <a:rPr sz="900" b="1" spc="-25">
                <a:latin typeface="Arial"/>
                <a:cs typeface="Arial"/>
              </a:rPr>
              <a:t>vs.</a:t>
            </a:r>
            <a:r>
              <a:rPr sz="900" b="1" spc="-10">
                <a:latin typeface="Arial"/>
                <a:cs typeface="Arial"/>
              </a:rPr>
              <a:t> </a:t>
            </a:r>
            <a:r>
              <a:rPr sz="900" b="1" spc="-25">
                <a:latin typeface="Arial"/>
                <a:cs typeface="Arial"/>
              </a:rPr>
              <a:t>S&amp;P</a:t>
            </a:r>
            <a:r>
              <a:rPr sz="900" b="1" spc="-15">
                <a:latin typeface="Arial"/>
                <a:cs typeface="Arial"/>
              </a:rPr>
              <a:t> </a:t>
            </a:r>
            <a:r>
              <a:rPr sz="900" b="1" spc="75">
                <a:latin typeface="Arial"/>
                <a:cs typeface="Arial"/>
              </a:rPr>
              <a:t>500</a:t>
            </a:r>
            <a:r>
              <a:rPr sz="900" b="1" spc="-10">
                <a:latin typeface="Arial"/>
                <a:cs typeface="Arial"/>
              </a:rPr>
              <a:t> </a:t>
            </a:r>
            <a:r>
              <a:rPr sz="900" b="1">
                <a:latin typeface="Arial"/>
                <a:cs typeface="Arial"/>
              </a:rPr>
              <a:t>Index</a:t>
            </a:r>
            <a:r>
              <a:rPr sz="900" b="1" spc="-10">
                <a:latin typeface="Arial"/>
                <a:cs typeface="Arial"/>
              </a:rPr>
              <a:t> </a:t>
            </a:r>
            <a:r>
              <a:rPr sz="900" b="1" spc="-25">
                <a:latin typeface="Arial"/>
                <a:cs typeface="Arial"/>
              </a:rPr>
              <a:t>(%)</a:t>
            </a:r>
            <a:endParaRPr sz="900">
              <a:latin typeface="Arial"/>
              <a:cs typeface="Arial"/>
            </a:endParaRPr>
          </a:p>
        </p:txBody>
      </p:sp>
      <p:sp>
        <p:nvSpPr>
          <p:cNvPr id="10" name="object 10"/>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444500" y="86867"/>
            <a:ext cx="1403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EQUITY</a:t>
            </a:r>
            <a:r>
              <a:rPr sz="800" b="1" spc="375">
                <a:solidFill>
                  <a:srgbClr val="FFFFFF"/>
                </a:solidFill>
                <a:latin typeface="Arial"/>
                <a:cs typeface="Arial"/>
              </a:rPr>
              <a:t> </a:t>
            </a:r>
            <a:r>
              <a:rPr sz="800" b="1" spc="35">
                <a:solidFill>
                  <a:srgbClr val="FFFFFF"/>
                </a:solidFill>
                <a:latin typeface="Arial"/>
                <a:cs typeface="Arial"/>
              </a:rPr>
              <a:t>OPPORTUNITIES</a:t>
            </a:r>
            <a:endParaRPr sz="800">
              <a:latin typeface="Arial"/>
              <a:cs typeface="Arial"/>
            </a:endParaRPr>
          </a:p>
        </p:txBody>
      </p:sp>
      <p:sp>
        <p:nvSpPr>
          <p:cNvPr id="12" name="object 12"/>
          <p:cNvSpPr txBox="1"/>
          <p:nvPr/>
        </p:nvSpPr>
        <p:spPr>
          <a:xfrm>
            <a:off x="5905446" y="3461003"/>
            <a:ext cx="7810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B42573"/>
                </a:solidFill>
                <a:latin typeface="Arial"/>
                <a:cs typeface="Arial"/>
              </a:rPr>
              <a:t>–12.9%</a:t>
            </a:r>
            <a:r>
              <a:rPr sz="800" b="1" spc="-45">
                <a:solidFill>
                  <a:srgbClr val="B42573"/>
                </a:solidFill>
                <a:latin typeface="Arial"/>
                <a:cs typeface="Arial"/>
              </a:rPr>
              <a:t> </a:t>
            </a:r>
            <a:r>
              <a:rPr sz="800" b="1" spc="-10">
                <a:solidFill>
                  <a:srgbClr val="B42573"/>
                </a:solidFill>
                <a:latin typeface="Arial"/>
                <a:cs typeface="Arial"/>
              </a:rPr>
              <a:t>average</a:t>
            </a:r>
            <a:endParaRPr sz="800">
              <a:latin typeface="Arial"/>
              <a:cs typeface="Arial"/>
            </a:endParaRPr>
          </a:p>
        </p:txBody>
      </p:sp>
      <p:sp>
        <p:nvSpPr>
          <p:cNvPr id="13" name="object 13"/>
          <p:cNvSpPr txBox="1"/>
          <p:nvPr/>
        </p:nvSpPr>
        <p:spPr>
          <a:xfrm>
            <a:off x="7691755" y="4575555"/>
            <a:ext cx="461645"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000" b="1" spc="-10">
                <a:solidFill>
                  <a:srgbClr val="005F9E"/>
                </a:solidFill>
                <a:latin typeface="Trebuchet MS"/>
                <a:cs typeface="Trebuchet MS"/>
              </a:rPr>
              <a:t>–25.9%</a:t>
            </a:r>
            <a:endParaRPr sz="1000">
              <a:latin typeface="Trebuchet MS"/>
              <a:cs typeface="Trebuchet MS"/>
            </a:endParaRPr>
          </a:p>
        </p:txBody>
      </p:sp>
      <p:grpSp>
        <p:nvGrpSpPr>
          <p:cNvPr id="14" name="object 14"/>
          <p:cNvGrpSpPr/>
          <p:nvPr/>
        </p:nvGrpSpPr>
        <p:grpSpPr>
          <a:xfrm>
            <a:off x="2298044" y="2647687"/>
            <a:ext cx="5646420" cy="2615565"/>
            <a:chOff x="3782567" y="2647687"/>
            <a:chExt cx="5646420" cy="2615565"/>
          </a:xfrm>
        </p:grpSpPr>
        <p:sp>
          <p:nvSpPr>
            <p:cNvPr id="15" name="object 15"/>
            <p:cNvSpPr/>
            <p:nvPr/>
          </p:nvSpPr>
          <p:spPr>
            <a:xfrm>
              <a:off x="3839977" y="2657212"/>
              <a:ext cx="5441315" cy="2596515"/>
            </a:xfrm>
            <a:custGeom>
              <a:avLst/>
              <a:gdLst/>
              <a:ahLst/>
              <a:cxnLst/>
              <a:rect l="l" t="t" r="r" b="b"/>
              <a:pathLst>
                <a:path w="5441315" h="2596515">
                  <a:moveTo>
                    <a:pt x="0" y="969908"/>
                  </a:moveTo>
                  <a:lnTo>
                    <a:pt x="9647" y="969908"/>
                  </a:lnTo>
                  <a:lnTo>
                    <a:pt x="21839" y="966860"/>
                  </a:lnTo>
                  <a:lnTo>
                    <a:pt x="30983" y="878468"/>
                  </a:lnTo>
                  <a:lnTo>
                    <a:pt x="43175" y="954668"/>
                  </a:lnTo>
                  <a:lnTo>
                    <a:pt x="52319" y="1012580"/>
                  </a:lnTo>
                  <a:lnTo>
                    <a:pt x="64511" y="1000388"/>
                  </a:lnTo>
                  <a:lnTo>
                    <a:pt x="76703" y="1015628"/>
                  </a:lnTo>
                  <a:lnTo>
                    <a:pt x="85847" y="1131452"/>
                  </a:lnTo>
                  <a:lnTo>
                    <a:pt x="94991" y="1122308"/>
                  </a:lnTo>
                  <a:lnTo>
                    <a:pt x="107183" y="1091828"/>
                  </a:lnTo>
                  <a:lnTo>
                    <a:pt x="119375" y="1046108"/>
                  </a:lnTo>
                  <a:lnTo>
                    <a:pt x="128519" y="982100"/>
                  </a:lnTo>
                  <a:lnTo>
                    <a:pt x="140711" y="933332"/>
                  </a:lnTo>
                  <a:lnTo>
                    <a:pt x="149855" y="783980"/>
                  </a:lnTo>
                  <a:lnTo>
                    <a:pt x="162047" y="695588"/>
                  </a:lnTo>
                  <a:lnTo>
                    <a:pt x="171191" y="665108"/>
                  </a:lnTo>
                  <a:lnTo>
                    <a:pt x="183383" y="530996"/>
                  </a:lnTo>
                  <a:lnTo>
                    <a:pt x="192527" y="488324"/>
                  </a:lnTo>
                  <a:lnTo>
                    <a:pt x="204719" y="454796"/>
                  </a:lnTo>
                  <a:lnTo>
                    <a:pt x="213863" y="436508"/>
                  </a:lnTo>
                  <a:lnTo>
                    <a:pt x="226055" y="540140"/>
                  </a:lnTo>
                  <a:lnTo>
                    <a:pt x="235199" y="506612"/>
                  </a:lnTo>
                  <a:lnTo>
                    <a:pt x="247391" y="576716"/>
                  </a:lnTo>
                  <a:lnTo>
                    <a:pt x="256535" y="640724"/>
                  </a:lnTo>
                  <a:lnTo>
                    <a:pt x="268727" y="695588"/>
                  </a:lnTo>
                  <a:lnTo>
                    <a:pt x="277871" y="726068"/>
                  </a:lnTo>
                  <a:lnTo>
                    <a:pt x="290063" y="713876"/>
                  </a:lnTo>
                  <a:lnTo>
                    <a:pt x="299207" y="787028"/>
                  </a:lnTo>
                  <a:lnTo>
                    <a:pt x="311399" y="896756"/>
                  </a:lnTo>
                  <a:lnTo>
                    <a:pt x="320543" y="988196"/>
                  </a:lnTo>
                  <a:lnTo>
                    <a:pt x="332735" y="991244"/>
                  </a:lnTo>
                  <a:lnTo>
                    <a:pt x="341879" y="1076588"/>
                  </a:lnTo>
                  <a:lnTo>
                    <a:pt x="354071" y="1186316"/>
                  </a:lnTo>
                  <a:lnTo>
                    <a:pt x="363215" y="1228988"/>
                  </a:lnTo>
                  <a:lnTo>
                    <a:pt x="375407" y="1158884"/>
                  </a:lnTo>
                  <a:lnTo>
                    <a:pt x="384551" y="1058300"/>
                  </a:lnTo>
                  <a:lnTo>
                    <a:pt x="396743" y="1070492"/>
                  </a:lnTo>
                  <a:lnTo>
                    <a:pt x="405887" y="1018676"/>
                  </a:lnTo>
                  <a:lnTo>
                    <a:pt x="418079" y="863228"/>
                  </a:lnTo>
                  <a:lnTo>
                    <a:pt x="427223" y="777884"/>
                  </a:lnTo>
                  <a:lnTo>
                    <a:pt x="439415" y="744356"/>
                  </a:lnTo>
                  <a:lnTo>
                    <a:pt x="448559" y="668156"/>
                  </a:lnTo>
                  <a:lnTo>
                    <a:pt x="460751" y="643772"/>
                  </a:lnTo>
                  <a:lnTo>
                    <a:pt x="469895" y="634628"/>
                  </a:lnTo>
                  <a:lnTo>
                    <a:pt x="482087" y="695588"/>
                  </a:lnTo>
                  <a:lnTo>
                    <a:pt x="491231" y="680348"/>
                  </a:lnTo>
                  <a:lnTo>
                    <a:pt x="503423" y="686444"/>
                  </a:lnTo>
                  <a:lnTo>
                    <a:pt x="512567" y="796172"/>
                  </a:lnTo>
                  <a:lnTo>
                    <a:pt x="524759" y="851036"/>
                  </a:lnTo>
                  <a:lnTo>
                    <a:pt x="536951" y="869324"/>
                  </a:lnTo>
                  <a:lnTo>
                    <a:pt x="546095" y="863228"/>
                  </a:lnTo>
                  <a:lnTo>
                    <a:pt x="558287" y="902852"/>
                  </a:lnTo>
                  <a:lnTo>
                    <a:pt x="567431" y="918092"/>
                  </a:lnTo>
                  <a:lnTo>
                    <a:pt x="579623" y="860180"/>
                  </a:lnTo>
                  <a:lnTo>
                    <a:pt x="588767" y="768740"/>
                  </a:lnTo>
                  <a:lnTo>
                    <a:pt x="600959" y="695588"/>
                  </a:lnTo>
                  <a:lnTo>
                    <a:pt x="610103" y="643772"/>
                  </a:lnTo>
                  <a:lnTo>
                    <a:pt x="622295" y="610244"/>
                  </a:lnTo>
                  <a:lnTo>
                    <a:pt x="631439" y="585860"/>
                  </a:lnTo>
                  <a:lnTo>
                    <a:pt x="643631" y="598052"/>
                  </a:lnTo>
                  <a:lnTo>
                    <a:pt x="652775" y="610244"/>
                  </a:lnTo>
                  <a:lnTo>
                    <a:pt x="664967" y="573668"/>
                  </a:lnTo>
                  <a:lnTo>
                    <a:pt x="674111" y="582812"/>
                  </a:lnTo>
                  <a:lnTo>
                    <a:pt x="686303" y="634628"/>
                  </a:lnTo>
                  <a:lnTo>
                    <a:pt x="695447" y="659012"/>
                  </a:lnTo>
                  <a:lnTo>
                    <a:pt x="707639" y="695588"/>
                  </a:lnTo>
                  <a:lnTo>
                    <a:pt x="716783" y="747404"/>
                  </a:lnTo>
                  <a:lnTo>
                    <a:pt x="728975" y="841892"/>
                  </a:lnTo>
                  <a:lnTo>
                    <a:pt x="738119" y="866276"/>
                  </a:lnTo>
                  <a:lnTo>
                    <a:pt x="750311" y="866276"/>
                  </a:lnTo>
                  <a:lnTo>
                    <a:pt x="759455" y="847988"/>
                  </a:lnTo>
                  <a:lnTo>
                    <a:pt x="771647" y="817508"/>
                  </a:lnTo>
                  <a:lnTo>
                    <a:pt x="780791" y="805316"/>
                  </a:lnTo>
                  <a:lnTo>
                    <a:pt x="792983" y="805316"/>
                  </a:lnTo>
                  <a:lnTo>
                    <a:pt x="802127" y="844940"/>
                  </a:lnTo>
                  <a:lnTo>
                    <a:pt x="814319" y="863228"/>
                  </a:lnTo>
                  <a:lnTo>
                    <a:pt x="823463" y="851036"/>
                  </a:lnTo>
                  <a:lnTo>
                    <a:pt x="835655" y="838844"/>
                  </a:lnTo>
                  <a:lnTo>
                    <a:pt x="847847" y="802268"/>
                  </a:lnTo>
                  <a:lnTo>
                    <a:pt x="856991" y="890660"/>
                  </a:lnTo>
                  <a:lnTo>
                    <a:pt x="866135" y="893708"/>
                  </a:lnTo>
                  <a:lnTo>
                    <a:pt x="878327" y="902852"/>
                  </a:lnTo>
                  <a:lnTo>
                    <a:pt x="887471" y="976004"/>
                  </a:lnTo>
                  <a:lnTo>
                    <a:pt x="899663" y="1043060"/>
                  </a:lnTo>
                  <a:lnTo>
                    <a:pt x="908807" y="1146692"/>
                  </a:lnTo>
                  <a:lnTo>
                    <a:pt x="920999" y="1040012"/>
                  </a:lnTo>
                  <a:lnTo>
                    <a:pt x="933191" y="997340"/>
                  </a:lnTo>
                  <a:lnTo>
                    <a:pt x="942335" y="988196"/>
                  </a:lnTo>
                  <a:lnTo>
                    <a:pt x="954527" y="960764"/>
                  </a:lnTo>
                  <a:lnTo>
                    <a:pt x="963671" y="945524"/>
                  </a:lnTo>
                  <a:lnTo>
                    <a:pt x="975863" y="927236"/>
                  </a:lnTo>
                  <a:lnTo>
                    <a:pt x="985007" y="951620"/>
                  </a:lnTo>
                  <a:lnTo>
                    <a:pt x="997199" y="963812"/>
                  </a:lnTo>
                  <a:lnTo>
                    <a:pt x="1006343" y="954668"/>
                  </a:lnTo>
                  <a:lnTo>
                    <a:pt x="1018535" y="963812"/>
                  </a:lnTo>
                  <a:lnTo>
                    <a:pt x="1027679" y="930284"/>
                  </a:lnTo>
                  <a:lnTo>
                    <a:pt x="1039871" y="878468"/>
                  </a:lnTo>
                  <a:lnTo>
                    <a:pt x="1049015" y="887612"/>
                  </a:lnTo>
                  <a:lnTo>
                    <a:pt x="1061207" y="863228"/>
                  </a:lnTo>
                  <a:lnTo>
                    <a:pt x="1070351" y="860180"/>
                  </a:lnTo>
                  <a:lnTo>
                    <a:pt x="1082543" y="866276"/>
                  </a:lnTo>
                  <a:lnTo>
                    <a:pt x="1091687" y="844940"/>
                  </a:lnTo>
                  <a:lnTo>
                    <a:pt x="1103879" y="802268"/>
                  </a:lnTo>
                  <a:lnTo>
                    <a:pt x="1113023" y="750452"/>
                  </a:lnTo>
                  <a:lnTo>
                    <a:pt x="1125215" y="738260"/>
                  </a:lnTo>
                  <a:lnTo>
                    <a:pt x="1134359" y="686444"/>
                  </a:lnTo>
                  <a:lnTo>
                    <a:pt x="1146551" y="683396"/>
                  </a:lnTo>
                  <a:lnTo>
                    <a:pt x="1155695" y="686444"/>
                  </a:lnTo>
                  <a:lnTo>
                    <a:pt x="1167887" y="735212"/>
                  </a:lnTo>
                  <a:lnTo>
                    <a:pt x="1177031" y="744356"/>
                  </a:lnTo>
                  <a:lnTo>
                    <a:pt x="1189223" y="829700"/>
                  </a:lnTo>
                  <a:lnTo>
                    <a:pt x="1198367" y="890660"/>
                  </a:lnTo>
                  <a:lnTo>
                    <a:pt x="1210559" y="866276"/>
                  </a:lnTo>
                  <a:lnTo>
                    <a:pt x="1222751" y="905900"/>
                  </a:lnTo>
                  <a:lnTo>
                    <a:pt x="1231895" y="930284"/>
                  </a:lnTo>
                  <a:lnTo>
                    <a:pt x="1241039" y="1021724"/>
                  </a:lnTo>
                  <a:lnTo>
                    <a:pt x="1253231" y="994292"/>
                  </a:lnTo>
                  <a:lnTo>
                    <a:pt x="1262375" y="994292"/>
                  </a:lnTo>
                  <a:lnTo>
                    <a:pt x="1274567" y="1064396"/>
                  </a:lnTo>
                  <a:lnTo>
                    <a:pt x="1283711" y="1107068"/>
                  </a:lnTo>
                  <a:lnTo>
                    <a:pt x="1295903" y="1152788"/>
                  </a:lnTo>
                  <a:lnTo>
                    <a:pt x="1308095" y="1088780"/>
                  </a:lnTo>
                  <a:lnTo>
                    <a:pt x="1317239" y="1161932"/>
                  </a:lnTo>
                  <a:lnTo>
                    <a:pt x="1329431" y="1122308"/>
                  </a:lnTo>
                  <a:lnTo>
                    <a:pt x="1338575" y="1033916"/>
                  </a:lnTo>
                  <a:lnTo>
                    <a:pt x="1350767" y="893708"/>
                  </a:lnTo>
                  <a:lnTo>
                    <a:pt x="1359911" y="838844"/>
                  </a:lnTo>
                </a:path>
                <a:path w="5441315" h="2596515">
                  <a:moveTo>
                    <a:pt x="1359911" y="838844"/>
                  </a:moveTo>
                  <a:lnTo>
                    <a:pt x="1369055" y="838844"/>
                  </a:lnTo>
                  <a:lnTo>
                    <a:pt x="1381247" y="741308"/>
                  </a:lnTo>
                  <a:lnTo>
                    <a:pt x="1393439" y="823604"/>
                  </a:lnTo>
                  <a:lnTo>
                    <a:pt x="1402583" y="844940"/>
                  </a:lnTo>
                  <a:lnTo>
                    <a:pt x="1414775" y="960764"/>
                  </a:lnTo>
                  <a:lnTo>
                    <a:pt x="1423919" y="896756"/>
                  </a:lnTo>
                  <a:lnTo>
                    <a:pt x="1436111" y="911996"/>
                  </a:lnTo>
                  <a:lnTo>
                    <a:pt x="1445255" y="915044"/>
                  </a:lnTo>
                  <a:lnTo>
                    <a:pt x="1457447" y="863228"/>
                  </a:lnTo>
                  <a:lnTo>
                    <a:pt x="1466591" y="857132"/>
                  </a:lnTo>
                  <a:lnTo>
                    <a:pt x="1478783" y="844940"/>
                  </a:lnTo>
                  <a:lnTo>
                    <a:pt x="1487927" y="921140"/>
                  </a:lnTo>
                  <a:lnTo>
                    <a:pt x="1500119" y="918092"/>
                  </a:lnTo>
                  <a:lnTo>
                    <a:pt x="1509263" y="918092"/>
                  </a:lnTo>
                  <a:lnTo>
                    <a:pt x="1521455" y="936380"/>
                  </a:lnTo>
                  <a:lnTo>
                    <a:pt x="1530599" y="985148"/>
                  </a:lnTo>
                  <a:lnTo>
                    <a:pt x="1542791" y="982100"/>
                  </a:lnTo>
                  <a:lnTo>
                    <a:pt x="1551935" y="1015628"/>
                  </a:lnTo>
                  <a:lnTo>
                    <a:pt x="1564127" y="997340"/>
                  </a:lnTo>
                  <a:lnTo>
                    <a:pt x="1573271" y="1015628"/>
                  </a:lnTo>
                  <a:lnTo>
                    <a:pt x="1585463" y="979052"/>
                  </a:lnTo>
                  <a:lnTo>
                    <a:pt x="1594607" y="979052"/>
                  </a:lnTo>
                  <a:lnTo>
                    <a:pt x="1606799" y="997340"/>
                  </a:lnTo>
                  <a:lnTo>
                    <a:pt x="1618991" y="933332"/>
                  </a:lnTo>
                  <a:lnTo>
                    <a:pt x="1628135" y="939428"/>
                  </a:lnTo>
                  <a:lnTo>
                    <a:pt x="1637279" y="838844"/>
                  </a:lnTo>
                  <a:lnTo>
                    <a:pt x="1649471" y="872372"/>
                  </a:lnTo>
                  <a:lnTo>
                    <a:pt x="1658615" y="841892"/>
                  </a:lnTo>
                  <a:lnTo>
                    <a:pt x="1670807" y="765692"/>
                  </a:lnTo>
                  <a:lnTo>
                    <a:pt x="1682999" y="753500"/>
                  </a:lnTo>
                  <a:lnTo>
                    <a:pt x="1692143" y="732164"/>
                  </a:lnTo>
                  <a:lnTo>
                    <a:pt x="1704335" y="799220"/>
                  </a:lnTo>
                  <a:lnTo>
                    <a:pt x="1713479" y="741308"/>
                  </a:lnTo>
                  <a:lnTo>
                    <a:pt x="1725671" y="707780"/>
                  </a:lnTo>
                  <a:lnTo>
                    <a:pt x="1734815" y="710828"/>
                  </a:lnTo>
                  <a:lnTo>
                    <a:pt x="1747007" y="646820"/>
                  </a:lnTo>
                  <a:lnTo>
                    <a:pt x="1756151" y="625484"/>
                  </a:lnTo>
                  <a:lnTo>
                    <a:pt x="1768343" y="558428"/>
                  </a:lnTo>
                  <a:lnTo>
                    <a:pt x="1777487" y="524900"/>
                  </a:lnTo>
                  <a:lnTo>
                    <a:pt x="1789679" y="482228"/>
                  </a:lnTo>
                  <a:lnTo>
                    <a:pt x="1798823" y="430412"/>
                  </a:lnTo>
                  <a:lnTo>
                    <a:pt x="1811015" y="500516"/>
                  </a:lnTo>
                  <a:lnTo>
                    <a:pt x="1820159" y="491372"/>
                  </a:lnTo>
                  <a:lnTo>
                    <a:pt x="1832351" y="561476"/>
                  </a:lnTo>
                  <a:lnTo>
                    <a:pt x="1841495" y="598052"/>
                  </a:lnTo>
                  <a:lnTo>
                    <a:pt x="1853687" y="732164"/>
                  </a:lnTo>
                  <a:lnTo>
                    <a:pt x="1862831" y="881516"/>
                  </a:lnTo>
                  <a:lnTo>
                    <a:pt x="1875023" y="963812"/>
                  </a:lnTo>
                  <a:lnTo>
                    <a:pt x="1884167" y="1079636"/>
                  </a:lnTo>
                  <a:lnTo>
                    <a:pt x="1896359" y="1155836"/>
                  </a:lnTo>
                  <a:lnTo>
                    <a:pt x="1905503" y="1241180"/>
                  </a:lnTo>
                  <a:lnTo>
                    <a:pt x="1917695" y="1219844"/>
                  </a:lnTo>
                  <a:lnTo>
                    <a:pt x="1926839" y="1164980"/>
                  </a:lnTo>
                  <a:lnTo>
                    <a:pt x="1939031" y="1113164"/>
                  </a:lnTo>
                  <a:lnTo>
                    <a:pt x="1948175" y="1070492"/>
                  </a:lnTo>
                  <a:lnTo>
                    <a:pt x="1960367" y="997340"/>
                  </a:lnTo>
                  <a:lnTo>
                    <a:pt x="1969511" y="948572"/>
                  </a:lnTo>
                  <a:lnTo>
                    <a:pt x="1981703" y="945524"/>
                  </a:lnTo>
                  <a:lnTo>
                    <a:pt x="1990847" y="985148"/>
                  </a:lnTo>
                  <a:lnTo>
                    <a:pt x="2003039" y="1003436"/>
                  </a:lnTo>
                  <a:lnTo>
                    <a:pt x="2012183" y="942476"/>
                  </a:lnTo>
                  <a:lnTo>
                    <a:pt x="2024375" y="930284"/>
                  </a:lnTo>
                  <a:lnTo>
                    <a:pt x="2033519" y="915044"/>
                  </a:lnTo>
                  <a:lnTo>
                    <a:pt x="2045711" y="936380"/>
                  </a:lnTo>
                  <a:lnTo>
                    <a:pt x="2054855" y="945524"/>
                  </a:lnTo>
                  <a:lnTo>
                    <a:pt x="2067047" y="890660"/>
                  </a:lnTo>
                  <a:lnTo>
                    <a:pt x="2079239" y="945524"/>
                  </a:lnTo>
                  <a:lnTo>
                    <a:pt x="2088383" y="1003436"/>
                  </a:lnTo>
                  <a:lnTo>
                    <a:pt x="2100575" y="1046108"/>
                  </a:lnTo>
                  <a:lnTo>
                    <a:pt x="2109719" y="1040012"/>
                  </a:lnTo>
                  <a:lnTo>
                    <a:pt x="2121911" y="991244"/>
                  </a:lnTo>
                  <a:lnTo>
                    <a:pt x="2131055" y="927236"/>
                  </a:lnTo>
                  <a:lnTo>
                    <a:pt x="2143247" y="829700"/>
                  </a:lnTo>
                  <a:lnTo>
                    <a:pt x="2152391" y="753500"/>
                  </a:lnTo>
                  <a:lnTo>
                    <a:pt x="2164583" y="652916"/>
                  </a:lnTo>
                  <a:lnTo>
                    <a:pt x="2173727" y="534044"/>
                  </a:lnTo>
                  <a:lnTo>
                    <a:pt x="2185919" y="436508"/>
                  </a:lnTo>
                  <a:lnTo>
                    <a:pt x="2195063" y="427364"/>
                  </a:lnTo>
                  <a:lnTo>
                    <a:pt x="2207255" y="424316"/>
                  </a:lnTo>
                  <a:lnTo>
                    <a:pt x="2216399" y="412124"/>
                  </a:lnTo>
                  <a:lnTo>
                    <a:pt x="2228591" y="381644"/>
                  </a:lnTo>
                  <a:lnTo>
                    <a:pt x="2237735" y="369452"/>
                  </a:lnTo>
                  <a:lnTo>
                    <a:pt x="2249927" y="372500"/>
                  </a:lnTo>
                  <a:lnTo>
                    <a:pt x="2259071" y="424316"/>
                  </a:lnTo>
                  <a:lnTo>
                    <a:pt x="2271263" y="506612"/>
                  </a:lnTo>
                  <a:lnTo>
                    <a:pt x="2280407" y="534044"/>
                  </a:lnTo>
                  <a:lnTo>
                    <a:pt x="2313935" y="585860"/>
                  </a:lnTo>
                  <a:lnTo>
                    <a:pt x="2323079" y="631580"/>
                  </a:lnTo>
                  <a:lnTo>
                    <a:pt x="2335271" y="701684"/>
                  </a:lnTo>
                  <a:lnTo>
                    <a:pt x="2344415" y="829700"/>
                  </a:lnTo>
                  <a:lnTo>
                    <a:pt x="2356607" y="985148"/>
                  </a:lnTo>
                  <a:lnTo>
                    <a:pt x="2365751" y="1052204"/>
                  </a:lnTo>
                  <a:lnTo>
                    <a:pt x="2377943" y="1161932"/>
                  </a:lnTo>
                  <a:lnTo>
                    <a:pt x="2390135" y="1253372"/>
                  </a:lnTo>
                  <a:lnTo>
                    <a:pt x="2399279" y="1302140"/>
                  </a:lnTo>
                  <a:lnTo>
                    <a:pt x="2408423" y="1332620"/>
                  </a:lnTo>
                  <a:lnTo>
                    <a:pt x="2420615" y="1402724"/>
                  </a:lnTo>
                  <a:lnTo>
                    <a:pt x="2429759" y="1497212"/>
                  </a:lnTo>
                  <a:lnTo>
                    <a:pt x="2441951" y="1552076"/>
                  </a:lnTo>
                  <a:lnTo>
                    <a:pt x="2451095" y="1588652"/>
                  </a:lnTo>
                  <a:lnTo>
                    <a:pt x="2463287" y="1606940"/>
                  </a:lnTo>
                  <a:lnTo>
                    <a:pt x="2472431" y="1640468"/>
                  </a:lnTo>
                  <a:lnTo>
                    <a:pt x="2484623" y="1698380"/>
                  </a:lnTo>
                  <a:lnTo>
                    <a:pt x="2496815" y="1820300"/>
                  </a:lnTo>
                  <a:lnTo>
                    <a:pt x="2505959" y="2027564"/>
                  </a:lnTo>
                  <a:lnTo>
                    <a:pt x="2518151" y="2201300"/>
                  </a:lnTo>
                  <a:lnTo>
                    <a:pt x="2527295" y="2353700"/>
                  </a:lnTo>
                  <a:lnTo>
                    <a:pt x="2539487" y="2475620"/>
                  </a:lnTo>
                  <a:lnTo>
                    <a:pt x="2548631" y="2521340"/>
                  </a:lnTo>
                  <a:lnTo>
                    <a:pt x="2569967" y="2570108"/>
                  </a:lnTo>
                  <a:lnTo>
                    <a:pt x="2582159" y="2564012"/>
                  </a:lnTo>
                  <a:lnTo>
                    <a:pt x="2591303" y="2506100"/>
                  </a:lnTo>
                  <a:lnTo>
                    <a:pt x="2603495" y="2475620"/>
                  </a:lnTo>
                  <a:lnTo>
                    <a:pt x="2612639" y="2484764"/>
                  </a:lnTo>
                  <a:lnTo>
                    <a:pt x="2624831" y="2432948"/>
                  </a:lnTo>
                  <a:lnTo>
                    <a:pt x="2633975" y="2307980"/>
                  </a:lnTo>
                  <a:lnTo>
                    <a:pt x="2646167" y="2234828"/>
                  </a:lnTo>
                  <a:lnTo>
                    <a:pt x="2655311" y="2179964"/>
                  </a:lnTo>
                  <a:lnTo>
                    <a:pt x="2667503" y="2079380"/>
                  </a:lnTo>
                  <a:lnTo>
                    <a:pt x="2676647" y="1966604"/>
                  </a:lnTo>
                  <a:lnTo>
                    <a:pt x="2688839" y="1911740"/>
                  </a:lnTo>
                  <a:lnTo>
                    <a:pt x="2697983" y="1789820"/>
                  </a:lnTo>
                  <a:lnTo>
                    <a:pt x="2710175" y="1689236"/>
                  </a:lnTo>
                  <a:lnTo>
                    <a:pt x="2719319" y="1606940"/>
                  </a:lnTo>
                </a:path>
                <a:path w="5441315" h="2596515">
                  <a:moveTo>
                    <a:pt x="2719319" y="1606940"/>
                  </a:moveTo>
                  <a:lnTo>
                    <a:pt x="2731511" y="1506356"/>
                  </a:lnTo>
                  <a:lnTo>
                    <a:pt x="2740655" y="1414916"/>
                  </a:lnTo>
                  <a:lnTo>
                    <a:pt x="2752847" y="1350908"/>
                  </a:lnTo>
                  <a:lnTo>
                    <a:pt x="2761991" y="1296044"/>
                  </a:lnTo>
                  <a:lnTo>
                    <a:pt x="2774183" y="1195460"/>
                  </a:lnTo>
                  <a:lnTo>
                    <a:pt x="2783327" y="1058300"/>
                  </a:lnTo>
                  <a:lnTo>
                    <a:pt x="2795519" y="957716"/>
                  </a:lnTo>
                  <a:lnTo>
                    <a:pt x="2804663" y="866276"/>
                  </a:lnTo>
                  <a:lnTo>
                    <a:pt x="2816855" y="771788"/>
                  </a:lnTo>
                  <a:lnTo>
                    <a:pt x="2825999" y="732164"/>
                  </a:lnTo>
                  <a:lnTo>
                    <a:pt x="2838191" y="744356"/>
                  </a:lnTo>
                  <a:lnTo>
                    <a:pt x="2850383" y="851036"/>
                  </a:lnTo>
                  <a:lnTo>
                    <a:pt x="2859527" y="1030868"/>
                  </a:lnTo>
                  <a:lnTo>
                    <a:pt x="2871719" y="1155836"/>
                  </a:lnTo>
                  <a:lnTo>
                    <a:pt x="2880863" y="1143644"/>
                  </a:lnTo>
                  <a:lnTo>
                    <a:pt x="2893055" y="1161932"/>
                  </a:lnTo>
                  <a:lnTo>
                    <a:pt x="2902199" y="1186316"/>
                  </a:lnTo>
                  <a:lnTo>
                    <a:pt x="2911343" y="1164980"/>
                  </a:lnTo>
                  <a:lnTo>
                    <a:pt x="2923535" y="1070492"/>
                  </a:lnTo>
                  <a:lnTo>
                    <a:pt x="2932679" y="1094876"/>
                  </a:lnTo>
                  <a:lnTo>
                    <a:pt x="2944871" y="1168028"/>
                  </a:lnTo>
                  <a:lnTo>
                    <a:pt x="2957063" y="1189364"/>
                  </a:lnTo>
                  <a:lnTo>
                    <a:pt x="2966207" y="1143644"/>
                  </a:lnTo>
                  <a:lnTo>
                    <a:pt x="2978399" y="1122308"/>
                  </a:lnTo>
                  <a:lnTo>
                    <a:pt x="2987543" y="1018676"/>
                  </a:lnTo>
                  <a:lnTo>
                    <a:pt x="2999735" y="908948"/>
                  </a:lnTo>
                  <a:lnTo>
                    <a:pt x="3008879" y="857132"/>
                  </a:lnTo>
                  <a:lnTo>
                    <a:pt x="3021071" y="820556"/>
                  </a:lnTo>
                  <a:lnTo>
                    <a:pt x="3030215" y="787028"/>
                  </a:lnTo>
                  <a:lnTo>
                    <a:pt x="3042407" y="683396"/>
                  </a:lnTo>
                  <a:lnTo>
                    <a:pt x="3051551" y="674252"/>
                  </a:lnTo>
                  <a:lnTo>
                    <a:pt x="3063743" y="582812"/>
                  </a:lnTo>
                  <a:lnTo>
                    <a:pt x="3072887" y="497468"/>
                  </a:lnTo>
                  <a:lnTo>
                    <a:pt x="3085079" y="412124"/>
                  </a:lnTo>
                  <a:lnTo>
                    <a:pt x="3094223" y="326780"/>
                  </a:lnTo>
                  <a:lnTo>
                    <a:pt x="3106415" y="302396"/>
                  </a:lnTo>
                  <a:lnTo>
                    <a:pt x="3115559" y="278012"/>
                  </a:lnTo>
                  <a:lnTo>
                    <a:pt x="3127751" y="345068"/>
                  </a:lnTo>
                  <a:lnTo>
                    <a:pt x="3136895" y="342020"/>
                  </a:lnTo>
                  <a:lnTo>
                    <a:pt x="3149087" y="351164"/>
                  </a:lnTo>
                  <a:lnTo>
                    <a:pt x="3161279" y="345068"/>
                  </a:lnTo>
                  <a:lnTo>
                    <a:pt x="3170423" y="326780"/>
                  </a:lnTo>
                  <a:lnTo>
                    <a:pt x="3179567" y="296300"/>
                  </a:lnTo>
                  <a:lnTo>
                    <a:pt x="3191759" y="250580"/>
                  </a:lnTo>
                  <a:lnTo>
                    <a:pt x="3200903" y="232292"/>
                  </a:lnTo>
                  <a:lnTo>
                    <a:pt x="3213095" y="217052"/>
                  </a:lnTo>
                  <a:lnTo>
                    <a:pt x="3222239" y="223148"/>
                  </a:lnTo>
                  <a:lnTo>
                    <a:pt x="3234431" y="229244"/>
                  </a:lnTo>
                  <a:lnTo>
                    <a:pt x="3246623" y="256676"/>
                  </a:lnTo>
                  <a:lnTo>
                    <a:pt x="3255767" y="259724"/>
                  </a:lnTo>
                  <a:lnTo>
                    <a:pt x="3267959" y="296300"/>
                  </a:lnTo>
                  <a:lnTo>
                    <a:pt x="3277103" y="335924"/>
                  </a:lnTo>
                  <a:lnTo>
                    <a:pt x="3289295" y="381644"/>
                  </a:lnTo>
                  <a:lnTo>
                    <a:pt x="3298439" y="448700"/>
                  </a:lnTo>
                  <a:lnTo>
                    <a:pt x="3310631" y="439556"/>
                  </a:lnTo>
                  <a:lnTo>
                    <a:pt x="3319775" y="479180"/>
                  </a:lnTo>
                  <a:lnTo>
                    <a:pt x="3331967" y="476132"/>
                  </a:lnTo>
                  <a:lnTo>
                    <a:pt x="3341111" y="466988"/>
                  </a:lnTo>
                  <a:lnTo>
                    <a:pt x="3353303" y="424316"/>
                  </a:lnTo>
                  <a:lnTo>
                    <a:pt x="3362447" y="366404"/>
                  </a:lnTo>
                  <a:lnTo>
                    <a:pt x="3374639" y="366404"/>
                  </a:lnTo>
                  <a:lnTo>
                    <a:pt x="3383783" y="281060"/>
                  </a:lnTo>
                  <a:lnTo>
                    <a:pt x="3395975" y="229244"/>
                  </a:lnTo>
                  <a:lnTo>
                    <a:pt x="3405119" y="171332"/>
                  </a:lnTo>
                  <a:lnTo>
                    <a:pt x="3417311" y="165236"/>
                  </a:lnTo>
                  <a:lnTo>
                    <a:pt x="3426455" y="217052"/>
                  </a:lnTo>
                  <a:lnTo>
                    <a:pt x="3438647" y="253628"/>
                  </a:lnTo>
                  <a:lnTo>
                    <a:pt x="3447791" y="296300"/>
                  </a:lnTo>
                  <a:lnTo>
                    <a:pt x="3459983" y="351164"/>
                  </a:lnTo>
                  <a:lnTo>
                    <a:pt x="3469127" y="378596"/>
                  </a:lnTo>
                  <a:lnTo>
                    <a:pt x="3481319" y="415172"/>
                  </a:lnTo>
                  <a:lnTo>
                    <a:pt x="3490463" y="369452"/>
                  </a:lnTo>
                  <a:lnTo>
                    <a:pt x="3502655" y="332876"/>
                  </a:lnTo>
                  <a:lnTo>
                    <a:pt x="3511799" y="354212"/>
                  </a:lnTo>
                  <a:lnTo>
                    <a:pt x="3523991" y="390788"/>
                  </a:lnTo>
                  <a:lnTo>
                    <a:pt x="3533135" y="445652"/>
                  </a:lnTo>
                  <a:lnTo>
                    <a:pt x="3545327" y="457844"/>
                  </a:lnTo>
                  <a:lnTo>
                    <a:pt x="3554471" y="482228"/>
                  </a:lnTo>
                  <a:lnTo>
                    <a:pt x="3566663" y="546236"/>
                  </a:lnTo>
                  <a:lnTo>
                    <a:pt x="3575807" y="613292"/>
                  </a:lnTo>
                  <a:lnTo>
                    <a:pt x="3587999" y="558428"/>
                  </a:lnTo>
                  <a:lnTo>
                    <a:pt x="3597143" y="518804"/>
                  </a:lnTo>
                  <a:lnTo>
                    <a:pt x="3609335" y="537092"/>
                  </a:lnTo>
                  <a:lnTo>
                    <a:pt x="3621527" y="537092"/>
                  </a:lnTo>
                  <a:lnTo>
                    <a:pt x="3630671" y="479180"/>
                  </a:lnTo>
                  <a:lnTo>
                    <a:pt x="3642863" y="466988"/>
                  </a:lnTo>
                  <a:lnTo>
                    <a:pt x="3652007" y="546236"/>
                  </a:lnTo>
                  <a:lnTo>
                    <a:pt x="3664199" y="561476"/>
                  </a:lnTo>
                  <a:lnTo>
                    <a:pt x="3673343" y="546236"/>
                  </a:lnTo>
                  <a:lnTo>
                    <a:pt x="3682487" y="628532"/>
                  </a:lnTo>
                  <a:lnTo>
                    <a:pt x="3694679" y="686444"/>
                  </a:lnTo>
                  <a:lnTo>
                    <a:pt x="3706871" y="607196"/>
                  </a:lnTo>
                  <a:lnTo>
                    <a:pt x="3716015" y="479180"/>
                  </a:lnTo>
                  <a:lnTo>
                    <a:pt x="3728207" y="470036"/>
                  </a:lnTo>
                  <a:lnTo>
                    <a:pt x="3737351" y="454796"/>
                  </a:lnTo>
                  <a:lnTo>
                    <a:pt x="3749543" y="308492"/>
                  </a:lnTo>
                  <a:lnTo>
                    <a:pt x="3758687" y="247532"/>
                  </a:lnTo>
                  <a:lnTo>
                    <a:pt x="3770879" y="232292"/>
                  </a:lnTo>
                  <a:lnTo>
                    <a:pt x="3780023" y="290204"/>
                  </a:lnTo>
                  <a:lnTo>
                    <a:pt x="3792215" y="244484"/>
                  </a:lnTo>
                  <a:lnTo>
                    <a:pt x="3801359" y="207908"/>
                  </a:lnTo>
                  <a:lnTo>
                    <a:pt x="3813551" y="232292"/>
                  </a:lnTo>
                  <a:lnTo>
                    <a:pt x="3822695" y="265820"/>
                  </a:lnTo>
                  <a:lnTo>
                    <a:pt x="3834887" y="332876"/>
                  </a:lnTo>
                  <a:lnTo>
                    <a:pt x="3844031" y="338972"/>
                  </a:lnTo>
                  <a:lnTo>
                    <a:pt x="3856223" y="366404"/>
                  </a:lnTo>
                  <a:lnTo>
                    <a:pt x="3865367" y="357260"/>
                  </a:lnTo>
                  <a:lnTo>
                    <a:pt x="3877559" y="399932"/>
                  </a:lnTo>
                  <a:lnTo>
                    <a:pt x="3886703" y="412124"/>
                  </a:lnTo>
                  <a:lnTo>
                    <a:pt x="3898895" y="360308"/>
                  </a:lnTo>
                  <a:lnTo>
                    <a:pt x="3908039" y="326780"/>
                  </a:lnTo>
                  <a:lnTo>
                    <a:pt x="3920231" y="314588"/>
                  </a:lnTo>
                  <a:lnTo>
                    <a:pt x="3932423" y="345068"/>
                  </a:lnTo>
                  <a:lnTo>
                    <a:pt x="3941567" y="305444"/>
                  </a:lnTo>
                  <a:lnTo>
                    <a:pt x="3950711" y="259724"/>
                  </a:lnTo>
                  <a:lnTo>
                    <a:pt x="3962903" y="241436"/>
                  </a:lnTo>
                  <a:lnTo>
                    <a:pt x="3972047" y="198764"/>
                  </a:lnTo>
                  <a:lnTo>
                    <a:pt x="3984239" y="183524"/>
                  </a:lnTo>
                  <a:lnTo>
                    <a:pt x="3993383" y="174380"/>
                  </a:lnTo>
                  <a:lnTo>
                    <a:pt x="4005575" y="180476"/>
                  </a:lnTo>
                  <a:lnTo>
                    <a:pt x="4014719" y="186572"/>
                  </a:lnTo>
                  <a:lnTo>
                    <a:pt x="4026911" y="134756"/>
                  </a:lnTo>
                  <a:lnTo>
                    <a:pt x="4036055" y="186572"/>
                  </a:lnTo>
                  <a:lnTo>
                    <a:pt x="4048247" y="210956"/>
                  </a:lnTo>
                  <a:lnTo>
                    <a:pt x="4060439" y="189620"/>
                  </a:lnTo>
                  <a:lnTo>
                    <a:pt x="4069583" y="183524"/>
                  </a:lnTo>
                  <a:lnTo>
                    <a:pt x="4081775" y="140852"/>
                  </a:lnTo>
                </a:path>
                <a:path w="5441315" h="2596515">
                  <a:moveTo>
                    <a:pt x="4081775" y="140852"/>
                  </a:moveTo>
                  <a:lnTo>
                    <a:pt x="4090919" y="204860"/>
                  </a:lnTo>
                  <a:lnTo>
                    <a:pt x="4103111" y="168284"/>
                  </a:lnTo>
                  <a:lnTo>
                    <a:pt x="4112255" y="137804"/>
                  </a:lnTo>
                  <a:lnTo>
                    <a:pt x="4124447" y="101228"/>
                  </a:lnTo>
                  <a:lnTo>
                    <a:pt x="4133591" y="82940"/>
                  </a:lnTo>
                  <a:lnTo>
                    <a:pt x="4145783" y="64652"/>
                  </a:lnTo>
                  <a:lnTo>
                    <a:pt x="4154927" y="0"/>
                  </a:lnTo>
                  <a:lnTo>
                    <a:pt x="4167119" y="21980"/>
                  </a:lnTo>
                  <a:lnTo>
                    <a:pt x="4176263" y="15884"/>
                  </a:lnTo>
                  <a:lnTo>
                    <a:pt x="4188455" y="122564"/>
                  </a:lnTo>
                  <a:lnTo>
                    <a:pt x="4197599" y="146948"/>
                  </a:lnTo>
                  <a:lnTo>
                    <a:pt x="4209791" y="186572"/>
                  </a:lnTo>
                  <a:lnTo>
                    <a:pt x="4218935" y="180476"/>
                  </a:lnTo>
                  <a:lnTo>
                    <a:pt x="4231127" y="168284"/>
                  </a:lnTo>
                  <a:lnTo>
                    <a:pt x="4240271" y="162188"/>
                  </a:lnTo>
                  <a:lnTo>
                    <a:pt x="4252463" y="104276"/>
                  </a:lnTo>
                  <a:lnTo>
                    <a:pt x="4261607" y="122564"/>
                  </a:lnTo>
                  <a:lnTo>
                    <a:pt x="4273799" y="189620"/>
                  </a:lnTo>
                  <a:lnTo>
                    <a:pt x="4282943" y="302396"/>
                  </a:lnTo>
                  <a:lnTo>
                    <a:pt x="4295135" y="366404"/>
                  </a:lnTo>
                  <a:lnTo>
                    <a:pt x="4304279" y="436508"/>
                  </a:lnTo>
                  <a:lnTo>
                    <a:pt x="4316471" y="488324"/>
                  </a:lnTo>
                  <a:lnTo>
                    <a:pt x="4325615" y="503564"/>
                  </a:lnTo>
                  <a:lnTo>
                    <a:pt x="4337807" y="433460"/>
                  </a:lnTo>
                  <a:lnTo>
                    <a:pt x="4346951" y="363356"/>
                  </a:lnTo>
                  <a:lnTo>
                    <a:pt x="4359143" y="326780"/>
                  </a:lnTo>
                  <a:lnTo>
                    <a:pt x="4368287" y="332876"/>
                  </a:lnTo>
                  <a:lnTo>
                    <a:pt x="4380479" y="281060"/>
                  </a:lnTo>
                  <a:lnTo>
                    <a:pt x="4392671" y="235340"/>
                  </a:lnTo>
                  <a:lnTo>
                    <a:pt x="4401815" y="229244"/>
                  </a:lnTo>
                  <a:lnTo>
                    <a:pt x="4414007" y="186572"/>
                  </a:lnTo>
                  <a:lnTo>
                    <a:pt x="4423151" y="137804"/>
                  </a:lnTo>
                  <a:lnTo>
                    <a:pt x="4435343" y="79892"/>
                  </a:lnTo>
                  <a:lnTo>
                    <a:pt x="4444487" y="92084"/>
                  </a:lnTo>
                  <a:lnTo>
                    <a:pt x="4453631" y="89036"/>
                  </a:lnTo>
                  <a:lnTo>
                    <a:pt x="4465823" y="143900"/>
                  </a:lnTo>
                  <a:lnTo>
                    <a:pt x="4474967" y="210956"/>
                  </a:lnTo>
                  <a:lnTo>
                    <a:pt x="4487159" y="241436"/>
                  </a:lnTo>
                  <a:lnTo>
                    <a:pt x="4496303" y="302396"/>
                  </a:lnTo>
                  <a:lnTo>
                    <a:pt x="4508495" y="308492"/>
                  </a:lnTo>
                  <a:lnTo>
                    <a:pt x="4520687" y="335924"/>
                  </a:lnTo>
                  <a:lnTo>
                    <a:pt x="4529831" y="436508"/>
                  </a:lnTo>
                  <a:lnTo>
                    <a:pt x="4542023" y="534044"/>
                  </a:lnTo>
                  <a:lnTo>
                    <a:pt x="4551167" y="582812"/>
                  </a:lnTo>
                  <a:lnTo>
                    <a:pt x="4563359" y="582812"/>
                  </a:lnTo>
                  <a:lnTo>
                    <a:pt x="4572503" y="765692"/>
                  </a:lnTo>
                  <a:lnTo>
                    <a:pt x="4584695" y="936380"/>
                  </a:lnTo>
                  <a:lnTo>
                    <a:pt x="4593839" y="994292"/>
                  </a:lnTo>
                  <a:lnTo>
                    <a:pt x="4606031" y="1021724"/>
                  </a:lnTo>
                  <a:lnTo>
                    <a:pt x="4615175" y="1189364"/>
                  </a:lnTo>
                  <a:lnTo>
                    <a:pt x="4627367" y="1299092"/>
                  </a:lnTo>
                  <a:lnTo>
                    <a:pt x="4636511" y="1253372"/>
                  </a:lnTo>
                  <a:lnTo>
                    <a:pt x="4648703" y="1289948"/>
                  </a:lnTo>
                  <a:lnTo>
                    <a:pt x="4657847" y="1311284"/>
                  </a:lnTo>
                  <a:lnTo>
                    <a:pt x="4670039" y="1271660"/>
                  </a:lnTo>
                  <a:lnTo>
                    <a:pt x="4679183" y="1149740"/>
                  </a:lnTo>
                  <a:lnTo>
                    <a:pt x="4691375" y="1064396"/>
                  </a:lnTo>
                  <a:lnTo>
                    <a:pt x="4703567" y="954668"/>
                  </a:lnTo>
                  <a:lnTo>
                    <a:pt x="4712711" y="817508"/>
                  </a:lnTo>
                  <a:lnTo>
                    <a:pt x="4721855" y="671204"/>
                  </a:lnTo>
                  <a:lnTo>
                    <a:pt x="4734047" y="652916"/>
                  </a:lnTo>
                  <a:lnTo>
                    <a:pt x="4743191" y="677300"/>
                  </a:lnTo>
                  <a:lnTo>
                    <a:pt x="4755383" y="677300"/>
                  </a:lnTo>
                  <a:lnTo>
                    <a:pt x="4764527" y="698636"/>
                  </a:lnTo>
                  <a:lnTo>
                    <a:pt x="4776719" y="799220"/>
                  </a:lnTo>
                  <a:lnTo>
                    <a:pt x="4785863" y="872372"/>
                  </a:lnTo>
                  <a:lnTo>
                    <a:pt x="4798055" y="1070492"/>
                  </a:lnTo>
                  <a:lnTo>
                    <a:pt x="4810247" y="1180220"/>
                  </a:lnTo>
                  <a:lnTo>
                    <a:pt x="4819391" y="1332620"/>
                  </a:lnTo>
                  <a:lnTo>
                    <a:pt x="4831583" y="1457588"/>
                  </a:lnTo>
                  <a:lnTo>
                    <a:pt x="4840727" y="1454540"/>
                  </a:lnTo>
                  <a:lnTo>
                    <a:pt x="4849871" y="1436252"/>
                  </a:lnTo>
                  <a:lnTo>
                    <a:pt x="4862063" y="1323476"/>
                  </a:lnTo>
                  <a:lnTo>
                    <a:pt x="4874255" y="1283852"/>
                  </a:lnTo>
                  <a:lnTo>
                    <a:pt x="4883399" y="1235084"/>
                  </a:lnTo>
                  <a:lnTo>
                    <a:pt x="4895591" y="1265564"/>
                  </a:lnTo>
                  <a:lnTo>
                    <a:pt x="4904735" y="1314332"/>
                  </a:lnTo>
                  <a:lnTo>
                    <a:pt x="4916927" y="1463684"/>
                  </a:lnTo>
                  <a:lnTo>
                    <a:pt x="4926071" y="1539884"/>
                  </a:lnTo>
                  <a:lnTo>
                    <a:pt x="4938263" y="1609988"/>
                  </a:lnTo>
                  <a:lnTo>
                    <a:pt x="4947407" y="1795916"/>
                  </a:lnTo>
                  <a:lnTo>
                    <a:pt x="4959599" y="1923932"/>
                  </a:lnTo>
                  <a:lnTo>
                    <a:pt x="4968743" y="1984892"/>
                  </a:lnTo>
                  <a:lnTo>
                    <a:pt x="4980935" y="2070236"/>
                  </a:lnTo>
                  <a:lnTo>
                    <a:pt x="4990079" y="2119004"/>
                  </a:lnTo>
                  <a:lnTo>
                    <a:pt x="5002271" y="2243972"/>
                  </a:lnTo>
                  <a:lnTo>
                    <a:pt x="5011415" y="2207396"/>
                  </a:lnTo>
                  <a:lnTo>
                    <a:pt x="5023607" y="2219588"/>
                  </a:lnTo>
                  <a:lnTo>
                    <a:pt x="5032751" y="2347604"/>
                  </a:lnTo>
                  <a:lnTo>
                    <a:pt x="5044943" y="2356748"/>
                  </a:lnTo>
                  <a:lnTo>
                    <a:pt x="5054087" y="2390276"/>
                  </a:lnTo>
                  <a:lnTo>
                    <a:pt x="5066279" y="2341508"/>
                  </a:lnTo>
                  <a:lnTo>
                    <a:pt x="5075423" y="2381132"/>
                  </a:lnTo>
                  <a:lnTo>
                    <a:pt x="5087615" y="2417708"/>
                  </a:lnTo>
                  <a:lnTo>
                    <a:pt x="5096759" y="2344556"/>
                  </a:lnTo>
                  <a:lnTo>
                    <a:pt x="5108951" y="2457332"/>
                  </a:lnTo>
                  <a:lnTo>
                    <a:pt x="5118095" y="2551820"/>
                  </a:lnTo>
                  <a:lnTo>
                    <a:pt x="5130287" y="2595897"/>
                  </a:lnTo>
                  <a:lnTo>
                    <a:pt x="5139431" y="2573156"/>
                  </a:lnTo>
                  <a:lnTo>
                    <a:pt x="5151623" y="2496956"/>
                  </a:lnTo>
                  <a:lnTo>
                    <a:pt x="5163815" y="2536580"/>
                  </a:lnTo>
                  <a:lnTo>
                    <a:pt x="5172959" y="2503052"/>
                  </a:lnTo>
                  <a:lnTo>
                    <a:pt x="5185151" y="2469524"/>
                  </a:lnTo>
                  <a:lnTo>
                    <a:pt x="5194295" y="2493908"/>
                  </a:lnTo>
                  <a:lnTo>
                    <a:pt x="5206487" y="2554868"/>
                  </a:lnTo>
                  <a:lnTo>
                    <a:pt x="5215631" y="2591444"/>
                  </a:lnTo>
                  <a:lnTo>
                    <a:pt x="5224775" y="2567060"/>
                  </a:lnTo>
                  <a:lnTo>
                    <a:pt x="5236967" y="2432948"/>
                  </a:lnTo>
                  <a:lnTo>
                    <a:pt x="5246111" y="2387228"/>
                  </a:lnTo>
                  <a:lnTo>
                    <a:pt x="5258303" y="2289692"/>
                  </a:lnTo>
                  <a:lnTo>
                    <a:pt x="5270495" y="2198252"/>
                  </a:lnTo>
                  <a:lnTo>
                    <a:pt x="5279639" y="2158628"/>
                  </a:lnTo>
                  <a:lnTo>
                    <a:pt x="5291831" y="2143388"/>
                  </a:lnTo>
                  <a:lnTo>
                    <a:pt x="5300975" y="2125100"/>
                  </a:lnTo>
                  <a:lnTo>
                    <a:pt x="5313167" y="2140340"/>
                  </a:lnTo>
                  <a:lnTo>
                    <a:pt x="5322311" y="2234828"/>
                  </a:lnTo>
                  <a:lnTo>
                    <a:pt x="5334503" y="2320172"/>
                  </a:lnTo>
                  <a:lnTo>
                    <a:pt x="5343647" y="2335412"/>
                  </a:lnTo>
                  <a:lnTo>
                    <a:pt x="5355839" y="2286644"/>
                  </a:lnTo>
                  <a:lnTo>
                    <a:pt x="5364983" y="2329316"/>
                  </a:lnTo>
                  <a:lnTo>
                    <a:pt x="5377175" y="2304932"/>
                  </a:lnTo>
                  <a:lnTo>
                    <a:pt x="5386319" y="2222636"/>
                  </a:lnTo>
                  <a:lnTo>
                    <a:pt x="5398511" y="2195204"/>
                  </a:lnTo>
                  <a:lnTo>
                    <a:pt x="5407655" y="2204348"/>
                  </a:lnTo>
                  <a:lnTo>
                    <a:pt x="5419847" y="2228732"/>
                  </a:lnTo>
                  <a:lnTo>
                    <a:pt x="5428991" y="2247020"/>
                  </a:lnTo>
                  <a:lnTo>
                    <a:pt x="5441183" y="2271404"/>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 name="object 16"/>
            <p:cNvPicPr/>
            <p:nvPr/>
          </p:nvPicPr>
          <p:blipFill>
            <a:blip r:embed="rId3"/>
            <a:stretch>
              <a:fillRect/>
            </a:stretch>
          </p:blipFill>
          <p:spPr>
            <a:xfrm>
              <a:off x="9271635" y="4769739"/>
              <a:ext cx="156882" cy="232410"/>
            </a:xfrm>
            <a:prstGeom prst="rect">
              <a:avLst/>
            </a:prstGeom>
          </p:spPr>
        </p:pic>
        <p:sp>
          <p:nvSpPr>
            <p:cNvPr id="17" name="object 17"/>
            <p:cNvSpPr/>
            <p:nvPr/>
          </p:nvSpPr>
          <p:spPr>
            <a:xfrm>
              <a:off x="3782567" y="3618702"/>
              <a:ext cx="5638800" cy="19050"/>
            </a:xfrm>
            <a:custGeom>
              <a:avLst/>
              <a:gdLst/>
              <a:ahLst/>
              <a:cxnLst/>
              <a:rect l="l" t="t" r="r" b="b"/>
              <a:pathLst>
                <a:path w="5638800" h="19050">
                  <a:moveTo>
                    <a:pt x="66690" y="0"/>
                  </a:moveTo>
                  <a:lnTo>
                    <a:pt x="0" y="0"/>
                  </a:lnTo>
                  <a:lnTo>
                    <a:pt x="0" y="19050"/>
                  </a:lnTo>
                  <a:lnTo>
                    <a:pt x="66690" y="19050"/>
                  </a:lnTo>
                  <a:lnTo>
                    <a:pt x="70953" y="14785"/>
                  </a:lnTo>
                  <a:lnTo>
                    <a:pt x="70953" y="4263"/>
                  </a:lnTo>
                  <a:lnTo>
                    <a:pt x="66690" y="0"/>
                  </a:lnTo>
                  <a:close/>
                </a:path>
                <a:path w="5638800" h="19050">
                  <a:moveTo>
                    <a:pt x="200040" y="0"/>
                  </a:moveTo>
                  <a:lnTo>
                    <a:pt x="132368" y="0"/>
                  </a:lnTo>
                  <a:lnTo>
                    <a:pt x="128103" y="4263"/>
                  </a:lnTo>
                  <a:lnTo>
                    <a:pt x="128103" y="14785"/>
                  </a:lnTo>
                  <a:lnTo>
                    <a:pt x="132368" y="19050"/>
                  </a:lnTo>
                  <a:lnTo>
                    <a:pt x="200040" y="19050"/>
                  </a:lnTo>
                  <a:lnTo>
                    <a:pt x="204303" y="14785"/>
                  </a:lnTo>
                  <a:lnTo>
                    <a:pt x="204303" y="4263"/>
                  </a:lnTo>
                  <a:lnTo>
                    <a:pt x="200040" y="0"/>
                  </a:lnTo>
                  <a:close/>
                </a:path>
                <a:path w="5638800" h="19050">
                  <a:moveTo>
                    <a:pt x="333388" y="0"/>
                  </a:moveTo>
                  <a:lnTo>
                    <a:pt x="265718" y="0"/>
                  </a:lnTo>
                  <a:lnTo>
                    <a:pt x="261453" y="4263"/>
                  </a:lnTo>
                  <a:lnTo>
                    <a:pt x="261453" y="14785"/>
                  </a:lnTo>
                  <a:lnTo>
                    <a:pt x="265718" y="19050"/>
                  </a:lnTo>
                  <a:lnTo>
                    <a:pt x="333388" y="19050"/>
                  </a:lnTo>
                  <a:lnTo>
                    <a:pt x="337653" y="14785"/>
                  </a:lnTo>
                  <a:lnTo>
                    <a:pt x="337653" y="4263"/>
                  </a:lnTo>
                  <a:lnTo>
                    <a:pt x="333388" y="0"/>
                  </a:lnTo>
                  <a:close/>
                </a:path>
                <a:path w="5638800" h="19050">
                  <a:moveTo>
                    <a:pt x="466738" y="0"/>
                  </a:moveTo>
                  <a:lnTo>
                    <a:pt x="399068" y="0"/>
                  </a:lnTo>
                  <a:lnTo>
                    <a:pt x="394803" y="4263"/>
                  </a:lnTo>
                  <a:lnTo>
                    <a:pt x="394803" y="14785"/>
                  </a:lnTo>
                  <a:lnTo>
                    <a:pt x="399068" y="19050"/>
                  </a:lnTo>
                  <a:lnTo>
                    <a:pt x="466738" y="19050"/>
                  </a:lnTo>
                  <a:lnTo>
                    <a:pt x="471003" y="14785"/>
                  </a:lnTo>
                  <a:lnTo>
                    <a:pt x="471003" y="4263"/>
                  </a:lnTo>
                  <a:lnTo>
                    <a:pt x="466738" y="0"/>
                  </a:lnTo>
                  <a:close/>
                </a:path>
                <a:path w="5638800" h="19050">
                  <a:moveTo>
                    <a:pt x="600088" y="0"/>
                  </a:moveTo>
                  <a:lnTo>
                    <a:pt x="532418" y="0"/>
                  </a:lnTo>
                  <a:lnTo>
                    <a:pt x="528153" y="4263"/>
                  </a:lnTo>
                  <a:lnTo>
                    <a:pt x="528153" y="14785"/>
                  </a:lnTo>
                  <a:lnTo>
                    <a:pt x="532418" y="19050"/>
                  </a:lnTo>
                  <a:lnTo>
                    <a:pt x="600088" y="19050"/>
                  </a:lnTo>
                  <a:lnTo>
                    <a:pt x="604353" y="14785"/>
                  </a:lnTo>
                  <a:lnTo>
                    <a:pt x="604353" y="4263"/>
                  </a:lnTo>
                  <a:lnTo>
                    <a:pt x="600088" y="0"/>
                  </a:lnTo>
                  <a:close/>
                </a:path>
                <a:path w="5638800" h="19050">
                  <a:moveTo>
                    <a:pt x="733438" y="0"/>
                  </a:moveTo>
                  <a:lnTo>
                    <a:pt x="665768" y="0"/>
                  </a:lnTo>
                  <a:lnTo>
                    <a:pt x="661503" y="4263"/>
                  </a:lnTo>
                  <a:lnTo>
                    <a:pt x="661503" y="14785"/>
                  </a:lnTo>
                  <a:lnTo>
                    <a:pt x="665768" y="19050"/>
                  </a:lnTo>
                  <a:lnTo>
                    <a:pt x="733438" y="19050"/>
                  </a:lnTo>
                  <a:lnTo>
                    <a:pt x="737703" y="14785"/>
                  </a:lnTo>
                  <a:lnTo>
                    <a:pt x="737703" y="4263"/>
                  </a:lnTo>
                  <a:lnTo>
                    <a:pt x="733438" y="0"/>
                  </a:lnTo>
                  <a:close/>
                </a:path>
                <a:path w="5638800" h="19050">
                  <a:moveTo>
                    <a:pt x="866788" y="0"/>
                  </a:moveTo>
                  <a:lnTo>
                    <a:pt x="799118" y="0"/>
                  </a:lnTo>
                  <a:lnTo>
                    <a:pt x="794853" y="4263"/>
                  </a:lnTo>
                  <a:lnTo>
                    <a:pt x="794853" y="14785"/>
                  </a:lnTo>
                  <a:lnTo>
                    <a:pt x="799118" y="19050"/>
                  </a:lnTo>
                  <a:lnTo>
                    <a:pt x="866788" y="19050"/>
                  </a:lnTo>
                  <a:lnTo>
                    <a:pt x="871053" y="14785"/>
                  </a:lnTo>
                  <a:lnTo>
                    <a:pt x="871053" y="4263"/>
                  </a:lnTo>
                  <a:lnTo>
                    <a:pt x="866788" y="0"/>
                  </a:lnTo>
                  <a:close/>
                </a:path>
                <a:path w="5638800" h="19050">
                  <a:moveTo>
                    <a:pt x="1000138" y="0"/>
                  </a:moveTo>
                  <a:lnTo>
                    <a:pt x="932468" y="0"/>
                  </a:lnTo>
                  <a:lnTo>
                    <a:pt x="928203" y="4263"/>
                  </a:lnTo>
                  <a:lnTo>
                    <a:pt x="928203" y="14785"/>
                  </a:lnTo>
                  <a:lnTo>
                    <a:pt x="932468" y="19050"/>
                  </a:lnTo>
                  <a:lnTo>
                    <a:pt x="1000138" y="19050"/>
                  </a:lnTo>
                  <a:lnTo>
                    <a:pt x="1004403" y="14785"/>
                  </a:lnTo>
                  <a:lnTo>
                    <a:pt x="1004403" y="4263"/>
                  </a:lnTo>
                  <a:lnTo>
                    <a:pt x="1000138" y="0"/>
                  </a:lnTo>
                  <a:close/>
                </a:path>
                <a:path w="5638800" h="19050">
                  <a:moveTo>
                    <a:pt x="1133488" y="0"/>
                  </a:moveTo>
                  <a:lnTo>
                    <a:pt x="1065818" y="0"/>
                  </a:lnTo>
                  <a:lnTo>
                    <a:pt x="1061553" y="4263"/>
                  </a:lnTo>
                  <a:lnTo>
                    <a:pt x="1061553" y="14785"/>
                  </a:lnTo>
                  <a:lnTo>
                    <a:pt x="1065818" y="19050"/>
                  </a:lnTo>
                  <a:lnTo>
                    <a:pt x="1133488" y="19050"/>
                  </a:lnTo>
                  <a:lnTo>
                    <a:pt x="1137753" y="14785"/>
                  </a:lnTo>
                  <a:lnTo>
                    <a:pt x="1137753" y="4263"/>
                  </a:lnTo>
                  <a:lnTo>
                    <a:pt x="1133488" y="0"/>
                  </a:lnTo>
                  <a:close/>
                </a:path>
                <a:path w="5638800" h="19050">
                  <a:moveTo>
                    <a:pt x="1266838" y="0"/>
                  </a:moveTo>
                  <a:lnTo>
                    <a:pt x="1199168" y="0"/>
                  </a:lnTo>
                  <a:lnTo>
                    <a:pt x="1194903" y="4263"/>
                  </a:lnTo>
                  <a:lnTo>
                    <a:pt x="1194903" y="14785"/>
                  </a:lnTo>
                  <a:lnTo>
                    <a:pt x="1199168" y="19050"/>
                  </a:lnTo>
                  <a:lnTo>
                    <a:pt x="1266838" y="19050"/>
                  </a:lnTo>
                  <a:lnTo>
                    <a:pt x="1271103" y="14785"/>
                  </a:lnTo>
                  <a:lnTo>
                    <a:pt x="1271103" y="4263"/>
                  </a:lnTo>
                  <a:lnTo>
                    <a:pt x="1266838" y="0"/>
                  </a:lnTo>
                  <a:close/>
                </a:path>
                <a:path w="5638800" h="19050">
                  <a:moveTo>
                    <a:pt x="1400188" y="0"/>
                  </a:moveTo>
                  <a:lnTo>
                    <a:pt x="1332518" y="0"/>
                  </a:lnTo>
                  <a:lnTo>
                    <a:pt x="1328253" y="4263"/>
                  </a:lnTo>
                  <a:lnTo>
                    <a:pt x="1328253" y="14785"/>
                  </a:lnTo>
                  <a:lnTo>
                    <a:pt x="1332518" y="19050"/>
                  </a:lnTo>
                  <a:lnTo>
                    <a:pt x="1400188" y="19050"/>
                  </a:lnTo>
                  <a:lnTo>
                    <a:pt x="1404453" y="14785"/>
                  </a:lnTo>
                  <a:lnTo>
                    <a:pt x="1404453" y="4263"/>
                  </a:lnTo>
                  <a:lnTo>
                    <a:pt x="1400188" y="0"/>
                  </a:lnTo>
                  <a:close/>
                </a:path>
                <a:path w="5638800" h="19050">
                  <a:moveTo>
                    <a:pt x="1533538" y="0"/>
                  </a:moveTo>
                  <a:lnTo>
                    <a:pt x="1465868" y="0"/>
                  </a:lnTo>
                  <a:lnTo>
                    <a:pt x="1461603" y="4263"/>
                  </a:lnTo>
                  <a:lnTo>
                    <a:pt x="1461603" y="14785"/>
                  </a:lnTo>
                  <a:lnTo>
                    <a:pt x="1465868" y="19050"/>
                  </a:lnTo>
                  <a:lnTo>
                    <a:pt x="1533538" y="19050"/>
                  </a:lnTo>
                  <a:lnTo>
                    <a:pt x="1537803" y="14785"/>
                  </a:lnTo>
                  <a:lnTo>
                    <a:pt x="1537803" y="4263"/>
                  </a:lnTo>
                  <a:lnTo>
                    <a:pt x="1533538" y="0"/>
                  </a:lnTo>
                  <a:close/>
                </a:path>
                <a:path w="5638800" h="19050">
                  <a:moveTo>
                    <a:pt x="1666888" y="0"/>
                  </a:moveTo>
                  <a:lnTo>
                    <a:pt x="1599218" y="0"/>
                  </a:lnTo>
                  <a:lnTo>
                    <a:pt x="1594953" y="4263"/>
                  </a:lnTo>
                  <a:lnTo>
                    <a:pt x="1594953" y="14785"/>
                  </a:lnTo>
                  <a:lnTo>
                    <a:pt x="1599218" y="19050"/>
                  </a:lnTo>
                  <a:lnTo>
                    <a:pt x="1666888" y="19050"/>
                  </a:lnTo>
                  <a:lnTo>
                    <a:pt x="1671153" y="14785"/>
                  </a:lnTo>
                  <a:lnTo>
                    <a:pt x="1671153" y="4263"/>
                  </a:lnTo>
                  <a:lnTo>
                    <a:pt x="1666888" y="0"/>
                  </a:lnTo>
                  <a:close/>
                </a:path>
                <a:path w="5638800" h="19050">
                  <a:moveTo>
                    <a:pt x="1800238" y="0"/>
                  </a:moveTo>
                  <a:lnTo>
                    <a:pt x="1732568" y="0"/>
                  </a:lnTo>
                  <a:lnTo>
                    <a:pt x="1728303" y="4263"/>
                  </a:lnTo>
                  <a:lnTo>
                    <a:pt x="1728303" y="14785"/>
                  </a:lnTo>
                  <a:lnTo>
                    <a:pt x="1732568" y="19050"/>
                  </a:lnTo>
                  <a:lnTo>
                    <a:pt x="1800238" y="19050"/>
                  </a:lnTo>
                  <a:lnTo>
                    <a:pt x="1804503" y="14785"/>
                  </a:lnTo>
                  <a:lnTo>
                    <a:pt x="1804503" y="4263"/>
                  </a:lnTo>
                  <a:lnTo>
                    <a:pt x="1800238" y="0"/>
                  </a:lnTo>
                  <a:close/>
                </a:path>
                <a:path w="5638800" h="19050">
                  <a:moveTo>
                    <a:pt x="1933588" y="0"/>
                  </a:moveTo>
                  <a:lnTo>
                    <a:pt x="1865918" y="0"/>
                  </a:lnTo>
                  <a:lnTo>
                    <a:pt x="1861653" y="4263"/>
                  </a:lnTo>
                  <a:lnTo>
                    <a:pt x="1861653" y="14785"/>
                  </a:lnTo>
                  <a:lnTo>
                    <a:pt x="1865918" y="19050"/>
                  </a:lnTo>
                  <a:lnTo>
                    <a:pt x="1933588" y="19050"/>
                  </a:lnTo>
                  <a:lnTo>
                    <a:pt x="1937853" y="14785"/>
                  </a:lnTo>
                  <a:lnTo>
                    <a:pt x="1937853" y="4263"/>
                  </a:lnTo>
                  <a:lnTo>
                    <a:pt x="1933588" y="0"/>
                  </a:lnTo>
                  <a:close/>
                </a:path>
                <a:path w="5638800" h="19050">
                  <a:moveTo>
                    <a:pt x="2066938" y="0"/>
                  </a:moveTo>
                  <a:lnTo>
                    <a:pt x="1999268" y="0"/>
                  </a:lnTo>
                  <a:lnTo>
                    <a:pt x="1995003" y="4263"/>
                  </a:lnTo>
                  <a:lnTo>
                    <a:pt x="1995003" y="14785"/>
                  </a:lnTo>
                  <a:lnTo>
                    <a:pt x="1999268" y="19050"/>
                  </a:lnTo>
                  <a:lnTo>
                    <a:pt x="2066938" y="19050"/>
                  </a:lnTo>
                  <a:lnTo>
                    <a:pt x="2071203" y="14785"/>
                  </a:lnTo>
                  <a:lnTo>
                    <a:pt x="2071203" y="4263"/>
                  </a:lnTo>
                  <a:lnTo>
                    <a:pt x="2066938" y="0"/>
                  </a:lnTo>
                  <a:close/>
                </a:path>
                <a:path w="5638800" h="19050">
                  <a:moveTo>
                    <a:pt x="2200288" y="0"/>
                  </a:moveTo>
                  <a:lnTo>
                    <a:pt x="2132618" y="0"/>
                  </a:lnTo>
                  <a:lnTo>
                    <a:pt x="2128353" y="4263"/>
                  </a:lnTo>
                  <a:lnTo>
                    <a:pt x="2128353" y="14785"/>
                  </a:lnTo>
                  <a:lnTo>
                    <a:pt x="2132618" y="19050"/>
                  </a:lnTo>
                  <a:lnTo>
                    <a:pt x="2200288" y="19050"/>
                  </a:lnTo>
                  <a:lnTo>
                    <a:pt x="2204553" y="14785"/>
                  </a:lnTo>
                  <a:lnTo>
                    <a:pt x="2204553" y="4263"/>
                  </a:lnTo>
                  <a:lnTo>
                    <a:pt x="2200288" y="0"/>
                  </a:lnTo>
                  <a:close/>
                </a:path>
                <a:path w="5638800" h="19050">
                  <a:moveTo>
                    <a:pt x="2333638" y="0"/>
                  </a:moveTo>
                  <a:lnTo>
                    <a:pt x="2265968" y="0"/>
                  </a:lnTo>
                  <a:lnTo>
                    <a:pt x="2261703" y="4263"/>
                  </a:lnTo>
                  <a:lnTo>
                    <a:pt x="2261703" y="14785"/>
                  </a:lnTo>
                  <a:lnTo>
                    <a:pt x="2265968" y="19050"/>
                  </a:lnTo>
                  <a:lnTo>
                    <a:pt x="2333638" y="19050"/>
                  </a:lnTo>
                  <a:lnTo>
                    <a:pt x="2337903" y="14785"/>
                  </a:lnTo>
                  <a:lnTo>
                    <a:pt x="2337903" y="4263"/>
                  </a:lnTo>
                  <a:lnTo>
                    <a:pt x="2333638" y="0"/>
                  </a:lnTo>
                  <a:close/>
                </a:path>
                <a:path w="5638800" h="19050">
                  <a:moveTo>
                    <a:pt x="2466988" y="0"/>
                  </a:moveTo>
                  <a:lnTo>
                    <a:pt x="2399318" y="0"/>
                  </a:lnTo>
                  <a:lnTo>
                    <a:pt x="2395053" y="4263"/>
                  </a:lnTo>
                  <a:lnTo>
                    <a:pt x="2395053" y="14785"/>
                  </a:lnTo>
                  <a:lnTo>
                    <a:pt x="2399318" y="19050"/>
                  </a:lnTo>
                  <a:lnTo>
                    <a:pt x="2466988" y="19050"/>
                  </a:lnTo>
                  <a:lnTo>
                    <a:pt x="2471253" y="14785"/>
                  </a:lnTo>
                  <a:lnTo>
                    <a:pt x="2471253" y="4263"/>
                  </a:lnTo>
                  <a:lnTo>
                    <a:pt x="2466988" y="0"/>
                  </a:lnTo>
                  <a:close/>
                </a:path>
                <a:path w="5638800" h="19050">
                  <a:moveTo>
                    <a:pt x="2600338" y="0"/>
                  </a:moveTo>
                  <a:lnTo>
                    <a:pt x="2532668" y="0"/>
                  </a:lnTo>
                  <a:lnTo>
                    <a:pt x="2528403" y="4263"/>
                  </a:lnTo>
                  <a:lnTo>
                    <a:pt x="2528403" y="14785"/>
                  </a:lnTo>
                  <a:lnTo>
                    <a:pt x="2532668" y="19050"/>
                  </a:lnTo>
                  <a:lnTo>
                    <a:pt x="2600338" y="19050"/>
                  </a:lnTo>
                  <a:lnTo>
                    <a:pt x="2604603" y="14785"/>
                  </a:lnTo>
                  <a:lnTo>
                    <a:pt x="2604603" y="4263"/>
                  </a:lnTo>
                  <a:lnTo>
                    <a:pt x="2600338" y="0"/>
                  </a:lnTo>
                  <a:close/>
                </a:path>
                <a:path w="5638800" h="19050">
                  <a:moveTo>
                    <a:pt x="2733688" y="0"/>
                  </a:moveTo>
                  <a:lnTo>
                    <a:pt x="2666018" y="0"/>
                  </a:lnTo>
                  <a:lnTo>
                    <a:pt x="2661753" y="4263"/>
                  </a:lnTo>
                  <a:lnTo>
                    <a:pt x="2661753" y="14785"/>
                  </a:lnTo>
                  <a:lnTo>
                    <a:pt x="2666018" y="19050"/>
                  </a:lnTo>
                  <a:lnTo>
                    <a:pt x="2733688" y="19050"/>
                  </a:lnTo>
                  <a:lnTo>
                    <a:pt x="2737953" y="14785"/>
                  </a:lnTo>
                  <a:lnTo>
                    <a:pt x="2737953" y="4263"/>
                  </a:lnTo>
                  <a:lnTo>
                    <a:pt x="2733688" y="0"/>
                  </a:lnTo>
                  <a:close/>
                </a:path>
                <a:path w="5638800" h="19050">
                  <a:moveTo>
                    <a:pt x="2867038" y="0"/>
                  </a:moveTo>
                  <a:lnTo>
                    <a:pt x="2799368" y="0"/>
                  </a:lnTo>
                  <a:lnTo>
                    <a:pt x="2795103" y="4263"/>
                  </a:lnTo>
                  <a:lnTo>
                    <a:pt x="2795103" y="14785"/>
                  </a:lnTo>
                  <a:lnTo>
                    <a:pt x="2799368" y="19050"/>
                  </a:lnTo>
                  <a:lnTo>
                    <a:pt x="2867038" y="19050"/>
                  </a:lnTo>
                  <a:lnTo>
                    <a:pt x="2871303" y="14785"/>
                  </a:lnTo>
                  <a:lnTo>
                    <a:pt x="2871303" y="4263"/>
                  </a:lnTo>
                  <a:lnTo>
                    <a:pt x="2867038" y="0"/>
                  </a:lnTo>
                  <a:close/>
                </a:path>
                <a:path w="5638800" h="19050">
                  <a:moveTo>
                    <a:pt x="3000388" y="0"/>
                  </a:moveTo>
                  <a:lnTo>
                    <a:pt x="2932718" y="0"/>
                  </a:lnTo>
                  <a:lnTo>
                    <a:pt x="2928453" y="4263"/>
                  </a:lnTo>
                  <a:lnTo>
                    <a:pt x="2928453" y="14785"/>
                  </a:lnTo>
                  <a:lnTo>
                    <a:pt x="2932718" y="19050"/>
                  </a:lnTo>
                  <a:lnTo>
                    <a:pt x="3000388" y="19050"/>
                  </a:lnTo>
                  <a:lnTo>
                    <a:pt x="3004653" y="14785"/>
                  </a:lnTo>
                  <a:lnTo>
                    <a:pt x="3004653" y="4263"/>
                  </a:lnTo>
                  <a:lnTo>
                    <a:pt x="3000388" y="0"/>
                  </a:lnTo>
                  <a:close/>
                </a:path>
                <a:path w="5638800" h="19050">
                  <a:moveTo>
                    <a:pt x="3133738" y="0"/>
                  </a:moveTo>
                  <a:lnTo>
                    <a:pt x="3066068" y="0"/>
                  </a:lnTo>
                  <a:lnTo>
                    <a:pt x="3061803" y="4263"/>
                  </a:lnTo>
                  <a:lnTo>
                    <a:pt x="3061803" y="14785"/>
                  </a:lnTo>
                  <a:lnTo>
                    <a:pt x="3066068" y="19050"/>
                  </a:lnTo>
                  <a:lnTo>
                    <a:pt x="3133738" y="19050"/>
                  </a:lnTo>
                  <a:lnTo>
                    <a:pt x="3138003" y="14785"/>
                  </a:lnTo>
                  <a:lnTo>
                    <a:pt x="3138003" y="4263"/>
                  </a:lnTo>
                  <a:lnTo>
                    <a:pt x="3133738" y="0"/>
                  </a:lnTo>
                  <a:close/>
                </a:path>
                <a:path w="5638800" h="19050">
                  <a:moveTo>
                    <a:pt x="3267088" y="0"/>
                  </a:moveTo>
                  <a:lnTo>
                    <a:pt x="3199418" y="0"/>
                  </a:lnTo>
                  <a:lnTo>
                    <a:pt x="3195153" y="4263"/>
                  </a:lnTo>
                  <a:lnTo>
                    <a:pt x="3195153" y="14785"/>
                  </a:lnTo>
                  <a:lnTo>
                    <a:pt x="3199418" y="19050"/>
                  </a:lnTo>
                  <a:lnTo>
                    <a:pt x="3267088" y="19050"/>
                  </a:lnTo>
                  <a:lnTo>
                    <a:pt x="3271353" y="14785"/>
                  </a:lnTo>
                  <a:lnTo>
                    <a:pt x="3271353" y="4263"/>
                  </a:lnTo>
                  <a:lnTo>
                    <a:pt x="3267088" y="0"/>
                  </a:lnTo>
                  <a:close/>
                </a:path>
                <a:path w="5638800" h="19050">
                  <a:moveTo>
                    <a:pt x="3400438" y="0"/>
                  </a:moveTo>
                  <a:lnTo>
                    <a:pt x="3332768" y="0"/>
                  </a:lnTo>
                  <a:lnTo>
                    <a:pt x="3328503" y="4263"/>
                  </a:lnTo>
                  <a:lnTo>
                    <a:pt x="3328503" y="14785"/>
                  </a:lnTo>
                  <a:lnTo>
                    <a:pt x="3332768" y="19050"/>
                  </a:lnTo>
                  <a:lnTo>
                    <a:pt x="3400438" y="19050"/>
                  </a:lnTo>
                  <a:lnTo>
                    <a:pt x="3404703" y="14785"/>
                  </a:lnTo>
                  <a:lnTo>
                    <a:pt x="3404703" y="4263"/>
                  </a:lnTo>
                  <a:lnTo>
                    <a:pt x="3400438" y="0"/>
                  </a:lnTo>
                  <a:close/>
                </a:path>
                <a:path w="5638800" h="19050">
                  <a:moveTo>
                    <a:pt x="3533788" y="0"/>
                  </a:moveTo>
                  <a:lnTo>
                    <a:pt x="3466118" y="0"/>
                  </a:lnTo>
                  <a:lnTo>
                    <a:pt x="3461853" y="4263"/>
                  </a:lnTo>
                  <a:lnTo>
                    <a:pt x="3461853" y="14785"/>
                  </a:lnTo>
                  <a:lnTo>
                    <a:pt x="3466118" y="19050"/>
                  </a:lnTo>
                  <a:lnTo>
                    <a:pt x="3533788" y="19050"/>
                  </a:lnTo>
                  <a:lnTo>
                    <a:pt x="3538053" y="14785"/>
                  </a:lnTo>
                  <a:lnTo>
                    <a:pt x="3538053" y="4263"/>
                  </a:lnTo>
                  <a:lnTo>
                    <a:pt x="3533788" y="0"/>
                  </a:lnTo>
                  <a:close/>
                </a:path>
                <a:path w="5638800" h="19050">
                  <a:moveTo>
                    <a:pt x="3667138" y="0"/>
                  </a:moveTo>
                  <a:lnTo>
                    <a:pt x="3599468" y="0"/>
                  </a:lnTo>
                  <a:lnTo>
                    <a:pt x="3595203" y="4263"/>
                  </a:lnTo>
                  <a:lnTo>
                    <a:pt x="3595203" y="14785"/>
                  </a:lnTo>
                  <a:lnTo>
                    <a:pt x="3599468" y="19050"/>
                  </a:lnTo>
                  <a:lnTo>
                    <a:pt x="3667138" y="19050"/>
                  </a:lnTo>
                  <a:lnTo>
                    <a:pt x="3671403" y="14785"/>
                  </a:lnTo>
                  <a:lnTo>
                    <a:pt x="3671403" y="4263"/>
                  </a:lnTo>
                  <a:lnTo>
                    <a:pt x="3667138" y="0"/>
                  </a:lnTo>
                  <a:close/>
                </a:path>
                <a:path w="5638800" h="19050">
                  <a:moveTo>
                    <a:pt x="3800488" y="0"/>
                  </a:moveTo>
                  <a:lnTo>
                    <a:pt x="3732818" y="0"/>
                  </a:lnTo>
                  <a:lnTo>
                    <a:pt x="3728553" y="4263"/>
                  </a:lnTo>
                  <a:lnTo>
                    <a:pt x="3728553" y="14785"/>
                  </a:lnTo>
                  <a:lnTo>
                    <a:pt x="3732818" y="19050"/>
                  </a:lnTo>
                  <a:lnTo>
                    <a:pt x="3800488" y="19050"/>
                  </a:lnTo>
                  <a:lnTo>
                    <a:pt x="3804753" y="14785"/>
                  </a:lnTo>
                  <a:lnTo>
                    <a:pt x="3804753" y="4263"/>
                  </a:lnTo>
                  <a:lnTo>
                    <a:pt x="3800488" y="0"/>
                  </a:lnTo>
                  <a:close/>
                </a:path>
                <a:path w="5638800" h="19050">
                  <a:moveTo>
                    <a:pt x="3933838" y="0"/>
                  </a:moveTo>
                  <a:lnTo>
                    <a:pt x="3866168" y="0"/>
                  </a:lnTo>
                  <a:lnTo>
                    <a:pt x="3861903" y="4263"/>
                  </a:lnTo>
                  <a:lnTo>
                    <a:pt x="3861903" y="14785"/>
                  </a:lnTo>
                  <a:lnTo>
                    <a:pt x="3866168" y="19050"/>
                  </a:lnTo>
                  <a:lnTo>
                    <a:pt x="3933838" y="19050"/>
                  </a:lnTo>
                  <a:lnTo>
                    <a:pt x="3938103" y="14785"/>
                  </a:lnTo>
                  <a:lnTo>
                    <a:pt x="3938103" y="4263"/>
                  </a:lnTo>
                  <a:lnTo>
                    <a:pt x="3933838" y="0"/>
                  </a:lnTo>
                  <a:close/>
                </a:path>
                <a:path w="5638800" h="19050">
                  <a:moveTo>
                    <a:pt x="4067188" y="0"/>
                  </a:moveTo>
                  <a:lnTo>
                    <a:pt x="3999518" y="0"/>
                  </a:lnTo>
                  <a:lnTo>
                    <a:pt x="3995253" y="4263"/>
                  </a:lnTo>
                  <a:lnTo>
                    <a:pt x="3995253" y="14785"/>
                  </a:lnTo>
                  <a:lnTo>
                    <a:pt x="3999518" y="19050"/>
                  </a:lnTo>
                  <a:lnTo>
                    <a:pt x="4067188" y="19050"/>
                  </a:lnTo>
                  <a:lnTo>
                    <a:pt x="4071453" y="14785"/>
                  </a:lnTo>
                  <a:lnTo>
                    <a:pt x="4071453" y="4263"/>
                  </a:lnTo>
                  <a:lnTo>
                    <a:pt x="4067188" y="0"/>
                  </a:lnTo>
                  <a:close/>
                </a:path>
                <a:path w="5638800" h="19050">
                  <a:moveTo>
                    <a:pt x="4200538" y="0"/>
                  </a:moveTo>
                  <a:lnTo>
                    <a:pt x="4132868" y="0"/>
                  </a:lnTo>
                  <a:lnTo>
                    <a:pt x="4128603" y="4263"/>
                  </a:lnTo>
                  <a:lnTo>
                    <a:pt x="4128603" y="14785"/>
                  </a:lnTo>
                  <a:lnTo>
                    <a:pt x="4132868" y="19050"/>
                  </a:lnTo>
                  <a:lnTo>
                    <a:pt x="4200538" y="19050"/>
                  </a:lnTo>
                  <a:lnTo>
                    <a:pt x="4204803" y="14785"/>
                  </a:lnTo>
                  <a:lnTo>
                    <a:pt x="4204803" y="4263"/>
                  </a:lnTo>
                  <a:lnTo>
                    <a:pt x="4200538" y="0"/>
                  </a:lnTo>
                  <a:close/>
                </a:path>
                <a:path w="5638800" h="19050">
                  <a:moveTo>
                    <a:pt x="4333888" y="0"/>
                  </a:moveTo>
                  <a:lnTo>
                    <a:pt x="4266218" y="0"/>
                  </a:lnTo>
                  <a:lnTo>
                    <a:pt x="4261953" y="4263"/>
                  </a:lnTo>
                  <a:lnTo>
                    <a:pt x="4261953" y="14785"/>
                  </a:lnTo>
                  <a:lnTo>
                    <a:pt x="4266218" y="19050"/>
                  </a:lnTo>
                  <a:lnTo>
                    <a:pt x="4333888" y="19050"/>
                  </a:lnTo>
                  <a:lnTo>
                    <a:pt x="4338153" y="14785"/>
                  </a:lnTo>
                  <a:lnTo>
                    <a:pt x="4338153" y="4263"/>
                  </a:lnTo>
                  <a:lnTo>
                    <a:pt x="4333888" y="0"/>
                  </a:lnTo>
                  <a:close/>
                </a:path>
                <a:path w="5638800" h="19050">
                  <a:moveTo>
                    <a:pt x="4467238" y="0"/>
                  </a:moveTo>
                  <a:lnTo>
                    <a:pt x="4399568" y="0"/>
                  </a:lnTo>
                  <a:lnTo>
                    <a:pt x="4395303" y="4263"/>
                  </a:lnTo>
                  <a:lnTo>
                    <a:pt x="4395303" y="14785"/>
                  </a:lnTo>
                  <a:lnTo>
                    <a:pt x="4399568" y="19050"/>
                  </a:lnTo>
                  <a:lnTo>
                    <a:pt x="4467238" y="19050"/>
                  </a:lnTo>
                  <a:lnTo>
                    <a:pt x="4471503" y="14785"/>
                  </a:lnTo>
                  <a:lnTo>
                    <a:pt x="4471503" y="4263"/>
                  </a:lnTo>
                  <a:lnTo>
                    <a:pt x="4467238" y="0"/>
                  </a:lnTo>
                  <a:close/>
                </a:path>
                <a:path w="5638800" h="19050">
                  <a:moveTo>
                    <a:pt x="4600588" y="0"/>
                  </a:moveTo>
                  <a:lnTo>
                    <a:pt x="4532918" y="0"/>
                  </a:lnTo>
                  <a:lnTo>
                    <a:pt x="4528653" y="4263"/>
                  </a:lnTo>
                  <a:lnTo>
                    <a:pt x="4528653" y="14785"/>
                  </a:lnTo>
                  <a:lnTo>
                    <a:pt x="4532918" y="19050"/>
                  </a:lnTo>
                  <a:lnTo>
                    <a:pt x="4600588" y="19050"/>
                  </a:lnTo>
                  <a:lnTo>
                    <a:pt x="4604853" y="14785"/>
                  </a:lnTo>
                  <a:lnTo>
                    <a:pt x="4604853" y="4263"/>
                  </a:lnTo>
                  <a:lnTo>
                    <a:pt x="4600588" y="0"/>
                  </a:lnTo>
                  <a:close/>
                </a:path>
                <a:path w="5638800" h="19050">
                  <a:moveTo>
                    <a:pt x="4733938" y="0"/>
                  </a:moveTo>
                  <a:lnTo>
                    <a:pt x="4666268" y="0"/>
                  </a:lnTo>
                  <a:lnTo>
                    <a:pt x="4662003" y="4263"/>
                  </a:lnTo>
                  <a:lnTo>
                    <a:pt x="4662003" y="14785"/>
                  </a:lnTo>
                  <a:lnTo>
                    <a:pt x="4666268" y="19050"/>
                  </a:lnTo>
                  <a:lnTo>
                    <a:pt x="4733938" y="19050"/>
                  </a:lnTo>
                  <a:lnTo>
                    <a:pt x="4738203" y="14785"/>
                  </a:lnTo>
                  <a:lnTo>
                    <a:pt x="4738203" y="4263"/>
                  </a:lnTo>
                  <a:lnTo>
                    <a:pt x="4733938" y="0"/>
                  </a:lnTo>
                  <a:close/>
                </a:path>
                <a:path w="5638800" h="19050">
                  <a:moveTo>
                    <a:pt x="4867288" y="0"/>
                  </a:moveTo>
                  <a:lnTo>
                    <a:pt x="4799618" y="0"/>
                  </a:lnTo>
                  <a:lnTo>
                    <a:pt x="4795353" y="4263"/>
                  </a:lnTo>
                  <a:lnTo>
                    <a:pt x="4795353" y="14785"/>
                  </a:lnTo>
                  <a:lnTo>
                    <a:pt x="4799618" y="19050"/>
                  </a:lnTo>
                  <a:lnTo>
                    <a:pt x="4867288" y="19050"/>
                  </a:lnTo>
                  <a:lnTo>
                    <a:pt x="4871553" y="14785"/>
                  </a:lnTo>
                  <a:lnTo>
                    <a:pt x="4871553" y="4263"/>
                  </a:lnTo>
                  <a:lnTo>
                    <a:pt x="4867288" y="0"/>
                  </a:lnTo>
                  <a:close/>
                </a:path>
                <a:path w="5638800" h="19050">
                  <a:moveTo>
                    <a:pt x="5000638" y="0"/>
                  </a:moveTo>
                  <a:lnTo>
                    <a:pt x="4932968" y="0"/>
                  </a:lnTo>
                  <a:lnTo>
                    <a:pt x="4928703" y="4263"/>
                  </a:lnTo>
                  <a:lnTo>
                    <a:pt x="4928703" y="14785"/>
                  </a:lnTo>
                  <a:lnTo>
                    <a:pt x="4932968" y="19050"/>
                  </a:lnTo>
                  <a:lnTo>
                    <a:pt x="5000638" y="19050"/>
                  </a:lnTo>
                  <a:lnTo>
                    <a:pt x="5004903" y="14785"/>
                  </a:lnTo>
                  <a:lnTo>
                    <a:pt x="5004903" y="4263"/>
                  </a:lnTo>
                  <a:lnTo>
                    <a:pt x="5000638" y="0"/>
                  </a:lnTo>
                  <a:close/>
                </a:path>
                <a:path w="5638800" h="19050">
                  <a:moveTo>
                    <a:pt x="5133988" y="0"/>
                  </a:moveTo>
                  <a:lnTo>
                    <a:pt x="5066318" y="0"/>
                  </a:lnTo>
                  <a:lnTo>
                    <a:pt x="5062053" y="4263"/>
                  </a:lnTo>
                  <a:lnTo>
                    <a:pt x="5062053" y="14785"/>
                  </a:lnTo>
                  <a:lnTo>
                    <a:pt x="5066318" y="19050"/>
                  </a:lnTo>
                  <a:lnTo>
                    <a:pt x="5133988" y="19050"/>
                  </a:lnTo>
                  <a:lnTo>
                    <a:pt x="5138253" y="14785"/>
                  </a:lnTo>
                  <a:lnTo>
                    <a:pt x="5138253" y="4263"/>
                  </a:lnTo>
                  <a:lnTo>
                    <a:pt x="5133988" y="0"/>
                  </a:lnTo>
                  <a:close/>
                </a:path>
                <a:path w="5638800" h="19050">
                  <a:moveTo>
                    <a:pt x="5267338" y="0"/>
                  </a:moveTo>
                  <a:lnTo>
                    <a:pt x="5199668" y="0"/>
                  </a:lnTo>
                  <a:lnTo>
                    <a:pt x="5195403" y="4263"/>
                  </a:lnTo>
                  <a:lnTo>
                    <a:pt x="5195403" y="14785"/>
                  </a:lnTo>
                  <a:lnTo>
                    <a:pt x="5199668" y="19050"/>
                  </a:lnTo>
                  <a:lnTo>
                    <a:pt x="5267338" y="19050"/>
                  </a:lnTo>
                  <a:lnTo>
                    <a:pt x="5271603" y="14785"/>
                  </a:lnTo>
                  <a:lnTo>
                    <a:pt x="5271603" y="4263"/>
                  </a:lnTo>
                  <a:lnTo>
                    <a:pt x="5267338" y="0"/>
                  </a:lnTo>
                  <a:close/>
                </a:path>
                <a:path w="5638800" h="19050">
                  <a:moveTo>
                    <a:pt x="5400688" y="0"/>
                  </a:moveTo>
                  <a:lnTo>
                    <a:pt x="5333018" y="0"/>
                  </a:lnTo>
                  <a:lnTo>
                    <a:pt x="5328753" y="4263"/>
                  </a:lnTo>
                  <a:lnTo>
                    <a:pt x="5328753" y="14785"/>
                  </a:lnTo>
                  <a:lnTo>
                    <a:pt x="5333018" y="19050"/>
                  </a:lnTo>
                  <a:lnTo>
                    <a:pt x="5400688" y="19050"/>
                  </a:lnTo>
                  <a:lnTo>
                    <a:pt x="5404953" y="14785"/>
                  </a:lnTo>
                  <a:lnTo>
                    <a:pt x="5404953" y="4263"/>
                  </a:lnTo>
                  <a:lnTo>
                    <a:pt x="5400688" y="0"/>
                  </a:lnTo>
                  <a:close/>
                </a:path>
                <a:path w="5638800" h="19050">
                  <a:moveTo>
                    <a:pt x="5534038" y="0"/>
                  </a:moveTo>
                  <a:lnTo>
                    <a:pt x="5466368" y="0"/>
                  </a:lnTo>
                  <a:lnTo>
                    <a:pt x="5462103" y="4263"/>
                  </a:lnTo>
                  <a:lnTo>
                    <a:pt x="5462103" y="14785"/>
                  </a:lnTo>
                  <a:lnTo>
                    <a:pt x="5466368" y="19050"/>
                  </a:lnTo>
                  <a:lnTo>
                    <a:pt x="5534038" y="19050"/>
                  </a:lnTo>
                  <a:lnTo>
                    <a:pt x="5538303" y="14785"/>
                  </a:lnTo>
                  <a:lnTo>
                    <a:pt x="5538303" y="4263"/>
                  </a:lnTo>
                  <a:lnTo>
                    <a:pt x="5534038" y="0"/>
                  </a:lnTo>
                  <a:close/>
                </a:path>
                <a:path w="5638800" h="19050">
                  <a:moveTo>
                    <a:pt x="5638799" y="0"/>
                  </a:moveTo>
                  <a:lnTo>
                    <a:pt x="5599718" y="0"/>
                  </a:lnTo>
                  <a:lnTo>
                    <a:pt x="5595453" y="4263"/>
                  </a:lnTo>
                  <a:lnTo>
                    <a:pt x="5595453" y="14785"/>
                  </a:lnTo>
                  <a:lnTo>
                    <a:pt x="5599718" y="19050"/>
                  </a:lnTo>
                  <a:lnTo>
                    <a:pt x="5638799" y="19050"/>
                  </a:lnTo>
                  <a:lnTo>
                    <a:pt x="5638799" y="0"/>
                  </a:lnTo>
                  <a:close/>
                </a:path>
              </a:pathLst>
            </a:custGeom>
            <a:solidFill>
              <a:srgbClr val="B425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8" name="object 18"/>
          <p:cNvSpPr txBox="1"/>
          <p:nvPr/>
        </p:nvSpPr>
        <p:spPr>
          <a:xfrm>
            <a:off x="2089899" y="5562447"/>
            <a:ext cx="128270" cy="889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70"/>
              </a:lnSpc>
            </a:pPr>
            <a:r>
              <a:rPr sz="700" spc="-25">
                <a:latin typeface="Trebuchet MS"/>
                <a:cs typeface="Trebuchet MS"/>
              </a:rPr>
              <a:t>-35</a:t>
            </a:r>
            <a:endParaRPr sz="700">
              <a:latin typeface="Trebuchet MS"/>
              <a:cs typeface="Trebuchet MS"/>
            </a:endParaRPr>
          </a:p>
        </p:txBody>
      </p:sp>
      <p:sp>
        <p:nvSpPr>
          <p:cNvPr id="19" name="object 19"/>
          <p:cNvSpPr txBox="1"/>
          <p:nvPr/>
        </p:nvSpPr>
        <p:spPr>
          <a:xfrm>
            <a:off x="2077199" y="5080000"/>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-30</a:t>
            </a:r>
            <a:endParaRPr sz="700">
              <a:latin typeface="Trebuchet MS"/>
              <a:cs typeface="Trebuchet MS"/>
            </a:endParaRPr>
          </a:p>
        </p:txBody>
      </p:sp>
      <p:sp>
        <p:nvSpPr>
          <p:cNvPr id="20" name="object 20"/>
          <p:cNvSpPr txBox="1"/>
          <p:nvPr/>
        </p:nvSpPr>
        <p:spPr>
          <a:xfrm>
            <a:off x="2077199" y="4634991"/>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-25</a:t>
            </a:r>
            <a:endParaRPr sz="700">
              <a:latin typeface="Trebuchet MS"/>
              <a:cs typeface="Trebuchet MS"/>
            </a:endParaRPr>
          </a:p>
        </p:txBody>
      </p:sp>
      <p:sp>
        <p:nvSpPr>
          <p:cNvPr id="21" name="object 21"/>
          <p:cNvSpPr txBox="1"/>
          <p:nvPr/>
        </p:nvSpPr>
        <p:spPr>
          <a:xfrm>
            <a:off x="2077199" y="4186935"/>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-20</a:t>
            </a:r>
            <a:endParaRPr sz="700">
              <a:latin typeface="Trebuchet MS"/>
              <a:cs typeface="Trebuchet MS"/>
            </a:endParaRPr>
          </a:p>
        </p:txBody>
      </p:sp>
      <p:sp>
        <p:nvSpPr>
          <p:cNvPr id="22" name="object 22"/>
          <p:cNvSpPr txBox="1"/>
          <p:nvPr/>
        </p:nvSpPr>
        <p:spPr>
          <a:xfrm>
            <a:off x="2077199" y="3741928"/>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-15</a:t>
            </a:r>
            <a:endParaRPr sz="700">
              <a:latin typeface="Trebuchet MS"/>
              <a:cs typeface="Trebuchet MS"/>
            </a:endParaRPr>
          </a:p>
        </p:txBody>
      </p:sp>
      <p:sp>
        <p:nvSpPr>
          <p:cNvPr id="23" name="object 23"/>
          <p:cNvSpPr txBox="1"/>
          <p:nvPr/>
        </p:nvSpPr>
        <p:spPr>
          <a:xfrm>
            <a:off x="2077199" y="3293871"/>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-10</a:t>
            </a:r>
            <a:endParaRPr sz="700">
              <a:latin typeface="Trebuchet MS"/>
              <a:cs typeface="Trebuchet MS"/>
            </a:endParaRPr>
          </a:p>
        </p:txBody>
      </p:sp>
      <p:sp>
        <p:nvSpPr>
          <p:cNvPr id="24" name="object 24"/>
          <p:cNvSpPr txBox="1"/>
          <p:nvPr/>
        </p:nvSpPr>
        <p:spPr>
          <a:xfrm>
            <a:off x="2128761" y="2848864"/>
            <a:ext cx="99695"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a:t>
            </a:r>
            <a:r>
              <a:rPr sz="700" spc="-50">
                <a:latin typeface="Trebuchet MS"/>
                <a:cs typeface="Trebuchet MS"/>
              </a:rPr>
              <a:t>5</a:t>
            </a:r>
            <a:endParaRPr sz="700">
              <a:latin typeface="Trebuchet MS"/>
              <a:cs typeface="Trebuchet MS"/>
            </a:endParaRPr>
          </a:p>
        </p:txBody>
      </p:sp>
      <p:sp>
        <p:nvSpPr>
          <p:cNvPr id="25" name="object 25"/>
          <p:cNvSpPr txBox="1"/>
          <p:nvPr/>
        </p:nvSpPr>
        <p:spPr>
          <a:xfrm>
            <a:off x="2157209" y="2400808"/>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0</a:t>
            </a:r>
            <a:endParaRPr sz="700">
              <a:latin typeface="Trebuchet MS"/>
              <a:cs typeface="Trebuchet MS"/>
            </a:endParaRPr>
          </a:p>
        </p:txBody>
      </p:sp>
      <p:sp>
        <p:nvSpPr>
          <p:cNvPr id="26" name="object 26"/>
          <p:cNvSpPr txBox="1"/>
          <p:nvPr/>
        </p:nvSpPr>
        <p:spPr>
          <a:xfrm>
            <a:off x="2165671"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1980</a:t>
            </a:r>
            <a:endParaRPr sz="800">
              <a:latin typeface="Arial"/>
              <a:cs typeface="Arial"/>
            </a:endParaRPr>
          </a:p>
        </p:txBody>
      </p:sp>
      <p:sp>
        <p:nvSpPr>
          <p:cNvPr id="27" name="object 27"/>
          <p:cNvSpPr txBox="1"/>
          <p:nvPr/>
        </p:nvSpPr>
        <p:spPr>
          <a:xfrm>
            <a:off x="2679732"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1984</a:t>
            </a:r>
            <a:endParaRPr sz="800">
              <a:latin typeface="Arial"/>
              <a:cs typeface="Arial"/>
            </a:endParaRPr>
          </a:p>
        </p:txBody>
      </p:sp>
      <p:sp>
        <p:nvSpPr>
          <p:cNvPr id="28" name="object 28"/>
          <p:cNvSpPr txBox="1"/>
          <p:nvPr/>
        </p:nvSpPr>
        <p:spPr>
          <a:xfrm>
            <a:off x="3193792"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1988</a:t>
            </a:r>
            <a:endParaRPr sz="800">
              <a:latin typeface="Arial"/>
              <a:cs typeface="Arial"/>
            </a:endParaRPr>
          </a:p>
        </p:txBody>
      </p:sp>
      <p:sp>
        <p:nvSpPr>
          <p:cNvPr id="29" name="object 29"/>
          <p:cNvSpPr txBox="1"/>
          <p:nvPr/>
        </p:nvSpPr>
        <p:spPr>
          <a:xfrm>
            <a:off x="3707853"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1992</a:t>
            </a:r>
            <a:endParaRPr sz="800">
              <a:latin typeface="Arial"/>
              <a:cs typeface="Arial"/>
            </a:endParaRPr>
          </a:p>
        </p:txBody>
      </p:sp>
      <p:sp>
        <p:nvSpPr>
          <p:cNvPr id="30" name="object 30"/>
          <p:cNvSpPr txBox="1"/>
          <p:nvPr/>
        </p:nvSpPr>
        <p:spPr>
          <a:xfrm>
            <a:off x="4221913"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1996</a:t>
            </a:r>
            <a:endParaRPr sz="800">
              <a:latin typeface="Arial"/>
              <a:cs typeface="Arial"/>
            </a:endParaRPr>
          </a:p>
        </p:txBody>
      </p:sp>
      <p:sp>
        <p:nvSpPr>
          <p:cNvPr id="31" name="object 31"/>
          <p:cNvSpPr txBox="1"/>
          <p:nvPr/>
        </p:nvSpPr>
        <p:spPr>
          <a:xfrm>
            <a:off x="4735973"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2000</a:t>
            </a:r>
            <a:endParaRPr sz="800">
              <a:latin typeface="Arial"/>
              <a:cs typeface="Arial"/>
            </a:endParaRPr>
          </a:p>
        </p:txBody>
      </p:sp>
      <p:sp>
        <p:nvSpPr>
          <p:cNvPr id="32" name="object 32"/>
          <p:cNvSpPr txBox="1"/>
          <p:nvPr/>
        </p:nvSpPr>
        <p:spPr>
          <a:xfrm>
            <a:off x="5250034"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2004</a:t>
            </a:r>
            <a:endParaRPr sz="800">
              <a:latin typeface="Arial"/>
              <a:cs typeface="Arial"/>
            </a:endParaRPr>
          </a:p>
        </p:txBody>
      </p:sp>
      <p:sp>
        <p:nvSpPr>
          <p:cNvPr id="33" name="object 33"/>
          <p:cNvSpPr txBox="1"/>
          <p:nvPr/>
        </p:nvSpPr>
        <p:spPr>
          <a:xfrm>
            <a:off x="5764093"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2008</a:t>
            </a:r>
            <a:endParaRPr sz="800">
              <a:latin typeface="Arial"/>
              <a:cs typeface="Arial"/>
            </a:endParaRPr>
          </a:p>
        </p:txBody>
      </p:sp>
      <p:sp>
        <p:nvSpPr>
          <p:cNvPr id="34" name="object 34"/>
          <p:cNvSpPr txBox="1"/>
          <p:nvPr/>
        </p:nvSpPr>
        <p:spPr>
          <a:xfrm>
            <a:off x="6278155"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2012</a:t>
            </a:r>
            <a:endParaRPr sz="800">
              <a:latin typeface="Arial"/>
              <a:cs typeface="Arial"/>
            </a:endParaRPr>
          </a:p>
        </p:txBody>
      </p:sp>
      <p:sp>
        <p:nvSpPr>
          <p:cNvPr id="35" name="object 35"/>
          <p:cNvSpPr txBox="1"/>
          <p:nvPr/>
        </p:nvSpPr>
        <p:spPr>
          <a:xfrm>
            <a:off x="6792214"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2016</a:t>
            </a:r>
            <a:endParaRPr sz="800">
              <a:latin typeface="Arial"/>
              <a:cs typeface="Arial"/>
            </a:endParaRPr>
          </a:p>
        </p:txBody>
      </p:sp>
      <p:sp>
        <p:nvSpPr>
          <p:cNvPr id="36" name="object 36"/>
          <p:cNvSpPr txBox="1"/>
          <p:nvPr/>
        </p:nvSpPr>
        <p:spPr>
          <a:xfrm>
            <a:off x="7306274" y="564946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37" name="object 37"/>
          <p:cNvSpPr/>
          <p:nvPr/>
        </p:nvSpPr>
        <p:spPr>
          <a:xfrm>
            <a:off x="2039565" y="5502537"/>
            <a:ext cx="203835" cy="140335"/>
          </a:xfrm>
          <a:custGeom>
            <a:avLst/>
            <a:gdLst/>
            <a:ahLst/>
            <a:cxnLst/>
            <a:rect l="l" t="t" r="r" b="b"/>
            <a:pathLst>
              <a:path w="203835" h="140335">
                <a:moveTo>
                  <a:pt x="203244" y="0"/>
                </a:moveTo>
                <a:lnTo>
                  <a:pt x="0" y="0"/>
                </a:lnTo>
                <a:lnTo>
                  <a:pt x="0" y="140247"/>
                </a:lnTo>
                <a:lnTo>
                  <a:pt x="203244" y="140247"/>
                </a:lnTo>
                <a:lnTo>
                  <a:pt x="203244"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38"/>
          <p:cNvSpPr txBox="1"/>
          <p:nvPr/>
        </p:nvSpPr>
        <p:spPr>
          <a:xfrm>
            <a:off x="82748" y="7520330"/>
            <a:ext cx="4238625"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spc="-30" dirty="0">
                <a:latin typeface="Arial"/>
                <a:cs typeface="Arial"/>
              </a:rPr>
              <a:t>P/E</a:t>
            </a:r>
            <a:r>
              <a:rPr sz="800" spc="30" dirty="0">
                <a:latin typeface="Arial"/>
                <a:cs typeface="Arial"/>
              </a:rPr>
              <a:t> </a:t>
            </a:r>
            <a:r>
              <a:rPr sz="800" dirty="0">
                <a:latin typeface="Arial"/>
                <a:cs typeface="Arial"/>
              </a:rPr>
              <a:t>ratio</a:t>
            </a:r>
            <a:r>
              <a:rPr sz="800" spc="30" dirty="0">
                <a:latin typeface="Arial"/>
                <a:cs typeface="Arial"/>
              </a:rPr>
              <a:t> </a:t>
            </a:r>
            <a:r>
              <a:rPr sz="800" spc="65" dirty="0">
                <a:latin typeface="Arial"/>
                <a:cs typeface="Arial"/>
              </a:rPr>
              <a:t>=</a:t>
            </a:r>
            <a:r>
              <a:rPr sz="800" spc="40" dirty="0">
                <a:latin typeface="Arial"/>
                <a:cs typeface="Arial"/>
              </a:rPr>
              <a:t> </a:t>
            </a:r>
            <a:r>
              <a:rPr sz="800" dirty="0">
                <a:latin typeface="Arial"/>
                <a:cs typeface="Arial"/>
              </a:rPr>
              <a:t>price-to-earnings</a:t>
            </a:r>
            <a:r>
              <a:rPr sz="800" spc="25" dirty="0">
                <a:latin typeface="Arial"/>
                <a:cs typeface="Arial"/>
              </a:rPr>
              <a:t> </a:t>
            </a:r>
            <a:r>
              <a:rPr sz="800" dirty="0">
                <a:latin typeface="Arial"/>
                <a:cs typeface="Arial"/>
              </a:rPr>
              <a:t>ratio.</a:t>
            </a:r>
            <a:r>
              <a:rPr sz="800" spc="40" dirty="0">
                <a:latin typeface="Arial"/>
                <a:cs typeface="Arial"/>
              </a:rPr>
              <a:t> </a:t>
            </a:r>
            <a:r>
              <a:rPr sz="800" spc="-45" dirty="0">
                <a:latin typeface="Arial"/>
                <a:cs typeface="Arial"/>
              </a:rPr>
              <a:t>Past</a:t>
            </a:r>
            <a:r>
              <a:rPr sz="800" spc="25" dirty="0">
                <a:latin typeface="Arial"/>
                <a:cs typeface="Arial"/>
              </a:rPr>
              <a:t> </a:t>
            </a:r>
            <a:r>
              <a:rPr sz="800" spc="-10" dirty="0">
                <a:latin typeface="Arial"/>
                <a:cs typeface="Arial"/>
              </a:rPr>
              <a:t>results</a:t>
            </a:r>
            <a:r>
              <a:rPr sz="800" spc="25" dirty="0">
                <a:latin typeface="Arial"/>
                <a:cs typeface="Arial"/>
              </a:rPr>
              <a:t> </a:t>
            </a:r>
            <a:r>
              <a:rPr sz="800" dirty="0">
                <a:latin typeface="Arial"/>
                <a:cs typeface="Arial"/>
              </a:rPr>
              <a:t>are</a:t>
            </a:r>
            <a:r>
              <a:rPr sz="800" spc="35" dirty="0">
                <a:latin typeface="Arial"/>
                <a:cs typeface="Arial"/>
              </a:rPr>
              <a:t> </a:t>
            </a:r>
            <a:r>
              <a:rPr sz="800" dirty="0">
                <a:latin typeface="Arial"/>
                <a:cs typeface="Arial"/>
              </a:rPr>
              <a:t>not</a:t>
            </a:r>
            <a:r>
              <a:rPr sz="800" spc="30" dirty="0">
                <a:latin typeface="Arial"/>
                <a:cs typeface="Arial"/>
              </a:rPr>
              <a:t> </a:t>
            </a:r>
            <a:r>
              <a:rPr sz="800" dirty="0">
                <a:latin typeface="Arial"/>
                <a:cs typeface="Arial"/>
              </a:rPr>
              <a:t>predictive</a:t>
            </a:r>
            <a:r>
              <a:rPr sz="800" spc="35" dirty="0">
                <a:latin typeface="Arial"/>
                <a:cs typeface="Arial"/>
              </a:rPr>
              <a:t> </a:t>
            </a:r>
            <a:r>
              <a:rPr sz="800" dirty="0">
                <a:latin typeface="Arial"/>
                <a:cs typeface="Arial"/>
              </a:rPr>
              <a:t>of</a:t>
            </a:r>
            <a:r>
              <a:rPr sz="800" spc="35" dirty="0">
                <a:latin typeface="Arial"/>
                <a:cs typeface="Arial"/>
              </a:rPr>
              <a:t> </a:t>
            </a:r>
            <a:r>
              <a:rPr sz="800" spc="-10" dirty="0">
                <a:latin typeface="Arial"/>
                <a:cs typeface="Arial"/>
              </a:rPr>
              <a:t>results</a:t>
            </a:r>
            <a:r>
              <a:rPr sz="800" spc="25" dirty="0">
                <a:latin typeface="Arial"/>
                <a:cs typeface="Arial"/>
              </a:rPr>
              <a:t> </a:t>
            </a:r>
            <a:r>
              <a:rPr sz="800" dirty="0">
                <a:latin typeface="Arial"/>
                <a:cs typeface="Arial"/>
              </a:rPr>
              <a:t>in</a:t>
            </a:r>
            <a:r>
              <a:rPr sz="800" spc="30" dirty="0">
                <a:latin typeface="Arial"/>
                <a:cs typeface="Arial"/>
              </a:rPr>
              <a:t> </a:t>
            </a:r>
            <a:r>
              <a:rPr sz="800" dirty="0">
                <a:latin typeface="Arial"/>
                <a:cs typeface="Arial"/>
              </a:rPr>
              <a:t>future</a:t>
            </a:r>
            <a:r>
              <a:rPr sz="800" spc="40" dirty="0">
                <a:latin typeface="Arial"/>
                <a:cs typeface="Arial"/>
              </a:rPr>
              <a:t> </a:t>
            </a:r>
            <a:r>
              <a:rPr sz="800" spc="-10" dirty="0">
                <a:latin typeface="Arial"/>
                <a:cs typeface="Arial"/>
              </a:rPr>
              <a:t>periods.</a:t>
            </a:r>
            <a:endParaRPr sz="800" dirty="0">
              <a:latin typeface="Arial"/>
              <a:cs typeface="Arial"/>
            </a:endParaRPr>
          </a:p>
        </p:txBody>
      </p:sp>
      <p:sp>
        <p:nvSpPr>
          <p:cNvPr id="39" name="object 39"/>
          <p:cNvSpPr txBox="1"/>
          <p:nvPr/>
        </p:nvSpPr>
        <p:spPr>
          <a:xfrm>
            <a:off x="8619172" y="7363307"/>
            <a:ext cx="995044" cy="1143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770"/>
              </a:lnSpc>
            </a:pPr>
            <a:r>
              <a:rPr sz="700" b="1" spc="70">
                <a:solidFill>
                  <a:srgbClr val="231F20"/>
                </a:solidFill>
                <a:latin typeface="Trebuchet MS"/>
                <a:cs typeface="Trebuchet MS"/>
              </a:rPr>
              <a:t>OUTLOOK</a:t>
            </a:r>
            <a:r>
              <a:rPr sz="700" b="1" spc="15">
                <a:solidFill>
                  <a:srgbClr val="231F20"/>
                </a:solidFill>
                <a:latin typeface="Trebuchet MS"/>
                <a:cs typeface="Trebuchet MS"/>
              </a:rPr>
              <a:t> </a:t>
            </a:r>
            <a:r>
              <a:rPr sz="700" spc="55">
                <a:solidFill>
                  <a:srgbClr val="231F20"/>
                </a:solidFill>
                <a:latin typeface="Trebuchet MS"/>
                <a:cs typeface="Trebuchet MS"/>
              </a:rPr>
              <a:t>2024</a:t>
            </a:r>
            <a:r>
              <a:rPr sz="700" spc="204">
                <a:solidFill>
                  <a:srgbClr val="231F20"/>
                </a:solidFill>
                <a:latin typeface="Trebuchet MS"/>
                <a:cs typeface="Trebuchet MS"/>
              </a:rPr>
              <a:t> </a:t>
            </a:r>
            <a:r>
              <a:rPr sz="700" b="1">
                <a:solidFill>
                  <a:srgbClr val="231F20"/>
                </a:solidFill>
                <a:latin typeface="Trebuchet MS"/>
                <a:cs typeface="Trebuchet MS"/>
              </a:rPr>
              <a:t>·</a:t>
            </a:r>
            <a:r>
              <a:rPr sz="700" b="1" spc="215">
                <a:solidFill>
                  <a:srgbClr val="231F20"/>
                </a:solidFill>
                <a:latin typeface="Trebuchet MS"/>
                <a:cs typeface="Trebuchet MS"/>
              </a:rPr>
              <a:t> </a:t>
            </a:r>
            <a:r>
              <a:rPr sz="700" b="1" spc="-25">
                <a:solidFill>
                  <a:srgbClr val="231F20"/>
                </a:solidFill>
                <a:latin typeface="Trebuchet MS"/>
                <a:cs typeface="Trebuchet MS"/>
              </a:rPr>
              <a:t>10</a:t>
            </a:r>
            <a:endParaRPr sz="700">
              <a:latin typeface="Trebuchet MS"/>
              <a:cs typeface="Trebuchet M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3815" rIns="0" bIns="0" rtlCol="0">
            <a:spAutoFit/>
          </a:bodyPr>
          <a:lstStyle/>
          <a:p>
            <a:pPr marL="12700" marR="5080">
              <a:lnSpc>
                <a:spcPts val="2690"/>
              </a:lnSpc>
              <a:spcBef>
                <a:spcPts val="345"/>
              </a:spcBef>
            </a:pPr>
            <a:r>
              <a:t>Will</a:t>
            </a:r>
            <a:r>
              <a:rPr spc="-120"/>
              <a:t> </a:t>
            </a:r>
            <a:r>
              <a:rPr spc="-35"/>
              <a:t>corporate</a:t>
            </a:r>
            <a:r>
              <a:rPr spc="-114"/>
              <a:t> </a:t>
            </a:r>
            <a:r>
              <a:rPr spc="-65"/>
              <a:t>reform</a:t>
            </a:r>
            <a:r>
              <a:rPr spc="-110"/>
              <a:t> </a:t>
            </a:r>
            <a:r>
              <a:rPr spc="-65"/>
              <a:t>in</a:t>
            </a:r>
            <a:r>
              <a:rPr spc="-110"/>
              <a:t> </a:t>
            </a:r>
            <a:r>
              <a:rPr spc="-10"/>
              <a:t>Japan </a:t>
            </a:r>
            <a:r>
              <a:rPr spc="-30"/>
              <a:t>unlock</a:t>
            </a:r>
            <a:r>
              <a:rPr spc="-120"/>
              <a:t> </a:t>
            </a:r>
            <a:r>
              <a:rPr spc="-40"/>
              <a:t>value</a:t>
            </a:r>
            <a:r>
              <a:rPr spc="-120"/>
              <a:t> </a:t>
            </a:r>
            <a:r>
              <a:rPr spc="-75"/>
              <a:t>for</a:t>
            </a:r>
            <a:r>
              <a:rPr spc="-110"/>
              <a:t> </a:t>
            </a:r>
            <a:r>
              <a:rPr spc="-10"/>
              <a:t>investors?</a:t>
            </a:r>
          </a:p>
        </p:txBody>
      </p:sp>
      <p:sp>
        <p:nvSpPr>
          <p:cNvPr id="7" name="object 7"/>
          <p:cNvSpPr txBox="1"/>
          <p:nvPr/>
        </p:nvSpPr>
        <p:spPr>
          <a:xfrm>
            <a:off x="199621" y="7259462"/>
            <a:ext cx="5977890" cy="272415"/>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2499"/>
              </a:lnSpc>
              <a:spcBef>
                <a:spcPts val="75"/>
              </a:spcBef>
            </a:pPr>
            <a:r>
              <a:rPr sz="800" spc="-10">
                <a:latin typeface="Arial"/>
                <a:cs typeface="Arial"/>
              </a:rPr>
              <a:t>Sources:</a:t>
            </a:r>
            <a:r>
              <a:rPr sz="800" spc="5">
                <a:latin typeface="Arial"/>
                <a:cs typeface="Arial"/>
              </a:rPr>
              <a:t> </a:t>
            </a:r>
            <a:r>
              <a:rPr sz="800">
                <a:latin typeface="Arial"/>
                <a:cs typeface="Arial"/>
              </a:rPr>
              <a:t>Capital</a:t>
            </a:r>
            <a:r>
              <a:rPr sz="800" spc="5">
                <a:latin typeface="Arial"/>
                <a:cs typeface="Arial"/>
              </a:rPr>
              <a:t> </a:t>
            </a:r>
            <a:r>
              <a:rPr sz="800">
                <a:latin typeface="Arial"/>
                <a:cs typeface="Arial"/>
              </a:rPr>
              <a:t>Group,</a:t>
            </a:r>
            <a:r>
              <a:rPr sz="800" spc="15">
                <a:latin typeface="Arial"/>
                <a:cs typeface="Arial"/>
              </a:rPr>
              <a:t> </a:t>
            </a:r>
            <a:r>
              <a:rPr sz="800" spc="-20">
                <a:latin typeface="Arial"/>
                <a:cs typeface="Arial"/>
              </a:rPr>
              <a:t>FactSet,</a:t>
            </a:r>
            <a:r>
              <a:rPr sz="800" spc="10">
                <a:latin typeface="Arial"/>
                <a:cs typeface="Arial"/>
              </a:rPr>
              <a:t> </a:t>
            </a:r>
            <a:r>
              <a:rPr sz="800">
                <a:latin typeface="Arial"/>
                <a:cs typeface="Arial"/>
              </a:rPr>
              <a:t>Standard</a:t>
            </a:r>
            <a:r>
              <a:rPr sz="800" spc="15">
                <a:latin typeface="Arial"/>
                <a:cs typeface="Arial"/>
              </a:rPr>
              <a:t> </a:t>
            </a:r>
            <a:r>
              <a:rPr sz="800">
                <a:latin typeface="Arial"/>
                <a:cs typeface="Arial"/>
              </a:rPr>
              <a:t>&amp;</a:t>
            </a:r>
            <a:r>
              <a:rPr sz="800" spc="5">
                <a:latin typeface="Arial"/>
                <a:cs typeface="Arial"/>
              </a:rPr>
              <a:t> </a:t>
            </a:r>
            <a:r>
              <a:rPr sz="800" spc="-10">
                <a:latin typeface="Arial"/>
                <a:cs typeface="Arial"/>
              </a:rPr>
              <a:t>Poor’s,</a:t>
            </a:r>
            <a:r>
              <a:rPr sz="800" spc="10">
                <a:latin typeface="Arial"/>
                <a:cs typeface="Arial"/>
              </a:rPr>
              <a:t> </a:t>
            </a:r>
            <a:r>
              <a:rPr sz="800" spc="-25">
                <a:latin typeface="Arial"/>
                <a:cs typeface="Arial"/>
              </a:rPr>
              <a:t>STOXX,</a:t>
            </a:r>
            <a:r>
              <a:rPr sz="800" spc="15">
                <a:latin typeface="Arial"/>
                <a:cs typeface="Arial"/>
              </a:rPr>
              <a:t> </a:t>
            </a:r>
            <a:r>
              <a:rPr sz="800" spc="-25">
                <a:latin typeface="Arial"/>
                <a:cs typeface="Arial"/>
              </a:rPr>
              <a:t>TOPIX.</a:t>
            </a:r>
            <a:r>
              <a:rPr sz="800" spc="10">
                <a:latin typeface="Arial"/>
                <a:cs typeface="Arial"/>
              </a:rPr>
              <a:t> </a:t>
            </a:r>
            <a:r>
              <a:rPr sz="800" spc="-10">
                <a:latin typeface="Arial"/>
                <a:cs typeface="Arial"/>
              </a:rPr>
              <a:t>As</a:t>
            </a:r>
            <a:r>
              <a:rPr sz="800" spc="5">
                <a:latin typeface="Arial"/>
                <a:cs typeface="Arial"/>
              </a:rPr>
              <a:t> </a:t>
            </a:r>
            <a:r>
              <a:rPr sz="800">
                <a:latin typeface="Arial"/>
                <a:cs typeface="Arial"/>
              </a:rPr>
              <a:t>of</a:t>
            </a:r>
            <a:r>
              <a:rPr sz="800" spc="5">
                <a:latin typeface="Arial"/>
                <a:cs typeface="Arial"/>
              </a:rPr>
              <a:t> </a:t>
            </a:r>
            <a:r>
              <a:rPr sz="800">
                <a:latin typeface="Arial"/>
                <a:cs typeface="Arial"/>
              </a:rPr>
              <a:t>November</a:t>
            </a:r>
            <a:r>
              <a:rPr sz="800" spc="5">
                <a:latin typeface="Arial"/>
                <a:cs typeface="Arial"/>
              </a:rPr>
              <a:t> </a:t>
            </a:r>
            <a:r>
              <a:rPr sz="800">
                <a:latin typeface="Arial"/>
                <a:cs typeface="Arial"/>
              </a:rPr>
              <a:t>30,</a:t>
            </a:r>
            <a:r>
              <a:rPr sz="800" spc="15">
                <a:latin typeface="Arial"/>
                <a:cs typeface="Arial"/>
              </a:rPr>
              <a:t> </a:t>
            </a:r>
            <a:r>
              <a:rPr sz="800">
                <a:latin typeface="Arial"/>
                <a:cs typeface="Arial"/>
              </a:rPr>
              <a:t>2023.</a:t>
            </a:r>
            <a:r>
              <a:rPr sz="800" spc="10">
                <a:latin typeface="Arial"/>
                <a:cs typeface="Arial"/>
              </a:rPr>
              <a:t> </a:t>
            </a:r>
            <a:r>
              <a:rPr sz="800">
                <a:latin typeface="Arial"/>
                <a:cs typeface="Arial"/>
              </a:rPr>
              <a:t>Net </a:t>
            </a:r>
            <a:r>
              <a:rPr sz="800" spc="-20">
                <a:latin typeface="Arial"/>
                <a:cs typeface="Arial"/>
              </a:rPr>
              <a:t>cash</a:t>
            </a:r>
            <a:r>
              <a:rPr sz="800" spc="5">
                <a:latin typeface="Arial"/>
                <a:cs typeface="Arial"/>
              </a:rPr>
              <a:t> </a:t>
            </a:r>
            <a:r>
              <a:rPr sz="800">
                <a:latin typeface="Arial"/>
                <a:cs typeface="Arial"/>
              </a:rPr>
              <a:t>reflects the</a:t>
            </a:r>
            <a:r>
              <a:rPr sz="800" spc="10">
                <a:latin typeface="Arial"/>
                <a:cs typeface="Arial"/>
              </a:rPr>
              <a:t> </a:t>
            </a:r>
            <a:r>
              <a:rPr sz="800" spc="-10">
                <a:latin typeface="Arial"/>
                <a:cs typeface="Arial"/>
              </a:rPr>
              <a:t>difference </a:t>
            </a:r>
            <a:r>
              <a:rPr sz="800">
                <a:latin typeface="Arial"/>
                <a:cs typeface="Arial"/>
              </a:rPr>
              <a:t>between</a:t>
            </a:r>
            <a:r>
              <a:rPr sz="800" spc="35">
                <a:latin typeface="Arial"/>
                <a:cs typeface="Arial"/>
              </a:rPr>
              <a:t> </a:t>
            </a:r>
            <a:r>
              <a:rPr sz="800">
                <a:latin typeface="Arial"/>
                <a:cs typeface="Arial"/>
              </a:rPr>
              <a:t>the</a:t>
            </a:r>
            <a:r>
              <a:rPr sz="800" spc="40">
                <a:latin typeface="Arial"/>
                <a:cs typeface="Arial"/>
              </a:rPr>
              <a:t> </a:t>
            </a:r>
            <a:r>
              <a:rPr sz="800" spc="-20">
                <a:latin typeface="Arial"/>
                <a:cs typeface="Arial"/>
              </a:rPr>
              <a:t>cash</a:t>
            </a:r>
            <a:r>
              <a:rPr sz="800" spc="30">
                <a:latin typeface="Arial"/>
                <a:cs typeface="Arial"/>
              </a:rPr>
              <a:t> </a:t>
            </a:r>
            <a:r>
              <a:rPr sz="800">
                <a:latin typeface="Arial"/>
                <a:cs typeface="Arial"/>
              </a:rPr>
              <a:t>and</a:t>
            </a:r>
            <a:r>
              <a:rPr sz="800" spc="45">
                <a:latin typeface="Arial"/>
                <a:cs typeface="Arial"/>
              </a:rPr>
              <a:t> </a:t>
            </a:r>
            <a:r>
              <a:rPr sz="800">
                <a:latin typeface="Arial"/>
                <a:cs typeface="Arial"/>
              </a:rPr>
              <a:t>short-term</a:t>
            </a:r>
            <a:r>
              <a:rPr sz="800" spc="45">
                <a:latin typeface="Arial"/>
                <a:cs typeface="Arial"/>
              </a:rPr>
              <a:t> </a:t>
            </a:r>
            <a:r>
              <a:rPr sz="800">
                <a:latin typeface="Arial"/>
                <a:cs typeface="Arial"/>
              </a:rPr>
              <a:t>securities</a:t>
            </a:r>
            <a:r>
              <a:rPr sz="800" spc="30">
                <a:latin typeface="Arial"/>
                <a:cs typeface="Arial"/>
              </a:rPr>
              <a:t> </a:t>
            </a:r>
            <a:r>
              <a:rPr sz="800">
                <a:latin typeface="Arial"/>
                <a:cs typeface="Arial"/>
              </a:rPr>
              <a:t>reported</a:t>
            </a:r>
            <a:r>
              <a:rPr sz="800" spc="40">
                <a:latin typeface="Arial"/>
                <a:cs typeface="Arial"/>
              </a:rPr>
              <a:t> </a:t>
            </a:r>
            <a:r>
              <a:rPr sz="800">
                <a:latin typeface="Arial"/>
                <a:cs typeface="Arial"/>
              </a:rPr>
              <a:t>on</a:t>
            </a:r>
            <a:r>
              <a:rPr sz="800" spc="35">
                <a:latin typeface="Arial"/>
                <a:cs typeface="Arial"/>
              </a:rPr>
              <a:t> </a:t>
            </a:r>
            <a:r>
              <a:rPr sz="800">
                <a:latin typeface="Arial"/>
                <a:cs typeface="Arial"/>
              </a:rPr>
              <a:t>a</a:t>
            </a:r>
            <a:r>
              <a:rPr sz="800" spc="40">
                <a:latin typeface="Arial"/>
                <a:cs typeface="Arial"/>
              </a:rPr>
              <a:t> </a:t>
            </a:r>
            <a:r>
              <a:rPr sz="800">
                <a:latin typeface="Arial"/>
                <a:cs typeface="Arial"/>
              </a:rPr>
              <a:t>company’s</a:t>
            </a:r>
            <a:r>
              <a:rPr sz="800" spc="30">
                <a:latin typeface="Arial"/>
                <a:cs typeface="Arial"/>
              </a:rPr>
              <a:t> </a:t>
            </a:r>
            <a:r>
              <a:rPr sz="800">
                <a:latin typeface="Arial"/>
                <a:cs typeface="Arial"/>
              </a:rPr>
              <a:t>balance</a:t>
            </a:r>
            <a:r>
              <a:rPr sz="800" spc="40">
                <a:latin typeface="Arial"/>
                <a:cs typeface="Arial"/>
              </a:rPr>
              <a:t> </a:t>
            </a:r>
            <a:r>
              <a:rPr sz="800">
                <a:latin typeface="Arial"/>
                <a:cs typeface="Arial"/>
              </a:rPr>
              <a:t>sheet</a:t>
            </a:r>
            <a:r>
              <a:rPr sz="800" spc="30">
                <a:latin typeface="Arial"/>
                <a:cs typeface="Arial"/>
              </a:rPr>
              <a:t> </a:t>
            </a:r>
            <a:r>
              <a:rPr sz="800">
                <a:latin typeface="Arial"/>
                <a:cs typeface="Arial"/>
              </a:rPr>
              <a:t>and</a:t>
            </a:r>
            <a:r>
              <a:rPr sz="800" spc="45">
                <a:latin typeface="Arial"/>
                <a:cs typeface="Arial"/>
              </a:rPr>
              <a:t> </a:t>
            </a:r>
            <a:r>
              <a:rPr sz="800">
                <a:latin typeface="Arial"/>
                <a:cs typeface="Arial"/>
              </a:rPr>
              <a:t>its</a:t>
            </a:r>
            <a:r>
              <a:rPr sz="800" spc="30">
                <a:latin typeface="Arial"/>
                <a:cs typeface="Arial"/>
              </a:rPr>
              <a:t> </a:t>
            </a:r>
            <a:r>
              <a:rPr sz="800">
                <a:latin typeface="Arial"/>
                <a:cs typeface="Arial"/>
              </a:rPr>
              <a:t>outstanding</a:t>
            </a:r>
            <a:r>
              <a:rPr sz="800" spc="30">
                <a:latin typeface="Arial"/>
                <a:cs typeface="Arial"/>
              </a:rPr>
              <a:t> </a:t>
            </a:r>
            <a:r>
              <a:rPr sz="800">
                <a:latin typeface="Arial"/>
                <a:cs typeface="Arial"/>
              </a:rPr>
              <a:t>debt.</a:t>
            </a:r>
            <a:r>
              <a:rPr sz="800" spc="40">
                <a:latin typeface="Arial"/>
                <a:cs typeface="Arial"/>
              </a:rPr>
              <a:t> </a:t>
            </a:r>
            <a:r>
              <a:rPr sz="800" spc="-10">
                <a:latin typeface="Arial"/>
                <a:cs typeface="Arial"/>
              </a:rPr>
              <a:t>Price-</a:t>
            </a:r>
            <a:r>
              <a:rPr sz="800">
                <a:latin typeface="Arial"/>
                <a:cs typeface="Arial"/>
              </a:rPr>
              <a:t>to-book</a:t>
            </a:r>
            <a:r>
              <a:rPr sz="800" spc="45">
                <a:latin typeface="Arial"/>
                <a:cs typeface="Arial"/>
              </a:rPr>
              <a:t> </a:t>
            </a:r>
            <a:r>
              <a:rPr sz="800" spc="-10">
                <a:latin typeface="Arial"/>
                <a:cs typeface="Arial"/>
              </a:rPr>
              <a:t>value</a:t>
            </a:r>
            <a:endParaRPr sz="800">
              <a:latin typeface="Arial"/>
              <a:cs typeface="Arial"/>
            </a:endParaRPr>
          </a:p>
        </p:txBody>
      </p:sp>
      <p:sp>
        <p:nvSpPr>
          <p:cNvPr id="8" name="object 8"/>
          <p:cNvSpPr txBox="1"/>
          <p:nvPr/>
        </p:nvSpPr>
        <p:spPr>
          <a:xfrm>
            <a:off x="2057400" y="1841500"/>
            <a:ext cx="3537585" cy="434340"/>
          </a:xfrm>
          <a:prstGeom prst="rect">
            <a:avLst/>
          </a:prstGeom>
        </p:spPr>
        <p:txBody>
          <a:bodyPr vert="horz" wrap="square" lIns="0" tIns="63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00"/>
              </a:spcBef>
            </a:pPr>
            <a:r>
              <a:rPr sz="1200" b="1">
                <a:solidFill>
                  <a:srgbClr val="726963"/>
                </a:solidFill>
                <a:latin typeface="Arial"/>
                <a:cs typeface="Arial"/>
              </a:rPr>
              <a:t>Japan</a:t>
            </a:r>
            <a:r>
              <a:rPr sz="1200" b="1" spc="-30">
                <a:solidFill>
                  <a:srgbClr val="726963"/>
                </a:solidFill>
                <a:latin typeface="Arial"/>
                <a:cs typeface="Arial"/>
              </a:rPr>
              <a:t> </a:t>
            </a:r>
            <a:r>
              <a:rPr sz="1200" b="1" spc="-10">
                <a:solidFill>
                  <a:srgbClr val="726963"/>
                </a:solidFill>
                <a:latin typeface="Arial"/>
                <a:cs typeface="Arial"/>
              </a:rPr>
              <a:t>Inc.</a:t>
            </a:r>
            <a:r>
              <a:rPr sz="1200" b="1" spc="-25">
                <a:solidFill>
                  <a:srgbClr val="726963"/>
                </a:solidFill>
                <a:latin typeface="Arial"/>
                <a:cs typeface="Arial"/>
              </a:rPr>
              <a:t> </a:t>
            </a:r>
            <a:r>
              <a:rPr sz="1200" b="1" spc="-60">
                <a:solidFill>
                  <a:srgbClr val="726963"/>
                </a:solidFill>
                <a:latin typeface="Arial"/>
                <a:cs typeface="Arial"/>
              </a:rPr>
              <a:t>is</a:t>
            </a:r>
            <a:r>
              <a:rPr sz="1200" b="1" spc="-30">
                <a:solidFill>
                  <a:srgbClr val="726963"/>
                </a:solidFill>
                <a:latin typeface="Arial"/>
                <a:cs typeface="Arial"/>
              </a:rPr>
              <a:t> </a:t>
            </a:r>
            <a:r>
              <a:rPr sz="1200" b="1" spc="-20">
                <a:solidFill>
                  <a:srgbClr val="726963"/>
                </a:solidFill>
                <a:latin typeface="Arial"/>
                <a:cs typeface="Arial"/>
              </a:rPr>
              <a:t>flush</a:t>
            </a:r>
            <a:r>
              <a:rPr sz="1200" b="1" spc="-30">
                <a:solidFill>
                  <a:srgbClr val="726963"/>
                </a:solidFill>
                <a:latin typeface="Arial"/>
                <a:cs typeface="Arial"/>
              </a:rPr>
              <a:t> </a:t>
            </a:r>
            <a:r>
              <a:rPr sz="1200" b="1">
                <a:solidFill>
                  <a:srgbClr val="726963"/>
                </a:solidFill>
                <a:latin typeface="Arial"/>
                <a:cs typeface="Arial"/>
              </a:rPr>
              <a:t>with</a:t>
            </a:r>
            <a:r>
              <a:rPr sz="1200" b="1" spc="-30">
                <a:solidFill>
                  <a:srgbClr val="726963"/>
                </a:solidFill>
                <a:latin typeface="Arial"/>
                <a:cs typeface="Arial"/>
              </a:rPr>
              <a:t> </a:t>
            </a:r>
            <a:r>
              <a:rPr sz="1200" b="1" spc="-20">
                <a:solidFill>
                  <a:srgbClr val="726963"/>
                </a:solidFill>
                <a:latin typeface="Arial"/>
                <a:cs typeface="Arial"/>
              </a:rPr>
              <a:t>cash</a:t>
            </a:r>
            <a:endParaRPr sz="1200">
              <a:latin typeface="Arial"/>
              <a:cs typeface="Arial"/>
            </a:endParaRPr>
          </a:p>
          <a:p>
            <a:pPr marL="12700">
              <a:lnSpc>
                <a:spcPct val="100000"/>
              </a:lnSpc>
              <a:spcBef>
                <a:spcPts val="300"/>
              </a:spcBef>
            </a:pPr>
            <a:r>
              <a:rPr sz="900" b="1">
                <a:latin typeface="Arial"/>
                <a:cs typeface="Arial"/>
              </a:rPr>
              <a:t>Percentage</a:t>
            </a:r>
            <a:r>
              <a:rPr sz="900" b="1" spc="-5">
                <a:latin typeface="Arial"/>
                <a:cs typeface="Arial"/>
              </a:rPr>
              <a:t> </a:t>
            </a:r>
            <a:r>
              <a:rPr sz="900" b="1">
                <a:latin typeface="Arial"/>
                <a:cs typeface="Arial"/>
              </a:rPr>
              <a:t>of</a:t>
            </a:r>
            <a:r>
              <a:rPr sz="900" b="1" spc="-15">
                <a:latin typeface="Arial"/>
                <a:cs typeface="Arial"/>
              </a:rPr>
              <a:t> </a:t>
            </a:r>
            <a:r>
              <a:rPr sz="900" b="1">
                <a:latin typeface="Arial"/>
                <a:cs typeface="Arial"/>
              </a:rPr>
              <a:t>index</a:t>
            </a:r>
            <a:r>
              <a:rPr sz="900" b="1" spc="-5">
                <a:latin typeface="Arial"/>
                <a:cs typeface="Arial"/>
              </a:rPr>
              <a:t> </a:t>
            </a:r>
            <a:r>
              <a:rPr sz="900" b="1" spc="-20">
                <a:latin typeface="Arial"/>
                <a:cs typeface="Arial"/>
              </a:rPr>
              <a:t>constituents</a:t>
            </a:r>
            <a:r>
              <a:rPr sz="900" b="1" spc="-10">
                <a:latin typeface="Arial"/>
                <a:cs typeface="Arial"/>
              </a:rPr>
              <a:t> </a:t>
            </a:r>
            <a:r>
              <a:rPr sz="900" b="1">
                <a:latin typeface="Arial"/>
                <a:cs typeface="Arial"/>
              </a:rPr>
              <a:t>with</a:t>
            </a:r>
            <a:r>
              <a:rPr sz="900" b="1" spc="-15">
                <a:latin typeface="Arial"/>
                <a:cs typeface="Arial"/>
              </a:rPr>
              <a:t> </a:t>
            </a:r>
            <a:r>
              <a:rPr sz="900" b="1">
                <a:latin typeface="Arial"/>
                <a:cs typeface="Arial"/>
              </a:rPr>
              <a:t>positive</a:t>
            </a:r>
            <a:r>
              <a:rPr sz="900" b="1" spc="-5">
                <a:latin typeface="Arial"/>
                <a:cs typeface="Arial"/>
              </a:rPr>
              <a:t> </a:t>
            </a:r>
            <a:r>
              <a:rPr sz="900" b="1">
                <a:latin typeface="Arial"/>
                <a:cs typeface="Arial"/>
              </a:rPr>
              <a:t>net</a:t>
            </a:r>
            <a:r>
              <a:rPr sz="900" b="1" spc="-5">
                <a:latin typeface="Arial"/>
                <a:cs typeface="Arial"/>
              </a:rPr>
              <a:t> </a:t>
            </a:r>
            <a:r>
              <a:rPr sz="900" b="1" spc="-45">
                <a:latin typeface="Arial"/>
                <a:cs typeface="Arial"/>
              </a:rPr>
              <a:t>cash</a:t>
            </a:r>
            <a:r>
              <a:rPr sz="900" b="1" spc="-20">
                <a:latin typeface="Arial"/>
                <a:cs typeface="Arial"/>
              </a:rPr>
              <a:t> </a:t>
            </a:r>
            <a:r>
              <a:rPr sz="900" b="1" spc="-10">
                <a:latin typeface="Arial"/>
                <a:cs typeface="Arial"/>
              </a:rPr>
              <a:t>positions</a:t>
            </a:r>
            <a:endParaRPr sz="900">
              <a:latin typeface="Arial"/>
              <a:cs typeface="Arial"/>
            </a:endParaRPr>
          </a:p>
        </p:txBody>
      </p:sp>
      <p:sp>
        <p:nvSpPr>
          <p:cNvPr id="9" name="object 9"/>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txBox="1"/>
          <p:nvPr/>
        </p:nvSpPr>
        <p:spPr>
          <a:xfrm>
            <a:off x="444500" y="86867"/>
            <a:ext cx="1403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EQUITY</a:t>
            </a:r>
            <a:r>
              <a:rPr sz="800" b="1" spc="375">
                <a:solidFill>
                  <a:srgbClr val="FFFFFF"/>
                </a:solidFill>
                <a:latin typeface="Arial"/>
                <a:cs typeface="Arial"/>
              </a:rPr>
              <a:t> </a:t>
            </a:r>
            <a:r>
              <a:rPr sz="800" b="1" spc="35">
                <a:solidFill>
                  <a:srgbClr val="FFFFFF"/>
                </a:solidFill>
                <a:latin typeface="Arial"/>
                <a:cs typeface="Arial"/>
              </a:rPr>
              <a:t>OPPORTUNITIES</a:t>
            </a:r>
            <a:endParaRPr sz="800">
              <a:latin typeface="Arial"/>
              <a:cs typeface="Arial"/>
            </a:endParaRPr>
          </a:p>
        </p:txBody>
      </p:sp>
      <p:grpSp>
        <p:nvGrpSpPr>
          <p:cNvPr id="11" name="object 11"/>
          <p:cNvGrpSpPr/>
          <p:nvPr/>
        </p:nvGrpSpPr>
        <p:grpSpPr>
          <a:xfrm>
            <a:off x="6844881" y="5388610"/>
            <a:ext cx="536575" cy="356870"/>
            <a:chOff x="8329193" y="5388610"/>
            <a:chExt cx="536575" cy="356870"/>
          </a:xfrm>
        </p:grpSpPr>
        <p:sp>
          <p:nvSpPr>
            <p:cNvPr id="12" name="object 12"/>
            <p:cNvSpPr/>
            <p:nvPr/>
          </p:nvSpPr>
          <p:spPr>
            <a:xfrm>
              <a:off x="8329193" y="5388610"/>
              <a:ext cx="536575" cy="356870"/>
            </a:xfrm>
            <a:custGeom>
              <a:avLst/>
              <a:gdLst/>
              <a:ahLst/>
              <a:cxnLst/>
              <a:rect l="l" t="t" r="r" b="b"/>
              <a:pathLst>
                <a:path w="536575" h="356870">
                  <a:moveTo>
                    <a:pt x="536522" y="0"/>
                  </a:moveTo>
                  <a:lnTo>
                    <a:pt x="0" y="0"/>
                  </a:lnTo>
                  <a:lnTo>
                    <a:pt x="0" y="356669"/>
                  </a:lnTo>
                  <a:lnTo>
                    <a:pt x="536522" y="356669"/>
                  </a:lnTo>
                  <a:lnTo>
                    <a:pt x="536522"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8578998" y="5431203"/>
              <a:ext cx="37465" cy="36195"/>
            </a:xfrm>
            <a:custGeom>
              <a:avLst/>
              <a:gdLst/>
              <a:ahLst/>
              <a:cxnLst/>
              <a:rect l="l" t="t" r="r" b="b"/>
              <a:pathLst>
                <a:path w="37465" h="36195">
                  <a:moveTo>
                    <a:pt x="18525" y="0"/>
                  </a:moveTo>
                  <a:lnTo>
                    <a:pt x="14276" y="12754"/>
                  </a:lnTo>
                  <a:lnTo>
                    <a:pt x="0" y="12754"/>
                  </a:lnTo>
                  <a:lnTo>
                    <a:pt x="11327" y="21300"/>
                  </a:lnTo>
                  <a:lnTo>
                    <a:pt x="7077" y="35576"/>
                  </a:lnTo>
                  <a:lnTo>
                    <a:pt x="18525" y="27030"/>
                  </a:lnTo>
                  <a:lnTo>
                    <a:pt x="29972" y="35576"/>
                  </a:lnTo>
                  <a:lnTo>
                    <a:pt x="25608" y="21300"/>
                  </a:lnTo>
                  <a:lnTo>
                    <a:pt x="37049" y="12754"/>
                  </a:lnTo>
                  <a:lnTo>
                    <a:pt x="22773" y="12754"/>
                  </a:lnTo>
                  <a:lnTo>
                    <a:pt x="18525" y="0"/>
                  </a:lnTo>
                  <a:close/>
                </a:path>
              </a:pathLst>
            </a:custGeom>
            <a:solidFill>
              <a:srgbClr val="FFCC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4" name="object 14"/>
            <p:cNvPicPr/>
            <p:nvPr/>
          </p:nvPicPr>
          <p:blipFill>
            <a:blip r:embed="rId3"/>
            <a:stretch>
              <a:fillRect/>
            </a:stretch>
          </p:blipFill>
          <p:spPr>
            <a:xfrm>
              <a:off x="8477635" y="5446887"/>
              <a:ext cx="79888" cy="78049"/>
            </a:xfrm>
            <a:prstGeom prst="rect">
              <a:avLst/>
            </a:prstGeom>
          </p:spPr>
        </p:pic>
        <p:sp>
          <p:nvSpPr>
            <p:cNvPr id="15" name="object 15"/>
            <p:cNvSpPr/>
            <p:nvPr/>
          </p:nvSpPr>
          <p:spPr>
            <a:xfrm>
              <a:off x="8461944" y="5547753"/>
              <a:ext cx="37465" cy="35560"/>
            </a:xfrm>
            <a:custGeom>
              <a:avLst/>
              <a:gdLst/>
              <a:ahLst/>
              <a:cxnLst/>
              <a:rect l="l" t="t" r="r" b="b"/>
              <a:pathLst>
                <a:path w="37465" h="35560">
                  <a:moveTo>
                    <a:pt x="18524" y="0"/>
                  </a:moveTo>
                  <a:lnTo>
                    <a:pt x="14276" y="14161"/>
                  </a:lnTo>
                  <a:lnTo>
                    <a:pt x="0" y="14161"/>
                  </a:lnTo>
                  <a:lnTo>
                    <a:pt x="11441" y="22703"/>
                  </a:lnTo>
                  <a:lnTo>
                    <a:pt x="7077" y="35457"/>
                  </a:lnTo>
                  <a:lnTo>
                    <a:pt x="18524" y="26916"/>
                  </a:lnTo>
                  <a:lnTo>
                    <a:pt x="29972" y="35457"/>
                  </a:lnTo>
                  <a:lnTo>
                    <a:pt x="25722" y="22703"/>
                  </a:lnTo>
                  <a:lnTo>
                    <a:pt x="37049" y="14161"/>
                  </a:lnTo>
                  <a:lnTo>
                    <a:pt x="22773" y="14161"/>
                  </a:lnTo>
                  <a:lnTo>
                    <a:pt x="18524" y="0"/>
                  </a:lnTo>
                  <a:close/>
                </a:path>
              </a:pathLst>
            </a:custGeom>
            <a:solidFill>
              <a:srgbClr val="FFCC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 name="object 16"/>
            <p:cNvPicPr/>
            <p:nvPr/>
          </p:nvPicPr>
          <p:blipFill>
            <a:blip r:embed="rId4"/>
            <a:stretch>
              <a:fillRect/>
            </a:stretch>
          </p:blipFill>
          <p:spPr>
            <a:xfrm>
              <a:off x="8477635" y="5606028"/>
              <a:ext cx="79888" cy="78052"/>
            </a:xfrm>
            <a:prstGeom prst="rect">
              <a:avLst/>
            </a:prstGeom>
          </p:spPr>
        </p:pic>
        <p:sp>
          <p:nvSpPr>
            <p:cNvPr id="17" name="object 17"/>
            <p:cNvSpPr/>
            <p:nvPr/>
          </p:nvSpPr>
          <p:spPr>
            <a:xfrm>
              <a:off x="8578998" y="5664184"/>
              <a:ext cx="37465" cy="36195"/>
            </a:xfrm>
            <a:custGeom>
              <a:avLst/>
              <a:gdLst/>
              <a:ahLst/>
              <a:cxnLst/>
              <a:rect l="l" t="t" r="r" b="b"/>
              <a:pathLst>
                <a:path w="37465" h="36195">
                  <a:moveTo>
                    <a:pt x="18525" y="0"/>
                  </a:moveTo>
                  <a:lnTo>
                    <a:pt x="14276" y="14276"/>
                  </a:lnTo>
                  <a:lnTo>
                    <a:pt x="0" y="14276"/>
                  </a:lnTo>
                  <a:lnTo>
                    <a:pt x="11327" y="22821"/>
                  </a:lnTo>
                  <a:lnTo>
                    <a:pt x="7077" y="35575"/>
                  </a:lnTo>
                  <a:lnTo>
                    <a:pt x="18525" y="27030"/>
                  </a:lnTo>
                  <a:lnTo>
                    <a:pt x="29972" y="35575"/>
                  </a:lnTo>
                  <a:lnTo>
                    <a:pt x="25608" y="22821"/>
                  </a:lnTo>
                  <a:lnTo>
                    <a:pt x="37049" y="14276"/>
                  </a:lnTo>
                  <a:lnTo>
                    <a:pt x="22773" y="14276"/>
                  </a:lnTo>
                  <a:lnTo>
                    <a:pt x="18525" y="0"/>
                  </a:lnTo>
                  <a:close/>
                </a:path>
              </a:pathLst>
            </a:custGeom>
            <a:solidFill>
              <a:srgbClr val="FFCC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 name="object 18"/>
            <p:cNvPicPr/>
            <p:nvPr/>
          </p:nvPicPr>
          <p:blipFill>
            <a:blip r:embed="rId5"/>
            <a:stretch>
              <a:fillRect/>
            </a:stretch>
          </p:blipFill>
          <p:spPr>
            <a:xfrm>
              <a:off x="8637408" y="5606028"/>
              <a:ext cx="80003" cy="78052"/>
            </a:xfrm>
            <a:prstGeom prst="rect">
              <a:avLst/>
            </a:prstGeom>
          </p:spPr>
        </p:pic>
        <p:sp>
          <p:nvSpPr>
            <p:cNvPr id="19" name="object 19"/>
            <p:cNvSpPr/>
            <p:nvPr/>
          </p:nvSpPr>
          <p:spPr>
            <a:xfrm>
              <a:off x="8695937" y="5547753"/>
              <a:ext cx="37465" cy="35560"/>
            </a:xfrm>
            <a:custGeom>
              <a:avLst/>
              <a:gdLst/>
              <a:ahLst/>
              <a:cxnLst/>
              <a:rect l="l" t="t" r="r" b="b"/>
              <a:pathLst>
                <a:path w="37465" h="35560">
                  <a:moveTo>
                    <a:pt x="18644" y="0"/>
                  </a:moveTo>
                  <a:lnTo>
                    <a:pt x="14276" y="14161"/>
                  </a:lnTo>
                  <a:lnTo>
                    <a:pt x="0" y="14161"/>
                  </a:lnTo>
                  <a:lnTo>
                    <a:pt x="11446" y="21300"/>
                  </a:lnTo>
                  <a:lnTo>
                    <a:pt x="7198" y="35457"/>
                  </a:lnTo>
                  <a:lnTo>
                    <a:pt x="18644" y="26916"/>
                  </a:lnTo>
                  <a:lnTo>
                    <a:pt x="29972" y="35457"/>
                  </a:lnTo>
                  <a:lnTo>
                    <a:pt x="25722" y="21300"/>
                  </a:lnTo>
                  <a:lnTo>
                    <a:pt x="37170" y="14161"/>
                  </a:lnTo>
                  <a:lnTo>
                    <a:pt x="22894" y="14161"/>
                  </a:lnTo>
                  <a:lnTo>
                    <a:pt x="18644" y="0"/>
                  </a:lnTo>
                  <a:close/>
                </a:path>
              </a:pathLst>
            </a:custGeom>
            <a:solidFill>
              <a:srgbClr val="FFCC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 name="object 20"/>
            <p:cNvPicPr/>
            <p:nvPr/>
          </p:nvPicPr>
          <p:blipFill>
            <a:blip r:embed="rId6"/>
            <a:stretch>
              <a:fillRect/>
            </a:stretch>
          </p:blipFill>
          <p:spPr>
            <a:xfrm>
              <a:off x="8637408" y="5446887"/>
              <a:ext cx="80003" cy="78049"/>
            </a:xfrm>
            <a:prstGeom prst="rect">
              <a:avLst/>
            </a:prstGeom>
          </p:spPr>
        </p:pic>
      </p:grpSp>
      <p:grpSp>
        <p:nvGrpSpPr>
          <p:cNvPr id="21" name="object 21"/>
          <p:cNvGrpSpPr/>
          <p:nvPr/>
        </p:nvGrpSpPr>
        <p:grpSpPr>
          <a:xfrm>
            <a:off x="2784959" y="5388461"/>
            <a:ext cx="577850" cy="361950"/>
            <a:chOff x="4269271" y="5388461"/>
            <a:chExt cx="577850" cy="361950"/>
          </a:xfrm>
        </p:grpSpPr>
        <p:sp>
          <p:nvSpPr>
            <p:cNvPr id="22" name="object 22"/>
            <p:cNvSpPr/>
            <p:nvPr/>
          </p:nvSpPr>
          <p:spPr>
            <a:xfrm>
              <a:off x="4272271" y="5391460"/>
              <a:ext cx="571500" cy="355600"/>
            </a:xfrm>
            <a:custGeom>
              <a:avLst/>
              <a:gdLst/>
              <a:ahLst/>
              <a:cxnLst/>
              <a:rect l="l" t="t" r="r" b="b"/>
              <a:pathLst>
                <a:path w="571500" h="355600">
                  <a:moveTo>
                    <a:pt x="0" y="355376"/>
                  </a:moveTo>
                  <a:lnTo>
                    <a:pt x="571479" y="355376"/>
                  </a:lnTo>
                  <a:lnTo>
                    <a:pt x="571479" y="0"/>
                  </a:lnTo>
                  <a:lnTo>
                    <a:pt x="0" y="0"/>
                  </a:lnTo>
                  <a:lnTo>
                    <a:pt x="0" y="355376"/>
                  </a:lnTo>
                  <a:close/>
                </a:path>
              </a:pathLst>
            </a:custGeom>
            <a:ln w="5999">
              <a:solidFill>
                <a:srgbClr val="A39E9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3" name="object 23"/>
            <p:cNvPicPr/>
            <p:nvPr/>
          </p:nvPicPr>
          <p:blipFill>
            <a:blip r:embed="rId7"/>
            <a:stretch>
              <a:fillRect/>
            </a:stretch>
          </p:blipFill>
          <p:spPr>
            <a:xfrm>
              <a:off x="4443139" y="5453712"/>
              <a:ext cx="229739" cy="230875"/>
            </a:xfrm>
            <a:prstGeom prst="rect">
              <a:avLst/>
            </a:prstGeom>
          </p:spPr>
        </p:pic>
      </p:grpSp>
      <p:pic>
        <p:nvPicPr>
          <p:cNvPr id="24" name="object 24"/>
          <p:cNvPicPr/>
          <p:nvPr/>
        </p:nvPicPr>
        <p:blipFill>
          <a:blip r:embed="rId8"/>
          <a:stretch>
            <a:fillRect/>
          </a:stretch>
        </p:blipFill>
        <p:spPr>
          <a:xfrm>
            <a:off x="4804800" y="5386815"/>
            <a:ext cx="581875" cy="360002"/>
          </a:xfrm>
          <a:prstGeom prst="rect">
            <a:avLst/>
          </a:prstGeom>
        </p:spPr>
      </p:pic>
      <p:grpSp>
        <p:nvGrpSpPr>
          <p:cNvPr id="25" name="object 25"/>
          <p:cNvGrpSpPr/>
          <p:nvPr/>
        </p:nvGrpSpPr>
        <p:grpSpPr>
          <a:xfrm>
            <a:off x="2070099" y="2770632"/>
            <a:ext cx="6031865" cy="2306320"/>
            <a:chOff x="3554411" y="2770632"/>
            <a:chExt cx="6031865" cy="2306320"/>
          </a:xfrm>
        </p:grpSpPr>
        <p:sp>
          <p:nvSpPr>
            <p:cNvPr id="26" name="object 26"/>
            <p:cNvSpPr/>
            <p:nvPr/>
          </p:nvSpPr>
          <p:spPr>
            <a:xfrm>
              <a:off x="5980642" y="4542958"/>
              <a:ext cx="1183640" cy="530860"/>
            </a:xfrm>
            <a:custGeom>
              <a:avLst/>
              <a:gdLst/>
              <a:ahLst/>
              <a:cxnLst/>
              <a:rect l="l" t="t" r="r" b="b"/>
              <a:pathLst>
                <a:path w="1183640" h="530860">
                  <a:moveTo>
                    <a:pt x="1183526" y="0"/>
                  </a:moveTo>
                  <a:lnTo>
                    <a:pt x="0" y="0"/>
                  </a:lnTo>
                  <a:lnTo>
                    <a:pt x="0" y="530255"/>
                  </a:lnTo>
                  <a:lnTo>
                    <a:pt x="1183526" y="530255"/>
                  </a:lnTo>
                  <a:lnTo>
                    <a:pt x="1183526"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7992638" y="4285537"/>
              <a:ext cx="1183640" cy="788035"/>
            </a:xfrm>
            <a:custGeom>
              <a:avLst/>
              <a:gdLst/>
              <a:ahLst/>
              <a:cxnLst/>
              <a:rect l="l" t="t" r="r" b="b"/>
              <a:pathLst>
                <a:path w="1183640" h="788035">
                  <a:moveTo>
                    <a:pt x="1183526" y="0"/>
                  </a:moveTo>
                  <a:lnTo>
                    <a:pt x="0" y="0"/>
                  </a:lnTo>
                  <a:lnTo>
                    <a:pt x="0" y="787675"/>
                  </a:lnTo>
                  <a:lnTo>
                    <a:pt x="1183526" y="787675"/>
                  </a:lnTo>
                  <a:lnTo>
                    <a:pt x="1183526"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a:off x="3968496" y="2770632"/>
              <a:ext cx="1183005" cy="2303145"/>
            </a:xfrm>
            <a:custGeom>
              <a:avLst/>
              <a:gdLst/>
              <a:ahLst/>
              <a:cxnLst/>
              <a:rect l="l" t="t" r="r" b="b"/>
              <a:pathLst>
                <a:path w="1183004" h="2303145">
                  <a:moveTo>
                    <a:pt x="1182624" y="0"/>
                  </a:moveTo>
                  <a:lnTo>
                    <a:pt x="0" y="0"/>
                  </a:lnTo>
                  <a:lnTo>
                    <a:pt x="0" y="2302582"/>
                  </a:lnTo>
                  <a:lnTo>
                    <a:pt x="1182624" y="2302582"/>
                  </a:lnTo>
                  <a:lnTo>
                    <a:pt x="1182624"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a:off x="3554411" y="5073214"/>
              <a:ext cx="6031865" cy="0"/>
            </a:xfrm>
            <a:custGeom>
              <a:avLst/>
              <a:gdLst/>
              <a:ahLst/>
              <a:cxnLst/>
              <a:rect l="l" t="t" r="r" b="b"/>
              <a:pathLst>
                <a:path w="6031865">
                  <a:moveTo>
                    <a:pt x="0" y="0"/>
                  </a:moveTo>
                  <a:lnTo>
                    <a:pt x="6031548" y="0"/>
                  </a:lnTo>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0" name="object 30"/>
          <p:cNvSpPr txBox="1"/>
          <p:nvPr/>
        </p:nvSpPr>
        <p:spPr>
          <a:xfrm>
            <a:off x="2872263" y="2476500"/>
            <a:ext cx="40767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105">
                <a:solidFill>
                  <a:srgbClr val="005F9E"/>
                </a:solidFill>
                <a:latin typeface="Trebuchet MS"/>
                <a:cs typeface="Trebuchet MS"/>
              </a:rPr>
              <a:t>49%</a:t>
            </a:r>
            <a:endParaRPr sz="1400">
              <a:latin typeface="Trebuchet MS"/>
              <a:cs typeface="Trebuchet MS"/>
            </a:endParaRPr>
          </a:p>
        </p:txBody>
      </p:sp>
      <p:sp>
        <p:nvSpPr>
          <p:cNvPr id="36" name="object 36"/>
          <p:cNvSpPr txBox="1"/>
          <p:nvPr/>
        </p:nvSpPr>
        <p:spPr>
          <a:xfrm>
            <a:off x="199621" y="7537237"/>
            <a:ext cx="4435475"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a:latin typeface="Arial"/>
                <a:cs typeface="Arial"/>
              </a:rPr>
              <a:t>is</a:t>
            </a:r>
            <a:r>
              <a:rPr sz="800" spc="10">
                <a:latin typeface="Arial"/>
                <a:cs typeface="Arial"/>
              </a:rPr>
              <a:t> </a:t>
            </a:r>
            <a:r>
              <a:rPr sz="800">
                <a:latin typeface="Arial"/>
                <a:cs typeface="Arial"/>
              </a:rPr>
              <a:t>a</a:t>
            </a:r>
            <a:r>
              <a:rPr sz="800" spc="20">
                <a:latin typeface="Arial"/>
                <a:cs typeface="Arial"/>
              </a:rPr>
              <a:t> </a:t>
            </a:r>
            <a:r>
              <a:rPr sz="800">
                <a:latin typeface="Arial"/>
                <a:cs typeface="Arial"/>
              </a:rPr>
              <a:t>financial</a:t>
            </a:r>
            <a:r>
              <a:rPr sz="800" spc="15">
                <a:latin typeface="Arial"/>
                <a:cs typeface="Arial"/>
              </a:rPr>
              <a:t> </a:t>
            </a:r>
            <a:r>
              <a:rPr sz="800">
                <a:latin typeface="Arial"/>
                <a:cs typeface="Arial"/>
              </a:rPr>
              <a:t>metric</a:t>
            </a:r>
            <a:r>
              <a:rPr sz="800" spc="20">
                <a:latin typeface="Arial"/>
                <a:cs typeface="Arial"/>
              </a:rPr>
              <a:t> </a:t>
            </a:r>
            <a:r>
              <a:rPr sz="800">
                <a:latin typeface="Arial"/>
                <a:cs typeface="Arial"/>
              </a:rPr>
              <a:t>used</a:t>
            </a:r>
            <a:r>
              <a:rPr sz="800" spc="25">
                <a:latin typeface="Arial"/>
                <a:cs typeface="Arial"/>
              </a:rPr>
              <a:t> </a:t>
            </a:r>
            <a:r>
              <a:rPr sz="800">
                <a:latin typeface="Arial"/>
                <a:cs typeface="Arial"/>
              </a:rPr>
              <a:t>to</a:t>
            </a:r>
            <a:r>
              <a:rPr sz="800" spc="20">
                <a:latin typeface="Arial"/>
                <a:cs typeface="Arial"/>
              </a:rPr>
              <a:t> </a:t>
            </a:r>
            <a:r>
              <a:rPr sz="800">
                <a:latin typeface="Arial"/>
                <a:cs typeface="Arial"/>
              </a:rPr>
              <a:t>compare</a:t>
            </a:r>
            <a:r>
              <a:rPr sz="800" spc="20">
                <a:latin typeface="Arial"/>
                <a:cs typeface="Arial"/>
              </a:rPr>
              <a:t> </a:t>
            </a:r>
            <a:r>
              <a:rPr sz="800">
                <a:latin typeface="Arial"/>
                <a:cs typeface="Arial"/>
              </a:rPr>
              <a:t>the</a:t>
            </a:r>
            <a:r>
              <a:rPr sz="800" spc="25">
                <a:latin typeface="Arial"/>
                <a:cs typeface="Arial"/>
              </a:rPr>
              <a:t> </a:t>
            </a:r>
            <a:r>
              <a:rPr sz="800">
                <a:latin typeface="Arial"/>
                <a:cs typeface="Arial"/>
              </a:rPr>
              <a:t>book</a:t>
            </a:r>
            <a:r>
              <a:rPr sz="800" spc="25">
                <a:latin typeface="Arial"/>
                <a:cs typeface="Arial"/>
              </a:rPr>
              <a:t> </a:t>
            </a:r>
            <a:r>
              <a:rPr sz="800">
                <a:latin typeface="Arial"/>
                <a:cs typeface="Arial"/>
              </a:rPr>
              <a:t>value</a:t>
            </a:r>
            <a:r>
              <a:rPr sz="800" spc="25">
                <a:latin typeface="Arial"/>
                <a:cs typeface="Arial"/>
              </a:rPr>
              <a:t> </a:t>
            </a:r>
            <a:r>
              <a:rPr sz="800">
                <a:latin typeface="Arial"/>
                <a:cs typeface="Arial"/>
              </a:rPr>
              <a:t>of</a:t>
            </a:r>
            <a:r>
              <a:rPr sz="800" spc="20">
                <a:latin typeface="Arial"/>
                <a:cs typeface="Arial"/>
              </a:rPr>
              <a:t> </a:t>
            </a:r>
            <a:r>
              <a:rPr sz="800">
                <a:latin typeface="Arial"/>
                <a:cs typeface="Arial"/>
              </a:rPr>
              <a:t>a</a:t>
            </a:r>
            <a:r>
              <a:rPr sz="800" spc="15">
                <a:latin typeface="Arial"/>
                <a:cs typeface="Arial"/>
              </a:rPr>
              <a:t> </a:t>
            </a:r>
            <a:r>
              <a:rPr sz="800">
                <a:latin typeface="Arial"/>
                <a:cs typeface="Arial"/>
              </a:rPr>
              <a:t>company</a:t>
            </a:r>
            <a:r>
              <a:rPr sz="800" spc="15">
                <a:latin typeface="Arial"/>
                <a:cs typeface="Arial"/>
              </a:rPr>
              <a:t> </a:t>
            </a:r>
            <a:r>
              <a:rPr sz="800">
                <a:latin typeface="Arial"/>
                <a:cs typeface="Arial"/>
              </a:rPr>
              <a:t>with</a:t>
            </a:r>
            <a:r>
              <a:rPr sz="800" spc="10">
                <a:latin typeface="Arial"/>
                <a:cs typeface="Arial"/>
              </a:rPr>
              <a:t> </a:t>
            </a:r>
            <a:r>
              <a:rPr sz="800">
                <a:latin typeface="Arial"/>
                <a:cs typeface="Arial"/>
              </a:rPr>
              <a:t>its</a:t>
            </a:r>
            <a:r>
              <a:rPr sz="800" spc="15">
                <a:latin typeface="Arial"/>
                <a:cs typeface="Arial"/>
              </a:rPr>
              <a:t> </a:t>
            </a:r>
            <a:r>
              <a:rPr sz="800">
                <a:latin typeface="Arial"/>
                <a:cs typeface="Arial"/>
              </a:rPr>
              <a:t>market</a:t>
            </a:r>
            <a:r>
              <a:rPr sz="800" spc="10">
                <a:latin typeface="Arial"/>
                <a:cs typeface="Arial"/>
              </a:rPr>
              <a:t> </a:t>
            </a:r>
            <a:r>
              <a:rPr sz="800" spc="-10">
                <a:latin typeface="Arial"/>
                <a:cs typeface="Arial"/>
              </a:rPr>
              <a:t>capitalization.</a:t>
            </a:r>
            <a:endParaRPr sz="800">
              <a:latin typeface="Arial"/>
              <a:cs typeface="Arial"/>
            </a:endParaRPr>
          </a:p>
        </p:txBody>
      </p:sp>
      <p:sp>
        <p:nvSpPr>
          <p:cNvPr id="37" name="object 37"/>
          <p:cNvSpPr txBox="1"/>
          <p:nvPr/>
        </p:nvSpPr>
        <p:spPr>
          <a:xfrm>
            <a:off x="8619172" y="7363307"/>
            <a:ext cx="995044" cy="1143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770"/>
              </a:lnSpc>
            </a:pPr>
            <a:r>
              <a:rPr sz="700" b="1" spc="70">
                <a:solidFill>
                  <a:srgbClr val="231F20"/>
                </a:solidFill>
                <a:latin typeface="Trebuchet MS"/>
                <a:cs typeface="Trebuchet MS"/>
              </a:rPr>
              <a:t>OUTLOOK</a:t>
            </a:r>
            <a:r>
              <a:rPr sz="700" b="1" spc="15">
                <a:solidFill>
                  <a:srgbClr val="231F20"/>
                </a:solidFill>
                <a:latin typeface="Trebuchet MS"/>
                <a:cs typeface="Trebuchet MS"/>
              </a:rPr>
              <a:t> </a:t>
            </a:r>
            <a:r>
              <a:rPr sz="700" spc="55">
                <a:solidFill>
                  <a:srgbClr val="231F20"/>
                </a:solidFill>
                <a:latin typeface="Trebuchet MS"/>
                <a:cs typeface="Trebuchet MS"/>
              </a:rPr>
              <a:t>2024</a:t>
            </a:r>
            <a:r>
              <a:rPr sz="700" spc="204">
                <a:solidFill>
                  <a:srgbClr val="231F20"/>
                </a:solidFill>
                <a:latin typeface="Trebuchet MS"/>
                <a:cs typeface="Trebuchet MS"/>
              </a:rPr>
              <a:t> </a:t>
            </a:r>
            <a:r>
              <a:rPr sz="700" b="1">
                <a:solidFill>
                  <a:srgbClr val="231F20"/>
                </a:solidFill>
                <a:latin typeface="Trebuchet MS"/>
                <a:cs typeface="Trebuchet MS"/>
              </a:rPr>
              <a:t>·</a:t>
            </a:r>
            <a:r>
              <a:rPr sz="700" b="1" spc="215">
                <a:solidFill>
                  <a:srgbClr val="231F20"/>
                </a:solidFill>
                <a:latin typeface="Trebuchet MS"/>
                <a:cs typeface="Trebuchet MS"/>
              </a:rPr>
              <a:t> </a:t>
            </a:r>
            <a:r>
              <a:rPr sz="700" b="1" spc="-25">
                <a:solidFill>
                  <a:srgbClr val="231F20"/>
                </a:solidFill>
                <a:latin typeface="Trebuchet MS"/>
                <a:cs typeface="Trebuchet MS"/>
              </a:rPr>
              <a:t>12</a:t>
            </a:r>
            <a:endParaRPr sz="700">
              <a:latin typeface="Trebuchet MS"/>
              <a:cs typeface="Trebuchet MS"/>
            </a:endParaRPr>
          </a:p>
        </p:txBody>
      </p:sp>
      <p:sp>
        <p:nvSpPr>
          <p:cNvPr id="31" name="object 31"/>
          <p:cNvSpPr txBox="1"/>
          <p:nvPr/>
        </p:nvSpPr>
        <p:spPr>
          <a:xfrm>
            <a:off x="4884259" y="4247388"/>
            <a:ext cx="40767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105">
                <a:solidFill>
                  <a:srgbClr val="009CDC"/>
                </a:solidFill>
                <a:latin typeface="Trebuchet MS"/>
                <a:cs typeface="Trebuchet MS"/>
              </a:rPr>
              <a:t>11%</a:t>
            </a:r>
            <a:endParaRPr sz="1400">
              <a:latin typeface="Trebuchet MS"/>
              <a:cs typeface="Trebuchet MS"/>
            </a:endParaRPr>
          </a:p>
        </p:txBody>
      </p:sp>
      <p:sp>
        <p:nvSpPr>
          <p:cNvPr id="32" name="object 32"/>
          <p:cNvSpPr txBox="1"/>
          <p:nvPr/>
        </p:nvSpPr>
        <p:spPr>
          <a:xfrm>
            <a:off x="6896255" y="3988308"/>
            <a:ext cx="40767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105">
                <a:solidFill>
                  <a:srgbClr val="00AEA9"/>
                </a:solidFill>
                <a:latin typeface="Trebuchet MS"/>
                <a:cs typeface="Trebuchet MS"/>
              </a:rPr>
              <a:t>17%</a:t>
            </a:r>
            <a:endParaRPr sz="1400">
              <a:latin typeface="Trebuchet MS"/>
              <a:cs typeface="Trebuchet MS"/>
            </a:endParaRPr>
          </a:p>
        </p:txBody>
      </p:sp>
      <p:sp>
        <p:nvSpPr>
          <p:cNvPr id="33" name="object 33"/>
          <p:cNvSpPr txBox="1"/>
          <p:nvPr/>
        </p:nvSpPr>
        <p:spPr>
          <a:xfrm>
            <a:off x="2661822" y="5125211"/>
            <a:ext cx="8293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latin typeface="Arial"/>
                <a:cs typeface="Arial"/>
              </a:rPr>
              <a:t>TOPIX</a:t>
            </a:r>
            <a:r>
              <a:rPr sz="800" b="1" spc="30">
                <a:latin typeface="Arial"/>
                <a:cs typeface="Arial"/>
              </a:rPr>
              <a:t> </a:t>
            </a:r>
            <a:r>
              <a:rPr sz="800" b="1">
                <a:latin typeface="Arial"/>
                <a:cs typeface="Arial"/>
              </a:rPr>
              <a:t>500</a:t>
            </a:r>
            <a:r>
              <a:rPr sz="800" b="1" spc="-30">
                <a:latin typeface="Arial"/>
                <a:cs typeface="Arial"/>
              </a:rPr>
              <a:t> </a:t>
            </a:r>
            <a:r>
              <a:rPr sz="800" b="1" spc="-10">
                <a:latin typeface="Arial"/>
                <a:cs typeface="Arial"/>
              </a:rPr>
              <a:t>Index</a:t>
            </a:r>
            <a:endParaRPr sz="800">
              <a:latin typeface="Arial"/>
              <a:cs typeface="Arial"/>
            </a:endParaRPr>
          </a:p>
        </p:txBody>
      </p:sp>
      <p:sp>
        <p:nvSpPr>
          <p:cNvPr id="34" name="object 34"/>
          <p:cNvSpPr txBox="1"/>
          <p:nvPr/>
        </p:nvSpPr>
        <p:spPr>
          <a:xfrm>
            <a:off x="4726746" y="5125211"/>
            <a:ext cx="7277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30">
                <a:latin typeface="Arial"/>
                <a:cs typeface="Arial"/>
              </a:rPr>
              <a:t>S&amp;P</a:t>
            </a:r>
            <a:r>
              <a:rPr sz="800" b="1" spc="-65">
                <a:latin typeface="Arial"/>
                <a:cs typeface="Arial"/>
              </a:rPr>
              <a:t> </a:t>
            </a:r>
            <a:r>
              <a:rPr sz="800" b="1">
                <a:latin typeface="Arial"/>
                <a:cs typeface="Arial"/>
              </a:rPr>
              <a:t>500</a:t>
            </a:r>
            <a:r>
              <a:rPr sz="800" b="1" spc="80">
                <a:latin typeface="Arial"/>
                <a:cs typeface="Arial"/>
              </a:rPr>
              <a:t> </a:t>
            </a:r>
            <a:r>
              <a:rPr sz="800" b="1" spc="-10">
                <a:latin typeface="Arial"/>
                <a:cs typeface="Arial"/>
              </a:rPr>
              <a:t>Index</a:t>
            </a:r>
            <a:endParaRPr sz="800">
              <a:latin typeface="Arial"/>
              <a:cs typeface="Arial"/>
            </a:endParaRPr>
          </a:p>
        </p:txBody>
      </p:sp>
      <p:sp>
        <p:nvSpPr>
          <p:cNvPr id="35" name="object 35"/>
          <p:cNvSpPr txBox="1"/>
          <p:nvPr/>
        </p:nvSpPr>
        <p:spPr>
          <a:xfrm>
            <a:off x="6484518" y="5125211"/>
            <a:ext cx="12357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30">
                <a:latin typeface="Arial"/>
                <a:cs typeface="Arial"/>
              </a:rPr>
              <a:t>STOXX</a:t>
            </a:r>
            <a:r>
              <a:rPr sz="800" b="1" spc="10">
                <a:latin typeface="Arial"/>
                <a:cs typeface="Arial"/>
              </a:rPr>
              <a:t> </a:t>
            </a:r>
            <a:r>
              <a:rPr sz="800" b="1" spc="-10">
                <a:latin typeface="Arial"/>
                <a:cs typeface="Arial"/>
              </a:rPr>
              <a:t>Europe</a:t>
            </a:r>
            <a:r>
              <a:rPr sz="800" b="1" spc="-35">
                <a:latin typeface="Arial"/>
                <a:cs typeface="Arial"/>
              </a:rPr>
              <a:t> </a:t>
            </a:r>
            <a:r>
              <a:rPr sz="800" b="1">
                <a:latin typeface="Arial"/>
                <a:cs typeface="Arial"/>
              </a:rPr>
              <a:t>600</a:t>
            </a:r>
            <a:r>
              <a:rPr sz="800" b="1" spc="55">
                <a:latin typeface="Arial"/>
                <a:cs typeface="Arial"/>
              </a:rPr>
              <a:t> </a:t>
            </a:r>
            <a:r>
              <a:rPr sz="800" b="1" spc="-20">
                <a:latin typeface="Arial"/>
                <a:cs typeface="Arial"/>
              </a:rPr>
              <a:t>Index</a:t>
            </a:r>
            <a:endParaRPr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ts val="2785"/>
              </a:lnSpc>
              <a:spcBef>
                <a:spcPts val="100"/>
              </a:spcBef>
            </a:pPr>
            <a:r>
              <a:rPr spc="55"/>
              <a:t>Emerging</a:t>
            </a:r>
            <a:r>
              <a:rPr spc="-145"/>
              <a:t> </a:t>
            </a:r>
            <a:r>
              <a:rPr spc="-10"/>
              <a:t>markets:</a:t>
            </a:r>
          </a:p>
          <a:p>
            <a:pPr marL="12700">
              <a:lnSpc>
                <a:spcPts val="2785"/>
              </a:lnSpc>
            </a:pPr>
            <a:r>
              <a:rPr spc="80"/>
              <a:t>Coming</a:t>
            </a:r>
            <a:r>
              <a:rPr spc="-140"/>
              <a:t> </a:t>
            </a:r>
            <a:r>
              <a:rPr spc="-40"/>
              <a:t>out</a:t>
            </a:r>
            <a:r>
              <a:rPr spc="-135"/>
              <a:t> </a:t>
            </a:r>
            <a:r>
              <a:rPr spc="-10"/>
              <a:t>of</a:t>
            </a:r>
            <a:r>
              <a:rPr spc="-140"/>
              <a:t> </a:t>
            </a:r>
            <a:r>
              <a:rPr spc="-30"/>
              <a:t>China’s</a:t>
            </a:r>
            <a:r>
              <a:rPr spc="-135"/>
              <a:t> </a:t>
            </a:r>
            <a:r>
              <a:rPr spc="-10"/>
              <a:t>shadow</a:t>
            </a:r>
          </a:p>
        </p:txBody>
      </p:sp>
      <p:sp>
        <p:nvSpPr>
          <p:cNvPr id="8" name="object 8"/>
          <p:cNvSpPr txBox="1"/>
          <p:nvPr/>
        </p:nvSpPr>
        <p:spPr>
          <a:xfrm>
            <a:off x="152400" y="7255358"/>
            <a:ext cx="5707380" cy="272415"/>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2499"/>
              </a:lnSpc>
              <a:spcBef>
                <a:spcPts val="75"/>
              </a:spcBef>
            </a:pPr>
            <a:r>
              <a:rPr sz="800" spc="-10">
                <a:latin typeface="Arial"/>
                <a:cs typeface="Arial"/>
              </a:rPr>
              <a:t>Sources:</a:t>
            </a:r>
            <a:r>
              <a:rPr sz="800">
                <a:latin typeface="Arial"/>
                <a:cs typeface="Arial"/>
              </a:rPr>
              <a:t> </a:t>
            </a:r>
            <a:r>
              <a:rPr sz="800" spc="-20">
                <a:latin typeface="Arial"/>
                <a:cs typeface="Arial"/>
              </a:rPr>
              <a:t>MSCI,</a:t>
            </a:r>
            <a:r>
              <a:rPr sz="800" spc="10">
                <a:latin typeface="Arial"/>
                <a:cs typeface="Arial"/>
              </a:rPr>
              <a:t> </a:t>
            </a:r>
            <a:r>
              <a:rPr sz="800" spc="-45">
                <a:latin typeface="Arial"/>
                <a:cs typeface="Arial"/>
              </a:rPr>
              <a:t>RIMES.</a:t>
            </a:r>
            <a:r>
              <a:rPr sz="800" spc="15">
                <a:latin typeface="Arial"/>
                <a:cs typeface="Arial"/>
              </a:rPr>
              <a:t> </a:t>
            </a:r>
            <a:r>
              <a:rPr sz="800" spc="-20">
                <a:latin typeface="Arial"/>
                <a:cs typeface="Arial"/>
              </a:rPr>
              <a:t>Returns</a:t>
            </a:r>
            <a:r>
              <a:rPr sz="800" spc="-5">
                <a:latin typeface="Arial"/>
                <a:cs typeface="Arial"/>
              </a:rPr>
              <a:t> </a:t>
            </a:r>
            <a:r>
              <a:rPr sz="800">
                <a:latin typeface="Arial"/>
                <a:cs typeface="Arial"/>
              </a:rPr>
              <a:t>reflect </a:t>
            </a:r>
            <a:r>
              <a:rPr sz="800" spc="-20">
                <a:latin typeface="Arial"/>
                <a:cs typeface="Arial"/>
              </a:rPr>
              <a:t>MSCI</a:t>
            </a:r>
            <a:r>
              <a:rPr sz="800" spc="10">
                <a:latin typeface="Arial"/>
                <a:cs typeface="Arial"/>
              </a:rPr>
              <a:t> </a:t>
            </a:r>
            <a:r>
              <a:rPr sz="800">
                <a:latin typeface="Arial"/>
                <a:cs typeface="Arial"/>
              </a:rPr>
              <a:t>India</a:t>
            </a:r>
            <a:r>
              <a:rPr sz="800" spc="5">
                <a:latin typeface="Arial"/>
                <a:cs typeface="Arial"/>
              </a:rPr>
              <a:t> </a:t>
            </a:r>
            <a:r>
              <a:rPr sz="800">
                <a:latin typeface="Arial"/>
                <a:cs typeface="Arial"/>
              </a:rPr>
              <a:t>Index,</a:t>
            </a:r>
            <a:r>
              <a:rPr sz="800" spc="10">
                <a:latin typeface="Arial"/>
                <a:cs typeface="Arial"/>
              </a:rPr>
              <a:t> </a:t>
            </a:r>
            <a:r>
              <a:rPr sz="800" spc="-20">
                <a:latin typeface="Arial"/>
                <a:cs typeface="Arial"/>
              </a:rPr>
              <a:t>MSCI</a:t>
            </a:r>
            <a:r>
              <a:rPr sz="800" spc="10">
                <a:latin typeface="Arial"/>
                <a:cs typeface="Arial"/>
              </a:rPr>
              <a:t> </a:t>
            </a:r>
            <a:r>
              <a:rPr sz="800">
                <a:latin typeface="Arial"/>
                <a:cs typeface="Arial"/>
              </a:rPr>
              <a:t>Mexico</a:t>
            </a:r>
            <a:r>
              <a:rPr sz="800" spc="5">
                <a:latin typeface="Arial"/>
                <a:cs typeface="Arial"/>
              </a:rPr>
              <a:t> </a:t>
            </a:r>
            <a:r>
              <a:rPr sz="800">
                <a:latin typeface="Arial"/>
                <a:cs typeface="Arial"/>
              </a:rPr>
              <a:t>Index</a:t>
            </a:r>
            <a:r>
              <a:rPr sz="800" spc="5">
                <a:latin typeface="Arial"/>
                <a:cs typeface="Arial"/>
              </a:rPr>
              <a:t> </a:t>
            </a:r>
            <a:r>
              <a:rPr sz="800">
                <a:latin typeface="Arial"/>
                <a:cs typeface="Arial"/>
              </a:rPr>
              <a:t>and</a:t>
            </a:r>
            <a:r>
              <a:rPr sz="800" spc="10">
                <a:latin typeface="Arial"/>
                <a:cs typeface="Arial"/>
              </a:rPr>
              <a:t> </a:t>
            </a:r>
            <a:r>
              <a:rPr sz="800" spc="-20">
                <a:latin typeface="Arial"/>
                <a:cs typeface="Arial"/>
              </a:rPr>
              <a:t>MSCI</a:t>
            </a:r>
            <a:r>
              <a:rPr sz="800" spc="10">
                <a:latin typeface="Arial"/>
                <a:cs typeface="Arial"/>
              </a:rPr>
              <a:t> </a:t>
            </a:r>
            <a:r>
              <a:rPr sz="800">
                <a:latin typeface="Arial"/>
                <a:cs typeface="Arial"/>
              </a:rPr>
              <a:t>China</a:t>
            </a:r>
            <a:r>
              <a:rPr sz="800" spc="5">
                <a:latin typeface="Arial"/>
                <a:cs typeface="Arial"/>
              </a:rPr>
              <a:t> </a:t>
            </a:r>
            <a:r>
              <a:rPr sz="800">
                <a:latin typeface="Arial"/>
                <a:cs typeface="Arial"/>
              </a:rPr>
              <a:t>Index</a:t>
            </a:r>
            <a:r>
              <a:rPr sz="800" spc="5">
                <a:latin typeface="Arial"/>
                <a:cs typeface="Arial"/>
              </a:rPr>
              <a:t> </a:t>
            </a:r>
            <a:r>
              <a:rPr sz="800">
                <a:latin typeface="Arial"/>
                <a:cs typeface="Arial"/>
              </a:rPr>
              <a:t>in</a:t>
            </a:r>
            <a:r>
              <a:rPr sz="800" spc="5">
                <a:latin typeface="Arial"/>
                <a:cs typeface="Arial"/>
              </a:rPr>
              <a:t> </a:t>
            </a:r>
            <a:r>
              <a:rPr sz="800" spc="-45">
                <a:latin typeface="Arial"/>
                <a:cs typeface="Arial"/>
              </a:rPr>
              <a:t>U.S.</a:t>
            </a:r>
            <a:r>
              <a:rPr sz="800" spc="10">
                <a:latin typeface="Arial"/>
                <a:cs typeface="Arial"/>
              </a:rPr>
              <a:t> </a:t>
            </a:r>
            <a:r>
              <a:rPr sz="800">
                <a:latin typeface="Arial"/>
                <a:cs typeface="Arial"/>
              </a:rPr>
              <a:t>dollars.</a:t>
            </a:r>
            <a:r>
              <a:rPr sz="800" spc="10">
                <a:latin typeface="Arial"/>
                <a:cs typeface="Arial"/>
              </a:rPr>
              <a:t> </a:t>
            </a:r>
            <a:r>
              <a:rPr sz="800" spc="-10">
                <a:latin typeface="Arial"/>
                <a:cs typeface="Arial"/>
              </a:rPr>
              <a:t>Five-</a:t>
            </a:r>
            <a:r>
              <a:rPr sz="800" spc="-20">
                <a:latin typeface="Arial"/>
                <a:cs typeface="Arial"/>
              </a:rPr>
              <a:t>year </a:t>
            </a:r>
            <a:r>
              <a:rPr sz="800">
                <a:latin typeface="Arial"/>
                <a:cs typeface="Arial"/>
              </a:rPr>
              <a:t>time</a:t>
            </a:r>
            <a:r>
              <a:rPr sz="800" spc="35">
                <a:latin typeface="Arial"/>
                <a:cs typeface="Arial"/>
              </a:rPr>
              <a:t> </a:t>
            </a:r>
            <a:r>
              <a:rPr sz="800">
                <a:latin typeface="Arial"/>
                <a:cs typeface="Arial"/>
              </a:rPr>
              <a:t>period</a:t>
            </a:r>
            <a:r>
              <a:rPr sz="800" spc="40">
                <a:latin typeface="Arial"/>
                <a:cs typeface="Arial"/>
              </a:rPr>
              <a:t> </a:t>
            </a:r>
            <a:r>
              <a:rPr sz="800">
                <a:latin typeface="Arial"/>
                <a:cs typeface="Arial"/>
              </a:rPr>
              <a:t>shown</a:t>
            </a:r>
            <a:r>
              <a:rPr sz="800" spc="35">
                <a:latin typeface="Arial"/>
                <a:cs typeface="Arial"/>
              </a:rPr>
              <a:t> </a:t>
            </a:r>
            <a:r>
              <a:rPr sz="800">
                <a:latin typeface="Arial"/>
                <a:cs typeface="Arial"/>
              </a:rPr>
              <a:t>to</a:t>
            </a:r>
            <a:r>
              <a:rPr sz="800" spc="30">
                <a:latin typeface="Arial"/>
                <a:cs typeface="Arial"/>
              </a:rPr>
              <a:t> </a:t>
            </a:r>
            <a:r>
              <a:rPr sz="800">
                <a:latin typeface="Arial"/>
                <a:cs typeface="Arial"/>
              </a:rPr>
              <a:t>reflect</a:t>
            </a:r>
            <a:r>
              <a:rPr sz="800" spc="25">
                <a:latin typeface="Arial"/>
                <a:cs typeface="Arial"/>
              </a:rPr>
              <a:t> </a:t>
            </a:r>
            <a:r>
              <a:rPr sz="800">
                <a:latin typeface="Arial"/>
                <a:cs typeface="Arial"/>
              </a:rPr>
              <a:t>returns</a:t>
            </a:r>
            <a:r>
              <a:rPr sz="800" spc="30">
                <a:latin typeface="Arial"/>
                <a:cs typeface="Arial"/>
              </a:rPr>
              <a:t> </a:t>
            </a:r>
            <a:r>
              <a:rPr sz="800">
                <a:latin typeface="Arial"/>
                <a:cs typeface="Arial"/>
              </a:rPr>
              <a:t>pre-</a:t>
            </a:r>
            <a:r>
              <a:rPr sz="800" spc="25">
                <a:latin typeface="Arial"/>
                <a:cs typeface="Arial"/>
              </a:rPr>
              <a:t> </a:t>
            </a:r>
            <a:r>
              <a:rPr sz="800">
                <a:latin typeface="Arial"/>
                <a:cs typeface="Arial"/>
              </a:rPr>
              <a:t>and</a:t>
            </a:r>
            <a:r>
              <a:rPr sz="800" spc="40">
                <a:latin typeface="Arial"/>
                <a:cs typeface="Arial"/>
              </a:rPr>
              <a:t> </a:t>
            </a:r>
            <a:r>
              <a:rPr sz="800">
                <a:latin typeface="Arial"/>
                <a:cs typeface="Arial"/>
              </a:rPr>
              <a:t>post-COVID.</a:t>
            </a:r>
            <a:r>
              <a:rPr sz="800" spc="35">
                <a:latin typeface="Arial"/>
                <a:cs typeface="Arial"/>
              </a:rPr>
              <a:t> </a:t>
            </a:r>
            <a:r>
              <a:rPr sz="800">
                <a:latin typeface="Arial"/>
                <a:cs typeface="Arial"/>
              </a:rPr>
              <a:t>Data</a:t>
            </a:r>
            <a:r>
              <a:rPr sz="800" spc="35">
                <a:latin typeface="Arial"/>
                <a:cs typeface="Arial"/>
              </a:rPr>
              <a:t> </a:t>
            </a:r>
            <a:r>
              <a:rPr sz="800" spc="-45">
                <a:latin typeface="Arial"/>
                <a:cs typeface="Arial"/>
              </a:rPr>
              <a:t>as</a:t>
            </a:r>
            <a:r>
              <a:rPr sz="800" spc="25">
                <a:latin typeface="Arial"/>
                <a:cs typeface="Arial"/>
              </a:rPr>
              <a:t> </a:t>
            </a:r>
            <a:r>
              <a:rPr sz="800">
                <a:latin typeface="Arial"/>
                <a:cs typeface="Arial"/>
              </a:rPr>
              <a:t>of</a:t>
            </a:r>
            <a:r>
              <a:rPr sz="800" spc="35">
                <a:latin typeface="Arial"/>
                <a:cs typeface="Arial"/>
              </a:rPr>
              <a:t> </a:t>
            </a:r>
            <a:r>
              <a:rPr sz="800">
                <a:latin typeface="Arial"/>
                <a:cs typeface="Arial"/>
              </a:rPr>
              <a:t>November</a:t>
            </a:r>
            <a:r>
              <a:rPr sz="800" spc="30">
                <a:latin typeface="Arial"/>
                <a:cs typeface="Arial"/>
              </a:rPr>
              <a:t> </a:t>
            </a:r>
            <a:r>
              <a:rPr sz="800">
                <a:latin typeface="Arial"/>
                <a:cs typeface="Arial"/>
              </a:rPr>
              <a:t>30,</a:t>
            </a:r>
            <a:r>
              <a:rPr sz="800" spc="40">
                <a:latin typeface="Arial"/>
                <a:cs typeface="Arial"/>
              </a:rPr>
              <a:t> </a:t>
            </a:r>
            <a:r>
              <a:rPr sz="800">
                <a:latin typeface="Arial"/>
                <a:cs typeface="Arial"/>
              </a:rPr>
              <a:t>2023.</a:t>
            </a:r>
            <a:r>
              <a:rPr sz="800" spc="40">
                <a:latin typeface="Arial"/>
                <a:cs typeface="Arial"/>
              </a:rPr>
              <a:t> </a:t>
            </a:r>
            <a:r>
              <a:rPr sz="800" spc="-45">
                <a:latin typeface="Arial"/>
                <a:cs typeface="Arial"/>
              </a:rPr>
              <a:t>Past</a:t>
            </a:r>
            <a:r>
              <a:rPr sz="800" spc="25">
                <a:latin typeface="Arial"/>
                <a:cs typeface="Arial"/>
              </a:rPr>
              <a:t> </a:t>
            </a:r>
            <a:r>
              <a:rPr sz="800" spc="-10">
                <a:latin typeface="Arial"/>
                <a:cs typeface="Arial"/>
              </a:rPr>
              <a:t>results</a:t>
            </a:r>
            <a:r>
              <a:rPr sz="800" spc="25">
                <a:latin typeface="Arial"/>
                <a:cs typeface="Arial"/>
              </a:rPr>
              <a:t> </a:t>
            </a:r>
            <a:r>
              <a:rPr sz="800">
                <a:latin typeface="Arial"/>
                <a:cs typeface="Arial"/>
              </a:rPr>
              <a:t>are</a:t>
            </a:r>
            <a:r>
              <a:rPr sz="800" spc="40">
                <a:latin typeface="Arial"/>
                <a:cs typeface="Arial"/>
              </a:rPr>
              <a:t> </a:t>
            </a:r>
            <a:r>
              <a:rPr sz="800">
                <a:latin typeface="Arial"/>
                <a:cs typeface="Arial"/>
              </a:rPr>
              <a:t>not</a:t>
            </a:r>
            <a:r>
              <a:rPr sz="800" spc="25">
                <a:latin typeface="Arial"/>
                <a:cs typeface="Arial"/>
              </a:rPr>
              <a:t> </a:t>
            </a:r>
            <a:r>
              <a:rPr sz="800">
                <a:latin typeface="Arial"/>
                <a:cs typeface="Arial"/>
              </a:rPr>
              <a:t>predictive</a:t>
            </a:r>
            <a:r>
              <a:rPr sz="800" spc="40">
                <a:latin typeface="Arial"/>
                <a:cs typeface="Arial"/>
              </a:rPr>
              <a:t> </a:t>
            </a:r>
            <a:r>
              <a:rPr sz="800" spc="-25">
                <a:latin typeface="Arial"/>
                <a:cs typeface="Arial"/>
              </a:rPr>
              <a:t>of</a:t>
            </a:r>
            <a:endParaRPr sz="800">
              <a:latin typeface="Arial"/>
              <a:cs typeface="Arial"/>
            </a:endParaRPr>
          </a:p>
        </p:txBody>
      </p:sp>
      <p:sp>
        <p:nvSpPr>
          <p:cNvPr id="9" name="object 9"/>
          <p:cNvSpPr txBox="1"/>
          <p:nvPr/>
        </p:nvSpPr>
        <p:spPr>
          <a:xfrm>
            <a:off x="2110812" y="1841500"/>
            <a:ext cx="3881120" cy="434340"/>
          </a:xfrm>
          <a:prstGeom prst="rect">
            <a:avLst/>
          </a:prstGeom>
        </p:spPr>
        <p:txBody>
          <a:bodyPr vert="horz" wrap="square" lIns="0" tIns="63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00"/>
              </a:spcBef>
            </a:pPr>
            <a:r>
              <a:rPr sz="1200" b="1" spc="-25">
                <a:solidFill>
                  <a:srgbClr val="726963"/>
                </a:solidFill>
                <a:latin typeface="Arial"/>
                <a:cs typeface="Arial"/>
              </a:rPr>
              <a:t>Returns</a:t>
            </a:r>
            <a:r>
              <a:rPr sz="1200" b="1" spc="10">
                <a:solidFill>
                  <a:srgbClr val="726963"/>
                </a:solidFill>
                <a:latin typeface="Arial"/>
                <a:cs typeface="Arial"/>
              </a:rPr>
              <a:t> </a:t>
            </a:r>
            <a:r>
              <a:rPr sz="1200" b="1">
                <a:solidFill>
                  <a:srgbClr val="726963"/>
                </a:solidFill>
                <a:latin typeface="Arial"/>
                <a:cs typeface="Arial"/>
              </a:rPr>
              <a:t>among</a:t>
            </a:r>
            <a:r>
              <a:rPr sz="1200" b="1" spc="10">
                <a:solidFill>
                  <a:srgbClr val="726963"/>
                </a:solidFill>
                <a:latin typeface="Arial"/>
                <a:cs typeface="Arial"/>
              </a:rPr>
              <a:t> </a:t>
            </a:r>
            <a:r>
              <a:rPr sz="1200" b="1">
                <a:solidFill>
                  <a:srgbClr val="726963"/>
                </a:solidFill>
                <a:latin typeface="Arial"/>
                <a:cs typeface="Arial"/>
              </a:rPr>
              <a:t>large</a:t>
            </a:r>
            <a:r>
              <a:rPr sz="1200" b="1" spc="10">
                <a:solidFill>
                  <a:srgbClr val="726963"/>
                </a:solidFill>
                <a:latin typeface="Arial"/>
                <a:cs typeface="Arial"/>
              </a:rPr>
              <a:t> </a:t>
            </a:r>
            <a:r>
              <a:rPr sz="1200" b="1" spc="-20">
                <a:solidFill>
                  <a:srgbClr val="726963"/>
                </a:solidFill>
                <a:latin typeface="Arial"/>
                <a:cs typeface="Arial"/>
              </a:rPr>
              <a:t>EMs</a:t>
            </a:r>
            <a:r>
              <a:rPr sz="1200" b="1" spc="10">
                <a:solidFill>
                  <a:srgbClr val="726963"/>
                </a:solidFill>
                <a:latin typeface="Arial"/>
                <a:cs typeface="Arial"/>
              </a:rPr>
              <a:t> </a:t>
            </a:r>
            <a:r>
              <a:rPr sz="1200" b="1">
                <a:solidFill>
                  <a:srgbClr val="726963"/>
                </a:solidFill>
                <a:latin typeface="Arial"/>
                <a:cs typeface="Arial"/>
              </a:rPr>
              <a:t>have</a:t>
            </a:r>
            <a:r>
              <a:rPr sz="1200" b="1" spc="10">
                <a:solidFill>
                  <a:srgbClr val="726963"/>
                </a:solidFill>
                <a:latin typeface="Arial"/>
                <a:cs typeface="Arial"/>
              </a:rPr>
              <a:t> </a:t>
            </a:r>
            <a:r>
              <a:rPr sz="1200" b="1">
                <a:solidFill>
                  <a:srgbClr val="726963"/>
                </a:solidFill>
                <a:latin typeface="Arial"/>
                <a:cs typeface="Arial"/>
              </a:rPr>
              <a:t>diverged</a:t>
            </a:r>
            <a:r>
              <a:rPr sz="1200" b="1" spc="15">
                <a:solidFill>
                  <a:srgbClr val="726963"/>
                </a:solidFill>
                <a:latin typeface="Arial"/>
                <a:cs typeface="Arial"/>
              </a:rPr>
              <a:t> </a:t>
            </a:r>
            <a:r>
              <a:rPr sz="1200" b="1" spc="-20">
                <a:solidFill>
                  <a:srgbClr val="726963"/>
                </a:solidFill>
                <a:latin typeface="Arial"/>
                <a:cs typeface="Arial"/>
              </a:rPr>
              <a:t>post-</a:t>
            </a:r>
            <a:r>
              <a:rPr sz="1200" b="1" spc="-10">
                <a:solidFill>
                  <a:srgbClr val="726963"/>
                </a:solidFill>
                <a:latin typeface="Arial"/>
                <a:cs typeface="Arial"/>
              </a:rPr>
              <a:t>COVID</a:t>
            </a:r>
            <a:endParaRPr sz="1200">
              <a:latin typeface="Arial"/>
              <a:cs typeface="Arial"/>
            </a:endParaRPr>
          </a:p>
          <a:p>
            <a:pPr marL="12700">
              <a:lnSpc>
                <a:spcPct val="100000"/>
              </a:lnSpc>
              <a:spcBef>
                <a:spcPts val="300"/>
              </a:spcBef>
            </a:pPr>
            <a:r>
              <a:rPr sz="900" b="1">
                <a:latin typeface="Arial"/>
                <a:cs typeface="Arial"/>
              </a:rPr>
              <a:t>Cumulative</a:t>
            </a:r>
            <a:r>
              <a:rPr sz="900" b="1" spc="-15">
                <a:latin typeface="Arial"/>
                <a:cs typeface="Arial"/>
              </a:rPr>
              <a:t> </a:t>
            </a:r>
            <a:r>
              <a:rPr sz="900" b="1">
                <a:latin typeface="Arial"/>
                <a:cs typeface="Arial"/>
              </a:rPr>
              <a:t>total</a:t>
            </a:r>
            <a:r>
              <a:rPr sz="900" b="1" spc="-20">
                <a:latin typeface="Arial"/>
                <a:cs typeface="Arial"/>
              </a:rPr>
              <a:t> </a:t>
            </a:r>
            <a:r>
              <a:rPr sz="900" b="1">
                <a:latin typeface="Arial"/>
                <a:cs typeface="Arial"/>
              </a:rPr>
              <a:t>return</a:t>
            </a:r>
            <a:r>
              <a:rPr sz="900" b="1" spc="-15">
                <a:latin typeface="Arial"/>
                <a:cs typeface="Arial"/>
              </a:rPr>
              <a:t> </a:t>
            </a:r>
            <a:r>
              <a:rPr sz="900" b="1" spc="-25">
                <a:latin typeface="Arial"/>
                <a:cs typeface="Arial"/>
              </a:rPr>
              <a:t>(%)</a:t>
            </a:r>
            <a:endParaRPr sz="900">
              <a:latin typeface="Arial"/>
              <a:cs typeface="Arial"/>
            </a:endParaRPr>
          </a:p>
        </p:txBody>
      </p:sp>
      <p:sp>
        <p:nvSpPr>
          <p:cNvPr id="10" name="object 10"/>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444500" y="86867"/>
            <a:ext cx="1403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EQUITY</a:t>
            </a:r>
            <a:r>
              <a:rPr sz="800" b="1" spc="375">
                <a:solidFill>
                  <a:srgbClr val="FFFFFF"/>
                </a:solidFill>
                <a:latin typeface="Arial"/>
                <a:cs typeface="Arial"/>
              </a:rPr>
              <a:t> </a:t>
            </a:r>
            <a:r>
              <a:rPr sz="800" b="1" spc="35">
                <a:solidFill>
                  <a:srgbClr val="FFFFFF"/>
                </a:solidFill>
                <a:latin typeface="Arial"/>
                <a:cs typeface="Arial"/>
              </a:rPr>
              <a:t>OPPORTUNITIES</a:t>
            </a:r>
            <a:endParaRPr sz="800">
              <a:latin typeface="Arial"/>
              <a:cs typeface="Arial"/>
            </a:endParaRPr>
          </a:p>
        </p:txBody>
      </p:sp>
      <p:grpSp>
        <p:nvGrpSpPr>
          <p:cNvPr id="12" name="object 12"/>
          <p:cNvGrpSpPr/>
          <p:nvPr/>
        </p:nvGrpSpPr>
        <p:grpSpPr>
          <a:xfrm>
            <a:off x="2352304" y="2699744"/>
            <a:ext cx="5106035" cy="2439035"/>
            <a:chOff x="3783204" y="2699744"/>
            <a:chExt cx="5106035" cy="2439035"/>
          </a:xfrm>
        </p:grpSpPr>
        <p:sp>
          <p:nvSpPr>
            <p:cNvPr id="13" name="object 13"/>
            <p:cNvSpPr/>
            <p:nvPr/>
          </p:nvSpPr>
          <p:spPr>
            <a:xfrm>
              <a:off x="3786379" y="4020779"/>
              <a:ext cx="5102860" cy="33020"/>
            </a:xfrm>
            <a:custGeom>
              <a:avLst/>
              <a:gdLst/>
              <a:ahLst/>
              <a:cxnLst/>
              <a:rect l="l" t="t" r="r" b="b"/>
              <a:pathLst>
                <a:path w="5102859" h="33020">
                  <a:moveTo>
                    <a:pt x="0" y="0"/>
                  </a:moveTo>
                  <a:lnTo>
                    <a:pt x="5102806" y="1"/>
                  </a:lnTo>
                </a:path>
                <a:path w="5102859" h="33020">
                  <a:moveTo>
                    <a:pt x="0" y="0"/>
                  </a:moveTo>
                  <a:lnTo>
                    <a:pt x="0" y="32406"/>
                  </a:lnTo>
                </a:path>
                <a:path w="5102859" h="33020">
                  <a:moveTo>
                    <a:pt x="861821" y="0"/>
                  </a:moveTo>
                  <a:lnTo>
                    <a:pt x="861821" y="32406"/>
                  </a:lnTo>
                </a:path>
                <a:path w="5102859" h="33020">
                  <a:moveTo>
                    <a:pt x="1724405" y="0"/>
                  </a:moveTo>
                  <a:lnTo>
                    <a:pt x="1724405" y="32406"/>
                  </a:lnTo>
                </a:path>
                <a:path w="5102859" h="33020">
                  <a:moveTo>
                    <a:pt x="2586989" y="0"/>
                  </a:moveTo>
                  <a:lnTo>
                    <a:pt x="2586989" y="32406"/>
                  </a:lnTo>
                </a:path>
                <a:path w="5102859" h="33020">
                  <a:moveTo>
                    <a:pt x="3449573" y="0"/>
                  </a:moveTo>
                  <a:lnTo>
                    <a:pt x="3449573" y="32406"/>
                  </a:lnTo>
                </a:path>
                <a:path w="5102859" h="33020">
                  <a:moveTo>
                    <a:pt x="4312230" y="0"/>
                  </a:moveTo>
                  <a:lnTo>
                    <a:pt x="4312230"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3822313" y="2983499"/>
              <a:ext cx="5031105" cy="2145665"/>
            </a:xfrm>
            <a:custGeom>
              <a:avLst/>
              <a:gdLst/>
              <a:ahLst/>
              <a:cxnLst/>
              <a:rect l="l" t="t" r="r" b="b"/>
              <a:pathLst>
                <a:path w="5031105" h="2145665">
                  <a:moveTo>
                    <a:pt x="0" y="1036813"/>
                  </a:moveTo>
                  <a:lnTo>
                    <a:pt x="0" y="707629"/>
                  </a:lnTo>
                  <a:lnTo>
                    <a:pt x="73030" y="896605"/>
                  </a:lnTo>
                  <a:lnTo>
                    <a:pt x="143134" y="988045"/>
                  </a:lnTo>
                  <a:lnTo>
                    <a:pt x="216286" y="991093"/>
                  </a:lnTo>
                  <a:lnTo>
                    <a:pt x="286390" y="939277"/>
                  </a:lnTo>
                  <a:lnTo>
                    <a:pt x="359542" y="1082533"/>
                  </a:lnTo>
                  <a:lnTo>
                    <a:pt x="432694" y="1149589"/>
                  </a:lnTo>
                  <a:lnTo>
                    <a:pt x="502798" y="1244077"/>
                  </a:lnTo>
                  <a:lnTo>
                    <a:pt x="575950" y="1277605"/>
                  </a:lnTo>
                  <a:lnTo>
                    <a:pt x="646054" y="1554973"/>
                  </a:lnTo>
                  <a:lnTo>
                    <a:pt x="719206" y="1399525"/>
                  </a:lnTo>
                  <a:lnTo>
                    <a:pt x="789310" y="1536685"/>
                  </a:lnTo>
                  <a:lnTo>
                    <a:pt x="862462" y="1298941"/>
                  </a:lnTo>
                  <a:lnTo>
                    <a:pt x="935614" y="1216645"/>
                  </a:lnTo>
                  <a:lnTo>
                    <a:pt x="1005718" y="1155685"/>
                  </a:lnTo>
                  <a:lnTo>
                    <a:pt x="1078870" y="1100821"/>
                  </a:lnTo>
                  <a:lnTo>
                    <a:pt x="1148974" y="1439149"/>
                  </a:lnTo>
                  <a:lnTo>
                    <a:pt x="1222126" y="1259317"/>
                  </a:lnTo>
                  <a:lnTo>
                    <a:pt x="1292230" y="1271509"/>
                  </a:lnTo>
                  <a:lnTo>
                    <a:pt x="1365382" y="1372093"/>
                  </a:lnTo>
                  <a:lnTo>
                    <a:pt x="1438534" y="1372093"/>
                  </a:lnTo>
                  <a:lnTo>
                    <a:pt x="1508638" y="1280653"/>
                  </a:lnTo>
                  <a:lnTo>
                    <a:pt x="1581790" y="1237981"/>
                  </a:lnTo>
                  <a:lnTo>
                    <a:pt x="1651894" y="1033765"/>
                  </a:lnTo>
                  <a:lnTo>
                    <a:pt x="1725046" y="1161781"/>
                  </a:lnTo>
                  <a:lnTo>
                    <a:pt x="1798198" y="1134349"/>
                  </a:lnTo>
                  <a:lnTo>
                    <a:pt x="1868302" y="1305037"/>
                  </a:lnTo>
                  <a:lnTo>
                    <a:pt x="1941454" y="1152637"/>
                  </a:lnTo>
                  <a:lnTo>
                    <a:pt x="2011558" y="1164829"/>
                  </a:lnTo>
                  <a:lnTo>
                    <a:pt x="2084710" y="939277"/>
                  </a:lnTo>
                  <a:lnTo>
                    <a:pt x="2154814" y="680197"/>
                  </a:lnTo>
                  <a:lnTo>
                    <a:pt x="2227966" y="512557"/>
                  </a:lnTo>
                  <a:lnTo>
                    <a:pt x="2301118" y="597901"/>
                  </a:lnTo>
                  <a:lnTo>
                    <a:pt x="2371222" y="433309"/>
                  </a:lnTo>
                  <a:lnTo>
                    <a:pt x="2444374" y="344917"/>
                  </a:lnTo>
                  <a:lnTo>
                    <a:pt x="2514478" y="253477"/>
                  </a:lnTo>
                  <a:lnTo>
                    <a:pt x="2587630" y="0"/>
                  </a:lnTo>
                  <a:lnTo>
                    <a:pt x="2657734" y="37069"/>
                  </a:lnTo>
                  <a:lnTo>
                    <a:pt x="2730886" y="265669"/>
                  </a:lnTo>
                  <a:lnTo>
                    <a:pt x="2804038" y="219949"/>
                  </a:lnTo>
                  <a:lnTo>
                    <a:pt x="2874142" y="192517"/>
                  </a:lnTo>
                  <a:lnTo>
                    <a:pt x="2947294" y="189469"/>
                  </a:lnTo>
                  <a:lnTo>
                    <a:pt x="3017398" y="674101"/>
                  </a:lnTo>
                  <a:lnTo>
                    <a:pt x="3090550" y="674101"/>
                  </a:lnTo>
                  <a:lnTo>
                    <a:pt x="3163702" y="823453"/>
                  </a:lnTo>
                  <a:lnTo>
                    <a:pt x="3233806" y="735061"/>
                  </a:lnTo>
                  <a:lnTo>
                    <a:pt x="3306958" y="908797"/>
                  </a:lnTo>
                  <a:lnTo>
                    <a:pt x="3377062" y="997189"/>
                  </a:lnTo>
                  <a:lnTo>
                    <a:pt x="3450214" y="1076437"/>
                  </a:lnTo>
                  <a:lnTo>
                    <a:pt x="3520318" y="1177021"/>
                  </a:lnTo>
                  <a:lnTo>
                    <a:pt x="3593470" y="1378189"/>
                  </a:lnTo>
                  <a:lnTo>
                    <a:pt x="3666622" y="1472677"/>
                  </a:lnTo>
                  <a:lnTo>
                    <a:pt x="3736726" y="1445245"/>
                  </a:lnTo>
                  <a:lnTo>
                    <a:pt x="3809878" y="1298941"/>
                  </a:lnTo>
                  <a:lnTo>
                    <a:pt x="3879982" y="1524493"/>
                  </a:lnTo>
                  <a:lnTo>
                    <a:pt x="3953134" y="1521445"/>
                  </a:lnTo>
                  <a:lnTo>
                    <a:pt x="4023238" y="1835389"/>
                  </a:lnTo>
                  <a:lnTo>
                    <a:pt x="4096390" y="2145206"/>
                  </a:lnTo>
                  <a:lnTo>
                    <a:pt x="4169542" y="1689085"/>
                  </a:lnTo>
                  <a:lnTo>
                    <a:pt x="4239646" y="1585453"/>
                  </a:lnTo>
                  <a:lnTo>
                    <a:pt x="4312798" y="1338565"/>
                  </a:lnTo>
                  <a:lnTo>
                    <a:pt x="4382902" y="1582405"/>
                  </a:lnTo>
                  <a:lnTo>
                    <a:pt x="4456054" y="1487917"/>
                  </a:lnTo>
                  <a:lnTo>
                    <a:pt x="4529206" y="1600693"/>
                  </a:lnTo>
                  <a:lnTo>
                    <a:pt x="4599310" y="1774429"/>
                  </a:lnTo>
                  <a:lnTo>
                    <a:pt x="4672462" y="1701277"/>
                  </a:lnTo>
                  <a:lnTo>
                    <a:pt x="4742566" y="1487917"/>
                  </a:lnTo>
                  <a:lnTo>
                    <a:pt x="4815718" y="1682989"/>
                  </a:lnTo>
                  <a:lnTo>
                    <a:pt x="4885822" y="1737853"/>
                  </a:lnTo>
                  <a:lnTo>
                    <a:pt x="4958974" y="1820149"/>
                  </a:lnTo>
                  <a:lnTo>
                    <a:pt x="5030936" y="1774429"/>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3822313" y="2709269"/>
              <a:ext cx="5031105" cy="2139950"/>
            </a:xfrm>
            <a:custGeom>
              <a:avLst/>
              <a:gdLst/>
              <a:ahLst/>
              <a:cxnLst/>
              <a:rect l="l" t="t" r="r" b="b"/>
              <a:pathLst>
                <a:path w="5031105" h="2139950">
                  <a:moveTo>
                    <a:pt x="0" y="1311043"/>
                  </a:moveTo>
                  <a:lnTo>
                    <a:pt x="0" y="1219603"/>
                  </a:lnTo>
                  <a:lnTo>
                    <a:pt x="73030" y="1402483"/>
                  </a:lnTo>
                  <a:lnTo>
                    <a:pt x="143134" y="1493923"/>
                  </a:lnTo>
                  <a:lnTo>
                    <a:pt x="216286" y="1393339"/>
                  </a:lnTo>
                  <a:lnTo>
                    <a:pt x="286390" y="1484779"/>
                  </a:lnTo>
                  <a:lnTo>
                    <a:pt x="359542" y="1509163"/>
                  </a:lnTo>
                  <a:lnTo>
                    <a:pt x="432694" y="1350667"/>
                  </a:lnTo>
                  <a:lnTo>
                    <a:pt x="502798" y="1326283"/>
                  </a:lnTo>
                  <a:lnTo>
                    <a:pt x="575950" y="1564027"/>
                  </a:lnTo>
                  <a:lnTo>
                    <a:pt x="646054" y="1731667"/>
                  </a:lnTo>
                  <a:lnTo>
                    <a:pt x="719206" y="1500019"/>
                  </a:lnTo>
                  <a:lnTo>
                    <a:pt x="789310" y="1506115"/>
                  </a:lnTo>
                  <a:lnTo>
                    <a:pt x="862462" y="1551835"/>
                  </a:lnTo>
                  <a:lnTo>
                    <a:pt x="935614" y="1551835"/>
                  </a:lnTo>
                  <a:lnTo>
                    <a:pt x="1005718" y="1329331"/>
                  </a:lnTo>
                  <a:lnTo>
                    <a:pt x="1078870" y="1314091"/>
                  </a:lnTo>
                  <a:lnTo>
                    <a:pt x="1148974" y="1307995"/>
                  </a:lnTo>
                  <a:lnTo>
                    <a:pt x="1222126" y="1317139"/>
                  </a:lnTo>
                  <a:lnTo>
                    <a:pt x="1292230" y="1454299"/>
                  </a:lnTo>
                  <a:lnTo>
                    <a:pt x="1365382" y="1527451"/>
                  </a:lnTo>
                  <a:lnTo>
                    <a:pt x="1438534" y="1451251"/>
                  </a:lnTo>
                  <a:lnTo>
                    <a:pt x="1508638" y="1344571"/>
                  </a:lnTo>
                  <a:lnTo>
                    <a:pt x="1581790" y="1359811"/>
                  </a:lnTo>
                  <a:lnTo>
                    <a:pt x="1651894" y="1320187"/>
                  </a:lnTo>
                  <a:lnTo>
                    <a:pt x="1725046" y="1338475"/>
                  </a:lnTo>
                  <a:lnTo>
                    <a:pt x="1798198" y="1530499"/>
                  </a:lnTo>
                  <a:lnTo>
                    <a:pt x="1868302" y="2139423"/>
                  </a:lnTo>
                  <a:lnTo>
                    <a:pt x="1941454" y="1847491"/>
                  </a:lnTo>
                  <a:lnTo>
                    <a:pt x="2011558" y="1905403"/>
                  </a:lnTo>
                  <a:lnTo>
                    <a:pt x="2084710" y="1765195"/>
                  </a:lnTo>
                  <a:lnTo>
                    <a:pt x="2154814" y="1539643"/>
                  </a:lnTo>
                  <a:lnTo>
                    <a:pt x="2227966" y="1454299"/>
                  </a:lnTo>
                  <a:lnTo>
                    <a:pt x="2301118" y="1439059"/>
                  </a:lnTo>
                  <a:lnTo>
                    <a:pt x="2371222" y="1411627"/>
                  </a:lnTo>
                  <a:lnTo>
                    <a:pt x="2444374" y="1192171"/>
                  </a:lnTo>
                  <a:lnTo>
                    <a:pt x="2514478" y="908707"/>
                  </a:lnTo>
                  <a:lnTo>
                    <a:pt x="2587630" y="978811"/>
                  </a:lnTo>
                  <a:lnTo>
                    <a:pt x="2657734" y="823363"/>
                  </a:lnTo>
                  <a:lnTo>
                    <a:pt x="2730886" y="753259"/>
                  </a:lnTo>
                  <a:lnTo>
                    <a:pt x="2804038" y="783739"/>
                  </a:lnTo>
                  <a:lnTo>
                    <a:pt x="2874142" y="509419"/>
                  </a:lnTo>
                  <a:lnTo>
                    <a:pt x="2947294" y="530755"/>
                  </a:lnTo>
                  <a:lnTo>
                    <a:pt x="3017398" y="503323"/>
                  </a:lnTo>
                  <a:lnTo>
                    <a:pt x="3090550" y="125371"/>
                  </a:lnTo>
                  <a:lnTo>
                    <a:pt x="3163702" y="100987"/>
                  </a:lnTo>
                  <a:lnTo>
                    <a:pt x="3233806" y="131467"/>
                  </a:lnTo>
                  <a:lnTo>
                    <a:pt x="3306958" y="247291"/>
                  </a:lnTo>
                  <a:lnTo>
                    <a:pt x="3377062" y="110131"/>
                  </a:lnTo>
                  <a:lnTo>
                    <a:pt x="3450214" y="161947"/>
                  </a:lnTo>
                  <a:lnTo>
                    <a:pt x="3520318" y="314347"/>
                  </a:lnTo>
                  <a:lnTo>
                    <a:pt x="3593470" y="180235"/>
                  </a:lnTo>
                  <a:lnTo>
                    <a:pt x="3666622" y="244243"/>
                  </a:lnTo>
                  <a:lnTo>
                    <a:pt x="3736726" y="460651"/>
                  </a:lnTo>
                  <a:lnTo>
                    <a:pt x="3809878" y="695347"/>
                  </a:lnTo>
                  <a:lnTo>
                    <a:pt x="3879982" y="393595"/>
                  </a:lnTo>
                  <a:lnTo>
                    <a:pt x="3953134" y="247291"/>
                  </a:lnTo>
                  <a:lnTo>
                    <a:pt x="4023238" y="485035"/>
                  </a:lnTo>
                  <a:lnTo>
                    <a:pt x="4096390" y="396643"/>
                  </a:lnTo>
                  <a:lnTo>
                    <a:pt x="4169542" y="210715"/>
                  </a:lnTo>
                  <a:lnTo>
                    <a:pt x="4239646" y="414931"/>
                  </a:lnTo>
                  <a:lnTo>
                    <a:pt x="4312798" y="521611"/>
                  </a:lnTo>
                  <a:lnTo>
                    <a:pt x="4382902" y="677059"/>
                  </a:lnTo>
                  <a:lnTo>
                    <a:pt x="4456054" y="640483"/>
                  </a:lnTo>
                  <a:lnTo>
                    <a:pt x="4529206" y="503323"/>
                  </a:lnTo>
                  <a:lnTo>
                    <a:pt x="4599310" y="402739"/>
                  </a:lnTo>
                  <a:lnTo>
                    <a:pt x="4672462" y="235099"/>
                  </a:lnTo>
                  <a:lnTo>
                    <a:pt x="4742566" y="125371"/>
                  </a:lnTo>
                  <a:lnTo>
                    <a:pt x="4815718" y="195475"/>
                  </a:lnTo>
                  <a:lnTo>
                    <a:pt x="4885822" y="134515"/>
                  </a:lnTo>
                  <a:lnTo>
                    <a:pt x="4958974" y="247291"/>
                  </a:lnTo>
                  <a:lnTo>
                    <a:pt x="5030936" y="0"/>
                  </a:lnTo>
                </a:path>
              </a:pathLst>
            </a:custGeom>
            <a:ln w="1905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p:nvPr/>
          </p:nvSpPr>
          <p:spPr>
            <a:xfrm>
              <a:off x="3822313" y="2769354"/>
              <a:ext cx="5031105" cy="2290445"/>
            </a:xfrm>
            <a:custGeom>
              <a:avLst/>
              <a:gdLst/>
              <a:ahLst/>
              <a:cxnLst/>
              <a:rect l="l" t="t" r="r" b="b"/>
              <a:pathLst>
                <a:path w="5031105" h="2290445">
                  <a:moveTo>
                    <a:pt x="0" y="1250958"/>
                  </a:moveTo>
                  <a:lnTo>
                    <a:pt x="0" y="1043694"/>
                  </a:lnTo>
                  <a:lnTo>
                    <a:pt x="73030" y="1247910"/>
                  </a:lnTo>
                  <a:lnTo>
                    <a:pt x="143134" y="1226574"/>
                  </a:lnTo>
                  <a:lnTo>
                    <a:pt x="216286" y="1168662"/>
                  </a:lnTo>
                  <a:lnTo>
                    <a:pt x="286390" y="1540518"/>
                  </a:lnTo>
                  <a:lnTo>
                    <a:pt x="359542" y="1324110"/>
                  </a:lnTo>
                  <a:lnTo>
                    <a:pt x="432694" y="1101606"/>
                  </a:lnTo>
                  <a:lnTo>
                    <a:pt x="502798" y="1189998"/>
                  </a:lnTo>
                  <a:lnTo>
                    <a:pt x="575950" y="1144278"/>
                  </a:lnTo>
                  <a:lnTo>
                    <a:pt x="646054" y="1622814"/>
                  </a:lnTo>
                  <a:lnTo>
                    <a:pt x="719206" y="1732542"/>
                  </a:lnTo>
                  <a:lnTo>
                    <a:pt x="789310" y="1662438"/>
                  </a:lnTo>
                  <a:lnTo>
                    <a:pt x="862462" y="1442982"/>
                  </a:lnTo>
                  <a:lnTo>
                    <a:pt x="935614" y="1546614"/>
                  </a:lnTo>
                  <a:lnTo>
                    <a:pt x="1005718" y="1537470"/>
                  </a:lnTo>
                  <a:lnTo>
                    <a:pt x="1078870" y="1415550"/>
                  </a:lnTo>
                  <a:lnTo>
                    <a:pt x="1148974" y="1592334"/>
                  </a:lnTo>
                  <a:lnTo>
                    <a:pt x="1222126" y="1513086"/>
                  </a:lnTo>
                  <a:lnTo>
                    <a:pt x="1292230" y="1604526"/>
                  </a:lnTo>
                  <a:lnTo>
                    <a:pt x="1365382" y="1613670"/>
                  </a:lnTo>
                  <a:lnTo>
                    <a:pt x="1438534" y="1552710"/>
                  </a:lnTo>
                  <a:lnTo>
                    <a:pt x="1508638" y="1470414"/>
                  </a:lnTo>
                  <a:lnTo>
                    <a:pt x="1581790" y="1522230"/>
                  </a:lnTo>
                  <a:lnTo>
                    <a:pt x="1651894" y="1409454"/>
                  </a:lnTo>
                  <a:lnTo>
                    <a:pt x="1725046" y="1372878"/>
                  </a:lnTo>
                  <a:lnTo>
                    <a:pt x="1798198" y="1625862"/>
                  </a:lnTo>
                  <a:lnTo>
                    <a:pt x="1868302" y="2289876"/>
                  </a:lnTo>
                  <a:lnTo>
                    <a:pt x="1941454" y="2220222"/>
                  </a:lnTo>
                  <a:lnTo>
                    <a:pt x="2011558" y="2113542"/>
                  </a:lnTo>
                  <a:lnTo>
                    <a:pt x="2084710" y="2113542"/>
                  </a:lnTo>
                  <a:lnTo>
                    <a:pt x="2154814" y="2061726"/>
                  </a:lnTo>
                  <a:lnTo>
                    <a:pt x="2227966" y="2052582"/>
                  </a:lnTo>
                  <a:lnTo>
                    <a:pt x="2301118" y="2031246"/>
                  </a:lnTo>
                  <a:lnTo>
                    <a:pt x="2371222" y="1988574"/>
                  </a:lnTo>
                  <a:lnTo>
                    <a:pt x="2444374" y="1604526"/>
                  </a:lnTo>
                  <a:lnTo>
                    <a:pt x="2514478" y="1455174"/>
                  </a:lnTo>
                  <a:lnTo>
                    <a:pt x="2587630" y="1558806"/>
                  </a:lnTo>
                  <a:lnTo>
                    <a:pt x="2657734" y="1549662"/>
                  </a:lnTo>
                  <a:lnTo>
                    <a:pt x="2730886" y="1351542"/>
                  </a:lnTo>
                  <a:lnTo>
                    <a:pt x="2804038" y="1278390"/>
                  </a:lnTo>
                  <a:lnTo>
                    <a:pt x="2874142" y="1068078"/>
                  </a:lnTo>
                  <a:lnTo>
                    <a:pt x="2947294" y="1119894"/>
                  </a:lnTo>
                  <a:lnTo>
                    <a:pt x="3017398" y="1055886"/>
                  </a:lnTo>
                  <a:lnTo>
                    <a:pt x="3090550" y="897390"/>
                  </a:lnTo>
                  <a:lnTo>
                    <a:pt x="3163702" y="1080270"/>
                  </a:lnTo>
                  <a:lnTo>
                    <a:pt x="3233806" y="1086366"/>
                  </a:lnTo>
                  <a:lnTo>
                    <a:pt x="3306958" y="1250958"/>
                  </a:lnTo>
                  <a:lnTo>
                    <a:pt x="3377062" y="903486"/>
                  </a:lnTo>
                  <a:lnTo>
                    <a:pt x="3450214" y="1061982"/>
                  </a:lnTo>
                  <a:lnTo>
                    <a:pt x="3520318" y="921774"/>
                  </a:lnTo>
                  <a:lnTo>
                    <a:pt x="3593470" y="647454"/>
                  </a:lnTo>
                  <a:lnTo>
                    <a:pt x="3666622" y="1004070"/>
                  </a:lnTo>
                  <a:lnTo>
                    <a:pt x="3736726" y="839478"/>
                  </a:lnTo>
                  <a:lnTo>
                    <a:pt x="3809878" y="1138182"/>
                  </a:lnTo>
                  <a:lnTo>
                    <a:pt x="3879982" y="1141230"/>
                  </a:lnTo>
                  <a:lnTo>
                    <a:pt x="3953134" y="1278390"/>
                  </a:lnTo>
                  <a:lnTo>
                    <a:pt x="4023238" y="1290582"/>
                  </a:lnTo>
                  <a:lnTo>
                    <a:pt x="4096390" y="927870"/>
                  </a:lnTo>
                  <a:lnTo>
                    <a:pt x="4169542" y="751086"/>
                  </a:lnTo>
                  <a:lnTo>
                    <a:pt x="4239646" y="964446"/>
                  </a:lnTo>
                  <a:lnTo>
                    <a:pt x="4312798" y="464574"/>
                  </a:lnTo>
                  <a:lnTo>
                    <a:pt x="4382902" y="473718"/>
                  </a:lnTo>
                  <a:lnTo>
                    <a:pt x="4456054" y="370086"/>
                  </a:lnTo>
                  <a:lnTo>
                    <a:pt x="4529206" y="278646"/>
                  </a:lnTo>
                  <a:lnTo>
                    <a:pt x="4599310" y="370086"/>
                  </a:lnTo>
                  <a:lnTo>
                    <a:pt x="4672462" y="171966"/>
                  </a:lnTo>
                  <a:lnTo>
                    <a:pt x="4742566" y="0"/>
                  </a:lnTo>
                  <a:lnTo>
                    <a:pt x="4815718" y="175014"/>
                  </a:lnTo>
                  <a:lnTo>
                    <a:pt x="4885822" y="412758"/>
                  </a:lnTo>
                  <a:lnTo>
                    <a:pt x="4958974" y="629166"/>
                  </a:lnTo>
                  <a:lnTo>
                    <a:pt x="5030936" y="123198"/>
                  </a:lnTo>
                </a:path>
              </a:pathLst>
            </a:custGeom>
            <a:ln w="1905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7" name="object 17"/>
          <p:cNvSpPr txBox="1"/>
          <p:nvPr/>
        </p:nvSpPr>
        <p:spPr>
          <a:xfrm>
            <a:off x="2112909" y="5565038"/>
            <a:ext cx="147955" cy="1016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765"/>
              </a:lnSpc>
            </a:pPr>
            <a:r>
              <a:rPr sz="800">
                <a:latin typeface="Arial"/>
                <a:cs typeface="Arial"/>
              </a:rPr>
              <a:t>-</a:t>
            </a:r>
            <a:r>
              <a:rPr sz="800" spc="-55">
                <a:latin typeface="Arial"/>
                <a:cs typeface="Arial"/>
              </a:rPr>
              <a:t>60</a:t>
            </a:r>
            <a:endParaRPr sz="800">
              <a:latin typeface="Arial"/>
              <a:cs typeface="Arial"/>
            </a:endParaRPr>
          </a:p>
        </p:txBody>
      </p:sp>
      <p:sp>
        <p:nvSpPr>
          <p:cNvPr id="18" name="object 18"/>
          <p:cNvSpPr txBox="1"/>
          <p:nvPr/>
        </p:nvSpPr>
        <p:spPr>
          <a:xfrm>
            <a:off x="2100209" y="5000244"/>
            <a:ext cx="1733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a:latin typeface="Arial"/>
                <a:cs typeface="Arial"/>
              </a:rPr>
              <a:t>-</a:t>
            </a:r>
            <a:r>
              <a:rPr sz="800" spc="-25">
                <a:latin typeface="Arial"/>
                <a:cs typeface="Arial"/>
              </a:rPr>
              <a:t>40</a:t>
            </a:r>
            <a:endParaRPr sz="800">
              <a:latin typeface="Arial"/>
              <a:cs typeface="Arial"/>
            </a:endParaRPr>
          </a:p>
        </p:txBody>
      </p:sp>
      <p:sp>
        <p:nvSpPr>
          <p:cNvPr id="19" name="object 19"/>
          <p:cNvSpPr txBox="1"/>
          <p:nvPr/>
        </p:nvSpPr>
        <p:spPr>
          <a:xfrm>
            <a:off x="2100209" y="4469892"/>
            <a:ext cx="1733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a:latin typeface="Arial"/>
                <a:cs typeface="Arial"/>
              </a:rPr>
              <a:t>-</a:t>
            </a:r>
            <a:r>
              <a:rPr sz="800" spc="-25">
                <a:latin typeface="Arial"/>
                <a:cs typeface="Arial"/>
              </a:rPr>
              <a:t>20</a:t>
            </a:r>
            <a:endParaRPr sz="800">
              <a:latin typeface="Arial"/>
              <a:cs typeface="Arial"/>
            </a:endParaRPr>
          </a:p>
        </p:txBody>
      </p:sp>
      <p:sp>
        <p:nvSpPr>
          <p:cNvPr id="20" name="object 20"/>
          <p:cNvSpPr txBox="1"/>
          <p:nvPr/>
        </p:nvSpPr>
        <p:spPr>
          <a:xfrm>
            <a:off x="2191649" y="3942588"/>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latin typeface="Arial"/>
                <a:cs typeface="Arial"/>
              </a:rPr>
              <a:t>0</a:t>
            </a:r>
            <a:endParaRPr sz="800">
              <a:latin typeface="Arial"/>
              <a:cs typeface="Arial"/>
            </a:endParaRPr>
          </a:p>
        </p:txBody>
      </p:sp>
      <p:sp>
        <p:nvSpPr>
          <p:cNvPr id="21" name="object 21"/>
          <p:cNvSpPr txBox="1"/>
          <p:nvPr/>
        </p:nvSpPr>
        <p:spPr>
          <a:xfrm>
            <a:off x="2132721" y="3412235"/>
            <a:ext cx="152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latin typeface="Arial"/>
                <a:cs typeface="Arial"/>
              </a:rPr>
              <a:t>20</a:t>
            </a:r>
            <a:endParaRPr sz="800">
              <a:latin typeface="Arial"/>
              <a:cs typeface="Arial"/>
            </a:endParaRPr>
          </a:p>
        </p:txBody>
      </p:sp>
      <p:sp>
        <p:nvSpPr>
          <p:cNvPr id="22" name="object 22"/>
          <p:cNvSpPr txBox="1"/>
          <p:nvPr/>
        </p:nvSpPr>
        <p:spPr>
          <a:xfrm>
            <a:off x="2132721" y="2884932"/>
            <a:ext cx="152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latin typeface="Arial"/>
                <a:cs typeface="Arial"/>
              </a:rPr>
              <a:t>40</a:t>
            </a:r>
            <a:endParaRPr sz="800">
              <a:latin typeface="Arial"/>
              <a:cs typeface="Arial"/>
            </a:endParaRPr>
          </a:p>
        </p:txBody>
      </p:sp>
      <p:sp>
        <p:nvSpPr>
          <p:cNvPr id="23" name="object 23"/>
          <p:cNvSpPr txBox="1"/>
          <p:nvPr/>
        </p:nvSpPr>
        <p:spPr>
          <a:xfrm>
            <a:off x="2132721" y="2354579"/>
            <a:ext cx="152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latin typeface="Arial"/>
                <a:cs typeface="Arial"/>
              </a:rPr>
              <a:t>60</a:t>
            </a:r>
            <a:endParaRPr sz="800">
              <a:latin typeface="Arial"/>
              <a:cs typeface="Arial"/>
            </a:endParaRPr>
          </a:p>
        </p:txBody>
      </p:sp>
      <p:sp>
        <p:nvSpPr>
          <p:cNvPr id="24" name="object 24"/>
          <p:cNvSpPr txBox="1"/>
          <p:nvPr/>
        </p:nvSpPr>
        <p:spPr>
          <a:xfrm>
            <a:off x="2254761"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2018</a:t>
            </a:r>
            <a:endParaRPr sz="800">
              <a:latin typeface="Arial"/>
              <a:cs typeface="Arial"/>
            </a:endParaRPr>
          </a:p>
        </p:txBody>
      </p:sp>
      <p:sp>
        <p:nvSpPr>
          <p:cNvPr id="25" name="object 25"/>
          <p:cNvSpPr txBox="1"/>
          <p:nvPr/>
        </p:nvSpPr>
        <p:spPr>
          <a:xfrm>
            <a:off x="3117207"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2019</a:t>
            </a:r>
            <a:endParaRPr sz="800">
              <a:latin typeface="Arial"/>
              <a:cs typeface="Arial"/>
            </a:endParaRPr>
          </a:p>
        </p:txBody>
      </p:sp>
      <p:sp>
        <p:nvSpPr>
          <p:cNvPr id="26" name="object 26"/>
          <p:cNvSpPr txBox="1"/>
          <p:nvPr/>
        </p:nvSpPr>
        <p:spPr>
          <a:xfrm>
            <a:off x="3979654"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27" name="object 27"/>
          <p:cNvSpPr txBox="1"/>
          <p:nvPr/>
        </p:nvSpPr>
        <p:spPr>
          <a:xfrm>
            <a:off x="4842101"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2021</a:t>
            </a:r>
            <a:endParaRPr sz="800">
              <a:latin typeface="Arial"/>
              <a:cs typeface="Arial"/>
            </a:endParaRPr>
          </a:p>
        </p:txBody>
      </p:sp>
      <p:sp>
        <p:nvSpPr>
          <p:cNvPr id="28" name="object 28"/>
          <p:cNvSpPr txBox="1"/>
          <p:nvPr/>
        </p:nvSpPr>
        <p:spPr>
          <a:xfrm>
            <a:off x="5704546"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2022</a:t>
            </a:r>
            <a:endParaRPr sz="800">
              <a:latin typeface="Arial"/>
              <a:cs typeface="Arial"/>
            </a:endParaRPr>
          </a:p>
        </p:txBody>
      </p:sp>
      <p:sp>
        <p:nvSpPr>
          <p:cNvPr id="29" name="object 29"/>
          <p:cNvSpPr txBox="1"/>
          <p:nvPr/>
        </p:nvSpPr>
        <p:spPr>
          <a:xfrm>
            <a:off x="6566992" y="5658611"/>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2023</a:t>
            </a:r>
            <a:endParaRPr sz="800">
              <a:latin typeface="Arial"/>
              <a:cs typeface="Arial"/>
            </a:endParaRPr>
          </a:p>
        </p:txBody>
      </p:sp>
      <p:sp>
        <p:nvSpPr>
          <p:cNvPr id="30" name="object 30"/>
          <p:cNvSpPr/>
          <p:nvPr/>
        </p:nvSpPr>
        <p:spPr>
          <a:xfrm>
            <a:off x="2057400" y="5550745"/>
            <a:ext cx="234950" cy="117475"/>
          </a:xfrm>
          <a:custGeom>
            <a:avLst/>
            <a:gdLst/>
            <a:ahLst/>
            <a:cxnLst/>
            <a:rect l="l" t="t" r="r" b="b"/>
            <a:pathLst>
              <a:path w="234950" h="117475">
                <a:moveTo>
                  <a:pt x="234950" y="0"/>
                </a:moveTo>
                <a:lnTo>
                  <a:pt x="0" y="0"/>
                </a:lnTo>
                <a:lnTo>
                  <a:pt x="0" y="116874"/>
                </a:lnTo>
                <a:lnTo>
                  <a:pt x="234950" y="116874"/>
                </a:lnTo>
                <a:lnTo>
                  <a:pt x="23495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txBox="1"/>
          <p:nvPr/>
        </p:nvSpPr>
        <p:spPr>
          <a:xfrm>
            <a:off x="7395822" y="2239807"/>
            <a:ext cx="600710" cy="475615"/>
          </a:xfrm>
          <a:prstGeom prst="rect">
            <a:avLst/>
          </a:prstGeom>
          <a:solidFill>
            <a:srgbClr val="00AEA9"/>
          </a:solidFill>
        </p:spPr>
        <p:txBody>
          <a:bodyPr vert="horz" wrap="square" lIns="0" tIns="2159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5255" marR="115570" indent="-12700">
              <a:lnSpc>
                <a:spcPct val="111700"/>
              </a:lnSpc>
              <a:spcBef>
                <a:spcPts val="170"/>
              </a:spcBef>
            </a:pPr>
            <a:r>
              <a:rPr sz="1200" b="1" spc="-10">
                <a:solidFill>
                  <a:srgbClr val="FFFFFF"/>
                </a:solidFill>
                <a:latin typeface="Trebuchet MS"/>
                <a:cs typeface="Trebuchet MS"/>
              </a:rPr>
              <a:t>India </a:t>
            </a:r>
            <a:r>
              <a:rPr sz="1200" b="1" spc="90">
                <a:solidFill>
                  <a:srgbClr val="FFFFFF"/>
                </a:solidFill>
                <a:latin typeface="Trebuchet MS"/>
                <a:cs typeface="Trebuchet MS"/>
              </a:rPr>
              <a:t>50%</a:t>
            </a:r>
            <a:endParaRPr sz="1200">
              <a:latin typeface="Trebuchet MS"/>
              <a:cs typeface="Trebuchet MS"/>
            </a:endParaRPr>
          </a:p>
        </p:txBody>
      </p:sp>
      <p:sp>
        <p:nvSpPr>
          <p:cNvPr id="34" name="object 34"/>
          <p:cNvSpPr txBox="1"/>
          <p:nvPr/>
        </p:nvSpPr>
        <p:spPr>
          <a:xfrm>
            <a:off x="152400" y="7533133"/>
            <a:ext cx="1144270"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spc="-10">
                <a:latin typeface="Arial"/>
                <a:cs typeface="Arial"/>
              </a:rPr>
              <a:t>results</a:t>
            </a:r>
            <a:r>
              <a:rPr sz="800" spc="15">
                <a:latin typeface="Arial"/>
                <a:cs typeface="Arial"/>
              </a:rPr>
              <a:t> </a:t>
            </a:r>
            <a:r>
              <a:rPr sz="800">
                <a:latin typeface="Arial"/>
                <a:cs typeface="Arial"/>
              </a:rPr>
              <a:t>in</a:t>
            </a:r>
            <a:r>
              <a:rPr sz="800" spc="25">
                <a:latin typeface="Arial"/>
                <a:cs typeface="Arial"/>
              </a:rPr>
              <a:t> </a:t>
            </a:r>
            <a:r>
              <a:rPr sz="800">
                <a:latin typeface="Arial"/>
                <a:cs typeface="Arial"/>
              </a:rPr>
              <a:t>future</a:t>
            </a:r>
            <a:r>
              <a:rPr sz="800" spc="30">
                <a:latin typeface="Arial"/>
                <a:cs typeface="Arial"/>
              </a:rPr>
              <a:t> </a:t>
            </a:r>
            <a:r>
              <a:rPr sz="800" spc="-10">
                <a:latin typeface="Arial"/>
                <a:cs typeface="Arial"/>
              </a:rPr>
              <a:t>periods.</a:t>
            </a:r>
            <a:endParaRPr sz="800">
              <a:latin typeface="Arial"/>
              <a:cs typeface="Arial"/>
            </a:endParaRPr>
          </a:p>
        </p:txBody>
      </p:sp>
      <p:sp>
        <p:nvSpPr>
          <p:cNvPr id="35" name="object 35"/>
          <p:cNvSpPr txBox="1"/>
          <p:nvPr/>
        </p:nvSpPr>
        <p:spPr>
          <a:xfrm>
            <a:off x="8619172" y="7363307"/>
            <a:ext cx="995044" cy="1143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770"/>
              </a:lnSpc>
            </a:pPr>
            <a:r>
              <a:rPr sz="700" b="1" spc="70">
                <a:solidFill>
                  <a:srgbClr val="231F20"/>
                </a:solidFill>
                <a:latin typeface="Trebuchet MS"/>
                <a:cs typeface="Trebuchet MS"/>
              </a:rPr>
              <a:t>OUTLOOK</a:t>
            </a:r>
            <a:r>
              <a:rPr sz="700" b="1" spc="15">
                <a:solidFill>
                  <a:srgbClr val="231F20"/>
                </a:solidFill>
                <a:latin typeface="Trebuchet MS"/>
                <a:cs typeface="Trebuchet MS"/>
              </a:rPr>
              <a:t> </a:t>
            </a:r>
            <a:r>
              <a:rPr sz="700" spc="55">
                <a:solidFill>
                  <a:srgbClr val="231F20"/>
                </a:solidFill>
                <a:latin typeface="Trebuchet MS"/>
                <a:cs typeface="Trebuchet MS"/>
              </a:rPr>
              <a:t>2024</a:t>
            </a:r>
            <a:r>
              <a:rPr sz="700" spc="204">
                <a:solidFill>
                  <a:srgbClr val="231F20"/>
                </a:solidFill>
                <a:latin typeface="Trebuchet MS"/>
                <a:cs typeface="Trebuchet MS"/>
              </a:rPr>
              <a:t> </a:t>
            </a:r>
            <a:r>
              <a:rPr sz="700" b="1">
                <a:solidFill>
                  <a:srgbClr val="231F20"/>
                </a:solidFill>
                <a:latin typeface="Trebuchet MS"/>
                <a:cs typeface="Trebuchet MS"/>
              </a:rPr>
              <a:t>·</a:t>
            </a:r>
            <a:r>
              <a:rPr sz="700" b="1" spc="215">
                <a:solidFill>
                  <a:srgbClr val="231F20"/>
                </a:solidFill>
                <a:latin typeface="Trebuchet MS"/>
                <a:cs typeface="Trebuchet MS"/>
              </a:rPr>
              <a:t> </a:t>
            </a:r>
            <a:r>
              <a:rPr sz="700" b="1" spc="-25">
                <a:solidFill>
                  <a:srgbClr val="231F20"/>
                </a:solidFill>
                <a:latin typeface="Trebuchet MS"/>
                <a:cs typeface="Trebuchet MS"/>
              </a:rPr>
              <a:t>13</a:t>
            </a:r>
            <a:endParaRPr sz="700">
              <a:latin typeface="Trebuchet MS"/>
              <a:cs typeface="Trebuchet MS"/>
            </a:endParaRPr>
          </a:p>
        </p:txBody>
      </p:sp>
      <p:sp>
        <p:nvSpPr>
          <p:cNvPr id="32" name="object 32"/>
          <p:cNvSpPr txBox="1"/>
          <p:nvPr/>
        </p:nvSpPr>
        <p:spPr>
          <a:xfrm>
            <a:off x="7421224" y="2854912"/>
            <a:ext cx="760095" cy="475615"/>
          </a:xfrm>
          <a:prstGeom prst="rect">
            <a:avLst/>
          </a:prstGeom>
          <a:solidFill>
            <a:srgbClr val="009CDC"/>
          </a:solidFill>
        </p:spPr>
        <p:txBody>
          <a:bodyPr vert="horz" wrap="square" lIns="0" tIns="254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5265" marR="113030" indent="-95250">
              <a:lnSpc>
                <a:spcPct val="110000"/>
              </a:lnSpc>
              <a:spcBef>
                <a:spcPts val="200"/>
              </a:spcBef>
            </a:pPr>
            <a:r>
              <a:rPr sz="1200" b="1" spc="-10">
                <a:solidFill>
                  <a:srgbClr val="FFFFFF"/>
                </a:solidFill>
                <a:latin typeface="Trebuchet MS"/>
                <a:cs typeface="Trebuchet MS"/>
              </a:rPr>
              <a:t>Mexico </a:t>
            </a:r>
            <a:r>
              <a:rPr sz="1200" b="1" spc="90">
                <a:solidFill>
                  <a:srgbClr val="FFFFFF"/>
                </a:solidFill>
                <a:latin typeface="Trebuchet MS"/>
                <a:cs typeface="Trebuchet MS"/>
              </a:rPr>
              <a:t>43%</a:t>
            </a:r>
            <a:endParaRPr sz="1200">
              <a:latin typeface="Trebuchet MS"/>
              <a:cs typeface="Trebuchet MS"/>
            </a:endParaRPr>
          </a:p>
        </p:txBody>
      </p:sp>
      <p:sp>
        <p:nvSpPr>
          <p:cNvPr id="33" name="object 33"/>
          <p:cNvSpPr txBox="1"/>
          <p:nvPr/>
        </p:nvSpPr>
        <p:spPr>
          <a:xfrm>
            <a:off x="7421223" y="4493328"/>
            <a:ext cx="760095" cy="475615"/>
          </a:xfrm>
          <a:prstGeom prst="rect">
            <a:avLst/>
          </a:prstGeom>
          <a:solidFill>
            <a:srgbClr val="005F9E"/>
          </a:solidFill>
        </p:spPr>
        <p:txBody>
          <a:bodyPr vert="horz" wrap="square" lIns="0" tIns="2032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420" marR="167640" indent="-10795">
              <a:lnSpc>
                <a:spcPct val="111700"/>
              </a:lnSpc>
              <a:spcBef>
                <a:spcPts val="160"/>
              </a:spcBef>
            </a:pPr>
            <a:r>
              <a:rPr sz="1200" b="1" spc="-10">
                <a:solidFill>
                  <a:srgbClr val="FFFFFF"/>
                </a:solidFill>
                <a:latin typeface="Trebuchet MS"/>
                <a:cs typeface="Trebuchet MS"/>
              </a:rPr>
              <a:t>China </a:t>
            </a:r>
            <a:r>
              <a:rPr sz="1200" b="1" spc="75">
                <a:solidFill>
                  <a:srgbClr val="FFFFFF"/>
                </a:solidFill>
                <a:latin typeface="Trebuchet MS"/>
                <a:cs typeface="Trebuchet MS"/>
              </a:rPr>
              <a:t>–28%</a:t>
            </a:r>
            <a:endParaRPr sz="1200">
              <a:latin typeface="Trebuchet MS"/>
              <a:cs typeface="Trebuchet M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299" y="795019"/>
            <a:ext cx="5406390" cy="732790"/>
          </a:xfrm>
          <a:prstGeom prst="rect">
            <a:avLst/>
          </a:prstGeom>
        </p:spPr>
        <p:txBody>
          <a:bodyPr vert="horz" wrap="square" lIns="0" tIns="12700" rIns="0" bIns="0" rtlCol="0">
            <a:spAutoFit/>
          </a:bodyPr>
          <a:lstStyle/>
          <a:p>
            <a:pPr marL="12700">
              <a:lnSpc>
                <a:spcPts val="2785"/>
              </a:lnSpc>
              <a:spcBef>
                <a:spcPts val="100"/>
              </a:spcBef>
            </a:pPr>
            <a:r>
              <a:t>Corporate</a:t>
            </a:r>
            <a:r>
              <a:rPr spc="-105"/>
              <a:t> </a:t>
            </a:r>
            <a:r>
              <a:t>and</a:t>
            </a:r>
            <a:r>
              <a:rPr spc="-100"/>
              <a:t> </a:t>
            </a:r>
            <a:r>
              <a:rPr spc="50"/>
              <a:t>mortgage</a:t>
            </a:r>
            <a:r>
              <a:rPr spc="-105"/>
              <a:t> </a:t>
            </a:r>
            <a:r>
              <a:rPr spc="45"/>
              <a:t>bonds</a:t>
            </a:r>
          </a:p>
          <a:p>
            <a:pPr marL="12700">
              <a:lnSpc>
                <a:spcPts val="2785"/>
              </a:lnSpc>
            </a:pPr>
            <a:r>
              <a:rPr spc="-80"/>
              <a:t>offer</a:t>
            </a:r>
            <a:r>
              <a:rPr spc="-75"/>
              <a:t> </a:t>
            </a:r>
            <a:r>
              <a:t>compelling</a:t>
            </a:r>
            <a:r>
              <a:rPr spc="-75"/>
              <a:t> </a:t>
            </a:r>
            <a:r>
              <a:rPr spc="-10"/>
              <a:t>income</a:t>
            </a:r>
            <a:r>
              <a:rPr spc="-75"/>
              <a:t> </a:t>
            </a:r>
            <a:r>
              <a:rPr spc="-10"/>
              <a:t>opportunities</a:t>
            </a:r>
          </a:p>
        </p:txBody>
      </p:sp>
      <p:sp>
        <p:nvSpPr>
          <p:cNvPr id="7" name="object 7"/>
          <p:cNvSpPr txBox="1"/>
          <p:nvPr/>
        </p:nvSpPr>
        <p:spPr>
          <a:xfrm>
            <a:off x="132131" y="7041794"/>
            <a:ext cx="6062345" cy="40640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800"/>
              </a:lnSpc>
              <a:spcBef>
                <a:spcPts val="110"/>
              </a:spcBef>
            </a:pPr>
            <a:r>
              <a:rPr sz="800" spc="-10" dirty="0">
                <a:latin typeface="Arial"/>
                <a:cs typeface="Arial"/>
              </a:rPr>
              <a:t>Sources:</a:t>
            </a:r>
            <a:r>
              <a:rPr sz="800" spc="20" dirty="0">
                <a:latin typeface="Arial"/>
                <a:cs typeface="Arial"/>
              </a:rPr>
              <a:t> </a:t>
            </a:r>
            <a:r>
              <a:rPr sz="800" dirty="0">
                <a:latin typeface="Arial"/>
                <a:cs typeface="Arial"/>
              </a:rPr>
              <a:t>Capital</a:t>
            </a:r>
            <a:r>
              <a:rPr sz="800" spc="25" dirty="0">
                <a:latin typeface="Arial"/>
                <a:cs typeface="Arial"/>
              </a:rPr>
              <a:t> </a:t>
            </a:r>
            <a:r>
              <a:rPr sz="800" dirty="0">
                <a:latin typeface="Arial"/>
                <a:cs typeface="Arial"/>
              </a:rPr>
              <a:t>Group,</a:t>
            </a:r>
            <a:r>
              <a:rPr sz="800" spc="30" dirty="0">
                <a:latin typeface="Arial"/>
                <a:cs typeface="Arial"/>
              </a:rPr>
              <a:t> </a:t>
            </a:r>
            <a:r>
              <a:rPr sz="800" dirty="0">
                <a:latin typeface="Arial"/>
                <a:cs typeface="Arial"/>
              </a:rPr>
              <a:t>Bloomberg</a:t>
            </a:r>
            <a:r>
              <a:rPr sz="800" spc="20" dirty="0">
                <a:latin typeface="Arial"/>
                <a:cs typeface="Arial"/>
              </a:rPr>
              <a:t> </a:t>
            </a:r>
            <a:r>
              <a:rPr sz="800" dirty="0">
                <a:latin typeface="Arial"/>
                <a:cs typeface="Arial"/>
              </a:rPr>
              <a:t>Index</a:t>
            </a:r>
            <a:r>
              <a:rPr sz="800" spc="25" dirty="0">
                <a:latin typeface="Arial"/>
                <a:cs typeface="Arial"/>
              </a:rPr>
              <a:t> </a:t>
            </a:r>
            <a:r>
              <a:rPr sz="800" spc="-20" dirty="0">
                <a:latin typeface="Arial"/>
                <a:cs typeface="Arial"/>
              </a:rPr>
              <a:t>Services</a:t>
            </a:r>
            <a:r>
              <a:rPr sz="800" spc="15" dirty="0">
                <a:latin typeface="Arial"/>
                <a:cs typeface="Arial"/>
              </a:rPr>
              <a:t> </a:t>
            </a:r>
            <a:r>
              <a:rPr sz="800" dirty="0">
                <a:latin typeface="Arial"/>
                <a:cs typeface="Arial"/>
              </a:rPr>
              <a:t>Ltd.</a:t>
            </a:r>
            <a:r>
              <a:rPr sz="800" spc="30" dirty="0">
                <a:latin typeface="Arial"/>
                <a:cs typeface="Arial"/>
              </a:rPr>
              <a:t> </a:t>
            </a:r>
            <a:r>
              <a:rPr sz="800" dirty="0">
                <a:latin typeface="Arial"/>
                <a:cs typeface="Arial"/>
              </a:rPr>
              <a:t>Indexes</a:t>
            </a:r>
            <a:r>
              <a:rPr sz="800" spc="20" dirty="0">
                <a:latin typeface="Arial"/>
                <a:cs typeface="Arial"/>
              </a:rPr>
              <a:t> </a:t>
            </a:r>
            <a:r>
              <a:rPr sz="800" dirty="0">
                <a:latin typeface="Arial"/>
                <a:cs typeface="Arial"/>
              </a:rPr>
              <a:t>used</a:t>
            </a:r>
            <a:r>
              <a:rPr sz="800" spc="30" dirty="0">
                <a:latin typeface="Arial"/>
                <a:cs typeface="Arial"/>
              </a:rPr>
              <a:t> </a:t>
            </a:r>
            <a:r>
              <a:rPr sz="800" dirty="0">
                <a:latin typeface="Arial"/>
                <a:cs typeface="Arial"/>
              </a:rPr>
              <a:t>are</a:t>
            </a:r>
            <a:r>
              <a:rPr sz="800" spc="30" dirty="0">
                <a:latin typeface="Arial"/>
                <a:cs typeface="Arial"/>
              </a:rPr>
              <a:t> </a:t>
            </a:r>
            <a:r>
              <a:rPr sz="800" dirty="0">
                <a:latin typeface="Arial"/>
                <a:cs typeface="Arial"/>
              </a:rPr>
              <a:t>the</a:t>
            </a:r>
            <a:r>
              <a:rPr sz="800" spc="30" dirty="0">
                <a:latin typeface="Arial"/>
                <a:cs typeface="Arial"/>
              </a:rPr>
              <a:t> </a:t>
            </a:r>
            <a:r>
              <a:rPr sz="800" dirty="0">
                <a:latin typeface="Arial"/>
                <a:cs typeface="Arial"/>
              </a:rPr>
              <a:t>Bloomberg</a:t>
            </a:r>
            <a:r>
              <a:rPr sz="800" spc="20" dirty="0">
                <a:latin typeface="Arial"/>
                <a:cs typeface="Arial"/>
              </a:rPr>
              <a:t> </a:t>
            </a:r>
            <a:r>
              <a:rPr sz="800" spc="-45" dirty="0">
                <a:latin typeface="Arial"/>
                <a:cs typeface="Arial"/>
              </a:rPr>
              <a:t>U.S.</a:t>
            </a:r>
            <a:r>
              <a:rPr sz="800" spc="30" dirty="0">
                <a:latin typeface="Arial"/>
                <a:cs typeface="Arial"/>
              </a:rPr>
              <a:t> </a:t>
            </a:r>
            <a:r>
              <a:rPr sz="800" spc="-20" dirty="0">
                <a:latin typeface="Arial"/>
                <a:cs typeface="Arial"/>
              </a:rPr>
              <a:t>MBS:</a:t>
            </a:r>
            <a:r>
              <a:rPr sz="800" spc="25" dirty="0">
                <a:latin typeface="Arial"/>
                <a:cs typeface="Arial"/>
              </a:rPr>
              <a:t> </a:t>
            </a:r>
            <a:r>
              <a:rPr sz="800" dirty="0">
                <a:latin typeface="Arial"/>
                <a:cs typeface="Arial"/>
              </a:rPr>
              <a:t>Agency</a:t>
            </a:r>
            <a:r>
              <a:rPr sz="800" spc="15" dirty="0">
                <a:latin typeface="Arial"/>
                <a:cs typeface="Arial"/>
              </a:rPr>
              <a:t> </a:t>
            </a:r>
            <a:r>
              <a:rPr sz="800" dirty="0">
                <a:latin typeface="Arial"/>
                <a:cs typeface="Arial"/>
              </a:rPr>
              <a:t>Fixed</a:t>
            </a:r>
            <a:r>
              <a:rPr sz="800" spc="30" dirty="0">
                <a:latin typeface="Arial"/>
                <a:cs typeface="Arial"/>
              </a:rPr>
              <a:t> </a:t>
            </a:r>
            <a:r>
              <a:rPr sz="800" spc="-25" dirty="0">
                <a:latin typeface="Arial"/>
                <a:cs typeface="Arial"/>
              </a:rPr>
              <a:t>Rate</a:t>
            </a:r>
            <a:r>
              <a:rPr sz="800" spc="30" dirty="0">
                <a:latin typeface="Arial"/>
                <a:cs typeface="Arial"/>
              </a:rPr>
              <a:t> </a:t>
            </a:r>
            <a:r>
              <a:rPr sz="800" spc="-35" dirty="0">
                <a:latin typeface="Arial"/>
                <a:cs typeface="Arial"/>
              </a:rPr>
              <a:t>MBS</a:t>
            </a:r>
            <a:r>
              <a:rPr sz="800" spc="25" dirty="0">
                <a:latin typeface="Arial"/>
                <a:cs typeface="Arial"/>
              </a:rPr>
              <a:t> </a:t>
            </a:r>
            <a:r>
              <a:rPr sz="800" spc="-10" dirty="0">
                <a:latin typeface="Arial"/>
                <a:cs typeface="Arial"/>
              </a:rPr>
              <a:t>Index </a:t>
            </a:r>
            <a:r>
              <a:rPr sz="800" spc="-45" dirty="0">
                <a:latin typeface="Arial"/>
                <a:cs typeface="Arial"/>
              </a:rPr>
              <a:t>(U.S.</a:t>
            </a:r>
            <a:r>
              <a:rPr sz="800" spc="60" dirty="0">
                <a:latin typeface="Arial"/>
                <a:cs typeface="Arial"/>
              </a:rPr>
              <a:t> </a:t>
            </a:r>
            <a:r>
              <a:rPr sz="800" dirty="0">
                <a:latin typeface="Arial"/>
                <a:cs typeface="Arial"/>
              </a:rPr>
              <a:t>mortgage-backed</a:t>
            </a:r>
            <a:r>
              <a:rPr sz="800" spc="60" dirty="0">
                <a:latin typeface="Arial"/>
                <a:cs typeface="Arial"/>
              </a:rPr>
              <a:t> </a:t>
            </a:r>
            <a:r>
              <a:rPr sz="800" spc="-10" dirty="0">
                <a:latin typeface="Arial"/>
                <a:cs typeface="Arial"/>
              </a:rPr>
              <a:t>securities),</a:t>
            </a:r>
            <a:r>
              <a:rPr sz="800" spc="60" dirty="0">
                <a:latin typeface="Arial"/>
                <a:cs typeface="Arial"/>
              </a:rPr>
              <a:t> </a:t>
            </a:r>
            <a:r>
              <a:rPr sz="800" dirty="0">
                <a:latin typeface="Arial"/>
                <a:cs typeface="Arial"/>
              </a:rPr>
              <a:t>Bloomberg</a:t>
            </a:r>
            <a:r>
              <a:rPr sz="800" spc="50" dirty="0">
                <a:latin typeface="Arial"/>
                <a:cs typeface="Arial"/>
              </a:rPr>
              <a:t> </a:t>
            </a:r>
            <a:r>
              <a:rPr sz="800" spc="-45" dirty="0">
                <a:latin typeface="Arial"/>
                <a:cs typeface="Arial"/>
              </a:rPr>
              <a:t>U.S.</a:t>
            </a:r>
            <a:r>
              <a:rPr sz="800" spc="60" dirty="0">
                <a:latin typeface="Arial"/>
                <a:cs typeface="Arial"/>
              </a:rPr>
              <a:t> </a:t>
            </a:r>
            <a:r>
              <a:rPr sz="800" dirty="0">
                <a:latin typeface="Arial"/>
                <a:cs typeface="Arial"/>
              </a:rPr>
              <a:t>Corporate</a:t>
            </a:r>
            <a:r>
              <a:rPr sz="800" spc="65" dirty="0">
                <a:latin typeface="Arial"/>
                <a:cs typeface="Arial"/>
              </a:rPr>
              <a:t> </a:t>
            </a:r>
            <a:r>
              <a:rPr sz="800" dirty="0">
                <a:latin typeface="Arial"/>
                <a:cs typeface="Arial"/>
              </a:rPr>
              <a:t>Investment</a:t>
            </a:r>
            <a:r>
              <a:rPr sz="800" spc="45" dirty="0">
                <a:latin typeface="Arial"/>
                <a:cs typeface="Arial"/>
              </a:rPr>
              <a:t> </a:t>
            </a:r>
            <a:r>
              <a:rPr sz="800" dirty="0">
                <a:latin typeface="Arial"/>
                <a:cs typeface="Arial"/>
              </a:rPr>
              <a:t>Grade</a:t>
            </a:r>
            <a:r>
              <a:rPr sz="800" spc="60" dirty="0">
                <a:latin typeface="Arial"/>
                <a:cs typeface="Arial"/>
              </a:rPr>
              <a:t> </a:t>
            </a:r>
            <a:r>
              <a:rPr sz="800" dirty="0">
                <a:latin typeface="Arial"/>
                <a:cs typeface="Arial"/>
              </a:rPr>
              <a:t>Index</a:t>
            </a:r>
            <a:r>
              <a:rPr sz="800" spc="55" dirty="0">
                <a:latin typeface="Arial"/>
                <a:cs typeface="Arial"/>
              </a:rPr>
              <a:t> </a:t>
            </a:r>
            <a:r>
              <a:rPr sz="800" spc="-45" dirty="0">
                <a:latin typeface="Arial"/>
                <a:cs typeface="Arial"/>
              </a:rPr>
              <a:t>(U.S.</a:t>
            </a:r>
            <a:r>
              <a:rPr sz="800" spc="65" dirty="0">
                <a:latin typeface="Arial"/>
                <a:cs typeface="Arial"/>
              </a:rPr>
              <a:t> </a:t>
            </a:r>
            <a:r>
              <a:rPr sz="800" dirty="0">
                <a:latin typeface="Arial"/>
                <a:cs typeface="Arial"/>
              </a:rPr>
              <a:t>investment</a:t>
            </a:r>
            <a:r>
              <a:rPr sz="800" spc="45" dirty="0">
                <a:latin typeface="Arial"/>
                <a:cs typeface="Arial"/>
              </a:rPr>
              <a:t> </a:t>
            </a:r>
            <a:r>
              <a:rPr sz="800" dirty="0">
                <a:latin typeface="Arial"/>
                <a:cs typeface="Arial"/>
              </a:rPr>
              <a:t>grade)</a:t>
            </a:r>
            <a:r>
              <a:rPr sz="800" spc="55" dirty="0">
                <a:latin typeface="Arial"/>
                <a:cs typeface="Arial"/>
              </a:rPr>
              <a:t> </a:t>
            </a:r>
            <a:r>
              <a:rPr sz="800" dirty="0">
                <a:latin typeface="Arial"/>
                <a:cs typeface="Arial"/>
              </a:rPr>
              <a:t>and</a:t>
            </a:r>
            <a:r>
              <a:rPr sz="800" spc="60" dirty="0">
                <a:latin typeface="Arial"/>
                <a:cs typeface="Arial"/>
              </a:rPr>
              <a:t> </a:t>
            </a:r>
            <a:r>
              <a:rPr sz="800" dirty="0">
                <a:latin typeface="Arial"/>
                <a:cs typeface="Arial"/>
              </a:rPr>
              <a:t>the</a:t>
            </a:r>
            <a:r>
              <a:rPr sz="800" spc="65" dirty="0">
                <a:latin typeface="Arial"/>
                <a:cs typeface="Arial"/>
              </a:rPr>
              <a:t> </a:t>
            </a:r>
            <a:r>
              <a:rPr sz="800" spc="-10" dirty="0">
                <a:latin typeface="Arial"/>
                <a:cs typeface="Arial"/>
              </a:rPr>
              <a:t>Bloomberg </a:t>
            </a:r>
            <a:r>
              <a:rPr sz="800" dirty="0">
                <a:latin typeface="Arial"/>
                <a:cs typeface="Arial"/>
              </a:rPr>
              <a:t>Global</a:t>
            </a:r>
            <a:r>
              <a:rPr sz="800" spc="65" dirty="0">
                <a:latin typeface="Arial"/>
                <a:cs typeface="Arial"/>
              </a:rPr>
              <a:t> </a:t>
            </a:r>
            <a:r>
              <a:rPr sz="800" dirty="0">
                <a:latin typeface="Arial"/>
                <a:cs typeface="Arial"/>
              </a:rPr>
              <a:t>Aggregate</a:t>
            </a:r>
            <a:r>
              <a:rPr sz="800" spc="75" dirty="0">
                <a:latin typeface="Arial"/>
                <a:cs typeface="Arial"/>
              </a:rPr>
              <a:t> </a:t>
            </a:r>
            <a:r>
              <a:rPr sz="800" dirty="0">
                <a:latin typeface="Arial"/>
                <a:cs typeface="Arial"/>
              </a:rPr>
              <a:t>Corporate</a:t>
            </a:r>
            <a:r>
              <a:rPr sz="800" spc="70" dirty="0">
                <a:latin typeface="Arial"/>
                <a:cs typeface="Arial"/>
              </a:rPr>
              <a:t> </a:t>
            </a:r>
            <a:r>
              <a:rPr sz="800" dirty="0">
                <a:latin typeface="Arial"/>
                <a:cs typeface="Arial"/>
              </a:rPr>
              <a:t>Index</a:t>
            </a:r>
            <a:r>
              <a:rPr sz="800" spc="70" dirty="0">
                <a:latin typeface="Arial"/>
                <a:cs typeface="Arial"/>
              </a:rPr>
              <a:t> </a:t>
            </a:r>
            <a:r>
              <a:rPr sz="800" dirty="0">
                <a:latin typeface="Arial"/>
                <a:cs typeface="Arial"/>
              </a:rPr>
              <a:t>(global</a:t>
            </a:r>
            <a:r>
              <a:rPr sz="800" spc="65" dirty="0">
                <a:latin typeface="Arial"/>
                <a:cs typeface="Arial"/>
              </a:rPr>
              <a:t> </a:t>
            </a:r>
            <a:r>
              <a:rPr sz="800" dirty="0">
                <a:latin typeface="Arial"/>
                <a:cs typeface="Arial"/>
              </a:rPr>
              <a:t>investment</a:t>
            </a:r>
            <a:r>
              <a:rPr sz="800" spc="60" dirty="0">
                <a:latin typeface="Arial"/>
                <a:cs typeface="Arial"/>
              </a:rPr>
              <a:t> </a:t>
            </a:r>
            <a:r>
              <a:rPr sz="800" dirty="0">
                <a:latin typeface="Arial"/>
                <a:cs typeface="Arial"/>
              </a:rPr>
              <a:t>grade).</a:t>
            </a:r>
            <a:r>
              <a:rPr sz="800" spc="75" dirty="0">
                <a:latin typeface="Arial"/>
                <a:cs typeface="Arial"/>
              </a:rPr>
              <a:t> </a:t>
            </a:r>
            <a:r>
              <a:rPr sz="800" dirty="0">
                <a:latin typeface="Arial"/>
                <a:cs typeface="Arial"/>
              </a:rPr>
              <a:t>Includes</a:t>
            </a:r>
            <a:r>
              <a:rPr sz="800" spc="55" dirty="0">
                <a:latin typeface="Arial"/>
                <a:cs typeface="Arial"/>
              </a:rPr>
              <a:t> </a:t>
            </a:r>
            <a:r>
              <a:rPr sz="800" dirty="0">
                <a:latin typeface="Arial"/>
                <a:cs typeface="Arial"/>
              </a:rPr>
              <a:t>daily</a:t>
            </a:r>
            <a:r>
              <a:rPr sz="800" spc="60" dirty="0">
                <a:latin typeface="Arial"/>
                <a:cs typeface="Arial"/>
              </a:rPr>
              <a:t> </a:t>
            </a:r>
            <a:r>
              <a:rPr sz="800" dirty="0">
                <a:latin typeface="Arial"/>
                <a:cs typeface="Arial"/>
              </a:rPr>
              <a:t>yields</a:t>
            </a:r>
            <a:r>
              <a:rPr sz="800" spc="60" dirty="0">
                <a:latin typeface="Arial"/>
                <a:cs typeface="Arial"/>
              </a:rPr>
              <a:t> </a:t>
            </a:r>
            <a:r>
              <a:rPr sz="800" dirty="0">
                <a:latin typeface="Arial"/>
                <a:cs typeface="Arial"/>
              </a:rPr>
              <a:t>for</a:t>
            </a:r>
            <a:r>
              <a:rPr sz="800" spc="70" dirty="0">
                <a:latin typeface="Arial"/>
                <a:cs typeface="Arial"/>
              </a:rPr>
              <a:t> </a:t>
            </a:r>
            <a:r>
              <a:rPr sz="800" dirty="0">
                <a:latin typeface="Arial"/>
                <a:cs typeface="Arial"/>
              </a:rPr>
              <a:t>the</a:t>
            </a:r>
            <a:r>
              <a:rPr sz="800" spc="70" dirty="0">
                <a:latin typeface="Arial"/>
                <a:cs typeface="Arial"/>
              </a:rPr>
              <a:t> </a:t>
            </a:r>
            <a:r>
              <a:rPr sz="800" spc="-10" dirty="0">
                <a:latin typeface="Arial"/>
                <a:cs typeface="Arial"/>
              </a:rPr>
              <a:t>20-</a:t>
            </a:r>
            <a:r>
              <a:rPr sz="800" dirty="0">
                <a:latin typeface="Arial"/>
                <a:cs typeface="Arial"/>
              </a:rPr>
              <a:t>year</a:t>
            </a:r>
            <a:r>
              <a:rPr sz="800" spc="70" dirty="0">
                <a:latin typeface="Arial"/>
                <a:cs typeface="Arial"/>
              </a:rPr>
              <a:t> </a:t>
            </a:r>
            <a:r>
              <a:rPr sz="800" dirty="0">
                <a:latin typeface="Arial"/>
                <a:cs typeface="Arial"/>
              </a:rPr>
              <a:t>period</a:t>
            </a:r>
            <a:r>
              <a:rPr sz="800" spc="70" dirty="0">
                <a:latin typeface="Arial"/>
                <a:cs typeface="Arial"/>
              </a:rPr>
              <a:t> </a:t>
            </a:r>
            <a:r>
              <a:rPr sz="800" dirty="0">
                <a:latin typeface="Arial"/>
                <a:cs typeface="Arial"/>
              </a:rPr>
              <a:t>ending</a:t>
            </a:r>
            <a:r>
              <a:rPr sz="800" spc="60" dirty="0">
                <a:latin typeface="Arial"/>
                <a:cs typeface="Arial"/>
              </a:rPr>
              <a:t> </a:t>
            </a:r>
            <a:r>
              <a:rPr sz="800" dirty="0">
                <a:latin typeface="Arial"/>
                <a:cs typeface="Arial"/>
              </a:rPr>
              <a:t>November</a:t>
            </a:r>
            <a:r>
              <a:rPr sz="800" spc="70" dirty="0">
                <a:latin typeface="Arial"/>
                <a:cs typeface="Arial"/>
              </a:rPr>
              <a:t> </a:t>
            </a:r>
            <a:r>
              <a:rPr sz="800" spc="-25" dirty="0">
                <a:latin typeface="Arial"/>
                <a:cs typeface="Arial"/>
              </a:rPr>
              <a:t>30,</a:t>
            </a:r>
            <a:endParaRPr sz="800" dirty="0">
              <a:latin typeface="Arial"/>
              <a:cs typeface="Arial"/>
            </a:endParaRPr>
          </a:p>
        </p:txBody>
      </p:sp>
      <p:sp>
        <p:nvSpPr>
          <p:cNvPr id="8" name="object 8"/>
          <p:cNvSpPr txBox="1"/>
          <p:nvPr/>
        </p:nvSpPr>
        <p:spPr>
          <a:xfrm>
            <a:off x="1828800" y="1841500"/>
            <a:ext cx="2294890" cy="434340"/>
          </a:xfrm>
          <a:prstGeom prst="rect">
            <a:avLst/>
          </a:prstGeom>
        </p:spPr>
        <p:txBody>
          <a:bodyPr vert="horz" wrap="square" lIns="0" tIns="63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00"/>
              </a:spcBef>
            </a:pPr>
            <a:r>
              <a:rPr sz="1200" b="1" spc="-10">
                <a:solidFill>
                  <a:srgbClr val="726963"/>
                </a:solidFill>
                <a:latin typeface="Arial"/>
                <a:cs typeface="Arial"/>
              </a:rPr>
              <a:t>Yields</a:t>
            </a:r>
            <a:r>
              <a:rPr sz="1200" b="1" spc="-30">
                <a:solidFill>
                  <a:srgbClr val="726963"/>
                </a:solidFill>
                <a:latin typeface="Arial"/>
                <a:cs typeface="Arial"/>
              </a:rPr>
              <a:t> </a:t>
            </a:r>
            <a:r>
              <a:rPr sz="1200" b="1">
                <a:solidFill>
                  <a:srgbClr val="726963"/>
                </a:solidFill>
                <a:latin typeface="Arial"/>
                <a:cs typeface="Arial"/>
              </a:rPr>
              <a:t>are</a:t>
            </a:r>
            <a:r>
              <a:rPr sz="1200" b="1" spc="-25">
                <a:solidFill>
                  <a:srgbClr val="726963"/>
                </a:solidFill>
                <a:latin typeface="Arial"/>
                <a:cs typeface="Arial"/>
              </a:rPr>
              <a:t> </a:t>
            </a:r>
            <a:r>
              <a:rPr sz="1200" b="1">
                <a:solidFill>
                  <a:srgbClr val="726963"/>
                </a:solidFill>
                <a:latin typeface="Arial"/>
                <a:cs typeface="Arial"/>
              </a:rPr>
              <a:t>near</a:t>
            </a:r>
            <a:r>
              <a:rPr sz="1200" b="1" spc="-20">
                <a:solidFill>
                  <a:srgbClr val="726963"/>
                </a:solidFill>
                <a:latin typeface="Arial"/>
                <a:cs typeface="Arial"/>
              </a:rPr>
              <a:t> </a:t>
            </a:r>
            <a:r>
              <a:rPr sz="1200" b="1" spc="55">
                <a:solidFill>
                  <a:srgbClr val="726963"/>
                </a:solidFill>
                <a:latin typeface="Arial"/>
                <a:cs typeface="Arial"/>
              </a:rPr>
              <a:t>20-</a:t>
            </a:r>
            <a:r>
              <a:rPr sz="1200" b="1">
                <a:solidFill>
                  <a:srgbClr val="726963"/>
                </a:solidFill>
                <a:latin typeface="Arial"/>
                <a:cs typeface="Arial"/>
              </a:rPr>
              <a:t>year</a:t>
            </a:r>
            <a:r>
              <a:rPr sz="1200" b="1" spc="-20">
                <a:solidFill>
                  <a:srgbClr val="726963"/>
                </a:solidFill>
                <a:latin typeface="Arial"/>
                <a:cs typeface="Arial"/>
              </a:rPr>
              <a:t> highs</a:t>
            </a:r>
            <a:endParaRPr sz="1200">
              <a:latin typeface="Arial"/>
              <a:cs typeface="Arial"/>
            </a:endParaRPr>
          </a:p>
          <a:p>
            <a:pPr marL="12700">
              <a:lnSpc>
                <a:spcPct val="100000"/>
              </a:lnSpc>
              <a:spcBef>
                <a:spcPts val="300"/>
              </a:spcBef>
            </a:pPr>
            <a:r>
              <a:rPr sz="900" b="1" spc="-25">
                <a:latin typeface="Arial"/>
                <a:cs typeface="Arial"/>
              </a:rPr>
              <a:t>Latest</a:t>
            </a:r>
            <a:r>
              <a:rPr sz="900" b="1">
                <a:latin typeface="Arial"/>
                <a:cs typeface="Arial"/>
              </a:rPr>
              <a:t> yield,</a:t>
            </a:r>
            <a:r>
              <a:rPr sz="900" b="1" spc="5">
                <a:latin typeface="Arial"/>
                <a:cs typeface="Arial"/>
              </a:rPr>
              <a:t> </a:t>
            </a:r>
            <a:r>
              <a:rPr sz="900" b="1" spc="-45">
                <a:latin typeface="Arial"/>
                <a:cs typeface="Arial"/>
              </a:rPr>
              <a:t>as</a:t>
            </a:r>
            <a:r>
              <a:rPr sz="900" b="1" spc="-5">
                <a:latin typeface="Arial"/>
                <a:cs typeface="Arial"/>
              </a:rPr>
              <a:t> </a:t>
            </a:r>
            <a:r>
              <a:rPr sz="900" b="1">
                <a:latin typeface="Arial"/>
                <a:cs typeface="Arial"/>
              </a:rPr>
              <a:t>a percent of</a:t>
            </a:r>
            <a:r>
              <a:rPr sz="900" b="1" spc="-5">
                <a:latin typeface="Arial"/>
                <a:cs typeface="Arial"/>
              </a:rPr>
              <a:t> </a:t>
            </a:r>
            <a:r>
              <a:rPr sz="900" b="1">
                <a:latin typeface="Arial"/>
                <a:cs typeface="Arial"/>
              </a:rPr>
              <a:t>20-year</a:t>
            </a:r>
            <a:r>
              <a:rPr sz="900" b="1" spc="10">
                <a:latin typeface="Arial"/>
                <a:cs typeface="Arial"/>
              </a:rPr>
              <a:t> </a:t>
            </a:r>
            <a:r>
              <a:rPr sz="900" b="1" spc="-20">
                <a:latin typeface="Arial"/>
                <a:cs typeface="Arial"/>
              </a:rPr>
              <a:t>range</a:t>
            </a:r>
            <a:endParaRPr sz="900">
              <a:latin typeface="Arial"/>
              <a:cs typeface="Arial"/>
            </a:endParaRPr>
          </a:p>
        </p:txBody>
      </p:sp>
      <p:sp>
        <p:nvSpPr>
          <p:cNvPr id="9" name="object 9"/>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txBox="1"/>
          <p:nvPr/>
        </p:nvSpPr>
        <p:spPr>
          <a:xfrm>
            <a:off x="444500" y="86867"/>
            <a:ext cx="18161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FFFFFF"/>
                </a:solidFill>
                <a:latin typeface="Arial"/>
                <a:cs typeface="Arial"/>
              </a:rPr>
              <a:t>FIXED</a:t>
            </a:r>
            <a:r>
              <a:rPr sz="800" b="1" spc="225">
                <a:solidFill>
                  <a:srgbClr val="FFFFFF"/>
                </a:solidFill>
                <a:latin typeface="Arial"/>
                <a:cs typeface="Arial"/>
              </a:rPr>
              <a:t> </a:t>
            </a:r>
            <a:r>
              <a:rPr sz="800" b="1" spc="70">
                <a:solidFill>
                  <a:srgbClr val="FFFFFF"/>
                </a:solidFill>
                <a:latin typeface="Arial"/>
                <a:cs typeface="Arial"/>
              </a:rPr>
              <a:t>INCOME</a:t>
            </a:r>
            <a:r>
              <a:rPr sz="800" b="1" spc="225">
                <a:solidFill>
                  <a:srgbClr val="FFFFFF"/>
                </a:solidFill>
                <a:latin typeface="Arial"/>
                <a:cs typeface="Arial"/>
              </a:rPr>
              <a:t> </a:t>
            </a:r>
            <a:r>
              <a:rPr sz="800" b="1" spc="-10">
                <a:solidFill>
                  <a:srgbClr val="FFFFFF"/>
                </a:solidFill>
                <a:latin typeface="Arial"/>
                <a:cs typeface="Arial"/>
              </a:rPr>
              <a:t>OPPORTUNITIES</a:t>
            </a:r>
            <a:endParaRPr sz="800">
              <a:latin typeface="Arial"/>
              <a:cs typeface="Arial"/>
            </a:endParaRPr>
          </a:p>
        </p:txBody>
      </p:sp>
      <p:sp>
        <p:nvSpPr>
          <p:cNvPr id="11" name="object 11"/>
          <p:cNvSpPr txBox="1"/>
          <p:nvPr/>
        </p:nvSpPr>
        <p:spPr>
          <a:xfrm>
            <a:off x="7325906" y="2257044"/>
            <a:ext cx="512445" cy="26035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80" marR="5080" indent="-18415">
              <a:lnSpc>
                <a:spcPts val="890"/>
              </a:lnSpc>
              <a:spcBef>
                <a:spcPts val="185"/>
              </a:spcBef>
            </a:pPr>
            <a:r>
              <a:rPr sz="800" b="1" spc="-10">
                <a:latin typeface="Arial"/>
                <a:cs typeface="Arial"/>
              </a:rPr>
              <a:t>Yield</a:t>
            </a:r>
            <a:r>
              <a:rPr sz="800" b="1" spc="-15">
                <a:latin typeface="Arial"/>
                <a:cs typeface="Arial"/>
              </a:rPr>
              <a:t> </a:t>
            </a:r>
            <a:r>
              <a:rPr sz="800" b="1" spc="-65">
                <a:latin typeface="Arial"/>
                <a:cs typeface="Arial"/>
              </a:rPr>
              <a:t>as</a:t>
            </a:r>
            <a:r>
              <a:rPr sz="800" b="1" spc="-20">
                <a:latin typeface="Arial"/>
                <a:cs typeface="Arial"/>
              </a:rPr>
              <a:t> </a:t>
            </a:r>
            <a:r>
              <a:rPr sz="800" b="1" spc="-25">
                <a:latin typeface="Arial"/>
                <a:cs typeface="Arial"/>
              </a:rPr>
              <a:t>of</a:t>
            </a:r>
            <a:r>
              <a:rPr sz="800" b="1" spc="-10">
                <a:latin typeface="Arial"/>
                <a:cs typeface="Arial"/>
              </a:rPr>
              <a:t> 11/30/23</a:t>
            </a:r>
            <a:endParaRPr sz="800">
              <a:latin typeface="Arial"/>
              <a:cs typeface="Arial"/>
            </a:endParaRPr>
          </a:p>
        </p:txBody>
      </p:sp>
      <p:sp>
        <p:nvSpPr>
          <p:cNvPr id="12" name="object 12"/>
          <p:cNvSpPr txBox="1"/>
          <p:nvPr/>
        </p:nvSpPr>
        <p:spPr>
          <a:xfrm>
            <a:off x="7277100" y="4350057"/>
            <a:ext cx="611505" cy="294005"/>
          </a:xfrm>
          <a:prstGeom prst="rect">
            <a:avLst/>
          </a:prstGeom>
          <a:solidFill>
            <a:srgbClr val="00AEA9"/>
          </a:solidFill>
        </p:spPr>
        <p:txBody>
          <a:bodyPr vert="horz" wrap="square" lIns="0" tIns="539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
              <a:lnSpc>
                <a:spcPct val="100000"/>
              </a:lnSpc>
              <a:spcBef>
                <a:spcPts val="425"/>
              </a:spcBef>
            </a:pPr>
            <a:r>
              <a:rPr sz="1200" b="1" spc="40">
                <a:solidFill>
                  <a:srgbClr val="FFFFFF"/>
                </a:solidFill>
                <a:latin typeface="Trebuchet MS"/>
                <a:cs typeface="Trebuchet MS"/>
              </a:rPr>
              <a:t>5.23%</a:t>
            </a:r>
            <a:endParaRPr sz="1200">
              <a:latin typeface="Trebuchet MS"/>
              <a:cs typeface="Trebuchet MS"/>
            </a:endParaRPr>
          </a:p>
        </p:txBody>
      </p:sp>
      <p:sp>
        <p:nvSpPr>
          <p:cNvPr id="13" name="object 13"/>
          <p:cNvSpPr txBox="1"/>
          <p:nvPr/>
        </p:nvSpPr>
        <p:spPr>
          <a:xfrm>
            <a:off x="1836738" y="4372355"/>
            <a:ext cx="883919" cy="26352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lgn="r">
              <a:lnSpc>
                <a:spcPts val="935"/>
              </a:lnSpc>
              <a:spcBef>
                <a:spcPts val="100"/>
              </a:spcBef>
            </a:pPr>
            <a:r>
              <a:rPr sz="800" b="1" spc="-10">
                <a:latin typeface="Arial"/>
                <a:cs typeface="Arial"/>
              </a:rPr>
              <a:t>Global</a:t>
            </a:r>
            <a:r>
              <a:rPr sz="800" b="1" spc="-20">
                <a:latin typeface="Arial"/>
                <a:cs typeface="Arial"/>
              </a:rPr>
              <a:t> </a:t>
            </a:r>
            <a:r>
              <a:rPr sz="800" b="1" spc="-10">
                <a:latin typeface="Arial"/>
                <a:cs typeface="Arial"/>
              </a:rPr>
              <a:t>investment</a:t>
            </a:r>
            <a:endParaRPr sz="800">
              <a:latin typeface="Arial"/>
              <a:cs typeface="Arial"/>
            </a:endParaRPr>
          </a:p>
          <a:p>
            <a:pPr marR="5080" algn="r">
              <a:lnSpc>
                <a:spcPts val="935"/>
              </a:lnSpc>
            </a:pPr>
            <a:r>
              <a:rPr sz="800" b="1" spc="-10">
                <a:latin typeface="Arial"/>
                <a:cs typeface="Arial"/>
              </a:rPr>
              <a:t>grade</a:t>
            </a:r>
            <a:endParaRPr sz="800">
              <a:latin typeface="Arial"/>
              <a:cs typeface="Arial"/>
            </a:endParaRPr>
          </a:p>
        </p:txBody>
      </p:sp>
      <p:grpSp>
        <p:nvGrpSpPr>
          <p:cNvPr id="14" name="object 14"/>
          <p:cNvGrpSpPr/>
          <p:nvPr/>
        </p:nvGrpSpPr>
        <p:grpSpPr>
          <a:xfrm>
            <a:off x="2826751" y="4184567"/>
            <a:ext cx="4333240" cy="624840"/>
            <a:chOff x="4539663" y="4184567"/>
            <a:chExt cx="4333240" cy="624840"/>
          </a:xfrm>
        </p:grpSpPr>
        <p:sp>
          <p:nvSpPr>
            <p:cNvPr id="15" name="object 15"/>
            <p:cNvSpPr/>
            <p:nvPr/>
          </p:nvSpPr>
          <p:spPr>
            <a:xfrm>
              <a:off x="4546013" y="4244917"/>
              <a:ext cx="4320540" cy="504190"/>
            </a:xfrm>
            <a:custGeom>
              <a:avLst/>
              <a:gdLst/>
              <a:ahLst/>
              <a:cxnLst/>
              <a:rect l="l" t="t" r="r" b="b"/>
              <a:pathLst>
                <a:path w="4320540" h="504189">
                  <a:moveTo>
                    <a:pt x="4320000" y="0"/>
                  </a:moveTo>
                  <a:lnTo>
                    <a:pt x="0" y="0"/>
                  </a:lnTo>
                  <a:lnTo>
                    <a:pt x="0" y="503999"/>
                  </a:lnTo>
                  <a:lnTo>
                    <a:pt x="4320000" y="503999"/>
                  </a:lnTo>
                  <a:lnTo>
                    <a:pt x="4320000" y="0"/>
                  </a:lnTo>
                  <a:close/>
                </a:path>
              </a:pathLst>
            </a:custGeom>
            <a:solidFill>
              <a:srgbClr val="00AEA9">
                <a:alpha val="19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p:nvPr/>
          </p:nvSpPr>
          <p:spPr>
            <a:xfrm flipH="1">
              <a:off x="4546013" y="4190917"/>
              <a:ext cx="0" cy="612140"/>
            </a:xfrm>
            <a:custGeom>
              <a:avLst/>
              <a:gdLst/>
              <a:ahLst/>
              <a:cxnLst/>
              <a:rect l="l" t="t" r="r" b="b"/>
              <a:pathLst>
                <a:path h="612139">
                  <a:moveTo>
                    <a:pt x="0" y="0"/>
                  </a:moveTo>
                  <a:lnTo>
                    <a:pt x="1" y="612000"/>
                  </a:lnTo>
                </a:path>
              </a:pathLst>
            </a:custGeom>
            <a:ln w="1270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17"/>
            <p:cNvSpPr/>
            <p:nvPr/>
          </p:nvSpPr>
          <p:spPr>
            <a:xfrm flipH="1">
              <a:off x="8866012" y="4190917"/>
              <a:ext cx="0" cy="612140"/>
            </a:xfrm>
            <a:custGeom>
              <a:avLst/>
              <a:gdLst/>
              <a:ahLst/>
              <a:cxnLst/>
              <a:rect l="l" t="t" r="r" b="b"/>
              <a:pathLst>
                <a:path h="612139">
                  <a:moveTo>
                    <a:pt x="0" y="0"/>
                  </a:moveTo>
                  <a:lnTo>
                    <a:pt x="1" y="612000"/>
                  </a:lnTo>
                </a:path>
              </a:pathLst>
            </a:custGeom>
            <a:ln w="1270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18"/>
            <p:cNvSpPr/>
            <p:nvPr/>
          </p:nvSpPr>
          <p:spPr>
            <a:xfrm>
              <a:off x="4546686" y="4496917"/>
              <a:ext cx="4319905" cy="0"/>
            </a:xfrm>
            <a:custGeom>
              <a:avLst/>
              <a:gdLst/>
              <a:ahLst/>
              <a:cxnLst/>
              <a:rect l="l" t="t" r="r" b="b"/>
              <a:pathLst>
                <a:path w="4319905">
                  <a:moveTo>
                    <a:pt x="4319326" y="0"/>
                  </a:moveTo>
                  <a:lnTo>
                    <a:pt x="0" y="1"/>
                  </a:lnTo>
                </a:path>
              </a:pathLst>
            </a:custGeom>
            <a:ln w="1270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9" name="object 19"/>
          <p:cNvSpPr txBox="1"/>
          <p:nvPr/>
        </p:nvSpPr>
        <p:spPr>
          <a:xfrm>
            <a:off x="7277100" y="2738570"/>
            <a:ext cx="611505" cy="294005"/>
          </a:xfrm>
          <a:prstGeom prst="rect">
            <a:avLst/>
          </a:prstGeom>
          <a:solidFill>
            <a:srgbClr val="005F9E"/>
          </a:solidFill>
        </p:spPr>
        <p:txBody>
          <a:bodyPr vert="horz" wrap="square" lIns="0" tIns="53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
              <a:lnSpc>
                <a:spcPct val="100000"/>
              </a:lnSpc>
              <a:spcBef>
                <a:spcPts val="420"/>
              </a:spcBef>
            </a:pPr>
            <a:r>
              <a:rPr sz="1200" b="1" spc="40">
                <a:solidFill>
                  <a:srgbClr val="FFFFFF"/>
                </a:solidFill>
                <a:latin typeface="Trebuchet MS"/>
                <a:cs typeface="Trebuchet MS"/>
              </a:rPr>
              <a:t>5.26%</a:t>
            </a:r>
            <a:endParaRPr sz="1200">
              <a:latin typeface="Trebuchet MS"/>
              <a:cs typeface="Trebuchet MS"/>
            </a:endParaRPr>
          </a:p>
        </p:txBody>
      </p:sp>
      <p:sp>
        <p:nvSpPr>
          <p:cNvPr id="20" name="object 20"/>
          <p:cNvSpPr txBox="1"/>
          <p:nvPr/>
        </p:nvSpPr>
        <p:spPr>
          <a:xfrm>
            <a:off x="1880550" y="2750820"/>
            <a:ext cx="840740" cy="260350"/>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106045">
              <a:lnSpc>
                <a:spcPts val="890"/>
              </a:lnSpc>
              <a:spcBef>
                <a:spcPts val="185"/>
              </a:spcBef>
            </a:pPr>
            <a:r>
              <a:rPr sz="800" b="1" spc="-30">
                <a:latin typeface="Arial"/>
                <a:cs typeface="Arial"/>
              </a:rPr>
              <a:t>U.S.</a:t>
            </a:r>
            <a:r>
              <a:rPr sz="800" b="1" spc="-25">
                <a:latin typeface="Arial"/>
                <a:cs typeface="Arial"/>
              </a:rPr>
              <a:t> </a:t>
            </a:r>
            <a:r>
              <a:rPr sz="800" b="1" spc="-10">
                <a:latin typeface="Arial"/>
                <a:cs typeface="Arial"/>
              </a:rPr>
              <a:t>mortgage- backed</a:t>
            </a:r>
            <a:r>
              <a:rPr sz="800" b="1" spc="-20">
                <a:latin typeface="Arial"/>
                <a:cs typeface="Arial"/>
              </a:rPr>
              <a:t> </a:t>
            </a:r>
            <a:r>
              <a:rPr sz="800" b="1" spc="-40">
                <a:latin typeface="Arial"/>
                <a:cs typeface="Arial"/>
              </a:rPr>
              <a:t>securities</a:t>
            </a:r>
            <a:endParaRPr sz="800">
              <a:latin typeface="Arial"/>
              <a:cs typeface="Arial"/>
            </a:endParaRPr>
          </a:p>
        </p:txBody>
      </p:sp>
      <p:sp>
        <p:nvSpPr>
          <p:cNvPr id="21" name="object 21"/>
          <p:cNvSpPr txBox="1"/>
          <p:nvPr/>
        </p:nvSpPr>
        <p:spPr>
          <a:xfrm>
            <a:off x="7277100" y="3538832"/>
            <a:ext cx="611505" cy="294005"/>
          </a:xfrm>
          <a:prstGeom prst="rect">
            <a:avLst/>
          </a:prstGeom>
          <a:solidFill>
            <a:srgbClr val="009CDC"/>
          </a:solidFill>
        </p:spPr>
        <p:txBody>
          <a:bodyPr vert="horz" wrap="square" lIns="0" tIns="546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
              <a:lnSpc>
                <a:spcPct val="100000"/>
              </a:lnSpc>
              <a:spcBef>
                <a:spcPts val="430"/>
              </a:spcBef>
            </a:pPr>
            <a:r>
              <a:rPr sz="1200" b="1" spc="40">
                <a:solidFill>
                  <a:srgbClr val="FFFFFF"/>
                </a:solidFill>
                <a:latin typeface="Trebuchet MS"/>
                <a:cs typeface="Trebuchet MS"/>
              </a:rPr>
              <a:t>5.60%</a:t>
            </a:r>
            <a:endParaRPr sz="1200">
              <a:latin typeface="Trebuchet MS"/>
              <a:cs typeface="Trebuchet MS"/>
            </a:endParaRPr>
          </a:p>
        </p:txBody>
      </p:sp>
      <p:sp>
        <p:nvSpPr>
          <p:cNvPr id="22" name="object 22"/>
          <p:cNvSpPr txBox="1"/>
          <p:nvPr/>
        </p:nvSpPr>
        <p:spPr>
          <a:xfrm>
            <a:off x="1965325" y="3561588"/>
            <a:ext cx="755650" cy="26352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lgn="r">
              <a:lnSpc>
                <a:spcPts val="935"/>
              </a:lnSpc>
              <a:spcBef>
                <a:spcPts val="100"/>
              </a:spcBef>
            </a:pPr>
            <a:r>
              <a:rPr sz="800" b="1" spc="-30">
                <a:latin typeface="Arial"/>
                <a:cs typeface="Arial"/>
              </a:rPr>
              <a:t>U.S.</a:t>
            </a:r>
            <a:r>
              <a:rPr sz="800" b="1" spc="-25">
                <a:latin typeface="Arial"/>
                <a:cs typeface="Arial"/>
              </a:rPr>
              <a:t> </a:t>
            </a:r>
            <a:r>
              <a:rPr sz="800" b="1" spc="-10">
                <a:latin typeface="Arial"/>
                <a:cs typeface="Arial"/>
              </a:rPr>
              <a:t>investment</a:t>
            </a:r>
            <a:endParaRPr sz="800">
              <a:latin typeface="Arial"/>
              <a:cs typeface="Arial"/>
            </a:endParaRPr>
          </a:p>
          <a:p>
            <a:pPr marR="5080" algn="r">
              <a:lnSpc>
                <a:spcPts val="935"/>
              </a:lnSpc>
            </a:pPr>
            <a:r>
              <a:rPr sz="800" b="1" spc="-10">
                <a:latin typeface="Arial"/>
                <a:cs typeface="Arial"/>
              </a:rPr>
              <a:t>grade</a:t>
            </a:r>
            <a:endParaRPr sz="800">
              <a:latin typeface="Arial"/>
              <a:cs typeface="Arial"/>
            </a:endParaRPr>
          </a:p>
        </p:txBody>
      </p:sp>
      <p:grpSp>
        <p:nvGrpSpPr>
          <p:cNvPr id="23" name="object 23"/>
          <p:cNvGrpSpPr/>
          <p:nvPr/>
        </p:nvGrpSpPr>
        <p:grpSpPr>
          <a:xfrm>
            <a:off x="2826751" y="3373342"/>
            <a:ext cx="4333240" cy="624840"/>
            <a:chOff x="4539663" y="3373342"/>
            <a:chExt cx="4333240" cy="624840"/>
          </a:xfrm>
        </p:grpSpPr>
        <p:sp>
          <p:nvSpPr>
            <p:cNvPr id="24" name="object 24"/>
            <p:cNvSpPr/>
            <p:nvPr/>
          </p:nvSpPr>
          <p:spPr>
            <a:xfrm>
              <a:off x="4546013" y="3433692"/>
              <a:ext cx="4320540" cy="504190"/>
            </a:xfrm>
            <a:custGeom>
              <a:avLst/>
              <a:gdLst/>
              <a:ahLst/>
              <a:cxnLst/>
              <a:rect l="l" t="t" r="r" b="b"/>
              <a:pathLst>
                <a:path w="4320540" h="504189">
                  <a:moveTo>
                    <a:pt x="4320000" y="0"/>
                  </a:moveTo>
                  <a:lnTo>
                    <a:pt x="0" y="0"/>
                  </a:lnTo>
                  <a:lnTo>
                    <a:pt x="0" y="503999"/>
                  </a:lnTo>
                  <a:lnTo>
                    <a:pt x="4320000" y="503999"/>
                  </a:lnTo>
                  <a:lnTo>
                    <a:pt x="4320000" y="0"/>
                  </a:lnTo>
                  <a:close/>
                </a:path>
              </a:pathLst>
            </a:custGeom>
            <a:solidFill>
              <a:srgbClr val="009CDC">
                <a:alpha val="19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flipH="1">
              <a:off x="4546013" y="3379692"/>
              <a:ext cx="0" cy="612140"/>
            </a:xfrm>
            <a:custGeom>
              <a:avLst/>
              <a:gdLst/>
              <a:ahLst/>
              <a:cxnLst/>
              <a:rect l="l" t="t" r="r" b="b"/>
              <a:pathLst>
                <a:path h="612139">
                  <a:moveTo>
                    <a:pt x="0" y="0"/>
                  </a:moveTo>
                  <a:lnTo>
                    <a:pt x="1" y="612000"/>
                  </a:lnTo>
                </a:path>
              </a:pathLst>
            </a:custGeom>
            <a:ln w="1270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flipH="1">
              <a:off x="8866012" y="3379692"/>
              <a:ext cx="0" cy="612140"/>
            </a:xfrm>
            <a:custGeom>
              <a:avLst/>
              <a:gdLst/>
              <a:ahLst/>
              <a:cxnLst/>
              <a:rect l="l" t="t" r="r" b="b"/>
              <a:pathLst>
                <a:path h="612139">
                  <a:moveTo>
                    <a:pt x="0" y="0"/>
                  </a:moveTo>
                  <a:lnTo>
                    <a:pt x="1" y="612000"/>
                  </a:lnTo>
                </a:path>
              </a:pathLst>
            </a:custGeom>
            <a:ln w="1270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4546686" y="3685692"/>
              <a:ext cx="4319905" cy="0"/>
            </a:xfrm>
            <a:custGeom>
              <a:avLst/>
              <a:gdLst/>
              <a:ahLst/>
              <a:cxnLst/>
              <a:rect l="l" t="t" r="r" b="b"/>
              <a:pathLst>
                <a:path w="4319905">
                  <a:moveTo>
                    <a:pt x="4319326" y="0"/>
                  </a:moveTo>
                  <a:lnTo>
                    <a:pt x="0" y="1"/>
                  </a:lnTo>
                </a:path>
              </a:pathLst>
            </a:custGeom>
            <a:ln w="1270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8" name="object 28"/>
          <p:cNvSpPr txBox="1"/>
          <p:nvPr/>
        </p:nvSpPr>
        <p:spPr>
          <a:xfrm>
            <a:off x="5420268" y="3232403"/>
            <a:ext cx="75057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B42573"/>
                </a:solidFill>
                <a:latin typeface="Arial"/>
                <a:cs typeface="Arial"/>
              </a:rPr>
              <a:t>83rd</a:t>
            </a:r>
            <a:r>
              <a:rPr sz="800" b="1" spc="30">
                <a:solidFill>
                  <a:srgbClr val="B42573"/>
                </a:solidFill>
                <a:latin typeface="Arial"/>
                <a:cs typeface="Arial"/>
              </a:rPr>
              <a:t> </a:t>
            </a:r>
            <a:r>
              <a:rPr sz="800" b="1" spc="-10">
                <a:solidFill>
                  <a:srgbClr val="B42573"/>
                </a:solidFill>
                <a:latin typeface="Arial"/>
                <a:cs typeface="Arial"/>
              </a:rPr>
              <a:t>percentile</a:t>
            </a:r>
            <a:endParaRPr sz="800">
              <a:latin typeface="Arial"/>
              <a:cs typeface="Arial"/>
            </a:endParaRPr>
          </a:p>
        </p:txBody>
      </p:sp>
      <p:grpSp>
        <p:nvGrpSpPr>
          <p:cNvPr id="29" name="object 29"/>
          <p:cNvGrpSpPr/>
          <p:nvPr/>
        </p:nvGrpSpPr>
        <p:grpSpPr>
          <a:xfrm>
            <a:off x="6188126" y="3309909"/>
            <a:ext cx="289560" cy="467359"/>
            <a:chOff x="7901038" y="3309909"/>
            <a:chExt cx="289560" cy="467359"/>
          </a:xfrm>
        </p:grpSpPr>
        <p:pic>
          <p:nvPicPr>
            <p:cNvPr id="30" name="object 30"/>
            <p:cNvPicPr/>
            <p:nvPr/>
          </p:nvPicPr>
          <p:blipFill>
            <a:blip r:embed="rId3"/>
            <a:stretch>
              <a:fillRect/>
            </a:stretch>
          </p:blipFill>
          <p:spPr>
            <a:xfrm>
              <a:off x="8009341" y="3595984"/>
              <a:ext cx="180850" cy="180848"/>
            </a:xfrm>
            <a:prstGeom prst="rect">
              <a:avLst/>
            </a:prstGeom>
          </p:spPr>
        </p:pic>
        <p:sp>
          <p:nvSpPr>
            <p:cNvPr id="31" name="object 31"/>
            <p:cNvSpPr/>
            <p:nvPr/>
          </p:nvSpPr>
          <p:spPr>
            <a:xfrm>
              <a:off x="7907388" y="3316259"/>
              <a:ext cx="199390" cy="357505"/>
            </a:xfrm>
            <a:custGeom>
              <a:avLst/>
              <a:gdLst/>
              <a:ahLst/>
              <a:cxnLst/>
              <a:rect l="l" t="t" r="r" b="b"/>
              <a:pathLst>
                <a:path w="199390" h="357504">
                  <a:moveTo>
                    <a:pt x="0" y="0"/>
                  </a:moveTo>
                  <a:lnTo>
                    <a:pt x="199127" y="0"/>
                  </a:lnTo>
                  <a:lnTo>
                    <a:pt x="199127" y="357188"/>
                  </a:lnTo>
                  <a:lnTo>
                    <a:pt x="197283" y="357188"/>
                  </a:lnTo>
                </a:path>
              </a:pathLst>
            </a:custGeom>
            <a:ln w="1270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2" name="object 32"/>
          <p:cNvSpPr txBox="1"/>
          <p:nvPr/>
        </p:nvSpPr>
        <p:spPr>
          <a:xfrm>
            <a:off x="5522248" y="4034028"/>
            <a:ext cx="7429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B42573"/>
                </a:solidFill>
                <a:latin typeface="Arial"/>
                <a:cs typeface="Arial"/>
              </a:rPr>
              <a:t>86th</a:t>
            </a:r>
            <a:r>
              <a:rPr sz="800" b="1" spc="15">
                <a:solidFill>
                  <a:srgbClr val="B42573"/>
                </a:solidFill>
                <a:latin typeface="Arial"/>
                <a:cs typeface="Arial"/>
              </a:rPr>
              <a:t> </a:t>
            </a:r>
            <a:r>
              <a:rPr sz="800" b="1" spc="-10">
                <a:solidFill>
                  <a:srgbClr val="B42573"/>
                </a:solidFill>
                <a:latin typeface="Arial"/>
                <a:cs typeface="Arial"/>
              </a:rPr>
              <a:t>percentile</a:t>
            </a:r>
            <a:endParaRPr sz="800">
              <a:latin typeface="Arial"/>
              <a:cs typeface="Arial"/>
            </a:endParaRPr>
          </a:p>
        </p:txBody>
      </p:sp>
      <p:grpSp>
        <p:nvGrpSpPr>
          <p:cNvPr id="33" name="object 33"/>
          <p:cNvGrpSpPr/>
          <p:nvPr/>
        </p:nvGrpSpPr>
        <p:grpSpPr>
          <a:xfrm>
            <a:off x="6282169" y="4110171"/>
            <a:ext cx="295275" cy="475615"/>
            <a:chOff x="7995081" y="4110171"/>
            <a:chExt cx="295275" cy="475615"/>
          </a:xfrm>
        </p:grpSpPr>
        <p:pic>
          <p:nvPicPr>
            <p:cNvPr id="34" name="object 34"/>
            <p:cNvPicPr/>
            <p:nvPr/>
          </p:nvPicPr>
          <p:blipFill>
            <a:blip r:embed="rId3"/>
            <a:stretch>
              <a:fillRect/>
            </a:stretch>
          </p:blipFill>
          <p:spPr>
            <a:xfrm>
              <a:off x="8108921" y="4404446"/>
              <a:ext cx="180850" cy="180848"/>
            </a:xfrm>
            <a:prstGeom prst="rect">
              <a:avLst/>
            </a:prstGeom>
          </p:spPr>
        </p:pic>
        <p:sp>
          <p:nvSpPr>
            <p:cNvPr id="35" name="object 35"/>
            <p:cNvSpPr/>
            <p:nvPr/>
          </p:nvSpPr>
          <p:spPr>
            <a:xfrm>
              <a:off x="8001431" y="4116521"/>
              <a:ext cx="199390" cy="357505"/>
            </a:xfrm>
            <a:custGeom>
              <a:avLst/>
              <a:gdLst/>
              <a:ahLst/>
              <a:cxnLst/>
              <a:rect l="l" t="t" r="r" b="b"/>
              <a:pathLst>
                <a:path w="199390" h="357504">
                  <a:moveTo>
                    <a:pt x="0" y="0"/>
                  </a:moveTo>
                  <a:lnTo>
                    <a:pt x="199127" y="0"/>
                  </a:lnTo>
                  <a:lnTo>
                    <a:pt x="199127" y="357188"/>
                  </a:lnTo>
                  <a:lnTo>
                    <a:pt x="197283" y="357188"/>
                  </a:lnTo>
                </a:path>
              </a:pathLst>
            </a:custGeom>
            <a:ln w="1270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grpSp>
        <p:nvGrpSpPr>
          <p:cNvPr id="36" name="object 36"/>
          <p:cNvGrpSpPr/>
          <p:nvPr/>
        </p:nvGrpSpPr>
        <p:grpSpPr>
          <a:xfrm>
            <a:off x="2826751" y="2573080"/>
            <a:ext cx="4333240" cy="624840"/>
            <a:chOff x="4539663" y="2573080"/>
            <a:chExt cx="4333240" cy="624840"/>
          </a:xfrm>
        </p:grpSpPr>
        <p:sp>
          <p:nvSpPr>
            <p:cNvPr id="37" name="object 37"/>
            <p:cNvSpPr/>
            <p:nvPr/>
          </p:nvSpPr>
          <p:spPr>
            <a:xfrm>
              <a:off x="4546013" y="2633431"/>
              <a:ext cx="4320540" cy="504190"/>
            </a:xfrm>
            <a:custGeom>
              <a:avLst/>
              <a:gdLst/>
              <a:ahLst/>
              <a:cxnLst/>
              <a:rect l="l" t="t" r="r" b="b"/>
              <a:pathLst>
                <a:path w="4320540" h="504189">
                  <a:moveTo>
                    <a:pt x="4320000" y="0"/>
                  </a:moveTo>
                  <a:lnTo>
                    <a:pt x="0" y="0"/>
                  </a:lnTo>
                  <a:lnTo>
                    <a:pt x="0" y="503999"/>
                  </a:lnTo>
                  <a:lnTo>
                    <a:pt x="4320000" y="503999"/>
                  </a:lnTo>
                  <a:lnTo>
                    <a:pt x="4320000" y="0"/>
                  </a:lnTo>
                  <a:close/>
                </a:path>
              </a:pathLst>
            </a:custGeom>
            <a:solidFill>
              <a:srgbClr val="005F9E">
                <a:alpha val="19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38"/>
            <p:cNvSpPr/>
            <p:nvPr/>
          </p:nvSpPr>
          <p:spPr>
            <a:xfrm flipH="1">
              <a:off x="4546013" y="2579430"/>
              <a:ext cx="0" cy="612140"/>
            </a:xfrm>
            <a:custGeom>
              <a:avLst/>
              <a:gdLst/>
              <a:ahLst/>
              <a:cxnLst/>
              <a:rect l="l" t="t" r="r" b="b"/>
              <a:pathLst>
                <a:path h="612139">
                  <a:moveTo>
                    <a:pt x="0" y="0"/>
                  </a:moveTo>
                  <a:lnTo>
                    <a:pt x="1" y="612000"/>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object 39"/>
            <p:cNvSpPr/>
            <p:nvPr/>
          </p:nvSpPr>
          <p:spPr>
            <a:xfrm flipH="1">
              <a:off x="8866014" y="2579430"/>
              <a:ext cx="0" cy="612140"/>
            </a:xfrm>
            <a:custGeom>
              <a:avLst/>
              <a:gdLst/>
              <a:ahLst/>
              <a:cxnLst/>
              <a:rect l="l" t="t" r="r" b="b"/>
              <a:pathLst>
                <a:path h="612139">
                  <a:moveTo>
                    <a:pt x="0" y="0"/>
                  </a:moveTo>
                  <a:lnTo>
                    <a:pt x="1" y="612000"/>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40"/>
            <p:cNvSpPr/>
            <p:nvPr/>
          </p:nvSpPr>
          <p:spPr>
            <a:xfrm>
              <a:off x="4546686" y="2885431"/>
              <a:ext cx="4319905" cy="0"/>
            </a:xfrm>
            <a:custGeom>
              <a:avLst/>
              <a:gdLst/>
              <a:ahLst/>
              <a:cxnLst/>
              <a:rect l="l" t="t" r="r" b="b"/>
              <a:pathLst>
                <a:path w="4319905">
                  <a:moveTo>
                    <a:pt x="4319326" y="0"/>
                  </a:moveTo>
                  <a:lnTo>
                    <a:pt x="0" y="1"/>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1" name="object 41"/>
          <p:cNvSpPr txBox="1"/>
          <p:nvPr/>
        </p:nvSpPr>
        <p:spPr>
          <a:xfrm>
            <a:off x="5463896" y="2433828"/>
            <a:ext cx="7429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B42573"/>
                </a:solidFill>
                <a:latin typeface="Arial"/>
                <a:cs typeface="Arial"/>
              </a:rPr>
              <a:t>84th</a:t>
            </a:r>
            <a:r>
              <a:rPr sz="800" b="1" spc="15">
                <a:solidFill>
                  <a:srgbClr val="B42573"/>
                </a:solidFill>
                <a:latin typeface="Arial"/>
                <a:cs typeface="Arial"/>
              </a:rPr>
              <a:t> </a:t>
            </a:r>
            <a:r>
              <a:rPr sz="800" b="1" spc="-10">
                <a:solidFill>
                  <a:srgbClr val="B42573"/>
                </a:solidFill>
                <a:latin typeface="Arial"/>
                <a:cs typeface="Arial"/>
              </a:rPr>
              <a:t>percentile</a:t>
            </a:r>
            <a:endParaRPr sz="800">
              <a:latin typeface="Arial"/>
              <a:cs typeface="Arial"/>
            </a:endParaRPr>
          </a:p>
        </p:txBody>
      </p:sp>
      <p:grpSp>
        <p:nvGrpSpPr>
          <p:cNvPr id="42" name="object 42"/>
          <p:cNvGrpSpPr/>
          <p:nvPr/>
        </p:nvGrpSpPr>
        <p:grpSpPr>
          <a:xfrm>
            <a:off x="6223817" y="2509756"/>
            <a:ext cx="290195" cy="467359"/>
            <a:chOff x="7936729" y="2509756"/>
            <a:chExt cx="290195" cy="467359"/>
          </a:xfrm>
        </p:grpSpPr>
        <p:pic>
          <p:nvPicPr>
            <p:cNvPr id="43" name="object 43"/>
            <p:cNvPicPr/>
            <p:nvPr/>
          </p:nvPicPr>
          <p:blipFill>
            <a:blip r:embed="rId3"/>
            <a:stretch>
              <a:fillRect/>
            </a:stretch>
          </p:blipFill>
          <p:spPr>
            <a:xfrm>
              <a:off x="8045551" y="2795831"/>
              <a:ext cx="180850" cy="180848"/>
            </a:xfrm>
            <a:prstGeom prst="rect">
              <a:avLst/>
            </a:prstGeom>
          </p:spPr>
        </p:pic>
        <p:sp>
          <p:nvSpPr>
            <p:cNvPr id="44" name="object 44"/>
            <p:cNvSpPr/>
            <p:nvPr/>
          </p:nvSpPr>
          <p:spPr>
            <a:xfrm>
              <a:off x="7943079" y="2516106"/>
              <a:ext cx="199390" cy="357505"/>
            </a:xfrm>
            <a:custGeom>
              <a:avLst/>
              <a:gdLst/>
              <a:ahLst/>
              <a:cxnLst/>
              <a:rect l="l" t="t" r="r" b="b"/>
              <a:pathLst>
                <a:path w="199390" h="357505">
                  <a:moveTo>
                    <a:pt x="0" y="0"/>
                  </a:moveTo>
                  <a:lnTo>
                    <a:pt x="199127" y="0"/>
                  </a:lnTo>
                  <a:lnTo>
                    <a:pt x="199127" y="357188"/>
                  </a:lnTo>
                  <a:lnTo>
                    <a:pt x="197283" y="357188"/>
                  </a:lnTo>
                </a:path>
              </a:pathLst>
            </a:custGeom>
            <a:ln w="1270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5" name="object 45"/>
          <p:cNvSpPr txBox="1"/>
          <p:nvPr/>
        </p:nvSpPr>
        <p:spPr>
          <a:xfrm>
            <a:off x="129007" y="7433300"/>
            <a:ext cx="2933700"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dirty="0">
                <a:latin typeface="Arial"/>
                <a:cs typeface="Arial"/>
              </a:rPr>
              <a:t>2023.</a:t>
            </a:r>
            <a:r>
              <a:rPr sz="800" spc="30" dirty="0">
                <a:latin typeface="Arial"/>
                <a:cs typeface="Arial"/>
              </a:rPr>
              <a:t> </a:t>
            </a:r>
            <a:r>
              <a:rPr sz="800" spc="-45" dirty="0">
                <a:latin typeface="Arial"/>
                <a:cs typeface="Arial"/>
              </a:rPr>
              <a:t>Past</a:t>
            </a:r>
            <a:r>
              <a:rPr sz="800" spc="25" dirty="0">
                <a:latin typeface="Arial"/>
                <a:cs typeface="Arial"/>
              </a:rPr>
              <a:t> </a:t>
            </a:r>
            <a:r>
              <a:rPr sz="800" spc="-10" dirty="0">
                <a:latin typeface="Arial"/>
                <a:cs typeface="Arial"/>
              </a:rPr>
              <a:t>results</a:t>
            </a:r>
            <a:r>
              <a:rPr sz="800" spc="20" dirty="0">
                <a:latin typeface="Arial"/>
                <a:cs typeface="Arial"/>
              </a:rPr>
              <a:t> </a:t>
            </a:r>
            <a:r>
              <a:rPr sz="800" dirty="0">
                <a:latin typeface="Arial"/>
                <a:cs typeface="Arial"/>
              </a:rPr>
              <a:t>are</a:t>
            </a:r>
            <a:r>
              <a:rPr sz="800" spc="35" dirty="0">
                <a:latin typeface="Arial"/>
                <a:cs typeface="Arial"/>
              </a:rPr>
              <a:t> </a:t>
            </a:r>
            <a:r>
              <a:rPr sz="800" dirty="0">
                <a:latin typeface="Arial"/>
                <a:cs typeface="Arial"/>
              </a:rPr>
              <a:t>not</a:t>
            </a:r>
            <a:r>
              <a:rPr sz="800" spc="20" dirty="0">
                <a:latin typeface="Arial"/>
                <a:cs typeface="Arial"/>
              </a:rPr>
              <a:t> </a:t>
            </a:r>
            <a:r>
              <a:rPr sz="800" dirty="0">
                <a:latin typeface="Arial"/>
                <a:cs typeface="Arial"/>
              </a:rPr>
              <a:t>predictive</a:t>
            </a:r>
            <a:r>
              <a:rPr sz="800" spc="35" dirty="0">
                <a:latin typeface="Arial"/>
                <a:cs typeface="Arial"/>
              </a:rPr>
              <a:t> </a:t>
            </a:r>
            <a:r>
              <a:rPr sz="800" dirty="0">
                <a:latin typeface="Arial"/>
                <a:cs typeface="Arial"/>
              </a:rPr>
              <a:t>of</a:t>
            </a:r>
            <a:r>
              <a:rPr sz="800" spc="25" dirty="0">
                <a:latin typeface="Arial"/>
                <a:cs typeface="Arial"/>
              </a:rPr>
              <a:t> </a:t>
            </a:r>
            <a:r>
              <a:rPr sz="800" spc="-10" dirty="0">
                <a:latin typeface="Arial"/>
                <a:cs typeface="Arial"/>
              </a:rPr>
              <a:t>results</a:t>
            </a:r>
            <a:r>
              <a:rPr sz="800" spc="20" dirty="0">
                <a:latin typeface="Arial"/>
                <a:cs typeface="Arial"/>
              </a:rPr>
              <a:t> </a:t>
            </a:r>
            <a:r>
              <a:rPr sz="800" dirty="0">
                <a:latin typeface="Arial"/>
                <a:cs typeface="Arial"/>
              </a:rPr>
              <a:t>in</a:t>
            </a:r>
            <a:r>
              <a:rPr sz="800" spc="30" dirty="0">
                <a:latin typeface="Arial"/>
                <a:cs typeface="Arial"/>
              </a:rPr>
              <a:t> </a:t>
            </a:r>
            <a:r>
              <a:rPr sz="800" dirty="0">
                <a:latin typeface="Arial"/>
                <a:cs typeface="Arial"/>
              </a:rPr>
              <a:t>future</a:t>
            </a:r>
            <a:r>
              <a:rPr sz="800" spc="35" dirty="0">
                <a:latin typeface="Arial"/>
                <a:cs typeface="Arial"/>
              </a:rPr>
              <a:t> </a:t>
            </a:r>
            <a:r>
              <a:rPr sz="800" spc="-10" dirty="0">
                <a:latin typeface="Arial"/>
                <a:cs typeface="Arial"/>
              </a:rPr>
              <a:t>periods.</a:t>
            </a:r>
            <a:endParaRPr sz="800" dirty="0">
              <a:latin typeface="Arial"/>
              <a:cs typeface="Arial"/>
            </a:endParaRPr>
          </a:p>
        </p:txBody>
      </p:sp>
      <p:sp>
        <p:nvSpPr>
          <p:cNvPr id="46" name="object 46"/>
          <p:cNvSpPr txBox="1"/>
          <p:nvPr/>
        </p:nvSpPr>
        <p:spPr>
          <a:xfrm>
            <a:off x="8619172" y="7363307"/>
            <a:ext cx="995044" cy="1143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770"/>
              </a:lnSpc>
            </a:pPr>
            <a:r>
              <a:rPr sz="700" b="1" spc="70">
                <a:solidFill>
                  <a:srgbClr val="231F20"/>
                </a:solidFill>
                <a:latin typeface="Trebuchet MS"/>
                <a:cs typeface="Trebuchet MS"/>
              </a:rPr>
              <a:t>OUTLOOK</a:t>
            </a:r>
            <a:r>
              <a:rPr sz="700" b="1" spc="15">
                <a:solidFill>
                  <a:srgbClr val="231F20"/>
                </a:solidFill>
                <a:latin typeface="Trebuchet MS"/>
                <a:cs typeface="Trebuchet MS"/>
              </a:rPr>
              <a:t> </a:t>
            </a:r>
            <a:r>
              <a:rPr sz="700" spc="55">
                <a:solidFill>
                  <a:srgbClr val="231F20"/>
                </a:solidFill>
                <a:latin typeface="Trebuchet MS"/>
                <a:cs typeface="Trebuchet MS"/>
              </a:rPr>
              <a:t>2024</a:t>
            </a:r>
            <a:r>
              <a:rPr sz="700" spc="204">
                <a:solidFill>
                  <a:srgbClr val="231F20"/>
                </a:solidFill>
                <a:latin typeface="Trebuchet MS"/>
                <a:cs typeface="Trebuchet MS"/>
              </a:rPr>
              <a:t> </a:t>
            </a:r>
            <a:r>
              <a:rPr sz="700" b="1">
                <a:solidFill>
                  <a:srgbClr val="231F20"/>
                </a:solidFill>
                <a:latin typeface="Trebuchet MS"/>
                <a:cs typeface="Trebuchet MS"/>
              </a:rPr>
              <a:t>·</a:t>
            </a:r>
            <a:r>
              <a:rPr sz="700" b="1" spc="215">
                <a:solidFill>
                  <a:srgbClr val="231F20"/>
                </a:solidFill>
                <a:latin typeface="Trebuchet MS"/>
                <a:cs typeface="Trebuchet MS"/>
              </a:rPr>
              <a:t> </a:t>
            </a:r>
            <a:r>
              <a:rPr sz="700" b="1" spc="-25">
                <a:solidFill>
                  <a:srgbClr val="231F20"/>
                </a:solidFill>
                <a:latin typeface="Trebuchet MS"/>
                <a:cs typeface="Trebuchet MS"/>
              </a:rPr>
              <a:t>14</a:t>
            </a:r>
            <a:endParaRPr sz="700">
              <a:latin typeface="Trebuchet MS"/>
              <a:cs typeface="Trebuchet M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ctr"/>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A11085-55C5-A060-8379-4993590466A7}"/>
              </a:ext>
            </a:extLst>
          </p:cNvPr>
          <p:cNvSpPr/>
          <p:nvPr/>
        </p:nvSpPr>
        <p:spPr>
          <a:xfrm>
            <a:off x="-17470" y="5836352"/>
            <a:ext cx="10163749" cy="13015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defRPr/>
            </a:pPr>
            <a:endParaRPr lang="en-US" sz="1980">
              <a:solidFill>
                <a:srgbClr val="FFFFFF"/>
              </a:solidFill>
              <a:latin typeface="Arial" panose="020B0604020202020204"/>
            </a:endParaRPr>
          </a:p>
        </p:txBody>
      </p:sp>
      <p:sp>
        <p:nvSpPr>
          <p:cNvPr id="21" name="TextBox 20">
            <a:extLst>
              <a:ext uri="{FF2B5EF4-FFF2-40B4-BE49-F238E27FC236}">
                <a16:creationId xmlns:a16="http://schemas.microsoft.com/office/drawing/2014/main" id="{4641FA6D-79F5-915F-7A32-5B460D8D74A4}"/>
              </a:ext>
            </a:extLst>
          </p:cNvPr>
          <p:cNvSpPr txBox="1"/>
          <p:nvPr/>
        </p:nvSpPr>
        <p:spPr>
          <a:xfrm>
            <a:off x="13508990" y="-1187450"/>
            <a:ext cx="0" cy="0"/>
          </a:xfrm>
          <a:prstGeom prst="rect">
            <a:avLst/>
          </a:prstGeom>
          <a:blipFill>
            <a:blip r:embed="rId3"/>
            <a:stretch>
              <a:fillRect/>
            </a:stretch>
          </a:blipFill>
        </p:spPr>
        <p:txBody>
          <a:bodyPr wrap="none" lIns="0" tIns="0" rIns="0" bIns="0" rtlCol="0">
            <a:noAutofit/>
          </a:bodyPr>
          <a:lstStyle/>
          <a:p>
            <a:pPr defTabSz="502920">
              <a:spcBef>
                <a:spcPct val="20000"/>
              </a:spcBef>
              <a:defRPr/>
            </a:pPr>
            <a:endParaRPr lang="en-US" sz="1540" dirty="0">
              <a:solidFill>
                <a:srgbClr val="081D4D"/>
              </a:solidFill>
              <a:latin typeface="Arial" panose="020B0604020202020204" pitchFamily="34" charset="0"/>
              <a:cs typeface="Arial" panose="020B0604020202020204" pitchFamily="34" charset="0"/>
            </a:endParaRPr>
          </a:p>
        </p:txBody>
      </p:sp>
      <p:pic>
        <p:nvPicPr>
          <p:cNvPr id="17" name="Picture 16" descr="A white staircase with blue stripes&#10;&#10;Description automatically generated">
            <a:extLst>
              <a:ext uri="{FF2B5EF4-FFF2-40B4-BE49-F238E27FC236}">
                <a16:creationId xmlns:a16="http://schemas.microsoft.com/office/drawing/2014/main" id="{F8BC08CE-0948-F719-1321-14FF1E8B6399}"/>
              </a:ext>
            </a:extLst>
          </p:cNvPr>
          <p:cNvPicPr>
            <a:picLocks noChangeAspect="1"/>
          </p:cNvPicPr>
          <p:nvPr/>
        </p:nvPicPr>
        <p:blipFill>
          <a:blip r:embed="rId4"/>
          <a:stretch>
            <a:fillRect/>
          </a:stretch>
        </p:blipFill>
        <p:spPr>
          <a:xfrm>
            <a:off x="0" y="742950"/>
            <a:ext cx="10163749" cy="6352344"/>
          </a:xfrm>
          <a:prstGeom prst="rect">
            <a:avLst/>
          </a:prstGeom>
        </p:spPr>
      </p:pic>
      <p:sp>
        <p:nvSpPr>
          <p:cNvPr id="18" name="Rectangle 17">
            <a:extLst>
              <a:ext uri="{FF2B5EF4-FFF2-40B4-BE49-F238E27FC236}">
                <a16:creationId xmlns:a16="http://schemas.microsoft.com/office/drawing/2014/main" id="{453DFBC6-9E6A-757E-9C4D-69BE3A7CAFCB}"/>
              </a:ext>
            </a:extLst>
          </p:cNvPr>
          <p:cNvSpPr/>
          <p:nvPr/>
        </p:nvSpPr>
        <p:spPr>
          <a:xfrm>
            <a:off x="-17470" y="5836352"/>
            <a:ext cx="10198690" cy="13015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defRPr/>
            </a:pPr>
            <a:endParaRPr lang="en-US" sz="1980">
              <a:solidFill>
                <a:srgbClr val="FFFFFF"/>
              </a:solidFill>
              <a:latin typeface="Arial" panose="020B0604020202020204"/>
            </a:endParaRPr>
          </a:p>
        </p:txBody>
      </p:sp>
      <p:sp>
        <p:nvSpPr>
          <p:cNvPr id="19" name="TextBox 18">
            <a:extLst>
              <a:ext uri="{FF2B5EF4-FFF2-40B4-BE49-F238E27FC236}">
                <a16:creationId xmlns:a16="http://schemas.microsoft.com/office/drawing/2014/main" id="{8E2AF912-5067-7FCE-C5FE-1FD695431C06}"/>
              </a:ext>
            </a:extLst>
          </p:cNvPr>
          <p:cNvSpPr txBox="1"/>
          <p:nvPr/>
        </p:nvSpPr>
        <p:spPr>
          <a:xfrm>
            <a:off x="7894329" y="6879216"/>
            <a:ext cx="1754684" cy="101566"/>
          </a:xfrm>
          <a:prstGeom prst="rect">
            <a:avLst/>
          </a:prstGeom>
          <a:noFill/>
        </p:spPr>
        <p:txBody>
          <a:bodyPr wrap="square" lIns="0" tIns="0" rIns="0" bIns="0" rtlCol="0" anchor="b" anchorCtr="0">
            <a:spAutoFit/>
          </a:bodyPr>
          <a:lstStyle/>
          <a:p>
            <a:pPr algn="r" defTabSz="502920">
              <a:defRPr/>
            </a:pPr>
            <a:r>
              <a:rPr lang="en-US" sz="660" dirty="0">
                <a:solidFill>
                  <a:srgbClr val="FFFFFF">
                    <a:lumMod val="50000"/>
                  </a:srgbClr>
                </a:solidFill>
                <a:latin typeface="Arial"/>
                <a:cs typeface="Arial"/>
              </a:rPr>
              <a:t>Member FINRA/SIPC</a:t>
            </a:r>
          </a:p>
        </p:txBody>
      </p:sp>
      <p:pic>
        <p:nvPicPr>
          <p:cNvPr id="20" name="Picture 19">
            <a:extLst>
              <a:ext uri="{FF2B5EF4-FFF2-40B4-BE49-F238E27FC236}">
                <a16:creationId xmlns:a16="http://schemas.microsoft.com/office/drawing/2014/main" id="{264B63FB-0B08-9CA0-110B-8E0027FEF9B2}"/>
              </a:ext>
            </a:extLst>
          </p:cNvPr>
          <p:cNvPicPr>
            <a:picLocks noChangeAspect="1"/>
          </p:cNvPicPr>
          <p:nvPr/>
        </p:nvPicPr>
        <p:blipFill>
          <a:blip r:embed="rId5"/>
          <a:stretch>
            <a:fillRect/>
          </a:stretch>
        </p:blipFill>
        <p:spPr>
          <a:xfrm>
            <a:off x="7241090" y="6170632"/>
            <a:ext cx="2336483" cy="303848"/>
          </a:xfrm>
          <a:prstGeom prst="rect">
            <a:avLst/>
          </a:prstGeom>
        </p:spPr>
      </p:pic>
    </p:spTree>
    <p:extLst>
      <p:ext uri="{BB962C8B-B14F-4D97-AF65-F5344CB8AC3E}">
        <p14:creationId xmlns:p14="http://schemas.microsoft.com/office/powerpoint/2010/main" val="1072214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aph of a graph showing the growth of the stock market&#10;&#10;Description automatically generated with medium confidence">
            <a:extLst>
              <a:ext uri="{FF2B5EF4-FFF2-40B4-BE49-F238E27FC236}">
                <a16:creationId xmlns:a16="http://schemas.microsoft.com/office/drawing/2014/main" id="{512EBC56-EF3C-A8B4-A410-85C6ABDD815E}"/>
              </a:ext>
            </a:extLst>
          </p:cNvPr>
          <p:cNvPicPr>
            <a:picLocks noChangeAspect="1"/>
          </p:cNvPicPr>
          <p:nvPr/>
        </p:nvPicPr>
        <p:blipFill>
          <a:blip r:embed="rId3"/>
          <a:stretch>
            <a:fillRect/>
          </a:stretch>
        </p:blipFill>
        <p:spPr>
          <a:xfrm>
            <a:off x="583854" y="2437851"/>
            <a:ext cx="6484810" cy="4026113"/>
          </a:xfrm>
          <a:prstGeom prst="rect">
            <a:avLst/>
          </a:prstGeom>
        </p:spPr>
      </p:pic>
      <p:sp>
        <p:nvSpPr>
          <p:cNvPr id="3" name="Content Placeholder 2">
            <a:extLst>
              <a:ext uri="{FF2B5EF4-FFF2-40B4-BE49-F238E27FC236}">
                <a16:creationId xmlns:a16="http://schemas.microsoft.com/office/drawing/2014/main" id="{A8EB2DC9-2000-4B4E-8580-7003FB6BCC4D}"/>
              </a:ext>
            </a:extLst>
          </p:cNvPr>
          <p:cNvSpPr>
            <a:spLocks noGrp="1"/>
          </p:cNvSpPr>
          <p:nvPr>
            <p:ph sz="quarter" idx="16"/>
          </p:nvPr>
        </p:nvSpPr>
        <p:spPr>
          <a:xfrm>
            <a:off x="586745" y="1750210"/>
            <a:ext cx="8876189" cy="588249"/>
          </a:xfrm>
        </p:spPr>
        <p:txBody>
          <a:bodyPr/>
          <a:lstStyle/>
          <a:p>
            <a:r>
              <a:rPr lang="en-US" b="0" i="0" dirty="0">
                <a:solidFill>
                  <a:srgbClr val="222222"/>
                </a:solidFill>
                <a:effectLst/>
                <a:latin typeface="+mj-lt"/>
              </a:rPr>
              <a:t>And Durable Prices Keep Falling</a:t>
            </a:r>
            <a:endParaRPr lang="en-US" dirty="0">
              <a:solidFill>
                <a:srgbClr val="4A4E54"/>
              </a:solidFill>
              <a:effectLst/>
              <a:latin typeface="+mj-lt"/>
            </a:endParaRPr>
          </a:p>
        </p:txBody>
      </p:sp>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Markets Are Seeing a Downward TREND </a:t>
            </a:r>
            <a:br>
              <a:rPr lang="en-US" b="1" dirty="0">
                <a:solidFill>
                  <a:srgbClr val="081D4D"/>
                </a:solidFill>
                <a:effectLst/>
                <a:latin typeface="+mj-lt"/>
              </a:rPr>
            </a:br>
            <a:r>
              <a:rPr lang="en-US" b="1" dirty="0">
                <a:solidFill>
                  <a:srgbClr val="081D4D"/>
                </a:solidFill>
                <a:effectLst/>
                <a:latin typeface="+mj-lt"/>
              </a:rPr>
              <a:t>in Services Prices</a:t>
            </a:r>
          </a:p>
        </p:txBody>
      </p:sp>
      <p:sp>
        <p:nvSpPr>
          <p:cNvPr id="2" name="Footer Placeholder 4">
            <a:extLst>
              <a:ext uri="{FF2B5EF4-FFF2-40B4-BE49-F238E27FC236}">
                <a16:creationId xmlns:a16="http://schemas.microsoft.com/office/drawing/2014/main" id="{F2CEA9D0-E5B1-2E5A-F144-55A1A8CD4936}"/>
              </a:ext>
            </a:extLst>
          </p:cNvPr>
          <p:cNvSpPr txBox="1">
            <a:spLocks/>
          </p:cNvSpPr>
          <p:nvPr/>
        </p:nvSpPr>
        <p:spPr>
          <a:xfrm>
            <a:off x="583854" y="5822442"/>
            <a:ext cx="8900949"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U.S. Bureau of Labor Statistics  11/27/23</a:t>
            </a:r>
          </a:p>
        </p:txBody>
      </p:sp>
      <p:sp>
        <p:nvSpPr>
          <p:cNvPr id="10" name="Rectangle 9">
            <a:extLst>
              <a:ext uri="{FF2B5EF4-FFF2-40B4-BE49-F238E27FC236}">
                <a16:creationId xmlns:a16="http://schemas.microsoft.com/office/drawing/2014/main" id="{8B9F542D-1CDB-C9C7-A4F1-746D89E1AFC8}"/>
              </a:ext>
            </a:extLst>
          </p:cNvPr>
          <p:cNvSpPr/>
          <p:nvPr/>
        </p:nvSpPr>
        <p:spPr>
          <a:xfrm>
            <a:off x="956891" y="2218207"/>
            <a:ext cx="973600" cy="295466"/>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CPI Y/Y %</a:t>
            </a:r>
          </a:p>
        </p:txBody>
      </p:sp>
      <p:grpSp>
        <p:nvGrpSpPr>
          <p:cNvPr id="21" name="Group 20">
            <a:extLst>
              <a:ext uri="{FF2B5EF4-FFF2-40B4-BE49-F238E27FC236}">
                <a16:creationId xmlns:a16="http://schemas.microsoft.com/office/drawing/2014/main" id="{24394BB6-CF4C-6DA6-C5AD-7DC7EC1A0131}"/>
              </a:ext>
            </a:extLst>
          </p:cNvPr>
          <p:cNvGrpSpPr/>
          <p:nvPr/>
        </p:nvGrpSpPr>
        <p:grpSpPr>
          <a:xfrm>
            <a:off x="2853986" y="2218208"/>
            <a:ext cx="2448773" cy="295466"/>
            <a:chOff x="2885114" y="1341143"/>
            <a:chExt cx="2226157" cy="268605"/>
          </a:xfrm>
        </p:grpSpPr>
        <p:sp>
          <p:nvSpPr>
            <p:cNvPr id="7" name="Rectangle 6">
              <a:extLst>
                <a:ext uri="{FF2B5EF4-FFF2-40B4-BE49-F238E27FC236}">
                  <a16:creationId xmlns:a16="http://schemas.microsoft.com/office/drawing/2014/main" id="{378B7D9F-B93B-53E1-C3BC-A1999D4E3784}"/>
                </a:ext>
              </a:extLst>
            </p:cNvPr>
            <p:cNvSpPr/>
            <p:nvPr/>
          </p:nvSpPr>
          <p:spPr>
            <a:xfrm>
              <a:off x="3564694" y="1341143"/>
              <a:ext cx="1546577" cy="268605"/>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CPI: Durables Y/Y%</a:t>
              </a:r>
            </a:p>
          </p:txBody>
        </p:sp>
        <p:sp>
          <p:nvSpPr>
            <p:cNvPr id="8" name="Oval 7">
              <a:extLst>
                <a:ext uri="{FF2B5EF4-FFF2-40B4-BE49-F238E27FC236}">
                  <a16:creationId xmlns:a16="http://schemas.microsoft.com/office/drawing/2014/main" id="{91DDBCB7-B09C-9902-B51B-17448BAEC96B}"/>
                </a:ext>
              </a:extLst>
            </p:cNvPr>
            <p:cNvSpPr/>
            <p:nvPr/>
          </p:nvSpPr>
          <p:spPr>
            <a:xfrm>
              <a:off x="3469314" y="1418793"/>
              <a:ext cx="131162" cy="1311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18" name="Oval 17">
              <a:extLst>
                <a:ext uri="{FF2B5EF4-FFF2-40B4-BE49-F238E27FC236}">
                  <a16:creationId xmlns:a16="http://schemas.microsoft.com/office/drawing/2014/main" id="{9D418166-21E4-9AAE-F798-81278911DFFD}"/>
                </a:ext>
              </a:extLst>
            </p:cNvPr>
            <p:cNvSpPr/>
            <p:nvPr/>
          </p:nvSpPr>
          <p:spPr>
            <a:xfrm>
              <a:off x="3274580" y="1418793"/>
              <a:ext cx="131162" cy="1311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19" name="Oval 18">
              <a:extLst>
                <a:ext uri="{FF2B5EF4-FFF2-40B4-BE49-F238E27FC236}">
                  <a16:creationId xmlns:a16="http://schemas.microsoft.com/office/drawing/2014/main" id="{F02BF051-D5C4-2269-D0EB-12E1F9B6EAEE}"/>
                </a:ext>
              </a:extLst>
            </p:cNvPr>
            <p:cNvSpPr/>
            <p:nvPr/>
          </p:nvSpPr>
          <p:spPr>
            <a:xfrm>
              <a:off x="3079847" y="1418793"/>
              <a:ext cx="131162" cy="1311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20" name="Oval 19">
              <a:extLst>
                <a:ext uri="{FF2B5EF4-FFF2-40B4-BE49-F238E27FC236}">
                  <a16:creationId xmlns:a16="http://schemas.microsoft.com/office/drawing/2014/main" id="{1676DF75-448A-B13F-F347-46F4F050AC33}"/>
                </a:ext>
              </a:extLst>
            </p:cNvPr>
            <p:cNvSpPr/>
            <p:nvPr/>
          </p:nvSpPr>
          <p:spPr>
            <a:xfrm>
              <a:off x="2885114" y="1418793"/>
              <a:ext cx="131162" cy="1311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grpSp>
      <p:grpSp>
        <p:nvGrpSpPr>
          <p:cNvPr id="22" name="Group 21">
            <a:extLst>
              <a:ext uri="{FF2B5EF4-FFF2-40B4-BE49-F238E27FC236}">
                <a16:creationId xmlns:a16="http://schemas.microsoft.com/office/drawing/2014/main" id="{3FC29FA4-4FAD-E6A7-C204-3E59509191DE}"/>
              </a:ext>
            </a:extLst>
          </p:cNvPr>
          <p:cNvGrpSpPr/>
          <p:nvPr/>
        </p:nvGrpSpPr>
        <p:grpSpPr>
          <a:xfrm>
            <a:off x="6402520" y="2218208"/>
            <a:ext cx="2419919" cy="295466"/>
            <a:chOff x="2885114" y="1341143"/>
            <a:chExt cx="2199926" cy="268605"/>
          </a:xfrm>
        </p:grpSpPr>
        <p:sp>
          <p:nvSpPr>
            <p:cNvPr id="23" name="Rectangle 22">
              <a:extLst>
                <a:ext uri="{FF2B5EF4-FFF2-40B4-BE49-F238E27FC236}">
                  <a16:creationId xmlns:a16="http://schemas.microsoft.com/office/drawing/2014/main" id="{86CD668E-5CAD-D58A-1857-FA5567A806E8}"/>
                </a:ext>
              </a:extLst>
            </p:cNvPr>
            <p:cNvSpPr/>
            <p:nvPr/>
          </p:nvSpPr>
          <p:spPr>
            <a:xfrm>
              <a:off x="3564694" y="1341143"/>
              <a:ext cx="1520346" cy="268605"/>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CPI: Services Y/Y%</a:t>
              </a:r>
            </a:p>
          </p:txBody>
        </p:sp>
        <p:sp>
          <p:nvSpPr>
            <p:cNvPr id="24" name="Oval 23">
              <a:extLst>
                <a:ext uri="{FF2B5EF4-FFF2-40B4-BE49-F238E27FC236}">
                  <a16:creationId xmlns:a16="http://schemas.microsoft.com/office/drawing/2014/main" id="{55F7B6BD-F646-B93A-B12A-30820F724FB3}"/>
                </a:ext>
              </a:extLst>
            </p:cNvPr>
            <p:cNvSpPr/>
            <p:nvPr/>
          </p:nvSpPr>
          <p:spPr>
            <a:xfrm>
              <a:off x="3469314"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25" name="Oval 24">
              <a:extLst>
                <a:ext uri="{FF2B5EF4-FFF2-40B4-BE49-F238E27FC236}">
                  <a16:creationId xmlns:a16="http://schemas.microsoft.com/office/drawing/2014/main" id="{3E57FB31-CBB1-06B1-BAC3-61338E8474FD}"/>
                </a:ext>
              </a:extLst>
            </p:cNvPr>
            <p:cNvSpPr/>
            <p:nvPr/>
          </p:nvSpPr>
          <p:spPr>
            <a:xfrm>
              <a:off x="3274580"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26" name="Oval 25">
              <a:extLst>
                <a:ext uri="{FF2B5EF4-FFF2-40B4-BE49-F238E27FC236}">
                  <a16:creationId xmlns:a16="http://schemas.microsoft.com/office/drawing/2014/main" id="{095CFBD7-53BF-7CCC-6D90-F8E23342C866}"/>
                </a:ext>
              </a:extLst>
            </p:cNvPr>
            <p:cNvSpPr/>
            <p:nvPr/>
          </p:nvSpPr>
          <p:spPr>
            <a:xfrm>
              <a:off x="3079847"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
          <p:nvSpPr>
            <p:cNvPr id="27" name="Oval 26">
              <a:extLst>
                <a:ext uri="{FF2B5EF4-FFF2-40B4-BE49-F238E27FC236}">
                  <a16:creationId xmlns:a16="http://schemas.microsoft.com/office/drawing/2014/main" id="{8CDCD0B2-0D1D-CF4A-6AE0-8EEE1EEE0607}"/>
                </a:ext>
              </a:extLst>
            </p:cNvPr>
            <p:cNvSpPr/>
            <p:nvPr/>
          </p:nvSpPr>
          <p:spPr>
            <a:xfrm>
              <a:off x="2885114"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grpSp>
      <p:cxnSp>
        <p:nvCxnSpPr>
          <p:cNvPr id="6" name="Straight Connector 5">
            <a:extLst>
              <a:ext uri="{FF2B5EF4-FFF2-40B4-BE49-F238E27FC236}">
                <a16:creationId xmlns:a16="http://schemas.microsoft.com/office/drawing/2014/main" id="{6B60FE3C-AC82-6B41-B9FE-A430EE464EF5}"/>
              </a:ext>
            </a:extLst>
          </p:cNvPr>
          <p:cNvCxnSpPr>
            <a:cxnSpLocks/>
          </p:cNvCxnSpPr>
          <p:nvPr/>
        </p:nvCxnSpPr>
        <p:spPr>
          <a:xfrm flipH="1" flipV="1">
            <a:off x="597336" y="2364828"/>
            <a:ext cx="364128" cy="5729"/>
          </a:xfrm>
          <a:prstGeom prst="line">
            <a:avLst/>
          </a:prstGeom>
          <a:ln w="53975" cap="rnd">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0297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EB2DC9-2000-4B4E-8580-7003FB6BCC4D}"/>
              </a:ext>
            </a:extLst>
          </p:cNvPr>
          <p:cNvSpPr>
            <a:spLocks noGrp="1"/>
          </p:cNvSpPr>
          <p:nvPr>
            <p:ph sz="quarter" idx="16"/>
          </p:nvPr>
        </p:nvSpPr>
        <p:spPr>
          <a:xfrm>
            <a:off x="586745" y="1750210"/>
            <a:ext cx="8876189" cy="588249"/>
          </a:xfrm>
        </p:spPr>
        <p:txBody>
          <a:bodyPr/>
          <a:lstStyle/>
          <a:p>
            <a:r>
              <a:rPr lang="en-US" b="0" i="0" dirty="0">
                <a:solidFill>
                  <a:srgbClr val="222222"/>
                </a:solidFill>
                <a:effectLst/>
                <a:latin typeface="+mj-lt"/>
              </a:rPr>
              <a:t>Inflation Should Moderate as Growth Slows</a:t>
            </a:r>
            <a:endParaRPr lang="en-US" dirty="0">
              <a:solidFill>
                <a:srgbClr val="4A4E54"/>
              </a:solidFill>
              <a:effectLst/>
              <a:latin typeface="+mj-lt"/>
            </a:endParaRPr>
          </a:p>
        </p:txBody>
      </p:sp>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DOMESTIC GROWTH LIKELY </a:t>
            </a:r>
            <a:br>
              <a:rPr lang="en-US" b="1" dirty="0">
                <a:solidFill>
                  <a:srgbClr val="081D4D"/>
                </a:solidFill>
                <a:effectLst/>
                <a:latin typeface="+mj-lt"/>
              </a:rPr>
            </a:br>
            <a:r>
              <a:rPr lang="en-US" b="1" dirty="0">
                <a:solidFill>
                  <a:srgbClr val="081D4D"/>
                </a:solidFill>
                <a:effectLst/>
                <a:latin typeface="+mj-lt"/>
              </a:rPr>
              <a:t>CONCENTRATED IN LATTER HALF OF 2024 </a:t>
            </a:r>
          </a:p>
        </p:txBody>
      </p:sp>
      <p:sp>
        <p:nvSpPr>
          <p:cNvPr id="2" name="Footer Placeholder 4">
            <a:extLst>
              <a:ext uri="{FF2B5EF4-FFF2-40B4-BE49-F238E27FC236}">
                <a16:creationId xmlns:a16="http://schemas.microsoft.com/office/drawing/2014/main" id="{F2CEA9D0-E5B1-2E5A-F144-55A1A8CD4936}"/>
              </a:ext>
            </a:extLst>
          </p:cNvPr>
          <p:cNvSpPr txBox="1">
            <a:spLocks/>
          </p:cNvSpPr>
          <p:nvPr/>
        </p:nvSpPr>
        <p:spPr>
          <a:xfrm>
            <a:off x="583854" y="5953637"/>
            <a:ext cx="8900949"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Bloomberg 11/27/23 </a:t>
            </a:r>
          </a:p>
          <a:p>
            <a:pPr defTabSz="502920"/>
            <a:r>
              <a:rPr lang="en-US" sz="1100" dirty="0">
                <a:solidFill>
                  <a:srgbClr val="FFFFFF">
                    <a:lumMod val="50000"/>
                  </a:srgbClr>
                </a:solidFill>
                <a:latin typeface="Arial" panose="020B0604020202020204"/>
              </a:rPr>
              <a:t>*Annual Average</a:t>
            </a:r>
          </a:p>
          <a:p>
            <a:pPr defTabSz="502920"/>
            <a:r>
              <a:rPr lang="en-US" sz="1100" dirty="0">
                <a:solidFill>
                  <a:srgbClr val="FFFFFF">
                    <a:lumMod val="50000"/>
                  </a:srgbClr>
                </a:solidFill>
                <a:latin typeface="Arial" panose="020B0604020202020204"/>
              </a:rPr>
              <a:t>The economic forecasts set forth in this material may not develop as predicted.</a:t>
            </a:r>
          </a:p>
        </p:txBody>
      </p:sp>
      <p:pic>
        <p:nvPicPr>
          <p:cNvPr id="7" name="Picture 6" descr="A graph of the growth of the company&#10;&#10;Description automatically generated with medium confidence">
            <a:extLst>
              <a:ext uri="{FF2B5EF4-FFF2-40B4-BE49-F238E27FC236}">
                <a16:creationId xmlns:a16="http://schemas.microsoft.com/office/drawing/2014/main" id="{7EFF37FA-090F-43BB-25A0-1491D63F330D}"/>
              </a:ext>
            </a:extLst>
          </p:cNvPr>
          <p:cNvPicPr>
            <a:picLocks noChangeAspect="1"/>
          </p:cNvPicPr>
          <p:nvPr/>
        </p:nvPicPr>
        <p:blipFill>
          <a:blip r:embed="rId3"/>
          <a:stretch>
            <a:fillRect/>
          </a:stretch>
        </p:blipFill>
        <p:spPr>
          <a:xfrm>
            <a:off x="572293" y="2338459"/>
            <a:ext cx="8841293" cy="2362252"/>
          </a:xfrm>
          <a:prstGeom prst="rect">
            <a:avLst/>
          </a:prstGeom>
        </p:spPr>
      </p:pic>
    </p:spTree>
    <p:extLst>
      <p:ext uri="{BB962C8B-B14F-4D97-AF65-F5344CB8AC3E}">
        <p14:creationId xmlns:p14="http://schemas.microsoft.com/office/powerpoint/2010/main" val="3861006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438400" y="6850394"/>
            <a:ext cx="7316986" cy="43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70" tIns="28285" rIns="56570" bIns="28285" numCol="1" anchor="ctr" anchorCtr="0" compatLnSpc="1">
            <a:prstTxWarp prst="textNoShape">
              <a:avLst/>
            </a:prstTxWarp>
            <a:spAutoFit/>
          </a:bodyPr>
          <a:lstStyle/>
          <a:p>
            <a:pPr marL="0" marR="0" lvl="0" indent="0" algn="just" defTabSz="754230" rtl="0" eaLnBrk="0" fontAlgn="auto" latinLnBrk="0" hangingPunct="0">
              <a:lnSpc>
                <a:spcPct val="100000"/>
              </a:lnSpc>
              <a:spcBef>
                <a:spcPts val="0"/>
              </a:spcBef>
              <a:spcAft>
                <a:spcPts val="0"/>
              </a:spcAft>
              <a:buClrTx/>
              <a:buSzTx/>
              <a:buFontTx/>
              <a:buNone/>
              <a:tabLst/>
              <a:defRPr/>
            </a:pPr>
            <a:r>
              <a:rPr kumimoji="0" lang="en-US" sz="619"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Securities and advisory services are offered through LPL Financial (LPL), a registered investment advisor and broker-dealer (member FINRA/SIPC).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Insurance products are offered through LPL or its licensed affiliates. OneAZ Credit Union (OneAZ CU) and OneAZ Wealth Management </a:t>
            </a:r>
            <a:r>
              <a:rPr kumimoji="0" lang="en-US" sz="619"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are not</a:t>
            </a:r>
            <a:r>
              <a:rPr kumimoji="0" lang="en-US" sz="619"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495654" y="7322133"/>
          <a:ext cx="7316986" cy="282630"/>
        </p:xfrm>
        <a:graphic>
          <a:graphicData uri="http://schemas.openxmlformats.org/drawingml/2006/table">
            <a:tbl>
              <a:tblPr firstRow="1" firstCol="1" lastRow="1" lastCol="1" bandRow="1" bandCol="1"/>
              <a:tblGrid>
                <a:gridCol w="2089057">
                  <a:extLst>
                    <a:ext uri="{9D8B030D-6E8A-4147-A177-3AD203B41FA5}">
                      <a16:colId xmlns:a16="http://schemas.microsoft.com/office/drawing/2014/main" val="3236136599"/>
                    </a:ext>
                  </a:extLst>
                </a:gridCol>
                <a:gridCol w="1848298">
                  <a:extLst>
                    <a:ext uri="{9D8B030D-6E8A-4147-A177-3AD203B41FA5}">
                      <a16:colId xmlns:a16="http://schemas.microsoft.com/office/drawing/2014/main" val="677956393"/>
                    </a:ext>
                  </a:extLst>
                </a:gridCol>
                <a:gridCol w="2322458">
                  <a:extLst>
                    <a:ext uri="{9D8B030D-6E8A-4147-A177-3AD203B41FA5}">
                      <a16:colId xmlns:a16="http://schemas.microsoft.com/office/drawing/2014/main" val="180355062"/>
                    </a:ext>
                  </a:extLst>
                </a:gridCol>
                <a:gridCol w="1057173">
                  <a:extLst>
                    <a:ext uri="{9D8B030D-6E8A-4147-A177-3AD203B41FA5}">
                      <a16:colId xmlns:a16="http://schemas.microsoft.com/office/drawing/2014/main" val="330343158"/>
                    </a:ext>
                  </a:extLst>
                </a:gridCol>
              </a:tblGrid>
              <a:tr h="280370">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396386" y="6631283"/>
            <a:ext cx="7316986" cy="281846"/>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396386" y="6317004"/>
            <a:ext cx="7339846" cy="47346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Please visit https://www.lpl.com/disclosures/is-lpl-relationship-disclosure.html for more detailed information.</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a:t>
            </a:r>
          </a:p>
        </p:txBody>
      </p:sp>
      <p:sp>
        <p:nvSpPr>
          <p:cNvPr id="10" name="TextBox 9">
            <a:extLst>
              <a:ext uri="{FF2B5EF4-FFF2-40B4-BE49-F238E27FC236}">
                <a16:creationId xmlns:a16="http://schemas.microsoft.com/office/drawing/2014/main" id="{BD0F8445-4CBA-31B2-EDFF-1CEAD3AAB92C}"/>
              </a:ext>
            </a:extLst>
          </p:cNvPr>
          <p:cNvSpPr txBox="1"/>
          <p:nvPr/>
        </p:nvSpPr>
        <p:spPr>
          <a:xfrm>
            <a:off x="3668101" y="7579360"/>
            <a:ext cx="4972443" cy="193040"/>
          </a:xfrm>
          <a:prstGeom prst="rect">
            <a:avLst/>
          </a:prstGeom>
          <a:noFill/>
        </p:spPr>
        <p:txBody>
          <a:bodyPr wrap="square" rtlCol="0">
            <a:spAutoFit/>
          </a:bodyPr>
          <a:lstStyle/>
          <a:p>
            <a:pPr marL="0" marR="0" lvl="0" indent="0" algn="l" defTabSz="754350" rtl="0" eaLnBrk="1" fontAlgn="auto" latinLnBrk="0" hangingPunct="1">
              <a:lnSpc>
                <a:spcPct val="100000"/>
              </a:lnSpc>
              <a:spcBef>
                <a:spcPts val="0"/>
              </a:spcBef>
              <a:spcAft>
                <a:spcPts val="0"/>
              </a:spcAft>
              <a:buClrTx/>
              <a:buSzTx/>
              <a:buFontTx/>
              <a:buNone/>
              <a:tabLst/>
              <a:defRPr/>
            </a:pP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 (877) 566-0517 | </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hlinkClick r:id="rId3">
                  <a:extLst>
                    <a:ext uri="{A12FA001-AC4F-418D-AE19-62706E023703}">
                      <ahyp:hlinkClr xmlns:ahyp="http://schemas.microsoft.com/office/drawing/2018/hyperlinkcolor" val="tx"/>
                    </a:ext>
                  </a:extLst>
                </a:hlinkClick>
              </a:rPr>
              <a:t>www.OneAZWealth.com</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rPr>
              <a:t> </a:t>
            </a: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396386" y="6218745"/>
            <a:ext cx="7316986" cy="18928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2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OneAZ Credit Union and LPL Financial are not affiliated with any other referenced entity.</a:t>
            </a:r>
          </a:p>
        </p:txBody>
      </p:sp>
      <p:sp>
        <p:nvSpPr>
          <p:cNvPr id="9" name="Title 1">
            <a:extLst>
              <a:ext uri="{FF2B5EF4-FFF2-40B4-BE49-F238E27FC236}">
                <a16:creationId xmlns:a16="http://schemas.microsoft.com/office/drawing/2014/main" id="{58D1DE2E-56CB-6074-583E-1160B74C30FB}"/>
              </a:ext>
            </a:extLst>
          </p:cNvPr>
          <p:cNvSpPr txBox="1"/>
          <p:nvPr/>
        </p:nvSpPr>
        <p:spPr>
          <a:xfrm>
            <a:off x="2495654" y="2904552"/>
            <a:ext cx="7316986" cy="1963295"/>
          </a:xfrm>
          <a:prstGeom prst="rect">
            <a:avLst/>
          </a:prstGeom>
        </p:spPr>
        <p:txBody>
          <a:bodyPr anchor="b"/>
          <a:lstStyle>
            <a:defPPr>
              <a:defRPr lang="en-US"/>
            </a:defPPr>
            <a:lvl1pPr algn="l" defTabSz="905256" rtl="0" eaLnBrk="1" fontAlgn="base" latinLnBrk="0" hangingPunct="1">
              <a:lnSpc>
                <a:spcPct val="90000"/>
              </a:lnSpc>
              <a:spcBef>
                <a:spcPct val="0"/>
              </a:spcBef>
              <a:spcAft>
                <a:spcPct val="0"/>
              </a:spcAft>
              <a:buNone/>
              <a:defRPr sz="5940" kern="1200">
                <a:solidFill>
                  <a:schemeClr val="tx1"/>
                </a:solidFill>
                <a:latin typeface="+mj-lt"/>
                <a:ea typeface="+mj-ea"/>
                <a:cs typeface="+mj-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defTabSz="754230">
              <a:defRPr/>
            </a:pPr>
            <a:r>
              <a:rPr lang="en-US" sz="4500" dirty="0">
                <a:solidFill>
                  <a:srgbClr val="1A2F59"/>
                </a:solidFill>
                <a:latin typeface="Clarendon LT Std"/>
              </a:rPr>
              <a:t>2024 Market Outlook and Investing In An Election Year</a:t>
            </a:r>
          </a:p>
        </p:txBody>
      </p:sp>
      <p:pic>
        <p:nvPicPr>
          <p:cNvPr id="2" name="Picture 1">
            <a:extLst>
              <a:ext uri="{FF2B5EF4-FFF2-40B4-BE49-F238E27FC236}">
                <a16:creationId xmlns:a16="http://schemas.microsoft.com/office/drawing/2014/main" id="{07EB0015-DB0A-4F33-28E4-3A4291868E24}"/>
              </a:ext>
            </a:extLst>
          </p:cNvPr>
          <p:cNvPicPr>
            <a:picLocks noChangeAspect="1"/>
          </p:cNvPicPr>
          <p:nvPr/>
        </p:nvPicPr>
        <p:blipFill>
          <a:blip r:embed="rId4"/>
          <a:stretch>
            <a:fillRect/>
          </a:stretch>
        </p:blipFill>
        <p:spPr>
          <a:xfrm>
            <a:off x="4495800" y="750377"/>
            <a:ext cx="3192774" cy="1227990"/>
          </a:xfrm>
          <a:prstGeom prst="rect">
            <a:avLst/>
          </a:prstGeom>
        </p:spPr>
      </p:pic>
    </p:spTree>
    <p:extLst>
      <p:ext uri="{BB962C8B-B14F-4D97-AF65-F5344CB8AC3E}">
        <p14:creationId xmlns:p14="http://schemas.microsoft.com/office/powerpoint/2010/main" val="1099817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S&amp;P 500 Bull Markets Have Historically </a:t>
            </a:r>
            <a:br>
              <a:rPr lang="en-US" b="1" dirty="0">
                <a:solidFill>
                  <a:srgbClr val="081D4D"/>
                </a:solidFill>
                <a:effectLst/>
                <a:latin typeface="+mj-lt"/>
              </a:rPr>
            </a:br>
            <a:r>
              <a:rPr lang="en-US" b="1" dirty="0">
                <a:solidFill>
                  <a:srgbClr val="081D4D"/>
                </a:solidFill>
                <a:effectLst/>
                <a:latin typeface="+mj-lt"/>
              </a:rPr>
              <a:t>Enjoyed Solid Year Two Returns </a:t>
            </a:r>
          </a:p>
        </p:txBody>
      </p:sp>
      <p:sp>
        <p:nvSpPr>
          <p:cNvPr id="18" name="Footer Placeholder 4">
            <a:extLst>
              <a:ext uri="{FF2B5EF4-FFF2-40B4-BE49-F238E27FC236}">
                <a16:creationId xmlns:a16="http://schemas.microsoft.com/office/drawing/2014/main" id="{47767058-596C-5E23-FB54-BD52FBA47D79}"/>
              </a:ext>
            </a:extLst>
          </p:cNvPr>
          <p:cNvSpPr txBox="1">
            <a:spLocks/>
          </p:cNvSpPr>
          <p:nvPr/>
        </p:nvSpPr>
        <p:spPr>
          <a:xfrm>
            <a:off x="583853" y="5880247"/>
            <a:ext cx="9154507"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FactSet  11/27/23</a:t>
            </a:r>
          </a:p>
          <a:p>
            <a:pPr defTabSz="502920"/>
            <a:r>
              <a:rPr lang="en-US" sz="1100" dirty="0">
                <a:solidFill>
                  <a:srgbClr val="FFFFFF">
                    <a:lumMod val="50000"/>
                  </a:srgbClr>
                </a:solidFill>
                <a:latin typeface="Arial" panose="020B0604020202020204"/>
              </a:rPr>
              <a:t>All indexes are unmanaged and cannot be invested into directly. Past performance is no guarantee of future results.</a:t>
            </a:r>
          </a:p>
        </p:txBody>
      </p:sp>
      <p:grpSp>
        <p:nvGrpSpPr>
          <p:cNvPr id="11" name="Group 10">
            <a:extLst>
              <a:ext uri="{FF2B5EF4-FFF2-40B4-BE49-F238E27FC236}">
                <a16:creationId xmlns:a16="http://schemas.microsoft.com/office/drawing/2014/main" id="{542B2A35-AE6A-509B-EA4F-55711AB520DB}"/>
              </a:ext>
            </a:extLst>
          </p:cNvPr>
          <p:cNvGrpSpPr/>
          <p:nvPr/>
        </p:nvGrpSpPr>
        <p:grpSpPr>
          <a:xfrm>
            <a:off x="583387" y="1935591"/>
            <a:ext cx="3422910" cy="295466"/>
            <a:chOff x="541333" y="1351082"/>
            <a:chExt cx="3111736" cy="268605"/>
          </a:xfrm>
        </p:grpSpPr>
        <p:sp>
          <p:nvSpPr>
            <p:cNvPr id="12" name="Rectangle 11">
              <a:extLst>
                <a:ext uri="{FF2B5EF4-FFF2-40B4-BE49-F238E27FC236}">
                  <a16:creationId xmlns:a16="http://schemas.microsoft.com/office/drawing/2014/main" id="{8B55DBC3-801A-AF6F-A8FF-3132ADFA957D}"/>
                </a:ext>
              </a:extLst>
            </p:cNvPr>
            <p:cNvSpPr/>
            <p:nvPr/>
          </p:nvSpPr>
          <p:spPr>
            <a:xfrm>
              <a:off x="626774" y="1351082"/>
              <a:ext cx="3026295" cy="268605"/>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S&amp;P 500 Performance: Bull Market Year 1</a:t>
              </a:r>
            </a:p>
          </p:txBody>
        </p:sp>
        <p:sp>
          <p:nvSpPr>
            <p:cNvPr id="13" name="Oval 12">
              <a:extLst>
                <a:ext uri="{FF2B5EF4-FFF2-40B4-BE49-F238E27FC236}">
                  <a16:creationId xmlns:a16="http://schemas.microsoft.com/office/drawing/2014/main" id="{7E25B12C-0195-435C-D4F4-2616742399DA}"/>
                </a:ext>
              </a:extLst>
            </p:cNvPr>
            <p:cNvSpPr/>
            <p:nvPr/>
          </p:nvSpPr>
          <p:spPr>
            <a:xfrm>
              <a:off x="541333"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grpSp>
      <p:grpSp>
        <p:nvGrpSpPr>
          <p:cNvPr id="22" name="Group 21">
            <a:extLst>
              <a:ext uri="{FF2B5EF4-FFF2-40B4-BE49-F238E27FC236}">
                <a16:creationId xmlns:a16="http://schemas.microsoft.com/office/drawing/2014/main" id="{CADF7573-5EC1-1E20-492B-E2FAA354D62F}"/>
              </a:ext>
            </a:extLst>
          </p:cNvPr>
          <p:cNvGrpSpPr/>
          <p:nvPr/>
        </p:nvGrpSpPr>
        <p:grpSpPr>
          <a:xfrm>
            <a:off x="4905986" y="1935591"/>
            <a:ext cx="3433843" cy="295466"/>
            <a:chOff x="1632174" y="1084218"/>
            <a:chExt cx="3121675" cy="268605"/>
          </a:xfrm>
        </p:grpSpPr>
        <p:sp>
          <p:nvSpPr>
            <p:cNvPr id="15" name="Rectangle 14">
              <a:extLst>
                <a:ext uri="{FF2B5EF4-FFF2-40B4-BE49-F238E27FC236}">
                  <a16:creationId xmlns:a16="http://schemas.microsoft.com/office/drawing/2014/main" id="{DF0DFE39-138A-EAD8-B477-1E7EE9DA37F8}"/>
                </a:ext>
              </a:extLst>
            </p:cNvPr>
            <p:cNvSpPr/>
            <p:nvPr/>
          </p:nvSpPr>
          <p:spPr>
            <a:xfrm>
              <a:off x="1727554" y="1084218"/>
              <a:ext cx="3026295" cy="268605"/>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S&amp;P 500 Performance: Bull Market Year 2</a:t>
              </a:r>
            </a:p>
          </p:txBody>
        </p:sp>
        <p:sp>
          <p:nvSpPr>
            <p:cNvPr id="16" name="Oval 15">
              <a:extLst>
                <a:ext uri="{FF2B5EF4-FFF2-40B4-BE49-F238E27FC236}">
                  <a16:creationId xmlns:a16="http://schemas.microsoft.com/office/drawing/2014/main" id="{7E7952EE-4BC3-7226-F7BD-A13519B534EA}"/>
                </a:ext>
              </a:extLst>
            </p:cNvPr>
            <p:cNvSpPr/>
            <p:nvPr/>
          </p:nvSpPr>
          <p:spPr>
            <a:xfrm>
              <a:off x="1632174" y="1161868"/>
              <a:ext cx="131162" cy="1311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grpSp>
      <p:pic>
        <p:nvPicPr>
          <p:cNvPr id="3" name="Picture 2" descr="A graph of different colored bars&#10;&#10;Description automatically generated with medium confidence">
            <a:extLst>
              <a:ext uri="{FF2B5EF4-FFF2-40B4-BE49-F238E27FC236}">
                <a16:creationId xmlns:a16="http://schemas.microsoft.com/office/drawing/2014/main" id="{A492EACD-05D5-4C99-D7D9-F98DBBC43838}"/>
              </a:ext>
            </a:extLst>
          </p:cNvPr>
          <p:cNvPicPr>
            <a:picLocks noChangeAspect="1"/>
          </p:cNvPicPr>
          <p:nvPr/>
        </p:nvPicPr>
        <p:blipFill>
          <a:blip r:embed="rId3"/>
          <a:stretch>
            <a:fillRect/>
          </a:stretch>
        </p:blipFill>
        <p:spPr>
          <a:xfrm>
            <a:off x="411480" y="2298725"/>
            <a:ext cx="7747650" cy="3930626"/>
          </a:xfrm>
          <a:prstGeom prst="rect">
            <a:avLst/>
          </a:prstGeom>
        </p:spPr>
      </p:pic>
    </p:spTree>
    <p:extLst>
      <p:ext uri="{BB962C8B-B14F-4D97-AF65-F5344CB8AC3E}">
        <p14:creationId xmlns:p14="http://schemas.microsoft.com/office/powerpoint/2010/main" val="1015176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bar chart&#10;&#10;Description automatically generated with medium confidence">
            <a:extLst>
              <a:ext uri="{FF2B5EF4-FFF2-40B4-BE49-F238E27FC236}">
                <a16:creationId xmlns:a16="http://schemas.microsoft.com/office/drawing/2014/main" id="{15EB01A6-03C6-7834-57AE-6289AB08586A}"/>
              </a:ext>
            </a:extLst>
          </p:cNvPr>
          <p:cNvPicPr>
            <a:picLocks noChangeAspect="1"/>
          </p:cNvPicPr>
          <p:nvPr/>
        </p:nvPicPr>
        <p:blipFill>
          <a:blip r:embed="rId3"/>
          <a:stretch>
            <a:fillRect/>
          </a:stretch>
        </p:blipFill>
        <p:spPr>
          <a:xfrm>
            <a:off x="460528" y="2358525"/>
            <a:ext cx="8549640" cy="3389799"/>
          </a:xfrm>
          <a:prstGeom prst="rect">
            <a:avLst/>
          </a:prstGeom>
        </p:spPr>
      </p:pic>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EXPECT EARNINGS GROWTH TO ACCELERATE IN 2024 AND SUPPORT STOCK PRICES</a:t>
            </a:r>
          </a:p>
        </p:txBody>
      </p:sp>
      <p:sp>
        <p:nvSpPr>
          <p:cNvPr id="18" name="Footer Placeholder 4">
            <a:extLst>
              <a:ext uri="{FF2B5EF4-FFF2-40B4-BE49-F238E27FC236}">
                <a16:creationId xmlns:a16="http://schemas.microsoft.com/office/drawing/2014/main" id="{47767058-596C-5E23-FB54-BD52FBA47D79}"/>
              </a:ext>
            </a:extLst>
          </p:cNvPr>
          <p:cNvSpPr txBox="1">
            <a:spLocks/>
          </p:cNvSpPr>
          <p:nvPr/>
        </p:nvSpPr>
        <p:spPr>
          <a:xfrm>
            <a:off x="583853" y="5822442"/>
            <a:ext cx="7692736"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FactSet  11/27/23</a:t>
            </a:r>
          </a:p>
          <a:p>
            <a:pPr defTabSz="502920"/>
            <a:r>
              <a:rPr lang="en-US" sz="1100" dirty="0">
                <a:solidFill>
                  <a:srgbClr val="FFFFFF">
                    <a:lumMod val="50000"/>
                  </a:srgbClr>
                </a:solidFill>
                <a:latin typeface="Arial" panose="020B0604020202020204"/>
              </a:rPr>
              <a:t>Indexes are unmanaged and cannot be invested in directly. Past performance is no guarantee of future results.</a:t>
            </a:r>
          </a:p>
          <a:p>
            <a:pPr defTabSz="502920"/>
            <a:r>
              <a:rPr lang="en-US" sz="1100" dirty="0">
                <a:solidFill>
                  <a:srgbClr val="FFFFFF">
                    <a:lumMod val="50000"/>
                  </a:srgbClr>
                </a:solidFill>
                <a:latin typeface="Arial" panose="020B0604020202020204"/>
              </a:rPr>
              <a:t>Estimates may not materialize as predicted and are subject to change.</a:t>
            </a:r>
          </a:p>
        </p:txBody>
      </p:sp>
      <p:grpSp>
        <p:nvGrpSpPr>
          <p:cNvPr id="8" name="Group 7">
            <a:extLst>
              <a:ext uri="{FF2B5EF4-FFF2-40B4-BE49-F238E27FC236}">
                <a16:creationId xmlns:a16="http://schemas.microsoft.com/office/drawing/2014/main" id="{4980F537-8568-E9D6-4075-BF5C71C77DC0}"/>
              </a:ext>
            </a:extLst>
          </p:cNvPr>
          <p:cNvGrpSpPr/>
          <p:nvPr/>
        </p:nvGrpSpPr>
        <p:grpSpPr>
          <a:xfrm>
            <a:off x="583388" y="1946349"/>
            <a:ext cx="2465275" cy="295466"/>
            <a:chOff x="541333" y="1351082"/>
            <a:chExt cx="2241159" cy="268605"/>
          </a:xfrm>
        </p:grpSpPr>
        <p:sp>
          <p:nvSpPr>
            <p:cNvPr id="9" name="Rectangle 8">
              <a:extLst>
                <a:ext uri="{FF2B5EF4-FFF2-40B4-BE49-F238E27FC236}">
                  <a16:creationId xmlns:a16="http://schemas.microsoft.com/office/drawing/2014/main" id="{3690FCB1-064F-2180-41ED-918EBC8DE720}"/>
                </a:ext>
              </a:extLst>
            </p:cNvPr>
            <p:cNvSpPr/>
            <p:nvPr/>
          </p:nvSpPr>
          <p:spPr>
            <a:xfrm>
              <a:off x="626774" y="1351082"/>
              <a:ext cx="2155718" cy="268605"/>
            </a:xfrm>
            <a:prstGeom prst="rect">
              <a:avLst/>
            </a:prstGeom>
          </p:spPr>
          <p:txBody>
            <a:bodyPr wrap="none">
              <a:spAutoFit/>
            </a:bodyPr>
            <a:lstStyle/>
            <a:p>
              <a:pPr defTabSz="502920"/>
              <a:r>
                <a:rPr lang="en-US" sz="1320" dirty="0">
                  <a:solidFill>
                    <a:srgbClr val="081D4D"/>
                  </a:solidFill>
                  <a:latin typeface="Arial" panose="020B0604020202020204" pitchFamily="34" charset="0"/>
                  <a:cs typeface="Arial" panose="020B0604020202020204" pitchFamily="34" charset="0"/>
                </a:rPr>
                <a:t>S&amp;P 500 Earnings Per Share</a:t>
              </a:r>
            </a:p>
          </p:txBody>
        </p:sp>
        <p:sp>
          <p:nvSpPr>
            <p:cNvPr id="10" name="Oval 9">
              <a:extLst>
                <a:ext uri="{FF2B5EF4-FFF2-40B4-BE49-F238E27FC236}">
                  <a16:creationId xmlns:a16="http://schemas.microsoft.com/office/drawing/2014/main" id="{EC9F88C4-1D84-E01B-13BC-B831E77CE5D8}"/>
                </a:ext>
              </a:extLst>
            </p:cNvPr>
            <p:cNvSpPr/>
            <p:nvPr/>
          </p:nvSpPr>
          <p:spPr>
            <a:xfrm>
              <a:off x="541333" y="1418793"/>
              <a:ext cx="131162" cy="13116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grpSp>
    </p:spTree>
    <p:extLst>
      <p:ext uri="{BB962C8B-B14F-4D97-AF65-F5344CB8AC3E}">
        <p14:creationId xmlns:p14="http://schemas.microsoft.com/office/powerpoint/2010/main" val="144341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S&amp;P 500 year-end fair value target for 2024</a:t>
            </a:r>
          </a:p>
        </p:txBody>
      </p:sp>
      <p:sp>
        <p:nvSpPr>
          <p:cNvPr id="7" name="Footer Placeholder 4">
            <a:extLst>
              <a:ext uri="{FF2B5EF4-FFF2-40B4-BE49-F238E27FC236}">
                <a16:creationId xmlns:a16="http://schemas.microsoft.com/office/drawing/2014/main" id="{3654D618-A45A-29A6-59CF-4031C24DCEEA}"/>
              </a:ext>
            </a:extLst>
          </p:cNvPr>
          <p:cNvSpPr txBox="1">
            <a:spLocks/>
          </p:cNvSpPr>
          <p:nvPr/>
        </p:nvSpPr>
        <p:spPr>
          <a:xfrm>
            <a:off x="583854" y="5502858"/>
            <a:ext cx="8900949"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a:t>
            </a:r>
          </a:p>
          <a:p>
            <a:pPr defTabSz="502920"/>
            <a:r>
              <a:rPr lang="en-US" sz="1100" dirty="0">
                <a:solidFill>
                  <a:srgbClr val="FFFFFF">
                    <a:lumMod val="50000"/>
                  </a:srgbClr>
                </a:solidFill>
                <a:latin typeface="Arial" panose="020B0604020202020204"/>
              </a:rPr>
              <a:t>Any economic forecasts set forth may not develop as predicted and are subject to change.</a:t>
            </a:r>
          </a:p>
        </p:txBody>
      </p:sp>
      <p:pic>
        <p:nvPicPr>
          <p:cNvPr id="13" name="Picture 12" descr="A screenshot of a graph&#10;&#10;Description automatically generated">
            <a:extLst>
              <a:ext uri="{FF2B5EF4-FFF2-40B4-BE49-F238E27FC236}">
                <a16:creationId xmlns:a16="http://schemas.microsoft.com/office/drawing/2014/main" id="{D5AD8381-7BAA-ED68-0407-C43E4CFA7E25}"/>
              </a:ext>
            </a:extLst>
          </p:cNvPr>
          <p:cNvPicPr>
            <a:picLocks noChangeAspect="1"/>
          </p:cNvPicPr>
          <p:nvPr/>
        </p:nvPicPr>
        <p:blipFill>
          <a:blip r:embed="rId3"/>
          <a:stretch>
            <a:fillRect/>
          </a:stretch>
        </p:blipFill>
        <p:spPr>
          <a:xfrm>
            <a:off x="573597" y="2155438"/>
            <a:ext cx="7463155" cy="3437255"/>
          </a:xfrm>
          <a:prstGeom prst="rect">
            <a:avLst/>
          </a:prstGeom>
        </p:spPr>
      </p:pic>
    </p:spTree>
    <p:extLst>
      <p:ext uri="{BB962C8B-B14F-4D97-AF65-F5344CB8AC3E}">
        <p14:creationId xmlns:p14="http://schemas.microsoft.com/office/powerpoint/2010/main" val="80695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b="1" dirty="0">
                <a:solidFill>
                  <a:srgbClr val="081D4D"/>
                </a:solidFill>
                <a:effectLst/>
                <a:latin typeface="+mj-lt"/>
              </a:rPr>
              <a:t>Treasury Yield Forecasts </a:t>
            </a:r>
          </a:p>
        </p:txBody>
      </p:sp>
      <p:sp>
        <p:nvSpPr>
          <p:cNvPr id="7" name="Footer Placeholder 4">
            <a:extLst>
              <a:ext uri="{FF2B5EF4-FFF2-40B4-BE49-F238E27FC236}">
                <a16:creationId xmlns:a16="http://schemas.microsoft.com/office/drawing/2014/main" id="{3654D618-A45A-29A6-59CF-4031C24DCEEA}"/>
              </a:ext>
            </a:extLst>
          </p:cNvPr>
          <p:cNvSpPr txBox="1">
            <a:spLocks/>
          </p:cNvSpPr>
          <p:nvPr/>
        </p:nvSpPr>
        <p:spPr>
          <a:xfrm>
            <a:off x="583854" y="5822442"/>
            <a:ext cx="8900949" cy="761253"/>
          </a:xfrm>
          <a:prstGeom prst="rect">
            <a:avLst/>
          </a:prstGeom>
        </p:spPr>
        <p:txBody>
          <a:bodyPr vert="horz" lIns="0" tIns="0" rIns="0" bIns="0" rtlCol="0" anchor="b"/>
          <a:lstStyle>
            <a:defPPr>
              <a:defRPr lang="en-US"/>
            </a:defPPr>
            <a:lvl1pPr marL="0" algn="l" defTabSz="457200" rtl="0" eaLnBrk="1" latinLnBrk="0" hangingPunct="1">
              <a:defRPr sz="1000" b="0" i="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02920"/>
            <a:r>
              <a:rPr lang="en-US" sz="1100" dirty="0">
                <a:solidFill>
                  <a:srgbClr val="FFFFFF">
                    <a:lumMod val="50000"/>
                  </a:srgbClr>
                </a:solidFill>
                <a:latin typeface="Arial" panose="020B0604020202020204"/>
              </a:rPr>
              <a:t>Source: LPL Research, 11/27/23</a:t>
            </a:r>
          </a:p>
        </p:txBody>
      </p:sp>
      <p:sp>
        <p:nvSpPr>
          <p:cNvPr id="9" name="Rectangle 8">
            <a:extLst>
              <a:ext uri="{FF2B5EF4-FFF2-40B4-BE49-F238E27FC236}">
                <a16:creationId xmlns:a16="http://schemas.microsoft.com/office/drawing/2014/main" id="{C764EE9A-FE1C-DFE2-D8F6-51DBB998EA1E}"/>
              </a:ext>
            </a:extLst>
          </p:cNvPr>
          <p:cNvSpPr/>
          <p:nvPr/>
        </p:nvSpPr>
        <p:spPr>
          <a:xfrm>
            <a:off x="29436" y="2172302"/>
            <a:ext cx="9830443" cy="3957186"/>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2920"/>
            <a:endParaRPr lang="en-US" sz="1980">
              <a:solidFill>
                <a:srgbClr val="FFFFFF"/>
              </a:solidFill>
              <a:latin typeface="Arial" panose="020B0604020202020204"/>
            </a:endParaRPr>
          </a:p>
        </p:txBody>
      </p:sp>
    </p:spTree>
    <p:extLst>
      <p:ext uri="{BB962C8B-B14F-4D97-AF65-F5344CB8AC3E}">
        <p14:creationId xmlns:p14="http://schemas.microsoft.com/office/powerpoint/2010/main" val="3858567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20700" y="2100808"/>
            <a:ext cx="3136900" cy="1513235"/>
          </a:xfrm>
          <a:prstGeom prst="rect">
            <a:avLst/>
          </a:prstGeom>
        </p:spPr>
        <p:txBody>
          <a:bodyPr vert="horz" wrap="square" lIns="0" tIns="12700" rIns="0" bIns="0" rtlCol="0">
            <a:spAutoFit/>
          </a:bodyPr>
          <a:lstStyle/>
          <a:p>
            <a:pPr marL="12700" marR="5080">
              <a:lnSpc>
                <a:spcPts val="3900"/>
              </a:lnSpc>
              <a:spcBef>
                <a:spcPts val="670"/>
              </a:spcBef>
            </a:pPr>
            <a:r>
              <a:rPr lang="en-US" sz="3900" spc="-204">
                <a:latin typeface="Arial"/>
                <a:cs typeface="Arial"/>
              </a:rPr>
              <a:t>Investing In An Election Year</a:t>
            </a:r>
            <a:endParaRPr sz="3900">
              <a:latin typeface="Arial"/>
              <a:cs typeface="Arial"/>
            </a:endParaRPr>
          </a:p>
        </p:txBody>
      </p:sp>
      <p:sp>
        <p:nvSpPr>
          <p:cNvPr id="17" name="object 17"/>
          <p:cNvSpPr txBox="1"/>
          <p:nvPr/>
        </p:nvSpPr>
        <p:spPr>
          <a:xfrm>
            <a:off x="558800" y="4049800"/>
            <a:ext cx="2070100" cy="939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17600"/>
              </a:lnSpc>
              <a:spcBef>
                <a:spcPts val="100"/>
              </a:spcBef>
            </a:pPr>
            <a:r>
              <a:rPr sz="1700" spc="-10" dirty="0">
                <a:solidFill>
                  <a:srgbClr val="58595B"/>
                </a:solidFill>
                <a:latin typeface="Arial"/>
                <a:cs typeface="Arial"/>
              </a:rPr>
              <a:t>How</a:t>
            </a:r>
            <a:r>
              <a:rPr sz="1700" spc="-85" dirty="0">
                <a:solidFill>
                  <a:srgbClr val="58595B"/>
                </a:solidFill>
                <a:latin typeface="Arial"/>
                <a:cs typeface="Arial"/>
              </a:rPr>
              <a:t> </a:t>
            </a:r>
            <a:r>
              <a:rPr sz="1700" dirty="0">
                <a:solidFill>
                  <a:srgbClr val="58595B"/>
                </a:solidFill>
                <a:latin typeface="Arial"/>
                <a:cs typeface="Arial"/>
              </a:rPr>
              <a:t>to</a:t>
            </a:r>
            <a:r>
              <a:rPr sz="1700" spc="-85" dirty="0">
                <a:solidFill>
                  <a:srgbClr val="58595B"/>
                </a:solidFill>
                <a:latin typeface="Arial"/>
                <a:cs typeface="Arial"/>
              </a:rPr>
              <a:t> </a:t>
            </a:r>
            <a:r>
              <a:rPr sz="1700" spc="-45" dirty="0">
                <a:solidFill>
                  <a:srgbClr val="58595B"/>
                </a:solidFill>
                <a:latin typeface="Arial"/>
                <a:cs typeface="Arial"/>
              </a:rPr>
              <a:t>s</a:t>
            </a:r>
            <a:r>
              <a:rPr sz="1700" spc="-45" dirty="0">
                <a:solidFill>
                  <a:srgbClr val="58595B"/>
                </a:solidFill>
                <a:latin typeface="Arial" panose="020B0604020202020204" pitchFamily="34" charset="0"/>
                <a:cs typeface="Arial" panose="020B0604020202020204" pitchFamily="34" charset="0"/>
              </a:rPr>
              <a:t>urvive</a:t>
            </a:r>
            <a:r>
              <a:rPr sz="1700" spc="-80" dirty="0">
                <a:solidFill>
                  <a:srgbClr val="58595B"/>
                </a:solidFill>
                <a:latin typeface="Arial" panose="020B0604020202020204" pitchFamily="34" charset="0"/>
                <a:cs typeface="Arial" panose="020B0604020202020204" pitchFamily="34" charset="0"/>
              </a:rPr>
              <a:t> </a:t>
            </a:r>
            <a:r>
              <a:rPr sz="1700" spc="-25" dirty="0">
                <a:solidFill>
                  <a:srgbClr val="58595B"/>
                </a:solidFill>
                <a:latin typeface="Arial" panose="020B0604020202020204" pitchFamily="34" charset="0"/>
                <a:cs typeface="Arial" panose="020B0604020202020204" pitchFamily="34" charset="0"/>
              </a:rPr>
              <a:t>the </a:t>
            </a:r>
            <a:r>
              <a:rPr sz="1700" spc="-10" dirty="0">
                <a:solidFill>
                  <a:srgbClr val="58595B"/>
                </a:solidFill>
                <a:latin typeface="Arial" panose="020B0604020202020204" pitchFamily="34" charset="0"/>
                <a:cs typeface="Arial" panose="020B0604020202020204" pitchFamily="34" charset="0"/>
              </a:rPr>
              <a:t>uncertainty</a:t>
            </a:r>
            <a:r>
              <a:rPr sz="1700" spc="-125" dirty="0">
                <a:solidFill>
                  <a:srgbClr val="58595B"/>
                </a:solidFill>
                <a:latin typeface="Arial" panose="020B0604020202020204" pitchFamily="34" charset="0"/>
                <a:cs typeface="Arial" panose="020B0604020202020204" pitchFamily="34" charset="0"/>
              </a:rPr>
              <a:t> </a:t>
            </a:r>
            <a:r>
              <a:rPr sz="1700" spc="-10" dirty="0">
                <a:solidFill>
                  <a:srgbClr val="58595B"/>
                </a:solidFill>
                <a:latin typeface="Arial" panose="020B0604020202020204" pitchFamily="34" charset="0"/>
                <a:cs typeface="Arial" panose="020B0604020202020204" pitchFamily="34" charset="0"/>
              </a:rPr>
              <a:t>and</a:t>
            </a:r>
            <a:r>
              <a:rPr sz="1700" spc="-125" dirty="0">
                <a:solidFill>
                  <a:srgbClr val="58595B"/>
                </a:solidFill>
                <a:latin typeface="Arial" panose="020B0604020202020204" pitchFamily="34" charset="0"/>
                <a:cs typeface="Arial" panose="020B0604020202020204" pitchFamily="34" charset="0"/>
              </a:rPr>
              <a:t> </a:t>
            </a:r>
            <a:r>
              <a:rPr sz="1700" spc="-30" dirty="0">
                <a:solidFill>
                  <a:srgbClr val="58595B"/>
                </a:solidFill>
                <a:latin typeface="Arial" panose="020B0604020202020204" pitchFamily="34" charset="0"/>
                <a:cs typeface="Arial" panose="020B0604020202020204" pitchFamily="34" charset="0"/>
              </a:rPr>
              <a:t>invest </a:t>
            </a:r>
            <a:r>
              <a:rPr sz="1700" spc="-110" dirty="0">
                <a:solidFill>
                  <a:srgbClr val="58595B"/>
                </a:solidFill>
                <a:latin typeface="Arial" panose="020B0604020202020204" pitchFamily="34" charset="0"/>
                <a:cs typeface="Arial" panose="020B0604020202020204" pitchFamily="34" charset="0"/>
              </a:rPr>
              <a:t>with</a:t>
            </a:r>
            <a:r>
              <a:rPr sz="1700" spc="-180" dirty="0">
                <a:solidFill>
                  <a:srgbClr val="58595B"/>
                </a:solidFill>
                <a:latin typeface="Arial" panose="020B0604020202020204" pitchFamily="34" charset="0"/>
                <a:cs typeface="Arial" panose="020B0604020202020204" pitchFamily="34" charset="0"/>
              </a:rPr>
              <a:t> </a:t>
            </a:r>
            <a:r>
              <a:rPr sz="1700" spc="-10" dirty="0">
                <a:solidFill>
                  <a:srgbClr val="58595B"/>
                </a:solidFill>
                <a:latin typeface="Arial" panose="020B0604020202020204" pitchFamily="34" charset="0"/>
                <a:cs typeface="Arial" panose="020B0604020202020204" pitchFamily="34" charset="0"/>
              </a:rPr>
              <a:t>confidence</a:t>
            </a:r>
            <a:endParaRPr sz="1700" dirty="0">
              <a:latin typeface="Arial" panose="020B0604020202020204" pitchFamily="34" charset="0"/>
              <a:cs typeface="Arial" panose="020B0604020202020204" pitchFamily="34" charset="0"/>
            </a:endParaRPr>
          </a:p>
        </p:txBody>
      </p:sp>
      <p:sp>
        <p:nvSpPr>
          <p:cNvPr id="18" name="object 18"/>
          <p:cNvSpPr/>
          <p:nvPr/>
        </p:nvSpPr>
        <p:spPr>
          <a:xfrm>
            <a:off x="571500" y="3778972"/>
            <a:ext cx="736600" cy="0"/>
          </a:xfrm>
          <a:custGeom>
            <a:avLst/>
            <a:gdLst/>
            <a:ahLst/>
            <a:cxnLst/>
            <a:rect l="l" t="t" r="r" b="b"/>
            <a:pathLst>
              <a:path w="736600">
                <a:moveTo>
                  <a:pt x="0" y="0"/>
                </a:moveTo>
                <a:lnTo>
                  <a:pt x="736600" y="0"/>
                </a:lnTo>
              </a:path>
            </a:pathLst>
          </a:custGeom>
          <a:ln w="1270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 name="Picture 19" descr="A white house with columns and a fountain&#10;&#10;Description automatically generated">
            <a:extLst>
              <a:ext uri="{FF2B5EF4-FFF2-40B4-BE49-F238E27FC236}">
                <a16:creationId xmlns:a16="http://schemas.microsoft.com/office/drawing/2014/main" id="{633CDCEA-F08A-2E94-57A9-3292B704A4F1}"/>
              </a:ext>
            </a:extLst>
          </p:cNvPr>
          <p:cNvPicPr>
            <a:picLocks noChangeAspect="1"/>
          </p:cNvPicPr>
          <p:nvPr/>
        </p:nvPicPr>
        <p:blipFill>
          <a:blip r:embed="rId3">
            <a:extLst>
              <a:ext uri="{28A0092B-C50C-407E-A947-70E740481C1C}">
                <a14:useLocalDpi xmlns:a14="http://schemas.microsoft.com/office/drawing/2010/main" val="0"/>
              </a:ext>
            </a:extLst>
          </a:blip>
          <a:srcRect l="28634" r="27249"/>
          <a:stretch>
            <a:fillRect/>
          </a:stretch>
        </p:blipFill>
        <p:spPr>
          <a:xfrm>
            <a:off x="3962400" y="11723"/>
            <a:ext cx="6096000" cy="7772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28654" y="2292095"/>
            <a:ext cx="8960485" cy="1996439"/>
            <a:chOff x="628654" y="2292095"/>
            <a:chExt cx="8960485" cy="1996439"/>
          </a:xfrm>
        </p:grpSpPr>
        <p:sp>
          <p:nvSpPr>
            <p:cNvPr id="3" name="object 3"/>
            <p:cNvSpPr/>
            <p:nvPr/>
          </p:nvSpPr>
          <p:spPr>
            <a:xfrm>
              <a:off x="716280" y="2532887"/>
              <a:ext cx="8799830" cy="1752600"/>
            </a:xfrm>
            <a:custGeom>
              <a:avLst/>
              <a:gdLst/>
              <a:ahLst/>
              <a:cxnLst/>
              <a:rect l="l" t="t" r="r" b="b"/>
              <a:pathLst>
                <a:path w="8799830" h="1752600">
                  <a:moveTo>
                    <a:pt x="280416" y="902208"/>
                  </a:moveTo>
                  <a:lnTo>
                    <a:pt x="0" y="902208"/>
                  </a:lnTo>
                  <a:lnTo>
                    <a:pt x="0" y="1752130"/>
                  </a:lnTo>
                  <a:lnTo>
                    <a:pt x="280416" y="1752130"/>
                  </a:lnTo>
                  <a:lnTo>
                    <a:pt x="280416" y="902208"/>
                  </a:lnTo>
                  <a:close/>
                </a:path>
                <a:path w="8799830" h="1752600">
                  <a:moveTo>
                    <a:pt x="728472" y="844296"/>
                  </a:moveTo>
                  <a:lnTo>
                    <a:pt x="448056" y="844296"/>
                  </a:lnTo>
                  <a:lnTo>
                    <a:pt x="448056" y="1752130"/>
                  </a:lnTo>
                  <a:lnTo>
                    <a:pt x="728472" y="1752130"/>
                  </a:lnTo>
                  <a:lnTo>
                    <a:pt x="728472" y="844296"/>
                  </a:lnTo>
                  <a:close/>
                </a:path>
                <a:path w="8799830" h="1752600">
                  <a:moveTo>
                    <a:pt x="1176528" y="310896"/>
                  </a:moveTo>
                  <a:lnTo>
                    <a:pt x="896112" y="310896"/>
                  </a:lnTo>
                  <a:lnTo>
                    <a:pt x="896112" y="1752130"/>
                  </a:lnTo>
                  <a:lnTo>
                    <a:pt x="1176528" y="1752130"/>
                  </a:lnTo>
                  <a:lnTo>
                    <a:pt x="1176528" y="310896"/>
                  </a:lnTo>
                  <a:close/>
                </a:path>
                <a:path w="8799830" h="1752600">
                  <a:moveTo>
                    <a:pt x="1624584" y="21336"/>
                  </a:moveTo>
                  <a:lnTo>
                    <a:pt x="1344168" y="21336"/>
                  </a:lnTo>
                  <a:lnTo>
                    <a:pt x="1344168" y="1752130"/>
                  </a:lnTo>
                  <a:lnTo>
                    <a:pt x="1624584" y="1752130"/>
                  </a:lnTo>
                  <a:lnTo>
                    <a:pt x="1624584" y="21336"/>
                  </a:lnTo>
                  <a:close/>
                </a:path>
                <a:path w="8799830" h="1752600">
                  <a:moveTo>
                    <a:pt x="2968752" y="947928"/>
                  </a:moveTo>
                  <a:lnTo>
                    <a:pt x="2691384" y="947928"/>
                  </a:lnTo>
                  <a:lnTo>
                    <a:pt x="2691384" y="1752130"/>
                  </a:lnTo>
                  <a:lnTo>
                    <a:pt x="2968752" y="1752130"/>
                  </a:lnTo>
                  <a:lnTo>
                    <a:pt x="2968752" y="947928"/>
                  </a:lnTo>
                  <a:close/>
                </a:path>
                <a:path w="8799830" h="1752600">
                  <a:moveTo>
                    <a:pt x="3419856" y="1072896"/>
                  </a:moveTo>
                  <a:lnTo>
                    <a:pt x="3139440" y="1072896"/>
                  </a:lnTo>
                  <a:lnTo>
                    <a:pt x="3139440" y="1752130"/>
                  </a:lnTo>
                  <a:lnTo>
                    <a:pt x="3419856" y="1752130"/>
                  </a:lnTo>
                  <a:lnTo>
                    <a:pt x="3419856" y="1072896"/>
                  </a:lnTo>
                  <a:close/>
                </a:path>
                <a:path w="8799830" h="1752600">
                  <a:moveTo>
                    <a:pt x="4764024" y="304800"/>
                  </a:moveTo>
                  <a:lnTo>
                    <a:pt x="4483608" y="304800"/>
                  </a:lnTo>
                  <a:lnTo>
                    <a:pt x="4483608" y="1752130"/>
                  </a:lnTo>
                  <a:lnTo>
                    <a:pt x="4764024" y="1752130"/>
                  </a:lnTo>
                  <a:lnTo>
                    <a:pt x="4764024" y="304800"/>
                  </a:lnTo>
                  <a:close/>
                </a:path>
                <a:path w="8799830" h="1752600">
                  <a:moveTo>
                    <a:pt x="6556248" y="472440"/>
                  </a:moveTo>
                  <a:lnTo>
                    <a:pt x="6275832" y="472440"/>
                  </a:lnTo>
                  <a:lnTo>
                    <a:pt x="6275832" y="1752130"/>
                  </a:lnTo>
                  <a:lnTo>
                    <a:pt x="6556248" y="1752130"/>
                  </a:lnTo>
                  <a:lnTo>
                    <a:pt x="6556248" y="472440"/>
                  </a:lnTo>
                  <a:close/>
                </a:path>
                <a:path w="8799830" h="1752600">
                  <a:moveTo>
                    <a:pt x="7004304" y="850392"/>
                  </a:moveTo>
                  <a:lnTo>
                    <a:pt x="6726936" y="850392"/>
                  </a:lnTo>
                  <a:lnTo>
                    <a:pt x="6726936" y="1752130"/>
                  </a:lnTo>
                  <a:lnTo>
                    <a:pt x="7004304" y="1752130"/>
                  </a:lnTo>
                  <a:lnTo>
                    <a:pt x="7004304" y="850392"/>
                  </a:lnTo>
                  <a:close/>
                </a:path>
                <a:path w="8799830" h="1752600">
                  <a:moveTo>
                    <a:pt x="8351520" y="896112"/>
                  </a:moveTo>
                  <a:lnTo>
                    <a:pt x="8071104" y="896112"/>
                  </a:lnTo>
                  <a:lnTo>
                    <a:pt x="8071104" y="1752130"/>
                  </a:lnTo>
                  <a:lnTo>
                    <a:pt x="8351520" y="1752130"/>
                  </a:lnTo>
                  <a:lnTo>
                    <a:pt x="8351520" y="896112"/>
                  </a:lnTo>
                  <a:close/>
                </a:path>
                <a:path w="8799830" h="1752600">
                  <a:moveTo>
                    <a:pt x="8799576" y="0"/>
                  </a:moveTo>
                  <a:lnTo>
                    <a:pt x="8519160" y="0"/>
                  </a:lnTo>
                  <a:lnTo>
                    <a:pt x="8519160" y="1752130"/>
                  </a:lnTo>
                  <a:lnTo>
                    <a:pt x="8799576" y="1752130"/>
                  </a:lnTo>
                  <a:lnTo>
                    <a:pt x="8799576" y="0"/>
                  </a:lnTo>
                  <a:close/>
                </a:path>
              </a:pathLst>
            </a:custGeom>
            <a:solidFill>
              <a:srgbClr val="1D478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p:nvPr/>
          </p:nvSpPr>
          <p:spPr>
            <a:xfrm>
              <a:off x="2508504" y="2292095"/>
              <a:ext cx="6111240" cy="1993264"/>
            </a:xfrm>
            <a:custGeom>
              <a:avLst/>
              <a:gdLst/>
              <a:ahLst/>
              <a:cxnLst/>
              <a:rect l="l" t="t" r="r" b="b"/>
              <a:pathLst>
                <a:path w="6111240" h="1993264">
                  <a:moveTo>
                    <a:pt x="280416" y="259080"/>
                  </a:moveTo>
                  <a:lnTo>
                    <a:pt x="0" y="259080"/>
                  </a:lnTo>
                  <a:lnTo>
                    <a:pt x="0" y="1992922"/>
                  </a:lnTo>
                  <a:lnTo>
                    <a:pt x="280416" y="1992922"/>
                  </a:lnTo>
                  <a:lnTo>
                    <a:pt x="280416" y="259080"/>
                  </a:lnTo>
                  <a:close/>
                </a:path>
                <a:path w="6111240" h="1993264">
                  <a:moveTo>
                    <a:pt x="728472" y="911352"/>
                  </a:moveTo>
                  <a:lnTo>
                    <a:pt x="448056" y="911352"/>
                  </a:lnTo>
                  <a:lnTo>
                    <a:pt x="448056" y="1992922"/>
                  </a:lnTo>
                  <a:lnTo>
                    <a:pt x="728472" y="1992922"/>
                  </a:lnTo>
                  <a:lnTo>
                    <a:pt x="728472" y="911352"/>
                  </a:lnTo>
                  <a:close/>
                </a:path>
                <a:path w="6111240" h="1993264">
                  <a:moveTo>
                    <a:pt x="2075688" y="1453896"/>
                  </a:moveTo>
                  <a:lnTo>
                    <a:pt x="1795272" y="1453896"/>
                  </a:lnTo>
                  <a:lnTo>
                    <a:pt x="1795272" y="1992922"/>
                  </a:lnTo>
                  <a:lnTo>
                    <a:pt x="2075688" y="1992922"/>
                  </a:lnTo>
                  <a:lnTo>
                    <a:pt x="2075688" y="1453896"/>
                  </a:lnTo>
                  <a:close/>
                </a:path>
                <a:path w="6111240" h="1993264">
                  <a:moveTo>
                    <a:pt x="2523744" y="1283208"/>
                  </a:moveTo>
                  <a:lnTo>
                    <a:pt x="2243328" y="1283208"/>
                  </a:lnTo>
                  <a:lnTo>
                    <a:pt x="2243328" y="1992922"/>
                  </a:lnTo>
                  <a:lnTo>
                    <a:pt x="2523744" y="1992922"/>
                  </a:lnTo>
                  <a:lnTo>
                    <a:pt x="2523744" y="1283208"/>
                  </a:lnTo>
                  <a:close/>
                </a:path>
                <a:path w="6111240" h="1993264">
                  <a:moveTo>
                    <a:pt x="3419856" y="85344"/>
                  </a:moveTo>
                  <a:lnTo>
                    <a:pt x="3139440" y="85344"/>
                  </a:lnTo>
                  <a:lnTo>
                    <a:pt x="3139440" y="1992922"/>
                  </a:lnTo>
                  <a:lnTo>
                    <a:pt x="3419856" y="1992922"/>
                  </a:lnTo>
                  <a:lnTo>
                    <a:pt x="3419856" y="85344"/>
                  </a:lnTo>
                  <a:close/>
                </a:path>
                <a:path w="6111240" h="1993264">
                  <a:moveTo>
                    <a:pt x="3867912" y="469392"/>
                  </a:moveTo>
                  <a:lnTo>
                    <a:pt x="3587496" y="469392"/>
                  </a:lnTo>
                  <a:lnTo>
                    <a:pt x="3587496" y="1992922"/>
                  </a:lnTo>
                  <a:lnTo>
                    <a:pt x="3867912" y="1992922"/>
                  </a:lnTo>
                  <a:lnTo>
                    <a:pt x="3867912" y="469392"/>
                  </a:lnTo>
                  <a:close/>
                </a:path>
                <a:path w="6111240" h="1993264">
                  <a:moveTo>
                    <a:pt x="4315968" y="0"/>
                  </a:moveTo>
                  <a:lnTo>
                    <a:pt x="4035552" y="0"/>
                  </a:lnTo>
                  <a:lnTo>
                    <a:pt x="4035552" y="1992922"/>
                  </a:lnTo>
                  <a:lnTo>
                    <a:pt x="4315968" y="1992922"/>
                  </a:lnTo>
                  <a:lnTo>
                    <a:pt x="4315968" y="0"/>
                  </a:lnTo>
                  <a:close/>
                </a:path>
                <a:path w="6111240" h="1993264">
                  <a:moveTo>
                    <a:pt x="5663184" y="1648968"/>
                  </a:moveTo>
                  <a:lnTo>
                    <a:pt x="5382768" y="1648968"/>
                  </a:lnTo>
                  <a:lnTo>
                    <a:pt x="5382768" y="1992922"/>
                  </a:lnTo>
                  <a:lnTo>
                    <a:pt x="5663184" y="1992922"/>
                  </a:lnTo>
                  <a:lnTo>
                    <a:pt x="5663184" y="1648968"/>
                  </a:lnTo>
                  <a:close/>
                </a:path>
                <a:path w="6111240" h="1993264">
                  <a:moveTo>
                    <a:pt x="6111240" y="1219200"/>
                  </a:moveTo>
                  <a:lnTo>
                    <a:pt x="5830824" y="1219200"/>
                  </a:lnTo>
                  <a:lnTo>
                    <a:pt x="5830824" y="1992922"/>
                  </a:lnTo>
                  <a:lnTo>
                    <a:pt x="6111240" y="1992922"/>
                  </a:lnTo>
                  <a:lnTo>
                    <a:pt x="6111240" y="1219200"/>
                  </a:lnTo>
                  <a:close/>
                </a:path>
              </a:pathLst>
            </a:custGeom>
            <a:solidFill>
              <a:srgbClr val="AA212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a:off x="631829" y="4285006"/>
              <a:ext cx="8954135" cy="0"/>
            </a:xfrm>
            <a:custGeom>
              <a:avLst/>
              <a:gdLst/>
              <a:ahLst/>
              <a:cxnLst/>
              <a:rect l="l" t="t" r="r" b="b"/>
              <a:pathLst>
                <a:path w="8954135">
                  <a:moveTo>
                    <a:pt x="0" y="0"/>
                  </a:moveTo>
                  <a:lnTo>
                    <a:pt x="8954130" y="0"/>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6" name="object 6"/>
          <p:cNvSpPr txBox="1"/>
          <p:nvPr/>
        </p:nvSpPr>
        <p:spPr>
          <a:xfrm>
            <a:off x="435329" y="3836415"/>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10</a:t>
            </a:r>
            <a:endParaRPr sz="700">
              <a:latin typeface="Trebuchet MS"/>
              <a:cs typeface="Trebuchet MS"/>
            </a:endParaRPr>
          </a:p>
        </p:txBody>
      </p:sp>
      <p:sp>
        <p:nvSpPr>
          <p:cNvPr id="7" name="object 7"/>
          <p:cNvSpPr txBox="1"/>
          <p:nvPr/>
        </p:nvSpPr>
        <p:spPr>
          <a:xfrm>
            <a:off x="435329" y="3455415"/>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20</a:t>
            </a:r>
            <a:endParaRPr sz="700">
              <a:latin typeface="Trebuchet MS"/>
              <a:cs typeface="Trebuchet MS"/>
            </a:endParaRPr>
          </a:p>
        </p:txBody>
      </p:sp>
      <p:sp>
        <p:nvSpPr>
          <p:cNvPr id="8" name="object 8"/>
          <p:cNvSpPr txBox="1"/>
          <p:nvPr/>
        </p:nvSpPr>
        <p:spPr>
          <a:xfrm>
            <a:off x="435329" y="3077464"/>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30</a:t>
            </a:r>
            <a:endParaRPr sz="700">
              <a:latin typeface="Trebuchet MS"/>
              <a:cs typeface="Trebuchet MS"/>
            </a:endParaRPr>
          </a:p>
        </p:txBody>
      </p:sp>
      <p:sp>
        <p:nvSpPr>
          <p:cNvPr id="9" name="object 9"/>
          <p:cNvSpPr txBox="1"/>
          <p:nvPr/>
        </p:nvSpPr>
        <p:spPr>
          <a:xfrm>
            <a:off x="435329" y="2699511"/>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40</a:t>
            </a:r>
            <a:endParaRPr sz="700">
              <a:latin typeface="Trebuchet MS"/>
              <a:cs typeface="Trebuchet MS"/>
            </a:endParaRPr>
          </a:p>
        </p:txBody>
      </p:sp>
      <p:sp>
        <p:nvSpPr>
          <p:cNvPr id="10" name="object 10"/>
          <p:cNvSpPr txBox="1"/>
          <p:nvPr/>
        </p:nvSpPr>
        <p:spPr>
          <a:xfrm>
            <a:off x="435329" y="2321559"/>
            <a:ext cx="1790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50k</a:t>
            </a:r>
            <a:endParaRPr sz="700">
              <a:latin typeface="Trebuchet MS"/>
              <a:cs typeface="Trebuchet MS"/>
            </a:endParaRPr>
          </a:p>
        </p:txBody>
      </p:sp>
      <p:sp>
        <p:nvSpPr>
          <p:cNvPr id="11" name="object 11"/>
          <p:cNvSpPr txBox="1"/>
          <p:nvPr/>
        </p:nvSpPr>
        <p:spPr>
          <a:xfrm>
            <a:off x="448029" y="1974951"/>
            <a:ext cx="101600" cy="889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70"/>
              </a:lnSpc>
            </a:pPr>
            <a:r>
              <a:rPr sz="700" spc="-25">
                <a:latin typeface="Trebuchet MS"/>
                <a:cs typeface="Trebuchet MS"/>
              </a:rPr>
              <a:t>60</a:t>
            </a:r>
            <a:endParaRPr sz="700">
              <a:latin typeface="Trebuchet MS"/>
              <a:cs typeface="Trebuchet MS"/>
            </a:endParaRPr>
          </a:p>
        </p:txBody>
      </p:sp>
      <p:sp>
        <p:nvSpPr>
          <p:cNvPr id="12" name="object 12"/>
          <p:cNvSpPr txBox="1"/>
          <p:nvPr/>
        </p:nvSpPr>
        <p:spPr>
          <a:xfrm>
            <a:off x="719371"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1936</a:t>
            </a:r>
            <a:endParaRPr sz="800">
              <a:latin typeface="Arial"/>
              <a:cs typeface="Arial"/>
            </a:endParaRPr>
          </a:p>
        </p:txBody>
      </p:sp>
      <p:sp>
        <p:nvSpPr>
          <p:cNvPr id="13" name="object 13"/>
          <p:cNvSpPr txBox="1"/>
          <p:nvPr/>
        </p:nvSpPr>
        <p:spPr>
          <a:xfrm>
            <a:off x="1167760"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1940</a:t>
            </a:r>
            <a:endParaRPr sz="800">
              <a:latin typeface="Arial"/>
              <a:cs typeface="Arial"/>
            </a:endParaRPr>
          </a:p>
        </p:txBody>
      </p:sp>
      <p:sp>
        <p:nvSpPr>
          <p:cNvPr id="14" name="object 14"/>
          <p:cNvSpPr txBox="1"/>
          <p:nvPr/>
        </p:nvSpPr>
        <p:spPr>
          <a:xfrm>
            <a:off x="1616147"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1944</a:t>
            </a:r>
            <a:endParaRPr sz="800">
              <a:latin typeface="Arial"/>
              <a:cs typeface="Arial"/>
            </a:endParaRPr>
          </a:p>
        </p:txBody>
      </p:sp>
      <p:sp>
        <p:nvSpPr>
          <p:cNvPr id="15" name="object 15"/>
          <p:cNvSpPr txBox="1"/>
          <p:nvPr/>
        </p:nvSpPr>
        <p:spPr>
          <a:xfrm>
            <a:off x="2064536"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1948</a:t>
            </a:r>
            <a:endParaRPr sz="800">
              <a:latin typeface="Arial"/>
              <a:cs typeface="Arial"/>
            </a:endParaRPr>
          </a:p>
        </p:txBody>
      </p:sp>
      <p:sp>
        <p:nvSpPr>
          <p:cNvPr id="16" name="object 16"/>
          <p:cNvSpPr txBox="1"/>
          <p:nvPr/>
        </p:nvSpPr>
        <p:spPr>
          <a:xfrm>
            <a:off x="2512923"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1952</a:t>
            </a:r>
            <a:endParaRPr sz="800">
              <a:latin typeface="Arial"/>
              <a:cs typeface="Arial"/>
            </a:endParaRPr>
          </a:p>
        </p:txBody>
      </p:sp>
      <p:sp>
        <p:nvSpPr>
          <p:cNvPr id="17" name="object 17"/>
          <p:cNvSpPr txBox="1"/>
          <p:nvPr/>
        </p:nvSpPr>
        <p:spPr>
          <a:xfrm>
            <a:off x="2961313"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1956</a:t>
            </a:r>
            <a:endParaRPr sz="800">
              <a:latin typeface="Arial"/>
              <a:cs typeface="Arial"/>
            </a:endParaRPr>
          </a:p>
        </p:txBody>
      </p:sp>
      <p:sp>
        <p:nvSpPr>
          <p:cNvPr id="18" name="object 18"/>
          <p:cNvSpPr txBox="1"/>
          <p:nvPr/>
        </p:nvSpPr>
        <p:spPr>
          <a:xfrm>
            <a:off x="3409701"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1960</a:t>
            </a:r>
            <a:endParaRPr sz="800">
              <a:latin typeface="Arial"/>
              <a:cs typeface="Arial"/>
            </a:endParaRPr>
          </a:p>
        </p:txBody>
      </p:sp>
      <p:sp>
        <p:nvSpPr>
          <p:cNvPr id="19" name="object 19"/>
          <p:cNvSpPr txBox="1"/>
          <p:nvPr/>
        </p:nvSpPr>
        <p:spPr>
          <a:xfrm>
            <a:off x="3858088"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1964</a:t>
            </a:r>
            <a:endParaRPr sz="800">
              <a:latin typeface="Arial"/>
              <a:cs typeface="Arial"/>
            </a:endParaRPr>
          </a:p>
        </p:txBody>
      </p:sp>
      <p:sp>
        <p:nvSpPr>
          <p:cNvPr id="20" name="object 20"/>
          <p:cNvSpPr txBox="1"/>
          <p:nvPr/>
        </p:nvSpPr>
        <p:spPr>
          <a:xfrm>
            <a:off x="4306477"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1968</a:t>
            </a:r>
            <a:endParaRPr sz="800">
              <a:latin typeface="Arial"/>
              <a:cs typeface="Arial"/>
            </a:endParaRPr>
          </a:p>
        </p:txBody>
      </p:sp>
      <p:sp>
        <p:nvSpPr>
          <p:cNvPr id="21" name="object 21"/>
          <p:cNvSpPr txBox="1"/>
          <p:nvPr/>
        </p:nvSpPr>
        <p:spPr>
          <a:xfrm>
            <a:off x="4754864"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1972</a:t>
            </a:r>
            <a:endParaRPr sz="800">
              <a:latin typeface="Arial"/>
              <a:cs typeface="Arial"/>
            </a:endParaRPr>
          </a:p>
        </p:txBody>
      </p:sp>
      <p:sp>
        <p:nvSpPr>
          <p:cNvPr id="22" name="object 22"/>
          <p:cNvSpPr txBox="1"/>
          <p:nvPr/>
        </p:nvSpPr>
        <p:spPr>
          <a:xfrm>
            <a:off x="5203252"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1976</a:t>
            </a:r>
            <a:endParaRPr sz="800">
              <a:latin typeface="Arial"/>
              <a:cs typeface="Arial"/>
            </a:endParaRPr>
          </a:p>
        </p:txBody>
      </p:sp>
      <p:sp>
        <p:nvSpPr>
          <p:cNvPr id="23" name="object 23"/>
          <p:cNvSpPr txBox="1"/>
          <p:nvPr/>
        </p:nvSpPr>
        <p:spPr>
          <a:xfrm>
            <a:off x="5651641"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1980</a:t>
            </a:r>
            <a:endParaRPr sz="800">
              <a:latin typeface="Arial"/>
              <a:cs typeface="Arial"/>
            </a:endParaRPr>
          </a:p>
        </p:txBody>
      </p:sp>
      <p:sp>
        <p:nvSpPr>
          <p:cNvPr id="24" name="object 24"/>
          <p:cNvSpPr txBox="1"/>
          <p:nvPr/>
        </p:nvSpPr>
        <p:spPr>
          <a:xfrm>
            <a:off x="6100028"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1984</a:t>
            </a:r>
            <a:endParaRPr sz="800">
              <a:latin typeface="Arial"/>
              <a:cs typeface="Arial"/>
            </a:endParaRPr>
          </a:p>
        </p:txBody>
      </p:sp>
      <p:sp>
        <p:nvSpPr>
          <p:cNvPr id="25" name="object 25"/>
          <p:cNvSpPr txBox="1"/>
          <p:nvPr/>
        </p:nvSpPr>
        <p:spPr>
          <a:xfrm>
            <a:off x="6548417"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1988</a:t>
            </a:r>
            <a:endParaRPr sz="800">
              <a:latin typeface="Arial"/>
              <a:cs typeface="Arial"/>
            </a:endParaRPr>
          </a:p>
        </p:txBody>
      </p:sp>
      <p:sp>
        <p:nvSpPr>
          <p:cNvPr id="26" name="object 26"/>
          <p:cNvSpPr txBox="1"/>
          <p:nvPr/>
        </p:nvSpPr>
        <p:spPr>
          <a:xfrm>
            <a:off x="6996804"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1992</a:t>
            </a:r>
            <a:endParaRPr sz="800">
              <a:latin typeface="Arial"/>
              <a:cs typeface="Arial"/>
            </a:endParaRPr>
          </a:p>
        </p:txBody>
      </p:sp>
      <p:sp>
        <p:nvSpPr>
          <p:cNvPr id="27" name="object 27"/>
          <p:cNvSpPr txBox="1"/>
          <p:nvPr/>
        </p:nvSpPr>
        <p:spPr>
          <a:xfrm>
            <a:off x="7445193"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1996</a:t>
            </a:r>
            <a:endParaRPr sz="800">
              <a:latin typeface="Arial"/>
              <a:cs typeface="Arial"/>
            </a:endParaRPr>
          </a:p>
        </p:txBody>
      </p:sp>
      <p:sp>
        <p:nvSpPr>
          <p:cNvPr id="28" name="object 28"/>
          <p:cNvSpPr txBox="1"/>
          <p:nvPr/>
        </p:nvSpPr>
        <p:spPr>
          <a:xfrm>
            <a:off x="7893581"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2000</a:t>
            </a:r>
            <a:endParaRPr sz="800">
              <a:latin typeface="Arial"/>
              <a:cs typeface="Arial"/>
            </a:endParaRPr>
          </a:p>
        </p:txBody>
      </p:sp>
      <p:sp>
        <p:nvSpPr>
          <p:cNvPr id="29" name="object 29"/>
          <p:cNvSpPr txBox="1"/>
          <p:nvPr/>
        </p:nvSpPr>
        <p:spPr>
          <a:xfrm>
            <a:off x="8341969"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2004</a:t>
            </a:r>
            <a:endParaRPr sz="800">
              <a:latin typeface="Arial"/>
              <a:cs typeface="Arial"/>
            </a:endParaRPr>
          </a:p>
        </p:txBody>
      </p:sp>
      <p:sp>
        <p:nvSpPr>
          <p:cNvPr id="30" name="object 30"/>
          <p:cNvSpPr txBox="1"/>
          <p:nvPr/>
        </p:nvSpPr>
        <p:spPr>
          <a:xfrm>
            <a:off x="8790357"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2008</a:t>
            </a:r>
            <a:endParaRPr sz="800">
              <a:latin typeface="Arial"/>
              <a:cs typeface="Arial"/>
            </a:endParaRPr>
          </a:p>
        </p:txBody>
      </p:sp>
      <p:sp>
        <p:nvSpPr>
          <p:cNvPr id="31" name="object 31"/>
          <p:cNvSpPr txBox="1"/>
          <p:nvPr/>
        </p:nvSpPr>
        <p:spPr>
          <a:xfrm>
            <a:off x="9238746" y="4335779"/>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2012</a:t>
            </a:r>
            <a:endParaRPr sz="800">
              <a:latin typeface="Arial"/>
              <a:cs typeface="Arial"/>
            </a:endParaRPr>
          </a:p>
        </p:txBody>
      </p:sp>
      <p:sp>
        <p:nvSpPr>
          <p:cNvPr id="32" name="object 32"/>
          <p:cNvSpPr/>
          <p:nvPr/>
        </p:nvSpPr>
        <p:spPr>
          <a:xfrm>
            <a:off x="426792" y="1910557"/>
            <a:ext cx="168275" cy="168275"/>
          </a:xfrm>
          <a:custGeom>
            <a:avLst/>
            <a:gdLst/>
            <a:ahLst/>
            <a:cxnLst/>
            <a:rect l="l" t="t" r="r" b="b"/>
            <a:pathLst>
              <a:path w="168275" h="168275">
                <a:moveTo>
                  <a:pt x="168046" y="0"/>
                </a:moveTo>
                <a:lnTo>
                  <a:pt x="0" y="0"/>
                </a:lnTo>
                <a:lnTo>
                  <a:pt x="0" y="168083"/>
                </a:lnTo>
                <a:lnTo>
                  <a:pt x="168046" y="168083"/>
                </a:lnTo>
                <a:lnTo>
                  <a:pt x="168046"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txBox="1"/>
          <p:nvPr/>
        </p:nvSpPr>
        <p:spPr>
          <a:xfrm>
            <a:off x="7497511" y="2012188"/>
            <a:ext cx="1374140" cy="3302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99695">
              <a:lnSpc>
                <a:spcPct val="100000"/>
              </a:lnSpc>
              <a:spcBef>
                <a:spcPts val="100"/>
              </a:spcBef>
            </a:pPr>
            <a:r>
              <a:rPr sz="1000" b="1">
                <a:latin typeface="Trebuchet MS"/>
                <a:cs typeface="Trebuchet MS"/>
              </a:rPr>
              <a:t>AVERAGE</a:t>
            </a:r>
            <a:r>
              <a:rPr sz="1000" b="1" spc="265">
                <a:latin typeface="Trebuchet MS"/>
                <a:cs typeface="Trebuchet MS"/>
              </a:rPr>
              <a:t> </a:t>
            </a:r>
            <a:r>
              <a:rPr sz="1000" b="1" spc="-10">
                <a:latin typeface="Trebuchet MS"/>
                <a:cs typeface="Trebuchet MS"/>
              </a:rPr>
              <a:t>10-</a:t>
            </a:r>
            <a:r>
              <a:rPr sz="1000" b="1" spc="-20">
                <a:latin typeface="Trebuchet MS"/>
                <a:cs typeface="Trebuchet MS"/>
              </a:rPr>
              <a:t>YEAR </a:t>
            </a:r>
            <a:r>
              <a:rPr sz="1000" b="1" spc="50">
                <a:latin typeface="Trebuchet MS"/>
                <a:cs typeface="Trebuchet MS"/>
              </a:rPr>
              <a:t>ANNUALIZED</a:t>
            </a:r>
            <a:r>
              <a:rPr sz="1000" b="1" spc="-40">
                <a:latin typeface="Trebuchet MS"/>
                <a:cs typeface="Trebuchet MS"/>
              </a:rPr>
              <a:t> </a:t>
            </a:r>
            <a:r>
              <a:rPr sz="1000" b="1" spc="-10">
                <a:latin typeface="Trebuchet MS"/>
                <a:cs typeface="Trebuchet MS"/>
              </a:rPr>
              <a:t>RETURN</a:t>
            </a:r>
            <a:endParaRPr sz="1000">
              <a:latin typeface="Trebuchet MS"/>
              <a:cs typeface="Trebuchet MS"/>
            </a:endParaRPr>
          </a:p>
        </p:txBody>
      </p:sp>
      <p:sp>
        <p:nvSpPr>
          <p:cNvPr id="34" name="object 34"/>
          <p:cNvSpPr txBox="1"/>
          <p:nvPr/>
        </p:nvSpPr>
        <p:spPr>
          <a:xfrm>
            <a:off x="7578491" y="2793491"/>
            <a:ext cx="561340" cy="36385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10">
                <a:solidFill>
                  <a:srgbClr val="1D4789"/>
                </a:solidFill>
                <a:latin typeface="Trebuchet MS"/>
                <a:cs typeface="Trebuchet MS"/>
              </a:rPr>
              <a:t>11.2%</a:t>
            </a:r>
            <a:endParaRPr sz="1400">
              <a:latin typeface="Trebuchet MS"/>
              <a:cs typeface="Trebuchet MS"/>
            </a:endParaRPr>
          </a:p>
          <a:p>
            <a:pPr marL="86995">
              <a:lnSpc>
                <a:spcPct val="100000"/>
              </a:lnSpc>
              <a:spcBef>
                <a:spcPts val="25"/>
              </a:spcBef>
            </a:pPr>
            <a:r>
              <a:rPr sz="800" spc="-10">
                <a:latin typeface="Arial"/>
                <a:cs typeface="Arial"/>
              </a:rPr>
              <a:t>Democrat</a:t>
            </a:r>
            <a:endParaRPr sz="800">
              <a:latin typeface="Arial"/>
              <a:cs typeface="Arial"/>
            </a:endParaRPr>
          </a:p>
        </p:txBody>
      </p:sp>
      <p:sp>
        <p:nvSpPr>
          <p:cNvPr id="35" name="object 35"/>
          <p:cNvSpPr txBox="1"/>
          <p:nvPr/>
        </p:nvSpPr>
        <p:spPr>
          <a:xfrm>
            <a:off x="8294917" y="2793491"/>
            <a:ext cx="560705" cy="36385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b="1" spc="-10">
                <a:solidFill>
                  <a:srgbClr val="AA212F"/>
                </a:solidFill>
                <a:latin typeface="Trebuchet MS"/>
                <a:cs typeface="Trebuchet MS"/>
              </a:rPr>
              <a:t>10.5%</a:t>
            </a:r>
            <a:endParaRPr sz="1400">
              <a:latin typeface="Trebuchet MS"/>
              <a:cs typeface="Trebuchet MS"/>
            </a:endParaRPr>
          </a:p>
          <a:p>
            <a:pPr marL="12700">
              <a:lnSpc>
                <a:spcPct val="100000"/>
              </a:lnSpc>
              <a:spcBef>
                <a:spcPts val="25"/>
              </a:spcBef>
            </a:pPr>
            <a:r>
              <a:rPr sz="800" spc="-10">
                <a:latin typeface="Arial"/>
                <a:cs typeface="Arial"/>
              </a:rPr>
              <a:t>Republican</a:t>
            </a:r>
            <a:endParaRPr sz="800">
              <a:latin typeface="Arial"/>
              <a:cs typeface="Arial"/>
            </a:endParaRPr>
          </a:p>
        </p:txBody>
      </p:sp>
      <p:grpSp>
        <p:nvGrpSpPr>
          <p:cNvPr id="36" name="object 36"/>
          <p:cNvGrpSpPr/>
          <p:nvPr/>
        </p:nvGrpSpPr>
        <p:grpSpPr>
          <a:xfrm>
            <a:off x="7708392" y="2407920"/>
            <a:ext cx="1005840" cy="372110"/>
            <a:chOff x="7708392" y="2407920"/>
            <a:chExt cx="1005840" cy="372110"/>
          </a:xfrm>
        </p:grpSpPr>
        <p:pic>
          <p:nvPicPr>
            <p:cNvPr id="37" name="object 37"/>
            <p:cNvPicPr/>
            <p:nvPr/>
          </p:nvPicPr>
          <p:blipFill>
            <a:blip r:embed="rId3"/>
            <a:stretch>
              <a:fillRect/>
            </a:stretch>
          </p:blipFill>
          <p:spPr>
            <a:xfrm>
              <a:off x="7708392" y="2407920"/>
              <a:ext cx="390144" cy="371855"/>
            </a:xfrm>
            <a:prstGeom prst="rect">
              <a:avLst/>
            </a:prstGeom>
          </p:spPr>
        </p:pic>
        <p:pic>
          <p:nvPicPr>
            <p:cNvPr id="38" name="object 38"/>
            <p:cNvPicPr/>
            <p:nvPr/>
          </p:nvPicPr>
          <p:blipFill>
            <a:blip r:embed="rId4"/>
            <a:stretch>
              <a:fillRect/>
            </a:stretch>
          </p:blipFill>
          <p:spPr>
            <a:xfrm>
              <a:off x="8324088" y="2468880"/>
              <a:ext cx="390144" cy="310896"/>
            </a:xfrm>
            <a:prstGeom prst="rect">
              <a:avLst/>
            </a:prstGeom>
          </p:spPr>
        </p:pic>
      </p:grpSp>
      <p:grpSp>
        <p:nvGrpSpPr>
          <p:cNvPr id="39" name="object 39"/>
          <p:cNvGrpSpPr/>
          <p:nvPr/>
        </p:nvGrpSpPr>
        <p:grpSpPr>
          <a:xfrm>
            <a:off x="713729" y="4547615"/>
            <a:ext cx="1630045" cy="265430"/>
            <a:chOff x="713729" y="4547615"/>
            <a:chExt cx="1630045" cy="265430"/>
          </a:xfrm>
        </p:grpSpPr>
        <p:sp>
          <p:nvSpPr>
            <p:cNvPr id="40" name="object 40"/>
            <p:cNvSpPr/>
            <p:nvPr/>
          </p:nvSpPr>
          <p:spPr>
            <a:xfrm>
              <a:off x="716904" y="4632971"/>
              <a:ext cx="1623695" cy="72390"/>
            </a:xfrm>
            <a:custGeom>
              <a:avLst/>
              <a:gdLst/>
              <a:ahLst/>
              <a:cxnLst/>
              <a:rect l="l" t="t" r="r" b="b"/>
              <a:pathLst>
                <a:path w="1623695" h="72389">
                  <a:moveTo>
                    <a:pt x="1623600" y="0"/>
                  </a:moveTo>
                  <a:lnTo>
                    <a:pt x="1623600" y="28025"/>
                  </a:lnTo>
                  <a:lnTo>
                    <a:pt x="1623600" y="50911"/>
                  </a:lnTo>
                  <a:lnTo>
                    <a:pt x="1623600" y="66341"/>
                  </a:lnTo>
                  <a:lnTo>
                    <a:pt x="1623600"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a:off x="1330703" y="4639124"/>
              <a:ext cx="396240" cy="128270"/>
            </a:xfrm>
            <a:custGeom>
              <a:avLst/>
              <a:gdLst/>
              <a:ahLst/>
              <a:cxnLst/>
              <a:rect l="l" t="t" r="r" b="b"/>
              <a:pathLst>
                <a:path w="396239"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2" name="object 42"/>
            <p:cNvPicPr/>
            <p:nvPr/>
          </p:nvPicPr>
          <p:blipFill>
            <a:blip r:embed="rId5"/>
            <a:stretch>
              <a:fillRect/>
            </a:stretch>
          </p:blipFill>
          <p:spPr>
            <a:xfrm>
              <a:off x="1386839" y="4547615"/>
              <a:ext cx="280416" cy="265175"/>
            </a:xfrm>
            <a:prstGeom prst="rect">
              <a:avLst/>
            </a:prstGeom>
          </p:spPr>
        </p:pic>
      </p:grpSp>
      <p:grpSp>
        <p:nvGrpSpPr>
          <p:cNvPr id="43" name="object 43"/>
          <p:cNvGrpSpPr/>
          <p:nvPr/>
        </p:nvGrpSpPr>
        <p:grpSpPr>
          <a:xfrm>
            <a:off x="2506043" y="4590288"/>
            <a:ext cx="734060" cy="222885"/>
            <a:chOff x="2506043" y="4590288"/>
            <a:chExt cx="734060" cy="222885"/>
          </a:xfrm>
        </p:grpSpPr>
        <p:sp>
          <p:nvSpPr>
            <p:cNvPr id="44" name="object 44"/>
            <p:cNvSpPr/>
            <p:nvPr/>
          </p:nvSpPr>
          <p:spPr>
            <a:xfrm>
              <a:off x="2509218" y="4632971"/>
              <a:ext cx="727710" cy="72390"/>
            </a:xfrm>
            <a:custGeom>
              <a:avLst/>
              <a:gdLst/>
              <a:ahLst/>
              <a:cxnLst/>
              <a:rect l="l" t="t" r="r" b="b"/>
              <a:pathLst>
                <a:path w="727710"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45"/>
            <p:cNvSpPr/>
            <p:nvPr/>
          </p:nvSpPr>
          <p:spPr>
            <a:xfrm>
              <a:off x="2674819" y="4639124"/>
              <a:ext cx="396240" cy="128270"/>
            </a:xfrm>
            <a:custGeom>
              <a:avLst/>
              <a:gdLst/>
              <a:ahLst/>
              <a:cxnLst/>
              <a:rect l="l" t="t" r="r" b="b"/>
              <a:pathLst>
                <a:path w="396239"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6" name="object 46"/>
            <p:cNvPicPr/>
            <p:nvPr/>
          </p:nvPicPr>
          <p:blipFill>
            <a:blip r:embed="rId6"/>
            <a:stretch>
              <a:fillRect/>
            </a:stretch>
          </p:blipFill>
          <p:spPr>
            <a:xfrm>
              <a:off x="2746248" y="4590288"/>
              <a:ext cx="280415" cy="222504"/>
            </a:xfrm>
            <a:prstGeom prst="rect">
              <a:avLst/>
            </a:prstGeom>
          </p:spPr>
        </p:pic>
      </p:grpSp>
      <p:grpSp>
        <p:nvGrpSpPr>
          <p:cNvPr id="47" name="object 47"/>
          <p:cNvGrpSpPr/>
          <p:nvPr/>
        </p:nvGrpSpPr>
        <p:grpSpPr>
          <a:xfrm>
            <a:off x="3402969" y="4547615"/>
            <a:ext cx="734060" cy="265430"/>
            <a:chOff x="3402969" y="4547615"/>
            <a:chExt cx="734060" cy="265430"/>
          </a:xfrm>
        </p:grpSpPr>
        <p:sp>
          <p:nvSpPr>
            <p:cNvPr id="48" name="object 48"/>
            <p:cNvSpPr/>
            <p:nvPr/>
          </p:nvSpPr>
          <p:spPr>
            <a:xfrm>
              <a:off x="3406144" y="4632971"/>
              <a:ext cx="727710" cy="72390"/>
            </a:xfrm>
            <a:custGeom>
              <a:avLst/>
              <a:gdLst/>
              <a:ahLst/>
              <a:cxnLst/>
              <a:rect l="l" t="t" r="r" b="b"/>
              <a:pathLst>
                <a:path w="727710"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a:off x="3571745" y="4639124"/>
              <a:ext cx="396240" cy="128270"/>
            </a:xfrm>
            <a:custGeom>
              <a:avLst/>
              <a:gdLst/>
              <a:ahLst/>
              <a:cxnLst/>
              <a:rect l="l" t="t" r="r" b="b"/>
              <a:pathLst>
                <a:path w="396239"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0" name="object 50"/>
            <p:cNvPicPr/>
            <p:nvPr/>
          </p:nvPicPr>
          <p:blipFill>
            <a:blip r:embed="rId7"/>
            <a:stretch>
              <a:fillRect/>
            </a:stretch>
          </p:blipFill>
          <p:spPr>
            <a:xfrm>
              <a:off x="3630167" y="4547615"/>
              <a:ext cx="280415" cy="265175"/>
            </a:xfrm>
            <a:prstGeom prst="rect">
              <a:avLst/>
            </a:prstGeom>
          </p:spPr>
        </p:pic>
      </p:grpSp>
      <p:grpSp>
        <p:nvGrpSpPr>
          <p:cNvPr id="51" name="object 51"/>
          <p:cNvGrpSpPr/>
          <p:nvPr/>
        </p:nvGrpSpPr>
        <p:grpSpPr>
          <a:xfrm>
            <a:off x="4299895" y="4590288"/>
            <a:ext cx="734060" cy="222885"/>
            <a:chOff x="4299895" y="4590288"/>
            <a:chExt cx="734060" cy="222885"/>
          </a:xfrm>
        </p:grpSpPr>
        <p:sp>
          <p:nvSpPr>
            <p:cNvPr id="52" name="object 52"/>
            <p:cNvSpPr/>
            <p:nvPr/>
          </p:nvSpPr>
          <p:spPr>
            <a:xfrm>
              <a:off x="4303070" y="4632971"/>
              <a:ext cx="727710" cy="72390"/>
            </a:xfrm>
            <a:custGeom>
              <a:avLst/>
              <a:gdLst/>
              <a:ahLst/>
              <a:cxnLst/>
              <a:rect l="l" t="t" r="r" b="b"/>
              <a:pathLst>
                <a:path w="727710"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3"/>
            <p:cNvSpPr/>
            <p:nvPr/>
          </p:nvSpPr>
          <p:spPr>
            <a:xfrm>
              <a:off x="4468670" y="4639124"/>
              <a:ext cx="396240" cy="128270"/>
            </a:xfrm>
            <a:custGeom>
              <a:avLst/>
              <a:gdLst/>
              <a:ahLst/>
              <a:cxnLst/>
              <a:rect l="l" t="t" r="r" b="b"/>
              <a:pathLst>
                <a:path w="396239"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4" name="object 54"/>
            <p:cNvPicPr/>
            <p:nvPr/>
          </p:nvPicPr>
          <p:blipFill>
            <a:blip r:embed="rId8"/>
            <a:stretch>
              <a:fillRect/>
            </a:stretch>
          </p:blipFill>
          <p:spPr>
            <a:xfrm>
              <a:off x="4538472" y="4590288"/>
              <a:ext cx="280415" cy="222504"/>
            </a:xfrm>
            <a:prstGeom prst="rect">
              <a:avLst/>
            </a:prstGeom>
          </p:spPr>
        </p:pic>
      </p:grpSp>
      <p:grpSp>
        <p:nvGrpSpPr>
          <p:cNvPr id="55" name="object 55"/>
          <p:cNvGrpSpPr/>
          <p:nvPr/>
        </p:nvGrpSpPr>
        <p:grpSpPr>
          <a:xfrm>
            <a:off x="6990674" y="4547615"/>
            <a:ext cx="734060" cy="265430"/>
            <a:chOff x="6990674" y="4547615"/>
            <a:chExt cx="734060" cy="265430"/>
          </a:xfrm>
        </p:grpSpPr>
        <p:sp>
          <p:nvSpPr>
            <p:cNvPr id="56" name="object 56"/>
            <p:cNvSpPr/>
            <p:nvPr/>
          </p:nvSpPr>
          <p:spPr>
            <a:xfrm>
              <a:off x="6993849" y="4632971"/>
              <a:ext cx="727710" cy="72390"/>
            </a:xfrm>
            <a:custGeom>
              <a:avLst/>
              <a:gdLst/>
              <a:ahLst/>
              <a:cxnLst/>
              <a:rect l="l" t="t" r="r" b="b"/>
              <a:pathLst>
                <a:path w="727709"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57"/>
            <p:cNvSpPr/>
            <p:nvPr/>
          </p:nvSpPr>
          <p:spPr>
            <a:xfrm>
              <a:off x="7159448" y="4639124"/>
              <a:ext cx="396240" cy="128270"/>
            </a:xfrm>
            <a:custGeom>
              <a:avLst/>
              <a:gdLst/>
              <a:ahLst/>
              <a:cxnLst/>
              <a:rect l="l" t="t" r="r" b="b"/>
              <a:pathLst>
                <a:path w="396240"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8" name="object 58"/>
            <p:cNvPicPr/>
            <p:nvPr/>
          </p:nvPicPr>
          <p:blipFill>
            <a:blip r:embed="rId9"/>
            <a:stretch>
              <a:fillRect/>
            </a:stretch>
          </p:blipFill>
          <p:spPr>
            <a:xfrm>
              <a:off x="7217664" y="4547615"/>
              <a:ext cx="280416" cy="265175"/>
            </a:xfrm>
            <a:prstGeom prst="rect">
              <a:avLst/>
            </a:prstGeom>
          </p:spPr>
        </p:pic>
      </p:grpSp>
      <p:grpSp>
        <p:nvGrpSpPr>
          <p:cNvPr id="59" name="object 59"/>
          <p:cNvGrpSpPr/>
          <p:nvPr/>
        </p:nvGrpSpPr>
        <p:grpSpPr>
          <a:xfrm>
            <a:off x="7887598" y="4590288"/>
            <a:ext cx="734060" cy="222885"/>
            <a:chOff x="7887598" y="4590288"/>
            <a:chExt cx="734060" cy="222885"/>
          </a:xfrm>
        </p:grpSpPr>
        <p:sp>
          <p:nvSpPr>
            <p:cNvPr id="60" name="object 60"/>
            <p:cNvSpPr/>
            <p:nvPr/>
          </p:nvSpPr>
          <p:spPr>
            <a:xfrm>
              <a:off x="7890773" y="4632971"/>
              <a:ext cx="727710" cy="72390"/>
            </a:xfrm>
            <a:custGeom>
              <a:avLst/>
              <a:gdLst/>
              <a:ahLst/>
              <a:cxnLst/>
              <a:rect l="l" t="t" r="r" b="b"/>
              <a:pathLst>
                <a:path w="727709"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61"/>
            <p:cNvSpPr/>
            <p:nvPr/>
          </p:nvSpPr>
          <p:spPr>
            <a:xfrm>
              <a:off x="8056373" y="4639124"/>
              <a:ext cx="396240" cy="128270"/>
            </a:xfrm>
            <a:custGeom>
              <a:avLst/>
              <a:gdLst/>
              <a:ahLst/>
              <a:cxnLst/>
              <a:rect l="l" t="t" r="r" b="b"/>
              <a:pathLst>
                <a:path w="396240"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2" name="object 62"/>
            <p:cNvPicPr/>
            <p:nvPr/>
          </p:nvPicPr>
          <p:blipFill>
            <a:blip r:embed="rId10"/>
            <a:stretch>
              <a:fillRect/>
            </a:stretch>
          </p:blipFill>
          <p:spPr>
            <a:xfrm>
              <a:off x="8125967" y="4590288"/>
              <a:ext cx="280416" cy="222504"/>
            </a:xfrm>
            <a:prstGeom prst="rect">
              <a:avLst/>
            </a:prstGeom>
          </p:spPr>
        </p:pic>
      </p:grpSp>
      <p:grpSp>
        <p:nvGrpSpPr>
          <p:cNvPr id="63" name="object 63"/>
          <p:cNvGrpSpPr/>
          <p:nvPr/>
        </p:nvGrpSpPr>
        <p:grpSpPr>
          <a:xfrm>
            <a:off x="8784535" y="4547615"/>
            <a:ext cx="734060" cy="265430"/>
            <a:chOff x="8784535" y="4547615"/>
            <a:chExt cx="734060" cy="265430"/>
          </a:xfrm>
        </p:grpSpPr>
        <p:sp>
          <p:nvSpPr>
            <p:cNvPr id="64" name="object 64"/>
            <p:cNvSpPr/>
            <p:nvPr/>
          </p:nvSpPr>
          <p:spPr>
            <a:xfrm>
              <a:off x="8787710" y="4632971"/>
              <a:ext cx="727710" cy="72390"/>
            </a:xfrm>
            <a:custGeom>
              <a:avLst/>
              <a:gdLst/>
              <a:ahLst/>
              <a:cxnLst/>
              <a:rect l="l" t="t" r="r" b="b"/>
              <a:pathLst>
                <a:path w="727709" h="72389">
                  <a:moveTo>
                    <a:pt x="727200" y="0"/>
                  </a:moveTo>
                  <a:lnTo>
                    <a:pt x="727199" y="28025"/>
                  </a:lnTo>
                  <a:lnTo>
                    <a:pt x="727199" y="50911"/>
                  </a:lnTo>
                  <a:lnTo>
                    <a:pt x="727199" y="66341"/>
                  </a:lnTo>
                  <a:lnTo>
                    <a:pt x="727199" y="72000"/>
                  </a:lnTo>
                  <a:lnTo>
                    <a:pt x="0"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65"/>
            <p:cNvSpPr/>
            <p:nvPr/>
          </p:nvSpPr>
          <p:spPr>
            <a:xfrm>
              <a:off x="8953309" y="4639124"/>
              <a:ext cx="396240" cy="128270"/>
            </a:xfrm>
            <a:custGeom>
              <a:avLst/>
              <a:gdLst/>
              <a:ahLst/>
              <a:cxnLst/>
              <a:rect l="l" t="t" r="r" b="b"/>
              <a:pathLst>
                <a:path w="396240"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6" name="object 66"/>
            <p:cNvPicPr/>
            <p:nvPr/>
          </p:nvPicPr>
          <p:blipFill>
            <a:blip r:embed="rId11"/>
            <a:stretch>
              <a:fillRect/>
            </a:stretch>
          </p:blipFill>
          <p:spPr>
            <a:xfrm>
              <a:off x="9009888" y="4547615"/>
              <a:ext cx="280416" cy="265175"/>
            </a:xfrm>
            <a:prstGeom prst="rect">
              <a:avLst/>
            </a:prstGeom>
          </p:spPr>
        </p:pic>
      </p:grpSp>
      <p:grpSp>
        <p:nvGrpSpPr>
          <p:cNvPr id="67" name="object 67"/>
          <p:cNvGrpSpPr/>
          <p:nvPr/>
        </p:nvGrpSpPr>
        <p:grpSpPr>
          <a:xfrm>
            <a:off x="5647347" y="4590288"/>
            <a:ext cx="1180465" cy="222885"/>
            <a:chOff x="5647347" y="4590288"/>
            <a:chExt cx="1180465" cy="222885"/>
          </a:xfrm>
        </p:grpSpPr>
        <p:sp>
          <p:nvSpPr>
            <p:cNvPr id="68" name="object 68"/>
            <p:cNvSpPr/>
            <p:nvPr/>
          </p:nvSpPr>
          <p:spPr>
            <a:xfrm>
              <a:off x="5650522" y="4632971"/>
              <a:ext cx="1174115" cy="72390"/>
            </a:xfrm>
            <a:custGeom>
              <a:avLst/>
              <a:gdLst/>
              <a:ahLst/>
              <a:cxnLst/>
              <a:rect l="l" t="t" r="r" b="b"/>
              <a:pathLst>
                <a:path w="1174115" h="72389">
                  <a:moveTo>
                    <a:pt x="1173600" y="0"/>
                  </a:moveTo>
                  <a:lnTo>
                    <a:pt x="1173599" y="28025"/>
                  </a:lnTo>
                  <a:lnTo>
                    <a:pt x="1173599" y="50911"/>
                  </a:lnTo>
                  <a:lnTo>
                    <a:pt x="1173599" y="66341"/>
                  </a:lnTo>
                  <a:lnTo>
                    <a:pt x="1173598" y="72000"/>
                  </a:lnTo>
                  <a:lnTo>
                    <a:pt x="1" y="72000"/>
                  </a:lnTo>
                  <a:lnTo>
                    <a:pt x="0" y="66341"/>
                  </a:lnTo>
                  <a:lnTo>
                    <a:pt x="0" y="50911"/>
                  </a:lnTo>
                  <a:lnTo>
                    <a:pt x="0" y="28025"/>
                  </a:lnTo>
                  <a:lnTo>
                    <a:pt x="0" y="0"/>
                  </a:lnTo>
                </a:path>
              </a:pathLst>
            </a:custGeom>
            <a:ln w="6350">
              <a:solidFill>
                <a:srgbClr val="93888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69"/>
            <p:cNvSpPr/>
            <p:nvPr/>
          </p:nvSpPr>
          <p:spPr>
            <a:xfrm>
              <a:off x="6039322" y="4639124"/>
              <a:ext cx="396240" cy="128270"/>
            </a:xfrm>
            <a:custGeom>
              <a:avLst/>
              <a:gdLst/>
              <a:ahLst/>
              <a:cxnLst/>
              <a:rect l="l" t="t" r="r" b="b"/>
              <a:pathLst>
                <a:path w="396239" h="128270">
                  <a:moveTo>
                    <a:pt x="395999" y="0"/>
                  </a:moveTo>
                  <a:lnTo>
                    <a:pt x="0" y="0"/>
                  </a:lnTo>
                  <a:lnTo>
                    <a:pt x="0" y="127924"/>
                  </a:lnTo>
                  <a:lnTo>
                    <a:pt x="395999" y="127924"/>
                  </a:lnTo>
                  <a:lnTo>
                    <a:pt x="39599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0" name="object 70"/>
            <p:cNvPicPr/>
            <p:nvPr/>
          </p:nvPicPr>
          <p:blipFill>
            <a:blip r:embed="rId12"/>
            <a:stretch>
              <a:fillRect/>
            </a:stretch>
          </p:blipFill>
          <p:spPr>
            <a:xfrm>
              <a:off x="6111239" y="4590288"/>
              <a:ext cx="280415" cy="222504"/>
            </a:xfrm>
            <a:prstGeom prst="rect">
              <a:avLst/>
            </a:prstGeom>
          </p:spPr>
        </p:pic>
      </p:grpSp>
      <p:pic>
        <p:nvPicPr>
          <p:cNvPr id="71" name="object 71"/>
          <p:cNvPicPr/>
          <p:nvPr/>
        </p:nvPicPr>
        <p:blipFill>
          <a:blip r:embed="rId13"/>
          <a:stretch>
            <a:fillRect/>
          </a:stretch>
        </p:blipFill>
        <p:spPr>
          <a:xfrm>
            <a:off x="5199888" y="4547615"/>
            <a:ext cx="280415" cy="265175"/>
          </a:xfrm>
          <a:prstGeom prst="rect">
            <a:avLst/>
          </a:prstGeom>
        </p:spPr>
      </p:pic>
      <p:sp>
        <p:nvSpPr>
          <p:cNvPr id="72" name="object 72"/>
          <p:cNvSpPr txBox="1"/>
          <p:nvPr/>
        </p:nvSpPr>
        <p:spPr>
          <a:xfrm>
            <a:off x="488008" y="4220464"/>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0</a:t>
            </a:r>
            <a:endParaRPr sz="700">
              <a:latin typeface="Trebuchet MS"/>
              <a:cs typeface="Trebuchet MS"/>
            </a:endParaRPr>
          </a:p>
        </p:txBody>
      </p:sp>
      <p:sp>
        <p:nvSpPr>
          <p:cNvPr id="73" name="object 73"/>
          <p:cNvSpPr txBox="1">
            <a:spLocks noGrp="1"/>
          </p:cNvSpPr>
          <p:nvPr>
            <p:ph type="title"/>
          </p:nvPr>
        </p:nvSpPr>
        <p:spPr>
          <a:prstGeom prst="rect">
            <a:avLst/>
          </a:prstGeom>
        </p:spPr>
        <p:txBody>
          <a:bodyPr vert="horz" wrap="square" lIns="0" tIns="43815" rIns="0" bIns="0" rtlCol="0">
            <a:spAutoFit/>
          </a:bodyPr>
          <a:lstStyle/>
          <a:p>
            <a:pPr marL="1270" marR="5080">
              <a:lnSpc>
                <a:spcPts val="2690"/>
              </a:lnSpc>
              <a:spcBef>
                <a:spcPts val="345"/>
              </a:spcBef>
            </a:pPr>
            <a:r>
              <a:rPr spc="-45"/>
              <a:t>Red,</a:t>
            </a:r>
            <a:r>
              <a:rPr spc="-105"/>
              <a:t> </a:t>
            </a:r>
            <a:r>
              <a:t>blue</a:t>
            </a:r>
            <a:r>
              <a:rPr spc="-100"/>
              <a:t> </a:t>
            </a:r>
            <a:r>
              <a:t>and</a:t>
            </a:r>
            <a:r>
              <a:rPr spc="-90"/>
              <a:t> </a:t>
            </a:r>
            <a:r>
              <a:rPr spc="-55"/>
              <a:t>you:</a:t>
            </a:r>
            <a:r>
              <a:rPr spc="-95"/>
              <a:t> </a:t>
            </a:r>
            <a:r>
              <a:rPr spc="-10"/>
              <a:t>Investing through</a:t>
            </a:r>
            <a:r>
              <a:rPr spc="-135"/>
              <a:t> </a:t>
            </a:r>
            <a:r>
              <a:rPr spc="-50"/>
              <a:t>election</a:t>
            </a:r>
            <a:r>
              <a:rPr spc="-130"/>
              <a:t> </a:t>
            </a:r>
            <a:r>
              <a:rPr spc="-50"/>
              <a:t>uncertainty</a:t>
            </a:r>
          </a:p>
        </p:txBody>
      </p:sp>
      <p:sp>
        <p:nvSpPr>
          <p:cNvPr id="74" name="object 74"/>
          <p:cNvSpPr txBox="1"/>
          <p:nvPr/>
        </p:nvSpPr>
        <p:spPr>
          <a:xfrm>
            <a:off x="452634" y="6944868"/>
            <a:ext cx="897953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latin typeface="Arial"/>
                <a:cs typeface="Arial"/>
              </a:rPr>
              <a:t>Sources:</a:t>
            </a:r>
            <a:r>
              <a:rPr sz="800" spc="15">
                <a:latin typeface="Arial"/>
                <a:cs typeface="Arial"/>
              </a:rPr>
              <a:t> </a:t>
            </a:r>
            <a:r>
              <a:rPr sz="800">
                <a:latin typeface="Arial"/>
                <a:cs typeface="Arial"/>
              </a:rPr>
              <a:t>Capital</a:t>
            </a:r>
            <a:r>
              <a:rPr sz="800" spc="20">
                <a:latin typeface="Arial"/>
                <a:cs typeface="Arial"/>
              </a:rPr>
              <a:t> </a:t>
            </a:r>
            <a:r>
              <a:rPr sz="800">
                <a:latin typeface="Arial"/>
                <a:cs typeface="Arial"/>
              </a:rPr>
              <a:t>Group,</a:t>
            </a:r>
            <a:r>
              <a:rPr sz="800" spc="25">
                <a:latin typeface="Arial"/>
                <a:cs typeface="Arial"/>
              </a:rPr>
              <a:t> </a:t>
            </a:r>
            <a:r>
              <a:rPr sz="800">
                <a:latin typeface="Arial"/>
                <a:cs typeface="Arial"/>
              </a:rPr>
              <a:t>Standard</a:t>
            </a:r>
            <a:r>
              <a:rPr sz="800" spc="25">
                <a:latin typeface="Arial"/>
                <a:cs typeface="Arial"/>
              </a:rPr>
              <a:t> </a:t>
            </a:r>
            <a:r>
              <a:rPr sz="800">
                <a:latin typeface="Arial"/>
                <a:cs typeface="Arial"/>
              </a:rPr>
              <a:t>&amp;</a:t>
            </a:r>
            <a:r>
              <a:rPr sz="800" spc="20">
                <a:latin typeface="Arial"/>
                <a:cs typeface="Arial"/>
              </a:rPr>
              <a:t> </a:t>
            </a:r>
            <a:r>
              <a:rPr sz="800" spc="-10">
                <a:latin typeface="Arial"/>
                <a:cs typeface="Arial"/>
              </a:rPr>
              <a:t>Poor’s.</a:t>
            </a:r>
            <a:r>
              <a:rPr sz="800" spc="25">
                <a:latin typeface="Arial"/>
                <a:cs typeface="Arial"/>
              </a:rPr>
              <a:t> </a:t>
            </a:r>
            <a:r>
              <a:rPr sz="800" spc="-25">
                <a:latin typeface="Arial"/>
                <a:cs typeface="Arial"/>
              </a:rPr>
              <a:t>Each</a:t>
            </a:r>
            <a:r>
              <a:rPr sz="800" spc="10">
                <a:latin typeface="Arial"/>
                <a:cs typeface="Arial"/>
              </a:rPr>
              <a:t> </a:t>
            </a:r>
            <a:r>
              <a:rPr sz="800" spc="-10">
                <a:latin typeface="Arial"/>
                <a:cs typeface="Arial"/>
              </a:rPr>
              <a:t>10-</a:t>
            </a:r>
            <a:r>
              <a:rPr sz="800">
                <a:latin typeface="Arial"/>
                <a:cs typeface="Arial"/>
              </a:rPr>
              <a:t>year</a:t>
            </a:r>
            <a:r>
              <a:rPr sz="800" spc="20">
                <a:latin typeface="Arial"/>
                <a:cs typeface="Arial"/>
              </a:rPr>
              <a:t> </a:t>
            </a:r>
            <a:r>
              <a:rPr sz="800">
                <a:latin typeface="Arial"/>
                <a:cs typeface="Arial"/>
              </a:rPr>
              <a:t>period</a:t>
            </a:r>
            <a:r>
              <a:rPr sz="800" spc="25">
                <a:latin typeface="Arial"/>
                <a:cs typeface="Arial"/>
              </a:rPr>
              <a:t> </a:t>
            </a:r>
            <a:r>
              <a:rPr sz="800">
                <a:latin typeface="Arial"/>
                <a:cs typeface="Arial"/>
              </a:rPr>
              <a:t>begins</a:t>
            </a:r>
            <a:r>
              <a:rPr sz="800" spc="15">
                <a:latin typeface="Arial"/>
                <a:cs typeface="Arial"/>
              </a:rPr>
              <a:t> </a:t>
            </a:r>
            <a:r>
              <a:rPr sz="800">
                <a:latin typeface="Arial"/>
                <a:cs typeface="Arial"/>
              </a:rPr>
              <a:t>on</a:t>
            </a:r>
            <a:r>
              <a:rPr sz="800" spc="20">
                <a:latin typeface="Arial"/>
                <a:cs typeface="Arial"/>
              </a:rPr>
              <a:t> </a:t>
            </a:r>
            <a:r>
              <a:rPr sz="800" spc="-10">
                <a:latin typeface="Arial"/>
                <a:cs typeface="Arial"/>
              </a:rPr>
              <a:t>January</a:t>
            </a:r>
            <a:r>
              <a:rPr sz="800" spc="10">
                <a:latin typeface="Arial"/>
                <a:cs typeface="Arial"/>
              </a:rPr>
              <a:t> </a:t>
            </a:r>
            <a:r>
              <a:rPr sz="800">
                <a:latin typeface="Arial"/>
                <a:cs typeface="Arial"/>
              </a:rPr>
              <a:t>1</a:t>
            </a:r>
            <a:r>
              <a:rPr sz="800" spc="20">
                <a:latin typeface="Arial"/>
                <a:cs typeface="Arial"/>
              </a:rPr>
              <a:t> </a:t>
            </a:r>
            <a:r>
              <a:rPr sz="800">
                <a:latin typeface="Arial"/>
                <a:cs typeface="Arial"/>
              </a:rPr>
              <a:t>of</a:t>
            </a:r>
            <a:r>
              <a:rPr sz="800" spc="20">
                <a:latin typeface="Arial"/>
                <a:cs typeface="Arial"/>
              </a:rPr>
              <a:t> </a:t>
            </a:r>
            <a:r>
              <a:rPr sz="800">
                <a:latin typeface="Arial"/>
                <a:cs typeface="Arial"/>
              </a:rPr>
              <a:t>the</a:t>
            </a:r>
            <a:r>
              <a:rPr sz="800" spc="25">
                <a:latin typeface="Arial"/>
                <a:cs typeface="Arial"/>
              </a:rPr>
              <a:t> </a:t>
            </a:r>
            <a:r>
              <a:rPr sz="800">
                <a:latin typeface="Arial"/>
                <a:cs typeface="Arial"/>
              </a:rPr>
              <a:t>first</a:t>
            </a:r>
            <a:r>
              <a:rPr sz="800" spc="10">
                <a:latin typeface="Arial"/>
                <a:cs typeface="Arial"/>
              </a:rPr>
              <a:t> </a:t>
            </a:r>
            <a:r>
              <a:rPr sz="800">
                <a:latin typeface="Arial"/>
                <a:cs typeface="Arial"/>
              </a:rPr>
              <a:t>year</a:t>
            </a:r>
            <a:r>
              <a:rPr sz="800" spc="20">
                <a:latin typeface="Arial"/>
                <a:cs typeface="Arial"/>
              </a:rPr>
              <a:t> </a:t>
            </a:r>
            <a:r>
              <a:rPr sz="800">
                <a:latin typeface="Arial"/>
                <a:cs typeface="Arial"/>
              </a:rPr>
              <a:t>shown</a:t>
            </a:r>
            <a:r>
              <a:rPr sz="800" spc="20">
                <a:latin typeface="Arial"/>
                <a:cs typeface="Arial"/>
              </a:rPr>
              <a:t> </a:t>
            </a:r>
            <a:r>
              <a:rPr sz="800">
                <a:latin typeface="Arial"/>
                <a:cs typeface="Arial"/>
              </a:rPr>
              <a:t>and</a:t>
            </a:r>
            <a:r>
              <a:rPr sz="800" spc="25">
                <a:latin typeface="Arial"/>
                <a:cs typeface="Arial"/>
              </a:rPr>
              <a:t> </a:t>
            </a:r>
            <a:r>
              <a:rPr sz="800">
                <a:latin typeface="Arial"/>
                <a:cs typeface="Arial"/>
              </a:rPr>
              <a:t>ends</a:t>
            </a:r>
            <a:r>
              <a:rPr sz="800" spc="15">
                <a:latin typeface="Arial"/>
                <a:cs typeface="Arial"/>
              </a:rPr>
              <a:t> </a:t>
            </a:r>
            <a:r>
              <a:rPr sz="800">
                <a:latin typeface="Arial"/>
                <a:cs typeface="Arial"/>
              </a:rPr>
              <a:t>on</a:t>
            </a:r>
            <a:r>
              <a:rPr sz="800" spc="15">
                <a:latin typeface="Arial"/>
                <a:cs typeface="Arial"/>
              </a:rPr>
              <a:t> </a:t>
            </a:r>
            <a:r>
              <a:rPr sz="800">
                <a:latin typeface="Arial"/>
                <a:cs typeface="Arial"/>
              </a:rPr>
              <a:t>December</a:t>
            </a:r>
            <a:r>
              <a:rPr sz="800" spc="20">
                <a:latin typeface="Arial"/>
                <a:cs typeface="Arial"/>
              </a:rPr>
              <a:t> </a:t>
            </a:r>
            <a:r>
              <a:rPr sz="800">
                <a:latin typeface="Arial"/>
                <a:cs typeface="Arial"/>
              </a:rPr>
              <a:t>31</a:t>
            </a:r>
            <a:r>
              <a:rPr sz="800" spc="20">
                <a:latin typeface="Arial"/>
                <a:cs typeface="Arial"/>
              </a:rPr>
              <a:t> </a:t>
            </a:r>
            <a:r>
              <a:rPr sz="800">
                <a:latin typeface="Arial"/>
                <a:cs typeface="Arial"/>
              </a:rPr>
              <a:t>of</a:t>
            </a:r>
            <a:r>
              <a:rPr sz="800" spc="20">
                <a:latin typeface="Arial"/>
                <a:cs typeface="Arial"/>
              </a:rPr>
              <a:t> </a:t>
            </a:r>
            <a:r>
              <a:rPr sz="800">
                <a:latin typeface="Arial"/>
                <a:cs typeface="Arial"/>
              </a:rPr>
              <a:t>the</a:t>
            </a:r>
            <a:r>
              <a:rPr sz="800" spc="25">
                <a:latin typeface="Arial"/>
                <a:cs typeface="Arial"/>
              </a:rPr>
              <a:t> </a:t>
            </a:r>
            <a:r>
              <a:rPr sz="800">
                <a:latin typeface="Arial"/>
                <a:cs typeface="Arial"/>
              </a:rPr>
              <a:t>tenth</a:t>
            </a:r>
            <a:r>
              <a:rPr sz="800" spc="10">
                <a:latin typeface="Arial"/>
                <a:cs typeface="Arial"/>
              </a:rPr>
              <a:t> </a:t>
            </a:r>
            <a:r>
              <a:rPr sz="800" spc="-10">
                <a:latin typeface="Arial"/>
                <a:cs typeface="Arial"/>
              </a:rPr>
              <a:t>year.</a:t>
            </a:r>
            <a:r>
              <a:rPr sz="800" spc="25">
                <a:latin typeface="Arial"/>
                <a:cs typeface="Arial"/>
              </a:rPr>
              <a:t> </a:t>
            </a:r>
            <a:r>
              <a:rPr sz="800">
                <a:latin typeface="Arial"/>
                <a:cs typeface="Arial"/>
              </a:rPr>
              <a:t>For</a:t>
            </a:r>
            <a:r>
              <a:rPr sz="800" spc="20">
                <a:latin typeface="Arial"/>
                <a:cs typeface="Arial"/>
              </a:rPr>
              <a:t> </a:t>
            </a:r>
            <a:r>
              <a:rPr sz="800">
                <a:latin typeface="Arial"/>
                <a:cs typeface="Arial"/>
              </a:rPr>
              <a:t>example,</a:t>
            </a:r>
            <a:r>
              <a:rPr sz="800" spc="25">
                <a:latin typeface="Arial"/>
                <a:cs typeface="Arial"/>
              </a:rPr>
              <a:t> </a:t>
            </a:r>
            <a:r>
              <a:rPr sz="800">
                <a:latin typeface="Arial"/>
                <a:cs typeface="Arial"/>
              </a:rPr>
              <a:t>the</a:t>
            </a:r>
            <a:r>
              <a:rPr sz="800" spc="25">
                <a:latin typeface="Arial"/>
                <a:cs typeface="Arial"/>
              </a:rPr>
              <a:t> </a:t>
            </a:r>
            <a:r>
              <a:rPr sz="800">
                <a:latin typeface="Arial"/>
                <a:cs typeface="Arial"/>
              </a:rPr>
              <a:t>first</a:t>
            </a:r>
            <a:r>
              <a:rPr sz="800" spc="15">
                <a:latin typeface="Arial"/>
                <a:cs typeface="Arial"/>
              </a:rPr>
              <a:t> </a:t>
            </a:r>
            <a:r>
              <a:rPr sz="800">
                <a:latin typeface="Arial"/>
                <a:cs typeface="Arial"/>
              </a:rPr>
              <a:t>period</a:t>
            </a:r>
            <a:r>
              <a:rPr sz="800" spc="25">
                <a:latin typeface="Arial"/>
                <a:cs typeface="Arial"/>
              </a:rPr>
              <a:t> </a:t>
            </a:r>
            <a:r>
              <a:rPr sz="800">
                <a:latin typeface="Arial"/>
                <a:cs typeface="Arial"/>
              </a:rPr>
              <a:t>listed</a:t>
            </a:r>
            <a:r>
              <a:rPr sz="800" spc="25">
                <a:latin typeface="Arial"/>
                <a:cs typeface="Arial"/>
              </a:rPr>
              <a:t> </a:t>
            </a:r>
            <a:r>
              <a:rPr sz="800" spc="-10">
                <a:latin typeface="Arial"/>
                <a:cs typeface="Arial"/>
              </a:rPr>
              <a:t>(1936)</a:t>
            </a:r>
            <a:endParaRPr sz="800">
              <a:latin typeface="Arial"/>
              <a:cs typeface="Arial"/>
            </a:endParaRPr>
          </a:p>
        </p:txBody>
      </p:sp>
      <p:sp>
        <p:nvSpPr>
          <p:cNvPr id="75" name="object 75"/>
          <p:cNvSpPr txBox="1"/>
          <p:nvPr/>
        </p:nvSpPr>
        <p:spPr>
          <a:xfrm>
            <a:off x="444498" y="1842516"/>
            <a:ext cx="5794375" cy="427355"/>
          </a:xfrm>
          <a:prstGeom prst="rect">
            <a:avLst/>
          </a:prstGeom>
        </p:spPr>
        <p:txBody>
          <a:bodyPr vert="horz" wrap="square" lIns="0" tIns="590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465"/>
              </a:spcBef>
            </a:pPr>
            <a:r>
              <a:rPr sz="1200" b="1" spc="-30">
                <a:solidFill>
                  <a:srgbClr val="726963"/>
                </a:solidFill>
                <a:latin typeface="Arial"/>
                <a:cs typeface="Arial"/>
              </a:rPr>
              <a:t>Long-</a:t>
            </a:r>
            <a:r>
              <a:rPr sz="1200" b="1">
                <a:solidFill>
                  <a:srgbClr val="726963"/>
                </a:solidFill>
                <a:latin typeface="Arial"/>
                <a:cs typeface="Arial"/>
              </a:rPr>
              <a:t>term</a:t>
            </a:r>
            <a:r>
              <a:rPr sz="1200" b="1" spc="10">
                <a:solidFill>
                  <a:srgbClr val="726963"/>
                </a:solidFill>
                <a:latin typeface="Arial"/>
                <a:cs typeface="Arial"/>
              </a:rPr>
              <a:t> </a:t>
            </a:r>
            <a:r>
              <a:rPr sz="1200" b="1" spc="-10">
                <a:solidFill>
                  <a:srgbClr val="726963"/>
                </a:solidFill>
                <a:latin typeface="Arial"/>
                <a:cs typeface="Arial"/>
              </a:rPr>
              <a:t>returns</a:t>
            </a:r>
            <a:r>
              <a:rPr sz="1200" b="1" spc="-5">
                <a:solidFill>
                  <a:srgbClr val="726963"/>
                </a:solidFill>
                <a:latin typeface="Arial"/>
                <a:cs typeface="Arial"/>
              </a:rPr>
              <a:t> </a:t>
            </a:r>
            <a:r>
              <a:rPr sz="1200" b="1">
                <a:solidFill>
                  <a:srgbClr val="726963"/>
                </a:solidFill>
                <a:latin typeface="Arial"/>
                <a:cs typeface="Arial"/>
              </a:rPr>
              <a:t>have been</a:t>
            </a:r>
            <a:r>
              <a:rPr sz="1200" b="1" spc="-5">
                <a:solidFill>
                  <a:srgbClr val="726963"/>
                </a:solidFill>
                <a:latin typeface="Arial"/>
                <a:cs typeface="Arial"/>
              </a:rPr>
              <a:t> </a:t>
            </a:r>
            <a:r>
              <a:rPr sz="1200" b="1" spc="-10">
                <a:solidFill>
                  <a:srgbClr val="726963"/>
                </a:solidFill>
                <a:latin typeface="Arial"/>
                <a:cs typeface="Arial"/>
              </a:rPr>
              <a:t>similar</a:t>
            </a:r>
            <a:r>
              <a:rPr sz="1200" b="1" spc="5">
                <a:solidFill>
                  <a:srgbClr val="726963"/>
                </a:solidFill>
                <a:latin typeface="Arial"/>
                <a:cs typeface="Arial"/>
              </a:rPr>
              <a:t> </a:t>
            </a:r>
            <a:r>
              <a:rPr sz="1200" b="1">
                <a:solidFill>
                  <a:srgbClr val="726963"/>
                </a:solidFill>
                <a:latin typeface="Arial"/>
                <a:cs typeface="Arial"/>
              </a:rPr>
              <a:t>whether</a:t>
            </a:r>
            <a:r>
              <a:rPr sz="1200" b="1" spc="5">
                <a:solidFill>
                  <a:srgbClr val="726963"/>
                </a:solidFill>
                <a:latin typeface="Arial"/>
                <a:cs typeface="Arial"/>
              </a:rPr>
              <a:t> </a:t>
            </a:r>
            <a:r>
              <a:rPr sz="1200" b="1">
                <a:solidFill>
                  <a:srgbClr val="726963"/>
                </a:solidFill>
                <a:latin typeface="Arial"/>
                <a:cs typeface="Arial"/>
              </a:rPr>
              <a:t>a Democrat</a:t>
            </a:r>
            <a:r>
              <a:rPr sz="1200" b="1" spc="10">
                <a:solidFill>
                  <a:srgbClr val="726963"/>
                </a:solidFill>
                <a:latin typeface="Arial"/>
                <a:cs typeface="Arial"/>
              </a:rPr>
              <a:t> </a:t>
            </a:r>
            <a:r>
              <a:rPr sz="1200" b="1">
                <a:solidFill>
                  <a:srgbClr val="726963"/>
                </a:solidFill>
                <a:latin typeface="Arial"/>
                <a:cs typeface="Arial"/>
              </a:rPr>
              <a:t>or</a:t>
            </a:r>
            <a:r>
              <a:rPr sz="1200" b="1" spc="5">
                <a:solidFill>
                  <a:srgbClr val="726963"/>
                </a:solidFill>
                <a:latin typeface="Arial"/>
                <a:cs typeface="Arial"/>
              </a:rPr>
              <a:t> </a:t>
            </a:r>
            <a:r>
              <a:rPr sz="1200" b="1" spc="-10">
                <a:solidFill>
                  <a:srgbClr val="726963"/>
                </a:solidFill>
                <a:latin typeface="Arial"/>
                <a:cs typeface="Arial"/>
              </a:rPr>
              <a:t>Republican</a:t>
            </a:r>
            <a:r>
              <a:rPr sz="1200" b="1" spc="-5">
                <a:solidFill>
                  <a:srgbClr val="726963"/>
                </a:solidFill>
                <a:latin typeface="Arial"/>
                <a:cs typeface="Arial"/>
              </a:rPr>
              <a:t> </a:t>
            </a:r>
            <a:r>
              <a:rPr sz="1200" b="1" spc="-25">
                <a:solidFill>
                  <a:srgbClr val="726963"/>
                </a:solidFill>
                <a:latin typeface="Arial"/>
                <a:cs typeface="Arial"/>
              </a:rPr>
              <a:t>won</a:t>
            </a:r>
            <a:endParaRPr sz="1200">
              <a:latin typeface="Arial"/>
              <a:cs typeface="Arial"/>
            </a:endParaRPr>
          </a:p>
          <a:p>
            <a:pPr marL="12700">
              <a:lnSpc>
                <a:spcPct val="100000"/>
              </a:lnSpc>
              <a:spcBef>
                <a:spcPts val="280"/>
              </a:spcBef>
            </a:pPr>
            <a:r>
              <a:rPr sz="900" b="1">
                <a:latin typeface="Arial"/>
                <a:cs typeface="Arial"/>
              </a:rPr>
              <a:t>10-year</a:t>
            </a:r>
            <a:r>
              <a:rPr sz="900" b="1" spc="-5">
                <a:latin typeface="Arial"/>
                <a:cs typeface="Arial"/>
              </a:rPr>
              <a:t> </a:t>
            </a:r>
            <a:r>
              <a:rPr sz="900" b="1">
                <a:latin typeface="Arial"/>
                <a:cs typeface="Arial"/>
              </a:rPr>
              <a:t>growth</a:t>
            </a:r>
            <a:r>
              <a:rPr sz="900" b="1" spc="-10">
                <a:latin typeface="Arial"/>
                <a:cs typeface="Arial"/>
              </a:rPr>
              <a:t> </a:t>
            </a:r>
            <a:r>
              <a:rPr sz="900" b="1">
                <a:latin typeface="Arial"/>
                <a:cs typeface="Arial"/>
              </a:rPr>
              <a:t>of</a:t>
            </a:r>
            <a:r>
              <a:rPr sz="900" b="1" spc="-15">
                <a:latin typeface="Arial"/>
                <a:cs typeface="Arial"/>
              </a:rPr>
              <a:t> </a:t>
            </a:r>
            <a:r>
              <a:rPr sz="900" b="1">
                <a:latin typeface="Arial"/>
                <a:cs typeface="Arial"/>
              </a:rPr>
              <a:t>hypothetical</a:t>
            </a:r>
            <a:r>
              <a:rPr sz="900" b="1" spc="-15">
                <a:latin typeface="Arial"/>
                <a:cs typeface="Arial"/>
              </a:rPr>
              <a:t> </a:t>
            </a:r>
            <a:r>
              <a:rPr sz="900" b="1" spc="65">
                <a:latin typeface="Arial"/>
                <a:cs typeface="Arial"/>
              </a:rPr>
              <a:t>$10k</a:t>
            </a:r>
            <a:r>
              <a:rPr sz="900" b="1" spc="-10">
                <a:latin typeface="Arial"/>
                <a:cs typeface="Arial"/>
              </a:rPr>
              <a:t> </a:t>
            </a:r>
            <a:r>
              <a:rPr sz="900" b="1">
                <a:latin typeface="Arial"/>
                <a:cs typeface="Arial"/>
              </a:rPr>
              <a:t>investment</a:t>
            </a:r>
            <a:r>
              <a:rPr sz="900" b="1" spc="-5">
                <a:latin typeface="Arial"/>
                <a:cs typeface="Arial"/>
              </a:rPr>
              <a:t> </a:t>
            </a:r>
            <a:r>
              <a:rPr sz="900" b="1">
                <a:latin typeface="Arial"/>
                <a:cs typeface="Arial"/>
              </a:rPr>
              <a:t>made</a:t>
            </a:r>
            <a:r>
              <a:rPr sz="900" b="1" spc="-5">
                <a:latin typeface="Arial"/>
                <a:cs typeface="Arial"/>
              </a:rPr>
              <a:t> </a:t>
            </a:r>
            <a:r>
              <a:rPr sz="900" b="1">
                <a:latin typeface="Arial"/>
                <a:cs typeface="Arial"/>
              </a:rPr>
              <a:t>in</a:t>
            </a:r>
            <a:r>
              <a:rPr sz="900" b="1" spc="-15">
                <a:latin typeface="Arial"/>
                <a:cs typeface="Arial"/>
              </a:rPr>
              <a:t> </a:t>
            </a:r>
            <a:r>
              <a:rPr sz="900" b="1">
                <a:latin typeface="Arial"/>
                <a:cs typeface="Arial"/>
              </a:rPr>
              <a:t>the</a:t>
            </a:r>
            <a:r>
              <a:rPr sz="900" b="1" spc="-5">
                <a:latin typeface="Arial"/>
                <a:cs typeface="Arial"/>
              </a:rPr>
              <a:t> </a:t>
            </a:r>
            <a:r>
              <a:rPr sz="900" b="1" spc="-25">
                <a:latin typeface="Arial"/>
                <a:cs typeface="Arial"/>
              </a:rPr>
              <a:t>S&amp;P</a:t>
            </a:r>
            <a:r>
              <a:rPr sz="900" b="1" spc="-10">
                <a:latin typeface="Arial"/>
                <a:cs typeface="Arial"/>
              </a:rPr>
              <a:t> </a:t>
            </a:r>
            <a:r>
              <a:rPr sz="900" b="1" spc="75">
                <a:latin typeface="Arial"/>
                <a:cs typeface="Arial"/>
              </a:rPr>
              <a:t>500</a:t>
            </a:r>
            <a:r>
              <a:rPr sz="900" b="1" spc="-5">
                <a:latin typeface="Arial"/>
                <a:cs typeface="Arial"/>
              </a:rPr>
              <a:t> </a:t>
            </a:r>
            <a:r>
              <a:rPr sz="900" b="1">
                <a:latin typeface="Arial"/>
                <a:cs typeface="Arial"/>
              </a:rPr>
              <a:t>Index</a:t>
            </a:r>
            <a:r>
              <a:rPr sz="900" b="1" spc="-5">
                <a:latin typeface="Arial"/>
                <a:cs typeface="Arial"/>
              </a:rPr>
              <a:t> </a:t>
            </a:r>
            <a:r>
              <a:rPr sz="900" b="1">
                <a:latin typeface="Arial"/>
                <a:cs typeface="Arial"/>
              </a:rPr>
              <a:t>at</a:t>
            </a:r>
            <a:r>
              <a:rPr sz="900" b="1" spc="-5">
                <a:latin typeface="Arial"/>
                <a:cs typeface="Arial"/>
              </a:rPr>
              <a:t> </a:t>
            </a:r>
            <a:r>
              <a:rPr sz="900" b="1" spc="-10">
                <a:latin typeface="Arial"/>
                <a:cs typeface="Arial"/>
              </a:rPr>
              <a:t>start</a:t>
            </a:r>
            <a:r>
              <a:rPr sz="900" b="1" spc="-5">
                <a:latin typeface="Arial"/>
                <a:cs typeface="Arial"/>
              </a:rPr>
              <a:t> </a:t>
            </a:r>
            <a:r>
              <a:rPr sz="900" b="1">
                <a:latin typeface="Arial"/>
                <a:cs typeface="Arial"/>
              </a:rPr>
              <a:t>of</a:t>
            </a:r>
            <a:r>
              <a:rPr sz="900" b="1" spc="-15">
                <a:latin typeface="Arial"/>
                <a:cs typeface="Arial"/>
              </a:rPr>
              <a:t> </a:t>
            </a:r>
            <a:r>
              <a:rPr sz="900" b="1">
                <a:latin typeface="Arial"/>
                <a:cs typeface="Arial"/>
              </a:rPr>
              <a:t>election</a:t>
            </a:r>
            <a:r>
              <a:rPr sz="900" b="1" spc="-10">
                <a:latin typeface="Arial"/>
                <a:cs typeface="Arial"/>
              </a:rPr>
              <a:t> </a:t>
            </a:r>
            <a:r>
              <a:rPr sz="900" b="1">
                <a:latin typeface="Arial"/>
                <a:cs typeface="Arial"/>
              </a:rPr>
              <a:t>year </a:t>
            </a:r>
            <a:r>
              <a:rPr sz="900" b="1" spc="-10">
                <a:latin typeface="Arial"/>
                <a:cs typeface="Arial"/>
              </a:rPr>
              <a:t>(USD)</a:t>
            </a:r>
            <a:endParaRPr sz="900">
              <a:latin typeface="Arial"/>
              <a:cs typeface="Arial"/>
            </a:endParaRPr>
          </a:p>
        </p:txBody>
      </p:sp>
      <p:sp>
        <p:nvSpPr>
          <p:cNvPr id="82" name="object 82"/>
          <p:cNvSpPr txBox="1"/>
          <p:nvPr/>
        </p:nvSpPr>
        <p:spPr>
          <a:xfrm>
            <a:off x="444500" y="86867"/>
            <a:ext cx="1301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55">
                <a:solidFill>
                  <a:srgbClr val="FFFFFF"/>
                </a:solidFill>
                <a:latin typeface="Arial"/>
                <a:cs typeface="Arial"/>
              </a:rPr>
              <a:t>MACRO</a:t>
            </a:r>
            <a:r>
              <a:rPr sz="800" b="1" spc="125">
                <a:solidFill>
                  <a:srgbClr val="FFFFFF"/>
                </a:solidFill>
                <a:latin typeface="Arial"/>
                <a:cs typeface="Arial"/>
              </a:rPr>
              <a:t> </a:t>
            </a:r>
            <a:r>
              <a:rPr sz="800" b="1" spc="-10">
                <a:solidFill>
                  <a:srgbClr val="FFFFFF"/>
                </a:solidFill>
                <a:latin typeface="Arial"/>
                <a:cs typeface="Arial"/>
              </a:rPr>
              <a:t>PERSPECTIVES</a:t>
            </a:r>
            <a:endParaRPr sz="800">
              <a:latin typeface="Arial"/>
              <a:cs typeface="Arial"/>
            </a:endParaRPr>
          </a:p>
        </p:txBody>
      </p:sp>
      <p:sp>
        <p:nvSpPr>
          <p:cNvPr id="83" name="object 83"/>
          <p:cNvSpPr txBox="1"/>
          <p:nvPr/>
        </p:nvSpPr>
        <p:spPr>
          <a:xfrm>
            <a:off x="452634" y="7097674"/>
            <a:ext cx="5906770" cy="127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65"/>
              </a:lnSpc>
            </a:pPr>
            <a:r>
              <a:rPr sz="800">
                <a:latin typeface="Arial"/>
                <a:cs typeface="Arial"/>
              </a:rPr>
              <a:t>covers</a:t>
            </a:r>
            <a:r>
              <a:rPr sz="800" spc="5">
                <a:latin typeface="Arial"/>
                <a:cs typeface="Arial"/>
              </a:rPr>
              <a:t> </a:t>
            </a:r>
            <a:r>
              <a:rPr sz="800" spc="-10">
                <a:latin typeface="Arial"/>
                <a:cs typeface="Arial"/>
              </a:rPr>
              <a:t>January</a:t>
            </a:r>
            <a:r>
              <a:rPr sz="800" spc="5">
                <a:latin typeface="Arial"/>
                <a:cs typeface="Arial"/>
              </a:rPr>
              <a:t> </a:t>
            </a:r>
            <a:r>
              <a:rPr sz="800">
                <a:latin typeface="Arial"/>
                <a:cs typeface="Arial"/>
              </a:rPr>
              <a:t>1,</a:t>
            </a:r>
            <a:r>
              <a:rPr sz="800" spc="15">
                <a:latin typeface="Arial"/>
                <a:cs typeface="Arial"/>
              </a:rPr>
              <a:t> </a:t>
            </a:r>
            <a:r>
              <a:rPr sz="800">
                <a:latin typeface="Arial"/>
                <a:cs typeface="Arial"/>
              </a:rPr>
              <a:t>1936</a:t>
            </a:r>
            <a:r>
              <a:rPr sz="800" spc="15">
                <a:latin typeface="Arial"/>
                <a:cs typeface="Arial"/>
              </a:rPr>
              <a:t> </a:t>
            </a:r>
            <a:r>
              <a:rPr sz="800">
                <a:latin typeface="Arial"/>
                <a:cs typeface="Arial"/>
              </a:rPr>
              <a:t>to</a:t>
            </a:r>
            <a:r>
              <a:rPr sz="800" spc="10">
                <a:latin typeface="Arial"/>
                <a:cs typeface="Arial"/>
              </a:rPr>
              <a:t> </a:t>
            </a:r>
            <a:r>
              <a:rPr sz="800">
                <a:latin typeface="Arial"/>
                <a:cs typeface="Arial"/>
              </a:rPr>
              <a:t>December</a:t>
            </a:r>
            <a:r>
              <a:rPr sz="800" spc="10">
                <a:latin typeface="Arial"/>
                <a:cs typeface="Arial"/>
              </a:rPr>
              <a:t> </a:t>
            </a:r>
            <a:r>
              <a:rPr sz="800">
                <a:latin typeface="Arial"/>
                <a:cs typeface="Arial"/>
              </a:rPr>
              <a:t>31,</a:t>
            </a:r>
            <a:r>
              <a:rPr sz="800" spc="20">
                <a:latin typeface="Arial"/>
                <a:cs typeface="Arial"/>
              </a:rPr>
              <a:t> </a:t>
            </a:r>
            <a:r>
              <a:rPr sz="800">
                <a:latin typeface="Arial"/>
                <a:cs typeface="Arial"/>
              </a:rPr>
              <a:t>1945.</a:t>
            </a:r>
            <a:r>
              <a:rPr sz="800" spc="15">
                <a:latin typeface="Arial"/>
                <a:cs typeface="Arial"/>
              </a:rPr>
              <a:t> </a:t>
            </a:r>
            <a:r>
              <a:rPr sz="800">
                <a:latin typeface="Arial"/>
                <a:cs typeface="Arial"/>
              </a:rPr>
              <a:t>Figures</a:t>
            </a:r>
            <a:r>
              <a:rPr sz="800" spc="5">
                <a:latin typeface="Arial"/>
                <a:cs typeface="Arial"/>
              </a:rPr>
              <a:t> </a:t>
            </a:r>
            <a:r>
              <a:rPr sz="800">
                <a:latin typeface="Arial"/>
                <a:cs typeface="Arial"/>
              </a:rPr>
              <a:t>shown</a:t>
            </a:r>
            <a:r>
              <a:rPr sz="800" spc="15">
                <a:latin typeface="Arial"/>
                <a:cs typeface="Arial"/>
              </a:rPr>
              <a:t> </a:t>
            </a:r>
            <a:r>
              <a:rPr sz="800">
                <a:latin typeface="Arial"/>
                <a:cs typeface="Arial"/>
              </a:rPr>
              <a:t>are</a:t>
            </a:r>
            <a:r>
              <a:rPr sz="800" spc="15">
                <a:latin typeface="Arial"/>
                <a:cs typeface="Arial"/>
              </a:rPr>
              <a:t> </a:t>
            </a:r>
            <a:r>
              <a:rPr sz="800">
                <a:latin typeface="Arial"/>
                <a:cs typeface="Arial"/>
              </a:rPr>
              <a:t>past</a:t>
            </a:r>
            <a:r>
              <a:rPr sz="800" spc="5">
                <a:latin typeface="Arial"/>
                <a:cs typeface="Arial"/>
              </a:rPr>
              <a:t> </a:t>
            </a:r>
            <a:r>
              <a:rPr sz="800" spc="-10">
                <a:latin typeface="Arial"/>
                <a:cs typeface="Arial"/>
              </a:rPr>
              <a:t>results</a:t>
            </a:r>
            <a:r>
              <a:rPr sz="800" spc="5">
                <a:latin typeface="Arial"/>
                <a:cs typeface="Arial"/>
              </a:rPr>
              <a:t> </a:t>
            </a:r>
            <a:r>
              <a:rPr sz="800">
                <a:latin typeface="Arial"/>
                <a:cs typeface="Arial"/>
              </a:rPr>
              <a:t>and</a:t>
            </a:r>
            <a:r>
              <a:rPr sz="800" spc="20">
                <a:latin typeface="Arial"/>
                <a:cs typeface="Arial"/>
              </a:rPr>
              <a:t> </a:t>
            </a:r>
            <a:r>
              <a:rPr sz="800">
                <a:latin typeface="Arial"/>
                <a:cs typeface="Arial"/>
              </a:rPr>
              <a:t>are</a:t>
            </a:r>
            <a:r>
              <a:rPr sz="800" spc="15">
                <a:latin typeface="Arial"/>
                <a:cs typeface="Arial"/>
              </a:rPr>
              <a:t> </a:t>
            </a:r>
            <a:r>
              <a:rPr sz="800">
                <a:latin typeface="Arial"/>
                <a:cs typeface="Arial"/>
              </a:rPr>
              <a:t>not</a:t>
            </a:r>
            <a:r>
              <a:rPr sz="800" spc="5">
                <a:latin typeface="Arial"/>
                <a:cs typeface="Arial"/>
              </a:rPr>
              <a:t> </a:t>
            </a:r>
            <a:r>
              <a:rPr sz="800">
                <a:latin typeface="Arial"/>
                <a:cs typeface="Arial"/>
              </a:rPr>
              <a:t>predictive</a:t>
            </a:r>
            <a:r>
              <a:rPr sz="800" spc="20">
                <a:latin typeface="Arial"/>
                <a:cs typeface="Arial"/>
              </a:rPr>
              <a:t> </a:t>
            </a:r>
            <a:r>
              <a:rPr sz="800">
                <a:latin typeface="Arial"/>
                <a:cs typeface="Arial"/>
              </a:rPr>
              <a:t>of</a:t>
            </a:r>
            <a:r>
              <a:rPr sz="800" spc="10">
                <a:latin typeface="Arial"/>
                <a:cs typeface="Arial"/>
              </a:rPr>
              <a:t> </a:t>
            </a:r>
            <a:r>
              <a:rPr sz="800" spc="-10">
                <a:latin typeface="Arial"/>
                <a:cs typeface="Arial"/>
              </a:rPr>
              <a:t>results</a:t>
            </a:r>
            <a:r>
              <a:rPr sz="800" spc="5">
                <a:latin typeface="Arial"/>
                <a:cs typeface="Arial"/>
              </a:rPr>
              <a:t> </a:t>
            </a:r>
            <a:r>
              <a:rPr sz="800">
                <a:latin typeface="Arial"/>
                <a:cs typeface="Arial"/>
              </a:rPr>
              <a:t>in</a:t>
            </a:r>
            <a:r>
              <a:rPr sz="800" spc="15">
                <a:latin typeface="Arial"/>
                <a:cs typeface="Arial"/>
              </a:rPr>
              <a:t> </a:t>
            </a:r>
            <a:r>
              <a:rPr sz="800">
                <a:latin typeface="Arial"/>
                <a:cs typeface="Arial"/>
              </a:rPr>
              <a:t>future</a:t>
            </a:r>
            <a:r>
              <a:rPr sz="800" spc="15">
                <a:latin typeface="Arial"/>
                <a:cs typeface="Arial"/>
              </a:rPr>
              <a:t> </a:t>
            </a:r>
            <a:r>
              <a:rPr sz="800" spc="-10">
                <a:latin typeface="Arial"/>
                <a:cs typeface="Arial"/>
              </a:rPr>
              <a:t>periods.</a:t>
            </a:r>
            <a:endParaRPr sz="800">
              <a:latin typeface="Arial"/>
              <a:cs typeface="Arial"/>
            </a:endParaRPr>
          </a:p>
        </p:txBody>
      </p:sp>
      <p:sp>
        <p:nvSpPr>
          <p:cNvPr id="84" name="object 84"/>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25</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men's heads on a black background&#10;&#10;Description automatically generated">
            <a:extLst>
              <a:ext uri="{FF2B5EF4-FFF2-40B4-BE49-F238E27FC236}">
                <a16:creationId xmlns:a16="http://schemas.microsoft.com/office/drawing/2014/main" id="{27B61FE9-5C09-39F6-11D2-519C0E165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574" y="66534"/>
            <a:ext cx="7871252" cy="4024472"/>
          </a:xfrm>
          <a:prstGeom prst="rect">
            <a:avLst/>
          </a:prstGeom>
        </p:spPr>
      </p:pic>
      <p:pic>
        <p:nvPicPr>
          <p:cNvPr id="3" name="Picture 2" descr="A group of men's heads on a black background&#10;&#10;Description automatically generated">
            <a:extLst>
              <a:ext uri="{FF2B5EF4-FFF2-40B4-BE49-F238E27FC236}">
                <a16:creationId xmlns:a16="http://schemas.microsoft.com/office/drawing/2014/main" id="{FB46604B-C155-17EA-1F37-3EC856482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69" y="4141047"/>
            <a:ext cx="7871252" cy="3399720"/>
          </a:xfrm>
          <a:prstGeom prst="rect">
            <a:avLst/>
          </a:prstGeom>
        </p:spPr>
      </p:pic>
      <p:sp>
        <p:nvSpPr>
          <p:cNvPr id="4" name="object 18">
            <a:extLst>
              <a:ext uri="{FF2B5EF4-FFF2-40B4-BE49-F238E27FC236}">
                <a16:creationId xmlns:a16="http://schemas.microsoft.com/office/drawing/2014/main" id="{21D0CFBB-AFC9-98CF-FFC4-99D91102AD9F}"/>
              </a:ext>
            </a:extLst>
          </p:cNvPr>
          <p:cNvSpPr txBox="1"/>
          <p:nvPr/>
        </p:nvSpPr>
        <p:spPr>
          <a:xfrm>
            <a:off x="63949" y="7590808"/>
            <a:ext cx="5640126" cy="117880"/>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712" b="1" spc="-36" dirty="0">
                <a:solidFill>
                  <a:srgbClr val="6D6E71"/>
                </a:solidFill>
                <a:latin typeface="Calibri"/>
                <a:cs typeface="Calibri"/>
              </a:rPr>
              <a:t>Investments</a:t>
            </a:r>
            <a:r>
              <a:rPr sz="712" b="1" spc="-6" dirty="0">
                <a:solidFill>
                  <a:srgbClr val="6D6E71"/>
                </a:solidFill>
                <a:latin typeface="Calibri"/>
                <a:cs typeface="Calibri"/>
              </a:rPr>
              <a:t> </a:t>
            </a:r>
            <a:r>
              <a:rPr sz="712" b="1" spc="-45" dirty="0">
                <a:solidFill>
                  <a:srgbClr val="6D6E71"/>
                </a:solidFill>
                <a:latin typeface="Calibri"/>
                <a:cs typeface="Calibri"/>
              </a:rPr>
              <a:t>are</a:t>
            </a:r>
            <a:r>
              <a:rPr sz="712" b="1" spc="-3" dirty="0">
                <a:solidFill>
                  <a:srgbClr val="6D6E71"/>
                </a:solidFill>
                <a:latin typeface="Calibri"/>
                <a:cs typeface="Calibri"/>
              </a:rPr>
              <a:t> </a:t>
            </a:r>
            <a:r>
              <a:rPr sz="712" b="1" spc="-45" dirty="0">
                <a:solidFill>
                  <a:srgbClr val="6D6E71"/>
                </a:solidFill>
                <a:latin typeface="Calibri"/>
                <a:cs typeface="Calibri"/>
              </a:rPr>
              <a:t>not</a:t>
            </a:r>
            <a:r>
              <a:rPr sz="712" b="1" spc="-6" dirty="0">
                <a:solidFill>
                  <a:srgbClr val="6D6E71"/>
                </a:solidFill>
                <a:latin typeface="Calibri"/>
                <a:cs typeface="Calibri"/>
              </a:rPr>
              <a:t> </a:t>
            </a:r>
            <a:r>
              <a:rPr sz="712" b="1" spc="-29" dirty="0">
                <a:solidFill>
                  <a:srgbClr val="6D6E71"/>
                </a:solidFill>
                <a:latin typeface="Calibri"/>
                <a:cs typeface="Calibri"/>
              </a:rPr>
              <a:t>FDIC-</a:t>
            </a:r>
            <a:r>
              <a:rPr sz="712" b="1" spc="-32" dirty="0">
                <a:solidFill>
                  <a:srgbClr val="6D6E71"/>
                </a:solidFill>
                <a:latin typeface="Calibri"/>
                <a:cs typeface="Calibri"/>
              </a:rPr>
              <a:t>insured,</a:t>
            </a:r>
            <a:r>
              <a:rPr sz="712" b="1" spc="-29" dirty="0">
                <a:solidFill>
                  <a:srgbClr val="6D6E71"/>
                </a:solidFill>
                <a:latin typeface="Calibri"/>
                <a:cs typeface="Calibri"/>
              </a:rPr>
              <a:t> </a:t>
            </a:r>
            <a:r>
              <a:rPr sz="712" b="1" spc="-39" dirty="0">
                <a:solidFill>
                  <a:srgbClr val="6D6E71"/>
                </a:solidFill>
                <a:latin typeface="Calibri"/>
                <a:cs typeface="Calibri"/>
              </a:rPr>
              <a:t>nor</a:t>
            </a:r>
            <a:r>
              <a:rPr sz="712" b="1" spc="-6" dirty="0">
                <a:solidFill>
                  <a:srgbClr val="6D6E71"/>
                </a:solidFill>
                <a:latin typeface="Calibri"/>
                <a:cs typeface="Calibri"/>
              </a:rPr>
              <a:t> </a:t>
            </a:r>
            <a:r>
              <a:rPr sz="712" b="1" spc="-45" dirty="0">
                <a:solidFill>
                  <a:srgbClr val="6D6E71"/>
                </a:solidFill>
                <a:latin typeface="Calibri"/>
                <a:cs typeface="Calibri"/>
              </a:rPr>
              <a:t>are</a:t>
            </a:r>
            <a:r>
              <a:rPr sz="712" b="1" spc="-3" dirty="0">
                <a:solidFill>
                  <a:srgbClr val="6D6E71"/>
                </a:solidFill>
                <a:latin typeface="Calibri"/>
                <a:cs typeface="Calibri"/>
              </a:rPr>
              <a:t> </a:t>
            </a:r>
            <a:r>
              <a:rPr sz="712" b="1" spc="-42" dirty="0">
                <a:solidFill>
                  <a:srgbClr val="6D6E71"/>
                </a:solidFill>
                <a:latin typeface="Calibri"/>
                <a:cs typeface="Calibri"/>
              </a:rPr>
              <a:t>they</a:t>
            </a:r>
            <a:r>
              <a:rPr sz="712" b="1" spc="-6" dirty="0">
                <a:solidFill>
                  <a:srgbClr val="6D6E71"/>
                </a:solidFill>
                <a:latin typeface="Calibri"/>
                <a:cs typeface="Calibri"/>
              </a:rPr>
              <a:t> </a:t>
            </a:r>
            <a:r>
              <a:rPr sz="712" b="1" spc="-32" dirty="0">
                <a:solidFill>
                  <a:srgbClr val="6D6E71"/>
                </a:solidFill>
                <a:latin typeface="Calibri"/>
                <a:cs typeface="Calibri"/>
              </a:rPr>
              <a:t>deposits</a:t>
            </a:r>
            <a:r>
              <a:rPr sz="712" b="1" spc="-3" dirty="0">
                <a:solidFill>
                  <a:srgbClr val="6D6E71"/>
                </a:solidFill>
                <a:latin typeface="Calibri"/>
                <a:cs typeface="Calibri"/>
              </a:rPr>
              <a:t> </a:t>
            </a:r>
            <a:r>
              <a:rPr sz="712" b="1" spc="-49" dirty="0">
                <a:solidFill>
                  <a:srgbClr val="6D6E71"/>
                </a:solidFill>
                <a:latin typeface="Calibri"/>
                <a:cs typeface="Calibri"/>
              </a:rPr>
              <a:t>of</a:t>
            </a:r>
            <a:r>
              <a:rPr sz="712" b="1" spc="13" dirty="0">
                <a:solidFill>
                  <a:srgbClr val="6D6E71"/>
                </a:solidFill>
                <a:latin typeface="Calibri"/>
                <a:cs typeface="Calibri"/>
              </a:rPr>
              <a:t> </a:t>
            </a:r>
            <a:r>
              <a:rPr sz="712" b="1" spc="-45" dirty="0">
                <a:solidFill>
                  <a:srgbClr val="6D6E71"/>
                </a:solidFill>
                <a:latin typeface="Calibri"/>
                <a:cs typeface="Calibri"/>
              </a:rPr>
              <a:t>or</a:t>
            </a:r>
            <a:r>
              <a:rPr sz="712" b="1" spc="-3" dirty="0">
                <a:solidFill>
                  <a:srgbClr val="6D6E71"/>
                </a:solidFill>
                <a:latin typeface="Calibri"/>
                <a:cs typeface="Calibri"/>
              </a:rPr>
              <a:t> </a:t>
            </a:r>
            <a:r>
              <a:rPr sz="712" b="1" spc="-36" dirty="0">
                <a:solidFill>
                  <a:srgbClr val="6D6E71"/>
                </a:solidFill>
                <a:latin typeface="Calibri"/>
                <a:cs typeface="Calibri"/>
              </a:rPr>
              <a:t>guaranteed</a:t>
            </a:r>
            <a:r>
              <a:rPr sz="712" b="1" spc="-6" dirty="0">
                <a:solidFill>
                  <a:srgbClr val="6D6E71"/>
                </a:solidFill>
                <a:latin typeface="Calibri"/>
                <a:cs typeface="Calibri"/>
              </a:rPr>
              <a:t> </a:t>
            </a:r>
            <a:r>
              <a:rPr sz="712" b="1" spc="-39" dirty="0">
                <a:solidFill>
                  <a:srgbClr val="6D6E71"/>
                </a:solidFill>
                <a:latin typeface="Calibri"/>
                <a:cs typeface="Calibri"/>
              </a:rPr>
              <a:t>by</a:t>
            </a:r>
            <a:r>
              <a:rPr sz="712" b="1" spc="-3" dirty="0">
                <a:solidFill>
                  <a:srgbClr val="6D6E71"/>
                </a:solidFill>
                <a:latin typeface="Calibri"/>
                <a:cs typeface="Calibri"/>
              </a:rPr>
              <a:t> </a:t>
            </a:r>
            <a:r>
              <a:rPr sz="712" b="1" spc="-42" dirty="0">
                <a:solidFill>
                  <a:srgbClr val="6D6E71"/>
                </a:solidFill>
                <a:latin typeface="Calibri"/>
                <a:cs typeface="Calibri"/>
              </a:rPr>
              <a:t>a</a:t>
            </a:r>
            <a:r>
              <a:rPr sz="712" b="1" spc="-6" dirty="0">
                <a:solidFill>
                  <a:srgbClr val="6D6E71"/>
                </a:solidFill>
                <a:latin typeface="Calibri"/>
                <a:cs typeface="Calibri"/>
              </a:rPr>
              <a:t> </a:t>
            </a:r>
            <a:r>
              <a:rPr sz="712" b="1" spc="-26" dirty="0">
                <a:solidFill>
                  <a:srgbClr val="6D6E71"/>
                </a:solidFill>
                <a:latin typeface="Calibri"/>
                <a:cs typeface="Calibri"/>
              </a:rPr>
              <a:t>bank</a:t>
            </a:r>
            <a:r>
              <a:rPr sz="712" b="1" spc="-3" dirty="0">
                <a:solidFill>
                  <a:srgbClr val="6D6E71"/>
                </a:solidFill>
                <a:latin typeface="Calibri"/>
                <a:cs typeface="Calibri"/>
              </a:rPr>
              <a:t> </a:t>
            </a:r>
            <a:r>
              <a:rPr sz="712" b="1" spc="-45" dirty="0">
                <a:solidFill>
                  <a:srgbClr val="6D6E71"/>
                </a:solidFill>
                <a:latin typeface="Calibri"/>
                <a:cs typeface="Calibri"/>
              </a:rPr>
              <a:t>or</a:t>
            </a:r>
            <a:r>
              <a:rPr sz="712" b="1" spc="-6" dirty="0">
                <a:solidFill>
                  <a:srgbClr val="6D6E71"/>
                </a:solidFill>
                <a:latin typeface="Calibri"/>
                <a:cs typeface="Calibri"/>
              </a:rPr>
              <a:t> </a:t>
            </a:r>
            <a:r>
              <a:rPr sz="712" b="1" spc="-32" dirty="0">
                <a:solidFill>
                  <a:srgbClr val="6D6E71"/>
                </a:solidFill>
                <a:latin typeface="Calibri"/>
                <a:cs typeface="Calibri"/>
              </a:rPr>
              <a:t>any</a:t>
            </a:r>
            <a:r>
              <a:rPr sz="712" b="1" spc="-3" dirty="0">
                <a:solidFill>
                  <a:srgbClr val="6D6E71"/>
                </a:solidFill>
                <a:latin typeface="Calibri"/>
                <a:cs typeface="Calibri"/>
              </a:rPr>
              <a:t> </a:t>
            </a:r>
            <a:r>
              <a:rPr sz="712" b="1" spc="-39" dirty="0">
                <a:solidFill>
                  <a:srgbClr val="6D6E71"/>
                </a:solidFill>
                <a:latin typeface="Calibri"/>
                <a:cs typeface="Calibri"/>
              </a:rPr>
              <a:t>other</a:t>
            </a:r>
            <a:r>
              <a:rPr sz="712" b="1" spc="-6" dirty="0">
                <a:solidFill>
                  <a:srgbClr val="6D6E71"/>
                </a:solidFill>
                <a:latin typeface="Calibri"/>
                <a:cs typeface="Calibri"/>
              </a:rPr>
              <a:t> </a:t>
            </a:r>
            <a:r>
              <a:rPr sz="712" b="1" spc="-39" dirty="0">
                <a:solidFill>
                  <a:srgbClr val="6D6E71"/>
                </a:solidFill>
                <a:latin typeface="Calibri"/>
                <a:cs typeface="Calibri"/>
              </a:rPr>
              <a:t>entity,</a:t>
            </a:r>
            <a:r>
              <a:rPr sz="712" b="1" spc="-29" dirty="0">
                <a:solidFill>
                  <a:srgbClr val="6D6E71"/>
                </a:solidFill>
                <a:latin typeface="Calibri"/>
                <a:cs typeface="Calibri"/>
              </a:rPr>
              <a:t> </a:t>
            </a:r>
            <a:r>
              <a:rPr sz="712" b="1" spc="-39" dirty="0">
                <a:solidFill>
                  <a:srgbClr val="6D6E71"/>
                </a:solidFill>
                <a:latin typeface="Calibri"/>
                <a:cs typeface="Calibri"/>
              </a:rPr>
              <a:t>so</a:t>
            </a:r>
            <a:r>
              <a:rPr sz="712" b="1" spc="-3" dirty="0">
                <a:solidFill>
                  <a:srgbClr val="6D6E71"/>
                </a:solidFill>
                <a:latin typeface="Calibri"/>
                <a:cs typeface="Calibri"/>
              </a:rPr>
              <a:t> </a:t>
            </a:r>
            <a:r>
              <a:rPr sz="712" b="1" spc="-42" dirty="0">
                <a:solidFill>
                  <a:srgbClr val="6D6E71"/>
                </a:solidFill>
                <a:latin typeface="Calibri"/>
                <a:cs typeface="Calibri"/>
              </a:rPr>
              <a:t>they</a:t>
            </a:r>
            <a:r>
              <a:rPr sz="712" b="1" spc="-6" dirty="0">
                <a:solidFill>
                  <a:srgbClr val="6D6E71"/>
                </a:solidFill>
                <a:latin typeface="Calibri"/>
                <a:cs typeface="Calibri"/>
              </a:rPr>
              <a:t> </a:t>
            </a:r>
            <a:r>
              <a:rPr sz="712" b="1" spc="-49" dirty="0">
                <a:solidFill>
                  <a:srgbClr val="6D6E71"/>
                </a:solidFill>
                <a:latin typeface="Calibri"/>
                <a:cs typeface="Calibri"/>
              </a:rPr>
              <a:t>may</a:t>
            </a:r>
            <a:r>
              <a:rPr sz="712" b="1" spc="-3" dirty="0">
                <a:solidFill>
                  <a:srgbClr val="6D6E71"/>
                </a:solidFill>
                <a:latin typeface="Calibri"/>
                <a:cs typeface="Calibri"/>
              </a:rPr>
              <a:t> </a:t>
            </a:r>
            <a:r>
              <a:rPr sz="712" b="1" spc="-32" dirty="0">
                <a:solidFill>
                  <a:srgbClr val="6D6E71"/>
                </a:solidFill>
                <a:latin typeface="Calibri"/>
                <a:cs typeface="Calibri"/>
              </a:rPr>
              <a:t>lose</a:t>
            </a:r>
            <a:r>
              <a:rPr sz="712" b="1" spc="-6" dirty="0">
                <a:solidFill>
                  <a:srgbClr val="6D6E71"/>
                </a:solidFill>
                <a:latin typeface="Calibri"/>
                <a:cs typeface="Calibri"/>
              </a:rPr>
              <a:t> value.</a:t>
            </a:r>
            <a:endParaRPr sz="712" dirty="0">
              <a:latin typeface="Calibri"/>
              <a:cs typeface="Calibri"/>
            </a:endParaRPr>
          </a:p>
        </p:txBody>
      </p:sp>
    </p:spTree>
    <p:extLst>
      <p:ext uri="{BB962C8B-B14F-4D97-AF65-F5344CB8AC3E}">
        <p14:creationId xmlns:p14="http://schemas.microsoft.com/office/powerpoint/2010/main" val="1201616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3"/>
          <a:stretch>
            <a:fillRect/>
          </a:stretch>
        </p:blipFill>
        <p:spPr>
          <a:xfrm>
            <a:off x="5156855" y="1358998"/>
            <a:ext cx="4680785" cy="4625974"/>
          </a:xfrm>
          <a:prstGeom prst="rect">
            <a:avLst/>
          </a:prstGeom>
        </p:spPr>
      </p:pic>
      <p:pic>
        <p:nvPicPr>
          <p:cNvPr id="2" name="object 2"/>
          <p:cNvPicPr/>
          <p:nvPr/>
        </p:nvPicPr>
        <p:blipFill>
          <a:blip r:embed="rId4"/>
          <a:stretch>
            <a:fillRect/>
          </a:stretch>
        </p:blipFill>
        <p:spPr>
          <a:xfrm>
            <a:off x="555224" y="303260"/>
            <a:ext cx="1125818" cy="1078270"/>
          </a:xfrm>
          <a:prstGeom prst="rect">
            <a:avLst/>
          </a:prstGeom>
        </p:spPr>
      </p:pic>
      <p:sp>
        <p:nvSpPr>
          <p:cNvPr id="3" name="object 3"/>
          <p:cNvSpPr txBox="1"/>
          <p:nvPr/>
        </p:nvSpPr>
        <p:spPr>
          <a:xfrm>
            <a:off x="6355922" y="2592896"/>
            <a:ext cx="2132868" cy="1932928"/>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7906" marR="213248" algn="ctr">
              <a:lnSpc>
                <a:spcPct val="100000"/>
              </a:lnSpc>
              <a:spcBef>
                <a:spcPts val="65"/>
              </a:spcBef>
            </a:pPr>
            <a:r>
              <a:rPr sz="1600" b="1" spc="-32" dirty="0">
                <a:solidFill>
                  <a:srgbClr val="005F9A"/>
                </a:solidFill>
                <a:latin typeface="Arial"/>
                <a:cs typeface="Arial"/>
              </a:rPr>
              <a:t>There</a:t>
            </a:r>
            <a:r>
              <a:rPr sz="1600" b="1" spc="-45" dirty="0">
                <a:solidFill>
                  <a:srgbClr val="005F9A"/>
                </a:solidFill>
                <a:latin typeface="Arial"/>
                <a:cs typeface="Arial"/>
              </a:rPr>
              <a:t> </a:t>
            </a:r>
            <a:r>
              <a:rPr sz="1600" b="1" spc="-36" dirty="0">
                <a:solidFill>
                  <a:srgbClr val="005F9A"/>
                </a:solidFill>
                <a:latin typeface="Arial"/>
                <a:cs typeface="Arial"/>
              </a:rPr>
              <a:t>have</a:t>
            </a:r>
            <a:r>
              <a:rPr sz="1600" b="1" spc="-45" dirty="0">
                <a:solidFill>
                  <a:srgbClr val="005F9A"/>
                </a:solidFill>
                <a:latin typeface="Arial"/>
                <a:cs typeface="Arial"/>
              </a:rPr>
              <a:t> always </a:t>
            </a:r>
            <a:r>
              <a:rPr sz="1600" b="1" spc="-13" dirty="0">
                <a:solidFill>
                  <a:srgbClr val="005F9A"/>
                </a:solidFill>
                <a:latin typeface="Arial"/>
                <a:cs typeface="Arial"/>
              </a:rPr>
              <a:t>been </a:t>
            </a:r>
            <a:r>
              <a:rPr sz="1600" b="1" spc="-42" dirty="0">
                <a:solidFill>
                  <a:srgbClr val="005F9A"/>
                </a:solidFill>
                <a:latin typeface="Arial"/>
                <a:cs typeface="Arial"/>
              </a:rPr>
              <a:t>tumultuous</a:t>
            </a:r>
            <a:r>
              <a:rPr sz="1600" b="1" spc="-32" dirty="0">
                <a:solidFill>
                  <a:srgbClr val="005F9A"/>
                </a:solidFill>
                <a:latin typeface="Arial"/>
                <a:cs typeface="Arial"/>
              </a:rPr>
              <a:t> </a:t>
            </a:r>
            <a:r>
              <a:rPr sz="1600" b="1" spc="-6" dirty="0">
                <a:solidFill>
                  <a:srgbClr val="005F9A"/>
                </a:solidFill>
                <a:latin typeface="Arial"/>
                <a:cs typeface="Arial"/>
              </a:rPr>
              <a:t>events.</a:t>
            </a:r>
            <a:endParaRPr sz="1600" dirty="0">
              <a:latin typeface="Arial"/>
              <a:cs typeface="Arial"/>
            </a:endParaRPr>
          </a:p>
          <a:p>
            <a:pPr marL="8218" marR="3287" algn="ctr">
              <a:lnSpc>
                <a:spcPct val="111100"/>
              </a:lnSpc>
              <a:spcBef>
                <a:spcPts val="679"/>
              </a:spcBef>
            </a:pPr>
            <a:r>
              <a:rPr sz="1000" spc="-6" dirty="0">
                <a:solidFill>
                  <a:srgbClr val="231F20"/>
                </a:solidFill>
                <a:latin typeface="Arial"/>
                <a:cs typeface="Arial"/>
              </a:rPr>
              <a:t>The</a:t>
            </a:r>
            <a:r>
              <a:rPr sz="1000" spc="19" dirty="0">
                <a:solidFill>
                  <a:srgbClr val="231F20"/>
                </a:solidFill>
                <a:latin typeface="Arial"/>
                <a:cs typeface="Arial"/>
              </a:rPr>
              <a:t> </a:t>
            </a:r>
            <a:r>
              <a:rPr sz="1000" dirty="0">
                <a:solidFill>
                  <a:srgbClr val="231F20"/>
                </a:solidFill>
                <a:latin typeface="Arial"/>
                <a:cs typeface="Arial"/>
              </a:rPr>
              <a:t>current</a:t>
            </a:r>
            <a:r>
              <a:rPr sz="1000" spc="23" dirty="0">
                <a:solidFill>
                  <a:srgbClr val="231F20"/>
                </a:solidFill>
                <a:latin typeface="Arial"/>
                <a:cs typeface="Arial"/>
              </a:rPr>
              <a:t> </a:t>
            </a:r>
            <a:r>
              <a:rPr sz="1000" dirty="0">
                <a:solidFill>
                  <a:srgbClr val="231F20"/>
                </a:solidFill>
                <a:latin typeface="Arial"/>
                <a:cs typeface="Arial"/>
              </a:rPr>
              <a:t>economic</a:t>
            </a:r>
            <a:r>
              <a:rPr sz="1000" spc="23" dirty="0">
                <a:solidFill>
                  <a:srgbClr val="231F20"/>
                </a:solidFill>
                <a:latin typeface="Arial"/>
                <a:cs typeface="Arial"/>
              </a:rPr>
              <a:t> </a:t>
            </a:r>
            <a:r>
              <a:rPr sz="1000" dirty="0">
                <a:solidFill>
                  <a:srgbClr val="231F20"/>
                </a:solidFill>
                <a:latin typeface="Arial"/>
                <a:cs typeface="Arial"/>
              </a:rPr>
              <a:t>and</a:t>
            </a:r>
            <a:r>
              <a:rPr sz="1000" spc="19" dirty="0">
                <a:solidFill>
                  <a:srgbClr val="231F20"/>
                </a:solidFill>
                <a:latin typeface="Arial"/>
                <a:cs typeface="Arial"/>
              </a:rPr>
              <a:t> </a:t>
            </a:r>
            <a:r>
              <a:rPr sz="1000" dirty="0">
                <a:solidFill>
                  <a:srgbClr val="231F20"/>
                </a:solidFill>
                <a:latin typeface="Arial"/>
                <a:cs typeface="Arial"/>
              </a:rPr>
              <a:t>political</a:t>
            </a:r>
            <a:r>
              <a:rPr sz="1000" spc="23" dirty="0">
                <a:solidFill>
                  <a:srgbClr val="231F20"/>
                </a:solidFill>
                <a:latin typeface="Arial"/>
                <a:cs typeface="Arial"/>
              </a:rPr>
              <a:t> </a:t>
            </a:r>
            <a:r>
              <a:rPr sz="1000" spc="-6" dirty="0">
                <a:solidFill>
                  <a:srgbClr val="231F20"/>
                </a:solidFill>
                <a:latin typeface="Arial"/>
                <a:cs typeface="Arial"/>
              </a:rPr>
              <a:t>challenges </a:t>
            </a:r>
            <a:r>
              <a:rPr sz="1000" spc="-13" dirty="0">
                <a:solidFill>
                  <a:srgbClr val="231F20"/>
                </a:solidFill>
                <a:latin typeface="Arial"/>
                <a:cs typeface="Arial"/>
              </a:rPr>
              <a:t>may</a:t>
            </a:r>
            <a:r>
              <a:rPr sz="1000" spc="19" dirty="0">
                <a:solidFill>
                  <a:srgbClr val="231F20"/>
                </a:solidFill>
                <a:latin typeface="Arial"/>
                <a:cs typeface="Arial"/>
              </a:rPr>
              <a:t> </a:t>
            </a:r>
            <a:r>
              <a:rPr sz="1000" spc="-6" dirty="0">
                <a:solidFill>
                  <a:srgbClr val="231F20"/>
                </a:solidFill>
                <a:latin typeface="Arial"/>
                <a:cs typeface="Arial"/>
              </a:rPr>
              <a:t>seem</a:t>
            </a:r>
            <a:r>
              <a:rPr sz="1000" spc="19" dirty="0">
                <a:solidFill>
                  <a:srgbClr val="231F20"/>
                </a:solidFill>
                <a:latin typeface="Arial"/>
                <a:cs typeface="Arial"/>
              </a:rPr>
              <a:t> </a:t>
            </a:r>
            <a:r>
              <a:rPr sz="1000" dirty="0">
                <a:solidFill>
                  <a:srgbClr val="231F20"/>
                </a:solidFill>
                <a:latin typeface="Arial"/>
                <a:cs typeface="Arial"/>
              </a:rPr>
              <a:t>unprecedented,</a:t>
            </a:r>
            <a:r>
              <a:rPr sz="1000" spc="23" dirty="0">
                <a:solidFill>
                  <a:srgbClr val="231F20"/>
                </a:solidFill>
                <a:latin typeface="Arial"/>
                <a:cs typeface="Arial"/>
              </a:rPr>
              <a:t> </a:t>
            </a:r>
            <a:r>
              <a:rPr sz="1000" dirty="0">
                <a:solidFill>
                  <a:srgbClr val="231F20"/>
                </a:solidFill>
                <a:latin typeface="Arial"/>
                <a:cs typeface="Arial"/>
              </a:rPr>
              <a:t>but</a:t>
            </a:r>
            <a:r>
              <a:rPr sz="1000" spc="19" dirty="0">
                <a:solidFill>
                  <a:srgbClr val="231F20"/>
                </a:solidFill>
                <a:latin typeface="Arial"/>
                <a:cs typeface="Arial"/>
              </a:rPr>
              <a:t> </a:t>
            </a:r>
            <a:r>
              <a:rPr sz="1000" spc="-19" dirty="0">
                <a:solidFill>
                  <a:srgbClr val="231F20"/>
                </a:solidFill>
                <a:latin typeface="Arial"/>
                <a:cs typeface="Arial"/>
              </a:rPr>
              <a:t>a</a:t>
            </a:r>
            <a:r>
              <a:rPr sz="1000" spc="23" dirty="0">
                <a:solidFill>
                  <a:srgbClr val="231F20"/>
                </a:solidFill>
                <a:latin typeface="Arial"/>
                <a:cs typeface="Arial"/>
              </a:rPr>
              <a:t> </a:t>
            </a:r>
            <a:r>
              <a:rPr sz="1000" dirty="0">
                <a:solidFill>
                  <a:srgbClr val="231F20"/>
                </a:solidFill>
                <a:latin typeface="Arial"/>
                <a:cs typeface="Arial"/>
              </a:rPr>
              <a:t>look</a:t>
            </a:r>
            <a:r>
              <a:rPr sz="1000" spc="19" dirty="0">
                <a:solidFill>
                  <a:srgbClr val="231F20"/>
                </a:solidFill>
                <a:latin typeface="Arial"/>
                <a:cs typeface="Arial"/>
              </a:rPr>
              <a:t> </a:t>
            </a:r>
            <a:r>
              <a:rPr sz="1000" spc="-13" dirty="0">
                <a:solidFill>
                  <a:srgbClr val="231F20"/>
                </a:solidFill>
                <a:latin typeface="Arial"/>
                <a:cs typeface="Arial"/>
              </a:rPr>
              <a:t>back shows</a:t>
            </a:r>
            <a:r>
              <a:rPr sz="1000" spc="-23" dirty="0">
                <a:solidFill>
                  <a:srgbClr val="231F20"/>
                </a:solidFill>
                <a:latin typeface="Arial"/>
                <a:cs typeface="Arial"/>
              </a:rPr>
              <a:t> </a:t>
            </a:r>
            <a:r>
              <a:rPr sz="1000" dirty="0">
                <a:solidFill>
                  <a:srgbClr val="231F20"/>
                </a:solidFill>
                <a:latin typeface="Arial"/>
                <a:cs typeface="Arial"/>
              </a:rPr>
              <a:t>that</a:t>
            </a:r>
            <a:r>
              <a:rPr sz="1000" spc="-19" dirty="0">
                <a:solidFill>
                  <a:srgbClr val="231F20"/>
                </a:solidFill>
                <a:latin typeface="Arial"/>
                <a:cs typeface="Arial"/>
              </a:rPr>
              <a:t> </a:t>
            </a:r>
            <a:r>
              <a:rPr sz="1000" dirty="0">
                <a:solidFill>
                  <a:srgbClr val="231F20"/>
                </a:solidFill>
                <a:latin typeface="Arial"/>
                <a:cs typeface="Arial"/>
              </a:rPr>
              <a:t>controversy</a:t>
            </a:r>
            <a:r>
              <a:rPr sz="1000" spc="-19" dirty="0">
                <a:solidFill>
                  <a:srgbClr val="231F20"/>
                </a:solidFill>
                <a:latin typeface="Arial"/>
                <a:cs typeface="Arial"/>
              </a:rPr>
              <a:t> </a:t>
            </a:r>
            <a:r>
              <a:rPr sz="1000" dirty="0">
                <a:solidFill>
                  <a:srgbClr val="231F20"/>
                </a:solidFill>
                <a:latin typeface="Arial"/>
                <a:cs typeface="Arial"/>
              </a:rPr>
              <a:t>and</a:t>
            </a:r>
            <a:r>
              <a:rPr sz="1000" spc="-23" dirty="0">
                <a:solidFill>
                  <a:srgbClr val="231F20"/>
                </a:solidFill>
                <a:latin typeface="Arial"/>
                <a:cs typeface="Arial"/>
              </a:rPr>
              <a:t> </a:t>
            </a:r>
            <a:r>
              <a:rPr sz="1000" spc="-6" dirty="0">
                <a:solidFill>
                  <a:srgbClr val="231F20"/>
                </a:solidFill>
                <a:latin typeface="Arial"/>
                <a:cs typeface="Arial"/>
              </a:rPr>
              <a:t>uncertainty</a:t>
            </a:r>
            <a:endParaRPr sz="1000" dirty="0">
              <a:latin typeface="Arial"/>
              <a:cs typeface="Arial"/>
            </a:endParaRPr>
          </a:p>
          <a:p>
            <a:pPr marR="3287" algn="ctr">
              <a:lnSpc>
                <a:spcPct val="100000"/>
              </a:lnSpc>
              <a:spcBef>
                <a:spcPts val="104"/>
              </a:spcBef>
            </a:pPr>
            <a:r>
              <a:rPr sz="1000" spc="-13" dirty="0">
                <a:solidFill>
                  <a:srgbClr val="231F20"/>
                </a:solidFill>
                <a:latin typeface="Arial"/>
                <a:cs typeface="Arial"/>
              </a:rPr>
              <a:t>have</a:t>
            </a:r>
            <a:r>
              <a:rPr sz="1000" spc="6" dirty="0">
                <a:solidFill>
                  <a:srgbClr val="231F20"/>
                </a:solidFill>
                <a:latin typeface="Arial"/>
                <a:cs typeface="Arial"/>
              </a:rPr>
              <a:t> </a:t>
            </a:r>
            <a:r>
              <a:rPr sz="1000" dirty="0">
                <a:solidFill>
                  <a:srgbClr val="231F20"/>
                </a:solidFill>
                <a:latin typeface="Arial"/>
                <a:cs typeface="Arial"/>
              </a:rPr>
              <a:t>surrounded</a:t>
            </a:r>
            <a:r>
              <a:rPr sz="1000" spc="6" dirty="0">
                <a:solidFill>
                  <a:srgbClr val="231F20"/>
                </a:solidFill>
                <a:latin typeface="Arial"/>
                <a:cs typeface="Arial"/>
              </a:rPr>
              <a:t> </a:t>
            </a:r>
            <a:r>
              <a:rPr sz="1000" dirty="0">
                <a:solidFill>
                  <a:srgbClr val="231F20"/>
                </a:solidFill>
                <a:latin typeface="Arial"/>
                <a:cs typeface="Arial"/>
              </a:rPr>
              <a:t>every</a:t>
            </a:r>
            <a:r>
              <a:rPr sz="1000" spc="6" dirty="0">
                <a:solidFill>
                  <a:srgbClr val="231F20"/>
                </a:solidFill>
                <a:latin typeface="Arial"/>
                <a:cs typeface="Arial"/>
              </a:rPr>
              <a:t> </a:t>
            </a:r>
            <a:r>
              <a:rPr sz="1000" spc="-6" dirty="0">
                <a:solidFill>
                  <a:srgbClr val="231F20"/>
                </a:solidFill>
                <a:latin typeface="Arial"/>
                <a:cs typeface="Arial"/>
              </a:rPr>
              <a:t>campaign.</a:t>
            </a:r>
            <a:endParaRPr sz="1000" dirty="0">
              <a:latin typeface="Arial"/>
              <a:cs typeface="Arial"/>
            </a:endParaRPr>
          </a:p>
        </p:txBody>
      </p:sp>
      <p:sp>
        <p:nvSpPr>
          <p:cNvPr id="5" name="object 5"/>
          <p:cNvSpPr txBox="1"/>
          <p:nvPr/>
        </p:nvSpPr>
        <p:spPr>
          <a:xfrm>
            <a:off x="7173113" y="5077141"/>
            <a:ext cx="679282"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4231" marR="3287" indent="-76424">
              <a:lnSpc>
                <a:spcPct val="100000"/>
              </a:lnSpc>
              <a:spcBef>
                <a:spcPts val="65"/>
              </a:spcBef>
            </a:pPr>
            <a:r>
              <a:rPr sz="647" b="1" spc="-16" dirty="0">
                <a:solidFill>
                  <a:srgbClr val="231F20"/>
                </a:solidFill>
                <a:latin typeface="Arial"/>
                <a:cs typeface="Arial"/>
              </a:rPr>
              <a:t>Labor</a:t>
            </a:r>
            <a:r>
              <a:rPr sz="647" b="1" spc="-26" dirty="0">
                <a:solidFill>
                  <a:srgbClr val="231F20"/>
                </a:solidFill>
                <a:latin typeface="Arial"/>
                <a:cs typeface="Arial"/>
              </a:rPr>
              <a:t> </a:t>
            </a:r>
            <a:r>
              <a:rPr sz="647" b="1" spc="-6" dirty="0">
                <a:solidFill>
                  <a:srgbClr val="231F20"/>
                </a:solidFill>
                <a:latin typeface="Arial"/>
                <a:cs typeface="Arial"/>
              </a:rPr>
              <a:t>market struggles</a:t>
            </a:r>
            <a:endParaRPr sz="647" dirty="0">
              <a:latin typeface="Arial"/>
              <a:cs typeface="Arial"/>
            </a:endParaRPr>
          </a:p>
        </p:txBody>
      </p:sp>
      <p:sp>
        <p:nvSpPr>
          <p:cNvPr id="6" name="object 6"/>
          <p:cNvSpPr txBox="1"/>
          <p:nvPr/>
        </p:nvSpPr>
        <p:spPr>
          <a:xfrm>
            <a:off x="7019849" y="2096208"/>
            <a:ext cx="805014"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05" marR="3287" indent="-22599">
              <a:lnSpc>
                <a:spcPct val="100000"/>
              </a:lnSpc>
              <a:spcBef>
                <a:spcPts val="65"/>
              </a:spcBef>
            </a:pPr>
            <a:r>
              <a:rPr sz="647" b="1" dirty="0">
                <a:solidFill>
                  <a:srgbClr val="231F20"/>
                </a:solidFill>
                <a:latin typeface="Arial"/>
                <a:cs typeface="Arial"/>
              </a:rPr>
              <a:t>Market</a:t>
            </a:r>
            <a:r>
              <a:rPr sz="647" b="1" spc="-6" dirty="0">
                <a:solidFill>
                  <a:srgbClr val="231F20"/>
                </a:solidFill>
                <a:latin typeface="Arial"/>
                <a:cs typeface="Arial"/>
              </a:rPr>
              <a:t> </a:t>
            </a:r>
            <a:r>
              <a:rPr sz="647" b="1" spc="-16" dirty="0">
                <a:solidFill>
                  <a:srgbClr val="231F20"/>
                </a:solidFill>
                <a:latin typeface="Arial"/>
                <a:cs typeface="Arial"/>
              </a:rPr>
              <a:t>declines </a:t>
            </a:r>
            <a:r>
              <a:rPr sz="647" b="1" dirty="0">
                <a:solidFill>
                  <a:srgbClr val="231F20"/>
                </a:solidFill>
                <a:latin typeface="Arial"/>
                <a:cs typeface="Arial"/>
              </a:rPr>
              <a:t>and</a:t>
            </a:r>
            <a:r>
              <a:rPr sz="647" b="1" spc="-42" dirty="0">
                <a:solidFill>
                  <a:srgbClr val="231F20"/>
                </a:solidFill>
                <a:latin typeface="Arial"/>
                <a:cs typeface="Arial"/>
              </a:rPr>
              <a:t> </a:t>
            </a:r>
            <a:r>
              <a:rPr sz="647" b="1" spc="-13" dirty="0">
                <a:solidFill>
                  <a:srgbClr val="231F20"/>
                </a:solidFill>
                <a:latin typeface="Arial"/>
                <a:cs typeface="Arial"/>
              </a:rPr>
              <a:t>recessions</a:t>
            </a:r>
            <a:endParaRPr sz="647" dirty="0">
              <a:latin typeface="Arial"/>
              <a:cs typeface="Arial"/>
            </a:endParaRPr>
          </a:p>
        </p:txBody>
      </p:sp>
      <p:sp>
        <p:nvSpPr>
          <p:cNvPr id="7" name="object 7"/>
          <p:cNvSpPr txBox="1"/>
          <p:nvPr/>
        </p:nvSpPr>
        <p:spPr>
          <a:xfrm>
            <a:off x="8920571" y="3158243"/>
            <a:ext cx="808211"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3559">
              <a:lnSpc>
                <a:spcPct val="100000"/>
              </a:lnSpc>
              <a:spcBef>
                <a:spcPts val="65"/>
              </a:spcBef>
            </a:pPr>
            <a:r>
              <a:rPr sz="647" b="1" spc="-19" dirty="0">
                <a:solidFill>
                  <a:srgbClr val="231F20"/>
                </a:solidFill>
                <a:latin typeface="Arial"/>
                <a:cs typeface="Arial"/>
              </a:rPr>
              <a:t>Pandemics</a:t>
            </a:r>
            <a:r>
              <a:rPr sz="647" b="1" spc="-10" dirty="0">
                <a:solidFill>
                  <a:srgbClr val="231F20"/>
                </a:solidFill>
                <a:latin typeface="Arial"/>
                <a:cs typeface="Arial"/>
              </a:rPr>
              <a:t> </a:t>
            </a:r>
            <a:r>
              <a:rPr sz="647" b="1" spc="-16" dirty="0">
                <a:solidFill>
                  <a:srgbClr val="231F20"/>
                </a:solidFill>
                <a:latin typeface="Arial"/>
                <a:cs typeface="Arial"/>
              </a:rPr>
              <a:t>and </a:t>
            </a:r>
            <a:r>
              <a:rPr sz="647" b="1" spc="-6" dirty="0">
                <a:solidFill>
                  <a:srgbClr val="231F20"/>
                </a:solidFill>
                <a:latin typeface="Arial"/>
                <a:cs typeface="Arial"/>
              </a:rPr>
              <a:t>other</a:t>
            </a:r>
            <a:r>
              <a:rPr sz="647" b="1" spc="-26" dirty="0">
                <a:solidFill>
                  <a:srgbClr val="231F20"/>
                </a:solidFill>
                <a:latin typeface="Arial"/>
                <a:cs typeface="Arial"/>
              </a:rPr>
              <a:t> </a:t>
            </a:r>
            <a:r>
              <a:rPr sz="647" b="1" spc="-13" dirty="0">
                <a:solidFill>
                  <a:srgbClr val="231F20"/>
                </a:solidFill>
                <a:latin typeface="Arial"/>
                <a:cs typeface="Arial"/>
              </a:rPr>
              <a:t>outbreaks</a:t>
            </a:r>
            <a:endParaRPr sz="647" dirty="0">
              <a:latin typeface="Arial"/>
              <a:cs typeface="Arial"/>
            </a:endParaRPr>
          </a:p>
        </p:txBody>
      </p:sp>
      <p:sp>
        <p:nvSpPr>
          <p:cNvPr id="8" name="object 8"/>
          <p:cNvSpPr txBox="1"/>
          <p:nvPr/>
        </p:nvSpPr>
        <p:spPr>
          <a:xfrm>
            <a:off x="8305800" y="4734038"/>
            <a:ext cx="827923"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784" marR="3287" indent="-119978">
              <a:lnSpc>
                <a:spcPct val="100000"/>
              </a:lnSpc>
              <a:spcBef>
                <a:spcPts val="65"/>
              </a:spcBef>
            </a:pPr>
            <a:r>
              <a:rPr sz="647" b="1" spc="-6" dirty="0">
                <a:solidFill>
                  <a:srgbClr val="231F20"/>
                </a:solidFill>
                <a:latin typeface="Arial"/>
                <a:cs typeface="Arial"/>
              </a:rPr>
              <a:t>Weather-related calamities</a:t>
            </a:r>
            <a:endParaRPr sz="647" dirty="0">
              <a:latin typeface="Arial"/>
              <a:cs typeface="Arial"/>
            </a:endParaRPr>
          </a:p>
        </p:txBody>
      </p:sp>
      <p:sp>
        <p:nvSpPr>
          <p:cNvPr id="9" name="object 9"/>
          <p:cNvSpPr txBox="1"/>
          <p:nvPr/>
        </p:nvSpPr>
        <p:spPr>
          <a:xfrm>
            <a:off x="5613930" y="3075769"/>
            <a:ext cx="854562"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88340">
              <a:lnSpc>
                <a:spcPct val="100000"/>
              </a:lnSpc>
              <a:spcBef>
                <a:spcPts val="65"/>
              </a:spcBef>
            </a:pPr>
            <a:r>
              <a:rPr sz="647" b="1" spc="-6" dirty="0">
                <a:solidFill>
                  <a:srgbClr val="231F20"/>
                </a:solidFill>
                <a:latin typeface="Arial"/>
                <a:cs typeface="Arial"/>
              </a:rPr>
              <a:t>Geopolitical </a:t>
            </a:r>
            <a:r>
              <a:rPr sz="647" b="1" spc="-16" dirty="0">
                <a:solidFill>
                  <a:srgbClr val="231F20"/>
                </a:solidFill>
                <a:latin typeface="Trebuchet MS"/>
                <a:cs typeface="Trebuchet MS"/>
              </a:rPr>
              <a:t>conflicts</a:t>
            </a:r>
            <a:r>
              <a:rPr sz="647" b="1" dirty="0">
                <a:solidFill>
                  <a:srgbClr val="231F20"/>
                </a:solidFill>
                <a:latin typeface="Trebuchet MS"/>
                <a:cs typeface="Trebuchet MS"/>
              </a:rPr>
              <a:t> and </a:t>
            </a:r>
            <a:r>
              <a:rPr sz="647" b="1" spc="-16" dirty="0">
                <a:solidFill>
                  <a:srgbClr val="231F20"/>
                </a:solidFill>
                <a:latin typeface="Trebuchet MS"/>
                <a:cs typeface="Trebuchet MS"/>
              </a:rPr>
              <a:t>war</a:t>
            </a:r>
            <a:endParaRPr sz="647" dirty="0">
              <a:latin typeface="Trebuchet MS"/>
              <a:cs typeface="Trebuchet MS"/>
            </a:endParaRPr>
          </a:p>
        </p:txBody>
      </p:sp>
      <p:sp>
        <p:nvSpPr>
          <p:cNvPr id="10" name="object 10"/>
          <p:cNvSpPr txBox="1"/>
          <p:nvPr/>
        </p:nvSpPr>
        <p:spPr>
          <a:xfrm>
            <a:off x="6086001" y="4867191"/>
            <a:ext cx="785303" cy="20745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5585" marR="3287" indent="-157779">
              <a:lnSpc>
                <a:spcPct val="100000"/>
              </a:lnSpc>
              <a:spcBef>
                <a:spcPts val="65"/>
              </a:spcBef>
            </a:pPr>
            <a:r>
              <a:rPr sz="647" b="1" spc="-13" dirty="0">
                <a:solidFill>
                  <a:srgbClr val="231F20"/>
                </a:solidFill>
                <a:latin typeface="Arial"/>
                <a:cs typeface="Arial"/>
              </a:rPr>
              <a:t>Civil</a:t>
            </a:r>
            <a:r>
              <a:rPr sz="647" b="1" spc="-23" dirty="0">
                <a:solidFill>
                  <a:srgbClr val="231F20"/>
                </a:solidFill>
                <a:latin typeface="Arial"/>
                <a:cs typeface="Arial"/>
              </a:rPr>
              <a:t> </a:t>
            </a:r>
            <a:r>
              <a:rPr sz="647" b="1" spc="-19" dirty="0">
                <a:solidFill>
                  <a:srgbClr val="231F20"/>
                </a:solidFill>
                <a:latin typeface="Arial"/>
                <a:cs typeface="Arial"/>
              </a:rPr>
              <a:t>unrest</a:t>
            </a:r>
            <a:r>
              <a:rPr sz="647" b="1" spc="-23" dirty="0">
                <a:solidFill>
                  <a:srgbClr val="231F20"/>
                </a:solidFill>
                <a:latin typeface="Arial"/>
                <a:cs typeface="Arial"/>
              </a:rPr>
              <a:t> </a:t>
            </a:r>
            <a:r>
              <a:rPr sz="647" b="1" spc="-16" dirty="0">
                <a:solidFill>
                  <a:srgbClr val="231F20"/>
                </a:solidFill>
                <a:latin typeface="Arial"/>
                <a:cs typeface="Arial"/>
              </a:rPr>
              <a:t>and </a:t>
            </a:r>
            <a:r>
              <a:rPr sz="647" b="1" spc="-6" dirty="0">
                <a:solidFill>
                  <a:srgbClr val="231F20"/>
                </a:solidFill>
                <a:latin typeface="Arial"/>
                <a:cs typeface="Arial"/>
              </a:rPr>
              <a:t>protest</a:t>
            </a:r>
            <a:endParaRPr sz="647" dirty="0">
              <a:latin typeface="Arial"/>
              <a:cs typeface="Arial"/>
            </a:endParaRPr>
          </a:p>
        </p:txBody>
      </p:sp>
      <p:sp>
        <p:nvSpPr>
          <p:cNvPr id="11" name="object 11"/>
          <p:cNvSpPr txBox="1"/>
          <p:nvPr/>
        </p:nvSpPr>
        <p:spPr>
          <a:xfrm>
            <a:off x="454588" y="2592896"/>
            <a:ext cx="4574611" cy="1111742"/>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b="1" spc="-39" dirty="0">
                <a:solidFill>
                  <a:srgbClr val="005F9A"/>
                </a:solidFill>
                <a:latin typeface="Arial"/>
                <a:cs typeface="Arial"/>
              </a:rPr>
              <a:t>Set</a:t>
            </a:r>
            <a:r>
              <a:rPr b="1" spc="-55" dirty="0">
                <a:solidFill>
                  <a:srgbClr val="005F9A"/>
                </a:solidFill>
                <a:latin typeface="Arial"/>
                <a:cs typeface="Arial"/>
              </a:rPr>
              <a:t> </a:t>
            </a:r>
            <a:r>
              <a:rPr b="1" spc="-52" dirty="0">
                <a:solidFill>
                  <a:srgbClr val="005F9A"/>
                </a:solidFill>
                <a:latin typeface="Arial"/>
                <a:cs typeface="Arial"/>
              </a:rPr>
              <a:t>your </a:t>
            </a:r>
            <a:r>
              <a:rPr b="1" spc="-55" dirty="0">
                <a:solidFill>
                  <a:srgbClr val="005F9A"/>
                </a:solidFill>
                <a:latin typeface="Arial"/>
                <a:cs typeface="Arial"/>
              </a:rPr>
              <a:t>sights</a:t>
            </a:r>
            <a:r>
              <a:rPr b="1" spc="-52" dirty="0">
                <a:solidFill>
                  <a:srgbClr val="005F9A"/>
                </a:solidFill>
                <a:latin typeface="Arial"/>
                <a:cs typeface="Arial"/>
              </a:rPr>
              <a:t> </a:t>
            </a:r>
            <a:r>
              <a:rPr b="1" spc="-32" dirty="0">
                <a:solidFill>
                  <a:srgbClr val="005F9A"/>
                </a:solidFill>
                <a:latin typeface="Arial"/>
                <a:cs typeface="Arial"/>
              </a:rPr>
              <a:t>on</a:t>
            </a:r>
            <a:r>
              <a:rPr b="1" spc="-55" dirty="0">
                <a:solidFill>
                  <a:srgbClr val="005F9A"/>
                </a:solidFill>
                <a:latin typeface="Arial"/>
                <a:cs typeface="Arial"/>
              </a:rPr>
              <a:t> </a:t>
            </a:r>
            <a:r>
              <a:rPr b="1" spc="-6" dirty="0">
                <a:solidFill>
                  <a:srgbClr val="005F9A"/>
                </a:solidFill>
                <a:latin typeface="Arial"/>
                <a:cs typeface="Arial"/>
              </a:rPr>
              <a:t>the</a:t>
            </a:r>
            <a:r>
              <a:rPr b="1" spc="-52" dirty="0">
                <a:solidFill>
                  <a:srgbClr val="005F9A"/>
                </a:solidFill>
                <a:latin typeface="Arial"/>
                <a:cs typeface="Arial"/>
              </a:rPr>
              <a:t> </a:t>
            </a:r>
            <a:r>
              <a:rPr lang="en-US" b="1" spc="-19" dirty="0">
                <a:solidFill>
                  <a:srgbClr val="005F9A"/>
                </a:solidFill>
                <a:latin typeface="Arial"/>
                <a:cs typeface="Arial"/>
              </a:rPr>
              <a:t>long-term</a:t>
            </a:r>
            <a:endParaRPr dirty="0">
              <a:latin typeface="Arial"/>
              <a:cs typeface="Arial"/>
            </a:endParaRPr>
          </a:p>
          <a:p>
            <a:pPr marL="8218" marR="3287">
              <a:lnSpc>
                <a:spcPct val="111100"/>
              </a:lnSpc>
              <a:spcBef>
                <a:spcPts val="699"/>
              </a:spcBef>
            </a:pPr>
            <a:r>
              <a:rPr sz="1100" spc="-6" dirty="0">
                <a:solidFill>
                  <a:srgbClr val="231F20"/>
                </a:solidFill>
                <a:latin typeface="Arial"/>
                <a:cs typeface="Arial"/>
              </a:rPr>
              <a:t>Investor</a:t>
            </a:r>
            <a:r>
              <a:rPr sz="1100" spc="10" dirty="0">
                <a:solidFill>
                  <a:srgbClr val="231F20"/>
                </a:solidFill>
                <a:latin typeface="Arial"/>
                <a:cs typeface="Arial"/>
              </a:rPr>
              <a:t> </a:t>
            </a:r>
            <a:r>
              <a:rPr sz="1100" dirty="0">
                <a:solidFill>
                  <a:srgbClr val="231F20"/>
                </a:solidFill>
                <a:latin typeface="Arial"/>
                <a:cs typeface="Arial"/>
              </a:rPr>
              <a:t>doubts</a:t>
            </a:r>
            <a:r>
              <a:rPr sz="1100" spc="10" dirty="0">
                <a:solidFill>
                  <a:srgbClr val="231F20"/>
                </a:solidFill>
                <a:latin typeface="Arial"/>
                <a:cs typeface="Arial"/>
              </a:rPr>
              <a:t> </a:t>
            </a:r>
            <a:r>
              <a:rPr sz="1100" spc="-13" dirty="0">
                <a:solidFill>
                  <a:srgbClr val="231F20"/>
                </a:solidFill>
                <a:latin typeface="Arial"/>
                <a:cs typeface="Arial"/>
              </a:rPr>
              <a:t>may</a:t>
            </a:r>
            <a:r>
              <a:rPr sz="1100" spc="10" dirty="0">
                <a:solidFill>
                  <a:srgbClr val="231F20"/>
                </a:solidFill>
                <a:latin typeface="Arial"/>
                <a:cs typeface="Arial"/>
              </a:rPr>
              <a:t> </a:t>
            </a:r>
            <a:r>
              <a:rPr sz="1100" spc="-6" dirty="0">
                <a:solidFill>
                  <a:srgbClr val="231F20"/>
                </a:solidFill>
                <a:latin typeface="Arial"/>
                <a:cs typeface="Arial"/>
              </a:rPr>
              <a:t>seem</a:t>
            </a:r>
            <a:r>
              <a:rPr sz="1100" spc="10" dirty="0">
                <a:solidFill>
                  <a:srgbClr val="231F20"/>
                </a:solidFill>
                <a:latin typeface="Arial"/>
                <a:cs typeface="Arial"/>
              </a:rPr>
              <a:t> </a:t>
            </a:r>
            <a:r>
              <a:rPr sz="1100" dirty="0">
                <a:solidFill>
                  <a:srgbClr val="231F20"/>
                </a:solidFill>
                <a:latin typeface="Arial"/>
                <a:cs typeface="Arial"/>
              </a:rPr>
              <a:t>especially</a:t>
            </a:r>
            <a:r>
              <a:rPr sz="1100" spc="10" dirty="0">
                <a:solidFill>
                  <a:srgbClr val="231F20"/>
                </a:solidFill>
                <a:latin typeface="Arial"/>
                <a:cs typeface="Arial"/>
              </a:rPr>
              <a:t> </a:t>
            </a:r>
            <a:r>
              <a:rPr sz="1100" dirty="0">
                <a:solidFill>
                  <a:srgbClr val="231F20"/>
                </a:solidFill>
                <a:latin typeface="Arial"/>
                <a:cs typeface="Arial"/>
              </a:rPr>
              <a:t>prevalent</a:t>
            </a:r>
            <a:r>
              <a:rPr sz="1100" spc="10" dirty="0">
                <a:solidFill>
                  <a:srgbClr val="231F20"/>
                </a:solidFill>
                <a:latin typeface="Arial"/>
                <a:cs typeface="Arial"/>
              </a:rPr>
              <a:t> </a:t>
            </a:r>
            <a:r>
              <a:rPr sz="1100" dirty="0">
                <a:solidFill>
                  <a:srgbClr val="231F20"/>
                </a:solidFill>
                <a:latin typeface="Arial"/>
                <a:cs typeface="Arial"/>
              </a:rPr>
              <a:t>during</a:t>
            </a:r>
            <a:r>
              <a:rPr sz="1100" spc="10" dirty="0">
                <a:solidFill>
                  <a:srgbClr val="231F20"/>
                </a:solidFill>
                <a:latin typeface="Arial"/>
                <a:cs typeface="Arial"/>
              </a:rPr>
              <a:t> </a:t>
            </a:r>
            <a:r>
              <a:rPr sz="1100" spc="-6" dirty="0">
                <a:solidFill>
                  <a:srgbClr val="231F20"/>
                </a:solidFill>
                <a:latin typeface="Arial"/>
                <a:cs typeface="Arial"/>
              </a:rPr>
              <a:t>presidential </a:t>
            </a:r>
            <a:r>
              <a:rPr sz="1100" dirty="0">
                <a:solidFill>
                  <a:srgbClr val="231F20"/>
                </a:solidFill>
                <a:latin typeface="Arial"/>
                <a:cs typeface="Arial"/>
              </a:rPr>
              <a:t>election</a:t>
            </a:r>
            <a:r>
              <a:rPr sz="1100" spc="16" dirty="0">
                <a:solidFill>
                  <a:srgbClr val="231F20"/>
                </a:solidFill>
                <a:latin typeface="Arial"/>
                <a:cs typeface="Arial"/>
              </a:rPr>
              <a:t> </a:t>
            </a:r>
            <a:r>
              <a:rPr sz="1100" spc="-23" dirty="0">
                <a:solidFill>
                  <a:srgbClr val="231F20"/>
                </a:solidFill>
                <a:latin typeface="Arial"/>
                <a:cs typeface="Arial"/>
              </a:rPr>
              <a:t>years</a:t>
            </a:r>
            <a:r>
              <a:rPr sz="1100" spc="16" dirty="0">
                <a:solidFill>
                  <a:srgbClr val="231F20"/>
                </a:solidFill>
                <a:latin typeface="Arial"/>
                <a:cs typeface="Arial"/>
              </a:rPr>
              <a:t> </a:t>
            </a:r>
            <a:r>
              <a:rPr sz="1100" dirty="0">
                <a:solidFill>
                  <a:srgbClr val="231F20"/>
                </a:solidFill>
                <a:latin typeface="Arial"/>
                <a:cs typeface="Arial"/>
              </a:rPr>
              <a:t>when</a:t>
            </a:r>
            <a:r>
              <a:rPr sz="1100" spc="16" dirty="0">
                <a:solidFill>
                  <a:srgbClr val="231F20"/>
                </a:solidFill>
                <a:latin typeface="Arial"/>
                <a:cs typeface="Arial"/>
              </a:rPr>
              <a:t> </a:t>
            </a:r>
            <a:r>
              <a:rPr sz="1100" dirty="0">
                <a:solidFill>
                  <a:srgbClr val="231F20"/>
                </a:solidFill>
                <a:latin typeface="Arial"/>
                <a:cs typeface="Arial"/>
              </a:rPr>
              <a:t>campaigns</a:t>
            </a:r>
            <a:r>
              <a:rPr sz="1100" spc="16" dirty="0">
                <a:solidFill>
                  <a:srgbClr val="231F20"/>
                </a:solidFill>
                <a:latin typeface="Arial"/>
                <a:cs typeface="Arial"/>
              </a:rPr>
              <a:t> </a:t>
            </a:r>
            <a:r>
              <a:rPr sz="1100" dirty="0">
                <a:solidFill>
                  <a:srgbClr val="231F20"/>
                </a:solidFill>
                <a:latin typeface="Arial"/>
                <a:cs typeface="Arial"/>
              </a:rPr>
              <a:t>spotlight</a:t>
            </a:r>
            <a:r>
              <a:rPr sz="1100" spc="16" dirty="0">
                <a:solidFill>
                  <a:srgbClr val="231F20"/>
                </a:solidFill>
                <a:latin typeface="Arial"/>
                <a:cs typeface="Arial"/>
              </a:rPr>
              <a:t> </a:t>
            </a:r>
            <a:r>
              <a:rPr sz="1100" dirty="0">
                <a:solidFill>
                  <a:srgbClr val="231F20"/>
                </a:solidFill>
                <a:latin typeface="Arial"/>
                <a:cs typeface="Arial"/>
              </a:rPr>
              <a:t>the</a:t>
            </a:r>
            <a:r>
              <a:rPr sz="1100" spc="16" dirty="0">
                <a:solidFill>
                  <a:srgbClr val="231F20"/>
                </a:solidFill>
                <a:latin typeface="Arial"/>
                <a:cs typeface="Arial"/>
              </a:rPr>
              <a:t> </a:t>
            </a:r>
            <a:r>
              <a:rPr sz="1100" dirty="0">
                <a:solidFill>
                  <a:srgbClr val="231F20"/>
                </a:solidFill>
                <a:latin typeface="Arial"/>
                <a:cs typeface="Arial"/>
              </a:rPr>
              <a:t>country’s</a:t>
            </a:r>
            <a:r>
              <a:rPr sz="1100" spc="16" dirty="0">
                <a:solidFill>
                  <a:srgbClr val="231F20"/>
                </a:solidFill>
                <a:latin typeface="Arial"/>
                <a:cs typeface="Arial"/>
              </a:rPr>
              <a:t> </a:t>
            </a:r>
            <a:r>
              <a:rPr sz="1100" spc="-6" dirty="0">
                <a:solidFill>
                  <a:srgbClr val="231F20"/>
                </a:solidFill>
                <a:latin typeface="Arial"/>
                <a:cs typeface="Arial"/>
              </a:rPr>
              <a:t>challenges. </a:t>
            </a:r>
            <a:r>
              <a:rPr sz="1100" spc="-36" dirty="0">
                <a:solidFill>
                  <a:srgbClr val="231F20"/>
                </a:solidFill>
                <a:latin typeface="Arial"/>
                <a:cs typeface="Arial"/>
              </a:rPr>
              <a:t>Yet</a:t>
            </a:r>
            <a:r>
              <a:rPr sz="1100" spc="13" dirty="0">
                <a:solidFill>
                  <a:srgbClr val="231F20"/>
                </a:solidFill>
                <a:latin typeface="Arial"/>
                <a:cs typeface="Arial"/>
              </a:rPr>
              <a:t> </a:t>
            </a:r>
            <a:r>
              <a:rPr sz="1100" dirty="0">
                <a:solidFill>
                  <a:srgbClr val="231F20"/>
                </a:solidFill>
                <a:latin typeface="Arial"/>
                <a:cs typeface="Arial"/>
              </a:rPr>
              <a:t>even</a:t>
            </a:r>
            <a:r>
              <a:rPr sz="1100" spc="16" dirty="0">
                <a:solidFill>
                  <a:srgbClr val="231F20"/>
                </a:solidFill>
                <a:latin typeface="Arial"/>
                <a:cs typeface="Arial"/>
              </a:rPr>
              <a:t> </a:t>
            </a:r>
            <a:r>
              <a:rPr sz="1100" dirty="0">
                <a:solidFill>
                  <a:srgbClr val="231F20"/>
                </a:solidFill>
                <a:latin typeface="Arial"/>
                <a:cs typeface="Arial"/>
              </a:rPr>
              <a:t>with</a:t>
            </a:r>
            <a:r>
              <a:rPr sz="1100" spc="16" dirty="0">
                <a:solidFill>
                  <a:srgbClr val="231F20"/>
                </a:solidFill>
                <a:latin typeface="Arial"/>
                <a:cs typeface="Arial"/>
              </a:rPr>
              <a:t> </a:t>
            </a:r>
            <a:r>
              <a:rPr sz="1100" dirty="0">
                <a:solidFill>
                  <a:srgbClr val="231F20"/>
                </a:solidFill>
                <a:latin typeface="Arial"/>
                <a:cs typeface="Arial"/>
              </a:rPr>
              <a:t>election</a:t>
            </a:r>
            <a:r>
              <a:rPr sz="1100" spc="13" dirty="0">
                <a:solidFill>
                  <a:srgbClr val="231F20"/>
                </a:solidFill>
                <a:latin typeface="Arial"/>
                <a:cs typeface="Arial"/>
              </a:rPr>
              <a:t> </a:t>
            </a:r>
            <a:r>
              <a:rPr sz="1100" spc="-13" dirty="0">
                <a:solidFill>
                  <a:srgbClr val="231F20"/>
                </a:solidFill>
                <a:latin typeface="Arial"/>
                <a:cs typeface="Arial"/>
              </a:rPr>
              <a:t>year</a:t>
            </a:r>
            <a:r>
              <a:rPr sz="1100" spc="16" dirty="0">
                <a:solidFill>
                  <a:srgbClr val="231F20"/>
                </a:solidFill>
                <a:latin typeface="Arial"/>
                <a:cs typeface="Arial"/>
              </a:rPr>
              <a:t> </a:t>
            </a:r>
            <a:r>
              <a:rPr sz="1100" dirty="0">
                <a:solidFill>
                  <a:srgbClr val="231F20"/>
                </a:solidFill>
                <a:latin typeface="Arial"/>
                <a:cs typeface="Arial"/>
              </a:rPr>
              <a:t>rhetoric</a:t>
            </a:r>
            <a:r>
              <a:rPr sz="1100" spc="16" dirty="0">
                <a:solidFill>
                  <a:srgbClr val="231F20"/>
                </a:solidFill>
                <a:latin typeface="Arial"/>
                <a:cs typeface="Arial"/>
              </a:rPr>
              <a:t> </a:t>
            </a:r>
            <a:r>
              <a:rPr sz="1100" dirty="0">
                <a:solidFill>
                  <a:srgbClr val="231F20"/>
                </a:solidFill>
                <a:latin typeface="Arial"/>
                <a:cs typeface="Arial"/>
              </a:rPr>
              <a:t>amplifying</a:t>
            </a:r>
            <a:r>
              <a:rPr sz="1100" spc="13" dirty="0">
                <a:solidFill>
                  <a:srgbClr val="231F20"/>
                </a:solidFill>
                <a:latin typeface="Arial"/>
                <a:cs typeface="Arial"/>
              </a:rPr>
              <a:t> </a:t>
            </a:r>
            <a:r>
              <a:rPr sz="1100" dirty="0">
                <a:solidFill>
                  <a:srgbClr val="231F20"/>
                </a:solidFill>
                <a:latin typeface="Arial"/>
                <a:cs typeface="Arial"/>
              </a:rPr>
              <a:t>the</a:t>
            </a:r>
            <a:r>
              <a:rPr sz="1100" spc="16" dirty="0">
                <a:solidFill>
                  <a:srgbClr val="231F20"/>
                </a:solidFill>
                <a:latin typeface="Arial"/>
                <a:cs typeface="Arial"/>
              </a:rPr>
              <a:t> </a:t>
            </a:r>
            <a:r>
              <a:rPr sz="1100" dirty="0">
                <a:solidFill>
                  <a:srgbClr val="231F20"/>
                </a:solidFill>
                <a:latin typeface="Arial"/>
                <a:cs typeface="Arial"/>
              </a:rPr>
              <a:t>negative,</a:t>
            </a:r>
            <a:r>
              <a:rPr sz="1100" spc="16" dirty="0">
                <a:solidFill>
                  <a:srgbClr val="231F20"/>
                </a:solidFill>
                <a:latin typeface="Arial"/>
                <a:cs typeface="Arial"/>
              </a:rPr>
              <a:t> </a:t>
            </a:r>
            <a:r>
              <a:rPr sz="1100" spc="-13" dirty="0">
                <a:solidFill>
                  <a:srgbClr val="231F20"/>
                </a:solidFill>
                <a:latin typeface="Arial"/>
                <a:cs typeface="Arial"/>
              </a:rPr>
              <a:t>it’s </a:t>
            </a:r>
            <a:r>
              <a:rPr sz="1100" dirty="0">
                <a:solidFill>
                  <a:srgbClr val="231F20"/>
                </a:solidFill>
                <a:latin typeface="Arial"/>
                <a:cs typeface="Arial"/>
              </a:rPr>
              <a:t>important</a:t>
            </a:r>
            <a:r>
              <a:rPr sz="1100" spc="10" dirty="0">
                <a:solidFill>
                  <a:srgbClr val="231F20"/>
                </a:solidFill>
                <a:latin typeface="Arial"/>
                <a:cs typeface="Arial"/>
              </a:rPr>
              <a:t> </a:t>
            </a:r>
            <a:r>
              <a:rPr sz="1100" dirty="0">
                <a:solidFill>
                  <a:srgbClr val="231F20"/>
                </a:solidFill>
                <a:latin typeface="Arial"/>
                <a:cs typeface="Arial"/>
              </a:rPr>
              <a:t>to</a:t>
            </a:r>
            <a:r>
              <a:rPr sz="1100" spc="13" dirty="0">
                <a:solidFill>
                  <a:srgbClr val="231F20"/>
                </a:solidFill>
                <a:latin typeface="Arial"/>
                <a:cs typeface="Arial"/>
              </a:rPr>
              <a:t> </a:t>
            </a:r>
            <a:r>
              <a:rPr sz="1100" spc="-6" dirty="0">
                <a:solidFill>
                  <a:srgbClr val="231F20"/>
                </a:solidFill>
                <a:latin typeface="Arial"/>
                <a:cs typeface="Arial"/>
              </a:rPr>
              <a:t>focus</a:t>
            </a:r>
            <a:r>
              <a:rPr sz="1100" spc="10" dirty="0">
                <a:solidFill>
                  <a:srgbClr val="231F20"/>
                </a:solidFill>
                <a:latin typeface="Arial"/>
                <a:cs typeface="Arial"/>
              </a:rPr>
              <a:t> </a:t>
            </a:r>
            <a:r>
              <a:rPr sz="1100" dirty="0">
                <a:solidFill>
                  <a:srgbClr val="231F20"/>
                </a:solidFill>
                <a:latin typeface="Arial"/>
                <a:cs typeface="Arial"/>
              </a:rPr>
              <a:t>on</a:t>
            </a:r>
            <a:r>
              <a:rPr sz="1100" spc="13" dirty="0">
                <a:solidFill>
                  <a:srgbClr val="231F20"/>
                </a:solidFill>
                <a:latin typeface="Arial"/>
                <a:cs typeface="Arial"/>
              </a:rPr>
              <a:t> </a:t>
            </a:r>
            <a:r>
              <a:rPr sz="1100" dirty="0">
                <a:solidFill>
                  <a:srgbClr val="231F20"/>
                </a:solidFill>
                <a:latin typeface="Arial"/>
                <a:cs typeface="Arial"/>
              </a:rPr>
              <a:t>your</a:t>
            </a:r>
            <a:r>
              <a:rPr sz="1100" spc="10" dirty="0">
                <a:solidFill>
                  <a:srgbClr val="231F20"/>
                </a:solidFill>
                <a:latin typeface="Arial"/>
                <a:cs typeface="Arial"/>
              </a:rPr>
              <a:t> </a:t>
            </a:r>
            <a:r>
              <a:rPr sz="1100" dirty="0">
                <a:solidFill>
                  <a:srgbClr val="231F20"/>
                </a:solidFill>
                <a:latin typeface="Arial"/>
                <a:cs typeface="Arial"/>
              </a:rPr>
              <a:t>vision</a:t>
            </a:r>
            <a:r>
              <a:rPr sz="1100" spc="13" dirty="0">
                <a:solidFill>
                  <a:srgbClr val="231F20"/>
                </a:solidFill>
                <a:latin typeface="Arial"/>
                <a:cs typeface="Arial"/>
              </a:rPr>
              <a:t> </a:t>
            </a:r>
            <a:r>
              <a:rPr sz="1100" dirty="0">
                <a:solidFill>
                  <a:srgbClr val="231F20"/>
                </a:solidFill>
                <a:latin typeface="Arial"/>
                <a:cs typeface="Arial"/>
              </a:rPr>
              <a:t>for</a:t>
            </a:r>
            <a:r>
              <a:rPr sz="1100" spc="10" dirty="0">
                <a:solidFill>
                  <a:srgbClr val="231F20"/>
                </a:solidFill>
                <a:latin typeface="Arial"/>
                <a:cs typeface="Arial"/>
              </a:rPr>
              <a:t> </a:t>
            </a:r>
            <a:r>
              <a:rPr sz="1100" dirty="0">
                <a:solidFill>
                  <a:srgbClr val="231F20"/>
                </a:solidFill>
                <a:latin typeface="Arial"/>
                <a:cs typeface="Arial"/>
              </a:rPr>
              <a:t>the</a:t>
            </a:r>
            <a:r>
              <a:rPr sz="1100" spc="13" dirty="0">
                <a:solidFill>
                  <a:srgbClr val="231F20"/>
                </a:solidFill>
                <a:latin typeface="Arial"/>
                <a:cs typeface="Arial"/>
              </a:rPr>
              <a:t> </a:t>
            </a:r>
            <a:r>
              <a:rPr sz="1100" spc="-6" dirty="0">
                <a:solidFill>
                  <a:srgbClr val="231F20"/>
                </a:solidFill>
                <a:latin typeface="Arial"/>
                <a:cs typeface="Arial"/>
              </a:rPr>
              <a:t>future.</a:t>
            </a:r>
            <a:endParaRPr sz="1100" dirty="0">
              <a:latin typeface="Arial"/>
              <a:cs typeface="Arial"/>
            </a:endParaRPr>
          </a:p>
        </p:txBody>
      </p:sp>
      <p:sp>
        <p:nvSpPr>
          <p:cNvPr id="12" name="object 12"/>
          <p:cNvSpPr txBox="1"/>
          <p:nvPr/>
        </p:nvSpPr>
        <p:spPr>
          <a:xfrm>
            <a:off x="454589" y="4038123"/>
            <a:ext cx="1769162" cy="17757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1100" dirty="0">
                <a:solidFill>
                  <a:srgbClr val="231F20"/>
                </a:solidFill>
                <a:latin typeface="Arial"/>
                <a:cs typeface="Arial"/>
              </a:rPr>
              <a:t>Keep</a:t>
            </a:r>
            <a:r>
              <a:rPr sz="1100" spc="3" dirty="0">
                <a:solidFill>
                  <a:srgbClr val="231F20"/>
                </a:solidFill>
                <a:latin typeface="Arial"/>
                <a:cs typeface="Arial"/>
              </a:rPr>
              <a:t> </a:t>
            </a:r>
            <a:r>
              <a:rPr sz="1100" dirty="0">
                <a:solidFill>
                  <a:srgbClr val="231F20"/>
                </a:solidFill>
                <a:latin typeface="Arial"/>
                <a:cs typeface="Arial"/>
              </a:rPr>
              <a:t>in</a:t>
            </a:r>
            <a:r>
              <a:rPr sz="1100" spc="3" dirty="0">
                <a:solidFill>
                  <a:srgbClr val="231F20"/>
                </a:solidFill>
                <a:latin typeface="Arial"/>
                <a:cs typeface="Arial"/>
              </a:rPr>
              <a:t> </a:t>
            </a:r>
            <a:r>
              <a:rPr sz="1100" dirty="0">
                <a:solidFill>
                  <a:srgbClr val="231F20"/>
                </a:solidFill>
                <a:latin typeface="Arial"/>
                <a:cs typeface="Arial"/>
              </a:rPr>
              <a:t>mind</a:t>
            </a:r>
            <a:r>
              <a:rPr sz="1100" spc="6" dirty="0">
                <a:solidFill>
                  <a:srgbClr val="231F20"/>
                </a:solidFill>
                <a:latin typeface="Arial"/>
                <a:cs typeface="Arial"/>
              </a:rPr>
              <a:t> </a:t>
            </a:r>
            <a:r>
              <a:rPr sz="1100" dirty="0">
                <a:solidFill>
                  <a:srgbClr val="231F20"/>
                </a:solidFill>
                <a:latin typeface="Arial"/>
                <a:cs typeface="Arial"/>
              </a:rPr>
              <a:t>the</a:t>
            </a:r>
            <a:r>
              <a:rPr sz="1100" spc="3" dirty="0">
                <a:solidFill>
                  <a:srgbClr val="231F20"/>
                </a:solidFill>
                <a:latin typeface="Arial"/>
                <a:cs typeface="Arial"/>
              </a:rPr>
              <a:t> </a:t>
            </a:r>
            <a:r>
              <a:rPr sz="1100" spc="-6" dirty="0">
                <a:solidFill>
                  <a:srgbClr val="231F20"/>
                </a:solidFill>
                <a:latin typeface="Arial"/>
                <a:cs typeface="Arial"/>
              </a:rPr>
              <a:t>following:</a:t>
            </a:r>
            <a:endParaRPr sz="1100" dirty="0">
              <a:latin typeface="Arial"/>
              <a:cs typeface="Arial"/>
            </a:endParaRPr>
          </a:p>
        </p:txBody>
      </p:sp>
      <p:sp>
        <p:nvSpPr>
          <p:cNvPr id="13" name="object 13"/>
          <p:cNvSpPr txBox="1"/>
          <p:nvPr/>
        </p:nvSpPr>
        <p:spPr>
          <a:xfrm>
            <a:off x="432260" y="4308219"/>
            <a:ext cx="4469286" cy="369231"/>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122" marR="3287" indent="-72315">
              <a:lnSpc>
                <a:spcPct val="111100"/>
              </a:lnSpc>
              <a:spcBef>
                <a:spcPts val="65"/>
              </a:spcBef>
              <a:buChar char="•"/>
              <a:tabLst>
                <a:tab pos="80122" algn="l"/>
              </a:tabLst>
            </a:pPr>
            <a:r>
              <a:rPr sz="1100" spc="-19" dirty="0">
                <a:solidFill>
                  <a:srgbClr val="231F20"/>
                </a:solidFill>
                <a:latin typeface="Arial"/>
                <a:cs typeface="Arial"/>
              </a:rPr>
              <a:t>Successful</a:t>
            </a:r>
            <a:r>
              <a:rPr sz="1100" dirty="0">
                <a:solidFill>
                  <a:srgbClr val="231F20"/>
                </a:solidFill>
                <a:latin typeface="Arial"/>
                <a:cs typeface="Arial"/>
              </a:rPr>
              <a:t> long-term</a:t>
            </a:r>
            <a:r>
              <a:rPr sz="1100" spc="3" dirty="0">
                <a:solidFill>
                  <a:srgbClr val="231F20"/>
                </a:solidFill>
                <a:latin typeface="Arial"/>
                <a:cs typeface="Arial"/>
              </a:rPr>
              <a:t> </a:t>
            </a:r>
            <a:r>
              <a:rPr sz="1100" spc="-6" dirty="0">
                <a:solidFill>
                  <a:srgbClr val="231F20"/>
                </a:solidFill>
                <a:latin typeface="Arial"/>
                <a:cs typeface="Arial"/>
              </a:rPr>
              <a:t>investors</a:t>
            </a:r>
            <a:r>
              <a:rPr sz="1100" dirty="0">
                <a:solidFill>
                  <a:srgbClr val="231F20"/>
                </a:solidFill>
                <a:latin typeface="Arial"/>
                <a:cs typeface="Arial"/>
              </a:rPr>
              <a:t> </a:t>
            </a:r>
            <a:r>
              <a:rPr sz="1100" spc="-16" dirty="0">
                <a:solidFill>
                  <a:srgbClr val="231F20"/>
                </a:solidFill>
                <a:latin typeface="Arial"/>
                <a:cs typeface="Arial"/>
              </a:rPr>
              <a:t>stay</a:t>
            </a:r>
            <a:r>
              <a:rPr sz="1100" spc="3" dirty="0">
                <a:solidFill>
                  <a:srgbClr val="231F20"/>
                </a:solidFill>
                <a:latin typeface="Arial"/>
                <a:cs typeface="Arial"/>
              </a:rPr>
              <a:t> </a:t>
            </a:r>
            <a:r>
              <a:rPr sz="1100" dirty="0">
                <a:solidFill>
                  <a:srgbClr val="231F20"/>
                </a:solidFill>
                <a:latin typeface="Arial"/>
                <a:cs typeface="Arial"/>
              </a:rPr>
              <a:t>the course</a:t>
            </a:r>
            <a:r>
              <a:rPr sz="1100" spc="3" dirty="0">
                <a:solidFill>
                  <a:srgbClr val="231F20"/>
                </a:solidFill>
                <a:latin typeface="Arial"/>
                <a:cs typeface="Arial"/>
              </a:rPr>
              <a:t> </a:t>
            </a:r>
            <a:r>
              <a:rPr sz="1100" dirty="0">
                <a:solidFill>
                  <a:srgbClr val="231F20"/>
                </a:solidFill>
                <a:latin typeface="Arial"/>
                <a:cs typeface="Arial"/>
              </a:rPr>
              <a:t>and rely</a:t>
            </a:r>
            <a:r>
              <a:rPr sz="1100" spc="3" dirty="0">
                <a:solidFill>
                  <a:srgbClr val="231F20"/>
                </a:solidFill>
                <a:latin typeface="Arial"/>
                <a:cs typeface="Arial"/>
              </a:rPr>
              <a:t> </a:t>
            </a:r>
            <a:r>
              <a:rPr sz="1100" dirty="0">
                <a:solidFill>
                  <a:srgbClr val="231F20"/>
                </a:solidFill>
                <a:latin typeface="Arial"/>
                <a:cs typeface="Arial"/>
              </a:rPr>
              <a:t>on</a:t>
            </a:r>
            <a:r>
              <a:rPr sz="1100" spc="3" dirty="0">
                <a:solidFill>
                  <a:srgbClr val="231F20"/>
                </a:solidFill>
                <a:latin typeface="Arial"/>
                <a:cs typeface="Arial"/>
              </a:rPr>
              <a:t> </a:t>
            </a:r>
            <a:r>
              <a:rPr sz="1100" spc="-13" dirty="0">
                <a:solidFill>
                  <a:srgbClr val="231F20"/>
                </a:solidFill>
                <a:latin typeface="Arial"/>
                <a:cs typeface="Arial"/>
              </a:rPr>
              <a:t>time </a:t>
            </a:r>
            <a:r>
              <a:rPr sz="1100" dirty="0">
                <a:solidFill>
                  <a:srgbClr val="231F20"/>
                </a:solidFill>
                <a:latin typeface="Arial"/>
                <a:cs typeface="Arial"/>
              </a:rPr>
              <a:t>rather</a:t>
            </a:r>
            <a:r>
              <a:rPr sz="1100" spc="-13" dirty="0">
                <a:solidFill>
                  <a:srgbClr val="231F20"/>
                </a:solidFill>
                <a:latin typeface="Arial"/>
                <a:cs typeface="Arial"/>
              </a:rPr>
              <a:t> </a:t>
            </a:r>
            <a:r>
              <a:rPr sz="1100" dirty="0">
                <a:solidFill>
                  <a:srgbClr val="231F20"/>
                </a:solidFill>
                <a:latin typeface="Arial"/>
                <a:cs typeface="Arial"/>
              </a:rPr>
              <a:t>than</a:t>
            </a:r>
            <a:r>
              <a:rPr sz="1100" spc="-13" dirty="0">
                <a:solidFill>
                  <a:srgbClr val="231F20"/>
                </a:solidFill>
                <a:latin typeface="Arial"/>
                <a:cs typeface="Arial"/>
              </a:rPr>
              <a:t> </a:t>
            </a:r>
            <a:r>
              <a:rPr sz="1100" spc="-6" dirty="0">
                <a:solidFill>
                  <a:srgbClr val="231F20"/>
                </a:solidFill>
                <a:latin typeface="Arial"/>
                <a:cs typeface="Arial"/>
              </a:rPr>
              <a:t>timing.</a:t>
            </a:r>
            <a:endParaRPr sz="1100" dirty="0">
              <a:latin typeface="Arial"/>
              <a:cs typeface="Arial"/>
            </a:endParaRPr>
          </a:p>
        </p:txBody>
      </p:sp>
      <p:sp>
        <p:nvSpPr>
          <p:cNvPr id="14" name="object 14"/>
          <p:cNvSpPr txBox="1"/>
          <p:nvPr/>
        </p:nvSpPr>
        <p:spPr>
          <a:xfrm>
            <a:off x="454587" y="4823787"/>
            <a:ext cx="4680785" cy="369423"/>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122" marR="3287" indent="-72315" algn="just">
              <a:lnSpc>
                <a:spcPct val="111100"/>
              </a:lnSpc>
              <a:spcBef>
                <a:spcPts val="65"/>
              </a:spcBef>
              <a:buChar char="•"/>
              <a:tabLst>
                <a:tab pos="80122" algn="l"/>
              </a:tabLst>
            </a:pPr>
            <a:r>
              <a:rPr sz="1100" dirty="0">
                <a:solidFill>
                  <a:srgbClr val="231F20"/>
                </a:solidFill>
                <a:latin typeface="Arial"/>
                <a:cs typeface="Arial"/>
              </a:rPr>
              <a:t>Investment</a:t>
            </a:r>
            <a:r>
              <a:rPr sz="1100" spc="-6" dirty="0">
                <a:solidFill>
                  <a:srgbClr val="231F20"/>
                </a:solidFill>
                <a:latin typeface="Arial"/>
                <a:cs typeface="Arial"/>
              </a:rPr>
              <a:t> </a:t>
            </a:r>
            <a:r>
              <a:rPr sz="1100" spc="-26" dirty="0">
                <a:solidFill>
                  <a:srgbClr val="231F20"/>
                </a:solidFill>
                <a:latin typeface="Arial"/>
                <a:cs typeface="Arial"/>
              </a:rPr>
              <a:t>success</a:t>
            </a:r>
            <a:r>
              <a:rPr sz="1100" spc="-3" dirty="0">
                <a:solidFill>
                  <a:srgbClr val="231F20"/>
                </a:solidFill>
                <a:latin typeface="Arial"/>
                <a:cs typeface="Arial"/>
              </a:rPr>
              <a:t> </a:t>
            </a:r>
            <a:r>
              <a:rPr sz="1100" spc="-29" dirty="0">
                <a:solidFill>
                  <a:srgbClr val="231F20"/>
                </a:solidFill>
                <a:latin typeface="Arial"/>
                <a:cs typeface="Arial"/>
              </a:rPr>
              <a:t>has</a:t>
            </a:r>
            <a:r>
              <a:rPr sz="1100" spc="-3" dirty="0">
                <a:solidFill>
                  <a:srgbClr val="231F20"/>
                </a:solidFill>
                <a:latin typeface="Arial"/>
                <a:cs typeface="Arial"/>
              </a:rPr>
              <a:t> </a:t>
            </a:r>
            <a:r>
              <a:rPr sz="1100" spc="29" dirty="0">
                <a:solidFill>
                  <a:srgbClr val="231F20"/>
                </a:solidFill>
                <a:latin typeface="Arial"/>
                <a:cs typeface="Arial"/>
              </a:rPr>
              <a:t>depended</a:t>
            </a:r>
            <a:r>
              <a:rPr sz="1100" spc="-6" dirty="0">
                <a:solidFill>
                  <a:srgbClr val="231F20"/>
                </a:solidFill>
                <a:latin typeface="Arial"/>
                <a:cs typeface="Arial"/>
              </a:rPr>
              <a:t> </a:t>
            </a:r>
            <a:r>
              <a:rPr sz="1100" dirty="0">
                <a:solidFill>
                  <a:srgbClr val="231F20"/>
                </a:solidFill>
                <a:latin typeface="Arial"/>
                <a:cs typeface="Arial"/>
              </a:rPr>
              <a:t>more</a:t>
            </a:r>
            <a:r>
              <a:rPr sz="1100" spc="-3" dirty="0">
                <a:solidFill>
                  <a:srgbClr val="231F20"/>
                </a:solidFill>
                <a:latin typeface="Arial"/>
                <a:cs typeface="Arial"/>
              </a:rPr>
              <a:t> </a:t>
            </a:r>
            <a:r>
              <a:rPr sz="1100" dirty="0">
                <a:solidFill>
                  <a:srgbClr val="231F20"/>
                </a:solidFill>
                <a:latin typeface="Arial"/>
                <a:cs typeface="Arial"/>
              </a:rPr>
              <a:t>on</a:t>
            </a:r>
            <a:r>
              <a:rPr sz="1100" spc="-3" dirty="0">
                <a:solidFill>
                  <a:srgbClr val="231F20"/>
                </a:solidFill>
                <a:latin typeface="Arial"/>
                <a:cs typeface="Arial"/>
              </a:rPr>
              <a:t> </a:t>
            </a:r>
            <a:r>
              <a:rPr sz="1100" dirty="0">
                <a:solidFill>
                  <a:srgbClr val="231F20"/>
                </a:solidFill>
                <a:latin typeface="Arial"/>
                <a:cs typeface="Arial"/>
              </a:rPr>
              <a:t>the</a:t>
            </a:r>
            <a:r>
              <a:rPr sz="1100" spc="-6" dirty="0">
                <a:solidFill>
                  <a:srgbClr val="231F20"/>
                </a:solidFill>
                <a:latin typeface="Arial"/>
                <a:cs typeface="Arial"/>
              </a:rPr>
              <a:t> </a:t>
            </a:r>
            <a:r>
              <a:rPr sz="1100" dirty="0">
                <a:solidFill>
                  <a:srgbClr val="231F20"/>
                </a:solidFill>
                <a:latin typeface="Arial"/>
                <a:cs typeface="Arial"/>
              </a:rPr>
              <a:t>strength</a:t>
            </a:r>
            <a:r>
              <a:rPr sz="1100" spc="-3" dirty="0">
                <a:solidFill>
                  <a:srgbClr val="231F20"/>
                </a:solidFill>
                <a:latin typeface="Arial"/>
                <a:cs typeface="Arial"/>
              </a:rPr>
              <a:t> </a:t>
            </a:r>
            <a:r>
              <a:rPr sz="1100" spc="-16" dirty="0">
                <a:solidFill>
                  <a:srgbClr val="231F20"/>
                </a:solidFill>
                <a:latin typeface="Arial"/>
                <a:cs typeface="Arial"/>
              </a:rPr>
              <a:t>and </a:t>
            </a:r>
            <a:r>
              <a:rPr sz="1100" spc="-6" dirty="0">
                <a:solidFill>
                  <a:srgbClr val="231F20"/>
                </a:solidFill>
                <a:latin typeface="Arial"/>
                <a:cs typeface="Arial"/>
              </a:rPr>
              <a:t>resilience</a:t>
            </a:r>
            <a:r>
              <a:rPr sz="1100" dirty="0">
                <a:solidFill>
                  <a:srgbClr val="231F20"/>
                </a:solidFill>
                <a:latin typeface="Arial"/>
                <a:cs typeface="Arial"/>
              </a:rPr>
              <a:t> of the American</a:t>
            </a:r>
            <a:r>
              <a:rPr sz="1100" spc="3" dirty="0">
                <a:solidFill>
                  <a:srgbClr val="231F20"/>
                </a:solidFill>
                <a:latin typeface="Arial"/>
                <a:cs typeface="Arial"/>
              </a:rPr>
              <a:t> </a:t>
            </a:r>
            <a:r>
              <a:rPr sz="1100" dirty="0">
                <a:solidFill>
                  <a:srgbClr val="231F20"/>
                </a:solidFill>
                <a:latin typeface="Arial"/>
                <a:cs typeface="Arial"/>
              </a:rPr>
              <a:t>economy than on</a:t>
            </a:r>
            <a:r>
              <a:rPr sz="1100" spc="3" dirty="0">
                <a:solidFill>
                  <a:srgbClr val="231F20"/>
                </a:solidFill>
                <a:latin typeface="Arial"/>
                <a:cs typeface="Arial"/>
              </a:rPr>
              <a:t> </a:t>
            </a:r>
            <a:r>
              <a:rPr sz="1100" dirty="0">
                <a:solidFill>
                  <a:srgbClr val="231F20"/>
                </a:solidFill>
                <a:latin typeface="Arial"/>
                <a:cs typeface="Arial"/>
              </a:rPr>
              <a:t>which </a:t>
            </a:r>
            <a:r>
              <a:rPr sz="1100" spc="-6" dirty="0">
                <a:solidFill>
                  <a:srgbClr val="231F20"/>
                </a:solidFill>
                <a:latin typeface="Arial"/>
                <a:cs typeface="Arial"/>
              </a:rPr>
              <a:t>candidate </a:t>
            </a:r>
            <a:r>
              <a:rPr sz="1100" dirty="0">
                <a:solidFill>
                  <a:srgbClr val="231F20"/>
                </a:solidFill>
                <a:latin typeface="Trebuchet MS"/>
                <a:cs typeface="Trebuchet MS"/>
              </a:rPr>
              <a:t>or</a:t>
            </a:r>
            <a:r>
              <a:rPr sz="1100" spc="-23" dirty="0">
                <a:solidFill>
                  <a:srgbClr val="231F20"/>
                </a:solidFill>
                <a:latin typeface="Trebuchet MS"/>
                <a:cs typeface="Trebuchet MS"/>
              </a:rPr>
              <a:t> </a:t>
            </a:r>
            <a:r>
              <a:rPr sz="1100" dirty="0">
                <a:solidFill>
                  <a:srgbClr val="231F20"/>
                </a:solidFill>
                <a:latin typeface="Trebuchet MS"/>
                <a:cs typeface="Trebuchet MS"/>
              </a:rPr>
              <a:t>party</a:t>
            </a:r>
            <a:r>
              <a:rPr sz="1100" spc="-23" dirty="0">
                <a:solidFill>
                  <a:srgbClr val="231F20"/>
                </a:solidFill>
                <a:latin typeface="Trebuchet MS"/>
                <a:cs typeface="Trebuchet MS"/>
              </a:rPr>
              <a:t> </a:t>
            </a:r>
            <a:r>
              <a:rPr sz="1100" dirty="0">
                <a:solidFill>
                  <a:srgbClr val="231F20"/>
                </a:solidFill>
                <a:latin typeface="Trebuchet MS"/>
                <a:cs typeface="Trebuchet MS"/>
              </a:rPr>
              <a:t>holds</a:t>
            </a:r>
            <a:r>
              <a:rPr sz="1100" spc="-19" dirty="0">
                <a:solidFill>
                  <a:srgbClr val="231F20"/>
                </a:solidFill>
                <a:latin typeface="Trebuchet MS"/>
                <a:cs typeface="Trebuchet MS"/>
              </a:rPr>
              <a:t> </a:t>
            </a:r>
            <a:r>
              <a:rPr sz="1100" spc="-6" dirty="0">
                <a:solidFill>
                  <a:srgbClr val="231F20"/>
                </a:solidFill>
                <a:latin typeface="Trebuchet MS"/>
                <a:cs typeface="Trebuchet MS"/>
              </a:rPr>
              <a:t>office.</a:t>
            </a:r>
            <a:endParaRPr sz="1100" dirty="0">
              <a:latin typeface="Trebuchet MS"/>
              <a:cs typeface="Trebuchet MS"/>
            </a:endParaRPr>
          </a:p>
        </p:txBody>
      </p:sp>
      <p:sp>
        <p:nvSpPr>
          <p:cNvPr id="15" name="object 15"/>
          <p:cNvSpPr txBox="1"/>
          <p:nvPr/>
        </p:nvSpPr>
        <p:spPr>
          <a:xfrm>
            <a:off x="454587" y="5360410"/>
            <a:ext cx="4792326" cy="369231"/>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122" marR="3287" indent="-72315" algn="just">
              <a:lnSpc>
                <a:spcPct val="111100"/>
              </a:lnSpc>
              <a:spcBef>
                <a:spcPts val="65"/>
              </a:spcBef>
              <a:buChar char="•"/>
              <a:tabLst>
                <a:tab pos="80122" algn="l"/>
              </a:tabLst>
            </a:pPr>
            <a:r>
              <a:rPr sz="1100" spc="-6" dirty="0">
                <a:solidFill>
                  <a:srgbClr val="231F20"/>
                </a:solidFill>
                <a:latin typeface="Arial"/>
                <a:cs typeface="Arial"/>
              </a:rPr>
              <a:t>The</a:t>
            </a:r>
            <a:r>
              <a:rPr sz="1100" spc="-3" dirty="0">
                <a:solidFill>
                  <a:srgbClr val="231F20"/>
                </a:solidFill>
                <a:latin typeface="Arial"/>
                <a:cs typeface="Arial"/>
              </a:rPr>
              <a:t> </a:t>
            </a:r>
            <a:r>
              <a:rPr sz="1100" dirty="0">
                <a:solidFill>
                  <a:srgbClr val="231F20"/>
                </a:solidFill>
                <a:latin typeface="Arial"/>
                <a:cs typeface="Arial"/>
              </a:rPr>
              <a:t>experience</a:t>
            </a:r>
            <a:r>
              <a:rPr sz="1100" spc="-3" dirty="0">
                <a:solidFill>
                  <a:srgbClr val="231F20"/>
                </a:solidFill>
                <a:latin typeface="Arial"/>
                <a:cs typeface="Arial"/>
              </a:rPr>
              <a:t> </a:t>
            </a:r>
            <a:r>
              <a:rPr sz="1100" dirty="0">
                <a:solidFill>
                  <a:srgbClr val="231F20"/>
                </a:solidFill>
                <a:latin typeface="Arial"/>
                <a:cs typeface="Arial"/>
              </a:rPr>
              <a:t>and</a:t>
            </a:r>
            <a:r>
              <a:rPr sz="1100" spc="-3" dirty="0">
                <a:solidFill>
                  <a:srgbClr val="231F20"/>
                </a:solidFill>
                <a:latin typeface="Arial"/>
                <a:cs typeface="Arial"/>
              </a:rPr>
              <a:t> </a:t>
            </a:r>
            <a:r>
              <a:rPr sz="1100" dirty="0">
                <a:solidFill>
                  <a:srgbClr val="231F20"/>
                </a:solidFill>
                <a:latin typeface="Arial"/>
                <a:cs typeface="Arial"/>
              </a:rPr>
              <a:t>time-tested</a:t>
            </a:r>
            <a:r>
              <a:rPr sz="1100" spc="-3" dirty="0">
                <a:solidFill>
                  <a:srgbClr val="231F20"/>
                </a:solidFill>
                <a:latin typeface="Arial"/>
                <a:cs typeface="Arial"/>
              </a:rPr>
              <a:t> </a:t>
            </a:r>
            <a:r>
              <a:rPr sz="1100" dirty="0">
                <a:solidFill>
                  <a:srgbClr val="231F20"/>
                </a:solidFill>
                <a:latin typeface="Arial"/>
                <a:cs typeface="Arial"/>
              </a:rPr>
              <a:t>process</a:t>
            </a:r>
            <a:r>
              <a:rPr sz="1100" spc="-3" dirty="0">
                <a:solidFill>
                  <a:srgbClr val="231F20"/>
                </a:solidFill>
                <a:latin typeface="Arial"/>
                <a:cs typeface="Arial"/>
              </a:rPr>
              <a:t> </a:t>
            </a:r>
            <a:r>
              <a:rPr sz="1100" dirty="0">
                <a:solidFill>
                  <a:srgbClr val="231F20"/>
                </a:solidFill>
                <a:latin typeface="Arial"/>
                <a:cs typeface="Arial"/>
              </a:rPr>
              <a:t>of</a:t>
            </a:r>
            <a:r>
              <a:rPr sz="1100" spc="-3" dirty="0">
                <a:solidFill>
                  <a:srgbClr val="231F20"/>
                </a:solidFill>
                <a:latin typeface="Arial"/>
                <a:cs typeface="Arial"/>
              </a:rPr>
              <a:t> </a:t>
            </a:r>
            <a:r>
              <a:rPr sz="1100" dirty="0">
                <a:solidFill>
                  <a:srgbClr val="231F20"/>
                </a:solidFill>
                <a:latin typeface="Arial"/>
                <a:cs typeface="Arial"/>
              </a:rPr>
              <a:t>your</a:t>
            </a:r>
            <a:r>
              <a:rPr sz="1100" spc="-3" dirty="0">
                <a:solidFill>
                  <a:srgbClr val="231F20"/>
                </a:solidFill>
                <a:latin typeface="Arial"/>
                <a:cs typeface="Arial"/>
              </a:rPr>
              <a:t> </a:t>
            </a:r>
            <a:r>
              <a:rPr sz="1100" spc="-6" dirty="0">
                <a:solidFill>
                  <a:srgbClr val="231F20"/>
                </a:solidFill>
                <a:latin typeface="Arial"/>
                <a:cs typeface="Arial"/>
              </a:rPr>
              <a:t>investment </a:t>
            </a:r>
            <a:r>
              <a:rPr sz="1100" dirty="0">
                <a:solidFill>
                  <a:srgbClr val="231F20"/>
                </a:solidFill>
                <a:latin typeface="Arial"/>
                <a:cs typeface="Arial"/>
              </a:rPr>
              <a:t>manager</a:t>
            </a:r>
            <a:r>
              <a:rPr sz="1100" spc="3" dirty="0">
                <a:solidFill>
                  <a:srgbClr val="231F20"/>
                </a:solidFill>
                <a:latin typeface="Arial"/>
                <a:cs typeface="Arial"/>
              </a:rPr>
              <a:t> </a:t>
            </a:r>
            <a:r>
              <a:rPr sz="1100" dirty="0">
                <a:solidFill>
                  <a:srgbClr val="231F20"/>
                </a:solidFill>
                <a:latin typeface="Arial"/>
                <a:cs typeface="Arial"/>
              </a:rPr>
              <a:t>can</a:t>
            </a:r>
            <a:r>
              <a:rPr sz="1100" spc="6" dirty="0">
                <a:solidFill>
                  <a:srgbClr val="231F20"/>
                </a:solidFill>
                <a:latin typeface="Arial"/>
                <a:cs typeface="Arial"/>
              </a:rPr>
              <a:t> </a:t>
            </a:r>
            <a:r>
              <a:rPr sz="1100" spc="32" dirty="0">
                <a:solidFill>
                  <a:srgbClr val="231F20"/>
                </a:solidFill>
                <a:latin typeface="Arial"/>
                <a:cs typeface="Arial"/>
              </a:rPr>
              <a:t>be</a:t>
            </a:r>
            <a:r>
              <a:rPr sz="1100" spc="6" dirty="0">
                <a:solidFill>
                  <a:srgbClr val="231F20"/>
                </a:solidFill>
                <a:latin typeface="Arial"/>
                <a:cs typeface="Arial"/>
              </a:rPr>
              <a:t> </a:t>
            </a:r>
            <a:r>
              <a:rPr sz="1100" dirty="0">
                <a:solidFill>
                  <a:srgbClr val="231F20"/>
                </a:solidFill>
                <a:latin typeface="Arial"/>
                <a:cs typeface="Arial"/>
              </a:rPr>
              <a:t>an</a:t>
            </a:r>
            <a:r>
              <a:rPr sz="1100" spc="6" dirty="0">
                <a:solidFill>
                  <a:srgbClr val="231F20"/>
                </a:solidFill>
                <a:latin typeface="Arial"/>
                <a:cs typeface="Arial"/>
              </a:rPr>
              <a:t> important contributor to your long-</a:t>
            </a:r>
            <a:r>
              <a:rPr sz="1100" spc="-13" dirty="0">
                <a:solidFill>
                  <a:srgbClr val="231F20"/>
                </a:solidFill>
                <a:latin typeface="Arial"/>
                <a:cs typeface="Arial"/>
              </a:rPr>
              <a:t>term </a:t>
            </a:r>
            <a:r>
              <a:rPr sz="1100" dirty="0">
                <a:solidFill>
                  <a:srgbClr val="231F20"/>
                </a:solidFill>
                <a:latin typeface="Arial"/>
                <a:cs typeface="Arial"/>
              </a:rPr>
              <a:t>investment</a:t>
            </a:r>
            <a:r>
              <a:rPr sz="1100" spc="-13" dirty="0">
                <a:solidFill>
                  <a:srgbClr val="231F20"/>
                </a:solidFill>
                <a:latin typeface="Arial"/>
                <a:cs typeface="Arial"/>
              </a:rPr>
              <a:t> </a:t>
            </a:r>
            <a:r>
              <a:rPr sz="1100" spc="-6" dirty="0">
                <a:solidFill>
                  <a:srgbClr val="231F20"/>
                </a:solidFill>
                <a:latin typeface="Arial"/>
                <a:cs typeface="Arial"/>
              </a:rPr>
              <a:t>success.</a:t>
            </a:r>
            <a:endParaRPr sz="1100" dirty="0">
              <a:latin typeface="Arial"/>
              <a:cs typeface="Arial"/>
            </a:endParaRPr>
          </a:p>
        </p:txBody>
      </p:sp>
      <p:sp>
        <p:nvSpPr>
          <p:cNvPr id="16" name="object 16"/>
          <p:cNvSpPr txBox="1"/>
          <p:nvPr/>
        </p:nvSpPr>
        <p:spPr>
          <a:xfrm>
            <a:off x="494926" y="1481317"/>
            <a:ext cx="3728951" cy="409370"/>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647" marR="214481" indent="-46841">
              <a:lnSpc>
                <a:spcPct val="130900"/>
              </a:lnSpc>
              <a:spcBef>
                <a:spcPts val="65"/>
              </a:spcBef>
            </a:pPr>
            <a:r>
              <a:rPr sz="1050" dirty="0">
                <a:solidFill>
                  <a:srgbClr val="414042"/>
                </a:solidFill>
                <a:latin typeface="Arial"/>
                <a:cs typeface="Arial"/>
              </a:rPr>
              <a:t>“The</a:t>
            </a:r>
            <a:r>
              <a:rPr sz="1050" spc="10" dirty="0">
                <a:solidFill>
                  <a:srgbClr val="414042"/>
                </a:solidFill>
                <a:latin typeface="Arial"/>
                <a:cs typeface="Arial"/>
              </a:rPr>
              <a:t> </a:t>
            </a:r>
            <a:r>
              <a:rPr sz="1050" dirty="0">
                <a:solidFill>
                  <a:srgbClr val="414042"/>
                </a:solidFill>
                <a:latin typeface="Arial"/>
                <a:cs typeface="Arial"/>
              </a:rPr>
              <a:t>only</a:t>
            </a:r>
            <a:r>
              <a:rPr sz="1050" spc="10" dirty="0">
                <a:solidFill>
                  <a:srgbClr val="414042"/>
                </a:solidFill>
                <a:latin typeface="Arial"/>
                <a:cs typeface="Arial"/>
              </a:rPr>
              <a:t> </a:t>
            </a:r>
            <a:r>
              <a:rPr sz="1050" dirty="0">
                <a:solidFill>
                  <a:srgbClr val="414042"/>
                </a:solidFill>
                <a:latin typeface="Arial"/>
                <a:cs typeface="Arial"/>
              </a:rPr>
              <a:t>limit</a:t>
            </a:r>
            <a:r>
              <a:rPr sz="1050" spc="10" dirty="0">
                <a:solidFill>
                  <a:srgbClr val="414042"/>
                </a:solidFill>
                <a:latin typeface="Arial"/>
                <a:cs typeface="Arial"/>
              </a:rPr>
              <a:t> </a:t>
            </a:r>
            <a:r>
              <a:rPr sz="1050" spc="16" dirty="0">
                <a:solidFill>
                  <a:srgbClr val="414042"/>
                </a:solidFill>
                <a:latin typeface="Arial"/>
                <a:cs typeface="Arial"/>
              </a:rPr>
              <a:t>to </a:t>
            </a:r>
            <a:r>
              <a:rPr sz="1050" dirty="0">
                <a:solidFill>
                  <a:srgbClr val="414042"/>
                </a:solidFill>
                <a:latin typeface="Arial"/>
                <a:cs typeface="Arial"/>
              </a:rPr>
              <a:t>our </a:t>
            </a:r>
            <a:r>
              <a:rPr sz="1050" spc="-6" dirty="0">
                <a:solidFill>
                  <a:srgbClr val="414042"/>
                </a:solidFill>
                <a:latin typeface="Arial"/>
                <a:cs typeface="Arial"/>
              </a:rPr>
              <a:t>realization</a:t>
            </a:r>
            <a:r>
              <a:rPr sz="1050" spc="3" dirty="0">
                <a:solidFill>
                  <a:srgbClr val="414042"/>
                </a:solidFill>
                <a:latin typeface="Arial"/>
                <a:cs typeface="Arial"/>
              </a:rPr>
              <a:t> </a:t>
            </a:r>
            <a:r>
              <a:rPr sz="1050" spc="-16" dirty="0">
                <a:solidFill>
                  <a:srgbClr val="414042"/>
                </a:solidFill>
                <a:latin typeface="Arial"/>
                <a:cs typeface="Arial"/>
              </a:rPr>
              <a:t>of</a:t>
            </a:r>
            <a:endParaRPr sz="1050" dirty="0">
              <a:latin typeface="Arial"/>
              <a:cs typeface="Arial"/>
            </a:endParaRPr>
          </a:p>
          <a:p>
            <a:pPr marL="54647" marR="3287">
              <a:lnSpc>
                <a:spcPct val="130900"/>
              </a:lnSpc>
            </a:pPr>
            <a:r>
              <a:rPr sz="1050" dirty="0">
                <a:solidFill>
                  <a:srgbClr val="414042"/>
                </a:solidFill>
                <a:latin typeface="Arial"/>
                <a:cs typeface="Arial"/>
              </a:rPr>
              <a:t>tomorrow</a:t>
            </a:r>
            <a:r>
              <a:rPr sz="1050" spc="29" dirty="0">
                <a:solidFill>
                  <a:srgbClr val="414042"/>
                </a:solidFill>
                <a:latin typeface="Arial"/>
                <a:cs typeface="Arial"/>
              </a:rPr>
              <a:t> </a:t>
            </a:r>
            <a:r>
              <a:rPr sz="1050" dirty="0">
                <a:solidFill>
                  <a:srgbClr val="414042"/>
                </a:solidFill>
                <a:latin typeface="Arial"/>
                <a:cs typeface="Arial"/>
              </a:rPr>
              <a:t>will</a:t>
            </a:r>
            <a:r>
              <a:rPr sz="1050" spc="29" dirty="0">
                <a:solidFill>
                  <a:srgbClr val="414042"/>
                </a:solidFill>
                <a:latin typeface="Arial"/>
                <a:cs typeface="Arial"/>
              </a:rPr>
              <a:t> </a:t>
            </a:r>
            <a:r>
              <a:rPr sz="1050" spc="36" dirty="0">
                <a:solidFill>
                  <a:srgbClr val="414042"/>
                </a:solidFill>
                <a:latin typeface="Arial"/>
                <a:cs typeface="Arial"/>
              </a:rPr>
              <a:t>be</a:t>
            </a:r>
            <a:r>
              <a:rPr sz="1050" spc="29" dirty="0">
                <a:solidFill>
                  <a:srgbClr val="414042"/>
                </a:solidFill>
                <a:latin typeface="Arial"/>
                <a:cs typeface="Arial"/>
              </a:rPr>
              <a:t> </a:t>
            </a:r>
            <a:r>
              <a:rPr sz="1050" spc="-16" dirty="0">
                <a:solidFill>
                  <a:srgbClr val="414042"/>
                </a:solidFill>
                <a:latin typeface="Arial"/>
                <a:cs typeface="Arial"/>
              </a:rPr>
              <a:t>our </a:t>
            </a:r>
            <a:r>
              <a:rPr sz="1050" dirty="0">
                <a:solidFill>
                  <a:srgbClr val="414042"/>
                </a:solidFill>
                <a:latin typeface="Arial"/>
                <a:cs typeface="Arial"/>
              </a:rPr>
              <a:t>doubts</a:t>
            </a:r>
            <a:r>
              <a:rPr sz="1050" spc="52" dirty="0">
                <a:solidFill>
                  <a:srgbClr val="414042"/>
                </a:solidFill>
                <a:latin typeface="Arial"/>
                <a:cs typeface="Arial"/>
              </a:rPr>
              <a:t> </a:t>
            </a:r>
            <a:r>
              <a:rPr sz="1050" dirty="0">
                <a:solidFill>
                  <a:srgbClr val="414042"/>
                </a:solidFill>
                <a:latin typeface="Arial"/>
                <a:cs typeface="Arial"/>
              </a:rPr>
              <a:t>of</a:t>
            </a:r>
            <a:r>
              <a:rPr sz="1050" spc="52" dirty="0">
                <a:solidFill>
                  <a:srgbClr val="414042"/>
                </a:solidFill>
                <a:latin typeface="Arial"/>
                <a:cs typeface="Arial"/>
              </a:rPr>
              <a:t> </a:t>
            </a:r>
            <a:r>
              <a:rPr sz="1050" spc="-6" dirty="0">
                <a:solidFill>
                  <a:srgbClr val="414042"/>
                </a:solidFill>
                <a:latin typeface="Arial"/>
                <a:cs typeface="Arial"/>
              </a:rPr>
              <a:t>today.”</a:t>
            </a:r>
            <a:endParaRPr sz="1050" dirty="0">
              <a:latin typeface="Arial"/>
              <a:cs typeface="Arial"/>
            </a:endParaRPr>
          </a:p>
        </p:txBody>
      </p:sp>
      <p:sp>
        <p:nvSpPr>
          <p:cNvPr id="17" name="object 17"/>
          <p:cNvSpPr txBox="1"/>
          <p:nvPr/>
        </p:nvSpPr>
        <p:spPr>
          <a:xfrm>
            <a:off x="494926" y="1990474"/>
            <a:ext cx="2333985" cy="177575"/>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1100" b="1" spc="-259" dirty="0">
                <a:solidFill>
                  <a:srgbClr val="414042"/>
                </a:solidFill>
                <a:latin typeface="Arial"/>
                <a:cs typeface="Arial"/>
              </a:rPr>
              <a:t>—</a:t>
            </a:r>
            <a:r>
              <a:rPr sz="1100" b="1" spc="-26" dirty="0">
                <a:solidFill>
                  <a:srgbClr val="414042"/>
                </a:solidFill>
                <a:latin typeface="Arial"/>
                <a:cs typeface="Arial"/>
              </a:rPr>
              <a:t> </a:t>
            </a:r>
            <a:r>
              <a:rPr sz="1100" b="1" spc="-19" dirty="0">
                <a:solidFill>
                  <a:srgbClr val="414042"/>
                </a:solidFill>
                <a:latin typeface="Arial"/>
                <a:cs typeface="Arial"/>
              </a:rPr>
              <a:t>Franklin</a:t>
            </a:r>
            <a:r>
              <a:rPr sz="1100" b="1" spc="-26" dirty="0">
                <a:solidFill>
                  <a:srgbClr val="414042"/>
                </a:solidFill>
                <a:latin typeface="Arial"/>
                <a:cs typeface="Arial"/>
              </a:rPr>
              <a:t> </a:t>
            </a:r>
            <a:r>
              <a:rPr sz="1100" b="1" dirty="0">
                <a:solidFill>
                  <a:srgbClr val="414042"/>
                </a:solidFill>
                <a:latin typeface="Arial"/>
                <a:cs typeface="Arial"/>
              </a:rPr>
              <a:t>D.</a:t>
            </a:r>
            <a:r>
              <a:rPr sz="1100" b="1" spc="-26" dirty="0">
                <a:solidFill>
                  <a:srgbClr val="414042"/>
                </a:solidFill>
                <a:latin typeface="Arial"/>
                <a:cs typeface="Arial"/>
              </a:rPr>
              <a:t> </a:t>
            </a:r>
            <a:r>
              <a:rPr sz="1100" b="1" spc="-13" dirty="0">
                <a:solidFill>
                  <a:srgbClr val="414042"/>
                </a:solidFill>
                <a:latin typeface="Arial"/>
                <a:cs typeface="Arial"/>
              </a:rPr>
              <a:t>Roosevelt</a:t>
            </a:r>
            <a:endParaRPr sz="1100" dirty="0">
              <a:latin typeface="Arial"/>
              <a:cs typeface="Arial"/>
            </a:endParaRPr>
          </a:p>
        </p:txBody>
      </p:sp>
      <p:sp>
        <p:nvSpPr>
          <p:cNvPr id="18" name="object 18"/>
          <p:cNvSpPr txBox="1"/>
          <p:nvPr/>
        </p:nvSpPr>
        <p:spPr>
          <a:xfrm>
            <a:off x="63949" y="7590808"/>
            <a:ext cx="5640126" cy="117880"/>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712" b="1" spc="-36" dirty="0">
                <a:solidFill>
                  <a:srgbClr val="6D6E71"/>
                </a:solidFill>
                <a:latin typeface="Calibri"/>
                <a:cs typeface="Calibri"/>
              </a:rPr>
              <a:t>Investments</a:t>
            </a:r>
            <a:r>
              <a:rPr sz="712" b="1" spc="-6" dirty="0">
                <a:solidFill>
                  <a:srgbClr val="6D6E71"/>
                </a:solidFill>
                <a:latin typeface="Calibri"/>
                <a:cs typeface="Calibri"/>
              </a:rPr>
              <a:t> </a:t>
            </a:r>
            <a:r>
              <a:rPr sz="712" b="1" spc="-45" dirty="0">
                <a:solidFill>
                  <a:srgbClr val="6D6E71"/>
                </a:solidFill>
                <a:latin typeface="Calibri"/>
                <a:cs typeface="Calibri"/>
              </a:rPr>
              <a:t>are</a:t>
            </a:r>
            <a:r>
              <a:rPr sz="712" b="1" spc="-3" dirty="0">
                <a:solidFill>
                  <a:srgbClr val="6D6E71"/>
                </a:solidFill>
                <a:latin typeface="Calibri"/>
                <a:cs typeface="Calibri"/>
              </a:rPr>
              <a:t> </a:t>
            </a:r>
            <a:r>
              <a:rPr sz="712" b="1" spc="-45" dirty="0">
                <a:solidFill>
                  <a:srgbClr val="6D6E71"/>
                </a:solidFill>
                <a:latin typeface="Calibri"/>
                <a:cs typeface="Calibri"/>
              </a:rPr>
              <a:t>not</a:t>
            </a:r>
            <a:r>
              <a:rPr sz="712" b="1" spc="-6" dirty="0">
                <a:solidFill>
                  <a:srgbClr val="6D6E71"/>
                </a:solidFill>
                <a:latin typeface="Calibri"/>
                <a:cs typeface="Calibri"/>
              </a:rPr>
              <a:t> </a:t>
            </a:r>
            <a:r>
              <a:rPr sz="712" b="1" spc="-29" dirty="0">
                <a:solidFill>
                  <a:srgbClr val="6D6E71"/>
                </a:solidFill>
                <a:latin typeface="Calibri"/>
                <a:cs typeface="Calibri"/>
              </a:rPr>
              <a:t>FDIC-</a:t>
            </a:r>
            <a:r>
              <a:rPr sz="712" b="1" spc="-32" dirty="0">
                <a:solidFill>
                  <a:srgbClr val="6D6E71"/>
                </a:solidFill>
                <a:latin typeface="Calibri"/>
                <a:cs typeface="Calibri"/>
              </a:rPr>
              <a:t>insured,</a:t>
            </a:r>
            <a:r>
              <a:rPr sz="712" b="1" spc="-29" dirty="0">
                <a:solidFill>
                  <a:srgbClr val="6D6E71"/>
                </a:solidFill>
                <a:latin typeface="Calibri"/>
                <a:cs typeface="Calibri"/>
              </a:rPr>
              <a:t> </a:t>
            </a:r>
            <a:r>
              <a:rPr sz="712" b="1" spc="-39" dirty="0">
                <a:solidFill>
                  <a:srgbClr val="6D6E71"/>
                </a:solidFill>
                <a:latin typeface="Calibri"/>
                <a:cs typeface="Calibri"/>
              </a:rPr>
              <a:t>nor</a:t>
            </a:r>
            <a:r>
              <a:rPr sz="712" b="1" spc="-6" dirty="0">
                <a:solidFill>
                  <a:srgbClr val="6D6E71"/>
                </a:solidFill>
                <a:latin typeface="Calibri"/>
                <a:cs typeface="Calibri"/>
              </a:rPr>
              <a:t> </a:t>
            </a:r>
            <a:r>
              <a:rPr sz="712" b="1" spc="-45" dirty="0">
                <a:solidFill>
                  <a:srgbClr val="6D6E71"/>
                </a:solidFill>
                <a:latin typeface="Calibri"/>
                <a:cs typeface="Calibri"/>
              </a:rPr>
              <a:t>are</a:t>
            </a:r>
            <a:r>
              <a:rPr sz="712" b="1" spc="-3" dirty="0">
                <a:solidFill>
                  <a:srgbClr val="6D6E71"/>
                </a:solidFill>
                <a:latin typeface="Calibri"/>
                <a:cs typeface="Calibri"/>
              </a:rPr>
              <a:t> </a:t>
            </a:r>
            <a:r>
              <a:rPr sz="712" b="1" spc="-42" dirty="0">
                <a:solidFill>
                  <a:srgbClr val="6D6E71"/>
                </a:solidFill>
                <a:latin typeface="Calibri"/>
                <a:cs typeface="Calibri"/>
              </a:rPr>
              <a:t>they</a:t>
            </a:r>
            <a:r>
              <a:rPr sz="712" b="1" spc="-6" dirty="0">
                <a:solidFill>
                  <a:srgbClr val="6D6E71"/>
                </a:solidFill>
                <a:latin typeface="Calibri"/>
                <a:cs typeface="Calibri"/>
              </a:rPr>
              <a:t> </a:t>
            </a:r>
            <a:r>
              <a:rPr sz="712" b="1" spc="-32" dirty="0">
                <a:solidFill>
                  <a:srgbClr val="6D6E71"/>
                </a:solidFill>
                <a:latin typeface="Calibri"/>
                <a:cs typeface="Calibri"/>
              </a:rPr>
              <a:t>deposits</a:t>
            </a:r>
            <a:r>
              <a:rPr sz="712" b="1" spc="-3" dirty="0">
                <a:solidFill>
                  <a:srgbClr val="6D6E71"/>
                </a:solidFill>
                <a:latin typeface="Calibri"/>
                <a:cs typeface="Calibri"/>
              </a:rPr>
              <a:t> </a:t>
            </a:r>
            <a:r>
              <a:rPr sz="712" b="1" spc="-49" dirty="0">
                <a:solidFill>
                  <a:srgbClr val="6D6E71"/>
                </a:solidFill>
                <a:latin typeface="Calibri"/>
                <a:cs typeface="Calibri"/>
              </a:rPr>
              <a:t>of</a:t>
            </a:r>
            <a:r>
              <a:rPr sz="712" b="1" spc="13" dirty="0">
                <a:solidFill>
                  <a:srgbClr val="6D6E71"/>
                </a:solidFill>
                <a:latin typeface="Calibri"/>
                <a:cs typeface="Calibri"/>
              </a:rPr>
              <a:t> </a:t>
            </a:r>
            <a:r>
              <a:rPr sz="712" b="1" spc="-45" dirty="0">
                <a:solidFill>
                  <a:srgbClr val="6D6E71"/>
                </a:solidFill>
                <a:latin typeface="Calibri"/>
                <a:cs typeface="Calibri"/>
              </a:rPr>
              <a:t>or</a:t>
            </a:r>
            <a:r>
              <a:rPr sz="712" b="1" spc="-3" dirty="0">
                <a:solidFill>
                  <a:srgbClr val="6D6E71"/>
                </a:solidFill>
                <a:latin typeface="Calibri"/>
                <a:cs typeface="Calibri"/>
              </a:rPr>
              <a:t> </a:t>
            </a:r>
            <a:r>
              <a:rPr sz="712" b="1" spc="-36" dirty="0">
                <a:solidFill>
                  <a:srgbClr val="6D6E71"/>
                </a:solidFill>
                <a:latin typeface="Calibri"/>
                <a:cs typeface="Calibri"/>
              </a:rPr>
              <a:t>guaranteed</a:t>
            </a:r>
            <a:r>
              <a:rPr sz="712" b="1" spc="-6" dirty="0">
                <a:solidFill>
                  <a:srgbClr val="6D6E71"/>
                </a:solidFill>
                <a:latin typeface="Calibri"/>
                <a:cs typeface="Calibri"/>
              </a:rPr>
              <a:t> </a:t>
            </a:r>
            <a:r>
              <a:rPr sz="712" b="1" spc="-39" dirty="0">
                <a:solidFill>
                  <a:srgbClr val="6D6E71"/>
                </a:solidFill>
                <a:latin typeface="Calibri"/>
                <a:cs typeface="Calibri"/>
              </a:rPr>
              <a:t>by</a:t>
            </a:r>
            <a:r>
              <a:rPr sz="712" b="1" spc="-3" dirty="0">
                <a:solidFill>
                  <a:srgbClr val="6D6E71"/>
                </a:solidFill>
                <a:latin typeface="Calibri"/>
                <a:cs typeface="Calibri"/>
              </a:rPr>
              <a:t> </a:t>
            </a:r>
            <a:r>
              <a:rPr sz="712" b="1" spc="-42" dirty="0">
                <a:solidFill>
                  <a:srgbClr val="6D6E71"/>
                </a:solidFill>
                <a:latin typeface="Calibri"/>
                <a:cs typeface="Calibri"/>
              </a:rPr>
              <a:t>a</a:t>
            </a:r>
            <a:r>
              <a:rPr sz="712" b="1" spc="-6" dirty="0">
                <a:solidFill>
                  <a:srgbClr val="6D6E71"/>
                </a:solidFill>
                <a:latin typeface="Calibri"/>
                <a:cs typeface="Calibri"/>
              </a:rPr>
              <a:t> </a:t>
            </a:r>
            <a:r>
              <a:rPr sz="712" b="1" spc="-26" dirty="0">
                <a:solidFill>
                  <a:srgbClr val="6D6E71"/>
                </a:solidFill>
                <a:latin typeface="Calibri"/>
                <a:cs typeface="Calibri"/>
              </a:rPr>
              <a:t>bank</a:t>
            </a:r>
            <a:r>
              <a:rPr sz="712" b="1" spc="-3" dirty="0">
                <a:solidFill>
                  <a:srgbClr val="6D6E71"/>
                </a:solidFill>
                <a:latin typeface="Calibri"/>
                <a:cs typeface="Calibri"/>
              </a:rPr>
              <a:t> </a:t>
            </a:r>
            <a:r>
              <a:rPr sz="712" b="1" spc="-45" dirty="0">
                <a:solidFill>
                  <a:srgbClr val="6D6E71"/>
                </a:solidFill>
                <a:latin typeface="Calibri"/>
                <a:cs typeface="Calibri"/>
              </a:rPr>
              <a:t>or</a:t>
            </a:r>
            <a:r>
              <a:rPr sz="712" b="1" spc="-6" dirty="0">
                <a:solidFill>
                  <a:srgbClr val="6D6E71"/>
                </a:solidFill>
                <a:latin typeface="Calibri"/>
                <a:cs typeface="Calibri"/>
              </a:rPr>
              <a:t> </a:t>
            </a:r>
            <a:r>
              <a:rPr sz="712" b="1" spc="-32" dirty="0">
                <a:solidFill>
                  <a:srgbClr val="6D6E71"/>
                </a:solidFill>
                <a:latin typeface="Calibri"/>
                <a:cs typeface="Calibri"/>
              </a:rPr>
              <a:t>any</a:t>
            </a:r>
            <a:r>
              <a:rPr sz="712" b="1" spc="-3" dirty="0">
                <a:solidFill>
                  <a:srgbClr val="6D6E71"/>
                </a:solidFill>
                <a:latin typeface="Calibri"/>
                <a:cs typeface="Calibri"/>
              </a:rPr>
              <a:t> </a:t>
            </a:r>
            <a:r>
              <a:rPr sz="712" b="1" spc="-39" dirty="0">
                <a:solidFill>
                  <a:srgbClr val="6D6E71"/>
                </a:solidFill>
                <a:latin typeface="Calibri"/>
                <a:cs typeface="Calibri"/>
              </a:rPr>
              <a:t>other</a:t>
            </a:r>
            <a:r>
              <a:rPr sz="712" b="1" spc="-6" dirty="0">
                <a:solidFill>
                  <a:srgbClr val="6D6E71"/>
                </a:solidFill>
                <a:latin typeface="Calibri"/>
                <a:cs typeface="Calibri"/>
              </a:rPr>
              <a:t> </a:t>
            </a:r>
            <a:r>
              <a:rPr sz="712" b="1" spc="-39" dirty="0">
                <a:solidFill>
                  <a:srgbClr val="6D6E71"/>
                </a:solidFill>
                <a:latin typeface="Calibri"/>
                <a:cs typeface="Calibri"/>
              </a:rPr>
              <a:t>entity,</a:t>
            </a:r>
            <a:r>
              <a:rPr sz="712" b="1" spc="-29" dirty="0">
                <a:solidFill>
                  <a:srgbClr val="6D6E71"/>
                </a:solidFill>
                <a:latin typeface="Calibri"/>
                <a:cs typeface="Calibri"/>
              </a:rPr>
              <a:t> </a:t>
            </a:r>
            <a:r>
              <a:rPr sz="712" b="1" spc="-39" dirty="0">
                <a:solidFill>
                  <a:srgbClr val="6D6E71"/>
                </a:solidFill>
                <a:latin typeface="Calibri"/>
                <a:cs typeface="Calibri"/>
              </a:rPr>
              <a:t>so</a:t>
            </a:r>
            <a:r>
              <a:rPr sz="712" b="1" spc="-3" dirty="0">
                <a:solidFill>
                  <a:srgbClr val="6D6E71"/>
                </a:solidFill>
                <a:latin typeface="Calibri"/>
                <a:cs typeface="Calibri"/>
              </a:rPr>
              <a:t> </a:t>
            </a:r>
            <a:r>
              <a:rPr sz="712" b="1" spc="-42" dirty="0">
                <a:solidFill>
                  <a:srgbClr val="6D6E71"/>
                </a:solidFill>
                <a:latin typeface="Calibri"/>
                <a:cs typeface="Calibri"/>
              </a:rPr>
              <a:t>they</a:t>
            </a:r>
            <a:r>
              <a:rPr sz="712" b="1" spc="-6" dirty="0">
                <a:solidFill>
                  <a:srgbClr val="6D6E71"/>
                </a:solidFill>
                <a:latin typeface="Calibri"/>
                <a:cs typeface="Calibri"/>
              </a:rPr>
              <a:t> </a:t>
            </a:r>
            <a:r>
              <a:rPr sz="712" b="1" spc="-49" dirty="0">
                <a:solidFill>
                  <a:srgbClr val="6D6E71"/>
                </a:solidFill>
                <a:latin typeface="Calibri"/>
                <a:cs typeface="Calibri"/>
              </a:rPr>
              <a:t>may</a:t>
            </a:r>
            <a:r>
              <a:rPr sz="712" b="1" spc="-3" dirty="0">
                <a:solidFill>
                  <a:srgbClr val="6D6E71"/>
                </a:solidFill>
                <a:latin typeface="Calibri"/>
                <a:cs typeface="Calibri"/>
              </a:rPr>
              <a:t> </a:t>
            </a:r>
            <a:r>
              <a:rPr sz="712" b="1" spc="-32" dirty="0">
                <a:solidFill>
                  <a:srgbClr val="6D6E71"/>
                </a:solidFill>
                <a:latin typeface="Calibri"/>
                <a:cs typeface="Calibri"/>
              </a:rPr>
              <a:t>lose</a:t>
            </a:r>
            <a:r>
              <a:rPr sz="712" b="1" spc="-6" dirty="0">
                <a:solidFill>
                  <a:srgbClr val="6D6E71"/>
                </a:solidFill>
                <a:latin typeface="Calibri"/>
                <a:cs typeface="Calibri"/>
              </a:rPr>
              <a:t> value.</a:t>
            </a:r>
            <a:endParaRPr sz="712" dirty="0">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H="1">
            <a:off x="743395"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 name="object 3"/>
          <p:cNvSpPr/>
          <p:nvPr/>
        </p:nvSpPr>
        <p:spPr>
          <a:xfrm flipH="1">
            <a:off x="743395"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p:nvPr/>
        </p:nvSpPr>
        <p:spPr>
          <a:xfrm flipH="1">
            <a:off x="743395"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flipH="1">
            <a:off x="948364"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6"/>
          <p:cNvSpPr/>
          <p:nvPr/>
        </p:nvSpPr>
        <p:spPr>
          <a:xfrm flipH="1">
            <a:off x="948364"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p:nvPr/>
        </p:nvSpPr>
        <p:spPr>
          <a:xfrm flipH="1">
            <a:off x="948364"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8"/>
          <p:cNvSpPr/>
          <p:nvPr/>
        </p:nvSpPr>
        <p:spPr>
          <a:xfrm flipH="1">
            <a:off x="1153336"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p:nvPr/>
        </p:nvSpPr>
        <p:spPr>
          <a:xfrm flipH="1">
            <a:off x="1153336"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p:nvPr/>
        </p:nvSpPr>
        <p:spPr>
          <a:xfrm flipH="1">
            <a:off x="1153336"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p:nvPr/>
        </p:nvSpPr>
        <p:spPr>
          <a:xfrm flipH="1">
            <a:off x="1358306"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2"/>
          <p:cNvSpPr/>
          <p:nvPr/>
        </p:nvSpPr>
        <p:spPr>
          <a:xfrm flipH="1">
            <a:off x="1358306"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flipH="1">
            <a:off x="1358306"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flipH="1">
            <a:off x="1563277"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flipH="1">
            <a:off x="1563277"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p:nvPr/>
        </p:nvSpPr>
        <p:spPr>
          <a:xfrm flipH="1">
            <a:off x="1563277"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17"/>
          <p:cNvSpPr/>
          <p:nvPr/>
        </p:nvSpPr>
        <p:spPr>
          <a:xfrm flipH="1">
            <a:off x="1768247"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18"/>
          <p:cNvSpPr/>
          <p:nvPr/>
        </p:nvSpPr>
        <p:spPr>
          <a:xfrm flipH="1">
            <a:off x="1768247"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flipH="1">
            <a:off x="1768247"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p:nvPr/>
        </p:nvSpPr>
        <p:spPr>
          <a:xfrm flipH="1">
            <a:off x="1973217"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p:nvPr/>
        </p:nvSpPr>
        <p:spPr>
          <a:xfrm flipH="1">
            <a:off x="1973217"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p:nvPr/>
        </p:nvSpPr>
        <p:spPr>
          <a:xfrm flipH="1">
            <a:off x="1973217"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flipH="1">
            <a:off x="2178187"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flipH="1">
            <a:off x="2178187"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flipH="1">
            <a:off x="2178187"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flipH="1">
            <a:off x="2382342" y="5941014"/>
            <a:ext cx="0" cy="343498"/>
          </a:xfrm>
          <a:custGeom>
            <a:avLst/>
            <a:gdLst/>
            <a:ahLst/>
            <a:cxnLst/>
            <a:rect l="l" t="t" r="r" b="b"/>
            <a:pathLst>
              <a:path h="530859">
                <a:moveTo>
                  <a:pt x="0" y="0"/>
                </a:moveTo>
                <a:lnTo>
                  <a:pt x="0" y="53025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flipH="1">
            <a:off x="238234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flipH="1">
            <a:off x="2382342" y="5216131"/>
            <a:ext cx="0" cy="248995"/>
          </a:xfrm>
          <a:custGeom>
            <a:avLst/>
            <a:gdLst/>
            <a:ahLst/>
            <a:cxnLst/>
            <a:rect l="l" t="t" r="r" b="b"/>
            <a:pathLst>
              <a:path h="384809">
                <a:moveTo>
                  <a:pt x="0" y="0"/>
                </a:moveTo>
                <a:lnTo>
                  <a:pt x="0" y="38456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flipH="1">
            <a:off x="2587412" y="5941014"/>
            <a:ext cx="0" cy="343087"/>
          </a:xfrm>
          <a:custGeom>
            <a:avLst/>
            <a:gdLst/>
            <a:ahLst/>
            <a:cxnLst/>
            <a:rect l="l" t="t" r="r" b="b"/>
            <a:pathLst>
              <a:path h="530225">
                <a:moveTo>
                  <a:pt x="0" y="0"/>
                </a:moveTo>
                <a:lnTo>
                  <a:pt x="0" y="530101"/>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flipH="1">
            <a:off x="258741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p:nvPr/>
        </p:nvSpPr>
        <p:spPr>
          <a:xfrm flipH="1">
            <a:off x="2587412" y="5216031"/>
            <a:ext cx="0" cy="248995"/>
          </a:xfrm>
          <a:custGeom>
            <a:avLst/>
            <a:gdLst/>
            <a:ahLst/>
            <a:cxnLst/>
            <a:rect l="l" t="t" r="r" b="b"/>
            <a:pathLst>
              <a:path h="384809">
                <a:moveTo>
                  <a:pt x="0" y="0"/>
                </a:moveTo>
                <a:lnTo>
                  <a:pt x="0" y="38472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32"/>
          <p:cNvSpPr/>
          <p:nvPr/>
        </p:nvSpPr>
        <p:spPr>
          <a:xfrm flipH="1">
            <a:off x="279215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p:nvPr/>
        </p:nvSpPr>
        <p:spPr>
          <a:xfrm flipH="1">
            <a:off x="279215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34"/>
          <p:cNvSpPr/>
          <p:nvPr/>
        </p:nvSpPr>
        <p:spPr>
          <a:xfrm flipH="1">
            <a:off x="279215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5"/>
          <p:cNvSpPr/>
          <p:nvPr/>
        </p:nvSpPr>
        <p:spPr>
          <a:xfrm flipH="1">
            <a:off x="2997038"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36"/>
          <p:cNvSpPr/>
          <p:nvPr/>
        </p:nvSpPr>
        <p:spPr>
          <a:xfrm flipH="1">
            <a:off x="2997038"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37"/>
          <p:cNvSpPr/>
          <p:nvPr/>
        </p:nvSpPr>
        <p:spPr>
          <a:xfrm flipH="1">
            <a:off x="2997038"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38"/>
          <p:cNvSpPr/>
          <p:nvPr/>
        </p:nvSpPr>
        <p:spPr>
          <a:xfrm flipH="1">
            <a:off x="320192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object 39"/>
          <p:cNvSpPr/>
          <p:nvPr/>
        </p:nvSpPr>
        <p:spPr>
          <a:xfrm flipH="1">
            <a:off x="320192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40"/>
          <p:cNvSpPr/>
          <p:nvPr/>
        </p:nvSpPr>
        <p:spPr>
          <a:xfrm flipH="1">
            <a:off x="320192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flipH="1">
            <a:off x="3405735" y="5941014"/>
            <a:ext cx="0" cy="343087"/>
          </a:xfrm>
          <a:custGeom>
            <a:avLst/>
            <a:gdLst/>
            <a:ahLst/>
            <a:cxnLst/>
            <a:rect l="l" t="t" r="r" b="b"/>
            <a:pathLst>
              <a:path h="530225">
                <a:moveTo>
                  <a:pt x="0" y="0"/>
                </a:moveTo>
                <a:lnTo>
                  <a:pt x="0" y="529704"/>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p:nvPr/>
        </p:nvSpPr>
        <p:spPr>
          <a:xfrm flipH="1">
            <a:off x="340573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43"/>
          <p:cNvSpPr/>
          <p:nvPr/>
        </p:nvSpPr>
        <p:spPr>
          <a:xfrm flipH="1">
            <a:off x="3405735" y="5215774"/>
            <a:ext cx="0" cy="249406"/>
          </a:xfrm>
          <a:custGeom>
            <a:avLst/>
            <a:gdLst/>
            <a:ahLst/>
            <a:cxnLst/>
            <a:rect l="l" t="t" r="r" b="b"/>
            <a:pathLst>
              <a:path h="385445">
                <a:moveTo>
                  <a:pt x="0" y="0"/>
                </a:moveTo>
                <a:lnTo>
                  <a:pt x="0" y="385119"/>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4"/>
          <p:cNvSpPr/>
          <p:nvPr/>
        </p:nvSpPr>
        <p:spPr>
          <a:xfrm flipH="1">
            <a:off x="3611593" y="5941014"/>
            <a:ext cx="0" cy="342265"/>
          </a:xfrm>
          <a:custGeom>
            <a:avLst/>
            <a:gdLst/>
            <a:ahLst/>
            <a:cxnLst/>
            <a:rect l="l" t="t" r="r" b="b"/>
            <a:pathLst>
              <a:path h="528954">
                <a:moveTo>
                  <a:pt x="0" y="0"/>
                </a:moveTo>
                <a:lnTo>
                  <a:pt x="0" y="528331"/>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45"/>
          <p:cNvSpPr/>
          <p:nvPr/>
        </p:nvSpPr>
        <p:spPr>
          <a:xfrm flipH="1">
            <a:off x="361159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46"/>
          <p:cNvSpPr/>
          <p:nvPr/>
        </p:nvSpPr>
        <p:spPr>
          <a:xfrm flipH="1">
            <a:off x="3611593" y="5214885"/>
            <a:ext cx="0" cy="250227"/>
          </a:xfrm>
          <a:custGeom>
            <a:avLst/>
            <a:gdLst/>
            <a:ahLst/>
            <a:cxnLst/>
            <a:rect l="l" t="t" r="r" b="b"/>
            <a:pathLst>
              <a:path h="386715">
                <a:moveTo>
                  <a:pt x="0" y="0"/>
                </a:moveTo>
                <a:lnTo>
                  <a:pt x="0" y="38649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47"/>
          <p:cNvSpPr/>
          <p:nvPr/>
        </p:nvSpPr>
        <p:spPr>
          <a:xfrm flipH="1">
            <a:off x="3816575"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48"/>
          <p:cNvSpPr/>
          <p:nvPr/>
        </p:nvSpPr>
        <p:spPr>
          <a:xfrm flipH="1">
            <a:off x="381657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flipH="1">
            <a:off x="3816575"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0"/>
          <p:cNvSpPr/>
          <p:nvPr/>
        </p:nvSpPr>
        <p:spPr>
          <a:xfrm flipH="1">
            <a:off x="4021460"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1" name="object 51"/>
          <p:cNvSpPr/>
          <p:nvPr/>
        </p:nvSpPr>
        <p:spPr>
          <a:xfrm flipH="1">
            <a:off x="402146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2" name="object 52"/>
          <p:cNvSpPr/>
          <p:nvPr/>
        </p:nvSpPr>
        <p:spPr>
          <a:xfrm flipH="1">
            <a:off x="4021460"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3"/>
          <p:cNvSpPr/>
          <p:nvPr/>
        </p:nvSpPr>
        <p:spPr>
          <a:xfrm flipH="1">
            <a:off x="4226344"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54"/>
          <p:cNvSpPr/>
          <p:nvPr/>
        </p:nvSpPr>
        <p:spPr>
          <a:xfrm flipH="1">
            <a:off x="422634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55"/>
          <p:cNvSpPr/>
          <p:nvPr/>
        </p:nvSpPr>
        <p:spPr>
          <a:xfrm flipH="1">
            <a:off x="4226344"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56"/>
          <p:cNvSpPr/>
          <p:nvPr/>
        </p:nvSpPr>
        <p:spPr>
          <a:xfrm flipH="1">
            <a:off x="4431228"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57"/>
          <p:cNvSpPr/>
          <p:nvPr/>
        </p:nvSpPr>
        <p:spPr>
          <a:xfrm flipH="1">
            <a:off x="4431228"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8" name="object 58"/>
          <p:cNvSpPr/>
          <p:nvPr/>
        </p:nvSpPr>
        <p:spPr>
          <a:xfrm flipH="1">
            <a:off x="4431228"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59"/>
          <p:cNvSpPr/>
          <p:nvPr/>
        </p:nvSpPr>
        <p:spPr>
          <a:xfrm flipH="1">
            <a:off x="4636112"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0" name="object 60"/>
          <p:cNvSpPr/>
          <p:nvPr/>
        </p:nvSpPr>
        <p:spPr>
          <a:xfrm flipH="1">
            <a:off x="463611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61"/>
          <p:cNvSpPr/>
          <p:nvPr/>
        </p:nvSpPr>
        <p:spPr>
          <a:xfrm flipH="1">
            <a:off x="4636112"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2" name="object 62"/>
          <p:cNvSpPr/>
          <p:nvPr/>
        </p:nvSpPr>
        <p:spPr>
          <a:xfrm flipH="1">
            <a:off x="4841196" y="5941014"/>
            <a:ext cx="0" cy="342676"/>
          </a:xfrm>
          <a:custGeom>
            <a:avLst/>
            <a:gdLst/>
            <a:ahLst/>
            <a:cxnLst/>
            <a:rect l="l" t="t" r="r" b="b"/>
            <a:pathLst>
              <a:path h="529590">
                <a:moveTo>
                  <a:pt x="0" y="0"/>
                </a:moveTo>
                <a:lnTo>
                  <a:pt x="0" y="52915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3" name="object 63"/>
          <p:cNvSpPr/>
          <p:nvPr/>
        </p:nvSpPr>
        <p:spPr>
          <a:xfrm flipH="1">
            <a:off x="484119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4" name="object 64"/>
          <p:cNvSpPr/>
          <p:nvPr/>
        </p:nvSpPr>
        <p:spPr>
          <a:xfrm flipH="1">
            <a:off x="4841196" y="5215420"/>
            <a:ext cx="0" cy="249816"/>
          </a:xfrm>
          <a:custGeom>
            <a:avLst/>
            <a:gdLst/>
            <a:ahLst/>
            <a:cxnLst/>
            <a:rect l="l" t="t" r="r" b="b"/>
            <a:pathLst>
              <a:path h="386079">
                <a:moveTo>
                  <a:pt x="0" y="0"/>
                </a:moveTo>
                <a:lnTo>
                  <a:pt x="0" y="38566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65"/>
          <p:cNvSpPr/>
          <p:nvPr/>
        </p:nvSpPr>
        <p:spPr>
          <a:xfrm flipH="1">
            <a:off x="5045882"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6" name="object 66"/>
          <p:cNvSpPr/>
          <p:nvPr/>
        </p:nvSpPr>
        <p:spPr>
          <a:xfrm flipH="1">
            <a:off x="504588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7" name="object 67"/>
          <p:cNvSpPr/>
          <p:nvPr/>
        </p:nvSpPr>
        <p:spPr>
          <a:xfrm flipH="1">
            <a:off x="5045882"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68"/>
          <p:cNvSpPr/>
          <p:nvPr/>
        </p:nvSpPr>
        <p:spPr>
          <a:xfrm flipH="1">
            <a:off x="5250766"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69"/>
          <p:cNvSpPr/>
          <p:nvPr/>
        </p:nvSpPr>
        <p:spPr>
          <a:xfrm flipH="1">
            <a:off x="525076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0" name="object 70"/>
          <p:cNvSpPr/>
          <p:nvPr/>
        </p:nvSpPr>
        <p:spPr>
          <a:xfrm flipH="1">
            <a:off x="5250766"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1" name="object 71"/>
          <p:cNvSpPr/>
          <p:nvPr/>
        </p:nvSpPr>
        <p:spPr>
          <a:xfrm flipH="1">
            <a:off x="5455650"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2" name="object 72"/>
          <p:cNvSpPr/>
          <p:nvPr/>
        </p:nvSpPr>
        <p:spPr>
          <a:xfrm flipH="1">
            <a:off x="545565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3" name="object 73"/>
          <p:cNvSpPr/>
          <p:nvPr/>
        </p:nvSpPr>
        <p:spPr>
          <a:xfrm flipH="1">
            <a:off x="5455650"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4" name="object 74"/>
          <p:cNvSpPr/>
          <p:nvPr/>
        </p:nvSpPr>
        <p:spPr>
          <a:xfrm flipH="1">
            <a:off x="5660535"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5" name="object 75"/>
          <p:cNvSpPr/>
          <p:nvPr/>
        </p:nvSpPr>
        <p:spPr>
          <a:xfrm flipH="1">
            <a:off x="566053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6" name="object 76"/>
          <p:cNvSpPr/>
          <p:nvPr/>
        </p:nvSpPr>
        <p:spPr>
          <a:xfrm flipH="1">
            <a:off x="5660535"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77"/>
          <p:cNvSpPr/>
          <p:nvPr/>
        </p:nvSpPr>
        <p:spPr>
          <a:xfrm flipH="1">
            <a:off x="5865420"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8" name="object 78"/>
          <p:cNvSpPr/>
          <p:nvPr/>
        </p:nvSpPr>
        <p:spPr>
          <a:xfrm flipH="1">
            <a:off x="586542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9" name="object 79"/>
          <p:cNvSpPr/>
          <p:nvPr/>
        </p:nvSpPr>
        <p:spPr>
          <a:xfrm flipH="1">
            <a:off x="5865420"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0" name="object 80"/>
          <p:cNvSpPr/>
          <p:nvPr/>
        </p:nvSpPr>
        <p:spPr>
          <a:xfrm flipH="1">
            <a:off x="6070304" y="5941014"/>
            <a:ext cx="0" cy="342676"/>
          </a:xfrm>
          <a:custGeom>
            <a:avLst/>
            <a:gdLst/>
            <a:ahLst/>
            <a:cxnLst/>
            <a:rect l="l" t="t" r="r" b="b"/>
            <a:pathLst>
              <a:path h="529590">
                <a:moveTo>
                  <a:pt x="0" y="0"/>
                </a:moveTo>
                <a:lnTo>
                  <a:pt x="0" y="5291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1" name="object 81"/>
          <p:cNvSpPr/>
          <p:nvPr/>
        </p:nvSpPr>
        <p:spPr>
          <a:xfrm flipH="1">
            <a:off x="607030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2" name="object 82"/>
          <p:cNvSpPr/>
          <p:nvPr/>
        </p:nvSpPr>
        <p:spPr>
          <a:xfrm flipH="1">
            <a:off x="6070304" y="5215423"/>
            <a:ext cx="0" cy="249816"/>
          </a:xfrm>
          <a:custGeom>
            <a:avLst/>
            <a:gdLst/>
            <a:ahLst/>
            <a:cxnLst/>
            <a:rect l="l" t="t" r="r" b="b"/>
            <a:pathLst>
              <a:path h="386079">
                <a:moveTo>
                  <a:pt x="0" y="0"/>
                </a:moveTo>
                <a:lnTo>
                  <a:pt x="0" y="3856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3" name="object 83"/>
          <p:cNvSpPr/>
          <p:nvPr/>
        </p:nvSpPr>
        <p:spPr>
          <a:xfrm flipH="1">
            <a:off x="6275315" y="5941014"/>
            <a:ext cx="0" cy="342676"/>
          </a:xfrm>
          <a:custGeom>
            <a:avLst/>
            <a:gdLst/>
            <a:ahLst/>
            <a:cxnLst/>
            <a:rect l="l" t="t" r="r" b="b"/>
            <a:pathLst>
              <a:path h="529590">
                <a:moveTo>
                  <a:pt x="0" y="0"/>
                </a:moveTo>
                <a:lnTo>
                  <a:pt x="0" y="52932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4" name="object 84"/>
          <p:cNvSpPr/>
          <p:nvPr/>
        </p:nvSpPr>
        <p:spPr>
          <a:xfrm flipH="1">
            <a:off x="627531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5" name="object 85"/>
          <p:cNvSpPr/>
          <p:nvPr/>
        </p:nvSpPr>
        <p:spPr>
          <a:xfrm flipH="1">
            <a:off x="6275315" y="5215527"/>
            <a:ext cx="0" cy="249816"/>
          </a:xfrm>
          <a:custGeom>
            <a:avLst/>
            <a:gdLst/>
            <a:ahLst/>
            <a:cxnLst/>
            <a:rect l="l" t="t" r="r" b="b"/>
            <a:pathLst>
              <a:path h="386079">
                <a:moveTo>
                  <a:pt x="0" y="0"/>
                </a:moveTo>
                <a:lnTo>
                  <a:pt x="0" y="38550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6" name="object 86"/>
          <p:cNvSpPr/>
          <p:nvPr/>
        </p:nvSpPr>
        <p:spPr>
          <a:xfrm flipH="1">
            <a:off x="648007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7" name="object 87"/>
          <p:cNvSpPr/>
          <p:nvPr/>
        </p:nvSpPr>
        <p:spPr>
          <a:xfrm flipH="1">
            <a:off x="648007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8" name="object 88"/>
          <p:cNvSpPr/>
          <p:nvPr/>
        </p:nvSpPr>
        <p:spPr>
          <a:xfrm flipH="1">
            <a:off x="648007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9" name="object 89"/>
          <p:cNvSpPr/>
          <p:nvPr/>
        </p:nvSpPr>
        <p:spPr>
          <a:xfrm flipH="1">
            <a:off x="6685069" y="5941014"/>
            <a:ext cx="0" cy="342676"/>
          </a:xfrm>
          <a:custGeom>
            <a:avLst/>
            <a:gdLst/>
            <a:ahLst/>
            <a:cxnLst/>
            <a:rect l="l" t="t" r="r" b="b"/>
            <a:pathLst>
              <a:path h="529590">
                <a:moveTo>
                  <a:pt x="0" y="0"/>
                </a:moveTo>
                <a:lnTo>
                  <a:pt x="0" y="52932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0" name="object 90"/>
          <p:cNvSpPr/>
          <p:nvPr/>
        </p:nvSpPr>
        <p:spPr>
          <a:xfrm flipH="1">
            <a:off x="668506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1" name="object 91"/>
          <p:cNvSpPr/>
          <p:nvPr/>
        </p:nvSpPr>
        <p:spPr>
          <a:xfrm flipH="1">
            <a:off x="6685069" y="5215527"/>
            <a:ext cx="0" cy="249816"/>
          </a:xfrm>
          <a:custGeom>
            <a:avLst/>
            <a:gdLst/>
            <a:ahLst/>
            <a:cxnLst/>
            <a:rect l="l" t="t" r="r" b="b"/>
            <a:pathLst>
              <a:path h="386079">
                <a:moveTo>
                  <a:pt x="0" y="0"/>
                </a:moveTo>
                <a:lnTo>
                  <a:pt x="0" y="38550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2" name="object 92"/>
          <p:cNvSpPr/>
          <p:nvPr/>
        </p:nvSpPr>
        <p:spPr>
          <a:xfrm flipH="1">
            <a:off x="6889841"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3" name="object 93"/>
          <p:cNvSpPr/>
          <p:nvPr/>
        </p:nvSpPr>
        <p:spPr>
          <a:xfrm flipH="1">
            <a:off x="6889841"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4" name="object 94"/>
          <p:cNvSpPr/>
          <p:nvPr/>
        </p:nvSpPr>
        <p:spPr>
          <a:xfrm flipH="1">
            <a:off x="6889841"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5" name="object 95"/>
          <p:cNvSpPr/>
          <p:nvPr/>
        </p:nvSpPr>
        <p:spPr>
          <a:xfrm flipH="1">
            <a:off x="7094726"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6" name="object 96"/>
          <p:cNvSpPr/>
          <p:nvPr/>
        </p:nvSpPr>
        <p:spPr>
          <a:xfrm flipH="1">
            <a:off x="709472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7" name="object 97"/>
          <p:cNvSpPr/>
          <p:nvPr/>
        </p:nvSpPr>
        <p:spPr>
          <a:xfrm flipH="1">
            <a:off x="7094726"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8" name="object 98"/>
          <p:cNvSpPr/>
          <p:nvPr/>
        </p:nvSpPr>
        <p:spPr>
          <a:xfrm flipH="1">
            <a:off x="7299610" y="5941014"/>
            <a:ext cx="0" cy="342676"/>
          </a:xfrm>
          <a:custGeom>
            <a:avLst/>
            <a:gdLst/>
            <a:ahLst/>
            <a:cxnLst/>
            <a:rect l="l" t="t" r="r" b="b"/>
            <a:pathLst>
              <a:path h="529590">
                <a:moveTo>
                  <a:pt x="0" y="0"/>
                </a:moveTo>
                <a:lnTo>
                  <a:pt x="0" y="5291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9" name="object 99"/>
          <p:cNvSpPr/>
          <p:nvPr/>
        </p:nvSpPr>
        <p:spPr>
          <a:xfrm flipH="1">
            <a:off x="729961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0" name="object 100"/>
          <p:cNvSpPr/>
          <p:nvPr/>
        </p:nvSpPr>
        <p:spPr>
          <a:xfrm flipH="1">
            <a:off x="7299610" y="5215423"/>
            <a:ext cx="0" cy="249816"/>
          </a:xfrm>
          <a:custGeom>
            <a:avLst/>
            <a:gdLst/>
            <a:ahLst/>
            <a:cxnLst/>
            <a:rect l="l" t="t" r="r" b="b"/>
            <a:pathLst>
              <a:path h="386079">
                <a:moveTo>
                  <a:pt x="0" y="0"/>
                </a:moveTo>
                <a:lnTo>
                  <a:pt x="0" y="3856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1" name="object 101"/>
          <p:cNvSpPr/>
          <p:nvPr/>
        </p:nvSpPr>
        <p:spPr>
          <a:xfrm flipH="1">
            <a:off x="7504495" y="5941014"/>
            <a:ext cx="0" cy="342676"/>
          </a:xfrm>
          <a:custGeom>
            <a:avLst/>
            <a:gdLst/>
            <a:ahLst/>
            <a:cxnLst/>
            <a:rect l="l" t="t" r="r" b="b"/>
            <a:pathLst>
              <a:path h="529590">
                <a:moveTo>
                  <a:pt x="0" y="0"/>
                </a:moveTo>
                <a:lnTo>
                  <a:pt x="0" y="5291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2" name="object 102"/>
          <p:cNvSpPr/>
          <p:nvPr/>
        </p:nvSpPr>
        <p:spPr>
          <a:xfrm flipH="1">
            <a:off x="750449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3" name="object 103"/>
          <p:cNvSpPr/>
          <p:nvPr/>
        </p:nvSpPr>
        <p:spPr>
          <a:xfrm flipH="1">
            <a:off x="7504495" y="5215423"/>
            <a:ext cx="0" cy="249816"/>
          </a:xfrm>
          <a:custGeom>
            <a:avLst/>
            <a:gdLst/>
            <a:ahLst/>
            <a:cxnLst/>
            <a:rect l="l" t="t" r="r" b="b"/>
            <a:pathLst>
              <a:path h="386079">
                <a:moveTo>
                  <a:pt x="0" y="0"/>
                </a:moveTo>
                <a:lnTo>
                  <a:pt x="0" y="385662"/>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4" name="object 104"/>
          <p:cNvSpPr/>
          <p:nvPr/>
        </p:nvSpPr>
        <p:spPr>
          <a:xfrm flipH="1">
            <a:off x="7709436" y="5941014"/>
            <a:ext cx="0" cy="342676"/>
          </a:xfrm>
          <a:custGeom>
            <a:avLst/>
            <a:gdLst/>
            <a:ahLst/>
            <a:cxnLst/>
            <a:rect l="l" t="t" r="r" b="b"/>
            <a:pathLst>
              <a:path h="529590">
                <a:moveTo>
                  <a:pt x="0" y="0"/>
                </a:moveTo>
                <a:lnTo>
                  <a:pt x="0" y="52915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5" name="object 105"/>
          <p:cNvSpPr/>
          <p:nvPr/>
        </p:nvSpPr>
        <p:spPr>
          <a:xfrm flipH="1">
            <a:off x="770943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6" name="object 106"/>
          <p:cNvSpPr/>
          <p:nvPr/>
        </p:nvSpPr>
        <p:spPr>
          <a:xfrm flipH="1">
            <a:off x="7709436" y="5215420"/>
            <a:ext cx="0" cy="249816"/>
          </a:xfrm>
          <a:custGeom>
            <a:avLst/>
            <a:gdLst/>
            <a:ahLst/>
            <a:cxnLst/>
            <a:rect l="l" t="t" r="r" b="b"/>
            <a:pathLst>
              <a:path h="386079">
                <a:moveTo>
                  <a:pt x="0" y="0"/>
                </a:moveTo>
                <a:lnTo>
                  <a:pt x="0" y="38566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7" name="object 107"/>
          <p:cNvSpPr/>
          <p:nvPr/>
        </p:nvSpPr>
        <p:spPr>
          <a:xfrm flipH="1">
            <a:off x="7914263"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8" name="object 108"/>
          <p:cNvSpPr/>
          <p:nvPr/>
        </p:nvSpPr>
        <p:spPr>
          <a:xfrm flipH="1">
            <a:off x="791426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9" name="object 109"/>
          <p:cNvSpPr/>
          <p:nvPr/>
        </p:nvSpPr>
        <p:spPr>
          <a:xfrm flipH="1">
            <a:off x="7914263"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0" name="object 110"/>
          <p:cNvSpPr/>
          <p:nvPr/>
        </p:nvSpPr>
        <p:spPr>
          <a:xfrm flipH="1">
            <a:off x="8119147"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1" name="object 111"/>
          <p:cNvSpPr/>
          <p:nvPr/>
        </p:nvSpPr>
        <p:spPr>
          <a:xfrm flipH="1">
            <a:off x="8119147"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2" name="object 112"/>
          <p:cNvSpPr/>
          <p:nvPr/>
        </p:nvSpPr>
        <p:spPr>
          <a:xfrm flipH="1">
            <a:off x="8119147"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3" name="object 113"/>
          <p:cNvSpPr/>
          <p:nvPr/>
        </p:nvSpPr>
        <p:spPr>
          <a:xfrm flipH="1">
            <a:off x="8324032"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4" name="object 114"/>
          <p:cNvSpPr/>
          <p:nvPr/>
        </p:nvSpPr>
        <p:spPr>
          <a:xfrm flipH="1">
            <a:off x="832403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5" name="object 115"/>
          <p:cNvSpPr/>
          <p:nvPr/>
        </p:nvSpPr>
        <p:spPr>
          <a:xfrm flipH="1">
            <a:off x="8324032"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6" name="object 116"/>
          <p:cNvSpPr/>
          <p:nvPr/>
        </p:nvSpPr>
        <p:spPr>
          <a:xfrm flipH="1">
            <a:off x="8528784" y="5941014"/>
            <a:ext cx="0" cy="343087"/>
          </a:xfrm>
          <a:custGeom>
            <a:avLst/>
            <a:gdLst/>
            <a:ahLst/>
            <a:cxnLst/>
            <a:rect l="l" t="t" r="r" b="b"/>
            <a:pathLst>
              <a:path h="530225">
                <a:moveTo>
                  <a:pt x="0" y="0"/>
                </a:moveTo>
                <a:lnTo>
                  <a:pt x="0" y="529654"/>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7" name="object 117"/>
          <p:cNvSpPr/>
          <p:nvPr/>
        </p:nvSpPr>
        <p:spPr>
          <a:xfrm flipH="1">
            <a:off x="852878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8" name="object 118"/>
          <p:cNvSpPr/>
          <p:nvPr/>
        </p:nvSpPr>
        <p:spPr>
          <a:xfrm flipH="1">
            <a:off x="8528784" y="5215741"/>
            <a:ext cx="0" cy="249406"/>
          </a:xfrm>
          <a:custGeom>
            <a:avLst/>
            <a:gdLst/>
            <a:ahLst/>
            <a:cxnLst/>
            <a:rect l="l" t="t" r="r" b="b"/>
            <a:pathLst>
              <a:path h="385445">
                <a:moveTo>
                  <a:pt x="0" y="0"/>
                </a:moveTo>
                <a:lnTo>
                  <a:pt x="0" y="385169"/>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9" name="object 119"/>
          <p:cNvSpPr/>
          <p:nvPr/>
        </p:nvSpPr>
        <p:spPr>
          <a:xfrm flipH="1">
            <a:off x="8733801"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0" name="object 120"/>
          <p:cNvSpPr/>
          <p:nvPr/>
        </p:nvSpPr>
        <p:spPr>
          <a:xfrm flipH="1">
            <a:off x="8733801"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1" name="object 121"/>
          <p:cNvSpPr/>
          <p:nvPr/>
        </p:nvSpPr>
        <p:spPr>
          <a:xfrm flipH="1">
            <a:off x="8733801"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2" name="object 122"/>
          <p:cNvSpPr/>
          <p:nvPr/>
        </p:nvSpPr>
        <p:spPr>
          <a:xfrm flipH="1">
            <a:off x="9348456" y="5941014"/>
            <a:ext cx="0" cy="343087"/>
          </a:xfrm>
          <a:custGeom>
            <a:avLst/>
            <a:gdLst/>
            <a:ahLst/>
            <a:cxnLst/>
            <a:rect l="l" t="t" r="r" b="b"/>
            <a:pathLst>
              <a:path h="530225">
                <a:moveTo>
                  <a:pt x="0" y="0"/>
                </a:moveTo>
                <a:lnTo>
                  <a:pt x="0" y="52982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3" name="object 123"/>
          <p:cNvSpPr/>
          <p:nvPr/>
        </p:nvSpPr>
        <p:spPr>
          <a:xfrm flipH="1">
            <a:off x="934845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4" name="object 124"/>
          <p:cNvSpPr/>
          <p:nvPr/>
        </p:nvSpPr>
        <p:spPr>
          <a:xfrm flipH="1">
            <a:off x="9348456" y="5215851"/>
            <a:ext cx="0" cy="249406"/>
          </a:xfrm>
          <a:custGeom>
            <a:avLst/>
            <a:gdLst/>
            <a:ahLst/>
            <a:cxnLst/>
            <a:rect l="l" t="t" r="r" b="b"/>
            <a:pathLst>
              <a:path h="385445">
                <a:moveTo>
                  <a:pt x="0" y="0"/>
                </a:moveTo>
                <a:lnTo>
                  <a:pt x="0" y="38500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5" name="object 125"/>
          <p:cNvSpPr/>
          <p:nvPr/>
        </p:nvSpPr>
        <p:spPr>
          <a:xfrm flipH="1">
            <a:off x="9144021" y="5941014"/>
            <a:ext cx="0" cy="342676"/>
          </a:xfrm>
          <a:custGeom>
            <a:avLst/>
            <a:gdLst/>
            <a:ahLst/>
            <a:cxnLst/>
            <a:rect l="l" t="t" r="r" b="b"/>
            <a:pathLst>
              <a:path h="529590">
                <a:moveTo>
                  <a:pt x="0" y="0"/>
                </a:moveTo>
                <a:lnTo>
                  <a:pt x="0" y="52932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6" name="object 126"/>
          <p:cNvSpPr/>
          <p:nvPr/>
        </p:nvSpPr>
        <p:spPr>
          <a:xfrm flipH="1">
            <a:off x="9144021"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7" name="object 127"/>
          <p:cNvSpPr/>
          <p:nvPr/>
        </p:nvSpPr>
        <p:spPr>
          <a:xfrm flipH="1">
            <a:off x="9144021" y="5215530"/>
            <a:ext cx="0" cy="249816"/>
          </a:xfrm>
          <a:custGeom>
            <a:avLst/>
            <a:gdLst/>
            <a:ahLst/>
            <a:cxnLst/>
            <a:rect l="l" t="t" r="r" b="b"/>
            <a:pathLst>
              <a:path h="386079">
                <a:moveTo>
                  <a:pt x="0" y="0"/>
                </a:moveTo>
                <a:lnTo>
                  <a:pt x="0" y="38549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8" name="object 128"/>
          <p:cNvSpPr/>
          <p:nvPr/>
        </p:nvSpPr>
        <p:spPr>
          <a:xfrm flipH="1">
            <a:off x="8938685" y="5941014"/>
            <a:ext cx="0" cy="342676"/>
          </a:xfrm>
          <a:custGeom>
            <a:avLst/>
            <a:gdLst/>
            <a:ahLst/>
            <a:cxnLst/>
            <a:rect l="l" t="t" r="r" b="b"/>
            <a:pathLst>
              <a:path h="529590">
                <a:moveTo>
                  <a:pt x="0" y="0"/>
                </a:moveTo>
                <a:lnTo>
                  <a:pt x="0" y="529493"/>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9" name="object 129"/>
          <p:cNvSpPr/>
          <p:nvPr/>
        </p:nvSpPr>
        <p:spPr>
          <a:xfrm flipH="1">
            <a:off x="893868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0" name="object 130"/>
          <p:cNvSpPr/>
          <p:nvPr/>
        </p:nvSpPr>
        <p:spPr>
          <a:xfrm flipH="1">
            <a:off x="8938685" y="5215637"/>
            <a:ext cx="0" cy="249406"/>
          </a:xfrm>
          <a:custGeom>
            <a:avLst/>
            <a:gdLst/>
            <a:ahLst/>
            <a:cxnLst/>
            <a:rect l="l" t="t" r="r" b="b"/>
            <a:pathLst>
              <a:path h="385445">
                <a:moveTo>
                  <a:pt x="0" y="0"/>
                </a:moveTo>
                <a:lnTo>
                  <a:pt x="0" y="385330"/>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1" name="object 131"/>
          <p:cNvSpPr/>
          <p:nvPr/>
        </p:nvSpPr>
        <p:spPr>
          <a:xfrm flipH="1">
            <a:off x="9553339"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2" name="object 132"/>
          <p:cNvSpPr/>
          <p:nvPr/>
        </p:nvSpPr>
        <p:spPr>
          <a:xfrm flipH="1">
            <a:off x="955333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3" name="object 133"/>
          <p:cNvSpPr/>
          <p:nvPr/>
        </p:nvSpPr>
        <p:spPr>
          <a:xfrm flipH="1">
            <a:off x="9553339"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4" name="object 134"/>
          <p:cNvSpPr/>
          <p:nvPr/>
        </p:nvSpPr>
        <p:spPr>
          <a:xfrm flipH="1">
            <a:off x="9758224" y="5941014"/>
            <a:ext cx="0" cy="343087"/>
          </a:xfrm>
          <a:custGeom>
            <a:avLst/>
            <a:gdLst/>
            <a:ahLst/>
            <a:cxnLst/>
            <a:rect l="l" t="t" r="r" b="b"/>
            <a:pathLst>
              <a:path h="530225">
                <a:moveTo>
                  <a:pt x="0" y="0"/>
                </a:moveTo>
                <a:lnTo>
                  <a:pt x="0" y="529657"/>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5" name="object 135"/>
          <p:cNvSpPr/>
          <p:nvPr/>
        </p:nvSpPr>
        <p:spPr>
          <a:xfrm flipH="1">
            <a:off x="975822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6" name="object 136"/>
          <p:cNvSpPr/>
          <p:nvPr/>
        </p:nvSpPr>
        <p:spPr>
          <a:xfrm flipH="1">
            <a:off x="9758224" y="5215743"/>
            <a:ext cx="0" cy="249406"/>
          </a:xfrm>
          <a:custGeom>
            <a:avLst/>
            <a:gdLst/>
            <a:ahLst/>
            <a:cxnLst/>
            <a:rect l="l" t="t" r="r" b="b"/>
            <a:pathLst>
              <a:path h="385445">
                <a:moveTo>
                  <a:pt x="0" y="0"/>
                </a:moveTo>
                <a:lnTo>
                  <a:pt x="0" y="385166"/>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7" name="object 137"/>
          <p:cNvSpPr/>
          <p:nvPr/>
        </p:nvSpPr>
        <p:spPr>
          <a:xfrm>
            <a:off x="187025" y="6220357"/>
            <a:ext cx="9575613" cy="112171"/>
          </a:xfrm>
          <a:custGeom>
            <a:avLst/>
            <a:gdLst/>
            <a:ahLst/>
            <a:cxnLst/>
            <a:rect l="l" t="t" r="r" b="b"/>
            <a:pathLst>
              <a:path w="14798675" h="173354">
                <a:moveTo>
                  <a:pt x="14798560" y="0"/>
                </a:moveTo>
                <a:lnTo>
                  <a:pt x="0" y="0"/>
                </a:lnTo>
                <a:lnTo>
                  <a:pt x="0" y="172796"/>
                </a:lnTo>
                <a:lnTo>
                  <a:pt x="14798560" y="172796"/>
                </a:lnTo>
                <a:lnTo>
                  <a:pt x="1479856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8" name="object 138"/>
          <p:cNvSpPr txBox="1"/>
          <p:nvPr/>
        </p:nvSpPr>
        <p:spPr>
          <a:xfrm>
            <a:off x="187025" y="6220357"/>
            <a:ext cx="9575613" cy="112171"/>
          </a:xfrm>
          <a:prstGeom prst="rect">
            <a:avLst/>
          </a:prstGeom>
        </p:spPr>
        <p:txBody>
          <a:bodyPr vert="horz" wrap="square" lIns="0" tIns="1766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381">
              <a:lnSpc>
                <a:spcPct val="100000"/>
              </a:lnSpc>
              <a:spcBef>
                <a:spcPts val="139"/>
              </a:spcBef>
              <a:tabLst>
                <a:tab pos="1208816" algn="l"/>
                <a:tab pos="1639421" algn="l"/>
                <a:tab pos="1836233" algn="l"/>
                <a:tab pos="2024828" algn="l"/>
                <a:tab pos="2866315" algn="l"/>
                <a:tab pos="3066415" algn="l"/>
                <a:tab pos="3266926" algn="l"/>
                <a:tab pos="3469080" algn="l"/>
                <a:tab pos="3661784" algn="l"/>
                <a:tab pos="4480672" algn="l"/>
                <a:tab pos="5304080" algn="l"/>
                <a:tab pos="5915473" algn="l"/>
                <a:tab pos="6325534" algn="l"/>
                <a:tab pos="7145655" algn="l"/>
                <a:tab pos="7778825" algn="l"/>
                <a:tab pos="8586208" algn="l"/>
                <a:tab pos="9217735" algn="l"/>
                <a:tab pos="9403454" algn="l"/>
              </a:tabLst>
            </a:pPr>
            <a:r>
              <a:rPr sz="679" b="1" spc="-58" baseline="3968">
                <a:solidFill>
                  <a:srgbClr val="231F20"/>
                </a:solidFill>
                <a:latin typeface="Calibri"/>
                <a:cs typeface="Calibri"/>
              </a:rPr>
              <a:t>Total</a:t>
            </a:r>
            <a:r>
              <a:rPr sz="679" b="1" spc="-43" baseline="3968">
                <a:solidFill>
                  <a:srgbClr val="231F20"/>
                </a:solidFill>
                <a:latin typeface="Calibri"/>
                <a:cs typeface="Calibri"/>
              </a:rPr>
              <a:t> return</a:t>
            </a:r>
            <a:r>
              <a:rPr sz="679" b="1" spc="-39" baseline="3968">
                <a:solidFill>
                  <a:srgbClr val="231F20"/>
                </a:solidFill>
                <a:latin typeface="Calibri"/>
                <a:cs typeface="Calibri"/>
              </a:rPr>
              <a:t> </a:t>
            </a:r>
            <a:r>
              <a:rPr sz="679" b="1" baseline="3968">
                <a:solidFill>
                  <a:srgbClr val="231F20"/>
                </a:solidFill>
                <a:latin typeface="Calibri"/>
                <a:cs typeface="Calibri"/>
              </a:rPr>
              <a:t>(%)</a:t>
            </a:r>
            <a:r>
              <a:rPr sz="679" b="1" spc="451" baseline="3968">
                <a:solidFill>
                  <a:srgbClr val="231F20"/>
                </a:solidFill>
                <a:latin typeface="Calibri"/>
                <a:cs typeface="Calibri"/>
              </a:rPr>
              <a:t> </a:t>
            </a:r>
            <a:r>
              <a:rPr sz="453" b="1">
                <a:solidFill>
                  <a:srgbClr val="231F20"/>
                </a:solidFill>
                <a:latin typeface="Calibri"/>
                <a:cs typeface="Calibri"/>
              </a:rPr>
              <a:t>+25.6</a:t>
            </a:r>
            <a:r>
              <a:rPr sz="453" b="1" spc="220">
                <a:solidFill>
                  <a:srgbClr val="231F20"/>
                </a:solidFill>
                <a:latin typeface="Calibri"/>
                <a:cs typeface="Calibri"/>
              </a:rPr>
              <a:t>  </a:t>
            </a:r>
            <a:r>
              <a:rPr sz="453" b="1">
                <a:solidFill>
                  <a:srgbClr val="231F20"/>
                </a:solidFill>
                <a:latin typeface="Calibri"/>
                <a:cs typeface="Calibri"/>
              </a:rPr>
              <a:t>+83.4</a:t>
            </a:r>
            <a:r>
              <a:rPr sz="453" b="1" spc="178">
                <a:solidFill>
                  <a:srgbClr val="231F20"/>
                </a:solidFill>
                <a:latin typeface="Calibri"/>
                <a:cs typeface="Calibri"/>
              </a:rPr>
              <a:t>  </a:t>
            </a:r>
            <a:r>
              <a:rPr sz="453" b="1">
                <a:solidFill>
                  <a:srgbClr val="231F20"/>
                </a:solidFill>
                <a:latin typeface="Calibri"/>
                <a:cs typeface="Calibri"/>
              </a:rPr>
              <a:t>+46.0</a:t>
            </a:r>
            <a:r>
              <a:rPr sz="453" b="1" spc="175">
                <a:solidFill>
                  <a:srgbClr val="231F20"/>
                </a:solidFill>
                <a:latin typeface="Calibri"/>
                <a:cs typeface="Calibri"/>
              </a:rPr>
              <a:t>  </a:t>
            </a:r>
            <a:r>
              <a:rPr sz="679" b="1" spc="-19" baseline="7936">
                <a:solidFill>
                  <a:srgbClr val="231F20"/>
                </a:solidFill>
                <a:latin typeface="Calibri"/>
                <a:cs typeface="Calibri"/>
              </a:rPr>
              <a:t>–</a:t>
            </a:r>
            <a:r>
              <a:rPr sz="453" b="1" spc="-13">
                <a:solidFill>
                  <a:srgbClr val="231F20"/>
                </a:solidFill>
                <a:latin typeface="Calibri"/>
                <a:cs typeface="Calibri"/>
              </a:rPr>
              <a:t>38.3</a:t>
            </a:r>
            <a:r>
              <a:rPr sz="453" b="1">
                <a:solidFill>
                  <a:srgbClr val="231F20"/>
                </a:solidFill>
                <a:latin typeface="Calibri"/>
                <a:cs typeface="Calibri"/>
              </a:rPr>
              <a:t>	+27.8</a:t>
            </a:r>
            <a:r>
              <a:rPr sz="453" b="1" spc="207">
                <a:solidFill>
                  <a:srgbClr val="231F20"/>
                </a:solidFill>
                <a:latin typeface="Calibri"/>
                <a:cs typeface="Calibri"/>
              </a:rPr>
              <a:t>  </a:t>
            </a:r>
            <a:r>
              <a:rPr sz="453" b="1" spc="-13">
                <a:solidFill>
                  <a:srgbClr val="231F20"/>
                </a:solidFill>
                <a:latin typeface="Calibri"/>
                <a:cs typeface="Calibri"/>
              </a:rPr>
              <a:t>+1.0</a:t>
            </a:r>
            <a:r>
              <a:rPr sz="453" b="1">
                <a:solidFill>
                  <a:srgbClr val="231F20"/>
                </a:solidFill>
                <a:latin typeface="Calibri"/>
                <a:cs typeface="Calibri"/>
              </a:rPr>
              <a:t>	</a:t>
            </a:r>
            <a:r>
              <a:rPr sz="679" b="1" spc="-19" baseline="7936">
                <a:solidFill>
                  <a:srgbClr val="231F20"/>
                </a:solidFill>
                <a:latin typeface="Calibri"/>
                <a:cs typeface="Calibri"/>
              </a:rPr>
              <a:t>–</a:t>
            </a:r>
            <a:r>
              <a:rPr sz="453" b="1" spc="-13">
                <a:solidFill>
                  <a:srgbClr val="231F20"/>
                </a:solidFill>
                <a:latin typeface="Calibri"/>
                <a:cs typeface="Calibri"/>
              </a:rPr>
              <a:t>2.3</a:t>
            </a:r>
            <a:r>
              <a:rPr sz="453" b="1">
                <a:solidFill>
                  <a:srgbClr val="231F20"/>
                </a:solidFill>
                <a:latin typeface="Calibri"/>
                <a:cs typeface="Calibri"/>
              </a:rPr>
              <a:t>	</a:t>
            </a:r>
            <a:r>
              <a:rPr sz="679" b="1" spc="-19" baseline="7936">
                <a:solidFill>
                  <a:srgbClr val="231F20"/>
                </a:solidFill>
                <a:latin typeface="Calibri"/>
                <a:cs typeface="Calibri"/>
              </a:rPr>
              <a:t>–</a:t>
            </a:r>
            <a:r>
              <a:rPr sz="453" b="1" spc="-13">
                <a:solidFill>
                  <a:srgbClr val="231F20"/>
                </a:solidFill>
                <a:latin typeface="Calibri"/>
                <a:cs typeface="Calibri"/>
              </a:rPr>
              <a:t>7.2</a:t>
            </a:r>
            <a:r>
              <a:rPr sz="453" b="1">
                <a:solidFill>
                  <a:srgbClr val="231F20"/>
                </a:solidFill>
                <a:latin typeface="Calibri"/>
                <a:cs typeface="Calibri"/>
              </a:rPr>
              <a:t>	+16.9</a:t>
            </a:r>
            <a:r>
              <a:rPr sz="453" b="1" spc="184">
                <a:solidFill>
                  <a:srgbClr val="231F20"/>
                </a:solidFill>
                <a:latin typeface="Calibri"/>
                <a:cs typeface="Calibri"/>
              </a:rPr>
              <a:t>  </a:t>
            </a:r>
            <a:r>
              <a:rPr sz="453" b="1">
                <a:solidFill>
                  <a:srgbClr val="231F20"/>
                </a:solidFill>
                <a:latin typeface="Calibri"/>
                <a:cs typeface="Calibri"/>
              </a:rPr>
              <a:t>+33.0</a:t>
            </a:r>
            <a:r>
              <a:rPr sz="453" b="1" spc="181">
                <a:solidFill>
                  <a:srgbClr val="231F20"/>
                </a:solidFill>
                <a:latin typeface="Calibri"/>
                <a:cs typeface="Calibri"/>
              </a:rPr>
              <a:t>  </a:t>
            </a:r>
            <a:r>
              <a:rPr sz="453" b="1">
                <a:solidFill>
                  <a:srgbClr val="231F20"/>
                </a:solidFill>
                <a:latin typeface="Calibri"/>
                <a:cs typeface="Calibri"/>
              </a:rPr>
              <a:t>+23.5</a:t>
            </a:r>
            <a:r>
              <a:rPr sz="453" b="1" spc="194">
                <a:solidFill>
                  <a:srgbClr val="231F20"/>
                </a:solidFill>
                <a:latin typeface="Calibri"/>
                <a:cs typeface="Calibri"/>
              </a:rPr>
              <a:t>  </a:t>
            </a:r>
            <a:r>
              <a:rPr sz="453" b="1" spc="-6">
                <a:solidFill>
                  <a:srgbClr val="231F20"/>
                </a:solidFill>
                <a:latin typeface="Calibri"/>
                <a:cs typeface="Calibri"/>
              </a:rPr>
              <a:t>+37.0</a:t>
            </a:r>
            <a:r>
              <a:rPr sz="453" b="1">
                <a:solidFill>
                  <a:srgbClr val="231F20"/>
                </a:solidFill>
                <a:latin typeface="Calibri"/>
                <a:cs typeface="Calibri"/>
              </a:rPr>
              <a:t>	</a:t>
            </a:r>
            <a:r>
              <a:rPr sz="679" b="1" spc="-19" baseline="7936">
                <a:solidFill>
                  <a:srgbClr val="231F20"/>
                </a:solidFill>
                <a:latin typeface="Calibri"/>
                <a:cs typeface="Calibri"/>
              </a:rPr>
              <a:t>–</a:t>
            </a:r>
            <a:r>
              <a:rPr sz="453" b="1" spc="-13">
                <a:solidFill>
                  <a:srgbClr val="231F20"/>
                </a:solidFill>
                <a:latin typeface="Calibri"/>
                <a:cs typeface="Calibri"/>
              </a:rPr>
              <a:t>2.2</a:t>
            </a:r>
            <a:r>
              <a:rPr sz="453" b="1">
                <a:solidFill>
                  <a:srgbClr val="231F20"/>
                </a:solidFill>
                <a:latin typeface="Calibri"/>
                <a:cs typeface="Calibri"/>
              </a:rPr>
              <a:t>	</a:t>
            </a:r>
            <a:r>
              <a:rPr sz="453" b="1" spc="-13">
                <a:solidFill>
                  <a:srgbClr val="231F20"/>
                </a:solidFill>
                <a:latin typeface="Calibri"/>
                <a:cs typeface="Calibri"/>
              </a:rPr>
              <a:t>+1.1</a:t>
            </a:r>
            <a:r>
              <a:rPr sz="453" b="1">
                <a:solidFill>
                  <a:srgbClr val="231F20"/>
                </a:solidFill>
                <a:latin typeface="Calibri"/>
                <a:cs typeface="Calibri"/>
              </a:rPr>
              <a:t>	</a:t>
            </a:r>
            <a:r>
              <a:rPr sz="453" b="1" spc="-13">
                <a:solidFill>
                  <a:srgbClr val="231F20"/>
                </a:solidFill>
                <a:latin typeface="Calibri"/>
                <a:cs typeface="Calibri"/>
              </a:rPr>
              <a:t>+0.5</a:t>
            </a:r>
            <a:r>
              <a:rPr sz="453" b="1">
                <a:solidFill>
                  <a:srgbClr val="231F20"/>
                </a:solidFill>
                <a:latin typeface="Calibri"/>
                <a:cs typeface="Calibri"/>
              </a:rPr>
              <a:t>	</a:t>
            </a:r>
            <a:r>
              <a:rPr sz="453" b="1" spc="-13">
                <a:solidFill>
                  <a:srgbClr val="231F20"/>
                </a:solidFill>
                <a:latin typeface="Calibri"/>
                <a:cs typeface="Calibri"/>
              </a:rPr>
              <a:t>+9.6</a:t>
            </a:r>
            <a:r>
              <a:rPr sz="453" b="1">
                <a:solidFill>
                  <a:srgbClr val="231F20"/>
                </a:solidFill>
                <a:latin typeface="Calibri"/>
                <a:cs typeface="Calibri"/>
              </a:rPr>
              <a:t>	+20.0</a:t>
            </a:r>
            <a:r>
              <a:rPr sz="453" b="1" spc="191">
                <a:solidFill>
                  <a:srgbClr val="231F20"/>
                </a:solidFill>
                <a:latin typeface="Calibri"/>
                <a:cs typeface="Calibri"/>
              </a:rPr>
              <a:t>  </a:t>
            </a:r>
            <a:r>
              <a:rPr sz="453" b="1">
                <a:solidFill>
                  <a:srgbClr val="231F20"/>
                </a:solidFill>
                <a:latin typeface="Calibri"/>
                <a:cs typeface="Calibri"/>
              </a:rPr>
              <a:t>+18.0</a:t>
            </a:r>
            <a:r>
              <a:rPr sz="453" b="1" spc="178">
                <a:solidFill>
                  <a:srgbClr val="231F20"/>
                </a:solidFill>
                <a:latin typeface="Calibri"/>
                <a:cs typeface="Calibri"/>
              </a:rPr>
              <a:t>  </a:t>
            </a:r>
            <a:r>
              <a:rPr sz="453" b="1">
                <a:solidFill>
                  <a:srgbClr val="231F20"/>
                </a:solidFill>
                <a:latin typeface="Calibri"/>
                <a:cs typeface="Calibri"/>
              </a:rPr>
              <a:t>+12.4</a:t>
            </a:r>
            <a:r>
              <a:rPr sz="453" b="1" spc="230">
                <a:solidFill>
                  <a:srgbClr val="231F20"/>
                </a:solidFill>
                <a:latin typeface="Calibri"/>
                <a:cs typeface="Calibri"/>
              </a:rPr>
              <a:t>  </a:t>
            </a:r>
            <a:r>
              <a:rPr sz="453" b="1" spc="-13">
                <a:solidFill>
                  <a:srgbClr val="231F20"/>
                </a:solidFill>
                <a:latin typeface="Calibri"/>
                <a:cs typeface="Calibri"/>
              </a:rPr>
              <a:t>+0.6</a:t>
            </a:r>
            <a:r>
              <a:rPr sz="453" b="1">
                <a:solidFill>
                  <a:srgbClr val="231F20"/>
                </a:solidFill>
                <a:latin typeface="Calibri"/>
                <a:cs typeface="Calibri"/>
              </a:rPr>
              <a:t>	+56.4</a:t>
            </a:r>
            <a:r>
              <a:rPr sz="453" b="1" spc="191">
                <a:solidFill>
                  <a:srgbClr val="231F20"/>
                </a:solidFill>
                <a:latin typeface="Calibri"/>
                <a:cs typeface="Calibri"/>
              </a:rPr>
              <a:t>  </a:t>
            </a:r>
            <a:r>
              <a:rPr sz="453" b="1">
                <a:solidFill>
                  <a:srgbClr val="231F20"/>
                </a:solidFill>
                <a:latin typeface="Calibri"/>
                <a:cs typeface="Calibri"/>
              </a:rPr>
              <a:t>+25.6</a:t>
            </a:r>
            <a:r>
              <a:rPr sz="453" b="1" spc="171">
                <a:solidFill>
                  <a:srgbClr val="231F20"/>
                </a:solidFill>
                <a:latin typeface="Calibri"/>
                <a:cs typeface="Calibri"/>
              </a:rPr>
              <a:t>  </a:t>
            </a:r>
            <a:r>
              <a:rPr sz="453" b="1">
                <a:solidFill>
                  <a:srgbClr val="231F20"/>
                </a:solidFill>
                <a:latin typeface="Calibri"/>
                <a:cs typeface="Calibri"/>
              </a:rPr>
              <a:t>+10.9</a:t>
            </a:r>
            <a:r>
              <a:rPr sz="453" b="1" spc="230">
                <a:solidFill>
                  <a:srgbClr val="231F20"/>
                </a:solidFill>
                <a:latin typeface="Calibri"/>
                <a:cs typeface="Calibri"/>
              </a:rPr>
              <a:t>  </a:t>
            </a:r>
            <a:r>
              <a:rPr sz="679" b="1" spc="-10" baseline="7936">
                <a:solidFill>
                  <a:srgbClr val="231F20"/>
                </a:solidFill>
                <a:latin typeface="Calibri"/>
                <a:cs typeface="Calibri"/>
              </a:rPr>
              <a:t>–</a:t>
            </a:r>
            <a:r>
              <a:rPr sz="453" b="1" spc="-6">
                <a:solidFill>
                  <a:srgbClr val="231F20"/>
                </a:solidFill>
                <a:latin typeface="Calibri"/>
                <a:cs typeface="Calibri"/>
              </a:rPr>
              <a:t>11.7</a:t>
            </a:r>
            <a:r>
              <a:rPr sz="453" b="1">
                <a:solidFill>
                  <a:srgbClr val="231F20"/>
                </a:solidFill>
                <a:latin typeface="Calibri"/>
                <a:cs typeface="Calibri"/>
              </a:rPr>
              <a:t>	+45.0</a:t>
            </a:r>
            <a:r>
              <a:rPr sz="453" b="1" spc="178">
                <a:solidFill>
                  <a:srgbClr val="231F20"/>
                </a:solidFill>
                <a:latin typeface="Calibri"/>
                <a:cs typeface="Calibri"/>
              </a:rPr>
              <a:t>  </a:t>
            </a:r>
            <a:r>
              <a:rPr sz="453" b="1">
                <a:solidFill>
                  <a:srgbClr val="231F20"/>
                </a:solidFill>
                <a:latin typeface="Calibri"/>
                <a:cs typeface="Calibri"/>
              </a:rPr>
              <a:t>+14.4</a:t>
            </a:r>
            <a:r>
              <a:rPr sz="453" b="1" spc="230">
                <a:solidFill>
                  <a:srgbClr val="231F20"/>
                </a:solidFill>
                <a:latin typeface="Calibri"/>
                <a:cs typeface="Calibri"/>
              </a:rPr>
              <a:t>  </a:t>
            </a:r>
            <a:r>
              <a:rPr sz="679" b="1" spc="-19" baseline="3968">
                <a:solidFill>
                  <a:srgbClr val="231F20"/>
                </a:solidFill>
                <a:latin typeface="Calibri"/>
                <a:cs typeface="Calibri"/>
              </a:rPr>
              <a:t>+4.7</a:t>
            </a:r>
            <a:r>
              <a:rPr sz="679" b="1" baseline="3968">
                <a:solidFill>
                  <a:srgbClr val="231F20"/>
                </a:solidFill>
                <a:latin typeface="Calibri"/>
                <a:cs typeface="Calibri"/>
              </a:rPr>
              <a:t>	</a:t>
            </a:r>
            <a:r>
              <a:rPr sz="453" b="1">
                <a:solidFill>
                  <a:srgbClr val="231F20"/>
                </a:solidFill>
                <a:latin typeface="Calibri"/>
                <a:cs typeface="Calibri"/>
              </a:rPr>
              <a:t>+23.3</a:t>
            </a:r>
            <a:r>
              <a:rPr sz="453" b="1" spc="204">
                <a:solidFill>
                  <a:srgbClr val="231F20"/>
                </a:solidFill>
                <a:latin typeface="Calibri"/>
                <a:cs typeface="Calibri"/>
              </a:rPr>
              <a:t>  </a:t>
            </a:r>
            <a:r>
              <a:rPr sz="679" b="1" spc="-10" baseline="7936">
                <a:solidFill>
                  <a:srgbClr val="231F20"/>
                </a:solidFill>
                <a:latin typeface="Calibri"/>
                <a:cs typeface="Calibri"/>
              </a:rPr>
              <a:t>–</a:t>
            </a:r>
            <a:r>
              <a:rPr sz="453" b="1" spc="-6">
                <a:solidFill>
                  <a:srgbClr val="231F20"/>
                </a:solidFill>
                <a:latin typeface="Calibri"/>
                <a:cs typeface="Calibri"/>
              </a:rPr>
              <a:t>13.1</a:t>
            </a:r>
            <a:r>
              <a:rPr sz="453" b="1">
                <a:solidFill>
                  <a:srgbClr val="231F20"/>
                </a:solidFill>
                <a:latin typeface="Calibri"/>
                <a:cs typeface="Calibri"/>
              </a:rPr>
              <a:t>	</a:t>
            </a:r>
            <a:r>
              <a:rPr sz="679" b="1" baseline="3968">
                <a:solidFill>
                  <a:srgbClr val="231F20"/>
                </a:solidFill>
                <a:latin typeface="Calibri"/>
                <a:cs typeface="Calibri"/>
              </a:rPr>
              <a:t>+23.1</a:t>
            </a:r>
            <a:r>
              <a:rPr sz="679" b="1" spc="257" baseline="3968">
                <a:solidFill>
                  <a:srgbClr val="231F20"/>
                </a:solidFill>
                <a:latin typeface="Calibri"/>
                <a:cs typeface="Calibri"/>
              </a:rPr>
              <a:t>  </a:t>
            </a:r>
            <a:r>
              <a:rPr sz="453" b="1">
                <a:solidFill>
                  <a:srgbClr val="231F20"/>
                </a:solidFill>
                <a:latin typeface="Calibri"/>
                <a:cs typeface="Calibri"/>
              </a:rPr>
              <a:t>+16.4</a:t>
            </a:r>
            <a:r>
              <a:rPr sz="453" b="1" spc="207">
                <a:solidFill>
                  <a:srgbClr val="231F20"/>
                </a:solidFill>
                <a:latin typeface="Calibri"/>
                <a:cs typeface="Calibri"/>
              </a:rPr>
              <a:t>  </a:t>
            </a:r>
            <a:r>
              <a:rPr sz="453" b="1">
                <a:solidFill>
                  <a:srgbClr val="231F20"/>
                </a:solidFill>
                <a:latin typeface="Calibri"/>
                <a:cs typeface="Calibri"/>
              </a:rPr>
              <a:t>+27.1</a:t>
            </a:r>
            <a:r>
              <a:rPr sz="453" b="1" spc="236">
                <a:solidFill>
                  <a:srgbClr val="231F20"/>
                </a:solidFill>
                <a:latin typeface="Calibri"/>
                <a:cs typeface="Calibri"/>
              </a:rPr>
              <a:t>  </a:t>
            </a:r>
            <a:r>
              <a:rPr sz="679" b="1" spc="-19" baseline="3968">
                <a:solidFill>
                  <a:srgbClr val="231F20"/>
                </a:solidFill>
                <a:latin typeface="Calibri"/>
                <a:cs typeface="Calibri"/>
              </a:rPr>
              <a:t>+1.1</a:t>
            </a:r>
            <a:r>
              <a:rPr sz="679" b="1" baseline="3968">
                <a:solidFill>
                  <a:srgbClr val="231F20"/>
                </a:solidFill>
                <a:latin typeface="Calibri"/>
                <a:cs typeface="Calibri"/>
              </a:rPr>
              <a:t>	</a:t>
            </a:r>
            <a:r>
              <a:rPr sz="453" b="1">
                <a:solidFill>
                  <a:srgbClr val="231F20"/>
                </a:solidFill>
                <a:latin typeface="Calibri"/>
                <a:cs typeface="Calibri"/>
              </a:rPr>
              <a:t>+29.1</a:t>
            </a:r>
            <a:r>
              <a:rPr sz="453" b="1" spc="184">
                <a:solidFill>
                  <a:srgbClr val="231F20"/>
                </a:solidFill>
                <a:latin typeface="Calibri"/>
                <a:cs typeface="Calibri"/>
              </a:rPr>
              <a:t>  </a:t>
            </a:r>
            <a:r>
              <a:rPr sz="679" b="1" baseline="3968">
                <a:solidFill>
                  <a:srgbClr val="231F20"/>
                </a:solidFill>
                <a:latin typeface="Calibri"/>
                <a:cs typeface="Calibri"/>
              </a:rPr>
              <a:t>+17.2</a:t>
            </a:r>
            <a:r>
              <a:rPr sz="679" b="1" spc="344" baseline="3968">
                <a:solidFill>
                  <a:srgbClr val="231F20"/>
                </a:solidFill>
                <a:latin typeface="Calibri"/>
                <a:cs typeface="Calibri"/>
              </a:rPr>
              <a:t>  </a:t>
            </a:r>
            <a:r>
              <a:rPr sz="453" b="1" spc="-6">
                <a:solidFill>
                  <a:srgbClr val="231F20"/>
                </a:solidFill>
                <a:latin typeface="Calibri"/>
                <a:cs typeface="Calibri"/>
              </a:rPr>
              <a:t>–10.5</a:t>
            </a:r>
            <a:r>
              <a:rPr sz="453" b="1">
                <a:solidFill>
                  <a:srgbClr val="231F20"/>
                </a:solidFill>
                <a:latin typeface="Calibri"/>
                <a:cs typeface="Calibri"/>
              </a:rPr>
              <a:t>	+2.8</a:t>
            </a:r>
            <a:r>
              <a:rPr sz="453" b="1" spc="226">
                <a:solidFill>
                  <a:srgbClr val="231F20"/>
                </a:solidFill>
                <a:latin typeface="Calibri"/>
                <a:cs typeface="Calibri"/>
              </a:rPr>
              <a:t>  </a:t>
            </a:r>
            <a:r>
              <a:rPr sz="453" b="1">
                <a:solidFill>
                  <a:srgbClr val="231F20"/>
                </a:solidFill>
                <a:latin typeface="Calibri"/>
                <a:cs typeface="Calibri"/>
              </a:rPr>
              <a:t>+17.2</a:t>
            </a:r>
            <a:r>
              <a:rPr sz="453" b="1" spc="178">
                <a:solidFill>
                  <a:srgbClr val="231F20"/>
                </a:solidFill>
                <a:latin typeface="Calibri"/>
                <a:cs typeface="Calibri"/>
              </a:rPr>
              <a:t>  </a:t>
            </a:r>
            <a:r>
              <a:rPr sz="453" b="1">
                <a:solidFill>
                  <a:srgbClr val="231F20"/>
                </a:solidFill>
                <a:latin typeface="Calibri"/>
                <a:cs typeface="Calibri"/>
              </a:rPr>
              <a:t>+16.0</a:t>
            </a:r>
            <a:r>
              <a:rPr sz="453" b="1" spc="226">
                <a:solidFill>
                  <a:srgbClr val="231F20"/>
                </a:solidFill>
                <a:latin typeface="Calibri"/>
                <a:cs typeface="Calibri"/>
              </a:rPr>
              <a:t>  </a:t>
            </a:r>
            <a:r>
              <a:rPr sz="453" b="1" spc="-6">
                <a:solidFill>
                  <a:srgbClr val="231F20"/>
                </a:solidFill>
                <a:latin typeface="Calibri"/>
                <a:cs typeface="Calibri"/>
              </a:rPr>
              <a:t>–16.7</a:t>
            </a:r>
            <a:r>
              <a:rPr sz="453" b="1">
                <a:solidFill>
                  <a:srgbClr val="231F20"/>
                </a:solidFill>
                <a:latin typeface="Calibri"/>
                <a:cs typeface="Calibri"/>
              </a:rPr>
              <a:t>	–17.8</a:t>
            </a:r>
            <a:r>
              <a:rPr sz="453" b="1" spc="201">
                <a:solidFill>
                  <a:srgbClr val="231F20"/>
                </a:solidFill>
                <a:latin typeface="Calibri"/>
                <a:cs typeface="Calibri"/>
              </a:rPr>
              <a:t>  </a:t>
            </a:r>
            <a:r>
              <a:rPr sz="453" b="1">
                <a:solidFill>
                  <a:srgbClr val="231F20"/>
                </a:solidFill>
                <a:latin typeface="Calibri"/>
                <a:cs typeface="Calibri"/>
              </a:rPr>
              <a:t>+35.6</a:t>
            </a:r>
            <a:r>
              <a:rPr sz="453" b="1" spc="162">
                <a:solidFill>
                  <a:srgbClr val="231F20"/>
                </a:solidFill>
                <a:latin typeface="Calibri"/>
                <a:cs typeface="Calibri"/>
              </a:rPr>
              <a:t>  </a:t>
            </a:r>
            <a:r>
              <a:rPr sz="453" b="1" spc="-13">
                <a:solidFill>
                  <a:srgbClr val="231F20"/>
                </a:solidFill>
                <a:latin typeface="Calibri"/>
                <a:cs typeface="Calibri"/>
              </a:rPr>
              <a:t>+29.8</a:t>
            </a:r>
            <a:r>
              <a:rPr sz="453" b="1">
                <a:solidFill>
                  <a:srgbClr val="231F20"/>
                </a:solidFill>
                <a:latin typeface="Calibri"/>
                <a:cs typeface="Calibri"/>
              </a:rPr>
              <a:t>	</a:t>
            </a:r>
            <a:r>
              <a:rPr sz="453" b="1" spc="-13">
                <a:solidFill>
                  <a:srgbClr val="231F20"/>
                </a:solidFill>
                <a:latin typeface="Calibri"/>
                <a:cs typeface="Calibri"/>
              </a:rPr>
              <a:t>–2.4</a:t>
            </a:r>
            <a:r>
              <a:rPr sz="453" b="1">
                <a:solidFill>
                  <a:srgbClr val="231F20"/>
                </a:solidFill>
                <a:latin typeface="Calibri"/>
                <a:cs typeface="Calibri"/>
              </a:rPr>
              <a:t>	</a:t>
            </a:r>
            <a:r>
              <a:rPr sz="453" b="1" spc="-13">
                <a:solidFill>
                  <a:srgbClr val="231F20"/>
                </a:solidFill>
                <a:latin typeface="Calibri"/>
                <a:cs typeface="Calibri"/>
              </a:rPr>
              <a:t>+14.9</a:t>
            </a:r>
            <a:endParaRPr sz="453">
              <a:latin typeface="Calibri"/>
              <a:cs typeface="Calibri"/>
            </a:endParaRPr>
          </a:p>
        </p:txBody>
      </p:sp>
      <p:grpSp>
        <p:nvGrpSpPr>
          <p:cNvPr id="139" name="object 139"/>
          <p:cNvGrpSpPr/>
          <p:nvPr/>
        </p:nvGrpSpPr>
        <p:grpSpPr>
          <a:xfrm>
            <a:off x="743395" y="6220196"/>
            <a:ext cx="9014830" cy="114844"/>
            <a:chOff x="743395" y="6220196"/>
            <a:chExt cx="9014830" cy="114844"/>
          </a:xfrm>
        </p:grpSpPr>
        <p:sp>
          <p:nvSpPr>
            <p:cNvPr id="140" name="object 140"/>
            <p:cNvSpPr/>
            <p:nvPr/>
          </p:nvSpPr>
          <p:spPr>
            <a:xfrm flipH="1">
              <a:off x="94836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1" name="object 141"/>
            <p:cNvSpPr/>
            <p:nvPr/>
          </p:nvSpPr>
          <p:spPr>
            <a:xfrm flipH="1">
              <a:off x="1153336"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2" name="object 142"/>
            <p:cNvSpPr/>
            <p:nvPr/>
          </p:nvSpPr>
          <p:spPr>
            <a:xfrm flipH="1">
              <a:off x="1358306"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3" name="object 143"/>
            <p:cNvSpPr/>
            <p:nvPr/>
          </p:nvSpPr>
          <p:spPr>
            <a:xfrm flipH="1">
              <a:off x="1563277"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4" name="object 144"/>
            <p:cNvSpPr/>
            <p:nvPr/>
          </p:nvSpPr>
          <p:spPr>
            <a:xfrm flipH="1">
              <a:off x="1768247"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5" name="object 145"/>
            <p:cNvSpPr/>
            <p:nvPr/>
          </p:nvSpPr>
          <p:spPr>
            <a:xfrm flipH="1">
              <a:off x="1973217"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6" name="object 146"/>
            <p:cNvSpPr/>
            <p:nvPr/>
          </p:nvSpPr>
          <p:spPr>
            <a:xfrm flipH="1">
              <a:off x="2178187"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7" name="object 147"/>
            <p:cNvSpPr/>
            <p:nvPr/>
          </p:nvSpPr>
          <p:spPr>
            <a:xfrm flipH="1">
              <a:off x="2382342"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8" name="object 148"/>
            <p:cNvSpPr/>
            <p:nvPr/>
          </p:nvSpPr>
          <p:spPr>
            <a:xfrm flipH="1">
              <a:off x="2587412"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9" name="object 149"/>
            <p:cNvSpPr/>
            <p:nvPr/>
          </p:nvSpPr>
          <p:spPr>
            <a:xfrm flipH="1">
              <a:off x="2792153"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0" name="object 150"/>
            <p:cNvSpPr/>
            <p:nvPr/>
          </p:nvSpPr>
          <p:spPr>
            <a:xfrm flipH="1">
              <a:off x="2997038"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1" name="object 151"/>
            <p:cNvSpPr/>
            <p:nvPr/>
          </p:nvSpPr>
          <p:spPr>
            <a:xfrm flipH="1">
              <a:off x="3201922"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2" name="object 152"/>
            <p:cNvSpPr/>
            <p:nvPr/>
          </p:nvSpPr>
          <p:spPr>
            <a:xfrm flipH="1">
              <a:off x="3405735"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3" name="object 153"/>
            <p:cNvSpPr/>
            <p:nvPr/>
          </p:nvSpPr>
          <p:spPr>
            <a:xfrm flipH="1">
              <a:off x="3611593"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4" name="object 154"/>
            <p:cNvSpPr/>
            <p:nvPr/>
          </p:nvSpPr>
          <p:spPr>
            <a:xfrm flipH="1">
              <a:off x="3816575"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5" name="object 155"/>
            <p:cNvSpPr/>
            <p:nvPr/>
          </p:nvSpPr>
          <p:spPr>
            <a:xfrm flipH="1">
              <a:off x="4021460"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6" name="object 156"/>
            <p:cNvSpPr/>
            <p:nvPr/>
          </p:nvSpPr>
          <p:spPr>
            <a:xfrm flipH="1">
              <a:off x="4226344"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7" name="object 157"/>
            <p:cNvSpPr/>
            <p:nvPr/>
          </p:nvSpPr>
          <p:spPr>
            <a:xfrm flipH="1">
              <a:off x="4431228"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8" name="object 158"/>
            <p:cNvSpPr/>
            <p:nvPr/>
          </p:nvSpPr>
          <p:spPr>
            <a:xfrm flipH="1">
              <a:off x="4636112"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9" name="object 159"/>
            <p:cNvSpPr/>
            <p:nvPr/>
          </p:nvSpPr>
          <p:spPr>
            <a:xfrm flipH="1">
              <a:off x="4841194"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0" name="object 160"/>
            <p:cNvSpPr/>
            <p:nvPr/>
          </p:nvSpPr>
          <p:spPr>
            <a:xfrm flipH="1">
              <a:off x="5045882" y="6220362"/>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1" name="object 161"/>
            <p:cNvSpPr/>
            <p:nvPr/>
          </p:nvSpPr>
          <p:spPr>
            <a:xfrm flipH="1">
              <a:off x="5250765" y="6220404"/>
              <a:ext cx="0" cy="114636"/>
            </a:xfrm>
            <a:custGeom>
              <a:avLst/>
              <a:gdLst/>
              <a:ahLst/>
              <a:cxnLst/>
              <a:rect l="l" t="t" r="r" b="b"/>
              <a:pathLst>
                <a:path h="177165">
                  <a:moveTo>
                    <a:pt x="0" y="0"/>
                  </a:moveTo>
                  <a:lnTo>
                    <a:pt x="0" y="176809"/>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2" name="object 162"/>
            <p:cNvSpPr/>
            <p:nvPr/>
          </p:nvSpPr>
          <p:spPr>
            <a:xfrm flipH="1">
              <a:off x="545565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3" name="object 163"/>
            <p:cNvSpPr/>
            <p:nvPr/>
          </p:nvSpPr>
          <p:spPr>
            <a:xfrm flipH="1">
              <a:off x="566053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4" name="object 164"/>
            <p:cNvSpPr/>
            <p:nvPr/>
          </p:nvSpPr>
          <p:spPr>
            <a:xfrm flipH="1">
              <a:off x="5865420"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5" name="object 165"/>
            <p:cNvSpPr/>
            <p:nvPr/>
          </p:nvSpPr>
          <p:spPr>
            <a:xfrm flipH="1">
              <a:off x="607030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6" name="object 166"/>
            <p:cNvSpPr/>
            <p:nvPr/>
          </p:nvSpPr>
          <p:spPr>
            <a:xfrm flipH="1">
              <a:off x="627531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7" name="object 167"/>
            <p:cNvSpPr/>
            <p:nvPr/>
          </p:nvSpPr>
          <p:spPr>
            <a:xfrm flipH="1">
              <a:off x="6480012" y="622034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8" name="object 168"/>
            <p:cNvSpPr/>
            <p:nvPr/>
          </p:nvSpPr>
          <p:spPr>
            <a:xfrm flipH="1">
              <a:off x="6685069"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9" name="object 169"/>
            <p:cNvSpPr/>
            <p:nvPr/>
          </p:nvSpPr>
          <p:spPr>
            <a:xfrm flipH="1">
              <a:off x="6889861"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0" name="object 170"/>
            <p:cNvSpPr/>
            <p:nvPr/>
          </p:nvSpPr>
          <p:spPr>
            <a:xfrm flipH="1">
              <a:off x="7094654"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1" name="object 171"/>
            <p:cNvSpPr/>
            <p:nvPr/>
          </p:nvSpPr>
          <p:spPr>
            <a:xfrm flipH="1">
              <a:off x="7299610" y="6220403"/>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2" name="object 172"/>
            <p:cNvSpPr/>
            <p:nvPr/>
          </p:nvSpPr>
          <p:spPr>
            <a:xfrm flipH="1">
              <a:off x="7504445" y="6220196"/>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3" name="object 173"/>
            <p:cNvSpPr/>
            <p:nvPr/>
          </p:nvSpPr>
          <p:spPr>
            <a:xfrm flipH="1">
              <a:off x="770943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4" name="object 174"/>
            <p:cNvSpPr/>
            <p:nvPr/>
          </p:nvSpPr>
          <p:spPr>
            <a:xfrm flipH="1">
              <a:off x="791426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5" name="object 175"/>
            <p:cNvSpPr/>
            <p:nvPr/>
          </p:nvSpPr>
          <p:spPr>
            <a:xfrm flipH="1">
              <a:off x="811914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6" name="object 176"/>
            <p:cNvSpPr/>
            <p:nvPr/>
          </p:nvSpPr>
          <p:spPr>
            <a:xfrm flipH="1">
              <a:off x="832403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7" name="object 177"/>
            <p:cNvSpPr/>
            <p:nvPr/>
          </p:nvSpPr>
          <p:spPr>
            <a:xfrm flipH="1">
              <a:off x="852878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8" name="object 178"/>
            <p:cNvSpPr/>
            <p:nvPr/>
          </p:nvSpPr>
          <p:spPr>
            <a:xfrm flipH="1">
              <a:off x="873380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9" name="object 179"/>
            <p:cNvSpPr/>
            <p:nvPr/>
          </p:nvSpPr>
          <p:spPr>
            <a:xfrm flipH="1">
              <a:off x="934845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0" name="object 180"/>
            <p:cNvSpPr/>
            <p:nvPr/>
          </p:nvSpPr>
          <p:spPr>
            <a:xfrm flipH="1">
              <a:off x="914402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1" name="object 181"/>
            <p:cNvSpPr/>
            <p:nvPr/>
          </p:nvSpPr>
          <p:spPr>
            <a:xfrm flipH="1">
              <a:off x="8938977"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2" name="object 182"/>
            <p:cNvSpPr/>
            <p:nvPr/>
          </p:nvSpPr>
          <p:spPr>
            <a:xfrm flipH="1">
              <a:off x="955333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3" name="object 183"/>
            <p:cNvSpPr/>
            <p:nvPr/>
          </p:nvSpPr>
          <p:spPr>
            <a:xfrm flipH="1">
              <a:off x="975822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4" name="object 184"/>
            <p:cNvSpPr/>
            <p:nvPr/>
          </p:nvSpPr>
          <p:spPr>
            <a:xfrm flipH="1">
              <a:off x="74339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85" name="object 185"/>
          <p:cNvSpPr txBox="1"/>
          <p:nvPr/>
        </p:nvSpPr>
        <p:spPr>
          <a:xfrm>
            <a:off x="192147" y="5982465"/>
            <a:ext cx="9544797" cy="175858"/>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tabLst>
                <a:tab pos="680010" algn="l"/>
                <a:tab pos="825463" algn="l"/>
                <a:tab pos="1049804" algn="l"/>
                <a:tab pos="1257711" algn="l"/>
                <a:tab pos="1461919" algn="l"/>
                <a:tab pos="1664074" algn="l"/>
                <a:tab pos="1868282" algn="l"/>
                <a:tab pos="2074545" algn="l"/>
                <a:tab pos="2279164" algn="l"/>
                <a:tab pos="2480907" algn="l"/>
                <a:tab pos="2692923" algn="l"/>
                <a:tab pos="2889736" algn="l"/>
                <a:tab pos="3097642" algn="l"/>
                <a:tab pos="3306781" algn="l"/>
                <a:tab pos="3509346" algn="l"/>
                <a:tab pos="3714377" algn="l"/>
                <a:tab pos="3915709" algn="l"/>
                <a:tab pos="4130190" algn="l"/>
                <a:tab pos="4337685" algn="l"/>
                <a:tab pos="4540660" algn="l"/>
                <a:tab pos="4748156" algn="l"/>
                <a:tab pos="4955652" algn="l"/>
                <a:tab pos="5155341" algn="l"/>
                <a:tab pos="5363248" algn="l"/>
                <a:tab pos="5571154" algn="l"/>
                <a:tab pos="5772075" algn="l"/>
                <a:tab pos="5977517" algn="l"/>
                <a:tab pos="6157072" algn="l"/>
                <a:tab pos="6364157" algn="l"/>
                <a:tab pos="6573296" algn="l"/>
                <a:tab pos="6776683" algn="l"/>
                <a:tab pos="6981302" algn="l"/>
              </a:tabLst>
            </a:pPr>
            <a:r>
              <a:rPr sz="388" spc="-19">
                <a:solidFill>
                  <a:srgbClr val="231F20"/>
                </a:solidFill>
                <a:latin typeface="Calibri"/>
                <a:cs typeface="Calibri"/>
              </a:rPr>
              <a:t>Dividends</a:t>
            </a:r>
            <a:r>
              <a:rPr sz="388" spc="-16">
                <a:solidFill>
                  <a:srgbClr val="231F20"/>
                </a:solidFill>
                <a:latin typeface="Calibri"/>
                <a:cs typeface="Calibri"/>
              </a:rPr>
              <a:t> </a:t>
            </a:r>
            <a:r>
              <a:rPr sz="388">
                <a:solidFill>
                  <a:srgbClr val="231F20"/>
                </a:solidFill>
                <a:latin typeface="Calibri"/>
                <a:cs typeface="Calibri"/>
              </a:rPr>
              <a:t>reinvested:</a:t>
            </a:r>
            <a:r>
              <a:rPr sz="388" spc="142">
                <a:solidFill>
                  <a:srgbClr val="231F20"/>
                </a:solidFill>
                <a:latin typeface="Calibri"/>
                <a:cs typeface="Calibri"/>
              </a:rPr>
              <a:t>  </a:t>
            </a:r>
            <a:r>
              <a:rPr sz="388" spc="-197">
                <a:solidFill>
                  <a:srgbClr val="231F20"/>
                </a:solidFill>
                <a:latin typeface="Calibri"/>
                <a:cs typeface="Calibri"/>
              </a:rPr>
              <a:t>—</a:t>
            </a:r>
            <a:r>
              <a:rPr sz="388">
                <a:solidFill>
                  <a:srgbClr val="231F20"/>
                </a:solidFill>
                <a:latin typeface="Calibri"/>
                <a:cs typeface="Calibri"/>
              </a:rPr>
              <a:t>	</a:t>
            </a:r>
            <a:r>
              <a:rPr sz="388" spc="-197">
                <a:solidFill>
                  <a:srgbClr val="231F20"/>
                </a:solidFill>
                <a:latin typeface="Calibri"/>
                <a:cs typeface="Calibri"/>
              </a:rPr>
              <a:t>—</a:t>
            </a:r>
            <a:r>
              <a:rPr sz="388">
                <a:solidFill>
                  <a:srgbClr val="231F20"/>
                </a:solidFill>
                <a:latin typeface="Calibri"/>
                <a:cs typeface="Calibri"/>
              </a:rPr>
              <a:t>	</a:t>
            </a:r>
            <a:r>
              <a:rPr sz="388" spc="-13">
                <a:solidFill>
                  <a:srgbClr val="231F20"/>
                </a:solidFill>
                <a:latin typeface="Calibri"/>
                <a:cs typeface="Calibri"/>
              </a:rPr>
              <a:t>$0.5</a:t>
            </a:r>
            <a:r>
              <a:rPr sz="388">
                <a:solidFill>
                  <a:srgbClr val="231F20"/>
                </a:solidFill>
                <a:latin typeface="Calibri"/>
                <a:cs typeface="Calibri"/>
              </a:rPr>
              <a:t>	</a:t>
            </a:r>
            <a:r>
              <a:rPr sz="388" spc="-16">
                <a:solidFill>
                  <a:srgbClr val="231F20"/>
                </a:solidFill>
                <a:latin typeface="Calibri"/>
                <a:cs typeface="Calibri"/>
              </a:rPr>
              <a:t>1.1</a:t>
            </a:r>
            <a:r>
              <a:rPr sz="388">
                <a:solidFill>
                  <a:srgbClr val="231F20"/>
                </a:solidFill>
                <a:latin typeface="Calibri"/>
                <a:cs typeface="Calibri"/>
              </a:rPr>
              <a:t>	</a:t>
            </a:r>
            <a:r>
              <a:rPr sz="388" spc="-16">
                <a:solidFill>
                  <a:srgbClr val="231F20"/>
                </a:solidFill>
                <a:latin typeface="Calibri"/>
                <a:cs typeface="Calibri"/>
              </a:rPr>
              <a:t>0.2</a:t>
            </a:r>
            <a:r>
              <a:rPr sz="388">
                <a:solidFill>
                  <a:srgbClr val="231F20"/>
                </a:solidFill>
                <a:latin typeface="Calibri"/>
                <a:cs typeface="Calibri"/>
              </a:rPr>
              <a:t>	</a:t>
            </a:r>
            <a:r>
              <a:rPr sz="388" spc="-16">
                <a:solidFill>
                  <a:srgbClr val="231F20"/>
                </a:solidFill>
                <a:latin typeface="Calibri"/>
                <a:cs typeface="Calibri"/>
              </a:rPr>
              <a:t>0.6</a:t>
            </a:r>
            <a:r>
              <a:rPr sz="388">
                <a:solidFill>
                  <a:srgbClr val="231F20"/>
                </a:solidFill>
                <a:latin typeface="Calibri"/>
                <a:cs typeface="Calibri"/>
              </a:rPr>
              <a:t>	</a:t>
            </a:r>
            <a:r>
              <a:rPr sz="388" spc="-16">
                <a:solidFill>
                  <a:srgbClr val="231F20"/>
                </a:solidFill>
                <a:latin typeface="Calibri"/>
                <a:cs typeface="Calibri"/>
              </a:rPr>
              <a:t>1.0</a:t>
            </a:r>
            <a:r>
              <a:rPr sz="388">
                <a:solidFill>
                  <a:srgbClr val="231F20"/>
                </a:solidFill>
                <a:latin typeface="Calibri"/>
                <a:cs typeface="Calibri"/>
              </a:rPr>
              <a:t>	</a:t>
            </a:r>
            <a:r>
              <a:rPr sz="388" spc="-16">
                <a:solidFill>
                  <a:srgbClr val="231F20"/>
                </a:solidFill>
                <a:latin typeface="Calibri"/>
                <a:cs typeface="Calibri"/>
              </a:rPr>
              <a:t>1.4</a:t>
            </a:r>
            <a:r>
              <a:rPr sz="388">
                <a:solidFill>
                  <a:srgbClr val="231F20"/>
                </a:solidFill>
                <a:latin typeface="Calibri"/>
                <a:cs typeface="Calibri"/>
              </a:rPr>
              <a:t>	</a:t>
            </a:r>
            <a:r>
              <a:rPr sz="388" spc="-16">
                <a:solidFill>
                  <a:srgbClr val="231F20"/>
                </a:solidFill>
                <a:latin typeface="Calibri"/>
                <a:cs typeface="Calibri"/>
              </a:rPr>
              <a:t>1.3</a:t>
            </a:r>
            <a:r>
              <a:rPr sz="388">
                <a:solidFill>
                  <a:srgbClr val="231F20"/>
                </a:solidFill>
                <a:latin typeface="Calibri"/>
                <a:cs typeface="Calibri"/>
              </a:rPr>
              <a:t>	</a:t>
            </a:r>
            <a:r>
              <a:rPr sz="388" spc="-16">
                <a:solidFill>
                  <a:srgbClr val="231F20"/>
                </a:solidFill>
                <a:latin typeface="Calibri"/>
                <a:cs typeface="Calibri"/>
              </a:rPr>
              <a:t>1.2</a:t>
            </a:r>
            <a:r>
              <a:rPr sz="388">
                <a:solidFill>
                  <a:srgbClr val="231F20"/>
                </a:solidFill>
                <a:latin typeface="Calibri"/>
                <a:cs typeface="Calibri"/>
              </a:rPr>
              <a:t>	</a:t>
            </a:r>
            <a:r>
              <a:rPr sz="388" spc="-16">
                <a:solidFill>
                  <a:srgbClr val="231F20"/>
                </a:solidFill>
                <a:latin typeface="Calibri"/>
                <a:cs typeface="Calibri"/>
              </a:rPr>
              <a:t>1.4</a:t>
            </a:r>
            <a:r>
              <a:rPr sz="388">
                <a:solidFill>
                  <a:srgbClr val="231F20"/>
                </a:solidFill>
                <a:latin typeface="Calibri"/>
                <a:cs typeface="Calibri"/>
              </a:rPr>
              <a:t>	</a:t>
            </a:r>
            <a:r>
              <a:rPr sz="388" spc="-16">
                <a:solidFill>
                  <a:srgbClr val="231F20"/>
                </a:solidFill>
                <a:latin typeface="Calibri"/>
                <a:cs typeface="Calibri"/>
              </a:rPr>
              <a:t>1.4</a:t>
            </a:r>
            <a:r>
              <a:rPr sz="388">
                <a:solidFill>
                  <a:srgbClr val="231F20"/>
                </a:solidFill>
                <a:latin typeface="Calibri"/>
                <a:cs typeface="Calibri"/>
              </a:rPr>
              <a:t>	</a:t>
            </a:r>
            <a:r>
              <a:rPr sz="388" spc="-16">
                <a:solidFill>
                  <a:srgbClr val="231F20"/>
                </a:solidFill>
                <a:latin typeface="Calibri"/>
                <a:cs typeface="Calibri"/>
              </a:rPr>
              <a:t>2.0</a:t>
            </a:r>
            <a:r>
              <a:rPr sz="388">
                <a:solidFill>
                  <a:srgbClr val="231F20"/>
                </a:solidFill>
                <a:latin typeface="Calibri"/>
                <a:cs typeface="Calibri"/>
              </a:rPr>
              <a:t>	</a:t>
            </a:r>
            <a:r>
              <a:rPr sz="388" spc="-16">
                <a:solidFill>
                  <a:srgbClr val="231F20"/>
                </a:solidFill>
                <a:latin typeface="Calibri"/>
                <a:cs typeface="Calibri"/>
              </a:rPr>
              <a:t>2.7</a:t>
            </a:r>
            <a:r>
              <a:rPr sz="388">
                <a:solidFill>
                  <a:srgbClr val="231F20"/>
                </a:solidFill>
                <a:latin typeface="Calibri"/>
                <a:cs typeface="Calibri"/>
              </a:rPr>
              <a:t>	</a:t>
            </a:r>
            <a:r>
              <a:rPr sz="388" spc="-16">
                <a:solidFill>
                  <a:srgbClr val="231F20"/>
                </a:solidFill>
                <a:latin typeface="Calibri"/>
                <a:cs typeface="Calibri"/>
              </a:rPr>
              <a:t>3.0</a:t>
            </a:r>
            <a:r>
              <a:rPr sz="388">
                <a:solidFill>
                  <a:srgbClr val="231F20"/>
                </a:solidFill>
                <a:latin typeface="Calibri"/>
                <a:cs typeface="Calibri"/>
              </a:rPr>
              <a:t>	</a:t>
            </a:r>
            <a:r>
              <a:rPr sz="388" spc="-16">
                <a:solidFill>
                  <a:srgbClr val="231F20"/>
                </a:solidFill>
                <a:latin typeface="Calibri"/>
                <a:cs typeface="Calibri"/>
              </a:rPr>
              <a:t>3.0</a:t>
            </a:r>
            <a:r>
              <a:rPr sz="388">
                <a:solidFill>
                  <a:srgbClr val="231F20"/>
                </a:solidFill>
                <a:latin typeface="Calibri"/>
                <a:cs typeface="Calibri"/>
              </a:rPr>
              <a:t>	</a:t>
            </a:r>
            <a:r>
              <a:rPr sz="388" spc="-16">
                <a:solidFill>
                  <a:srgbClr val="231F20"/>
                </a:solidFill>
                <a:latin typeface="Calibri"/>
                <a:cs typeface="Calibri"/>
              </a:rPr>
              <a:t>3.6</a:t>
            </a:r>
            <a:r>
              <a:rPr sz="388">
                <a:solidFill>
                  <a:srgbClr val="231F20"/>
                </a:solidFill>
                <a:latin typeface="Calibri"/>
                <a:cs typeface="Calibri"/>
              </a:rPr>
              <a:t>	</a:t>
            </a:r>
            <a:r>
              <a:rPr sz="388" spc="-16">
                <a:solidFill>
                  <a:srgbClr val="231F20"/>
                </a:solidFill>
                <a:latin typeface="Calibri"/>
                <a:cs typeface="Calibri"/>
              </a:rPr>
              <a:t>3.8</a:t>
            </a:r>
            <a:r>
              <a:rPr sz="388">
                <a:solidFill>
                  <a:srgbClr val="231F20"/>
                </a:solidFill>
                <a:latin typeface="Calibri"/>
                <a:cs typeface="Calibri"/>
              </a:rPr>
              <a:t>	</a:t>
            </a:r>
            <a:r>
              <a:rPr sz="388" spc="-16">
                <a:solidFill>
                  <a:srgbClr val="231F20"/>
                </a:solidFill>
                <a:latin typeface="Calibri"/>
                <a:cs typeface="Calibri"/>
              </a:rPr>
              <a:t>4.0</a:t>
            </a:r>
            <a:r>
              <a:rPr sz="388">
                <a:solidFill>
                  <a:srgbClr val="231F20"/>
                </a:solidFill>
                <a:latin typeface="Calibri"/>
                <a:cs typeface="Calibri"/>
              </a:rPr>
              <a:t>	</a:t>
            </a:r>
            <a:r>
              <a:rPr sz="388" spc="-16">
                <a:solidFill>
                  <a:srgbClr val="231F20"/>
                </a:solidFill>
                <a:latin typeface="Calibri"/>
                <a:cs typeface="Calibri"/>
              </a:rPr>
              <a:t>4.5</a:t>
            </a:r>
            <a:r>
              <a:rPr sz="388">
                <a:solidFill>
                  <a:srgbClr val="231F20"/>
                </a:solidFill>
                <a:latin typeface="Calibri"/>
                <a:cs typeface="Calibri"/>
              </a:rPr>
              <a:t>	</a:t>
            </a:r>
            <a:r>
              <a:rPr sz="388" spc="-16">
                <a:solidFill>
                  <a:srgbClr val="231F20"/>
                </a:solidFill>
                <a:latin typeface="Calibri"/>
                <a:cs typeface="Calibri"/>
              </a:rPr>
              <a:t>4.7</a:t>
            </a:r>
            <a:r>
              <a:rPr sz="388">
                <a:solidFill>
                  <a:srgbClr val="231F20"/>
                </a:solidFill>
                <a:latin typeface="Calibri"/>
                <a:cs typeface="Calibri"/>
              </a:rPr>
              <a:t>	</a:t>
            </a:r>
            <a:r>
              <a:rPr sz="388" spc="-16">
                <a:solidFill>
                  <a:srgbClr val="231F20"/>
                </a:solidFill>
                <a:latin typeface="Calibri"/>
                <a:cs typeface="Calibri"/>
              </a:rPr>
              <a:t>5.9</a:t>
            </a:r>
            <a:r>
              <a:rPr sz="388">
                <a:solidFill>
                  <a:srgbClr val="231F20"/>
                </a:solidFill>
                <a:latin typeface="Calibri"/>
                <a:cs typeface="Calibri"/>
              </a:rPr>
              <a:t>	</a:t>
            </a:r>
            <a:r>
              <a:rPr sz="388" spc="-16">
                <a:solidFill>
                  <a:srgbClr val="231F20"/>
                </a:solidFill>
                <a:latin typeface="Calibri"/>
                <a:cs typeface="Calibri"/>
              </a:rPr>
              <a:t>6.5</a:t>
            </a:r>
            <a:r>
              <a:rPr sz="388">
                <a:solidFill>
                  <a:srgbClr val="231F20"/>
                </a:solidFill>
                <a:latin typeface="Calibri"/>
                <a:cs typeface="Calibri"/>
              </a:rPr>
              <a:t>	</a:t>
            </a:r>
            <a:r>
              <a:rPr sz="388" spc="-16">
                <a:solidFill>
                  <a:srgbClr val="231F20"/>
                </a:solidFill>
                <a:latin typeface="Calibri"/>
                <a:cs typeface="Calibri"/>
              </a:rPr>
              <a:t>7.2</a:t>
            </a:r>
            <a:r>
              <a:rPr sz="388">
                <a:solidFill>
                  <a:srgbClr val="231F20"/>
                </a:solidFill>
                <a:latin typeface="Calibri"/>
                <a:cs typeface="Calibri"/>
              </a:rPr>
              <a:t>	</a:t>
            </a:r>
            <a:r>
              <a:rPr sz="388" spc="-16">
                <a:solidFill>
                  <a:srgbClr val="231F20"/>
                </a:solidFill>
                <a:latin typeface="Calibri"/>
                <a:cs typeface="Calibri"/>
              </a:rPr>
              <a:t>7.6</a:t>
            </a:r>
            <a:r>
              <a:rPr sz="388">
                <a:solidFill>
                  <a:srgbClr val="231F20"/>
                </a:solidFill>
                <a:latin typeface="Calibri"/>
                <a:cs typeface="Calibri"/>
              </a:rPr>
              <a:t>	</a:t>
            </a:r>
            <a:r>
              <a:rPr sz="388" spc="-16">
                <a:solidFill>
                  <a:srgbClr val="231F20"/>
                </a:solidFill>
                <a:latin typeface="Calibri"/>
                <a:cs typeface="Calibri"/>
              </a:rPr>
              <a:t>8.2</a:t>
            </a:r>
            <a:r>
              <a:rPr sz="388">
                <a:solidFill>
                  <a:srgbClr val="231F20"/>
                </a:solidFill>
                <a:latin typeface="Calibri"/>
                <a:cs typeface="Calibri"/>
              </a:rPr>
              <a:t>	</a:t>
            </a:r>
            <a:r>
              <a:rPr sz="388" spc="-16">
                <a:solidFill>
                  <a:srgbClr val="231F20"/>
                </a:solidFill>
                <a:latin typeface="Calibri"/>
                <a:cs typeface="Calibri"/>
              </a:rPr>
              <a:t>9.5</a:t>
            </a:r>
            <a:r>
              <a:rPr sz="388">
                <a:solidFill>
                  <a:srgbClr val="231F20"/>
                </a:solidFill>
                <a:latin typeface="Calibri"/>
                <a:cs typeface="Calibri"/>
              </a:rPr>
              <a:t>	</a:t>
            </a:r>
            <a:r>
              <a:rPr sz="388" spc="-16">
                <a:solidFill>
                  <a:srgbClr val="231F20"/>
                </a:solidFill>
                <a:latin typeface="Calibri"/>
                <a:cs typeface="Calibri"/>
              </a:rPr>
              <a:t>9.9</a:t>
            </a:r>
            <a:r>
              <a:rPr sz="388">
                <a:solidFill>
                  <a:srgbClr val="231F20"/>
                </a:solidFill>
                <a:latin typeface="Calibri"/>
                <a:cs typeface="Calibri"/>
              </a:rPr>
              <a:t>	</a:t>
            </a:r>
            <a:r>
              <a:rPr sz="388" spc="-13">
                <a:solidFill>
                  <a:srgbClr val="231F20"/>
                </a:solidFill>
                <a:latin typeface="Calibri"/>
                <a:cs typeface="Calibri"/>
              </a:rPr>
              <a:t>10.7</a:t>
            </a:r>
            <a:r>
              <a:rPr sz="388">
                <a:solidFill>
                  <a:srgbClr val="231F20"/>
                </a:solidFill>
                <a:latin typeface="Calibri"/>
                <a:cs typeface="Calibri"/>
              </a:rPr>
              <a:t>	</a:t>
            </a:r>
            <a:r>
              <a:rPr sz="388" spc="-13">
                <a:solidFill>
                  <a:srgbClr val="231F20"/>
                </a:solidFill>
                <a:latin typeface="Calibri"/>
                <a:cs typeface="Calibri"/>
              </a:rPr>
              <a:t>11.4</a:t>
            </a:r>
            <a:r>
              <a:rPr sz="388">
                <a:solidFill>
                  <a:srgbClr val="231F20"/>
                </a:solidFill>
                <a:latin typeface="Calibri"/>
                <a:cs typeface="Calibri"/>
              </a:rPr>
              <a:t>	</a:t>
            </a:r>
            <a:r>
              <a:rPr sz="388" spc="-13">
                <a:solidFill>
                  <a:srgbClr val="231F20"/>
                </a:solidFill>
                <a:latin typeface="Calibri"/>
                <a:cs typeface="Calibri"/>
              </a:rPr>
              <a:t>12.7</a:t>
            </a:r>
            <a:r>
              <a:rPr sz="388">
                <a:solidFill>
                  <a:srgbClr val="231F20"/>
                </a:solidFill>
                <a:latin typeface="Calibri"/>
                <a:cs typeface="Calibri"/>
              </a:rPr>
              <a:t>	</a:t>
            </a:r>
            <a:r>
              <a:rPr sz="388" spc="-13">
                <a:solidFill>
                  <a:srgbClr val="231F20"/>
                </a:solidFill>
                <a:latin typeface="Calibri"/>
                <a:cs typeface="Calibri"/>
              </a:rPr>
              <a:t>14.5</a:t>
            </a:r>
            <a:r>
              <a:rPr sz="388">
                <a:solidFill>
                  <a:srgbClr val="231F20"/>
                </a:solidFill>
                <a:latin typeface="Calibri"/>
                <a:cs typeface="Calibri"/>
              </a:rPr>
              <a:t>	18.4</a:t>
            </a:r>
            <a:r>
              <a:rPr sz="388" spc="233">
                <a:solidFill>
                  <a:srgbClr val="231F20"/>
                </a:solidFill>
                <a:latin typeface="Calibri"/>
                <a:cs typeface="Calibri"/>
              </a:rPr>
              <a:t>   </a:t>
            </a:r>
            <a:r>
              <a:rPr sz="388">
                <a:solidFill>
                  <a:srgbClr val="231F20"/>
                </a:solidFill>
                <a:latin typeface="Calibri"/>
                <a:cs typeface="Calibri"/>
              </a:rPr>
              <a:t>21.8</a:t>
            </a:r>
            <a:r>
              <a:rPr sz="388" spc="233">
                <a:solidFill>
                  <a:srgbClr val="231F20"/>
                </a:solidFill>
                <a:latin typeface="Calibri"/>
                <a:cs typeface="Calibri"/>
              </a:rPr>
              <a:t>   </a:t>
            </a:r>
            <a:r>
              <a:rPr sz="388">
                <a:solidFill>
                  <a:srgbClr val="231F20"/>
                </a:solidFill>
                <a:latin typeface="Calibri"/>
                <a:cs typeface="Calibri"/>
              </a:rPr>
              <a:t>26.9</a:t>
            </a:r>
            <a:r>
              <a:rPr sz="388" spc="194">
                <a:solidFill>
                  <a:srgbClr val="231F20"/>
                </a:solidFill>
                <a:latin typeface="Calibri"/>
                <a:cs typeface="Calibri"/>
              </a:rPr>
              <a:t>   </a:t>
            </a:r>
            <a:r>
              <a:rPr sz="388">
                <a:solidFill>
                  <a:srgbClr val="231F20"/>
                </a:solidFill>
                <a:latin typeface="Calibri"/>
                <a:cs typeface="Calibri"/>
              </a:rPr>
              <a:t>29.9</a:t>
            </a:r>
            <a:r>
              <a:rPr sz="388" spc="262">
                <a:solidFill>
                  <a:srgbClr val="231F20"/>
                </a:solidFill>
                <a:latin typeface="Calibri"/>
                <a:cs typeface="Calibri"/>
              </a:rPr>
              <a:t>   </a:t>
            </a:r>
            <a:r>
              <a:rPr sz="388">
                <a:solidFill>
                  <a:srgbClr val="231F20"/>
                </a:solidFill>
                <a:latin typeface="Calibri"/>
                <a:cs typeface="Calibri"/>
              </a:rPr>
              <a:t>32.0</a:t>
            </a:r>
            <a:r>
              <a:rPr sz="388" spc="226">
                <a:solidFill>
                  <a:srgbClr val="231F20"/>
                </a:solidFill>
                <a:latin typeface="Calibri"/>
                <a:cs typeface="Calibri"/>
              </a:rPr>
              <a:t>   </a:t>
            </a:r>
            <a:r>
              <a:rPr sz="388">
                <a:solidFill>
                  <a:srgbClr val="231F20"/>
                </a:solidFill>
                <a:latin typeface="Calibri"/>
                <a:cs typeface="Calibri"/>
              </a:rPr>
              <a:t>33.9</a:t>
            </a:r>
            <a:r>
              <a:rPr sz="388" spc="223">
                <a:solidFill>
                  <a:srgbClr val="231F20"/>
                </a:solidFill>
                <a:latin typeface="Calibri"/>
                <a:cs typeface="Calibri"/>
              </a:rPr>
              <a:t>   </a:t>
            </a:r>
            <a:r>
              <a:rPr sz="388">
                <a:solidFill>
                  <a:srgbClr val="231F20"/>
                </a:solidFill>
                <a:latin typeface="Calibri"/>
                <a:cs typeface="Calibri"/>
              </a:rPr>
              <a:t>35.8</a:t>
            </a:r>
            <a:r>
              <a:rPr sz="388" spc="217">
                <a:solidFill>
                  <a:srgbClr val="231F20"/>
                </a:solidFill>
                <a:latin typeface="Calibri"/>
                <a:cs typeface="Calibri"/>
              </a:rPr>
              <a:t>   </a:t>
            </a:r>
            <a:r>
              <a:rPr sz="388">
                <a:solidFill>
                  <a:srgbClr val="231F20"/>
                </a:solidFill>
                <a:latin typeface="Calibri"/>
                <a:cs typeface="Calibri"/>
              </a:rPr>
              <a:t>39.5</a:t>
            </a:r>
            <a:r>
              <a:rPr sz="388" spc="320">
                <a:solidFill>
                  <a:srgbClr val="231F20"/>
                </a:solidFill>
                <a:latin typeface="Calibri"/>
                <a:cs typeface="Calibri"/>
              </a:rPr>
              <a:t>  </a:t>
            </a:r>
            <a:r>
              <a:rPr sz="388">
                <a:solidFill>
                  <a:srgbClr val="231F20"/>
                </a:solidFill>
                <a:latin typeface="Calibri"/>
                <a:cs typeface="Calibri"/>
              </a:rPr>
              <a:t>60.6</a:t>
            </a:r>
            <a:r>
              <a:rPr sz="388" spc="262">
                <a:solidFill>
                  <a:srgbClr val="231F20"/>
                </a:solidFill>
                <a:latin typeface="Calibri"/>
                <a:cs typeface="Calibri"/>
              </a:rPr>
              <a:t>   </a:t>
            </a:r>
            <a:r>
              <a:rPr sz="388">
                <a:solidFill>
                  <a:srgbClr val="231F20"/>
                </a:solidFill>
                <a:latin typeface="Calibri"/>
                <a:cs typeface="Calibri"/>
              </a:rPr>
              <a:t>58.3</a:t>
            </a:r>
            <a:r>
              <a:rPr sz="388" spc="223">
                <a:solidFill>
                  <a:srgbClr val="231F20"/>
                </a:solidFill>
                <a:latin typeface="Calibri"/>
                <a:cs typeface="Calibri"/>
              </a:rPr>
              <a:t>   </a:t>
            </a:r>
            <a:r>
              <a:rPr sz="388">
                <a:solidFill>
                  <a:srgbClr val="231F20"/>
                </a:solidFill>
                <a:latin typeface="Calibri"/>
                <a:cs typeface="Calibri"/>
              </a:rPr>
              <a:t>55.1</a:t>
            </a:r>
            <a:r>
              <a:rPr sz="388" spc="210">
                <a:solidFill>
                  <a:srgbClr val="231F20"/>
                </a:solidFill>
                <a:latin typeface="Calibri"/>
                <a:cs typeface="Calibri"/>
              </a:rPr>
              <a:t>   </a:t>
            </a:r>
            <a:r>
              <a:rPr sz="388">
                <a:solidFill>
                  <a:srgbClr val="231F20"/>
                </a:solidFill>
                <a:latin typeface="Calibri"/>
                <a:cs typeface="Calibri"/>
              </a:rPr>
              <a:t>59.1</a:t>
            </a:r>
            <a:r>
              <a:rPr sz="388" spc="226">
                <a:solidFill>
                  <a:srgbClr val="231F20"/>
                </a:solidFill>
                <a:latin typeface="Calibri"/>
                <a:cs typeface="Calibri"/>
              </a:rPr>
              <a:t>   </a:t>
            </a:r>
            <a:r>
              <a:rPr sz="388" spc="-13">
                <a:solidFill>
                  <a:srgbClr val="231F20"/>
                </a:solidFill>
                <a:latin typeface="Calibri"/>
                <a:cs typeface="Calibri"/>
              </a:rPr>
              <a:t>66.5</a:t>
            </a:r>
            <a:endParaRPr sz="388">
              <a:latin typeface="Calibri"/>
              <a:cs typeface="Calibri"/>
            </a:endParaRPr>
          </a:p>
          <a:p>
            <a:pPr marL="11505">
              <a:lnSpc>
                <a:spcPct val="100000"/>
              </a:lnSpc>
              <a:spcBef>
                <a:spcPts val="311"/>
              </a:spcBef>
              <a:tabLst>
                <a:tab pos="623308" algn="l"/>
                <a:tab pos="825463" algn="l"/>
                <a:tab pos="1026795" algn="l"/>
                <a:tab pos="1235112" algn="l"/>
                <a:tab pos="1438910" algn="l"/>
                <a:tab pos="1641064" algn="l"/>
                <a:tab pos="1845273" algn="l"/>
                <a:tab pos="2051536" algn="l"/>
                <a:tab pos="2256566" algn="l"/>
                <a:tab pos="2457898" algn="l"/>
                <a:tab pos="2670324" algn="l"/>
                <a:tab pos="2866726" algn="l"/>
                <a:tab pos="3075044" algn="l"/>
                <a:tab pos="3284183" algn="l"/>
                <a:tab pos="3486337" algn="l"/>
                <a:tab pos="3691367" algn="l"/>
                <a:tab pos="3893110" algn="l"/>
                <a:tab pos="4084582" algn="l"/>
                <a:tab pos="4292077" algn="l"/>
                <a:tab pos="4494642" algn="l"/>
                <a:tab pos="4702138" algn="l"/>
                <a:tab pos="4910044" algn="l"/>
                <a:tab pos="5109732" algn="l"/>
                <a:tab pos="5317640" algn="l"/>
                <a:tab pos="5525546" algn="l"/>
                <a:tab pos="5726468" algn="l"/>
                <a:tab pos="5931909" algn="l"/>
                <a:tab pos="6134063" algn="l"/>
                <a:tab pos="6341558" algn="l"/>
                <a:tab pos="6550287" algn="l"/>
                <a:tab pos="6753673" algn="l"/>
                <a:tab pos="6958293" algn="l"/>
              </a:tabLst>
            </a:pPr>
            <a:r>
              <a:rPr sz="388" spc="-23">
                <a:solidFill>
                  <a:srgbClr val="231F20"/>
                </a:solidFill>
                <a:latin typeface="Calibri"/>
                <a:cs typeface="Calibri"/>
              </a:rPr>
              <a:t>Value</a:t>
            </a:r>
            <a:r>
              <a:rPr sz="388" spc="-10">
                <a:solidFill>
                  <a:srgbClr val="231F20"/>
                </a:solidFill>
                <a:latin typeface="Calibri"/>
                <a:cs typeface="Calibri"/>
              </a:rPr>
              <a:t> </a:t>
            </a:r>
            <a:r>
              <a:rPr sz="388" spc="-29">
                <a:solidFill>
                  <a:srgbClr val="231F20"/>
                </a:solidFill>
                <a:latin typeface="Calibri"/>
                <a:cs typeface="Calibri"/>
              </a:rPr>
              <a:t>at</a:t>
            </a:r>
            <a:r>
              <a:rPr sz="388" spc="-16">
                <a:solidFill>
                  <a:srgbClr val="231F20"/>
                </a:solidFill>
                <a:latin typeface="Calibri"/>
                <a:cs typeface="Calibri"/>
              </a:rPr>
              <a:t> </a:t>
            </a:r>
            <a:r>
              <a:rPr sz="388" spc="-32">
                <a:solidFill>
                  <a:srgbClr val="231F20"/>
                </a:solidFill>
                <a:latin typeface="Calibri"/>
                <a:cs typeface="Calibri"/>
              </a:rPr>
              <a:t>year-</a:t>
            </a:r>
            <a:r>
              <a:rPr sz="388">
                <a:solidFill>
                  <a:srgbClr val="231F20"/>
                </a:solidFill>
                <a:latin typeface="Calibri"/>
                <a:cs typeface="Calibri"/>
              </a:rPr>
              <a:t>end:</a:t>
            </a:r>
            <a:r>
              <a:rPr sz="388" spc="159">
                <a:solidFill>
                  <a:srgbClr val="231F20"/>
                </a:solidFill>
                <a:latin typeface="Calibri"/>
                <a:cs typeface="Calibri"/>
              </a:rPr>
              <a:t>  </a:t>
            </a:r>
            <a:r>
              <a:rPr sz="388" spc="-6">
                <a:solidFill>
                  <a:srgbClr val="231F20"/>
                </a:solidFill>
                <a:latin typeface="Calibri"/>
                <a:cs typeface="Calibri"/>
              </a:rPr>
              <a:t>$12.6</a:t>
            </a:r>
            <a:r>
              <a:rPr sz="388">
                <a:solidFill>
                  <a:srgbClr val="231F20"/>
                </a:solidFill>
                <a:latin typeface="Calibri"/>
                <a:cs typeface="Calibri"/>
              </a:rPr>
              <a:t>	</a:t>
            </a:r>
            <a:r>
              <a:rPr sz="388" spc="-13">
                <a:solidFill>
                  <a:srgbClr val="231F20"/>
                </a:solidFill>
                <a:latin typeface="Calibri"/>
                <a:cs typeface="Calibri"/>
              </a:rPr>
              <a:t>23.0</a:t>
            </a:r>
            <a:r>
              <a:rPr sz="388">
                <a:solidFill>
                  <a:srgbClr val="231F20"/>
                </a:solidFill>
                <a:latin typeface="Calibri"/>
                <a:cs typeface="Calibri"/>
              </a:rPr>
              <a:t>	</a:t>
            </a:r>
            <a:r>
              <a:rPr sz="388" spc="-13">
                <a:solidFill>
                  <a:srgbClr val="231F20"/>
                </a:solidFill>
                <a:latin typeface="Calibri"/>
                <a:cs typeface="Calibri"/>
              </a:rPr>
              <a:t>33.6</a:t>
            </a:r>
            <a:r>
              <a:rPr sz="388">
                <a:solidFill>
                  <a:srgbClr val="231F20"/>
                </a:solidFill>
                <a:latin typeface="Calibri"/>
                <a:cs typeface="Calibri"/>
              </a:rPr>
              <a:t>	</a:t>
            </a:r>
            <a:r>
              <a:rPr sz="388" spc="-13">
                <a:solidFill>
                  <a:srgbClr val="231F20"/>
                </a:solidFill>
                <a:latin typeface="Calibri"/>
                <a:cs typeface="Calibri"/>
              </a:rPr>
              <a:t>20.7</a:t>
            </a:r>
            <a:r>
              <a:rPr sz="388">
                <a:solidFill>
                  <a:srgbClr val="231F20"/>
                </a:solidFill>
                <a:latin typeface="Calibri"/>
                <a:cs typeface="Calibri"/>
              </a:rPr>
              <a:t>	</a:t>
            </a:r>
            <a:r>
              <a:rPr sz="388" spc="-13">
                <a:solidFill>
                  <a:srgbClr val="231F20"/>
                </a:solidFill>
                <a:latin typeface="Calibri"/>
                <a:cs typeface="Calibri"/>
              </a:rPr>
              <a:t>26.5</a:t>
            </a:r>
            <a:r>
              <a:rPr sz="388">
                <a:solidFill>
                  <a:srgbClr val="231F20"/>
                </a:solidFill>
                <a:latin typeface="Calibri"/>
                <a:cs typeface="Calibri"/>
              </a:rPr>
              <a:t>	</a:t>
            </a:r>
            <a:r>
              <a:rPr sz="388" spc="-13">
                <a:solidFill>
                  <a:srgbClr val="231F20"/>
                </a:solidFill>
                <a:latin typeface="Calibri"/>
                <a:cs typeface="Calibri"/>
              </a:rPr>
              <a:t>26.8</a:t>
            </a:r>
            <a:r>
              <a:rPr sz="388">
                <a:solidFill>
                  <a:srgbClr val="231F20"/>
                </a:solidFill>
                <a:latin typeface="Calibri"/>
                <a:cs typeface="Calibri"/>
              </a:rPr>
              <a:t>	</a:t>
            </a:r>
            <a:r>
              <a:rPr sz="388" spc="-13">
                <a:solidFill>
                  <a:srgbClr val="231F20"/>
                </a:solidFill>
                <a:latin typeface="Calibri"/>
                <a:cs typeface="Calibri"/>
              </a:rPr>
              <a:t>26.2</a:t>
            </a:r>
            <a:r>
              <a:rPr sz="388">
                <a:solidFill>
                  <a:srgbClr val="231F20"/>
                </a:solidFill>
                <a:latin typeface="Calibri"/>
                <a:cs typeface="Calibri"/>
              </a:rPr>
              <a:t>	</a:t>
            </a:r>
            <a:r>
              <a:rPr sz="388" spc="-13">
                <a:solidFill>
                  <a:srgbClr val="231F20"/>
                </a:solidFill>
                <a:latin typeface="Calibri"/>
                <a:cs typeface="Calibri"/>
              </a:rPr>
              <a:t>24.3</a:t>
            </a:r>
            <a:r>
              <a:rPr sz="388">
                <a:solidFill>
                  <a:srgbClr val="231F20"/>
                </a:solidFill>
                <a:latin typeface="Calibri"/>
                <a:cs typeface="Calibri"/>
              </a:rPr>
              <a:t>	</a:t>
            </a:r>
            <a:r>
              <a:rPr sz="388" spc="-13">
                <a:solidFill>
                  <a:srgbClr val="231F20"/>
                </a:solidFill>
                <a:latin typeface="Calibri"/>
                <a:cs typeface="Calibri"/>
              </a:rPr>
              <a:t>28.4</a:t>
            </a:r>
            <a:r>
              <a:rPr sz="388">
                <a:solidFill>
                  <a:srgbClr val="231F20"/>
                </a:solidFill>
                <a:latin typeface="Calibri"/>
                <a:cs typeface="Calibri"/>
              </a:rPr>
              <a:t>	</a:t>
            </a:r>
            <a:r>
              <a:rPr sz="388" spc="-13">
                <a:solidFill>
                  <a:srgbClr val="231F20"/>
                </a:solidFill>
                <a:latin typeface="Calibri"/>
                <a:cs typeface="Calibri"/>
              </a:rPr>
              <a:t>37.8</a:t>
            </a:r>
            <a:r>
              <a:rPr sz="388">
                <a:solidFill>
                  <a:srgbClr val="231F20"/>
                </a:solidFill>
                <a:latin typeface="Calibri"/>
                <a:cs typeface="Calibri"/>
              </a:rPr>
              <a:t>	</a:t>
            </a:r>
            <a:r>
              <a:rPr sz="388" spc="-13">
                <a:solidFill>
                  <a:srgbClr val="231F20"/>
                </a:solidFill>
                <a:latin typeface="Calibri"/>
                <a:cs typeface="Calibri"/>
              </a:rPr>
              <a:t>46.7</a:t>
            </a:r>
            <a:r>
              <a:rPr sz="388">
                <a:solidFill>
                  <a:srgbClr val="231F20"/>
                </a:solidFill>
                <a:latin typeface="Calibri"/>
                <a:cs typeface="Calibri"/>
              </a:rPr>
              <a:t>	</a:t>
            </a:r>
            <a:r>
              <a:rPr sz="388" spc="-13">
                <a:solidFill>
                  <a:srgbClr val="231F20"/>
                </a:solidFill>
                <a:latin typeface="Calibri"/>
                <a:cs typeface="Calibri"/>
              </a:rPr>
              <a:t>63.9</a:t>
            </a:r>
            <a:r>
              <a:rPr sz="388">
                <a:solidFill>
                  <a:srgbClr val="231F20"/>
                </a:solidFill>
                <a:latin typeface="Calibri"/>
                <a:cs typeface="Calibri"/>
              </a:rPr>
              <a:t>	</a:t>
            </a:r>
            <a:r>
              <a:rPr sz="388" spc="-13">
                <a:solidFill>
                  <a:srgbClr val="231F20"/>
                </a:solidFill>
                <a:latin typeface="Calibri"/>
                <a:cs typeface="Calibri"/>
              </a:rPr>
              <a:t>62.5</a:t>
            </a:r>
            <a:r>
              <a:rPr sz="388">
                <a:solidFill>
                  <a:srgbClr val="231F20"/>
                </a:solidFill>
                <a:latin typeface="Calibri"/>
                <a:cs typeface="Calibri"/>
              </a:rPr>
              <a:t>	</a:t>
            </a:r>
            <a:r>
              <a:rPr sz="388" spc="-13">
                <a:solidFill>
                  <a:srgbClr val="231F20"/>
                </a:solidFill>
                <a:latin typeface="Calibri"/>
                <a:cs typeface="Calibri"/>
              </a:rPr>
              <a:t>63.2</a:t>
            </a:r>
            <a:r>
              <a:rPr sz="388">
                <a:solidFill>
                  <a:srgbClr val="231F20"/>
                </a:solidFill>
                <a:latin typeface="Calibri"/>
                <a:cs typeface="Calibri"/>
              </a:rPr>
              <a:t>	</a:t>
            </a:r>
            <a:r>
              <a:rPr sz="388" spc="-13">
                <a:solidFill>
                  <a:srgbClr val="231F20"/>
                </a:solidFill>
                <a:latin typeface="Calibri"/>
                <a:cs typeface="Calibri"/>
              </a:rPr>
              <a:t>63.5</a:t>
            </a:r>
            <a:r>
              <a:rPr sz="388">
                <a:solidFill>
                  <a:srgbClr val="231F20"/>
                </a:solidFill>
                <a:latin typeface="Calibri"/>
                <a:cs typeface="Calibri"/>
              </a:rPr>
              <a:t>	</a:t>
            </a:r>
            <a:r>
              <a:rPr sz="388" spc="-13">
                <a:solidFill>
                  <a:srgbClr val="231F20"/>
                </a:solidFill>
                <a:latin typeface="Calibri"/>
                <a:cs typeface="Calibri"/>
              </a:rPr>
              <a:t>69.6</a:t>
            </a:r>
            <a:r>
              <a:rPr sz="388">
                <a:solidFill>
                  <a:srgbClr val="231F20"/>
                </a:solidFill>
                <a:latin typeface="Calibri"/>
                <a:cs typeface="Calibri"/>
              </a:rPr>
              <a:t>	</a:t>
            </a:r>
            <a:r>
              <a:rPr sz="388" spc="-13">
                <a:solidFill>
                  <a:srgbClr val="231F20"/>
                </a:solidFill>
                <a:latin typeface="Calibri"/>
                <a:cs typeface="Calibri"/>
              </a:rPr>
              <a:t>83.5</a:t>
            </a:r>
            <a:r>
              <a:rPr sz="388">
                <a:solidFill>
                  <a:srgbClr val="231F20"/>
                </a:solidFill>
                <a:latin typeface="Calibri"/>
                <a:cs typeface="Calibri"/>
              </a:rPr>
              <a:t>	</a:t>
            </a:r>
            <a:r>
              <a:rPr sz="388" spc="-13">
                <a:solidFill>
                  <a:srgbClr val="231F20"/>
                </a:solidFill>
                <a:latin typeface="Calibri"/>
                <a:cs typeface="Calibri"/>
              </a:rPr>
              <a:t>98.6</a:t>
            </a:r>
            <a:r>
              <a:rPr sz="388">
                <a:solidFill>
                  <a:srgbClr val="231F20"/>
                </a:solidFill>
                <a:latin typeface="Calibri"/>
                <a:cs typeface="Calibri"/>
              </a:rPr>
              <a:t>	</a:t>
            </a:r>
            <a:r>
              <a:rPr sz="388" spc="-6">
                <a:solidFill>
                  <a:srgbClr val="231F20"/>
                </a:solidFill>
                <a:latin typeface="Calibri"/>
                <a:cs typeface="Calibri"/>
              </a:rPr>
              <a:t>110.8</a:t>
            </a:r>
            <a:r>
              <a:rPr sz="388">
                <a:solidFill>
                  <a:srgbClr val="231F20"/>
                </a:solidFill>
                <a:latin typeface="Calibri"/>
                <a:cs typeface="Calibri"/>
              </a:rPr>
              <a:t>	</a:t>
            </a:r>
            <a:r>
              <a:rPr sz="388" spc="-6">
                <a:solidFill>
                  <a:srgbClr val="231F20"/>
                </a:solidFill>
                <a:latin typeface="Calibri"/>
                <a:cs typeface="Calibri"/>
              </a:rPr>
              <a:t>111.5</a:t>
            </a:r>
            <a:r>
              <a:rPr sz="388">
                <a:solidFill>
                  <a:srgbClr val="231F20"/>
                </a:solidFill>
                <a:latin typeface="Calibri"/>
                <a:cs typeface="Calibri"/>
              </a:rPr>
              <a:t>	</a:t>
            </a:r>
            <a:r>
              <a:rPr sz="388" spc="-6">
                <a:solidFill>
                  <a:srgbClr val="231F20"/>
                </a:solidFill>
                <a:latin typeface="Calibri"/>
                <a:cs typeface="Calibri"/>
              </a:rPr>
              <a:t>174.3</a:t>
            </a:r>
            <a:r>
              <a:rPr sz="388">
                <a:solidFill>
                  <a:srgbClr val="231F20"/>
                </a:solidFill>
                <a:latin typeface="Calibri"/>
                <a:cs typeface="Calibri"/>
              </a:rPr>
              <a:t>	</a:t>
            </a:r>
            <a:r>
              <a:rPr sz="388" spc="-6">
                <a:solidFill>
                  <a:srgbClr val="231F20"/>
                </a:solidFill>
                <a:latin typeface="Calibri"/>
                <a:cs typeface="Calibri"/>
              </a:rPr>
              <a:t>218.9</a:t>
            </a:r>
            <a:r>
              <a:rPr sz="388">
                <a:solidFill>
                  <a:srgbClr val="231F20"/>
                </a:solidFill>
                <a:latin typeface="Calibri"/>
                <a:cs typeface="Calibri"/>
              </a:rPr>
              <a:t>	</a:t>
            </a:r>
            <a:r>
              <a:rPr sz="388" spc="-6">
                <a:solidFill>
                  <a:srgbClr val="231F20"/>
                </a:solidFill>
                <a:latin typeface="Calibri"/>
                <a:cs typeface="Calibri"/>
              </a:rPr>
              <a:t>242.9</a:t>
            </a:r>
            <a:r>
              <a:rPr sz="388">
                <a:solidFill>
                  <a:srgbClr val="231F20"/>
                </a:solidFill>
                <a:latin typeface="Calibri"/>
                <a:cs typeface="Calibri"/>
              </a:rPr>
              <a:t>	</a:t>
            </a:r>
            <a:r>
              <a:rPr sz="388" spc="-6">
                <a:solidFill>
                  <a:srgbClr val="231F20"/>
                </a:solidFill>
                <a:latin typeface="Calibri"/>
                <a:cs typeface="Calibri"/>
              </a:rPr>
              <a:t>214.4</a:t>
            </a:r>
            <a:r>
              <a:rPr sz="388">
                <a:solidFill>
                  <a:srgbClr val="231F20"/>
                </a:solidFill>
                <a:latin typeface="Calibri"/>
                <a:cs typeface="Calibri"/>
              </a:rPr>
              <a:t>	</a:t>
            </a:r>
            <a:r>
              <a:rPr sz="388" spc="-6">
                <a:solidFill>
                  <a:srgbClr val="231F20"/>
                </a:solidFill>
                <a:latin typeface="Calibri"/>
                <a:cs typeface="Calibri"/>
              </a:rPr>
              <a:t>310.8</a:t>
            </a:r>
            <a:r>
              <a:rPr sz="388">
                <a:solidFill>
                  <a:srgbClr val="231F20"/>
                </a:solidFill>
                <a:latin typeface="Calibri"/>
                <a:cs typeface="Calibri"/>
              </a:rPr>
              <a:t>	</a:t>
            </a:r>
            <a:r>
              <a:rPr sz="388" spc="-6">
                <a:solidFill>
                  <a:srgbClr val="231F20"/>
                </a:solidFill>
                <a:latin typeface="Calibri"/>
                <a:cs typeface="Calibri"/>
              </a:rPr>
              <a:t>355.5</a:t>
            </a:r>
            <a:r>
              <a:rPr sz="388">
                <a:solidFill>
                  <a:srgbClr val="231F20"/>
                </a:solidFill>
                <a:latin typeface="Calibri"/>
                <a:cs typeface="Calibri"/>
              </a:rPr>
              <a:t>	</a:t>
            </a:r>
            <a:r>
              <a:rPr sz="388" spc="-6">
                <a:solidFill>
                  <a:srgbClr val="231F20"/>
                </a:solidFill>
                <a:latin typeface="Calibri"/>
                <a:cs typeface="Calibri"/>
              </a:rPr>
              <a:t>372.2</a:t>
            </a:r>
            <a:r>
              <a:rPr sz="388">
                <a:solidFill>
                  <a:srgbClr val="231F20"/>
                </a:solidFill>
                <a:latin typeface="Calibri"/>
                <a:cs typeface="Calibri"/>
              </a:rPr>
              <a:t>	</a:t>
            </a:r>
            <a:r>
              <a:rPr sz="388" spc="-6">
                <a:solidFill>
                  <a:srgbClr val="231F20"/>
                </a:solidFill>
                <a:latin typeface="Calibri"/>
                <a:cs typeface="Calibri"/>
              </a:rPr>
              <a:t>458.8</a:t>
            </a:r>
            <a:r>
              <a:rPr sz="388">
                <a:solidFill>
                  <a:srgbClr val="231F20"/>
                </a:solidFill>
                <a:latin typeface="Calibri"/>
                <a:cs typeface="Calibri"/>
              </a:rPr>
              <a:t>	</a:t>
            </a:r>
            <a:r>
              <a:rPr sz="388" spc="-6">
                <a:solidFill>
                  <a:srgbClr val="231F20"/>
                </a:solidFill>
                <a:latin typeface="Calibri"/>
                <a:cs typeface="Calibri"/>
              </a:rPr>
              <a:t>398.7</a:t>
            </a:r>
            <a:r>
              <a:rPr sz="388">
                <a:solidFill>
                  <a:srgbClr val="231F20"/>
                </a:solidFill>
                <a:latin typeface="Calibri"/>
                <a:cs typeface="Calibri"/>
              </a:rPr>
              <a:t>	</a:t>
            </a:r>
            <a:r>
              <a:rPr sz="388" spc="-6">
                <a:solidFill>
                  <a:srgbClr val="231F20"/>
                </a:solidFill>
                <a:latin typeface="Calibri"/>
                <a:cs typeface="Calibri"/>
              </a:rPr>
              <a:t>490.8</a:t>
            </a:r>
            <a:r>
              <a:rPr sz="388">
                <a:solidFill>
                  <a:srgbClr val="231F20"/>
                </a:solidFill>
                <a:latin typeface="Calibri"/>
                <a:cs typeface="Calibri"/>
              </a:rPr>
              <a:t>	</a:t>
            </a:r>
            <a:r>
              <a:rPr sz="388" spc="-6">
                <a:solidFill>
                  <a:srgbClr val="231F20"/>
                </a:solidFill>
                <a:latin typeface="Calibri"/>
                <a:cs typeface="Calibri"/>
              </a:rPr>
              <a:t>571.4</a:t>
            </a:r>
            <a:r>
              <a:rPr sz="388">
                <a:solidFill>
                  <a:srgbClr val="231F20"/>
                </a:solidFill>
                <a:latin typeface="Calibri"/>
                <a:cs typeface="Calibri"/>
              </a:rPr>
              <a:t>	</a:t>
            </a:r>
            <a:r>
              <a:rPr sz="388" spc="-6">
                <a:solidFill>
                  <a:srgbClr val="231F20"/>
                </a:solidFill>
                <a:latin typeface="Calibri"/>
                <a:cs typeface="Calibri"/>
              </a:rPr>
              <a:t>726.6</a:t>
            </a:r>
            <a:r>
              <a:rPr sz="388">
                <a:solidFill>
                  <a:srgbClr val="231F20"/>
                </a:solidFill>
                <a:latin typeface="Calibri"/>
                <a:cs typeface="Calibri"/>
              </a:rPr>
              <a:t>	734.9</a:t>
            </a:r>
            <a:r>
              <a:rPr sz="388" spc="269">
                <a:solidFill>
                  <a:srgbClr val="231F20"/>
                </a:solidFill>
                <a:latin typeface="Calibri"/>
                <a:cs typeface="Calibri"/>
              </a:rPr>
              <a:t>  </a:t>
            </a:r>
            <a:r>
              <a:rPr sz="388">
                <a:solidFill>
                  <a:srgbClr val="231F20"/>
                </a:solidFill>
                <a:latin typeface="Calibri"/>
                <a:cs typeface="Calibri"/>
              </a:rPr>
              <a:t>948.7</a:t>
            </a:r>
            <a:r>
              <a:rPr sz="388" spc="155">
                <a:solidFill>
                  <a:srgbClr val="231F20"/>
                </a:solidFill>
                <a:latin typeface="Calibri"/>
                <a:cs typeface="Calibri"/>
              </a:rPr>
              <a:t>  </a:t>
            </a:r>
            <a:r>
              <a:rPr sz="388">
                <a:solidFill>
                  <a:srgbClr val="231F20"/>
                </a:solidFill>
                <a:latin typeface="Calibri"/>
                <a:cs typeface="Calibri"/>
              </a:rPr>
              <a:t>1,111.4</a:t>
            </a:r>
            <a:r>
              <a:rPr sz="388" spc="210">
                <a:solidFill>
                  <a:srgbClr val="231F20"/>
                </a:solidFill>
                <a:latin typeface="Calibri"/>
                <a:cs typeface="Calibri"/>
              </a:rPr>
              <a:t>  </a:t>
            </a:r>
            <a:r>
              <a:rPr sz="388">
                <a:solidFill>
                  <a:srgbClr val="231F20"/>
                </a:solidFill>
                <a:latin typeface="Calibri"/>
                <a:cs typeface="Calibri"/>
              </a:rPr>
              <a:t>994.3</a:t>
            </a:r>
            <a:r>
              <a:rPr sz="388" spc="197">
                <a:solidFill>
                  <a:srgbClr val="231F20"/>
                </a:solidFill>
                <a:latin typeface="Calibri"/>
                <a:cs typeface="Calibri"/>
              </a:rPr>
              <a:t>  </a:t>
            </a:r>
            <a:r>
              <a:rPr sz="388">
                <a:solidFill>
                  <a:srgbClr val="231F20"/>
                </a:solidFill>
                <a:latin typeface="Calibri"/>
                <a:cs typeface="Calibri"/>
              </a:rPr>
              <a:t>1,022.0</a:t>
            </a:r>
            <a:r>
              <a:rPr sz="388" spc="139">
                <a:solidFill>
                  <a:srgbClr val="231F20"/>
                </a:solidFill>
                <a:latin typeface="Calibri"/>
                <a:cs typeface="Calibri"/>
              </a:rPr>
              <a:t>  </a:t>
            </a:r>
            <a:r>
              <a:rPr sz="388">
                <a:solidFill>
                  <a:srgbClr val="231F20"/>
                </a:solidFill>
                <a:latin typeface="Calibri"/>
                <a:cs typeface="Calibri"/>
              </a:rPr>
              <a:t>1,197.9</a:t>
            </a:r>
            <a:r>
              <a:rPr sz="388" spc="132">
                <a:solidFill>
                  <a:srgbClr val="231F20"/>
                </a:solidFill>
                <a:latin typeface="Calibri"/>
                <a:cs typeface="Calibri"/>
              </a:rPr>
              <a:t>  </a:t>
            </a:r>
            <a:r>
              <a:rPr sz="388">
                <a:solidFill>
                  <a:srgbClr val="231F20"/>
                </a:solidFill>
                <a:latin typeface="Calibri"/>
                <a:cs typeface="Calibri"/>
              </a:rPr>
              <a:t>1,390.0</a:t>
            </a:r>
            <a:r>
              <a:rPr sz="388" spc="132">
                <a:solidFill>
                  <a:srgbClr val="231F20"/>
                </a:solidFill>
                <a:latin typeface="Calibri"/>
                <a:cs typeface="Calibri"/>
              </a:rPr>
              <a:t>  </a:t>
            </a:r>
            <a:r>
              <a:rPr sz="388">
                <a:solidFill>
                  <a:srgbClr val="231F20"/>
                </a:solidFill>
                <a:latin typeface="Calibri"/>
                <a:cs typeface="Calibri"/>
              </a:rPr>
              <a:t>1,158.1</a:t>
            </a:r>
            <a:r>
              <a:rPr sz="388" spc="194">
                <a:solidFill>
                  <a:srgbClr val="231F20"/>
                </a:solidFill>
                <a:latin typeface="Calibri"/>
                <a:cs typeface="Calibri"/>
              </a:rPr>
              <a:t>  </a:t>
            </a:r>
            <a:r>
              <a:rPr sz="388">
                <a:solidFill>
                  <a:srgbClr val="231F20"/>
                </a:solidFill>
                <a:latin typeface="Calibri"/>
                <a:cs typeface="Calibri"/>
              </a:rPr>
              <a:t>951.9</a:t>
            </a:r>
            <a:r>
              <a:rPr sz="388" spc="197">
                <a:solidFill>
                  <a:srgbClr val="231F20"/>
                </a:solidFill>
                <a:latin typeface="Calibri"/>
                <a:cs typeface="Calibri"/>
              </a:rPr>
              <a:t>  </a:t>
            </a:r>
            <a:r>
              <a:rPr sz="388">
                <a:solidFill>
                  <a:srgbClr val="231F20"/>
                </a:solidFill>
                <a:latin typeface="Calibri"/>
                <a:cs typeface="Calibri"/>
              </a:rPr>
              <a:t>1,290.7</a:t>
            </a:r>
            <a:r>
              <a:rPr sz="388" spc="136">
                <a:solidFill>
                  <a:srgbClr val="231F20"/>
                </a:solidFill>
                <a:latin typeface="Calibri"/>
                <a:cs typeface="Calibri"/>
              </a:rPr>
              <a:t>  </a:t>
            </a:r>
            <a:r>
              <a:rPr sz="388">
                <a:solidFill>
                  <a:srgbClr val="231F20"/>
                </a:solidFill>
                <a:latin typeface="Calibri"/>
                <a:cs typeface="Calibri"/>
              </a:rPr>
              <a:t>1,675.3</a:t>
            </a:r>
            <a:r>
              <a:rPr sz="388" spc="120">
                <a:solidFill>
                  <a:srgbClr val="231F20"/>
                </a:solidFill>
                <a:latin typeface="Calibri"/>
                <a:cs typeface="Calibri"/>
              </a:rPr>
              <a:t>  </a:t>
            </a:r>
            <a:r>
              <a:rPr sz="388">
                <a:solidFill>
                  <a:srgbClr val="231F20"/>
                </a:solidFill>
                <a:latin typeface="Calibri"/>
                <a:cs typeface="Calibri"/>
              </a:rPr>
              <a:t>1,634.8</a:t>
            </a:r>
            <a:r>
              <a:rPr sz="388" spc="136">
                <a:solidFill>
                  <a:srgbClr val="231F20"/>
                </a:solidFill>
                <a:latin typeface="Calibri"/>
                <a:cs typeface="Calibri"/>
              </a:rPr>
              <a:t>  </a:t>
            </a:r>
            <a:r>
              <a:rPr sz="388" spc="-6">
                <a:solidFill>
                  <a:srgbClr val="231F20"/>
                </a:solidFill>
                <a:latin typeface="Calibri"/>
                <a:cs typeface="Calibri"/>
              </a:rPr>
              <a:t>1,878.0</a:t>
            </a:r>
            <a:endParaRPr sz="388">
              <a:latin typeface="Calibri"/>
              <a:cs typeface="Calibri"/>
            </a:endParaRPr>
          </a:p>
        </p:txBody>
      </p:sp>
      <p:sp>
        <p:nvSpPr>
          <p:cNvPr id="186" name="object 186"/>
          <p:cNvSpPr txBox="1"/>
          <p:nvPr/>
        </p:nvSpPr>
        <p:spPr>
          <a:xfrm>
            <a:off x="187029" y="5842427"/>
            <a:ext cx="9571505" cy="98612"/>
          </a:xfrm>
          <a:prstGeom prst="rect">
            <a:avLst/>
          </a:prstGeom>
          <a:solidFill>
            <a:srgbClr val="BEB7B3"/>
          </a:solidFill>
        </p:spPr>
        <p:txBody>
          <a:bodyPr vert="horz" wrap="square" lIns="0" tIns="903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846">
              <a:lnSpc>
                <a:spcPct val="100000"/>
              </a:lnSpc>
              <a:spcBef>
                <a:spcPts val="71"/>
              </a:spcBef>
            </a:pPr>
            <a:r>
              <a:rPr sz="453" b="1" spc="-52">
                <a:solidFill>
                  <a:srgbClr val="231F20"/>
                </a:solidFill>
                <a:latin typeface="Calibri"/>
                <a:cs typeface="Calibri"/>
              </a:rPr>
              <a:t>Total</a:t>
            </a:r>
            <a:r>
              <a:rPr sz="453" b="1" spc="-45">
                <a:solidFill>
                  <a:srgbClr val="231F20"/>
                </a:solidFill>
                <a:latin typeface="Calibri"/>
                <a:cs typeface="Calibri"/>
              </a:rPr>
              <a:t> </a:t>
            </a:r>
            <a:r>
              <a:rPr sz="453" b="1" spc="-36">
                <a:solidFill>
                  <a:srgbClr val="231F20"/>
                </a:solidFill>
                <a:latin typeface="Calibri"/>
                <a:cs typeface="Calibri"/>
              </a:rPr>
              <a:t>value</a:t>
            </a:r>
            <a:r>
              <a:rPr sz="453" b="1" spc="-26">
                <a:solidFill>
                  <a:srgbClr val="231F20"/>
                </a:solidFill>
                <a:latin typeface="Calibri"/>
                <a:cs typeface="Calibri"/>
              </a:rPr>
              <a:t> </a:t>
            </a:r>
            <a:r>
              <a:rPr sz="453" b="1" spc="-6">
                <a:solidFill>
                  <a:srgbClr val="231F20"/>
                </a:solidFill>
                <a:latin typeface="Calibri"/>
                <a:cs typeface="Calibri"/>
              </a:rPr>
              <a:t>($</a:t>
            </a:r>
            <a:r>
              <a:rPr sz="453" b="1" spc="-3">
                <a:solidFill>
                  <a:srgbClr val="231F20"/>
                </a:solidFill>
                <a:latin typeface="Calibri"/>
                <a:cs typeface="Calibri"/>
              </a:rPr>
              <a:t> </a:t>
            </a:r>
            <a:r>
              <a:rPr sz="453" b="1" spc="-6">
                <a:solidFill>
                  <a:srgbClr val="231F20"/>
                </a:solidFill>
                <a:latin typeface="Calibri"/>
                <a:cs typeface="Calibri"/>
              </a:rPr>
              <a:t>in thousands)</a:t>
            </a:r>
            <a:endParaRPr sz="453">
              <a:latin typeface="Calibri"/>
              <a:cs typeface="Calibri"/>
            </a:endParaRPr>
          </a:p>
        </p:txBody>
      </p:sp>
      <p:sp>
        <p:nvSpPr>
          <p:cNvPr id="187" name="object 187"/>
          <p:cNvSpPr txBox="1"/>
          <p:nvPr/>
        </p:nvSpPr>
        <p:spPr>
          <a:xfrm>
            <a:off x="9555147" y="560582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751">
              <a:lnSpc>
                <a:spcPct val="100000"/>
              </a:lnSpc>
              <a:spcBef>
                <a:spcPts val="61"/>
              </a:spcBef>
            </a:pPr>
            <a:r>
              <a:rPr sz="388" spc="-13">
                <a:solidFill>
                  <a:srgbClr val="231F20"/>
                </a:solidFill>
                <a:latin typeface="Calibri"/>
                <a:cs typeface="Calibri"/>
              </a:rPr>
              <a:t>16.0</a:t>
            </a:r>
            <a:endParaRPr sz="388">
              <a:latin typeface="Calibri"/>
              <a:cs typeface="Calibri"/>
            </a:endParaRPr>
          </a:p>
          <a:p>
            <a:pPr marL="65741">
              <a:lnSpc>
                <a:spcPct val="100000"/>
              </a:lnSpc>
              <a:spcBef>
                <a:spcPts val="311"/>
              </a:spcBef>
            </a:pPr>
            <a:r>
              <a:rPr sz="388" spc="-6">
                <a:solidFill>
                  <a:srgbClr val="231F20"/>
                </a:solidFill>
                <a:latin typeface="Calibri"/>
                <a:cs typeface="Calibri"/>
              </a:rPr>
              <a:t>443.2</a:t>
            </a:r>
            <a:endParaRPr sz="388">
              <a:latin typeface="Calibri"/>
              <a:cs typeface="Calibri"/>
            </a:endParaRPr>
          </a:p>
        </p:txBody>
      </p:sp>
      <p:sp>
        <p:nvSpPr>
          <p:cNvPr id="188" name="object 188"/>
          <p:cNvSpPr txBox="1"/>
          <p:nvPr/>
        </p:nvSpPr>
        <p:spPr>
          <a:xfrm>
            <a:off x="9350263"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572">
              <a:lnSpc>
                <a:spcPct val="100000"/>
              </a:lnSpc>
              <a:spcBef>
                <a:spcPts val="61"/>
              </a:spcBef>
            </a:pPr>
            <a:r>
              <a:rPr sz="388" spc="-13">
                <a:solidFill>
                  <a:srgbClr val="231F20"/>
                </a:solidFill>
                <a:latin typeface="Calibri"/>
                <a:cs typeface="Calibri"/>
              </a:rPr>
              <a:t>14.8</a:t>
            </a:r>
            <a:endParaRPr sz="388">
              <a:latin typeface="Calibri"/>
              <a:cs typeface="Calibri"/>
            </a:endParaRPr>
          </a:p>
          <a:p>
            <a:pPr marL="66974">
              <a:lnSpc>
                <a:spcPct val="100000"/>
              </a:lnSpc>
              <a:spcBef>
                <a:spcPts val="311"/>
              </a:spcBef>
            </a:pPr>
            <a:r>
              <a:rPr sz="388" spc="-6">
                <a:solidFill>
                  <a:srgbClr val="231F20"/>
                </a:solidFill>
                <a:latin typeface="Calibri"/>
                <a:cs typeface="Calibri"/>
              </a:rPr>
              <a:t>400.2</a:t>
            </a:r>
            <a:endParaRPr sz="388">
              <a:latin typeface="Calibri"/>
              <a:cs typeface="Calibri"/>
            </a:endParaRPr>
          </a:p>
        </p:txBody>
      </p:sp>
      <p:sp>
        <p:nvSpPr>
          <p:cNvPr id="189" name="object 189"/>
          <p:cNvSpPr txBox="1"/>
          <p:nvPr/>
        </p:nvSpPr>
        <p:spPr>
          <a:xfrm>
            <a:off x="9145829" y="5605580"/>
            <a:ext cx="200921"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270">
              <a:lnSpc>
                <a:spcPct val="100000"/>
              </a:lnSpc>
              <a:spcBef>
                <a:spcPts val="61"/>
              </a:spcBef>
            </a:pPr>
            <a:r>
              <a:rPr sz="388" spc="-13">
                <a:solidFill>
                  <a:srgbClr val="231F20"/>
                </a:solidFill>
                <a:latin typeface="Calibri"/>
                <a:cs typeface="Calibri"/>
              </a:rPr>
              <a:t>14.3</a:t>
            </a:r>
            <a:endParaRPr sz="388">
              <a:latin typeface="Calibri"/>
              <a:cs typeface="Calibri"/>
            </a:endParaRPr>
          </a:p>
          <a:p>
            <a:pPr marL="70261">
              <a:lnSpc>
                <a:spcPct val="100000"/>
              </a:lnSpc>
              <a:spcBef>
                <a:spcPts val="311"/>
              </a:spcBef>
            </a:pPr>
            <a:r>
              <a:rPr sz="388" spc="-6">
                <a:solidFill>
                  <a:srgbClr val="231F20"/>
                </a:solidFill>
                <a:latin typeface="Calibri"/>
                <a:cs typeface="Calibri"/>
              </a:rPr>
              <a:t>425.6</a:t>
            </a:r>
            <a:endParaRPr sz="388">
              <a:latin typeface="Calibri"/>
              <a:cs typeface="Calibri"/>
            </a:endParaRPr>
          </a:p>
        </p:txBody>
      </p:sp>
      <p:sp>
        <p:nvSpPr>
          <p:cNvPr id="190" name="object 190"/>
          <p:cNvSpPr txBox="1"/>
          <p:nvPr/>
        </p:nvSpPr>
        <p:spPr>
          <a:xfrm>
            <a:off x="8940493"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270">
              <a:lnSpc>
                <a:spcPct val="100000"/>
              </a:lnSpc>
              <a:spcBef>
                <a:spcPts val="61"/>
              </a:spcBef>
            </a:pPr>
            <a:r>
              <a:rPr sz="388" spc="-13">
                <a:solidFill>
                  <a:srgbClr val="231F20"/>
                </a:solidFill>
                <a:latin typeface="Calibri"/>
                <a:cs typeface="Calibri"/>
              </a:rPr>
              <a:t>15.8</a:t>
            </a:r>
            <a:endParaRPr sz="388">
              <a:latin typeface="Calibri"/>
              <a:cs typeface="Calibri"/>
            </a:endParaRPr>
          </a:p>
          <a:p>
            <a:pPr marL="70261">
              <a:lnSpc>
                <a:spcPct val="100000"/>
              </a:lnSpc>
              <a:spcBef>
                <a:spcPts val="311"/>
              </a:spcBef>
            </a:pPr>
            <a:r>
              <a:rPr sz="388" spc="-6">
                <a:solidFill>
                  <a:srgbClr val="231F20"/>
                </a:solidFill>
                <a:latin typeface="Calibri"/>
                <a:cs typeface="Calibri"/>
              </a:rPr>
              <a:t>339.6</a:t>
            </a:r>
            <a:endParaRPr sz="388">
              <a:latin typeface="Calibri"/>
              <a:cs typeface="Calibri"/>
            </a:endParaRPr>
          </a:p>
        </p:txBody>
      </p:sp>
      <p:sp>
        <p:nvSpPr>
          <p:cNvPr id="191" name="object 191"/>
          <p:cNvSpPr txBox="1"/>
          <p:nvPr/>
        </p:nvSpPr>
        <p:spPr>
          <a:xfrm>
            <a:off x="8325841"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092">
              <a:lnSpc>
                <a:spcPct val="100000"/>
              </a:lnSpc>
              <a:spcBef>
                <a:spcPts val="61"/>
              </a:spcBef>
            </a:pPr>
            <a:r>
              <a:rPr sz="388" spc="-13">
                <a:solidFill>
                  <a:srgbClr val="231F20"/>
                </a:solidFill>
                <a:latin typeface="Calibri"/>
                <a:cs typeface="Calibri"/>
              </a:rPr>
              <a:t>11.0</a:t>
            </a:r>
            <a:endParaRPr sz="388">
              <a:latin typeface="Calibri"/>
              <a:cs typeface="Calibri"/>
            </a:endParaRPr>
          </a:p>
          <a:p>
            <a:pPr marL="71083">
              <a:lnSpc>
                <a:spcPct val="100000"/>
              </a:lnSpc>
              <a:spcBef>
                <a:spcPts val="311"/>
              </a:spcBef>
            </a:pPr>
            <a:r>
              <a:rPr sz="388" spc="-6">
                <a:solidFill>
                  <a:srgbClr val="231F20"/>
                </a:solidFill>
                <a:latin typeface="Calibri"/>
                <a:cs typeface="Calibri"/>
              </a:rPr>
              <a:t>421.8</a:t>
            </a:r>
            <a:endParaRPr sz="388">
              <a:latin typeface="Calibri"/>
              <a:cs typeface="Calibri"/>
            </a:endParaRPr>
          </a:p>
        </p:txBody>
      </p:sp>
      <p:sp>
        <p:nvSpPr>
          <p:cNvPr id="192" name="object 192"/>
          <p:cNvSpPr txBox="1"/>
          <p:nvPr/>
        </p:nvSpPr>
        <p:spPr>
          <a:xfrm>
            <a:off x="8120956"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859">
              <a:lnSpc>
                <a:spcPct val="100000"/>
              </a:lnSpc>
              <a:spcBef>
                <a:spcPts val="61"/>
              </a:spcBef>
            </a:pPr>
            <a:r>
              <a:rPr sz="388" spc="-13">
                <a:solidFill>
                  <a:srgbClr val="231F20"/>
                </a:solidFill>
                <a:latin typeface="Calibri"/>
                <a:cs typeface="Calibri"/>
              </a:rPr>
              <a:t>10.8</a:t>
            </a:r>
            <a:endParaRPr sz="388">
              <a:latin typeface="Calibri"/>
              <a:cs typeface="Calibri"/>
            </a:endParaRPr>
          </a:p>
          <a:p>
            <a:pPr marL="70261">
              <a:lnSpc>
                <a:spcPct val="100000"/>
              </a:lnSpc>
              <a:spcBef>
                <a:spcPts val="311"/>
              </a:spcBef>
            </a:pPr>
            <a:r>
              <a:rPr sz="388" spc="-6">
                <a:solidFill>
                  <a:srgbClr val="231F20"/>
                </a:solidFill>
                <a:latin typeface="Calibri"/>
                <a:cs typeface="Calibri"/>
              </a:rPr>
              <a:t>373.7</a:t>
            </a:r>
            <a:endParaRPr sz="388">
              <a:latin typeface="Calibri"/>
              <a:cs typeface="Calibri"/>
            </a:endParaRPr>
          </a:p>
        </p:txBody>
      </p:sp>
      <p:sp>
        <p:nvSpPr>
          <p:cNvPr id="193" name="object 193"/>
          <p:cNvSpPr txBox="1"/>
          <p:nvPr/>
        </p:nvSpPr>
        <p:spPr>
          <a:xfrm>
            <a:off x="7916070"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216">
              <a:lnSpc>
                <a:spcPct val="100000"/>
              </a:lnSpc>
              <a:spcBef>
                <a:spcPts val="61"/>
              </a:spcBef>
            </a:pPr>
            <a:r>
              <a:rPr sz="388" spc="-13">
                <a:solidFill>
                  <a:srgbClr val="231F20"/>
                </a:solidFill>
                <a:latin typeface="Calibri"/>
                <a:cs typeface="Calibri"/>
              </a:rPr>
              <a:t>10.5</a:t>
            </a:r>
            <a:endParaRPr sz="388">
              <a:latin typeface="Calibri"/>
              <a:cs typeface="Calibri"/>
            </a:endParaRPr>
          </a:p>
          <a:p>
            <a:pPr marL="68206">
              <a:lnSpc>
                <a:spcPct val="100000"/>
              </a:lnSpc>
              <a:spcBef>
                <a:spcPts val="311"/>
              </a:spcBef>
            </a:pPr>
            <a:r>
              <a:rPr sz="388" spc="-6">
                <a:solidFill>
                  <a:srgbClr val="231F20"/>
                </a:solidFill>
                <a:latin typeface="Calibri"/>
                <a:cs typeface="Calibri"/>
              </a:rPr>
              <a:t>328.5</a:t>
            </a:r>
            <a:endParaRPr sz="388">
              <a:latin typeface="Calibri"/>
              <a:cs typeface="Calibri"/>
            </a:endParaRPr>
          </a:p>
        </p:txBody>
      </p:sp>
      <p:sp>
        <p:nvSpPr>
          <p:cNvPr id="194" name="object 194"/>
          <p:cNvSpPr txBox="1"/>
          <p:nvPr/>
        </p:nvSpPr>
        <p:spPr>
          <a:xfrm>
            <a:off x="8530593" y="5605580"/>
            <a:ext cx="40636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449">
              <a:lnSpc>
                <a:spcPct val="100000"/>
              </a:lnSpc>
              <a:spcBef>
                <a:spcPts val="61"/>
              </a:spcBef>
              <a:tabLst>
                <a:tab pos="279810" algn="l"/>
              </a:tabLst>
            </a:pPr>
            <a:r>
              <a:rPr sz="388" spc="-13">
                <a:solidFill>
                  <a:srgbClr val="231F20"/>
                </a:solidFill>
                <a:latin typeface="Calibri"/>
                <a:cs typeface="Calibri"/>
              </a:rPr>
              <a:t>11.8</a:t>
            </a:r>
            <a:r>
              <a:rPr sz="388">
                <a:solidFill>
                  <a:srgbClr val="231F20"/>
                </a:solidFill>
                <a:latin typeface="Calibri"/>
                <a:cs typeface="Calibri"/>
              </a:rPr>
              <a:t>	</a:t>
            </a:r>
            <a:r>
              <a:rPr sz="388" spc="-13">
                <a:solidFill>
                  <a:srgbClr val="231F20"/>
                </a:solidFill>
                <a:latin typeface="Calibri"/>
                <a:cs typeface="Calibri"/>
              </a:rPr>
              <a:t>17.4</a:t>
            </a:r>
            <a:endParaRPr sz="388">
              <a:latin typeface="Calibri"/>
              <a:cs typeface="Calibri"/>
            </a:endParaRPr>
          </a:p>
          <a:p>
            <a:pPr marL="69438">
              <a:lnSpc>
                <a:spcPct val="100000"/>
              </a:lnSpc>
              <a:spcBef>
                <a:spcPts val="311"/>
              </a:spcBef>
            </a:pPr>
            <a:r>
              <a:rPr sz="388">
                <a:solidFill>
                  <a:srgbClr val="231F20"/>
                </a:solidFill>
                <a:latin typeface="Calibri"/>
                <a:cs typeface="Calibri"/>
              </a:rPr>
              <a:t>339.8</a:t>
            </a:r>
            <a:r>
              <a:rPr sz="388" spc="204">
                <a:solidFill>
                  <a:srgbClr val="231F20"/>
                </a:solidFill>
                <a:latin typeface="Calibri"/>
                <a:cs typeface="Calibri"/>
              </a:rPr>
              <a:t>  </a:t>
            </a:r>
            <a:r>
              <a:rPr sz="388" spc="-6">
                <a:solidFill>
                  <a:srgbClr val="231F20"/>
                </a:solidFill>
                <a:latin typeface="Calibri"/>
                <a:cs typeface="Calibri"/>
              </a:rPr>
              <a:t>262.5</a:t>
            </a:r>
            <a:endParaRPr sz="388">
              <a:latin typeface="Calibri"/>
              <a:cs typeface="Calibri"/>
            </a:endParaRPr>
          </a:p>
        </p:txBody>
      </p:sp>
      <p:sp>
        <p:nvSpPr>
          <p:cNvPr id="195" name="object 195"/>
          <p:cNvSpPr txBox="1"/>
          <p:nvPr/>
        </p:nvSpPr>
        <p:spPr>
          <a:xfrm>
            <a:off x="7506303" y="5605580"/>
            <a:ext cx="40636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1088" algn="r">
              <a:lnSpc>
                <a:spcPct val="100000"/>
              </a:lnSpc>
              <a:spcBef>
                <a:spcPts val="61"/>
              </a:spcBef>
              <a:tabLst>
                <a:tab pos="170105" algn="l"/>
              </a:tabLst>
            </a:pPr>
            <a:r>
              <a:rPr sz="388" spc="-16">
                <a:solidFill>
                  <a:srgbClr val="231F20"/>
                </a:solidFill>
                <a:latin typeface="Calibri"/>
                <a:cs typeface="Calibri"/>
              </a:rPr>
              <a:t>9.4</a:t>
            </a:r>
            <a:r>
              <a:rPr sz="388">
                <a:solidFill>
                  <a:srgbClr val="231F20"/>
                </a:solidFill>
                <a:latin typeface="Calibri"/>
                <a:cs typeface="Calibri"/>
              </a:rPr>
              <a:t>	</a:t>
            </a:r>
            <a:r>
              <a:rPr sz="388" spc="-13">
                <a:solidFill>
                  <a:srgbClr val="231F20"/>
                </a:solidFill>
                <a:latin typeface="Calibri"/>
                <a:cs typeface="Calibri"/>
              </a:rPr>
              <a:t>10.2</a:t>
            </a:r>
            <a:endParaRPr sz="388">
              <a:latin typeface="Calibri"/>
              <a:cs typeface="Calibri"/>
            </a:endParaRPr>
          </a:p>
          <a:p>
            <a:pPr marR="37801" algn="r">
              <a:lnSpc>
                <a:spcPct val="100000"/>
              </a:lnSpc>
              <a:spcBef>
                <a:spcPts val="311"/>
              </a:spcBef>
              <a:tabLst>
                <a:tab pos="193115" algn="l"/>
              </a:tabLst>
            </a:pPr>
            <a:r>
              <a:rPr sz="388" spc="-6">
                <a:solidFill>
                  <a:srgbClr val="231F20"/>
                </a:solidFill>
                <a:latin typeface="Calibri"/>
                <a:cs typeface="Calibri"/>
              </a:rPr>
              <a:t>380.9</a:t>
            </a:r>
            <a:r>
              <a:rPr sz="388">
                <a:solidFill>
                  <a:srgbClr val="231F20"/>
                </a:solidFill>
                <a:latin typeface="Calibri"/>
                <a:cs typeface="Calibri"/>
              </a:rPr>
              <a:t>	</a:t>
            </a:r>
            <a:r>
              <a:rPr sz="388" spc="-6">
                <a:solidFill>
                  <a:srgbClr val="231F20"/>
                </a:solidFill>
                <a:latin typeface="Calibri"/>
                <a:cs typeface="Calibri"/>
              </a:rPr>
              <a:t>330.8</a:t>
            </a:r>
            <a:endParaRPr sz="388">
              <a:latin typeface="Calibri"/>
              <a:cs typeface="Calibri"/>
            </a:endParaRPr>
          </a:p>
        </p:txBody>
      </p:sp>
      <p:sp>
        <p:nvSpPr>
          <p:cNvPr id="196" name="object 196"/>
          <p:cNvSpPr txBox="1"/>
          <p:nvPr/>
        </p:nvSpPr>
        <p:spPr>
          <a:xfrm>
            <a:off x="7301418"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7801" algn="r">
              <a:lnSpc>
                <a:spcPct val="100000"/>
              </a:lnSpc>
              <a:spcBef>
                <a:spcPts val="61"/>
              </a:spcBef>
            </a:pPr>
            <a:r>
              <a:rPr sz="388" spc="-16">
                <a:solidFill>
                  <a:srgbClr val="231F20"/>
                </a:solidFill>
                <a:latin typeface="Calibri"/>
                <a:cs typeface="Calibri"/>
              </a:rPr>
              <a:t>7.8</a:t>
            </a:r>
            <a:endParaRPr sz="388">
              <a:latin typeface="Calibri"/>
              <a:cs typeface="Calibri"/>
            </a:endParaRPr>
          </a:p>
          <a:p>
            <a:pPr marR="34514" algn="r">
              <a:lnSpc>
                <a:spcPct val="100000"/>
              </a:lnSpc>
              <a:spcBef>
                <a:spcPts val="311"/>
              </a:spcBef>
            </a:pPr>
            <a:r>
              <a:rPr sz="388" spc="-6">
                <a:solidFill>
                  <a:srgbClr val="231F20"/>
                </a:solidFill>
                <a:latin typeface="Calibri"/>
                <a:cs typeface="Calibri"/>
              </a:rPr>
              <a:t>333.8</a:t>
            </a:r>
            <a:endParaRPr sz="388">
              <a:latin typeface="Calibri"/>
              <a:cs typeface="Calibri"/>
            </a:endParaRPr>
          </a:p>
        </p:txBody>
      </p:sp>
      <p:sp>
        <p:nvSpPr>
          <p:cNvPr id="197" name="object 197"/>
          <p:cNvSpPr txBox="1"/>
          <p:nvPr/>
        </p:nvSpPr>
        <p:spPr>
          <a:xfrm>
            <a:off x="7096534"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0266" algn="r">
              <a:lnSpc>
                <a:spcPct val="100000"/>
              </a:lnSpc>
              <a:spcBef>
                <a:spcPts val="61"/>
              </a:spcBef>
            </a:pPr>
            <a:r>
              <a:rPr sz="388" spc="-16">
                <a:solidFill>
                  <a:srgbClr val="231F20"/>
                </a:solidFill>
                <a:latin typeface="Calibri"/>
                <a:cs typeface="Calibri"/>
              </a:rPr>
              <a:t>6.7</a:t>
            </a:r>
            <a:endParaRPr sz="388">
              <a:latin typeface="Calibri"/>
              <a:cs typeface="Calibri"/>
            </a:endParaRPr>
          </a:p>
          <a:p>
            <a:pPr marR="36979" algn="r">
              <a:lnSpc>
                <a:spcPct val="100000"/>
              </a:lnSpc>
              <a:spcBef>
                <a:spcPts val="311"/>
              </a:spcBef>
            </a:pPr>
            <a:r>
              <a:rPr sz="388" spc="-6">
                <a:solidFill>
                  <a:srgbClr val="231F20"/>
                </a:solidFill>
                <a:latin typeface="Calibri"/>
                <a:cs typeface="Calibri"/>
              </a:rPr>
              <a:t>264.9</a:t>
            </a:r>
            <a:endParaRPr sz="388">
              <a:latin typeface="Calibri"/>
              <a:cs typeface="Calibri"/>
            </a:endParaRPr>
          </a:p>
        </p:txBody>
      </p:sp>
      <p:sp>
        <p:nvSpPr>
          <p:cNvPr id="198" name="object 198"/>
          <p:cNvSpPr txBox="1"/>
          <p:nvPr/>
        </p:nvSpPr>
        <p:spPr>
          <a:xfrm>
            <a:off x="6891649"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0266" algn="r">
              <a:lnSpc>
                <a:spcPct val="100000"/>
              </a:lnSpc>
              <a:spcBef>
                <a:spcPts val="61"/>
              </a:spcBef>
            </a:pPr>
            <a:r>
              <a:rPr sz="388" spc="-16">
                <a:solidFill>
                  <a:srgbClr val="231F20"/>
                </a:solidFill>
                <a:latin typeface="Calibri"/>
                <a:cs typeface="Calibri"/>
              </a:rPr>
              <a:t>5.4</a:t>
            </a:r>
            <a:endParaRPr sz="388">
              <a:latin typeface="Calibri"/>
              <a:cs typeface="Calibri"/>
            </a:endParaRPr>
          </a:p>
          <a:p>
            <a:pPr marR="37390" algn="r">
              <a:lnSpc>
                <a:spcPct val="100000"/>
              </a:lnSpc>
              <a:spcBef>
                <a:spcPts val="311"/>
              </a:spcBef>
            </a:pPr>
            <a:r>
              <a:rPr sz="388" spc="-6">
                <a:solidFill>
                  <a:srgbClr val="231F20"/>
                </a:solidFill>
                <a:latin typeface="Calibri"/>
                <a:cs typeface="Calibri"/>
              </a:rPr>
              <a:t>268.6</a:t>
            </a:r>
            <a:endParaRPr sz="388">
              <a:latin typeface="Calibri"/>
              <a:cs typeface="Calibri"/>
            </a:endParaRPr>
          </a:p>
        </p:txBody>
      </p:sp>
      <p:sp>
        <p:nvSpPr>
          <p:cNvPr id="199" name="object 199"/>
          <p:cNvSpPr txBox="1"/>
          <p:nvPr/>
        </p:nvSpPr>
        <p:spPr>
          <a:xfrm>
            <a:off x="6686876"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6569" algn="r">
              <a:lnSpc>
                <a:spcPct val="100000"/>
              </a:lnSpc>
              <a:spcBef>
                <a:spcPts val="61"/>
              </a:spcBef>
            </a:pPr>
            <a:r>
              <a:rPr sz="388" spc="-16">
                <a:solidFill>
                  <a:srgbClr val="231F20"/>
                </a:solidFill>
                <a:latin typeface="Calibri"/>
                <a:cs typeface="Calibri"/>
              </a:rPr>
              <a:t>4.9</a:t>
            </a:r>
            <a:endParaRPr sz="388">
              <a:latin typeface="Calibri"/>
              <a:cs typeface="Calibri"/>
            </a:endParaRPr>
          </a:p>
          <a:p>
            <a:pPr marR="33281" algn="r">
              <a:lnSpc>
                <a:spcPct val="100000"/>
              </a:lnSpc>
              <a:spcBef>
                <a:spcPts val="311"/>
              </a:spcBef>
            </a:pPr>
            <a:r>
              <a:rPr sz="388" spc="-6">
                <a:solidFill>
                  <a:srgbClr val="231F20"/>
                </a:solidFill>
                <a:latin typeface="Calibri"/>
                <a:cs typeface="Calibri"/>
              </a:rPr>
              <a:t>216.0</a:t>
            </a:r>
            <a:endParaRPr sz="388">
              <a:latin typeface="Calibri"/>
              <a:cs typeface="Calibri"/>
            </a:endParaRPr>
          </a:p>
        </p:txBody>
      </p:sp>
      <p:sp>
        <p:nvSpPr>
          <p:cNvPr id="200" name="object 200"/>
          <p:cNvSpPr txBox="1"/>
          <p:nvPr/>
        </p:nvSpPr>
        <p:spPr>
          <a:xfrm>
            <a:off x="6481881"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1499" algn="r">
              <a:lnSpc>
                <a:spcPct val="100000"/>
              </a:lnSpc>
              <a:spcBef>
                <a:spcPts val="61"/>
              </a:spcBef>
            </a:pPr>
            <a:r>
              <a:rPr sz="388" spc="-16">
                <a:solidFill>
                  <a:srgbClr val="231F20"/>
                </a:solidFill>
                <a:latin typeface="Calibri"/>
                <a:cs typeface="Calibri"/>
              </a:rPr>
              <a:t>4.5</a:t>
            </a:r>
            <a:endParaRPr sz="388">
              <a:latin typeface="Calibri"/>
              <a:cs typeface="Calibri"/>
            </a:endParaRPr>
          </a:p>
          <a:p>
            <a:pPr marR="38212" algn="r">
              <a:lnSpc>
                <a:spcPct val="100000"/>
              </a:lnSpc>
              <a:spcBef>
                <a:spcPts val="311"/>
              </a:spcBef>
            </a:pPr>
            <a:r>
              <a:rPr sz="388" spc="-6">
                <a:solidFill>
                  <a:srgbClr val="231F20"/>
                </a:solidFill>
                <a:latin typeface="Calibri"/>
                <a:cs typeface="Calibri"/>
              </a:rPr>
              <a:t>189.8</a:t>
            </a:r>
            <a:endParaRPr sz="388">
              <a:latin typeface="Calibri"/>
              <a:cs typeface="Calibri"/>
            </a:endParaRPr>
          </a:p>
        </p:txBody>
      </p:sp>
      <p:sp>
        <p:nvSpPr>
          <p:cNvPr id="201" name="object 201"/>
          <p:cNvSpPr txBox="1"/>
          <p:nvPr/>
        </p:nvSpPr>
        <p:spPr>
          <a:xfrm>
            <a:off x="6277122"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3964" algn="r">
              <a:lnSpc>
                <a:spcPct val="100000"/>
              </a:lnSpc>
              <a:spcBef>
                <a:spcPts val="61"/>
              </a:spcBef>
            </a:pPr>
            <a:r>
              <a:rPr sz="388" spc="-16">
                <a:solidFill>
                  <a:srgbClr val="231F20"/>
                </a:solidFill>
                <a:latin typeface="Calibri"/>
                <a:cs typeface="Calibri"/>
              </a:rPr>
              <a:t>4.3</a:t>
            </a:r>
            <a:endParaRPr sz="388">
              <a:latin typeface="Calibri"/>
              <a:cs typeface="Calibri"/>
            </a:endParaRPr>
          </a:p>
          <a:p>
            <a:pPr marR="40677" algn="r">
              <a:lnSpc>
                <a:spcPct val="100000"/>
              </a:lnSpc>
              <a:spcBef>
                <a:spcPts val="311"/>
              </a:spcBef>
            </a:pPr>
            <a:r>
              <a:rPr sz="388" spc="-6">
                <a:solidFill>
                  <a:srgbClr val="231F20"/>
                </a:solidFill>
                <a:latin typeface="Calibri"/>
                <a:cs typeface="Calibri"/>
              </a:rPr>
              <a:t>158.2</a:t>
            </a:r>
            <a:endParaRPr sz="388">
              <a:latin typeface="Calibri"/>
              <a:cs typeface="Calibri"/>
            </a:endParaRPr>
          </a:p>
        </p:txBody>
      </p:sp>
      <p:sp>
        <p:nvSpPr>
          <p:cNvPr id="202" name="object 202"/>
          <p:cNvSpPr txBox="1"/>
          <p:nvPr/>
        </p:nvSpPr>
        <p:spPr>
          <a:xfrm>
            <a:off x="6072112"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9445" algn="r">
              <a:lnSpc>
                <a:spcPct val="100000"/>
              </a:lnSpc>
              <a:spcBef>
                <a:spcPts val="61"/>
              </a:spcBef>
            </a:pPr>
            <a:r>
              <a:rPr sz="388" spc="-16">
                <a:solidFill>
                  <a:srgbClr val="231F20"/>
                </a:solidFill>
                <a:latin typeface="Calibri"/>
                <a:cs typeface="Calibri"/>
              </a:rPr>
              <a:t>4.1</a:t>
            </a:r>
            <a:endParaRPr sz="388">
              <a:latin typeface="Calibri"/>
              <a:cs typeface="Calibri"/>
            </a:endParaRPr>
          </a:p>
          <a:p>
            <a:pPr marR="36158" algn="r">
              <a:lnSpc>
                <a:spcPct val="100000"/>
              </a:lnSpc>
              <a:spcBef>
                <a:spcPts val="311"/>
              </a:spcBef>
            </a:pPr>
            <a:r>
              <a:rPr sz="388" spc="-6">
                <a:solidFill>
                  <a:srgbClr val="231F20"/>
                </a:solidFill>
                <a:latin typeface="Calibri"/>
                <a:cs typeface="Calibri"/>
              </a:rPr>
              <a:t>187.2</a:t>
            </a:r>
            <a:endParaRPr sz="388">
              <a:latin typeface="Calibri"/>
              <a:cs typeface="Calibri"/>
            </a:endParaRPr>
          </a:p>
        </p:txBody>
      </p:sp>
      <p:sp>
        <p:nvSpPr>
          <p:cNvPr id="203" name="object 203"/>
          <p:cNvSpPr txBox="1"/>
          <p:nvPr/>
        </p:nvSpPr>
        <p:spPr>
          <a:xfrm>
            <a:off x="5867228"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1909" algn="r">
              <a:lnSpc>
                <a:spcPct val="100000"/>
              </a:lnSpc>
              <a:spcBef>
                <a:spcPts val="61"/>
              </a:spcBef>
            </a:pPr>
            <a:r>
              <a:rPr sz="388" spc="-16">
                <a:solidFill>
                  <a:srgbClr val="231F20"/>
                </a:solidFill>
                <a:latin typeface="Calibri"/>
                <a:cs typeface="Calibri"/>
              </a:rPr>
              <a:t>4.0</a:t>
            </a:r>
            <a:endParaRPr sz="388">
              <a:latin typeface="Calibri"/>
              <a:cs typeface="Calibri"/>
            </a:endParaRPr>
          </a:p>
          <a:p>
            <a:pPr marR="38623" algn="r">
              <a:lnSpc>
                <a:spcPct val="100000"/>
              </a:lnSpc>
              <a:spcBef>
                <a:spcPts val="311"/>
              </a:spcBef>
            </a:pPr>
            <a:r>
              <a:rPr sz="388" spc="-6">
                <a:solidFill>
                  <a:srgbClr val="231F20"/>
                </a:solidFill>
                <a:latin typeface="Calibri"/>
                <a:cs typeface="Calibri"/>
              </a:rPr>
              <a:t>155.4</a:t>
            </a:r>
            <a:endParaRPr sz="388">
              <a:latin typeface="Calibri"/>
              <a:cs typeface="Calibri"/>
            </a:endParaRPr>
          </a:p>
        </p:txBody>
      </p:sp>
      <p:sp>
        <p:nvSpPr>
          <p:cNvPr id="204" name="object 204"/>
          <p:cNvSpPr txBox="1"/>
          <p:nvPr/>
        </p:nvSpPr>
        <p:spPr>
          <a:xfrm>
            <a:off x="5662343" y="560582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6158" algn="r">
              <a:lnSpc>
                <a:spcPct val="100000"/>
              </a:lnSpc>
              <a:spcBef>
                <a:spcPts val="61"/>
              </a:spcBef>
            </a:pPr>
            <a:r>
              <a:rPr sz="388" spc="-16">
                <a:solidFill>
                  <a:srgbClr val="231F20"/>
                </a:solidFill>
                <a:latin typeface="Calibri"/>
                <a:cs typeface="Calibri"/>
              </a:rPr>
              <a:t>3.6</a:t>
            </a:r>
            <a:endParaRPr sz="388">
              <a:latin typeface="Calibri"/>
              <a:cs typeface="Calibri"/>
            </a:endParaRPr>
          </a:p>
          <a:p>
            <a:pPr marR="32871" algn="r">
              <a:lnSpc>
                <a:spcPct val="100000"/>
              </a:lnSpc>
              <a:spcBef>
                <a:spcPts val="311"/>
              </a:spcBef>
            </a:pPr>
            <a:r>
              <a:rPr sz="388" spc="-6">
                <a:solidFill>
                  <a:srgbClr val="231F20"/>
                </a:solidFill>
                <a:latin typeface="Calibri"/>
                <a:cs typeface="Calibri"/>
              </a:rPr>
              <a:t>152.4</a:t>
            </a:r>
            <a:endParaRPr sz="388">
              <a:latin typeface="Calibri"/>
              <a:cs typeface="Calibri"/>
            </a:endParaRPr>
          </a:p>
        </p:txBody>
      </p:sp>
      <p:sp>
        <p:nvSpPr>
          <p:cNvPr id="205" name="object 205"/>
          <p:cNvSpPr txBox="1"/>
          <p:nvPr/>
        </p:nvSpPr>
        <p:spPr>
          <a:xfrm>
            <a:off x="5457459"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0266" algn="r">
              <a:lnSpc>
                <a:spcPct val="100000"/>
              </a:lnSpc>
              <a:spcBef>
                <a:spcPts val="61"/>
              </a:spcBef>
            </a:pPr>
            <a:r>
              <a:rPr sz="388" spc="-16">
                <a:solidFill>
                  <a:srgbClr val="231F20"/>
                </a:solidFill>
                <a:latin typeface="Calibri"/>
                <a:cs typeface="Calibri"/>
              </a:rPr>
              <a:t>3.4</a:t>
            </a:r>
            <a:endParaRPr sz="388">
              <a:latin typeface="Calibri"/>
              <a:cs typeface="Calibri"/>
            </a:endParaRPr>
          </a:p>
          <a:p>
            <a:pPr marR="36569" algn="r">
              <a:lnSpc>
                <a:spcPct val="100000"/>
              </a:lnSpc>
              <a:spcBef>
                <a:spcPts val="311"/>
              </a:spcBef>
            </a:pPr>
            <a:r>
              <a:rPr sz="388" spc="-6">
                <a:solidFill>
                  <a:srgbClr val="231F20"/>
                </a:solidFill>
                <a:latin typeface="Calibri"/>
                <a:cs typeface="Calibri"/>
              </a:rPr>
              <a:t>136.6</a:t>
            </a:r>
            <a:endParaRPr sz="388">
              <a:latin typeface="Calibri"/>
              <a:cs typeface="Calibri"/>
            </a:endParaRPr>
          </a:p>
        </p:txBody>
      </p:sp>
      <p:sp>
        <p:nvSpPr>
          <p:cNvPr id="206" name="object 206"/>
          <p:cNvSpPr txBox="1"/>
          <p:nvPr/>
        </p:nvSpPr>
        <p:spPr>
          <a:xfrm>
            <a:off x="5252573"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914">
              <a:lnSpc>
                <a:spcPct val="100000"/>
              </a:lnSpc>
              <a:spcBef>
                <a:spcPts val="61"/>
              </a:spcBef>
            </a:pPr>
            <a:r>
              <a:rPr sz="388" spc="-16">
                <a:solidFill>
                  <a:srgbClr val="231F20"/>
                </a:solidFill>
                <a:latin typeface="Calibri"/>
                <a:cs typeface="Calibri"/>
              </a:rPr>
              <a:t>3.3</a:t>
            </a:r>
            <a:endParaRPr sz="388">
              <a:latin typeface="Calibri"/>
              <a:cs typeface="Calibri"/>
            </a:endParaRPr>
          </a:p>
          <a:p>
            <a:pPr marL="72315">
              <a:lnSpc>
                <a:spcPct val="100000"/>
              </a:lnSpc>
              <a:spcBef>
                <a:spcPts val="311"/>
              </a:spcBef>
            </a:pPr>
            <a:r>
              <a:rPr sz="388" spc="-13">
                <a:solidFill>
                  <a:srgbClr val="231F20"/>
                </a:solidFill>
                <a:latin typeface="Calibri"/>
                <a:cs typeface="Calibri"/>
              </a:rPr>
              <a:t>97.0</a:t>
            </a:r>
            <a:endParaRPr sz="388">
              <a:latin typeface="Calibri"/>
              <a:cs typeface="Calibri"/>
            </a:endParaRPr>
          </a:p>
        </p:txBody>
      </p:sp>
      <p:sp>
        <p:nvSpPr>
          <p:cNvPr id="207" name="object 207"/>
          <p:cNvSpPr txBox="1"/>
          <p:nvPr/>
        </p:nvSpPr>
        <p:spPr>
          <a:xfrm>
            <a:off x="5047690"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7801" algn="r">
              <a:lnSpc>
                <a:spcPct val="100000"/>
              </a:lnSpc>
              <a:spcBef>
                <a:spcPts val="61"/>
              </a:spcBef>
            </a:pPr>
            <a:r>
              <a:rPr sz="388" spc="-16">
                <a:solidFill>
                  <a:srgbClr val="231F20"/>
                </a:solidFill>
                <a:latin typeface="Calibri"/>
                <a:cs typeface="Calibri"/>
              </a:rPr>
              <a:t>3.1</a:t>
            </a:r>
            <a:endParaRPr sz="388">
              <a:latin typeface="Calibri"/>
              <a:cs typeface="Calibri"/>
            </a:endParaRPr>
          </a:p>
          <a:p>
            <a:pPr marR="34514" algn="r">
              <a:lnSpc>
                <a:spcPct val="100000"/>
              </a:lnSpc>
              <a:spcBef>
                <a:spcPts val="311"/>
              </a:spcBef>
            </a:pPr>
            <a:r>
              <a:rPr sz="388" spc="-6">
                <a:solidFill>
                  <a:srgbClr val="231F20"/>
                </a:solidFill>
                <a:latin typeface="Calibri"/>
                <a:cs typeface="Calibri"/>
              </a:rPr>
              <a:t>113.4</a:t>
            </a:r>
            <a:endParaRPr sz="388">
              <a:latin typeface="Calibri"/>
              <a:cs typeface="Calibri"/>
            </a:endParaRPr>
          </a:p>
        </p:txBody>
      </p:sp>
      <p:sp>
        <p:nvSpPr>
          <p:cNvPr id="208" name="object 208"/>
          <p:cNvSpPr txBox="1"/>
          <p:nvPr/>
        </p:nvSpPr>
        <p:spPr>
          <a:xfrm>
            <a:off x="4843002"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41499" algn="r">
              <a:lnSpc>
                <a:spcPct val="100000"/>
              </a:lnSpc>
              <a:spcBef>
                <a:spcPts val="61"/>
              </a:spcBef>
            </a:pPr>
            <a:r>
              <a:rPr sz="388" spc="-16">
                <a:solidFill>
                  <a:srgbClr val="231F20"/>
                </a:solidFill>
                <a:latin typeface="Calibri"/>
                <a:cs typeface="Calibri"/>
              </a:rPr>
              <a:t>2.9</a:t>
            </a:r>
            <a:endParaRPr sz="388">
              <a:latin typeface="Calibri"/>
              <a:cs typeface="Calibri"/>
            </a:endParaRPr>
          </a:p>
          <a:p>
            <a:pPr marR="38623" algn="r">
              <a:lnSpc>
                <a:spcPct val="100000"/>
              </a:lnSpc>
              <a:spcBef>
                <a:spcPts val="311"/>
              </a:spcBef>
            </a:pPr>
            <a:r>
              <a:rPr sz="388" spc="-6">
                <a:solidFill>
                  <a:srgbClr val="231F20"/>
                </a:solidFill>
                <a:latin typeface="Calibri"/>
                <a:cs typeface="Calibri"/>
              </a:rPr>
              <a:t>105.1</a:t>
            </a:r>
            <a:endParaRPr sz="388">
              <a:latin typeface="Calibri"/>
              <a:cs typeface="Calibri"/>
            </a:endParaRPr>
          </a:p>
        </p:txBody>
      </p:sp>
      <p:sp>
        <p:nvSpPr>
          <p:cNvPr id="209" name="object 209"/>
          <p:cNvSpPr txBox="1"/>
          <p:nvPr/>
        </p:nvSpPr>
        <p:spPr>
          <a:xfrm>
            <a:off x="4637920"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914">
              <a:lnSpc>
                <a:spcPct val="100000"/>
              </a:lnSpc>
              <a:spcBef>
                <a:spcPts val="61"/>
              </a:spcBef>
            </a:pPr>
            <a:r>
              <a:rPr sz="388" spc="-16">
                <a:solidFill>
                  <a:srgbClr val="231F20"/>
                </a:solidFill>
                <a:latin typeface="Calibri"/>
                <a:cs typeface="Calibri"/>
              </a:rPr>
              <a:t>2.4</a:t>
            </a:r>
            <a:endParaRPr sz="388">
              <a:latin typeface="Calibri"/>
              <a:cs typeface="Calibri"/>
            </a:endParaRPr>
          </a:p>
          <a:p>
            <a:pPr marL="71904">
              <a:lnSpc>
                <a:spcPct val="100000"/>
              </a:lnSpc>
              <a:spcBef>
                <a:spcPts val="311"/>
              </a:spcBef>
            </a:pPr>
            <a:r>
              <a:rPr sz="388" spc="-13">
                <a:solidFill>
                  <a:srgbClr val="231F20"/>
                </a:solidFill>
                <a:latin typeface="Calibri"/>
                <a:cs typeface="Calibri"/>
              </a:rPr>
              <a:t>86.1</a:t>
            </a:r>
            <a:endParaRPr sz="388">
              <a:latin typeface="Calibri"/>
              <a:cs typeface="Calibri"/>
            </a:endParaRPr>
          </a:p>
        </p:txBody>
      </p:sp>
      <p:sp>
        <p:nvSpPr>
          <p:cNvPr id="210" name="object 210"/>
          <p:cNvSpPr txBox="1"/>
          <p:nvPr/>
        </p:nvSpPr>
        <p:spPr>
          <a:xfrm>
            <a:off x="4433036"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6968">
              <a:lnSpc>
                <a:spcPct val="100000"/>
              </a:lnSpc>
              <a:spcBef>
                <a:spcPts val="61"/>
              </a:spcBef>
            </a:pPr>
            <a:r>
              <a:rPr sz="388" spc="-16">
                <a:solidFill>
                  <a:srgbClr val="231F20"/>
                </a:solidFill>
                <a:latin typeface="Calibri"/>
                <a:cs typeface="Calibri"/>
              </a:rPr>
              <a:t>2.3</a:t>
            </a:r>
            <a:endParaRPr sz="388">
              <a:latin typeface="Calibri"/>
              <a:cs typeface="Calibri"/>
            </a:endParaRPr>
          </a:p>
          <a:p>
            <a:pPr marL="73959">
              <a:lnSpc>
                <a:spcPct val="100000"/>
              </a:lnSpc>
              <a:spcBef>
                <a:spcPts val="311"/>
              </a:spcBef>
            </a:pPr>
            <a:r>
              <a:rPr sz="388" spc="-13">
                <a:solidFill>
                  <a:srgbClr val="231F20"/>
                </a:solidFill>
                <a:latin typeface="Calibri"/>
                <a:cs typeface="Calibri"/>
              </a:rPr>
              <a:t>56.9</a:t>
            </a:r>
            <a:endParaRPr sz="388">
              <a:latin typeface="Calibri"/>
              <a:cs typeface="Calibri"/>
            </a:endParaRPr>
          </a:p>
        </p:txBody>
      </p:sp>
      <p:sp>
        <p:nvSpPr>
          <p:cNvPr id="211" name="object 211"/>
          <p:cNvSpPr txBox="1"/>
          <p:nvPr/>
        </p:nvSpPr>
        <p:spPr>
          <a:xfrm>
            <a:off x="4228152"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4503">
              <a:lnSpc>
                <a:spcPct val="100000"/>
              </a:lnSpc>
              <a:spcBef>
                <a:spcPts val="61"/>
              </a:spcBef>
            </a:pPr>
            <a:r>
              <a:rPr sz="388" spc="-16">
                <a:solidFill>
                  <a:srgbClr val="231F20"/>
                </a:solidFill>
                <a:latin typeface="Calibri"/>
                <a:cs typeface="Calibri"/>
              </a:rPr>
              <a:t>2.2</a:t>
            </a:r>
            <a:endParaRPr sz="388">
              <a:latin typeface="Calibri"/>
              <a:cs typeface="Calibri"/>
            </a:endParaRPr>
          </a:p>
          <a:p>
            <a:pPr marL="71493">
              <a:lnSpc>
                <a:spcPct val="100000"/>
              </a:lnSpc>
              <a:spcBef>
                <a:spcPts val="311"/>
              </a:spcBef>
            </a:pPr>
            <a:r>
              <a:rPr sz="388" spc="-13">
                <a:solidFill>
                  <a:srgbClr val="231F20"/>
                </a:solidFill>
                <a:latin typeface="Calibri"/>
                <a:cs typeface="Calibri"/>
              </a:rPr>
              <a:t>58.9</a:t>
            </a:r>
            <a:endParaRPr sz="388">
              <a:latin typeface="Calibri"/>
              <a:cs typeface="Calibri"/>
            </a:endParaRPr>
          </a:p>
        </p:txBody>
      </p:sp>
      <p:sp>
        <p:nvSpPr>
          <p:cNvPr id="212" name="object 212"/>
          <p:cNvSpPr txBox="1"/>
          <p:nvPr/>
        </p:nvSpPr>
        <p:spPr>
          <a:xfrm>
            <a:off x="4023268"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3819">
              <a:lnSpc>
                <a:spcPct val="100000"/>
              </a:lnSpc>
              <a:spcBef>
                <a:spcPts val="61"/>
              </a:spcBef>
            </a:pPr>
            <a:r>
              <a:rPr sz="388" spc="-16">
                <a:solidFill>
                  <a:srgbClr val="231F20"/>
                </a:solidFill>
                <a:latin typeface="Calibri"/>
                <a:cs typeface="Calibri"/>
              </a:rPr>
              <a:t>2.2</a:t>
            </a:r>
            <a:endParaRPr sz="388">
              <a:latin typeface="Calibri"/>
              <a:cs typeface="Calibri"/>
            </a:endParaRPr>
          </a:p>
          <a:p>
            <a:pPr marL="61221">
              <a:lnSpc>
                <a:spcPct val="100000"/>
              </a:lnSpc>
              <a:spcBef>
                <a:spcPts val="311"/>
              </a:spcBef>
            </a:pPr>
            <a:r>
              <a:rPr sz="388" spc="-13">
                <a:solidFill>
                  <a:srgbClr val="231F20"/>
                </a:solidFill>
                <a:latin typeface="Calibri"/>
                <a:cs typeface="Calibri"/>
              </a:rPr>
              <a:t>54.5</a:t>
            </a:r>
            <a:endParaRPr sz="388">
              <a:latin typeface="Calibri"/>
              <a:cs typeface="Calibri"/>
            </a:endParaRPr>
          </a:p>
        </p:txBody>
      </p:sp>
      <p:sp>
        <p:nvSpPr>
          <p:cNvPr id="213" name="object 213"/>
          <p:cNvSpPr txBox="1"/>
          <p:nvPr/>
        </p:nvSpPr>
        <p:spPr>
          <a:xfrm>
            <a:off x="3818383"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340">
              <a:lnSpc>
                <a:spcPct val="100000"/>
              </a:lnSpc>
              <a:spcBef>
                <a:spcPts val="61"/>
              </a:spcBef>
            </a:pPr>
            <a:r>
              <a:rPr sz="388" spc="-16">
                <a:solidFill>
                  <a:srgbClr val="231F20"/>
                </a:solidFill>
                <a:latin typeface="Calibri"/>
                <a:cs typeface="Calibri"/>
              </a:rPr>
              <a:t>2.1</a:t>
            </a:r>
            <a:endParaRPr sz="388">
              <a:latin typeface="Calibri"/>
              <a:cs typeface="Calibri"/>
            </a:endParaRPr>
          </a:p>
          <a:p>
            <a:pPr marL="65330">
              <a:lnSpc>
                <a:spcPct val="100000"/>
              </a:lnSpc>
              <a:spcBef>
                <a:spcPts val="311"/>
              </a:spcBef>
            </a:pPr>
            <a:r>
              <a:rPr sz="388" spc="-13">
                <a:solidFill>
                  <a:srgbClr val="231F20"/>
                </a:solidFill>
                <a:latin typeface="Calibri"/>
                <a:cs typeface="Calibri"/>
              </a:rPr>
              <a:t>48.2</a:t>
            </a:r>
            <a:endParaRPr sz="388">
              <a:latin typeface="Calibri"/>
              <a:cs typeface="Calibri"/>
            </a:endParaRPr>
          </a:p>
        </p:txBody>
      </p:sp>
      <p:sp>
        <p:nvSpPr>
          <p:cNvPr id="214" name="object 214"/>
          <p:cNvSpPr txBox="1"/>
          <p:nvPr/>
        </p:nvSpPr>
        <p:spPr>
          <a:xfrm>
            <a:off x="3613401"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340">
              <a:lnSpc>
                <a:spcPct val="100000"/>
              </a:lnSpc>
              <a:spcBef>
                <a:spcPts val="61"/>
              </a:spcBef>
            </a:pPr>
            <a:r>
              <a:rPr sz="388" spc="-16">
                <a:solidFill>
                  <a:srgbClr val="231F20"/>
                </a:solidFill>
                <a:latin typeface="Calibri"/>
                <a:cs typeface="Calibri"/>
              </a:rPr>
              <a:t>1.9</a:t>
            </a:r>
            <a:endParaRPr sz="388">
              <a:latin typeface="Calibri"/>
              <a:cs typeface="Calibri"/>
            </a:endParaRPr>
          </a:p>
          <a:p>
            <a:pPr marL="65330">
              <a:lnSpc>
                <a:spcPct val="100000"/>
              </a:lnSpc>
              <a:spcBef>
                <a:spcPts val="311"/>
              </a:spcBef>
            </a:pPr>
            <a:r>
              <a:rPr sz="388" spc="-13">
                <a:solidFill>
                  <a:srgbClr val="231F20"/>
                </a:solidFill>
                <a:latin typeface="Calibri"/>
                <a:cs typeface="Calibri"/>
              </a:rPr>
              <a:t>42.0</a:t>
            </a:r>
            <a:endParaRPr sz="388">
              <a:latin typeface="Calibri"/>
              <a:cs typeface="Calibri"/>
            </a:endParaRPr>
          </a:p>
        </p:txBody>
      </p:sp>
      <p:sp>
        <p:nvSpPr>
          <p:cNvPr id="215" name="object 215"/>
          <p:cNvSpPr txBox="1"/>
          <p:nvPr/>
        </p:nvSpPr>
        <p:spPr>
          <a:xfrm>
            <a:off x="3407542" y="5605580"/>
            <a:ext cx="202565"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627">
              <a:lnSpc>
                <a:spcPct val="100000"/>
              </a:lnSpc>
              <a:spcBef>
                <a:spcPts val="61"/>
              </a:spcBef>
            </a:pPr>
            <a:r>
              <a:rPr sz="388" spc="-16">
                <a:solidFill>
                  <a:srgbClr val="231F20"/>
                </a:solidFill>
                <a:latin typeface="Calibri"/>
                <a:cs typeface="Calibri"/>
              </a:rPr>
              <a:t>2.0</a:t>
            </a:r>
            <a:endParaRPr sz="388">
              <a:latin typeface="Calibri"/>
              <a:cs typeface="Calibri"/>
            </a:endParaRPr>
          </a:p>
          <a:p>
            <a:pPr marL="68617">
              <a:lnSpc>
                <a:spcPct val="100000"/>
              </a:lnSpc>
              <a:spcBef>
                <a:spcPts val="311"/>
              </a:spcBef>
            </a:pPr>
            <a:r>
              <a:rPr sz="388" spc="-13">
                <a:solidFill>
                  <a:srgbClr val="231F20"/>
                </a:solidFill>
                <a:latin typeface="Calibri"/>
                <a:cs typeface="Calibri"/>
              </a:rPr>
              <a:t>40.2</a:t>
            </a:r>
            <a:endParaRPr sz="388">
              <a:latin typeface="Calibri"/>
              <a:cs typeface="Calibri"/>
            </a:endParaRPr>
          </a:p>
        </p:txBody>
      </p:sp>
      <p:sp>
        <p:nvSpPr>
          <p:cNvPr id="216" name="object 216"/>
          <p:cNvSpPr txBox="1"/>
          <p:nvPr/>
        </p:nvSpPr>
        <p:spPr>
          <a:xfrm>
            <a:off x="3203730" y="5605580"/>
            <a:ext cx="200511"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285">
              <a:lnSpc>
                <a:spcPct val="100000"/>
              </a:lnSpc>
              <a:spcBef>
                <a:spcPts val="61"/>
              </a:spcBef>
            </a:pPr>
            <a:r>
              <a:rPr sz="388" spc="-16">
                <a:solidFill>
                  <a:srgbClr val="231F20"/>
                </a:solidFill>
                <a:latin typeface="Calibri"/>
                <a:cs typeface="Calibri"/>
              </a:rPr>
              <a:t>1.8</a:t>
            </a:r>
            <a:endParaRPr sz="388">
              <a:latin typeface="Calibri"/>
              <a:cs typeface="Calibri"/>
            </a:endParaRPr>
          </a:p>
          <a:p>
            <a:pPr marL="63276">
              <a:lnSpc>
                <a:spcPct val="100000"/>
              </a:lnSpc>
              <a:spcBef>
                <a:spcPts val="311"/>
              </a:spcBef>
            </a:pPr>
            <a:r>
              <a:rPr sz="388" spc="-13">
                <a:solidFill>
                  <a:srgbClr val="231F20"/>
                </a:solidFill>
                <a:latin typeface="Calibri"/>
                <a:cs typeface="Calibri"/>
              </a:rPr>
              <a:t>41.9</a:t>
            </a:r>
            <a:endParaRPr sz="388">
              <a:latin typeface="Calibri"/>
              <a:cs typeface="Calibri"/>
            </a:endParaRPr>
          </a:p>
        </p:txBody>
      </p:sp>
      <p:sp>
        <p:nvSpPr>
          <p:cNvPr id="217" name="object 217"/>
          <p:cNvSpPr txBox="1"/>
          <p:nvPr/>
        </p:nvSpPr>
        <p:spPr>
          <a:xfrm>
            <a:off x="2998845"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998">
              <a:lnSpc>
                <a:spcPct val="100000"/>
              </a:lnSpc>
              <a:spcBef>
                <a:spcPts val="61"/>
              </a:spcBef>
            </a:pPr>
            <a:r>
              <a:rPr sz="388" spc="-16">
                <a:solidFill>
                  <a:srgbClr val="231F20"/>
                </a:solidFill>
                <a:latin typeface="Calibri"/>
                <a:cs typeface="Calibri"/>
              </a:rPr>
              <a:t>1.4</a:t>
            </a:r>
            <a:endParaRPr sz="388">
              <a:latin typeface="Calibri"/>
              <a:cs typeface="Calibri"/>
            </a:endParaRPr>
          </a:p>
          <a:p>
            <a:pPr marL="59989">
              <a:lnSpc>
                <a:spcPct val="100000"/>
              </a:lnSpc>
              <a:spcBef>
                <a:spcPts val="311"/>
              </a:spcBef>
            </a:pPr>
            <a:r>
              <a:rPr sz="388" spc="-13">
                <a:solidFill>
                  <a:srgbClr val="231F20"/>
                </a:solidFill>
                <a:latin typeface="Calibri"/>
                <a:cs typeface="Calibri"/>
              </a:rPr>
              <a:t>43.3</a:t>
            </a:r>
            <a:endParaRPr sz="388">
              <a:latin typeface="Calibri"/>
              <a:cs typeface="Calibri"/>
            </a:endParaRPr>
          </a:p>
        </p:txBody>
      </p:sp>
      <p:sp>
        <p:nvSpPr>
          <p:cNvPr id="218" name="object 218"/>
          <p:cNvSpPr txBox="1"/>
          <p:nvPr/>
        </p:nvSpPr>
        <p:spPr>
          <a:xfrm>
            <a:off x="2793961" y="560582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216">
              <a:lnSpc>
                <a:spcPct val="100000"/>
              </a:lnSpc>
              <a:spcBef>
                <a:spcPts val="61"/>
              </a:spcBef>
            </a:pPr>
            <a:r>
              <a:rPr sz="388" spc="-16">
                <a:solidFill>
                  <a:srgbClr val="231F20"/>
                </a:solidFill>
                <a:latin typeface="Calibri"/>
                <a:cs typeface="Calibri"/>
              </a:rPr>
              <a:t>1.0</a:t>
            </a:r>
            <a:endParaRPr sz="388">
              <a:latin typeface="Calibri"/>
              <a:cs typeface="Calibri"/>
            </a:endParaRPr>
          </a:p>
          <a:p>
            <a:pPr marL="68617">
              <a:lnSpc>
                <a:spcPct val="100000"/>
              </a:lnSpc>
              <a:spcBef>
                <a:spcPts val="311"/>
              </a:spcBef>
            </a:pPr>
            <a:r>
              <a:rPr sz="388" spc="-13">
                <a:solidFill>
                  <a:srgbClr val="231F20"/>
                </a:solidFill>
                <a:latin typeface="Calibri"/>
                <a:cs typeface="Calibri"/>
              </a:rPr>
              <a:t>45.7</a:t>
            </a:r>
            <a:endParaRPr sz="388">
              <a:latin typeface="Calibri"/>
              <a:cs typeface="Calibri"/>
            </a:endParaRPr>
          </a:p>
        </p:txBody>
      </p:sp>
      <p:sp>
        <p:nvSpPr>
          <p:cNvPr id="219" name="object 219"/>
          <p:cNvSpPr txBox="1"/>
          <p:nvPr/>
        </p:nvSpPr>
        <p:spPr>
          <a:xfrm>
            <a:off x="2589220"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3819">
              <a:lnSpc>
                <a:spcPct val="100000"/>
              </a:lnSpc>
              <a:spcBef>
                <a:spcPts val="61"/>
              </a:spcBef>
            </a:pPr>
            <a:r>
              <a:rPr sz="388" spc="-16">
                <a:solidFill>
                  <a:srgbClr val="231F20"/>
                </a:solidFill>
                <a:latin typeface="Calibri"/>
                <a:cs typeface="Calibri"/>
              </a:rPr>
              <a:t>1.1</a:t>
            </a:r>
            <a:endParaRPr sz="388">
              <a:latin typeface="Calibri"/>
              <a:cs typeface="Calibri"/>
            </a:endParaRPr>
          </a:p>
          <a:p>
            <a:pPr marL="60811">
              <a:lnSpc>
                <a:spcPct val="100000"/>
              </a:lnSpc>
              <a:spcBef>
                <a:spcPts val="311"/>
              </a:spcBef>
            </a:pPr>
            <a:r>
              <a:rPr sz="388" spc="-13">
                <a:solidFill>
                  <a:srgbClr val="231F20"/>
                </a:solidFill>
                <a:latin typeface="Calibri"/>
                <a:cs typeface="Calibri"/>
              </a:rPr>
              <a:t>34.2</a:t>
            </a:r>
            <a:endParaRPr sz="388">
              <a:latin typeface="Calibri"/>
              <a:cs typeface="Calibri"/>
            </a:endParaRPr>
          </a:p>
        </p:txBody>
      </p:sp>
      <p:sp>
        <p:nvSpPr>
          <p:cNvPr id="220" name="object 220"/>
          <p:cNvSpPr txBox="1"/>
          <p:nvPr/>
        </p:nvSpPr>
        <p:spPr>
          <a:xfrm>
            <a:off x="2384150"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518">
              <a:lnSpc>
                <a:spcPct val="100000"/>
              </a:lnSpc>
              <a:spcBef>
                <a:spcPts val="61"/>
              </a:spcBef>
            </a:pPr>
            <a:r>
              <a:rPr sz="388" spc="-16">
                <a:solidFill>
                  <a:srgbClr val="231F20"/>
                </a:solidFill>
                <a:latin typeface="Calibri"/>
                <a:cs typeface="Calibri"/>
              </a:rPr>
              <a:t>1.0</a:t>
            </a:r>
            <a:endParaRPr sz="388">
              <a:latin typeface="Calibri"/>
              <a:cs typeface="Calibri"/>
            </a:endParaRPr>
          </a:p>
          <a:p>
            <a:pPr marL="64509">
              <a:lnSpc>
                <a:spcPct val="100000"/>
              </a:lnSpc>
              <a:spcBef>
                <a:spcPts val="311"/>
              </a:spcBef>
            </a:pPr>
            <a:r>
              <a:rPr sz="388" spc="-13">
                <a:solidFill>
                  <a:srgbClr val="231F20"/>
                </a:solidFill>
                <a:latin typeface="Calibri"/>
                <a:cs typeface="Calibri"/>
              </a:rPr>
              <a:t>28.6</a:t>
            </a:r>
            <a:endParaRPr sz="388">
              <a:latin typeface="Calibri"/>
              <a:cs typeface="Calibri"/>
            </a:endParaRPr>
          </a:p>
        </p:txBody>
      </p:sp>
      <p:sp>
        <p:nvSpPr>
          <p:cNvPr id="221" name="object 221"/>
          <p:cNvSpPr txBox="1"/>
          <p:nvPr/>
        </p:nvSpPr>
        <p:spPr>
          <a:xfrm>
            <a:off x="2179995" y="5605580"/>
            <a:ext cx="200921"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696">
              <a:lnSpc>
                <a:spcPct val="100000"/>
              </a:lnSpc>
              <a:spcBef>
                <a:spcPts val="61"/>
              </a:spcBef>
            </a:pPr>
            <a:r>
              <a:rPr sz="388" spc="-16">
                <a:solidFill>
                  <a:srgbClr val="231F20"/>
                </a:solidFill>
                <a:latin typeface="Calibri"/>
                <a:cs typeface="Calibri"/>
              </a:rPr>
              <a:t>1.1</a:t>
            </a:r>
            <a:endParaRPr sz="388">
              <a:latin typeface="Calibri"/>
              <a:cs typeface="Calibri"/>
            </a:endParaRPr>
          </a:p>
          <a:p>
            <a:pPr marL="63687">
              <a:lnSpc>
                <a:spcPct val="100000"/>
              </a:lnSpc>
              <a:spcBef>
                <a:spcPts val="311"/>
              </a:spcBef>
            </a:pPr>
            <a:r>
              <a:rPr sz="388" spc="-13">
                <a:solidFill>
                  <a:srgbClr val="231F20"/>
                </a:solidFill>
                <a:latin typeface="Calibri"/>
                <a:cs typeface="Calibri"/>
              </a:rPr>
              <a:t>22.3</a:t>
            </a:r>
            <a:endParaRPr sz="388">
              <a:latin typeface="Calibri"/>
              <a:cs typeface="Calibri"/>
            </a:endParaRPr>
          </a:p>
        </p:txBody>
      </p:sp>
      <p:sp>
        <p:nvSpPr>
          <p:cNvPr id="222" name="object 222"/>
          <p:cNvSpPr txBox="1"/>
          <p:nvPr/>
        </p:nvSpPr>
        <p:spPr>
          <a:xfrm>
            <a:off x="1975025"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053">
              <a:lnSpc>
                <a:spcPct val="100000"/>
              </a:lnSpc>
              <a:spcBef>
                <a:spcPts val="61"/>
              </a:spcBef>
            </a:pPr>
            <a:r>
              <a:rPr sz="388" spc="-16">
                <a:solidFill>
                  <a:srgbClr val="231F20"/>
                </a:solidFill>
                <a:latin typeface="Calibri"/>
                <a:cs typeface="Calibri"/>
              </a:rPr>
              <a:t>1.2</a:t>
            </a:r>
            <a:endParaRPr sz="388">
              <a:latin typeface="Calibri"/>
              <a:cs typeface="Calibri"/>
            </a:endParaRPr>
          </a:p>
          <a:p>
            <a:pPr marL="62454">
              <a:lnSpc>
                <a:spcPct val="100000"/>
              </a:lnSpc>
              <a:spcBef>
                <a:spcPts val="311"/>
              </a:spcBef>
            </a:pPr>
            <a:r>
              <a:rPr sz="388" spc="-13">
                <a:solidFill>
                  <a:srgbClr val="231F20"/>
                </a:solidFill>
                <a:latin typeface="Calibri"/>
                <a:cs typeface="Calibri"/>
              </a:rPr>
              <a:t>20.0</a:t>
            </a:r>
            <a:endParaRPr sz="388">
              <a:latin typeface="Calibri"/>
              <a:cs typeface="Calibri"/>
            </a:endParaRPr>
          </a:p>
        </p:txBody>
      </p:sp>
      <p:sp>
        <p:nvSpPr>
          <p:cNvPr id="223" name="object 223"/>
          <p:cNvSpPr txBox="1"/>
          <p:nvPr/>
        </p:nvSpPr>
        <p:spPr>
          <a:xfrm>
            <a:off x="1770055"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285">
              <a:lnSpc>
                <a:spcPct val="100000"/>
              </a:lnSpc>
              <a:spcBef>
                <a:spcPts val="61"/>
              </a:spcBef>
            </a:pPr>
            <a:r>
              <a:rPr sz="388" spc="-16">
                <a:solidFill>
                  <a:srgbClr val="231F20"/>
                </a:solidFill>
                <a:latin typeface="Calibri"/>
                <a:cs typeface="Calibri"/>
              </a:rPr>
              <a:t>0.9</a:t>
            </a:r>
            <a:endParaRPr sz="388">
              <a:latin typeface="Calibri"/>
              <a:cs typeface="Calibri"/>
            </a:endParaRPr>
          </a:p>
          <a:p>
            <a:pPr marL="63276">
              <a:lnSpc>
                <a:spcPct val="100000"/>
              </a:lnSpc>
              <a:spcBef>
                <a:spcPts val="311"/>
              </a:spcBef>
            </a:pPr>
            <a:r>
              <a:rPr sz="388" spc="-13">
                <a:solidFill>
                  <a:srgbClr val="231F20"/>
                </a:solidFill>
                <a:latin typeface="Calibri"/>
                <a:cs typeface="Calibri"/>
              </a:rPr>
              <a:t>22.9</a:t>
            </a:r>
            <a:endParaRPr sz="388">
              <a:latin typeface="Calibri"/>
              <a:cs typeface="Calibri"/>
            </a:endParaRPr>
          </a:p>
        </p:txBody>
      </p:sp>
      <p:sp>
        <p:nvSpPr>
          <p:cNvPr id="224" name="object 224"/>
          <p:cNvSpPr txBox="1"/>
          <p:nvPr/>
        </p:nvSpPr>
        <p:spPr>
          <a:xfrm>
            <a:off x="1565085" y="5605825"/>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751">
              <a:lnSpc>
                <a:spcPct val="100000"/>
              </a:lnSpc>
              <a:spcBef>
                <a:spcPts val="61"/>
              </a:spcBef>
            </a:pPr>
            <a:r>
              <a:rPr sz="388" spc="-16">
                <a:solidFill>
                  <a:srgbClr val="231F20"/>
                </a:solidFill>
                <a:latin typeface="Calibri"/>
                <a:cs typeface="Calibri"/>
              </a:rPr>
              <a:t>0.6</a:t>
            </a:r>
            <a:endParaRPr sz="388">
              <a:latin typeface="Calibri"/>
              <a:cs typeface="Calibri"/>
            </a:endParaRPr>
          </a:p>
          <a:p>
            <a:pPr marL="66152">
              <a:lnSpc>
                <a:spcPct val="100000"/>
              </a:lnSpc>
              <a:spcBef>
                <a:spcPts val="311"/>
              </a:spcBef>
            </a:pPr>
            <a:r>
              <a:rPr sz="388" spc="-13">
                <a:solidFill>
                  <a:srgbClr val="231F20"/>
                </a:solidFill>
                <a:latin typeface="Calibri"/>
                <a:cs typeface="Calibri"/>
              </a:rPr>
              <a:t>24.3</a:t>
            </a:r>
            <a:endParaRPr sz="388">
              <a:latin typeface="Calibri"/>
              <a:cs typeface="Calibri"/>
            </a:endParaRPr>
          </a:p>
        </p:txBody>
      </p:sp>
      <p:sp>
        <p:nvSpPr>
          <p:cNvPr id="225" name="object 225"/>
          <p:cNvSpPr txBox="1"/>
          <p:nvPr/>
        </p:nvSpPr>
        <p:spPr>
          <a:xfrm>
            <a:off x="1360114"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983">
              <a:lnSpc>
                <a:spcPct val="100000"/>
              </a:lnSpc>
              <a:spcBef>
                <a:spcPts val="61"/>
              </a:spcBef>
            </a:pPr>
            <a:r>
              <a:rPr sz="388" spc="-16">
                <a:solidFill>
                  <a:srgbClr val="231F20"/>
                </a:solidFill>
                <a:latin typeface="Calibri"/>
                <a:cs typeface="Calibri"/>
              </a:rPr>
              <a:t>0.2</a:t>
            </a:r>
            <a:endParaRPr sz="388">
              <a:latin typeface="Calibri"/>
              <a:cs typeface="Calibri"/>
            </a:endParaRPr>
          </a:p>
          <a:p>
            <a:pPr marL="66974">
              <a:lnSpc>
                <a:spcPct val="100000"/>
              </a:lnSpc>
              <a:spcBef>
                <a:spcPts val="311"/>
              </a:spcBef>
            </a:pPr>
            <a:r>
              <a:rPr sz="388" spc="-13">
                <a:solidFill>
                  <a:srgbClr val="231F20"/>
                </a:solidFill>
                <a:latin typeface="Calibri"/>
                <a:cs typeface="Calibri"/>
              </a:rPr>
              <a:t>24.7</a:t>
            </a:r>
            <a:endParaRPr sz="388">
              <a:latin typeface="Calibri"/>
              <a:cs typeface="Calibri"/>
            </a:endParaRPr>
          </a:p>
        </p:txBody>
      </p:sp>
      <p:sp>
        <p:nvSpPr>
          <p:cNvPr id="226" name="object 226"/>
          <p:cNvSpPr txBox="1"/>
          <p:nvPr/>
        </p:nvSpPr>
        <p:spPr>
          <a:xfrm>
            <a:off x="1155144"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464">
              <a:lnSpc>
                <a:spcPct val="100000"/>
              </a:lnSpc>
              <a:spcBef>
                <a:spcPts val="61"/>
              </a:spcBef>
            </a:pPr>
            <a:r>
              <a:rPr sz="388" spc="-16">
                <a:solidFill>
                  <a:srgbClr val="231F20"/>
                </a:solidFill>
                <a:latin typeface="Calibri"/>
                <a:cs typeface="Calibri"/>
              </a:rPr>
              <a:t>1.1</a:t>
            </a:r>
            <a:endParaRPr sz="388">
              <a:latin typeface="Calibri"/>
              <a:cs typeface="Calibri"/>
            </a:endParaRPr>
          </a:p>
          <a:p>
            <a:pPr marL="62454">
              <a:lnSpc>
                <a:spcPct val="100000"/>
              </a:lnSpc>
              <a:spcBef>
                <a:spcPts val="311"/>
              </a:spcBef>
            </a:pPr>
            <a:r>
              <a:rPr sz="388" spc="-13">
                <a:solidFill>
                  <a:srgbClr val="231F20"/>
                </a:solidFill>
                <a:latin typeface="Calibri"/>
                <a:cs typeface="Calibri"/>
              </a:rPr>
              <a:t>19.5</a:t>
            </a:r>
            <a:endParaRPr sz="388">
              <a:latin typeface="Calibri"/>
              <a:cs typeface="Calibri"/>
            </a:endParaRPr>
          </a:p>
        </p:txBody>
      </p:sp>
      <p:sp>
        <p:nvSpPr>
          <p:cNvPr id="227" name="object 227"/>
          <p:cNvSpPr txBox="1"/>
          <p:nvPr/>
        </p:nvSpPr>
        <p:spPr>
          <a:xfrm>
            <a:off x="950172"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7384">
              <a:lnSpc>
                <a:spcPct val="100000"/>
              </a:lnSpc>
              <a:spcBef>
                <a:spcPts val="61"/>
              </a:spcBef>
            </a:pPr>
            <a:r>
              <a:rPr sz="388" spc="-13">
                <a:solidFill>
                  <a:srgbClr val="231F20"/>
                </a:solidFill>
                <a:latin typeface="Calibri"/>
                <a:cs typeface="Calibri"/>
              </a:rPr>
              <a:t>$0.5</a:t>
            </a:r>
            <a:endParaRPr sz="388">
              <a:latin typeface="Calibri"/>
              <a:cs typeface="Calibri"/>
            </a:endParaRPr>
          </a:p>
          <a:p>
            <a:pPr marL="67384">
              <a:lnSpc>
                <a:spcPct val="100000"/>
              </a:lnSpc>
              <a:spcBef>
                <a:spcPts val="311"/>
              </a:spcBef>
            </a:pPr>
            <a:r>
              <a:rPr sz="388" spc="-13">
                <a:solidFill>
                  <a:srgbClr val="231F20"/>
                </a:solidFill>
                <a:latin typeface="Calibri"/>
                <a:cs typeface="Calibri"/>
              </a:rPr>
              <a:t>33.0</a:t>
            </a:r>
            <a:endParaRPr sz="388">
              <a:latin typeface="Calibri"/>
              <a:cs typeface="Calibri"/>
            </a:endParaRPr>
          </a:p>
        </p:txBody>
      </p:sp>
      <p:sp>
        <p:nvSpPr>
          <p:cNvPr id="228" name="object 228"/>
          <p:cNvSpPr txBox="1"/>
          <p:nvPr/>
        </p:nvSpPr>
        <p:spPr>
          <a:xfrm>
            <a:off x="192147" y="5608417"/>
            <a:ext cx="705896" cy="173392"/>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1"/>
              </a:spcBef>
              <a:tabLst>
                <a:tab pos="479911" algn="l"/>
                <a:tab pos="680010" algn="l"/>
              </a:tabLst>
            </a:pPr>
            <a:r>
              <a:rPr sz="356" spc="-19">
                <a:solidFill>
                  <a:srgbClr val="231F20"/>
                </a:solidFill>
                <a:latin typeface="Calibri"/>
                <a:cs typeface="Calibri"/>
              </a:rPr>
              <a:t>Dividends</a:t>
            </a:r>
            <a:r>
              <a:rPr sz="356" spc="26">
                <a:solidFill>
                  <a:srgbClr val="231F20"/>
                </a:solidFill>
                <a:latin typeface="Calibri"/>
                <a:cs typeface="Calibri"/>
              </a:rPr>
              <a:t> </a:t>
            </a:r>
            <a:r>
              <a:rPr sz="356" spc="-6">
                <a:solidFill>
                  <a:srgbClr val="231F20"/>
                </a:solidFill>
                <a:latin typeface="Calibri"/>
                <a:cs typeface="Calibri"/>
              </a:rPr>
              <a:t>excluded:</a:t>
            </a:r>
            <a:r>
              <a:rPr sz="356">
                <a:solidFill>
                  <a:srgbClr val="231F20"/>
                </a:solidFill>
                <a:latin typeface="Calibri"/>
                <a:cs typeface="Calibri"/>
              </a:rPr>
              <a:t>	</a:t>
            </a:r>
            <a:r>
              <a:rPr sz="582" spc="-305" baseline="4629">
                <a:solidFill>
                  <a:srgbClr val="231F20"/>
                </a:solidFill>
                <a:latin typeface="Calibri"/>
                <a:cs typeface="Calibri"/>
              </a:rPr>
              <a:t>—</a:t>
            </a:r>
            <a:r>
              <a:rPr sz="582" baseline="4629">
                <a:solidFill>
                  <a:srgbClr val="231F20"/>
                </a:solidFill>
                <a:latin typeface="Calibri"/>
                <a:cs typeface="Calibri"/>
              </a:rPr>
              <a:t>	</a:t>
            </a:r>
            <a:r>
              <a:rPr sz="582" spc="-305" baseline="4629">
                <a:solidFill>
                  <a:srgbClr val="231F20"/>
                </a:solidFill>
                <a:latin typeface="Calibri"/>
                <a:cs typeface="Calibri"/>
              </a:rPr>
              <a:t>—</a:t>
            </a:r>
            <a:endParaRPr sz="582" baseline="4629">
              <a:latin typeface="Calibri"/>
              <a:cs typeface="Calibri"/>
            </a:endParaRPr>
          </a:p>
          <a:p>
            <a:pPr marL="11505">
              <a:lnSpc>
                <a:spcPct val="100000"/>
              </a:lnSpc>
              <a:spcBef>
                <a:spcPts val="301"/>
              </a:spcBef>
              <a:tabLst>
                <a:tab pos="623308" algn="l"/>
              </a:tabLst>
            </a:pPr>
            <a:r>
              <a:rPr sz="388" spc="-23">
                <a:solidFill>
                  <a:srgbClr val="231F20"/>
                </a:solidFill>
                <a:latin typeface="Calibri"/>
                <a:cs typeface="Calibri"/>
              </a:rPr>
              <a:t>Value</a:t>
            </a:r>
            <a:r>
              <a:rPr sz="388" spc="-10">
                <a:solidFill>
                  <a:srgbClr val="231F20"/>
                </a:solidFill>
                <a:latin typeface="Calibri"/>
                <a:cs typeface="Calibri"/>
              </a:rPr>
              <a:t> </a:t>
            </a:r>
            <a:r>
              <a:rPr sz="388" spc="-29">
                <a:solidFill>
                  <a:srgbClr val="231F20"/>
                </a:solidFill>
                <a:latin typeface="Calibri"/>
                <a:cs typeface="Calibri"/>
              </a:rPr>
              <a:t>at</a:t>
            </a:r>
            <a:r>
              <a:rPr sz="388" spc="-16">
                <a:solidFill>
                  <a:srgbClr val="231F20"/>
                </a:solidFill>
                <a:latin typeface="Calibri"/>
                <a:cs typeface="Calibri"/>
              </a:rPr>
              <a:t> </a:t>
            </a:r>
            <a:r>
              <a:rPr sz="388" spc="-32">
                <a:solidFill>
                  <a:srgbClr val="231F20"/>
                </a:solidFill>
                <a:latin typeface="Calibri"/>
                <a:cs typeface="Calibri"/>
              </a:rPr>
              <a:t>year-</a:t>
            </a:r>
            <a:r>
              <a:rPr sz="388">
                <a:solidFill>
                  <a:srgbClr val="231F20"/>
                </a:solidFill>
                <a:latin typeface="Calibri"/>
                <a:cs typeface="Calibri"/>
              </a:rPr>
              <a:t>end:</a:t>
            </a:r>
            <a:r>
              <a:rPr sz="388" spc="148">
                <a:solidFill>
                  <a:srgbClr val="231F20"/>
                </a:solidFill>
                <a:latin typeface="Calibri"/>
                <a:cs typeface="Calibri"/>
              </a:rPr>
              <a:t>  </a:t>
            </a:r>
            <a:r>
              <a:rPr sz="388" spc="-6">
                <a:solidFill>
                  <a:srgbClr val="231F20"/>
                </a:solidFill>
                <a:latin typeface="Calibri"/>
                <a:cs typeface="Calibri"/>
              </a:rPr>
              <a:t>$12.6</a:t>
            </a:r>
            <a:r>
              <a:rPr sz="388">
                <a:solidFill>
                  <a:srgbClr val="231F20"/>
                </a:solidFill>
                <a:latin typeface="Calibri"/>
                <a:cs typeface="Calibri"/>
              </a:rPr>
              <a:t>	</a:t>
            </a:r>
            <a:r>
              <a:rPr sz="388" spc="-19">
                <a:solidFill>
                  <a:srgbClr val="231F20"/>
                </a:solidFill>
                <a:latin typeface="Calibri"/>
                <a:cs typeface="Calibri"/>
              </a:rPr>
              <a:t>23.0</a:t>
            </a:r>
            <a:endParaRPr sz="388">
              <a:latin typeface="Calibri"/>
              <a:cs typeface="Calibri"/>
            </a:endParaRPr>
          </a:p>
        </p:txBody>
      </p:sp>
      <p:sp>
        <p:nvSpPr>
          <p:cNvPr id="229" name="object 229"/>
          <p:cNvSpPr txBox="1"/>
          <p:nvPr/>
        </p:nvSpPr>
        <p:spPr>
          <a:xfrm>
            <a:off x="187029" y="5464969"/>
            <a:ext cx="9571505" cy="99023"/>
          </a:xfrm>
          <a:prstGeom prst="rect">
            <a:avLst/>
          </a:prstGeom>
          <a:solidFill>
            <a:srgbClr val="BEB7B3"/>
          </a:solidFill>
        </p:spPr>
        <p:txBody>
          <a:bodyPr vert="horz" wrap="square" lIns="0" tIns="1109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381">
              <a:lnSpc>
                <a:spcPct val="100000"/>
              </a:lnSpc>
              <a:spcBef>
                <a:spcPts val="87"/>
              </a:spcBef>
            </a:pPr>
            <a:r>
              <a:rPr sz="453" b="1" spc="-23">
                <a:solidFill>
                  <a:srgbClr val="231F20"/>
                </a:solidFill>
                <a:latin typeface="Calibri"/>
                <a:cs typeface="Calibri"/>
              </a:rPr>
              <a:t>Capital</a:t>
            </a:r>
            <a:r>
              <a:rPr sz="453" b="1" spc="-10">
                <a:solidFill>
                  <a:srgbClr val="231F20"/>
                </a:solidFill>
                <a:latin typeface="Calibri"/>
                <a:cs typeface="Calibri"/>
              </a:rPr>
              <a:t> </a:t>
            </a:r>
            <a:r>
              <a:rPr sz="453" b="1" spc="-19">
                <a:solidFill>
                  <a:srgbClr val="231F20"/>
                </a:solidFill>
                <a:latin typeface="Calibri"/>
                <a:cs typeface="Calibri"/>
              </a:rPr>
              <a:t>value</a:t>
            </a:r>
            <a:r>
              <a:rPr sz="453" b="1" spc="-6">
                <a:solidFill>
                  <a:srgbClr val="231F20"/>
                </a:solidFill>
                <a:latin typeface="Calibri"/>
                <a:cs typeface="Calibri"/>
              </a:rPr>
              <a:t> ($ in thousands)</a:t>
            </a:r>
            <a:endParaRPr sz="453">
              <a:latin typeface="Calibri"/>
              <a:cs typeface="Calibri"/>
            </a:endParaRPr>
          </a:p>
        </p:txBody>
      </p:sp>
      <p:sp>
        <p:nvSpPr>
          <p:cNvPr id="230" name="object 230"/>
          <p:cNvSpPr txBox="1"/>
          <p:nvPr/>
        </p:nvSpPr>
        <p:spPr>
          <a:xfrm>
            <a:off x="563352" y="5354065"/>
            <a:ext cx="9154459" cy="83819"/>
          </a:xfrm>
          <a:prstGeom prst="rect">
            <a:avLst/>
          </a:prstGeom>
        </p:spPr>
        <p:txBody>
          <a:bodyPr vert="horz" wrap="square" lIns="0" tIns="10683"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4"/>
              </a:spcBef>
              <a:tabLst>
                <a:tab pos="213659" algn="l"/>
                <a:tab pos="418689" algn="l"/>
                <a:tab pos="624541" algn="l"/>
                <a:tab pos="829161" algn="l"/>
                <a:tab pos="1034191" algn="l"/>
                <a:tab pos="1239632" algn="l"/>
                <a:tab pos="1448360" algn="l"/>
                <a:tab pos="1650925" algn="l"/>
                <a:tab pos="1855956" algn="l"/>
                <a:tab pos="2060575" algn="l"/>
                <a:tab pos="2266427" algn="l"/>
                <a:tab pos="2471047" algn="l"/>
                <a:tab pos="2677309" algn="l"/>
                <a:tab pos="2881518" algn="l"/>
                <a:tab pos="3086959" algn="l"/>
                <a:tab pos="3291990" algn="l"/>
                <a:tab pos="3500718" algn="l"/>
                <a:tab pos="3703283" algn="l"/>
                <a:tab pos="3907902" algn="l"/>
                <a:tab pos="4112522" algn="l"/>
                <a:tab pos="4318374" algn="l"/>
                <a:tab pos="4523404" algn="l"/>
                <a:tab pos="4729256" algn="l"/>
                <a:tab pos="4933465" algn="l"/>
                <a:tab pos="5138906" algn="l"/>
                <a:tab pos="5343935" algn="l"/>
                <a:tab pos="5552664" algn="l"/>
                <a:tab pos="5755229" algn="l"/>
                <a:tab pos="5960260" algn="l"/>
                <a:tab pos="6164468" algn="l"/>
                <a:tab pos="6370731" algn="l"/>
                <a:tab pos="6575351" algn="l"/>
              </a:tabLst>
            </a:pPr>
            <a:r>
              <a:rPr sz="421" b="1" spc="-13">
                <a:solidFill>
                  <a:srgbClr val="231F20"/>
                </a:solidFill>
                <a:latin typeface="Calibri"/>
                <a:cs typeface="Calibri"/>
              </a:rPr>
              <a:t>1934</a:t>
            </a:r>
            <a:r>
              <a:rPr sz="421" b="1">
                <a:solidFill>
                  <a:srgbClr val="231F20"/>
                </a:solidFill>
                <a:latin typeface="Calibri"/>
                <a:cs typeface="Calibri"/>
              </a:rPr>
              <a:t>	</a:t>
            </a:r>
            <a:r>
              <a:rPr sz="421" b="1" spc="-13">
                <a:solidFill>
                  <a:srgbClr val="231F20"/>
                </a:solidFill>
                <a:latin typeface="Calibri"/>
                <a:cs typeface="Calibri"/>
              </a:rPr>
              <a:t>1935</a:t>
            </a:r>
            <a:r>
              <a:rPr sz="421" b="1">
                <a:solidFill>
                  <a:srgbClr val="231F20"/>
                </a:solidFill>
                <a:latin typeface="Calibri"/>
                <a:cs typeface="Calibri"/>
              </a:rPr>
              <a:t>	</a:t>
            </a:r>
            <a:r>
              <a:rPr sz="421" b="1" spc="-13">
                <a:solidFill>
                  <a:srgbClr val="231F20"/>
                </a:solidFill>
                <a:latin typeface="Calibri"/>
                <a:cs typeface="Calibri"/>
              </a:rPr>
              <a:t>1936</a:t>
            </a:r>
            <a:r>
              <a:rPr sz="421" b="1">
                <a:solidFill>
                  <a:srgbClr val="231F20"/>
                </a:solidFill>
                <a:latin typeface="Calibri"/>
                <a:cs typeface="Calibri"/>
              </a:rPr>
              <a:t>	</a:t>
            </a:r>
            <a:r>
              <a:rPr sz="421" b="1" spc="-13">
                <a:solidFill>
                  <a:srgbClr val="231F20"/>
                </a:solidFill>
                <a:latin typeface="Calibri"/>
                <a:cs typeface="Calibri"/>
              </a:rPr>
              <a:t>1937</a:t>
            </a:r>
            <a:r>
              <a:rPr sz="421" b="1">
                <a:solidFill>
                  <a:srgbClr val="231F20"/>
                </a:solidFill>
                <a:latin typeface="Calibri"/>
                <a:cs typeface="Calibri"/>
              </a:rPr>
              <a:t>	</a:t>
            </a:r>
            <a:r>
              <a:rPr sz="421" b="1" spc="-13">
                <a:solidFill>
                  <a:srgbClr val="231F20"/>
                </a:solidFill>
                <a:latin typeface="Calibri"/>
                <a:cs typeface="Calibri"/>
              </a:rPr>
              <a:t>1938</a:t>
            </a:r>
            <a:r>
              <a:rPr sz="421" b="1">
                <a:solidFill>
                  <a:srgbClr val="231F20"/>
                </a:solidFill>
                <a:latin typeface="Calibri"/>
                <a:cs typeface="Calibri"/>
              </a:rPr>
              <a:t>	</a:t>
            </a:r>
            <a:r>
              <a:rPr sz="421" b="1" spc="-13">
                <a:solidFill>
                  <a:srgbClr val="231F20"/>
                </a:solidFill>
                <a:latin typeface="Calibri"/>
                <a:cs typeface="Calibri"/>
              </a:rPr>
              <a:t>1939</a:t>
            </a:r>
            <a:r>
              <a:rPr sz="421" b="1">
                <a:solidFill>
                  <a:srgbClr val="231F20"/>
                </a:solidFill>
                <a:latin typeface="Calibri"/>
                <a:cs typeface="Calibri"/>
              </a:rPr>
              <a:t>	</a:t>
            </a:r>
            <a:r>
              <a:rPr sz="421" b="1" spc="-13">
                <a:solidFill>
                  <a:srgbClr val="231F20"/>
                </a:solidFill>
                <a:latin typeface="Calibri"/>
                <a:cs typeface="Calibri"/>
              </a:rPr>
              <a:t>1940</a:t>
            </a:r>
            <a:r>
              <a:rPr sz="421" b="1">
                <a:solidFill>
                  <a:srgbClr val="231F20"/>
                </a:solidFill>
                <a:latin typeface="Calibri"/>
                <a:cs typeface="Calibri"/>
              </a:rPr>
              <a:t>	</a:t>
            </a:r>
            <a:r>
              <a:rPr sz="421" b="1" spc="-13">
                <a:solidFill>
                  <a:srgbClr val="231F20"/>
                </a:solidFill>
                <a:latin typeface="Calibri"/>
                <a:cs typeface="Calibri"/>
              </a:rPr>
              <a:t>1941</a:t>
            </a:r>
            <a:r>
              <a:rPr sz="421" b="1">
                <a:solidFill>
                  <a:srgbClr val="231F20"/>
                </a:solidFill>
                <a:latin typeface="Calibri"/>
                <a:cs typeface="Calibri"/>
              </a:rPr>
              <a:t>	</a:t>
            </a:r>
            <a:r>
              <a:rPr sz="421" b="1" spc="-13">
                <a:solidFill>
                  <a:srgbClr val="231F20"/>
                </a:solidFill>
                <a:latin typeface="Calibri"/>
                <a:cs typeface="Calibri"/>
              </a:rPr>
              <a:t>1942</a:t>
            </a:r>
            <a:r>
              <a:rPr sz="421" b="1">
                <a:solidFill>
                  <a:srgbClr val="231F20"/>
                </a:solidFill>
                <a:latin typeface="Calibri"/>
                <a:cs typeface="Calibri"/>
              </a:rPr>
              <a:t>	</a:t>
            </a:r>
            <a:r>
              <a:rPr sz="421" b="1" spc="-13">
                <a:solidFill>
                  <a:srgbClr val="231F20"/>
                </a:solidFill>
                <a:latin typeface="Calibri"/>
                <a:cs typeface="Calibri"/>
              </a:rPr>
              <a:t>1943</a:t>
            </a:r>
            <a:r>
              <a:rPr sz="421" b="1">
                <a:solidFill>
                  <a:srgbClr val="231F20"/>
                </a:solidFill>
                <a:latin typeface="Calibri"/>
                <a:cs typeface="Calibri"/>
              </a:rPr>
              <a:t>	</a:t>
            </a:r>
            <a:r>
              <a:rPr sz="421" b="1" spc="-13">
                <a:solidFill>
                  <a:srgbClr val="231F20"/>
                </a:solidFill>
                <a:latin typeface="Calibri"/>
                <a:cs typeface="Calibri"/>
              </a:rPr>
              <a:t>1944</a:t>
            </a:r>
            <a:r>
              <a:rPr sz="421" b="1">
                <a:solidFill>
                  <a:srgbClr val="231F20"/>
                </a:solidFill>
                <a:latin typeface="Calibri"/>
                <a:cs typeface="Calibri"/>
              </a:rPr>
              <a:t>	</a:t>
            </a:r>
            <a:r>
              <a:rPr sz="421" b="1" spc="-13">
                <a:solidFill>
                  <a:srgbClr val="231F20"/>
                </a:solidFill>
                <a:latin typeface="Calibri"/>
                <a:cs typeface="Calibri"/>
              </a:rPr>
              <a:t>1945</a:t>
            </a:r>
            <a:r>
              <a:rPr sz="421" b="1">
                <a:solidFill>
                  <a:srgbClr val="231F20"/>
                </a:solidFill>
                <a:latin typeface="Calibri"/>
                <a:cs typeface="Calibri"/>
              </a:rPr>
              <a:t>	</a:t>
            </a:r>
            <a:r>
              <a:rPr sz="421" b="1" spc="-13">
                <a:solidFill>
                  <a:srgbClr val="231F20"/>
                </a:solidFill>
                <a:latin typeface="Calibri"/>
                <a:cs typeface="Calibri"/>
              </a:rPr>
              <a:t>1946</a:t>
            </a:r>
            <a:r>
              <a:rPr sz="421" b="1">
                <a:solidFill>
                  <a:srgbClr val="231F20"/>
                </a:solidFill>
                <a:latin typeface="Calibri"/>
                <a:cs typeface="Calibri"/>
              </a:rPr>
              <a:t>	</a:t>
            </a:r>
            <a:r>
              <a:rPr sz="421" b="1" spc="-13">
                <a:solidFill>
                  <a:srgbClr val="231F20"/>
                </a:solidFill>
                <a:latin typeface="Calibri"/>
                <a:cs typeface="Calibri"/>
              </a:rPr>
              <a:t>1947</a:t>
            </a:r>
            <a:r>
              <a:rPr sz="421" b="1">
                <a:solidFill>
                  <a:srgbClr val="231F20"/>
                </a:solidFill>
                <a:latin typeface="Calibri"/>
                <a:cs typeface="Calibri"/>
              </a:rPr>
              <a:t>	</a:t>
            </a:r>
            <a:r>
              <a:rPr sz="421" b="1" spc="-13">
                <a:solidFill>
                  <a:srgbClr val="231F20"/>
                </a:solidFill>
                <a:latin typeface="Calibri"/>
                <a:cs typeface="Calibri"/>
              </a:rPr>
              <a:t>1948</a:t>
            </a:r>
            <a:r>
              <a:rPr sz="421" b="1">
                <a:solidFill>
                  <a:srgbClr val="231F20"/>
                </a:solidFill>
                <a:latin typeface="Calibri"/>
                <a:cs typeface="Calibri"/>
              </a:rPr>
              <a:t>	</a:t>
            </a:r>
            <a:r>
              <a:rPr sz="421" b="1" spc="-13">
                <a:solidFill>
                  <a:srgbClr val="231F20"/>
                </a:solidFill>
                <a:latin typeface="Calibri"/>
                <a:cs typeface="Calibri"/>
              </a:rPr>
              <a:t>1949</a:t>
            </a:r>
            <a:r>
              <a:rPr sz="421" b="1">
                <a:solidFill>
                  <a:srgbClr val="231F20"/>
                </a:solidFill>
                <a:latin typeface="Calibri"/>
                <a:cs typeface="Calibri"/>
              </a:rPr>
              <a:t>	</a:t>
            </a:r>
            <a:r>
              <a:rPr sz="421" b="1" spc="-13">
                <a:solidFill>
                  <a:srgbClr val="231F20"/>
                </a:solidFill>
                <a:latin typeface="Calibri"/>
                <a:cs typeface="Calibri"/>
              </a:rPr>
              <a:t>1950</a:t>
            </a:r>
            <a:r>
              <a:rPr sz="421" b="1">
                <a:solidFill>
                  <a:srgbClr val="231F20"/>
                </a:solidFill>
                <a:latin typeface="Calibri"/>
                <a:cs typeface="Calibri"/>
              </a:rPr>
              <a:t>	</a:t>
            </a:r>
            <a:r>
              <a:rPr sz="421" b="1" spc="-13">
                <a:solidFill>
                  <a:srgbClr val="231F20"/>
                </a:solidFill>
                <a:latin typeface="Calibri"/>
                <a:cs typeface="Calibri"/>
              </a:rPr>
              <a:t>1951</a:t>
            </a:r>
            <a:r>
              <a:rPr sz="421" b="1">
                <a:solidFill>
                  <a:srgbClr val="231F20"/>
                </a:solidFill>
                <a:latin typeface="Calibri"/>
                <a:cs typeface="Calibri"/>
              </a:rPr>
              <a:t>	</a:t>
            </a:r>
            <a:r>
              <a:rPr sz="421" b="1" spc="-13">
                <a:solidFill>
                  <a:srgbClr val="231F20"/>
                </a:solidFill>
                <a:latin typeface="Calibri"/>
                <a:cs typeface="Calibri"/>
              </a:rPr>
              <a:t>1952</a:t>
            </a:r>
            <a:r>
              <a:rPr sz="421" b="1">
                <a:solidFill>
                  <a:srgbClr val="231F20"/>
                </a:solidFill>
                <a:latin typeface="Calibri"/>
                <a:cs typeface="Calibri"/>
              </a:rPr>
              <a:t>	</a:t>
            </a:r>
            <a:r>
              <a:rPr sz="421" b="1" spc="-13">
                <a:solidFill>
                  <a:srgbClr val="231F20"/>
                </a:solidFill>
                <a:latin typeface="Calibri"/>
                <a:cs typeface="Calibri"/>
              </a:rPr>
              <a:t>1953</a:t>
            </a:r>
            <a:r>
              <a:rPr sz="421" b="1">
                <a:solidFill>
                  <a:srgbClr val="231F20"/>
                </a:solidFill>
                <a:latin typeface="Calibri"/>
                <a:cs typeface="Calibri"/>
              </a:rPr>
              <a:t>	</a:t>
            </a:r>
            <a:r>
              <a:rPr sz="421" b="1" spc="-13">
                <a:solidFill>
                  <a:srgbClr val="231F20"/>
                </a:solidFill>
                <a:latin typeface="Calibri"/>
                <a:cs typeface="Calibri"/>
              </a:rPr>
              <a:t>1954</a:t>
            </a:r>
            <a:r>
              <a:rPr sz="421" b="1">
                <a:solidFill>
                  <a:srgbClr val="231F20"/>
                </a:solidFill>
                <a:latin typeface="Calibri"/>
                <a:cs typeface="Calibri"/>
              </a:rPr>
              <a:t>	</a:t>
            </a:r>
            <a:r>
              <a:rPr sz="421" b="1" spc="-13">
                <a:solidFill>
                  <a:srgbClr val="231F20"/>
                </a:solidFill>
                <a:latin typeface="Calibri"/>
                <a:cs typeface="Calibri"/>
              </a:rPr>
              <a:t>1955</a:t>
            </a:r>
            <a:r>
              <a:rPr sz="421" b="1">
                <a:solidFill>
                  <a:srgbClr val="231F20"/>
                </a:solidFill>
                <a:latin typeface="Calibri"/>
                <a:cs typeface="Calibri"/>
              </a:rPr>
              <a:t>	</a:t>
            </a:r>
            <a:r>
              <a:rPr sz="421" b="1" spc="-13">
                <a:solidFill>
                  <a:srgbClr val="231F20"/>
                </a:solidFill>
                <a:latin typeface="Calibri"/>
                <a:cs typeface="Calibri"/>
              </a:rPr>
              <a:t>1956</a:t>
            </a:r>
            <a:r>
              <a:rPr sz="421" b="1">
                <a:solidFill>
                  <a:srgbClr val="231F20"/>
                </a:solidFill>
                <a:latin typeface="Calibri"/>
                <a:cs typeface="Calibri"/>
              </a:rPr>
              <a:t>	</a:t>
            </a:r>
            <a:r>
              <a:rPr sz="421" b="1" spc="-13">
                <a:solidFill>
                  <a:srgbClr val="231F20"/>
                </a:solidFill>
                <a:latin typeface="Calibri"/>
                <a:cs typeface="Calibri"/>
              </a:rPr>
              <a:t>1957</a:t>
            </a:r>
            <a:r>
              <a:rPr sz="421" b="1">
                <a:solidFill>
                  <a:srgbClr val="231F20"/>
                </a:solidFill>
                <a:latin typeface="Calibri"/>
                <a:cs typeface="Calibri"/>
              </a:rPr>
              <a:t>	</a:t>
            </a:r>
            <a:r>
              <a:rPr sz="421" b="1" spc="-13">
                <a:solidFill>
                  <a:srgbClr val="231F20"/>
                </a:solidFill>
                <a:latin typeface="Calibri"/>
                <a:cs typeface="Calibri"/>
              </a:rPr>
              <a:t>1958</a:t>
            </a:r>
            <a:r>
              <a:rPr sz="421" b="1">
                <a:solidFill>
                  <a:srgbClr val="231F20"/>
                </a:solidFill>
                <a:latin typeface="Calibri"/>
                <a:cs typeface="Calibri"/>
              </a:rPr>
              <a:t>	</a:t>
            </a:r>
            <a:r>
              <a:rPr sz="421" b="1" spc="-13">
                <a:solidFill>
                  <a:srgbClr val="231F20"/>
                </a:solidFill>
                <a:latin typeface="Calibri"/>
                <a:cs typeface="Calibri"/>
              </a:rPr>
              <a:t>1959</a:t>
            </a:r>
            <a:r>
              <a:rPr sz="421" b="1">
                <a:solidFill>
                  <a:srgbClr val="231F20"/>
                </a:solidFill>
                <a:latin typeface="Calibri"/>
                <a:cs typeface="Calibri"/>
              </a:rPr>
              <a:t>	</a:t>
            </a:r>
            <a:r>
              <a:rPr sz="421" b="1" spc="-13">
                <a:solidFill>
                  <a:srgbClr val="231F20"/>
                </a:solidFill>
                <a:latin typeface="Calibri"/>
                <a:cs typeface="Calibri"/>
              </a:rPr>
              <a:t>1960</a:t>
            </a:r>
            <a:r>
              <a:rPr sz="421" b="1">
                <a:solidFill>
                  <a:srgbClr val="231F20"/>
                </a:solidFill>
                <a:latin typeface="Calibri"/>
                <a:cs typeface="Calibri"/>
              </a:rPr>
              <a:t>	</a:t>
            </a:r>
            <a:r>
              <a:rPr sz="421" b="1" spc="-13">
                <a:solidFill>
                  <a:srgbClr val="231F20"/>
                </a:solidFill>
                <a:latin typeface="Calibri"/>
                <a:cs typeface="Calibri"/>
              </a:rPr>
              <a:t>1961</a:t>
            </a:r>
            <a:r>
              <a:rPr sz="421" b="1">
                <a:solidFill>
                  <a:srgbClr val="231F20"/>
                </a:solidFill>
                <a:latin typeface="Calibri"/>
                <a:cs typeface="Calibri"/>
              </a:rPr>
              <a:t>	</a:t>
            </a:r>
            <a:r>
              <a:rPr sz="421" b="1" spc="-13">
                <a:solidFill>
                  <a:srgbClr val="231F20"/>
                </a:solidFill>
                <a:latin typeface="Calibri"/>
                <a:cs typeface="Calibri"/>
              </a:rPr>
              <a:t>1962</a:t>
            </a:r>
            <a:r>
              <a:rPr sz="421" b="1">
                <a:solidFill>
                  <a:srgbClr val="231F20"/>
                </a:solidFill>
                <a:latin typeface="Calibri"/>
                <a:cs typeface="Calibri"/>
              </a:rPr>
              <a:t>	</a:t>
            </a:r>
            <a:r>
              <a:rPr sz="421" b="1" spc="-13">
                <a:solidFill>
                  <a:srgbClr val="231F20"/>
                </a:solidFill>
                <a:latin typeface="Calibri"/>
                <a:cs typeface="Calibri"/>
              </a:rPr>
              <a:t>1963</a:t>
            </a:r>
            <a:r>
              <a:rPr sz="421" b="1">
                <a:solidFill>
                  <a:srgbClr val="231F20"/>
                </a:solidFill>
                <a:latin typeface="Calibri"/>
                <a:cs typeface="Calibri"/>
              </a:rPr>
              <a:t>	</a:t>
            </a:r>
            <a:r>
              <a:rPr sz="421" b="1" spc="-13">
                <a:solidFill>
                  <a:srgbClr val="231F20"/>
                </a:solidFill>
                <a:latin typeface="Calibri"/>
                <a:cs typeface="Calibri"/>
              </a:rPr>
              <a:t>1964</a:t>
            </a:r>
            <a:r>
              <a:rPr sz="421" b="1">
                <a:solidFill>
                  <a:srgbClr val="231F20"/>
                </a:solidFill>
                <a:latin typeface="Calibri"/>
                <a:cs typeface="Calibri"/>
              </a:rPr>
              <a:t>	</a:t>
            </a:r>
            <a:r>
              <a:rPr sz="421" b="1" spc="-13">
                <a:solidFill>
                  <a:srgbClr val="231F20"/>
                </a:solidFill>
                <a:latin typeface="Calibri"/>
                <a:cs typeface="Calibri"/>
              </a:rPr>
              <a:t>1965</a:t>
            </a:r>
            <a:r>
              <a:rPr sz="421" b="1">
                <a:solidFill>
                  <a:srgbClr val="231F20"/>
                </a:solidFill>
                <a:latin typeface="Calibri"/>
                <a:cs typeface="Calibri"/>
              </a:rPr>
              <a:t>	1966</a:t>
            </a:r>
            <a:r>
              <a:rPr sz="421" b="1" spc="294">
                <a:solidFill>
                  <a:srgbClr val="231F20"/>
                </a:solidFill>
                <a:latin typeface="Calibri"/>
                <a:cs typeface="Calibri"/>
              </a:rPr>
              <a:t>  </a:t>
            </a:r>
            <a:r>
              <a:rPr sz="421" b="1">
                <a:solidFill>
                  <a:srgbClr val="231F20"/>
                </a:solidFill>
                <a:latin typeface="Calibri"/>
                <a:cs typeface="Calibri"/>
              </a:rPr>
              <a:t>1967</a:t>
            </a:r>
            <a:r>
              <a:rPr sz="421" b="1" spc="291">
                <a:solidFill>
                  <a:srgbClr val="231F20"/>
                </a:solidFill>
                <a:latin typeface="Calibri"/>
                <a:cs typeface="Calibri"/>
              </a:rPr>
              <a:t>  </a:t>
            </a:r>
            <a:r>
              <a:rPr sz="421" b="1">
                <a:solidFill>
                  <a:srgbClr val="231F20"/>
                </a:solidFill>
                <a:latin typeface="Calibri"/>
                <a:cs typeface="Calibri"/>
              </a:rPr>
              <a:t>1968</a:t>
            </a:r>
            <a:r>
              <a:rPr sz="421" b="1" spc="297">
                <a:solidFill>
                  <a:srgbClr val="231F20"/>
                </a:solidFill>
                <a:latin typeface="Calibri"/>
                <a:cs typeface="Calibri"/>
              </a:rPr>
              <a:t>  </a:t>
            </a:r>
            <a:r>
              <a:rPr sz="421" b="1">
                <a:solidFill>
                  <a:srgbClr val="231F20"/>
                </a:solidFill>
                <a:latin typeface="Calibri"/>
                <a:cs typeface="Calibri"/>
              </a:rPr>
              <a:t>1969</a:t>
            </a:r>
            <a:r>
              <a:rPr sz="421" b="1" spc="291">
                <a:solidFill>
                  <a:srgbClr val="231F20"/>
                </a:solidFill>
                <a:latin typeface="Calibri"/>
                <a:cs typeface="Calibri"/>
              </a:rPr>
              <a:t>  </a:t>
            </a:r>
            <a:r>
              <a:rPr sz="421" b="1">
                <a:solidFill>
                  <a:srgbClr val="231F20"/>
                </a:solidFill>
                <a:latin typeface="Calibri"/>
                <a:cs typeface="Calibri"/>
              </a:rPr>
              <a:t>1970</a:t>
            </a:r>
            <a:r>
              <a:rPr sz="421" b="1" spc="313">
                <a:solidFill>
                  <a:srgbClr val="231F20"/>
                </a:solidFill>
                <a:latin typeface="Calibri"/>
                <a:cs typeface="Calibri"/>
              </a:rPr>
              <a:t>  </a:t>
            </a:r>
            <a:r>
              <a:rPr sz="421" b="1">
                <a:solidFill>
                  <a:srgbClr val="231F20"/>
                </a:solidFill>
                <a:latin typeface="Calibri"/>
                <a:cs typeface="Calibri"/>
              </a:rPr>
              <a:t>1971</a:t>
            </a:r>
            <a:r>
              <a:rPr sz="421" b="1" spc="281">
                <a:solidFill>
                  <a:srgbClr val="231F20"/>
                </a:solidFill>
                <a:latin typeface="Calibri"/>
                <a:cs typeface="Calibri"/>
              </a:rPr>
              <a:t>  </a:t>
            </a:r>
            <a:r>
              <a:rPr sz="421" b="1">
                <a:solidFill>
                  <a:srgbClr val="231F20"/>
                </a:solidFill>
                <a:latin typeface="Calibri"/>
                <a:cs typeface="Calibri"/>
              </a:rPr>
              <a:t>1972</a:t>
            </a:r>
            <a:r>
              <a:rPr sz="421" b="1" spc="294">
                <a:solidFill>
                  <a:srgbClr val="231F20"/>
                </a:solidFill>
                <a:latin typeface="Calibri"/>
                <a:cs typeface="Calibri"/>
              </a:rPr>
              <a:t>  </a:t>
            </a:r>
            <a:r>
              <a:rPr sz="421" b="1">
                <a:solidFill>
                  <a:srgbClr val="231F20"/>
                </a:solidFill>
                <a:latin typeface="Calibri"/>
                <a:cs typeface="Calibri"/>
              </a:rPr>
              <a:t>1973</a:t>
            </a:r>
            <a:r>
              <a:rPr sz="421" b="1" spc="291">
                <a:solidFill>
                  <a:srgbClr val="231F20"/>
                </a:solidFill>
                <a:latin typeface="Calibri"/>
                <a:cs typeface="Calibri"/>
              </a:rPr>
              <a:t>  </a:t>
            </a:r>
            <a:r>
              <a:rPr sz="421" b="1">
                <a:solidFill>
                  <a:srgbClr val="231F20"/>
                </a:solidFill>
                <a:latin typeface="Calibri"/>
                <a:cs typeface="Calibri"/>
              </a:rPr>
              <a:t>1974</a:t>
            </a:r>
            <a:r>
              <a:rPr sz="421" b="1" spc="297">
                <a:solidFill>
                  <a:srgbClr val="231F20"/>
                </a:solidFill>
                <a:latin typeface="Calibri"/>
                <a:cs typeface="Calibri"/>
              </a:rPr>
              <a:t>  </a:t>
            </a:r>
            <a:r>
              <a:rPr sz="421" b="1">
                <a:solidFill>
                  <a:srgbClr val="231F20"/>
                </a:solidFill>
                <a:latin typeface="Calibri"/>
                <a:cs typeface="Calibri"/>
              </a:rPr>
              <a:t>1975</a:t>
            </a:r>
            <a:r>
              <a:rPr sz="421" b="1" spc="291">
                <a:solidFill>
                  <a:srgbClr val="231F20"/>
                </a:solidFill>
                <a:latin typeface="Calibri"/>
                <a:cs typeface="Calibri"/>
              </a:rPr>
              <a:t>  </a:t>
            </a:r>
            <a:r>
              <a:rPr sz="421" b="1">
                <a:solidFill>
                  <a:srgbClr val="231F20"/>
                </a:solidFill>
                <a:latin typeface="Calibri"/>
                <a:cs typeface="Calibri"/>
              </a:rPr>
              <a:t>1976</a:t>
            </a:r>
            <a:r>
              <a:rPr sz="421" b="1" spc="269">
                <a:solidFill>
                  <a:srgbClr val="231F20"/>
                </a:solidFill>
                <a:latin typeface="Calibri"/>
                <a:cs typeface="Calibri"/>
              </a:rPr>
              <a:t>  </a:t>
            </a:r>
            <a:r>
              <a:rPr sz="421" b="1">
                <a:solidFill>
                  <a:srgbClr val="231F20"/>
                </a:solidFill>
                <a:latin typeface="Calibri"/>
                <a:cs typeface="Calibri"/>
              </a:rPr>
              <a:t>1977</a:t>
            </a:r>
            <a:r>
              <a:rPr sz="421" b="1" spc="291">
                <a:solidFill>
                  <a:srgbClr val="231F20"/>
                </a:solidFill>
                <a:latin typeface="Calibri"/>
                <a:cs typeface="Calibri"/>
              </a:rPr>
              <a:t>  </a:t>
            </a:r>
            <a:r>
              <a:rPr sz="421" b="1" spc="-13">
                <a:solidFill>
                  <a:srgbClr val="231F20"/>
                </a:solidFill>
                <a:latin typeface="Calibri"/>
                <a:cs typeface="Calibri"/>
              </a:rPr>
              <a:t>1978</a:t>
            </a:r>
            <a:endParaRPr sz="421">
              <a:latin typeface="Calibri"/>
              <a:cs typeface="Calibri"/>
            </a:endParaRPr>
          </a:p>
        </p:txBody>
      </p:sp>
      <p:grpSp>
        <p:nvGrpSpPr>
          <p:cNvPr id="231" name="object 231"/>
          <p:cNvGrpSpPr/>
          <p:nvPr/>
        </p:nvGrpSpPr>
        <p:grpSpPr>
          <a:xfrm>
            <a:off x="538311" y="3363452"/>
            <a:ext cx="9224309" cy="1903618"/>
            <a:chOff x="538311" y="3363452"/>
            <a:chExt cx="9224309" cy="1903618"/>
          </a:xfrm>
        </p:grpSpPr>
        <p:sp>
          <p:nvSpPr>
            <p:cNvPr id="232" name="object 232"/>
            <p:cNvSpPr/>
            <p:nvPr/>
          </p:nvSpPr>
          <p:spPr>
            <a:xfrm>
              <a:off x="538311" y="3363452"/>
              <a:ext cx="9224309" cy="1903618"/>
            </a:xfrm>
            <a:custGeom>
              <a:avLst/>
              <a:gdLst/>
              <a:ahLst/>
              <a:cxnLst/>
              <a:rect l="l" t="t" r="r" b="b"/>
              <a:pathLst>
                <a:path w="14255750" h="2941954">
                  <a:moveTo>
                    <a:pt x="14255661" y="0"/>
                  </a:moveTo>
                  <a:lnTo>
                    <a:pt x="14246110" y="2603"/>
                  </a:lnTo>
                  <a:lnTo>
                    <a:pt x="13929525" y="82080"/>
                  </a:lnTo>
                  <a:lnTo>
                    <a:pt x="13612952" y="61404"/>
                  </a:lnTo>
                  <a:lnTo>
                    <a:pt x="13296366" y="207390"/>
                  </a:lnTo>
                  <a:lnTo>
                    <a:pt x="12979793" y="370471"/>
                  </a:lnTo>
                  <a:lnTo>
                    <a:pt x="12663208" y="268884"/>
                  </a:lnTo>
                  <a:lnTo>
                    <a:pt x="12346635" y="165112"/>
                  </a:lnTo>
                  <a:lnTo>
                    <a:pt x="12030062" y="242481"/>
                  </a:lnTo>
                  <a:lnTo>
                    <a:pt x="11713464" y="336499"/>
                  </a:lnTo>
                  <a:lnTo>
                    <a:pt x="11396891" y="345135"/>
                  </a:lnTo>
                  <a:lnTo>
                    <a:pt x="11080318" y="281736"/>
                  </a:lnTo>
                  <a:lnTo>
                    <a:pt x="10763745" y="377456"/>
                  </a:lnTo>
                  <a:lnTo>
                    <a:pt x="10447147" y="513918"/>
                  </a:lnTo>
                  <a:lnTo>
                    <a:pt x="10130561" y="518782"/>
                  </a:lnTo>
                  <a:lnTo>
                    <a:pt x="9813988" y="648131"/>
                  </a:lnTo>
                  <a:lnTo>
                    <a:pt x="9497415" y="729932"/>
                  </a:lnTo>
                  <a:lnTo>
                    <a:pt x="9180830" y="840346"/>
                  </a:lnTo>
                  <a:lnTo>
                    <a:pt x="8864244" y="762292"/>
                  </a:lnTo>
                  <a:lnTo>
                    <a:pt x="8547671" y="874648"/>
                  </a:lnTo>
                  <a:lnTo>
                    <a:pt x="8231098" y="897204"/>
                  </a:lnTo>
                  <a:lnTo>
                    <a:pt x="7914513" y="968565"/>
                  </a:lnTo>
                  <a:lnTo>
                    <a:pt x="7597927" y="1177289"/>
                  </a:lnTo>
                  <a:lnTo>
                    <a:pt x="7281341" y="1105763"/>
                  </a:lnTo>
                  <a:lnTo>
                    <a:pt x="6964781" y="1158963"/>
                  </a:lnTo>
                  <a:lnTo>
                    <a:pt x="6648183" y="1278077"/>
                  </a:lnTo>
                  <a:lnTo>
                    <a:pt x="6331610" y="1525562"/>
                  </a:lnTo>
                  <a:lnTo>
                    <a:pt x="6015024" y="1531162"/>
                  </a:lnTo>
                  <a:lnTo>
                    <a:pt x="5698451" y="1585467"/>
                  </a:lnTo>
                  <a:lnTo>
                    <a:pt x="5381866" y="1676933"/>
                  </a:lnTo>
                  <a:lnTo>
                    <a:pt x="5065293" y="1774799"/>
                  </a:lnTo>
                  <a:lnTo>
                    <a:pt x="4748707" y="1823567"/>
                  </a:lnTo>
                  <a:lnTo>
                    <a:pt x="4432134" y="1825777"/>
                  </a:lnTo>
                  <a:lnTo>
                    <a:pt x="4115561" y="1832381"/>
                  </a:lnTo>
                  <a:lnTo>
                    <a:pt x="3798963" y="1815744"/>
                  </a:lnTo>
                  <a:lnTo>
                    <a:pt x="3482390" y="1996389"/>
                  </a:lnTo>
                  <a:lnTo>
                    <a:pt x="3165805" y="2104986"/>
                  </a:lnTo>
                  <a:lnTo>
                    <a:pt x="2849219" y="2252332"/>
                  </a:lnTo>
                  <a:lnTo>
                    <a:pt x="2532646" y="2345702"/>
                  </a:lnTo>
                  <a:lnTo>
                    <a:pt x="2216073" y="2299868"/>
                  </a:lnTo>
                  <a:lnTo>
                    <a:pt x="1899475" y="2290698"/>
                  </a:lnTo>
                  <a:lnTo>
                    <a:pt x="1582902" y="2295804"/>
                  </a:lnTo>
                  <a:lnTo>
                    <a:pt x="1266329" y="2421496"/>
                  </a:lnTo>
                  <a:lnTo>
                    <a:pt x="949744" y="2163622"/>
                  </a:lnTo>
                  <a:lnTo>
                    <a:pt x="633171" y="2369629"/>
                  </a:lnTo>
                  <a:lnTo>
                    <a:pt x="316585" y="2695270"/>
                  </a:lnTo>
                  <a:lnTo>
                    <a:pt x="0" y="2817761"/>
                  </a:lnTo>
                  <a:lnTo>
                    <a:pt x="0" y="2941408"/>
                  </a:lnTo>
                  <a:lnTo>
                    <a:pt x="14255661" y="2941408"/>
                  </a:lnTo>
                  <a:lnTo>
                    <a:pt x="14255661" y="0"/>
                  </a:lnTo>
                  <a:close/>
                </a:path>
              </a:pathLst>
            </a:custGeom>
            <a:solidFill>
              <a:srgbClr val="7AD0E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3" name="object 233"/>
            <p:cNvSpPr/>
            <p:nvPr/>
          </p:nvSpPr>
          <p:spPr>
            <a:xfrm>
              <a:off x="538311" y="3867779"/>
              <a:ext cx="9224309" cy="1399054"/>
            </a:xfrm>
            <a:custGeom>
              <a:avLst/>
              <a:gdLst/>
              <a:ahLst/>
              <a:cxnLst/>
              <a:rect l="l" t="t" r="r" b="b"/>
              <a:pathLst>
                <a:path w="14255750" h="2162175">
                  <a:moveTo>
                    <a:pt x="14255661" y="0"/>
                  </a:moveTo>
                  <a:lnTo>
                    <a:pt x="14246110" y="2235"/>
                  </a:lnTo>
                  <a:lnTo>
                    <a:pt x="13929525" y="56984"/>
                  </a:lnTo>
                  <a:lnTo>
                    <a:pt x="13612952" y="23914"/>
                  </a:lnTo>
                  <a:lnTo>
                    <a:pt x="13296366" y="145186"/>
                  </a:lnTo>
                  <a:lnTo>
                    <a:pt x="12979793" y="283540"/>
                  </a:lnTo>
                  <a:lnTo>
                    <a:pt x="12663208" y="144856"/>
                  </a:lnTo>
                  <a:lnTo>
                    <a:pt x="12346635" y="28727"/>
                  </a:lnTo>
                  <a:lnTo>
                    <a:pt x="12030062" y="93725"/>
                  </a:lnTo>
                  <a:lnTo>
                    <a:pt x="11713464" y="163004"/>
                  </a:lnTo>
                  <a:lnTo>
                    <a:pt x="11396891" y="159270"/>
                  </a:lnTo>
                  <a:lnTo>
                    <a:pt x="11080318" y="83515"/>
                  </a:lnTo>
                  <a:lnTo>
                    <a:pt x="10763745" y="154482"/>
                  </a:lnTo>
                  <a:lnTo>
                    <a:pt x="10447147" y="278587"/>
                  </a:lnTo>
                  <a:lnTo>
                    <a:pt x="10130561" y="271094"/>
                  </a:lnTo>
                  <a:lnTo>
                    <a:pt x="9813988" y="388073"/>
                  </a:lnTo>
                  <a:lnTo>
                    <a:pt x="9497415" y="457504"/>
                  </a:lnTo>
                  <a:lnTo>
                    <a:pt x="9180830" y="555561"/>
                  </a:lnTo>
                  <a:lnTo>
                    <a:pt x="8864244" y="465137"/>
                  </a:lnTo>
                  <a:lnTo>
                    <a:pt x="8547671" y="565124"/>
                  </a:lnTo>
                  <a:lnTo>
                    <a:pt x="8231098" y="575335"/>
                  </a:lnTo>
                  <a:lnTo>
                    <a:pt x="7914513" y="634326"/>
                  </a:lnTo>
                  <a:lnTo>
                    <a:pt x="7597927" y="818324"/>
                  </a:lnTo>
                  <a:lnTo>
                    <a:pt x="7281341" y="734415"/>
                  </a:lnTo>
                  <a:lnTo>
                    <a:pt x="6964781" y="775271"/>
                  </a:lnTo>
                  <a:lnTo>
                    <a:pt x="6648183" y="882002"/>
                  </a:lnTo>
                  <a:lnTo>
                    <a:pt x="6331610" y="1104760"/>
                  </a:lnTo>
                  <a:lnTo>
                    <a:pt x="6015024" y="1085621"/>
                  </a:lnTo>
                  <a:lnTo>
                    <a:pt x="5698451" y="1127569"/>
                  </a:lnTo>
                  <a:lnTo>
                    <a:pt x="5381866" y="1194295"/>
                  </a:lnTo>
                  <a:lnTo>
                    <a:pt x="5065293" y="1267434"/>
                  </a:lnTo>
                  <a:lnTo>
                    <a:pt x="4748707" y="1291462"/>
                  </a:lnTo>
                  <a:lnTo>
                    <a:pt x="4432134" y="1268958"/>
                  </a:lnTo>
                  <a:lnTo>
                    <a:pt x="4115561" y="1250810"/>
                  </a:lnTo>
                  <a:lnTo>
                    <a:pt x="3798963" y="1221816"/>
                  </a:lnTo>
                  <a:lnTo>
                    <a:pt x="3482390" y="1377734"/>
                  </a:lnTo>
                  <a:lnTo>
                    <a:pt x="3165805" y="1473961"/>
                  </a:lnTo>
                  <a:lnTo>
                    <a:pt x="2849219" y="1608950"/>
                  </a:lnTo>
                  <a:lnTo>
                    <a:pt x="2532646" y="1665223"/>
                  </a:lnTo>
                  <a:lnTo>
                    <a:pt x="2216073" y="1594637"/>
                  </a:lnTo>
                  <a:lnTo>
                    <a:pt x="1899475" y="1560753"/>
                  </a:lnTo>
                  <a:lnTo>
                    <a:pt x="1582902" y="1553476"/>
                  </a:lnTo>
                  <a:lnTo>
                    <a:pt x="1266329" y="1679194"/>
                  </a:lnTo>
                  <a:lnTo>
                    <a:pt x="949744" y="1396593"/>
                  </a:lnTo>
                  <a:lnTo>
                    <a:pt x="633171" y="1590217"/>
                  </a:lnTo>
                  <a:lnTo>
                    <a:pt x="316585" y="1915858"/>
                  </a:lnTo>
                  <a:lnTo>
                    <a:pt x="0" y="2038337"/>
                  </a:lnTo>
                  <a:lnTo>
                    <a:pt x="0" y="2161997"/>
                  </a:lnTo>
                  <a:lnTo>
                    <a:pt x="14255661" y="2161997"/>
                  </a:lnTo>
                  <a:lnTo>
                    <a:pt x="14255661"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4" name="object 234"/>
            <p:cNvSpPr/>
            <p:nvPr/>
          </p:nvSpPr>
          <p:spPr>
            <a:xfrm>
              <a:off x="7787429" y="3602132"/>
              <a:ext cx="36979" cy="303231"/>
            </a:xfrm>
            <a:custGeom>
              <a:avLst/>
              <a:gdLst/>
              <a:ahLst/>
              <a:cxnLst/>
              <a:rect l="l" t="t" r="r" b="b"/>
              <a:pathLst>
                <a:path w="57150" h="468629">
                  <a:moveTo>
                    <a:pt x="12992" y="421386"/>
                  </a:moveTo>
                  <a:lnTo>
                    <a:pt x="2451" y="421386"/>
                  </a:lnTo>
                  <a:lnTo>
                    <a:pt x="2451" y="429006"/>
                  </a:lnTo>
                  <a:lnTo>
                    <a:pt x="12992" y="429006"/>
                  </a:lnTo>
                  <a:lnTo>
                    <a:pt x="12992" y="421386"/>
                  </a:lnTo>
                  <a:close/>
                </a:path>
                <a:path w="57150" h="468629">
                  <a:moveTo>
                    <a:pt x="40246" y="429006"/>
                  </a:moveTo>
                  <a:lnTo>
                    <a:pt x="33134" y="429006"/>
                  </a:lnTo>
                  <a:lnTo>
                    <a:pt x="33134" y="421386"/>
                  </a:lnTo>
                  <a:lnTo>
                    <a:pt x="33134" y="304368"/>
                  </a:lnTo>
                  <a:lnTo>
                    <a:pt x="23926" y="304368"/>
                  </a:lnTo>
                  <a:lnTo>
                    <a:pt x="23926" y="421386"/>
                  </a:lnTo>
                  <a:lnTo>
                    <a:pt x="23926" y="429006"/>
                  </a:lnTo>
                  <a:lnTo>
                    <a:pt x="16840" y="429006"/>
                  </a:lnTo>
                  <a:lnTo>
                    <a:pt x="16840" y="468376"/>
                  </a:lnTo>
                  <a:lnTo>
                    <a:pt x="40246" y="468376"/>
                  </a:lnTo>
                  <a:lnTo>
                    <a:pt x="40246" y="429006"/>
                  </a:lnTo>
                  <a:close/>
                </a:path>
                <a:path w="57150" h="468629">
                  <a:moveTo>
                    <a:pt x="54648" y="421386"/>
                  </a:moveTo>
                  <a:lnTo>
                    <a:pt x="44094" y="421386"/>
                  </a:lnTo>
                  <a:lnTo>
                    <a:pt x="44094" y="429006"/>
                  </a:lnTo>
                  <a:lnTo>
                    <a:pt x="54648" y="429006"/>
                  </a:lnTo>
                  <a:lnTo>
                    <a:pt x="54648" y="421386"/>
                  </a:lnTo>
                  <a:close/>
                </a:path>
                <a:path w="57150" h="468629">
                  <a:moveTo>
                    <a:pt x="56819" y="46367"/>
                  </a:moveTo>
                  <a:lnTo>
                    <a:pt x="28397" y="0"/>
                  </a:lnTo>
                  <a:lnTo>
                    <a:pt x="0" y="46367"/>
                  </a:lnTo>
                  <a:lnTo>
                    <a:pt x="23799" y="39408"/>
                  </a:lnTo>
                  <a:lnTo>
                    <a:pt x="23799" y="219062"/>
                  </a:lnTo>
                  <a:lnTo>
                    <a:pt x="33020" y="219062"/>
                  </a:lnTo>
                  <a:lnTo>
                    <a:pt x="33020" y="39408"/>
                  </a:lnTo>
                  <a:lnTo>
                    <a:pt x="56819" y="46367"/>
                  </a:lnTo>
                  <a:close/>
                </a:path>
              </a:pathLst>
            </a:custGeom>
            <a:solidFill>
              <a:srgbClr val="231F2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5" name="object 235"/>
            <p:cNvSpPr/>
            <p:nvPr/>
          </p:nvSpPr>
          <p:spPr>
            <a:xfrm>
              <a:off x="7490468" y="3686536"/>
              <a:ext cx="675080" cy="112582"/>
            </a:xfrm>
            <a:custGeom>
              <a:avLst/>
              <a:gdLst/>
              <a:ahLst/>
              <a:cxnLst/>
              <a:rect l="l" t="t" r="r" b="b"/>
              <a:pathLst>
                <a:path w="1043303" h="173989">
                  <a:moveTo>
                    <a:pt x="1042949" y="0"/>
                  </a:moveTo>
                  <a:lnTo>
                    <a:pt x="0" y="0"/>
                  </a:lnTo>
                  <a:lnTo>
                    <a:pt x="0" y="173926"/>
                  </a:lnTo>
                  <a:lnTo>
                    <a:pt x="1042949" y="173926"/>
                  </a:lnTo>
                  <a:lnTo>
                    <a:pt x="1042949" y="0"/>
                  </a:lnTo>
                  <a:close/>
                </a:path>
              </a:pathLst>
            </a:custGeom>
            <a:solidFill>
              <a:srgbClr val="7AD0E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36" name="object 236"/>
          <p:cNvSpPr txBox="1"/>
          <p:nvPr/>
        </p:nvSpPr>
        <p:spPr>
          <a:xfrm>
            <a:off x="7557101" y="3686387"/>
            <a:ext cx="495935" cy="112993"/>
          </a:xfrm>
          <a:prstGeom prst="rect">
            <a:avLst/>
          </a:prstGeom>
        </p:spPr>
        <p:txBody>
          <a:bodyPr vert="horz" wrap="square" lIns="0" tIns="698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94914">
              <a:lnSpc>
                <a:spcPct val="109300"/>
              </a:lnSpc>
              <a:spcBef>
                <a:spcPts val="55"/>
              </a:spcBef>
            </a:pPr>
            <a:r>
              <a:rPr sz="291" b="1" spc="6">
                <a:solidFill>
                  <a:srgbClr val="231F20"/>
                </a:solidFill>
                <a:latin typeface="Arial"/>
                <a:cs typeface="Arial"/>
              </a:rPr>
              <a:t>Value</a:t>
            </a:r>
            <a:r>
              <a:rPr sz="291" b="1" spc="23">
                <a:solidFill>
                  <a:srgbClr val="231F20"/>
                </a:solidFill>
                <a:latin typeface="Arial"/>
                <a:cs typeface="Arial"/>
              </a:rPr>
              <a:t> </a:t>
            </a:r>
            <a:r>
              <a:rPr sz="291" b="1" spc="6">
                <a:solidFill>
                  <a:srgbClr val="231F20"/>
                </a:solidFill>
                <a:latin typeface="Arial"/>
                <a:cs typeface="Arial"/>
              </a:rPr>
              <a:t>added</a:t>
            </a:r>
            <a:r>
              <a:rPr sz="291" b="1" spc="23">
                <a:solidFill>
                  <a:srgbClr val="231F20"/>
                </a:solidFill>
                <a:latin typeface="Arial"/>
                <a:cs typeface="Arial"/>
              </a:rPr>
              <a:t> </a:t>
            </a:r>
            <a:r>
              <a:rPr sz="291" b="1" spc="-16">
                <a:solidFill>
                  <a:srgbClr val="231F20"/>
                </a:solidFill>
                <a:latin typeface="Arial"/>
                <a:cs typeface="Arial"/>
              </a:rPr>
              <a:t>by</a:t>
            </a:r>
            <a:r>
              <a:rPr sz="291" b="1" spc="324">
                <a:solidFill>
                  <a:srgbClr val="231F20"/>
                </a:solidFill>
                <a:latin typeface="Arial"/>
                <a:cs typeface="Arial"/>
              </a:rPr>
              <a:t> </a:t>
            </a:r>
            <a:r>
              <a:rPr sz="291" b="1">
                <a:solidFill>
                  <a:srgbClr val="231F20"/>
                </a:solidFill>
                <a:latin typeface="Arial"/>
                <a:cs typeface="Arial"/>
              </a:rPr>
              <a:t>reinvestment</a:t>
            </a:r>
            <a:r>
              <a:rPr sz="291" b="1" spc="32">
                <a:solidFill>
                  <a:srgbClr val="231F20"/>
                </a:solidFill>
                <a:latin typeface="Arial"/>
                <a:cs typeface="Arial"/>
              </a:rPr>
              <a:t> </a:t>
            </a:r>
            <a:r>
              <a:rPr sz="291" b="1">
                <a:solidFill>
                  <a:srgbClr val="231F20"/>
                </a:solidFill>
                <a:latin typeface="Arial"/>
                <a:cs typeface="Arial"/>
              </a:rPr>
              <a:t>of</a:t>
            </a:r>
            <a:r>
              <a:rPr sz="291" b="1" spc="45">
                <a:solidFill>
                  <a:srgbClr val="231F20"/>
                </a:solidFill>
                <a:latin typeface="Arial"/>
                <a:cs typeface="Arial"/>
              </a:rPr>
              <a:t> </a:t>
            </a:r>
            <a:r>
              <a:rPr sz="291" b="1" spc="-6">
                <a:solidFill>
                  <a:srgbClr val="231F20"/>
                </a:solidFill>
                <a:latin typeface="Arial"/>
                <a:cs typeface="Arial"/>
              </a:rPr>
              <a:t>dividends</a:t>
            </a:r>
            <a:endParaRPr sz="291">
              <a:latin typeface="Arial"/>
              <a:cs typeface="Arial"/>
            </a:endParaRPr>
          </a:p>
        </p:txBody>
      </p:sp>
      <p:sp>
        <p:nvSpPr>
          <p:cNvPr id="237" name="object 237"/>
          <p:cNvSpPr txBox="1"/>
          <p:nvPr/>
        </p:nvSpPr>
        <p:spPr>
          <a:xfrm>
            <a:off x="616951" y="4819956"/>
            <a:ext cx="65741" cy="27405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Depression</a:t>
            </a:r>
            <a:endParaRPr sz="388">
              <a:latin typeface="Arial"/>
              <a:cs typeface="Arial"/>
            </a:endParaRPr>
          </a:p>
        </p:txBody>
      </p:sp>
      <p:sp>
        <p:nvSpPr>
          <p:cNvPr id="238" name="object 238"/>
          <p:cNvSpPr txBox="1"/>
          <p:nvPr/>
        </p:nvSpPr>
        <p:spPr>
          <a:xfrm>
            <a:off x="809323" y="4538053"/>
            <a:ext cx="65741" cy="406363"/>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Civil</a:t>
            </a:r>
            <a:r>
              <a:rPr sz="388" b="1" spc="-3">
                <a:solidFill>
                  <a:srgbClr val="231F20"/>
                </a:solidFill>
                <a:latin typeface="Arial"/>
                <a:cs typeface="Arial"/>
              </a:rPr>
              <a:t> </a:t>
            </a:r>
            <a:r>
              <a:rPr sz="388" b="1" spc="-6">
                <a:solidFill>
                  <a:srgbClr val="231F20"/>
                </a:solidFill>
                <a:latin typeface="Arial"/>
                <a:cs typeface="Arial"/>
              </a:rPr>
              <a:t>war</a:t>
            </a:r>
            <a:r>
              <a:rPr sz="388" b="1" spc="-3">
                <a:solidFill>
                  <a:srgbClr val="231F20"/>
                </a:solidFill>
                <a:latin typeface="Arial"/>
                <a:cs typeface="Arial"/>
              </a:rPr>
              <a:t> </a:t>
            </a:r>
            <a:r>
              <a:rPr sz="388" b="1" spc="-6">
                <a:solidFill>
                  <a:srgbClr val="231F20"/>
                </a:solidFill>
                <a:latin typeface="Arial"/>
                <a:cs typeface="Arial"/>
              </a:rPr>
              <a:t>in</a:t>
            </a:r>
            <a:r>
              <a:rPr sz="388" b="1" spc="-3">
                <a:solidFill>
                  <a:srgbClr val="231F20"/>
                </a:solidFill>
                <a:latin typeface="Arial"/>
                <a:cs typeface="Arial"/>
              </a:rPr>
              <a:t> </a:t>
            </a:r>
            <a:r>
              <a:rPr sz="388" b="1" spc="-6">
                <a:solidFill>
                  <a:srgbClr val="231F20"/>
                </a:solidFill>
                <a:latin typeface="Arial"/>
                <a:cs typeface="Arial"/>
              </a:rPr>
              <a:t>Spain</a:t>
            </a:r>
            <a:endParaRPr sz="388">
              <a:latin typeface="Arial"/>
              <a:cs typeface="Arial"/>
            </a:endParaRPr>
          </a:p>
        </p:txBody>
      </p:sp>
      <p:sp>
        <p:nvSpPr>
          <p:cNvPr id="239" name="object 239"/>
          <p:cNvSpPr txBox="1"/>
          <p:nvPr/>
        </p:nvSpPr>
        <p:spPr>
          <a:xfrm>
            <a:off x="1231882" y="4564230"/>
            <a:ext cx="65741" cy="24242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Recession</a:t>
            </a:r>
            <a:endParaRPr sz="388">
              <a:latin typeface="Arial"/>
              <a:cs typeface="Arial"/>
            </a:endParaRPr>
          </a:p>
        </p:txBody>
      </p:sp>
      <p:sp>
        <p:nvSpPr>
          <p:cNvPr id="240" name="object 240"/>
          <p:cNvSpPr txBox="1"/>
          <p:nvPr/>
        </p:nvSpPr>
        <p:spPr>
          <a:xfrm>
            <a:off x="1021241" y="4209790"/>
            <a:ext cx="65741" cy="563320"/>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Economy</a:t>
            </a:r>
            <a:r>
              <a:rPr sz="388" b="1" spc="3">
                <a:solidFill>
                  <a:srgbClr val="231F20"/>
                </a:solidFill>
                <a:latin typeface="Arial"/>
                <a:cs typeface="Arial"/>
              </a:rPr>
              <a:t> </a:t>
            </a:r>
            <a:r>
              <a:rPr sz="388" b="1" spc="-13">
                <a:solidFill>
                  <a:srgbClr val="231F20"/>
                </a:solidFill>
                <a:latin typeface="Arial"/>
                <a:cs typeface="Arial"/>
              </a:rPr>
              <a:t>still</a:t>
            </a:r>
            <a:r>
              <a:rPr sz="388" b="1" spc="6">
                <a:solidFill>
                  <a:srgbClr val="231F20"/>
                </a:solidFill>
                <a:latin typeface="Arial"/>
                <a:cs typeface="Arial"/>
              </a:rPr>
              <a:t> </a:t>
            </a:r>
            <a:r>
              <a:rPr sz="388" b="1" spc="-6">
                <a:solidFill>
                  <a:srgbClr val="231F20"/>
                </a:solidFill>
                <a:latin typeface="Arial"/>
                <a:cs typeface="Arial"/>
              </a:rPr>
              <a:t>struggling</a:t>
            </a:r>
            <a:endParaRPr sz="388">
              <a:latin typeface="Arial"/>
              <a:cs typeface="Arial"/>
            </a:endParaRPr>
          </a:p>
        </p:txBody>
      </p:sp>
      <p:sp>
        <p:nvSpPr>
          <p:cNvPr id="241" name="object 241"/>
          <p:cNvSpPr txBox="1"/>
          <p:nvPr/>
        </p:nvSpPr>
        <p:spPr>
          <a:xfrm>
            <a:off x="1428478" y="4413604"/>
            <a:ext cx="65741" cy="43142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War</a:t>
            </a:r>
            <a:r>
              <a:rPr sz="388" b="1" spc="-10">
                <a:solidFill>
                  <a:srgbClr val="231F20"/>
                </a:solidFill>
                <a:latin typeface="Arial"/>
                <a:cs typeface="Arial"/>
              </a:rPr>
              <a:t> </a:t>
            </a:r>
            <a:r>
              <a:rPr sz="388" b="1" spc="-16">
                <a:solidFill>
                  <a:srgbClr val="231F20"/>
                </a:solidFill>
                <a:latin typeface="Arial"/>
                <a:cs typeface="Arial"/>
              </a:rPr>
              <a:t>clouds</a:t>
            </a:r>
            <a:r>
              <a:rPr sz="388" b="1" spc="-6">
                <a:solidFill>
                  <a:srgbClr val="231F20"/>
                </a:solidFill>
                <a:latin typeface="Arial"/>
                <a:cs typeface="Arial"/>
              </a:rPr>
              <a:t> gather</a:t>
            </a:r>
            <a:endParaRPr sz="388">
              <a:latin typeface="Arial"/>
              <a:cs typeface="Arial"/>
            </a:endParaRPr>
          </a:p>
        </p:txBody>
      </p:sp>
      <p:sp>
        <p:nvSpPr>
          <p:cNvPr id="242" name="object 242"/>
          <p:cNvSpPr txBox="1"/>
          <p:nvPr/>
        </p:nvSpPr>
        <p:spPr>
          <a:xfrm>
            <a:off x="1641328" y="4461587"/>
            <a:ext cx="65741" cy="34021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War</a:t>
            </a:r>
            <a:r>
              <a:rPr sz="388" b="1" spc="-13">
                <a:solidFill>
                  <a:srgbClr val="231F20"/>
                </a:solidFill>
                <a:latin typeface="Arial"/>
                <a:cs typeface="Arial"/>
              </a:rPr>
              <a:t> </a:t>
            </a:r>
            <a:r>
              <a:rPr sz="388" b="1" spc="-6">
                <a:solidFill>
                  <a:srgbClr val="231F20"/>
                </a:solidFill>
                <a:latin typeface="Arial"/>
                <a:cs typeface="Arial"/>
              </a:rPr>
              <a:t>in</a:t>
            </a:r>
            <a:r>
              <a:rPr sz="388" b="1" spc="-13">
                <a:solidFill>
                  <a:srgbClr val="231F20"/>
                </a:solidFill>
                <a:latin typeface="Arial"/>
                <a:cs typeface="Arial"/>
              </a:rPr>
              <a:t> </a:t>
            </a:r>
            <a:r>
              <a:rPr sz="388" b="1" spc="-6">
                <a:solidFill>
                  <a:srgbClr val="231F20"/>
                </a:solidFill>
                <a:latin typeface="Arial"/>
                <a:cs typeface="Arial"/>
              </a:rPr>
              <a:t>Europe</a:t>
            </a:r>
            <a:endParaRPr sz="388">
              <a:latin typeface="Arial"/>
              <a:cs typeface="Arial"/>
            </a:endParaRPr>
          </a:p>
        </p:txBody>
      </p:sp>
      <p:sp>
        <p:nvSpPr>
          <p:cNvPr id="243" name="object 243"/>
          <p:cNvSpPr txBox="1"/>
          <p:nvPr/>
        </p:nvSpPr>
        <p:spPr>
          <a:xfrm>
            <a:off x="1844308" y="4513301"/>
            <a:ext cx="65741" cy="27118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France</a:t>
            </a:r>
            <a:r>
              <a:rPr sz="388" b="1" spc="3">
                <a:solidFill>
                  <a:srgbClr val="231F20"/>
                </a:solidFill>
                <a:latin typeface="Arial"/>
                <a:cs typeface="Arial"/>
              </a:rPr>
              <a:t> </a:t>
            </a:r>
            <a:r>
              <a:rPr sz="388" b="1" spc="-6">
                <a:solidFill>
                  <a:srgbClr val="231F20"/>
                </a:solidFill>
                <a:latin typeface="Arial"/>
                <a:cs typeface="Arial"/>
              </a:rPr>
              <a:t>falls</a:t>
            </a:r>
            <a:endParaRPr sz="388">
              <a:latin typeface="Arial"/>
              <a:cs typeface="Arial"/>
            </a:endParaRPr>
          </a:p>
        </p:txBody>
      </p:sp>
      <p:sp>
        <p:nvSpPr>
          <p:cNvPr id="244" name="object 244"/>
          <p:cNvSpPr txBox="1"/>
          <p:nvPr/>
        </p:nvSpPr>
        <p:spPr>
          <a:xfrm>
            <a:off x="2041247" y="4505001"/>
            <a:ext cx="65741" cy="30199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Pearl</a:t>
            </a:r>
            <a:r>
              <a:rPr sz="388" b="1" spc="-6">
                <a:solidFill>
                  <a:srgbClr val="231F20"/>
                </a:solidFill>
                <a:latin typeface="Arial"/>
                <a:cs typeface="Arial"/>
              </a:rPr>
              <a:t> Harbor</a:t>
            </a:r>
            <a:endParaRPr sz="388">
              <a:latin typeface="Arial"/>
              <a:cs typeface="Arial"/>
            </a:endParaRPr>
          </a:p>
        </p:txBody>
      </p:sp>
      <p:sp>
        <p:nvSpPr>
          <p:cNvPr id="245" name="object 245"/>
          <p:cNvSpPr txBox="1"/>
          <p:nvPr/>
        </p:nvSpPr>
        <p:spPr>
          <a:xfrm>
            <a:off x="2244767" y="4277270"/>
            <a:ext cx="65741" cy="53127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Wartime</a:t>
            </a:r>
            <a:r>
              <a:rPr sz="388" b="1" spc="-23">
                <a:solidFill>
                  <a:srgbClr val="231F20"/>
                </a:solidFill>
                <a:latin typeface="Arial"/>
                <a:cs typeface="Arial"/>
              </a:rPr>
              <a:t> </a:t>
            </a:r>
            <a:r>
              <a:rPr sz="388" b="1" spc="-6">
                <a:solidFill>
                  <a:srgbClr val="231F20"/>
                </a:solidFill>
                <a:latin typeface="Arial"/>
                <a:cs typeface="Arial"/>
              </a:rPr>
              <a:t>price</a:t>
            </a:r>
            <a:r>
              <a:rPr sz="388" b="1" spc="-23">
                <a:solidFill>
                  <a:srgbClr val="231F20"/>
                </a:solidFill>
                <a:latin typeface="Arial"/>
                <a:cs typeface="Arial"/>
              </a:rPr>
              <a:t> </a:t>
            </a:r>
            <a:r>
              <a:rPr sz="388" b="1" spc="-6">
                <a:solidFill>
                  <a:srgbClr val="231F20"/>
                </a:solidFill>
                <a:latin typeface="Arial"/>
                <a:cs typeface="Arial"/>
              </a:rPr>
              <a:t>controls</a:t>
            </a:r>
            <a:endParaRPr sz="388">
              <a:latin typeface="Arial"/>
              <a:cs typeface="Arial"/>
            </a:endParaRPr>
          </a:p>
        </p:txBody>
      </p:sp>
      <p:sp>
        <p:nvSpPr>
          <p:cNvPr id="246" name="object 246"/>
          <p:cNvSpPr txBox="1"/>
          <p:nvPr/>
        </p:nvSpPr>
        <p:spPr>
          <a:xfrm>
            <a:off x="2444603" y="4291807"/>
            <a:ext cx="65741" cy="430605"/>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Industry</a:t>
            </a:r>
            <a:r>
              <a:rPr sz="388" b="1" spc="23">
                <a:solidFill>
                  <a:srgbClr val="231F20"/>
                </a:solidFill>
                <a:latin typeface="Arial"/>
                <a:cs typeface="Arial"/>
              </a:rPr>
              <a:t> </a:t>
            </a:r>
            <a:r>
              <a:rPr sz="388" b="1" spc="-6">
                <a:solidFill>
                  <a:srgbClr val="231F20"/>
                </a:solidFill>
                <a:latin typeface="Arial"/>
                <a:cs typeface="Arial"/>
              </a:rPr>
              <a:t>mobilizes</a:t>
            </a:r>
            <a:endParaRPr sz="388">
              <a:latin typeface="Arial"/>
              <a:cs typeface="Arial"/>
            </a:endParaRPr>
          </a:p>
        </p:txBody>
      </p:sp>
      <p:sp>
        <p:nvSpPr>
          <p:cNvPr id="247" name="object 247"/>
          <p:cNvSpPr txBox="1"/>
          <p:nvPr/>
        </p:nvSpPr>
        <p:spPr>
          <a:xfrm>
            <a:off x="2654066" y="4013981"/>
            <a:ext cx="65741" cy="64097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Consumer</a:t>
            </a:r>
            <a:r>
              <a:rPr sz="388" b="1" spc="-3">
                <a:solidFill>
                  <a:srgbClr val="231F20"/>
                </a:solidFill>
                <a:latin typeface="Arial"/>
                <a:cs typeface="Arial"/>
              </a:rPr>
              <a:t> </a:t>
            </a:r>
            <a:r>
              <a:rPr sz="388" b="1" spc="-6">
                <a:solidFill>
                  <a:srgbClr val="231F20"/>
                </a:solidFill>
                <a:latin typeface="Arial"/>
                <a:cs typeface="Arial"/>
              </a:rPr>
              <a:t>goods</a:t>
            </a:r>
            <a:r>
              <a:rPr sz="388" b="1">
                <a:solidFill>
                  <a:srgbClr val="231F20"/>
                </a:solidFill>
                <a:latin typeface="Arial"/>
                <a:cs typeface="Arial"/>
              </a:rPr>
              <a:t> </a:t>
            </a:r>
            <a:r>
              <a:rPr sz="388" b="1" spc="-6">
                <a:solidFill>
                  <a:srgbClr val="231F20"/>
                </a:solidFill>
                <a:latin typeface="Arial"/>
                <a:cs typeface="Arial"/>
              </a:rPr>
              <a:t>shortages</a:t>
            </a:r>
            <a:endParaRPr sz="388">
              <a:latin typeface="Arial"/>
              <a:cs typeface="Arial"/>
            </a:endParaRPr>
          </a:p>
        </p:txBody>
      </p:sp>
      <p:sp>
        <p:nvSpPr>
          <p:cNvPr id="248" name="object 248"/>
          <p:cNvSpPr txBox="1"/>
          <p:nvPr/>
        </p:nvSpPr>
        <p:spPr>
          <a:xfrm>
            <a:off x="2834699" y="4070508"/>
            <a:ext cx="122032" cy="436768"/>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23">
                <a:solidFill>
                  <a:srgbClr val="231F20"/>
                </a:solidFill>
                <a:latin typeface="Arial"/>
                <a:cs typeface="Arial"/>
              </a:rPr>
              <a:t>Post-</a:t>
            </a:r>
            <a:r>
              <a:rPr sz="388" b="1" spc="-13">
                <a:solidFill>
                  <a:srgbClr val="231F20"/>
                </a:solidFill>
                <a:latin typeface="Arial"/>
                <a:cs typeface="Arial"/>
              </a:rPr>
              <a:t>war</a:t>
            </a:r>
            <a:r>
              <a:rPr sz="388" b="1" spc="19">
                <a:solidFill>
                  <a:srgbClr val="231F20"/>
                </a:solidFill>
                <a:latin typeface="Arial"/>
                <a:cs typeface="Arial"/>
              </a:rPr>
              <a:t> </a:t>
            </a:r>
            <a:r>
              <a:rPr sz="388" b="1" spc="-23">
                <a:solidFill>
                  <a:srgbClr val="231F20"/>
                </a:solidFill>
                <a:latin typeface="Arial"/>
                <a:cs typeface="Arial"/>
              </a:rPr>
              <a:t>recession</a:t>
            </a:r>
            <a:r>
              <a:rPr sz="388" b="1" spc="324">
                <a:solidFill>
                  <a:srgbClr val="231F20"/>
                </a:solidFill>
                <a:latin typeface="Arial"/>
                <a:cs typeface="Arial"/>
              </a:rPr>
              <a:t> </a:t>
            </a:r>
            <a:r>
              <a:rPr sz="388" b="1" spc="-6">
                <a:solidFill>
                  <a:srgbClr val="231F20"/>
                </a:solidFill>
                <a:latin typeface="Arial"/>
                <a:cs typeface="Arial"/>
              </a:rPr>
              <a:t>predicted</a:t>
            </a:r>
            <a:endParaRPr sz="388">
              <a:latin typeface="Arial"/>
              <a:cs typeface="Arial"/>
            </a:endParaRPr>
          </a:p>
        </p:txBody>
      </p:sp>
      <p:sp>
        <p:nvSpPr>
          <p:cNvPr id="249" name="object 249"/>
          <p:cNvSpPr txBox="1"/>
          <p:nvPr/>
        </p:nvSpPr>
        <p:spPr>
          <a:xfrm>
            <a:off x="3041657" y="4064664"/>
            <a:ext cx="122032" cy="42444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Dow</a:t>
            </a:r>
            <a:r>
              <a:rPr sz="388" b="1" spc="16">
                <a:solidFill>
                  <a:srgbClr val="231F20"/>
                </a:solidFill>
                <a:latin typeface="Arial"/>
                <a:cs typeface="Arial"/>
              </a:rPr>
              <a:t> </a:t>
            </a:r>
            <a:r>
              <a:rPr sz="388" b="1" spc="-13">
                <a:solidFill>
                  <a:srgbClr val="231F20"/>
                </a:solidFill>
                <a:latin typeface="Arial"/>
                <a:cs typeface="Arial"/>
              </a:rPr>
              <a:t>tops</a:t>
            </a:r>
            <a:r>
              <a:rPr sz="388" b="1" spc="16">
                <a:solidFill>
                  <a:srgbClr val="231F20"/>
                </a:solidFill>
                <a:latin typeface="Arial"/>
                <a:cs typeface="Arial"/>
              </a:rPr>
              <a:t> </a:t>
            </a:r>
            <a:r>
              <a:rPr sz="388" b="1">
                <a:solidFill>
                  <a:srgbClr val="231F20"/>
                </a:solidFill>
                <a:latin typeface="Arial"/>
                <a:cs typeface="Arial"/>
              </a:rPr>
              <a:t>200</a:t>
            </a:r>
            <a:r>
              <a:rPr sz="388" b="1" spc="16">
                <a:solidFill>
                  <a:srgbClr val="231F20"/>
                </a:solidFill>
                <a:latin typeface="Arial"/>
                <a:cs typeface="Arial"/>
              </a:rPr>
              <a:t> </a:t>
            </a:r>
            <a:r>
              <a:rPr sz="388" b="1" spc="-32">
                <a:solidFill>
                  <a:srgbClr val="231F20"/>
                </a:solidFill>
                <a:latin typeface="Arial"/>
                <a:cs typeface="Arial"/>
              </a:rPr>
              <a:t>—</a:t>
            </a:r>
            <a:r>
              <a:rPr sz="388" b="1" spc="324">
                <a:solidFill>
                  <a:srgbClr val="231F20"/>
                </a:solidFill>
                <a:latin typeface="Arial"/>
                <a:cs typeface="Arial"/>
              </a:rPr>
              <a:t> </a:t>
            </a:r>
            <a:r>
              <a:rPr sz="388" b="1" spc="-6">
                <a:solidFill>
                  <a:srgbClr val="231F20"/>
                </a:solidFill>
                <a:latin typeface="Arial"/>
                <a:cs typeface="Arial"/>
              </a:rPr>
              <a:t>market</a:t>
            </a:r>
            <a:r>
              <a:rPr sz="388" b="1" spc="-13">
                <a:solidFill>
                  <a:srgbClr val="231F20"/>
                </a:solidFill>
                <a:latin typeface="Arial"/>
                <a:cs typeface="Arial"/>
              </a:rPr>
              <a:t> </a:t>
            </a:r>
            <a:r>
              <a:rPr sz="388" b="1" spc="-6">
                <a:solidFill>
                  <a:srgbClr val="231F20"/>
                </a:solidFill>
                <a:latin typeface="Arial"/>
                <a:cs typeface="Arial"/>
              </a:rPr>
              <a:t>“too</a:t>
            </a:r>
            <a:r>
              <a:rPr sz="388" b="1" spc="-10">
                <a:solidFill>
                  <a:srgbClr val="231F20"/>
                </a:solidFill>
                <a:latin typeface="Arial"/>
                <a:cs typeface="Arial"/>
              </a:rPr>
              <a:t> </a:t>
            </a:r>
            <a:r>
              <a:rPr sz="388" b="1" spc="-6">
                <a:solidFill>
                  <a:srgbClr val="231F20"/>
                </a:solidFill>
                <a:latin typeface="Arial"/>
                <a:cs typeface="Arial"/>
              </a:rPr>
              <a:t>high”</a:t>
            </a:r>
            <a:endParaRPr sz="388">
              <a:latin typeface="Arial"/>
              <a:cs typeface="Arial"/>
            </a:endParaRPr>
          </a:p>
        </p:txBody>
      </p:sp>
      <p:sp>
        <p:nvSpPr>
          <p:cNvPr id="250" name="object 250"/>
          <p:cNvSpPr txBox="1"/>
          <p:nvPr/>
        </p:nvSpPr>
        <p:spPr>
          <a:xfrm>
            <a:off x="3276118" y="4090202"/>
            <a:ext cx="65741" cy="39485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Cold</a:t>
            </a:r>
            <a:r>
              <a:rPr sz="388" b="1" spc="-10">
                <a:solidFill>
                  <a:srgbClr val="231F20"/>
                </a:solidFill>
                <a:latin typeface="Arial"/>
                <a:cs typeface="Arial"/>
              </a:rPr>
              <a:t> </a:t>
            </a:r>
            <a:r>
              <a:rPr sz="388" b="1" spc="-6">
                <a:solidFill>
                  <a:srgbClr val="231F20"/>
                </a:solidFill>
                <a:latin typeface="Arial"/>
                <a:cs typeface="Arial"/>
              </a:rPr>
              <a:t>War begins</a:t>
            </a:r>
            <a:endParaRPr sz="388">
              <a:latin typeface="Arial"/>
              <a:cs typeface="Arial"/>
            </a:endParaRPr>
          </a:p>
        </p:txBody>
      </p:sp>
      <p:sp>
        <p:nvSpPr>
          <p:cNvPr id="251" name="object 251"/>
          <p:cNvSpPr txBox="1"/>
          <p:nvPr/>
        </p:nvSpPr>
        <p:spPr>
          <a:xfrm>
            <a:off x="3474628" y="4105673"/>
            <a:ext cx="65741" cy="372670"/>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Berlin</a:t>
            </a:r>
            <a:r>
              <a:rPr sz="388" b="1" spc="10">
                <a:solidFill>
                  <a:srgbClr val="231F20"/>
                </a:solidFill>
                <a:latin typeface="Arial"/>
                <a:cs typeface="Arial"/>
              </a:rPr>
              <a:t> </a:t>
            </a:r>
            <a:r>
              <a:rPr sz="388" b="1" spc="-6">
                <a:solidFill>
                  <a:srgbClr val="231F20"/>
                </a:solidFill>
                <a:latin typeface="Arial"/>
                <a:cs typeface="Arial"/>
              </a:rPr>
              <a:t>blockade</a:t>
            </a:r>
            <a:endParaRPr sz="388">
              <a:latin typeface="Arial"/>
              <a:cs typeface="Arial"/>
            </a:endParaRPr>
          </a:p>
        </p:txBody>
      </p:sp>
      <p:sp>
        <p:nvSpPr>
          <p:cNvPr id="252" name="object 252"/>
          <p:cNvSpPr txBox="1"/>
          <p:nvPr/>
        </p:nvSpPr>
        <p:spPr>
          <a:xfrm>
            <a:off x="3682961" y="3855005"/>
            <a:ext cx="65741" cy="596190"/>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Soviets</a:t>
            </a:r>
            <a:r>
              <a:rPr sz="388" b="1" spc="19">
                <a:solidFill>
                  <a:srgbClr val="231F20"/>
                </a:solidFill>
                <a:latin typeface="Arial"/>
                <a:cs typeface="Arial"/>
              </a:rPr>
              <a:t> </a:t>
            </a:r>
            <a:r>
              <a:rPr sz="388" b="1" spc="-6">
                <a:solidFill>
                  <a:srgbClr val="231F20"/>
                </a:solidFill>
                <a:latin typeface="Arial"/>
                <a:cs typeface="Arial"/>
              </a:rPr>
              <a:t>detonate</a:t>
            </a:r>
            <a:r>
              <a:rPr sz="388" b="1" spc="13">
                <a:solidFill>
                  <a:srgbClr val="231F20"/>
                </a:solidFill>
                <a:latin typeface="Arial"/>
                <a:cs typeface="Arial"/>
              </a:rPr>
              <a:t> </a:t>
            </a:r>
            <a:r>
              <a:rPr sz="388" b="1">
                <a:solidFill>
                  <a:srgbClr val="231F20"/>
                </a:solidFill>
                <a:latin typeface="Arial"/>
                <a:cs typeface="Arial"/>
              </a:rPr>
              <a:t>A-</a:t>
            </a:r>
            <a:r>
              <a:rPr sz="388" b="1" spc="-13">
                <a:solidFill>
                  <a:srgbClr val="231F20"/>
                </a:solidFill>
                <a:latin typeface="Arial"/>
                <a:cs typeface="Arial"/>
              </a:rPr>
              <a:t>bomb</a:t>
            </a:r>
            <a:endParaRPr sz="388">
              <a:latin typeface="Arial"/>
              <a:cs typeface="Arial"/>
            </a:endParaRPr>
          </a:p>
        </p:txBody>
      </p:sp>
      <p:sp>
        <p:nvSpPr>
          <p:cNvPr id="253" name="object 253"/>
          <p:cNvSpPr txBox="1"/>
          <p:nvPr/>
        </p:nvSpPr>
        <p:spPr>
          <a:xfrm>
            <a:off x="3888052" y="4118294"/>
            <a:ext cx="65741" cy="28350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Korean</a:t>
            </a:r>
            <a:r>
              <a:rPr sz="388" b="1" spc="6">
                <a:solidFill>
                  <a:srgbClr val="231F20"/>
                </a:solidFill>
                <a:latin typeface="Arial"/>
                <a:cs typeface="Arial"/>
              </a:rPr>
              <a:t> </a:t>
            </a:r>
            <a:r>
              <a:rPr sz="388" b="1" spc="-16">
                <a:solidFill>
                  <a:srgbClr val="231F20"/>
                </a:solidFill>
                <a:latin typeface="Arial"/>
                <a:cs typeface="Arial"/>
              </a:rPr>
              <a:t>War</a:t>
            </a:r>
            <a:endParaRPr sz="388">
              <a:latin typeface="Arial"/>
              <a:cs typeface="Arial"/>
            </a:endParaRPr>
          </a:p>
        </p:txBody>
      </p:sp>
      <p:sp>
        <p:nvSpPr>
          <p:cNvPr id="254" name="object 254"/>
          <p:cNvSpPr txBox="1"/>
          <p:nvPr/>
        </p:nvSpPr>
        <p:spPr>
          <a:xfrm>
            <a:off x="4088921" y="3947433"/>
            <a:ext cx="65741" cy="40841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29">
                <a:solidFill>
                  <a:srgbClr val="231F20"/>
                </a:solidFill>
                <a:latin typeface="Arial"/>
                <a:cs typeface="Arial"/>
              </a:rPr>
              <a:t>Excess</a:t>
            </a:r>
            <a:r>
              <a:rPr sz="388" b="1" spc="-6">
                <a:solidFill>
                  <a:srgbClr val="231F20"/>
                </a:solidFill>
                <a:latin typeface="Arial"/>
                <a:cs typeface="Arial"/>
              </a:rPr>
              <a:t> pr</a:t>
            </a:r>
            <a:r>
              <a:rPr sz="388" b="1" spc="-6">
                <a:solidFill>
                  <a:srgbClr val="231F20"/>
                </a:solidFill>
                <a:latin typeface="Trebuchet MS"/>
                <a:cs typeface="Trebuchet MS"/>
              </a:rPr>
              <a:t>oﬁts</a:t>
            </a:r>
            <a:r>
              <a:rPr sz="388" b="1" spc="-19">
                <a:solidFill>
                  <a:srgbClr val="231F20"/>
                </a:solidFill>
                <a:latin typeface="Trebuchet MS"/>
                <a:cs typeface="Trebuchet MS"/>
              </a:rPr>
              <a:t> </a:t>
            </a:r>
            <a:r>
              <a:rPr sz="388" b="1" spc="-16">
                <a:solidFill>
                  <a:srgbClr val="231F20"/>
                </a:solidFill>
                <a:latin typeface="Trebuchet MS"/>
                <a:cs typeface="Trebuchet MS"/>
              </a:rPr>
              <a:t>tax</a:t>
            </a:r>
            <a:endParaRPr sz="388">
              <a:latin typeface="Trebuchet MS"/>
              <a:cs typeface="Trebuchet MS"/>
            </a:endParaRPr>
          </a:p>
        </p:txBody>
      </p:sp>
      <p:sp>
        <p:nvSpPr>
          <p:cNvPr id="255" name="object 255"/>
          <p:cNvSpPr txBox="1"/>
          <p:nvPr/>
        </p:nvSpPr>
        <p:spPr>
          <a:xfrm>
            <a:off x="4300740" y="3816060"/>
            <a:ext cx="65741" cy="48977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U.S.</a:t>
            </a:r>
            <a:r>
              <a:rPr sz="388" b="1" spc="-13">
                <a:solidFill>
                  <a:srgbClr val="231F20"/>
                </a:solidFill>
                <a:latin typeface="Arial"/>
                <a:cs typeface="Arial"/>
              </a:rPr>
              <a:t> </a:t>
            </a:r>
            <a:r>
              <a:rPr sz="388" b="1" spc="-19">
                <a:solidFill>
                  <a:srgbClr val="231F20"/>
                </a:solidFill>
                <a:latin typeface="Arial"/>
                <a:cs typeface="Arial"/>
              </a:rPr>
              <a:t>seizes</a:t>
            </a:r>
            <a:r>
              <a:rPr sz="388" b="1" spc="3">
                <a:solidFill>
                  <a:srgbClr val="231F20"/>
                </a:solidFill>
                <a:latin typeface="Arial"/>
                <a:cs typeface="Arial"/>
              </a:rPr>
              <a:t> </a:t>
            </a:r>
            <a:r>
              <a:rPr sz="388" b="1" spc="-13">
                <a:solidFill>
                  <a:srgbClr val="231F20"/>
                </a:solidFill>
                <a:latin typeface="Arial"/>
                <a:cs typeface="Arial"/>
              </a:rPr>
              <a:t>steel</a:t>
            </a:r>
            <a:r>
              <a:rPr sz="388" b="1">
                <a:solidFill>
                  <a:srgbClr val="231F20"/>
                </a:solidFill>
                <a:latin typeface="Arial"/>
                <a:cs typeface="Arial"/>
              </a:rPr>
              <a:t> </a:t>
            </a:r>
            <a:r>
              <a:rPr sz="388" b="1" spc="-6">
                <a:solidFill>
                  <a:srgbClr val="231F20"/>
                </a:solidFill>
                <a:latin typeface="Arial"/>
                <a:cs typeface="Arial"/>
              </a:rPr>
              <a:t>mills</a:t>
            </a:r>
            <a:endParaRPr sz="388">
              <a:latin typeface="Arial"/>
              <a:cs typeface="Arial"/>
            </a:endParaRPr>
          </a:p>
        </p:txBody>
      </p:sp>
      <p:sp>
        <p:nvSpPr>
          <p:cNvPr id="256" name="object 256"/>
          <p:cNvSpPr txBox="1"/>
          <p:nvPr/>
        </p:nvSpPr>
        <p:spPr>
          <a:xfrm>
            <a:off x="4502247" y="3681100"/>
            <a:ext cx="65741" cy="598655"/>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Soviets</a:t>
            </a:r>
            <a:r>
              <a:rPr sz="388" b="1" spc="-3">
                <a:solidFill>
                  <a:srgbClr val="231F20"/>
                </a:solidFill>
                <a:latin typeface="Arial"/>
                <a:cs typeface="Arial"/>
              </a:rPr>
              <a:t> </a:t>
            </a:r>
            <a:r>
              <a:rPr sz="388" b="1">
                <a:solidFill>
                  <a:srgbClr val="231F20"/>
                </a:solidFill>
                <a:latin typeface="Arial"/>
                <a:cs typeface="Arial"/>
              </a:rPr>
              <a:t>detonate</a:t>
            </a:r>
            <a:r>
              <a:rPr sz="388" b="1" spc="-3">
                <a:solidFill>
                  <a:srgbClr val="231F20"/>
                </a:solidFill>
                <a:latin typeface="Arial"/>
                <a:cs typeface="Arial"/>
              </a:rPr>
              <a:t> </a:t>
            </a:r>
            <a:r>
              <a:rPr sz="388" b="1">
                <a:solidFill>
                  <a:srgbClr val="231F20"/>
                </a:solidFill>
                <a:latin typeface="Arial"/>
                <a:cs typeface="Arial"/>
              </a:rPr>
              <a:t>H-</a:t>
            </a:r>
            <a:r>
              <a:rPr sz="388" b="1" spc="-13">
                <a:solidFill>
                  <a:srgbClr val="231F20"/>
                </a:solidFill>
                <a:latin typeface="Arial"/>
                <a:cs typeface="Arial"/>
              </a:rPr>
              <a:t>bomb</a:t>
            </a:r>
            <a:endParaRPr sz="388">
              <a:latin typeface="Arial"/>
              <a:cs typeface="Arial"/>
            </a:endParaRPr>
          </a:p>
        </p:txBody>
      </p:sp>
      <p:sp>
        <p:nvSpPr>
          <p:cNvPr id="257" name="object 257"/>
          <p:cNvSpPr txBox="1"/>
          <p:nvPr/>
        </p:nvSpPr>
        <p:spPr>
          <a:xfrm>
            <a:off x="4707436" y="3377391"/>
            <a:ext cx="65741" cy="79916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Dow</a:t>
            </a:r>
            <a:r>
              <a:rPr sz="388" b="1" spc="3">
                <a:solidFill>
                  <a:srgbClr val="231F20"/>
                </a:solidFill>
                <a:latin typeface="Arial"/>
                <a:cs typeface="Arial"/>
              </a:rPr>
              <a:t> </a:t>
            </a:r>
            <a:r>
              <a:rPr sz="388" b="1" spc="-13">
                <a:solidFill>
                  <a:srgbClr val="231F20"/>
                </a:solidFill>
                <a:latin typeface="Arial"/>
                <a:cs typeface="Arial"/>
              </a:rPr>
              <a:t>tops</a:t>
            </a:r>
            <a:r>
              <a:rPr sz="388" b="1" spc="3">
                <a:solidFill>
                  <a:srgbClr val="231F20"/>
                </a:solidFill>
                <a:latin typeface="Arial"/>
                <a:cs typeface="Arial"/>
              </a:rPr>
              <a:t> </a:t>
            </a:r>
            <a:r>
              <a:rPr sz="388" b="1">
                <a:solidFill>
                  <a:srgbClr val="231F20"/>
                </a:solidFill>
                <a:latin typeface="Arial"/>
                <a:cs typeface="Arial"/>
              </a:rPr>
              <a:t>300</a:t>
            </a:r>
            <a:r>
              <a:rPr sz="388" b="1" spc="3">
                <a:solidFill>
                  <a:srgbClr val="231F20"/>
                </a:solidFill>
                <a:latin typeface="Arial"/>
                <a:cs typeface="Arial"/>
              </a:rPr>
              <a:t> </a:t>
            </a:r>
            <a:r>
              <a:rPr sz="388" b="1" spc="-164">
                <a:solidFill>
                  <a:srgbClr val="231F20"/>
                </a:solidFill>
                <a:latin typeface="Arial"/>
                <a:cs typeface="Arial"/>
              </a:rPr>
              <a:t>—</a:t>
            </a:r>
            <a:r>
              <a:rPr sz="388" b="1" spc="3">
                <a:solidFill>
                  <a:srgbClr val="231F20"/>
                </a:solidFill>
                <a:latin typeface="Arial"/>
                <a:cs typeface="Arial"/>
              </a:rPr>
              <a:t> </a:t>
            </a:r>
            <a:r>
              <a:rPr sz="388" b="1" spc="-6">
                <a:solidFill>
                  <a:srgbClr val="231F20"/>
                </a:solidFill>
                <a:latin typeface="Arial"/>
                <a:cs typeface="Arial"/>
              </a:rPr>
              <a:t>market</a:t>
            </a:r>
            <a:r>
              <a:rPr sz="388" b="1" spc="3">
                <a:solidFill>
                  <a:srgbClr val="231F20"/>
                </a:solidFill>
                <a:latin typeface="Arial"/>
                <a:cs typeface="Arial"/>
              </a:rPr>
              <a:t> </a:t>
            </a:r>
            <a:r>
              <a:rPr sz="388" b="1" spc="-6">
                <a:solidFill>
                  <a:srgbClr val="231F20"/>
                </a:solidFill>
                <a:latin typeface="Arial"/>
                <a:cs typeface="Arial"/>
              </a:rPr>
              <a:t>“too</a:t>
            </a:r>
            <a:r>
              <a:rPr sz="388" b="1" spc="3">
                <a:solidFill>
                  <a:srgbClr val="231F20"/>
                </a:solidFill>
                <a:latin typeface="Arial"/>
                <a:cs typeface="Arial"/>
              </a:rPr>
              <a:t> </a:t>
            </a:r>
            <a:r>
              <a:rPr sz="388" b="1" spc="-6">
                <a:solidFill>
                  <a:srgbClr val="231F20"/>
                </a:solidFill>
                <a:latin typeface="Arial"/>
                <a:cs typeface="Arial"/>
              </a:rPr>
              <a:t>high”</a:t>
            </a:r>
            <a:endParaRPr sz="388">
              <a:latin typeface="Arial"/>
              <a:cs typeface="Arial"/>
            </a:endParaRPr>
          </a:p>
        </p:txBody>
      </p:sp>
      <p:sp>
        <p:nvSpPr>
          <p:cNvPr id="258" name="object 258"/>
          <p:cNvSpPr txBox="1"/>
          <p:nvPr/>
        </p:nvSpPr>
        <p:spPr>
          <a:xfrm>
            <a:off x="4917242" y="3630907"/>
            <a:ext cx="65741" cy="43471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Eisenhower</a:t>
            </a:r>
            <a:r>
              <a:rPr sz="388" b="1" spc="29">
                <a:solidFill>
                  <a:srgbClr val="231F20"/>
                </a:solidFill>
                <a:latin typeface="Arial"/>
                <a:cs typeface="Arial"/>
              </a:rPr>
              <a:t> </a:t>
            </a:r>
            <a:r>
              <a:rPr sz="388" b="1" spc="-13">
                <a:solidFill>
                  <a:srgbClr val="231F20"/>
                </a:solidFill>
                <a:latin typeface="Arial"/>
                <a:cs typeface="Arial"/>
              </a:rPr>
              <a:t>illness</a:t>
            </a:r>
            <a:endParaRPr sz="388">
              <a:latin typeface="Arial"/>
              <a:cs typeface="Arial"/>
            </a:endParaRPr>
          </a:p>
        </p:txBody>
      </p:sp>
      <p:sp>
        <p:nvSpPr>
          <p:cNvPr id="259" name="object 259"/>
          <p:cNvSpPr txBox="1"/>
          <p:nvPr/>
        </p:nvSpPr>
        <p:spPr>
          <a:xfrm>
            <a:off x="5119731" y="3764933"/>
            <a:ext cx="65741" cy="25967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Suez</a:t>
            </a:r>
            <a:r>
              <a:rPr sz="388" b="1" spc="-3">
                <a:solidFill>
                  <a:srgbClr val="231F20"/>
                </a:solidFill>
                <a:latin typeface="Arial"/>
                <a:cs typeface="Arial"/>
              </a:rPr>
              <a:t> </a:t>
            </a:r>
            <a:r>
              <a:rPr sz="388" b="1" spc="-19">
                <a:solidFill>
                  <a:srgbClr val="231F20"/>
                </a:solidFill>
                <a:latin typeface="Arial"/>
                <a:cs typeface="Arial"/>
              </a:rPr>
              <a:t>Crisis</a:t>
            </a:r>
            <a:endParaRPr sz="388">
              <a:latin typeface="Arial"/>
              <a:cs typeface="Arial"/>
            </a:endParaRPr>
          </a:p>
        </p:txBody>
      </p:sp>
      <p:sp>
        <p:nvSpPr>
          <p:cNvPr id="260" name="object 260"/>
          <p:cNvSpPr txBox="1"/>
          <p:nvPr/>
        </p:nvSpPr>
        <p:spPr>
          <a:xfrm>
            <a:off x="5324135" y="3484602"/>
            <a:ext cx="65741" cy="52716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Soviets</a:t>
            </a:r>
            <a:r>
              <a:rPr sz="388" b="1" spc="10">
                <a:solidFill>
                  <a:srgbClr val="231F20"/>
                </a:solidFill>
                <a:latin typeface="Arial"/>
                <a:cs typeface="Arial"/>
              </a:rPr>
              <a:t> </a:t>
            </a:r>
            <a:r>
              <a:rPr sz="388" b="1" spc="-16">
                <a:solidFill>
                  <a:srgbClr val="231F20"/>
                </a:solidFill>
                <a:latin typeface="Arial"/>
                <a:cs typeface="Arial"/>
              </a:rPr>
              <a:t>launch</a:t>
            </a:r>
            <a:r>
              <a:rPr sz="388" b="1" spc="10">
                <a:solidFill>
                  <a:srgbClr val="231F20"/>
                </a:solidFill>
                <a:latin typeface="Arial"/>
                <a:cs typeface="Arial"/>
              </a:rPr>
              <a:t> </a:t>
            </a:r>
            <a:r>
              <a:rPr sz="388" b="1" spc="-6">
                <a:solidFill>
                  <a:srgbClr val="231F20"/>
                </a:solidFill>
                <a:latin typeface="Arial"/>
                <a:cs typeface="Arial"/>
              </a:rPr>
              <a:t>Sputnik</a:t>
            </a:r>
            <a:endParaRPr sz="388">
              <a:latin typeface="Arial"/>
              <a:cs typeface="Arial"/>
            </a:endParaRPr>
          </a:p>
        </p:txBody>
      </p:sp>
      <p:sp>
        <p:nvSpPr>
          <p:cNvPr id="261" name="object 261"/>
          <p:cNvSpPr txBox="1"/>
          <p:nvPr/>
        </p:nvSpPr>
        <p:spPr>
          <a:xfrm>
            <a:off x="5531584" y="3720929"/>
            <a:ext cx="65741" cy="24242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Recession</a:t>
            </a:r>
            <a:endParaRPr sz="388">
              <a:latin typeface="Arial"/>
              <a:cs typeface="Arial"/>
            </a:endParaRPr>
          </a:p>
        </p:txBody>
      </p:sp>
      <p:sp>
        <p:nvSpPr>
          <p:cNvPr id="262" name="object 262"/>
          <p:cNvSpPr txBox="1"/>
          <p:nvPr/>
        </p:nvSpPr>
        <p:spPr>
          <a:xfrm>
            <a:off x="5728769" y="3233494"/>
            <a:ext cx="65741" cy="657823"/>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Castro</a:t>
            </a:r>
            <a:r>
              <a:rPr sz="388" b="1" spc="-3">
                <a:solidFill>
                  <a:srgbClr val="231F20"/>
                </a:solidFill>
                <a:latin typeface="Arial"/>
                <a:cs typeface="Arial"/>
              </a:rPr>
              <a:t> </a:t>
            </a:r>
            <a:r>
              <a:rPr sz="388" b="1" spc="-19">
                <a:solidFill>
                  <a:srgbClr val="231F20"/>
                </a:solidFill>
                <a:latin typeface="Arial"/>
                <a:cs typeface="Arial"/>
              </a:rPr>
              <a:t>seizes</a:t>
            </a:r>
            <a:r>
              <a:rPr sz="388" b="1" spc="-3">
                <a:solidFill>
                  <a:srgbClr val="231F20"/>
                </a:solidFill>
                <a:latin typeface="Arial"/>
                <a:cs typeface="Arial"/>
              </a:rPr>
              <a:t> </a:t>
            </a:r>
            <a:r>
              <a:rPr sz="388" b="1">
                <a:solidFill>
                  <a:srgbClr val="231F20"/>
                </a:solidFill>
                <a:latin typeface="Arial"/>
                <a:cs typeface="Arial"/>
              </a:rPr>
              <a:t>power</a:t>
            </a:r>
            <a:r>
              <a:rPr sz="388" b="1" spc="-3">
                <a:solidFill>
                  <a:srgbClr val="231F20"/>
                </a:solidFill>
                <a:latin typeface="Arial"/>
                <a:cs typeface="Arial"/>
              </a:rPr>
              <a:t> </a:t>
            </a:r>
            <a:r>
              <a:rPr sz="388" b="1" spc="-6">
                <a:solidFill>
                  <a:srgbClr val="231F20"/>
                </a:solidFill>
                <a:latin typeface="Arial"/>
                <a:cs typeface="Arial"/>
              </a:rPr>
              <a:t>in</a:t>
            </a:r>
            <a:r>
              <a:rPr sz="388" b="1" spc="-3">
                <a:solidFill>
                  <a:srgbClr val="231F20"/>
                </a:solidFill>
                <a:latin typeface="Arial"/>
                <a:cs typeface="Arial"/>
              </a:rPr>
              <a:t> </a:t>
            </a:r>
            <a:r>
              <a:rPr sz="388" b="1" spc="-13">
                <a:solidFill>
                  <a:srgbClr val="231F20"/>
                </a:solidFill>
                <a:latin typeface="Arial"/>
                <a:cs typeface="Arial"/>
              </a:rPr>
              <a:t>Cuba</a:t>
            </a:r>
            <a:endParaRPr sz="388">
              <a:latin typeface="Arial"/>
              <a:cs typeface="Arial"/>
            </a:endParaRPr>
          </a:p>
        </p:txBody>
      </p:sp>
      <p:sp>
        <p:nvSpPr>
          <p:cNvPr id="263" name="object 263"/>
          <p:cNvSpPr txBox="1"/>
          <p:nvPr/>
        </p:nvSpPr>
        <p:spPr>
          <a:xfrm>
            <a:off x="5945696" y="3300826"/>
            <a:ext cx="65741" cy="55469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Soviets</a:t>
            </a:r>
            <a:r>
              <a:rPr sz="388" b="1" spc="-3">
                <a:solidFill>
                  <a:srgbClr val="231F20"/>
                </a:solidFill>
                <a:latin typeface="Arial"/>
                <a:cs typeface="Arial"/>
              </a:rPr>
              <a:t> </a:t>
            </a:r>
            <a:r>
              <a:rPr sz="388" b="1">
                <a:solidFill>
                  <a:srgbClr val="231F20"/>
                </a:solidFill>
                <a:latin typeface="Arial"/>
                <a:cs typeface="Arial"/>
              </a:rPr>
              <a:t>down U-2</a:t>
            </a:r>
            <a:r>
              <a:rPr sz="388" b="1" spc="-3">
                <a:solidFill>
                  <a:srgbClr val="231F20"/>
                </a:solidFill>
                <a:latin typeface="Arial"/>
                <a:cs typeface="Arial"/>
              </a:rPr>
              <a:t> </a:t>
            </a:r>
            <a:r>
              <a:rPr sz="388" b="1" spc="-6">
                <a:solidFill>
                  <a:srgbClr val="231F20"/>
                </a:solidFill>
                <a:latin typeface="Arial"/>
                <a:cs typeface="Arial"/>
              </a:rPr>
              <a:t>plane</a:t>
            </a:r>
            <a:endParaRPr sz="388">
              <a:latin typeface="Arial"/>
              <a:cs typeface="Arial"/>
            </a:endParaRPr>
          </a:p>
        </p:txBody>
      </p:sp>
      <p:sp>
        <p:nvSpPr>
          <p:cNvPr id="264" name="object 264"/>
          <p:cNvSpPr txBox="1"/>
          <p:nvPr/>
        </p:nvSpPr>
        <p:spPr>
          <a:xfrm>
            <a:off x="6144795" y="3314822"/>
            <a:ext cx="65741" cy="49470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Berlin</a:t>
            </a:r>
            <a:r>
              <a:rPr sz="388" b="1" spc="-10">
                <a:solidFill>
                  <a:srgbClr val="231F20"/>
                </a:solidFill>
                <a:latin typeface="Arial"/>
                <a:cs typeface="Arial"/>
              </a:rPr>
              <a:t> </a:t>
            </a:r>
            <a:r>
              <a:rPr sz="388" b="1">
                <a:solidFill>
                  <a:srgbClr val="231F20"/>
                </a:solidFill>
                <a:latin typeface="Arial"/>
                <a:cs typeface="Arial"/>
              </a:rPr>
              <a:t>Wall</a:t>
            </a:r>
            <a:r>
              <a:rPr sz="388" b="1" spc="-3">
                <a:solidFill>
                  <a:srgbClr val="231F20"/>
                </a:solidFill>
                <a:latin typeface="Arial"/>
                <a:cs typeface="Arial"/>
              </a:rPr>
              <a:t> </a:t>
            </a:r>
            <a:r>
              <a:rPr sz="388" b="1" spc="-29">
                <a:solidFill>
                  <a:srgbClr val="231F20"/>
                </a:solidFill>
                <a:latin typeface="Arial"/>
                <a:cs typeface="Arial"/>
              </a:rPr>
              <a:t>is</a:t>
            </a:r>
            <a:r>
              <a:rPr sz="388" b="1" spc="-6">
                <a:solidFill>
                  <a:srgbClr val="231F20"/>
                </a:solidFill>
                <a:latin typeface="Arial"/>
                <a:cs typeface="Arial"/>
              </a:rPr>
              <a:t> erected</a:t>
            </a:r>
            <a:endParaRPr sz="388">
              <a:latin typeface="Arial"/>
              <a:cs typeface="Arial"/>
            </a:endParaRPr>
          </a:p>
        </p:txBody>
      </p:sp>
      <p:sp>
        <p:nvSpPr>
          <p:cNvPr id="265" name="object 265"/>
          <p:cNvSpPr txBox="1"/>
          <p:nvPr/>
        </p:nvSpPr>
        <p:spPr>
          <a:xfrm>
            <a:off x="6355093" y="3339231"/>
            <a:ext cx="65741" cy="46922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Cuban</a:t>
            </a:r>
            <a:r>
              <a:rPr sz="388" b="1" spc="-3">
                <a:solidFill>
                  <a:srgbClr val="231F20"/>
                </a:solidFill>
                <a:latin typeface="Arial"/>
                <a:cs typeface="Arial"/>
              </a:rPr>
              <a:t> </a:t>
            </a:r>
            <a:r>
              <a:rPr sz="388" b="1" spc="-13">
                <a:solidFill>
                  <a:srgbClr val="231F20"/>
                </a:solidFill>
                <a:latin typeface="Arial"/>
                <a:cs typeface="Arial"/>
              </a:rPr>
              <a:t>Missile</a:t>
            </a:r>
            <a:r>
              <a:rPr sz="388" b="1" spc="-3">
                <a:solidFill>
                  <a:srgbClr val="231F20"/>
                </a:solidFill>
                <a:latin typeface="Arial"/>
                <a:cs typeface="Arial"/>
              </a:rPr>
              <a:t> </a:t>
            </a:r>
            <a:r>
              <a:rPr sz="388" b="1" spc="-16">
                <a:solidFill>
                  <a:srgbClr val="231F20"/>
                </a:solidFill>
                <a:latin typeface="Arial"/>
                <a:cs typeface="Arial"/>
              </a:rPr>
              <a:t>Crisis</a:t>
            </a:r>
            <a:endParaRPr sz="388">
              <a:latin typeface="Arial"/>
              <a:cs typeface="Arial"/>
            </a:endParaRPr>
          </a:p>
        </p:txBody>
      </p:sp>
      <p:sp>
        <p:nvSpPr>
          <p:cNvPr id="266" name="object 266"/>
          <p:cNvSpPr txBox="1"/>
          <p:nvPr/>
        </p:nvSpPr>
        <p:spPr>
          <a:xfrm>
            <a:off x="6546973" y="3270278"/>
            <a:ext cx="65741" cy="52921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Kennedy</a:t>
            </a:r>
            <a:r>
              <a:rPr sz="388" b="1" spc="19">
                <a:solidFill>
                  <a:srgbClr val="231F20"/>
                </a:solidFill>
                <a:latin typeface="Arial"/>
                <a:cs typeface="Arial"/>
              </a:rPr>
              <a:t> </a:t>
            </a:r>
            <a:r>
              <a:rPr sz="388" b="1" spc="-19">
                <a:solidFill>
                  <a:srgbClr val="231F20"/>
                </a:solidFill>
                <a:latin typeface="Arial"/>
                <a:cs typeface="Arial"/>
              </a:rPr>
              <a:t>assassination</a:t>
            </a:r>
            <a:endParaRPr sz="388">
              <a:latin typeface="Arial"/>
              <a:cs typeface="Arial"/>
            </a:endParaRPr>
          </a:p>
        </p:txBody>
      </p:sp>
      <p:sp>
        <p:nvSpPr>
          <p:cNvPr id="267" name="object 267"/>
          <p:cNvSpPr txBox="1"/>
          <p:nvPr/>
        </p:nvSpPr>
        <p:spPr>
          <a:xfrm>
            <a:off x="6761200" y="3398460"/>
            <a:ext cx="65741" cy="33404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Gulf</a:t>
            </a:r>
            <a:r>
              <a:rPr sz="388" b="1" spc="-16">
                <a:solidFill>
                  <a:srgbClr val="231F20"/>
                </a:solidFill>
                <a:latin typeface="Arial"/>
                <a:cs typeface="Arial"/>
              </a:rPr>
              <a:t> </a:t>
            </a:r>
            <a:r>
              <a:rPr sz="388" b="1">
                <a:solidFill>
                  <a:srgbClr val="231F20"/>
                </a:solidFill>
                <a:latin typeface="Arial"/>
                <a:cs typeface="Arial"/>
              </a:rPr>
              <a:t>of</a:t>
            </a:r>
            <a:r>
              <a:rPr sz="388" b="1" spc="-26">
                <a:solidFill>
                  <a:srgbClr val="231F20"/>
                </a:solidFill>
                <a:latin typeface="Arial"/>
                <a:cs typeface="Arial"/>
              </a:rPr>
              <a:t> </a:t>
            </a:r>
            <a:r>
              <a:rPr sz="388" b="1" spc="-6">
                <a:solidFill>
                  <a:srgbClr val="231F20"/>
                </a:solidFill>
                <a:latin typeface="Arial"/>
                <a:cs typeface="Arial"/>
              </a:rPr>
              <a:t>Tonkin</a:t>
            </a:r>
            <a:endParaRPr sz="388">
              <a:latin typeface="Arial"/>
              <a:cs typeface="Arial"/>
            </a:endParaRPr>
          </a:p>
        </p:txBody>
      </p:sp>
      <p:sp>
        <p:nvSpPr>
          <p:cNvPr id="268" name="object 268"/>
          <p:cNvSpPr txBox="1"/>
          <p:nvPr/>
        </p:nvSpPr>
        <p:spPr>
          <a:xfrm>
            <a:off x="6963197" y="3199458"/>
            <a:ext cx="65741" cy="45977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Civil</a:t>
            </a:r>
            <a:r>
              <a:rPr sz="388" b="1" spc="3">
                <a:solidFill>
                  <a:srgbClr val="231F20"/>
                </a:solidFill>
                <a:latin typeface="Arial"/>
                <a:cs typeface="Arial"/>
              </a:rPr>
              <a:t> </a:t>
            </a:r>
            <a:r>
              <a:rPr sz="388" b="1" spc="-13">
                <a:solidFill>
                  <a:srgbClr val="231F20"/>
                </a:solidFill>
                <a:latin typeface="Arial"/>
                <a:cs typeface="Arial"/>
              </a:rPr>
              <a:t>rights</a:t>
            </a:r>
            <a:r>
              <a:rPr sz="388" b="1" spc="6">
                <a:solidFill>
                  <a:srgbClr val="231F20"/>
                </a:solidFill>
                <a:latin typeface="Arial"/>
                <a:cs typeface="Arial"/>
              </a:rPr>
              <a:t> </a:t>
            </a:r>
            <a:r>
              <a:rPr sz="388" b="1" spc="-13">
                <a:solidFill>
                  <a:srgbClr val="231F20"/>
                </a:solidFill>
                <a:latin typeface="Arial"/>
                <a:cs typeface="Arial"/>
              </a:rPr>
              <a:t>marches</a:t>
            </a:r>
            <a:endParaRPr sz="388">
              <a:latin typeface="Arial"/>
              <a:cs typeface="Arial"/>
            </a:endParaRPr>
          </a:p>
        </p:txBody>
      </p:sp>
      <p:sp>
        <p:nvSpPr>
          <p:cNvPr id="269" name="object 269"/>
          <p:cNvSpPr txBox="1"/>
          <p:nvPr/>
        </p:nvSpPr>
        <p:spPr>
          <a:xfrm>
            <a:off x="7367143" y="3254709"/>
            <a:ext cx="65741" cy="30610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Newark</a:t>
            </a:r>
            <a:r>
              <a:rPr sz="388" b="1" spc="-13">
                <a:solidFill>
                  <a:srgbClr val="231F20"/>
                </a:solidFill>
                <a:latin typeface="Arial"/>
                <a:cs typeface="Arial"/>
              </a:rPr>
              <a:t> </a:t>
            </a:r>
            <a:r>
              <a:rPr sz="388" b="1" spc="-6">
                <a:solidFill>
                  <a:srgbClr val="231F20"/>
                </a:solidFill>
                <a:latin typeface="Arial"/>
                <a:cs typeface="Arial"/>
              </a:rPr>
              <a:t>riots</a:t>
            </a:r>
            <a:endParaRPr sz="388">
              <a:latin typeface="Arial"/>
              <a:cs typeface="Arial"/>
            </a:endParaRPr>
          </a:p>
        </p:txBody>
      </p:sp>
      <p:sp>
        <p:nvSpPr>
          <p:cNvPr id="270" name="object 270"/>
          <p:cNvSpPr txBox="1"/>
          <p:nvPr/>
        </p:nvSpPr>
        <p:spPr>
          <a:xfrm>
            <a:off x="7162494" y="3091707"/>
            <a:ext cx="65741" cy="52921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Vietnam</a:t>
            </a:r>
            <a:r>
              <a:rPr sz="388" b="1" spc="-16">
                <a:solidFill>
                  <a:srgbClr val="231F20"/>
                </a:solidFill>
                <a:latin typeface="Arial"/>
                <a:cs typeface="Arial"/>
              </a:rPr>
              <a:t> </a:t>
            </a:r>
            <a:r>
              <a:rPr sz="388" b="1" spc="-6">
                <a:solidFill>
                  <a:srgbClr val="231F20"/>
                </a:solidFill>
                <a:latin typeface="Arial"/>
                <a:cs typeface="Arial"/>
              </a:rPr>
              <a:t>War</a:t>
            </a:r>
            <a:r>
              <a:rPr sz="388" b="1" spc="-10">
                <a:solidFill>
                  <a:srgbClr val="231F20"/>
                </a:solidFill>
                <a:latin typeface="Arial"/>
                <a:cs typeface="Arial"/>
              </a:rPr>
              <a:t> </a:t>
            </a:r>
            <a:r>
              <a:rPr sz="388" b="1" spc="-13">
                <a:solidFill>
                  <a:srgbClr val="231F20"/>
                </a:solidFill>
                <a:latin typeface="Arial"/>
                <a:cs typeface="Arial"/>
              </a:rPr>
              <a:t>escalates</a:t>
            </a:r>
            <a:endParaRPr sz="388">
              <a:latin typeface="Arial"/>
              <a:cs typeface="Arial"/>
            </a:endParaRPr>
          </a:p>
        </p:txBody>
      </p:sp>
      <p:sp>
        <p:nvSpPr>
          <p:cNvPr id="271" name="object 271"/>
          <p:cNvSpPr txBox="1"/>
          <p:nvPr/>
        </p:nvSpPr>
        <p:spPr>
          <a:xfrm>
            <a:off x="8194385" y="3048440"/>
            <a:ext cx="65741" cy="43389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Wage-price</a:t>
            </a:r>
            <a:r>
              <a:rPr sz="388" b="1" spc="23">
                <a:solidFill>
                  <a:srgbClr val="231F20"/>
                </a:solidFill>
                <a:latin typeface="Arial"/>
                <a:cs typeface="Arial"/>
              </a:rPr>
              <a:t> </a:t>
            </a:r>
            <a:r>
              <a:rPr sz="388" b="1" spc="-6">
                <a:solidFill>
                  <a:srgbClr val="231F20"/>
                </a:solidFill>
                <a:latin typeface="Arial"/>
                <a:cs typeface="Arial"/>
              </a:rPr>
              <a:t>freeze</a:t>
            </a:r>
            <a:endParaRPr sz="388">
              <a:latin typeface="Arial"/>
              <a:cs typeface="Arial"/>
            </a:endParaRPr>
          </a:p>
        </p:txBody>
      </p:sp>
      <p:sp>
        <p:nvSpPr>
          <p:cNvPr id="272" name="object 272"/>
          <p:cNvSpPr txBox="1"/>
          <p:nvPr/>
        </p:nvSpPr>
        <p:spPr>
          <a:xfrm>
            <a:off x="8398789" y="3156289"/>
            <a:ext cx="65741" cy="25515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Watergate</a:t>
            </a:r>
            <a:endParaRPr sz="388">
              <a:latin typeface="Arial"/>
              <a:cs typeface="Arial"/>
            </a:endParaRPr>
          </a:p>
        </p:txBody>
      </p:sp>
      <p:sp>
        <p:nvSpPr>
          <p:cNvPr id="273" name="object 273"/>
          <p:cNvSpPr txBox="1"/>
          <p:nvPr/>
        </p:nvSpPr>
        <p:spPr>
          <a:xfrm>
            <a:off x="8595630" y="3105753"/>
            <a:ext cx="65741" cy="304875"/>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Oil</a:t>
            </a:r>
            <a:r>
              <a:rPr sz="388" b="1" spc="10">
                <a:solidFill>
                  <a:srgbClr val="231F20"/>
                </a:solidFill>
                <a:latin typeface="Arial"/>
                <a:cs typeface="Arial"/>
              </a:rPr>
              <a:t> </a:t>
            </a:r>
            <a:r>
              <a:rPr sz="388" b="1" spc="-6">
                <a:solidFill>
                  <a:srgbClr val="231F20"/>
                </a:solidFill>
                <a:latin typeface="Arial"/>
                <a:cs typeface="Arial"/>
              </a:rPr>
              <a:t>embargo</a:t>
            </a:r>
            <a:endParaRPr sz="388">
              <a:latin typeface="Arial"/>
              <a:cs typeface="Arial"/>
            </a:endParaRPr>
          </a:p>
        </p:txBody>
      </p:sp>
      <p:sp>
        <p:nvSpPr>
          <p:cNvPr id="274" name="object 274"/>
          <p:cNvSpPr txBox="1"/>
          <p:nvPr/>
        </p:nvSpPr>
        <p:spPr>
          <a:xfrm>
            <a:off x="8805338" y="3135514"/>
            <a:ext cx="65741" cy="32624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Nixon</a:t>
            </a:r>
            <a:r>
              <a:rPr sz="388" b="1" spc="-26">
                <a:solidFill>
                  <a:srgbClr val="231F20"/>
                </a:solidFill>
                <a:latin typeface="Arial"/>
                <a:cs typeface="Arial"/>
              </a:rPr>
              <a:t> </a:t>
            </a:r>
            <a:r>
              <a:rPr sz="388" b="1" spc="-16">
                <a:solidFill>
                  <a:srgbClr val="231F20"/>
                </a:solidFill>
                <a:latin typeface="Arial"/>
                <a:cs typeface="Arial"/>
              </a:rPr>
              <a:t>resigns</a:t>
            </a:r>
            <a:endParaRPr sz="388">
              <a:latin typeface="Arial"/>
              <a:cs typeface="Arial"/>
            </a:endParaRPr>
          </a:p>
        </p:txBody>
      </p:sp>
      <p:sp>
        <p:nvSpPr>
          <p:cNvPr id="275" name="object 275"/>
          <p:cNvSpPr txBox="1"/>
          <p:nvPr/>
        </p:nvSpPr>
        <p:spPr>
          <a:xfrm>
            <a:off x="8987445" y="3092738"/>
            <a:ext cx="122032" cy="350072"/>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U.S.</a:t>
            </a:r>
            <a:r>
              <a:rPr sz="388" b="1" spc="-13">
                <a:solidFill>
                  <a:srgbClr val="231F20"/>
                </a:solidFill>
                <a:latin typeface="Arial"/>
                <a:cs typeface="Arial"/>
              </a:rPr>
              <a:t> withdraws</a:t>
            </a:r>
            <a:r>
              <a:rPr sz="388" b="1" spc="324">
                <a:solidFill>
                  <a:srgbClr val="231F20"/>
                </a:solidFill>
                <a:latin typeface="Arial"/>
                <a:cs typeface="Arial"/>
              </a:rPr>
              <a:t> </a:t>
            </a:r>
            <a:r>
              <a:rPr sz="388" b="1" spc="-13">
                <a:solidFill>
                  <a:srgbClr val="231F20"/>
                </a:solidFill>
                <a:latin typeface="Arial"/>
                <a:cs typeface="Arial"/>
              </a:rPr>
              <a:t>from</a:t>
            </a:r>
            <a:r>
              <a:rPr sz="388" b="1" spc="-3">
                <a:solidFill>
                  <a:srgbClr val="231F20"/>
                </a:solidFill>
                <a:latin typeface="Arial"/>
                <a:cs typeface="Arial"/>
              </a:rPr>
              <a:t> </a:t>
            </a:r>
            <a:r>
              <a:rPr sz="388" b="1" spc="-6">
                <a:solidFill>
                  <a:srgbClr val="231F20"/>
                </a:solidFill>
                <a:latin typeface="Arial"/>
                <a:cs typeface="Arial"/>
              </a:rPr>
              <a:t>Vietnam</a:t>
            </a:r>
            <a:endParaRPr sz="388">
              <a:latin typeface="Arial"/>
              <a:cs typeface="Arial"/>
            </a:endParaRPr>
          </a:p>
        </p:txBody>
      </p:sp>
      <p:sp>
        <p:nvSpPr>
          <p:cNvPr id="276" name="object 276"/>
          <p:cNvSpPr txBox="1"/>
          <p:nvPr/>
        </p:nvSpPr>
        <p:spPr>
          <a:xfrm>
            <a:off x="9187920" y="2839468"/>
            <a:ext cx="122032" cy="497989"/>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New</a:t>
            </a:r>
            <a:r>
              <a:rPr sz="388" b="1" spc="-3">
                <a:solidFill>
                  <a:srgbClr val="231F20"/>
                </a:solidFill>
                <a:latin typeface="Arial"/>
                <a:cs typeface="Arial"/>
              </a:rPr>
              <a:t> </a:t>
            </a:r>
            <a:r>
              <a:rPr sz="388" b="1" spc="-23">
                <a:solidFill>
                  <a:srgbClr val="231F20"/>
                </a:solidFill>
                <a:latin typeface="Arial"/>
                <a:cs typeface="Arial"/>
              </a:rPr>
              <a:t>York</a:t>
            </a:r>
            <a:r>
              <a:rPr sz="388" b="1" spc="10">
                <a:solidFill>
                  <a:srgbClr val="231F20"/>
                </a:solidFill>
                <a:latin typeface="Arial"/>
                <a:cs typeface="Arial"/>
              </a:rPr>
              <a:t> </a:t>
            </a:r>
            <a:r>
              <a:rPr sz="388" b="1" spc="-13">
                <a:solidFill>
                  <a:srgbClr val="231F20"/>
                </a:solidFill>
                <a:latin typeface="Arial"/>
                <a:cs typeface="Arial"/>
              </a:rPr>
              <a:t>City</a:t>
            </a:r>
            <a:r>
              <a:rPr sz="388" b="1" spc="324">
                <a:solidFill>
                  <a:srgbClr val="231F20"/>
                </a:solidFill>
                <a:latin typeface="Arial"/>
                <a:cs typeface="Arial"/>
              </a:rPr>
              <a:t> </a:t>
            </a:r>
            <a:r>
              <a:rPr sz="388" b="1" spc="-16">
                <a:solidFill>
                  <a:srgbClr val="231F20"/>
                </a:solidFill>
                <a:latin typeface="Arial"/>
                <a:cs typeface="Arial"/>
              </a:rPr>
              <a:t>threatens</a:t>
            </a:r>
            <a:r>
              <a:rPr sz="388" b="1" spc="29">
                <a:solidFill>
                  <a:srgbClr val="231F20"/>
                </a:solidFill>
                <a:latin typeface="Arial"/>
                <a:cs typeface="Arial"/>
              </a:rPr>
              <a:t> </a:t>
            </a:r>
            <a:r>
              <a:rPr sz="388" b="1" spc="-13">
                <a:solidFill>
                  <a:srgbClr val="231F20"/>
                </a:solidFill>
                <a:latin typeface="Arial"/>
                <a:cs typeface="Arial"/>
              </a:rPr>
              <a:t>bankruptcy</a:t>
            </a:r>
            <a:endParaRPr sz="388">
              <a:latin typeface="Arial"/>
              <a:cs typeface="Arial"/>
            </a:endParaRPr>
          </a:p>
        </p:txBody>
      </p:sp>
      <p:sp>
        <p:nvSpPr>
          <p:cNvPr id="277" name="object 277"/>
          <p:cNvSpPr txBox="1"/>
          <p:nvPr/>
        </p:nvSpPr>
        <p:spPr>
          <a:xfrm>
            <a:off x="9421054" y="3017597"/>
            <a:ext cx="65741" cy="30076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Energy</a:t>
            </a:r>
            <a:r>
              <a:rPr sz="388" b="1" spc="10">
                <a:solidFill>
                  <a:srgbClr val="231F20"/>
                </a:solidFill>
                <a:latin typeface="Arial"/>
                <a:cs typeface="Arial"/>
              </a:rPr>
              <a:t> </a:t>
            </a:r>
            <a:r>
              <a:rPr sz="388" b="1" spc="-19">
                <a:solidFill>
                  <a:srgbClr val="231F20"/>
                </a:solidFill>
                <a:latin typeface="Arial"/>
                <a:cs typeface="Arial"/>
              </a:rPr>
              <a:t>crisis</a:t>
            </a:r>
            <a:endParaRPr sz="388">
              <a:latin typeface="Arial"/>
              <a:cs typeface="Arial"/>
            </a:endParaRPr>
          </a:p>
        </p:txBody>
      </p:sp>
      <p:sp>
        <p:nvSpPr>
          <p:cNvPr id="278" name="object 278"/>
          <p:cNvSpPr txBox="1"/>
          <p:nvPr/>
        </p:nvSpPr>
        <p:spPr>
          <a:xfrm>
            <a:off x="9624965" y="2744486"/>
            <a:ext cx="65741" cy="55304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23">
                <a:solidFill>
                  <a:srgbClr val="231F20"/>
                </a:solidFill>
                <a:latin typeface="Arial"/>
                <a:cs typeface="Arial"/>
              </a:rPr>
              <a:t>Massacres</a:t>
            </a:r>
            <a:r>
              <a:rPr sz="388" b="1" spc="-3">
                <a:solidFill>
                  <a:srgbClr val="231F20"/>
                </a:solidFill>
                <a:latin typeface="Arial"/>
                <a:cs typeface="Arial"/>
              </a:rPr>
              <a:t> </a:t>
            </a:r>
            <a:r>
              <a:rPr sz="388" b="1" spc="-6">
                <a:solidFill>
                  <a:srgbClr val="231F20"/>
                </a:solidFill>
                <a:latin typeface="Arial"/>
                <a:cs typeface="Arial"/>
              </a:rPr>
              <a:t>in</a:t>
            </a:r>
            <a:r>
              <a:rPr sz="388" b="1">
                <a:solidFill>
                  <a:srgbClr val="231F20"/>
                </a:solidFill>
                <a:latin typeface="Arial"/>
                <a:cs typeface="Arial"/>
              </a:rPr>
              <a:t> </a:t>
            </a:r>
            <a:r>
              <a:rPr sz="388" b="1" spc="-6">
                <a:solidFill>
                  <a:srgbClr val="231F20"/>
                </a:solidFill>
                <a:latin typeface="Arial"/>
                <a:cs typeface="Arial"/>
              </a:rPr>
              <a:t>Cambodia</a:t>
            </a:r>
            <a:endParaRPr sz="388">
              <a:latin typeface="Arial"/>
              <a:cs typeface="Arial"/>
            </a:endParaRPr>
          </a:p>
        </p:txBody>
      </p:sp>
      <p:sp>
        <p:nvSpPr>
          <p:cNvPr id="279" name="object 279"/>
          <p:cNvSpPr txBox="1"/>
          <p:nvPr/>
        </p:nvSpPr>
        <p:spPr>
          <a:xfrm>
            <a:off x="7987771" y="2959498"/>
            <a:ext cx="65741" cy="53907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U.S.</a:t>
            </a:r>
            <a:r>
              <a:rPr sz="388" b="1" spc="-10">
                <a:solidFill>
                  <a:srgbClr val="231F20"/>
                </a:solidFill>
                <a:latin typeface="Arial"/>
                <a:cs typeface="Arial"/>
              </a:rPr>
              <a:t> </a:t>
            </a:r>
            <a:r>
              <a:rPr sz="388" b="1" spc="-13">
                <a:solidFill>
                  <a:srgbClr val="231F20"/>
                </a:solidFill>
                <a:latin typeface="Arial"/>
                <a:cs typeface="Arial"/>
              </a:rPr>
              <a:t>invades</a:t>
            </a:r>
            <a:r>
              <a:rPr sz="388" b="1">
                <a:solidFill>
                  <a:srgbClr val="231F20"/>
                </a:solidFill>
                <a:latin typeface="Arial"/>
                <a:cs typeface="Arial"/>
              </a:rPr>
              <a:t> </a:t>
            </a:r>
            <a:r>
              <a:rPr sz="388" b="1" spc="-6">
                <a:solidFill>
                  <a:srgbClr val="231F20"/>
                </a:solidFill>
                <a:latin typeface="Arial"/>
                <a:cs typeface="Arial"/>
              </a:rPr>
              <a:t>Cambodia</a:t>
            </a:r>
            <a:endParaRPr sz="388">
              <a:latin typeface="Arial"/>
              <a:cs typeface="Arial"/>
            </a:endParaRPr>
          </a:p>
        </p:txBody>
      </p:sp>
      <p:sp>
        <p:nvSpPr>
          <p:cNvPr id="280" name="object 280"/>
          <p:cNvSpPr txBox="1"/>
          <p:nvPr/>
        </p:nvSpPr>
        <p:spPr>
          <a:xfrm>
            <a:off x="7544093" y="2996381"/>
            <a:ext cx="122032" cy="502098"/>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North</a:t>
            </a:r>
            <a:r>
              <a:rPr sz="388" b="1" spc="-13">
                <a:solidFill>
                  <a:srgbClr val="231F20"/>
                </a:solidFill>
                <a:latin typeface="Arial"/>
                <a:cs typeface="Arial"/>
              </a:rPr>
              <a:t> Korea </a:t>
            </a:r>
            <a:r>
              <a:rPr sz="388" b="1" spc="-16">
                <a:solidFill>
                  <a:srgbClr val="231F20"/>
                </a:solidFill>
                <a:latin typeface="Arial"/>
                <a:cs typeface="Arial"/>
              </a:rPr>
              <a:t>captures</a:t>
            </a:r>
            <a:r>
              <a:rPr sz="388" b="1" spc="324">
                <a:solidFill>
                  <a:srgbClr val="231F20"/>
                </a:solidFill>
                <a:latin typeface="Arial"/>
                <a:cs typeface="Arial"/>
              </a:rPr>
              <a:t> </a:t>
            </a:r>
            <a:r>
              <a:rPr sz="388" b="1" spc="-36">
                <a:solidFill>
                  <a:srgbClr val="231F20"/>
                </a:solidFill>
                <a:latin typeface="Arial"/>
                <a:cs typeface="Arial"/>
              </a:rPr>
              <a:t>USS</a:t>
            </a:r>
            <a:r>
              <a:rPr sz="388" b="1" spc="3">
                <a:solidFill>
                  <a:srgbClr val="231F20"/>
                </a:solidFill>
                <a:latin typeface="Arial"/>
                <a:cs typeface="Arial"/>
              </a:rPr>
              <a:t> </a:t>
            </a:r>
            <a:r>
              <a:rPr sz="388" b="1" spc="-6">
                <a:solidFill>
                  <a:srgbClr val="231F20"/>
                </a:solidFill>
                <a:latin typeface="Arial"/>
                <a:cs typeface="Arial"/>
              </a:rPr>
              <a:t>Pueblo</a:t>
            </a:r>
            <a:endParaRPr sz="388">
              <a:latin typeface="Arial"/>
              <a:cs typeface="Arial"/>
            </a:endParaRPr>
          </a:p>
        </p:txBody>
      </p:sp>
      <p:sp>
        <p:nvSpPr>
          <p:cNvPr id="281" name="object 281"/>
          <p:cNvSpPr txBox="1"/>
          <p:nvPr/>
        </p:nvSpPr>
        <p:spPr>
          <a:xfrm>
            <a:off x="7759891" y="3103051"/>
            <a:ext cx="122032" cy="385819"/>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Money</a:t>
            </a:r>
            <a:r>
              <a:rPr sz="388" b="1" spc="-13">
                <a:solidFill>
                  <a:srgbClr val="231F20"/>
                </a:solidFill>
                <a:latin typeface="Arial"/>
                <a:cs typeface="Arial"/>
              </a:rPr>
              <a:t> tightens;</a:t>
            </a:r>
            <a:r>
              <a:rPr sz="388" b="1" spc="324">
                <a:solidFill>
                  <a:srgbClr val="231F20"/>
                </a:solidFill>
                <a:latin typeface="Arial"/>
                <a:cs typeface="Arial"/>
              </a:rPr>
              <a:t> </a:t>
            </a:r>
            <a:r>
              <a:rPr sz="388" b="1" spc="-6">
                <a:solidFill>
                  <a:srgbClr val="231F20"/>
                </a:solidFill>
                <a:latin typeface="Arial"/>
                <a:cs typeface="Arial"/>
              </a:rPr>
              <a:t>market</a:t>
            </a:r>
            <a:r>
              <a:rPr sz="388" b="1" spc="-19">
                <a:solidFill>
                  <a:srgbClr val="231F20"/>
                </a:solidFill>
                <a:latin typeface="Arial"/>
                <a:cs typeface="Arial"/>
              </a:rPr>
              <a:t> </a:t>
            </a:r>
            <a:r>
              <a:rPr sz="388" b="1" spc="-6">
                <a:solidFill>
                  <a:srgbClr val="231F20"/>
                </a:solidFill>
                <a:latin typeface="Arial"/>
                <a:cs typeface="Arial"/>
              </a:rPr>
              <a:t>falls</a:t>
            </a:r>
            <a:endParaRPr sz="388">
              <a:latin typeface="Arial"/>
              <a:cs typeface="Arial"/>
            </a:endParaRPr>
          </a:p>
        </p:txBody>
      </p:sp>
      <p:sp>
        <p:nvSpPr>
          <p:cNvPr id="282" name="object 282"/>
          <p:cNvSpPr txBox="1"/>
          <p:nvPr/>
        </p:nvSpPr>
        <p:spPr>
          <a:xfrm>
            <a:off x="193427" y="5364841"/>
            <a:ext cx="325830" cy="71493"/>
          </a:xfrm>
          <a:prstGeom prst="rect">
            <a:avLst/>
          </a:prstGeom>
        </p:spPr>
        <p:txBody>
          <a:bodyPr vert="horz" wrap="square" lIns="0" tIns="862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8"/>
              </a:spcBef>
            </a:pPr>
            <a:r>
              <a:rPr sz="356" spc="-29">
                <a:solidFill>
                  <a:srgbClr val="231F20"/>
                </a:solidFill>
                <a:latin typeface="Calibri"/>
                <a:cs typeface="Calibri"/>
              </a:rPr>
              <a:t>Year</a:t>
            </a:r>
            <a:r>
              <a:rPr sz="356" spc="3">
                <a:solidFill>
                  <a:srgbClr val="231F20"/>
                </a:solidFill>
                <a:latin typeface="Calibri"/>
                <a:cs typeface="Calibri"/>
              </a:rPr>
              <a:t> </a:t>
            </a:r>
            <a:r>
              <a:rPr sz="356" spc="-26">
                <a:solidFill>
                  <a:srgbClr val="231F20"/>
                </a:solidFill>
                <a:latin typeface="Calibri"/>
                <a:cs typeface="Calibri"/>
              </a:rPr>
              <a:t>ended</a:t>
            </a:r>
            <a:r>
              <a:rPr sz="356" spc="3">
                <a:solidFill>
                  <a:srgbClr val="231F20"/>
                </a:solidFill>
                <a:latin typeface="Calibri"/>
                <a:cs typeface="Calibri"/>
              </a:rPr>
              <a:t> </a:t>
            </a:r>
            <a:r>
              <a:rPr sz="356" spc="-29">
                <a:solidFill>
                  <a:srgbClr val="231F20"/>
                </a:solidFill>
                <a:latin typeface="Calibri"/>
                <a:cs typeface="Calibri"/>
              </a:rPr>
              <a:t>Dec.</a:t>
            </a:r>
            <a:r>
              <a:rPr sz="356" spc="3">
                <a:solidFill>
                  <a:srgbClr val="231F20"/>
                </a:solidFill>
                <a:latin typeface="Calibri"/>
                <a:cs typeface="Calibri"/>
              </a:rPr>
              <a:t> </a:t>
            </a:r>
            <a:r>
              <a:rPr sz="356" spc="-16">
                <a:solidFill>
                  <a:srgbClr val="231F20"/>
                </a:solidFill>
                <a:latin typeface="Calibri"/>
                <a:cs typeface="Calibri"/>
              </a:rPr>
              <a:t>31</a:t>
            </a:r>
            <a:endParaRPr sz="356">
              <a:latin typeface="Calibri"/>
              <a:cs typeface="Calibri"/>
            </a:endParaRPr>
          </a:p>
        </p:txBody>
      </p:sp>
      <p:sp>
        <p:nvSpPr>
          <p:cNvPr id="283" name="object 283"/>
          <p:cNvSpPr txBox="1"/>
          <p:nvPr/>
        </p:nvSpPr>
        <p:spPr>
          <a:xfrm>
            <a:off x="175473" y="1387024"/>
            <a:ext cx="292548"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$500,000,000</a:t>
            </a:r>
            <a:endParaRPr sz="324">
              <a:latin typeface="Arial"/>
              <a:cs typeface="Arial"/>
            </a:endParaRPr>
          </a:p>
        </p:txBody>
      </p:sp>
      <p:sp>
        <p:nvSpPr>
          <p:cNvPr id="284" name="object 284"/>
          <p:cNvSpPr txBox="1"/>
          <p:nvPr/>
        </p:nvSpPr>
        <p:spPr>
          <a:xfrm>
            <a:off x="295692" y="5146294"/>
            <a:ext cx="162299" cy="15243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b="1" spc="-6">
                <a:solidFill>
                  <a:srgbClr val="005F9E"/>
                </a:solidFill>
                <a:latin typeface="Arial"/>
                <a:cs typeface="Arial"/>
              </a:rPr>
              <a:t>10,000</a:t>
            </a:r>
            <a:endParaRPr sz="324">
              <a:latin typeface="Arial"/>
              <a:cs typeface="Arial"/>
            </a:endParaRPr>
          </a:p>
          <a:p>
            <a:pPr marL="36979">
              <a:lnSpc>
                <a:spcPct val="100000"/>
              </a:lnSpc>
              <a:spcBef>
                <a:spcPts val="272"/>
              </a:spcBef>
            </a:pPr>
            <a:r>
              <a:rPr sz="324" spc="-6">
                <a:solidFill>
                  <a:srgbClr val="6D6E71"/>
                </a:solidFill>
                <a:latin typeface="Arial"/>
                <a:cs typeface="Arial"/>
              </a:rPr>
              <a:t>8,000</a:t>
            </a:r>
            <a:endParaRPr sz="324">
              <a:latin typeface="Arial"/>
              <a:cs typeface="Arial"/>
            </a:endParaRPr>
          </a:p>
        </p:txBody>
      </p:sp>
      <p:sp>
        <p:nvSpPr>
          <p:cNvPr id="285" name="object 285"/>
          <p:cNvSpPr txBox="1"/>
          <p:nvPr/>
        </p:nvSpPr>
        <p:spPr>
          <a:xfrm>
            <a:off x="301674" y="4906292"/>
            <a:ext cx="155724"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20,000</a:t>
            </a:r>
            <a:endParaRPr sz="324">
              <a:latin typeface="Arial"/>
              <a:cs typeface="Arial"/>
            </a:endParaRPr>
          </a:p>
        </p:txBody>
      </p:sp>
      <p:sp>
        <p:nvSpPr>
          <p:cNvPr id="286" name="object 286"/>
          <p:cNvSpPr txBox="1"/>
          <p:nvPr/>
        </p:nvSpPr>
        <p:spPr>
          <a:xfrm>
            <a:off x="301674" y="4664641"/>
            <a:ext cx="155724"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40,000</a:t>
            </a:r>
            <a:endParaRPr sz="324">
              <a:latin typeface="Arial"/>
              <a:cs typeface="Arial"/>
            </a:endParaRPr>
          </a:p>
        </p:txBody>
      </p:sp>
      <p:sp>
        <p:nvSpPr>
          <p:cNvPr id="287" name="object 287"/>
          <p:cNvSpPr txBox="1"/>
          <p:nvPr/>
        </p:nvSpPr>
        <p:spPr>
          <a:xfrm>
            <a:off x="301674" y="4527039"/>
            <a:ext cx="155724"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60,000</a:t>
            </a:r>
            <a:endParaRPr sz="324">
              <a:latin typeface="Arial"/>
              <a:cs typeface="Arial"/>
            </a:endParaRPr>
          </a:p>
        </p:txBody>
      </p:sp>
      <p:sp>
        <p:nvSpPr>
          <p:cNvPr id="288" name="object 288"/>
          <p:cNvSpPr txBox="1"/>
          <p:nvPr/>
        </p:nvSpPr>
        <p:spPr>
          <a:xfrm>
            <a:off x="301674" y="4424856"/>
            <a:ext cx="155724"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80,000</a:t>
            </a:r>
            <a:endParaRPr sz="324">
              <a:latin typeface="Arial"/>
              <a:cs typeface="Arial"/>
            </a:endParaRPr>
          </a:p>
        </p:txBody>
      </p:sp>
      <p:sp>
        <p:nvSpPr>
          <p:cNvPr id="289" name="object 289"/>
          <p:cNvSpPr txBox="1"/>
          <p:nvPr/>
        </p:nvSpPr>
        <p:spPr>
          <a:xfrm>
            <a:off x="278524" y="4342095"/>
            <a:ext cx="180788"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100,000</a:t>
            </a:r>
            <a:endParaRPr sz="324">
              <a:latin typeface="Arial"/>
              <a:cs typeface="Arial"/>
            </a:endParaRPr>
          </a:p>
        </p:txBody>
      </p:sp>
      <p:sp>
        <p:nvSpPr>
          <p:cNvPr id="290" name="object 290"/>
          <p:cNvSpPr txBox="1"/>
          <p:nvPr/>
        </p:nvSpPr>
        <p:spPr>
          <a:xfrm>
            <a:off x="278524" y="4104044"/>
            <a:ext cx="180788"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200,000</a:t>
            </a:r>
            <a:endParaRPr sz="324">
              <a:latin typeface="Arial"/>
              <a:cs typeface="Arial"/>
            </a:endParaRPr>
          </a:p>
        </p:txBody>
      </p:sp>
      <p:sp>
        <p:nvSpPr>
          <p:cNvPr id="291" name="object 291"/>
          <p:cNvSpPr txBox="1"/>
          <p:nvPr/>
        </p:nvSpPr>
        <p:spPr>
          <a:xfrm>
            <a:off x="278524" y="3859186"/>
            <a:ext cx="180788"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400,000</a:t>
            </a:r>
            <a:endParaRPr sz="324">
              <a:latin typeface="Arial"/>
              <a:cs typeface="Arial"/>
            </a:endParaRPr>
          </a:p>
        </p:txBody>
      </p:sp>
      <p:sp>
        <p:nvSpPr>
          <p:cNvPr id="292" name="object 292"/>
          <p:cNvSpPr txBox="1"/>
          <p:nvPr/>
        </p:nvSpPr>
        <p:spPr>
          <a:xfrm>
            <a:off x="278524" y="3720023"/>
            <a:ext cx="180788"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600,000</a:t>
            </a:r>
            <a:endParaRPr sz="324">
              <a:latin typeface="Arial"/>
              <a:cs typeface="Arial"/>
            </a:endParaRPr>
          </a:p>
        </p:txBody>
      </p:sp>
      <p:sp>
        <p:nvSpPr>
          <p:cNvPr id="293" name="object 293"/>
          <p:cNvSpPr txBox="1"/>
          <p:nvPr/>
        </p:nvSpPr>
        <p:spPr>
          <a:xfrm>
            <a:off x="244969" y="3538634"/>
            <a:ext cx="217357" cy="153258"/>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1,000,000</a:t>
            </a:r>
            <a:endParaRPr sz="324">
              <a:latin typeface="Arial"/>
              <a:cs typeface="Arial"/>
            </a:endParaRPr>
          </a:p>
          <a:p>
            <a:pPr marL="41499">
              <a:lnSpc>
                <a:spcPct val="100000"/>
              </a:lnSpc>
              <a:spcBef>
                <a:spcPts val="278"/>
              </a:spcBef>
            </a:pPr>
            <a:r>
              <a:rPr sz="324" spc="-6">
                <a:solidFill>
                  <a:srgbClr val="6D6E71"/>
                </a:solidFill>
                <a:latin typeface="Arial"/>
                <a:cs typeface="Arial"/>
              </a:rPr>
              <a:t>800,000</a:t>
            </a:r>
            <a:endParaRPr sz="324">
              <a:latin typeface="Arial"/>
              <a:cs typeface="Arial"/>
            </a:endParaRPr>
          </a:p>
        </p:txBody>
      </p:sp>
      <p:sp>
        <p:nvSpPr>
          <p:cNvPr id="294" name="object 294"/>
          <p:cNvSpPr txBox="1"/>
          <p:nvPr/>
        </p:nvSpPr>
        <p:spPr>
          <a:xfrm>
            <a:off x="244969" y="3304180"/>
            <a:ext cx="217357"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2,000,000</a:t>
            </a:r>
            <a:endParaRPr sz="324">
              <a:latin typeface="Arial"/>
              <a:cs typeface="Arial"/>
            </a:endParaRPr>
          </a:p>
        </p:txBody>
      </p:sp>
      <p:sp>
        <p:nvSpPr>
          <p:cNvPr id="295" name="object 295"/>
          <p:cNvSpPr txBox="1"/>
          <p:nvPr/>
        </p:nvSpPr>
        <p:spPr>
          <a:xfrm>
            <a:off x="244969" y="3061707"/>
            <a:ext cx="217357"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4,000,000</a:t>
            </a:r>
            <a:endParaRPr sz="324">
              <a:latin typeface="Arial"/>
              <a:cs typeface="Arial"/>
            </a:endParaRPr>
          </a:p>
        </p:txBody>
      </p:sp>
      <p:sp>
        <p:nvSpPr>
          <p:cNvPr id="296" name="object 296"/>
          <p:cNvSpPr txBox="1"/>
          <p:nvPr/>
        </p:nvSpPr>
        <p:spPr>
          <a:xfrm>
            <a:off x="244969" y="2920159"/>
            <a:ext cx="217357"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6,000,000</a:t>
            </a:r>
            <a:endParaRPr sz="324">
              <a:latin typeface="Arial"/>
              <a:cs typeface="Arial"/>
            </a:endParaRPr>
          </a:p>
        </p:txBody>
      </p:sp>
      <p:sp>
        <p:nvSpPr>
          <p:cNvPr id="297" name="object 297"/>
          <p:cNvSpPr txBox="1"/>
          <p:nvPr/>
        </p:nvSpPr>
        <p:spPr>
          <a:xfrm>
            <a:off x="244969" y="2820968"/>
            <a:ext cx="217357"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8,000,000</a:t>
            </a:r>
            <a:endParaRPr sz="324">
              <a:latin typeface="Arial"/>
              <a:cs typeface="Arial"/>
            </a:endParaRPr>
          </a:p>
        </p:txBody>
      </p:sp>
      <p:sp>
        <p:nvSpPr>
          <p:cNvPr id="298" name="object 298"/>
          <p:cNvSpPr txBox="1"/>
          <p:nvPr/>
        </p:nvSpPr>
        <p:spPr>
          <a:xfrm>
            <a:off x="221818" y="2736950"/>
            <a:ext cx="242421"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10,000,000</a:t>
            </a:r>
            <a:endParaRPr sz="324">
              <a:latin typeface="Arial"/>
              <a:cs typeface="Arial"/>
            </a:endParaRPr>
          </a:p>
        </p:txBody>
      </p:sp>
      <p:sp>
        <p:nvSpPr>
          <p:cNvPr id="299" name="object 299"/>
          <p:cNvSpPr txBox="1"/>
          <p:nvPr/>
        </p:nvSpPr>
        <p:spPr>
          <a:xfrm>
            <a:off x="221818" y="2499938"/>
            <a:ext cx="242421"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20,000,000</a:t>
            </a:r>
            <a:endParaRPr sz="324">
              <a:latin typeface="Arial"/>
              <a:cs typeface="Arial"/>
            </a:endParaRPr>
          </a:p>
        </p:txBody>
      </p:sp>
      <p:sp>
        <p:nvSpPr>
          <p:cNvPr id="300" name="object 300"/>
          <p:cNvSpPr txBox="1"/>
          <p:nvPr/>
        </p:nvSpPr>
        <p:spPr>
          <a:xfrm>
            <a:off x="221818" y="2258202"/>
            <a:ext cx="242421"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40,000,000</a:t>
            </a:r>
            <a:endParaRPr sz="324">
              <a:latin typeface="Arial"/>
              <a:cs typeface="Arial"/>
            </a:endParaRPr>
          </a:p>
        </p:txBody>
      </p:sp>
      <p:sp>
        <p:nvSpPr>
          <p:cNvPr id="301" name="object 301"/>
          <p:cNvSpPr txBox="1"/>
          <p:nvPr/>
        </p:nvSpPr>
        <p:spPr>
          <a:xfrm>
            <a:off x="221818" y="2115137"/>
            <a:ext cx="242421"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60,000,000</a:t>
            </a:r>
            <a:endParaRPr sz="324">
              <a:latin typeface="Arial"/>
              <a:cs typeface="Arial"/>
            </a:endParaRPr>
          </a:p>
        </p:txBody>
      </p:sp>
      <p:sp>
        <p:nvSpPr>
          <p:cNvPr id="302" name="object 302"/>
          <p:cNvSpPr txBox="1"/>
          <p:nvPr/>
        </p:nvSpPr>
        <p:spPr>
          <a:xfrm>
            <a:off x="198667" y="1913287"/>
            <a:ext cx="267484" cy="172571"/>
          </a:xfrm>
          <a:prstGeom prst="rect">
            <a:avLst/>
          </a:prstGeom>
        </p:spPr>
        <p:txBody>
          <a:bodyPr vert="horz" wrap="square" lIns="0" tIns="3656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288"/>
              </a:spcBef>
            </a:pPr>
            <a:r>
              <a:rPr sz="324" spc="-6">
                <a:solidFill>
                  <a:srgbClr val="6D6E71"/>
                </a:solidFill>
                <a:latin typeface="Arial"/>
                <a:cs typeface="Arial"/>
              </a:rPr>
              <a:t>100,000,000</a:t>
            </a:r>
            <a:endParaRPr sz="324">
              <a:latin typeface="Arial"/>
              <a:cs typeface="Arial"/>
            </a:endParaRPr>
          </a:p>
          <a:p>
            <a:pPr marL="31227">
              <a:lnSpc>
                <a:spcPct val="100000"/>
              </a:lnSpc>
              <a:spcBef>
                <a:spcPts val="223"/>
              </a:spcBef>
            </a:pPr>
            <a:r>
              <a:rPr sz="324" spc="-6">
                <a:solidFill>
                  <a:srgbClr val="6D6E71"/>
                </a:solidFill>
                <a:latin typeface="Arial"/>
                <a:cs typeface="Arial"/>
              </a:rPr>
              <a:t>80,000,000</a:t>
            </a:r>
            <a:endParaRPr sz="324">
              <a:latin typeface="Arial"/>
              <a:cs typeface="Arial"/>
            </a:endParaRPr>
          </a:p>
        </p:txBody>
      </p:sp>
      <p:sp>
        <p:nvSpPr>
          <p:cNvPr id="303" name="object 303"/>
          <p:cNvSpPr txBox="1"/>
          <p:nvPr/>
        </p:nvSpPr>
        <p:spPr>
          <a:xfrm>
            <a:off x="198667" y="1700379"/>
            <a:ext cx="267484" cy="68617"/>
          </a:xfrm>
          <a:prstGeom prst="rect">
            <a:avLst/>
          </a:prstGeom>
        </p:spPr>
        <p:txBody>
          <a:bodyPr vert="horz" wrap="square" lIns="0" tIns="1027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81"/>
              </a:spcBef>
            </a:pPr>
            <a:r>
              <a:rPr sz="324" spc="-6">
                <a:solidFill>
                  <a:srgbClr val="6D6E71"/>
                </a:solidFill>
                <a:latin typeface="Arial"/>
                <a:cs typeface="Arial"/>
              </a:rPr>
              <a:t>200,000,000</a:t>
            </a:r>
            <a:endParaRPr sz="324">
              <a:latin typeface="Arial"/>
              <a:cs typeface="Arial"/>
            </a:endParaRPr>
          </a:p>
        </p:txBody>
      </p:sp>
      <p:sp>
        <p:nvSpPr>
          <p:cNvPr id="304" name="object 304"/>
          <p:cNvSpPr/>
          <p:nvPr/>
        </p:nvSpPr>
        <p:spPr>
          <a:xfrm>
            <a:off x="820203" y="2330813"/>
            <a:ext cx="70672" cy="70672"/>
          </a:xfrm>
          <a:custGeom>
            <a:avLst/>
            <a:gdLst/>
            <a:ahLst/>
            <a:cxnLst/>
            <a:rect l="l" t="t" r="r" b="b"/>
            <a:pathLst>
              <a:path w="109219" h="109219">
                <a:moveTo>
                  <a:pt x="108673" y="0"/>
                </a:moveTo>
                <a:lnTo>
                  <a:pt x="0" y="0"/>
                </a:lnTo>
                <a:lnTo>
                  <a:pt x="0" y="108673"/>
                </a:lnTo>
                <a:lnTo>
                  <a:pt x="108673" y="108673"/>
                </a:lnTo>
                <a:lnTo>
                  <a:pt x="108673"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5" name="object 305"/>
          <p:cNvSpPr txBox="1"/>
          <p:nvPr/>
        </p:nvSpPr>
        <p:spPr>
          <a:xfrm>
            <a:off x="923367" y="2318125"/>
            <a:ext cx="536612" cy="151204"/>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511"/>
              </a:lnSpc>
              <a:spcBef>
                <a:spcPts val="110"/>
              </a:spcBef>
            </a:pPr>
            <a:r>
              <a:rPr sz="453">
                <a:solidFill>
                  <a:srgbClr val="231F20"/>
                </a:solidFill>
                <a:latin typeface="Arial"/>
                <a:cs typeface="Arial"/>
              </a:rPr>
              <a:t>$10,000</a:t>
            </a:r>
            <a:r>
              <a:rPr sz="453" spc="10">
                <a:solidFill>
                  <a:srgbClr val="231F20"/>
                </a:solidFill>
                <a:latin typeface="Arial"/>
                <a:cs typeface="Arial"/>
              </a:rPr>
              <a:t> </a:t>
            </a:r>
            <a:r>
              <a:rPr sz="453" spc="-6">
                <a:solidFill>
                  <a:srgbClr val="231F20"/>
                </a:solidFill>
                <a:latin typeface="Arial"/>
                <a:cs typeface="Arial"/>
              </a:rPr>
              <a:t>investment</a:t>
            </a:r>
            <a:r>
              <a:rPr sz="453" spc="324">
                <a:solidFill>
                  <a:srgbClr val="231F20"/>
                </a:solidFill>
                <a:latin typeface="Arial"/>
                <a:cs typeface="Arial"/>
              </a:rPr>
              <a:t> </a:t>
            </a:r>
            <a:r>
              <a:rPr sz="453">
                <a:solidFill>
                  <a:srgbClr val="231F20"/>
                </a:solidFill>
                <a:latin typeface="Arial"/>
                <a:cs typeface="Arial"/>
              </a:rPr>
              <a:t>10</a:t>
            </a:r>
            <a:r>
              <a:rPr sz="453" spc="-13">
                <a:solidFill>
                  <a:srgbClr val="231F20"/>
                </a:solidFill>
                <a:latin typeface="Arial"/>
                <a:cs typeface="Arial"/>
              </a:rPr>
              <a:t> </a:t>
            </a:r>
            <a:r>
              <a:rPr sz="453" spc="-6">
                <a:solidFill>
                  <a:srgbClr val="231F20"/>
                </a:solidFill>
                <a:latin typeface="Arial"/>
                <a:cs typeface="Arial"/>
              </a:rPr>
              <a:t>years</a:t>
            </a:r>
            <a:r>
              <a:rPr sz="453" spc="-13">
                <a:solidFill>
                  <a:srgbClr val="231F20"/>
                </a:solidFill>
                <a:latin typeface="Arial"/>
                <a:cs typeface="Arial"/>
              </a:rPr>
              <a:t> </a:t>
            </a:r>
            <a:r>
              <a:rPr sz="453" spc="-6">
                <a:solidFill>
                  <a:srgbClr val="231F20"/>
                </a:solidFill>
                <a:latin typeface="Arial"/>
                <a:cs typeface="Arial"/>
              </a:rPr>
              <a:t>later</a:t>
            </a:r>
            <a:endParaRPr sz="453">
              <a:latin typeface="Arial"/>
              <a:cs typeface="Arial"/>
            </a:endParaRPr>
          </a:p>
        </p:txBody>
      </p:sp>
      <p:sp>
        <p:nvSpPr>
          <p:cNvPr id="306" name="object 306"/>
          <p:cNvSpPr/>
          <p:nvPr/>
        </p:nvSpPr>
        <p:spPr>
          <a:xfrm>
            <a:off x="819825" y="2522900"/>
            <a:ext cx="70672" cy="70672"/>
          </a:xfrm>
          <a:custGeom>
            <a:avLst/>
            <a:gdLst/>
            <a:ahLst/>
            <a:cxnLst/>
            <a:rect l="l" t="t" r="r" b="b"/>
            <a:pathLst>
              <a:path w="109219" h="109219">
                <a:moveTo>
                  <a:pt x="108673" y="0"/>
                </a:moveTo>
                <a:lnTo>
                  <a:pt x="0" y="0"/>
                </a:lnTo>
                <a:lnTo>
                  <a:pt x="0" y="108673"/>
                </a:lnTo>
                <a:lnTo>
                  <a:pt x="108673" y="108673"/>
                </a:lnTo>
                <a:lnTo>
                  <a:pt x="108673"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7" name="object 307"/>
          <p:cNvSpPr txBox="1"/>
          <p:nvPr/>
        </p:nvSpPr>
        <p:spPr>
          <a:xfrm>
            <a:off x="922982" y="2510349"/>
            <a:ext cx="580577" cy="151204"/>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511"/>
              </a:lnSpc>
              <a:spcBef>
                <a:spcPts val="110"/>
              </a:spcBef>
            </a:pPr>
            <a:r>
              <a:rPr sz="453" spc="6">
                <a:solidFill>
                  <a:srgbClr val="231F20"/>
                </a:solidFill>
                <a:latin typeface="Arial"/>
                <a:cs typeface="Arial"/>
              </a:rPr>
              <a:t>Dividends</a:t>
            </a:r>
            <a:r>
              <a:rPr sz="453" spc="45">
                <a:solidFill>
                  <a:srgbClr val="231F20"/>
                </a:solidFill>
                <a:latin typeface="Arial"/>
                <a:cs typeface="Arial"/>
              </a:rPr>
              <a:t> </a:t>
            </a:r>
            <a:r>
              <a:rPr sz="453" spc="-6">
                <a:solidFill>
                  <a:srgbClr val="231F20"/>
                </a:solidFill>
                <a:latin typeface="Arial"/>
                <a:cs typeface="Arial"/>
              </a:rPr>
              <a:t>reinvested</a:t>
            </a:r>
            <a:r>
              <a:rPr sz="453" spc="6">
                <a:solidFill>
                  <a:srgbClr val="231F20"/>
                </a:solidFill>
                <a:latin typeface="Arial"/>
                <a:cs typeface="Arial"/>
              </a:rPr>
              <a:t> during</a:t>
            </a:r>
            <a:r>
              <a:rPr sz="453" spc="65">
                <a:solidFill>
                  <a:srgbClr val="231F20"/>
                </a:solidFill>
                <a:latin typeface="Arial"/>
                <a:cs typeface="Arial"/>
              </a:rPr>
              <a:t> </a:t>
            </a:r>
            <a:r>
              <a:rPr sz="453" spc="-6">
                <a:solidFill>
                  <a:srgbClr val="231F20"/>
                </a:solidFill>
                <a:latin typeface="Arial"/>
                <a:cs typeface="Arial"/>
              </a:rPr>
              <a:t>period</a:t>
            </a:r>
            <a:endParaRPr sz="453">
              <a:latin typeface="Arial"/>
              <a:cs typeface="Arial"/>
            </a:endParaRPr>
          </a:p>
        </p:txBody>
      </p:sp>
      <p:sp>
        <p:nvSpPr>
          <p:cNvPr id="308" name="object 308"/>
          <p:cNvSpPr/>
          <p:nvPr/>
        </p:nvSpPr>
        <p:spPr>
          <a:xfrm>
            <a:off x="7378329" y="1665618"/>
            <a:ext cx="458545" cy="1263052"/>
          </a:xfrm>
          <a:custGeom>
            <a:avLst/>
            <a:gdLst/>
            <a:ahLst/>
            <a:cxnLst/>
            <a:rect l="l" t="t" r="r" b="b"/>
            <a:pathLst>
              <a:path w="708659" h="1951989">
                <a:moveTo>
                  <a:pt x="708215" y="76568"/>
                </a:moveTo>
                <a:lnTo>
                  <a:pt x="702195" y="46774"/>
                </a:lnTo>
                <a:lnTo>
                  <a:pt x="685800" y="22428"/>
                </a:lnTo>
                <a:lnTo>
                  <a:pt x="661454" y="6019"/>
                </a:lnTo>
                <a:lnTo>
                  <a:pt x="631659" y="0"/>
                </a:lnTo>
                <a:lnTo>
                  <a:pt x="76555" y="0"/>
                </a:lnTo>
                <a:lnTo>
                  <a:pt x="46748" y="6019"/>
                </a:lnTo>
                <a:lnTo>
                  <a:pt x="22415" y="22428"/>
                </a:lnTo>
                <a:lnTo>
                  <a:pt x="6019" y="46774"/>
                </a:lnTo>
                <a:lnTo>
                  <a:pt x="0" y="76568"/>
                </a:lnTo>
                <a:lnTo>
                  <a:pt x="0" y="1763217"/>
                </a:lnTo>
                <a:lnTo>
                  <a:pt x="6019" y="1793024"/>
                </a:lnTo>
                <a:lnTo>
                  <a:pt x="22415" y="1817357"/>
                </a:lnTo>
                <a:lnTo>
                  <a:pt x="46748" y="1833765"/>
                </a:lnTo>
                <a:lnTo>
                  <a:pt x="76555" y="1839772"/>
                </a:lnTo>
                <a:lnTo>
                  <a:pt x="295427" y="1839772"/>
                </a:lnTo>
                <a:lnTo>
                  <a:pt x="360133" y="1951850"/>
                </a:lnTo>
                <a:lnTo>
                  <a:pt x="424840" y="1839772"/>
                </a:lnTo>
                <a:lnTo>
                  <a:pt x="631659" y="1839772"/>
                </a:lnTo>
                <a:lnTo>
                  <a:pt x="661454" y="1833765"/>
                </a:lnTo>
                <a:lnTo>
                  <a:pt x="685800" y="1817357"/>
                </a:lnTo>
                <a:lnTo>
                  <a:pt x="702195" y="1793024"/>
                </a:lnTo>
                <a:lnTo>
                  <a:pt x="708215" y="1763217"/>
                </a:lnTo>
                <a:lnTo>
                  <a:pt x="708215" y="7656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9" name="object 309"/>
          <p:cNvSpPr txBox="1"/>
          <p:nvPr/>
        </p:nvSpPr>
        <p:spPr>
          <a:xfrm>
            <a:off x="7443190" y="2575015"/>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5.6%</a:t>
            </a:r>
            <a:endParaRPr sz="615">
              <a:latin typeface="Calibri"/>
              <a:cs typeface="Calibri"/>
            </a:endParaRPr>
          </a:p>
        </p:txBody>
      </p:sp>
      <p:sp>
        <p:nvSpPr>
          <p:cNvPr id="310" name="object 310"/>
          <p:cNvSpPr txBox="1"/>
          <p:nvPr/>
        </p:nvSpPr>
        <p:spPr>
          <a:xfrm>
            <a:off x="7509476" y="2329962"/>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$17,232</a:t>
            </a:r>
            <a:endParaRPr sz="453">
              <a:latin typeface="Calibri"/>
              <a:cs typeface="Calibri"/>
            </a:endParaRPr>
          </a:p>
        </p:txBody>
      </p:sp>
      <p:sp>
        <p:nvSpPr>
          <p:cNvPr id="311" name="object 311"/>
          <p:cNvSpPr txBox="1"/>
          <p:nvPr/>
        </p:nvSpPr>
        <p:spPr>
          <a:xfrm>
            <a:off x="7503020" y="1739618"/>
            <a:ext cx="20215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296">
              <a:lnSpc>
                <a:spcPct val="100000"/>
              </a:lnSpc>
              <a:spcBef>
                <a:spcPts val="201"/>
              </a:spcBef>
            </a:pPr>
            <a:r>
              <a:rPr sz="615" b="1" spc="-13">
                <a:solidFill>
                  <a:srgbClr val="AA1E2D"/>
                </a:solidFill>
                <a:latin typeface="Calibri"/>
                <a:cs typeface="Calibri"/>
              </a:rPr>
              <a:t>1968</a:t>
            </a:r>
            <a:endParaRPr sz="615">
              <a:latin typeface="Calibri"/>
              <a:cs typeface="Calibri"/>
            </a:endParaRPr>
          </a:p>
          <a:p>
            <a:pPr marL="28762" marR="3287" indent="-20954">
              <a:lnSpc>
                <a:spcPts val="569"/>
              </a:lnSpc>
              <a:spcBef>
                <a:spcPts val="162"/>
              </a:spcBef>
            </a:pPr>
            <a:r>
              <a:rPr sz="518" b="1" spc="-32">
                <a:solidFill>
                  <a:srgbClr val="231F20"/>
                </a:solidFill>
                <a:latin typeface="Calibri"/>
                <a:cs typeface="Calibri"/>
              </a:rPr>
              <a:t>Richard</a:t>
            </a:r>
            <a:r>
              <a:rPr sz="518" b="1" spc="324">
                <a:solidFill>
                  <a:srgbClr val="231F20"/>
                </a:solidFill>
                <a:latin typeface="Calibri"/>
                <a:cs typeface="Calibri"/>
              </a:rPr>
              <a:t> </a:t>
            </a:r>
            <a:r>
              <a:rPr sz="518" b="1" spc="-6">
                <a:solidFill>
                  <a:srgbClr val="231F20"/>
                </a:solidFill>
                <a:latin typeface="Calibri"/>
                <a:cs typeface="Calibri"/>
              </a:rPr>
              <a:t>Nixon</a:t>
            </a:r>
            <a:endParaRPr sz="518">
              <a:latin typeface="Calibri"/>
              <a:cs typeface="Calibri"/>
            </a:endParaRPr>
          </a:p>
        </p:txBody>
      </p:sp>
      <p:grpSp>
        <p:nvGrpSpPr>
          <p:cNvPr id="312" name="object 312"/>
          <p:cNvGrpSpPr/>
          <p:nvPr/>
        </p:nvGrpSpPr>
        <p:grpSpPr>
          <a:xfrm>
            <a:off x="7457622" y="2079093"/>
            <a:ext cx="293781" cy="461730"/>
            <a:chOff x="7457622" y="2079093"/>
            <a:chExt cx="293781" cy="461730"/>
          </a:xfrm>
        </p:grpSpPr>
        <p:sp>
          <p:nvSpPr>
            <p:cNvPr id="313" name="object 313"/>
            <p:cNvSpPr/>
            <p:nvPr/>
          </p:nvSpPr>
          <p:spPr>
            <a:xfrm>
              <a:off x="7457622" y="2079093"/>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4" name="object 314"/>
            <p:cNvSpPr/>
            <p:nvPr/>
          </p:nvSpPr>
          <p:spPr>
            <a:xfrm>
              <a:off x="7501421" y="2412628"/>
              <a:ext cx="208317" cy="128195"/>
            </a:xfrm>
            <a:custGeom>
              <a:avLst/>
              <a:gdLst/>
              <a:ahLst/>
              <a:cxnLst/>
              <a:rect l="l" t="t" r="r" b="b"/>
              <a:pathLst>
                <a:path w="321945" h="198119">
                  <a:moveTo>
                    <a:pt x="321602" y="0"/>
                  </a:moveTo>
                  <a:lnTo>
                    <a:pt x="0" y="0"/>
                  </a:lnTo>
                  <a:lnTo>
                    <a:pt x="0" y="197611"/>
                  </a:lnTo>
                  <a:lnTo>
                    <a:pt x="321602" y="197611"/>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15" name="object 315"/>
          <p:cNvSpPr txBox="1"/>
          <p:nvPr/>
        </p:nvSpPr>
        <p:spPr>
          <a:xfrm>
            <a:off x="7501422" y="2429270"/>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$4,314</a:t>
            </a:r>
            <a:endParaRPr sz="453">
              <a:latin typeface="Calibri"/>
              <a:cs typeface="Calibri"/>
            </a:endParaRPr>
          </a:p>
        </p:txBody>
      </p:sp>
      <p:grpSp>
        <p:nvGrpSpPr>
          <p:cNvPr id="316" name="object 316"/>
          <p:cNvGrpSpPr/>
          <p:nvPr/>
        </p:nvGrpSpPr>
        <p:grpSpPr>
          <a:xfrm>
            <a:off x="7454461" y="2510729"/>
            <a:ext cx="299122" cy="29994"/>
            <a:chOff x="7454461" y="2510729"/>
            <a:chExt cx="299122" cy="29994"/>
          </a:xfrm>
        </p:grpSpPr>
        <p:sp>
          <p:nvSpPr>
            <p:cNvPr id="317" name="object 317"/>
            <p:cNvSpPr/>
            <p:nvPr/>
          </p:nvSpPr>
          <p:spPr>
            <a:xfrm>
              <a:off x="7501422" y="2510729"/>
              <a:ext cx="208317" cy="29994"/>
            </a:xfrm>
            <a:custGeom>
              <a:avLst/>
              <a:gdLst/>
              <a:ahLst/>
              <a:cxnLst/>
              <a:rect l="l" t="t" r="r" b="b"/>
              <a:pathLst>
                <a:path w="321945" h="46355">
                  <a:moveTo>
                    <a:pt x="321602" y="0"/>
                  </a:moveTo>
                  <a:lnTo>
                    <a:pt x="0" y="0"/>
                  </a:lnTo>
                  <a:lnTo>
                    <a:pt x="0" y="46012"/>
                  </a:lnTo>
                  <a:lnTo>
                    <a:pt x="321602" y="46012"/>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8" name="object 318"/>
            <p:cNvSpPr/>
            <p:nvPr/>
          </p:nvSpPr>
          <p:spPr>
            <a:xfrm>
              <a:off x="7454461" y="2540136"/>
              <a:ext cx="299122" cy="0"/>
            </a:xfrm>
            <a:custGeom>
              <a:avLst/>
              <a:gdLst/>
              <a:ahLst/>
              <a:cxnLst/>
              <a:rect l="l" t="t" r="r" b="b"/>
              <a:pathLst>
                <a:path w="462279">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19" name="object 319"/>
          <p:cNvSpPr/>
          <p:nvPr/>
        </p:nvSpPr>
        <p:spPr>
          <a:xfrm>
            <a:off x="9007248" y="3748028"/>
            <a:ext cx="458545" cy="1263874"/>
          </a:xfrm>
          <a:custGeom>
            <a:avLst/>
            <a:gdLst/>
            <a:ahLst/>
            <a:cxnLst/>
            <a:rect l="l" t="t" r="r" b="b"/>
            <a:pathLst>
              <a:path w="708659" h="1953257">
                <a:moveTo>
                  <a:pt x="708291" y="76568"/>
                </a:moveTo>
                <a:lnTo>
                  <a:pt x="702271" y="46761"/>
                </a:lnTo>
                <a:lnTo>
                  <a:pt x="685863" y="22428"/>
                </a:lnTo>
                <a:lnTo>
                  <a:pt x="661530" y="6007"/>
                </a:lnTo>
                <a:lnTo>
                  <a:pt x="631723" y="0"/>
                </a:lnTo>
                <a:lnTo>
                  <a:pt x="76568" y="0"/>
                </a:lnTo>
                <a:lnTo>
                  <a:pt x="46761" y="6007"/>
                </a:lnTo>
                <a:lnTo>
                  <a:pt x="22428" y="22428"/>
                </a:lnTo>
                <a:lnTo>
                  <a:pt x="6019" y="46761"/>
                </a:lnTo>
                <a:lnTo>
                  <a:pt x="0" y="76568"/>
                </a:lnTo>
                <a:lnTo>
                  <a:pt x="0" y="1764042"/>
                </a:lnTo>
                <a:lnTo>
                  <a:pt x="6019" y="1793836"/>
                </a:lnTo>
                <a:lnTo>
                  <a:pt x="22428" y="1818182"/>
                </a:lnTo>
                <a:lnTo>
                  <a:pt x="46761" y="1834591"/>
                </a:lnTo>
                <a:lnTo>
                  <a:pt x="76568" y="1840611"/>
                </a:lnTo>
                <a:lnTo>
                  <a:pt x="295490" y="1840611"/>
                </a:lnTo>
                <a:lnTo>
                  <a:pt x="360172" y="1952650"/>
                </a:lnTo>
                <a:lnTo>
                  <a:pt x="424853" y="1840611"/>
                </a:lnTo>
                <a:lnTo>
                  <a:pt x="631723" y="1840611"/>
                </a:lnTo>
                <a:lnTo>
                  <a:pt x="661530" y="1834591"/>
                </a:lnTo>
                <a:lnTo>
                  <a:pt x="685863" y="1818182"/>
                </a:lnTo>
                <a:lnTo>
                  <a:pt x="702271" y="1793836"/>
                </a:lnTo>
                <a:lnTo>
                  <a:pt x="708291" y="1764042"/>
                </a:lnTo>
                <a:lnTo>
                  <a:pt x="708291" y="7656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0" name="object 320"/>
          <p:cNvSpPr txBox="1"/>
          <p:nvPr/>
        </p:nvSpPr>
        <p:spPr>
          <a:xfrm>
            <a:off x="9082818" y="4658385"/>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7"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17.2%</a:t>
            </a:r>
            <a:endParaRPr sz="615">
              <a:latin typeface="Calibri"/>
              <a:cs typeface="Calibri"/>
            </a:endParaRPr>
          </a:p>
        </p:txBody>
      </p:sp>
      <p:sp>
        <p:nvSpPr>
          <p:cNvPr id="321" name="object 321"/>
          <p:cNvSpPr txBox="1"/>
          <p:nvPr/>
        </p:nvSpPr>
        <p:spPr>
          <a:xfrm>
            <a:off x="9148640" y="4181221"/>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$49,044</a:t>
            </a:r>
            <a:endParaRPr sz="453">
              <a:latin typeface="Calibri"/>
              <a:cs typeface="Calibri"/>
            </a:endParaRPr>
          </a:p>
        </p:txBody>
      </p:sp>
      <p:sp>
        <p:nvSpPr>
          <p:cNvPr id="322" name="object 322"/>
          <p:cNvSpPr txBox="1"/>
          <p:nvPr/>
        </p:nvSpPr>
        <p:spPr>
          <a:xfrm>
            <a:off x="9151758" y="3822994"/>
            <a:ext cx="18325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722">
              <a:lnSpc>
                <a:spcPct val="100000"/>
              </a:lnSpc>
              <a:spcBef>
                <a:spcPts val="201"/>
              </a:spcBef>
            </a:pPr>
            <a:r>
              <a:rPr sz="615" b="1" spc="-13">
                <a:solidFill>
                  <a:srgbClr val="1D4489"/>
                </a:solidFill>
                <a:latin typeface="Calibri"/>
                <a:cs typeface="Calibri"/>
              </a:rPr>
              <a:t>1976</a:t>
            </a:r>
            <a:endParaRPr sz="615">
              <a:latin typeface="Calibri"/>
              <a:cs typeface="Calibri"/>
            </a:endParaRPr>
          </a:p>
          <a:p>
            <a:pPr marL="16435" marR="3287" indent="-8629">
              <a:lnSpc>
                <a:spcPts val="569"/>
              </a:lnSpc>
              <a:spcBef>
                <a:spcPts val="162"/>
              </a:spcBef>
            </a:pPr>
            <a:r>
              <a:rPr sz="518" b="1" spc="-23">
                <a:solidFill>
                  <a:srgbClr val="231F20"/>
                </a:solidFill>
                <a:latin typeface="Calibri"/>
                <a:cs typeface="Calibri"/>
              </a:rPr>
              <a:t>Jimmy</a:t>
            </a:r>
            <a:r>
              <a:rPr sz="518" b="1" spc="324">
                <a:solidFill>
                  <a:srgbClr val="231F20"/>
                </a:solidFill>
                <a:latin typeface="Calibri"/>
                <a:cs typeface="Calibri"/>
              </a:rPr>
              <a:t> </a:t>
            </a:r>
            <a:r>
              <a:rPr sz="518" b="1" spc="-26">
                <a:solidFill>
                  <a:srgbClr val="231F20"/>
                </a:solidFill>
                <a:latin typeface="Calibri"/>
                <a:cs typeface="Calibri"/>
              </a:rPr>
              <a:t>Carter</a:t>
            </a:r>
            <a:endParaRPr sz="518">
              <a:latin typeface="Calibri"/>
              <a:cs typeface="Calibri"/>
            </a:endParaRPr>
          </a:p>
        </p:txBody>
      </p:sp>
      <p:sp>
        <p:nvSpPr>
          <p:cNvPr id="323" name="object 323"/>
          <p:cNvSpPr/>
          <p:nvPr/>
        </p:nvSpPr>
        <p:spPr>
          <a:xfrm>
            <a:off x="9097248" y="4156962"/>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4" name="object 324"/>
          <p:cNvSpPr txBox="1"/>
          <p:nvPr/>
        </p:nvSpPr>
        <p:spPr>
          <a:xfrm>
            <a:off x="9140580" y="4263924"/>
            <a:ext cx="208317" cy="291726"/>
          </a:xfrm>
          <a:prstGeom prst="rect">
            <a:avLst/>
          </a:prstGeom>
          <a:solidFill>
            <a:srgbClr val="BEB7B3"/>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453">
              <a:latin typeface="Times New Roman"/>
              <a:cs typeface="Times New Roman"/>
            </a:endParaRPr>
          </a:p>
          <a:p>
            <a:pPr>
              <a:lnSpc>
                <a:spcPct val="100000"/>
              </a:lnSpc>
            </a:pPr>
            <a:endParaRPr sz="453">
              <a:latin typeface="Times New Roman"/>
              <a:cs typeface="Times New Roman"/>
            </a:endParaRPr>
          </a:p>
          <a:p>
            <a:pPr>
              <a:lnSpc>
                <a:spcPct val="100000"/>
              </a:lnSpc>
              <a:spcBef>
                <a:spcPts val="168"/>
              </a:spcBef>
            </a:pPr>
            <a:endParaRPr sz="453">
              <a:latin typeface="Times New Roman"/>
              <a:cs typeface="Times New Roman"/>
            </a:endParaRPr>
          </a:p>
          <a:p>
            <a:pPr marL="29584">
              <a:lnSpc>
                <a:spcPct val="100000"/>
              </a:lnSpc>
            </a:pPr>
            <a:r>
              <a:rPr sz="453" spc="-6">
                <a:solidFill>
                  <a:srgbClr val="231F20"/>
                </a:solidFill>
                <a:latin typeface="Calibri"/>
                <a:cs typeface="Calibri"/>
              </a:rPr>
              <a:t>$9,300</a:t>
            </a:r>
            <a:endParaRPr sz="453">
              <a:latin typeface="Calibri"/>
              <a:cs typeface="Calibri"/>
            </a:endParaRPr>
          </a:p>
        </p:txBody>
      </p:sp>
      <p:grpSp>
        <p:nvGrpSpPr>
          <p:cNvPr id="325" name="object 325"/>
          <p:cNvGrpSpPr/>
          <p:nvPr/>
        </p:nvGrpSpPr>
        <p:grpSpPr>
          <a:xfrm>
            <a:off x="8187744" y="3747362"/>
            <a:ext cx="1205995" cy="1257711"/>
            <a:chOff x="8187743" y="3747362"/>
            <a:chExt cx="1205995" cy="1257711"/>
          </a:xfrm>
        </p:grpSpPr>
        <p:sp>
          <p:nvSpPr>
            <p:cNvPr id="326" name="object 326"/>
            <p:cNvSpPr/>
            <p:nvPr/>
          </p:nvSpPr>
          <p:spPr>
            <a:xfrm>
              <a:off x="9140579" y="4555470"/>
              <a:ext cx="208317" cy="69028"/>
            </a:xfrm>
            <a:custGeom>
              <a:avLst/>
              <a:gdLst/>
              <a:ahLst/>
              <a:cxnLst/>
              <a:rect l="l" t="t" r="r" b="b"/>
              <a:pathLst>
                <a:path w="321944" h="106679">
                  <a:moveTo>
                    <a:pt x="321614" y="0"/>
                  </a:moveTo>
                  <a:lnTo>
                    <a:pt x="0" y="0"/>
                  </a:lnTo>
                  <a:lnTo>
                    <a:pt x="0" y="106337"/>
                  </a:lnTo>
                  <a:lnTo>
                    <a:pt x="321614" y="106337"/>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7" name="object 327"/>
            <p:cNvSpPr/>
            <p:nvPr/>
          </p:nvSpPr>
          <p:spPr>
            <a:xfrm>
              <a:off x="9094615" y="4624512"/>
              <a:ext cx="299122" cy="0"/>
            </a:xfrm>
            <a:custGeom>
              <a:avLst/>
              <a:gdLst/>
              <a:ahLst/>
              <a:cxnLst/>
              <a:rect l="l" t="t" r="r" b="b"/>
              <a:pathLst>
                <a:path w="462280">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8" name="object 328"/>
            <p:cNvSpPr/>
            <p:nvPr/>
          </p:nvSpPr>
          <p:spPr>
            <a:xfrm>
              <a:off x="8187743" y="3747362"/>
              <a:ext cx="457312" cy="1257711"/>
            </a:xfrm>
            <a:custGeom>
              <a:avLst/>
              <a:gdLst/>
              <a:ahLst/>
              <a:cxnLst/>
              <a:rect l="l" t="t" r="r" b="b"/>
              <a:pathLst>
                <a:path w="706755" h="1943732">
                  <a:moveTo>
                    <a:pt x="706450" y="76098"/>
                  </a:moveTo>
                  <a:lnTo>
                    <a:pt x="700468" y="46469"/>
                  </a:lnTo>
                  <a:lnTo>
                    <a:pt x="684149" y="22288"/>
                  </a:lnTo>
                  <a:lnTo>
                    <a:pt x="659955" y="5981"/>
                  </a:lnTo>
                  <a:lnTo>
                    <a:pt x="630339" y="0"/>
                  </a:lnTo>
                  <a:lnTo>
                    <a:pt x="76111" y="0"/>
                  </a:lnTo>
                  <a:lnTo>
                    <a:pt x="46482" y="5981"/>
                  </a:lnTo>
                  <a:lnTo>
                    <a:pt x="22288" y="22288"/>
                  </a:lnTo>
                  <a:lnTo>
                    <a:pt x="5981" y="46469"/>
                  </a:lnTo>
                  <a:lnTo>
                    <a:pt x="0" y="76098"/>
                  </a:lnTo>
                  <a:lnTo>
                    <a:pt x="0" y="1766506"/>
                  </a:lnTo>
                  <a:lnTo>
                    <a:pt x="5981" y="1796122"/>
                  </a:lnTo>
                  <a:lnTo>
                    <a:pt x="22288" y="1820316"/>
                  </a:lnTo>
                  <a:lnTo>
                    <a:pt x="46482" y="1836635"/>
                  </a:lnTo>
                  <a:lnTo>
                    <a:pt x="76111" y="1842617"/>
                  </a:lnTo>
                  <a:lnTo>
                    <a:pt x="298183" y="1842617"/>
                  </a:lnTo>
                  <a:lnTo>
                    <a:pt x="359232" y="1943214"/>
                  </a:lnTo>
                  <a:lnTo>
                    <a:pt x="420281" y="1842617"/>
                  </a:lnTo>
                  <a:lnTo>
                    <a:pt x="630339" y="1842617"/>
                  </a:lnTo>
                  <a:lnTo>
                    <a:pt x="659955" y="1836635"/>
                  </a:lnTo>
                  <a:lnTo>
                    <a:pt x="684149" y="1820316"/>
                  </a:lnTo>
                  <a:lnTo>
                    <a:pt x="700468" y="1796122"/>
                  </a:lnTo>
                  <a:lnTo>
                    <a:pt x="706450" y="1766506"/>
                  </a:lnTo>
                  <a:lnTo>
                    <a:pt x="706450" y="7609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29" name="object 329"/>
          <p:cNvSpPr txBox="1"/>
          <p:nvPr/>
        </p:nvSpPr>
        <p:spPr>
          <a:xfrm>
            <a:off x="8262150"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7"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8.7%</a:t>
            </a:r>
            <a:endParaRPr sz="615">
              <a:latin typeface="Calibri"/>
              <a:cs typeface="Calibri"/>
            </a:endParaRPr>
          </a:p>
        </p:txBody>
      </p:sp>
      <p:sp>
        <p:nvSpPr>
          <p:cNvPr id="330" name="object 330"/>
          <p:cNvSpPr txBox="1"/>
          <p:nvPr/>
        </p:nvSpPr>
        <p:spPr>
          <a:xfrm>
            <a:off x="8327617" y="4380564"/>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$22,958</a:t>
            </a:r>
            <a:endParaRPr sz="453">
              <a:latin typeface="Calibri"/>
              <a:cs typeface="Calibri"/>
            </a:endParaRPr>
          </a:p>
        </p:txBody>
      </p:sp>
      <p:sp>
        <p:nvSpPr>
          <p:cNvPr id="331" name="object 331"/>
          <p:cNvSpPr txBox="1"/>
          <p:nvPr/>
        </p:nvSpPr>
        <p:spPr>
          <a:xfrm>
            <a:off x="8321626" y="3822994"/>
            <a:ext cx="20215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118">
              <a:lnSpc>
                <a:spcPct val="100000"/>
              </a:lnSpc>
              <a:spcBef>
                <a:spcPts val="201"/>
              </a:spcBef>
            </a:pPr>
            <a:r>
              <a:rPr sz="615" b="1" spc="-13">
                <a:solidFill>
                  <a:srgbClr val="AA1E2D"/>
                </a:solidFill>
                <a:latin typeface="Calibri"/>
                <a:cs typeface="Calibri"/>
              </a:rPr>
              <a:t>1972</a:t>
            </a:r>
            <a:endParaRPr sz="615">
              <a:latin typeface="Calibri"/>
              <a:cs typeface="Calibri"/>
            </a:endParaRPr>
          </a:p>
          <a:p>
            <a:pPr marL="28762" marR="3287" indent="-20954">
              <a:lnSpc>
                <a:spcPts val="569"/>
              </a:lnSpc>
              <a:spcBef>
                <a:spcPts val="162"/>
              </a:spcBef>
            </a:pPr>
            <a:r>
              <a:rPr sz="518" b="1" spc="-32">
                <a:solidFill>
                  <a:srgbClr val="231F20"/>
                </a:solidFill>
                <a:latin typeface="Calibri"/>
                <a:cs typeface="Calibri"/>
              </a:rPr>
              <a:t>Richard</a:t>
            </a:r>
            <a:r>
              <a:rPr sz="518" b="1" spc="324">
                <a:solidFill>
                  <a:srgbClr val="231F20"/>
                </a:solidFill>
                <a:latin typeface="Calibri"/>
                <a:cs typeface="Calibri"/>
              </a:rPr>
              <a:t> </a:t>
            </a:r>
            <a:r>
              <a:rPr sz="518" b="1" spc="-6">
                <a:solidFill>
                  <a:srgbClr val="231F20"/>
                </a:solidFill>
                <a:latin typeface="Calibri"/>
                <a:cs typeface="Calibri"/>
              </a:rPr>
              <a:t>Nixon</a:t>
            </a:r>
            <a:endParaRPr sz="518">
              <a:latin typeface="Calibri"/>
              <a:cs typeface="Calibri"/>
            </a:endParaRPr>
          </a:p>
        </p:txBody>
      </p:sp>
      <p:grpSp>
        <p:nvGrpSpPr>
          <p:cNvPr id="332" name="object 332"/>
          <p:cNvGrpSpPr/>
          <p:nvPr/>
        </p:nvGrpSpPr>
        <p:grpSpPr>
          <a:xfrm>
            <a:off x="8276230" y="4160831"/>
            <a:ext cx="293781" cy="424781"/>
            <a:chOff x="8276230" y="4160831"/>
            <a:chExt cx="293781" cy="424781"/>
          </a:xfrm>
        </p:grpSpPr>
        <p:sp>
          <p:nvSpPr>
            <p:cNvPr id="333" name="object 333"/>
            <p:cNvSpPr/>
            <p:nvPr/>
          </p:nvSpPr>
          <p:spPr>
            <a:xfrm>
              <a:off x="8276230" y="4160831"/>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4" name="object 334"/>
            <p:cNvSpPr/>
            <p:nvPr/>
          </p:nvSpPr>
          <p:spPr>
            <a:xfrm>
              <a:off x="8319564" y="4457827"/>
              <a:ext cx="208317" cy="127784"/>
            </a:xfrm>
            <a:custGeom>
              <a:avLst/>
              <a:gdLst/>
              <a:ahLst/>
              <a:cxnLst/>
              <a:rect l="l" t="t" r="r" b="b"/>
              <a:pathLst>
                <a:path w="321944" h="197485">
                  <a:moveTo>
                    <a:pt x="0" y="196913"/>
                  </a:moveTo>
                  <a:lnTo>
                    <a:pt x="321602" y="196913"/>
                  </a:lnTo>
                  <a:lnTo>
                    <a:pt x="321602" y="0"/>
                  </a:lnTo>
                  <a:lnTo>
                    <a:pt x="0" y="0"/>
                  </a:lnTo>
                  <a:lnTo>
                    <a:pt x="0" y="196913"/>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35" name="object 335"/>
          <p:cNvSpPr txBox="1"/>
          <p:nvPr/>
        </p:nvSpPr>
        <p:spPr>
          <a:xfrm>
            <a:off x="8319563" y="4501097"/>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$5,596</a:t>
            </a:r>
            <a:endParaRPr sz="453">
              <a:latin typeface="Calibri"/>
              <a:cs typeface="Calibri"/>
            </a:endParaRPr>
          </a:p>
        </p:txBody>
      </p:sp>
      <p:sp>
        <p:nvSpPr>
          <p:cNvPr id="336" name="object 336"/>
          <p:cNvSpPr/>
          <p:nvPr/>
        </p:nvSpPr>
        <p:spPr>
          <a:xfrm>
            <a:off x="6546580" y="1767555"/>
            <a:ext cx="458545" cy="1190737"/>
          </a:xfrm>
          <a:custGeom>
            <a:avLst/>
            <a:gdLst/>
            <a:ahLst/>
            <a:cxnLst/>
            <a:rect l="l" t="t" r="r" b="b"/>
            <a:pathLst>
              <a:path w="708659" h="1840229">
                <a:moveTo>
                  <a:pt x="631659" y="0"/>
                </a:moveTo>
                <a:lnTo>
                  <a:pt x="76555" y="0"/>
                </a:lnTo>
                <a:lnTo>
                  <a:pt x="46752" y="6016"/>
                </a:lnTo>
                <a:lnTo>
                  <a:pt x="22418" y="22425"/>
                </a:lnTo>
                <a:lnTo>
                  <a:pt x="6014" y="46762"/>
                </a:lnTo>
                <a:lnTo>
                  <a:pt x="0" y="76568"/>
                </a:lnTo>
                <a:lnTo>
                  <a:pt x="0" y="1763217"/>
                </a:lnTo>
                <a:lnTo>
                  <a:pt x="6014" y="1793015"/>
                </a:lnTo>
                <a:lnTo>
                  <a:pt x="22418" y="1817349"/>
                </a:lnTo>
                <a:lnTo>
                  <a:pt x="46752" y="1833756"/>
                </a:lnTo>
                <a:lnTo>
                  <a:pt x="76555" y="1839772"/>
                </a:lnTo>
                <a:lnTo>
                  <a:pt x="631659" y="1839772"/>
                </a:lnTo>
                <a:lnTo>
                  <a:pt x="661457" y="1833756"/>
                </a:lnTo>
                <a:lnTo>
                  <a:pt x="685792" y="1817349"/>
                </a:lnTo>
                <a:lnTo>
                  <a:pt x="702199" y="1793015"/>
                </a:lnTo>
                <a:lnTo>
                  <a:pt x="708215" y="1763217"/>
                </a:lnTo>
                <a:lnTo>
                  <a:pt x="708215" y="76568"/>
                </a:lnTo>
                <a:lnTo>
                  <a:pt x="702199" y="46762"/>
                </a:lnTo>
                <a:lnTo>
                  <a:pt x="685792" y="22425"/>
                </a:lnTo>
                <a:lnTo>
                  <a:pt x="661457" y="6016"/>
                </a:lnTo>
                <a:lnTo>
                  <a:pt x="631659"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337" name="object 337"/>
          <p:cNvGrpSpPr/>
          <p:nvPr/>
        </p:nvGrpSpPr>
        <p:grpSpPr>
          <a:xfrm>
            <a:off x="803907" y="2864410"/>
            <a:ext cx="7768815" cy="1762331"/>
            <a:chOff x="803907" y="2864409"/>
            <a:chExt cx="7768815" cy="1762331"/>
          </a:xfrm>
        </p:grpSpPr>
        <p:sp>
          <p:nvSpPr>
            <p:cNvPr id="338" name="object 338"/>
            <p:cNvSpPr/>
            <p:nvPr/>
          </p:nvSpPr>
          <p:spPr>
            <a:xfrm>
              <a:off x="8319563" y="4585242"/>
              <a:ext cx="208317" cy="41499"/>
            </a:xfrm>
            <a:custGeom>
              <a:avLst/>
              <a:gdLst/>
              <a:ahLst/>
              <a:cxnLst/>
              <a:rect l="l" t="t" r="r" b="b"/>
              <a:pathLst>
                <a:path w="321944" h="64135">
                  <a:moveTo>
                    <a:pt x="321602" y="0"/>
                  </a:moveTo>
                  <a:lnTo>
                    <a:pt x="0" y="0"/>
                  </a:lnTo>
                  <a:lnTo>
                    <a:pt x="0" y="63957"/>
                  </a:lnTo>
                  <a:lnTo>
                    <a:pt x="321602" y="63957"/>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9" name="object 339"/>
            <p:cNvSpPr/>
            <p:nvPr/>
          </p:nvSpPr>
          <p:spPr>
            <a:xfrm>
              <a:off x="8273600" y="4626145"/>
              <a:ext cx="299122" cy="0"/>
            </a:xfrm>
            <a:custGeom>
              <a:avLst/>
              <a:gdLst/>
              <a:ahLst/>
              <a:cxnLst/>
              <a:rect l="l" t="t" r="r" b="b"/>
              <a:pathLst>
                <a:path w="462280">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0" name="object 340"/>
            <p:cNvSpPr/>
            <p:nvPr/>
          </p:nvSpPr>
          <p:spPr>
            <a:xfrm>
              <a:off x="803907" y="2864409"/>
              <a:ext cx="460188" cy="1250725"/>
            </a:xfrm>
            <a:custGeom>
              <a:avLst/>
              <a:gdLst/>
              <a:ahLst/>
              <a:cxnLst/>
              <a:rect l="l" t="t" r="r" b="b"/>
              <a:pathLst>
                <a:path w="711200" h="1932939">
                  <a:moveTo>
                    <a:pt x="711111" y="76111"/>
                  </a:moveTo>
                  <a:lnTo>
                    <a:pt x="705129" y="46482"/>
                  </a:lnTo>
                  <a:lnTo>
                    <a:pt x="688822" y="22288"/>
                  </a:lnTo>
                  <a:lnTo>
                    <a:pt x="664629" y="5981"/>
                  </a:lnTo>
                  <a:lnTo>
                    <a:pt x="635000" y="0"/>
                  </a:lnTo>
                  <a:lnTo>
                    <a:pt x="76111" y="0"/>
                  </a:lnTo>
                  <a:lnTo>
                    <a:pt x="46482" y="5981"/>
                  </a:lnTo>
                  <a:lnTo>
                    <a:pt x="22288" y="22288"/>
                  </a:lnTo>
                  <a:lnTo>
                    <a:pt x="5981" y="46482"/>
                  </a:lnTo>
                  <a:lnTo>
                    <a:pt x="0" y="76111"/>
                  </a:lnTo>
                  <a:lnTo>
                    <a:pt x="0" y="1745411"/>
                  </a:lnTo>
                  <a:lnTo>
                    <a:pt x="5981" y="1775040"/>
                  </a:lnTo>
                  <a:lnTo>
                    <a:pt x="22288" y="1799234"/>
                  </a:lnTo>
                  <a:lnTo>
                    <a:pt x="46482" y="1815541"/>
                  </a:lnTo>
                  <a:lnTo>
                    <a:pt x="76111" y="1821522"/>
                  </a:lnTo>
                  <a:lnTo>
                    <a:pt x="291490" y="1821522"/>
                  </a:lnTo>
                  <a:lnTo>
                    <a:pt x="358482" y="1932686"/>
                  </a:lnTo>
                  <a:lnTo>
                    <a:pt x="426415" y="1821522"/>
                  </a:lnTo>
                  <a:lnTo>
                    <a:pt x="635000" y="1821522"/>
                  </a:lnTo>
                  <a:lnTo>
                    <a:pt x="664629" y="1815541"/>
                  </a:lnTo>
                  <a:lnTo>
                    <a:pt x="688822" y="1799234"/>
                  </a:lnTo>
                  <a:lnTo>
                    <a:pt x="705129" y="1775040"/>
                  </a:lnTo>
                  <a:lnTo>
                    <a:pt x="711111" y="1745411"/>
                  </a:lnTo>
                  <a:lnTo>
                    <a:pt x="711111" y="76111"/>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41" name="object 341"/>
          <p:cNvSpPr txBox="1"/>
          <p:nvPr/>
        </p:nvSpPr>
        <p:spPr>
          <a:xfrm>
            <a:off x="6611303" y="2676630"/>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9.0%</a:t>
            </a:r>
            <a:endParaRPr sz="615">
              <a:latin typeface="Calibri"/>
              <a:cs typeface="Calibri"/>
            </a:endParaRPr>
          </a:p>
        </p:txBody>
      </p:sp>
      <p:sp>
        <p:nvSpPr>
          <p:cNvPr id="342" name="object 342"/>
          <p:cNvSpPr txBox="1"/>
          <p:nvPr/>
        </p:nvSpPr>
        <p:spPr>
          <a:xfrm>
            <a:off x="6673470" y="2385931"/>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$23,598</a:t>
            </a:r>
            <a:endParaRPr sz="453">
              <a:latin typeface="Calibri"/>
              <a:cs typeface="Calibri"/>
            </a:endParaRPr>
          </a:p>
        </p:txBody>
      </p:sp>
      <p:sp>
        <p:nvSpPr>
          <p:cNvPr id="343" name="object 343"/>
          <p:cNvSpPr txBox="1"/>
          <p:nvPr/>
        </p:nvSpPr>
        <p:spPr>
          <a:xfrm>
            <a:off x="6657053" y="1841232"/>
            <a:ext cx="23009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0266">
              <a:lnSpc>
                <a:spcPct val="100000"/>
              </a:lnSpc>
              <a:spcBef>
                <a:spcPts val="201"/>
              </a:spcBef>
            </a:pPr>
            <a:r>
              <a:rPr sz="615" b="1" spc="-13">
                <a:solidFill>
                  <a:srgbClr val="1D4489"/>
                </a:solidFill>
                <a:latin typeface="Calibri"/>
                <a:cs typeface="Calibri"/>
              </a:rPr>
              <a:t>1964</a:t>
            </a:r>
            <a:endParaRPr sz="615">
              <a:latin typeface="Calibri"/>
              <a:cs typeface="Calibri"/>
            </a:endParaRPr>
          </a:p>
          <a:p>
            <a:pPr marL="8218" marR="3287" indent="14792">
              <a:lnSpc>
                <a:spcPts val="569"/>
              </a:lnSpc>
              <a:spcBef>
                <a:spcPts val="162"/>
              </a:spcBef>
            </a:pPr>
            <a:r>
              <a:rPr sz="518" b="1" spc="-6">
                <a:solidFill>
                  <a:srgbClr val="231F20"/>
                </a:solidFill>
                <a:latin typeface="Calibri"/>
                <a:cs typeface="Calibri"/>
              </a:rPr>
              <a:t>Lyndon</a:t>
            </a:r>
            <a:r>
              <a:rPr sz="518" b="1" spc="324">
                <a:solidFill>
                  <a:srgbClr val="231F20"/>
                </a:solidFill>
                <a:latin typeface="Calibri"/>
                <a:cs typeface="Calibri"/>
              </a:rPr>
              <a:t> </a:t>
            </a:r>
            <a:r>
              <a:rPr sz="518" b="1" spc="-19">
                <a:solidFill>
                  <a:srgbClr val="231F20"/>
                </a:solidFill>
                <a:latin typeface="Calibri"/>
                <a:cs typeface="Calibri"/>
              </a:rPr>
              <a:t>Johnson</a:t>
            </a:r>
            <a:endParaRPr sz="518">
              <a:latin typeface="Calibri"/>
              <a:cs typeface="Calibri"/>
            </a:endParaRPr>
          </a:p>
        </p:txBody>
      </p:sp>
      <p:grpSp>
        <p:nvGrpSpPr>
          <p:cNvPr id="344" name="object 344"/>
          <p:cNvGrpSpPr/>
          <p:nvPr/>
        </p:nvGrpSpPr>
        <p:grpSpPr>
          <a:xfrm>
            <a:off x="6625737" y="2181691"/>
            <a:ext cx="293781" cy="458582"/>
            <a:chOff x="6625737" y="2181691"/>
            <a:chExt cx="293781" cy="458582"/>
          </a:xfrm>
        </p:grpSpPr>
        <p:sp>
          <p:nvSpPr>
            <p:cNvPr id="345" name="object 345"/>
            <p:cNvSpPr/>
            <p:nvPr/>
          </p:nvSpPr>
          <p:spPr>
            <a:xfrm>
              <a:off x="6625737" y="2181691"/>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6" name="object 346"/>
            <p:cNvSpPr/>
            <p:nvPr/>
          </p:nvSpPr>
          <p:spPr>
            <a:xfrm>
              <a:off x="6665416" y="2468113"/>
              <a:ext cx="208317" cy="172160"/>
            </a:xfrm>
            <a:custGeom>
              <a:avLst/>
              <a:gdLst/>
              <a:ahLst/>
              <a:cxnLst/>
              <a:rect l="l" t="t" r="r" b="b"/>
              <a:pathLst>
                <a:path w="321945" h="266064">
                  <a:moveTo>
                    <a:pt x="321602" y="264426"/>
                  </a:moveTo>
                  <a:lnTo>
                    <a:pt x="0" y="264426"/>
                  </a:lnTo>
                  <a:lnTo>
                    <a:pt x="0" y="265658"/>
                  </a:lnTo>
                  <a:lnTo>
                    <a:pt x="321602" y="265658"/>
                  </a:lnTo>
                  <a:lnTo>
                    <a:pt x="321602" y="264426"/>
                  </a:lnTo>
                  <a:close/>
                </a:path>
                <a:path w="321945" h="266064">
                  <a:moveTo>
                    <a:pt x="321602" y="0"/>
                  </a:moveTo>
                  <a:lnTo>
                    <a:pt x="0" y="0"/>
                  </a:lnTo>
                  <a:lnTo>
                    <a:pt x="0" y="202272"/>
                  </a:lnTo>
                  <a:lnTo>
                    <a:pt x="321602" y="202272"/>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47" name="object 347"/>
          <p:cNvSpPr txBox="1"/>
          <p:nvPr/>
        </p:nvSpPr>
        <p:spPr>
          <a:xfrm>
            <a:off x="6687053" y="2519780"/>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$5,076</a:t>
            </a:r>
            <a:endParaRPr sz="453">
              <a:latin typeface="Calibri"/>
              <a:cs typeface="Calibri"/>
            </a:endParaRPr>
          </a:p>
        </p:txBody>
      </p:sp>
      <p:grpSp>
        <p:nvGrpSpPr>
          <p:cNvPr id="348" name="object 348"/>
          <p:cNvGrpSpPr/>
          <p:nvPr/>
        </p:nvGrpSpPr>
        <p:grpSpPr>
          <a:xfrm>
            <a:off x="6622577" y="2598995"/>
            <a:ext cx="299122" cy="434223"/>
            <a:chOff x="6622578" y="2598995"/>
            <a:chExt cx="299122" cy="434223"/>
          </a:xfrm>
        </p:grpSpPr>
        <p:sp>
          <p:nvSpPr>
            <p:cNvPr id="349" name="object 349"/>
            <p:cNvSpPr/>
            <p:nvPr/>
          </p:nvSpPr>
          <p:spPr>
            <a:xfrm>
              <a:off x="6665416" y="2598995"/>
              <a:ext cx="208317" cy="40266"/>
            </a:xfrm>
            <a:custGeom>
              <a:avLst/>
              <a:gdLst/>
              <a:ahLst/>
              <a:cxnLst/>
              <a:rect l="l" t="t" r="r" b="b"/>
              <a:pathLst>
                <a:path w="321945" h="62230">
                  <a:moveTo>
                    <a:pt x="321602" y="0"/>
                  </a:moveTo>
                  <a:lnTo>
                    <a:pt x="0" y="0"/>
                  </a:lnTo>
                  <a:lnTo>
                    <a:pt x="0" y="62153"/>
                  </a:lnTo>
                  <a:lnTo>
                    <a:pt x="321602" y="62153"/>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0" name="object 350"/>
            <p:cNvSpPr/>
            <p:nvPr/>
          </p:nvSpPr>
          <p:spPr>
            <a:xfrm>
              <a:off x="6622578" y="2640071"/>
              <a:ext cx="299122" cy="0"/>
            </a:xfrm>
            <a:custGeom>
              <a:avLst/>
              <a:gdLst/>
              <a:ahLst/>
              <a:cxnLst/>
              <a:rect l="l" t="t" r="r" b="b"/>
              <a:pathLst>
                <a:path w="462279">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1" name="object 351"/>
            <p:cNvSpPr/>
            <p:nvPr/>
          </p:nvSpPr>
          <p:spPr>
            <a:xfrm>
              <a:off x="6707612" y="2944468"/>
              <a:ext cx="102721" cy="88751"/>
            </a:xfrm>
            <a:custGeom>
              <a:avLst/>
              <a:gdLst/>
              <a:ahLst/>
              <a:cxnLst/>
              <a:rect l="l" t="t" r="r" b="b"/>
              <a:pathLst>
                <a:path w="158750" h="137160">
                  <a:moveTo>
                    <a:pt x="158127" y="0"/>
                  </a:moveTo>
                  <a:lnTo>
                    <a:pt x="0" y="0"/>
                  </a:lnTo>
                  <a:lnTo>
                    <a:pt x="79057" y="136944"/>
                  </a:lnTo>
                  <a:lnTo>
                    <a:pt x="158127"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52" name="object 352"/>
          <p:cNvSpPr/>
          <p:nvPr/>
        </p:nvSpPr>
        <p:spPr>
          <a:xfrm>
            <a:off x="5740473" y="1871786"/>
            <a:ext cx="458545" cy="1190737"/>
          </a:xfrm>
          <a:custGeom>
            <a:avLst/>
            <a:gdLst/>
            <a:ahLst/>
            <a:cxnLst/>
            <a:rect l="l" t="t" r="r" b="b"/>
            <a:pathLst>
              <a:path w="708659" h="1840229">
                <a:moveTo>
                  <a:pt x="631659" y="0"/>
                </a:moveTo>
                <a:lnTo>
                  <a:pt x="76555" y="0"/>
                </a:lnTo>
                <a:lnTo>
                  <a:pt x="46752" y="6016"/>
                </a:lnTo>
                <a:lnTo>
                  <a:pt x="22418" y="22425"/>
                </a:lnTo>
                <a:lnTo>
                  <a:pt x="6014" y="46762"/>
                </a:lnTo>
                <a:lnTo>
                  <a:pt x="0" y="76568"/>
                </a:lnTo>
                <a:lnTo>
                  <a:pt x="0" y="1763217"/>
                </a:lnTo>
                <a:lnTo>
                  <a:pt x="6014" y="1793015"/>
                </a:lnTo>
                <a:lnTo>
                  <a:pt x="22418" y="1817349"/>
                </a:lnTo>
                <a:lnTo>
                  <a:pt x="46752" y="1833756"/>
                </a:lnTo>
                <a:lnTo>
                  <a:pt x="76555" y="1839772"/>
                </a:lnTo>
                <a:lnTo>
                  <a:pt x="631659" y="1839772"/>
                </a:lnTo>
                <a:lnTo>
                  <a:pt x="661457" y="1833756"/>
                </a:lnTo>
                <a:lnTo>
                  <a:pt x="685792" y="1817349"/>
                </a:lnTo>
                <a:lnTo>
                  <a:pt x="702199" y="1793015"/>
                </a:lnTo>
                <a:lnTo>
                  <a:pt x="708215" y="1763217"/>
                </a:lnTo>
                <a:lnTo>
                  <a:pt x="708215" y="76568"/>
                </a:lnTo>
                <a:lnTo>
                  <a:pt x="702199" y="46762"/>
                </a:lnTo>
                <a:lnTo>
                  <a:pt x="685792" y="22425"/>
                </a:lnTo>
                <a:lnTo>
                  <a:pt x="661457" y="6016"/>
                </a:lnTo>
                <a:lnTo>
                  <a:pt x="631659"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3" name="object 353"/>
          <p:cNvSpPr txBox="1"/>
          <p:nvPr/>
        </p:nvSpPr>
        <p:spPr>
          <a:xfrm>
            <a:off x="5809361" y="2780497"/>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10.8%</a:t>
            </a:r>
            <a:endParaRPr sz="615">
              <a:latin typeface="Calibri"/>
              <a:cs typeface="Calibri"/>
            </a:endParaRPr>
          </a:p>
        </p:txBody>
      </p:sp>
      <p:sp>
        <p:nvSpPr>
          <p:cNvPr id="354" name="object 354"/>
          <p:cNvSpPr txBox="1"/>
          <p:nvPr/>
        </p:nvSpPr>
        <p:spPr>
          <a:xfrm>
            <a:off x="5874650" y="2450375"/>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$28,002</a:t>
            </a:r>
            <a:endParaRPr sz="453">
              <a:latin typeface="Calibri"/>
              <a:cs typeface="Calibri"/>
            </a:endParaRPr>
          </a:p>
        </p:txBody>
      </p:sp>
      <p:sp>
        <p:nvSpPr>
          <p:cNvPr id="355" name="object 355"/>
          <p:cNvSpPr txBox="1"/>
          <p:nvPr/>
        </p:nvSpPr>
        <p:spPr>
          <a:xfrm>
            <a:off x="5876023" y="1942739"/>
            <a:ext cx="190239" cy="219000"/>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257">
              <a:lnSpc>
                <a:spcPct val="100000"/>
              </a:lnSpc>
              <a:spcBef>
                <a:spcPts val="201"/>
              </a:spcBef>
            </a:pPr>
            <a:r>
              <a:rPr sz="615" b="1" spc="-13">
                <a:solidFill>
                  <a:srgbClr val="1D4489"/>
                </a:solidFill>
                <a:latin typeface="Calibri"/>
                <a:cs typeface="Calibri"/>
              </a:rPr>
              <a:t>1960</a:t>
            </a:r>
            <a:endParaRPr sz="615">
              <a:latin typeface="Calibri"/>
              <a:cs typeface="Calibri"/>
            </a:endParaRPr>
          </a:p>
          <a:p>
            <a:pPr marL="8218">
              <a:lnSpc>
                <a:spcPct val="100000"/>
              </a:lnSpc>
              <a:spcBef>
                <a:spcPts val="97"/>
              </a:spcBef>
            </a:pPr>
            <a:r>
              <a:rPr sz="518" b="1" spc="-13">
                <a:solidFill>
                  <a:srgbClr val="231F20"/>
                </a:solidFill>
                <a:latin typeface="Calibri"/>
                <a:cs typeface="Calibri"/>
              </a:rPr>
              <a:t>John</a:t>
            </a:r>
            <a:r>
              <a:rPr sz="518" b="1">
                <a:solidFill>
                  <a:srgbClr val="231F20"/>
                </a:solidFill>
                <a:latin typeface="Calibri"/>
                <a:cs typeface="Calibri"/>
              </a:rPr>
              <a:t> </a:t>
            </a:r>
            <a:r>
              <a:rPr sz="518" b="1" spc="-16">
                <a:solidFill>
                  <a:srgbClr val="231F20"/>
                </a:solidFill>
                <a:latin typeface="Calibri"/>
                <a:cs typeface="Calibri"/>
              </a:rPr>
              <a:t>F.</a:t>
            </a:r>
            <a:endParaRPr sz="518">
              <a:latin typeface="Calibri"/>
              <a:cs typeface="Calibri"/>
            </a:endParaRPr>
          </a:p>
        </p:txBody>
      </p:sp>
      <p:sp>
        <p:nvSpPr>
          <p:cNvPr id="356" name="object 356"/>
          <p:cNvSpPr txBox="1"/>
          <p:nvPr/>
        </p:nvSpPr>
        <p:spPr>
          <a:xfrm>
            <a:off x="5853653" y="2139267"/>
            <a:ext cx="232970" cy="94503"/>
          </a:xfrm>
          <a:prstGeom prst="rect">
            <a:avLst/>
          </a:prstGeom>
        </p:spPr>
        <p:txBody>
          <a:bodyPr vert="horz" wrap="square" lIns="0" tIns="73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58"/>
              </a:spcBef>
            </a:pPr>
            <a:r>
              <a:rPr sz="518" b="1" spc="-23">
                <a:solidFill>
                  <a:srgbClr val="231F20"/>
                </a:solidFill>
                <a:latin typeface="Calibri"/>
                <a:cs typeface="Calibri"/>
              </a:rPr>
              <a:t>Kennedy</a:t>
            </a:r>
            <a:endParaRPr sz="518">
              <a:latin typeface="Calibri"/>
              <a:cs typeface="Calibri"/>
            </a:endParaRPr>
          </a:p>
        </p:txBody>
      </p:sp>
      <p:sp>
        <p:nvSpPr>
          <p:cNvPr id="357" name="object 357"/>
          <p:cNvSpPr/>
          <p:nvPr/>
        </p:nvSpPr>
        <p:spPr>
          <a:xfrm>
            <a:off x="5866595" y="2534150"/>
            <a:ext cx="208317" cy="209961"/>
          </a:xfrm>
          <a:custGeom>
            <a:avLst/>
            <a:gdLst/>
            <a:ahLst/>
            <a:cxnLst/>
            <a:rect l="l" t="t" r="r" b="b"/>
            <a:pathLst>
              <a:path w="321945" h="324485">
                <a:moveTo>
                  <a:pt x="321602" y="0"/>
                </a:moveTo>
                <a:lnTo>
                  <a:pt x="0" y="0"/>
                </a:lnTo>
                <a:lnTo>
                  <a:pt x="0" y="323938"/>
                </a:lnTo>
                <a:lnTo>
                  <a:pt x="321602" y="323938"/>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8" name="object 358"/>
          <p:cNvSpPr txBox="1"/>
          <p:nvPr/>
        </p:nvSpPr>
        <p:spPr>
          <a:xfrm>
            <a:off x="5866595" y="2627596"/>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$4,353</a:t>
            </a:r>
            <a:endParaRPr sz="453">
              <a:latin typeface="Calibri"/>
              <a:cs typeface="Calibri"/>
            </a:endParaRPr>
          </a:p>
        </p:txBody>
      </p:sp>
      <p:grpSp>
        <p:nvGrpSpPr>
          <p:cNvPr id="359" name="object 359"/>
          <p:cNvGrpSpPr/>
          <p:nvPr/>
        </p:nvGrpSpPr>
        <p:grpSpPr>
          <a:xfrm>
            <a:off x="5820632" y="2713731"/>
            <a:ext cx="299122" cy="420995"/>
            <a:chOff x="5820633" y="2713731"/>
            <a:chExt cx="299122" cy="420995"/>
          </a:xfrm>
        </p:grpSpPr>
        <p:sp>
          <p:nvSpPr>
            <p:cNvPr id="360" name="object 360"/>
            <p:cNvSpPr/>
            <p:nvPr/>
          </p:nvSpPr>
          <p:spPr>
            <a:xfrm>
              <a:off x="5866594" y="2713731"/>
              <a:ext cx="208317" cy="30405"/>
            </a:xfrm>
            <a:custGeom>
              <a:avLst/>
              <a:gdLst/>
              <a:ahLst/>
              <a:cxnLst/>
              <a:rect l="l" t="t" r="r" b="b"/>
              <a:pathLst>
                <a:path w="321945" h="46989">
                  <a:moveTo>
                    <a:pt x="321602" y="0"/>
                  </a:moveTo>
                  <a:lnTo>
                    <a:pt x="0" y="0"/>
                  </a:lnTo>
                  <a:lnTo>
                    <a:pt x="0" y="46405"/>
                  </a:lnTo>
                  <a:lnTo>
                    <a:pt x="321602" y="46405"/>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1" name="object 361"/>
            <p:cNvSpPr/>
            <p:nvPr/>
          </p:nvSpPr>
          <p:spPr>
            <a:xfrm>
              <a:off x="5820633" y="2743939"/>
              <a:ext cx="299122" cy="0"/>
            </a:xfrm>
            <a:custGeom>
              <a:avLst/>
              <a:gdLst/>
              <a:ahLst/>
              <a:cxnLst/>
              <a:rect l="l" t="t" r="r" b="b"/>
              <a:pathLst>
                <a:path w="462279">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2" name="object 362"/>
            <p:cNvSpPr/>
            <p:nvPr/>
          </p:nvSpPr>
          <p:spPr>
            <a:xfrm>
              <a:off x="5922508" y="3045975"/>
              <a:ext cx="102721" cy="88751"/>
            </a:xfrm>
            <a:custGeom>
              <a:avLst/>
              <a:gdLst/>
              <a:ahLst/>
              <a:cxnLst/>
              <a:rect l="l" t="t" r="r" b="b"/>
              <a:pathLst>
                <a:path w="158750" h="137160">
                  <a:moveTo>
                    <a:pt x="158127" y="0"/>
                  </a:moveTo>
                  <a:lnTo>
                    <a:pt x="0" y="0"/>
                  </a:lnTo>
                  <a:lnTo>
                    <a:pt x="79057" y="136944"/>
                  </a:lnTo>
                  <a:lnTo>
                    <a:pt x="158127"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63" name="object 363"/>
          <p:cNvSpPr txBox="1"/>
          <p:nvPr/>
        </p:nvSpPr>
        <p:spPr>
          <a:xfrm>
            <a:off x="941293" y="3468056"/>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$27,723</a:t>
            </a:r>
            <a:endParaRPr sz="453">
              <a:latin typeface="Calibri"/>
              <a:cs typeface="Calibri"/>
            </a:endParaRPr>
          </a:p>
        </p:txBody>
      </p:sp>
      <p:sp>
        <p:nvSpPr>
          <p:cNvPr id="364" name="object 364"/>
          <p:cNvSpPr/>
          <p:nvPr/>
        </p:nvSpPr>
        <p:spPr>
          <a:xfrm>
            <a:off x="933237" y="3547657"/>
            <a:ext cx="208317" cy="198456"/>
          </a:xfrm>
          <a:custGeom>
            <a:avLst/>
            <a:gdLst/>
            <a:ahLst/>
            <a:cxnLst/>
            <a:rect l="l" t="t" r="r" b="b"/>
            <a:pathLst>
              <a:path w="321944" h="306704">
                <a:moveTo>
                  <a:pt x="321602" y="0"/>
                </a:moveTo>
                <a:lnTo>
                  <a:pt x="0" y="0"/>
                </a:lnTo>
                <a:lnTo>
                  <a:pt x="0" y="306450"/>
                </a:lnTo>
                <a:lnTo>
                  <a:pt x="321602" y="306450"/>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5" name="object 365"/>
          <p:cNvSpPr txBox="1"/>
          <p:nvPr/>
        </p:nvSpPr>
        <p:spPr>
          <a:xfrm>
            <a:off x="954876" y="3628674"/>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$4,156</a:t>
            </a:r>
            <a:endParaRPr sz="453">
              <a:latin typeface="Calibri"/>
              <a:cs typeface="Calibri"/>
            </a:endParaRPr>
          </a:p>
        </p:txBody>
      </p:sp>
      <p:sp>
        <p:nvSpPr>
          <p:cNvPr id="366" name="object 366"/>
          <p:cNvSpPr/>
          <p:nvPr/>
        </p:nvSpPr>
        <p:spPr>
          <a:xfrm>
            <a:off x="933237" y="3714698"/>
            <a:ext cx="208317" cy="31638"/>
          </a:xfrm>
          <a:custGeom>
            <a:avLst/>
            <a:gdLst/>
            <a:ahLst/>
            <a:cxnLst/>
            <a:rect l="l" t="t" r="r" b="b"/>
            <a:pathLst>
              <a:path w="321944" h="48895">
                <a:moveTo>
                  <a:pt x="321602" y="0"/>
                </a:moveTo>
                <a:lnTo>
                  <a:pt x="0" y="0"/>
                </a:lnTo>
                <a:lnTo>
                  <a:pt x="0" y="48285"/>
                </a:lnTo>
                <a:lnTo>
                  <a:pt x="321602" y="48285"/>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7" name="object 367"/>
          <p:cNvSpPr txBox="1"/>
          <p:nvPr/>
        </p:nvSpPr>
        <p:spPr>
          <a:xfrm>
            <a:off x="881504" y="3770689"/>
            <a:ext cx="314735"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683"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9">
                <a:solidFill>
                  <a:srgbClr val="231F20"/>
                </a:solidFill>
                <a:latin typeface="Calibri"/>
                <a:cs typeface="Calibri"/>
              </a:rPr>
              <a:t>annual</a:t>
            </a:r>
            <a:r>
              <a:rPr sz="453" spc="10">
                <a:solidFill>
                  <a:srgbClr val="231F20"/>
                </a:solidFill>
                <a:latin typeface="Calibri"/>
                <a:cs typeface="Calibri"/>
              </a:rPr>
              <a:t> </a:t>
            </a:r>
            <a:r>
              <a:rPr sz="453" spc="-29">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10.7%</a:t>
            </a:r>
            <a:endParaRPr sz="615">
              <a:latin typeface="Calibri"/>
              <a:cs typeface="Calibri"/>
            </a:endParaRPr>
          </a:p>
        </p:txBody>
      </p:sp>
      <p:sp>
        <p:nvSpPr>
          <p:cNvPr id="368" name="object 368"/>
          <p:cNvSpPr txBox="1"/>
          <p:nvPr/>
        </p:nvSpPr>
        <p:spPr>
          <a:xfrm>
            <a:off x="901709" y="2927998"/>
            <a:ext cx="288028"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11">
              <a:lnSpc>
                <a:spcPct val="100000"/>
              </a:lnSpc>
              <a:spcBef>
                <a:spcPts val="201"/>
              </a:spcBef>
            </a:pPr>
            <a:r>
              <a:rPr sz="615" b="1" spc="-6">
                <a:solidFill>
                  <a:srgbClr val="1D4489"/>
                </a:solidFill>
                <a:latin typeface="Calibri"/>
                <a:cs typeface="Calibri"/>
              </a:rPr>
              <a:t>1936</a:t>
            </a:r>
            <a:r>
              <a:rPr sz="388" b="1" spc="-10" baseline="62500">
                <a:solidFill>
                  <a:srgbClr val="1D4489"/>
                </a:solidFill>
                <a:latin typeface="Calibri"/>
                <a:cs typeface="Calibri"/>
              </a:rPr>
              <a:t>1</a:t>
            </a:r>
            <a:endParaRPr sz="388" baseline="62500">
              <a:latin typeface="Calibri"/>
              <a:cs typeface="Calibri"/>
            </a:endParaRPr>
          </a:p>
          <a:p>
            <a:pPr marL="24653" marR="19722" indent="12326">
              <a:lnSpc>
                <a:spcPts val="569"/>
              </a:lnSpc>
              <a:spcBef>
                <a:spcPts val="162"/>
              </a:spcBef>
            </a:pPr>
            <a:r>
              <a:rPr sz="518" b="1" spc="-6">
                <a:solidFill>
                  <a:srgbClr val="231F20"/>
                </a:solidFill>
                <a:latin typeface="Calibri"/>
                <a:cs typeface="Calibri"/>
              </a:rPr>
              <a:t>Franklin</a:t>
            </a:r>
            <a:r>
              <a:rPr sz="518" b="1" spc="324">
                <a:solidFill>
                  <a:srgbClr val="231F20"/>
                </a:solidFill>
                <a:latin typeface="Calibri"/>
                <a:cs typeface="Calibri"/>
              </a:rPr>
              <a:t> </a:t>
            </a:r>
            <a:r>
              <a:rPr sz="518" b="1" spc="-36">
                <a:solidFill>
                  <a:srgbClr val="231F20"/>
                </a:solidFill>
                <a:latin typeface="Calibri"/>
                <a:cs typeface="Calibri"/>
              </a:rPr>
              <a:t>Roosevelt</a:t>
            </a:r>
            <a:endParaRPr sz="518">
              <a:latin typeface="Calibri"/>
              <a:cs typeface="Calibri"/>
            </a:endParaRPr>
          </a:p>
        </p:txBody>
      </p:sp>
      <p:grpSp>
        <p:nvGrpSpPr>
          <p:cNvPr id="369" name="object 369"/>
          <p:cNvGrpSpPr/>
          <p:nvPr/>
        </p:nvGrpSpPr>
        <p:grpSpPr>
          <a:xfrm>
            <a:off x="889249" y="3137547"/>
            <a:ext cx="1197605" cy="1242919"/>
            <a:chOff x="889249" y="3137547"/>
            <a:chExt cx="1197605" cy="1242919"/>
          </a:xfrm>
        </p:grpSpPr>
        <p:sp>
          <p:nvSpPr>
            <p:cNvPr id="370" name="object 370"/>
            <p:cNvSpPr/>
            <p:nvPr/>
          </p:nvSpPr>
          <p:spPr>
            <a:xfrm>
              <a:off x="899343" y="3275836"/>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1" name="object 371"/>
            <p:cNvSpPr/>
            <p:nvPr/>
          </p:nvSpPr>
          <p:spPr>
            <a:xfrm>
              <a:off x="889249" y="3745888"/>
              <a:ext cx="299122" cy="0"/>
            </a:xfrm>
            <a:custGeom>
              <a:avLst/>
              <a:gdLst/>
              <a:ahLst/>
              <a:cxnLst/>
              <a:rect l="l" t="t" r="r" b="b"/>
              <a:pathLst>
                <a:path w="462280">
                  <a:moveTo>
                    <a:pt x="0" y="0"/>
                  </a:moveTo>
                  <a:lnTo>
                    <a:pt x="462038" y="0"/>
                  </a:lnTo>
                </a:path>
              </a:pathLst>
            </a:custGeom>
            <a:ln w="4686">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2" name="object 372"/>
            <p:cNvSpPr/>
            <p:nvPr/>
          </p:nvSpPr>
          <p:spPr>
            <a:xfrm>
              <a:off x="1629542" y="3137547"/>
              <a:ext cx="457312" cy="1242919"/>
            </a:xfrm>
            <a:custGeom>
              <a:avLst/>
              <a:gdLst/>
              <a:ahLst/>
              <a:cxnLst/>
              <a:rect l="l" t="t" r="r" b="b"/>
              <a:pathLst>
                <a:path w="706755" h="1920875">
                  <a:moveTo>
                    <a:pt x="706450" y="76098"/>
                  </a:moveTo>
                  <a:lnTo>
                    <a:pt x="700468" y="46469"/>
                  </a:lnTo>
                  <a:lnTo>
                    <a:pt x="684149" y="22288"/>
                  </a:lnTo>
                  <a:lnTo>
                    <a:pt x="659955" y="5981"/>
                  </a:lnTo>
                  <a:lnTo>
                    <a:pt x="630339" y="0"/>
                  </a:lnTo>
                  <a:lnTo>
                    <a:pt x="76111" y="0"/>
                  </a:lnTo>
                  <a:lnTo>
                    <a:pt x="46494" y="5981"/>
                  </a:lnTo>
                  <a:lnTo>
                    <a:pt x="22301" y="22288"/>
                  </a:lnTo>
                  <a:lnTo>
                    <a:pt x="5981" y="46469"/>
                  </a:lnTo>
                  <a:lnTo>
                    <a:pt x="0" y="76098"/>
                  </a:lnTo>
                  <a:lnTo>
                    <a:pt x="0" y="1744167"/>
                  </a:lnTo>
                  <a:lnTo>
                    <a:pt x="5981" y="1773796"/>
                  </a:lnTo>
                  <a:lnTo>
                    <a:pt x="22301" y="1797989"/>
                  </a:lnTo>
                  <a:lnTo>
                    <a:pt x="46494" y="1814296"/>
                  </a:lnTo>
                  <a:lnTo>
                    <a:pt x="76111" y="1820278"/>
                  </a:lnTo>
                  <a:lnTo>
                    <a:pt x="298196" y="1820278"/>
                  </a:lnTo>
                  <a:lnTo>
                    <a:pt x="359244" y="1920875"/>
                  </a:lnTo>
                  <a:lnTo>
                    <a:pt x="420293" y="1820278"/>
                  </a:lnTo>
                  <a:lnTo>
                    <a:pt x="630339" y="1820278"/>
                  </a:lnTo>
                  <a:lnTo>
                    <a:pt x="659955" y="1814296"/>
                  </a:lnTo>
                  <a:lnTo>
                    <a:pt x="684149" y="1797989"/>
                  </a:lnTo>
                  <a:lnTo>
                    <a:pt x="700468" y="1773796"/>
                  </a:lnTo>
                  <a:lnTo>
                    <a:pt x="706450" y="1744167"/>
                  </a:lnTo>
                  <a:lnTo>
                    <a:pt x="706450" y="7609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73" name="object 373"/>
          <p:cNvSpPr txBox="1"/>
          <p:nvPr/>
        </p:nvSpPr>
        <p:spPr>
          <a:xfrm>
            <a:off x="1707275" y="4043338"/>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7"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10.0%</a:t>
            </a:r>
            <a:endParaRPr sz="615">
              <a:latin typeface="Calibri"/>
              <a:cs typeface="Calibri"/>
            </a:endParaRPr>
          </a:p>
        </p:txBody>
      </p:sp>
      <p:sp>
        <p:nvSpPr>
          <p:cNvPr id="374" name="object 374"/>
          <p:cNvSpPr txBox="1"/>
          <p:nvPr/>
        </p:nvSpPr>
        <p:spPr>
          <a:xfrm>
            <a:off x="1713491" y="3195299"/>
            <a:ext cx="310216" cy="358700"/>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1D4489"/>
                </a:solidFill>
                <a:latin typeface="Calibri"/>
                <a:cs typeface="Calibri"/>
              </a:rPr>
              <a:t>1940</a:t>
            </a:r>
            <a:endParaRPr sz="615">
              <a:latin typeface="Calibri"/>
              <a:cs typeface="Calibri"/>
            </a:endParaRPr>
          </a:p>
          <a:p>
            <a:pPr marL="34925" marR="31227" indent="-12737" algn="ctr">
              <a:lnSpc>
                <a:spcPts val="569"/>
              </a:lnSpc>
              <a:spcBef>
                <a:spcPts val="162"/>
              </a:spcBef>
            </a:pPr>
            <a:r>
              <a:rPr sz="518" b="1" spc="-6">
                <a:solidFill>
                  <a:srgbClr val="231F20"/>
                </a:solidFill>
                <a:latin typeface="Calibri"/>
                <a:cs typeface="Calibri"/>
              </a:rPr>
              <a:t>Franklin</a:t>
            </a:r>
            <a:r>
              <a:rPr sz="518" b="1" spc="324">
                <a:solidFill>
                  <a:srgbClr val="231F20"/>
                </a:solidFill>
                <a:latin typeface="Calibri"/>
                <a:cs typeface="Calibri"/>
              </a:rPr>
              <a:t> </a:t>
            </a:r>
            <a:r>
              <a:rPr sz="518" b="1" spc="-29">
                <a:solidFill>
                  <a:srgbClr val="231F20"/>
                </a:solidFill>
                <a:latin typeface="Calibri"/>
                <a:cs typeface="Calibri"/>
              </a:rPr>
              <a:t>Roosevelt</a:t>
            </a:r>
            <a:endParaRPr sz="518">
              <a:latin typeface="Calibri"/>
              <a:cs typeface="Calibri"/>
            </a:endParaRPr>
          </a:p>
          <a:p>
            <a:pPr algn="ctr">
              <a:lnSpc>
                <a:spcPts val="521"/>
              </a:lnSpc>
              <a:tabLst>
                <a:tab pos="293370" algn="l"/>
              </a:tabLst>
            </a:pPr>
            <a:r>
              <a:rPr sz="453" u="sng">
                <a:solidFill>
                  <a:srgbClr val="231F20"/>
                </a:solidFill>
                <a:uFill>
                  <a:solidFill>
                    <a:srgbClr val="231F20"/>
                  </a:solidFill>
                </a:uFill>
                <a:latin typeface="Calibri"/>
                <a:cs typeface="Calibri"/>
              </a:rPr>
              <a:t>	</a:t>
            </a:r>
            <a:endParaRPr sz="453">
              <a:latin typeface="Calibri"/>
              <a:cs typeface="Calibri"/>
            </a:endParaRPr>
          </a:p>
        </p:txBody>
      </p:sp>
      <p:sp>
        <p:nvSpPr>
          <p:cNvPr id="375" name="object 375"/>
          <p:cNvSpPr/>
          <p:nvPr/>
        </p:nvSpPr>
        <p:spPr>
          <a:xfrm>
            <a:off x="1757056" y="3817089"/>
            <a:ext cx="208317" cy="145452"/>
          </a:xfrm>
          <a:custGeom>
            <a:avLst/>
            <a:gdLst/>
            <a:ahLst/>
            <a:cxnLst/>
            <a:rect l="l" t="t" r="r" b="b"/>
            <a:pathLst>
              <a:path w="321944" h="224789">
                <a:moveTo>
                  <a:pt x="0" y="224332"/>
                </a:moveTo>
                <a:lnTo>
                  <a:pt x="321602" y="224332"/>
                </a:lnTo>
                <a:lnTo>
                  <a:pt x="321602" y="0"/>
                </a:lnTo>
                <a:lnTo>
                  <a:pt x="0" y="0"/>
                </a:lnTo>
                <a:lnTo>
                  <a:pt x="0" y="224332"/>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6" name="object 376"/>
          <p:cNvSpPr txBox="1"/>
          <p:nvPr/>
        </p:nvSpPr>
        <p:spPr>
          <a:xfrm>
            <a:off x="1757056" y="3881078"/>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$6,565</a:t>
            </a:r>
            <a:endParaRPr sz="453">
              <a:latin typeface="Calibri"/>
              <a:cs typeface="Calibri"/>
            </a:endParaRPr>
          </a:p>
        </p:txBody>
      </p:sp>
      <p:sp>
        <p:nvSpPr>
          <p:cNvPr id="377" name="object 377"/>
          <p:cNvSpPr txBox="1"/>
          <p:nvPr/>
        </p:nvSpPr>
        <p:spPr>
          <a:xfrm>
            <a:off x="1765112" y="3735587"/>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$25,991</a:t>
            </a:r>
            <a:endParaRPr sz="453">
              <a:latin typeface="Calibri"/>
              <a:cs typeface="Calibri"/>
            </a:endParaRPr>
          </a:p>
        </p:txBody>
      </p:sp>
      <p:grpSp>
        <p:nvGrpSpPr>
          <p:cNvPr id="378" name="object 378"/>
          <p:cNvGrpSpPr/>
          <p:nvPr/>
        </p:nvGrpSpPr>
        <p:grpSpPr>
          <a:xfrm>
            <a:off x="1710357" y="2661260"/>
            <a:ext cx="1206932" cy="1351112"/>
            <a:chOff x="1710357" y="2661261"/>
            <a:chExt cx="1206932" cy="1351112"/>
          </a:xfrm>
        </p:grpSpPr>
        <p:sp>
          <p:nvSpPr>
            <p:cNvPr id="379" name="object 379"/>
            <p:cNvSpPr/>
            <p:nvPr/>
          </p:nvSpPr>
          <p:spPr>
            <a:xfrm>
              <a:off x="1757056" y="3962245"/>
              <a:ext cx="208317" cy="50128"/>
            </a:xfrm>
            <a:custGeom>
              <a:avLst/>
              <a:gdLst/>
              <a:ahLst/>
              <a:cxnLst/>
              <a:rect l="l" t="t" r="r" b="b"/>
              <a:pathLst>
                <a:path w="321944" h="77470">
                  <a:moveTo>
                    <a:pt x="321602" y="0"/>
                  </a:moveTo>
                  <a:lnTo>
                    <a:pt x="0" y="0"/>
                  </a:lnTo>
                  <a:lnTo>
                    <a:pt x="0" y="76923"/>
                  </a:lnTo>
                  <a:lnTo>
                    <a:pt x="321602" y="76923"/>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0" name="object 380"/>
            <p:cNvSpPr/>
            <p:nvPr/>
          </p:nvSpPr>
          <p:spPr>
            <a:xfrm>
              <a:off x="1710357" y="4012077"/>
              <a:ext cx="299122" cy="0"/>
            </a:xfrm>
            <a:custGeom>
              <a:avLst/>
              <a:gdLst/>
              <a:ahLst/>
              <a:cxnLst/>
              <a:rect l="l" t="t" r="r" b="b"/>
              <a:pathLst>
                <a:path w="462280">
                  <a:moveTo>
                    <a:pt x="0" y="0"/>
                  </a:moveTo>
                  <a:lnTo>
                    <a:pt x="462038" y="0"/>
                  </a:lnTo>
                </a:path>
              </a:pathLst>
            </a:custGeom>
            <a:ln w="4686">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1" name="object 381"/>
            <p:cNvSpPr/>
            <p:nvPr/>
          </p:nvSpPr>
          <p:spPr>
            <a:xfrm>
              <a:off x="2459977" y="2661261"/>
              <a:ext cx="457312" cy="1243330"/>
            </a:xfrm>
            <a:custGeom>
              <a:avLst/>
              <a:gdLst/>
              <a:ahLst/>
              <a:cxnLst/>
              <a:rect l="l" t="t" r="r" b="b"/>
              <a:pathLst>
                <a:path w="706754" h="1921510">
                  <a:moveTo>
                    <a:pt x="706450" y="76098"/>
                  </a:moveTo>
                  <a:lnTo>
                    <a:pt x="700468" y="46482"/>
                  </a:lnTo>
                  <a:lnTo>
                    <a:pt x="684149" y="22288"/>
                  </a:lnTo>
                  <a:lnTo>
                    <a:pt x="659955" y="5981"/>
                  </a:lnTo>
                  <a:lnTo>
                    <a:pt x="630339" y="0"/>
                  </a:lnTo>
                  <a:lnTo>
                    <a:pt x="76111" y="0"/>
                  </a:lnTo>
                  <a:lnTo>
                    <a:pt x="46494" y="5981"/>
                  </a:lnTo>
                  <a:lnTo>
                    <a:pt x="22301" y="22288"/>
                  </a:lnTo>
                  <a:lnTo>
                    <a:pt x="5981" y="46482"/>
                  </a:lnTo>
                  <a:lnTo>
                    <a:pt x="0" y="76098"/>
                  </a:lnTo>
                  <a:lnTo>
                    <a:pt x="0" y="1744167"/>
                  </a:lnTo>
                  <a:lnTo>
                    <a:pt x="5981" y="1773796"/>
                  </a:lnTo>
                  <a:lnTo>
                    <a:pt x="22301" y="1797989"/>
                  </a:lnTo>
                  <a:lnTo>
                    <a:pt x="46494" y="1814309"/>
                  </a:lnTo>
                  <a:lnTo>
                    <a:pt x="76111" y="1820278"/>
                  </a:lnTo>
                  <a:lnTo>
                    <a:pt x="298183" y="1820278"/>
                  </a:lnTo>
                  <a:lnTo>
                    <a:pt x="359244" y="1920887"/>
                  </a:lnTo>
                  <a:lnTo>
                    <a:pt x="420306" y="1820278"/>
                  </a:lnTo>
                  <a:lnTo>
                    <a:pt x="630339" y="1820278"/>
                  </a:lnTo>
                  <a:lnTo>
                    <a:pt x="659955" y="1814309"/>
                  </a:lnTo>
                  <a:lnTo>
                    <a:pt x="684149" y="1797989"/>
                  </a:lnTo>
                  <a:lnTo>
                    <a:pt x="700468" y="1773796"/>
                  </a:lnTo>
                  <a:lnTo>
                    <a:pt x="706450" y="1744167"/>
                  </a:lnTo>
                  <a:lnTo>
                    <a:pt x="706450" y="7609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82" name="object 382"/>
          <p:cNvSpPr txBox="1"/>
          <p:nvPr/>
        </p:nvSpPr>
        <p:spPr>
          <a:xfrm>
            <a:off x="2539170" y="3562823"/>
            <a:ext cx="307751" cy="143809"/>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58345">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p:txBody>
      </p:sp>
      <p:sp>
        <p:nvSpPr>
          <p:cNvPr id="383" name="object 383"/>
          <p:cNvSpPr txBox="1"/>
          <p:nvPr/>
        </p:nvSpPr>
        <p:spPr>
          <a:xfrm>
            <a:off x="2597264" y="3692881"/>
            <a:ext cx="191882" cy="112171"/>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615" b="1" spc="-32">
                <a:solidFill>
                  <a:srgbClr val="231F20"/>
                </a:solidFill>
                <a:latin typeface="Calibri"/>
                <a:cs typeface="Calibri"/>
              </a:rPr>
              <a:t>11.5%</a:t>
            </a:r>
            <a:endParaRPr sz="615">
              <a:latin typeface="Calibri"/>
              <a:cs typeface="Calibri"/>
            </a:endParaRPr>
          </a:p>
        </p:txBody>
      </p:sp>
      <p:sp>
        <p:nvSpPr>
          <p:cNvPr id="384" name="object 384"/>
          <p:cNvSpPr txBox="1"/>
          <p:nvPr/>
        </p:nvSpPr>
        <p:spPr>
          <a:xfrm>
            <a:off x="2572408" y="2714220"/>
            <a:ext cx="255158"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1D4489"/>
                </a:solidFill>
                <a:latin typeface="Calibri"/>
                <a:cs typeface="Calibri"/>
              </a:rPr>
              <a:t>1944</a:t>
            </a:r>
            <a:endParaRPr sz="615">
              <a:latin typeface="Calibri"/>
              <a:cs typeface="Calibri"/>
            </a:endParaRPr>
          </a:p>
          <a:p>
            <a:pPr marL="8218" marR="3287" indent="-12737" algn="ctr">
              <a:lnSpc>
                <a:spcPts val="569"/>
              </a:lnSpc>
              <a:spcBef>
                <a:spcPts val="162"/>
              </a:spcBef>
            </a:pPr>
            <a:r>
              <a:rPr sz="518" b="1" spc="-6">
                <a:solidFill>
                  <a:srgbClr val="231F20"/>
                </a:solidFill>
                <a:latin typeface="Calibri"/>
                <a:cs typeface="Calibri"/>
              </a:rPr>
              <a:t>Franklin</a:t>
            </a:r>
            <a:r>
              <a:rPr sz="518" b="1" spc="324">
                <a:solidFill>
                  <a:srgbClr val="231F20"/>
                </a:solidFill>
                <a:latin typeface="Calibri"/>
                <a:cs typeface="Calibri"/>
              </a:rPr>
              <a:t> </a:t>
            </a:r>
            <a:r>
              <a:rPr sz="518" b="1" spc="-36">
                <a:solidFill>
                  <a:srgbClr val="231F20"/>
                </a:solidFill>
                <a:latin typeface="Calibri"/>
                <a:cs typeface="Calibri"/>
              </a:rPr>
              <a:t>Roosevelt</a:t>
            </a:r>
            <a:endParaRPr sz="518">
              <a:latin typeface="Calibri"/>
              <a:cs typeface="Calibri"/>
            </a:endParaRPr>
          </a:p>
        </p:txBody>
      </p:sp>
      <p:grpSp>
        <p:nvGrpSpPr>
          <p:cNvPr id="385" name="object 385"/>
          <p:cNvGrpSpPr/>
          <p:nvPr/>
        </p:nvGrpSpPr>
        <p:grpSpPr>
          <a:xfrm>
            <a:off x="2553604" y="3051350"/>
            <a:ext cx="293781" cy="436220"/>
            <a:chOff x="2553604" y="3051350"/>
            <a:chExt cx="293781" cy="436220"/>
          </a:xfrm>
        </p:grpSpPr>
        <p:sp>
          <p:nvSpPr>
            <p:cNvPr id="386" name="object 386"/>
            <p:cNvSpPr/>
            <p:nvPr/>
          </p:nvSpPr>
          <p:spPr>
            <a:xfrm>
              <a:off x="2553604" y="3051350"/>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7" name="object 387"/>
            <p:cNvSpPr/>
            <p:nvPr/>
          </p:nvSpPr>
          <p:spPr>
            <a:xfrm>
              <a:off x="2588953" y="3325271"/>
              <a:ext cx="208317" cy="162299"/>
            </a:xfrm>
            <a:custGeom>
              <a:avLst/>
              <a:gdLst/>
              <a:ahLst/>
              <a:cxnLst/>
              <a:rect l="l" t="t" r="r" b="b"/>
              <a:pathLst>
                <a:path w="321945" h="250825">
                  <a:moveTo>
                    <a:pt x="0" y="250393"/>
                  </a:moveTo>
                  <a:lnTo>
                    <a:pt x="321602" y="250393"/>
                  </a:lnTo>
                  <a:lnTo>
                    <a:pt x="321602" y="0"/>
                  </a:lnTo>
                  <a:lnTo>
                    <a:pt x="0" y="0"/>
                  </a:lnTo>
                  <a:lnTo>
                    <a:pt x="0" y="250393"/>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88" name="object 388"/>
          <p:cNvSpPr txBox="1"/>
          <p:nvPr/>
        </p:nvSpPr>
        <p:spPr>
          <a:xfrm>
            <a:off x="2610592" y="3406018"/>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$7,416</a:t>
            </a:r>
            <a:endParaRPr sz="453">
              <a:latin typeface="Calibri"/>
              <a:cs typeface="Calibri"/>
            </a:endParaRPr>
          </a:p>
        </p:txBody>
      </p:sp>
      <p:sp>
        <p:nvSpPr>
          <p:cNvPr id="389" name="object 389"/>
          <p:cNvSpPr txBox="1"/>
          <p:nvPr/>
        </p:nvSpPr>
        <p:spPr>
          <a:xfrm>
            <a:off x="2597008" y="3242086"/>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$29,570</a:t>
            </a:r>
            <a:endParaRPr sz="453">
              <a:latin typeface="Calibri"/>
              <a:cs typeface="Calibri"/>
            </a:endParaRPr>
          </a:p>
        </p:txBody>
      </p:sp>
      <p:grpSp>
        <p:nvGrpSpPr>
          <p:cNvPr id="390" name="object 390"/>
          <p:cNvGrpSpPr/>
          <p:nvPr/>
        </p:nvGrpSpPr>
        <p:grpSpPr>
          <a:xfrm>
            <a:off x="2543511" y="2299610"/>
            <a:ext cx="2004989" cy="1242919"/>
            <a:chOff x="2543511" y="2299610"/>
            <a:chExt cx="2004989" cy="1242919"/>
          </a:xfrm>
        </p:grpSpPr>
        <p:sp>
          <p:nvSpPr>
            <p:cNvPr id="391" name="object 391"/>
            <p:cNvSpPr/>
            <p:nvPr/>
          </p:nvSpPr>
          <p:spPr>
            <a:xfrm>
              <a:off x="2588953" y="3487290"/>
              <a:ext cx="208317" cy="53004"/>
            </a:xfrm>
            <a:custGeom>
              <a:avLst/>
              <a:gdLst/>
              <a:ahLst/>
              <a:cxnLst/>
              <a:rect l="l" t="t" r="r" b="b"/>
              <a:pathLst>
                <a:path w="321945" h="81914">
                  <a:moveTo>
                    <a:pt x="321576" y="0"/>
                  </a:moveTo>
                  <a:lnTo>
                    <a:pt x="0" y="0"/>
                  </a:lnTo>
                  <a:lnTo>
                    <a:pt x="0" y="81356"/>
                  </a:lnTo>
                  <a:lnTo>
                    <a:pt x="321576" y="81356"/>
                  </a:lnTo>
                  <a:lnTo>
                    <a:pt x="321576"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2" name="object 392"/>
            <p:cNvSpPr/>
            <p:nvPr/>
          </p:nvSpPr>
          <p:spPr>
            <a:xfrm>
              <a:off x="2543511" y="3539831"/>
              <a:ext cx="299122" cy="0"/>
            </a:xfrm>
            <a:custGeom>
              <a:avLst/>
              <a:gdLst/>
              <a:ahLst/>
              <a:cxnLst/>
              <a:rect l="l" t="t" r="r" b="b"/>
              <a:pathLst>
                <a:path w="462279">
                  <a:moveTo>
                    <a:pt x="0" y="0"/>
                  </a:moveTo>
                  <a:lnTo>
                    <a:pt x="462038" y="0"/>
                  </a:lnTo>
                </a:path>
              </a:pathLst>
            </a:custGeom>
            <a:ln w="4686">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3" name="object 393"/>
            <p:cNvSpPr/>
            <p:nvPr/>
          </p:nvSpPr>
          <p:spPr>
            <a:xfrm>
              <a:off x="4091189" y="2299610"/>
              <a:ext cx="457312" cy="1242919"/>
            </a:xfrm>
            <a:custGeom>
              <a:avLst/>
              <a:gdLst/>
              <a:ahLst/>
              <a:cxnLst/>
              <a:rect l="l" t="t" r="r" b="b"/>
              <a:pathLst>
                <a:path w="706754" h="1920875">
                  <a:moveTo>
                    <a:pt x="706450" y="76098"/>
                  </a:moveTo>
                  <a:lnTo>
                    <a:pt x="700468" y="46469"/>
                  </a:lnTo>
                  <a:lnTo>
                    <a:pt x="684149" y="22288"/>
                  </a:lnTo>
                  <a:lnTo>
                    <a:pt x="659955" y="5981"/>
                  </a:lnTo>
                  <a:lnTo>
                    <a:pt x="630339" y="0"/>
                  </a:lnTo>
                  <a:lnTo>
                    <a:pt x="76111" y="0"/>
                  </a:lnTo>
                  <a:lnTo>
                    <a:pt x="46494" y="5981"/>
                  </a:lnTo>
                  <a:lnTo>
                    <a:pt x="22301" y="22288"/>
                  </a:lnTo>
                  <a:lnTo>
                    <a:pt x="5981" y="46469"/>
                  </a:lnTo>
                  <a:lnTo>
                    <a:pt x="0" y="76098"/>
                  </a:lnTo>
                  <a:lnTo>
                    <a:pt x="0" y="1744167"/>
                  </a:lnTo>
                  <a:lnTo>
                    <a:pt x="5981" y="1773796"/>
                  </a:lnTo>
                  <a:lnTo>
                    <a:pt x="22301" y="1797989"/>
                  </a:lnTo>
                  <a:lnTo>
                    <a:pt x="46494" y="1814296"/>
                  </a:lnTo>
                  <a:lnTo>
                    <a:pt x="76111" y="1820278"/>
                  </a:lnTo>
                  <a:lnTo>
                    <a:pt x="298196" y="1820278"/>
                  </a:lnTo>
                  <a:lnTo>
                    <a:pt x="359244" y="1920875"/>
                  </a:lnTo>
                  <a:lnTo>
                    <a:pt x="420293" y="1820278"/>
                  </a:lnTo>
                  <a:lnTo>
                    <a:pt x="630339" y="1820278"/>
                  </a:lnTo>
                  <a:lnTo>
                    <a:pt x="659955" y="1814296"/>
                  </a:lnTo>
                  <a:lnTo>
                    <a:pt x="684149" y="1797989"/>
                  </a:lnTo>
                  <a:lnTo>
                    <a:pt x="700468" y="1773796"/>
                  </a:lnTo>
                  <a:lnTo>
                    <a:pt x="706450" y="1744167"/>
                  </a:lnTo>
                  <a:lnTo>
                    <a:pt x="706450" y="7609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94" name="object 394"/>
          <p:cNvSpPr txBox="1"/>
          <p:nvPr/>
        </p:nvSpPr>
        <p:spPr>
          <a:xfrm>
            <a:off x="4164068" y="3188198"/>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16.7%</a:t>
            </a:r>
            <a:endParaRPr sz="615">
              <a:latin typeface="Calibri"/>
              <a:cs typeface="Calibri"/>
            </a:endParaRPr>
          </a:p>
        </p:txBody>
      </p:sp>
      <p:sp>
        <p:nvSpPr>
          <p:cNvPr id="395" name="object 395"/>
          <p:cNvSpPr txBox="1"/>
          <p:nvPr/>
        </p:nvSpPr>
        <p:spPr>
          <a:xfrm>
            <a:off x="4229006" y="2748906"/>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$46,825</a:t>
            </a:r>
            <a:endParaRPr sz="453">
              <a:latin typeface="Calibri"/>
              <a:cs typeface="Calibri"/>
            </a:endParaRPr>
          </a:p>
        </p:txBody>
      </p:sp>
      <p:sp>
        <p:nvSpPr>
          <p:cNvPr id="396" name="object 396"/>
          <p:cNvSpPr txBox="1"/>
          <p:nvPr/>
        </p:nvSpPr>
        <p:spPr>
          <a:xfrm>
            <a:off x="4172135" y="2344341"/>
            <a:ext cx="304875"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AA1E2D"/>
                </a:solidFill>
                <a:latin typeface="Calibri"/>
                <a:cs typeface="Calibri"/>
              </a:rPr>
              <a:t>1952</a:t>
            </a:r>
            <a:endParaRPr sz="615">
              <a:latin typeface="Calibri"/>
              <a:cs typeface="Calibri"/>
            </a:endParaRPr>
          </a:p>
          <a:p>
            <a:pPr marL="8218" marR="3287" indent="411" algn="ctr">
              <a:lnSpc>
                <a:spcPts val="569"/>
              </a:lnSpc>
              <a:spcBef>
                <a:spcPts val="162"/>
              </a:spcBef>
            </a:pPr>
            <a:r>
              <a:rPr sz="518" b="1" spc="-6">
                <a:solidFill>
                  <a:srgbClr val="231F20"/>
                </a:solidFill>
                <a:latin typeface="Calibri"/>
                <a:cs typeface="Calibri"/>
              </a:rPr>
              <a:t>Dwight</a:t>
            </a:r>
            <a:r>
              <a:rPr sz="518" b="1" spc="324">
                <a:solidFill>
                  <a:srgbClr val="231F20"/>
                </a:solidFill>
                <a:latin typeface="Calibri"/>
                <a:cs typeface="Calibri"/>
              </a:rPr>
              <a:t> </a:t>
            </a:r>
            <a:r>
              <a:rPr sz="518" b="1" spc="-32">
                <a:solidFill>
                  <a:srgbClr val="231F20"/>
                </a:solidFill>
                <a:latin typeface="Calibri"/>
                <a:cs typeface="Calibri"/>
              </a:rPr>
              <a:t>Eisenhower</a:t>
            </a:r>
            <a:endParaRPr sz="518">
              <a:latin typeface="Calibri"/>
              <a:cs typeface="Calibri"/>
            </a:endParaRPr>
          </a:p>
        </p:txBody>
      </p:sp>
      <p:grpSp>
        <p:nvGrpSpPr>
          <p:cNvPr id="397" name="object 397"/>
          <p:cNvGrpSpPr/>
          <p:nvPr/>
        </p:nvGrpSpPr>
        <p:grpSpPr>
          <a:xfrm>
            <a:off x="4178145" y="2675495"/>
            <a:ext cx="293781" cy="441533"/>
            <a:chOff x="4178145" y="2675495"/>
            <a:chExt cx="293781" cy="441533"/>
          </a:xfrm>
        </p:grpSpPr>
        <p:sp>
          <p:nvSpPr>
            <p:cNvPr id="398" name="object 398"/>
            <p:cNvSpPr/>
            <p:nvPr/>
          </p:nvSpPr>
          <p:spPr>
            <a:xfrm>
              <a:off x="4178145" y="2675495"/>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9" name="object 399"/>
            <p:cNvSpPr/>
            <p:nvPr/>
          </p:nvSpPr>
          <p:spPr>
            <a:xfrm>
              <a:off x="4220945" y="2827356"/>
              <a:ext cx="208317" cy="289672"/>
            </a:xfrm>
            <a:custGeom>
              <a:avLst/>
              <a:gdLst/>
              <a:ahLst/>
              <a:cxnLst/>
              <a:rect l="l" t="t" r="r" b="b"/>
              <a:pathLst>
                <a:path w="321945" h="447675">
                  <a:moveTo>
                    <a:pt x="0" y="447141"/>
                  </a:moveTo>
                  <a:lnTo>
                    <a:pt x="321602" y="447141"/>
                  </a:lnTo>
                  <a:lnTo>
                    <a:pt x="321602" y="0"/>
                  </a:lnTo>
                  <a:lnTo>
                    <a:pt x="0" y="0"/>
                  </a:lnTo>
                  <a:lnTo>
                    <a:pt x="0" y="447141"/>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00" name="object 400"/>
          <p:cNvSpPr txBox="1"/>
          <p:nvPr/>
        </p:nvSpPr>
        <p:spPr>
          <a:xfrm>
            <a:off x="4242589" y="3031955"/>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$6,492</a:t>
            </a:r>
            <a:endParaRPr sz="453">
              <a:latin typeface="Calibri"/>
              <a:cs typeface="Calibri"/>
            </a:endParaRPr>
          </a:p>
        </p:txBody>
      </p:sp>
      <p:grpSp>
        <p:nvGrpSpPr>
          <p:cNvPr id="401" name="object 401"/>
          <p:cNvGrpSpPr/>
          <p:nvPr/>
        </p:nvGrpSpPr>
        <p:grpSpPr>
          <a:xfrm>
            <a:off x="3257326" y="2481672"/>
            <a:ext cx="1216779" cy="1243741"/>
            <a:chOff x="3257326" y="2481672"/>
            <a:chExt cx="1216779" cy="1243741"/>
          </a:xfrm>
        </p:grpSpPr>
        <p:sp>
          <p:nvSpPr>
            <p:cNvPr id="402" name="object 402"/>
            <p:cNvSpPr/>
            <p:nvPr/>
          </p:nvSpPr>
          <p:spPr>
            <a:xfrm>
              <a:off x="4220944" y="3116682"/>
              <a:ext cx="208317" cy="49717"/>
            </a:xfrm>
            <a:custGeom>
              <a:avLst/>
              <a:gdLst/>
              <a:ahLst/>
              <a:cxnLst/>
              <a:rect l="l" t="t" r="r" b="b"/>
              <a:pathLst>
                <a:path w="321945" h="76835">
                  <a:moveTo>
                    <a:pt x="321602" y="0"/>
                  </a:moveTo>
                  <a:lnTo>
                    <a:pt x="0" y="0"/>
                  </a:lnTo>
                  <a:lnTo>
                    <a:pt x="0" y="76708"/>
                  </a:lnTo>
                  <a:lnTo>
                    <a:pt x="321602" y="76708"/>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3" name="object 403"/>
            <p:cNvSpPr/>
            <p:nvPr/>
          </p:nvSpPr>
          <p:spPr>
            <a:xfrm>
              <a:off x="4174983" y="3166094"/>
              <a:ext cx="299122" cy="0"/>
            </a:xfrm>
            <a:custGeom>
              <a:avLst/>
              <a:gdLst/>
              <a:ahLst/>
              <a:cxnLst/>
              <a:rect l="l" t="t" r="r" b="b"/>
              <a:pathLst>
                <a:path w="462279">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4" name="object 404"/>
            <p:cNvSpPr/>
            <p:nvPr/>
          </p:nvSpPr>
          <p:spPr>
            <a:xfrm>
              <a:off x="3257326" y="2481672"/>
              <a:ext cx="460188" cy="1243741"/>
            </a:xfrm>
            <a:custGeom>
              <a:avLst/>
              <a:gdLst/>
              <a:ahLst/>
              <a:cxnLst/>
              <a:rect l="l" t="t" r="r" b="b"/>
              <a:pathLst>
                <a:path w="711200" h="1922145">
                  <a:moveTo>
                    <a:pt x="711111" y="76111"/>
                  </a:moveTo>
                  <a:lnTo>
                    <a:pt x="705129" y="46482"/>
                  </a:lnTo>
                  <a:lnTo>
                    <a:pt x="688809" y="22288"/>
                  </a:lnTo>
                  <a:lnTo>
                    <a:pt x="664616" y="5981"/>
                  </a:lnTo>
                  <a:lnTo>
                    <a:pt x="635000" y="0"/>
                  </a:lnTo>
                  <a:lnTo>
                    <a:pt x="76111" y="0"/>
                  </a:lnTo>
                  <a:lnTo>
                    <a:pt x="46482" y="5981"/>
                  </a:lnTo>
                  <a:lnTo>
                    <a:pt x="22288" y="22288"/>
                  </a:lnTo>
                  <a:lnTo>
                    <a:pt x="5981" y="46482"/>
                  </a:lnTo>
                  <a:lnTo>
                    <a:pt x="0" y="76111"/>
                  </a:lnTo>
                  <a:lnTo>
                    <a:pt x="0" y="1745411"/>
                  </a:lnTo>
                  <a:lnTo>
                    <a:pt x="5981" y="1775040"/>
                  </a:lnTo>
                  <a:lnTo>
                    <a:pt x="22288" y="1799234"/>
                  </a:lnTo>
                  <a:lnTo>
                    <a:pt x="46482" y="1815541"/>
                  </a:lnTo>
                  <a:lnTo>
                    <a:pt x="76111" y="1821522"/>
                  </a:lnTo>
                  <a:lnTo>
                    <a:pt x="298221" y="1821522"/>
                  </a:lnTo>
                  <a:lnTo>
                    <a:pt x="358482" y="1921522"/>
                  </a:lnTo>
                  <a:lnTo>
                    <a:pt x="419595" y="1821522"/>
                  </a:lnTo>
                  <a:lnTo>
                    <a:pt x="635000" y="1821522"/>
                  </a:lnTo>
                  <a:lnTo>
                    <a:pt x="664616" y="1815541"/>
                  </a:lnTo>
                  <a:lnTo>
                    <a:pt x="688809" y="1799234"/>
                  </a:lnTo>
                  <a:lnTo>
                    <a:pt x="705129" y="1775040"/>
                  </a:lnTo>
                  <a:lnTo>
                    <a:pt x="711111" y="1745411"/>
                  </a:lnTo>
                  <a:lnTo>
                    <a:pt x="711111" y="76111"/>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05" name="object 405"/>
          <p:cNvSpPr txBox="1"/>
          <p:nvPr/>
        </p:nvSpPr>
        <p:spPr>
          <a:xfrm>
            <a:off x="3337596" y="3375306"/>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13.0%</a:t>
            </a:r>
            <a:endParaRPr sz="615">
              <a:latin typeface="Calibri"/>
              <a:cs typeface="Calibri"/>
            </a:endParaRPr>
          </a:p>
        </p:txBody>
      </p:sp>
      <p:sp>
        <p:nvSpPr>
          <p:cNvPr id="406" name="object 406"/>
          <p:cNvSpPr txBox="1"/>
          <p:nvPr/>
        </p:nvSpPr>
        <p:spPr>
          <a:xfrm>
            <a:off x="3397400" y="2526675"/>
            <a:ext cx="20215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296">
              <a:lnSpc>
                <a:spcPct val="100000"/>
              </a:lnSpc>
              <a:spcBef>
                <a:spcPts val="201"/>
              </a:spcBef>
            </a:pPr>
            <a:r>
              <a:rPr sz="615" b="1" spc="-13">
                <a:solidFill>
                  <a:srgbClr val="1D4489"/>
                </a:solidFill>
                <a:latin typeface="Calibri"/>
                <a:cs typeface="Calibri"/>
              </a:rPr>
              <a:t>1948</a:t>
            </a:r>
            <a:endParaRPr sz="615">
              <a:latin typeface="Calibri"/>
              <a:cs typeface="Calibri"/>
            </a:endParaRPr>
          </a:p>
          <a:p>
            <a:pPr marL="8218" marR="3287" indent="25064">
              <a:lnSpc>
                <a:spcPts val="569"/>
              </a:lnSpc>
              <a:spcBef>
                <a:spcPts val="162"/>
              </a:spcBef>
            </a:pPr>
            <a:r>
              <a:rPr sz="518" b="1" spc="-6">
                <a:solidFill>
                  <a:srgbClr val="231F20"/>
                </a:solidFill>
                <a:latin typeface="Calibri"/>
                <a:cs typeface="Calibri"/>
              </a:rPr>
              <a:t>Harry</a:t>
            </a:r>
            <a:r>
              <a:rPr sz="518" b="1" spc="324">
                <a:solidFill>
                  <a:srgbClr val="231F20"/>
                </a:solidFill>
                <a:latin typeface="Calibri"/>
                <a:cs typeface="Calibri"/>
              </a:rPr>
              <a:t> </a:t>
            </a:r>
            <a:r>
              <a:rPr sz="518" b="1" spc="-45">
                <a:solidFill>
                  <a:srgbClr val="231F20"/>
                </a:solidFill>
                <a:latin typeface="Calibri"/>
                <a:cs typeface="Calibri"/>
              </a:rPr>
              <a:t>Truman</a:t>
            </a:r>
            <a:endParaRPr sz="518">
              <a:latin typeface="Calibri"/>
              <a:cs typeface="Calibri"/>
            </a:endParaRPr>
          </a:p>
        </p:txBody>
      </p:sp>
      <p:grpSp>
        <p:nvGrpSpPr>
          <p:cNvPr id="407" name="object 407"/>
          <p:cNvGrpSpPr/>
          <p:nvPr/>
        </p:nvGrpSpPr>
        <p:grpSpPr>
          <a:xfrm>
            <a:off x="3352032" y="2860073"/>
            <a:ext cx="293781" cy="444112"/>
            <a:chOff x="3352032" y="2860073"/>
            <a:chExt cx="293781" cy="444112"/>
          </a:xfrm>
        </p:grpSpPr>
        <p:sp>
          <p:nvSpPr>
            <p:cNvPr id="408" name="object 408"/>
            <p:cNvSpPr/>
            <p:nvPr/>
          </p:nvSpPr>
          <p:spPr>
            <a:xfrm>
              <a:off x="3352032" y="2860073"/>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9" name="object 409"/>
            <p:cNvSpPr/>
            <p:nvPr/>
          </p:nvSpPr>
          <p:spPr>
            <a:xfrm>
              <a:off x="3390700" y="3114768"/>
              <a:ext cx="208317" cy="189417"/>
            </a:xfrm>
            <a:custGeom>
              <a:avLst/>
              <a:gdLst/>
              <a:ahLst/>
              <a:cxnLst/>
              <a:rect l="l" t="t" r="r" b="b"/>
              <a:pathLst>
                <a:path w="321945" h="292735">
                  <a:moveTo>
                    <a:pt x="0" y="292176"/>
                  </a:moveTo>
                  <a:lnTo>
                    <a:pt x="321602" y="292176"/>
                  </a:lnTo>
                  <a:lnTo>
                    <a:pt x="321602" y="0"/>
                  </a:lnTo>
                  <a:lnTo>
                    <a:pt x="0" y="0"/>
                  </a:lnTo>
                  <a:lnTo>
                    <a:pt x="0" y="292176"/>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10" name="object 410"/>
          <p:cNvSpPr txBox="1"/>
          <p:nvPr/>
        </p:nvSpPr>
        <p:spPr>
          <a:xfrm>
            <a:off x="3412341" y="3219983"/>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$6,942</a:t>
            </a:r>
            <a:endParaRPr sz="453">
              <a:latin typeface="Calibri"/>
              <a:cs typeface="Calibri"/>
            </a:endParaRPr>
          </a:p>
        </p:txBody>
      </p:sp>
      <p:sp>
        <p:nvSpPr>
          <p:cNvPr id="411" name="object 411"/>
          <p:cNvSpPr txBox="1"/>
          <p:nvPr/>
        </p:nvSpPr>
        <p:spPr>
          <a:xfrm>
            <a:off x="3398757" y="3031774"/>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$33,980</a:t>
            </a:r>
            <a:endParaRPr sz="453">
              <a:latin typeface="Calibri"/>
              <a:cs typeface="Calibri"/>
            </a:endParaRPr>
          </a:p>
        </p:txBody>
      </p:sp>
      <p:grpSp>
        <p:nvGrpSpPr>
          <p:cNvPr id="412" name="object 412"/>
          <p:cNvGrpSpPr/>
          <p:nvPr/>
        </p:nvGrpSpPr>
        <p:grpSpPr>
          <a:xfrm>
            <a:off x="3345261" y="2123753"/>
            <a:ext cx="2024355" cy="1243330"/>
            <a:chOff x="3345261" y="2123753"/>
            <a:chExt cx="2024355" cy="1243330"/>
          </a:xfrm>
        </p:grpSpPr>
        <p:sp>
          <p:nvSpPr>
            <p:cNvPr id="413" name="object 413"/>
            <p:cNvSpPr/>
            <p:nvPr/>
          </p:nvSpPr>
          <p:spPr>
            <a:xfrm>
              <a:off x="3390700" y="3303823"/>
              <a:ext cx="208317" cy="51771"/>
            </a:xfrm>
            <a:custGeom>
              <a:avLst/>
              <a:gdLst/>
              <a:ahLst/>
              <a:cxnLst/>
              <a:rect l="l" t="t" r="r" b="b"/>
              <a:pathLst>
                <a:path w="321945" h="80010">
                  <a:moveTo>
                    <a:pt x="321576" y="0"/>
                  </a:moveTo>
                  <a:lnTo>
                    <a:pt x="0" y="0"/>
                  </a:lnTo>
                  <a:lnTo>
                    <a:pt x="0" y="80010"/>
                  </a:lnTo>
                  <a:lnTo>
                    <a:pt x="321576" y="80010"/>
                  </a:lnTo>
                  <a:lnTo>
                    <a:pt x="321576"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4" name="object 414"/>
            <p:cNvSpPr/>
            <p:nvPr/>
          </p:nvSpPr>
          <p:spPr>
            <a:xfrm>
              <a:off x="3345261" y="3355491"/>
              <a:ext cx="299122" cy="0"/>
            </a:xfrm>
            <a:custGeom>
              <a:avLst/>
              <a:gdLst/>
              <a:ahLst/>
              <a:cxnLst/>
              <a:rect l="l" t="t" r="r" b="b"/>
              <a:pathLst>
                <a:path w="462279">
                  <a:moveTo>
                    <a:pt x="0" y="0"/>
                  </a:moveTo>
                  <a:lnTo>
                    <a:pt x="462026" y="0"/>
                  </a:lnTo>
                </a:path>
              </a:pathLst>
            </a:custGeom>
            <a:ln w="4686">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5" name="object 415"/>
            <p:cNvSpPr/>
            <p:nvPr/>
          </p:nvSpPr>
          <p:spPr>
            <a:xfrm>
              <a:off x="4912304" y="2123753"/>
              <a:ext cx="457312" cy="1243330"/>
            </a:xfrm>
            <a:custGeom>
              <a:avLst/>
              <a:gdLst/>
              <a:ahLst/>
              <a:cxnLst/>
              <a:rect l="l" t="t" r="r" b="b"/>
              <a:pathLst>
                <a:path w="706754" h="1921510">
                  <a:moveTo>
                    <a:pt x="706450" y="76098"/>
                  </a:moveTo>
                  <a:lnTo>
                    <a:pt x="700468" y="46482"/>
                  </a:lnTo>
                  <a:lnTo>
                    <a:pt x="684161" y="22288"/>
                  </a:lnTo>
                  <a:lnTo>
                    <a:pt x="659968" y="5981"/>
                  </a:lnTo>
                  <a:lnTo>
                    <a:pt x="630339" y="0"/>
                  </a:lnTo>
                  <a:lnTo>
                    <a:pt x="76111" y="0"/>
                  </a:lnTo>
                  <a:lnTo>
                    <a:pt x="46494" y="5981"/>
                  </a:lnTo>
                  <a:lnTo>
                    <a:pt x="22301" y="22288"/>
                  </a:lnTo>
                  <a:lnTo>
                    <a:pt x="5981" y="46482"/>
                  </a:lnTo>
                  <a:lnTo>
                    <a:pt x="0" y="76098"/>
                  </a:lnTo>
                  <a:lnTo>
                    <a:pt x="0" y="1744167"/>
                  </a:lnTo>
                  <a:lnTo>
                    <a:pt x="5981" y="1773796"/>
                  </a:lnTo>
                  <a:lnTo>
                    <a:pt x="22301" y="1797989"/>
                  </a:lnTo>
                  <a:lnTo>
                    <a:pt x="46494" y="1814309"/>
                  </a:lnTo>
                  <a:lnTo>
                    <a:pt x="76111" y="1820278"/>
                  </a:lnTo>
                  <a:lnTo>
                    <a:pt x="298183" y="1820278"/>
                  </a:lnTo>
                  <a:lnTo>
                    <a:pt x="359244" y="1920887"/>
                  </a:lnTo>
                  <a:lnTo>
                    <a:pt x="420306" y="1820278"/>
                  </a:lnTo>
                  <a:lnTo>
                    <a:pt x="630339" y="1820278"/>
                  </a:lnTo>
                  <a:lnTo>
                    <a:pt x="659968" y="1814309"/>
                  </a:lnTo>
                  <a:lnTo>
                    <a:pt x="684161" y="1797989"/>
                  </a:lnTo>
                  <a:lnTo>
                    <a:pt x="700468" y="1773796"/>
                  </a:lnTo>
                  <a:lnTo>
                    <a:pt x="706450" y="1744167"/>
                  </a:lnTo>
                  <a:lnTo>
                    <a:pt x="706450" y="76098"/>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16" name="object 416"/>
          <p:cNvSpPr txBox="1"/>
          <p:nvPr/>
        </p:nvSpPr>
        <p:spPr>
          <a:xfrm>
            <a:off x="4982711" y="3007774"/>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12.8%</a:t>
            </a:r>
            <a:endParaRPr sz="615">
              <a:latin typeface="Calibri"/>
              <a:cs typeface="Calibri"/>
            </a:endParaRPr>
          </a:p>
        </p:txBody>
      </p:sp>
      <p:sp>
        <p:nvSpPr>
          <p:cNvPr id="417" name="object 417"/>
          <p:cNvSpPr txBox="1"/>
          <p:nvPr/>
        </p:nvSpPr>
        <p:spPr>
          <a:xfrm>
            <a:off x="5048000" y="2654601"/>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$33,264</a:t>
            </a:r>
            <a:endParaRPr sz="453">
              <a:latin typeface="Calibri"/>
              <a:cs typeface="Calibri"/>
            </a:endParaRPr>
          </a:p>
        </p:txBody>
      </p:sp>
      <p:sp>
        <p:nvSpPr>
          <p:cNvPr id="418" name="object 418"/>
          <p:cNvSpPr txBox="1"/>
          <p:nvPr/>
        </p:nvSpPr>
        <p:spPr>
          <a:xfrm>
            <a:off x="5815576" y="2179423"/>
            <a:ext cx="310216" cy="112171"/>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tabLst>
                <a:tab pos="301588" algn="l"/>
              </a:tabLst>
            </a:pPr>
            <a:r>
              <a:rPr sz="615" b="1" u="sng">
                <a:solidFill>
                  <a:srgbClr val="AA1E2D"/>
                </a:solidFill>
                <a:uFill>
                  <a:solidFill>
                    <a:srgbClr val="231F20"/>
                  </a:solidFill>
                </a:uFill>
                <a:latin typeface="Calibri"/>
                <a:cs typeface="Calibri"/>
              </a:rPr>
              <a:t>	</a:t>
            </a:r>
            <a:endParaRPr sz="615">
              <a:latin typeface="Calibri"/>
              <a:cs typeface="Calibri"/>
            </a:endParaRPr>
          </a:p>
        </p:txBody>
      </p:sp>
      <p:sp>
        <p:nvSpPr>
          <p:cNvPr id="419" name="object 419"/>
          <p:cNvSpPr txBox="1"/>
          <p:nvPr/>
        </p:nvSpPr>
        <p:spPr>
          <a:xfrm>
            <a:off x="4996145" y="2163527"/>
            <a:ext cx="294191"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AA1E2D"/>
                </a:solidFill>
                <a:latin typeface="Calibri"/>
                <a:cs typeface="Calibri"/>
              </a:rPr>
              <a:t>1956</a:t>
            </a:r>
            <a:endParaRPr sz="615">
              <a:latin typeface="Calibri"/>
              <a:cs typeface="Calibri"/>
            </a:endParaRPr>
          </a:p>
          <a:p>
            <a:pPr marL="8218" marR="3287" indent="-411" algn="ctr">
              <a:lnSpc>
                <a:spcPts val="569"/>
              </a:lnSpc>
              <a:spcBef>
                <a:spcPts val="162"/>
              </a:spcBef>
            </a:pPr>
            <a:r>
              <a:rPr sz="518" b="1" spc="-6">
                <a:solidFill>
                  <a:srgbClr val="231F20"/>
                </a:solidFill>
                <a:latin typeface="Calibri"/>
                <a:cs typeface="Calibri"/>
              </a:rPr>
              <a:t>Dwight</a:t>
            </a:r>
            <a:r>
              <a:rPr sz="518" b="1" spc="324">
                <a:solidFill>
                  <a:srgbClr val="231F20"/>
                </a:solidFill>
                <a:latin typeface="Calibri"/>
                <a:cs typeface="Calibri"/>
              </a:rPr>
              <a:t> </a:t>
            </a:r>
            <a:r>
              <a:rPr sz="518" b="1" spc="-39">
                <a:solidFill>
                  <a:srgbClr val="231F20"/>
                </a:solidFill>
                <a:latin typeface="Calibri"/>
                <a:cs typeface="Calibri"/>
              </a:rPr>
              <a:t>Eisenhower</a:t>
            </a:r>
            <a:endParaRPr sz="518">
              <a:latin typeface="Calibri"/>
              <a:cs typeface="Calibri"/>
            </a:endParaRPr>
          </a:p>
        </p:txBody>
      </p:sp>
      <p:grpSp>
        <p:nvGrpSpPr>
          <p:cNvPr id="420" name="object 420"/>
          <p:cNvGrpSpPr/>
          <p:nvPr/>
        </p:nvGrpSpPr>
        <p:grpSpPr>
          <a:xfrm>
            <a:off x="4997142" y="2494685"/>
            <a:ext cx="293781" cy="484426"/>
            <a:chOff x="4997142" y="2494685"/>
            <a:chExt cx="293781" cy="484426"/>
          </a:xfrm>
        </p:grpSpPr>
        <p:sp>
          <p:nvSpPr>
            <p:cNvPr id="421" name="object 421"/>
            <p:cNvSpPr/>
            <p:nvPr/>
          </p:nvSpPr>
          <p:spPr>
            <a:xfrm>
              <a:off x="4997142" y="2494685"/>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2" name="object 422"/>
            <p:cNvSpPr/>
            <p:nvPr/>
          </p:nvSpPr>
          <p:spPr>
            <a:xfrm>
              <a:off x="5039940" y="2737512"/>
              <a:ext cx="208317" cy="241599"/>
            </a:xfrm>
            <a:custGeom>
              <a:avLst/>
              <a:gdLst/>
              <a:ahLst/>
              <a:cxnLst/>
              <a:rect l="l" t="t" r="r" b="b"/>
              <a:pathLst>
                <a:path w="321945" h="373379">
                  <a:moveTo>
                    <a:pt x="321602" y="0"/>
                  </a:moveTo>
                  <a:lnTo>
                    <a:pt x="0" y="0"/>
                  </a:lnTo>
                  <a:lnTo>
                    <a:pt x="0" y="372960"/>
                  </a:lnTo>
                  <a:lnTo>
                    <a:pt x="321602" y="372960"/>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23" name="object 423"/>
          <p:cNvSpPr txBox="1"/>
          <p:nvPr/>
        </p:nvSpPr>
        <p:spPr>
          <a:xfrm>
            <a:off x="5061587" y="2864548"/>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$4,190</a:t>
            </a:r>
            <a:endParaRPr sz="453">
              <a:latin typeface="Calibri"/>
              <a:cs typeface="Calibri"/>
            </a:endParaRPr>
          </a:p>
        </p:txBody>
      </p:sp>
      <p:grpSp>
        <p:nvGrpSpPr>
          <p:cNvPr id="424" name="object 424"/>
          <p:cNvGrpSpPr/>
          <p:nvPr/>
        </p:nvGrpSpPr>
        <p:grpSpPr>
          <a:xfrm>
            <a:off x="948555" y="2949946"/>
            <a:ext cx="8369040" cy="2309257"/>
            <a:chOff x="948555" y="2949946"/>
            <a:chExt cx="8369040" cy="2309257"/>
          </a:xfrm>
        </p:grpSpPr>
        <p:sp>
          <p:nvSpPr>
            <p:cNvPr id="425" name="object 425"/>
            <p:cNvSpPr/>
            <p:nvPr/>
          </p:nvSpPr>
          <p:spPr>
            <a:xfrm>
              <a:off x="5039941" y="2949946"/>
              <a:ext cx="208317" cy="29173"/>
            </a:xfrm>
            <a:custGeom>
              <a:avLst/>
              <a:gdLst/>
              <a:ahLst/>
              <a:cxnLst/>
              <a:rect l="l" t="t" r="r" b="b"/>
              <a:pathLst>
                <a:path w="321945" h="45085">
                  <a:moveTo>
                    <a:pt x="321602" y="0"/>
                  </a:moveTo>
                  <a:lnTo>
                    <a:pt x="0" y="0"/>
                  </a:lnTo>
                  <a:lnTo>
                    <a:pt x="0" y="44640"/>
                  </a:lnTo>
                  <a:lnTo>
                    <a:pt x="321602" y="44640"/>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6" name="object 426"/>
            <p:cNvSpPr/>
            <p:nvPr/>
          </p:nvSpPr>
          <p:spPr>
            <a:xfrm>
              <a:off x="4993980" y="2978442"/>
              <a:ext cx="299122" cy="0"/>
            </a:xfrm>
            <a:custGeom>
              <a:avLst/>
              <a:gdLst/>
              <a:ahLst/>
              <a:cxnLst/>
              <a:rect l="l" t="t" r="r" b="b"/>
              <a:pathLst>
                <a:path w="462279">
                  <a:moveTo>
                    <a:pt x="0" y="0"/>
                  </a:moveTo>
                  <a:lnTo>
                    <a:pt x="462026"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27" name="object 427"/>
            <p:cNvPicPr/>
            <p:nvPr/>
          </p:nvPicPr>
          <p:blipFill>
            <a:blip r:embed="rId3"/>
            <a:stretch>
              <a:fillRect/>
            </a:stretch>
          </p:blipFill>
          <p:spPr>
            <a:xfrm>
              <a:off x="4238614" y="5112655"/>
              <a:ext cx="162257" cy="139075"/>
            </a:xfrm>
            <a:prstGeom prst="rect">
              <a:avLst/>
            </a:prstGeom>
          </p:spPr>
        </p:pic>
        <p:sp>
          <p:nvSpPr>
            <p:cNvPr id="428" name="object 428"/>
            <p:cNvSpPr/>
            <p:nvPr/>
          </p:nvSpPr>
          <p:spPr>
            <a:xfrm>
              <a:off x="948555" y="5086772"/>
              <a:ext cx="2625128" cy="168051"/>
            </a:xfrm>
            <a:custGeom>
              <a:avLst/>
              <a:gdLst/>
              <a:ahLst/>
              <a:cxnLst/>
              <a:rect l="l" t="t" r="r" b="b"/>
              <a:pathLst>
                <a:path w="4057015" h="259715">
                  <a:moveTo>
                    <a:pt x="259092" y="185077"/>
                  </a:moveTo>
                  <a:lnTo>
                    <a:pt x="74028" y="185077"/>
                  </a:lnTo>
                  <a:lnTo>
                    <a:pt x="74028" y="259092"/>
                  </a:lnTo>
                  <a:lnTo>
                    <a:pt x="129552" y="259092"/>
                  </a:lnTo>
                  <a:lnTo>
                    <a:pt x="129552" y="222084"/>
                  </a:lnTo>
                  <a:lnTo>
                    <a:pt x="131000" y="214884"/>
                  </a:lnTo>
                  <a:lnTo>
                    <a:pt x="134962" y="209003"/>
                  </a:lnTo>
                  <a:lnTo>
                    <a:pt x="140843" y="205028"/>
                  </a:lnTo>
                  <a:lnTo>
                    <a:pt x="148056" y="203581"/>
                  </a:lnTo>
                  <a:lnTo>
                    <a:pt x="185064" y="203581"/>
                  </a:lnTo>
                  <a:lnTo>
                    <a:pt x="192265" y="205028"/>
                  </a:lnTo>
                  <a:lnTo>
                    <a:pt x="198145" y="209003"/>
                  </a:lnTo>
                  <a:lnTo>
                    <a:pt x="202107" y="214884"/>
                  </a:lnTo>
                  <a:lnTo>
                    <a:pt x="203568" y="222084"/>
                  </a:lnTo>
                  <a:lnTo>
                    <a:pt x="203568" y="259092"/>
                  </a:lnTo>
                  <a:lnTo>
                    <a:pt x="259092" y="259092"/>
                  </a:lnTo>
                  <a:lnTo>
                    <a:pt x="259092" y="203581"/>
                  </a:lnTo>
                  <a:lnTo>
                    <a:pt x="259092" y="185077"/>
                  </a:lnTo>
                  <a:close/>
                </a:path>
                <a:path w="4057015" h="259715">
                  <a:moveTo>
                    <a:pt x="259092" y="129540"/>
                  </a:moveTo>
                  <a:lnTo>
                    <a:pt x="256184" y="115138"/>
                  </a:lnTo>
                  <a:lnTo>
                    <a:pt x="251853" y="108724"/>
                  </a:lnTo>
                  <a:lnTo>
                    <a:pt x="248246" y="103378"/>
                  </a:lnTo>
                  <a:lnTo>
                    <a:pt x="240588" y="98221"/>
                  </a:lnTo>
                  <a:lnTo>
                    <a:pt x="240588" y="124625"/>
                  </a:lnTo>
                  <a:lnTo>
                    <a:pt x="228930" y="134874"/>
                  </a:lnTo>
                  <a:lnTo>
                    <a:pt x="232638" y="150368"/>
                  </a:lnTo>
                  <a:lnTo>
                    <a:pt x="219773" y="141871"/>
                  </a:lnTo>
                  <a:lnTo>
                    <a:pt x="206895" y="150368"/>
                  </a:lnTo>
                  <a:lnTo>
                    <a:pt x="210604" y="134874"/>
                  </a:lnTo>
                  <a:lnTo>
                    <a:pt x="198945" y="124625"/>
                  </a:lnTo>
                  <a:lnTo>
                    <a:pt x="214109" y="123558"/>
                  </a:lnTo>
                  <a:lnTo>
                    <a:pt x="219773" y="108724"/>
                  </a:lnTo>
                  <a:lnTo>
                    <a:pt x="225437" y="123558"/>
                  </a:lnTo>
                  <a:lnTo>
                    <a:pt x="240588" y="124625"/>
                  </a:lnTo>
                  <a:lnTo>
                    <a:pt x="240588" y="98221"/>
                  </a:lnTo>
                  <a:lnTo>
                    <a:pt x="236486" y="95440"/>
                  </a:lnTo>
                  <a:lnTo>
                    <a:pt x="222084" y="92532"/>
                  </a:lnTo>
                  <a:lnTo>
                    <a:pt x="187375" y="92532"/>
                  </a:lnTo>
                  <a:lnTo>
                    <a:pt x="187375" y="124625"/>
                  </a:lnTo>
                  <a:lnTo>
                    <a:pt x="175717" y="134874"/>
                  </a:lnTo>
                  <a:lnTo>
                    <a:pt x="179425" y="150368"/>
                  </a:lnTo>
                  <a:lnTo>
                    <a:pt x="166560" y="141871"/>
                  </a:lnTo>
                  <a:lnTo>
                    <a:pt x="153695" y="150368"/>
                  </a:lnTo>
                  <a:lnTo>
                    <a:pt x="157403" y="134874"/>
                  </a:lnTo>
                  <a:lnTo>
                    <a:pt x="145745" y="124625"/>
                  </a:lnTo>
                  <a:lnTo>
                    <a:pt x="160909" y="123558"/>
                  </a:lnTo>
                  <a:lnTo>
                    <a:pt x="166560" y="108724"/>
                  </a:lnTo>
                  <a:lnTo>
                    <a:pt x="172224" y="123558"/>
                  </a:lnTo>
                  <a:lnTo>
                    <a:pt x="187375" y="124625"/>
                  </a:lnTo>
                  <a:lnTo>
                    <a:pt x="187375" y="92532"/>
                  </a:lnTo>
                  <a:lnTo>
                    <a:pt x="138811" y="92532"/>
                  </a:lnTo>
                  <a:lnTo>
                    <a:pt x="134175" y="91998"/>
                  </a:lnTo>
                  <a:lnTo>
                    <a:pt x="134175" y="124625"/>
                  </a:lnTo>
                  <a:lnTo>
                    <a:pt x="122516" y="134874"/>
                  </a:lnTo>
                  <a:lnTo>
                    <a:pt x="126225" y="150368"/>
                  </a:lnTo>
                  <a:lnTo>
                    <a:pt x="113360" y="141871"/>
                  </a:lnTo>
                  <a:lnTo>
                    <a:pt x="100482" y="150368"/>
                  </a:lnTo>
                  <a:lnTo>
                    <a:pt x="104190" y="134874"/>
                  </a:lnTo>
                  <a:lnTo>
                    <a:pt x="98120" y="129540"/>
                  </a:lnTo>
                  <a:lnTo>
                    <a:pt x="92532" y="124625"/>
                  </a:lnTo>
                  <a:lnTo>
                    <a:pt x="107696" y="123558"/>
                  </a:lnTo>
                  <a:lnTo>
                    <a:pt x="113360" y="108724"/>
                  </a:lnTo>
                  <a:lnTo>
                    <a:pt x="119024" y="123558"/>
                  </a:lnTo>
                  <a:lnTo>
                    <a:pt x="134175" y="124625"/>
                  </a:lnTo>
                  <a:lnTo>
                    <a:pt x="134175" y="91998"/>
                  </a:lnTo>
                  <a:lnTo>
                    <a:pt x="130251" y="91528"/>
                  </a:lnTo>
                  <a:lnTo>
                    <a:pt x="122250" y="88607"/>
                  </a:lnTo>
                  <a:lnTo>
                    <a:pt x="115112" y="83959"/>
                  </a:lnTo>
                  <a:lnTo>
                    <a:pt x="109194" y="77724"/>
                  </a:lnTo>
                  <a:lnTo>
                    <a:pt x="94488" y="58115"/>
                  </a:lnTo>
                  <a:lnTo>
                    <a:pt x="92532" y="52260"/>
                  </a:lnTo>
                  <a:lnTo>
                    <a:pt x="92532" y="46329"/>
                  </a:lnTo>
                  <a:lnTo>
                    <a:pt x="92532" y="0"/>
                  </a:lnTo>
                  <a:lnTo>
                    <a:pt x="85318" y="1447"/>
                  </a:lnTo>
                  <a:lnTo>
                    <a:pt x="79438" y="5422"/>
                  </a:lnTo>
                  <a:lnTo>
                    <a:pt x="75476" y="11303"/>
                  </a:lnTo>
                  <a:lnTo>
                    <a:pt x="74028" y="18503"/>
                  </a:lnTo>
                  <a:lnTo>
                    <a:pt x="74028" y="46329"/>
                  </a:lnTo>
                  <a:lnTo>
                    <a:pt x="40119" y="12420"/>
                  </a:lnTo>
                  <a:lnTo>
                    <a:pt x="36055" y="18542"/>
                  </a:lnTo>
                  <a:lnTo>
                    <a:pt x="34696" y="25514"/>
                  </a:lnTo>
                  <a:lnTo>
                    <a:pt x="36055" y="32473"/>
                  </a:lnTo>
                  <a:lnTo>
                    <a:pt x="40119" y="38595"/>
                  </a:lnTo>
                  <a:lnTo>
                    <a:pt x="57404" y="55880"/>
                  </a:lnTo>
                  <a:lnTo>
                    <a:pt x="5422" y="107873"/>
                  </a:lnTo>
                  <a:lnTo>
                    <a:pt x="1358" y="113995"/>
                  </a:lnTo>
                  <a:lnTo>
                    <a:pt x="0" y="120954"/>
                  </a:lnTo>
                  <a:lnTo>
                    <a:pt x="1358" y="127927"/>
                  </a:lnTo>
                  <a:lnTo>
                    <a:pt x="5422" y="134048"/>
                  </a:lnTo>
                  <a:lnTo>
                    <a:pt x="17691" y="141185"/>
                  </a:lnTo>
                  <a:lnTo>
                    <a:pt x="32283" y="143281"/>
                  </a:lnTo>
                  <a:lnTo>
                    <a:pt x="46532" y="141947"/>
                  </a:lnTo>
                  <a:lnTo>
                    <a:pt x="57772" y="138798"/>
                  </a:lnTo>
                  <a:lnTo>
                    <a:pt x="62115" y="137083"/>
                  </a:lnTo>
                  <a:lnTo>
                    <a:pt x="74028" y="129540"/>
                  </a:lnTo>
                  <a:lnTo>
                    <a:pt x="74028" y="166560"/>
                  </a:lnTo>
                  <a:lnTo>
                    <a:pt x="259092" y="166560"/>
                  </a:lnTo>
                  <a:lnTo>
                    <a:pt x="259092" y="150368"/>
                  </a:lnTo>
                  <a:lnTo>
                    <a:pt x="259092" y="129540"/>
                  </a:lnTo>
                  <a:close/>
                </a:path>
                <a:path w="4057015" h="259715">
                  <a:moveTo>
                    <a:pt x="1551368" y="185077"/>
                  </a:moveTo>
                  <a:lnTo>
                    <a:pt x="1366291" y="185077"/>
                  </a:lnTo>
                  <a:lnTo>
                    <a:pt x="1366291" y="259092"/>
                  </a:lnTo>
                  <a:lnTo>
                    <a:pt x="1421815" y="259092"/>
                  </a:lnTo>
                  <a:lnTo>
                    <a:pt x="1421815" y="222084"/>
                  </a:lnTo>
                  <a:lnTo>
                    <a:pt x="1423263" y="214884"/>
                  </a:lnTo>
                  <a:lnTo>
                    <a:pt x="1427238" y="209003"/>
                  </a:lnTo>
                  <a:lnTo>
                    <a:pt x="1433118" y="205028"/>
                  </a:lnTo>
                  <a:lnTo>
                    <a:pt x="1440319" y="203581"/>
                  </a:lnTo>
                  <a:lnTo>
                    <a:pt x="1477327" y="203581"/>
                  </a:lnTo>
                  <a:lnTo>
                    <a:pt x="1484528" y="205028"/>
                  </a:lnTo>
                  <a:lnTo>
                    <a:pt x="1490408" y="209003"/>
                  </a:lnTo>
                  <a:lnTo>
                    <a:pt x="1494383" y="214884"/>
                  </a:lnTo>
                  <a:lnTo>
                    <a:pt x="1495831" y="222084"/>
                  </a:lnTo>
                  <a:lnTo>
                    <a:pt x="1495831" y="259092"/>
                  </a:lnTo>
                  <a:lnTo>
                    <a:pt x="1551368" y="259092"/>
                  </a:lnTo>
                  <a:lnTo>
                    <a:pt x="1551368" y="203581"/>
                  </a:lnTo>
                  <a:lnTo>
                    <a:pt x="1551368" y="185077"/>
                  </a:lnTo>
                  <a:close/>
                </a:path>
                <a:path w="4057015" h="259715">
                  <a:moveTo>
                    <a:pt x="1551368" y="129540"/>
                  </a:moveTo>
                  <a:lnTo>
                    <a:pt x="1548460" y="115138"/>
                  </a:lnTo>
                  <a:lnTo>
                    <a:pt x="1544129" y="108724"/>
                  </a:lnTo>
                  <a:lnTo>
                    <a:pt x="1540522" y="103378"/>
                  </a:lnTo>
                  <a:lnTo>
                    <a:pt x="1532851" y="98209"/>
                  </a:lnTo>
                  <a:lnTo>
                    <a:pt x="1532851" y="124625"/>
                  </a:lnTo>
                  <a:lnTo>
                    <a:pt x="1521193" y="134874"/>
                  </a:lnTo>
                  <a:lnTo>
                    <a:pt x="1524901" y="150368"/>
                  </a:lnTo>
                  <a:lnTo>
                    <a:pt x="1512036" y="141871"/>
                  </a:lnTo>
                  <a:lnTo>
                    <a:pt x="1499158" y="150368"/>
                  </a:lnTo>
                  <a:lnTo>
                    <a:pt x="1502867" y="134874"/>
                  </a:lnTo>
                  <a:lnTo>
                    <a:pt x="1491208" y="124625"/>
                  </a:lnTo>
                  <a:lnTo>
                    <a:pt x="1506372" y="123558"/>
                  </a:lnTo>
                  <a:lnTo>
                    <a:pt x="1512036" y="108724"/>
                  </a:lnTo>
                  <a:lnTo>
                    <a:pt x="1517700" y="123558"/>
                  </a:lnTo>
                  <a:lnTo>
                    <a:pt x="1532851" y="124625"/>
                  </a:lnTo>
                  <a:lnTo>
                    <a:pt x="1532851" y="98209"/>
                  </a:lnTo>
                  <a:lnTo>
                    <a:pt x="1528762" y="95440"/>
                  </a:lnTo>
                  <a:lnTo>
                    <a:pt x="1514348" y="92532"/>
                  </a:lnTo>
                  <a:lnTo>
                    <a:pt x="1479638" y="92532"/>
                  </a:lnTo>
                  <a:lnTo>
                    <a:pt x="1479638" y="124625"/>
                  </a:lnTo>
                  <a:lnTo>
                    <a:pt x="1467980" y="134874"/>
                  </a:lnTo>
                  <a:lnTo>
                    <a:pt x="1471688" y="150368"/>
                  </a:lnTo>
                  <a:lnTo>
                    <a:pt x="1458823" y="141871"/>
                  </a:lnTo>
                  <a:lnTo>
                    <a:pt x="1445958" y="150368"/>
                  </a:lnTo>
                  <a:lnTo>
                    <a:pt x="1449666" y="134874"/>
                  </a:lnTo>
                  <a:lnTo>
                    <a:pt x="1438008" y="124625"/>
                  </a:lnTo>
                  <a:lnTo>
                    <a:pt x="1453172" y="123558"/>
                  </a:lnTo>
                  <a:lnTo>
                    <a:pt x="1458823" y="108724"/>
                  </a:lnTo>
                  <a:lnTo>
                    <a:pt x="1464487" y="123558"/>
                  </a:lnTo>
                  <a:lnTo>
                    <a:pt x="1479638" y="124625"/>
                  </a:lnTo>
                  <a:lnTo>
                    <a:pt x="1479638" y="92532"/>
                  </a:lnTo>
                  <a:lnTo>
                    <a:pt x="1431074" y="92532"/>
                  </a:lnTo>
                  <a:lnTo>
                    <a:pt x="1426438" y="91998"/>
                  </a:lnTo>
                  <a:lnTo>
                    <a:pt x="1426438" y="124625"/>
                  </a:lnTo>
                  <a:lnTo>
                    <a:pt x="1414780" y="134874"/>
                  </a:lnTo>
                  <a:lnTo>
                    <a:pt x="1418488" y="150368"/>
                  </a:lnTo>
                  <a:lnTo>
                    <a:pt x="1405623" y="141871"/>
                  </a:lnTo>
                  <a:lnTo>
                    <a:pt x="1392745" y="150368"/>
                  </a:lnTo>
                  <a:lnTo>
                    <a:pt x="1396453" y="134874"/>
                  </a:lnTo>
                  <a:lnTo>
                    <a:pt x="1390383" y="129540"/>
                  </a:lnTo>
                  <a:lnTo>
                    <a:pt x="1384795" y="124625"/>
                  </a:lnTo>
                  <a:lnTo>
                    <a:pt x="1399959" y="123558"/>
                  </a:lnTo>
                  <a:lnTo>
                    <a:pt x="1405623" y="108724"/>
                  </a:lnTo>
                  <a:lnTo>
                    <a:pt x="1411287" y="123558"/>
                  </a:lnTo>
                  <a:lnTo>
                    <a:pt x="1426438" y="124625"/>
                  </a:lnTo>
                  <a:lnTo>
                    <a:pt x="1426438" y="91998"/>
                  </a:lnTo>
                  <a:lnTo>
                    <a:pt x="1422514" y="91528"/>
                  </a:lnTo>
                  <a:lnTo>
                    <a:pt x="1414513" y="88607"/>
                  </a:lnTo>
                  <a:lnTo>
                    <a:pt x="1407388" y="83959"/>
                  </a:lnTo>
                  <a:lnTo>
                    <a:pt x="1401457" y="77724"/>
                  </a:lnTo>
                  <a:lnTo>
                    <a:pt x="1386751" y="58115"/>
                  </a:lnTo>
                  <a:lnTo>
                    <a:pt x="1384795" y="52260"/>
                  </a:lnTo>
                  <a:lnTo>
                    <a:pt x="1384795" y="46329"/>
                  </a:lnTo>
                  <a:lnTo>
                    <a:pt x="1384795" y="0"/>
                  </a:lnTo>
                  <a:lnTo>
                    <a:pt x="1377594" y="1447"/>
                  </a:lnTo>
                  <a:lnTo>
                    <a:pt x="1371714" y="5422"/>
                  </a:lnTo>
                  <a:lnTo>
                    <a:pt x="1367739" y="11303"/>
                  </a:lnTo>
                  <a:lnTo>
                    <a:pt x="1366291" y="18503"/>
                  </a:lnTo>
                  <a:lnTo>
                    <a:pt x="1366291" y="46329"/>
                  </a:lnTo>
                  <a:lnTo>
                    <a:pt x="1332382" y="12420"/>
                  </a:lnTo>
                  <a:lnTo>
                    <a:pt x="1328318" y="18542"/>
                  </a:lnTo>
                  <a:lnTo>
                    <a:pt x="1326959" y="25514"/>
                  </a:lnTo>
                  <a:lnTo>
                    <a:pt x="1328318" y="32473"/>
                  </a:lnTo>
                  <a:lnTo>
                    <a:pt x="1332382" y="38595"/>
                  </a:lnTo>
                  <a:lnTo>
                    <a:pt x="1349667" y="55880"/>
                  </a:lnTo>
                  <a:lnTo>
                    <a:pt x="1297686" y="107873"/>
                  </a:lnTo>
                  <a:lnTo>
                    <a:pt x="1293622" y="113995"/>
                  </a:lnTo>
                  <a:lnTo>
                    <a:pt x="1292263" y="120954"/>
                  </a:lnTo>
                  <a:lnTo>
                    <a:pt x="1293622" y="127927"/>
                  </a:lnTo>
                  <a:lnTo>
                    <a:pt x="1297686" y="134048"/>
                  </a:lnTo>
                  <a:lnTo>
                    <a:pt x="1309954" y="141185"/>
                  </a:lnTo>
                  <a:lnTo>
                    <a:pt x="1324546" y="143281"/>
                  </a:lnTo>
                  <a:lnTo>
                    <a:pt x="1338808" y="141947"/>
                  </a:lnTo>
                  <a:lnTo>
                    <a:pt x="1350035" y="138798"/>
                  </a:lnTo>
                  <a:lnTo>
                    <a:pt x="1354378" y="137083"/>
                  </a:lnTo>
                  <a:lnTo>
                    <a:pt x="1366291" y="129540"/>
                  </a:lnTo>
                  <a:lnTo>
                    <a:pt x="1366291" y="166560"/>
                  </a:lnTo>
                  <a:lnTo>
                    <a:pt x="1551368" y="166560"/>
                  </a:lnTo>
                  <a:lnTo>
                    <a:pt x="1551368" y="150368"/>
                  </a:lnTo>
                  <a:lnTo>
                    <a:pt x="1551368" y="129540"/>
                  </a:lnTo>
                  <a:close/>
                </a:path>
                <a:path w="4057015" h="259715">
                  <a:moveTo>
                    <a:pt x="2818600" y="185077"/>
                  </a:moveTo>
                  <a:lnTo>
                    <a:pt x="2633535" y="185077"/>
                  </a:lnTo>
                  <a:lnTo>
                    <a:pt x="2633535" y="259092"/>
                  </a:lnTo>
                  <a:lnTo>
                    <a:pt x="2689060" y="259092"/>
                  </a:lnTo>
                  <a:lnTo>
                    <a:pt x="2689060" y="222084"/>
                  </a:lnTo>
                  <a:lnTo>
                    <a:pt x="2690507" y="214884"/>
                  </a:lnTo>
                  <a:lnTo>
                    <a:pt x="2694482" y="209003"/>
                  </a:lnTo>
                  <a:lnTo>
                    <a:pt x="2700363" y="205028"/>
                  </a:lnTo>
                  <a:lnTo>
                    <a:pt x="2707563" y="203581"/>
                  </a:lnTo>
                  <a:lnTo>
                    <a:pt x="2744571" y="203581"/>
                  </a:lnTo>
                  <a:lnTo>
                    <a:pt x="2751772" y="205028"/>
                  </a:lnTo>
                  <a:lnTo>
                    <a:pt x="2757652" y="209003"/>
                  </a:lnTo>
                  <a:lnTo>
                    <a:pt x="2761627" y="214884"/>
                  </a:lnTo>
                  <a:lnTo>
                    <a:pt x="2763075" y="222084"/>
                  </a:lnTo>
                  <a:lnTo>
                    <a:pt x="2763075" y="259092"/>
                  </a:lnTo>
                  <a:lnTo>
                    <a:pt x="2818600" y="259092"/>
                  </a:lnTo>
                  <a:lnTo>
                    <a:pt x="2818600" y="203581"/>
                  </a:lnTo>
                  <a:lnTo>
                    <a:pt x="2818600" y="185077"/>
                  </a:lnTo>
                  <a:close/>
                </a:path>
                <a:path w="4057015" h="259715">
                  <a:moveTo>
                    <a:pt x="2818600" y="129540"/>
                  </a:moveTo>
                  <a:lnTo>
                    <a:pt x="2815691" y="115138"/>
                  </a:lnTo>
                  <a:lnTo>
                    <a:pt x="2811373" y="108724"/>
                  </a:lnTo>
                  <a:lnTo>
                    <a:pt x="2807766" y="103378"/>
                  </a:lnTo>
                  <a:lnTo>
                    <a:pt x="2800096" y="98209"/>
                  </a:lnTo>
                  <a:lnTo>
                    <a:pt x="2800096" y="124625"/>
                  </a:lnTo>
                  <a:lnTo>
                    <a:pt x="2788437" y="134874"/>
                  </a:lnTo>
                  <a:lnTo>
                    <a:pt x="2792145" y="150368"/>
                  </a:lnTo>
                  <a:lnTo>
                    <a:pt x="2779280" y="141871"/>
                  </a:lnTo>
                  <a:lnTo>
                    <a:pt x="2766403" y="150368"/>
                  </a:lnTo>
                  <a:lnTo>
                    <a:pt x="2770111" y="134874"/>
                  </a:lnTo>
                  <a:lnTo>
                    <a:pt x="2758452" y="124625"/>
                  </a:lnTo>
                  <a:lnTo>
                    <a:pt x="2773616" y="123558"/>
                  </a:lnTo>
                  <a:lnTo>
                    <a:pt x="2779280" y="108724"/>
                  </a:lnTo>
                  <a:lnTo>
                    <a:pt x="2784945" y="123558"/>
                  </a:lnTo>
                  <a:lnTo>
                    <a:pt x="2800096" y="124625"/>
                  </a:lnTo>
                  <a:lnTo>
                    <a:pt x="2800096" y="98209"/>
                  </a:lnTo>
                  <a:lnTo>
                    <a:pt x="2796006" y="95440"/>
                  </a:lnTo>
                  <a:lnTo>
                    <a:pt x="2781592" y="92532"/>
                  </a:lnTo>
                  <a:lnTo>
                    <a:pt x="2746883" y="92532"/>
                  </a:lnTo>
                  <a:lnTo>
                    <a:pt x="2746883" y="124625"/>
                  </a:lnTo>
                  <a:lnTo>
                    <a:pt x="2735224" y="134874"/>
                  </a:lnTo>
                  <a:lnTo>
                    <a:pt x="2738932" y="150368"/>
                  </a:lnTo>
                  <a:lnTo>
                    <a:pt x="2726067" y="141871"/>
                  </a:lnTo>
                  <a:lnTo>
                    <a:pt x="2713202" y="150368"/>
                  </a:lnTo>
                  <a:lnTo>
                    <a:pt x="2716911" y="134874"/>
                  </a:lnTo>
                  <a:lnTo>
                    <a:pt x="2705252" y="124625"/>
                  </a:lnTo>
                  <a:lnTo>
                    <a:pt x="2720416" y="123558"/>
                  </a:lnTo>
                  <a:lnTo>
                    <a:pt x="2726067" y="108724"/>
                  </a:lnTo>
                  <a:lnTo>
                    <a:pt x="2731732" y="123558"/>
                  </a:lnTo>
                  <a:lnTo>
                    <a:pt x="2746883" y="124625"/>
                  </a:lnTo>
                  <a:lnTo>
                    <a:pt x="2746883" y="92532"/>
                  </a:lnTo>
                  <a:lnTo>
                    <a:pt x="2698318" y="92532"/>
                  </a:lnTo>
                  <a:lnTo>
                    <a:pt x="2693682" y="91998"/>
                  </a:lnTo>
                  <a:lnTo>
                    <a:pt x="2693682" y="124625"/>
                  </a:lnTo>
                  <a:lnTo>
                    <a:pt x="2682024" y="134874"/>
                  </a:lnTo>
                  <a:lnTo>
                    <a:pt x="2685732" y="150368"/>
                  </a:lnTo>
                  <a:lnTo>
                    <a:pt x="2672867" y="141871"/>
                  </a:lnTo>
                  <a:lnTo>
                    <a:pt x="2659989" y="150368"/>
                  </a:lnTo>
                  <a:lnTo>
                    <a:pt x="2663698" y="134874"/>
                  </a:lnTo>
                  <a:lnTo>
                    <a:pt x="2657627" y="129540"/>
                  </a:lnTo>
                  <a:lnTo>
                    <a:pt x="2652039" y="124625"/>
                  </a:lnTo>
                  <a:lnTo>
                    <a:pt x="2667203" y="123558"/>
                  </a:lnTo>
                  <a:lnTo>
                    <a:pt x="2672867" y="108724"/>
                  </a:lnTo>
                  <a:lnTo>
                    <a:pt x="2678519" y="123558"/>
                  </a:lnTo>
                  <a:lnTo>
                    <a:pt x="2693682" y="124625"/>
                  </a:lnTo>
                  <a:lnTo>
                    <a:pt x="2693682" y="91998"/>
                  </a:lnTo>
                  <a:lnTo>
                    <a:pt x="2689758" y="91528"/>
                  </a:lnTo>
                  <a:lnTo>
                    <a:pt x="2681757" y="88607"/>
                  </a:lnTo>
                  <a:lnTo>
                    <a:pt x="2674632" y="83959"/>
                  </a:lnTo>
                  <a:lnTo>
                    <a:pt x="2668701" y="77724"/>
                  </a:lnTo>
                  <a:lnTo>
                    <a:pt x="2653995" y="58115"/>
                  </a:lnTo>
                  <a:lnTo>
                    <a:pt x="2652039" y="52260"/>
                  </a:lnTo>
                  <a:lnTo>
                    <a:pt x="2652039" y="46329"/>
                  </a:lnTo>
                  <a:lnTo>
                    <a:pt x="2652039" y="0"/>
                  </a:lnTo>
                  <a:lnTo>
                    <a:pt x="2644838" y="1447"/>
                  </a:lnTo>
                  <a:lnTo>
                    <a:pt x="2638958" y="5422"/>
                  </a:lnTo>
                  <a:lnTo>
                    <a:pt x="2634983" y="11303"/>
                  </a:lnTo>
                  <a:lnTo>
                    <a:pt x="2633535" y="18503"/>
                  </a:lnTo>
                  <a:lnTo>
                    <a:pt x="2633535" y="46329"/>
                  </a:lnTo>
                  <a:lnTo>
                    <a:pt x="2599626" y="12420"/>
                  </a:lnTo>
                  <a:lnTo>
                    <a:pt x="2595562" y="18542"/>
                  </a:lnTo>
                  <a:lnTo>
                    <a:pt x="2594203" y="25514"/>
                  </a:lnTo>
                  <a:lnTo>
                    <a:pt x="2595562" y="32473"/>
                  </a:lnTo>
                  <a:lnTo>
                    <a:pt x="2599626" y="38595"/>
                  </a:lnTo>
                  <a:lnTo>
                    <a:pt x="2616911" y="55880"/>
                  </a:lnTo>
                  <a:lnTo>
                    <a:pt x="2564930" y="107873"/>
                  </a:lnTo>
                  <a:lnTo>
                    <a:pt x="2560866" y="113995"/>
                  </a:lnTo>
                  <a:lnTo>
                    <a:pt x="2559507" y="120954"/>
                  </a:lnTo>
                  <a:lnTo>
                    <a:pt x="2560866" y="127927"/>
                  </a:lnTo>
                  <a:lnTo>
                    <a:pt x="2564930" y="134048"/>
                  </a:lnTo>
                  <a:lnTo>
                    <a:pt x="2577198" y="141185"/>
                  </a:lnTo>
                  <a:lnTo>
                    <a:pt x="2591790" y="143281"/>
                  </a:lnTo>
                  <a:lnTo>
                    <a:pt x="2606040" y="141947"/>
                  </a:lnTo>
                  <a:lnTo>
                    <a:pt x="2617279" y="138798"/>
                  </a:lnTo>
                  <a:lnTo>
                    <a:pt x="2621623" y="137083"/>
                  </a:lnTo>
                  <a:lnTo>
                    <a:pt x="2633535" y="129540"/>
                  </a:lnTo>
                  <a:lnTo>
                    <a:pt x="2633535" y="166560"/>
                  </a:lnTo>
                  <a:lnTo>
                    <a:pt x="2818600" y="166560"/>
                  </a:lnTo>
                  <a:lnTo>
                    <a:pt x="2818600" y="150368"/>
                  </a:lnTo>
                  <a:lnTo>
                    <a:pt x="2818600" y="129540"/>
                  </a:lnTo>
                  <a:close/>
                </a:path>
                <a:path w="4057015" h="259715">
                  <a:moveTo>
                    <a:pt x="4056557" y="185077"/>
                  </a:moveTo>
                  <a:lnTo>
                    <a:pt x="3871480" y="185077"/>
                  </a:lnTo>
                  <a:lnTo>
                    <a:pt x="3871480" y="259092"/>
                  </a:lnTo>
                  <a:lnTo>
                    <a:pt x="3927005" y="259092"/>
                  </a:lnTo>
                  <a:lnTo>
                    <a:pt x="3927005" y="222084"/>
                  </a:lnTo>
                  <a:lnTo>
                    <a:pt x="3928453" y="214884"/>
                  </a:lnTo>
                  <a:lnTo>
                    <a:pt x="3932428" y="209003"/>
                  </a:lnTo>
                  <a:lnTo>
                    <a:pt x="3938308" y="205028"/>
                  </a:lnTo>
                  <a:lnTo>
                    <a:pt x="3945509" y="203581"/>
                  </a:lnTo>
                  <a:lnTo>
                    <a:pt x="3982516" y="203581"/>
                  </a:lnTo>
                  <a:lnTo>
                    <a:pt x="3989717" y="205028"/>
                  </a:lnTo>
                  <a:lnTo>
                    <a:pt x="3995597" y="209003"/>
                  </a:lnTo>
                  <a:lnTo>
                    <a:pt x="3999560" y="214884"/>
                  </a:lnTo>
                  <a:lnTo>
                    <a:pt x="4001020" y="222084"/>
                  </a:lnTo>
                  <a:lnTo>
                    <a:pt x="4001020" y="259092"/>
                  </a:lnTo>
                  <a:lnTo>
                    <a:pt x="4056557" y="259092"/>
                  </a:lnTo>
                  <a:lnTo>
                    <a:pt x="4056557" y="203581"/>
                  </a:lnTo>
                  <a:lnTo>
                    <a:pt x="4056557" y="185077"/>
                  </a:lnTo>
                  <a:close/>
                </a:path>
                <a:path w="4057015" h="259715">
                  <a:moveTo>
                    <a:pt x="4056557" y="129540"/>
                  </a:moveTo>
                  <a:lnTo>
                    <a:pt x="4053649" y="115138"/>
                  </a:lnTo>
                  <a:lnTo>
                    <a:pt x="4049318" y="108724"/>
                  </a:lnTo>
                  <a:lnTo>
                    <a:pt x="4045712" y="103378"/>
                  </a:lnTo>
                  <a:lnTo>
                    <a:pt x="4038041" y="98209"/>
                  </a:lnTo>
                  <a:lnTo>
                    <a:pt x="4038041" y="124625"/>
                  </a:lnTo>
                  <a:lnTo>
                    <a:pt x="4026382" y="134874"/>
                  </a:lnTo>
                  <a:lnTo>
                    <a:pt x="4030091" y="150368"/>
                  </a:lnTo>
                  <a:lnTo>
                    <a:pt x="4017226" y="141871"/>
                  </a:lnTo>
                  <a:lnTo>
                    <a:pt x="4004348" y="150368"/>
                  </a:lnTo>
                  <a:lnTo>
                    <a:pt x="4008056" y="134874"/>
                  </a:lnTo>
                  <a:lnTo>
                    <a:pt x="3996398" y="124625"/>
                  </a:lnTo>
                  <a:lnTo>
                    <a:pt x="4011561" y="123558"/>
                  </a:lnTo>
                  <a:lnTo>
                    <a:pt x="4017226" y="108724"/>
                  </a:lnTo>
                  <a:lnTo>
                    <a:pt x="4022890" y="123558"/>
                  </a:lnTo>
                  <a:lnTo>
                    <a:pt x="4038041" y="124625"/>
                  </a:lnTo>
                  <a:lnTo>
                    <a:pt x="4038041" y="98209"/>
                  </a:lnTo>
                  <a:lnTo>
                    <a:pt x="4033951" y="95440"/>
                  </a:lnTo>
                  <a:lnTo>
                    <a:pt x="4019537" y="92532"/>
                  </a:lnTo>
                  <a:lnTo>
                    <a:pt x="3984828" y="92532"/>
                  </a:lnTo>
                  <a:lnTo>
                    <a:pt x="3984828" y="124625"/>
                  </a:lnTo>
                  <a:lnTo>
                    <a:pt x="3973169" y="134874"/>
                  </a:lnTo>
                  <a:lnTo>
                    <a:pt x="3976878" y="150368"/>
                  </a:lnTo>
                  <a:lnTo>
                    <a:pt x="3964013" y="141871"/>
                  </a:lnTo>
                  <a:lnTo>
                    <a:pt x="3951147" y="150368"/>
                  </a:lnTo>
                  <a:lnTo>
                    <a:pt x="3954856" y="134874"/>
                  </a:lnTo>
                  <a:lnTo>
                    <a:pt x="3943197" y="124625"/>
                  </a:lnTo>
                  <a:lnTo>
                    <a:pt x="3958361" y="123558"/>
                  </a:lnTo>
                  <a:lnTo>
                    <a:pt x="3964013" y="108724"/>
                  </a:lnTo>
                  <a:lnTo>
                    <a:pt x="3969677" y="123558"/>
                  </a:lnTo>
                  <a:lnTo>
                    <a:pt x="3984828" y="124625"/>
                  </a:lnTo>
                  <a:lnTo>
                    <a:pt x="3984828" y="92532"/>
                  </a:lnTo>
                  <a:lnTo>
                    <a:pt x="3936263" y="92532"/>
                  </a:lnTo>
                  <a:lnTo>
                    <a:pt x="3931628" y="91998"/>
                  </a:lnTo>
                  <a:lnTo>
                    <a:pt x="3931628" y="124625"/>
                  </a:lnTo>
                  <a:lnTo>
                    <a:pt x="3919969" y="134874"/>
                  </a:lnTo>
                  <a:lnTo>
                    <a:pt x="3923677" y="150368"/>
                  </a:lnTo>
                  <a:lnTo>
                    <a:pt x="3910812" y="141871"/>
                  </a:lnTo>
                  <a:lnTo>
                    <a:pt x="3897934" y="150368"/>
                  </a:lnTo>
                  <a:lnTo>
                    <a:pt x="3901643" y="134874"/>
                  </a:lnTo>
                  <a:lnTo>
                    <a:pt x="3895572" y="129540"/>
                  </a:lnTo>
                  <a:lnTo>
                    <a:pt x="3889984" y="124625"/>
                  </a:lnTo>
                  <a:lnTo>
                    <a:pt x="3905148" y="123558"/>
                  </a:lnTo>
                  <a:lnTo>
                    <a:pt x="3910812" y="108724"/>
                  </a:lnTo>
                  <a:lnTo>
                    <a:pt x="3916464" y="123558"/>
                  </a:lnTo>
                  <a:lnTo>
                    <a:pt x="3931628" y="124625"/>
                  </a:lnTo>
                  <a:lnTo>
                    <a:pt x="3931628" y="91998"/>
                  </a:lnTo>
                  <a:lnTo>
                    <a:pt x="3927703" y="91528"/>
                  </a:lnTo>
                  <a:lnTo>
                    <a:pt x="3919702" y="88607"/>
                  </a:lnTo>
                  <a:lnTo>
                    <a:pt x="3912578" y="83959"/>
                  </a:lnTo>
                  <a:lnTo>
                    <a:pt x="3906647" y="77724"/>
                  </a:lnTo>
                  <a:lnTo>
                    <a:pt x="3891940" y="58115"/>
                  </a:lnTo>
                  <a:lnTo>
                    <a:pt x="3889984" y="52260"/>
                  </a:lnTo>
                  <a:lnTo>
                    <a:pt x="3889984" y="46329"/>
                  </a:lnTo>
                  <a:lnTo>
                    <a:pt x="3889984" y="0"/>
                  </a:lnTo>
                  <a:lnTo>
                    <a:pt x="3882783" y="1447"/>
                  </a:lnTo>
                  <a:lnTo>
                    <a:pt x="3876903" y="5422"/>
                  </a:lnTo>
                  <a:lnTo>
                    <a:pt x="3872928" y="11303"/>
                  </a:lnTo>
                  <a:lnTo>
                    <a:pt x="3871480" y="18503"/>
                  </a:lnTo>
                  <a:lnTo>
                    <a:pt x="3871480" y="46329"/>
                  </a:lnTo>
                  <a:lnTo>
                    <a:pt x="3837571" y="12420"/>
                  </a:lnTo>
                  <a:lnTo>
                    <a:pt x="3833507" y="18542"/>
                  </a:lnTo>
                  <a:lnTo>
                    <a:pt x="3832148" y="25514"/>
                  </a:lnTo>
                  <a:lnTo>
                    <a:pt x="3833507" y="32473"/>
                  </a:lnTo>
                  <a:lnTo>
                    <a:pt x="3837571" y="38595"/>
                  </a:lnTo>
                  <a:lnTo>
                    <a:pt x="3854856" y="55880"/>
                  </a:lnTo>
                  <a:lnTo>
                    <a:pt x="3802875" y="107873"/>
                  </a:lnTo>
                  <a:lnTo>
                    <a:pt x="3798811" y="113995"/>
                  </a:lnTo>
                  <a:lnTo>
                    <a:pt x="3797452" y="120954"/>
                  </a:lnTo>
                  <a:lnTo>
                    <a:pt x="3798811" y="127927"/>
                  </a:lnTo>
                  <a:lnTo>
                    <a:pt x="3802875" y="134048"/>
                  </a:lnTo>
                  <a:lnTo>
                    <a:pt x="3815143" y="141185"/>
                  </a:lnTo>
                  <a:lnTo>
                    <a:pt x="3829735" y="143281"/>
                  </a:lnTo>
                  <a:lnTo>
                    <a:pt x="3843985" y="141947"/>
                  </a:lnTo>
                  <a:lnTo>
                    <a:pt x="3855224" y="138798"/>
                  </a:lnTo>
                  <a:lnTo>
                    <a:pt x="3859568" y="137083"/>
                  </a:lnTo>
                  <a:lnTo>
                    <a:pt x="3871480" y="129540"/>
                  </a:lnTo>
                  <a:lnTo>
                    <a:pt x="3871480" y="166560"/>
                  </a:lnTo>
                  <a:lnTo>
                    <a:pt x="4056557" y="166560"/>
                  </a:lnTo>
                  <a:lnTo>
                    <a:pt x="4056557" y="150368"/>
                  </a:lnTo>
                  <a:lnTo>
                    <a:pt x="4056557" y="12954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29" name="object 429"/>
            <p:cNvPicPr/>
            <p:nvPr/>
          </p:nvPicPr>
          <p:blipFill>
            <a:blip r:embed="rId4"/>
            <a:stretch>
              <a:fillRect/>
            </a:stretch>
          </p:blipFill>
          <p:spPr>
            <a:xfrm>
              <a:off x="5059733" y="5114531"/>
              <a:ext cx="162257" cy="139075"/>
            </a:xfrm>
            <a:prstGeom prst="rect">
              <a:avLst/>
            </a:prstGeom>
          </p:spPr>
        </p:pic>
        <p:sp>
          <p:nvSpPr>
            <p:cNvPr id="430" name="object 430"/>
            <p:cNvSpPr/>
            <p:nvPr/>
          </p:nvSpPr>
          <p:spPr>
            <a:xfrm>
              <a:off x="5889834" y="5083362"/>
              <a:ext cx="952836" cy="172981"/>
            </a:xfrm>
            <a:custGeom>
              <a:avLst/>
              <a:gdLst/>
              <a:ahLst/>
              <a:cxnLst/>
              <a:rect l="l" t="t" r="r" b="b"/>
              <a:pathLst>
                <a:path w="1472565" h="267334">
                  <a:moveTo>
                    <a:pt x="259105" y="193255"/>
                  </a:moveTo>
                  <a:lnTo>
                    <a:pt x="74028" y="193255"/>
                  </a:lnTo>
                  <a:lnTo>
                    <a:pt x="74028" y="267271"/>
                  </a:lnTo>
                  <a:lnTo>
                    <a:pt x="129552" y="267271"/>
                  </a:lnTo>
                  <a:lnTo>
                    <a:pt x="129552" y="230263"/>
                  </a:lnTo>
                  <a:lnTo>
                    <a:pt x="131013" y="223050"/>
                  </a:lnTo>
                  <a:lnTo>
                    <a:pt x="134975" y="217170"/>
                  </a:lnTo>
                  <a:lnTo>
                    <a:pt x="140855" y="213207"/>
                  </a:lnTo>
                  <a:lnTo>
                    <a:pt x="148056" y="211759"/>
                  </a:lnTo>
                  <a:lnTo>
                    <a:pt x="185064" y="211759"/>
                  </a:lnTo>
                  <a:lnTo>
                    <a:pt x="192265" y="213207"/>
                  </a:lnTo>
                  <a:lnTo>
                    <a:pt x="198145" y="217170"/>
                  </a:lnTo>
                  <a:lnTo>
                    <a:pt x="202120" y="223050"/>
                  </a:lnTo>
                  <a:lnTo>
                    <a:pt x="203568" y="230263"/>
                  </a:lnTo>
                  <a:lnTo>
                    <a:pt x="203568" y="267271"/>
                  </a:lnTo>
                  <a:lnTo>
                    <a:pt x="259105" y="267271"/>
                  </a:lnTo>
                  <a:lnTo>
                    <a:pt x="259105" y="211759"/>
                  </a:lnTo>
                  <a:lnTo>
                    <a:pt x="259105" y="193255"/>
                  </a:lnTo>
                  <a:close/>
                </a:path>
                <a:path w="1472565" h="267334">
                  <a:moveTo>
                    <a:pt x="259105" y="137718"/>
                  </a:moveTo>
                  <a:lnTo>
                    <a:pt x="256197" y="123317"/>
                  </a:lnTo>
                  <a:lnTo>
                    <a:pt x="251879" y="116903"/>
                  </a:lnTo>
                  <a:lnTo>
                    <a:pt x="248259" y="111544"/>
                  </a:lnTo>
                  <a:lnTo>
                    <a:pt x="240588" y="106375"/>
                  </a:lnTo>
                  <a:lnTo>
                    <a:pt x="240588" y="132803"/>
                  </a:lnTo>
                  <a:lnTo>
                    <a:pt x="228930" y="143052"/>
                  </a:lnTo>
                  <a:lnTo>
                    <a:pt x="232638" y="158546"/>
                  </a:lnTo>
                  <a:lnTo>
                    <a:pt x="219773" y="150050"/>
                  </a:lnTo>
                  <a:lnTo>
                    <a:pt x="206895" y="158546"/>
                  </a:lnTo>
                  <a:lnTo>
                    <a:pt x="210604" y="143052"/>
                  </a:lnTo>
                  <a:lnTo>
                    <a:pt x="198945" y="132803"/>
                  </a:lnTo>
                  <a:lnTo>
                    <a:pt x="214109" y="131737"/>
                  </a:lnTo>
                  <a:lnTo>
                    <a:pt x="219773" y="116903"/>
                  </a:lnTo>
                  <a:lnTo>
                    <a:pt x="225437" y="131737"/>
                  </a:lnTo>
                  <a:lnTo>
                    <a:pt x="240588" y="132803"/>
                  </a:lnTo>
                  <a:lnTo>
                    <a:pt x="240588" y="106375"/>
                  </a:lnTo>
                  <a:lnTo>
                    <a:pt x="236499" y="103619"/>
                  </a:lnTo>
                  <a:lnTo>
                    <a:pt x="222084" y="100711"/>
                  </a:lnTo>
                  <a:lnTo>
                    <a:pt x="187375" y="100711"/>
                  </a:lnTo>
                  <a:lnTo>
                    <a:pt x="187375" y="132803"/>
                  </a:lnTo>
                  <a:lnTo>
                    <a:pt x="175717" y="143052"/>
                  </a:lnTo>
                  <a:lnTo>
                    <a:pt x="179425" y="158546"/>
                  </a:lnTo>
                  <a:lnTo>
                    <a:pt x="166560" y="150050"/>
                  </a:lnTo>
                  <a:lnTo>
                    <a:pt x="153695" y="158546"/>
                  </a:lnTo>
                  <a:lnTo>
                    <a:pt x="157403" y="143052"/>
                  </a:lnTo>
                  <a:lnTo>
                    <a:pt x="145745" y="132803"/>
                  </a:lnTo>
                  <a:lnTo>
                    <a:pt x="160909" y="131737"/>
                  </a:lnTo>
                  <a:lnTo>
                    <a:pt x="166560" y="116903"/>
                  </a:lnTo>
                  <a:lnTo>
                    <a:pt x="172224" y="131737"/>
                  </a:lnTo>
                  <a:lnTo>
                    <a:pt x="187375" y="132803"/>
                  </a:lnTo>
                  <a:lnTo>
                    <a:pt x="187375" y="100711"/>
                  </a:lnTo>
                  <a:lnTo>
                    <a:pt x="138811" y="100711"/>
                  </a:lnTo>
                  <a:lnTo>
                    <a:pt x="134175" y="100164"/>
                  </a:lnTo>
                  <a:lnTo>
                    <a:pt x="134175" y="132803"/>
                  </a:lnTo>
                  <a:lnTo>
                    <a:pt x="122516" y="143052"/>
                  </a:lnTo>
                  <a:lnTo>
                    <a:pt x="126225" y="158546"/>
                  </a:lnTo>
                  <a:lnTo>
                    <a:pt x="113360" y="150050"/>
                  </a:lnTo>
                  <a:lnTo>
                    <a:pt x="100482" y="158546"/>
                  </a:lnTo>
                  <a:lnTo>
                    <a:pt x="104190" y="143052"/>
                  </a:lnTo>
                  <a:lnTo>
                    <a:pt x="98120" y="137718"/>
                  </a:lnTo>
                  <a:lnTo>
                    <a:pt x="92532" y="132803"/>
                  </a:lnTo>
                  <a:lnTo>
                    <a:pt x="107696" y="131737"/>
                  </a:lnTo>
                  <a:lnTo>
                    <a:pt x="113360" y="116903"/>
                  </a:lnTo>
                  <a:lnTo>
                    <a:pt x="119024" y="131737"/>
                  </a:lnTo>
                  <a:lnTo>
                    <a:pt x="134175" y="132803"/>
                  </a:lnTo>
                  <a:lnTo>
                    <a:pt x="134175" y="100164"/>
                  </a:lnTo>
                  <a:lnTo>
                    <a:pt x="130251" y="99695"/>
                  </a:lnTo>
                  <a:lnTo>
                    <a:pt x="122250" y="96786"/>
                  </a:lnTo>
                  <a:lnTo>
                    <a:pt x="115125" y="92138"/>
                  </a:lnTo>
                  <a:lnTo>
                    <a:pt x="109194" y="85902"/>
                  </a:lnTo>
                  <a:lnTo>
                    <a:pt x="94488" y="66294"/>
                  </a:lnTo>
                  <a:lnTo>
                    <a:pt x="92532" y="60439"/>
                  </a:lnTo>
                  <a:lnTo>
                    <a:pt x="92532" y="54508"/>
                  </a:lnTo>
                  <a:lnTo>
                    <a:pt x="92532" y="8178"/>
                  </a:lnTo>
                  <a:lnTo>
                    <a:pt x="85331" y="9626"/>
                  </a:lnTo>
                  <a:lnTo>
                    <a:pt x="79451" y="13589"/>
                  </a:lnTo>
                  <a:lnTo>
                    <a:pt x="75488" y="19469"/>
                  </a:lnTo>
                  <a:lnTo>
                    <a:pt x="74028" y="26682"/>
                  </a:lnTo>
                  <a:lnTo>
                    <a:pt x="74028" y="54508"/>
                  </a:lnTo>
                  <a:lnTo>
                    <a:pt x="40119" y="20599"/>
                  </a:lnTo>
                  <a:lnTo>
                    <a:pt x="36055" y="26720"/>
                  </a:lnTo>
                  <a:lnTo>
                    <a:pt x="34696" y="33693"/>
                  </a:lnTo>
                  <a:lnTo>
                    <a:pt x="36055" y="40652"/>
                  </a:lnTo>
                  <a:lnTo>
                    <a:pt x="40119" y="46774"/>
                  </a:lnTo>
                  <a:lnTo>
                    <a:pt x="57404" y="64058"/>
                  </a:lnTo>
                  <a:lnTo>
                    <a:pt x="5422" y="116052"/>
                  </a:lnTo>
                  <a:lnTo>
                    <a:pt x="1358" y="122161"/>
                  </a:lnTo>
                  <a:lnTo>
                    <a:pt x="0" y="129133"/>
                  </a:lnTo>
                  <a:lnTo>
                    <a:pt x="1358" y="136093"/>
                  </a:lnTo>
                  <a:lnTo>
                    <a:pt x="5422" y="142227"/>
                  </a:lnTo>
                  <a:lnTo>
                    <a:pt x="17691" y="149364"/>
                  </a:lnTo>
                  <a:lnTo>
                    <a:pt x="32283" y="151460"/>
                  </a:lnTo>
                  <a:lnTo>
                    <a:pt x="46545" y="150114"/>
                  </a:lnTo>
                  <a:lnTo>
                    <a:pt x="57772" y="146977"/>
                  </a:lnTo>
                  <a:lnTo>
                    <a:pt x="62115" y="145262"/>
                  </a:lnTo>
                  <a:lnTo>
                    <a:pt x="74028" y="137718"/>
                  </a:lnTo>
                  <a:lnTo>
                    <a:pt x="74028" y="174739"/>
                  </a:lnTo>
                  <a:lnTo>
                    <a:pt x="259105" y="174739"/>
                  </a:lnTo>
                  <a:lnTo>
                    <a:pt x="259105" y="158546"/>
                  </a:lnTo>
                  <a:lnTo>
                    <a:pt x="259105" y="137718"/>
                  </a:lnTo>
                  <a:close/>
                </a:path>
                <a:path w="1472565" h="267334">
                  <a:moveTo>
                    <a:pt x="1472450" y="185077"/>
                  </a:moveTo>
                  <a:lnTo>
                    <a:pt x="1287373" y="185077"/>
                  </a:lnTo>
                  <a:lnTo>
                    <a:pt x="1287373" y="259092"/>
                  </a:lnTo>
                  <a:lnTo>
                    <a:pt x="1342898" y="259092"/>
                  </a:lnTo>
                  <a:lnTo>
                    <a:pt x="1342898" y="222084"/>
                  </a:lnTo>
                  <a:lnTo>
                    <a:pt x="1344345" y="214884"/>
                  </a:lnTo>
                  <a:lnTo>
                    <a:pt x="1348320" y="208991"/>
                  </a:lnTo>
                  <a:lnTo>
                    <a:pt x="1354201" y="205028"/>
                  </a:lnTo>
                  <a:lnTo>
                    <a:pt x="1361401" y="203581"/>
                  </a:lnTo>
                  <a:lnTo>
                    <a:pt x="1398409" y="203581"/>
                  </a:lnTo>
                  <a:lnTo>
                    <a:pt x="1405610" y="205028"/>
                  </a:lnTo>
                  <a:lnTo>
                    <a:pt x="1411490" y="208991"/>
                  </a:lnTo>
                  <a:lnTo>
                    <a:pt x="1415465" y="214884"/>
                  </a:lnTo>
                  <a:lnTo>
                    <a:pt x="1416913" y="222084"/>
                  </a:lnTo>
                  <a:lnTo>
                    <a:pt x="1416913" y="259092"/>
                  </a:lnTo>
                  <a:lnTo>
                    <a:pt x="1472450" y="259092"/>
                  </a:lnTo>
                  <a:lnTo>
                    <a:pt x="1472450" y="203581"/>
                  </a:lnTo>
                  <a:lnTo>
                    <a:pt x="1472450" y="185077"/>
                  </a:lnTo>
                  <a:close/>
                </a:path>
                <a:path w="1472565" h="267334">
                  <a:moveTo>
                    <a:pt x="1472450" y="129540"/>
                  </a:moveTo>
                  <a:lnTo>
                    <a:pt x="1469542" y="115138"/>
                  </a:lnTo>
                  <a:lnTo>
                    <a:pt x="1465211" y="108724"/>
                  </a:lnTo>
                  <a:lnTo>
                    <a:pt x="1461604" y="103365"/>
                  </a:lnTo>
                  <a:lnTo>
                    <a:pt x="1453934" y="98196"/>
                  </a:lnTo>
                  <a:lnTo>
                    <a:pt x="1453934" y="124625"/>
                  </a:lnTo>
                  <a:lnTo>
                    <a:pt x="1442275" y="134874"/>
                  </a:lnTo>
                  <a:lnTo>
                    <a:pt x="1445983" y="150368"/>
                  </a:lnTo>
                  <a:lnTo>
                    <a:pt x="1433118" y="141871"/>
                  </a:lnTo>
                  <a:lnTo>
                    <a:pt x="1420241" y="150368"/>
                  </a:lnTo>
                  <a:lnTo>
                    <a:pt x="1423949" y="134874"/>
                  </a:lnTo>
                  <a:lnTo>
                    <a:pt x="1412290" y="124625"/>
                  </a:lnTo>
                  <a:lnTo>
                    <a:pt x="1427454" y="123558"/>
                  </a:lnTo>
                  <a:lnTo>
                    <a:pt x="1433118" y="108724"/>
                  </a:lnTo>
                  <a:lnTo>
                    <a:pt x="1438783" y="123558"/>
                  </a:lnTo>
                  <a:lnTo>
                    <a:pt x="1453934" y="124625"/>
                  </a:lnTo>
                  <a:lnTo>
                    <a:pt x="1453934" y="98196"/>
                  </a:lnTo>
                  <a:lnTo>
                    <a:pt x="1449844" y="95440"/>
                  </a:lnTo>
                  <a:lnTo>
                    <a:pt x="1435430" y="92532"/>
                  </a:lnTo>
                  <a:lnTo>
                    <a:pt x="1400721" y="92532"/>
                  </a:lnTo>
                  <a:lnTo>
                    <a:pt x="1400721" y="124625"/>
                  </a:lnTo>
                  <a:lnTo>
                    <a:pt x="1389062" y="134874"/>
                  </a:lnTo>
                  <a:lnTo>
                    <a:pt x="1392770" y="150368"/>
                  </a:lnTo>
                  <a:lnTo>
                    <a:pt x="1379905" y="141871"/>
                  </a:lnTo>
                  <a:lnTo>
                    <a:pt x="1367040" y="150368"/>
                  </a:lnTo>
                  <a:lnTo>
                    <a:pt x="1370749" y="134874"/>
                  </a:lnTo>
                  <a:lnTo>
                    <a:pt x="1359090" y="124625"/>
                  </a:lnTo>
                  <a:lnTo>
                    <a:pt x="1374254" y="123558"/>
                  </a:lnTo>
                  <a:lnTo>
                    <a:pt x="1379905" y="108724"/>
                  </a:lnTo>
                  <a:lnTo>
                    <a:pt x="1385570" y="123558"/>
                  </a:lnTo>
                  <a:lnTo>
                    <a:pt x="1400721" y="124625"/>
                  </a:lnTo>
                  <a:lnTo>
                    <a:pt x="1400721" y="92532"/>
                  </a:lnTo>
                  <a:lnTo>
                    <a:pt x="1352156" y="92532"/>
                  </a:lnTo>
                  <a:lnTo>
                    <a:pt x="1347520" y="91998"/>
                  </a:lnTo>
                  <a:lnTo>
                    <a:pt x="1347520" y="124625"/>
                  </a:lnTo>
                  <a:lnTo>
                    <a:pt x="1335862" y="134874"/>
                  </a:lnTo>
                  <a:lnTo>
                    <a:pt x="1339570" y="150368"/>
                  </a:lnTo>
                  <a:lnTo>
                    <a:pt x="1326705" y="141871"/>
                  </a:lnTo>
                  <a:lnTo>
                    <a:pt x="1313827" y="150368"/>
                  </a:lnTo>
                  <a:lnTo>
                    <a:pt x="1317536" y="134874"/>
                  </a:lnTo>
                  <a:lnTo>
                    <a:pt x="1311465" y="129540"/>
                  </a:lnTo>
                  <a:lnTo>
                    <a:pt x="1305877" y="124625"/>
                  </a:lnTo>
                  <a:lnTo>
                    <a:pt x="1321041" y="123558"/>
                  </a:lnTo>
                  <a:lnTo>
                    <a:pt x="1326705" y="108724"/>
                  </a:lnTo>
                  <a:lnTo>
                    <a:pt x="1332369" y="123558"/>
                  </a:lnTo>
                  <a:lnTo>
                    <a:pt x="1347520" y="124625"/>
                  </a:lnTo>
                  <a:lnTo>
                    <a:pt x="1347520" y="91998"/>
                  </a:lnTo>
                  <a:lnTo>
                    <a:pt x="1343596" y="91528"/>
                  </a:lnTo>
                  <a:lnTo>
                    <a:pt x="1335595" y="88607"/>
                  </a:lnTo>
                  <a:lnTo>
                    <a:pt x="1328470" y="83959"/>
                  </a:lnTo>
                  <a:lnTo>
                    <a:pt x="1322539" y="77724"/>
                  </a:lnTo>
                  <a:lnTo>
                    <a:pt x="1307833" y="58115"/>
                  </a:lnTo>
                  <a:lnTo>
                    <a:pt x="1305877" y="52260"/>
                  </a:lnTo>
                  <a:lnTo>
                    <a:pt x="1305877" y="46329"/>
                  </a:lnTo>
                  <a:lnTo>
                    <a:pt x="1305877" y="0"/>
                  </a:lnTo>
                  <a:lnTo>
                    <a:pt x="1298676" y="1447"/>
                  </a:lnTo>
                  <a:lnTo>
                    <a:pt x="1292796" y="5410"/>
                  </a:lnTo>
                  <a:lnTo>
                    <a:pt x="1288821" y="11303"/>
                  </a:lnTo>
                  <a:lnTo>
                    <a:pt x="1287373" y="18503"/>
                  </a:lnTo>
                  <a:lnTo>
                    <a:pt x="1287373" y="46329"/>
                  </a:lnTo>
                  <a:lnTo>
                    <a:pt x="1253464" y="12420"/>
                  </a:lnTo>
                  <a:lnTo>
                    <a:pt x="1249400" y="18542"/>
                  </a:lnTo>
                  <a:lnTo>
                    <a:pt x="1248041" y="25514"/>
                  </a:lnTo>
                  <a:lnTo>
                    <a:pt x="1249400" y="32473"/>
                  </a:lnTo>
                  <a:lnTo>
                    <a:pt x="1253464" y="38595"/>
                  </a:lnTo>
                  <a:lnTo>
                    <a:pt x="1270749" y="55880"/>
                  </a:lnTo>
                  <a:lnTo>
                    <a:pt x="1218768" y="107873"/>
                  </a:lnTo>
                  <a:lnTo>
                    <a:pt x="1214704" y="113982"/>
                  </a:lnTo>
                  <a:lnTo>
                    <a:pt x="1213345" y="120954"/>
                  </a:lnTo>
                  <a:lnTo>
                    <a:pt x="1214704" y="127927"/>
                  </a:lnTo>
                  <a:lnTo>
                    <a:pt x="1218768" y="134048"/>
                  </a:lnTo>
                  <a:lnTo>
                    <a:pt x="1231036" y="141185"/>
                  </a:lnTo>
                  <a:lnTo>
                    <a:pt x="1245628" y="143281"/>
                  </a:lnTo>
                  <a:lnTo>
                    <a:pt x="1259878" y="141935"/>
                  </a:lnTo>
                  <a:lnTo>
                    <a:pt x="1271117" y="138798"/>
                  </a:lnTo>
                  <a:lnTo>
                    <a:pt x="1275461" y="137083"/>
                  </a:lnTo>
                  <a:lnTo>
                    <a:pt x="1287373" y="129540"/>
                  </a:lnTo>
                  <a:lnTo>
                    <a:pt x="1287373" y="166560"/>
                  </a:lnTo>
                  <a:lnTo>
                    <a:pt x="1472450" y="166560"/>
                  </a:lnTo>
                  <a:lnTo>
                    <a:pt x="1472450" y="150368"/>
                  </a:lnTo>
                  <a:lnTo>
                    <a:pt x="1472450" y="12954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31" name="object 431"/>
            <p:cNvPicPr/>
            <p:nvPr/>
          </p:nvPicPr>
          <p:blipFill>
            <a:blip r:embed="rId5"/>
            <a:stretch>
              <a:fillRect/>
            </a:stretch>
          </p:blipFill>
          <p:spPr>
            <a:xfrm>
              <a:off x="7520215" y="5113157"/>
              <a:ext cx="162257" cy="139075"/>
            </a:xfrm>
            <a:prstGeom prst="rect">
              <a:avLst/>
            </a:prstGeom>
          </p:spPr>
        </p:pic>
        <p:pic>
          <p:nvPicPr>
            <p:cNvPr id="432" name="object 432"/>
            <p:cNvPicPr/>
            <p:nvPr/>
          </p:nvPicPr>
          <p:blipFill>
            <a:blip r:embed="rId6"/>
            <a:stretch>
              <a:fillRect/>
            </a:stretch>
          </p:blipFill>
          <p:spPr>
            <a:xfrm>
              <a:off x="8341480" y="5120129"/>
              <a:ext cx="162257" cy="139075"/>
            </a:xfrm>
            <a:prstGeom prst="rect">
              <a:avLst/>
            </a:prstGeom>
          </p:spPr>
        </p:pic>
        <p:sp>
          <p:nvSpPr>
            <p:cNvPr id="433" name="object 433"/>
            <p:cNvSpPr/>
            <p:nvPr/>
          </p:nvSpPr>
          <p:spPr>
            <a:xfrm>
              <a:off x="9149543" y="5081424"/>
              <a:ext cx="168051" cy="168051"/>
            </a:xfrm>
            <a:custGeom>
              <a:avLst/>
              <a:gdLst/>
              <a:ahLst/>
              <a:cxnLst/>
              <a:rect l="l" t="t" r="r" b="b"/>
              <a:pathLst>
                <a:path w="259715" h="259715">
                  <a:moveTo>
                    <a:pt x="98119" y="129539"/>
                  </a:moveTo>
                  <a:lnTo>
                    <a:pt x="74025" y="129539"/>
                  </a:lnTo>
                  <a:lnTo>
                    <a:pt x="74025" y="166560"/>
                  </a:lnTo>
                  <a:lnTo>
                    <a:pt x="259102" y="166560"/>
                  </a:lnTo>
                  <a:lnTo>
                    <a:pt x="259102" y="150367"/>
                  </a:lnTo>
                  <a:lnTo>
                    <a:pt x="100479" y="150367"/>
                  </a:lnTo>
                  <a:lnTo>
                    <a:pt x="104187" y="134873"/>
                  </a:lnTo>
                  <a:lnTo>
                    <a:pt x="98119" y="129539"/>
                  </a:lnTo>
                  <a:close/>
                </a:path>
                <a:path w="259715" h="259715">
                  <a:moveTo>
                    <a:pt x="113357" y="141871"/>
                  </a:moveTo>
                  <a:lnTo>
                    <a:pt x="100479" y="150367"/>
                  </a:lnTo>
                  <a:lnTo>
                    <a:pt x="126222" y="150367"/>
                  </a:lnTo>
                  <a:lnTo>
                    <a:pt x="113357" y="141871"/>
                  </a:lnTo>
                  <a:close/>
                </a:path>
                <a:path w="259715" h="259715">
                  <a:moveTo>
                    <a:pt x="166557" y="108724"/>
                  </a:moveTo>
                  <a:lnTo>
                    <a:pt x="113357" y="108724"/>
                  </a:lnTo>
                  <a:lnTo>
                    <a:pt x="119008" y="123558"/>
                  </a:lnTo>
                  <a:lnTo>
                    <a:pt x="134172" y="124625"/>
                  </a:lnTo>
                  <a:lnTo>
                    <a:pt x="122513" y="134873"/>
                  </a:lnTo>
                  <a:lnTo>
                    <a:pt x="126222" y="150367"/>
                  </a:lnTo>
                  <a:lnTo>
                    <a:pt x="153692" y="150367"/>
                  </a:lnTo>
                  <a:lnTo>
                    <a:pt x="157387" y="134873"/>
                  </a:lnTo>
                  <a:lnTo>
                    <a:pt x="145742" y="124625"/>
                  </a:lnTo>
                  <a:lnTo>
                    <a:pt x="160905" y="123558"/>
                  </a:lnTo>
                  <a:lnTo>
                    <a:pt x="166557" y="108724"/>
                  </a:lnTo>
                  <a:close/>
                </a:path>
                <a:path w="259715" h="259715">
                  <a:moveTo>
                    <a:pt x="166557" y="141871"/>
                  </a:moveTo>
                  <a:lnTo>
                    <a:pt x="153692" y="150367"/>
                  </a:lnTo>
                  <a:lnTo>
                    <a:pt x="179422" y="150367"/>
                  </a:lnTo>
                  <a:lnTo>
                    <a:pt x="166557" y="141871"/>
                  </a:lnTo>
                  <a:close/>
                </a:path>
                <a:path w="259715" h="259715">
                  <a:moveTo>
                    <a:pt x="219770" y="108724"/>
                  </a:moveTo>
                  <a:lnTo>
                    <a:pt x="166557" y="108724"/>
                  </a:lnTo>
                  <a:lnTo>
                    <a:pt x="172221" y="123558"/>
                  </a:lnTo>
                  <a:lnTo>
                    <a:pt x="187372" y="124625"/>
                  </a:lnTo>
                  <a:lnTo>
                    <a:pt x="175714" y="134873"/>
                  </a:lnTo>
                  <a:lnTo>
                    <a:pt x="179422" y="150367"/>
                  </a:lnTo>
                  <a:lnTo>
                    <a:pt x="206892" y="150367"/>
                  </a:lnTo>
                  <a:lnTo>
                    <a:pt x="210600" y="134873"/>
                  </a:lnTo>
                  <a:lnTo>
                    <a:pt x="198942" y="124625"/>
                  </a:lnTo>
                  <a:lnTo>
                    <a:pt x="214106" y="123558"/>
                  </a:lnTo>
                  <a:lnTo>
                    <a:pt x="219770" y="108724"/>
                  </a:lnTo>
                  <a:close/>
                </a:path>
                <a:path w="259715" h="259715">
                  <a:moveTo>
                    <a:pt x="219770" y="141871"/>
                  </a:moveTo>
                  <a:lnTo>
                    <a:pt x="206892" y="150367"/>
                  </a:lnTo>
                  <a:lnTo>
                    <a:pt x="232635" y="150367"/>
                  </a:lnTo>
                  <a:lnTo>
                    <a:pt x="219770" y="141871"/>
                  </a:lnTo>
                  <a:close/>
                </a:path>
                <a:path w="259715" h="259715">
                  <a:moveTo>
                    <a:pt x="251868" y="108724"/>
                  </a:moveTo>
                  <a:lnTo>
                    <a:pt x="219770" y="108724"/>
                  </a:lnTo>
                  <a:lnTo>
                    <a:pt x="225434" y="123558"/>
                  </a:lnTo>
                  <a:lnTo>
                    <a:pt x="240585" y="124625"/>
                  </a:lnTo>
                  <a:lnTo>
                    <a:pt x="228927" y="134873"/>
                  </a:lnTo>
                  <a:lnTo>
                    <a:pt x="232635" y="150367"/>
                  </a:lnTo>
                  <a:lnTo>
                    <a:pt x="259102" y="150367"/>
                  </a:lnTo>
                  <a:lnTo>
                    <a:pt x="259102" y="129539"/>
                  </a:lnTo>
                  <a:lnTo>
                    <a:pt x="256193" y="115136"/>
                  </a:lnTo>
                  <a:lnTo>
                    <a:pt x="251868" y="108724"/>
                  </a:lnTo>
                  <a:close/>
                </a:path>
                <a:path w="259715" h="259715">
                  <a:moveTo>
                    <a:pt x="40116" y="12420"/>
                  </a:moveTo>
                  <a:lnTo>
                    <a:pt x="36051" y="18544"/>
                  </a:lnTo>
                  <a:lnTo>
                    <a:pt x="34696" y="25512"/>
                  </a:lnTo>
                  <a:lnTo>
                    <a:pt x="36051" y="32478"/>
                  </a:lnTo>
                  <a:lnTo>
                    <a:pt x="40116" y="38595"/>
                  </a:lnTo>
                  <a:lnTo>
                    <a:pt x="57400" y="55879"/>
                  </a:lnTo>
                  <a:lnTo>
                    <a:pt x="5419" y="107873"/>
                  </a:lnTo>
                  <a:lnTo>
                    <a:pt x="1354" y="113990"/>
                  </a:lnTo>
                  <a:lnTo>
                    <a:pt x="0" y="120956"/>
                  </a:lnTo>
                  <a:lnTo>
                    <a:pt x="1354" y="127924"/>
                  </a:lnTo>
                  <a:lnTo>
                    <a:pt x="5419" y="134048"/>
                  </a:lnTo>
                  <a:lnTo>
                    <a:pt x="17687" y="141191"/>
                  </a:lnTo>
                  <a:lnTo>
                    <a:pt x="32284" y="143281"/>
                  </a:lnTo>
                  <a:lnTo>
                    <a:pt x="46537" y="141942"/>
                  </a:lnTo>
                  <a:lnTo>
                    <a:pt x="57769" y="138798"/>
                  </a:lnTo>
                  <a:lnTo>
                    <a:pt x="62112" y="137083"/>
                  </a:lnTo>
                  <a:lnTo>
                    <a:pt x="74025" y="129539"/>
                  </a:lnTo>
                  <a:lnTo>
                    <a:pt x="98119" y="129539"/>
                  </a:lnTo>
                  <a:lnTo>
                    <a:pt x="92529" y="124625"/>
                  </a:lnTo>
                  <a:lnTo>
                    <a:pt x="107692" y="123558"/>
                  </a:lnTo>
                  <a:lnTo>
                    <a:pt x="113357" y="108724"/>
                  </a:lnTo>
                  <a:lnTo>
                    <a:pt x="251868" y="108724"/>
                  </a:lnTo>
                  <a:lnTo>
                    <a:pt x="248259" y="103373"/>
                  </a:lnTo>
                  <a:lnTo>
                    <a:pt x="236492" y="95441"/>
                  </a:lnTo>
                  <a:lnTo>
                    <a:pt x="222081" y="92532"/>
                  </a:lnTo>
                  <a:lnTo>
                    <a:pt x="138807" y="92532"/>
                  </a:lnTo>
                  <a:lnTo>
                    <a:pt x="130251" y="91525"/>
                  </a:lnTo>
                  <a:lnTo>
                    <a:pt x="94484" y="58115"/>
                  </a:lnTo>
                  <a:lnTo>
                    <a:pt x="92529" y="52260"/>
                  </a:lnTo>
                  <a:lnTo>
                    <a:pt x="92529" y="46329"/>
                  </a:lnTo>
                  <a:lnTo>
                    <a:pt x="74025" y="46329"/>
                  </a:lnTo>
                  <a:lnTo>
                    <a:pt x="40116" y="12420"/>
                  </a:lnTo>
                  <a:close/>
                </a:path>
                <a:path w="259715" h="259715">
                  <a:moveTo>
                    <a:pt x="92529" y="0"/>
                  </a:moveTo>
                  <a:lnTo>
                    <a:pt x="85324" y="1453"/>
                  </a:lnTo>
                  <a:lnTo>
                    <a:pt x="79443" y="5418"/>
                  </a:lnTo>
                  <a:lnTo>
                    <a:pt x="75478" y="11299"/>
                  </a:lnTo>
                  <a:lnTo>
                    <a:pt x="74025" y="18503"/>
                  </a:lnTo>
                  <a:lnTo>
                    <a:pt x="74025" y="46329"/>
                  </a:lnTo>
                  <a:lnTo>
                    <a:pt x="92529" y="46329"/>
                  </a:lnTo>
                  <a:lnTo>
                    <a:pt x="92529" y="0"/>
                  </a:lnTo>
                  <a:close/>
                </a:path>
                <a:path w="259715" h="259715">
                  <a:moveTo>
                    <a:pt x="259102" y="185077"/>
                  </a:moveTo>
                  <a:lnTo>
                    <a:pt x="74025" y="185077"/>
                  </a:lnTo>
                  <a:lnTo>
                    <a:pt x="74025" y="259092"/>
                  </a:lnTo>
                  <a:lnTo>
                    <a:pt x="129549" y="259092"/>
                  </a:lnTo>
                  <a:lnTo>
                    <a:pt x="129549" y="222084"/>
                  </a:lnTo>
                  <a:lnTo>
                    <a:pt x="131003" y="214880"/>
                  </a:lnTo>
                  <a:lnTo>
                    <a:pt x="134967" y="208999"/>
                  </a:lnTo>
                  <a:lnTo>
                    <a:pt x="140849" y="205034"/>
                  </a:lnTo>
                  <a:lnTo>
                    <a:pt x="148053" y="203580"/>
                  </a:lnTo>
                  <a:lnTo>
                    <a:pt x="259102" y="203580"/>
                  </a:lnTo>
                  <a:lnTo>
                    <a:pt x="259102" y="185077"/>
                  </a:lnTo>
                  <a:close/>
                </a:path>
                <a:path w="259715" h="259715">
                  <a:moveTo>
                    <a:pt x="259102" y="203580"/>
                  </a:moveTo>
                  <a:lnTo>
                    <a:pt x="185061" y="203580"/>
                  </a:lnTo>
                  <a:lnTo>
                    <a:pt x="192265" y="205034"/>
                  </a:lnTo>
                  <a:lnTo>
                    <a:pt x="198146" y="208999"/>
                  </a:lnTo>
                  <a:lnTo>
                    <a:pt x="202111" y="214880"/>
                  </a:lnTo>
                  <a:lnTo>
                    <a:pt x="203565" y="222084"/>
                  </a:lnTo>
                  <a:lnTo>
                    <a:pt x="203565" y="259092"/>
                  </a:lnTo>
                  <a:lnTo>
                    <a:pt x="259102" y="259092"/>
                  </a:lnTo>
                  <a:lnTo>
                    <a:pt x="259102" y="20358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34" name="object 434"/>
          <p:cNvSpPr txBox="1"/>
          <p:nvPr/>
        </p:nvSpPr>
        <p:spPr>
          <a:xfrm>
            <a:off x="175693" y="6536572"/>
            <a:ext cx="4095675" cy="360755"/>
          </a:xfrm>
          <a:prstGeom prst="rect">
            <a:avLst/>
          </a:prstGeom>
        </p:spPr>
        <p:txBody>
          <a:bodyPr vert="horz" wrap="square" lIns="0" tIns="24653"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194"/>
              </a:spcBef>
            </a:pPr>
            <a:r>
              <a:rPr sz="518" spc="-39">
                <a:solidFill>
                  <a:srgbClr val="231F20"/>
                </a:solidFill>
                <a:latin typeface="Calibri"/>
                <a:cs typeface="Calibri"/>
              </a:rPr>
              <a:t>Sources:</a:t>
            </a:r>
            <a:r>
              <a:rPr sz="518" spc="6">
                <a:solidFill>
                  <a:srgbClr val="231F20"/>
                </a:solidFill>
                <a:latin typeface="Calibri"/>
                <a:cs typeface="Calibri"/>
              </a:rPr>
              <a:t> </a:t>
            </a:r>
            <a:r>
              <a:rPr sz="518" spc="-32">
                <a:solidFill>
                  <a:srgbClr val="231F20"/>
                </a:solidFill>
                <a:latin typeface="Calibri"/>
                <a:cs typeface="Calibri"/>
              </a:rPr>
              <a:t>Capital</a:t>
            </a:r>
            <a:r>
              <a:rPr sz="518" spc="6">
                <a:solidFill>
                  <a:srgbClr val="231F20"/>
                </a:solidFill>
                <a:latin typeface="Calibri"/>
                <a:cs typeface="Calibri"/>
              </a:rPr>
              <a:t> </a:t>
            </a:r>
            <a:r>
              <a:rPr sz="518" spc="-45">
                <a:solidFill>
                  <a:srgbClr val="231F20"/>
                </a:solidFill>
                <a:latin typeface="Calibri"/>
                <a:cs typeface="Calibri"/>
              </a:rPr>
              <a:t>Group,</a:t>
            </a:r>
            <a:r>
              <a:rPr sz="518" spc="10">
                <a:solidFill>
                  <a:srgbClr val="231F20"/>
                </a:solidFill>
                <a:latin typeface="Calibri"/>
                <a:cs typeface="Calibri"/>
              </a:rPr>
              <a:t> </a:t>
            </a:r>
            <a:r>
              <a:rPr sz="518" spc="-42">
                <a:solidFill>
                  <a:srgbClr val="231F20"/>
                </a:solidFill>
                <a:latin typeface="Calibri"/>
                <a:cs typeface="Calibri"/>
              </a:rPr>
              <a:t>Standard</a:t>
            </a:r>
            <a:r>
              <a:rPr sz="518" spc="6">
                <a:solidFill>
                  <a:srgbClr val="231F20"/>
                </a:solidFill>
                <a:latin typeface="Calibri"/>
                <a:cs typeface="Calibri"/>
              </a:rPr>
              <a:t> </a:t>
            </a:r>
            <a:r>
              <a:rPr sz="518" spc="-94">
                <a:solidFill>
                  <a:srgbClr val="231F20"/>
                </a:solidFill>
                <a:latin typeface="Calibri"/>
                <a:cs typeface="Calibri"/>
              </a:rPr>
              <a:t>&amp;</a:t>
            </a:r>
            <a:r>
              <a:rPr sz="518" spc="10">
                <a:solidFill>
                  <a:srgbClr val="231F20"/>
                </a:solidFill>
                <a:latin typeface="Calibri"/>
                <a:cs typeface="Calibri"/>
              </a:rPr>
              <a:t> </a:t>
            </a:r>
            <a:r>
              <a:rPr sz="518" spc="-42">
                <a:solidFill>
                  <a:srgbClr val="231F20"/>
                </a:solidFill>
                <a:latin typeface="Calibri"/>
                <a:cs typeface="Calibri"/>
              </a:rPr>
              <a:t>Poor’s.</a:t>
            </a:r>
            <a:r>
              <a:rPr sz="518" spc="6">
                <a:solidFill>
                  <a:srgbClr val="231F20"/>
                </a:solidFill>
                <a:latin typeface="Calibri"/>
                <a:cs typeface="Calibri"/>
              </a:rPr>
              <a:t> </a:t>
            </a:r>
            <a:r>
              <a:rPr sz="518" spc="-39">
                <a:solidFill>
                  <a:srgbClr val="231F20"/>
                </a:solidFill>
                <a:latin typeface="Calibri"/>
                <a:cs typeface="Calibri"/>
              </a:rPr>
              <a:t>Dividend</a:t>
            </a:r>
            <a:r>
              <a:rPr sz="518" spc="6">
                <a:solidFill>
                  <a:srgbClr val="231F20"/>
                </a:solidFill>
                <a:latin typeface="Calibri"/>
                <a:cs typeface="Calibri"/>
              </a:rPr>
              <a:t> </a:t>
            </a:r>
            <a:r>
              <a:rPr sz="518" spc="-39">
                <a:solidFill>
                  <a:srgbClr val="231F20"/>
                </a:solidFill>
                <a:latin typeface="Calibri"/>
                <a:cs typeface="Calibri"/>
              </a:rPr>
              <a:t>calculations</a:t>
            </a:r>
            <a:r>
              <a:rPr sz="518" spc="10">
                <a:solidFill>
                  <a:srgbClr val="231F20"/>
                </a:solidFill>
                <a:latin typeface="Calibri"/>
                <a:cs typeface="Calibri"/>
              </a:rPr>
              <a:t> </a:t>
            </a:r>
            <a:r>
              <a:rPr sz="518" spc="-45">
                <a:solidFill>
                  <a:srgbClr val="231F20"/>
                </a:solidFill>
                <a:latin typeface="Calibri"/>
                <a:cs typeface="Calibri"/>
              </a:rPr>
              <a:t>sourced</a:t>
            </a:r>
            <a:r>
              <a:rPr sz="518" spc="6">
                <a:solidFill>
                  <a:srgbClr val="231F20"/>
                </a:solidFill>
                <a:latin typeface="Calibri"/>
                <a:cs typeface="Calibri"/>
              </a:rPr>
              <a:t> </a:t>
            </a:r>
            <a:r>
              <a:rPr sz="518" spc="-49">
                <a:solidFill>
                  <a:srgbClr val="231F20"/>
                </a:solidFill>
                <a:latin typeface="Calibri"/>
                <a:cs typeface="Calibri"/>
              </a:rPr>
              <a:t>from</a:t>
            </a:r>
            <a:r>
              <a:rPr sz="518" spc="10">
                <a:solidFill>
                  <a:srgbClr val="231F20"/>
                </a:solidFill>
                <a:latin typeface="Calibri"/>
                <a:cs typeface="Calibri"/>
              </a:rPr>
              <a:t> </a:t>
            </a:r>
            <a:r>
              <a:rPr sz="518" spc="-36">
                <a:solidFill>
                  <a:srgbClr val="231F20"/>
                </a:solidFill>
                <a:latin typeface="Calibri"/>
                <a:cs typeface="Calibri"/>
              </a:rPr>
              <a:t>Refinitiv</a:t>
            </a:r>
            <a:r>
              <a:rPr sz="518" spc="6">
                <a:solidFill>
                  <a:srgbClr val="231F20"/>
                </a:solidFill>
                <a:latin typeface="Calibri"/>
                <a:cs typeface="Calibri"/>
              </a:rPr>
              <a:t> </a:t>
            </a:r>
            <a:r>
              <a:rPr sz="518" spc="-6">
                <a:solidFill>
                  <a:srgbClr val="231F20"/>
                </a:solidFill>
                <a:latin typeface="Calibri"/>
                <a:cs typeface="Calibri"/>
              </a:rPr>
              <a:t>InvestmentView+.</a:t>
            </a:r>
            <a:endParaRPr sz="518">
              <a:latin typeface="Calibri"/>
              <a:cs typeface="Calibri"/>
            </a:endParaRPr>
          </a:p>
          <a:p>
            <a:pPr marL="8218" marR="3287">
              <a:lnSpc>
                <a:spcPts val="602"/>
              </a:lnSpc>
              <a:spcBef>
                <a:spcPts val="168"/>
              </a:spcBef>
            </a:pPr>
            <a:r>
              <a:rPr sz="518" spc="-29">
                <a:solidFill>
                  <a:srgbClr val="231F20"/>
                </a:solidFill>
                <a:latin typeface="Calibri"/>
                <a:cs typeface="Calibri"/>
              </a:rPr>
              <a:t>Class</a:t>
            </a:r>
            <a:r>
              <a:rPr sz="518" spc="-10">
                <a:solidFill>
                  <a:srgbClr val="231F20"/>
                </a:solidFill>
                <a:latin typeface="Calibri"/>
                <a:cs typeface="Calibri"/>
              </a:rPr>
              <a:t> </a:t>
            </a:r>
            <a:r>
              <a:rPr sz="518" spc="-49">
                <a:solidFill>
                  <a:srgbClr val="231F20"/>
                </a:solidFill>
                <a:latin typeface="Calibri"/>
                <a:cs typeface="Calibri"/>
              </a:rPr>
              <a:t>F-</a:t>
            </a:r>
            <a:r>
              <a:rPr sz="518" spc="-19">
                <a:solidFill>
                  <a:srgbClr val="231F20"/>
                </a:solidFill>
                <a:latin typeface="Calibri"/>
                <a:cs typeface="Calibri"/>
              </a:rPr>
              <a:t>2</a:t>
            </a:r>
            <a:r>
              <a:rPr sz="518" spc="-6">
                <a:solidFill>
                  <a:srgbClr val="231F20"/>
                </a:solidFill>
                <a:latin typeface="Calibri"/>
                <a:cs typeface="Calibri"/>
              </a:rPr>
              <a:t> </a:t>
            </a:r>
            <a:r>
              <a:rPr sz="518" spc="-42">
                <a:solidFill>
                  <a:srgbClr val="231F20"/>
                </a:solidFill>
                <a:latin typeface="Calibri"/>
                <a:cs typeface="Calibri"/>
              </a:rPr>
              <a:t>shares</a:t>
            </a:r>
            <a:r>
              <a:rPr sz="518" spc="-6">
                <a:solidFill>
                  <a:srgbClr val="231F20"/>
                </a:solidFill>
                <a:latin typeface="Calibri"/>
                <a:cs typeface="Calibri"/>
              </a:rPr>
              <a:t> </a:t>
            </a:r>
            <a:r>
              <a:rPr sz="518" spc="-55">
                <a:solidFill>
                  <a:srgbClr val="231F20"/>
                </a:solidFill>
                <a:latin typeface="Calibri"/>
                <a:cs typeface="Calibri"/>
              </a:rPr>
              <a:t>were</a:t>
            </a:r>
            <a:r>
              <a:rPr sz="518" spc="-6">
                <a:solidFill>
                  <a:srgbClr val="231F20"/>
                </a:solidFill>
                <a:latin typeface="Calibri"/>
                <a:cs typeface="Calibri"/>
              </a:rPr>
              <a:t> </a:t>
            </a:r>
            <a:r>
              <a:rPr sz="518" spc="-32">
                <a:solidFill>
                  <a:srgbClr val="231F20"/>
                </a:solidFill>
                <a:latin typeface="Calibri"/>
                <a:cs typeface="Calibri"/>
              </a:rPr>
              <a:t>first</a:t>
            </a:r>
            <a:r>
              <a:rPr sz="518" spc="-10">
                <a:solidFill>
                  <a:srgbClr val="231F20"/>
                </a:solidFill>
                <a:latin typeface="Calibri"/>
                <a:cs typeface="Calibri"/>
              </a:rPr>
              <a:t> </a:t>
            </a:r>
            <a:r>
              <a:rPr sz="518" spc="-45">
                <a:solidFill>
                  <a:srgbClr val="231F20"/>
                </a:solidFill>
                <a:latin typeface="Calibri"/>
                <a:cs typeface="Calibri"/>
              </a:rPr>
              <a:t>offered</a:t>
            </a:r>
            <a:r>
              <a:rPr sz="518" spc="-6">
                <a:solidFill>
                  <a:srgbClr val="231F20"/>
                </a:solidFill>
                <a:latin typeface="Calibri"/>
                <a:cs typeface="Calibri"/>
              </a:rPr>
              <a:t> </a:t>
            </a:r>
            <a:r>
              <a:rPr sz="518" spc="-49">
                <a:solidFill>
                  <a:srgbClr val="231F20"/>
                </a:solidFill>
                <a:latin typeface="Calibri"/>
                <a:cs typeface="Calibri"/>
              </a:rPr>
              <a:t>on</a:t>
            </a:r>
            <a:r>
              <a:rPr sz="518" spc="-6">
                <a:solidFill>
                  <a:srgbClr val="231F20"/>
                </a:solidFill>
                <a:latin typeface="Calibri"/>
                <a:cs typeface="Calibri"/>
              </a:rPr>
              <a:t> </a:t>
            </a:r>
            <a:r>
              <a:rPr sz="518" spc="-39">
                <a:solidFill>
                  <a:srgbClr val="231F20"/>
                </a:solidFill>
                <a:latin typeface="Calibri"/>
                <a:cs typeface="Calibri"/>
              </a:rPr>
              <a:t>August</a:t>
            </a:r>
            <a:r>
              <a:rPr sz="518" spc="-6">
                <a:solidFill>
                  <a:srgbClr val="231F20"/>
                </a:solidFill>
                <a:latin typeface="Calibri"/>
                <a:cs typeface="Calibri"/>
              </a:rPr>
              <a:t> </a:t>
            </a:r>
            <a:r>
              <a:rPr sz="518" spc="-32">
                <a:solidFill>
                  <a:srgbClr val="231F20"/>
                </a:solidFill>
                <a:latin typeface="Calibri"/>
                <a:cs typeface="Calibri"/>
              </a:rPr>
              <a:t>1,</a:t>
            </a:r>
            <a:r>
              <a:rPr sz="518" spc="-10">
                <a:solidFill>
                  <a:srgbClr val="231F20"/>
                </a:solidFill>
                <a:latin typeface="Calibri"/>
                <a:cs typeface="Calibri"/>
              </a:rPr>
              <a:t> </a:t>
            </a:r>
            <a:r>
              <a:rPr sz="518" spc="-19">
                <a:solidFill>
                  <a:srgbClr val="231F20"/>
                </a:solidFill>
                <a:latin typeface="Calibri"/>
                <a:cs typeface="Calibri"/>
              </a:rPr>
              <a:t>2008.</a:t>
            </a:r>
            <a:r>
              <a:rPr sz="518" spc="-6">
                <a:solidFill>
                  <a:srgbClr val="231F20"/>
                </a:solidFill>
                <a:latin typeface="Calibri"/>
                <a:cs typeface="Calibri"/>
              </a:rPr>
              <a:t> </a:t>
            </a:r>
            <a:r>
              <a:rPr sz="518" spc="-29">
                <a:solidFill>
                  <a:srgbClr val="231F20"/>
                </a:solidFill>
                <a:latin typeface="Calibri"/>
                <a:cs typeface="Calibri"/>
              </a:rPr>
              <a:t>Class</a:t>
            </a:r>
            <a:r>
              <a:rPr sz="518" spc="-6">
                <a:solidFill>
                  <a:srgbClr val="231F20"/>
                </a:solidFill>
                <a:latin typeface="Calibri"/>
                <a:cs typeface="Calibri"/>
              </a:rPr>
              <a:t> </a:t>
            </a:r>
            <a:r>
              <a:rPr sz="518" spc="-49">
                <a:solidFill>
                  <a:srgbClr val="231F20"/>
                </a:solidFill>
                <a:latin typeface="Calibri"/>
                <a:cs typeface="Calibri"/>
              </a:rPr>
              <a:t>F-</a:t>
            </a:r>
            <a:r>
              <a:rPr sz="518" spc="-19">
                <a:solidFill>
                  <a:srgbClr val="231F20"/>
                </a:solidFill>
                <a:latin typeface="Calibri"/>
                <a:cs typeface="Calibri"/>
              </a:rPr>
              <a:t>2</a:t>
            </a:r>
            <a:r>
              <a:rPr sz="518" spc="-6">
                <a:solidFill>
                  <a:srgbClr val="231F20"/>
                </a:solidFill>
                <a:latin typeface="Calibri"/>
                <a:cs typeface="Calibri"/>
              </a:rPr>
              <a:t> </a:t>
            </a:r>
            <a:r>
              <a:rPr sz="518" spc="-45">
                <a:solidFill>
                  <a:srgbClr val="231F20"/>
                </a:solidFill>
                <a:latin typeface="Calibri"/>
                <a:cs typeface="Calibri"/>
              </a:rPr>
              <a:t>share</a:t>
            </a:r>
            <a:r>
              <a:rPr sz="518" spc="-10">
                <a:solidFill>
                  <a:srgbClr val="231F20"/>
                </a:solidFill>
                <a:latin typeface="Calibri"/>
                <a:cs typeface="Calibri"/>
              </a:rPr>
              <a:t> </a:t>
            </a:r>
            <a:r>
              <a:rPr sz="518" spc="-36">
                <a:solidFill>
                  <a:srgbClr val="231F20"/>
                </a:solidFill>
                <a:latin typeface="Calibri"/>
                <a:cs typeface="Calibri"/>
              </a:rPr>
              <a:t>results</a:t>
            </a:r>
            <a:r>
              <a:rPr sz="518" spc="-6">
                <a:solidFill>
                  <a:srgbClr val="231F20"/>
                </a:solidFill>
                <a:latin typeface="Calibri"/>
                <a:cs typeface="Calibri"/>
              </a:rPr>
              <a:t> </a:t>
            </a:r>
            <a:r>
              <a:rPr sz="518" spc="-42">
                <a:solidFill>
                  <a:srgbClr val="231F20"/>
                </a:solidFill>
                <a:latin typeface="Calibri"/>
                <a:cs typeface="Calibri"/>
              </a:rPr>
              <a:t>prior</a:t>
            </a:r>
            <a:r>
              <a:rPr sz="518" spc="-6">
                <a:solidFill>
                  <a:srgbClr val="231F20"/>
                </a:solidFill>
                <a:latin typeface="Calibri"/>
                <a:cs typeface="Calibri"/>
              </a:rPr>
              <a:t> </a:t>
            </a:r>
            <a:r>
              <a:rPr sz="518" spc="-49">
                <a:solidFill>
                  <a:srgbClr val="231F20"/>
                </a:solidFill>
                <a:latin typeface="Calibri"/>
                <a:cs typeface="Calibri"/>
              </a:rPr>
              <a:t>to</a:t>
            </a:r>
            <a:r>
              <a:rPr sz="518" spc="-6">
                <a:solidFill>
                  <a:srgbClr val="231F20"/>
                </a:solidFill>
                <a:latin typeface="Calibri"/>
                <a:cs typeface="Calibri"/>
              </a:rPr>
              <a:t> </a:t>
            </a:r>
            <a:r>
              <a:rPr sz="518" spc="-45">
                <a:solidFill>
                  <a:srgbClr val="231F20"/>
                </a:solidFill>
                <a:latin typeface="Calibri"/>
                <a:cs typeface="Calibri"/>
              </a:rPr>
              <a:t>the</a:t>
            </a:r>
            <a:r>
              <a:rPr sz="518" spc="-10">
                <a:solidFill>
                  <a:srgbClr val="231F20"/>
                </a:solidFill>
                <a:latin typeface="Calibri"/>
                <a:cs typeface="Calibri"/>
              </a:rPr>
              <a:t> </a:t>
            </a:r>
            <a:r>
              <a:rPr sz="518" spc="-45">
                <a:solidFill>
                  <a:srgbClr val="231F20"/>
                </a:solidFill>
                <a:latin typeface="Calibri"/>
                <a:cs typeface="Calibri"/>
              </a:rPr>
              <a:t>date</a:t>
            </a:r>
            <a:r>
              <a:rPr sz="518" spc="-6">
                <a:solidFill>
                  <a:srgbClr val="231F20"/>
                </a:solidFill>
                <a:latin typeface="Calibri"/>
                <a:cs typeface="Calibri"/>
              </a:rPr>
              <a:t> </a:t>
            </a:r>
            <a:r>
              <a:rPr sz="518" spc="-52">
                <a:solidFill>
                  <a:srgbClr val="231F20"/>
                </a:solidFill>
                <a:latin typeface="Calibri"/>
                <a:cs typeface="Calibri"/>
              </a:rPr>
              <a:t>of</a:t>
            </a:r>
            <a:r>
              <a:rPr sz="518" spc="-6">
                <a:solidFill>
                  <a:srgbClr val="231F20"/>
                </a:solidFill>
                <a:latin typeface="Calibri"/>
                <a:cs typeface="Calibri"/>
              </a:rPr>
              <a:t> </a:t>
            </a:r>
            <a:r>
              <a:rPr sz="518" spc="-32">
                <a:solidFill>
                  <a:srgbClr val="231F20"/>
                </a:solidFill>
                <a:latin typeface="Calibri"/>
                <a:cs typeface="Calibri"/>
              </a:rPr>
              <a:t>first</a:t>
            </a:r>
            <a:r>
              <a:rPr sz="518" spc="-6">
                <a:solidFill>
                  <a:srgbClr val="231F20"/>
                </a:solidFill>
                <a:latin typeface="Calibri"/>
                <a:cs typeface="Calibri"/>
              </a:rPr>
              <a:t> </a:t>
            </a:r>
            <a:r>
              <a:rPr sz="518" spc="-36">
                <a:solidFill>
                  <a:srgbClr val="231F20"/>
                </a:solidFill>
                <a:latin typeface="Calibri"/>
                <a:cs typeface="Calibri"/>
              </a:rPr>
              <a:t>sale</a:t>
            </a:r>
            <a:r>
              <a:rPr sz="518" spc="-10">
                <a:solidFill>
                  <a:srgbClr val="231F20"/>
                </a:solidFill>
                <a:latin typeface="Calibri"/>
                <a:cs typeface="Calibri"/>
              </a:rPr>
              <a:t> </a:t>
            </a:r>
            <a:r>
              <a:rPr sz="518" spc="-49">
                <a:solidFill>
                  <a:srgbClr val="231F20"/>
                </a:solidFill>
                <a:latin typeface="Calibri"/>
                <a:cs typeface="Calibri"/>
              </a:rPr>
              <a:t>are</a:t>
            </a:r>
            <a:r>
              <a:rPr sz="518" spc="-6">
                <a:solidFill>
                  <a:srgbClr val="231F20"/>
                </a:solidFill>
                <a:latin typeface="Calibri"/>
                <a:cs typeface="Calibri"/>
              </a:rPr>
              <a:t> </a:t>
            </a:r>
            <a:r>
              <a:rPr sz="518" spc="-42">
                <a:solidFill>
                  <a:srgbClr val="231F20"/>
                </a:solidFill>
                <a:latin typeface="Calibri"/>
                <a:cs typeface="Calibri"/>
              </a:rPr>
              <a:t>hypothetical</a:t>
            </a:r>
            <a:r>
              <a:rPr sz="518" spc="-6">
                <a:solidFill>
                  <a:srgbClr val="231F20"/>
                </a:solidFill>
                <a:latin typeface="Calibri"/>
                <a:cs typeface="Calibri"/>
              </a:rPr>
              <a:t> </a:t>
            </a:r>
            <a:r>
              <a:rPr sz="518" spc="-42">
                <a:solidFill>
                  <a:srgbClr val="231F20"/>
                </a:solidFill>
                <a:latin typeface="Calibri"/>
                <a:cs typeface="Calibri"/>
              </a:rPr>
              <a:t>based</a:t>
            </a:r>
            <a:r>
              <a:rPr sz="518" spc="-6">
                <a:solidFill>
                  <a:srgbClr val="231F20"/>
                </a:solidFill>
                <a:latin typeface="Calibri"/>
                <a:cs typeface="Calibri"/>
              </a:rPr>
              <a:t> </a:t>
            </a:r>
            <a:r>
              <a:rPr sz="518" spc="-49">
                <a:solidFill>
                  <a:srgbClr val="231F20"/>
                </a:solidFill>
                <a:latin typeface="Calibri"/>
                <a:cs typeface="Calibri"/>
              </a:rPr>
              <a:t>on</a:t>
            </a:r>
            <a:r>
              <a:rPr sz="518" spc="-10">
                <a:solidFill>
                  <a:srgbClr val="231F20"/>
                </a:solidFill>
                <a:latin typeface="Calibri"/>
                <a:cs typeface="Calibri"/>
              </a:rPr>
              <a:t> </a:t>
            </a:r>
            <a:r>
              <a:rPr sz="518" spc="-29">
                <a:solidFill>
                  <a:srgbClr val="231F20"/>
                </a:solidFill>
                <a:latin typeface="Calibri"/>
                <a:cs typeface="Calibri"/>
              </a:rPr>
              <a:t>Class</a:t>
            </a:r>
            <a:r>
              <a:rPr sz="518" spc="-6">
                <a:solidFill>
                  <a:srgbClr val="231F20"/>
                </a:solidFill>
                <a:latin typeface="Calibri"/>
                <a:cs typeface="Calibri"/>
              </a:rPr>
              <a:t> </a:t>
            </a:r>
            <a:r>
              <a:rPr sz="518" spc="-65">
                <a:solidFill>
                  <a:srgbClr val="231F20"/>
                </a:solidFill>
                <a:latin typeface="Calibri"/>
                <a:cs typeface="Calibri"/>
              </a:rPr>
              <a:t>A</a:t>
            </a:r>
            <a:r>
              <a:rPr sz="518" spc="-6">
                <a:solidFill>
                  <a:srgbClr val="231F20"/>
                </a:solidFill>
                <a:latin typeface="Calibri"/>
                <a:cs typeface="Calibri"/>
              </a:rPr>
              <a:t> </a:t>
            </a:r>
            <a:r>
              <a:rPr sz="518" spc="-45">
                <a:solidFill>
                  <a:srgbClr val="231F20"/>
                </a:solidFill>
                <a:latin typeface="Calibri"/>
                <a:cs typeface="Calibri"/>
              </a:rPr>
              <a:t>share</a:t>
            </a:r>
            <a:r>
              <a:rPr sz="518" spc="-6">
                <a:solidFill>
                  <a:srgbClr val="231F20"/>
                </a:solidFill>
                <a:latin typeface="Calibri"/>
                <a:cs typeface="Calibri"/>
              </a:rPr>
              <a:t> </a:t>
            </a:r>
            <a:r>
              <a:rPr sz="518" spc="-36">
                <a:solidFill>
                  <a:srgbClr val="231F20"/>
                </a:solidFill>
                <a:latin typeface="Calibri"/>
                <a:cs typeface="Calibri"/>
              </a:rPr>
              <a:t>results</a:t>
            </a:r>
            <a:r>
              <a:rPr sz="518" spc="-6">
                <a:solidFill>
                  <a:srgbClr val="231F20"/>
                </a:solidFill>
                <a:latin typeface="Calibri"/>
                <a:cs typeface="Calibri"/>
              </a:rPr>
              <a:t> </a:t>
            </a:r>
            <a:r>
              <a:rPr sz="518" spc="-45">
                <a:solidFill>
                  <a:srgbClr val="231F20"/>
                </a:solidFill>
                <a:latin typeface="Calibri"/>
                <a:cs typeface="Calibri"/>
              </a:rPr>
              <a:t>without</a:t>
            </a:r>
            <a:r>
              <a:rPr sz="518" spc="-10">
                <a:solidFill>
                  <a:srgbClr val="231F20"/>
                </a:solidFill>
                <a:latin typeface="Calibri"/>
                <a:cs typeface="Calibri"/>
              </a:rPr>
              <a:t> </a:t>
            </a:r>
            <a:r>
              <a:rPr sz="518" spc="-49">
                <a:solidFill>
                  <a:srgbClr val="231F20"/>
                </a:solidFill>
                <a:latin typeface="Calibri"/>
                <a:cs typeface="Calibri"/>
              </a:rPr>
              <a:t>a</a:t>
            </a:r>
            <a:r>
              <a:rPr sz="518" spc="-6">
                <a:solidFill>
                  <a:srgbClr val="231F20"/>
                </a:solidFill>
                <a:latin typeface="Calibri"/>
                <a:cs typeface="Calibri"/>
              </a:rPr>
              <a:t> </a:t>
            </a:r>
            <a:r>
              <a:rPr sz="518" spc="-32">
                <a:solidFill>
                  <a:srgbClr val="231F20"/>
                </a:solidFill>
                <a:latin typeface="Calibri"/>
                <a:cs typeface="Calibri"/>
              </a:rPr>
              <a:t>sales</a:t>
            </a:r>
            <a:r>
              <a:rPr sz="518" spc="-6">
                <a:solidFill>
                  <a:srgbClr val="231F20"/>
                </a:solidFill>
                <a:latin typeface="Calibri"/>
                <a:cs typeface="Calibri"/>
              </a:rPr>
              <a:t> charge,</a:t>
            </a:r>
            <a:r>
              <a:rPr sz="518" spc="324">
                <a:solidFill>
                  <a:srgbClr val="231F20"/>
                </a:solidFill>
                <a:latin typeface="Calibri"/>
                <a:cs typeface="Calibri"/>
              </a:rPr>
              <a:t> </a:t>
            </a:r>
            <a:r>
              <a:rPr sz="518" spc="-39">
                <a:solidFill>
                  <a:srgbClr val="231F20"/>
                </a:solidFill>
                <a:latin typeface="Calibri"/>
                <a:cs typeface="Calibri"/>
              </a:rPr>
              <a:t>adjusted</a:t>
            </a:r>
            <a:r>
              <a:rPr sz="518" spc="-3">
                <a:solidFill>
                  <a:srgbClr val="231F20"/>
                </a:solidFill>
                <a:latin typeface="Calibri"/>
                <a:cs typeface="Calibri"/>
              </a:rPr>
              <a:t> </a:t>
            </a:r>
            <a:r>
              <a:rPr sz="518" spc="-49">
                <a:solidFill>
                  <a:srgbClr val="231F20"/>
                </a:solidFill>
                <a:latin typeface="Calibri"/>
                <a:cs typeface="Calibri"/>
              </a:rPr>
              <a:t>for</a:t>
            </a:r>
            <a:r>
              <a:rPr sz="518" spc="-3">
                <a:solidFill>
                  <a:srgbClr val="231F20"/>
                </a:solidFill>
                <a:latin typeface="Calibri"/>
                <a:cs typeface="Calibri"/>
              </a:rPr>
              <a:t> </a:t>
            </a:r>
            <a:r>
              <a:rPr sz="518" spc="-42">
                <a:solidFill>
                  <a:srgbClr val="231F20"/>
                </a:solidFill>
                <a:latin typeface="Calibri"/>
                <a:cs typeface="Calibri"/>
              </a:rPr>
              <a:t>estimated</a:t>
            </a:r>
            <a:r>
              <a:rPr sz="518" spc="-3">
                <a:solidFill>
                  <a:srgbClr val="231F20"/>
                </a:solidFill>
                <a:latin typeface="Calibri"/>
                <a:cs typeface="Calibri"/>
              </a:rPr>
              <a:t> </a:t>
            </a:r>
            <a:r>
              <a:rPr sz="518" spc="-42">
                <a:solidFill>
                  <a:srgbClr val="231F20"/>
                </a:solidFill>
                <a:latin typeface="Calibri"/>
                <a:cs typeface="Calibri"/>
              </a:rPr>
              <a:t>annual</a:t>
            </a:r>
            <a:r>
              <a:rPr sz="518" spc="-3">
                <a:solidFill>
                  <a:srgbClr val="231F20"/>
                </a:solidFill>
                <a:latin typeface="Calibri"/>
                <a:cs typeface="Calibri"/>
              </a:rPr>
              <a:t> </a:t>
            </a:r>
            <a:r>
              <a:rPr sz="518" spc="-39">
                <a:solidFill>
                  <a:srgbClr val="231F20"/>
                </a:solidFill>
                <a:latin typeface="Calibri"/>
                <a:cs typeface="Calibri"/>
              </a:rPr>
              <a:t>expenses.</a:t>
            </a:r>
            <a:r>
              <a:rPr sz="518" spc="-3">
                <a:solidFill>
                  <a:srgbClr val="231F20"/>
                </a:solidFill>
                <a:latin typeface="Calibri"/>
                <a:cs typeface="Calibri"/>
              </a:rPr>
              <a:t> </a:t>
            </a:r>
            <a:r>
              <a:rPr sz="518" spc="-55">
                <a:solidFill>
                  <a:srgbClr val="231F20"/>
                </a:solidFill>
                <a:latin typeface="Calibri"/>
                <a:cs typeface="Calibri"/>
              </a:rPr>
              <a:t>The</a:t>
            </a:r>
            <a:r>
              <a:rPr sz="518" spc="-3">
                <a:solidFill>
                  <a:srgbClr val="231F20"/>
                </a:solidFill>
                <a:latin typeface="Calibri"/>
                <a:cs typeface="Calibri"/>
              </a:rPr>
              <a:t> </a:t>
            </a:r>
            <a:r>
              <a:rPr sz="518" spc="-36">
                <a:solidFill>
                  <a:srgbClr val="231F20"/>
                </a:solidFill>
                <a:latin typeface="Calibri"/>
                <a:cs typeface="Calibri"/>
              </a:rPr>
              <a:t>results</a:t>
            </a:r>
            <a:r>
              <a:rPr sz="518">
                <a:solidFill>
                  <a:srgbClr val="231F20"/>
                </a:solidFill>
                <a:latin typeface="Calibri"/>
                <a:cs typeface="Calibri"/>
              </a:rPr>
              <a:t> </a:t>
            </a:r>
            <a:r>
              <a:rPr sz="518" spc="-52">
                <a:solidFill>
                  <a:srgbClr val="231F20"/>
                </a:solidFill>
                <a:latin typeface="Calibri"/>
                <a:cs typeface="Calibri"/>
              </a:rPr>
              <a:t>shown</a:t>
            </a:r>
            <a:r>
              <a:rPr sz="518" spc="-3">
                <a:solidFill>
                  <a:srgbClr val="231F20"/>
                </a:solidFill>
                <a:latin typeface="Calibri"/>
                <a:cs typeface="Calibri"/>
              </a:rPr>
              <a:t> </a:t>
            </a:r>
            <a:r>
              <a:rPr sz="518" spc="-49">
                <a:solidFill>
                  <a:srgbClr val="231F20"/>
                </a:solidFill>
                <a:latin typeface="Calibri"/>
                <a:cs typeface="Calibri"/>
              </a:rPr>
              <a:t>are</a:t>
            </a:r>
            <a:r>
              <a:rPr sz="518" spc="-3">
                <a:solidFill>
                  <a:srgbClr val="231F20"/>
                </a:solidFill>
                <a:latin typeface="Calibri"/>
                <a:cs typeface="Calibri"/>
              </a:rPr>
              <a:t> </a:t>
            </a:r>
            <a:r>
              <a:rPr sz="518" spc="-45">
                <a:solidFill>
                  <a:srgbClr val="231F20"/>
                </a:solidFill>
                <a:latin typeface="Calibri"/>
                <a:cs typeface="Calibri"/>
              </a:rPr>
              <a:t>before</a:t>
            </a:r>
            <a:r>
              <a:rPr sz="518" spc="-3">
                <a:solidFill>
                  <a:srgbClr val="231F20"/>
                </a:solidFill>
                <a:latin typeface="Calibri"/>
                <a:cs typeface="Calibri"/>
              </a:rPr>
              <a:t> </a:t>
            </a:r>
            <a:r>
              <a:rPr sz="518" spc="-39">
                <a:solidFill>
                  <a:srgbClr val="231F20"/>
                </a:solidFill>
                <a:latin typeface="Calibri"/>
                <a:cs typeface="Calibri"/>
              </a:rPr>
              <a:t>taxes</a:t>
            </a:r>
            <a:r>
              <a:rPr sz="518" spc="-3">
                <a:solidFill>
                  <a:srgbClr val="231F20"/>
                </a:solidFill>
                <a:latin typeface="Calibri"/>
                <a:cs typeface="Calibri"/>
              </a:rPr>
              <a:t> </a:t>
            </a:r>
            <a:r>
              <a:rPr sz="518" spc="-49">
                <a:solidFill>
                  <a:srgbClr val="231F20"/>
                </a:solidFill>
                <a:latin typeface="Calibri"/>
                <a:cs typeface="Calibri"/>
              </a:rPr>
              <a:t>on</a:t>
            </a:r>
            <a:r>
              <a:rPr sz="518" spc="-3">
                <a:solidFill>
                  <a:srgbClr val="231F20"/>
                </a:solidFill>
                <a:latin typeface="Calibri"/>
                <a:cs typeface="Calibri"/>
              </a:rPr>
              <a:t> </a:t>
            </a:r>
            <a:r>
              <a:rPr sz="518" spc="-42">
                <a:solidFill>
                  <a:srgbClr val="231F20"/>
                </a:solidFill>
                <a:latin typeface="Calibri"/>
                <a:cs typeface="Calibri"/>
              </a:rPr>
              <a:t>fund</a:t>
            </a:r>
            <a:r>
              <a:rPr sz="518" spc="-3">
                <a:solidFill>
                  <a:srgbClr val="231F20"/>
                </a:solidFill>
                <a:latin typeface="Calibri"/>
                <a:cs typeface="Calibri"/>
              </a:rPr>
              <a:t> </a:t>
            </a:r>
            <a:r>
              <a:rPr sz="518" spc="-36">
                <a:solidFill>
                  <a:srgbClr val="231F20"/>
                </a:solidFill>
                <a:latin typeface="Calibri"/>
                <a:cs typeface="Calibri"/>
              </a:rPr>
              <a:t>distributions</a:t>
            </a:r>
            <a:r>
              <a:rPr sz="518">
                <a:solidFill>
                  <a:srgbClr val="231F20"/>
                </a:solidFill>
                <a:latin typeface="Calibri"/>
                <a:cs typeface="Calibri"/>
              </a:rPr>
              <a:t> </a:t>
            </a:r>
            <a:r>
              <a:rPr sz="518" spc="-45">
                <a:solidFill>
                  <a:srgbClr val="231F20"/>
                </a:solidFill>
                <a:latin typeface="Calibri"/>
                <a:cs typeface="Calibri"/>
              </a:rPr>
              <a:t>and</a:t>
            </a:r>
            <a:r>
              <a:rPr sz="518" spc="-3">
                <a:solidFill>
                  <a:srgbClr val="231F20"/>
                </a:solidFill>
                <a:latin typeface="Calibri"/>
                <a:cs typeface="Calibri"/>
              </a:rPr>
              <a:t> </a:t>
            </a:r>
            <a:r>
              <a:rPr sz="518" spc="-36">
                <a:solidFill>
                  <a:srgbClr val="231F20"/>
                </a:solidFill>
                <a:latin typeface="Calibri"/>
                <a:cs typeface="Calibri"/>
              </a:rPr>
              <a:t>sale</a:t>
            </a:r>
            <a:r>
              <a:rPr sz="518" spc="-3">
                <a:solidFill>
                  <a:srgbClr val="231F20"/>
                </a:solidFill>
                <a:latin typeface="Calibri"/>
                <a:cs typeface="Calibri"/>
              </a:rPr>
              <a:t> </a:t>
            </a:r>
            <a:r>
              <a:rPr sz="518" spc="-52">
                <a:solidFill>
                  <a:srgbClr val="231F20"/>
                </a:solidFill>
                <a:latin typeface="Calibri"/>
                <a:cs typeface="Calibri"/>
              </a:rPr>
              <a:t>of</a:t>
            </a:r>
            <a:r>
              <a:rPr sz="518" spc="-3">
                <a:solidFill>
                  <a:srgbClr val="231F20"/>
                </a:solidFill>
                <a:latin typeface="Calibri"/>
                <a:cs typeface="Calibri"/>
              </a:rPr>
              <a:t> </a:t>
            </a:r>
            <a:r>
              <a:rPr sz="518" spc="-42">
                <a:solidFill>
                  <a:srgbClr val="231F20"/>
                </a:solidFill>
                <a:latin typeface="Calibri"/>
                <a:cs typeface="Calibri"/>
              </a:rPr>
              <a:t>fund</a:t>
            </a:r>
            <a:r>
              <a:rPr sz="518" spc="-3">
                <a:solidFill>
                  <a:srgbClr val="231F20"/>
                </a:solidFill>
                <a:latin typeface="Calibri"/>
                <a:cs typeface="Calibri"/>
              </a:rPr>
              <a:t> </a:t>
            </a:r>
            <a:r>
              <a:rPr sz="518" spc="-39">
                <a:solidFill>
                  <a:srgbClr val="231F20"/>
                </a:solidFill>
                <a:latin typeface="Calibri"/>
                <a:cs typeface="Calibri"/>
              </a:rPr>
              <a:t>shares.</a:t>
            </a:r>
            <a:r>
              <a:rPr sz="518" spc="-3">
                <a:solidFill>
                  <a:srgbClr val="231F20"/>
                </a:solidFill>
                <a:latin typeface="Calibri"/>
                <a:cs typeface="Calibri"/>
              </a:rPr>
              <a:t> </a:t>
            </a:r>
            <a:r>
              <a:rPr sz="518" spc="-32">
                <a:solidFill>
                  <a:srgbClr val="231F20"/>
                </a:solidFill>
                <a:latin typeface="Calibri"/>
                <a:cs typeface="Calibri"/>
              </a:rPr>
              <a:t>Past</a:t>
            </a:r>
            <a:r>
              <a:rPr sz="518" spc="-3">
                <a:solidFill>
                  <a:srgbClr val="231F20"/>
                </a:solidFill>
                <a:latin typeface="Calibri"/>
                <a:cs typeface="Calibri"/>
              </a:rPr>
              <a:t> </a:t>
            </a:r>
            <a:r>
              <a:rPr sz="518" spc="-36">
                <a:solidFill>
                  <a:srgbClr val="231F20"/>
                </a:solidFill>
                <a:latin typeface="Calibri"/>
                <a:cs typeface="Calibri"/>
              </a:rPr>
              <a:t>results</a:t>
            </a:r>
            <a:r>
              <a:rPr sz="518">
                <a:solidFill>
                  <a:srgbClr val="231F20"/>
                </a:solidFill>
                <a:latin typeface="Calibri"/>
                <a:cs typeface="Calibri"/>
              </a:rPr>
              <a:t> </a:t>
            </a:r>
            <a:r>
              <a:rPr sz="518" spc="-49">
                <a:solidFill>
                  <a:srgbClr val="231F20"/>
                </a:solidFill>
                <a:latin typeface="Calibri"/>
                <a:cs typeface="Calibri"/>
              </a:rPr>
              <a:t>are</a:t>
            </a:r>
            <a:r>
              <a:rPr sz="518" spc="-3">
                <a:solidFill>
                  <a:srgbClr val="231F20"/>
                </a:solidFill>
                <a:latin typeface="Calibri"/>
                <a:cs typeface="Calibri"/>
              </a:rPr>
              <a:t> </a:t>
            </a:r>
            <a:r>
              <a:rPr sz="518" spc="-49">
                <a:solidFill>
                  <a:srgbClr val="231F20"/>
                </a:solidFill>
                <a:latin typeface="Calibri"/>
                <a:cs typeface="Calibri"/>
              </a:rPr>
              <a:t>not</a:t>
            </a:r>
            <a:r>
              <a:rPr sz="518" spc="-3">
                <a:solidFill>
                  <a:srgbClr val="231F20"/>
                </a:solidFill>
                <a:latin typeface="Calibri"/>
                <a:cs typeface="Calibri"/>
              </a:rPr>
              <a:t> </a:t>
            </a:r>
            <a:r>
              <a:rPr sz="518" spc="-39">
                <a:solidFill>
                  <a:srgbClr val="231F20"/>
                </a:solidFill>
                <a:latin typeface="Calibri"/>
                <a:cs typeface="Calibri"/>
              </a:rPr>
              <a:t>predictive</a:t>
            </a:r>
            <a:r>
              <a:rPr sz="518" spc="-3">
                <a:solidFill>
                  <a:srgbClr val="231F20"/>
                </a:solidFill>
                <a:latin typeface="Calibri"/>
                <a:cs typeface="Calibri"/>
              </a:rPr>
              <a:t> </a:t>
            </a:r>
            <a:r>
              <a:rPr sz="518" spc="-52">
                <a:solidFill>
                  <a:srgbClr val="231F20"/>
                </a:solidFill>
                <a:latin typeface="Calibri"/>
                <a:cs typeface="Calibri"/>
              </a:rPr>
              <a:t>of</a:t>
            </a:r>
            <a:r>
              <a:rPr sz="518" spc="-3">
                <a:solidFill>
                  <a:srgbClr val="231F20"/>
                </a:solidFill>
                <a:latin typeface="Calibri"/>
                <a:cs typeface="Calibri"/>
              </a:rPr>
              <a:t> </a:t>
            </a:r>
            <a:r>
              <a:rPr sz="518" spc="-36">
                <a:solidFill>
                  <a:srgbClr val="231F20"/>
                </a:solidFill>
                <a:latin typeface="Calibri"/>
                <a:cs typeface="Calibri"/>
              </a:rPr>
              <a:t>results</a:t>
            </a:r>
            <a:r>
              <a:rPr sz="518" spc="-3">
                <a:solidFill>
                  <a:srgbClr val="231F20"/>
                </a:solidFill>
                <a:latin typeface="Calibri"/>
                <a:cs typeface="Calibri"/>
              </a:rPr>
              <a:t> </a:t>
            </a:r>
            <a:r>
              <a:rPr sz="518" spc="-29">
                <a:solidFill>
                  <a:srgbClr val="231F20"/>
                </a:solidFill>
                <a:latin typeface="Calibri"/>
                <a:cs typeface="Calibri"/>
              </a:rPr>
              <a:t>in</a:t>
            </a:r>
            <a:r>
              <a:rPr sz="518" spc="-3">
                <a:solidFill>
                  <a:srgbClr val="231F20"/>
                </a:solidFill>
                <a:latin typeface="Calibri"/>
                <a:cs typeface="Calibri"/>
              </a:rPr>
              <a:t> </a:t>
            </a:r>
            <a:r>
              <a:rPr sz="518" spc="-42">
                <a:solidFill>
                  <a:srgbClr val="231F20"/>
                </a:solidFill>
                <a:latin typeface="Calibri"/>
                <a:cs typeface="Calibri"/>
              </a:rPr>
              <a:t>future</a:t>
            </a:r>
            <a:r>
              <a:rPr sz="518">
                <a:solidFill>
                  <a:srgbClr val="231F20"/>
                </a:solidFill>
                <a:latin typeface="Calibri"/>
                <a:cs typeface="Calibri"/>
              </a:rPr>
              <a:t> </a:t>
            </a:r>
            <a:r>
              <a:rPr sz="518" spc="-6">
                <a:solidFill>
                  <a:srgbClr val="231F20"/>
                </a:solidFill>
                <a:latin typeface="Calibri"/>
                <a:cs typeface="Calibri"/>
              </a:rPr>
              <a:t>periods.</a:t>
            </a:r>
            <a:r>
              <a:rPr sz="518" spc="324">
                <a:solidFill>
                  <a:srgbClr val="231F20"/>
                </a:solidFill>
                <a:latin typeface="Calibri"/>
                <a:cs typeface="Calibri"/>
              </a:rPr>
              <a:t> </a:t>
            </a:r>
            <a:r>
              <a:rPr sz="518" spc="-36">
                <a:solidFill>
                  <a:srgbClr val="231F20"/>
                </a:solidFill>
                <a:latin typeface="Calibri"/>
                <a:cs typeface="Calibri"/>
              </a:rPr>
              <a:t>Results</a:t>
            </a:r>
            <a:r>
              <a:rPr sz="518" spc="-3">
                <a:solidFill>
                  <a:srgbClr val="231F20"/>
                </a:solidFill>
                <a:latin typeface="Calibri"/>
                <a:cs typeface="Calibri"/>
              </a:rPr>
              <a:t> </a:t>
            </a:r>
            <a:r>
              <a:rPr sz="518" spc="-49">
                <a:solidFill>
                  <a:srgbClr val="231F20"/>
                </a:solidFill>
                <a:latin typeface="Calibri"/>
                <a:cs typeface="Calibri"/>
              </a:rPr>
              <a:t>for</a:t>
            </a:r>
            <a:r>
              <a:rPr sz="518">
                <a:solidFill>
                  <a:srgbClr val="231F20"/>
                </a:solidFill>
                <a:latin typeface="Calibri"/>
                <a:cs typeface="Calibri"/>
              </a:rPr>
              <a:t> </a:t>
            </a:r>
            <a:r>
              <a:rPr sz="518" spc="-49">
                <a:solidFill>
                  <a:srgbClr val="231F20"/>
                </a:solidFill>
                <a:latin typeface="Calibri"/>
                <a:cs typeface="Calibri"/>
              </a:rPr>
              <a:t>other</a:t>
            </a:r>
            <a:r>
              <a:rPr sz="518">
                <a:solidFill>
                  <a:srgbClr val="231F20"/>
                </a:solidFill>
                <a:latin typeface="Calibri"/>
                <a:cs typeface="Calibri"/>
              </a:rPr>
              <a:t> </a:t>
            </a:r>
            <a:r>
              <a:rPr sz="518" spc="-45">
                <a:solidFill>
                  <a:srgbClr val="231F20"/>
                </a:solidFill>
                <a:latin typeface="Calibri"/>
                <a:cs typeface="Calibri"/>
              </a:rPr>
              <a:t>share</a:t>
            </a:r>
            <a:r>
              <a:rPr sz="518" spc="-3">
                <a:solidFill>
                  <a:srgbClr val="231F20"/>
                </a:solidFill>
                <a:latin typeface="Calibri"/>
                <a:cs typeface="Calibri"/>
              </a:rPr>
              <a:t> </a:t>
            </a:r>
            <a:r>
              <a:rPr sz="518" spc="-36">
                <a:solidFill>
                  <a:srgbClr val="231F20"/>
                </a:solidFill>
                <a:latin typeface="Calibri"/>
                <a:cs typeface="Calibri"/>
              </a:rPr>
              <a:t>classes</a:t>
            </a:r>
            <a:r>
              <a:rPr sz="518">
                <a:solidFill>
                  <a:srgbClr val="231F20"/>
                </a:solidFill>
                <a:latin typeface="Calibri"/>
                <a:cs typeface="Calibri"/>
              </a:rPr>
              <a:t> </a:t>
            </a:r>
            <a:r>
              <a:rPr sz="518" spc="-52">
                <a:solidFill>
                  <a:srgbClr val="231F20"/>
                </a:solidFill>
                <a:latin typeface="Calibri"/>
                <a:cs typeface="Calibri"/>
              </a:rPr>
              <a:t>may</a:t>
            </a:r>
            <a:r>
              <a:rPr sz="518">
                <a:solidFill>
                  <a:srgbClr val="231F20"/>
                </a:solidFill>
                <a:latin typeface="Calibri"/>
                <a:cs typeface="Calibri"/>
              </a:rPr>
              <a:t> </a:t>
            </a:r>
            <a:r>
              <a:rPr sz="518" spc="-6">
                <a:solidFill>
                  <a:srgbClr val="231F20"/>
                </a:solidFill>
                <a:latin typeface="Calibri"/>
                <a:cs typeface="Calibri"/>
              </a:rPr>
              <a:t>differ.</a:t>
            </a:r>
            <a:endParaRPr sz="518">
              <a:latin typeface="Calibri"/>
              <a:cs typeface="Calibri"/>
            </a:endParaRPr>
          </a:p>
        </p:txBody>
      </p:sp>
      <p:sp>
        <p:nvSpPr>
          <p:cNvPr id="440" name="object 440"/>
          <p:cNvSpPr txBox="1">
            <a:spLocks noGrp="1"/>
          </p:cNvSpPr>
          <p:nvPr>
            <p:ph type="title"/>
          </p:nvPr>
        </p:nvSpPr>
        <p:spPr>
          <a:xfrm>
            <a:off x="640813" y="810382"/>
            <a:ext cx="3119008" cy="274520"/>
          </a:xfrm>
          <a:prstGeom prst="rect">
            <a:avLst/>
          </a:prstGeom>
        </p:spPr>
        <p:txBody>
          <a:bodyPr vert="horz" wrap="square" lIns="0" tIns="8218" rIns="0" bIns="0" rtlCol="0">
            <a:spAutoFit/>
          </a:bodyPr>
          <a:lstStyle/>
          <a:p>
            <a:pPr marL="16435">
              <a:lnSpc>
                <a:spcPts val="1631"/>
              </a:lnSpc>
              <a:spcBef>
                <a:spcPts val="65"/>
              </a:spcBef>
            </a:pPr>
            <a:r>
              <a:rPr sz="1424" spc="-45" dirty="0">
                <a:solidFill>
                  <a:srgbClr val="005F9A"/>
                </a:solidFill>
              </a:rPr>
              <a:t>The</a:t>
            </a:r>
            <a:r>
              <a:rPr sz="1424" spc="-65" dirty="0">
                <a:solidFill>
                  <a:srgbClr val="005F9A"/>
                </a:solidFill>
              </a:rPr>
              <a:t> </a:t>
            </a:r>
            <a:r>
              <a:rPr sz="1424" spc="-42" dirty="0">
                <a:solidFill>
                  <a:srgbClr val="005F9A"/>
                </a:solidFill>
              </a:rPr>
              <a:t>Investment</a:t>
            </a:r>
            <a:r>
              <a:rPr sz="1424" spc="-65" dirty="0">
                <a:solidFill>
                  <a:srgbClr val="005F9A"/>
                </a:solidFill>
              </a:rPr>
              <a:t> </a:t>
            </a:r>
            <a:r>
              <a:rPr sz="1424" spc="-42" dirty="0">
                <a:solidFill>
                  <a:srgbClr val="005F9A"/>
                </a:solidFill>
              </a:rPr>
              <a:t>Company</a:t>
            </a:r>
            <a:r>
              <a:rPr sz="1424" spc="-65" dirty="0">
                <a:solidFill>
                  <a:srgbClr val="005F9A"/>
                </a:solidFill>
              </a:rPr>
              <a:t> </a:t>
            </a:r>
            <a:r>
              <a:rPr sz="1424" spc="-13" dirty="0">
                <a:solidFill>
                  <a:srgbClr val="005F9A"/>
                </a:solidFill>
              </a:rPr>
              <a:t>of</a:t>
            </a:r>
            <a:r>
              <a:rPr sz="1424" spc="-65" dirty="0">
                <a:solidFill>
                  <a:srgbClr val="005F9A"/>
                </a:solidFill>
              </a:rPr>
              <a:t> </a:t>
            </a:r>
            <a:r>
              <a:rPr sz="1424" spc="-26" dirty="0">
                <a:solidFill>
                  <a:srgbClr val="005F9A"/>
                </a:solidFill>
              </a:rPr>
              <a:t>America</a:t>
            </a:r>
            <a:r>
              <a:rPr sz="1213" spc="-39" baseline="33333" dirty="0">
                <a:solidFill>
                  <a:srgbClr val="005F9A"/>
                </a:solidFill>
              </a:rPr>
              <a:t>®</a:t>
            </a:r>
            <a:endParaRPr sz="1213" baseline="33333" dirty="0"/>
          </a:p>
          <a:p>
            <a:pPr marL="16435">
              <a:lnSpc>
                <a:spcPts val="1631"/>
              </a:lnSpc>
            </a:pPr>
            <a:r>
              <a:rPr sz="1424" b="0" dirty="0">
                <a:solidFill>
                  <a:srgbClr val="005F9A"/>
                </a:solidFill>
                <a:latin typeface="Arial"/>
                <a:cs typeface="Arial"/>
              </a:rPr>
              <a:t>22</a:t>
            </a:r>
            <a:r>
              <a:rPr sz="1424" b="0" spc="-36" dirty="0">
                <a:solidFill>
                  <a:srgbClr val="005F9A"/>
                </a:solidFill>
                <a:latin typeface="Arial"/>
                <a:cs typeface="Arial"/>
              </a:rPr>
              <a:t> </a:t>
            </a:r>
            <a:r>
              <a:rPr sz="1424" b="0" dirty="0">
                <a:solidFill>
                  <a:srgbClr val="005F9A"/>
                </a:solidFill>
                <a:latin typeface="Arial"/>
                <a:cs typeface="Arial"/>
              </a:rPr>
              <a:t>elections</a:t>
            </a:r>
            <a:r>
              <a:rPr sz="1424" b="0" spc="-32" dirty="0">
                <a:solidFill>
                  <a:srgbClr val="005F9A"/>
                </a:solidFill>
                <a:latin typeface="Arial"/>
                <a:cs typeface="Arial"/>
              </a:rPr>
              <a:t> </a:t>
            </a:r>
            <a:r>
              <a:rPr sz="1424" b="0" dirty="0">
                <a:solidFill>
                  <a:srgbClr val="005F9A"/>
                </a:solidFill>
                <a:latin typeface="Arial"/>
                <a:cs typeface="Arial"/>
              </a:rPr>
              <a:t>and</a:t>
            </a:r>
            <a:r>
              <a:rPr sz="1424" b="0" spc="-32" dirty="0">
                <a:solidFill>
                  <a:srgbClr val="005F9A"/>
                </a:solidFill>
                <a:latin typeface="Arial"/>
                <a:cs typeface="Arial"/>
              </a:rPr>
              <a:t> </a:t>
            </a:r>
            <a:r>
              <a:rPr sz="1424" b="0" spc="-6" dirty="0">
                <a:solidFill>
                  <a:srgbClr val="005F9A"/>
                </a:solidFill>
                <a:latin typeface="Arial"/>
                <a:cs typeface="Arial"/>
              </a:rPr>
              <a:t>counting</a:t>
            </a:r>
            <a:endParaRPr sz="1424" dirty="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H="1">
            <a:off x="496174" y="5941014"/>
            <a:ext cx="0" cy="343498"/>
          </a:xfrm>
          <a:custGeom>
            <a:avLst/>
            <a:gdLst/>
            <a:ahLst/>
            <a:cxnLst/>
            <a:rect l="l" t="t" r="r" b="b"/>
            <a:pathLst>
              <a:path h="530859">
                <a:moveTo>
                  <a:pt x="0" y="0"/>
                </a:moveTo>
                <a:lnTo>
                  <a:pt x="0" y="530479"/>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 name="object 3"/>
          <p:cNvSpPr/>
          <p:nvPr/>
        </p:nvSpPr>
        <p:spPr>
          <a:xfrm flipH="1">
            <a:off x="496174"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p:nvPr/>
        </p:nvSpPr>
        <p:spPr>
          <a:xfrm flipH="1">
            <a:off x="496174" y="5216275"/>
            <a:ext cx="0" cy="248995"/>
          </a:xfrm>
          <a:custGeom>
            <a:avLst/>
            <a:gdLst/>
            <a:ahLst/>
            <a:cxnLst/>
            <a:rect l="l" t="t" r="r" b="b"/>
            <a:pathLst>
              <a:path h="384809">
                <a:moveTo>
                  <a:pt x="0" y="0"/>
                </a:moveTo>
                <a:lnTo>
                  <a:pt x="0" y="38434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flipH="1">
            <a:off x="701264" y="5941014"/>
            <a:ext cx="0" cy="343087"/>
          </a:xfrm>
          <a:custGeom>
            <a:avLst/>
            <a:gdLst/>
            <a:ahLst/>
            <a:cxnLst/>
            <a:rect l="l" t="t" r="r" b="b"/>
            <a:pathLst>
              <a:path h="530225">
                <a:moveTo>
                  <a:pt x="0" y="0"/>
                </a:moveTo>
                <a:lnTo>
                  <a:pt x="0" y="529990"/>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6"/>
          <p:cNvSpPr/>
          <p:nvPr/>
        </p:nvSpPr>
        <p:spPr>
          <a:xfrm flipH="1">
            <a:off x="701264"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7"/>
          <p:cNvSpPr/>
          <p:nvPr/>
        </p:nvSpPr>
        <p:spPr>
          <a:xfrm flipH="1">
            <a:off x="701264" y="5215959"/>
            <a:ext cx="0" cy="249406"/>
          </a:xfrm>
          <a:custGeom>
            <a:avLst/>
            <a:gdLst/>
            <a:ahLst/>
            <a:cxnLst/>
            <a:rect l="l" t="t" r="r" b="b"/>
            <a:pathLst>
              <a:path h="385445">
                <a:moveTo>
                  <a:pt x="0" y="0"/>
                </a:moveTo>
                <a:lnTo>
                  <a:pt x="0" y="384834"/>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8"/>
          <p:cNvSpPr/>
          <p:nvPr/>
        </p:nvSpPr>
        <p:spPr>
          <a:xfrm flipH="1">
            <a:off x="906148"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p:nvPr/>
        </p:nvSpPr>
        <p:spPr>
          <a:xfrm flipH="1">
            <a:off x="906148"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p:nvPr/>
        </p:nvSpPr>
        <p:spPr>
          <a:xfrm flipH="1">
            <a:off x="906148"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p:nvPr/>
        </p:nvSpPr>
        <p:spPr>
          <a:xfrm flipH="1">
            <a:off x="1111031"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2"/>
          <p:cNvSpPr/>
          <p:nvPr/>
        </p:nvSpPr>
        <p:spPr>
          <a:xfrm flipH="1">
            <a:off x="1111031"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flipH="1">
            <a:off x="1111031"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flipH="1">
            <a:off x="1315917"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flipH="1">
            <a:off x="1315917"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16"/>
          <p:cNvSpPr/>
          <p:nvPr/>
        </p:nvSpPr>
        <p:spPr>
          <a:xfrm flipH="1">
            <a:off x="1315917"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17"/>
          <p:cNvSpPr/>
          <p:nvPr/>
        </p:nvSpPr>
        <p:spPr>
          <a:xfrm flipH="1">
            <a:off x="1520801"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18"/>
          <p:cNvSpPr/>
          <p:nvPr/>
        </p:nvSpPr>
        <p:spPr>
          <a:xfrm flipH="1">
            <a:off x="1520801"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flipH="1">
            <a:off x="1520801"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p:nvPr/>
        </p:nvSpPr>
        <p:spPr>
          <a:xfrm flipH="1">
            <a:off x="1725686"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p:nvPr/>
        </p:nvSpPr>
        <p:spPr>
          <a:xfrm flipH="1">
            <a:off x="1725686"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p:nvPr/>
        </p:nvSpPr>
        <p:spPr>
          <a:xfrm flipH="1">
            <a:off x="1725686"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flipH="1">
            <a:off x="1930569" y="5941014"/>
            <a:ext cx="0" cy="342676"/>
          </a:xfrm>
          <a:custGeom>
            <a:avLst/>
            <a:gdLst/>
            <a:ahLst/>
            <a:cxnLst/>
            <a:rect l="l" t="t" r="r" b="b"/>
            <a:pathLst>
              <a:path h="529590">
                <a:moveTo>
                  <a:pt x="0" y="0"/>
                </a:moveTo>
                <a:lnTo>
                  <a:pt x="0" y="528995"/>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flipH="1">
            <a:off x="1930569" y="5563597"/>
            <a:ext cx="0" cy="278989"/>
          </a:xfrm>
          <a:custGeom>
            <a:avLst/>
            <a:gdLst/>
            <a:ahLst/>
            <a:cxnLst/>
            <a:rect l="l" t="t" r="r" b="b"/>
            <a:pathLst>
              <a:path h="431165">
                <a:moveTo>
                  <a:pt x="0" y="0"/>
                </a:moveTo>
                <a:lnTo>
                  <a:pt x="0" y="43091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flipH="1">
            <a:off x="1930569" y="5215315"/>
            <a:ext cx="0" cy="249816"/>
          </a:xfrm>
          <a:custGeom>
            <a:avLst/>
            <a:gdLst/>
            <a:ahLst/>
            <a:cxnLst/>
            <a:rect l="l" t="t" r="r" b="b"/>
            <a:pathLst>
              <a:path h="386079">
                <a:moveTo>
                  <a:pt x="0" y="0"/>
                </a:moveTo>
                <a:lnTo>
                  <a:pt x="0" y="385828"/>
                </a:lnTo>
              </a:path>
            </a:pathLst>
          </a:custGeom>
          <a:ln w="5587">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flipH="1">
            <a:off x="213545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flipH="1">
            <a:off x="213545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flipH="1">
            <a:off x="213545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flipH="1">
            <a:off x="2340339"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flipH="1">
            <a:off x="234033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p:nvPr/>
        </p:nvSpPr>
        <p:spPr>
          <a:xfrm flipH="1">
            <a:off x="2340339"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32"/>
          <p:cNvSpPr/>
          <p:nvPr/>
        </p:nvSpPr>
        <p:spPr>
          <a:xfrm flipH="1">
            <a:off x="254522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p:nvPr/>
        </p:nvSpPr>
        <p:spPr>
          <a:xfrm flipH="1">
            <a:off x="254522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34"/>
          <p:cNvSpPr/>
          <p:nvPr/>
        </p:nvSpPr>
        <p:spPr>
          <a:xfrm flipH="1">
            <a:off x="254522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5"/>
          <p:cNvSpPr/>
          <p:nvPr/>
        </p:nvSpPr>
        <p:spPr>
          <a:xfrm flipH="1">
            <a:off x="2750107"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36"/>
          <p:cNvSpPr/>
          <p:nvPr/>
        </p:nvSpPr>
        <p:spPr>
          <a:xfrm flipH="1">
            <a:off x="2750107"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37"/>
          <p:cNvSpPr/>
          <p:nvPr/>
        </p:nvSpPr>
        <p:spPr>
          <a:xfrm flipH="1">
            <a:off x="2750107"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38"/>
          <p:cNvSpPr/>
          <p:nvPr/>
        </p:nvSpPr>
        <p:spPr>
          <a:xfrm flipH="1">
            <a:off x="397941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object 39"/>
          <p:cNvSpPr/>
          <p:nvPr/>
        </p:nvSpPr>
        <p:spPr>
          <a:xfrm flipH="1">
            <a:off x="397941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40"/>
          <p:cNvSpPr/>
          <p:nvPr/>
        </p:nvSpPr>
        <p:spPr>
          <a:xfrm flipH="1">
            <a:off x="397941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flipH="1">
            <a:off x="3774529"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p:nvPr/>
        </p:nvSpPr>
        <p:spPr>
          <a:xfrm flipH="1">
            <a:off x="377452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43"/>
          <p:cNvSpPr/>
          <p:nvPr/>
        </p:nvSpPr>
        <p:spPr>
          <a:xfrm flipH="1">
            <a:off x="3774529"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4"/>
          <p:cNvSpPr/>
          <p:nvPr/>
        </p:nvSpPr>
        <p:spPr>
          <a:xfrm flipH="1">
            <a:off x="3569645"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45"/>
          <p:cNvSpPr/>
          <p:nvPr/>
        </p:nvSpPr>
        <p:spPr>
          <a:xfrm flipH="1">
            <a:off x="356964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46"/>
          <p:cNvSpPr/>
          <p:nvPr/>
        </p:nvSpPr>
        <p:spPr>
          <a:xfrm flipH="1">
            <a:off x="3569645"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47"/>
          <p:cNvSpPr/>
          <p:nvPr/>
        </p:nvSpPr>
        <p:spPr>
          <a:xfrm flipH="1">
            <a:off x="3364760"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48"/>
          <p:cNvSpPr/>
          <p:nvPr/>
        </p:nvSpPr>
        <p:spPr>
          <a:xfrm flipH="1">
            <a:off x="336476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flipH="1">
            <a:off x="3364760"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0"/>
          <p:cNvSpPr/>
          <p:nvPr/>
        </p:nvSpPr>
        <p:spPr>
          <a:xfrm flipH="1">
            <a:off x="3159876"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1" name="object 51"/>
          <p:cNvSpPr/>
          <p:nvPr/>
        </p:nvSpPr>
        <p:spPr>
          <a:xfrm flipH="1">
            <a:off x="315987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2" name="object 52"/>
          <p:cNvSpPr/>
          <p:nvPr/>
        </p:nvSpPr>
        <p:spPr>
          <a:xfrm flipH="1">
            <a:off x="3159876"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3"/>
          <p:cNvSpPr/>
          <p:nvPr/>
        </p:nvSpPr>
        <p:spPr>
          <a:xfrm flipH="1">
            <a:off x="295499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54"/>
          <p:cNvSpPr/>
          <p:nvPr/>
        </p:nvSpPr>
        <p:spPr>
          <a:xfrm flipH="1">
            <a:off x="295499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55"/>
          <p:cNvSpPr/>
          <p:nvPr/>
        </p:nvSpPr>
        <p:spPr>
          <a:xfrm flipH="1">
            <a:off x="295499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56"/>
          <p:cNvSpPr/>
          <p:nvPr/>
        </p:nvSpPr>
        <p:spPr>
          <a:xfrm flipH="1">
            <a:off x="4184299"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57"/>
          <p:cNvSpPr/>
          <p:nvPr/>
        </p:nvSpPr>
        <p:spPr>
          <a:xfrm flipH="1">
            <a:off x="418429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8" name="object 58"/>
          <p:cNvSpPr/>
          <p:nvPr/>
        </p:nvSpPr>
        <p:spPr>
          <a:xfrm flipH="1">
            <a:off x="4184299"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59"/>
          <p:cNvSpPr/>
          <p:nvPr/>
        </p:nvSpPr>
        <p:spPr>
          <a:xfrm flipH="1">
            <a:off x="438918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0" name="object 60"/>
          <p:cNvSpPr/>
          <p:nvPr/>
        </p:nvSpPr>
        <p:spPr>
          <a:xfrm flipH="1">
            <a:off x="438918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61"/>
          <p:cNvSpPr/>
          <p:nvPr/>
        </p:nvSpPr>
        <p:spPr>
          <a:xfrm flipH="1">
            <a:off x="438918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2" name="object 62"/>
          <p:cNvSpPr/>
          <p:nvPr/>
        </p:nvSpPr>
        <p:spPr>
          <a:xfrm flipH="1">
            <a:off x="4594068"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3" name="object 63"/>
          <p:cNvSpPr/>
          <p:nvPr/>
        </p:nvSpPr>
        <p:spPr>
          <a:xfrm flipH="1">
            <a:off x="4594068"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4" name="object 64"/>
          <p:cNvSpPr/>
          <p:nvPr/>
        </p:nvSpPr>
        <p:spPr>
          <a:xfrm flipH="1">
            <a:off x="4594068"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65"/>
          <p:cNvSpPr/>
          <p:nvPr/>
        </p:nvSpPr>
        <p:spPr>
          <a:xfrm flipH="1">
            <a:off x="479895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6" name="object 66"/>
          <p:cNvSpPr/>
          <p:nvPr/>
        </p:nvSpPr>
        <p:spPr>
          <a:xfrm flipH="1">
            <a:off x="479895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7" name="object 67"/>
          <p:cNvSpPr/>
          <p:nvPr/>
        </p:nvSpPr>
        <p:spPr>
          <a:xfrm flipH="1">
            <a:off x="479895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68"/>
          <p:cNvSpPr/>
          <p:nvPr/>
        </p:nvSpPr>
        <p:spPr>
          <a:xfrm flipH="1">
            <a:off x="5003835"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69"/>
          <p:cNvSpPr/>
          <p:nvPr/>
        </p:nvSpPr>
        <p:spPr>
          <a:xfrm flipH="1">
            <a:off x="500383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0" name="object 70"/>
          <p:cNvSpPr/>
          <p:nvPr/>
        </p:nvSpPr>
        <p:spPr>
          <a:xfrm flipH="1">
            <a:off x="5003835"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1" name="object 71"/>
          <p:cNvSpPr/>
          <p:nvPr/>
        </p:nvSpPr>
        <p:spPr>
          <a:xfrm flipH="1">
            <a:off x="5208721"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2" name="object 72"/>
          <p:cNvSpPr/>
          <p:nvPr/>
        </p:nvSpPr>
        <p:spPr>
          <a:xfrm flipH="1">
            <a:off x="5208721"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3" name="object 73"/>
          <p:cNvSpPr/>
          <p:nvPr/>
        </p:nvSpPr>
        <p:spPr>
          <a:xfrm flipH="1">
            <a:off x="5208721"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4" name="object 74"/>
          <p:cNvSpPr/>
          <p:nvPr/>
        </p:nvSpPr>
        <p:spPr>
          <a:xfrm flipH="1">
            <a:off x="5413605"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5" name="object 75"/>
          <p:cNvSpPr/>
          <p:nvPr/>
        </p:nvSpPr>
        <p:spPr>
          <a:xfrm flipH="1">
            <a:off x="5413605"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6" name="object 76"/>
          <p:cNvSpPr/>
          <p:nvPr/>
        </p:nvSpPr>
        <p:spPr>
          <a:xfrm flipH="1">
            <a:off x="5413605"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77"/>
          <p:cNvSpPr/>
          <p:nvPr/>
        </p:nvSpPr>
        <p:spPr>
          <a:xfrm flipH="1">
            <a:off x="5618490"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8" name="object 78"/>
          <p:cNvSpPr/>
          <p:nvPr/>
        </p:nvSpPr>
        <p:spPr>
          <a:xfrm flipH="1">
            <a:off x="561849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9" name="object 79"/>
          <p:cNvSpPr/>
          <p:nvPr/>
        </p:nvSpPr>
        <p:spPr>
          <a:xfrm flipH="1">
            <a:off x="5618490"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0" name="object 80"/>
          <p:cNvSpPr/>
          <p:nvPr/>
        </p:nvSpPr>
        <p:spPr>
          <a:xfrm flipH="1">
            <a:off x="582337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1" name="object 81"/>
          <p:cNvSpPr/>
          <p:nvPr/>
        </p:nvSpPr>
        <p:spPr>
          <a:xfrm flipH="1">
            <a:off x="582337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2" name="object 82"/>
          <p:cNvSpPr/>
          <p:nvPr/>
        </p:nvSpPr>
        <p:spPr>
          <a:xfrm flipH="1">
            <a:off x="582337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3" name="object 83"/>
          <p:cNvSpPr/>
          <p:nvPr/>
        </p:nvSpPr>
        <p:spPr>
          <a:xfrm flipH="1">
            <a:off x="6028258"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4" name="object 84"/>
          <p:cNvSpPr/>
          <p:nvPr/>
        </p:nvSpPr>
        <p:spPr>
          <a:xfrm flipH="1">
            <a:off x="6028258"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5" name="object 85"/>
          <p:cNvSpPr/>
          <p:nvPr/>
        </p:nvSpPr>
        <p:spPr>
          <a:xfrm flipH="1">
            <a:off x="6028258"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6" name="object 86"/>
          <p:cNvSpPr/>
          <p:nvPr/>
        </p:nvSpPr>
        <p:spPr>
          <a:xfrm flipH="1">
            <a:off x="623314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7" name="object 87"/>
          <p:cNvSpPr/>
          <p:nvPr/>
        </p:nvSpPr>
        <p:spPr>
          <a:xfrm flipH="1">
            <a:off x="623314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8" name="object 88"/>
          <p:cNvSpPr/>
          <p:nvPr/>
        </p:nvSpPr>
        <p:spPr>
          <a:xfrm flipH="1">
            <a:off x="623314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9" name="object 89"/>
          <p:cNvSpPr/>
          <p:nvPr/>
        </p:nvSpPr>
        <p:spPr>
          <a:xfrm flipH="1">
            <a:off x="6438027"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0" name="object 90"/>
          <p:cNvSpPr/>
          <p:nvPr/>
        </p:nvSpPr>
        <p:spPr>
          <a:xfrm flipH="1">
            <a:off x="6438027"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1" name="object 91"/>
          <p:cNvSpPr/>
          <p:nvPr/>
        </p:nvSpPr>
        <p:spPr>
          <a:xfrm flipH="1">
            <a:off x="6438027"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2" name="object 92"/>
          <p:cNvSpPr/>
          <p:nvPr/>
        </p:nvSpPr>
        <p:spPr>
          <a:xfrm flipH="1">
            <a:off x="6642909"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3" name="object 93"/>
          <p:cNvSpPr/>
          <p:nvPr/>
        </p:nvSpPr>
        <p:spPr>
          <a:xfrm flipH="1">
            <a:off x="6642909"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4" name="object 94"/>
          <p:cNvSpPr/>
          <p:nvPr/>
        </p:nvSpPr>
        <p:spPr>
          <a:xfrm flipH="1">
            <a:off x="6642909"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5" name="object 95"/>
          <p:cNvSpPr/>
          <p:nvPr/>
        </p:nvSpPr>
        <p:spPr>
          <a:xfrm flipH="1">
            <a:off x="6847794"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6" name="object 96"/>
          <p:cNvSpPr/>
          <p:nvPr/>
        </p:nvSpPr>
        <p:spPr>
          <a:xfrm flipH="1">
            <a:off x="684779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7" name="object 97"/>
          <p:cNvSpPr/>
          <p:nvPr/>
        </p:nvSpPr>
        <p:spPr>
          <a:xfrm flipH="1">
            <a:off x="6847794"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8" name="object 98"/>
          <p:cNvSpPr/>
          <p:nvPr/>
        </p:nvSpPr>
        <p:spPr>
          <a:xfrm flipH="1">
            <a:off x="7052680"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9" name="object 99"/>
          <p:cNvSpPr/>
          <p:nvPr/>
        </p:nvSpPr>
        <p:spPr>
          <a:xfrm flipH="1">
            <a:off x="705268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0" name="object 100"/>
          <p:cNvSpPr/>
          <p:nvPr/>
        </p:nvSpPr>
        <p:spPr>
          <a:xfrm flipH="1">
            <a:off x="7052680"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1" name="object 101"/>
          <p:cNvSpPr/>
          <p:nvPr/>
        </p:nvSpPr>
        <p:spPr>
          <a:xfrm flipH="1">
            <a:off x="7257566"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2" name="object 102"/>
          <p:cNvSpPr/>
          <p:nvPr/>
        </p:nvSpPr>
        <p:spPr>
          <a:xfrm flipH="1">
            <a:off x="725756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3" name="object 103"/>
          <p:cNvSpPr/>
          <p:nvPr/>
        </p:nvSpPr>
        <p:spPr>
          <a:xfrm flipH="1">
            <a:off x="7257566"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4" name="object 104"/>
          <p:cNvSpPr/>
          <p:nvPr/>
        </p:nvSpPr>
        <p:spPr>
          <a:xfrm flipH="1">
            <a:off x="7462450"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5" name="object 105"/>
          <p:cNvSpPr/>
          <p:nvPr/>
        </p:nvSpPr>
        <p:spPr>
          <a:xfrm flipH="1">
            <a:off x="7462450"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6" name="object 106"/>
          <p:cNvSpPr/>
          <p:nvPr/>
        </p:nvSpPr>
        <p:spPr>
          <a:xfrm flipH="1">
            <a:off x="7462450"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7" name="object 107"/>
          <p:cNvSpPr/>
          <p:nvPr/>
        </p:nvSpPr>
        <p:spPr>
          <a:xfrm flipH="1">
            <a:off x="766733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8" name="object 108"/>
          <p:cNvSpPr/>
          <p:nvPr/>
        </p:nvSpPr>
        <p:spPr>
          <a:xfrm flipH="1">
            <a:off x="766733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9" name="object 109"/>
          <p:cNvSpPr/>
          <p:nvPr/>
        </p:nvSpPr>
        <p:spPr>
          <a:xfrm flipH="1">
            <a:off x="766733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0" name="object 110"/>
          <p:cNvSpPr/>
          <p:nvPr/>
        </p:nvSpPr>
        <p:spPr>
          <a:xfrm flipH="1">
            <a:off x="7872216"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1" name="object 111"/>
          <p:cNvSpPr/>
          <p:nvPr/>
        </p:nvSpPr>
        <p:spPr>
          <a:xfrm flipH="1">
            <a:off x="787221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2" name="object 112"/>
          <p:cNvSpPr/>
          <p:nvPr/>
        </p:nvSpPr>
        <p:spPr>
          <a:xfrm flipH="1">
            <a:off x="7872216"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3" name="object 113"/>
          <p:cNvSpPr/>
          <p:nvPr/>
        </p:nvSpPr>
        <p:spPr>
          <a:xfrm flipH="1">
            <a:off x="8077102"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4" name="object 114"/>
          <p:cNvSpPr/>
          <p:nvPr/>
        </p:nvSpPr>
        <p:spPr>
          <a:xfrm flipH="1">
            <a:off x="8077102"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5" name="object 115"/>
          <p:cNvSpPr/>
          <p:nvPr/>
        </p:nvSpPr>
        <p:spPr>
          <a:xfrm flipH="1">
            <a:off x="8077102"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6" name="object 116"/>
          <p:cNvSpPr/>
          <p:nvPr/>
        </p:nvSpPr>
        <p:spPr>
          <a:xfrm flipH="1">
            <a:off x="8281988"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7" name="object 117"/>
          <p:cNvSpPr/>
          <p:nvPr/>
        </p:nvSpPr>
        <p:spPr>
          <a:xfrm flipH="1">
            <a:off x="8281988"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8" name="object 118"/>
          <p:cNvSpPr/>
          <p:nvPr/>
        </p:nvSpPr>
        <p:spPr>
          <a:xfrm flipH="1">
            <a:off x="8281988"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9" name="object 119"/>
          <p:cNvSpPr/>
          <p:nvPr/>
        </p:nvSpPr>
        <p:spPr>
          <a:xfrm flipH="1">
            <a:off x="8486873"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0" name="object 120"/>
          <p:cNvSpPr/>
          <p:nvPr/>
        </p:nvSpPr>
        <p:spPr>
          <a:xfrm flipH="1">
            <a:off x="8486873"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1" name="object 121"/>
          <p:cNvSpPr/>
          <p:nvPr/>
        </p:nvSpPr>
        <p:spPr>
          <a:xfrm flipH="1">
            <a:off x="8486873"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2" name="object 122"/>
          <p:cNvSpPr/>
          <p:nvPr/>
        </p:nvSpPr>
        <p:spPr>
          <a:xfrm flipH="1">
            <a:off x="8691754"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3" name="object 123"/>
          <p:cNvSpPr/>
          <p:nvPr/>
        </p:nvSpPr>
        <p:spPr>
          <a:xfrm flipH="1">
            <a:off x="8691754"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4" name="object 124"/>
          <p:cNvSpPr/>
          <p:nvPr/>
        </p:nvSpPr>
        <p:spPr>
          <a:xfrm flipH="1">
            <a:off x="8691754"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5" name="object 125"/>
          <p:cNvSpPr/>
          <p:nvPr/>
        </p:nvSpPr>
        <p:spPr>
          <a:xfrm flipH="1">
            <a:off x="8896641"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6" name="object 126"/>
          <p:cNvSpPr/>
          <p:nvPr/>
        </p:nvSpPr>
        <p:spPr>
          <a:xfrm flipH="1">
            <a:off x="8896641"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7" name="object 127"/>
          <p:cNvSpPr/>
          <p:nvPr/>
        </p:nvSpPr>
        <p:spPr>
          <a:xfrm flipH="1">
            <a:off x="8896641"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8" name="object 128"/>
          <p:cNvSpPr/>
          <p:nvPr/>
        </p:nvSpPr>
        <p:spPr>
          <a:xfrm flipH="1">
            <a:off x="9101526" y="5941014"/>
            <a:ext cx="0" cy="342676"/>
          </a:xfrm>
          <a:custGeom>
            <a:avLst/>
            <a:gdLst/>
            <a:ahLst/>
            <a:cxnLst/>
            <a:rect l="l" t="t" r="r" b="b"/>
            <a:pathLst>
              <a:path h="529590">
                <a:moveTo>
                  <a:pt x="0" y="0"/>
                </a:moveTo>
                <a:lnTo>
                  <a:pt x="0" y="528995"/>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9" name="object 129"/>
          <p:cNvSpPr/>
          <p:nvPr/>
        </p:nvSpPr>
        <p:spPr>
          <a:xfrm flipH="1">
            <a:off x="9101526" y="5563597"/>
            <a:ext cx="0" cy="278989"/>
          </a:xfrm>
          <a:custGeom>
            <a:avLst/>
            <a:gdLst/>
            <a:ahLst/>
            <a:cxnLst/>
            <a:rect l="l" t="t" r="r" b="b"/>
            <a:pathLst>
              <a:path h="431165">
                <a:moveTo>
                  <a:pt x="0" y="0"/>
                </a:moveTo>
                <a:lnTo>
                  <a:pt x="0" y="43091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130" name="object 130"/>
          <p:cNvGrpSpPr/>
          <p:nvPr/>
        </p:nvGrpSpPr>
        <p:grpSpPr>
          <a:xfrm>
            <a:off x="295835" y="1597819"/>
            <a:ext cx="9074673" cy="3966174"/>
            <a:chOff x="295834" y="1597818"/>
            <a:chExt cx="9074673" cy="3966174"/>
          </a:xfrm>
        </p:grpSpPr>
        <p:sp>
          <p:nvSpPr>
            <p:cNvPr id="131" name="object 131"/>
            <p:cNvSpPr/>
            <p:nvPr/>
          </p:nvSpPr>
          <p:spPr>
            <a:xfrm flipH="1">
              <a:off x="9101525" y="5215315"/>
              <a:ext cx="0" cy="249816"/>
            </a:xfrm>
            <a:custGeom>
              <a:avLst/>
              <a:gdLst/>
              <a:ahLst/>
              <a:cxnLst/>
              <a:rect l="l" t="t" r="r" b="b"/>
              <a:pathLst>
                <a:path h="386079">
                  <a:moveTo>
                    <a:pt x="0" y="0"/>
                  </a:moveTo>
                  <a:lnTo>
                    <a:pt x="0" y="385828"/>
                  </a:lnTo>
                </a:path>
              </a:pathLst>
            </a:custGeom>
            <a:ln w="55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2" name="object 132"/>
            <p:cNvSpPr/>
            <p:nvPr/>
          </p:nvSpPr>
          <p:spPr>
            <a:xfrm>
              <a:off x="295834" y="5464970"/>
              <a:ext cx="9008596" cy="99023"/>
            </a:xfrm>
            <a:custGeom>
              <a:avLst/>
              <a:gdLst/>
              <a:ahLst/>
              <a:cxnLst/>
              <a:rect l="l" t="t" r="r" b="b"/>
              <a:pathLst>
                <a:path w="13922375" h="153034">
                  <a:moveTo>
                    <a:pt x="13921759" y="0"/>
                  </a:moveTo>
                  <a:lnTo>
                    <a:pt x="0" y="0"/>
                  </a:lnTo>
                  <a:lnTo>
                    <a:pt x="0" y="152425"/>
                  </a:lnTo>
                  <a:lnTo>
                    <a:pt x="13921759" y="152425"/>
                  </a:lnTo>
                  <a:lnTo>
                    <a:pt x="13921759"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3" name="object 133"/>
            <p:cNvSpPr/>
            <p:nvPr/>
          </p:nvSpPr>
          <p:spPr>
            <a:xfrm>
              <a:off x="295835" y="1597818"/>
              <a:ext cx="9007363" cy="3669180"/>
            </a:xfrm>
            <a:custGeom>
              <a:avLst/>
              <a:gdLst/>
              <a:ahLst/>
              <a:cxnLst/>
              <a:rect l="l" t="t" r="r" b="b"/>
              <a:pathLst>
                <a:path w="13920469" h="5670550">
                  <a:moveTo>
                    <a:pt x="13603389" y="0"/>
                  </a:moveTo>
                  <a:lnTo>
                    <a:pt x="13286803" y="125704"/>
                  </a:lnTo>
                  <a:lnTo>
                    <a:pt x="12970230" y="201676"/>
                  </a:lnTo>
                  <a:lnTo>
                    <a:pt x="12653644" y="321322"/>
                  </a:lnTo>
                  <a:lnTo>
                    <a:pt x="12337072" y="287667"/>
                  </a:lnTo>
                  <a:lnTo>
                    <a:pt x="12020486" y="387718"/>
                  </a:lnTo>
                  <a:lnTo>
                    <a:pt x="11703913" y="450532"/>
                  </a:lnTo>
                  <a:lnTo>
                    <a:pt x="11387327" y="445897"/>
                  </a:lnTo>
                  <a:lnTo>
                    <a:pt x="11070755" y="509714"/>
                  </a:lnTo>
                  <a:lnTo>
                    <a:pt x="10754182" y="663486"/>
                  </a:lnTo>
                  <a:lnTo>
                    <a:pt x="10437583" y="740930"/>
                  </a:lnTo>
                  <a:lnTo>
                    <a:pt x="10120998" y="732497"/>
                  </a:lnTo>
                  <a:lnTo>
                    <a:pt x="9804425" y="788568"/>
                  </a:lnTo>
                  <a:lnTo>
                    <a:pt x="9487852" y="915619"/>
                  </a:lnTo>
                  <a:lnTo>
                    <a:pt x="9171266" y="697534"/>
                  </a:lnTo>
                  <a:lnTo>
                    <a:pt x="8854693" y="730732"/>
                  </a:lnTo>
                  <a:lnTo>
                    <a:pt x="8538108" y="810882"/>
                  </a:lnTo>
                  <a:lnTo>
                    <a:pt x="8221522" y="847432"/>
                  </a:lnTo>
                  <a:lnTo>
                    <a:pt x="7904949" y="888136"/>
                  </a:lnTo>
                  <a:lnTo>
                    <a:pt x="7588364" y="1014996"/>
                  </a:lnTo>
                  <a:lnTo>
                    <a:pt x="7271791" y="932675"/>
                  </a:lnTo>
                  <a:lnTo>
                    <a:pt x="6955205" y="910336"/>
                  </a:lnTo>
                  <a:lnTo>
                    <a:pt x="6638620" y="934478"/>
                  </a:lnTo>
                  <a:lnTo>
                    <a:pt x="6322047" y="1020940"/>
                  </a:lnTo>
                  <a:lnTo>
                    <a:pt x="6005474" y="1122895"/>
                  </a:lnTo>
                  <a:lnTo>
                    <a:pt x="5688888" y="1265999"/>
                  </a:lnTo>
                  <a:lnTo>
                    <a:pt x="5372303" y="1361986"/>
                  </a:lnTo>
                  <a:lnTo>
                    <a:pt x="5055730" y="1504759"/>
                  </a:lnTo>
                  <a:lnTo>
                    <a:pt x="4739157" y="1516494"/>
                  </a:lnTo>
                  <a:lnTo>
                    <a:pt x="4422559" y="1574533"/>
                  </a:lnTo>
                  <a:lnTo>
                    <a:pt x="4105973" y="1608912"/>
                  </a:lnTo>
                  <a:lnTo>
                    <a:pt x="3789400" y="1733384"/>
                  </a:lnTo>
                  <a:lnTo>
                    <a:pt x="3472827" y="1740357"/>
                  </a:lnTo>
                  <a:lnTo>
                    <a:pt x="3156242" y="1882889"/>
                  </a:lnTo>
                  <a:lnTo>
                    <a:pt x="2839656" y="1952548"/>
                  </a:lnTo>
                  <a:lnTo>
                    <a:pt x="2523083" y="1974062"/>
                  </a:lnTo>
                  <a:lnTo>
                    <a:pt x="2206510" y="2087486"/>
                  </a:lnTo>
                  <a:lnTo>
                    <a:pt x="1889925" y="2234704"/>
                  </a:lnTo>
                  <a:lnTo>
                    <a:pt x="1573339" y="2271471"/>
                  </a:lnTo>
                  <a:lnTo>
                    <a:pt x="1256766" y="2373655"/>
                  </a:lnTo>
                  <a:lnTo>
                    <a:pt x="940180" y="2523934"/>
                  </a:lnTo>
                  <a:lnTo>
                    <a:pt x="623608" y="2539885"/>
                  </a:lnTo>
                  <a:lnTo>
                    <a:pt x="307035" y="2644851"/>
                  </a:lnTo>
                  <a:lnTo>
                    <a:pt x="0" y="2728696"/>
                  </a:lnTo>
                  <a:lnTo>
                    <a:pt x="0" y="5670105"/>
                  </a:lnTo>
                  <a:lnTo>
                    <a:pt x="13919962" y="5670105"/>
                  </a:lnTo>
                  <a:lnTo>
                    <a:pt x="13919962" y="98107"/>
                  </a:lnTo>
                  <a:lnTo>
                    <a:pt x="13603389" y="0"/>
                  </a:lnTo>
                  <a:close/>
                </a:path>
              </a:pathLst>
            </a:custGeom>
            <a:solidFill>
              <a:srgbClr val="7AD0E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4" name="object 134"/>
            <p:cNvSpPr/>
            <p:nvPr/>
          </p:nvSpPr>
          <p:spPr>
            <a:xfrm>
              <a:off x="295835" y="2517979"/>
              <a:ext cx="9007363" cy="2748803"/>
            </a:xfrm>
            <a:custGeom>
              <a:avLst/>
              <a:gdLst/>
              <a:ahLst/>
              <a:cxnLst/>
              <a:rect l="l" t="t" r="r" b="b"/>
              <a:pathLst>
                <a:path w="13920469" h="4248150">
                  <a:moveTo>
                    <a:pt x="13603389" y="0"/>
                  </a:moveTo>
                  <a:lnTo>
                    <a:pt x="13286803" y="113334"/>
                  </a:lnTo>
                  <a:lnTo>
                    <a:pt x="12970230" y="176936"/>
                  </a:lnTo>
                  <a:lnTo>
                    <a:pt x="12653644" y="284213"/>
                  </a:lnTo>
                  <a:lnTo>
                    <a:pt x="12337072" y="238201"/>
                  </a:lnTo>
                  <a:lnTo>
                    <a:pt x="12020486" y="325881"/>
                  </a:lnTo>
                  <a:lnTo>
                    <a:pt x="11703913" y="388721"/>
                  </a:lnTo>
                  <a:lnTo>
                    <a:pt x="11387327" y="371703"/>
                  </a:lnTo>
                  <a:lnTo>
                    <a:pt x="11070755" y="423163"/>
                  </a:lnTo>
                  <a:lnTo>
                    <a:pt x="10754182" y="564553"/>
                  </a:lnTo>
                  <a:lnTo>
                    <a:pt x="10437583" y="629653"/>
                  </a:lnTo>
                  <a:lnTo>
                    <a:pt x="10120998" y="608837"/>
                  </a:lnTo>
                  <a:lnTo>
                    <a:pt x="9804425" y="652538"/>
                  </a:lnTo>
                  <a:lnTo>
                    <a:pt x="9487852" y="767232"/>
                  </a:lnTo>
                  <a:lnTo>
                    <a:pt x="9171266" y="524408"/>
                  </a:lnTo>
                  <a:lnTo>
                    <a:pt x="8854693" y="545236"/>
                  </a:lnTo>
                  <a:lnTo>
                    <a:pt x="8538108" y="613028"/>
                  </a:lnTo>
                  <a:lnTo>
                    <a:pt x="8221522" y="637222"/>
                  </a:lnTo>
                  <a:lnTo>
                    <a:pt x="7904949" y="677925"/>
                  </a:lnTo>
                  <a:lnTo>
                    <a:pt x="7588364" y="792403"/>
                  </a:lnTo>
                  <a:lnTo>
                    <a:pt x="7271791" y="697712"/>
                  </a:lnTo>
                  <a:lnTo>
                    <a:pt x="6955205" y="663028"/>
                  </a:lnTo>
                  <a:lnTo>
                    <a:pt x="6638620" y="674789"/>
                  </a:lnTo>
                  <a:lnTo>
                    <a:pt x="6322047" y="748893"/>
                  </a:lnTo>
                  <a:lnTo>
                    <a:pt x="6005474" y="850849"/>
                  </a:lnTo>
                  <a:lnTo>
                    <a:pt x="5688888" y="981570"/>
                  </a:lnTo>
                  <a:lnTo>
                    <a:pt x="5372303" y="1065212"/>
                  </a:lnTo>
                  <a:lnTo>
                    <a:pt x="5055730" y="1195603"/>
                  </a:lnTo>
                  <a:lnTo>
                    <a:pt x="4739157" y="1182623"/>
                  </a:lnTo>
                  <a:lnTo>
                    <a:pt x="4422559" y="1228293"/>
                  </a:lnTo>
                  <a:lnTo>
                    <a:pt x="4105973" y="1250314"/>
                  </a:lnTo>
                  <a:lnTo>
                    <a:pt x="3789400" y="1362430"/>
                  </a:lnTo>
                  <a:lnTo>
                    <a:pt x="3472827" y="1344650"/>
                  </a:lnTo>
                  <a:lnTo>
                    <a:pt x="3156242" y="1462443"/>
                  </a:lnTo>
                  <a:lnTo>
                    <a:pt x="2839656" y="1507388"/>
                  </a:lnTo>
                  <a:lnTo>
                    <a:pt x="2523083" y="1516532"/>
                  </a:lnTo>
                  <a:lnTo>
                    <a:pt x="2206510" y="1605229"/>
                  </a:lnTo>
                  <a:lnTo>
                    <a:pt x="1889925" y="1740077"/>
                  </a:lnTo>
                  <a:lnTo>
                    <a:pt x="1573339" y="1752117"/>
                  </a:lnTo>
                  <a:lnTo>
                    <a:pt x="1256766" y="1829549"/>
                  </a:lnTo>
                  <a:lnTo>
                    <a:pt x="940180" y="1955101"/>
                  </a:lnTo>
                  <a:lnTo>
                    <a:pt x="623608" y="1933955"/>
                  </a:lnTo>
                  <a:lnTo>
                    <a:pt x="307035" y="2014194"/>
                  </a:lnTo>
                  <a:lnTo>
                    <a:pt x="0" y="2086051"/>
                  </a:lnTo>
                  <a:lnTo>
                    <a:pt x="0" y="4248048"/>
                  </a:lnTo>
                  <a:lnTo>
                    <a:pt x="13919962" y="4248048"/>
                  </a:lnTo>
                  <a:lnTo>
                    <a:pt x="13919962" y="98094"/>
                  </a:lnTo>
                  <a:lnTo>
                    <a:pt x="13603389"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5" name="object 135"/>
            <p:cNvSpPr/>
            <p:nvPr/>
          </p:nvSpPr>
          <p:spPr>
            <a:xfrm>
              <a:off x="9306410" y="5183225"/>
              <a:ext cx="64098" cy="0"/>
            </a:xfrm>
            <a:custGeom>
              <a:avLst/>
              <a:gdLst/>
              <a:ahLst/>
              <a:cxnLst/>
              <a:rect l="l" t="t" r="r" b="b"/>
              <a:pathLst>
                <a:path w="99059">
                  <a:moveTo>
                    <a:pt x="0" y="0"/>
                  </a:moveTo>
                  <a:lnTo>
                    <a:pt x="98717" y="0"/>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36" name="object 136"/>
          <p:cNvSpPr txBox="1"/>
          <p:nvPr/>
        </p:nvSpPr>
        <p:spPr>
          <a:xfrm>
            <a:off x="9392705" y="5774180"/>
            <a:ext cx="370205" cy="558389"/>
          </a:xfrm>
          <a:prstGeom prst="rect">
            <a:avLst/>
          </a:prstGeom>
          <a:solidFill>
            <a:srgbClr val="D5D0CA"/>
          </a:solidFill>
        </p:spPr>
        <p:txBody>
          <a:bodyPr vert="horz" wrap="square" lIns="0" tIns="410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103" marR="57113">
              <a:lnSpc>
                <a:spcPts val="692"/>
              </a:lnSpc>
              <a:spcBef>
                <a:spcPts val="32"/>
              </a:spcBef>
            </a:pPr>
            <a:r>
              <a:rPr sz="485" b="1" spc="-6">
                <a:solidFill>
                  <a:srgbClr val="231F20"/>
                </a:solidFill>
                <a:latin typeface="Arial"/>
                <a:cs typeface="Arial"/>
              </a:rPr>
              <a:t>Average annual </a:t>
            </a:r>
            <a:r>
              <a:rPr sz="485" b="1" spc="-13">
                <a:solidFill>
                  <a:srgbClr val="231F20"/>
                </a:solidFill>
                <a:latin typeface="Arial"/>
                <a:cs typeface="Arial"/>
              </a:rPr>
              <a:t>total</a:t>
            </a:r>
            <a:r>
              <a:rPr sz="485" b="1">
                <a:solidFill>
                  <a:srgbClr val="231F20"/>
                </a:solidFill>
                <a:latin typeface="Arial"/>
                <a:cs typeface="Arial"/>
              </a:rPr>
              <a:t> return</a:t>
            </a:r>
            <a:r>
              <a:rPr sz="485" b="1" spc="-29">
                <a:solidFill>
                  <a:srgbClr val="231F20"/>
                </a:solidFill>
                <a:latin typeface="Arial"/>
                <a:cs typeface="Arial"/>
              </a:rPr>
              <a:t> </a:t>
            </a:r>
            <a:r>
              <a:rPr sz="485" b="1" spc="-16">
                <a:solidFill>
                  <a:srgbClr val="231F20"/>
                </a:solidFill>
                <a:latin typeface="Arial"/>
                <a:cs typeface="Arial"/>
              </a:rPr>
              <a:t>for</a:t>
            </a:r>
            <a:r>
              <a:rPr sz="485" b="1" spc="32">
                <a:solidFill>
                  <a:srgbClr val="231F20"/>
                </a:solidFill>
                <a:latin typeface="Arial"/>
                <a:cs typeface="Arial"/>
              </a:rPr>
              <a:t> 89</a:t>
            </a:r>
            <a:r>
              <a:rPr sz="485" b="1" spc="-10">
                <a:solidFill>
                  <a:srgbClr val="231F20"/>
                </a:solidFill>
                <a:latin typeface="Arial"/>
                <a:cs typeface="Arial"/>
              </a:rPr>
              <a:t> </a:t>
            </a:r>
            <a:r>
              <a:rPr sz="485" b="1" spc="-6">
                <a:solidFill>
                  <a:srgbClr val="231F20"/>
                </a:solidFill>
                <a:latin typeface="Arial"/>
                <a:cs typeface="Arial"/>
              </a:rPr>
              <a:t>years:</a:t>
            </a:r>
            <a:endParaRPr sz="485">
              <a:latin typeface="Arial"/>
              <a:cs typeface="Arial"/>
            </a:endParaRPr>
          </a:p>
          <a:p>
            <a:pPr marL="34103">
              <a:lnSpc>
                <a:spcPct val="100000"/>
              </a:lnSpc>
              <a:spcBef>
                <a:spcPts val="104"/>
              </a:spcBef>
            </a:pPr>
            <a:r>
              <a:rPr sz="550" b="1" spc="-6">
                <a:solidFill>
                  <a:srgbClr val="231F20"/>
                </a:solidFill>
                <a:latin typeface="Arial"/>
                <a:cs typeface="Arial"/>
              </a:rPr>
              <a:t>+12.1%</a:t>
            </a:r>
            <a:endParaRPr sz="550">
              <a:latin typeface="Arial"/>
              <a:cs typeface="Arial"/>
            </a:endParaRPr>
          </a:p>
        </p:txBody>
      </p:sp>
      <p:sp>
        <p:nvSpPr>
          <p:cNvPr id="137" name="object 137"/>
          <p:cNvSpPr/>
          <p:nvPr/>
        </p:nvSpPr>
        <p:spPr>
          <a:xfrm>
            <a:off x="295835" y="6220357"/>
            <a:ext cx="9069407" cy="112171"/>
          </a:xfrm>
          <a:custGeom>
            <a:avLst/>
            <a:gdLst/>
            <a:ahLst/>
            <a:cxnLst/>
            <a:rect l="l" t="t" r="r" b="b"/>
            <a:pathLst>
              <a:path w="14016355" h="173354">
                <a:moveTo>
                  <a:pt x="14015758" y="89433"/>
                </a:moveTo>
                <a:lnTo>
                  <a:pt x="13921550" y="25"/>
                </a:lnTo>
                <a:lnTo>
                  <a:pt x="13627367" y="25"/>
                </a:lnTo>
                <a:lnTo>
                  <a:pt x="0" y="0"/>
                </a:lnTo>
                <a:lnTo>
                  <a:pt x="0" y="172796"/>
                </a:lnTo>
                <a:lnTo>
                  <a:pt x="13609219" y="172796"/>
                </a:lnTo>
                <a:lnTo>
                  <a:pt x="13921550" y="172745"/>
                </a:lnTo>
                <a:lnTo>
                  <a:pt x="14015758" y="89433"/>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8" name="object 138"/>
          <p:cNvSpPr txBox="1"/>
          <p:nvPr/>
        </p:nvSpPr>
        <p:spPr>
          <a:xfrm>
            <a:off x="295835" y="6220357"/>
            <a:ext cx="8817947" cy="112171"/>
          </a:xfrm>
          <a:prstGeom prst="rect">
            <a:avLst/>
          </a:prstGeom>
        </p:spPr>
        <p:txBody>
          <a:bodyPr vert="horz" wrap="square" lIns="0" tIns="1807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529">
              <a:lnSpc>
                <a:spcPct val="100000"/>
              </a:lnSpc>
              <a:spcBef>
                <a:spcPts val="142"/>
              </a:spcBef>
              <a:tabLst>
                <a:tab pos="449094" algn="l"/>
                <a:tab pos="641798" algn="l"/>
                <a:tab pos="1067472" algn="l"/>
                <a:tab pos="2299709" algn="l"/>
                <a:tab pos="2893023" algn="l"/>
                <a:tab pos="3113667" algn="l"/>
                <a:tab pos="3304727" algn="l"/>
                <a:tab pos="4340561" algn="l"/>
                <a:tab pos="4547235" algn="l"/>
                <a:tab pos="4744870" algn="l"/>
                <a:tab pos="5369822" algn="l"/>
                <a:tab pos="5781937" algn="l"/>
                <a:tab pos="5980393" algn="l"/>
                <a:tab pos="6800514" algn="l"/>
                <a:tab pos="7426699" algn="l"/>
                <a:tab pos="7614472" algn="l"/>
                <a:tab pos="8032750" algn="l"/>
                <a:tab pos="8222989" algn="l"/>
              </a:tabLst>
            </a:pPr>
            <a:r>
              <a:rPr sz="679" b="1" baseline="3968">
                <a:solidFill>
                  <a:srgbClr val="231F20"/>
                </a:solidFill>
                <a:latin typeface="Calibri"/>
                <a:cs typeface="Calibri"/>
              </a:rPr>
              <a:t>+19.4</a:t>
            </a:r>
            <a:r>
              <a:rPr sz="679" b="1" spc="262" baseline="3968">
                <a:solidFill>
                  <a:srgbClr val="231F20"/>
                </a:solidFill>
                <a:latin typeface="Calibri"/>
                <a:cs typeface="Calibri"/>
              </a:rPr>
              <a:t>  </a:t>
            </a:r>
            <a:r>
              <a:rPr sz="453" b="1" spc="-6">
                <a:solidFill>
                  <a:srgbClr val="231F20"/>
                </a:solidFill>
                <a:latin typeface="Calibri"/>
                <a:cs typeface="Calibri"/>
              </a:rPr>
              <a:t>+21.4</a:t>
            </a:r>
            <a:r>
              <a:rPr sz="453" b="1">
                <a:solidFill>
                  <a:srgbClr val="231F20"/>
                </a:solidFill>
                <a:latin typeface="Calibri"/>
                <a:cs typeface="Calibri"/>
              </a:rPr>
              <a:t>	</a:t>
            </a:r>
            <a:r>
              <a:rPr sz="453" b="1" spc="-13">
                <a:solidFill>
                  <a:srgbClr val="231F20"/>
                </a:solidFill>
                <a:latin typeface="Calibri"/>
                <a:cs typeface="Calibri"/>
              </a:rPr>
              <a:t>+1.0</a:t>
            </a:r>
            <a:r>
              <a:rPr sz="453" b="1">
                <a:solidFill>
                  <a:srgbClr val="231F20"/>
                </a:solidFill>
                <a:latin typeface="Calibri"/>
                <a:cs typeface="Calibri"/>
              </a:rPr>
              <a:t>	</a:t>
            </a:r>
            <a:r>
              <a:rPr sz="679" b="1" baseline="3968">
                <a:solidFill>
                  <a:srgbClr val="231F20"/>
                </a:solidFill>
                <a:latin typeface="Calibri"/>
                <a:cs typeface="Calibri"/>
              </a:rPr>
              <a:t>+34.0</a:t>
            </a:r>
            <a:r>
              <a:rPr sz="679" b="1" spc="281" baseline="3968">
                <a:solidFill>
                  <a:srgbClr val="231F20"/>
                </a:solidFill>
                <a:latin typeface="Calibri"/>
                <a:cs typeface="Calibri"/>
              </a:rPr>
              <a:t>  </a:t>
            </a:r>
            <a:r>
              <a:rPr sz="679" b="1" spc="-19" baseline="3968">
                <a:solidFill>
                  <a:srgbClr val="231F20"/>
                </a:solidFill>
                <a:latin typeface="Calibri"/>
                <a:cs typeface="Calibri"/>
              </a:rPr>
              <a:t>+20.4</a:t>
            </a:r>
            <a:r>
              <a:rPr sz="679" b="1" baseline="3968">
                <a:solidFill>
                  <a:srgbClr val="231F20"/>
                </a:solidFill>
                <a:latin typeface="Calibri"/>
                <a:cs typeface="Calibri"/>
              </a:rPr>
              <a:t>	+6.8</a:t>
            </a:r>
            <a:r>
              <a:rPr sz="679" b="1" spc="359" baseline="3968">
                <a:solidFill>
                  <a:srgbClr val="231F20"/>
                </a:solidFill>
                <a:latin typeface="Calibri"/>
                <a:cs typeface="Calibri"/>
              </a:rPr>
              <a:t>  </a:t>
            </a:r>
            <a:r>
              <a:rPr sz="453" b="1">
                <a:solidFill>
                  <a:srgbClr val="231F20"/>
                </a:solidFill>
                <a:latin typeface="Calibri"/>
                <a:cs typeface="Calibri"/>
              </a:rPr>
              <a:t>+33.6</a:t>
            </a:r>
            <a:r>
              <a:rPr sz="453" b="1" spc="188">
                <a:solidFill>
                  <a:srgbClr val="231F20"/>
                </a:solidFill>
                <a:latin typeface="Calibri"/>
                <a:cs typeface="Calibri"/>
              </a:rPr>
              <a:t>  </a:t>
            </a:r>
            <a:r>
              <a:rPr sz="679" b="1" baseline="3968">
                <a:solidFill>
                  <a:srgbClr val="231F20"/>
                </a:solidFill>
                <a:latin typeface="Calibri"/>
                <a:cs typeface="Calibri"/>
              </a:rPr>
              <a:t>+21.9</a:t>
            </a:r>
            <a:r>
              <a:rPr sz="679" b="1" spc="349" baseline="3968">
                <a:solidFill>
                  <a:srgbClr val="231F20"/>
                </a:solidFill>
                <a:latin typeface="Calibri"/>
                <a:cs typeface="Calibri"/>
              </a:rPr>
              <a:t>  </a:t>
            </a:r>
            <a:r>
              <a:rPr sz="453" b="1">
                <a:solidFill>
                  <a:srgbClr val="231F20"/>
                </a:solidFill>
                <a:latin typeface="Calibri"/>
                <a:cs typeface="Calibri"/>
              </a:rPr>
              <a:t>+5.6</a:t>
            </a:r>
            <a:r>
              <a:rPr sz="453" b="1" spc="243">
                <a:solidFill>
                  <a:srgbClr val="231F20"/>
                </a:solidFill>
                <a:latin typeface="Calibri"/>
                <a:cs typeface="Calibri"/>
              </a:rPr>
              <a:t>  </a:t>
            </a:r>
            <a:r>
              <a:rPr sz="453" b="1">
                <a:solidFill>
                  <a:srgbClr val="231F20"/>
                </a:solidFill>
                <a:latin typeface="Calibri"/>
                <a:cs typeface="Calibri"/>
              </a:rPr>
              <a:t>+13.5</a:t>
            </a:r>
            <a:r>
              <a:rPr sz="453" b="1" spc="210">
                <a:solidFill>
                  <a:srgbClr val="231F20"/>
                </a:solidFill>
                <a:latin typeface="Calibri"/>
                <a:cs typeface="Calibri"/>
              </a:rPr>
              <a:t>  </a:t>
            </a:r>
            <a:r>
              <a:rPr sz="679" b="1" spc="-10" baseline="3968">
                <a:solidFill>
                  <a:srgbClr val="231F20"/>
                </a:solidFill>
                <a:latin typeface="Calibri"/>
                <a:cs typeface="Calibri"/>
              </a:rPr>
              <a:t>+29.6</a:t>
            </a:r>
            <a:r>
              <a:rPr sz="679" b="1" baseline="3968">
                <a:solidFill>
                  <a:srgbClr val="231F20"/>
                </a:solidFill>
                <a:latin typeface="Calibri"/>
                <a:cs typeface="Calibri"/>
              </a:rPr>
              <a:t>	</a:t>
            </a:r>
            <a:r>
              <a:rPr sz="453" b="1">
                <a:solidFill>
                  <a:srgbClr val="231F20"/>
                </a:solidFill>
                <a:latin typeface="Calibri"/>
                <a:cs typeface="Calibri"/>
              </a:rPr>
              <a:t>+0.8</a:t>
            </a:r>
            <a:r>
              <a:rPr sz="453" b="1" spc="236">
                <a:solidFill>
                  <a:srgbClr val="231F20"/>
                </a:solidFill>
                <a:latin typeface="Calibri"/>
                <a:cs typeface="Calibri"/>
              </a:rPr>
              <a:t>  </a:t>
            </a:r>
            <a:r>
              <a:rPr sz="453" b="1">
                <a:solidFill>
                  <a:srgbClr val="231F20"/>
                </a:solidFill>
                <a:latin typeface="Calibri"/>
                <a:cs typeface="Calibri"/>
              </a:rPr>
              <a:t>+26.7</a:t>
            </a:r>
            <a:r>
              <a:rPr sz="453" b="1" spc="223">
                <a:solidFill>
                  <a:srgbClr val="231F20"/>
                </a:solidFill>
                <a:latin typeface="Calibri"/>
                <a:cs typeface="Calibri"/>
              </a:rPr>
              <a:t>  </a:t>
            </a:r>
            <a:r>
              <a:rPr sz="453" b="1" spc="-13">
                <a:solidFill>
                  <a:srgbClr val="231F20"/>
                </a:solidFill>
                <a:latin typeface="Calibri"/>
                <a:cs typeface="Calibri"/>
              </a:rPr>
              <a:t>+7.2</a:t>
            </a:r>
            <a:r>
              <a:rPr sz="453" b="1">
                <a:solidFill>
                  <a:srgbClr val="231F20"/>
                </a:solidFill>
                <a:latin typeface="Calibri"/>
                <a:cs typeface="Calibri"/>
              </a:rPr>
              <a:t>	</a:t>
            </a:r>
            <a:r>
              <a:rPr sz="453" b="1" spc="-6">
                <a:solidFill>
                  <a:srgbClr val="231F20"/>
                </a:solidFill>
                <a:latin typeface="Calibri"/>
                <a:cs typeface="Calibri"/>
              </a:rPr>
              <a:t>+11.8</a:t>
            </a:r>
            <a:r>
              <a:rPr sz="453" b="1">
                <a:solidFill>
                  <a:srgbClr val="231F20"/>
                </a:solidFill>
                <a:latin typeface="Calibri"/>
                <a:cs typeface="Calibri"/>
              </a:rPr>
              <a:t>	</a:t>
            </a:r>
            <a:r>
              <a:rPr sz="453" b="1" spc="-13">
                <a:solidFill>
                  <a:srgbClr val="231F20"/>
                </a:solidFill>
                <a:latin typeface="Calibri"/>
                <a:cs typeface="Calibri"/>
              </a:rPr>
              <a:t>+0.3</a:t>
            </a:r>
            <a:r>
              <a:rPr sz="453" b="1">
                <a:solidFill>
                  <a:srgbClr val="231F20"/>
                </a:solidFill>
                <a:latin typeface="Calibri"/>
                <a:cs typeface="Calibri"/>
              </a:rPr>
              <a:t>	+30.8</a:t>
            </a:r>
            <a:r>
              <a:rPr sz="453" b="1" spc="184">
                <a:solidFill>
                  <a:srgbClr val="231F20"/>
                </a:solidFill>
                <a:latin typeface="Calibri"/>
                <a:cs typeface="Calibri"/>
              </a:rPr>
              <a:t>  </a:t>
            </a:r>
            <a:r>
              <a:rPr sz="679" b="1" baseline="3968">
                <a:solidFill>
                  <a:srgbClr val="231F20"/>
                </a:solidFill>
                <a:latin typeface="Calibri"/>
                <a:cs typeface="Calibri"/>
              </a:rPr>
              <a:t>+19.5</a:t>
            </a:r>
            <a:r>
              <a:rPr sz="679" b="1" spc="267" baseline="3968">
                <a:solidFill>
                  <a:srgbClr val="231F20"/>
                </a:solidFill>
                <a:latin typeface="Calibri"/>
                <a:cs typeface="Calibri"/>
              </a:rPr>
              <a:t>  </a:t>
            </a:r>
            <a:r>
              <a:rPr sz="453" b="1">
                <a:solidFill>
                  <a:srgbClr val="231F20"/>
                </a:solidFill>
                <a:latin typeface="Calibri"/>
                <a:cs typeface="Calibri"/>
              </a:rPr>
              <a:t>+30.0</a:t>
            </a:r>
            <a:r>
              <a:rPr sz="453" b="1" spc="210">
                <a:solidFill>
                  <a:srgbClr val="231F20"/>
                </a:solidFill>
                <a:latin typeface="Calibri"/>
                <a:cs typeface="Calibri"/>
              </a:rPr>
              <a:t>  </a:t>
            </a:r>
            <a:r>
              <a:rPr sz="453" b="1">
                <a:solidFill>
                  <a:srgbClr val="231F20"/>
                </a:solidFill>
                <a:latin typeface="Calibri"/>
                <a:cs typeface="Calibri"/>
              </a:rPr>
              <a:t>+23.1</a:t>
            </a:r>
            <a:r>
              <a:rPr sz="453" b="1" spc="164">
                <a:solidFill>
                  <a:srgbClr val="231F20"/>
                </a:solidFill>
                <a:latin typeface="Calibri"/>
                <a:cs typeface="Calibri"/>
              </a:rPr>
              <a:t>  </a:t>
            </a:r>
            <a:r>
              <a:rPr sz="679" b="1" spc="-10" baseline="3968">
                <a:solidFill>
                  <a:srgbClr val="231F20"/>
                </a:solidFill>
                <a:latin typeface="Calibri"/>
                <a:cs typeface="Calibri"/>
              </a:rPr>
              <a:t>+16.7</a:t>
            </a:r>
            <a:r>
              <a:rPr sz="679" b="1" baseline="3968">
                <a:solidFill>
                  <a:srgbClr val="231F20"/>
                </a:solidFill>
                <a:latin typeface="Calibri"/>
                <a:cs typeface="Calibri"/>
              </a:rPr>
              <a:t>	</a:t>
            </a:r>
            <a:r>
              <a:rPr sz="453" b="1" spc="-13">
                <a:solidFill>
                  <a:srgbClr val="231F20"/>
                </a:solidFill>
                <a:latin typeface="Calibri"/>
                <a:cs typeface="Calibri"/>
              </a:rPr>
              <a:t>+4.0</a:t>
            </a:r>
            <a:r>
              <a:rPr sz="453" b="1">
                <a:solidFill>
                  <a:srgbClr val="231F20"/>
                </a:solidFill>
                <a:latin typeface="Calibri"/>
                <a:cs typeface="Calibri"/>
              </a:rPr>
              <a:t>	</a:t>
            </a:r>
            <a:r>
              <a:rPr sz="679" b="1" spc="-19" baseline="3968">
                <a:solidFill>
                  <a:srgbClr val="231F20"/>
                </a:solidFill>
                <a:latin typeface="Calibri"/>
                <a:cs typeface="Calibri"/>
              </a:rPr>
              <a:t>–4.4</a:t>
            </a:r>
            <a:r>
              <a:rPr sz="679" b="1" baseline="3968">
                <a:solidFill>
                  <a:srgbClr val="231F20"/>
                </a:solidFill>
                <a:latin typeface="Calibri"/>
                <a:cs typeface="Calibri"/>
              </a:rPr>
              <a:t>	–14.3</a:t>
            </a:r>
            <a:r>
              <a:rPr sz="679" b="1" spc="267" baseline="3968">
                <a:solidFill>
                  <a:srgbClr val="231F20"/>
                </a:solidFill>
                <a:latin typeface="Calibri"/>
                <a:cs typeface="Calibri"/>
              </a:rPr>
              <a:t>  </a:t>
            </a:r>
            <a:r>
              <a:rPr sz="453" b="1">
                <a:solidFill>
                  <a:srgbClr val="231F20"/>
                </a:solidFill>
                <a:latin typeface="Calibri"/>
                <a:cs typeface="Calibri"/>
              </a:rPr>
              <a:t>+26.5</a:t>
            </a:r>
            <a:r>
              <a:rPr sz="453" b="1" spc="159">
                <a:solidFill>
                  <a:srgbClr val="231F20"/>
                </a:solidFill>
                <a:latin typeface="Calibri"/>
                <a:cs typeface="Calibri"/>
              </a:rPr>
              <a:t>  </a:t>
            </a:r>
            <a:r>
              <a:rPr sz="453" b="1" spc="-6">
                <a:solidFill>
                  <a:srgbClr val="231F20"/>
                </a:solidFill>
                <a:latin typeface="Calibri"/>
                <a:cs typeface="Calibri"/>
              </a:rPr>
              <a:t>+10.0</a:t>
            </a:r>
            <a:r>
              <a:rPr sz="453" b="1">
                <a:solidFill>
                  <a:srgbClr val="231F20"/>
                </a:solidFill>
                <a:latin typeface="Calibri"/>
                <a:cs typeface="Calibri"/>
              </a:rPr>
              <a:t>	</a:t>
            </a:r>
            <a:r>
              <a:rPr sz="679" b="1" baseline="3968">
                <a:solidFill>
                  <a:srgbClr val="231F20"/>
                </a:solidFill>
                <a:latin typeface="Calibri"/>
                <a:cs typeface="Calibri"/>
              </a:rPr>
              <a:t>+7.0</a:t>
            </a:r>
            <a:r>
              <a:rPr sz="679" b="1" spc="359" baseline="3968">
                <a:solidFill>
                  <a:srgbClr val="231F20"/>
                </a:solidFill>
                <a:latin typeface="Calibri"/>
                <a:cs typeface="Calibri"/>
              </a:rPr>
              <a:t>  </a:t>
            </a:r>
            <a:r>
              <a:rPr sz="453" b="1" spc="-6">
                <a:solidFill>
                  <a:srgbClr val="231F20"/>
                </a:solidFill>
                <a:latin typeface="Calibri"/>
                <a:cs typeface="Calibri"/>
              </a:rPr>
              <a:t>+16.1</a:t>
            </a:r>
            <a:r>
              <a:rPr sz="453" b="1">
                <a:solidFill>
                  <a:srgbClr val="231F20"/>
                </a:solidFill>
                <a:latin typeface="Calibri"/>
                <a:cs typeface="Calibri"/>
              </a:rPr>
              <a:t>	</a:t>
            </a:r>
            <a:r>
              <a:rPr sz="453" b="1" spc="-13">
                <a:solidFill>
                  <a:srgbClr val="231F20"/>
                </a:solidFill>
                <a:latin typeface="Calibri"/>
                <a:cs typeface="Calibri"/>
              </a:rPr>
              <a:t>+6.1</a:t>
            </a:r>
            <a:r>
              <a:rPr sz="453" b="1">
                <a:solidFill>
                  <a:srgbClr val="231F20"/>
                </a:solidFill>
                <a:latin typeface="Calibri"/>
                <a:cs typeface="Calibri"/>
              </a:rPr>
              <a:t>	–34.6</a:t>
            </a:r>
            <a:r>
              <a:rPr sz="453" b="1" spc="220">
                <a:solidFill>
                  <a:srgbClr val="231F20"/>
                </a:solidFill>
                <a:latin typeface="Calibri"/>
                <a:cs typeface="Calibri"/>
              </a:rPr>
              <a:t>  </a:t>
            </a:r>
            <a:r>
              <a:rPr sz="453" b="1">
                <a:solidFill>
                  <a:srgbClr val="231F20"/>
                </a:solidFill>
                <a:latin typeface="Calibri"/>
                <a:cs typeface="Calibri"/>
              </a:rPr>
              <a:t>+27.5</a:t>
            </a:r>
            <a:r>
              <a:rPr sz="453" b="1" spc="191">
                <a:solidFill>
                  <a:srgbClr val="231F20"/>
                </a:solidFill>
                <a:latin typeface="Calibri"/>
                <a:cs typeface="Calibri"/>
              </a:rPr>
              <a:t>  </a:t>
            </a:r>
            <a:r>
              <a:rPr sz="453" b="1">
                <a:solidFill>
                  <a:srgbClr val="231F20"/>
                </a:solidFill>
                <a:latin typeface="Calibri"/>
                <a:cs typeface="Calibri"/>
              </a:rPr>
              <a:t>+11.1</a:t>
            </a:r>
            <a:r>
              <a:rPr sz="453" b="1" spc="181">
                <a:solidFill>
                  <a:srgbClr val="231F20"/>
                </a:solidFill>
                <a:latin typeface="Calibri"/>
                <a:cs typeface="Calibri"/>
              </a:rPr>
              <a:t>  </a:t>
            </a:r>
            <a:r>
              <a:rPr sz="679" b="1" spc="-19" baseline="3968">
                <a:solidFill>
                  <a:srgbClr val="231F20"/>
                </a:solidFill>
                <a:latin typeface="Calibri"/>
                <a:cs typeface="Calibri"/>
              </a:rPr>
              <a:t>–1.5</a:t>
            </a:r>
            <a:r>
              <a:rPr sz="679" b="1" baseline="3968">
                <a:solidFill>
                  <a:srgbClr val="231F20"/>
                </a:solidFill>
                <a:latin typeface="Calibri"/>
                <a:cs typeface="Calibri"/>
              </a:rPr>
              <a:t>	+15.9</a:t>
            </a:r>
            <a:r>
              <a:rPr sz="679" b="1" spc="218" baseline="3968">
                <a:solidFill>
                  <a:srgbClr val="231F20"/>
                </a:solidFill>
                <a:latin typeface="Calibri"/>
                <a:cs typeface="Calibri"/>
              </a:rPr>
              <a:t>  </a:t>
            </a:r>
            <a:r>
              <a:rPr sz="453" b="1">
                <a:solidFill>
                  <a:srgbClr val="231F20"/>
                </a:solidFill>
                <a:latin typeface="Calibri"/>
                <a:cs typeface="Calibri"/>
              </a:rPr>
              <a:t>+32.7</a:t>
            </a:r>
            <a:r>
              <a:rPr sz="453" b="1" spc="181">
                <a:solidFill>
                  <a:srgbClr val="231F20"/>
                </a:solidFill>
                <a:latin typeface="Calibri"/>
                <a:cs typeface="Calibri"/>
              </a:rPr>
              <a:t>  </a:t>
            </a:r>
            <a:r>
              <a:rPr sz="453" b="1" spc="-6">
                <a:solidFill>
                  <a:srgbClr val="231F20"/>
                </a:solidFill>
                <a:latin typeface="Calibri"/>
                <a:cs typeface="Calibri"/>
              </a:rPr>
              <a:t>+12.3</a:t>
            </a:r>
            <a:r>
              <a:rPr sz="453" b="1">
                <a:solidFill>
                  <a:srgbClr val="231F20"/>
                </a:solidFill>
                <a:latin typeface="Calibri"/>
                <a:cs typeface="Calibri"/>
              </a:rPr>
              <a:t>	</a:t>
            </a:r>
            <a:r>
              <a:rPr sz="679" b="1" spc="-19" baseline="3968">
                <a:solidFill>
                  <a:srgbClr val="231F20"/>
                </a:solidFill>
                <a:latin typeface="Calibri"/>
                <a:cs typeface="Calibri"/>
              </a:rPr>
              <a:t>–1.3</a:t>
            </a:r>
            <a:r>
              <a:rPr sz="679" b="1" baseline="3968">
                <a:solidFill>
                  <a:srgbClr val="231F20"/>
                </a:solidFill>
                <a:latin typeface="Calibri"/>
                <a:cs typeface="Calibri"/>
              </a:rPr>
              <a:t>	</a:t>
            </a:r>
            <a:r>
              <a:rPr sz="453" b="1">
                <a:solidFill>
                  <a:srgbClr val="231F20"/>
                </a:solidFill>
                <a:latin typeface="Calibri"/>
                <a:cs typeface="Calibri"/>
              </a:rPr>
              <a:t>+14.8</a:t>
            </a:r>
            <a:r>
              <a:rPr sz="453" b="1" spc="146">
                <a:solidFill>
                  <a:srgbClr val="231F20"/>
                </a:solidFill>
                <a:latin typeface="Calibri"/>
                <a:cs typeface="Calibri"/>
              </a:rPr>
              <a:t>  </a:t>
            </a:r>
            <a:r>
              <a:rPr sz="453" b="1" spc="-6">
                <a:solidFill>
                  <a:srgbClr val="231F20"/>
                </a:solidFill>
                <a:latin typeface="Calibri"/>
                <a:cs typeface="Calibri"/>
              </a:rPr>
              <a:t>+19.9</a:t>
            </a:r>
            <a:r>
              <a:rPr sz="453" b="1">
                <a:solidFill>
                  <a:srgbClr val="231F20"/>
                </a:solidFill>
                <a:latin typeface="Calibri"/>
                <a:cs typeface="Calibri"/>
              </a:rPr>
              <a:t>	</a:t>
            </a:r>
            <a:r>
              <a:rPr sz="453" b="1" spc="-13">
                <a:solidFill>
                  <a:srgbClr val="231F20"/>
                </a:solidFill>
                <a:latin typeface="Calibri"/>
                <a:cs typeface="Calibri"/>
              </a:rPr>
              <a:t>–6.3</a:t>
            </a:r>
            <a:r>
              <a:rPr sz="453" b="1">
                <a:solidFill>
                  <a:srgbClr val="231F20"/>
                </a:solidFill>
                <a:latin typeface="Calibri"/>
                <a:cs typeface="Calibri"/>
              </a:rPr>
              <a:t>	+24.8</a:t>
            </a:r>
            <a:r>
              <a:rPr sz="453" b="1" spc="197">
                <a:solidFill>
                  <a:srgbClr val="231F20"/>
                </a:solidFill>
                <a:latin typeface="Calibri"/>
                <a:cs typeface="Calibri"/>
              </a:rPr>
              <a:t>  </a:t>
            </a:r>
            <a:r>
              <a:rPr sz="679" b="1" baseline="3968">
                <a:solidFill>
                  <a:srgbClr val="231F20"/>
                </a:solidFill>
                <a:latin typeface="Calibri"/>
                <a:cs typeface="Calibri"/>
              </a:rPr>
              <a:t>+14.7</a:t>
            </a:r>
            <a:r>
              <a:rPr sz="679" b="1" spc="252" baseline="3968">
                <a:solidFill>
                  <a:srgbClr val="231F20"/>
                </a:solidFill>
                <a:latin typeface="Calibri"/>
                <a:cs typeface="Calibri"/>
              </a:rPr>
              <a:t>  </a:t>
            </a:r>
            <a:r>
              <a:rPr sz="453" b="1" spc="-13">
                <a:solidFill>
                  <a:srgbClr val="231F20"/>
                </a:solidFill>
                <a:latin typeface="Calibri"/>
                <a:cs typeface="Calibri"/>
              </a:rPr>
              <a:t>+25.3</a:t>
            </a:r>
            <a:endParaRPr sz="453">
              <a:latin typeface="Calibri"/>
              <a:cs typeface="Calibri"/>
            </a:endParaRPr>
          </a:p>
        </p:txBody>
      </p:sp>
      <p:sp>
        <p:nvSpPr>
          <p:cNvPr id="139" name="object 139"/>
          <p:cNvSpPr txBox="1"/>
          <p:nvPr/>
        </p:nvSpPr>
        <p:spPr>
          <a:xfrm>
            <a:off x="9130360" y="6227688"/>
            <a:ext cx="138056"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b="1" spc="-13">
                <a:solidFill>
                  <a:srgbClr val="231F20"/>
                </a:solidFill>
                <a:latin typeface="Calibri"/>
                <a:cs typeface="Calibri"/>
              </a:rPr>
              <a:t>–15.3</a:t>
            </a:r>
            <a:endParaRPr sz="453">
              <a:latin typeface="Calibri"/>
              <a:cs typeface="Calibri"/>
            </a:endParaRPr>
          </a:p>
        </p:txBody>
      </p:sp>
      <p:grpSp>
        <p:nvGrpSpPr>
          <p:cNvPr id="140" name="object 140"/>
          <p:cNvGrpSpPr/>
          <p:nvPr/>
        </p:nvGrpSpPr>
        <p:grpSpPr>
          <a:xfrm>
            <a:off x="496174" y="6220404"/>
            <a:ext cx="8605351" cy="113815"/>
            <a:chOff x="496175" y="6220404"/>
            <a:chExt cx="8605351" cy="113815"/>
          </a:xfrm>
        </p:grpSpPr>
        <p:sp>
          <p:nvSpPr>
            <p:cNvPr id="141" name="object 141"/>
            <p:cNvSpPr/>
            <p:nvPr/>
          </p:nvSpPr>
          <p:spPr>
            <a:xfrm flipH="1">
              <a:off x="49617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2" name="object 142"/>
            <p:cNvSpPr/>
            <p:nvPr/>
          </p:nvSpPr>
          <p:spPr>
            <a:xfrm flipH="1">
              <a:off x="70126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3" name="object 143"/>
            <p:cNvSpPr/>
            <p:nvPr/>
          </p:nvSpPr>
          <p:spPr>
            <a:xfrm flipH="1">
              <a:off x="90614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4" name="object 144"/>
            <p:cNvSpPr/>
            <p:nvPr/>
          </p:nvSpPr>
          <p:spPr>
            <a:xfrm flipH="1">
              <a:off x="111103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5" name="object 145"/>
            <p:cNvSpPr/>
            <p:nvPr/>
          </p:nvSpPr>
          <p:spPr>
            <a:xfrm flipH="1">
              <a:off x="1315917"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6" name="object 146"/>
            <p:cNvSpPr/>
            <p:nvPr/>
          </p:nvSpPr>
          <p:spPr>
            <a:xfrm flipH="1">
              <a:off x="152080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7" name="object 147"/>
            <p:cNvSpPr/>
            <p:nvPr/>
          </p:nvSpPr>
          <p:spPr>
            <a:xfrm flipH="1">
              <a:off x="172568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8" name="object 148"/>
            <p:cNvSpPr/>
            <p:nvPr/>
          </p:nvSpPr>
          <p:spPr>
            <a:xfrm flipH="1">
              <a:off x="193056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9" name="object 149"/>
            <p:cNvSpPr/>
            <p:nvPr/>
          </p:nvSpPr>
          <p:spPr>
            <a:xfrm flipH="1">
              <a:off x="213545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0" name="object 150"/>
            <p:cNvSpPr/>
            <p:nvPr/>
          </p:nvSpPr>
          <p:spPr>
            <a:xfrm flipH="1">
              <a:off x="234033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1" name="object 151"/>
            <p:cNvSpPr/>
            <p:nvPr/>
          </p:nvSpPr>
          <p:spPr>
            <a:xfrm flipH="1">
              <a:off x="254522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2" name="object 152"/>
            <p:cNvSpPr/>
            <p:nvPr/>
          </p:nvSpPr>
          <p:spPr>
            <a:xfrm flipH="1">
              <a:off x="2750107"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3" name="object 153"/>
            <p:cNvSpPr/>
            <p:nvPr/>
          </p:nvSpPr>
          <p:spPr>
            <a:xfrm flipH="1">
              <a:off x="397941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4" name="object 154"/>
            <p:cNvSpPr/>
            <p:nvPr/>
          </p:nvSpPr>
          <p:spPr>
            <a:xfrm flipH="1">
              <a:off x="377452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5" name="object 155"/>
            <p:cNvSpPr/>
            <p:nvPr/>
          </p:nvSpPr>
          <p:spPr>
            <a:xfrm flipH="1">
              <a:off x="356964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6" name="object 156"/>
            <p:cNvSpPr/>
            <p:nvPr/>
          </p:nvSpPr>
          <p:spPr>
            <a:xfrm flipH="1">
              <a:off x="3364760"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7" name="object 157"/>
            <p:cNvSpPr/>
            <p:nvPr/>
          </p:nvSpPr>
          <p:spPr>
            <a:xfrm flipH="1">
              <a:off x="3159877"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8" name="object 158"/>
            <p:cNvSpPr/>
            <p:nvPr/>
          </p:nvSpPr>
          <p:spPr>
            <a:xfrm flipH="1">
              <a:off x="295499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9" name="object 159"/>
            <p:cNvSpPr/>
            <p:nvPr/>
          </p:nvSpPr>
          <p:spPr>
            <a:xfrm flipH="1">
              <a:off x="418429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0" name="object 160"/>
            <p:cNvSpPr/>
            <p:nvPr/>
          </p:nvSpPr>
          <p:spPr>
            <a:xfrm flipH="1">
              <a:off x="4389182"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1" name="object 161"/>
            <p:cNvSpPr/>
            <p:nvPr/>
          </p:nvSpPr>
          <p:spPr>
            <a:xfrm flipH="1">
              <a:off x="459406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2" name="object 162"/>
            <p:cNvSpPr/>
            <p:nvPr/>
          </p:nvSpPr>
          <p:spPr>
            <a:xfrm flipH="1">
              <a:off x="4798952"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3" name="object 163"/>
            <p:cNvSpPr/>
            <p:nvPr/>
          </p:nvSpPr>
          <p:spPr>
            <a:xfrm flipH="1">
              <a:off x="5003835"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4" name="object 164"/>
            <p:cNvSpPr/>
            <p:nvPr/>
          </p:nvSpPr>
          <p:spPr>
            <a:xfrm flipH="1">
              <a:off x="5208721"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5" name="object 165"/>
            <p:cNvSpPr/>
            <p:nvPr/>
          </p:nvSpPr>
          <p:spPr>
            <a:xfrm flipH="1">
              <a:off x="541360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6" name="object 166"/>
            <p:cNvSpPr/>
            <p:nvPr/>
          </p:nvSpPr>
          <p:spPr>
            <a:xfrm flipH="1">
              <a:off x="5618490"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7" name="object 167"/>
            <p:cNvSpPr/>
            <p:nvPr/>
          </p:nvSpPr>
          <p:spPr>
            <a:xfrm flipH="1">
              <a:off x="5823372"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8" name="object 168"/>
            <p:cNvSpPr/>
            <p:nvPr/>
          </p:nvSpPr>
          <p:spPr>
            <a:xfrm flipH="1">
              <a:off x="602825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9" name="object 169"/>
            <p:cNvSpPr/>
            <p:nvPr/>
          </p:nvSpPr>
          <p:spPr>
            <a:xfrm flipH="1">
              <a:off x="623314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0" name="object 170"/>
            <p:cNvSpPr/>
            <p:nvPr/>
          </p:nvSpPr>
          <p:spPr>
            <a:xfrm flipH="1">
              <a:off x="643802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1" name="object 171"/>
            <p:cNvSpPr/>
            <p:nvPr/>
          </p:nvSpPr>
          <p:spPr>
            <a:xfrm flipH="1">
              <a:off x="664290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2" name="object 172"/>
            <p:cNvSpPr/>
            <p:nvPr/>
          </p:nvSpPr>
          <p:spPr>
            <a:xfrm flipH="1">
              <a:off x="684779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3" name="object 173"/>
            <p:cNvSpPr/>
            <p:nvPr/>
          </p:nvSpPr>
          <p:spPr>
            <a:xfrm flipH="1">
              <a:off x="7052680"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4" name="object 174"/>
            <p:cNvSpPr/>
            <p:nvPr/>
          </p:nvSpPr>
          <p:spPr>
            <a:xfrm flipH="1">
              <a:off x="725756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5" name="object 175"/>
            <p:cNvSpPr/>
            <p:nvPr/>
          </p:nvSpPr>
          <p:spPr>
            <a:xfrm flipH="1">
              <a:off x="7462450"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6" name="object 176"/>
            <p:cNvSpPr/>
            <p:nvPr/>
          </p:nvSpPr>
          <p:spPr>
            <a:xfrm flipH="1">
              <a:off x="7667332"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7" name="object 177"/>
            <p:cNvSpPr/>
            <p:nvPr/>
          </p:nvSpPr>
          <p:spPr>
            <a:xfrm flipH="1">
              <a:off x="787221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8" name="object 178"/>
            <p:cNvSpPr/>
            <p:nvPr/>
          </p:nvSpPr>
          <p:spPr>
            <a:xfrm flipH="1">
              <a:off x="8077102"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9" name="object 179"/>
            <p:cNvSpPr/>
            <p:nvPr/>
          </p:nvSpPr>
          <p:spPr>
            <a:xfrm flipH="1">
              <a:off x="8281988"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0" name="object 180"/>
            <p:cNvSpPr/>
            <p:nvPr/>
          </p:nvSpPr>
          <p:spPr>
            <a:xfrm flipH="1">
              <a:off x="8486873"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1" name="object 181"/>
            <p:cNvSpPr/>
            <p:nvPr/>
          </p:nvSpPr>
          <p:spPr>
            <a:xfrm flipH="1">
              <a:off x="8691754"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2" name="object 182"/>
            <p:cNvSpPr/>
            <p:nvPr/>
          </p:nvSpPr>
          <p:spPr>
            <a:xfrm flipH="1">
              <a:off x="8896639"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3" name="object 183"/>
            <p:cNvSpPr/>
            <p:nvPr/>
          </p:nvSpPr>
          <p:spPr>
            <a:xfrm flipH="1">
              <a:off x="9101526" y="6220404"/>
              <a:ext cx="0" cy="113814"/>
            </a:xfrm>
            <a:custGeom>
              <a:avLst/>
              <a:gdLst/>
              <a:ahLst/>
              <a:cxnLst/>
              <a:rect l="l" t="t" r="r" b="b"/>
              <a:pathLst>
                <a:path h="175895">
                  <a:moveTo>
                    <a:pt x="0" y="0"/>
                  </a:moveTo>
                  <a:lnTo>
                    <a:pt x="0" y="175374"/>
                  </a:lnTo>
                </a:path>
              </a:pathLst>
            </a:custGeom>
            <a:ln w="5422">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84" name="object 184"/>
          <p:cNvSpPr txBox="1"/>
          <p:nvPr/>
        </p:nvSpPr>
        <p:spPr>
          <a:xfrm>
            <a:off x="322470" y="6080439"/>
            <a:ext cx="1791858"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a:solidFill>
                  <a:srgbClr val="231F20"/>
                </a:solidFill>
                <a:latin typeface="Calibri"/>
                <a:cs typeface="Calibri"/>
              </a:rPr>
              <a:t>2,241.5</a:t>
            </a:r>
            <a:r>
              <a:rPr sz="388" spc="126">
                <a:solidFill>
                  <a:srgbClr val="231F20"/>
                </a:solidFill>
                <a:latin typeface="Calibri"/>
                <a:cs typeface="Calibri"/>
              </a:rPr>
              <a:t>  </a:t>
            </a:r>
            <a:r>
              <a:rPr sz="388">
                <a:solidFill>
                  <a:srgbClr val="231F20"/>
                </a:solidFill>
                <a:latin typeface="Calibri"/>
                <a:cs typeface="Calibri"/>
              </a:rPr>
              <a:t>2,721.8</a:t>
            </a:r>
            <a:r>
              <a:rPr sz="388" spc="123">
                <a:solidFill>
                  <a:srgbClr val="231F20"/>
                </a:solidFill>
                <a:latin typeface="Calibri"/>
                <a:cs typeface="Calibri"/>
              </a:rPr>
              <a:t>  </a:t>
            </a:r>
            <a:r>
              <a:rPr sz="388">
                <a:solidFill>
                  <a:srgbClr val="231F20"/>
                </a:solidFill>
                <a:latin typeface="Calibri"/>
                <a:cs typeface="Calibri"/>
              </a:rPr>
              <a:t>2,750.1</a:t>
            </a:r>
            <a:r>
              <a:rPr sz="388" spc="116">
                <a:solidFill>
                  <a:srgbClr val="231F20"/>
                </a:solidFill>
                <a:latin typeface="Calibri"/>
                <a:cs typeface="Calibri"/>
              </a:rPr>
              <a:t>  </a:t>
            </a:r>
            <a:r>
              <a:rPr sz="388">
                <a:solidFill>
                  <a:srgbClr val="231F20"/>
                </a:solidFill>
                <a:latin typeface="Calibri"/>
                <a:cs typeface="Calibri"/>
              </a:rPr>
              <a:t>3,684.7</a:t>
            </a:r>
            <a:r>
              <a:rPr sz="388" spc="123">
                <a:solidFill>
                  <a:srgbClr val="231F20"/>
                </a:solidFill>
                <a:latin typeface="Calibri"/>
                <a:cs typeface="Calibri"/>
              </a:rPr>
              <a:t>  </a:t>
            </a:r>
            <a:r>
              <a:rPr sz="388">
                <a:solidFill>
                  <a:srgbClr val="231F20"/>
                </a:solidFill>
                <a:latin typeface="Calibri"/>
                <a:cs typeface="Calibri"/>
              </a:rPr>
              <a:t>4,434.7</a:t>
            </a:r>
            <a:r>
              <a:rPr sz="388" spc="116">
                <a:solidFill>
                  <a:srgbClr val="231F20"/>
                </a:solidFill>
                <a:latin typeface="Calibri"/>
                <a:cs typeface="Calibri"/>
              </a:rPr>
              <a:t>  </a:t>
            </a:r>
            <a:r>
              <a:rPr sz="388">
                <a:solidFill>
                  <a:srgbClr val="231F20"/>
                </a:solidFill>
                <a:latin typeface="Calibri"/>
                <a:cs typeface="Calibri"/>
              </a:rPr>
              <a:t>4,738.0</a:t>
            </a:r>
            <a:r>
              <a:rPr sz="388" spc="136">
                <a:solidFill>
                  <a:srgbClr val="231F20"/>
                </a:solidFill>
                <a:latin typeface="Calibri"/>
                <a:cs typeface="Calibri"/>
              </a:rPr>
              <a:t>  </a:t>
            </a:r>
            <a:r>
              <a:rPr sz="388">
                <a:solidFill>
                  <a:srgbClr val="231F20"/>
                </a:solidFill>
                <a:latin typeface="Calibri"/>
                <a:cs typeface="Calibri"/>
              </a:rPr>
              <a:t>6,330.1</a:t>
            </a:r>
            <a:r>
              <a:rPr sz="388" spc="120">
                <a:solidFill>
                  <a:srgbClr val="231F20"/>
                </a:solidFill>
                <a:latin typeface="Calibri"/>
                <a:cs typeface="Calibri"/>
              </a:rPr>
              <a:t>  </a:t>
            </a:r>
            <a:r>
              <a:rPr sz="388">
                <a:solidFill>
                  <a:srgbClr val="231F20"/>
                </a:solidFill>
                <a:latin typeface="Calibri"/>
                <a:cs typeface="Calibri"/>
              </a:rPr>
              <a:t>7,718.5</a:t>
            </a:r>
            <a:r>
              <a:rPr sz="388" spc="120">
                <a:solidFill>
                  <a:srgbClr val="231F20"/>
                </a:solidFill>
                <a:latin typeface="Calibri"/>
                <a:cs typeface="Calibri"/>
              </a:rPr>
              <a:t>  </a:t>
            </a:r>
            <a:r>
              <a:rPr sz="388" spc="-6">
                <a:solidFill>
                  <a:srgbClr val="231F20"/>
                </a:solidFill>
                <a:latin typeface="Calibri"/>
                <a:cs typeface="Calibri"/>
              </a:rPr>
              <a:t>8,151.2</a:t>
            </a:r>
            <a:endParaRPr sz="388">
              <a:latin typeface="Calibri"/>
              <a:cs typeface="Calibri"/>
            </a:endParaRPr>
          </a:p>
        </p:txBody>
      </p:sp>
      <p:sp>
        <p:nvSpPr>
          <p:cNvPr id="185" name="object 185"/>
          <p:cNvSpPr txBox="1"/>
          <p:nvPr/>
        </p:nvSpPr>
        <p:spPr>
          <a:xfrm>
            <a:off x="2157045" y="5981552"/>
            <a:ext cx="7158803" cy="176269"/>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499">
              <a:lnSpc>
                <a:spcPct val="100000"/>
              </a:lnSpc>
              <a:spcBef>
                <a:spcPts val="74"/>
              </a:spcBef>
              <a:tabLst>
                <a:tab pos="257212" algn="l"/>
                <a:tab pos="463064" algn="l"/>
                <a:tab pos="670559" algn="l"/>
                <a:tab pos="878466" algn="l"/>
                <a:tab pos="1082675" algn="l"/>
                <a:tab pos="1286884" algn="l"/>
                <a:tab pos="1495201" algn="l"/>
                <a:tab pos="1700231" algn="l"/>
                <a:tab pos="1901153" algn="l"/>
                <a:tab pos="2105361" algn="l"/>
                <a:tab pos="2314089" algn="l"/>
                <a:tab pos="2515832" algn="l"/>
              </a:tabLst>
            </a:pPr>
            <a:r>
              <a:rPr sz="388" spc="-6">
                <a:solidFill>
                  <a:srgbClr val="231F20"/>
                </a:solidFill>
                <a:latin typeface="Calibri"/>
                <a:cs typeface="Calibri"/>
              </a:rPr>
              <a:t>382.2</a:t>
            </a:r>
            <a:r>
              <a:rPr sz="388">
                <a:solidFill>
                  <a:srgbClr val="231F20"/>
                </a:solidFill>
                <a:latin typeface="Calibri"/>
                <a:cs typeface="Calibri"/>
              </a:rPr>
              <a:t>	</a:t>
            </a:r>
            <a:r>
              <a:rPr sz="388" spc="-6">
                <a:solidFill>
                  <a:srgbClr val="231F20"/>
                </a:solidFill>
                <a:latin typeface="Calibri"/>
                <a:cs typeface="Calibri"/>
              </a:rPr>
              <a:t>446.7</a:t>
            </a:r>
            <a:r>
              <a:rPr sz="388">
                <a:solidFill>
                  <a:srgbClr val="231F20"/>
                </a:solidFill>
                <a:latin typeface="Calibri"/>
                <a:cs typeface="Calibri"/>
              </a:rPr>
              <a:t>	</a:t>
            </a:r>
            <a:r>
              <a:rPr sz="388" spc="-6">
                <a:solidFill>
                  <a:srgbClr val="231F20"/>
                </a:solidFill>
                <a:latin typeface="Calibri"/>
                <a:cs typeface="Calibri"/>
              </a:rPr>
              <a:t>489.4</a:t>
            </a:r>
            <a:r>
              <a:rPr sz="388">
                <a:solidFill>
                  <a:srgbClr val="231F20"/>
                </a:solidFill>
                <a:latin typeface="Calibri"/>
                <a:cs typeface="Calibri"/>
              </a:rPr>
              <a:t>	</a:t>
            </a:r>
            <a:r>
              <a:rPr sz="388" spc="-13">
                <a:solidFill>
                  <a:srgbClr val="231F20"/>
                </a:solidFill>
                <a:latin typeface="Calibri"/>
                <a:cs typeface="Calibri"/>
              </a:rPr>
              <a:t>394.2</a:t>
            </a:r>
            <a:r>
              <a:rPr sz="388">
                <a:solidFill>
                  <a:srgbClr val="231F20"/>
                </a:solidFill>
                <a:latin typeface="Calibri"/>
                <a:cs typeface="Calibri"/>
              </a:rPr>
              <a:t>	</a:t>
            </a:r>
            <a:r>
              <a:rPr sz="388" spc="-6">
                <a:solidFill>
                  <a:srgbClr val="231F20"/>
                </a:solidFill>
                <a:latin typeface="Calibri"/>
                <a:cs typeface="Calibri"/>
              </a:rPr>
              <a:t>440.8</a:t>
            </a:r>
            <a:r>
              <a:rPr sz="388">
                <a:solidFill>
                  <a:srgbClr val="231F20"/>
                </a:solidFill>
                <a:latin typeface="Calibri"/>
                <a:cs typeface="Calibri"/>
              </a:rPr>
              <a:t>	</a:t>
            </a:r>
            <a:r>
              <a:rPr sz="388" spc="-6">
                <a:solidFill>
                  <a:srgbClr val="231F20"/>
                </a:solidFill>
                <a:latin typeface="Calibri"/>
                <a:cs typeface="Calibri"/>
              </a:rPr>
              <a:t>463.4</a:t>
            </a:r>
            <a:r>
              <a:rPr sz="388">
                <a:solidFill>
                  <a:srgbClr val="231F20"/>
                </a:solidFill>
                <a:latin typeface="Calibri"/>
                <a:cs typeface="Calibri"/>
              </a:rPr>
              <a:t>	</a:t>
            </a:r>
            <a:r>
              <a:rPr sz="388" spc="-6">
                <a:solidFill>
                  <a:srgbClr val="231F20"/>
                </a:solidFill>
                <a:latin typeface="Calibri"/>
                <a:cs typeface="Calibri"/>
              </a:rPr>
              <a:t>503.8</a:t>
            </a:r>
            <a:r>
              <a:rPr sz="388">
                <a:solidFill>
                  <a:srgbClr val="231F20"/>
                </a:solidFill>
                <a:latin typeface="Calibri"/>
                <a:cs typeface="Calibri"/>
              </a:rPr>
              <a:t>	</a:t>
            </a:r>
            <a:r>
              <a:rPr sz="388" spc="-6">
                <a:solidFill>
                  <a:srgbClr val="231F20"/>
                </a:solidFill>
                <a:latin typeface="Calibri"/>
                <a:cs typeface="Calibri"/>
              </a:rPr>
              <a:t>559.8</a:t>
            </a:r>
            <a:r>
              <a:rPr sz="388">
                <a:solidFill>
                  <a:srgbClr val="231F20"/>
                </a:solidFill>
                <a:latin typeface="Calibri"/>
                <a:cs typeface="Calibri"/>
              </a:rPr>
              <a:t>	</a:t>
            </a:r>
            <a:r>
              <a:rPr sz="388" spc="-6">
                <a:solidFill>
                  <a:srgbClr val="231F20"/>
                </a:solidFill>
                <a:latin typeface="Calibri"/>
                <a:cs typeface="Calibri"/>
              </a:rPr>
              <a:t>604.2</a:t>
            </a:r>
            <a:r>
              <a:rPr sz="388">
                <a:solidFill>
                  <a:srgbClr val="231F20"/>
                </a:solidFill>
                <a:latin typeface="Calibri"/>
                <a:cs typeface="Calibri"/>
              </a:rPr>
              <a:t>	</a:t>
            </a:r>
            <a:r>
              <a:rPr sz="388" spc="-6">
                <a:solidFill>
                  <a:srgbClr val="231F20"/>
                </a:solidFill>
                <a:latin typeface="Calibri"/>
                <a:cs typeface="Calibri"/>
              </a:rPr>
              <a:t>651.1</a:t>
            </a:r>
            <a:r>
              <a:rPr sz="388">
                <a:solidFill>
                  <a:srgbClr val="231F20"/>
                </a:solidFill>
                <a:latin typeface="Calibri"/>
                <a:cs typeface="Calibri"/>
              </a:rPr>
              <a:t>	</a:t>
            </a:r>
            <a:r>
              <a:rPr sz="388" spc="-6">
                <a:solidFill>
                  <a:srgbClr val="231F20"/>
                </a:solidFill>
                <a:latin typeface="Calibri"/>
                <a:cs typeface="Calibri"/>
              </a:rPr>
              <a:t>748.4</a:t>
            </a:r>
            <a:r>
              <a:rPr sz="388">
                <a:solidFill>
                  <a:srgbClr val="231F20"/>
                </a:solidFill>
                <a:latin typeface="Calibri"/>
                <a:cs typeface="Calibri"/>
              </a:rPr>
              <a:t>	</a:t>
            </a:r>
            <a:r>
              <a:rPr sz="388" spc="-6">
                <a:solidFill>
                  <a:srgbClr val="231F20"/>
                </a:solidFill>
                <a:latin typeface="Calibri"/>
                <a:cs typeface="Calibri"/>
              </a:rPr>
              <a:t>842.1</a:t>
            </a:r>
            <a:r>
              <a:rPr sz="388">
                <a:solidFill>
                  <a:srgbClr val="231F20"/>
                </a:solidFill>
                <a:latin typeface="Calibri"/>
                <a:cs typeface="Calibri"/>
              </a:rPr>
              <a:t>	961.6</a:t>
            </a:r>
            <a:r>
              <a:rPr sz="388" spc="126">
                <a:solidFill>
                  <a:srgbClr val="231F20"/>
                </a:solidFill>
                <a:latin typeface="Calibri"/>
                <a:cs typeface="Calibri"/>
              </a:rPr>
              <a:t>  </a:t>
            </a:r>
            <a:r>
              <a:rPr sz="388">
                <a:solidFill>
                  <a:srgbClr val="231F20"/>
                </a:solidFill>
                <a:latin typeface="Calibri"/>
                <a:cs typeface="Calibri"/>
              </a:rPr>
              <a:t>1,032.1</a:t>
            </a:r>
            <a:r>
              <a:rPr sz="388" spc="132">
                <a:solidFill>
                  <a:srgbClr val="231F20"/>
                </a:solidFill>
                <a:latin typeface="Calibri"/>
                <a:cs typeface="Calibri"/>
              </a:rPr>
              <a:t>  </a:t>
            </a:r>
            <a:r>
              <a:rPr sz="388">
                <a:solidFill>
                  <a:srgbClr val="231F20"/>
                </a:solidFill>
                <a:latin typeface="Calibri"/>
                <a:cs typeface="Calibri"/>
              </a:rPr>
              <a:t>1,060.8</a:t>
            </a:r>
            <a:r>
              <a:rPr sz="388" spc="120">
                <a:solidFill>
                  <a:srgbClr val="231F20"/>
                </a:solidFill>
                <a:latin typeface="Calibri"/>
                <a:cs typeface="Calibri"/>
              </a:rPr>
              <a:t>  </a:t>
            </a:r>
            <a:r>
              <a:rPr sz="388">
                <a:solidFill>
                  <a:srgbClr val="231F20"/>
                </a:solidFill>
                <a:latin typeface="Calibri"/>
                <a:cs typeface="Calibri"/>
              </a:rPr>
              <a:t>1,102.9</a:t>
            </a:r>
            <a:r>
              <a:rPr sz="388" spc="126">
                <a:solidFill>
                  <a:srgbClr val="231F20"/>
                </a:solidFill>
                <a:latin typeface="Calibri"/>
                <a:cs typeface="Calibri"/>
              </a:rPr>
              <a:t>  </a:t>
            </a:r>
            <a:r>
              <a:rPr sz="388">
                <a:solidFill>
                  <a:srgbClr val="231F20"/>
                </a:solidFill>
                <a:latin typeface="Calibri"/>
                <a:cs typeface="Calibri"/>
              </a:rPr>
              <a:t>1,144.7</a:t>
            </a:r>
            <a:r>
              <a:rPr sz="388" spc="126">
                <a:solidFill>
                  <a:srgbClr val="231F20"/>
                </a:solidFill>
                <a:latin typeface="Calibri"/>
                <a:cs typeface="Calibri"/>
              </a:rPr>
              <a:t>  </a:t>
            </a:r>
            <a:r>
              <a:rPr sz="388">
                <a:solidFill>
                  <a:srgbClr val="231F20"/>
                </a:solidFill>
                <a:latin typeface="Calibri"/>
                <a:cs typeface="Calibri"/>
              </a:rPr>
              <a:t>1,524.8</a:t>
            </a:r>
            <a:r>
              <a:rPr sz="388" spc="136">
                <a:solidFill>
                  <a:srgbClr val="231F20"/>
                </a:solidFill>
                <a:latin typeface="Calibri"/>
                <a:cs typeface="Calibri"/>
              </a:rPr>
              <a:t>  </a:t>
            </a:r>
            <a:r>
              <a:rPr sz="388">
                <a:solidFill>
                  <a:srgbClr val="231F20"/>
                </a:solidFill>
                <a:latin typeface="Calibri"/>
                <a:cs typeface="Calibri"/>
              </a:rPr>
              <a:t>1,739.1</a:t>
            </a:r>
            <a:r>
              <a:rPr sz="388" spc="320">
                <a:solidFill>
                  <a:srgbClr val="231F20"/>
                </a:solidFill>
                <a:latin typeface="Calibri"/>
                <a:cs typeface="Calibri"/>
              </a:rPr>
              <a:t> </a:t>
            </a:r>
            <a:r>
              <a:rPr sz="388">
                <a:solidFill>
                  <a:srgbClr val="231F20"/>
                </a:solidFill>
                <a:latin typeface="Calibri"/>
                <a:cs typeface="Calibri"/>
              </a:rPr>
              <a:t>1,700.6</a:t>
            </a:r>
            <a:r>
              <a:rPr sz="388" spc="129">
                <a:solidFill>
                  <a:srgbClr val="231F20"/>
                </a:solidFill>
                <a:latin typeface="Calibri"/>
                <a:cs typeface="Calibri"/>
              </a:rPr>
              <a:t>  </a:t>
            </a:r>
            <a:r>
              <a:rPr sz="388">
                <a:solidFill>
                  <a:srgbClr val="231F20"/>
                </a:solidFill>
                <a:latin typeface="Calibri"/>
                <a:cs typeface="Calibri"/>
              </a:rPr>
              <a:t>1,867.6</a:t>
            </a:r>
            <a:r>
              <a:rPr sz="388" spc="123">
                <a:solidFill>
                  <a:srgbClr val="231F20"/>
                </a:solidFill>
                <a:latin typeface="Calibri"/>
                <a:cs typeface="Calibri"/>
              </a:rPr>
              <a:t>  </a:t>
            </a:r>
            <a:r>
              <a:rPr sz="388">
                <a:solidFill>
                  <a:srgbClr val="231F20"/>
                </a:solidFill>
                <a:latin typeface="Calibri"/>
                <a:cs typeface="Calibri"/>
              </a:rPr>
              <a:t>1,660.7</a:t>
            </a:r>
            <a:r>
              <a:rPr sz="388" spc="129">
                <a:solidFill>
                  <a:srgbClr val="231F20"/>
                </a:solidFill>
                <a:latin typeface="Calibri"/>
                <a:cs typeface="Calibri"/>
              </a:rPr>
              <a:t>  </a:t>
            </a:r>
            <a:r>
              <a:rPr sz="388">
                <a:solidFill>
                  <a:srgbClr val="231F20"/>
                </a:solidFill>
                <a:latin typeface="Calibri"/>
                <a:cs typeface="Calibri"/>
              </a:rPr>
              <a:t>1,687.2</a:t>
            </a:r>
            <a:r>
              <a:rPr sz="388" spc="126">
                <a:solidFill>
                  <a:srgbClr val="231F20"/>
                </a:solidFill>
                <a:latin typeface="Calibri"/>
                <a:cs typeface="Calibri"/>
              </a:rPr>
              <a:t>  </a:t>
            </a:r>
            <a:r>
              <a:rPr sz="388">
                <a:solidFill>
                  <a:srgbClr val="231F20"/>
                </a:solidFill>
                <a:latin typeface="Calibri"/>
                <a:cs typeface="Calibri"/>
              </a:rPr>
              <a:t>1,784.4</a:t>
            </a:r>
            <a:r>
              <a:rPr sz="388" spc="136">
                <a:solidFill>
                  <a:srgbClr val="231F20"/>
                </a:solidFill>
                <a:latin typeface="Calibri"/>
                <a:cs typeface="Calibri"/>
              </a:rPr>
              <a:t>  </a:t>
            </a:r>
            <a:r>
              <a:rPr sz="388">
                <a:solidFill>
                  <a:srgbClr val="231F20"/>
                </a:solidFill>
                <a:latin typeface="Calibri"/>
                <a:cs typeface="Calibri"/>
              </a:rPr>
              <a:t>2,249.5</a:t>
            </a:r>
            <a:r>
              <a:rPr sz="388" spc="139">
                <a:solidFill>
                  <a:srgbClr val="231F20"/>
                </a:solidFill>
                <a:latin typeface="Calibri"/>
                <a:cs typeface="Calibri"/>
              </a:rPr>
              <a:t>  </a:t>
            </a:r>
            <a:r>
              <a:rPr sz="388">
                <a:solidFill>
                  <a:srgbClr val="231F20"/>
                </a:solidFill>
                <a:latin typeface="Calibri"/>
                <a:cs typeface="Calibri"/>
              </a:rPr>
              <a:t>2,076.7</a:t>
            </a:r>
            <a:r>
              <a:rPr sz="388" spc="132">
                <a:solidFill>
                  <a:srgbClr val="231F20"/>
                </a:solidFill>
                <a:latin typeface="Calibri"/>
                <a:cs typeface="Calibri"/>
              </a:rPr>
              <a:t>  </a:t>
            </a:r>
            <a:r>
              <a:rPr sz="388">
                <a:solidFill>
                  <a:srgbClr val="231F20"/>
                </a:solidFill>
                <a:latin typeface="Calibri"/>
                <a:cs typeface="Calibri"/>
              </a:rPr>
              <a:t>2,597.8</a:t>
            </a:r>
            <a:r>
              <a:rPr sz="388" spc="126">
                <a:solidFill>
                  <a:srgbClr val="231F20"/>
                </a:solidFill>
                <a:latin typeface="Calibri"/>
                <a:cs typeface="Calibri"/>
              </a:rPr>
              <a:t>  </a:t>
            </a:r>
            <a:r>
              <a:rPr sz="388">
                <a:solidFill>
                  <a:srgbClr val="231F20"/>
                </a:solidFill>
                <a:latin typeface="Calibri"/>
                <a:cs typeface="Calibri"/>
              </a:rPr>
              <a:t>2,478.7</a:t>
            </a:r>
            <a:r>
              <a:rPr sz="388" spc="129">
                <a:solidFill>
                  <a:srgbClr val="231F20"/>
                </a:solidFill>
                <a:latin typeface="Calibri"/>
                <a:cs typeface="Calibri"/>
              </a:rPr>
              <a:t>  </a:t>
            </a:r>
            <a:r>
              <a:rPr sz="388">
                <a:solidFill>
                  <a:srgbClr val="231F20"/>
                </a:solidFill>
                <a:latin typeface="Calibri"/>
                <a:cs typeface="Calibri"/>
              </a:rPr>
              <a:t>2,973.7</a:t>
            </a:r>
            <a:r>
              <a:rPr sz="388" spc="126">
                <a:solidFill>
                  <a:srgbClr val="231F20"/>
                </a:solidFill>
                <a:latin typeface="Calibri"/>
                <a:cs typeface="Calibri"/>
              </a:rPr>
              <a:t>  </a:t>
            </a:r>
            <a:r>
              <a:rPr sz="388">
                <a:solidFill>
                  <a:srgbClr val="231F20"/>
                </a:solidFill>
                <a:latin typeface="Calibri"/>
                <a:cs typeface="Calibri"/>
              </a:rPr>
              <a:t>3,119.8</a:t>
            </a:r>
            <a:r>
              <a:rPr sz="388" spc="126">
                <a:solidFill>
                  <a:srgbClr val="231F20"/>
                </a:solidFill>
                <a:latin typeface="Calibri"/>
                <a:cs typeface="Calibri"/>
              </a:rPr>
              <a:t>  </a:t>
            </a:r>
            <a:r>
              <a:rPr sz="388">
                <a:solidFill>
                  <a:srgbClr val="231F20"/>
                </a:solidFill>
                <a:latin typeface="Calibri"/>
                <a:cs typeface="Calibri"/>
              </a:rPr>
              <a:t>3,667.5</a:t>
            </a:r>
            <a:r>
              <a:rPr sz="388" spc="136">
                <a:solidFill>
                  <a:srgbClr val="231F20"/>
                </a:solidFill>
                <a:latin typeface="Calibri"/>
                <a:cs typeface="Calibri"/>
              </a:rPr>
              <a:t>  </a:t>
            </a:r>
            <a:r>
              <a:rPr sz="388">
                <a:solidFill>
                  <a:srgbClr val="231F20"/>
                </a:solidFill>
                <a:latin typeface="Calibri"/>
                <a:cs typeface="Calibri"/>
              </a:rPr>
              <a:t>4,195.6</a:t>
            </a:r>
            <a:r>
              <a:rPr sz="388" spc="120">
                <a:solidFill>
                  <a:srgbClr val="231F20"/>
                </a:solidFill>
                <a:latin typeface="Calibri"/>
                <a:cs typeface="Calibri"/>
              </a:rPr>
              <a:t>  </a:t>
            </a:r>
            <a:r>
              <a:rPr sz="388">
                <a:solidFill>
                  <a:srgbClr val="231F20"/>
                </a:solidFill>
                <a:latin typeface="Calibri"/>
                <a:cs typeface="Calibri"/>
              </a:rPr>
              <a:t>3,768.6</a:t>
            </a:r>
            <a:r>
              <a:rPr sz="388" spc="123">
                <a:solidFill>
                  <a:srgbClr val="231F20"/>
                </a:solidFill>
                <a:latin typeface="Calibri"/>
                <a:cs typeface="Calibri"/>
              </a:rPr>
              <a:t>  </a:t>
            </a:r>
            <a:r>
              <a:rPr sz="388">
                <a:solidFill>
                  <a:srgbClr val="231F20"/>
                </a:solidFill>
                <a:latin typeface="Calibri"/>
                <a:cs typeface="Calibri"/>
              </a:rPr>
              <a:t>3,953.7</a:t>
            </a:r>
            <a:r>
              <a:rPr sz="388" spc="159">
                <a:solidFill>
                  <a:srgbClr val="231F20"/>
                </a:solidFill>
                <a:latin typeface="Calibri"/>
                <a:cs typeface="Calibri"/>
              </a:rPr>
              <a:t>  </a:t>
            </a:r>
            <a:r>
              <a:rPr sz="388" spc="-6">
                <a:solidFill>
                  <a:srgbClr val="231F20"/>
                </a:solidFill>
                <a:latin typeface="Calibri"/>
                <a:cs typeface="Calibri"/>
              </a:rPr>
              <a:t>4,184.2</a:t>
            </a:r>
            <a:endParaRPr sz="388">
              <a:latin typeface="Calibri"/>
              <a:cs typeface="Calibri"/>
            </a:endParaRPr>
          </a:p>
          <a:p>
            <a:pPr marL="8218">
              <a:lnSpc>
                <a:spcPct val="100000"/>
              </a:lnSpc>
              <a:spcBef>
                <a:spcPts val="311"/>
              </a:spcBef>
            </a:pPr>
            <a:r>
              <a:rPr sz="388">
                <a:solidFill>
                  <a:srgbClr val="231F20"/>
                </a:solidFill>
                <a:latin typeface="Calibri"/>
                <a:cs typeface="Calibri"/>
              </a:rPr>
              <a:t>9,253.0</a:t>
            </a:r>
            <a:r>
              <a:rPr sz="388" spc="217">
                <a:solidFill>
                  <a:srgbClr val="231F20"/>
                </a:solidFill>
                <a:latin typeface="Calibri"/>
                <a:cs typeface="Calibri"/>
              </a:rPr>
              <a:t> </a:t>
            </a:r>
            <a:r>
              <a:rPr sz="388">
                <a:solidFill>
                  <a:srgbClr val="231F20"/>
                </a:solidFill>
                <a:latin typeface="Calibri"/>
                <a:cs typeface="Calibri"/>
              </a:rPr>
              <a:t>11,993.0</a:t>
            </a:r>
            <a:r>
              <a:rPr sz="388" spc="155">
                <a:solidFill>
                  <a:srgbClr val="231F20"/>
                </a:solidFill>
                <a:latin typeface="Calibri"/>
                <a:cs typeface="Calibri"/>
              </a:rPr>
              <a:t> </a:t>
            </a:r>
            <a:r>
              <a:rPr sz="388">
                <a:solidFill>
                  <a:srgbClr val="231F20"/>
                </a:solidFill>
                <a:latin typeface="Calibri"/>
                <a:cs typeface="Calibri"/>
              </a:rPr>
              <a:t>12,094.2</a:t>
            </a:r>
            <a:r>
              <a:rPr sz="388" spc="168">
                <a:solidFill>
                  <a:srgbClr val="231F20"/>
                </a:solidFill>
                <a:latin typeface="Calibri"/>
                <a:cs typeface="Calibri"/>
              </a:rPr>
              <a:t> </a:t>
            </a:r>
            <a:r>
              <a:rPr sz="388">
                <a:solidFill>
                  <a:srgbClr val="231F20"/>
                </a:solidFill>
                <a:latin typeface="Calibri"/>
                <a:cs typeface="Calibri"/>
              </a:rPr>
              <a:t>15,328.8</a:t>
            </a:r>
            <a:r>
              <a:rPr sz="388" spc="168">
                <a:solidFill>
                  <a:srgbClr val="231F20"/>
                </a:solidFill>
                <a:latin typeface="Calibri"/>
                <a:cs typeface="Calibri"/>
              </a:rPr>
              <a:t> </a:t>
            </a:r>
            <a:r>
              <a:rPr sz="388">
                <a:solidFill>
                  <a:srgbClr val="231F20"/>
                </a:solidFill>
                <a:latin typeface="Calibri"/>
                <a:cs typeface="Calibri"/>
              </a:rPr>
              <a:t>16,426.2</a:t>
            </a:r>
            <a:r>
              <a:rPr sz="388" spc="146">
                <a:solidFill>
                  <a:srgbClr val="231F20"/>
                </a:solidFill>
                <a:latin typeface="Calibri"/>
                <a:cs typeface="Calibri"/>
              </a:rPr>
              <a:t> </a:t>
            </a:r>
            <a:r>
              <a:rPr sz="388">
                <a:solidFill>
                  <a:srgbClr val="231F20"/>
                </a:solidFill>
                <a:latin typeface="Calibri"/>
                <a:cs typeface="Calibri"/>
              </a:rPr>
              <a:t>18,363.8</a:t>
            </a:r>
            <a:r>
              <a:rPr sz="388" spc="146">
                <a:solidFill>
                  <a:srgbClr val="231F20"/>
                </a:solidFill>
                <a:latin typeface="Calibri"/>
                <a:cs typeface="Calibri"/>
              </a:rPr>
              <a:t> </a:t>
            </a:r>
            <a:r>
              <a:rPr sz="388">
                <a:solidFill>
                  <a:srgbClr val="231F20"/>
                </a:solidFill>
                <a:latin typeface="Calibri"/>
                <a:cs typeface="Calibri"/>
              </a:rPr>
              <a:t>18,421.7</a:t>
            </a:r>
            <a:r>
              <a:rPr sz="388" spc="171">
                <a:solidFill>
                  <a:srgbClr val="231F20"/>
                </a:solidFill>
                <a:latin typeface="Calibri"/>
                <a:cs typeface="Calibri"/>
              </a:rPr>
              <a:t> </a:t>
            </a:r>
            <a:r>
              <a:rPr sz="388">
                <a:solidFill>
                  <a:srgbClr val="231F20"/>
                </a:solidFill>
                <a:latin typeface="Calibri"/>
                <a:cs typeface="Calibri"/>
              </a:rPr>
              <a:t>24,102.1</a:t>
            </a:r>
            <a:r>
              <a:rPr sz="388" spc="152">
                <a:solidFill>
                  <a:srgbClr val="231F20"/>
                </a:solidFill>
                <a:latin typeface="Calibri"/>
                <a:cs typeface="Calibri"/>
              </a:rPr>
              <a:t> </a:t>
            </a:r>
            <a:r>
              <a:rPr sz="388">
                <a:solidFill>
                  <a:srgbClr val="231F20"/>
                </a:solidFill>
                <a:latin typeface="Calibri"/>
                <a:cs typeface="Calibri"/>
              </a:rPr>
              <a:t>28,812.0</a:t>
            </a:r>
            <a:r>
              <a:rPr sz="388" spc="126">
                <a:solidFill>
                  <a:srgbClr val="231F20"/>
                </a:solidFill>
                <a:latin typeface="Calibri"/>
                <a:cs typeface="Calibri"/>
              </a:rPr>
              <a:t> </a:t>
            </a:r>
            <a:r>
              <a:rPr sz="388">
                <a:solidFill>
                  <a:srgbClr val="231F20"/>
                </a:solidFill>
                <a:latin typeface="Calibri"/>
                <a:cs typeface="Calibri"/>
              </a:rPr>
              <a:t>37,459.6</a:t>
            </a:r>
            <a:r>
              <a:rPr sz="388" spc="146">
                <a:solidFill>
                  <a:srgbClr val="231F20"/>
                </a:solidFill>
                <a:latin typeface="Calibri"/>
                <a:cs typeface="Calibri"/>
              </a:rPr>
              <a:t> </a:t>
            </a:r>
            <a:r>
              <a:rPr sz="388">
                <a:solidFill>
                  <a:srgbClr val="231F20"/>
                </a:solidFill>
                <a:latin typeface="Calibri"/>
                <a:cs typeface="Calibri"/>
              </a:rPr>
              <a:t>46,125.3</a:t>
            </a:r>
            <a:r>
              <a:rPr sz="388" spc="171">
                <a:solidFill>
                  <a:srgbClr val="231F20"/>
                </a:solidFill>
                <a:latin typeface="Calibri"/>
                <a:cs typeface="Calibri"/>
              </a:rPr>
              <a:t> </a:t>
            </a:r>
            <a:r>
              <a:rPr sz="388">
                <a:solidFill>
                  <a:srgbClr val="231F20"/>
                </a:solidFill>
                <a:latin typeface="Calibri"/>
                <a:cs typeface="Calibri"/>
              </a:rPr>
              <a:t>53,847.6</a:t>
            </a:r>
            <a:r>
              <a:rPr sz="388" spc="132">
                <a:solidFill>
                  <a:srgbClr val="231F20"/>
                </a:solidFill>
                <a:latin typeface="Calibri"/>
                <a:cs typeface="Calibri"/>
              </a:rPr>
              <a:t> </a:t>
            </a:r>
            <a:r>
              <a:rPr sz="388">
                <a:solidFill>
                  <a:srgbClr val="231F20"/>
                </a:solidFill>
                <a:latin typeface="Calibri"/>
                <a:cs typeface="Calibri"/>
              </a:rPr>
              <a:t>56,003.0</a:t>
            </a:r>
            <a:r>
              <a:rPr sz="388" spc="155">
                <a:solidFill>
                  <a:srgbClr val="231F20"/>
                </a:solidFill>
                <a:latin typeface="Calibri"/>
                <a:cs typeface="Calibri"/>
              </a:rPr>
              <a:t> </a:t>
            </a:r>
            <a:r>
              <a:rPr sz="388">
                <a:solidFill>
                  <a:srgbClr val="231F20"/>
                </a:solidFill>
                <a:latin typeface="Calibri"/>
                <a:cs typeface="Calibri"/>
              </a:rPr>
              <a:t>53,519.3</a:t>
            </a:r>
            <a:r>
              <a:rPr sz="388" spc="162">
                <a:solidFill>
                  <a:srgbClr val="231F20"/>
                </a:solidFill>
                <a:latin typeface="Calibri"/>
                <a:cs typeface="Calibri"/>
              </a:rPr>
              <a:t> </a:t>
            </a:r>
            <a:r>
              <a:rPr sz="388">
                <a:solidFill>
                  <a:srgbClr val="231F20"/>
                </a:solidFill>
                <a:latin typeface="Calibri"/>
                <a:cs typeface="Calibri"/>
              </a:rPr>
              <a:t>45,847.5</a:t>
            </a:r>
            <a:r>
              <a:rPr sz="388" spc="139">
                <a:solidFill>
                  <a:srgbClr val="231F20"/>
                </a:solidFill>
                <a:latin typeface="Calibri"/>
                <a:cs typeface="Calibri"/>
              </a:rPr>
              <a:t> </a:t>
            </a:r>
            <a:r>
              <a:rPr sz="388">
                <a:solidFill>
                  <a:srgbClr val="231F20"/>
                </a:solidFill>
                <a:latin typeface="Calibri"/>
                <a:cs typeface="Calibri"/>
              </a:rPr>
              <a:t>58,000.6</a:t>
            </a:r>
            <a:r>
              <a:rPr sz="388" spc="146">
                <a:solidFill>
                  <a:srgbClr val="231F20"/>
                </a:solidFill>
                <a:latin typeface="Calibri"/>
                <a:cs typeface="Calibri"/>
              </a:rPr>
              <a:t> </a:t>
            </a:r>
            <a:r>
              <a:rPr sz="388">
                <a:solidFill>
                  <a:srgbClr val="231F20"/>
                </a:solidFill>
                <a:latin typeface="Calibri"/>
                <a:cs typeface="Calibri"/>
              </a:rPr>
              <a:t>63,776.6</a:t>
            </a:r>
            <a:r>
              <a:rPr sz="388" spc="152">
                <a:solidFill>
                  <a:srgbClr val="231F20"/>
                </a:solidFill>
                <a:latin typeface="Calibri"/>
                <a:cs typeface="Calibri"/>
              </a:rPr>
              <a:t> </a:t>
            </a:r>
            <a:r>
              <a:rPr sz="388">
                <a:solidFill>
                  <a:srgbClr val="231F20"/>
                </a:solidFill>
                <a:latin typeface="Calibri"/>
                <a:cs typeface="Calibri"/>
              </a:rPr>
              <a:t>68,266.4</a:t>
            </a:r>
            <a:r>
              <a:rPr sz="388" spc="164">
                <a:solidFill>
                  <a:srgbClr val="231F20"/>
                </a:solidFill>
                <a:latin typeface="Calibri"/>
                <a:cs typeface="Calibri"/>
              </a:rPr>
              <a:t> </a:t>
            </a:r>
            <a:r>
              <a:rPr sz="388">
                <a:solidFill>
                  <a:srgbClr val="231F20"/>
                </a:solidFill>
                <a:latin typeface="Calibri"/>
                <a:cs typeface="Calibri"/>
              </a:rPr>
              <a:t>79,273.9</a:t>
            </a:r>
            <a:r>
              <a:rPr sz="388" spc="129">
                <a:solidFill>
                  <a:srgbClr val="231F20"/>
                </a:solidFill>
                <a:latin typeface="Calibri"/>
                <a:cs typeface="Calibri"/>
              </a:rPr>
              <a:t> </a:t>
            </a:r>
            <a:r>
              <a:rPr sz="388">
                <a:solidFill>
                  <a:srgbClr val="231F20"/>
                </a:solidFill>
                <a:latin typeface="Calibri"/>
                <a:cs typeface="Calibri"/>
              </a:rPr>
              <a:t>84,120.2</a:t>
            </a:r>
            <a:r>
              <a:rPr sz="388" spc="159">
                <a:solidFill>
                  <a:srgbClr val="231F20"/>
                </a:solidFill>
                <a:latin typeface="Calibri"/>
                <a:cs typeface="Calibri"/>
              </a:rPr>
              <a:t> </a:t>
            </a:r>
            <a:r>
              <a:rPr sz="388">
                <a:solidFill>
                  <a:srgbClr val="231F20"/>
                </a:solidFill>
                <a:latin typeface="Calibri"/>
                <a:cs typeface="Calibri"/>
              </a:rPr>
              <a:t>55,010.2</a:t>
            </a:r>
            <a:r>
              <a:rPr sz="388" spc="142">
                <a:solidFill>
                  <a:srgbClr val="231F20"/>
                </a:solidFill>
                <a:latin typeface="Calibri"/>
                <a:cs typeface="Calibri"/>
              </a:rPr>
              <a:t> </a:t>
            </a:r>
            <a:r>
              <a:rPr sz="388">
                <a:solidFill>
                  <a:srgbClr val="231F20"/>
                </a:solidFill>
                <a:latin typeface="Calibri"/>
                <a:cs typeface="Calibri"/>
              </a:rPr>
              <a:t>70,138.5</a:t>
            </a:r>
            <a:r>
              <a:rPr sz="388" spc="159">
                <a:solidFill>
                  <a:srgbClr val="231F20"/>
                </a:solidFill>
                <a:latin typeface="Calibri"/>
                <a:cs typeface="Calibri"/>
              </a:rPr>
              <a:t> </a:t>
            </a:r>
            <a:r>
              <a:rPr sz="388">
                <a:solidFill>
                  <a:srgbClr val="231F20"/>
                </a:solidFill>
                <a:latin typeface="Calibri"/>
                <a:cs typeface="Calibri"/>
              </a:rPr>
              <a:t>77,900.8</a:t>
            </a:r>
            <a:r>
              <a:rPr sz="388" spc="146">
                <a:solidFill>
                  <a:srgbClr val="231F20"/>
                </a:solidFill>
                <a:latin typeface="Calibri"/>
                <a:cs typeface="Calibri"/>
              </a:rPr>
              <a:t> </a:t>
            </a:r>
            <a:r>
              <a:rPr sz="388">
                <a:solidFill>
                  <a:srgbClr val="231F20"/>
                </a:solidFill>
                <a:latin typeface="Calibri"/>
                <a:cs typeface="Calibri"/>
              </a:rPr>
              <a:t>76,697.0</a:t>
            </a:r>
            <a:r>
              <a:rPr sz="388" spc="171">
                <a:solidFill>
                  <a:srgbClr val="231F20"/>
                </a:solidFill>
                <a:latin typeface="Calibri"/>
                <a:cs typeface="Calibri"/>
              </a:rPr>
              <a:t> </a:t>
            </a:r>
            <a:r>
              <a:rPr sz="388" spc="-6">
                <a:solidFill>
                  <a:srgbClr val="231F20"/>
                </a:solidFill>
                <a:latin typeface="Calibri"/>
                <a:cs typeface="Calibri"/>
              </a:rPr>
              <a:t>88,863.1</a:t>
            </a:r>
            <a:r>
              <a:rPr sz="388" spc="36">
                <a:solidFill>
                  <a:srgbClr val="231F20"/>
                </a:solidFill>
                <a:latin typeface="Calibri"/>
                <a:cs typeface="Calibri"/>
              </a:rPr>
              <a:t> </a:t>
            </a:r>
            <a:r>
              <a:rPr sz="388" spc="-6">
                <a:solidFill>
                  <a:srgbClr val="231F20"/>
                </a:solidFill>
                <a:latin typeface="Calibri"/>
                <a:cs typeface="Calibri"/>
              </a:rPr>
              <a:t>117,918.7</a:t>
            </a:r>
            <a:r>
              <a:rPr sz="388" spc="19">
                <a:solidFill>
                  <a:srgbClr val="231F20"/>
                </a:solidFill>
                <a:latin typeface="Calibri"/>
                <a:cs typeface="Calibri"/>
              </a:rPr>
              <a:t> </a:t>
            </a:r>
            <a:r>
              <a:rPr sz="388" spc="-13">
                <a:solidFill>
                  <a:srgbClr val="231F20"/>
                </a:solidFill>
                <a:latin typeface="Calibri"/>
                <a:cs typeface="Calibri"/>
              </a:rPr>
              <a:t>132,438.8</a:t>
            </a:r>
            <a:r>
              <a:rPr sz="388" spc="10">
                <a:solidFill>
                  <a:srgbClr val="231F20"/>
                </a:solidFill>
                <a:latin typeface="Calibri"/>
                <a:cs typeface="Calibri"/>
              </a:rPr>
              <a:t> </a:t>
            </a:r>
            <a:r>
              <a:rPr sz="388" spc="-13">
                <a:solidFill>
                  <a:srgbClr val="231F20"/>
                </a:solidFill>
                <a:latin typeface="Calibri"/>
                <a:cs typeface="Calibri"/>
              </a:rPr>
              <a:t>130,768.7</a:t>
            </a:r>
            <a:r>
              <a:rPr sz="388" spc="19">
                <a:solidFill>
                  <a:srgbClr val="231F20"/>
                </a:solidFill>
                <a:latin typeface="Calibri"/>
                <a:cs typeface="Calibri"/>
              </a:rPr>
              <a:t> </a:t>
            </a:r>
            <a:r>
              <a:rPr sz="388" spc="-13">
                <a:solidFill>
                  <a:srgbClr val="231F20"/>
                </a:solidFill>
                <a:latin typeface="Calibri"/>
                <a:cs typeface="Calibri"/>
              </a:rPr>
              <a:t>150,098.7</a:t>
            </a:r>
            <a:r>
              <a:rPr sz="388" spc="10">
                <a:solidFill>
                  <a:srgbClr val="231F20"/>
                </a:solidFill>
                <a:latin typeface="Calibri"/>
                <a:cs typeface="Calibri"/>
              </a:rPr>
              <a:t> </a:t>
            </a:r>
            <a:r>
              <a:rPr sz="388" spc="-13">
                <a:solidFill>
                  <a:srgbClr val="231F20"/>
                </a:solidFill>
                <a:latin typeface="Calibri"/>
                <a:cs typeface="Calibri"/>
              </a:rPr>
              <a:t>180,027.6</a:t>
            </a:r>
            <a:r>
              <a:rPr sz="388" spc="16">
                <a:solidFill>
                  <a:srgbClr val="231F20"/>
                </a:solidFill>
                <a:latin typeface="Calibri"/>
                <a:cs typeface="Calibri"/>
              </a:rPr>
              <a:t> </a:t>
            </a:r>
            <a:r>
              <a:rPr sz="388" spc="-6">
                <a:solidFill>
                  <a:srgbClr val="231F20"/>
                </a:solidFill>
                <a:latin typeface="Calibri"/>
                <a:cs typeface="Calibri"/>
              </a:rPr>
              <a:t>168,662.6</a:t>
            </a:r>
            <a:r>
              <a:rPr sz="388" spc="26">
                <a:solidFill>
                  <a:srgbClr val="231F20"/>
                </a:solidFill>
                <a:latin typeface="Calibri"/>
                <a:cs typeface="Calibri"/>
              </a:rPr>
              <a:t> </a:t>
            </a:r>
            <a:r>
              <a:rPr sz="388" spc="-13">
                <a:solidFill>
                  <a:srgbClr val="231F20"/>
                </a:solidFill>
                <a:latin typeface="Calibri"/>
                <a:cs typeface="Calibri"/>
              </a:rPr>
              <a:t>210,413.0</a:t>
            </a:r>
            <a:r>
              <a:rPr sz="388" spc="3">
                <a:solidFill>
                  <a:srgbClr val="231F20"/>
                </a:solidFill>
                <a:latin typeface="Calibri"/>
                <a:cs typeface="Calibri"/>
              </a:rPr>
              <a:t> </a:t>
            </a:r>
            <a:r>
              <a:rPr sz="388" spc="-13">
                <a:solidFill>
                  <a:srgbClr val="231F20"/>
                </a:solidFill>
                <a:latin typeface="Calibri"/>
                <a:cs typeface="Calibri"/>
              </a:rPr>
              <a:t>241,401.3</a:t>
            </a:r>
            <a:r>
              <a:rPr sz="388" spc="3">
                <a:solidFill>
                  <a:srgbClr val="231F20"/>
                </a:solidFill>
                <a:latin typeface="Calibri"/>
                <a:cs typeface="Calibri"/>
              </a:rPr>
              <a:t> </a:t>
            </a:r>
            <a:r>
              <a:rPr sz="388" spc="-6">
                <a:solidFill>
                  <a:srgbClr val="231F20"/>
                </a:solidFill>
                <a:latin typeface="Calibri"/>
                <a:cs typeface="Calibri"/>
              </a:rPr>
              <a:t>302,379.5</a:t>
            </a:r>
            <a:r>
              <a:rPr sz="388" spc="61">
                <a:solidFill>
                  <a:srgbClr val="231F20"/>
                </a:solidFill>
                <a:latin typeface="Calibri"/>
                <a:cs typeface="Calibri"/>
              </a:rPr>
              <a:t> </a:t>
            </a:r>
            <a:r>
              <a:rPr sz="388" spc="-6">
                <a:solidFill>
                  <a:srgbClr val="231F20"/>
                </a:solidFill>
                <a:latin typeface="Calibri"/>
                <a:cs typeface="Calibri"/>
              </a:rPr>
              <a:t>255,998.1</a:t>
            </a:r>
            <a:endParaRPr sz="388">
              <a:latin typeface="Calibri"/>
              <a:cs typeface="Calibri"/>
            </a:endParaRPr>
          </a:p>
        </p:txBody>
      </p:sp>
      <p:sp>
        <p:nvSpPr>
          <p:cNvPr id="186" name="object 186"/>
          <p:cNvSpPr txBox="1"/>
          <p:nvPr/>
        </p:nvSpPr>
        <p:spPr>
          <a:xfrm>
            <a:off x="1787589"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245.9</a:t>
            </a:r>
            <a:endParaRPr sz="388">
              <a:latin typeface="Calibri"/>
              <a:cs typeface="Calibri"/>
            </a:endParaRPr>
          </a:p>
        </p:txBody>
      </p:sp>
      <p:sp>
        <p:nvSpPr>
          <p:cNvPr id="187" name="object 187"/>
          <p:cNvSpPr txBox="1"/>
          <p:nvPr/>
        </p:nvSpPr>
        <p:spPr>
          <a:xfrm>
            <a:off x="1584033"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209.5</a:t>
            </a:r>
            <a:endParaRPr sz="388">
              <a:latin typeface="Calibri"/>
              <a:cs typeface="Calibri"/>
            </a:endParaRPr>
          </a:p>
        </p:txBody>
      </p:sp>
      <p:sp>
        <p:nvSpPr>
          <p:cNvPr id="188" name="object 188"/>
          <p:cNvSpPr txBox="1"/>
          <p:nvPr/>
        </p:nvSpPr>
        <p:spPr>
          <a:xfrm>
            <a:off x="1376163"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190.9</a:t>
            </a:r>
            <a:endParaRPr sz="388">
              <a:latin typeface="Calibri"/>
              <a:cs typeface="Calibri"/>
            </a:endParaRPr>
          </a:p>
        </p:txBody>
      </p:sp>
      <p:sp>
        <p:nvSpPr>
          <p:cNvPr id="189" name="object 189"/>
          <p:cNvSpPr txBox="1"/>
          <p:nvPr/>
        </p:nvSpPr>
        <p:spPr>
          <a:xfrm>
            <a:off x="1173480"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175.1</a:t>
            </a:r>
            <a:endParaRPr sz="388">
              <a:latin typeface="Calibri"/>
              <a:cs typeface="Calibri"/>
            </a:endParaRPr>
          </a:p>
        </p:txBody>
      </p:sp>
      <p:sp>
        <p:nvSpPr>
          <p:cNvPr id="190" name="object 190"/>
          <p:cNvSpPr txBox="1"/>
          <p:nvPr/>
        </p:nvSpPr>
        <p:spPr>
          <a:xfrm>
            <a:off x="968691"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171.9</a:t>
            </a:r>
            <a:endParaRPr sz="388">
              <a:latin typeface="Calibri"/>
              <a:cs typeface="Calibri"/>
            </a:endParaRPr>
          </a:p>
        </p:txBody>
      </p:sp>
      <p:sp>
        <p:nvSpPr>
          <p:cNvPr id="191" name="object 191"/>
          <p:cNvSpPr txBox="1"/>
          <p:nvPr/>
        </p:nvSpPr>
        <p:spPr>
          <a:xfrm>
            <a:off x="765905"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136.7</a:t>
            </a:r>
            <a:endParaRPr sz="388">
              <a:latin typeface="Calibri"/>
              <a:cs typeface="Calibri"/>
            </a:endParaRPr>
          </a:p>
        </p:txBody>
      </p:sp>
      <p:sp>
        <p:nvSpPr>
          <p:cNvPr id="192" name="object 192"/>
          <p:cNvSpPr txBox="1"/>
          <p:nvPr/>
        </p:nvSpPr>
        <p:spPr>
          <a:xfrm>
            <a:off x="561835" y="598180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107.9</a:t>
            </a:r>
            <a:endParaRPr sz="388">
              <a:latin typeface="Calibri"/>
              <a:cs typeface="Calibri"/>
            </a:endParaRPr>
          </a:p>
        </p:txBody>
      </p:sp>
      <p:sp>
        <p:nvSpPr>
          <p:cNvPr id="193" name="object 193"/>
          <p:cNvSpPr txBox="1"/>
          <p:nvPr/>
        </p:nvSpPr>
        <p:spPr>
          <a:xfrm>
            <a:off x="378716" y="5981807"/>
            <a:ext cx="98612"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13">
                <a:solidFill>
                  <a:srgbClr val="231F20"/>
                </a:solidFill>
                <a:latin typeface="Calibri"/>
                <a:cs typeface="Calibri"/>
              </a:rPr>
              <a:t>82.8</a:t>
            </a:r>
            <a:endParaRPr sz="388">
              <a:latin typeface="Calibri"/>
              <a:cs typeface="Calibri"/>
            </a:endParaRPr>
          </a:p>
        </p:txBody>
      </p:sp>
      <p:sp>
        <p:nvSpPr>
          <p:cNvPr id="194" name="object 194"/>
          <p:cNvSpPr txBox="1"/>
          <p:nvPr/>
        </p:nvSpPr>
        <p:spPr>
          <a:xfrm>
            <a:off x="1991222" y="5981756"/>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321.9</a:t>
            </a:r>
            <a:endParaRPr sz="388">
              <a:latin typeface="Calibri"/>
              <a:cs typeface="Calibri"/>
            </a:endParaRPr>
          </a:p>
        </p:txBody>
      </p:sp>
      <p:sp>
        <p:nvSpPr>
          <p:cNvPr id="195" name="object 195"/>
          <p:cNvSpPr/>
          <p:nvPr/>
        </p:nvSpPr>
        <p:spPr>
          <a:xfrm>
            <a:off x="295835" y="5842427"/>
            <a:ext cx="9008596" cy="98612"/>
          </a:xfrm>
          <a:custGeom>
            <a:avLst/>
            <a:gdLst/>
            <a:ahLst/>
            <a:cxnLst/>
            <a:rect l="l" t="t" r="r" b="b"/>
            <a:pathLst>
              <a:path w="13922375" h="152400">
                <a:moveTo>
                  <a:pt x="13921759" y="0"/>
                </a:moveTo>
                <a:lnTo>
                  <a:pt x="0" y="0"/>
                </a:lnTo>
                <a:lnTo>
                  <a:pt x="0" y="152361"/>
                </a:lnTo>
                <a:lnTo>
                  <a:pt x="13921759" y="152361"/>
                </a:lnTo>
                <a:lnTo>
                  <a:pt x="13921759"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6" name="object 196"/>
          <p:cNvSpPr txBox="1"/>
          <p:nvPr/>
        </p:nvSpPr>
        <p:spPr>
          <a:xfrm>
            <a:off x="2956800"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5203" algn="r">
              <a:lnSpc>
                <a:spcPct val="100000"/>
              </a:lnSpc>
              <a:spcBef>
                <a:spcPts val="61"/>
              </a:spcBef>
            </a:pPr>
            <a:r>
              <a:rPr sz="388" spc="-13">
                <a:solidFill>
                  <a:srgbClr val="231F20"/>
                </a:solidFill>
                <a:latin typeface="Calibri"/>
                <a:cs typeface="Calibri"/>
              </a:rPr>
              <a:t>60.0</a:t>
            </a:r>
            <a:endParaRPr sz="388">
              <a:latin typeface="Calibri"/>
              <a:cs typeface="Calibri"/>
            </a:endParaRPr>
          </a:p>
          <a:p>
            <a:pPr marR="11094" algn="r">
              <a:lnSpc>
                <a:spcPct val="100000"/>
              </a:lnSpc>
              <a:spcBef>
                <a:spcPts val="311"/>
              </a:spcBef>
            </a:pPr>
            <a:r>
              <a:rPr sz="388" spc="-6">
                <a:solidFill>
                  <a:srgbClr val="231F20"/>
                </a:solidFill>
                <a:latin typeface="Calibri"/>
                <a:cs typeface="Calibri"/>
              </a:rPr>
              <a:t>2,198.0</a:t>
            </a:r>
            <a:endParaRPr sz="388">
              <a:latin typeface="Calibri"/>
              <a:cs typeface="Calibri"/>
            </a:endParaRPr>
          </a:p>
        </p:txBody>
      </p:sp>
      <p:sp>
        <p:nvSpPr>
          <p:cNvPr id="197" name="object 197"/>
          <p:cNvSpPr txBox="1"/>
          <p:nvPr/>
        </p:nvSpPr>
        <p:spPr>
          <a:xfrm>
            <a:off x="2751915"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7668" algn="r">
              <a:lnSpc>
                <a:spcPct val="100000"/>
              </a:lnSpc>
              <a:spcBef>
                <a:spcPts val="61"/>
              </a:spcBef>
            </a:pPr>
            <a:r>
              <a:rPr sz="388" spc="-13">
                <a:solidFill>
                  <a:srgbClr val="231F20"/>
                </a:solidFill>
                <a:latin typeface="Calibri"/>
                <a:cs typeface="Calibri"/>
              </a:rPr>
              <a:t>55.2</a:t>
            </a:r>
            <a:endParaRPr sz="388">
              <a:latin typeface="Calibri"/>
              <a:cs typeface="Calibri"/>
            </a:endParaRPr>
          </a:p>
          <a:p>
            <a:pPr marR="13559" algn="r">
              <a:lnSpc>
                <a:spcPct val="100000"/>
              </a:lnSpc>
              <a:spcBef>
                <a:spcPts val="311"/>
              </a:spcBef>
            </a:pPr>
            <a:r>
              <a:rPr sz="388" spc="-6">
                <a:solidFill>
                  <a:srgbClr val="231F20"/>
                </a:solidFill>
                <a:latin typeface="Calibri"/>
                <a:cs typeface="Calibri"/>
              </a:rPr>
              <a:t>2,109.7</a:t>
            </a:r>
            <a:endParaRPr sz="388">
              <a:latin typeface="Calibri"/>
              <a:cs typeface="Calibri"/>
            </a:endParaRPr>
          </a:p>
        </p:txBody>
      </p:sp>
      <p:sp>
        <p:nvSpPr>
          <p:cNvPr id="198" name="object 198"/>
          <p:cNvSpPr txBox="1"/>
          <p:nvPr/>
        </p:nvSpPr>
        <p:spPr>
          <a:xfrm>
            <a:off x="2547031"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0544" algn="r">
              <a:lnSpc>
                <a:spcPct val="100000"/>
              </a:lnSpc>
              <a:spcBef>
                <a:spcPts val="61"/>
              </a:spcBef>
            </a:pPr>
            <a:r>
              <a:rPr sz="388" spc="-13">
                <a:solidFill>
                  <a:srgbClr val="231F20"/>
                </a:solidFill>
                <a:latin typeface="Calibri"/>
                <a:cs typeface="Calibri"/>
              </a:rPr>
              <a:t>71.2</a:t>
            </a:r>
            <a:endParaRPr sz="388">
              <a:latin typeface="Calibri"/>
              <a:cs typeface="Calibri"/>
            </a:endParaRPr>
          </a:p>
          <a:p>
            <a:pPr marR="16846" algn="r">
              <a:lnSpc>
                <a:spcPct val="100000"/>
              </a:lnSpc>
              <a:spcBef>
                <a:spcPts val="311"/>
              </a:spcBef>
            </a:pPr>
            <a:r>
              <a:rPr sz="388" spc="-6">
                <a:solidFill>
                  <a:srgbClr val="231F20"/>
                </a:solidFill>
                <a:latin typeface="Calibri"/>
                <a:cs typeface="Calibri"/>
              </a:rPr>
              <a:t>1,712.2</a:t>
            </a:r>
            <a:endParaRPr sz="388">
              <a:latin typeface="Calibri"/>
              <a:cs typeface="Calibri"/>
            </a:endParaRPr>
          </a:p>
        </p:txBody>
      </p:sp>
      <p:sp>
        <p:nvSpPr>
          <p:cNvPr id="199" name="object 199"/>
          <p:cNvSpPr txBox="1"/>
          <p:nvPr/>
        </p:nvSpPr>
        <p:spPr>
          <a:xfrm>
            <a:off x="2342147"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1777" algn="r">
              <a:lnSpc>
                <a:spcPct val="100000"/>
              </a:lnSpc>
              <a:spcBef>
                <a:spcPts val="61"/>
              </a:spcBef>
            </a:pPr>
            <a:r>
              <a:rPr sz="388" spc="-13">
                <a:solidFill>
                  <a:srgbClr val="231F20"/>
                </a:solidFill>
                <a:latin typeface="Calibri"/>
                <a:cs typeface="Calibri"/>
              </a:rPr>
              <a:t>67.6</a:t>
            </a:r>
            <a:endParaRPr sz="388">
              <a:latin typeface="Calibri"/>
              <a:cs typeface="Calibri"/>
            </a:endParaRPr>
          </a:p>
          <a:p>
            <a:pPr marR="17668" algn="r">
              <a:lnSpc>
                <a:spcPct val="100000"/>
              </a:lnSpc>
              <a:spcBef>
                <a:spcPts val="311"/>
              </a:spcBef>
            </a:pPr>
            <a:r>
              <a:rPr sz="388" spc="-6">
                <a:solidFill>
                  <a:srgbClr val="231F20"/>
                </a:solidFill>
                <a:latin typeface="Calibri"/>
                <a:cs typeface="Calibri"/>
              </a:rPr>
              <a:t>1,769.8</a:t>
            </a:r>
            <a:endParaRPr sz="388">
              <a:latin typeface="Calibri"/>
              <a:cs typeface="Calibri"/>
            </a:endParaRPr>
          </a:p>
        </p:txBody>
      </p:sp>
      <p:sp>
        <p:nvSpPr>
          <p:cNvPr id="200" name="object 200"/>
          <p:cNvSpPr txBox="1"/>
          <p:nvPr/>
        </p:nvSpPr>
        <p:spPr>
          <a:xfrm>
            <a:off x="2137261"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4514" algn="r">
              <a:lnSpc>
                <a:spcPct val="100000"/>
              </a:lnSpc>
              <a:spcBef>
                <a:spcPts val="61"/>
              </a:spcBef>
            </a:pPr>
            <a:r>
              <a:rPr sz="388" spc="-13">
                <a:solidFill>
                  <a:srgbClr val="231F20"/>
                </a:solidFill>
                <a:latin typeface="Calibri"/>
                <a:cs typeface="Calibri"/>
              </a:rPr>
              <a:t>60.4</a:t>
            </a:r>
            <a:endParaRPr sz="388">
              <a:latin typeface="Calibri"/>
              <a:cs typeface="Calibri"/>
            </a:endParaRPr>
          </a:p>
          <a:p>
            <a:pPr marR="30405" algn="r">
              <a:lnSpc>
                <a:spcPct val="100000"/>
              </a:lnSpc>
              <a:spcBef>
                <a:spcPts val="311"/>
              </a:spcBef>
            </a:pPr>
            <a:r>
              <a:rPr sz="388" spc="-6">
                <a:solidFill>
                  <a:srgbClr val="231F20"/>
                </a:solidFill>
                <a:latin typeface="Calibri"/>
                <a:cs typeface="Calibri"/>
              </a:rPr>
              <a:t>1,421.2</a:t>
            </a:r>
            <a:endParaRPr sz="388">
              <a:latin typeface="Calibri"/>
              <a:cs typeface="Calibri"/>
            </a:endParaRPr>
          </a:p>
        </p:txBody>
      </p:sp>
      <p:sp>
        <p:nvSpPr>
          <p:cNvPr id="201" name="object 201"/>
          <p:cNvSpPr txBox="1"/>
          <p:nvPr/>
        </p:nvSpPr>
        <p:spPr>
          <a:xfrm>
            <a:off x="1727494"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064" algn="r">
              <a:lnSpc>
                <a:spcPct val="100000"/>
              </a:lnSpc>
              <a:spcBef>
                <a:spcPts val="61"/>
              </a:spcBef>
            </a:pPr>
            <a:r>
              <a:rPr sz="388" spc="-13">
                <a:solidFill>
                  <a:srgbClr val="231F20"/>
                </a:solidFill>
                <a:latin typeface="Calibri"/>
                <a:cs typeface="Calibri"/>
              </a:rPr>
              <a:t>41.8</a:t>
            </a:r>
            <a:endParaRPr sz="388">
              <a:latin typeface="Calibri"/>
              <a:cs typeface="Calibri"/>
            </a:endParaRPr>
          </a:p>
          <a:p>
            <a:pPr marR="20954" algn="r">
              <a:lnSpc>
                <a:spcPct val="100000"/>
              </a:lnSpc>
              <a:spcBef>
                <a:spcPts val="311"/>
              </a:spcBef>
            </a:pPr>
            <a:r>
              <a:rPr sz="388" spc="-6">
                <a:solidFill>
                  <a:srgbClr val="231F20"/>
                </a:solidFill>
                <a:latin typeface="Calibri"/>
                <a:cs typeface="Calibri"/>
              </a:rPr>
              <a:t>1,285.1</a:t>
            </a:r>
            <a:endParaRPr sz="388">
              <a:latin typeface="Calibri"/>
              <a:cs typeface="Calibri"/>
            </a:endParaRPr>
          </a:p>
        </p:txBody>
      </p:sp>
      <p:sp>
        <p:nvSpPr>
          <p:cNvPr id="202" name="object 202"/>
          <p:cNvSpPr txBox="1"/>
          <p:nvPr/>
        </p:nvSpPr>
        <p:spPr>
          <a:xfrm>
            <a:off x="1317725" y="5605482"/>
            <a:ext cx="40636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572">
              <a:lnSpc>
                <a:spcPct val="100000"/>
              </a:lnSpc>
              <a:spcBef>
                <a:spcPts val="61"/>
              </a:spcBef>
              <a:tabLst>
                <a:tab pos="297068" algn="l"/>
              </a:tabLst>
            </a:pPr>
            <a:r>
              <a:rPr sz="388" spc="-13">
                <a:solidFill>
                  <a:srgbClr val="231F20"/>
                </a:solidFill>
                <a:latin typeface="Calibri"/>
                <a:cs typeface="Calibri"/>
              </a:rPr>
              <a:t>35.1</a:t>
            </a:r>
            <a:r>
              <a:rPr sz="388">
                <a:solidFill>
                  <a:srgbClr val="231F20"/>
                </a:solidFill>
                <a:latin typeface="Calibri"/>
                <a:cs typeface="Calibri"/>
              </a:rPr>
              <a:t>	</a:t>
            </a:r>
            <a:r>
              <a:rPr sz="388" spc="-13">
                <a:solidFill>
                  <a:srgbClr val="231F20"/>
                </a:solidFill>
                <a:latin typeface="Calibri"/>
                <a:cs typeface="Calibri"/>
              </a:rPr>
              <a:t>36.9</a:t>
            </a:r>
            <a:endParaRPr sz="388">
              <a:latin typeface="Calibri"/>
              <a:cs typeface="Calibri"/>
            </a:endParaRPr>
          </a:p>
          <a:p>
            <a:pPr marL="66974">
              <a:lnSpc>
                <a:spcPct val="100000"/>
              </a:lnSpc>
              <a:spcBef>
                <a:spcPts val="313"/>
              </a:spcBef>
            </a:pPr>
            <a:r>
              <a:rPr sz="388">
                <a:solidFill>
                  <a:srgbClr val="231F20"/>
                </a:solidFill>
                <a:latin typeface="Calibri"/>
                <a:cs typeface="Calibri"/>
              </a:rPr>
              <a:t>847.5</a:t>
            </a:r>
            <a:r>
              <a:rPr sz="388" spc="148">
                <a:solidFill>
                  <a:srgbClr val="231F20"/>
                </a:solidFill>
                <a:latin typeface="Calibri"/>
                <a:cs typeface="Calibri"/>
              </a:rPr>
              <a:t>  </a:t>
            </a:r>
            <a:r>
              <a:rPr sz="388" spc="-6">
                <a:solidFill>
                  <a:srgbClr val="231F20"/>
                </a:solidFill>
                <a:latin typeface="Calibri"/>
                <a:cs typeface="Calibri"/>
              </a:rPr>
              <a:t>1,089.5</a:t>
            </a:r>
            <a:endParaRPr sz="388">
              <a:latin typeface="Calibri"/>
              <a:cs typeface="Calibri"/>
            </a:endParaRPr>
          </a:p>
        </p:txBody>
      </p:sp>
      <p:sp>
        <p:nvSpPr>
          <p:cNvPr id="203" name="object 203"/>
          <p:cNvSpPr txBox="1"/>
          <p:nvPr/>
        </p:nvSpPr>
        <p:spPr>
          <a:xfrm>
            <a:off x="1112839"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216">
              <a:lnSpc>
                <a:spcPct val="100000"/>
              </a:lnSpc>
              <a:spcBef>
                <a:spcPts val="61"/>
              </a:spcBef>
            </a:pPr>
            <a:r>
              <a:rPr sz="388" spc="-13">
                <a:solidFill>
                  <a:srgbClr val="231F20"/>
                </a:solidFill>
                <a:latin typeface="Calibri"/>
                <a:cs typeface="Calibri"/>
              </a:rPr>
              <a:t>33.6</a:t>
            </a:r>
            <a:endParaRPr sz="388">
              <a:latin typeface="Calibri"/>
              <a:cs typeface="Calibri"/>
            </a:endParaRPr>
          </a:p>
          <a:p>
            <a:pPr marL="68206">
              <a:lnSpc>
                <a:spcPct val="100000"/>
              </a:lnSpc>
              <a:spcBef>
                <a:spcPts val="311"/>
              </a:spcBef>
            </a:pPr>
            <a:r>
              <a:rPr sz="388" spc="-6">
                <a:solidFill>
                  <a:srgbClr val="231F20"/>
                </a:solidFill>
                <a:latin typeface="Calibri"/>
                <a:cs typeface="Calibri"/>
              </a:rPr>
              <a:t>828.8</a:t>
            </a:r>
            <a:endParaRPr sz="388">
              <a:latin typeface="Calibri"/>
              <a:cs typeface="Calibri"/>
            </a:endParaRPr>
          </a:p>
        </p:txBody>
      </p:sp>
      <p:sp>
        <p:nvSpPr>
          <p:cNvPr id="204" name="object 204"/>
          <p:cNvSpPr txBox="1"/>
          <p:nvPr/>
        </p:nvSpPr>
        <p:spPr>
          <a:xfrm>
            <a:off x="907956"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627">
              <a:lnSpc>
                <a:spcPct val="100000"/>
              </a:lnSpc>
              <a:spcBef>
                <a:spcPts val="61"/>
              </a:spcBef>
            </a:pPr>
            <a:r>
              <a:rPr sz="388" spc="-13">
                <a:solidFill>
                  <a:srgbClr val="231F20"/>
                </a:solidFill>
                <a:latin typeface="Calibri"/>
                <a:cs typeface="Calibri"/>
              </a:rPr>
              <a:t>34.7</a:t>
            </a:r>
            <a:endParaRPr sz="388">
              <a:latin typeface="Calibri"/>
              <a:cs typeface="Calibri"/>
            </a:endParaRPr>
          </a:p>
          <a:p>
            <a:pPr marL="68617">
              <a:lnSpc>
                <a:spcPct val="100000"/>
              </a:lnSpc>
              <a:spcBef>
                <a:spcPts val="311"/>
              </a:spcBef>
            </a:pPr>
            <a:r>
              <a:rPr sz="388" spc="-6">
                <a:solidFill>
                  <a:srgbClr val="231F20"/>
                </a:solidFill>
                <a:latin typeface="Calibri"/>
                <a:cs typeface="Calibri"/>
              </a:rPr>
              <a:t>717.5</a:t>
            </a:r>
            <a:endParaRPr sz="388">
              <a:latin typeface="Calibri"/>
              <a:cs typeface="Calibri"/>
            </a:endParaRPr>
          </a:p>
        </p:txBody>
      </p:sp>
      <p:sp>
        <p:nvSpPr>
          <p:cNvPr id="205" name="object 205"/>
          <p:cNvSpPr txBox="1"/>
          <p:nvPr/>
        </p:nvSpPr>
        <p:spPr>
          <a:xfrm>
            <a:off x="703071"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270">
              <a:lnSpc>
                <a:spcPct val="100000"/>
              </a:lnSpc>
              <a:spcBef>
                <a:spcPts val="61"/>
              </a:spcBef>
            </a:pPr>
            <a:r>
              <a:rPr sz="388" spc="-13">
                <a:solidFill>
                  <a:srgbClr val="231F20"/>
                </a:solidFill>
                <a:latin typeface="Calibri"/>
                <a:cs typeface="Calibri"/>
              </a:rPr>
              <a:t>29.1</a:t>
            </a:r>
            <a:endParaRPr sz="388">
              <a:latin typeface="Calibri"/>
              <a:cs typeface="Calibri"/>
            </a:endParaRPr>
          </a:p>
          <a:p>
            <a:pPr marL="70261">
              <a:lnSpc>
                <a:spcPct val="100000"/>
              </a:lnSpc>
              <a:spcBef>
                <a:spcPts val="311"/>
              </a:spcBef>
            </a:pPr>
            <a:r>
              <a:rPr sz="388" spc="-6">
                <a:solidFill>
                  <a:srgbClr val="231F20"/>
                </a:solidFill>
                <a:latin typeface="Calibri"/>
                <a:cs typeface="Calibri"/>
              </a:rPr>
              <a:t>567.9</a:t>
            </a:r>
            <a:endParaRPr sz="388">
              <a:latin typeface="Calibri"/>
              <a:cs typeface="Calibri"/>
            </a:endParaRPr>
          </a:p>
        </p:txBody>
      </p:sp>
      <p:sp>
        <p:nvSpPr>
          <p:cNvPr id="206" name="object 206"/>
          <p:cNvSpPr txBox="1"/>
          <p:nvPr/>
        </p:nvSpPr>
        <p:spPr>
          <a:xfrm>
            <a:off x="497982" y="5605580"/>
            <a:ext cx="201743"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325">
              <a:lnSpc>
                <a:spcPct val="100000"/>
              </a:lnSpc>
              <a:spcBef>
                <a:spcPts val="61"/>
              </a:spcBef>
            </a:pPr>
            <a:r>
              <a:rPr sz="388" spc="-13">
                <a:solidFill>
                  <a:srgbClr val="231F20"/>
                </a:solidFill>
                <a:latin typeface="Calibri"/>
                <a:cs typeface="Calibri"/>
              </a:rPr>
              <a:t>24.1</a:t>
            </a:r>
            <a:endParaRPr sz="388">
              <a:latin typeface="Calibri"/>
              <a:cs typeface="Calibri"/>
            </a:endParaRPr>
          </a:p>
          <a:p>
            <a:pPr marL="72315">
              <a:lnSpc>
                <a:spcPct val="100000"/>
              </a:lnSpc>
              <a:spcBef>
                <a:spcPts val="311"/>
              </a:spcBef>
            </a:pPr>
            <a:r>
              <a:rPr sz="388" spc="-6">
                <a:solidFill>
                  <a:srgbClr val="231F20"/>
                </a:solidFill>
                <a:latin typeface="Calibri"/>
                <a:cs typeface="Calibri"/>
              </a:rPr>
              <a:t>590.7</a:t>
            </a:r>
            <a:endParaRPr sz="388">
              <a:latin typeface="Calibri"/>
              <a:cs typeface="Calibri"/>
            </a:endParaRPr>
          </a:p>
        </p:txBody>
      </p:sp>
      <p:sp>
        <p:nvSpPr>
          <p:cNvPr id="207" name="object 207"/>
          <p:cNvSpPr txBox="1"/>
          <p:nvPr/>
        </p:nvSpPr>
        <p:spPr>
          <a:xfrm>
            <a:off x="356709" y="5702747"/>
            <a:ext cx="122443"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508.7</a:t>
            </a:r>
            <a:endParaRPr sz="388">
              <a:latin typeface="Calibri"/>
              <a:cs typeface="Calibri"/>
            </a:endParaRPr>
          </a:p>
        </p:txBody>
      </p:sp>
      <p:sp>
        <p:nvSpPr>
          <p:cNvPr id="208" name="object 208"/>
          <p:cNvSpPr txBox="1"/>
          <p:nvPr/>
        </p:nvSpPr>
        <p:spPr>
          <a:xfrm>
            <a:off x="1932377"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7118" algn="r">
              <a:lnSpc>
                <a:spcPct val="100000"/>
              </a:lnSpc>
              <a:spcBef>
                <a:spcPts val="61"/>
              </a:spcBef>
            </a:pPr>
            <a:r>
              <a:rPr sz="388" spc="-13">
                <a:solidFill>
                  <a:srgbClr val="231F20"/>
                </a:solidFill>
                <a:latin typeface="Calibri"/>
                <a:cs typeface="Calibri"/>
              </a:rPr>
              <a:t>52.9</a:t>
            </a:r>
            <a:endParaRPr sz="388">
              <a:latin typeface="Calibri"/>
              <a:cs typeface="Calibri"/>
            </a:endParaRPr>
          </a:p>
          <a:p>
            <a:pPr marR="23420" algn="r">
              <a:lnSpc>
                <a:spcPct val="100000"/>
              </a:lnSpc>
              <a:spcBef>
                <a:spcPts val="311"/>
              </a:spcBef>
            </a:pPr>
            <a:r>
              <a:rPr sz="388" spc="-6">
                <a:solidFill>
                  <a:srgbClr val="231F20"/>
                </a:solidFill>
                <a:latin typeface="Calibri"/>
                <a:cs typeface="Calibri"/>
              </a:rPr>
              <a:t>1,307.2</a:t>
            </a:r>
            <a:endParaRPr sz="388">
              <a:latin typeface="Calibri"/>
              <a:cs typeface="Calibri"/>
            </a:endParaRPr>
          </a:p>
        </p:txBody>
      </p:sp>
      <p:sp>
        <p:nvSpPr>
          <p:cNvPr id="209" name="object 209"/>
          <p:cNvSpPr txBox="1"/>
          <p:nvPr/>
        </p:nvSpPr>
        <p:spPr>
          <a:xfrm>
            <a:off x="3161684"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4792" algn="r">
              <a:lnSpc>
                <a:spcPct val="100000"/>
              </a:lnSpc>
              <a:spcBef>
                <a:spcPts val="61"/>
              </a:spcBef>
            </a:pPr>
            <a:r>
              <a:rPr sz="388" spc="-13">
                <a:solidFill>
                  <a:srgbClr val="231F20"/>
                </a:solidFill>
                <a:latin typeface="Calibri"/>
                <a:cs typeface="Calibri"/>
              </a:rPr>
              <a:t>61.4</a:t>
            </a:r>
            <a:endParaRPr sz="388">
              <a:latin typeface="Calibri"/>
              <a:cs typeface="Calibri"/>
            </a:endParaRPr>
          </a:p>
          <a:p>
            <a:pPr marR="10683" algn="r">
              <a:lnSpc>
                <a:spcPct val="100000"/>
              </a:lnSpc>
              <a:spcBef>
                <a:spcPts val="311"/>
              </a:spcBef>
            </a:pPr>
            <a:r>
              <a:rPr sz="388" spc="-6">
                <a:solidFill>
                  <a:srgbClr val="231F20"/>
                </a:solidFill>
                <a:latin typeface="Calibri"/>
                <a:cs typeface="Calibri"/>
              </a:rPr>
              <a:t>2,393.1</a:t>
            </a:r>
            <a:endParaRPr sz="388">
              <a:latin typeface="Calibri"/>
              <a:cs typeface="Calibri"/>
            </a:endParaRPr>
          </a:p>
        </p:txBody>
      </p:sp>
      <p:sp>
        <p:nvSpPr>
          <p:cNvPr id="210" name="object 210"/>
          <p:cNvSpPr txBox="1"/>
          <p:nvPr/>
        </p:nvSpPr>
        <p:spPr>
          <a:xfrm>
            <a:off x="3366568"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6024" algn="r">
              <a:lnSpc>
                <a:spcPct val="100000"/>
              </a:lnSpc>
              <a:spcBef>
                <a:spcPts val="61"/>
              </a:spcBef>
            </a:pPr>
            <a:r>
              <a:rPr sz="388" spc="-13">
                <a:solidFill>
                  <a:srgbClr val="231F20"/>
                </a:solidFill>
                <a:latin typeface="Calibri"/>
                <a:cs typeface="Calibri"/>
              </a:rPr>
              <a:t>65.0</a:t>
            </a:r>
            <a:endParaRPr sz="388">
              <a:latin typeface="Calibri"/>
              <a:cs typeface="Calibri"/>
            </a:endParaRPr>
          </a:p>
          <a:p>
            <a:pPr marR="11916" algn="r">
              <a:lnSpc>
                <a:spcPct val="100000"/>
              </a:lnSpc>
              <a:spcBef>
                <a:spcPts val="311"/>
              </a:spcBef>
            </a:pPr>
            <a:r>
              <a:rPr sz="388" spc="-6">
                <a:solidFill>
                  <a:srgbClr val="231F20"/>
                </a:solidFill>
                <a:latin typeface="Calibri"/>
                <a:cs typeface="Calibri"/>
              </a:rPr>
              <a:t>2,335.9</a:t>
            </a:r>
            <a:endParaRPr sz="388">
              <a:latin typeface="Calibri"/>
              <a:cs typeface="Calibri"/>
            </a:endParaRPr>
          </a:p>
        </p:txBody>
      </p:sp>
      <p:sp>
        <p:nvSpPr>
          <p:cNvPr id="211" name="object 211"/>
          <p:cNvSpPr txBox="1"/>
          <p:nvPr/>
        </p:nvSpPr>
        <p:spPr>
          <a:xfrm>
            <a:off x="3571452"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2326" algn="r">
              <a:lnSpc>
                <a:spcPct val="100000"/>
              </a:lnSpc>
              <a:spcBef>
                <a:spcPts val="61"/>
              </a:spcBef>
            </a:pPr>
            <a:r>
              <a:rPr sz="388" spc="-13">
                <a:solidFill>
                  <a:srgbClr val="231F20"/>
                </a:solidFill>
                <a:latin typeface="Calibri"/>
                <a:cs typeface="Calibri"/>
              </a:rPr>
              <a:t>70.3</a:t>
            </a:r>
            <a:endParaRPr sz="388">
              <a:latin typeface="Calibri"/>
              <a:cs typeface="Calibri"/>
            </a:endParaRPr>
          </a:p>
          <a:p>
            <a:pPr marR="8629" algn="r">
              <a:lnSpc>
                <a:spcPct val="100000"/>
              </a:lnSpc>
              <a:spcBef>
                <a:spcPts val="311"/>
              </a:spcBef>
            </a:pPr>
            <a:r>
              <a:rPr sz="388" spc="-6">
                <a:solidFill>
                  <a:srgbClr val="231F20"/>
                </a:solidFill>
                <a:latin typeface="Calibri"/>
                <a:cs typeface="Calibri"/>
              </a:rPr>
              <a:t>2,977.9</a:t>
            </a:r>
            <a:endParaRPr sz="388">
              <a:latin typeface="Calibri"/>
              <a:cs typeface="Calibri"/>
            </a:endParaRPr>
          </a:p>
        </p:txBody>
      </p:sp>
      <p:sp>
        <p:nvSpPr>
          <p:cNvPr id="212" name="object 212"/>
          <p:cNvSpPr txBox="1"/>
          <p:nvPr/>
        </p:nvSpPr>
        <p:spPr>
          <a:xfrm>
            <a:off x="3776337"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2326" algn="r">
              <a:lnSpc>
                <a:spcPct val="100000"/>
              </a:lnSpc>
              <a:spcBef>
                <a:spcPts val="61"/>
              </a:spcBef>
            </a:pPr>
            <a:r>
              <a:rPr sz="388" spc="-13">
                <a:solidFill>
                  <a:srgbClr val="231F20"/>
                </a:solidFill>
                <a:latin typeface="Calibri"/>
                <a:cs typeface="Calibri"/>
              </a:rPr>
              <a:t>74.0</a:t>
            </a:r>
            <a:endParaRPr sz="388">
              <a:latin typeface="Calibri"/>
              <a:cs typeface="Calibri"/>
            </a:endParaRPr>
          </a:p>
          <a:p>
            <a:pPr marR="7807" algn="r">
              <a:lnSpc>
                <a:spcPct val="100000"/>
              </a:lnSpc>
              <a:spcBef>
                <a:spcPts val="311"/>
              </a:spcBef>
            </a:pPr>
            <a:r>
              <a:rPr sz="388" spc="-6">
                <a:solidFill>
                  <a:srgbClr val="231F20"/>
                </a:solidFill>
                <a:latin typeface="Calibri"/>
                <a:cs typeface="Calibri"/>
              </a:rPr>
              <a:t>3,479.7</a:t>
            </a:r>
            <a:endParaRPr sz="388">
              <a:latin typeface="Calibri"/>
              <a:cs typeface="Calibri"/>
            </a:endParaRPr>
          </a:p>
        </p:txBody>
      </p:sp>
      <p:sp>
        <p:nvSpPr>
          <p:cNvPr id="213" name="object 213"/>
          <p:cNvSpPr txBox="1"/>
          <p:nvPr/>
        </p:nvSpPr>
        <p:spPr>
          <a:xfrm>
            <a:off x="3981221"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6846" algn="r">
              <a:lnSpc>
                <a:spcPct val="100000"/>
              </a:lnSpc>
              <a:spcBef>
                <a:spcPts val="61"/>
              </a:spcBef>
            </a:pPr>
            <a:r>
              <a:rPr sz="388" spc="-13">
                <a:solidFill>
                  <a:srgbClr val="231F20"/>
                </a:solidFill>
                <a:latin typeface="Calibri"/>
                <a:cs typeface="Calibri"/>
              </a:rPr>
              <a:t>78.1</a:t>
            </a:r>
            <a:endParaRPr sz="388">
              <a:latin typeface="Calibri"/>
              <a:cs typeface="Calibri"/>
            </a:endParaRPr>
          </a:p>
          <a:p>
            <a:pPr marR="13148" algn="r">
              <a:lnSpc>
                <a:spcPct val="100000"/>
              </a:lnSpc>
              <a:spcBef>
                <a:spcPts val="311"/>
              </a:spcBef>
            </a:pPr>
            <a:r>
              <a:rPr sz="388" spc="-6">
                <a:solidFill>
                  <a:srgbClr val="231F20"/>
                </a:solidFill>
                <a:latin typeface="Calibri"/>
                <a:cs typeface="Calibri"/>
              </a:rPr>
              <a:t>4,438.8</a:t>
            </a:r>
            <a:endParaRPr sz="388">
              <a:latin typeface="Calibri"/>
              <a:cs typeface="Calibri"/>
            </a:endParaRPr>
          </a:p>
        </p:txBody>
      </p:sp>
      <p:sp>
        <p:nvSpPr>
          <p:cNvPr id="214" name="object 214"/>
          <p:cNvSpPr txBox="1"/>
          <p:nvPr/>
        </p:nvSpPr>
        <p:spPr>
          <a:xfrm>
            <a:off x="4186107" y="560558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8490" algn="r">
              <a:lnSpc>
                <a:spcPct val="100000"/>
              </a:lnSpc>
              <a:spcBef>
                <a:spcPts val="61"/>
              </a:spcBef>
            </a:pPr>
            <a:r>
              <a:rPr sz="388" spc="-13">
                <a:solidFill>
                  <a:srgbClr val="231F20"/>
                </a:solidFill>
                <a:latin typeface="Calibri"/>
                <a:cs typeface="Calibri"/>
              </a:rPr>
              <a:t>88.1</a:t>
            </a:r>
            <a:endParaRPr sz="388">
              <a:latin typeface="Calibri"/>
              <a:cs typeface="Calibri"/>
            </a:endParaRPr>
          </a:p>
          <a:p>
            <a:pPr marR="14381" algn="r">
              <a:lnSpc>
                <a:spcPct val="100000"/>
              </a:lnSpc>
              <a:spcBef>
                <a:spcPts val="311"/>
              </a:spcBef>
            </a:pPr>
            <a:r>
              <a:rPr sz="388" spc="-6">
                <a:solidFill>
                  <a:srgbClr val="231F20"/>
                </a:solidFill>
                <a:latin typeface="Calibri"/>
                <a:cs typeface="Calibri"/>
              </a:rPr>
              <a:t>5,366.7</a:t>
            </a:r>
            <a:endParaRPr sz="388">
              <a:latin typeface="Calibri"/>
              <a:cs typeface="Calibri"/>
            </a:endParaRPr>
          </a:p>
        </p:txBody>
      </p:sp>
      <p:sp>
        <p:nvSpPr>
          <p:cNvPr id="215" name="object 215"/>
          <p:cNvSpPr txBox="1"/>
          <p:nvPr/>
        </p:nvSpPr>
        <p:spPr>
          <a:xfrm>
            <a:off x="4390990" y="5605531"/>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2737" algn="r">
              <a:lnSpc>
                <a:spcPct val="100000"/>
              </a:lnSpc>
              <a:spcBef>
                <a:spcPts val="61"/>
              </a:spcBef>
            </a:pPr>
            <a:r>
              <a:rPr sz="388" spc="-13">
                <a:solidFill>
                  <a:srgbClr val="231F20"/>
                </a:solidFill>
                <a:latin typeface="Calibri"/>
                <a:cs typeface="Calibri"/>
              </a:rPr>
              <a:t>97.4</a:t>
            </a:r>
            <a:endParaRPr sz="388">
              <a:latin typeface="Calibri"/>
              <a:cs typeface="Calibri"/>
            </a:endParaRPr>
          </a:p>
          <a:p>
            <a:pPr marR="9039" algn="r">
              <a:lnSpc>
                <a:spcPct val="100000"/>
              </a:lnSpc>
              <a:spcBef>
                <a:spcPts val="311"/>
              </a:spcBef>
            </a:pPr>
            <a:r>
              <a:rPr sz="388" spc="-6">
                <a:solidFill>
                  <a:srgbClr val="231F20"/>
                </a:solidFill>
                <a:latin typeface="Calibri"/>
                <a:cs typeface="Calibri"/>
              </a:rPr>
              <a:t>6,160.7</a:t>
            </a:r>
            <a:endParaRPr sz="388">
              <a:latin typeface="Calibri"/>
              <a:cs typeface="Calibri"/>
            </a:endParaRPr>
          </a:p>
        </p:txBody>
      </p:sp>
      <p:sp>
        <p:nvSpPr>
          <p:cNvPr id="216" name="object 216"/>
          <p:cNvSpPr txBox="1"/>
          <p:nvPr/>
        </p:nvSpPr>
        <p:spPr>
          <a:xfrm>
            <a:off x="4595876" y="560548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68">
              <a:lnSpc>
                <a:spcPct val="100000"/>
              </a:lnSpc>
              <a:spcBef>
                <a:spcPts val="61"/>
              </a:spcBef>
            </a:pPr>
            <a:r>
              <a:rPr sz="388" spc="-6">
                <a:solidFill>
                  <a:srgbClr val="231F20"/>
                </a:solidFill>
                <a:latin typeface="Calibri"/>
                <a:cs typeface="Calibri"/>
              </a:rPr>
              <a:t>109.3</a:t>
            </a:r>
            <a:endParaRPr sz="388">
              <a:latin typeface="Calibri"/>
              <a:cs typeface="Calibri"/>
            </a:endParaRPr>
          </a:p>
          <a:p>
            <a:pPr marL="44786">
              <a:lnSpc>
                <a:spcPct val="100000"/>
              </a:lnSpc>
              <a:spcBef>
                <a:spcPts val="311"/>
              </a:spcBef>
            </a:pPr>
            <a:r>
              <a:rPr sz="388" spc="-6">
                <a:solidFill>
                  <a:srgbClr val="231F20"/>
                </a:solidFill>
                <a:latin typeface="Calibri"/>
                <a:cs typeface="Calibri"/>
              </a:rPr>
              <a:t>6,297.2</a:t>
            </a:r>
            <a:endParaRPr sz="388">
              <a:latin typeface="Calibri"/>
              <a:cs typeface="Calibri"/>
            </a:endParaRPr>
          </a:p>
        </p:txBody>
      </p:sp>
      <p:sp>
        <p:nvSpPr>
          <p:cNvPr id="217" name="object 217"/>
          <p:cNvSpPr txBox="1"/>
          <p:nvPr/>
        </p:nvSpPr>
        <p:spPr>
          <a:xfrm>
            <a:off x="4800759" y="5605433"/>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68">
              <a:lnSpc>
                <a:spcPct val="100000"/>
              </a:lnSpc>
              <a:spcBef>
                <a:spcPts val="61"/>
              </a:spcBef>
            </a:pPr>
            <a:r>
              <a:rPr sz="388" spc="-6">
                <a:solidFill>
                  <a:srgbClr val="231F20"/>
                </a:solidFill>
                <a:latin typeface="Calibri"/>
                <a:cs typeface="Calibri"/>
              </a:rPr>
              <a:t>115.2</a:t>
            </a:r>
            <a:endParaRPr sz="388">
              <a:latin typeface="Calibri"/>
              <a:cs typeface="Calibri"/>
            </a:endParaRPr>
          </a:p>
          <a:p>
            <a:pPr marL="45197">
              <a:lnSpc>
                <a:spcPct val="100000"/>
              </a:lnSpc>
              <a:spcBef>
                <a:spcPts val="311"/>
              </a:spcBef>
            </a:pPr>
            <a:r>
              <a:rPr sz="388" spc="-6">
                <a:solidFill>
                  <a:srgbClr val="231F20"/>
                </a:solidFill>
                <a:latin typeface="Calibri"/>
                <a:cs typeface="Calibri"/>
              </a:rPr>
              <a:t>5,903.3</a:t>
            </a:r>
            <a:endParaRPr sz="388">
              <a:latin typeface="Calibri"/>
              <a:cs typeface="Calibri"/>
            </a:endParaRPr>
          </a:p>
        </p:txBody>
      </p:sp>
      <p:sp>
        <p:nvSpPr>
          <p:cNvPr id="218" name="object 218"/>
          <p:cNvSpPr txBox="1"/>
          <p:nvPr/>
        </p:nvSpPr>
        <p:spPr>
          <a:xfrm>
            <a:off x="5005642" y="5605384"/>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122">
              <a:lnSpc>
                <a:spcPct val="100000"/>
              </a:lnSpc>
              <a:spcBef>
                <a:spcPts val="61"/>
              </a:spcBef>
            </a:pPr>
            <a:r>
              <a:rPr sz="388" spc="-6">
                <a:solidFill>
                  <a:srgbClr val="231F20"/>
                </a:solidFill>
                <a:latin typeface="Calibri"/>
                <a:cs typeface="Calibri"/>
              </a:rPr>
              <a:t>116.1</a:t>
            </a:r>
            <a:endParaRPr sz="388">
              <a:latin typeface="Calibri"/>
              <a:cs typeface="Calibri"/>
            </a:endParaRPr>
          </a:p>
          <a:p>
            <a:pPr marL="47251">
              <a:lnSpc>
                <a:spcPct val="100000"/>
              </a:lnSpc>
              <a:spcBef>
                <a:spcPts val="311"/>
              </a:spcBef>
            </a:pPr>
            <a:r>
              <a:rPr sz="388" spc="-6">
                <a:solidFill>
                  <a:srgbClr val="231F20"/>
                </a:solidFill>
                <a:latin typeface="Calibri"/>
                <a:cs typeface="Calibri"/>
              </a:rPr>
              <a:t>4,949.0</a:t>
            </a:r>
            <a:endParaRPr sz="388">
              <a:latin typeface="Calibri"/>
              <a:cs typeface="Calibri"/>
            </a:endParaRPr>
          </a:p>
        </p:txBody>
      </p:sp>
      <p:sp>
        <p:nvSpPr>
          <p:cNvPr id="219" name="object 219"/>
          <p:cNvSpPr txBox="1"/>
          <p:nvPr/>
        </p:nvSpPr>
        <p:spPr>
          <a:xfrm>
            <a:off x="5210528" y="560533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479">
              <a:lnSpc>
                <a:spcPct val="100000"/>
              </a:lnSpc>
              <a:spcBef>
                <a:spcPts val="61"/>
              </a:spcBef>
            </a:pPr>
            <a:r>
              <a:rPr sz="388" spc="-6">
                <a:solidFill>
                  <a:srgbClr val="231F20"/>
                </a:solidFill>
                <a:latin typeface="Calibri"/>
                <a:cs typeface="Calibri"/>
              </a:rPr>
              <a:t>118.0</a:t>
            </a:r>
            <a:endParaRPr sz="388">
              <a:latin typeface="Calibri"/>
              <a:cs typeface="Calibri"/>
            </a:endParaRPr>
          </a:p>
          <a:p>
            <a:pPr marL="45197">
              <a:lnSpc>
                <a:spcPct val="100000"/>
              </a:lnSpc>
              <a:spcBef>
                <a:spcPts val="311"/>
              </a:spcBef>
            </a:pPr>
            <a:r>
              <a:rPr sz="388" spc="-6">
                <a:solidFill>
                  <a:srgbClr val="231F20"/>
                </a:solidFill>
                <a:latin typeface="Calibri"/>
                <a:cs typeface="Calibri"/>
              </a:rPr>
              <a:t>6,125.0</a:t>
            </a:r>
            <a:endParaRPr sz="388">
              <a:latin typeface="Calibri"/>
              <a:cs typeface="Calibri"/>
            </a:endParaRPr>
          </a:p>
        </p:txBody>
      </p:sp>
      <p:sp>
        <p:nvSpPr>
          <p:cNvPr id="220" name="object 220"/>
          <p:cNvSpPr txBox="1"/>
          <p:nvPr/>
        </p:nvSpPr>
        <p:spPr>
          <a:xfrm>
            <a:off x="5415414" y="560533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68">
              <a:lnSpc>
                <a:spcPct val="100000"/>
              </a:lnSpc>
              <a:spcBef>
                <a:spcPts val="61"/>
              </a:spcBef>
            </a:pPr>
            <a:r>
              <a:rPr sz="388" spc="-6">
                <a:solidFill>
                  <a:srgbClr val="231F20"/>
                </a:solidFill>
                <a:latin typeface="Calibri"/>
                <a:cs typeface="Calibri"/>
              </a:rPr>
              <a:t>120.0</a:t>
            </a:r>
            <a:endParaRPr sz="388">
              <a:latin typeface="Calibri"/>
              <a:cs typeface="Calibri"/>
            </a:endParaRPr>
          </a:p>
          <a:p>
            <a:pPr marL="45197">
              <a:lnSpc>
                <a:spcPct val="100000"/>
              </a:lnSpc>
              <a:spcBef>
                <a:spcPts val="311"/>
              </a:spcBef>
            </a:pPr>
            <a:r>
              <a:rPr sz="388" spc="-6">
                <a:solidFill>
                  <a:srgbClr val="231F20"/>
                </a:solidFill>
                <a:latin typeface="Calibri"/>
                <a:cs typeface="Calibri"/>
              </a:rPr>
              <a:t>6,607.4</a:t>
            </a:r>
            <a:endParaRPr sz="388">
              <a:latin typeface="Calibri"/>
              <a:cs typeface="Calibri"/>
            </a:endParaRPr>
          </a:p>
        </p:txBody>
      </p:sp>
      <p:sp>
        <p:nvSpPr>
          <p:cNvPr id="221" name="object 221"/>
          <p:cNvSpPr txBox="1"/>
          <p:nvPr/>
        </p:nvSpPr>
        <p:spPr>
          <a:xfrm>
            <a:off x="5620299" y="5605286"/>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9711">
              <a:lnSpc>
                <a:spcPct val="100000"/>
              </a:lnSpc>
              <a:spcBef>
                <a:spcPts val="61"/>
              </a:spcBef>
            </a:pPr>
            <a:r>
              <a:rPr sz="388" spc="-6">
                <a:solidFill>
                  <a:srgbClr val="231F20"/>
                </a:solidFill>
                <a:latin typeface="Calibri"/>
                <a:cs typeface="Calibri"/>
              </a:rPr>
              <a:t>156.6</a:t>
            </a:r>
            <a:endParaRPr sz="388">
              <a:latin typeface="Calibri"/>
              <a:cs typeface="Calibri"/>
            </a:endParaRPr>
          </a:p>
          <a:p>
            <a:pPr marL="46430">
              <a:lnSpc>
                <a:spcPct val="100000"/>
              </a:lnSpc>
              <a:spcBef>
                <a:spcPts val="311"/>
              </a:spcBef>
            </a:pPr>
            <a:r>
              <a:rPr sz="388" spc="-6">
                <a:solidFill>
                  <a:srgbClr val="231F20"/>
                </a:solidFill>
                <a:latin typeface="Calibri"/>
                <a:cs typeface="Calibri"/>
              </a:rPr>
              <a:t>6,911.7</a:t>
            </a:r>
            <a:endParaRPr sz="388">
              <a:latin typeface="Calibri"/>
              <a:cs typeface="Calibri"/>
            </a:endParaRPr>
          </a:p>
        </p:txBody>
      </p:sp>
      <p:sp>
        <p:nvSpPr>
          <p:cNvPr id="222" name="object 222"/>
          <p:cNvSpPr txBox="1"/>
          <p:nvPr/>
        </p:nvSpPr>
        <p:spPr>
          <a:xfrm>
            <a:off x="5825180" y="5605237"/>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656">
              <a:lnSpc>
                <a:spcPct val="100000"/>
              </a:lnSpc>
              <a:spcBef>
                <a:spcPts val="61"/>
              </a:spcBef>
            </a:pPr>
            <a:r>
              <a:rPr sz="388" spc="-6">
                <a:solidFill>
                  <a:srgbClr val="231F20"/>
                </a:solidFill>
                <a:latin typeface="Calibri"/>
                <a:cs typeface="Calibri"/>
              </a:rPr>
              <a:t>174.6</a:t>
            </a:r>
            <a:endParaRPr sz="388">
              <a:latin typeface="Calibri"/>
              <a:cs typeface="Calibri"/>
            </a:endParaRPr>
          </a:p>
          <a:p>
            <a:pPr marL="44786">
              <a:lnSpc>
                <a:spcPct val="100000"/>
              </a:lnSpc>
              <a:spcBef>
                <a:spcPts val="311"/>
              </a:spcBef>
            </a:pPr>
            <a:r>
              <a:rPr sz="388" spc="-6">
                <a:solidFill>
                  <a:srgbClr val="231F20"/>
                </a:solidFill>
                <a:latin typeface="Calibri"/>
                <a:cs typeface="Calibri"/>
              </a:rPr>
              <a:t>7,841.4</a:t>
            </a:r>
            <a:endParaRPr sz="388">
              <a:latin typeface="Calibri"/>
              <a:cs typeface="Calibri"/>
            </a:endParaRPr>
          </a:p>
        </p:txBody>
      </p:sp>
      <p:sp>
        <p:nvSpPr>
          <p:cNvPr id="223" name="object 223"/>
          <p:cNvSpPr txBox="1"/>
          <p:nvPr/>
        </p:nvSpPr>
        <p:spPr>
          <a:xfrm>
            <a:off x="6030065" y="5605187"/>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835">
              <a:lnSpc>
                <a:spcPct val="100000"/>
              </a:lnSpc>
              <a:spcBef>
                <a:spcPts val="61"/>
              </a:spcBef>
            </a:pPr>
            <a:r>
              <a:rPr sz="388" spc="-6">
                <a:solidFill>
                  <a:srgbClr val="231F20"/>
                </a:solidFill>
                <a:latin typeface="Calibri"/>
                <a:cs typeface="Calibri"/>
              </a:rPr>
              <a:t>166.9</a:t>
            </a:r>
            <a:endParaRPr sz="388">
              <a:latin typeface="Calibri"/>
              <a:cs typeface="Calibri"/>
            </a:endParaRPr>
          </a:p>
          <a:p>
            <a:pPr marL="43554">
              <a:lnSpc>
                <a:spcPct val="100000"/>
              </a:lnSpc>
              <a:spcBef>
                <a:spcPts val="311"/>
              </a:spcBef>
            </a:pPr>
            <a:r>
              <a:rPr sz="388" spc="-6">
                <a:solidFill>
                  <a:srgbClr val="231F20"/>
                </a:solidFill>
                <a:latin typeface="Calibri"/>
                <a:cs typeface="Calibri"/>
              </a:rPr>
              <a:t>8,151.6</a:t>
            </a:r>
            <a:endParaRPr sz="388">
              <a:latin typeface="Calibri"/>
              <a:cs typeface="Calibri"/>
            </a:endParaRPr>
          </a:p>
        </p:txBody>
      </p:sp>
      <p:sp>
        <p:nvSpPr>
          <p:cNvPr id="224" name="object 224"/>
          <p:cNvSpPr txBox="1"/>
          <p:nvPr/>
        </p:nvSpPr>
        <p:spPr>
          <a:xfrm>
            <a:off x="6234950" y="5605138"/>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68">
              <a:lnSpc>
                <a:spcPct val="100000"/>
              </a:lnSpc>
              <a:spcBef>
                <a:spcPts val="61"/>
              </a:spcBef>
            </a:pPr>
            <a:r>
              <a:rPr sz="388" spc="-6">
                <a:solidFill>
                  <a:srgbClr val="231F20"/>
                </a:solidFill>
                <a:latin typeface="Calibri"/>
                <a:cs typeface="Calibri"/>
              </a:rPr>
              <a:t>179.3</a:t>
            </a:r>
            <a:endParaRPr sz="388">
              <a:latin typeface="Calibri"/>
              <a:cs typeface="Calibri"/>
            </a:endParaRPr>
          </a:p>
          <a:p>
            <a:pPr marL="45197">
              <a:lnSpc>
                <a:spcPct val="100000"/>
              </a:lnSpc>
              <a:spcBef>
                <a:spcPts val="311"/>
              </a:spcBef>
            </a:pPr>
            <a:r>
              <a:rPr sz="388" spc="-6">
                <a:solidFill>
                  <a:srgbClr val="231F20"/>
                </a:solidFill>
                <a:latin typeface="Calibri"/>
                <a:cs typeface="Calibri"/>
              </a:rPr>
              <a:t>5,186.6</a:t>
            </a:r>
            <a:endParaRPr sz="388">
              <a:latin typeface="Calibri"/>
              <a:cs typeface="Calibri"/>
            </a:endParaRPr>
          </a:p>
        </p:txBody>
      </p:sp>
      <p:sp>
        <p:nvSpPr>
          <p:cNvPr id="225" name="object 225"/>
          <p:cNvSpPr txBox="1"/>
          <p:nvPr/>
        </p:nvSpPr>
        <p:spPr>
          <a:xfrm>
            <a:off x="6439835" y="5605089"/>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5602">
              <a:lnSpc>
                <a:spcPct val="100000"/>
              </a:lnSpc>
              <a:spcBef>
                <a:spcPts val="61"/>
              </a:spcBef>
            </a:pPr>
            <a:r>
              <a:rPr sz="388" spc="-6">
                <a:solidFill>
                  <a:srgbClr val="231F20"/>
                </a:solidFill>
                <a:latin typeface="Calibri"/>
                <a:cs typeface="Calibri"/>
              </a:rPr>
              <a:t>154.7</a:t>
            </a:r>
            <a:endParaRPr sz="388">
              <a:latin typeface="Calibri"/>
              <a:cs typeface="Calibri"/>
            </a:endParaRPr>
          </a:p>
          <a:p>
            <a:pPr marL="42732">
              <a:lnSpc>
                <a:spcPct val="100000"/>
              </a:lnSpc>
              <a:spcBef>
                <a:spcPts val="311"/>
              </a:spcBef>
            </a:pPr>
            <a:r>
              <a:rPr sz="388" spc="-6">
                <a:solidFill>
                  <a:srgbClr val="231F20"/>
                </a:solidFill>
                <a:latin typeface="Calibri"/>
                <a:cs typeface="Calibri"/>
              </a:rPr>
              <a:t>6,421.4</a:t>
            </a:r>
            <a:endParaRPr sz="388">
              <a:latin typeface="Calibri"/>
              <a:cs typeface="Calibri"/>
            </a:endParaRPr>
          </a:p>
        </p:txBody>
      </p:sp>
      <p:sp>
        <p:nvSpPr>
          <p:cNvPr id="226" name="object 226"/>
          <p:cNvSpPr txBox="1"/>
          <p:nvPr/>
        </p:nvSpPr>
        <p:spPr>
          <a:xfrm>
            <a:off x="6644717" y="5605040"/>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479">
              <a:lnSpc>
                <a:spcPct val="100000"/>
              </a:lnSpc>
              <a:spcBef>
                <a:spcPts val="61"/>
              </a:spcBef>
            </a:pPr>
            <a:r>
              <a:rPr sz="388" spc="-6">
                <a:solidFill>
                  <a:srgbClr val="231F20"/>
                </a:solidFill>
                <a:latin typeface="Calibri"/>
                <a:cs typeface="Calibri"/>
              </a:rPr>
              <a:t>153.1</a:t>
            </a:r>
            <a:endParaRPr sz="388">
              <a:latin typeface="Calibri"/>
              <a:cs typeface="Calibri"/>
            </a:endParaRPr>
          </a:p>
          <a:p>
            <a:pPr marL="45608">
              <a:lnSpc>
                <a:spcPct val="100000"/>
              </a:lnSpc>
              <a:spcBef>
                <a:spcPts val="311"/>
              </a:spcBef>
            </a:pPr>
            <a:r>
              <a:rPr sz="388" spc="-6">
                <a:solidFill>
                  <a:srgbClr val="231F20"/>
                </a:solidFill>
                <a:latin typeface="Calibri"/>
                <a:cs typeface="Calibri"/>
              </a:rPr>
              <a:t>6,965.8</a:t>
            </a:r>
            <a:endParaRPr sz="388">
              <a:latin typeface="Calibri"/>
              <a:cs typeface="Calibri"/>
            </a:endParaRPr>
          </a:p>
        </p:txBody>
      </p:sp>
      <p:sp>
        <p:nvSpPr>
          <p:cNvPr id="227" name="object 227"/>
          <p:cNvSpPr txBox="1"/>
          <p:nvPr/>
        </p:nvSpPr>
        <p:spPr>
          <a:xfrm>
            <a:off x="6849603" y="5604991"/>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424">
              <a:lnSpc>
                <a:spcPct val="100000"/>
              </a:lnSpc>
              <a:spcBef>
                <a:spcPts val="61"/>
              </a:spcBef>
            </a:pPr>
            <a:r>
              <a:rPr sz="388" spc="-6">
                <a:solidFill>
                  <a:srgbClr val="231F20"/>
                </a:solidFill>
                <a:latin typeface="Calibri"/>
                <a:cs typeface="Calibri"/>
              </a:rPr>
              <a:t>158.2</a:t>
            </a:r>
            <a:endParaRPr sz="388">
              <a:latin typeface="Calibri"/>
              <a:cs typeface="Calibri"/>
            </a:endParaRPr>
          </a:p>
          <a:p>
            <a:pPr marL="43143">
              <a:lnSpc>
                <a:spcPct val="100000"/>
              </a:lnSpc>
              <a:spcBef>
                <a:spcPts val="311"/>
              </a:spcBef>
            </a:pPr>
            <a:r>
              <a:rPr sz="388" spc="-6">
                <a:solidFill>
                  <a:srgbClr val="231F20"/>
                </a:solidFill>
                <a:latin typeface="Calibri"/>
                <a:cs typeface="Calibri"/>
              </a:rPr>
              <a:t>6,701.0</a:t>
            </a:r>
            <a:endParaRPr sz="388">
              <a:latin typeface="Calibri"/>
              <a:cs typeface="Calibri"/>
            </a:endParaRPr>
          </a:p>
        </p:txBody>
      </p:sp>
      <p:sp>
        <p:nvSpPr>
          <p:cNvPr id="228" name="object 228"/>
          <p:cNvSpPr txBox="1"/>
          <p:nvPr/>
        </p:nvSpPr>
        <p:spPr>
          <a:xfrm>
            <a:off x="7054489" y="560494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587">
              <a:lnSpc>
                <a:spcPct val="100000"/>
              </a:lnSpc>
              <a:spcBef>
                <a:spcPts val="61"/>
              </a:spcBef>
            </a:pPr>
            <a:r>
              <a:rPr sz="388" spc="-6">
                <a:solidFill>
                  <a:srgbClr val="231F20"/>
                </a:solidFill>
                <a:latin typeface="Calibri"/>
                <a:cs typeface="Calibri"/>
              </a:rPr>
              <a:t>194.7</a:t>
            </a:r>
            <a:endParaRPr sz="388">
              <a:latin typeface="Calibri"/>
              <a:cs typeface="Calibri"/>
            </a:endParaRPr>
          </a:p>
          <a:p>
            <a:pPr marL="49717">
              <a:lnSpc>
                <a:spcPct val="100000"/>
              </a:lnSpc>
              <a:spcBef>
                <a:spcPts val="311"/>
              </a:spcBef>
            </a:pPr>
            <a:r>
              <a:rPr sz="388" spc="-6">
                <a:solidFill>
                  <a:srgbClr val="231F20"/>
                </a:solidFill>
                <a:latin typeface="Calibri"/>
                <a:cs typeface="Calibri"/>
              </a:rPr>
              <a:t>7,564.5</a:t>
            </a:r>
            <a:endParaRPr sz="388">
              <a:latin typeface="Calibri"/>
              <a:cs typeface="Calibri"/>
            </a:endParaRPr>
          </a:p>
        </p:txBody>
      </p:sp>
      <p:sp>
        <p:nvSpPr>
          <p:cNvPr id="229" name="object 229"/>
          <p:cNvSpPr txBox="1"/>
          <p:nvPr/>
        </p:nvSpPr>
        <p:spPr>
          <a:xfrm>
            <a:off x="7259373" y="5604892"/>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3409">
              <a:lnSpc>
                <a:spcPct val="100000"/>
              </a:lnSpc>
              <a:spcBef>
                <a:spcPts val="61"/>
              </a:spcBef>
            </a:pPr>
            <a:r>
              <a:rPr sz="388" spc="-6">
                <a:solidFill>
                  <a:srgbClr val="231F20"/>
                </a:solidFill>
                <a:latin typeface="Calibri"/>
                <a:cs typeface="Calibri"/>
              </a:rPr>
              <a:t>175.4</a:t>
            </a:r>
            <a:endParaRPr sz="388">
              <a:latin typeface="Calibri"/>
              <a:cs typeface="Calibri"/>
            </a:endParaRPr>
          </a:p>
          <a:p>
            <a:pPr marL="50539">
              <a:lnSpc>
                <a:spcPct val="100000"/>
              </a:lnSpc>
              <a:spcBef>
                <a:spcPts val="311"/>
              </a:spcBef>
            </a:pPr>
            <a:r>
              <a:rPr sz="388" spc="-6">
                <a:solidFill>
                  <a:srgbClr val="231F20"/>
                </a:solidFill>
                <a:latin typeface="Calibri"/>
                <a:cs typeface="Calibri"/>
              </a:rPr>
              <a:t>9,842.9</a:t>
            </a:r>
            <a:endParaRPr sz="388">
              <a:latin typeface="Calibri"/>
              <a:cs typeface="Calibri"/>
            </a:endParaRPr>
          </a:p>
        </p:txBody>
      </p:sp>
      <p:sp>
        <p:nvSpPr>
          <p:cNvPr id="230" name="object 230"/>
          <p:cNvSpPr txBox="1"/>
          <p:nvPr/>
        </p:nvSpPr>
        <p:spPr>
          <a:xfrm>
            <a:off x="7464258" y="5604844"/>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985" algn="r">
              <a:lnSpc>
                <a:spcPct val="100000"/>
              </a:lnSpc>
              <a:spcBef>
                <a:spcPts val="61"/>
              </a:spcBef>
            </a:pPr>
            <a:r>
              <a:rPr sz="388" spc="-6">
                <a:solidFill>
                  <a:srgbClr val="231F20"/>
                </a:solidFill>
                <a:latin typeface="Calibri"/>
                <a:cs typeface="Calibri"/>
              </a:rPr>
              <a:t>215.2</a:t>
            </a:r>
            <a:endParaRPr sz="388">
              <a:latin typeface="Calibri"/>
              <a:cs typeface="Calibri"/>
            </a:endParaRPr>
          </a:p>
          <a:p>
            <a:pPr marR="2054" algn="r">
              <a:lnSpc>
                <a:spcPct val="100000"/>
              </a:lnSpc>
              <a:spcBef>
                <a:spcPts val="311"/>
              </a:spcBef>
            </a:pPr>
            <a:r>
              <a:rPr sz="388" spc="-6">
                <a:solidFill>
                  <a:srgbClr val="231F20"/>
                </a:solidFill>
                <a:latin typeface="Calibri"/>
                <a:cs typeface="Calibri"/>
              </a:rPr>
              <a:t>10,833.0</a:t>
            </a:r>
            <a:endParaRPr sz="388">
              <a:latin typeface="Calibri"/>
              <a:cs typeface="Calibri"/>
            </a:endParaRPr>
          </a:p>
        </p:txBody>
      </p:sp>
      <p:sp>
        <p:nvSpPr>
          <p:cNvPr id="231" name="object 231"/>
          <p:cNvSpPr txBox="1"/>
          <p:nvPr/>
        </p:nvSpPr>
        <p:spPr>
          <a:xfrm>
            <a:off x="7669140" y="560479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9450" algn="r">
              <a:lnSpc>
                <a:spcPct val="100000"/>
              </a:lnSpc>
              <a:spcBef>
                <a:spcPts val="61"/>
              </a:spcBef>
            </a:pPr>
            <a:r>
              <a:rPr sz="388" spc="-6">
                <a:solidFill>
                  <a:srgbClr val="231F20"/>
                </a:solidFill>
                <a:latin typeface="Calibri"/>
                <a:cs typeface="Calibri"/>
              </a:rPr>
              <a:t>201.3</a:t>
            </a:r>
            <a:endParaRPr sz="388">
              <a:latin typeface="Calibri"/>
              <a:cs typeface="Calibri"/>
            </a:endParaRPr>
          </a:p>
          <a:p>
            <a:pPr marR="3698" algn="r">
              <a:lnSpc>
                <a:spcPct val="100000"/>
              </a:lnSpc>
              <a:spcBef>
                <a:spcPts val="311"/>
              </a:spcBef>
            </a:pPr>
            <a:r>
              <a:rPr sz="388" spc="-6">
                <a:solidFill>
                  <a:srgbClr val="231F20"/>
                </a:solidFill>
                <a:latin typeface="Calibri"/>
                <a:cs typeface="Calibri"/>
              </a:rPr>
              <a:t>10,494.9</a:t>
            </a:r>
            <a:endParaRPr sz="388">
              <a:latin typeface="Calibri"/>
              <a:cs typeface="Calibri"/>
            </a:endParaRPr>
          </a:p>
        </p:txBody>
      </p:sp>
      <p:sp>
        <p:nvSpPr>
          <p:cNvPr id="232" name="object 232"/>
          <p:cNvSpPr txBox="1"/>
          <p:nvPr/>
        </p:nvSpPr>
        <p:spPr>
          <a:xfrm>
            <a:off x="7874025" y="5604745"/>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465" algn="r">
              <a:lnSpc>
                <a:spcPct val="100000"/>
              </a:lnSpc>
              <a:spcBef>
                <a:spcPts val="61"/>
              </a:spcBef>
            </a:pPr>
            <a:r>
              <a:rPr sz="388" spc="-6">
                <a:solidFill>
                  <a:srgbClr val="231F20"/>
                </a:solidFill>
                <a:latin typeface="Calibri"/>
                <a:cs typeface="Calibri"/>
              </a:rPr>
              <a:t>236.8</a:t>
            </a:r>
            <a:endParaRPr sz="388">
              <a:latin typeface="Calibri"/>
              <a:cs typeface="Calibri"/>
            </a:endParaRPr>
          </a:p>
          <a:p>
            <a:pPr algn="r">
              <a:lnSpc>
                <a:spcPct val="100000"/>
              </a:lnSpc>
              <a:spcBef>
                <a:spcPts val="311"/>
              </a:spcBef>
            </a:pPr>
            <a:r>
              <a:rPr sz="388" spc="-6">
                <a:solidFill>
                  <a:srgbClr val="231F20"/>
                </a:solidFill>
                <a:latin typeface="Calibri"/>
                <a:cs typeface="Calibri"/>
              </a:rPr>
              <a:t>11,797.4</a:t>
            </a:r>
            <a:endParaRPr sz="388">
              <a:latin typeface="Calibri"/>
              <a:cs typeface="Calibri"/>
            </a:endParaRPr>
          </a:p>
        </p:txBody>
      </p:sp>
      <p:sp>
        <p:nvSpPr>
          <p:cNvPr id="233" name="object 233"/>
          <p:cNvSpPr txBox="1"/>
          <p:nvPr/>
        </p:nvSpPr>
        <p:spPr>
          <a:xfrm>
            <a:off x="8078910" y="5604696"/>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574" algn="r">
              <a:lnSpc>
                <a:spcPct val="100000"/>
              </a:lnSpc>
              <a:spcBef>
                <a:spcPts val="61"/>
              </a:spcBef>
            </a:pPr>
            <a:r>
              <a:rPr sz="388" spc="-6">
                <a:solidFill>
                  <a:srgbClr val="231F20"/>
                </a:solidFill>
                <a:latin typeface="Calibri"/>
                <a:cs typeface="Calibri"/>
              </a:rPr>
              <a:t>243.5</a:t>
            </a:r>
            <a:endParaRPr sz="388">
              <a:latin typeface="Calibri"/>
              <a:cs typeface="Calibri"/>
            </a:endParaRPr>
          </a:p>
          <a:p>
            <a:pPr marR="1233" algn="r">
              <a:lnSpc>
                <a:spcPct val="100000"/>
              </a:lnSpc>
              <a:spcBef>
                <a:spcPts val="311"/>
              </a:spcBef>
            </a:pPr>
            <a:r>
              <a:rPr sz="388" spc="-6">
                <a:solidFill>
                  <a:srgbClr val="231F20"/>
                </a:solidFill>
                <a:latin typeface="Calibri"/>
                <a:cs typeface="Calibri"/>
              </a:rPr>
              <a:t>13,889.7</a:t>
            </a:r>
            <a:endParaRPr sz="388">
              <a:latin typeface="Calibri"/>
              <a:cs typeface="Calibri"/>
            </a:endParaRPr>
          </a:p>
        </p:txBody>
      </p:sp>
      <p:sp>
        <p:nvSpPr>
          <p:cNvPr id="234" name="object 234"/>
          <p:cNvSpPr txBox="1"/>
          <p:nvPr/>
        </p:nvSpPr>
        <p:spPr>
          <a:xfrm>
            <a:off x="8283796" y="5604647"/>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163" algn="r">
              <a:lnSpc>
                <a:spcPct val="100000"/>
              </a:lnSpc>
              <a:spcBef>
                <a:spcPts val="61"/>
              </a:spcBef>
            </a:pPr>
            <a:r>
              <a:rPr sz="388" spc="-6">
                <a:solidFill>
                  <a:srgbClr val="231F20"/>
                </a:solidFill>
                <a:latin typeface="Calibri"/>
                <a:cs typeface="Calibri"/>
              </a:rPr>
              <a:t>280.9</a:t>
            </a:r>
            <a:endParaRPr sz="388">
              <a:latin typeface="Calibri"/>
              <a:cs typeface="Calibri"/>
            </a:endParaRPr>
          </a:p>
          <a:p>
            <a:pPr marR="1233" algn="r">
              <a:lnSpc>
                <a:spcPct val="100000"/>
              </a:lnSpc>
              <a:spcBef>
                <a:spcPts val="311"/>
              </a:spcBef>
            </a:pPr>
            <a:r>
              <a:rPr sz="388" spc="-6">
                <a:solidFill>
                  <a:srgbClr val="231F20"/>
                </a:solidFill>
                <a:latin typeface="Calibri"/>
                <a:cs typeface="Calibri"/>
              </a:rPr>
              <a:t>12,749.3</a:t>
            </a:r>
            <a:endParaRPr sz="388">
              <a:latin typeface="Calibri"/>
              <a:cs typeface="Calibri"/>
            </a:endParaRPr>
          </a:p>
        </p:txBody>
      </p:sp>
      <p:sp>
        <p:nvSpPr>
          <p:cNvPr id="235" name="object 235"/>
          <p:cNvSpPr txBox="1"/>
          <p:nvPr/>
        </p:nvSpPr>
        <p:spPr>
          <a:xfrm>
            <a:off x="8488682" y="5604647"/>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054" algn="r">
              <a:lnSpc>
                <a:spcPct val="100000"/>
              </a:lnSpc>
              <a:spcBef>
                <a:spcPts val="61"/>
              </a:spcBef>
            </a:pPr>
            <a:r>
              <a:rPr sz="388" spc="-6">
                <a:solidFill>
                  <a:srgbClr val="231F20"/>
                </a:solidFill>
                <a:latin typeface="Calibri"/>
                <a:cs typeface="Calibri"/>
              </a:rPr>
              <a:t>314.6</a:t>
            </a:r>
            <a:endParaRPr sz="388">
              <a:latin typeface="Calibri"/>
              <a:cs typeface="Calibri"/>
            </a:endParaRPr>
          </a:p>
          <a:p>
            <a:pPr algn="r">
              <a:lnSpc>
                <a:spcPct val="100000"/>
              </a:lnSpc>
              <a:spcBef>
                <a:spcPts val="311"/>
              </a:spcBef>
            </a:pPr>
            <a:r>
              <a:rPr sz="388" spc="-6">
                <a:solidFill>
                  <a:srgbClr val="231F20"/>
                </a:solidFill>
                <a:latin typeface="Calibri"/>
                <a:cs typeface="Calibri"/>
              </a:rPr>
              <a:t>15,568.1</a:t>
            </a:r>
            <a:endParaRPr sz="388">
              <a:latin typeface="Calibri"/>
              <a:cs typeface="Calibri"/>
            </a:endParaRPr>
          </a:p>
        </p:txBody>
      </p:sp>
      <p:sp>
        <p:nvSpPr>
          <p:cNvPr id="236" name="object 236"/>
          <p:cNvSpPr txBox="1"/>
          <p:nvPr/>
        </p:nvSpPr>
        <p:spPr>
          <a:xfrm>
            <a:off x="8693562" y="5604598"/>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698" algn="r">
              <a:lnSpc>
                <a:spcPct val="100000"/>
              </a:lnSpc>
              <a:spcBef>
                <a:spcPts val="61"/>
              </a:spcBef>
            </a:pPr>
            <a:r>
              <a:rPr sz="388" spc="-6">
                <a:solidFill>
                  <a:srgbClr val="231F20"/>
                </a:solidFill>
                <a:latin typeface="Calibri"/>
                <a:cs typeface="Calibri"/>
              </a:rPr>
              <a:t>276.6</a:t>
            </a:r>
            <a:endParaRPr sz="388">
              <a:latin typeface="Calibri"/>
              <a:cs typeface="Calibri"/>
            </a:endParaRPr>
          </a:p>
          <a:p>
            <a:pPr algn="r">
              <a:lnSpc>
                <a:spcPct val="100000"/>
              </a:lnSpc>
              <a:spcBef>
                <a:spcPts val="311"/>
              </a:spcBef>
            </a:pPr>
            <a:r>
              <a:rPr sz="388" spc="-6">
                <a:solidFill>
                  <a:srgbClr val="231F20"/>
                </a:solidFill>
                <a:latin typeface="Calibri"/>
                <a:cs typeface="Calibri"/>
              </a:rPr>
              <a:t>17,525.8</a:t>
            </a:r>
            <a:endParaRPr sz="388">
              <a:latin typeface="Calibri"/>
              <a:cs typeface="Calibri"/>
            </a:endParaRPr>
          </a:p>
        </p:txBody>
      </p:sp>
      <p:sp>
        <p:nvSpPr>
          <p:cNvPr id="237" name="object 237"/>
          <p:cNvSpPr txBox="1"/>
          <p:nvPr/>
        </p:nvSpPr>
        <p:spPr>
          <a:xfrm>
            <a:off x="8898448" y="5604598"/>
            <a:ext cx="201332" cy="174625"/>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6985" algn="r">
              <a:lnSpc>
                <a:spcPct val="100000"/>
              </a:lnSpc>
              <a:spcBef>
                <a:spcPts val="61"/>
              </a:spcBef>
            </a:pPr>
            <a:r>
              <a:rPr sz="388" spc="-6">
                <a:solidFill>
                  <a:srgbClr val="231F20"/>
                </a:solidFill>
                <a:latin typeface="Calibri"/>
                <a:cs typeface="Calibri"/>
              </a:rPr>
              <a:t>285.5</a:t>
            </a:r>
            <a:endParaRPr sz="388">
              <a:latin typeface="Calibri"/>
              <a:cs typeface="Calibri"/>
            </a:endParaRPr>
          </a:p>
          <a:p>
            <a:pPr marR="1644" algn="r">
              <a:lnSpc>
                <a:spcPct val="100000"/>
              </a:lnSpc>
              <a:spcBef>
                <a:spcPts val="311"/>
              </a:spcBef>
            </a:pPr>
            <a:r>
              <a:rPr sz="388" spc="-6">
                <a:solidFill>
                  <a:srgbClr val="231F20"/>
                </a:solidFill>
                <a:latin typeface="Calibri"/>
                <a:cs typeface="Calibri"/>
              </a:rPr>
              <a:t>21,643.3</a:t>
            </a:r>
            <a:endParaRPr sz="388">
              <a:latin typeface="Calibri"/>
              <a:cs typeface="Calibri"/>
            </a:endParaRPr>
          </a:p>
        </p:txBody>
      </p:sp>
      <p:sp>
        <p:nvSpPr>
          <p:cNvPr id="238" name="object 238"/>
          <p:cNvSpPr txBox="1"/>
          <p:nvPr/>
        </p:nvSpPr>
        <p:spPr>
          <a:xfrm>
            <a:off x="9123087" y="5701685"/>
            <a:ext cx="180377" cy="77246"/>
          </a:xfrm>
          <a:prstGeom prst="rect">
            <a:avLst/>
          </a:prstGeom>
        </p:spPr>
        <p:txBody>
          <a:bodyPr vert="horz" wrap="square" lIns="0" tIns="94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74"/>
              </a:spcBef>
            </a:pPr>
            <a:r>
              <a:rPr sz="388" spc="-6">
                <a:solidFill>
                  <a:srgbClr val="231F20"/>
                </a:solidFill>
                <a:latin typeface="Calibri"/>
                <a:cs typeface="Calibri"/>
              </a:rPr>
              <a:t>18,029.6</a:t>
            </a:r>
            <a:endParaRPr sz="388">
              <a:latin typeface="Calibri"/>
              <a:cs typeface="Calibri"/>
            </a:endParaRPr>
          </a:p>
        </p:txBody>
      </p:sp>
      <p:sp>
        <p:nvSpPr>
          <p:cNvPr id="239" name="object 239"/>
          <p:cNvSpPr txBox="1"/>
          <p:nvPr/>
        </p:nvSpPr>
        <p:spPr>
          <a:xfrm>
            <a:off x="379631" y="5605580"/>
            <a:ext cx="96557" cy="75602"/>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1"/>
              </a:spcBef>
            </a:pPr>
            <a:r>
              <a:rPr sz="388" spc="-13">
                <a:solidFill>
                  <a:srgbClr val="231F20"/>
                </a:solidFill>
                <a:latin typeface="Calibri"/>
                <a:cs typeface="Calibri"/>
              </a:rPr>
              <a:t>19.3</a:t>
            </a:r>
            <a:endParaRPr sz="388">
              <a:latin typeface="Calibri"/>
              <a:cs typeface="Calibri"/>
            </a:endParaRPr>
          </a:p>
        </p:txBody>
      </p:sp>
      <p:sp>
        <p:nvSpPr>
          <p:cNvPr id="240" name="object 240"/>
          <p:cNvSpPr txBox="1"/>
          <p:nvPr/>
        </p:nvSpPr>
        <p:spPr>
          <a:xfrm>
            <a:off x="9179063" y="5604549"/>
            <a:ext cx="119156" cy="75602"/>
          </a:xfrm>
          <a:prstGeom prst="rect">
            <a:avLst/>
          </a:prstGeom>
        </p:spPr>
        <p:txBody>
          <a:bodyPr vert="horz" wrap="square" lIns="0" tIns="7807"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1"/>
              </a:spcBef>
            </a:pPr>
            <a:r>
              <a:rPr sz="388" spc="-6">
                <a:solidFill>
                  <a:srgbClr val="231F20"/>
                </a:solidFill>
                <a:latin typeface="Calibri"/>
                <a:cs typeface="Calibri"/>
              </a:rPr>
              <a:t>297.7</a:t>
            </a:r>
            <a:endParaRPr sz="388">
              <a:latin typeface="Calibri"/>
              <a:cs typeface="Calibri"/>
            </a:endParaRPr>
          </a:p>
        </p:txBody>
      </p:sp>
      <p:sp>
        <p:nvSpPr>
          <p:cNvPr id="241" name="object 241"/>
          <p:cNvSpPr txBox="1"/>
          <p:nvPr/>
        </p:nvSpPr>
        <p:spPr>
          <a:xfrm>
            <a:off x="332775" y="5140503"/>
            <a:ext cx="9347163" cy="297479"/>
          </a:xfrm>
          <a:prstGeom prst="rect">
            <a:avLst/>
          </a:prstGeom>
        </p:spPr>
        <p:txBody>
          <a:bodyPr vert="horz" wrap="square" lIns="0" tIns="135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57491" marR="3287">
              <a:lnSpc>
                <a:spcPts val="498"/>
              </a:lnSpc>
              <a:spcBef>
                <a:spcPts val="107"/>
              </a:spcBef>
            </a:pPr>
            <a:r>
              <a:rPr sz="421" spc="-6">
                <a:solidFill>
                  <a:srgbClr val="231F20"/>
                </a:solidFill>
                <a:latin typeface="Arial"/>
                <a:cs typeface="Arial"/>
              </a:rPr>
              <a:t>Original</a:t>
            </a:r>
            <a:r>
              <a:rPr sz="421" spc="324">
                <a:solidFill>
                  <a:srgbClr val="231F20"/>
                </a:solidFill>
                <a:latin typeface="Arial"/>
                <a:cs typeface="Arial"/>
              </a:rPr>
              <a:t> </a:t>
            </a:r>
            <a:r>
              <a:rPr sz="421" spc="-6">
                <a:solidFill>
                  <a:srgbClr val="231F20"/>
                </a:solidFill>
                <a:latin typeface="Arial"/>
                <a:cs typeface="Arial"/>
              </a:rPr>
              <a:t>investment</a:t>
            </a:r>
            <a:endParaRPr sz="421">
              <a:latin typeface="Arial"/>
              <a:cs typeface="Arial"/>
            </a:endParaRPr>
          </a:p>
          <a:p>
            <a:pPr marL="9057491">
              <a:lnSpc>
                <a:spcPts val="482"/>
              </a:lnSpc>
            </a:pPr>
            <a:r>
              <a:rPr sz="421" b="1" spc="-6">
                <a:solidFill>
                  <a:srgbClr val="231F20"/>
                </a:solidFill>
                <a:latin typeface="Arial"/>
                <a:cs typeface="Arial"/>
              </a:rPr>
              <a:t>$10,000</a:t>
            </a:r>
            <a:endParaRPr sz="421">
              <a:latin typeface="Arial"/>
              <a:cs typeface="Arial"/>
            </a:endParaRPr>
          </a:p>
          <a:p>
            <a:pPr marL="8218">
              <a:lnSpc>
                <a:spcPct val="100000"/>
              </a:lnSpc>
              <a:spcBef>
                <a:spcPts val="181"/>
              </a:spcBef>
              <a:tabLst>
                <a:tab pos="206263" algn="l"/>
                <a:tab pos="414580" algn="l"/>
                <a:tab pos="617556" algn="l"/>
                <a:tab pos="822176" algn="l"/>
                <a:tab pos="1026795" algn="l"/>
                <a:tab pos="1225662" algn="l"/>
                <a:tab pos="1437677" algn="l"/>
                <a:tab pos="1636544" algn="l"/>
                <a:tab pos="1841164" algn="l"/>
                <a:tab pos="2053179" algn="l"/>
                <a:tab pos="2258620" algn="l"/>
                <a:tab pos="2462007" algn="l"/>
                <a:tab pos="2662929" algn="l"/>
                <a:tab pos="2874944" algn="l"/>
                <a:tab pos="3072578" algn="l"/>
                <a:tab pos="3278430" algn="l"/>
                <a:tab pos="3490035" algn="l"/>
                <a:tab pos="3689313" algn="l"/>
                <a:tab pos="3893521" algn="l"/>
                <a:tab pos="4098962" algn="l"/>
                <a:tab pos="4304403" algn="l"/>
                <a:tab pos="4520116" algn="l"/>
                <a:tab pos="4920727" algn="l"/>
                <a:tab pos="5125347" algn="l"/>
                <a:tab pos="5330377" algn="l"/>
                <a:tab pos="5537873" algn="l"/>
                <a:tab pos="5940948" algn="l"/>
                <a:tab pos="6148855" algn="l"/>
                <a:tab pos="6349365" algn="l"/>
                <a:tab pos="6560559" algn="l"/>
                <a:tab pos="6765589" algn="l"/>
                <a:tab pos="6965689" algn="l"/>
              </a:tabLst>
            </a:pPr>
            <a:r>
              <a:rPr sz="421" b="1" spc="-13">
                <a:solidFill>
                  <a:srgbClr val="231F20"/>
                </a:solidFill>
                <a:latin typeface="Calibri"/>
                <a:cs typeface="Calibri"/>
              </a:rPr>
              <a:t>1979</a:t>
            </a:r>
            <a:r>
              <a:rPr sz="421" b="1">
                <a:solidFill>
                  <a:srgbClr val="231F20"/>
                </a:solidFill>
                <a:latin typeface="Calibri"/>
                <a:cs typeface="Calibri"/>
              </a:rPr>
              <a:t>	</a:t>
            </a:r>
            <a:r>
              <a:rPr sz="421" b="1" spc="-13">
                <a:solidFill>
                  <a:srgbClr val="231F20"/>
                </a:solidFill>
                <a:latin typeface="Calibri"/>
                <a:cs typeface="Calibri"/>
              </a:rPr>
              <a:t>1980</a:t>
            </a:r>
            <a:r>
              <a:rPr sz="421" b="1">
                <a:solidFill>
                  <a:srgbClr val="231F20"/>
                </a:solidFill>
                <a:latin typeface="Calibri"/>
                <a:cs typeface="Calibri"/>
              </a:rPr>
              <a:t>	</a:t>
            </a:r>
            <a:r>
              <a:rPr sz="421" b="1" spc="-13">
                <a:solidFill>
                  <a:srgbClr val="231F20"/>
                </a:solidFill>
                <a:latin typeface="Calibri"/>
                <a:cs typeface="Calibri"/>
              </a:rPr>
              <a:t>1981</a:t>
            </a:r>
            <a:r>
              <a:rPr sz="421" b="1">
                <a:solidFill>
                  <a:srgbClr val="231F20"/>
                </a:solidFill>
                <a:latin typeface="Calibri"/>
                <a:cs typeface="Calibri"/>
              </a:rPr>
              <a:t>	</a:t>
            </a:r>
            <a:r>
              <a:rPr sz="421" b="1" spc="-13">
                <a:solidFill>
                  <a:srgbClr val="231F20"/>
                </a:solidFill>
                <a:latin typeface="Calibri"/>
                <a:cs typeface="Calibri"/>
              </a:rPr>
              <a:t>1982</a:t>
            </a:r>
            <a:r>
              <a:rPr sz="421" b="1">
                <a:solidFill>
                  <a:srgbClr val="231F20"/>
                </a:solidFill>
                <a:latin typeface="Calibri"/>
                <a:cs typeface="Calibri"/>
              </a:rPr>
              <a:t>	</a:t>
            </a:r>
            <a:r>
              <a:rPr sz="421" b="1" spc="-13">
                <a:solidFill>
                  <a:srgbClr val="231F20"/>
                </a:solidFill>
                <a:latin typeface="Calibri"/>
                <a:cs typeface="Calibri"/>
              </a:rPr>
              <a:t>1983</a:t>
            </a:r>
            <a:r>
              <a:rPr sz="421" b="1">
                <a:solidFill>
                  <a:srgbClr val="231F20"/>
                </a:solidFill>
                <a:latin typeface="Calibri"/>
                <a:cs typeface="Calibri"/>
              </a:rPr>
              <a:t>	</a:t>
            </a:r>
            <a:r>
              <a:rPr sz="421" b="1" spc="-13">
                <a:solidFill>
                  <a:srgbClr val="231F20"/>
                </a:solidFill>
                <a:latin typeface="Calibri"/>
                <a:cs typeface="Calibri"/>
              </a:rPr>
              <a:t>1984</a:t>
            </a:r>
            <a:r>
              <a:rPr sz="421" b="1">
                <a:solidFill>
                  <a:srgbClr val="231F20"/>
                </a:solidFill>
                <a:latin typeface="Calibri"/>
                <a:cs typeface="Calibri"/>
              </a:rPr>
              <a:t>	</a:t>
            </a:r>
            <a:r>
              <a:rPr sz="421" b="1" spc="-13">
                <a:solidFill>
                  <a:srgbClr val="231F20"/>
                </a:solidFill>
                <a:latin typeface="Calibri"/>
                <a:cs typeface="Calibri"/>
              </a:rPr>
              <a:t>1985</a:t>
            </a:r>
            <a:r>
              <a:rPr sz="421" b="1">
                <a:solidFill>
                  <a:srgbClr val="231F20"/>
                </a:solidFill>
                <a:latin typeface="Calibri"/>
                <a:cs typeface="Calibri"/>
              </a:rPr>
              <a:t>	</a:t>
            </a:r>
            <a:r>
              <a:rPr sz="421" b="1" spc="-13">
                <a:solidFill>
                  <a:srgbClr val="231F20"/>
                </a:solidFill>
                <a:latin typeface="Calibri"/>
                <a:cs typeface="Calibri"/>
              </a:rPr>
              <a:t>1986</a:t>
            </a:r>
            <a:r>
              <a:rPr sz="421" b="1">
                <a:solidFill>
                  <a:srgbClr val="231F20"/>
                </a:solidFill>
                <a:latin typeface="Calibri"/>
                <a:cs typeface="Calibri"/>
              </a:rPr>
              <a:t>	</a:t>
            </a:r>
            <a:r>
              <a:rPr sz="421" b="1" spc="-13">
                <a:solidFill>
                  <a:srgbClr val="231F20"/>
                </a:solidFill>
                <a:latin typeface="Calibri"/>
                <a:cs typeface="Calibri"/>
              </a:rPr>
              <a:t>1987</a:t>
            </a:r>
            <a:r>
              <a:rPr sz="421" b="1">
                <a:solidFill>
                  <a:srgbClr val="231F20"/>
                </a:solidFill>
                <a:latin typeface="Calibri"/>
                <a:cs typeface="Calibri"/>
              </a:rPr>
              <a:t>	</a:t>
            </a:r>
            <a:r>
              <a:rPr sz="421" b="1" spc="-13">
                <a:solidFill>
                  <a:srgbClr val="231F20"/>
                </a:solidFill>
                <a:latin typeface="Calibri"/>
                <a:cs typeface="Calibri"/>
              </a:rPr>
              <a:t>1988</a:t>
            </a:r>
            <a:r>
              <a:rPr sz="421" b="1">
                <a:solidFill>
                  <a:srgbClr val="231F20"/>
                </a:solidFill>
                <a:latin typeface="Calibri"/>
                <a:cs typeface="Calibri"/>
              </a:rPr>
              <a:t>	</a:t>
            </a:r>
            <a:r>
              <a:rPr sz="421" b="1" spc="-13">
                <a:solidFill>
                  <a:srgbClr val="231F20"/>
                </a:solidFill>
                <a:latin typeface="Calibri"/>
                <a:cs typeface="Calibri"/>
              </a:rPr>
              <a:t>1989</a:t>
            </a:r>
            <a:r>
              <a:rPr sz="421" b="1">
                <a:solidFill>
                  <a:srgbClr val="231F20"/>
                </a:solidFill>
                <a:latin typeface="Calibri"/>
                <a:cs typeface="Calibri"/>
              </a:rPr>
              <a:t>	</a:t>
            </a:r>
            <a:r>
              <a:rPr sz="421" b="1" spc="-13">
                <a:solidFill>
                  <a:srgbClr val="231F20"/>
                </a:solidFill>
                <a:latin typeface="Calibri"/>
                <a:cs typeface="Calibri"/>
              </a:rPr>
              <a:t>1990</a:t>
            </a:r>
            <a:r>
              <a:rPr sz="421" b="1">
                <a:solidFill>
                  <a:srgbClr val="231F20"/>
                </a:solidFill>
                <a:latin typeface="Calibri"/>
                <a:cs typeface="Calibri"/>
              </a:rPr>
              <a:t>	</a:t>
            </a:r>
            <a:r>
              <a:rPr sz="421" b="1" spc="-13">
                <a:solidFill>
                  <a:srgbClr val="231F20"/>
                </a:solidFill>
                <a:latin typeface="Calibri"/>
                <a:cs typeface="Calibri"/>
              </a:rPr>
              <a:t>1991</a:t>
            </a:r>
            <a:r>
              <a:rPr sz="421" b="1">
                <a:solidFill>
                  <a:srgbClr val="231F20"/>
                </a:solidFill>
                <a:latin typeface="Calibri"/>
                <a:cs typeface="Calibri"/>
              </a:rPr>
              <a:t>	</a:t>
            </a:r>
            <a:r>
              <a:rPr sz="421" b="1" spc="-13">
                <a:solidFill>
                  <a:srgbClr val="231F20"/>
                </a:solidFill>
                <a:latin typeface="Calibri"/>
                <a:cs typeface="Calibri"/>
              </a:rPr>
              <a:t>1992</a:t>
            </a:r>
            <a:r>
              <a:rPr sz="421" b="1">
                <a:solidFill>
                  <a:srgbClr val="231F20"/>
                </a:solidFill>
                <a:latin typeface="Calibri"/>
                <a:cs typeface="Calibri"/>
              </a:rPr>
              <a:t>	</a:t>
            </a:r>
            <a:r>
              <a:rPr sz="421" b="1" spc="-13">
                <a:solidFill>
                  <a:srgbClr val="231F20"/>
                </a:solidFill>
                <a:latin typeface="Calibri"/>
                <a:cs typeface="Calibri"/>
              </a:rPr>
              <a:t>1993</a:t>
            </a:r>
            <a:r>
              <a:rPr sz="421" b="1">
                <a:solidFill>
                  <a:srgbClr val="231F20"/>
                </a:solidFill>
                <a:latin typeface="Calibri"/>
                <a:cs typeface="Calibri"/>
              </a:rPr>
              <a:t>	</a:t>
            </a:r>
            <a:r>
              <a:rPr sz="421" b="1" spc="-13">
                <a:solidFill>
                  <a:srgbClr val="231F20"/>
                </a:solidFill>
                <a:latin typeface="Calibri"/>
                <a:cs typeface="Calibri"/>
              </a:rPr>
              <a:t>1994</a:t>
            </a:r>
            <a:r>
              <a:rPr sz="421" b="1">
                <a:solidFill>
                  <a:srgbClr val="231F20"/>
                </a:solidFill>
                <a:latin typeface="Calibri"/>
                <a:cs typeface="Calibri"/>
              </a:rPr>
              <a:t>	</a:t>
            </a:r>
            <a:r>
              <a:rPr sz="421" b="1" spc="-13">
                <a:solidFill>
                  <a:srgbClr val="231F20"/>
                </a:solidFill>
                <a:latin typeface="Calibri"/>
                <a:cs typeface="Calibri"/>
              </a:rPr>
              <a:t>1995</a:t>
            </a:r>
            <a:r>
              <a:rPr sz="421" b="1">
                <a:solidFill>
                  <a:srgbClr val="231F20"/>
                </a:solidFill>
                <a:latin typeface="Calibri"/>
                <a:cs typeface="Calibri"/>
              </a:rPr>
              <a:t>	</a:t>
            </a:r>
            <a:r>
              <a:rPr sz="421" b="1" spc="-13">
                <a:solidFill>
                  <a:srgbClr val="231F20"/>
                </a:solidFill>
                <a:latin typeface="Calibri"/>
                <a:cs typeface="Calibri"/>
              </a:rPr>
              <a:t>1996</a:t>
            </a:r>
            <a:r>
              <a:rPr sz="421" b="1">
                <a:solidFill>
                  <a:srgbClr val="231F20"/>
                </a:solidFill>
                <a:latin typeface="Calibri"/>
                <a:cs typeface="Calibri"/>
              </a:rPr>
              <a:t>	</a:t>
            </a:r>
            <a:r>
              <a:rPr sz="421" b="1" spc="-13">
                <a:solidFill>
                  <a:srgbClr val="231F20"/>
                </a:solidFill>
                <a:latin typeface="Calibri"/>
                <a:cs typeface="Calibri"/>
              </a:rPr>
              <a:t>1997</a:t>
            </a:r>
            <a:r>
              <a:rPr sz="421" b="1">
                <a:solidFill>
                  <a:srgbClr val="231F20"/>
                </a:solidFill>
                <a:latin typeface="Calibri"/>
                <a:cs typeface="Calibri"/>
              </a:rPr>
              <a:t>	</a:t>
            </a:r>
            <a:r>
              <a:rPr sz="421" b="1" spc="-13">
                <a:solidFill>
                  <a:srgbClr val="231F20"/>
                </a:solidFill>
                <a:latin typeface="Calibri"/>
                <a:cs typeface="Calibri"/>
              </a:rPr>
              <a:t>1998</a:t>
            </a:r>
            <a:r>
              <a:rPr sz="421" b="1">
                <a:solidFill>
                  <a:srgbClr val="231F20"/>
                </a:solidFill>
                <a:latin typeface="Calibri"/>
                <a:cs typeface="Calibri"/>
              </a:rPr>
              <a:t>	</a:t>
            </a:r>
            <a:r>
              <a:rPr sz="421" b="1" spc="-13">
                <a:solidFill>
                  <a:srgbClr val="231F20"/>
                </a:solidFill>
                <a:latin typeface="Calibri"/>
                <a:cs typeface="Calibri"/>
              </a:rPr>
              <a:t>1999</a:t>
            </a:r>
            <a:r>
              <a:rPr sz="421" b="1">
                <a:solidFill>
                  <a:srgbClr val="231F20"/>
                </a:solidFill>
                <a:latin typeface="Calibri"/>
                <a:cs typeface="Calibri"/>
              </a:rPr>
              <a:t>	</a:t>
            </a:r>
            <a:r>
              <a:rPr sz="421" b="1" spc="-13">
                <a:solidFill>
                  <a:srgbClr val="231F20"/>
                </a:solidFill>
                <a:latin typeface="Calibri"/>
                <a:cs typeface="Calibri"/>
              </a:rPr>
              <a:t>2000</a:t>
            </a:r>
            <a:r>
              <a:rPr sz="421" b="1">
                <a:solidFill>
                  <a:srgbClr val="231F20"/>
                </a:solidFill>
                <a:latin typeface="Calibri"/>
                <a:cs typeface="Calibri"/>
              </a:rPr>
              <a:t>	2001</a:t>
            </a:r>
            <a:r>
              <a:rPr sz="421" b="1" spc="256">
                <a:solidFill>
                  <a:srgbClr val="231F20"/>
                </a:solidFill>
                <a:latin typeface="Calibri"/>
                <a:cs typeface="Calibri"/>
              </a:rPr>
              <a:t>  </a:t>
            </a:r>
            <a:r>
              <a:rPr sz="421" b="1" spc="-13">
                <a:solidFill>
                  <a:srgbClr val="231F20"/>
                </a:solidFill>
                <a:latin typeface="Calibri"/>
                <a:cs typeface="Calibri"/>
              </a:rPr>
              <a:t>2002</a:t>
            </a:r>
            <a:r>
              <a:rPr sz="421" b="1">
                <a:solidFill>
                  <a:srgbClr val="231F20"/>
                </a:solidFill>
                <a:latin typeface="Calibri"/>
                <a:cs typeface="Calibri"/>
              </a:rPr>
              <a:t>	</a:t>
            </a:r>
            <a:r>
              <a:rPr sz="421" b="1" spc="-13">
                <a:solidFill>
                  <a:srgbClr val="231F20"/>
                </a:solidFill>
                <a:latin typeface="Calibri"/>
                <a:cs typeface="Calibri"/>
              </a:rPr>
              <a:t>2003</a:t>
            </a:r>
            <a:r>
              <a:rPr sz="421" b="1">
                <a:solidFill>
                  <a:srgbClr val="231F20"/>
                </a:solidFill>
                <a:latin typeface="Calibri"/>
                <a:cs typeface="Calibri"/>
              </a:rPr>
              <a:t>	</a:t>
            </a:r>
            <a:r>
              <a:rPr sz="421" b="1" spc="-13">
                <a:solidFill>
                  <a:srgbClr val="231F20"/>
                </a:solidFill>
                <a:latin typeface="Calibri"/>
                <a:cs typeface="Calibri"/>
              </a:rPr>
              <a:t>2004</a:t>
            </a:r>
            <a:r>
              <a:rPr sz="421" b="1">
                <a:solidFill>
                  <a:srgbClr val="231F20"/>
                </a:solidFill>
                <a:latin typeface="Calibri"/>
                <a:cs typeface="Calibri"/>
              </a:rPr>
              <a:t>	</a:t>
            </a:r>
            <a:r>
              <a:rPr sz="421" b="1" spc="-13">
                <a:solidFill>
                  <a:srgbClr val="231F20"/>
                </a:solidFill>
                <a:latin typeface="Calibri"/>
                <a:cs typeface="Calibri"/>
              </a:rPr>
              <a:t>2005</a:t>
            </a:r>
            <a:r>
              <a:rPr sz="421" b="1">
                <a:solidFill>
                  <a:srgbClr val="231F20"/>
                </a:solidFill>
                <a:latin typeface="Calibri"/>
                <a:cs typeface="Calibri"/>
              </a:rPr>
              <a:t>	2006</a:t>
            </a:r>
            <a:r>
              <a:rPr sz="421" b="1" spc="256">
                <a:solidFill>
                  <a:srgbClr val="231F20"/>
                </a:solidFill>
                <a:latin typeface="Calibri"/>
                <a:cs typeface="Calibri"/>
              </a:rPr>
              <a:t>  </a:t>
            </a:r>
            <a:r>
              <a:rPr sz="421" b="1" spc="-13">
                <a:solidFill>
                  <a:srgbClr val="231F20"/>
                </a:solidFill>
                <a:latin typeface="Calibri"/>
                <a:cs typeface="Calibri"/>
              </a:rPr>
              <a:t>2007</a:t>
            </a:r>
            <a:r>
              <a:rPr sz="421" b="1">
                <a:solidFill>
                  <a:srgbClr val="231F20"/>
                </a:solidFill>
                <a:latin typeface="Calibri"/>
                <a:cs typeface="Calibri"/>
              </a:rPr>
              <a:t>	</a:t>
            </a:r>
            <a:r>
              <a:rPr sz="421" b="1" spc="-13">
                <a:solidFill>
                  <a:srgbClr val="231F20"/>
                </a:solidFill>
                <a:latin typeface="Calibri"/>
                <a:cs typeface="Calibri"/>
              </a:rPr>
              <a:t>2008</a:t>
            </a:r>
            <a:r>
              <a:rPr sz="421" b="1">
                <a:solidFill>
                  <a:srgbClr val="231F20"/>
                </a:solidFill>
                <a:latin typeface="Calibri"/>
                <a:cs typeface="Calibri"/>
              </a:rPr>
              <a:t>	</a:t>
            </a:r>
            <a:r>
              <a:rPr sz="421" b="1" spc="-13">
                <a:solidFill>
                  <a:srgbClr val="231F20"/>
                </a:solidFill>
                <a:latin typeface="Calibri"/>
                <a:cs typeface="Calibri"/>
              </a:rPr>
              <a:t>2009</a:t>
            </a:r>
            <a:r>
              <a:rPr sz="421" b="1">
                <a:solidFill>
                  <a:srgbClr val="231F20"/>
                </a:solidFill>
                <a:latin typeface="Calibri"/>
                <a:cs typeface="Calibri"/>
              </a:rPr>
              <a:t>	</a:t>
            </a:r>
            <a:r>
              <a:rPr sz="421" b="1" spc="-13">
                <a:solidFill>
                  <a:srgbClr val="231F20"/>
                </a:solidFill>
                <a:latin typeface="Calibri"/>
                <a:cs typeface="Calibri"/>
              </a:rPr>
              <a:t>2010</a:t>
            </a:r>
            <a:r>
              <a:rPr sz="421" b="1">
                <a:solidFill>
                  <a:srgbClr val="231F20"/>
                </a:solidFill>
                <a:latin typeface="Calibri"/>
                <a:cs typeface="Calibri"/>
              </a:rPr>
              <a:t>	</a:t>
            </a:r>
            <a:r>
              <a:rPr sz="421" b="1" spc="-13">
                <a:solidFill>
                  <a:srgbClr val="231F20"/>
                </a:solidFill>
                <a:latin typeface="Calibri"/>
                <a:cs typeface="Calibri"/>
              </a:rPr>
              <a:t>2011</a:t>
            </a:r>
            <a:r>
              <a:rPr sz="421" b="1">
                <a:solidFill>
                  <a:srgbClr val="231F20"/>
                </a:solidFill>
                <a:latin typeface="Calibri"/>
                <a:cs typeface="Calibri"/>
              </a:rPr>
              <a:t>	</a:t>
            </a:r>
            <a:r>
              <a:rPr sz="421" b="1" spc="-13">
                <a:solidFill>
                  <a:srgbClr val="231F20"/>
                </a:solidFill>
                <a:latin typeface="Calibri"/>
                <a:cs typeface="Calibri"/>
              </a:rPr>
              <a:t>2012</a:t>
            </a:r>
            <a:r>
              <a:rPr sz="421" b="1">
                <a:solidFill>
                  <a:srgbClr val="231F20"/>
                </a:solidFill>
                <a:latin typeface="Calibri"/>
                <a:cs typeface="Calibri"/>
              </a:rPr>
              <a:t>	2013</a:t>
            </a:r>
            <a:r>
              <a:rPr sz="421" b="1" spc="301">
                <a:solidFill>
                  <a:srgbClr val="231F20"/>
                </a:solidFill>
                <a:latin typeface="Calibri"/>
                <a:cs typeface="Calibri"/>
              </a:rPr>
              <a:t>  </a:t>
            </a:r>
            <a:r>
              <a:rPr sz="421" b="1">
                <a:solidFill>
                  <a:srgbClr val="231F20"/>
                </a:solidFill>
                <a:latin typeface="Calibri"/>
                <a:cs typeface="Calibri"/>
              </a:rPr>
              <a:t>2014</a:t>
            </a:r>
            <a:r>
              <a:rPr sz="421" b="1" spc="275">
                <a:solidFill>
                  <a:srgbClr val="231F20"/>
                </a:solidFill>
                <a:latin typeface="Calibri"/>
                <a:cs typeface="Calibri"/>
              </a:rPr>
              <a:t>  </a:t>
            </a:r>
            <a:r>
              <a:rPr sz="421" b="1">
                <a:solidFill>
                  <a:srgbClr val="231F20"/>
                </a:solidFill>
                <a:latin typeface="Calibri"/>
                <a:cs typeface="Calibri"/>
              </a:rPr>
              <a:t>2015</a:t>
            </a:r>
            <a:r>
              <a:rPr sz="421" b="1" spc="304">
                <a:solidFill>
                  <a:srgbClr val="231F20"/>
                </a:solidFill>
                <a:latin typeface="Calibri"/>
                <a:cs typeface="Calibri"/>
              </a:rPr>
              <a:t>  </a:t>
            </a:r>
            <a:r>
              <a:rPr sz="421" b="1">
                <a:solidFill>
                  <a:srgbClr val="231F20"/>
                </a:solidFill>
                <a:latin typeface="Calibri"/>
                <a:cs typeface="Calibri"/>
              </a:rPr>
              <a:t>2016</a:t>
            </a:r>
            <a:r>
              <a:rPr sz="421" b="1" spc="307">
                <a:solidFill>
                  <a:srgbClr val="231F20"/>
                </a:solidFill>
                <a:latin typeface="Calibri"/>
                <a:cs typeface="Calibri"/>
              </a:rPr>
              <a:t>  </a:t>
            </a:r>
            <a:r>
              <a:rPr sz="421" b="1">
                <a:solidFill>
                  <a:srgbClr val="231F20"/>
                </a:solidFill>
                <a:latin typeface="Calibri"/>
                <a:cs typeface="Calibri"/>
              </a:rPr>
              <a:t>2017</a:t>
            </a:r>
            <a:r>
              <a:rPr sz="421" b="1" spc="301">
                <a:solidFill>
                  <a:srgbClr val="231F20"/>
                </a:solidFill>
                <a:latin typeface="Calibri"/>
                <a:cs typeface="Calibri"/>
              </a:rPr>
              <a:t>  </a:t>
            </a:r>
            <a:r>
              <a:rPr sz="421" b="1">
                <a:solidFill>
                  <a:srgbClr val="231F20"/>
                </a:solidFill>
                <a:latin typeface="Calibri"/>
                <a:cs typeface="Calibri"/>
              </a:rPr>
              <a:t>2018</a:t>
            </a:r>
            <a:r>
              <a:rPr sz="421" b="1" spc="275">
                <a:solidFill>
                  <a:srgbClr val="231F20"/>
                </a:solidFill>
                <a:latin typeface="Calibri"/>
                <a:cs typeface="Calibri"/>
              </a:rPr>
              <a:t>  </a:t>
            </a:r>
            <a:r>
              <a:rPr sz="421" b="1">
                <a:solidFill>
                  <a:srgbClr val="231F20"/>
                </a:solidFill>
                <a:latin typeface="Calibri"/>
                <a:cs typeface="Calibri"/>
              </a:rPr>
              <a:t>2019</a:t>
            </a:r>
            <a:r>
              <a:rPr sz="421" b="1" spc="304">
                <a:solidFill>
                  <a:srgbClr val="231F20"/>
                </a:solidFill>
                <a:latin typeface="Calibri"/>
                <a:cs typeface="Calibri"/>
              </a:rPr>
              <a:t>  </a:t>
            </a:r>
            <a:r>
              <a:rPr sz="421" b="1">
                <a:solidFill>
                  <a:srgbClr val="231F20"/>
                </a:solidFill>
                <a:latin typeface="Calibri"/>
                <a:cs typeface="Calibri"/>
              </a:rPr>
              <a:t>2020</a:t>
            </a:r>
            <a:r>
              <a:rPr sz="421" b="1" spc="320">
                <a:solidFill>
                  <a:srgbClr val="231F20"/>
                </a:solidFill>
                <a:latin typeface="Calibri"/>
                <a:cs typeface="Calibri"/>
              </a:rPr>
              <a:t>  </a:t>
            </a:r>
            <a:r>
              <a:rPr sz="421" b="1">
                <a:solidFill>
                  <a:srgbClr val="231F20"/>
                </a:solidFill>
                <a:latin typeface="Calibri"/>
                <a:cs typeface="Calibri"/>
              </a:rPr>
              <a:t>2021</a:t>
            </a:r>
            <a:r>
              <a:rPr sz="421" b="1" spc="262">
                <a:solidFill>
                  <a:srgbClr val="231F20"/>
                </a:solidFill>
                <a:latin typeface="Calibri"/>
                <a:cs typeface="Calibri"/>
              </a:rPr>
              <a:t>  </a:t>
            </a:r>
            <a:r>
              <a:rPr sz="421" b="1" spc="-13">
                <a:solidFill>
                  <a:srgbClr val="231F20"/>
                </a:solidFill>
                <a:latin typeface="Calibri"/>
                <a:cs typeface="Calibri"/>
              </a:rPr>
              <a:t>2022</a:t>
            </a:r>
            <a:endParaRPr sz="421">
              <a:latin typeface="Calibri"/>
              <a:cs typeface="Calibri"/>
            </a:endParaRPr>
          </a:p>
        </p:txBody>
      </p:sp>
      <p:grpSp>
        <p:nvGrpSpPr>
          <p:cNvPr id="242" name="object 242"/>
          <p:cNvGrpSpPr/>
          <p:nvPr/>
        </p:nvGrpSpPr>
        <p:grpSpPr>
          <a:xfrm>
            <a:off x="9306392" y="1662752"/>
            <a:ext cx="64098" cy="921476"/>
            <a:chOff x="9306393" y="1662752"/>
            <a:chExt cx="64098" cy="921476"/>
          </a:xfrm>
        </p:grpSpPr>
        <p:sp>
          <p:nvSpPr>
            <p:cNvPr id="243" name="object 243"/>
            <p:cNvSpPr/>
            <p:nvPr/>
          </p:nvSpPr>
          <p:spPr>
            <a:xfrm>
              <a:off x="9306412" y="1662752"/>
              <a:ext cx="63687" cy="411"/>
            </a:xfrm>
            <a:custGeom>
              <a:avLst/>
              <a:gdLst/>
              <a:ahLst/>
              <a:cxnLst/>
              <a:rect l="l" t="t" r="r" b="b"/>
              <a:pathLst>
                <a:path w="98425" h="634">
                  <a:moveTo>
                    <a:pt x="0" y="0"/>
                  </a:moveTo>
                  <a:lnTo>
                    <a:pt x="97955" y="25"/>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4" name="object 244"/>
            <p:cNvSpPr/>
            <p:nvPr/>
          </p:nvSpPr>
          <p:spPr>
            <a:xfrm>
              <a:off x="9306393" y="2584228"/>
              <a:ext cx="64098" cy="0"/>
            </a:xfrm>
            <a:custGeom>
              <a:avLst/>
              <a:gdLst/>
              <a:ahLst/>
              <a:cxnLst/>
              <a:rect l="l" t="t" r="r" b="b"/>
              <a:pathLst>
                <a:path w="99059">
                  <a:moveTo>
                    <a:pt x="0" y="0"/>
                  </a:moveTo>
                  <a:lnTo>
                    <a:pt x="98729" y="0"/>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5" name="object 245"/>
            <p:cNvSpPr/>
            <p:nvPr/>
          </p:nvSpPr>
          <p:spPr>
            <a:xfrm>
              <a:off x="9306394" y="2012724"/>
              <a:ext cx="63687" cy="125730"/>
            </a:xfrm>
            <a:custGeom>
              <a:avLst/>
              <a:gdLst/>
              <a:ahLst/>
              <a:cxnLst/>
              <a:rect l="l" t="t" r="r" b="b"/>
              <a:pathLst>
                <a:path w="98425" h="194310">
                  <a:moveTo>
                    <a:pt x="0" y="0"/>
                  </a:moveTo>
                  <a:lnTo>
                    <a:pt x="36385" y="0"/>
                  </a:lnTo>
                  <a:lnTo>
                    <a:pt x="36017" y="193890"/>
                  </a:lnTo>
                  <a:lnTo>
                    <a:pt x="97993" y="193890"/>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46" name="object 246"/>
          <p:cNvSpPr txBox="1"/>
          <p:nvPr/>
        </p:nvSpPr>
        <p:spPr>
          <a:xfrm>
            <a:off x="9341090" y="1617544"/>
            <a:ext cx="500455" cy="1858832"/>
          </a:xfrm>
          <a:prstGeom prst="rect">
            <a:avLst/>
          </a:prstGeom>
        </p:spPr>
        <p:txBody>
          <a:bodyPr vert="horz" wrap="square" lIns="0" tIns="135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9306" marR="177501">
              <a:lnSpc>
                <a:spcPts val="498"/>
              </a:lnSpc>
              <a:spcBef>
                <a:spcPts val="107"/>
              </a:spcBef>
            </a:pPr>
            <a:r>
              <a:rPr sz="421">
                <a:solidFill>
                  <a:srgbClr val="231F20"/>
                </a:solidFill>
                <a:latin typeface="Arial"/>
                <a:cs typeface="Arial"/>
              </a:rPr>
              <a:t>ICA</a:t>
            </a:r>
            <a:r>
              <a:rPr sz="421" spc="16">
                <a:solidFill>
                  <a:srgbClr val="231F20"/>
                </a:solidFill>
                <a:latin typeface="Arial"/>
                <a:cs typeface="Arial"/>
              </a:rPr>
              <a:t> </a:t>
            </a:r>
            <a:r>
              <a:rPr sz="421" spc="-13">
                <a:solidFill>
                  <a:srgbClr val="231F20"/>
                </a:solidFill>
                <a:latin typeface="Arial"/>
                <a:cs typeface="Arial"/>
              </a:rPr>
              <a:t>with</a:t>
            </a:r>
            <a:r>
              <a:rPr sz="421" spc="324">
                <a:solidFill>
                  <a:srgbClr val="231F20"/>
                </a:solidFill>
                <a:latin typeface="Arial"/>
                <a:cs typeface="Arial"/>
              </a:rPr>
              <a:t> </a:t>
            </a:r>
            <a:r>
              <a:rPr sz="421" spc="-6">
                <a:solidFill>
                  <a:srgbClr val="231F20"/>
                </a:solidFill>
                <a:latin typeface="Arial"/>
                <a:cs typeface="Arial"/>
              </a:rPr>
              <a:t>dividends</a:t>
            </a:r>
            <a:r>
              <a:rPr sz="421" spc="324">
                <a:solidFill>
                  <a:srgbClr val="231F20"/>
                </a:solidFill>
                <a:latin typeface="Arial"/>
                <a:cs typeface="Arial"/>
              </a:rPr>
              <a:t> </a:t>
            </a:r>
            <a:r>
              <a:rPr sz="421" spc="-6">
                <a:solidFill>
                  <a:srgbClr val="231F20"/>
                </a:solidFill>
                <a:latin typeface="Arial"/>
                <a:cs typeface="Arial"/>
              </a:rPr>
              <a:t>reinvested</a:t>
            </a:r>
            <a:endParaRPr sz="421">
              <a:latin typeface="Arial"/>
              <a:cs typeface="Arial"/>
            </a:endParaRPr>
          </a:p>
          <a:p>
            <a:pPr marL="49306">
              <a:lnSpc>
                <a:spcPts val="479"/>
              </a:lnSpc>
            </a:pPr>
            <a:r>
              <a:rPr sz="421" b="1" spc="-6">
                <a:solidFill>
                  <a:srgbClr val="231F20"/>
                </a:solidFill>
                <a:latin typeface="Arial"/>
                <a:cs typeface="Arial"/>
              </a:rPr>
              <a:t>$255,998,120</a:t>
            </a:r>
            <a:r>
              <a:rPr sz="388" b="1" spc="-10" baseline="34722">
                <a:solidFill>
                  <a:srgbClr val="231F20"/>
                </a:solidFill>
                <a:latin typeface="Arial"/>
                <a:cs typeface="Arial"/>
              </a:rPr>
              <a:t>1</a:t>
            </a:r>
            <a:endParaRPr sz="388" baseline="34722">
              <a:latin typeface="Arial"/>
              <a:cs typeface="Arial"/>
            </a:endParaRPr>
          </a:p>
          <a:p>
            <a:pPr marL="49306" marR="44375">
              <a:lnSpc>
                <a:spcPts val="498"/>
              </a:lnSpc>
              <a:spcBef>
                <a:spcPts val="19"/>
              </a:spcBef>
            </a:pPr>
            <a:r>
              <a:rPr sz="421" spc="6">
                <a:solidFill>
                  <a:srgbClr val="231F20"/>
                </a:solidFill>
                <a:latin typeface="Arial"/>
                <a:cs typeface="Arial"/>
              </a:rPr>
              <a:t>Average</a:t>
            </a:r>
            <a:r>
              <a:rPr sz="421" spc="68">
                <a:solidFill>
                  <a:srgbClr val="231F20"/>
                </a:solidFill>
                <a:latin typeface="Arial"/>
                <a:cs typeface="Arial"/>
              </a:rPr>
              <a:t> </a:t>
            </a:r>
            <a:r>
              <a:rPr sz="421" spc="-6">
                <a:solidFill>
                  <a:srgbClr val="231F20"/>
                </a:solidFill>
                <a:latin typeface="Arial"/>
                <a:cs typeface="Arial"/>
              </a:rPr>
              <a:t>annual</a:t>
            </a:r>
            <a:r>
              <a:rPr sz="421" spc="324">
                <a:solidFill>
                  <a:srgbClr val="231F20"/>
                </a:solidFill>
                <a:latin typeface="Arial"/>
                <a:cs typeface="Arial"/>
              </a:rPr>
              <a:t> </a:t>
            </a:r>
            <a:r>
              <a:rPr sz="421" spc="6">
                <a:solidFill>
                  <a:srgbClr val="231F20"/>
                </a:solidFill>
                <a:latin typeface="Arial"/>
                <a:cs typeface="Arial"/>
              </a:rPr>
              <a:t>return:</a:t>
            </a:r>
            <a:r>
              <a:rPr sz="421" spc="84">
                <a:solidFill>
                  <a:srgbClr val="231F20"/>
                </a:solidFill>
                <a:latin typeface="Arial"/>
                <a:cs typeface="Arial"/>
              </a:rPr>
              <a:t> </a:t>
            </a:r>
            <a:r>
              <a:rPr sz="421" b="1" spc="-6">
                <a:solidFill>
                  <a:srgbClr val="231F20"/>
                </a:solidFill>
                <a:latin typeface="Arial"/>
                <a:cs typeface="Arial"/>
              </a:rPr>
              <a:t>12.1%</a:t>
            </a:r>
            <a:endParaRPr sz="421">
              <a:latin typeface="Arial"/>
              <a:cs typeface="Arial"/>
            </a:endParaRPr>
          </a:p>
          <a:p>
            <a:pPr>
              <a:lnSpc>
                <a:spcPct val="100000"/>
              </a:lnSpc>
              <a:spcBef>
                <a:spcPts val="243"/>
              </a:spcBef>
            </a:pPr>
            <a:endParaRPr sz="421">
              <a:latin typeface="Arial"/>
              <a:cs typeface="Arial"/>
            </a:endParaRPr>
          </a:p>
          <a:p>
            <a:pPr marL="49306" marR="73137">
              <a:lnSpc>
                <a:spcPts val="498"/>
              </a:lnSpc>
            </a:pPr>
            <a:r>
              <a:rPr sz="421">
                <a:solidFill>
                  <a:srgbClr val="231F20"/>
                </a:solidFill>
                <a:latin typeface="Arial"/>
                <a:cs typeface="Arial"/>
              </a:rPr>
              <a:t>Stock</a:t>
            </a:r>
            <a:r>
              <a:rPr sz="421" spc="39">
                <a:solidFill>
                  <a:srgbClr val="231F20"/>
                </a:solidFill>
                <a:latin typeface="Arial"/>
                <a:cs typeface="Arial"/>
              </a:rPr>
              <a:t> </a:t>
            </a:r>
            <a:r>
              <a:rPr sz="421" spc="-6">
                <a:solidFill>
                  <a:srgbClr val="231F20"/>
                </a:solidFill>
                <a:latin typeface="Arial"/>
                <a:cs typeface="Arial"/>
              </a:rPr>
              <a:t>market</a:t>
            </a:r>
            <a:r>
              <a:rPr sz="421" spc="324">
                <a:solidFill>
                  <a:srgbClr val="231F20"/>
                </a:solidFill>
                <a:latin typeface="Arial"/>
                <a:cs typeface="Arial"/>
              </a:rPr>
              <a:t> </a:t>
            </a:r>
            <a:r>
              <a:rPr sz="421">
                <a:solidFill>
                  <a:srgbClr val="231F20"/>
                </a:solidFill>
                <a:latin typeface="Arial"/>
                <a:cs typeface="Arial"/>
              </a:rPr>
              <a:t>with</a:t>
            </a:r>
            <a:r>
              <a:rPr sz="421" spc="74">
                <a:solidFill>
                  <a:srgbClr val="231F20"/>
                </a:solidFill>
                <a:latin typeface="Arial"/>
                <a:cs typeface="Arial"/>
              </a:rPr>
              <a:t> </a:t>
            </a:r>
            <a:r>
              <a:rPr sz="421" spc="-6">
                <a:solidFill>
                  <a:srgbClr val="231F20"/>
                </a:solidFill>
                <a:latin typeface="Arial"/>
                <a:cs typeface="Arial"/>
              </a:rPr>
              <a:t>dividends</a:t>
            </a:r>
            <a:r>
              <a:rPr sz="421" spc="324">
                <a:solidFill>
                  <a:srgbClr val="231F20"/>
                </a:solidFill>
                <a:latin typeface="Arial"/>
                <a:cs typeface="Arial"/>
              </a:rPr>
              <a:t> </a:t>
            </a:r>
            <a:r>
              <a:rPr sz="421" spc="-6">
                <a:solidFill>
                  <a:srgbClr val="231F20"/>
                </a:solidFill>
                <a:latin typeface="Arial"/>
                <a:cs typeface="Arial"/>
              </a:rPr>
              <a:t>reinvested</a:t>
            </a:r>
            <a:endParaRPr sz="421">
              <a:latin typeface="Arial"/>
              <a:cs typeface="Arial"/>
            </a:endParaRPr>
          </a:p>
          <a:p>
            <a:pPr marL="49306">
              <a:lnSpc>
                <a:spcPts val="479"/>
              </a:lnSpc>
            </a:pPr>
            <a:r>
              <a:rPr sz="421" b="1" spc="-6">
                <a:solidFill>
                  <a:srgbClr val="231F20"/>
                </a:solidFill>
                <a:latin typeface="Arial"/>
                <a:cs typeface="Arial"/>
              </a:rPr>
              <a:t>$94,852,057</a:t>
            </a:r>
            <a:endParaRPr sz="421">
              <a:latin typeface="Arial"/>
              <a:cs typeface="Arial"/>
            </a:endParaRPr>
          </a:p>
          <a:p>
            <a:pPr marL="49306" marR="44375">
              <a:lnSpc>
                <a:spcPts val="498"/>
              </a:lnSpc>
              <a:spcBef>
                <a:spcPts val="19"/>
              </a:spcBef>
            </a:pPr>
            <a:r>
              <a:rPr sz="421" spc="6">
                <a:solidFill>
                  <a:srgbClr val="231F20"/>
                </a:solidFill>
                <a:latin typeface="Arial"/>
                <a:cs typeface="Arial"/>
              </a:rPr>
              <a:t>Average</a:t>
            </a:r>
            <a:r>
              <a:rPr sz="421" spc="68">
                <a:solidFill>
                  <a:srgbClr val="231F20"/>
                </a:solidFill>
                <a:latin typeface="Arial"/>
                <a:cs typeface="Arial"/>
              </a:rPr>
              <a:t> </a:t>
            </a:r>
            <a:r>
              <a:rPr sz="421" spc="-6">
                <a:solidFill>
                  <a:srgbClr val="231F20"/>
                </a:solidFill>
                <a:latin typeface="Arial"/>
                <a:cs typeface="Arial"/>
              </a:rPr>
              <a:t>annual</a:t>
            </a:r>
            <a:r>
              <a:rPr sz="421" spc="324">
                <a:solidFill>
                  <a:srgbClr val="231F20"/>
                </a:solidFill>
                <a:latin typeface="Arial"/>
                <a:cs typeface="Arial"/>
              </a:rPr>
              <a:t> </a:t>
            </a:r>
            <a:r>
              <a:rPr sz="421" spc="6">
                <a:solidFill>
                  <a:srgbClr val="231F20"/>
                </a:solidFill>
                <a:latin typeface="Arial"/>
                <a:cs typeface="Arial"/>
              </a:rPr>
              <a:t>return:</a:t>
            </a:r>
            <a:r>
              <a:rPr sz="421" spc="84">
                <a:solidFill>
                  <a:srgbClr val="231F20"/>
                </a:solidFill>
                <a:latin typeface="Arial"/>
                <a:cs typeface="Arial"/>
              </a:rPr>
              <a:t> </a:t>
            </a:r>
            <a:r>
              <a:rPr sz="421" b="1" spc="-6">
                <a:solidFill>
                  <a:srgbClr val="231F20"/>
                </a:solidFill>
                <a:latin typeface="Arial"/>
                <a:cs typeface="Arial"/>
              </a:rPr>
              <a:t>10.8%</a:t>
            </a:r>
            <a:endParaRPr sz="421">
              <a:latin typeface="Arial"/>
              <a:cs typeface="Arial"/>
            </a:endParaRPr>
          </a:p>
          <a:p>
            <a:pPr>
              <a:lnSpc>
                <a:spcPct val="100000"/>
              </a:lnSpc>
              <a:spcBef>
                <a:spcPts val="36"/>
              </a:spcBef>
            </a:pPr>
            <a:endParaRPr sz="421">
              <a:latin typeface="Arial"/>
              <a:cs typeface="Arial"/>
            </a:endParaRPr>
          </a:p>
          <a:p>
            <a:pPr marL="49306" marR="193526">
              <a:lnSpc>
                <a:spcPts val="498"/>
              </a:lnSpc>
            </a:pPr>
            <a:r>
              <a:rPr sz="421">
                <a:solidFill>
                  <a:srgbClr val="231F20"/>
                </a:solidFill>
                <a:latin typeface="Arial"/>
                <a:cs typeface="Arial"/>
              </a:rPr>
              <a:t>ICA</a:t>
            </a:r>
            <a:r>
              <a:rPr sz="421" spc="16">
                <a:solidFill>
                  <a:srgbClr val="231F20"/>
                </a:solidFill>
                <a:latin typeface="Arial"/>
                <a:cs typeface="Arial"/>
              </a:rPr>
              <a:t> </a:t>
            </a:r>
            <a:r>
              <a:rPr sz="421" spc="-13">
                <a:solidFill>
                  <a:srgbClr val="231F20"/>
                </a:solidFill>
                <a:latin typeface="Arial"/>
                <a:cs typeface="Arial"/>
              </a:rPr>
              <a:t>with</a:t>
            </a:r>
            <a:r>
              <a:rPr sz="421" spc="324">
                <a:solidFill>
                  <a:srgbClr val="231F20"/>
                </a:solidFill>
                <a:latin typeface="Arial"/>
                <a:cs typeface="Arial"/>
              </a:rPr>
              <a:t> </a:t>
            </a:r>
            <a:r>
              <a:rPr sz="421" spc="-6">
                <a:solidFill>
                  <a:srgbClr val="231F20"/>
                </a:solidFill>
                <a:latin typeface="Arial"/>
                <a:cs typeface="Arial"/>
              </a:rPr>
              <a:t>dividends</a:t>
            </a:r>
            <a:r>
              <a:rPr sz="421" spc="324">
                <a:solidFill>
                  <a:srgbClr val="231F20"/>
                </a:solidFill>
                <a:latin typeface="Arial"/>
                <a:cs typeface="Arial"/>
              </a:rPr>
              <a:t> </a:t>
            </a:r>
            <a:r>
              <a:rPr sz="421" spc="-6">
                <a:solidFill>
                  <a:srgbClr val="231F20"/>
                </a:solidFill>
                <a:latin typeface="Arial"/>
                <a:cs typeface="Arial"/>
              </a:rPr>
              <a:t>excluded</a:t>
            </a:r>
            <a:endParaRPr sz="421">
              <a:latin typeface="Arial"/>
              <a:cs typeface="Arial"/>
            </a:endParaRPr>
          </a:p>
          <a:p>
            <a:pPr marL="49306">
              <a:lnSpc>
                <a:spcPts val="479"/>
              </a:lnSpc>
            </a:pPr>
            <a:r>
              <a:rPr sz="421" b="1" spc="-6">
                <a:solidFill>
                  <a:srgbClr val="231F20"/>
                </a:solidFill>
                <a:latin typeface="Arial"/>
                <a:cs typeface="Arial"/>
              </a:rPr>
              <a:t>$18,029,599</a:t>
            </a:r>
            <a:r>
              <a:rPr sz="388" b="1" spc="-10" baseline="34722">
                <a:solidFill>
                  <a:srgbClr val="231F20"/>
                </a:solidFill>
                <a:latin typeface="Arial"/>
                <a:cs typeface="Arial"/>
              </a:rPr>
              <a:t>2</a:t>
            </a:r>
            <a:endParaRPr sz="388" baseline="34722">
              <a:latin typeface="Arial"/>
              <a:cs typeface="Arial"/>
            </a:endParaRPr>
          </a:p>
          <a:p>
            <a:pPr marL="49306" marR="44375">
              <a:lnSpc>
                <a:spcPts val="498"/>
              </a:lnSpc>
              <a:spcBef>
                <a:spcPts val="19"/>
              </a:spcBef>
            </a:pPr>
            <a:r>
              <a:rPr sz="421" spc="6">
                <a:solidFill>
                  <a:srgbClr val="231F20"/>
                </a:solidFill>
                <a:latin typeface="Arial"/>
                <a:cs typeface="Arial"/>
              </a:rPr>
              <a:t>Average</a:t>
            </a:r>
            <a:r>
              <a:rPr sz="421" spc="68">
                <a:solidFill>
                  <a:srgbClr val="231F20"/>
                </a:solidFill>
                <a:latin typeface="Arial"/>
                <a:cs typeface="Arial"/>
              </a:rPr>
              <a:t> </a:t>
            </a:r>
            <a:r>
              <a:rPr sz="421" spc="-6">
                <a:solidFill>
                  <a:srgbClr val="231F20"/>
                </a:solidFill>
                <a:latin typeface="Arial"/>
                <a:cs typeface="Arial"/>
              </a:rPr>
              <a:t>annual</a:t>
            </a:r>
            <a:r>
              <a:rPr sz="421" spc="324">
                <a:solidFill>
                  <a:srgbClr val="231F20"/>
                </a:solidFill>
                <a:latin typeface="Arial"/>
                <a:cs typeface="Arial"/>
              </a:rPr>
              <a:t> </a:t>
            </a:r>
            <a:r>
              <a:rPr sz="421" spc="6">
                <a:solidFill>
                  <a:srgbClr val="231F20"/>
                </a:solidFill>
                <a:latin typeface="Arial"/>
                <a:cs typeface="Arial"/>
              </a:rPr>
              <a:t>return:</a:t>
            </a:r>
            <a:r>
              <a:rPr sz="421" spc="84">
                <a:solidFill>
                  <a:srgbClr val="231F20"/>
                </a:solidFill>
                <a:latin typeface="Arial"/>
                <a:cs typeface="Arial"/>
              </a:rPr>
              <a:t> </a:t>
            </a:r>
            <a:r>
              <a:rPr sz="421" b="1" spc="-13">
                <a:solidFill>
                  <a:srgbClr val="231F20"/>
                </a:solidFill>
                <a:latin typeface="Arial"/>
                <a:cs typeface="Arial"/>
              </a:rPr>
              <a:t>8.8%</a:t>
            </a:r>
            <a:endParaRPr sz="421">
              <a:latin typeface="Arial"/>
              <a:cs typeface="Arial"/>
            </a:endParaRPr>
          </a:p>
          <a:p>
            <a:pPr>
              <a:lnSpc>
                <a:spcPct val="100000"/>
              </a:lnSpc>
            </a:pPr>
            <a:endParaRPr sz="421">
              <a:latin typeface="Arial"/>
              <a:cs typeface="Arial"/>
            </a:endParaRPr>
          </a:p>
          <a:p>
            <a:pPr>
              <a:lnSpc>
                <a:spcPct val="100000"/>
              </a:lnSpc>
              <a:spcBef>
                <a:spcPts val="307"/>
              </a:spcBef>
            </a:pPr>
            <a:endParaRPr sz="421">
              <a:latin typeface="Arial"/>
              <a:cs typeface="Arial"/>
            </a:endParaRPr>
          </a:p>
          <a:p>
            <a:pPr marL="49306" marR="73137">
              <a:lnSpc>
                <a:spcPts val="498"/>
              </a:lnSpc>
              <a:spcBef>
                <a:spcPts val="3"/>
              </a:spcBef>
            </a:pPr>
            <a:r>
              <a:rPr sz="421">
                <a:solidFill>
                  <a:srgbClr val="231F20"/>
                </a:solidFill>
                <a:latin typeface="Arial"/>
                <a:cs typeface="Arial"/>
              </a:rPr>
              <a:t>Stock</a:t>
            </a:r>
            <a:r>
              <a:rPr sz="421" spc="39">
                <a:solidFill>
                  <a:srgbClr val="231F20"/>
                </a:solidFill>
                <a:latin typeface="Arial"/>
                <a:cs typeface="Arial"/>
              </a:rPr>
              <a:t> </a:t>
            </a:r>
            <a:r>
              <a:rPr sz="421" spc="-6">
                <a:solidFill>
                  <a:srgbClr val="231F20"/>
                </a:solidFill>
                <a:latin typeface="Arial"/>
                <a:cs typeface="Arial"/>
              </a:rPr>
              <a:t>market</a:t>
            </a:r>
            <a:r>
              <a:rPr sz="421" spc="324">
                <a:solidFill>
                  <a:srgbClr val="231F20"/>
                </a:solidFill>
                <a:latin typeface="Arial"/>
                <a:cs typeface="Arial"/>
              </a:rPr>
              <a:t> </a:t>
            </a:r>
            <a:r>
              <a:rPr sz="421">
                <a:solidFill>
                  <a:srgbClr val="231F20"/>
                </a:solidFill>
                <a:latin typeface="Arial"/>
                <a:cs typeface="Arial"/>
              </a:rPr>
              <a:t>with</a:t>
            </a:r>
            <a:r>
              <a:rPr sz="421" spc="74">
                <a:solidFill>
                  <a:srgbClr val="231F20"/>
                </a:solidFill>
                <a:latin typeface="Arial"/>
                <a:cs typeface="Arial"/>
              </a:rPr>
              <a:t> </a:t>
            </a:r>
            <a:r>
              <a:rPr sz="421" spc="-6">
                <a:solidFill>
                  <a:srgbClr val="231F20"/>
                </a:solidFill>
                <a:latin typeface="Arial"/>
                <a:cs typeface="Arial"/>
              </a:rPr>
              <a:t>dividends</a:t>
            </a:r>
            <a:r>
              <a:rPr sz="421" spc="324">
                <a:solidFill>
                  <a:srgbClr val="231F20"/>
                </a:solidFill>
                <a:latin typeface="Arial"/>
                <a:cs typeface="Arial"/>
              </a:rPr>
              <a:t> </a:t>
            </a:r>
            <a:r>
              <a:rPr sz="421" spc="-6">
                <a:solidFill>
                  <a:srgbClr val="231F20"/>
                </a:solidFill>
                <a:latin typeface="Arial"/>
                <a:cs typeface="Arial"/>
              </a:rPr>
              <a:t>excluded</a:t>
            </a:r>
            <a:endParaRPr sz="421">
              <a:latin typeface="Arial"/>
              <a:cs typeface="Arial"/>
            </a:endParaRPr>
          </a:p>
          <a:p>
            <a:pPr marL="49306">
              <a:lnSpc>
                <a:spcPts val="479"/>
              </a:lnSpc>
            </a:pPr>
            <a:r>
              <a:rPr sz="421" b="1" spc="-6">
                <a:solidFill>
                  <a:srgbClr val="231F20"/>
                </a:solidFill>
                <a:latin typeface="Arial"/>
                <a:cs typeface="Arial"/>
              </a:rPr>
              <a:t>$3,801,482</a:t>
            </a:r>
            <a:endParaRPr sz="421">
              <a:latin typeface="Arial"/>
              <a:cs typeface="Arial"/>
            </a:endParaRPr>
          </a:p>
          <a:p>
            <a:pPr marL="49306" marR="44375">
              <a:lnSpc>
                <a:spcPts val="498"/>
              </a:lnSpc>
              <a:spcBef>
                <a:spcPts val="16"/>
              </a:spcBef>
            </a:pPr>
            <a:r>
              <a:rPr sz="421" spc="6">
                <a:solidFill>
                  <a:srgbClr val="231F20"/>
                </a:solidFill>
                <a:latin typeface="Arial"/>
                <a:cs typeface="Arial"/>
              </a:rPr>
              <a:t>Average</a:t>
            </a:r>
            <a:r>
              <a:rPr sz="421" spc="68">
                <a:solidFill>
                  <a:srgbClr val="231F20"/>
                </a:solidFill>
                <a:latin typeface="Arial"/>
                <a:cs typeface="Arial"/>
              </a:rPr>
              <a:t> </a:t>
            </a:r>
            <a:r>
              <a:rPr sz="421" spc="-6">
                <a:solidFill>
                  <a:srgbClr val="231F20"/>
                </a:solidFill>
                <a:latin typeface="Arial"/>
                <a:cs typeface="Arial"/>
              </a:rPr>
              <a:t>annual</a:t>
            </a:r>
            <a:r>
              <a:rPr sz="421" spc="324">
                <a:solidFill>
                  <a:srgbClr val="231F20"/>
                </a:solidFill>
                <a:latin typeface="Arial"/>
                <a:cs typeface="Arial"/>
              </a:rPr>
              <a:t> </a:t>
            </a:r>
            <a:r>
              <a:rPr sz="421" spc="6">
                <a:solidFill>
                  <a:srgbClr val="231F20"/>
                </a:solidFill>
                <a:latin typeface="Arial"/>
                <a:cs typeface="Arial"/>
              </a:rPr>
              <a:t>return:</a:t>
            </a:r>
            <a:r>
              <a:rPr sz="421" spc="84">
                <a:solidFill>
                  <a:srgbClr val="231F20"/>
                </a:solidFill>
                <a:latin typeface="Arial"/>
                <a:cs typeface="Arial"/>
              </a:rPr>
              <a:t> </a:t>
            </a:r>
            <a:r>
              <a:rPr sz="421" b="1" spc="-13">
                <a:solidFill>
                  <a:srgbClr val="231F20"/>
                </a:solidFill>
                <a:latin typeface="Arial"/>
                <a:cs typeface="Arial"/>
              </a:rPr>
              <a:t>6.9%</a:t>
            </a:r>
            <a:endParaRPr sz="421">
              <a:latin typeface="Arial"/>
              <a:cs typeface="Arial"/>
            </a:endParaRPr>
          </a:p>
        </p:txBody>
      </p:sp>
      <p:grpSp>
        <p:nvGrpSpPr>
          <p:cNvPr id="247" name="object 247"/>
          <p:cNvGrpSpPr/>
          <p:nvPr/>
        </p:nvGrpSpPr>
        <p:grpSpPr>
          <a:xfrm>
            <a:off x="5268244" y="3123860"/>
            <a:ext cx="4102265" cy="1885511"/>
            <a:chOff x="5268244" y="3123860"/>
            <a:chExt cx="4102265" cy="1885511"/>
          </a:xfrm>
        </p:grpSpPr>
        <p:sp>
          <p:nvSpPr>
            <p:cNvPr id="248" name="object 248"/>
            <p:cNvSpPr/>
            <p:nvPr/>
          </p:nvSpPr>
          <p:spPr>
            <a:xfrm>
              <a:off x="9306393" y="3123860"/>
              <a:ext cx="62454" cy="0"/>
            </a:xfrm>
            <a:custGeom>
              <a:avLst/>
              <a:gdLst/>
              <a:ahLst/>
              <a:cxnLst/>
              <a:rect l="l" t="t" r="r" b="b"/>
              <a:pathLst>
                <a:path w="96519">
                  <a:moveTo>
                    <a:pt x="0" y="0"/>
                  </a:moveTo>
                  <a:lnTo>
                    <a:pt x="96240" y="0"/>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9" name="object 249"/>
            <p:cNvSpPr/>
            <p:nvPr/>
          </p:nvSpPr>
          <p:spPr>
            <a:xfrm>
              <a:off x="9306411" y="4107910"/>
              <a:ext cx="64098" cy="0"/>
            </a:xfrm>
            <a:custGeom>
              <a:avLst/>
              <a:gdLst/>
              <a:ahLst/>
              <a:cxnLst/>
              <a:rect l="l" t="t" r="r" b="b"/>
              <a:pathLst>
                <a:path w="99059">
                  <a:moveTo>
                    <a:pt x="0" y="0"/>
                  </a:moveTo>
                  <a:lnTo>
                    <a:pt x="98717" y="0"/>
                  </a:lnTo>
                </a:path>
              </a:pathLst>
            </a:custGeom>
            <a:ln w="797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0" name="object 250"/>
            <p:cNvSpPr/>
            <p:nvPr/>
          </p:nvSpPr>
          <p:spPr>
            <a:xfrm>
              <a:off x="5268244" y="3748784"/>
              <a:ext cx="458956" cy="1260587"/>
            </a:xfrm>
            <a:custGeom>
              <a:avLst/>
              <a:gdLst/>
              <a:ahLst/>
              <a:cxnLst/>
              <a:rect l="l" t="t" r="r" b="b"/>
              <a:pathLst>
                <a:path w="709295" h="1948179">
                  <a:moveTo>
                    <a:pt x="708914" y="76720"/>
                  </a:moveTo>
                  <a:lnTo>
                    <a:pt x="702881" y="46850"/>
                  </a:lnTo>
                  <a:lnTo>
                    <a:pt x="686435" y="22466"/>
                  </a:lnTo>
                  <a:lnTo>
                    <a:pt x="662051" y="6019"/>
                  </a:lnTo>
                  <a:lnTo>
                    <a:pt x="632193" y="0"/>
                  </a:lnTo>
                  <a:lnTo>
                    <a:pt x="76720" y="0"/>
                  </a:lnTo>
                  <a:lnTo>
                    <a:pt x="46850" y="6019"/>
                  </a:lnTo>
                  <a:lnTo>
                    <a:pt x="22466" y="22466"/>
                  </a:lnTo>
                  <a:lnTo>
                    <a:pt x="6019" y="46850"/>
                  </a:lnTo>
                  <a:lnTo>
                    <a:pt x="0" y="76720"/>
                  </a:lnTo>
                  <a:lnTo>
                    <a:pt x="0" y="1759559"/>
                  </a:lnTo>
                  <a:lnTo>
                    <a:pt x="6019" y="1789430"/>
                  </a:lnTo>
                  <a:lnTo>
                    <a:pt x="22466" y="1813814"/>
                  </a:lnTo>
                  <a:lnTo>
                    <a:pt x="46850" y="1830247"/>
                  </a:lnTo>
                  <a:lnTo>
                    <a:pt x="76720" y="1836280"/>
                  </a:lnTo>
                  <a:lnTo>
                    <a:pt x="295960" y="1836280"/>
                  </a:lnTo>
                  <a:lnTo>
                    <a:pt x="360476" y="1948014"/>
                  </a:lnTo>
                  <a:lnTo>
                    <a:pt x="424980" y="1836280"/>
                  </a:lnTo>
                  <a:lnTo>
                    <a:pt x="632193" y="1836280"/>
                  </a:lnTo>
                  <a:lnTo>
                    <a:pt x="662051" y="1830247"/>
                  </a:lnTo>
                  <a:lnTo>
                    <a:pt x="686435" y="1813814"/>
                  </a:lnTo>
                  <a:lnTo>
                    <a:pt x="702881" y="1789430"/>
                  </a:lnTo>
                  <a:lnTo>
                    <a:pt x="708914" y="1759559"/>
                  </a:lnTo>
                  <a:lnTo>
                    <a:pt x="708914" y="7672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51" name="object 251"/>
          <p:cNvSpPr txBox="1"/>
          <p:nvPr/>
        </p:nvSpPr>
        <p:spPr>
          <a:xfrm>
            <a:off x="9382178" y="4060223"/>
            <a:ext cx="421154" cy="336924"/>
          </a:xfrm>
          <a:prstGeom prst="rect">
            <a:avLst/>
          </a:prstGeom>
        </p:spPr>
        <p:txBody>
          <a:bodyPr vert="horz" wrap="square" lIns="0" tIns="1355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98"/>
              </a:lnSpc>
              <a:spcBef>
                <a:spcPts val="107"/>
              </a:spcBef>
            </a:pPr>
            <a:r>
              <a:rPr sz="421" spc="6">
                <a:solidFill>
                  <a:srgbClr val="231F20"/>
                </a:solidFill>
                <a:latin typeface="Arial"/>
                <a:cs typeface="Arial"/>
              </a:rPr>
              <a:t>Consumer</a:t>
            </a:r>
            <a:r>
              <a:rPr sz="421" spc="91">
                <a:solidFill>
                  <a:srgbClr val="231F20"/>
                </a:solidFill>
                <a:latin typeface="Arial"/>
                <a:cs typeface="Arial"/>
              </a:rPr>
              <a:t> </a:t>
            </a:r>
            <a:r>
              <a:rPr sz="421" spc="-6">
                <a:solidFill>
                  <a:srgbClr val="231F20"/>
                </a:solidFill>
                <a:latin typeface="Arial"/>
                <a:cs typeface="Arial"/>
              </a:rPr>
              <a:t>Price</a:t>
            </a:r>
            <a:r>
              <a:rPr sz="421" spc="324">
                <a:solidFill>
                  <a:srgbClr val="231F20"/>
                </a:solidFill>
                <a:latin typeface="Arial"/>
                <a:cs typeface="Arial"/>
              </a:rPr>
              <a:t> </a:t>
            </a:r>
            <a:r>
              <a:rPr sz="421">
                <a:solidFill>
                  <a:srgbClr val="231F20"/>
                </a:solidFill>
                <a:latin typeface="Arial"/>
                <a:cs typeface="Arial"/>
              </a:rPr>
              <a:t>Inde</a:t>
            </a:r>
            <a:r>
              <a:rPr sz="421">
                <a:solidFill>
                  <a:srgbClr val="231F20"/>
                </a:solidFill>
                <a:latin typeface="Trebuchet MS"/>
                <a:cs typeface="Trebuchet MS"/>
              </a:rPr>
              <a:t>x</a:t>
            </a:r>
            <a:r>
              <a:rPr sz="421" spc="65">
                <a:solidFill>
                  <a:srgbClr val="231F20"/>
                </a:solidFill>
                <a:latin typeface="Trebuchet MS"/>
                <a:cs typeface="Trebuchet MS"/>
              </a:rPr>
              <a:t> </a:t>
            </a:r>
            <a:r>
              <a:rPr sz="421" spc="-6">
                <a:solidFill>
                  <a:srgbClr val="231F20"/>
                </a:solidFill>
                <a:latin typeface="Trebuchet MS"/>
                <a:cs typeface="Trebuchet MS"/>
              </a:rPr>
              <a:t>(Inﬂ</a:t>
            </a:r>
            <a:r>
              <a:rPr sz="421" spc="-6">
                <a:solidFill>
                  <a:srgbClr val="231F20"/>
                </a:solidFill>
                <a:latin typeface="Arial"/>
                <a:cs typeface="Arial"/>
              </a:rPr>
              <a:t>ation)</a:t>
            </a:r>
            <a:endParaRPr sz="421">
              <a:latin typeface="Arial"/>
              <a:cs typeface="Arial"/>
            </a:endParaRPr>
          </a:p>
          <a:p>
            <a:pPr marL="8218">
              <a:lnSpc>
                <a:spcPts val="479"/>
              </a:lnSpc>
            </a:pPr>
            <a:r>
              <a:rPr sz="421" b="1" spc="-6">
                <a:solidFill>
                  <a:srgbClr val="231F20"/>
                </a:solidFill>
                <a:latin typeface="Arial"/>
                <a:cs typeface="Arial"/>
              </a:rPr>
              <a:t>$224,846</a:t>
            </a:r>
            <a:endParaRPr sz="421">
              <a:latin typeface="Arial"/>
              <a:cs typeface="Arial"/>
            </a:endParaRPr>
          </a:p>
          <a:p>
            <a:pPr marL="8218" marR="6163">
              <a:lnSpc>
                <a:spcPts val="498"/>
              </a:lnSpc>
              <a:spcBef>
                <a:spcPts val="19"/>
              </a:spcBef>
            </a:pPr>
            <a:r>
              <a:rPr sz="421" spc="6">
                <a:solidFill>
                  <a:srgbClr val="231F20"/>
                </a:solidFill>
                <a:latin typeface="Arial"/>
                <a:cs typeface="Arial"/>
              </a:rPr>
              <a:t>Average</a:t>
            </a:r>
            <a:r>
              <a:rPr sz="421" spc="68">
                <a:solidFill>
                  <a:srgbClr val="231F20"/>
                </a:solidFill>
                <a:latin typeface="Arial"/>
                <a:cs typeface="Arial"/>
              </a:rPr>
              <a:t> </a:t>
            </a:r>
            <a:r>
              <a:rPr sz="421" spc="-6">
                <a:solidFill>
                  <a:srgbClr val="231F20"/>
                </a:solidFill>
                <a:latin typeface="Arial"/>
                <a:cs typeface="Arial"/>
              </a:rPr>
              <a:t>annual</a:t>
            </a:r>
            <a:r>
              <a:rPr sz="421" spc="324">
                <a:solidFill>
                  <a:srgbClr val="231F20"/>
                </a:solidFill>
                <a:latin typeface="Arial"/>
                <a:cs typeface="Arial"/>
              </a:rPr>
              <a:t> </a:t>
            </a:r>
            <a:r>
              <a:rPr sz="421" spc="6">
                <a:solidFill>
                  <a:srgbClr val="231F20"/>
                </a:solidFill>
                <a:latin typeface="Arial"/>
                <a:cs typeface="Arial"/>
              </a:rPr>
              <a:t>return:</a:t>
            </a:r>
            <a:r>
              <a:rPr sz="421" spc="84">
                <a:solidFill>
                  <a:srgbClr val="231F20"/>
                </a:solidFill>
                <a:latin typeface="Arial"/>
                <a:cs typeface="Arial"/>
              </a:rPr>
              <a:t> </a:t>
            </a:r>
            <a:r>
              <a:rPr sz="421" b="1" spc="-13">
                <a:solidFill>
                  <a:srgbClr val="231F20"/>
                </a:solidFill>
                <a:latin typeface="Arial"/>
                <a:cs typeface="Arial"/>
              </a:rPr>
              <a:t>3.6%</a:t>
            </a:r>
            <a:endParaRPr sz="421">
              <a:latin typeface="Arial"/>
              <a:cs typeface="Arial"/>
            </a:endParaRPr>
          </a:p>
        </p:txBody>
      </p:sp>
      <p:sp>
        <p:nvSpPr>
          <p:cNvPr id="252" name="object 252"/>
          <p:cNvSpPr txBox="1"/>
          <p:nvPr/>
        </p:nvSpPr>
        <p:spPr>
          <a:xfrm>
            <a:off x="1970673" y="3073844"/>
            <a:ext cx="122032" cy="35459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Record-</a:t>
            </a:r>
            <a:r>
              <a:rPr sz="388" b="1" spc="-6">
                <a:solidFill>
                  <a:srgbClr val="231F20"/>
                </a:solidFill>
                <a:latin typeface="Arial"/>
                <a:cs typeface="Arial"/>
              </a:rPr>
              <a:t>setting</a:t>
            </a:r>
            <a:r>
              <a:rPr sz="388" b="1" spc="324">
                <a:solidFill>
                  <a:srgbClr val="231F20"/>
                </a:solidFill>
                <a:latin typeface="Arial"/>
                <a:cs typeface="Arial"/>
              </a:rPr>
              <a:t> </a:t>
            </a:r>
            <a:r>
              <a:rPr sz="388" b="1" spc="-6">
                <a:solidFill>
                  <a:srgbClr val="231F20"/>
                </a:solidFill>
                <a:latin typeface="Arial"/>
                <a:cs typeface="Arial"/>
              </a:rPr>
              <a:t>market</a:t>
            </a:r>
            <a:r>
              <a:rPr sz="388" b="1" spc="-19">
                <a:solidFill>
                  <a:srgbClr val="231F20"/>
                </a:solidFill>
                <a:latin typeface="Arial"/>
                <a:cs typeface="Arial"/>
              </a:rPr>
              <a:t> </a:t>
            </a:r>
            <a:r>
              <a:rPr sz="388" b="1" spc="-6">
                <a:solidFill>
                  <a:srgbClr val="231F20"/>
                </a:solidFill>
                <a:latin typeface="Arial"/>
                <a:cs typeface="Arial"/>
              </a:rPr>
              <a:t>decline</a:t>
            </a:r>
            <a:endParaRPr sz="388">
              <a:latin typeface="Arial"/>
              <a:cs typeface="Arial"/>
            </a:endParaRPr>
          </a:p>
        </p:txBody>
      </p:sp>
      <p:sp>
        <p:nvSpPr>
          <p:cNvPr id="253" name="object 253"/>
          <p:cNvSpPr txBox="1"/>
          <p:nvPr/>
        </p:nvSpPr>
        <p:spPr>
          <a:xfrm>
            <a:off x="334508" y="2829806"/>
            <a:ext cx="122032" cy="40554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3">
                <a:solidFill>
                  <a:srgbClr val="231F20"/>
                </a:solidFill>
                <a:latin typeface="Arial"/>
                <a:cs typeface="Arial"/>
              </a:rPr>
              <a:t>Three</a:t>
            </a:r>
            <a:r>
              <a:rPr sz="388" b="1" spc="6">
                <a:solidFill>
                  <a:srgbClr val="231F20"/>
                </a:solidFill>
                <a:latin typeface="Arial"/>
                <a:cs typeface="Arial"/>
              </a:rPr>
              <a:t> </a:t>
            </a:r>
            <a:r>
              <a:rPr sz="388" b="1">
                <a:solidFill>
                  <a:srgbClr val="231F20"/>
                </a:solidFill>
                <a:latin typeface="Arial"/>
                <a:cs typeface="Arial"/>
              </a:rPr>
              <a:t>Mile</a:t>
            </a:r>
            <a:r>
              <a:rPr sz="388" b="1" spc="6">
                <a:solidFill>
                  <a:srgbClr val="231F20"/>
                </a:solidFill>
                <a:latin typeface="Arial"/>
                <a:cs typeface="Arial"/>
              </a:rPr>
              <a:t> </a:t>
            </a:r>
            <a:r>
              <a:rPr sz="388" b="1" spc="-13">
                <a:solidFill>
                  <a:srgbClr val="231F20"/>
                </a:solidFill>
                <a:latin typeface="Arial"/>
                <a:cs typeface="Arial"/>
              </a:rPr>
              <a:t>Island</a:t>
            </a:r>
            <a:r>
              <a:rPr sz="388" b="1" spc="324">
                <a:solidFill>
                  <a:srgbClr val="231F20"/>
                </a:solidFill>
                <a:latin typeface="Arial"/>
                <a:cs typeface="Arial"/>
              </a:rPr>
              <a:t> </a:t>
            </a:r>
            <a:r>
              <a:rPr sz="388" b="1" spc="-13">
                <a:solidFill>
                  <a:srgbClr val="231F20"/>
                </a:solidFill>
                <a:latin typeface="Arial"/>
                <a:cs typeface="Arial"/>
              </a:rPr>
              <a:t>nuclear</a:t>
            </a:r>
            <a:r>
              <a:rPr sz="388" b="1" spc="-3">
                <a:solidFill>
                  <a:srgbClr val="231F20"/>
                </a:solidFill>
                <a:latin typeface="Arial"/>
                <a:cs typeface="Arial"/>
              </a:rPr>
              <a:t> </a:t>
            </a:r>
            <a:r>
              <a:rPr sz="388" b="1" spc="-6">
                <a:solidFill>
                  <a:srgbClr val="231F20"/>
                </a:solidFill>
                <a:latin typeface="Arial"/>
                <a:cs typeface="Arial"/>
              </a:rPr>
              <a:t>accident</a:t>
            </a:r>
            <a:endParaRPr sz="388">
              <a:latin typeface="Arial"/>
              <a:cs typeface="Arial"/>
            </a:endParaRPr>
          </a:p>
        </p:txBody>
      </p:sp>
      <p:sp>
        <p:nvSpPr>
          <p:cNvPr id="254" name="object 254"/>
          <p:cNvSpPr txBox="1"/>
          <p:nvPr/>
        </p:nvSpPr>
        <p:spPr>
          <a:xfrm>
            <a:off x="536849" y="3324412"/>
            <a:ext cx="122032" cy="383764"/>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Abscam</a:t>
            </a:r>
            <a:r>
              <a:rPr sz="388" b="1" spc="10">
                <a:solidFill>
                  <a:srgbClr val="231F20"/>
                </a:solidFill>
                <a:latin typeface="Arial"/>
                <a:cs typeface="Arial"/>
              </a:rPr>
              <a:t> </a:t>
            </a:r>
            <a:r>
              <a:rPr sz="388" b="1" spc="-19">
                <a:solidFill>
                  <a:srgbClr val="231F20"/>
                </a:solidFill>
                <a:latin typeface="Arial"/>
                <a:cs typeface="Arial"/>
              </a:rPr>
              <a:t>scandal</a:t>
            </a:r>
            <a:r>
              <a:rPr sz="388" b="1" spc="324">
                <a:solidFill>
                  <a:srgbClr val="231F20"/>
                </a:solidFill>
                <a:latin typeface="Arial"/>
                <a:cs typeface="Arial"/>
              </a:rPr>
              <a:t> </a:t>
            </a:r>
            <a:r>
              <a:rPr sz="388" b="1" spc="-26">
                <a:solidFill>
                  <a:srgbClr val="231F20"/>
                </a:solidFill>
                <a:latin typeface="Arial"/>
                <a:cs typeface="Arial"/>
              </a:rPr>
              <a:t>rocks</a:t>
            </a:r>
            <a:r>
              <a:rPr sz="388" b="1">
                <a:solidFill>
                  <a:srgbClr val="231F20"/>
                </a:solidFill>
                <a:latin typeface="Arial"/>
                <a:cs typeface="Arial"/>
              </a:rPr>
              <a:t> </a:t>
            </a:r>
            <a:r>
              <a:rPr sz="388" b="1" spc="-6">
                <a:solidFill>
                  <a:srgbClr val="231F20"/>
                </a:solidFill>
                <a:latin typeface="Arial"/>
                <a:cs typeface="Arial"/>
              </a:rPr>
              <a:t>Congress</a:t>
            </a:r>
            <a:endParaRPr sz="388">
              <a:latin typeface="Arial"/>
              <a:cs typeface="Arial"/>
            </a:endParaRPr>
          </a:p>
        </p:txBody>
      </p:sp>
      <p:sp>
        <p:nvSpPr>
          <p:cNvPr id="255" name="object 255"/>
          <p:cNvSpPr txBox="1"/>
          <p:nvPr/>
        </p:nvSpPr>
        <p:spPr>
          <a:xfrm>
            <a:off x="1382164" y="3079934"/>
            <a:ext cx="65741" cy="52469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Iran-</a:t>
            </a:r>
            <a:r>
              <a:rPr sz="388" b="1" spc="-6">
                <a:solidFill>
                  <a:srgbClr val="231F20"/>
                </a:solidFill>
                <a:latin typeface="Arial"/>
                <a:cs typeface="Arial"/>
              </a:rPr>
              <a:t>Iraq</a:t>
            </a:r>
            <a:r>
              <a:rPr sz="388" b="1" spc="3">
                <a:solidFill>
                  <a:srgbClr val="231F20"/>
                </a:solidFill>
                <a:latin typeface="Arial"/>
                <a:cs typeface="Arial"/>
              </a:rPr>
              <a:t> </a:t>
            </a:r>
            <a:r>
              <a:rPr sz="388" b="1" spc="-6">
                <a:solidFill>
                  <a:srgbClr val="231F20"/>
                </a:solidFill>
                <a:latin typeface="Arial"/>
                <a:cs typeface="Arial"/>
              </a:rPr>
              <a:t>war</a:t>
            </a:r>
            <a:r>
              <a:rPr sz="388" b="1" spc="6">
                <a:solidFill>
                  <a:srgbClr val="231F20"/>
                </a:solidFill>
                <a:latin typeface="Arial"/>
                <a:cs typeface="Arial"/>
              </a:rPr>
              <a:t> </a:t>
            </a:r>
            <a:r>
              <a:rPr sz="388" b="1" spc="-13">
                <a:solidFill>
                  <a:srgbClr val="231F20"/>
                </a:solidFill>
                <a:latin typeface="Arial"/>
                <a:cs typeface="Arial"/>
              </a:rPr>
              <a:t>escalates</a:t>
            </a:r>
            <a:endParaRPr sz="388">
              <a:latin typeface="Arial"/>
              <a:cs typeface="Arial"/>
            </a:endParaRPr>
          </a:p>
        </p:txBody>
      </p:sp>
      <p:sp>
        <p:nvSpPr>
          <p:cNvPr id="256" name="object 256"/>
          <p:cNvSpPr txBox="1"/>
          <p:nvPr/>
        </p:nvSpPr>
        <p:spPr>
          <a:xfrm>
            <a:off x="1560047" y="3162589"/>
            <a:ext cx="122032" cy="361576"/>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U.S.</a:t>
            </a:r>
            <a:r>
              <a:rPr sz="388" b="1" spc="-10">
                <a:solidFill>
                  <a:srgbClr val="231F20"/>
                </a:solidFill>
                <a:latin typeface="Arial"/>
                <a:cs typeface="Arial"/>
              </a:rPr>
              <a:t> </a:t>
            </a:r>
            <a:r>
              <a:rPr sz="388" b="1" spc="-13">
                <a:solidFill>
                  <a:srgbClr val="231F20"/>
                </a:solidFill>
                <a:latin typeface="Arial"/>
                <a:cs typeface="Arial"/>
              </a:rPr>
              <a:t>becomes</a:t>
            </a:r>
            <a:r>
              <a:rPr sz="388" b="1" spc="6">
                <a:solidFill>
                  <a:srgbClr val="231F20"/>
                </a:solidFill>
                <a:latin typeface="Arial"/>
                <a:cs typeface="Arial"/>
              </a:rPr>
              <a:t> </a:t>
            </a:r>
            <a:r>
              <a:rPr sz="388" b="1" spc="-32">
                <a:solidFill>
                  <a:srgbClr val="231F20"/>
                </a:solidFill>
                <a:latin typeface="Arial"/>
                <a:cs typeface="Arial"/>
              </a:rPr>
              <a:t>a</a:t>
            </a:r>
            <a:r>
              <a:rPr sz="388" b="1" spc="324">
                <a:solidFill>
                  <a:srgbClr val="231F20"/>
                </a:solidFill>
                <a:latin typeface="Arial"/>
                <a:cs typeface="Arial"/>
              </a:rPr>
              <a:t> </a:t>
            </a:r>
            <a:r>
              <a:rPr sz="388" b="1">
                <a:solidFill>
                  <a:srgbClr val="231F20"/>
                </a:solidFill>
                <a:latin typeface="Arial"/>
                <a:cs typeface="Arial"/>
              </a:rPr>
              <a:t>debtor</a:t>
            </a:r>
            <a:r>
              <a:rPr sz="388" b="1" spc="-3">
                <a:solidFill>
                  <a:srgbClr val="231F20"/>
                </a:solidFill>
                <a:latin typeface="Arial"/>
                <a:cs typeface="Arial"/>
              </a:rPr>
              <a:t> </a:t>
            </a:r>
            <a:r>
              <a:rPr sz="388" b="1" spc="-6">
                <a:solidFill>
                  <a:srgbClr val="231F20"/>
                </a:solidFill>
                <a:latin typeface="Arial"/>
                <a:cs typeface="Arial"/>
              </a:rPr>
              <a:t>nation</a:t>
            </a:r>
            <a:endParaRPr sz="388">
              <a:latin typeface="Arial"/>
              <a:cs typeface="Arial"/>
            </a:endParaRPr>
          </a:p>
        </p:txBody>
      </p:sp>
      <p:sp>
        <p:nvSpPr>
          <p:cNvPr id="257" name="object 257"/>
          <p:cNvSpPr txBox="1"/>
          <p:nvPr/>
        </p:nvSpPr>
        <p:spPr>
          <a:xfrm>
            <a:off x="1794999" y="3068343"/>
            <a:ext cx="65741" cy="40677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U.S.</a:t>
            </a:r>
            <a:r>
              <a:rPr sz="388" b="1" spc="-23">
                <a:solidFill>
                  <a:srgbClr val="231F20"/>
                </a:solidFill>
                <a:latin typeface="Arial"/>
                <a:cs typeface="Arial"/>
              </a:rPr>
              <a:t> </a:t>
            </a:r>
            <a:r>
              <a:rPr sz="388" b="1" spc="-6">
                <a:solidFill>
                  <a:srgbClr val="231F20"/>
                </a:solidFill>
                <a:latin typeface="Arial"/>
                <a:cs typeface="Arial"/>
              </a:rPr>
              <a:t>bombs</a:t>
            </a:r>
            <a:r>
              <a:rPr sz="388" b="1" spc="-10">
                <a:solidFill>
                  <a:srgbClr val="231F20"/>
                </a:solidFill>
                <a:latin typeface="Arial"/>
                <a:cs typeface="Arial"/>
              </a:rPr>
              <a:t> </a:t>
            </a:r>
            <a:r>
              <a:rPr sz="388" b="1" spc="-6">
                <a:solidFill>
                  <a:srgbClr val="231F20"/>
                </a:solidFill>
                <a:latin typeface="Arial"/>
                <a:cs typeface="Arial"/>
              </a:rPr>
              <a:t>Libya</a:t>
            </a:r>
            <a:endParaRPr sz="388">
              <a:latin typeface="Arial"/>
              <a:cs typeface="Arial"/>
            </a:endParaRPr>
          </a:p>
        </p:txBody>
      </p:sp>
      <p:sp>
        <p:nvSpPr>
          <p:cNvPr id="258" name="object 258"/>
          <p:cNvSpPr txBox="1"/>
          <p:nvPr/>
        </p:nvSpPr>
        <p:spPr>
          <a:xfrm>
            <a:off x="2202432" y="2988339"/>
            <a:ext cx="65741" cy="43265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Bank</a:t>
            </a:r>
            <a:r>
              <a:rPr sz="388" b="1" spc="10">
                <a:solidFill>
                  <a:srgbClr val="231F20"/>
                </a:solidFill>
                <a:latin typeface="Arial"/>
                <a:cs typeface="Arial"/>
              </a:rPr>
              <a:t> </a:t>
            </a:r>
            <a:r>
              <a:rPr sz="388" b="1" spc="-16">
                <a:solidFill>
                  <a:srgbClr val="231F20"/>
                </a:solidFill>
                <a:latin typeface="Arial"/>
                <a:cs typeface="Arial"/>
              </a:rPr>
              <a:t>failures</a:t>
            </a:r>
            <a:r>
              <a:rPr sz="388" b="1" spc="10">
                <a:solidFill>
                  <a:srgbClr val="231F20"/>
                </a:solidFill>
                <a:latin typeface="Arial"/>
                <a:cs typeface="Arial"/>
              </a:rPr>
              <a:t> </a:t>
            </a:r>
            <a:r>
              <a:rPr sz="388" b="1" spc="-13">
                <a:solidFill>
                  <a:srgbClr val="231F20"/>
                </a:solidFill>
                <a:latin typeface="Arial"/>
                <a:cs typeface="Arial"/>
              </a:rPr>
              <a:t>peak</a:t>
            </a:r>
            <a:endParaRPr sz="388">
              <a:latin typeface="Arial"/>
              <a:cs typeface="Arial"/>
            </a:endParaRPr>
          </a:p>
        </p:txBody>
      </p:sp>
      <p:sp>
        <p:nvSpPr>
          <p:cNvPr id="259" name="object 259"/>
          <p:cNvSpPr txBox="1"/>
          <p:nvPr/>
        </p:nvSpPr>
        <p:spPr>
          <a:xfrm>
            <a:off x="2619490" y="2844933"/>
            <a:ext cx="65741" cy="46265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Iraq</a:t>
            </a:r>
            <a:r>
              <a:rPr sz="388" b="1">
                <a:solidFill>
                  <a:srgbClr val="231F20"/>
                </a:solidFill>
                <a:latin typeface="Arial"/>
                <a:cs typeface="Arial"/>
              </a:rPr>
              <a:t> </a:t>
            </a:r>
            <a:r>
              <a:rPr sz="388" b="1" spc="-13">
                <a:solidFill>
                  <a:srgbClr val="231F20"/>
                </a:solidFill>
                <a:latin typeface="Arial"/>
                <a:cs typeface="Arial"/>
              </a:rPr>
              <a:t>invades</a:t>
            </a:r>
            <a:r>
              <a:rPr sz="388" b="1">
                <a:solidFill>
                  <a:srgbClr val="231F20"/>
                </a:solidFill>
                <a:latin typeface="Arial"/>
                <a:cs typeface="Arial"/>
              </a:rPr>
              <a:t> </a:t>
            </a:r>
            <a:r>
              <a:rPr sz="388" b="1" spc="-6">
                <a:solidFill>
                  <a:srgbClr val="231F20"/>
                </a:solidFill>
                <a:latin typeface="Arial"/>
                <a:cs typeface="Arial"/>
              </a:rPr>
              <a:t>Kuwait</a:t>
            </a:r>
            <a:endParaRPr sz="388">
              <a:latin typeface="Arial"/>
              <a:cs typeface="Arial"/>
            </a:endParaRPr>
          </a:p>
        </p:txBody>
      </p:sp>
      <p:sp>
        <p:nvSpPr>
          <p:cNvPr id="260" name="object 260"/>
          <p:cNvSpPr txBox="1"/>
          <p:nvPr/>
        </p:nvSpPr>
        <p:spPr>
          <a:xfrm>
            <a:off x="3023976" y="2837615"/>
            <a:ext cx="65741" cy="40143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36">
                <a:solidFill>
                  <a:srgbClr val="231F20"/>
                </a:solidFill>
                <a:latin typeface="Arial"/>
                <a:cs typeface="Arial"/>
              </a:rPr>
              <a:t>Los</a:t>
            </a:r>
            <a:r>
              <a:rPr sz="388" b="1" spc="-3">
                <a:solidFill>
                  <a:srgbClr val="231F20"/>
                </a:solidFill>
                <a:latin typeface="Arial"/>
                <a:cs typeface="Arial"/>
              </a:rPr>
              <a:t> </a:t>
            </a:r>
            <a:r>
              <a:rPr sz="388" b="1" spc="-13">
                <a:solidFill>
                  <a:srgbClr val="231F20"/>
                </a:solidFill>
                <a:latin typeface="Arial"/>
                <a:cs typeface="Arial"/>
              </a:rPr>
              <a:t>Angeles</a:t>
            </a:r>
            <a:r>
              <a:rPr sz="388" b="1" spc="10">
                <a:solidFill>
                  <a:srgbClr val="231F20"/>
                </a:solidFill>
                <a:latin typeface="Arial"/>
                <a:cs typeface="Arial"/>
              </a:rPr>
              <a:t> </a:t>
            </a:r>
            <a:r>
              <a:rPr sz="388" b="1" spc="-6">
                <a:solidFill>
                  <a:srgbClr val="231F20"/>
                </a:solidFill>
                <a:latin typeface="Arial"/>
                <a:cs typeface="Arial"/>
              </a:rPr>
              <a:t>riots</a:t>
            </a:r>
            <a:endParaRPr sz="388">
              <a:latin typeface="Arial"/>
              <a:cs typeface="Arial"/>
            </a:endParaRPr>
          </a:p>
        </p:txBody>
      </p:sp>
      <p:sp>
        <p:nvSpPr>
          <p:cNvPr id="261" name="object 261"/>
          <p:cNvSpPr txBox="1"/>
          <p:nvPr/>
        </p:nvSpPr>
        <p:spPr>
          <a:xfrm>
            <a:off x="2384097" y="3000176"/>
            <a:ext cx="122032" cy="339800"/>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6">
                <a:solidFill>
                  <a:srgbClr val="231F20"/>
                </a:solidFill>
                <a:latin typeface="Arial"/>
                <a:cs typeface="Arial"/>
              </a:rPr>
              <a:t>Problems</a:t>
            </a:r>
            <a:r>
              <a:rPr sz="388" b="1" spc="6">
                <a:solidFill>
                  <a:srgbClr val="231F20"/>
                </a:solidFill>
                <a:latin typeface="Arial"/>
                <a:cs typeface="Arial"/>
              </a:rPr>
              <a:t> </a:t>
            </a:r>
            <a:r>
              <a:rPr sz="388" b="1" spc="-13">
                <a:solidFill>
                  <a:srgbClr val="231F20"/>
                </a:solidFill>
                <a:latin typeface="Arial"/>
                <a:cs typeface="Arial"/>
              </a:rPr>
              <a:t>with</a:t>
            </a:r>
            <a:r>
              <a:rPr sz="388" b="1" spc="324">
                <a:solidFill>
                  <a:srgbClr val="231F20"/>
                </a:solidFill>
                <a:latin typeface="Arial"/>
                <a:cs typeface="Arial"/>
              </a:rPr>
              <a:t> </a:t>
            </a:r>
            <a:r>
              <a:rPr sz="388" b="1" spc="-6">
                <a:solidFill>
                  <a:srgbClr val="231F20"/>
                </a:solidFill>
                <a:latin typeface="Arial"/>
                <a:cs typeface="Arial"/>
              </a:rPr>
              <a:t>junk</a:t>
            </a:r>
            <a:r>
              <a:rPr sz="388" b="1" spc="-19">
                <a:solidFill>
                  <a:srgbClr val="231F20"/>
                </a:solidFill>
                <a:latin typeface="Arial"/>
                <a:cs typeface="Arial"/>
              </a:rPr>
              <a:t> </a:t>
            </a:r>
            <a:r>
              <a:rPr sz="388" b="1" spc="-6">
                <a:solidFill>
                  <a:srgbClr val="231F20"/>
                </a:solidFill>
                <a:latin typeface="Arial"/>
                <a:cs typeface="Arial"/>
              </a:rPr>
              <a:t>bonds</a:t>
            </a:r>
            <a:endParaRPr sz="388">
              <a:latin typeface="Arial"/>
              <a:cs typeface="Arial"/>
            </a:endParaRPr>
          </a:p>
        </p:txBody>
      </p:sp>
      <p:sp>
        <p:nvSpPr>
          <p:cNvPr id="262" name="object 262"/>
          <p:cNvSpPr txBox="1"/>
          <p:nvPr/>
        </p:nvSpPr>
        <p:spPr>
          <a:xfrm>
            <a:off x="736047" y="3306683"/>
            <a:ext cx="122032" cy="373492"/>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3">
                <a:solidFill>
                  <a:srgbClr val="231F20"/>
                </a:solidFill>
                <a:latin typeface="Arial"/>
                <a:cs typeface="Arial"/>
              </a:rPr>
              <a:t>Reagan </a:t>
            </a:r>
            <a:r>
              <a:rPr sz="388" b="1">
                <a:solidFill>
                  <a:srgbClr val="231F20"/>
                </a:solidFill>
                <a:latin typeface="Arial"/>
                <a:cs typeface="Arial"/>
              </a:rPr>
              <a:t>and</a:t>
            </a:r>
            <a:r>
              <a:rPr sz="388" b="1" spc="-13">
                <a:solidFill>
                  <a:srgbClr val="231F20"/>
                </a:solidFill>
                <a:latin typeface="Arial"/>
                <a:cs typeface="Arial"/>
              </a:rPr>
              <a:t> </a:t>
            </a:r>
            <a:r>
              <a:rPr sz="388" b="1" spc="-16">
                <a:solidFill>
                  <a:srgbClr val="231F20"/>
                </a:solidFill>
                <a:latin typeface="Arial"/>
                <a:cs typeface="Arial"/>
              </a:rPr>
              <a:t>the</a:t>
            </a:r>
            <a:r>
              <a:rPr sz="388" b="1" spc="324">
                <a:solidFill>
                  <a:srgbClr val="231F20"/>
                </a:solidFill>
                <a:latin typeface="Arial"/>
                <a:cs typeface="Arial"/>
              </a:rPr>
              <a:t> </a:t>
            </a:r>
            <a:r>
              <a:rPr sz="388" b="1">
                <a:solidFill>
                  <a:srgbClr val="231F20"/>
                </a:solidFill>
                <a:latin typeface="Arial"/>
                <a:cs typeface="Arial"/>
              </a:rPr>
              <a:t>pope </a:t>
            </a:r>
            <a:r>
              <a:rPr sz="388" b="1" spc="-13">
                <a:solidFill>
                  <a:srgbClr val="231F20"/>
                </a:solidFill>
                <a:latin typeface="Arial"/>
                <a:cs typeface="Arial"/>
              </a:rPr>
              <a:t>are</a:t>
            </a:r>
            <a:r>
              <a:rPr sz="388" b="1" spc="3">
                <a:solidFill>
                  <a:srgbClr val="231F20"/>
                </a:solidFill>
                <a:latin typeface="Arial"/>
                <a:cs typeface="Arial"/>
              </a:rPr>
              <a:t> </a:t>
            </a:r>
            <a:r>
              <a:rPr sz="388" b="1" spc="-13">
                <a:solidFill>
                  <a:srgbClr val="231F20"/>
                </a:solidFill>
                <a:latin typeface="Arial"/>
                <a:cs typeface="Arial"/>
              </a:rPr>
              <a:t>shot</a:t>
            </a:r>
            <a:endParaRPr sz="388">
              <a:latin typeface="Arial"/>
              <a:cs typeface="Arial"/>
            </a:endParaRPr>
          </a:p>
        </p:txBody>
      </p:sp>
      <p:sp>
        <p:nvSpPr>
          <p:cNvPr id="263" name="object 263"/>
          <p:cNvSpPr txBox="1"/>
          <p:nvPr/>
        </p:nvSpPr>
        <p:spPr>
          <a:xfrm>
            <a:off x="3613565" y="2545006"/>
            <a:ext cx="122032" cy="61098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Dow</a:t>
            </a:r>
            <a:r>
              <a:rPr sz="388" b="1" spc="16">
                <a:solidFill>
                  <a:srgbClr val="231F20"/>
                </a:solidFill>
                <a:latin typeface="Arial"/>
                <a:cs typeface="Arial"/>
              </a:rPr>
              <a:t> </a:t>
            </a:r>
            <a:r>
              <a:rPr sz="388" b="1" spc="-13">
                <a:solidFill>
                  <a:srgbClr val="231F20"/>
                </a:solidFill>
                <a:latin typeface="Arial"/>
                <a:cs typeface="Arial"/>
              </a:rPr>
              <a:t>tops</a:t>
            </a:r>
            <a:r>
              <a:rPr sz="388" b="1" spc="19">
                <a:solidFill>
                  <a:srgbClr val="231F20"/>
                </a:solidFill>
                <a:latin typeface="Arial"/>
                <a:cs typeface="Arial"/>
              </a:rPr>
              <a:t> </a:t>
            </a:r>
            <a:r>
              <a:rPr sz="388" b="1">
                <a:solidFill>
                  <a:srgbClr val="231F20"/>
                </a:solidFill>
                <a:latin typeface="Arial"/>
                <a:cs typeface="Arial"/>
              </a:rPr>
              <a:t>4,000, </a:t>
            </a:r>
            <a:r>
              <a:rPr sz="388" b="1" spc="-13">
                <a:solidFill>
                  <a:srgbClr val="231F20"/>
                </a:solidFill>
                <a:latin typeface="Arial"/>
                <a:cs typeface="Arial"/>
              </a:rPr>
              <a:t>then</a:t>
            </a:r>
            <a:r>
              <a:rPr sz="388" b="1" spc="324">
                <a:solidFill>
                  <a:srgbClr val="231F20"/>
                </a:solidFill>
                <a:latin typeface="Arial"/>
                <a:cs typeface="Arial"/>
              </a:rPr>
              <a:t> </a:t>
            </a:r>
            <a:r>
              <a:rPr sz="388" b="1">
                <a:solidFill>
                  <a:srgbClr val="231F20"/>
                </a:solidFill>
                <a:latin typeface="Arial"/>
                <a:cs typeface="Arial"/>
              </a:rPr>
              <a:t>5,000</a:t>
            </a:r>
            <a:r>
              <a:rPr sz="388" b="1" spc="3">
                <a:solidFill>
                  <a:srgbClr val="231F20"/>
                </a:solidFill>
                <a:latin typeface="Arial"/>
                <a:cs typeface="Arial"/>
              </a:rPr>
              <a:t> </a:t>
            </a:r>
            <a:r>
              <a:rPr sz="388" b="1" spc="-164">
                <a:solidFill>
                  <a:srgbClr val="231F20"/>
                </a:solidFill>
                <a:latin typeface="Arial"/>
                <a:cs typeface="Arial"/>
              </a:rPr>
              <a:t>—</a:t>
            </a:r>
            <a:r>
              <a:rPr sz="388" b="1" spc="3">
                <a:solidFill>
                  <a:srgbClr val="231F20"/>
                </a:solidFill>
                <a:latin typeface="Arial"/>
                <a:cs typeface="Arial"/>
              </a:rPr>
              <a:t> </a:t>
            </a:r>
            <a:r>
              <a:rPr sz="388" b="1" spc="-6">
                <a:solidFill>
                  <a:srgbClr val="231F20"/>
                </a:solidFill>
                <a:latin typeface="Arial"/>
                <a:cs typeface="Arial"/>
              </a:rPr>
              <a:t>market</a:t>
            </a:r>
            <a:r>
              <a:rPr sz="388" b="1" spc="6">
                <a:solidFill>
                  <a:srgbClr val="231F20"/>
                </a:solidFill>
                <a:latin typeface="Arial"/>
                <a:cs typeface="Arial"/>
              </a:rPr>
              <a:t> </a:t>
            </a:r>
            <a:r>
              <a:rPr sz="388" b="1" spc="-6">
                <a:solidFill>
                  <a:srgbClr val="231F20"/>
                </a:solidFill>
                <a:latin typeface="Arial"/>
                <a:cs typeface="Arial"/>
              </a:rPr>
              <a:t>“too</a:t>
            </a:r>
            <a:r>
              <a:rPr sz="388" b="1" spc="3">
                <a:solidFill>
                  <a:srgbClr val="231F20"/>
                </a:solidFill>
                <a:latin typeface="Arial"/>
                <a:cs typeface="Arial"/>
              </a:rPr>
              <a:t> </a:t>
            </a:r>
            <a:r>
              <a:rPr sz="388" b="1" spc="-6">
                <a:solidFill>
                  <a:srgbClr val="231F20"/>
                </a:solidFill>
                <a:latin typeface="Arial"/>
                <a:cs typeface="Arial"/>
              </a:rPr>
              <a:t>high”</a:t>
            </a:r>
            <a:endParaRPr sz="388">
              <a:latin typeface="Arial"/>
              <a:cs typeface="Arial"/>
            </a:endParaRPr>
          </a:p>
        </p:txBody>
      </p:sp>
      <p:sp>
        <p:nvSpPr>
          <p:cNvPr id="264" name="object 264"/>
          <p:cNvSpPr txBox="1"/>
          <p:nvPr/>
        </p:nvSpPr>
        <p:spPr>
          <a:xfrm>
            <a:off x="3851611" y="2489559"/>
            <a:ext cx="65741" cy="63193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Technology</a:t>
            </a:r>
            <a:r>
              <a:rPr sz="388" b="1" spc="16">
                <a:solidFill>
                  <a:srgbClr val="231F20"/>
                </a:solidFill>
                <a:latin typeface="Arial"/>
                <a:cs typeface="Arial"/>
              </a:rPr>
              <a:t> </a:t>
            </a:r>
            <a:r>
              <a:rPr sz="388" b="1" spc="-26">
                <a:solidFill>
                  <a:srgbClr val="231F20"/>
                </a:solidFill>
                <a:latin typeface="Arial"/>
                <a:cs typeface="Arial"/>
              </a:rPr>
              <a:t>stocks</a:t>
            </a:r>
            <a:r>
              <a:rPr sz="388" b="1" spc="19">
                <a:solidFill>
                  <a:srgbClr val="231F20"/>
                </a:solidFill>
                <a:latin typeface="Arial"/>
                <a:cs typeface="Arial"/>
              </a:rPr>
              <a:t> </a:t>
            </a:r>
            <a:r>
              <a:rPr sz="388" b="1" spc="-6">
                <a:solidFill>
                  <a:srgbClr val="231F20"/>
                </a:solidFill>
                <a:latin typeface="Arial"/>
                <a:cs typeface="Arial"/>
              </a:rPr>
              <a:t>stumble</a:t>
            </a:r>
            <a:endParaRPr sz="388">
              <a:latin typeface="Arial"/>
              <a:cs typeface="Arial"/>
            </a:endParaRPr>
          </a:p>
        </p:txBody>
      </p:sp>
      <p:sp>
        <p:nvSpPr>
          <p:cNvPr id="265" name="object 265"/>
          <p:cNvSpPr txBox="1"/>
          <p:nvPr/>
        </p:nvSpPr>
        <p:spPr>
          <a:xfrm>
            <a:off x="4054541" y="2498006"/>
            <a:ext cx="65741" cy="54400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Arial"/>
                <a:cs typeface="Arial"/>
              </a:rPr>
              <a:t>Chaos</a:t>
            </a:r>
            <a:r>
              <a:rPr sz="388" b="1" spc="-6">
                <a:solidFill>
                  <a:srgbClr val="231F20"/>
                </a:solidFill>
                <a:latin typeface="Arial"/>
                <a:cs typeface="Arial"/>
              </a:rPr>
              <a:t> in </a:t>
            </a:r>
            <a:r>
              <a:rPr sz="388" b="1" spc="-16">
                <a:solidFill>
                  <a:srgbClr val="231F20"/>
                </a:solidFill>
                <a:latin typeface="Arial"/>
                <a:cs typeface="Arial"/>
              </a:rPr>
              <a:t>Asian</a:t>
            </a:r>
            <a:r>
              <a:rPr sz="388" b="1" spc="-6">
                <a:solidFill>
                  <a:srgbClr val="231F20"/>
                </a:solidFill>
                <a:latin typeface="Arial"/>
                <a:cs typeface="Arial"/>
              </a:rPr>
              <a:t> markets</a:t>
            </a:r>
            <a:endParaRPr sz="388">
              <a:latin typeface="Arial"/>
              <a:cs typeface="Arial"/>
            </a:endParaRPr>
          </a:p>
        </p:txBody>
      </p:sp>
      <p:sp>
        <p:nvSpPr>
          <p:cNvPr id="266" name="object 266"/>
          <p:cNvSpPr txBox="1"/>
          <p:nvPr/>
        </p:nvSpPr>
        <p:spPr>
          <a:xfrm>
            <a:off x="4258699" y="2363439"/>
            <a:ext cx="65741" cy="57811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Global </a:t>
            </a:r>
            <a:r>
              <a:rPr sz="388" b="1" spc="-13">
                <a:solidFill>
                  <a:srgbClr val="231F20"/>
                </a:solidFill>
                <a:latin typeface="Arial"/>
                <a:cs typeface="Arial"/>
              </a:rPr>
              <a:t>economic</a:t>
            </a:r>
            <a:r>
              <a:rPr sz="388" b="1" spc="3">
                <a:solidFill>
                  <a:srgbClr val="231F20"/>
                </a:solidFill>
                <a:latin typeface="Arial"/>
                <a:cs typeface="Arial"/>
              </a:rPr>
              <a:t> </a:t>
            </a:r>
            <a:r>
              <a:rPr sz="388" b="1" spc="-6">
                <a:solidFill>
                  <a:srgbClr val="231F20"/>
                </a:solidFill>
                <a:latin typeface="Arial"/>
                <a:cs typeface="Arial"/>
              </a:rPr>
              <a:t>turmoil</a:t>
            </a:r>
            <a:endParaRPr sz="388">
              <a:latin typeface="Arial"/>
              <a:cs typeface="Arial"/>
            </a:endParaRPr>
          </a:p>
        </p:txBody>
      </p:sp>
      <p:sp>
        <p:nvSpPr>
          <p:cNvPr id="267" name="object 267"/>
          <p:cNvSpPr txBox="1"/>
          <p:nvPr/>
        </p:nvSpPr>
        <p:spPr>
          <a:xfrm>
            <a:off x="4432114" y="2415891"/>
            <a:ext cx="122032" cy="46594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Fears</a:t>
            </a:r>
            <a:r>
              <a:rPr sz="388" b="1" spc="-10">
                <a:solidFill>
                  <a:srgbClr val="231F20"/>
                </a:solidFill>
                <a:latin typeface="Arial"/>
                <a:cs typeface="Arial"/>
              </a:rPr>
              <a:t> </a:t>
            </a:r>
            <a:r>
              <a:rPr sz="388" b="1">
                <a:solidFill>
                  <a:srgbClr val="231F20"/>
                </a:solidFill>
                <a:latin typeface="Arial"/>
                <a:cs typeface="Arial"/>
              </a:rPr>
              <a:t>of</a:t>
            </a:r>
            <a:r>
              <a:rPr sz="388" b="1" spc="-6">
                <a:solidFill>
                  <a:srgbClr val="231F20"/>
                </a:solidFill>
                <a:latin typeface="Arial"/>
                <a:cs typeface="Arial"/>
              </a:rPr>
              <a:t> </a:t>
            </a:r>
            <a:r>
              <a:rPr sz="388" b="1" spc="-16">
                <a:solidFill>
                  <a:srgbClr val="231F20"/>
                </a:solidFill>
                <a:latin typeface="Arial"/>
                <a:cs typeface="Arial"/>
              </a:rPr>
              <a:t>Y2K</a:t>
            </a:r>
            <a:r>
              <a:rPr sz="388" b="1" spc="324">
                <a:solidFill>
                  <a:srgbClr val="231F20"/>
                </a:solidFill>
                <a:latin typeface="Arial"/>
                <a:cs typeface="Arial"/>
              </a:rPr>
              <a:t> </a:t>
            </a:r>
            <a:r>
              <a:rPr sz="388" b="1" spc="-6">
                <a:solidFill>
                  <a:srgbClr val="231F20"/>
                </a:solidFill>
                <a:latin typeface="Arial"/>
                <a:cs typeface="Arial"/>
              </a:rPr>
              <a:t>computer</a:t>
            </a:r>
            <a:r>
              <a:rPr sz="388" b="1" spc="-16">
                <a:solidFill>
                  <a:srgbClr val="231F20"/>
                </a:solidFill>
                <a:latin typeface="Arial"/>
                <a:cs typeface="Arial"/>
              </a:rPr>
              <a:t> </a:t>
            </a:r>
            <a:r>
              <a:rPr sz="388" b="1" spc="-6">
                <a:solidFill>
                  <a:srgbClr val="231F20"/>
                </a:solidFill>
                <a:latin typeface="Arial"/>
                <a:cs typeface="Arial"/>
              </a:rPr>
              <a:t>problems</a:t>
            </a:r>
            <a:endParaRPr sz="388">
              <a:latin typeface="Arial"/>
              <a:cs typeface="Arial"/>
            </a:endParaRPr>
          </a:p>
        </p:txBody>
      </p:sp>
      <p:sp>
        <p:nvSpPr>
          <p:cNvPr id="268" name="object 268"/>
          <p:cNvSpPr txBox="1"/>
          <p:nvPr/>
        </p:nvSpPr>
        <p:spPr>
          <a:xfrm>
            <a:off x="4868376" y="2342174"/>
            <a:ext cx="65741" cy="535380"/>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3">
                <a:solidFill>
                  <a:srgbClr val="231F20"/>
                </a:solidFill>
                <a:latin typeface="Arial"/>
                <a:cs typeface="Arial"/>
              </a:rPr>
              <a:t>Terrorist</a:t>
            </a:r>
            <a:r>
              <a:rPr sz="388" b="1" spc="-3">
                <a:solidFill>
                  <a:srgbClr val="231F20"/>
                </a:solidFill>
                <a:latin typeface="Arial"/>
                <a:cs typeface="Arial"/>
              </a:rPr>
              <a:t> </a:t>
            </a:r>
            <a:r>
              <a:rPr sz="388" b="1" spc="-16">
                <a:solidFill>
                  <a:srgbClr val="231F20"/>
                </a:solidFill>
                <a:latin typeface="Arial"/>
                <a:cs typeface="Arial"/>
              </a:rPr>
              <a:t>attacks</a:t>
            </a:r>
            <a:r>
              <a:rPr sz="388" b="1">
                <a:solidFill>
                  <a:srgbClr val="231F20"/>
                </a:solidFill>
                <a:latin typeface="Arial"/>
                <a:cs typeface="Arial"/>
              </a:rPr>
              <a:t> </a:t>
            </a:r>
            <a:r>
              <a:rPr sz="388" b="1" spc="-6">
                <a:solidFill>
                  <a:srgbClr val="231F20"/>
                </a:solidFill>
                <a:latin typeface="Arial"/>
                <a:cs typeface="Arial"/>
              </a:rPr>
              <a:t>in</a:t>
            </a:r>
            <a:r>
              <a:rPr sz="388" b="1">
                <a:solidFill>
                  <a:srgbClr val="231F20"/>
                </a:solidFill>
                <a:latin typeface="Arial"/>
                <a:cs typeface="Arial"/>
              </a:rPr>
              <a:t> </a:t>
            </a:r>
            <a:r>
              <a:rPr sz="388" b="1" spc="-13">
                <a:solidFill>
                  <a:srgbClr val="231F20"/>
                </a:solidFill>
                <a:latin typeface="Arial"/>
                <a:cs typeface="Arial"/>
              </a:rPr>
              <a:t>U.S.</a:t>
            </a:r>
            <a:endParaRPr sz="388">
              <a:latin typeface="Arial"/>
              <a:cs typeface="Arial"/>
            </a:endParaRPr>
          </a:p>
        </p:txBody>
      </p:sp>
      <p:sp>
        <p:nvSpPr>
          <p:cNvPr id="269" name="object 269"/>
          <p:cNvSpPr txBox="1"/>
          <p:nvPr/>
        </p:nvSpPr>
        <p:spPr>
          <a:xfrm>
            <a:off x="5047978" y="2380677"/>
            <a:ext cx="122032" cy="513192"/>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Arial"/>
                <a:cs typeface="Arial"/>
              </a:rPr>
              <a:t>Corporate</a:t>
            </a:r>
            <a:r>
              <a:rPr sz="388" b="1" spc="6">
                <a:solidFill>
                  <a:srgbClr val="231F20"/>
                </a:solidFill>
                <a:latin typeface="Arial"/>
                <a:cs typeface="Arial"/>
              </a:rPr>
              <a:t> </a:t>
            </a:r>
            <a:r>
              <a:rPr sz="388" b="1" spc="-13">
                <a:solidFill>
                  <a:srgbClr val="231F20"/>
                </a:solidFill>
                <a:latin typeface="Arial"/>
                <a:cs typeface="Arial"/>
              </a:rPr>
              <a:t>accounting</a:t>
            </a:r>
            <a:r>
              <a:rPr sz="388" b="1" spc="324">
                <a:solidFill>
                  <a:srgbClr val="231F20"/>
                </a:solidFill>
                <a:latin typeface="Arial"/>
                <a:cs typeface="Arial"/>
              </a:rPr>
              <a:t> </a:t>
            </a:r>
            <a:r>
              <a:rPr sz="388" b="1" spc="-6">
                <a:solidFill>
                  <a:srgbClr val="231F20"/>
                </a:solidFill>
                <a:latin typeface="Arial"/>
                <a:cs typeface="Arial"/>
              </a:rPr>
              <a:t>scandals</a:t>
            </a:r>
            <a:endParaRPr sz="388">
              <a:latin typeface="Arial"/>
              <a:cs typeface="Arial"/>
            </a:endParaRPr>
          </a:p>
        </p:txBody>
      </p:sp>
      <p:sp>
        <p:nvSpPr>
          <p:cNvPr id="270" name="object 270"/>
          <p:cNvSpPr txBox="1"/>
          <p:nvPr/>
        </p:nvSpPr>
        <p:spPr>
          <a:xfrm>
            <a:off x="5275562" y="2488036"/>
            <a:ext cx="65741" cy="39485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U.S.</a:t>
            </a:r>
            <a:r>
              <a:rPr sz="388" b="1" spc="-3">
                <a:solidFill>
                  <a:srgbClr val="231F20"/>
                </a:solidFill>
                <a:latin typeface="Arial"/>
                <a:cs typeface="Arial"/>
              </a:rPr>
              <a:t> </a:t>
            </a:r>
            <a:r>
              <a:rPr sz="388" b="1" spc="-13">
                <a:solidFill>
                  <a:srgbClr val="231F20"/>
                </a:solidFill>
                <a:latin typeface="Arial"/>
                <a:cs typeface="Arial"/>
              </a:rPr>
              <a:t>invades</a:t>
            </a:r>
            <a:r>
              <a:rPr sz="388" b="1">
                <a:solidFill>
                  <a:srgbClr val="231F20"/>
                </a:solidFill>
                <a:latin typeface="Arial"/>
                <a:cs typeface="Arial"/>
              </a:rPr>
              <a:t> </a:t>
            </a:r>
            <a:r>
              <a:rPr sz="388" b="1" spc="-13">
                <a:solidFill>
                  <a:srgbClr val="231F20"/>
                </a:solidFill>
                <a:latin typeface="Arial"/>
                <a:cs typeface="Arial"/>
              </a:rPr>
              <a:t>Iraq</a:t>
            </a:r>
            <a:endParaRPr sz="388">
              <a:latin typeface="Arial"/>
              <a:cs typeface="Arial"/>
            </a:endParaRPr>
          </a:p>
        </p:txBody>
      </p:sp>
      <p:sp>
        <p:nvSpPr>
          <p:cNvPr id="271" name="object 271"/>
          <p:cNvSpPr txBox="1"/>
          <p:nvPr/>
        </p:nvSpPr>
        <p:spPr>
          <a:xfrm>
            <a:off x="5666935" y="2328717"/>
            <a:ext cx="122032" cy="494291"/>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6">
                <a:solidFill>
                  <a:srgbClr val="231F20"/>
                </a:solidFill>
                <a:latin typeface="Arial"/>
                <a:cs typeface="Arial"/>
              </a:rPr>
              <a:t>Hurricanes</a:t>
            </a:r>
            <a:r>
              <a:rPr sz="388" b="1" spc="26">
                <a:solidFill>
                  <a:srgbClr val="231F20"/>
                </a:solidFill>
                <a:latin typeface="Arial"/>
                <a:cs typeface="Arial"/>
              </a:rPr>
              <a:t> </a:t>
            </a:r>
            <a:r>
              <a:rPr sz="388" b="1" spc="-13">
                <a:solidFill>
                  <a:srgbClr val="231F20"/>
                </a:solidFill>
                <a:latin typeface="Arial"/>
                <a:cs typeface="Arial"/>
              </a:rPr>
              <a:t>devastate</a:t>
            </a:r>
            <a:r>
              <a:rPr sz="388" b="1" spc="324">
                <a:solidFill>
                  <a:srgbClr val="231F20"/>
                </a:solidFill>
                <a:latin typeface="Arial"/>
                <a:cs typeface="Arial"/>
              </a:rPr>
              <a:t> </a:t>
            </a:r>
            <a:r>
              <a:rPr sz="388" b="1" spc="-13">
                <a:solidFill>
                  <a:srgbClr val="231F20"/>
                </a:solidFill>
                <a:latin typeface="Arial"/>
                <a:cs typeface="Arial"/>
              </a:rPr>
              <a:t>southern</a:t>
            </a:r>
            <a:r>
              <a:rPr sz="388" b="1" spc="6">
                <a:solidFill>
                  <a:srgbClr val="231F20"/>
                </a:solidFill>
                <a:latin typeface="Arial"/>
                <a:cs typeface="Arial"/>
              </a:rPr>
              <a:t> </a:t>
            </a:r>
            <a:r>
              <a:rPr sz="388" b="1" spc="-13">
                <a:solidFill>
                  <a:srgbClr val="231F20"/>
                </a:solidFill>
                <a:latin typeface="Arial"/>
                <a:cs typeface="Arial"/>
              </a:rPr>
              <a:t>U.S.</a:t>
            </a:r>
            <a:endParaRPr sz="388">
              <a:latin typeface="Arial"/>
              <a:cs typeface="Arial"/>
            </a:endParaRPr>
          </a:p>
        </p:txBody>
      </p:sp>
      <p:sp>
        <p:nvSpPr>
          <p:cNvPr id="272" name="object 272"/>
          <p:cNvSpPr txBox="1"/>
          <p:nvPr/>
        </p:nvSpPr>
        <p:spPr>
          <a:xfrm>
            <a:off x="4661909" y="2349098"/>
            <a:ext cx="65741" cy="521410"/>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Internet</a:t>
            </a:r>
            <a:r>
              <a:rPr sz="388" b="1" spc="10">
                <a:solidFill>
                  <a:srgbClr val="231F20"/>
                </a:solidFill>
                <a:latin typeface="Arial"/>
                <a:cs typeface="Arial"/>
              </a:rPr>
              <a:t> </a:t>
            </a:r>
            <a:r>
              <a:rPr sz="388" b="1">
                <a:solidFill>
                  <a:srgbClr val="231F20"/>
                </a:solidFill>
                <a:latin typeface="Arial"/>
                <a:cs typeface="Arial"/>
              </a:rPr>
              <a:t>bubble</a:t>
            </a:r>
            <a:r>
              <a:rPr sz="388" b="1" spc="13">
                <a:solidFill>
                  <a:srgbClr val="231F20"/>
                </a:solidFill>
                <a:latin typeface="Arial"/>
                <a:cs typeface="Arial"/>
              </a:rPr>
              <a:t> </a:t>
            </a:r>
            <a:r>
              <a:rPr sz="388" b="1" spc="-13">
                <a:solidFill>
                  <a:srgbClr val="231F20"/>
                </a:solidFill>
                <a:latin typeface="Arial"/>
                <a:cs typeface="Arial"/>
              </a:rPr>
              <a:t>bursts</a:t>
            </a:r>
            <a:endParaRPr sz="388">
              <a:latin typeface="Arial"/>
              <a:cs typeface="Arial"/>
            </a:endParaRPr>
          </a:p>
        </p:txBody>
      </p:sp>
      <p:sp>
        <p:nvSpPr>
          <p:cNvPr id="273" name="object 273"/>
          <p:cNvSpPr txBox="1"/>
          <p:nvPr/>
        </p:nvSpPr>
        <p:spPr>
          <a:xfrm>
            <a:off x="5485025" y="2496778"/>
            <a:ext cx="65741" cy="34185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Oil</a:t>
            </a:r>
            <a:r>
              <a:rPr sz="388" b="1" spc="6">
                <a:solidFill>
                  <a:srgbClr val="231F20"/>
                </a:solidFill>
                <a:latin typeface="Arial"/>
                <a:cs typeface="Arial"/>
              </a:rPr>
              <a:t> </a:t>
            </a:r>
            <a:r>
              <a:rPr sz="388" b="1" spc="-16">
                <a:solidFill>
                  <a:srgbClr val="231F20"/>
                </a:solidFill>
                <a:latin typeface="Arial"/>
                <a:cs typeface="Arial"/>
              </a:rPr>
              <a:t>prices</a:t>
            </a:r>
            <a:r>
              <a:rPr sz="388" b="1" spc="10">
                <a:solidFill>
                  <a:srgbClr val="231F20"/>
                </a:solidFill>
                <a:latin typeface="Arial"/>
                <a:cs typeface="Arial"/>
              </a:rPr>
              <a:t> </a:t>
            </a:r>
            <a:r>
              <a:rPr sz="388" b="1" spc="-13">
                <a:solidFill>
                  <a:srgbClr val="231F20"/>
                </a:solidFill>
                <a:latin typeface="Arial"/>
                <a:cs typeface="Arial"/>
              </a:rPr>
              <a:t>soar</a:t>
            </a:r>
            <a:endParaRPr sz="388">
              <a:latin typeface="Arial"/>
              <a:cs typeface="Arial"/>
            </a:endParaRPr>
          </a:p>
        </p:txBody>
      </p:sp>
      <p:sp>
        <p:nvSpPr>
          <p:cNvPr id="274" name="object 274"/>
          <p:cNvSpPr txBox="1"/>
          <p:nvPr/>
        </p:nvSpPr>
        <p:spPr>
          <a:xfrm>
            <a:off x="2795557" y="2751129"/>
            <a:ext cx="122032" cy="524286"/>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23">
                <a:solidFill>
                  <a:srgbClr val="231F20"/>
                </a:solidFill>
                <a:latin typeface="Arial"/>
                <a:cs typeface="Arial"/>
              </a:rPr>
              <a:t>Recession</a:t>
            </a:r>
            <a:r>
              <a:rPr sz="388" b="1" spc="-3">
                <a:solidFill>
                  <a:srgbClr val="231F20"/>
                </a:solidFill>
                <a:latin typeface="Arial"/>
                <a:cs typeface="Arial"/>
              </a:rPr>
              <a:t> </a:t>
            </a:r>
            <a:r>
              <a:rPr sz="388" b="1" spc="-6">
                <a:solidFill>
                  <a:srgbClr val="231F20"/>
                </a:solidFill>
                <a:latin typeface="Arial"/>
                <a:cs typeface="Arial"/>
              </a:rPr>
              <a:t>in</a:t>
            </a:r>
            <a:r>
              <a:rPr sz="388" b="1" spc="-3">
                <a:solidFill>
                  <a:srgbClr val="231F20"/>
                </a:solidFill>
                <a:latin typeface="Arial"/>
                <a:cs typeface="Arial"/>
              </a:rPr>
              <a:t> </a:t>
            </a:r>
            <a:r>
              <a:rPr sz="388" b="1" spc="-6">
                <a:solidFill>
                  <a:srgbClr val="231F20"/>
                </a:solidFill>
                <a:latin typeface="Arial"/>
                <a:cs typeface="Arial"/>
              </a:rPr>
              <a:t>U.S.;</a:t>
            </a:r>
            <a:r>
              <a:rPr sz="388" b="1" spc="324">
                <a:solidFill>
                  <a:srgbClr val="231F20"/>
                </a:solidFill>
                <a:latin typeface="Arial"/>
                <a:cs typeface="Arial"/>
              </a:rPr>
              <a:t> </a:t>
            </a:r>
            <a:r>
              <a:rPr sz="388" b="1" spc="-13">
                <a:solidFill>
                  <a:srgbClr val="231F20"/>
                </a:solidFill>
                <a:latin typeface="Arial"/>
                <a:cs typeface="Arial"/>
              </a:rPr>
              <a:t>Soviet</a:t>
            </a:r>
            <a:r>
              <a:rPr sz="388" b="1" spc="-6">
                <a:solidFill>
                  <a:srgbClr val="231F20"/>
                </a:solidFill>
                <a:latin typeface="Arial"/>
                <a:cs typeface="Arial"/>
              </a:rPr>
              <a:t> Union</a:t>
            </a:r>
            <a:r>
              <a:rPr sz="388" b="1" spc="-3">
                <a:solidFill>
                  <a:srgbClr val="231F20"/>
                </a:solidFill>
                <a:latin typeface="Arial"/>
                <a:cs typeface="Arial"/>
              </a:rPr>
              <a:t> </a:t>
            </a:r>
            <a:r>
              <a:rPr sz="388" b="1" spc="-23">
                <a:solidFill>
                  <a:srgbClr val="231F20"/>
                </a:solidFill>
                <a:latin typeface="Arial"/>
                <a:cs typeface="Arial"/>
              </a:rPr>
              <a:t>dissolves</a:t>
            </a:r>
            <a:endParaRPr sz="388">
              <a:latin typeface="Arial"/>
              <a:cs typeface="Arial"/>
            </a:endParaRPr>
          </a:p>
        </p:txBody>
      </p:sp>
      <p:sp>
        <p:nvSpPr>
          <p:cNvPr id="275" name="object 275"/>
          <p:cNvSpPr txBox="1"/>
          <p:nvPr/>
        </p:nvSpPr>
        <p:spPr>
          <a:xfrm>
            <a:off x="3229804" y="2671813"/>
            <a:ext cx="65741" cy="53948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Midwestern</a:t>
            </a:r>
            <a:r>
              <a:rPr sz="388" b="1" spc="23">
                <a:solidFill>
                  <a:srgbClr val="231F20"/>
                </a:solidFill>
                <a:latin typeface="Arial"/>
                <a:cs typeface="Arial"/>
              </a:rPr>
              <a:t> </a:t>
            </a:r>
            <a:r>
              <a:rPr sz="388" b="1" spc="-23">
                <a:solidFill>
                  <a:srgbClr val="231F20"/>
                </a:solidFill>
                <a:latin typeface="Arial"/>
                <a:cs typeface="Arial"/>
              </a:rPr>
              <a:t>U.S.</a:t>
            </a:r>
            <a:r>
              <a:rPr sz="388" b="1" spc="3">
                <a:solidFill>
                  <a:srgbClr val="231F20"/>
                </a:solidFill>
                <a:latin typeface="Arial"/>
                <a:cs typeface="Arial"/>
              </a:rPr>
              <a:t> </a:t>
            </a:r>
            <a:r>
              <a:rPr sz="388" b="1" spc="-13">
                <a:solidFill>
                  <a:srgbClr val="231F20"/>
                </a:solidFill>
                <a:latin typeface="Trebuchet MS"/>
                <a:cs typeface="Trebuchet MS"/>
              </a:rPr>
              <a:t>ﬂoods</a:t>
            </a:r>
            <a:endParaRPr sz="388">
              <a:latin typeface="Trebuchet MS"/>
              <a:cs typeface="Trebuchet MS"/>
            </a:endParaRPr>
          </a:p>
        </p:txBody>
      </p:sp>
      <p:sp>
        <p:nvSpPr>
          <p:cNvPr id="276" name="object 276"/>
          <p:cNvSpPr txBox="1"/>
          <p:nvPr/>
        </p:nvSpPr>
        <p:spPr>
          <a:xfrm>
            <a:off x="3405134" y="2653396"/>
            <a:ext cx="122032" cy="548528"/>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Arial"/>
                <a:cs typeface="Arial"/>
              </a:rPr>
              <a:t>Fed</a:t>
            </a:r>
            <a:r>
              <a:rPr sz="388" b="1">
                <a:solidFill>
                  <a:srgbClr val="231F20"/>
                </a:solidFill>
                <a:latin typeface="Arial"/>
                <a:cs typeface="Arial"/>
              </a:rPr>
              <a:t> </a:t>
            </a:r>
            <a:r>
              <a:rPr sz="388" b="1" spc="-23">
                <a:solidFill>
                  <a:srgbClr val="231F20"/>
                </a:solidFill>
                <a:latin typeface="Arial"/>
                <a:cs typeface="Arial"/>
              </a:rPr>
              <a:t>raises</a:t>
            </a:r>
            <a:r>
              <a:rPr sz="388" b="1" spc="3">
                <a:solidFill>
                  <a:srgbClr val="231F20"/>
                </a:solidFill>
                <a:latin typeface="Arial"/>
                <a:cs typeface="Arial"/>
              </a:rPr>
              <a:t> </a:t>
            </a:r>
            <a:r>
              <a:rPr sz="388" b="1" spc="-13">
                <a:solidFill>
                  <a:srgbClr val="231F20"/>
                </a:solidFill>
                <a:latin typeface="Arial"/>
                <a:cs typeface="Arial"/>
              </a:rPr>
              <a:t>interest</a:t>
            </a:r>
            <a:r>
              <a:rPr sz="388" b="1">
                <a:solidFill>
                  <a:srgbClr val="231F20"/>
                </a:solidFill>
                <a:latin typeface="Arial"/>
                <a:cs typeface="Arial"/>
              </a:rPr>
              <a:t> </a:t>
            </a:r>
            <a:r>
              <a:rPr sz="388" b="1" spc="-16">
                <a:solidFill>
                  <a:srgbClr val="231F20"/>
                </a:solidFill>
                <a:latin typeface="Arial"/>
                <a:cs typeface="Arial"/>
              </a:rPr>
              <a:t>rates</a:t>
            </a:r>
            <a:r>
              <a:rPr sz="388" b="1" spc="324">
                <a:solidFill>
                  <a:srgbClr val="231F20"/>
                </a:solidFill>
                <a:latin typeface="Arial"/>
                <a:cs typeface="Arial"/>
              </a:rPr>
              <a:t> </a:t>
            </a:r>
            <a:r>
              <a:rPr sz="388" b="1" spc="-26">
                <a:solidFill>
                  <a:srgbClr val="231F20"/>
                </a:solidFill>
                <a:latin typeface="Arial"/>
                <a:cs typeface="Arial"/>
              </a:rPr>
              <a:t>six</a:t>
            </a:r>
            <a:r>
              <a:rPr sz="388" b="1" spc="3">
                <a:solidFill>
                  <a:srgbClr val="231F20"/>
                </a:solidFill>
                <a:latin typeface="Arial"/>
                <a:cs typeface="Arial"/>
              </a:rPr>
              <a:t> </a:t>
            </a:r>
            <a:r>
              <a:rPr sz="388" b="1" spc="-6">
                <a:solidFill>
                  <a:srgbClr val="231F20"/>
                </a:solidFill>
                <a:latin typeface="Arial"/>
                <a:cs typeface="Arial"/>
              </a:rPr>
              <a:t>times</a:t>
            </a:r>
            <a:endParaRPr sz="388">
              <a:latin typeface="Arial"/>
              <a:cs typeface="Arial"/>
            </a:endParaRPr>
          </a:p>
        </p:txBody>
      </p:sp>
      <p:sp>
        <p:nvSpPr>
          <p:cNvPr id="277" name="object 277"/>
          <p:cNvSpPr txBox="1"/>
          <p:nvPr/>
        </p:nvSpPr>
        <p:spPr>
          <a:xfrm>
            <a:off x="956216" y="3269849"/>
            <a:ext cx="122032" cy="375546"/>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3">
                <a:solidFill>
                  <a:srgbClr val="231F20"/>
                </a:solidFill>
                <a:latin typeface="Arial"/>
                <a:cs typeface="Arial"/>
              </a:rPr>
              <a:t>Worst</a:t>
            </a:r>
            <a:r>
              <a:rPr sz="388" b="1" spc="-3">
                <a:solidFill>
                  <a:srgbClr val="231F20"/>
                </a:solidFill>
                <a:latin typeface="Arial"/>
                <a:cs typeface="Arial"/>
              </a:rPr>
              <a:t> </a:t>
            </a:r>
            <a:r>
              <a:rPr sz="388" b="1" spc="-23">
                <a:solidFill>
                  <a:srgbClr val="231F20"/>
                </a:solidFill>
                <a:latin typeface="Arial"/>
                <a:cs typeface="Arial"/>
              </a:rPr>
              <a:t>recession</a:t>
            </a:r>
            <a:r>
              <a:rPr sz="388" b="1" spc="324">
                <a:solidFill>
                  <a:srgbClr val="231F20"/>
                </a:solidFill>
                <a:latin typeface="Arial"/>
                <a:cs typeface="Arial"/>
              </a:rPr>
              <a:t> </a:t>
            </a:r>
            <a:r>
              <a:rPr sz="388" b="1" spc="-6">
                <a:solidFill>
                  <a:srgbClr val="231F20"/>
                </a:solidFill>
                <a:latin typeface="Arial"/>
                <a:cs typeface="Arial"/>
              </a:rPr>
              <a:t>in</a:t>
            </a:r>
            <a:r>
              <a:rPr sz="388" b="1" spc="3">
                <a:solidFill>
                  <a:srgbClr val="231F20"/>
                </a:solidFill>
                <a:latin typeface="Arial"/>
                <a:cs typeface="Arial"/>
              </a:rPr>
              <a:t> </a:t>
            </a:r>
            <a:r>
              <a:rPr sz="388" b="1">
                <a:solidFill>
                  <a:srgbClr val="231F20"/>
                </a:solidFill>
                <a:latin typeface="Arial"/>
                <a:cs typeface="Arial"/>
              </a:rPr>
              <a:t>40</a:t>
            </a:r>
            <a:r>
              <a:rPr sz="388" b="1" spc="3">
                <a:solidFill>
                  <a:srgbClr val="231F20"/>
                </a:solidFill>
                <a:latin typeface="Arial"/>
                <a:cs typeface="Arial"/>
              </a:rPr>
              <a:t> </a:t>
            </a:r>
            <a:r>
              <a:rPr sz="388" b="1" spc="-6">
                <a:solidFill>
                  <a:srgbClr val="231F20"/>
                </a:solidFill>
                <a:latin typeface="Arial"/>
                <a:cs typeface="Arial"/>
              </a:rPr>
              <a:t>years</a:t>
            </a:r>
            <a:endParaRPr sz="388">
              <a:latin typeface="Arial"/>
              <a:cs typeface="Arial"/>
            </a:endParaRPr>
          </a:p>
        </p:txBody>
      </p:sp>
      <p:sp>
        <p:nvSpPr>
          <p:cNvPr id="278" name="object 278"/>
          <p:cNvSpPr txBox="1"/>
          <p:nvPr/>
        </p:nvSpPr>
        <p:spPr>
          <a:xfrm>
            <a:off x="1154579" y="3141323"/>
            <a:ext cx="122032" cy="460599"/>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9">
                <a:solidFill>
                  <a:srgbClr val="231F20"/>
                </a:solidFill>
                <a:latin typeface="Arial"/>
                <a:cs typeface="Arial"/>
              </a:rPr>
              <a:t>Soviets</a:t>
            </a:r>
            <a:r>
              <a:rPr sz="388" b="1" spc="3">
                <a:solidFill>
                  <a:srgbClr val="231F20"/>
                </a:solidFill>
                <a:latin typeface="Arial"/>
                <a:cs typeface="Arial"/>
              </a:rPr>
              <a:t> </a:t>
            </a:r>
            <a:r>
              <a:rPr sz="388" b="1" spc="-13">
                <a:solidFill>
                  <a:srgbClr val="231F20"/>
                </a:solidFill>
                <a:latin typeface="Arial"/>
                <a:cs typeface="Arial"/>
              </a:rPr>
              <a:t>shoot</a:t>
            </a:r>
            <a:r>
              <a:rPr sz="388" b="1" spc="6">
                <a:solidFill>
                  <a:srgbClr val="231F20"/>
                </a:solidFill>
                <a:latin typeface="Arial"/>
                <a:cs typeface="Arial"/>
              </a:rPr>
              <a:t> </a:t>
            </a:r>
            <a:r>
              <a:rPr sz="388" b="1" spc="-13">
                <a:solidFill>
                  <a:srgbClr val="231F20"/>
                </a:solidFill>
                <a:latin typeface="Arial"/>
                <a:cs typeface="Arial"/>
              </a:rPr>
              <a:t>down</a:t>
            </a:r>
            <a:r>
              <a:rPr sz="388" b="1" spc="324">
                <a:solidFill>
                  <a:srgbClr val="231F20"/>
                </a:solidFill>
                <a:latin typeface="Arial"/>
                <a:cs typeface="Arial"/>
              </a:rPr>
              <a:t> </a:t>
            </a:r>
            <a:r>
              <a:rPr sz="388" b="1" spc="-16">
                <a:solidFill>
                  <a:srgbClr val="231F20"/>
                </a:solidFill>
                <a:latin typeface="Arial"/>
                <a:cs typeface="Arial"/>
              </a:rPr>
              <a:t>Korean</a:t>
            </a:r>
            <a:r>
              <a:rPr sz="388" b="1" spc="10">
                <a:solidFill>
                  <a:srgbClr val="231F20"/>
                </a:solidFill>
                <a:latin typeface="Arial"/>
                <a:cs typeface="Arial"/>
              </a:rPr>
              <a:t> </a:t>
            </a:r>
            <a:r>
              <a:rPr sz="388" b="1" spc="-6">
                <a:solidFill>
                  <a:srgbClr val="231F20"/>
                </a:solidFill>
                <a:latin typeface="Arial"/>
                <a:cs typeface="Arial"/>
              </a:rPr>
              <a:t>airliner</a:t>
            </a:r>
            <a:endParaRPr sz="388">
              <a:latin typeface="Arial"/>
              <a:cs typeface="Arial"/>
            </a:endParaRPr>
          </a:p>
        </p:txBody>
      </p:sp>
      <p:sp>
        <p:nvSpPr>
          <p:cNvPr id="279" name="object 279"/>
          <p:cNvSpPr txBox="1"/>
          <p:nvPr/>
        </p:nvSpPr>
        <p:spPr>
          <a:xfrm>
            <a:off x="6099906" y="2250187"/>
            <a:ext cx="65741" cy="50579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Subprime</a:t>
            </a:r>
            <a:r>
              <a:rPr sz="388" b="1" spc="-13">
                <a:solidFill>
                  <a:srgbClr val="231F20"/>
                </a:solidFill>
                <a:latin typeface="Arial"/>
                <a:cs typeface="Arial"/>
              </a:rPr>
              <a:t> </a:t>
            </a:r>
            <a:r>
              <a:rPr sz="388" b="1" spc="-6">
                <a:solidFill>
                  <a:srgbClr val="231F20"/>
                </a:solidFill>
                <a:latin typeface="Arial"/>
                <a:cs typeface="Arial"/>
              </a:rPr>
              <a:t>credit</a:t>
            </a:r>
            <a:r>
              <a:rPr sz="388" b="1" spc="-10">
                <a:solidFill>
                  <a:srgbClr val="231F20"/>
                </a:solidFill>
                <a:latin typeface="Arial"/>
                <a:cs typeface="Arial"/>
              </a:rPr>
              <a:t> </a:t>
            </a:r>
            <a:r>
              <a:rPr sz="388" b="1" spc="-19">
                <a:solidFill>
                  <a:srgbClr val="231F20"/>
                </a:solidFill>
                <a:latin typeface="Arial"/>
                <a:cs typeface="Arial"/>
              </a:rPr>
              <a:t>crisis</a:t>
            </a:r>
            <a:endParaRPr sz="388">
              <a:latin typeface="Arial"/>
              <a:cs typeface="Arial"/>
            </a:endParaRPr>
          </a:p>
        </p:txBody>
      </p:sp>
      <p:sp>
        <p:nvSpPr>
          <p:cNvPr id="280" name="object 280"/>
          <p:cNvSpPr txBox="1"/>
          <p:nvPr/>
        </p:nvSpPr>
        <p:spPr>
          <a:xfrm>
            <a:off x="6292327" y="2458373"/>
            <a:ext cx="65741" cy="33117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U.S.</a:t>
            </a:r>
            <a:r>
              <a:rPr sz="388" b="1" spc="-10">
                <a:solidFill>
                  <a:srgbClr val="231F20"/>
                </a:solidFill>
                <a:latin typeface="Arial"/>
                <a:cs typeface="Arial"/>
              </a:rPr>
              <a:t> </a:t>
            </a:r>
            <a:r>
              <a:rPr sz="388" b="1" spc="-16">
                <a:solidFill>
                  <a:srgbClr val="231F20"/>
                </a:solidFill>
                <a:latin typeface="Arial"/>
                <a:cs typeface="Arial"/>
              </a:rPr>
              <a:t>recession</a:t>
            </a:r>
            <a:endParaRPr sz="388">
              <a:latin typeface="Arial"/>
              <a:cs typeface="Arial"/>
            </a:endParaRPr>
          </a:p>
        </p:txBody>
      </p:sp>
      <p:sp>
        <p:nvSpPr>
          <p:cNvPr id="281" name="object 281"/>
          <p:cNvSpPr txBox="1"/>
          <p:nvPr/>
        </p:nvSpPr>
        <p:spPr>
          <a:xfrm>
            <a:off x="6506357" y="2194003"/>
            <a:ext cx="65741" cy="693159"/>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U.S.</a:t>
            </a:r>
            <a:r>
              <a:rPr sz="388" b="1" spc="-3">
                <a:solidFill>
                  <a:srgbClr val="231F20"/>
                </a:solidFill>
                <a:latin typeface="Arial"/>
                <a:cs typeface="Arial"/>
              </a:rPr>
              <a:t> </a:t>
            </a:r>
            <a:r>
              <a:rPr sz="388" b="1" spc="-6">
                <a:solidFill>
                  <a:srgbClr val="231F20"/>
                </a:solidFill>
                <a:latin typeface="Arial"/>
                <a:cs typeface="Arial"/>
              </a:rPr>
              <a:t>unemployment</a:t>
            </a:r>
            <a:r>
              <a:rPr sz="388" b="1">
                <a:solidFill>
                  <a:srgbClr val="231F20"/>
                </a:solidFill>
                <a:latin typeface="Arial"/>
                <a:cs typeface="Arial"/>
              </a:rPr>
              <a:t> </a:t>
            </a:r>
            <a:r>
              <a:rPr sz="388" b="1" spc="-13">
                <a:solidFill>
                  <a:srgbClr val="231F20"/>
                </a:solidFill>
                <a:latin typeface="Arial"/>
                <a:cs typeface="Arial"/>
              </a:rPr>
              <a:t>tops</a:t>
            </a:r>
            <a:r>
              <a:rPr sz="388" b="1">
                <a:solidFill>
                  <a:srgbClr val="231F20"/>
                </a:solidFill>
                <a:latin typeface="Arial"/>
                <a:cs typeface="Arial"/>
              </a:rPr>
              <a:t> </a:t>
            </a:r>
            <a:r>
              <a:rPr sz="388" b="1" spc="-16">
                <a:solidFill>
                  <a:srgbClr val="231F20"/>
                </a:solidFill>
                <a:latin typeface="Arial"/>
                <a:cs typeface="Arial"/>
              </a:rPr>
              <a:t>10%</a:t>
            </a:r>
            <a:endParaRPr sz="388">
              <a:latin typeface="Arial"/>
              <a:cs typeface="Arial"/>
            </a:endParaRPr>
          </a:p>
        </p:txBody>
      </p:sp>
      <p:sp>
        <p:nvSpPr>
          <p:cNvPr id="282" name="object 282"/>
          <p:cNvSpPr txBox="1"/>
          <p:nvPr/>
        </p:nvSpPr>
        <p:spPr>
          <a:xfrm>
            <a:off x="6711792" y="2306568"/>
            <a:ext cx="65741" cy="522642"/>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Gulf</a:t>
            </a:r>
            <a:r>
              <a:rPr sz="388" b="1" spc="-19">
                <a:solidFill>
                  <a:srgbClr val="231F20"/>
                </a:solidFill>
                <a:latin typeface="Arial"/>
                <a:cs typeface="Arial"/>
              </a:rPr>
              <a:t> </a:t>
            </a:r>
            <a:r>
              <a:rPr sz="388" b="1">
                <a:solidFill>
                  <a:srgbClr val="231F20"/>
                </a:solidFill>
                <a:latin typeface="Arial"/>
                <a:cs typeface="Arial"/>
              </a:rPr>
              <a:t>of</a:t>
            </a:r>
            <a:r>
              <a:rPr sz="388" b="1" spc="-16">
                <a:solidFill>
                  <a:srgbClr val="231F20"/>
                </a:solidFill>
                <a:latin typeface="Arial"/>
                <a:cs typeface="Arial"/>
              </a:rPr>
              <a:t> </a:t>
            </a:r>
            <a:r>
              <a:rPr sz="388" b="1">
                <a:solidFill>
                  <a:srgbClr val="231F20"/>
                </a:solidFill>
                <a:latin typeface="Arial"/>
                <a:cs typeface="Arial"/>
              </a:rPr>
              <a:t>Mexico</a:t>
            </a:r>
            <a:r>
              <a:rPr sz="388" b="1" spc="-19">
                <a:solidFill>
                  <a:srgbClr val="231F20"/>
                </a:solidFill>
                <a:latin typeface="Arial"/>
                <a:cs typeface="Arial"/>
              </a:rPr>
              <a:t> </a:t>
            </a:r>
            <a:r>
              <a:rPr sz="388" b="1">
                <a:solidFill>
                  <a:srgbClr val="231F20"/>
                </a:solidFill>
                <a:latin typeface="Arial"/>
                <a:cs typeface="Arial"/>
              </a:rPr>
              <a:t>oil</a:t>
            </a:r>
            <a:r>
              <a:rPr sz="388" b="1" spc="-16">
                <a:solidFill>
                  <a:srgbClr val="231F20"/>
                </a:solidFill>
                <a:latin typeface="Arial"/>
                <a:cs typeface="Arial"/>
              </a:rPr>
              <a:t> </a:t>
            </a:r>
            <a:r>
              <a:rPr sz="388" b="1" spc="-6">
                <a:solidFill>
                  <a:srgbClr val="231F20"/>
                </a:solidFill>
                <a:latin typeface="Arial"/>
                <a:cs typeface="Arial"/>
              </a:rPr>
              <a:t>spill</a:t>
            </a:r>
            <a:endParaRPr sz="388">
              <a:latin typeface="Arial"/>
              <a:cs typeface="Arial"/>
            </a:endParaRPr>
          </a:p>
        </p:txBody>
      </p:sp>
      <p:sp>
        <p:nvSpPr>
          <p:cNvPr id="283" name="object 283"/>
          <p:cNvSpPr txBox="1"/>
          <p:nvPr/>
        </p:nvSpPr>
        <p:spPr>
          <a:xfrm>
            <a:off x="6921305" y="2138703"/>
            <a:ext cx="65741" cy="717811"/>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6">
                <a:solidFill>
                  <a:srgbClr val="231F20"/>
                </a:solidFill>
                <a:latin typeface="Arial"/>
                <a:cs typeface="Arial"/>
              </a:rPr>
              <a:t>European</a:t>
            </a:r>
            <a:r>
              <a:rPr sz="388" b="1" spc="6">
                <a:solidFill>
                  <a:srgbClr val="231F20"/>
                </a:solidFill>
                <a:latin typeface="Arial"/>
                <a:cs typeface="Arial"/>
              </a:rPr>
              <a:t> </a:t>
            </a:r>
            <a:r>
              <a:rPr sz="388" b="1" spc="-13">
                <a:solidFill>
                  <a:srgbClr val="231F20"/>
                </a:solidFill>
                <a:latin typeface="Arial"/>
                <a:cs typeface="Arial"/>
              </a:rPr>
              <a:t>sovereign</a:t>
            </a:r>
            <a:r>
              <a:rPr sz="388" b="1" spc="10">
                <a:solidFill>
                  <a:srgbClr val="231F20"/>
                </a:solidFill>
                <a:latin typeface="Arial"/>
                <a:cs typeface="Arial"/>
              </a:rPr>
              <a:t> </a:t>
            </a:r>
            <a:r>
              <a:rPr sz="388" b="1">
                <a:solidFill>
                  <a:srgbClr val="231F20"/>
                </a:solidFill>
                <a:latin typeface="Arial"/>
                <a:cs typeface="Arial"/>
              </a:rPr>
              <a:t>debt</a:t>
            </a:r>
            <a:r>
              <a:rPr sz="388" b="1" spc="10">
                <a:solidFill>
                  <a:srgbClr val="231F20"/>
                </a:solidFill>
                <a:latin typeface="Arial"/>
                <a:cs typeface="Arial"/>
              </a:rPr>
              <a:t> </a:t>
            </a:r>
            <a:r>
              <a:rPr sz="388" b="1" spc="-19">
                <a:solidFill>
                  <a:srgbClr val="231F20"/>
                </a:solidFill>
                <a:latin typeface="Arial"/>
                <a:cs typeface="Arial"/>
              </a:rPr>
              <a:t>crisis</a:t>
            </a:r>
            <a:endParaRPr sz="388">
              <a:latin typeface="Arial"/>
              <a:cs typeface="Arial"/>
            </a:endParaRPr>
          </a:p>
        </p:txBody>
      </p:sp>
      <p:sp>
        <p:nvSpPr>
          <p:cNvPr id="284" name="object 284"/>
          <p:cNvSpPr txBox="1"/>
          <p:nvPr/>
        </p:nvSpPr>
        <p:spPr>
          <a:xfrm>
            <a:off x="7123743" y="2281717"/>
            <a:ext cx="65741" cy="502098"/>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Trebuchet MS"/>
                <a:cs typeface="Trebuchet MS"/>
              </a:rPr>
              <a:t>U.S.</a:t>
            </a:r>
            <a:r>
              <a:rPr sz="388" b="1" spc="-6">
                <a:solidFill>
                  <a:srgbClr val="231F20"/>
                </a:solidFill>
                <a:latin typeface="Trebuchet MS"/>
                <a:cs typeface="Trebuchet MS"/>
              </a:rPr>
              <a:t> </a:t>
            </a:r>
            <a:r>
              <a:rPr sz="388" b="1" spc="-13">
                <a:solidFill>
                  <a:srgbClr val="231F20"/>
                </a:solidFill>
                <a:latin typeface="Trebuchet MS"/>
                <a:cs typeface="Trebuchet MS"/>
              </a:rPr>
              <a:t>faces</a:t>
            </a:r>
            <a:r>
              <a:rPr sz="388" b="1" spc="-6">
                <a:solidFill>
                  <a:srgbClr val="231F20"/>
                </a:solidFill>
                <a:latin typeface="Trebuchet MS"/>
                <a:cs typeface="Trebuchet MS"/>
              </a:rPr>
              <a:t> </a:t>
            </a:r>
            <a:r>
              <a:rPr sz="388" b="1" spc="-16">
                <a:solidFill>
                  <a:srgbClr val="231F20"/>
                </a:solidFill>
                <a:latin typeface="Trebuchet MS"/>
                <a:cs typeface="Trebuchet MS"/>
              </a:rPr>
              <a:t>“ﬁscal</a:t>
            </a:r>
            <a:r>
              <a:rPr sz="388" b="1" spc="-6">
                <a:solidFill>
                  <a:srgbClr val="231F20"/>
                </a:solidFill>
                <a:latin typeface="Trebuchet MS"/>
                <a:cs typeface="Trebuchet MS"/>
              </a:rPr>
              <a:t> </a:t>
            </a:r>
            <a:r>
              <a:rPr sz="388" b="1" spc="-13">
                <a:solidFill>
                  <a:srgbClr val="231F20"/>
                </a:solidFill>
                <a:latin typeface="Trebuchet MS"/>
                <a:cs typeface="Trebuchet MS"/>
              </a:rPr>
              <a:t>cliff”</a:t>
            </a:r>
            <a:endParaRPr sz="388">
              <a:latin typeface="Trebuchet MS"/>
              <a:cs typeface="Trebuchet MS"/>
            </a:endParaRPr>
          </a:p>
        </p:txBody>
      </p:sp>
      <p:sp>
        <p:nvSpPr>
          <p:cNvPr id="285" name="object 285"/>
          <p:cNvSpPr txBox="1"/>
          <p:nvPr/>
        </p:nvSpPr>
        <p:spPr>
          <a:xfrm>
            <a:off x="7917884" y="2057128"/>
            <a:ext cx="122032" cy="591260"/>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Wave</a:t>
            </a:r>
            <a:r>
              <a:rPr sz="388" b="1" spc="-16">
                <a:solidFill>
                  <a:srgbClr val="231F20"/>
                </a:solidFill>
                <a:latin typeface="Arial"/>
                <a:cs typeface="Arial"/>
              </a:rPr>
              <a:t> </a:t>
            </a:r>
            <a:r>
              <a:rPr sz="388" b="1">
                <a:solidFill>
                  <a:srgbClr val="231F20"/>
                </a:solidFill>
                <a:latin typeface="Arial"/>
                <a:cs typeface="Arial"/>
              </a:rPr>
              <a:t>of</a:t>
            </a:r>
            <a:r>
              <a:rPr sz="388" b="1" spc="-13">
                <a:solidFill>
                  <a:srgbClr val="231F20"/>
                </a:solidFill>
                <a:latin typeface="Arial"/>
                <a:cs typeface="Arial"/>
              </a:rPr>
              <a:t> </a:t>
            </a:r>
            <a:r>
              <a:rPr sz="388" b="1" spc="-6">
                <a:solidFill>
                  <a:srgbClr val="231F20"/>
                </a:solidFill>
                <a:latin typeface="Arial"/>
                <a:cs typeface="Arial"/>
              </a:rPr>
              <a:t>populism</a:t>
            </a:r>
            <a:r>
              <a:rPr sz="388" b="1" spc="-16">
                <a:solidFill>
                  <a:srgbClr val="231F20"/>
                </a:solidFill>
                <a:latin typeface="Arial"/>
                <a:cs typeface="Arial"/>
              </a:rPr>
              <a:t> affects</a:t>
            </a:r>
            <a:r>
              <a:rPr sz="388" b="1" spc="324">
                <a:solidFill>
                  <a:srgbClr val="231F20"/>
                </a:solidFill>
                <a:latin typeface="Arial"/>
                <a:cs typeface="Arial"/>
              </a:rPr>
              <a:t> </a:t>
            </a:r>
            <a:r>
              <a:rPr sz="388" b="1" spc="-13">
                <a:solidFill>
                  <a:srgbClr val="231F20"/>
                </a:solidFill>
                <a:latin typeface="Arial"/>
                <a:cs typeface="Arial"/>
              </a:rPr>
              <a:t>elections</a:t>
            </a:r>
            <a:r>
              <a:rPr sz="388" b="1" spc="6">
                <a:solidFill>
                  <a:srgbClr val="231F20"/>
                </a:solidFill>
                <a:latin typeface="Arial"/>
                <a:cs typeface="Arial"/>
              </a:rPr>
              <a:t> </a:t>
            </a:r>
            <a:r>
              <a:rPr sz="388" b="1" spc="-6">
                <a:solidFill>
                  <a:srgbClr val="231F20"/>
                </a:solidFill>
                <a:latin typeface="Arial"/>
                <a:cs typeface="Arial"/>
              </a:rPr>
              <a:t>around</a:t>
            </a:r>
            <a:r>
              <a:rPr sz="388" b="1" spc="10">
                <a:solidFill>
                  <a:srgbClr val="231F20"/>
                </a:solidFill>
                <a:latin typeface="Arial"/>
                <a:cs typeface="Arial"/>
              </a:rPr>
              <a:t> </a:t>
            </a:r>
            <a:r>
              <a:rPr sz="388" b="1" spc="-13">
                <a:solidFill>
                  <a:srgbClr val="231F20"/>
                </a:solidFill>
                <a:latin typeface="Arial"/>
                <a:cs typeface="Arial"/>
              </a:rPr>
              <a:t>world</a:t>
            </a:r>
            <a:endParaRPr sz="388">
              <a:latin typeface="Arial"/>
              <a:cs typeface="Arial"/>
            </a:endParaRPr>
          </a:p>
        </p:txBody>
      </p:sp>
      <p:sp>
        <p:nvSpPr>
          <p:cNvPr id="286" name="object 286"/>
          <p:cNvSpPr txBox="1"/>
          <p:nvPr/>
        </p:nvSpPr>
        <p:spPr>
          <a:xfrm>
            <a:off x="8118604" y="2062874"/>
            <a:ext cx="122032" cy="54647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24"/>
              </a:lnSpc>
            </a:pPr>
            <a:r>
              <a:rPr sz="388" b="1" spc="-16">
                <a:solidFill>
                  <a:srgbClr val="231F20"/>
                </a:solidFill>
                <a:latin typeface="Arial"/>
                <a:cs typeface="Arial"/>
              </a:rPr>
              <a:t>Hurricanes</a:t>
            </a:r>
            <a:r>
              <a:rPr sz="388" b="1" spc="16">
                <a:solidFill>
                  <a:srgbClr val="231F20"/>
                </a:solidFill>
                <a:latin typeface="Arial"/>
                <a:cs typeface="Arial"/>
              </a:rPr>
              <a:t> </a:t>
            </a:r>
            <a:r>
              <a:rPr sz="388" b="1" spc="-6">
                <a:solidFill>
                  <a:srgbClr val="231F20"/>
                </a:solidFill>
                <a:latin typeface="Arial"/>
                <a:cs typeface="Arial"/>
              </a:rPr>
              <a:t>pummel</a:t>
            </a:r>
            <a:r>
              <a:rPr sz="388" b="1" spc="19">
                <a:solidFill>
                  <a:srgbClr val="231F20"/>
                </a:solidFill>
                <a:latin typeface="Arial"/>
                <a:cs typeface="Arial"/>
              </a:rPr>
              <a:t> </a:t>
            </a:r>
            <a:r>
              <a:rPr sz="388" b="1" spc="-16">
                <a:solidFill>
                  <a:srgbClr val="231F20"/>
                </a:solidFill>
                <a:latin typeface="Arial"/>
                <a:cs typeface="Arial"/>
              </a:rPr>
              <a:t>the</a:t>
            </a:r>
            <a:endParaRPr sz="388">
              <a:latin typeface="Arial"/>
              <a:cs typeface="Arial"/>
            </a:endParaRPr>
          </a:p>
          <a:p>
            <a:pPr marL="8218">
              <a:lnSpc>
                <a:spcPts val="453"/>
              </a:lnSpc>
            </a:pPr>
            <a:r>
              <a:rPr sz="388" b="1" spc="-16">
                <a:solidFill>
                  <a:srgbClr val="231F20"/>
                </a:solidFill>
                <a:latin typeface="Arial"/>
                <a:cs typeface="Arial"/>
              </a:rPr>
              <a:t>U.S.</a:t>
            </a:r>
            <a:r>
              <a:rPr sz="388" b="1" spc="-13">
                <a:solidFill>
                  <a:srgbClr val="231F20"/>
                </a:solidFill>
                <a:latin typeface="Arial"/>
                <a:cs typeface="Arial"/>
              </a:rPr>
              <a:t> </a:t>
            </a:r>
            <a:r>
              <a:rPr sz="388" b="1">
                <a:solidFill>
                  <a:srgbClr val="231F20"/>
                </a:solidFill>
                <a:latin typeface="Arial"/>
                <a:cs typeface="Arial"/>
              </a:rPr>
              <a:t>and</a:t>
            </a:r>
            <a:r>
              <a:rPr sz="388" b="1" spc="-16">
                <a:solidFill>
                  <a:srgbClr val="231F20"/>
                </a:solidFill>
                <a:latin typeface="Arial"/>
                <a:cs typeface="Arial"/>
              </a:rPr>
              <a:t> </a:t>
            </a:r>
            <a:r>
              <a:rPr sz="388" b="1" spc="-6">
                <a:solidFill>
                  <a:srgbClr val="231F20"/>
                </a:solidFill>
                <a:latin typeface="Arial"/>
                <a:cs typeface="Arial"/>
              </a:rPr>
              <a:t>Caribbean</a:t>
            </a:r>
            <a:endParaRPr sz="388">
              <a:latin typeface="Arial"/>
              <a:cs typeface="Arial"/>
            </a:endParaRPr>
          </a:p>
        </p:txBody>
      </p:sp>
      <p:sp>
        <p:nvSpPr>
          <p:cNvPr id="287" name="object 287"/>
          <p:cNvSpPr txBox="1"/>
          <p:nvPr/>
        </p:nvSpPr>
        <p:spPr>
          <a:xfrm>
            <a:off x="8356896" y="1989943"/>
            <a:ext cx="65741" cy="589616"/>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6">
                <a:solidFill>
                  <a:srgbClr val="231F20"/>
                </a:solidFill>
                <a:latin typeface="Arial"/>
                <a:cs typeface="Arial"/>
              </a:rPr>
              <a:t>U.S.</a:t>
            </a:r>
            <a:r>
              <a:rPr sz="388" b="1" spc="-13">
                <a:solidFill>
                  <a:srgbClr val="231F20"/>
                </a:solidFill>
                <a:latin typeface="Arial"/>
                <a:cs typeface="Arial"/>
              </a:rPr>
              <a:t> </a:t>
            </a:r>
            <a:r>
              <a:rPr sz="388" b="1">
                <a:solidFill>
                  <a:srgbClr val="231F20"/>
                </a:solidFill>
                <a:latin typeface="Arial"/>
                <a:cs typeface="Arial"/>
              </a:rPr>
              <a:t>trade</a:t>
            </a:r>
            <a:r>
              <a:rPr sz="388" b="1" spc="-13">
                <a:solidFill>
                  <a:srgbClr val="231F20"/>
                </a:solidFill>
                <a:latin typeface="Arial"/>
                <a:cs typeface="Arial"/>
              </a:rPr>
              <a:t> </a:t>
            </a:r>
            <a:r>
              <a:rPr sz="388" b="1" spc="-6">
                <a:solidFill>
                  <a:srgbClr val="231F20"/>
                </a:solidFill>
                <a:latin typeface="Arial"/>
                <a:cs typeface="Arial"/>
              </a:rPr>
              <a:t>war</a:t>
            </a:r>
            <a:r>
              <a:rPr sz="388" b="1" spc="-13">
                <a:solidFill>
                  <a:srgbClr val="231F20"/>
                </a:solidFill>
                <a:latin typeface="Arial"/>
                <a:cs typeface="Arial"/>
              </a:rPr>
              <a:t> </a:t>
            </a:r>
            <a:r>
              <a:rPr sz="388" b="1">
                <a:solidFill>
                  <a:srgbClr val="231F20"/>
                </a:solidFill>
                <a:latin typeface="Arial"/>
                <a:cs typeface="Arial"/>
              </a:rPr>
              <a:t>with</a:t>
            </a:r>
            <a:r>
              <a:rPr sz="388" b="1" spc="-13">
                <a:solidFill>
                  <a:srgbClr val="231F20"/>
                </a:solidFill>
                <a:latin typeface="Arial"/>
                <a:cs typeface="Arial"/>
              </a:rPr>
              <a:t> China</a:t>
            </a:r>
            <a:endParaRPr sz="388">
              <a:latin typeface="Arial"/>
              <a:cs typeface="Arial"/>
            </a:endParaRPr>
          </a:p>
        </p:txBody>
      </p:sp>
      <p:sp>
        <p:nvSpPr>
          <p:cNvPr id="288" name="object 288"/>
          <p:cNvSpPr txBox="1"/>
          <p:nvPr/>
        </p:nvSpPr>
        <p:spPr>
          <a:xfrm>
            <a:off x="7538985" y="1981741"/>
            <a:ext cx="65741" cy="692337"/>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spc="-19">
                <a:solidFill>
                  <a:srgbClr val="231F20"/>
                </a:solidFill>
                <a:latin typeface="Trebuchet MS"/>
                <a:cs typeface="Trebuchet MS"/>
              </a:rPr>
              <a:t>U.S.</a:t>
            </a:r>
            <a:r>
              <a:rPr sz="388" b="1" spc="-13">
                <a:solidFill>
                  <a:srgbClr val="231F20"/>
                </a:solidFill>
                <a:latin typeface="Trebuchet MS"/>
                <a:cs typeface="Trebuchet MS"/>
              </a:rPr>
              <a:t> </a:t>
            </a:r>
            <a:r>
              <a:rPr sz="388" b="1" spc="-6">
                <a:solidFill>
                  <a:srgbClr val="231F20"/>
                </a:solidFill>
                <a:latin typeface="Trebuchet MS"/>
                <a:cs typeface="Trebuchet MS"/>
              </a:rPr>
              <a:t>drawn</a:t>
            </a:r>
            <a:r>
              <a:rPr sz="388" b="1" spc="-13">
                <a:solidFill>
                  <a:srgbClr val="231F20"/>
                </a:solidFill>
                <a:latin typeface="Trebuchet MS"/>
                <a:cs typeface="Trebuchet MS"/>
              </a:rPr>
              <a:t> </a:t>
            </a:r>
            <a:r>
              <a:rPr sz="388" b="1" spc="-6">
                <a:solidFill>
                  <a:srgbClr val="231F20"/>
                </a:solidFill>
                <a:latin typeface="Trebuchet MS"/>
                <a:cs typeface="Trebuchet MS"/>
              </a:rPr>
              <a:t>into</a:t>
            </a:r>
            <a:r>
              <a:rPr sz="388" b="1" spc="-13">
                <a:solidFill>
                  <a:srgbClr val="231F20"/>
                </a:solidFill>
                <a:latin typeface="Trebuchet MS"/>
                <a:cs typeface="Trebuchet MS"/>
              </a:rPr>
              <a:t> </a:t>
            </a:r>
            <a:r>
              <a:rPr sz="388" b="1" spc="-6">
                <a:solidFill>
                  <a:srgbClr val="231F20"/>
                </a:solidFill>
                <a:latin typeface="Trebuchet MS"/>
                <a:cs typeface="Trebuchet MS"/>
              </a:rPr>
              <a:t>Syrian</a:t>
            </a:r>
            <a:r>
              <a:rPr sz="388" b="1" spc="-13">
                <a:solidFill>
                  <a:srgbClr val="231F20"/>
                </a:solidFill>
                <a:latin typeface="Trebuchet MS"/>
                <a:cs typeface="Trebuchet MS"/>
              </a:rPr>
              <a:t> </a:t>
            </a:r>
            <a:r>
              <a:rPr sz="388" b="1" spc="-6">
                <a:solidFill>
                  <a:srgbClr val="231F20"/>
                </a:solidFill>
                <a:latin typeface="Trebuchet MS"/>
                <a:cs typeface="Trebuchet MS"/>
              </a:rPr>
              <a:t>conﬂict</a:t>
            </a:r>
            <a:endParaRPr sz="388">
              <a:latin typeface="Trebuchet MS"/>
              <a:cs typeface="Trebuchet MS"/>
            </a:endParaRPr>
          </a:p>
        </p:txBody>
      </p:sp>
      <p:sp>
        <p:nvSpPr>
          <p:cNvPr id="289" name="object 289"/>
          <p:cNvSpPr txBox="1"/>
          <p:nvPr/>
        </p:nvSpPr>
        <p:spPr>
          <a:xfrm>
            <a:off x="7301676" y="2014204"/>
            <a:ext cx="122032" cy="772459"/>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Trebuchet MS"/>
                <a:cs typeface="Trebuchet MS"/>
              </a:rPr>
              <a:t>Year</a:t>
            </a:r>
            <a:r>
              <a:rPr sz="388" b="1" spc="-13">
                <a:solidFill>
                  <a:srgbClr val="231F20"/>
                </a:solidFill>
                <a:latin typeface="Trebuchet MS"/>
                <a:cs typeface="Trebuchet MS"/>
              </a:rPr>
              <a:t> ﬁve</a:t>
            </a:r>
            <a:r>
              <a:rPr sz="388" b="1" spc="-10">
                <a:solidFill>
                  <a:srgbClr val="231F20"/>
                </a:solidFill>
                <a:latin typeface="Trebuchet MS"/>
                <a:cs typeface="Trebuchet MS"/>
              </a:rPr>
              <a:t> </a:t>
            </a:r>
            <a:r>
              <a:rPr sz="388" b="1">
                <a:solidFill>
                  <a:srgbClr val="231F20"/>
                </a:solidFill>
                <a:latin typeface="Trebuchet MS"/>
                <a:cs typeface="Trebuchet MS"/>
              </a:rPr>
              <a:t>of</a:t>
            </a:r>
            <a:r>
              <a:rPr sz="388" b="1" spc="-13">
                <a:solidFill>
                  <a:srgbClr val="231F20"/>
                </a:solidFill>
                <a:latin typeface="Trebuchet MS"/>
                <a:cs typeface="Trebuchet MS"/>
              </a:rPr>
              <a:t> federal</a:t>
            </a:r>
            <a:r>
              <a:rPr sz="388" b="1" spc="-10">
                <a:solidFill>
                  <a:srgbClr val="231F20"/>
                </a:solidFill>
                <a:latin typeface="Trebuchet MS"/>
                <a:cs typeface="Trebuchet MS"/>
              </a:rPr>
              <a:t> </a:t>
            </a:r>
            <a:r>
              <a:rPr sz="388" b="1" spc="-6">
                <a:solidFill>
                  <a:srgbClr val="231F20"/>
                </a:solidFill>
                <a:latin typeface="Trebuchet MS"/>
                <a:cs typeface="Trebuchet MS"/>
              </a:rPr>
              <a:t>government’s</a:t>
            </a:r>
            <a:r>
              <a:rPr sz="388" b="1" spc="324">
                <a:solidFill>
                  <a:srgbClr val="231F20"/>
                </a:solidFill>
                <a:latin typeface="Trebuchet MS"/>
                <a:cs typeface="Trebuchet MS"/>
              </a:rPr>
              <a:t> </a:t>
            </a:r>
            <a:r>
              <a:rPr sz="388" b="1" spc="-6">
                <a:solidFill>
                  <a:srgbClr val="231F20"/>
                </a:solidFill>
                <a:latin typeface="Arial"/>
                <a:cs typeface="Arial"/>
              </a:rPr>
              <a:t>quantitative</a:t>
            </a:r>
            <a:r>
              <a:rPr sz="388" b="1" spc="10">
                <a:solidFill>
                  <a:srgbClr val="231F20"/>
                </a:solidFill>
                <a:latin typeface="Arial"/>
                <a:cs typeface="Arial"/>
              </a:rPr>
              <a:t> </a:t>
            </a:r>
            <a:r>
              <a:rPr sz="388" b="1" spc="-13">
                <a:solidFill>
                  <a:srgbClr val="231F20"/>
                </a:solidFill>
                <a:latin typeface="Arial"/>
                <a:cs typeface="Arial"/>
              </a:rPr>
              <a:t>easing</a:t>
            </a:r>
            <a:r>
              <a:rPr sz="388" b="1" spc="13">
                <a:solidFill>
                  <a:srgbClr val="231F20"/>
                </a:solidFill>
                <a:latin typeface="Arial"/>
                <a:cs typeface="Arial"/>
              </a:rPr>
              <a:t> </a:t>
            </a:r>
            <a:r>
              <a:rPr sz="388" b="1" spc="-6">
                <a:solidFill>
                  <a:srgbClr val="231F20"/>
                </a:solidFill>
                <a:latin typeface="Arial"/>
                <a:cs typeface="Arial"/>
              </a:rPr>
              <a:t>policy</a:t>
            </a:r>
            <a:endParaRPr sz="388">
              <a:latin typeface="Arial"/>
              <a:cs typeface="Arial"/>
            </a:endParaRPr>
          </a:p>
        </p:txBody>
      </p:sp>
      <p:sp>
        <p:nvSpPr>
          <p:cNvPr id="290" name="object 290"/>
          <p:cNvSpPr txBox="1"/>
          <p:nvPr/>
        </p:nvSpPr>
        <p:spPr>
          <a:xfrm>
            <a:off x="7710925" y="2196458"/>
            <a:ext cx="122032" cy="462654"/>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Arial"/>
                <a:cs typeface="Arial"/>
              </a:rPr>
              <a:t>Greek</a:t>
            </a:r>
            <a:r>
              <a:rPr sz="388" b="1" spc="3">
                <a:solidFill>
                  <a:srgbClr val="231F20"/>
                </a:solidFill>
                <a:latin typeface="Arial"/>
                <a:cs typeface="Arial"/>
              </a:rPr>
              <a:t> </a:t>
            </a:r>
            <a:r>
              <a:rPr sz="388" b="1">
                <a:solidFill>
                  <a:srgbClr val="231F20"/>
                </a:solidFill>
                <a:latin typeface="Arial"/>
                <a:cs typeface="Arial"/>
              </a:rPr>
              <a:t>debt</a:t>
            </a:r>
            <a:r>
              <a:rPr sz="388" b="1" spc="3">
                <a:solidFill>
                  <a:srgbClr val="231F20"/>
                </a:solidFill>
                <a:latin typeface="Arial"/>
                <a:cs typeface="Arial"/>
              </a:rPr>
              <a:t> </a:t>
            </a:r>
            <a:r>
              <a:rPr sz="388" b="1" spc="-6">
                <a:solidFill>
                  <a:srgbClr val="231F20"/>
                </a:solidFill>
                <a:latin typeface="Arial"/>
                <a:cs typeface="Arial"/>
              </a:rPr>
              <a:t>crisis;</a:t>
            </a:r>
            <a:r>
              <a:rPr sz="388" b="1" spc="324">
                <a:solidFill>
                  <a:srgbClr val="231F20"/>
                </a:solidFill>
                <a:latin typeface="Arial"/>
                <a:cs typeface="Arial"/>
              </a:rPr>
              <a:t> </a:t>
            </a:r>
            <a:r>
              <a:rPr sz="388" b="1" spc="-13">
                <a:solidFill>
                  <a:srgbClr val="231F20"/>
                </a:solidFill>
                <a:latin typeface="Arial"/>
                <a:cs typeface="Arial"/>
              </a:rPr>
              <a:t>China</a:t>
            </a:r>
            <a:r>
              <a:rPr sz="388" b="1" spc="-3">
                <a:solidFill>
                  <a:srgbClr val="231F20"/>
                </a:solidFill>
                <a:latin typeface="Arial"/>
                <a:cs typeface="Arial"/>
              </a:rPr>
              <a:t> </a:t>
            </a:r>
            <a:r>
              <a:rPr sz="388" b="1">
                <a:solidFill>
                  <a:srgbClr val="231F20"/>
                </a:solidFill>
                <a:latin typeface="Arial"/>
                <a:cs typeface="Arial"/>
              </a:rPr>
              <a:t>growth</a:t>
            </a:r>
            <a:r>
              <a:rPr sz="388" b="1" spc="-3">
                <a:solidFill>
                  <a:srgbClr val="231F20"/>
                </a:solidFill>
                <a:latin typeface="Arial"/>
                <a:cs typeface="Arial"/>
              </a:rPr>
              <a:t> </a:t>
            </a:r>
            <a:r>
              <a:rPr sz="388" b="1" spc="-23">
                <a:solidFill>
                  <a:srgbClr val="231F20"/>
                </a:solidFill>
                <a:latin typeface="Arial"/>
                <a:cs typeface="Arial"/>
              </a:rPr>
              <a:t>slows</a:t>
            </a:r>
            <a:endParaRPr sz="388">
              <a:latin typeface="Arial"/>
              <a:cs typeface="Arial"/>
            </a:endParaRPr>
          </a:p>
        </p:txBody>
      </p:sp>
      <p:sp>
        <p:nvSpPr>
          <p:cNvPr id="291" name="object 291"/>
          <p:cNvSpPr txBox="1"/>
          <p:nvPr/>
        </p:nvSpPr>
        <p:spPr>
          <a:xfrm>
            <a:off x="8755193" y="2031099"/>
            <a:ext cx="65741" cy="490594"/>
          </a:xfrm>
          <a:prstGeom prst="rect">
            <a:avLst/>
          </a:prstGeom>
        </p:spPr>
        <p:txBody>
          <a:bodyPr vert="vert270"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ts val="434"/>
              </a:lnSpc>
            </a:pPr>
            <a:r>
              <a:rPr sz="388" b="1">
                <a:solidFill>
                  <a:srgbClr val="231F20"/>
                </a:solidFill>
                <a:latin typeface="Arial"/>
                <a:cs typeface="Arial"/>
              </a:rPr>
              <a:t>COVID-19</a:t>
            </a:r>
            <a:r>
              <a:rPr sz="388" b="1" spc="39">
                <a:solidFill>
                  <a:srgbClr val="231F20"/>
                </a:solidFill>
                <a:latin typeface="Arial"/>
                <a:cs typeface="Arial"/>
              </a:rPr>
              <a:t> </a:t>
            </a:r>
            <a:r>
              <a:rPr sz="388" b="1" spc="-6">
                <a:solidFill>
                  <a:srgbClr val="231F20"/>
                </a:solidFill>
                <a:latin typeface="Arial"/>
                <a:cs typeface="Arial"/>
              </a:rPr>
              <a:t>pandemic</a:t>
            </a:r>
            <a:endParaRPr sz="388">
              <a:latin typeface="Arial"/>
              <a:cs typeface="Arial"/>
            </a:endParaRPr>
          </a:p>
        </p:txBody>
      </p:sp>
      <p:sp>
        <p:nvSpPr>
          <p:cNvPr id="292" name="object 292"/>
          <p:cNvSpPr txBox="1"/>
          <p:nvPr/>
        </p:nvSpPr>
        <p:spPr>
          <a:xfrm>
            <a:off x="5869179" y="2308680"/>
            <a:ext cx="122032" cy="467173"/>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a:solidFill>
                  <a:srgbClr val="231F20"/>
                </a:solidFill>
                <a:latin typeface="Arial"/>
                <a:cs typeface="Arial"/>
              </a:rPr>
              <a:t>Dow</a:t>
            </a:r>
            <a:r>
              <a:rPr sz="388" b="1" spc="6">
                <a:solidFill>
                  <a:srgbClr val="231F20"/>
                </a:solidFill>
                <a:latin typeface="Arial"/>
                <a:cs typeface="Arial"/>
              </a:rPr>
              <a:t> </a:t>
            </a:r>
            <a:r>
              <a:rPr sz="388" b="1" spc="-19">
                <a:solidFill>
                  <a:srgbClr val="231F20"/>
                </a:solidFill>
                <a:latin typeface="Arial"/>
                <a:cs typeface="Arial"/>
              </a:rPr>
              <a:t>Jones</a:t>
            </a:r>
            <a:r>
              <a:rPr sz="388" b="1" spc="10">
                <a:solidFill>
                  <a:srgbClr val="231F20"/>
                </a:solidFill>
                <a:latin typeface="Arial"/>
                <a:cs typeface="Arial"/>
              </a:rPr>
              <a:t> </a:t>
            </a:r>
            <a:r>
              <a:rPr sz="388" b="1" spc="-13">
                <a:solidFill>
                  <a:srgbClr val="231F20"/>
                </a:solidFill>
                <a:latin typeface="Arial"/>
                <a:cs typeface="Arial"/>
              </a:rPr>
              <a:t>tops</a:t>
            </a:r>
            <a:r>
              <a:rPr sz="388" b="1" spc="324">
                <a:solidFill>
                  <a:srgbClr val="231F20"/>
                </a:solidFill>
                <a:latin typeface="Arial"/>
                <a:cs typeface="Arial"/>
              </a:rPr>
              <a:t> </a:t>
            </a:r>
            <a:r>
              <a:rPr sz="388" b="1">
                <a:solidFill>
                  <a:srgbClr val="231F20"/>
                </a:solidFill>
                <a:latin typeface="Trebuchet MS"/>
                <a:cs typeface="Trebuchet MS"/>
              </a:rPr>
              <a:t>12,000</a:t>
            </a:r>
            <a:r>
              <a:rPr sz="388" b="1" spc="-19">
                <a:solidFill>
                  <a:srgbClr val="231F20"/>
                </a:solidFill>
                <a:latin typeface="Trebuchet MS"/>
                <a:cs typeface="Trebuchet MS"/>
              </a:rPr>
              <a:t> </a:t>
            </a:r>
            <a:r>
              <a:rPr sz="388" b="1" spc="-13">
                <a:solidFill>
                  <a:srgbClr val="231F20"/>
                </a:solidFill>
                <a:latin typeface="Trebuchet MS"/>
                <a:cs typeface="Trebuchet MS"/>
              </a:rPr>
              <a:t>for</a:t>
            </a:r>
            <a:r>
              <a:rPr sz="388" b="1" spc="-16">
                <a:solidFill>
                  <a:srgbClr val="231F20"/>
                </a:solidFill>
                <a:latin typeface="Trebuchet MS"/>
                <a:cs typeface="Trebuchet MS"/>
              </a:rPr>
              <a:t> </a:t>
            </a:r>
            <a:r>
              <a:rPr sz="388" b="1" spc="-19">
                <a:solidFill>
                  <a:srgbClr val="231F20"/>
                </a:solidFill>
                <a:latin typeface="Trebuchet MS"/>
                <a:cs typeface="Trebuchet MS"/>
              </a:rPr>
              <a:t>ﬁrst</a:t>
            </a:r>
            <a:r>
              <a:rPr sz="388" b="1" spc="-16">
                <a:solidFill>
                  <a:srgbClr val="231F20"/>
                </a:solidFill>
                <a:latin typeface="Trebuchet MS"/>
                <a:cs typeface="Trebuchet MS"/>
              </a:rPr>
              <a:t> </a:t>
            </a:r>
            <a:r>
              <a:rPr sz="388" b="1" spc="-13">
                <a:solidFill>
                  <a:srgbClr val="231F20"/>
                </a:solidFill>
                <a:latin typeface="Trebuchet MS"/>
                <a:cs typeface="Trebuchet MS"/>
              </a:rPr>
              <a:t>time</a:t>
            </a:r>
            <a:endParaRPr sz="388">
              <a:latin typeface="Trebuchet MS"/>
              <a:cs typeface="Trebuchet MS"/>
            </a:endParaRPr>
          </a:p>
        </p:txBody>
      </p:sp>
      <p:sp>
        <p:nvSpPr>
          <p:cNvPr id="293" name="object 293"/>
          <p:cNvSpPr txBox="1"/>
          <p:nvPr/>
        </p:nvSpPr>
        <p:spPr>
          <a:xfrm>
            <a:off x="8522550" y="2065526"/>
            <a:ext cx="122032" cy="497168"/>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16">
                <a:solidFill>
                  <a:srgbClr val="231F20"/>
                </a:solidFill>
                <a:latin typeface="Arial"/>
                <a:cs typeface="Arial"/>
              </a:rPr>
              <a:t>U.S.-China</a:t>
            </a:r>
            <a:r>
              <a:rPr sz="388" b="1" spc="3">
                <a:solidFill>
                  <a:srgbClr val="231F20"/>
                </a:solidFill>
                <a:latin typeface="Arial"/>
                <a:cs typeface="Arial"/>
              </a:rPr>
              <a:t> </a:t>
            </a:r>
            <a:r>
              <a:rPr sz="388" b="1">
                <a:solidFill>
                  <a:srgbClr val="231F20"/>
                </a:solidFill>
                <a:latin typeface="Arial"/>
                <a:cs typeface="Arial"/>
              </a:rPr>
              <a:t>trade</a:t>
            </a:r>
            <a:r>
              <a:rPr sz="388" b="1" spc="3">
                <a:solidFill>
                  <a:srgbClr val="231F20"/>
                </a:solidFill>
                <a:latin typeface="Arial"/>
                <a:cs typeface="Arial"/>
              </a:rPr>
              <a:t> </a:t>
            </a:r>
            <a:r>
              <a:rPr sz="388" b="1" spc="-13">
                <a:solidFill>
                  <a:srgbClr val="231F20"/>
                </a:solidFill>
                <a:latin typeface="Arial"/>
                <a:cs typeface="Arial"/>
              </a:rPr>
              <a:t>war;</a:t>
            </a:r>
            <a:r>
              <a:rPr sz="388" b="1" spc="324">
                <a:solidFill>
                  <a:srgbClr val="231F20"/>
                </a:solidFill>
                <a:latin typeface="Arial"/>
                <a:cs typeface="Arial"/>
              </a:rPr>
              <a:t> </a:t>
            </a:r>
            <a:r>
              <a:rPr sz="388" b="1">
                <a:solidFill>
                  <a:srgbClr val="231F20"/>
                </a:solidFill>
                <a:latin typeface="Arial"/>
                <a:cs typeface="Arial"/>
              </a:rPr>
              <a:t>global</a:t>
            </a:r>
            <a:r>
              <a:rPr sz="388" b="1" spc="-3">
                <a:solidFill>
                  <a:srgbClr val="231F20"/>
                </a:solidFill>
                <a:latin typeface="Arial"/>
                <a:cs typeface="Arial"/>
              </a:rPr>
              <a:t> </a:t>
            </a:r>
            <a:r>
              <a:rPr sz="388" b="1" spc="-6">
                <a:solidFill>
                  <a:srgbClr val="231F20"/>
                </a:solidFill>
                <a:latin typeface="Arial"/>
                <a:cs typeface="Arial"/>
              </a:rPr>
              <a:t>rate</a:t>
            </a:r>
            <a:r>
              <a:rPr sz="388" b="1">
                <a:solidFill>
                  <a:srgbClr val="231F20"/>
                </a:solidFill>
                <a:latin typeface="Arial"/>
                <a:cs typeface="Arial"/>
              </a:rPr>
              <a:t> </a:t>
            </a:r>
            <a:r>
              <a:rPr sz="388" b="1" spc="-13">
                <a:solidFill>
                  <a:srgbClr val="231F20"/>
                </a:solidFill>
                <a:latin typeface="Arial"/>
                <a:cs typeface="Arial"/>
              </a:rPr>
              <a:t>cuts</a:t>
            </a:r>
            <a:endParaRPr sz="388">
              <a:latin typeface="Arial"/>
              <a:cs typeface="Arial"/>
            </a:endParaRPr>
          </a:p>
        </p:txBody>
      </p:sp>
      <p:sp>
        <p:nvSpPr>
          <p:cNvPr id="294" name="object 294"/>
          <p:cNvSpPr txBox="1"/>
          <p:nvPr/>
        </p:nvSpPr>
        <p:spPr>
          <a:xfrm>
            <a:off x="8941033" y="1965289"/>
            <a:ext cx="122032" cy="467173"/>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Trebuchet MS"/>
                <a:cs typeface="Trebuchet MS"/>
              </a:rPr>
              <a:t>Inﬂation</a:t>
            </a:r>
            <a:r>
              <a:rPr sz="388" b="1" spc="-10">
                <a:solidFill>
                  <a:srgbClr val="231F20"/>
                </a:solidFill>
                <a:latin typeface="Trebuchet MS"/>
                <a:cs typeface="Trebuchet MS"/>
              </a:rPr>
              <a:t> </a:t>
            </a:r>
            <a:r>
              <a:rPr sz="388" b="1" spc="-16">
                <a:solidFill>
                  <a:srgbClr val="231F20"/>
                </a:solidFill>
                <a:latin typeface="Trebuchet MS"/>
                <a:cs typeface="Trebuchet MS"/>
              </a:rPr>
              <a:t>rates</a:t>
            </a:r>
            <a:r>
              <a:rPr sz="388" b="1" spc="-6">
                <a:solidFill>
                  <a:srgbClr val="231F20"/>
                </a:solidFill>
                <a:latin typeface="Trebuchet MS"/>
                <a:cs typeface="Trebuchet MS"/>
              </a:rPr>
              <a:t> surge</a:t>
            </a:r>
            <a:r>
              <a:rPr sz="388" b="1" spc="324">
                <a:solidFill>
                  <a:srgbClr val="231F20"/>
                </a:solidFill>
                <a:latin typeface="Trebuchet MS"/>
                <a:cs typeface="Trebuchet MS"/>
              </a:rPr>
              <a:t> </a:t>
            </a:r>
            <a:r>
              <a:rPr sz="388" b="1" spc="-6">
                <a:solidFill>
                  <a:srgbClr val="231F20"/>
                </a:solidFill>
                <a:latin typeface="Arial"/>
                <a:cs typeface="Arial"/>
              </a:rPr>
              <a:t>around</a:t>
            </a:r>
            <a:r>
              <a:rPr sz="388" b="1" spc="-10">
                <a:solidFill>
                  <a:srgbClr val="231F20"/>
                </a:solidFill>
                <a:latin typeface="Arial"/>
                <a:cs typeface="Arial"/>
              </a:rPr>
              <a:t> </a:t>
            </a:r>
            <a:r>
              <a:rPr sz="388" b="1">
                <a:solidFill>
                  <a:srgbClr val="231F20"/>
                </a:solidFill>
                <a:latin typeface="Arial"/>
                <a:cs typeface="Arial"/>
              </a:rPr>
              <a:t>the</a:t>
            </a:r>
            <a:r>
              <a:rPr sz="388" b="1" spc="-10">
                <a:solidFill>
                  <a:srgbClr val="231F20"/>
                </a:solidFill>
                <a:latin typeface="Arial"/>
                <a:cs typeface="Arial"/>
              </a:rPr>
              <a:t> </a:t>
            </a:r>
            <a:r>
              <a:rPr sz="388" b="1" spc="-6">
                <a:solidFill>
                  <a:srgbClr val="231F20"/>
                </a:solidFill>
                <a:latin typeface="Arial"/>
                <a:cs typeface="Arial"/>
              </a:rPr>
              <a:t>world</a:t>
            </a:r>
            <a:endParaRPr sz="388">
              <a:latin typeface="Arial"/>
              <a:cs typeface="Arial"/>
            </a:endParaRPr>
          </a:p>
        </p:txBody>
      </p:sp>
      <p:sp>
        <p:nvSpPr>
          <p:cNvPr id="295" name="object 295"/>
          <p:cNvSpPr txBox="1"/>
          <p:nvPr/>
        </p:nvSpPr>
        <p:spPr>
          <a:xfrm>
            <a:off x="9138511" y="1633390"/>
            <a:ext cx="122032" cy="862853"/>
          </a:xfrm>
          <a:prstGeom prst="rect">
            <a:avLst/>
          </a:prstGeom>
        </p:spPr>
        <p:txBody>
          <a:bodyPr vert="vert270" wrap="square" lIns="0" tIns="41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nSpc>
                <a:spcPts val="440"/>
              </a:lnSpc>
              <a:spcBef>
                <a:spcPts val="3"/>
              </a:spcBef>
            </a:pPr>
            <a:r>
              <a:rPr sz="388" b="1" spc="-6">
                <a:solidFill>
                  <a:srgbClr val="231F20"/>
                </a:solidFill>
                <a:latin typeface="Arial"/>
                <a:cs typeface="Arial"/>
              </a:rPr>
              <a:t>Federal</a:t>
            </a:r>
            <a:r>
              <a:rPr sz="388" b="1" spc="13">
                <a:solidFill>
                  <a:srgbClr val="231F20"/>
                </a:solidFill>
                <a:latin typeface="Arial"/>
                <a:cs typeface="Arial"/>
              </a:rPr>
              <a:t> </a:t>
            </a:r>
            <a:r>
              <a:rPr sz="388" b="1" spc="-6">
                <a:solidFill>
                  <a:srgbClr val="231F20"/>
                </a:solidFill>
                <a:latin typeface="Arial"/>
                <a:cs typeface="Arial"/>
              </a:rPr>
              <a:t>Reserve/global</a:t>
            </a:r>
            <a:r>
              <a:rPr sz="388" b="1" spc="13">
                <a:solidFill>
                  <a:srgbClr val="231F20"/>
                </a:solidFill>
                <a:latin typeface="Arial"/>
                <a:cs typeface="Arial"/>
              </a:rPr>
              <a:t> </a:t>
            </a:r>
            <a:r>
              <a:rPr sz="388" b="1" spc="-13">
                <a:solidFill>
                  <a:srgbClr val="231F20"/>
                </a:solidFill>
                <a:latin typeface="Arial"/>
                <a:cs typeface="Arial"/>
              </a:rPr>
              <a:t>central</a:t>
            </a:r>
            <a:r>
              <a:rPr sz="388" b="1" spc="13">
                <a:solidFill>
                  <a:srgbClr val="231F20"/>
                </a:solidFill>
                <a:latin typeface="Arial"/>
                <a:cs typeface="Arial"/>
              </a:rPr>
              <a:t> </a:t>
            </a:r>
            <a:r>
              <a:rPr sz="388" b="1" spc="-13">
                <a:solidFill>
                  <a:srgbClr val="231F20"/>
                </a:solidFill>
                <a:latin typeface="Arial"/>
                <a:cs typeface="Arial"/>
              </a:rPr>
              <a:t>banks</a:t>
            </a:r>
            <a:r>
              <a:rPr sz="388" b="1" spc="324">
                <a:solidFill>
                  <a:srgbClr val="231F20"/>
                </a:solidFill>
                <a:latin typeface="Arial"/>
                <a:cs typeface="Arial"/>
              </a:rPr>
              <a:t> </a:t>
            </a:r>
            <a:r>
              <a:rPr sz="388" b="1" spc="-13">
                <a:solidFill>
                  <a:srgbClr val="231F20"/>
                </a:solidFill>
                <a:latin typeface="Trebuchet MS"/>
                <a:cs typeface="Trebuchet MS"/>
              </a:rPr>
              <a:t>raise</a:t>
            </a:r>
            <a:r>
              <a:rPr sz="388" b="1" spc="-6">
                <a:solidFill>
                  <a:srgbClr val="231F20"/>
                </a:solidFill>
                <a:latin typeface="Trebuchet MS"/>
                <a:cs typeface="Trebuchet MS"/>
              </a:rPr>
              <a:t> </a:t>
            </a:r>
            <a:r>
              <a:rPr sz="388" b="1" spc="-16">
                <a:solidFill>
                  <a:srgbClr val="231F20"/>
                </a:solidFill>
                <a:latin typeface="Trebuchet MS"/>
                <a:cs typeface="Trebuchet MS"/>
              </a:rPr>
              <a:t>interest</a:t>
            </a:r>
            <a:r>
              <a:rPr sz="388" b="1" spc="-6">
                <a:solidFill>
                  <a:srgbClr val="231F20"/>
                </a:solidFill>
                <a:latin typeface="Trebuchet MS"/>
                <a:cs typeface="Trebuchet MS"/>
              </a:rPr>
              <a:t> </a:t>
            </a:r>
            <a:r>
              <a:rPr sz="388" b="1" spc="-16">
                <a:solidFill>
                  <a:srgbClr val="231F20"/>
                </a:solidFill>
                <a:latin typeface="Trebuchet MS"/>
                <a:cs typeface="Trebuchet MS"/>
              </a:rPr>
              <a:t>rates</a:t>
            </a:r>
            <a:r>
              <a:rPr sz="388" b="1" spc="-3">
                <a:solidFill>
                  <a:srgbClr val="231F20"/>
                </a:solidFill>
                <a:latin typeface="Trebuchet MS"/>
                <a:cs typeface="Trebuchet MS"/>
              </a:rPr>
              <a:t> </a:t>
            </a:r>
            <a:r>
              <a:rPr sz="388" b="1" spc="-6">
                <a:solidFill>
                  <a:srgbClr val="231F20"/>
                </a:solidFill>
                <a:latin typeface="Trebuchet MS"/>
                <a:cs typeface="Trebuchet MS"/>
              </a:rPr>
              <a:t>to </a:t>
            </a:r>
            <a:r>
              <a:rPr sz="388" b="1">
                <a:solidFill>
                  <a:srgbClr val="231F20"/>
                </a:solidFill>
                <a:latin typeface="Trebuchet MS"/>
                <a:cs typeface="Trebuchet MS"/>
              </a:rPr>
              <a:t>ﬁght</a:t>
            </a:r>
            <a:r>
              <a:rPr sz="388" b="1" spc="-3">
                <a:solidFill>
                  <a:srgbClr val="231F20"/>
                </a:solidFill>
                <a:latin typeface="Trebuchet MS"/>
                <a:cs typeface="Trebuchet MS"/>
              </a:rPr>
              <a:t> </a:t>
            </a:r>
            <a:r>
              <a:rPr sz="388" b="1" spc="-6">
                <a:solidFill>
                  <a:srgbClr val="231F20"/>
                </a:solidFill>
                <a:latin typeface="Trebuchet MS"/>
                <a:cs typeface="Trebuchet MS"/>
              </a:rPr>
              <a:t>inﬂation</a:t>
            </a:r>
            <a:endParaRPr sz="388">
              <a:latin typeface="Trebuchet MS"/>
              <a:cs typeface="Trebuchet MS"/>
            </a:endParaRPr>
          </a:p>
        </p:txBody>
      </p:sp>
      <p:sp>
        <p:nvSpPr>
          <p:cNvPr id="296" name="object 296"/>
          <p:cNvSpPr txBox="1"/>
          <p:nvPr/>
        </p:nvSpPr>
        <p:spPr>
          <a:xfrm>
            <a:off x="5336685"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7.4%</a:t>
            </a:r>
            <a:endParaRPr sz="615">
              <a:latin typeface="Calibri"/>
              <a:cs typeface="Calibri"/>
            </a:endParaRPr>
          </a:p>
        </p:txBody>
      </p:sp>
      <p:sp>
        <p:nvSpPr>
          <p:cNvPr id="297" name="object 297"/>
          <p:cNvSpPr txBox="1"/>
          <p:nvPr/>
        </p:nvSpPr>
        <p:spPr>
          <a:xfrm>
            <a:off x="5404736" y="4393717"/>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$20,333</a:t>
            </a:r>
            <a:endParaRPr sz="453">
              <a:latin typeface="Calibri"/>
              <a:cs typeface="Calibri"/>
            </a:endParaRPr>
          </a:p>
        </p:txBody>
      </p:sp>
      <p:sp>
        <p:nvSpPr>
          <p:cNvPr id="298" name="object 298"/>
          <p:cNvSpPr txBox="1"/>
          <p:nvPr/>
        </p:nvSpPr>
        <p:spPr>
          <a:xfrm>
            <a:off x="5364462" y="3822994"/>
            <a:ext cx="26748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AA1E2D"/>
                </a:solidFill>
                <a:latin typeface="Calibri"/>
                <a:cs typeface="Calibri"/>
              </a:rPr>
              <a:t>2004</a:t>
            </a:r>
            <a:endParaRPr sz="615">
              <a:latin typeface="Calibri"/>
              <a:cs typeface="Calibri"/>
            </a:endParaRPr>
          </a:p>
          <a:p>
            <a:pPr marL="8218" marR="3287" algn="ctr">
              <a:lnSpc>
                <a:spcPts val="569"/>
              </a:lnSpc>
              <a:spcBef>
                <a:spcPts val="162"/>
              </a:spcBef>
            </a:pPr>
            <a:r>
              <a:rPr sz="518" b="1" spc="-32">
                <a:solidFill>
                  <a:srgbClr val="231F20"/>
                </a:solidFill>
                <a:latin typeface="Calibri"/>
                <a:cs typeface="Calibri"/>
              </a:rPr>
              <a:t>George</a:t>
            </a:r>
            <a:r>
              <a:rPr sz="518" b="1" spc="-3">
                <a:solidFill>
                  <a:srgbClr val="231F20"/>
                </a:solidFill>
                <a:latin typeface="Calibri"/>
                <a:cs typeface="Calibri"/>
              </a:rPr>
              <a:t> </a:t>
            </a:r>
            <a:r>
              <a:rPr sz="518" b="1" spc="-68">
                <a:solidFill>
                  <a:srgbClr val="231F20"/>
                </a:solidFill>
                <a:latin typeface="Calibri"/>
                <a:cs typeface="Calibri"/>
              </a:rPr>
              <a:t>W.</a:t>
            </a:r>
            <a:r>
              <a:rPr sz="518" b="1" spc="324">
                <a:solidFill>
                  <a:srgbClr val="231F20"/>
                </a:solidFill>
                <a:latin typeface="Calibri"/>
                <a:cs typeface="Calibri"/>
              </a:rPr>
              <a:t> </a:t>
            </a:r>
            <a:r>
              <a:rPr sz="518" b="1" spc="-13">
                <a:solidFill>
                  <a:srgbClr val="231F20"/>
                </a:solidFill>
                <a:latin typeface="Calibri"/>
                <a:cs typeface="Calibri"/>
              </a:rPr>
              <a:t>Bush</a:t>
            </a:r>
            <a:endParaRPr sz="518">
              <a:latin typeface="Calibri"/>
              <a:cs typeface="Calibri"/>
            </a:endParaRPr>
          </a:p>
        </p:txBody>
      </p:sp>
      <p:grpSp>
        <p:nvGrpSpPr>
          <p:cNvPr id="299" name="object 299"/>
          <p:cNvGrpSpPr/>
          <p:nvPr/>
        </p:nvGrpSpPr>
        <p:grpSpPr>
          <a:xfrm>
            <a:off x="5347591" y="4150987"/>
            <a:ext cx="300070" cy="474258"/>
            <a:chOff x="5347591" y="4150987"/>
            <a:chExt cx="300070" cy="474258"/>
          </a:xfrm>
        </p:grpSpPr>
        <p:sp>
          <p:nvSpPr>
            <p:cNvPr id="300" name="object 300"/>
            <p:cNvSpPr/>
            <p:nvPr/>
          </p:nvSpPr>
          <p:spPr>
            <a:xfrm>
              <a:off x="5353879" y="415098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1" name="object 301"/>
            <p:cNvSpPr/>
            <p:nvPr/>
          </p:nvSpPr>
          <p:spPr>
            <a:xfrm>
              <a:off x="5396661" y="4476916"/>
              <a:ext cx="208317" cy="148329"/>
            </a:xfrm>
            <a:custGeom>
              <a:avLst/>
              <a:gdLst/>
              <a:ahLst/>
              <a:cxnLst/>
              <a:rect l="l" t="t" r="r" b="b"/>
              <a:pathLst>
                <a:path w="321945" h="229235">
                  <a:moveTo>
                    <a:pt x="321614" y="0"/>
                  </a:moveTo>
                  <a:lnTo>
                    <a:pt x="0" y="0"/>
                  </a:lnTo>
                  <a:lnTo>
                    <a:pt x="0" y="228726"/>
                  </a:lnTo>
                  <a:lnTo>
                    <a:pt x="321614" y="228726"/>
                  </a:lnTo>
                  <a:lnTo>
                    <a:pt x="321614"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2" name="object 302"/>
            <p:cNvSpPr/>
            <p:nvPr/>
          </p:nvSpPr>
          <p:spPr>
            <a:xfrm>
              <a:off x="5396661" y="4603000"/>
              <a:ext cx="208317" cy="22188"/>
            </a:xfrm>
            <a:custGeom>
              <a:avLst/>
              <a:gdLst/>
              <a:ahLst/>
              <a:cxnLst/>
              <a:rect l="l" t="t" r="r" b="b"/>
              <a:pathLst>
                <a:path w="321945" h="34289">
                  <a:moveTo>
                    <a:pt x="321614" y="0"/>
                  </a:moveTo>
                  <a:lnTo>
                    <a:pt x="0" y="0"/>
                  </a:lnTo>
                  <a:lnTo>
                    <a:pt x="0" y="33883"/>
                  </a:lnTo>
                  <a:lnTo>
                    <a:pt x="321614" y="33883"/>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3" name="object 303"/>
            <p:cNvSpPr/>
            <p:nvPr/>
          </p:nvSpPr>
          <p:spPr>
            <a:xfrm>
              <a:off x="5347591" y="4625124"/>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04" name="object 304"/>
          <p:cNvSpPr txBox="1"/>
          <p:nvPr/>
        </p:nvSpPr>
        <p:spPr>
          <a:xfrm>
            <a:off x="5396661" y="4525053"/>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$2,905</a:t>
            </a:r>
            <a:endParaRPr sz="453">
              <a:latin typeface="Calibri"/>
              <a:cs typeface="Calibri"/>
            </a:endParaRPr>
          </a:p>
        </p:txBody>
      </p:sp>
      <p:sp>
        <p:nvSpPr>
          <p:cNvPr id="305" name="object 305"/>
          <p:cNvSpPr/>
          <p:nvPr/>
        </p:nvSpPr>
        <p:spPr>
          <a:xfrm>
            <a:off x="3636514" y="3745012"/>
            <a:ext cx="451971" cy="1264285"/>
          </a:xfrm>
          <a:custGeom>
            <a:avLst/>
            <a:gdLst/>
            <a:ahLst/>
            <a:cxnLst/>
            <a:rect l="l" t="t" r="r" b="b"/>
            <a:pathLst>
              <a:path w="698500" h="1953895">
                <a:moveTo>
                  <a:pt x="698220" y="74053"/>
                </a:moveTo>
                <a:lnTo>
                  <a:pt x="692404" y="45237"/>
                </a:lnTo>
                <a:lnTo>
                  <a:pt x="676529" y="21691"/>
                </a:lnTo>
                <a:lnTo>
                  <a:pt x="652983" y="5829"/>
                </a:lnTo>
                <a:lnTo>
                  <a:pt x="624154" y="0"/>
                </a:lnTo>
                <a:lnTo>
                  <a:pt x="74053" y="0"/>
                </a:lnTo>
                <a:lnTo>
                  <a:pt x="45224" y="5829"/>
                </a:lnTo>
                <a:lnTo>
                  <a:pt x="21691" y="21691"/>
                </a:lnTo>
                <a:lnTo>
                  <a:pt x="5816" y="45237"/>
                </a:lnTo>
                <a:lnTo>
                  <a:pt x="0" y="74053"/>
                </a:lnTo>
                <a:lnTo>
                  <a:pt x="0" y="1773872"/>
                </a:lnTo>
                <a:lnTo>
                  <a:pt x="5816" y="1802701"/>
                </a:lnTo>
                <a:lnTo>
                  <a:pt x="21691" y="1826247"/>
                </a:lnTo>
                <a:lnTo>
                  <a:pt x="45224" y="1842109"/>
                </a:lnTo>
                <a:lnTo>
                  <a:pt x="74053" y="1847926"/>
                </a:lnTo>
                <a:lnTo>
                  <a:pt x="292773" y="1847926"/>
                </a:lnTo>
                <a:lnTo>
                  <a:pt x="353923" y="1953844"/>
                </a:lnTo>
                <a:lnTo>
                  <a:pt x="415074" y="1847926"/>
                </a:lnTo>
                <a:lnTo>
                  <a:pt x="624154" y="1847926"/>
                </a:lnTo>
                <a:lnTo>
                  <a:pt x="652983" y="1842109"/>
                </a:lnTo>
                <a:lnTo>
                  <a:pt x="676529" y="1826247"/>
                </a:lnTo>
                <a:lnTo>
                  <a:pt x="692404" y="1802701"/>
                </a:lnTo>
                <a:lnTo>
                  <a:pt x="698220" y="1773872"/>
                </a:lnTo>
                <a:lnTo>
                  <a:pt x="698220" y="74053"/>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6" name="object 306"/>
          <p:cNvSpPr txBox="1"/>
          <p:nvPr/>
        </p:nvSpPr>
        <p:spPr>
          <a:xfrm>
            <a:off x="3702020"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807"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11.0%</a:t>
            </a:r>
            <a:endParaRPr sz="615">
              <a:latin typeface="Calibri"/>
              <a:cs typeface="Calibri"/>
            </a:endParaRPr>
          </a:p>
        </p:txBody>
      </p:sp>
      <p:sp>
        <p:nvSpPr>
          <p:cNvPr id="307" name="object 307"/>
          <p:cNvSpPr txBox="1"/>
          <p:nvPr/>
        </p:nvSpPr>
        <p:spPr>
          <a:xfrm>
            <a:off x="3766966" y="4331552"/>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$28,319</a:t>
            </a:r>
            <a:endParaRPr sz="453">
              <a:latin typeface="Calibri"/>
              <a:cs typeface="Calibri"/>
            </a:endParaRPr>
          </a:p>
        </p:txBody>
      </p:sp>
      <p:sp>
        <p:nvSpPr>
          <p:cNvPr id="308" name="object 308"/>
          <p:cNvSpPr txBox="1"/>
          <p:nvPr/>
        </p:nvSpPr>
        <p:spPr>
          <a:xfrm>
            <a:off x="3764618" y="3822994"/>
            <a:ext cx="195991"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009">
              <a:lnSpc>
                <a:spcPct val="100000"/>
              </a:lnSpc>
              <a:spcBef>
                <a:spcPts val="201"/>
              </a:spcBef>
            </a:pPr>
            <a:r>
              <a:rPr sz="615" b="1" spc="-13">
                <a:solidFill>
                  <a:srgbClr val="1D4489"/>
                </a:solidFill>
                <a:latin typeface="Calibri"/>
                <a:cs typeface="Calibri"/>
              </a:rPr>
              <a:t>1996</a:t>
            </a:r>
            <a:endParaRPr sz="615">
              <a:latin typeface="Calibri"/>
              <a:cs typeface="Calibri"/>
            </a:endParaRPr>
          </a:p>
          <a:p>
            <a:pPr marL="8218" marR="3287" indent="48073">
              <a:lnSpc>
                <a:spcPts val="569"/>
              </a:lnSpc>
              <a:spcBef>
                <a:spcPts val="162"/>
              </a:spcBef>
            </a:pPr>
            <a:r>
              <a:rPr sz="518" b="1" spc="-13">
                <a:solidFill>
                  <a:srgbClr val="231F20"/>
                </a:solidFill>
                <a:latin typeface="Calibri"/>
                <a:cs typeface="Calibri"/>
              </a:rPr>
              <a:t>Bill</a:t>
            </a:r>
            <a:r>
              <a:rPr sz="518" b="1" spc="324">
                <a:solidFill>
                  <a:srgbClr val="231F20"/>
                </a:solidFill>
                <a:latin typeface="Calibri"/>
                <a:cs typeface="Calibri"/>
              </a:rPr>
              <a:t> </a:t>
            </a:r>
            <a:r>
              <a:rPr sz="518" b="1" spc="-26">
                <a:solidFill>
                  <a:srgbClr val="231F20"/>
                </a:solidFill>
                <a:latin typeface="Calibri"/>
                <a:cs typeface="Calibri"/>
              </a:rPr>
              <a:t>Clinton</a:t>
            </a:r>
            <a:endParaRPr sz="518">
              <a:latin typeface="Calibri"/>
              <a:cs typeface="Calibri"/>
            </a:endParaRPr>
          </a:p>
        </p:txBody>
      </p:sp>
      <p:grpSp>
        <p:nvGrpSpPr>
          <p:cNvPr id="309" name="object 309"/>
          <p:cNvGrpSpPr/>
          <p:nvPr/>
        </p:nvGrpSpPr>
        <p:grpSpPr>
          <a:xfrm>
            <a:off x="3716096" y="4152547"/>
            <a:ext cx="293781" cy="472822"/>
            <a:chOff x="3716095" y="4152547"/>
            <a:chExt cx="293781" cy="472822"/>
          </a:xfrm>
        </p:grpSpPr>
        <p:sp>
          <p:nvSpPr>
            <p:cNvPr id="310" name="object 310"/>
            <p:cNvSpPr/>
            <p:nvPr/>
          </p:nvSpPr>
          <p:spPr>
            <a:xfrm>
              <a:off x="3716095" y="415254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1" name="object 311"/>
            <p:cNvSpPr/>
            <p:nvPr/>
          </p:nvSpPr>
          <p:spPr>
            <a:xfrm>
              <a:off x="3758899" y="4413765"/>
              <a:ext cx="208317" cy="211604"/>
            </a:xfrm>
            <a:custGeom>
              <a:avLst/>
              <a:gdLst/>
              <a:ahLst/>
              <a:cxnLst/>
              <a:rect l="l" t="t" r="r" b="b"/>
              <a:pathLst>
                <a:path w="321945" h="327025">
                  <a:moveTo>
                    <a:pt x="321602" y="0"/>
                  </a:moveTo>
                  <a:lnTo>
                    <a:pt x="0" y="0"/>
                  </a:lnTo>
                  <a:lnTo>
                    <a:pt x="0" y="326872"/>
                  </a:lnTo>
                  <a:lnTo>
                    <a:pt x="321602" y="326872"/>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12" name="object 312"/>
          <p:cNvSpPr txBox="1"/>
          <p:nvPr/>
        </p:nvSpPr>
        <p:spPr>
          <a:xfrm>
            <a:off x="3780549" y="4514736"/>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$3,671</a:t>
            </a:r>
            <a:endParaRPr sz="453">
              <a:latin typeface="Calibri"/>
              <a:cs typeface="Calibri"/>
            </a:endParaRPr>
          </a:p>
        </p:txBody>
      </p:sp>
      <p:grpSp>
        <p:nvGrpSpPr>
          <p:cNvPr id="313" name="object 313"/>
          <p:cNvGrpSpPr/>
          <p:nvPr/>
        </p:nvGrpSpPr>
        <p:grpSpPr>
          <a:xfrm>
            <a:off x="3712935" y="3745940"/>
            <a:ext cx="1204013" cy="1263463"/>
            <a:chOff x="3712934" y="3745940"/>
            <a:chExt cx="1204013" cy="1263463"/>
          </a:xfrm>
        </p:grpSpPr>
        <p:sp>
          <p:nvSpPr>
            <p:cNvPr id="314" name="object 314"/>
            <p:cNvSpPr/>
            <p:nvPr/>
          </p:nvSpPr>
          <p:spPr>
            <a:xfrm>
              <a:off x="3758899" y="4599943"/>
              <a:ext cx="208317" cy="25475"/>
            </a:xfrm>
            <a:custGeom>
              <a:avLst/>
              <a:gdLst/>
              <a:ahLst/>
              <a:cxnLst/>
              <a:rect l="l" t="t" r="r" b="b"/>
              <a:pathLst>
                <a:path w="321945" h="39370">
                  <a:moveTo>
                    <a:pt x="321602" y="0"/>
                  </a:moveTo>
                  <a:lnTo>
                    <a:pt x="0" y="0"/>
                  </a:lnTo>
                  <a:lnTo>
                    <a:pt x="0" y="39141"/>
                  </a:lnTo>
                  <a:lnTo>
                    <a:pt x="321602" y="39141"/>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5" name="object 315"/>
            <p:cNvSpPr/>
            <p:nvPr/>
          </p:nvSpPr>
          <p:spPr>
            <a:xfrm>
              <a:off x="3712934" y="4625124"/>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6" name="object 316"/>
            <p:cNvSpPr/>
            <p:nvPr/>
          </p:nvSpPr>
          <p:spPr>
            <a:xfrm>
              <a:off x="4452239" y="3745940"/>
              <a:ext cx="464708" cy="1263463"/>
            </a:xfrm>
            <a:custGeom>
              <a:avLst/>
              <a:gdLst/>
              <a:ahLst/>
              <a:cxnLst/>
              <a:rect l="l" t="t" r="r" b="b"/>
              <a:pathLst>
                <a:path w="718184" h="1952625">
                  <a:moveTo>
                    <a:pt x="717677" y="78917"/>
                  </a:moveTo>
                  <a:lnTo>
                    <a:pt x="711466" y="48209"/>
                  </a:lnTo>
                  <a:lnTo>
                    <a:pt x="694563" y="23114"/>
                  </a:lnTo>
                  <a:lnTo>
                    <a:pt x="669480" y="6210"/>
                  </a:lnTo>
                  <a:lnTo>
                    <a:pt x="638771" y="0"/>
                  </a:lnTo>
                  <a:lnTo>
                    <a:pt x="78930" y="0"/>
                  </a:lnTo>
                  <a:lnTo>
                    <a:pt x="48196" y="6210"/>
                  </a:lnTo>
                  <a:lnTo>
                    <a:pt x="23114" y="23114"/>
                  </a:lnTo>
                  <a:lnTo>
                    <a:pt x="6197" y="48209"/>
                  </a:lnTo>
                  <a:lnTo>
                    <a:pt x="0" y="78917"/>
                  </a:lnTo>
                  <a:lnTo>
                    <a:pt x="0" y="1766138"/>
                  </a:lnTo>
                  <a:lnTo>
                    <a:pt x="6197" y="1796859"/>
                  </a:lnTo>
                  <a:lnTo>
                    <a:pt x="23114" y="1821954"/>
                  </a:lnTo>
                  <a:lnTo>
                    <a:pt x="48196" y="1838871"/>
                  </a:lnTo>
                  <a:lnTo>
                    <a:pt x="78930" y="1845068"/>
                  </a:lnTo>
                  <a:lnTo>
                    <a:pt x="301675" y="1845068"/>
                  </a:lnTo>
                  <a:lnTo>
                    <a:pt x="363651" y="1952409"/>
                  </a:lnTo>
                  <a:lnTo>
                    <a:pt x="425627" y="1845068"/>
                  </a:lnTo>
                  <a:lnTo>
                    <a:pt x="638771" y="1845068"/>
                  </a:lnTo>
                  <a:lnTo>
                    <a:pt x="669480" y="1838871"/>
                  </a:lnTo>
                  <a:lnTo>
                    <a:pt x="694563" y="1821954"/>
                  </a:lnTo>
                  <a:lnTo>
                    <a:pt x="711466" y="1796859"/>
                  </a:lnTo>
                  <a:lnTo>
                    <a:pt x="717677" y="1766138"/>
                  </a:lnTo>
                  <a:lnTo>
                    <a:pt x="717677" y="78917"/>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17" name="object 317"/>
          <p:cNvSpPr txBox="1"/>
          <p:nvPr/>
        </p:nvSpPr>
        <p:spPr>
          <a:xfrm>
            <a:off x="4523161" y="4658392"/>
            <a:ext cx="307751"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1094"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26">
                <a:solidFill>
                  <a:srgbClr val="231F20"/>
                </a:solidFill>
                <a:latin typeface="Calibri"/>
                <a:cs typeface="Calibri"/>
              </a:rPr>
              <a:t>annual</a:t>
            </a:r>
            <a:r>
              <a:rPr sz="453" spc="-3">
                <a:solidFill>
                  <a:srgbClr val="231F20"/>
                </a:solidFill>
                <a:latin typeface="Calibri"/>
                <a:cs typeface="Calibri"/>
              </a:rPr>
              <a:t> </a:t>
            </a:r>
            <a:r>
              <a:rPr sz="453" spc="-36">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2.7%</a:t>
            </a:r>
            <a:endParaRPr sz="615">
              <a:latin typeface="Calibri"/>
              <a:cs typeface="Calibri"/>
            </a:endParaRPr>
          </a:p>
        </p:txBody>
      </p:sp>
      <p:sp>
        <p:nvSpPr>
          <p:cNvPr id="318" name="object 318"/>
          <p:cNvSpPr txBox="1"/>
          <p:nvPr/>
        </p:nvSpPr>
        <p:spPr>
          <a:xfrm>
            <a:off x="4591566" y="4446970"/>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$13,025</a:t>
            </a:r>
            <a:endParaRPr sz="453">
              <a:latin typeface="Calibri"/>
              <a:cs typeface="Calibri"/>
            </a:endParaRPr>
          </a:p>
        </p:txBody>
      </p:sp>
      <p:sp>
        <p:nvSpPr>
          <p:cNvPr id="319" name="object 319"/>
          <p:cNvSpPr txBox="1"/>
          <p:nvPr/>
        </p:nvSpPr>
        <p:spPr>
          <a:xfrm>
            <a:off x="4551294" y="3822994"/>
            <a:ext cx="267484"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AA1E2D"/>
                </a:solidFill>
                <a:latin typeface="Calibri"/>
                <a:cs typeface="Calibri"/>
              </a:rPr>
              <a:t>2000</a:t>
            </a:r>
            <a:endParaRPr sz="615">
              <a:latin typeface="Calibri"/>
              <a:cs typeface="Calibri"/>
            </a:endParaRPr>
          </a:p>
          <a:p>
            <a:pPr marL="8218" marR="3287" algn="ctr">
              <a:lnSpc>
                <a:spcPts val="569"/>
              </a:lnSpc>
              <a:spcBef>
                <a:spcPts val="162"/>
              </a:spcBef>
            </a:pPr>
            <a:r>
              <a:rPr sz="518" b="1" spc="-32">
                <a:solidFill>
                  <a:srgbClr val="231F20"/>
                </a:solidFill>
                <a:latin typeface="Calibri"/>
                <a:cs typeface="Calibri"/>
              </a:rPr>
              <a:t>George</a:t>
            </a:r>
            <a:r>
              <a:rPr sz="518" b="1" spc="-3">
                <a:solidFill>
                  <a:srgbClr val="231F20"/>
                </a:solidFill>
                <a:latin typeface="Calibri"/>
                <a:cs typeface="Calibri"/>
              </a:rPr>
              <a:t> </a:t>
            </a:r>
            <a:r>
              <a:rPr sz="518" b="1" spc="-68">
                <a:solidFill>
                  <a:srgbClr val="231F20"/>
                </a:solidFill>
                <a:latin typeface="Calibri"/>
                <a:cs typeface="Calibri"/>
              </a:rPr>
              <a:t>W.</a:t>
            </a:r>
            <a:r>
              <a:rPr sz="518" b="1" spc="324">
                <a:solidFill>
                  <a:srgbClr val="231F20"/>
                </a:solidFill>
                <a:latin typeface="Calibri"/>
                <a:cs typeface="Calibri"/>
              </a:rPr>
              <a:t> </a:t>
            </a:r>
            <a:r>
              <a:rPr sz="518" b="1" spc="-13">
                <a:solidFill>
                  <a:srgbClr val="231F20"/>
                </a:solidFill>
                <a:latin typeface="Calibri"/>
                <a:cs typeface="Calibri"/>
              </a:rPr>
              <a:t>Bush</a:t>
            </a:r>
            <a:endParaRPr sz="518">
              <a:latin typeface="Calibri"/>
              <a:cs typeface="Calibri"/>
            </a:endParaRPr>
          </a:p>
        </p:txBody>
      </p:sp>
      <p:grpSp>
        <p:nvGrpSpPr>
          <p:cNvPr id="320" name="object 320"/>
          <p:cNvGrpSpPr/>
          <p:nvPr/>
        </p:nvGrpSpPr>
        <p:grpSpPr>
          <a:xfrm>
            <a:off x="4537585" y="4150988"/>
            <a:ext cx="293781" cy="474275"/>
            <a:chOff x="4537586" y="4150987"/>
            <a:chExt cx="293781" cy="474275"/>
          </a:xfrm>
        </p:grpSpPr>
        <p:sp>
          <p:nvSpPr>
            <p:cNvPr id="321" name="object 321"/>
            <p:cNvSpPr/>
            <p:nvPr/>
          </p:nvSpPr>
          <p:spPr>
            <a:xfrm>
              <a:off x="4537586" y="415098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2" name="object 322"/>
            <p:cNvSpPr/>
            <p:nvPr/>
          </p:nvSpPr>
          <p:spPr>
            <a:xfrm>
              <a:off x="4583492" y="4530348"/>
              <a:ext cx="208317" cy="94914"/>
            </a:xfrm>
            <a:custGeom>
              <a:avLst/>
              <a:gdLst/>
              <a:ahLst/>
              <a:cxnLst/>
              <a:rect l="l" t="t" r="r" b="b"/>
              <a:pathLst>
                <a:path w="321945" h="146685">
                  <a:moveTo>
                    <a:pt x="321614" y="0"/>
                  </a:moveTo>
                  <a:lnTo>
                    <a:pt x="0" y="0"/>
                  </a:lnTo>
                  <a:lnTo>
                    <a:pt x="0" y="146151"/>
                  </a:lnTo>
                  <a:lnTo>
                    <a:pt x="321614" y="146151"/>
                  </a:lnTo>
                  <a:lnTo>
                    <a:pt x="321614"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23" name="object 323"/>
          <p:cNvSpPr txBox="1"/>
          <p:nvPr/>
        </p:nvSpPr>
        <p:spPr>
          <a:xfrm>
            <a:off x="4583491" y="4527113"/>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$2,391</a:t>
            </a:r>
            <a:endParaRPr sz="453">
              <a:latin typeface="Calibri"/>
              <a:cs typeface="Calibri"/>
            </a:endParaRPr>
          </a:p>
        </p:txBody>
      </p:sp>
      <p:grpSp>
        <p:nvGrpSpPr>
          <p:cNvPr id="324" name="object 324"/>
          <p:cNvGrpSpPr/>
          <p:nvPr/>
        </p:nvGrpSpPr>
        <p:grpSpPr>
          <a:xfrm>
            <a:off x="2810246" y="3745423"/>
            <a:ext cx="2023301" cy="1263874"/>
            <a:chOff x="2810246" y="3745423"/>
            <a:chExt cx="2023301" cy="1263874"/>
          </a:xfrm>
        </p:grpSpPr>
        <p:sp>
          <p:nvSpPr>
            <p:cNvPr id="325" name="object 325"/>
            <p:cNvSpPr/>
            <p:nvPr/>
          </p:nvSpPr>
          <p:spPr>
            <a:xfrm>
              <a:off x="4583491" y="4608687"/>
              <a:ext cx="208317" cy="16435"/>
            </a:xfrm>
            <a:custGeom>
              <a:avLst/>
              <a:gdLst/>
              <a:ahLst/>
              <a:cxnLst/>
              <a:rect l="l" t="t" r="r" b="b"/>
              <a:pathLst>
                <a:path w="321945" h="25400">
                  <a:moveTo>
                    <a:pt x="321614" y="0"/>
                  </a:moveTo>
                  <a:lnTo>
                    <a:pt x="0" y="0"/>
                  </a:lnTo>
                  <a:lnTo>
                    <a:pt x="0" y="25082"/>
                  </a:lnTo>
                  <a:lnTo>
                    <a:pt x="321614" y="25082"/>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6" name="object 326"/>
            <p:cNvSpPr/>
            <p:nvPr/>
          </p:nvSpPr>
          <p:spPr>
            <a:xfrm>
              <a:off x="4534424" y="4625124"/>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7" name="object 327"/>
            <p:cNvSpPr/>
            <p:nvPr/>
          </p:nvSpPr>
          <p:spPr>
            <a:xfrm>
              <a:off x="2810246" y="3745423"/>
              <a:ext cx="449094" cy="1263874"/>
            </a:xfrm>
            <a:custGeom>
              <a:avLst/>
              <a:gdLst/>
              <a:ahLst/>
              <a:cxnLst/>
              <a:rect l="l" t="t" r="r" b="b"/>
              <a:pathLst>
                <a:path w="694054" h="1953257">
                  <a:moveTo>
                    <a:pt x="693978" y="72999"/>
                  </a:moveTo>
                  <a:lnTo>
                    <a:pt x="688251" y="44589"/>
                  </a:lnTo>
                  <a:lnTo>
                    <a:pt x="672604" y="21386"/>
                  </a:lnTo>
                  <a:lnTo>
                    <a:pt x="649401" y="5740"/>
                  </a:lnTo>
                  <a:lnTo>
                    <a:pt x="620991" y="0"/>
                  </a:lnTo>
                  <a:lnTo>
                    <a:pt x="72999" y="0"/>
                  </a:lnTo>
                  <a:lnTo>
                    <a:pt x="44589" y="5740"/>
                  </a:lnTo>
                  <a:lnTo>
                    <a:pt x="21386" y="21386"/>
                  </a:lnTo>
                  <a:lnTo>
                    <a:pt x="5740" y="44589"/>
                  </a:lnTo>
                  <a:lnTo>
                    <a:pt x="0" y="72999"/>
                  </a:lnTo>
                  <a:lnTo>
                    <a:pt x="0" y="1772183"/>
                  </a:lnTo>
                  <a:lnTo>
                    <a:pt x="5740" y="1800593"/>
                  </a:lnTo>
                  <a:lnTo>
                    <a:pt x="21386" y="1823796"/>
                  </a:lnTo>
                  <a:lnTo>
                    <a:pt x="44589" y="1839442"/>
                  </a:lnTo>
                  <a:lnTo>
                    <a:pt x="72999" y="1845183"/>
                  </a:lnTo>
                  <a:lnTo>
                    <a:pt x="289433" y="1845183"/>
                  </a:lnTo>
                  <a:lnTo>
                    <a:pt x="351802" y="1953209"/>
                  </a:lnTo>
                  <a:lnTo>
                    <a:pt x="414172" y="1845183"/>
                  </a:lnTo>
                  <a:lnTo>
                    <a:pt x="620991" y="1845183"/>
                  </a:lnTo>
                  <a:lnTo>
                    <a:pt x="649401" y="1839442"/>
                  </a:lnTo>
                  <a:lnTo>
                    <a:pt x="672604" y="1823796"/>
                  </a:lnTo>
                  <a:lnTo>
                    <a:pt x="688251" y="1800593"/>
                  </a:lnTo>
                  <a:lnTo>
                    <a:pt x="693978" y="1772183"/>
                  </a:lnTo>
                  <a:lnTo>
                    <a:pt x="693978" y="72999"/>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28" name="object 328"/>
          <p:cNvSpPr txBox="1"/>
          <p:nvPr/>
        </p:nvSpPr>
        <p:spPr>
          <a:xfrm>
            <a:off x="2874380"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13.3%</a:t>
            </a:r>
            <a:endParaRPr sz="615">
              <a:latin typeface="Calibri"/>
              <a:cs typeface="Calibri"/>
            </a:endParaRPr>
          </a:p>
        </p:txBody>
      </p:sp>
      <p:sp>
        <p:nvSpPr>
          <p:cNvPr id="329" name="object 329"/>
          <p:cNvSpPr txBox="1"/>
          <p:nvPr/>
        </p:nvSpPr>
        <p:spPr>
          <a:xfrm>
            <a:off x="2939322" y="4306954"/>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$34,912</a:t>
            </a:r>
            <a:endParaRPr sz="453">
              <a:latin typeface="Calibri"/>
              <a:cs typeface="Calibri"/>
            </a:endParaRPr>
          </a:p>
        </p:txBody>
      </p:sp>
      <p:sp>
        <p:nvSpPr>
          <p:cNvPr id="330" name="object 330"/>
          <p:cNvSpPr txBox="1"/>
          <p:nvPr/>
        </p:nvSpPr>
        <p:spPr>
          <a:xfrm>
            <a:off x="2936977" y="3823002"/>
            <a:ext cx="195991"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599">
              <a:lnSpc>
                <a:spcPct val="100000"/>
              </a:lnSpc>
              <a:spcBef>
                <a:spcPts val="201"/>
              </a:spcBef>
            </a:pPr>
            <a:r>
              <a:rPr sz="615" b="1" spc="-13">
                <a:solidFill>
                  <a:srgbClr val="1D4489"/>
                </a:solidFill>
                <a:latin typeface="Calibri"/>
                <a:cs typeface="Calibri"/>
              </a:rPr>
              <a:t>1992</a:t>
            </a:r>
            <a:endParaRPr sz="615">
              <a:latin typeface="Calibri"/>
              <a:cs typeface="Calibri"/>
            </a:endParaRPr>
          </a:p>
          <a:p>
            <a:pPr marL="8218" marR="3287" indent="48073">
              <a:lnSpc>
                <a:spcPts val="569"/>
              </a:lnSpc>
              <a:spcBef>
                <a:spcPts val="162"/>
              </a:spcBef>
            </a:pPr>
            <a:r>
              <a:rPr sz="518" b="1" spc="-13">
                <a:solidFill>
                  <a:srgbClr val="231F20"/>
                </a:solidFill>
                <a:latin typeface="Calibri"/>
                <a:cs typeface="Calibri"/>
              </a:rPr>
              <a:t>Bill</a:t>
            </a:r>
            <a:r>
              <a:rPr sz="518" b="1" spc="324">
                <a:solidFill>
                  <a:srgbClr val="231F20"/>
                </a:solidFill>
                <a:latin typeface="Calibri"/>
                <a:cs typeface="Calibri"/>
              </a:rPr>
              <a:t> </a:t>
            </a:r>
            <a:r>
              <a:rPr sz="518" b="1" spc="-26">
                <a:solidFill>
                  <a:srgbClr val="231F20"/>
                </a:solidFill>
                <a:latin typeface="Calibri"/>
                <a:cs typeface="Calibri"/>
              </a:rPr>
              <a:t>Clinton</a:t>
            </a:r>
            <a:endParaRPr sz="518">
              <a:latin typeface="Calibri"/>
              <a:cs typeface="Calibri"/>
            </a:endParaRPr>
          </a:p>
        </p:txBody>
      </p:sp>
      <p:grpSp>
        <p:nvGrpSpPr>
          <p:cNvPr id="331" name="object 331"/>
          <p:cNvGrpSpPr/>
          <p:nvPr/>
        </p:nvGrpSpPr>
        <p:grpSpPr>
          <a:xfrm>
            <a:off x="2888455" y="4152547"/>
            <a:ext cx="293781" cy="472517"/>
            <a:chOff x="2888455" y="4152547"/>
            <a:chExt cx="293781" cy="472517"/>
          </a:xfrm>
        </p:grpSpPr>
        <p:sp>
          <p:nvSpPr>
            <p:cNvPr id="332" name="object 332"/>
            <p:cNvSpPr/>
            <p:nvPr/>
          </p:nvSpPr>
          <p:spPr>
            <a:xfrm>
              <a:off x="2888455" y="415254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3" name="object 333"/>
            <p:cNvSpPr/>
            <p:nvPr/>
          </p:nvSpPr>
          <p:spPr>
            <a:xfrm>
              <a:off x="2931260" y="4390451"/>
              <a:ext cx="208317" cy="234614"/>
            </a:xfrm>
            <a:custGeom>
              <a:avLst/>
              <a:gdLst/>
              <a:ahLst/>
              <a:cxnLst/>
              <a:rect l="l" t="t" r="r" b="b"/>
              <a:pathLst>
                <a:path w="321945" h="362585">
                  <a:moveTo>
                    <a:pt x="321602" y="0"/>
                  </a:moveTo>
                  <a:lnTo>
                    <a:pt x="0" y="0"/>
                  </a:lnTo>
                  <a:lnTo>
                    <a:pt x="0" y="362343"/>
                  </a:lnTo>
                  <a:lnTo>
                    <a:pt x="321602" y="362343"/>
                  </a:lnTo>
                  <a:lnTo>
                    <a:pt x="321602"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34" name="object 334"/>
          <p:cNvSpPr txBox="1"/>
          <p:nvPr/>
        </p:nvSpPr>
        <p:spPr>
          <a:xfrm>
            <a:off x="2931259" y="4514736"/>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$4,072</a:t>
            </a:r>
            <a:endParaRPr sz="453">
              <a:latin typeface="Calibri"/>
              <a:cs typeface="Calibri"/>
            </a:endParaRPr>
          </a:p>
        </p:txBody>
      </p:sp>
      <p:grpSp>
        <p:nvGrpSpPr>
          <p:cNvPr id="335" name="object 335"/>
          <p:cNvGrpSpPr/>
          <p:nvPr/>
        </p:nvGrpSpPr>
        <p:grpSpPr>
          <a:xfrm>
            <a:off x="382066" y="3748170"/>
            <a:ext cx="2802350" cy="1190737"/>
            <a:chOff x="382066" y="3748170"/>
            <a:chExt cx="2802350" cy="1190737"/>
          </a:xfrm>
        </p:grpSpPr>
        <p:sp>
          <p:nvSpPr>
            <p:cNvPr id="336" name="object 336"/>
            <p:cNvSpPr/>
            <p:nvPr/>
          </p:nvSpPr>
          <p:spPr>
            <a:xfrm>
              <a:off x="2931260" y="4593131"/>
              <a:ext cx="208317" cy="32049"/>
            </a:xfrm>
            <a:custGeom>
              <a:avLst/>
              <a:gdLst/>
              <a:ahLst/>
              <a:cxnLst/>
              <a:rect l="l" t="t" r="r" b="b"/>
              <a:pathLst>
                <a:path w="321945" h="49529">
                  <a:moveTo>
                    <a:pt x="321602" y="0"/>
                  </a:moveTo>
                  <a:lnTo>
                    <a:pt x="0" y="0"/>
                  </a:lnTo>
                  <a:lnTo>
                    <a:pt x="0" y="49110"/>
                  </a:lnTo>
                  <a:lnTo>
                    <a:pt x="321602" y="49110"/>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7" name="object 337"/>
            <p:cNvSpPr/>
            <p:nvPr/>
          </p:nvSpPr>
          <p:spPr>
            <a:xfrm>
              <a:off x="2885294" y="4625124"/>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8" name="object 338"/>
            <p:cNvSpPr/>
            <p:nvPr/>
          </p:nvSpPr>
          <p:spPr>
            <a:xfrm>
              <a:off x="382066" y="3748170"/>
              <a:ext cx="439644" cy="1190737"/>
            </a:xfrm>
            <a:custGeom>
              <a:avLst/>
              <a:gdLst/>
              <a:ahLst/>
              <a:cxnLst/>
              <a:rect l="l" t="t" r="r" b="b"/>
              <a:pathLst>
                <a:path w="679450" h="1840229">
                  <a:moveTo>
                    <a:pt x="609968" y="0"/>
                  </a:moveTo>
                  <a:lnTo>
                    <a:pt x="69316" y="0"/>
                  </a:lnTo>
                  <a:lnTo>
                    <a:pt x="42337" y="5446"/>
                  </a:lnTo>
                  <a:lnTo>
                    <a:pt x="20304" y="20299"/>
                  </a:lnTo>
                  <a:lnTo>
                    <a:pt x="5447" y="42332"/>
                  </a:lnTo>
                  <a:lnTo>
                    <a:pt x="0" y="69316"/>
                  </a:lnTo>
                  <a:lnTo>
                    <a:pt x="0" y="1770837"/>
                  </a:lnTo>
                  <a:lnTo>
                    <a:pt x="5447" y="1797821"/>
                  </a:lnTo>
                  <a:lnTo>
                    <a:pt x="20304" y="1819854"/>
                  </a:lnTo>
                  <a:lnTo>
                    <a:pt x="42337" y="1834707"/>
                  </a:lnTo>
                  <a:lnTo>
                    <a:pt x="69316" y="1840153"/>
                  </a:lnTo>
                  <a:lnTo>
                    <a:pt x="609968" y="1840153"/>
                  </a:lnTo>
                  <a:lnTo>
                    <a:pt x="636947" y="1834707"/>
                  </a:lnTo>
                  <a:lnTo>
                    <a:pt x="658980" y="1819854"/>
                  </a:lnTo>
                  <a:lnTo>
                    <a:pt x="673836" y="1797821"/>
                  </a:lnTo>
                  <a:lnTo>
                    <a:pt x="679284" y="1770837"/>
                  </a:lnTo>
                  <a:lnTo>
                    <a:pt x="679284" y="69316"/>
                  </a:lnTo>
                  <a:lnTo>
                    <a:pt x="673836" y="42332"/>
                  </a:lnTo>
                  <a:lnTo>
                    <a:pt x="658980" y="20299"/>
                  </a:lnTo>
                  <a:lnTo>
                    <a:pt x="636947" y="5446"/>
                  </a:lnTo>
                  <a:lnTo>
                    <a:pt x="609968"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39" name="object 339"/>
          <p:cNvSpPr txBox="1"/>
          <p:nvPr/>
        </p:nvSpPr>
        <p:spPr>
          <a:xfrm>
            <a:off x="442432" y="4658385"/>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18.3%</a:t>
            </a:r>
            <a:endParaRPr sz="615">
              <a:latin typeface="Calibri"/>
              <a:cs typeface="Calibri"/>
            </a:endParaRPr>
          </a:p>
        </p:txBody>
      </p:sp>
      <p:sp>
        <p:nvSpPr>
          <p:cNvPr id="340" name="object 340"/>
          <p:cNvSpPr txBox="1"/>
          <p:nvPr/>
        </p:nvSpPr>
        <p:spPr>
          <a:xfrm>
            <a:off x="507371" y="4164569"/>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$53,508</a:t>
            </a:r>
            <a:endParaRPr sz="453">
              <a:latin typeface="Calibri"/>
              <a:cs typeface="Calibri"/>
            </a:endParaRPr>
          </a:p>
        </p:txBody>
      </p:sp>
      <p:sp>
        <p:nvSpPr>
          <p:cNvPr id="341" name="object 341"/>
          <p:cNvSpPr txBox="1"/>
          <p:nvPr/>
        </p:nvSpPr>
        <p:spPr>
          <a:xfrm>
            <a:off x="503019" y="3823002"/>
            <a:ext cx="199689"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064">
              <a:lnSpc>
                <a:spcPct val="100000"/>
              </a:lnSpc>
              <a:spcBef>
                <a:spcPts val="201"/>
              </a:spcBef>
            </a:pPr>
            <a:r>
              <a:rPr sz="615" b="1" spc="-13">
                <a:solidFill>
                  <a:srgbClr val="AA1E2D"/>
                </a:solidFill>
                <a:latin typeface="Calibri"/>
                <a:cs typeface="Calibri"/>
              </a:rPr>
              <a:t>1980</a:t>
            </a:r>
            <a:endParaRPr sz="615">
              <a:latin typeface="Calibri"/>
              <a:cs typeface="Calibri"/>
            </a:endParaRPr>
          </a:p>
          <a:p>
            <a:pPr marL="8218" marR="3287" indent="4931">
              <a:lnSpc>
                <a:spcPts val="569"/>
              </a:lnSpc>
              <a:spcBef>
                <a:spcPts val="162"/>
              </a:spcBef>
            </a:pPr>
            <a:r>
              <a:rPr sz="518" b="1" spc="-26">
                <a:solidFill>
                  <a:srgbClr val="231F20"/>
                </a:solidFill>
                <a:latin typeface="Calibri"/>
                <a:cs typeface="Calibri"/>
              </a:rPr>
              <a:t>Ronald</a:t>
            </a:r>
            <a:r>
              <a:rPr sz="518" b="1" spc="324">
                <a:solidFill>
                  <a:srgbClr val="231F20"/>
                </a:solidFill>
                <a:latin typeface="Calibri"/>
                <a:cs typeface="Calibri"/>
              </a:rPr>
              <a:t> </a:t>
            </a:r>
            <a:r>
              <a:rPr sz="518" b="1" spc="-32">
                <a:solidFill>
                  <a:srgbClr val="231F20"/>
                </a:solidFill>
                <a:latin typeface="Calibri"/>
                <a:cs typeface="Calibri"/>
              </a:rPr>
              <a:t>Reagan</a:t>
            </a:r>
            <a:endParaRPr sz="518">
              <a:latin typeface="Calibri"/>
              <a:cs typeface="Calibri"/>
            </a:endParaRPr>
          </a:p>
        </p:txBody>
      </p:sp>
      <p:sp>
        <p:nvSpPr>
          <p:cNvPr id="342" name="object 342"/>
          <p:cNvSpPr/>
          <p:nvPr/>
        </p:nvSpPr>
        <p:spPr>
          <a:xfrm>
            <a:off x="456507" y="415254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3" name="object 343"/>
          <p:cNvSpPr txBox="1"/>
          <p:nvPr/>
        </p:nvSpPr>
        <p:spPr>
          <a:xfrm>
            <a:off x="499304" y="4250085"/>
            <a:ext cx="208317" cy="297068"/>
          </a:xfrm>
          <a:prstGeom prst="rect">
            <a:avLst/>
          </a:prstGeom>
          <a:solidFill>
            <a:srgbClr val="BEB7B3"/>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453">
              <a:latin typeface="Times New Roman"/>
              <a:cs typeface="Times New Roman"/>
            </a:endParaRPr>
          </a:p>
          <a:p>
            <a:pPr>
              <a:lnSpc>
                <a:spcPct val="100000"/>
              </a:lnSpc>
            </a:pPr>
            <a:endParaRPr sz="453">
              <a:latin typeface="Times New Roman"/>
              <a:cs typeface="Times New Roman"/>
            </a:endParaRPr>
          </a:p>
          <a:p>
            <a:pPr>
              <a:lnSpc>
                <a:spcPct val="100000"/>
              </a:lnSpc>
              <a:spcBef>
                <a:spcPts val="214"/>
              </a:spcBef>
            </a:pPr>
            <a:endParaRPr sz="453">
              <a:latin typeface="Times New Roman"/>
              <a:cs typeface="Times New Roman"/>
            </a:endParaRPr>
          </a:p>
          <a:p>
            <a:pPr marL="16024">
              <a:lnSpc>
                <a:spcPct val="100000"/>
              </a:lnSpc>
            </a:pPr>
            <a:r>
              <a:rPr sz="453" spc="-6">
                <a:solidFill>
                  <a:srgbClr val="231F20"/>
                </a:solidFill>
                <a:latin typeface="Calibri"/>
                <a:cs typeface="Calibri"/>
              </a:rPr>
              <a:t>$10,170</a:t>
            </a:r>
            <a:endParaRPr sz="453">
              <a:latin typeface="Calibri"/>
              <a:cs typeface="Calibri"/>
            </a:endParaRPr>
          </a:p>
        </p:txBody>
      </p:sp>
      <p:grpSp>
        <p:nvGrpSpPr>
          <p:cNvPr id="344" name="object 344"/>
          <p:cNvGrpSpPr/>
          <p:nvPr/>
        </p:nvGrpSpPr>
        <p:grpSpPr>
          <a:xfrm>
            <a:off x="453347" y="3749631"/>
            <a:ext cx="1990080" cy="1259768"/>
            <a:chOff x="453347" y="3749631"/>
            <a:chExt cx="1990080" cy="1259768"/>
          </a:xfrm>
        </p:grpSpPr>
        <p:sp>
          <p:nvSpPr>
            <p:cNvPr id="345" name="object 345"/>
            <p:cNvSpPr/>
            <p:nvPr/>
          </p:nvSpPr>
          <p:spPr>
            <a:xfrm>
              <a:off x="499304" y="4547080"/>
              <a:ext cx="208317" cy="77656"/>
            </a:xfrm>
            <a:custGeom>
              <a:avLst/>
              <a:gdLst/>
              <a:ahLst/>
              <a:cxnLst/>
              <a:rect l="l" t="t" r="r" b="b"/>
              <a:pathLst>
                <a:path w="321944" h="120013">
                  <a:moveTo>
                    <a:pt x="321602" y="0"/>
                  </a:moveTo>
                  <a:lnTo>
                    <a:pt x="0" y="0"/>
                  </a:lnTo>
                  <a:lnTo>
                    <a:pt x="0" y="119938"/>
                  </a:lnTo>
                  <a:lnTo>
                    <a:pt x="321602" y="119938"/>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6" name="object 346"/>
            <p:cNvSpPr/>
            <p:nvPr/>
          </p:nvSpPr>
          <p:spPr>
            <a:xfrm>
              <a:off x="552192" y="4920648"/>
              <a:ext cx="102721" cy="88751"/>
            </a:xfrm>
            <a:custGeom>
              <a:avLst/>
              <a:gdLst/>
              <a:ahLst/>
              <a:cxnLst/>
              <a:rect l="l" t="t" r="r" b="b"/>
              <a:pathLst>
                <a:path w="158750" h="137159">
                  <a:moveTo>
                    <a:pt x="158127" y="0"/>
                  </a:moveTo>
                  <a:lnTo>
                    <a:pt x="0" y="0"/>
                  </a:lnTo>
                  <a:lnTo>
                    <a:pt x="79057" y="136944"/>
                  </a:lnTo>
                  <a:lnTo>
                    <a:pt x="158127" y="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7" name="object 347"/>
            <p:cNvSpPr/>
            <p:nvPr/>
          </p:nvSpPr>
          <p:spPr>
            <a:xfrm>
              <a:off x="453347" y="4625124"/>
              <a:ext cx="299122" cy="0"/>
            </a:xfrm>
            <a:custGeom>
              <a:avLst/>
              <a:gdLst/>
              <a:ahLst/>
              <a:cxnLst/>
              <a:rect l="l" t="t" r="r" b="b"/>
              <a:pathLst>
                <a:path w="462280">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8" name="object 348"/>
            <p:cNvSpPr/>
            <p:nvPr/>
          </p:nvSpPr>
          <p:spPr>
            <a:xfrm>
              <a:off x="2000495" y="3749631"/>
              <a:ext cx="442931" cy="1259765"/>
            </a:xfrm>
            <a:custGeom>
              <a:avLst/>
              <a:gdLst/>
              <a:ahLst/>
              <a:cxnLst/>
              <a:rect l="l" t="t" r="r" b="b"/>
              <a:pathLst>
                <a:path w="684529" h="1946907">
                  <a:moveTo>
                    <a:pt x="683933" y="70485"/>
                  </a:moveTo>
                  <a:lnTo>
                    <a:pt x="678395" y="43053"/>
                  </a:lnTo>
                  <a:lnTo>
                    <a:pt x="663282" y="20650"/>
                  </a:lnTo>
                  <a:lnTo>
                    <a:pt x="640880" y="5549"/>
                  </a:lnTo>
                  <a:lnTo>
                    <a:pt x="613448" y="0"/>
                  </a:lnTo>
                  <a:lnTo>
                    <a:pt x="70485" y="0"/>
                  </a:lnTo>
                  <a:lnTo>
                    <a:pt x="43053" y="5549"/>
                  </a:lnTo>
                  <a:lnTo>
                    <a:pt x="20650" y="20650"/>
                  </a:lnTo>
                  <a:lnTo>
                    <a:pt x="5537" y="43053"/>
                  </a:lnTo>
                  <a:lnTo>
                    <a:pt x="0" y="70485"/>
                  </a:lnTo>
                  <a:lnTo>
                    <a:pt x="0" y="1763166"/>
                  </a:lnTo>
                  <a:lnTo>
                    <a:pt x="5537" y="1790611"/>
                  </a:lnTo>
                  <a:lnTo>
                    <a:pt x="20650" y="1813013"/>
                  </a:lnTo>
                  <a:lnTo>
                    <a:pt x="43053" y="1828114"/>
                  </a:lnTo>
                  <a:lnTo>
                    <a:pt x="70485" y="1833651"/>
                  </a:lnTo>
                  <a:lnTo>
                    <a:pt x="281508" y="1833651"/>
                  </a:lnTo>
                  <a:lnTo>
                    <a:pt x="346786" y="1946706"/>
                  </a:lnTo>
                  <a:lnTo>
                    <a:pt x="412051" y="1833651"/>
                  </a:lnTo>
                  <a:lnTo>
                    <a:pt x="613448" y="1833651"/>
                  </a:lnTo>
                  <a:lnTo>
                    <a:pt x="640880" y="1828114"/>
                  </a:lnTo>
                  <a:lnTo>
                    <a:pt x="663282" y="1813013"/>
                  </a:lnTo>
                  <a:lnTo>
                    <a:pt x="678395" y="1790611"/>
                  </a:lnTo>
                  <a:lnTo>
                    <a:pt x="683933" y="1763166"/>
                  </a:lnTo>
                  <a:lnTo>
                    <a:pt x="683933" y="70485"/>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49" name="object 349"/>
          <p:cNvSpPr txBox="1"/>
          <p:nvPr/>
        </p:nvSpPr>
        <p:spPr>
          <a:xfrm>
            <a:off x="2064001"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16.5%</a:t>
            </a:r>
            <a:endParaRPr sz="615">
              <a:latin typeface="Calibri"/>
              <a:cs typeface="Calibri"/>
            </a:endParaRPr>
          </a:p>
        </p:txBody>
      </p:sp>
      <p:sp>
        <p:nvSpPr>
          <p:cNvPr id="350" name="object 350"/>
          <p:cNvSpPr txBox="1"/>
          <p:nvPr/>
        </p:nvSpPr>
        <p:spPr>
          <a:xfrm>
            <a:off x="2128935" y="4225766"/>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$45,955</a:t>
            </a:r>
            <a:endParaRPr sz="453">
              <a:latin typeface="Calibri"/>
              <a:cs typeface="Calibri"/>
            </a:endParaRPr>
          </a:p>
        </p:txBody>
      </p:sp>
      <p:sp>
        <p:nvSpPr>
          <p:cNvPr id="351" name="object 351"/>
          <p:cNvSpPr txBox="1"/>
          <p:nvPr/>
        </p:nvSpPr>
        <p:spPr>
          <a:xfrm>
            <a:off x="2065865" y="3823002"/>
            <a:ext cx="319256"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201"/>
              </a:spcBef>
            </a:pPr>
            <a:r>
              <a:rPr sz="615" b="1" spc="-13">
                <a:solidFill>
                  <a:srgbClr val="AA1E2D"/>
                </a:solidFill>
                <a:latin typeface="Calibri"/>
                <a:cs typeface="Calibri"/>
              </a:rPr>
              <a:t>1988</a:t>
            </a:r>
            <a:endParaRPr sz="615">
              <a:latin typeface="Calibri"/>
              <a:cs typeface="Calibri"/>
            </a:endParaRPr>
          </a:p>
          <a:p>
            <a:pPr marL="7807" marR="3287" algn="ctr">
              <a:lnSpc>
                <a:spcPts val="569"/>
              </a:lnSpc>
              <a:spcBef>
                <a:spcPts val="162"/>
              </a:spcBef>
            </a:pPr>
            <a:r>
              <a:rPr sz="518" b="1" spc="-32">
                <a:solidFill>
                  <a:srgbClr val="231F20"/>
                </a:solidFill>
                <a:latin typeface="Calibri"/>
                <a:cs typeface="Calibri"/>
              </a:rPr>
              <a:t>George</a:t>
            </a:r>
            <a:r>
              <a:rPr sz="518" b="1" spc="3">
                <a:solidFill>
                  <a:srgbClr val="231F20"/>
                </a:solidFill>
                <a:latin typeface="Calibri"/>
                <a:cs typeface="Calibri"/>
              </a:rPr>
              <a:t> </a:t>
            </a:r>
            <a:r>
              <a:rPr sz="518" b="1" spc="-52">
                <a:solidFill>
                  <a:srgbClr val="231F20"/>
                </a:solidFill>
                <a:latin typeface="Calibri"/>
                <a:cs typeface="Calibri"/>
              </a:rPr>
              <a:t>H.W.</a:t>
            </a:r>
            <a:r>
              <a:rPr sz="518" b="1" spc="324">
                <a:solidFill>
                  <a:srgbClr val="231F20"/>
                </a:solidFill>
                <a:latin typeface="Calibri"/>
                <a:cs typeface="Calibri"/>
              </a:rPr>
              <a:t> </a:t>
            </a:r>
            <a:r>
              <a:rPr sz="518" b="1" spc="-13">
                <a:solidFill>
                  <a:srgbClr val="231F20"/>
                </a:solidFill>
                <a:latin typeface="Calibri"/>
                <a:cs typeface="Calibri"/>
              </a:rPr>
              <a:t>Bush</a:t>
            </a:r>
            <a:endParaRPr sz="518">
              <a:latin typeface="Calibri"/>
              <a:cs typeface="Calibri"/>
            </a:endParaRPr>
          </a:p>
        </p:txBody>
      </p:sp>
      <p:sp>
        <p:nvSpPr>
          <p:cNvPr id="352" name="object 352"/>
          <p:cNvSpPr/>
          <p:nvPr/>
        </p:nvSpPr>
        <p:spPr>
          <a:xfrm>
            <a:off x="2120876" y="4306738"/>
            <a:ext cx="208317" cy="277346"/>
          </a:xfrm>
          <a:custGeom>
            <a:avLst/>
            <a:gdLst/>
            <a:ahLst/>
            <a:cxnLst/>
            <a:rect l="l" t="t" r="r" b="b"/>
            <a:pathLst>
              <a:path w="321945" h="428625">
                <a:moveTo>
                  <a:pt x="0" y="428459"/>
                </a:moveTo>
                <a:lnTo>
                  <a:pt x="321614" y="428459"/>
                </a:lnTo>
                <a:lnTo>
                  <a:pt x="321614" y="0"/>
                </a:lnTo>
                <a:lnTo>
                  <a:pt x="0" y="0"/>
                </a:lnTo>
                <a:lnTo>
                  <a:pt x="0" y="428459"/>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3" name="object 353"/>
          <p:cNvSpPr txBox="1"/>
          <p:nvPr/>
        </p:nvSpPr>
        <p:spPr>
          <a:xfrm>
            <a:off x="2120876" y="4498846"/>
            <a:ext cx="208317"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584">
              <a:lnSpc>
                <a:spcPct val="100000"/>
              </a:lnSpc>
              <a:spcBef>
                <a:spcPts val="65"/>
              </a:spcBef>
            </a:pPr>
            <a:r>
              <a:rPr sz="453" spc="-6">
                <a:solidFill>
                  <a:srgbClr val="231F20"/>
                </a:solidFill>
                <a:latin typeface="Calibri"/>
                <a:cs typeface="Calibri"/>
              </a:rPr>
              <a:t>$5,669</a:t>
            </a:r>
            <a:endParaRPr sz="453">
              <a:latin typeface="Calibri"/>
              <a:cs typeface="Calibri"/>
            </a:endParaRPr>
          </a:p>
        </p:txBody>
      </p:sp>
      <p:grpSp>
        <p:nvGrpSpPr>
          <p:cNvPr id="354" name="object 354"/>
          <p:cNvGrpSpPr/>
          <p:nvPr/>
        </p:nvGrpSpPr>
        <p:grpSpPr>
          <a:xfrm>
            <a:off x="2074915" y="3767939"/>
            <a:ext cx="4476933" cy="1260587"/>
            <a:chOff x="2074915" y="3767939"/>
            <a:chExt cx="4476933" cy="1260587"/>
          </a:xfrm>
        </p:grpSpPr>
        <p:sp>
          <p:nvSpPr>
            <p:cNvPr id="355" name="object 355"/>
            <p:cNvSpPr/>
            <p:nvPr/>
          </p:nvSpPr>
          <p:spPr>
            <a:xfrm>
              <a:off x="2120876" y="4583976"/>
              <a:ext cx="208317" cy="39445"/>
            </a:xfrm>
            <a:custGeom>
              <a:avLst/>
              <a:gdLst/>
              <a:ahLst/>
              <a:cxnLst/>
              <a:rect l="l" t="t" r="r" b="b"/>
              <a:pathLst>
                <a:path w="321945" h="60960">
                  <a:moveTo>
                    <a:pt x="321614" y="0"/>
                  </a:moveTo>
                  <a:lnTo>
                    <a:pt x="0" y="0"/>
                  </a:lnTo>
                  <a:lnTo>
                    <a:pt x="0" y="60439"/>
                  </a:lnTo>
                  <a:lnTo>
                    <a:pt x="321614" y="60439"/>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6" name="object 356"/>
            <p:cNvSpPr/>
            <p:nvPr/>
          </p:nvSpPr>
          <p:spPr>
            <a:xfrm>
              <a:off x="2074915" y="4623677"/>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7" name="object 357"/>
            <p:cNvSpPr/>
            <p:nvPr/>
          </p:nvSpPr>
          <p:spPr>
            <a:xfrm>
              <a:off x="2074929" y="415254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8" name="object 358"/>
            <p:cNvSpPr/>
            <p:nvPr/>
          </p:nvSpPr>
          <p:spPr>
            <a:xfrm>
              <a:off x="6092893" y="3767939"/>
              <a:ext cx="458956" cy="1260587"/>
            </a:xfrm>
            <a:custGeom>
              <a:avLst/>
              <a:gdLst/>
              <a:ahLst/>
              <a:cxnLst/>
              <a:rect l="l" t="t" r="r" b="b"/>
              <a:pathLst>
                <a:path w="709295" h="1948179">
                  <a:moveTo>
                    <a:pt x="708914" y="76720"/>
                  </a:moveTo>
                  <a:lnTo>
                    <a:pt x="702894" y="46863"/>
                  </a:lnTo>
                  <a:lnTo>
                    <a:pt x="686447" y="22466"/>
                  </a:lnTo>
                  <a:lnTo>
                    <a:pt x="662063" y="6032"/>
                  </a:lnTo>
                  <a:lnTo>
                    <a:pt x="632193" y="0"/>
                  </a:lnTo>
                  <a:lnTo>
                    <a:pt x="76733" y="0"/>
                  </a:lnTo>
                  <a:lnTo>
                    <a:pt x="46863" y="6032"/>
                  </a:lnTo>
                  <a:lnTo>
                    <a:pt x="22479" y="22466"/>
                  </a:lnTo>
                  <a:lnTo>
                    <a:pt x="6032" y="46863"/>
                  </a:lnTo>
                  <a:lnTo>
                    <a:pt x="0" y="76720"/>
                  </a:lnTo>
                  <a:lnTo>
                    <a:pt x="0" y="1759559"/>
                  </a:lnTo>
                  <a:lnTo>
                    <a:pt x="6032" y="1789430"/>
                  </a:lnTo>
                  <a:lnTo>
                    <a:pt x="22479" y="1813814"/>
                  </a:lnTo>
                  <a:lnTo>
                    <a:pt x="46863" y="1830247"/>
                  </a:lnTo>
                  <a:lnTo>
                    <a:pt x="76733" y="1836280"/>
                  </a:lnTo>
                  <a:lnTo>
                    <a:pt x="289941" y="1836280"/>
                  </a:lnTo>
                  <a:lnTo>
                    <a:pt x="354457" y="1948014"/>
                  </a:lnTo>
                  <a:lnTo>
                    <a:pt x="418960" y="1836280"/>
                  </a:lnTo>
                  <a:lnTo>
                    <a:pt x="632193" y="1836280"/>
                  </a:lnTo>
                  <a:lnTo>
                    <a:pt x="662063" y="1830247"/>
                  </a:lnTo>
                  <a:lnTo>
                    <a:pt x="686447" y="1813814"/>
                  </a:lnTo>
                  <a:lnTo>
                    <a:pt x="702894" y="1789430"/>
                  </a:lnTo>
                  <a:lnTo>
                    <a:pt x="708914" y="1759559"/>
                  </a:lnTo>
                  <a:lnTo>
                    <a:pt x="708914" y="7672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59" name="object 359"/>
          <p:cNvSpPr txBox="1"/>
          <p:nvPr/>
        </p:nvSpPr>
        <p:spPr>
          <a:xfrm>
            <a:off x="6225965" y="3834521"/>
            <a:ext cx="192704" cy="309805"/>
          </a:xfrm>
          <a:prstGeom prst="rect">
            <a:avLst/>
          </a:prstGeom>
        </p:spPr>
        <p:txBody>
          <a:bodyPr vert="horz" wrap="square" lIns="0" tIns="324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11">
              <a:lnSpc>
                <a:spcPct val="100000"/>
              </a:lnSpc>
              <a:spcBef>
                <a:spcPts val="256"/>
              </a:spcBef>
            </a:pPr>
            <a:r>
              <a:rPr sz="615" b="1" spc="-13">
                <a:solidFill>
                  <a:srgbClr val="1D4489"/>
                </a:solidFill>
                <a:latin typeface="Calibri"/>
                <a:cs typeface="Calibri"/>
              </a:rPr>
              <a:t>2008</a:t>
            </a:r>
            <a:endParaRPr sz="615">
              <a:latin typeface="Calibri"/>
              <a:cs typeface="Calibri"/>
            </a:endParaRPr>
          </a:p>
          <a:p>
            <a:pPr marL="8218" marR="3287" indent="6163">
              <a:lnSpc>
                <a:spcPts val="615"/>
              </a:lnSpc>
              <a:spcBef>
                <a:spcPts val="171"/>
              </a:spcBef>
            </a:pPr>
            <a:r>
              <a:rPr sz="518" b="1" spc="-29">
                <a:solidFill>
                  <a:srgbClr val="231F20"/>
                </a:solidFill>
                <a:latin typeface="Calibri"/>
                <a:cs typeface="Calibri"/>
              </a:rPr>
              <a:t>Barack</a:t>
            </a:r>
            <a:r>
              <a:rPr sz="518" b="1" spc="324">
                <a:solidFill>
                  <a:srgbClr val="231F20"/>
                </a:solidFill>
                <a:latin typeface="Calibri"/>
                <a:cs typeface="Calibri"/>
              </a:rPr>
              <a:t> </a:t>
            </a:r>
            <a:r>
              <a:rPr sz="518" b="1" spc="-45">
                <a:solidFill>
                  <a:srgbClr val="231F20"/>
                </a:solidFill>
                <a:latin typeface="Calibri"/>
                <a:cs typeface="Calibri"/>
              </a:rPr>
              <a:t>Obama</a:t>
            </a:r>
            <a:endParaRPr sz="518">
              <a:latin typeface="Calibri"/>
              <a:cs typeface="Calibri"/>
            </a:endParaRPr>
          </a:p>
        </p:txBody>
      </p:sp>
      <p:grpSp>
        <p:nvGrpSpPr>
          <p:cNvPr id="360" name="object 360"/>
          <p:cNvGrpSpPr/>
          <p:nvPr/>
        </p:nvGrpSpPr>
        <p:grpSpPr>
          <a:xfrm>
            <a:off x="6172765" y="4170143"/>
            <a:ext cx="306489" cy="473932"/>
            <a:chOff x="6172765" y="4170143"/>
            <a:chExt cx="306489" cy="473932"/>
          </a:xfrm>
        </p:grpSpPr>
        <p:sp>
          <p:nvSpPr>
            <p:cNvPr id="361" name="object 361"/>
            <p:cNvSpPr/>
            <p:nvPr/>
          </p:nvSpPr>
          <p:spPr>
            <a:xfrm>
              <a:off x="6185473" y="4170143"/>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2" name="object 362"/>
            <p:cNvSpPr/>
            <p:nvPr/>
          </p:nvSpPr>
          <p:spPr>
            <a:xfrm>
              <a:off x="6172765" y="4644075"/>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3" name="object 363"/>
            <p:cNvSpPr/>
            <p:nvPr/>
          </p:nvSpPr>
          <p:spPr>
            <a:xfrm>
              <a:off x="6211292" y="4488914"/>
              <a:ext cx="208317" cy="142576"/>
            </a:xfrm>
            <a:custGeom>
              <a:avLst/>
              <a:gdLst/>
              <a:ahLst/>
              <a:cxnLst/>
              <a:rect l="l" t="t" r="r" b="b"/>
              <a:pathLst>
                <a:path w="321945" h="220345">
                  <a:moveTo>
                    <a:pt x="321614" y="0"/>
                  </a:moveTo>
                  <a:lnTo>
                    <a:pt x="0" y="0"/>
                  </a:lnTo>
                  <a:lnTo>
                    <a:pt x="0" y="220256"/>
                  </a:lnTo>
                  <a:lnTo>
                    <a:pt x="321614" y="220256"/>
                  </a:lnTo>
                  <a:lnTo>
                    <a:pt x="321614"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64" name="object 364"/>
          <p:cNvSpPr txBox="1"/>
          <p:nvPr/>
        </p:nvSpPr>
        <p:spPr>
          <a:xfrm>
            <a:off x="6168778" y="4675898"/>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13">
                <a:solidFill>
                  <a:srgbClr val="231F20"/>
                </a:solidFill>
                <a:latin typeface="Calibri"/>
                <a:cs typeface="Calibri"/>
              </a:rPr>
              <a:t>7.9%</a:t>
            </a:r>
            <a:endParaRPr sz="615">
              <a:latin typeface="Calibri"/>
              <a:cs typeface="Calibri"/>
            </a:endParaRPr>
          </a:p>
        </p:txBody>
      </p:sp>
      <p:sp>
        <p:nvSpPr>
          <p:cNvPr id="365" name="object 365"/>
          <p:cNvSpPr txBox="1"/>
          <p:nvPr/>
        </p:nvSpPr>
        <p:spPr>
          <a:xfrm>
            <a:off x="6227928" y="4544209"/>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$2,665</a:t>
            </a:r>
            <a:endParaRPr sz="453">
              <a:latin typeface="Calibri"/>
              <a:cs typeface="Calibri"/>
            </a:endParaRPr>
          </a:p>
        </p:txBody>
      </p:sp>
      <p:sp>
        <p:nvSpPr>
          <p:cNvPr id="366" name="object 366"/>
          <p:cNvSpPr txBox="1"/>
          <p:nvPr/>
        </p:nvSpPr>
        <p:spPr>
          <a:xfrm>
            <a:off x="6219373" y="4405307"/>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$21,404</a:t>
            </a:r>
            <a:endParaRPr sz="453">
              <a:latin typeface="Calibri"/>
              <a:cs typeface="Calibri"/>
            </a:endParaRPr>
          </a:p>
        </p:txBody>
      </p:sp>
      <p:grpSp>
        <p:nvGrpSpPr>
          <p:cNvPr id="367" name="object 367"/>
          <p:cNvGrpSpPr/>
          <p:nvPr/>
        </p:nvGrpSpPr>
        <p:grpSpPr>
          <a:xfrm>
            <a:off x="6211291" y="3753139"/>
            <a:ext cx="1163388" cy="1260587"/>
            <a:chOff x="6211292" y="3753139"/>
            <a:chExt cx="1163388" cy="1260587"/>
          </a:xfrm>
        </p:grpSpPr>
        <p:sp>
          <p:nvSpPr>
            <p:cNvPr id="368" name="object 368"/>
            <p:cNvSpPr/>
            <p:nvPr/>
          </p:nvSpPr>
          <p:spPr>
            <a:xfrm>
              <a:off x="6211292" y="4623346"/>
              <a:ext cx="208317" cy="19722"/>
            </a:xfrm>
            <a:custGeom>
              <a:avLst/>
              <a:gdLst/>
              <a:ahLst/>
              <a:cxnLst/>
              <a:rect l="l" t="t" r="r" b="b"/>
              <a:pathLst>
                <a:path w="321945" h="30478">
                  <a:moveTo>
                    <a:pt x="321614" y="0"/>
                  </a:moveTo>
                  <a:lnTo>
                    <a:pt x="0" y="0"/>
                  </a:lnTo>
                  <a:lnTo>
                    <a:pt x="0" y="30086"/>
                  </a:lnTo>
                  <a:lnTo>
                    <a:pt x="321614" y="30086"/>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9" name="object 369"/>
            <p:cNvSpPr/>
            <p:nvPr/>
          </p:nvSpPr>
          <p:spPr>
            <a:xfrm>
              <a:off x="6915724" y="3753139"/>
              <a:ext cx="458956" cy="1260587"/>
            </a:xfrm>
            <a:custGeom>
              <a:avLst/>
              <a:gdLst/>
              <a:ahLst/>
              <a:cxnLst/>
              <a:rect l="l" t="t" r="r" b="b"/>
              <a:pathLst>
                <a:path w="709295" h="1948179">
                  <a:moveTo>
                    <a:pt x="708914" y="76720"/>
                  </a:moveTo>
                  <a:lnTo>
                    <a:pt x="702881" y="46850"/>
                  </a:lnTo>
                  <a:lnTo>
                    <a:pt x="686435" y="22466"/>
                  </a:lnTo>
                  <a:lnTo>
                    <a:pt x="662051" y="6019"/>
                  </a:lnTo>
                  <a:lnTo>
                    <a:pt x="632193" y="0"/>
                  </a:lnTo>
                  <a:lnTo>
                    <a:pt x="76733" y="0"/>
                  </a:lnTo>
                  <a:lnTo>
                    <a:pt x="46863" y="6019"/>
                  </a:lnTo>
                  <a:lnTo>
                    <a:pt x="22466" y="22466"/>
                  </a:lnTo>
                  <a:lnTo>
                    <a:pt x="6019" y="46850"/>
                  </a:lnTo>
                  <a:lnTo>
                    <a:pt x="0" y="76720"/>
                  </a:lnTo>
                  <a:lnTo>
                    <a:pt x="0" y="1759559"/>
                  </a:lnTo>
                  <a:lnTo>
                    <a:pt x="6019" y="1789417"/>
                  </a:lnTo>
                  <a:lnTo>
                    <a:pt x="22466" y="1813814"/>
                  </a:lnTo>
                  <a:lnTo>
                    <a:pt x="46863" y="1830247"/>
                  </a:lnTo>
                  <a:lnTo>
                    <a:pt x="76733" y="1836280"/>
                  </a:lnTo>
                  <a:lnTo>
                    <a:pt x="289928" y="1836280"/>
                  </a:lnTo>
                  <a:lnTo>
                    <a:pt x="354444" y="1948014"/>
                  </a:lnTo>
                  <a:lnTo>
                    <a:pt x="418947" y="1836280"/>
                  </a:lnTo>
                  <a:lnTo>
                    <a:pt x="632193" y="1836280"/>
                  </a:lnTo>
                  <a:lnTo>
                    <a:pt x="662051" y="1830247"/>
                  </a:lnTo>
                  <a:lnTo>
                    <a:pt x="686435" y="1813814"/>
                  </a:lnTo>
                  <a:lnTo>
                    <a:pt x="702881" y="1789417"/>
                  </a:lnTo>
                  <a:lnTo>
                    <a:pt x="708914" y="1759559"/>
                  </a:lnTo>
                  <a:lnTo>
                    <a:pt x="708914" y="76720"/>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70" name="object 370"/>
          <p:cNvSpPr txBox="1"/>
          <p:nvPr/>
        </p:nvSpPr>
        <p:spPr>
          <a:xfrm>
            <a:off x="7048791" y="3819716"/>
            <a:ext cx="192704" cy="309805"/>
          </a:xfrm>
          <a:prstGeom prst="rect">
            <a:avLst/>
          </a:prstGeom>
        </p:spPr>
        <p:txBody>
          <a:bodyPr vert="horz" wrap="square" lIns="0" tIns="324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188">
              <a:lnSpc>
                <a:spcPct val="100000"/>
              </a:lnSpc>
              <a:spcBef>
                <a:spcPts val="256"/>
              </a:spcBef>
            </a:pPr>
            <a:r>
              <a:rPr sz="615" b="1" spc="-13">
                <a:solidFill>
                  <a:srgbClr val="1D4489"/>
                </a:solidFill>
                <a:latin typeface="Calibri"/>
                <a:cs typeface="Calibri"/>
              </a:rPr>
              <a:t>2012</a:t>
            </a:r>
            <a:endParaRPr sz="615">
              <a:latin typeface="Calibri"/>
              <a:cs typeface="Calibri"/>
            </a:endParaRPr>
          </a:p>
          <a:p>
            <a:pPr marL="8218" marR="3287" indent="6163">
              <a:lnSpc>
                <a:spcPts val="615"/>
              </a:lnSpc>
              <a:spcBef>
                <a:spcPts val="171"/>
              </a:spcBef>
            </a:pPr>
            <a:r>
              <a:rPr sz="518" b="1" spc="-29">
                <a:solidFill>
                  <a:srgbClr val="231F20"/>
                </a:solidFill>
                <a:latin typeface="Calibri"/>
                <a:cs typeface="Calibri"/>
              </a:rPr>
              <a:t>Barack</a:t>
            </a:r>
            <a:r>
              <a:rPr sz="518" b="1" spc="324">
                <a:solidFill>
                  <a:srgbClr val="231F20"/>
                </a:solidFill>
                <a:latin typeface="Calibri"/>
                <a:cs typeface="Calibri"/>
              </a:rPr>
              <a:t> </a:t>
            </a:r>
            <a:r>
              <a:rPr sz="518" b="1" spc="-45">
                <a:solidFill>
                  <a:srgbClr val="231F20"/>
                </a:solidFill>
                <a:latin typeface="Calibri"/>
                <a:cs typeface="Calibri"/>
              </a:rPr>
              <a:t>Obama</a:t>
            </a:r>
            <a:endParaRPr sz="518">
              <a:latin typeface="Calibri"/>
              <a:cs typeface="Calibri"/>
            </a:endParaRPr>
          </a:p>
        </p:txBody>
      </p:sp>
      <p:grpSp>
        <p:nvGrpSpPr>
          <p:cNvPr id="371" name="object 371"/>
          <p:cNvGrpSpPr/>
          <p:nvPr/>
        </p:nvGrpSpPr>
        <p:grpSpPr>
          <a:xfrm>
            <a:off x="6995593" y="4155342"/>
            <a:ext cx="306487" cy="468687"/>
            <a:chOff x="6995593" y="4155342"/>
            <a:chExt cx="306487" cy="468687"/>
          </a:xfrm>
        </p:grpSpPr>
        <p:sp>
          <p:nvSpPr>
            <p:cNvPr id="372" name="object 372"/>
            <p:cNvSpPr/>
            <p:nvPr/>
          </p:nvSpPr>
          <p:spPr>
            <a:xfrm>
              <a:off x="7008299" y="4155342"/>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3" name="object 373"/>
            <p:cNvSpPr/>
            <p:nvPr/>
          </p:nvSpPr>
          <p:spPr>
            <a:xfrm>
              <a:off x="6995593" y="4623656"/>
              <a:ext cx="299122" cy="0"/>
            </a:xfrm>
            <a:custGeom>
              <a:avLst/>
              <a:gdLst/>
              <a:ahLst/>
              <a:cxnLst/>
              <a:rect l="l" t="t" r="r" b="b"/>
              <a:pathLst>
                <a:path w="462279">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4" name="object 374"/>
            <p:cNvSpPr/>
            <p:nvPr/>
          </p:nvSpPr>
          <p:spPr>
            <a:xfrm>
              <a:off x="7034116" y="4345591"/>
              <a:ext cx="208317" cy="252282"/>
            </a:xfrm>
            <a:custGeom>
              <a:avLst/>
              <a:gdLst/>
              <a:ahLst/>
              <a:cxnLst/>
              <a:rect l="l" t="t" r="r" b="b"/>
              <a:pathLst>
                <a:path w="321945" h="389889">
                  <a:moveTo>
                    <a:pt x="321614" y="0"/>
                  </a:moveTo>
                  <a:lnTo>
                    <a:pt x="0" y="0"/>
                  </a:lnTo>
                  <a:lnTo>
                    <a:pt x="0" y="389686"/>
                  </a:lnTo>
                  <a:lnTo>
                    <a:pt x="321614" y="389686"/>
                  </a:lnTo>
                  <a:lnTo>
                    <a:pt x="321614" y="0"/>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5" name="object 375"/>
            <p:cNvSpPr/>
            <p:nvPr/>
          </p:nvSpPr>
          <p:spPr>
            <a:xfrm>
              <a:off x="7034116" y="4597733"/>
              <a:ext cx="208317" cy="26296"/>
            </a:xfrm>
            <a:custGeom>
              <a:avLst/>
              <a:gdLst/>
              <a:ahLst/>
              <a:cxnLst/>
              <a:rect l="l" t="t" r="r" b="b"/>
              <a:pathLst>
                <a:path w="321945" h="40639">
                  <a:moveTo>
                    <a:pt x="321614" y="0"/>
                  </a:moveTo>
                  <a:lnTo>
                    <a:pt x="0" y="0"/>
                  </a:lnTo>
                  <a:lnTo>
                    <a:pt x="0" y="40055"/>
                  </a:lnTo>
                  <a:lnTo>
                    <a:pt x="321614" y="40055"/>
                  </a:lnTo>
                  <a:lnTo>
                    <a:pt x="321614"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76" name="object 376"/>
          <p:cNvSpPr txBox="1"/>
          <p:nvPr/>
        </p:nvSpPr>
        <p:spPr>
          <a:xfrm>
            <a:off x="6991607" y="4661095"/>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14.7%</a:t>
            </a:r>
            <a:endParaRPr sz="615">
              <a:latin typeface="Calibri"/>
              <a:cs typeface="Calibri"/>
            </a:endParaRPr>
          </a:p>
        </p:txBody>
      </p:sp>
      <p:sp>
        <p:nvSpPr>
          <p:cNvPr id="377" name="object 377"/>
          <p:cNvSpPr txBox="1"/>
          <p:nvPr/>
        </p:nvSpPr>
        <p:spPr>
          <a:xfrm>
            <a:off x="7050757" y="4519196"/>
            <a:ext cx="165175"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$4,053</a:t>
            </a:r>
            <a:endParaRPr sz="453">
              <a:latin typeface="Calibri"/>
              <a:cs typeface="Calibri"/>
            </a:endParaRPr>
          </a:p>
        </p:txBody>
      </p:sp>
      <p:sp>
        <p:nvSpPr>
          <p:cNvPr id="378" name="object 378"/>
          <p:cNvSpPr txBox="1"/>
          <p:nvPr/>
        </p:nvSpPr>
        <p:spPr>
          <a:xfrm>
            <a:off x="7042202" y="4267229"/>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$39,431</a:t>
            </a:r>
            <a:endParaRPr sz="453">
              <a:latin typeface="Calibri"/>
              <a:cs typeface="Calibri"/>
            </a:endParaRPr>
          </a:p>
        </p:txBody>
      </p:sp>
      <p:sp>
        <p:nvSpPr>
          <p:cNvPr id="379" name="object 379"/>
          <p:cNvSpPr/>
          <p:nvPr/>
        </p:nvSpPr>
        <p:spPr>
          <a:xfrm>
            <a:off x="1181689" y="3748184"/>
            <a:ext cx="443753" cy="1261409"/>
          </a:xfrm>
          <a:custGeom>
            <a:avLst/>
            <a:gdLst/>
            <a:ahLst/>
            <a:cxnLst/>
            <a:rect l="l" t="t" r="r" b="b"/>
            <a:pathLst>
              <a:path w="685800" h="1949450">
                <a:moveTo>
                  <a:pt x="685469" y="70866"/>
                </a:moveTo>
                <a:lnTo>
                  <a:pt x="679907" y="43281"/>
                </a:lnTo>
                <a:lnTo>
                  <a:pt x="664718" y="20764"/>
                </a:lnTo>
                <a:lnTo>
                  <a:pt x="642188" y="5575"/>
                </a:lnTo>
                <a:lnTo>
                  <a:pt x="614603" y="0"/>
                </a:lnTo>
                <a:lnTo>
                  <a:pt x="70866" y="0"/>
                </a:lnTo>
                <a:lnTo>
                  <a:pt x="43281" y="5575"/>
                </a:lnTo>
                <a:lnTo>
                  <a:pt x="20751" y="20764"/>
                </a:lnTo>
                <a:lnTo>
                  <a:pt x="5575" y="43281"/>
                </a:lnTo>
                <a:lnTo>
                  <a:pt x="0" y="70866"/>
                </a:lnTo>
                <a:lnTo>
                  <a:pt x="0" y="1765782"/>
                </a:lnTo>
                <a:lnTo>
                  <a:pt x="5575" y="1793379"/>
                </a:lnTo>
                <a:lnTo>
                  <a:pt x="20751" y="1815896"/>
                </a:lnTo>
                <a:lnTo>
                  <a:pt x="43281" y="1831086"/>
                </a:lnTo>
                <a:lnTo>
                  <a:pt x="70866" y="1836648"/>
                </a:lnTo>
                <a:lnTo>
                  <a:pt x="282714" y="1836648"/>
                </a:lnTo>
                <a:lnTo>
                  <a:pt x="347548" y="1948942"/>
                </a:lnTo>
                <a:lnTo>
                  <a:pt x="412381" y="1836648"/>
                </a:lnTo>
                <a:lnTo>
                  <a:pt x="614603" y="1836648"/>
                </a:lnTo>
                <a:lnTo>
                  <a:pt x="642188" y="1831086"/>
                </a:lnTo>
                <a:lnTo>
                  <a:pt x="664718" y="1815896"/>
                </a:lnTo>
                <a:lnTo>
                  <a:pt x="679907" y="1793379"/>
                </a:lnTo>
                <a:lnTo>
                  <a:pt x="685469" y="1765782"/>
                </a:lnTo>
                <a:lnTo>
                  <a:pt x="685469" y="70866"/>
                </a:lnTo>
                <a:close/>
              </a:path>
            </a:pathLst>
          </a:custGeom>
          <a:solidFill>
            <a:srgbClr val="E3F4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0" name="object 380"/>
          <p:cNvSpPr txBox="1"/>
          <p:nvPr/>
        </p:nvSpPr>
        <p:spPr>
          <a:xfrm>
            <a:off x="1251876" y="4658392"/>
            <a:ext cx="306929" cy="242010"/>
          </a:xfrm>
          <a:prstGeom prst="rect">
            <a:avLst/>
          </a:prstGeom>
        </p:spPr>
        <p:txBody>
          <a:bodyPr vert="horz" wrap="square" lIns="0" tIns="1972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indent="-10272" algn="ctr">
              <a:lnSpc>
                <a:spcPts val="453"/>
              </a:lnSpc>
              <a:spcBef>
                <a:spcPts val="155"/>
              </a:spcBef>
            </a:pPr>
            <a:r>
              <a:rPr sz="453" spc="-6">
                <a:solidFill>
                  <a:srgbClr val="231F20"/>
                </a:solidFill>
                <a:latin typeface="Calibri"/>
                <a:cs typeface="Calibri"/>
              </a:rPr>
              <a:t>Average</a:t>
            </a:r>
            <a:r>
              <a:rPr sz="453" spc="324">
                <a:solidFill>
                  <a:srgbClr val="231F20"/>
                </a:solidFill>
                <a:latin typeface="Calibri"/>
                <a:cs typeface="Calibri"/>
              </a:rPr>
              <a:t> </a:t>
            </a:r>
            <a:r>
              <a:rPr sz="453" spc="-32">
                <a:solidFill>
                  <a:srgbClr val="231F20"/>
                </a:solidFill>
                <a:latin typeface="Calibri"/>
                <a:cs typeface="Calibri"/>
              </a:rPr>
              <a:t>annual</a:t>
            </a:r>
            <a:r>
              <a:rPr sz="453">
                <a:solidFill>
                  <a:srgbClr val="231F20"/>
                </a:solidFill>
                <a:latin typeface="Calibri"/>
                <a:cs typeface="Calibri"/>
              </a:rPr>
              <a:t> </a:t>
            </a:r>
            <a:r>
              <a:rPr sz="453" spc="-32">
                <a:solidFill>
                  <a:srgbClr val="231F20"/>
                </a:solidFill>
                <a:latin typeface="Calibri"/>
                <a:cs typeface="Calibri"/>
              </a:rPr>
              <a:t>return:</a:t>
            </a:r>
            <a:endParaRPr sz="453">
              <a:latin typeface="Calibri"/>
              <a:cs typeface="Calibri"/>
            </a:endParaRPr>
          </a:p>
          <a:p>
            <a:pPr algn="ctr">
              <a:lnSpc>
                <a:spcPct val="100000"/>
              </a:lnSpc>
              <a:spcBef>
                <a:spcPts val="39"/>
              </a:spcBef>
            </a:pPr>
            <a:r>
              <a:rPr sz="615" b="1" spc="-6">
                <a:solidFill>
                  <a:srgbClr val="231F20"/>
                </a:solidFill>
                <a:latin typeface="Calibri"/>
                <a:cs typeface="Calibri"/>
              </a:rPr>
              <a:t>15.3%</a:t>
            </a:r>
            <a:endParaRPr sz="615">
              <a:latin typeface="Calibri"/>
              <a:cs typeface="Calibri"/>
            </a:endParaRPr>
          </a:p>
        </p:txBody>
      </p:sp>
      <p:sp>
        <p:nvSpPr>
          <p:cNvPr id="381" name="object 381"/>
          <p:cNvSpPr txBox="1"/>
          <p:nvPr/>
        </p:nvSpPr>
        <p:spPr>
          <a:xfrm>
            <a:off x="1314765" y="4240712"/>
            <a:ext cx="192293" cy="85874"/>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65"/>
              </a:spcBef>
            </a:pPr>
            <a:r>
              <a:rPr sz="453" spc="-13">
                <a:solidFill>
                  <a:srgbClr val="231F20"/>
                </a:solidFill>
                <a:latin typeface="Calibri"/>
                <a:cs typeface="Calibri"/>
              </a:rPr>
              <a:t>$41,411</a:t>
            </a:r>
            <a:endParaRPr sz="453">
              <a:latin typeface="Calibri"/>
              <a:cs typeface="Calibri"/>
            </a:endParaRPr>
          </a:p>
        </p:txBody>
      </p:sp>
      <p:sp>
        <p:nvSpPr>
          <p:cNvPr id="382" name="object 382"/>
          <p:cNvSpPr txBox="1"/>
          <p:nvPr/>
        </p:nvSpPr>
        <p:spPr>
          <a:xfrm>
            <a:off x="1312462" y="3823002"/>
            <a:ext cx="199689" cy="291316"/>
          </a:xfrm>
          <a:prstGeom prst="rect">
            <a:avLst/>
          </a:prstGeom>
        </p:spPr>
        <p:txBody>
          <a:bodyPr vert="horz" wrap="square" lIns="0" tIns="254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653">
              <a:lnSpc>
                <a:spcPct val="100000"/>
              </a:lnSpc>
              <a:spcBef>
                <a:spcPts val="201"/>
              </a:spcBef>
            </a:pPr>
            <a:r>
              <a:rPr sz="615" b="1" spc="-13">
                <a:solidFill>
                  <a:srgbClr val="AA1E2D"/>
                </a:solidFill>
                <a:latin typeface="Calibri"/>
                <a:cs typeface="Calibri"/>
              </a:rPr>
              <a:t>1984</a:t>
            </a:r>
            <a:endParaRPr sz="615">
              <a:latin typeface="Calibri"/>
              <a:cs typeface="Calibri"/>
            </a:endParaRPr>
          </a:p>
          <a:p>
            <a:pPr marL="8218" marR="3287" indent="4931">
              <a:lnSpc>
                <a:spcPts val="569"/>
              </a:lnSpc>
              <a:spcBef>
                <a:spcPts val="162"/>
              </a:spcBef>
            </a:pPr>
            <a:r>
              <a:rPr sz="518" b="1" spc="-26">
                <a:solidFill>
                  <a:srgbClr val="231F20"/>
                </a:solidFill>
                <a:latin typeface="Calibri"/>
                <a:cs typeface="Calibri"/>
              </a:rPr>
              <a:t>Ronald</a:t>
            </a:r>
            <a:r>
              <a:rPr sz="518" b="1" spc="324">
                <a:solidFill>
                  <a:srgbClr val="231F20"/>
                </a:solidFill>
                <a:latin typeface="Calibri"/>
                <a:cs typeface="Calibri"/>
              </a:rPr>
              <a:t> </a:t>
            </a:r>
            <a:r>
              <a:rPr sz="518" b="1" spc="-32">
                <a:solidFill>
                  <a:srgbClr val="231F20"/>
                </a:solidFill>
                <a:latin typeface="Calibri"/>
                <a:cs typeface="Calibri"/>
              </a:rPr>
              <a:t>Reagan</a:t>
            </a:r>
            <a:endParaRPr sz="518">
              <a:latin typeface="Calibri"/>
              <a:cs typeface="Calibri"/>
            </a:endParaRPr>
          </a:p>
        </p:txBody>
      </p:sp>
      <p:grpSp>
        <p:nvGrpSpPr>
          <p:cNvPr id="383" name="object 383"/>
          <p:cNvGrpSpPr/>
          <p:nvPr/>
        </p:nvGrpSpPr>
        <p:grpSpPr>
          <a:xfrm>
            <a:off x="1262789" y="4152547"/>
            <a:ext cx="299122" cy="475336"/>
            <a:chOff x="1262790" y="4152547"/>
            <a:chExt cx="299122" cy="475336"/>
          </a:xfrm>
        </p:grpSpPr>
        <p:sp>
          <p:nvSpPr>
            <p:cNvPr id="384" name="object 384"/>
            <p:cNvSpPr/>
            <p:nvPr/>
          </p:nvSpPr>
          <p:spPr>
            <a:xfrm>
              <a:off x="1265950" y="4152547"/>
              <a:ext cx="293781" cy="0"/>
            </a:xfrm>
            <a:custGeom>
              <a:avLst/>
              <a:gdLst/>
              <a:ahLst/>
              <a:cxnLst/>
              <a:rect l="l" t="t" r="r" b="b"/>
              <a:pathLst>
                <a:path w="454025">
                  <a:moveTo>
                    <a:pt x="0" y="0"/>
                  </a:moveTo>
                  <a:lnTo>
                    <a:pt x="453885" y="0"/>
                  </a:lnTo>
                </a:path>
              </a:pathLst>
            </a:custGeom>
            <a:ln w="5588">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5" name="object 385"/>
            <p:cNvSpPr/>
            <p:nvPr/>
          </p:nvSpPr>
          <p:spPr>
            <a:xfrm>
              <a:off x="1306704" y="4624186"/>
              <a:ext cx="208317" cy="3698"/>
            </a:xfrm>
            <a:custGeom>
              <a:avLst/>
              <a:gdLst/>
              <a:ahLst/>
              <a:cxnLst/>
              <a:rect l="l" t="t" r="r" b="b"/>
              <a:pathLst>
                <a:path w="321944" h="5714">
                  <a:moveTo>
                    <a:pt x="0" y="5473"/>
                  </a:moveTo>
                  <a:lnTo>
                    <a:pt x="321602" y="5473"/>
                  </a:lnTo>
                  <a:lnTo>
                    <a:pt x="321602" y="0"/>
                  </a:lnTo>
                  <a:lnTo>
                    <a:pt x="0" y="0"/>
                  </a:lnTo>
                  <a:lnTo>
                    <a:pt x="0" y="5473"/>
                  </a:lnTo>
                  <a:close/>
                </a:path>
              </a:pathLst>
            </a:custGeom>
            <a:solidFill>
              <a:srgbClr val="BEB7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6" name="object 386"/>
            <p:cNvSpPr/>
            <p:nvPr/>
          </p:nvSpPr>
          <p:spPr>
            <a:xfrm>
              <a:off x="1306704" y="4564870"/>
              <a:ext cx="208317" cy="59578"/>
            </a:xfrm>
            <a:custGeom>
              <a:avLst/>
              <a:gdLst/>
              <a:ahLst/>
              <a:cxnLst/>
              <a:rect l="l" t="t" r="r" b="b"/>
              <a:pathLst>
                <a:path w="321944" h="92075">
                  <a:moveTo>
                    <a:pt x="321602" y="0"/>
                  </a:moveTo>
                  <a:lnTo>
                    <a:pt x="0" y="0"/>
                  </a:lnTo>
                  <a:lnTo>
                    <a:pt x="0" y="91668"/>
                  </a:lnTo>
                  <a:lnTo>
                    <a:pt x="321602" y="91668"/>
                  </a:lnTo>
                  <a:lnTo>
                    <a:pt x="321602" y="0"/>
                  </a:lnTo>
                  <a:close/>
                </a:path>
              </a:pathLst>
            </a:custGeom>
            <a:solidFill>
              <a:srgbClr val="63544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7" name="object 387"/>
            <p:cNvSpPr/>
            <p:nvPr/>
          </p:nvSpPr>
          <p:spPr>
            <a:xfrm>
              <a:off x="1262790" y="4625124"/>
              <a:ext cx="299122" cy="0"/>
            </a:xfrm>
            <a:custGeom>
              <a:avLst/>
              <a:gdLst/>
              <a:ahLst/>
              <a:cxnLst/>
              <a:rect l="l" t="t" r="r" b="b"/>
              <a:pathLst>
                <a:path w="462280">
                  <a:moveTo>
                    <a:pt x="0" y="0"/>
                  </a:moveTo>
                  <a:lnTo>
                    <a:pt x="462038" y="0"/>
                  </a:lnTo>
                </a:path>
              </a:pathLst>
            </a:custGeom>
            <a:ln w="6705">
              <a:solidFill>
                <a:srgbClr val="231F2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88" name="object 388"/>
          <p:cNvSpPr txBox="1"/>
          <p:nvPr/>
        </p:nvSpPr>
        <p:spPr>
          <a:xfrm>
            <a:off x="1306704" y="4325063"/>
            <a:ext cx="208317" cy="239955"/>
          </a:xfrm>
          <a:prstGeom prst="rect">
            <a:avLst/>
          </a:prstGeom>
          <a:solidFill>
            <a:srgbClr val="BEB7B3"/>
          </a:solid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sz="453">
              <a:latin typeface="Times New Roman"/>
              <a:cs typeface="Times New Roman"/>
            </a:endParaRPr>
          </a:p>
          <a:p>
            <a:pPr>
              <a:lnSpc>
                <a:spcPct val="100000"/>
              </a:lnSpc>
              <a:spcBef>
                <a:spcPts val="294"/>
              </a:spcBef>
            </a:pPr>
            <a:endParaRPr sz="453">
              <a:latin typeface="Times New Roman"/>
              <a:cs typeface="Times New Roman"/>
            </a:endParaRPr>
          </a:p>
          <a:p>
            <a:pPr marL="29584">
              <a:lnSpc>
                <a:spcPct val="100000"/>
              </a:lnSpc>
              <a:spcBef>
                <a:spcPts val="3"/>
              </a:spcBef>
            </a:pPr>
            <a:r>
              <a:rPr sz="453" spc="-6">
                <a:solidFill>
                  <a:srgbClr val="231F20"/>
                </a:solidFill>
                <a:latin typeface="Calibri"/>
                <a:cs typeface="Calibri"/>
              </a:rPr>
              <a:t>$7,656</a:t>
            </a:r>
            <a:endParaRPr sz="453">
              <a:latin typeface="Calibri"/>
              <a:cs typeface="Calibri"/>
            </a:endParaRPr>
          </a:p>
        </p:txBody>
      </p:sp>
      <p:grpSp>
        <p:nvGrpSpPr>
          <p:cNvPr id="389" name="object 389"/>
          <p:cNvGrpSpPr/>
          <p:nvPr/>
        </p:nvGrpSpPr>
        <p:grpSpPr>
          <a:xfrm>
            <a:off x="520227" y="5087283"/>
            <a:ext cx="6708944" cy="168051"/>
            <a:chOff x="520227" y="5087283"/>
            <a:chExt cx="6708944" cy="168051"/>
          </a:xfrm>
        </p:grpSpPr>
        <p:pic>
          <p:nvPicPr>
            <p:cNvPr id="390" name="object 390"/>
            <p:cNvPicPr/>
            <p:nvPr/>
          </p:nvPicPr>
          <p:blipFill>
            <a:blip r:embed="rId3"/>
            <a:stretch>
              <a:fillRect/>
            </a:stretch>
          </p:blipFill>
          <p:spPr>
            <a:xfrm>
              <a:off x="520227" y="5113157"/>
              <a:ext cx="162257" cy="139075"/>
            </a:xfrm>
            <a:prstGeom prst="rect">
              <a:avLst/>
            </a:prstGeom>
          </p:spPr>
        </p:pic>
        <p:pic>
          <p:nvPicPr>
            <p:cNvPr id="391" name="object 391"/>
            <p:cNvPicPr/>
            <p:nvPr/>
          </p:nvPicPr>
          <p:blipFill>
            <a:blip r:embed="rId4"/>
            <a:stretch>
              <a:fillRect/>
            </a:stretch>
          </p:blipFill>
          <p:spPr>
            <a:xfrm>
              <a:off x="1322288" y="5113157"/>
              <a:ext cx="162257" cy="139075"/>
            </a:xfrm>
            <a:prstGeom prst="rect">
              <a:avLst/>
            </a:prstGeom>
          </p:spPr>
        </p:pic>
        <p:pic>
          <p:nvPicPr>
            <p:cNvPr id="392" name="object 392"/>
            <p:cNvPicPr/>
            <p:nvPr/>
          </p:nvPicPr>
          <p:blipFill>
            <a:blip r:embed="rId5"/>
            <a:stretch>
              <a:fillRect/>
            </a:stretch>
          </p:blipFill>
          <p:spPr>
            <a:xfrm>
              <a:off x="2140641" y="5113157"/>
              <a:ext cx="162257" cy="139075"/>
            </a:xfrm>
            <a:prstGeom prst="rect">
              <a:avLst/>
            </a:prstGeom>
          </p:spPr>
        </p:pic>
        <p:pic>
          <p:nvPicPr>
            <p:cNvPr id="393" name="object 393"/>
            <p:cNvPicPr/>
            <p:nvPr/>
          </p:nvPicPr>
          <p:blipFill>
            <a:blip r:embed="rId3"/>
            <a:stretch>
              <a:fillRect/>
            </a:stretch>
          </p:blipFill>
          <p:spPr>
            <a:xfrm>
              <a:off x="4606412" y="5113157"/>
              <a:ext cx="162257" cy="139075"/>
            </a:xfrm>
            <a:prstGeom prst="rect">
              <a:avLst/>
            </a:prstGeom>
          </p:spPr>
        </p:pic>
        <p:pic>
          <p:nvPicPr>
            <p:cNvPr id="394" name="object 394"/>
            <p:cNvPicPr/>
            <p:nvPr/>
          </p:nvPicPr>
          <p:blipFill>
            <a:blip r:embed="rId6"/>
            <a:stretch>
              <a:fillRect/>
            </a:stretch>
          </p:blipFill>
          <p:spPr>
            <a:xfrm>
              <a:off x="5420363" y="5113157"/>
              <a:ext cx="162257" cy="139075"/>
            </a:xfrm>
            <a:prstGeom prst="rect">
              <a:avLst/>
            </a:prstGeom>
          </p:spPr>
        </p:pic>
        <p:sp>
          <p:nvSpPr>
            <p:cNvPr id="395" name="object 395"/>
            <p:cNvSpPr/>
            <p:nvPr/>
          </p:nvSpPr>
          <p:spPr>
            <a:xfrm>
              <a:off x="2951475" y="5087283"/>
              <a:ext cx="4277696" cy="168051"/>
            </a:xfrm>
            <a:custGeom>
              <a:avLst/>
              <a:gdLst/>
              <a:ahLst/>
              <a:cxnLst/>
              <a:rect l="l" t="t" r="r" b="b"/>
              <a:pathLst>
                <a:path w="6610984" h="259715">
                  <a:moveTo>
                    <a:pt x="259105" y="185077"/>
                  </a:moveTo>
                  <a:lnTo>
                    <a:pt x="74028" y="185077"/>
                  </a:lnTo>
                  <a:lnTo>
                    <a:pt x="74028" y="259092"/>
                  </a:lnTo>
                  <a:lnTo>
                    <a:pt x="129552" y="259092"/>
                  </a:lnTo>
                  <a:lnTo>
                    <a:pt x="129552" y="222084"/>
                  </a:lnTo>
                  <a:lnTo>
                    <a:pt x="131000" y="214871"/>
                  </a:lnTo>
                  <a:lnTo>
                    <a:pt x="134975" y="208991"/>
                  </a:lnTo>
                  <a:lnTo>
                    <a:pt x="140855" y="205028"/>
                  </a:lnTo>
                  <a:lnTo>
                    <a:pt x="148056" y="203581"/>
                  </a:lnTo>
                  <a:lnTo>
                    <a:pt x="185064" y="203581"/>
                  </a:lnTo>
                  <a:lnTo>
                    <a:pt x="192265" y="205028"/>
                  </a:lnTo>
                  <a:lnTo>
                    <a:pt x="198145" y="208991"/>
                  </a:lnTo>
                  <a:lnTo>
                    <a:pt x="202107" y="214871"/>
                  </a:lnTo>
                  <a:lnTo>
                    <a:pt x="203568" y="222084"/>
                  </a:lnTo>
                  <a:lnTo>
                    <a:pt x="203568" y="259092"/>
                  </a:lnTo>
                  <a:lnTo>
                    <a:pt x="259105" y="259092"/>
                  </a:lnTo>
                  <a:lnTo>
                    <a:pt x="259105" y="203581"/>
                  </a:lnTo>
                  <a:lnTo>
                    <a:pt x="259105" y="185077"/>
                  </a:lnTo>
                  <a:close/>
                </a:path>
                <a:path w="6610984" h="259715">
                  <a:moveTo>
                    <a:pt x="259105" y="129540"/>
                  </a:moveTo>
                  <a:lnTo>
                    <a:pt x="256197" y="115138"/>
                  </a:lnTo>
                  <a:lnTo>
                    <a:pt x="251866" y="108724"/>
                  </a:lnTo>
                  <a:lnTo>
                    <a:pt x="248259" y="103365"/>
                  </a:lnTo>
                  <a:lnTo>
                    <a:pt x="240588" y="98196"/>
                  </a:lnTo>
                  <a:lnTo>
                    <a:pt x="240588" y="124625"/>
                  </a:lnTo>
                  <a:lnTo>
                    <a:pt x="228930" y="134874"/>
                  </a:lnTo>
                  <a:lnTo>
                    <a:pt x="232638" y="150368"/>
                  </a:lnTo>
                  <a:lnTo>
                    <a:pt x="219773" y="141871"/>
                  </a:lnTo>
                  <a:lnTo>
                    <a:pt x="206895" y="150368"/>
                  </a:lnTo>
                  <a:lnTo>
                    <a:pt x="210604" y="134874"/>
                  </a:lnTo>
                  <a:lnTo>
                    <a:pt x="198945" y="124625"/>
                  </a:lnTo>
                  <a:lnTo>
                    <a:pt x="214109" y="123558"/>
                  </a:lnTo>
                  <a:lnTo>
                    <a:pt x="219773" y="108724"/>
                  </a:lnTo>
                  <a:lnTo>
                    <a:pt x="225437" y="123558"/>
                  </a:lnTo>
                  <a:lnTo>
                    <a:pt x="240588" y="124625"/>
                  </a:lnTo>
                  <a:lnTo>
                    <a:pt x="240588" y="98196"/>
                  </a:lnTo>
                  <a:lnTo>
                    <a:pt x="236499" y="95440"/>
                  </a:lnTo>
                  <a:lnTo>
                    <a:pt x="222084" y="92532"/>
                  </a:lnTo>
                  <a:lnTo>
                    <a:pt x="187375" y="92532"/>
                  </a:lnTo>
                  <a:lnTo>
                    <a:pt x="187375" y="124625"/>
                  </a:lnTo>
                  <a:lnTo>
                    <a:pt x="175717" y="134874"/>
                  </a:lnTo>
                  <a:lnTo>
                    <a:pt x="179425" y="150368"/>
                  </a:lnTo>
                  <a:lnTo>
                    <a:pt x="166560" y="141871"/>
                  </a:lnTo>
                  <a:lnTo>
                    <a:pt x="153695" y="150368"/>
                  </a:lnTo>
                  <a:lnTo>
                    <a:pt x="157391" y="134874"/>
                  </a:lnTo>
                  <a:lnTo>
                    <a:pt x="145745" y="124625"/>
                  </a:lnTo>
                  <a:lnTo>
                    <a:pt x="160909" y="123558"/>
                  </a:lnTo>
                  <a:lnTo>
                    <a:pt x="166560" y="108724"/>
                  </a:lnTo>
                  <a:lnTo>
                    <a:pt x="172224" y="123558"/>
                  </a:lnTo>
                  <a:lnTo>
                    <a:pt x="187375" y="124625"/>
                  </a:lnTo>
                  <a:lnTo>
                    <a:pt x="187375" y="92532"/>
                  </a:lnTo>
                  <a:lnTo>
                    <a:pt x="138811" y="92532"/>
                  </a:lnTo>
                  <a:lnTo>
                    <a:pt x="134175" y="91986"/>
                  </a:lnTo>
                  <a:lnTo>
                    <a:pt x="134175" y="124625"/>
                  </a:lnTo>
                  <a:lnTo>
                    <a:pt x="122516" y="134874"/>
                  </a:lnTo>
                  <a:lnTo>
                    <a:pt x="126225" y="150368"/>
                  </a:lnTo>
                  <a:lnTo>
                    <a:pt x="113360" y="141871"/>
                  </a:lnTo>
                  <a:lnTo>
                    <a:pt x="100482" y="150368"/>
                  </a:lnTo>
                  <a:lnTo>
                    <a:pt x="104190" y="134874"/>
                  </a:lnTo>
                  <a:lnTo>
                    <a:pt x="98120" y="129540"/>
                  </a:lnTo>
                  <a:lnTo>
                    <a:pt x="92532" y="124625"/>
                  </a:lnTo>
                  <a:lnTo>
                    <a:pt x="107696" y="123558"/>
                  </a:lnTo>
                  <a:lnTo>
                    <a:pt x="113360" y="108724"/>
                  </a:lnTo>
                  <a:lnTo>
                    <a:pt x="119011" y="123558"/>
                  </a:lnTo>
                  <a:lnTo>
                    <a:pt x="134175" y="124625"/>
                  </a:lnTo>
                  <a:lnTo>
                    <a:pt x="134175" y="91986"/>
                  </a:lnTo>
                  <a:lnTo>
                    <a:pt x="130251" y="91516"/>
                  </a:lnTo>
                  <a:lnTo>
                    <a:pt x="122250" y="88607"/>
                  </a:lnTo>
                  <a:lnTo>
                    <a:pt x="115125" y="83959"/>
                  </a:lnTo>
                  <a:lnTo>
                    <a:pt x="109194" y="77724"/>
                  </a:lnTo>
                  <a:lnTo>
                    <a:pt x="94488" y="58115"/>
                  </a:lnTo>
                  <a:lnTo>
                    <a:pt x="92532" y="52260"/>
                  </a:lnTo>
                  <a:lnTo>
                    <a:pt x="92532" y="46329"/>
                  </a:lnTo>
                  <a:lnTo>
                    <a:pt x="92532" y="0"/>
                  </a:lnTo>
                  <a:lnTo>
                    <a:pt x="85331" y="1447"/>
                  </a:lnTo>
                  <a:lnTo>
                    <a:pt x="79451" y="5410"/>
                  </a:lnTo>
                  <a:lnTo>
                    <a:pt x="75476" y="11290"/>
                  </a:lnTo>
                  <a:lnTo>
                    <a:pt x="74028" y="18503"/>
                  </a:lnTo>
                  <a:lnTo>
                    <a:pt x="74028" y="46329"/>
                  </a:lnTo>
                  <a:lnTo>
                    <a:pt x="40132" y="12420"/>
                  </a:lnTo>
                  <a:lnTo>
                    <a:pt x="36055" y="18542"/>
                  </a:lnTo>
                  <a:lnTo>
                    <a:pt x="34696" y="25514"/>
                  </a:lnTo>
                  <a:lnTo>
                    <a:pt x="36055" y="32473"/>
                  </a:lnTo>
                  <a:lnTo>
                    <a:pt x="40132" y="38595"/>
                  </a:lnTo>
                  <a:lnTo>
                    <a:pt x="57404" y="55880"/>
                  </a:lnTo>
                  <a:lnTo>
                    <a:pt x="5422" y="107873"/>
                  </a:lnTo>
                  <a:lnTo>
                    <a:pt x="1358" y="113982"/>
                  </a:lnTo>
                  <a:lnTo>
                    <a:pt x="0" y="120954"/>
                  </a:lnTo>
                  <a:lnTo>
                    <a:pt x="1358" y="127914"/>
                  </a:lnTo>
                  <a:lnTo>
                    <a:pt x="5422" y="134048"/>
                  </a:lnTo>
                  <a:lnTo>
                    <a:pt x="17691" y="141185"/>
                  </a:lnTo>
                  <a:lnTo>
                    <a:pt x="32283" y="143281"/>
                  </a:lnTo>
                  <a:lnTo>
                    <a:pt x="46545" y="141935"/>
                  </a:lnTo>
                  <a:lnTo>
                    <a:pt x="57772" y="138798"/>
                  </a:lnTo>
                  <a:lnTo>
                    <a:pt x="62115" y="137083"/>
                  </a:lnTo>
                  <a:lnTo>
                    <a:pt x="74028" y="129540"/>
                  </a:lnTo>
                  <a:lnTo>
                    <a:pt x="74028" y="166560"/>
                  </a:lnTo>
                  <a:lnTo>
                    <a:pt x="259105" y="166560"/>
                  </a:lnTo>
                  <a:lnTo>
                    <a:pt x="259105" y="150368"/>
                  </a:lnTo>
                  <a:lnTo>
                    <a:pt x="259105" y="129540"/>
                  </a:lnTo>
                  <a:close/>
                </a:path>
                <a:path w="6610984" h="259715">
                  <a:moveTo>
                    <a:pt x="1538185" y="185077"/>
                  </a:moveTo>
                  <a:lnTo>
                    <a:pt x="1353108" y="185077"/>
                  </a:lnTo>
                  <a:lnTo>
                    <a:pt x="1353108" y="259092"/>
                  </a:lnTo>
                  <a:lnTo>
                    <a:pt x="1408633" y="259092"/>
                  </a:lnTo>
                  <a:lnTo>
                    <a:pt x="1408633" y="222084"/>
                  </a:lnTo>
                  <a:lnTo>
                    <a:pt x="1410081" y="214871"/>
                  </a:lnTo>
                  <a:lnTo>
                    <a:pt x="1414056" y="208991"/>
                  </a:lnTo>
                  <a:lnTo>
                    <a:pt x="1419936" y="205028"/>
                  </a:lnTo>
                  <a:lnTo>
                    <a:pt x="1427137" y="203581"/>
                  </a:lnTo>
                  <a:lnTo>
                    <a:pt x="1464144" y="203581"/>
                  </a:lnTo>
                  <a:lnTo>
                    <a:pt x="1471345" y="205028"/>
                  </a:lnTo>
                  <a:lnTo>
                    <a:pt x="1477225" y="208991"/>
                  </a:lnTo>
                  <a:lnTo>
                    <a:pt x="1481201" y="214871"/>
                  </a:lnTo>
                  <a:lnTo>
                    <a:pt x="1482648" y="222084"/>
                  </a:lnTo>
                  <a:lnTo>
                    <a:pt x="1482648" y="259092"/>
                  </a:lnTo>
                  <a:lnTo>
                    <a:pt x="1538185" y="259092"/>
                  </a:lnTo>
                  <a:lnTo>
                    <a:pt x="1538185" y="203581"/>
                  </a:lnTo>
                  <a:lnTo>
                    <a:pt x="1538185" y="185077"/>
                  </a:lnTo>
                  <a:close/>
                </a:path>
                <a:path w="6610984" h="259715">
                  <a:moveTo>
                    <a:pt x="1538185" y="129540"/>
                  </a:moveTo>
                  <a:lnTo>
                    <a:pt x="1535277" y="115138"/>
                  </a:lnTo>
                  <a:lnTo>
                    <a:pt x="1530946" y="108724"/>
                  </a:lnTo>
                  <a:lnTo>
                    <a:pt x="1527340" y="103365"/>
                  </a:lnTo>
                  <a:lnTo>
                    <a:pt x="1519669" y="98196"/>
                  </a:lnTo>
                  <a:lnTo>
                    <a:pt x="1519669" y="124625"/>
                  </a:lnTo>
                  <a:lnTo>
                    <a:pt x="1508010" y="134874"/>
                  </a:lnTo>
                  <a:lnTo>
                    <a:pt x="1511719" y="150368"/>
                  </a:lnTo>
                  <a:lnTo>
                    <a:pt x="1498854" y="141871"/>
                  </a:lnTo>
                  <a:lnTo>
                    <a:pt x="1485976" y="150368"/>
                  </a:lnTo>
                  <a:lnTo>
                    <a:pt x="1489684" y="134874"/>
                  </a:lnTo>
                  <a:lnTo>
                    <a:pt x="1478026" y="124625"/>
                  </a:lnTo>
                  <a:lnTo>
                    <a:pt x="1493189" y="123558"/>
                  </a:lnTo>
                  <a:lnTo>
                    <a:pt x="1498854" y="108724"/>
                  </a:lnTo>
                  <a:lnTo>
                    <a:pt x="1504518" y="123558"/>
                  </a:lnTo>
                  <a:lnTo>
                    <a:pt x="1519669" y="124625"/>
                  </a:lnTo>
                  <a:lnTo>
                    <a:pt x="1519669" y="98196"/>
                  </a:lnTo>
                  <a:lnTo>
                    <a:pt x="1515579" y="95440"/>
                  </a:lnTo>
                  <a:lnTo>
                    <a:pt x="1501165" y="92532"/>
                  </a:lnTo>
                  <a:lnTo>
                    <a:pt x="1466456" y="92532"/>
                  </a:lnTo>
                  <a:lnTo>
                    <a:pt x="1466456" y="124625"/>
                  </a:lnTo>
                  <a:lnTo>
                    <a:pt x="1454797" y="134874"/>
                  </a:lnTo>
                  <a:lnTo>
                    <a:pt x="1458506" y="150368"/>
                  </a:lnTo>
                  <a:lnTo>
                    <a:pt x="1445641" y="141871"/>
                  </a:lnTo>
                  <a:lnTo>
                    <a:pt x="1432775" y="150368"/>
                  </a:lnTo>
                  <a:lnTo>
                    <a:pt x="1436484" y="134874"/>
                  </a:lnTo>
                  <a:lnTo>
                    <a:pt x="1424825" y="124625"/>
                  </a:lnTo>
                  <a:lnTo>
                    <a:pt x="1439989" y="123558"/>
                  </a:lnTo>
                  <a:lnTo>
                    <a:pt x="1445641" y="108724"/>
                  </a:lnTo>
                  <a:lnTo>
                    <a:pt x="1451305" y="123558"/>
                  </a:lnTo>
                  <a:lnTo>
                    <a:pt x="1466456" y="124625"/>
                  </a:lnTo>
                  <a:lnTo>
                    <a:pt x="1466456" y="92532"/>
                  </a:lnTo>
                  <a:lnTo>
                    <a:pt x="1417891" y="92532"/>
                  </a:lnTo>
                  <a:lnTo>
                    <a:pt x="1413256" y="91986"/>
                  </a:lnTo>
                  <a:lnTo>
                    <a:pt x="1413256" y="124625"/>
                  </a:lnTo>
                  <a:lnTo>
                    <a:pt x="1401597" y="134874"/>
                  </a:lnTo>
                  <a:lnTo>
                    <a:pt x="1405305" y="150368"/>
                  </a:lnTo>
                  <a:lnTo>
                    <a:pt x="1392440" y="141871"/>
                  </a:lnTo>
                  <a:lnTo>
                    <a:pt x="1379562" y="150368"/>
                  </a:lnTo>
                  <a:lnTo>
                    <a:pt x="1383271" y="134874"/>
                  </a:lnTo>
                  <a:lnTo>
                    <a:pt x="1377200" y="129540"/>
                  </a:lnTo>
                  <a:lnTo>
                    <a:pt x="1371612" y="124625"/>
                  </a:lnTo>
                  <a:lnTo>
                    <a:pt x="1386776" y="123558"/>
                  </a:lnTo>
                  <a:lnTo>
                    <a:pt x="1392440" y="108724"/>
                  </a:lnTo>
                  <a:lnTo>
                    <a:pt x="1398092" y="123558"/>
                  </a:lnTo>
                  <a:lnTo>
                    <a:pt x="1413256" y="124625"/>
                  </a:lnTo>
                  <a:lnTo>
                    <a:pt x="1413256" y="91986"/>
                  </a:lnTo>
                  <a:lnTo>
                    <a:pt x="1409331" y="91516"/>
                  </a:lnTo>
                  <a:lnTo>
                    <a:pt x="1401330" y="88607"/>
                  </a:lnTo>
                  <a:lnTo>
                    <a:pt x="1394206" y="83959"/>
                  </a:lnTo>
                  <a:lnTo>
                    <a:pt x="1388275" y="77724"/>
                  </a:lnTo>
                  <a:lnTo>
                    <a:pt x="1373568" y="58115"/>
                  </a:lnTo>
                  <a:lnTo>
                    <a:pt x="1371612" y="52260"/>
                  </a:lnTo>
                  <a:lnTo>
                    <a:pt x="1371612" y="46329"/>
                  </a:lnTo>
                  <a:lnTo>
                    <a:pt x="1371612" y="0"/>
                  </a:lnTo>
                  <a:lnTo>
                    <a:pt x="1364411" y="1447"/>
                  </a:lnTo>
                  <a:lnTo>
                    <a:pt x="1358531" y="5410"/>
                  </a:lnTo>
                  <a:lnTo>
                    <a:pt x="1354556" y="11290"/>
                  </a:lnTo>
                  <a:lnTo>
                    <a:pt x="1353108" y="18503"/>
                  </a:lnTo>
                  <a:lnTo>
                    <a:pt x="1353108" y="46329"/>
                  </a:lnTo>
                  <a:lnTo>
                    <a:pt x="1319212" y="12420"/>
                  </a:lnTo>
                  <a:lnTo>
                    <a:pt x="1315135" y="18542"/>
                  </a:lnTo>
                  <a:lnTo>
                    <a:pt x="1313789" y="25514"/>
                  </a:lnTo>
                  <a:lnTo>
                    <a:pt x="1315135" y="32473"/>
                  </a:lnTo>
                  <a:lnTo>
                    <a:pt x="1319212" y="38595"/>
                  </a:lnTo>
                  <a:lnTo>
                    <a:pt x="1336484" y="55880"/>
                  </a:lnTo>
                  <a:lnTo>
                    <a:pt x="1284503" y="107873"/>
                  </a:lnTo>
                  <a:lnTo>
                    <a:pt x="1280439" y="113982"/>
                  </a:lnTo>
                  <a:lnTo>
                    <a:pt x="1279080" y="120954"/>
                  </a:lnTo>
                  <a:lnTo>
                    <a:pt x="1280439" y="127914"/>
                  </a:lnTo>
                  <a:lnTo>
                    <a:pt x="1284503" y="134048"/>
                  </a:lnTo>
                  <a:lnTo>
                    <a:pt x="1296771" y="141185"/>
                  </a:lnTo>
                  <a:lnTo>
                    <a:pt x="1311363" y="143281"/>
                  </a:lnTo>
                  <a:lnTo>
                    <a:pt x="1325626" y="141935"/>
                  </a:lnTo>
                  <a:lnTo>
                    <a:pt x="1336852" y="138798"/>
                  </a:lnTo>
                  <a:lnTo>
                    <a:pt x="1341196" y="137083"/>
                  </a:lnTo>
                  <a:lnTo>
                    <a:pt x="1353108" y="129540"/>
                  </a:lnTo>
                  <a:lnTo>
                    <a:pt x="1353108" y="166560"/>
                  </a:lnTo>
                  <a:lnTo>
                    <a:pt x="1538185" y="166560"/>
                  </a:lnTo>
                  <a:lnTo>
                    <a:pt x="1538185" y="150368"/>
                  </a:lnTo>
                  <a:lnTo>
                    <a:pt x="1538185" y="129540"/>
                  </a:lnTo>
                  <a:close/>
                </a:path>
                <a:path w="6610984" h="259715">
                  <a:moveTo>
                    <a:pt x="5328247" y="185077"/>
                  </a:moveTo>
                  <a:lnTo>
                    <a:pt x="5143182" y="185077"/>
                  </a:lnTo>
                  <a:lnTo>
                    <a:pt x="5143182" y="259092"/>
                  </a:lnTo>
                  <a:lnTo>
                    <a:pt x="5198707" y="259092"/>
                  </a:lnTo>
                  <a:lnTo>
                    <a:pt x="5198707" y="222084"/>
                  </a:lnTo>
                  <a:lnTo>
                    <a:pt x="5200154" y="214871"/>
                  </a:lnTo>
                  <a:lnTo>
                    <a:pt x="5204117" y="208991"/>
                  </a:lnTo>
                  <a:lnTo>
                    <a:pt x="5209997" y="205028"/>
                  </a:lnTo>
                  <a:lnTo>
                    <a:pt x="5217211" y="203581"/>
                  </a:lnTo>
                  <a:lnTo>
                    <a:pt x="5254218" y="203581"/>
                  </a:lnTo>
                  <a:lnTo>
                    <a:pt x="5261419" y="205028"/>
                  </a:lnTo>
                  <a:lnTo>
                    <a:pt x="5267299" y="208991"/>
                  </a:lnTo>
                  <a:lnTo>
                    <a:pt x="5271262" y="214871"/>
                  </a:lnTo>
                  <a:lnTo>
                    <a:pt x="5272722" y="222084"/>
                  </a:lnTo>
                  <a:lnTo>
                    <a:pt x="5272722" y="259092"/>
                  </a:lnTo>
                  <a:lnTo>
                    <a:pt x="5328247" y="259092"/>
                  </a:lnTo>
                  <a:lnTo>
                    <a:pt x="5328247" y="203581"/>
                  </a:lnTo>
                  <a:lnTo>
                    <a:pt x="5328247" y="185077"/>
                  </a:lnTo>
                  <a:close/>
                </a:path>
                <a:path w="6610984" h="259715">
                  <a:moveTo>
                    <a:pt x="5328247" y="129540"/>
                  </a:moveTo>
                  <a:lnTo>
                    <a:pt x="5325338" y="115138"/>
                  </a:lnTo>
                  <a:lnTo>
                    <a:pt x="5321008" y="108724"/>
                  </a:lnTo>
                  <a:lnTo>
                    <a:pt x="5317401" y="103365"/>
                  </a:lnTo>
                  <a:lnTo>
                    <a:pt x="5309743" y="98209"/>
                  </a:lnTo>
                  <a:lnTo>
                    <a:pt x="5309743" y="124625"/>
                  </a:lnTo>
                  <a:lnTo>
                    <a:pt x="5298084" y="134874"/>
                  </a:lnTo>
                  <a:lnTo>
                    <a:pt x="5301793" y="150368"/>
                  </a:lnTo>
                  <a:lnTo>
                    <a:pt x="5288927" y="141871"/>
                  </a:lnTo>
                  <a:lnTo>
                    <a:pt x="5276050" y="150368"/>
                  </a:lnTo>
                  <a:lnTo>
                    <a:pt x="5279758" y="134874"/>
                  </a:lnTo>
                  <a:lnTo>
                    <a:pt x="5268099" y="124625"/>
                  </a:lnTo>
                  <a:lnTo>
                    <a:pt x="5283263" y="123558"/>
                  </a:lnTo>
                  <a:lnTo>
                    <a:pt x="5288927" y="108724"/>
                  </a:lnTo>
                  <a:lnTo>
                    <a:pt x="5294592" y="123558"/>
                  </a:lnTo>
                  <a:lnTo>
                    <a:pt x="5309743" y="124625"/>
                  </a:lnTo>
                  <a:lnTo>
                    <a:pt x="5309743" y="98209"/>
                  </a:lnTo>
                  <a:lnTo>
                    <a:pt x="5305641" y="95440"/>
                  </a:lnTo>
                  <a:lnTo>
                    <a:pt x="5291239" y="92532"/>
                  </a:lnTo>
                  <a:lnTo>
                    <a:pt x="5256530" y="92532"/>
                  </a:lnTo>
                  <a:lnTo>
                    <a:pt x="5256530" y="124625"/>
                  </a:lnTo>
                  <a:lnTo>
                    <a:pt x="5244884" y="134874"/>
                  </a:lnTo>
                  <a:lnTo>
                    <a:pt x="5248580" y="150368"/>
                  </a:lnTo>
                  <a:lnTo>
                    <a:pt x="5235714" y="141871"/>
                  </a:lnTo>
                  <a:lnTo>
                    <a:pt x="5222849" y="150368"/>
                  </a:lnTo>
                  <a:lnTo>
                    <a:pt x="5226558" y="134874"/>
                  </a:lnTo>
                  <a:lnTo>
                    <a:pt x="5214899" y="124625"/>
                  </a:lnTo>
                  <a:lnTo>
                    <a:pt x="5230063" y="123558"/>
                  </a:lnTo>
                  <a:lnTo>
                    <a:pt x="5235714" y="108724"/>
                  </a:lnTo>
                  <a:lnTo>
                    <a:pt x="5241379" y="123558"/>
                  </a:lnTo>
                  <a:lnTo>
                    <a:pt x="5256530" y="124625"/>
                  </a:lnTo>
                  <a:lnTo>
                    <a:pt x="5256530" y="92532"/>
                  </a:lnTo>
                  <a:lnTo>
                    <a:pt x="5207965" y="92532"/>
                  </a:lnTo>
                  <a:lnTo>
                    <a:pt x="5203329" y="91986"/>
                  </a:lnTo>
                  <a:lnTo>
                    <a:pt x="5203329" y="124625"/>
                  </a:lnTo>
                  <a:lnTo>
                    <a:pt x="5191671" y="134874"/>
                  </a:lnTo>
                  <a:lnTo>
                    <a:pt x="5195379" y="150368"/>
                  </a:lnTo>
                  <a:lnTo>
                    <a:pt x="5182514" y="141871"/>
                  </a:lnTo>
                  <a:lnTo>
                    <a:pt x="5169636" y="150368"/>
                  </a:lnTo>
                  <a:lnTo>
                    <a:pt x="5173345" y="134874"/>
                  </a:lnTo>
                  <a:lnTo>
                    <a:pt x="5167274" y="129540"/>
                  </a:lnTo>
                  <a:lnTo>
                    <a:pt x="5161686" y="124625"/>
                  </a:lnTo>
                  <a:lnTo>
                    <a:pt x="5176850" y="123558"/>
                  </a:lnTo>
                  <a:lnTo>
                    <a:pt x="5182514" y="108724"/>
                  </a:lnTo>
                  <a:lnTo>
                    <a:pt x="5188166" y="123558"/>
                  </a:lnTo>
                  <a:lnTo>
                    <a:pt x="5203329" y="124625"/>
                  </a:lnTo>
                  <a:lnTo>
                    <a:pt x="5203329" y="91986"/>
                  </a:lnTo>
                  <a:lnTo>
                    <a:pt x="5199405" y="91516"/>
                  </a:lnTo>
                  <a:lnTo>
                    <a:pt x="5191404" y="88607"/>
                  </a:lnTo>
                  <a:lnTo>
                    <a:pt x="5184267" y="83959"/>
                  </a:lnTo>
                  <a:lnTo>
                    <a:pt x="5178349" y="77724"/>
                  </a:lnTo>
                  <a:lnTo>
                    <a:pt x="5163642" y="58115"/>
                  </a:lnTo>
                  <a:lnTo>
                    <a:pt x="5161686" y="52260"/>
                  </a:lnTo>
                  <a:lnTo>
                    <a:pt x="5161686" y="46329"/>
                  </a:lnTo>
                  <a:lnTo>
                    <a:pt x="5161686" y="0"/>
                  </a:lnTo>
                  <a:lnTo>
                    <a:pt x="5154473" y="1447"/>
                  </a:lnTo>
                  <a:lnTo>
                    <a:pt x="5148592" y="5410"/>
                  </a:lnTo>
                  <a:lnTo>
                    <a:pt x="5144630" y="11290"/>
                  </a:lnTo>
                  <a:lnTo>
                    <a:pt x="5143182" y="18503"/>
                  </a:lnTo>
                  <a:lnTo>
                    <a:pt x="5143182" y="46329"/>
                  </a:lnTo>
                  <a:lnTo>
                    <a:pt x="5109286" y="12420"/>
                  </a:lnTo>
                  <a:lnTo>
                    <a:pt x="5105209" y="18542"/>
                  </a:lnTo>
                  <a:lnTo>
                    <a:pt x="5103850" y="25514"/>
                  </a:lnTo>
                  <a:lnTo>
                    <a:pt x="5105209" y="32473"/>
                  </a:lnTo>
                  <a:lnTo>
                    <a:pt x="5109286" y="38595"/>
                  </a:lnTo>
                  <a:lnTo>
                    <a:pt x="5126558" y="55880"/>
                  </a:lnTo>
                  <a:lnTo>
                    <a:pt x="5074577" y="107873"/>
                  </a:lnTo>
                  <a:lnTo>
                    <a:pt x="5070500" y="113982"/>
                  </a:lnTo>
                  <a:lnTo>
                    <a:pt x="5069141" y="120954"/>
                  </a:lnTo>
                  <a:lnTo>
                    <a:pt x="5070500" y="127914"/>
                  </a:lnTo>
                  <a:lnTo>
                    <a:pt x="5074577" y="134048"/>
                  </a:lnTo>
                  <a:lnTo>
                    <a:pt x="5086845" y="141185"/>
                  </a:lnTo>
                  <a:lnTo>
                    <a:pt x="5101437" y="143281"/>
                  </a:lnTo>
                  <a:lnTo>
                    <a:pt x="5115687" y="141935"/>
                  </a:lnTo>
                  <a:lnTo>
                    <a:pt x="5126926" y="138798"/>
                  </a:lnTo>
                  <a:lnTo>
                    <a:pt x="5131270" y="137083"/>
                  </a:lnTo>
                  <a:lnTo>
                    <a:pt x="5143182" y="129540"/>
                  </a:lnTo>
                  <a:lnTo>
                    <a:pt x="5143182" y="166560"/>
                  </a:lnTo>
                  <a:lnTo>
                    <a:pt x="5328247" y="166560"/>
                  </a:lnTo>
                  <a:lnTo>
                    <a:pt x="5328247" y="150368"/>
                  </a:lnTo>
                  <a:lnTo>
                    <a:pt x="5328247" y="129540"/>
                  </a:lnTo>
                  <a:close/>
                </a:path>
                <a:path w="6610984" h="259715">
                  <a:moveTo>
                    <a:pt x="6610566" y="185077"/>
                  </a:moveTo>
                  <a:lnTo>
                    <a:pt x="6425489" y="185077"/>
                  </a:lnTo>
                  <a:lnTo>
                    <a:pt x="6425489" y="259092"/>
                  </a:lnTo>
                  <a:lnTo>
                    <a:pt x="6481013" y="259092"/>
                  </a:lnTo>
                  <a:lnTo>
                    <a:pt x="6481013" y="222084"/>
                  </a:lnTo>
                  <a:lnTo>
                    <a:pt x="6482474" y="214871"/>
                  </a:lnTo>
                  <a:lnTo>
                    <a:pt x="6486436" y="208991"/>
                  </a:lnTo>
                  <a:lnTo>
                    <a:pt x="6492316" y="205028"/>
                  </a:lnTo>
                  <a:lnTo>
                    <a:pt x="6499517" y="203581"/>
                  </a:lnTo>
                  <a:lnTo>
                    <a:pt x="6536525" y="203581"/>
                  </a:lnTo>
                  <a:lnTo>
                    <a:pt x="6543738" y="205028"/>
                  </a:lnTo>
                  <a:lnTo>
                    <a:pt x="6549618" y="208991"/>
                  </a:lnTo>
                  <a:lnTo>
                    <a:pt x="6553581" y="214871"/>
                  </a:lnTo>
                  <a:lnTo>
                    <a:pt x="6555029" y="222084"/>
                  </a:lnTo>
                  <a:lnTo>
                    <a:pt x="6555029" y="259092"/>
                  </a:lnTo>
                  <a:lnTo>
                    <a:pt x="6610566" y="259092"/>
                  </a:lnTo>
                  <a:lnTo>
                    <a:pt x="6610566" y="203581"/>
                  </a:lnTo>
                  <a:lnTo>
                    <a:pt x="6610566" y="185077"/>
                  </a:lnTo>
                  <a:close/>
                </a:path>
                <a:path w="6610984" h="259715">
                  <a:moveTo>
                    <a:pt x="6610566" y="129540"/>
                  </a:moveTo>
                  <a:lnTo>
                    <a:pt x="6607657" y="115138"/>
                  </a:lnTo>
                  <a:lnTo>
                    <a:pt x="6603339" y="108724"/>
                  </a:lnTo>
                  <a:lnTo>
                    <a:pt x="6599733" y="103365"/>
                  </a:lnTo>
                  <a:lnTo>
                    <a:pt x="6592049" y="98196"/>
                  </a:lnTo>
                  <a:lnTo>
                    <a:pt x="6592049" y="124625"/>
                  </a:lnTo>
                  <a:lnTo>
                    <a:pt x="6580391" y="134874"/>
                  </a:lnTo>
                  <a:lnTo>
                    <a:pt x="6584099" y="150368"/>
                  </a:lnTo>
                  <a:lnTo>
                    <a:pt x="6571234" y="141871"/>
                  </a:lnTo>
                  <a:lnTo>
                    <a:pt x="6558356" y="150368"/>
                  </a:lnTo>
                  <a:lnTo>
                    <a:pt x="6562064" y="134874"/>
                  </a:lnTo>
                  <a:lnTo>
                    <a:pt x="6550406" y="124625"/>
                  </a:lnTo>
                  <a:lnTo>
                    <a:pt x="6565570" y="123558"/>
                  </a:lnTo>
                  <a:lnTo>
                    <a:pt x="6571234" y="108724"/>
                  </a:lnTo>
                  <a:lnTo>
                    <a:pt x="6576898" y="123558"/>
                  </a:lnTo>
                  <a:lnTo>
                    <a:pt x="6592049" y="124625"/>
                  </a:lnTo>
                  <a:lnTo>
                    <a:pt x="6592049" y="98196"/>
                  </a:lnTo>
                  <a:lnTo>
                    <a:pt x="6587960" y="95440"/>
                  </a:lnTo>
                  <a:lnTo>
                    <a:pt x="6573545" y="92532"/>
                  </a:lnTo>
                  <a:lnTo>
                    <a:pt x="6538836" y="92532"/>
                  </a:lnTo>
                  <a:lnTo>
                    <a:pt x="6538836" y="124625"/>
                  </a:lnTo>
                  <a:lnTo>
                    <a:pt x="6527178" y="134874"/>
                  </a:lnTo>
                  <a:lnTo>
                    <a:pt x="6530886" y="150368"/>
                  </a:lnTo>
                  <a:lnTo>
                    <a:pt x="6518021" y="141871"/>
                  </a:lnTo>
                  <a:lnTo>
                    <a:pt x="6505156" y="150368"/>
                  </a:lnTo>
                  <a:lnTo>
                    <a:pt x="6508851" y="134874"/>
                  </a:lnTo>
                  <a:lnTo>
                    <a:pt x="6497206" y="124625"/>
                  </a:lnTo>
                  <a:lnTo>
                    <a:pt x="6512369" y="123558"/>
                  </a:lnTo>
                  <a:lnTo>
                    <a:pt x="6518021" y="108724"/>
                  </a:lnTo>
                  <a:lnTo>
                    <a:pt x="6523685" y="123558"/>
                  </a:lnTo>
                  <a:lnTo>
                    <a:pt x="6538836" y="124625"/>
                  </a:lnTo>
                  <a:lnTo>
                    <a:pt x="6538836" y="92532"/>
                  </a:lnTo>
                  <a:lnTo>
                    <a:pt x="6490259" y="92532"/>
                  </a:lnTo>
                  <a:lnTo>
                    <a:pt x="6485636" y="91986"/>
                  </a:lnTo>
                  <a:lnTo>
                    <a:pt x="6485636" y="124625"/>
                  </a:lnTo>
                  <a:lnTo>
                    <a:pt x="6473977" y="134874"/>
                  </a:lnTo>
                  <a:lnTo>
                    <a:pt x="6477686" y="150368"/>
                  </a:lnTo>
                  <a:lnTo>
                    <a:pt x="6464821" y="141871"/>
                  </a:lnTo>
                  <a:lnTo>
                    <a:pt x="6451955" y="150368"/>
                  </a:lnTo>
                  <a:lnTo>
                    <a:pt x="6455651" y="134874"/>
                  </a:lnTo>
                  <a:lnTo>
                    <a:pt x="6449593" y="129540"/>
                  </a:lnTo>
                  <a:lnTo>
                    <a:pt x="6443993" y="124625"/>
                  </a:lnTo>
                  <a:lnTo>
                    <a:pt x="6459156" y="123558"/>
                  </a:lnTo>
                  <a:lnTo>
                    <a:pt x="6464821" y="108724"/>
                  </a:lnTo>
                  <a:lnTo>
                    <a:pt x="6470472" y="123558"/>
                  </a:lnTo>
                  <a:lnTo>
                    <a:pt x="6485636" y="124625"/>
                  </a:lnTo>
                  <a:lnTo>
                    <a:pt x="6485636" y="91986"/>
                  </a:lnTo>
                  <a:lnTo>
                    <a:pt x="6481712" y="91516"/>
                  </a:lnTo>
                  <a:lnTo>
                    <a:pt x="6473723" y="88607"/>
                  </a:lnTo>
                  <a:lnTo>
                    <a:pt x="6466599" y="83959"/>
                  </a:lnTo>
                  <a:lnTo>
                    <a:pt x="6460655" y="77724"/>
                  </a:lnTo>
                  <a:lnTo>
                    <a:pt x="6445948" y="58115"/>
                  </a:lnTo>
                  <a:lnTo>
                    <a:pt x="6443993" y="52260"/>
                  </a:lnTo>
                  <a:lnTo>
                    <a:pt x="6443993" y="46329"/>
                  </a:lnTo>
                  <a:lnTo>
                    <a:pt x="6443993" y="0"/>
                  </a:lnTo>
                  <a:lnTo>
                    <a:pt x="6436792" y="1447"/>
                  </a:lnTo>
                  <a:lnTo>
                    <a:pt x="6430912" y="5410"/>
                  </a:lnTo>
                  <a:lnTo>
                    <a:pt x="6426949" y="11290"/>
                  </a:lnTo>
                  <a:lnTo>
                    <a:pt x="6425489" y="18503"/>
                  </a:lnTo>
                  <a:lnTo>
                    <a:pt x="6425489" y="46329"/>
                  </a:lnTo>
                  <a:lnTo>
                    <a:pt x="6391592" y="12420"/>
                  </a:lnTo>
                  <a:lnTo>
                    <a:pt x="6387528" y="18542"/>
                  </a:lnTo>
                  <a:lnTo>
                    <a:pt x="6386169" y="25514"/>
                  </a:lnTo>
                  <a:lnTo>
                    <a:pt x="6387528" y="32473"/>
                  </a:lnTo>
                  <a:lnTo>
                    <a:pt x="6391592" y="38595"/>
                  </a:lnTo>
                  <a:lnTo>
                    <a:pt x="6408864" y="55880"/>
                  </a:lnTo>
                  <a:lnTo>
                    <a:pt x="6356883" y="107873"/>
                  </a:lnTo>
                  <a:lnTo>
                    <a:pt x="6352819" y="113982"/>
                  </a:lnTo>
                  <a:lnTo>
                    <a:pt x="6351473" y="120954"/>
                  </a:lnTo>
                  <a:lnTo>
                    <a:pt x="6352819" y="127914"/>
                  </a:lnTo>
                  <a:lnTo>
                    <a:pt x="6356883" y="134048"/>
                  </a:lnTo>
                  <a:lnTo>
                    <a:pt x="6369164" y="141185"/>
                  </a:lnTo>
                  <a:lnTo>
                    <a:pt x="6383756" y="143281"/>
                  </a:lnTo>
                  <a:lnTo>
                    <a:pt x="6398006" y="141935"/>
                  </a:lnTo>
                  <a:lnTo>
                    <a:pt x="6409233" y="138798"/>
                  </a:lnTo>
                  <a:lnTo>
                    <a:pt x="6413576" y="137083"/>
                  </a:lnTo>
                  <a:lnTo>
                    <a:pt x="6425489" y="129540"/>
                  </a:lnTo>
                  <a:lnTo>
                    <a:pt x="6425489" y="166560"/>
                  </a:lnTo>
                  <a:lnTo>
                    <a:pt x="6610566" y="166560"/>
                  </a:lnTo>
                  <a:lnTo>
                    <a:pt x="6610566" y="150368"/>
                  </a:lnTo>
                  <a:lnTo>
                    <a:pt x="6610566" y="12954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96" name="object 396"/>
          <p:cNvSpPr txBox="1"/>
          <p:nvPr/>
        </p:nvSpPr>
        <p:spPr>
          <a:xfrm>
            <a:off x="398556" y="6619339"/>
            <a:ext cx="2048249" cy="276935"/>
          </a:xfrm>
          <a:prstGeom prst="rect">
            <a:avLst/>
          </a:prstGeom>
        </p:spPr>
        <p:txBody>
          <a:bodyPr vert="horz" wrap="square" lIns="0" tIns="2218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a:lnSpc>
                <a:spcPct val="100000"/>
              </a:lnSpc>
              <a:spcBef>
                <a:spcPts val="175"/>
              </a:spcBef>
            </a:pPr>
            <a:r>
              <a:rPr sz="518" spc="-39">
                <a:solidFill>
                  <a:srgbClr val="231F20"/>
                </a:solidFill>
                <a:latin typeface="Calibri"/>
                <a:cs typeface="Calibri"/>
              </a:rPr>
              <a:t>Expense</a:t>
            </a:r>
            <a:r>
              <a:rPr sz="518" spc="-6">
                <a:solidFill>
                  <a:srgbClr val="231F20"/>
                </a:solidFill>
                <a:latin typeface="Calibri"/>
                <a:cs typeface="Calibri"/>
              </a:rPr>
              <a:t> </a:t>
            </a:r>
            <a:r>
              <a:rPr sz="518" spc="-42">
                <a:solidFill>
                  <a:srgbClr val="231F20"/>
                </a:solidFill>
                <a:latin typeface="Calibri"/>
                <a:cs typeface="Calibri"/>
              </a:rPr>
              <a:t>ratio</a:t>
            </a:r>
            <a:r>
              <a:rPr sz="518" spc="-3">
                <a:solidFill>
                  <a:srgbClr val="231F20"/>
                </a:solidFill>
                <a:latin typeface="Calibri"/>
                <a:cs typeface="Calibri"/>
              </a:rPr>
              <a:t> </a:t>
            </a:r>
            <a:r>
              <a:rPr sz="518" spc="-52">
                <a:solidFill>
                  <a:srgbClr val="231F20"/>
                </a:solidFill>
                <a:latin typeface="Calibri"/>
                <a:cs typeface="Calibri"/>
              </a:rPr>
              <a:t>was</a:t>
            </a:r>
            <a:r>
              <a:rPr sz="518" spc="-6">
                <a:solidFill>
                  <a:srgbClr val="231F20"/>
                </a:solidFill>
                <a:latin typeface="Calibri"/>
                <a:cs typeface="Calibri"/>
              </a:rPr>
              <a:t> </a:t>
            </a:r>
            <a:r>
              <a:rPr sz="518" b="1" spc="-16">
                <a:solidFill>
                  <a:srgbClr val="231F20"/>
                </a:solidFill>
                <a:latin typeface="Calibri"/>
                <a:cs typeface="Calibri"/>
              </a:rPr>
              <a:t>0.38%</a:t>
            </a:r>
            <a:r>
              <a:rPr sz="518" b="1" spc="-3">
                <a:solidFill>
                  <a:srgbClr val="231F20"/>
                </a:solidFill>
                <a:latin typeface="Calibri"/>
                <a:cs typeface="Calibri"/>
              </a:rPr>
              <a:t> </a:t>
            </a:r>
            <a:r>
              <a:rPr sz="518" spc="-39">
                <a:solidFill>
                  <a:srgbClr val="231F20"/>
                </a:solidFill>
                <a:latin typeface="Calibri"/>
                <a:cs typeface="Calibri"/>
              </a:rPr>
              <a:t>as</a:t>
            </a:r>
            <a:r>
              <a:rPr sz="518" spc="-6">
                <a:solidFill>
                  <a:srgbClr val="231F20"/>
                </a:solidFill>
                <a:latin typeface="Calibri"/>
                <a:cs typeface="Calibri"/>
              </a:rPr>
              <a:t> </a:t>
            </a:r>
            <a:r>
              <a:rPr sz="518" spc="-52">
                <a:solidFill>
                  <a:srgbClr val="231F20"/>
                </a:solidFill>
                <a:latin typeface="Calibri"/>
                <a:cs typeface="Calibri"/>
              </a:rPr>
              <a:t>of</a:t>
            </a:r>
            <a:r>
              <a:rPr sz="518" spc="-3">
                <a:solidFill>
                  <a:srgbClr val="231F20"/>
                </a:solidFill>
                <a:latin typeface="Calibri"/>
                <a:cs typeface="Calibri"/>
              </a:rPr>
              <a:t> </a:t>
            </a:r>
            <a:r>
              <a:rPr sz="518" spc="-45">
                <a:solidFill>
                  <a:srgbClr val="231F20"/>
                </a:solidFill>
                <a:latin typeface="Calibri"/>
                <a:cs typeface="Calibri"/>
              </a:rPr>
              <a:t>the</a:t>
            </a:r>
            <a:r>
              <a:rPr sz="518" spc="-6">
                <a:solidFill>
                  <a:srgbClr val="231F20"/>
                </a:solidFill>
                <a:latin typeface="Calibri"/>
                <a:cs typeface="Calibri"/>
              </a:rPr>
              <a:t> </a:t>
            </a:r>
            <a:r>
              <a:rPr sz="518" spc="-42">
                <a:solidFill>
                  <a:srgbClr val="231F20"/>
                </a:solidFill>
                <a:latin typeface="Calibri"/>
                <a:cs typeface="Calibri"/>
              </a:rPr>
              <a:t>fund’s</a:t>
            </a:r>
            <a:r>
              <a:rPr sz="518" spc="-3">
                <a:solidFill>
                  <a:srgbClr val="231F20"/>
                </a:solidFill>
                <a:latin typeface="Calibri"/>
                <a:cs typeface="Calibri"/>
              </a:rPr>
              <a:t> </a:t>
            </a:r>
            <a:r>
              <a:rPr sz="518" spc="-42">
                <a:solidFill>
                  <a:srgbClr val="231F20"/>
                </a:solidFill>
                <a:latin typeface="Calibri"/>
                <a:cs typeface="Calibri"/>
              </a:rPr>
              <a:t>prospectus</a:t>
            </a:r>
            <a:r>
              <a:rPr sz="518" spc="-6">
                <a:solidFill>
                  <a:srgbClr val="231F20"/>
                </a:solidFill>
                <a:latin typeface="Calibri"/>
                <a:cs typeface="Calibri"/>
              </a:rPr>
              <a:t> </a:t>
            </a:r>
            <a:r>
              <a:rPr sz="518" spc="-39">
                <a:solidFill>
                  <a:srgbClr val="231F20"/>
                </a:solidFill>
                <a:latin typeface="Calibri"/>
                <a:cs typeface="Calibri"/>
              </a:rPr>
              <a:t>available</a:t>
            </a:r>
            <a:r>
              <a:rPr sz="518" spc="-3">
                <a:solidFill>
                  <a:srgbClr val="231F20"/>
                </a:solidFill>
                <a:latin typeface="Calibri"/>
                <a:cs typeface="Calibri"/>
              </a:rPr>
              <a:t> </a:t>
            </a:r>
            <a:r>
              <a:rPr sz="518" spc="-49">
                <a:solidFill>
                  <a:srgbClr val="231F20"/>
                </a:solidFill>
                <a:latin typeface="Calibri"/>
                <a:cs typeface="Calibri"/>
              </a:rPr>
              <a:t>at</a:t>
            </a:r>
            <a:r>
              <a:rPr sz="518" spc="-3">
                <a:solidFill>
                  <a:srgbClr val="231F20"/>
                </a:solidFill>
                <a:latin typeface="Calibri"/>
                <a:cs typeface="Calibri"/>
              </a:rPr>
              <a:t> </a:t>
            </a:r>
            <a:r>
              <a:rPr sz="518" spc="-45">
                <a:solidFill>
                  <a:srgbClr val="231F20"/>
                </a:solidFill>
                <a:latin typeface="Calibri"/>
                <a:cs typeface="Calibri"/>
              </a:rPr>
              <a:t>the</a:t>
            </a:r>
            <a:r>
              <a:rPr sz="518" spc="-6">
                <a:solidFill>
                  <a:srgbClr val="231F20"/>
                </a:solidFill>
                <a:latin typeface="Calibri"/>
                <a:cs typeface="Calibri"/>
              </a:rPr>
              <a:t> </a:t>
            </a:r>
            <a:r>
              <a:rPr sz="518" spc="-42">
                <a:solidFill>
                  <a:srgbClr val="231F20"/>
                </a:solidFill>
                <a:latin typeface="Calibri"/>
                <a:cs typeface="Calibri"/>
              </a:rPr>
              <a:t>time</a:t>
            </a:r>
            <a:r>
              <a:rPr sz="518" spc="-3">
                <a:solidFill>
                  <a:srgbClr val="231F20"/>
                </a:solidFill>
                <a:latin typeface="Calibri"/>
                <a:cs typeface="Calibri"/>
              </a:rPr>
              <a:t> </a:t>
            </a:r>
            <a:r>
              <a:rPr sz="518" spc="-52">
                <a:solidFill>
                  <a:srgbClr val="231F20"/>
                </a:solidFill>
                <a:latin typeface="Calibri"/>
                <a:cs typeface="Calibri"/>
              </a:rPr>
              <a:t>of</a:t>
            </a:r>
            <a:r>
              <a:rPr sz="518" spc="-6">
                <a:solidFill>
                  <a:srgbClr val="231F20"/>
                </a:solidFill>
                <a:latin typeface="Calibri"/>
                <a:cs typeface="Calibri"/>
              </a:rPr>
              <a:t> publication.</a:t>
            </a:r>
            <a:endParaRPr sz="518">
              <a:latin typeface="Calibri"/>
              <a:cs typeface="Calibri"/>
            </a:endParaRPr>
          </a:p>
          <a:p>
            <a:pPr marL="8218" marR="3287">
              <a:lnSpc>
                <a:spcPts val="582"/>
              </a:lnSpc>
              <a:spcBef>
                <a:spcPts val="164"/>
              </a:spcBef>
            </a:pPr>
            <a:r>
              <a:rPr sz="518" spc="-55">
                <a:solidFill>
                  <a:srgbClr val="231F20"/>
                </a:solidFill>
                <a:latin typeface="Calibri"/>
                <a:cs typeface="Calibri"/>
              </a:rPr>
              <a:t>When</a:t>
            </a:r>
            <a:r>
              <a:rPr sz="518">
                <a:solidFill>
                  <a:srgbClr val="231F20"/>
                </a:solidFill>
                <a:latin typeface="Calibri"/>
                <a:cs typeface="Calibri"/>
              </a:rPr>
              <a:t> </a:t>
            </a:r>
            <a:r>
              <a:rPr sz="518" spc="-32">
                <a:solidFill>
                  <a:srgbClr val="231F20"/>
                </a:solidFill>
                <a:latin typeface="Calibri"/>
                <a:cs typeface="Calibri"/>
              </a:rPr>
              <a:t>applicable,</a:t>
            </a:r>
            <a:r>
              <a:rPr sz="518" spc="3">
                <a:solidFill>
                  <a:srgbClr val="231F20"/>
                </a:solidFill>
                <a:latin typeface="Calibri"/>
                <a:cs typeface="Calibri"/>
              </a:rPr>
              <a:t> </a:t>
            </a:r>
            <a:r>
              <a:rPr sz="518" spc="-42">
                <a:solidFill>
                  <a:srgbClr val="231F20"/>
                </a:solidFill>
                <a:latin typeface="Calibri"/>
                <a:cs typeface="Calibri"/>
              </a:rPr>
              <a:t>investment</a:t>
            </a:r>
            <a:r>
              <a:rPr sz="518">
                <a:solidFill>
                  <a:srgbClr val="231F20"/>
                </a:solidFill>
                <a:latin typeface="Calibri"/>
                <a:cs typeface="Calibri"/>
              </a:rPr>
              <a:t> </a:t>
            </a:r>
            <a:r>
              <a:rPr sz="518" spc="-36">
                <a:solidFill>
                  <a:srgbClr val="231F20"/>
                </a:solidFill>
                <a:latin typeface="Calibri"/>
                <a:cs typeface="Calibri"/>
              </a:rPr>
              <a:t>results</a:t>
            </a:r>
            <a:r>
              <a:rPr sz="518" spc="3">
                <a:solidFill>
                  <a:srgbClr val="231F20"/>
                </a:solidFill>
                <a:latin typeface="Calibri"/>
                <a:cs typeface="Calibri"/>
              </a:rPr>
              <a:t> </a:t>
            </a:r>
            <a:r>
              <a:rPr sz="518" spc="-39">
                <a:solidFill>
                  <a:srgbClr val="231F20"/>
                </a:solidFill>
                <a:latin typeface="Calibri"/>
                <a:cs typeface="Calibri"/>
              </a:rPr>
              <a:t>reflect</a:t>
            </a:r>
            <a:r>
              <a:rPr sz="518">
                <a:solidFill>
                  <a:srgbClr val="231F20"/>
                </a:solidFill>
                <a:latin typeface="Calibri"/>
                <a:cs typeface="Calibri"/>
              </a:rPr>
              <a:t> </a:t>
            </a:r>
            <a:r>
              <a:rPr sz="518" spc="-45">
                <a:solidFill>
                  <a:srgbClr val="231F20"/>
                </a:solidFill>
                <a:latin typeface="Calibri"/>
                <a:cs typeface="Calibri"/>
              </a:rPr>
              <a:t>fee</a:t>
            </a:r>
            <a:r>
              <a:rPr sz="518" spc="3">
                <a:solidFill>
                  <a:srgbClr val="231F20"/>
                </a:solidFill>
                <a:latin typeface="Calibri"/>
                <a:cs typeface="Calibri"/>
              </a:rPr>
              <a:t> </a:t>
            </a:r>
            <a:r>
              <a:rPr sz="518" spc="-45">
                <a:solidFill>
                  <a:srgbClr val="231F20"/>
                </a:solidFill>
                <a:latin typeface="Calibri"/>
                <a:cs typeface="Calibri"/>
              </a:rPr>
              <a:t>waivers</a:t>
            </a:r>
            <a:r>
              <a:rPr sz="518">
                <a:solidFill>
                  <a:srgbClr val="231F20"/>
                </a:solidFill>
                <a:latin typeface="Calibri"/>
                <a:cs typeface="Calibri"/>
              </a:rPr>
              <a:t> </a:t>
            </a:r>
            <a:r>
              <a:rPr sz="518" spc="-55">
                <a:solidFill>
                  <a:srgbClr val="231F20"/>
                </a:solidFill>
                <a:latin typeface="Calibri"/>
                <a:cs typeface="Calibri"/>
              </a:rPr>
              <a:t>and/or</a:t>
            </a:r>
            <a:r>
              <a:rPr sz="518" spc="3">
                <a:solidFill>
                  <a:srgbClr val="231F20"/>
                </a:solidFill>
                <a:latin typeface="Calibri"/>
                <a:cs typeface="Calibri"/>
              </a:rPr>
              <a:t> </a:t>
            </a:r>
            <a:r>
              <a:rPr sz="518" spc="-42">
                <a:solidFill>
                  <a:srgbClr val="231F20"/>
                </a:solidFill>
                <a:latin typeface="Calibri"/>
                <a:cs typeface="Calibri"/>
              </a:rPr>
              <a:t>expense</a:t>
            </a:r>
            <a:r>
              <a:rPr sz="518">
                <a:solidFill>
                  <a:srgbClr val="231F20"/>
                </a:solidFill>
                <a:latin typeface="Calibri"/>
                <a:cs typeface="Calibri"/>
              </a:rPr>
              <a:t> </a:t>
            </a:r>
            <a:r>
              <a:rPr sz="518" spc="-26">
                <a:solidFill>
                  <a:srgbClr val="231F20"/>
                </a:solidFill>
                <a:latin typeface="Calibri"/>
                <a:cs typeface="Calibri"/>
              </a:rPr>
              <a:t>reimbursements,</a:t>
            </a:r>
            <a:r>
              <a:rPr sz="518" spc="324">
                <a:solidFill>
                  <a:srgbClr val="231F20"/>
                </a:solidFill>
                <a:latin typeface="Calibri"/>
                <a:cs typeface="Calibri"/>
              </a:rPr>
              <a:t> </a:t>
            </a:r>
            <a:r>
              <a:rPr sz="518" spc="-45">
                <a:solidFill>
                  <a:srgbClr val="231F20"/>
                </a:solidFill>
                <a:latin typeface="Calibri"/>
                <a:cs typeface="Calibri"/>
              </a:rPr>
              <a:t>without</a:t>
            </a:r>
            <a:r>
              <a:rPr sz="518" spc="-3">
                <a:solidFill>
                  <a:srgbClr val="231F20"/>
                </a:solidFill>
                <a:latin typeface="Calibri"/>
                <a:cs typeface="Calibri"/>
              </a:rPr>
              <a:t> </a:t>
            </a:r>
            <a:r>
              <a:rPr sz="518" spc="-45">
                <a:solidFill>
                  <a:srgbClr val="231F20"/>
                </a:solidFill>
                <a:latin typeface="Calibri"/>
                <a:cs typeface="Calibri"/>
              </a:rPr>
              <a:t>which</a:t>
            </a:r>
            <a:r>
              <a:rPr sz="518">
                <a:solidFill>
                  <a:srgbClr val="231F20"/>
                </a:solidFill>
                <a:latin typeface="Calibri"/>
                <a:cs typeface="Calibri"/>
              </a:rPr>
              <a:t> </a:t>
            </a:r>
            <a:r>
              <a:rPr sz="518" spc="-36">
                <a:solidFill>
                  <a:srgbClr val="231F20"/>
                </a:solidFill>
                <a:latin typeface="Calibri"/>
                <a:cs typeface="Calibri"/>
              </a:rPr>
              <a:t>results</a:t>
            </a:r>
            <a:r>
              <a:rPr sz="518" spc="-3">
                <a:solidFill>
                  <a:srgbClr val="231F20"/>
                </a:solidFill>
                <a:latin typeface="Calibri"/>
                <a:cs typeface="Calibri"/>
              </a:rPr>
              <a:t> </a:t>
            </a:r>
            <a:r>
              <a:rPr sz="518" spc="-49">
                <a:solidFill>
                  <a:srgbClr val="231F20"/>
                </a:solidFill>
                <a:latin typeface="Calibri"/>
                <a:cs typeface="Calibri"/>
              </a:rPr>
              <a:t>would</a:t>
            </a:r>
            <a:r>
              <a:rPr sz="518">
                <a:solidFill>
                  <a:srgbClr val="231F20"/>
                </a:solidFill>
                <a:latin typeface="Calibri"/>
                <a:cs typeface="Calibri"/>
              </a:rPr>
              <a:t> </a:t>
            </a:r>
            <a:r>
              <a:rPr sz="518" spc="-42">
                <a:solidFill>
                  <a:srgbClr val="231F20"/>
                </a:solidFill>
                <a:latin typeface="Calibri"/>
                <a:cs typeface="Calibri"/>
              </a:rPr>
              <a:t>be</a:t>
            </a:r>
            <a:r>
              <a:rPr sz="518" spc="-3">
                <a:solidFill>
                  <a:srgbClr val="231F20"/>
                </a:solidFill>
                <a:latin typeface="Calibri"/>
                <a:cs typeface="Calibri"/>
              </a:rPr>
              <a:t> </a:t>
            </a:r>
            <a:r>
              <a:rPr sz="518" spc="-49">
                <a:solidFill>
                  <a:srgbClr val="231F20"/>
                </a:solidFill>
                <a:latin typeface="Calibri"/>
                <a:cs typeface="Calibri"/>
              </a:rPr>
              <a:t>lower.</a:t>
            </a:r>
            <a:r>
              <a:rPr sz="518">
                <a:solidFill>
                  <a:srgbClr val="231F20"/>
                </a:solidFill>
                <a:latin typeface="Calibri"/>
                <a:cs typeface="Calibri"/>
              </a:rPr>
              <a:t> </a:t>
            </a:r>
            <a:r>
              <a:rPr sz="518" spc="-45">
                <a:solidFill>
                  <a:srgbClr val="231F20"/>
                </a:solidFill>
                <a:latin typeface="Calibri"/>
                <a:cs typeface="Calibri"/>
              </a:rPr>
              <a:t>Refer</a:t>
            </a:r>
            <a:r>
              <a:rPr sz="518">
                <a:solidFill>
                  <a:srgbClr val="231F20"/>
                </a:solidFill>
                <a:latin typeface="Calibri"/>
                <a:cs typeface="Calibri"/>
              </a:rPr>
              <a:t> </a:t>
            </a:r>
            <a:r>
              <a:rPr sz="518" spc="-49">
                <a:solidFill>
                  <a:srgbClr val="231F20"/>
                </a:solidFill>
                <a:latin typeface="Calibri"/>
                <a:cs typeface="Calibri"/>
              </a:rPr>
              <a:t>to</a:t>
            </a:r>
            <a:r>
              <a:rPr sz="518" spc="-3">
                <a:solidFill>
                  <a:srgbClr val="231F20"/>
                </a:solidFill>
                <a:latin typeface="Calibri"/>
                <a:cs typeface="Calibri"/>
              </a:rPr>
              <a:t> </a:t>
            </a:r>
            <a:r>
              <a:rPr sz="518" spc="-42">
                <a:solidFill>
                  <a:srgbClr val="231F20"/>
                </a:solidFill>
                <a:latin typeface="Calibri"/>
                <a:cs typeface="Calibri"/>
              </a:rPr>
              <a:t>capitalgroup.com</a:t>
            </a:r>
            <a:r>
              <a:rPr sz="518">
                <a:solidFill>
                  <a:srgbClr val="231F20"/>
                </a:solidFill>
                <a:latin typeface="Calibri"/>
                <a:cs typeface="Calibri"/>
              </a:rPr>
              <a:t> </a:t>
            </a:r>
            <a:r>
              <a:rPr sz="518" spc="-49">
                <a:solidFill>
                  <a:srgbClr val="231F20"/>
                </a:solidFill>
                <a:latin typeface="Calibri"/>
                <a:cs typeface="Calibri"/>
              </a:rPr>
              <a:t>for</a:t>
            </a:r>
            <a:r>
              <a:rPr sz="518" spc="-3">
                <a:solidFill>
                  <a:srgbClr val="231F20"/>
                </a:solidFill>
                <a:latin typeface="Calibri"/>
                <a:cs typeface="Calibri"/>
              </a:rPr>
              <a:t> </a:t>
            </a:r>
            <a:r>
              <a:rPr sz="518" spc="-52">
                <a:solidFill>
                  <a:srgbClr val="231F20"/>
                </a:solidFill>
                <a:latin typeface="Calibri"/>
                <a:cs typeface="Calibri"/>
              </a:rPr>
              <a:t>more</a:t>
            </a:r>
            <a:r>
              <a:rPr sz="518">
                <a:solidFill>
                  <a:srgbClr val="231F20"/>
                </a:solidFill>
                <a:latin typeface="Calibri"/>
                <a:cs typeface="Calibri"/>
              </a:rPr>
              <a:t> </a:t>
            </a:r>
            <a:r>
              <a:rPr sz="518" spc="-6">
                <a:solidFill>
                  <a:srgbClr val="231F20"/>
                </a:solidFill>
                <a:latin typeface="Calibri"/>
                <a:cs typeface="Calibri"/>
              </a:rPr>
              <a:t>information.</a:t>
            </a:r>
            <a:endParaRPr sz="518">
              <a:latin typeface="Calibri"/>
              <a:cs typeface="Calibri"/>
            </a:endParaRPr>
          </a:p>
        </p:txBody>
      </p:sp>
      <p:sp>
        <p:nvSpPr>
          <p:cNvPr id="399" name="object 399"/>
          <p:cNvSpPr txBox="1"/>
          <p:nvPr/>
        </p:nvSpPr>
        <p:spPr>
          <a:xfrm>
            <a:off x="2715932" y="6581012"/>
            <a:ext cx="2057288" cy="317201"/>
          </a:xfrm>
          <a:prstGeom prst="rect">
            <a:avLst/>
          </a:prstGeom>
        </p:spPr>
        <p:txBody>
          <a:bodyPr vert="horz" wrap="square" lIns="0" tIns="14792"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218" marR="3287" algn="just">
              <a:lnSpc>
                <a:spcPts val="582"/>
              </a:lnSpc>
              <a:spcBef>
                <a:spcPts val="116"/>
              </a:spcBef>
            </a:pPr>
            <a:r>
              <a:rPr sz="518" spc="-52">
                <a:solidFill>
                  <a:srgbClr val="231F20"/>
                </a:solidFill>
                <a:latin typeface="Calibri"/>
                <a:cs typeface="Calibri"/>
              </a:rPr>
              <a:t>The</a:t>
            </a:r>
            <a:r>
              <a:rPr sz="518" spc="-29">
                <a:solidFill>
                  <a:srgbClr val="231F20"/>
                </a:solidFill>
                <a:latin typeface="Calibri"/>
                <a:cs typeface="Calibri"/>
              </a:rPr>
              <a:t> </a:t>
            </a:r>
            <a:r>
              <a:rPr sz="518" spc="-36">
                <a:solidFill>
                  <a:srgbClr val="231F20"/>
                </a:solidFill>
                <a:latin typeface="Calibri"/>
                <a:cs typeface="Calibri"/>
              </a:rPr>
              <a:t>stock</a:t>
            </a:r>
            <a:r>
              <a:rPr sz="518" spc="-29">
                <a:solidFill>
                  <a:srgbClr val="231F20"/>
                </a:solidFill>
                <a:latin typeface="Calibri"/>
                <a:cs typeface="Calibri"/>
              </a:rPr>
              <a:t> </a:t>
            </a:r>
            <a:r>
              <a:rPr sz="518" spc="-42">
                <a:solidFill>
                  <a:srgbClr val="231F20"/>
                </a:solidFill>
                <a:latin typeface="Calibri"/>
                <a:cs typeface="Calibri"/>
              </a:rPr>
              <a:t>market</a:t>
            </a:r>
            <a:r>
              <a:rPr sz="518" spc="-29">
                <a:solidFill>
                  <a:srgbClr val="231F20"/>
                </a:solidFill>
                <a:latin typeface="Calibri"/>
                <a:cs typeface="Calibri"/>
              </a:rPr>
              <a:t> </a:t>
            </a:r>
            <a:r>
              <a:rPr sz="518" spc="-19">
                <a:solidFill>
                  <a:srgbClr val="231F20"/>
                </a:solidFill>
                <a:latin typeface="Calibri"/>
                <a:cs typeface="Calibri"/>
              </a:rPr>
              <a:t>is</a:t>
            </a:r>
            <a:r>
              <a:rPr sz="518" spc="-29">
                <a:solidFill>
                  <a:srgbClr val="231F20"/>
                </a:solidFill>
                <a:latin typeface="Calibri"/>
                <a:cs typeface="Calibri"/>
              </a:rPr>
              <a:t> </a:t>
            </a:r>
            <a:r>
              <a:rPr sz="518" spc="-39">
                <a:solidFill>
                  <a:srgbClr val="231F20"/>
                </a:solidFill>
                <a:latin typeface="Calibri"/>
                <a:cs typeface="Calibri"/>
              </a:rPr>
              <a:t>represented</a:t>
            </a:r>
            <a:r>
              <a:rPr sz="518" spc="-29">
                <a:solidFill>
                  <a:srgbClr val="231F20"/>
                </a:solidFill>
                <a:latin typeface="Calibri"/>
                <a:cs typeface="Calibri"/>
              </a:rPr>
              <a:t> </a:t>
            </a:r>
            <a:r>
              <a:rPr sz="518" spc="-42">
                <a:solidFill>
                  <a:srgbClr val="231F20"/>
                </a:solidFill>
                <a:latin typeface="Calibri"/>
                <a:cs typeface="Calibri"/>
              </a:rPr>
              <a:t>by</a:t>
            </a:r>
            <a:r>
              <a:rPr sz="518" spc="-29">
                <a:solidFill>
                  <a:srgbClr val="231F20"/>
                </a:solidFill>
                <a:latin typeface="Calibri"/>
                <a:cs typeface="Calibri"/>
              </a:rPr>
              <a:t> </a:t>
            </a:r>
            <a:r>
              <a:rPr sz="518" spc="-42">
                <a:solidFill>
                  <a:srgbClr val="231F20"/>
                </a:solidFill>
                <a:latin typeface="Calibri"/>
                <a:cs typeface="Calibri"/>
              </a:rPr>
              <a:t>the</a:t>
            </a:r>
            <a:r>
              <a:rPr sz="518" spc="-29">
                <a:solidFill>
                  <a:srgbClr val="231F20"/>
                </a:solidFill>
                <a:latin typeface="Calibri"/>
                <a:cs typeface="Calibri"/>
              </a:rPr>
              <a:t> </a:t>
            </a:r>
            <a:r>
              <a:rPr sz="518" b="1" spc="-36">
                <a:solidFill>
                  <a:srgbClr val="231F20"/>
                </a:solidFill>
                <a:latin typeface="Calibri"/>
                <a:cs typeface="Calibri"/>
              </a:rPr>
              <a:t>S&amp;P</a:t>
            </a:r>
            <a:r>
              <a:rPr sz="518" b="1" spc="-23">
                <a:solidFill>
                  <a:srgbClr val="231F20"/>
                </a:solidFill>
                <a:latin typeface="Calibri"/>
                <a:cs typeface="Calibri"/>
              </a:rPr>
              <a:t> </a:t>
            </a:r>
            <a:r>
              <a:rPr sz="518" b="1" spc="-3">
                <a:solidFill>
                  <a:srgbClr val="231F20"/>
                </a:solidFill>
                <a:latin typeface="Calibri"/>
                <a:cs typeface="Calibri"/>
              </a:rPr>
              <a:t>5</a:t>
            </a:r>
            <a:r>
              <a:rPr sz="518" b="1" spc="3">
                <a:solidFill>
                  <a:srgbClr val="231F20"/>
                </a:solidFill>
                <a:latin typeface="Calibri"/>
                <a:cs typeface="Calibri"/>
              </a:rPr>
              <a:t>0</a:t>
            </a:r>
            <a:r>
              <a:rPr sz="518" b="1">
                <a:solidFill>
                  <a:srgbClr val="231F20"/>
                </a:solidFill>
                <a:latin typeface="Calibri"/>
                <a:cs typeface="Calibri"/>
              </a:rPr>
              <a:t>0</a:t>
            </a:r>
            <a:r>
              <a:rPr sz="518" b="1" spc="-23">
                <a:solidFill>
                  <a:srgbClr val="231F20"/>
                </a:solidFill>
                <a:latin typeface="Calibri"/>
                <a:cs typeface="Calibri"/>
              </a:rPr>
              <a:t> </a:t>
            </a:r>
            <a:r>
              <a:rPr sz="518" b="1" spc="-19">
                <a:solidFill>
                  <a:srgbClr val="231F20"/>
                </a:solidFill>
                <a:latin typeface="Calibri"/>
                <a:cs typeface="Calibri"/>
              </a:rPr>
              <a:t>Index</a:t>
            </a:r>
            <a:r>
              <a:rPr sz="518" spc="-19">
                <a:solidFill>
                  <a:srgbClr val="231F20"/>
                </a:solidFill>
                <a:latin typeface="Calibri"/>
                <a:cs typeface="Calibri"/>
              </a:rPr>
              <a:t>,</a:t>
            </a:r>
            <a:r>
              <a:rPr sz="518" spc="65">
                <a:solidFill>
                  <a:srgbClr val="231F20"/>
                </a:solidFill>
                <a:latin typeface="Calibri"/>
                <a:cs typeface="Calibri"/>
              </a:rPr>
              <a:t> </a:t>
            </a:r>
            <a:r>
              <a:rPr sz="518" spc="-45">
                <a:solidFill>
                  <a:srgbClr val="231F20"/>
                </a:solidFill>
                <a:latin typeface="Calibri"/>
                <a:cs typeface="Calibri"/>
              </a:rPr>
              <a:t>a</a:t>
            </a:r>
            <a:r>
              <a:rPr sz="518" spc="-29">
                <a:solidFill>
                  <a:srgbClr val="231F20"/>
                </a:solidFill>
                <a:latin typeface="Calibri"/>
                <a:cs typeface="Calibri"/>
              </a:rPr>
              <a:t> </a:t>
            </a:r>
            <a:r>
              <a:rPr sz="518" spc="-42">
                <a:solidFill>
                  <a:srgbClr val="231F20"/>
                </a:solidFill>
                <a:latin typeface="Calibri"/>
                <a:cs typeface="Calibri"/>
              </a:rPr>
              <a:t>market</a:t>
            </a:r>
            <a:r>
              <a:rPr sz="518" spc="-29">
                <a:solidFill>
                  <a:srgbClr val="231F20"/>
                </a:solidFill>
                <a:latin typeface="Calibri"/>
                <a:cs typeface="Calibri"/>
              </a:rPr>
              <a:t> </a:t>
            </a:r>
            <a:r>
              <a:rPr sz="518" spc="-36">
                <a:solidFill>
                  <a:srgbClr val="231F20"/>
                </a:solidFill>
                <a:latin typeface="Calibri"/>
                <a:cs typeface="Calibri"/>
              </a:rPr>
              <a:t>capitalization-</a:t>
            </a:r>
            <a:r>
              <a:rPr sz="518" spc="-39">
                <a:solidFill>
                  <a:srgbClr val="231F20"/>
                </a:solidFill>
                <a:latin typeface="Calibri"/>
                <a:cs typeface="Calibri"/>
              </a:rPr>
              <a:t>weighted</a:t>
            </a:r>
            <a:r>
              <a:rPr sz="518" spc="-16">
                <a:solidFill>
                  <a:srgbClr val="231F20"/>
                </a:solidFill>
                <a:latin typeface="Calibri"/>
                <a:cs typeface="Calibri"/>
              </a:rPr>
              <a:t> </a:t>
            </a:r>
            <a:r>
              <a:rPr sz="518" spc="-36">
                <a:solidFill>
                  <a:srgbClr val="231F20"/>
                </a:solidFill>
                <a:latin typeface="Calibri"/>
                <a:cs typeface="Calibri"/>
              </a:rPr>
              <a:t>index</a:t>
            </a:r>
            <a:r>
              <a:rPr sz="518" spc="-29">
                <a:solidFill>
                  <a:srgbClr val="231F20"/>
                </a:solidFill>
                <a:latin typeface="Calibri"/>
                <a:cs typeface="Calibri"/>
              </a:rPr>
              <a:t> </a:t>
            </a:r>
            <a:r>
              <a:rPr sz="518" spc="-39">
                <a:solidFill>
                  <a:srgbClr val="231F20"/>
                </a:solidFill>
                <a:latin typeface="Calibri"/>
                <a:cs typeface="Calibri"/>
              </a:rPr>
              <a:t>based</a:t>
            </a:r>
            <a:r>
              <a:rPr sz="518" spc="-29">
                <a:solidFill>
                  <a:srgbClr val="231F20"/>
                </a:solidFill>
                <a:latin typeface="Calibri"/>
                <a:cs typeface="Calibri"/>
              </a:rPr>
              <a:t> </a:t>
            </a:r>
            <a:r>
              <a:rPr sz="518" spc="-45">
                <a:solidFill>
                  <a:srgbClr val="231F20"/>
                </a:solidFill>
                <a:latin typeface="Calibri"/>
                <a:cs typeface="Calibri"/>
              </a:rPr>
              <a:t>on</a:t>
            </a:r>
            <a:r>
              <a:rPr sz="518" spc="-29">
                <a:solidFill>
                  <a:srgbClr val="231F20"/>
                </a:solidFill>
                <a:latin typeface="Calibri"/>
                <a:cs typeface="Calibri"/>
              </a:rPr>
              <a:t> </a:t>
            </a:r>
            <a:r>
              <a:rPr sz="518" spc="-42">
                <a:solidFill>
                  <a:srgbClr val="231F20"/>
                </a:solidFill>
                <a:latin typeface="Calibri"/>
                <a:cs typeface="Calibri"/>
              </a:rPr>
              <a:t>the</a:t>
            </a:r>
            <a:r>
              <a:rPr sz="518" spc="-29">
                <a:solidFill>
                  <a:srgbClr val="231F20"/>
                </a:solidFill>
                <a:latin typeface="Calibri"/>
                <a:cs typeface="Calibri"/>
              </a:rPr>
              <a:t> </a:t>
            </a:r>
            <a:r>
              <a:rPr sz="518" spc="-32">
                <a:solidFill>
                  <a:srgbClr val="231F20"/>
                </a:solidFill>
                <a:latin typeface="Calibri"/>
                <a:cs typeface="Calibri"/>
              </a:rPr>
              <a:t>results</a:t>
            </a:r>
            <a:r>
              <a:rPr sz="518" spc="-29">
                <a:solidFill>
                  <a:srgbClr val="231F20"/>
                </a:solidFill>
                <a:latin typeface="Calibri"/>
                <a:cs typeface="Calibri"/>
              </a:rPr>
              <a:t> </a:t>
            </a:r>
            <a:r>
              <a:rPr sz="518" spc="-49">
                <a:solidFill>
                  <a:srgbClr val="231F20"/>
                </a:solidFill>
                <a:latin typeface="Calibri"/>
                <a:cs typeface="Calibri"/>
              </a:rPr>
              <a:t>of</a:t>
            </a:r>
            <a:r>
              <a:rPr sz="518" spc="-29">
                <a:solidFill>
                  <a:srgbClr val="231F20"/>
                </a:solidFill>
                <a:latin typeface="Calibri"/>
                <a:cs typeface="Calibri"/>
              </a:rPr>
              <a:t> </a:t>
            </a:r>
            <a:r>
              <a:rPr sz="518" spc="-39">
                <a:solidFill>
                  <a:srgbClr val="231F20"/>
                </a:solidFill>
                <a:latin typeface="Calibri"/>
                <a:cs typeface="Calibri"/>
              </a:rPr>
              <a:t>approximately</a:t>
            </a:r>
            <a:r>
              <a:rPr sz="518" spc="-29">
                <a:solidFill>
                  <a:srgbClr val="231F20"/>
                </a:solidFill>
                <a:latin typeface="Calibri"/>
                <a:cs typeface="Calibri"/>
              </a:rPr>
              <a:t> </a:t>
            </a:r>
            <a:r>
              <a:rPr sz="518" spc="-16">
                <a:solidFill>
                  <a:srgbClr val="231F20"/>
                </a:solidFill>
                <a:latin typeface="Calibri"/>
                <a:cs typeface="Calibri"/>
              </a:rPr>
              <a:t>500</a:t>
            </a:r>
            <a:r>
              <a:rPr sz="518" spc="-29">
                <a:solidFill>
                  <a:srgbClr val="231F20"/>
                </a:solidFill>
                <a:latin typeface="Calibri"/>
                <a:cs typeface="Calibri"/>
              </a:rPr>
              <a:t> </a:t>
            </a:r>
            <a:r>
              <a:rPr sz="518" spc="-39">
                <a:solidFill>
                  <a:srgbClr val="231F20"/>
                </a:solidFill>
                <a:latin typeface="Calibri"/>
                <a:cs typeface="Calibri"/>
              </a:rPr>
              <a:t>widely</a:t>
            </a:r>
            <a:r>
              <a:rPr sz="518" spc="-29">
                <a:solidFill>
                  <a:srgbClr val="231F20"/>
                </a:solidFill>
                <a:latin typeface="Calibri"/>
                <a:cs typeface="Calibri"/>
              </a:rPr>
              <a:t> </a:t>
            </a:r>
            <a:r>
              <a:rPr sz="518" spc="-36">
                <a:solidFill>
                  <a:srgbClr val="231F20"/>
                </a:solidFill>
                <a:latin typeface="Calibri"/>
                <a:cs typeface="Calibri"/>
              </a:rPr>
              <a:t>held</a:t>
            </a:r>
            <a:r>
              <a:rPr sz="518" spc="-29">
                <a:solidFill>
                  <a:srgbClr val="231F20"/>
                </a:solidFill>
                <a:latin typeface="Calibri"/>
                <a:cs typeface="Calibri"/>
              </a:rPr>
              <a:t> </a:t>
            </a:r>
            <a:r>
              <a:rPr sz="518" spc="-52">
                <a:solidFill>
                  <a:srgbClr val="231F20"/>
                </a:solidFill>
                <a:latin typeface="Calibri"/>
                <a:cs typeface="Calibri"/>
              </a:rPr>
              <a:t>common</a:t>
            </a:r>
            <a:r>
              <a:rPr sz="518" spc="-29">
                <a:solidFill>
                  <a:srgbClr val="231F20"/>
                </a:solidFill>
                <a:latin typeface="Calibri"/>
                <a:cs typeface="Calibri"/>
              </a:rPr>
              <a:t> </a:t>
            </a:r>
            <a:r>
              <a:rPr sz="518" spc="-32">
                <a:solidFill>
                  <a:srgbClr val="231F20"/>
                </a:solidFill>
                <a:latin typeface="Calibri"/>
                <a:cs typeface="Calibri"/>
              </a:rPr>
              <a:t>stocks.</a:t>
            </a:r>
            <a:r>
              <a:rPr sz="518" spc="-29">
                <a:solidFill>
                  <a:srgbClr val="231F20"/>
                </a:solidFill>
                <a:latin typeface="Calibri"/>
                <a:cs typeface="Calibri"/>
              </a:rPr>
              <a:t> </a:t>
            </a:r>
            <a:r>
              <a:rPr sz="518" spc="-52">
                <a:solidFill>
                  <a:srgbClr val="231F20"/>
                </a:solidFill>
                <a:latin typeface="Calibri"/>
                <a:cs typeface="Calibri"/>
              </a:rPr>
              <a:t>The</a:t>
            </a:r>
            <a:r>
              <a:rPr sz="518" spc="-29">
                <a:solidFill>
                  <a:srgbClr val="231F20"/>
                </a:solidFill>
                <a:latin typeface="Calibri"/>
                <a:cs typeface="Calibri"/>
              </a:rPr>
              <a:t> </a:t>
            </a:r>
            <a:r>
              <a:rPr sz="518" spc="-36">
                <a:solidFill>
                  <a:srgbClr val="231F20"/>
                </a:solidFill>
                <a:latin typeface="Calibri"/>
                <a:cs typeface="Calibri"/>
              </a:rPr>
              <a:t>index</a:t>
            </a:r>
            <a:r>
              <a:rPr sz="518" spc="-29">
                <a:solidFill>
                  <a:srgbClr val="231F20"/>
                </a:solidFill>
                <a:latin typeface="Calibri"/>
                <a:cs typeface="Calibri"/>
              </a:rPr>
              <a:t> </a:t>
            </a:r>
            <a:r>
              <a:rPr sz="518" spc="-19">
                <a:solidFill>
                  <a:srgbClr val="231F20"/>
                </a:solidFill>
                <a:latin typeface="Calibri"/>
                <a:cs typeface="Calibri"/>
              </a:rPr>
              <a:t>is</a:t>
            </a:r>
            <a:r>
              <a:rPr sz="518" spc="-16">
                <a:solidFill>
                  <a:srgbClr val="231F20"/>
                </a:solidFill>
                <a:latin typeface="Calibri"/>
                <a:cs typeface="Calibri"/>
              </a:rPr>
              <a:t> </a:t>
            </a:r>
            <a:r>
              <a:rPr sz="518" spc="-39">
                <a:solidFill>
                  <a:srgbClr val="231F20"/>
                </a:solidFill>
                <a:latin typeface="Calibri"/>
                <a:cs typeface="Calibri"/>
              </a:rPr>
              <a:t>unmanaged</a:t>
            </a:r>
            <a:r>
              <a:rPr sz="518" spc="-29">
                <a:solidFill>
                  <a:srgbClr val="231F20"/>
                </a:solidFill>
                <a:latin typeface="Calibri"/>
                <a:cs typeface="Calibri"/>
              </a:rPr>
              <a:t> </a:t>
            </a:r>
            <a:r>
              <a:rPr sz="518" spc="-39">
                <a:solidFill>
                  <a:srgbClr val="231F20"/>
                </a:solidFill>
                <a:latin typeface="Calibri"/>
                <a:cs typeface="Calibri"/>
              </a:rPr>
              <a:t>and,</a:t>
            </a:r>
            <a:r>
              <a:rPr sz="518" spc="-29">
                <a:solidFill>
                  <a:srgbClr val="231F20"/>
                </a:solidFill>
                <a:latin typeface="Calibri"/>
                <a:cs typeface="Calibri"/>
              </a:rPr>
              <a:t> </a:t>
            </a:r>
            <a:r>
              <a:rPr sz="518" spc="-42">
                <a:solidFill>
                  <a:srgbClr val="231F20"/>
                </a:solidFill>
                <a:latin typeface="Calibri"/>
                <a:cs typeface="Calibri"/>
              </a:rPr>
              <a:t>therefore,</a:t>
            </a:r>
            <a:r>
              <a:rPr sz="518" spc="-29">
                <a:solidFill>
                  <a:srgbClr val="231F20"/>
                </a:solidFill>
                <a:latin typeface="Calibri"/>
                <a:cs typeface="Calibri"/>
              </a:rPr>
              <a:t> </a:t>
            </a:r>
            <a:r>
              <a:rPr sz="518" spc="-39">
                <a:solidFill>
                  <a:srgbClr val="231F20"/>
                </a:solidFill>
                <a:latin typeface="Calibri"/>
                <a:cs typeface="Calibri"/>
              </a:rPr>
              <a:t>has</a:t>
            </a:r>
            <a:r>
              <a:rPr sz="518" spc="-29">
                <a:solidFill>
                  <a:srgbClr val="231F20"/>
                </a:solidFill>
                <a:latin typeface="Calibri"/>
                <a:cs typeface="Calibri"/>
              </a:rPr>
              <a:t> </a:t>
            </a:r>
            <a:r>
              <a:rPr sz="518" spc="-45">
                <a:solidFill>
                  <a:srgbClr val="231F20"/>
                </a:solidFill>
                <a:latin typeface="Calibri"/>
                <a:cs typeface="Calibri"/>
              </a:rPr>
              <a:t>no</a:t>
            </a:r>
            <a:r>
              <a:rPr sz="518" spc="-29">
                <a:solidFill>
                  <a:srgbClr val="231F20"/>
                </a:solidFill>
                <a:latin typeface="Calibri"/>
                <a:cs typeface="Calibri"/>
              </a:rPr>
              <a:t> </a:t>
            </a:r>
            <a:r>
              <a:rPr sz="518" spc="-36">
                <a:solidFill>
                  <a:srgbClr val="231F20"/>
                </a:solidFill>
                <a:latin typeface="Calibri"/>
                <a:cs typeface="Calibri"/>
              </a:rPr>
              <a:t>expenses.</a:t>
            </a:r>
            <a:r>
              <a:rPr sz="518" spc="-29">
                <a:solidFill>
                  <a:srgbClr val="231F20"/>
                </a:solidFill>
                <a:latin typeface="Calibri"/>
                <a:cs typeface="Calibri"/>
              </a:rPr>
              <a:t> </a:t>
            </a:r>
            <a:r>
              <a:rPr sz="518" spc="-36">
                <a:solidFill>
                  <a:srgbClr val="231F20"/>
                </a:solidFill>
                <a:latin typeface="Calibri"/>
                <a:cs typeface="Calibri"/>
              </a:rPr>
              <a:t>Investors</a:t>
            </a:r>
            <a:r>
              <a:rPr sz="518" spc="-29">
                <a:solidFill>
                  <a:srgbClr val="231F20"/>
                </a:solidFill>
                <a:latin typeface="Calibri"/>
                <a:cs typeface="Calibri"/>
              </a:rPr>
              <a:t> </a:t>
            </a:r>
            <a:r>
              <a:rPr sz="518" spc="-45">
                <a:solidFill>
                  <a:srgbClr val="231F20"/>
                </a:solidFill>
                <a:latin typeface="Calibri"/>
                <a:cs typeface="Calibri"/>
              </a:rPr>
              <a:t>cannot</a:t>
            </a:r>
            <a:r>
              <a:rPr sz="518" spc="-29">
                <a:solidFill>
                  <a:srgbClr val="231F20"/>
                </a:solidFill>
                <a:latin typeface="Calibri"/>
                <a:cs typeface="Calibri"/>
              </a:rPr>
              <a:t> </a:t>
            </a:r>
            <a:r>
              <a:rPr sz="518" spc="-36">
                <a:solidFill>
                  <a:srgbClr val="231F20"/>
                </a:solidFill>
                <a:latin typeface="Calibri"/>
                <a:cs typeface="Calibri"/>
              </a:rPr>
              <a:t>invest</a:t>
            </a:r>
            <a:r>
              <a:rPr sz="518" spc="-29">
                <a:solidFill>
                  <a:srgbClr val="231F20"/>
                </a:solidFill>
                <a:latin typeface="Calibri"/>
                <a:cs typeface="Calibri"/>
              </a:rPr>
              <a:t> </a:t>
            </a:r>
            <a:r>
              <a:rPr sz="518" spc="-32">
                <a:solidFill>
                  <a:srgbClr val="231F20"/>
                </a:solidFill>
                <a:latin typeface="Calibri"/>
                <a:cs typeface="Calibri"/>
              </a:rPr>
              <a:t>directly</a:t>
            </a:r>
            <a:r>
              <a:rPr sz="518" spc="-29">
                <a:solidFill>
                  <a:srgbClr val="231F20"/>
                </a:solidFill>
                <a:latin typeface="Calibri"/>
                <a:cs typeface="Calibri"/>
              </a:rPr>
              <a:t> </a:t>
            </a:r>
            <a:r>
              <a:rPr sz="518" spc="-26">
                <a:solidFill>
                  <a:srgbClr val="231F20"/>
                </a:solidFill>
                <a:latin typeface="Calibri"/>
                <a:cs typeface="Calibri"/>
              </a:rPr>
              <a:t>in</a:t>
            </a:r>
            <a:r>
              <a:rPr sz="518" spc="-29">
                <a:solidFill>
                  <a:srgbClr val="231F20"/>
                </a:solidFill>
                <a:latin typeface="Calibri"/>
                <a:cs typeface="Calibri"/>
              </a:rPr>
              <a:t> </a:t>
            </a:r>
            <a:r>
              <a:rPr sz="518" spc="-42">
                <a:solidFill>
                  <a:srgbClr val="231F20"/>
                </a:solidFill>
                <a:latin typeface="Calibri"/>
                <a:cs typeface="Calibri"/>
              </a:rPr>
              <a:t>an</a:t>
            </a:r>
            <a:r>
              <a:rPr sz="518" spc="-29">
                <a:solidFill>
                  <a:srgbClr val="231F20"/>
                </a:solidFill>
                <a:latin typeface="Calibri"/>
                <a:cs typeface="Calibri"/>
              </a:rPr>
              <a:t> </a:t>
            </a:r>
            <a:r>
              <a:rPr sz="518" spc="-32">
                <a:solidFill>
                  <a:srgbClr val="231F20"/>
                </a:solidFill>
                <a:latin typeface="Calibri"/>
                <a:cs typeface="Calibri"/>
              </a:rPr>
              <a:t>index.</a:t>
            </a:r>
            <a:r>
              <a:rPr sz="518" spc="-16">
                <a:solidFill>
                  <a:srgbClr val="231F20"/>
                </a:solidFill>
                <a:latin typeface="Calibri"/>
                <a:cs typeface="Calibri"/>
              </a:rPr>
              <a:t> </a:t>
            </a:r>
            <a:r>
              <a:rPr sz="518" spc="-49">
                <a:solidFill>
                  <a:srgbClr val="231F20"/>
                </a:solidFill>
                <a:latin typeface="Calibri"/>
                <a:cs typeface="Calibri"/>
              </a:rPr>
              <a:t>There</a:t>
            </a:r>
            <a:r>
              <a:rPr sz="518" spc="-29">
                <a:solidFill>
                  <a:srgbClr val="231F20"/>
                </a:solidFill>
                <a:latin typeface="Calibri"/>
                <a:cs typeface="Calibri"/>
              </a:rPr>
              <a:t> </a:t>
            </a:r>
            <a:r>
              <a:rPr sz="518" spc="-45">
                <a:solidFill>
                  <a:srgbClr val="231F20"/>
                </a:solidFill>
                <a:latin typeface="Calibri"/>
                <a:cs typeface="Calibri"/>
              </a:rPr>
              <a:t>have</a:t>
            </a:r>
            <a:r>
              <a:rPr sz="518" spc="-29">
                <a:solidFill>
                  <a:srgbClr val="231F20"/>
                </a:solidFill>
                <a:latin typeface="Calibri"/>
                <a:cs typeface="Calibri"/>
              </a:rPr>
              <a:t> </a:t>
            </a:r>
            <a:r>
              <a:rPr sz="518" spc="-39">
                <a:solidFill>
                  <a:srgbClr val="231F20"/>
                </a:solidFill>
                <a:latin typeface="Calibri"/>
                <a:cs typeface="Calibri"/>
              </a:rPr>
              <a:t>been</a:t>
            </a:r>
            <a:r>
              <a:rPr sz="518" spc="-29">
                <a:solidFill>
                  <a:srgbClr val="231F20"/>
                </a:solidFill>
                <a:latin typeface="Calibri"/>
                <a:cs typeface="Calibri"/>
              </a:rPr>
              <a:t> </a:t>
            </a:r>
            <a:r>
              <a:rPr sz="518" spc="-36">
                <a:solidFill>
                  <a:srgbClr val="231F20"/>
                </a:solidFill>
                <a:latin typeface="Calibri"/>
                <a:cs typeface="Calibri"/>
              </a:rPr>
              <a:t>periods</a:t>
            </a:r>
            <a:r>
              <a:rPr sz="518" spc="-29">
                <a:solidFill>
                  <a:srgbClr val="231F20"/>
                </a:solidFill>
                <a:latin typeface="Calibri"/>
                <a:cs typeface="Calibri"/>
              </a:rPr>
              <a:t> </a:t>
            </a:r>
            <a:r>
              <a:rPr sz="518" spc="-52">
                <a:solidFill>
                  <a:srgbClr val="231F20"/>
                </a:solidFill>
                <a:latin typeface="Calibri"/>
                <a:cs typeface="Calibri"/>
              </a:rPr>
              <a:t>when</a:t>
            </a:r>
            <a:r>
              <a:rPr sz="518" spc="-29">
                <a:solidFill>
                  <a:srgbClr val="231F20"/>
                </a:solidFill>
                <a:latin typeface="Calibri"/>
                <a:cs typeface="Calibri"/>
              </a:rPr>
              <a:t> </a:t>
            </a:r>
            <a:r>
              <a:rPr sz="518" spc="-42">
                <a:solidFill>
                  <a:srgbClr val="231F20"/>
                </a:solidFill>
                <a:latin typeface="Calibri"/>
                <a:cs typeface="Calibri"/>
              </a:rPr>
              <a:t>the</a:t>
            </a:r>
            <a:r>
              <a:rPr sz="518" spc="-29">
                <a:solidFill>
                  <a:srgbClr val="231F20"/>
                </a:solidFill>
                <a:latin typeface="Calibri"/>
                <a:cs typeface="Calibri"/>
              </a:rPr>
              <a:t> </a:t>
            </a:r>
            <a:r>
              <a:rPr sz="518" spc="-39">
                <a:solidFill>
                  <a:srgbClr val="231F20"/>
                </a:solidFill>
                <a:latin typeface="Calibri"/>
                <a:cs typeface="Calibri"/>
              </a:rPr>
              <a:t>fund</a:t>
            </a:r>
            <a:r>
              <a:rPr sz="518" spc="-29">
                <a:solidFill>
                  <a:srgbClr val="231F20"/>
                </a:solidFill>
                <a:latin typeface="Calibri"/>
                <a:cs typeface="Calibri"/>
              </a:rPr>
              <a:t> </a:t>
            </a:r>
            <a:r>
              <a:rPr sz="518" spc="-39">
                <a:solidFill>
                  <a:srgbClr val="231F20"/>
                </a:solidFill>
                <a:latin typeface="Calibri"/>
                <a:cs typeface="Calibri"/>
              </a:rPr>
              <a:t>has</a:t>
            </a:r>
            <a:r>
              <a:rPr sz="518" spc="-29">
                <a:solidFill>
                  <a:srgbClr val="231F20"/>
                </a:solidFill>
                <a:latin typeface="Calibri"/>
                <a:cs typeface="Calibri"/>
              </a:rPr>
              <a:t> </a:t>
            </a:r>
            <a:r>
              <a:rPr sz="518" spc="-26">
                <a:solidFill>
                  <a:srgbClr val="231F20"/>
                </a:solidFill>
                <a:latin typeface="Calibri"/>
                <a:cs typeface="Calibri"/>
              </a:rPr>
              <a:t>lagged</a:t>
            </a:r>
            <a:r>
              <a:rPr sz="518" spc="-29">
                <a:solidFill>
                  <a:srgbClr val="231F20"/>
                </a:solidFill>
                <a:latin typeface="Calibri"/>
                <a:cs typeface="Calibri"/>
              </a:rPr>
              <a:t> </a:t>
            </a:r>
            <a:r>
              <a:rPr sz="518" spc="-42">
                <a:solidFill>
                  <a:srgbClr val="231F20"/>
                </a:solidFill>
                <a:latin typeface="Calibri"/>
                <a:cs typeface="Calibri"/>
              </a:rPr>
              <a:t>the</a:t>
            </a:r>
            <a:r>
              <a:rPr sz="518" spc="-29">
                <a:solidFill>
                  <a:srgbClr val="231F20"/>
                </a:solidFill>
                <a:latin typeface="Calibri"/>
                <a:cs typeface="Calibri"/>
              </a:rPr>
              <a:t> </a:t>
            </a:r>
            <a:r>
              <a:rPr sz="518" spc="-32">
                <a:solidFill>
                  <a:srgbClr val="231F20"/>
                </a:solidFill>
                <a:latin typeface="Calibri"/>
                <a:cs typeface="Calibri"/>
              </a:rPr>
              <a:t>index.</a:t>
            </a:r>
            <a:endParaRPr sz="518">
              <a:latin typeface="Calibri"/>
              <a:cs typeface="Calibri"/>
            </a:endParaRPr>
          </a:p>
        </p:txBody>
      </p:sp>
      <p:sp>
        <p:nvSpPr>
          <p:cNvPr id="400" name="object 400"/>
          <p:cNvSpPr txBox="1"/>
          <p:nvPr/>
        </p:nvSpPr>
        <p:spPr>
          <a:xfrm>
            <a:off x="6180884" y="6636629"/>
            <a:ext cx="3030668" cy="259678"/>
          </a:xfrm>
          <a:prstGeom prst="rect">
            <a:avLst/>
          </a:prstGeom>
        </p:spPr>
        <p:txBody>
          <a:bodyPr vert="horz" wrap="square" lIns="0" tIns="821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653">
              <a:lnSpc>
                <a:spcPct val="100000"/>
              </a:lnSpc>
              <a:spcBef>
                <a:spcPts val="65"/>
              </a:spcBef>
            </a:pPr>
            <a:r>
              <a:rPr sz="485" spc="-14" baseline="22222">
                <a:solidFill>
                  <a:srgbClr val="231F20"/>
                </a:solidFill>
                <a:latin typeface="Calibri"/>
                <a:cs typeface="Calibri"/>
              </a:rPr>
              <a:t>1</a:t>
            </a:r>
            <a:r>
              <a:rPr sz="485" spc="-58" baseline="22222">
                <a:solidFill>
                  <a:srgbClr val="231F20"/>
                </a:solidFill>
                <a:latin typeface="Calibri"/>
                <a:cs typeface="Calibri"/>
              </a:rPr>
              <a:t> </a:t>
            </a:r>
            <a:r>
              <a:rPr sz="518" spc="-39">
                <a:solidFill>
                  <a:srgbClr val="231F20"/>
                </a:solidFill>
                <a:latin typeface="Calibri"/>
                <a:cs typeface="Calibri"/>
              </a:rPr>
              <a:t>Investment</a:t>
            </a:r>
            <a:r>
              <a:rPr sz="518" spc="-3">
                <a:solidFill>
                  <a:srgbClr val="231F20"/>
                </a:solidFill>
                <a:latin typeface="Calibri"/>
                <a:cs typeface="Calibri"/>
              </a:rPr>
              <a:t> </a:t>
            </a:r>
            <a:r>
              <a:rPr sz="518" spc="-32">
                <a:solidFill>
                  <a:srgbClr val="231F20"/>
                </a:solidFill>
                <a:latin typeface="Calibri"/>
                <a:cs typeface="Calibri"/>
              </a:rPr>
              <a:t>results</a:t>
            </a:r>
            <a:r>
              <a:rPr sz="518" spc="-3">
                <a:solidFill>
                  <a:srgbClr val="231F20"/>
                </a:solidFill>
                <a:latin typeface="Calibri"/>
                <a:cs typeface="Calibri"/>
              </a:rPr>
              <a:t> </a:t>
            </a:r>
            <a:r>
              <a:rPr sz="518" spc="-49">
                <a:solidFill>
                  <a:srgbClr val="231F20"/>
                </a:solidFill>
                <a:latin typeface="Calibri"/>
                <a:cs typeface="Calibri"/>
              </a:rPr>
              <a:t>shown</a:t>
            </a:r>
            <a:r>
              <a:rPr sz="518" spc="-6">
                <a:solidFill>
                  <a:srgbClr val="231F20"/>
                </a:solidFill>
                <a:latin typeface="Calibri"/>
                <a:cs typeface="Calibri"/>
              </a:rPr>
              <a:t> </a:t>
            </a:r>
            <a:r>
              <a:rPr sz="518" spc="-42">
                <a:solidFill>
                  <a:srgbClr val="231F20"/>
                </a:solidFill>
                <a:latin typeface="Calibri"/>
                <a:cs typeface="Calibri"/>
              </a:rPr>
              <a:t>are</a:t>
            </a:r>
            <a:r>
              <a:rPr sz="518" spc="-3">
                <a:solidFill>
                  <a:srgbClr val="231F20"/>
                </a:solidFill>
                <a:latin typeface="Calibri"/>
                <a:cs typeface="Calibri"/>
              </a:rPr>
              <a:t> </a:t>
            </a:r>
            <a:r>
              <a:rPr sz="518" spc="-45">
                <a:solidFill>
                  <a:srgbClr val="231F20"/>
                </a:solidFill>
                <a:latin typeface="Calibri"/>
                <a:cs typeface="Calibri"/>
              </a:rPr>
              <a:t>for</a:t>
            </a:r>
            <a:r>
              <a:rPr sz="518" spc="-3">
                <a:solidFill>
                  <a:srgbClr val="231F20"/>
                </a:solidFill>
                <a:latin typeface="Calibri"/>
                <a:cs typeface="Calibri"/>
              </a:rPr>
              <a:t> </a:t>
            </a:r>
            <a:r>
              <a:rPr sz="518" spc="-29">
                <a:solidFill>
                  <a:srgbClr val="231F20"/>
                </a:solidFill>
                <a:latin typeface="Calibri"/>
                <a:cs typeface="Calibri"/>
              </a:rPr>
              <a:t>10-</a:t>
            </a:r>
            <a:r>
              <a:rPr sz="518" spc="-45">
                <a:solidFill>
                  <a:srgbClr val="231F20"/>
                </a:solidFill>
                <a:latin typeface="Calibri"/>
                <a:cs typeface="Calibri"/>
              </a:rPr>
              <a:t>year</a:t>
            </a:r>
            <a:r>
              <a:rPr sz="518" spc="-6">
                <a:solidFill>
                  <a:srgbClr val="231F20"/>
                </a:solidFill>
                <a:latin typeface="Calibri"/>
                <a:cs typeface="Calibri"/>
              </a:rPr>
              <a:t> </a:t>
            </a:r>
            <a:r>
              <a:rPr sz="518" spc="-36">
                <a:solidFill>
                  <a:srgbClr val="231F20"/>
                </a:solidFill>
                <a:latin typeface="Calibri"/>
                <a:cs typeface="Calibri"/>
              </a:rPr>
              <a:t>periods</a:t>
            </a:r>
            <a:r>
              <a:rPr sz="518" spc="-3">
                <a:solidFill>
                  <a:srgbClr val="231F20"/>
                </a:solidFill>
                <a:latin typeface="Calibri"/>
                <a:cs typeface="Calibri"/>
              </a:rPr>
              <a:t> </a:t>
            </a:r>
            <a:r>
              <a:rPr sz="518" spc="-26">
                <a:solidFill>
                  <a:srgbClr val="231F20"/>
                </a:solidFill>
                <a:latin typeface="Calibri"/>
                <a:cs typeface="Calibri"/>
              </a:rPr>
              <a:t>beginning</a:t>
            </a:r>
            <a:r>
              <a:rPr sz="518" spc="-3">
                <a:solidFill>
                  <a:srgbClr val="231F20"/>
                </a:solidFill>
                <a:latin typeface="Calibri"/>
                <a:cs typeface="Calibri"/>
              </a:rPr>
              <a:t> </a:t>
            </a:r>
            <a:r>
              <a:rPr sz="518" spc="-45">
                <a:solidFill>
                  <a:srgbClr val="231F20"/>
                </a:solidFill>
                <a:latin typeface="Calibri"/>
                <a:cs typeface="Calibri"/>
              </a:rPr>
              <a:t>on</a:t>
            </a:r>
            <a:r>
              <a:rPr sz="518" spc="-6">
                <a:solidFill>
                  <a:srgbClr val="231F20"/>
                </a:solidFill>
                <a:latin typeface="Calibri"/>
                <a:cs typeface="Calibri"/>
              </a:rPr>
              <a:t> </a:t>
            </a:r>
            <a:r>
              <a:rPr sz="518" spc="-32">
                <a:solidFill>
                  <a:srgbClr val="231F20"/>
                </a:solidFill>
                <a:latin typeface="Calibri"/>
                <a:cs typeface="Calibri"/>
              </a:rPr>
              <a:t>January</a:t>
            </a:r>
            <a:r>
              <a:rPr sz="518" spc="-3">
                <a:solidFill>
                  <a:srgbClr val="231F20"/>
                </a:solidFill>
                <a:latin typeface="Calibri"/>
                <a:cs typeface="Calibri"/>
              </a:rPr>
              <a:t> </a:t>
            </a:r>
            <a:r>
              <a:rPr sz="518" spc="-16">
                <a:solidFill>
                  <a:srgbClr val="231F20"/>
                </a:solidFill>
                <a:latin typeface="Calibri"/>
                <a:cs typeface="Calibri"/>
              </a:rPr>
              <a:t>1</a:t>
            </a:r>
            <a:r>
              <a:rPr sz="518" spc="-3">
                <a:solidFill>
                  <a:srgbClr val="231F20"/>
                </a:solidFill>
                <a:latin typeface="Calibri"/>
                <a:cs typeface="Calibri"/>
              </a:rPr>
              <a:t> </a:t>
            </a:r>
            <a:r>
              <a:rPr sz="518" spc="-49">
                <a:solidFill>
                  <a:srgbClr val="231F20"/>
                </a:solidFill>
                <a:latin typeface="Calibri"/>
                <a:cs typeface="Calibri"/>
              </a:rPr>
              <a:t>of</a:t>
            </a:r>
            <a:r>
              <a:rPr sz="518" spc="-6">
                <a:solidFill>
                  <a:srgbClr val="231F20"/>
                </a:solidFill>
                <a:latin typeface="Calibri"/>
                <a:cs typeface="Calibri"/>
              </a:rPr>
              <a:t> </a:t>
            </a:r>
            <a:r>
              <a:rPr sz="518" spc="-42">
                <a:solidFill>
                  <a:srgbClr val="231F20"/>
                </a:solidFill>
                <a:latin typeface="Calibri"/>
                <a:cs typeface="Calibri"/>
              </a:rPr>
              <a:t>the</a:t>
            </a:r>
            <a:r>
              <a:rPr sz="518" spc="-3">
                <a:solidFill>
                  <a:srgbClr val="231F20"/>
                </a:solidFill>
                <a:latin typeface="Calibri"/>
                <a:cs typeface="Calibri"/>
              </a:rPr>
              <a:t> </a:t>
            </a:r>
            <a:r>
              <a:rPr sz="518" spc="-45">
                <a:solidFill>
                  <a:srgbClr val="231F20"/>
                </a:solidFill>
                <a:latin typeface="Calibri"/>
                <a:cs typeface="Calibri"/>
              </a:rPr>
              <a:t>year</a:t>
            </a:r>
            <a:r>
              <a:rPr sz="518" spc="-6">
                <a:solidFill>
                  <a:srgbClr val="231F20"/>
                </a:solidFill>
                <a:latin typeface="Calibri"/>
                <a:cs typeface="Calibri"/>
              </a:rPr>
              <a:t> shown.</a:t>
            </a:r>
            <a:endParaRPr sz="518">
              <a:latin typeface="Calibri"/>
              <a:cs typeface="Calibri"/>
            </a:endParaRPr>
          </a:p>
          <a:p>
            <a:pPr marL="24653">
              <a:lnSpc>
                <a:spcPct val="100000"/>
              </a:lnSpc>
              <a:spcBef>
                <a:spcPts val="26"/>
              </a:spcBef>
            </a:pPr>
            <a:r>
              <a:rPr sz="485" spc="-39" baseline="22222">
                <a:solidFill>
                  <a:srgbClr val="231F20"/>
                </a:solidFill>
                <a:latin typeface="Calibri"/>
                <a:cs typeface="Calibri"/>
              </a:rPr>
              <a:t>2</a:t>
            </a:r>
            <a:r>
              <a:rPr sz="518" spc="-26">
                <a:solidFill>
                  <a:srgbClr val="231F20"/>
                </a:solidFill>
                <a:latin typeface="Calibri"/>
                <a:cs typeface="Calibri"/>
              </a:rPr>
              <a:t>Includes</a:t>
            </a:r>
            <a:r>
              <a:rPr sz="518" spc="10">
                <a:solidFill>
                  <a:srgbClr val="231F20"/>
                </a:solidFill>
                <a:latin typeface="Calibri"/>
                <a:cs typeface="Calibri"/>
              </a:rPr>
              <a:t> </a:t>
            </a:r>
            <a:r>
              <a:rPr sz="518" spc="-29">
                <a:solidFill>
                  <a:srgbClr val="231F20"/>
                </a:solidFill>
                <a:latin typeface="Calibri"/>
                <a:cs typeface="Calibri"/>
              </a:rPr>
              <a:t>dividends</a:t>
            </a:r>
            <a:r>
              <a:rPr sz="518" spc="10">
                <a:solidFill>
                  <a:srgbClr val="231F20"/>
                </a:solidFill>
                <a:latin typeface="Calibri"/>
                <a:cs typeface="Calibri"/>
              </a:rPr>
              <a:t> </a:t>
            </a:r>
            <a:r>
              <a:rPr sz="518" spc="-45">
                <a:solidFill>
                  <a:srgbClr val="231F20"/>
                </a:solidFill>
                <a:latin typeface="Calibri"/>
                <a:cs typeface="Calibri"/>
              </a:rPr>
              <a:t>of</a:t>
            </a:r>
            <a:r>
              <a:rPr sz="518" spc="13">
                <a:solidFill>
                  <a:srgbClr val="231F20"/>
                </a:solidFill>
                <a:latin typeface="Calibri"/>
                <a:cs typeface="Calibri"/>
              </a:rPr>
              <a:t> </a:t>
            </a:r>
            <a:r>
              <a:rPr sz="518" spc="-23">
                <a:solidFill>
                  <a:srgbClr val="231F20"/>
                </a:solidFill>
                <a:latin typeface="Calibri"/>
                <a:cs typeface="Calibri"/>
              </a:rPr>
              <a:t>$61,384,311,</a:t>
            </a:r>
            <a:r>
              <a:rPr sz="518" spc="10">
                <a:solidFill>
                  <a:srgbClr val="231F20"/>
                </a:solidFill>
                <a:latin typeface="Calibri"/>
                <a:cs typeface="Calibri"/>
              </a:rPr>
              <a:t> </a:t>
            </a:r>
            <a:r>
              <a:rPr sz="518" spc="-39">
                <a:solidFill>
                  <a:srgbClr val="231F20"/>
                </a:solidFill>
                <a:latin typeface="Calibri"/>
                <a:cs typeface="Calibri"/>
              </a:rPr>
              <a:t>and</a:t>
            </a:r>
            <a:r>
              <a:rPr sz="518" spc="13">
                <a:solidFill>
                  <a:srgbClr val="231F20"/>
                </a:solidFill>
                <a:latin typeface="Calibri"/>
                <a:cs typeface="Calibri"/>
              </a:rPr>
              <a:t> </a:t>
            </a:r>
            <a:r>
              <a:rPr sz="518" spc="-29">
                <a:solidFill>
                  <a:srgbClr val="231F20"/>
                </a:solidFill>
                <a:latin typeface="Calibri"/>
                <a:cs typeface="Calibri"/>
              </a:rPr>
              <a:t>capital</a:t>
            </a:r>
            <a:r>
              <a:rPr sz="518" spc="10">
                <a:solidFill>
                  <a:srgbClr val="231F20"/>
                </a:solidFill>
                <a:latin typeface="Calibri"/>
                <a:cs typeface="Calibri"/>
              </a:rPr>
              <a:t> </a:t>
            </a:r>
            <a:r>
              <a:rPr sz="518" spc="-23">
                <a:solidFill>
                  <a:srgbClr val="231F20"/>
                </a:solidFill>
                <a:latin typeface="Calibri"/>
                <a:cs typeface="Calibri"/>
              </a:rPr>
              <a:t>gain</a:t>
            </a:r>
            <a:r>
              <a:rPr sz="518" spc="10">
                <a:solidFill>
                  <a:srgbClr val="231F20"/>
                </a:solidFill>
                <a:latin typeface="Calibri"/>
                <a:cs typeface="Calibri"/>
              </a:rPr>
              <a:t> </a:t>
            </a:r>
            <a:r>
              <a:rPr sz="518" spc="-26">
                <a:solidFill>
                  <a:srgbClr val="231F20"/>
                </a:solidFill>
                <a:latin typeface="Calibri"/>
                <a:cs typeface="Calibri"/>
              </a:rPr>
              <a:t>distributions</a:t>
            </a:r>
            <a:r>
              <a:rPr sz="518" spc="13">
                <a:solidFill>
                  <a:srgbClr val="231F20"/>
                </a:solidFill>
                <a:latin typeface="Calibri"/>
                <a:cs typeface="Calibri"/>
              </a:rPr>
              <a:t> </a:t>
            </a:r>
            <a:r>
              <a:rPr sz="518" spc="-26">
                <a:solidFill>
                  <a:srgbClr val="231F20"/>
                </a:solidFill>
                <a:latin typeface="Calibri"/>
                <a:cs typeface="Calibri"/>
              </a:rPr>
              <a:t>totaling</a:t>
            </a:r>
            <a:r>
              <a:rPr sz="518" spc="10">
                <a:solidFill>
                  <a:srgbClr val="231F20"/>
                </a:solidFill>
                <a:latin typeface="Calibri"/>
                <a:cs typeface="Calibri"/>
              </a:rPr>
              <a:t> </a:t>
            </a:r>
            <a:r>
              <a:rPr sz="518" spc="-23">
                <a:solidFill>
                  <a:srgbClr val="231F20"/>
                </a:solidFill>
                <a:latin typeface="Calibri"/>
                <a:cs typeface="Calibri"/>
              </a:rPr>
              <a:t>$133,379,215,</a:t>
            </a:r>
            <a:r>
              <a:rPr sz="518" spc="13">
                <a:solidFill>
                  <a:srgbClr val="231F20"/>
                </a:solidFill>
                <a:latin typeface="Calibri"/>
                <a:cs typeface="Calibri"/>
              </a:rPr>
              <a:t> </a:t>
            </a:r>
            <a:r>
              <a:rPr sz="518" spc="-32">
                <a:solidFill>
                  <a:srgbClr val="231F20"/>
                </a:solidFill>
                <a:latin typeface="Calibri"/>
                <a:cs typeface="Calibri"/>
              </a:rPr>
              <a:t>reinvested</a:t>
            </a:r>
            <a:r>
              <a:rPr sz="518" spc="10">
                <a:solidFill>
                  <a:srgbClr val="231F20"/>
                </a:solidFill>
                <a:latin typeface="Calibri"/>
                <a:cs typeface="Calibri"/>
              </a:rPr>
              <a:t> </a:t>
            </a:r>
            <a:r>
              <a:rPr sz="518" spc="-26">
                <a:solidFill>
                  <a:srgbClr val="231F20"/>
                </a:solidFill>
                <a:latin typeface="Calibri"/>
                <a:cs typeface="Calibri"/>
              </a:rPr>
              <a:t>in</a:t>
            </a:r>
            <a:r>
              <a:rPr sz="518" spc="10">
                <a:solidFill>
                  <a:srgbClr val="231F20"/>
                </a:solidFill>
                <a:latin typeface="Calibri"/>
                <a:cs typeface="Calibri"/>
              </a:rPr>
              <a:t> </a:t>
            </a:r>
            <a:r>
              <a:rPr sz="518" spc="-39">
                <a:solidFill>
                  <a:srgbClr val="231F20"/>
                </a:solidFill>
                <a:latin typeface="Calibri"/>
                <a:cs typeface="Calibri"/>
              </a:rPr>
              <a:t>the</a:t>
            </a:r>
            <a:r>
              <a:rPr sz="518" spc="13">
                <a:solidFill>
                  <a:srgbClr val="231F20"/>
                </a:solidFill>
                <a:latin typeface="Calibri"/>
                <a:cs typeface="Calibri"/>
              </a:rPr>
              <a:t> </a:t>
            </a:r>
            <a:r>
              <a:rPr sz="518" spc="-36">
                <a:solidFill>
                  <a:srgbClr val="231F20"/>
                </a:solidFill>
                <a:latin typeface="Calibri"/>
                <a:cs typeface="Calibri"/>
              </a:rPr>
              <a:t>years</a:t>
            </a:r>
            <a:r>
              <a:rPr sz="518" spc="10">
                <a:solidFill>
                  <a:srgbClr val="231F20"/>
                </a:solidFill>
                <a:latin typeface="Calibri"/>
                <a:cs typeface="Calibri"/>
              </a:rPr>
              <a:t> </a:t>
            </a:r>
            <a:r>
              <a:rPr sz="518" spc="-6">
                <a:solidFill>
                  <a:srgbClr val="231F20"/>
                </a:solidFill>
                <a:latin typeface="Calibri"/>
                <a:cs typeface="Calibri"/>
              </a:rPr>
              <a:t>1936–2022.</a:t>
            </a:r>
            <a:endParaRPr sz="518">
              <a:latin typeface="Calibri"/>
              <a:cs typeface="Calibri"/>
            </a:endParaRPr>
          </a:p>
          <a:p>
            <a:pPr marL="24653">
              <a:lnSpc>
                <a:spcPct val="100000"/>
              </a:lnSpc>
              <a:spcBef>
                <a:spcPts val="26"/>
              </a:spcBef>
            </a:pPr>
            <a:r>
              <a:rPr sz="485" spc="-34" baseline="22222">
                <a:solidFill>
                  <a:srgbClr val="231F20"/>
                </a:solidFill>
                <a:latin typeface="Calibri"/>
                <a:cs typeface="Calibri"/>
              </a:rPr>
              <a:t>3</a:t>
            </a:r>
            <a:r>
              <a:rPr sz="518" spc="-23">
                <a:solidFill>
                  <a:srgbClr val="231F20"/>
                </a:solidFill>
                <a:latin typeface="Calibri"/>
                <a:cs typeface="Calibri"/>
              </a:rPr>
              <a:t>Includes</a:t>
            </a:r>
            <a:r>
              <a:rPr sz="518" spc="3">
                <a:solidFill>
                  <a:srgbClr val="231F20"/>
                </a:solidFill>
                <a:latin typeface="Calibri"/>
                <a:cs typeface="Calibri"/>
              </a:rPr>
              <a:t> </a:t>
            </a:r>
            <a:r>
              <a:rPr sz="518" spc="-32">
                <a:solidFill>
                  <a:srgbClr val="231F20"/>
                </a:solidFill>
                <a:latin typeface="Calibri"/>
                <a:cs typeface="Calibri"/>
              </a:rPr>
              <a:t>reinvested</a:t>
            </a:r>
            <a:r>
              <a:rPr sz="518" spc="6">
                <a:solidFill>
                  <a:srgbClr val="231F20"/>
                </a:solidFill>
                <a:latin typeface="Calibri"/>
                <a:cs typeface="Calibri"/>
              </a:rPr>
              <a:t> </a:t>
            </a:r>
            <a:r>
              <a:rPr sz="518" spc="-29">
                <a:solidFill>
                  <a:srgbClr val="231F20"/>
                </a:solidFill>
                <a:latin typeface="Calibri"/>
                <a:cs typeface="Calibri"/>
              </a:rPr>
              <a:t>capital</a:t>
            </a:r>
            <a:r>
              <a:rPr sz="518" spc="6">
                <a:solidFill>
                  <a:srgbClr val="231F20"/>
                </a:solidFill>
                <a:latin typeface="Calibri"/>
                <a:cs typeface="Calibri"/>
              </a:rPr>
              <a:t> </a:t>
            </a:r>
            <a:r>
              <a:rPr sz="518" spc="-23">
                <a:solidFill>
                  <a:srgbClr val="231F20"/>
                </a:solidFill>
                <a:latin typeface="Calibri"/>
                <a:cs typeface="Calibri"/>
              </a:rPr>
              <a:t>gains</a:t>
            </a:r>
            <a:r>
              <a:rPr sz="518" spc="3">
                <a:solidFill>
                  <a:srgbClr val="231F20"/>
                </a:solidFill>
                <a:latin typeface="Calibri"/>
                <a:cs typeface="Calibri"/>
              </a:rPr>
              <a:t> </a:t>
            </a:r>
            <a:r>
              <a:rPr sz="518" spc="-45">
                <a:solidFill>
                  <a:srgbClr val="231F20"/>
                </a:solidFill>
                <a:latin typeface="Calibri"/>
                <a:cs typeface="Calibri"/>
              </a:rPr>
              <a:t>of</a:t>
            </a:r>
            <a:r>
              <a:rPr sz="518" spc="6">
                <a:solidFill>
                  <a:srgbClr val="231F20"/>
                </a:solidFill>
                <a:latin typeface="Calibri"/>
                <a:cs typeface="Calibri"/>
              </a:rPr>
              <a:t> </a:t>
            </a:r>
            <a:r>
              <a:rPr sz="518" spc="-29">
                <a:solidFill>
                  <a:srgbClr val="231F20"/>
                </a:solidFill>
                <a:latin typeface="Calibri"/>
                <a:cs typeface="Calibri"/>
              </a:rPr>
              <a:t>$11,974,227,</a:t>
            </a:r>
            <a:r>
              <a:rPr sz="518" spc="6">
                <a:solidFill>
                  <a:srgbClr val="231F20"/>
                </a:solidFill>
                <a:latin typeface="Calibri"/>
                <a:cs typeface="Calibri"/>
              </a:rPr>
              <a:t> </a:t>
            </a:r>
            <a:r>
              <a:rPr sz="518" spc="-32">
                <a:solidFill>
                  <a:srgbClr val="231F20"/>
                </a:solidFill>
                <a:latin typeface="Calibri"/>
                <a:cs typeface="Calibri"/>
              </a:rPr>
              <a:t>but</a:t>
            </a:r>
            <a:r>
              <a:rPr sz="518" spc="3">
                <a:solidFill>
                  <a:srgbClr val="231F20"/>
                </a:solidFill>
                <a:latin typeface="Calibri"/>
                <a:cs typeface="Calibri"/>
              </a:rPr>
              <a:t> </a:t>
            </a:r>
            <a:r>
              <a:rPr sz="518" spc="-39">
                <a:solidFill>
                  <a:srgbClr val="231F20"/>
                </a:solidFill>
                <a:latin typeface="Calibri"/>
                <a:cs typeface="Calibri"/>
              </a:rPr>
              <a:t>does</a:t>
            </a:r>
            <a:r>
              <a:rPr sz="518" spc="6">
                <a:solidFill>
                  <a:srgbClr val="231F20"/>
                </a:solidFill>
                <a:latin typeface="Calibri"/>
                <a:cs typeface="Calibri"/>
              </a:rPr>
              <a:t> </a:t>
            </a:r>
            <a:r>
              <a:rPr sz="518" spc="-42">
                <a:solidFill>
                  <a:srgbClr val="231F20"/>
                </a:solidFill>
                <a:latin typeface="Calibri"/>
                <a:cs typeface="Calibri"/>
              </a:rPr>
              <a:t>not</a:t>
            </a:r>
            <a:r>
              <a:rPr sz="518" spc="6">
                <a:solidFill>
                  <a:srgbClr val="231F20"/>
                </a:solidFill>
                <a:latin typeface="Calibri"/>
                <a:cs typeface="Calibri"/>
              </a:rPr>
              <a:t> </a:t>
            </a:r>
            <a:r>
              <a:rPr sz="518" spc="-29">
                <a:solidFill>
                  <a:srgbClr val="231F20"/>
                </a:solidFill>
                <a:latin typeface="Calibri"/>
                <a:cs typeface="Calibri"/>
              </a:rPr>
              <a:t>reflect</a:t>
            </a:r>
            <a:r>
              <a:rPr sz="518" spc="6">
                <a:solidFill>
                  <a:srgbClr val="231F20"/>
                </a:solidFill>
                <a:latin typeface="Calibri"/>
                <a:cs typeface="Calibri"/>
              </a:rPr>
              <a:t> </a:t>
            </a:r>
            <a:r>
              <a:rPr sz="518" spc="-36">
                <a:solidFill>
                  <a:srgbClr val="231F20"/>
                </a:solidFill>
                <a:latin typeface="Calibri"/>
                <a:cs typeface="Calibri"/>
              </a:rPr>
              <a:t>income</a:t>
            </a:r>
            <a:r>
              <a:rPr sz="518" spc="3">
                <a:solidFill>
                  <a:srgbClr val="231F20"/>
                </a:solidFill>
                <a:latin typeface="Calibri"/>
                <a:cs typeface="Calibri"/>
              </a:rPr>
              <a:t> </a:t>
            </a:r>
            <a:r>
              <a:rPr sz="518" spc="-29">
                <a:solidFill>
                  <a:srgbClr val="231F20"/>
                </a:solidFill>
                <a:latin typeface="Calibri"/>
                <a:cs typeface="Calibri"/>
              </a:rPr>
              <a:t>dividends</a:t>
            </a:r>
            <a:r>
              <a:rPr sz="518" spc="6">
                <a:solidFill>
                  <a:srgbClr val="231F20"/>
                </a:solidFill>
                <a:latin typeface="Calibri"/>
                <a:cs typeface="Calibri"/>
              </a:rPr>
              <a:t> </a:t>
            </a:r>
            <a:r>
              <a:rPr sz="518" spc="-45">
                <a:solidFill>
                  <a:srgbClr val="231F20"/>
                </a:solidFill>
                <a:latin typeface="Calibri"/>
                <a:cs typeface="Calibri"/>
              </a:rPr>
              <a:t>of</a:t>
            </a:r>
            <a:r>
              <a:rPr sz="518" spc="6">
                <a:solidFill>
                  <a:srgbClr val="231F20"/>
                </a:solidFill>
                <a:latin typeface="Calibri"/>
                <a:cs typeface="Calibri"/>
              </a:rPr>
              <a:t> </a:t>
            </a:r>
            <a:r>
              <a:rPr sz="518" spc="-19">
                <a:solidFill>
                  <a:srgbClr val="231F20"/>
                </a:solidFill>
                <a:latin typeface="Calibri"/>
                <a:cs typeface="Calibri"/>
              </a:rPr>
              <a:t>$5,827,007</a:t>
            </a:r>
            <a:r>
              <a:rPr sz="518" spc="3">
                <a:solidFill>
                  <a:srgbClr val="231F20"/>
                </a:solidFill>
                <a:latin typeface="Calibri"/>
                <a:cs typeface="Calibri"/>
              </a:rPr>
              <a:t> </a:t>
            </a:r>
            <a:r>
              <a:rPr sz="518" spc="-36">
                <a:solidFill>
                  <a:srgbClr val="231F20"/>
                </a:solidFill>
                <a:latin typeface="Calibri"/>
                <a:cs typeface="Calibri"/>
              </a:rPr>
              <a:t>taken</a:t>
            </a:r>
            <a:r>
              <a:rPr sz="518" spc="6">
                <a:solidFill>
                  <a:srgbClr val="231F20"/>
                </a:solidFill>
                <a:latin typeface="Calibri"/>
                <a:cs typeface="Calibri"/>
              </a:rPr>
              <a:t> </a:t>
            </a:r>
            <a:r>
              <a:rPr sz="518" spc="-26">
                <a:solidFill>
                  <a:srgbClr val="231F20"/>
                </a:solidFill>
                <a:latin typeface="Calibri"/>
                <a:cs typeface="Calibri"/>
              </a:rPr>
              <a:t>in</a:t>
            </a:r>
            <a:r>
              <a:rPr sz="518" spc="6">
                <a:solidFill>
                  <a:srgbClr val="231F20"/>
                </a:solidFill>
                <a:latin typeface="Calibri"/>
                <a:cs typeface="Calibri"/>
              </a:rPr>
              <a:t> </a:t>
            </a:r>
            <a:r>
              <a:rPr sz="518" spc="-6">
                <a:solidFill>
                  <a:srgbClr val="231F20"/>
                </a:solidFill>
                <a:latin typeface="Calibri"/>
                <a:cs typeface="Calibri"/>
              </a:rPr>
              <a:t>cash.</a:t>
            </a:r>
            <a:endParaRPr sz="518">
              <a:latin typeface="Calibri"/>
              <a:cs typeface="Calibri"/>
            </a:endParaRPr>
          </a:p>
        </p:txBody>
      </p:sp>
      <p:sp>
        <p:nvSpPr>
          <p:cNvPr id="402" name="object 440">
            <a:extLst>
              <a:ext uri="{FF2B5EF4-FFF2-40B4-BE49-F238E27FC236}">
                <a16:creationId xmlns:a16="http://schemas.microsoft.com/office/drawing/2014/main" id="{94BF1734-37B8-F498-D2B4-F5B85D21EC9D}"/>
              </a:ext>
            </a:extLst>
          </p:cNvPr>
          <p:cNvSpPr txBox="1">
            <a:spLocks/>
          </p:cNvSpPr>
          <p:nvPr/>
        </p:nvSpPr>
        <p:spPr>
          <a:xfrm>
            <a:off x="640813" y="810382"/>
            <a:ext cx="3119008" cy="418667"/>
          </a:xfrm>
          <a:prstGeom prst="rect">
            <a:avLst/>
          </a:prstGeom>
        </p:spPr>
        <p:txBody>
          <a:bodyPr vert="horz" wrap="square" lIns="0" tIns="8218" rIns="0" bIns="0" rtlCol="0">
            <a:spAutoFit/>
          </a:bodyPr>
          <a:lstStyle>
            <a:lvl1pPr>
              <a:defRPr>
                <a:latin typeface="+mj-lt"/>
                <a:ea typeface="+mj-ea"/>
                <a:cs typeface="+mj-cs"/>
              </a:defRPr>
            </a:lvl1pPr>
          </a:lstStyle>
          <a:p>
            <a:pPr marL="16435">
              <a:lnSpc>
                <a:spcPts val="1631"/>
              </a:lnSpc>
              <a:spcBef>
                <a:spcPts val="65"/>
              </a:spcBef>
            </a:pPr>
            <a:r>
              <a:rPr lang="en-US" sz="1424" b="1" kern="0" spc="-45" dirty="0">
                <a:solidFill>
                  <a:srgbClr val="005F9A"/>
                </a:solidFill>
              </a:rPr>
              <a:t>The</a:t>
            </a:r>
            <a:r>
              <a:rPr lang="en-US" sz="1424" b="1" kern="0" spc="-65" dirty="0">
                <a:solidFill>
                  <a:srgbClr val="005F9A"/>
                </a:solidFill>
              </a:rPr>
              <a:t> </a:t>
            </a:r>
            <a:r>
              <a:rPr lang="en-US" sz="1424" b="1" kern="0" spc="-42" dirty="0">
                <a:solidFill>
                  <a:srgbClr val="005F9A"/>
                </a:solidFill>
              </a:rPr>
              <a:t>Investment</a:t>
            </a:r>
            <a:r>
              <a:rPr lang="en-US" sz="1424" b="1" kern="0" spc="-65" dirty="0">
                <a:solidFill>
                  <a:srgbClr val="005F9A"/>
                </a:solidFill>
              </a:rPr>
              <a:t> </a:t>
            </a:r>
            <a:r>
              <a:rPr lang="en-US" sz="1424" b="1" kern="0" spc="-42" dirty="0">
                <a:solidFill>
                  <a:srgbClr val="005F9A"/>
                </a:solidFill>
              </a:rPr>
              <a:t>Company</a:t>
            </a:r>
            <a:r>
              <a:rPr lang="en-US" sz="1424" b="1" kern="0" spc="-65" dirty="0">
                <a:solidFill>
                  <a:srgbClr val="005F9A"/>
                </a:solidFill>
              </a:rPr>
              <a:t> </a:t>
            </a:r>
            <a:r>
              <a:rPr lang="en-US" sz="1424" b="1" kern="0" spc="-13" dirty="0">
                <a:solidFill>
                  <a:srgbClr val="005F9A"/>
                </a:solidFill>
              </a:rPr>
              <a:t>of</a:t>
            </a:r>
            <a:r>
              <a:rPr lang="en-US" sz="1424" b="1" kern="0" spc="-65" dirty="0">
                <a:solidFill>
                  <a:srgbClr val="005F9A"/>
                </a:solidFill>
              </a:rPr>
              <a:t> </a:t>
            </a:r>
            <a:r>
              <a:rPr lang="en-US" sz="1424" b="1" kern="0" spc="-26" dirty="0">
                <a:solidFill>
                  <a:srgbClr val="005F9A"/>
                </a:solidFill>
              </a:rPr>
              <a:t>America</a:t>
            </a:r>
            <a:r>
              <a:rPr lang="en-US" sz="1213" b="1" kern="0" spc="-39" baseline="33333" dirty="0">
                <a:solidFill>
                  <a:srgbClr val="005F9A"/>
                </a:solidFill>
              </a:rPr>
              <a:t>®</a:t>
            </a:r>
            <a:endParaRPr lang="en-US" sz="1213" b="1" kern="0" baseline="33333" dirty="0">
              <a:solidFill>
                <a:sysClr val="windowText" lastClr="000000"/>
              </a:solidFill>
            </a:endParaRPr>
          </a:p>
          <a:p>
            <a:pPr marL="16435">
              <a:lnSpc>
                <a:spcPts val="1631"/>
              </a:lnSpc>
            </a:pPr>
            <a:r>
              <a:rPr lang="en-US" sz="1424" kern="0" dirty="0">
                <a:solidFill>
                  <a:srgbClr val="005F9A"/>
                </a:solidFill>
                <a:latin typeface="Arial"/>
                <a:cs typeface="Arial"/>
              </a:rPr>
              <a:t>22</a:t>
            </a:r>
            <a:r>
              <a:rPr lang="en-US" sz="1424" kern="0" spc="-36" dirty="0">
                <a:solidFill>
                  <a:srgbClr val="005F9A"/>
                </a:solidFill>
                <a:latin typeface="Arial"/>
                <a:cs typeface="Arial"/>
              </a:rPr>
              <a:t> </a:t>
            </a:r>
            <a:r>
              <a:rPr lang="en-US" sz="1424" kern="0" dirty="0">
                <a:solidFill>
                  <a:srgbClr val="005F9A"/>
                </a:solidFill>
                <a:latin typeface="Arial"/>
                <a:cs typeface="Arial"/>
              </a:rPr>
              <a:t>elections</a:t>
            </a:r>
            <a:r>
              <a:rPr lang="en-US" sz="1424" kern="0" spc="-32" dirty="0">
                <a:solidFill>
                  <a:srgbClr val="005F9A"/>
                </a:solidFill>
                <a:latin typeface="Arial"/>
                <a:cs typeface="Arial"/>
              </a:rPr>
              <a:t> </a:t>
            </a:r>
            <a:r>
              <a:rPr lang="en-US" sz="1424" kern="0" dirty="0">
                <a:solidFill>
                  <a:srgbClr val="005F9A"/>
                </a:solidFill>
                <a:latin typeface="Arial"/>
                <a:cs typeface="Arial"/>
              </a:rPr>
              <a:t>and</a:t>
            </a:r>
            <a:r>
              <a:rPr lang="en-US" sz="1424" kern="0" spc="-32" dirty="0">
                <a:solidFill>
                  <a:srgbClr val="005F9A"/>
                </a:solidFill>
                <a:latin typeface="Arial"/>
                <a:cs typeface="Arial"/>
              </a:rPr>
              <a:t> </a:t>
            </a:r>
            <a:r>
              <a:rPr lang="en-US" sz="1424" kern="0" spc="-6" dirty="0">
                <a:solidFill>
                  <a:srgbClr val="005F9A"/>
                </a:solidFill>
                <a:latin typeface="Arial"/>
                <a:cs typeface="Arial"/>
              </a:rPr>
              <a:t>counting</a:t>
            </a:r>
            <a:endParaRPr lang="en-US" sz="1424" kern="0" dirty="0">
              <a:solidFill>
                <a:sysClr val="windowText" lastClr="000000"/>
              </a:solidFill>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a:t>Presented By</a:t>
            </a:r>
          </a:p>
        </p:txBody>
      </p:sp>
      <p:pic>
        <p:nvPicPr>
          <p:cNvPr id="7" name="Picture Placeholder 6" descr="A person wearing glasses and a tie&#10;&#10;Description automatically generated with medium confidence">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 t="2781" r="11137" b="25448"/>
          <a:stretch>
            <a:fillRect/>
          </a:stretch>
        </p:blipFill>
        <p:spPr>
          <a:xfrm>
            <a:off x="2211335" y="2475029"/>
            <a:ext cx="2164107" cy="2621867"/>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4703030" y="3024107"/>
            <a:ext cx="4626141" cy="487890"/>
          </a:xfrm>
        </p:spPr>
        <p:txBody>
          <a:bodyPr/>
          <a:lstStyle/>
          <a:p>
            <a:r>
              <a:rPr lang="en-US"/>
              <a:t>Thomas E. Mitchell, CFP</a:t>
            </a:r>
            <a:r>
              <a:rPr lang="en-US">
                <a:solidFill>
                  <a:srgbClr val="333333"/>
                </a:solidFill>
                <a:latin typeface="Calibri" panose="020F0502020204030204" pitchFamily="34" charset="0"/>
                <a:ea typeface="Calibri" panose="020F0502020204030204" pitchFamily="34" charset="0"/>
              </a:rPr>
              <a:t>®</a:t>
            </a:r>
            <a:endParaRPr lang="en-US"/>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4703030" y="3502566"/>
            <a:ext cx="4626141" cy="1090754"/>
          </a:xfrm>
        </p:spPr>
        <p:txBody>
          <a:bodyPr>
            <a:normAutofit/>
          </a:bodyPr>
          <a:lstStyle/>
          <a:p>
            <a:pPr marL="0" indent="0">
              <a:buNone/>
            </a:pPr>
            <a:r>
              <a:rPr lang="en-US" sz="1815" i="1"/>
              <a:t>Senior Vice President</a:t>
            </a:r>
          </a:p>
          <a:p>
            <a:pPr marL="0" indent="0">
              <a:buNone/>
            </a:pPr>
            <a:r>
              <a:rPr lang="en-US" sz="1815"/>
              <a:t>OneAZ Wealth Management</a:t>
            </a:r>
          </a:p>
          <a:p>
            <a:pPr marL="0" indent="0">
              <a:buNone/>
            </a:pPr>
            <a:r>
              <a:rPr lang="en-US" sz="1815"/>
              <a:t>TMitchell@OneAZcu.com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704" y="4610946"/>
            <a:ext cx="349242" cy="349242"/>
          </a:xfrm>
          <a:prstGeom prst="rect">
            <a:avLst/>
          </a:prstGeom>
        </p:spPr>
      </p:pic>
    </p:spTree>
    <p:extLst>
      <p:ext uri="{BB962C8B-B14F-4D97-AF65-F5344CB8AC3E}">
        <p14:creationId xmlns:p14="http://schemas.microsoft.com/office/powerpoint/2010/main" val="2944199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4404" y="2145284"/>
            <a:ext cx="8654415" cy="2856230"/>
            <a:chOff x="694404" y="3766210"/>
            <a:chExt cx="8654415" cy="2856230"/>
          </a:xfrm>
        </p:grpSpPr>
        <p:pic>
          <p:nvPicPr>
            <p:cNvPr id="3" name="object 3"/>
            <p:cNvPicPr/>
            <p:nvPr/>
          </p:nvPicPr>
          <p:blipFill>
            <a:blip r:embed="rId3"/>
            <a:stretch>
              <a:fillRect/>
            </a:stretch>
          </p:blipFill>
          <p:spPr>
            <a:xfrm>
              <a:off x="747496" y="5793778"/>
              <a:ext cx="1903247" cy="706767"/>
            </a:xfrm>
            <a:prstGeom prst="rect">
              <a:avLst/>
            </a:prstGeom>
          </p:spPr>
        </p:pic>
        <p:pic>
          <p:nvPicPr>
            <p:cNvPr id="4" name="object 4"/>
            <p:cNvPicPr/>
            <p:nvPr/>
          </p:nvPicPr>
          <p:blipFill>
            <a:blip r:embed="rId4"/>
            <a:stretch>
              <a:fillRect/>
            </a:stretch>
          </p:blipFill>
          <p:spPr>
            <a:xfrm>
              <a:off x="6487540" y="4204068"/>
              <a:ext cx="759929" cy="2296477"/>
            </a:xfrm>
            <a:prstGeom prst="rect">
              <a:avLst/>
            </a:prstGeom>
          </p:spPr>
        </p:pic>
        <p:pic>
          <p:nvPicPr>
            <p:cNvPr id="5" name="object 5"/>
            <p:cNvPicPr/>
            <p:nvPr/>
          </p:nvPicPr>
          <p:blipFill>
            <a:blip r:embed="rId5"/>
            <a:stretch>
              <a:fillRect/>
            </a:stretch>
          </p:blipFill>
          <p:spPr>
            <a:xfrm>
              <a:off x="2647886" y="5252592"/>
              <a:ext cx="1534146" cy="1247952"/>
            </a:xfrm>
            <a:prstGeom prst="rect">
              <a:avLst/>
            </a:prstGeom>
          </p:spPr>
        </p:pic>
        <p:pic>
          <p:nvPicPr>
            <p:cNvPr id="6" name="object 6"/>
            <p:cNvPicPr/>
            <p:nvPr/>
          </p:nvPicPr>
          <p:blipFill>
            <a:blip r:embed="rId6"/>
            <a:stretch>
              <a:fillRect/>
            </a:stretch>
          </p:blipFill>
          <p:spPr>
            <a:xfrm>
              <a:off x="7254938" y="3886644"/>
              <a:ext cx="1818081" cy="2613901"/>
            </a:xfrm>
            <a:prstGeom prst="rect">
              <a:avLst/>
            </a:prstGeom>
          </p:spPr>
        </p:pic>
        <p:pic>
          <p:nvPicPr>
            <p:cNvPr id="7" name="object 7"/>
            <p:cNvPicPr/>
            <p:nvPr/>
          </p:nvPicPr>
          <p:blipFill>
            <a:blip r:embed="rId7"/>
            <a:stretch>
              <a:fillRect/>
            </a:stretch>
          </p:blipFill>
          <p:spPr>
            <a:xfrm>
              <a:off x="4184459" y="4581779"/>
              <a:ext cx="2305938" cy="1918766"/>
            </a:xfrm>
            <a:prstGeom prst="rect">
              <a:avLst/>
            </a:prstGeom>
          </p:spPr>
        </p:pic>
        <p:sp>
          <p:nvSpPr>
            <p:cNvPr id="8" name="object 8"/>
            <p:cNvSpPr/>
            <p:nvPr/>
          </p:nvSpPr>
          <p:spPr>
            <a:xfrm>
              <a:off x="8776113" y="3874540"/>
              <a:ext cx="297180" cy="142875"/>
            </a:xfrm>
            <a:custGeom>
              <a:avLst/>
              <a:gdLst/>
              <a:ahLst/>
              <a:cxnLst/>
              <a:rect l="l" t="t" r="r" b="b"/>
              <a:pathLst>
                <a:path w="297179" h="142875">
                  <a:moveTo>
                    <a:pt x="293585" y="0"/>
                  </a:moveTo>
                  <a:lnTo>
                    <a:pt x="216534" y="55372"/>
                  </a:lnTo>
                  <a:lnTo>
                    <a:pt x="186410" y="35560"/>
                  </a:lnTo>
                  <a:lnTo>
                    <a:pt x="181990" y="35052"/>
                  </a:lnTo>
                  <a:lnTo>
                    <a:pt x="86601" y="70345"/>
                  </a:lnTo>
                  <a:lnTo>
                    <a:pt x="27978" y="104787"/>
                  </a:lnTo>
                  <a:lnTo>
                    <a:pt x="0" y="117055"/>
                  </a:lnTo>
                  <a:lnTo>
                    <a:pt x="10693" y="142811"/>
                  </a:lnTo>
                  <a:lnTo>
                    <a:pt x="39420" y="130213"/>
                  </a:lnTo>
                  <a:lnTo>
                    <a:pt x="96977" y="96253"/>
                  </a:lnTo>
                  <a:lnTo>
                    <a:pt x="180924" y="65201"/>
                  </a:lnTo>
                  <a:lnTo>
                    <a:pt x="214236" y="87096"/>
                  </a:lnTo>
                  <a:lnTo>
                    <a:pt x="220243" y="86956"/>
                  </a:lnTo>
                  <a:lnTo>
                    <a:pt x="296913" y="31267"/>
                  </a:lnTo>
                  <a:lnTo>
                    <a:pt x="296913" y="1778"/>
                  </a:lnTo>
                  <a:lnTo>
                    <a:pt x="293585" y="0"/>
                  </a:lnTo>
                  <a:close/>
                </a:path>
              </a:pathLst>
            </a:custGeom>
            <a:solidFill>
              <a:srgbClr val="931C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9"/>
            <p:cNvSpPr/>
            <p:nvPr/>
          </p:nvSpPr>
          <p:spPr>
            <a:xfrm>
              <a:off x="8024243" y="3991598"/>
              <a:ext cx="762635" cy="380365"/>
            </a:xfrm>
            <a:custGeom>
              <a:avLst/>
              <a:gdLst/>
              <a:ahLst/>
              <a:cxnLst/>
              <a:rect l="l" t="t" r="r" b="b"/>
              <a:pathLst>
                <a:path w="762634" h="380364">
                  <a:moveTo>
                    <a:pt x="751865" y="0"/>
                  </a:moveTo>
                  <a:lnTo>
                    <a:pt x="679742" y="31623"/>
                  </a:lnTo>
                  <a:lnTo>
                    <a:pt x="554469" y="42862"/>
                  </a:lnTo>
                  <a:lnTo>
                    <a:pt x="552767" y="43357"/>
                  </a:lnTo>
                  <a:lnTo>
                    <a:pt x="275539" y="188493"/>
                  </a:lnTo>
                  <a:lnTo>
                    <a:pt x="224408" y="177304"/>
                  </a:lnTo>
                  <a:lnTo>
                    <a:pt x="219811" y="178638"/>
                  </a:lnTo>
                  <a:lnTo>
                    <a:pt x="165277" y="232435"/>
                  </a:lnTo>
                  <a:lnTo>
                    <a:pt x="136359" y="222935"/>
                  </a:lnTo>
                  <a:lnTo>
                    <a:pt x="133819" y="222821"/>
                  </a:lnTo>
                  <a:lnTo>
                    <a:pt x="82778" y="235432"/>
                  </a:lnTo>
                  <a:lnTo>
                    <a:pt x="80175" y="237109"/>
                  </a:lnTo>
                  <a:lnTo>
                    <a:pt x="0" y="338810"/>
                  </a:lnTo>
                  <a:lnTo>
                    <a:pt x="2324" y="380352"/>
                  </a:lnTo>
                  <a:lnTo>
                    <a:pt x="96545" y="260819"/>
                  </a:lnTo>
                  <a:lnTo>
                    <a:pt x="134061" y="251574"/>
                  </a:lnTo>
                  <a:lnTo>
                    <a:pt x="169443" y="263194"/>
                  </a:lnTo>
                  <a:lnTo>
                    <a:pt x="174688" y="261962"/>
                  </a:lnTo>
                  <a:lnTo>
                    <a:pt x="230212" y="207187"/>
                  </a:lnTo>
                  <a:lnTo>
                    <a:pt x="277660" y="217576"/>
                  </a:lnTo>
                  <a:lnTo>
                    <a:pt x="280822" y="217144"/>
                  </a:lnTo>
                  <a:lnTo>
                    <a:pt x="561212" y="70358"/>
                  </a:lnTo>
                  <a:lnTo>
                    <a:pt x="684276" y="59321"/>
                  </a:lnTo>
                  <a:lnTo>
                    <a:pt x="687108" y="58839"/>
                  </a:lnTo>
                  <a:lnTo>
                    <a:pt x="762558" y="25755"/>
                  </a:lnTo>
                  <a:lnTo>
                    <a:pt x="751865" y="0"/>
                  </a:lnTo>
                  <a:close/>
                </a:path>
              </a:pathLst>
            </a:custGeom>
            <a:solidFill>
              <a:srgbClr val="11387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p:nvPr/>
          </p:nvSpPr>
          <p:spPr>
            <a:xfrm>
              <a:off x="5327074" y="4569219"/>
              <a:ext cx="1170940" cy="519430"/>
            </a:xfrm>
            <a:custGeom>
              <a:avLst/>
              <a:gdLst/>
              <a:ahLst/>
              <a:cxnLst/>
              <a:rect l="l" t="t" r="r" b="b"/>
              <a:pathLst>
                <a:path w="1170939" h="519429">
                  <a:moveTo>
                    <a:pt x="1163624" y="0"/>
                  </a:moveTo>
                  <a:lnTo>
                    <a:pt x="1056957" y="29235"/>
                  </a:lnTo>
                  <a:lnTo>
                    <a:pt x="996365" y="53060"/>
                  </a:lnTo>
                  <a:lnTo>
                    <a:pt x="994511" y="54394"/>
                  </a:lnTo>
                  <a:lnTo>
                    <a:pt x="951344" y="105498"/>
                  </a:lnTo>
                  <a:lnTo>
                    <a:pt x="945553" y="88391"/>
                  </a:lnTo>
                  <a:lnTo>
                    <a:pt x="939634" y="84518"/>
                  </a:lnTo>
                  <a:lnTo>
                    <a:pt x="827468" y="96812"/>
                  </a:lnTo>
                  <a:lnTo>
                    <a:pt x="824661" y="98158"/>
                  </a:lnTo>
                  <a:lnTo>
                    <a:pt x="766711" y="155346"/>
                  </a:lnTo>
                  <a:lnTo>
                    <a:pt x="682142" y="201688"/>
                  </a:lnTo>
                  <a:lnTo>
                    <a:pt x="673163" y="148526"/>
                  </a:lnTo>
                  <a:lnTo>
                    <a:pt x="670229" y="144640"/>
                  </a:lnTo>
                  <a:lnTo>
                    <a:pt x="661974" y="140842"/>
                  </a:lnTo>
                  <a:lnTo>
                    <a:pt x="657199" y="141147"/>
                  </a:lnTo>
                  <a:lnTo>
                    <a:pt x="493369" y="245059"/>
                  </a:lnTo>
                  <a:lnTo>
                    <a:pt x="345630" y="366991"/>
                  </a:lnTo>
                  <a:lnTo>
                    <a:pt x="233197" y="366991"/>
                  </a:lnTo>
                  <a:lnTo>
                    <a:pt x="228993" y="369265"/>
                  </a:lnTo>
                  <a:lnTo>
                    <a:pt x="149047" y="489115"/>
                  </a:lnTo>
                  <a:lnTo>
                    <a:pt x="18643" y="456298"/>
                  </a:lnTo>
                  <a:lnTo>
                    <a:pt x="13246" y="458203"/>
                  </a:lnTo>
                  <a:lnTo>
                    <a:pt x="0" y="475221"/>
                  </a:lnTo>
                  <a:lnTo>
                    <a:pt x="6286" y="511987"/>
                  </a:lnTo>
                  <a:lnTo>
                    <a:pt x="25793" y="486917"/>
                  </a:lnTo>
                  <a:lnTo>
                    <a:pt x="152806" y="518883"/>
                  </a:lnTo>
                  <a:lnTo>
                    <a:pt x="154965" y="519010"/>
                  </a:lnTo>
                  <a:lnTo>
                    <a:pt x="159385" y="519010"/>
                  </a:lnTo>
                  <a:lnTo>
                    <a:pt x="163626" y="516788"/>
                  </a:lnTo>
                  <a:lnTo>
                    <a:pt x="244868" y="394982"/>
                  </a:lnTo>
                  <a:lnTo>
                    <a:pt x="353542" y="394982"/>
                  </a:lnTo>
                  <a:lnTo>
                    <a:pt x="356552" y="393890"/>
                  </a:lnTo>
                  <a:lnTo>
                    <a:pt x="508406" y="268427"/>
                  </a:lnTo>
                  <a:lnTo>
                    <a:pt x="650532" y="178282"/>
                  </a:lnTo>
                  <a:lnTo>
                    <a:pt x="659269" y="229971"/>
                  </a:lnTo>
                  <a:lnTo>
                    <a:pt x="662038" y="233756"/>
                  </a:lnTo>
                  <a:lnTo>
                    <a:pt x="669886" y="237705"/>
                  </a:lnTo>
                  <a:lnTo>
                    <a:pt x="674497" y="237591"/>
                  </a:lnTo>
                  <a:lnTo>
                    <a:pt x="781202" y="179133"/>
                  </a:lnTo>
                  <a:lnTo>
                    <a:pt x="783323" y="177761"/>
                  </a:lnTo>
                  <a:lnTo>
                    <a:pt x="838009" y="123812"/>
                  </a:lnTo>
                  <a:lnTo>
                    <a:pt x="925449" y="114236"/>
                  </a:lnTo>
                  <a:lnTo>
                    <a:pt x="934923" y="142265"/>
                  </a:lnTo>
                  <a:lnTo>
                    <a:pt x="938847" y="145757"/>
                  </a:lnTo>
                  <a:lnTo>
                    <a:pt x="948410" y="147637"/>
                  </a:lnTo>
                  <a:lnTo>
                    <a:pt x="953312" y="145897"/>
                  </a:lnTo>
                  <a:lnTo>
                    <a:pt x="1011402" y="77114"/>
                  </a:lnTo>
                  <a:lnTo>
                    <a:pt x="1064691" y="56095"/>
                  </a:lnTo>
                  <a:lnTo>
                    <a:pt x="1170647" y="27050"/>
                  </a:lnTo>
                  <a:lnTo>
                    <a:pt x="1163624" y="0"/>
                  </a:lnTo>
                  <a:close/>
                </a:path>
              </a:pathLst>
            </a:custGeom>
            <a:solidFill>
              <a:srgbClr val="931C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p:nvPr/>
          </p:nvSpPr>
          <p:spPr>
            <a:xfrm>
              <a:off x="4963059" y="5055796"/>
              <a:ext cx="367665" cy="168275"/>
            </a:xfrm>
            <a:custGeom>
              <a:avLst/>
              <a:gdLst/>
              <a:ahLst/>
              <a:cxnLst/>
              <a:rect l="l" t="t" r="r" b="b"/>
              <a:pathLst>
                <a:path w="367664" h="168275">
                  <a:moveTo>
                    <a:pt x="367639" y="0"/>
                  </a:moveTo>
                  <a:lnTo>
                    <a:pt x="175793" y="94640"/>
                  </a:lnTo>
                  <a:lnTo>
                    <a:pt x="128092" y="94640"/>
                  </a:lnTo>
                  <a:lnTo>
                    <a:pt x="123444" y="97535"/>
                  </a:lnTo>
                  <a:lnTo>
                    <a:pt x="105117" y="133680"/>
                  </a:lnTo>
                  <a:lnTo>
                    <a:pt x="81191" y="117944"/>
                  </a:lnTo>
                  <a:lnTo>
                    <a:pt x="78638" y="117182"/>
                  </a:lnTo>
                  <a:lnTo>
                    <a:pt x="0" y="117182"/>
                  </a:lnTo>
                  <a:lnTo>
                    <a:pt x="0" y="145173"/>
                  </a:lnTo>
                  <a:lnTo>
                    <a:pt x="72059" y="145173"/>
                  </a:lnTo>
                  <a:lnTo>
                    <a:pt x="105194" y="166979"/>
                  </a:lnTo>
                  <a:lnTo>
                    <a:pt x="107746" y="167728"/>
                  </a:lnTo>
                  <a:lnTo>
                    <a:pt x="110324" y="167728"/>
                  </a:lnTo>
                  <a:lnTo>
                    <a:pt x="112674" y="167576"/>
                  </a:lnTo>
                  <a:lnTo>
                    <a:pt x="117525" y="166242"/>
                  </a:lnTo>
                  <a:lnTo>
                    <a:pt x="120650" y="163677"/>
                  </a:lnTo>
                  <a:lnTo>
                    <a:pt x="141452" y="122631"/>
                  </a:lnTo>
                  <a:lnTo>
                    <a:pt x="180936" y="122631"/>
                  </a:lnTo>
                  <a:lnTo>
                    <a:pt x="182943" y="122161"/>
                  </a:lnTo>
                  <a:lnTo>
                    <a:pt x="367639" y="31051"/>
                  </a:lnTo>
                  <a:lnTo>
                    <a:pt x="367639" y="0"/>
                  </a:lnTo>
                  <a:close/>
                </a:path>
              </a:pathLst>
            </a:custGeom>
            <a:solidFill>
              <a:srgbClr val="11387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2"/>
            <p:cNvSpPr/>
            <p:nvPr/>
          </p:nvSpPr>
          <p:spPr>
            <a:xfrm>
              <a:off x="4170605" y="5186979"/>
              <a:ext cx="779780" cy="135890"/>
            </a:xfrm>
            <a:custGeom>
              <a:avLst/>
              <a:gdLst/>
              <a:ahLst/>
              <a:cxnLst/>
              <a:rect l="l" t="t" r="r" b="b"/>
              <a:pathLst>
                <a:path w="779779" h="135889">
                  <a:moveTo>
                    <a:pt x="779627" y="0"/>
                  </a:moveTo>
                  <a:lnTo>
                    <a:pt x="697077" y="0"/>
                  </a:lnTo>
                  <a:lnTo>
                    <a:pt x="674230" y="45097"/>
                  </a:lnTo>
                  <a:lnTo>
                    <a:pt x="628522" y="33820"/>
                  </a:lnTo>
                  <a:lnTo>
                    <a:pt x="594232" y="135293"/>
                  </a:lnTo>
                  <a:lnTo>
                    <a:pt x="559955" y="124015"/>
                  </a:lnTo>
                  <a:lnTo>
                    <a:pt x="548525" y="78917"/>
                  </a:lnTo>
                  <a:lnTo>
                    <a:pt x="399961" y="0"/>
                  </a:lnTo>
                  <a:lnTo>
                    <a:pt x="300812" y="56375"/>
                  </a:lnTo>
                  <a:lnTo>
                    <a:pt x="228549" y="56375"/>
                  </a:lnTo>
                  <a:lnTo>
                    <a:pt x="159994" y="124015"/>
                  </a:lnTo>
                  <a:lnTo>
                    <a:pt x="137134" y="101473"/>
                  </a:lnTo>
                  <a:lnTo>
                    <a:pt x="0" y="67652"/>
                  </a:lnTo>
                </a:path>
              </a:pathLst>
            </a:custGeom>
            <a:ln w="25400">
              <a:solidFill>
                <a:srgbClr val="93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3403480" y="5234282"/>
              <a:ext cx="774065" cy="306705"/>
            </a:xfrm>
            <a:custGeom>
              <a:avLst/>
              <a:gdLst/>
              <a:ahLst/>
              <a:cxnLst/>
              <a:rect l="l" t="t" r="r" b="b"/>
              <a:pathLst>
                <a:path w="774064" h="306704">
                  <a:moveTo>
                    <a:pt x="773938" y="0"/>
                  </a:moveTo>
                  <a:lnTo>
                    <a:pt x="705599" y="40601"/>
                  </a:lnTo>
                  <a:lnTo>
                    <a:pt x="676402" y="44126"/>
                  </a:lnTo>
                  <a:lnTo>
                    <a:pt x="620751" y="50353"/>
                  </a:lnTo>
                  <a:lnTo>
                    <a:pt x="607148" y="51435"/>
                  </a:lnTo>
                  <a:lnTo>
                    <a:pt x="601690" y="52292"/>
                  </a:lnTo>
                  <a:lnTo>
                    <a:pt x="592077" y="58297"/>
                  </a:lnTo>
                  <a:lnTo>
                    <a:pt x="576162" y="74596"/>
                  </a:lnTo>
                  <a:lnTo>
                    <a:pt x="551802" y="106337"/>
                  </a:lnTo>
                  <a:lnTo>
                    <a:pt x="536486" y="76085"/>
                  </a:lnTo>
                  <a:lnTo>
                    <a:pt x="530593" y="73177"/>
                  </a:lnTo>
                  <a:lnTo>
                    <a:pt x="339953" y="108394"/>
                  </a:lnTo>
                  <a:lnTo>
                    <a:pt x="338112" y="109181"/>
                  </a:lnTo>
                  <a:lnTo>
                    <a:pt x="162382" y="235280"/>
                  </a:lnTo>
                  <a:lnTo>
                    <a:pt x="138658" y="169722"/>
                  </a:lnTo>
                  <a:lnTo>
                    <a:pt x="135978" y="166839"/>
                  </a:lnTo>
                  <a:lnTo>
                    <a:pt x="129133" y="163817"/>
                  </a:lnTo>
                  <a:lnTo>
                    <a:pt x="125260" y="163817"/>
                  </a:lnTo>
                  <a:lnTo>
                    <a:pt x="15722" y="211848"/>
                  </a:lnTo>
                  <a:lnTo>
                    <a:pt x="13131" y="214528"/>
                  </a:lnTo>
                  <a:lnTo>
                    <a:pt x="0" y="246900"/>
                  </a:lnTo>
                  <a:lnTo>
                    <a:pt x="5486" y="306209"/>
                  </a:lnTo>
                  <a:lnTo>
                    <a:pt x="34785" y="233934"/>
                  </a:lnTo>
                  <a:lnTo>
                    <a:pt x="119392" y="196824"/>
                  </a:lnTo>
                  <a:lnTo>
                    <a:pt x="144449" y="266052"/>
                  </a:lnTo>
                  <a:lnTo>
                    <a:pt x="147662" y="269176"/>
                  </a:lnTo>
                  <a:lnTo>
                    <a:pt x="153022" y="270891"/>
                  </a:lnTo>
                  <a:lnTo>
                    <a:pt x="155752" y="271106"/>
                  </a:lnTo>
                  <a:lnTo>
                    <a:pt x="158508" y="271106"/>
                  </a:lnTo>
                  <a:lnTo>
                    <a:pt x="161239" y="270243"/>
                  </a:lnTo>
                  <a:lnTo>
                    <a:pt x="349656" y="135051"/>
                  </a:lnTo>
                  <a:lnTo>
                    <a:pt x="519696" y="103593"/>
                  </a:lnTo>
                  <a:lnTo>
                    <a:pt x="540118" y="143903"/>
                  </a:lnTo>
                  <a:lnTo>
                    <a:pt x="544372" y="146748"/>
                  </a:lnTo>
                  <a:lnTo>
                    <a:pt x="553961" y="147434"/>
                  </a:lnTo>
                  <a:lnTo>
                    <a:pt x="558469" y="145084"/>
                  </a:lnTo>
                  <a:lnTo>
                    <a:pt x="574985" y="121397"/>
                  </a:lnTo>
                  <a:lnTo>
                    <a:pt x="588949" y="102790"/>
                  </a:lnTo>
                  <a:lnTo>
                    <a:pt x="601180" y="87893"/>
                  </a:lnTo>
                  <a:lnTo>
                    <a:pt x="609765" y="79349"/>
                  </a:lnTo>
                  <a:lnTo>
                    <a:pt x="631094" y="77430"/>
                  </a:lnTo>
                  <a:lnTo>
                    <a:pt x="661871" y="74014"/>
                  </a:lnTo>
                  <a:lnTo>
                    <a:pt x="713435" y="67843"/>
                  </a:lnTo>
                  <a:lnTo>
                    <a:pt x="715200" y="67233"/>
                  </a:lnTo>
                  <a:lnTo>
                    <a:pt x="773938" y="32461"/>
                  </a:lnTo>
                  <a:lnTo>
                    <a:pt x="773938" y="0"/>
                  </a:lnTo>
                  <a:close/>
                </a:path>
              </a:pathLst>
            </a:custGeom>
            <a:solidFill>
              <a:srgbClr val="11387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2645017" y="5476916"/>
              <a:ext cx="768985" cy="344170"/>
            </a:xfrm>
            <a:custGeom>
              <a:avLst/>
              <a:gdLst/>
              <a:ahLst/>
              <a:cxnLst/>
              <a:rect l="l" t="t" r="r" b="b"/>
              <a:pathLst>
                <a:path w="768985" h="344170">
                  <a:moveTo>
                    <a:pt x="632853" y="0"/>
                  </a:moveTo>
                  <a:lnTo>
                    <a:pt x="629043" y="965"/>
                  </a:lnTo>
                  <a:lnTo>
                    <a:pt x="477367" y="118554"/>
                  </a:lnTo>
                  <a:lnTo>
                    <a:pt x="460044" y="92925"/>
                  </a:lnTo>
                  <a:lnTo>
                    <a:pt x="455866" y="90665"/>
                  </a:lnTo>
                  <a:lnTo>
                    <a:pt x="425030" y="90665"/>
                  </a:lnTo>
                  <a:lnTo>
                    <a:pt x="421639" y="92074"/>
                  </a:lnTo>
                  <a:lnTo>
                    <a:pt x="402501" y="110959"/>
                  </a:lnTo>
                  <a:lnTo>
                    <a:pt x="350138" y="90296"/>
                  </a:lnTo>
                  <a:lnTo>
                    <a:pt x="346468" y="90373"/>
                  </a:lnTo>
                  <a:lnTo>
                    <a:pt x="238378" y="137769"/>
                  </a:lnTo>
                  <a:lnTo>
                    <a:pt x="236613" y="139103"/>
                  </a:lnTo>
                  <a:lnTo>
                    <a:pt x="190487" y="195999"/>
                  </a:lnTo>
                  <a:lnTo>
                    <a:pt x="133883" y="240677"/>
                  </a:lnTo>
                  <a:lnTo>
                    <a:pt x="68198" y="316166"/>
                  </a:lnTo>
                  <a:lnTo>
                    <a:pt x="43840" y="316166"/>
                  </a:lnTo>
                  <a:lnTo>
                    <a:pt x="7226" y="298742"/>
                  </a:lnTo>
                  <a:lnTo>
                    <a:pt x="0" y="326148"/>
                  </a:lnTo>
                  <a:lnTo>
                    <a:pt x="36906" y="343712"/>
                  </a:lnTo>
                  <a:lnTo>
                    <a:pt x="38861" y="344157"/>
                  </a:lnTo>
                  <a:lnTo>
                    <a:pt x="74294" y="344157"/>
                  </a:lnTo>
                  <a:lnTo>
                    <a:pt x="78181" y="344157"/>
                  </a:lnTo>
                  <a:lnTo>
                    <a:pt x="81876" y="342455"/>
                  </a:lnTo>
                  <a:lnTo>
                    <a:pt x="152171" y="261543"/>
                  </a:lnTo>
                  <a:lnTo>
                    <a:pt x="209092" y="216611"/>
                  </a:lnTo>
                  <a:lnTo>
                    <a:pt x="254076" y="161315"/>
                  </a:lnTo>
                  <a:lnTo>
                    <a:pt x="348818" y="119773"/>
                  </a:lnTo>
                  <a:lnTo>
                    <a:pt x="405714" y="142201"/>
                  </a:lnTo>
                  <a:lnTo>
                    <a:pt x="411314" y="141071"/>
                  </a:lnTo>
                  <a:lnTo>
                    <a:pt x="434022" y="118668"/>
                  </a:lnTo>
                  <a:lnTo>
                    <a:pt x="444271" y="118668"/>
                  </a:lnTo>
                  <a:lnTo>
                    <a:pt x="465175" y="149605"/>
                  </a:lnTo>
                  <a:lnTo>
                    <a:pt x="468439" y="151714"/>
                  </a:lnTo>
                  <a:lnTo>
                    <a:pt x="475741" y="152895"/>
                  </a:lnTo>
                  <a:lnTo>
                    <a:pt x="479501" y="151955"/>
                  </a:lnTo>
                  <a:lnTo>
                    <a:pt x="637730" y="29311"/>
                  </a:lnTo>
                  <a:lnTo>
                    <a:pt x="763816" y="51955"/>
                  </a:lnTo>
                  <a:lnTo>
                    <a:pt x="766203" y="50622"/>
                  </a:lnTo>
                  <a:lnTo>
                    <a:pt x="768642" y="44589"/>
                  </a:lnTo>
                  <a:lnTo>
                    <a:pt x="767219" y="36296"/>
                  </a:lnTo>
                  <a:lnTo>
                    <a:pt x="761784" y="26225"/>
                  </a:lnTo>
                  <a:lnTo>
                    <a:pt x="762279" y="23240"/>
                  </a:lnTo>
                  <a:lnTo>
                    <a:pt x="632853" y="0"/>
                  </a:lnTo>
                  <a:close/>
                </a:path>
              </a:pathLst>
            </a:custGeom>
            <a:solidFill>
              <a:srgbClr val="931C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732358" y="5782882"/>
              <a:ext cx="1920875" cy="718185"/>
            </a:xfrm>
            <a:custGeom>
              <a:avLst/>
              <a:gdLst/>
              <a:ahLst/>
              <a:cxnLst/>
              <a:rect l="l" t="t" r="r" b="b"/>
              <a:pathLst>
                <a:path w="1920875" h="718185">
                  <a:moveTo>
                    <a:pt x="1913140" y="0"/>
                  </a:moveTo>
                  <a:lnTo>
                    <a:pt x="1777784" y="58064"/>
                  </a:lnTo>
                  <a:lnTo>
                    <a:pt x="1774850" y="61531"/>
                  </a:lnTo>
                  <a:lnTo>
                    <a:pt x="1770240" y="79768"/>
                  </a:lnTo>
                  <a:lnTo>
                    <a:pt x="1718957" y="89877"/>
                  </a:lnTo>
                  <a:lnTo>
                    <a:pt x="1716582" y="91147"/>
                  </a:lnTo>
                  <a:lnTo>
                    <a:pt x="1658505" y="148450"/>
                  </a:lnTo>
                  <a:lnTo>
                    <a:pt x="1624596" y="170738"/>
                  </a:lnTo>
                  <a:lnTo>
                    <a:pt x="1560068" y="234289"/>
                  </a:lnTo>
                  <a:lnTo>
                    <a:pt x="1470444" y="212128"/>
                  </a:lnTo>
                  <a:lnTo>
                    <a:pt x="1464729" y="214414"/>
                  </a:lnTo>
                  <a:lnTo>
                    <a:pt x="1441907" y="248183"/>
                  </a:lnTo>
                  <a:lnTo>
                    <a:pt x="1331633" y="267957"/>
                  </a:lnTo>
                  <a:lnTo>
                    <a:pt x="1299616" y="204774"/>
                  </a:lnTo>
                  <a:lnTo>
                    <a:pt x="1294955" y="201866"/>
                  </a:lnTo>
                  <a:lnTo>
                    <a:pt x="1275029" y="201866"/>
                  </a:lnTo>
                  <a:lnTo>
                    <a:pt x="1271727" y="203187"/>
                  </a:lnTo>
                  <a:lnTo>
                    <a:pt x="1130274" y="337159"/>
                  </a:lnTo>
                  <a:lnTo>
                    <a:pt x="1092085" y="337159"/>
                  </a:lnTo>
                  <a:lnTo>
                    <a:pt x="1088707" y="338556"/>
                  </a:lnTo>
                  <a:lnTo>
                    <a:pt x="1066507" y="360464"/>
                  </a:lnTo>
                  <a:lnTo>
                    <a:pt x="987577" y="371576"/>
                  </a:lnTo>
                  <a:lnTo>
                    <a:pt x="984554" y="373291"/>
                  </a:lnTo>
                  <a:lnTo>
                    <a:pt x="888923" y="488607"/>
                  </a:lnTo>
                  <a:lnTo>
                    <a:pt x="851103" y="451307"/>
                  </a:lnTo>
                  <a:lnTo>
                    <a:pt x="847725" y="449897"/>
                  </a:lnTo>
                  <a:lnTo>
                    <a:pt x="818743" y="449897"/>
                  </a:lnTo>
                  <a:lnTo>
                    <a:pt x="816178" y="450672"/>
                  </a:lnTo>
                  <a:lnTo>
                    <a:pt x="786104" y="470458"/>
                  </a:lnTo>
                  <a:lnTo>
                    <a:pt x="748004" y="451650"/>
                  </a:lnTo>
                  <a:lnTo>
                    <a:pt x="712838" y="428523"/>
                  </a:lnTo>
                  <a:lnTo>
                    <a:pt x="711060" y="427837"/>
                  </a:lnTo>
                  <a:lnTo>
                    <a:pt x="636435" y="415518"/>
                  </a:lnTo>
                  <a:lnTo>
                    <a:pt x="632142" y="416941"/>
                  </a:lnTo>
                  <a:lnTo>
                    <a:pt x="611098" y="437705"/>
                  </a:lnTo>
                  <a:lnTo>
                    <a:pt x="544563" y="426707"/>
                  </a:lnTo>
                  <a:lnTo>
                    <a:pt x="539877" y="428523"/>
                  </a:lnTo>
                  <a:lnTo>
                    <a:pt x="494068" y="482765"/>
                  </a:lnTo>
                  <a:lnTo>
                    <a:pt x="455383" y="387337"/>
                  </a:lnTo>
                  <a:lnTo>
                    <a:pt x="452602" y="384556"/>
                  </a:lnTo>
                  <a:lnTo>
                    <a:pt x="387045" y="358686"/>
                  </a:lnTo>
                  <a:lnTo>
                    <a:pt x="381469" y="359841"/>
                  </a:lnTo>
                  <a:lnTo>
                    <a:pt x="322795" y="417741"/>
                  </a:lnTo>
                  <a:lnTo>
                    <a:pt x="288353" y="429056"/>
                  </a:lnTo>
                  <a:lnTo>
                    <a:pt x="285673" y="431253"/>
                  </a:lnTo>
                  <a:lnTo>
                    <a:pt x="198793" y="581266"/>
                  </a:lnTo>
                  <a:lnTo>
                    <a:pt x="98247" y="534301"/>
                  </a:lnTo>
                  <a:lnTo>
                    <a:pt x="94754" y="534073"/>
                  </a:lnTo>
                  <a:lnTo>
                    <a:pt x="35433" y="553580"/>
                  </a:lnTo>
                  <a:lnTo>
                    <a:pt x="31927" y="557580"/>
                  </a:lnTo>
                  <a:lnTo>
                    <a:pt x="0" y="717664"/>
                  </a:lnTo>
                  <a:lnTo>
                    <a:pt x="27317" y="717664"/>
                  </a:lnTo>
                  <a:lnTo>
                    <a:pt x="55994" y="576211"/>
                  </a:lnTo>
                  <a:lnTo>
                    <a:pt x="94830" y="563435"/>
                  </a:lnTo>
                  <a:lnTo>
                    <a:pt x="204927" y="614921"/>
                  </a:lnTo>
                  <a:lnTo>
                    <a:pt x="212420" y="612508"/>
                  </a:lnTo>
                  <a:lnTo>
                    <a:pt x="304749" y="453072"/>
                  </a:lnTo>
                  <a:lnTo>
                    <a:pt x="336092" y="442760"/>
                  </a:lnTo>
                  <a:lnTo>
                    <a:pt x="337896" y="441655"/>
                  </a:lnTo>
                  <a:lnTo>
                    <a:pt x="390283" y="389953"/>
                  </a:lnTo>
                  <a:lnTo>
                    <a:pt x="433895" y="407174"/>
                  </a:lnTo>
                  <a:lnTo>
                    <a:pt x="479183" y="518858"/>
                  </a:lnTo>
                  <a:lnTo>
                    <a:pt x="483120" y="522046"/>
                  </a:lnTo>
                  <a:lnTo>
                    <a:pt x="492442" y="523544"/>
                  </a:lnTo>
                  <a:lnTo>
                    <a:pt x="497154" y="521830"/>
                  </a:lnTo>
                  <a:lnTo>
                    <a:pt x="552411" y="456399"/>
                  </a:lnTo>
                  <a:lnTo>
                    <a:pt x="617677" y="467156"/>
                  </a:lnTo>
                  <a:lnTo>
                    <a:pt x="622007" y="465772"/>
                  </a:lnTo>
                  <a:lnTo>
                    <a:pt x="643051" y="445008"/>
                  </a:lnTo>
                  <a:lnTo>
                    <a:pt x="702106" y="454710"/>
                  </a:lnTo>
                  <a:lnTo>
                    <a:pt x="734009" y="475691"/>
                  </a:lnTo>
                  <a:lnTo>
                    <a:pt x="785418" y="501154"/>
                  </a:lnTo>
                  <a:lnTo>
                    <a:pt x="790422" y="500849"/>
                  </a:lnTo>
                  <a:lnTo>
                    <a:pt x="825334" y="477900"/>
                  </a:lnTo>
                  <a:lnTo>
                    <a:pt x="838720" y="477900"/>
                  </a:lnTo>
                  <a:lnTo>
                    <a:pt x="883183" y="521766"/>
                  </a:lnTo>
                  <a:lnTo>
                    <a:pt x="886942" y="523278"/>
                  </a:lnTo>
                  <a:lnTo>
                    <a:pt x="894346" y="522782"/>
                  </a:lnTo>
                  <a:lnTo>
                    <a:pt x="897851" y="521017"/>
                  </a:lnTo>
                  <a:lnTo>
                    <a:pt x="999756" y="398132"/>
                  </a:lnTo>
                  <a:lnTo>
                    <a:pt x="1077455" y="387172"/>
                  </a:lnTo>
                  <a:lnTo>
                    <a:pt x="1080109" y="385851"/>
                  </a:lnTo>
                  <a:lnTo>
                    <a:pt x="1101090" y="365150"/>
                  </a:lnTo>
                  <a:lnTo>
                    <a:pt x="1139024" y="365150"/>
                  </a:lnTo>
                  <a:lnTo>
                    <a:pt x="1142326" y="363829"/>
                  </a:lnTo>
                  <a:lnTo>
                    <a:pt x="1282306" y="231254"/>
                  </a:lnTo>
                  <a:lnTo>
                    <a:pt x="1314805" y="295376"/>
                  </a:lnTo>
                  <a:lnTo>
                    <a:pt x="1320634" y="298373"/>
                  </a:lnTo>
                  <a:lnTo>
                    <a:pt x="1455788" y="274104"/>
                  </a:lnTo>
                  <a:lnTo>
                    <a:pt x="1458976" y="272008"/>
                  </a:lnTo>
                  <a:lnTo>
                    <a:pt x="1478597" y="242989"/>
                  </a:lnTo>
                  <a:lnTo>
                    <a:pt x="1565478" y="264414"/>
                  </a:lnTo>
                  <a:lnTo>
                    <a:pt x="1570228" y="263093"/>
                  </a:lnTo>
                  <a:lnTo>
                    <a:pt x="1641170" y="193090"/>
                  </a:lnTo>
                  <a:lnTo>
                    <a:pt x="1675079" y="170789"/>
                  </a:lnTo>
                  <a:lnTo>
                    <a:pt x="1730654" y="116078"/>
                  </a:lnTo>
                  <a:lnTo>
                    <a:pt x="1788985" y="104571"/>
                  </a:lnTo>
                  <a:lnTo>
                    <a:pt x="1793113" y="100596"/>
                  </a:lnTo>
                  <a:lnTo>
                    <a:pt x="1798459" y="79540"/>
                  </a:lnTo>
                  <a:lnTo>
                    <a:pt x="1920786" y="27063"/>
                  </a:lnTo>
                  <a:lnTo>
                    <a:pt x="1913140" y="0"/>
                  </a:lnTo>
                  <a:close/>
                </a:path>
              </a:pathLst>
            </a:custGeom>
            <a:solidFill>
              <a:srgbClr val="11387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 name="object 16"/>
            <p:cNvPicPr/>
            <p:nvPr/>
          </p:nvPicPr>
          <p:blipFill>
            <a:blip r:embed="rId8"/>
            <a:stretch>
              <a:fillRect/>
            </a:stretch>
          </p:blipFill>
          <p:spPr>
            <a:xfrm>
              <a:off x="694404" y="4549178"/>
              <a:ext cx="237182" cy="228244"/>
            </a:xfrm>
            <a:prstGeom prst="rect">
              <a:avLst/>
            </a:prstGeom>
          </p:spPr>
        </p:pic>
        <p:pic>
          <p:nvPicPr>
            <p:cNvPr id="17" name="object 17"/>
            <p:cNvPicPr/>
            <p:nvPr/>
          </p:nvPicPr>
          <p:blipFill>
            <a:blip r:embed="rId9"/>
            <a:stretch>
              <a:fillRect/>
            </a:stretch>
          </p:blipFill>
          <p:spPr>
            <a:xfrm>
              <a:off x="733931" y="4904891"/>
              <a:ext cx="237172" cy="195630"/>
            </a:xfrm>
            <a:prstGeom prst="rect">
              <a:avLst/>
            </a:prstGeom>
          </p:spPr>
        </p:pic>
        <p:sp>
          <p:nvSpPr>
            <p:cNvPr id="18" name="object 18"/>
            <p:cNvSpPr/>
            <p:nvPr/>
          </p:nvSpPr>
          <p:spPr>
            <a:xfrm flipH="1">
              <a:off x="745693" y="6105615"/>
              <a:ext cx="0" cy="358775"/>
            </a:xfrm>
            <a:custGeom>
              <a:avLst/>
              <a:gdLst/>
              <a:ahLst/>
              <a:cxnLst/>
              <a:rect l="l" t="t" r="r" b="b"/>
              <a:pathLst>
                <a:path h="358775">
                  <a:moveTo>
                    <a:pt x="0" y="0"/>
                  </a:moveTo>
                  <a:lnTo>
                    <a:pt x="0" y="358432"/>
                  </a:lnTo>
                </a:path>
              </a:pathLst>
            </a:custGeom>
            <a:ln w="6350">
              <a:solidFill>
                <a:srgbClr val="11387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flipH="1">
              <a:off x="2522632" y="5676466"/>
              <a:ext cx="0" cy="168275"/>
            </a:xfrm>
            <a:custGeom>
              <a:avLst/>
              <a:gdLst/>
              <a:ahLst/>
              <a:cxnLst/>
              <a:rect l="l" t="t" r="r" b="b"/>
              <a:pathLst>
                <a:path h="168275">
                  <a:moveTo>
                    <a:pt x="0" y="0"/>
                  </a:moveTo>
                  <a:lnTo>
                    <a:pt x="0" y="167982"/>
                  </a:lnTo>
                </a:path>
              </a:pathLst>
            </a:custGeom>
            <a:ln w="6350">
              <a:solidFill>
                <a:srgbClr val="11387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p:nvPr/>
          </p:nvSpPr>
          <p:spPr>
            <a:xfrm flipH="1">
              <a:off x="4512804" y="5032883"/>
              <a:ext cx="0" cy="180975"/>
            </a:xfrm>
            <a:custGeom>
              <a:avLst/>
              <a:gdLst/>
              <a:ahLst/>
              <a:cxnLst/>
              <a:rect l="l" t="t" r="r" b="b"/>
              <a:pathLst>
                <a:path h="180975">
                  <a:moveTo>
                    <a:pt x="0" y="0"/>
                  </a:moveTo>
                  <a:lnTo>
                    <a:pt x="0" y="180441"/>
                  </a:lnTo>
                </a:path>
              </a:pathLst>
            </a:custGeom>
            <a:ln w="6350">
              <a:solidFill>
                <a:srgbClr val="93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p:nvPr/>
          </p:nvSpPr>
          <p:spPr>
            <a:xfrm flipH="1">
              <a:off x="6442162" y="4415773"/>
              <a:ext cx="0" cy="205740"/>
            </a:xfrm>
            <a:custGeom>
              <a:avLst/>
              <a:gdLst/>
              <a:ahLst/>
              <a:cxnLst/>
              <a:rect l="l" t="t" r="r" b="b"/>
              <a:pathLst>
                <a:path h="205739">
                  <a:moveTo>
                    <a:pt x="0" y="0"/>
                  </a:moveTo>
                  <a:lnTo>
                    <a:pt x="0" y="205359"/>
                  </a:lnTo>
                </a:path>
              </a:pathLst>
            </a:custGeom>
            <a:ln w="6350">
              <a:solidFill>
                <a:srgbClr val="93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p:nvPr/>
          </p:nvSpPr>
          <p:spPr>
            <a:xfrm flipH="1">
              <a:off x="8913062" y="3766210"/>
              <a:ext cx="0" cy="168275"/>
            </a:xfrm>
            <a:custGeom>
              <a:avLst/>
              <a:gdLst/>
              <a:ahLst/>
              <a:cxnLst/>
              <a:rect l="l" t="t" r="r" b="b"/>
              <a:pathLst>
                <a:path h="168275">
                  <a:moveTo>
                    <a:pt x="0" y="0"/>
                  </a:moveTo>
                  <a:lnTo>
                    <a:pt x="0" y="167982"/>
                  </a:lnTo>
                </a:path>
              </a:pathLst>
            </a:custGeom>
            <a:ln w="6350">
              <a:solidFill>
                <a:srgbClr val="931C2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flipH="1">
              <a:off x="3408964" y="3813950"/>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flipH="1">
              <a:off x="2648423"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flipH="1">
              <a:off x="8781457"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flipH="1">
              <a:off x="5330503"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flipH="1">
              <a:off x="4959725" y="3811176"/>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flipH="1">
              <a:off x="4177784"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a:off x="6494216" y="4206095"/>
              <a:ext cx="756920" cy="377190"/>
            </a:xfrm>
            <a:custGeom>
              <a:avLst/>
              <a:gdLst/>
              <a:ahLst/>
              <a:cxnLst/>
              <a:rect l="l" t="t" r="r" b="b"/>
              <a:pathLst>
                <a:path w="756920" h="377189">
                  <a:moveTo>
                    <a:pt x="756754" y="18008"/>
                  </a:moveTo>
                  <a:lnTo>
                    <a:pt x="727544" y="0"/>
                  </a:lnTo>
                  <a:lnTo>
                    <a:pt x="613270" y="33820"/>
                  </a:lnTo>
                  <a:lnTo>
                    <a:pt x="533272" y="90195"/>
                  </a:lnTo>
                  <a:lnTo>
                    <a:pt x="453288" y="135293"/>
                  </a:lnTo>
                  <a:lnTo>
                    <a:pt x="418998" y="146570"/>
                  </a:lnTo>
                  <a:lnTo>
                    <a:pt x="339013" y="236766"/>
                  </a:lnTo>
                  <a:lnTo>
                    <a:pt x="293293" y="259308"/>
                  </a:lnTo>
                  <a:lnTo>
                    <a:pt x="167601" y="349504"/>
                  </a:lnTo>
                  <a:lnTo>
                    <a:pt x="99034" y="349504"/>
                  </a:lnTo>
                  <a:lnTo>
                    <a:pt x="0" y="376643"/>
                  </a:lnTo>
                </a:path>
              </a:pathLst>
            </a:custGeom>
            <a:ln w="25400">
              <a:solidFill>
                <a:srgbClr val="11387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flipH="1">
              <a:off x="6491273"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p:nvPr/>
          </p:nvSpPr>
          <p:spPr>
            <a:xfrm>
              <a:off x="7243957" y="4157851"/>
              <a:ext cx="785495" cy="198120"/>
            </a:xfrm>
            <a:custGeom>
              <a:avLst/>
              <a:gdLst/>
              <a:ahLst/>
              <a:cxnLst/>
              <a:rect l="l" t="t" r="r" b="b"/>
              <a:pathLst>
                <a:path w="785495" h="198120">
                  <a:moveTo>
                    <a:pt x="630275" y="0"/>
                  </a:moveTo>
                  <a:lnTo>
                    <a:pt x="626541" y="203"/>
                  </a:lnTo>
                  <a:lnTo>
                    <a:pt x="555815" y="35077"/>
                  </a:lnTo>
                  <a:lnTo>
                    <a:pt x="398056" y="79590"/>
                  </a:lnTo>
                  <a:lnTo>
                    <a:pt x="281685" y="102552"/>
                  </a:lnTo>
                  <a:lnTo>
                    <a:pt x="279730" y="103466"/>
                  </a:lnTo>
                  <a:lnTo>
                    <a:pt x="221538" y="149415"/>
                  </a:lnTo>
                  <a:lnTo>
                    <a:pt x="198208" y="165722"/>
                  </a:lnTo>
                  <a:lnTo>
                    <a:pt x="157264" y="127012"/>
                  </a:lnTo>
                  <a:lnTo>
                    <a:pt x="155892" y="126123"/>
                  </a:lnTo>
                  <a:lnTo>
                    <a:pt x="75361" y="92074"/>
                  </a:lnTo>
                  <a:lnTo>
                    <a:pt x="14033" y="54254"/>
                  </a:lnTo>
                  <a:lnTo>
                    <a:pt x="0" y="78257"/>
                  </a:lnTo>
                  <a:lnTo>
                    <a:pt x="62217" y="116611"/>
                  </a:lnTo>
                  <a:lnTo>
                    <a:pt x="141782" y="150431"/>
                  </a:lnTo>
                  <a:lnTo>
                    <a:pt x="190309" y="196291"/>
                  </a:lnTo>
                  <a:lnTo>
                    <a:pt x="193611" y="197535"/>
                  </a:lnTo>
                  <a:lnTo>
                    <a:pt x="196938" y="197535"/>
                  </a:lnTo>
                  <a:lnTo>
                    <a:pt x="199605" y="197535"/>
                  </a:lnTo>
                  <a:lnTo>
                    <a:pt x="202272" y="196735"/>
                  </a:lnTo>
                  <a:lnTo>
                    <a:pt x="237515" y="172084"/>
                  </a:lnTo>
                  <a:lnTo>
                    <a:pt x="292087" y="129006"/>
                  </a:lnTo>
                  <a:lnTo>
                    <a:pt x="404228" y="106845"/>
                  </a:lnTo>
                  <a:lnTo>
                    <a:pt x="564997" y="61518"/>
                  </a:lnTo>
                  <a:lnTo>
                    <a:pt x="629996" y="29540"/>
                  </a:lnTo>
                  <a:lnTo>
                    <a:pt x="743699" y="70332"/>
                  </a:lnTo>
                  <a:lnTo>
                    <a:pt x="778167" y="194995"/>
                  </a:lnTo>
                  <a:lnTo>
                    <a:pt x="785367" y="118579"/>
                  </a:lnTo>
                  <a:lnTo>
                    <a:pt x="766775" y="51307"/>
                  </a:lnTo>
                  <a:lnTo>
                    <a:pt x="763549" y="47802"/>
                  </a:lnTo>
                  <a:lnTo>
                    <a:pt x="630275" y="0"/>
                  </a:lnTo>
                  <a:close/>
                </a:path>
              </a:pathLst>
            </a:custGeom>
            <a:solidFill>
              <a:srgbClr val="931C2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32"/>
            <p:cNvSpPr/>
            <p:nvPr/>
          </p:nvSpPr>
          <p:spPr>
            <a:xfrm flipH="1">
              <a:off x="7250971" y="3809121"/>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p:nvPr/>
          </p:nvSpPr>
          <p:spPr>
            <a:xfrm flipH="1">
              <a:off x="8025210" y="3808435"/>
              <a:ext cx="0" cy="2808605"/>
            </a:xfrm>
            <a:custGeom>
              <a:avLst/>
              <a:gdLst/>
              <a:ahLst/>
              <a:cxnLst/>
              <a:rect l="l" t="t" r="r" b="b"/>
              <a:pathLst>
                <a:path h="2808604">
                  <a:moveTo>
                    <a:pt x="0" y="0"/>
                  </a:moveTo>
                  <a:lnTo>
                    <a:pt x="0" y="2808401"/>
                  </a:lnTo>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4" name="object 34"/>
            <p:cNvPicPr/>
            <p:nvPr/>
          </p:nvPicPr>
          <p:blipFill>
            <a:blip r:embed="rId10"/>
            <a:stretch>
              <a:fillRect/>
            </a:stretch>
          </p:blipFill>
          <p:spPr>
            <a:xfrm>
              <a:off x="9087001" y="3799738"/>
              <a:ext cx="261645" cy="2702293"/>
            </a:xfrm>
            <a:prstGeom prst="rect">
              <a:avLst/>
            </a:prstGeom>
          </p:spPr>
        </p:pic>
        <p:sp>
          <p:nvSpPr>
            <p:cNvPr id="35" name="object 35"/>
            <p:cNvSpPr/>
            <p:nvPr/>
          </p:nvSpPr>
          <p:spPr>
            <a:xfrm>
              <a:off x="9086980" y="3790899"/>
              <a:ext cx="261620" cy="108585"/>
            </a:xfrm>
            <a:custGeom>
              <a:avLst/>
              <a:gdLst/>
              <a:ahLst/>
              <a:cxnLst/>
              <a:rect l="l" t="t" r="r" b="b"/>
              <a:pathLst>
                <a:path w="261620" h="108585">
                  <a:moveTo>
                    <a:pt x="120764" y="0"/>
                  </a:moveTo>
                  <a:lnTo>
                    <a:pt x="93192" y="0"/>
                  </a:lnTo>
                  <a:lnTo>
                    <a:pt x="67627" y="7365"/>
                  </a:lnTo>
                  <a:lnTo>
                    <a:pt x="50152" y="18033"/>
                  </a:lnTo>
                  <a:lnTo>
                    <a:pt x="32689" y="35940"/>
                  </a:lnTo>
                  <a:lnTo>
                    <a:pt x="23837" y="43687"/>
                  </a:lnTo>
                  <a:lnTo>
                    <a:pt x="12852" y="60197"/>
                  </a:lnTo>
                  <a:lnTo>
                    <a:pt x="0" y="72008"/>
                  </a:lnTo>
                  <a:lnTo>
                    <a:pt x="0" y="108076"/>
                  </a:lnTo>
                  <a:lnTo>
                    <a:pt x="31813" y="78739"/>
                  </a:lnTo>
                  <a:lnTo>
                    <a:pt x="42291" y="62610"/>
                  </a:lnTo>
                  <a:lnTo>
                    <a:pt x="50533" y="55371"/>
                  </a:lnTo>
                  <a:lnTo>
                    <a:pt x="65620" y="39750"/>
                  </a:lnTo>
                  <a:lnTo>
                    <a:pt x="76860" y="32257"/>
                  </a:lnTo>
                  <a:lnTo>
                    <a:pt x="95199" y="26669"/>
                  </a:lnTo>
                  <a:lnTo>
                    <a:pt x="112280" y="26669"/>
                  </a:lnTo>
                  <a:lnTo>
                    <a:pt x="164680" y="65404"/>
                  </a:lnTo>
                  <a:lnTo>
                    <a:pt x="214960" y="61213"/>
                  </a:lnTo>
                  <a:lnTo>
                    <a:pt x="228434" y="52831"/>
                  </a:lnTo>
                  <a:lnTo>
                    <a:pt x="239915" y="38226"/>
                  </a:lnTo>
                  <a:lnTo>
                    <a:pt x="261620" y="37845"/>
                  </a:lnTo>
                  <a:lnTo>
                    <a:pt x="261620" y="11175"/>
                  </a:lnTo>
                  <a:lnTo>
                    <a:pt x="227317" y="11810"/>
                  </a:lnTo>
                  <a:lnTo>
                    <a:pt x="210845" y="32511"/>
                  </a:lnTo>
                  <a:lnTo>
                    <a:pt x="206603" y="35178"/>
                  </a:lnTo>
                  <a:lnTo>
                    <a:pt x="172288" y="37972"/>
                  </a:lnTo>
                  <a:lnTo>
                    <a:pt x="120764" y="0"/>
                  </a:lnTo>
                  <a:close/>
                </a:path>
              </a:pathLst>
            </a:custGeom>
            <a:solidFill>
              <a:srgbClr val="11387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6" name="object 36"/>
          <p:cNvSpPr txBox="1"/>
          <p:nvPr/>
        </p:nvSpPr>
        <p:spPr>
          <a:xfrm>
            <a:off x="1052052" y="2992255"/>
            <a:ext cx="11087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solidFill>
                  <a:srgbClr val="1D4689"/>
                </a:solidFill>
                <a:latin typeface="Arial"/>
                <a:cs typeface="Arial"/>
              </a:rPr>
              <a:t>Democratic</a:t>
            </a:r>
            <a:r>
              <a:rPr sz="800" b="1" spc="40">
                <a:solidFill>
                  <a:srgbClr val="1D4689"/>
                </a:solidFill>
                <a:latin typeface="Arial"/>
                <a:cs typeface="Arial"/>
              </a:rPr>
              <a:t> </a:t>
            </a:r>
            <a:r>
              <a:rPr sz="800" b="1" spc="-20">
                <a:solidFill>
                  <a:srgbClr val="1D4689"/>
                </a:solidFill>
                <a:latin typeface="Arial"/>
                <a:cs typeface="Arial"/>
              </a:rPr>
              <a:t>presidency</a:t>
            </a:r>
            <a:endParaRPr sz="800">
              <a:latin typeface="Arial"/>
              <a:cs typeface="Arial"/>
            </a:endParaRPr>
          </a:p>
        </p:txBody>
      </p:sp>
      <p:sp>
        <p:nvSpPr>
          <p:cNvPr id="37" name="object 37"/>
          <p:cNvSpPr txBox="1"/>
          <p:nvPr/>
        </p:nvSpPr>
        <p:spPr>
          <a:xfrm>
            <a:off x="1052052" y="3316155"/>
            <a:ext cx="10960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solidFill>
                  <a:srgbClr val="AA212F"/>
                </a:solidFill>
                <a:latin typeface="Arial"/>
                <a:cs typeface="Arial"/>
              </a:rPr>
              <a:t>Republican</a:t>
            </a:r>
            <a:r>
              <a:rPr sz="800" b="1">
                <a:solidFill>
                  <a:srgbClr val="AA212F"/>
                </a:solidFill>
                <a:latin typeface="Arial"/>
                <a:cs typeface="Arial"/>
              </a:rPr>
              <a:t> </a:t>
            </a:r>
            <a:r>
              <a:rPr sz="800" b="1" spc="-20">
                <a:solidFill>
                  <a:srgbClr val="AA212F"/>
                </a:solidFill>
                <a:latin typeface="Arial"/>
                <a:cs typeface="Arial"/>
              </a:rPr>
              <a:t>presidency</a:t>
            </a:r>
            <a:endParaRPr sz="800">
              <a:latin typeface="Arial"/>
              <a:cs typeface="Arial"/>
            </a:endParaRPr>
          </a:p>
        </p:txBody>
      </p:sp>
      <p:sp>
        <p:nvSpPr>
          <p:cNvPr id="38" name="object 38"/>
          <p:cNvSpPr txBox="1"/>
          <p:nvPr/>
        </p:nvSpPr>
        <p:spPr>
          <a:xfrm>
            <a:off x="4098111" y="3250596"/>
            <a:ext cx="4565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solidFill>
                  <a:srgbClr val="231F20"/>
                </a:solidFill>
                <a:latin typeface="Arial"/>
                <a:cs typeface="Arial"/>
              </a:rPr>
              <a:t>$100,000</a:t>
            </a:r>
            <a:endParaRPr sz="800">
              <a:latin typeface="Arial"/>
              <a:cs typeface="Arial"/>
            </a:endParaRPr>
          </a:p>
        </p:txBody>
      </p:sp>
      <p:sp>
        <p:nvSpPr>
          <p:cNvPr id="39" name="object 39"/>
          <p:cNvSpPr txBox="1"/>
          <p:nvPr/>
        </p:nvSpPr>
        <p:spPr>
          <a:xfrm>
            <a:off x="5940220" y="2638963"/>
            <a:ext cx="539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solidFill>
                  <a:srgbClr val="231F20"/>
                </a:solidFill>
                <a:latin typeface="Arial"/>
                <a:cs typeface="Arial"/>
              </a:rPr>
              <a:t>$1,000,000</a:t>
            </a:r>
            <a:endParaRPr sz="800">
              <a:latin typeface="Arial"/>
              <a:cs typeface="Arial"/>
            </a:endParaRPr>
          </a:p>
        </p:txBody>
      </p:sp>
      <p:sp>
        <p:nvSpPr>
          <p:cNvPr id="40" name="object 40"/>
          <p:cNvSpPr txBox="1"/>
          <p:nvPr/>
        </p:nvSpPr>
        <p:spPr>
          <a:xfrm>
            <a:off x="8357284" y="1993803"/>
            <a:ext cx="59753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solidFill>
                  <a:srgbClr val="231F20"/>
                </a:solidFill>
                <a:latin typeface="Arial"/>
                <a:cs typeface="Arial"/>
              </a:rPr>
              <a:t>$10,000,000</a:t>
            </a:r>
            <a:endParaRPr sz="800">
              <a:latin typeface="Arial"/>
              <a:cs typeface="Arial"/>
            </a:endParaRPr>
          </a:p>
        </p:txBody>
      </p:sp>
      <p:sp>
        <p:nvSpPr>
          <p:cNvPr id="41" name="object 41"/>
          <p:cNvSpPr txBox="1"/>
          <p:nvPr/>
        </p:nvSpPr>
        <p:spPr>
          <a:xfrm>
            <a:off x="571939" y="4339081"/>
            <a:ext cx="34036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solidFill>
                  <a:srgbClr val="231F20"/>
                </a:solidFill>
                <a:latin typeface="Arial"/>
                <a:cs typeface="Arial"/>
              </a:rPr>
              <a:t>$1,000</a:t>
            </a:r>
            <a:endParaRPr sz="800">
              <a:latin typeface="Arial"/>
              <a:cs typeface="Arial"/>
            </a:endParaRPr>
          </a:p>
        </p:txBody>
      </p:sp>
      <p:sp>
        <p:nvSpPr>
          <p:cNvPr id="42" name="object 42"/>
          <p:cNvSpPr txBox="1"/>
          <p:nvPr/>
        </p:nvSpPr>
        <p:spPr>
          <a:xfrm>
            <a:off x="2166038" y="3893137"/>
            <a:ext cx="39878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10">
                <a:solidFill>
                  <a:srgbClr val="231F20"/>
                </a:solidFill>
                <a:latin typeface="Arial"/>
                <a:cs typeface="Arial"/>
              </a:rPr>
              <a:t>$10,000</a:t>
            </a:r>
            <a:endParaRPr sz="800">
              <a:latin typeface="Arial"/>
              <a:cs typeface="Arial"/>
            </a:endParaRPr>
          </a:p>
        </p:txBody>
      </p:sp>
      <p:sp>
        <p:nvSpPr>
          <p:cNvPr id="43" name="object 4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95"/>
              <a:t>Which</a:t>
            </a:r>
            <a:r>
              <a:rPr spc="-170"/>
              <a:t> </a:t>
            </a:r>
            <a:r>
              <a:rPr spc="-75"/>
              <a:t>political</a:t>
            </a:r>
            <a:r>
              <a:rPr spc="-170"/>
              <a:t> </a:t>
            </a:r>
            <a:r>
              <a:rPr spc="-70"/>
              <a:t>party</a:t>
            </a:r>
            <a:r>
              <a:rPr spc="-165"/>
              <a:t> </a:t>
            </a:r>
            <a:r>
              <a:rPr spc="-125"/>
              <a:t>has</a:t>
            </a:r>
            <a:r>
              <a:rPr spc="-170"/>
              <a:t> </a:t>
            </a:r>
            <a:r>
              <a:rPr spc="-65"/>
              <a:t>been</a:t>
            </a:r>
            <a:r>
              <a:rPr spc="-170"/>
              <a:t> </a:t>
            </a:r>
            <a:r>
              <a:rPr spc="-85"/>
              <a:t>better</a:t>
            </a:r>
            <a:r>
              <a:rPr spc="-165"/>
              <a:t> </a:t>
            </a:r>
            <a:r>
              <a:rPr spc="-75"/>
              <a:t>for</a:t>
            </a:r>
            <a:r>
              <a:rPr spc="-170"/>
              <a:t> </a:t>
            </a:r>
            <a:r>
              <a:rPr spc="-80"/>
              <a:t>investors?</a:t>
            </a:r>
          </a:p>
        </p:txBody>
      </p:sp>
      <p:sp>
        <p:nvSpPr>
          <p:cNvPr id="49" name="object 49"/>
          <p:cNvSpPr/>
          <p:nvPr/>
        </p:nvSpPr>
        <p:spPr>
          <a:xfrm>
            <a:off x="571500" y="5195799"/>
            <a:ext cx="8915400" cy="0"/>
          </a:xfrm>
          <a:custGeom>
            <a:avLst/>
            <a:gdLst/>
            <a:ahLst/>
            <a:cxnLst/>
            <a:rect l="l" t="t" r="r" b="b"/>
            <a:pathLst>
              <a:path w="8915400">
                <a:moveTo>
                  <a:pt x="0" y="0"/>
                </a:moveTo>
                <a:lnTo>
                  <a:pt x="8915400" y="0"/>
                </a:lnTo>
              </a:path>
            </a:pathLst>
          </a:custGeom>
          <a:ln w="6350">
            <a:solidFill>
              <a:srgbClr val="A7A9A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0"/>
          <p:cNvSpPr txBox="1"/>
          <p:nvPr/>
        </p:nvSpPr>
        <p:spPr>
          <a:xfrm>
            <a:off x="558800" y="4916045"/>
            <a:ext cx="8923655" cy="13593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 algn="ctr">
              <a:lnSpc>
                <a:spcPct val="100000"/>
              </a:lnSpc>
              <a:spcBef>
                <a:spcPts val="100"/>
              </a:spcBef>
              <a:tabLst>
                <a:tab pos="511175" algn="l"/>
                <a:tab pos="991869" algn="l"/>
                <a:tab pos="1471930" algn="l"/>
                <a:tab pos="1949450" algn="l"/>
                <a:tab pos="2430145" algn="l"/>
                <a:tab pos="2910205" algn="l"/>
                <a:tab pos="3389629" algn="l"/>
                <a:tab pos="3870325" algn="l"/>
                <a:tab pos="4348480" algn="l"/>
                <a:tab pos="4827270" algn="l"/>
                <a:tab pos="5307330" algn="l"/>
                <a:tab pos="5786755" algn="l"/>
                <a:tab pos="6265545" algn="l"/>
                <a:tab pos="6745605" algn="l"/>
                <a:tab pos="7225030" algn="l"/>
                <a:tab pos="7709534" algn="l"/>
                <a:tab pos="8183880" algn="l"/>
                <a:tab pos="8649335" algn="l"/>
              </a:tabLst>
            </a:pPr>
            <a:r>
              <a:rPr sz="800" b="1" spc="-20" dirty="0">
                <a:solidFill>
                  <a:srgbClr val="231F20"/>
                </a:solidFill>
                <a:latin typeface="Arial"/>
                <a:cs typeface="Arial"/>
              </a:rPr>
              <a:t>1933</a:t>
            </a:r>
            <a:r>
              <a:rPr sz="800" b="1" dirty="0">
                <a:solidFill>
                  <a:srgbClr val="231F20"/>
                </a:solidFill>
                <a:latin typeface="Arial"/>
                <a:cs typeface="Arial"/>
              </a:rPr>
              <a:t>	</a:t>
            </a:r>
            <a:r>
              <a:rPr sz="800" b="1" spc="-20" dirty="0">
                <a:solidFill>
                  <a:srgbClr val="231F20"/>
                </a:solidFill>
                <a:latin typeface="Arial"/>
                <a:cs typeface="Arial"/>
              </a:rPr>
              <a:t>1938</a:t>
            </a:r>
            <a:r>
              <a:rPr sz="800" b="1" dirty="0">
                <a:solidFill>
                  <a:srgbClr val="231F20"/>
                </a:solidFill>
                <a:latin typeface="Arial"/>
                <a:cs typeface="Arial"/>
              </a:rPr>
              <a:t>	</a:t>
            </a:r>
            <a:r>
              <a:rPr sz="800" b="1" spc="-20" dirty="0">
                <a:solidFill>
                  <a:srgbClr val="231F20"/>
                </a:solidFill>
                <a:latin typeface="Arial"/>
                <a:cs typeface="Arial"/>
              </a:rPr>
              <a:t>1943</a:t>
            </a:r>
            <a:r>
              <a:rPr sz="800" b="1" dirty="0">
                <a:solidFill>
                  <a:srgbClr val="231F20"/>
                </a:solidFill>
                <a:latin typeface="Arial"/>
                <a:cs typeface="Arial"/>
              </a:rPr>
              <a:t>	</a:t>
            </a:r>
            <a:r>
              <a:rPr sz="800" b="1" spc="-20" dirty="0">
                <a:solidFill>
                  <a:srgbClr val="231F20"/>
                </a:solidFill>
                <a:latin typeface="Arial"/>
                <a:cs typeface="Arial"/>
              </a:rPr>
              <a:t>1948</a:t>
            </a:r>
            <a:r>
              <a:rPr sz="800" b="1" dirty="0">
                <a:solidFill>
                  <a:srgbClr val="231F20"/>
                </a:solidFill>
                <a:latin typeface="Arial"/>
                <a:cs typeface="Arial"/>
              </a:rPr>
              <a:t>	</a:t>
            </a:r>
            <a:r>
              <a:rPr sz="800" b="1" spc="-20" dirty="0">
                <a:solidFill>
                  <a:srgbClr val="231F20"/>
                </a:solidFill>
                <a:latin typeface="Arial"/>
                <a:cs typeface="Arial"/>
              </a:rPr>
              <a:t>1953</a:t>
            </a:r>
            <a:r>
              <a:rPr sz="800" b="1" dirty="0">
                <a:solidFill>
                  <a:srgbClr val="231F20"/>
                </a:solidFill>
                <a:latin typeface="Arial"/>
                <a:cs typeface="Arial"/>
              </a:rPr>
              <a:t>	</a:t>
            </a:r>
            <a:r>
              <a:rPr sz="800" b="1" spc="-20" dirty="0">
                <a:solidFill>
                  <a:srgbClr val="231F20"/>
                </a:solidFill>
                <a:latin typeface="Arial"/>
                <a:cs typeface="Arial"/>
              </a:rPr>
              <a:t>1958</a:t>
            </a:r>
            <a:r>
              <a:rPr sz="800" b="1" dirty="0">
                <a:solidFill>
                  <a:srgbClr val="231F20"/>
                </a:solidFill>
                <a:latin typeface="Arial"/>
                <a:cs typeface="Arial"/>
              </a:rPr>
              <a:t>	</a:t>
            </a:r>
            <a:r>
              <a:rPr sz="800" b="1" spc="-20" dirty="0">
                <a:solidFill>
                  <a:srgbClr val="231F20"/>
                </a:solidFill>
                <a:latin typeface="Arial"/>
                <a:cs typeface="Arial"/>
              </a:rPr>
              <a:t>1963</a:t>
            </a:r>
            <a:r>
              <a:rPr sz="800" b="1" dirty="0">
                <a:solidFill>
                  <a:srgbClr val="231F20"/>
                </a:solidFill>
                <a:latin typeface="Arial"/>
                <a:cs typeface="Arial"/>
              </a:rPr>
              <a:t>	</a:t>
            </a:r>
            <a:r>
              <a:rPr sz="800" b="1" spc="-20" dirty="0">
                <a:solidFill>
                  <a:srgbClr val="231F20"/>
                </a:solidFill>
                <a:latin typeface="Arial"/>
                <a:cs typeface="Arial"/>
              </a:rPr>
              <a:t>1968</a:t>
            </a:r>
            <a:r>
              <a:rPr sz="800" b="1" dirty="0">
                <a:solidFill>
                  <a:srgbClr val="231F20"/>
                </a:solidFill>
                <a:latin typeface="Arial"/>
                <a:cs typeface="Arial"/>
              </a:rPr>
              <a:t>	</a:t>
            </a:r>
            <a:r>
              <a:rPr sz="800" b="1" spc="-20" dirty="0">
                <a:solidFill>
                  <a:srgbClr val="231F20"/>
                </a:solidFill>
                <a:latin typeface="Arial"/>
                <a:cs typeface="Arial"/>
              </a:rPr>
              <a:t>1973</a:t>
            </a:r>
            <a:r>
              <a:rPr sz="800" b="1" dirty="0">
                <a:solidFill>
                  <a:srgbClr val="231F20"/>
                </a:solidFill>
                <a:latin typeface="Arial"/>
                <a:cs typeface="Arial"/>
              </a:rPr>
              <a:t>	</a:t>
            </a:r>
            <a:r>
              <a:rPr sz="800" b="1" spc="-20" dirty="0">
                <a:solidFill>
                  <a:srgbClr val="231F20"/>
                </a:solidFill>
                <a:latin typeface="Arial"/>
                <a:cs typeface="Arial"/>
              </a:rPr>
              <a:t>1978</a:t>
            </a:r>
            <a:r>
              <a:rPr sz="800" b="1" dirty="0">
                <a:solidFill>
                  <a:srgbClr val="231F20"/>
                </a:solidFill>
                <a:latin typeface="Arial"/>
                <a:cs typeface="Arial"/>
              </a:rPr>
              <a:t>	</a:t>
            </a:r>
            <a:r>
              <a:rPr sz="800" b="1" spc="-20" dirty="0">
                <a:solidFill>
                  <a:srgbClr val="231F20"/>
                </a:solidFill>
                <a:latin typeface="Arial"/>
                <a:cs typeface="Arial"/>
              </a:rPr>
              <a:t>1983</a:t>
            </a:r>
            <a:r>
              <a:rPr sz="800" b="1" dirty="0">
                <a:solidFill>
                  <a:srgbClr val="231F20"/>
                </a:solidFill>
                <a:latin typeface="Arial"/>
                <a:cs typeface="Arial"/>
              </a:rPr>
              <a:t>	</a:t>
            </a:r>
            <a:r>
              <a:rPr sz="800" b="1" spc="-20" dirty="0">
                <a:solidFill>
                  <a:srgbClr val="231F20"/>
                </a:solidFill>
                <a:latin typeface="Arial"/>
                <a:cs typeface="Arial"/>
              </a:rPr>
              <a:t>1988</a:t>
            </a:r>
            <a:r>
              <a:rPr sz="800" b="1" dirty="0">
                <a:solidFill>
                  <a:srgbClr val="231F20"/>
                </a:solidFill>
                <a:latin typeface="Arial"/>
                <a:cs typeface="Arial"/>
              </a:rPr>
              <a:t>	</a:t>
            </a:r>
            <a:r>
              <a:rPr sz="800" b="1" spc="-20" dirty="0">
                <a:solidFill>
                  <a:srgbClr val="231F20"/>
                </a:solidFill>
                <a:latin typeface="Arial"/>
                <a:cs typeface="Arial"/>
              </a:rPr>
              <a:t>1993</a:t>
            </a:r>
            <a:r>
              <a:rPr sz="800" b="1" dirty="0">
                <a:solidFill>
                  <a:srgbClr val="231F20"/>
                </a:solidFill>
                <a:latin typeface="Arial"/>
                <a:cs typeface="Arial"/>
              </a:rPr>
              <a:t>	</a:t>
            </a:r>
            <a:r>
              <a:rPr sz="800" b="1" spc="-20" dirty="0">
                <a:solidFill>
                  <a:srgbClr val="231F20"/>
                </a:solidFill>
                <a:latin typeface="Arial"/>
                <a:cs typeface="Arial"/>
              </a:rPr>
              <a:t>1998</a:t>
            </a:r>
            <a:r>
              <a:rPr sz="800" b="1" dirty="0">
                <a:solidFill>
                  <a:srgbClr val="231F20"/>
                </a:solidFill>
                <a:latin typeface="Arial"/>
                <a:cs typeface="Arial"/>
              </a:rPr>
              <a:t>	</a:t>
            </a:r>
            <a:r>
              <a:rPr sz="800" b="1" spc="-20" dirty="0">
                <a:solidFill>
                  <a:srgbClr val="231F20"/>
                </a:solidFill>
                <a:latin typeface="Arial"/>
                <a:cs typeface="Arial"/>
              </a:rPr>
              <a:t>2003</a:t>
            </a:r>
            <a:r>
              <a:rPr sz="800" b="1" dirty="0">
                <a:solidFill>
                  <a:srgbClr val="231F20"/>
                </a:solidFill>
                <a:latin typeface="Arial"/>
                <a:cs typeface="Arial"/>
              </a:rPr>
              <a:t>	</a:t>
            </a:r>
            <a:r>
              <a:rPr sz="800" b="1" spc="-20" dirty="0">
                <a:solidFill>
                  <a:srgbClr val="231F20"/>
                </a:solidFill>
                <a:latin typeface="Arial"/>
                <a:cs typeface="Arial"/>
              </a:rPr>
              <a:t>2008</a:t>
            </a:r>
            <a:r>
              <a:rPr sz="800" b="1" dirty="0">
                <a:solidFill>
                  <a:srgbClr val="231F20"/>
                </a:solidFill>
                <a:latin typeface="Arial"/>
                <a:cs typeface="Arial"/>
              </a:rPr>
              <a:t>	</a:t>
            </a:r>
            <a:r>
              <a:rPr sz="800" b="1" spc="-20" dirty="0">
                <a:solidFill>
                  <a:srgbClr val="231F20"/>
                </a:solidFill>
                <a:latin typeface="Arial"/>
                <a:cs typeface="Arial"/>
              </a:rPr>
              <a:t>2013</a:t>
            </a:r>
            <a:r>
              <a:rPr sz="800" b="1" dirty="0">
                <a:solidFill>
                  <a:srgbClr val="231F20"/>
                </a:solidFill>
                <a:latin typeface="Arial"/>
                <a:cs typeface="Arial"/>
              </a:rPr>
              <a:t>	</a:t>
            </a:r>
            <a:r>
              <a:rPr sz="800" b="1" spc="-20" dirty="0">
                <a:solidFill>
                  <a:srgbClr val="231F20"/>
                </a:solidFill>
                <a:latin typeface="Arial"/>
                <a:cs typeface="Arial"/>
              </a:rPr>
              <a:t>2018</a:t>
            </a:r>
            <a:r>
              <a:rPr sz="800" b="1" dirty="0">
                <a:solidFill>
                  <a:srgbClr val="231F20"/>
                </a:solidFill>
                <a:latin typeface="Arial"/>
                <a:cs typeface="Arial"/>
              </a:rPr>
              <a:t>	</a:t>
            </a:r>
            <a:r>
              <a:rPr sz="800" b="1" spc="-20" dirty="0">
                <a:solidFill>
                  <a:srgbClr val="231F20"/>
                </a:solidFill>
                <a:latin typeface="Arial"/>
                <a:cs typeface="Arial"/>
              </a:rPr>
              <a:t>2023</a:t>
            </a:r>
            <a:endParaRPr sz="800" dirty="0">
              <a:latin typeface="Arial"/>
              <a:cs typeface="Arial"/>
            </a:endParaRPr>
          </a:p>
        </p:txBody>
      </p:sp>
      <p:sp>
        <p:nvSpPr>
          <p:cNvPr id="51" name="object 51"/>
          <p:cNvSpPr txBox="1"/>
          <p:nvPr/>
        </p:nvSpPr>
        <p:spPr>
          <a:xfrm>
            <a:off x="558800" y="1752600"/>
            <a:ext cx="4629785" cy="20827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spc="-10">
                <a:solidFill>
                  <a:srgbClr val="A49E99"/>
                </a:solidFill>
                <a:latin typeface="Tahoma"/>
                <a:cs typeface="Tahoma"/>
              </a:rPr>
              <a:t>Growth</a:t>
            </a:r>
            <a:r>
              <a:rPr sz="1200" b="1" spc="-45">
                <a:solidFill>
                  <a:srgbClr val="A49E99"/>
                </a:solidFill>
                <a:latin typeface="Tahoma"/>
                <a:cs typeface="Tahoma"/>
              </a:rPr>
              <a:t> </a:t>
            </a:r>
            <a:r>
              <a:rPr sz="1200" b="1">
                <a:solidFill>
                  <a:srgbClr val="A49E99"/>
                </a:solidFill>
                <a:latin typeface="Tahoma"/>
                <a:cs typeface="Tahoma"/>
              </a:rPr>
              <a:t>of</a:t>
            </a:r>
            <a:r>
              <a:rPr sz="1200" b="1" spc="-45">
                <a:solidFill>
                  <a:srgbClr val="A49E99"/>
                </a:solidFill>
                <a:latin typeface="Tahoma"/>
                <a:cs typeface="Tahoma"/>
              </a:rPr>
              <a:t> </a:t>
            </a:r>
            <a:r>
              <a:rPr sz="1200" b="1" spc="-40">
                <a:solidFill>
                  <a:srgbClr val="A49E99"/>
                </a:solidFill>
                <a:latin typeface="Tahoma"/>
                <a:cs typeface="Tahoma"/>
              </a:rPr>
              <a:t>a</a:t>
            </a:r>
            <a:r>
              <a:rPr sz="1200" b="1" spc="-45">
                <a:solidFill>
                  <a:srgbClr val="A49E99"/>
                </a:solidFill>
                <a:latin typeface="Tahoma"/>
                <a:cs typeface="Tahoma"/>
              </a:rPr>
              <a:t> </a:t>
            </a:r>
            <a:r>
              <a:rPr sz="1200" b="1" spc="-20">
                <a:solidFill>
                  <a:srgbClr val="A49E99"/>
                </a:solidFill>
                <a:latin typeface="Tahoma"/>
                <a:cs typeface="Tahoma"/>
              </a:rPr>
              <a:t>hypothetical</a:t>
            </a:r>
            <a:r>
              <a:rPr sz="1200" b="1" spc="-45">
                <a:solidFill>
                  <a:srgbClr val="A49E99"/>
                </a:solidFill>
                <a:latin typeface="Tahoma"/>
                <a:cs typeface="Tahoma"/>
              </a:rPr>
              <a:t> </a:t>
            </a:r>
            <a:r>
              <a:rPr sz="1200" b="1" spc="-20">
                <a:solidFill>
                  <a:srgbClr val="A49E99"/>
                </a:solidFill>
                <a:latin typeface="Tahoma"/>
                <a:cs typeface="Tahoma"/>
              </a:rPr>
              <a:t>$1,000</a:t>
            </a:r>
            <a:r>
              <a:rPr sz="1200" b="1" spc="-45">
                <a:solidFill>
                  <a:srgbClr val="A49E99"/>
                </a:solidFill>
                <a:latin typeface="Tahoma"/>
                <a:cs typeface="Tahoma"/>
              </a:rPr>
              <a:t> </a:t>
            </a:r>
            <a:r>
              <a:rPr sz="1200" b="1" spc="-30">
                <a:solidFill>
                  <a:srgbClr val="A49E99"/>
                </a:solidFill>
                <a:latin typeface="Tahoma"/>
                <a:cs typeface="Tahoma"/>
              </a:rPr>
              <a:t>investment</a:t>
            </a:r>
            <a:r>
              <a:rPr sz="1200" b="1" spc="-40">
                <a:solidFill>
                  <a:srgbClr val="A49E99"/>
                </a:solidFill>
                <a:latin typeface="Tahoma"/>
                <a:cs typeface="Tahoma"/>
              </a:rPr>
              <a:t> </a:t>
            </a:r>
            <a:r>
              <a:rPr sz="1200" b="1" spc="-10">
                <a:solidFill>
                  <a:srgbClr val="A49E99"/>
                </a:solidFill>
                <a:latin typeface="Tahoma"/>
                <a:cs typeface="Tahoma"/>
              </a:rPr>
              <a:t>in</a:t>
            </a:r>
            <a:r>
              <a:rPr sz="1200" b="1" spc="-45">
                <a:solidFill>
                  <a:srgbClr val="A49E99"/>
                </a:solidFill>
                <a:latin typeface="Tahoma"/>
                <a:cs typeface="Tahoma"/>
              </a:rPr>
              <a:t> </a:t>
            </a:r>
            <a:r>
              <a:rPr sz="1200" b="1" spc="-35">
                <a:solidFill>
                  <a:srgbClr val="A49E99"/>
                </a:solidFill>
                <a:latin typeface="Tahoma"/>
                <a:cs typeface="Tahoma"/>
              </a:rPr>
              <a:t>S&amp;P</a:t>
            </a:r>
            <a:r>
              <a:rPr sz="1200" b="1" spc="-45">
                <a:solidFill>
                  <a:srgbClr val="A49E99"/>
                </a:solidFill>
                <a:latin typeface="Tahoma"/>
                <a:cs typeface="Tahoma"/>
              </a:rPr>
              <a:t> </a:t>
            </a:r>
            <a:r>
              <a:rPr sz="1200" b="1">
                <a:solidFill>
                  <a:srgbClr val="A49E99"/>
                </a:solidFill>
                <a:latin typeface="Tahoma"/>
                <a:cs typeface="Tahoma"/>
              </a:rPr>
              <a:t>500</a:t>
            </a:r>
            <a:r>
              <a:rPr sz="1200" b="1" spc="-45">
                <a:solidFill>
                  <a:srgbClr val="A49E99"/>
                </a:solidFill>
                <a:latin typeface="Tahoma"/>
                <a:cs typeface="Tahoma"/>
              </a:rPr>
              <a:t> </a:t>
            </a:r>
            <a:r>
              <a:rPr sz="1200" b="1" spc="-10">
                <a:solidFill>
                  <a:srgbClr val="A49E99"/>
                </a:solidFill>
                <a:latin typeface="Tahoma"/>
                <a:cs typeface="Tahoma"/>
              </a:rPr>
              <a:t>Index</a:t>
            </a:r>
            <a:endParaRPr sz="1200">
              <a:latin typeface="Tahoma"/>
              <a:cs typeface="Tahoma"/>
            </a:endParaRPr>
          </a:p>
        </p:txBody>
      </p:sp>
      <p:sp>
        <p:nvSpPr>
          <p:cNvPr id="52" name="object 52"/>
          <p:cNvSpPr/>
          <p:nvPr/>
        </p:nvSpPr>
        <p:spPr>
          <a:xfrm flipH="1">
            <a:off x="0" y="0"/>
            <a:ext cx="0" cy="7772400"/>
          </a:xfrm>
          <a:custGeom>
            <a:avLst/>
            <a:gdLst/>
            <a:ahLst/>
            <a:cxnLst/>
            <a:rect l="l" t="t" r="r" b="b"/>
            <a:pathLst>
              <a:path h="7772400">
                <a:moveTo>
                  <a:pt x="0" y="0"/>
                </a:moveTo>
                <a:lnTo>
                  <a:pt x="0" y="7772400"/>
                </a:lnTo>
                <a:lnTo>
                  <a:pt x="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0">
            <a:extLst>
              <a:ext uri="{FF2B5EF4-FFF2-40B4-BE49-F238E27FC236}">
                <a16:creationId xmlns:a16="http://schemas.microsoft.com/office/drawing/2014/main" id="{B73B3B9E-7A78-2BA6-153E-5E55A065FDB2}"/>
              </a:ext>
            </a:extLst>
          </p:cNvPr>
          <p:cNvSpPr txBox="1"/>
          <p:nvPr/>
        </p:nvSpPr>
        <p:spPr>
          <a:xfrm>
            <a:off x="571500" y="6854866"/>
            <a:ext cx="8923655" cy="76117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114935">
              <a:lnSpc>
                <a:spcPct val="104200"/>
              </a:lnSpc>
            </a:pPr>
            <a:r>
              <a:rPr sz="550" spc="95" dirty="0">
                <a:solidFill>
                  <a:srgbClr val="231F20"/>
                </a:solidFill>
                <a:latin typeface="Lucida Sans Unicode"/>
                <a:cs typeface="Lucida Sans Unicode"/>
              </a:rPr>
              <a:t>sources</a:t>
            </a:r>
            <a:r>
              <a:rPr sz="800" spc="95" dirty="0">
                <a:solidFill>
                  <a:srgbClr val="231F20"/>
                </a:solidFill>
                <a:latin typeface="Lucida Sans Unicode"/>
                <a:cs typeface="Lucida Sans Unicode"/>
              </a:rPr>
              <a:t>:</a:t>
            </a:r>
            <a:r>
              <a:rPr sz="800" spc="-20" dirty="0">
                <a:solidFill>
                  <a:srgbClr val="231F20"/>
                </a:solidFill>
                <a:latin typeface="Lucida Sans Unicode"/>
                <a:cs typeface="Lucida Sans Unicode"/>
              </a:rPr>
              <a:t> </a:t>
            </a:r>
            <a:r>
              <a:rPr sz="800" dirty="0">
                <a:solidFill>
                  <a:srgbClr val="231F20"/>
                </a:solidFill>
                <a:latin typeface="Arial"/>
                <a:cs typeface="Arial"/>
              </a:rPr>
              <a:t>Capital</a:t>
            </a:r>
            <a:r>
              <a:rPr sz="800" spc="10" dirty="0">
                <a:solidFill>
                  <a:srgbClr val="231F20"/>
                </a:solidFill>
                <a:latin typeface="Arial"/>
                <a:cs typeface="Arial"/>
              </a:rPr>
              <a:t> </a:t>
            </a:r>
            <a:r>
              <a:rPr sz="800" dirty="0">
                <a:solidFill>
                  <a:srgbClr val="231F20"/>
                </a:solidFill>
                <a:latin typeface="Arial"/>
                <a:cs typeface="Arial"/>
              </a:rPr>
              <a:t>Group</a:t>
            </a:r>
            <a:r>
              <a:rPr sz="800" dirty="0">
                <a:solidFill>
                  <a:srgbClr val="231F20"/>
                </a:solidFill>
                <a:latin typeface="Lucida Sans Unicode"/>
                <a:cs typeface="Lucida Sans Unicode"/>
              </a:rPr>
              <a:t>,</a:t>
            </a:r>
            <a:r>
              <a:rPr sz="800" spc="-45" dirty="0">
                <a:solidFill>
                  <a:srgbClr val="231F20"/>
                </a:solidFill>
                <a:latin typeface="Lucida Sans Unicode"/>
                <a:cs typeface="Lucida Sans Unicode"/>
              </a:rPr>
              <a:t> </a:t>
            </a:r>
            <a:r>
              <a:rPr sz="800" dirty="0" err="1">
                <a:solidFill>
                  <a:srgbClr val="231F20"/>
                </a:solidFill>
                <a:latin typeface="Lucida Sans Unicode"/>
                <a:cs typeface="Lucida Sans Unicode"/>
              </a:rPr>
              <a:t>rIMes</a:t>
            </a:r>
            <a:r>
              <a:rPr sz="800" dirty="0">
                <a:solidFill>
                  <a:srgbClr val="231F20"/>
                </a:solidFill>
                <a:latin typeface="Lucida Sans Unicode"/>
                <a:cs typeface="Lucida Sans Unicode"/>
              </a:rPr>
              <a:t>,</a:t>
            </a:r>
            <a:r>
              <a:rPr sz="800" spc="-50" dirty="0">
                <a:solidFill>
                  <a:srgbClr val="231F20"/>
                </a:solidFill>
                <a:latin typeface="Lucida Sans Unicode"/>
                <a:cs typeface="Lucida Sans Unicode"/>
              </a:rPr>
              <a:t> </a:t>
            </a:r>
            <a:r>
              <a:rPr sz="800" spc="-25" dirty="0">
                <a:solidFill>
                  <a:srgbClr val="231F20"/>
                </a:solidFill>
                <a:latin typeface="Lucida Sans Unicode"/>
                <a:cs typeface="Lucida Sans Unicode"/>
              </a:rPr>
              <a:t>Standard</a:t>
            </a:r>
            <a:r>
              <a:rPr sz="800" spc="-15" dirty="0">
                <a:solidFill>
                  <a:srgbClr val="231F20"/>
                </a:solidFill>
                <a:latin typeface="Lucida Sans Unicode"/>
                <a:cs typeface="Lucida Sans Unicode"/>
              </a:rPr>
              <a:t> </a:t>
            </a:r>
            <a:r>
              <a:rPr sz="800" dirty="0">
                <a:solidFill>
                  <a:srgbClr val="231F20"/>
                </a:solidFill>
                <a:latin typeface="Lucida Sans Unicode"/>
                <a:cs typeface="Lucida Sans Unicode"/>
              </a:rPr>
              <a:t>&amp;</a:t>
            </a:r>
            <a:r>
              <a:rPr sz="800" spc="-20" dirty="0">
                <a:solidFill>
                  <a:srgbClr val="231F20"/>
                </a:solidFill>
                <a:latin typeface="Lucida Sans Unicode"/>
                <a:cs typeface="Lucida Sans Unicode"/>
              </a:rPr>
              <a:t> </a:t>
            </a:r>
            <a:r>
              <a:rPr sz="800" spc="-40" dirty="0">
                <a:solidFill>
                  <a:srgbClr val="231F20"/>
                </a:solidFill>
                <a:latin typeface="Lucida Sans Unicode"/>
                <a:cs typeface="Lucida Sans Unicode"/>
              </a:rPr>
              <a:t>Poor‘s.</a:t>
            </a:r>
            <a:r>
              <a:rPr sz="800" spc="-45" dirty="0">
                <a:solidFill>
                  <a:srgbClr val="231F20"/>
                </a:solidFill>
                <a:latin typeface="Lucida Sans Unicode"/>
                <a:cs typeface="Lucida Sans Unicode"/>
              </a:rPr>
              <a:t> </a:t>
            </a:r>
            <a:r>
              <a:rPr sz="800" spc="-30" dirty="0">
                <a:solidFill>
                  <a:srgbClr val="231F20"/>
                </a:solidFill>
                <a:latin typeface="Lucida Sans Unicode"/>
                <a:cs typeface="Lucida Sans Unicode"/>
              </a:rPr>
              <a:t>Chart</a:t>
            </a:r>
            <a:r>
              <a:rPr sz="800" spc="-20" dirty="0">
                <a:solidFill>
                  <a:srgbClr val="231F20"/>
                </a:solidFill>
                <a:latin typeface="Lucida Sans Unicode"/>
                <a:cs typeface="Lucida Sans Unicode"/>
              </a:rPr>
              <a:t> </a:t>
            </a:r>
            <a:r>
              <a:rPr sz="800" spc="-40" dirty="0">
                <a:solidFill>
                  <a:srgbClr val="231F20"/>
                </a:solidFill>
                <a:latin typeface="Lucida Sans Unicode"/>
                <a:cs typeface="Lucida Sans Unicode"/>
              </a:rPr>
              <a:t>shows</a:t>
            </a:r>
            <a:r>
              <a:rPr sz="800" spc="-20" dirty="0">
                <a:solidFill>
                  <a:srgbClr val="231F20"/>
                </a:solidFill>
                <a:latin typeface="Lucida Sans Unicode"/>
                <a:cs typeface="Lucida Sans Unicode"/>
              </a:rPr>
              <a:t> </a:t>
            </a:r>
            <a:r>
              <a:rPr sz="800" spc="-30" dirty="0">
                <a:solidFill>
                  <a:srgbClr val="231F20"/>
                </a:solidFill>
                <a:latin typeface="Lucida Sans Unicode"/>
                <a:cs typeface="Lucida Sans Unicode"/>
              </a:rPr>
              <a:t>the</a:t>
            </a:r>
            <a:r>
              <a:rPr sz="800" spc="-15" dirty="0">
                <a:solidFill>
                  <a:srgbClr val="231F20"/>
                </a:solidFill>
                <a:latin typeface="Lucida Sans Unicode"/>
                <a:cs typeface="Lucida Sans Unicode"/>
              </a:rPr>
              <a:t> </a:t>
            </a:r>
            <a:r>
              <a:rPr sz="800" spc="-30" dirty="0">
                <a:solidFill>
                  <a:srgbClr val="231F20"/>
                </a:solidFill>
                <a:latin typeface="Lucida Sans Unicode"/>
                <a:cs typeface="Lucida Sans Unicode"/>
              </a:rPr>
              <a:t>growth</a:t>
            </a:r>
            <a:r>
              <a:rPr sz="800" spc="-20" dirty="0">
                <a:solidFill>
                  <a:srgbClr val="231F20"/>
                </a:solidFill>
                <a:latin typeface="Lucida Sans Unicode"/>
                <a:cs typeface="Lucida Sans Unicode"/>
              </a:rPr>
              <a:t> </a:t>
            </a:r>
            <a:r>
              <a:rPr sz="800" spc="-35" dirty="0">
                <a:solidFill>
                  <a:srgbClr val="231F20"/>
                </a:solidFill>
                <a:latin typeface="Lucida Sans Unicode"/>
                <a:cs typeface="Lucida Sans Unicode"/>
              </a:rPr>
              <a:t>of</a:t>
            </a:r>
            <a:r>
              <a:rPr sz="800" spc="5" dirty="0">
                <a:solidFill>
                  <a:srgbClr val="231F20"/>
                </a:solidFill>
                <a:latin typeface="Lucida Sans Unicode"/>
                <a:cs typeface="Lucida Sans Unicode"/>
              </a:rPr>
              <a:t> </a:t>
            </a:r>
            <a:r>
              <a:rPr sz="800" spc="-20" dirty="0">
                <a:solidFill>
                  <a:srgbClr val="231F20"/>
                </a:solidFill>
                <a:latin typeface="Lucida Sans Unicode"/>
                <a:cs typeface="Lucida Sans Unicode"/>
              </a:rPr>
              <a:t>a</a:t>
            </a:r>
            <a:r>
              <a:rPr sz="800" spc="-15" dirty="0">
                <a:solidFill>
                  <a:srgbClr val="231F20"/>
                </a:solidFill>
                <a:latin typeface="Lucida Sans Unicode"/>
                <a:cs typeface="Lucida Sans Unicode"/>
              </a:rPr>
              <a:t> </a:t>
            </a:r>
            <a:r>
              <a:rPr sz="800" spc="-30" dirty="0">
                <a:solidFill>
                  <a:srgbClr val="231F20"/>
                </a:solidFill>
                <a:latin typeface="Lucida Sans Unicode"/>
                <a:cs typeface="Lucida Sans Unicode"/>
              </a:rPr>
              <a:t>hypothetical</a:t>
            </a:r>
            <a:r>
              <a:rPr sz="800" spc="-20" dirty="0">
                <a:solidFill>
                  <a:srgbClr val="231F20"/>
                </a:solidFill>
                <a:latin typeface="Lucida Sans Unicode"/>
                <a:cs typeface="Lucida Sans Unicode"/>
              </a:rPr>
              <a:t> </a:t>
            </a:r>
            <a:r>
              <a:rPr sz="800" spc="-50" dirty="0">
                <a:solidFill>
                  <a:srgbClr val="231F20"/>
                </a:solidFill>
                <a:latin typeface="Lucida Sans Unicode"/>
                <a:cs typeface="Lucida Sans Unicode"/>
              </a:rPr>
              <a:t>$1k</a:t>
            </a:r>
            <a:r>
              <a:rPr sz="800" spc="-20" dirty="0">
                <a:solidFill>
                  <a:srgbClr val="231F20"/>
                </a:solidFill>
                <a:latin typeface="Lucida Sans Unicode"/>
                <a:cs typeface="Lucida Sans Unicode"/>
              </a:rPr>
              <a:t> </a:t>
            </a:r>
            <a:r>
              <a:rPr sz="800" spc="-40" dirty="0">
                <a:solidFill>
                  <a:srgbClr val="231F20"/>
                </a:solidFill>
                <a:latin typeface="Lucida Sans Unicode"/>
                <a:cs typeface="Lucida Sans Unicode"/>
              </a:rPr>
              <a:t>investment</a:t>
            </a:r>
            <a:r>
              <a:rPr sz="800" spc="-15" dirty="0">
                <a:solidFill>
                  <a:srgbClr val="231F20"/>
                </a:solidFill>
                <a:latin typeface="Lucida Sans Unicode"/>
                <a:cs typeface="Lucida Sans Unicode"/>
              </a:rPr>
              <a:t> </a:t>
            </a:r>
            <a:r>
              <a:rPr sz="800" spc="-20" dirty="0">
                <a:solidFill>
                  <a:srgbClr val="231F20"/>
                </a:solidFill>
                <a:latin typeface="Lucida Sans Unicode"/>
                <a:cs typeface="Lucida Sans Unicode"/>
              </a:rPr>
              <a:t>made </a:t>
            </a:r>
            <a:r>
              <a:rPr sz="800" spc="-25" dirty="0">
                <a:solidFill>
                  <a:srgbClr val="231F20"/>
                </a:solidFill>
                <a:latin typeface="Lucida Sans Unicode"/>
                <a:cs typeface="Lucida Sans Unicode"/>
              </a:rPr>
              <a:t>on</a:t>
            </a:r>
            <a:r>
              <a:rPr sz="800" spc="-15" dirty="0">
                <a:solidFill>
                  <a:srgbClr val="231F20"/>
                </a:solidFill>
                <a:latin typeface="Lucida Sans Unicode"/>
                <a:cs typeface="Lucida Sans Unicode"/>
              </a:rPr>
              <a:t> </a:t>
            </a:r>
            <a:r>
              <a:rPr sz="800" spc="-25" dirty="0">
                <a:solidFill>
                  <a:srgbClr val="231F20"/>
                </a:solidFill>
                <a:latin typeface="Lucida Sans Unicode"/>
                <a:cs typeface="Lucida Sans Unicode"/>
              </a:rPr>
              <a:t>March</a:t>
            </a:r>
            <a:r>
              <a:rPr sz="800" spc="-20" dirty="0">
                <a:solidFill>
                  <a:srgbClr val="231F20"/>
                </a:solidFill>
                <a:latin typeface="Lucida Sans Unicode"/>
                <a:cs typeface="Lucida Sans Unicode"/>
              </a:rPr>
              <a:t> </a:t>
            </a:r>
            <a:r>
              <a:rPr sz="800" spc="-50" dirty="0">
                <a:solidFill>
                  <a:srgbClr val="231F20"/>
                </a:solidFill>
                <a:latin typeface="Lucida Sans Unicode"/>
                <a:cs typeface="Lucida Sans Unicode"/>
              </a:rPr>
              <a:t>4, </a:t>
            </a:r>
            <a:r>
              <a:rPr sz="800" spc="-45" dirty="0">
                <a:solidFill>
                  <a:srgbClr val="231F20"/>
                </a:solidFill>
                <a:latin typeface="Lucida Sans Unicode"/>
                <a:cs typeface="Lucida Sans Unicode"/>
              </a:rPr>
              <a:t>1933</a:t>
            </a:r>
            <a:r>
              <a:rPr sz="800" spc="-15" dirty="0">
                <a:solidFill>
                  <a:srgbClr val="231F20"/>
                </a:solidFill>
                <a:latin typeface="Lucida Sans Unicode"/>
                <a:cs typeface="Lucida Sans Unicode"/>
              </a:rPr>
              <a:t> </a:t>
            </a:r>
            <a:r>
              <a:rPr sz="800" spc="-30" dirty="0">
                <a:solidFill>
                  <a:srgbClr val="231F20"/>
                </a:solidFill>
                <a:latin typeface="Lucida Sans Unicode"/>
                <a:cs typeface="Lucida Sans Unicode"/>
              </a:rPr>
              <a:t>(the</a:t>
            </a:r>
            <a:r>
              <a:rPr sz="800" spc="-20" dirty="0">
                <a:solidFill>
                  <a:srgbClr val="231F20"/>
                </a:solidFill>
                <a:latin typeface="Lucida Sans Unicode"/>
                <a:cs typeface="Lucida Sans Unicode"/>
              </a:rPr>
              <a:t> date</a:t>
            </a:r>
            <a:r>
              <a:rPr sz="800" spc="-15" dirty="0">
                <a:solidFill>
                  <a:srgbClr val="231F20"/>
                </a:solidFill>
                <a:latin typeface="Lucida Sans Unicode"/>
                <a:cs typeface="Lucida Sans Unicode"/>
              </a:rPr>
              <a:t> </a:t>
            </a:r>
            <a:r>
              <a:rPr sz="800" spc="-35" dirty="0">
                <a:solidFill>
                  <a:srgbClr val="231F20"/>
                </a:solidFill>
                <a:latin typeface="Lucida Sans Unicode"/>
                <a:cs typeface="Lucida Sans Unicode"/>
              </a:rPr>
              <a:t>of</a:t>
            </a:r>
            <a:r>
              <a:rPr sz="800" spc="5" dirty="0">
                <a:solidFill>
                  <a:srgbClr val="231F20"/>
                </a:solidFill>
                <a:latin typeface="Lucida Sans Unicode"/>
                <a:cs typeface="Lucida Sans Unicode"/>
              </a:rPr>
              <a:t> </a:t>
            </a:r>
            <a:r>
              <a:rPr sz="800" spc="-40" dirty="0">
                <a:solidFill>
                  <a:srgbClr val="231F20"/>
                </a:solidFill>
                <a:latin typeface="Lucida Sans Unicode"/>
                <a:cs typeface="Lucida Sans Unicode"/>
              </a:rPr>
              <a:t>Franklin</a:t>
            </a:r>
            <a:r>
              <a:rPr sz="800" spc="-20" dirty="0">
                <a:solidFill>
                  <a:srgbClr val="231F20"/>
                </a:solidFill>
                <a:latin typeface="Lucida Sans Unicode"/>
                <a:cs typeface="Lucida Sans Unicode"/>
              </a:rPr>
              <a:t> </a:t>
            </a:r>
            <a:r>
              <a:rPr sz="800" spc="-50" dirty="0">
                <a:solidFill>
                  <a:srgbClr val="231F20"/>
                </a:solidFill>
                <a:latin typeface="Lucida Sans Unicode"/>
                <a:cs typeface="Lucida Sans Unicode"/>
              </a:rPr>
              <a:t>D.</a:t>
            </a:r>
            <a:r>
              <a:rPr sz="800" spc="-45" dirty="0">
                <a:solidFill>
                  <a:srgbClr val="231F20"/>
                </a:solidFill>
                <a:latin typeface="Lucida Sans Unicode"/>
                <a:cs typeface="Lucida Sans Unicode"/>
              </a:rPr>
              <a:t> </a:t>
            </a:r>
            <a:r>
              <a:rPr sz="800" spc="-40" dirty="0">
                <a:solidFill>
                  <a:srgbClr val="231F20"/>
                </a:solidFill>
                <a:latin typeface="Lucida Sans Unicode"/>
                <a:cs typeface="Lucida Sans Unicode"/>
              </a:rPr>
              <a:t>Roosevelt’s</a:t>
            </a:r>
            <a:r>
              <a:rPr sz="800" spc="-20" dirty="0">
                <a:solidFill>
                  <a:srgbClr val="231F20"/>
                </a:solidFill>
                <a:latin typeface="Lucida Sans Unicode"/>
                <a:cs typeface="Lucida Sans Unicode"/>
              </a:rPr>
              <a:t> </a:t>
            </a:r>
            <a:r>
              <a:rPr sz="800" spc="-55" dirty="0">
                <a:solidFill>
                  <a:srgbClr val="231F20"/>
                </a:solidFill>
                <a:latin typeface="Lucida Sans Unicode"/>
                <a:cs typeface="Lucida Sans Unicode"/>
              </a:rPr>
              <a:t>first</a:t>
            </a:r>
            <a:r>
              <a:rPr sz="800" spc="-20" dirty="0">
                <a:solidFill>
                  <a:srgbClr val="231F20"/>
                </a:solidFill>
                <a:latin typeface="Lucida Sans Unicode"/>
                <a:cs typeface="Lucida Sans Unicode"/>
              </a:rPr>
              <a:t> </a:t>
            </a:r>
            <a:r>
              <a:rPr sz="800" spc="-10" dirty="0">
                <a:solidFill>
                  <a:srgbClr val="231F20"/>
                </a:solidFill>
                <a:latin typeface="Lucida Sans Unicode"/>
                <a:cs typeface="Lucida Sans Unicode"/>
              </a:rPr>
              <a:t>inauguration) </a:t>
            </a:r>
            <a:r>
              <a:rPr sz="800" dirty="0">
                <a:solidFill>
                  <a:srgbClr val="231F20"/>
                </a:solidFill>
                <a:latin typeface="Arial"/>
                <a:cs typeface="Arial"/>
              </a:rPr>
              <a:t>through</a:t>
            </a:r>
            <a:r>
              <a:rPr sz="800" spc="10" dirty="0">
                <a:solidFill>
                  <a:srgbClr val="231F20"/>
                </a:solidFill>
                <a:latin typeface="Arial"/>
                <a:cs typeface="Arial"/>
              </a:rPr>
              <a:t> </a:t>
            </a:r>
            <a:r>
              <a:rPr sz="800" dirty="0">
                <a:solidFill>
                  <a:srgbClr val="231F20"/>
                </a:solidFill>
                <a:latin typeface="Arial"/>
                <a:cs typeface="Arial"/>
              </a:rPr>
              <a:t>June</a:t>
            </a:r>
            <a:r>
              <a:rPr sz="800" spc="25" dirty="0">
                <a:solidFill>
                  <a:srgbClr val="231F20"/>
                </a:solidFill>
                <a:latin typeface="Arial"/>
                <a:cs typeface="Arial"/>
              </a:rPr>
              <a:t> </a:t>
            </a:r>
            <a:r>
              <a:rPr sz="800" dirty="0">
                <a:solidFill>
                  <a:srgbClr val="231F20"/>
                </a:solidFill>
                <a:latin typeface="Arial"/>
                <a:cs typeface="Arial"/>
              </a:rPr>
              <a:t>30,</a:t>
            </a:r>
            <a:r>
              <a:rPr sz="800" spc="-5" dirty="0">
                <a:solidFill>
                  <a:srgbClr val="231F20"/>
                </a:solidFill>
                <a:latin typeface="Arial"/>
                <a:cs typeface="Arial"/>
              </a:rPr>
              <a:t> </a:t>
            </a:r>
            <a:r>
              <a:rPr sz="800" dirty="0">
                <a:solidFill>
                  <a:srgbClr val="231F20"/>
                </a:solidFill>
                <a:latin typeface="Arial"/>
                <a:cs typeface="Arial"/>
              </a:rPr>
              <a:t>2023.</a:t>
            </a:r>
            <a:r>
              <a:rPr sz="800" spc="250" dirty="0">
                <a:solidFill>
                  <a:srgbClr val="231F20"/>
                </a:solidFill>
                <a:latin typeface="Arial"/>
                <a:cs typeface="Arial"/>
              </a:rPr>
              <a:t> </a:t>
            </a:r>
            <a:r>
              <a:rPr sz="800" dirty="0">
                <a:solidFill>
                  <a:srgbClr val="231F20"/>
                </a:solidFill>
                <a:latin typeface="Arial"/>
                <a:cs typeface="Arial"/>
              </a:rPr>
              <a:t>Dates</a:t>
            </a:r>
            <a:r>
              <a:rPr sz="800" spc="25" dirty="0">
                <a:solidFill>
                  <a:srgbClr val="231F20"/>
                </a:solidFill>
                <a:latin typeface="Arial"/>
                <a:cs typeface="Arial"/>
              </a:rPr>
              <a:t> </a:t>
            </a:r>
            <a:r>
              <a:rPr sz="800" dirty="0">
                <a:solidFill>
                  <a:srgbClr val="231F20"/>
                </a:solidFill>
                <a:latin typeface="Arial"/>
                <a:cs typeface="Arial"/>
              </a:rPr>
              <a:t>of</a:t>
            </a:r>
            <a:r>
              <a:rPr sz="800" spc="50" dirty="0">
                <a:solidFill>
                  <a:srgbClr val="231F20"/>
                </a:solidFill>
                <a:latin typeface="Arial"/>
                <a:cs typeface="Arial"/>
              </a:rPr>
              <a:t> </a:t>
            </a:r>
            <a:r>
              <a:rPr sz="800" dirty="0">
                <a:solidFill>
                  <a:srgbClr val="231F20"/>
                </a:solidFill>
                <a:latin typeface="Arial"/>
                <a:cs typeface="Arial"/>
              </a:rPr>
              <a:t>party</a:t>
            </a:r>
            <a:r>
              <a:rPr sz="800" spc="25" dirty="0">
                <a:solidFill>
                  <a:srgbClr val="231F20"/>
                </a:solidFill>
                <a:latin typeface="Arial"/>
                <a:cs typeface="Arial"/>
              </a:rPr>
              <a:t> </a:t>
            </a:r>
            <a:r>
              <a:rPr sz="800" dirty="0">
                <a:solidFill>
                  <a:srgbClr val="231F20"/>
                </a:solidFill>
                <a:latin typeface="Arial"/>
                <a:cs typeface="Arial"/>
              </a:rPr>
              <a:t>control</a:t>
            </a:r>
            <a:r>
              <a:rPr sz="800" spc="30" dirty="0">
                <a:solidFill>
                  <a:srgbClr val="231F20"/>
                </a:solidFill>
                <a:latin typeface="Arial"/>
                <a:cs typeface="Arial"/>
              </a:rPr>
              <a:t> </a:t>
            </a:r>
            <a:r>
              <a:rPr sz="800" dirty="0">
                <a:solidFill>
                  <a:srgbClr val="231F20"/>
                </a:solidFill>
                <a:latin typeface="Arial"/>
                <a:cs typeface="Arial"/>
              </a:rPr>
              <a:t>are</a:t>
            </a:r>
            <a:r>
              <a:rPr sz="800" spc="25" dirty="0">
                <a:solidFill>
                  <a:srgbClr val="231F20"/>
                </a:solidFill>
                <a:latin typeface="Arial"/>
                <a:cs typeface="Arial"/>
              </a:rPr>
              <a:t> </a:t>
            </a:r>
            <a:r>
              <a:rPr sz="800" dirty="0">
                <a:solidFill>
                  <a:srgbClr val="231F20"/>
                </a:solidFill>
                <a:latin typeface="Arial"/>
                <a:cs typeface="Arial"/>
              </a:rPr>
              <a:t>based</a:t>
            </a:r>
            <a:r>
              <a:rPr sz="800" spc="25" dirty="0">
                <a:solidFill>
                  <a:srgbClr val="231F20"/>
                </a:solidFill>
                <a:latin typeface="Arial"/>
                <a:cs typeface="Arial"/>
              </a:rPr>
              <a:t> </a:t>
            </a:r>
            <a:r>
              <a:rPr sz="800" dirty="0">
                <a:solidFill>
                  <a:srgbClr val="231F20"/>
                </a:solidFill>
                <a:latin typeface="Arial"/>
                <a:cs typeface="Arial"/>
              </a:rPr>
              <a:t>on</a:t>
            </a:r>
            <a:r>
              <a:rPr sz="800" spc="25" dirty="0">
                <a:solidFill>
                  <a:srgbClr val="231F20"/>
                </a:solidFill>
                <a:latin typeface="Arial"/>
                <a:cs typeface="Arial"/>
              </a:rPr>
              <a:t> </a:t>
            </a:r>
            <a:r>
              <a:rPr sz="800" dirty="0">
                <a:solidFill>
                  <a:srgbClr val="231F20"/>
                </a:solidFill>
                <a:latin typeface="Arial"/>
                <a:cs typeface="Arial"/>
              </a:rPr>
              <a:t>inauguration</a:t>
            </a:r>
            <a:r>
              <a:rPr sz="800" spc="25" dirty="0">
                <a:solidFill>
                  <a:srgbClr val="231F20"/>
                </a:solidFill>
                <a:latin typeface="Arial"/>
                <a:cs typeface="Arial"/>
              </a:rPr>
              <a:t> </a:t>
            </a:r>
            <a:r>
              <a:rPr sz="800" dirty="0">
                <a:solidFill>
                  <a:srgbClr val="231F20"/>
                </a:solidFill>
                <a:latin typeface="Arial"/>
                <a:cs typeface="Arial"/>
              </a:rPr>
              <a:t>dates.</a:t>
            </a:r>
            <a:r>
              <a:rPr sz="800" spc="-25" dirty="0">
                <a:solidFill>
                  <a:srgbClr val="231F20"/>
                </a:solidFill>
                <a:latin typeface="Arial"/>
                <a:cs typeface="Arial"/>
              </a:rPr>
              <a:t> </a:t>
            </a:r>
            <a:r>
              <a:rPr sz="800" spc="-20" dirty="0">
                <a:solidFill>
                  <a:srgbClr val="231F20"/>
                </a:solidFill>
                <a:latin typeface="Arial"/>
                <a:cs typeface="Arial"/>
              </a:rPr>
              <a:t>Values</a:t>
            </a:r>
            <a:r>
              <a:rPr sz="800" spc="25" dirty="0">
                <a:solidFill>
                  <a:srgbClr val="231F20"/>
                </a:solidFill>
                <a:latin typeface="Arial"/>
                <a:cs typeface="Arial"/>
              </a:rPr>
              <a:t> </a:t>
            </a:r>
            <a:r>
              <a:rPr sz="800" dirty="0">
                <a:solidFill>
                  <a:srgbClr val="231F20"/>
                </a:solidFill>
                <a:latin typeface="Arial"/>
                <a:cs typeface="Arial"/>
              </a:rPr>
              <a:t>are</a:t>
            </a:r>
            <a:r>
              <a:rPr sz="800" spc="25" dirty="0">
                <a:solidFill>
                  <a:srgbClr val="231F20"/>
                </a:solidFill>
                <a:latin typeface="Arial"/>
                <a:cs typeface="Arial"/>
              </a:rPr>
              <a:t> </a:t>
            </a:r>
            <a:r>
              <a:rPr sz="800" dirty="0">
                <a:solidFill>
                  <a:srgbClr val="231F20"/>
                </a:solidFill>
                <a:latin typeface="Arial"/>
                <a:cs typeface="Arial"/>
              </a:rPr>
              <a:t>based</a:t>
            </a:r>
            <a:r>
              <a:rPr sz="800" spc="25" dirty="0">
                <a:solidFill>
                  <a:srgbClr val="231F20"/>
                </a:solidFill>
                <a:latin typeface="Arial"/>
                <a:cs typeface="Arial"/>
              </a:rPr>
              <a:t> </a:t>
            </a:r>
            <a:r>
              <a:rPr sz="800" dirty="0">
                <a:solidFill>
                  <a:srgbClr val="231F20"/>
                </a:solidFill>
                <a:latin typeface="Arial"/>
                <a:cs typeface="Arial"/>
              </a:rPr>
              <a:t>on</a:t>
            </a:r>
            <a:r>
              <a:rPr sz="800" spc="25" dirty="0">
                <a:solidFill>
                  <a:srgbClr val="231F20"/>
                </a:solidFill>
                <a:latin typeface="Arial"/>
                <a:cs typeface="Arial"/>
              </a:rPr>
              <a:t> </a:t>
            </a:r>
            <a:r>
              <a:rPr sz="800" dirty="0">
                <a:solidFill>
                  <a:srgbClr val="231F20"/>
                </a:solidFill>
                <a:latin typeface="Arial"/>
                <a:cs typeface="Arial"/>
              </a:rPr>
              <a:t>total</a:t>
            </a:r>
            <a:r>
              <a:rPr sz="800" spc="25" dirty="0">
                <a:solidFill>
                  <a:srgbClr val="231F20"/>
                </a:solidFill>
                <a:latin typeface="Arial"/>
                <a:cs typeface="Arial"/>
              </a:rPr>
              <a:t> </a:t>
            </a:r>
            <a:r>
              <a:rPr sz="800" dirty="0">
                <a:solidFill>
                  <a:srgbClr val="231F20"/>
                </a:solidFill>
                <a:latin typeface="Arial"/>
                <a:cs typeface="Arial"/>
              </a:rPr>
              <a:t>returns</a:t>
            </a:r>
            <a:r>
              <a:rPr sz="800" spc="25" dirty="0">
                <a:solidFill>
                  <a:srgbClr val="231F20"/>
                </a:solidFill>
                <a:latin typeface="Arial"/>
                <a:cs typeface="Arial"/>
              </a:rPr>
              <a:t> </a:t>
            </a:r>
            <a:r>
              <a:rPr sz="800" dirty="0">
                <a:solidFill>
                  <a:srgbClr val="231F20"/>
                </a:solidFill>
                <a:latin typeface="Arial"/>
                <a:cs typeface="Arial"/>
              </a:rPr>
              <a:t>in</a:t>
            </a:r>
            <a:r>
              <a:rPr sz="800" spc="30" dirty="0">
                <a:solidFill>
                  <a:srgbClr val="231F20"/>
                </a:solidFill>
                <a:latin typeface="Arial"/>
                <a:cs typeface="Arial"/>
              </a:rPr>
              <a:t> </a:t>
            </a:r>
            <a:r>
              <a:rPr sz="800" spc="-35" dirty="0">
                <a:solidFill>
                  <a:srgbClr val="231F20"/>
                </a:solidFill>
                <a:latin typeface="Arial"/>
                <a:cs typeface="Arial"/>
              </a:rPr>
              <a:t>USD.</a:t>
            </a:r>
            <a:r>
              <a:rPr sz="800" spc="-10" dirty="0">
                <a:solidFill>
                  <a:srgbClr val="231F20"/>
                </a:solidFill>
                <a:latin typeface="Arial"/>
                <a:cs typeface="Arial"/>
              </a:rPr>
              <a:t> </a:t>
            </a:r>
            <a:r>
              <a:rPr sz="800" dirty="0">
                <a:solidFill>
                  <a:srgbClr val="231F20"/>
                </a:solidFill>
                <a:latin typeface="Arial"/>
                <a:cs typeface="Arial"/>
              </a:rPr>
              <a:t>Shown</a:t>
            </a:r>
            <a:r>
              <a:rPr sz="800" spc="25" dirty="0">
                <a:solidFill>
                  <a:srgbClr val="231F20"/>
                </a:solidFill>
                <a:latin typeface="Arial"/>
                <a:cs typeface="Arial"/>
              </a:rPr>
              <a:t> </a:t>
            </a:r>
            <a:r>
              <a:rPr sz="800" dirty="0">
                <a:solidFill>
                  <a:srgbClr val="231F20"/>
                </a:solidFill>
                <a:latin typeface="Arial"/>
                <a:cs typeface="Arial"/>
              </a:rPr>
              <a:t>on</a:t>
            </a:r>
            <a:r>
              <a:rPr sz="800" spc="30" dirty="0">
                <a:solidFill>
                  <a:srgbClr val="231F20"/>
                </a:solidFill>
                <a:latin typeface="Arial"/>
                <a:cs typeface="Arial"/>
              </a:rPr>
              <a:t> </a:t>
            </a:r>
            <a:r>
              <a:rPr sz="800" dirty="0">
                <a:solidFill>
                  <a:srgbClr val="231F20"/>
                </a:solidFill>
                <a:latin typeface="Arial"/>
                <a:cs typeface="Arial"/>
              </a:rPr>
              <a:t>a</a:t>
            </a:r>
            <a:r>
              <a:rPr sz="800" spc="25" dirty="0">
                <a:solidFill>
                  <a:srgbClr val="231F20"/>
                </a:solidFill>
                <a:latin typeface="Arial"/>
                <a:cs typeface="Arial"/>
              </a:rPr>
              <a:t> </a:t>
            </a:r>
            <a:r>
              <a:rPr sz="800" dirty="0">
                <a:solidFill>
                  <a:srgbClr val="231F20"/>
                </a:solidFill>
                <a:latin typeface="Arial"/>
                <a:cs typeface="Arial"/>
              </a:rPr>
              <a:t>logarithmic</a:t>
            </a:r>
            <a:r>
              <a:rPr sz="800" spc="25" dirty="0">
                <a:solidFill>
                  <a:srgbClr val="231F20"/>
                </a:solidFill>
                <a:latin typeface="Arial"/>
                <a:cs typeface="Arial"/>
              </a:rPr>
              <a:t> </a:t>
            </a:r>
            <a:r>
              <a:rPr sz="800" spc="-20" dirty="0">
                <a:solidFill>
                  <a:srgbClr val="231F20"/>
                </a:solidFill>
                <a:latin typeface="Arial"/>
                <a:cs typeface="Arial"/>
              </a:rPr>
              <a:t>scale.</a:t>
            </a:r>
            <a:r>
              <a:rPr sz="800" spc="-5" dirty="0">
                <a:solidFill>
                  <a:srgbClr val="231F20"/>
                </a:solidFill>
                <a:latin typeface="Arial"/>
                <a:cs typeface="Arial"/>
              </a:rPr>
              <a:t> </a:t>
            </a:r>
            <a:r>
              <a:rPr sz="800" spc="-50" dirty="0">
                <a:solidFill>
                  <a:srgbClr val="231F20"/>
                </a:solidFill>
                <a:latin typeface="Arial"/>
                <a:cs typeface="Arial"/>
              </a:rPr>
              <a:t>Past</a:t>
            </a:r>
            <a:r>
              <a:rPr sz="800" spc="25" dirty="0">
                <a:solidFill>
                  <a:srgbClr val="231F20"/>
                </a:solidFill>
                <a:latin typeface="Arial"/>
                <a:cs typeface="Arial"/>
              </a:rPr>
              <a:t> </a:t>
            </a:r>
            <a:r>
              <a:rPr sz="800" dirty="0">
                <a:solidFill>
                  <a:srgbClr val="231F20"/>
                </a:solidFill>
                <a:latin typeface="Arial"/>
                <a:cs typeface="Arial"/>
              </a:rPr>
              <a:t>results</a:t>
            </a:r>
            <a:r>
              <a:rPr sz="800" spc="25" dirty="0">
                <a:solidFill>
                  <a:srgbClr val="231F20"/>
                </a:solidFill>
                <a:latin typeface="Arial"/>
                <a:cs typeface="Arial"/>
              </a:rPr>
              <a:t> </a:t>
            </a:r>
            <a:r>
              <a:rPr sz="800" dirty="0">
                <a:solidFill>
                  <a:srgbClr val="231F20"/>
                </a:solidFill>
                <a:latin typeface="Arial"/>
                <a:cs typeface="Arial"/>
              </a:rPr>
              <a:t>are</a:t>
            </a:r>
            <a:r>
              <a:rPr sz="800" spc="25" dirty="0">
                <a:solidFill>
                  <a:srgbClr val="231F20"/>
                </a:solidFill>
                <a:latin typeface="Arial"/>
                <a:cs typeface="Arial"/>
              </a:rPr>
              <a:t> </a:t>
            </a:r>
            <a:r>
              <a:rPr sz="800" dirty="0">
                <a:solidFill>
                  <a:srgbClr val="231F20"/>
                </a:solidFill>
                <a:latin typeface="Arial"/>
                <a:cs typeface="Arial"/>
              </a:rPr>
              <a:t>not</a:t>
            </a:r>
            <a:r>
              <a:rPr sz="800" spc="25" dirty="0">
                <a:solidFill>
                  <a:srgbClr val="231F20"/>
                </a:solidFill>
                <a:latin typeface="Arial"/>
                <a:cs typeface="Arial"/>
              </a:rPr>
              <a:t> </a:t>
            </a:r>
            <a:r>
              <a:rPr sz="800" dirty="0">
                <a:solidFill>
                  <a:srgbClr val="231F20"/>
                </a:solidFill>
                <a:latin typeface="Arial"/>
                <a:cs typeface="Arial"/>
              </a:rPr>
              <a:t>predictive</a:t>
            </a:r>
            <a:r>
              <a:rPr sz="800" spc="25" dirty="0">
                <a:solidFill>
                  <a:srgbClr val="231F20"/>
                </a:solidFill>
                <a:latin typeface="Arial"/>
                <a:cs typeface="Arial"/>
              </a:rPr>
              <a:t> </a:t>
            </a:r>
            <a:r>
              <a:rPr sz="800" dirty="0">
                <a:solidFill>
                  <a:srgbClr val="231F20"/>
                </a:solidFill>
                <a:latin typeface="Arial"/>
                <a:cs typeface="Arial"/>
              </a:rPr>
              <a:t>of</a:t>
            </a:r>
            <a:r>
              <a:rPr sz="800" spc="50" dirty="0">
                <a:solidFill>
                  <a:srgbClr val="231F20"/>
                </a:solidFill>
                <a:latin typeface="Arial"/>
                <a:cs typeface="Arial"/>
              </a:rPr>
              <a:t> </a:t>
            </a:r>
            <a:r>
              <a:rPr sz="800" spc="-10" dirty="0">
                <a:solidFill>
                  <a:srgbClr val="231F20"/>
                </a:solidFill>
                <a:latin typeface="Arial"/>
                <a:cs typeface="Arial"/>
              </a:rPr>
              <a:t>results </a:t>
            </a:r>
            <a:r>
              <a:rPr sz="800" dirty="0">
                <a:solidFill>
                  <a:srgbClr val="231F20"/>
                </a:solidFill>
                <a:latin typeface="Arial"/>
                <a:cs typeface="Arial"/>
              </a:rPr>
              <a:t>in</a:t>
            </a:r>
            <a:r>
              <a:rPr sz="800" spc="25" dirty="0">
                <a:solidFill>
                  <a:srgbClr val="231F20"/>
                </a:solidFill>
                <a:latin typeface="Arial"/>
                <a:cs typeface="Arial"/>
              </a:rPr>
              <a:t> </a:t>
            </a:r>
            <a:r>
              <a:rPr sz="800" dirty="0">
                <a:solidFill>
                  <a:srgbClr val="231F20"/>
                </a:solidFill>
                <a:latin typeface="Arial"/>
                <a:cs typeface="Arial"/>
              </a:rPr>
              <a:t>future</a:t>
            </a:r>
            <a:r>
              <a:rPr sz="800" spc="30" dirty="0">
                <a:solidFill>
                  <a:srgbClr val="231F20"/>
                </a:solidFill>
                <a:latin typeface="Arial"/>
                <a:cs typeface="Arial"/>
              </a:rPr>
              <a:t> </a:t>
            </a:r>
            <a:r>
              <a:rPr sz="800" spc="-10" dirty="0">
                <a:solidFill>
                  <a:srgbClr val="231F20"/>
                </a:solidFill>
                <a:latin typeface="Arial"/>
                <a:cs typeface="Arial"/>
              </a:rPr>
              <a:t>periods.</a:t>
            </a:r>
            <a:endParaRPr sz="800" dirty="0">
              <a:latin typeface="Arial"/>
              <a:cs typeface="Arial"/>
            </a:endParaRPr>
          </a:p>
          <a:p>
            <a:pPr>
              <a:lnSpc>
                <a:spcPct val="100000"/>
              </a:lnSpc>
              <a:spcBef>
                <a:spcPts val="105"/>
              </a:spcBef>
            </a:pPr>
            <a:endParaRPr sz="800" dirty="0">
              <a:latin typeface="Arial"/>
              <a:cs typeface="Arial"/>
            </a:endParaRPr>
          </a:p>
          <a:p>
            <a:pPr marL="24765" algn="ctr">
              <a:lnSpc>
                <a:spcPct val="100000"/>
              </a:lnSpc>
            </a:pPr>
            <a:r>
              <a:rPr sz="600" b="1" spc="20" dirty="0">
                <a:solidFill>
                  <a:srgbClr val="231F20"/>
                </a:solidFill>
                <a:latin typeface="Arial"/>
                <a:cs typeface="Arial"/>
              </a:rPr>
              <a:t>GUIDE</a:t>
            </a:r>
            <a:r>
              <a:rPr sz="600" b="1" spc="180" dirty="0">
                <a:solidFill>
                  <a:srgbClr val="231F20"/>
                </a:solidFill>
                <a:latin typeface="Arial"/>
                <a:cs typeface="Arial"/>
              </a:rPr>
              <a:t> </a:t>
            </a:r>
            <a:r>
              <a:rPr sz="600" b="1" spc="20" dirty="0">
                <a:solidFill>
                  <a:srgbClr val="231F20"/>
                </a:solidFill>
                <a:latin typeface="Arial"/>
                <a:cs typeface="Arial"/>
              </a:rPr>
              <a:t>TO</a:t>
            </a:r>
            <a:r>
              <a:rPr sz="600" b="1" spc="200" dirty="0">
                <a:solidFill>
                  <a:srgbClr val="231F20"/>
                </a:solidFill>
                <a:latin typeface="Arial"/>
                <a:cs typeface="Arial"/>
              </a:rPr>
              <a:t> </a:t>
            </a:r>
            <a:r>
              <a:rPr sz="600" b="1" spc="20" dirty="0">
                <a:solidFill>
                  <a:srgbClr val="231F20"/>
                </a:solidFill>
                <a:latin typeface="Arial"/>
                <a:cs typeface="Arial"/>
              </a:rPr>
              <a:t>INVESTING</a:t>
            </a:r>
            <a:r>
              <a:rPr sz="600" b="1" spc="204" dirty="0">
                <a:solidFill>
                  <a:srgbClr val="231F20"/>
                </a:solidFill>
                <a:latin typeface="Arial"/>
                <a:cs typeface="Arial"/>
              </a:rPr>
              <a:t> </a:t>
            </a:r>
            <a:r>
              <a:rPr sz="600" b="1" spc="20" dirty="0">
                <a:solidFill>
                  <a:srgbClr val="231F20"/>
                </a:solidFill>
                <a:latin typeface="Arial"/>
                <a:cs typeface="Arial"/>
              </a:rPr>
              <a:t>IN</a:t>
            </a:r>
            <a:r>
              <a:rPr sz="600" b="1" spc="190" dirty="0">
                <a:solidFill>
                  <a:srgbClr val="231F20"/>
                </a:solidFill>
                <a:latin typeface="Arial"/>
                <a:cs typeface="Arial"/>
              </a:rPr>
              <a:t> </a:t>
            </a:r>
            <a:r>
              <a:rPr sz="600" b="1" spc="20" dirty="0">
                <a:solidFill>
                  <a:srgbClr val="231F20"/>
                </a:solidFill>
                <a:latin typeface="Arial"/>
                <a:cs typeface="Arial"/>
              </a:rPr>
              <a:t>AN</a:t>
            </a:r>
            <a:r>
              <a:rPr sz="600" b="1" spc="200" dirty="0">
                <a:solidFill>
                  <a:srgbClr val="231F20"/>
                </a:solidFill>
                <a:latin typeface="Arial"/>
                <a:cs typeface="Arial"/>
              </a:rPr>
              <a:t> </a:t>
            </a:r>
            <a:r>
              <a:rPr sz="600" b="1" spc="20" dirty="0">
                <a:solidFill>
                  <a:srgbClr val="231F20"/>
                </a:solidFill>
                <a:latin typeface="Arial"/>
                <a:cs typeface="Arial"/>
              </a:rPr>
              <a:t>ELECTION</a:t>
            </a:r>
            <a:r>
              <a:rPr sz="600" b="1" spc="185" dirty="0">
                <a:solidFill>
                  <a:srgbClr val="231F20"/>
                </a:solidFill>
                <a:latin typeface="Arial"/>
                <a:cs typeface="Arial"/>
              </a:rPr>
              <a:t> </a:t>
            </a:r>
            <a:r>
              <a:rPr sz="600" b="1" spc="-20" dirty="0">
                <a:solidFill>
                  <a:srgbClr val="231F20"/>
                </a:solidFill>
                <a:latin typeface="Arial"/>
                <a:cs typeface="Arial"/>
              </a:rPr>
              <a:t>YEAR</a:t>
            </a:r>
            <a:r>
              <a:rPr sz="600" b="1" spc="500" dirty="0">
                <a:solidFill>
                  <a:srgbClr val="231F20"/>
                </a:solidFill>
                <a:latin typeface="Arial"/>
                <a:cs typeface="Arial"/>
              </a:rPr>
              <a:t> </a:t>
            </a:r>
            <a:endParaRPr sz="600" dirty="0">
              <a:latin typeface="Arial"/>
              <a:cs typeface="Arial"/>
            </a:endParaRPr>
          </a:p>
          <a:p>
            <a:pPr marL="17145" algn="ctr">
              <a:lnSpc>
                <a:spcPct val="100000"/>
              </a:lnSpc>
              <a:spcBef>
                <a:spcPts val="65"/>
              </a:spcBef>
            </a:pPr>
            <a:r>
              <a:rPr sz="800" spc="-140" dirty="0">
                <a:solidFill>
                  <a:srgbClr val="231F20"/>
                </a:solidFill>
                <a:latin typeface="Arial"/>
                <a:cs typeface="Arial"/>
              </a:rPr>
              <a:t>–</a:t>
            </a:r>
            <a:r>
              <a:rPr sz="800" spc="-15" dirty="0">
                <a:solidFill>
                  <a:srgbClr val="231F20"/>
                </a:solidFill>
                <a:latin typeface="Arial"/>
                <a:cs typeface="Arial"/>
              </a:rPr>
              <a:t> </a:t>
            </a:r>
            <a:r>
              <a:rPr sz="800" dirty="0">
                <a:solidFill>
                  <a:srgbClr val="231F20"/>
                </a:solidFill>
                <a:latin typeface="Arial"/>
                <a:cs typeface="Arial"/>
              </a:rPr>
              <a:t>3</a:t>
            </a:r>
            <a:r>
              <a:rPr sz="800" spc="-15" dirty="0">
                <a:solidFill>
                  <a:srgbClr val="231F20"/>
                </a:solidFill>
                <a:latin typeface="Arial"/>
                <a:cs typeface="Arial"/>
              </a:rPr>
              <a:t> </a:t>
            </a:r>
            <a:r>
              <a:rPr sz="800" spc="-60" dirty="0">
                <a:solidFill>
                  <a:srgbClr val="231F20"/>
                </a:solidFill>
                <a:latin typeface="Arial"/>
                <a:cs typeface="Arial"/>
              </a:rPr>
              <a:t>–</a:t>
            </a:r>
            <a:endParaRPr sz="800" dirty="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8800" y="6959600"/>
            <a:ext cx="8472805" cy="626110"/>
          </a:xfrm>
          <a:prstGeom prst="rect">
            <a:avLst/>
          </a:prstGeom>
        </p:spPr>
        <p:txBody>
          <a:bodyPr vert="horz" wrap="square" lIns="0" tIns="762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spcBef>
                <a:spcPts val="60"/>
              </a:spcBef>
            </a:pPr>
            <a:r>
              <a:rPr sz="550" spc="95">
                <a:solidFill>
                  <a:srgbClr val="231F20"/>
                </a:solidFill>
                <a:latin typeface="Lucida Sans Unicode"/>
                <a:cs typeface="Lucida Sans Unicode"/>
              </a:rPr>
              <a:t>sources</a:t>
            </a:r>
            <a:r>
              <a:rPr sz="800" spc="95">
                <a:solidFill>
                  <a:srgbClr val="231F20"/>
                </a:solidFill>
                <a:latin typeface="Lucida Sans Unicode"/>
                <a:cs typeface="Lucida Sans Unicode"/>
              </a:rPr>
              <a:t>:</a:t>
            </a:r>
            <a:r>
              <a:rPr sz="800" spc="75">
                <a:solidFill>
                  <a:srgbClr val="231F20"/>
                </a:solidFill>
                <a:latin typeface="Lucida Sans Unicode"/>
                <a:cs typeface="Lucida Sans Unicode"/>
              </a:rPr>
              <a:t> </a:t>
            </a:r>
            <a:r>
              <a:rPr sz="800">
                <a:solidFill>
                  <a:srgbClr val="231F20"/>
                </a:solidFill>
                <a:latin typeface="Arial"/>
                <a:cs typeface="Arial"/>
              </a:rPr>
              <a:t>Capital</a:t>
            </a:r>
            <a:r>
              <a:rPr sz="800" spc="40">
                <a:solidFill>
                  <a:srgbClr val="231F20"/>
                </a:solidFill>
                <a:latin typeface="Arial"/>
                <a:cs typeface="Arial"/>
              </a:rPr>
              <a:t> </a:t>
            </a:r>
            <a:r>
              <a:rPr sz="800">
                <a:solidFill>
                  <a:srgbClr val="231F20"/>
                </a:solidFill>
                <a:latin typeface="Arial"/>
                <a:cs typeface="Arial"/>
              </a:rPr>
              <a:t>Group,</a:t>
            </a:r>
            <a:r>
              <a:rPr sz="800" spc="10">
                <a:solidFill>
                  <a:srgbClr val="231F20"/>
                </a:solidFill>
                <a:latin typeface="Arial"/>
                <a:cs typeface="Arial"/>
              </a:rPr>
              <a:t> </a:t>
            </a:r>
            <a:r>
              <a:rPr sz="800" spc="-45">
                <a:solidFill>
                  <a:srgbClr val="231F20"/>
                </a:solidFill>
                <a:latin typeface="Arial"/>
                <a:cs typeface="Arial"/>
              </a:rPr>
              <a:t>RIMES,</a:t>
            </a:r>
            <a:r>
              <a:rPr sz="800" spc="10">
                <a:solidFill>
                  <a:srgbClr val="231F20"/>
                </a:solidFill>
                <a:latin typeface="Arial"/>
                <a:cs typeface="Arial"/>
              </a:rPr>
              <a:t> </a:t>
            </a:r>
            <a:r>
              <a:rPr sz="800">
                <a:solidFill>
                  <a:srgbClr val="231F20"/>
                </a:solidFill>
                <a:latin typeface="Arial"/>
                <a:cs typeface="Arial"/>
              </a:rPr>
              <a:t>Standard</a:t>
            </a:r>
            <a:r>
              <a:rPr sz="800" spc="45">
                <a:solidFill>
                  <a:srgbClr val="231F20"/>
                </a:solidFill>
                <a:latin typeface="Arial"/>
                <a:cs typeface="Arial"/>
              </a:rPr>
              <a:t> </a:t>
            </a:r>
            <a:r>
              <a:rPr sz="800">
                <a:solidFill>
                  <a:srgbClr val="231F20"/>
                </a:solidFill>
                <a:latin typeface="Arial"/>
                <a:cs typeface="Arial"/>
              </a:rPr>
              <a:t>&amp;</a:t>
            </a:r>
            <a:r>
              <a:rPr sz="800" spc="45">
                <a:solidFill>
                  <a:srgbClr val="231F20"/>
                </a:solidFill>
                <a:latin typeface="Arial"/>
                <a:cs typeface="Arial"/>
              </a:rPr>
              <a:t> </a:t>
            </a:r>
            <a:r>
              <a:rPr sz="800" spc="-20">
                <a:solidFill>
                  <a:srgbClr val="231F20"/>
                </a:solidFill>
                <a:latin typeface="Arial"/>
                <a:cs typeface="Arial"/>
              </a:rPr>
              <a:t>Poor‘s.</a:t>
            </a:r>
            <a:r>
              <a:rPr sz="800" spc="10">
                <a:solidFill>
                  <a:srgbClr val="231F20"/>
                </a:solidFill>
                <a:latin typeface="Arial"/>
                <a:cs typeface="Arial"/>
              </a:rPr>
              <a:t> </a:t>
            </a:r>
            <a:r>
              <a:rPr sz="800">
                <a:solidFill>
                  <a:srgbClr val="231F20"/>
                </a:solidFill>
                <a:latin typeface="Arial"/>
                <a:cs typeface="Arial"/>
              </a:rPr>
              <a:t>Includes</a:t>
            </a:r>
            <a:r>
              <a:rPr sz="800" spc="40">
                <a:solidFill>
                  <a:srgbClr val="231F20"/>
                </a:solidFill>
                <a:latin typeface="Arial"/>
                <a:cs typeface="Arial"/>
              </a:rPr>
              <a:t> </a:t>
            </a:r>
            <a:r>
              <a:rPr sz="800">
                <a:solidFill>
                  <a:srgbClr val="231F20"/>
                </a:solidFill>
                <a:latin typeface="Arial"/>
                <a:cs typeface="Arial"/>
              </a:rPr>
              <a:t>all</a:t>
            </a:r>
            <a:r>
              <a:rPr sz="800" spc="45">
                <a:solidFill>
                  <a:srgbClr val="231F20"/>
                </a:solidFill>
                <a:latin typeface="Arial"/>
                <a:cs typeface="Arial"/>
              </a:rPr>
              <a:t> </a:t>
            </a:r>
            <a:r>
              <a:rPr sz="800">
                <a:solidFill>
                  <a:srgbClr val="231F20"/>
                </a:solidFill>
                <a:latin typeface="Arial"/>
                <a:cs typeface="Arial"/>
              </a:rPr>
              <a:t>daily</a:t>
            </a:r>
            <a:r>
              <a:rPr sz="800" spc="40">
                <a:solidFill>
                  <a:srgbClr val="231F20"/>
                </a:solidFill>
                <a:latin typeface="Arial"/>
                <a:cs typeface="Arial"/>
              </a:rPr>
              <a:t> </a:t>
            </a:r>
            <a:r>
              <a:rPr sz="800">
                <a:solidFill>
                  <a:srgbClr val="231F20"/>
                </a:solidFill>
                <a:latin typeface="Arial"/>
                <a:cs typeface="Arial"/>
              </a:rPr>
              <a:t>price</a:t>
            </a:r>
            <a:r>
              <a:rPr sz="800" spc="45">
                <a:solidFill>
                  <a:srgbClr val="231F20"/>
                </a:solidFill>
                <a:latin typeface="Arial"/>
                <a:cs typeface="Arial"/>
              </a:rPr>
              <a:t> </a:t>
            </a:r>
            <a:r>
              <a:rPr sz="800">
                <a:solidFill>
                  <a:srgbClr val="231F20"/>
                </a:solidFill>
                <a:latin typeface="Arial"/>
                <a:cs typeface="Arial"/>
              </a:rPr>
              <a:t>returns</a:t>
            </a:r>
            <a:r>
              <a:rPr sz="800" spc="45">
                <a:solidFill>
                  <a:srgbClr val="231F20"/>
                </a:solidFill>
                <a:latin typeface="Arial"/>
                <a:cs typeface="Arial"/>
              </a:rPr>
              <a:t> </a:t>
            </a:r>
            <a:r>
              <a:rPr sz="800">
                <a:solidFill>
                  <a:srgbClr val="231F20"/>
                </a:solidFill>
                <a:latin typeface="Arial"/>
                <a:cs typeface="Arial"/>
              </a:rPr>
              <a:t>from</a:t>
            </a:r>
            <a:r>
              <a:rPr sz="800" spc="30">
                <a:solidFill>
                  <a:srgbClr val="231F20"/>
                </a:solidFill>
                <a:latin typeface="Arial"/>
                <a:cs typeface="Arial"/>
              </a:rPr>
              <a:t> </a:t>
            </a:r>
            <a:r>
              <a:rPr sz="800">
                <a:solidFill>
                  <a:srgbClr val="231F20"/>
                </a:solidFill>
                <a:latin typeface="Arial"/>
                <a:cs typeface="Arial"/>
              </a:rPr>
              <a:t>January</a:t>
            </a:r>
            <a:r>
              <a:rPr sz="800" spc="35">
                <a:solidFill>
                  <a:srgbClr val="231F20"/>
                </a:solidFill>
                <a:latin typeface="Arial"/>
                <a:cs typeface="Arial"/>
              </a:rPr>
              <a:t> </a:t>
            </a:r>
            <a:r>
              <a:rPr sz="800">
                <a:solidFill>
                  <a:srgbClr val="231F20"/>
                </a:solidFill>
                <a:latin typeface="Arial"/>
                <a:cs typeface="Arial"/>
              </a:rPr>
              <a:t>1,</a:t>
            </a:r>
            <a:r>
              <a:rPr sz="800" spc="10">
                <a:solidFill>
                  <a:srgbClr val="231F20"/>
                </a:solidFill>
                <a:latin typeface="Arial"/>
                <a:cs typeface="Arial"/>
              </a:rPr>
              <a:t> </a:t>
            </a:r>
            <a:r>
              <a:rPr sz="800">
                <a:solidFill>
                  <a:srgbClr val="231F20"/>
                </a:solidFill>
                <a:latin typeface="Arial"/>
                <a:cs typeface="Arial"/>
              </a:rPr>
              <a:t>1932</a:t>
            </a:r>
            <a:r>
              <a:rPr sz="800" spc="45">
                <a:solidFill>
                  <a:srgbClr val="231F20"/>
                </a:solidFill>
                <a:latin typeface="Arial"/>
                <a:cs typeface="Arial"/>
              </a:rPr>
              <a:t> </a:t>
            </a:r>
            <a:r>
              <a:rPr sz="800">
                <a:solidFill>
                  <a:srgbClr val="231F20"/>
                </a:solidFill>
                <a:latin typeface="Arial"/>
                <a:cs typeface="Arial"/>
              </a:rPr>
              <a:t>through</a:t>
            </a:r>
            <a:r>
              <a:rPr sz="800" spc="40">
                <a:solidFill>
                  <a:srgbClr val="231F20"/>
                </a:solidFill>
                <a:latin typeface="Arial"/>
                <a:cs typeface="Arial"/>
              </a:rPr>
              <a:t> </a:t>
            </a:r>
            <a:r>
              <a:rPr sz="800">
                <a:solidFill>
                  <a:srgbClr val="231F20"/>
                </a:solidFill>
                <a:latin typeface="Arial"/>
                <a:cs typeface="Arial"/>
              </a:rPr>
              <a:t>December</a:t>
            </a:r>
            <a:r>
              <a:rPr sz="800" spc="45">
                <a:solidFill>
                  <a:srgbClr val="231F20"/>
                </a:solidFill>
                <a:latin typeface="Arial"/>
                <a:cs typeface="Arial"/>
              </a:rPr>
              <a:t> </a:t>
            </a:r>
            <a:r>
              <a:rPr sz="800">
                <a:solidFill>
                  <a:srgbClr val="231F20"/>
                </a:solidFill>
                <a:latin typeface="Arial"/>
                <a:cs typeface="Arial"/>
              </a:rPr>
              <a:t>31,</a:t>
            </a:r>
            <a:r>
              <a:rPr sz="800" spc="10">
                <a:solidFill>
                  <a:srgbClr val="231F20"/>
                </a:solidFill>
                <a:latin typeface="Arial"/>
                <a:cs typeface="Arial"/>
              </a:rPr>
              <a:t> </a:t>
            </a:r>
            <a:r>
              <a:rPr sz="800">
                <a:solidFill>
                  <a:srgbClr val="231F20"/>
                </a:solidFill>
                <a:latin typeface="Arial"/>
                <a:cs typeface="Arial"/>
              </a:rPr>
              <a:t>2022.</a:t>
            </a:r>
            <a:r>
              <a:rPr sz="800" spc="10">
                <a:solidFill>
                  <a:srgbClr val="231F20"/>
                </a:solidFill>
                <a:latin typeface="Arial"/>
                <a:cs typeface="Arial"/>
              </a:rPr>
              <a:t> </a:t>
            </a:r>
            <a:r>
              <a:rPr sz="800">
                <a:solidFill>
                  <a:srgbClr val="231F20"/>
                </a:solidFill>
                <a:latin typeface="Arial"/>
                <a:cs typeface="Arial"/>
              </a:rPr>
              <a:t>Non-election</a:t>
            </a:r>
            <a:r>
              <a:rPr sz="800" spc="45">
                <a:solidFill>
                  <a:srgbClr val="231F20"/>
                </a:solidFill>
                <a:latin typeface="Arial"/>
                <a:cs typeface="Arial"/>
              </a:rPr>
              <a:t> </a:t>
            </a:r>
            <a:r>
              <a:rPr sz="800" spc="-10">
                <a:solidFill>
                  <a:srgbClr val="231F20"/>
                </a:solidFill>
                <a:latin typeface="Arial"/>
                <a:cs typeface="Arial"/>
              </a:rPr>
              <a:t>years</a:t>
            </a:r>
            <a:r>
              <a:rPr sz="800" spc="40">
                <a:solidFill>
                  <a:srgbClr val="231F20"/>
                </a:solidFill>
                <a:latin typeface="Arial"/>
                <a:cs typeface="Arial"/>
              </a:rPr>
              <a:t> </a:t>
            </a:r>
            <a:r>
              <a:rPr sz="800">
                <a:solidFill>
                  <a:srgbClr val="231F20"/>
                </a:solidFill>
                <a:latin typeface="Arial"/>
                <a:cs typeface="Arial"/>
              </a:rPr>
              <a:t>exclude</a:t>
            </a:r>
            <a:r>
              <a:rPr sz="800" spc="45">
                <a:solidFill>
                  <a:srgbClr val="231F20"/>
                </a:solidFill>
                <a:latin typeface="Arial"/>
                <a:cs typeface="Arial"/>
              </a:rPr>
              <a:t> </a:t>
            </a:r>
            <a:r>
              <a:rPr sz="800">
                <a:solidFill>
                  <a:srgbClr val="231F20"/>
                </a:solidFill>
                <a:latin typeface="Arial"/>
                <a:cs typeface="Arial"/>
              </a:rPr>
              <a:t>all</a:t>
            </a:r>
            <a:r>
              <a:rPr sz="800" spc="40">
                <a:solidFill>
                  <a:srgbClr val="231F20"/>
                </a:solidFill>
                <a:latin typeface="Arial"/>
                <a:cs typeface="Arial"/>
              </a:rPr>
              <a:t> </a:t>
            </a:r>
            <a:r>
              <a:rPr sz="800" spc="-10">
                <a:solidFill>
                  <a:srgbClr val="231F20"/>
                </a:solidFill>
                <a:latin typeface="Arial"/>
                <a:cs typeface="Arial"/>
              </a:rPr>
              <a:t>years</a:t>
            </a:r>
            <a:r>
              <a:rPr sz="800" spc="45">
                <a:solidFill>
                  <a:srgbClr val="231F20"/>
                </a:solidFill>
                <a:latin typeface="Arial"/>
                <a:cs typeface="Arial"/>
              </a:rPr>
              <a:t> </a:t>
            </a:r>
            <a:r>
              <a:rPr sz="800">
                <a:solidFill>
                  <a:srgbClr val="231F20"/>
                </a:solidFill>
                <a:latin typeface="Arial"/>
                <a:cs typeface="Arial"/>
              </a:rPr>
              <a:t>with</a:t>
            </a:r>
            <a:r>
              <a:rPr sz="800" spc="40">
                <a:solidFill>
                  <a:srgbClr val="231F20"/>
                </a:solidFill>
                <a:latin typeface="Arial"/>
                <a:cs typeface="Arial"/>
              </a:rPr>
              <a:t> </a:t>
            </a:r>
            <a:r>
              <a:rPr sz="800">
                <a:solidFill>
                  <a:srgbClr val="231F20"/>
                </a:solidFill>
                <a:latin typeface="Arial"/>
                <a:cs typeface="Arial"/>
              </a:rPr>
              <a:t>either</a:t>
            </a:r>
            <a:r>
              <a:rPr sz="800" spc="45">
                <a:solidFill>
                  <a:srgbClr val="231F20"/>
                </a:solidFill>
                <a:latin typeface="Arial"/>
                <a:cs typeface="Arial"/>
              </a:rPr>
              <a:t> </a:t>
            </a:r>
            <a:r>
              <a:rPr sz="800" spc="-50">
                <a:solidFill>
                  <a:srgbClr val="231F20"/>
                </a:solidFill>
                <a:latin typeface="Arial"/>
                <a:cs typeface="Arial"/>
              </a:rPr>
              <a:t>a</a:t>
            </a:r>
            <a:r>
              <a:rPr sz="800">
                <a:solidFill>
                  <a:srgbClr val="231F20"/>
                </a:solidFill>
                <a:latin typeface="Arial"/>
                <a:cs typeface="Arial"/>
              </a:rPr>
              <a:t> presidential</a:t>
            </a:r>
            <a:r>
              <a:rPr sz="800" spc="55">
                <a:solidFill>
                  <a:srgbClr val="231F20"/>
                </a:solidFill>
                <a:latin typeface="Arial"/>
                <a:cs typeface="Arial"/>
              </a:rPr>
              <a:t> </a:t>
            </a:r>
            <a:r>
              <a:rPr sz="800">
                <a:solidFill>
                  <a:srgbClr val="231F20"/>
                </a:solidFill>
                <a:latin typeface="Arial"/>
                <a:cs typeface="Arial"/>
              </a:rPr>
              <a:t>or</a:t>
            </a:r>
            <a:r>
              <a:rPr sz="800" spc="60">
                <a:solidFill>
                  <a:srgbClr val="231F20"/>
                </a:solidFill>
                <a:latin typeface="Arial"/>
                <a:cs typeface="Arial"/>
              </a:rPr>
              <a:t> </a:t>
            </a:r>
            <a:r>
              <a:rPr sz="800">
                <a:solidFill>
                  <a:srgbClr val="231F20"/>
                </a:solidFill>
                <a:latin typeface="Arial"/>
                <a:cs typeface="Arial"/>
              </a:rPr>
              <a:t>midterm</a:t>
            </a:r>
            <a:r>
              <a:rPr sz="800" spc="60">
                <a:solidFill>
                  <a:srgbClr val="231F20"/>
                </a:solidFill>
                <a:latin typeface="Arial"/>
                <a:cs typeface="Arial"/>
              </a:rPr>
              <a:t> </a:t>
            </a:r>
            <a:r>
              <a:rPr sz="800">
                <a:solidFill>
                  <a:srgbClr val="231F20"/>
                </a:solidFill>
                <a:latin typeface="Arial"/>
                <a:cs typeface="Arial"/>
              </a:rPr>
              <a:t>elections.</a:t>
            </a:r>
            <a:r>
              <a:rPr sz="800" spc="25">
                <a:solidFill>
                  <a:srgbClr val="231F20"/>
                </a:solidFill>
                <a:latin typeface="Arial"/>
                <a:cs typeface="Arial"/>
              </a:rPr>
              <a:t> </a:t>
            </a:r>
            <a:r>
              <a:rPr sz="800" spc="-50">
                <a:solidFill>
                  <a:srgbClr val="231F20"/>
                </a:solidFill>
                <a:latin typeface="Arial"/>
                <a:cs typeface="Arial"/>
              </a:rPr>
              <a:t>Past</a:t>
            </a:r>
            <a:r>
              <a:rPr sz="800" spc="60">
                <a:solidFill>
                  <a:srgbClr val="231F20"/>
                </a:solidFill>
                <a:latin typeface="Arial"/>
                <a:cs typeface="Arial"/>
              </a:rPr>
              <a:t> </a:t>
            </a:r>
            <a:r>
              <a:rPr sz="800">
                <a:solidFill>
                  <a:srgbClr val="231F20"/>
                </a:solidFill>
                <a:latin typeface="Arial"/>
                <a:cs typeface="Arial"/>
              </a:rPr>
              <a:t>results</a:t>
            </a:r>
            <a:r>
              <a:rPr sz="800" spc="60">
                <a:solidFill>
                  <a:srgbClr val="231F20"/>
                </a:solidFill>
                <a:latin typeface="Arial"/>
                <a:cs typeface="Arial"/>
              </a:rPr>
              <a:t> </a:t>
            </a:r>
            <a:r>
              <a:rPr sz="800">
                <a:solidFill>
                  <a:srgbClr val="231F20"/>
                </a:solidFill>
                <a:latin typeface="Arial"/>
                <a:cs typeface="Arial"/>
              </a:rPr>
              <a:t>are</a:t>
            </a:r>
            <a:r>
              <a:rPr sz="800" spc="60">
                <a:solidFill>
                  <a:srgbClr val="231F20"/>
                </a:solidFill>
                <a:latin typeface="Arial"/>
                <a:cs typeface="Arial"/>
              </a:rPr>
              <a:t> </a:t>
            </a:r>
            <a:r>
              <a:rPr sz="800">
                <a:solidFill>
                  <a:srgbClr val="231F20"/>
                </a:solidFill>
                <a:latin typeface="Arial"/>
                <a:cs typeface="Arial"/>
              </a:rPr>
              <a:t>not</a:t>
            </a:r>
            <a:r>
              <a:rPr sz="800" spc="60">
                <a:solidFill>
                  <a:srgbClr val="231F20"/>
                </a:solidFill>
                <a:latin typeface="Arial"/>
                <a:cs typeface="Arial"/>
              </a:rPr>
              <a:t> </a:t>
            </a:r>
            <a:r>
              <a:rPr sz="800">
                <a:solidFill>
                  <a:srgbClr val="231F20"/>
                </a:solidFill>
                <a:latin typeface="Arial"/>
                <a:cs typeface="Arial"/>
              </a:rPr>
              <a:t>predictive</a:t>
            </a:r>
            <a:r>
              <a:rPr sz="800" spc="60">
                <a:solidFill>
                  <a:srgbClr val="231F20"/>
                </a:solidFill>
                <a:latin typeface="Arial"/>
                <a:cs typeface="Arial"/>
              </a:rPr>
              <a:t> </a:t>
            </a:r>
            <a:r>
              <a:rPr sz="800">
                <a:solidFill>
                  <a:srgbClr val="231F20"/>
                </a:solidFill>
                <a:latin typeface="Arial"/>
                <a:cs typeface="Arial"/>
              </a:rPr>
              <a:t>of</a:t>
            </a:r>
            <a:r>
              <a:rPr sz="800" spc="80">
                <a:solidFill>
                  <a:srgbClr val="231F20"/>
                </a:solidFill>
                <a:latin typeface="Arial"/>
                <a:cs typeface="Arial"/>
              </a:rPr>
              <a:t> </a:t>
            </a:r>
            <a:r>
              <a:rPr sz="800">
                <a:solidFill>
                  <a:srgbClr val="231F20"/>
                </a:solidFill>
                <a:latin typeface="Arial"/>
                <a:cs typeface="Arial"/>
              </a:rPr>
              <a:t>results</a:t>
            </a:r>
            <a:r>
              <a:rPr sz="800" spc="55">
                <a:solidFill>
                  <a:srgbClr val="231F20"/>
                </a:solidFill>
                <a:latin typeface="Arial"/>
                <a:cs typeface="Arial"/>
              </a:rPr>
              <a:t> </a:t>
            </a:r>
            <a:r>
              <a:rPr sz="800">
                <a:solidFill>
                  <a:srgbClr val="231F20"/>
                </a:solidFill>
                <a:latin typeface="Arial"/>
                <a:cs typeface="Arial"/>
              </a:rPr>
              <a:t>in</a:t>
            </a:r>
            <a:r>
              <a:rPr sz="800" spc="60">
                <a:solidFill>
                  <a:srgbClr val="231F20"/>
                </a:solidFill>
                <a:latin typeface="Arial"/>
                <a:cs typeface="Arial"/>
              </a:rPr>
              <a:t> </a:t>
            </a:r>
            <a:r>
              <a:rPr sz="800">
                <a:solidFill>
                  <a:srgbClr val="231F20"/>
                </a:solidFill>
                <a:latin typeface="Arial"/>
                <a:cs typeface="Arial"/>
              </a:rPr>
              <a:t>future</a:t>
            </a:r>
            <a:r>
              <a:rPr sz="800" spc="60">
                <a:solidFill>
                  <a:srgbClr val="231F20"/>
                </a:solidFill>
                <a:latin typeface="Arial"/>
                <a:cs typeface="Arial"/>
              </a:rPr>
              <a:t> </a:t>
            </a:r>
            <a:r>
              <a:rPr sz="800" spc="-10">
                <a:solidFill>
                  <a:srgbClr val="231F20"/>
                </a:solidFill>
                <a:latin typeface="Arial"/>
                <a:cs typeface="Arial"/>
              </a:rPr>
              <a:t>periods.</a:t>
            </a:r>
            <a:endParaRPr sz="800">
              <a:latin typeface="Arial"/>
              <a:cs typeface="Arial"/>
            </a:endParaRPr>
          </a:p>
          <a:p>
            <a:pPr>
              <a:lnSpc>
                <a:spcPct val="100000"/>
              </a:lnSpc>
              <a:spcBef>
                <a:spcPts val="100"/>
              </a:spcBef>
            </a:pPr>
            <a:endParaRPr sz="800">
              <a:latin typeface="Arial"/>
              <a:cs typeface="Arial"/>
            </a:endParaRPr>
          </a:p>
          <a:p>
            <a:pPr marL="475615" algn="ctr">
              <a:lnSpc>
                <a:spcPct val="100000"/>
              </a:lnSpc>
              <a:spcBef>
                <a:spcPts val="5"/>
              </a:spcBef>
            </a:pPr>
            <a:r>
              <a:rPr sz="600" b="1" spc="20">
                <a:solidFill>
                  <a:srgbClr val="231F20"/>
                </a:solidFill>
                <a:latin typeface="Arial"/>
                <a:cs typeface="Arial"/>
              </a:rPr>
              <a:t>GUIDE</a:t>
            </a:r>
            <a:r>
              <a:rPr sz="600" b="1" spc="180">
                <a:solidFill>
                  <a:srgbClr val="231F20"/>
                </a:solidFill>
                <a:latin typeface="Arial"/>
                <a:cs typeface="Arial"/>
              </a:rPr>
              <a:t> </a:t>
            </a:r>
            <a:r>
              <a:rPr sz="600" b="1" spc="20">
                <a:solidFill>
                  <a:srgbClr val="231F20"/>
                </a:solidFill>
                <a:latin typeface="Arial"/>
                <a:cs typeface="Arial"/>
              </a:rPr>
              <a:t>TO</a:t>
            </a:r>
            <a:r>
              <a:rPr sz="600" b="1" spc="200">
                <a:solidFill>
                  <a:srgbClr val="231F20"/>
                </a:solidFill>
                <a:latin typeface="Arial"/>
                <a:cs typeface="Arial"/>
              </a:rPr>
              <a:t> </a:t>
            </a:r>
            <a:r>
              <a:rPr sz="600" b="1" spc="20">
                <a:solidFill>
                  <a:srgbClr val="231F20"/>
                </a:solidFill>
                <a:latin typeface="Arial"/>
                <a:cs typeface="Arial"/>
              </a:rPr>
              <a:t>INVESTING</a:t>
            </a:r>
            <a:r>
              <a:rPr sz="600" b="1" spc="204">
                <a:solidFill>
                  <a:srgbClr val="231F20"/>
                </a:solidFill>
                <a:latin typeface="Arial"/>
                <a:cs typeface="Arial"/>
              </a:rPr>
              <a:t> </a:t>
            </a:r>
            <a:r>
              <a:rPr sz="600" b="1" spc="20">
                <a:solidFill>
                  <a:srgbClr val="231F20"/>
                </a:solidFill>
                <a:latin typeface="Arial"/>
                <a:cs typeface="Arial"/>
              </a:rPr>
              <a:t>IN</a:t>
            </a:r>
            <a:r>
              <a:rPr sz="600" b="1" spc="190">
                <a:solidFill>
                  <a:srgbClr val="231F20"/>
                </a:solidFill>
                <a:latin typeface="Arial"/>
                <a:cs typeface="Arial"/>
              </a:rPr>
              <a:t> </a:t>
            </a:r>
            <a:r>
              <a:rPr sz="600" b="1" spc="20">
                <a:solidFill>
                  <a:srgbClr val="231F20"/>
                </a:solidFill>
                <a:latin typeface="Arial"/>
                <a:cs typeface="Arial"/>
              </a:rPr>
              <a:t>AN</a:t>
            </a:r>
            <a:r>
              <a:rPr sz="600" b="1" spc="200">
                <a:solidFill>
                  <a:srgbClr val="231F20"/>
                </a:solidFill>
                <a:latin typeface="Arial"/>
                <a:cs typeface="Arial"/>
              </a:rPr>
              <a:t> </a:t>
            </a:r>
            <a:r>
              <a:rPr sz="600" b="1" spc="20">
                <a:solidFill>
                  <a:srgbClr val="231F20"/>
                </a:solidFill>
                <a:latin typeface="Arial"/>
                <a:cs typeface="Arial"/>
              </a:rPr>
              <a:t>ELECTION</a:t>
            </a:r>
            <a:r>
              <a:rPr sz="600" b="1" spc="185">
                <a:solidFill>
                  <a:srgbClr val="231F20"/>
                </a:solidFill>
                <a:latin typeface="Arial"/>
                <a:cs typeface="Arial"/>
              </a:rPr>
              <a:t> </a:t>
            </a:r>
            <a:r>
              <a:rPr sz="600" b="1" spc="-20">
                <a:solidFill>
                  <a:srgbClr val="231F20"/>
                </a:solidFill>
                <a:latin typeface="Arial"/>
                <a:cs typeface="Arial"/>
              </a:rPr>
              <a:t>YEAR</a:t>
            </a:r>
            <a:r>
              <a:rPr sz="600" b="1" spc="500">
                <a:solidFill>
                  <a:srgbClr val="231F20"/>
                </a:solidFill>
                <a:latin typeface="Arial"/>
                <a:cs typeface="Arial"/>
              </a:rPr>
              <a:t> </a:t>
            </a:r>
            <a:endParaRPr sz="600">
              <a:latin typeface="Arial"/>
              <a:cs typeface="Arial"/>
            </a:endParaRPr>
          </a:p>
          <a:p>
            <a:pPr marL="467995" algn="ctr">
              <a:lnSpc>
                <a:spcPct val="100000"/>
              </a:lnSpc>
              <a:spcBef>
                <a:spcPts val="60"/>
              </a:spcBef>
            </a:pPr>
            <a:r>
              <a:rPr sz="800" spc="-140">
                <a:solidFill>
                  <a:srgbClr val="231F20"/>
                </a:solidFill>
                <a:latin typeface="Arial"/>
                <a:cs typeface="Arial"/>
              </a:rPr>
              <a:t>–</a:t>
            </a:r>
            <a:r>
              <a:rPr sz="800" spc="-15">
                <a:solidFill>
                  <a:srgbClr val="231F20"/>
                </a:solidFill>
                <a:latin typeface="Arial"/>
                <a:cs typeface="Arial"/>
              </a:rPr>
              <a:t> </a:t>
            </a:r>
            <a:r>
              <a:rPr sz="800">
                <a:solidFill>
                  <a:srgbClr val="231F20"/>
                </a:solidFill>
                <a:latin typeface="Arial"/>
                <a:cs typeface="Arial"/>
              </a:rPr>
              <a:t>4</a:t>
            </a:r>
            <a:r>
              <a:rPr sz="800" spc="-15">
                <a:solidFill>
                  <a:srgbClr val="231F20"/>
                </a:solidFill>
                <a:latin typeface="Arial"/>
                <a:cs typeface="Arial"/>
              </a:rPr>
              <a:t> </a:t>
            </a:r>
            <a:r>
              <a:rPr sz="800" spc="-60">
                <a:solidFill>
                  <a:srgbClr val="231F20"/>
                </a:solidFill>
                <a:latin typeface="Arial"/>
                <a:cs typeface="Arial"/>
              </a:rPr>
              <a:t>–</a:t>
            </a:r>
            <a:endParaRPr sz="800">
              <a:latin typeface="Arial"/>
              <a:cs typeface="Arial"/>
            </a:endParaRPr>
          </a:p>
        </p:txBody>
      </p:sp>
      <p:grpSp>
        <p:nvGrpSpPr>
          <p:cNvPr id="3" name="object 3"/>
          <p:cNvGrpSpPr/>
          <p:nvPr/>
        </p:nvGrpSpPr>
        <p:grpSpPr>
          <a:xfrm>
            <a:off x="862685" y="2512631"/>
            <a:ext cx="8555355" cy="2500630"/>
            <a:chOff x="862685" y="4122356"/>
            <a:chExt cx="8555355" cy="2500630"/>
          </a:xfrm>
        </p:grpSpPr>
        <p:pic>
          <p:nvPicPr>
            <p:cNvPr id="4" name="object 4"/>
            <p:cNvPicPr/>
            <p:nvPr/>
          </p:nvPicPr>
          <p:blipFill>
            <a:blip r:embed="rId3"/>
            <a:stretch>
              <a:fillRect/>
            </a:stretch>
          </p:blipFill>
          <p:spPr>
            <a:xfrm>
              <a:off x="862685" y="4122356"/>
              <a:ext cx="2485593" cy="2500134"/>
            </a:xfrm>
            <a:prstGeom prst="rect">
              <a:avLst/>
            </a:prstGeom>
          </p:spPr>
        </p:pic>
        <p:sp>
          <p:nvSpPr>
            <p:cNvPr id="5" name="object 5"/>
            <p:cNvSpPr/>
            <p:nvPr/>
          </p:nvSpPr>
          <p:spPr>
            <a:xfrm>
              <a:off x="3400705" y="4214719"/>
              <a:ext cx="5913120" cy="1176655"/>
            </a:xfrm>
            <a:custGeom>
              <a:avLst/>
              <a:gdLst/>
              <a:ahLst/>
              <a:cxnLst/>
              <a:rect l="l" t="t" r="r" b="b"/>
              <a:pathLst>
                <a:path w="5913120" h="1176654">
                  <a:moveTo>
                    <a:pt x="0" y="1176070"/>
                  </a:moveTo>
                  <a:lnTo>
                    <a:pt x="5912853" y="0"/>
                  </a:lnTo>
                </a:path>
              </a:pathLst>
            </a:custGeom>
            <a:ln w="26009">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 name="object 6"/>
            <p:cNvPicPr/>
            <p:nvPr/>
          </p:nvPicPr>
          <p:blipFill>
            <a:blip r:embed="rId4"/>
            <a:stretch>
              <a:fillRect/>
            </a:stretch>
          </p:blipFill>
          <p:spPr>
            <a:xfrm>
              <a:off x="9253574" y="4177512"/>
              <a:ext cx="163969" cy="94005"/>
            </a:xfrm>
            <a:prstGeom prst="rect">
              <a:avLst/>
            </a:prstGeom>
          </p:spPr>
        </p:pic>
      </p:grpSp>
      <p:sp>
        <p:nvSpPr>
          <p:cNvPr id="7" name="object 7"/>
          <p:cNvSpPr txBox="1"/>
          <p:nvPr/>
        </p:nvSpPr>
        <p:spPr>
          <a:xfrm>
            <a:off x="3587785" y="3968227"/>
            <a:ext cx="69151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009CDC"/>
                </a:solidFill>
                <a:latin typeface="Arial"/>
                <a:cs typeface="Arial"/>
              </a:rPr>
              <a:t>Election</a:t>
            </a:r>
            <a:r>
              <a:rPr sz="800" b="1" spc="-45">
                <a:solidFill>
                  <a:srgbClr val="009CDC"/>
                </a:solidFill>
                <a:latin typeface="Arial"/>
                <a:cs typeface="Arial"/>
              </a:rPr>
              <a:t> </a:t>
            </a:r>
            <a:r>
              <a:rPr sz="800" b="1" spc="-10">
                <a:solidFill>
                  <a:srgbClr val="009CDC"/>
                </a:solidFill>
                <a:latin typeface="Arial"/>
                <a:cs typeface="Arial"/>
              </a:rPr>
              <a:t>years</a:t>
            </a:r>
            <a:endParaRPr sz="800">
              <a:latin typeface="Arial"/>
              <a:cs typeface="Arial"/>
            </a:endParaRPr>
          </a:p>
        </p:txBody>
      </p:sp>
      <p:sp>
        <p:nvSpPr>
          <p:cNvPr id="8" name="object 8"/>
          <p:cNvSpPr txBox="1"/>
          <p:nvPr/>
        </p:nvSpPr>
        <p:spPr>
          <a:xfrm>
            <a:off x="1477959" y="3811967"/>
            <a:ext cx="92773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005F9A"/>
                </a:solidFill>
                <a:latin typeface="Arial"/>
                <a:cs typeface="Arial"/>
              </a:rPr>
              <a:t>Non-</a:t>
            </a:r>
            <a:r>
              <a:rPr sz="800" b="1" spc="-10">
                <a:solidFill>
                  <a:srgbClr val="005F9A"/>
                </a:solidFill>
                <a:latin typeface="Arial"/>
                <a:cs typeface="Arial"/>
              </a:rPr>
              <a:t>election</a:t>
            </a:r>
            <a:r>
              <a:rPr sz="800" b="1" spc="65">
                <a:solidFill>
                  <a:srgbClr val="005F9A"/>
                </a:solidFill>
                <a:latin typeface="Arial"/>
                <a:cs typeface="Arial"/>
              </a:rPr>
              <a:t> </a:t>
            </a:r>
            <a:r>
              <a:rPr sz="800" b="1" spc="-20">
                <a:solidFill>
                  <a:srgbClr val="005F9A"/>
                </a:solidFill>
                <a:latin typeface="Arial"/>
                <a:cs typeface="Arial"/>
              </a:rPr>
              <a:t>years</a:t>
            </a:r>
            <a:endParaRPr sz="800">
              <a:latin typeface="Arial"/>
              <a:cs typeface="Arial"/>
            </a:endParaRPr>
          </a:p>
        </p:txBody>
      </p:sp>
      <p:grpSp>
        <p:nvGrpSpPr>
          <p:cNvPr id="9" name="object 9"/>
          <p:cNvGrpSpPr/>
          <p:nvPr/>
        </p:nvGrpSpPr>
        <p:grpSpPr>
          <a:xfrm>
            <a:off x="1937360" y="4003995"/>
            <a:ext cx="1999614" cy="528955"/>
            <a:chOff x="1937360" y="5613720"/>
            <a:chExt cx="1999614" cy="528955"/>
          </a:xfrm>
        </p:grpSpPr>
        <p:sp>
          <p:nvSpPr>
            <p:cNvPr id="10" name="object 10"/>
            <p:cNvSpPr/>
            <p:nvPr/>
          </p:nvSpPr>
          <p:spPr>
            <a:xfrm flipH="1">
              <a:off x="1941170" y="5617530"/>
              <a:ext cx="0" cy="318770"/>
            </a:xfrm>
            <a:custGeom>
              <a:avLst/>
              <a:gdLst/>
              <a:ahLst/>
              <a:cxnLst/>
              <a:rect l="l" t="t" r="r" b="b"/>
              <a:pathLst>
                <a:path h="318770">
                  <a:moveTo>
                    <a:pt x="0" y="0"/>
                  </a:moveTo>
                  <a:lnTo>
                    <a:pt x="0" y="318274"/>
                  </a:lnTo>
                </a:path>
              </a:pathLst>
            </a:custGeom>
            <a:ln w="7594">
              <a:solidFill>
                <a:srgbClr val="005F9B"/>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p:nvPr/>
          </p:nvSpPr>
          <p:spPr>
            <a:xfrm flipH="1">
              <a:off x="3932932" y="5751640"/>
              <a:ext cx="0" cy="387350"/>
            </a:xfrm>
            <a:custGeom>
              <a:avLst/>
              <a:gdLst/>
              <a:ahLst/>
              <a:cxnLst/>
              <a:rect l="l" t="t" r="r" b="b"/>
              <a:pathLst>
                <a:path h="387350">
                  <a:moveTo>
                    <a:pt x="0" y="0"/>
                  </a:moveTo>
                  <a:lnTo>
                    <a:pt x="0" y="386816"/>
                  </a:lnTo>
                </a:path>
              </a:pathLst>
            </a:custGeom>
            <a:ln w="7594">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2" name="object 12"/>
          <p:cNvSpPr txBox="1"/>
          <p:nvPr/>
        </p:nvSpPr>
        <p:spPr>
          <a:xfrm>
            <a:off x="784520" y="5011563"/>
            <a:ext cx="19304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Jan</a:t>
            </a:r>
            <a:endParaRPr sz="800">
              <a:latin typeface="Arial"/>
              <a:cs typeface="Arial"/>
            </a:endParaRPr>
          </a:p>
        </p:txBody>
      </p:sp>
      <p:sp>
        <p:nvSpPr>
          <p:cNvPr id="13" name="object 13"/>
          <p:cNvSpPr txBox="1"/>
          <p:nvPr/>
        </p:nvSpPr>
        <p:spPr>
          <a:xfrm>
            <a:off x="1757137" y="5011563"/>
            <a:ext cx="2152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Mar</a:t>
            </a:r>
            <a:endParaRPr sz="800">
              <a:latin typeface="Arial"/>
              <a:cs typeface="Arial"/>
            </a:endParaRPr>
          </a:p>
        </p:txBody>
      </p:sp>
      <p:sp>
        <p:nvSpPr>
          <p:cNvPr id="14" name="object 14"/>
          <p:cNvSpPr txBox="1"/>
          <p:nvPr/>
        </p:nvSpPr>
        <p:spPr>
          <a:xfrm>
            <a:off x="3820328" y="5011563"/>
            <a:ext cx="1644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Jul</a:t>
            </a:r>
            <a:endParaRPr sz="800">
              <a:latin typeface="Arial"/>
              <a:cs typeface="Arial"/>
            </a:endParaRPr>
          </a:p>
        </p:txBody>
      </p:sp>
      <p:sp>
        <p:nvSpPr>
          <p:cNvPr id="15" name="object 15"/>
          <p:cNvSpPr txBox="1"/>
          <p:nvPr/>
        </p:nvSpPr>
        <p:spPr>
          <a:xfrm>
            <a:off x="4822714" y="5011563"/>
            <a:ext cx="208279"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Sep</a:t>
            </a:r>
            <a:endParaRPr sz="800">
              <a:latin typeface="Arial"/>
              <a:cs typeface="Arial"/>
            </a:endParaRPr>
          </a:p>
        </p:txBody>
      </p:sp>
      <p:sp>
        <p:nvSpPr>
          <p:cNvPr id="16" name="object 16"/>
          <p:cNvSpPr txBox="1"/>
          <p:nvPr/>
        </p:nvSpPr>
        <p:spPr>
          <a:xfrm>
            <a:off x="5841254" y="5011563"/>
            <a:ext cx="21971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Nov</a:t>
            </a:r>
            <a:endParaRPr sz="800">
              <a:latin typeface="Arial"/>
              <a:cs typeface="Arial"/>
            </a:endParaRPr>
          </a:p>
        </p:txBody>
      </p:sp>
      <p:sp>
        <p:nvSpPr>
          <p:cNvPr id="17" name="object 17"/>
          <p:cNvSpPr txBox="1"/>
          <p:nvPr/>
        </p:nvSpPr>
        <p:spPr>
          <a:xfrm>
            <a:off x="6868836" y="5011563"/>
            <a:ext cx="19304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Jan</a:t>
            </a:r>
            <a:endParaRPr sz="800">
              <a:latin typeface="Arial"/>
              <a:cs typeface="Arial"/>
            </a:endParaRPr>
          </a:p>
        </p:txBody>
      </p:sp>
      <p:sp>
        <p:nvSpPr>
          <p:cNvPr id="18" name="object 18"/>
          <p:cNvSpPr txBox="1"/>
          <p:nvPr/>
        </p:nvSpPr>
        <p:spPr>
          <a:xfrm>
            <a:off x="7851715" y="5011563"/>
            <a:ext cx="2152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Mar</a:t>
            </a:r>
            <a:endParaRPr sz="800">
              <a:latin typeface="Arial"/>
              <a:cs typeface="Arial"/>
            </a:endParaRPr>
          </a:p>
        </p:txBody>
      </p:sp>
      <p:sp>
        <p:nvSpPr>
          <p:cNvPr id="19" name="object 19"/>
          <p:cNvSpPr txBox="1"/>
          <p:nvPr/>
        </p:nvSpPr>
        <p:spPr>
          <a:xfrm>
            <a:off x="8869137" y="5011563"/>
            <a:ext cx="2279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May</a:t>
            </a:r>
            <a:endParaRPr sz="800">
              <a:latin typeface="Arial"/>
              <a:cs typeface="Arial"/>
            </a:endParaRPr>
          </a:p>
        </p:txBody>
      </p:sp>
      <p:sp>
        <p:nvSpPr>
          <p:cNvPr id="20" name="object 20"/>
          <p:cNvSpPr txBox="1"/>
          <p:nvPr/>
        </p:nvSpPr>
        <p:spPr>
          <a:xfrm>
            <a:off x="2764196" y="5011563"/>
            <a:ext cx="2279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May</a:t>
            </a:r>
            <a:endParaRPr sz="800">
              <a:latin typeface="Arial"/>
              <a:cs typeface="Arial"/>
            </a:endParaRPr>
          </a:p>
        </p:txBody>
      </p:sp>
      <p:sp>
        <p:nvSpPr>
          <p:cNvPr id="21" name="object 21"/>
          <p:cNvSpPr txBox="1"/>
          <p:nvPr/>
        </p:nvSpPr>
        <p:spPr>
          <a:xfrm>
            <a:off x="1031408" y="2078066"/>
            <a:ext cx="1482725" cy="470534"/>
          </a:xfrm>
          <a:prstGeom prst="rect">
            <a:avLst/>
          </a:prstGeom>
        </p:spPr>
        <p:txBody>
          <a:bodyPr vert="horz" wrap="square" lIns="0" tIns="5206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409"/>
              </a:spcBef>
            </a:pPr>
            <a:r>
              <a:rPr sz="800" b="1" spc="-10">
                <a:solidFill>
                  <a:srgbClr val="231F20"/>
                </a:solidFill>
                <a:latin typeface="Arial"/>
                <a:cs typeface="Arial"/>
              </a:rPr>
              <a:t>PRIMARIES</a:t>
            </a:r>
            <a:endParaRPr sz="800">
              <a:latin typeface="Arial"/>
              <a:cs typeface="Arial"/>
            </a:endParaRPr>
          </a:p>
          <a:p>
            <a:pPr marL="12700" marR="5080">
              <a:lnSpc>
                <a:spcPct val="100000"/>
              </a:lnSpc>
              <a:spcBef>
                <a:spcPts val="310"/>
              </a:spcBef>
            </a:pPr>
            <a:r>
              <a:rPr sz="800">
                <a:solidFill>
                  <a:srgbClr val="231F20"/>
                </a:solidFill>
                <a:latin typeface="Trebuchet MS"/>
                <a:cs typeface="Trebuchet MS"/>
              </a:rPr>
              <a:t>The</a:t>
            </a:r>
            <a:r>
              <a:rPr sz="800" spc="-10">
                <a:solidFill>
                  <a:srgbClr val="231F20"/>
                </a:solidFill>
                <a:latin typeface="Trebuchet MS"/>
                <a:cs typeface="Trebuchet MS"/>
              </a:rPr>
              <a:t> </a:t>
            </a:r>
            <a:r>
              <a:rPr sz="800" spc="-20">
                <a:solidFill>
                  <a:srgbClr val="231F20"/>
                </a:solidFill>
                <a:latin typeface="Trebuchet MS"/>
                <a:cs typeface="Trebuchet MS"/>
              </a:rPr>
              <a:t>ﬁrst</a:t>
            </a:r>
            <a:r>
              <a:rPr sz="800" spc="-5">
                <a:solidFill>
                  <a:srgbClr val="231F20"/>
                </a:solidFill>
                <a:latin typeface="Trebuchet MS"/>
                <a:cs typeface="Trebuchet MS"/>
              </a:rPr>
              <a:t> </a:t>
            </a:r>
            <a:r>
              <a:rPr sz="800" spc="-10">
                <a:solidFill>
                  <a:srgbClr val="231F20"/>
                </a:solidFill>
                <a:latin typeface="Trebuchet MS"/>
                <a:cs typeface="Trebuchet MS"/>
              </a:rPr>
              <a:t>ﬁve </a:t>
            </a:r>
            <a:r>
              <a:rPr sz="800">
                <a:solidFill>
                  <a:srgbClr val="231F20"/>
                </a:solidFill>
                <a:latin typeface="Trebuchet MS"/>
                <a:cs typeface="Trebuchet MS"/>
              </a:rPr>
              <a:t>months</a:t>
            </a:r>
            <a:r>
              <a:rPr sz="800" spc="-5">
                <a:solidFill>
                  <a:srgbClr val="231F20"/>
                </a:solidFill>
                <a:latin typeface="Trebuchet MS"/>
                <a:cs typeface="Trebuchet MS"/>
              </a:rPr>
              <a:t> </a:t>
            </a:r>
            <a:r>
              <a:rPr sz="800" spc="-10">
                <a:solidFill>
                  <a:srgbClr val="231F20"/>
                </a:solidFill>
                <a:latin typeface="Trebuchet MS"/>
                <a:cs typeface="Trebuchet MS"/>
              </a:rPr>
              <a:t>of</a:t>
            </a:r>
            <a:r>
              <a:rPr sz="800" spc="-5">
                <a:solidFill>
                  <a:srgbClr val="231F20"/>
                </a:solidFill>
                <a:latin typeface="Trebuchet MS"/>
                <a:cs typeface="Trebuchet MS"/>
              </a:rPr>
              <a:t> </a:t>
            </a:r>
            <a:r>
              <a:rPr sz="800" spc="-10">
                <a:solidFill>
                  <a:srgbClr val="231F20"/>
                </a:solidFill>
                <a:latin typeface="Trebuchet MS"/>
                <a:cs typeface="Trebuchet MS"/>
              </a:rPr>
              <a:t>election </a:t>
            </a:r>
            <a:r>
              <a:rPr sz="800">
                <a:solidFill>
                  <a:srgbClr val="231F20"/>
                </a:solidFill>
                <a:latin typeface="Trebuchet MS"/>
                <a:cs typeface="Trebuchet MS"/>
              </a:rPr>
              <a:t>years</a:t>
            </a:r>
            <a:r>
              <a:rPr sz="800" spc="-25">
                <a:solidFill>
                  <a:srgbClr val="231F20"/>
                </a:solidFill>
                <a:latin typeface="Trebuchet MS"/>
                <a:cs typeface="Trebuchet MS"/>
              </a:rPr>
              <a:t> </a:t>
            </a:r>
            <a:r>
              <a:rPr sz="800">
                <a:solidFill>
                  <a:srgbClr val="231F20"/>
                </a:solidFill>
                <a:latin typeface="Trebuchet MS"/>
                <a:cs typeface="Trebuchet MS"/>
              </a:rPr>
              <a:t>have</a:t>
            </a:r>
            <a:r>
              <a:rPr sz="800" spc="-20">
                <a:solidFill>
                  <a:srgbClr val="231F20"/>
                </a:solidFill>
                <a:latin typeface="Trebuchet MS"/>
                <a:cs typeface="Trebuchet MS"/>
              </a:rPr>
              <a:t> </a:t>
            </a:r>
            <a:r>
              <a:rPr sz="800">
                <a:solidFill>
                  <a:srgbClr val="231F20"/>
                </a:solidFill>
                <a:latin typeface="Trebuchet MS"/>
                <a:cs typeface="Trebuchet MS"/>
              </a:rPr>
              <a:t>had</a:t>
            </a:r>
            <a:r>
              <a:rPr sz="800" spc="-20">
                <a:solidFill>
                  <a:srgbClr val="231F20"/>
                </a:solidFill>
                <a:latin typeface="Trebuchet MS"/>
                <a:cs typeface="Trebuchet MS"/>
              </a:rPr>
              <a:t> </a:t>
            </a:r>
            <a:r>
              <a:rPr sz="800">
                <a:solidFill>
                  <a:srgbClr val="231F20"/>
                </a:solidFill>
                <a:latin typeface="Trebuchet MS"/>
                <a:cs typeface="Trebuchet MS"/>
              </a:rPr>
              <a:t>lower</a:t>
            </a:r>
            <a:r>
              <a:rPr sz="800" spc="-20">
                <a:solidFill>
                  <a:srgbClr val="231F20"/>
                </a:solidFill>
                <a:latin typeface="Trebuchet MS"/>
                <a:cs typeface="Trebuchet MS"/>
              </a:rPr>
              <a:t> </a:t>
            </a:r>
            <a:r>
              <a:rPr sz="800" spc="-10">
                <a:solidFill>
                  <a:srgbClr val="231F20"/>
                </a:solidFill>
                <a:latin typeface="Trebuchet MS"/>
                <a:cs typeface="Trebuchet MS"/>
              </a:rPr>
              <a:t>average</a:t>
            </a:r>
            <a:endParaRPr sz="800">
              <a:latin typeface="Trebuchet MS"/>
              <a:cs typeface="Trebuchet MS"/>
            </a:endParaRPr>
          </a:p>
        </p:txBody>
      </p:sp>
      <p:sp>
        <p:nvSpPr>
          <p:cNvPr id="22" name="object 22"/>
          <p:cNvSpPr txBox="1"/>
          <p:nvPr/>
        </p:nvSpPr>
        <p:spPr>
          <a:xfrm>
            <a:off x="1031408" y="2522668"/>
            <a:ext cx="132651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a:solidFill>
                  <a:srgbClr val="231F20"/>
                </a:solidFill>
                <a:latin typeface="Trebuchet MS"/>
                <a:cs typeface="Trebuchet MS"/>
              </a:rPr>
              <a:t>returns</a:t>
            </a:r>
            <a:r>
              <a:rPr sz="800" spc="15">
                <a:solidFill>
                  <a:srgbClr val="231F20"/>
                </a:solidFill>
                <a:latin typeface="Trebuchet MS"/>
                <a:cs typeface="Trebuchet MS"/>
              </a:rPr>
              <a:t> </a:t>
            </a:r>
            <a:r>
              <a:rPr sz="800">
                <a:solidFill>
                  <a:srgbClr val="231F20"/>
                </a:solidFill>
                <a:latin typeface="Trebuchet MS"/>
                <a:cs typeface="Trebuchet MS"/>
              </a:rPr>
              <a:t>and</a:t>
            </a:r>
            <a:r>
              <a:rPr sz="800" spc="20">
                <a:solidFill>
                  <a:srgbClr val="231F20"/>
                </a:solidFill>
                <a:latin typeface="Trebuchet MS"/>
                <a:cs typeface="Trebuchet MS"/>
              </a:rPr>
              <a:t> </a:t>
            </a:r>
            <a:r>
              <a:rPr sz="800">
                <a:solidFill>
                  <a:srgbClr val="231F20"/>
                </a:solidFill>
                <a:latin typeface="Trebuchet MS"/>
                <a:cs typeface="Trebuchet MS"/>
              </a:rPr>
              <a:t>higher</a:t>
            </a:r>
            <a:r>
              <a:rPr sz="800" spc="20">
                <a:solidFill>
                  <a:srgbClr val="231F20"/>
                </a:solidFill>
                <a:latin typeface="Trebuchet MS"/>
                <a:cs typeface="Trebuchet MS"/>
              </a:rPr>
              <a:t> </a:t>
            </a:r>
            <a:r>
              <a:rPr sz="800" spc="-10">
                <a:solidFill>
                  <a:srgbClr val="231F20"/>
                </a:solidFill>
                <a:latin typeface="Trebuchet MS"/>
                <a:cs typeface="Trebuchet MS"/>
              </a:rPr>
              <a:t>volatility.</a:t>
            </a:r>
            <a:endParaRPr sz="800">
              <a:latin typeface="Trebuchet MS"/>
              <a:cs typeface="Trebuchet MS"/>
            </a:endParaRPr>
          </a:p>
        </p:txBody>
      </p:sp>
      <p:grpSp>
        <p:nvGrpSpPr>
          <p:cNvPr id="23" name="object 23"/>
          <p:cNvGrpSpPr/>
          <p:nvPr/>
        </p:nvGrpSpPr>
        <p:grpSpPr>
          <a:xfrm>
            <a:off x="876999" y="2379312"/>
            <a:ext cx="8625840" cy="2623185"/>
            <a:chOff x="876999" y="3989037"/>
            <a:chExt cx="8625840" cy="2623185"/>
          </a:xfrm>
        </p:grpSpPr>
        <p:sp>
          <p:nvSpPr>
            <p:cNvPr id="24" name="object 24"/>
            <p:cNvSpPr/>
            <p:nvPr/>
          </p:nvSpPr>
          <p:spPr>
            <a:xfrm>
              <a:off x="3375740" y="4856675"/>
              <a:ext cx="5946140" cy="1742439"/>
            </a:xfrm>
            <a:custGeom>
              <a:avLst/>
              <a:gdLst/>
              <a:ahLst/>
              <a:cxnLst/>
              <a:rect l="l" t="t" r="r" b="b"/>
              <a:pathLst>
                <a:path w="5946140" h="1742439">
                  <a:moveTo>
                    <a:pt x="0" y="1742401"/>
                  </a:moveTo>
                  <a:lnTo>
                    <a:pt x="5945759" y="0"/>
                  </a:lnTo>
                </a:path>
              </a:pathLst>
            </a:custGeom>
            <a:ln w="26009">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5" name="object 25"/>
            <p:cNvPicPr/>
            <p:nvPr/>
          </p:nvPicPr>
          <p:blipFill>
            <a:blip r:embed="rId5"/>
            <a:stretch>
              <a:fillRect/>
            </a:stretch>
          </p:blipFill>
          <p:spPr>
            <a:xfrm>
              <a:off x="9258566" y="4824831"/>
              <a:ext cx="164680" cy="91960"/>
            </a:xfrm>
            <a:prstGeom prst="rect">
              <a:avLst/>
            </a:prstGeom>
          </p:spPr>
        </p:pic>
        <p:sp>
          <p:nvSpPr>
            <p:cNvPr id="26" name="object 26"/>
            <p:cNvSpPr/>
            <p:nvPr/>
          </p:nvSpPr>
          <p:spPr>
            <a:xfrm>
              <a:off x="880797" y="6331493"/>
              <a:ext cx="8606155" cy="7620"/>
            </a:xfrm>
            <a:custGeom>
              <a:avLst/>
              <a:gdLst/>
              <a:ahLst/>
              <a:cxnLst/>
              <a:rect l="l" t="t" r="r" b="b"/>
              <a:pathLst>
                <a:path w="8606155" h="7620">
                  <a:moveTo>
                    <a:pt x="0" y="7594"/>
                  </a:moveTo>
                  <a:lnTo>
                    <a:pt x="8606102" y="7594"/>
                  </a:lnTo>
                  <a:lnTo>
                    <a:pt x="8606102" y="0"/>
                  </a:lnTo>
                  <a:lnTo>
                    <a:pt x="0" y="0"/>
                  </a:lnTo>
                  <a:lnTo>
                    <a:pt x="0" y="7594"/>
                  </a:lnTo>
                  <a:close/>
                </a:path>
              </a:pathLst>
            </a:custGeom>
            <a:solidFill>
              <a:srgbClr val="A39D9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6965227" y="6335291"/>
              <a:ext cx="2018030" cy="41275"/>
            </a:xfrm>
            <a:custGeom>
              <a:avLst/>
              <a:gdLst/>
              <a:ahLst/>
              <a:cxnLst/>
              <a:rect l="l" t="t" r="r" b="b"/>
              <a:pathLst>
                <a:path w="2018029" h="41275">
                  <a:moveTo>
                    <a:pt x="0" y="0"/>
                  </a:moveTo>
                  <a:lnTo>
                    <a:pt x="0" y="41097"/>
                  </a:lnTo>
                </a:path>
                <a:path w="2018029" h="41275">
                  <a:moveTo>
                    <a:pt x="993597" y="0"/>
                  </a:moveTo>
                  <a:lnTo>
                    <a:pt x="993597" y="41097"/>
                  </a:lnTo>
                </a:path>
                <a:path w="2018029" h="41275">
                  <a:moveTo>
                    <a:pt x="2017903" y="0"/>
                  </a:moveTo>
                  <a:lnTo>
                    <a:pt x="2017903" y="41097"/>
                  </a:lnTo>
                </a:path>
              </a:pathLst>
            </a:custGeom>
            <a:ln w="7594">
              <a:solidFill>
                <a:srgbClr val="A39D9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8" name="object 28"/>
            <p:cNvPicPr/>
            <p:nvPr/>
          </p:nvPicPr>
          <p:blipFill>
            <a:blip r:embed="rId6"/>
            <a:stretch>
              <a:fillRect/>
            </a:stretch>
          </p:blipFill>
          <p:spPr>
            <a:xfrm>
              <a:off x="876999" y="3989037"/>
              <a:ext cx="8625559" cy="2604955"/>
            </a:xfrm>
            <a:prstGeom prst="rect">
              <a:avLst/>
            </a:prstGeom>
          </p:spPr>
        </p:pic>
      </p:grpSp>
      <p:sp>
        <p:nvSpPr>
          <p:cNvPr id="29" name="object 29"/>
          <p:cNvSpPr txBox="1"/>
          <p:nvPr/>
        </p:nvSpPr>
        <p:spPr>
          <a:xfrm>
            <a:off x="5651597" y="4461357"/>
            <a:ext cx="59944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a:solidFill>
                  <a:srgbClr val="231F20"/>
                </a:solidFill>
                <a:latin typeface="Trebuchet MS"/>
                <a:cs typeface="Trebuchet MS"/>
              </a:rPr>
              <a:t>Election</a:t>
            </a:r>
            <a:r>
              <a:rPr sz="800" spc="15">
                <a:solidFill>
                  <a:srgbClr val="231F20"/>
                </a:solidFill>
                <a:latin typeface="Trebuchet MS"/>
                <a:cs typeface="Trebuchet MS"/>
              </a:rPr>
              <a:t> </a:t>
            </a:r>
            <a:r>
              <a:rPr sz="800" spc="-25">
                <a:solidFill>
                  <a:srgbClr val="231F20"/>
                </a:solidFill>
                <a:latin typeface="Trebuchet MS"/>
                <a:cs typeface="Trebuchet MS"/>
              </a:rPr>
              <a:t>day</a:t>
            </a:r>
            <a:endParaRPr sz="800">
              <a:latin typeface="Trebuchet MS"/>
              <a:cs typeface="Trebuchet MS"/>
            </a:endParaRPr>
          </a:p>
        </p:txBody>
      </p:sp>
      <p:sp>
        <p:nvSpPr>
          <p:cNvPr id="30" name="object 30"/>
          <p:cNvSpPr txBox="1"/>
          <p:nvPr/>
        </p:nvSpPr>
        <p:spPr>
          <a:xfrm>
            <a:off x="3632267" y="2073860"/>
            <a:ext cx="1873885" cy="592455"/>
          </a:xfrm>
          <a:prstGeom prst="rect">
            <a:avLst/>
          </a:prstGeom>
        </p:spPr>
        <p:txBody>
          <a:bodyPr vert="horz" wrap="square" lIns="0" tIns="52069"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409"/>
              </a:spcBef>
            </a:pPr>
            <a:r>
              <a:rPr sz="800" b="1" spc="-35">
                <a:solidFill>
                  <a:srgbClr val="231F20"/>
                </a:solidFill>
                <a:latin typeface="Arial"/>
                <a:cs typeface="Arial"/>
              </a:rPr>
              <a:t>AFTER </a:t>
            </a:r>
            <a:r>
              <a:rPr sz="800" b="1" spc="-10">
                <a:solidFill>
                  <a:srgbClr val="231F20"/>
                </a:solidFill>
                <a:latin typeface="Arial"/>
                <a:cs typeface="Arial"/>
              </a:rPr>
              <a:t>PRIMARIES</a:t>
            </a:r>
            <a:endParaRPr sz="800">
              <a:latin typeface="Arial"/>
              <a:cs typeface="Arial"/>
            </a:endParaRPr>
          </a:p>
          <a:p>
            <a:pPr marL="12700" marR="5080">
              <a:lnSpc>
                <a:spcPct val="100000"/>
              </a:lnSpc>
              <a:spcBef>
                <a:spcPts val="310"/>
              </a:spcBef>
            </a:pPr>
            <a:r>
              <a:rPr sz="800">
                <a:solidFill>
                  <a:srgbClr val="231F20"/>
                </a:solidFill>
                <a:latin typeface="Arial"/>
                <a:cs typeface="Arial"/>
              </a:rPr>
              <a:t>But</a:t>
            </a:r>
            <a:r>
              <a:rPr sz="800" spc="20">
                <a:solidFill>
                  <a:srgbClr val="231F20"/>
                </a:solidFill>
                <a:latin typeface="Arial"/>
                <a:cs typeface="Arial"/>
              </a:rPr>
              <a:t> </a:t>
            </a:r>
            <a:r>
              <a:rPr sz="800">
                <a:solidFill>
                  <a:srgbClr val="231F20"/>
                </a:solidFill>
                <a:latin typeface="Arial"/>
                <a:cs typeface="Arial"/>
              </a:rPr>
              <a:t>markets</a:t>
            </a:r>
            <a:r>
              <a:rPr sz="800" spc="25">
                <a:solidFill>
                  <a:srgbClr val="231F20"/>
                </a:solidFill>
                <a:latin typeface="Arial"/>
                <a:cs typeface="Arial"/>
              </a:rPr>
              <a:t> </a:t>
            </a:r>
            <a:r>
              <a:rPr sz="800" spc="-10">
                <a:solidFill>
                  <a:srgbClr val="231F20"/>
                </a:solidFill>
                <a:latin typeface="Arial"/>
                <a:cs typeface="Arial"/>
              </a:rPr>
              <a:t>have</a:t>
            </a:r>
            <a:r>
              <a:rPr sz="800" spc="25">
                <a:solidFill>
                  <a:srgbClr val="231F20"/>
                </a:solidFill>
                <a:latin typeface="Arial"/>
                <a:cs typeface="Arial"/>
              </a:rPr>
              <a:t> </a:t>
            </a:r>
            <a:r>
              <a:rPr sz="800">
                <a:solidFill>
                  <a:srgbClr val="231F20"/>
                </a:solidFill>
                <a:latin typeface="Arial"/>
                <a:cs typeface="Arial"/>
              </a:rPr>
              <a:t>tended</a:t>
            </a:r>
            <a:r>
              <a:rPr sz="800" spc="25">
                <a:solidFill>
                  <a:srgbClr val="231F20"/>
                </a:solidFill>
                <a:latin typeface="Arial"/>
                <a:cs typeface="Arial"/>
              </a:rPr>
              <a:t> </a:t>
            </a:r>
            <a:r>
              <a:rPr sz="800">
                <a:solidFill>
                  <a:srgbClr val="231F20"/>
                </a:solidFill>
                <a:latin typeface="Arial"/>
                <a:cs typeface="Arial"/>
              </a:rPr>
              <a:t>to</a:t>
            </a:r>
            <a:r>
              <a:rPr sz="800" spc="20">
                <a:solidFill>
                  <a:srgbClr val="231F20"/>
                </a:solidFill>
                <a:latin typeface="Arial"/>
                <a:cs typeface="Arial"/>
              </a:rPr>
              <a:t> </a:t>
            </a:r>
            <a:r>
              <a:rPr sz="800" spc="-10">
                <a:solidFill>
                  <a:srgbClr val="231F20"/>
                </a:solidFill>
                <a:latin typeface="Arial"/>
                <a:cs typeface="Arial"/>
              </a:rPr>
              <a:t>bounce</a:t>
            </a:r>
            <a:r>
              <a:rPr sz="800" spc="500">
                <a:solidFill>
                  <a:srgbClr val="231F20"/>
                </a:solidFill>
                <a:latin typeface="Arial"/>
                <a:cs typeface="Arial"/>
              </a:rPr>
              <a:t> </a:t>
            </a:r>
            <a:r>
              <a:rPr sz="800">
                <a:solidFill>
                  <a:srgbClr val="231F20"/>
                </a:solidFill>
                <a:latin typeface="Arial"/>
                <a:cs typeface="Arial"/>
              </a:rPr>
              <a:t>back</a:t>
            </a:r>
            <a:r>
              <a:rPr sz="800" spc="30">
                <a:solidFill>
                  <a:srgbClr val="231F20"/>
                </a:solidFill>
                <a:latin typeface="Arial"/>
                <a:cs typeface="Arial"/>
              </a:rPr>
              <a:t> </a:t>
            </a:r>
            <a:r>
              <a:rPr sz="800">
                <a:solidFill>
                  <a:srgbClr val="231F20"/>
                </a:solidFill>
                <a:latin typeface="Arial"/>
                <a:cs typeface="Arial"/>
              </a:rPr>
              <a:t>and</a:t>
            </a:r>
            <a:r>
              <a:rPr sz="800" spc="30">
                <a:solidFill>
                  <a:srgbClr val="231F20"/>
                </a:solidFill>
                <a:latin typeface="Arial"/>
                <a:cs typeface="Arial"/>
              </a:rPr>
              <a:t> </a:t>
            </a:r>
            <a:r>
              <a:rPr sz="800">
                <a:solidFill>
                  <a:srgbClr val="231F20"/>
                </a:solidFill>
                <a:latin typeface="Arial"/>
                <a:cs typeface="Arial"/>
              </a:rPr>
              <a:t>return</a:t>
            </a:r>
            <a:r>
              <a:rPr sz="800" spc="30">
                <a:solidFill>
                  <a:srgbClr val="231F20"/>
                </a:solidFill>
                <a:latin typeface="Arial"/>
                <a:cs typeface="Arial"/>
              </a:rPr>
              <a:t> </a:t>
            </a:r>
            <a:r>
              <a:rPr sz="800">
                <a:solidFill>
                  <a:srgbClr val="231F20"/>
                </a:solidFill>
                <a:latin typeface="Arial"/>
                <a:cs typeface="Arial"/>
              </a:rPr>
              <a:t>to</a:t>
            </a:r>
            <a:r>
              <a:rPr sz="800" spc="30">
                <a:solidFill>
                  <a:srgbClr val="231F20"/>
                </a:solidFill>
                <a:latin typeface="Arial"/>
                <a:cs typeface="Arial"/>
              </a:rPr>
              <a:t> </a:t>
            </a:r>
            <a:r>
              <a:rPr sz="800">
                <a:solidFill>
                  <a:srgbClr val="231F20"/>
                </a:solidFill>
                <a:latin typeface="Arial"/>
                <a:cs typeface="Arial"/>
              </a:rPr>
              <a:t>an</a:t>
            </a:r>
            <a:r>
              <a:rPr sz="800" spc="30">
                <a:solidFill>
                  <a:srgbClr val="231F20"/>
                </a:solidFill>
                <a:latin typeface="Arial"/>
                <a:cs typeface="Arial"/>
              </a:rPr>
              <a:t> </a:t>
            </a:r>
            <a:r>
              <a:rPr sz="800">
                <a:solidFill>
                  <a:srgbClr val="231F20"/>
                </a:solidFill>
                <a:latin typeface="Arial"/>
                <a:cs typeface="Arial"/>
              </a:rPr>
              <a:t>upward</a:t>
            </a:r>
            <a:r>
              <a:rPr sz="800" spc="30">
                <a:solidFill>
                  <a:srgbClr val="231F20"/>
                </a:solidFill>
                <a:latin typeface="Arial"/>
                <a:cs typeface="Arial"/>
              </a:rPr>
              <a:t> </a:t>
            </a:r>
            <a:r>
              <a:rPr sz="800" spc="-10">
                <a:solidFill>
                  <a:srgbClr val="231F20"/>
                </a:solidFill>
                <a:latin typeface="Arial"/>
                <a:cs typeface="Arial"/>
              </a:rPr>
              <a:t>trajectory </a:t>
            </a:r>
            <a:r>
              <a:rPr sz="800">
                <a:solidFill>
                  <a:srgbClr val="231F20"/>
                </a:solidFill>
                <a:latin typeface="Arial"/>
                <a:cs typeface="Arial"/>
              </a:rPr>
              <a:t>after</a:t>
            </a:r>
            <a:r>
              <a:rPr sz="800" spc="80">
                <a:solidFill>
                  <a:srgbClr val="231F20"/>
                </a:solidFill>
                <a:latin typeface="Arial"/>
                <a:cs typeface="Arial"/>
              </a:rPr>
              <a:t> </a:t>
            </a:r>
            <a:r>
              <a:rPr sz="800">
                <a:solidFill>
                  <a:srgbClr val="231F20"/>
                </a:solidFill>
                <a:latin typeface="Arial"/>
                <a:cs typeface="Arial"/>
              </a:rPr>
              <a:t>primaries</a:t>
            </a:r>
            <a:r>
              <a:rPr sz="800" spc="80">
                <a:solidFill>
                  <a:srgbClr val="231F20"/>
                </a:solidFill>
                <a:latin typeface="Arial"/>
                <a:cs typeface="Arial"/>
              </a:rPr>
              <a:t> </a:t>
            </a:r>
            <a:r>
              <a:rPr sz="800" spc="-20">
                <a:solidFill>
                  <a:srgbClr val="231F20"/>
                </a:solidFill>
                <a:latin typeface="Arial"/>
                <a:cs typeface="Arial"/>
              </a:rPr>
              <a:t>end.</a:t>
            </a:r>
            <a:endParaRPr sz="800">
              <a:latin typeface="Arial"/>
              <a:cs typeface="Arial"/>
            </a:endParaRPr>
          </a:p>
        </p:txBody>
      </p:sp>
      <p:sp>
        <p:nvSpPr>
          <p:cNvPr id="31" name="object 31"/>
          <p:cNvSpPr txBox="1"/>
          <p:nvPr/>
        </p:nvSpPr>
        <p:spPr>
          <a:xfrm>
            <a:off x="624282" y="4651523"/>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solidFill>
                  <a:srgbClr val="231F20"/>
                </a:solidFill>
                <a:latin typeface="Arial"/>
                <a:cs typeface="Arial"/>
              </a:rPr>
              <a:t>0</a:t>
            </a:r>
            <a:endParaRPr sz="800">
              <a:latin typeface="Arial"/>
              <a:cs typeface="Arial"/>
            </a:endParaRPr>
          </a:p>
        </p:txBody>
      </p:sp>
      <p:sp>
        <p:nvSpPr>
          <p:cNvPr id="32" name="object 32"/>
          <p:cNvSpPr txBox="1"/>
          <p:nvPr/>
        </p:nvSpPr>
        <p:spPr>
          <a:xfrm>
            <a:off x="624282" y="4148908"/>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solidFill>
                  <a:srgbClr val="231F20"/>
                </a:solidFill>
                <a:latin typeface="Arial"/>
                <a:cs typeface="Arial"/>
              </a:rPr>
              <a:t>3</a:t>
            </a:r>
            <a:endParaRPr sz="800">
              <a:latin typeface="Arial"/>
              <a:cs typeface="Arial"/>
            </a:endParaRPr>
          </a:p>
        </p:txBody>
      </p:sp>
      <p:sp>
        <p:nvSpPr>
          <p:cNvPr id="33" name="object 33"/>
          <p:cNvSpPr txBox="1"/>
          <p:nvPr/>
        </p:nvSpPr>
        <p:spPr>
          <a:xfrm>
            <a:off x="575412" y="2607026"/>
            <a:ext cx="13144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12</a:t>
            </a:r>
            <a:endParaRPr sz="800">
              <a:latin typeface="Arial"/>
              <a:cs typeface="Arial"/>
            </a:endParaRPr>
          </a:p>
        </p:txBody>
      </p:sp>
      <p:sp>
        <p:nvSpPr>
          <p:cNvPr id="34" name="object 34"/>
          <p:cNvSpPr txBox="1"/>
          <p:nvPr/>
        </p:nvSpPr>
        <p:spPr>
          <a:xfrm>
            <a:off x="575412" y="2128084"/>
            <a:ext cx="220979"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15%</a:t>
            </a:r>
            <a:endParaRPr sz="800">
              <a:latin typeface="Arial"/>
              <a:cs typeface="Arial"/>
            </a:endParaRPr>
          </a:p>
        </p:txBody>
      </p:sp>
      <p:sp>
        <p:nvSpPr>
          <p:cNvPr id="35" name="object 35"/>
          <p:cNvSpPr txBox="1"/>
          <p:nvPr/>
        </p:nvSpPr>
        <p:spPr>
          <a:xfrm>
            <a:off x="624282" y="3629325"/>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solidFill>
                  <a:srgbClr val="231F20"/>
                </a:solidFill>
                <a:latin typeface="Arial"/>
                <a:cs typeface="Arial"/>
              </a:rPr>
              <a:t>6</a:t>
            </a:r>
            <a:endParaRPr sz="800">
              <a:latin typeface="Arial"/>
              <a:cs typeface="Arial"/>
            </a:endParaRPr>
          </a:p>
        </p:txBody>
      </p:sp>
      <p:sp>
        <p:nvSpPr>
          <p:cNvPr id="36" name="object 36"/>
          <p:cNvSpPr txBox="1"/>
          <p:nvPr/>
        </p:nvSpPr>
        <p:spPr>
          <a:xfrm>
            <a:off x="624282" y="3125999"/>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solidFill>
                  <a:srgbClr val="231F20"/>
                </a:solidFill>
                <a:latin typeface="Arial"/>
                <a:cs typeface="Arial"/>
              </a:rPr>
              <a:t>9</a:t>
            </a:r>
            <a:endParaRPr sz="800">
              <a:latin typeface="Arial"/>
              <a:cs typeface="Arial"/>
            </a:endParaRPr>
          </a:p>
        </p:txBody>
      </p:sp>
      <p:sp>
        <p:nvSpPr>
          <p:cNvPr id="37" name="object 37"/>
          <p:cNvSpPr txBox="1">
            <a:spLocks noGrp="1"/>
          </p:cNvSpPr>
          <p:nvPr>
            <p:ph type="title"/>
          </p:nvPr>
        </p:nvSpPr>
        <p:spPr>
          <a:xfrm>
            <a:off x="558800" y="632231"/>
            <a:ext cx="8552815" cy="360680"/>
          </a:xfrm>
          <a:prstGeom prst="rect">
            <a:avLst/>
          </a:prstGeom>
        </p:spPr>
        <p:txBody>
          <a:bodyPr vert="horz" wrap="square" lIns="0" tIns="12700" rIns="0" bIns="0" rtlCol="0">
            <a:spAutoFit/>
          </a:bodyPr>
          <a:lstStyle/>
          <a:p>
            <a:pPr marL="12700">
              <a:lnSpc>
                <a:spcPct val="100000"/>
              </a:lnSpc>
              <a:spcBef>
                <a:spcPts val="100"/>
              </a:spcBef>
            </a:pPr>
            <a:r>
              <a:rPr spc="-114"/>
              <a:t>What</a:t>
            </a:r>
            <a:r>
              <a:rPr spc="-165"/>
              <a:t> </a:t>
            </a:r>
            <a:r>
              <a:rPr spc="-80"/>
              <a:t>typically</a:t>
            </a:r>
            <a:r>
              <a:rPr spc="-160"/>
              <a:t> </a:t>
            </a:r>
            <a:r>
              <a:rPr spc="-85"/>
              <a:t>happens</a:t>
            </a:r>
            <a:r>
              <a:rPr spc="-160"/>
              <a:t> </a:t>
            </a:r>
            <a:r>
              <a:rPr spc="-70"/>
              <a:t>to</a:t>
            </a:r>
            <a:r>
              <a:rPr spc="-165"/>
              <a:t> </a:t>
            </a:r>
            <a:r>
              <a:rPr spc="-95"/>
              <a:t>the</a:t>
            </a:r>
            <a:r>
              <a:rPr spc="-160"/>
              <a:t> </a:t>
            </a:r>
            <a:r>
              <a:rPr spc="-95"/>
              <a:t>stock</a:t>
            </a:r>
            <a:r>
              <a:rPr spc="-160"/>
              <a:t> </a:t>
            </a:r>
            <a:r>
              <a:rPr spc="-125"/>
              <a:t>market</a:t>
            </a:r>
            <a:r>
              <a:rPr spc="-160"/>
              <a:t> </a:t>
            </a:r>
            <a:r>
              <a:rPr spc="-75"/>
              <a:t>during</a:t>
            </a:r>
            <a:r>
              <a:rPr spc="-165"/>
              <a:t> </a:t>
            </a:r>
            <a:r>
              <a:rPr spc="-80"/>
              <a:t>election</a:t>
            </a:r>
            <a:r>
              <a:rPr spc="-160"/>
              <a:t> </a:t>
            </a:r>
            <a:r>
              <a:rPr spc="-40"/>
              <a:t>years?</a:t>
            </a:r>
          </a:p>
        </p:txBody>
      </p:sp>
      <p:sp>
        <p:nvSpPr>
          <p:cNvPr id="43" name="object 43"/>
          <p:cNvSpPr/>
          <p:nvPr/>
        </p:nvSpPr>
        <p:spPr>
          <a:xfrm>
            <a:off x="571500" y="5334000"/>
            <a:ext cx="8915400" cy="0"/>
          </a:xfrm>
          <a:custGeom>
            <a:avLst/>
            <a:gdLst/>
            <a:ahLst/>
            <a:cxnLst/>
            <a:rect l="l" t="t" r="r" b="b"/>
            <a:pathLst>
              <a:path w="8915400">
                <a:moveTo>
                  <a:pt x="0" y="0"/>
                </a:moveTo>
                <a:lnTo>
                  <a:pt x="8915400" y="0"/>
                </a:lnTo>
              </a:path>
            </a:pathLst>
          </a:custGeom>
          <a:ln w="6350">
            <a:solidFill>
              <a:srgbClr val="A7A9A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4"/>
          <p:cNvSpPr txBox="1"/>
          <p:nvPr/>
        </p:nvSpPr>
        <p:spPr>
          <a:xfrm>
            <a:off x="558800" y="1763801"/>
            <a:ext cx="4029075" cy="20827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spc="-35">
                <a:solidFill>
                  <a:srgbClr val="A49E99"/>
                </a:solidFill>
                <a:latin typeface="Tahoma"/>
                <a:cs typeface="Tahoma"/>
              </a:rPr>
              <a:t>S&amp;P </a:t>
            </a:r>
            <a:r>
              <a:rPr sz="1200" b="1">
                <a:solidFill>
                  <a:srgbClr val="A49E99"/>
                </a:solidFill>
                <a:latin typeface="Tahoma"/>
                <a:cs typeface="Tahoma"/>
              </a:rPr>
              <a:t>500</a:t>
            </a:r>
            <a:r>
              <a:rPr sz="1200" b="1" spc="-35">
                <a:solidFill>
                  <a:srgbClr val="A49E99"/>
                </a:solidFill>
                <a:latin typeface="Tahoma"/>
                <a:cs typeface="Tahoma"/>
              </a:rPr>
              <a:t> </a:t>
            </a:r>
            <a:r>
              <a:rPr sz="1200" b="1" spc="-45">
                <a:solidFill>
                  <a:srgbClr val="A49E99"/>
                </a:solidFill>
                <a:latin typeface="Tahoma"/>
                <a:cs typeface="Tahoma"/>
              </a:rPr>
              <a:t>Index</a:t>
            </a:r>
            <a:r>
              <a:rPr sz="1200" b="1" spc="-35">
                <a:solidFill>
                  <a:srgbClr val="A49E99"/>
                </a:solidFill>
                <a:latin typeface="Tahoma"/>
                <a:cs typeface="Tahoma"/>
              </a:rPr>
              <a:t> </a:t>
            </a:r>
            <a:r>
              <a:rPr sz="1200" b="1" spc="-25">
                <a:solidFill>
                  <a:srgbClr val="A49E99"/>
                </a:solidFill>
                <a:latin typeface="Tahoma"/>
                <a:cs typeface="Tahoma"/>
              </a:rPr>
              <a:t>average</a:t>
            </a:r>
            <a:r>
              <a:rPr sz="1200" b="1" spc="-35">
                <a:solidFill>
                  <a:srgbClr val="A49E99"/>
                </a:solidFill>
                <a:latin typeface="Tahoma"/>
                <a:cs typeface="Tahoma"/>
              </a:rPr>
              <a:t> </a:t>
            </a:r>
            <a:r>
              <a:rPr sz="1200" b="1" spc="-30">
                <a:solidFill>
                  <a:srgbClr val="A49E99"/>
                </a:solidFill>
                <a:latin typeface="Tahoma"/>
                <a:cs typeface="Tahoma"/>
              </a:rPr>
              <a:t>cumulative</a:t>
            </a:r>
            <a:r>
              <a:rPr sz="1200" b="1" spc="-35">
                <a:solidFill>
                  <a:srgbClr val="A49E99"/>
                </a:solidFill>
                <a:latin typeface="Tahoma"/>
                <a:cs typeface="Tahoma"/>
              </a:rPr>
              <a:t> returns </a:t>
            </a:r>
            <a:r>
              <a:rPr sz="1200" b="1" spc="-30">
                <a:solidFill>
                  <a:srgbClr val="A49E99"/>
                </a:solidFill>
                <a:latin typeface="Tahoma"/>
                <a:cs typeface="Tahoma"/>
              </a:rPr>
              <a:t>since</a:t>
            </a:r>
            <a:r>
              <a:rPr sz="1200" b="1" spc="-35">
                <a:solidFill>
                  <a:srgbClr val="A49E99"/>
                </a:solidFill>
                <a:latin typeface="Tahoma"/>
                <a:cs typeface="Tahoma"/>
              </a:rPr>
              <a:t> </a:t>
            </a:r>
            <a:r>
              <a:rPr sz="1200" b="1" spc="-20">
                <a:solidFill>
                  <a:srgbClr val="A49E99"/>
                </a:solidFill>
                <a:latin typeface="Tahoma"/>
                <a:cs typeface="Tahoma"/>
              </a:rPr>
              <a:t>1932</a:t>
            </a:r>
            <a:endParaRPr sz="1200">
              <a:latin typeface="Tahoma"/>
              <a:cs typeface="Tahom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8800" y="7086600"/>
            <a:ext cx="7962265" cy="49910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550" spc="95">
                <a:solidFill>
                  <a:srgbClr val="231F20"/>
                </a:solidFill>
                <a:latin typeface="Lucida Sans Unicode"/>
                <a:cs typeface="Lucida Sans Unicode"/>
              </a:rPr>
              <a:t>sources</a:t>
            </a:r>
            <a:r>
              <a:rPr sz="800" spc="95">
                <a:solidFill>
                  <a:srgbClr val="231F20"/>
                </a:solidFill>
                <a:latin typeface="Lucida Sans Unicode"/>
                <a:cs typeface="Lucida Sans Unicode"/>
              </a:rPr>
              <a:t>:</a:t>
            </a:r>
            <a:r>
              <a:rPr sz="800" spc="40">
                <a:solidFill>
                  <a:srgbClr val="231F20"/>
                </a:solidFill>
                <a:latin typeface="Lucida Sans Unicode"/>
                <a:cs typeface="Lucida Sans Unicode"/>
              </a:rPr>
              <a:t> </a:t>
            </a:r>
            <a:r>
              <a:rPr sz="800" spc="-25">
                <a:solidFill>
                  <a:srgbClr val="231F20"/>
                </a:solidFill>
                <a:latin typeface="Lucida Sans Unicode"/>
                <a:cs typeface="Lucida Sans Unicode"/>
              </a:rPr>
              <a:t>Capital</a:t>
            </a:r>
            <a:r>
              <a:rPr sz="800" spc="-20">
                <a:solidFill>
                  <a:srgbClr val="231F20"/>
                </a:solidFill>
                <a:latin typeface="Lucida Sans Unicode"/>
                <a:cs typeface="Lucida Sans Unicode"/>
              </a:rPr>
              <a:t> Group,</a:t>
            </a:r>
            <a:r>
              <a:rPr sz="800" spc="-40">
                <a:solidFill>
                  <a:srgbClr val="231F20"/>
                </a:solidFill>
                <a:latin typeface="Lucida Sans Unicode"/>
                <a:cs typeface="Lucida Sans Unicode"/>
              </a:rPr>
              <a:t> </a:t>
            </a:r>
            <a:r>
              <a:rPr sz="800" spc="-45">
                <a:solidFill>
                  <a:srgbClr val="231F20"/>
                </a:solidFill>
                <a:latin typeface="Lucida Sans Unicode"/>
                <a:cs typeface="Lucida Sans Unicode"/>
              </a:rPr>
              <a:t>Refinitiv</a:t>
            </a:r>
            <a:r>
              <a:rPr sz="800" spc="-20">
                <a:solidFill>
                  <a:srgbClr val="231F20"/>
                </a:solidFill>
                <a:latin typeface="Lucida Sans Unicode"/>
                <a:cs typeface="Lucida Sans Unicode"/>
              </a:rPr>
              <a:t> </a:t>
            </a:r>
            <a:r>
              <a:rPr sz="800" spc="-40">
                <a:solidFill>
                  <a:srgbClr val="231F20"/>
                </a:solidFill>
                <a:latin typeface="Lucida Sans Unicode"/>
                <a:cs typeface="Lucida Sans Unicode"/>
              </a:rPr>
              <a:t>Datastream,</a:t>
            </a:r>
            <a:r>
              <a:rPr sz="800" spc="-45">
                <a:solidFill>
                  <a:srgbClr val="231F20"/>
                </a:solidFill>
                <a:latin typeface="Lucida Sans Unicode"/>
                <a:cs typeface="Lucida Sans Unicode"/>
              </a:rPr>
              <a:t> </a:t>
            </a:r>
            <a:r>
              <a:rPr sz="800" spc="-25">
                <a:solidFill>
                  <a:srgbClr val="231F20"/>
                </a:solidFill>
                <a:latin typeface="Lucida Sans Unicode"/>
                <a:cs typeface="Lucida Sans Unicode"/>
              </a:rPr>
              <a:t>Standard</a:t>
            </a:r>
            <a:r>
              <a:rPr sz="800" spc="-20">
                <a:solidFill>
                  <a:srgbClr val="231F20"/>
                </a:solidFill>
                <a:latin typeface="Lucida Sans Unicode"/>
                <a:cs typeface="Lucida Sans Unicode"/>
              </a:rPr>
              <a:t> </a:t>
            </a:r>
            <a:r>
              <a:rPr sz="800">
                <a:solidFill>
                  <a:srgbClr val="231F20"/>
                </a:solidFill>
                <a:latin typeface="Lucida Sans Unicode"/>
                <a:cs typeface="Lucida Sans Unicode"/>
              </a:rPr>
              <a:t>&amp;</a:t>
            </a:r>
            <a:r>
              <a:rPr sz="800" spc="-20">
                <a:solidFill>
                  <a:srgbClr val="231F20"/>
                </a:solidFill>
                <a:latin typeface="Lucida Sans Unicode"/>
                <a:cs typeface="Lucida Sans Unicode"/>
              </a:rPr>
              <a:t> </a:t>
            </a:r>
            <a:r>
              <a:rPr sz="800" spc="-45">
                <a:solidFill>
                  <a:srgbClr val="231F20"/>
                </a:solidFill>
                <a:latin typeface="Lucida Sans Unicode"/>
                <a:cs typeface="Lucida Sans Unicode"/>
              </a:rPr>
              <a:t>Poor’s.</a:t>
            </a:r>
            <a:r>
              <a:rPr sz="800" spc="-40">
                <a:solidFill>
                  <a:srgbClr val="231F20"/>
                </a:solidFill>
                <a:latin typeface="Lucida Sans Unicode"/>
                <a:cs typeface="Lucida Sans Unicode"/>
              </a:rPr>
              <a:t> </a:t>
            </a:r>
            <a:r>
              <a:rPr sz="800" spc="-10">
                <a:solidFill>
                  <a:srgbClr val="231F20"/>
                </a:solidFill>
                <a:latin typeface="Lucida Sans Unicode"/>
                <a:cs typeface="Lucida Sans Unicode"/>
              </a:rPr>
              <a:t>October</a:t>
            </a:r>
            <a:r>
              <a:rPr sz="800" spc="-20">
                <a:solidFill>
                  <a:srgbClr val="231F20"/>
                </a:solidFill>
                <a:latin typeface="Lucida Sans Unicode"/>
                <a:cs typeface="Lucida Sans Unicode"/>
              </a:rPr>
              <a:t> </a:t>
            </a:r>
            <a:r>
              <a:rPr sz="800" spc="-40">
                <a:solidFill>
                  <a:srgbClr val="231F20"/>
                </a:solidFill>
                <a:latin typeface="Lucida Sans Unicode"/>
                <a:cs typeface="Lucida Sans Unicode"/>
              </a:rPr>
              <a:t>31</a:t>
            </a:r>
            <a:r>
              <a:rPr sz="800" spc="-20">
                <a:solidFill>
                  <a:srgbClr val="231F20"/>
                </a:solidFill>
                <a:latin typeface="Lucida Sans Unicode"/>
                <a:cs typeface="Lucida Sans Unicode"/>
              </a:rPr>
              <a:t> </a:t>
            </a:r>
            <a:r>
              <a:rPr sz="800" spc="-30">
                <a:solidFill>
                  <a:srgbClr val="231F20"/>
                </a:solidFill>
                <a:latin typeface="Lucida Sans Unicode"/>
                <a:cs typeface="Lucida Sans Unicode"/>
              </a:rPr>
              <a:t>used</a:t>
            </a:r>
            <a:r>
              <a:rPr sz="800" spc="-20">
                <a:solidFill>
                  <a:srgbClr val="231F20"/>
                </a:solidFill>
                <a:latin typeface="Lucida Sans Unicode"/>
                <a:cs typeface="Lucida Sans Unicode"/>
              </a:rPr>
              <a:t> </a:t>
            </a:r>
            <a:r>
              <a:rPr sz="800" spc="-35">
                <a:solidFill>
                  <a:srgbClr val="231F20"/>
                </a:solidFill>
                <a:latin typeface="Lucida Sans Unicode"/>
                <a:cs typeface="Lucida Sans Unicode"/>
              </a:rPr>
              <a:t>as</a:t>
            </a:r>
            <a:r>
              <a:rPr sz="800" spc="-20">
                <a:solidFill>
                  <a:srgbClr val="231F20"/>
                </a:solidFill>
                <a:latin typeface="Lucida Sans Unicode"/>
                <a:cs typeface="Lucida Sans Unicode"/>
              </a:rPr>
              <a:t> </a:t>
            </a:r>
            <a:r>
              <a:rPr sz="800" spc="-40">
                <a:solidFill>
                  <a:srgbClr val="231F20"/>
                </a:solidFill>
                <a:latin typeface="Lucida Sans Unicode"/>
                <a:cs typeface="Lucida Sans Unicode"/>
              </a:rPr>
              <a:t>proxy</a:t>
            </a:r>
            <a:r>
              <a:rPr sz="800" spc="-20">
                <a:solidFill>
                  <a:srgbClr val="231F20"/>
                </a:solidFill>
                <a:latin typeface="Lucida Sans Unicode"/>
                <a:cs typeface="Lucida Sans Unicode"/>
              </a:rPr>
              <a:t> </a:t>
            </a:r>
            <a:r>
              <a:rPr sz="800" spc="-35">
                <a:solidFill>
                  <a:srgbClr val="231F20"/>
                </a:solidFill>
                <a:latin typeface="Lucida Sans Unicode"/>
                <a:cs typeface="Lucida Sans Unicode"/>
              </a:rPr>
              <a:t>for</a:t>
            </a:r>
            <a:r>
              <a:rPr sz="800" spc="-20">
                <a:solidFill>
                  <a:srgbClr val="231F20"/>
                </a:solidFill>
                <a:latin typeface="Lucida Sans Unicode"/>
                <a:cs typeface="Lucida Sans Unicode"/>
              </a:rPr>
              <a:t> each </a:t>
            </a:r>
            <a:r>
              <a:rPr sz="800" spc="-25">
                <a:solidFill>
                  <a:srgbClr val="231F20"/>
                </a:solidFill>
                <a:latin typeface="Lucida Sans Unicode"/>
                <a:cs typeface="Lucida Sans Unicode"/>
              </a:rPr>
              <a:t>election</a:t>
            </a:r>
            <a:r>
              <a:rPr sz="800" spc="-20">
                <a:solidFill>
                  <a:srgbClr val="231F20"/>
                </a:solidFill>
                <a:latin typeface="Lucida Sans Unicode"/>
                <a:cs typeface="Lucida Sans Unicode"/>
              </a:rPr>
              <a:t> </a:t>
            </a:r>
            <a:r>
              <a:rPr sz="800" spc="-30">
                <a:solidFill>
                  <a:srgbClr val="231F20"/>
                </a:solidFill>
                <a:latin typeface="Lucida Sans Unicode"/>
                <a:cs typeface="Lucida Sans Unicode"/>
              </a:rPr>
              <a:t>date.</a:t>
            </a:r>
            <a:r>
              <a:rPr sz="800" spc="-40">
                <a:solidFill>
                  <a:srgbClr val="231F20"/>
                </a:solidFill>
                <a:latin typeface="Lucida Sans Unicode"/>
                <a:cs typeface="Lucida Sans Unicode"/>
              </a:rPr>
              <a:t> Past</a:t>
            </a:r>
            <a:r>
              <a:rPr sz="800" spc="-20">
                <a:solidFill>
                  <a:srgbClr val="231F20"/>
                </a:solidFill>
                <a:latin typeface="Lucida Sans Unicode"/>
                <a:cs typeface="Lucida Sans Unicode"/>
              </a:rPr>
              <a:t> </a:t>
            </a:r>
            <a:r>
              <a:rPr sz="800" spc="-45">
                <a:solidFill>
                  <a:srgbClr val="231F20"/>
                </a:solidFill>
                <a:latin typeface="Lucida Sans Unicode"/>
                <a:cs typeface="Lucida Sans Unicode"/>
              </a:rPr>
              <a:t>results</a:t>
            </a:r>
            <a:r>
              <a:rPr sz="800" spc="-20">
                <a:solidFill>
                  <a:srgbClr val="231F20"/>
                </a:solidFill>
                <a:latin typeface="Lucida Sans Unicode"/>
                <a:cs typeface="Lucida Sans Unicode"/>
              </a:rPr>
              <a:t> </a:t>
            </a:r>
            <a:r>
              <a:rPr sz="800" spc="-25">
                <a:solidFill>
                  <a:srgbClr val="231F20"/>
                </a:solidFill>
                <a:latin typeface="Lucida Sans Unicode"/>
                <a:cs typeface="Lucida Sans Unicode"/>
              </a:rPr>
              <a:t>are</a:t>
            </a:r>
            <a:r>
              <a:rPr sz="800" spc="-20">
                <a:solidFill>
                  <a:srgbClr val="231F20"/>
                </a:solidFill>
                <a:latin typeface="Lucida Sans Unicode"/>
                <a:cs typeface="Lucida Sans Unicode"/>
              </a:rPr>
              <a:t> </a:t>
            </a:r>
            <a:r>
              <a:rPr sz="800" spc="-35">
                <a:solidFill>
                  <a:srgbClr val="231F20"/>
                </a:solidFill>
                <a:latin typeface="Lucida Sans Unicode"/>
                <a:cs typeface="Lucida Sans Unicode"/>
              </a:rPr>
              <a:t>not</a:t>
            </a:r>
            <a:r>
              <a:rPr sz="800" spc="-20">
                <a:solidFill>
                  <a:srgbClr val="231F20"/>
                </a:solidFill>
                <a:latin typeface="Lucida Sans Unicode"/>
                <a:cs typeface="Lucida Sans Unicode"/>
              </a:rPr>
              <a:t> </a:t>
            </a:r>
            <a:r>
              <a:rPr sz="800" spc="-25">
                <a:solidFill>
                  <a:srgbClr val="231F20"/>
                </a:solidFill>
                <a:latin typeface="Lucida Sans Unicode"/>
                <a:cs typeface="Lucida Sans Unicode"/>
              </a:rPr>
              <a:t>predictive</a:t>
            </a:r>
            <a:r>
              <a:rPr sz="800" spc="-20">
                <a:solidFill>
                  <a:srgbClr val="231F20"/>
                </a:solidFill>
                <a:latin typeface="Lucida Sans Unicode"/>
                <a:cs typeface="Lucida Sans Unicode"/>
              </a:rPr>
              <a:t> </a:t>
            </a:r>
            <a:r>
              <a:rPr sz="800" spc="-35">
                <a:solidFill>
                  <a:srgbClr val="231F20"/>
                </a:solidFill>
                <a:latin typeface="Lucida Sans Unicode"/>
                <a:cs typeface="Lucida Sans Unicode"/>
              </a:rPr>
              <a:t>of</a:t>
            </a:r>
            <a:r>
              <a:rPr sz="800">
                <a:solidFill>
                  <a:srgbClr val="231F20"/>
                </a:solidFill>
                <a:latin typeface="Lucida Sans Unicode"/>
                <a:cs typeface="Lucida Sans Unicode"/>
              </a:rPr>
              <a:t> </a:t>
            </a:r>
            <a:r>
              <a:rPr sz="800" spc="-45">
                <a:solidFill>
                  <a:srgbClr val="231F20"/>
                </a:solidFill>
                <a:latin typeface="Lucida Sans Unicode"/>
                <a:cs typeface="Lucida Sans Unicode"/>
              </a:rPr>
              <a:t>results</a:t>
            </a:r>
            <a:r>
              <a:rPr sz="800" spc="-20">
                <a:solidFill>
                  <a:srgbClr val="231F20"/>
                </a:solidFill>
                <a:latin typeface="Lucida Sans Unicode"/>
                <a:cs typeface="Lucida Sans Unicode"/>
              </a:rPr>
              <a:t> </a:t>
            </a:r>
            <a:r>
              <a:rPr sz="800" spc="-40">
                <a:solidFill>
                  <a:srgbClr val="231F20"/>
                </a:solidFill>
                <a:latin typeface="Lucida Sans Unicode"/>
                <a:cs typeface="Lucida Sans Unicode"/>
              </a:rPr>
              <a:t>in</a:t>
            </a:r>
            <a:r>
              <a:rPr sz="800" spc="-15">
                <a:solidFill>
                  <a:srgbClr val="231F20"/>
                </a:solidFill>
                <a:latin typeface="Lucida Sans Unicode"/>
                <a:cs typeface="Lucida Sans Unicode"/>
              </a:rPr>
              <a:t> </a:t>
            </a:r>
            <a:r>
              <a:rPr sz="800" spc="-45">
                <a:solidFill>
                  <a:srgbClr val="231F20"/>
                </a:solidFill>
                <a:latin typeface="Lucida Sans Unicode"/>
                <a:cs typeface="Lucida Sans Unicode"/>
              </a:rPr>
              <a:t>future</a:t>
            </a:r>
            <a:r>
              <a:rPr sz="800" spc="-20">
                <a:solidFill>
                  <a:srgbClr val="231F20"/>
                </a:solidFill>
                <a:latin typeface="Lucida Sans Unicode"/>
                <a:cs typeface="Lucida Sans Unicode"/>
              </a:rPr>
              <a:t> </a:t>
            </a:r>
            <a:r>
              <a:rPr sz="800" spc="-10">
                <a:solidFill>
                  <a:srgbClr val="231F20"/>
                </a:solidFill>
                <a:latin typeface="Lucida Sans Unicode"/>
                <a:cs typeface="Lucida Sans Unicode"/>
              </a:rPr>
              <a:t>periods.</a:t>
            </a:r>
            <a:endParaRPr sz="800">
              <a:latin typeface="Lucida Sans Unicode"/>
              <a:cs typeface="Lucida Sans Unicode"/>
            </a:endParaRPr>
          </a:p>
          <a:p>
            <a:pPr marL="986155" algn="ctr">
              <a:lnSpc>
                <a:spcPct val="100000"/>
              </a:lnSpc>
              <a:spcBef>
                <a:spcPts val="1025"/>
              </a:spcBef>
            </a:pPr>
            <a:r>
              <a:rPr sz="600" b="1" spc="20">
                <a:solidFill>
                  <a:srgbClr val="231F20"/>
                </a:solidFill>
                <a:latin typeface="Arial"/>
                <a:cs typeface="Arial"/>
              </a:rPr>
              <a:t>GUIDE</a:t>
            </a:r>
            <a:r>
              <a:rPr sz="600" b="1" spc="180">
                <a:solidFill>
                  <a:srgbClr val="231F20"/>
                </a:solidFill>
                <a:latin typeface="Arial"/>
                <a:cs typeface="Arial"/>
              </a:rPr>
              <a:t> </a:t>
            </a:r>
            <a:r>
              <a:rPr sz="600" b="1" spc="20">
                <a:solidFill>
                  <a:srgbClr val="231F20"/>
                </a:solidFill>
                <a:latin typeface="Arial"/>
                <a:cs typeface="Arial"/>
              </a:rPr>
              <a:t>TO</a:t>
            </a:r>
            <a:r>
              <a:rPr sz="600" b="1" spc="200">
                <a:solidFill>
                  <a:srgbClr val="231F20"/>
                </a:solidFill>
                <a:latin typeface="Arial"/>
                <a:cs typeface="Arial"/>
              </a:rPr>
              <a:t> </a:t>
            </a:r>
            <a:r>
              <a:rPr sz="600" b="1" spc="20">
                <a:solidFill>
                  <a:srgbClr val="231F20"/>
                </a:solidFill>
                <a:latin typeface="Arial"/>
                <a:cs typeface="Arial"/>
              </a:rPr>
              <a:t>INVESTING</a:t>
            </a:r>
            <a:r>
              <a:rPr sz="600" b="1" spc="204">
                <a:solidFill>
                  <a:srgbClr val="231F20"/>
                </a:solidFill>
                <a:latin typeface="Arial"/>
                <a:cs typeface="Arial"/>
              </a:rPr>
              <a:t> </a:t>
            </a:r>
            <a:r>
              <a:rPr sz="600" b="1" spc="20">
                <a:solidFill>
                  <a:srgbClr val="231F20"/>
                </a:solidFill>
                <a:latin typeface="Arial"/>
                <a:cs typeface="Arial"/>
              </a:rPr>
              <a:t>IN</a:t>
            </a:r>
            <a:r>
              <a:rPr sz="600" b="1" spc="190">
                <a:solidFill>
                  <a:srgbClr val="231F20"/>
                </a:solidFill>
                <a:latin typeface="Arial"/>
                <a:cs typeface="Arial"/>
              </a:rPr>
              <a:t> </a:t>
            </a:r>
            <a:r>
              <a:rPr sz="600" b="1" spc="20">
                <a:solidFill>
                  <a:srgbClr val="231F20"/>
                </a:solidFill>
                <a:latin typeface="Arial"/>
                <a:cs typeface="Arial"/>
              </a:rPr>
              <a:t>AN</a:t>
            </a:r>
            <a:r>
              <a:rPr sz="600" b="1" spc="200">
                <a:solidFill>
                  <a:srgbClr val="231F20"/>
                </a:solidFill>
                <a:latin typeface="Arial"/>
                <a:cs typeface="Arial"/>
              </a:rPr>
              <a:t> </a:t>
            </a:r>
            <a:r>
              <a:rPr sz="600" b="1" spc="20">
                <a:solidFill>
                  <a:srgbClr val="231F20"/>
                </a:solidFill>
                <a:latin typeface="Arial"/>
                <a:cs typeface="Arial"/>
              </a:rPr>
              <a:t>ELECTION</a:t>
            </a:r>
            <a:r>
              <a:rPr sz="600" b="1" spc="185">
                <a:solidFill>
                  <a:srgbClr val="231F20"/>
                </a:solidFill>
                <a:latin typeface="Arial"/>
                <a:cs typeface="Arial"/>
              </a:rPr>
              <a:t> </a:t>
            </a:r>
            <a:r>
              <a:rPr sz="600" b="1" spc="-20">
                <a:solidFill>
                  <a:srgbClr val="231F20"/>
                </a:solidFill>
                <a:latin typeface="Arial"/>
                <a:cs typeface="Arial"/>
              </a:rPr>
              <a:t>YEAR</a:t>
            </a:r>
            <a:r>
              <a:rPr sz="600" b="1" spc="500">
                <a:solidFill>
                  <a:srgbClr val="231F20"/>
                </a:solidFill>
                <a:latin typeface="Arial"/>
                <a:cs typeface="Arial"/>
              </a:rPr>
              <a:t> </a:t>
            </a:r>
            <a:endParaRPr sz="600">
              <a:latin typeface="Arial"/>
              <a:cs typeface="Arial"/>
            </a:endParaRPr>
          </a:p>
          <a:p>
            <a:pPr marL="978535" algn="ctr">
              <a:lnSpc>
                <a:spcPct val="100000"/>
              </a:lnSpc>
              <a:spcBef>
                <a:spcPts val="60"/>
              </a:spcBef>
            </a:pPr>
            <a:r>
              <a:rPr sz="800" spc="-140">
                <a:solidFill>
                  <a:srgbClr val="231F20"/>
                </a:solidFill>
                <a:latin typeface="Arial"/>
                <a:cs typeface="Arial"/>
              </a:rPr>
              <a:t>–</a:t>
            </a:r>
            <a:r>
              <a:rPr sz="800" spc="-15">
                <a:solidFill>
                  <a:srgbClr val="231F20"/>
                </a:solidFill>
                <a:latin typeface="Arial"/>
                <a:cs typeface="Arial"/>
              </a:rPr>
              <a:t> </a:t>
            </a:r>
            <a:r>
              <a:rPr sz="800">
                <a:solidFill>
                  <a:srgbClr val="231F20"/>
                </a:solidFill>
                <a:latin typeface="Arial"/>
                <a:cs typeface="Arial"/>
              </a:rPr>
              <a:t>5</a:t>
            </a:r>
            <a:r>
              <a:rPr sz="800" spc="-15">
                <a:solidFill>
                  <a:srgbClr val="231F20"/>
                </a:solidFill>
                <a:latin typeface="Arial"/>
                <a:cs typeface="Arial"/>
              </a:rPr>
              <a:t> </a:t>
            </a:r>
            <a:r>
              <a:rPr sz="800" spc="-60">
                <a:solidFill>
                  <a:srgbClr val="231F20"/>
                </a:solidFill>
                <a:latin typeface="Arial"/>
                <a:cs typeface="Arial"/>
              </a:rPr>
              <a:t>–</a:t>
            </a:r>
            <a:endParaRPr sz="800">
              <a:latin typeface="Arial"/>
              <a:cs typeface="Arial"/>
            </a:endParaRPr>
          </a:p>
        </p:txBody>
      </p:sp>
      <p:sp>
        <p:nvSpPr>
          <p:cNvPr id="3" name="object 3"/>
          <p:cNvSpPr/>
          <p:nvPr/>
        </p:nvSpPr>
        <p:spPr>
          <a:xfrm>
            <a:off x="882905" y="3750674"/>
            <a:ext cx="8603615" cy="0"/>
          </a:xfrm>
          <a:custGeom>
            <a:avLst/>
            <a:gdLst/>
            <a:ahLst/>
            <a:cxnLst/>
            <a:rect l="l" t="t" r="r" b="b"/>
            <a:pathLst>
              <a:path w="8603615">
                <a:moveTo>
                  <a:pt x="0" y="0"/>
                </a:moveTo>
                <a:lnTo>
                  <a:pt x="8603513" y="0"/>
                </a:lnTo>
              </a:path>
            </a:pathLst>
          </a:custGeom>
          <a:ln w="6299">
            <a:solidFill>
              <a:srgbClr val="A39D9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txBox="1"/>
          <p:nvPr/>
        </p:nvSpPr>
        <p:spPr>
          <a:xfrm>
            <a:off x="931123" y="4689462"/>
            <a:ext cx="785495" cy="261620"/>
          </a:xfrm>
          <a:prstGeom prst="rect">
            <a:avLst/>
          </a:prstGeom>
        </p:spPr>
        <p:txBody>
          <a:bodyPr vert="horz" wrap="square" lIns="0" tIns="228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0025" marR="5080" indent="-187960">
              <a:lnSpc>
                <a:spcPts val="900"/>
              </a:lnSpc>
              <a:spcBef>
                <a:spcPts val="180"/>
              </a:spcBef>
            </a:pPr>
            <a:r>
              <a:rPr sz="800" b="1" spc="-10">
                <a:solidFill>
                  <a:srgbClr val="231F20"/>
                </a:solidFill>
                <a:latin typeface="Arial"/>
                <a:cs typeface="Arial"/>
              </a:rPr>
              <a:t>Communication services</a:t>
            </a:r>
            <a:endParaRPr sz="800">
              <a:latin typeface="Arial"/>
              <a:cs typeface="Arial"/>
            </a:endParaRPr>
          </a:p>
        </p:txBody>
      </p:sp>
      <p:sp>
        <p:nvSpPr>
          <p:cNvPr id="5" name="object 5"/>
          <p:cNvSpPr txBox="1"/>
          <p:nvPr/>
        </p:nvSpPr>
        <p:spPr>
          <a:xfrm>
            <a:off x="1789948" y="4676762"/>
            <a:ext cx="650875" cy="261620"/>
          </a:xfrm>
          <a:prstGeom prst="rect">
            <a:avLst/>
          </a:prstGeom>
        </p:spPr>
        <p:txBody>
          <a:bodyPr vert="horz" wrap="square" lIns="0" tIns="228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67310">
              <a:lnSpc>
                <a:spcPts val="900"/>
              </a:lnSpc>
              <a:spcBef>
                <a:spcPts val="180"/>
              </a:spcBef>
            </a:pPr>
            <a:r>
              <a:rPr sz="800" b="1" spc="-10">
                <a:solidFill>
                  <a:srgbClr val="231F20"/>
                </a:solidFill>
                <a:latin typeface="Arial"/>
                <a:cs typeface="Arial"/>
              </a:rPr>
              <a:t>Consumer </a:t>
            </a:r>
            <a:r>
              <a:rPr sz="800" b="1" spc="-20">
                <a:solidFill>
                  <a:srgbClr val="231F20"/>
                </a:solidFill>
                <a:latin typeface="Arial"/>
                <a:cs typeface="Arial"/>
              </a:rPr>
              <a:t>discretionary</a:t>
            </a:r>
            <a:endParaRPr sz="800">
              <a:latin typeface="Arial"/>
              <a:cs typeface="Arial"/>
            </a:endParaRPr>
          </a:p>
        </p:txBody>
      </p:sp>
      <p:sp>
        <p:nvSpPr>
          <p:cNvPr id="6" name="object 6"/>
          <p:cNvSpPr txBox="1"/>
          <p:nvPr/>
        </p:nvSpPr>
        <p:spPr>
          <a:xfrm>
            <a:off x="2607218" y="4676762"/>
            <a:ext cx="516255" cy="261620"/>
          </a:xfrm>
          <a:prstGeom prst="rect">
            <a:avLst/>
          </a:prstGeom>
        </p:spPr>
        <p:txBody>
          <a:bodyPr vert="horz" wrap="square" lIns="0" tIns="228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6995" marR="5080" indent="-74930">
              <a:lnSpc>
                <a:spcPts val="900"/>
              </a:lnSpc>
              <a:spcBef>
                <a:spcPts val="180"/>
              </a:spcBef>
            </a:pPr>
            <a:r>
              <a:rPr sz="800" b="1" spc="-25">
                <a:solidFill>
                  <a:srgbClr val="231F20"/>
                </a:solidFill>
                <a:latin typeface="Arial"/>
                <a:cs typeface="Arial"/>
              </a:rPr>
              <a:t>Consumer</a:t>
            </a:r>
            <a:r>
              <a:rPr sz="800" b="1" spc="-10">
                <a:solidFill>
                  <a:srgbClr val="231F20"/>
                </a:solidFill>
                <a:latin typeface="Arial"/>
                <a:cs typeface="Arial"/>
              </a:rPr>
              <a:t> staples</a:t>
            </a:r>
            <a:endParaRPr sz="800">
              <a:latin typeface="Arial"/>
              <a:cs typeface="Arial"/>
            </a:endParaRPr>
          </a:p>
        </p:txBody>
      </p:sp>
      <p:sp>
        <p:nvSpPr>
          <p:cNvPr id="7" name="object 7"/>
          <p:cNvSpPr txBox="1"/>
          <p:nvPr/>
        </p:nvSpPr>
        <p:spPr>
          <a:xfrm>
            <a:off x="3467872" y="4689462"/>
            <a:ext cx="36449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231F20"/>
                </a:solidFill>
                <a:latin typeface="Arial"/>
                <a:cs typeface="Arial"/>
              </a:rPr>
              <a:t>Energy</a:t>
            </a:r>
            <a:endParaRPr sz="800">
              <a:latin typeface="Arial"/>
              <a:cs typeface="Arial"/>
            </a:endParaRPr>
          </a:p>
        </p:txBody>
      </p:sp>
      <p:sp>
        <p:nvSpPr>
          <p:cNvPr id="8" name="object 8"/>
          <p:cNvSpPr txBox="1"/>
          <p:nvPr/>
        </p:nvSpPr>
        <p:spPr>
          <a:xfrm>
            <a:off x="4162511" y="4689462"/>
            <a:ext cx="49847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Financials</a:t>
            </a:r>
            <a:endParaRPr sz="800">
              <a:latin typeface="Arial"/>
              <a:cs typeface="Arial"/>
            </a:endParaRPr>
          </a:p>
        </p:txBody>
      </p:sp>
      <p:sp>
        <p:nvSpPr>
          <p:cNvPr id="9" name="object 9"/>
          <p:cNvSpPr txBox="1"/>
          <p:nvPr/>
        </p:nvSpPr>
        <p:spPr>
          <a:xfrm>
            <a:off x="4880010" y="4689462"/>
            <a:ext cx="56959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a:solidFill>
                  <a:srgbClr val="231F20"/>
                </a:solidFill>
                <a:latin typeface="Arial"/>
                <a:cs typeface="Arial"/>
              </a:rPr>
              <a:t>Health</a:t>
            </a:r>
            <a:r>
              <a:rPr sz="800" b="1" spc="-35">
                <a:solidFill>
                  <a:srgbClr val="231F20"/>
                </a:solidFill>
                <a:latin typeface="Arial"/>
                <a:cs typeface="Arial"/>
              </a:rPr>
              <a:t> </a:t>
            </a:r>
            <a:r>
              <a:rPr sz="800" b="1" spc="-20">
                <a:solidFill>
                  <a:srgbClr val="231F20"/>
                </a:solidFill>
                <a:latin typeface="Arial"/>
                <a:cs typeface="Arial"/>
              </a:rPr>
              <a:t>care</a:t>
            </a:r>
            <a:endParaRPr sz="800">
              <a:latin typeface="Arial"/>
              <a:cs typeface="Arial"/>
            </a:endParaRPr>
          </a:p>
        </p:txBody>
      </p:sp>
      <p:sp>
        <p:nvSpPr>
          <p:cNvPr id="10" name="object 10"/>
          <p:cNvSpPr txBox="1"/>
          <p:nvPr/>
        </p:nvSpPr>
        <p:spPr>
          <a:xfrm>
            <a:off x="5673608" y="4689462"/>
            <a:ext cx="52260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231F20"/>
                </a:solidFill>
                <a:latin typeface="Arial"/>
                <a:cs typeface="Arial"/>
              </a:rPr>
              <a:t>Industrials</a:t>
            </a:r>
            <a:endParaRPr sz="800">
              <a:latin typeface="Arial"/>
              <a:cs typeface="Arial"/>
            </a:endParaRPr>
          </a:p>
        </p:txBody>
      </p:sp>
      <p:sp>
        <p:nvSpPr>
          <p:cNvPr id="11" name="object 11"/>
          <p:cNvSpPr txBox="1"/>
          <p:nvPr/>
        </p:nvSpPr>
        <p:spPr>
          <a:xfrm>
            <a:off x="6410106" y="4689462"/>
            <a:ext cx="584200" cy="261620"/>
          </a:xfrm>
          <a:prstGeom prst="rect">
            <a:avLst/>
          </a:prstGeom>
        </p:spPr>
        <p:txBody>
          <a:bodyPr vert="horz" wrap="square" lIns="0" tIns="2286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 marR="5080" indent="-10795">
              <a:lnSpc>
                <a:spcPts val="900"/>
              </a:lnSpc>
              <a:spcBef>
                <a:spcPts val="180"/>
              </a:spcBef>
            </a:pPr>
            <a:r>
              <a:rPr sz="800" b="1" spc="-10">
                <a:solidFill>
                  <a:srgbClr val="231F20"/>
                </a:solidFill>
                <a:latin typeface="Arial"/>
                <a:cs typeface="Arial"/>
              </a:rPr>
              <a:t>Information technology</a:t>
            </a:r>
            <a:endParaRPr sz="800">
              <a:latin typeface="Arial"/>
              <a:cs typeface="Arial"/>
            </a:endParaRPr>
          </a:p>
        </p:txBody>
      </p:sp>
      <p:sp>
        <p:nvSpPr>
          <p:cNvPr id="12" name="object 12"/>
          <p:cNvSpPr txBox="1"/>
          <p:nvPr/>
        </p:nvSpPr>
        <p:spPr>
          <a:xfrm>
            <a:off x="7231643" y="4689462"/>
            <a:ext cx="46863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231F20"/>
                </a:solidFill>
                <a:latin typeface="Arial"/>
                <a:cs typeface="Arial"/>
              </a:rPr>
              <a:t>Materials</a:t>
            </a:r>
            <a:endParaRPr sz="800">
              <a:latin typeface="Arial"/>
              <a:cs typeface="Arial"/>
            </a:endParaRPr>
          </a:p>
        </p:txBody>
      </p:sp>
      <p:sp>
        <p:nvSpPr>
          <p:cNvPr id="13" name="object 13"/>
          <p:cNvSpPr txBox="1"/>
          <p:nvPr/>
        </p:nvSpPr>
        <p:spPr>
          <a:xfrm>
            <a:off x="8043529" y="4689462"/>
            <a:ext cx="3873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231F20"/>
                </a:solidFill>
                <a:latin typeface="Arial"/>
                <a:cs typeface="Arial"/>
              </a:rPr>
              <a:t>Utilities</a:t>
            </a:r>
            <a:endParaRPr sz="800">
              <a:latin typeface="Arial"/>
              <a:cs typeface="Arial"/>
            </a:endParaRPr>
          </a:p>
        </p:txBody>
      </p:sp>
      <p:sp>
        <p:nvSpPr>
          <p:cNvPr id="14" name="object 14"/>
          <p:cNvSpPr txBox="1"/>
          <p:nvPr/>
        </p:nvSpPr>
        <p:spPr>
          <a:xfrm>
            <a:off x="8795776" y="4689462"/>
            <a:ext cx="432434"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40">
                <a:solidFill>
                  <a:srgbClr val="231F20"/>
                </a:solidFill>
                <a:latin typeface="Arial"/>
                <a:cs typeface="Arial"/>
              </a:rPr>
              <a:t>S&amp;P</a:t>
            </a:r>
            <a:r>
              <a:rPr sz="800" b="1" spc="-35">
                <a:solidFill>
                  <a:srgbClr val="231F20"/>
                </a:solidFill>
                <a:latin typeface="Arial"/>
                <a:cs typeface="Arial"/>
              </a:rPr>
              <a:t> </a:t>
            </a:r>
            <a:r>
              <a:rPr sz="800" b="1" spc="-25">
                <a:solidFill>
                  <a:srgbClr val="231F20"/>
                </a:solidFill>
                <a:latin typeface="Arial"/>
                <a:cs typeface="Arial"/>
              </a:rPr>
              <a:t>500</a:t>
            </a:r>
            <a:endParaRPr sz="800">
              <a:latin typeface="Arial"/>
              <a:cs typeface="Arial"/>
            </a:endParaRPr>
          </a:p>
        </p:txBody>
      </p:sp>
      <p:grpSp>
        <p:nvGrpSpPr>
          <p:cNvPr id="15" name="object 15"/>
          <p:cNvGrpSpPr/>
          <p:nvPr/>
        </p:nvGrpSpPr>
        <p:grpSpPr>
          <a:xfrm>
            <a:off x="1059726" y="1928286"/>
            <a:ext cx="8208009" cy="3016250"/>
            <a:chOff x="1059726" y="3741211"/>
            <a:chExt cx="8208009" cy="3016250"/>
          </a:xfrm>
        </p:grpSpPr>
        <p:sp>
          <p:nvSpPr>
            <p:cNvPr id="16" name="object 16"/>
            <p:cNvSpPr/>
            <p:nvPr/>
          </p:nvSpPr>
          <p:spPr>
            <a:xfrm>
              <a:off x="1059726" y="4900243"/>
              <a:ext cx="7919720" cy="1440180"/>
            </a:xfrm>
            <a:custGeom>
              <a:avLst/>
              <a:gdLst/>
              <a:ahLst/>
              <a:cxnLst/>
              <a:rect l="l" t="t" r="r" b="b"/>
              <a:pathLst>
                <a:path w="7919720" h="1440179">
                  <a:moveTo>
                    <a:pt x="268478" y="271538"/>
                  </a:moveTo>
                  <a:lnTo>
                    <a:pt x="0" y="271538"/>
                  </a:lnTo>
                  <a:lnTo>
                    <a:pt x="0" y="663346"/>
                  </a:lnTo>
                  <a:lnTo>
                    <a:pt x="0" y="1233893"/>
                  </a:lnTo>
                  <a:lnTo>
                    <a:pt x="268478" y="1233893"/>
                  </a:lnTo>
                  <a:lnTo>
                    <a:pt x="268478" y="663359"/>
                  </a:lnTo>
                  <a:lnTo>
                    <a:pt x="268478" y="271538"/>
                  </a:lnTo>
                  <a:close/>
                </a:path>
                <a:path w="7919720" h="1440179">
                  <a:moveTo>
                    <a:pt x="1033602" y="295579"/>
                  </a:moveTo>
                  <a:lnTo>
                    <a:pt x="765124" y="295579"/>
                  </a:lnTo>
                  <a:lnTo>
                    <a:pt x="765124" y="663346"/>
                  </a:lnTo>
                  <a:lnTo>
                    <a:pt x="765124" y="1220152"/>
                  </a:lnTo>
                  <a:lnTo>
                    <a:pt x="1033602" y="1220152"/>
                  </a:lnTo>
                  <a:lnTo>
                    <a:pt x="1033602" y="663346"/>
                  </a:lnTo>
                  <a:lnTo>
                    <a:pt x="1033602" y="295579"/>
                  </a:lnTo>
                  <a:close/>
                </a:path>
                <a:path w="7919720" h="1440179">
                  <a:moveTo>
                    <a:pt x="1798713" y="274967"/>
                  </a:moveTo>
                  <a:lnTo>
                    <a:pt x="1530235" y="274967"/>
                  </a:lnTo>
                  <a:lnTo>
                    <a:pt x="1530235" y="663346"/>
                  </a:lnTo>
                  <a:lnTo>
                    <a:pt x="1530235" y="842073"/>
                  </a:lnTo>
                  <a:lnTo>
                    <a:pt x="1798713" y="842073"/>
                  </a:lnTo>
                  <a:lnTo>
                    <a:pt x="1798713" y="663359"/>
                  </a:lnTo>
                  <a:lnTo>
                    <a:pt x="1798713" y="274967"/>
                  </a:lnTo>
                  <a:close/>
                </a:path>
                <a:path w="7919720" h="1440179">
                  <a:moveTo>
                    <a:pt x="2563812" y="0"/>
                  </a:moveTo>
                  <a:lnTo>
                    <a:pt x="2295347" y="0"/>
                  </a:lnTo>
                  <a:lnTo>
                    <a:pt x="2295347" y="663346"/>
                  </a:lnTo>
                  <a:lnTo>
                    <a:pt x="2295347" y="1357630"/>
                  </a:lnTo>
                  <a:lnTo>
                    <a:pt x="2563812" y="1357630"/>
                  </a:lnTo>
                  <a:lnTo>
                    <a:pt x="2563812" y="663346"/>
                  </a:lnTo>
                  <a:lnTo>
                    <a:pt x="2563812" y="0"/>
                  </a:lnTo>
                  <a:close/>
                </a:path>
                <a:path w="7919720" h="1440179">
                  <a:moveTo>
                    <a:pt x="3328924" y="85928"/>
                  </a:moveTo>
                  <a:lnTo>
                    <a:pt x="3060458" y="85928"/>
                  </a:lnTo>
                  <a:lnTo>
                    <a:pt x="3060458" y="663346"/>
                  </a:lnTo>
                  <a:lnTo>
                    <a:pt x="3060458" y="1440116"/>
                  </a:lnTo>
                  <a:lnTo>
                    <a:pt x="3328924" y="1440116"/>
                  </a:lnTo>
                  <a:lnTo>
                    <a:pt x="3328924" y="663346"/>
                  </a:lnTo>
                  <a:lnTo>
                    <a:pt x="3328924" y="85928"/>
                  </a:lnTo>
                  <a:close/>
                </a:path>
                <a:path w="7919720" h="1440179">
                  <a:moveTo>
                    <a:pt x="4094061" y="230289"/>
                  </a:moveTo>
                  <a:lnTo>
                    <a:pt x="3825583" y="230289"/>
                  </a:lnTo>
                  <a:lnTo>
                    <a:pt x="3825583" y="663346"/>
                  </a:lnTo>
                  <a:lnTo>
                    <a:pt x="3825583" y="1020800"/>
                  </a:lnTo>
                  <a:lnTo>
                    <a:pt x="4094061" y="1020800"/>
                  </a:lnTo>
                  <a:lnTo>
                    <a:pt x="4094061" y="663359"/>
                  </a:lnTo>
                  <a:lnTo>
                    <a:pt x="4094061" y="230289"/>
                  </a:lnTo>
                  <a:close/>
                </a:path>
                <a:path w="7919720" h="1440179">
                  <a:moveTo>
                    <a:pt x="4859172" y="189039"/>
                  </a:moveTo>
                  <a:lnTo>
                    <a:pt x="4590694" y="189039"/>
                  </a:lnTo>
                  <a:lnTo>
                    <a:pt x="4590694" y="663346"/>
                  </a:lnTo>
                  <a:lnTo>
                    <a:pt x="4590694" y="1237335"/>
                  </a:lnTo>
                  <a:lnTo>
                    <a:pt x="4859172" y="1237335"/>
                  </a:lnTo>
                  <a:lnTo>
                    <a:pt x="4859172" y="663346"/>
                  </a:lnTo>
                  <a:lnTo>
                    <a:pt x="4859172" y="189039"/>
                  </a:lnTo>
                  <a:close/>
                </a:path>
                <a:path w="7919720" h="1440179">
                  <a:moveTo>
                    <a:pt x="5624284" y="663359"/>
                  </a:moveTo>
                  <a:lnTo>
                    <a:pt x="5355806" y="663359"/>
                  </a:lnTo>
                  <a:lnTo>
                    <a:pt x="5355806" y="1278585"/>
                  </a:lnTo>
                  <a:lnTo>
                    <a:pt x="5624284" y="1278585"/>
                  </a:lnTo>
                  <a:lnTo>
                    <a:pt x="5624284" y="663359"/>
                  </a:lnTo>
                  <a:close/>
                </a:path>
                <a:path w="7919720" h="1440179">
                  <a:moveTo>
                    <a:pt x="5624284" y="147789"/>
                  </a:moveTo>
                  <a:lnTo>
                    <a:pt x="5355806" y="147789"/>
                  </a:lnTo>
                  <a:lnTo>
                    <a:pt x="5355806" y="663346"/>
                  </a:lnTo>
                  <a:lnTo>
                    <a:pt x="5624284" y="663346"/>
                  </a:lnTo>
                  <a:lnTo>
                    <a:pt x="5624284" y="147789"/>
                  </a:lnTo>
                  <a:close/>
                </a:path>
                <a:path w="7919720" h="1440179">
                  <a:moveTo>
                    <a:pt x="6389395" y="367779"/>
                  </a:moveTo>
                  <a:lnTo>
                    <a:pt x="6120917" y="367779"/>
                  </a:lnTo>
                  <a:lnTo>
                    <a:pt x="6120917" y="663359"/>
                  </a:lnTo>
                  <a:lnTo>
                    <a:pt x="6120917" y="1278585"/>
                  </a:lnTo>
                  <a:lnTo>
                    <a:pt x="6389395" y="1278585"/>
                  </a:lnTo>
                  <a:lnTo>
                    <a:pt x="6389395" y="663359"/>
                  </a:lnTo>
                  <a:lnTo>
                    <a:pt x="6389395" y="367779"/>
                  </a:lnTo>
                  <a:close/>
                </a:path>
                <a:path w="7919720" h="1440179">
                  <a:moveTo>
                    <a:pt x="7154507" y="127165"/>
                  </a:moveTo>
                  <a:lnTo>
                    <a:pt x="6886041" y="127165"/>
                  </a:lnTo>
                  <a:lnTo>
                    <a:pt x="6886041" y="663346"/>
                  </a:lnTo>
                  <a:lnTo>
                    <a:pt x="6886041" y="1096416"/>
                  </a:lnTo>
                  <a:lnTo>
                    <a:pt x="7154507" y="1096416"/>
                  </a:lnTo>
                  <a:lnTo>
                    <a:pt x="7154507" y="663346"/>
                  </a:lnTo>
                  <a:lnTo>
                    <a:pt x="7154507" y="127165"/>
                  </a:lnTo>
                  <a:close/>
                </a:path>
                <a:path w="7919720" h="1440179">
                  <a:moveTo>
                    <a:pt x="7919631" y="663359"/>
                  </a:moveTo>
                  <a:lnTo>
                    <a:pt x="7651153" y="663359"/>
                  </a:lnTo>
                  <a:lnTo>
                    <a:pt x="7651153" y="1202969"/>
                  </a:lnTo>
                  <a:lnTo>
                    <a:pt x="7919631" y="1202969"/>
                  </a:lnTo>
                  <a:lnTo>
                    <a:pt x="7919631" y="663359"/>
                  </a:lnTo>
                  <a:close/>
                </a:path>
                <a:path w="7919720" h="1440179">
                  <a:moveTo>
                    <a:pt x="7919631" y="305892"/>
                  </a:moveTo>
                  <a:lnTo>
                    <a:pt x="7651153" y="305892"/>
                  </a:lnTo>
                  <a:lnTo>
                    <a:pt x="7651153" y="663346"/>
                  </a:lnTo>
                  <a:lnTo>
                    <a:pt x="7919631" y="663346"/>
                  </a:lnTo>
                  <a:lnTo>
                    <a:pt x="7919631" y="305892"/>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 name="object 17"/>
            <p:cNvPicPr/>
            <p:nvPr/>
          </p:nvPicPr>
          <p:blipFill>
            <a:blip r:embed="rId3"/>
            <a:stretch>
              <a:fillRect/>
            </a:stretch>
          </p:blipFill>
          <p:spPr>
            <a:xfrm>
              <a:off x="1137621" y="5457984"/>
              <a:ext cx="112699" cy="112699"/>
            </a:xfrm>
            <a:prstGeom prst="rect">
              <a:avLst/>
            </a:prstGeom>
          </p:spPr>
        </p:pic>
        <p:pic>
          <p:nvPicPr>
            <p:cNvPr id="18" name="object 18"/>
            <p:cNvPicPr/>
            <p:nvPr/>
          </p:nvPicPr>
          <p:blipFill>
            <a:blip r:embed="rId4"/>
            <a:stretch>
              <a:fillRect/>
            </a:stretch>
          </p:blipFill>
          <p:spPr>
            <a:xfrm>
              <a:off x="1902736" y="5410734"/>
              <a:ext cx="112699" cy="112699"/>
            </a:xfrm>
            <a:prstGeom prst="rect">
              <a:avLst/>
            </a:prstGeom>
          </p:spPr>
        </p:pic>
        <p:pic>
          <p:nvPicPr>
            <p:cNvPr id="19" name="object 19"/>
            <p:cNvPicPr/>
            <p:nvPr/>
          </p:nvPicPr>
          <p:blipFill>
            <a:blip r:embed="rId3"/>
            <a:stretch>
              <a:fillRect/>
            </a:stretch>
          </p:blipFill>
          <p:spPr>
            <a:xfrm>
              <a:off x="2667850" y="5368621"/>
              <a:ext cx="112699" cy="112699"/>
            </a:xfrm>
            <a:prstGeom prst="rect">
              <a:avLst/>
            </a:prstGeom>
          </p:spPr>
        </p:pic>
        <p:pic>
          <p:nvPicPr>
            <p:cNvPr id="20" name="object 20"/>
            <p:cNvPicPr/>
            <p:nvPr/>
          </p:nvPicPr>
          <p:blipFill>
            <a:blip r:embed="rId4"/>
            <a:stretch>
              <a:fillRect/>
            </a:stretch>
          </p:blipFill>
          <p:spPr>
            <a:xfrm>
              <a:off x="3432966" y="5457984"/>
              <a:ext cx="112699" cy="112699"/>
            </a:xfrm>
            <a:prstGeom prst="rect">
              <a:avLst/>
            </a:prstGeom>
          </p:spPr>
        </p:pic>
        <p:pic>
          <p:nvPicPr>
            <p:cNvPr id="21" name="object 21"/>
            <p:cNvPicPr/>
            <p:nvPr/>
          </p:nvPicPr>
          <p:blipFill>
            <a:blip r:embed="rId5"/>
            <a:stretch>
              <a:fillRect/>
            </a:stretch>
          </p:blipFill>
          <p:spPr>
            <a:xfrm>
              <a:off x="4198081" y="5433092"/>
              <a:ext cx="112699" cy="112699"/>
            </a:xfrm>
            <a:prstGeom prst="rect">
              <a:avLst/>
            </a:prstGeom>
          </p:spPr>
        </p:pic>
        <p:pic>
          <p:nvPicPr>
            <p:cNvPr id="22" name="object 22"/>
            <p:cNvPicPr/>
            <p:nvPr/>
          </p:nvPicPr>
          <p:blipFill>
            <a:blip r:embed="rId3"/>
            <a:stretch>
              <a:fillRect/>
            </a:stretch>
          </p:blipFill>
          <p:spPr>
            <a:xfrm>
              <a:off x="4963195" y="5416140"/>
              <a:ext cx="112699" cy="112699"/>
            </a:xfrm>
            <a:prstGeom prst="rect">
              <a:avLst/>
            </a:prstGeom>
          </p:spPr>
        </p:pic>
        <p:pic>
          <p:nvPicPr>
            <p:cNvPr id="23" name="object 23"/>
            <p:cNvPicPr/>
            <p:nvPr/>
          </p:nvPicPr>
          <p:blipFill>
            <a:blip r:embed="rId4"/>
            <a:stretch>
              <a:fillRect/>
            </a:stretch>
          </p:blipFill>
          <p:spPr>
            <a:xfrm>
              <a:off x="5728310" y="5402991"/>
              <a:ext cx="112699" cy="112699"/>
            </a:xfrm>
            <a:prstGeom prst="rect">
              <a:avLst/>
            </a:prstGeom>
          </p:spPr>
        </p:pic>
        <p:pic>
          <p:nvPicPr>
            <p:cNvPr id="24" name="object 24"/>
            <p:cNvPicPr/>
            <p:nvPr/>
          </p:nvPicPr>
          <p:blipFill>
            <a:blip r:embed="rId5"/>
            <a:stretch>
              <a:fillRect/>
            </a:stretch>
          </p:blipFill>
          <p:spPr>
            <a:xfrm>
              <a:off x="6493426" y="5427051"/>
              <a:ext cx="112699" cy="112699"/>
            </a:xfrm>
            <a:prstGeom prst="rect">
              <a:avLst/>
            </a:prstGeom>
          </p:spPr>
        </p:pic>
        <p:pic>
          <p:nvPicPr>
            <p:cNvPr id="25" name="object 25"/>
            <p:cNvPicPr/>
            <p:nvPr/>
          </p:nvPicPr>
          <p:blipFill>
            <a:blip r:embed="rId5"/>
            <a:stretch>
              <a:fillRect/>
            </a:stretch>
          </p:blipFill>
          <p:spPr>
            <a:xfrm>
              <a:off x="7258541" y="5488918"/>
              <a:ext cx="112699" cy="112699"/>
            </a:xfrm>
            <a:prstGeom prst="rect">
              <a:avLst/>
            </a:prstGeom>
          </p:spPr>
        </p:pic>
        <p:pic>
          <p:nvPicPr>
            <p:cNvPr id="26" name="object 26"/>
            <p:cNvPicPr/>
            <p:nvPr/>
          </p:nvPicPr>
          <p:blipFill>
            <a:blip r:embed="rId6"/>
            <a:stretch>
              <a:fillRect/>
            </a:stretch>
          </p:blipFill>
          <p:spPr>
            <a:xfrm>
              <a:off x="8023655" y="5351435"/>
              <a:ext cx="112699" cy="112699"/>
            </a:xfrm>
            <a:prstGeom prst="rect">
              <a:avLst/>
            </a:prstGeom>
          </p:spPr>
        </p:pic>
        <p:pic>
          <p:nvPicPr>
            <p:cNvPr id="27" name="object 27"/>
            <p:cNvPicPr/>
            <p:nvPr/>
          </p:nvPicPr>
          <p:blipFill>
            <a:blip r:embed="rId5"/>
            <a:stretch>
              <a:fillRect/>
            </a:stretch>
          </p:blipFill>
          <p:spPr>
            <a:xfrm>
              <a:off x="8788769" y="5427051"/>
              <a:ext cx="112699" cy="112699"/>
            </a:xfrm>
            <a:prstGeom prst="rect">
              <a:avLst/>
            </a:prstGeom>
          </p:spPr>
        </p:pic>
        <p:sp>
          <p:nvSpPr>
            <p:cNvPr id="28" name="object 28"/>
            <p:cNvSpPr/>
            <p:nvPr/>
          </p:nvSpPr>
          <p:spPr>
            <a:xfrm>
              <a:off x="1351026" y="3916933"/>
              <a:ext cx="7916545" cy="2454275"/>
            </a:xfrm>
            <a:custGeom>
              <a:avLst/>
              <a:gdLst/>
              <a:ahLst/>
              <a:cxnLst/>
              <a:rect l="l" t="t" r="r" b="b"/>
              <a:pathLst>
                <a:path w="7916545" h="2454275">
                  <a:moveTo>
                    <a:pt x="263118" y="1037983"/>
                  </a:moveTo>
                  <a:lnTo>
                    <a:pt x="0" y="1037983"/>
                  </a:lnTo>
                  <a:lnTo>
                    <a:pt x="0" y="1646339"/>
                  </a:lnTo>
                  <a:lnTo>
                    <a:pt x="0" y="2137841"/>
                  </a:lnTo>
                  <a:lnTo>
                    <a:pt x="263118" y="2137841"/>
                  </a:lnTo>
                  <a:lnTo>
                    <a:pt x="263118" y="1646339"/>
                  </a:lnTo>
                  <a:lnTo>
                    <a:pt x="263118" y="1037983"/>
                  </a:lnTo>
                  <a:close/>
                </a:path>
                <a:path w="7916545" h="2454275">
                  <a:moveTo>
                    <a:pt x="1032764" y="1051737"/>
                  </a:moveTo>
                  <a:lnTo>
                    <a:pt x="762457" y="1051737"/>
                  </a:lnTo>
                  <a:lnTo>
                    <a:pt x="762457" y="1646351"/>
                  </a:lnTo>
                  <a:lnTo>
                    <a:pt x="762457" y="1852574"/>
                  </a:lnTo>
                  <a:lnTo>
                    <a:pt x="1032764" y="1852574"/>
                  </a:lnTo>
                  <a:lnTo>
                    <a:pt x="1032764" y="1646351"/>
                  </a:lnTo>
                  <a:lnTo>
                    <a:pt x="1032764" y="1051737"/>
                  </a:lnTo>
                  <a:close/>
                </a:path>
                <a:path w="7916545" h="2454275">
                  <a:moveTo>
                    <a:pt x="1795233" y="1257973"/>
                  </a:moveTo>
                  <a:lnTo>
                    <a:pt x="1532115" y="1257973"/>
                  </a:lnTo>
                  <a:lnTo>
                    <a:pt x="1532115" y="1646339"/>
                  </a:lnTo>
                  <a:lnTo>
                    <a:pt x="1532115" y="1704771"/>
                  </a:lnTo>
                  <a:lnTo>
                    <a:pt x="1795233" y="1704771"/>
                  </a:lnTo>
                  <a:lnTo>
                    <a:pt x="1795233" y="1646364"/>
                  </a:lnTo>
                  <a:lnTo>
                    <a:pt x="1795233" y="1257973"/>
                  </a:lnTo>
                  <a:close/>
                </a:path>
                <a:path w="7916545" h="2454275">
                  <a:moveTo>
                    <a:pt x="2564879" y="0"/>
                  </a:moveTo>
                  <a:lnTo>
                    <a:pt x="2294572" y="0"/>
                  </a:lnTo>
                  <a:lnTo>
                    <a:pt x="2294572" y="1646339"/>
                  </a:lnTo>
                  <a:lnTo>
                    <a:pt x="2294572" y="1780387"/>
                  </a:lnTo>
                  <a:lnTo>
                    <a:pt x="2564879" y="1780387"/>
                  </a:lnTo>
                  <a:lnTo>
                    <a:pt x="2564879" y="1646351"/>
                  </a:lnTo>
                  <a:lnTo>
                    <a:pt x="2564879" y="0"/>
                  </a:lnTo>
                  <a:close/>
                </a:path>
                <a:path w="7916545" h="2454275">
                  <a:moveTo>
                    <a:pt x="3327349" y="577430"/>
                  </a:moveTo>
                  <a:lnTo>
                    <a:pt x="3057042" y="577430"/>
                  </a:lnTo>
                  <a:lnTo>
                    <a:pt x="3057042" y="1646339"/>
                  </a:lnTo>
                  <a:lnTo>
                    <a:pt x="3057042" y="1866315"/>
                  </a:lnTo>
                  <a:lnTo>
                    <a:pt x="3327349" y="1866315"/>
                  </a:lnTo>
                  <a:lnTo>
                    <a:pt x="3327349" y="1646351"/>
                  </a:lnTo>
                  <a:lnTo>
                    <a:pt x="3327349" y="577430"/>
                  </a:lnTo>
                  <a:close/>
                </a:path>
                <a:path w="7916545" h="2454275">
                  <a:moveTo>
                    <a:pt x="4089806" y="1099858"/>
                  </a:moveTo>
                  <a:lnTo>
                    <a:pt x="3826700" y="1099858"/>
                  </a:lnTo>
                  <a:lnTo>
                    <a:pt x="3826700" y="1646351"/>
                  </a:lnTo>
                  <a:lnTo>
                    <a:pt x="3826700" y="1811324"/>
                  </a:lnTo>
                  <a:lnTo>
                    <a:pt x="4089806" y="1811324"/>
                  </a:lnTo>
                  <a:lnTo>
                    <a:pt x="4089806" y="1646351"/>
                  </a:lnTo>
                  <a:lnTo>
                    <a:pt x="4089806" y="1099858"/>
                  </a:lnTo>
                  <a:close/>
                </a:path>
                <a:path w="7916545" h="2454275">
                  <a:moveTo>
                    <a:pt x="4859464" y="1058608"/>
                  </a:moveTo>
                  <a:lnTo>
                    <a:pt x="4589157" y="1058608"/>
                  </a:lnTo>
                  <a:lnTo>
                    <a:pt x="4589157" y="1646339"/>
                  </a:lnTo>
                  <a:lnTo>
                    <a:pt x="4589157" y="1945360"/>
                  </a:lnTo>
                  <a:lnTo>
                    <a:pt x="4859464" y="1945360"/>
                  </a:lnTo>
                  <a:lnTo>
                    <a:pt x="4859464" y="1646339"/>
                  </a:lnTo>
                  <a:lnTo>
                    <a:pt x="4859464" y="1058608"/>
                  </a:lnTo>
                  <a:close/>
                </a:path>
                <a:path w="7916545" h="2454275">
                  <a:moveTo>
                    <a:pt x="5621921" y="893635"/>
                  </a:moveTo>
                  <a:lnTo>
                    <a:pt x="5358816" y="893635"/>
                  </a:lnTo>
                  <a:lnTo>
                    <a:pt x="5358816" y="1646339"/>
                  </a:lnTo>
                  <a:lnTo>
                    <a:pt x="5358816" y="2454046"/>
                  </a:lnTo>
                  <a:lnTo>
                    <a:pt x="5621921" y="2454046"/>
                  </a:lnTo>
                  <a:lnTo>
                    <a:pt x="5621921" y="1646351"/>
                  </a:lnTo>
                  <a:lnTo>
                    <a:pt x="5621921" y="893635"/>
                  </a:lnTo>
                  <a:close/>
                </a:path>
                <a:path w="7916545" h="2454275">
                  <a:moveTo>
                    <a:pt x="6391580" y="1048308"/>
                  </a:moveTo>
                  <a:lnTo>
                    <a:pt x="6121273" y="1048308"/>
                  </a:lnTo>
                  <a:lnTo>
                    <a:pt x="6121273" y="1601673"/>
                  </a:lnTo>
                  <a:lnTo>
                    <a:pt x="6391580" y="1601673"/>
                  </a:lnTo>
                  <a:lnTo>
                    <a:pt x="6391580" y="1048308"/>
                  </a:lnTo>
                  <a:close/>
                </a:path>
                <a:path w="7916545" h="2454275">
                  <a:moveTo>
                    <a:pt x="7154050" y="1295768"/>
                  </a:moveTo>
                  <a:lnTo>
                    <a:pt x="6883743" y="1295768"/>
                  </a:lnTo>
                  <a:lnTo>
                    <a:pt x="6883743" y="1646351"/>
                  </a:lnTo>
                  <a:lnTo>
                    <a:pt x="6883743" y="1983181"/>
                  </a:lnTo>
                  <a:lnTo>
                    <a:pt x="7154050" y="1983181"/>
                  </a:lnTo>
                  <a:lnTo>
                    <a:pt x="7154050" y="1646351"/>
                  </a:lnTo>
                  <a:lnTo>
                    <a:pt x="7154050" y="1295768"/>
                  </a:lnTo>
                  <a:close/>
                </a:path>
                <a:path w="7916545" h="2454275">
                  <a:moveTo>
                    <a:pt x="7916519" y="1646364"/>
                  </a:moveTo>
                  <a:lnTo>
                    <a:pt x="7653401" y="1646364"/>
                  </a:lnTo>
                  <a:lnTo>
                    <a:pt x="7653401" y="2017560"/>
                  </a:lnTo>
                  <a:lnTo>
                    <a:pt x="7916519" y="2017560"/>
                  </a:lnTo>
                  <a:lnTo>
                    <a:pt x="7916519" y="1646364"/>
                  </a:lnTo>
                  <a:close/>
                </a:path>
                <a:path w="7916545" h="2454275">
                  <a:moveTo>
                    <a:pt x="7916519" y="1010488"/>
                  </a:moveTo>
                  <a:lnTo>
                    <a:pt x="7653401" y="1010488"/>
                  </a:lnTo>
                  <a:lnTo>
                    <a:pt x="7653401" y="1646339"/>
                  </a:lnTo>
                  <a:lnTo>
                    <a:pt x="7916519" y="1646339"/>
                  </a:lnTo>
                  <a:lnTo>
                    <a:pt x="7916519" y="1010488"/>
                  </a:lnTo>
                  <a:close/>
                </a:path>
              </a:pathLst>
            </a:custGeom>
            <a:solidFill>
              <a:srgbClr val="0C9BD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9" name="object 29"/>
            <p:cNvPicPr/>
            <p:nvPr/>
          </p:nvPicPr>
          <p:blipFill>
            <a:blip r:embed="rId3"/>
            <a:stretch>
              <a:fillRect/>
            </a:stretch>
          </p:blipFill>
          <p:spPr>
            <a:xfrm>
              <a:off x="1426227" y="5339347"/>
              <a:ext cx="112699" cy="112699"/>
            </a:xfrm>
            <a:prstGeom prst="rect">
              <a:avLst/>
            </a:prstGeom>
          </p:spPr>
        </p:pic>
        <p:pic>
          <p:nvPicPr>
            <p:cNvPr id="30" name="object 30"/>
            <p:cNvPicPr/>
            <p:nvPr/>
          </p:nvPicPr>
          <p:blipFill>
            <a:blip r:embed="rId5"/>
            <a:stretch>
              <a:fillRect/>
            </a:stretch>
          </p:blipFill>
          <p:spPr>
            <a:xfrm>
              <a:off x="2192287" y="5232279"/>
              <a:ext cx="112699" cy="112699"/>
            </a:xfrm>
            <a:prstGeom prst="rect">
              <a:avLst/>
            </a:prstGeom>
          </p:spPr>
        </p:pic>
        <p:pic>
          <p:nvPicPr>
            <p:cNvPr id="31" name="object 31"/>
            <p:cNvPicPr/>
            <p:nvPr/>
          </p:nvPicPr>
          <p:blipFill>
            <a:blip r:embed="rId3"/>
            <a:stretch>
              <a:fillRect/>
            </a:stretch>
          </p:blipFill>
          <p:spPr>
            <a:xfrm>
              <a:off x="2958346" y="5353095"/>
              <a:ext cx="112699" cy="112699"/>
            </a:xfrm>
            <a:prstGeom prst="rect">
              <a:avLst/>
            </a:prstGeom>
          </p:spPr>
        </p:pic>
        <p:pic>
          <p:nvPicPr>
            <p:cNvPr id="32" name="object 32"/>
            <p:cNvPicPr/>
            <p:nvPr/>
          </p:nvPicPr>
          <p:blipFill>
            <a:blip r:embed="rId3"/>
            <a:stretch>
              <a:fillRect/>
            </a:stretch>
          </p:blipFill>
          <p:spPr>
            <a:xfrm>
              <a:off x="3724407" y="5102191"/>
              <a:ext cx="112699" cy="112699"/>
            </a:xfrm>
            <a:prstGeom prst="rect">
              <a:avLst/>
            </a:prstGeom>
          </p:spPr>
        </p:pic>
        <p:pic>
          <p:nvPicPr>
            <p:cNvPr id="33" name="object 33"/>
            <p:cNvPicPr/>
            <p:nvPr/>
          </p:nvPicPr>
          <p:blipFill>
            <a:blip r:embed="rId5"/>
            <a:stretch>
              <a:fillRect/>
            </a:stretch>
          </p:blipFill>
          <p:spPr>
            <a:xfrm>
              <a:off x="4486870" y="5142469"/>
              <a:ext cx="112699" cy="112699"/>
            </a:xfrm>
            <a:prstGeom prst="rect">
              <a:avLst/>
            </a:prstGeom>
          </p:spPr>
        </p:pic>
        <p:pic>
          <p:nvPicPr>
            <p:cNvPr id="34" name="object 34"/>
            <p:cNvPicPr/>
            <p:nvPr/>
          </p:nvPicPr>
          <p:blipFill>
            <a:blip r:embed="rId5"/>
            <a:stretch>
              <a:fillRect/>
            </a:stretch>
          </p:blipFill>
          <p:spPr>
            <a:xfrm>
              <a:off x="5252929" y="5270093"/>
              <a:ext cx="112699" cy="112699"/>
            </a:xfrm>
            <a:prstGeom prst="rect">
              <a:avLst/>
            </a:prstGeom>
          </p:spPr>
        </p:pic>
        <p:pic>
          <p:nvPicPr>
            <p:cNvPr id="35" name="object 35"/>
            <p:cNvPicPr/>
            <p:nvPr/>
          </p:nvPicPr>
          <p:blipFill>
            <a:blip r:embed="rId4"/>
            <a:stretch>
              <a:fillRect/>
            </a:stretch>
          </p:blipFill>
          <p:spPr>
            <a:xfrm>
              <a:off x="6018989" y="5258682"/>
              <a:ext cx="112699" cy="112699"/>
            </a:xfrm>
            <a:prstGeom prst="rect">
              <a:avLst/>
            </a:prstGeom>
          </p:spPr>
        </p:pic>
        <p:pic>
          <p:nvPicPr>
            <p:cNvPr id="36" name="object 36"/>
            <p:cNvPicPr/>
            <p:nvPr/>
          </p:nvPicPr>
          <p:blipFill>
            <a:blip r:embed="rId4"/>
            <a:stretch>
              <a:fillRect/>
            </a:stretch>
          </p:blipFill>
          <p:spPr>
            <a:xfrm>
              <a:off x="6785048" y="5211663"/>
              <a:ext cx="112699" cy="112699"/>
            </a:xfrm>
            <a:prstGeom prst="rect">
              <a:avLst/>
            </a:prstGeom>
          </p:spPr>
        </p:pic>
        <p:pic>
          <p:nvPicPr>
            <p:cNvPr id="37" name="object 37"/>
            <p:cNvPicPr/>
            <p:nvPr/>
          </p:nvPicPr>
          <p:blipFill>
            <a:blip r:embed="rId6"/>
            <a:stretch>
              <a:fillRect/>
            </a:stretch>
          </p:blipFill>
          <p:spPr>
            <a:xfrm>
              <a:off x="7551108" y="5256858"/>
              <a:ext cx="112699" cy="112699"/>
            </a:xfrm>
            <a:prstGeom prst="rect">
              <a:avLst/>
            </a:prstGeom>
          </p:spPr>
        </p:pic>
        <p:pic>
          <p:nvPicPr>
            <p:cNvPr id="38" name="object 38"/>
            <p:cNvPicPr/>
            <p:nvPr/>
          </p:nvPicPr>
          <p:blipFill>
            <a:blip r:embed="rId6"/>
            <a:stretch>
              <a:fillRect/>
            </a:stretch>
          </p:blipFill>
          <p:spPr>
            <a:xfrm>
              <a:off x="8313572" y="5380592"/>
              <a:ext cx="112699" cy="112699"/>
            </a:xfrm>
            <a:prstGeom prst="rect">
              <a:avLst/>
            </a:prstGeom>
          </p:spPr>
        </p:pic>
        <p:pic>
          <p:nvPicPr>
            <p:cNvPr id="39" name="object 39"/>
            <p:cNvPicPr/>
            <p:nvPr/>
          </p:nvPicPr>
          <p:blipFill>
            <a:blip r:embed="rId5"/>
            <a:stretch>
              <a:fillRect/>
            </a:stretch>
          </p:blipFill>
          <p:spPr>
            <a:xfrm>
              <a:off x="9079632" y="5260295"/>
              <a:ext cx="112699" cy="112699"/>
            </a:xfrm>
            <a:prstGeom prst="rect">
              <a:avLst/>
            </a:prstGeom>
          </p:spPr>
        </p:pic>
        <p:sp>
          <p:nvSpPr>
            <p:cNvPr id="40" name="object 40"/>
            <p:cNvSpPr/>
            <p:nvPr/>
          </p:nvSpPr>
          <p:spPr>
            <a:xfrm flipH="1">
              <a:off x="1723400" y="4321690"/>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flipH="1">
              <a:off x="1723400" y="4359839"/>
              <a:ext cx="0" cy="2372360"/>
            </a:xfrm>
            <a:custGeom>
              <a:avLst/>
              <a:gdLst/>
              <a:ahLst/>
              <a:cxnLst/>
              <a:rect l="l" t="t" r="r" b="b"/>
              <a:pathLst>
                <a:path h="2372359">
                  <a:moveTo>
                    <a:pt x="0" y="0"/>
                  </a:moveTo>
                  <a:lnTo>
                    <a:pt x="0" y="2371890"/>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p:nvPr/>
          </p:nvSpPr>
          <p:spPr>
            <a:xfrm flipH="1">
              <a:off x="1723400"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43"/>
            <p:cNvSpPr/>
            <p:nvPr/>
          </p:nvSpPr>
          <p:spPr>
            <a:xfrm flipH="1">
              <a:off x="2488577" y="4321690"/>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4"/>
            <p:cNvSpPr/>
            <p:nvPr/>
          </p:nvSpPr>
          <p:spPr>
            <a:xfrm flipH="1">
              <a:off x="2488577" y="4359839"/>
              <a:ext cx="0" cy="2372360"/>
            </a:xfrm>
            <a:custGeom>
              <a:avLst/>
              <a:gdLst/>
              <a:ahLst/>
              <a:cxnLst/>
              <a:rect l="l" t="t" r="r" b="b"/>
              <a:pathLst>
                <a:path h="2372359">
                  <a:moveTo>
                    <a:pt x="0" y="0"/>
                  </a:moveTo>
                  <a:lnTo>
                    <a:pt x="0" y="2371890"/>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45"/>
            <p:cNvSpPr/>
            <p:nvPr/>
          </p:nvSpPr>
          <p:spPr>
            <a:xfrm flipH="1">
              <a:off x="2488577"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46"/>
            <p:cNvSpPr/>
            <p:nvPr/>
          </p:nvSpPr>
          <p:spPr>
            <a:xfrm flipH="1">
              <a:off x="3253754"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47"/>
            <p:cNvSpPr/>
            <p:nvPr/>
          </p:nvSpPr>
          <p:spPr>
            <a:xfrm flipH="1">
              <a:off x="3253754"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48"/>
            <p:cNvSpPr/>
            <p:nvPr/>
          </p:nvSpPr>
          <p:spPr>
            <a:xfrm flipH="1">
              <a:off x="3253754"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flipH="1">
              <a:off x="4018931"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0"/>
            <p:cNvSpPr/>
            <p:nvPr/>
          </p:nvSpPr>
          <p:spPr>
            <a:xfrm flipH="1">
              <a:off x="4018931"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1" name="object 51"/>
            <p:cNvSpPr/>
            <p:nvPr/>
          </p:nvSpPr>
          <p:spPr>
            <a:xfrm flipH="1">
              <a:off x="4018931"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2" name="object 52"/>
            <p:cNvSpPr/>
            <p:nvPr/>
          </p:nvSpPr>
          <p:spPr>
            <a:xfrm flipH="1">
              <a:off x="4784109"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3"/>
            <p:cNvSpPr/>
            <p:nvPr/>
          </p:nvSpPr>
          <p:spPr>
            <a:xfrm flipH="1">
              <a:off x="4784109"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54"/>
            <p:cNvSpPr/>
            <p:nvPr/>
          </p:nvSpPr>
          <p:spPr>
            <a:xfrm flipH="1">
              <a:off x="4784109"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55"/>
            <p:cNvSpPr/>
            <p:nvPr/>
          </p:nvSpPr>
          <p:spPr>
            <a:xfrm flipH="1">
              <a:off x="5549285"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56"/>
            <p:cNvSpPr/>
            <p:nvPr/>
          </p:nvSpPr>
          <p:spPr>
            <a:xfrm flipH="1">
              <a:off x="5549285"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57"/>
            <p:cNvSpPr/>
            <p:nvPr/>
          </p:nvSpPr>
          <p:spPr>
            <a:xfrm flipH="1">
              <a:off x="5549285"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8" name="object 58"/>
            <p:cNvSpPr/>
            <p:nvPr/>
          </p:nvSpPr>
          <p:spPr>
            <a:xfrm flipH="1">
              <a:off x="6314462"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59"/>
            <p:cNvSpPr/>
            <p:nvPr/>
          </p:nvSpPr>
          <p:spPr>
            <a:xfrm flipH="1">
              <a:off x="6314462"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0" name="object 60"/>
            <p:cNvSpPr/>
            <p:nvPr/>
          </p:nvSpPr>
          <p:spPr>
            <a:xfrm flipH="1">
              <a:off x="6314462"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61"/>
            <p:cNvSpPr/>
            <p:nvPr/>
          </p:nvSpPr>
          <p:spPr>
            <a:xfrm flipH="1">
              <a:off x="7079640"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2" name="object 62"/>
            <p:cNvSpPr/>
            <p:nvPr/>
          </p:nvSpPr>
          <p:spPr>
            <a:xfrm flipH="1">
              <a:off x="7079640"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3" name="object 63"/>
            <p:cNvSpPr/>
            <p:nvPr/>
          </p:nvSpPr>
          <p:spPr>
            <a:xfrm flipH="1">
              <a:off x="7079640"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4" name="object 64"/>
            <p:cNvSpPr/>
            <p:nvPr/>
          </p:nvSpPr>
          <p:spPr>
            <a:xfrm flipH="1">
              <a:off x="7844818"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65"/>
            <p:cNvSpPr/>
            <p:nvPr/>
          </p:nvSpPr>
          <p:spPr>
            <a:xfrm flipH="1">
              <a:off x="7844818"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6" name="object 66"/>
            <p:cNvSpPr/>
            <p:nvPr/>
          </p:nvSpPr>
          <p:spPr>
            <a:xfrm flipH="1">
              <a:off x="7844818"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7" name="object 67"/>
            <p:cNvSpPr/>
            <p:nvPr/>
          </p:nvSpPr>
          <p:spPr>
            <a:xfrm flipH="1">
              <a:off x="8609993" y="3741211"/>
              <a:ext cx="0" cy="13335"/>
            </a:xfrm>
            <a:custGeom>
              <a:avLst/>
              <a:gdLst/>
              <a:ahLst/>
              <a:cxnLst/>
              <a:rect l="l" t="t" r="r" b="b"/>
              <a:pathLst>
                <a:path h="13335">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68"/>
            <p:cNvSpPr/>
            <p:nvPr/>
          </p:nvSpPr>
          <p:spPr>
            <a:xfrm flipH="1">
              <a:off x="8609993" y="3779552"/>
              <a:ext cx="0" cy="2952115"/>
            </a:xfrm>
            <a:custGeom>
              <a:avLst/>
              <a:gdLst/>
              <a:ahLst/>
              <a:cxnLst/>
              <a:rect l="l" t="t" r="r" b="b"/>
              <a:pathLst>
                <a:path h="2952115">
                  <a:moveTo>
                    <a:pt x="0" y="0"/>
                  </a:moveTo>
                  <a:lnTo>
                    <a:pt x="0" y="2952076"/>
                  </a:lnTo>
                </a:path>
              </a:pathLst>
            </a:custGeom>
            <a:ln w="6388">
              <a:solidFill>
                <a:srgbClr val="D5D0CA"/>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69"/>
            <p:cNvSpPr/>
            <p:nvPr/>
          </p:nvSpPr>
          <p:spPr>
            <a:xfrm flipH="1">
              <a:off x="8609993" y="6744412"/>
              <a:ext cx="0" cy="13335"/>
            </a:xfrm>
            <a:custGeom>
              <a:avLst/>
              <a:gdLst/>
              <a:ahLst/>
              <a:cxnLst/>
              <a:rect l="l" t="t" r="r" b="b"/>
              <a:pathLst>
                <a:path h="13333">
                  <a:moveTo>
                    <a:pt x="0" y="0"/>
                  </a:moveTo>
                  <a:lnTo>
                    <a:pt x="0" y="12776"/>
                  </a:lnTo>
                </a:path>
              </a:pathLst>
            </a:custGeom>
            <a:ln w="6388">
              <a:solidFill>
                <a:srgbClr val="D5D0C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0" name="object 70"/>
            <p:cNvSpPr/>
            <p:nvPr/>
          </p:nvSpPr>
          <p:spPr>
            <a:xfrm>
              <a:off x="1125588" y="3750462"/>
              <a:ext cx="109220" cy="109855"/>
            </a:xfrm>
            <a:custGeom>
              <a:avLst/>
              <a:gdLst/>
              <a:ahLst/>
              <a:cxnLst/>
              <a:rect l="l" t="t" r="r" b="b"/>
              <a:pathLst>
                <a:path w="109219" h="109854">
                  <a:moveTo>
                    <a:pt x="108635" y="0"/>
                  </a:moveTo>
                  <a:lnTo>
                    <a:pt x="0" y="0"/>
                  </a:lnTo>
                  <a:lnTo>
                    <a:pt x="0" y="109372"/>
                  </a:lnTo>
                  <a:lnTo>
                    <a:pt x="108635" y="109372"/>
                  </a:lnTo>
                  <a:lnTo>
                    <a:pt x="108635"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1" name="object 71"/>
            <p:cNvSpPr/>
            <p:nvPr/>
          </p:nvSpPr>
          <p:spPr>
            <a:xfrm>
              <a:off x="1124889" y="3941927"/>
              <a:ext cx="109220" cy="109855"/>
            </a:xfrm>
            <a:custGeom>
              <a:avLst/>
              <a:gdLst/>
              <a:ahLst/>
              <a:cxnLst/>
              <a:rect l="l" t="t" r="r" b="b"/>
              <a:pathLst>
                <a:path w="109219" h="109854">
                  <a:moveTo>
                    <a:pt x="108635" y="0"/>
                  </a:moveTo>
                  <a:lnTo>
                    <a:pt x="0" y="0"/>
                  </a:lnTo>
                  <a:lnTo>
                    <a:pt x="0" y="109372"/>
                  </a:lnTo>
                  <a:lnTo>
                    <a:pt x="108635" y="109372"/>
                  </a:lnTo>
                  <a:lnTo>
                    <a:pt x="108635" y="0"/>
                  </a:lnTo>
                  <a:close/>
                </a:path>
              </a:pathLst>
            </a:custGeom>
            <a:solidFill>
              <a:srgbClr val="0C9BD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2" name="object 72"/>
            <p:cNvPicPr/>
            <p:nvPr/>
          </p:nvPicPr>
          <p:blipFill>
            <a:blip r:embed="rId7"/>
            <a:stretch>
              <a:fillRect/>
            </a:stretch>
          </p:blipFill>
          <p:spPr>
            <a:xfrm>
              <a:off x="1115583" y="4120723"/>
              <a:ext cx="121157" cy="121157"/>
            </a:xfrm>
            <a:prstGeom prst="rect">
              <a:avLst/>
            </a:prstGeom>
          </p:spPr>
        </p:pic>
      </p:grpSp>
      <p:sp>
        <p:nvSpPr>
          <p:cNvPr id="73" name="object 73"/>
          <p:cNvSpPr txBox="1"/>
          <p:nvPr/>
        </p:nvSpPr>
        <p:spPr>
          <a:xfrm>
            <a:off x="581082" y="2464470"/>
            <a:ext cx="191770" cy="223710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85">
              <a:lnSpc>
                <a:spcPct val="100000"/>
              </a:lnSpc>
              <a:spcBef>
                <a:spcPts val="100"/>
              </a:spcBef>
            </a:pPr>
            <a:r>
              <a:rPr sz="800" spc="-25">
                <a:solidFill>
                  <a:srgbClr val="231F20"/>
                </a:solidFill>
                <a:latin typeface="Arial"/>
                <a:cs typeface="Arial"/>
              </a:rPr>
              <a:t>80</a:t>
            </a:r>
            <a:endParaRPr sz="800">
              <a:latin typeface="Arial"/>
              <a:cs typeface="Arial"/>
            </a:endParaRPr>
          </a:p>
          <a:p>
            <a:pPr>
              <a:lnSpc>
                <a:spcPct val="100000"/>
              </a:lnSpc>
              <a:spcBef>
                <a:spcPts val="470"/>
              </a:spcBef>
            </a:pPr>
            <a:endParaRPr sz="800">
              <a:latin typeface="Arial"/>
              <a:cs typeface="Arial"/>
            </a:endParaRPr>
          </a:p>
          <a:p>
            <a:pPr marL="59055">
              <a:lnSpc>
                <a:spcPct val="100000"/>
              </a:lnSpc>
              <a:spcBef>
                <a:spcPts val="5"/>
              </a:spcBef>
            </a:pPr>
            <a:r>
              <a:rPr sz="800" spc="-25">
                <a:solidFill>
                  <a:srgbClr val="231F20"/>
                </a:solidFill>
                <a:latin typeface="Arial"/>
                <a:cs typeface="Arial"/>
              </a:rPr>
              <a:t>60</a:t>
            </a:r>
            <a:endParaRPr sz="800">
              <a:latin typeface="Arial"/>
              <a:cs typeface="Arial"/>
            </a:endParaRPr>
          </a:p>
          <a:p>
            <a:pPr>
              <a:lnSpc>
                <a:spcPct val="100000"/>
              </a:lnSpc>
              <a:spcBef>
                <a:spcPts val="470"/>
              </a:spcBef>
            </a:pPr>
            <a:endParaRPr sz="800">
              <a:latin typeface="Arial"/>
              <a:cs typeface="Arial"/>
            </a:endParaRPr>
          </a:p>
          <a:p>
            <a:pPr marL="57785">
              <a:lnSpc>
                <a:spcPct val="100000"/>
              </a:lnSpc>
            </a:pPr>
            <a:r>
              <a:rPr sz="800" spc="-25">
                <a:solidFill>
                  <a:srgbClr val="231F20"/>
                </a:solidFill>
                <a:latin typeface="Arial"/>
                <a:cs typeface="Arial"/>
              </a:rPr>
              <a:t>40</a:t>
            </a:r>
            <a:endParaRPr sz="800">
              <a:latin typeface="Arial"/>
              <a:cs typeface="Arial"/>
            </a:endParaRPr>
          </a:p>
          <a:p>
            <a:pPr>
              <a:lnSpc>
                <a:spcPct val="100000"/>
              </a:lnSpc>
              <a:spcBef>
                <a:spcPts val="475"/>
              </a:spcBef>
            </a:pPr>
            <a:endParaRPr sz="800">
              <a:latin typeface="Arial"/>
              <a:cs typeface="Arial"/>
            </a:endParaRPr>
          </a:p>
          <a:p>
            <a:pPr marL="60325">
              <a:lnSpc>
                <a:spcPct val="100000"/>
              </a:lnSpc>
            </a:pPr>
            <a:r>
              <a:rPr sz="800" spc="-25">
                <a:solidFill>
                  <a:srgbClr val="231F20"/>
                </a:solidFill>
                <a:latin typeface="Arial"/>
                <a:cs typeface="Arial"/>
              </a:rPr>
              <a:t>20</a:t>
            </a:r>
            <a:endParaRPr sz="800">
              <a:latin typeface="Arial"/>
              <a:cs typeface="Arial"/>
            </a:endParaRPr>
          </a:p>
          <a:p>
            <a:pPr>
              <a:lnSpc>
                <a:spcPct val="100000"/>
              </a:lnSpc>
              <a:spcBef>
                <a:spcPts val="450"/>
              </a:spcBef>
            </a:pPr>
            <a:endParaRPr sz="800">
              <a:latin typeface="Arial"/>
              <a:cs typeface="Arial"/>
            </a:endParaRPr>
          </a:p>
          <a:p>
            <a:pPr marL="118110">
              <a:lnSpc>
                <a:spcPct val="100000"/>
              </a:lnSpc>
            </a:pPr>
            <a:r>
              <a:rPr sz="800" spc="-50">
                <a:solidFill>
                  <a:srgbClr val="231F20"/>
                </a:solidFill>
                <a:latin typeface="Arial"/>
                <a:cs typeface="Arial"/>
              </a:rPr>
              <a:t>0</a:t>
            </a:r>
            <a:endParaRPr sz="800">
              <a:latin typeface="Arial"/>
              <a:cs typeface="Arial"/>
            </a:endParaRPr>
          </a:p>
          <a:p>
            <a:pPr>
              <a:lnSpc>
                <a:spcPct val="100000"/>
              </a:lnSpc>
              <a:spcBef>
                <a:spcPts val="475"/>
              </a:spcBef>
            </a:pPr>
            <a:endParaRPr sz="800">
              <a:latin typeface="Arial"/>
              <a:cs typeface="Arial"/>
            </a:endParaRPr>
          </a:p>
          <a:p>
            <a:pPr marL="19685">
              <a:lnSpc>
                <a:spcPct val="100000"/>
              </a:lnSpc>
            </a:pPr>
            <a:r>
              <a:rPr sz="800" spc="-25">
                <a:solidFill>
                  <a:srgbClr val="231F20"/>
                </a:solidFill>
                <a:latin typeface="Arial"/>
                <a:cs typeface="Arial"/>
              </a:rPr>
              <a:t>–20</a:t>
            </a:r>
            <a:endParaRPr sz="800">
              <a:latin typeface="Arial"/>
              <a:cs typeface="Arial"/>
            </a:endParaRPr>
          </a:p>
          <a:p>
            <a:pPr>
              <a:lnSpc>
                <a:spcPct val="100000"/>
              </a:lnSpc>
              <a:spcBef>
                <a:spcPts val="470"/>
              </a:spcBef>
            </a:pPr>
            <a:endParaRPr sz="800">
              <a:latin typeface="Arial"/>
              <a:cs typeface="Arial"/>
            </a:endParaRPr>
          </a:p>
          <a:p>
            <a:pPr marL="12700">
              <a:lnSpc>
                <a:spcPct val="100000"/>
              </a:lnSpc>
              <a:spcBef>
                <a:spcPts val="5"/>
              </a:spcBef>
            </a:pPr>
            <a:r>
              <a:rPr sz="800" spc="-25">
                <a:solidFill>
                  <a:srgbClr val="231F20"/>
                </a:solidFill>
                <a:latin typeface="Arial"/>
                <a:cs typeface="Arial"/>
              </a:rPr>
              <a:t>–40</a:t>
            </a:r>
            <a:endParaRPr sz="800">
              <a:latin typeface="Arial"/>
              <a:cs typeface="Arial"/>
            </a:endParaRPr>
          </a:p>
          <a:p>
            <a:pPr>
              <a:lnSpc>
                <a:spcPct val="100000"/>
              </a:lnSpc>
              <a:spcBef>
                <a:spcPts val="470"/>
              </a:spcBef>
            </a:pPr>
            <a:endParaRPr sz="800">
              <a:latin typeface="Arial"/>
              <a:cs typeface="Arial"/>
            </a:endParaRPr>
          </a:p>
          <a:p>
            <a:pPr marL="13335">
              <a:lnSpc>
                <a:spcPct val="100000"/>
              </a:lnSpc>
              <a:spcBef>
                <a:spcPts val="5"/>
              </a:spcBef>
            </a:pPr>
            <a:r>
              <a:rPr sz="800" spc="-25">
                <a:solidFill>
                  <a:srgbClr val="231F20"/>
                </a:solidFill>
                <a:latin typeface="Arial"/>
                <a:cs typeface="Arial"/>
              </a:rPr>
              <a:t>–60</a:t>
            </a:r>
            <a:endParaRPr sz="800">
              <a:latin typeface="Arial"/>
              <a:cs typeface="Arial"/>
            </a:endParaRPr>
          </a:p>
        </p:txBody>
      </p:sp>
      <p:sp>
        <p:nvSpPr>
          <p:cNvPr id="74" name="object 74"/>
          <p:cNvSpPr txBox="1"/>
          <p:nvPr/>
        </p:nvSpPr>
        <p:spPr>
          <a:xfrm>
            <a:off x="570586" y="2165312"/>
            <a:ext cx="20066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100</a:t>
            </a:r>
            <a:endParaRPr sz="800">
              <a:latin typeface="Arial"/>
              <a:cs typeface="Arial"/>
            </a:endParaRPr>
          </a:p>
        </p:txBody>
      </p:sp>
      <p:sp>
        <p:nvSpPr>
          <p:cNvPr id="75" name="object 75"/>
          <p:cNvSpPr txBox="1"/>
          <p:nvPr/>
        </p:nvSpPr>
        <p:spPr>
          <a:xfrm>
            <a:off x="1290673" y="2051101"/>
            <a:ext cx="1118870" cy="386715"/>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48100"/>
              </a:lnSpc>
              <a:spcBef>
                <a:spcPts val="100"/>
              </a:spcBef>
            </a:pPr>
            <a:r>
              <a:rPr sz="800" b="1">
                <a:solidFill>
                  <a:srgbClr val="231F20"/>
                </a:solidFill>
                <a:latin typeface="Arial"/>
                <a:cs typeface="Arial"/>
              </a:rPr>
              <a:t>One</a:t>
            </a:r>
            <a:r>
              <a:rPr sz="800" b="1" spc="-15">
                <a:solidFill>
                  <a:srgbClr val="231F20"/>
                </a:solidFill>
                <a:latin typeface="Arial"/>
                <a:cs typeface="Arial"/>
              </a:rPr>
              <a:t> </a:t>
            </a:r>
            <a:r>
              <a:rPr sz="800" b="1" spc="-20">
                <a:solidFill>
                  <a:srgbClr val="231F20"/>
                </a:solidFill>
                <a:latin typeface="Arial"/>
                <a:cs typeface="Arial"/>
              </a:rPr>
              <a:t>year</a:t>
            </a:r>
            <a:r>
              <a:rPr sz="800" b="1" spc="-10">
                <a:solidFill>
                  <a:srgbClr val="231F20"/>
                </a:solidFill>
                <a:latin typeface="Arial"/>
                <a:cs typeface="Arial"/>
              </a:rPr>
              <a:t> </a:t>
            </a:r>
            <a:r>
              <a:rPr sz="800" b="1">
                <a:solidFill>
                  <a:srgbClr val="231F20"/>
                </a:solidFill>
                <a:latin typeface="Arial"/>
                <a:cs typeface="Arial"/>
              </a:rPr>
              <a:t>after</a:t>
            </a:r>
            <a:r>
              <a:rPr sz="800" b="1" spc="-10">
                <a:solidFill>
                  <a:srgbClr val="231F20"/>
                </a:solidFill>
                <a:latin typeface="Arial"/>
                <a:cs typeface="Arial"/>
              </a:rPr>
              <a:t> election Average</a:t>
            </a:r>
            <a:endParaRPr sz="800">
              <a:latin typeface="Arial"/>
              <a:cs typeface="Arial"/>
            </a:endParaRPr>
          </a:p>
        </p:txBody>
      </p:sp>
      <p:sp>
        <p:nvSpPr>
          <p:cNvPr id="76" name="object 76"/>
          <p:cNvSpPr txBox="1"/>
          <p:nvPr/>
        </p:nvSpPr>
        <p:spPr>
          <a:xfrm>
            <a:off x="558800" y="1560601"/>
            <a:ext cx="4383405" cy="50545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spc="-25">
                <a:solidFill>
                  <a:srgbClr val="A49E99"/>
                </a:solidFill>
                <a:latin typeface="Tahoma"/>
                <a:cs typeface="Tahoma"/>
              </a:rPr>
              <a:t>Range</a:t>
            </a:r>
            <a:r>
              <a:rPr sz="1200" b="1" spc="-45">
                <a:solidFill>
                  <a:srgbClr val="A49E99"/>
                </a:solidFill>
                <a:latin typeface="Tahoma"/>
                <a:cs typeface="Tahoma"/>
              </a:rPr>
              <a:t> </a:t>
            </a:r>
            <a:r>
              <a:rPr sz="1200" b="1">
                <a:solidFill>
                  <a:srgbClr val="A49E99"/>
                </a:solidFill>
                <a:latin typeface="Tahoma"/>
                <a:cs typeface="Tahoma"/>
              </a:rPr>
              <a:t>of</a:t>
            </a:r>
            <a:r>
              <a:rPr sz="1200" b="1" spc="-45">
                <a:solidFill>
                  <a:srgbClr val="A49E99"/>
                </a:solidFill>
                <a:latin typeface="Tahoma"/>
                <a:cs typeface="Tahoma"/>
              </a:rPr>
              <a:t> </a:t>
            </a:r>
            <a:r>
              <a:rPr sz="1200" b="1" spc="-40">
                <a:solidFill>
                  <a:srgbClr val="A49E99"/>
                </a:solidFill>
                <a:latin typeface="Tahoma"/>
                <a:cs typeface="Tahoma"/>
              </a:rPr>
              <a:t>one-</a:t>
            </a:r>
            <a:r>
              <a:rPr sz="1200" b="1" spc="-30">
                <a:solidFill>
                  <a:srgbClr val="A49E99"/>
                </a:solidFill>
                <a:latin typeface="Tahoma"/>
                <a:cs typeface="Tahoma"/>
              </a:rPr>
              <a:t>year</a:t>
            </a:r>
            <a:r>
              <a:rPr sz="1200" b="1" spc="-45">
                <a:solidFill>
                  <a:srgbClr val="A49E99"/>
                </a:solidFill>
                <a:latin typeface="Tahoma"/>
                <a:cs typeface="Tahoma"/>
              </a:rPr>
              <a:t> </a:t>
            </a:r>
            <a:r>
              <a:rPr sz="1200" b="1" spc="-35">
                <a:solidFill>
                  <a:srgbClr val="A49E99"/>
                </a:solidFill>
                <a:latin typeface="Tahoma"/>
                <a:cs typeface="Tahoma"/>
              </a:rPr>
              <a:t>returns</a:t>
            </a:r>
            <a:r>
              <a:rPr sz="1200" b="1" spc="-45">
                <a:solidFill>
                  <a:srgbClr val="A49E99"/>
                </a:solidFill>
                <a:latin typeface="Tahoma"/>
                <a:cs typeface="Tahoma"/>
              </a:rPr>
              <a:t> </a:t>
            </a:r>
            <a:r>
              <a:rPr sz="1200" b="1">
                <a:solidFill>
                  <a:srgbClr val="A49E99"/>
                </a:solidFill>
                <a:latin typeface="Tahoma"/>
                <a:cs typeface="Tahoma"/>
              </a:rPr>
              <a:t>by</a:t>
            </a:r>
            <a:r>
              <a:rPr sz="1200" b="1" spc="-45">
                <a:solidFill>
                  <a:srgbClr val="A49E99"/>
                </a:solidFill>
                <a:latin typeface="Tahoma"/>
                <a:cs typeface="Tahoma"/>
              </a:rPr>
              <a:t> </a:t>
            </a:r>
            <a:r>
              <a:rPr sz="1200" b="1" spc="-35">
                <a:solidFill>
                  <a:srgbClr val="A49E99"/>
                </a:solidFill>
                <a:latin typeface="Tahoma"/>
                <a:cs typeface="Tahoma"/>
              </a:rPr>
              <a:t>S&amp;P</a:t>
            </a:r>
            <a:r>
              <a:rPr sz="1200" b="1" spc="-45">
                <a:solidFill>
                  <a:srgbClr val="A49E99"/>
                </a:solidFill>
                <a:latin typeface="Tahoma"/>
                <a:cs typeface="Tahoma"/>
              </a:rPr>
              <a:t> </a:t>
            </a:r>
            <a:r>
              <a:rPr sz="1200" b="1">
                <a:solidFill>
                  <a:srgbClr val="A49E99"/>
                </a:solidFill>
                <a:latin typeface="Tahoma"/>
                <a:cs typeface="Tahoma"/>
              </a:rPr>
              <a:t>500</a:t>
            </a:r>
            <a:r>
              <a:rPr sz="1200" b="1" spc="-45">
                <a:solidFill>
                  <a:srgbClr val="A49E99"/>
                </a:solidFill>
                <a:latin typeface="Tahoma"/>
                <a:cs typeface="Tahoma"/>
              </a:rPr>
              <a:t> </a:t>
            </a:r>
            <a:r>
              <a:rPr sz="1200" b="1" spc="-25">
                <a:solidFill>
                  <a:srgbClr val="A49E99"/>
                </a:solidFill>
                <a:latin typeface="Tahoma"/>
                <a:cs typeface="Tahoma"/>
              </a:rPr>
              <a:t>sectors</a:t>
            </a:r>
            <a:r>
              <a:rPr sz="1200" b="1" spc="-45">
                <a:solidFill>
                  <a:srgbClr val="A49E99"/>
                </a:solidFill>
                <a:latin typeface="Tahoma"/>
                <a:cs typeface="Tahoma"/>
              </a:rPr>
              <a:t> </a:t>
            </a:r>
            <a:r>
              <a:rPr sz="1200" b="1" spc="-50">
                <a:solidFill>
                  <a:srgbClr val="A49E99"/>
                </a:solidFill>
                <a:latin typeface="Tahoma"/>
                <a:cs typeface="Tahoma"/>
              </a:rPr>
              <a:t>(1992–2022)</a:t>
            </a:r>
            <a:endParaRPr sz="1200">
              <a:latin typeface="Tahoma"/>
              <a:cs typeface="Tahoma"/>
            </a:endParaRPr>
          </a:p>
          <a:p>
            <a:pPr marL="22225">
              <a:lnSpc>
                <a:spcPct val="100000"/>
              </a:lnSpc>
              <a:spcBef>
                <a:spcPts val="1375"/>
              </a:spcBef>
              <a:tabLst>
                <a:tab pos="744855" algn="l"/>
              </a:tabLst>
            </a:pPr>
            <a:r>
              <a:rPr sz="1200" spc="-30" baseline="3472">
                <a:solidFill>
                  <a:srgbClr val="231F20"/>
                </a:solidFill>
                <a:latin typeface="Arial"/>
                <a:cs typeface="Arial"/>
              </a:rPr>
              <a:t>120%</a:t>
            </a:r>
            <a:r>
              <a:rPr sz="1200" baseline="3472">
                <a:solidFill>
                  <a:srgbClr val="231F20"/>
                </a:solidFill>
                <a:latin typeface="Arial"/>
                <a:cs typeface="Arial"/>
              </a:rPr>
              <a:t>	</a:t>
            </a:r>
            <a:r>
              <a:rPr sz="800" b="1">
                <a:solidFill>
                  <a:srgbClr val="231F20"/>
                </a:solidFill>
                <a:latin typeface="Arial"/>
                <a:cs typeface="Arial"/>
              </a:rPr>
              <a:t>One</a:t>
            </a:r>
            <a:r>
              <a:rPr sz="800" b="1" spc="-10">
                <a:solidFill>
                  <a:srgbClr val="231F20"/>
                </a:solidFill>
                <a:latin typeface="Arial"/>
                <a:cs typeface="Arial"/>
              </a:rPr>
              <a:t> </a:t>
            </a:r>
            <a:r>
              <a:rPr sz="800" b="1" spc="-20">
                <a:solidFill>
                  <a:srgbClr val="231F20"/>
                </a:solidFill>
                <a:latin typeface="Arial"/>
                <a:cs typeface="Arial"/>
              </a:rPr>
              <a:t>year</a:t>
            </a:r>
            <a:r>
              <a:rPr sz="800" b="1" spc="-5">
                <a:solidFill>
                  <a:srgbClr val="231F20"/>
                </a:solidFill>
                <a:latin typeface="Arial"/>
                <a:cs typeface="Arial"/>
              </a:rPr>
              <a:t> </a:t>
            </a:r>
            <a:r>
              <a:rPr sz="800" b="1">
                <a:solidFill>
                  <a:srgbClr val="231F20"/>
                </a:solidFill>
                <a:latin typeface="Arial"/>
                <a:cs typeface="Arial"/>
              </a:rPr>
              <a:t>before</a:t>
            </a:r>
            <a:r>
              <a:rPr sz="800" b="1" spc="-5">
                <a:solidFill>
                  <a:srgbClr val="231F20"/>
                </a:solidFill>
                <a:latin typeface="Arial"/>
                <a:cs typeface="Arial"/>
              </a:rPr>
              <a:t> </a:t>
            </a:r>
            <a:r>
              <a:rPr sz="800" b="1" spc="-10">
                <a:solidFill>
                  <a:srgbClr val="231F20"/>
                </a:solidFill>
                <a:latin typeface="Arial"/>
                <a:cs typeface="Arial"/>
              </a:rPr>
              <a:t>election</a:t>
            </a:r>
            <a:endParaRPr sz="800">
              <a:latin typeface="Arial"/>
              <a:cs typeface="Arial"/>
            </a:endParaRPr>
          </a:p>
        </p:txBody>
      </p:sp>
      <p:sp>
        <p:nvSpPr>
          <p:cNvPr id="77" name="object 7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95"/>
              <a:t>Which</a:t>
            </a:r>
            <a:r>
              <a:rPr spc="-170"/>
              <a:t> </a:t>
            </a:r>
            <a:r>
              <a:rPr spc="-105"/>
              <a:t>sectors</a:t>
            </a:r>
            <a:r>
              <a:rPr spc="-170"/>
              <a:t> </a:t>
            </a:r>
            <a:r>
              <a:rPr spc="-114"/>
              <a:t>have</a:t>
            </a:r>
            <a:r>
              <a:rPr spc="-165"/>
              <a:t> </a:t>
            </a:r>
            <a:r>
              <a:rPr spc="-55"/>
              <a:t>done</a:t>
            </a:r>
            <a:r>
              <a:rPr spc="-170"/>
              <a:t> </a:t>
            </a:r>
            <a:r>
              <a:rPr spc="-80"/>
              <a:t>best</a:t>
            </a:r>
            <a:r>
              <a:rPr spc="-165"/>
              <a:t> </a:t>
            </a:r>
            <a:r>
              <a:rPr spc="-80"/>
              <a:t>in</a:t>
            </a:r>
            <a:r>
              <a:rPr spc="-170"/>
              <a:t> </a:t>
            </a:r>
            <a:r>
              <a:rPr spc="-80"/>
              <a:t>election</a:t>
            </a:r>
            <a:r>
              <a:rPr spc="-165"/>
              <a:t> </a:t>
            </a:r>
            <a:r>
              <a:rPr spc="-65"/>
              <a:t>years?</a:t>
            </a:r>
          </a:p>
        </p:txBody>
      </p:sp>
      <p:sp>
        <p:nvSpPr>
          <p:cNvPr id="84" name="object 84"/>
          <p:cNvSpPr/>
          <p:nvPr/>
        </p:nvSpPr>
        <p:spPr>
          <a:xfrm>
            <a:off x="571500" y="5257800"/>
            <a:ext cx="8915400" cy="0"/>
          </a:xfrm>
          <a:custGeom>
            <a:avLst/>
            <a:gdLst/>
            <a:ahLst/>
            <a:cxnLst/>
            <a:rect l="l" t="t" r="r" b="b"/>
            <a:pathLst>
              <a:path w="8915400">
                <a:moveTo>
                  <a:pt x="0" y="0"/>
                </a:moveTo>
                <a:lnTo>
                  <a:pt x="8915400" y="0"/>
                </a:lnTo>
              </a:path>
            </a:pathLst>
          </a:custGeom>
          <a:ln w="6350">
            <a:solidFill>
              <a:srgbClr val="A7A9A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8800" y="6959600"/>
            <a:ext cx="8620760" cy="626110"/>
          </a:xfrm>
          <a:prstGeom prst="rect">
            <a:avLst/>
          </a:prstGeom>
        </p:spPr>
        <p:txBody>
          <a:bodyPr vert="horz" wrap="square" lIns="0" tIns="762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spcBef>
                <a:spcPts val="60"/>
              </a:spcBef>
            </a:pPr>
            <a:r>
              <a:rPr sz="550" spc="100">
                <a:solidFill>
                  <a:srgbClr val="231F20"/>
                </a:solidFill>
                <a:latin typeface="Lucida Sans Unicode"/>
                <a:cs typeface="Lucida Sans Unicode"/>
              </a:rPr>
              <a:t>source</a:t>
            </a:r>
            <a:r>
              <a:rPr sz="800" spc="100">
                <a:solidFill>
                  <a:srgbClr val="231F20"/>
                </a:solidFill>
                <a:latin typeface="Lucida Sans Unicode"/>
                <a:cs typeface="Lucida Sans Unicode"/>
              </a:rPr>
              <a:t>:</a:t>
            </a:r>
            <a:r>
              <a:rPr sz="800" spc="75">
                <a:solidFill>
                  <a:srgbClr val="231F20"/>
                </a:solidFill>
                <a:latin typeface="Lucida Sans Unicode"/>
                <a:cs typeface="Lucida Sans Unicode"/>
              </a:rPr>
              <a:t> </a:t>
            </a:r>
            <a:r>
              <a:rPr sz="800">
                <a:solidFill>
                  <a:srgbClr val="231F20"/>
                </a:solidFill>
                <a:latin typeface="Arial"/>
                <a:cs typeface="Arial"/>
              </a:rPr>
              <a:t>Morningstar.</a:t>
            </a:r>
            <a:r>
              <a:rPr sz="800" spc="-5">
                <a:solidFill>
                  <a:srgbClr val="231F20"/>
                </a:solidFill>
                <a:latin typeface="Arial"/>
                <a:cs typeface="Arial"/>
              </a:rPr>
              <a:t> </a:t>
            </a:r>
            <a:r>
              <a:rPr sz="800" spc="-20">
                <a:solidFill>
                  <a:srgbClr val="231F20"/>
                </a:solidFill>
                <a:latin typeface="Arial"/>
                <a:cs typeface="Arial"/>
              </a:rPr>
              <a:t>Values</a:t>
            </a:r>
            <a:r>
              <a:rPr sz="800" spc="45">
                <a:solidFill>
                  <a:srgbClr val="231F20"/>
                </a:solidFill>
                <a:latin typeface="Arial"/>
                <a:cs typeface="Arial"/>
              </a:rPr>
              <a:t> </a:t>
            </a:r>
            <a:r>
              <a:rPr sz="800">
                <a:solidFill>
                  <a:srgbClr val="231F20"/>
                </a:solidFill>
                <a:latin typeface="Arial"/>
                <a:cs typeface="Arial"/>
              </a:rPr>
              <a:t>based</a:t>
            </a:r>
            <a:r>
              <a:rPr sz="800" spc="45">
                <a:solidFill>
                  <a:srgbClr val="231F20"/>
                </a:solidFill>
                <a:latin typeface="Arial"/>
                <a:cs typeface="Arial"/>
              </a:rPr>
              <a:t> </a:t>
            </a:r>
            <a:r>
              <a:rPr sz="800">
                <a:solidFill>
                  <a:srgbClr val="231F20"/>
                </a:solidFill>
                <a:latin typeface="Arial"/>
                <a:cs typeface="Arial"/>
              </a:rPr>
              <a:t>on</a:t>
            </a:r>
            <a:r>
              <a:rPr sz="800" spc="45">
                <a:solidFill>
                  <a:srgbClr val="231F20"/>
                </a:solidFill>
                <a:latin typeface="Arial"/>
                <a:cs typeface="Arial"/>
              </a:rPr>
              <a:t> </a:t>
            </a:r>
            <a:r>
              <a:rPr sz="800" spc="-35">
                <a:solidFill>
                  <a:srgbClr val="231F20"/>
                </a:solidFill>
                <a:latin typeface="Arial"/>
                <a:cs typeface="Arial"/>
              </a:rPr>
              <a:t>USD.</a:t>
            </a:r>
            <a:r>
              <a:rPr sz="800" spc="10">
                <a:solidFill>
                  <a:srgbClr val="231F20"/>
                </a:solidFill>
                <a:latin typeface="Arial"/>
                <a:cs typeface="Arial"/>
              </a:rPr>
              <a:t> </a:t>
            </a:r>
            <a:r>
              <a:rPr sz="800">
                <a:solidFill>
                  <a:srgbClr val="231F20"/>
                </a:solidFill>
                <a:latin typeface="Arial"/>
                <a:cs typeface="Arial"/>
              </a:rPr>
              <a:t>Funds</a:t>
            </a:r>
            <a:r>
              <a:rPr sz="800" spc="45">
                <a:solidFill>
                  <a:srgbClr val="231F20"/>
                </a:solidFill>
                <a:latin typeface="Arial"/>
                <a:cs typeface="Arial"/>
              </a:rPr>
              <a:t> </a:t>
            </a:r>
            <a:r>
              <a:rPr sz="800">
                <a:solidFill>
                  <a:srgbClr val="231F20"/>
                </a:solidFill>
                <a:latin typeface="Arial"/>
                <a:cs typeface="Arial"/>
              </a:rPr>
              <a:t>include</a:t>
            </a:r>
            <a:r>
              <a:rPr sz="800" spc="45">
                <a:solidFill>
                  <a:srgbClr val="231F20"/>
                </a:solidFill>
                <a:latin typeface="Arial"/>
                <a:cs typeface="Arial"/>
              </a:rPr>
              <a:t> </a:t>
            </a:r>
            <a:r>
              <a:rPr sz="800">
                <a:solidFill>
                  <a:srgbClr val="231F20"/>
                </a:solidFill>
                <a:latin typeface="Arial"/>
                <a:cs typeface="Arial"/>
              </a:rPr>
              <a:t>mutual</a:t>
            </a:r>
            <a:r>
              <a:rPr sz="800" spc="45">
                <a:solidFill>
                  <a:srgbClr val="231F20"/>
                </a:solidFill>
                <a:latin typeface="Arial"/>
                <a:cs typeface="Arial"/>
              </a:rPr>
              <a:t> </a:t>
            </a:r>
            <a:r>
              <a:rPr sz="800">
                <a:solidFill>
                  <a:srgbClr val="231F20"/>
                </a:solidFill>
                <a:latin typeface="Arial"/>
                <a:cs typeface="Arial"/>
              </a:rPr>
              <a:t>funds</a:t>
            </a:r>
            <a:r>
              <a:rPr sz="800" spc="45">
                <a:solidFill>
                  <a:srgbClr val="231F20"/>
                </a:solidFill>
                <a:latin typeface="Arial"/>
                <a:cs typeface="Arial"/>
              </a:rPr>
              <a:t> </a:t>
            </a:r>
            <a:r>
              <a:rPr sz="800">
                <a:solidFill>
                  <a:srgbClr val="231F20"/>
                </a:solidFill>
                <a:latin typeface="Arial"/>
                <a:cs typeface="Arial"/>
              </a:rPr>
              <a:t>and</a:t>
            </a:r>
            <a:r>
              <a:rPr sz="800" spc="45">
                <a:solidFill>
                  <a:srgbClr val="231F20"/>
                </a:solidFill>
                <a:latin typeface="Arial"/>
                <a:cs typeface="Arial"/>
              </a:rPr>
              <a:t> </a:t>
            </a:r>
            <a:r>
              <a:rPr sz="800" spc="-45">
                <a:solidFill>
                  <a:srgbClr val="231F20"/>
                </a:solidFill>
                <a:latin typeface="Arial"/>
                <a:cs typeface="Arial"/>
              </a:rPr>
              <a:t>ETFs.</a:t>
            </a:r>
            <a:r>
              <a:rPr sz="800" spc="15">
                <a:solidFill>
                  <a:srgbClr val="231F20"/>
                </a:solidFill>
                <a:latin typeface="Arial"/>
                <a:cs typeface="Arial"/>
              </a:rPr>
              <a:t> </a:t>
            </a:r>
            <a:r>
              <a:rPr sz="800">
                <a:solidFill>
                  <a:srgbClr val="231F20"/>
                </a:solidFill>
                <a:latin typeface="Arial"/>
                <a:cs typeface="Arial"/>
              </a:rPr>
              <a:t>Equity</a:t>
            </a:r>
            <a:r>
              <a:rPr sz="800" spc="45">
                <a:solidFill>
                  <a:srgbClr val="231F20"/>
                </a:solidFill>
                <a:latin typeface="Arial"/>
                <a:cs typeface="Arial"/>
              </a:rPr>
              <a:t> </a:t>
            </a:r>
            <a:r>
              <a:rPr sz="800">
                <a:solidFill>
                  <a:srgbClr val="231F20"/>
                </a:solidFill>
                <a:latin typeface="Arial"/>
                <a:cs typeface="Arial"/>
              </a:rPr>
              <a:t>funds</a:t>
            </a:r>
            <a:r>
              <a:rPr sz="800" spc="45">
                <a:solidFill>
                  <a:srgbClr val="231F20"/>
                </a:solidFill>
                <a:latin typeface="Arial"/>
                <a:cs typeface="Arial"/>
              </a:rPr>
              <a:t> </a:t>
            </a:r>
            <a:r>
              <a:rPr sz="800">
                <a:solidFill>
                  <a:srgbClr val="231F20"/>
                </a:solidFill>
                <a:latin typeface="Arial"/>
                <a:cs typeface="Arial"/>
              </a:rPr>
              <a:t>include</a:t>
            </a:r>
            <a:r>
              <a:rPr sz="800" spc="45">
                <a:solidFill>
                  <a:srgbClr val="231F20"/>
                </a:solidFill>
                <a:latin typeface="Arial"/>
                <a:cs typeface="Arial"/>
              </a:rPr>
              <a:t> </a:t>
            </a:r>
            <a:r>
              <a:rPr sz="800">
                <a:solidFill>
                  <a:srgbClr val="231F20"/>
                </a:solidFill>
                <a:latin typeface="Arial"/>
                <a:cs typeface="Arial"/>
              </a:rPr>
              <a:t>funds</a:t>
            </a:r>
            <a:r>
              <a:rPr sz="800" spc="40">
                <a:solidFill>
                  <a:srgbClr val="231F20"/>
                </a:solidFill>
                <a:latin typeface="Arial"/>
                <a:cs typeface="Arial"/>
              </a:rPr>
              <a:t> </a:t>
            </a:r>
            <a:r>
              <a:rPr sz="800">
                <a:solidFill>
                  <a:srgbClr val="231F20"/>
                </a:solidFill>
                <a:latin typeface="Arial"/>
                <a:cs typeface="Arial"/>
              </a:rPr>
              <a:t>within</a:t>
            </a:r>
            <a:r>
              <a:rPr sz="800" spc="45">
                <a:solidFill>
                  <a:srgbClr val="231F20"/>
                </a:solidFill>
                <a:latin typeface="Arial"/>
                <a:cs typeface="Arial"/>
              </a:rPr>
              <a:t> </a:t>
            </a:r>
            <a:r>
              <a:rPr sz="800">
                <a:solidFill>
                  <a:srgbClr val="231F20"/>
                </a:solidFill>
                <a:latin typeface="Arial"/>
                <a:cs typeface="Arial"/>
              </a:rPr>
              <a:t>Morningstar’s</a:t>
            </a:r>
            <a:r>
              <a:rPr sz="800" spc="45">
                <a:solidFill>
                  <a:srgbClr val="231F20"/>
                </a:solidFill>
                <a:latin typeface="Arial"/>
                <a:cs typeface="Arial"/>
              </a:rPr>
              <a:t> </a:t>
            </a:r>
            <a:r>
              <a:rPr sz="800">
                <a:solidFill>
                  <a:srgbClr val="231F20"/>
                </a:solidFill>
                <a:latin typeface="Arial"/>
                <a:cs typeface="Arial"/>
              </a:rPr>
              <a:t>International</a:t>
            </a:r>
            <a:r>
              <a:rPr sz="800" spc="45">
                <a:solidFill>
                  <a:srgbClr val="231F20"/>
                </a:solidFill>
                <a:latin typeface="Arial"/>
                <a:cs typeface="Arial"/>
              </a:rPr>
              <a:t> </a:t>
            </a:r>
            <a:r>
              <a:rPr sz="800">
                <a:solidFill>
                  <a:srgbClr val="231F20"/>
                </a:solidFill>
                <a:latin typeface="Arial"/>
                <a:cs typeface="Arial"/>
              </a:rPr>
              <a:t>Equity</a:t>
            </a:r>
            <a:r>
              <a:rPr sz="800" spc="45">
                <a:solidFill>
                  <a:srgbClr val="231F20"/>
                </a:solidFill>
                <a:latin typeface="Arial"/>
                <a:cs typeface="Arial"/>
              </a:rPr>
              <a:t> </a:t>
            </a:r>
            <a:r>
              <a:rPr sz="800">
                <a:solidFill>
                  <a:srgbClr val="231F20"/>
                </a:solidFill>
                <a:latin typeface="Arial"/>
                <a:cs typeface="Arial"/>
              </a:rPr>
              <a:t>and</a:t>
            </a:r>
            <a:r>
              <a:rPr sz="800" spc="45">
                <a:solidFill>
                  <a:srgbClr val="231F20"/>
                </a:solidFill>
                <a:latin typeface="Arial"/>
                <a:cs typeface="Arial"/>
              </a:rPr>
              <a:t> </a:t>
            </a:r>
            <a:r>
              <a:rPr sz="800" spc="-45">
                <a:solidFill>
                  <a:srgbClr val="231F20"/>
                </a:solidFill>
                <a:latin typeface="Arial"/>
                <a:cs typeface="Arial"/>
              </a:rPr>
              <a:t>U.S.</a:t>
            </a:r>
            <a:r>
              <a:rPr sz="800" spc="15">
                <a:solidFill>
                  <a:srgbClr val="231F20"/>
                </a:solidFill>
                <a:latin typeface="Arial"/>
                <a:cs typeface="Arial"/>
              </a:rPr>
              <a:t> </a:t>
            </a:r>
            <a:r>
              <a:rPr sz="800">
                <a:solidFill>
                  <a:srgbClr val="231F20"/>
                </a:solidFill>
                <a:latin typeface="Arial"/>
                <a:cs typeface="Arial"/>
              </a:rPr>
              <a:t>Equity</a:t>
            </a:r>
            <a:r>
              <a:rPr sz="800" spc="45">
                <a:solidFill>
                  <a:srgbClr val="231F20"/>
                </a:solidFill>
                <a:latin typeface="Arial"/>
                <a:cs typeface="Arial"/>
              </a:rPr>
              <a:t> </a:t>
            </a:r>
            <a:r>
              <a:rPr sz="800">
                <a:solidFill>
                  <a:srgbClr val="231F20"/>
                </a:solidFill>
                <a:latin typeface="Arial"/>
                <a:cs typeface="Arial"/>
              </a:rPr>
              <a:t>categories.</a:t>
            </a:r>
            <a:r>
              <a:rPr sz="800" spc="10">
                <a:solidFill>
                  <a:srgbClr val="231F20"/>
                </a:solidFill>
                <a:latin typeface="Arial"/>
                <a:cs typeface="Arial"/>
              </a:rPr>
              <a:t> </a:t>
            </a:r>
            <a:r>
              <a:rPr sz="800" spc="-10">
                <a:solidFill>
                  <a:srgbClr val="231F20"/>
                </a:solidFill>
                <a:latin typeface="Arial"/>
                <a:cs typeface="Arial"/>
              </a:rPr>
              <a:t>Money </a:t>
            </a:r>
            <a:r>
              <a:rPr sz="800">
                <a:solidFill>
                  <a:srgbClr val="231F20"/>
                </a:solidFill>
                <a:latin typeface="Arial"/>
                <a:cs typeface="Arial"/>
              </a:rPr>
              <a:t>market</a:t>
            </a:r>
            <a:r>
              <a:rPr sz="800" spc="65">
                <a:solidFill>
                  <a:srgbClr val="231F20"/>
                </a:solidFill>
                <a:latin typeface="Arial"/>
                <a:cs typeface="Arial"/>
              </a:rPr>
              <a:t> </a:t>
            </a:r>
            <a:r>
              <a:rPr sz="800">
                <a:solidFill>
                  <a:srgbClr val="231F20"/>
                </a:solidFill>
                <a:latin typeface="Arial"/>
                <a:cs typeface="Arial"/>
              </a:rPr>
              <a:t>funds</a:t>
            </a:r>
            <a:r>
              <a:rPr sz="800" spc="70">
                <a:solidFill>
                  <a:srgbClr val="231F20"/>
                </a:solidFill>
                <a:latin typeface="Arial"/>
                <a:cs typeface="Arial"/>
              </a:rPr>
              <a:t> </a:t>
            </a:r>
            <a:r>
              <a:rPr sz="800">
                <a:solidFill>
                  <a:srgbClr val="231F20"/>
                </a:solidFill>
                <a:latin typeface="Arial"/>
                <a:cs typeface="Arial"/>
              </a:rPr>
              <a:t>include</a:t>
            </a:r>
            <a:r>
              <a:rPr sz="800" spc="70">
                <a:solidFill>
                  <a:srgbClr val="231F20"/>
                </a:solidFill>
                <a:latin typeface="Arial"/>
                <a:cs typeface="Arial"/>
              </a:rPr>
              <a:t> </a:t>
            </a:r>
            <a:r>
              <a:rPr sz="800">
                <a:solidFill>
                  <a:srgbClr val="231F20"/>
                </a:solidFill>
                <a:latin typeface="Arial"/>
                <a:cs typeface="Arial"/>
              </a:rPr>
              <a:t>funds</a:t>
            </a:r>
            <a:r>
              <a:rPr sz="800" spc="70">
                <a:solidFill>
                  <a:srgbClr val="231F20"/>
                </a:solidFill>
                <a:latin typeface="Arial"/>
                <a:cs typeface="Arial"/>
              </a:rPr>
              <a:t> </a:t>
            </a:r>
            <a:r>
              <a:rPr sz="800">
                <a:solidFill>
                  <a:srgbClr val="231F20"/>
                </a:solidFill>
                <a:latin typeface="Arial"/>
                <a:cs typeface="Arial"/>
              </a:rPr>
              <a:t>within</a:t>
            </a:r>
            <a:r>
              <a:rPr sz="800" spc="70">
                <a:solidFill>
                  <a:srgbClr val="231F20"/>
                </a:solidFill>
                <a:latin typeface="Arial"/>
                <a:cs typeface="Arial"/>
              </a:rPr>
              <a:t> </a:t>
            </a:r>
            <a:r>
              <a:rPr sz="800">
                <a:solidFill>
                  <a:srgbClr val="231F20"/>
                </a:solidFill>
                <a:latin typeface="Arial"/>
                <a:cs typeface="Arial"/>
              </a:rPr>
              <a:t>Morningstar’s</a:t>
            </a:r>
            <a:r>
              <a:rPr sz="800" spc="70">
                <a:solidFill>
                  <a:srgbClr val="231F20"/>
                </a:solidFill>
                <a:latin typeface="Arial"/>
                <a:cs typeface="Arial"/>
              </a:rPr>
              <a:t> </a:t>
            </a:r>
            <a:r>
              <a:rPr sz="800">
                <a:solidFill>
                  <a:srgbClr val="231F20"/>
                </a:solidFill>
                <a:latin typeface="Arial"/>
                <a:cs typeface="Arial"/>
              </a:rPr>
              <a:t>Money</a:t>
            </a:r>
            <a:r>
              <a:rPr sz="800" spc="70">
                <a:solidFill>
                  <a:srgbClr val="231F20"/>
                </a:solidFill>
                <a:latin typeface="Arial"/>
                <a:cs typeface="Arial"/>
              </a:rPr>
              <a:t> </a:t>
            </a:r>
            <a:r>
              <a:rPr sz="800">
                <a:solidFill>
                  <a:srgbClr val="231F20"/>
                </a:solidFill>
                <a:latin typeface="Arial"/>
                <a:cs typeface="Arial"/>
              </a:rPr>
              <a:t>Market</a:t>
            </a:r>
            <a:r>
              <a:rPr sz="800" spc="70">
                <a:solidFill>
                  <a:srgbClr val="231F20"/>
                </a:solidFill>
                <a:latin typeface="Arial"/>
                <a:cs typeface="Arial"/>
              </a:rPr>
              <a:t> </a:t>
            </a:r>
            <a:r>
              <a:rPr sz="800" spc="-10">
                <a:solidFill>
                  <a:srgbClr val="231F20"/>
                </a:solidFill>
                <a:latin typeface="Arial"/>
                <a:cs typeface="Arial"/>
              </a:rPr>
              <a:t>category.</a:t>
            </a:r>
            <a:endParaRPr sz="800">
              <a:latin typeface="Arial"/>
              <a:cs typeface="Arial"/>
            </a:endParaRPr>
          </a:p>
          <a:p>
            <a:pPr>
              <a:lnSpc>
                <a:spcPct val="100000"/>
              </a:lnSpc>
              <a:spcBef>
                <a:spcPts val="100"/>
              </a:spcBef>
            </a:pPr>
            <a:endParaRPr sz="800">
              <a:latin typeface="Arial"/>
              <a:cs typeface="Arial"/>
            </a:endParaRPr>
          </a:p>
          <a:p>
            <a:pPr marL="327660" algn="ctr">
              <a:lnSpc>
                <a:spcPct val="100000"/>
              </a:lnSpc>
              <a:spcBef>
                <a:spcPts val="5"/>
              </a:spcBef>
            </a:pPr>
            <a:r>
              <a:rPr sz="600" b="1" spc="20">
                <a:solidFill>
                  <a:srgbClr val="231F20"/>
                </a:solidFill>
                <a:latin typeface="Arial"/>
                <a:cs typeface="Arial"/>
              </a:rPr>
              <a:t>GUIDE</a:t>
            </a:r>
            <a:r>
              <a:rPr sz="600" b="1" spc="180">
                <a:solidFill>
                  <a:srgbClr val="231F20"/>
                </a:solidFill>
                <a:latin typeface="Arial"/>
                <a:cs typeface="Arial"/>
              </a:rPr>
              <a:t> </a:t>
            </a:r>
            <a:r>
              <a:rPr sz="600" b="1" spc="20">
                <a:solidFill>
                  <a:srgbClr val="231F20"/>
                </a:solidFill>
                <a:latin typeface="Arial"/>
                <a:cs typeface="Arial"/>
              </a:rPr>
              <a:t>TO</a:t>
            </a:r>
            <a:r>
              <a:rPr sz="600" b="1" spc="200">
                <a:solidFill>
                  <a:srgbClr val="231F20"/>
                </a:solidFill>
                <a:latin typeface="Arial"/>
                <a:cs typeface="Arial"/>
              </a:rPr>
              <a:t> </a:t>
            </a:r>
            <a:r>
              <a:rPr sz="600" b="1" spc="20">
                <a:solidFill>
                  <a:srgbClr val="231F20"/>
                </a:solidFill>
                <a:latin typeface="Arial"/>
                <a:cs typeface="Arial"/>
              </a:rPr>
              <a:t>INVESTING</a:t>
            </a:r>
            <a:r>
              <a:rPr sz="600" b="1" spc="204">
                <a:solidFill>
                  <a:srgbClr val="231F20"/>
                </a:solidFill>
                <a:latin typeface="Arial"/>
                <a:cs typeface="Arial"/>
              </a:rPr>
              <a:t> </a:t>
            </a:r>
            <a:r>
              <a:rPr sz="600" b="1" spc="20">
                <a:solidFill>
                  <a:srgbClr val="231F20"/>
                </a:solidFill>
                <a:latin typeface="Arial"/>
                <a:cs typeface="Arial"/>
              </a:rPr>
              <a:t>IN</a:t>
            </a:r>
            <a:r>
              <a:rPr sz="600" b="1" spc="190">
                <a:solidFill>
                  <a:srgbClr val="231F20"/>
                </a:solidFill>
                <a:latin typeface="Arial"/>
                <a:cs typeface="Arial"/>
              </a:rPr>
              <a:t> </a:t>
            </a:r>
            <a:r>
              <a:rPr sz="600" b="1" spc="20">
                <a:solidFill>
                  <a:srgbClr val="231F20"/>
                </a:solidFill>
                <a:latin typeface="Arial"/>
                <a:cs typeface="Arial"/>
              </a:rPr>
              <a:t>AN</a:t>
            </a:r>
            <a:r>
              <a:rPr sz="600" b="1" spc="200">
                <a:solidFill>
                  <a:srgbClr val="231F20"/>
                </a:solidFill>
                <a:latin typeface="Arial"/>
                <a:cs typeface="Arial"/>
              </a:rPr>
              <a:t> </a:t>
            </a:r>
            <a:r>
              <a:rPr sz="600" b="1" spc="20">
                <a:solidFill>
                  <a:srgbClr val="231F20"/>
                </a:solidFill>
                <a:latin typeface="Arial"/>
                <a:cs typeface="Arial"/>
              </a:rPr>
              <a:t>ELECTION</a:t>
            </a:r>
            <a:r>
              <a:rPr sz="600" b="1" spc="185">
                <a:solidFill>
                  <a:srgbClr val="231F20"/>
                </a:solidFill>
                <a:latin typeface="Arial"/>
                <a:cs typeface="Arial"/>
              </a:rPr>
              <a:t> </a:t>
            </a:r>
            <a:r>
              <a:rPr sz="600" b="1" spc="-20">
                <a:solidFill>
                  <a:srgbClr val="231F20"/>
                </a:solidFill>
                <a:latin typeface="Arial"/>
                <a:cs typeface="Arial"/>
              </a:rPr>
              <a:t>YEAR</a:t>
            </a:r>
            <a:r>
              <a:rPr sz="600" b="1" spc="500">
                <a:solidFill>
                  <a:srgbClr val="231F20"/>
                </a:solidFill>
                <a:latin typeface="Arial"/>
                <a:cs typeface="Arial"/>
              </a:rPr>
              <a:t> </a:t>
            </a:r>
            <a:endParaRPr sz="600">
              <a:latin typeface="Arial"/>
              <a:cs typeface="Arial"/>
            </a:endParaRPr>
          </a:p>
          <a:p>
            <a:pPr marL="320040" algn="ctr">
              <a:lnSpc>
                <a:spcPct val="100000"/>
              </a:lnSpc>
              <a:spcBef>
                <a:spcPts val="60"/>
              </a:spcBef>
            </a:pPr>
            <a:r>
              <a:rPr sz="800" spc="-140">
                <a:solidFill>
                  <a:srgbClr val="231F20"/>
                </a:solidFill>
                <a:latin typeface="Arial"/>
                <a:cs typeface="Arial"/>
              </a:rPr>
              <a:t>–</a:t>
            </a:r>
            <a:r>
              <a:rPr sz="800" spc="-15">
                <a:solidFill>
                  <a:srgbClr val="231F20"/>
                </a:solidFill>
                <a:latin typeface="Arial"/>
                <a:cs typeface="Arial"/>
              </a:rPr>
              <a:t> </a:t>
            </a:r>
            <a:r>
              <a:rPr sz="800">
                <a:solidFill>
                  <a:srgbClr val="231F20"/>
                </a:solidFill>
                <a:latin typeface="Arial"/>
                <a:cs typeface="Arial"/>
              </a:rPr>
              <a:t>6</a:t>
            </a:r>
            <a:r>
              <a:rPr sz="800" spc="-15">
                <a:solidFill>
                  <a:srgbClr val="231F20"/>
                </a:solidFill>
                <a:latin typeface="Arial"/>
                <a:cs typeface="Arial"/>
              </a:rPr>
              <a:t> </a:t>
            </a:r>
            <a:r>
              <a:rPr sz="800" spc="-60">
                <a:solidFill>
                  <a:srgbClr val="231F20"/>
                </a:solidFill>
                <a:latin typeface="Arial"/>
                <a:cs typeface="Arial"/>
              </a:rPr>
              <a:t>–</a:t>
            </a:r>
            <a:endParaRPr sz="800">
              <a:latin typeface="Arial"/>
              <a:cs typeface="Arial"/>
            </a:endParaRPr>
          </a:p>
        </p:txBody>
      </p:sp>
      <p:pic>
        <p:nvPicPr>
          <p:cNvPr id="3" name="object 3"/>
          <p:cNvPicPr/>
          <p:nvPr/>
        </p:nvPicPr>
        <p:blipFill>
          <a:blip r:embed="rId3"/>
          <a:stretch>
            <a:fillRect/>
          </a:stretch>
        </p:blipFill>
        <p:spPr>
          <a:xfrm>
            <a:off x="7291171" y="2405482"/>
            <a:ext cx="1330515" cy="2326544"/>
          </a:xfrm>
          <a:prstGeom prst="rect">
            <a:avLst/>
          </a:prstGeom>
        </p:spPr>
      </p:pic>
      <p:sp>
        <p:nvSpPr>
          <p:cNvPr id="4" name="object 4"/>
          <p:cNvSpPr/>
          <p:nvPr/>
        </p:nvSpPr>
        <p:spPr>
          <a:xfrm>
            <a:off x="1153020" y="1898815"/>
            <a:ext cx="106680" cy="109855"/>
          </a:xfrm>
          <a:custGeom>
            <a:avLst/>
            <a:gdLst/>
            <a:ahLst/>
            <a:cxnLst/>
            <a:rect l="l" t="t" r="r" b="b"/>
            <a:pathLst>
              <a:path w="106680" h="109854">
                <a:moveTo>
                  <a:pt x="106133" y="0"/>
                </a:moveTo>
                <a:lnTo>
                  <a:pt x="0" y="0"/>
                </a:lnTo>
                <a:lnTo>
                  <a:pt x="0" y="109372"/>
                </a:lnTo>
                <a:lnTo>
                  <a:pt x="106133" y="109372"/>
                </a:lnTo>
                <a:lnTo>
                  <a:pt x="106133" y="0"/>
                </a:lnTo>
                <a:close/>
              </a:path>
            </a:pathLst>
          </a:custGeom>
          <a:solidFill>
            <a:srgbClr val="005F9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a:off x="2070201" y="1898815"/>
            <a:ext cx="106680" cy="109855"/>
          </a:xfrm>
          <a:custGeom>
            <a:avLst/>
            <a:gdLst/>
            <a:ahLst/>
            <a:cxnLst/>
            <a:rect l="l" t="t" r="r" b="b"/>
            <a:pathLst>
              <a:path w="106680" h="109854">
                <a:moveTo>
                  <a:pt x="106133" y="0"/>
                </a:moveTo>
                <a:lnTo>
                  <a:pt x="0" y="0"/>
                </a:lnTo>
                <a:lnTo>
                  <a:pt x="0" y="109372"/>
                </a:lnTo>
                <a:lnTo>
                  <a:pt x="106133" y="109372"/>
                </a:lnTo>
                <a:lnTo>
                  <a:pt x="106133"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6"/>
          <p:cNvSpPr txBox="1"/>
          <p:nvPr/>
        </p:nvSpPr>
        <p:spPr>
          <a:xfrm>
            <a:off x="558800" y="1524000"/>
            <a:ext cx="4801870" cy="5029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spc="-10">
                <a:solidFill>
                  <a:srgbClr val="A49E99"/>
                </a:solidFill>
                <a:latin typeface="Tahoma"/>
                <a:cs typeface="Tahoma"/>
              </a:rPr>
              <a:t>Average</a:t>
            </a:r>
            <a:r>
              <a:rPr sz="1200" b="1" spc="-45">
                <a:solidFill>
                  <a:srgbClr val="A49E99"/>
                </a:solidFill>
                <a:latin typeface="Tahoma"/>
                <a:cs typeface="Tahoma"/>
              </a:rPr>
              <a:t> </a:t>
            </a:r>
            <a:r>
              <a:rPr sz="1200" b="1" spc="-30">
                <a:solidFill>
                  <a:srgbClr val="A49E99"/>
                </a:solidFill>
                <a:latin typeface="Tahoma"/>
                <a:cs typeface="Tahoma"/>
              </a:rPr>
              <a:t>net</a:t>
            </a:r>
            <a:r>
              <a:rPr sz="1200" b="1" spc="-40">
                <a:solidFill>
                  <a:srgbClr val="A49E99"/>
                </a:solidFill>
                <a:latin typeface="Tahoma"/>
                <a:cs typeface="Tahoma"/>
              </a:rPr>
              <a:t> </a:t>
            </a:r>
            <a:r>
              <a:rPr sz="1200" b="1" spc="-10">
                <a:solidFill>
                  <a:srgbClr val="A49E99"/>
                </a:solidFill>
                <a:latin typeface="Tahoma"/>
                <a:cs typeface="Tahoma"/>
              </a:rPr>
              <a:t>fund</a:t>
            </a:r>
            <a:r>
              <a:rPr sz="1200" b="1" spc="-40">
                <a:solidFill>
                  <a:srgbClr val="A49E99"/>
                </a:solidFill>
                <a:latin typeface="Tahoma"/>
                <a:cs typeface="Tahoma"/>
              </a:rPr>
              <a:t> </a:t>
            </a:r>
            <a:r>
              <a:rPr sz="1200" b="1" spc="-20">
                <a:solidFill>
                  <a:srgbClr val="A49E99"/>
                </a:solidFill>
                <a:latin typeface="Tahoma"/>
                <a:cs typeface="Tahoma"/>
              </a:rPr>
              <a:t>flows</a:t>
            </a:r>
            <a:r>
              <a:rPr sz="1200" b="1" spc="-40">
                <a:solidFill>
                  <a:srgbClr val="A49E99"/>
                </a:solidFill>
                <a:latin typeface="Tahoma"/>
                <a:cs typeface="Tahoma"/>
              </a:rPr>
              <a:t> </a:t>
            </a:r>
            <a:r>
              <a:rPr sz="1200" b="1">
                <a:solidFill>
                  <a:srgbClr val="A49E99"/>
                </a:solidFill>
                <a:latin typeface="Tahoma"/>
                <a:cs typeface="Tahoma"/>
              </a:rPr>
              <a:t>by</a:t>
            </a:r>
            <a:r>
              <a:rPr sz="1200" b="1" spc="-40">
                <a:solidFill>
                  <a:srgbClr val="A49E99"/>
                </a:solidFill>
                <a:latin typeface="Tahoma"/>
                <a:cs typeface="Tahoma"/>
              </a:rPr>
              <a:t> </a:t>
            </a:r>
            <a:r>
              <a:rPr sz="1200" b="1" spc="-30">
                <a:solidFill>
                  <a:srgbClr val="A49E99"/>
                </a:solidFill>
                <a:latin typeface="Tahoma"/>
                <a:cs typeface="Tahoma"/>
              </a:rPr>
              <a:t>year</a:t>
            </a:r>
            <a:r>
              <a:rPr sz="1200" b="1" spc="-45">
                <a:solidFill>
                  <a:srgbClr val="A49E99"/>
                </a:solidFill>
                <a:latin typeface="Tahoma"/>
                <a:cs typeface="Tahoma"/>
              </a:rPr>
              <a:t> </a:t>
            </a:r>
            <a:r>
              <a:rPr sz="1200" b="1">
                <a:solidFill>
                  <a:srgbClr val="A49E99"/>
                </a:solidFill>
                <a:latin typeface="Tahoma"/>
                <a:cs typeface="Tahoma"/>
              </a:rPr>
              <a:t>of</a:t>
            </a:r>
            <a:r>
              <a:rPr sz="1200" b="1" spc="-40">
                <a:solidFill>
                  <a:srgbClr val="A49E99"/>
                </a:solidFill>
                <a:latin typeface="Tahoma"/>
                <a:cs typeface="Tahoma"/>
              </a:rPr>
              <a:t> </a:t>
            </a:r>
            <a:r>
              <a:rPr sz="1200" b="1" spc="-20">
                <a:solidFill>
                  <a:srgbClr val="A49E99"/>
                </a:solidFill>
                <a:latin typeface="Tahoma"/>
                <a:cs typeface="Tahoma"/>
              </a:rPr>
              <a:t>presidential</a:t>
            </a:r>
            <a:r>
              <a:rPr sz="1200" b="1" spc="-40">
                <a:solidFill>
                  <a:srgbClr val="A49E99"/>
                </a:solidFill>
                <a:latin typeface="Tahoma"/>
                <a:cs typeface="Tahoma"/>
              </a:rPr>
              <a:t> </a:t>
            </a:r>
            <a:r>
              <a:rPr sz="1200" b="1" spc="-45">
                <a:solidFill>
                  <a:srgbClr val="A49E99"/>
                </a:solidFill>
                <a:latin typeface="Tahoma"/>
                <a:cs typeface="Tahoma"/>
              </a:rPr>
              <a:t>term</a:t>
            </a:r>
            <a:r>
              <a:rPr sz="1200" b="1" spc="-40">
                <a:solidFill>
                  <a:srgbClr val="A49E99"/>
                </a:solidFill>
                <a:latin typeface="Tahoma"/>
                <a:cs typeface="Tahoma"/>
              </a:rPr>
              <a:t> </a:t>
            </a:r>
            <a:r>
              <a:rPr sz="1200" b="1" spc="-45">
                <a:solidFill>
                  <a:srgbClr val="A49E99"/>
                </a:solidFill>
                <a:latin typeface="Tahoma"/>
                <a:cs typeface="Tahoma"/>
              </a:rPr>
              <a:t>(1992–2022)</a:t>
            </a:r>
            <a:endParaRPr sz="1200">
              <a:latin typeface="Tahoma"/>
              <a:cs typeface="Tahoma"/>
            </a:endParaRPr>
          </a:p>
          <a:p>
            <a:pPr marL="24765">
              <a:lnSpc>
                <a:spcPct val="100000"/>
              </a:lnSpc>
              <a:spcBef>
                <a:spcPts val="1360"/>
              </a:spcBef>
              <a:tabLst>
                <a:tab pos="768350" algn="l"/>
                <a:tab pos="1685289" algn="l"/>
              </a:tabLst>
            </a:pPr>
            <a:r>
              <a:rPr sz="800" spc="-10">
                <a:solidFill>
                  <a:srgbClr val="231F20"/>
                </a:solidFill>
                <a:latin typeface="Arial"/>
                <a:cs typeface="Arial"/>
              </a:rPr>
              <a:t>$250B</a:t>
            </a:r>
            <a:r>
              <a:rPr sz="800">
                <a:solidFill>
                  <a:srgbClr val="231F20"/>
                </a:solidFill>
                <a:latin typeface="Arial"/>
                <a:cs typeface="Arial"/>
              </a:rPr>
              <a:t>	</a:t>
            </a:r>
            <a:r>
              <a:rPr sz="800" b="1" spc="-20">
                <a:solidFill>
                  <a:srgbClr val="231F20"/>
                </a:solidFill>
                <a:latin typeface="Arial"/>
                <a:cs typeface="Arial"/>
              </a:rPr>
              <a:t>Equity</a:t>
            </a:r>
            <a:r>
              <a:rPr sz="800" b="1" spc="-5">
                <a:solidFill>
                  <a:srgbClr val="231F20"/>
                </a:solidFill>
                <a:latin typeface="Arial"/>
                <a:cs typeface="Arial"/>
              </a:rPr>
              <a:t> </a:t>
            </a:r>
            <a:r>
              <a:rPr sz="800" b="1" spc="-10">
                <a:solidFill>
                  <a:srgbClr val="231F20"/>
                </a:solidFill>
                <a:latin typeface="Arial"/>
                <a:cs typeface="Arial"/>
              </a:rPr>
              <a:t>funds</a:t>
            </a:r>
            <a:r>
              <a:rPr sz="800" b="1">
                <a:solidFill>
                  <a:srgbClr val="231F20"/>
                </a:solidFill>
                <a:latin typeface="Arial"/>
                <a:cs typeface="Arial"/>
              </a:rPr>
              <a:t>	Money</a:t>
            </a:r>
            <a:r>
              <a:rPr sz="800" b="1" spc="-25">
                <a:solidFill>
                  <a:srgbClr val="231F20"/>
                </a:solidFill>
                <a:latin typeface="Arial"/>
                <a:cs typeface="Arial"/>
              </a:rPr>
              <a:t> </a:t>
            </a:r>
            <a:r>
              <a:rPr sz="800" b="1" spc="-10">
                <a:solidFill>
                  <a:srgbClr val="231F20"/>
                </a:solidFill>
                <a:latin typeface="Arial"/>
                <a:cs typeface="Arial"/>
              </a:rPr>
              <a:t>market</a:t>
            </a:r>
            <a:r>
              <a:rPr sz="800" b="1" spc="-20">
                <a:solidFill>
                  <a:srgbClr val="231F20"/>
                </a:solidFill>
                <a:latin typeface="Arial"/>
                <a:cs typeface="Arial"/>
              </a:rPr>
              <a:t> </a:t>
            </a:r>
            <a:r>
              <a:rPr sz="800" b="1" spc="-10">
                <a:solidFill>
                  <a:srgbClr val="231F20"/>
                </a:solidFill>
                <a:latin typeface="Arial"/>
                <a:cs typeface="Arial"/>
              </a:rPr>
              <a:t>funds</a:t>
            </a:r>
            <a:endParaRPr sz="800">
              <a:latin typeface="Arial"/>
              <a:cs typeface="Arial"/>
            </a:endParaRPr>
          </a:p>
        </p:txBody>
      </p:sp>
      <p:sp>
        <p:nvSpPr>
          <p:cNvPr id="7" name="object 7"/>
          <p:cNvSpPr txBox="1"/>
          <p:nvPr/>
        </p:nvSpPr>
        <p:spPr>
          <a:xfrm>
            <a:off x="7658794" y="2616501"/>
            <a:ext cx="621030" cy="271145"/>
          </a:xfrm>
          <a:prstGeom prst="rect">
            <a:avLst/>
          </a:prstGeom>
        </p:spPr>
        <p:txBody>
          <a:bodyPr vert="horz" wrap="square" lIns="0" tIns="107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25400">
              <a:lnSpc>
                <a:spcPct val="101299"/>
              </a:lnSpc>
              <a:spcBef>
                <a:spcPts val="85"/>
              </a:spcBef>
            </a:pPr>
            <a:r>
              <a:rPr sz="800" spc="-10">
                <a:solidFill>
                  <a:srgbClr val="231F20"/>
                </a:solidFill>
                <a:latin typeface="Arial"/>
                <a:cs typeface="Arial"/>
              </a:rPr>
              <a:t>Presidential </a:t>
            </a:r>
            <a:r>
              <a:rPr sz="800">
                <a:solidFill>
                  <a:srgbClr val="231F20"/>
                </a:solidFill>
                <a:latin typeface="Arial"/>
                <a:cs typeface="Arial"/>
              </a:rPr>
              <a:t>election</a:t>
            </a:r>
            <a:r>
              <a:rPr sz="800" spc="110">
                <a:solidFill>
                  <a:srgbClr val="231F20"/>
                </a:solidFill>
                <a:latin typeface="Arial"/>
                <a:cs typeface="Arial"/>
              </a:rPr>
              <a:t> </a:t>
            </a:r>
            <a:r>
              <a:rPr sz="800" spc="-20">
                <a:solidFill>
                  <a:srgbClr val="231F20"/>
                </a:solidFill>
                <a:latin typeface="Arial"/>
                <a:cs typeface="Arial"/>
              </a:rPr>
              <a:t>year</a:t>
            </a:r>
            <a:endParaRPr sz="800">
              <a:latin typeface="Arial"/>
              <a:cs typeface="Arial"/>
            </a:endParaRPr>
          </a:p>
        </p:txBody>
      </p:sp>
      <p:grpSp>
        <p:nvGrpSpPr>
          <p:cNvPr id="8" name="object 8"/>
          <p:cNvGrpSpPr/>
          <p:nvPr/>
        </p:nvGrpSpPr>
        <p:grpSpPr>
          <a:xfrm>
            <a:off x="952375" y="2477871"/>
            <a:ext cx="8529955" cy="2259330"/>
            <a:chOff x="952375" y="4327397"/>
            <a:chExt cx="8529955" cy="2259330"/>
          </a:xfrm>
        </p:grpSpPr>
        <p:sp>
          <p:nvSpPr>
            <p:cNvPr id="9" name="object 9"/>
            <p:cNvSpPr/>
            <p:nvPr/>
          </p:nvSpPr>
          <p:spPr>
            <a:xfrm>
              <a:off x="952375" y="6583135"/>
              <a:ext cx="8529955" cy="0"/>
            </a:xfrm>
            <a:custGeom>
              <a:avLst/>
              <a:gdLst/>
              <a:ahLst/>
              <a:cxnLst/>
              <a:rect l="l" t="t" r="r" b="b"/>
              <a:pathLst>
                <a:path w="8529955">
                  <a:moveTo>
                    <a:pt x="0" y="0"/>
                  </a:moveTo>
                  <a:lnTo>
                    <a:pt x="8529408" y="0"/>
                  </a:lnTo>
                </a:path>
              </a:pathLst>
            </a:custGeom>
            <a:ln w="6451">
              <a:solidFill>
                <a:srgbClr val="A39D98"/>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object 10"/>
            <p:cNvPicPr/>
            <p:nvPr/>
          </p:nvPicPr>
          <p:blipFill>
            <a:blip r:embed="rId4"/>
            <a:stretch>
              <a:fillRect/>
            </a:stretch>
          </p:blipFill>
          <p:spPr>
            <a:xfrm>
              <a:off x="2566377" y="6187731"/>
              <a:ext cx="436156" cy="395401"/>
            </a:xfrm>
            <a:prstGeom prst="rect">
              <a:avLst/>
            </a:prstGeom>
          </p:spPr>
        </p:pic>
        <p:pic>
          <p:nvPicPr>
            <p:cNvPr id="11" name="object 11"/>
            <p:cNvPicPr/>
            <p:nvPr/>
          </p:nvPicPr>
          <p:blipFill>
            <a:blip r:embed="rId5"/>
            <a:stretch>
              <a:fillRect/>
            </a:stretch>
          </p:blipFill>
          <p:spPr>
            <a:xfrm>
              <a:off x="4398962" y="6363792"/>
              <a:ext cx="436156" cy="219341"/>
            </a:xfrm>
            <a:prstGeom prst="rect">
              <a:avLst/>
            </a:prstGeom>
          </p:spPr>
        </p:pic>
        <p:pic>
          <p:nvPicPr>
            <p:cNvPr id="12" name="object 12"/>
            <p:cNvPicPr/>
            <p:nvPr/>
          </p:nvPicPr>
          <p:blipFill>
            <a:blip r:embed="rId6"/>
            <a:stretch>
              <a:fillRect/>
            </a:stretch>
          </p:blipFill>
          <p:spPr>
            <a:xfrm>
              <a:off x="6231547" y="5299214"/>
              <a:ext cx="436156" cy="1283919"/>
            </a:xfrm>
            <a:prstGeom prst="rect">
              <a:avLst/>
            </a:prstGeom>
          </p:spPr>
        </p:pic>
        <p:pic>
          <p:nvPicPr>
            <p:cNvPr id="13" name="object 13"/>
            <p:cNvPicPr/>
            <p:nvPr/>
          </p:nvPicPr>
          <p:blipFill>
            <a:blip r:embed="rId7"/>
            <a:stretch>
              <a:fillRect/>
            </a:stretch>
          </p:blipFill>
          <p:spPr>
            <a:xfrm>
              <a:off x="8064132" y="5313172"/>
              <a:ext cx="436156" cy="1269961"/>
            </a:xfrm>
            <a:prstGeom prst="rect">
              <a:avLst/>
            </a:prstGeom>
          </p:spPr>
        </p:pic>
        <p:pic>
          <p:nvPicPr>
            <p:cNvPr id="14" name="object 14"/>
            <p:cNvPicPr/>
            <p:nvPr/>
          </p:nvPicPr>
          <p:blipFill>
            <a:blip r:embed="rId8"/>
            <a:stretch>
              <a:fillRect/>
            </a:stretch>
          </p:blipFill>
          <p:spPr>
            <a:xfrm>
              <a:off x="1943290" y="4327397"/>
              <a:ext cx="436156" cy="2255736"/>
            </a:xfrm>
            <a:prstGeom prst="rect">
              <a:avLst/>
            </a:prstGeom>
          </p:spPr>
        </p:pic>
        <p:pic>
          <p:nvPicPr>
            <p:cNvPr id="15" name="object 15"/>
            <p:cNvPicPr/>
            <p:nvPr/>
          </p:nvPicPr>
          <p:blipFill>
            <a:blip r:embed="rId9"/>
            <a:stretch>
              <a:fillRect/>
            </a:stretch>
          </p:blipFill>
          <p:spPr>
            <a:xfrm>
              <a:off x="3775874" y="5169027"/>
              <a:ext cx="436156" cy="1414106"/>
            </a:xfrm>
            <a:prstGeom prst="rect">
              <a:avLst/>
            </a:prstGeom>
          </p:spPr>
        </p:pic>
        <p:pic>
          <p:nvPicPr>
            <p:cNvPr id="16" name="object 16"/>
            <p:cNvPicPr/>
            <p:nvPr/>
          </p:nvPicPr>
          <p:blipFill>
            <a:blip r:embed="rId10"/>
            <a:stretch>
              <a:fillRect/>
            </a:stretch>
          </p:blipFill>
          <p:spPr>
            <a:xfrm>
              <a:off x="5608459" y="5177129"/>
              <a:ext cx="436156" cy="1406016"/>
            </a:xfrm>
            <a:prstGeom prst="rect">
              <a:avLst/>
            </a:prstGeom>
          </p:spPr>
        </p:pic>
        <p:pic>
          <p:nvPicPr>
            <p:cNvPr id="17" name="object 17"/>
            <p:cNvPicPr/>
            <p:nvPr/>
          </p:nvPicPr>
          <p:blipFill>
            <a:blip r:embed="rId11"/>
            <a:stretch>
              <a:fillRect/>
            </a:stretch>
          </p:blipFill>
          <p:spPr>
            <a:xfrm>
              <a:off x="7441044" y="5540997"/>
              <a:ext cx="436156" cy="1042136"/>
            </a:xfrm>
            <a:prstGeom prst="rect">
              <a:avLst/>
            </a:prstGeom>
          </p:spPr>
        </p:pic>
        <p:sp>
          <p:nvSpPr>
            <p:cNvPr id="18" name="object 18"/>
            <p:cNvSpPr/>
            <p:nvPr/>
          </p:nvSpPr>
          <p:spPr>
            <a:xfrm>
              <a:off x="6213839" y="5232219"/>
              <a:ext cx="2348865" cy="0"/>
            </a:xfrm>
            <a:custGeom>
              <a:avLst/>
              <a:gdLst/>
              <a:ahLst/>
              <a:cxnLst/>
              <a:rect l="l" t="t" r="r" b="b"/>
              <a:pathLst>
                <a:path w="2348865">
                  <a:moveTo>
                    <a:pt x="0" y="0"/>
                  </a:moveTo>
                  <a:lnTo>
                    <a:pt x="2348649" y="0"/>
                  </a:lnTo>
                </a:path>
              </a:pathLst>
            </a:custGeom>
            <a:ln w="12890">
              <a:solidFill>
                <a:srgbClr val="B42572"/>
              </a:solidFill>
              <a:prstDash val="dash"/>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a:off x="2740555" y="5369331"/>
              <a:ext cx="4210050" cy="925194"/>
            </a:xfrm>
            <a:custGeom>
              <a:avLst/>
              <a:gdLst/>
              <a:ahLst/>
              <a:cxnLst/>
              <a:rect l="l" t="t" r="r" b="b"/>
              <a:pathLst>
                <a:path w="4210050" h="925194">
                  <a:moveTo>
                    <a:pt x="0" y="618197"/>
                  </a:moveTo>
                  <a:lnTo>
                    <a:pt x="45781" y="635080"/>
                  </a:lnTo>
                  <a:lnTo>
                    <a:pt x="86442" y="649127"/>
                  </a:lnTo>
                  <a:lnTo>
                    <a:pt x="139021" y="666467"/>
                  </a:lnTo>
                  <a:lnTo>
                    <a:pt x="180410" y="679564"/>
                  </a:lnTo>
                  <a:lnTo>
                    <a:pt x="226669" y="693688"/>
                  </a:lnTo>
                  <a:lnTo>
                    <a:pt x="277628" y="708663"/>
                  </a:lnTo>
                  <a:lnTo>
                    <a:pt x="333115" y="724314"/>
                  </a:lnTo>
                  <a:lnTo>
                    <a:pt x="392961" y="740468"/>
                  </a:lnTo>
                  <a:lnTo>
                    <a:pt x="456993" y="756949"/>
                  </a:lnTo>
                  <a:lnTo>
                    <a:pt x="525043" y="773583"/>
                  </a:lnTo>
                  <a:lnTo>
                    <a:pt x="596938" y="790194"/>
                  </a:lnTo>
                  <a:lnTo>
                    <a:pt x="634275" y="798437"/>
                  </a:lnTo>
                  <a:lnTo>
                    <a:pt x="672509" y="806609"/>
                  </a:lnTo>
                  <a:lnTo>
                    <a:pt x="711620" y="814688"/>
                  </a:lnTo>
                  <a:lnTo>
                    <a:pt x="751585" y="822652"/>
                  </a:lnTo>
                  <a:lnTo>
                    <a:pt x="792383" y="830480"/>
                  </a:lnTo>
                  <a:lnTo>
                    <a:pt x="833994" y="838149"/>
                  </a:lnTo>
                  <a:lnTo>
                    <a:pt x="876395" y="845638"/>
                  </a:lnTo>
                  <a:lnTo>
                    <a:pt x="919566" y="852924"/>
                  </a:lnTo>
                  <a:lnTo>
                    <a:pt x="963485" y="859987"/>
                  </a:lnTo>
                  <a:lnTo>
                    <a:pt x="1008131" y="866804"/>
                  </a:lnTo>
                  <a:lnTo>
                    <a:pt x="1053483" y="873353"/>
                  </a:lnTo>
                  <a:lnTo>
                    <a:pt x="1099518" y="879613"/>
                  </a:lnTo>
                  <a:lnTo>
                    <a:pt x="1146216" y="885562"/>
                  </a:lnTo>
                  <a:lnTo>
                    <a:pt x="1193556" y="891177"/>
                  </a:lnTo>
                  <a:lnTo>
                    <a:pt x="1241516" y="896438"/>
                  </a:lnTo>
                  <a:lnTo>
                    <a:pt x="1290075" y="901321"/>
                  </a:lnTo>
                  <a:lnTo>
                    <a:pt x="1339211" y="905806"/>
                  </a:lnTo>
                  <a:lnTo>
                    <a:pt x="1388903" y="909871"/>
                  </a:lnTo>
                  <a:lnTo>
                    <a:pt x="1439130" y="913493"/>
                  </a:lnTo>
                  <a:lnTo>
                    <a:pt x="1489870" y="916651"/>
                  </a:lnTo>
                  <a:lnTo>
                    <a:pt x="1541102" y="919322"/>
                  </a:lnTo>
                  <a:lnTo>
                    <a:pt x="1592805" y="921486"/>
                  </a:lnTo>
                  <a:lnTo>
                    <a:pt x="1644958" y="923120"/>
                  </a:lnTo>
                  <a:lnTo>
                    <a:pt x="1697539" y="924203"/>
                  </a:lnTo>
                  <a:lnTo>
                    <a:pt x="1750526" y="924712"/>
                  </a:lnTo>
                  <a:lnTo>
                    <a:pt x="1803899" y="924626"/>
                  </a:lnTo>
                  <a:lnTo>
                    <a:pt x="1857636" y="923923"/>
                  </a:lnTo>
                  <a:lnTo>
                    <a:pt x="1911715" y="922581"/>
                  </a:lnTo>
                  <a:lnTo>
                    <a:pt x="1966116" y="920578"/>
                  </a:lnTo>
                  <a:lnTo>
                    <a:pt x="2020817" y="917893"/>
                  </a:lnTo>
                  <a:lnTo>
                    <a:pt x="2075797" y="914503"/>
                  </a:lnTo>
                  <a:lnTo>
                    <a:pt x="2131034" y="910387"/>
                  </a:lnTo>
                  <a:lnTo>
                    <a:pt x="2186507" y="905523"/>
                  </a:lnTo>
                  <a:lnTo>
                    <a:pt x="2242195" y="899888"/>
                  </a:lnTo>
                  <a:lnTo>
                    <a:pt x="2298076" y="893462"/>
                  </a:lnTo>
                  <a:lnTo>
                    <a:pt x="2354130" y="886222"/>
                  </a:lnTo>
                  <a:lnTo>
                    <a:pt x="2410334" y="878147"/>
                  </a:lnTo>
                  <a:lnTo>
                    <a:pt x="2466667" y="869215"/>
                  </a:lnTo>
                  <a:lnTo>
                    <a:pt x="2523108" y="859403"/>
                  </a:lnTo>
                  <a:lnTo>
                    <a:pt x="2579636" y="848690"/>
                  </a:lnTo>
                  <a:lnTo>
                    <a:pt x="2636230" y="837054"/>
                  </a:lnTo>
                  <a:lnTo>
                    <a:pt x="2692867" y="824474"/>
                  </a:lnTo>
                  <a:lnTo>
                    <a:pt x="2749528" y="810927"/>
                  </a:lnTo>
                  <a:lnTo>
                    <a:pt x="2806189" y="796392"/>
                  </a:lnTo>
                  <a:lnTo>
                    <a:pt x="2862831" y="780846"/>
                  </a:lnTo>
                  <a:lnTo>
                    <a:pt x="2919431" y="764269"/>
                  </a:lnTo>
                  <a:lnTo>
                    <a:pt x="2975968" y="746637"/>
                  </a:lnTo>
                  <a:lnTo>
                    <a:pt x="3032422" y="727930"/>
                  </a:lnTo>
                  <a:lnTo>
                    <a:pt x="3088770" y="708125"/>
                  </a:lnTo>
                  <a:lnTo>
                    <a:pt x="3144991" y="687201"/>
                  </a:lnTo>
                  <a:lnTo>
                    <a:pt x="3201065" y="665135"/>
                  </a:lnTo>
                  <a:lnTo>
                    <a:pt x="3256969" y="641907"/>
                  </a:lnTo>
                  <a:lnTo>
                    <a:pt x="3312682" y="617493"/>
                  </a:lnTo>
                  <a:lnTo>
                    <a:pt x="3368184" y="591873"/>
                  </a:lnTo>
                  <a:lnTo>
                    <a:pt x="3423452" y="565024"/>
                  </a:lnTo>
                  <a:lnTo>
                    <a:pt x="3478465" y="536924"/>
                  </a:lnTo>
                  <a:lnTo>
                    <a:pt x="3533203" y="507552"/>
                  </a:lnTo>
                  <a:lnTo>
                    <a:pt x="3587642" y="476886"/>
                  </a:lnTo>
                  <a:lnTo>
                    <a:pt x="3641764" y="444904"/>
                  </a:lnTo>
                  <a:lnTo>
                    <a:pt x="3695545" y="411584"/>
                  </a:lnTo>
                  <a:lnTo>
                    <a:pt x="3748965" y="376905"/>
                  </a:lnTo>
                  <a:lnTo>
                    <a:pt x="3802002" y="340844"/>
                  </a:lnTo>
                  <a:lnTo>
                    <a:pt x="3854635" y="303379"/>
                  </a:lnTo>
                  <a:lnTo>
                    <a:pt x="3906843" y="264490"/>
                  </a:lnTo>
                  <a:lnTo>
                    <a:pt x="3958604" y="224153"/>
                  </a:lnTo>
                  <a:lnTo>
                    <a:pt x="4009896" y="182347"/>
                  </a:lnTo>
                  <a:lnTo>
                    <a:pt x="4060700" y="139051"/>
                  </a:lnTo>
                  <a:lnTo>
                    <a:pt x="4110993" y="94242"/>
                  </a:lnTo>
                  <a:lnTo>
                    <a:pt x="4160753" y="47899"/>
                  </a:lnTo>
                  <a:lnTo>
                    <a:pt x="4209961" y="0"/>
                  </a:lnTo>
                </a:path>
              </a:pathLst>
            </a:custGeom>
            <a:ln w="2578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 name="object 20"/>
            <p:cNvPicPr/>
            <p:nvPr/>
          </p:nvPicPr>
          <p:blipFill>
            <a:blip r:embed="rId12"/>
            <a:stretch>
              <a:fillRect/>
            </a:stretch>
          </p:blipFill>
          <p:spPr>
            <a:xfrm>
              <a:off x="6886841" y="5304193"/>
              <a:ext cx="127254" cy="128231"/>
            </a:xfrm>
            <a:prstGeom prst="rect">
              <a:avLst/>
            </a:prstGeom>
          </p:spPr>
        </p:pic>
      </p:grpSp>
      <p:sp>
        <p:nvSpPr>
          <p:cNvPr id="21" name="object 21"/>
          <p:cNvSpPr txBox="1"/>
          <p:nvPr/>
        </p:nvSpPr>
        <p:spPr>
          <a:xfrm>
            <a:off x="817016" y="4664978"/>
            <a:ext cx="844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50">
                <a:solidFill>
                  <a:srgbClr val="231F20"/>
                </a:solidFill>
                <a:latin typeface="Arial"/>
                <a:cs typeface="Arial"/>
              </a:rPr>
              <a:t>0</a:t>
            </a:r>
            <a:endParaRPr sz="800">
              <a:latin typeface="Arial"/>
              <a:cs typeface="Arial"/>
            </a:endParaRPr>
          </a:p>
        </p:txBody>
      </p:sp>
      <p:sp>
        <p:nvSpPr>
          <p:cNvPr id="22" name="object 22"/>
          <p:cNvSpPr txBox="1"/>
          <p:nvPr/>
        </p:nvSpPr>
        <p:spPr>
          <a:xfrm>
            <a:off x="757478" y="4107397"/>
            <a:ext cx="14478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50</a:t>
            </a:r>
            <a:endParaRPr sz="800">
              <a:latin typeface="Arial"/>
              <a:cs typeface="Arial"/>
            </a:endParaRPr>
          </a:p>
        </p:txBody>
      </p:sp>
      <p:sp>
        <p:nvSpPr>
          <p:cNvPr id="23" name="object 23"/>
          <p:cNvSpPr txBox="1"/>
          <p:nvPr/>
        </p:nvSpPr>
        <p:spPr>
          <a:xfrm>
            <a:off x="698855" y="3549816"/>
            <a:ext cx="2025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100</a:t>
            </a:r>
            <a:endParaRPr sz="800">
              <a:latin typeface="Arial"/>
              <a:cs typeface="Arial"/>
            </a:endParaRPr>
          </a:p>
        </p:txBody>
      </p:sp>
      <p:sp>
        <p:nvSpPr>
          <p:cNvPr id="24" name="object 24"/>
          <p:cNvSpPr txBox="1"/>
          <p:nvPr/>
        </p:nvSpPr>
        <p:spPr>
          <a:xfrm>
            <a:off x="703224" y="2992235"/>
            <a:ext cx="198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150</a:t>
            </a:r>
            <a:endParaRPr sz="800">
              <a:latin typeface="Arial"/>
              <a:cs typeface="Arial"/>
            </a:endParaRPr>
          </a:p>
        </p:txBody>
      </p:sp>
      <p:sp>
        <p:nvSpPr>
          <p:cNvPr id="25" name="object 25"/>
          <p:cNvSpPr txBox="1"/>
          <p:nvPr/>
        </p:nvSpPr>
        <p:spPr>
          <a:xfrm>
            <a:off x="695502" y="2434655"/>
            <a:ext cx="20637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spc="-25">
                <a:solidFill>
                  <a:srgbClr val="231F20"/>
                </a:solidFill>
                <a:latin typeface="Arial"/>
                <a:cs typeface="Arial"/>
              </a:rPr>
              <a:t>200</a:t>
            </a:r>
            <a:endParaRPr sz="800">
              <a:latin typeface="Arial"/>
              <a:cs typeface="Arial"/>
            </a:endParaRPr>
          </a:p>
        </p:txBody>
      </p:sp>
      <p:sp>
        <p:nvSpPr>
          <p:cNvPr id="26" name="object 26"/>
          <p:cNvSpPr txBox="1"/>
          <p:nvPr/>
        </p:nvSpPr>
        <p:spPr>
          <a:xfrm>
            <a:off x="7807983" y="4780771"/>
            <a:ext cx="325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Year</a:t>
            </a:r>
            <a:r>
              <a:rPr sz="800" b="1" spc="-20">
                <a:solidFill>
                  <a:srgbClr val="231F20"/>
                </a:solidFill>
                <a:latin typeface="Arial"/>
                <a:cs typeface="Arial"/>
              </a:rPr>
              <a:t> </a:t>
            </a:r>
            <a:r>
              <a:rPr sz="800" b="1" spc="-50">
                <a:solidFill>
                  <a:srgbClr val="231F20"/>
                </a:solidFill>
                <a:latin typeface="Arial"/>
                <a:cs typeface="Arial"/>
              </a:rPr>
              <a:t>4</a:t>
            </a:r>
            <a:endParaRPr sz="800">
              <a:latin typeface="Arial"/>
              <a:cs typeface="Arial"/>
            </a:endParaRPr>
          </a:p>
        </p:txBody>
      </p:sp>
      <p:sp>
        <p:nvSpPr>
          <p:cNvPr id="27" name="object 27"/>
          <p:cNvSpPr txBox="1"/>
          <p:nvPr/>
        </p:nvSpPr>
        <p:spPr>
          <a:xfrm>
            <a:off x="5975423" y="4780771"/>
            <a:ext cx="325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Year</a:t>
            </a:r>
            <a:r>
              <a:rPr sz="800" b="1" spc="-20">
                <a:solidFill>
                  <a:srgbClr val="231F20"/>
                </a:solidFill>
                <a:latin typeface="Arial"/>
                <a:cs typeface="Arial"/>
              </a:rPr>
              <a:t> </a:t>
            </a:r>
            <a:r>
              <a:rPr sz="800" b="1" spc="-50">
                <a:solidFill>
                  <a:srgbClr val="231F20"/>
                </a:solidFill>
                <a:latin typeface="Arial"/>
                <a:cs typeface="Arial"/>
              </a:rPr>
              <a:t>3</a:t>
            </a:r>
            <a:endParaRPr sz="800">
              <a:latin typeface="Arial"/>
              <a:cs typeface="Arial"/>
            </a:endParaRPr>
          </a:p>
        </p:txBody>
      </p:sp>
      <p:sp>
        <p:nvSpPr>
          <p:cNvPr id="28" name="object 28"/>
          <p:cNvSpPr txBox="1"/>
          <p:nvPr/>
        </p:nvSpPr>
        <p:spPr>
          <a:xfrm>
            <a:off x="4142864" y="4780771"/>
            <a:ext cx="325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Year</a:t>
            </a:r>
            <a:r>
              <a:rPr sz="800" b="1" spc="-20">
                <a:solidFill>
                  <a:srgbClr val="231F20"/>
                </a:solidFill>
                <a:latin typeface="Arial"/>
                <a:cs typeface="Arial"/>
              </a:rPr>
              <a:t> </a:t>
            </a:r>
            <a:r>
              <a:rPr sz="800" b="1" spc="-50">
                <a:solidFill>
                  <a:srgbClr val="231F20"/>
                </a:solidFill>
                <a:latin typeface="Arial"/>
                <a:cs typeface="Arial"/>
              </a:rPr>
              <a:t>2</a:t>
            </a:r>
            <a:endParaRPr sz="800">
              <a:latin typeface="Arial"/>
              <a:cs typeface="Arial"/>
            </a:endParaRPr>
          </a:p>
        </p:txBody>
      </p:sp>
      <p:sp>
        <p:nvSpPr>
          <p:cNvPr id="29" name="object 29"/>
          <p:cNvSpPr txBox="1"/>
          <p:nvPr/>
        </p:nvSpPr>
        <p:spPr>
          <a:xfrm>
            <a:off x="2310305" y="4780771"/>
            <a:ext cx="325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231F20"/>
                </a:solidFill>
                <a:latin typeface="Arial"/>
                <a:cs typeface="Arial"/>
              </a:rPr>
              <a:t>Year</a:t>
            </a:r>
            <a:r>
              <a:rPr sz="800" b="1" spc="-20">
                <a:solidFill>
                  <a:srgbClr val="231F20"/>
                </a:solidFill>
                <a:latin typeface="Arial"/>
                <a:cs typeface="Arial"/>
              </a:rPr>
              <a:t> </a:t>
            </a:r>
            <a:r>
              <a:rPr sz="800" b="1" spc="-50">
                <a:solidFill>
                  <a:srgbClr val="231F20"/>
                </a:solidFill>
                <a:latin typeface="Arial"/>
                <a:cs typeface="Arial"/>
              </a:rPr>
              <a:t>1</a:t>
            </a:r>
            <a:endParaRPr sz="800">
              <a:latin typeface="Arial"/>
              <a:cs typeface="Arial"/>
            </a:endParaRPr>
          </a:p>
        </p:txBody>
      </p:sp>
      <p:sp>
        <p:nvSpPr>
          <p:cNvPr id="30" name="object 30"/>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a:t>What</a:t>
            </a:r>
            <a:r>
              <a:rPr spc="-175"/>
              <a:t> </a:t>
            </a:r>
            <a:r>
              <a:rPr spc="-120"/>
              <a:t>mistakes</a:t>
            </a:r>
            <a:r>
              <a:rPr spc="-160"/>
              <a:t> </a:t>
            </a:r>
            <a:r>
              <a:t>do</a:t>
            </a:r>
            <a:r>
              <a:rPr spc="-165"/>
              <a:t> </a:t>
            </a:r>
            <a:r>
              <a:rPr spc="-114"/>
              <a:t>investors</a:t>
            </a:r>
            <a:r>
              <a:rPr spc="-160"/>
              <a:t> </a:t>
            </a:r>
            <a:r>
              <a:rPr spc="-75"/>
              <a:t>often</a:t>
            </a:r>
            <a:r>
              <a:rPr spc="-165"/>
              <a:t> </a:t>
            </a:r>
            <a:r>
              <a:rPr spc="-110"/>
              <a:t>make</a:t>
            </a:r>
            <a:r>
              <a:rPr spc="-160"/>
              <a:t> </a:t>
            </a:r>
            <a:r>
              <a:rPr spc="-80"/>
              <a:t>in</a:t>
            </a:r>
            <a:r>
              <a:rPr spc="-165"/>
              <a:t> </a:t>
            </a:r>
            <a:r>
              <a:rPr spc="-80"/>
              <a:t>election</a:t>
            </a:r>
            <a:r>
              <a:rPr spc="-160"/>
              <a:t> </a:t>
            </a:r>
            <a:r>
              <a:rPr spc="-45"/>
              <a:t>years?</a:t>
            </a:r>
          </a:p>
        </p:txBody>
      </p:sp>
      <p:sp>
        <p:nvSpPr>
          <p:cNvPr id="36" name="object 36"/>
          <p:cNvSpPr/>
          <p:nvPr/>
        </p:nvSpPr>
        <p:spPr>
          <a:xfrm>
            <a:off x="571500" y="5094199"/>
            <a:ext cx="8915400" cy="0"/>
          </a:xfrm>
          <a:custGeom>
            <a:avLst/>
            <a:gdLst/>
            <a:ahLst/>
            <a:cxnLst/>
            <a:rect l="l" t="t" r="r" b="b"/>
            <a:pathLst>
              <a:path w="8915400">
                <a:moveTo>
                  <a:pt x="0" y="0"/>
                </a:moveTo>
                <a:lnTo>
                  <a:pt x="8915400" y="0"/>
                </a:lnTo>
              </a:path>
            </a:pathLst>
          </a:custGeom>
          <a:ln w="6350">
            <a:solidFill>
              <a:srgbClr val="A7A9A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8800" y="6324600"/>
            <a:ext cx="8929370" cy="1299010"/>
          </a:xfrm>
          <a:prstGeom prst="rect">
            <a:avLst/>
          </a:prstGeom>
        </p:spPr>
        <p:txBody>
          <a:bodyPr vert="horz" wrap="square" lIns="0" tIns="762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spcBef>
                <a:spcPts val="60"/>
              </a:spcBef>
            </a:pPr>
            <a:r>
              <a:rPr sz="800" spc="95" dirty="0">
                <a:solidFill>
                  <a:srgbClr val="231F20"/>
                </a:solidFill>
                <a:latin typeface="Arial" panose="020B0604020202020204" pitchFamily="34" charset="0"/>
                <a:cs typeface="Arial" panose="020B0604020202020204" pitchFamily="34" charset="0"/>
              </a:rPr>
              <a:t>sources:</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Capital</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Group, Board</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Governors</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Federal</a:t>
            </a:r>
            <a:r>
              <a:rPr sz="800" spc="3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Reserve</a:t>
            </a:r>
            <a:r>
              <a:rPr sz="800" spc="2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System</a:t>
            </a:r>
            <a:r>
              <a:rPr sz="800" spc="30"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(US),</a:t>
            </a:r>
            <a:r>
              <a:rPr sz="800" spc="-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RIMES,</a:t>
            </a:r>
            <a:r>
              <a:rPr sz="800" dirty="0">
                <a:solidFill>
                  <a:srgbClr val="231F20"/>
                </a:solidFill>
                <a:latin typeface="Arial" panose="020B0604020202020204" pitchFamily="34" charset="0"/>
                <a:cs typeface="Arial" panose="020B0604020202020204" pitchFamily="34" charset="0"/>
              </a:rPr>
              <a:t> Standard</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&amp;</a:t>
            </a:r>
            <a:r>
              <a:rPr sz="800" spc="3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Poor’s.</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three</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hypothetical</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investors</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each</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have</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$10K</a:t>
            </a:r>
            <a:r>
              <a:rPr sz="800" spc="1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to</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during</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an</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election</a:t>
            </a:r>
            <a:r>
              <a:rPr sz="800" spc="30"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cycle</a:t>
            </a:r>
            <a:r>
              <a:rPr sz="800" spc="50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and</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are</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invested</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combination</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7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equities</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and</a:t>
            </a:r>
            <a:r>
              <a:rPr sz="800" spc="5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cash</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at</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all</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times.</a:t>
            </a:r>
            <a:r>
              <a:rPr sz="800" spc="2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fully</a:t>
            </a:r>
            <a:r>
              <a:rPr sz="800" spc="8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invested</a:t>
            </a:r>
            <a:r>
              <a:rPr sz="800" spc="8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is</a:t>
            </a:r>
            <a:r>
              <a:rPr sz="800" spc="5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always</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fully</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invested</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equities.</a:t>
            </a:r>
            <a:r>
              <a:rPr sz="800" spc="2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consistent</a:t>
            </a:r>
            <a:r>
              <a:rPr sz="800" spc="8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contributions</a:t>
            </a:r>
            <a:r>
              <a:rPr sz="800" spc="8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starts</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with</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$1K</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equity</a:t>
            </a:r>
            <a:r>
              <a:rPr sz="800" spc="5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and</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$9K</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a:t>
            </a:r>
            <a:r>
              <a:rPr sz="800" spc="55"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cash.</a:t>
            </a:r>
            <a:r>
              <a:rPr sz="800" dirty="0">
                <a:solidFill>
                  <a:srgbClr val="231F20"/>
                </a:solidFill>
                <a:latin typeface="Arial" panose="020B0604020202020204" pitchFamily="34" charset="0"/>
                <a:cs typeface="Arial" panose="020B0604020202020204" pitchFamily="34" charset="0"/>
              </a:rPr>
              <a:t> At</a:t>
            </a:r>
            <a:r>
              <a:rPr sz="800" spc="5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a:t>
            </a:r>
            <a:r>
              <a:rPr sz="800" spc="5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start</a:t>
            </a:r>
            <a:r>
              <a:rPr lang="en-US" sz="800" spc="500" dirty="0">
                <a:solidFill>
                  <a:srgbClr val="231F20"/>
                </a:solidFill>
                <a:latin typeface="Arial" panose="020B0604020202020204" pitchFamily="34" charset="0"/>
                <a:cs typeface="Arial" panose="020B0604020202020204" pitchFamily="34" charset="0"/>
              </a:rPr>
              <a:t> </a:t>
            </a:r>
            <a:r>
              <a:rPr lang="en-US" sz="800" dirty="0">
                <a:solidFill>
                  <a:srgbClr val="231F20"/>
                </a:solidFill>
                <a:latin typeface="Arial" panose="020B0604020202020204" pitchFamily="34" charset="0"/>
                <a:cs typeface="Arial" panose="020B0604020202020204" pitchFamily="34" charset="0"/>
              </a:rPr>
              <a:t>o</a:t>
            </a:r>
            <a:r>
              <a:rPr sz="800" dirty="0">
                <a:solidFill>
                  <a:srgbClr val="231F20"/>
                </a:solidFill>
                <a:latin typeface="Arial" panose="020B0604020202020204" pitchFamily="34" charset="0"/>
                <a:cs typeface="Arial" panose="020B0604020202020204" pitchFamily="34" charset="0"/>
              </a:rPr>
              <a:t>f</a:t>
            </a:r>
            <a:r>
              <a:rPr sz="800" spc="6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each</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6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next</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nine</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months,</a:t>
            </a:r>
            <a:r>
              <a:rPr sz="800" spc="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this</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investor</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reduces</a:t>
            </a:r>
            <a:r>
              <a:rPr sz="800" spc="40"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cash</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by</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$1K</a:t>
            </a:r>
            <a:r>
              <a:rPr sz="800" spc="2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and</a:t>
            </a:r>
            <a:r>
              <a:rPr sz="800" spc="4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makes</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$1K</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contribution</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to</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equities,</a:t>
            </a:r>
            <a:r>
              <a:rPr sz="800" spc="1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after</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which</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they</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will</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have</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made</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the</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full</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$10K</a:t>
            </a:r>
            <a:r>
              <a:rPr sz="800" spc="3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contribution</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to</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equities.</a:t>
            </a:r>
            <a:r>
              <a:rPr sz="800" spc="1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sitting</a:t>
            </a:r>
            <a:r>
              <a:rPr sz="800" spc="75" dirty="0">
                <a:solidFill>
                  <a:srgbClr val="231F20"/>
                </a:solidFill>
                <a:latin typeface="Arial" panose="020B0604020202020204" pitchFamily="34" charset="0"/>
                <a:cs typeface="Arial" panose="020B0604020202020204" pitchFamily="34" charset="0"/>
              </a:rPr>
              <a:t> </a:t>
            </a:r>
            <a:r>
              <a:rPr sz="800" spc="70" dirty="0">
                <a:solidFill>
                  <a:srgbClr val="231F20"/>
                </a:solidFill>
                <a:latin typeface="Arial" panose="020B0604020202020204" pitchFamily="34" charset="0"/>
                <a:cs typeface="Arial" panose="020B0604020202020204" pitchFamily="34" charset="0"/>
              </a:rPr>
              <a:t>on</a:t>
            </a:r>
            <a:r>
              <a:rPr sz="800" spc="8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the</a:t>
            </a:r>
            <a:r>
              <a:rPr sz="800" spc="50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sidelines</a:t>
            </a:r>
            <a:r>
              <a:rPr sz="800" spc="45" dirty="0">
                <a:solidFill>
                  <a:srgbClr val="231F20"/>
                </a:solidFill>
                <a:latin typeface="Arial" panose="020B0604020202020204" pitchFamily="34" charset="0"/>
                <a:cs typeface="Arial" panose="020B0604020202020204" pitchFamily="34" charset="0"/>
              </a:rPr>
              <a:t> </a:t>
            </a:r>
            <a:r>
              <a:rPr sz="800" spc="-50" dirty="0">
                <a:solidFill>
                  <a:srgbClr val="231F20"/>
                </a:solidFill>
                <a:latin typeface="Arial" panose="020B0604020202020204" pitchFamily="34" charset="0"/>
                <a:cs typeface="Arial" panose="020B0604020202020204" pitchFamily="34" charset="0"/>
              </a:rPr>
              <a:t>is</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entirely</a:t>
            </a:r>
            <a:r>
              <a:rPr sz="800" spc="-20"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invested</a:t>
            </a:r>
            <a:r>
              <a:rPr sz="800" spc="-2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in</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cash</a:t>
            </a:r>
            <a:r>
              <a:rPr sz="800" spc="-2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during</a:t>
            </a:r>
            <a:r>
              <a:rPr sz="800" spc="-20"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the</a:t>
            </a:r>
            <a:r>
              <a:rPr sz="800" spc="-25" dirty="0">
                <a:solidFill>
                  <a:srgbClr val="231F20"/>
                </a:solidFill>
                <a:latin typeface="Arial" panose="020B0604020202020204" pitchFamily="34" charset="0"/>
                <a:cs typeface="Arial" panose="020B0604020202020204" pitchFamily="34" charset="0"/>
              </a:rPr>
              <a:t> </a:t>
            </a:r>
            <a:r>
              <a:rPr sz="800" spc="-55" dirty="0">
                <a:solidFill>
                  <a:srgbClr val="231F20"/>
                </a:solidFill>
                <a:latin typeface="Arial" panose="020B0604020202020204" pitchFamily="34" charset="0"/>
                <a:cs typeface="Arial" panose="020B0604020202020204" pitchFamily="34" charset="0"/>
              </a:rPr>
              <a:t>first</a:t>
            </a:r>
            <a:r>
              <a:rPr sz="800" spc="-2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year.</a:t>
            </a:r>
            <a:r>
              <a:rPr sz="800" spc="-6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At </a:t>
            </a:r>
            <a:r>
              <a:rPr sz="800" spc="-30" dirty="0">
                <a:solidFill>
                  <a:srgbClr val="231F20"/>
                </a:solidFill>
                <a:latin typeface="Arial" panose="020B0604020202020204" pitchFamily="34" charset="0"/>
                <a:cs typeface="Arial" panose="020B0604020202020204" pitchFamily="34" charset="0"/>
              </a:rPr>
              <a:t>the</a:t>
            </a:r>
            <a:r>
              <a:rPr sz="800" spc="-2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start</a:t>
            </a:r>
            <a:r>
              <a:rPr sz="800" spc="-20"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of</a:t>
            </a:r>
            <a:r>
              <a:rPr sz="800" spc="-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the</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second </a:t>
            </a:r>
            <a:r>
              <a:rPr sz="800" spc="-40" dirty="0">
                <a:solidFill>
                  <a:srgbClr val="231F20"/>
                </a:solidFill>
                <a:latin typeface="Arial" panose="020B0604020202020204" pitchFamily="34" charset="0"/>
                <a:cs typeface="Arial" panose="020B0604020202020204" pitchFamily="34" charset="0"/>
              </a:rPr>
              <a:t>year,</a:t>
            </a:r>
            <a:r>
              <a:rPr sz="800" spc="-45" dirty="0">
                <a:solidFill>
                  <a:srgbClr val="231F20"/>
                </a:solidFill>
                <a:latin typeface="Arial" panose="020B0604020202020204" pitchFamily="34" charset="0"/>
                <a:cs typeface="Arial" panose="020B0604020202020204" pitchFamily="34" charset="0"/>
              </a:rPr>
              <a:t> </a:t>
            </a:r>
            <a:r>
              <a:rPr sz="800" spc="-50" dirty="0">
                <a:solidFill>
                  <a:srgbClr val="231F20"/>
                </a:solidFill>
                <a:latin typeface="Arial" panose="020B0604020202020204" pitchFamily="34" charset="0"/>
                <a:cs typeface="Arial" panose="020B0604020202020204" pitchFamily="34" charset="0"/>
              </a:rPr>
              <a:t>this</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investor</a:t>
            </a:r>
            <a:r>
              <a:rPr sz="800" spc="-25" dirty="0">
                <a:solidFill>
                  <a:srgbClr val="231F20"/>
                </a:solidFill>
                <a:latin typeface="Arial" panose="020B0604020202020204" pitchFamily="34" charset="0"/>
                <a:cs typeface="Arial" panose="020B0604020202020204" pitchFamily="34" charset="0"/>
              </a:rPr>
              <a:t> reduces</a:t>
            </a:r>
            <a:r>
              <a:rPr sz="800" spc="-20"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cash</a:t>
            </a:r>
            <a:r>
              <a:rPr sz="800" spc="-2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by</a:t>
            </a:r>
            <a:r>
              <a:rPr sz="800" spc="-2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$10K</a:t>
            </a:r>
            <a:r>
              <a:rPr sz="800" spc="-3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and </a:t>
            </a:r>
            <a:r>
              <a:rPr sz="800" spc="-40" dirty="0">
                <a:solidFill>
                  <a:srgbClr val="231F20"/>
                </a:solidFill>
                <a:latin typeface="Arial" panose="020B0604020202020204" pitchFamily="34" charset="0"/>
                <a:cs typeface="Arial" panose="020B0604020202020204" pitchFamily="34" charset="0"/>
              </a:rPr>
              <a:t>makes</a:t>
            </a:r>
            <a:r>
              <a:rPr sz="800" spc="-2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a:t>
            </a:r>
            <a:r>
              <a:rPr sz="800" spc="-2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$10K</a:t>
            </a:r>
            <a:r>
              <a:rPr sz="800" spc="-30"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contribution</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to </a:t>
            </a:r>
            <a:r>
              <a:rPr sz="800" spc="-35" dirty="0">
                <a:solidFill>
                  <a:srgbClr val="231F20"/>
                </a:solidFill>
                <a:latin typeface="Arial" panose="020B0604020202020204" pitchFamily="34" charset="0"/>
                <a:cs typeface="Arial" panose="020B0604020202020204" pitchFamily="34" charset="0"/>
              </a:rPr>
              <a:t>equities.</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S&amp;P</a:t>
            </a:r>
            <a:r>
              <a:rPr sz="800" spc="-2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500</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Index</a:t>
            </a:r>
            <a:r>
              <a:rPr sz="800" spc="-20"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used</a:t>
            </a:r>
            <a:r>
              <a:rPr sz="800" spc="-25" dirty="0">
                <a:solidFill>
                  <a:srgbClr val="231F20"/>
                </a:solidFill>
                <a:latin typeface="Arial" panose="020B0604020202020204" pitchFamily="34" charset="0"/>
                <a:cs typeface="Arial" panose="020B0604020202020204" pitchFamily="34" charset="0"/>
              </a:rPr>
              <a:t> for </a:t>
            </a:r>
            <a:r>
              <a:rPr sz="800" spc="-30" dirty="0">
                <a:solidFill>
                  <a:srgbClr val="231F20"/>
                </a:solidFill>
                <a:latin typeface="Arial" panose="020B0604020202020204" pitchFamily="34" charset="0"/>
                <a:cs typeface="Arial" panose="020B0604020202020204" pitchFamily="34" charset="0"/>
              </a:rPr>
              <a:t>equity</a:t>
            </a:r>
            <a:r>
              <a:rPr sz="800" spc="-20"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returns,</a:t>
            </a:r>
            <a:r>
              <a:rPr sz="800" spc="-3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and</a:t>
            </a:r>
            <a:r>
              <a:rPr sz="800" spc="-1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returns</a:t>
            </a:r>
            <a:r>
              <a:rPr sz="800" spc="-20"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reflect</a:t>
            </a:r>
            <a:r>
              <a:rPr sz="800" spc="-1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the</a:t>
            </a:r>
            <a:r>
              <a:rPr sz="800" spc="-1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reinvestment</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of</a:t>
            </a:r>
            <a:r>
              <a:rPr sz="800" spc="1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dividends.</a:t>
            </a:r>
            <a:r>
              <a:rPr sz="800" spc="-40" dirty="0">
                <a:solidFill>
                  <a:srgbClr val="231F20"/>
                </a:solidFill>
                <a:latin typeface="Arial" panose="020B0604020202020204" pitchFamily="34" charset="0"/>
                <a:cs typeface="Arial" panose="020B0604020202020204" pitchFamily="34" charset="0"/>
              </a:rPr>
              <a:t> </a:t>
            </a:r>
            <a:r>
              <a:rPr sz="800" spc="-65" dirty="0">
                <a:solidFill>
                  <a:srgbClr val="231F20"/>
                </a:solidFill>
                <a:latin typeface="Arial" panose="020B0604020202020204" pitchFamily="34" charset="0"/>
                <a:cs typeface="Arial" panose="020B0604020202020204" pitchFamily="34" charset="0"/>
              </a:rPr>
              <a:t>3-</a:t>
            </a:r>
            <a:r>
              <a:rPr sz="800" spc="-70" dirty="0">
                <a:solidFill>
                  <a:srgbClr val="231F20"/>
                </a:solidFill>
                <a:latin typeface="Arial" panose="020B0604020202020204" pitchFamily="34" charset="0"/>
                <a:cs typeface="Arial" panose="020B0604020202020204" pitchFamily="34" charset="0"/>
              </a:rPr>
              <a:t>month</a:t>
            </a:r>
            <a:r>
              <a:rPr sz="800" spc="-35" dirty="0">
                <a:solidFill>
                  <a:srgbClr val="231F20"/>
                </a:solidFill>
                <a:latin typeface="Arial" panose="020B0604020202020204" pitchFamily="34" charset="0"/>
                <a:cs typeface="Arial" panose="020B0604020202020204" pitchFamily="34" charset="0"/>
              </a:rPr>
              <a:t> </a:t>
            </a:r>
            <a:r>
              <a:rPr sz="800" spc="-50" dirty="0">
                <a:solidFill>
                  <a:srgbClr val="231F20"/>
                </a:solidFill>
                <a:latin typeface="Arial" panose="020B0604020202020204" pitchFamily="34" charset="0"/>
                <a:cs typeface="Arial" panose="020B0604020202020204" pitchFamily="34" charset="0"/>
              </a:rPr>
              <a:t>Treasury</a:t>
            </a:r>
            <a:r>
              <a:rPr sz="800" spc="-1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Bills</a:t>
            </a:r>
            <a:r>
              <a:rPr sz="800" spc="-1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used</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as</a:t>
            </a:r>
            <a:r>
              <a:rPr sz="800" spc="-1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a:t>
            </a:r>
            <a:r>
              <a:rPr sz="800" spc="-1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proxy</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for</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cash</a:t>
            </a:r>
            <a:r>
              <a:rPr sz="800" spc="-1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returns,</a:t>
            </a:r>
            <a:r>
              <a:rPr sz="800" spc="-4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and</a:t>
            </a:r>
            <a:r>
              <a:rPr sz="800" spc="-15"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returns</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reflect</a:t>
            </a:r>
            <a:r>
              <a:rPr sz="800" spc="-20"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the</a:t>
            </a:r>
            <a:r>
              <a:rPr sz="800" spc="-1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reinvestment</a:t>
            </a:r>
            <a:r>
              <a:rPr sz="800" spc="-1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of</a:t>
            </a:r>
            <a:r>
              <a:rPr sz="800" spc="10"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interest.</a:t>
            </a:r>
            <a:r>
              <a:rPr sz="800" spc="-40" dirty="0">
                <a:solidFill>
                  <a:srgbClr val="231F20"/>
                </a:solidFill>
                <a:latin typeface="Arial" panose="020B0604020202020204" pitchFamily="34" charset="0"/>
                <a:cs typeface="Arial" panose="020B0604020202020204" pitchFamily="34" charset="0"/>
              </a:rPr>
              <a:t> </a:t>
            </a:r>
            <a:r>
              <a:rPr sz="800" spc="-45" dirty="0">
                <a:solidFill>
                  <a:srgbClr val="231F20"/>
                </a:solidFill>
                <a:latin typeface="Arial" panose="020B0604020202020204" pitchFamily="34" charset="0"/>
                <a:cs typeface="Arial" panose="020B0604020202020204" pitchFamily="34" charset="0"/>
              </a:rPr>
              <a:t>Returns</a:t>
            </a:r>
            <a:r>
              <a:rPr sz="800" spc="-1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and</a:t>
            </a:r>
            <a:r>
              <a:rPr sz="800" spc="-1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portfolio </a:t>
            </a:r>
            <a:r>
              <a:rPr sz="800" spc="-35" dirty="0">
                <a:solidFill>
                  <a:srgbClr val="231F20"/>
                </a:solidFill>
                <a:latin typeface="Arial" panose="020B0604020202020204" pitchFamily="34" charset="0"/>
                <a:cs typeface="Arial" panose="020B0604020202020204" pitchFamily="34" charset="0"/>
              </a:rPr>
              <a:t>values</a:t>
            </a:r>
            <a:r>
              <a:rPr sz="800" spc="-25" dirty="0">
                <a:solidFill>
                  <a:srgbClr val="231F20"/>
                </a:solidFill>
                <a:latin typeface="Arial" panose="020B0604020202020204" pitchFamily="34" charset="0"/>
                <a:cs typeface="Arial" panose="020B0604020202020204" pitchFamily="34" charset="0"/>
              </a:rPr>
              <a:t> are</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calculated </a:t>
            </a:r>
            <a:r>
              <a:rPr sz="800" spc="-40" dirty="0">
                <a:solidFill>
                  <a:srgbClr val="231F20"/>
                </a:solidFill>
                <a:latin typeface="Arial" panose="020B0604020202020204" pitchFamily="34" charset="0"/>
                <a:cs typeface="Arial" panose="020B0604020202020204" pitchFamily="34" charset="0"/>
              </a:rPr>
              <a:t>monthly</a:t>
            </a:r>
            <a:r>
              <a:rPr sz="800" spc="-20" dirty="0">
                <a:solidFill>
                  <a:srgbClr val="231F20"/>
                </a:solidFill>
                <a:latin typeface="Arial" panose="020B0604020202020204" pitchFamily="34" charset="0"/>
                <a:cs typeface="Arial" panose="020B0604020202020204" pitchFamily="34" charset="0"/>
              </a:rPr>
              <a:t> and </a:t>
            </a:r>
            <a:r>
              <a:rPr sz="800" spc="-40" dirty="0">
                <a:solidFill>
                  <a:srgbClr val="231F20"/>
                </a:solidFill>
                <a:latin typeface="Arial" panose="020B0604020202020204" pitchFamily="34" charset="0"/>
                <a:cs typeface="Arial" panose="020B0604020202020204" pitchFamily="34" charset="0"/>
              </a:rPr>
              <a:t>in</a:t>
            </a:r>
            <a:r>
              <a:rPr sz="800" spc="-2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USD.</a:t>
            </a:r>
            <a:r>
              <a:rPr sz="800" spc="-60"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Analysis</a:t>
            </a:r>
            <a:r>
              <a:rPr sz="800" spc="-20" dirty="0">
                <a:solidFill>
                  <a:srgbClr val="231F20"/>
                </a:solidFill>
                <a:latin typeface="Arial" panose="020B0604020202020204" pitchFamily="34" charset="0"/>
                <a:cs typeface="Arial" panose="020B0604020202020204" pitchFamily="34" charset="0"/>
              </a:rPr>
              <a:t> </a:t>
            </a:r>
            <a:r>
              <a:rPr sz="800" spc="-50" dirty="0">
                <a:solidFill>
                  <a:srgbClr val="231F20"/>
                </a:solidFill>
                <a:latin typeface="Arial" panose="020B0604020202020204" pitchFamily="34" charset="0"/>
                <a:cs typeface="Arial" panose="020B0604020202020204" pitchFamily="34" charset="0"/>
              </a:rPr>
              <a:t>starts</a:t>
            </a:r>
            <a:r>
              <a:rPr sz="800" spc="-25" dirty="0">
                <a:solidFill>
                  <a:srgbClr val="231F20"/>
                </a:solidFill>
                <a:latin typeface="Arial" panose="020B0604020202020204" pitchFamily="34" charset="0"/>
                <a:cs typeface="Arial" panose="020B0604020202020204" pitchFamily="34" charset="0"/>
              </a:rPr>
              <a:t> on </a:t>
            </a:r>
            <a:r>
              <a:rPr sz="800" spc="-10" dirty="0">
                <a:solidFill>
                  <a:srgbClr val="231F20"/>
                </a:solidFill>
                <a:latin typeface="Arial" panose="020B0604020202020204" pitchFamily="34" charset="0"/>
                <a:cs typeface="Arial" panose="020B0604020202020204" pitchFamily="34" charset="0"/>
              </a:rPr>
              <a:t>January</a:t>
            </a:r>
            <a:r>
              <a:rPr sz="800" spc="-20"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1</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of</a:t>
            </a:r>
            <a:r>
              <a:rPr sz="800" spc="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each</a:t>
            </a:r>
            <a:r>
              <a:rPr sz="800" spc="-25" dirty="0">
                <a:solidFill>
                  <a:srgbClr val="231F20"/>
                </a:solidFill>
                <a:latin typeface="Arial" panose="020B0604020202020204" pitchFamily="34" charset="0"/>
                <a:cs typeface="Arial" panose="020B0604020202020204" pitchFamily="34" charset="0"/>
              </a:rPr>
              <a:t> election</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year</a:t>
            </a:r>
            <a:r>
              <a:rPr sz="800" spc="-20" dirty="0">
                <a:solidFill>
                  <a:srgbClr val="231F20"/>
                </a:solidFill>
                <a:latin typeface="Arial" panose="020B0604020202020204" pitchFamily="34" charset="0"/>
                <a:cs typeface="Arial" panose="020B0604020202020204" pitchFamily="34" charset="0"/>
              </a:rPr>
              <a:t> and</a:t>
            </a:r>
            <a:r>
              <a:rPr sz="800" spc="-25"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reflects</a:t>
            </a:r>
            <a:r>
              <a:rPr sz="800" spc="-20" dirty="0">
                <a:solidFill>
                  <a:srgbClr val="231F20"/>
                </a:solidFill>
                <a:latin typeface="Arial" panose="020B0604020202020204" pitchFamily="34" charset="0"/>
                <a:cs typeface="Arial" panose="020B0604020202020204" pitchFamily="34" charset="0"/>
              </a:rPr>
              <a:t> a</a:t>
            </a:r>
            <a:r>
              <a:rPr sz="800" spc="-25" dirty="0">
                <a:solidFill>
                  <a:srgbClr val="231F20"/>
                </a:solidFill>
                <a:latin typeface="Arial" panose="020B0604020202020204" pitchFamily="34" charset="0"/>
                <a:cs typeface="Arial" panose="020B0604020202020204" pitchFamily="34" charset="0"/>
              </a:rPr>
              <a:t> </a:t>
            </a:r>
            <a:r>
              <a:rPr sz="800" spc="-55" dirty="0">
                <a:solidFill>
                  <a:srgbClr val="231F20"/>
                </a:solidFill>
                <a:latin typeface="Arial" panose="020B0604020202020204" pitchFamily="34" charset="0"/>
                <a:cs typeface="Arial" panose="020B0604020202020204" pitchFamily="34" charset="0"/>
              </a:rPr>
              <a:t>four-year</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holding</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period.</a:t>
            </a:r>
            <a:r>
              <a:rPr sz="800" spc="-45" dirty="0">
                <a:solidFill>
                  <a:srgbClr val="231F20"/>
                </a:solidFill>
                <a:latin typeface="Arial" panose="020B0604020202020204" pitchFamily="34" charset="0"/>
                <a:cs typeface="Arial" panose="020B0604020202020204" pitchFamily="34" charset="0"/>
              </a:rPr>
              <a:t> 2020</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election </a:t>
            </a:r>
            <a:r>
              <a:rPr sz="800" spc="-50" dirty="0">
                <a:solidFill>
                  <a:srgbClr val="231F20"/>
                </a:solidFill>
                <a:latin typeface="Arial" panose="020B0604020202020204" pitchFamily="34" charset="0"/>
                <a:cs typeface="Arial" panose="020B0604020202020204" pitchFamily="34" charset="0"/>
              </a:rPr>
              <a:t>is</a:t>
            </a:r>
            <a:r>
              <a:rPr sz="800" spc="-20"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not</a:t>
            </a:r>
            <a:r>
              <a:rPr sz="800" spc="-20" dirty="0">
                <a:solidFill>
                  <a:srgbClr val="231F20"/>
                </a:solidFill>
                <a:latin typeface="Arial" panose="020B0604020202020204" pitchFamily="34" charset="0"/>
                <a:cs typeface="Arial" panose="020B0604020202020204" pitchFamily="34" charset="0"/>
              </a:rPr>
              <a:t> </a:t>
            </a:r>
            <a:r>
              <a:rPr sz="800" spc="-25" dirty="0">
                <a:solidFill>
                  <a:srgbClr val="231F20"/>
                </a:solidFill>
                <a:latin typeface="Arial" panose="020B0604020202020204" pitchFamily="34" charset="0"/>
                <a:cs typeface="Arial" panose="020B0604020202020204" pitchFamily="34" charset="0"/>
              </a:rPr>
              <a:t>included </a:t>
            </a:r>
            <a:r>
              <a:rPr sz="800" spc="-35" dirty="0">
                <a:solidFill>
                  <a:srgbClr val="231F20"/>
                </a:solidFill>
                <a:latin typeface="Arial" panose="020B0604020202020204" pitchFamily="34" charset="0"/>
                <a:cs typeface="Arial" panose="020B0604020202020204" pitchFamily="34" charset="0"/>
              </a:rPr>
              <a:t>since</a:t>
            </a:r>
            <a:r>
              <a:rPr sz="800" spc="-20"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there</a:t>
            </a:r>
            <a:r>
              <a:rPr sz="800" spc="-20" dirty="0">
                <a:solidFill>
                  <a:srgbClr val="231F20"/>
                </a:solidFill>
                <a:latin typeface="Arial" panose="020B0604020202020204" pitchFamily="34" charset="0"/>
                <a:cs typeface="Arial" panose="020B0604020202020204" pitchFamily="34" charset="0"/>
              </a:rPr>
              <a:t> </a:t>
            </a:r>
            <a:r>
              <a:rPr sz="800" spc="-40" dirty="0">
                <a:solidFill>
                  <a:srgbClr val="231F20"/>
                </a:solidFill>
                <a:latin typeface="Arial" panose="020B0604020202020204" pitchFamily="34" charset="0"/>
                <a:cs typeface="Arial" panose="020B0604020202020204" pitchFamily="34" charset="0"/>
              </a:rPr>
              <a:t>has</a:t>
            </a:r>
            <a:r>
              <a:rPr sz="800" spc="-25" dirty="0">
                <a:solidFill>
                  <a:srgbClr val="231F20"/>
                </a:solidFill>
                <a:latin typeface="Arial" panose="020B0604020202020204" pitchFamily="34" charset="0"/>
                <a:cs typeface="Arial" panose="020B0604020202020204" pitchFamily="34" charset="0"/>
              </a:rPr>
              <a:t> </a:t>
            </a:r>
            <a:r>
              <a:rPr sz="800" spc="-35" dirty="0">
                <a:solidFill>
                  <a:srgbClr val="231F20"/>
                </a:solidFill>
                <a:latin typeface="Arial" panose="020B0604020202020204" pitchFamily="34" charset="0"/>
                <a:cs typeface="Arial" panose="020B0604020202020204" pitchFamily="34" charset="0"/>
              </a:rPr>
              <a:t>not</a:t>
            </a:r>
            <a:r>
              <a:rPr sz="800" spc="-20"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been</a:t>
            </a:r>
            <a:r>
              <a:rPr sz="800" spc="-2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 full </a:t>
            </a:r>
            <a:r>
              <a:rPr sz="800" dirty="0">
                <a:solidFill>
                  <a:srgbClr val="231F20"/>
                </a:solidFill>
                <a:latin typeface="Arial" panose="020B0604020202020204" pitchFamily="34" charset="0"/>
                <a:cs typeface="Arial" panose="020B0604020202020204" pitchFamily="34" charset="0"/>
              </a:rPr>
              <a:t>four-year</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holding</a:t>
            </a:r>
            <a:r>
              <a:rPr sz="800" spc="4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period</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to</a:t>
            </a:r>
            <a:r>
              <a:rPr sz="800" spc="4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analyze,</a:t>
            </a:r>
            <a:r>
              <a:rPr sz="800" spc="15" dirty="0">
                <a:solidFill>
                  <a:srgbClr val="231F20"/>
                </a:solidFill>
                <a:latin typeface="Arial" panose="020B0604020202020204" pitchFamily="34" charset="0"/>
                <a:cs typeface="Arial" panose="020B0604020202020204" pitchFamily="34" charset="0"/>
              </a:rPr>
              <a:t> </a:t>
            </a:r>
            <a:r>
              <a:rPr sz="800" spc="-30" dirty="0">
                <a:solidFill>
                  <a:srgbClr val="231F20"/>
                </a:solidFill>
                <a:latin typeface="Arial" panose="020B0604020202020204" pitchFamily="34" charset="0"/>
                <a:cs typeface="Arial" panose="020B0604020202020204" pitchFamily="34" charset="0"/>
              </a:rPr>
              <a:t>as</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6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June</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30,</a:t>
            </a:r>
            <a:r>
              <a:rPr sz="800" spc="10"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2023.</a:t>
            </a:r>
            <a:r>
              <a:rPr sz="800" spc="15" dirty="0">
                <a:solidFill>
                  <a:srgbClr val="231F20"/>
                </a:solidFill>
                <a:latin typeface="Arial" panose="020B0604020202020204" pitchFamily="34" charset="0"/>
                <a:cs typeface="Arial" panose="020B0604020202020204" pitchFamily="34" charset="0"/>
              </a:rPr>
              <a:t> </a:t>
            </a:r>
            <a:r>
              <a:rPr sz="800" spc="-50" dirty="0">
                <a:solidFill>
                  <a:srgbClr val="231F20"/>
                </a:solidFill>
                <a:latin typeface="Arial" panose="020B0604020202020204" pitchFamily="34" charset="0"/>
                <a:cs typeface="Arial" panose="020B0604020202020204" pitchFamily="34" charset="0"/>
              </a:rPr>
              <a:t>Past</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results</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are</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not</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predictive</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of</a:t>
            </a:r>
            <a:r>
              <a:rPr sz="800" spc="6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results</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in</a:t>
            </a:r>
            <a:r>
              <a:rPr sz="800" spc="4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future</a:t>
            </a:r>
            <a:r>
              <a:rPr sz="800" spc="45" dirty="0">
                <a:solidFill>
                  <a:srgbClr val="231F20"/>
                </a:solidFill>
                <a:latin typeface="Arial" panose="020B0604020202020204" pitchFamily="34" charset="0"/>
                <a:cs typeface="Arial" panose="020B0604020202020204" pitchFamily="34" charset="0"/>
              </a:rPr>
              <a:t> </a:t>
            </a:r>
            <a:r>
              <a:rPr sz="800" spc="-10" dirty="0">
                <a:solidFill>
                  <a:srgbClr val="231F20"/>
                </a:solidFill>
                <a:latin typeface="Arial" panose="020B0604020202020204" pitchFamily="34" charset="0"/>
                <a:cs typeface="Arial" panose="020B0604020202020204" pitchFamily="34" charset="0"/>
              </a:rPr>
              <a:t>periods.</a:t>
            </a:r>
            <a:endParaRPr sz="800" dirty="0">
              <a:latin typeface="Arial" panose="020B0604020202020204" pitchFamily="34" charset="0"/>
              <a:cs typeface="Arial" panose="020B0604020202020204" pitchFamily="34" charset="0"/>
            </a:endParaRPr>
          </a:p>
          <a:p>
            <a:pPr>
              <a:lnSpc>
                <a:spcPct val="100000"/>
              </a:lnSpc>
              <a:spcBef>
                <a:spcPts val="100"/>
              </a:spcBef>
            </a:pPr>
            <a:endParaRPr sz="800" dirty="0">
              <a:latin typeface="Arial" panose="020B0604020202020204" pitchFamily="34" charset="0"/>
              <a:cs typeface="Arial" panose="020B0604020202020204" pitchFamily="34" charset="0"/>
            </a:endParaRPr>
          </a:p>
          <a:p>
            <a:pPr marL="19050" algn="ctr">
              <a:lnSpc>
                <a:spcPct val="100000"/>
              </a:lnSpc>
              <a:spcBef>
                <a:spcPts val="5"/>
              </a:spcBef>
            </a:pPr>
            <a:r>
              <a:rPr sz="800" spc="20" dirty="0">
                <a:solidFill>
                  <a:srgbClr val="231F20"/>
                </a:solidFill>
                <a:latin typeface="Arial" panose="020B0604020202020204" pitchFamily="34" charset="0"/>
                <a:cs typeface="Arial" panose="020B0604020202020204" pitchFamily="34" charset="0"/>
              </a:rPr>
              <a:t>GUIDE</a:t>
            </a:r>
            <a:r>
              <a:rPr sz="800" spc="18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TO</a:t>
            </a:r>
            <a:r>
              <a:rPr sz="800" spc="20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INVESTING</a:t>
            </a:r>
            <a:r>
              <a:rPr sz="800" spc="204"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IN</a:t>
            </a:r>
            <a:r>
              <a:rPr sz="800" spc="19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AN</a:t>
            </a:r>
            <a:r>
              <a:rPr sz="800" spc="200"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ELECTION</a:t>
            </a:r>
            <a:r>
              <a:rPr sz="800" spc="185" dirty="0">
                <a:solidFill>
                  <a:srgbClr val="231F20"/>
                </a:solidFill>
                <a:latin typeface="Arial" panose="020B0604020202020204" pitchFamily="34" charset="0"/>
                <a:cs typeface="Arial" panose="020B0604020202020204" pitchFamily="34" charset="0"/>
              </a:rPr>
              <a:t> </a:t>
            </a:r>
            <a:r>
              <a:rPr sz="800" spc="-20" dirty="0">
                <a:solidFill>
                  <a:srgbClr val="231F20"/>
                </a:solidFill>
                <a:latin typeface="Arial" panose="020B0604020202020204" pitchFamily="34" charset="0"/>
                <a:cs typeface="Arial" panose="020B0604020202020204" pitchFamily="34" charset="0"/>
              </a:rPr>
              <a:t>YEAR</a:t>
            </a:r>
            <a:r>
              <a:rPr sz="800" spc="500" dirty="0">
                <a:solidFill>
                  <a:srgbClr val="231F20"/>
                </a:solidFill>
                <a:latin typeface="Arial" panose="020B0604020202020204" pitchFamily="34" charset="0"/>
                <a:cs typeface="Arial" panose="020B0604020202020204" pitchFamily="34" charset="0"/>
              </a:rPr>
              <a:t> </a:t>
            </a:r>
            <a:endParaRPr sz="800" dirty="0">
              <a:latin typeface="Arial" panose="020B0604020202020204" pitchFamily="34" charset="0"/>
              <a:cs typeface="Arial" panose="020B0604020202020204" pitchFamily="34" charset="0"/>
            </a:endParaRPr>
          </a:p>
          <a:p>
            <a:pPr marL="11430" algn="ctr">
              <a:lnSpc>
                <a:spcPct val="100000"/>
              </a:lnSpc>
              <a:spcBef>
                <a:spcPts val="60"/>
              </a:spcBef>
            </a:pPr>
            <a:r>
              <a:rPr sz="800" spc="-140" dirty="0">
                <a:solidFill>
                  <a:srgbClr val="231F20"/>
                </a:solidFill>
                <a:latin typeface="Arial" panose="020B0604020202020204" pitchFamily="34" charset="0"/>
                <a:cs typeface="Arial" panose="020B0604020202020204" pitchFamily="34" charset="0"/>
              </a:rPr>
              <a:t>–</a:t>
            </a:r>
            <a:r>
              <a:rPr sz="800" spc="-15" dirty="0">
                <a:solidFill>
                  <a:srgbClr val="231F20"/>
                </a:solidFill>
                <a:latin typeface="Arial" panose="020B0604020202020204" pitchFamily="34" charset="0"/>
                <a:cs typeface="Arial" panose="020B0604020202020204" pitchFamily="34" charset="0"/>
              </a:rPr>
              <a:t> </a:t>
            </a:r>
            <a:r>
              <a:rPr sz="800" dirty="0">
                <a:solidFill>
                  <a:srgbClr val="231F20"/>
                </a:solidFill>
                <a:latin typeface="Arial" panose="020B0604020202020204" pitchFamily="34" charset="0"/>
                <a:cs typeface="Arial" panose="020B0604020202020204" pitchFamily="34" charset="0"/>
              </a:rPr>
              <a:t>7</a:t>
            </a:r>
            <a:r>
              <a:rPr sz="800" spc="-15" dirty="0">
                <a:solidFill>
                  <a:srgbClr val="231F20"/>
                </a:solidFill>
                <a:latin typeface="Arial" panose="020B0604020202020204" pitchFamily="34" charset="0"/>
                <a:cs typeface="Arial" panose="020B0604020202020204" pitchFamily="34" charset="0"/>
              </a:rPr>
              <a:t> </a:t>
            </a:r>
            <a:r>
              <a:rPr sz="800" spc="-60" dirty="0">
                <a:solidFill>
                  <a:srgbClr val="231F20"/>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p:txBody>
      </p:sp>
      <p:sp>
        <p:nvSpPr>
          <p:cNvPr id="3" name="object 3"/>
          <p:cNvSpPr/>
          <p:nvPr/>
        </p:nvSpPr>
        <p:spPr>
          <a:xfrm>
            <a:off x="592715" y="3032894"/>
            <a:ext cx="8872855" cy="0"/>
          </a:xfrm>
          <a:custGeom>
            <a:avLst/>
            <a:gdLst/>
            <a:ahLst/>
            <a:cxnLst/>
            <a:rect l="l" t="t" r="r" b="b"/>
            <a:pathLst>
              <a:path w="8872855">
                <a:moveTo>
                  <a:pt x="0" y="0"/>
                </a:moveTo>
                <a:lnTo>
                  <a:pt x="8872524" y="0"/>
                </a:lnTo>
              </a:path>
            </a:pathLst>
          </a:custGeom>
          <a:ln w="6350">
            <a:solidFill>
              <a:srgbClr val="E3E1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p:nvPr/>
        </p:nvSpPr>
        <p:spPr>
          <a:xfrm>
            <a:off x="592715" y="3690819"/>
            <a:ext cx="8872855" cy="0"/>
          </a:xfrm>
          <a:custGeom>
            <a:avLst/>
            <a:gdLst/>
            <a:ahLst/>
            <a:cxnLst/>
            <a:rect l="l" t="t" r="r" b="b"/>
            <a:pathLst>
              <a:path w="8872855">
                <a:moveTo>
                  <a:pt x="0" y="0"/>
                </a:moveTo>
                <a:lnTo>
                  <a:pt x="8872524" y="0"/>
                </a:lnTo>
              </a:path>
            </a:pathLst>
          </a:custGeom>
          <a:ln w="6350">
            <a:solidFill>
              <a:srgbClr val="E3E1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txBox="1"/>
          <p:nvPr/>
        </p:nvSpPr>
        <p:spPr>
          <a:xfrm>
            <a:off x="558800" y="1676400"/>
            <a:ext cx="5301615" cy="643890"/>
          </a:xfrm>
          <a:prstGeom prst="rect">
            <a:avLst/>
          </a:prstGeom>
        </p:spPr>
        <p:txBody>
          <a:bodyPr vert="horz" wrap="square" lIns="0" tIns="4953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390"/>
              </a:spcBef>
            </a:pPr>
            <a:r>
              <a:rPr sz="1200" b="1" spc="-25">
                <a:solidFill>
                  <a:srgbClr val="A49E99"/>
                </a:solidFill>
                <a:latin typeface="Tahoma"/>
                <a:cs typeface="Tahoma"/>
              </a:rPr>
              <a:t>Three</a:t>
            </a:r>
            <a:r>
              <a:rPr sz="1200" b="1" spc="-30">
                <a:solidFill>
                  <a:srgbClr val="A49E99"/>
                </a:solidFill>
                <a:latin typeface="Tahoma"/>
                <a:cs typeface="Tahoma"/>
              </a:rPr>
              <a:t> </a:t>
            </a:r>
            <a:r>
              <a:rPr sz="1200" b="1" spc="-20">
                <a:solidFill>
                  <a:srgbClr val="A49E99"/>
                </a:solidFill>
                <a:latin typeface="Tahoma"/>
                <a:cs typeface="Tahoma"/>
              </a:rPr>
              <a:t>hypothetical</a:t>
            </a:r>
            <a:r>
              <a:rPr sz="1200" b="1" spc="-30">
                <a:solidFill>
                  <a:srgbClr val="A49E99"/>
                </a:solidFill>
                <a:latin typeface="Tahoma"/>
                <a:cs typeface="Tahoma"/>
              </a:rPr>
              <a:t> </a:t>
            </a:r>
            <a:r>
              <a:rPr sz="1200" b="1" spc="-65">
                <a:solidFill>
                  <a:srgbClr val="A49E99"/>
                </a:solidFill>
                <a:latin typeface="Tahoma"/>
                <a:cs typeface="Tahoma"/>
              </a:rPr>
              <a:t>$10K</a:t>
            </a:r>
            <a:r>
              <a:rPr sz="1200" b="1" spc="-30">
                <a:solidFill>
                  <a:srgbClr val="A49E99"/>
                </a:solidFill>
                <a:latin typeface="Tahoma"/>
                <a:cs typeface="Tahoma"/>
              </a:rPr>
              <a:t> investment </a:t>
            </a:r>
            <a:r>
              <a:rPr sz="1200" b="1" spc="-25">
                <a:solidFill>
                  <a:srgbClr val="A49E99"/>
                </a:solidFill>
                <a:latin typeface="Tahoma"/>
                <a:cs typeface="Tahoma"/>
              </a:rPr>
              <a:t>strategies </a:t>
            </a:r>
            <a:r>
              <a:rPr sz="1200" b="1" spc="-10">
                <a:solidFill>
                  <a:srgbClr val="A49E99"/>
                </a:solidFill>
                <a:latin typeface="Tahoma"/>
                <a:cs typeface="Tahoma"/>
              </a:rPr>
              <a:t>during</a:t>
            </a:r>
            <a:r>
              <a:rPr sz="1200" b="1" spc="-30">
                <a:solidFill>
                  <a:srgbClr val="A49E99"/>
                </a:solidFill>
                <a:latin typeface="Tahoma"/>
                <a:cs typeface="Tahoma"/>
              </a:rPr>
              <a:t> </a:t>
            </a:r>
            <a:r>
              <a:rPr sz="1200" b="1" spc="-35">
                <a:solidFill>
                  <a:srgbClr val="A49E99"/>
                </a:solidFill>
                <a:latin typeface="Tahoma"/>
                <a:cs typeface="Tahoma"/>
              </a:rPr>
              <a:t>an</a:t>
            </a:r>
            <a:r>
              <a:rPr sz="1200" b="1" spc="-30">
                <a:solidFill>
                  <a:srgbClr val="A49E99"/>
                </a:solidFill>
                <a:latin typeface="Tahoma"/>
                <a:cs typeface="Tahoma"/>
              </a:rPr>
              <a:t> </a:t>
            </a:r>
            <a:r>
              <a:rPr sz="1200" b="1" spc="-10">
                <a:solidFill>
                  <a:srgbClr val="A49E99"/>
                </a:solidFill>
                <a:latin typeface="Tahoma"/>
                <a:cs typeface="Tahoma"/>
              </a:rPr>
              <a:t>election</a:t>
            </a:r>
            <a:r>
              <a:rPr sz="1200" b="1" spc="-30">
                <a:solidFill>
                  <a:srgbClr val="A49E99"/>
                </a:solidFill>
                <a:latin typeface="Tahoma"/>
                <a:cs typeface="Tahoma"/>
              </a:rPr>
              <a:t> </a:t>
            </a:r>
            <a:r>
              <a:rPr sz="1200" b="1" spc="-10">
                <a:solidFill>
                  <a:srgbClr val="A49E99"/>
                </a:solidFill>
                <a:latin typeface="Tahoma"/>
                <a:cs typeface="Tahoma"/>
              </a:rPr>
              <a:t>cycle</a:t>
            </a:r>
            <a:endParaRPr sz="1200">
              <a:latin typeface="Tahoma"/>
              <a:cs typeface="Tahoma"/>
            </a:endParaRPr>
          </a:p>
          <a:p>
            <a:pPr marL="12700">
              <a:lnSpc>
                <a:spcPct val="100000"/>
              </a:lnSpc>
              <a:spcBef>
                <a:spcPts val="215"/>
              </a:spcBef>
            </a:pPr>
            <a:r>
              <a:rPr sz="900" b="1" i="1" spc="-50">
                <a:solidFill>
                  <a:srgbClr val="A49E99"/>
                </a:solidFill>
                <a:latin typeface="Arial"/>
                <a:cs typeface="Arial"/>
              </a:rPr>
              <a:t>Analysis</a:t>
            </a:r>
            <a:r>
              <a:rPr sz="900" b="1" i="1">
                <a:solidFill>
                  <a:srgbClr val="A49E99"/>
                </a:solidFill>
                <a:latin typeface="Arial"/>
                <a:cs typeface="Arial"/>
              </a:rPr>
              <a:t> of</a:t>
            </a:r>
            <a:r>
              <a:rPr sz="900" b="1" i="1" spc="30">
                <a:solidFill>
                  <a:srgbClr val="A49E99"/>
                </a:solidFill>
                <a:latin typeface="Arial"/>
                <a:cs typeface="Arial"/>
              </a:rPr>
              <a:t> </a:t>
            </a:r>
            <a:r>
              <a:rPr sz="900" b="1" i="1">
                <a:solidFill>
                  <a:srgbClr val="A49E99"/>
                </a:solidFill>
                <a:latin typeface="Arial"/>
                <a:cs typeface="Arial"/>
              </a:rPr>
              <a:t>22</a:t>
            </a:r>
            <a:r>
              <a:rPr sz="900" b="1" i="1" spc="5">
                <a:solidFill>
                  <a:srgbClr val="A49E99"/>
                </a:solidFill>
                <a:latin typeface="Arial"/>
                <a:cs typeface="Arial"/>
              </a:rPr>
              <a:t> </a:t>
            </a:r>
            <a:r>
              <a:rPr sz="900" b="1" i="1" spc="-10">
                <a:solidFill>
                  <a:srgbClr val="A49E99"/>
                </a:solidFill>
                <a:latin typeface="Arial"/>
                <a:cs typeface="Arial"/>
              </a:rPr>
              <a:t>election</a:t>
            </a:r>
            <a:r>
              <a:rPr sz="900" b="1" i="1" spc="5">
                <a:solidFill>
                  <a:srgbClr val="A49E99"/>
                </a:solidFill>
                <a:latin typeface="Arial"/>
                <a:cs typeface="Arial"/>
              </a:rPr>
              <a:t> </a:t>
            </a:r>
            <a:r>
              <a:rPr sz="900" b="1" i="1" spc="-55">
                <a:solidFill>
                  <a:srgbClr val="A49E99"/>
                </a:solidFill>
                <a:latin typeface="Arial"/>
                <a:cs typeface="Arial"/>
              </a:rPr>
              <a:t>cycles</a:t>
            </a:r>
            <a:r>
              <a:rPr sz="900" b="1" i="1">
                <a:solidFill>
                  <a:srgbClr val="A49E99"/>
                </a:solidFill>
                <a:latin typeface="Arial"/>
                <a:cs typeface="Arial"/>
              </a:rPr>
              <a:t> </a:t>
            </a:r>
            <a:r>
              <a:rPr sz="900" b="1" i="1" spc="-50">
                <a:solidFill>
                  <a:srgbClr val="A49E99"/>
                </a:solidFill>
                <a:latin typeface="Arial"/>
                <a:cs typeface="Arial"/>
              </a:rPr>
              <a:t>since</a:t>
            </a:r>
            <a:r>
              <a:rPr sz="900" b="1" i="1" spc="5">
                <a:solidFill>
                  <a:srgbClr val="A49E99"/>
                </a:solidFill>
                <a:latin typeface="Arial"/>
                <a:cs typeface="Arial"/>
              </a:rPr>
              <a:t> </a:t>
            </a:r>
            <a:r>
              <a:rPr sz="900" b="1" i="1" spc="-20">
                <a:solidFill>
                  <a:srgbClr val="A49E99"/>
                </a:solidFill>
                <a:latin typeface="Arial"/>
                <a:cs typeface="Arial"/>
              </a:rPr>
              <a:t>1932</a:t>
            </a:r>
            <a:endParaRPr sz="900">
              <a:latin typeface="Arial"/>
              <a:cs typeface="Arial"/>
            </a:endParaRPr>
          </a:p>
          <a:p>
            <a:pPr marL="25400">
              <a:lnSpc>
                <a:spcPct val="100000"/>
              </a:lnSpc>
              <a:spcBef>
                <a:spcPts val="880"/>
              </a:spcBef>
              <a:tabLst>
                <a:tab pos="2480310" algn="l"/>
              </a:tabLst>
            </a:pPr>
            <a:r>
              <a:rPr sz="800" b="1" spc="-25">
                <a:solidFill>
                  <a:srgbClr val="231F20"/>
                </a:solidFill>
                <a:latin typeface="Arial"/>
                <a:cs typeface="Arial"/>
              </a:rPr>
              <a:t>Investor</a:t>
            </a:r>
            <a:r>
              <a:rPr sz="800" b="1" spc="-15">
                <a:solidFill>
                  <a:srgbClr val="231F20"/>
                </a:solidFill>
                <a:latin typeface="Arial"/>
                <a:cs typeface="Arial"/>
              </a:rPr>
              <a:t> </a:t>
            </a:r>
            <a:r>
              <a:rPr sz="800" b="1" spc="-10">
                <a:solidFill>
                  <a:srgbClr val="231F20"/>
                </a:solidFill>
                <a:latin typeface="Arial"/>
                <a:cs typeface="Arial"/>
              </a:rPr>
              <a:t>strategy</a:t>
            </a:r>
            <a:r>
              <a:rPr sz="800" b="1">
                <a:solidFill>
                  <a:srgbClr val="231F20"/>
                </a:solidFill>
                <a:latin typeface="Arial"/>
                <a:cs typeface="Arial"/>
              </a:rPr>
              <a:t>	</a:t>
            </a:r>
            <a:r>
              <a:rPr sz="800" b="1" spc="-10">
                <a:solidFill>
                  <a:srgbClr val="231F20"/>
                </a:solidFill>
                <a:latin typeface="Arial"/>
                <a:cs typeface="Arial"/>
              </a:rPr>
              <a:t>Average</a:t>
            </a:r>
            <a:r>
              <a:rPr sz="800" b="1" spc="-30">
                <a:solidFill>
                  <a:srgbClr val="231F20"/>
                </a:solidFill>
                <a:latin typeface="Arial"/>
                <a:cs typeface="Arial"/>
              </a:rPr>
              <a:t> </a:t>
            </a:r>
            <a:r>
              <a:rPr sz="800" b="1">
                <a:solidFill>
                  <a:srgbClr val="231F20"/>
                </a:solidFill>
                <a:latin typeface="Arial"/>
                <a:cs typeface="Arial"/>
              </a:rPr>
              <a:t>ending</a:t>
            </a:r>
            <a:r>
              <a:rPr sz="800" b="1" spc="-25">
                <a:solidFill>
                  <a:srgbClr val="231F20"/>
                </a:solidFill>
                <a:latin typeface="Arial"/>
                <a:cs typeface="Arial"/>
              </a:rPr>
              <a:t> </a:t>
            </a:r>
            <a:r>
              <a:rPr sz="800" b="1" spc="-20">
                <a:solidFill>
                  <a:srgbClr val="231F20"/>
                </a:solidFill>
                <a:latin typeface="Arial"/>
                <a:cs typeface="Arial"/>
              </a:rPr>
              <a:t>value</a:t>
            </a:r>
            <a:r>
              <a:rPr sz="800" b="1" spc="-25">
                <a:solidFill>
                  <a:srgbClr val="231F20"/>
                </a:solidFill>
                <a:latin typeface="Arial"/>
                <a:cs typeface="Arial"/>
              </a:rPr>
              <a:t> </a:t>
            </a:r>
            <a:r>
              <a:rPr sz="800" b="1">
                <a:solidFill>
                  <a:srgbClr val="231F20"/>
                </a:solidFill>
                <a:latin typeface="Arial"/>
                <a:cs typeface="Arial"/>
              </a:rPr>
              <a:t>after</a:t>
            </a:r>
            <a:r>
              <a:rPr sz="800" b="1" spc="-25">
                <a:solidFill>
                  <a:srgbClr val="231F20"/>
                </a:solidFill>
                <a:latin typeface="Arial"/>
                <a:cs typeface="Arial"/>
              </a:rPr>
              <a:t> </a:t>
            </a:r>
            <a:r>
              <a:rPr sz="800" b="1" spc="-20">
                <a:solidFill>
                  <a:srgbClr val="231F20"/>
                </a:solidFill>
                <a:latin typeface="Arial"/>
                <a:cs typeface="Arial"/>
              </a:rPr>
              <a:t>four-year</a:t>
            </a:r>
            <a:r>
              <a:rPr sz="800" b="1" spc="-30">
                <a:solidFill>
                  <a:srgbClr val="231F20"/>
                </a:solidFill>
                <a:latin typeface="Arial"/>
                <a:cs typeface="Arial"/>
              </a:rPr>
              <a:t> </a:t>
            </a:r>
            <a:r>
              <a:rPr sz="800" b="1">
                <a:solidFill>
                  <a:srgbClr val="231F20"/>
                </a:solidFill>
                <a:latin typeface="Arial"/>
                <a:cs typeface="Arial"/>
              </a:rPr>
              <a:t>holding</a:t>
            </a:r>
            <a:r>
              <a:rPr sz="800" b="1" spc="-25">
                <a:solidFill>
                  <a:srgbClr val="231F20"/>
                </a:solidFill>
                <a:latin typeface="Arial"/>
                <a:cs typeface="Arial"/>
              </a:rPr>
              <a:t> </a:t>
            </a:r>
            <a:r>
              <a:rPr sz="800" b="1" spc="-10">
                <a:solidFill>
                  <a:srgbClr val="231F20"/>
                </a:solidFill>
                <a:latin typeface="Arial"/>
                <a:cs typeface="Arial"/>
              </a:rPr>
              <a:t>period</a:t>
            </a:r>
            <a:endParaRPr sz="800">
              <a:latin typeface="Arial"/>
              <a:cs typeface="Arial"/>
            </a:endParaRPr>
          </a:p>
        </p:txBody>
      </p:sp>
      <p:sp>
        <p:nvSpPr>
          <p:cNvPr id="6" name="object 6"/>
          <p:cNvSpPr txBox="1"/>
          <p:nvPr/>
        </p:nvSpPr>
        <p:spPr>
          <a:xfrm>
            <a:off x="3032950" y="2566785"/>
            <a:ext cx="4432935" cy="276225"/>
          </a:xfrm>
          <a:prstGeom prst="rect">
            <a:avLst/>
          </a:prstGeom>
          <a:solidFill>
            <a:srgbClr val="0068A1"/>
          </a:solidFill>
        </p:spPr>
        <p:txBody>
          <a:bodyPr vert="horz" wrap="square" lIns="0" tIns="692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5890">
              <a:lnSpc>
                <a:spcPct val="100000"/>
              </a:lnSpc>
              <a:spcBef>
                <a:spcPts val="545"/>
              </a:spcBef>
              <a:tabLst>
                <a:tab pos="3896995" algn="l"/>
              </a:tabLst>
            </a:pPr>
            <a:r>
              <a:rPr sz="800" b="1" spc="-20">
                <a:solidFill>
                  <a:srgbClr val="FFFFFF"/>
                </a:solidFill>
                <a:latin typeface="Arial"/>
                <a:cs typeface="Arial"/>
              </a:rPr>
              <a:t>$10K</a:t>
            </a:r>
            <a:r>
              <a:rPr sz="800" b="1">
                <a:solidFill>
                  <a:srgbClr val="FFFFFF"/>
                </a:solidFill>
                <a:latin typeface="Arial"/>
                <a:cs typeface="Arial"/>
              </a:rPr>
              <a:t>	</a:t>
            </a:r>
            <a:r>
              <a:rPr sz="800" b="1" spc="-10">
                <a:solidFill>
                  <a:srgbClr val="FFFFFF"/>
                </a:solidFill>
                <a:latin typeface="Arial"/>
                <a:cs typeface="Arial"/>
              </a:rPr>
              <a:t>$15,865</a:t>
            </a:r>
            <a:endParaRPr sz="800">
              <a:latin typeface="Arial"/>
              <a:cs typeface="Arial"/>
            </a:endParaRPr>
          </a:p>
        </p:txBody>
      </p:sp>
      <p:sp>
        <p:nvSpPr>
          <p:cNvPr id="7" name="object 7"/>
          <p:cNvSpPr txBox="1"/>
          <p:nvPr/>
        </p:nvSpPr>
        <p:spPr>
          <a:xfrm>
            <a:off x="3032950" y="3223883"/>
            <a:ext cx="4337050" cy="276225"/>
          </a:xfrm>
          <a:prstGeom prst="rect">
            <a:avLst/>
          </a:prstGeom>
          <a:solidFill>
            <a:srgbClr val="0E9BD8"/>
          </a:solidFill>
        </p:spPr>
        <p:txBody>
          <a:bodyPr vert="horz" wrap="square" lIns="0" tIns="666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5890">
              <a:lnSpc>
                <a:spcPct val="100000"/>
              </a:lnSpc>
              <a:spcBef>
                <a:spcPts val="525"/>
              </a:spcBef>
              <a:tabLst>
                <a:tab pos="3794760" algn="l"/>
              </a:tabLst>
            </a:pPr>
            <a:r>
              <a:rPr sz="800" b="1" spc="-20">
                <a:solidFill>
                  <a:srgbClr val="FFFFFF"/>
                </a:solidFill>
                <a:latin typeface="Arial"/>
                <a:cs typeface="Arial"/>
              </a:rPr>
              <a:t>$10K</a:t>
            </a:r>
            <a:r>
              <a:rPr sz="800" b="1">
                <a:solidFill>
                  <a:srgbClr val="FFFFFF"/>
                </a:solidFill>
                <a:latin typeface="Arial"/>
                <a:cs typeface="Arial"/>
              </a:rPr>
              <a:t>	</a:t>
            </a:r>
            <a:r>
              <a:rPr sz="800" b="1" spc="-10">
                <a:solidFill>
                  <a:srgbClr val="FFFFFF"/>
                </a:solidFill>
                <a:latin typeface="Arial"/>
                <a:cs typeface="Arial"/>
              </a:rPr>
              <a:t>$15,738</a:t>
            </a:r>
            <a:endParaRPr sz="800">
              <a:latin typeface="Arial"/>
              <a:cs typeface="Arial"/>
            </a:endParaRPr>
          </a:p>
        </p:txBody>
      </p:sp>
      <p:sp>
        <p:nvSpPr>
          <p:cNvPr id="8" name="object 8"/>
          <p:cNvSpPr txBox="1"/>
          <p:nvPr/>
        </p:nvSpPr>
        <p:spPr>
          <a:xfrm>
            <a:off x="3032950" y="3880981"/>
            <a:ext cx="3731260" cy="276225"/>
          </a:xfrm>
          <a:prstGeom prst="rect">
            <a:avLst/>
          </a:prstGeom>
          <a:solidFill>
            <a:srgbClr val="762157"/>
          </a:solidFill>
        </p:spPr>
        <p:txBody>
          <a:bodyPr vert="horz" wrap="square" lIns="0" tIns="679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5890">
              <a:lnSpc>
                <a:spcPct val="100000"/>
              </a:lnSpc>
              <a:spcBef>
                <a:spcPts val="535"/>
              </a:spcBef>
              <a:tabLst>
                <a:tab pos="3192145" algn="l"/>
              </a:tabLst>
            </a:pPr>
            <a:r>
              <a:rPr sz="800" b="1" spc="-20">
                <a:solidFill>
                  <a:srgbClr val="FFFFFF"/>
                </a:solidFill>
                <a:latin typeface="Arial"/>
                <a:cs typeface="Arial"/>
              </a:rPr>
              <a:t>$10K</a:t>
            </a:r>
            <a:r>
              <a:rPr sz="800" b="1">
                <a:solidFill>
                  <a:srgbClr val="FFFFFF"/>
                </a:solidFill>
                <a:latin typeface="Arial"/>
                <a:cs typeface="Arial"/>
              </a:rPr>
              <a:t>	</a:t>
            </a:r>
            <a:r>
              <a:rPr sz="800" b="1" spc="-10">
                <a:solidFill>
                  <a:srgbClr val="FFFFFF"/>
                </a:solidFill>
                <a:latin typeface="Arial"/>
                <a:cs typeface="Arial"/>
              </a:rPr>
              <a:t>$14,936</a:t>
            </a:r>
            <a:endParaRPr sz="800">
              <a:latin typeface="Arial"/>
              <a:cs typeface="Arial"/>
            </a:endParaRPr>
          </a:p>
        </p:txBody>
      </p:sp>
      <p:sp>
        <p:nvSpPr>
          <p:cNvPr id="9" name="object 9"/>
          <p:cNvSpPr txBox="1"/>
          <p:nvPr/>
        </p:nvSpPr>
        <p:spPr>
          <a:xfrm>
            <a:off x="7880290" y="2172503"/>
            <a:ext cx="67056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35">
                <a:solidFill>
                  <a:srgbClr val="231F20"/>
                </a:solidFill>
                <a:latin typeface="Arial"/>
                <a:cs typeface="Arial"/>
              </a:rPr>
              <a:t>Best</a:t>
            </a:r>
            <a:r>
              <a:rPr sz="800" b="1" spc="-25">
                <a:solidFill>
                  <a:srgbClr val="231F20"/>
                </a:solidFill>
                <a:latin typeface="Arial"/>
                <a:cs typeface="Arial"/>
              </a:rPr>
              <a:t> </a:t>
            </a:r>
            <a:r>
              <a:rPr sz="800" b="1" spc="-10">
                <a:solidFill>
                  <a:srgbClr val="231F20"/>
                </a:solidFill>
                <a:latin typeface="Arial"/>
                <a:cs typeface="Arial"/>
              </a:rPr>
              <a:t>outcome</a:t>
            </a:r>
            <a:endParaRPr sz="800">
              <a:latin typeface="Arial"/>
              <a:cs typeface="Arial"/>
            </a:endParaRPr>
          </a:p>
        </p:txBody>
      </p:sp>
      <p:sp>
        <p:nvSpPr>
          <p:cNvPr id="10" name="object 10"/>
          <p:cNvSpPr txBox="1"/>
          <p:nvPr/>
        </p:nvSpPr>
        <p:spPr>
          <a:xfrm>
            <a:off x="8674903" y="2172503"/>
            <a:ext cx="74739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10">
                <a:solidFill>
                  <a:srgbClr val="231F20"/>
                </a:solidFill>
                <a:latin typeface="Arial"/>
                <a:cs typeface="Arial"/>
              </a:rPr>
              <a:t>Worst</a:t>
            </a:r>
            <a:r>
              <a:rPr sz="800" b="1" spc="-45">
                <a:solidFill>
                  <a:srgbClr val="231F20"/>
                </a:solidFill>
                <a:latin typeface="Arial"/>
                <a:cs typeface="Arial"/>
              </a:rPr>
              <a:t> </a:t>
            </a:r>
            <a:r>
              <a:rPr sz="800" b="1" spc="-10">
                <a:solidFill>
                  <a:srgbClr val="231F20"/>
                </a:solidFill>
                <a:latin typeface="Arial"/>
                <a:cs typeface="Arial"/>
              </a:rPr>
              <a:t>outcome</a:t>
            </a:r>
            <a:endParaRPr sz="800">
              <a:latin typeface="Arial"/>
              <a:cs typeface="Arial"/>
            </a:endParaRPr>
          </a:p>
        </p:txBody>
      </p:sp>
      <p:grpSp>
        <p:nvGrpSpPr>
          <p:cNvPr id="11" name="object 11"/>
          <p:cNvGrpSpPr/>
          <p:nvPr/>
        </p:nvGrpSpPr>
        <p:grpSpPr>
          <a:xfrm>
            <a:off x="8804782" y="2446447"/>
            <a:ext cx="514350" cy="514350"/>
            <a:chOff x="8804782" y="4106793"/>
            <a:chExt cx="514350" cy="514350"/>
          </a:xfrm>
        </p:grpSpPr>
        <p:sp>
          <p:nvSpPr>
            <p:cNvPr id="12" name="object 12"/>
            <p:cNvSpPr/>
            <p:nvPr/>
          </p:nvSpPr>
          <p:spPr>
            <a:xfrm>
              <a:off x="8804782" y="4113143"/>
              <a:ext cx="505459" cy="508000"/>
            </a:xfrm>
            <a:custGeom>
              <a:avLst/>
              <a:gdLst/>
              <a:ahLst/>
              <a:cxnLst/>
              <a:rect l="l" t="t" r="r" b="b"/>
              <a:pathLst>
                <a:path w="505459" h="508000">
                  <a:moveTo>
                    <a:pt x="253811" y="0"/>
                  </a:moveTo>
                  <a:lnTo>
                    <a:pt x="207123" y="4216"/>
                  </a:lnTo>
                  <a:lnTo>
                    <a:pt x="163215" y="16407"/>
                  </a:lnTo>
                  <a:lnTo>
                    <a:pt x="122876" y="35887"/>
                  </a:lnTo>
                  <a:lnTo>
                    <a:pt x="86894" y="61972"/>
                  </a:lnTo>
                  <a:lnTo>
                    <a:pt x="56057" y="93976"/>
                  </a:lnTo>
                  <a:lnTo>
                    <a:pt x="31153" y="131212"/>
                  </a:lnTo>
                  <a:lnTo>
                    <a:pt x="12972" y="172996"/>
                  </a:lnTo>
                  <a:lnTo>
                    <a:pt x="2301" y="218643"/>
                  </a:lnTo>
                  <a:lnTo>
                    <a:pt x="0" y="264420"/>
                  </a:lnTo>
                  <a:lnTo>
                    <a:pt x="5702" y="308612"/>
                  </a:lnTo>
                  <a:lnTo>
                    <a:pt x="18799" y="350408"/>
                  </a:lnTo>
                  <a:lnTo>
                    <a:pt x="38679" y="388998"/>
                  </a:lnTo>
                  <a:lnTo>
                    <a:pt x="64732" y="423572"/>
                  </a:lnTo>
                  <a:lnTo>
                    <a:pt x="96347" y="453319"/>
                  </a:lnTo>
                  <a:lnTo>
                    <a:pt x="132916" y="477429"/>
                  </a:lnTo>
                  <a:lnTo>
                    <a:pt x="173826" y="495092"/>
                  </a:lnTo>
                  <a:lnTo>
                    <a:pt x="218467" y="505498"/>
                  </a:lnTo>
                  <a:lnTo>
                    <a:pt x="264245" y="507799"/>
                  </a:lnTo>
                  <a:lnTo>
                    <a:pt x="308437" y="502096"/>
                  </a:lnTo>
                  <a:lnTo>
                    <a:pt x="350233" y="488999"/>
                  </a:lnTo>
                  <a:lnTo>
                    <a:pt x="388823" y="469119"/>
                  </a:lnTo>
                  <a:lnTo>
                    <a:pt x="423397" y="443066"/>
                  </a:lnTo>
                  <a:lnTo>
                    <a:pt x="453144" y="411451"/>
                  </a:lnTo>
                  <a:lnTo>
                    <a:pt x="477254" y="374883"/>
                  </a:lnTo>
                  <a:lnTo>
                    <a:pt x="494917" y="333973"/>
                  </a:lnTo>
                  <a:lnTo>
                    <a:pt x="505322" y="289331"/>
                  </a:lnTo>
                  <a:lnTo>
                    <a:pt x="253811" y="253987"/>
                  </a:lnTo>
                  <a:lnTo>
                    <a:pt x="253811"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9058594" y="4113143"/>
              <a:ext cx="254000" cy="289560"/>
            </a:xfrm>
            <a:custGeom>
              <a:avLst/>
              <a:gdLst/>
              <a:ahLst/>
              <a:cxnLst/>
              <a:rect l="l" t="t" r="r" b="b"/>
              <a:pathLst>
                <a:path w="254000" h="289560">
                  <a:moveTo>
                    <a:pt x="0" y="0"/>
                  </a:moveTo>
                  <a:lnTo>
                    <a:pt x="0" y="253987"/>
                  </a:lnTo>
                  <a:lnTo>
                    <a:pt x="251510" y="289331"/>
                  </a:lnTo>
                  <a:lnTo>
                    <a:pt x="252637" y="280312"/>
                  </a:lnTo>
                  <a:lnTo>
                    <a:pt x="253406" y="271706"/>
                  </a:lnTo>
                  <a:lnTo>
                    <a:pt x="253846" y="263078"/>
                  </a:lnTo>
                  <a:lnTo>
                    <a:pt x="253987" y="253987"/>
                  </a:lnTo>
                  <a:lnTo>
                    <a:pt x="249895" y="208333"/>
                  </a:lnTo>
                  <a:lnTo>
                    <a:pt x="238097" y="165363"/>
                  </a:lnTo>
                  <a:lnTo>
                    <a:pt x="219310" y="125795"/>
                  </a:lnTo>
                  <a:lnTo>
                    <a:pt x="194252" y="90347"/>
                  </a:lnTo>
                  <a:lnTo>
                    <a:pt x="163640" y="59735"/>
                  </a:lnTo>
                  <a:lnTo>
                    <a:pt x="128191" y="34677"/>
                  </a:lnTo>
                  <a:lnTo>
                    <a:pt x="88623" y="15890"/>
                  </a:lnTo>
                  <a:lnTo>
                    <a:pt x="45654" y="4092"/>
                  </a:lnTo>
                  <a:lnTo>
                    <a:pt x="0" y="0"/>
                  </a:lnTo>
                  <a:close/>
                </a:path>
              </a:pathLst>
            </a:custGeom>
            <a:solidFill>
              <a:srgbClr val="B42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9058594" y="4113143"/>
              <a:ext cx="254000" cy="289560"/>
            </a:xfrm>
            <a:custGeom>
              <a:avLst/>
              <a:gdLst/>
              <a:ahLst/>
              <a:cxnLst/>
              <a:rect l="l" t="t" r="r" b="b"/>
              <a:pathLst>
                <a:path w="254000" h="289560">
                  <a:moveTo>
                    <a:pt x="0" y="253987"/>
                  </a:moveTo>
                  <a:lnTo>
                    <a:pt x="0" y="0"/>
                  </a:lnTo>
                  <a:lnTo>
                    <a:pt x="45654" y="4092"/>
                  </a:lnTo>
                  <a:lnTo>
                    <a:pt x="88623" y="15890"/>
                  </a:lnTo>
                  <a:lnTo>
                    <a:pt x="128191" y="34677"/>
                  </a:lnTo>
                  <a:lnTo>
                    <a:pt x="163640" y="59735"/>
                  </a:lnTo>
                  <a:lnTo>
                    <a:pt x="194252" y="90347"/>
                  </a:lnTo>
                  <a:lnTo>
                    <a:pt x="219310" y="125795"/>
                  </a:lnTo>
                  <a:lnTo>
                    <a:pt x="238097" y="165363"/>
                  </a:lnTo>
                  <a:lnTo>
                    <a:pt x="249895" y="208333"/>
                  </a:lnTo>
                  <a:lnTo>
                    <a:pt x="253987" y="253987"/>
                  </a:lnTo>
                  <a:lnTo>
                    <a:pt x="253846" y="263078"/>
                  </a:lnTo>
                  <a:lnTo>
                    <a:pt x="253406" y="271706"/>
                  </a:lnTo>
                  <a:lnTo>
                    <a:pt x="252637" y="280312"/>
                  </a:lnTo>
                  <a:lnTo>
                    <a:pt x="251510" y="289331"/>
                  </a:lnTo>
                  <a:lnTo>
                    <a:pt x="0" y="253987"/>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8850756" y="4159331"/>
              <a:ext cx="415925" cy="415925"/>
            </a:xfrm>
            <a:custGeom>
              <a:avLst/>
              <a:gdLst/>
              <a:ahLst/>
              <a:cxnLst/>
              <a:rect l="l" t="t" r="r" b="b"/>
              <a:pathLst>
                <a:path w="415925" h="415925">
                  <a:moveTo>
                    <a:pt x="207810" y="0"/>
                  </a:moveTo>
                  <a:lnTo>
                    <a:pt x="160161" y="5489"/>
                  </a:lnTo>
                  <a:lnTo>
                    <a:pt x="116420" y="21124"/>
                  </a:lnTo>
                  <a:lnTo>
                    <a:pt x="77835" y="45658"/>
                  </a:lnTo>
                  <a:lnTo>
                    <a:pt x="45653" y="77843"/>
                  </a:lnTo>
                  <a:lnTo>
                    <a:pt x="21122" y="116430"/>
                  </a:lnTo>
                  <a:lnTo>
                    <a:pt x="5488" y="160173"/>
                  </a:lnTo>
                  <a:lnTo>
                    <a:pt x="0" y="207822"/>
                  </a:lnTo>
                  <a:lnTo>
                    <a:pt x="5488" y="255472"/>
                  </a:lnTo>
                  <a:lnTo>
                    <a:pt x="21122" y="299214"/>
                  </a:lnTo>
                  <a:lnTo>
                    <a:pt x="45653" y="337802"/>
                  </a:lnTo>
                  <a:lnTo>
                    <a:pt x="77835" y="369986"/>
                  </a:lnTo>
                  <a:lnTo>
                    <a:pt x="116420" y="394520"/>
                  </a:lnTo>
                  <a:lnTo>
                    <a:pt x="160161" y="410156"/>
                  </a:lnTo>
                  <a:lnTo>
                    <a:pt x="207810" y="415645"/>
                  </a:lnTo>
                  <a:lnTo>
                    <a:pt x="255463" y="410156"/>
                  </a:lnTo>
                  <a:lnTo>
                    <a:pt x="299207" y="394520"/>
                  </a:lnTo>
                  <a:lnTo>
                    <a:pt x="337794" y="369986"/>
                  </a:lnTo>
                  <a:lnTo>
                    <a:pt x="369978" y="337802"/>
                  </a:lnTo>
                  <a:lnTo>
                    <a:pt x="394510" y="299214"/>
                  </a:lnTo>
                  <a:lnTo>
                    <a:pt x="410144" y="255472"/>
                  </a:lnTo>
                  <a:lnTo>
                    <a:pt x="415632" y="207822"/>
                  </a:lnTo>
                  <a:lnTo>
                    <a:pt x="410144" y="160173"/>
                  </a:lnTo>
                  <a:lnTo>
                    <a:pt x="394510" y="116430"/>
                  </a:lnTo>
                  <a:lnTo>
                    <a:pt x="369978" y="77843"/>
                  </a:lnTo>
                  <a:lnTo>
                    <a:pt x="337794" y="45658"/>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grpSp>
        <p:nvGrpSpPr>
          <p:cNvPr id="16" name="object 16"/>
          <p:cNvGrpSpPr/>
          <p:nvPr/>
        </p:nvGrpSpPr>
        <p:grpSpPr>
          <a:xfrm>
            <a:off x="7955133" y="2446450"/>
            <a:ext cx="520700" cy="520700"/>
            <a:chOff x="7955133" y="4106796"/>
            <a:chExt cx="520700" cy="520700"/>
          </a:xfrm>
        </p:grpSpPr>
        <p:pic>
          <p:nvPicPr>
            <p:cNvPr id="17" name="object 17"/>
            <p:cNvPicPr/>
            <p:nvPr/>
          </p:nvPicPr>
          <p:blipFill>
            <a:blip r:embed="rId3"/>
            <a:stretch>
              <a:fillRect/>
            </a:stretch>
          </p:blipFill>
          <p:spPr>
            <a:xfrm>
              <a:off x="8022003" y="4113146"/>
              <a:ext cx="194094" cy="254000"/>
            </a:xfrm>
            <a:prstGeom prst="rect">
              <a:avLst/>
            </a:prstGeom>
          </p:spPr>
        </p:pic>
        <p:sp>
          <p:nvSpPr>
            <p:cNvPr id="18" name="object 18"/>
            <p:cNvSpPr/>
            <p:nvPr/>
          </p:nvSpPr>
          <p:spPr>
            <a:xfrm>
              <a:off x="7961483" y="4203875"/>
              <a:ext cx="254635" cy="330200"/>
            </a:xfrm>
            <a:custGeom>
              <a:avLst/>
              <a:gdLst/>
              <a:ahLst/>
              <a:cxnLst/>
              <a:rect l="l" t="t" r="r" b="b"/>
              <a:pathLst>
                <a:path w="254634" h="330200">
                  <a:moveTo>
                    <a:pt x="60520" y="0"/>
                  </a:moveTo>
                  <a:lnTo>
                    <a:pt x="33745" y="38275"/>
                  </a:lnTo>
                  <a:lnTo>
                    <a:pt x="14739" y="79226"/>
                  </a:lnTo>
                  <a:lnTo>
                    <a:pt x="3493" y="121938"/>
                  </a:lnTo>
                  <a:lnTo>
                    <a:pt x="0" y="165496"/>
                  </a:lnTo>
                  <a:lnTo>
                    <a:pt x="4250" y="208987"/>
                  </a:lnTo>
                  <a:lnTo>
                    <a:pt x="16237" y="251495"/>
                  </a:lnTo>
                  <a:lnTo>
                    <a:pt x="35953" y="292107"/>
                  </a:lnTo>
                  <a:lnTo>
                    <a:pt x="63390" y="329907"/>
                  </a:lnTo>
                  <a:lnTo>
                    <a:pt x="254614" y="163271"/>
                  </a:lnTo>
                  <a:lnTo>
                    <a:pt x="6052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a:off x="7961483" y="4203875"/>
              <a:ext cx="254635" cy="330200"/>
            </a:xfrm>
            <a:custGeom>
              <a:avLst/>
              <a:gdLst/>
              <a:ahLst/>
              <a:cxnLst/>
              <a:rect l="l" t="t" r="r" b="b"/>
              <a:pathLst>
                <a:path w="254634" h="330200">
                  <a:moveTo>
                    <a:pt x="254614" y="163271"/>
                  </a:moveTo>
                  <a:lnTo>
                    <a:pt x="63390" y="329907"/>
                  </a:lnTo>
                  <a:lnTo>
                    <a:pt x="35953" y="292107"/>
                  </a:lnTo>
                  <a:lnTo>
                    <a:pt x="16237" y="251495"/>
                  </a:lnTo>
                  <a:lnTo>
                    <a:pt x="4250" y="208987"/>
                  </a:lnTo>
                  <a:lnTo>
                    <a:pt x="0" y="165496"/>
                  </a:lnTo>
                  <a:lnTo>
                    <a:pt x="3493" y="121938"/>
                  </a:lnTo>
                  <a:lnTo>
                    <a:pt x="14739" y="79226"/>
                  </a:lnTo>
                  <a:lnTo>
                    <a:pt x="33745" y="38275"/>
                  </a:lnTo>
                  <a:lnTo>
                    <a:pt x="60520" y="0"/>
                  </a:lnTo>
                  <a:lnTo>
                    <a:pt x="254614" y="163271"/>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p:nvPr/>
          </p:nvSpPr>
          <p:spPr>
            <a:xfrm>
              <a:off x="8024873" y="4113146"/>
              <a:ext cx="445134" cy="508000"/>
            </a:xfrm>
            <a:custGeom>
              <a:avLst/>
              <a:gdLst/>
              <a:ahLst/>
              <a:cxnLst/>
              <a:rect l="l" t="t" r="r" b="b"/>
              <a:pathLst>
                <a:path w="445134" h="508000">
                  <a:moveTo>
                    <a:pt x="191223" y="0"/>
                  </a:moveTo>
                  <a:lnTo>
                    <a:pt x="191223" y="254000"/>
                  </a:lnTo>
                  <a:lnTo>
                    <a:pt x="0" y="420636"/>
                  </a:lnTo>
                  <a:lnTo>
                    <a:pt x="40263" y="458627"/>
                  </a:lnTo>
                  <a:lnTo>
                    <a:pt x="85777" y="485954"/>
                  </a:lnTo>
                  <a:lnTo>
                    <a:pt x="136208" y="502462"/>
                  </a:lnTo>
                  <a:lnTo>
                    <a:pt x="191223" y="508000"/>
                  </a:lnTo>
                  <a:lnTo>
                    <a:pt x="236766" y="503907"/>
                  </a:lnTo>
                  <a:lnTo>
                    <a:pt x="279632" y="492109"/>
                  </a:lnTo>
                  <a:lnTo>
                    <a:pt x="319104" y="473322"/>
                  </a:lnTo>
                  <a:lnTo>
                    <a:pt x="354468" y="448263"/>
                  </a:lnTo>
                  <a:lnTo>
                    <a:pt x="385007" y="417650"/>
                  </a:lnTo>
                  <a:lnTo>
                    <a:pt x="410006" y="382200"/>
                  </a:lnTo>
                  <a:lnTo>
                    <a:pt x="428748" y="342630"/>
                  </a:lnTo>
                  <a:lnTo>
                    <a:pt x="440519" y="299657"/>
                  </a:lnTo>
                  <a:lnTo>
                    <a:pt x="444601" y="254000"/>
                  </a:lnTo>
                  <a:lnTo>
                    <a:pt x="440519" y="208342"/>
                  </a:lnTo>
                  <a:lnTo>
                    <a:pt x="428748" y="165369"/>
                  </a:lnTo>
                  <a:lnTo>
                    <a:pt x="410006" y="125799"/>
                  </a:lnTo>
                  <a:lnTo>
                    <a:pt x="385007" y="90349"/>
                  </a:lnTo>
                  <a:lnTo>
                    <a:pt x="354468" y="59736"/>
                  </a:lnTo>
                  <a:lnTo>
                    <a:pt x="319104" y="34677"/>
                  </a:lnTo>
                  <a:lnTo>
                    <a:pt x="279632" y="15890"/>
                  </a:lnTo>
                  <a:lnTo>
                    <a:pt x="236766" y="4092"/>
                  </a:lnTo>
                  <a:lnTo>
                    <a:pt x="191223"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1"/>
            <p:cNvSpPr/>
            <p:nvPr/>
          </p:nvSpPr>
          <p:spPr>
            <a:xfrm>
              <a:off x="8024873" y="4113146"/>
              <a:ext cx="445134" cy="508000"/>
            </a:xfrm>
            <a:custGeom>
              <a:avLst/>
              <a:gdLst/>
              <a:ahLst/>
              <a:cxnLst/>
              <a:rect l="l" t="t" r="r" b="b"/>
              <a:pathLst>
                <a:path w="445134" h="508000">
                  <a:moveTo>
                    <a:pt x="191223" y="254000"/>
                  </a:moveTo>
                  <a:lnTo>
                    <a:pt x="191223" y="0"/>
                  </a:lnTo>
                  <a:lnTo>
                    <a:pt x="236766" y="4092"/>
                  </a:lnTo>
                  <a:lnTo>
                    <a:pt x="279632" y="15890"/>
                  </a:lnTo>
                  <a:lnTo>
                    <a:pt x="319104" y="34677"/>
                  </a:lnTo>
                  <a:lnTo>
                    <a:pt x="354468" y="59736"/>
                  </a:lnTo>
                  <a:lnTo>
                    <a:pt x="385007" y="90349"/>
                  </a:lnTo>
                  <a:lnTo>
                    <a:pt x="410006" y="125799"/>
                  </a:lnTo>
                  <a:lnTo>
                    <a:pt x="428748" y="165369"/>
                  </a:lnTo>
                  <a:lnTo>
                    <a:pt x="440519" y="208342"/>
                  </a:lnTo>
                  <a:lnTo>
                    <a:pt x="444601" y="254000"/>
                  </a:lnTo>
                  <a:lnTo>
                    <a:pt x="440519" y="299657"/>
                  </a:lnTo>
                  <a:lnTo>
                    <a:pt x="428748" y="342630"/>
                  </a:lnTo>
                  <a:lnTo>
                    <a:pt x="410006" y="382200"/>
                  </a:lnTo>
                  <a:lnTo>
                    <a:pt x="385007" y="417650"/>
                  </a:lnTo>
                  <a:lnTo>
                    <a:pt x="354468" y="448263"/>
                  </a:lnTo>
                  <a:lnTo>
                    <a:pt x="319104" y="473322"/>
                  </a:lnTo>
                  <a:lnTo>
                    <a:pt x="279632" y="492109"/>
                  </a:lnTo>
                  <a:lnTo>
                    <a:pt x="236766" y="503907"/>
                  </a:lnTo>
                  <a:lnTo>
                    <a:pt x="191223" y="508000"/>
                  </a:lnTo>
                  <a:lnTo>
                    <a:pt x="136208" y="502462"/>
                  </a:lnTo>
                  <a:lnTo>
                    <a:pt x="85777" y="485954"/>
                  </a:lnTo>
                  <a:lnTo>
                    <a:pt x="40263" y="458627"/>
                  </a:lnTo>
                  <a:lnTo>
                    <a:pt x="0" y="420636"/>
                  </a:lnTo>
                  <a:lnTo>
                    <a:pt x="191223" y="254000"/>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p:nvPr/>
          </p:nvSpPr>
          <p:spPr>
            <a:xfrm>
              <a:off x="8007658" y="4159323"/>
              <a:ext cx="415925" cy="415925"/>
            </a:xfrm>
            <a:custGeom>
              <a:avLst/>
              <a:gdLst/>
              <a:ahLst/>
              <a:cxnLst/>
              <a:rect l="l" t="t" r="r" b="b"/>
              <a:pathLst>
                <a:path w="415925" h="415925">
                  <a:moveTo>
                    <a:pt x="207810" y="0"/>
                  </a:moveTo>
                  <a:lnTo>
                    <a:pt x="160161" y="5489"/>
                  </a:lnTo>
                  <a:lnTo>
                    <a:pt x="116420" y="21124"/>
                  </a:lnTo>
                  <a:lnTo>
                    <a:pt x="77835" y="45658"/>
                  </a:lnTo>
                  <a:lnTo>
                    <a:pt x="45653" y="77843"/>
                  </a:lnTo>
                  <a:lnTo>
                    <a:pt x="21122" y="116430"/>
                  </a:lnTo>
                  <a:lnTo>
                    <a:pt x="5488" y="160173"/>
                  </a:lnTo>
                  <a:lnTo>
                    <a:pt x="0" y="207822"/>
                  </a:lnTo>
                  <a:lnTo>
                    <a:pt x="5488" y="255472"/>
                  </a:lnTo>
                  <a:lnTo>
                    <a:pt x="21122" y="299214"/>
                  </a:lnTo>
                  <a:lnTo>
                    <a:pt x="45653" y="337802"/>
                  </a:lnTo>
                  <a:lnTo>
                    <a:pt x="77835" y="369986"/>
                  </a:lnTo>
                  <a:lnTo>
                    <a:pt x="116420" y="394520"/>
                  </a:lnTo>
                  <a:lnTo>
                    <a:pt x="160161" y="410156"/>
                  </a:lnTo>
                  <a:lnTo>
                    <a:pt x="207810" y="415645"/>
                  </a:lnTo>
                  <a:lnTo>
                    <a:pt x="255463" y="410156"/>
                  </a:lnTo>
                  <a:lnTo>
                    <a:pt x="299207" y="394520"/>
                  </a:lnTo>
                  <a:lnTo>
                    <a:pt x="337794" y="369986"/>
                  </a:lnTo>
                  <a:lnTo>
                    <a:pt x="369978" y="337802"/>
                  </a:lnTo>
                  <a:lnTo>
                    <a:pt x="394510" y="299214"/>
                  </a:lnTo>
                  <a:lnTo>
                    <a:pt x="410144" y="255472"/>
                  </a:lnTo>
                  <a:lnTo>
                    <a:pt x="415632" y="207822"/>
                  </a:lnTo>
                  <a:lnTo>
                    <a:pt x="410144" y="160173"/>
                  </a:lnTo>
                  <a:lnTo>
                    <a:pt x="394510" y="116430"/>
                  </a:lnTo>
                  <a:lnTo>
                    <a:pt x="369978" y="77843"/>
                  </a:lnTo>
                  <a:lnTo>
                    <a:pt x="337794" y="45658"/>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3" name="object 23"/>
          <p:cNvSpPr txBox="1"/>
          <p:nvPr/>
        </p:nvSpPr>
        <p:spPr>
          <a:xfrm>
            <a:off x="8059074" y="2585414"/>
            <a:ext cx="31305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30"/>
              </a:lnSpc>
              <a:spcBef>
                <a:spcPts val="100"/>
              </a:spcBef>
            </a:pPr>
            <a:r>
              <a:rPr sz="800" b="1" spc="-10">
                <a:solidFill>
                  <a:srgbClr val="231F20"/>
                </a:solidFill>
                <a:latin typeface="Arial"/>
                <a:cs typeface="Arial"/>
              </a:rPr>
              <a:t>14/22</a:t>
            </a:r>
            <a:endParaRPr sz="800">
              <a:latin typeface="Arial"/>
              <a:cs typeface="Arial"/>
            </a:endParaRPr>
          </a:p>
          <a:p>
            <a:pPr marL="15875">
              <a:lnSpc>
                <a:spcPts val="830"/>
              </a:lnSpc>
            </a:pPr>
            <a:r>
              <a:rPr sz="800" spc="-10">
                <a:solidFill>
                  <a:srgbClr val="231F20"/>
                </a:solidFill>
                <a:latin typeface="Arial"/>
                <a:cs typeface="Arial"/>
              </a:rPr>
              <a:t>cycles</a:t>
            </a:r>
            <a:endParaRPr sz="800">
              <a:latin typeface="Arial"/>
              <a:cs typeface="Arial"/>
            </a:endParaRPr>
          </a:p>
        </p:txBody>
      </p:sp>
      <p:sp>
        <p:nvSpPr>
          <p:cNvPr id="24" name="object 24"/>
          <p:cNvSpPr txBox="1"/>
          <p:nvPr/>
        </p:nvSpPr>
        <p:spPr>
          <a:xfrm>
            <a:off x="8904285" y="2585414"/>
            <a:ext cx="30543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
              <a:lnSpc>
                <a:spcPts val="830"/>
              </a:lnSpc>
              <a:spcBef>
                <a:spcPts val="100"/>
              </a:spcBef>
            </a:pPr>
            <a:r>
              <a:rPr sz="800" b="1" spc="-20">
                <a:solidFill>
                  <a:srgbClr val="231F20"/>
                </a:solidFill>
                <a:latin typeface="Arial"/>
                <a:cs typeface="Arial"/>
              </a:rPr>
              <a:t>6/22</a:t>
            </a:r>
            <a:endParaRPr sz="800">
              <a:latin typeface="Arial"/>
              <a:cs typeface="Arial"/>
            </a:endParaRPr>
          </a:p>
          <a:p>
            <a:pPr marL="12700">
              <a:lnSpc>
                <a:spcPts val="830"/>
              </a:lnSpc>
            </a:pPr>
            <a:r>
              <a:rPr sz="800" spc="-10">
                <a:solidFill>
                  <a:srgbClr val="231F20"/>
                </a:solidFill>
                <a:latin typeface="Arial"/>
                <a:cs typeface="Arial"/>
              </a:rPr>
              <a:t>cycles</a:t>
            </a:r>
            <a:endParaRPr sz="800">
              <a:latin typeface="Arial"/>
              <a:cs typeface="Arial"/>
            </a:endParaRPr>
          </a:p>
        </p:txBody>
      </p:sp>
      <p:grpSp>
        <p:nvGrpSpPr>
          <p:cNvPr id="25" name="object 25"/>
          <p:cNvGrpSpPr/>
          <p:nvPr/>
        </p:nvGrpSpPr>
        <p:grpSpPr>
          <a:xfrm>
            <a:off x="8804782" y="3101491"/>
            <a:ext cx="514350" cy="514350"/>
            <a:chOff x="8804782" y="4761837"/>
            <a:chExt cx="514350" cy="514350"/>
          </a:xfrm>
        </p:grpSpPr>
        <p:sp>
          <p:nvSpPr>
            <p:cNvPr id="26" name="object 26"/>
            <p:cNvSpPr/>
            <p:nvPr/>
          </p:nvSpPr>
          <p:spPr>
            <a:xfrm>
              <a:off x="8804782" y="4768187"/>
              <a:ext cx="505459" cy="508000"/>
            </a:xfrm>
            <a:custGeom>
              <a:avLst/>
              <a:gdLst/>
              <a:ahLst/>
              <a:cxnLst/>
              <a:rect l="l" t="t" r="r" b="b"/>
              <a:pathLst>
                <a:path w="505459" h="508000">
                  <a:moveTo>
                    <a:pt x="253811" y="0"/>
                  </a:moveTo>
                  <a:lnTo>
                    <a:pt x="207123" y="4216"/>
                  </a:lnTo>
                  <a:lnTo>
                    <a:pt x="163215" y="16407"/>
                  </a:lnTo>
                  <a:lnTo>
                    <a:pt x="122876" y="35887"/>
                  </a:lnTo>
                  <a:lnTo>
                    <a:pt x="86894" y="61972"/>
                  </a:lnTo>
                  <a:lnTo>
                    <a:pt x="56057" y="93976"/>
                  </a:lnTo>
                  <a:lnTo>
                    <a:pt x="31153" y="131212"/>
                  </a:lnTo>
                  <a:lnTo>
                    <a:pt x="12972" y="172996"/>
                  </a:lnTo>
                  <a:lnTo>
                    <a:pt x="2301" y="218643"/>
                  </a:lnTo>
                  <a:lnTo>
                    <a:pt x="0" y="264420"/>
                  </a:lnTo>
                  <a:lnTo>
                    <a:pt x="5702" y="308612"/>
                  </a:lnTo>
                  <a:lnTo>
                    <a:pt x="18799" y="350408"/>
                  </a:lnTo>
                  <a:lnTo>
                    <a:pt x="38679" y="388998"/>
                  </a:lnTo>
                  <a:lnTo>
                    <a:pt x="64732" y="423572"/>
                  </a:lnTo>
                  <a:lnTo>
                    <a:pt x="96347" y="453319"/>
                  </a:lnTo>
                  <a:lnTo>
                    <a:pt x="132916" y="477429"/>
                  </a:lnTo>
                  <a:lnTo>
                    <a:pt x="173826" y="495092"/>
                  </a:lnTo>
                  <a:lnTo>
                    <a:pt x="218467" y="505498"/>
                  </a:lnTo>
                  <a:lnTo>
                    <a:pt x="264245" y="507799"/>
                  </a:lnTo>
                  <a:lnTo>
                    <a:pt x="308437" y="502096"/>
                  </a:lnTo>
                  <a:lnTo>
                    <a:pt x="350233" y="488999"/>
                  </a:lnTo>
                  <a:lnTo>
                    <a:pt x="388823" y="469119"/>
                  </a:lnTo>
                  <a:lnTo>
                    <a:pt x="423397" y="443066"/>
                  </a:lnTo>
                  <a:lnTo>
                    <a:pt x="453144" y="411451"/>
                  </a:lnTo>
                  <a:lnTo>
                    <a:pt x="477254" y="374883"/>
                  </a:lnTo>
                  <a:lnTo>
                    <a:pt x="494917" y="333973"/>
                  </a:lnTo>
                  <a:lnTo>
                    <a:pt x="505322" y="289331"/>
                  </a:lnTo>
                  <a:lnTo>
                    <a:pt x="253811" y="253987"/>
                  </a:lnTo>
                  <a:lnTo>
                    <a:pt x="253811"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a:off x="9058594" y="4768187"/>
              <a:ext cx="254000" cy="289560"/>
            </a:xfrm>
            <a:custGeom>
              <a:avLst/>
              <a:gdLst/>
              <a:ahLst/>
              <a:cxnLst/>
              <a:rect l="l" t="t" r="r" b="b"/>
              <a:pathLst>
                <a:path w="254000" h="289560">
                  <a:moveTo>
                    <a:pt x="0" y="0"/>
                  </a:moveTo>
                  <a:lnTo>
                    <a:pt x="0" y="253987"/>
                  </a:lnTo>
                  <a:lnTo>
                    <a:pt x="251510" y="289331"/>
                  </a:lnTo>
                  <a:lnTo>
                    <a:pt x="252637" y="280312"/>
                  </a:lnTo>
                  <a:lnTo>
                    <a:pt x="253406" y="271706"/>
                  </a:lnTo>
                  <a:lnTo>
                    <a:pt x="253846" y="263078"/>
                  </a:lnTo>
                  <a:lnTo>
                    <a:pt x="253987" y="253987"/>
                  </a:lnTo>
                  <a:lnTo>
                    <a:pt x="249895" y="208333"/>
                  </a:lnTo>
                  <a:lnTo>
                    <a:pt x="238097" y="165363"/>
                  </a:lnTo>
                  <a:lnTo>
                    <a:pt x="219310" y="125795"/>
                  </a:lnTo>
                  <a:lnTo>
                    <a:pt x="194252" y="90347"/>
                  </a:lnTo>
                  <a:lnTo>
                    <a:pt x="163640" y="59735"/>
                  </a:lnTo>
                  <a:lnTo>
                    <a:pt x="128191" y="34677"/>
                  </a:lnTo>
                  <a:lnTo>
                    <a:pt x="88623" y="15890"/>
                  </a:lnTo>
                  <a:lnTo>
                    <a:pt x="45654" y="4092"/>
                  </a:lnTo>
                  <a:lnTo>
                    <a:pt x="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a:off x="9058594" y="4768187"/>
              <a:ext cx="254000" cy="289560"/>
            </a:xfrm>
            <a:custGeom>
              <a:avLst/>
              <a:gdLst/>
              <a:ahLst/>
              <a:cxnLst/>
              <a:rect l="l" t="t" r="r" b="b"/>
              <a:pathLst>
                <a:path w="254000" h="289560">
                  <a:moveTo>
                    <a:pt x="0" y="253987"/>
                  </a:moveTo>
                  <a:lnTo>
                    <a:pt x="0" y="0"/>
                  </a:lnTo>
                  <a:lnTo>
                    <a:pt x="45654" y="4092"/>
                  </a:lnTo>
                  <a:lnTo>
                    <a:pt x="88623" y="15890"/>
                  </a:lnTo>
                  <a:lnTo>
                    <a:pt x="128191" y="34677"/>
                  </a:lnTo>
                  <a:lnTo>
                    <a:pt x="163640" y="59735"/>
                  </a:lnTo>
                  <a:lnTo>
                    <a:pt x="194252" y="90347"/>
                  </a:lnTo>
                  <a:lnTo>
                    <a:pt x="219310" y="125795"/>
                  </a:lnTo>
                  <a:lnTo>
                    <a:pt x="238097" y="165363"/>
                  </a:lnTo>
                  <a:lnTo>
                    <a:pt x="249895" y="208333"/>
                  </a:lnTo>
                  <a:lnTo>
                    <a:pt x="253987" y="253987"/>
                  </a:lnTo>
                  <a:lnTo>
                    <a:pt x="253846" y="263078"/>
                  </a:lnTo>
                  <a:lnTo>
                    <a:pt x="253406" y="271706"/>
                  </a:lnTo>
                  <a:lnTo>
                    <a:pt x="252637" y="280312"/>
                  </a:lnTo>
                  <a:lnTo>
                    <a:pt x="251510" y="289331"/>
                  </a:lnTo>
                  <a:lnTo>
                    <a:pt x="0" y="253987"/>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a:off x="8850764" y="4814387"/>
              <a:ext cx="415925" cy="415925"/>
            </a:xfrm>
            <a:custGeom>
              <a:avLst/>
              <a:gdLst/>
              <a:ahLst/>
              <a:cxnLst/>
              <a:rect l="l" t="t" r="r" b="b"/>
              <a:pathLst>
                <a:path w="415925" h="415925">
                  <a:moveTo>
                    <a:pt x="207810" y="0"/>
                  </a:moveTo>
                  <a:lnTo>
                    <a:pt x="160161" y="5489"/>
                  </a:lnTo>
                  <a:lnTo>
                    <a:pt x="116420" y="21124"/>
                  </a:lnTo>
                  <a:lnTo>
                    <a:pt x="77835" y="45658"/>
                  </a:lnTo>
                  <a:lnTo>
                    <a:pt x="45653" y="77843"/>
                  </a:lnTo>
                  <a:lnTo>
                    <a:pt x="21122" y="116430"/>
                  </a:lnTo>
                  <a:lnTo>
                    <a:pt x="5488" y="160173"/>
                  </a:lnTo>
                  <a:lnTo>
                    <a:pt x="0" y="207822"/>
                  </a:lnTo>
                  <a:lnTo>
                    <a:pt x="5488" y="255472"/>
                  </a:lnTo>
                  <a:lnTo>
                    <a:pt x="21122" y="299214"/>
                  </a:lnTo>
                  <a:lnTo>
                    <a:pt x="45653" y="337802"/>
                  </a:lnTo>
                  <a:lnTo>
                    <a:pt x="77835" y="369986"/>
                  </a:lnTo>
                  <a:lnTo>
                    <a:pt x="116420" y="394520"/>
                  </a:lnTo>
                  <a:lnTo>
                    <a:pt x="160161" y="410156"/>
                  </a:lnTo>
                  <a:lnTo>
                    <a:pt x="207810" y="415645"/>
                  </a:lnTo>
                  <a:lnTo>
                    <a:pt x="255463" y="410156"/>
                  </a:lnTo>
                  <a:lnTo>
                    <a:pt x="299207" y="394520"/>
                  </a:lnTo>
                  <a:lnTo>
                    <a:pt x="337794" y="369986"/>
                  </a:lnTo>
                  <a:lnTo>
                    <a:pt x="369978" y="337802"/>
                  </a:lnTo>
                  <a:lnTo>
                    <a:pt x="394510" y="299214"/>
                  </a:lnTo>
                  <a:lnTo>
                    <a:pt x="410144" y="255472"/>
                  </a:lnTo>
                  <a:lnTo>
                    <a:pt x="415632" y="207822"/>
                  </a:lnTo>
                  <a:lnTo>
                    <a:pt x="410144" y="160173"/>
                  </a:lnTo>
                  <a:lnTo>
                    <a:pt x="394510" y="116430"/>
                  </a:lnTo>
                  <a:lnTo>
                    <a:pt x="369978" y="77843"/>
                  </a:lnTo>
                  <a:lnTo>
                    <a:pt x="337794" y="45658"/>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grpSp>
        <p:nvGrpSpPr>
          <p:cNvPr id="30" name="object 30"/>
          <p:cNvGrpSpPr/>
          <p:nvPr/>
        </p:nvGrpSpPr>
        <p:grpSpPr>
          <a:xfrm>
            <a:off x="7955133" y="3101519"/>
            <a:ext cx="520700" cy="520700"/>
            <a:chOff x="7955133" y="4761865"/>
            <a:chExt cx="520700" cy="520700"/>
          </a:xfrm>
        </p:grpSpPr>
        <p:pic>
          <p:nvPicPr>
            <p:cNvPr id="31" name="object 31"/>
            <p:cNvPicPr/>
            <p:nvPr/>
          </p:nvPicPr>
          <p:blipFill>
            <a:blip r:embed="rId4"/>
            <a:stretch>
              <a:fillRect/>
            </a:stretch>
          </p:blipFill>
          <p:spPr>
            <a:xfrm>
              <a:off x="8022003" y="4768215"/>
              <a:ext cx="194094" cy="254000"/>
            </a:xfrm>
            <a:prstGeom prst="rect">
              <a:avLst/>
            </a:prstGeom>
          </p:spPr>
        </p:pic>
        <p:sp>
          <p:nvSpPr>
            <p:cNvPr id="32" name="object 32"/>
            <p:cNvSpPr/>
            <p:nvPr/>
          </p:nvSpPr>
          <p:spPr>
            <a:xfrm>
              <a:off x="7961483" y="4858943"/>
              <a:ext cx="254635" cy="330200"/>
            </a:xfrm>
            <a:custGeom>
              <a:avLst/>
              <a:gdLst/>
              <a:ahLst/>
              <a:cxnLst/>
              <a:rect l="l" t="t" r="r" b="b"/>
              <a:pathLst>
                <a:path w="254634" h="330200">
                  <a:moveTo>
                    <a:pt x="60520" y="0"/>
                  </a:moveTo>
                  <a:lnTo>
                    <a:pt x="33745" y="38275"/>
                  </a:lnTo>
                  <a:lnTo>
                    <a:pt x="14739" y="79226"/>
                  </a:lnTo>
                  <a:lnTo>
                    <a:pt x="3493" y="121938"/>
                  </a:lnTo>
                  <a:lnTo>
                    <a:pt x="0" y="165496"/>
                  </a:lnTo>
                  <a:lnTo>
                    <a:pt x="4250" y="208987"/>
                  </a:lnTo>
                  <a:lnTo>
                    <a:pt x="16237" y="251495"/>
                  </a:lnTo>
                  <a:lnTo>
                    <a:pt x="35953" y="292107"/>
                  </a:lnTo>
                  <a:lnTo>
                    <a:pt x="63390" y="329907"/>
                  </a:lnTo>
                  <a:lnTo>
                    <a:pt x="254614" y="163271"/>
                  </a:lnTo>
                  <a:lnTo>
                    <a:pt x="60520" y="0"/>
                  </a:lnTo>
                  <a:close/>
                </a:path>
              </a:pathLst>
            </a:custGeom>
            <a:solidFill>
              <a:srgbClr val="00AEA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3"/>
            <p:cNvSpPr/>
            <p:nvPr/>
          </p:nvSpPr>
          <p:spPr>
            <a:xfrm>
              <a:off x="7961483" y="4858943"/>
              <a:ext cx="254635" cy="330200"/>
            </a:xfrm>
            <a:custGeom>
              <a:avLst/>
              <a:gdLst/>
              <a:ahLst/>
              <a:cxnLst/>
              <a:rect l="l" t="t" r="r" b="b"/>
              <a:pathLst>
                <a:path w="254634" h="330200">
                  <a:moveTo>
                    <a:pt x="254614" y="163271"/>
                  </a:moveTo>
                  <a:lnTo>
                    <a:pt x="63390" y="329907"/>
                  </a:lnTo>
                  <a:lnTo>
                    <a:pt x="35953" y="292107"/>
                  </a:lnTo>
                  <a:lnTo>
                    <a:pt x="16237" y="251495"/>
                  </a:lnTo>
                  <a:lnTo>
                    <a:pt x="4250" y="208987"/>
                  </a:lnTo>
                  <a:lnTo>
                    <a:pt x="0" y="165496"/>
                  </a:lnTo>
                  <a:lnTo>
                    <a:pt x="3493" y="121938"/>
                  </a:lnTo>
                  <a:lnTo>
                    <a:pt x="14739" y="79226"/>
                  </a:lnTo>
                  <a:lnTo>
                    <a:pt x="33745" y="38275"/>
                  </a:lnTo>
                  <a:lnTo>
                    <a:pt x="60520" y="0"/>
                  </a:lnTo>
                  <a:lnTo>
                    <a:pt x="254614" y="163271"/>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34"/>
            <p:cNvSpPr/>
            <p:nvPr/>
          </p:nvSpPr>
          <p:spPr>
            <a:xfrm>
              <a:off x="8024873" y="4768215"/>
              <a:ext cx="445134" cy="508000"/>
            </a:xfrm>
            <a:custGeom>
              <a:avLst/>
              <a:gdLst/>
              <a:ahLst/>
              <a:cxnLst/>
              <a:rect l="l" t="t" r="r" b="b"/>
              <a:pathLst>
                <a:path w="445134" h="508000">
                  <a:moveTo>
                    <a:pt x="191223" y="0"/>
                  </a:moveTo>
                  <a:lnTo>
                    <a:pt x="191223" y="254000"/>
                  </a:lnTo>
                  <a:lnTo>
                    <a:pt x="0" y="420636"/>
                  </a:lnTo>
                  <a:lnTo>
                    <a:pt x="40263" y="458627"/>
                  </a:lnTo>
                  <a:lnTo>
                    <a:pt x="85777" y="485954"/>
                  </a:lnTo>
                  <a:lnTo>
                    <a:pt x="136208" y="502462"/>
                  </a:lnTo>
                  <a:lnTo>
                    <a:pt x="191223" y="508000"/>
                  </a:lnTo>
                  <a:lnTo>
                    <a:pt x="236766" y="503907"/>
                  </a:lnTo>
                  <a:lnTo>
                    <a:pt x="279632" y="492109"/>
                  </a:lnTo>
                  <a:lnTo>
                    <a:pt x="319104" y="473322"/>
                  </a:lnTo>
                  <a:lnTo>
                    <a:pt x="354468" y="448263"/>
                  </a:lnTo>
                  <a:lnTo>
                    <a:pt x="385007" y="417650"/>
                  </a:lnTo>
                  <a:lnTo>
                    <a:pt x="410006" y="382200"/>
                  </a:lnTo>
                  <a:lnTo>
                    <a:pt x="428748" y="342630"/>
                  </a:lnTo>
                  <a:lnTo>
                    <a:pt x="440519" y="299657"/>
                  </a:lnTo>
                  <a:lnTo>
                    <a:pt x="444601" y="254000"/>
                  </a:lnTo>
                  <a:lnTo>
                    <a:pt x="440519" y="208342"/>
                  </a:lnTo>
                  <a:lnTo>
                    <a:pt x="428748" y="165369"/>
                  </a:lnTo>
                  <a:lnTo>
                    <a:pt x="410006" y="125799"/>
                  </a:lnTo>
                  <a:lnTo>
                    <a:pt x="385007" y="90349"/>
                  </a:lnTo>
                  <a:lnTo>
                    <a:pt x="354468" y="59736"/>
                  </a:lnTo>
                  <a:lnTo>
                    <a:pt x="319104" y="34677"/>
                  </a:lnTo>
                  <a:lnTo>
                    <a:pt x="279632" y="15890"/>
                  </a:lnTo>
                  <a:lnTo>
                    <a:pt x="236766" y="4092"/>
                  </a:lnTo>
                  <a:lnTo>
                    <a:pt x="191223"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5"/>
            <p:cNvSpPr/>
            <p:nvPr/>
          </p:nvSpPr>
          <p:spPr>
            <a:xfrm>
              <a:off x="8024873" y="4768215"/>
              <a:ext cx="445134" cy="508000"/>
            </a:xfrm>
            <a:custGeom>
              <a:avLst/>
              <a:gdLst/>
              <a:ahLst/>
              <a:cxnLst/>
              <a:rect l="l" t="t" r="r" b="b"/>
              <a:pathLst>
                <a:path w="445134" h="508000">
                  <a:moveTo>
                    <a:pt x="191223" y="254000"/>
                  </a:moveTo>
                  <a:lnTo>
                    <a:pt x="191223" y="0"/>
                  </a:lnTo>
                  <a:lnTo>
                    <a:pt x="236766" y="4092"/>
                  </a:lnTo>
                  <a:lnTo>
                    <a:pt x="279632" y="15890"/>
                  </a:lnTo>
                  <a:lnTo>
                    <a:pt x="319104" y="34677"/>
                  </a:lnTo>
                  <a:lnTo>
                    <a:pt x="354468" y="59736"/>
                  </a:lnTo>
                  <a:lnTo>
                    <a:pt x="385007" y="90349"/>
                  </a:lnTo>
                  <a:lnTo>
                    <a:pt x="410006" y="125799"/>
                  </a:lnTo>
                  <a:lnTo>
                    <a:pt x="428748" y="165369"/>
                  </a:lnTo>
                  <a:lnTo>
                    <a:pt x="440519" y="208342"/>
                  </a:lnTo>
                  <a:lnTo>
                    <a:pt x="444601" y="254000"/>
                  </a:lnTo>
                  <a:lnTo>
                    <a:pt x="440519" y="299657"/>
                  </a:lnTo>
                  <a:lnTo>
                    <a:pt x="428748" y="342630"/>
                  </a:lnTo>
                  <a:lnTo>
                    <a:pt x="410006" y="382200"/>
                  </a:lnTo>
                  <a:lnTo>
                    <a:pt x="385007" y="417650"/>
                  </a:lnTo>
                  <a:lnTo>
                    <a:pt x="354468" y="448263"/>
                  </a:lnTo>
                  <a:lnTo>
                    <a:pt x="319104" y="473322"/>
                  </a:lnTo>
                  <a:lnTo>
                    <a:pt x="279632" y="492109"/>
                  </a:lnTo>
                  <a:lnTo>
                    <a:pt x="236766" y="503907"/>
                  </a:lnTo>
                  <a:lnTo>
                    <a:pt x="191223" y="508000"/>
                  </a:lnTo>
                  <a:lnTo>
                    <a:pt x="136208" y="502462"/>
                  </a:lnTo>
                  <a:lnTo>
                    <a:pt x="85777" y="485954"/>
                  </a:lnTo>
                  <a:lnTo>
                    <a:pt x="40263" y="458627"/>
                  </a:lnTo>
                  <a:lnTo>
                    <a:pt x="0" y="420636"/>
                  </a:lnTo>
                  <a:lnTo>
                    <a:pt x="191223" y="254000"/>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36"/>
            <p:cNvSpPr/>
            <p:nvPr/>
          </p:nvSpPr>
          <p:spPr>
            <a:xfrm>
              <a:off x="8007658" y="4814379"/>
              <a:ext cx="415925" cy="415925"/>
            </a:xfrm>
            <a:custGeom>
              <a:avLst/>
              <a:gdLst/>
              <a:ahLst/>
              <a:cxnLst/>
              <a:rect l="l" t="t" r="r" b="b"/>
              <a:pathLst>
                <a:path w="415925" h="415925">
                  <a:moveTo>
                    <a:pt x="207810" y="0"/>
                  </a:moveTo>
                  <a:lnTo>
                    <a:pt x="160161" y="5489"/>
                  </a:lnTo>
                  <a:lnTo>
                    <a:pt x="116420" y="21124"/>
                  </a:lnTo>
                  <a:lnTo>
                    <a:pt x="77835" y="45659"/>
                  </a:lnTo>
                  <a:lnTo>
                    <a:pt x="45653" y="77845"/>
                  </a:lnTo>
                  <a:lnTo>
                    <a:pt x="21122" y="116435"/>
                  </a:lnTo>
                  <a:lnTo>
                    <a:pt x="5488" y="160181"/>
                  </a:lnTo>
                  <a:lnTo>
                    <a:pt x="0" y="207835"/>
                  </a:lnTo>
                  <a:lnTo>
                    <a:pt x="5488" y="255489"/>
                  </a:lnTo>
                  <a:lnTo>
                    <a:pt x="21122" y="299235"/>
                  </a:lnTo>
                  <a:lnTo>
                    <a:pt x="45653" y="337825"/>
                  </a:lnTo>
                  <a:lnTo>
                    <a:pt x="77835" y="370011"/>
                  </a:lnTo>
                  <a:lnTo>
                    <a:pt x="116420" y="394546"/>
                  </a:lnTo>
                  <a:lnTo>
                    <a:pt x="160161" y="410181"/>
                  </a:lnTo>
                  <a:lnTo>
                    <a:pt x="207810" y="415671"/>
                  </a:lnTo>
                  <a:lnTo>
                    <a:pt x="255463" y="410181"/>
                  </a:lnTo>
                  <a:lnTo>
                    <a:pt x="299207" y="394546"/>
                  </a:lnTo>
                  <a:lnTo>
                    <a:pt x="337794" y="370011"/>
                  </a:lnTo>
                  <a:lnTo>
                    <a:pt x="369978" y="337825"/>
                  </a:lnTo>
                  <a:lnTo>
                    <a:pt x="394510" y="299235"/>
                  </a:lnTo>
                  <a:lnTo>
                    <a:pt x="410144" y="255489"/>
                  </a:lnTo>
                  <a:lnTo>
                    <a:pt x="415632" y="207835"/>
                  </a:lnTo>
                  <a:lnTo>
                    <a:pt x="410144" y="160181"/>
                  </a:lnTo>
                  <a:lnTo>
                    <a:pt x="394510" y="116435"/>
                  </a:lnTo>
                  <a:lnTo>
                    <a:pt x="369978" y="77845"/>
                  </a:lnTo>
                  <a:lnTo>
                    <a:pt x="337794" y="45659"/>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7" name="object 37"/>
          <p:cNvSpPr txBox="1"/>
          <p:nvPr/>
        </p:nvSpPr>
        <p:spPr>
          <a:xfrm>
            <a:off x="8062826" y="3234584"/>
            <a:ext cx="30543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
              <a:lnSpc>
                <a:spcPts val="830"/>
              </a:lnSpc>
              <a:spcBef>
                <a:spcPts val="100"/>
              </a:spcBef>
            </a:pPr>
            <a:r>
              <a:rPr sz="800" b="1" spc="-20">
                <a:solidFill>
                  <a:srgbClr val="231F20"/>
                </a:solidFill>
                <a:latin typeface="Arial"/>
                <a:cs typeface="Arial"/>
              </a:rPr>
              <a:t>5/22</a:t>
            </a:r>
            <a:endParaRPr sz="800">
              <a:latin typeface="Arial"/>
              <a:cs typeface="Arial"/>
            </a:endParaRPr>
          </a:p>
          <a:p>
            <a:pPr marL="12700">
              <a:lnSpc>
                <a:spcPts val="830"/>
              </a:lnSpc>
            </a:pPr>
            <a:r>
              <a:rPr sz="800" spc="-10">
                <a:solidFill>
                  <a:srgbClr val="231F20"/>
                </a:solidFill>
                <a:latin typeface="Arial"/>
                <a:cs typeface="Arial"/>
              </a:rPr>
              <a:t>cycles</a:t>
            </a:r>
            <a:endParaRPr sz="800">
              <a:latin typeface="Arial"/>
              <a:cs typeface="Arial"/>
            </a:endParaRPr>
          </a:p>
        </p:txBody>
      </p:sp>
      <p:sp>
        <p:nvSpPr>
          <p:cNvPr id="38" name="object 38"/>
          <p:cNvSpPr txBox="1"/>
          <p:nvPr/>
        </p:nvSpPr>
        <p:spPr>
          <a:xfrm>
            <a:off x="8904277" y="3234584"/>
            <a:ext cx="30543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
              <a:lnSpc>
                <a:spcPts val="830"/>
              </a:lnSpc>
              <a:spcBef>
                <a:spcPts val="100"/>
              </a:spcBef>
            </a:pPr>
            <a:r>
              <a:rPr sz="800" b="1" spc="-20">
                <a:solidFill>
                  <a:srgbClr val="231F20"/>
                </a:solidFill>
                <a:latin typeface="Arial"/>
                <a:cs typeface="Arial"/>
              </a:rPr>
              <a:t>0/22</a:t>
            </a:r>
            <a:endParaRPr sz="800">
              <a:latin typeface="Arial"/>
              <a:cs typeface="Arial"/>
            </a:endParaRPr>
          </a:p>
          <a:p>
            <a:pPr marL="12700">
              <a:lnSpc>
                <a:spcPts val="830"/>
              </a:lnSpc>
            </a:pPr>
            <a:r>
              <a:rPr sz="800" spc="-10">
                <a:solidFill>
                  <a:srgbClr val="231F20"/>
                </a:solidFill>
                <a:latin typeface="Arial"/>
                <a:cs typeface="Arial"/>
              </a:rPr>
              <a:t>cycles</a:t>
            </a:r>
            <a:endParaRPr sz="800">
              <a:latin typeface="Arial"/>
              <a:cs typeface="Arial"/>
            </a:endParaRPr>
          </a:p>
        </p:txBody>
      </p:sp>
      <p:grpSp>
        <p:nvGrpSpPr>
          <p:cNvPr id="39" name="object 39"/>
          <p:cNvGrpSpPr/>
          <p:nvPr/>
        </p:nvGrpSpPr>
        <p:grpSpPr>
          <a:xfrm>
            <a:off x="8804782" y="3759414"/>
            <a:ext cx="514350" cy="514350"/>
            <a:chOff x="8804782" y="5419760"/>
            <a:chExt cx="514350" cy="514350"/>
          </a:xfrm>
        </p:grpSpPr>
        <p:sp>
          <p:nvSpPr>
            <p:cNvPr id="40" name="object 40"/>
            <p:cNvSpPr/>
            <p:nvPr/>
          </p:nvSpPr>
          <p:spPr>
            <a:xfrm>
              <a:off x="8804782" y="5426110"/>
              <a:ext cx="505459" cy="508000"/>
            </a:xfrm>
            <a:custGeom>
              <a:avLst/>
              <a:gdLst/>
              <a:ahLst/>
              <a:cxnLst/>
              <a:rect l="l" t="t" r="r" b="b"/>
              <a:pathLst>
                <a:path w="505459" h="508000">
                  <a:moveTo>
                    <a:pt x="253811" y="0"/>
                  </a:moveTo>
                  <a:lnTo>
                    <a:pt x="207123" y="4216"/>
                  </a:lnTo>
                  <a:lnTo>
                    <a:pt x="163215" y="16407"/>
                  </a:lnTo>
                  <a:lnTo>
                    <a:pt x="122876" y="35887"/>
                  </a:lnTo>
                  <a:lnTo>
                    <a:pt x="86894" y="61972"/>
                  </a:lnTo>
                  <a:lnTo>
                    <a:pt x="56057" y="93976"/>
                  </a:lnTo>
                  <a:lnTo>
                    <a:pt x="31153" y="131212"/>
                  </a:lnTo>
                  <a:lnTo>
                    <a:pt x="12972" y="172996"/>
                  </a:lnTo>
                  <a:lnTo>
                    <a:pt x="2301" y="218643"/>
                  </a:lnTo>
                  <a:lnTo>
                    <a:pt x="0" y="264420"/>
                  </a:lnTo>
                  <a:lnTo>
                    <a:pt x="5702" y="308612"/>
                  </a:lnTo>
                  <a:lnTo>
                    <a:pt x="18799" y="350408"/>
                  </a:lnTo>
                  <a:lnTo>
                    <a:pt x="38679" y="388998"/>
                  </a:lnTo>
                  <a:lnTo>
                    <a:pt x="64732" y="423572"/>
                  </a:lnTo>
                  <a:lnTo>
                    <a:pt x="96347" y="453319"/>
                  </a:lnTo>
                  <a:lnTo>
                    <a:pt x="132916" y="477429"/>
                  </a:lnTo>
                  <a:lnTo>
                    <a:pt x="173826" y="495092"/>
                  </a:lnTo>
                  <a:lnTo>
                    <a:pt x="218467" y="505498"/>
                  </a:lnTo>
                  <a:lnTo>
                    <a:pt x="264245" y="507799"/>
                  </a:lnTo>
                  <a:lnTo>
                    <a:pt x="308437" y="502096"/>
                  </a:lnTo>
                  <a:lnTo>
                    <a:pt x="350233" y="488999"/>
                  </a:lnTo>
                  <a:lnTo>
                    <a:pt x="388823" y="469119"/>
                  </a:lnTo>
                  <a:lnTo>
                    <a:pt x="423397" y="443066"/>
                  </a:lnTo>
                  <a:lnTo>
                    <a:pt x="453144" y="411451"/>
                  </a:lnTo>
                  <a:lnTo>
                    <a:pt x="477254" y="374883"/>
                  </a:lnTo>
                  <a:lnTo>
                    <a:pt x="494917" y="333973"/>
                  </a:lnTo>
                  <a:lnTo>
                    <a:pt x="505322" y="289331"/>
                  </a:lnTo>
                  <a:lnTo>
                    <a:pt x="253811" y="253987"/>
                  </a:lnTo>
                  <a:lnTo>
                    <a:pt x="253811" y="0"/>
                  </a:lnTo>
                  <a:close/>
                </a:path>
              </a:pathLst>
            </a:custGeom>
            <a:solidFill>
              <a:srgbClr val="B42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a:off x="9058594" y="5426110"/>
              <a:ext cx="254000" cy="289560"/>
            </a:xfrm>
            <a:custGeom>
              <a:avLst/>
              <a:gdLst/>
              <a:ahLst/>
              <a:cxnLst/>
              <a:rect l="l" t="t" r="r" b="b"/>
              <a:pathLst>
                <a:path w="254000" h="289560">
                  <a:moveTo>
                    <a:pt x="0" y="0"/>
                  </a:moveTo>
                  <a:lnTo>
                    <a:pt x="0" y="253987"/>
                  </a:lnTo>
                  <a:lnTo>
                    <a:pt x="251510" y="289331"/>
                  </a:lnTo>
                  <a:lnTo>
                    <a:pt x="252637" y="280312"/>
                  </a:lnTo>
                  <a:lnTo>
                    <a:pt x="253406" y="271706"/>
                  </a:lnTo>
                  <a:lnTo>
                    <a:pt x="253846" y="263078"/>
                  </a:lnTo>
                  <a:lnTo>
                    <a:pt x="253987" y="253987"/>
                  </a:lnTo>
                  <a:lnTo>
                    <a:pt x="249895" y="208333"/>
                  </a:lnTo>
                  <a:lnTo>
                    <a:pt x="238097" y="165363"/>
                  </a:lnTo>
                  <a:lnTo>
                    <a:pt x="219310" y="125795"/>
                  </a:lnTo>
                  <a:lnTo>
                    <a:pt x="194252" y="90347"/>
                  </a:lnTo>
                  <a:lnTo>
                    <a:pt x="163640" y="59735"/>
                  </a:lnTo>
                  <a:lnTo>
                    <a:pt x="128191" y="34677"/>
                  </a:lnTo>
                  <a:lnTo>
                    <a:pt x="88623" y="15890"/>
                  </a:lnTo>
                  <a:lnTo>
                    <a:pt x="45654" y="4092"/>
                  </a:lnTo>
                  <a:lnTo>
                    <a:pt x="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2"/>
            <p:cNvSpPr/>
            <p:nvPr/>
          </p:nvSpPr>
          <p:spPr>
            <a:xfrm>
              <a:off x="9058594" y="5426110"/>
              <a:ext cx="254000" cy="289560"/>
            </a:xfrm>
            <a:custGeom>
              <a:avLst/>
              <a:gdLst/>
              <a:ahLst/>
              <a:cxnLst/>
              <a:rect l="l" t="t" r="r" b="b"/>
              <a:pathLst>
                <a:path w="254000" h="289560">
                  <a:moveTo>
                    <a:pt x="0" y="253987"/>
                  </a:moveTo>
                  <a:lnTo>
                    <a:pt x="0" y="0"/>
                  </a:lnTo>
                  <a:lnTo>
                    <a:pt x="45654" y="4092"/>
                  </a:lnTo>
                  <a:lnTo>
                    <a:pt x="88623" y="15890"/>
                  </a:lnTo>
                  <a:lnTo>
                    <a:pt x="128191" y="34677"/>
                  </a:lnTo>
                  <a:lnTo>
                    <a:pt x="163640" y="59735"/>
                  </a:lnTo>
                  <a:lnTo>
                    <a:pt x="194252" y="90347"/>
                  </a:lnTo>
                  <a:lnTo>
                    <a:pt x="219310" y="125795"/>
                  </a:lnTo>
                  <a:lnTo>
                    <a:pt x="238097" y="165363"/>
                  </a:lnTo>
                  <a:lnTo>
                    <a:pt x="249895" y="208333"/>
                  </a:lnTo>
                  <a:lnTo>
                    <a:pt x="253987" y="253987"/>
                  </a:lnTo>
                  <a:lnTo>
                    <a:pt x="253846" y="263078"/>
                  </a:lnTo>
                  <a:lnTo>
                    <a:pt x="253406" y="271706"/>
                  </a:lnTo>
                  <a:lnTo>
                    <a:pt x="252637" y="280312"/>
                  </a:lnTo>
                  <a:lnTo>
                    <a:pt x="251510" y="289331"/>
                  </a:lnTo>
                  <a:lnTo>
                    <a:pt x="0" y="253987"/>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43"/>
            <p:cNvSpPr/>
            <p:nvPr/>
          </p:nvSpPr>
          <p:spPr>
            <a:xfrm>
              <a:off x="8850760" y="5472309"/>
              <a:ext cx="415925" cy="415925"/>
            </a:xfrm>
            <a:custGeom>
              <a:avLst/>
              <a:gdLst/>
              <a:ahLst/>
              <a:cxnLst/>
              <a:rect l="l" t="t" r="r" b="b"/>
              <a:pathLst>
                <a:path w="415925" h="415925">
                  <a:moveTo>
                    <a:pt x="207810" y="0"/>
                  </a:moveTo>
                  <a:lnTo>
                    <a:pt x="160161" y="5489"/>
                  </a:lnTo>
                  <a:lnTo>
                    <a:pt x="116420" y="21124"/>
                  </a:lnTo>
                  <a:lnTo>
                    <a:pt x="77835" y="45658"/>
                  </a:lnTo>
                  <a:lnTo>
                    <a:pt x="45653" y="77843"/>
                  </a:lnTo>
                  <a:lnTo>
                    <a:pt x="21122" y="116430"/>
                  </a:lnTo>
                  <a:lnTo>
                    <a:pt x="5488" y="160173"/>
                  </a:lnTo>
                  <a:lnTo>
                    <a:pt x="0" y="207822"/>
                  </a:lnTo>
                  <a:lnTo>
                    <a:pt x="5488" y="255472"/>
                  </a:lnTo>
                  <a:lnTo>
                    <a:pt x="21122" y="299214"/>
                  </a:lnTo>
                  <a:lnTo>
                    <a:pt x="45653" y="337802"/>
                  </a:lnTo>
                  <a:lnTo>
                    <a:pt x="77835" y="369986"/>
                  </a:lnTo>
                  <a:lnTo>
                    <a:pt x="116420" y="394520"/>
                  </a:lnTo>
                  <a:lnTo>
                    <a:pt x="160161" y="410156"/>
                  </a:lnTo>
                  <a:lnTo>
                    <a:pt x="207810" y="415645"/>
                  </a:lnTo>
                  <a:lnTo>
                    <a:pt x="255463" y="410156"/>
                  </a:lnTo>
                  <a:lnTo>
                    <a:pt x="299207" y="394520"/>
                  </a:lnTo>
                  <a:lnTo>
                    <a:pt x="337794" y="369986"/>
                  </a:lnTo>
                  <a:lnTo>
                    <a:pt x="369978" y="337802"/>
                  </a:lnTo>
                  <a:lnTo>
                    <a:pt x="394510" y="299214"/>
                  </a:lnTo>
                  <a:lnTo>
                    <a:pt x="410144" y="255472"/>
                  </a:lnTo>
                  <a:lnTo>
                    <a:pt x="415632" y="207822"/>
                  </a:lnTo>
                  <a:lnTo>
                    <a:pt x="410144" y="160173"/>
                  </a:lnTo>
                  <a:lnTo>
                    <a:pt x="394510" y="116430"/>
                  </a:lnTo>
                  <a:lnTo>
                    <a:pt x="369978" y="77843"/>
                  </a:lnTo>
                  <a:lnTo>
                    <a:pt x="337794" y="45658"/>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grpSp>
        <p:nvGrpSpPr>
          <p:cNvPr id="44" name="object 44"/>
          <p:cNvGrpSpPr/>
          <p:nvPr/>
        </p:nvGrpSpPr>
        <p:grpSpPr>
          <a:xfrm>
            <a:off x="7955133" y="3759438"/>
            <a:ext cx="520700" cy="520700"/>
            <a:chOff x="7955133" y="5419784"/>
            <a:chExt cx="520700" cy="520700"/>
          </a:xfrm>
        </p:grpSpPr>
        <p:pic>
          <p:nvPicPr>
            <p:cNvPr id="45" name="object 45"/>
            <p:cNvPicPr/>
            <p:nvPr/>
          </p:nvPicPr>
          <p:blipFill>
            <a:blip r:embed="rId5"/>
            <a:stretch>
              <a:fillRect/>
            </a:stretch>
          </p:blipFill>
          <p:spPr>
            <a:xfrm>
              <a:off x="8022003" y="5426134"/>
              <a:ext cx="194094" cy="254000"/>
            </a:xfrm>
            <a:prstGeom prst="rect">
              <a:avLst/>
            </a:prstGeom>
          </p:spPr>
        </p:pic>
        <p:sp>
          <p:nvSpPr>
            <p:cNvPr id="46" name="object 46"/>
            <p:cNvSpPr/>
            <p:nvPr/>
          </p:nvSpPr>
          <p:spPr>
            <a:xfrm>
              <a:off x="7961483" y="5516863"/>
              <a:ext cx="254635" cy="330200"/>
            </a:xfrm>
            <a:custGeom>
              <a:avLst/>
              <a:gdLst/>
              <a:ahLst/>
              <a:cxnLst/>
              <a:rect l="l" t="t" r="r" b="b"/>
              <a:pathLst>
                <a:path w="254634" h="330200">
                  <a:moveTo>
                    <a:pt x="60520" y="0"/>
                  </a:moveTo>
                  <a:lnTo>
                    <a:pt x="33745" y="38276"/>
                  </a:lnTo>
                  <a:lnTo>
                    <a:pt x="14739" y="79228"/>
                  </a:lnTo>
                  <a:lnTo>
                    <a:pt x="3493" y="121941"/>
                  </a:lnTo>
                  <a:lnTo>
                    <a:pt x="0" y="165501"/>
                  </a:lnTo>
                  <a:lnTo>
                    <a:pt x="4250" y="208993"/>
                  </a:lnTo>
                  <a:lnTo>
                    <a:pt x="16237" y="251501"/>
                  </a:lnTo>
                  <a:lnTo>
                    <a:pt x="35953" y="292110"/>
                  </a:lnTo>
                  <a:lnTo>
                    <a:pt x="63390" y="329907"/>
                  </a:lnTo>
                  <a:lnTo>
                    <a:pt x="254614" y="163271"/>
                  </a:lnTo>
                  <a:lnTo>
                    <a:pt x="60520"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47"/>
            <p:cNvSpPr/>
            <p:nvPr/>
          </p:nvSpPr>
          <p:spPr>
            <a:xfrm>
              <a:off x="7961483" y="5516863"/>
              <a:ext cx="254635" cy="330200"/>
            </a:xfrm>
            <a:custGeom>
              <a:avLst/>
              <a:gdLst/>
              <a:ahLst/>
              <a:cxnLst/>
              <a:rect l="l" t="t" r="r" b="b"/>
              <a:pathLst>
                <a:path w="254634" h="330200">
                  <a:moveTo>
                    <a:pt x="254614" y="163271"/>
                  </a:moveTo>
                  <a:lnTo>
                    <a:pt x="63390" y="329907"/>
                  </a:lnTo>
                  <a:lnTo>
                    <a:pt x="35953" y="292110"/>
                  </a:lnTo>
                  <a:lnTo>
                    <a:pt x="16237" y="251501"/>
                  </a:lnTo>
                  <a:lnTo>
                    <a:pt x="4250" y="208993"/>
                  </a:lnTo>
                  <a:lnTo>
                    <a:pt x="0" y="165501"/>
                  </a:lnTo>
                  <a:lnTo>
                    <a:pt x="3493" y="121941"/>
                  </a:lnTo>
                  <a:lnTo>
                    <a:pt x="14739" y="79228"/>
                  </a:lnTo>
                  <a:lnTo>
                    <a:pt x="33745" y="38276"/>
                  </a:lnTo>
                  <a:lnTo>
                    <a:pt x="60520" y="0"/>
                  </a:lnTo>
                  <a:lnTo>
                    <a:pt x="254614" y="163271"/>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48"/>
            <p:cNvSpPr/>
            <p:nvPr/>
          </p:nvSpPr>
          <p:spPr>
            <a:xfrm>
              <a:off x="8024873" y="5426134"/>
              <a:ext cx="445134" cy="508000"/>
            </a:xfrm>
            <a:custGeom>
              <a:avLst/>
              <a:gdLst/>
              <a:ahLst/>
              <a:cxnLst/>
              <a:rect l="l" t="t" r="r" b="b"/>
              <a:pathLst>
                <a:path w="445134" h="508000">
                  <a:moveTo>
                    <a:pt x="191223" y="0"/>
                  </a:moveTo>
                  <a:lnTo>
                    <a:pt x="191223" y="254000"/>
                  </a:lnTo>
                  <a:lnTo>
                    <a:pt x="0" y="420636"/>
                  </a:lnTo>
                  <a:lnTo>
                    <a:pt x="40263" y="458627"/>
                  </a:lnTo>
                  <a:lnTo>
                    <a:pt x="85777" y="485954"/>
                  </a:lnTo>
                  <a:lnTo>
                    <a:pt x="136208" y="502462"/>
                  </a:lnTo>
                  <a:lnTo>
                    <a:pt x="191223" y="508000"/>
                  </a:lnTo>
                  <a:lnTo>
                    <a:pt x="236766" y="503907"/>
                  </a:lnTo>
                  <a:lnTo>
                    <a:pt x="279632" y="492109"/>
                  </a:lnTo>
                  <a:lnTo>
                    <a:pt x="319104" y="473322"/>
                  </a:lnTo>
                  <a:lnTo>
                    <a:pt x="354468" y="448263"/>
                  </a:lnTo>
                  <a:lnTo>
                    <a:pt x="385007" y="417650"/>
                  </a:lnTo>
                  <a:lnTo>
                    <a:pt x="410006" y="382200"/>
                  </a:lnTo>
                  <a:lnTo>
                    <a:pt x="428748" y="342630"/>
                  </a:lnTo>
                  <a:lnTo>
                    <a:pt x="440519" y="299657"/>
                  </a:lnTo>
                  <a:lnTo>
                    <a:pt x="444601" y="254000"/>
                  </a:lnTo>
                  <a:lnTo>
                    <a:pt x="440519" y="208342"/>
                  </a:lnTo>
                  <a:lnTo>
                    <a:pt x="428748" y="165369"/>
                  </a:lnTo>
                  <a:lnTo>
                    <a:pt x="410006" y="125799"/>
                  </a:lnTo>
                  <a:lnTo>
                    <a:pt x="385007" y="90349"/>
                  </a:lnTo>
                  <a:lnTo>
                    <a:pt x="354468" y="59736"/>
                  </a:lnTo>
                  <a:lnTo>
                    <a:pt x="319104" y="34677"/>
                  </a:lnTo>
                  <a:lnTo>
                    <a:pt x="279632" y="15890"/>
                  </a:lnTo>
                  <a:lnTo>
                    <a:pt x="236766" y="4092"/>
                  </a:lnTo>
                  <a:lnTo>
                    <a:pt x="191223" y="0"/>
                  </a:lnTo>
                  <a:close/>
                </a:path>
              </a:pathLst>
            </a:custGeom>
            <a:solidFill>
              <a:srgbClr val="D5D0C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a:off x="8024873" y="5426134"/>
              <a:ext cx="445134" cy="508000"/>
            </a:xfrm>
            <a:custGeom>
              <a:avLst/>
              <a:gdLst/>
              <a:ahLst/>
              <a:cxnLst/>
              <a:rect l="l" t="t" r="r" b="b"/>
              <a:pathLst>
                <a:path w="445134" h="508000">
                  <a:moveTo>
                    <a:pt x="191223" y="254000"/>
                  </a:moveTo>
                  <a:lnTo>
                    <a:pt x="191223" y="0"/>
                  </a:lnTo>
                  <a:lnTo>
                    <a:pt x="236766" y="4092"/>
                  </a:lnTo>
                  <a:lnTo>
                    <a:pt x="279632" y="15890"/>
                  </a:lnTo>
                  <a:lnTo>
                    <a:pt x="319104" y="34677"/>
                  </a:lnTo>
                  <a:lnTo>
                    <a:pt x="354468" y="59736"/>
                  </a:lnTo>
                  <a:lnTo>
                    <a:pt x="385007" y="90349"/>
                  </a:lnTo>
                  <a:lnTo>
                    <a:pt x="410006" y="125799"/>
                  </a:lnTo>
                  <a:lnTo>
                    <a:pt x="428748" y="165369"/>
                  </a:lnTo>
                  <a:lnTo>
                    <a:pt x="440519" y="208342"/>
                  </a:lnTo>
                  <a:lnTo>
                    <a:pt x="444601" y="254000"/>
                  </a:lnTo>
                  <a:lnTo>
                    <a:pt x="440519" y="299657"/>
                  </a:lnTo>
                  <a:lnTo>
                    <a:pt x="428748" y="342630"/>
                  </a:lnTo>
                  <a:lnTo>
                    <a:pt x="410006" y="382200"/>
                  </a:lnTo>
                  <a:lnTo>
                    <a:pt x="385007" y="417650"/>
                  </a:lnTo>
                  <a:lnTo>
                    <a:pt x="354468" y="448263"/>
                  </a:lnTo>
                  <a:lnTo>
                    <a:pt x="319104" y="473322"/>
                  </a:lnTo>
                  <a:lnTo>
                    <a:pt x="279632" y="492109"/>
                  </a:lnTo>
                  <a:lnTo>
                    <a:pt x="236766" y="503907"/>
                  </a:lnTo>
                  <a:lnTo>
                    <a:pt x="191223" y="508000"/>
                  </a:lnTo>
                  <a:lnTo>
                    <a:pt x="136208" y="502462"/>
                  </a:lnTo>
                  <a:lnTo>
                    <a:pt x="85777" y="485954"/>
                  </a:lnTo>
                  <a:lnTo>
                    <a:pt x="40263" y="458627"/>
                  </a:lnTo>
                  <a:lnTo>
                    <a:pt x="0" y="420636"/>
                  </a:lnTo>
                  <a:lnTo>
                    <a:pt x="191223" y="254000"/>
                  </a:lnTo>
                  <a:close/>
                </a:path>
              </a:pathLst>
            </a:custGeom>
            <a:ln w="12700">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0"/>
            <p:cNvSpPr/>
            <p:nvPr/>
          </p:nvSpPr>
          <p:spPr>
            <a:xfrm>
              <a:off x="8007658" y="5472311"/>
              <a:ext cx="415925" cy="415925"/>
            </a:xfrm>
            <a:custGeom>
              <a:avLst/>
              <a:gdLst/>
              <a:ahLst/>
              <a:cxnLst/>
              <a:rect l="l" t="t" r="r" b="b"/>
              <a:pathLst>
                <a:path w="415925" h="415925">
                  <a:moveTo>
                    <a:pt x="207810" y="0"/>
                  </a:moveTo>
                  <a:lnTo>
                    <a:pt x="160161" y="5489"/>
                  </a:lnTo>
                  <a:lnTo>
                    <a:pt x="116420" y="21124"/>
                  </a:lnTo>
                  <a:lnTo>
                    <a:pt x="77835" y="45658"/>
                  </a:lnTo>
                  <a:lnTo>
                    <a:pt x="45653" y="77843"/>
                  </a:lnTo>
                  <a:lnTo>
                    <a:pt x="21122" y="116430"/>
                  </a:lnTo>
                  <a:lnTo>
                    <a:pt x="5488" y="160173"/>
                  </a:lnTo>
                  <a:lnTo>
                    <a:pt x="0" y="207822"/>
                  </a:lnTo>
                  <a:lnTo>
                    <a:pt x="5488" y="255472"/>
                  </a:lnTo>
                  <a:lnTo>
                    <a:pt x="21122" y="299214"/>
                  </a:lnTo>
                  <a:lnTo>
                    <a:pt x="45653" y="337802"/>
                  </a:lnTo>
                  <a:lnTo>
                    <a:pt x="77835" y="369986"/>
                  </a:lnTo>
                  <a:lnTo>
                    <a:pt x="116420" y="394520"/>
                  </a:lnTo>
                  <a:lnTo>
                    <a:pt x="160161" y="410156"/>
                  </a:lnTo>
                  <a:lnTo>
                    <a:pt x="207810" y="415645"/>
                  </a:lnTo>
                  <a:lnTo>
                    <a:pt x="255463" y="410156"/>
                  </a:lnTo>
                  <a:lnTo>
                    <a:pt x="299207" y="394520"/>
                  </a:lnTo>
                  <a:lnTo>
                    <a:pt x="337794" y="369986"/>
                  </a:lnTo>
                  <a:lnTo>
                    <a:pt x="369978" y="337802"/>
                  </a:lnTo>
                  <a:lnTo>
                    <a:pt x="394510" y="299214"/>
                  </a:lnTo>
                  <a:lnTo>
                    <a:pt x="410144" y="255472"/>
                  </a:lnTo>
                  <a:lnTo>
                    <a:pt x="415632" y="207822"/>
                  </a:lnTo>
                  <a:lnTo>
                    <a:pt x="410144" y="160173"/>
                  </a:lnTo>
                  <a:lnTo>
                    <a:pt x="394510" y="116430"/>
                  </a:lnTo>
                  <a:lnTo>
                    <a:pt x="369978" y="77843"/>
                  </a:lnTo>
                  <a:lnTo>
                    <a:pt x="337794" y="45658"/>
                  </a:lnTo>
                  <a:lnTo>
                    <a:pt x="299207" y="21124"/>
                  </a:lnTo>
                  <a:lnTo>
                    <a:pt x="255463" y="5489"/>
                  </a:lnTo>
                  <a:lnTo>
                    <a:pt x="20781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51" name="object 51"/>
          <p:cNvSpPr txBox="1"/>
          <p:nvPr/>
        </p:nvSpPr>
        <p:spPr>
          <a:xfrm>
            <a:off x="8062826" y="3887785"/>
            <a:ext cx="30543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9370">
              <a:lnSpc>
                <a:spcPts val="830"/>
              </a:lnSpc>
              <a:spcBef>
                <a:spcPts val="100"/>
              </a:spcBef>
            </a:pPr>
            <a:r>
              <a:rPr sz="800" b="1" spc="-20">
                <a:solidFill>
                  <a:srgbClr val="231F20"/>
                </a:solidFill>
                <a:latin typeface="Arial"/>
                <a:cs typeface="Arial"/>
              </a:rPr>
              <a:t>3/22</a:t>
            </a:r>
            <a:endParaRPr sz="800">
              <a:latin typeface="Arial"/>
              <a:cs typeface="Arial"/>
            </a:endParaRPr>
          </a:p>
          <a:p>
            <a:pPr marL="12700">
              <a:lnSpc>
                <a:spcPts val="830"/>
              </a:lnSpc>
            </a:pPr>
            <a:r>
              <a:rPr sz="800" spc="-10">
                <a:solidFill>
                  <a:srgbClr val="231F20"/>
                </a:solidFill>
                <a:latin typeface="Arial"/>
                <a:cs typeface="Arial"/>
              </a:rPr>
              <a:t>cycles</a:t>
            </a:r>
            <a:endParaRPr sz="800">
              <a:latin typeface="Arial"/>
              <a:cs typeface="Arial"/>
            </a:endParaRPr>
          </a:p>
        </p:txBody>
      </p:sp>
      <p:sp>
        <p:nvSpPr>
          <p:cNvPr id="52" name="object 52"/>
          <p:cNvSpPr txBox="1"/>
          <p:nvPr/>
        </p:nvSpPr>
        <p:spPr>
          <a:xfrm>
            <a:off x="8900517" y="3887785"/>
            <a:ext cx="313055" cy="2362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30"/>
              </a:lnSpc>
              <a:spcBef>
                <a:spcPts val="100"/>
              </a:spcBef>
            </a:pPr>
            <a:r>
              <a:rPr sz="800" b="1" spc="-10">
                <a:solidFill>
                  <a:srgbClr val="231F20"/>
                </a:solidFill>
                <a:latin typeface="Arial"/>
                <a:cs typeface="Arial"/>
              </a:rPr>
              <a:t>16/22</a:t>
            </a:r>
            <a:endParaRPr sz="800">
              <a:latin typeface="Arial"/>
              <a:cs typeface="Arial"/>
            </a:endParaRPr>
          </a:p>
          <a:p>
            <a:pPr marL="15875">
              <a:lnSpc>
                <a:spcPts val="830"/>
              </a:lnSpc>
            </a:pPr>
            <a:r>
              <a:rPr sz="800" spc="-10">
                <a:solidFill>
                  <a:srgbClr val="231F20"/>
                </a:solidFill>
                <a:latin typeface="Arial"/>
                <a:cs typeface="Arial"/>
              </a:rPr>
              <a:t>cycles</a:t>
            </a:r>
            <a:endParaRPr sz="800">
              <a:latin typeface="Arial"/>
              <a:cs typeface="Arial"/>
            </a:endParaRPr>
          </a:p>
        </p:txBody>
      </p:sp>
      <p:sp>
        <p:nvSpPr>
          <p:cNvPr id="53" name="object 53"/>
          <p:cNvSpPr txBox="1"/>
          <p:nvPr/>
        </p:nvSpPr>
        <p:spPr>
          <a:xfrm>
            <a:off x="571654" y="2427995"/>
            <a:ext cx="1822450" cy="524510"/>
          </a:xfrm>
          <a:prstGeom prst="rect">
            <a:avLst/>
          </a:prstGeom>
        </p:spPr>
        <p:txBody>
          <a:bodyPr vert="horz" wrap="square" lIns="0" tIns="2603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204"/>
              </a:spcBef>
            </a:pPr>
            <a:r>
              <a:rPr sz="800" b="1">
                <a:solidFill>
                  <a:srgbClr val="0068A1"/>
                </a:solidFill>
                <a:latin typeface="Arial"/>
                <a:cs typeface="Arial"/>
              </a:rPr>
              <a:t>FULLY</a:t>
            </a:r>
            <a:r>
              <a:rPr sz="800" b="1" spc="-20">
                <a:solidFill>
                  <a:srgbClr val="0068A1"/>
                </a:solidFill>
                <a:latin typeface="Arial"/>
                <a:cs typeface="Arial"/>
              </a:rPr>
              <a:t> </a:t>
            </a:r>
            <a:r>
              <a:rPr sz="800" b="1" spc="-10">
                <a:solidFill>
                  <a:srgbClr val="0068A1"/>
                </a:solidFill>
                <a:latin typeface="Arial"/>
                <a:cs typeface="Arial"/>
              </a:rPr>
              <a:t>INVESTED</a:t>
            </a:r>
            <a:endParaRPr sz="800">
              <a:latin typeface="Arial"/>
              <a:cs typeface="Arial"/>
            </a:endParaRPr>
          </a:p>
          <a:p>
            <a:pPr marL="12700" marR="5080">
              <a:lnSpc>
                <a:spcPts val="900"/>
              </a:lnSpc>
              <a:spcBef>
                <a:spcPts val="185"/>
              </a:spcBef>
            </a:pPr>
            <a:r>
              <a:rPr sz="800" spc="-10">
                <a:solidFill>
                  <a:srgbClr val="231F20"/>
                </a:solidFill>
                <a:latin typeface="Arial"/>
                <a:cs typeface="Arial"/>
              </a:rPr>
              <a:t>This</a:t>
            </a:r>
            <a:r>
              <a:rPr sz="800" spc="35">
                <a:solidFill>
                  <a:srgbClr val="231F20"/>
                </a:solidFill>
                <a:latin typeface="Arial"/>
                <a:cs typeface="Arial"/>
              </a:rPr>
              <a:t> </a:t>
            </a:r>
            <a:r>
              <a:rPr sz="800">
                <a:solidFill>
                  <a:srgbClr val="231F20"/>
                </a:solidFill>
                <a:latin typeface="Arial"/>
                <a:cs typeface="Arial"/>
              </a:rPr>
              <a:t>investor</a:t>
            </a:r>
            <a:r>
              <a:rPr sz="800" spc="35">
                <a:solidFill>
                  <a:srgbClr val="231F20"/>
                </a:solidFill>
                <a:latin typeface="Arial"/>
                <a:cs typeface="Arial"/>
              </a:rPr>
              <a:t> </a:t>
            </a:r>
            <a:r>
              <a:rPr sz="800">
                <a:solidFill>
                  <a:srgbClr val="231F20"/>
                </a:solidFill>
                <a:latin typeface="Arial"/>
                <a:cs typeface="Arial"/>
              </a:rPr>
              <a:t>isn’t</a:t>
            </a:r>
            <a:r>
              <a:rPr sz="800" spc="40">
                <a:solidFill>
                  <a:srgbClr val="231F20"/>
                </a:solidFill>
                <a:latin typeface="Arial"/>
                <a:cs typeface="Arial"/>
              </a:rPr>
              <a:t> </a:t>
            </a:r>
            <a:r>
              <a:rPr sz="800">
                <a:solidFill>
                  <a:srgbClr val="231F20"/>
                </a:solidFill>
                <a:latin typeface="Arial"/>
                <a:cs typeface="Arial"/>
              </a:rPr>
              <a:t>concerned</a:t>
            </a:r>
            <a:r>
              <a:rPr sz="800" spc="35">
                <a:solidFill>
                  <a:srgbClr val="231F20"/>
                </a:solidFill>
                <a:latin typeface="Arial"/>
                <a:cs typeface="Arial"/>
              </a:rPr>
              <a:t> </a:t>
            </a:r>
            <a:r>
              <a:rPr sz="800" spc="-10">
                <a:solidFill>
                  <a:srgbClr val="231F20"/>
                </a:solidFill>
                <a:latin typeface="Arial"/>
                <a:cs typeface="Arial"/>
              </a:rPr>
              <a:t>about </a:t>
            </a:r>
            <a:r>
              <a:rPr sz="800">
                <a:solidFill>
                  <a:srgbClr val="231F20"/>
                </a:solidFill>
                <a:latin typeface="Arial"/>
                <a:cs typeface="Arial"/>
              </a:rPr>
              <a:t>election</a:t>
            </a:r>
            <a:r>
              <a:rPr sz="800" spc="35">
                <a:solidFill>
                  <a:srgbClr val="231F20"/>
                </a:solidFill>
                <a:latin typeface="Arial"/>
                <a:cs typeface="Arial"/>
              </a:rPr>
              <a:t> </a:t>
            </a:r>
            <a:r>
              <a:rPr sz="800">
                <a:solidFill>
                  <a:srgbClr val="231F20"/>
                </a:solidFill>
                <a:latin typeface="Arial"/>
                <a:cs typeface="Arial"/>
              </a:rPr>
              <a:t>uncertainty</a:t>
            </a:r>
            <a:r>
              <a:rPr sz="800" spc="40">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invests</a:t>
            </a:r>
            <a:r>
              <a:rPr sz="800" spc="35">
                <a:solidFill>
                  <a:srgbClr val="231F20"/>
                </a:solidFill>
                <a:latin typeface="Arial"/>
                <a:cs typeface="Arial"/>
              </a:rPr>
              <a:t> </a:t>
            </a:r>
            <a:r>
              <a:rPr sz="800">
                <a:solidFill>
                  <a:srgbClr val="231F20"/>
                </a:solidFill>
                <a:latin typeface="Arial"/>
                <a:cs typeface="Arial"/>
              </a:rPr>
              <a:t>the</a:t>
            </a:r>
            <a:r>
              <a:rPr sz="800" spc="40">
                <a:solidFill>
                  <a:srgbClr val="231F20"/>
                </a:solidFill>
                <a:latin typeface="Arial"/>
                <a:cs typeface="Arial"/>
              </a:rPr>
              <a:t> </a:t>
            </a:r>
            <a:r>
              <a:rPr sz="800" spc="-20">
                <a:solidFill>
                  <a:srgbClr val="231F20"/>
                </a:solidFill>
                <a:latin typeface="Arial"/>
                <a:cs typeface="Arial"/>
              </a:rPr>
              <a:t>full</a:t>
            </a:r>
            <a:endParaRPr sz="800">
              <a:latin typeface="Arial"/>
              <a:cs typeface="Arial"/>
            </a:endParaRPr>
          </a:p>
          <a:p>
            <a:pPr marL="12700">
              <a:lnSpc>
                <a:spcPts val="880"/>
              </a:lnSpc>
            </a:pPr>
            <a:r>
              <a:rPr sz="800" spc="-20">
                <a:solidFill>
                  <a:srgbClr val="231F20"/>
                </a:solidFill>
                <a:latin typeface="Arial"/>
                <a:cs typeface="Arial"/>
              </a:rPr>
              <a:t>$10K</a:t>
            </a:r>
            <a:r>
              <a:rPr sz="800" spc="10">
                <a:solidFill>
                  <a:srgbClr val="231F20"/>
                </a:solidFill>
                <a:latin typeface="Arial"/>
                <a:cs typeface="Arial"/>
              </a:rPr>
              <a:t> </a:t>
            </a:r>
            <a:r>
              <a:rPr sz="800">
                <a:solidFill>
                  <a:srgbClr val="231F20"/>
                </a:solidFill>
                <a:latin typeface="Arial"/>
                <a:cs typeface="Arial"/>
              </a:rPr>
              <a:t>on</a:t>
            </a:r>
            <a:r>
              <a:rPr sz="800" spc="10">
                <a:solidFill>
                  <a:srgbClr val="231F20"/>
                </a:solidFill>
                <a:latin typeface="Arial"/>
                <a:cs typeface="Arial"/>
              </a:rPr>
              <a:t> </a:t>
            </a:r>
            <a:r>
              <a:rPr sz="800">
                <a:solidFill>
                  <a:srgbClr val="231F20"/>
                </a:solidFill>
                <a:latin typeface="Arial"/>
                <a:cs typeface="Arial"/>
              </a:rPr>
              <a:t>January</a:t>
            </a:r>
            <a:r>
              <a:rPr sz="800" spc="15">
                <a:solidFill>
                  <a:srgbClr val="231F20"/>
                </a:solidFill>
                <a:latin typeface="Arial"/>
                <a:cs typeface="Arial"/>
              </a:rPr>
              <a:t> </a:t>
            </a:r>
            <a:r>
              <a:rPr sz="800">
                <a:solidFill>
                  <a:srgbClr val="231F20"/>
                </a:solidFill>
                <a:latin typeface="Arial"/>
                <a:cs typeface="Arial"/>
              </a:rPr>
              <a:t>1</a:t>
            </a:r>
            <a:r>
              <a:rPr sz="800" spc="10">
                <a:solidFill>
                  <a:srgbClr val="231F20"/>
                </a:solidFill>
                <a:latin typeface="Arial"/>
                <a:cs typeface="Arial"/>
              </a:rPr>
              <a:t> </a:t>
            </a:r>
            <a:r>
              <a:rPr sz="800">
                <a:solidFill>
                  <a:srgbClr val="231F20"/>
                </a:solidFill>
                <a:latin typeface="Arial"/>
                <a:cs typeface="Arial"/>
              </a:rPr>
              <a:t>of</a:t>
            </a:r>
            <a:r>
              <a:rPr sz="800" spc="10">
                <a:solidFill>
                  <a:srgbClr val="231F20"/>
                </a:solidFill>
                <a:latin typeface="Arial"/>
                <a:cs typeface="Arial"/>
              </a:rPr>
              <a:t> </a:t>
            </a:r>
            <a:r>
              <a:rPr sz="800">
                <a:solidFill>
                  <a:srgbClr val="231F20"/>
                </a:solidFill>
                <a:latin typeface="Arial"/>
                <a:cs typeface="Arial"/>
              </a:rPr>
              <a:t>the</a:t>
            </a:r>
            <a:r>
              <a:rPr sz="800" spc="15">
                <a:solidFill>
                  <a:srgbClr val="231F20"/>
                </a:solidFill>
                <a:latin typeface="Arial"/>
                <a:cs typeface="Arial"/>
              </a:rPr>
              <a:t> </a:t>
            </a:r>
            <a:r>
              <a:rPr sz="800">
                <a:solidFill>
                  <a:srgbClr val="231F20"/>
                </a:solidFill>
                <a:latin typeface="Arial"/>
                <a:cs typeface="Arial"/>
              </a:rPr>
              <a:t>election</a:t>
            </a:r>
            <a:r>
              <a:rPr sz="800" spc="10">
                <a:solidFill>
                  <a:srgbClr val="231F20"/>
                </a:solidFill>
                <a:latin typeface="Arial"/>
                <a:cs typeface="Arial"/>
              </a:rPr>
              <a:t> </a:t>
            </a:r>
            <a:r>
              <a:rPr sz="800" spc="-10">
                <a:solidFill>
                  <a:srgbClr val="231F20"/>
                </a:solidFill>
                <a:latin typeface="Arial"/>
                <a:cs typeface="Arial"/>
              </a:rPr>
              <a:t>year.</a:t>
            </a:r>
            <a:endParaRPr sz="800">
              <a:latin typeface="Arial"/>
              <a:cs typeface="Arial"/>
            </a:endParaRPr>
          </a:p>
        </p:txBody>
      </p:sp>
      <p:sp>
        <p:nvSpPr>
          <p:cNvPr id="54" name="object 54"/>
          <p:cNvSpPr txBox="1"/>
          <p:nvPr/>
        </p:nvSpPr>
        <p:spPr>
          <a:xfrm>
            <a:off x="571654" y="3074476"/>
            <a:ext cx="1808480" cy="535940"/>
          </a:xfrm>
          <a:prstGeom prst="rect">
            <a:avLst/>
          </a:prstGeom>
        </p:spPr>
        <p:txBody>
          <a:bodyPr vert="horz" wrap="square" lIns="0" tIns="317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250"/>
              </a:spcBef>
            </a:pPr>
            <a:r>
              <a:rPr sz="800" b="1">
                <a:solidFill>
                  <a:srgbClr val="0E9BD8"/>
                </a:solidFill>
                <a:latin typeface="Arial"/>
                <a:cs typeface="Arial"/>
              </a:rPr>
              <a:t>CONSISTENT</a:t>
            </a:r>
            <a:r>
              <a:rPr sz="800" b="1" spc="260">
                <a:solidFill>
                  <a:srgbClr val="0E9BD8"/>
                </a:solidFill>
                <a:latin typeface="Arial"/>
                <a:cs typeface="Arial"/>
              </a:rPr>
              <a:t> </a:t>
            </a:r>
            <a:r>
              <a:rPr sz="800" b="1" spc="-10">
                <a:solidFill>
                  <a:srgbClr val="0E9BD8"/>
                </a:solidFill>
                <a:latin typeface="Arial"/>
                <a:cs typeface="Arial"/>
              </a:rPr>
              <a:t>CONTRIBUTIONS</a:t>
            </a:r>
            <a:endParaRPr sz="800">
              <a:latin typeface="Arial"/>
              <a:cs typeface="Arial"/>
            </a:endParaRPr>
          </a:p>
          <a:p>
            <a:pPr marL="12700" marR="5080">
              <a:lnSpc>
                <a:spcPts val="900"/>
              </a:lnSpc>
              <a:spcBef>
                <a:spcPts val="229"/>
              </a:spcBef>
            </a:pPr>
            <a:r>
              <a:rPr sz="800">
                <a:solidFill>
                  <a:srgbClr val="231F20"/>
                </a:solidFill>
                <a:latin typeface="Arial"/>
                <a:cs typeface="Arial"/>
              </a:rPr>
              <a:t>Similar</a:t>
            </a:r>
            <a:r>
              <a:rPr sz="800" spc="20">
                <a:solidFill>
                  <a:srgbClr val="231F20"/>
                </a:solidFill>
                <a:latin typeface="Arial"/>
                <a:cs typeface="Arial"/>
              </a:rPr>
              <a:t> </a:t>
            </a:r>
            <a:r>
              <a:rPr sz="800">
                <a:solidFill>
                  <a:srgbClr val="231F20"/>
                </a:solidFill>
                <a:latin typeface="Arial"/>
                <a:cs typeface="Arial"/>
              </a:rPr>
              <a:t>to</a:t>
            </a:r>
            <a:r>
              <a:rPr sz="800" spc="25">
                <a:solidFill>
                  <a:srgbClr val="231F20"/>
                </a:solidFill>
                <a:latin typeface="Arial"/>
                <a:cs typeface="Arial"/>
              </a:rPr>
              <a:t> </a:t>
            </a:r>
            <a:r>
              <a:rPr sz="800">
                <a:solidFill>
                  <a:srgbClr val="231F20"/>
                </a:solidFill>
                <a:latin typeface="Arial"/>
                <a:cs typeface="Arial"/>
              </a:rPr>
              <a:t>a</a:t>
            </a:r>
            <a:r>
              <a:rPr sz="800" spc="25">
                <a:solidFill>
                  <a:srgbClr val="231F20"/>
                </a:solidFill>
                <a:latin typeface="Arial"/>
                <a:cs typeface="Arial"/>
              </a:rPr>
              <a:t> </a:t>
            </a:r>
            <a:r>
              <a:rPr sz="800">
                <a:solidFill>
                  <a:srgbClr val="231F20"/>
                </a:solidFill>
                <a:latin typeface="Arial"/>
                <a:cs typeface="Arial"/>
              </a:rPr>
              <a:t>401(k)</a:t>
            </a:r>
            <a:r>
              <a:rPr sz="800" spc="20">
                <a:solidFill>
                  <a:srgbClr val="231F20"/>
                </a:solidFill>
                <a:latin typeface="Arial"/>
                <a:cs typeface="Arial"/>
              </a:rPr>
              <a:t> </a:t>
            </a:r>
            <a:r>
              <a:rPr sz="800">
                <a:solidFill>
                  <a:srgbClr val="231F20"/>
                </a:solidFill>
                <a:latin typeface="Arial"/>
                <a:cs typeface="Arial"/>
              </a:rPr>
              <a:t>retirement</a:t>
            </a:r>
            <a:r>
              <a:rPr sz="800" spc="25">
                <a:solidFill>
                  <a:srgbClr val="231F20"/>
                </a:solidFill>
                <a:latin typeface="Arial"/>
                <a:cs typeface="Arial"/>
              </a:rPr>
              <a:t> </a:t>
            </a:r>
            <a:r>
              <a:rPr sz="800">
                <a:solidFill>
                  <a:srgbClr val="231F20"/>
                </a:solidFill>
                <a:latin typeface="Arial"/>
                <a:cs typeface="Arial"/>
              </a:rPr>
              <a:t>plan,</a:t>
            </a:r>
            <a:r>
              <a:rPr sz="800" spc="25">
                <a:solidFill>
                  <a:srgbClr val="231F20"/>
                </a:solidFill>
                <a:latin typeface="Arial"/>
                <a:cs typeface="Arial"/>
              </a:rPr>
              <a:t> </a:t>
            </a:r>
            <a:r>
              <a:rPr sz="800" spc="-20">
                <a:solidFill>
                  <a:srgbClr val="231F20"/>
                </a:solidFill>
                <a:latin typeface="Arial"/>
                <a:cs typeface="Arial"/>
              </a:rPr>
              <a:t>this </a:t>
            </a:r>
            <a:r>
              <a:rPr sz="800">
                <a:solidFill>
                  <a:srgbClr val="231F20"/>
                </a:solidFill>
                <a:latin typeface="Arial"/>
                <a:cs typeface="Arial"/>
              </a:rPr>
              <a:t>investor</a:t>
            </a:r>
            <a:r>
              <a:rPr sz="800" spc="-10">
                <a:solidFill>
                  <a:srgbClr val="231F20"/>
                </a:solidFill>
                <a:latin typeface="Arial"/>
                <a:cs typeface="Arial"/>
              </a:rPr>
              <a:t> </a:t>
            </a:r>
            <a:r>
              <a:rPr sz="800">
                <a:solidFill>
                  <a:srgbClr val="231F20"/>
                </a:solidFill>
                <a:latin typeface="Arial"/>
                <a:cs typeface="Arial"/>
              </a:rPr>
              <a:t>invests</a:t>
            </a:r>
            <a:r>
              <a:rPr sz="800" spc="-5">
                <a:solidFill>
                  <a:srgbClr val="231F20"/>
                </a:solidFill>
                <a:latin typeface="Arial"/>
                <a:cs typeface="Arial"/>
              </a:rPr>
              <a:t> </a:t>
            </a:r>
            <a:r>
              <a:rPr sz="800" spc="-35">
                <a:solidFill>
                  <a:srgbClr val="231F20"/>
                </a:solidFill>
                <a:latin typeface="Arial"/>
                <a:cs typeface="Arial"/>
              </a:rPr>
              <a:t>$1K</a:t>
            </a:r>
            <a:r>
              <a:rPr sz="800" spc="-75">
                <a:solidFill>
                  <a:srgbClr val="231F20"/>
                </a:solidFill>
                <a:latin typeface="Arial"/>
                <a:cs typeface="Arial"/>
              </a:rPr>
              <a:t> </a:t>
            </a:r>
            <a:r>
              <a:rPr sz="800">
                <a:solidFill>
                  <a:srgbClr val="231F20"/>
                </a:solidFill>
                <a:latin typeface="Trebuchet MS"/>
                <a:cs typeface="Trebuchet MS"/>
              </a:rPr>
              <a:t>in</a:t>
            </a:r>
            <a:r>
              <a:rPr sz="800" spc="-25">
                <a:solidFill>
                  <a:srgbClr val="231F20"/>
                </a:solidFill>
                <a:latin typeface="Trebuchet MS"/>
                <a:cs typeface="Trebuchet MS"/>
              </a:rPr>
              <a:t> </a:t>
            </a:r>
            <a:r>
              <a:rPr sz="800">
                <a:solidFill>
                  <a:srgbClr val="231F20"/>
                </a:solidFill>
                <a:latin typeface="Trebuchet MS"/>
                <a:cs typeface="Trebuchet MS"/>
              </a:rPr>
              <a:t>each</a:t>
            </a:r>
            <a:r>
              <a:rPr sz="800" spc="-30">
                <a:solidFill>
                  <a:srgbClr val="231F20"/>
                </a:solidFill>
                <a:latin typeface="Trebuchet MS"/>
                <a:cs typeface="Trebuchet MS"/>
              </a:rPr>
              <a:t> </a:t>
            </a:r>
            <a:r>
              <a:rPr sz="800">
                <a:solidFill>
                  <a:srgbClr val="231F20"/>
                </a:solidFill>
                <a:latin typeface="Trebuchet MS"/>
                <a:cs typeface="Trebuchet MS"/>
              </a:rPr>
              <a:t>of</a:t>
            </a:r>
            <a:r>
              <a:rPr sz="800" spc="-25">
                <a:solidFill>
                  <a:srgbClr val="231F20"/>
                </a:solidFill>
                <a:latin typeface="Trebuchet MS"/>
                <a:cs typeface="Trebuchet MS"/>
              </a:rPr>
              <a:t> </a:t>
            </a:r>
            <a:r>
              <a:rPr sz="800">
                <a:solidFill>
                  <a:srgbClr val="231F20"/>
                </a:solidFill>
                <a:latin typeface="Trebuchet MS"/>
                <a:cs typeface="Trebuchet MS"/>
              </a:rPr>
              <a:t>the</a:t>
            </a:r>
            <a:r>
              <a:rPr sz="800" spc="-25">
                <a:solidFill>
                  <a:srgbClr val="231F20"/>
                </a:solidFill>
                <a:latin typeface="Trebuchet MS"/>
                <a:cs typeface="Trebuchet MS"/>
              </a:rPr>
              <a:t> </a:t>
            </a:r>
            <a:r>
              <a:rPr sz="800" spc="-20">
                <a:solidFill>
                  <a:srgbClr val="231F20"/>
                </a:solidFill>
                <a:latin typeface="Trebuchet MS"/>
                <a:cs typeface="Trebuchet MS"/>
              </a:rPr>
              <a:t>ﬁrst </a:t>
            </a:r>
            <a:r>
              <a:rPr sz="800" spc="-30">
                <a:solidFill>
                  <a:srgbClr val="231F20"/>
                </a:solidFill>
                <a:latin typeface="Arial"/>
                <a:cs typeface="Arial"/>
              </a:rPr>
              <a:t>10</a:t>
            </a:r>
            <a:r>
              <a:rPr sz="800" spc="35">
                <a:solidFill>
                  <a:srgbClr val="231F20"/>
                </a:solidFill>
                <a:latin typeface="Arial"/>
                <a:cs typeface="Arial"/>
              </a:rPr>
              <a:t> </a:t>
            </a:r>
            <a:r>
              <a:rPr sz="800">
                <a:solidFill>
                  <a:srgbClr val="231F20"/>
                </a:solidFill>
                <a:latin typeface="Arial"/>
                <a:cs typeface="Arial"/>
              </a:rPr>
              <a:t>months</a:t>
            </a:r>
            <a:r>
              <a:rPr sz="800" spc="4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the</a:t>
            </a:r>
            <a:r>
              <a:rPr sz="800" spc="35">
                <a:solidFill>
                  <a:srgbClr val="231F20"/>
                </a:solidFill>
                <a:latin typeface="Arial"/>
                <a:cs typeface="Arial"/>
              </a:rPr>
              <a:t> </a:t>
            </a:r>
            <a:r>
              <a:rPr sz="800">
                <a:solidFill>
                  <a:srgbClr val="231F20"/>
                </a:solidFill>
                <a:latin typeface="Arial"/>
                <a:cs typeface="Arial"/>
              </a:rPr>
              <a:t>election</a:t>
            </a:r>
            <a:r>
              <a:rPr sz="800" spc="40">
                <a:solidFill>
                  <a:srgbClr val="231F20"/>
                </a:solidFill>
                <a:latin typeface="Arial"/>
                <a:cs typeface="Arial"/>
              </a:rPr>
              <a:t> </a:t>
            </a:r>
            <a:r>
              <a:rPr sz="800" spc="-10">
                <a:solidFill>
                  <a:srgbClr val="231F20"/>
                </a:solidFill>
                <a:latin typeface="Arial"/>
                <a:cs typeface="Arial"/>
              </a:rPr>
              <a:t>year.</a:t>
            </a:r>
            <a:endParaRPr sz="800">
              <a:latin typeface="Arial"/>
              <a:cs typeface="Arial"/>
            </a:endParaRPr>
          </a:p>
        </p:txBody>
      </p:sp>
      <p:sp>
        <p:nvSpPr>
          <p:cNvPr id="55" name="object 55"/>
          <p:cNvSpPr txBox="1"/>
          <p:nvPr/>
        </p:nvSpPr>
        <p:spPr>
          <a:xfrm>
            <a:off x="571654" y="3732438"/>
            <a:ext cx="2076450" cy="535940"/>
          </a:xfrm>
          <a:prstGeom prst="rect">
            <a:avLst/>
          </a:prstGeom>
        </p:spPr>
        <p:txBody>
          <a:bodyPr vert="horz" wrap="square" lIns="0" tIns="3175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250"/>
              </a:spcBef>
            </a:pPr>
            <a:r>
              <a:rPr sz="800" b="1">
                <a:solidFill>
                  <a:srgbClr val="762157"/>
                </a:solidFill>
                <a:latin typeface="Arial"/>
                <a:cs typeface="Arial"/>
              </a:rPr>
              <a:t>SITTING</a:t>
            </a:r>
            <a:r>
              <a:rPr sz="800" b="1" spc="90">
                <a:solidFill>
                  <a:srgbClr val="762157"/>
                </a:solidFill>
                <a:latin typeface="Arial"/>
                <a:cs typeface="Arial"/>
              </a:rPr>
              <a:t> </a:t>
            </a:r>
            <a:r>
              <a:rPr sz="800" b="1" spc="65">
                <a:solidFill>
                  <a:srgbClr val="762157"/>
                </a:solidFill>
                <a:latin typeface="Arial"/>
                <a:cs typeface="Arial"/>
              </a:rPr>
              <a:t>ON</a:t>
            </a:r>
            <a:r>
              <a:rPr sz="800" b="1" spc="95">
                <a:solidFill>
                  <a:srgbClr val="762157"/>
                </a:solidFill>
                <a:latin typeface="Arial"/>
                <a:cs typeface="Arial"/>
              </a:rPr>
              <a:t> </a:t>
            </a:r>
            <a:r>
              <a:rPr sz="800" b="1">
                <a:solidFill>
                  <a:srgbClr val="762157"/>
                </a:solidFill>
                <a:latin typeface="Arial"/>
                <a:cs typeface="Arial"/>
              </a:rPr>
              <a:t>THE</a:t>
            </a:r>
            <a:r>
              <a:rPr sz="800" b="1" spc="95">
                <a:solidFill>
                  <a:srgbClr val="762157"/>
                </a:solidFill>
                <a:latin typeface="Arial"/>
                <a:cs typeface="Arial"/>
              </a:rPr>
              <a:t> </a:t>
            </a:r>
            <a:r>
              <a:rPr sz="800" b="1" spc="-10">
                <a:solidFill>
                  <a:srgbClr val="762157"/>
                </a:solidFill>
                <a:latin typeface="Arial"/>
                <a:cs typeface="Arial"/>
              </a:rPr>
              <a:t>SIDELINES</a:t>
            </a:r>
            <a:endParaRPr sz="800">
              <a:latin typeface="Arial"/>
              <a:cs typeface="Arial"/>
            </a:endParaRPr>
          </a:p>
          <a:p>
            <a:pPr marL="12700" marR="5080">
              <a:lnSpc>
                <a:spcPts val="900"/>
              </a:lnSpc>
              <a:spcBef>
                <a:spcPts val="229"/>
              </a:spcBef>
            </a:pPr>
            <a:r>
              <a:rPr sz="800">
                <a:solidFill>
                  <a:srgbClr val="231F20"/>
                </a:solidFill>
                <a:latin typeface="Arial"/>
                <a:cs typeface="Arial"/>
              </a:rPr>
              <a:t>Nervous</a:t>
            </a:r>
            <a:r>
              <a:rPr sz="800" spc="45">
                <a:solidFill>
                  <a:srgbClr val="231F20"/>
                </a:solidFill>
                <a:latin typeface="Arial"/>
                <a:cs typeface="Arial"/>
              </a:rPr>
              <a:t> </a:t>
            </a:r>
            <a:r>
              <a:rPr sz="800">
                <a:solidFill>
                  <a:srgbClr val="231F20"/>
                </a:solidFill>
                <a:latin typeface="Arial"/>
                <a:cs typeface="Arial"/>
              </a:rPr>
              <a:t>about</a:t>
            </a:r>
            <a:r>
              <a:rPr sz="800" spc="40">
                <a:solidFill>
                  <a:srgbClr val="231F20"/>
                </a:solidFill>
                <a:latin typeface="Arial"/>
                <a:cs typeface="Arial"/>
              </a:rPr>
              <a:t> </a:t>
            </a:r>
            <a:r>
              <a:rPr sz="800">
                <a:solidFill>
                  <a:srgbClr val="231F20"/>
                </a:solidFill>
                <a:latin typeface="Arial"/>
                <a:cs typeface="Arial"/>
              </a:rPr>
              <a:t>how</a:t>
            </a:r>
            <a:r>
              <a:rPr sz="800" spc="45">
                <a:solidFill>
                  <a:srgbClr val="231F20"/>
                </a:solidFill>
                <a:latin typeface="Arial"/>
                <a:cs typeface="Arial"/>
              </a:rPr>
              <a:t> </a:t>
            </a:r>
            <a:r>
              <a:rPr sz="800">
                <a:solidFill>
                  <a:srgbClr val="231F20"/>
                </a:solidFill>
                <a:latin typeface="Arial"/>
                <a:cs typeface="Arial"/>
              </a:rPr>
              <a:t>elections</a:t>
            </a:r>
            <a:r>
              <a:rPr sz="800" spc="45">
                <a:solidFill>
                  <a:srgbClr val="231F20"/>
                </a:solidFill>
                <a:latin typeface="Arial"/>
                <a:cs typeface="Arial"/>
              </a:rPr>
              <a:t> </a:t>
            </a:r>
            <a:r>
              <a:rPr sz="800">
                <a:solidFill>
                  <a:srgbClr val="231F20"/>
                </a:solidFill>
                <a:latin typeface="Arial"/>
                <a:cs typeface="Arial"/>
              </a:rPr>
              <a:t>affect</a:t>
            </a:r>
            <a:r>
              <a:rPr sz="800" spc="45">
                <a:solidFill>
                  <a:srgbClr val="231F20"/>
                </a:solidFill>
                <a:latin typeface="Arial"/>
                <a:cs typeface="Arial"/>
              </a:rPr>
              <a:t> </a:t>
            </a:r>
            <a:r>
              <a:rPr sz="800" spc="-10">
                <a:solidFill>
                  <a:srgbClr val="231F20"/>
                </a:solidFill>
                <a:latin typeface="Arial"/>
                <a:cs typeface="Arial"/>
              </a:rPr>
              <a:t>markets, </a:t>
            </a:r>
            <a:r>
              <a:rPr sz="800">
                <a:solidFill>
                  <a:srgbClr val="231F20"/>
                </a:solidFill>
                <a:latin typeface="Arial"/>
                <a:cs typeface="Arial"/>
              </a:rPr>
              <a:t>this</a:t>
            </a:r>
            <a:r>
              <a:rPr sz="800" spc="10">
                <a:solidFill>
                  <a:srgbClr val="231F20"/>
                </a:solidFill>
                <a:latin typeface="Arial"/>
                <a:cs typeface="Arial"/>
              </a:rPr>
              <a:t> </a:t>
            </a:r>
            <a:r>
              <a:rPr sz="800">
                <a:solidFill>
                  <a:srgbClr val="231F20"/>
                </a:solidFill>
                <a:latin typeface="Arial"/>
                <a:cs typeface="Arial"/>
              </a:rPr>
              <a:t>investor</a:t>
            </a:r>
            <a:r>
              <a:rPr sz="800" spc="10">
                <a:solidFill>
                  <a:srgbClr val="231F20"/>
                </a:solidFill>
                <a:latin typeface="Arial"/>
                <a:cs typeface="Arial"/>
              </a:rPr>
              <a:t> </a:t>
            </a:r>
            <a:r>
              <a:rPr sz="800">
                <a:solidFill>
                  <a:srgbClr val="231F20"/>
                </a:solidFill>
                <a:latin typeface="Arial"/>
                <a:cs typeface="Arial"/>
              </a:rPr>
              <a:t>waits</a:t>
            </a:r>
            <a:r>
              <a:rPr sz="800" spc="10">
                <a:solidFill>
                  <a:srgbClr val="231F20"/>
                </a:solidFill>
                <a:latin typeface="Arial"/>
                <a:cs typeface="Arial"/>
              </a:rPr>
              <a:t> </a:t>
            </a:r>
            <a:r>
              <a:rPr sz="800">
                <a:solidFill>
                  <a:srgbClr val="231F20"/>
                </a:solidFill>
                <a:latin typeface="Arial"/>
                <a:cs typeface="Arial"/>
              </a:rPr>
              <a:t>until</a:t>
            </a:r>
            <a:r>
              <a:rPr sz="800" spc="10">
                <a:solidFill>
                  <a:srgbClr val="231F20"/>
                </a:solidFill>
                <a:latin typeface="Arial"/>
                <a:cs typeface="Arial"/>
              </a:rPr>
              <a:t> </a:t>
            </a:r>
            <a:r>
              <a:rPr sz="800">
                <a:solidFill>
                  <a:srgbClr val="231F20"/>
                </a:solidFill>
                <a:latin typeface="Arial"/>
                <a:cs typeface="Arial"/>
              </a:rPr>
              <a:t>January</a:t>
            </a:r>
            <a:r>
              <a:rPr sz="800" spc="10">
                <a:solidFill>
                  <a:srgbClr val="231F20"/>
                </a:solidFill>
                <a:latin typeface="Arial"/>
                <a:cs typeface="Arial"/>
              </a:rPr>
              <a:t> </a:t>
            </a:r>
            <a:r>
              <a:rPr sz="800">
                <a:solidFill>
                  <a:srgbClr val="231F20"/>
                </a:solidFill>
                <a:latin typeface="Arial"/>
                <a:cs typeface="Arial"/>
              </a:rPr>
              <a:t>1</a:t>
            </a:r>
            <a:r>
              <a:rPr sz="800" spc="10">
                <a:solidFill>
                  <a:srgbClr val="231F20"/>
                </a:solidFill>
                <a:latin typeface="Arial"/>
                <a:cs typeface="Arial"/>
              </a:rPr>
              <a:t> </a:t>
            </a:r>
            <a:r>
              <a:rPr sz="800">
                <a:solidFill>
                  <a:srgbClr val="231F20"/>
                </a:solidFill>
                <a:latin typeface="Arial"/>
                <a:cs typeface="Arial"/>
              </a:rPr>
              <a:t>after</a:t>
            </a:r>
            <a:r>
              <a:rPr sz="800" spc="10">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election</a:t>
            </a:r>
            <a:r>
              <a:rPr sz="800" spc="30">
                <a:solidFill>
                  <a:srgbClr val="231F20"/>
                </a:solidFill>
                <a:latin typeface="Arial"/>
                <a:cs typeface="Arial"/>
              </a:rPr>
              <a:t> </a:t>
            </a:r>
            <a:r>
              <a:rPr sz="800">
                <a:solidFill>
                  <a:srgbClr val="231F20"/>
                </a:solidFill>
                <a:latin typeface="Arial"/>
                <a:cs typeface="Arial"/>
              </a:rPr>
              <a:t>results</a:t>
            </a:r>
            <a:r>
              <a:rPr sz="800" spc="30">
                <a:solidFill>
                  <a:srgbClr val="231F20"/>
                </a:solidFill>
                <a:latin typeface="Arial"/>
                <a:cs typeface="Arial"/>
              </a:rPr>
              <a:t> </a:t>
            </a:r>
            <a:r>
              <a:rPr sz="800">
                <a:solidFill>
                  <a:srgbClr val="231F20"/>
                </a:solidFill>
                <a:latin typeface="Arial"/>
                <a:cs typeface="Arial"/>
              </a:rPr>
              <a:t>to</a:t>
            </a:r>
            <a:r>
              <a:rPr sz="800" spc="30">
                <a:solidFill>
                  <a:srgbClr val="231F20"/>
                </a:solidFill>
                <a:latin typeface="Arial"/>
                <a:cs typeface="Arial"/>
              </a:rPr>
              <a:t> </a:t>
            </a:r>
            <a:r>
              <a:rPr sz="800">
                <a:solidFill>
                  <a:srgbClr val="231F20"/>
                </a:solidFill>
                <a:latin typeface="Arial"/>
                <a:cs typeface="Arial"/>
              </a:rPr>
              <a:t>invest</a:t>
            </a:r>
            <a:r>
              <a:rPr sz="800" spc="30">
                <a:solidFill>
                  <a:srgbClr val="231F20"/>
                </a:solidFill>
                <a:latin typeface="Arial"/>
                <a:cs typeface="Arial"/>
              </a:rPr>
              <a:t> </a:t>
            </a:r>
            <a:r>
              <a:rPr sz="800">
                <a:solidFill>
                  <a:srgbClr val="231F20"/>
                </a:solidFill>
                <a:latin typeface="Arial"/>
                <a:cs typeface="Arial"/>
              </a:rPr>
              <a:t>the</a:t>
            </a:r>
            <a:r>
              <a:rPr sz="800" spc="35">
                <a:solidFill>
                  <a:srgbClr val="231F20"/>
                </a:solidFill>
                <a:latin typeface="Arial"/>
                <a:cs typeface="Arial"/>
              </a:rPr>
              <a:t> </a:t>
            </a:r>
            <a:r>
              <a:rPr sz="800">
                <a:solidFill>
                  <a:srgbClr val="231F20"/>
                </a:solidFill>
                <a:latin typeface="Arial"/>
                <a:cs typeface="Arial"/>
              </a:rPr>
              <a:t>full</a:t>
            </a:r>
            <a:r>
              <a:rPr sz="800" spc="30">
                <a:solidFill>
                  <a:srgbClr val="231F20"/>
                </a:solidFill>
                <a:latin typeface="Arial"/>
                <a:cs typeface="Arial"/>
              </a:rPr>
              <a:t> </a:t>
            </a:r>
            <a:r>
              <a:rPr sz="800" spc="-10">
                <a:solidFill>
                  <a:srgbClr val="231F20"/>
                </a:solidFill>
                <a:latin typeface="Arial"/>
                <a:cs typeface="Arial"/>
              </a:rPr>
              <a:t>$10K.</a:t>
            </a:r>
            <a:endParaRPr sz="800">
              <a:latin typeface="Arial"/>
              <a:cs typeface="Arial"/>
            </a:endParaRPr>
          </a:p>
        </p:txBody>
      </p:sp>
      <p:sp>
        <p:nvSpPr>
          <p:cNvPr id="56" name="object 5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a:t>What</a:t>
            </a:r>
            <a:r>
              <a:rPr spc="-175"/>
              <a:t> </a:t>
            </a:r>
            <a:r>
              <a:rPr spc="-114"/>
              <a:t>have</a:t>
            </a:r>
            <a:r>
              <a:rPr spc="-175"/>
              <a:t> </a:t>
            </a:r>
            <a:r>
              <a:rPr spc="-65"/>
              <a:t>been</a:t>
            </a:r>
            <a:r>
              <a:rPr spc="-175"/>
              <a:t> </a:t>
            </a:r>
            <a:r>
              <a:rPr spc="-95"/>
              <a:t>the</a:t>
            </a:r>
            <a:r>
              <a:rPr spc="-175"/>
              <a:t> </a:t>
            </a:r>
            <a:r>
              <a:rPr spc="-80"/>
              <a:t>best</a:t>
            </a:r>
            <a:r>
              <a:rPr spc="-170"/>
              <a:t> </a:t>
            </a:r>
            <a:r>
              <a:rPr spc="-125"/>
              <a:t>ways</a:t>
            </a:r>
            <a:r>
              <a:rPr spc="-175"/>
              <a:t> </a:t>
            </a:r>
            <a:r>
              <a:rPr spc="-70"/>
              <a:t>to</a:t>
            </a:r>
            <a:r>
              <a:rPr spc="-175"/>
              <a:t> </a:t>
            </a:r>
            <a:r>
              <a:rPr spc="-114"/>
              <a:t>invest</a:t>
            </a:r>
            <a:r>
              <a:rPr spc="-175"/>
              <a:t> </a:t>
            </a:r>
            <a:r>
              <a:rPr spc="-80"/>
              <a:t>in</a:t>
            </a:r>
            <a:r>
              <a:rPr spc="-175"/>
              <a:t> </a:t>
            </a:r>
            <a:r>
              <a:rPr spc="-80"/>
              <a:t>election</a:t>
            </a:r>
            <a:r>
              <a:rPr spc="-170"/>
              <a:t> </a:t>
            </a:r>
            <a:r>
              <a:rPr spc="-45"/>
              <a:t>years?</a:t>
            </a:r>
          </a:p>
        </p:txBody>
      </p:sp>
      <p:sp>
        <p:nvSpPr>
          <p:cNvPr id="62" name="object 62"/>
          <p:cNvSpPr/>
          <p:nvPr/>
        </p:nvSpPr>
        <p:spPr>
          <a:xfrm>
            <a:off x="571500" y="4648379"/>
            <a:ext cx="8915400" cy="0"/>
          </a:xfrm>
          <a:custGeom>
            <a:avLst/>
            <a:gdLst/>
            <a:ahLst/>
            <a:cxnLst/>
            <a:rect l="l" t="t" r="r" b="b"/>
            <a:pathLst>
              <a:path w="8915400">
                <a:moveTo>
                  <a:pt x="0" y="0"/>
                </a:moveTo>
                <a:lnTo>
                  <a:pt x="8915400" y="0"/>
                </a:lnTo>
              </a:path>
            </a:pathLst>
          </a:custGeom>
          <a:ln w="6350">
            <a:solidFill>
              <a:srgbClr val="A7A9A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78038" y="7369962"/>
            <a:ext cx="1910080" cy="20764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75"/>
              </a:lnSpc>
            </a:pPr>
            <a:r>
              <a:rPr sz="600" b="1" spc="20">
                <a:solidFill>
                  <a:srgbClr val="231F20"/>
                </a:solidFill>
                <a:latin typeface="Arial"/>
                <a:cs typeface="Arial"/>
              </a:rPr>
              <a:t>GUIDE</a:t>
            </a:r>
            <a:r>
              <a:rPr sz="600" b="1" spc="180">
                <a:solidFill>
                  <a:srgbClr val="231F20"/>
                </a:solidFill>
                <a:latin typeface="Arial"/>
                <a:cs typeface="Arial"/>
              </a:rPr>
              <a:t> </a:t>
            </a:r>
            <a:r>
              <a:rPr sz="600" b="1" spc="20">
                <a:solidFill>
                  <a:srgbClr val="231F20"/>
                </a:solidFill>
                <a:latin typeface="Arial"/>
                <a:cs typeface="Arial"/>
              </a:rPr>
              <a:t>TO</a:t>
            </a:r>
            <a:r>
              <a:rPr sz="600" b="1" spc="200">
                <a:solidFill>
                  <a:srgbClr val="231F20"/>
                </a:solidFill>
                <a:latin typeface="Arial"/>
                <a:cs typeface="Arial"/>
              </a:rPr>
              <a:t> </a:t>
            </a:r>
            <a:r>
              <a:rPr sz="600" b="1" spc="20">
                <a:solidFill>
                  <a:srgbClr val="231F20"/>
                </a:solidFill>
                <a:latin typeface="Arial"/>
                <a:cs typeface="Arial"/>
              </a:rPr>
              <a:t>INVESTING</a:t>
            </a:r>
            <a:r>
              <a:rPr sz="600" b="1" spc="204">
                <a:solidFill>
                  <a:srgbClr val="231F20"/>
                </a:solidFill>
                <a:latin typeface="Arial"/>
                <a:cs typeface="Arial"/>
              </a:rPr>
              <a:t> </a:t>
            </a:r>
            <a:r>
              <a:rPr sz="600" b="1" spc="20">
                <a:solidFill>
                  <a:srgbClr val="231F20"/>
                </a:solidFill>
                <a:latin typeface="Arial"/>
                <a:cs typeface="Arial"/>
              </a:rPr>
              <a:t>IN</a:t>
            </a:r>
            <a:r>
              <a:rPr sz="600" b="1" spc="190">
                <a:solidFill>
                  <a:srgbClr val="231F20"/>
                </a:solidFill>
                <a:latin typeface="Arial"/>
                <a:cs typeface="Arial"/>
              </a:rPr>
              <a:t> </a:t>
            </a:r>
            <a:r>
              <a:rPr sz="600" b="1" spc="20">
                <a:solidFill>
                  <a:srgbClr val="231F20"/>
                </a:solidFill>
                <a:latin typeface="Arial"/>
                <a:cs typeface="Arial"/>
              </a:rPr>
              <a:t>AN</a:t>
            </a:r>
            <a:r>
              <a:rPr sz="600" b="1" spc="200">
                <a:solidFill>
                  <a:srgbClr val="231F20"/>
                </a:solidFill>
                <a:latin typeface="Arial"/>
                <a:cs typeface="Arial"/>
              </a:rPr>
              <a:t> </a:t>
            </a:r>
            <a:r>
              <a:rPr sz="600" b="1" spc="20">
                <a:solidFill>
                  <a:srgbClr val="231F20"/>
                </a:solidFill>
                <a:latin typeface="Arial"/>
                <a:cs typeface="Arial"/>
              </a:rPr>
              <a:t>ELECTION</a:t>
            </a:r>
            <a:r>
              <a:rPr sz="600" b="1" spc="185">
                <a:solidFill>
                  <a:srgbClr val="231F20"/>
                </a:solidFill>
                <a:latin typeface="Arial"/>
                <a:cs typeface="Arial"/>
              </a:rPr>
              <a:t> </a:t>
            </a:r>
            <a:r>
              <a:rPr sz="600" b="1" spc="-20">
                <a:solidFill>
                  <a:srgbClr val="231F20"/>
                </a:solidFill>
                <a:latin typeface="Arial"/>
                <a:cs typeface="Arial"/>
              </a:rPr>
              <a:t>YEAR</a:t>
            </a:r>
            <a:r>
              <a:rPr sz="600" b="1" spc="500">
                <a:solidFill>
                  <a:srgbClr val="231F20"/>
                </a:solidFill>
                <a:latin typeface="Arial"/>
                <a:cs typeface="Arial"/>
              </a:rPr>
              <a:t> </a:t>
            </a:r>
            <a:endParaRPr sz="600">
              <a:latin typeface="Arial"/>
              <a:cs typeface="Arial"/>
            </a:endParaRPr>
          </a:p>
          <a:p>
            <a:pPr algn="ctr">
              <a:lnSpc>
                <a:spcPct val="100000"/>
              </a:lnSpc>
              <a:spcBef>
                <a:spcPts val="65"/>
              </a:spcBef>
            </a:pPr>
            <a:r>
              <a:rPr sz="800" spc="-140">
                <a:solidFill>
                  <a:srgbClr val="231F20"/>
                </a:solidFill>
                <a:latin typeface="Arial"/>
                <a:cs typeface="Arial"/>
              </a:rPr>
              <a:t>–</a:t>
            </a:r>
            <a:r>
              <a:rPr sz="800" spc="-15">
                <a:solidFill>
                  <a:srgbClr val="231F20"/>
                </a:solidFill>
                <a:latin typeface="Arial"/>
                <a:cs typeface="Arial"/>
              </a:rPr>
              <a:t> </a:t>
            </a:r>
            <a:r>
              <a:rPr sz="800">
                <a:solidFill>
                  <a:srgbClr val="231F20"/>
                </a:solidFill>
                <a:latin typeface="Arial"/>
                <a:cs typeface="Arial"/>
              </a:rPr>
              <a:t>2</a:t>
            </a:r>
            <a:r>
              <a:rPr sz="800" spc="-15">
                <a:solidFill>
                  <a:srgbClr val="231F20"/>
                </a:solidFill>
                <a:latin typeface="Arial"/>
                <a:cs typeface="Arial"/>
              </a:rPr>
              <a:t> </a:t>
            </a:r>
            <a:r>
              <a:rPr sz="800" spc="-60">
                <a:solidFill>
                  <a:srgbClr val="231F20"/>
                </a:solidFill>
                <a:latin typeface="Arial"/>
                <a:cs typeface="Arial"/>
              </a:rPr>
              <a:t>–</a:t>
            </a:r>
            <a:endParaRPr sz="800">
              <a:latin typeface="Arial"/>
              <a:cs typeface="Arial"/>
            </a:endParaRPr>
          </a:p>
        </p:txBody>
      </p:sp>
      <p:pic>
        <p:nvPicPr>
          <p:cNvPr id="4" name="object 4"/>
          <p:cNvPicPr/>
          <p:nvPr/>
        </p:nvPicPr>
        <p:blipFill>
          <a:blip r:embed="rId3"/>
          <a:stretch>
            <a:fillRect/>
          </a:stretch>
        </p:blipFill>
        <p:spPr>
          <a:xfrm>
            <a:off x="2886075" y="1347901"/>
            <a:ext cx="4286250" cy="2440940"/>
          </a:xfrm>
          <a:prstGeom prst="rect">
            <a:avLst/>
          </a:prstGeom>
        </p:spPr>
      </p:pic>
      <p:sp>
        <p:nvSpPr>
          <p:cNvPr id="5" name="object 5"/>
          <p:cNvSpPr txBox="1">
            <a:spLocks noGrp="1"/>
          </p:cNvSpPr>
          <p:nvPr>
            <p:ph type="title"/>
          </p:nvPr>
        </p:nvSpPr>
        <p:spPr>
          <a:xfrm>
            <a:off x="1364462" y="401595"/>
            <a:ext cx="7435215" cy="751488"/>
          </a:xfrm>
          <a:prstGeom prst="rect">
            <a:avLst/>
          </a:prstGeom>
        </p:spPr>
        <p:txBody>
          <a:bodyPr vert="horz" wrap="square" lIns="0" tIns="12700" rIns="0" bIns="0" rtlCol="0">
            <a:spAutoFit/>
          </a:bodyPr>
          <a:lstStyle/>
          <a:p>
            <a:pPr marL="12700" algn="ctr">
              <a:lnSpc>
                <a:spcPct val="100000"/>
              </a:lnSpc>
              <a:spcBef>
                <a:spcPts val="100"/>
              </a:spcBef>
            </a:pPr>
            <a:r>
              <a:rPr lang="en-US" sz="2400" spc="-65" dirty="0"/>
              <a:t>Key Takeaways: </a:t>
            </a:r>
            <a:br>
              <a:rPr lang="en-US" sz="2400" spc="-65" dirty="0"/>
            </a:br>
            <a:r>
              <a:rPr lang="en-US" sz="2400" spc="-65" dirty="0"/>
              <a:t>H</a:t>
            </a:r>
            <a:r>
              <a:rPr sz="2400" spc="-65" dirty="0"/>
              <a:t>ow</a:t>
            </a:r>
            <a:r>
              <a:rPr sz="2400" spc="-175" dirty="0"/>
              <a:t> </a:t>
            </a:r>
            <a:r>
              <a:rPr sz="2400" spc="-70" dirty="0"/>
              <a:t>to</a:t>
            </a:r>
            <a:r>
              <a:rPr sz="2400" spc="-170" dirty="0"/>
              <a:t> </a:t>
            </a:r>
            <a:r>
              <a:rPr sz="2400" spc="-114" dirty="0"/>
              <a:t>invest</a:t>
            </a:r>
            <a:r>
              <a:rPr sz="2400" spc="-170" dirty="0"/>
              <a:t> </a:t>
            </a:r>
            <a:r>
              <a:rPr sz="2400" spc="-95" dirty="0"/>
              <a:t>with</a:t>
            </a:r>
            <a:r>
              <a:rPr sz="2400" spc="-170" dirty="0"/>
              <a:t> </a:t>
            </a:r>
            <a:r>
              <a:rPr sz="2400" spc="-85" dirty="0"/>
              <a:t>confidence</a:t>
            </a:r>
            <a:r>
              <a:rPr sz="2400" spc="-170" dirty="0"/>
              <a:t> </a:t>
            </a:r>
            <a:r>
              <a:rPr sz="2400" spc="-80" dirty="0"/>
              <a:t>in</a:t>
            </a:r>
            <a:r>
              <a:rPr sz="2400" spc="-170" dirty="0"/>
              <a:t> </a:t>
            </a:r>
            <a:r>
              <a:rPr sz="2400" spc="-110" dirty="0"/>
              <a:t>an</a:t>
            </a:r>
            <a:r>
              <a:rPr sz="2400" spc="-170" dirty="0"/>
              <a:t> </a:t>
            </a:r>
            <a:r>
              <a:rPr sz="2400" spc="-80" dirty="0"/>
              <a:t>election</a:t>
            </a:r>
            <a:r>
              <a:rPr sz="2400" spc="-170" dirty="0"/>
              <a:t> </a:t>
            </a:r>
            <a:r>
              <a:rPr sz="2400" spc="-20" dirty="0"/>
              <a:t>year</a:t>
            </a:r>
          </a:p>
        </p:txBody>
      </p:sp>
      <p:sp>
        <p:nvSpPr>
          <p:cNvPr id="7" name="object 7"/>
          <p:cNvSpPr txBox="1"/>
          <p:nvPr/>
        </p:nvSpPr>
        <p:spPr>
          <a:xfrm>
            <a:off x="563813" y="6754321"/>
            <a:ext cx="6647815" cy="394970"/>
          </a:xfrm>
          <a:prstGeom prst="rect">
            <a:avLst/>
          </a:prstGeom>
        </p:spPr>
        <p:txBody>
          <a:bodyPr vert="horz" wrap="square" lIns="0" tIns="387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305"/>
              </a:spcBef>
            </a:pPr>
            <a:r>
              <a:rPr sz="1100" b="1" spc="-55">
                <a:solidFill>
                  <a:srgbClr val="231F20"/>
                </a:solidFill>
                <a:latin typeface="Calibri"/>
                <a:cs typeface="Calibri"/>
              </a:rPr>
              <a:t>Investments</a:t>
            </a:r>
            <a:r>
              <a:rPr sz="1100" b="1" spc="-10">
                <a:solidFill>
                  <a:srgbClr val="231F20"/>
                </a:solidFill>
                <a:latin typeface="Calibri"/>
                <a:cs typeface="Calibri"/>
              </a:rPr>
              <a:t> </a:t>
            </a:r>
            <a:r>
              <a:rPr sz="1100" b="1" spc="-70">
                <a:solidFill>
                  <a:srgbClr val="231F20"/>
                </a:solidFill>
                <a:latin typeface="Calibri"/>
                <a:cs typeface="Calibri"/>
              </a:rPr>
              <a:t>are</a:t>
            </a:r>
            <a:r>
              <a:rPr sz="1100" b="1" spc="-5">
                <a:solidFill>
                  <a:srgbClr val="231F20"/>
                </a:solidFill>
                <a:latin typeface="Calibri"/>
                <a:cs typeface="Calibri"/>
              </a:rPr>
              <a:t> </a:t>
            </a:r>
            <a:r>
              <a:rPr sz="1100" b="1" spc="-70">
                <a:solidFill>
                  <a:srgbClr val="231F20"/>
                </a:solidFill>
                <a:latin typeface="Calibri"/>
                <a:cs typeface="Calibri"/>
              </a:rPr>
              <a:t>not</a:t>
            </a:r>
            <a:r>
              <a:rPr sz="1100" b="1" spc="-10">
                <a:solidFill>
                  <a:srgbClr val="231F20"/>
                </a:solidFill>
                <a:latin typeface="Calibri"/>
                <a:cs typeface="Calibri"/>
              </a:rPr>
              <a:t> </a:t>
            </a:r>
            <a:r>
              <a:rPr sz="1100" b="1" spc="-45">
                <a:solidFill>
                  <a:srgbClr val="231F20"/>
                </a:solidFill>
                <a:latin typeface="Calibri"/>
                <a:cs typeface="Calibri"/>
              </a:rPr>
              <a:t>FDIC-</a:t>
            </a:r>
            <a:r>
              <a:rPr sz="1100" b="1" spc="-50">
                <a:solidFill>
                  <a:srgbClr val="231F20"/>
                </a:solidFill>
                <a:latin typeface="Calibri"/>
                <a:cs typeface="Calibri"/>
              </a:rPr>
              <a:t>insured,</a:t>
            </a:r>
            <a:r>
              <a:rPr sz="1100" b="1" spc="-45">
                <a:solidFill>
                  <a:srgbClr val="231F20"/>
                </a:solidFill>
                <a:latin typeface="Calibri"/>
                <a:cs typeface="Calibri"/>
              </a:rPr>
              <a:t> </a:t>
            </a:r>
            <a:r>
              <a:rPr sz="1100" b="1" spc="-60">
                <a:solidFill>
                  <a:srgbClr val="231F20"/>
                </a:solidFill>
                <a:latin typeface="Calibri"/>
                <a:cs typeface="Calibri"/>
              </a:rPr>
              <a:t>nor</a:t>
            </a:r>
            <a:r>
              <a:rPr sz="1100" b="1" spc="-10">
                <a:solidFill>
                  <a:srgbClr val="231F20"/>
                </a:solidFill>
                <a:latin typeface="Calibri"/>
                <a:cs typeface="Calibri"/>
              </a:rPr>
              <a:t> </a:t>
            </a:r>
            <a:r>
              <a:rPr sz="1100" b="1" spc="-70">
                <a:solidFill>
                  <a:srgbClr val="231F20"/>
                </a:solidFill>
                <a:latin typeface="Calibri"/>
                <a:cs typeface="Calibri"/>
              </a:rPr>
              <a:t>are</a:t>
            </a:r>
            <a:r>
              <a:rPr sz="1100" b="1" spc="-5">
                <a:solidFill>
                  <a:srgbClr val="231F20"/>
                </a:solidFill>
                <a:latin typeface="Calibri"/>
                <a:cs typeface="Calibri"/>
              </a:rPr>
              <a:t> </a:t>
            </a:r>
            <a:r>
              <a:rPr sz="1100" b="1" spc="-65">
                <a:solidFill>
                  <a:srgbClr val="231F20"/>
                </a:solidFill>
                <a:latin typeface="Calibri"/>
                <a:cs typeface="Calibri"/>
              </a:rPr>
              <a:t>they</a:t>
            </a:r>
            <a:r>
              <a:rPr sz="1100" b="1" spc="-10">
                <a:solidFill>
                  <a:srgbClr val="231F20"/>
                </a:solidFill>
                <a:latin typeface="Calibri"/>
                <a:cs typeface="Calibri"/>
              </a:rPr>
              <a:t> </a:t>
            </a:r>
            <a:r>
              <a:rPr sz="1100" b="1" spc="-50">
                <a:solidFill>
                  <a:srgbClr val="231F20"/>
                </a:solidFill>
                <a:latin typeface="Calibri"/>
                <a:cs typeface="Calibri"/>
              </a:rPr>
              <a:t>deposits</a:t>
            </a:r>
            <a:r>
              <a:rPr sz="1100" b="1" spc="-5">
                <a:solidFill>
                  <a:srgbClr val="231F20"/>
                </a:solidFill>
                <a:latin typeface="Calibri"/>
                <a:cs typeface="Calibri"/>
              </a:rPr>
              <a:t> </a:t>
            </a:r>
            <a:r>
              <a:rPr sz="1100" b="1" spc="-75">
                <a:solidFill>
                  <a:srgbClr val="231F20"/>
                </a:solidFill>
                <a:latin typeface="Calibri"/>
                <a:cs typeface="Calibri"/>
              </a:rPr>
              <a:t>of</a:t>
            </a:r>
            <a:r>
              <a:rPr sz="1100" b="1" spc="20">
                <a:solidFill>
                  <a:srgbClr val="231F20"/>
                </a:solidFill>
                <a:latin typeface="Calibri"/>
                <a:cs typeface="Calibri"/>
              </a:rPr>
              <a:t> </a:t>
            </a:r>
            <a:r>
              <a:rPr sz="1100" b="1" spc="-70">
                <a:solidFill>
                  <a:srgbClr val="231F20"/>
                </a:solidFill>
                <a:latin typeface="Calibri"/>
                <a:cs typeface="Calibri"/>
              </a:rPr>
              <a:t>or</a:t>
            </a:r>
            <a:r>
              <a:rPr sz="1100" b="1" spc="-5">
                <a:solidFill>
                  <a:srgbClr val="231F20"/>
                </a:solidFill>
                <a:latin typeface="Calibri"/>
                <a:cs typeface="Calibri"/>
              </a:rPr>
              <a:t> </a:t>
            </a:r>
            <a:r>
              <a:rPr sz="1100" b="1" spc="-55">
                <a:solidFill>
                  <a:srgbClr val="231F20"/>
                </a:solidFill>
                <a:latin typeface="Calibri"/>
                <a:cs typeface="Calibri"/>
              </a:rPr>
              <a:t>guaranteed</a:t>
            </a:r>
            <a:r>
              <a:rPr sz="1100" b="1" spc="-10">
                <a:solidFill>
                  <a:srgbClr val="231F20"/>
                </a:solidFill>
                <a:latin typeface="Calibri"/>
                <a:cs typeface="Calibri"/>
              </a:rPr>
              <a:t> </a:t>
            </a:r>
            <a:r>
              <a:rPr sz="1100" b="1" spc="-60">
                <a:solidFill>
                  <a:srgbClr val="231F20"/>
                </a:solidFill>
                <a:latin typeface="Calibri"/>
                <a:cs typeface="Calibri"/>
              </a:rPr>
              <a:t>by</a:t>
            </a:r>
            <a:r>
              <a:rPr sz="1100" b="1" spc="-5">
                <a:solidFill>
                  <a:srgbClr val="231F20"/>
                </a:solidFill>
                <a:latin typeface="Calibri"/>
                <a:cs typeface="Calibri"/>
              </a:rPr>
              <a:t> </a:t>
            </a:r>
            <a:r>
              <a:rPr sz="1100" b="1" spc="-65">
                <a:solidFill>
                  <a:srgbClr val="231F20"/>
                </a:solidFill>
                <a:latin typeface="Calibri"/>
                <a:cs typeface="Calibri"/>
              </a:rPr>
              <a:t>a</a:t>
            </a:r>
            <a:r>
              <a:rPr sz="1100" b="1" spc="-10">
                <a:solidFill>
                  <a:srgbClr val="231F20"/>
                </a:solidFill>
                <a:latin typeface="Calibri"/>
                <a:cs typeface="Calibri"/>
              </a:rPr>
              <a:t> </a:t>
            </a:r>
            <a:r>
              <a:rPr sz="1100" b="1" spc="-40">
                <a:solidFill>
                  <a:srgbClr val="231F20"/>
                </a:solidFill>
                <a:latin typeface="Calibri"/>
                <a:cs typeface="Calibri"/>
              </a:rPr>
              <a:t>bank</a:t>
            </a:r>
            <a:r>
              <a:rPr sz="1100" b="1" spc="-5">
                <a:solidFill>
                  <a:srgbClr val="231F20"/>
                </a:solidFill>
                <a:latin typeface="Calibri"/>
                <a:cs typeface="Calibri"/>
              </a:rPr>
              <a:t> </a:t>
            </a:r>
            <a:r>
              <a:rPr sz="1100" b="1" spc="-70">
                <a:solidFill>
                  <a:srgbClr val="231F20"/>
                </a:solidFill>
                <a:latin typeface="Calibri"/>
                <a:cs typeface="Calibri"/>
              </a:rPr>
              <a:t>or</a:t>
            </a:r>
            <a:r>
              <a:rPr sz="1100" b="1" spc="-10">
                <a:solidFill>
                  <a:srgbClr val="231F20"/>
                </a:solidFill>
                <a:latin typeface="Calibri"/>
                <a:cs typeface="Calibri"/>
              </a:rPr>
              <a:t> </a:t>
            </a:r>
            <a:r>
              <a:rPr sz="1100" b="1" spc="-50">
                <a:solidFill>
                  <a:srgbClr val="231F20"/>
                </a:solidFill>
                <a:latin typeface="Calibri"/>
                <a:cs typeface="Calibri"/>
              </a:rPr>
              <a:t>any</a:t>
            </a:r>
            <a:r>
              <a:rPr sz="1100" b="1" spc="-5">
                <a:solidFill>
                  <a:srgbClr val="231F20"/>
                </a:solidFill>
                <a:latin typeface="Calibri"/>
                <a:cs typeface="Calibri"/>
              </a:rPr>
              <a:t> </a:t>
            </a:r>
            <a:r>
              <a:rPr sz="1100" b="1" spc="-60">
                <a:solidFill>
                  <a:srgbClr val="231F20"/>
                </a:solidFill>
                <a:latin typeface="Calibri"/>
                <a:cs typeface="Calibri"/>
              </a:rPr>
              <a:t>other</a:t>
            </a:r>
            <a:r>
              <a:rPr sz="1100" b="1" spc="-10">
                <a:solidFill>
                  <a:srgbClr val="231F20"/>
                </a:solidFill>
                <a:latin typeface="Calibri"/>
                <a:cs typeface="Calibri"/>
              </a:rPr>
              <a:t> </a:t>
            </a:r>
            <a:r>
              <a:rPr sz="1100" b="1" spc="-60">
                <a:solidFill>
                  <a:srgbClr val="231F20"/>
                </a:solidFill>
                <a:latin typeface="Calibri"/>
                <a:cs typeface="Calibri"/>
              </a:rPr>
              <a:t>entity,</a:t>
            </a:r>
            <a:r>
              <a:rPr sz="1100" b="1" spc="-45">
                <a:solidFill>
                  <a:srgbClr val="231F20"/>
                </a:solidFill>
                <a:latin typeface="Calibri"/>
                <a:cs typeface="Calibri"/>
              </a:rPr>
              <a:t> </a:t>
            </a:r>
            <a:r>
              <a:rPr sz="1100" b="1" spc="-60">
                <a:solidFill>
                  <a:srgbClr val="231F20"/>
                </a:solidFill>
                <a:latin typeface="Calibri"/>
                <a:cs typeface="Calibri"/>
              </a:rPr>
              <a:t>so</a:t>
            </a:r>
            <a:r>
              <a:rPr sz="1100" b="1" spc="-5">
                <a:solidFill>
                  <a:srgbClr val="231F20"/>
                </a:solidFill>
                <a:latin typeface="Calibri"/>
                <a:cs typeface="Calibri"/>
              </a:rPr>
              <a:t> </a:t>
            </a:r>
            <a:r>
              <a:rPr sz="1100" b="1" spc="-65">
                <a:solidFill>
                  <a:srgbClr val="231F20"/>
                </a:solidFill>
                <a:latin typeface="Calibri"/>
                <a:cs typeface="Calibri"/>
              </a:rPr>
              <a:t>they</a:t>
            </a:r>
            <a:r>
              <a:rPr sz="1100" b="1" spc="-10">
                <a:solidFill>
                  <a:srgbClr val="231F20"/>
                </a:solidFill>
                <a:latin typeface="Calibri"/>
                <a:cs typeface="Calibri"/>
              </a:rPr>
              <a:t> </a:t>
            </a:r>
            <a:r>
              <a:rPr sz="1100" b="1" spc="-75">
                <a:solidFill>
                  <a:srgbClr val="231F20"/>
                </a:solidFill>
                <a:latin typeface="Calibri"/>
                <a:cs typeface="Calibri"/>
              </a:rPr>
              <a:t>may</a:t>
            </a:r>
            <a:r>
              <a:rPr sz="1100" b="1" spc="-5">
                <a:solidFill>
                  <a:srgbClr val="231F20"/>
                </a:solidFill>
                <a:latin typeface="Calibri"/>
                <a:cs typeface="Calibri"/>
              </a:rPr>
              <a:t> </a:t>
            </a:r>
            <a:r>
              <a:rPr sz="1100" b="1" spc="-50">
                <a:solidFill>
                  <a:srgbClr val="231F20"/>
                </a:solidFill>
                <a:latin typeface="Calibri"/>
                <a:cs typeface="Calibri"/>
              </a:rPr>
              <a:t>lose</a:t>
            </a:r>
            <a:r>
              <a:rPr sz="1100" b="1" spc="-10">
                <a:solidFill>
                  <a:srgbClr val="231F20"/>
                </a:solidFill>
                <a:latin typeface="Calibri"/>
                <a:cs typeface="Calibri"/>
              </a:rPr>
              <a:t> value.</a:t>
            </a:r>
            <a:endParaRPr sz="1100">
              <a:latin typeface="Calibri"/>
              <a:cs typeface="Calibri"/>
            </a:endParaRPr>
          </a:p>
          <a:p>
            <a:pPr marL="13335">
              <a:lnSpc>
                <a:spcPct val="100000"/>
              </a:lnSpc>
              <a:spcBef>
                <a:spcPts val="185"/>
              </a:spcBef>
            </a:pPr>
            <a:r>
              <a:rPr sz="1000" b="1" spc="-60">
                <a:solidFill>
                  <a:srgbClr val="231F20"/>
                </a:solidFill>
                <a:latin typeface="Calibri"/>
                <a:cs typeface="Calibri"/>
              </a:rPr>
              <a:t>Past</a:t>
            </a:r>
            <a:r>
              <a:rPr sz="1000" b="1" spc="-10">
                <a:solidFill>
                  <a:srgbClr val="231F20"/>
                </a:solidFill>
                <a:latin typeface="Calibri"/>
                <a:cs typeface="Calibri"/>
              </a:rPr>
              <a:t> </a:t>
            </a:r>
            <a:r>
              <a:rPr sz="1000" b="1" spc="-45">
                <a:solidFill>
                  <a:srgbClr val="231F20"/>
                </a:solidFill>
                <a:latin typeface="Calibri"/>
                <a:cs typeface="Calibri"/>
              </a:rPr>
              <a:t>results</a:t>
            </a:r>
            <a:r>
              <a:rPr sz="1000" b="1" spc="-10">
                <a:solidFill>
                  <a:srgbClr val="231F20"/>
                </a:solidFill>
                <a:latin typeface="Calibri"/>
                <a:cs typeface="Calibri"/>
              </a:rPr>
              <a:t> </a:t>
            </a:r>
            <a:r>
              <a:rPr sz="1000" b="1" spc="-65">
                <a:solidFill>
                  <a:srgbClr val="231F20"/>
                </a:solidFill>
                <a:latin typeface="Calibri"/>
                <a:cs typeface="Calibri"/>
              </a:rPr>
              <a:t>are</a:t>
            </a:r>
            <a:r>
              <a:rPr sz="1000" b="1" spc="-5">
                <a:solidFill>
                  <a:srgbClr val="231F20"/>
                </a:solidFill>
                <a:latin typeface="Calibri"/>
                <a:cs typeface="Calibri"/>
              </a:rPr>
              <a:t> </a:t>
            </a:r>
            <a:r>
              <a:rPr sz="1000" b="1" spc="-65">
                <a:solidFill>
                  <a:srgbClr val="231F20"/>
                </a:solidFill>
                <a:latin typeface="Calibri"/>
                <a:cs typeface="Calibri"/>
              </a:rPr>
              <a:t>not</a:t>
            </a:r>
            <a:r>
              <a:rPr sz="1000" b="1" spc="-10">
                <a:solidFill>
                  <a:srgbClr val="231F20"/>
                </a:solidFill>
                <a:latin typeface="Calibri"/>
                <a:cs typeface="Calibri"/>
              </a:rPr>
              <a:t> </a:t>
            </a:r>
            <a:r>
              <a:rPr sz="1000" b="1" spc="-50">
                <a:solidFill>
                  <a:srgbClr val="231F20"/>
                </a:solidFill>
                <a:latin typeface="Calibri"/>
                <a:cs typeface="Calibri"/>
              </a:rPr>
              <a:t>predictive</a:t>
            </a:r>
            <a:r>
              <a:rPr sz="1000" b="1" spc="-10">
                <a:solidFill>
                  <a:srgbClr val="231F20"/>
                </a:solidFill>
                <a:latin typeface="Calibri"/>
                <a:cs typeface="Calibri"/>
              </a:rPr>
              <a:t> </a:t>
            </a:r>
            <a:r>
              <a:rPr sz="1000" b="1" spc="-60">
                <a:solidFill>
                  <a:srgbClr val="231F20"/>
                </a:solidFill>
                <a:latin typeface="Calibri"/>
                <a:cs typeface="Calibri"/>
              </a:rPr>
              <a:t>of</a:t>
            </a:r>
            <a:r>
              <a:rPr sz="1000" b="1" spc="20">
                <a:solidFill>
                  <a:srgbClr val="231F20"/>
                </a:solidFill>
                <a:latin typeface="Calibri"/>
                <a:cs typeface="Calibri"/>
              </a:rPr>
              <a:t> </a:t>
            </a:r>
            <a:r>
              <a:rPr sz="1000" b="1" spc="-45">
                <a:solidFill>
                  <a:srgbClr val="231F20"/>
                </a:solidFill>
                <a:latin typeface="Calibri"/>
                <a:cs typeface="Calibri"/>
              </a:rPr>
              <a:t>results</a:t>
            </a:r>
            <a:r>
              <a:rPr sz="1000" b="1" spc="-5">
                <a:solidFill>
                  <a:srgbClr val="231F20"/>
                </a:solidFill>
                <a:latin typeface="Calibri"/>
                <a:cs typeface="Calibri"/>
              </a:rPr>
              <a:t> </a:t>
            </a:r>
            <a:r>
              <a:rPr sz="1000" b="1" spc="-20">
                <a:solidFill>
                  <a:srgbClr val="231F20"/>
                </a:solidFill>
                <a:latin typeface="Calibri"/>
                <a:cs typeface="Calibri"/>
              </a:rPr>
              <a:t>in</a:t>
            </a:r>
            <a:r>
              <a:rPr sz="1000" b="1" spc="-10">
                <a:solidFill>
                  <a:srgbClr val="231F20"/>
                </a:solidFill>
                <a:latin typeface="Calibri"/>
                <a:cs typeface="Calibri"/>
              </a:rPr>
              <a:t> </a:t>
            </a:r>
            <a:r>
              <a:rPr sz="1000" b="1" spc="-60">
                <a:solidFill>
                  <a:srgbClr val="231F20"/>
                </a:solidFill>
                <a:latin typeface="Calibri"/>
                <a:cs typeface="Calibri"/>
              </a:rPr>
              <a:t>the</a:t>
            </a:r>
            <a:r>
              <a:rPr sz="1000" b="1" spc="-5">
                <a:solidFill>
                  <a:srgbClr val="231F20"/>
                </a:solidFill>
                <a:latin typeface="Calibri"/>
                <a:cs typeface="Calibri"/>
              </a:rPr>
              <a:t> </a:t>
            </a:r>
            <a:r>
              <a:rPr sz="1000" b="1" spc="-10">
                <a:solidFill>
                  <a:srgbClr val="231F20"/>
                </a:solidFill>
                <a:latin typeface="Calibri"/>
                <a:cs typeface="Calibri"/>
              </a:rPr>
              <a:t>future.</a:t>
            </a:r>
            <a:endParaRPr sz="1000">
              <a:latin typeface="Calibri"/>
              <a:cs typeface="Calibri"/>
            </a:endParaRPr>
          </a:p>
        </p:txBody>
      </p:sp>
      <p:sp>
        <p:nvSpPr>
          <p:cNvPr id="8" name="object 8"/>
          <p:cNvSpPr txBox="1"/>
          <p:nvPr/>
        </p:nvSpPr>
        <p:spPr>
          <a:xfrm>
            <a:off x="463550" y="4121543"/>
            <a:ext cx="2210435" cy="1851025"/>
          </a:xfrm>
          <a:prstGeom prst="rect">
            <a:avLst/>
          </a:prstGeom>
          <a:solidFill>
            <a:srgbClr val="E3E1DC"/>
          </a:solidFill>
        </p:spPr>
        <p:txBody>
          <a:bodyPr vert="horz" wrap="square" lIns="0" tIns="539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25"/>
              </a:spcBef>
            </a:pPr>
            <a:endParaRPr sz="900" dirty="0">
              <a:latin typeface="Times New Roman"/>
              <a:cs typeface="Times New Roman"/>
            </a:endParaRPr>
          </a:p>
          <a:p>
            <a:pPr marL="127000" marR="207010">
              <a:lnSpc>
                <a:spcPct val="111100"/>
              </a:lnSpc>
            </a:pPr>
            <a:r>
              <a:rPr sz="900" b="1" spc="-45" dirty="0">
                <a:solidFill>
                  <a:srgbClr val="231F20"/>
                </a:solidFill>
                <a:latin typeface="Arial"/>
                <a:cs typeface="Arial"/>
              </a:rPr>
              <a:t>U.S.</a:t>
            </a:r>
            <a:r>
              <a:rPr sz="900" b="1" spc="-50" dirty="0">
                <a:solidFill>
                  <a:srgbClr val="231F20"/>
                </a:solidFill>
                <a:latin typeface="Arial"/>
                <a:cs typeface="Arial"/>
              </a:rPr>
              <a:t> </a:t>
            </a:r>
            <a:r>
              <a:rPr sz="900" b="1" spc="-60" dirty="0">
                <a:solidFill>
                  <a:srgbClr val="231F20"/>
                </a:solidFill>
                <a:latin typeface="Arial"/>
                <a:cs typeface="Arial"/>
              </a:rPr>
              <a:t>stocks</a:t>
            </a:r>
            <a:r>
              <a:rPr sz="900" b="1" spc="-10" dirty="0">
                <a:solidFill>
                  <a:srgbClr val="231F20"/>
                </a:solidFill>
                <a:latin typeface="Arial"/>
                <a:cs typeface="Arial"/>
              </a:rPr>
              <a:t> have</a:t>
            </a:r>
            <a:r>
              <a:rPr sz="900" b="1" spc="-15" dirty="0">
                <a:solidFill>
                  <a:srgbClr val="231F20"/>
                </a:solidFill>
                <a:latin typeface="Arial"/>
                <a:cs typeface="Arial"/>
              </a:rPr>
              <a:t> </a:t>
            </a:r>
            <a:r>
              <a:rPr sz="900" b="1" dirty="0">
                <a:solidFill>
                  <a:srgbClr val="231F20"/>
                </a:solidFill>
                <a:latin typeface="Arial"/>
                <a:cs typeface="Arial"/>
              </a:rPr>
              <a:t>trended</a:t>
            </a:r>
            <a:r>
              <a:rPr sz="900" b="1" spc="-15" dirty="0">
                <a:solidFill>
                  <a:srgbClr val="231F20"/>
                </a:solidFill>
                <a:latin typeface="Arial"/>
                <a:cs typeface="Arial"/>
              </a:rPr>
              <a:t> </a:t>
            </a:r>
            <a:r>
              <a:rPr sz="900" b="1" spc="-25" dirty="0">
                <a:solidFill>
                  <a:srgbClr val="231F20"/>
                </a:solidFill>
                <a:latin typeface="Arial"/>
                <a:cs typeface="Arial"/>
              </a:rPr>
              <a:t>up </a:t>
            </a:r>
            <a:r>
              <a:rPr sz="900" b="1" spc="-30" dirty="0">
                <a:solidFill>
                  <a:srgbClr val="231F20"/>
                </a:solidFill>
                <a:latin typeface="Arial"/>
                <a:cs typeface="Arial"/>
              </a:rPr>
              <a:t>regardless</a:t>
            </a:r>
            <a:r>
              <a:rPr sz="900" b="1" spc="-40" dirty="0">
                <a:solidFill>
                  <a:srgbClr val="231F20"/>
                </a:solidFill>
                <a:latin typeface="Arial"/>
                <a:cs typeface="Arial"/>
              </a:rPr>
              <a:t> </a:t>
            </a:r>
            <a:r>
              <a:rPr sz="900" b="1" dirty="0">
                <a:solidFill>
                  <a:srgbClr val="231F20"/>
                </a:solidFill>
                <a:latin typeface="Arial"/>
                <a:cs typeface="Arial"/>
              </a:rPr>
              <a:t>of</a:t>
            </a:r>
            <a:r>
              <a:rPr sz="900" b="1" spc="-5" dirty="0">
                <a:solidFill>
                  <a:srgbClr val="231F20"/>
                </a:solidFill>
                <a:latin typeface="Arial"/>
                <a:cs typeface="Arial"/>
              </a:rPr>
              <a:t> </a:t>
            </a:r>
            <a:r>
              <a:rPr sz="900" b="1" dirty="0">
                <a:solidFill>
                  <a:srgbClr val="231F20"/>
                </a:solidFill>
                <a:latin typeface="Arial"/>
                <a:cs typeface="Arial"/>
              </a:rPr>
              <a:t>whether</a:t>
            </a:r>
            <a:r>
              <a:rPr sz="900" b="1" spc="-25" dirty="0">
                <a:solidFill>
                  <a:srgbClr val="231F20"/>
                </a:solidFill>
                <a:latin typeface="Arial"/>
                <a:cs typeface="Arial"/>
              </a:rPr>
              <a:t> </a:t>
            </a:r>
            <a:r>
              <a:rPr sz="900" b="1" dirty="0">
                <a:solidFill>
                  <a:srgbClr val="231F20"/>
                </a:solidFill>
                <a:latin typeface="Arial"/>
                <a:cs typeface="Arial"/>
              </a:rPr>
              <a:t>a</a:t>
            </a:r>
            <a:r>
              <a:rPr sz="900" b="1" spc="-25" dirty="0">
                <a:solidFill>
                  <a:srgbClr val="231F20"/>
                </a:solidFill>
                <a:latin typeface="Arial"/>
                <a:cs typeface="Arial"/>
              </a:rPr>
              <a:t> </a:t>
            </a:r>
            <a:r>
              <a:rPr sz="900" b="1" spc="-20" dirty="0">
                <a:solidFill>
                  <a:srgbClr val="231F20"/>
                </a:solidFill>
                <a:latin typeface="Arial"/>
                <a:cs typeface="Arial"/>
              </a:rPr>
              <a:t>Republican </a:t>
            </a:r>
            <a:r>
              <a:rPr sz="900" b="1" dirty="0">
                <a:solidFill>
                  <a:srgbClr val="231F20"/>
                </a:solidFill>
                <a:latin typeface="Arial"/>
                <a:cs typeface="Arial"/>
              </a:rPr>
              <a:t>or</a:t>
            </a:r>
            <a:r>
              <a:rPr sz="900" b="1" spc="-30" dirty="0">
                <a:solidFill>
                  <a:srgbClr val="231F20"/>
                </a:solidFill>
                <a:latin typeface="Arial"/>
                <a:cs typeface="Arial"/>
              </a:rPr>
              <a:t> </a:t>
            </a:r>
            <a:r>
              <a:rPr sz="900" b="1" spc="-10" dirty="0">
                <a:solidFill>
                  <a:srgbClr val="231F20"/>
                </a:solidFill>
                <a:latin typeface="Arial"/>
                <a:cs typeface="Arial"/>
              </a:rPr>
              <a:t>Democrat</a:t>
            </a:r>
            <a:r>
              <a:rPr sz="900" b="1" spc="-25" dirty="0">
                <a:solidFill>
                  <a:srgbClr val="231F20"/>
                </a:solidFill>
                <a:latin typeface="Arial"/>
                <a:cs typeface="Arial"/>
              </a:rPr>
              <a:t> </a:t>
            </a:r>
            <a:r>
              <a:rPr sz="900" b="1" dirty="0">
                <a:solidFill>
                  <a:srgbClr val="231F20"/>
                </a:solidFill>
                <a:latin typeface="Arial"/>
                <a:cs typeface="Arial"/>
              </a:rPr>
              <a:t>won</a:t>
            </a:r>
            <a:r>
              <a:rPr sz="900" b="1" spc="-30" dirty="0">
                <a:solidFill>
                  <a:srgbClr val="231F20"/>
                </a:solidFill>
                <a:latin typeface="Arial"/>
                <a:cs typeface="Arial"/>
              </a:rPr>
              <a:t> </a:t>
            </a:r>
            <a:r>
              <a:rPr sz="900" b="1" dirty="0">
                <a:solidFill>
                  <a:srgbClr val="231F20"/>
                </a:solidFill>
                <a:latin typeface="Arial"/>
                <a:cs typeface="Arial"/>
              </a:rPr>
              <a:t>the</a:t>
            </a:r>
            <a:r>
              <a:rPr sz="900" b="1" spc="-40" dirty="0">
                <a:solidFill>
                  <a:srgbClr val="231F20"/>
                </a:solidFill>
                <a:latin typeface="Arial"/>
                <a:cs typeface="Arial"/>
              </a:rPr>
              <a:t> </a:t>
            </a:r>
            <a:r>
              <a:rPr sz="900" b="1" dirty="0">
                <a:solidFill>
                  <a:srgbClr val="231F20"/>
                </a:solidFill>
                <a:latin typeface="Arial"/>
                <a:cs typeface="Arial"/>
              </a:rPr>
              <a:t>White</a:t>
            </a:r>
            <a:r>
              <a:rPr sz="900" b="1" spc="-30" dirty="0">
                <a:solidFill>
                  <a:srgbClr val="231F20"/>
                </a:solidFill>
                <a:latin typeface="Arial"/>
                <a:cs typeface="Arial"/>
              </a:rPr>
              <a:t> </a:t>
            </a:r>
            <a:r>
              <a:rPr sz="900" b="1" spc="-10" dirty="0">
                <a:solidFill>
                  <a:srgbClr val="231F20"/>
                </a:solidFill>
                <a:latin typeface="Arial"/>
                <a:cs typeface="Arial"/>
              </a:rPr>
              <a:t>House.</a:t>
            </a:r>
            <a:endParaRPr sz="900" dirty="0">
              <a:latin typeface="Arial"/>
              <a:cs typeface="Arial"/>
            </a:endParaRPr>
          </a:p>
          <a:p>
            <a:pPr marL="127000" marR="169545">
              <a:lnSpc>
                <a:spcPct val="111100"/>
              </a:lnSpc>
              <a:spcBef>
                <a:spcPts val="600"/>
              </a:spcBef>
            </a:pPr>
            <a:r>
              <a:rPr sz="900" dirty="0">
                <a:solidFill>
                  <a:srgbClr val="231F20"/>
                </a:solidFill>
                <a:latin typeface="Arial"/>
                <a:cs typeface="Arial"/>
              </a:rPr>
              <a:t>A</a:t>
            </a:r>
            <a:r>
              <a:rPr sz="900" spc="10" dirty="0">
                <a:solidFill>
                  <a:srgbClr val="231F20"/>
                </a:solidFill>
                <a:latin typeface="Arial"/>
                <a:cs typeface="Arial"/>
              </a:rPr>
              <a:t> </a:t>
            </a:r>
            <a:r>
              <a:rPr sz="900" dirty="0">
                <a:solidFill>
                  <a:srgbClr val="231F20"/>
                </a:solidFill>
                <a:latin typeface="Arial"/>
                <a:cs typeface="Arial"/>
              </a:rPr>
              <a:t>$1,000</a:t>
            </a:r>
            <a:r>
              <a:rPr sz="900" spc="35" dirty="0">
                <a:solidFill>
                  <a:srgbClr val="231F20"/>
                </a:solidFill>
                <a:latin typeface="Arial"/>
                <a:cs typeface="Arial"/>
              </a:rPr>
              <a:t> </a:t>
            </a:r>
            <a:r>
              <a:rPr sz="900" dirty="0">
                <a:solidFill>
                  <a:srgbClr val="231F20"/>
                </a:solidFill>
                <a:latin typeface="Arial"/>
                <a:cs typeface="Arial"/>
              </a:rPr>
              <a:t>investment</a:t>
            </a:r>
            <a:r>
              <a:rPr sz="900" spc="40" dirty="0">
                <a:solidFill>
                  <a:srgbClr val="231F20"/>
                </a:solidFill>
                <a:latin typeface="Arial"/>
                <a:cs typeface="Arial"/>
              </a:rPr>
              <a:t> </a:t>
            </a:r>
            <a:r>
              <a:rPr sz="900" dirty="0">
                <a:solidFill>
                  <a:srgbClr val="231F20"/>
                </a:solidFill>
                <a:latin typeface="Arial"/>
                <a:cs typeface="Arial"/>
              </a:rPr>
              <a:t>in</a:t>
            </a:r>
            <a:r>
              <a:rPr sz="900" spc="35" dirty="0">
                <a:solidFill>
                  <a:srgbClr val="231F20"/>
                </a:solidFill>
                <a:latin typeface="Arial"/>
                <a:cs typeface="Arial"/>
              </a:rPr>
              <a:t> </a:t>
            </a:r>
            <a:r>
              <a:rPr sz="900" dirty="0">
                <a:solidFill>
                  <a:srgbClr val="231F20"/>
                </a:solidFill>
                <a:latin typeface="Arial"/>
                <a:cs typeface="Arial"/>
              </a:rPr>
              <a:t>the</a:t>
            </a:r>
            <a:r>
              <a:rPr sz="900" spc="40" dirty="0">
                <a:solidFill>
                  <a:srgbClr val="231F20"/>
                </a:solidFill>
                <a:latin typeface="Arial"/>
                <a:cs typeface="Arial"/>
              </a:rPr>
              <a:t> </a:t>
            </a:r>
            <a:r>
              <a:rPr sz="900" spc="-55" dirty="0">
                <a:solidFill>
                  <a:srgbClr val="231F20"/>
                </a:solidFill>
                <a:latin typeface="Arial"/>
                <a:cs typeface="Arial"/>
              </a:rPr>
              <a:t>S&amp;P</a:t>
            </a:r>
            <a:r>
              <a:rPr sz="900" spc="35" dirty="0">
                <a:solidFill>
                  <a:srgbClr val="231F20"/>
                </a:solidFill>
                <a:latin typeface="Arial"/>
                <a:cs typeface="Arial"/>
              </a:rPr>
              <a:t> </a:t>
            </a:r>
            <a:r>
              <a:rPr sz="900" spc="-25" dirty="0">
                <a:solidFill>
                  <a:srgbClr val="231F20"/>
                </a:solidFill>
                <a:latin typeface="Arial"/>
                <a:cs typeface="Arial"/>
              </a:rPr>
              <a:t>500 </a:t>
            </a:r>
            <a:r>
              <a:rPr sz="900" dirty="0">
                <a:solidFill>
                  <a:srgbClr val="231F20"/>
                </a:solidFill>
                <a:latin typeface="Arial"/>
                <a:cs typeface="Arial"/>
              </a:rPr>
              <a:t>Index</a:t>
            </a:r>
            <a:r>
              <a:rPr sz="900" spc="40" dirty="0">
                <a:solidFill>
                  <a:srgbClr val="231F20"/>
                </a:solidFill>
                <a:latin typeface="Arial"/>
                <a:cs typeface="Arial"/>
              </a:rPr>
              <a:t> </a:t>
            </a:r>
            <a:r>
              <a:rPr sz="900" dirty="0">
                <a:solidFill>
                  <a:srgbClr val="231F20"/>
                </a:solidFill>
                <a:latin typeface="Arial"/>
                <a:cs typeface="Arial"/>
              </a:rPr>
              <a:t>when</a:t>
            </a:r>
            <a:r>
              <a:rPr sz="900" spc="45" dirty="0">
                <a:solidFill>
                  <a:srgbClr val="231F20"/>
                </a:solidFill>
                <a:latin typeface="Arial"/>
                <a:cs typeface="Arial"/>
              </a:rPr>
              <a:t> </a:t>
            </a:r>
            <a:r>
              <a:rPr sz="900" spc="-50" dirty="0">
                <a:solidFill>
                  <a:srgbClr val="231F20"/>
                </a:solidFill>
                <a:latin typeface="Arial"/>
                <a:cs typeface="Arial"/>
              </a:rPr>
              <a:t>FDR</a:t>
            </a:r>
            <a:r>
              <a:rPr sz="900" spc="40" dirty="0">
                <a:solidFill>
                  <a:srgbClr val="231F20"/>
                </a:solidFill>
                <a:latin typeface="Arial"/>
                <a:cs typeface="Arial"/>
              </a:rPr>
              <a:t> </a:t>
            </a:r>
            <a:r>
              <a:rPr sz="900" dirty="0">
                <a:solidFill>
                  <a:srgbClr val="231F20"/>
                </a:solidFill>
                <a:latin typeface="Arial"/>
                <a:cs typeface="Arial"/>
              </a:rPr>
              <a:t>became</a:t>
            </a:r>
            <a:r>
              <a:rPr sz="900" spc="45" dirty="0">
                <a:solidFill>
                  <a:srgbClr val="231F20"/>
                </a:solidFill>
                <a:latin typeface="Arial"/>
                <a:cs typeface="Arial"/>
              </a:rPr>
              <a:t> </a:t>
            </a:r>
            <a:r>
              <a:rPr sz="900" spc="-10" dirty="0">
                <a:solidFill>
                  <a:srgbClr val="231F20"/>
                </a:solidFill>
                <a:latin typeface="Arial"/>
                <a:cs typeface="Arial"/>
              </a:rPr>
              <a:t>president</a:t>
            </a:r>
            <a:r>
              <a:rPr sz="900" spc="500" dirty="0">
                <a:solidFill>
                  <a:srgbClr val="231F20"/>
                </a:solidFill>
                <a:latin typeface="Arial"/>
                <a:cs typeface="Arial"/>
              </a:rPr>
              <a:t> </a:t>
            </a:r>
            <a:r>
              <a:rPr sz="900" dirty="0">
                <a:solidFill>
                  <a:srgbClr val="231F20"/>
                </a:solidFill>
                <a:latin typeface="Arial"/>
                <a:cs typeface="Arial"/>
              </a:rPr>
              <a:t>in</a:t>
            </a:r>
            <a:r>
              <a:rPr sz="900" spc="70" dirty="0">
                <a:solidFill>
                  <a:srgbClr val="231F20"/>
                </a:solidFill>
                <a:latin typeface="Arial"/>
                <a:cs typeface="Arial"/>
              </a:rPr>
              <a:t> </a:t>
            </a:r>
            <a:r>
              <a:rPr sz="900" dirty="0">
                <a:solidFill>
                  <a:srgbClr val="231F20"/>
                </a:solidFill>
                <a:latin typeface="Arial"/>
                <a:cs typeface="Arial"/>
              </a:rPr>
              <a:t>1933</a:t>
            </a:r>
            <a:r>
              <a:rPr sz="900" spc="70" dirty="0">
                <a:solidFill>
                  <a:srgbClr val="231F20"/>
                </a:solidFill>
                <a:latin typeface="Arial"/>
                <a:cs typeface="Arial"/>
              </a:rPr>
              <a:t> </a:t>
            </a:r>
            <a:r>
              <a:rPr sz="900" dirty="0">
                <a:solidFill>
                  <a:srgbClr val="231F20"/>
                </a:solidFill>
                <a:latin typeface="Arial"/>
                <a:cs typeface="Arial"/>
              </a:rPr>
              <a:t>would</a:t>
            </a:r>
            <a:r>
              <a:rPr sz="900" spc="75" dirty="0">
                <a:solidFill>
                  <a:srgbClr val="231F20"/>
                </a:solidFill>
                <a:latin typeface="Arial"/>
                <a:cs typeface="Arial"/>
              </a:rPr>
              <a:t> </a:t>
            </a:r>
            <a:r>
              <a:rPr sz="900" dirty="0">
                <a:solidFill>
                  <a:srgbClr val="231F20"/>
                </a:solidFill>
                <a:latin typeface="Arial"/>
                <a:cs typeface="Arial"/>
              </a:rPr>
              <a:t>have</a:t>
            </a:r>
            <a:r>
              <a:rPr sz="900" spc="70" dirty="0">
                <a:solidFill>
                  <a:srgbClr val="231F20"/>
                </a:solidFill>
                <a:latin typeface="Arial"/>
                <a:cs typeface="Arial"/>
              </a:rPr>
              <a:t> </a:t>
            </a:r>
            <a:r>
              <a:rPr sz="900" dirty="0">
                <a:solidFill>
                  <a:srgbClr val="231F20"/>
                </a:solidFill>
                <a:latin typeface="Arial"/>
                <a:cs typeface="Arial"/>
              </a:rPr>
              <a:t>been</a:t>
            </a:r>
            <a:r>
              <a:rPr sz="900" spc="75" dirty="0">
                <a:solidFill>
                  <a:srgbClr val="231F20"/>
                </a:solidFill>
                <a:latin typeface="Arial"/>
                <a:cs typeface="Arial"/>
              </a:rPr>
              <a:t> </a:t>
            </a:r>
            <a:r>
              <a:rPr sz="900" dirty="0">
                <a:solidFill>
                  <a:srgbClr val="231F20"/>
                </a:solidFill>
                <a:latin typeface="Arial"/>
                <a:cs typeface="Arial"/>
              </a:rPr>
              <a:t>worth</a:t>
            </a:r>
            <a:r>
              <a:rPr sz="900" spc="70" dirty="0">
                <a:solidFill>
                  <a:srgbClr val="231F20"/>
                </a:solidFill>
                <a:latin typeface="Arial"/>
                <a:cs typeface="Arial"/>
              </a:rPr>
              <a:t> </a:t>
            </a:r>
            <a:r>
              <a:rPr sz="900" spc="-20" dirty="0">
                <a:solidFill>
                  <a:srgbClr val="231F20"/>
                </a:solidFill>
                <a:latin typeface="Arial"/>
                <a:cs typeface="Arial"/>
              </a:rPr>
              <a:t>over</a:t>
            </a:r>
            <a:endParaRPr sz="900" dirty="0">
              <a:latin typeface="Arial"/>
              <a:cs typeface="Arial"/>
            </a:endParaRPr>
          </a:p>
          <a:p>
            <a:pPr marL="127000" marR="174625">
              <a:lnSpc>
                <a:spcPct val="111100"/>
              </a:lnSpc>
            </a:pPr>
            <a:r>
              <a:rPr sz="900" dirty="0">
                <a:solidFill>
                  <a:srgbClr val="231F20"/>
                </a:solidFill>
                <a:latin typeface="Arial"/>
                <a:cs typeface="Arial"/>
              </a:rPr>
              <a:t>$19</a:t>
            </a:r>
            <a:r>
              <a:rPr sz="900" spc="80" dirty="0">
                <a:solidFill>
                  <a:srgbClr val="231F20"/>
                </a:solidFill>
                <a:latin typeface="Arial"/>
                <a:cs typeface="Arial"/>
              </a:rPr>
              <a:t> </a:t>
            </a:r>
            <a:r>
              <a:rPr sz="900" dirty="0">
                <a:solidFill>
                  <a:srgbClr val="231F20"/>
                </a:solidFill>
                <a:latin typeface="Arial"/>
                <a:cs typeface="Arial"/>
              </a:rPr>
              <a:t>million</a:t>
            </a:r>
            <a:r>
              <a:rPr sz="900" spc="80" dirty="0">
                <a:solidFill>
                  <a:srgbClr val="231F20"/>
                </a:solidFill>
                <a:latin typeface="Arial"/>
                <a:cs typeface="Arial"/>
              </a:rPr>
              <a:t> </a:t>
            </a:r>
            <a:r>
              <a:rPr sz="900" dirty="0">
                <a:solidFill>
                  <a:srgbClr val="231F20"/>
                </a:solidFill>
                <a:latin typeface="Arial"/>
                <a:cs typeface="Arial"/>
              </a:rPr>
              <a:t>in</a:t>
            </a:r>
            <a:r>
              <a:rPr sz="900" spc="80" dirty="0">
                <a:solidFill>
                  <a:srgbClr val="231F20"/>
                </a:solidFill>
                <a:latin typeface="Arial"/>
                <a:cs typeface="Arial"/>
              </a:rPr>
              <a:t> </a:t>
            </a:r>
            <a:r>
              <a:rPr sz="900" dirty="0">
                <a:solidFill>
                  <a:srgbClr val="231F20"/>
                </a:solidFill>
                <a:latin typeface="Arial"/>
                <a:cs typeface="Arial"/>
              </a:rPr>
              <a:t>2023.</a:t>
            </a:r>
            <a:r>
              <a:rPr sz="900" spc="35" dirty="0">
                <a:solidFill>
                  <a:srgbClr val="231F20"/>
                </a:solidFill>
                <a:latin typeface="Arial"/>
                <a:cs typeface="Arial"/>
              </a:rPr>
              <a:t> </a:t>
            </a:r>
            <a:r>
              <a:rPr sz="900" dirty="0">
                <a:solidFill>
                  <a:srgbClr val="231F20"/>
                </a:solidFill>
                <a:latin typeface="Arial"/>
                <a:cs typeface="Arial"/>
              </a:rPr>
              <a:t>During</a:t>
            </a:r>
            <a:r>
              <a:rPr sz="900" spc="85" dirty="0">
                <a:solidFill>
                  <a:srgbClr val="231F20"/>
                </a:solidFill>
                <a:latin typeface="Arial"/>
                <a:cs typeface="Arial"/>
              </a:rPr>
              <a:t> </a:t>
            </a:r>
            <a:r>
              <a:rPr sz="900" dirty="0">
                <a:solidFill>
                  <a:srgbClr val="231F20"/>
                </a:solidFill>
                <a:latin typeface="Arial"/>
                <a:cs typeface="Arial"/>
              </a:rPr>
              <a:t>that</a:t>
            </a:r>
            <a:r>
              <a:rPr sz="900" spc="80" dirty="0">
                <a:solidFill>
                  <a:srgbClr val="231F20"/>
                </a:solidFill>
                <a:latin typeface="Arial"/>
                <a:cs typeface="Arial"/>
              </a:rPr>
              <a:t> </a:t>
            </a:r>
            <a:r>
              <a:rPr sz="900" spc="-20" dirty="0">
                <a:solidFill>
                  <a:srgbClr val="231F20"/>
                </a:solidFill>
                <a:latin typeface="Arial"/>
                <a:cs typeface="Arial"/>
              </a:rPr>
              <a:t>time </a:t>
            </a:r>
            <a:r>
              <a:rPr sz="900" dirty="0">
                <a:solidFill>
                  <a:srgbClr val="231F20"/>
                </a:solidFill>
                <a:latin typeface="Arial"/>
                <a:cs typeface="Arial"/>
              </a:rPr>
              <a:t>there</a:t>
            </a:r>
            <a:r>
              <a:rPr sz="900" spc="15" dirty="0">
                <a:solidFill>
                  <a:srgbClr val="231F20"/>
                </a:solidFill>
                <a:latin typeface="Arial"/>
                <a:cs typeface="Arial"/>
              </a:rPr>
              <a:t> </a:t>
            </a:r>
            <a:r>
              <a:rPr sz="900" dirty="0">
                <a:solidFill>
                  <a:srgbClr val="231F20"/>
                </a:solidFill>
                <a:latin typeface="Arial"/>
                <a:cs typeface="Arial"/>
              </a:rPr>
              <a:t>have</a:t>
            </a:r>
            <a:r>
              <a:rPr sz="900" spc="20" dirty="0">
                <a:solidFill>
                  <a:srgbClr val="231F20"/>
                </a:solidFill>
                <a:latin typeface="Arial"/>
                <a:cs typeface="Arial"/>
              </a:rPr>
              <a:t> </a:t>
            </a:r>
            <a:r>
              <a:rPr sz="900" dirty="0">
                <a:solidFill>
                  <a:srgbClr val="231F20"/>
                </a:solidFill>
                <a:latin typeface="Arial"/>
                <a:cs typeface="Arial"/>
              </a:rPr>
              <a:t>been</a:t>
            </a:r>
            <a:r>
              <a:rPr sz="900" spc="20" dirty="0">
                <a:solidFill>
                  <a:srgbClr val="231F20"/>
                </a:solidFill>
                <a:latin typeface="Arial"/>
                <a:cs typeface="Arial"/>
              </a:rPr>
              <a:t> </a:t>
            </a:r>
            <a:r>
              <a:rPr sz="900" dirty="0">
                <a:solidFill>
                  <a:srgbClr val="231F20"/>
                </a:solidFill>
                <a:latin typeface="Arial"/>
                <a:cs typeface="Arial"/>
              </a:rPr>
              <a:t>seven</a:t>
            </a:r>
            <a:r>
              <a:rPr sz="900" spc="20" dirty="0">
                <a:solidFill>
                  <a:srgbClr val="231F20"/>
                </a:solidFill>
                <a:latin typeface="Arial"/>
                <a:cs typeface="Arial"/>
              </a:rPr>
              <a:t> </a:t>
            </a:r>
            <a:r>
              <a:rPr sz="900" spc="-10" dirty="0">
                <a:solidFill>
                  <a:srgbClr val="231F20"/>
                </a:solidFill>
                <a:latin typeface="Arial"/>
                <a:cs typeface="Arial"/>
              </a:rPr>
              <a:t>Republican </a:t>
            </a:r>
            <a:r>
              <a:rPr sz="900" dirty="0">
                <a:solidFill>
                  <a:srgbClr val="231F20"/>
                </a:solidFill>
                <a:latin typeface="Arial"/>
                <a:cs typeface="Arial"/>
              </a:rPr>
              <a:t>and</a:t>
            </a:r>
            <a:r>
              <a:rPr sz="900" spc="105" dirty="0">
                <a:solidFill>
                  <a:srgbClr val="231F20"/>
                </a:solidFill>
                <a:latin typeface="Arial"/>
                <a:cs typeface="Arial"/>
              </a:rPr>
              <a:t> </a:t>
            </a:r>
            <a:r>
              <a:rPr sz="900" dirty="0">
                <a:solidFill>
                  <a:srgbClr val="231F20"/>
                </a:solidFill>
                <a:latin typeface="Arial"/>
                <a:cs typeface="Arial"/>
              </a:rPr>
              <a:t>eight</a:t>
            </a:r>
            <a:r>
              <a:rPr sz="900" spc="110" dirty="0">
                <a:solidFill>
                  <a:srgbClr val="231F20"/>
                </a:solidFill>
                <a:latin typeface="Arial"/>
                <a:cs typeface="Arial"/>
              </a:rPr>
              <a:t> </a:t>
            </a:r>
            <a:r>
              <a:rPr sz="900" dirty="0">
                <a:solidFill>
                  <a:srgbClr val="231F20"/>
                </a:solidFill>
                <a:latin typeface="Arial"/>
                <a:cs typeface="Arial"/>
              </a:rPr>
              <a:t>Democratic</a:t>
            </a:r>
            <a:r>
              <a:rPr sz="900" spc="105" dirty="0">
                <a:solidFill>
                  <a:srgbClr val="231F20"/>
                </a:solidFill>
                <a:latin typeface="Arial"/>
                <a:cs typeface="Arial"/>
              </a:rPr>
              <a:t> </a:t>
            </a:r>
            <a:r>
              <a:rPr sz="900" spc="-10" dirty="0">
                <a:solidFill>
                  <a:srgbClr val="231F20"/>
                </a:solidFill>
                <a:latin typeface="Arial"/>
                <a:cs typeface="Arial"/>
              </a:rPr>
              <a:t>presidents.</a:t>
            </a:r>
            <a:endParaRPr sz="900" dirty="0">
              <a:latin typeface="Arial"/>
              <a:cs typeface="Arial"/>
            </a:endParaRPr>
          </a:p>
        </p:txBody>
      </p:sp>
      <p:sp>
        <p:nvSpPr>
          <p:cNvPr id="9" name="object 9"/>
          <p:cNvSpPr txBox="1"/>
          <p:nvPr/>
        </p:nvSpPr>
        <p:spPr>
          <a:xfrm>
            <a:off x="2772803" y="4121543"/>
            <a:ext cx="2210435" cy="1851025"/>
          </a:xfrm>
          <a:prstGeom prst="rect">
            <a:avLst/>
          </a:prstGeom>
          <a:solidFill>
            <a:srgbClr val="E3E1DC"/>
          </a:solidFill>
        </p:spPr>
        <p:txBody>
          <a:bodyPr vert="horz" wrap="square" lIns="0" tIns="539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25"/>
              </a:spcBef>
            </a:pPr>
            <a:endParaRPr sz="900" dirty="0">
              <a:latin typeface="Times New Roman"/>
              <a:cs typeface="Times New Roman"/>
            </a:endParaRPr>
          </a:p>
          <a:p>
            <a:pPr marL="127000" marR="207645">
              <a:lnSpc>
                <a:spcPct val="111100"/>
              </a:lnSpc>
            </a:pPr>
            <a:r>
              <a:rPr sz="900" b="1" spc="-30" dirty="0">
                <a:solidFill>
                  <a:srgbClr val="231F20"/>
                </a:solidFill>
                <a:latin typeface="Arial"/>
                <a:cs typeface="Arial"/>
              </a:rPr>
              <a:t>Primary</a:t>
            </a:r>
            <a:r>
              <a:rPr sz="900" b="1" spc="-10" dirty="0">
                <a:solidFill>
                  <a:srgbClr val="231F20"/>
                </a:solidFill>
                <a:latin typeface="Arial"/>
                <a:cs typeface="Arial"/>
              </a:rPr>
              <a:t> </a:t>
            </a:r>
            <a:r>
              <a:rPr sz="900" b="1" spc="-50" dirty="0">
                <a:solidFill>
                  <a:srgbClr val="231F20"/>
                </a:solidFill>
                <a:latin typeface="Arial"/>
                <a:cs typeface="Arial"/>
              </a:rPr>
              <a:t>season</a:t>
            </a:r>
            <a:r>
              <a:rPr sz="900" b="1" spc="-5" dirty="0">
                <a:solidFill>
                  <a:srgbClr val="231F20"/>
                </a:solidFill>
                <a:latin typeface="Arial"/>
                <a:cs typeface="Arial"/>
              </a:rPr>
              <a:t> </a:t>
            </a:r>
            <a:r>
              <a:rPr sz="900" b="1" spc="-20" dirty="0">
                <a:solidFill>
                  <a:srgbClr val="231F20"/>
                </a:solidFill>
                <a:latin typeface="Arial"/>
                <a:cs typeface="Arial"/>
              </a:rPr>
              <a:t>tends</a:t>
            </a:r>
            <a:r>
              <a:rPr sz="900" b="1" spc="-10" dirty="0">
                <a:solidFill>
                  <a:srgbClr val="231F20"/>
                </a:solidFill>
                <a:latin typeface="Arial"/>
                <a:cs typeface="Arial"/>
              </a:rPr>
              <a:t> </a:t>
            </a:r>
            <a:r>
              <a:rPr sz="900" b="1" dirty="0">
                <a:solidFill>
                  <a:srgbClr val="231F20"/>
                </a:solidFill>
                <a:latin typeface="Arial"/>
                <a:cs typeface="Arial"/>
              </a:rPr>
              <a:t>to</a:t>
            </a:r>
            <a:r>
              <a:rPr sz="900" b="1" spc="-5" dirty="0">
                <a:solidFill>
                  <a:srgbClr val="231F20"/>
                </a:solidFill>
                <a:latin typeface="Arial"/>
                <a:cs typeface="Arial"/>
              </a:rPr>
              <a:t> </a:t>
            </a:r>
            <a:r>
              <a:rPr sz="900" b="1" dirty="0">
                <a:solidFill>
                  <a:srgbClr val="231F20"/>
                </a:solidFill>
                <a:latin typeface="Arial"/>
                <a:cs typeface="Arial"/>
              </a:rPr>
              <a:t>be</a:t>
            </a:r>
            <a:r>
              <a:rPr sz="900" b="1" spc="-10" dirty="0">
                <a:solidFill>
                  <a:srgbClr val="231F20"/>
                </a:solidFill>
                <a:latin typeface="Arial"/>
                <a:cs typeface="Arial"/>
              </a:rPr>
              <a:t> volatile, </a:t>
            </a:r>
            <a:r>
              <a:rPr sz="900" b="1" dirty="0">
                <a:solidFill>
                  <a:srgbClr val="231F20"/>
                </a:solidFill>
                <a:latin typeface="Arial"/>
                <a:cs typeface="Arial"/>
              </a:rPr>
              <a:t>but</a:t>
            </a:r>
            <a:r>
              <a:rPr sz="900" b="1" spc="-35" dirty="0">
                <a:solidFill>
                  <a:srgbClr val="231F20"/>
                </a:solidFill>
                <a:latin typeface="Arial"/>
                <a:cs typeface="Arial"/>
              </a:rPr>
              <a:t> </a:t>
            </a:r>
            <a:r>
              <a:rPr sz="900" b="1" spc="-20" dirty="0">
                <a:solidFill>
                  <a:srgbClr val="231F20"/>
                </a:solidFill>
                <a:latin typeface="Arial"/>
                <a:cs typeface="Arial"/>
              </a:rPr>
              <a:t>markets</a:t>
            </a:r>
            <a:r>
              <a:rPr sz="900" b="1" spc="-30" dirty="0">
                <a:solidFill>
                  <a:srgbClr val="231F20"/>
                </a:solidFill>
                <a:latin typeface="Arial"/>
                <a:cs typeface="Arial"/>
              </a:rPr>
              <a:t> </a:t>
            </a:r>
            <a:r>
              <a:rPr sz="900" b="1" spc="-10" dirty="0">
                <a:solidFill>
                  <a:srgbClr val="231F20"/>
                </a:solidFill>
                <a:latin typeface="Arial"/>
                <a:cs typeface="Arial"/>
              </a:rPr>
              <a:t>have</a:t>
            </a:r>
            <a:r>
              <a:rPr sz="900" b="1" spc="-35" dirty="0">
                <a:solidFill>
                  <a:srgbClr val="231F20"/>
                </a:solidFill>
                <a:latin typeface="Arial"/>
                <a:cs typeface="Arial"/>
              </a:rPr>
              <a:t> </a:t>
            </a:r>
            <a:r>
              <a:rPr sz="900" b="1" spc="-10" dirty="0">
                <a:solidFill>
                  <a:srgbClr val="231F20"/>
                </a:solidFill>
                <a:latin typeface="Arial"/>
                <a:cs typeface="Arial"/>
              </a:rPr>
              <a:t>bounced</a:t>
            </a:r>
            <a:r>
              <a:rPr sz="900" b="1" spc="-30" dirty="0">
                <a:solidFill>
                  <a:srgbClr val="231F20"/>
                </a:solidFill>
                <a:latin typeface="Arial"/>
                <a:cs typeface="Arial"/>
              </a:rPr>
              <a:t> </a:t>
            </a:r>
            <a:r>
              <a:rPr sz="900" b="1" spc="-20" dirty="0">
                <a:solidFill>
                  <a:srgbClr val="231F20"/>
                </a:solidFill>
                <a:latin typeface="Arial"/>
                <a:cs typeface="Arial"/>
              </a:rPr>
              <a:t>back </a:t>
            </a:r>
            <a:r>
              <a:rPr sz="900" b="1" spc="-30" dirty="0">
                <a:solidFill>
                  <a:srgbClr val="231F20"/>
                </a:solidFill>
                <a:latin typeface="Arial"/>
                <a:cs typeface="Arial"/>
              </a:rPr>
              <a:t>strongly</a:t>
            </a:r>
            <a:r>
              <a:rPr sz="900" b="1" spc="-5" dirty="0">
                <a:solidFill>
                  <a:srgbClr val="231F20"/>
                </a:solidFill>
                <a:latin typeface="Arial"/>
                <a:cs typeface="Arial"/>
              </a:rPr>
              <a:t> </a:t>
            </a:r>
            <a:r>
              <a:rPr sz="900" b="1" spc="-10" dirty="0">
                <a:solidFill>
                  <a:srgbClr val="231F20"/>
                </a:solidFill>
                <a:latin typeface="Arial"/>
                <a:cs typeface="Arial"/>
              </a:rPr>
              <a:t>afterward.</a:t>
            </a:r>
            <a:endParaRPr sz="900" dirty="0">
              <a:latin typeface="Arial"/>
              <a:cs typeface="Arial"/>
            </a:endParaRPr>
          </a:p>
          <a:p>
            <a:pPr marL="127000" marR="307975">
              <a:lnSpc>
                <a:spcPct val="111100"/>
              </a:lnSpc>
              <a:spcBef>
                <a:spcPts val="600"/>
              </a:spcBef>
            </a:pPr>
            <a:r>
              <a:rPr sz="900" spc="-10" dirty="0">
                <a:solidFill>
                  <a:srgbClr val="231F20"/>
                </a:solidFill>
                <a:latin typeface="Arial"/>
                <a:cs typeface="Arial"/>
              </a:rPr>
              <a:t>Stocks</a:t>
            </a:r>
            <a:r>
              <a:rPr sz="900" spc="10" dirty="0">
                <a:solidFill>
                  <a:srgbClr val="231F20"/>
                </a:solidFill>
                <a:latin typeface="Arial"/>
                <a:cs typeface="Arial"/>
              </a:rPr>
              <a:t> </a:t>
            </a:r>
            <a:r>
              <a:rPr sz="900" dirty="0">
                <a:solidFill>
                  <a:srgbClr val="231F20"/>
                </a:solidFill>
                <a:latin typeface="Arial"/>
                <a:cs typeface="Arial"/>
              </a:rPr>
              <a:t>have</a:t>
            </a:r>
            <a:r>
              <a:rPr sz="900" spc="10" dirty="0">
                <a:solidFill>
                  <a:srgbClr val="231F20"/>
                </a:solidFill>
                <a:latin typeface="Arial"/>
                <a:cs typeface="Arial"/>
              </a:rPr>
              <a:t> </a:t>
            </a:r>
            <a:r>
              <a:rPr sz="900" dirty="0">
                <a:solidFill>
                  <a:srgbClr val="231F20"/>
                </a:solidFill>
                <a:latin typeface="Arial"/>
                <a:cs typeface="Arial"/>
              </a:rPr>
              <a:t>returned</a:t>
            </a:r>
            <a:r>
              <a:rPr sz="900" spc="10" dirty="0">
                <a:solidFill>
                  <a:srgbClr val="231F20"/>
                </a:solidFill>
                <a:latin typeface="Arial"/>
                <a:cs typeface="Arial"/>
              </a:rPr>
              <a:t> </a:t>
            </a:r>
            <a:r>
              <a:rPr sz="900" dirty="0">
                <a:solidFill>
                  <a:srgbClr val="231F20"/>
                </a:solidFill>
                <a:latin typeface="Arial"/>
                <a:cs typeface="Arial"/>
              </a:rPr>
              <a:t>11.3%</a:t>
            </a:r>
            <a:r>
              <a:rPr sz="900" spc="10" dirty="0">
                <a:solidFill>
                  <a:srgbClr val="231F20"/>
                </a:solidFill>
                <a:latin typeface="Arial"/>
                <a:cs typeface="Arial"/>
              </a:rPr>
              <a:t> </a:t>
            </a:r>
            <a:r>
              <a:rPr sz="900" dirty="0">
                <a:solidFill>
                  <a:srgbClr val="231F20"/>
                </a:solidFill>
                <a:latin typeface="Arial"/>
                <a:cs typeface="Arial"/>
              </a:rPr>
              <a:t>in</a:t>
            </a:r>
            <a:r>
              <a:rPr sz="900" spc="10" dirty="0">
                <a:solidFill>
                  <a:srgbClr val="231F20"/>
                </a:solidFill>
                <a:latin typeface="Arial"/>
                <a:cs typeface="Arial"/>
              </a:rPr>
              <a:t> </a:t>
            </a:r>
            <a:r>
              <a:rPr sz="900" spc="-25" dirty="0">
                <a:solidFill>
                  <a:srgbClr val="231F20"/>
                </a:solidFill>
                <a:latin typeface="Arial"/>
                <a:cs typeface="Arial"/>
              </a:rPr>
              <a:t>the </a:t>
            </a:r>
            <a:r>
              <a:rPr sz="900" spc="10" dirty="0">
                <a:solidFill>
                  <a:srgbClr val="231F20"/>
                </a:solidFill>
                <a:latin typeface="Arial"/>
                <a:cs typeface="Arial"/>
              </a:rPr>
              <a:t>12</a:t>
            </a:r>
            <a:r>
              <a:rPr sz="900" spc="60" dirty="0">
                <a:solidFill>
                  <a:srgbClr val="231F20"/>
                </a:solidFill>
                <a:latin typeface="Arial"/>
                <a:cs typeface="Arial"/>
              </a:rPr>
              <a:t> </a:t>
            </a:r>
            <a:r>
              <a:rPr sz="900" spc="10" dirty="0">
                <a:solidFill>
                  <a:srgbClr val="231F20"/>
                </a:solidFill>
                <a:latin typeface="Arial"/>
                <a:cs typeface="Arial"/>
              </a:rPr>
              <a:t>months</a:t>
            </a:r>
            <a:r>
              <a:rPr sz="900" spc="65" dirty="0">
                <a:solidFill>
                  <a:srgbClr val="231F20"/>
                </a:solidFill>
                <a:latin typeface="Arial"/>
                <a:cs typeface="Arial"/>
              </a:rPr>
              <a:t> </a:t>
            </a:r>
            <a:r>
              <a:rPr sz="900" spc="10" dirty="0">
                <a:solidFill>
                  <a:srgbClr val="231F20"/>
                </a:solidFill>
                <a:latin typeface="Arial"/>
                <a:cs typeface="Arial"/>
              </a:rPr>
              <a:t>following</a:t>
            </a:r>
            <a:r>
              <a:rPr sz="900" spc="65" dirty="0">
                <a:solidFill>
                  <a:srgbClr val="231F20"/>
                </a:solidFill>
                <a:latin typeface="Arial"/>
                <a:cs typeface="Arial"/>
              </a:rPr>
              <a:t> </a:t>
            </a:r>
            <a:r>
              <a:rPr sz="900" spc="-10" dirty="0">
                <a:solidFill>
                  <a:srgbClr val="231F20"/>
                </a:solidFill>
                <a:latin typeface="Arial"/>
                <a:cs typeface="Arial"/>
              </a:rPr>
              <a:t>primaries, </a:t>
            </a:r>
            <a:r>
              <a:rPr sz="900" dirty="0">
                <a:solidFill>
                  <a:srgbClr val="231F20"/>
                </a:solidFill>
                <a:latin typeface="Arial"/>
                <a:cs typeface="Arial"/>
              </a:rPr>
              <a:t>compared</a:t>
            </a:r>
            <a:r>
              <a:rPr sz="900" spc="55" dirty="0">
                <a:solidFill>
                  <a:srgbClr val="231F20"/>
                </a:solidFill>
                <a:latin typeface="Arial"/>
                <a:cs typeface="Arial"/>
              </a:rPr>
              <a:t> </a:t>
            </a:r>
            <a:r>
              <a:rPr sz="900" dirty="0">
                <a:solidFill>
                  <a:srgbClr val="231F20"/>
                </a:solidFill>
                <a:latin typeface="Arial"/>
                <a:cs typeface="Arial"/>
              </a:rPr>
              <a:t>to</a:t>
            </a:r>
            <a:r>
              <a:rPr sz="900" spc="60" dirty="0">
                <a:solidFill>
                  <a:srgbClr val="231F20"/>
                </a:solidFill>
                <a:latin typeface="Arial"/>
                <a:cs typeface="Arial"/>
              </a:rPr>
              <a:t> </a:t>
            </a:r>
            <a:r>
              <a:rPr sz="900" spc="-10" dirty="0">
                <a:solidFill>
                  <a:srgbClr val="231F20"/>
                </a:solidFill>
                <a:latin typeface="Arial"/>
                <a:cs typeface="Arial"/>
              </a:rPr>
              <a:t>5.8%</a:t>
            </a:r>
            <a:r>
              <a:rPr sz="900" spc="60" dirty="0">
                <a:solidFill>
                  <a:srgbClr val="231F20"/>
                </a:solidFill>
                <a:latin typeface="Arial"/>
                <a:cs typeface="Arial"/>
              </a:rPr>
              <a:t> </a:t>
            </a:r>
            <a:r>
              <a:rPr sz="900" dirty="0">
                <a:solidFill>
                  <a:srgbClr val="231F20"/>
                </a:solidFill>
                <a:latin typeface="Arial"/>
                <a:cs typeface="Arial"/>
              </a:rPr>
              <a:t>in</a:t>
            </a:r>
            <a:r>
              <a:rPr sz="900" spc="55" dirty="0">
                <a:solidFill>
                  <a:srgbClr val="231F20"/>
                </a:solidFill>
                <a:latin typeface="Arial"/>
                <a:cs typeface="Arial"/>
              </a:rPr>
              <a:t> </a:t>
            </a:r>
            <a:r>
              <a:rPr sz="900" spc="-10" dirty="0">
                <a:solidFill>
                  <a:srgbClr val="231F20"/>
                </a:solidFill>
                <a:latin typeface="Arial"/>
                <a:cs typeface="Arial"/>
              </a:rPr>
              <a:t>similar </a:t>
            </a:r>
            <a:r>
              <a:rPr sz="900" dirty="0">
                <a:solidFill>
                  <a:srgbClr val="231F20"/>
                </a:solidFill>
                <a:latin typeface="Arial"/>
                <a:cs typeface="Arial"/>
              </a:rPr>
              <a:t>periods</a:t>
            </a:r>
            <a:r>
              <a:rPr sz="900" spc="140" dirty="0">
                <a:solidFill>
                  <a:srgbClr val="231F20"/>
                </a:solidFill>
                <a:latin typeface="Arial"/>
                <a:cs typeface="Arial"/>
              </a:rPr>
              <a:t> </a:t>
            </a:r>
            <a:r>
              <a:rPr sz="900" dirty="0">
                <a:solidFill>
                  <a:srgbClr val="231F20"/>
                </a:solidFill>
                <a:latin typeface="Arial"/>
                <a:cs typeface="Arial"/>
              </a:rPr>
              <a:t>of</a:t>
            </a:r>
            <a:r>
              <a:rPr sz="900" spc="175" dirty="0">
                <a:solidFill>
                  <a:srgbClr val="231F20"/>
                </a:solidFill>
                <a:latin typeface="Arial"/>
                <a:cs typeface="Arial"/>
              </a:rPr>
              <a:t> </a:t>
            </a:r>
            <a:r>
              <a:rPr sz="900" dirty="0">
                <a:solidFill>
                  <a:srgbClr val="231F20"/>
                </a:solidFill>
                <a:latin typeface="Arial"/>
                <a:cs typeface="Arial"/>
              </a:rPr>
              <a:t>non-election</a:t>
            </a:r>
            <a:r>
              <a:rPr sz="900" spc="140" dirty="0">
                <a:solidFill>
                  <a:srgbClr val="231F20"/>
                </a:solidFill>
                <a:latin typeface="Arial"/>
                <a:cs typeface="Arial"/>
              </a:rPr>
              <a:t> </a:t>
            </a:r>
            <a:r>
              <a:rPr sz="900" spc="-10" dirty="0">
                <a:solidFill>
                  <a:srgbClr val="231F20"/>
                </a:solidFill>
                <a:latin typeface="Arial"/>
                <a:cs typeface="Arial"/>
              </a:rPr>
              <a:t>years.</a:t>
            </a:r>
            <a:endParaRPr sz="900" dirty="0">
              <a:latin typeface="Arial"/>
              <a:cs typeface="Arial"/>
            </a:endParaRPr>
          </a:p>
        </p:txBody>
      </p:sp>
      <p:sp>
        <p:nvSpPr>
          <p:cNvPr id="10" name="object 10"/>
          <p:cNvSpPr txBox="1"/>
          <p:nvPr/>
        </p:nvSpPr>
        <p:spPr>
          <a:xfrm>
            <a:off x="5082070" y="4121543"/>
            <a:ext cx="2210435" cy="1851025"/>
          </a:xfrm>
          <a:prstGeom prst="rect">
            <a:avLst/>
          </a:prstGeom>
          <a:solidFill>
            <a:srgbClr val="E3E1DC"/>
          </a:solidFill>
        </p:spPr>
        <p:txBody>
          <a:bodyPr vert="horz" wrap="square" lIns="0" tIns="539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25"/>
              </a:spcBef>
            </a:pPr>
            <a:endParaRPr sz="900" dirty="0">
              <a:latin typeface="Times New Roman"/>
              <a:cs typeface="Times New Roman"/>
            </a:endParaRPr>
          </a:p>
          <a:p>
            <a:pPr marL="126364" marR="408940">
              <a:lnSpc>
                <a:spcPct val="111100"/>
              </a:lnSpc>
            </a:pPr>
            <a:r>
              <a:rPr sz="900" b="1" spc="-35" dirty="0">
                <a:solidFill>
                  <a:srgbClr val="231F20"/>
                </a:solidFill>
                <a:latin typeface="Arial"/>
                <a:cs typeface="Arial"/>
              </a:rPr>
              <a:t>Investors</a:t>
            </a:r>
            <a:r>
              <a:rPr sz="900" b="1" spc="-15" dirty="0">
                <a:solidFill>
                  <a:srgbClr val="231F20"/>
                </a:solidFill>
                <a:latin typeface="Arial"/>
                <a:cs typeface="Arial"/>
              </a:rPr>
              <a:t> </a:t>
            </a:r>
            <a:r>
              <a:rPr sz="900" b="1" dirty="0">
                <a:solidFill>
                  <a:srgbClr val="231F20"/>
                </a:solidFill>
                <a:latin typeface="Arial"/>
                <a:cs typeface="Arial"/>
              </a:rPr>
              <a:t>often</a:t>
            </a:r>
            <a:r>
              <a:rPr sz="900" b="1" spc="-10" dirty="0">
                <a:solidFill>
                  <a:srgbClr val="231F20"/>
                </a:solidFill>
                <a:latin typeface="Arial"/>
                <a:cs typeface="Arial"/>
              </a:rPr>
              <a:t> </a:t>
            </a:r>
            <a:r>
              <a:rPr sz="900" b="1" dirty="0">
                <a:solidFill>
                  <a:srgbClr val="231F20"/>
                </a:solidFill>
                <a:latin typeface="Arial"/>
                <a:cs typeface="Arial"/>
              </a:rPr>
              <a:t>get</a:t>
            </a:r>
            <a:r>
              <a:rPr sz="900" b="1" spc="-10" dirty="0">
                <a:solidFill>
                  <a:srgbClr val="231F20"/>
                </a:solidFill>
                <a:latin typeface="Arial"/>
                <a:cs typeface="Arial"/>
              </a:rPr>
              <a:t> </a:t>
            </a:r>
            <a:r>
              <a:rPr sz="900" b="1" spc="-30" dirty="0">
                <a:solidFill>
                  <a:srgbClr val="231F20"/>
                </a:solidFill>
                <a:latin typeface="Arial"/>
                <a:cs typeface="Arial"/>
              </a:rPr>
              <a:t>nervous</a:t>
            </a:r>
            <a:r>
              <a:rPr sz="900" b="1" spc="-10" dirty="0">
                <a:solidFill>
                  <a:srgbClr val="231F20"/>
                </a:solidFill>
                <a:latin typeface="Arial"/>
                <a:cs typeface="Arial"/>
              </a:rPr>
              <a:t> </a:t>
            </a:r>
            <a:r>
              <a:rPr sz="900" b="1" spc="-25" dirty="0">
                <a:solidFill>
                  <a:srgbClr val="231F20"/>
                </a:solidFill>
                <a:latin typeface="Arial"/>
                <a:cs typeface="Arial"/>
              </a:rPr>
              <a:t>and </a:t>
            </a:r>
            <a:r>
              <a:rPr sz="900" b="1" dirty="0">
                <a:solidFill>
                  <a:srgbClr val="231F20"/>
                </a:solidFill>
                <a:latin typeface="Arial"/>
                <a:cs typeface="Arial"/>
              </a:rPr>
              <a:t>move</a:t>
            </a:r>
            <a:r>
              <a:rPr sz="900" b="1" spc="-35" dirty="0">
                <a:solidFill>
                  <a:srgbClr val="231F20"/>
                </a:solidFill>
                <a:latin typeface="Arial"/>
                <a:cs typeface="Arial"/>
              </a:rPr>
              <a:t> </a:t>
            </a:r>
            <a:r>
              <a:rPr sz="900" b="1" dirty="0">
                <a:solidFill>
                  <a:srgbClr val="231F20"/>
                </a:solidFill>
                <a:latin typeface="Arial"/>
                <a:cs typeface="Arial"/>
              </a:rPr>
              <a:t>into</a:t>
            </a:r>
            <a:r>
              <a:rPr sz="900" b="1" spc="-30" dirty="0">
                <a:solidFill>
                  <a:srgbClr val="231F20"/>
                </a:solidFill>
                <a:latin typeface="Arial"/>
                <a:cs typeface="Arial"/>
              </a:rPr>
              <a:t> </a:t>
            </a:r>
            <a:r>
              <a:rPr sz="900" b="1" spc="-60" dirty="0">
                <a:solidFill>
                  <a:srgbClr val="231F20"/>
                </a:solidFill>
                <a:latin typeface="Arial"/>
                <a:cs typeface="Arial"/>
              </a:rPr>
              <a:t>cash</a:t>
            </a:r>
            <a:r>
              <a:rPr sz="900" b="1" spc="-25" dirty="0">
                <a:solidFill>
                  <a:srgbClr val="231F20"/>
                </a:solidFill>
                <a:latin typeface="Arial"/>
                <a:cs typeface="Arial"/>
              </a:rPr>
              <a:t> </a:t>
            </a:r>
            <a:r>
              <a:rPr sz="900" b="1" spc="-10" dirty="0">
                <a:solidFill>
                  <a:srgbClr val="231F20"/>
                </a:solidFill>
                <a:latin typeface="Arial"/>
                <a:cs typeface="Arial"/>
              </a:rPr>
              <a:t>during</a:t>
            </a:r>
            <a:r>
              <a:rPr sz="900" b="1" spc="-30" dirty="0">
                <a:solidFill>
                  <a:srgbClr val="231F20"/>
                </a:solidFill>
                <a:latin typeface="Arial"/>
                <a:cs typeface="Arial"/>
              </a:rPr>
              <a:t> </a:t>
            </a:r>
            <a:r>
              <a:rPr sz="900" b="1" spc="-10" dirty="0">
                <a:solidFill>
                  <a:srgbClr val="231F20"/>
                </a:solidFill>
                <a:latin typeface="Arial"/>
                <a:cs typeface="Arial"/>
              </a:rPr>
              <a:t>election years.</a:t>
            </a:r>
            <a:endParaRPr sz="900" dirty="0">
              <a:latin typeface="Arial"/>
              <a:cs typeface="Arial"/>
            </a:endParaRPr>
          </a:p>
          <a:p>
            <a:pPr marL="126364" marR="290830">
              <a:lnSpc>
                <a:spcPct val="111100"/>
              </a:lnSpc>
              <a:spcBef>
                <a:spcPts val="600"/>
              </a:spcBef>
            </a:pPr>
            <a:r>
              <a:rPr sz="900" spc="-10" dirty="0">
                <a:solidFill>
                  <a:srgbClr val="231F20"/>
                </a:solidFill>
                <a:latin typeface="Lucida Sans Unicode"/>
                <a:cs typeface="Lucida Sans Unicode"/>
              </a:rPr>
              <a:t>Net</a:t>
            </a:r>
            <a:r>
              <a:rPr sz="900" spc="-40" dirty="0">
                <a:solidFill>
                  <a:srgbClr val="231F20"/>
                </a:solidFill>
                <a:latin typeface="Lucida Sans Unicode"/>
                <a:cs typeface="Lucida Sans Unicode"/>
              </a:rPr>
              <a:t> </a:t>
            </a:r>
            <a:r>
              <a:rPr sz="900" spc="-45" dirty="0">
                <a:solidFill>
                  <a:srgbClr val="231F20"/>
                </a:solidFill>
                <a:latin typeface="Lucida Sans Unicode"/>
                <a:cs typeface="Lucida Sans Unicode"/>
              </a:rPr>
              <a:t>asset</a:t>
            </a:r>
            <a:r>
              <a:rPr sz="900" spc="-40" dirty="0">
                <a:solidFill>
                  <a:srgbClr val="231F20"/>
                </a:solidFill>
                <a:latin typeface="Lucida Sans Unicode"/>
                <a:cs typeface="Lucida Sans Unicode"/>
              </a:rPr>
              <a:t> flows</a:t>
            </a:r>
            <a:r>
              <a:rPr sz="900" spc="-35" dirty="0">
                <a:solidFill>
                  <a:srgbClr val="231F20"/>
                </a:solidFill>
                <a:latin typeface="Lucida Sans Unicode"/>
                <a:cs typeface="Lucida Sans Unicode"/>
              </a:rPr>
              <a:t> </a:t>
            </a:r>
            <a:r>
              <a:rPr sz="900" spc="-40" dirty="0">
                <a:solidFill>
                  <a:srgbClr val="231F20"/>
                </a:solidFill>
                <a:latin typeface="Lucida Sans Unicode"/>
                <a:cs typeface="Lucida Sans Unicode"/>
              </a:rPr>
              <a:t>into </a:t>
            </a:r>
            <a:r>
              <a:rPr sz="900" spc="-30" dirty="0">
                <a:solidFill>
                  <a:srgbClr val="231F20"/>
                </a:solidFill>
                <a:latin typeface="Lucida Sans Unicode"/>
                <a:cs typeface="Lucida Sans Unicode"/>
              </a:rPr>
              <a:t>money</a:t>
            </a:r>
            <a:r>
              <a:rPr sz="900" spc="-40" dirty="0">
                <a:solidFill>
                  <a:srgbClr val="231F20"/>
                </a:solidFill>
                <a:latin typeface="Lucida Sans Unicode"/>
                <a:cs typeface="Lucida Sans Unicode"/>
              </a:rPr>
              <a:t> </a:t>
            </a:r>
            <a:r>
              <a:rPr sz="900" spc="-45" dirty="0">
                <a:solidFill>
                  <a:srgbClr val="231F20"/>
                </a:solidFill>
                <a:latin typeface="Lucida Sans Unicode"/>
                <a:cs typeface="Lucida Sans Unicode"/>
              </a:rPr>
              <a:t>market </a:t>
            </a:r>
            <a:r>
              <a:rPr sz="900" dirty="0">
                <a:solidFill>
                  <a:srgbClr val="231F20"/>
                </a:solidFill>
                <a:latin typeface="Arial"/>
                <a:cs typeface="Arial"/>
              </a:rPr>
              <a:t>funds</a:t>
            </a:r>
            <a:r>
              <a:rPr sz="900" spc="40" dirty="0">
                <a:solidFill>
                  <a:srgbClr val="231F20"/>
                </a:solidFill>
                <a:latin typeface="Arial"/>
                <a:cs typeface="Arial"/>
              </a:rPr>
              <a:t> </a:t>
            </a:r>
            <a:r>
              <a:rPr sz="900" dirty="0">
                <a:solidFill>
                  <a:srgbClr val="231F20"/>
                </a:solidFill>
                <a:latin typeface="Arial"/>
                <a:cs typeface="Arial"/>
              </a:rPr>
              <a:t>have</a:t>
            </a:r>
            <a:r>
              <a:rPr sz="900" spc="40" dirty="0">
                <a:solidFill>
                  <a:srgbClr val="231F20"/>
                </a:solidFill>
                <a:latin typeface="Arial"/>
                <a:cs typeface="Arial"/>
              </a:rPr>
              <a:t> </a:t>
            </a:r>
            <a:r>
              <a:rPr sz="900" dirty="0">
                <a:solidFill>
                  <a:srgbClr val="231F20"/>
                </a:solidFill>
                <a:latin typeface="Arial"/>
                <a:cs typeface="Arial"/>
              </a:rPr>
              <a:t>been</a:t>
            </a:r>
            <a:r>
              <a:rPr sz="900" spc="45" dirty="0">
                <a:solidFill>
                  <a:srgbClr val="231F20"/>
                </a:solidFill>
                <a:latin typeface="Arial"/>
                <a:cs typeface="Arial"/>
              </a:rPr>
              <a:t> </a:t>
            </a:r>
            <a:r>
              <a:rPr sz="900" dirty="0">
                <a:solidFill>
                  <a:srgbClr val="231F20"/>
                </a:solidFill>
                <a:latin typeface="Arial"/>
                <a:cs typeface="Arial"/>
              </a:rPr>
              <a:t>more</a:t>
            </a:r>
            <a:r>
              <a:rPr sz="900" spc="40" dirty="0">
                <a:solidFill>
                  <a:srgbClr val="231F20"/>
                </a:solidFill>
                <a:latin typeface="Arial"/>
                <a:cs typeface="Arial"/>
              </a:rPr>
              <a:t> </a:t>
            </a:r>
            <a:r>
              <a:rPr sz="900" dirty="0">
                <a:solidFill>
                  <a:srgbClr val="231F20"/>
                </a:solidFill>
                <a:latin typeface="Arial"/>
                <a:cs typeface="Arial"/>
              </a:rPr>
              <a:t>than</a:t>
            </a:r>
            <a:r>
              <a:rPr sz="900" spc="45" dirty="0">
                <a:solidFill>
                  <a:srgbClr val="231F20"/>
                </a:solidFill>
                <a:latin typeface="Arial"/>
                <a:cs typeface="Arial"/>
              </a:rPr>
              <a:t> </a:t>
            </a:r>
            <a:r>
              <a:rPr sz="900" spc="-10" dirty="0">
                <a:solidFill>
                  <a:srgbClr val="231F20"/>
                </a:solidFill>
                <a:latin typeface="Arial"/>
                <a:cs typeface="Arial"/>
              </a:rPr>
              <a:t>three </a:t>
            </a:r>
            <a:r>
              <a:rPr sz="900" dirty="0">
                <a:solidFill>
                  <a:srgbClr val="231F20"/>
                </a:solidFill>
                <a:latin typeface="Arial"/>
                <a:cs typeface="Arial"/>
              </a:rPr>
              <a:t>times</a:t>
            </a:r>
            <a:r>
              <a:rPr sz="900" spc="65" dirty="0">
                <a:solidFill>
                  <a:srgbClr val="231F20"/>
                </a:solidFill>
                <a:latin typeface="Arial"/>
                <a:cs typeface="Arial"/>
              </a:rPr>
              <a:t> </a:t>
            </a:r>
            <a:r>
              <a:rPr sz="900" dirty="0">
                <a:solidFill>
                  <a:srgbClr val="231F20"/>
                </a:solidFill>
                <a:latin typeface="Arial"/>
                <a:cs typeface="Arial"/>
              </a:rPr>
              <a:t>higher</a:t>
            </a:r>
            <a:r>
              <a:rPr sz="900" spc="65" dirty="0">
                <a:solidFill>
                  <a:srgbClr val="231F20"/>
                </a:solidFill>
                <a:latin typeface="Arial"/>
                <a:cs typeface="Arial"/>
              </a:rPr>
              <a:t> </a:t>
            </a:r>
            <a:r>
              <a:rPr sz="900" dirty="0">
                <a:solidFill>
                  <a:srgbClr val="231F20"/>
                </a:solidFill>
                <a:latin typeface="Arial"/>
                <a:cs typeface="Arial"/>
              </a:rPr>
              <a:t>in</a:t>
            </a:r>
            <a:r>
              <a:rPr sz="900" spc="65" dirty="0">
                <a:solidFill>
                  <a:srgbClr val="231F20"/>
                </a:solidFill>
                <a:latin typeface="Arial"/>
                <a:cs typeface="Arial"/>
              </a:rPr>
              <a:t> </a:t>
            </a:r>
            <a:r>
              <a:rPr sz="900" dirty="0">
                <a:solidFill>
                  <a:srgbClr val="231F20"/>
                </a:solidFill>
                <a:latin typeface="Arial"/>
                <a:cs typeface="Arial"/>
              </a:rPr>
              <a:t>election</a:t>
            </a:r>
            <a:r>
              <a:rPr sz="900" spc="70" dirty="0">
                <a:solidFill>
                  <a:srgbClr val="231F20"/>
                </a:solidFill>
                <a:latin typeface="Arial"/>
                <a:cs typeface="Arial"/>
              </a:rPr>
              <a:t> </a:t>
            </a:r>
            <a:r>
              <a:rPr sz="900" spc="-10" dirty="0">
                <a:solidFill>
                  <a:srgbClr val="231F20"/>
                </a:solidFill>
                <a:latin typeface="Arial"/>
                <a:cs typeface="Arial"/>
              </a:rPr>
              <a:t>years</a:t>
            </a:r>
            <a:r>
              <a:rPr sz="900" spc="65" dirty="0">
                <a:solidFill>
                  <a:srgbClr val="231F20"/>
                </a:solidFill>
                <a:latin typeface="Arial"/>
                <a:cs typeface="Arial"/>
              </a:rPr>
              <a:t> </a:t>
            </a:r>
            <a:r>
              <a:rPr sz="900" spc="-20" dirty="0">
                <a:solidFill>
                  <a:srgbClr val="231F20"/>
                </a:solidFill>
                <a:latin typeface="Arial"/>
                <a:cs typeface="Arial"/>
              </a:rPr>
              <a:t>than </a:t>
            </a:r>
            <a:r>
              <a:rPr sz="900" dirty="0">
                <a:solidFill>
                  <a:srgbClr val="231F20"/>
                </a:solidFill>
                <a:latin typeface="Arial"/>
                <a:cs typeface="Arial"/>
              </a:rPr>
              <a:t>in</a:t>
            </a:r>
            <a:r>
              <a:rPr sz="900" spc="5" dirty="0">
                <a:solidFill>
                  <a:srgbClr val="231F20"/>
                </a:solidFill>
                <a:latin typeface="Arial"/>
                <a:cs typeface="Arial"/>
              </a:rPr>
              <a:t> </a:t>
            </a:r>
            <a:r>
              <a:rPr sz="900" dirty="0">
                <a:solidFill>
                  <a:srgbClr val="231F20"/>
                </a:solidFill>
                <a:latin typeface="Arial"/>
                <a:cs typeface="Arial"/>
              </a:rPr>
              <a:t>the</a:t>
            </a:r>
            <a:r>
              <a:rPr sz="900" spc="10" dirty="0">
                <a:solidFill>
                  <a:srgbClr val="231F20"/>
                </a:solidFill>
                <a:latin typeface="Arial"/>
                <a:cs typeface="Arial"/>
              </a:rPr>
              <a:t> </a:t>
            </a:r>
            <a:r>
              <a:rPr sz="900" dirty="0">
                <a:solidFill>
                  <a:srgbClr val="231F20"/>
                </a:solidFill>
                <a:latin typeface="Arial"/>
                <a:cs typeface="Arial"/>
              </a:rPr>
              <a:t>year</a:t>
            </a:r>
            <a:r>
              <a:rPr sz="900" spc="10" dirty="0">
                <a:solidFill>
                  <a:srgbClr val="231F20"/>
                </a:solidFill>
                <a:latin typeface="Arial"/>
                <a:cs typeface="Arial"/>
              </a:rPr>
              <a:t> </a:t>
            </a:r>
            <a:r>
              <a:rPr sz="900" dirty="0">
                <a:solidFill>
                  <a:srgbClr val="231F20"/>
                </a:solidFill>
                <a:latin typeface="Arial"/>
                <a:cs typeface="Arial"/>
              </a:rPr>
              <a:t>after</a:t>
            </a:r>
            <a:r>
              <a:rPr sz="900" spc="10" dirty="0">
                <a:solidFill>
                  <a:srgbClr val="231F20"/>
                </a:solidFill>
                <a:latin typeface="Arial"/>
                <a:cs typeface="Arial"/>
              </a:rPr>
              <a:t> </a:t>
            </a:r>
            <a:r>
              <a:rPr sz="900" dirty="0">
                <a:solidFill>
                  <a:srgbClr val="231F20"/>
                </a:solidFill>
                <a:latin typeface="Arial"/>
                <a:cs typeface="Arial"/>
              </a:rPr>
              <a:t>an</a:t>
            </a:r>
            <a:r>
              <a:rPr sz="900" spc="10" dirty="0">
                <a:solidFill>
                  <a:srgbClr val="231F20"/>
                </a:solidFill>
                <a:latin typeface="Arial"/>
                <a:cs typeface="Arial"/>
              </a:rPr>
              <a:t> </a:t>
            </a:r>
            <a:r>
              <a:rPr sz="900" spc="-10" dirty="0">
                <a:solidFill>
                  <a:srgbClr val="231F20"/>
                </a:solidFill>
                <a:latin typeface="Arial"/>
                <a:cs typeface="Arial"/>
              </a:rPr>
              <a:t>election.</a:t>
            </a:r>
            <a:endParaRPr sz="900" dirty="0">
              <a:latin typeface="Arial"/>
              <a:cs typeface="Arial"/>
            </a:endParaRPr>
          </a:p>
        </p:txBody>
      </p:sp>
      <p:sp>
        <p:nvSpPr>
          <p:cNvPr id="11" name="object 11"/>
          <p:cNvSpPr txBox="1"/>
          <p:nvPr/>
        </p:nvSpPr>
        <p:spPr>
          <a:xfrm>
            <a:off x="7391324" y="4121543"/>
            <a:ext cx="2210435" cy="1851025"/>
          </a:xfrm>
          <a:prstGeom prst="rect">
            <a:avLst/>
          </a:prstGeom>
          <a:solidFill>
            <a:srgbClr val="E3E1DC"/>
          </a:solidFill>
        </p:spPr>
        <p:txBody>
          <a:bodyPr vert="horz" wrap="square" lIns="0" tIns="539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25"/>
              </a:spcBef>
            </a:pPr>
            <a:endParaRPr sz="900" dirty="0">
              <a:latin typeface="Times New Roman"/>
              <a:cs typeface="Times New Roman"/>
            </a:endParaRPr>
          </a:p>
          <a:p>
            <a:pPr marL="127000" marR="241300">
              <a:lnSpc>
                <a:spcPct val="111100"/>
              </a:lnSpc>
            </a:pPr>
            <a:r>
              <a:rPr sz="900" b="1" spc="-35" dirty="0">
                <a:solidFill>
                  <a:srgbClr val="231F20"/>
                </a:solidFill>
                <a:latin typeface="Arial"/>
                <a:cs typeface="Arial"/>
              </a:rPr>
              <a:t>But</a:t>
            </a:r>
            <a:r>
              <a:rPr sz="900" b="1" spc="-20" dirty="0">
                <a:solidFill>
                  <a:srgbClr val="231F20"/>
                </a:solidFill>
                <a:latin typeface="Arial"/>
                <a:cs typeface="Arial"/>
              </a:rPr>
              <a:t> </a:t>
            </a:r>
            <a:r>
              <a:rPr sz="900" b="1" spc="-25" dirty="0">
                <a:solidFill>
                  <a:srgbClr val="231F20"/>
                </a:solidFill>
                <a:latin typeface="Arial"/>
                <a:cs typeface="Arial"/>
              </a:rPr>
              <a:t>staying</a:t>
            </a:r>
            <a:r>
              <a:rPr sz="900" b="1" spc="-20" dirty="0">
                <a:solidFill>
                  <a:srgbClr val="231F20"/>
                </a:solidFill>
                <a:latin typeface="Arial"/>
                <a:cs typeface="Arial"/>
              </a:rPr>
              <a:t> </a:t>
            </a:r>
            <a:r>
              <a:rPr sz="900" b="1" dirty="0">
                <a:solidFill>
                  <a:srgbClr val="231F20"/>
                </a:solidFill>
                <a:latin typeface="Arial"/>
                <a:cs typeface="Arial"/>
              </a:rPr>
              <a:t>on</a:t>
            </a:r>
            <a:r>
              <a:rPr sz="900" b="1" spc="-20" dirty="0">
                <a:solidFill>
                  <a:srgbClr val="231F20"/>
                </a:solidFill>
                <a:latin typeface="Arial"/>
                <a:cs typeface="Arial"/>
              </a:rPr>
              <a:t> </a:t>
            </a:r>
            <a:r>
              <a:rPr sz="900" b="1" dirty="0">
                <a:solidFill>
                  <a:srgbClr val="231F20"/>
                </a:solidFill>
                <a:latin typeface="Arial"/>
                <a:cs typeface="Arial"/>
              </a:rPr>
              <a:t>the</a:t>
            </a:r>
            <a:r>
              <a:rPr sz="900" b="1" spc="-20" dirty="0">
                <a:solidFill>
                  <a:srgbClr val="231F20"/>
                </a:solidFill>
                <a:latin typeface="Arial"/>
                <a:cs typeface="Arial"/>
              </a:rPr>
              <a:t> </a:t>
            </a:r>
            <a:r>
              <a:rPr sz="900" b="1" spc="-30" dirty="0">
                <a:solidFill>
                  <a:srgbClr val="231F20"/>
                </a:solidFill>
                <a:latin typeface="Arial"/>
                <a:cs typeface="Arial"/>
              </a:rPr>
              <a:t>sidelines</a:t>
            </a:r>
            <a:r>
              <a:rPr sz="900" b="1" spc="-20" dirty="0">
                <a:solidFill>
                  <a:srgbClr val="231F20"/>
                </a:solidFill>
                <a:latin typeface="Arial"/>
                <a:cs typeface="Arial"/>
              </a:rPr>
              <a:t> </a:t>
            </a:r>
            <a:r>
              <a:rPr sz="900" b="1" spc="-25" dirty="0">
                <a:solidFill>
                  <a:srgbClr val="231F20"/>
                </a:solidFill>
                <a:latin typeface="Arial"/>
                <a:cs typeface="Arial"/>
              </a:rPr>
              <a:t>has rarely</a:t>
            </a:r>
            <a:r>
              <a:rPr sz="900" b="1" spc="-15" dirty="0">
                <a:solidFill>
                  <a:srgbClr val="231F20"/>
                </a:solidFill>
                <a:latin typeface="Arial"/>
                <a:cs typeface="Arial"/>
              </a:rPr>
              <a:t> </a:t>
            </a:r>
            <a:r>
              <a:rPr sz="900" b="1" dirty="0">
                <a:solidFill>
                  <a:srgbClr val="231F20"/>
                </a:solidFill>
                <a:latin typeface="Arial"/>
                <a:cs typeface="Arial"/>
              </a:rPr>
              <a:t>paid</a:t>
            </a:r>
            <a:r>
              <a:rPr sz="900" b="1" spc="-10" dirty="0">
                <a:solidFill>
                  <a:srgbClr val="231F20"/>
                </a:solidFill>
                <a:latin typeface="Arial"/>
                <a:cs typeface="Arial"/>
              </a:rPr>
              <a:t> </a:t>
            </a:r>
            <a:r>
              <a:rPr sz="900" b="1" spc="-20" dirty="0">
                <a:solidFill>
                  <a:srgbClr val="231F20"/>
                </a:solidFill>
                <a:latin typeface="Arial"/>
                <a:cs typeface="Arial"/>
              </a:rPr>
              <a:t>off.</a:t>
            </a:r>
            <a:r>
              <a:rPr sz="900" b="1" spc="-40" dirty="0">
                <a:solidFill>
                  <a:srgbClr val="231F20"/>
                </a:solidFill>
                <a:latin typeface="Arial"/>
                <a:cs typeface="Arial"/>
              </a:rPr>
              <a:t> It’s</a:t>
            </a:r>
            <a:r>
              <a:rPr sz="900" b="1" spc="-10" dirty="0">
                <a:solidFill>
                  <a:srgbClr val="231F20"/>
                </a:solidFill>
                <a:latin typeface="Arial"/>
                <a:cs typeface="Arial"/>
              </a:rPr>
              <a:t> time,</a:t>
            </a:r>
            <a:r>
              <a:rPr sz="900" b="1" spc="-45" dirty="0">
                <a:solidFill>
                  <a:srgbClr val="231F20"/>
                </a:solidFill>
                <a:latin typeface="Arial"/>
                <a:cs typeface="Arial"/>
              </a:rPr>
              <a:t> </a:t>
            </a:r>
            <a:r>
              <a:rPr sz="900" b="1" dirty="0">
                <a:solidFill>
                  <a:srgbClr val="231F20"/>
                </a:solidFill>
                <a:latin typeface="Arial"/>
                <a:cs typeface="Arial"/>
              </a:rPr>
              <a:t>not</a:t>
            </a:r>
            <a:r>
              <a:rPr sz="900" b="1" spc="-10" dirty="0">
                <a:solidFill>
                  <a:srgbClr val="231F20"/>
                </a:solidFill>
                <a:latin typeface="Arial"/>
                <a:cs typeface="Arial"/>
              </a:rPr>
              <a:t> timing, </a:t>
            </a:r>
            <a:r>
              <a:rPr sz="900" b="1" dirty="0">
                <a:solidFill>
                  <a:srgbClr val="231F20"/>
                </a:solidFill>
                <a:latin typeface="Arial"/>
                <a:cs typeface="Arial"/>
              </a:rPr>
              <a:t>that</a:t>
            </a:r>
            <a:r>
              <a:rPr sz="900" b="1" spc="-35" dirty="0">
                <a:solidFill>
                  <a:srgbClr val="231F20"/>
                </a:solidFill>
                <a:latin typeface="Arial"/>
                <a:cs typeface="Arial"/>
              </a:rPr>
              <a:t> </a:t>
            </a:r>
            <a:r>
              <a:rPr sz="900" b="1" spc="-20" dirty="0">
                <a:solidFill>
                  <a:srgbClr val="231F20"/>
                </a:solidFill>
                <a:latin typeface="Arial"/>
                <a:cs typeface="Arial"/>
              </a:rPr>
              <a:t>matters</a:t>
            </a:r>
            <a:r>
              <a:rPr sz="900" b="1" spc="-30" dirty="0">
                <a:solidFill>
                  <a:srgbClr val="231F20"/>
                </a:solidFill>
                <a:latin typeface="Arial"/>
                <a:cs typeface="Arial"/>
              </a:rPr>
              <a:t> </a:t>
            </a:r>
            <a:r>
              <a:rPr sz="900" b="1" spc="-10" dirty="0">
                <a:solidFill>
                  <a:srgbClr val="231F20"/>
                </a:solidFill>
                <a:latin typeface="Arial"/>
                <a:cs typeface="Arial"/>
              </a:rPr>
              <a:t>most.</a:t>
            </a:r>
            <a:endParaRPr sz="900" dirty="0">
              <a:latin typeface="Arial"/>
              <a:cs typeface="Arial"/>
            </a:endParaRPr>
          </a:p>
          <a:p>
            <a:pPr marL="127000" marR="158115">
              <a:lnSpc>
                <a:spcPct val="111100"/>
              </a:lnSpc>
              <a:spcBef>
                <a:spcPts val="600"/>
              </a:spcBef>
            </a:pPr>
            <a:r>
              <a:rPr sz="900" dirty="0">
                <a:solidFill>
                  <a:srgbClr val="231F20"/>
                </a:solidFill>
                <a:latin typeface="Arial"/>
                <a:cs typeface="Arial"/>
              </a:rPr>
              <a:t>The</a:t>
            </a:r>
            <a:r>
              <a:rPr sz="900" spc="10" dirty="0">
                <a:solidFill>
                  <a:srgbClr val="231F20"/>
                </a:solidFill>
                <a:latin typeface="Arial"/>
                <a:cs typeface="Arial"/>
              </a:rPr>
              <a:t> </a:t>
            </a:r>
            <a:r>
              <a:rPr sz="900" spc="-55" dirty="0">
                <a:solidFill>
                  <a:srgbClr val="231F20"/>
                </a:solidFill>
                <a:latin typeface="Arial"/>
                <a:cs typeface="Arial"/>
              </a:rPr>
              <a:t>S&amp;P</a:t>
            </a:r>
            <a:r>
              <a:rPr sz="900" spc="10" dirty="0">
                <a:solidFill>
                  <a:srgbClr val="231F20"/>
                </a:solidFill>
                <a:latin typeface="Arial"/>
                <a:cs typeface="Arial"/>
              </a:rPr>
              <a:t> </a:t>
            </a:r>
            <a:r>
              <a:rPr sz="900" dirty="0">
                <a:solidFill>
                  <a:srgbClr val="231F20"/>
                </a:solidFill>
                <a:latin typeface="Arial"/>
                <a:cs typeface="Arial"/>
              </a:rPr>
              <a:t>500</a:t>
            </a:r>
            <a:r>
              <a:rPr sz="900" spc="15" dirty="0">
                <a:solidFill>
                  <a:srgbClr val="231F20"/>
                </a:solidFill>
                <a:latin typeface="Arial"/>
                <a:cs typeface="Arial"/>
              </a:rPr>
              <a:t> </a:t>
            </a:r>
            <a:r>
              <a:rPr sz="900" dirty="0">
                <a:solidFill>
                  <a:srgbClr val="231F20"/>
                </a:solidFill>
                <a:latin typeface="Arial"/>
                <a:cs typeface="Arial"/>
              </a:rPr>
              <a:t>Index</a:t>
            </a:r>
            <a:r>
              <a:rPr sz="900" spc="10" dirty="0">
                <a:solidFill>
                  <a:srgbClr val="231F20"/>
                </a:solidFill>
                <a:latin typeface="Arial"/>
                <a:cs typeface="Arial"/>
              </a:rPr>
              <a:t> </a:t>
            </a:r>
            <a:r>
              <a:rPr sz="900" dirty="0">
                <a:solidFill>
                  <a:srgbClr val="231F20"/>
                </a:solidFill>
                <a:latin typeface="Arial"/>
                <a:cs typeface="Arial"/>
              </a:rPr>
              <a:t>had</a:t>
            </a:r>
            <a:r>
              <a:rPr sz="900" spc="15" dirty="0">
                <a:solidFill>
                  <a:srgbClr val="231F20"/>
                </a:solidFill>
                <a:latin typeface="Arial"/>
                <a:cs typeface="Arial"/>
              </a:rPr>
              <a:t> </a:t>
            </a:r>
            <a:r>
              <a:rPr sz="900" spc="-10" dirty="0">
                <a:solidFill>
                  <a:srgbClr val="231F20"/>
                </a:solidFill>
                <a:latin typeface="Arial"/>
                <a:cs typeface="Arial"/>
              </a:rPr>
              <a:t>negative </a:t>
            </a:r>
            <a:r>
              <a:rPr sz="900" dirty="0">
                <a:solidFill>
                  <a:srgbClr val="231F20"/>
                </a:solidFill>
                <a:latin typeface="Arial"/>
                <a:cs typeface="Arial"/>
              </a:rPr>
              <a:t>returns</a:t>
            </a:r>
            <a:r>
              <a:rPr sz="900" spc="25" dirty="0">
                <a:solidFill>
                  <a:srgbClr val="231F20"/>
                </a:solidFill>
                <a:latin typeface="Arial"/>
                <a:cs typeface="Arial"/>
              </a:rPr>
              <a:t> </a:t>
            </a:r>
            <a:r>
              <a:rPr sz="900" dirty="0">
                <a:solidFill>
                  <a:srgbClr val="231F20"/>
                </a:solidFill>
                <a:latin typeface="Arial"/>
                <a:cs typeface="Arial"/>
              </a:rPr>
              <a:t>in</a:t>
            </a:r>
            <a:r>
              <a:rPr sz="900" spc="30" dirty="0">
                <a:solidFill>
                  <a:srgbClr val="231F20"/>
                </a:solidFill>
                <a:latin typeface="Arial"/>
                <a:cs typeface="Arial"/>
              </a:rPr>
              <a:t> </a:t>
            </a:r>
            <a:r>
              <a:rPr sz="900" dirty="0">
                <a:solidFill>
                  <a:srgbClr val="231F20"/>
                </a:solidFill>
                <a:latin typeface="Arial"/>
                <a:cs typeface="Arial"/>
              </a:rPr>
              <a:t>only</a:t>
            </a:r>
            <a:r>
              <a:rPr sz="900" spc="30" dirty="0">
                <a:solidFill>
                  <a:srgbClr val="231F20"/>
                </a:solidFill>
                <a:latin typeface="Arial"/>
                <a:cs typeface="Arial"/>
              </a:rPr>
              <a:t> </a:t>
            </a:r>
            <a:r>
              <a:rPr sz="900" dirty="0">
                <a:solidFill>
                  <a:srgbClr val="231F20"/>
                </a:solidFill>
                <a:latin typeface="Arial"/>
                <a:cs typeface="Arial"/>
              </a:rPr>
              <a:t>two</a:t>
            </a:r>
            <a:r>
              <a:rPr sz="900" spc="30" dirty="0">
                <a:solidFill>
                  <a:srgbClr val="231F20"/>
                </a:solidFill>
                <a:latin typeface="Arial"/>
                <a:cs typeface="Arial"/>
              </a:rPr>
              <a:t> </a:t>
            </a:r>
            <a:r>
              <a:rPr sz="900" dirty="0">
                <a:solidFill>
                  <a:srgbClr val="231F20"/>
                </a:solidFill>
                <a:latin typeface="Arial"/>
                <a:cs typeface="Arial"/>
              </a:rPr>
              <a:t>of</a:t>
            </a:r>
            <a:r>
              <a:rPr sz="900" spc="55" dirty="0">
                <a:solidFill>
                  <a:srgbClr val="231F20"/>
                </a:solidFill>
                <a:latin typeface="Arial"/>
                <a:cs typeface="Arial"/>
              </a:rPr>
              <a:t> </a:t>
            </a:r>
            <a:r>
              <a:rPr sz="900" dirty="0">
                <a:solidFill>
                  <a:srgbClr val="231F20"/>
                </a:solidFill>
                <a:latin typeface="Arial"/>
                <a:cs typeface="Arial"/>
              </a:rPr>
              <a:t>the</a:t>
            </a:r>
            <a:r>
              <a:rPr sz="900" spc="30" dirty="0">
                <a:solidFill>
                  <a:srgbClr val="231F20"/>
                </a:solidFill>
                <a:latin typeface="Arial"/>
                <a:cs typeface="Arial"/>
              </a:rPr>
              <a:t> </a:t>
            </a:r>
            <a:r>
              <a:rPr sz="900" dirty="0">
                <a:solidFill>
                  <a:srgbClr val="231F20"/>
                </a:solidFill>
                <a:latin typeface="Arial"/>
                <a:cs typeface="Arial"/>
              </a:rPr>
              <a:t>last</a:t>
            </a:r>
            <a:r>
              <a:rPr sz="900" spc="30" dirty="0">
                <a:solidFill>
                  <a:srgbClr val="231F20"/>
                </a:solidFill>
                <a:latin typeface="Arial"/>
                <a:cs typeface="Arial"/>
              </a:rPr>
              <a:t> </a:t>
            </a:r>
            <a:r>
              <a:rPr sz="900" spc="-25" dirty="0">
                <a:solidFill>
                  <a:srgbClr val="231F20"/>
                </a:solidFill>
                <a:latin typeface="Arial"/>
                <a:cs typeface="Arial"/>
              </a:rPr>
              <a:t>20 </a:t>
            </a:r>
            <a:r>
              <a:rPr sz="900" dirty="0">
                <a:solidFill>
                  <a:srgbClr val="231F20"/>
                </a:solidFill>
                <a:latin typeface="Arial"/>
                <a:cs typeface="Arial"/>
              </a:rPr>
              <a:t>election</a:t>
            </a:r>
            <a:r>
              <a:rPr sz="900" spc="35" dirty="0">
                <a:solidFill>
                  <a:srgbClr val="231F20"/>
                </a:solidFill>
                <a:latin typeface="Arial"/>
                <a:cs typeface="Arial"/>
              </a:rPr>
              <a:t> </a:t>
            </a:r>
            <a:r>
              <a:rPr sz="900" spc="-10" dirty="0">
                <a:solidFill>
                  <a:srgbClr val="231F20"/>
                </a:solidFill>
                <a:latin typeface="Arial"/>
                <a:cs typeface="Arial"/>
              </a:rPr>
              <a:t>years</a:t>
            </a:r>
            <a:r>
              <a:rPr sz="900" spc="35" dirty="0">
                <a:solidFill>
                  <a:srgbClr val="231F20"/>
                </a:solidFill>
                <a:latin typeface="Arial"/>
                <a:cs typeface="Arial"/>
              </a:rPr>
              <a:t> </a:t>
            </a:r>
            <a:r>
              <a:rPr sz="900" dirty="0">
                <a:solidFill>
                  <a:srgbClr val="231F20"/>
                </a:solidFill>
                <a:latin typeface="Arial"/>
                <a:cs typeface="Arial"/>
              </a:rPr>
              <a:t>(2000,</a:t>
            </a:r>
            <a:r>
              <a:rPr sz="900" spc="-5" dirty="0">
                <a:solidFill>
                  <a:srgbClr val="231F20"/>
                </a:solidFill>
                <a:latin typeface="Arial"/>
                <a:cs typeface="Arial"/>
              </a:rPr>
              <a:t> </a:t>
            </a:r>
            <a:r>
              <a:rPr sz="900" dirty="0">
                <a:solidFill>
                  <a:srgbClr val="231F20"/>
                </a:solidFill>
                <a:latin typeface="Arial"/>
                <a:cs typeface="Arial"/>
              </a:rPr>
              <a:t>2008), </a:t>
            </a:r>
            <a:r>
              <a:rPr sz="900" spc="-25" dirty="0">
                <a:solidFill>
                  <a:srgbClr val="231F20"/>
                </a:solidFill>
                <a:latin typeface="Arial"/>
                <a:cs typeface="Arial"/>
              </a:rPr>
              <a:t>and</a:t>
            </a:r>
            <a:r>
              <a:rPr sz="900" spc="500" dirty="0">
                <a:solidFill>
                  <a:srgbClr val="231F20"/>
                </a:solidFill>
                <a:latin typeface="Arial"/>
                <a:cs typeface="Arial"/>
              </a:rPr>
              <a:t> </a:t>
            </a:r>
            <a:r>
              <a:rPr sz="900" dirty="0">
                <a:solidFill>
                  <a:srgbClr val="231F20"/>
                </a:solidFill>
                <a:latin typeface="Arial"/>
                <a:cs typeface="Arial"/>
              </a:rPr>
              <a:t>both</a:t>
            </a:r>
            <a:r>
              <a:rPr sz="900" spc="80" dirty="0">
                <a:solidFill>
                  <a:srgbClr val="231F20"/>
                </a:solidFill>
                <a:latin typeface="Arial"/>
                <a:cs typeface="Arial"/>
              </a:rPr>
              <a:t> </a:t>
            </a:r>
            <a:r>
              <a:rPr sz="900" dirty="0">
                <a:solidFill>
                  <a:srgbClr val="231F20"/>
                </a:solidFill>
                <a:latin typeface="Arial"/>
                <a:cs typeface="Arial"/>
              </a:rPr>
              <a:t>declines</a:t>
            </a:r>
            <a:r>
              <a:rPr sz="900" spc="85" dirty="0">
                <a:solidFill>
                  <a:srgbClr val="231F20"/>
                </a:solidFill>
                <a:latin typeface="Arial"/>
                <a:cs typeface="Arial"/>
              </a:rPr>
              <a:t> </a:t>
            </a:r>
            <a:r>
              <a:rPr sz="900" dirty="0">
                <a:solidFill>
                  <a:srgbClr val="231F20"/>
                </a:solidFill>
                <a:latin typeface="Arial"/>
                <a:cs typeface="Arial"/>
              </a:rPr>
              <a:t>were</a:t>
            </a:r>
            <a:r>
              <a:rPr sz="900" spc="80" dirty="0">
                <a:solidFill>
                  <a:srgbClr val="231F20"/>
                </a:solidFill>
                <a:latin typeface="Arial"/>
                <a:cs typeface="Arial"/>
              </a:rPr>
              <a:t> </a:t>
            </a:r>
            <a:r>
              <a:rPr sz="900" dirty="0">
                <a:solidFill>
                  <a:srgbClr val="231F20"/>
                </a:solidFill>
                <a:latin typeface="Arial"/>
                <a:cs typeface="Arial"/>
              </a:rPr>
              <a:t>largely</a:t>
            </a:r>
            <a:r>
              <a:rPr sz="900" spc="85" dirty="0">
                <a:solidFill>
                  <a:srgbClr val="231F20"/>
                </a:solidFill>
                <a:latin typeface="Arial"/>
                <a:cs typeface="Arial"/>
              </a:rPr>
              <a:t> </a:t>
            </a:r>
            <a:r>
              <a:rPr sz="900" spc="-10" dirty="0">
                <a:solidFill>
                  <a:srgbClr val="231F20"/>
                </a:solidFill>
                <a:latin typeface="Arial"/>
                <a:cs typeface="Arial"/>
              </a:rPr>
              <a:t>attributed </a:t>
            </a:r>
            <a:r>
              <a:rPr sz="900" dirty="0">
                <a:solidFill>
                  <a:srgbClr val="231F20"/>
                </a:solidFill>
                <a:latin typeface="Arial"/>
                <a:cs typeface="Arial"/>
              </a:rPr>
              <a:t>to</a:t>
            </a:r>
            <a:r>
              <a:rPr sz="900" spc="75" dirty="0">
                <a:solidFill>
                  <a:srgbClr val="231F20"/>
                </a:solidFill>
                <a:latin typeface="Arial"/>
                <a:cs typeface="Arial"/>
              </a:rPr>
              <a:t> </a:t>
            </a:r>
            <a:r>
              <a:rPr sz="900" spc="-20" dirty="0">
                <a:solidFill>
                  <a:srgbClr val="231F20"/>
                </a:solidFill>
                <a:latin typeface="Arial"/>
                <a:cs typeface="Arial"/>
              </a:rPr>
              <a:t>asset</a:t>
            </a:r>
            <a:r>
              <a:rPr sz="900" spc="75" dirty="0">
                <a:solidFill>
                  <a:srgbClr val="231F20"/>
                </a:solidFill>
                <a:latin typeface="Arial"/>
                <a:cs typeface="Arial"/>
              </a:rPr>
              <a:t> </a:t>
            </a:r>
            <a:r>
              <a:rPr sz="900" dirty="0">
                <a:solidFill>
                  <a:srgbClr val="231F20"/>
                </a:solidFill>
                <a:latin typeface="Arial"/>
                <a:cs typeface="Arial"/>
              </a:rPr>
              <a:t>price</a:t>
            </a:r>
            <a:r>
              <a:rPr sz="900" spc="75" dirty="0">
                <a:solidFill>
                  <a:srgbClr val="231F20"/>
                </a:solidFill>
                <a:latin typeface="Arial"/>
                <a:cs typeface="Arial"/>
              </a:rPr>
              <a:t> </a:t>
            </a:r>
            <a:r>
              <a:rPr sz="900" dirty="0">
                <a:solidFill>
                  <a:srgbClr val="231F20"/>
                </a:solidFill>
                <a:latin typeface="Arial"/>
                <a:cs typeface="Arial"/>
              </a:rPr>
              <a:t>bubbles</a:t>
            </a:r>
            <a:r>
              <a:rPr sz="900" spc="75" dirty="0">
                <a:solidFill>
                  <a:srgbClr val="231F20"/>
                </a:solidFill>
                <a:latin typeface="Arial"/>
                <a:cs typeface="Arial"/>
              </a:rPr>
              <a:t> </a:t>
            </a:r>
            <a:r>
              <a:rPr sz="900" dirty="0">
                <a:solidFill>
                  <a:srgbClr val="231F20"/>
                </a:solidFill>
                <a:latin typeface="Arial"/>
                <a:cs typeface="Arial"/>
              </a:rPr>
              <a:t>rather</a:t>
            </a:r>
            <a:r>
              <a:rPr sz="900" spc="80" dirty="0">
                <a:solidFill>
                  <a:srgbClr val="231F20"/>
                </a:solidFill>
                <a:latin typeface="Arial"/>
                <a:cs typeface="Arial"/>
              </a:rPr>
              <a:t> </a:t>
            </a:r>
            <a:r>
              <a:rPr sz="900" spc="-20" dirty="0">
                <a:solidFill>
                  <a:srgbClr val="231F20"/>
                </a:solidFill>
                <a:latin typeface="Arial"/>
                <a:cs typeface="Arial"/>
              </a:rPr>
              <a:t>than </a:t>
            </a:r>
            <a:r>
              <a:rPr sz="900" spc="-10" dirty="0">
                <a:solidFill>
                  <a:srgbClr val="231F20"/>
                </a:solidFill>
                <a:latin typeface="Arial"/>
                <a:cs typeface="Arial"/>
              </a:rPr>
              <a:t>politics.</a:t>
            </a:r>
            <a:endParaRPr sz="900" dirty="0">
              <a:latin typeface="Arial"/>
              <a:cs typeface="Arial"/>
            </a:endParaRPr>
          </a:p>
        </p:txBody>
      </p:sp>
      <p:sp>
        <p:nvSpPr>
          <p:cNvPr id="12" name="object 12"/>
          <p:cNvSpPr txBox="1"/>
          <p:nvPr/>
        </p:nvSpPr>
        <p:spPr>
          <a:xfrm>
            <a:off x="558800" y="3763441"/>
            <a:ext cx="1957070" cy="2387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400" spc="-20" dirty="0">
                <a:solidFill>
                  <a:srgbClr val="231F20"/>
                </a:solidFill>
                <a:latin typeface="Arial"/>
                <a:cs typeface="Arial"/>
              </a:rPr>
              <a:t>Here’s</a:t>
            </a:r>
            <a:r>
              <a:rPr sz="1400" dirty="0">
                <a:solidFill>
                  <a:srgbClr val="231F20"/>
                </a:solidFill>
                <a:latin typeface="Arial"/>
                <a:cs typeface="Arial"/>
              </a:rPr>
              <a:t> what we </a:t>
            </a:r>
            <a:r>
              <a:rPr sz="1400" spc="-10" dirty="0">
                <a:solidFill>
                  <a:srgbClr val="231F20"/>
                </a:solidFill>
                <a:latin typeface="Arial"/>
                <a:cs typeface="Arial"/>
              </a:rPr>
              <a:t>learned:</a:t>
            </a:r>
            <a:endParaRPr sz="1400" dirty="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834" y="406907"/>
            <a:ext cx="4551680" cy="6852920"/>
          </a:xfrm>
          <a:prstGeom prst="rect">
            <a:avLst/>
          </a:prstGeom>
        </p:spPr>
        <p:txBody>
          <a:bodyPr vert="horz" wrap="square" lIns="0" tIns="152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91440">
              <a:lnSpc>
                <a:spcPct val="97500"/>
              </a:lnSpc>
              <a:spcBef>
                <a:spcPts val="120"/>
              </a:spcBef>
            </a:pPr>
            <a:r>
              <a:rPr sz="800">
                <a:solidFill>
                  <a:srgbClr val="231F20"/>
                </a:solidFill>
                <a:latin typeface="Arial"/>
                <a:cs typeface="Arial"/>
              </a:rPr>
              <a:t>As</a:t>
            </a:r>
            <a:r>
              <a:rPr sz="800" spc="45">
                <a:solidFill>
                  <a:srgbClr val="231F20"/>
                </a:solidFill>
                <a:latin typeface="Arial"/>
                <a:cs typeface="Arial"/>
              </a:rPr>
              <a:t> </a:t>
            </a:r>
            <a:r>
              <a:rPr sz="800">
                <a:solidFill>
                  <a:srgbClr val="231F20"/>
                </a:solidFill>
                <a:latin typeface="Arial"/>
                <a:cs typeface="Arial"/>
              </a:rPr>
              <a:t>nondiversified</a:t>
            </a:r>
            <a:r>
              <a:rPr sz="800" spc="65">
                <a:solidFill>
                  <a:srgbClr val="231F20"/>
                </a:solidFill>
                <a:latin typeface="Arial"/>
                <a:cs typeface="Arial"/>
              </a:rPr>
              <a:t> </a:t>
            </a:r>
            <a:r>
              <a:rPr sz="800">
                <a:solidFill>
                  <a:srgbClr val="231F20"/>
                </a:solidFill>
                <a:latin typeface="Arial"/>
                <a:cs typeface="Arial"/>
              </a:rPr>
              <a:t>funds,</a:t>
            </a:r>
            <a:r>
              <a:rPr sz="800" spc="60">
                <a:solidFill>
                  <a:srgbClr val="231F20"/>
                </a:solidFill>
                <a:latin typeface="Arial"/>
                <a:cs typeface="Arial"/>
              </a:rPr>
              <a:t> </a:t>
            </a:r>
            <a:r>
              <a:rPr sz="800">
                <a:solidFill>
                  <a:srgbClr val="231F20"/>
                </a:solidFill>
                <a:latin typeface="Arial"/>
                <a:cs typeface="Arial"/>
              </a:rPr>
              <a:t>Capital</a:t>
            </a:r>
            <a:r>
              <a:rPr sz="800" spc="55">
                <a:solidFill>
                  <a:srgbClr val="231F20"/>
                </a:solidFill>
                <a:latin typeface="Arial"/>
                <a:cs typeface="Arial"/>
              </a:rPr>
              <a:t> </a:t>
            </a:r>
            <a:r>
              <a:rPr sz="800">
                <a:solidFill>
                  <a:srgbClr val="231F20"/>
                </a:solidFill>
                <a:latin typeface="Arial"/>
                <a:cs typeface="Arial"/>
              </a:rPr>
              <a:t>Group</a:t>
            </a:r>
            <a:r>
              <a:rPr sz="800" spc="65">
                <a:solidFill>
                  <a:srgbClr val="231F20"/>
                </a:solidFill>
                <a:latin typeface="Arial"/>
                <a:cs typeface="Arial"/>
              </a:rPr>
              <a:t> </a:t>
            </a:r>
            <a:r>
              <a:rPr sz="800" spc="-55">
                <a:solidFill>
                  <a:srgbClr val="231F20"/>
                </a:solidFill>
                <a:latin typeface="Arial"/>
                <a:cs typeface="Arial"/>
              </a:rPr>
              <a:t>ETFs</a:t>
            </a:r>
            <a:r>
              <a:rPr sz="800" spc="50">
                <a:solidFill>
                  <a:srgbClr val="231F20"/>
                </a:solidFill>
                <a:latin typeface="Arial"/>
                <a:cs typeface="Arial"/>
              </a:rPr>
              <a:t> </a:t>
            </a:r>
            <a:r>
              <a:rPr sz="800">
                <a:solidFill>
                  <a:srgbClr val="231F20"/>
                </a:solidFill>
                <a:latin typeface="Arial"/>
                <a:cs typeface="Arial"/>
              </a:rPr>
              <a:t>have</a:t>
            </a:r>
            <a:r>
              <a:rPr sz="800" spc="60">
                <a:solidFill>
                  <a:srgbClr val="231F20"/>
                </a:solidFill>
                <a:latin typeface="Arial"/>
                <a:cs typeface="Arial"/>
              </a:rPr>
              <a:t> </a:t>
            </a:r>
            <a:r>
              <a:rPr sz="800">
                <a:solidFill>
                  <a:srgbClr val="231F20"/>
                </a:solidFill>
                <a:latin typeface="Arial"/>
                <a:cs typeface="Arial"/>
              </a:rPr>
              <a:t>the</a:t>
            </a:r>
            <a:r>
              <a:rPr sz="800" spc="65">
                <a:solidFill>
                  <a:srgbClr val="231F20"/>
                </a:solidFill>
                <a:latin typeface="Arial"/>
                <a:cs typeface="Arial"/>
              </a:rPr>
              <a:t> </a:t>
            </a:r>
            <a:r>
              <a:rPr sz="800">
                <a:solidFill>
                  <a:srgbClr val="231F20"/>
                </a:solidFill>
                <a:latin typeface="Arial"/>
                <a:cs typeface="Arial"/>
              </a:rPr>
              <a:t>ability</a:t>
            </a:r>
            <a:r>
              <a:rPr sz="800" spc="45">
                <a:solidFill>
                  <a:srgbClr val="231F20"/>
                </a:solidFill>
                <a:latin typeface="Arial"/>
                <a:cs typeface="Arial"/>
              </a:rPr>
              <a:t> </a:t>
            </a:r>
            <a:r>
              <a:rPr sz="800">
                <a:solidFill>
                  <a:srgbClr val="231F20"/>
                </a:solidFill>
                <a:latin typeface="Arial"/>
                <a:cs typeface="Arial"/>
              </a:rPr>
              <a:t>to</a:t>
            </a:r>
            <a:r>
              <a:rPr sz="800" spc="60">
                <a:solidFill>
                  <a:srgbClr val="231F20"/>
                </a:solidFill>
                <a:latin typeface="Arial"/>
                <a:cs typeface="Arial"/>
              </a:rPr>
              <a:t> </a:t>
            </a:r>
            <a:r>
              <a:rPr sz="800">
                <a:solidFill>
                  <a:srgbClr val="231F20"/>
                </a:solidFill>
                <a:latin typeface="Arial"/>
                <a:cs typeface="Arial"/>
              </a:rPr>
              <a:t>invest</a:t>
            </a:r>
            <a:r>
              <a:rPr sz="800" spc="45">
                <a:solidFill>
                  <a:srgbClr val="231F20"/>
                </a:solidFill>
                <a:latin typeface="Arial"/>
                <a:cs typeface="Arial"/>
              </a:rPr>
              <a:t> </a:t>
            </a:r>
            <a:r>
              <a:rPr sz="800">
                <a:solidFill>
                  <a:srgbClr val="231F20"/>
                </a:solidFill>
                <a:latin typeface="Arial"/>
                <a:cs typeface="Arial"/>
              </a:rPr>
              <a:t>a</a:t>
            </a:r>
            <a:r>
              <a:rPr sz="800" spc="60">
                <a:solidFill>
                  <a:srgbClr val="231F20"/>
                </a:solidFill>
                <a:latin typeface="Arial"/>
                <a:cs typeface="Arial"/>
              </a:rPr>
              <a:t> </a:t>
            </a:r>
            <a:r>
              <a:rPr sz="800">
                <a:solidFill>
                  <a:srgbClr val="231F20"/>
                </a:solidFill>
                <a:latin typeface="Arial"/>
                <a:cs typeface="Arial"/>
              </a:rPr>
              <a:t>larger</a:t>
            </a:r>
            <a:r>
              <a:rPr sz="800" spc="55">
                <a:solidFill>
                  <a:srgbClr val="231F20"/>
                </a:solidFill>
                <a:latin typeface="Arial"/>
                <a:cs typeface="Arial"/>
              </a:rPr>
              <a:t> </a:t>
            </a:r>
            <a:r>
              <a:rPr sz="800">
                <a:solidFill>
                  <a:srgbClr val="231F20"/>
                </a:solidFill>
                <a:latin typeface="Arial"/>
                <a:cs typeface="Arial"/>
              </a:rPr>
              <a:t>percentage</a:t>
            </a:r>
            <a:r>
              <a:rPr sz="800" spc="60">
                <a:solidFill>
                  <a:srgbClr val="231F20"/>
                </a:solidFill>
                <a:latin typeface="Arial"/>
                <a:cs typeface="Arial"/>
              </a:rPr>
              <a:t> </a:t>
            </a:r>
            <a:r>
              <a:rPr sz="800" spc="-25">
                <a:solidFill>
                  <a:srgbClr val="231F20"/>
                </a:solidFill>
                <a:latin typeface="Arial"/>
                <a:cs typeface="Arial"/>
              </a:rPr>
              <a:t>of</a:t>
            </a:r>
            <a:r>
              <a:rPr sz="800" spc="500">
                <a:solidFill>
                  <a:srgbClr val="231F20"/>
                </a:solidFill>
                <a:latin typeface="Arial"/>
                <a:cs typeface="Arial"/>
              </a:rPr>
              <a:t> </a:t>
            </a:r>
            <a:r>
              <a:rPr sz="800" spc="-25">
                <a:solidFill>
                  <a:srgbClr val="231F20"/>
                </a:solidFill>
                <a:latin typeface="Arial"/>
                <a:cs typeface="Arial"/>
              </a:rPr>
              <a:t>assets</a:t>
            </a:r>
            <a:r>
              <a:rPr sz="800" spc="20">
                <a:solidFill>
                  <a:srgbClr val="231F20"/>
                </a:solidFill>
                <a:latin typeface="Arial"/>
                <a:cs typeface="Arial"/>
              </a:rPr>
              <a:t> </a:t>
            </a:r>
            <a:r>
              <a:rPr sz="800">
                <a:solidFill>
                  <a:srgbClr val="231F20"/>
                </a:solidFill>
                <a:latin typeface="Arial"/>
                <a:cs typeface="Arial"/>
              </a:rPr>
              <a:t>in</a:t>
            </a:r>
            <a:r>
              <a:rPr sz="800" spc="25">
                <a:solidFill>
                  <a:srgbClr val="231F20"/>
                </a:solidFill>
                <a:latin typeface="Arial"/>
                <a:cs typeface="Arial"/>
              </a:rPr>
              <a:t> </a:t>
            </a:r>
            <a:r>
              <a:rPr sz="800">
                <a:solidFill>
                  <a:srgbClr val="231F20"/>
                </a:solidFill>
                <a:latin typeface="Arial"/>
                <a:cs typeface="Arial"/>
              </a:rPr>
              <a:t>securities</a:t>
            </a:r>
            <a:r>
              <a:rPr sz="800" spc="25">
                <a:solidFill>
                  <a:srgbClr val="231F20"/>
                </a:solidFill>
                <a:latin typeface="Arial"/>
                <a:cs typeface="Arial"/>
              </a:rPr>
              <a:t> </a:t>
            </a:r>
            <a:r>
              <a:rPr sz="800">
                <a:solidFill>
                  <a:srgbClr val="231F20"/>
                </a:solidFill>
                <a:latin typeface="Arial"/>
                <a:cs typeface="Arial"/>
              </a:rPr>
              <a:t>of</a:t>
            </a:r>
            <a:r>
              <a:rPr sz="800" spc="25">
                <a:solidFill>
                  <a:srgbClr val="231F20"/>
                </a:solidFill>
                <a:latin typeface="Arial"/>
                <a:cs typeface="Arial"/>
              </a:rPr>
              <a:t> </a:t>
            </a:r>
            <a:r>
              <a:rPr sz="800">
                <a:solidFill>
                  <a:srgbClr val="231F20"/>
                </a:solidFill>
                <a:latin typeface="Arial"/>
                <a:cs typeface="Arial"/>
              </a:rPr>
              <a:t>individual</a:t>
            </a:r>
            <a:r>
              <a:rPr sz="800" spc="30">
                <a:solidFill>
                  <a:srgbClr val="231F20"/>
                </a:solidFill>
                <a:latin typeface="Arial"/>
                <a:cs typeface="Arial"/>
              </a:rPr>
              <a:t> </a:t>
            </a:r>
            <a:r>
              <a:rPr sz="800" spc="-10">
                <a:solidFill>
                  <a:srgbClr val="231F20"/>
                </a:solidFill>
                <a:latin typeface="Arial"/>
                <a:cs typeface="Arial"/>
              </a:rPr>
              <a:t>issuers</a:t>
            </a:r>
            <a:r>
              <a:rPr sz="800" spc="20">
                <a:solidFill>
                  <a:srgbClr val="231F20"/>
                </a:solidFill>
                <a:latin typeface="Arial"/>
                <a:cs typeface="Arial"/>
              </a:rPr>
              <a:t> </a:t>
            </a:r>
            <a:r>
              <a:rPr sz="800">
                <a:solidFill>
                  <a:srgbClr val="231F20"/>
                </a:solidFill>
                <a:latin typeface="Arial"/>
                <a:cs typeface="Arial"/>
              </a:rPr>
              <a:t>than</a:t>
            </a:r>
            <a:r>
              <a:rPr sz="800" spc="25">
                <a:solidFill>
                  <a:srgbClr val="231F20"/>
                </a:solidFill>
                <a:latin typeface="Arial"/>
                <a:cs typeface="Arial"/>
              </a:rPr>
              <a:t> </a:t>
            </a:r>
            <a:r>
              <a:rPr sz="800">
                <a:solidFill>
                  <a:srgbClr val="231F20"/>
                </a:solidFill>
                <a:latin typeface="Arial"/>
                <a:cs typeface="Arial"/>
              </a:rPr>
              <a:t>a</a:t>
            </a:r>
            <a:r>
              <a:rPr sz="800" spc="30">
                <a:solidFill>
                  <a:srgbClr val="231F20"/>
                </a:solidFill>
                <a:latin typeface="Arial"/>
                <a:cs typeface="Arial"/>
              </a:rPr>
              <a:t> </a:t>
            </a:r>
            <a:r>
              <a:rPr sz="800">
                <a:solidFill>
                  <a:srgbClr val="231F20"/>
                </a:solidFill>
                <a:latin typeface="Arial"/>
                <a:cs typeface="Arial"/>
              </a:rPr>
              <a:t>diversified</a:t>
            </a:r>
            <a:r>
              <a:rPr sz="800" spc="35">
                <a:solidFill>
                  <a:srgbClr val="231F20"/>
                </a:solidFill>
                <a:latin typeface="Arial"/>
                <a:cs typeface="Arial"/>
              </a:rPr>
              <a:t> </a:t>
            </a:r>
            <a:r>
              <a:rPr sz="800">
                <a:solidFill>
                  <a:srgbClr val="231F20"/>
                </a:solidFill>
                <a:latin typeface="Arial"/>
                <a:cs typeface="Arial"/>
              </a:rPr>
              <a:t>fund.</a:t>
            </a:r>
            <a:r>
              <a:rPr sz="800" spc="30">
                <a:solidFill>
                  <a:srgbClr val="231F20"/>
                </a:solidFill>
                <a:latin typeface="Arial"/>
                <a:cs typeface="Arial"/>
              </a:rPr>
              <a:t> </a:t>
            </a:r>
            <a:r>
              <a:rPr sz="800">
                <a:solidFill>
                  <a:srgbClr val="231F20"/>
                </a:solidFill>
                <a:latin typeface="Arial"/>
                <a:cs typeface="Arial"/>
              </a:rPr>
              <a:t>As</a:t>
            </a:r>
            <a:r>
              <a:rPr sz="800" spc="25">
                <a:solidFill>
                  <a:srgbClr val="231F20"/>
                </a:solidFill>
                <a:latin typeface="Arial"/>
                <a:cs typeface="Arial"/>
              </a:rPr>
              <a:t> </a:t>
            </a:r>
            <a:r>
              <a:rPr sz="800">
                <a:solidFill>
                  <a:srgbClr val="231F20"/>
                </a:solidFill>
                <a:latin typeface="Arial"/>
                <a:cs typeface="Arial"/>
              </a:rPr>
              <a:t>a</a:t>
            </a:r>
            <a:r>
              <a:rPr sz="800" spc="25">
                <a:solidFill>
                  <a:srgbClr val="231F20"/>
                </a:solidFill>
                <a:latin typeface="Arial"/>
                <a:cs typeface="Arial"/>
              </a:rPr>
              <a:t> </a:t>
            </a:r>
            <a:r>
              <a:rPr sz="800">
                <a:solidFill>
                  <a:srgbClr val="231F20"/>
                </a:solidFill>
                <a:latin typeface="Arial"/>
                <a:cs typeface="Arial"/>
              </a:rPr>
              <a:t>result,</a:t>
            </a:r>
            <a:r>
              <a:rPr sz="800" spc="35">
                <a:solidFill>
                  <a:srgbClr val="231F20"/>
                </a:solidFill>
                <a:latin typeface="Arial"/>
                <a:cs typeface="Arial"/>
              </a:rPr>
              <a:t> </a:t>
            </a:r>
            <a:r>
              <a:rPr sz="800">
                <a:solidFill>
                  <a:srgbClr val="231F20"/>
                </a:solidFill>
                <a:latin typeface="Arial"/>
                <a:cs typeface="Arial"/>
              </a:rPr>
              <a:t>a</a:t>
            </a:r>
            <a:r>
              <a:rPr sz="800" spc="25">
                <a:solidFill>
                  <a:srgbClr val="231F20"/>
                </a:solidFill>
                <a:latin typeface="Arial"/>
                <a:cs typeface="Arial"/>
              </a:rPr>
              <a:t> </a:t>
            </a:r>
            <a:r>
              <a:rPr sz="800">
                <a:solidFill>
                  <a:srgbClr val="231F20"/>
                </a:solidFill>
                <a:latin typeface="Arial"/>
                <a:cs typeface="Arial"/>
              </a:rPr>
              <a:t>single</a:t>
            </a:r>
            <a:r>
              <a:rPr sz="800" spc="35">
                <a:solidFill>
                  <a:srgbClr val="231F20"/>
                </a:solidFill>
                <a:latin typeface="Arial"/>
                <a:cs typeface="Arial"/>
              </a:rPr>
              <a:t> </a:t>
            </a:r>
            <a:r>
              <a:rPr sz="800">
                <a:solidFill>
                  <a:srgbClr val="231F20"/>
                </a:solidFill>
                <a:latin typeface="Arial"/>
                <a:cs typeface="Arial"/>
              </a:rPr>
              <a:t>issuer</a:t>
            </a:r>
            <a:r>
              <a:rPr sz="800" spc="30">
                <a:solidFill>
                  <a:srgbClr val="231F20"/>
                </a:solidFill>
                <a:latin typeface="Arial"/>
                <a:cs typeface="Arial"/>
              </a:rPr>
              <a:t> </a:t>
            </a:r>
            <a:r>
              <a:rPr sz="800" spc="-10">
                <a:solidFill>
                  <a:srgbClr val="231F20"/>
                </a:solidFill>
                <a:latin typeface="Arial"/>
                <a:cs typeface="Arial"/>
              </a:rPr>
              <a:t>could </a:t>
            </a:r>
            <a:r>
              <a:rPr sz="800">
                <a:solidFill>
                  <a:srgbClr val="231F20"/>
                </a:solidFill>
                <a:latin typeface="Arial"/>
                <a:cs typeface="Arial"/>
              </a:rPr>
              <a:t>adversely</a:t>
            </a:r>
            <a:r>
              <a:rPr sz="800" spc="25">
                <a:solidFill>
                  <a:srgbClr val="231F20"/>
                </a:solidFill>
                <a:latin typeface="Arial"/>
                <a:cs typeface="Arial"/>
              </a:rPr>
              <a:t> </a:t>
            </a:r>
            <a:r>
              <a:rPr sz="800">
                <a:solidFill>
                  <a:srgbClr val="231F20"/>
                </a:solidFill>
                <a:latin typeface="Arial"/>
                <a:cs typeface="Arial"/>
              </a:rPr>
              <a:t>affect</a:t>
            </a:r>
            <a:r>
              <a:rPr sz="800" spc="30">
                <a:solidFill>
                  <a:srgbClr val="231F20"/>
                </a:solidFill>
                <a:latin typeface="Arial"/>
                <a:cs typeface="Arial"/>
              </a:rPr>
              <a:t> </a:t>
            </a:r>
            <a:r>
              <a:rPr sz="800">
                <a:solidFill>
                  <a:srgbClr val="231F20"/>
                </a:solidFill>
                <a:latin typeface="Arial"/>
                <a:cs typeface="Arial"/>
              </a:rPr>
              <a:t>a</a:t>
            </a:r>
            <a:r>
              <a:rPr sz="800" spc="40">
                <a:solidFill>
                  <a:srgbClr val="231F20"/>
                </a:solidFill>
                <a:latin typeface="Arial"/>
                <a:cs typeface="Arial"/>
              </a:rPr>
              <a:t> </a:t>
            </a:r>
            <a:r>
              <a:rPr sz="800">
                <a:solidFill>
                  <a:srgbClr val="231F20"/>
                </a:solidFill>
                <a:latin typeface="Arial"/>
                <a:cs typeface="Arial"/>
              </a:rPr>
              <a:t>fund’s</a:t>
            </a:r>
            <a:r>
              <a:rPr sz="800" spc="30">
                <a:solidFill>
                  <a:srgbClr val="231F20"/>
                </a:solidFill>
                <a:latin typeface="Arial"/>
                <a:cs typeface="Arial"/>
              </a:rPr>
              <a:t> </a:t>
            </a:r>
            <a:r>
              <a:rPr sz="800">
                <a:solidFill>
                  <a:srgbClr val="231F20"/>
                </a:solidFill>
                <a:latin typeface="Arial"/>
                <a:cs typeface="Arial"/>
              </a:rPr>
              <a:t>results</a:t>
            </a:r>
            <a:r>
              <a:rPr sz="800" spc="30">
                <a:solidFill>
                  <a:srgbClr val="231F20"/>
                </a:solidFill>
                <a:latin typeface="Arial"/>
                <a:cs typeface="Arial"/>
              </a:rPr>
              <a:t> </a:t>
            </a:r>
            <a:r>
              <a:rPr sz="800">
                <a:solidFill>
                  <a:srgbClr val="231F20"/>
                </a:solidFill>
                <a:latin typeface="Arial"/>
                <a:cs typeface="Arial"/>
              </a:rPr>
              <a:t>more</a:t>
            </a:r>
            <a:r>
              <a:rPr sz="800" spc="40">
                <a:solidFill>
                  <a:srgbClr val="231F20"/>
                </a:solidFill>
                <a:latin typeface="Arial"/>
                <a:cs typeface="Arial"/>
              </a:rPr>
              <a:t> </a:t>
            </a:r>
            <a:r>
              <a:rPr sz="800">
                <a:solidFill>
                  <a:srgbClr val="231F20"/>
                </a:solidFill>
                <a:latin typeface="Arial"/>
                <a:cs typeface="Arial"/>
              </a:rPr>
              <a:t>than</a:t>
            </a:r>
            <a:r>
              <a:rPr sz="800" spc="35">
                <a:solidFill>
                  <a:srgbClr val="231F20"/>
                </a:solidFill>
                <a:latin typeface="Arial"/>
                <a:cs typeface="Arial"/>
              </a:rPr>
              <a:t> </a:t>
            </a:r>
            <a:r>
              <a:rPr sz="800">
                <a:solidFill>
                  <a:srgbClr val="231F20"/>
                </a:solidFill>
                <a:latin typeface="Arial"/>
                <a:cs typeface="Arial"/>
              </a:rPr>
              <a:t>if</a:t>
            </a:r>
            <a:r>
              <a:rPr sz="800" spc="40">
                <a:solidFill>
                  <a:srgbClr val="231F20"/>
                </a:solidFill>
                <a:latin typeface="Arial"/>
                <a:cs typeface="Arial"/>
              </a:rPr>
              <a:t> </a:t>
            </a:r>
            <a:r>
              <a:rPr sz="800">
                <a:solidFill>
                  <a:srgbClr val="231F20"/>
                </a:solidFill>
                <a:latin typeface="Arial"/>
                <a:cs typeface="Arial"/>
              </a:rPr>
              <a:t>the</a:t>
            </a:r>
            <a:r>
              <a:rPr sz="800" spc="40">
                <a:solidFill>
                  <a:srgbClr val="231F20"/>
                </a:solidFill>
                <a:latin typeface="Arial"/>
                <a:cs typeface="Arial"/>
              </a:rPr>
              <a:t> </a:t>
            </a:r>
            <a:r>
              <a:rPr sz="800">
                <a:solidFill>
                  <a:srgbClr val="231F20"/>
                </a:solidFill>
                <a:latin typeface="Arial"/>
                <a:cs typeface="Arial"/>
              </a:rPr>
              <a:t>fund</a:t>
            </a:r>
            <a:r>
              <a:rPr sz="800" spc="45">
                <a:solidFill>
                  <a:srgbClr val="231F20"/>
                </a:solidFill>
                <a:latin typeface="Arial"/>
                <a:cs typeface="Arial"/>
              </a:rPr>
              <a:t> </a:t>
            </a:r>
            <a:r>
              <a:rPr sz="800">
                <a:solidFill>
                  <a:srgbClr val="231F20"/>
                </a:solidFill>
                <a:latin typeface="Arial"/>
                <a:cs typeface="Arial"/>
              </a:rPr>
              <a:t>invested</a:t>
            </a:r>
            <a:r>
              <a:rPr sz="800" spc="40">
                <a:solidFill>
                  <a:srgbClr val="231F20"/>
                </a:solidFill>
                <a:latin typeface="Arial"/>
                <a:cs typeface="Arial"/>
              </a:rPr>
              <a:t> </a:t>
            </a:r>
            <a:r>
              <a:rPr sz="800">
                <a:solidFill>
                  <a:srgbClr val="231F20"/>
                </a:solidFill>
                <a:latin typeface="Arial"/>
                <a:cs typeface="Arial"/>
              </a:rPr>
              <a:t>a</a:t>
            </a:r>
            <a:r>
              <a:rPr sz="800" spc="35">
                <a:solidFill>
                  <a:srgbClr val="231F20"/>
                </a:solidFill>
                <a:latin typeface="Arial"/>
                <a:cs typeface="Arial"/>
              </a:rPr>
              <a:t> </a:t>
            </a:r>
            <a:r>
              <a:rPr sz="800">
                <a:solidFill>
                  <a:srgbClr val="231F20"/>
                </a:solidFill>
                <a:latin typeface="Arial"/>
                <a:cs typeface="Arial"/>
              </a:rPr>
              <a:t>smaller</a:t>
            </a:r>
            <a:r>
              <a:rPr sz="800" spc="35">
                <a:solidFill>
                  <a:srgbClr val="231F20"/>
                </a:solidFill>
                <a:latin typeface="Arial"/>
                <a:cs typeface="Arial"/>
              </a:rPr>
              <a:t> </a:t>
            </a:r>
            <a:r>
              <a:rPr sz="800">
                <a:solidFill>
                  <a:srgbClr val="231F20"/>
                </a:solidFill>
                <a:latin typeface="Arial"/>
                <a:cs typeface="Arial"/>
              </a:rPr>
              <a:t>percentage</a:t>
            </a:r>
            <a:r>
              <a:rPr sz="800" spc="45">
                <a:solidFill>
                  <a:srgbClr val="231F20"/>
                </a:solidFill>
                <a:latin typeface="Arial"/>
                <a:cs typeface="Arial"/>
              </a:rPr>
              <a:t> </a:t>
            </a:r>
            <a:r>
              <a:rPr sz="800">
                <a:solidFill>
                  <a:srgbClr val="231F20"/>
                </a:solidFill>
                <a:latin typeface="Arial"/>
                <a:cs typeface="Arial"/>
              </a:rPr>
              <a:t>of</a:t>
            </a:r>
            <a:r>
              <a:rPr sz="800" spc="35">
                <a:solidFill>
                  <a:srgbClr val="231F20"/>
                </a:solidFill>
                <a:latin typeface="Arial"/>
                <a:cs typeface="Arial"/>
              </a:rPr>
              <a:t> </a:t>
            </a:r>
            <a:r>
              <a:rPr sz="800" spc="-25">
                <a:solidFill>
                  <a:srgbClr val="231F20"/>
                </a:solidFill>
                <a:latin typeface="Arial"/>
                <a:cs typeface="Arial"/>
              </a:rPr>
              <a:t>assets</a:t>
            </a:r>
            <a:r>
              <a:rPr sz="800" spc="30">
                <a:solidFill>
                  <a:srgbClr val="231F20"/>
                </a:solidFill>
                <a:latin typeface="Arial"/>
                <a:cs typeface="Arial"/>
              </a:rPr>
              <a:t> </a:t>
            </a:r>
            <a:r>
              <a:rPr sz="800" spc="-25">
                <a:solidFill>
                  <a:srgbClr val="231F20"/>
                </a:solidFill>
                <a:latin typeface="Arial"/>
                <a:cs typeface="Arial"/>
              </a:rPr>
              <a:t>in</a:t>
            </a:r>
            <a:r>
              <a:rPr sz="800">
                <a:solidFill>
                  <a:srgbClr val="231F20"/>
                </a:solidFill>
                <a:latin typeface="Arial"/>
                <a:cs typeface="Arial"/>
              </a:rPr>
              <a:t> securities</a:t>
            </a:r>
            <a:r>
              <a:rPr sz="800" spc="40">
                <a:solidFill>
                  <a:srgbClr val="231F20"/>
                </a:solidFill>
                <a:latin typeface="Arial"/>
                <a:cs typeface="Arial"/>
              </a:rPr>
              <a:t> </a:t>
            </a:r>
            <a:r>
              <a:rPr sz="800">
                <a:solidFill>
                  <a:srgbClr val="231F20"/>
                </a:solidFill>
                <a:latin typeface="Arial"/>
                <a:cs typeface="Arial"/>
              </a:rPr>
              <a:t>of</a:t>
            </a:r>
            <a:r>
              <a:rPr sz="800" spc="50">
                <a:solidFill>
                  <a:srgbClr val="231F20"/>
                </a:solidFill>
                <a:latin typeface="Arial"/>
                <a:cs typeface="Arial"/>
              </a:rPr>
              <a:t> </a:t>
            </a:r>
            <a:r>
              <a:rPr sz="800">
                <a:solidFill>
                  <a:srgbClr val="231F20"/>
                </a:solidFill>
                <a:latin typeface="Arial"/>
                <a:cs typeface="Arial"/>
              </a:rPr>
              <a:t>that</a:t>
            </a:r>
            <a:r>
              <a:rPr sz="800" spc="40">
                <a:solidFill>
                  <a:srgbClr val="231F20"/>
                </a:solidFill>
                <a:latin typeface="Arial"/>
                <a:cs typeface="Arial"/>
              </a:rPr>
              <a:t> </a:t>
            </a:r>
            <a:r>
              <a:rPr sz="800">
                <a:solidFill>
                  <a:srgbClr val="231F20"/>
                </a:solidFill>
                <a:latin typeface="Arial"/>
                <a:cs typeface="Arial"/>
              </a:rPr>
              <a:t>issuer.</a:t>
            </a:r>
            <a:r>
              <a:rPr sz="800" spc="55">
                <a:solidFill>
                  <a:srgbClr val="231F20"/>
                </a:solidFill>
                <a:latin typeface="Arial"/>
                <a:cs typeface="Arial"/>
              </a:rPr>
              <a:t> </a:t>
            </a:r>
            <a:r>
              <a:rPr sz="800" spc="-20">
                <a:solidFill>
                  <a:srgbClr val="231F20"/>
                </a:solidFill>
                <a:latin typeface="Arial"/>
                <a:cs typeface="Arial"/>
              </a:rPr>
              <a:t>See</a:t>
            </a:r>
            <a:r>
              <a:rPr sz="800" spc="55">
                <a:solidFill>
                  <a:srgbClr val="231F20"/>
                </a:solidFill>
                <a:latin typeface="Arial"/>
                <a:cs typeface="Arial"/>
              </a:rPr>
              <a:t> </a:t>
            </a:r>
            <a:r>
              <a:rPr sz="800">
                <a:solidFill>
                  <a:srgbClr val="231F20"/>
                </a:solidFill>
                <a:latin typeface="Arial"/>
                <a:cs typeface="Arial"/>
              </a:rPr>
              <a:t>the</a:t>
            </a:r>
            <a:r>
              <a:rPr sz="800" spc="55">
                <a:solidFill>
                  <a:srgbClr val="231F20"/>
                </a:solidFill>
                <a:latin typeface="Arial"/>
                <a:cs typeface="Arial"/>
              </a:rPr>
              <a:t> </a:t>
            </a:r>
            <a:r>
              <a:rPr sz="800">
                <a:solidFill>
                  <a:srgbClr val="231F20"/>
                </a:solidFill>
                <a:latin typeface="Arial"/>
                <a:cs typeface="Arial"/>
              </a:rPr>
              <a:t>applicable</a:t>
            </a:r>
            <a:r>
              <a:rPr sz="800" spc="55">
                <a:solidFill>
                  <a:srgbClr val="231F20"/>
                </a:solidFill>
                <a:latin typeface="Arial"/>
                <a:cs typeface="Arial"/>
              </a:rPr>
              <a:t> </a:t>
            </a:r>
            <a:r>
              <a:rPr sz="800">
                <a:solidFill>
                  <a:srgbClr val="231F20"/>
                </a:solidFill>
                <a:latin typeface="Arial"/>
                <a:cs typeface="Arial"/>
              </a:rPr>
              <a:t>prospectus</a:t>
            </a:r>
            <a:r>
              <a:rPr sz="800" spc="40">
                <a:solidFill>
                  <a:srgbClr val="231F20"/>
                </a:solidFill>
                <a:latin typeface="Arial"/>
                <a:cs typeface="Arial"/>
              </a:rPr>
              <a:t> </a:t>
            </a:r>
            <a:r>
              <a:rPr sz="800">
                <a:solidFill>
                  <a:srgbClr val="231F20"/>
                </a:solidFill>
                <a:latin typeface="Arial"/>
                <a:cs typeface="Arial"/>
              </a:rPr>
              <a:t>for</a:t>
            </a:r>
            <a:r>
              <a:rPr sz="800" spc="50">
                <a:solidFill>
                  <a:srgbClr val="231F20"/>
                </a:solidFill>
                <a:latin typeface="Arial"/>
                <a:cs typeface="Arial"/>
              </a:rPr>
              <a:t> </a:t>
            </a:r>
            <a:r>
              <a:rPr sz="800" spc="-10">
                <a:solidFill>
                  <a:srgbClr val="231F20"/>
                </a:solidFill>
                <a:latin typeface="Arial"/>
                <a:cs typeface="Arial"/>
              </a:rPr>
              <a:t>details.</a:t>
            </a:r>
            <a:endParaRPr sz="800">
              <a:latin typeface="Arial"/>
              <a:cs typeface="Arial"/>
            </a:endParaRPr>
          </a:p>
          <a:p>
            <a:pPr marL="12700" marR="250825">
              <a:lnSpc>
                <a:spcPct val="100000"/>
              </a:lnSpc>
              <a:spcBef>
                <a:spcPts val="50"/>
              </a:spcBef>
            </a:pPr>
            <a:r>
              <a:rPr sz="800">
                <a:solidFill>
                  <a:srgbClr val="231F20"/>
                </a:solidFill>
                <a:latin typeface="Arial"/>
                <a:cs typeface="Arial"/>
              </a:rPr>
              <a:t>For</a:t>
            </a:r>
            <a:r>
              <a:rPr sz="800" spc="10">
                <a:solidFill>
                  <a:srgbClr val="231F20"/>
                </a:solidFill>
                <a:latin typeface="Arial"/>
                <a:cs typeface="Arial"/>
              </a:rPr>
              <a:t> </a:t>
            </a:r>
            <a:r>
              <a:rPr sz="800" b="1" spc="-25">
                <a:solidFill>
                  <a:srgbClr val="231F20"/>
                </a:solidFill>
                <a:latin typeface="Arial"/>
                <a:cs typeface="Arial"/>
              </a:rPr>
              <a:t>CGGR,</a:t>
            </a:r>
            <a:r>
              <a:rPr sz="800" b="1" spc="20">
                <a:solidFill>
                  <a:srgbClr val="231F20"/>
                </a:solidFill>
                <a:latin typeface="Arial"/>
                <a:cs typeface="Arial"/>
              </a:rPr>
              <a:t> </a:t>
            </a:r>
            <a:r>
              <a:rPr sz="800" b="1" spc="-10">
                <a:solidFill>
                  <a:srgbClr val="231F20"/>
                </a:solidFill>
                <a:latin typeface="Arial"/>
                <a:cs typeface="Arial"/>
              </a:rPr>
              <a:t>CGXU,</a:t>
            </a:r>
            <a:r>
              <a:rPr sz="800" b="1" spc="15">
                <a:solidFill>
                  <a:srgbClr val="231F20"/>
                </a:solidFill>
                <a:latin typeface="Arial"/>
                <a:cs typeface="Arial"/>
              </a:rPr>
              <a:t> </a:t>
            </a:r>
            <a:r>
              <a:rPr sz="800" b="1" spc="-20">
                <a:solidFill>
                  <a:srgbClr val="231F20"/>
                </a:solidFill>
                <a:latin typeface="Arial"/>
                <a:cs typeface="Arial"/>
              </a:rPr>
              <a:t>CGCP,</a:t>
            </a:r>
            <a:r>
              <a:rPr sz="800" b="1" spc="20">
                <a:solidFill>
                  <a:srgbClr val="231F20"/>
                </a:solidFill>
                <a:latin typeface="Arial"/>
                <a:cs typeface="Arial"/>
              </a:rPr>
              <a:t> </a:t>
            </a:r>
            <a:r>
              <a:rPr sz="800" b="1" spc="-10">
                <a:solidFill>
                  <a:srgbClr val="231F20"/>
                </a:solidFill>
                <a:latin typeface="Arial"/>
                <a:cs typeface="Arial"/>
              </a:rPr>
              <a:t>CGMS:</a:t>
            </a:r>
            <a:r>
              <a:rPr sz="800" b="1" spc="15">
                <a:solidFill>
                  <a:srgbClr val="231F20"/>
                </a:solidFill>
                <a:latin typeface="Arial"/>
                <a:cs typeface="Arial"/>
              </a:rPr>
              <a:t> </a:t>
            </a:r>
            <a:r>
              <a:rPr sz="800">
                <a:solidFill>
                  <a:srgbClr val="231F20"/>
                </a:solidFill>
                <a:latin typeface="Arial"/>
                <a:cs typeface="Arial"/>
              </a:rPr>
              <a:t>Investing</a:t>
            </a:r>
            <a:r>
              <a:rPr sz="800" spc="5">
                <a:solidFill>
                  <a:srgbClr val="231F20"/>
                </a:solidFill>
                <a:latin typeface="Arial"/>
                <a:cs typeface="Arial"/>
              </a:rPr>
              <a:t> </a:t>
            </a:r>
            <a:r>
              <a:rPr sz="800">
                <a:solidFill>
                  <a:srgbClr val="231F20"/>
                </a:solidFill>
                <a:latin typeface="Arial"/>
                <a:cs typeface="Arial"/>
              </a:rPr>
              <a:t>outside</a:t>
            </a:r>
            <a:r>
              <a:rPr sz="800" spc="20">
                <a:solidFill>
                  <a:srgbClr val="231F20"/>
                </a:solidFill>
                <a:latin typeface="Arial"/>
                <a:cs typeface="Arial"/>
              </a:rPr>
              <a:t> </a:t>
            </a:r>
            <a:r>
              <a:rPr sz="800">
                <a:solidFill>
                  <a:srgbClr val="231F20"/>
                </a:solidFill>
                <a:latin typeface="Arial"/>
                <a:cs typeface="Arial"/>
              </a:rPr>
              <a:t>the</a:t>
            </a:r>
            <a:r>
              <a:rPr sz="800" spc="15">
                <a:solidFill>
                  <a:srgbClr val="231F20"/>
                </a:solidFill>
                <a:latin typeface="Arial"/>
                <a:cs typeface="Arial"/>
              </a:rPr>
              <a:t> </a:t>
            </a:r>
            <a:r>
              <a:rPr sz="800">
                <a:solidFill>
                  <a:srgbClr val="231F20"/>
                </a:solidFill>
                <a:latin typeface="Arial"/>
                <a:cs typeface="Arial"/>
              </a:rPr>
              <a:t>United</a:t>
            </a:r>
            <a:r>
              <a:rPr sz="800" spc="20">
                <a:solidFill>
                  <a:srgbClr val="231F20"/>
                </a:solidFill>
                <a:latin typeface="Arial"/>
                <a:cs typeface="Arial"/>
              </a:rPr>
              <a:t> </a:t>
            </a:r>
            <a:r>
              <a:rPr sz="800" spc="-20">
                <a:solidFill>
                  <a:srgbClr val="231F20"/>
                </a:solidFill>
                <a:latin typeface="Arial"/>
                <a:cs typeface="Arial"/>
              </a:rPr>
              <a:t>States</a:t>
            </a:r>
            <a:r>
              <a:rPr sz="800" spc="10">
                <a:solidFill>
                  <a:srgbClr val="231F20"/>
                </a:solidFill>
                <a:latin typeface="Arial"/>
                <a:cs typeface="Arial"/>
              </a:rPr>
              <a:t> </a:t>
            </a:r>
            <a:r>
              <a:rPr sz="800">
                <a:solidFill>
                  <a:srgbClr val="231F20"/>
                </a:solidFill>
                <a:latin typeface="Arial"/>
                <a:cs typeface="Arial"/>
              </a:rPr>
              <a:t>involves</a:t>
            </a:r>
            <a:r>
              <a:rPr sz="800" spc="5">
                <a:solidFill>
                  <a:srgbClr val="231F20"/>
                </a:solidFill>
                <a:latin typeface="Arial"/>
                <a:cs typeface="Arial"/>
              </a:rPr>
              <a:t> </a:t>
            </a:r>
            <a:r>
              <a:rPr sz="800" spc="-10">
                <a:solidFill>
                  <a:srgbClr val="231F20"/>
                </a:solidFill>
                <a:latin typeface="Arial"/>
                <a:cs typeface="Arial"/>
              </a:rPr>
              <a:t>risks,</a:t>
            </a:r>
            <a:r>
              <a:rPr sz="800" spc="20">
                <a:solidFill>
                  <a:srgbClr val="231F20"/>
                </a:solidFill>
                <a:latin typeface="Arial"/>
                <a:cs typeface="Arial"/>
              </a:rPr>
              <a:t> </a:t>
            </a:r>
            <a:r>
              <a:rPr sz="800">
                <a:solidFill>
                  <a:srgbClr val="231F20"/>
                </a:solidFill>
                <a:latin typeface="Arial"/>
                <a:cs typeface="Arial"/>
              </a:rPr>
              <a:t>such</a:t>
            </a:r>
            <a:r>
              <a:rPr sz="800" spc="5">
                <a:solidFill>
                  <a:srgbClr val="231F20"/>
                </a:solidFill>
                <a:latin typeface="Arial"/>
                <a:cs typeface="Arial"/>
              </a:rPr>
              <a:t> </a:t>
            </a:r>
            <a:r>
              <a:rPr sz="800" spc="-25">
                <a:solidFill>
                  <a:srgbClr val="231F20"/>
                </a:solidFill>
                <a:latin typeface="Arial"/>
                <a:cs typeface="Arial"/>
              </a:rPr>
              <a:t>as</a:t>
            </a:r>
            <a:r>
              <a:rPr sz="800">
                <a:solidFill>
                  <a:srgbClr val="231F20"/>
                </a:solidFill>
                <a:latin typeface="Arial"/>
                <a:cs typeface="Arial"/>
              </a:rPr>
              <a:t> currency</a:t>
            </a:r>
            <a:r>
              <a:rPr sz="800" spc="85">
                <a:solidFill>
                  <a:srgbClr val="231F20"/>
                </a:solidFill>
                <a:latin typeface="Arial"/>
                <a:cs typeface="Arial"/>
              </a:rPr>
              <a:t> </a:t>
            </a:r>
            <a:r>
              <a:rPr sz="800">
                <a:solidFill>
                  <a:srgbClr val="231F20"/>
                </a:solidFill>
                <a:latin typeface="Arial"/>
                <a:cs typeface="Arial"/>
              </a:rPr>
              <a:t>fluctuations,</a:t>
            </a:r>
            <a:r>
              <a:rPr sz="800" spc="105">
                <a:solidFill>
                  <a:srgbClr val="231F20"/>
                </a:solidFill>
                <a:latin typeface="Arial"/>
                <a:cs typeface="Arial"/>
              </a:rPr>
              <a:t> </a:t>
            </a:r>
            <a:r>
              <a:rPr sz="800">
                <a:solidFill>
                  <a:srgbClr val="231F20"/>
                </a:solidFill>
                <a:latin typeface="Arial"/>
                <a:cs typeface="Arial"/>
              </a:rPr>
              <a:t>periods</a:t>
            </a:r>
            <a:r>
              <a:rPr sz="800" spc="90">
                <a:solidFill>
                  <a:srgbClr val="231F20"/>
                </a:solidFill>
                <a:latin typeface="Arial"/>
                <a:cs typeface="Arial"/>
              </a:rPr>
              <a:t> </a:t>
            </a:r>
            <a:r>
              <a:rPr sz="800">
                <a:solidFill>
                  <a:srgbClr val="231F20"/>
                </a:solidFill>
                <a:latin typeface="Arial"/>
                <a:cs typeface="Arial"/>
              </a:rPr>
              <a:t>of</a:t>
            </a:r>
            <a:r>
              <a:rPr sz="800" spc="100">
                <a:solidFill>
                  <a:srgbClr val="231F20"/>
                </a:solidFill>
                <a:latin typeface="Arial"/>
                <a:cs typeface="Arial"/>
              </a:rPr>
              <a:t> </a:t>
            </a:r>
            <a:r>
              <a:rPr sz="800">
                <a:solidFill>
                  <a:srgbClr val="231F20"/>
                </a:solidFill>
                <a:latin typeface="Arial"/>
                <a:cs typeface="Arial"/>
              </a:rPr>
              <a:t>illiquidity</a:t>
            </a:r>
            <a:r>
              <a:rPr sz="800" spc="90">
                <a:solidFill>
                  <a:srgbClr val="231F20"/>
                </a:solidFill>
                <a:latin typeface="Arial"/>
                <a:cs typeface="Arial"/>
              </a:rPr>
              <a:t> </a:t>
            </a:r>
            <a:r>
              <a:rPr sz="800">
                <a:solidFill>
                  <a:srgbClr val="231F20"/>
                </a:solidFill>
                <a:latin typeface="Arial"/>
                <a:cs typeface="Arial"/>
              </a:rPr>
              <a:t>and</a:t>
            </a:r>
            <a:r>
              <a:rPr sz="800" spc="105">
                <a:solidFill>
                  <a:srgbClr val="231F20"/>
                </a:solidFill>
                <a:latin typeface="Arial"/>
                <a:cs typeface="Arial"/>
              </a:rPr>
              <a:t> </a:t>
            </a:r>
            <a:r>
              <a:rPr sz="800">
                <a:solidFill>
                  <a:srgbClr val="231F20"/>
                </a:solidFill>
                <a:latin typeface="Arial"/>
                <a:cs typeface="Arial"/>
              </a:rPr>
              <a:t>price</a:t>
            </a:r>
            <a:r>
              <a:rPr sz="800" spc="105">
                <a:solidFill>
                  <a:srgbClr val="231F20"/>
                </a:solidFill>
                <a:latin typeface="Arial"/>
                <a:cs typeface="Arial"/>
              </a:rPr>
              <a:t> </a:t>
            </a:r>
            <a:r>
              <a:rPr sz="800">
                <a:solidFill>
                  <a:srgbClr val="231F20"/>
                </a:solidFill>
                <a:latin typeface="Arial"/>
                <a:cs typeface="Arial"/>
              </a:rPr>
              <a:t>volatility,</a:t>
            </a:r>
            <a:r>
              <a:rPr sz="800" spc="105">
                <a:solidFill>
                  <a:srgbClr val="231F20"/>
                </a:solidFill>
                <a:latin typeface="Arial"/>
                <a:cs typeface="Arial"/>
              </a:rPr>
              <a:t> </a:t>
            </a:r>
            <a:r>
              <a:rPr sz="800" spc="-45">
                <a:solidFill>
                  <a:srgbClr val="231F20"/>
                </a:solidFill>
                <a:latin typeface="Arial"/>
                <a:cs typeface="Arial"/>
              </a:rPr>
              <a:t>as</a:t>
            </a:r>
            <a:r>
              <a:rPr sz="800" spc="90">
                <a:solidFill>
                  <a:srgbClr val="231F20"/>
                </a:solidFill>
                <a:latin typeface="Arial"/>
                <a:cs typeface="Arial"/>
              </a:rPr>
              <a:t> </a:t>
            </a:r>
            <a:r>
              <a:rPr sz="800">
                <a:solidFill>
                  <a:srgbClr val="231F20"/>
                </a:solidFill>
                <a:latin typeface="Arial"/>
                <a:cs typeface="Arial"/>
              </a:rPr>
              <a:t>more</a:t>
            </a:r>
            <a:r>
              <a:rPr sz="800" spc="105">
                <a:solidFill>
                  <a:srgbClr val="231F20"/>
                </a:solidFill>
                <a:latin typeface="Arial"/>
                <a:cs typeface="Arial"/>
              </a:rPr>
              <a:t> </a:t>
            </a:r>
            <a:r>
              <a:rPr sz="800">
                <a:solidFill>
                  <a:srgbClr val="231F20"/>
                </a:solidFill>
                <a:latin typeface="Arial"/>
                <a:cs typeface="Arial"/>
              </a:rPr>
              <a:t>fully</a:t>
            </a:r>
            <a:r>
              <a:rPr sz="800" spc="90">
                <a:solidFill>
                  <a:srgbClr val="231F20"/>
                </a:solidFill>
                <a:latin typeface="Arial"/>
                <a:cs typeface="Arial"/>
              </a:rPr>
              <a:t> </a:t>
            </a:r>
            <a:r>
              <a:rPr sz="800">
                <a:solidFill>
                  <a:srgbClr val="231F20"/>
                </a:solidFill>
                <a:latin typeface="Arial"/>
                <a:cs typeface="Arial"/>
              </a:rPr>
              <a:t>described</a:t>
            </a:r>
            <a:r>
              <a:rPr sz="800" spc="105">
                <a:solidFill>
                  <a:srgbClr val="231F20"/>
                </a:solidFill>
                <a:latin typeface="Arial"/>
                <a:cs typeface="Arial"/>
              </a:rPr>
              <a:t> </a:t>
            </a:r>
            <a:r>
              <a:rPr sz="800">
                <a:solidFill>
                  <a:srgbClr val="231F20"/>
                </a:solidFill>
                <a:latin typeface="Arial"/>
                <a:cs typeface="Arial"/>
              </a:rPr>
              <a:t>in</a:t>
            </a:r>
            <a:r>
              <a:rPr sz="800" spc="95">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prospectus.</a:t>
            </a:r>
            <a:r>
              <a:rPr sz="800" spc="65">
                <a:solidFill>
                  <a:srgbClr val="231F20"/>
                </a:solidFill>
                <a:latin typeface="Arial"/>
                <a:cs typeface="Arial"/>
              </a:rPr>
              <a:t> </a:t>
            </a:r>
            <a:r>
              <a:rPr sz="800" spc="-10">
                <a:solidFill>
                  <a:srgbClr val="231F20"/>
                </a:solidFill>
                <a:latin typeface="Arial"/>
                <a:cs typeface="Arial"/>
              </a:rPr>
              <a:t>These</a:t>
            </a:r>
            <a:r>
              <a:rPr sz="800" spc="70">
                <a:solidFill>
                  <a:srgbClr val="231F20"/>
                </a:solidFill>
                <a:latin typeface="Arial"/>
                <a:cs typeface="Arial"/>
              </a:rPr>
              <a:t> </a:t>
            </a:r>
            <a:r>
              <a:rPr sz="800" spc="-10">
                <a:solidFill>
                  <a:srgbClr val="231F20"/>
                </a:solidFill>
                <a:latin typeface="Arial"/>
                <a:cs typeface="Arial"/>
              </a:rPr>
              <a:t>risks</a:t>
            </a:r>
            <a:r>
              <a:rPr sz="800" spc="55">
                <a:solidFill>
                  <a:srgbClr val="231F20"/>
                </a:solidFill>
                <a:latin typeface="Arial"/>
                <a:cs typeface="Arial"/>
              </a:rPr>
              <a:t> </a:t>
            </a:r>
            <a:r>
              <a:rPr sz="800">
                <a:solidFill>
                  <a:srgbClr val="231F20"/>
                </a:solidFill>
                <a:latin typeface="Arial"/>
                <a:cs typeface="Arial"/>
              </a:rPr>
              <a:t>may</a:t>
            </a:r>
            <a:r>
              <a:rPr sz="800" spc="60">
                <a:solidFill>
                  <a:srgbClr val="231F20"/>
                </a:solidFill>
                <a:latin typeface="Arial"/>
                <a:cs typeface="Arial"/>
              </a:rPr>
              <a:t> </a:t>
            </a:r>
            <a:r>
              <a:rPr sz="800">
                <a:solidFill>
                  <a:srgbClr val="231F20"/>
                </a:solidFill>
                <a:latin typeface="Arial"/>
                <a:cs typeface="Arial"/>
              </a:rPr>
              <a:t>be</a:t>
            </a:r>
            <a:r>
              <a:rPr sz="800" spc="70">
                <a:solidFill>
                  <a:srgbClr val="231F20"/>
                </a:solidFill>
                <a:latin typeface="Arial"/>
                <a:cs typeface="Arial"/>
              </a:rPr>
              <a:t> </a:t>
            </a:r>
            <a:r>
              <a:rPr sz="800">
                <a:solidFill>
                  <a:srgbClr val="231F20"/>
                </a:solidFill>
                <a:latin typeface="Arial"/>
                <a:cs typeface="Arial"/>
              </a:rPr>
              <a:t>heightened</a:t>
            </a:r>
            <a:r>
              <a:rPr sz="800" spc="65">
                <a:solidFill>
                  <a:srgbClr val="231F20"/>
                </a:solidFill>
                <a:latin typeface="Arial"/>
                <a:cs typeface="Arial"/>
              </a:rPr>
              <a:t> </a:t>
            </a:r>
            <a:r>
              <a:rPr sz="800">
                <a:solidFill>
                  <a:srgbClr val="231F20"/>
                </a:solidFill>
                <a:latin typeface="Arial"/>
                <a:cs typeface="Arial"/>
              </a:rPr>
              <a:t>in</a:t>
            </a:r>
            <a:r>
              <a:rPr sz="800" spc="60">
                <a:solidFill>
                  <a:srgbClr val="231F20"/>
                </a:solidFill>
                <a:latin typeface="Arial"/>
                <a:cs typeface="Arial"/>
              </a:rPr>
              <a:t> </a:t>
            </a:r>
            <a:r>
              <a:rPr sz="800">
                <a:solidFill>
                  <a:srgbClr val="231F20"/>
                </a:solidFill>
                <a:latin typeface="Arial"/>
                <a:cs typeface="Arial"/>
              </a:rPr>
              <a:t>connection</a:t>
            </a:r>
            <a:r>
              <a:rPr sz="800" spc="55">
                <a:solidFill>
                  <a:srgbClr val="231F20"/>
                </a:solidFill>
                <a:latin typeface="Arial"/>
                <a:cs typeface="Arial"/>
              </a:rPr>
              <a:t> </a:t>
            </a:r>
            <a:r>
              <a:rPr sz="800">
                <a:solidFill>
                  <a:srgbClr val="231F20"/>
                </a:solidFill>
                <a:latin typeface="Arial"/>
                <a:cs typeface="Arial"/>
              </a:rPr>
              <a:t>with</a:t>
            </a:r>
            <a:r>
              <a:rPr sz="800" spc="55">
                <a:solidFill>
                  <a:srgbClr val="231F20"/>
                </a:solidFill>
                <a:latin typeface="Arial"/>
                <a:cs typeface="Arial"/>
              </a:rPr>
              <a:t> </a:t>
            </a:r>
            <a:r>
              <a:rPr sz="800">
                <a:solidFill>
                  <a:srgbClr val="231F20"/>
                </a:solidFill>
                <a:latin typeface="Arial"/>
                <a:cs typeface="Arial"/>
              </a:rPr>
              <a:t>investments</a:t>
            </a:r>
            <a:r>
              <a:rPr sz="800" spc="55">
                <a:solidFill>
                  <a:srgbClr val="231F20"/>
                </a:solidFill>
                <a:latin typeface="Arial"/>
                <a:cs typeface="Arial"/>
              </a:rPr>
              <a:t> </a:t>
            </a:r>
            <a:r>
              <a:rPr sz="800">
                <a:solidFill>
                  <a:srgbClr val="231F20"/>
                </a:solidFill>
                <a:latin typeface="Arial"/>
                <a:cs typeface="Arial"/>
              </a:rPr>
              <a:t>in</a:t>
            </a:r>
            <a:r>
              <a:rPr sz="800" spc="55">
                <a:solidFill>
                  <a:srgbClr val="231F20"/>
                </a:solidFill>
                <a:latin typeface="Arial"/>
                <a:cs typeface="Arial"/>
              </a:rPr>
              <a:t> </a:t>
            </a:r>
            <a:r>
              <a:rPr sz="800" spc="-10">
                <a:solidFill>
                  <a:srgbClr val="231F20"/>
                </a:solidFill>
                <a:latin typeface="Arial"/>
                <a:cs typeface="Arial"/>
              </a:rPr>
              <a:t>developing countries.</a:t>
            </a:r>
            <a:endParaRPr sz="800">
              <a:latin typeface="Arial"/>
              <a:cs typeface="Arial"/>
            </a:endParaRPr>
          </a:p>
          <a:p>
            <a:pPr marL="12700">
              <a:lnSpc>
                <a:spcPts val="910"/>
              </a:lnSpc>
            </a:pPr>
            <a:r>
              <a:rPr sz="800">
                <a:solidFill>
                  <a:srgbClr val="231F20"/>
                </a:solidFill>
                <a:latin typeface="Arial"/>
                <a:cs typeface="Arial"/>
              </a:rPr>
              <a:t>For</a:t>
            </a:r>
            <a:r>
              <a:rPr sz="800" spc="45">
                <a:solidFill>
                  <a:srgbClr val="231F20"/>
                </a:solidFill>
                <a:latin typeface="Arial"/>
                <a:cs typeface="Arial"/>
              </a:rPr>
              <a:t> </a:t>
            </a:r>
            <a:r>
              <a:rPr sz="800" b="1" spc="-20">
                <a:solidFill>
                  <a:srgbClr val="231F20"/>
                </a:solidFill>
                <a:latin typeface="Arial"/>
                <a:cs typeface="Arial"/>
              </a:rPr>
              <a:t>CGCP,</a:t>
            </a:r>
            <a:r>
              <a:rPr sz="800" b="1" spc="60">
                <a:solidFill>
                  <a:srgbClr val="231F20"/>
                </a:solidFill>
                <a:latin typeface="Arial"/>
                <a:cs typeface="Arial"/>
              </a:rPr>
              <a:t> </a:t>
            </a:r>
            <a:r>
              <a:rPr sz="800" b="1">
                <a:solidFill>
                  <a:srgbClr val="231F20"/>
                </a:solidFill>
                <a:latin typeface="Arial"/>
                <a:cs typeface="Arial"/>
              </a:rPr>
              <a:t>CGMU,</a:t>
            </a:r>
            <a:r>
              <a:rPr sz="800" b="1" spc="55">
                <a:solidFill>
                  <a:srgbClr val="231F20"/>
                </a:solidFill>
                <a:latin typeface="Arial"/>
                <a:cs typeface="Arial"/>
              </a:rPr>
              <a:t> </a:t>
            </a:r>
            <a:r>
              <a:rPr sz="800" b="1" spc="-10">
                <a:solidFill>
                  <a:srgbClr val="231F20"/>
                </a:solidFill>
                <a:latin typeface="Arial"/>
                <a:cs typeface="Arial"/>
              </a:rPr>
              <a:t>CGMS:</a:t>
            </a:r>
            <a:r>
              <a:rPr sz="800" b="1" spc="45">
                <a:solidFill>
                  <a:srgbClr val="231F20"/>
                </a:solidFill>
                <a:latin typeface="Arial"/>
                <a:cs typeface="Arial"/>
              </a:rPr>
              <a:t> </a:t>
            </a:r>
            <a:r>
              <a:rPr sz="800">
                <a:solidFill>
                  <a:srgbClr val="231F20"/>
                </a:solidFill>
                <a:latin typeface="Arial"/>
                <a:cs typeface="Arial"/>
              </a:rPr>
              <a:t>The</a:t>
            </a:r>
            <a:r>
              <a:rPr sz="800" spc="60">
                <a:solidFill>
                  <a:srgbClr val="231F20"/>
                </a:solidFill>
                <a:latin typeface="Arial"/>
                <a:cs typeface="Arial"/>
              </a:rPr>
              <a:t> </a:t>
            </a:r>
            <a:r>
              <a:rPr sz="800">
                <a:solidFill>
                  <a:srgbClr val="231F20"/>
                </a:solidFill>
                <a:latin typeface="Arial"/>
                <a:cs typeface="Arial"/>
              </a:rPr>
              <a:t>return</a:t>
            </a:r>
            <a:r>
              <a:rPr sz="800" spc="45">
                <a:solidFill>
                  <a:srgbClr val="231F20"/>
                </a:solidFill>
                <a:latin typeface="Arial"/>
                <a:cs typeface="Arial"/>
              </a:rPr>
              <a:t> </a:t>
            </a:r>
            <a:r>
              <a:rPr sz="800">
                <a:solidFill>
                  <a:srgbClr val="231F20"/>
                </a:solidFill>
                <a:latin typeface="Arial"/>
                <a:cs typeface="Arial"/>
              </a:rPr>
              <a:t>of</a:t>
            </a:r>
            <a:r>
              <a:rPr sz="800" spc="50">
                <a:solidFill>
                  <a:srgbClr val="231F20"/>
                </a:solidFill>
                <a:latin typeface="Arial"/>
                <a:cs typeface="Arial"/>
              </a:rPr>
              <a:t> </a:t>
            </a:r>
            <a:r>
              <a:rPr sz="800">
                <a:solidFill>
                  <a:srgbClr val="231F20"/>
                </a:solidFill>
                <a:latin typeface="Arial"/>
                <a:cs typeface="Arial"/>
              </a:rPr>
              <a:t>principal</a:t>
            </a:r>
            <a:r>
              <a:rPr sz="800" spc="50">
                <a:solidFill>
                  <a:srgbClr val="231F20"/>
                </a:solidFill>
                <a:latin typeface="Arial"/>
                <a:cs typeface="Arial"/>
              </a:rPr>
              <a:t> </a:t>
            </a:r>
            <a:r>
              <a:rPr sz="800">
                <a:solidFill>
                  <a:srgbClr val="231F20"/>
                </a:solidFill>
                <a:latin typeface="Arial"/>
                <a:cs typeface="Arial"/>
              </a:rPr>
              <a:t>for</a:t>
            </a:r>
            <a:r>
              <a:rPr sz="800" spc="50">
                <a:solidFill>
                  <a:srgbClr val="231F20"/>
                </a:solidFill>
                <a:latin typeface="Arial"/>
                <a:cs typeface="Arial"/>
              </a:rPr>
              <a:t> </a:t>
            </a:r>
            <a:r>
              <a:rPr sz="800">
                <a:solidFill>
                  <a:srgbClr val="231F20"/>
                </a:solidFill>
                <a:latin typeface="Arial"/>
                <a:cs typeface="Arial"/>
              </a:rPr>
              <a:t>bond</a:t>
            </a:r>
            <a:r>
              <a:rPr sz="800" spc="55">
                <a:solidFill>
                  <a:srgbClr val="231F20"/>
                </a:solidFill>
                <a:latin typeface="Arial"/>
                <a:cs typeface="Arial"/>
              </a:rPr>
              <a:t> </a:t>
            </a:r>
            <a:r>
              <a:rPr sz="800">
                <a:solidFill>
                  <a:srgbClr val="231F20"/>
                </a:solidFill>
                <a:latin typeface="Arial"/>
                <a:cs typeface="Arial"/>
              </a:rPr>
              <a:t>funds</a:t>
            </a:r>
            <a:r>
              <a:rPr sz="800" spc="45">
                <a:solidFill>
                  <a:srgbClr val="231F20"/>
                </a:solidFill>
                <a:latin typeface="Arial"/>
                <a:cs typeface="Arial"/>
              </a:rPr>
              <a:t> </a:t>
            </a:r>
            <a:r>
              <a:rPr sz="800">
                <a:solidFill>
                  <a:srgbClr val="231F20"/>
                </a:solidFill>
                <a:latin typeface="Arial"/>
                <a:cs typeface="Arial"/>
              </a:rPr>
              <a:t>and</a:t>
            </a:r>
            <a:r>
              <a:rPr sz="800" spc="55">
                <a:solidFill>
                  <a:srgbClr val="231F20"/>
                </a:solidFill>
                <a:latin typeface="Arial"/>
                <a:cs typeface="Arial"/>
              </a:rPr>
              <a:t> </a:t>
            </a:r>
            <a:r>
              <a:rPr sz="800">
                <a:solidFill>
                  <a:srgbClr val="231F20"/>
                </a:solidFill>
                <a:latin typeface="Arial"/>
                <a:cs typeface="Arial"/>
              </a:rPr>
              <a:t>for</a:t>
            </a:r>
            <a:r>
              <a:rPr sz="800" spc="50">
                <a:solidFill>
                  <a:srgbClr val="231F20"/>
                </a:solidFill>
                <a:latin typeface="Arial"/>
                <a:cs typeface="Arial"/>
              </a:rPr>
              <a:t> </a:t>
            </a:r>
            <a:r>
              <a:rPr sz="800">
                <a:solidFill>
                  <a:srgbClr val="231F20"/>
                </a:solidFill>
                <a:latin typeface="Arial"/>
                <a:cs typeface="Arial"/>
              </a:rPr>
              <a:t>funds</a:t>
            </a:r>
            <a:r>
              <a:rPr sz="800" spc="40">
                <a:solidFill>
                  <a:srgbClr val="231F20"/>
                </a:solidFill>
                <a:latin typeface="Arial"/>
                <a:cs typeface="Arial"/>
              </a:rPr>
              <a:t> </a:t>
            </a:r>
            <a:r>
              <a:rPr sz="800">
                <a:solidFill>
                  <a:srgbClr val="231F20"/>
                </a:solidFill>
                <a:latin typeface="Arial"/>
                <a:cs typeface="Arial"/>
              </a:rPr>
              <a:t>with</a:t>
            </a:r>
            <a:r>
              <a:rPr sz="800" spc="45">
                <a:solidFill>
                  <a:srgbClr val="231F20"/>
                </a:solidFill>
                <a:latin typeface="Arial"/>
                <a:cs typeface="Arial"/>
              </a:rPr>
              <a:t> </a:t>
            </a:r>
            <a:r>
              <a:rPr sz="800" spc="-10">
                <a:solidFill>
                  <a:srgbClr val="231F20"/>
                </a:solidFill>
                <a:latin typeface="Arial"/>
                <a:cs typeface="Arial"/>
              </a:rPr>
              <a:t>significant</a:t>
            </a:r>
            <a:endParaRPr sz="800">
              <a:latin typeface="Arial"/>
              <a:cs typeface="Arial"/>
            </a:endParaRPr>
          </a:p>
          <a:p>
            <a:pPr marL="12700" marR="69850">
              <a:lnSpc>
                <a:spcPct val="99400"/>
              </a:lnSpc>
              <a:spcBef>
                <a:spcPts val="55"/>
              </a:spcBef>
            </a:pPr>
            <a:r>
              <a:rPr sz="800">
                <a:solidFill>
                  <a:srgbClr val="231F20"/>
                </a:solidFill>
                <a:latin typeface="Arial"/>
                <a:cs typeface="Arial"/>
              </a:rPr>
              <a:t>underlying</a:t>
            </a:r>
            <a:r>
              <a:rPr sz="800" spc="50">
                <a:solidFill>
                  <a:srgbClr val="231F20"/>
                </a:solidFill>
                <a:latin typeface="Arial"/>
                <a:cs typeface="Arial"/>
              </a:rPr>
              <a:t> </a:t>
            </a:r>
            <a:r>
              <a:rPr sz="800">
                <a:solidFill>
                  <a:srgbClr val="231F20"/>
                </a:solidFill>
                <a:latin typeface="Arial"/>
                <a:cs typeface="Arial"/>
              </a:rPr>
              <a:t>bond</a:t>
            </a:r>
            <a:r>
              <a:rPr sz="800" spc="70">
                <a:solidFill>
                  <a:srgbClr val="231F20"/>
                </a:solidFill>
                <a:latin typeface="Arial"/>
                <a:cs typeface="Arial"/>
              </a:rPr>
              <a:t> </a:t>
            </a:r>
            <a:r>
              <a:rPr sz="800">
                <a:solidFill>
                  <a:srgbClr val="231F20"/>
                </a:solidFill>
                <a:latin typeface="Arial"/>
                <a:cs typeface="Arial"/>
              </a:rPr>
              <a:t>holdings</a:t>
            </a:r>
            <a:r>
              <a:rPr sz="800" spc="55">
                <a:solidFill>
                  <a:srgbClr val="231F20"/>
                </a:solidFill>
                <a:latin typeface="Arial"/>
                <a:cs typeface="Arial"/>
              </a:rPr>
              <a:t> </a:t>
            </a:r>
            <a:r>
              <a:rPr sz="800">
                <a:solidFill>
                  <a:srgbClr val="231F20"/>
                </a:solidFill>
                <a:latin typeface="Arial"/>
                <a:cs typeface="Arial"/>
              </a:rPr>
              <a:t>is</a:t>
            </a:r>
            <a:r>
              <a:rPr sz="800" spc="50">
                <a:solidFill>
                  <a:srgbClr val="231F20"/>
                </a:solidFill>
                <a:latin typeface="Arial"/>
                <a:cs typeface="Arial"/>
              </a:rPr>
              <a:t> </a:t>
            </a:r>
            <a:r>
              <a:rPr sz="800">
                <a:solidFill>
                  <a:srgbClr val="231F20"/>
                </a:solidFill>
                <a:latin typeface="Arial"/>
                <a:cs typeface="Arial"/>
              </a:rPr>
              <a:t>not</a:t>
            </a:r>
            <a:r>
              <a:rPr sz="800" spc="55">
                <a:solidFill>
                  <a:srgbClr val="231F20"/>
                </a:solidFill>
                <a:latin typeface="Arial"/>
                <a:cs typeface="Arial"/>
              </a:rPr>
              <a:t> </a:t>
            </a:r>
            <a:r>
              <a:rPr sz="800">
                <a:solidFill>
                  <a:srgbClr val="231F20"/>
                </a:solidFill>
                <a:latin typeface="Arial"/>
                <a:cs typeface="Arial"/>
              </a:rPr>
              <a:t>guaranteed.</a:t>
            </a:r>
            <a:r>
              <a:rPr sz="800" spc="70">
                <a:solidFill>
                  <a:srgbClr val="231F20"/>
                </a:solidFill>
                <a:latin typeface="Arial"/>
                <a:cs typeface="Arial"/>
              </a:rPr>
              <a:t> </a:t>
            </a:r>
            <a:r>
              <a:rPr sz="800">
                <a:solidFill>
                  <a:srgbClr val="231F20"/>
                </a:solidFill>
                <a:latin typeface="Arial"/>
                <a:cs typeface="Arial"/>
              </a:rPr>
              <a:t>Fund</a:t>
            </a:r>
            <a:r>
              <a:rPr sz="800" spc="65">
                <a:solidFill>
                  <a:srgbClr val="231F20"/>
                </a:solidFill>
                <a:latin typeface="Arial"/>
                <a:cs typeface="Arial"/>
              </a:rPr>
              <a:t> </a:t>
            </a:r>
            <a:r>
              <a:rPr sz="800" spc="-10">
                <a:solidFill>
                  <a:srgbClr val="231F20"/>
                </a:solidFill>
                <a:latin typeface="Arial"/>
                <a:cs typeface="Arial"/>
              </a:rPr>
              <a:t>shares</a:t>
            </a:r>
            <a:r>
              <a:rPr sz="800" spc="55">
                <a:solidFill>
                  <a:srgbClr val="231F20"/>
                </a:solidFill>
                <a:latin typeface="Arial"/>
                <a:cs typeface="Arial"/>
              </a:rPr>
              <a:t> </a:t>
            </a:r>
            <a:r>
              <a:rPr sz="800">
                <a:solidFill>
                  <a:srgbClr val="231F20"/>
                </a:solidFill>
                <a:latin typeface="Arial"/>
                <a:cs typeface="Arial"/>
              </a:rPr>
              <a:t>are</a:t>
            </a:r>
            <a:r>
              <a:rPr sz="800" spc="65">
                <a:solidFill>
                  <a:srgbClr val="231F20"/>
                </a:solidFill>
                <a:latin typeface="Arial"/>
                <a:cs typeface="Arial"/>
              </a:rPr>
              <a:t> </a:t>
            </a:r>
            <a:r>
              <a:rPr sz="800">
                <a:solidFill>
                  <a:srgbClr val="231F20"/>
                </a:solidFill>
                <a:latin typeface="Arial"/>
                <a:cs typeface="Arial"/>
              </a:rPr>
              <a:t>subject</a:t>
            </a:r>
            <a:r>
              <a:rPr sz="800" spc="55">
                <a:solidFill>
                  <a:srgbClr val="231F20"/>
                </a:solidFill>
                <a:latin typeface="Arial"/>
                <a:cs typeface="Arial"/>
              </a:rPr>
              <a:t> </a:t>
            </a:r>
            <a:r>
              <a:rPr sz="800">
                <a:solidFill>
                  <a:srgbClr val="231F20"/>
                </a:solidFill>
                <a:latin typeface="Arial"/>
                <a:cs typeface="Arial"/>
              </a:rPr>
              <a:t>to</a:t>
            </a:r>
            <a:r>
              <a:rPr sz="800" spc="60">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same</a:t>
            </a:r>
            <a:r>
              <a:rPr sz="800" spc="65">
                <a:solidFill>
                  <a:srgbClr val="231F20"/>
                </a:solidFill>
                <a:latin typeface="Arial"/>
                <a:cs typeface="Arial"/>
              </a:rPr>
              <a:t> </a:t>
            </a:r>
            <a:r>
              <a:rPr sz="800">
                <a:solidFill>
                  <a:srgbClr val="231F20"/>
                </a:solidFill>
                <a:latin typeface="Arial"/>
                <a:cs typeface="Arial"/>
              </a:rPr>
              <a:t>interest</a:t>
            </a:r>
            <a:r>
              <a:rPr sz="800" spc="55">
                <a:solidFill>
                  <a:srgbClr val="231F20"/>
                </a:solidFill>
                <a:latin typeface="Arial"/>
                <a:cs typeface="Arial"/>
              </a:rPr>
              <a:t> </a:t>
            </a:r>
            <a:r>
              <a:rPr sz="800" spc="-10">
                <a:solidFill>
                  <a:srgbClr val="231F20"/>
                </a:solidFill>
                <a:latin typeface="Arial"/>
                <a:cs typeface="Arial"/>
              </a:rPr>
              <a:t>rate, </a:t>
            </a:r>
            <a:r>
              <a:rPr sz="800">
                <a:solidFill>
                  <a:srgbClr val="231F20"/>
                </a:solidFill>
                <a:latin typeface="Arial"/>
                <a:cs typeface="Arial"/>
              </a:rPr>
              <a:t>inflation</a:t>
            </a:r>
            <a:r>
              <a:rPr sz="800" spc="70">
                <a:solidFill>
                  <a:srgbClr val="231F20"/>
                </a:solidFill>
                <a:latin typeface="Arial"/>
                <a:cs typeface="Arial"/>
              </a:rPr>
              <a:t> </a:t>
            </a:r>
            <a:r>
              <a:rPr sz="800">
                <a:solidFill>
                  <a:srgbClr val="231F20"/>
                </a:solidFill>
                <a:latin typeface="Arial"/>
                <a:cs typeface="Arial"/>
              </a:rPr>
              <a:t>and</a:t>
            </a:r>
            <a:r>
              <a:rPr sz="800" spc="80">
                <a:solidFill>
                  <a:srgbClr val="231F20"/>
                </a:solidFill>
                <a:latin typeface="Arial"/>
                <a:cs typeface="Arial"/>
              </a:rPr>
              <a:t> </a:t>
            </a:r>
            <a:r>
              <a:rPr sz="800">
                <a:solidFill>
                  <a:srgbClr val="231F20"/>
                </a:solidFill>
                <a:latin typeface="Arial"/>
                <a:cs typeface="Arial"/>
              </a:rPr>
              <a:t>credit</a:t>
            </a:r>
            <a:r>
              <a:rPr sz="800" spc="65">
                <a:solidFill>
                  <a:srgbClr val="231F20"/>
                </a:solidFill>
                <a:latin typeface="Arial"/>
                <a:cs typeface="Arial"/>
              </a:rPr>
              <a:t> </a:t>
            </a:r>
            <a:r>
              <a:rPr sz="800">
                <a:solidFill>
                  <a:srgbClr val="231F20"/>
                </a:solidFill>
                <a:latin typeface="Arial"/>
                <a:cs typeface="Arial"/>
              </a:rPr>
              <a:t>risks</a:t>
            </a:r>
            <a:r>
              <a:rPr sz="800" spc="65">
                <a:solidFill>
                  <a:srgbClr val="231F20"/>
                </a:solidFill>
                <a:latin typeface="Arial"/>
                <a:cs typeface="Arial"/>
              </a:rPr>
              <a:t> </a:t>
            </a:r>
            <a:r>
              <a:rPr sz="800">
                <a:solidFill>
                  <a:srgbClr val="231F20"/>
                </a:solidFill>
                <a:latin typeface="Arial"/>
                <a:cs typeface="Arial"/>
              </a:rPr>
              <a:t>associated</a:t>
            </a:r>
            <a:r>
              <a:rPr sz="800" spc="75">
                <a:solidFill>
                  <a:srgbClr val="231F20"/>
                </a:solidFill>
                <a:latin typeface="Arial"/>
                <a:cs typeface="Arial"/>
              </a:rPr>
              <a:t> </a:t>
            </a:r>
            <a:r>
              <a:rPr sz="800">
                <a:solidFill>
                  <a:srgbClr val="231F20"/>
                </a:solidFill>
                <a:latin typeface="Arial"/>
                <a:cs typeface="Arial"/>
              </a:rPr>
              <a:t>with</a:t>
            </a:r>
            <a:r>
              <a:rPr sz="800" spc="65">
                <a:solidFill>
                  <a:srgbClr val="231F20"/>
                </a:solidFill>
                <a:latin typeface="Arial"/>
                <a:cs typeface="Arial"/>
              </a:rPr>
              <a:t> </a:t>
            </a:r>
            <a:r>
              <a:rPr sz="800">
                <a:solidFill>
                  <a:srgbClr val="231F20"/>
                </a:solidFill>
                <a:latin typeface="Arial"/>
                <a:cs typeface="Arial"/>
              </a:rPr>
              <a:t>the</a:t>
            </a:r>
            <a:r>
              <a:rPr sz="800" spc="80">
                <a:solidFill>
                  <a:srgbClr val="231F20"/>
                </a:solidFill>
                <a:latin typeface="Arial"/>
                <a:cs typeface="Arial"/>
              </a:rPr>
              <a:t> </a:t>
            </a:r>
            <a:r>
              <a:rPr sz="800">
                <a:solidFill>
                  <a:srgbClr val="231F20"/>
                </a:solidFill>
                <a:latin typeface="Arial"/>
                <a:cs typeface="Arial"/>
              </a:rPr>
              <a:t>underlying</a:t>
            </a:r>
            <a:r>
              <a:rPr sz="800" spc="65">
                <a:solidFill>
                  <a:srgbClr val="231F20"/>
                </a:solidFill>
                <a:latin typeface="Arial"/>
                <a:cs typeface="Arial"/>
              </a:rPr>
              <a:t> </a:t>
            </a:r>
            <a:r>
              <a:rPr sz="800">
                <a:solidFill>
                  <a:srgbClr val="231F20"/>
                </a:solidFill>
                <a:latin typeface="Arial"/>
                <a:cs typeface="Arial"/>
              </a:rPr>
              <a:t>bond</a:t>
            </a:r>
            <a:r>
              <a:rPr sz="800" spc="80">
                <a:solidFill>
                  <a:srgbClr val="231F20"/>
                </a:solidFill>
                <a:latin typeface="Arial"/>
                <a:cs typeface="Arial"/>
              </a:rPr>
              <a:t> </a:t>
            </a:r>
            <a:r>
              <a:rPr sz="800">
                <a:solidFill>
                  <a:srgbClr val="231F20"/>
                </a:solidFill>
                <a:latin typeface="Arial"/>
                <a:cs typeface="Arial"/>
              </a:rPr>
              <a:t>holdings.</a:t>
            </a:r>
            <a:r>
              <a:rPr sz="800" spc="80">
                <a:solidFill>
                  <a:srgbClr val="231F20"/>
                </a:solidFill>
                <a:latin typeface="Arial"/>
                <a:cs typeface="Arial"/>
              </a:rPr>
              <a:t> </a:t>
            </a:r>
            <a:r>
              <a:rPr sz="800">
                <a:solidFill>
                  <a:srgbClr val="231F20"/>
                </a:solidFill>
                <a:latin typeface="Arial"/>
                <a:cs typeface="Arial"/>
              </a:rPr>
              <a:t>For</a:t>
            </a:r>
            <a:r>
              <a:rPr sz="800" spc="80">
                <a:solidFill>
                  <a:srgbClr val="231F20"/>
                </a:solidFill>
                <a:latin typeface="Arial"/>
                <a:cs typeface="Arial"/>
              </a:rPr>
              <a:t> </a:t>
            </a:r>
            <a:r>
              <a:rPr sz="800" b="1" spc="-20">
                <a:solidFill>
                  <a:srgbClr val="231F20"/>
                </a:solidFill>
                <a:latin typeface="Arial"/>
                <a:cs typeface="Arial"/>
              </a:rPr>
              <a:t>CGCP,</a:t>
            </a:r>
            <a:r>
              <a:rPr sz="800" b="1" spc="75">
                <a:solidFill>
                  <a:srgbClr val="231F20"/>
                </a:solidFill>
                <a:latin typeface="Arial"/>
                <a:cs typeface="Arial"/>
              </a:rPr>
              <a:t> </a:t>
            </a:r>
            <a:r>
              <a:rPr sz="800" b="1" spc="-10">
                <a:solidFill>
                  <a:srgbClr val="231F20"/>
                </a:solidFill>
                <a:latin typeface="Arial"/>
                <a:cs typeface="Arial"/>
              </a:rPr>
              <a:t>CGMS, </a:t>
            </a:r>
            <a:r>
              <a:rPr sz="800" b="1">
                <a:solidFill>
                  <a:srgbClr val="231F20"/>
                </a:solidFill>
                <a:latin typeface="Arial"/>
                <a:cs typeface="Arial"/>
              </a:rPr>
              <a:t>CGMU:</a:t>
            </a:r>
            <a:r>
              <a:rPr sz="800" b="1" spc="40">
                <a:solidFill>
                  <a:srgbClr val="231F20"/>
                </a:solidFill>
                <a:latin typeface="Arial"/>
                <a:cs typeface="Arial"/>
              </a:rPr>
              <a:t> </a:t>
            </a:r>
            <a:r>
              <a:rPr sz="800">
                <a:solidFill>
                  <a:srgbClr val="231F20"/>
                </a:solidFill>
                <a:latin typeface="Arial"/>
                <a:cs typeface="Arial"/>
              </a:rPr>
              <a:t>Lower</a:t>
            </a:r>
            <a:r>
              <a:rPr sz="800" spc="40">
                <a:solidFill>
                  <a:srgbClr val="231F20"/>
                </a:solidFill>
                <a:latin typeface="Arial"/>
                <a:cs typeface="Arial"/>
              </a:rPr>
              <a:t> </a:t>
            </a:r>
            <a:r>
              <a:rPr sz="800">
                <a:solidFill>
                  <a:srgbClr val="231F20"/>
                </a:solidFill>
                <a:latin typeface="Arial"/>
                <a:cs typeface="Arial"/>
              </a:rPr>
              <a:t>rated</a:t>
            </a:r>
            <a:r>
              <a:rPr sz="800" spc="45">
                <a:solidFill>
                  <a:srgbClr val="231F20"/>
                </a:solidFill>
                <a:latin typeface="Arial"/>
                <a:cs typeface="Arial"/>
              </a:rPr>
              <a:t> </a:t>
            </a:r>
            <a:r>
              <a:rPr sz="800">
                <a:solidFill>
                  <a:srgbClr val="231F20"/>
                </a:solidFill>
                <a:latin typeface="Arial"/>
                <a:cs typeface="Arial"/>
              </a:rPr>
              <a:t>bonds</a:t>
            </a:r>
            <a:r>
              <a:rPr sz="800" spc="35">
                <a:solidFill>
                  <a:srgbClr val="231F20"/>
                </a:solidFill>
                <a:latin typeface="Arial"/>
                <a:cs typeface="Arial"/>
              </a:rPr>
              <a:t> </a:t>
            </a:r>
            <a:r>
              <a:rPr sz="800">
                <a:solidFill>
                  <a:srgbClr val="231F20"/>
                </a:solidFill>
                <a:latin typeface="Arial"/>
                <a:cs typeface="Arial"/>
              </a:rPr>
              <a:t>are</a:t>
            </a:r>
            <a:r>
              <a:rPr sz="800" spc="45">
                <a:solidFill>
                  <a:srgbClr val="231F20"/>
                </a:solidFill>
                <a:latin typeface="Arial"/>
                <a:cs typeface="Arial"/>
              </a:rPr>
              <a:t> </a:t>
            </a:r>
            <a:r>
              <a:rPr sz="800">
                <a:solidFill>
                  <a:srgbClr val="231F20"/>
                </a:solidFill>
                <a:latin typeface="Arial"/>
                <a:cs typeface="Arial"/>
              </a:rPr>
              <a:t>subject</a:t>
            </a:r>
            <a:r>
              <a:rPr sz="800" spc="35">
                <a:solidFill>
                  <a:srgbClr val="231F20"/>
                </a:solidFill>
                <a:latin typeface="Arial"/>
                <a:cs typeface="Arial"/>
              </a:rPr>
              <a:t> </a:t>
            </a:r>
            <a:r>
              <a:rPr sz="800">
                <a:solidFill>
                  <a:srgbClr val="231F20"/>
                </a:solidFill>
                <a:latin typeface="Arial"/>
                <a:cs typeface="Arial"/>
              </a:rPr>
              <a:t>to</a:t>
            </a:r>
            <a:r>
              <a:rPr sz="800" spc="40">
                <a:solidFill>
                  <a:srgbClr val="231F20"/>
                </a:solidFill>
                <a:latin typeface="Arial"/>
                <a:cs typeface="Arial"/>
              </a:rPr>
              <a:t> </a:t>
            </a:r>
            <a:r>
              <a:rPr sz="800">
                <a:solidFill>
                  <a:srgbClr val="231F20"/>
                </a:solidFill>
                <a:latin typeface="Arial"/>
                <a:cs typeface="Arial"/>
              </a:rPr>
              <a:t>greater</a:t>
            </a:r>
            <a:r>
              <a:rPr sz="800" spc="40">
                <a:solidFill>
                  <a:srgbClr val="231F20"/>
                </a:solidFill>
                <a:latin typeface="Arial"/>
                <a:cs typeface="Arial"/>
              </a:rPr>
              <a:t> </a:t>
            </a:r>
            <a:r>
              <a:rPr sz="800">
                <a:solidFill>
                  <a:srgbClr val="231F20"/>
                </a:solidFill>
                <a:latin typeface="Arial"/>
                <a:cs typeface="Arial"/>
              </a:rPr>
              <a:t>fluctuations</a:t>
            </a:r>
            <a:r>
              <a:rPr sz="800" spc="35">
                <a:solidFill>
                  <a:srgbClr val="231F20"/>
                </a:solidFill>
                <a:latin typeface="Arial"/>
                <a:cs typeface="Arial"/>
              </a:rPr>
              <a:t> </a:t>
            </a:r>
            <a:r>
              <a:rPr sz="800">
                <a:solidFill>
                  <a:srgbClr val="231F20"/>
                </a:solidFill>
                <a:latin typeface="Arial"/>
                <a:cs typeface="Arial"/>
              </a:rPr>
              <a:t>in</a:t>
            </a:r>
            <a:r>
              <a:rPr sz="800" spc="35">
                <a:solidFill>
                  <a:srgbClr val="231F20"/>
                </a:solidFill>
                <a:latin typeface="Arial"/>
                <a:cs typeface="Arial"/>
              </a:rPr>
              <a:t> </a:t>
            </a:r>
            <a:r>
              <a:rPr sz="800">
                <a:solidFill>
                  <a:srgbClr val="231F20"/>
                </a:solidFill>
                <a:latin typeface="Arial"/>
                <a:cs typeface="Arial"/>
              </a:rPr>
              <a:t>value</a:t>
            </a:r>
            <a:r>
              <a:rPr sz="800" spc="45">
                <a:solidFill>
                  <a:srgbClr val="231F20"/>
                </a:solidFill>
                <a:latin typeface="Arial"/>
                <a:cs typeface="Arial"/>
              </a:rPr>
              <a:t> </a:t>
            </a:r>
            <a:r>
              <a:rPr sz="800">
                <a:solidFill>
                  <a:srgbClr val="231F20"/>
                </a:solidFill>
                <a:latin typeface="Arial"/>
                <a:cs typeface="Arial"/>
              </a:rPr>
              <a:t>and</a:t>
            </a:r>
            <a:r>
              <a:rPr sz="800" spc="45">
                <a:solidFill>
                  <a:srgbClr val="231F20"/>
                </a:solidFill>
                <a:latin typeface="Arial"/>
                <a:cs typeface="Arial"/>
              </a:rPr>
              <a:t> </a:t>
            </a:r>
            <a:r>
              <a:rPr sz="800">
                <a:solidFill>
                  <a:srgbClr val="231F20"/>
                </a:solidFill>
                <a:latin typeface="Arial"/>
                <a:cs typeface="Arial"/>
              </a:rPr>
              <a:t>risk</a:t>
            </a:r>
            <a:r>
              <a:rPr sz="800" spc="5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spc="-10">
                <a:solidFill>
                  <a:srgbClr val="231F20"/>
                </a:solidFill>
                <a:latin typeface="Arial"/>
                <a:cs typeface="Arial"/>
              </a:rPr>
              <a:t>loss</a:t>
            </a:r>
            <a:r>
              <a:rPr sz="800" spc="35">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spc="-10">
                <a:solidFill>
                  <a:srgbClr val="231F20"/>
                </a:solidFill>
                <a:latin typeface="Arial"/>
                <a:cs typeface="Arial"/>
              </a:rPr>
              <a:t>income </a:t>
            </a:r>
            <a:r>
              <a:rPr sz="800" spc="10">
                <a:solidFill>
                  <a:srgbClr val="231F20"/>
                </a:solidFill>
                <a:latin typeface="Arial"/>
                <a:cs typeface="Arial"/>
              </a:rPr>
              <a:t>and</a:t>
            </a:r>
            <a:r>
              <a:rPr sz="800" spc="30">
                <a:solidFill>
                  <a:srgbClr val="231F20"/>
                </a:solidFill>
                <a:latin typeface="Arial"/>
                <a:cs typeface="Arial"/>
              </a:rPr>
              <a:t> </a:t>
            </a:r>
            <a:r>
              <a:rPr sz="800" spc="10">
                <a:solidFill>
                  <a:srgbClr val="231F20"/>
                </a:solidFill>
                <a:latin typeface="Arial"/>
                <a:cs typeface="Arial"/>
              </a:rPr>
              <a:t>principal</a:t>
            </a:r>
            <a:r>
              <a:rPr sz="800" spc="25">
                <a:solidFill>
                  <a:srgbClr val="231F20"/>
                </a:solidFill>
                <a:latin typeface="Arial"/>
                <a:cs typeface="Arial"/>
              </a:rPr>
              <a:t> </a:t>
            </a:r>
            <a:r>
              <a:rPr sz="800" spc="10">
                <a:solidFill>
                  <a:srgbClr val="231F20"/>
                </a:solidFill>
                <a:latin typeface="Arial"/>
                <a:cs typeface="Arial"/>
              </a:rPr>
              <a:t>than</a:t>
            </a:r>
            <a:r>
              <a:rPr sz="800" spc="25">
                <a:solidFill>
                  <a:srgbClr val="231F20"/>
                </a:solidFill>
                <a:latin typeface="Arial"/>
                <a:cs typeface="Arial"/>
              </a:rPr>
              <a:t> </a:t>
            </a:r>
            <a:r>
              <a:rPr sz="800" spc="10">
                <a:solidFill>
                  <a:srgbClr val="231F20"/>
                </a:solidFill>
                <a:latin typeface="Arial"/>
                <a:cs typeface="Arial"/>
              </a:rPr>
              <a:t>higher</a:t>
            </a:r>
            <a:r>
              <a:rPr sz="800" spc="25">
                <a:solidFill>
                  <a:srgbClr val="231F20"/>
                </a:solidFill>
                <a:latin typeface="Arial"/>
                <a:cs typeface="Arial"/>
              </a:rPr>
              <a:t> </a:t>
            </a:r>
            <a:r>
              <a:rPr sz="800" spc="10">
                <a:solidFill>
                  <a:srgbClr val="231F20"/>
                </a:solidFill>
                <a:latin typeface="Arial"/>
                <a:cs typeface="Arial"/>
              </a:rPr>
              <a:t>rated</a:t>
            </a:r>
            <a:r>
              <a:rPr sz="800" spc="30">
                <a:solidFill>
                  <a:srgbClr val="231F20"/>
                </a:solidFill>
                <a:latin typeface="Arial"/>
                <a:cs typeface="Arial"/>
              </a:rPr>
              <a:t> </a:t>
            </a:r>
            <a:r>
              <a:rPr sz="800" spc="10">
                <a:solidFill>
                  <a:srgbClr val="231F20"/>
                </a:solidFill>
                <a:latin typeface="Arial"/>
                <a:cs typeface="Arial"/>
              </a:rPr>
              <a:t>bonds.</a:t>
            </a:r>
            <a:r>
              <a:rPr sz="800" spc="30">
                <a:solidFill>
                  <a:srgbClr val="231F20"/>
                </a:solidFill>
                <a:latin typeface="Arial"/>
                <a:cs typeface="Arial"/>
              </a:rPr>
              <a:t> </a:t>
            </a:r>
            <a:r>
              <a:rPr sz="800" spc="10">
                <a:solidFill>
                  <a:srgbClr val="231F20"/>
                </a:solidFill>
                <a:latin typeface="Arial"/>
                <a:cs typeface="Arial"/>
              </a:rPr>
              <a:t>For</a:t>
            </a:r>
            <a:r>
              <a:rPr sz="800" spc="25">
                <a:solidFill>
                  <a:srgbClr val="231F20"/>
                </a:solidFill>
                <a:latin typeface="Arial"/>
                <a:cs typeface="Arial"/>
              </a:rPr>
              <a:t> </a:t>
            </a:r>
            <a:r>
              <a:rPr sz="800" b="1" spc="10">
                <a:solidFill>
                  <a:srgbClr val="231F20"/>
                </a:solidFill>
                <a:latin typeface="Arial"/>
                <a:cs typeface="Arial"/>
              </a:rPr>
              <a:t>CGMU:</a:t>
            </a:r>
            <a:r>
              <a:rPr sz="800" b="1" spc="25">
                <a:solidFill>
                  <a:srgbClr val="231F20"/>
                </a:solidFill>
                <a:latin typeface="Arial"/>
                <a:cs typeface="Arial"/>
              </a:rPr>
              <a:t> </a:t>
            </a:r>
            <a:r>
              <a:rPr sz="800" spc="10">
                <a:solidFill>
                  <a:srgbClr val="231F20"/>
                </a:solidFill>
                <a:latin typeface="Arial"/>
                <a:cs typeface="Arial"/>
              </a:rPr>
              <a:t>Income</a:t>
            </a:r>
            <a:r>
              <a:rPr sz="800" spc="35">
                <a:solidFill>
                  <a:srgbClr val="231F20"/>
                </a:solidFill>
                <a:latin typeface="Arial"/>
                <a:cs typeface="Arial"/>
              </a:rPr>
              <a:t> </a:t>
            </a:r>
            <a:r>
              <a:rPr sz="800" spc="10">
                <a:solidFill>
                  <a:srgbClr val="231F20"/>
                </a:solidFill>
                <a:latin typeface="Arial"/>
                <a:cs typeface="Arial"/>
              </a:rPr>
              <a:t>from</a:t>
            </a:r>
            <a:r>
              <a:rPr sz="800" spc="30">
                <a:solidFill>
                  <a:srgbClr val="231F20"/>
                </a:solidFill>
                <a:latin typeface="Arial"/>
                <a:cs typeface="Arial"/>
              </a:rPr>
              <a:t> </a:t>
            </a:r>
            <a:r>
              <a:rPr sz="800" spc="10">
                <a:solidFill>
                  <a:srgbClr val="231F20"/>
                </a:solidFill>
                <a:latin typeface="Arial"/>
                <a:cs typeface="Arial"/>
              </a:rPr>
              <a:t>municipal</a:t>
            </a:r>
            <a:r>
              <a:rPr sz="800" spc="25">
                <a:solidFill>
                  <a:srgbClr val="231F20"/>
                </a:solidFill>
                <a:latin typeface="Arial"/>
                <a:cs typeface="Arial"/>
              </a:rPr>
              <a:t> </a:t>
            </a:r>
            <a:r>
              <a:rPr sz="800" spc="10">
                <a:solidFill>
                  <a:srgbClr val="231F20"/>
                </a:solidFill>
                <a:latin typeface="Arial"/>
                <a:cs typeface="Arial"/>
              </a:rPr>
              <a:t>bonds</a:t>
            </a:r>
            <a:r>
              <a:rPr sz="800" spc="20">
                <a:solidFill>
                  <a:srgbClr val="231F20"/>
                </a:solidFill>
                <a:latin typeface="Arial"/>
                <a:cs typeface="Arial"/>
              </a:rPr>
              <a:t> </a:t>
            </a:r>
            <a:r>
              <a:rPr sz="800" spc="10">
                <a:solidFill>
                  <a:srgbClr val="231F20"/>
                </a:solidFill>
                <a:latin typeface="Arial"/>
                <a:cs typeface="Arial"/>
              </a:rPr>
              <a:t>may</a:t>
            </a:r>
            <a:r>
              <a:rPr sz="800" spc="20">
                <a:solidFill>
                  <a:srgbClr val="231F20"/>
                </a:solidFill>
                <a:latin typeface="Arial"/>
                <a:cs typeface="Arial"/>
              </a:rPr>
              <a:t> </a:t>
            </a:r>
            <a:r>
              <a:rPr sz="800" spc="-25">
                <a:solidFill>
                  <a:srgbClr val="231F20"/>
                </a:solidFill>
                <a:latin typeface="Arial"/>
                <a:cs typeface="Arial"/>
              </a:rPr>
              <a:t>be</a:t>
            </a:r>
            <a:r>
              <a:rPr sz="800" spc="500">
                <a:solidFill>
                  <a:srgbClr val="231F20"/>
                </a:solidFill>
                <a:latin typeface="Arial"/>
                <a:cs typeface="Arial"/>
              </a:rPr>
              <a:t> </a:t>
            </a:r>
            <a:r>
              <a:rPr sz="800">
                <a:solidFill>
                  <a:srgbClr val="231F20"/>
                </a:solidFill>
                <a:latin typeface="Arial"/>
                <a:cs typeface="Arial"/>
              </a:rPr>
              <a:t>subject</a:t>
            </a:r>
            <a:r>
              <a:rPr sz="800" spc="55">
                <a:solidFill>
                  <a:srgbClr val="231F20"/>
                </a:solidFill>
                <a:latin typeface="Arial"/>
                <a:cs typeface="Arial"/>
              </a:rPr>
              <a:t> </a:t>
            </a:r>
            <a:r>
              <a:rPr sz="800">
                <a:solidFill>
                  <a:srgbClr val="231F20"/>
                </a:solidFill>
                <a:latin typeface="Arial"/>
                <a:cs typeface="Arial"/>
              </a:rPr>
              <a:t>to</a:t>
            </a:r>
            <a:r>
              <a:rPr sz="800" spc="70">
                <a:solidFill>
                  <a:srgbClr val="231F20"/>
                </a:solidFill>
                <a:latin typeface="Arial"/>
                <a:cs typeface="Arial"/>
              </a:rPr>
              <a:t> </a:t>
            </a:r>
            <a:r>
              <a:rPr sz="800">
                <a:solidFill>
                  <a:srgbClr val="231F20"/>
                </a:solidFill>
                <a:latin typeface="Arial"/>
                <a:cs typeface="Arial"/>
              </a:rPr>
              <a:t>state</a:t>
            </a:r>
            <a:r>
              <a:rPr sz="800" spc="70">
                <a:solidFill>
                  <a:srgbClr val="231F20"/>
                </a:solidFill>
                <a:latin typeface="Arial"/>
                <a:cs typeface="Arial"/>
              </a:rPr>
              <a:t> </a:t>
            </a:r>
            <a:r>
              <a:rPr sz="800">
                <a:solidFill>
                  <a:srgbClr val="231F20"/>
                </a:solidFill>
                <a:latin typeface="Arial"/>
                <a:cs typeface="Arial"/>
              </a:rPr>
              <a:t>or</a:t>
            </a:r>
            <a:r>
              <a:rPr sz="800" spc="70">
                <a:solidFill>
                  <a:srgbClr val="231F20"/>
                </a:solidFill>
                <a:latin typeface="Arial"/>
                <a:cs typeface="Arial"/>
              </a:rPr>
              <a:t> </a:t>
            </a:r>
            <a:r>
              <a:rPr sz="800">
                <a:solidFill>
                  <a:srgbClr val="231F20"/>
                </a:solidFill>
                <a:latin typeface="Arial"/>
                <a:cs typeface="Arial"/>
              </a:rPr>
              <a:t>local</a:t>
            </a:r>
            <a:r>
              <a:rPr sz="800" spc="65">
                <a:solidFill>
                  <a:srgbClr val="231F20"/>
                </a:solidFill>
                <a:latin typeface="Arial"/>
                <a:cs typeface="Arial"/>
              </a:rPr>
              <a:t> </a:t>
            </a:r>
            <a:r>
              <a:rPr sz="800">
                <a:solidFill>
                  <a:srgbClr val="231F20"/>
                </a:solidFill>
                <a:latin typeface="Arial"/>
                <a:cs typeface="Arial"/>
              </a:rPr>
              <a:t>income</a:t>
            </a:r>
            <a:r>
              <a:rPr sz="800" spc="70">
                <a:solidFill>
                  <a:srgbClr val="231F20"/>
                </a:solidFill>
                <a:latin typeface="Arial"/>
                <a:cs typeface="Arial"/>
              </a:rPr>
              <a:t> </a:t>
            </a:r>
            <a:r>
              <a:rPr sz="800" spc="-10">
                <a:solidFill>
                  <a:srgbClr val="231F20"/>
                </a:solidFill>
                <a:latin typeface="Arial"/>
                <a:cs typeface="Arial"/>
              </a:rPr>
              <a:t>taxes</a:t>
            </a:r>
            <a:r>
              <a:rPr sz="800" spc="60">
                <a:solidFill>
                  <a:srgbClr val="231F20"/>
                </a:solidFill>
                <a:latin typeface="Arial"/>
                <a:cs typeface="Arial"/>
              </a:rPr>
              <a:t> </a:t>
            </a:r>
            <a:r>
              <a:rPr sz="800">
                <a:solidFill>
                  <a:srgbClr val="231F20"/>
                </a:solidFill>
                <a:latin typeface="Arial"/>
                <a:cs typeface="Arial"/>
              </a:rPr>
              <a:t>and/or</a:t>
            </a:r>
            <a:r>
              <a:rPr sz="800" spc="65">
                <a:solidFill>
                  <a:srgbClr val="231F20"/>
                </a:solidFill>
                <a:latin typeface="Arial"/>
                <a:cs typeface="Arial"/>
              </a:rPr>
              <a:t> </a:t>
            </a:r>
            <a:r>
              <a:rPr sz="800">
                <a:solidFill>
                  <a:srgbClr val="231F20"/>
                </a:solidFill>
                <a:latin typeface="Arial"/>
                <a:cs typeface="Arial"/>
              </a:rPr>
              <a:t>the</a:t>
            </a:r>
            <a:r>
              <a:rPr sz="800" spc="75">
                <a:solidFill>
                  <a:srgbClr val="231F20"/>
                </a:solidFill>
                <a:latin typeface="Arial"/>
                <a:cs typeface="Arial"/>
              </a:rPr>
              <a:t> </a:t>
            </a:r>
            <a:r>
              <a:rPr sz="800">
                <a:solidFill>
                  <a:srgbClr val="231F20"/>
                </a:solidFill>
                <a:latin typeface="Arial"/>
                <a:cs typeface="Arial"/>
              </a:rPr>
              <a:t>federal</a:t>
            </a:r>
            <a:r>
              <a:rPr sz="800" spc="65">
                <a:solidFill>
                  <a:srgbClr val="231F20"/>
                </a:solidFill>
                <a:latin typeface="Arial"/>
                <a:cs typeface="Arial"/>
              </a:rPr>
              <a:t> </a:t>
            </a:r>
            <a:r>
              <a:rPr sz="800">
                <a:solidFill>
                  <a:srgbClr val="231F20"/>
                </a:solidFill>
                <a:latin typeface="Arial"/>
                <a:cs typeface="Arial"/>
              </a:rPr>
              <a:t>alternative</a:t>
            </a:r>
            <a:r>
              <a:rPr sz="800" spc="75">
                <a:solidFill>
                  <a:srgbClr val="231F20"/>
                </a:solidFill>
                <a:latin typeface="Arial"/>
                <a:cs typeface="Arial"/>
              </a:rPr>
              <a:t> </a:t>
            </a:r>
            <a:r>
              <a:rPr sz="800">
                <a:solidFill>
                  <a:srgbClr val="231F20"/>
                </a:solidFill>
                <a:latin typeface="Arial"/>
                <a:cs typeface="Arial"/>
              </a:rPr>
              <a:t>minimum</a:t>
            </a:r>
            <a:r>
              <a:rPr sz="800" spc="75">
                <a:solidFill>
                  <a:srgbClr val="231F20"/>
                </a:solidFill>
                <a:latin typeface="Arial"/>
                <a:cs typeface="Arial"/>
              </a:rPr>
              <a:t> </a:t>
            </a:r>
            <a:r>
              <a:rPr sz="800">
                <a:solidFill>
                  <a:srgbClr val="231F20"/>
                </a:solidFill>
                <a:latin typeface="Arial"/>
                <a:cs typeface="Arial"/>
              </a:rPr>
              <a:t>tax.</a:t>
            </a:r>
            <a:r>
              <a:rPr sz="800" spc="70">
                <a:solidFill>
                  <a:srgbClr val="231F20"/>
                </a:solidFill>
                <a:latin typeface="Arial"/>
                <a:cs typeface="Arial"/>
              </a:rPr>
              <a:t> </a:t>
            </a:r>
            <a:r>
              <a:rPr sz="800">
                <a:solidFill>
                  <a:srgbClr val="231F20"/>
                </a:solidFill>
                <a:latin typeface="Arial"/>
                <a:cs typeface="Arial"/>
              </a:rPr>
              <a:t>Certain</a:t>
            </a:r>
            <a:r>
              <a:rPr sz="800" spc="70">
                <a:solidFill>
                  <a:srgbClr val="231F20"/>
                </a:solidFill>
                <a:latin typeface="Arial"/>
                <a:cs typeface="Arial"/>
              </a:rPr>
              <a:t> </a:t>
            </a:r>
            <a:r>
              <a:rPr sz="800" spc="-10">
                <a:solidFill>
                  <a:srgbClr val="231F20"/>
                </a:solidFill>
                <a:latin typeface="Arial"/>
                <a:cs typeface="Arial"/>
              </a:rPr>
              <a:t>other </a:t>
            </a:r>
            <a:r>
              <a:rPr sz="800">
                <a:solidFill>
                  <a:srgbClr val="231F20"/>
                </a:solidFill>
                <a:latin typeface="Arial"/>
                <a:cs typeface="Arial"/>
              </a:rPr>
              <a:t>income,</a:t>
            </a:r>
            <a:r>
              <a:rPr sz="800" spc="35">
                <a:solidFill>
                  <a:srgbClr val="231F20"/>
                </a:solidFill>
                <a:latin typeface="Arial"/>
                <a:cs typeface="Arial"/>
              </a:rPr>
              <a:t> </a:t>
            </a:r>
            <a:r>
              <a:rPr sz="800" spc="-45">
                <a:solidFill>
                  <a:srgbClr val="231F20"/>
                </a:solidFill>
                <a:latin typeface="Arial"/>
                <a:cs typeface="Arial"/>
              </a:rPr>
              <a:t>as</a:t>
            </a:r>
            <a:r>
              <a:rPr sz="800" spc="25">
                <a:solidFill>
                  <a:srgbClr val="231F20"/>
                </a:solidFill>
                <a:latin typeface="Arial"/>
                <a:cs typeface="Arial"/>
              </a:rPr>
              <a:t> </a:t>
            </a:r>
            <a:r>
              <a:rPr sz="800">
                <a:solidFill>
                  <a:srgbClr val="231F20"/>
                </a:solidFill>
                <a:latin typeface="Arial"/>
                <a:cs typeface="Arial"/>
              </a:rPr>
              <a:t>well</a:t>
            </a:r>
            <a:r>
              <a:rPr sz="800" spc="35">
                <a:solidFill>
                  <a:srgbClr val="231F20"/>
                </a:solidFill>
                <a:latin typeface="Arial"/>
                <a:cs typeface="Arial"/>
              </a:rPr>
              <a:t> </a:t>
            </a:r>
            <a:r>
              <a:rPr sz="800" spc="-45">
                <a:solidFill>
                  <a:srgbClr val="231F20"/>
                </a:solidFill>
                <a:latin typeface="Arial"/>
                <a:cs typeface="Arial"/>
              </a:rPr>
              <a:t>as</a:t>
            </a:r>
            <a:r>
              <a:rPr sz="800" spc="25">
                <a:solidFill>
                  <a:srgbClr val="231F20"/>
                </a:solidFill>
                <a:latin typeface="Arial"/>
                <a:cs typeface="Arial"/>
              </a:rPr>
              <a:t> </a:t>
            </a:r>
            <a:r>
              <a:rPr sz="800">
                <a:solidFill>
                  <a:srgbClr val="231F20"/>
                </a:solidFill>
                <a:latin typeface="Arial"/>
                <a:cs typeface="Arial"/>
              </a:rPr>
              <a:t>capital</a:t>
            </a:r>
            <a:r>
              <a:rPr sz="800" spc="30">
                <a:solidFill>
                  <a:srgbClr val="231F20"/>
                </a:solidFill>
                <a:latin typeface="Arial"/>
                <a:cs typeface="Arial"/>
              </a:rPr>
              <a:t> </a:t>
            </a:r>
            <a:r>
              <a:rPr sz="800">
                <a:solidFill>
                  <a:srgbClr val="231F20"/>
                </a:solidFill>
                <a:latin typeface="Arial"/>
                <a:cs typeface="Arial"/>
              </a:rPr>
              <a:t>gain</a:t>
            </a:r>
            <a:r>
              <a:rPr sz="800" spc="35">
                <a:solidFill>
                  <a:srgbClr val="231F20"/>
                </a:solidFill>
                <a:latin typeface="Arial"/>
                <a:cs typeface="Arial"/>
              </a:rPr>
              <a:t> </a:t>
            </a:r>
            <a:r>
              <a:rPr sz="800">
                <a:solidFill>
                  <a:srgbClr val="231F20"/>
                </a:solidFill>
                <a:latin typeface="Arial"/>
                <a:cs typeface="Arial"/>
              </a:rPr>
              <a:t>distributions,</a:t>
            </a:r>
            <a:r>
              <a:rPr sz="800" spc="35">
                <a:solidFill>
                  <a:srgbClr val="231F20"/>
                </a:solidFill>
                <a:latin typeface="Arial"/>
                <a:cs typeface="Arial"/>
              </a:rPr>
              <a:t> </a:t>
            </a:r>
            <a:r>
              <a:rPr sz="800">
                <a:solidFill>
                  <a:srgbClr val="231F20"/>
                </a:solidFill>
                <a:latin typeface="Arial"/>
                <a:cs typeface="Arial"/>
              </a:rPr>
              <a:t>may</a:t>
            </a:r>
            <a:r>
              <a:rPr sz="800" spc="25">
                <a:solidFill>
                  <a:srgbClr val="231F20"/>
                </a:solidFill>
                <a:latin typeface="Arial"/>
                <a:cs typeface="Arial"/>
              </a:rPr>
              <a:t> </a:t>
            </a:r>
            <a:r>
              <a:rPr sz="800">
                <a:solidFill>
                  <a:srgbClr val="231F20"/>
                </a:solidFill>
                <a:latin typeface="Arial"/>
                <a:cs typeface="Arial"/>
              </a:rPr>
              <a:t>be</a:t>
            </a:r>
            <a:r>
              <a:rPr sz="800" spc="40">
                <a:solidFill>
                  <a:srgbClr val="231F20"/>
                </a:solidFill>
                <a:latin typeface="Arial"/>
                <a:cs typeface="Arial"/>
              </a:rPr>
              <a:t> </a:t>
            </a:r>
            <a:r>
              <a:rPr sz="800">
                <a:solidFill>
                  <a:srgbClr val="231F20"/>
                </a:solidFill>
                <a:latin typeface="Arial"/>
                <a:cs typeface="Arial"/>
              </a:rPr>
              <a:t>taxable.</a:t>
            </a:r>
            <a:r>
              <a:rPr sz="800" spc="40">
                <a:solidFill>
                  <a:srgbClr val="231F20"/>
                </a:solidFill>
                <a:latin typeface="Arial"/>
                <a:cs typeface="Arial"/>
              </a:rPr>
              <a:t> </a:t>
            </a:r>
            <a:r>
              <a:rPr sz="800">
                <a:solidFill>
                  <a:srgbClr val="231F20"/>
                </a:solidFill>
                <a:latin typeface="Arial"/>
                <a:cs typeface="Arial"/>
              </a:rPr>
              <a:t>For</a:t>
            </a:r>
            <a:r>
              <a:rPr sz="800" spc="30">
                <a:solidFill>
                  <a:srgbClr val="231F20"/>
                </a:solidFill>
                <a:latin typeface="Arial"/>
                <a:cs typeface="Arial"/>
              </a:rPr>
              <a:t> </a:t>
            </a:r>
            <a:r>
              <a:rPr sz="800" b="1" spc="-20">
                <a:solidFill>
                  <a:srgbClr val="231F20"/>
                </a:solidFill>
                <a:latin typeface="Arial"/>
                <a:cs typeface="Arial"/>
              </a:rPr>
              <a:t>CGCP,</a:t>
            </a:r>
            <a:r>
              <a:rPr sz="800" b="1" spc="40">
                <a:solidFill>
                  <a:srgbClr val="231F20"/>
                </a:solidFill>
                <a:latin typeface="Arial"/>
                <a:cs typeface="Arial"/>
              </a:rPr>
              <a:t> </a:t>
            </a:r>
            <a:r>
              <a:rPr sz="800" b="1" spc="-10">
                <a:solidFill>
                  <a:srgbClr val="231F20"/>
                </a:solidFill>
                <a:latin typeface="Arial"/>
                <a:cs typeface="Arial"/>
              </a:rPr>
              <a:t>CGMS:</a:t>
            </a:r>
            <a:r>
              <a:rPr sz="800" b="1" spc="30">
                <a:solidFill>
                  <a:srgbClr val="231F20"/>
                </a:solidFill>
                <a:latin typeface="Arial"/>
                <a:cs typeface="Arial"/>
              </a:rPr>
              <a:t> </a:t>
            </a:r>
            <a:r>
              <a:rPr sz="800">
                <a:solidFill>
                  <a:srgbClr val="231F20"/>
                </a:solidFill>
                <a:latin typeface="Arial"/>
                <a:cs typeface="Arial"/>
              </a:rPr>
              <a:t>The</a:t>
            </a:r>
            <a:r>
              <a:rPr sz="800" spc="40">
                <a:solidFill>
                  <a:srgbClr val="231F20"/>
                </a:solidFill>
                <a:latin typeface="Arial"/>
                <a:cs typeface="Arial"/>
              </a:rPr>
              <a:t> </a:t>
            </a:r>
            <a:r>
              <a:rPr sz="800">
                <a:solidFill>
                  <a:srgbClr val="231F20"/>
                </a:solidFill>
                <a:latin typeface="Arial"/>
                <a:cs typeface="Arial"/>
              </a:rPr>
              <a:t>use</a:t>
            </a:r>
            <a:r>
              <a:rPr sz="800" spc="35">
                <a:solidFill>
                  <a:srgbClr val="231F20"/>
                </a:solidFill>
                <a:latin typeface="Arial"/>
                <a:cs typeface="Arial"/>
              </a:rPr>
              <a:t> </a:t>
            </a:r>
            <a:r>
              <a:rPr sz="800" spc="-25">
                <a:solidFill>
                  <a:srgbClr val="231F20"/>
                </a:solidFill>
                <a:latin typeface="Arial"/>
                <a:cs typeface="Arial"/>
              </a:rPr>
              <a:t>of</a:t>
            </a:r>
            <a:r>
              <a:rPr sz="800">
                <a:solidFill>
                  <a:srgbClr val="231F20"/>
                </a:solidFill>
                <a:latin typeface="Arial"/>
                <a:cs typeface="Arial"/>
              </a:rPr>
              <a:t> derivatives</a:t>
            </a:r>
            <a:r>
              <a:rPr sz="800" spc="35">
                <a:solidFill>
                  <a:srgbClr val="231F20"/>
                </a:solidFill>
                <a:latin typeface="Arial"/>
                <a:cs typeface="Arial"/>
              </a:rPr>
              <a:t> </a:t>
            </a:r>
            <a:r>
              <a:rPr sz="800">
                <a:solidFill>
                  <a:srgbClr val="231F20"/>
                </a:solidFill>
                <a:latin typeface="Arial"/>
                <a:cs typeface="Arial"/>
              </a:rPr>
              <a:t>involves</a:t>
            </a:r>
            <a:r>
              <a:rPr sz="800" spc="40">
                <a:solidFill>
                  <a:srgbClr val="231F20"/>
                </a:solidFill>
                <a:latin typeface="Arial"/>
                <a:cs typeface="Arial"/>
              </a:rPr>
              <a:t> </a:t>
            </a:r>
            <a:r>
              <a:rPr sz="800">
                <a:solidFill>
                  <a:srgbClr val="231F20"/>
                </a:solidFill>
                <a:latin typeface="Arial"/>
                <a:cs typeface="Arial"/>
              </a:rPr>
              <a:t>a</a:t>
            </a:r>
            <a:r>
              <a:rPr sz="800" spc="45">
                <a:solidFill>
                  <a:srgbClr val="231F20"/>
                </a:solidFill>
                <a:latin typeface="Arial"/>
                <a:cs typeface="Arial"/>
              </a:rPr>
              <a:t> </a:t>
            </a:r>
            <a:r>
              <a:rPr sz="800">
                <a:solidFill>
                  <a:srgbClr val="231F20"/>
                </a:solidFill>
                <a:latin typeface="Arial"/>
                <a:cs typeface="Arial"/>
              </a:rPr>
              <a:t>variety</a:t>
            </a:r>
            <a:r>
              <a:rPr sz="800" spc="35">
                <a:solidFill>
                  <a:srgbClr val="231F20"/>
                </a:solidFill>
                <a:latin typeface="Arial"/>
                <a:cs typeface="Arial"/>
              </a:rPr>
              <a:t> </a:t>
            </a:r>
            <a:r>
              <a:rPr sz="800">
                <a:solidFill>
                  <a:srgbClr val="231F20"/>
                </a:solidFill>
                <a:latin typeface="Arial"/>
                <a:cs typeface="Arial"/>
              </a:rPr>
              <a:t>of</a:t>
            </a:r>
            <a:r>
              <a:rPr sz="800" spc="45">
                <a:solidFill>
                  <a:srgbClr val="231F20"/>
                </a:solidFill>
                <a:latin typeface="Arial"/>
                <a:cs typeface="Arial"/>
              </a:rPr>
              <a:t> </a:t>
            </a:r>
            <a:r>
              <a:rPr sz="800" spc="-10">
                <a:solidFill>
                  <a:srgbClr val="231F20"/>
                </a:solidFill>
                <a:latin typeface="Arial"/>
                <a:cs typeface="Arial"/>
              </a:rPr>
              <a:t>risks,</a:t>
            </a:r>
            <a:r>
              <a:rPr sz="800" spc="55">
                <a:solidFill>
                  <a:srgbClr val="231F20"/>
                </a:solidFill>
                <a:latin typeface="Arial"/>
                <a:cs typeface="Arial"/>
              </a:rPr>
              <a:t> </a:t>
            </a:r>
            <a:r>
              <a:rPr sz="800">
                <a:solidFill>
                  <a:srgbClr val="231F20"/>
                </a:solidFill>
                <a:latin typeface="Arial"/>
                <a:cs typeface="Arial"/>
              </a:rPr>
              <a:t>which</a:t>
            </a:r>
            <a:r>
              <a:rPr sz="800" spc="35">
                <a:solidFill>
                  <a:srgbClr val="231F20"/>
                </a:solidFill>
                <a:latin typeface="Arial"/>
                <a:cs typeface="Arial"/>
              </a:rPr>
              <a:t> </a:t>
            </a:r>
            <a:r>
              <a:rPr sz="800">
                <a:solidFill>
                  <a:srgbClr val="231F20"/>
                </a:solidFill>
                <a:latin typeface="Arial"/>
                <a:cs typeface="Arial"/>
              </a:rPr>
              <a:t>may</a:t>
            </a:r>
            <a:r>
              <a:rPr sz="800" spc="40">
                <a:solidFill>
                  <a:srgbClr val="231F20"/>
                </a:solidFill>
                <a:latin typeface="Arial"/>
                <a:cs typeface="Arial"/>
              </a:rPr>
              <a:t> </a:t>
            </a:r>
            <a:r>
              <a:rPr sz="800">
                <a:solidFill>
                  <a:srgbClr val="231F20"/>
                </a:solidFill>
                <a:latin typeface="Arial"/>
                <a:cs typeface="Arial"/>
              </a:rPr>
              <a:t>be</a:t>
            </a:r>
            <a:r>
              <a:rPr sz="800" spc="50">
                <a:solidFill>
                  <a:srgbClr val="231F20"/>
                </a:solidFill>
                <a:latin typeface="Arial"/>
                <a:cs typeface="Arial"/>
              </a:rPr>
              <a:t> </a:t>
            </a:r>
            <a:r>
              <a:rPr sz="800">
                <a:solidFill>
                  <a:srgbClr val="231F20"/>
                </a:solidFill>
                <a:latin typeface="Arial"/>
                <a:cs typeface="Arial"/>
              </a:rPr>
              <a:t>different</a:t>
            </a:r>
            <a:r>
              <a:rPr sz="800" spc="40">
                <a:solidFill>
                  <a:srgbClr val="231F20"/>
                </a:solidFill>
                <a:latin typeface="Arial"/>
                <a:cs typeface="Arial"/>
              </a:rPr>
              <a:t> </a:t>
            </a:r>
            <a:r>
              <a:rPr sz="800">
                <a:solidFill>
                  <a:srgbClr val="231F20"/>
                </a:solidFill>
                <a:latin typeface="Arial"/>
                <a:cs typeface="Arial"/>
              </a:rPr>
              <a:t>from,</a:t>
            </a:r>
            <a:r>
              <a:rPr sz="800" spc="50">
                <a:solidFill>
                  <a:srgbClr val="231F20"/>
                </a:solidFill>
                <a:latin typeface="Arial"/>
                <a:cs typeface="Arial"/>
              </a:rPr>
              <a:t> </a:t>
            </a:r>
            <a:r>
              <a:rPr sz="800">
                <a:solidFill>
                  <a:srgbClr val="231F20"/>
                </a:solidFill>
                <a:latin typeface="Arial"/>
                <a:cs typeface="Arial"/>
              </a:rPr>
              <a:t>or</a:t>
            </a:r>
            <a:r>
              <a:rPr sz="800" spc="45">
                <a:solidFill>
                  <a:srgbClr val="231F20"/>
                </a:solidFill>
                <a:latin typeface="Arial"/>
                <a:cs typeface="Arial"/>
              </a:rPr>
              <a:t> </a:t>
            </a:r>
            <a:r>
              <a:rPr sz="800">
                <a:solidFill>
                  <a:srgbClr val="231F20"/>
                </a:solidFill>
                <a:latin typeface="Arial"/>
                <a:cs typeface="Arial"/>
              </a:rPr>
              <a:t>greater</a:t>
            </a:r>
            <a:r>
              <a:rPr sz="800" spc="45">
                <a:solidFill>
                  <a:srgbClr val="231F20"/>
                </a:solidFill>
                <a:latin typeface="Arial"/>
                <a:cs typeface="Arial"/>
              </a:rPr>
              <a:t> </a:t>
            </a:r>
            <a:r>
              <a:rPr sz="800">
                <a:solidFill>
                  <a:srgbClr val="231F20"/>
                </a:solidFill>
                <a:latin typeface="Arial"/>
                <a:cs typeface="Arial"/>
              </a:rPr>
              <a:t>than,</a:t>
            </a:r>
            <a:r>
              <a:rPr sz="800" spc="50">
                <a:solidFill>
                  <a:srgbClr val="231F20"/>
                </a:solidFill>
                <a:latin typeface="Arial"/>
                <a:cs typeface="Arial"/>
              </a:rPr>
              <a:t> </a:t>
            </a:r>
            <a:r>
              <a:rPr sz="800">
                <a:solidFill>
                  <a:srgbClr val="231F20"/>
                </a:solidFill>
                <a:latin typeface="Arial"/>
                <a:cs typeface="Arial"/>
              </a:rPr>
              <a:t>the</a:t>
            </a:r>
            <a:r>
              <a:rPr sz="800" spc="50">
                <a:solidFill>
                  <a:srgbClr val="231F20"/>
                </a:solidFill>
                <a:latin typeface="Arial"/>
                <a:cs typeface="Arial"/>
              </a:rPr>
              <a:t> </a:t>
            </a:r>
            <a:r>
              <a:rPr sz="800" spc="-10">
                <a:solidFill>
                  <a:srgbClr val="231F20"/>
                </a:solidFill>
                <a:latin typeface="Arial"/>
                <a:cs typeface="Arial"/>
              </a:rPr>
              <a:t>risks </a:t>
            </a:r>
            <a:r>
              <a:rPr sz="800">
                <a:solidFill>
                  <a:srgbClr val="231F20"/>
                </a:solidFill>
                <a:latin typeface="Arial"/>
                <a:cs typeface="Arial"/>
              </a:rPr>
              <a:t>associated</a:t>
            </a:r>
            <a:r>
              <a:rPr sz="800" spc="25">
                <a:solidFill>
                  <a:srgbClr val="231F20"/>
                </a:solidFill>
                <a:latin typeface="Arial"/>
                <a:cs typeface="Arial"/>
              </a:rPr>
              <a:t> </a:t>
            </a:r>
            <a:r>
              <a:rPr sz="800">
                <a:solidFill>
                  <a:srgbClr val="231F20"/>
                </a:solidFill>
                <a:latin typeface="Arial"/>
                <a:cs typeface="Arial"/>
              </a:rPr>
              <a:t>with</a:t>
            </a:r>
            <a:r>
              <a:rPr sz="800" spc="30">
                <a:solidFill>
                  <a:srgbClr val="231F20"/>
                </a:solidFill>
                <a:latin typeface="Arial"/>
                <a:cs typeface="Arial"/>
              </a:rPr>
              <a:t> </a:t>
            </a:r>
            <a:r>
              <a:rPr sz="800">
                <a:solidFill>
                  <a:srgbClr val="231F20"/>
                </a:solidFill>
                <a:latin typeface="Arial"/>
                <a:cs typeface="Arial"/>
              </a:rPr>
              <a:t>investing</a:t>
            </a:r>
            <a:r>
              <a:rPr sz="800" spc="25">
                <a:solidFill>
                  <a:srgbClr val="231F20"/>
                </a:solidFill>
                <a:latin typeface="Arial"/>
                <a:cs typeface="Arial"/>
              </a:rPr>
              <a:t> </a:t>
            </a:r>
            <a:r>
              <a:rPr sz="800">
                <a:solidFill>
                  <a:srgbClr val="231F20"/>
                </a:solidFill>
                <a:latin typeface="Arial"/>
                <a:cs typeface="Arial"/>
              </a:rPr>
              <a:t>in</a:t>
            </a:r>
            <a:r>
              <a:rPr sz="800" spc="35">
                <a:solidFill>
                  <a:srgbClr val="231F20"/>
                </a:solidFill>
                <a:latin typeface="Arial"/>
                <a:cs typeface="Arial"/>
              </a:rPr>
              <a:t> </a:t>
            </a:r>
            <a:r>
              <a:rPr sz="800">
                <a:solidFill>
                  <a:srgbClr val="231F20"/>
                </a:solidFill>
                <a:latin typeface="Arial"/>
                <a:cs typeface="Arial"/>
              </a:rPr>
              <a:t>traditional</a:t>
            </a:r>
            <a:r>
              <a:rPr sz="800" spc="35">
                <a:solidFill>
                  <a:srgbClr val="231F20"/>
                </a:solidFill>
                <a:latin typeface="Arial"/>
                <a:cs typeface="Arial"/>
              </a:rPr>
              <a:t> </a:t>
            </a:r>
            <a:r>
              <a:rPr sz="800">
                <a:solidFill>
                  <a:srgbClr val="231F20"/>
                </a:solidFill>
                <a:latin typeface="Arial"/>
                <a:cs typeface="Arial"/>
              </a:rPr>
              <a:t>securities,</a:t>
            </a:r>
            <a:r>
              <a:rPr sz="800" spc="40">
                <a:solidFill>
                  <a:srgbClr val="231F20"/>
                </a:solidFill>
                <a:latin typeface="Arial"/>
                <a:cs typeface="Arial"/>
              </a:rPr>
              <a:t> </a:t>
            </a:r>
            <a:r>
              <a:rPr sz="800">
                <a:solidFill>
                  <a:srgbClr val="231F20"/>
                </a:solidFill>
                <a:latin typeface="Arial"/>
                <a:cs typeface="Arial"/>
              </a:rPr>
              <a:t>such</a:t>
            </a:r>
            <a:r>
              <a:rPr sz="800" spc="25">
                <a:solidFill>
                  <a:srgbClr val="231F20"/>
                </a:solidFill>
                <a:latin typeface="Arial"/>
                <a:cs typeface="Arial"/>
              </a:rPr>
              <a:t> </a:t>
            </a:r>
            <a:r>
              <a:rPr sz="800" spc="-35">
                <a:solidFill>
                  <a:srgbClr val="231F20"/>
                </a:solidFill>
                <a:latin typeface="Arial"/>
                <a:cs typeface="Arial"/>
              </a:rPr>
              <a:t>as</a:t>
            </a:r>
            <a:r>
              <a:rPr sz="800" spc="30">
                <a:solidFill>
                  <a:srgbClr val="231F20"/>
                </a:solidFill>
                <a:latin typeface="Arial"/>
                <a:cs typeface="Arial"/>
              </a:rPr>
              <a:t> </a:t>
            </a:r>
            <a:r>
              <a:rPr sz="800">
                <a:solidFill>
                  <a:srgbClr val="231F20"/>
                </a:solidFill>
                <a:latin typeface="Arial"/>
                <a:cs typeface="Arial"/>
              </a:rPr>
              <a:t>stocks</a:t>
            </a:r>
            <a:r>
              <a:rPr sz="800" spc="25">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bonds.</a:t>
            </a:r>
            <a:r>
              <a:rPr sz="800" spc="40">
                <a:solidFill>
                  <a:srgbClr val="231F20"/>
                </a:solidFill>
                <a:latin typeface="Arial"/>
                <a:cs typeface="Arial"/>
              </a:rPr>
              <a:t> </a:t>
            </a:r>
            <a:r>
              <a:rPr sz="800">
                <a:solidFill>
                  <a:srgbClr val="231F20"/>
                </a:solidFill>
                <a:latin typeface="Arial"/>
                <a:cs typeface="Arial"/>
              </a:rPr>
              <a:t>For</a:t>
            </a:r>
            <a:r>
              <a:rPr sz="800" spc="35">
                <a:solidFill>
                  <a:srgbClr val="231F20"/>
                </a:solidFill>
                <a:latin typeface="Arial"/>
                <a:cs typeface="Arial"/>
              </a:rPr>
              <a:t> </a:t>
            </a:r>
            <a:r>
              <a:rPr sz="800" b="1" spc="-20">
                <a:solidFill>
                  <a:srgbClr val="231F20"/>
                </a:solidFill>
                <a:latin typeface="Arial"/>
                <a:cs typeface="Arial"/>
              </a:rPr>
              <a:t>CGCP,</a:t>
            </a:r>
            <a:r>
              <a:rPr sz="800" b="1" spc="40">
                <a:solidFill>
                  <a:srgbClr val="231F20"/>
                </a:solidFill>
                <a:latin typeface="Arial"/>
                <a:cs typeface="Arial"/>
              </a:rPr>
              <a:t> </a:t>
            </a:r>
            <a:r>
              <a:rPr sz="800" b="1" spc="-10">
                <a:solidFill>
                  <a:srgbClr val="231F20"/>
                </a:solidFill>
                <a:latin typeface="Arial"/>
                <a:cs typeface="Arial"/>
              </a:rPr>
              <a:t>CGMS: </a:t>
            </a:r>
            <a:r>
              <a:rPr sz="800">
                <a:solidFill>
                  <a:srgbClr val="231F20"/>
                </a:solidFill>
                <a:latin typeface="Arial"/>
                <a:cs typeface="Arial"/>
              </a:rPr>
              <a:t>Investments</a:t>
            </a:r>
            <a:r>
              <a:rPr sz="800" spc="65">
                <a:solidFill>
                  <a:srgbClr val="231F20"/>
                </a:solidFill>
                <a:latin typeface="Arial"/>
                <a:cs typeface="Arial"/>
              </a:rPr>
              <a:t> </a:t>
            </a:r>
            <a:r>
              <a:rPr sz="800">
                <a:solidFill>
                  <a:srgbClr val="231F20"/>
                </a:solidFill>
                <a:latin typeface="Arial"/>
                <a:cs typeface="Arial"/>
              </a:rPr>
              <a:t>in</a:t>
            </a:r>
            <a:r>
              <a:rPr sz="800" spc="70">
                <a:solidFill>
                  <a:srgbClr val="231F20"/>
                </a:solidFill>
                <a:latin typeface="Arial"/>
                <a:cs typeface="Arial"/>
              </a:rPr>
              <a:t> </a:t>
            </a:r>
            <a:r>
              <a:rPr sz="800">
                <a:solidFill>
                  <a:srgbClr val="231F20"/>
                </a:solidFill>
                <a:latin typeface="Arial"/>
                <a:cs typeface="Arial"/>
              </a:rPr>
              <a:t>mortgage-related</a:t>
            </a:r>
            <a:r>
              <a:rPr sz="800" spc="85">
                <a:solidFill>
                  <a:srgbClr val="231F20"/>
                </a:solidFill>
                <a:latin typeface="Arial"/>
                <a:cs typeface="Arial"/>
              </a:rPr>
              <a:t> </a:t>
            </a:r>
            <a:r>
              <a:rPr sz="800">
                <a:solidFill>
                  <a:srgbClr val="231F20"/>
                </a:solidFill>
                <a:latin typeface="Arial"/>
                <a:cs typeface="Arial"/>
              </a:rPr>
              <a:t>securities</a:t>
            </a:r>
            <a:r>
              <a:rPr sz="800" spc="70">
                <a:solidFill>
                  <a:srgbClr val="231F20"/>
                </a:solidFill>
                <a:latin typeface="Arial"/>
                <a:cs typeface="Arial"/>
              </a:rPr>
              <a:t> </a:t>
            </a:r>
            <a:r>
              <a:rPr sz="800">
                <a:solidFill>
                  <a:srgbClr val="231F20"/>
                </a:solidFill>
                <a:latin typeface="Arial"/>
                <a:cs typeface="Arial"/>
              </a:rPr>
              <a:t>involve</a:t>
            </a:r>
            <a:r>
              <a:rPr sz="800" spc="85">
                <a:solidFill>
                  <a:srgbClr val="231F20"/>
                </a:solidFill>
                <a:latin typeface="Arial"/>
                <a:cs typeface="Arial"/>
              </a:rPr>
              <a:t> </a:t>
            </a:r>
            <a:r>
              <a:rPr sz="800">
                <a:solidFill>
                  <a:srgbClr val="231F20"/>
                </a:solidFill>
                <a:latin typeface="Arial"/>
                <a:cs typeface="Arial"/>
              </a:rPr>
              <a:t>additional</a:t>
            </a:r>
            <a:r>
              <a:rPr sz="800" spc="75">
                <a:solidFill>
                  <a:srgbClr val="231F20"/>
                </a:solidFill>
                <a:latin typeface="Arial"/>
                <a:cs typeface="Arial"/>
              </a:rPr>
              <a:t> </a:t>
            </a:r>
            <a:r>
              <a:rPr sz="800" spc="-10">
                <a:solidFill>
                  <a:srgbClr val="231F20"/>
                </a:solidFill>
                <a:latin typeface="Arial"/>
                <a:cs typeface="Arial"/>
              </a:rPr>
              <a:t>risks,</a:t>
            </a:r>
            <a:r>
              <a:rPr sz="800" spc="85">
                <a:solidFill>
                  <a:srgbClr val="231F20"/>
                </a:solidFill>
                <a:latin typeface="Arial"/>
                <a:cs typeface="Arial"/>
              </a:rPr>
              <a:t> </a:t>
            </a:r>
            <a:r>
              <a:rPr sz="800">
                <a:solidFill>
                  <a:srgbClr val="231F20"/>
                </a:solidFill>
                <a:latin typeface="Arial"/>
                <a:cs typeface="Arial"/>
              </a:rPr>
              <a:t>such</a:t>
            </a:r>
            <a:r>
              <a:rPr sz="800" spc="70">
                <a:solidFill>
                  <a:srgbClr val="231F20"/>
                </a:solidFill>
                <a:latin typeface="Arial"/>
                <a:cs typeface="Arial"/>
              </a:rPr>
              <a:t> </a:t>
            </a:r>
            <a:r>
              <a:rPr sz="800" spc="-45">
                <a:solidFill>
                  <a:srgbClr val="231F20"/>
                </a:solidFill>
                <a:latin typeface="Arial"/>
                <a:cs typeface="Arial"/>
              </a:rPr>
              <a:t>as</a:t>
            </a:r>
            <a:r>
              <a:rPr sz="800" spc="70">
                <a:solidFill>
                  <a:srgbClr val="231F20"/>
                </a:solidFill>
                <a:latin typeface="Arial"/>
                <a:cs typeface="Arial"/>
              </a:rPr>
              <a:t> </a:t>
            </a:r>
            <a:r>
              <a:rPr sz="800">
                <a:solidFill>
                  <a:srgbClr val="231F20"/>
                </a:solidFill>
                <a:latin typeface="Arial"/>
                <a:cs typeface="Arial"/>
              </a:rPr>
              <a:t>prepayment</a:t>
            </a:r>
            <a:r>
              <a:rPr sz="800" spc="70">
                <a:solidFill>
                  <a:srgbClr val="231F20"/>
                </a:solidFill>
                <a:latin typeface="Arial"/>
                <a:cs typeface="Arial"/>
              </a:rPr>
              <a:t> </a:t>
            </a:r>
            <a:r>
              <a:rPr sz="800">
                <a:solidFill>
                  <a:srgbClr val="231F20"/>
                </a:solidFill>
                <a:latin typeface="Arial"/>
                <a:cs typeface="Arial"/>
              </a:rPr>
              <a:t>risk,</a:t>
            </a:r>
            <a:r>
              <a:rPr sz="800" spc="85">
                <a:solidFill>
                  <a:srgbClr val="231F20"/>
                </a:solidFill>
                <a:latin typeface="Arial"/>
                <a:cs typeface="Arial"/>
              </a:rPr>
              <a:t> </a:t>
            </a:r>
            <a:r>
              <a:rPr sz="800" spc="-25">
                <a:solidFill>
                  <a:srgbClr val="231F20"/>
                </a:solidFill>
                <a:latin typeface="Arial"/>
                <a:cs typeface="Arial"/>
              </a:rPr>
              <a:t>as</a:t>
            </a:r>
            <a:r>
              <a:rPr sz="800">
                <a:solidFill>
                  <a:srgbClr val="231F20"/>
                </a:solidFill>
                <a:latin typeface="Arial"/>
                <a:cs typeface="Arial"/>
              </a:rPr>
              <a:t> more</a:t>
            </a:r>
            <a:r>
              <a:rPr sz="800" spc="85">
                <a:solidFill>
                  <a:srgbClr val="231F20"/>
                </a:solidFill>
                <a:latin typeface="Arial"/>
                <a:cs typeface="Arial"/>
              </a:rPr>
              <a:t> </a:t>
            </a:r>
            <a:r>
              <a:rPr sz="800">
                <a:solidFill>
                  <a:srgbClr val="231F20"/>
                </a:solidFill>
                <a:latin typeface="Arial"/>
                <a:cs typeface="Arial"/>
              </a:rPr>
              <a:t>fully</a:t>
            </a:r>
            <a:r>
              <a:rPr sz="800" spc="70">
                <a:solidFill>
                  <a:srgbClr val="231F20"/>
                </a:solidFill>
                <a:latin typeface="Arial"/>
                <a:cs typeface="Arial"/>
              </a:rPr>
              <a:t> </a:t>
            </a:r>
            <a:r>
              <a:rPr sz="800">
                <a:solidFill>
                  <a:srgbClr val="231F20"/>
                </a:solidFill>
                <a:latin typeface="Arial"/>
                <a:cs typeface="Arial"/>
              </a:rPr>
              <a:t>described</a:t>
            </a:r>
            <a:r>
              <a:rPr sz="800" spc="85">
                <a:solidFill>
                  <a:srgbClr val="231F20"/>
                </a:solidFill>
                <a:latin typeface="Arial"/>
                <a:cs typeface="Arial"/>
              </a:rPr>
              <a:t> </a:t>
            </a:r>
            <a:r>
              <a:rPr sz="800">
                <a:solidFill>
                  <a:srgbClr val="231F20"/>
                </a:solidFill>
                <a:latin typeface="Arial"/>
                <a:cs typeface="Arial"/>
              </a:rPr>
              <a:t>in</a:t>
            </a:r>
            <a:r>
              <a:rPr sz="800" spc="70">
                <a:solidFill>
                  <a:srgbClr val="231F20"/>
                </a:solidFill>
                <a:latin typeface="Arial"/>
                <a:cs typeface="Arial"/>
              </a:rPr>
              <a:t> </a:t>
            </a:r>
            <a:r>
              <a:rPr sz="800">
                <a:solidFill>
                  <a:srgbClr val="231F20"/>
                </a:solidFill>
                <a:latin typeface="Arial"/>
                <a:cs typeface="Arial"/>
              </a:rPr>
              <a:t>the</a:t>
            </a:r>
            <a:r>
              <a:rPr sz="800" spc="85">
                <a:solidFill>
                  <a:srgbClr val="231F20"/>
                </a:solidFill>
                <a:latin typeface="Arial"/>
                <a:cs typeface="Arial"/>
              </a:rPr>
              <a:t> </a:t>
            </a:r>
            <a:r>
              <a:rPr sz="800" spc="-10">
                <a:solidFill>
                  <a:srgbClr val="231F20"/>
                </a:solidFill>
                <a:latin typeface="Arial"/>
                <a:cs typeface="Arial"/>
              </a:rPr>
              <a:t>prospectus.</a:t>
            </a:r>
            <a:endParaRPr sz="800">
              <a:latin typeface="Arial"/>
              <a:cs typeface="Arial"/>
            </a:endParaRPr>
          </a:p>
          <a:p>
            <a:pPr marL="12700" marR="50800">
              <a:lnSpc>
                <a:spcPct val="98700"/>
              </a:lnSpc>
              <a:spcBef>
                <a:spcPts val="60"/>
              </a:spcBef>
            </a:pPr>
            <a:r>
              <a:rPr sz="800">
                <a:solidFill>
                  <a:srgbClr val="231F20"/>
                </a:solidFill>
                <a:latin typeface="Arial"/>
                <a:cs typeface="Arial"/>
              </a:rPr>
              <a:t>Bond</a:t>
            </a:r>
            <a:r>
              <a:rPr sz="800" spc="50">
                <a:solidFill>
                  <a:srgbClr val="231F20"/>
                </a:solidFill>
                <a:latin typeface="Arial"/>
                <a:cs typeface="Arial"/>
              </a:rPr>
              <a:t> </a:t>
            </a:r>
            <a:r>
              <a:rPr sz="800">
                <a:solidFill>
                  <a:srgbClr val="231F20"/>
                </a:solidFill>
                <a:latin typeface="Arial"/>
                <a:cs typeface="Arial"/>
              </a:rPr>
              <a:t>ratings,</a:t>
            </a:r>
            <a:r>
              <a:rPr sz="800" spc="50">
                <a:solidFill>
                  <a:srgbClr val="231F20"/>
                </a:solidFill>
                <a:latin typeface="Arial"/>
                <a:cs typeface="Arial"/>
              </a:rPr>
              <a:t> </a:t>
            </a:r>
            <a:r>
              <a:rPr sz="800">
                <a:solidFill>
                  <a:srgbClr val="231F20"/>
                </a:solidFill>
                <a:latin typeface="Arial"/>
                <a:cs typeface="Arial"/>
              </a:rPr>
              <a:t>which</a:t>
            </a:r>
            <a:r>
              <a:rPr sz="800" spc="40">
                <a:solidFill>
                  <a:srgbClr val="231F20"/>
                </a:solidFill>
                <a:latin typeface="Arial"/>
                <a:cs typeface="Arial"/>
              </a:rPr>
              <a:t> </a:t>
            </a:r>
            <a:r>
              <a:rPr sz="800">
                <a:solidFill>
                  <a:srgbClr val="231F20"/>
                </a:solidFill>
                <a:latin typeface="Arial"/>
                <a:cs typeface="Arial"/>
              </a:rPr>
              <a:t>typically</a:t>
            </a:r>
            <a:r>
              <a:rPr sz="800" spc="40">
                <a:solidFill>
                  <a:srgbClr val="231F20"/>
                </a:solidFill>
                <a:latin typeface="Arial"/>
                <a:cs typeface="Arial"/>
              </a:rPr>
              <a:t> </a:t>
            </a:r>
            <a:r>
              <a:rPr sz="800">
                <a:solidFill>
                  <a:srgbClr val="231F20"/>
                </a:solidFill>
                <a:latin typeface="Arial"/>
                <a:cs typeface="Arial"/>
              </a:rPr>
              <a:t>range</a:t>
            </a:r>
            <a:r>
              <a:rPr sz="800" spc="50">
                <a:solidFill>
                  <a:srgbClr val="231F20"/>
                </a:solidFill>
                <a:latin typeface="Arial"/>
                <a:cs typeface="Arial"/>
              </a:rPr>
              <a:t> </a:t>
            </a:r>
            <a:r>
              <a:rPr sz="800">
                <a:solidFill>
                  <a:srgbClr val="231F20"/>
                </a:solidFill>
                <a:latin typeface="Arial"/>
                <a:cs typeface="Arial"/>
              </a:rPr>
              <a:t>from</a:t>
            </a:r>
            <a:r>
              <a:rPr sz="800" spc="55">
                <a:solidFill>
                  <a:srgbClr val="231F20"/>
                </a:solidFill>
                <a:latin typeface="Arial"/>
                <a:cs typeface="Arial"/>
              </a:rPr>
              <a:t> </a:t>
            </a:r>
            <a:r>
              <a:rPr sz="800">
                <a:solidFill>
                  <a:srgbClr val="231F20"/>
                </a:solidFill>
                <a:latin typeface="Arial"/>
                <a:cs typeface="Arial"/>
              </a:rPr>
              <a:t>AAA/Aaa</a:t>
            </a:r>
            <a:r>
              <a:rPr sz="800" spc="45">
                <a:solidFill>
                  <a:srgbClr val="231F20"/>
                </a:solidFill>
                <a:latin typeface="Arial"/>
                <a:cs typeface="Arial"/>
              </a:rPr>
              <a:t> </a:t>
            </a:r>
            <a:r>
              <a:rPr sz="800">
                <a:solidFill>
                  <a:srgbClr val="231F20"/>
                </a:solidFill>
                <a:latin typeface="Arial"/>
                <a:cs typeface="Arial"/>
              </a:rPr>
              <a:t>(highest)</a:t>
            </a:r>
            <a:r>
              <a:rPr sz="800" spc="45">
                <a:solidFill>
                  <a:srgbClr val="231F20"/>
                </a:solidFill>
                <a:latin typeface="Arial"/>
                <a:cs typeface="Arial"/>
              </a:rPr>
              <a:t> </a:t>
            </a:r>
            <a:r>
              <a:rPr sz="800">
                <a:solidFill>
                  <a:srgbClr val="231F20"/>
                </a:solidFill>
                <a:latin typeface="Arial"/>
                <a:cs typeface="Arial"/>
              </a:rPr>
              <a:t>to</a:t>
            </a:r>
            <a:r>
              <a:rPr sz="800" spc="45">
                <a:solidFill>
                  <a:srgbClr val="231F20"/>
                </a:solidFill>
                <a:latin typeface="Arial"/>
                <a:cs typeface="Arial"/>
              </a:rPr>
              <a:t> </a:t>
            </a:r>
            <a:r>
              <a:rPr sz="800">
                <a:solidFill>
                  <a:srgbClr val="231F20"/>
                </a:solidFill>
                <a:latin typeface="Arial"/>
                <a:cs typeface="Arial"/>
              </a:rPr>
              <a:t>D</a:t>
            </a:r>
            <a:r>
              <a:rPr sz="800" spc="40">
                <a:solidFill>
                  <a:srgbClr val="231F20"/>
                </a:solidFill>
                <a:latin typeface="Arial"/>
                <a:cs typeface="Arial"/>
              </a:rPr>
              <a:t> </a:t>
            </a:r>
            <a:r>
              <a:rPr sz="800">
                <a:solidFill>
                  <a:srgbClr val="231F20"/>
                </a:solidFill>
                <a:latin typeface="Arial"/>
                <a:cs typeface="Arial"/>
              </a:rPr>
              <a:t>(lowest),</a:t>
            </a:r>
            <a:r>
              <a:rPr sz="800" spc="50">
                <a:solidFill>
                  <a:srgbClr val="231F20"/>
                </a:solidFill>
                <a:latin typeface="Arial"/>
                <a:cs typeface="Arial"/>
              </a:rPr>
              <a:t> </a:t>
            </a:r>
            <a:r>
              <a:rPr sz="800">
                <a:solidFill>
                  <a:srgbClr val="231F20"/>
                </a:solidFill>
                <a:latin typeface="Arial"/>
                <a:cs typeface="Arial"/>
              </a:rPr>
              <a:t>are</a:t>
            </a:r>
            <a:r>
              <a:rPr sz="800" spc="55">
                <a:solidFill>
                  <a:srgbClr val="231F20"/>
                </a:solidFill>
                <a:latin typeface="Arial"/>
                <a:cs typeface="Arial"/>
              </a:rPr>
              <a:t> </a:t>
            </a:r>
            <a:r>
              <a:rPr sz="800">
                <a:solidFill>
                  <a:srgbClr val="231F20"/>
                </a:solidFill>
                <a:latin typeface="Arial"/>
                <a:cs typeface="Arial"/>
              </a:rPr>
              <a:t>assigned</a:t>
            </a:r>
            <a:r>
              <a:rPr sz="800" spc="50">
                <a:solidFill>
                  <a:srgbClr val="231F20"/>
                </a:solidFill>
                <a:latin typeface="Arial"/>
                <a:cs typeface="Arial"/>
              </a:rPr>
              <a:t> </a:t>
            </a:r>
            <a:r>
              <a:rPr sz="800">
                <a:solidFill>
                  <a:srgbClr val="231F20"/>
                </a:solidFill>
                <a:latin typeface="Arial"/>
                <a:cs typeface="Arial"/>
              </a:rPr>
              <a:t>by</a:t>
            </a:r>
            <a:r>
              <a:rPr sz="800" spc="40">
                <a:solidFill>
                  <a:srgbClr val="231F20"/>
                </a:solidFill>
                <a:latin typeface="Arial"/>
                <a:cs typeface="Arial"/>
              </a:rPr>
              <a:t> </a:t>
            </a:r>
            <a:r>
              <a:rPr sz="800" spc="-10">
                <a:solidFill>
                  <a:srgbClr val="231F20"/>
                </a:solidFill>
                <a:latin typeface="Arial"/>
                <a:cs typeface="Arial"/>
              </a:rPr>
              <a:t>credit </a:t>
            </a:r>
            <a:r>
              <a:rPr sz="800">
                <a:solidFill>
                  <a:srgbClr val="231F20"/>
                </a:solidFill>
                <a:latin typeface="Arial"/>
                <a:cs typeface="Arial"/>
              </a:rPr>
              <a:t>rating</a:t>
            </a:r>
            <a:r>
              <a:rPr sz="800" spc="30">
                <a:solidFill>
                  <a:srgbClr val="231F20"/>
                </a:solidFill>
                <a:latin typeface="Arial"/>
                <a:cs typeface="Arial"/>
              </a:rPr>
              <a:t> </a:t>
            </a:r>
            <a:r>
              <a:rPr sz="800">
                <a:solidFill>
                  <a:srgbClr val="231F20"/>
                </a:solidFill>
                <a:latin typeface="Arial"/>
                <a:cs typeface="Arial"/>
              </a:rPr>
              <a:t>agencies</a:t>
            </a:r>
            <a:r>
              <a:rPr sz="800" spc="35">
                <a:solidFill>
                  <a:srgbClr val="231F20"/>
                </a:solidFill>
                <a:latin typeface="Arial"/>
                <a:cs typeface="Arial"/>
              </a:rPr>
              <a:t> </a:t>
            </a:r>
            <a:r>
              <a:rPr sz="800">
                <a:solidFill>
                  <a:srgbClr val="231F20"/>
                </a:solidFill>
                <a:latin typeface="Arial"/>
                <a:cs typeface="Arial"/>
              </a:rPr>
              <a:t>such</a:t>
            </a:r>
            <a:r>
              <a:rPr sz="800" spc="35">
                <a:solidFill>
                  <a:srgbClr val="231F20"/>
                </a:solidFill>
                <a:latin typeface="Arial"/>
                <a:cs typeface="Arial"/>
              </a:rPr>
              <a:t> </a:t>
            </a:r>
            <a:r>
              <a:rPr sz="800" spc="-45">
                <a:solidFill>
                  <a:srgbClr val="231F20"/>
                </a:solidFill>
                <a:latin typeface="Arial"/>
                <a:cs typeface="Arial"/>
              </a:rPr>
              <a:t>as</a:t>
            </a:r>
            <a:r>
              <a:rPr sz="800" spc="35">
                <a:solidFill>
                  <a:srgbClr val="231F20"/>
                </a:solidFill>
                <a:latin typeface="Arial"/>
                <a:cs typeface="Arial"/>
              </a:rPr>
              <a:t> </a:t>
            </a:r>
            <a:r>
              <a:rPr sz="800">
                <a:solidFill>
                  <a:srgbClr val="231F20"/>
                </a:solidFill>
                <a:latin typeface="Arial"/>
                <a:cs typeface="Arial"/>
              </a:rPr>
              <a:t>Standard</a:t>
            </a:r>
            <a:r>
              <a:rPr sz="800" spc="45">
                <a:solidFill>
                  <a:srgbClr val="231F20"/>
                </a:solidFill>
                <a:latin typeface="Arial"/>
                <a:cs typeface="Arial"/>
              </a:rPr>
              <a:t> </a:t>
            </a:r>
            <a:r>
              <a:rPr sz="800">
                <a:solidFill>
                  <a:srgbClr val="231F20"/>
                </a:solidFill>
                <a:latin typeface="Arial"/>
                <a:cs typeface="Arial"/>
              </a:rPr>
              <a:t>&amp;</a:t>
            </a:r>
            <a:r>
              <a:rPr sz="800" spc="45">
                <a:solidFill>
                  <a:srgbClr val="231F20"/>
                </a:solidFill>
                <a:latin typeface="Arial"/>
                <a:cs typeface="Arial"/>
              </a:rPr>
              <a:t> </a:t>
            </a:r>
            <a:r>
              <a:rPr sz="800" spc="-10">
                <a:solidFill>
                  <a:srgbClr val="231F20"/>
                </a:solidFill>
                <a:latin typeface="Arial"/>
                <a:cs typeface="Arial"/>
              </a:rPr>
              <a:t>Poor’s,</a:t>
            </a:r>
            <a:r>
              <a:rPr sz="800" spc="45">
                <a:solidFill>
                  <a:srgbClr val="231F20"/>
                </a:solidFill>
                <a:latin typeface="Arial"/>
                <a:cs typeface="Arial"/>
              </a:rPr>
              <a:t> </a:t>
            </a:r>
            <a:r>
              <a:rPr sz="800">
                <a:solidFill>
                  <a:srgbClr val="231F20"/>
                </a:solidFill>
                <a:latin typeface="Arial"/>
                <a:cs typeface="Arial"/>
              </a:rPr>
              <a:t>Moody’s</a:t>
            </a:r>
            <a:r>
              <a:rPr sz="800" spc="35">
                <a:solidFill>
                  <a:srgbClr val="231F20"/>
                </a:solidFill>
                <a:latin typeface="Arial"/>
                <a:cs typeface="Arial"/>
              </a:rPr>
              <a:t> </a:t>
            </a:r>
            <a:r>
              <a:rPr sz="800">
                <a:solidFill>
                  <a:srgbClr val="231F20"/>
                </a:solidFill>
                <a:latin typeface="Arial"/>
                <a:cs typeface="Arial"/>
              </a:rPr>
              <a:t>and/or</a:t>
            </a:r>
            <a:r>
              <a:rPr sz="800" spc="40">
                <a:solidFill>
                  <a:srgbClr val="231F20"/>
                </a:solidFill>
                <a:latin typeface="Arial"/>
                <a:cs typeface="Arial"/>
              </a:rPr>
              <a:t> </a:t>
            </a:r>
            <a:r>
              <a:rPr sz="800">
                <a:solidFill>
                  <a:srgbClr val="231F20"/>
                </a:solidFill>
                <a:latin typeface="Arial"/>
                <a:cs typeface="Arial"/>
              </a:rPr>
              <a:t>Fitch,</a:t>
            </a:r>
            <a:r>
              <a:rPr sz="800" spc="45">
                <a:solidFill>
                  <a:srgbClr val="231F20"/>
                </a:solidFill>
                <a:latin typeface="Arial"/>
                <a:cs typeface="Arial"/>
              </a:rPr>
              <a:t> </a:t>
            </a:r>
            <a:r>
              <a:rPr sz="800" spc="-45">
                <a:solidFill>
                  <a:srgbClr val="231F20"/>
                </a:solidFill>
                <a:latin typeface="Arial"/>
                <a:cs typeface="Arial"/>
              </a:rPr>
              <a:t>as</a:t>
            </a:r>
            <a:r>
              <a:rPr sz="800" spc="35">
                <a:solidFill>
                  <a:srgbClr val="231F20"/>
                </a:solidFill>
                <a:latin typeface="Arial"/>
                <a:cs typeface="Arial"/>
              </a:rPr>
              <a:t> </a:t>
            </a:r>
            <a:r>
              <a:rPr sz="800">
                <a:solidFill>
                  <a:srgbClr val="231F20"/>
                </a:solidFill>
                <a:latin typeface="Arial"/>
                <a:cs typeface="Arial"/>
              </a:rPr>
              <a:t>an</a:t>
            </a:r>
            <a:r>
              <a:rPr sz="800" spc="40">
                <a:solidFill>
                  <a:srgbClr val="231F20"/>
                </a:solidFill>
                <a:latin typeface="Arial"/>
                <a:cs typeface="Arial"/>
              </a:rPr>
              <a:t> </a:t>
            </a:r>
            <a:r>
              <a:rPr sz="800">
                <a:solidFill>
                  <a:srgbClr val="231F20"/>
                </a:solidFill>
                <a:latin typeface="Arial"/>
                <a:cs typeface="Arial"/>
              </a:rPr>
              <a:t>indication</a:t>
            </a:r>
            <a:r>
              <a:rPr sz="800" spc="45">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an</a:t>
            </a:r>
            <a:r>
              <a:rPr sz="800" spc="40">
                <a:solidFill>
                  <a:srgbClr val="231F20"/>
                </a:solidFill>
                <a:latin typeface="Arial"/>
                <a:cs typeface="Arial"/>
              </a:rPr>
              <a:t> </a:t>
            </a:r>
            <a:r>
              <a:rPr sz="800" spc="-10">
                <a:solidFill>
                  <a:srgbClr val="231F20"/>
                </a:solidFill>
                <a:latin typeface="Arial"/>
                <a:cs typeface="Arial"/>
              </a:rPr>
              <a:t>issuer’s </a:t>
            </a:r>
            <a:r>
              <a:rPr sz="800">
                <a:solidFill>
                  <a:srgbClr val="231F20"/>
                </a:solidFill>
                <a:latin typeface="Arial"/>
                <a:cs typeface="Arial"/>
              </a:rPr>
              <a:t>creditworthiness.</a:t>
            </a:r>
            <a:r>
              <a:rPr sz="800" spc="70">
                <a:solidFill>
                  <a:srgbClr val="231F20"/>
                </a:solidFill>
                <a:latin typeface="Arial"/>
                <a:cs typeface="Arial"/>
              </a:rPr>
              <a:t> </a:t>
            </a:r>
            <a:r>
              <a:rPr sz="800">
                <a:solidFill>
                  <a:srgbClr val="231F20"/>
                </a:solidFill>
                <a:latin typeface="Arial"/>
                <a:cs typeface="Arial"/>
              </a:rPr>
              <a:t>If</a:t>
            </a:r>
            <a:r>
              <a:rPr sz="800" spc="70">
                <a:solidFill>
                  <a:srgbClr val="231F20"/>
                </a:solidFill>
                <a:latin typeface="Arial"/>
                <a:cs typeface="Arial"/>
              </a:rPr>
              <a:t> </a:t>
            </a:r>
            <a:r>
              <a:rPr sz="800">
                <a:solidFill>
                  <a:srgbClr val="231F20"/>
                </a:solidFill>
                <a:latin typeface="Arial"/>
                <a:cs typeface="Arial"/>
              </a:rPr>
              <a:t>agency</a:t>
            </a:r>
            <a:r>
              <a:rPr sz="800" spc="60">
                <a:solidFill>
                  <a:srgbClr val="231F20"/>
                </a:solidFill>
                <a:latin typeface="Arial"/>
                <a:cs typeface="Arial"/>
              </a:rPr>
              <a:t> </a:t>
            </a:r>
            <a:r>
              <a:rPr sz="800">
                <a:solidFill>
                  <a:srgbClr val="231F20"/>
                </a:solidFill>
                <a:latin typeface="Arial"/>
                <a:cs typeface="Arial"/>
              </a:rPr>
              <a:t>ratings</a:t>
            </a:r>
            <a:r>
              <a:rPr sz="800" spc="60">
                <a:solidFill>
                  <a:srgbClr val="231F20"/>
                </a:solidFill>
                <a:latin typeface="Arial"/>
                <a:cs typeface="Arial"/>
              </a:rPr>
              <a:t> </a:t>
            </a:r>
            <a:r>
              <a:rPr sz="800">
                <a:solidFill>
                  <a:srgbClr val="231F20"/>
                </a:solidFill>
                <a:latin typeface="Arial"/>
                <a:cs typeface="Arial"/>
              </a:rPr>
              <a:t>differ,</a:t>
            </a:r>
            <a:r>
              <a:rPr sz="800" spc="75">
                <a:solidFill>
                  <a:srgbClr val="231F20"/>
                </a:solidFill>
                <a:latin typeface="Arial"/>
                <a:cs typeface="Arial"/>
              </a:rPr>
              <a:t> </a:t>
            </a:r>
            <a:r>
              <a:rPr sz="800">
                <a:solidFill>
                  <a:srgbClr val="231F20"/>
                </a:solidFill>
                <a:latin typeface="Arial"/>
                <a:cs typeface="Arial"/>
              </a:rPr>
              <a:t>the</a:t>
            </a:r>
            <a:r>
              <a:rPr sz="800" spc="75">
                <a:solidFill>
                  <a:srgbClr val="231F20"/>
                </a:solidFill>
                <a:latin typeface="Arial"/>
                <a:cs typeface="Arial"/>
              </a:rPr>
              <a:t> </a:t>
            </a:r>
            <a:r>
              <a:rPr sz="800">
                <a:solidFill>
                  <a:srgbClr val="231F20"/>
                </a:solidFill>
                <a:latin typeface="Arial"/>
                <a:cs typeface="Arial"/>
              </a:rPr>
              <a:t>security</a:t>
            </a:r>
            <a:r>
              <a:rPr sz="800" spc="60">
                <a:solidFill>
                  <a:srgbClr val="231F20"/>
                </a:solidFill>
                <a:latin typeface="Arial"/>
                <a:cs typeface="Arial"/>
              </a:rPr>
              <a:t> </a:t>
            </a:r>
            <a:r>
              <a:rPr sz="800">
                <a:solidFill>
                  <a:srgbClr val="231F20"/>
                </a:solidFill>
                <a:latin typeface="Arial"/>
                <a:cs typeface="Arial"/>
              </a:rPr>
              <a:t>will</a:t>
            </a:r>
            <a:r>
              <a:rPr sz="800" spc="65">
                <a:solidFill>
                  <a:srgbClr val="231F20"/>
                </a:solidFill>
                <a:latin typeface="Arial"/>
                <a:cs typeface="Arial"/>
              </a:rPr>
              <a:t> </a:t>
            </a:r>
            <a:r>
              <a:rPr sz="800">
                <a:solidFill>
                  <a:srgbClr val="231F20"/>
                </a:solidFill>
                <a:latin typeface="Arial"/>
                <a:cs typeface="Arial"/>
              </a:rPr>
              <a:t>be</a:t>
            </a:r>
            <a:r>
              <a:rPr sz="800" spc="75">
                <a:solidFill>
                  <a:srgbClr val="231F20"/>
                </a:solidFill>
                <a:latin typeface="Arial"/>
                <a:cs typeface="Arial"/>
              </a:rPr>
              <a:t> </a:t>
            </a:r>
            <a:r>
              <a:rPr sz="800">
                <a:solidFill>
                  <a:srgbClr val="231F20"/>
                </a:solidFill>
                <a:latin typeface="Arial"/>
                <a:cs typeface="Arial"/>
              </a:rPr>
              <a:t>considered</a:t>
            </a:r>
            <a:r>
              <a:rPr sz="800" spc="75">
                <a:solidFill>
                  <a:srgbClr val="231F20"/>
                </a:solidFill>
                <a:latin typeface="Arial"/>
                <a:cs typeface="Arial"/>
              </a:rPr>
              <a:t> </a:t>
            </a:r>
            <a:r>
              <a:rPr sz="800">
                <a:solidFill>
                  <a:srgbClr val="231F20"/>
                </a:solidFill>
                <a:latin typeface="Arial"/>
                <a:cs typeface="Arial"/>
              </a:rPr>
              <a:t>to</a:t>
            </a:r>
            <a:r>
              <a:rPr sz="800" spc="65">
                <a:solidFill>
                  <a:srgbClr val="231F20"/>
                </a:solidFill>
                <a:latin typeface="Arial"/>
                <a:cs typeface="Arial"/>
              </a:rPr>
              <a:t> </a:t>
            </a:r>
            <a:r>
              <a:rPr sz="800">
                <a:solidFill>
                  <a:srgbClr val="231F20"/>
                </a:solidFill>
                <a:latin typeface="Arial"/>
                <a:cs typeface="Arial"/>
              </a:rPr>
              <a:t>have</a:t>
            </a:r>
            <a:r>
              <a:rPr sz="800" spc="75">
                <a:solidFill>
                  <a:srgbClr val="231F20"/>
                </a:solidFill>
                <a:latin typeface="Arial"/>
                <a:cs typeface="Arial"/>
              </a:rPr>
              <a:t> </a:t>
            </a:r>
            <a:r>
              <a:rPr sz="800">
                <a:solidFill>
                  <a:srgbClr val="231F20"/>
                </a:solidFill>
                <a:latin typeface="Arial"/>
                <a:cs typeface="Arial"/>
              </a:rPr>
              <a:t>received</a:t>
            </a:r>
            <a:r>
              <a:rPr sz="800" spc="75">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highest</a:t>
            </a:r>
            <a:r>
              <a:rPr sz="800" spc="55">
                <a:solidFill>
                  <a:srgbClr val="231F20"/>
                </a:solidFill>
                <a:latin typeface="Arial"/>
                <a:cs typeface="Arial"/>
              </a:rPr>
              <a:t> </a:t>
            </a:r>
            <a:r>
              <a:rPr sz="800">
                <a:solidFill>
                  <a:srgbClr val="231F20"/>
                </a:solidFill>
                <a:latin typeface="Arial"/>
                <a:cs typeface="Arial"/>
              </a:rPr>
              <a:t>of</a:t>
            </a:r>
            <a:r>
              <a:rPr sz="800" spc="60">
                <a:solidFill>
                  <a:srgbClr val="231F20"/>
                </a:solidFill>
                <a:latin typeface="Arial"/>
                <a:cs typeface="Arial"/>
              </a:rPr>
              <a:t> </a:t>
            </a:r>
            <a:r>
              <a:rPr sz="800">
                <a:solidFill>
                  <a:srgbClr val="231F20"/>
                </a:solidFill>
                <a:latin typeface="Arial"/>
                <a:cs typeface="Arial"/>
              </a:rPr>
              <a:t>those</a:t>
            </a:r>
            <a:r>
              <a:rPr sz="800" spc="70">
                <a:solidFill>
                  <a:srgbClr val="231F20"/>
                </a:solidFill>
                <a:latin typeface="Arial"/>
                <a:cs typeface="Arial"/>
              </a:rPr>
              <a:t> </a:t>
            </a:r>
            <a:r>
              <a:rPr sz="800">
                <a:solidFill>
                  <a:srgbClr val="231F20"/>
                </a:solidFill>
                <a:latin typeface="Arial"/>
                <a:cs typeface="Arial"/>
              </a:rPr>
              <a:t>ratings,</a:t>
            </a:r>
            <a:r>
              <a:rPr sz="800" spc="70">
                <a:solidFill>
                  <a:srgbClr val="231F20"/>
                </a:solidFill>
                <a:latin typeface="Arial"/>
                <a:cs typeface="Arial"/>
              </a:rPr>
              <a:t> </a:t>
            </a:r>
            <a:r>
              <a:rPr sz="800">
                <a:solidFill>
                  <a:srgbClr val="231F20"/>
                </a:solidFill>
                <a:latin typeface="Arial"/>
                <a:cs typeface="Arial"/>
              </a:rPr>
              <a:t>consistent</a:t>
            </a:r>
            <a:r>
              <a:rPr sz="800" spc="60">
                <a:solidFill>
                  <a:srgbClr val="231F20"/>
                </a:solidFill>
                <a:latin typeface="Arial"/>
                <a:cs typeface="Arial"/>
              </a:rPr>
              <a:t> </a:t>
            </a:r>
            <a:r>
              <a:rPr sz="800">
                <a:solidFill>
                  <a:srgbClr val="231F20"/>
                </a:solidFill>
                <a:latin typeface="Arial"/>
                <a:cs typeface="Arial"/>
              </a:rPr>
              <a:t>with</a:t>
            </a:r>
            <a:r>
              <a:rPr sz="800" spc="55">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fund’s</a:t>
            </a:r>
            <a:r>
              <a:rPr sz="800" spc="55">
                <a:solidFill>
                  <a:srgbClr val="231F20"/>
                </a:solidFill>
                <a:latin typeface="Arial"/>
                <a:cs typeface="Arial"/>
              </a:rPr>
              <a:t> </a:t>
            </a:r>
            <a:r>
              <a:rPr sz="800">
                <a:solidFill>
                  <a:srgbClr val="231F20"/>
                </a:solidFill>
                <a:latin typeface="Arial"/>
                <a:cs typeface="Arial"/>
              </a:rPr>
              <a:t>investment</a:t>
            </a:r>
            <a:r>
              <a:rPr sz="800" spc="60">
                <a:solidFill>
                  <a:srgbClr val="231F20"/>
                </a:solidFill>
                <a:latin typeface="Arial"/>
                <a:cs typeface="Arial"/>
              </a:rPr>
              <a:t> </a:t>
            </a:r>
            <a:r>
              <a:rPr sz="800">
                <a:solidFill>
                  <a:srgbClr val="231F20"/>
                </a:solidFill>
                <a:latin typeface="Arial"/>
                <a:cs typeface="Arial"/>
              </a:rPr>
              <a:t>policies.</a:t>
            </a:r>
            <a:r>
              <a:rPr sz="800" spc="70">
                <a:solidFill>
                  <a:srgbClr val="231F20"/>
                </a:solidFill>
                <a:latin typeface="Arial"/>
                <a:cs typeface="Arial"/>
              </a:rPr>
              <a:t> </a:t>
            </a:r>
            <a:r>
              <a:rPr sz="800" spc="-10">
                <a:solidFill>
                  <a:srgbClr val="231F20"/>
                </a:solidFill>
                <a:latin typeface="Arial"/>
                <a:cs typeface="Arial"/>
              </a:rPr>
              <a:t>Small-</a:t>
            </a:r>
            <a:r>
              <a:rPr sz="800">
                <a:solidFill>
                  <a:srgbClr val="231F20"/>
                </a:solidFill>
                <a:latin typeface="Arial"/>
                <a:cs typeface="Arial"/>
              </a:rPr>
              <a:t>company</a:t>
            </a:r>
            <a:r>
              <a:rPr sz="800" spc="55">
                <a:solidFill>
                  <a:srgbClr val="231F20"/>
                </a:solidFill>
                <a:latin typeface="Arial"/>
                <a:cs typeface="Arial"/>
              </a:rPr>
              <a:t> </a:t>
            </a:r>
            <a:r>
              <a:rPr sz="800" spc="-10">
                <a:solidFill>
                  <a:srgbClr val="231F20"/>
                </a:solidFill>
                <a:latin typeface="Arial"/>
                <a:cs typeface="Arial"/>
              </a:rPr>
              <a:t>stocks </a:t>
            </a:r>
            <a:r>
              <a:rPr sz="800">
                <a:solidFill>
                  <a:srgbClr val="231F20"/>
                </a:solidFill>
                <a:latin typeface="Arial"/>
                <a:cs typeface="Arial"/>
              </a:rPr>
              <a:t>entail</a:t>
            </a:r>
            <a:r>
              <a:rPr sz="800" spc="60">
                <a:solidFill>
                  <a:srgbClr val="231F20"/>
                </a:solidFill>
                <a:latin typeface="Arial"/>
                <a:cs typeface="Arial"/>
              </a:rPr>
              <a:t> </a:t>
            </a:r>
            <a:r>
              <a:rPr sz="800">
                <a:solidFill>
                  <a:srgbClr val="231F20"/>
                </a:solidFill>
                <a:latin typeface="Arial"/>
                <a:cs typeface="Arial"/>
              </a:rPr>
              <a:t>additional</a:t>
            </a:r>
            <a:r>
              <a:rPr sz="800" spc="65">
                <a:solidFill>
                  <a:srgbClr val="231F20"/>
                </a:solidFill>
                <a:latin typeface="Arial"/>
                <a:cs typeface="Arial"/>
              </a:rPr>
              <a:t> </a:t>
            </a:r>
            <a:r>
              <a:rPr sz="800" spc="-10">
                <a:solidFill>
                  <a:srgbClr val="231F20"/>
                </a:solidFill>
                <a:latin typeface="Arial"/>
                <a:cs typeface="Arial"/>
              </a:rPr>
              <a:t>risks,</a:t>
            </a:r>
            <a:r>
              <a:rPr sz="800" spc="70">
                <a:solidFill>
                  <a:srgbClr val="231F20"/>
                </a:solidFill>
                <a:latin typeface="Arial"/>
                <a:cs typeface="Arial"/>
              </a:rPr>
              <a:t> </a:t>
            </a:r>
            <a:r>
              <a:rPr sz="800">
                <a:solidFill>
                  <a:srgbClr val="231F20"/>
                </a:solidFill>
                <a:latin typeface="Arial"/>
                <a:cs typeface="Arial"/>
              </a:rPr>
              <a:t>and</a:t>
            </a:r>
            <a:r>
              <a:rPr sz="800" spc="70">
                <a:solidFill>
                  <a:srgbClr val="231F20"/>
                </a:solidFill>
                <a:latin typeface="Arial"/>
                <a:cs typeface="Arial"/>
              </a:rPr>
              <a:t> </a:t>
            </a:r>
            <a:r>
              <a:rPr sz="800">
                <a:solidFill>
                  <a:srgbClr val="231F20"/>
                </a:solidFill>
                <a:latin typeface="Arial"/>
                <a:cs typeface="Arial"/>
              </a:rPr>
              <a:t>they</a:t>
            </a:r>
            <a:r>
              <a:rPr sz="800" spc="60">
                <a:solidFill>
                  <a:srgbClr val="231F20"/>
                </a:solidFill>
                <a:latin typeface="Arial"/>
                <a:cs typeface="Arial"/>
              </a:rPr>
              <a:t> </a:t>
            </a:r>
            <a:r>
              <a:rPr sz="800">
                <a:solidFill>
                  <a:srgbClr val="231F20"/>
                </a:solidFill>
                <a:latin typeface="Arial"/>
                <a:cs typeface="Arial"/>
              </a:rPr>
              <a:t>can</a:t>
            </a:r>
            <a:r>
              <a:rPr sz="800" spc="60">
                <a:solidFill>
                  <a:srgbClr val="231F20"/>
                </a:solidFill>
                <a:latin typeface="Arial"/>
                <a:cs typeface="Arial"/>
              </a:rPr>
              <a:t> </a:t>
            </a:r>
            <a:r>
              <a:rPr sz="800">
                <a:solidFill>
                  <a:srgbClr val="231F20"/>
                </a:solidFill>
                <a:latin typeface="Arial"/>
                <a:cs typeface="Arial"/>
              </a:rPr>
              <a:t>fluctuate</a:t>
            </a:r>
            <a:r>
              <a:rPr sz="800" spc="70">
                <a:solidFill>
                  <a:srgbClr val="231F20"/>
                </a:solidFill>
                <a:latin typeface="Arial"/>
                <a:cs typeface="Arial"/>
              </a:rPr>
              <a:t> </a:t>
            </a:r>
            <a:r>
              <a:rPr sz="800">
                <a:solidFill>
                  <a:srgbClr val="231F20"/>
                </a:solidFill>
                <a:latin typeface="Arial"/>
                <a:cs typeface="Arial"/>
              </a:rPr>
              <a:t>in</a:t>
            </a:r>
            <a:r>
              <a:rPr sz="800" spc="65">
                <a:solidFill>
                  <a:srgbClr val="231F20"/>
                </a:solidFill>
                <a:latin typeface="Arial"/>
                <a:cs typeface="Arial"/>
              </a:rPr>
              <a:t> </a:t>
            </a:r>
            <a:r>
              <a:rPr sz="800">
                <a:solidFill>
                  <a:srgbClr val="231F20"/>
                </a:solidFill>
                <a:latin typeface="Arial"/>
                <a:cs typeface="Arial"/>
              </a:rPr>
              <a:t>price</a:t>
            </a:r>
            <a:r>
              <a:rPr sz="800" spc="70">
                <a:solidFill>
                  <a:srgbClr val="231F20"/>
                </a:solidFill>
                <a:latin typeface="Arial"/>
                <a:cs typeface="Arial"/>
              </a:rPr>
              <a:t> </a:t>
            </a:r>
            <a:r>
              <a:rPr sz="800">
                <a:solidFill>
                  <a:srgbClr val="231F20"/>
                </a:solidFill>
                <a:latin typeface="Arial"/>
                <a:cs typeface="Arial"/>
              </a:rPr>
              <a:t>more</a:t>
            </a:r>
            <a:r>
              <a:rPr sz="800" spc="70">
                <a:solidFill>
                  <a:srgbClr val="231F20"/>
                </a:solidFill>
                <a:latin typeface="Arial"/>
                <a:cs typeface="Arial"/>
              </a:rPr>
              <a:t> </a:t>
            </a:r>
            <a:r>
              <a:rPr sz="800">
                <a:solidFill>
                  <a:srgbClr val="231F20"/>
                </a:solidFill>
                <a:latin typeface="Arial"/>
                <a:cs typeface="Arial"/>
              </a:rPr>
              <a:t>than</a:t>
            </a:r>
            <a:r>
              <a:rPr sz="800" spc="65">
                <a:solidFill>
                  <a:srgbClr val="231F20"/>
                </a:solidFill>
                <a:latin typeface="Arial"/>
                <a:cs typeface="Arial"/>
              </a:rPr>
              <a:t> </a:t>
            </a:r>
            <a:r>
              <a:rPr sz="800">
                <a:solidFill>
                  <a:srgbClr val="231F20"/>
                </a:solidFill>
                <a:latin typeface="Arial"/>
                <a:cs typeface="Arial"/>
              </a:rPr>
              <a:t>larger</a:t>
            </a:r>
            <a:r>
              <a:rPr sz="800" spc="65">
                <a:solidFill>
                  <a:srgbClr val="231F20"/>
                </a:solidFill>
                <a:latin typeface="Arial"/>
                <a:cs typeface="Arial"/>
              </a:rPr>
              <a:t> </a:t>
            </a:r>
            <a:r>
              <a:rPr sz="800">
                <a:solidFill>
                  <a:srgbClr val="231F20"/>
                </a:solidFill>
                <a:latin typeface="Arial"/>
                <a:cs typeface="Arial"/>
              </a:rPr>
              <a:t>company</a:t>
            </a:r>
            <a:r>
              <a:rPr sz="800" spc="55">
                <a:solidFill>
                  <a:srgbClr val="231F20"/>
                </a:solidFill>
                <a:latin typeface="Arial"/>
                <a:cs typeface="Arial"/>
              </a:rPr>
              <a:t> </a:t>
            </a:r>
            <a:r>
              <a:rPr sz="800" spc="-10">
                <a:solidFill>
                  <a:srgbClr val="231F20"/>
                </a:solidFill>
                <a:latin typeface="Arial"/>
                <a:cs typeface="Arial"/>
              </a:rPr>
              <a:t>stocks.</a:t>
            </a:r>
            <a:endParaRPr sz="800">
              <a:latin typeface="Arial"/>
              <a:cs typeface="Arial"/>
            </a:endParaRPr>
          </a:p>
          <a:p>
            <a:pPr marL="12700" marR="130175">
              <a:lnSpc>
                <a:spcPct val="102499"/>
              </a:lnSpc>
              <a:spcBef>
                <a:spcPts val="25"/>
              </a:spcBef>
            </a:pPr>
            <a:r>
              <a:rPr sz="800">
                <a:solidFill>
                  <a:srgbClr val="231F20"/>
                </a:solidFill>
                <a:latin typeface="Arial"/>
                <a:cs typeface="Arial"/>
              </a:rPr>
              <a:t>The</a:t>
            </a:r>
            <a:r>
              <a:rPr sz="800" spc="35">
                <a:solidFill>
                  <a:srgbClr val="231F20"/>
                </a:solidFill>
                <a:latin typeface="Arial"/>
                <a:cs typeface="Arial"/>
              </a:rPr>
              <a:t> </a:t>
            </a:r>
            <a:r>
              <a:rPr sz="800">
                <a:solidFill>
                  <a:srgbClr val="231F20"/>
                </a:solidFill>
                <a:latin typeface="Arial"/>
                <a:cs typeface="Arial"/>
              </a:rPr>
              <a:t>market</a:t>
            </a:r>
            <a:r>
              <a:rPr sz="800" spc="30">
                <a:solidFill>
                  <a:srgbClr val="231F20"/>
                </a:solidFill>
                <a:latin typeface="Arial"/>
                <a:cs typeface="Arial"/>
              </a:rPr>
              <a:t> </a:t>
            </a:r>
            <a:r>
              <a:rPr sz="800">
                <a:solidFill>
                  <a:srgbClr val="231F20"/>
                </a:solidFill>
                <a:latin typeface="Arial"/>
                <a:cs typeface="Arial"/>
              </a:rPr>
              <a:t>indexes</a:t>
            </a:r>
            <a:r>
              <a:rPr sz="800" spc="25">
                <a:solidFill>
                  <a:srgbClr val="231F20"/>
                </a:solidFill>
                <a:latin typeface="Arial"/>
                <a:cs typeface="Arial"/>
              </a:rPr>
              <a:t> </a:t>
            </a:r>
            <a:r>
              <a:rPr sz="800">
                <a:solidFill>
                  <a:srgbClr val="231F20"/>
                </a:solidFill>
                <a:latin typeface="Arial"/>
                <a:cs typeface="Arial"/>
              </a:rPr>
              <a:t>are</a:t>
            </a:r>
            <a:r>
              <a:rPr sz="800" spc="40">
                <a:solidFill>
                  <a:srgbClr val="231F20"/>
                </a:solidFill>
                <a:latin typeface="Arial"/>
                <a:cs typeface="Arial"/>
              </a:rPr>
              <a:t> </a:t>
            </a:r>
            <a:r>
              <a:rPr sz="800">
                <a:solidFill>
                  <a:srgbClr val="231F20"/>
                </a:solidFill>
                <a:latin typeface="Arial"/>
                <a:cs typeface="Arial"/>
              </a:rPr>
              <a:t>unmanaged</a:t>
            </a:r>
            <a:r>
              <a:rPr sz="800" spc="40">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therefore,</a:t>
            </a:r>
            <a:r>
              <a:rPr sz="800" spc="35">
                <a:solidFill>
                  <a:srgbClr val="231F20"/>
                </a:solidFill>
                <a:latin typeface="Arial"/>
                <a:cs typeface="Arial"/>
              </a:rPr>
              <a:t> </a:t>
            </a:r>
            <a:r>
              <a:rPr sz="800">
                <a:solidFill>
                  <a:srgbClr val="231F20"/>
                </a:solidFill>
                <a:latin typeface="Arial"/>
                <a:cs typeface="Arial"/>
              </a:rPr>
              <a:t>have</a:t>
            </a:r>
            <a:r>
              <a:rPr sz="800" spc="40">
                <a:solidFill>
                  <a:srgbClr val="231F20"/>
                </a:solidFill>
                <a:latin typeface="Arial"/>
                <a:cs typeface="Arial"/>
              </a:rPr>
              <a:t> </a:t>
            </a:r>
            <a:r>
              <a:rPr sz="800">
                <a:solidFill>
                  <a:srgbClr val="231F20"/>
                </a:solidFill>
                <a:latin typeface="Arial"/>
                <a:cs typeface="Arial"/>
              </a:rPr>
              <a:t>no</a:t>
            </a:r>
            <a:r>
              <a:rPr sz="800" spc="35">
                <a:solidFill>
                  <a:srgbClr val="231F20"/>
                </a:solidFill>
                <a:latin typeface="Arial"/>
                <a:cs typeface="Arial"/>
              </a:rPr>
              <a:t> </a:t>
            </a:r>
            <a:r>
              <a:rPr sz="800">
                <a:solidFill>
                  <a:srgbClr val="231F20"/>
                </a:solidFill>
                <a:latin typeface="Arial"/>
                <a:cs typeface="Arial"/>
              </a:rPr>
              <a:t>expenses.</a:t>
            </a:r>
            <a:r>
              <a:rPr sz="800" spc="40">
                <a:solidFill>
                  <a:srgbClr val="231F20"/>
                </a:solidFill>
                <a:latin typeface="Arial"/>
                <a:cs typeface="Arial"/>
              </a:rPr>
              <a:t> </a:t>
            </a:r>
            <a:r>
              <a:rPr sz="800">
                <a:solidFill>
                  <a:srgbClr val="231F20"/>
                </a:solidFill>
                <a:latin typeface="Arial"/>
                <a:cs typeface="Arial"/>
              </a:rPr>
              <a:t>Investors</a:t>
            </a:r>
            <a:r>
              <a:rPr sz="800" spc="25">
                <a:solidFill>
                  <a:srgbClr val="231F20"/>
                </a:solidFill>
                <a:latin typeface="Arial"/>
                <a:cs typeface="Arial"/>
              </a:rPr>
              <a:t> </a:t>
            </a:r>
            <a:r>
              <a:rPr sz="800">
                <a:solidFill>
                  <a:srgbClr val="231F20"/>
                </a:solidFill>
                <a:latin typeface="Arial"/>
                <a:cs typeface="Arial"/>
              </a:rPr>
              <a:t>cannot</a:t>
            </a:r>
            <a:r>
              <a:rPr sz="800" spc="25">
                <a:solidFill>
                  <a:srgbClr val="231F20"/>
                </a:solidFill>
                <a:latin typeface="Arial"/>
                <a:cs typeface="Arial"/>
              </a:rPr>
              <a:t> </a:t>
            </a:r>
            <a:r>
              <a:rPr sz="800" spc="-10">
                <a:solidFill>
                  <a:srgbClr val="231F20"/>
                </a:solidFill>
                <a:latin typeface="Arial"/>
                <a:cs typeface="Arial"/>
              </a:rPr>
              <a:t>invest </a:t>
            </a:r>
            <a:r>
              <a:rPr sz="800">
                <a:solidFill>
                  <a:srgbClr val="231F20"/>
                </a:solidFill>
                <a:latin typeface="Arial"/>
                <a:cs typeface="Arial"/>
              </a:rPr>
              <a:t>directly</a:t>
            </a:r>
            <a:r>
              <a:rPr sz="800" spc="40">
                <a:solidFill>
                  <a:srgbClr val="231F20"/>
                </a:solidFill>
                <a:latin typeface="Arial"/>
                <a:cs typeface="Arial"/>
              </a:rPr>
              <a:t> </a:t>
            </a:r>
            <a:r>
              <a:rPr sz="800">
                <a:solidFill>
                  <a:srgbClr val="231F20"/>
                </a:solidFill>
                <a:latin typeface="Arial"/>
                <a:cs typeface="Arial"/>
              </a:rPr>
              <a:t>in</a:t>
            </a:r>
            <a:r>
              <a:rPr sz="800" spc="45">
                <a:solidFill>
                  <a:srgbClr val="231F20"/>
                </a:solidFill>
                <a:latin typeface="Arial"/>
                <a:cs typeface="Arial"/>
              </a:rPr>
              <a:t> </a:t>
            </a:r>
            <a:r>
              <a:rPr sz="800">
                <a:solidFill>
                  <a:srgbClr val="231F20"/>
                </a:solidFill>
                <a:latin typeface="Arial"/>
                <a:cs typeface="Arial"/>
              </a:rPr>
              <a:t>an</a:t>
            </a:r>
            <a:r>
              <a:rPr sz="800" spc="45">
                <a:solidFill>
                  <a:srgbClr val="231F20"/>
                </a:solidFill>
                <a:latin typeface="Arial"/>
                <a:cs typeface="Arial"/>
              </a:rPr>
              <a:t> </a:t>
            </a:r>
            <a:r>
              <a:rPr sz="800" spc="-10">
                <a:solidFill>
                  <a:srgbClr val="231F20"/>
                </a:solidFill>
                <a:latin typeface="Arial"/>
                <a:cs typeface="Arial"/>
              </a:rPr>
              <a:t>index.</a:t>
            </a:r>
            <a:endParaRPr sz="800">
              <a:latin typeface="Arial"/>
              <a:cs typeface="Arial"/>
            </a:endParaRPr>
          </a:p>
          <a:p>
            <a:pPr marL="12700">
              <a:lnSpc>
                <a:spcPts val="910"/>
              </a:lnSpc>
            </a:pPr>
            <a:r>
              <a:rPr sz="800" b="1" spc="-10">
                <a:solidFill>
                  <a:srgbClr val="231F20"/>
                </a:solidFill>
                <a:latin typeface="Arial"/>
                <a:cs typeface="Arial"/>
              </a:rPr>
              <a:t>Bloomberg</a:t>
            </a:r>
            <a:r>
              <a:rPr sz="800" b="1" spc="50">
                <a:solidFill>
                  <a:srgbClr val="231F20"/>
                </a:solidFill>
                <a:latin typeface="Arial"/>
                <a:cs typeface="Arial"/>
              </a:rPr>
              <a:t> </a:t>
            </a:r>
            <a:r>
              <a:rPr sz="800" b="1" spc="-25">
                <a:solidFill>
                  <a:srgbClr val="231F20"/>
                </a:solidFill>
                <a:latin typeface="Arial"/>
                <a:cs typeface="Arial"/>
              </a:rPr>
              <a:t>U.S.</a:t>
            </a:r>
            <a:r>
              <a:rPr sz="800" b="1" spc="60">
                <a:solidFill>
                  <a:srgbClr val="231F20"/>
                </a:solidFill>
                <a:latin typeface="Arial"/>
                <a:cs typeface="Arial"/>
              </a:rPr>
              <a:t> </a:t>
            </a:r>
            <a:r>
              <a:rPr sz="800" b="1">
                <a:solidFill>
                  <a:srgbClr val="231F20"/>
                </a:solidFill>
                <a:latin typeface="Arial"/>
                <a:cs typeface="Arial"/>
              </a:rPr>
              <a:t>Aggregate</a:t>
            </a:r>
            <a:r>
              <a:rPr sz="800" b="1" spc="65">
                <a:solidFill>
                  <a:srgbClr val="231F20"/>
                </a:solidFill>
                <a:latin typeface="Arial"/>
                <a:cs typeface="Arial"/>
              </a:rPr>
              <a:t> </a:t>
            </a:r>
            <a:r>
              <a:rPr sz="800" b="1">
                <a:solidFill>
                  <a:srgbClr val="231F20"/>
                </a:solidFill>
                <a:latin typeface="Arial"/>
                <a:cs typeface="Arial"/>
              </a:rPr>
              <a:t>Index</a:t>
            </a:r>
            <a:r>
              <a:rPr sz="800" b="1" spc="50">
                <a:solidFill>
                  <a:srgbClr val="231F20"/>
                </a:solidFill>
                <a:latin typeface="Arial"/>
                <a:cs typeface="Arial"/>
              </a:rPr>
              <a:t> </a:t>
            </a:r>
            <a:r>
              <a:rPr sz="800">
                <a:solidFill>
                  <a:srgbClr val="231F20"/>
                </a:solidFill>
                <a:latin typeface="Arial"/>
                <a:cs typeface="Arial"/>
              </a:rPr>
              <a:t>represents</a:t>
            </a:r>
            <a:r>
              <a:rPr sz="800" spc="50">
                <a:solidFill>
                  <a:srgbClr val="231F20"/>
                </a:solidFill>
                <a:latin typeface="Arial"/>
                <a:cs typeface="Arial"/>
              </a:rPr>
              <a:t> </a:t>
            </a:r>
            <a:r>
              <a:rPr sz="800">
                <a:solidFill>
                  <a:srgbClr val="231F20"/>
                </a:solidFill>
                <a:latin typeface="Arial"/>
                <a:cs typeface="Arial"/>
              </a:rPr>
              <a:t>the</a:t>
            </a:r>
            <a:r>
              <a:rPr sz="800" spc="65">
                <a:solidFill>
                  <a:srgbClr val="231F20"/>
                </a:solidFill>
                <a:latin typeface="Arial"/>
                <a:cs typeface="Arial"/>
              </a:rPr>
              <a:t> </a:t>
            </a:r>
            <a:r>
              <a:rPr sz="800" spc="-40">
                <a:solidFill>
                  <a:srgbClr val="231F20"/>
                </a:solidFill>
                <a:latin typeface="Arial"/>
                <a:cs typeface="Arial"/>
              </a:rPr>
              <a:t>U.S.</a:t>
            </a:r>
            <a:r>
              <a:rPr sz="800" spc="65">
                <a:solidFill>
                  <a:srgbClr val="231F20"/>
                </a:solidFill>
                <a:latin typeface="Arial"/>
                <a:cs typeface="Arial"/>
              </a:rPr>
              <a:t> </a:t>
            </a:r>
            <a:r>
              <a:rPr sz="800">
                <a:solidFill>
                  <a:srgbClr val="231F20"/>
                </a:solidFill>
                <a:latin typeface="Arial"/>
                <a:cs typeface="Arial"/>
              </a:rPr>
              <a:t>investment-grade</a:t>
            </a:r>
            <a:r>
              <a:rPr sz="800" spc="60">
                <a:solidFill>
                  <a:srgbClr val="231F20"/>
                </a:solidFill>
                <a:latin typeface="Arial"/>
                <a:cs typeface="Arial"/>
              </a:rPr>
              <a:t> </a:t>
            </a:r>
            <a:r>
              <a:rPr sz="800">
                <a:solidFill>
                  <a:srgbClr val="231F20"/>
                </a:solidFill>
                <a:latin typeface="Arial"/>
                <a:cs typeface="Arial"/>
              </a:rPr>
              <a:t>fixed-rate</a:t>
            </a:r>
            <a:r>
              <a:rPr sz="800" spc="65">
                <a:solidFill>
                  <a:srgbClr val="231F20"/>
                </a:solidFill>
                <a:latin typeface="Arial"/>
                <a:cs typeface="Arial"/>
              </a:rPr>
              <a:t> </a:t>
            </a:r>
            <a:r>
              <a:rPr sz="800">
                <a:solidFill>
                  <a:srgbClr val="231F20"/>
                </a:solidFill>
                <a:latin typeface="Arial"/>
                <a:cs typeface="Arial"/>
              </a:rPr>
              <a:t>bond</a:t>
            </a:r>
            <a:r>
              <a:rPr sz="800" spc="65">
                <a:solidFill>
                  <a:srgbClr val="231F20"/>
                </a:solidFill>
                <a:latin typeface="Arial"/>
                <a:cs typeface="Arial"/>
              </a:rPr>
              <a:t> </a:t>
            </a:r>
            <a:r>
              <a:rPr sz="800" spc="-10">
                <a:solidFill>
                  <a:srgbClr val="231F20"/>
                </a:solidFill>
                <a:latin typeface="Arial"/>
                <a:cs typeface="Arial"/>
              </a:rPr>
              <a:t>market.</a:t>
            </a:r>
            <a:endParaRPr sz="800">
              <a:latin typeface="Arial"/>
              <a:cs typeface="Arial"/>
            </a:endParaRPr>
          </a:p>
          <a:p>
            <a:pPr marL="12700" marR="5080">
              <a:lnSpc>
                <a:spcPct val="100000"/>
              </a:lnSpc>
              <a:spcBef>
                <a:spcPts val="25"/>
              </a:spcBef>
            </a:pPr>
            <a:r>
              <a:rPr sz="800" b="1" spc="-10">
                <a:solidFill>
                  <a:srgbClr val="231F20"/>
                </a:solidFill>
                <a:latin typeface="Arial"/>
                <a:cs typeface="Arial"/>
              </a:rPr>
              <a:t>Bloomberg</a:t>
            </a:r>
            <a:r>
              <a:rPr sz="800" b="1" spc="-5">
                <a:solidFill>
                  <a:srgbClr val="231F20"/>
                </a:solidFill>
                <a:latin typeface="Arial"/>
                <a:cs typeface="Arial"/>
              </a:rPr>
              <a:t> </a:t>
            </a:r>
            <a:r>
              <a:rPr sz="800" b="1" spc="-25">
                <a:solidFill>
                  <a:srgbClr val="231F20"/>
                </a:solidFill>
                <a:latin typeface="Arial"/>
                <a:cs typeface="Arial"/>
              </a:rPr>
              <a:t>U.S.</a:t>
            </a:r>
            <a:r>
              <a:rPr sz="800" b="1" spc="10">
                <a:solidFill>
                  <a:srgbClr val="231F20"/>
                </a:solidFill>
                <a:latin typeface="Arial"/>
                <a:cs typeface="Arial"/>
              </a:rPr>
              <a:t> </a:t>
            </a:r>
            <a:r>
              <a:rPr sz="800" b="1">
                <a:solidFill>
                  <a:srgbClr val="231F20"/>
                </a:solidFill>
                <a:latin typeface="Arial"/>
                <a:cs typeface="Arial"/>
              </a:rPr>
              <a:t>Corporate</a:t>
            </a:r>
            <a:r>
              <a:rPr sz="800" b="1" spc="5">
                <a:solidFill>
                  <a:srgbClr val="231F20"/>
                </a:solidFill>
                <a:latin typeface="Arial"/>
                <a:cs typeface="Arial"/>
              </a:rPr>
              <a:t> </a:t>
            </a:r>
            <a:r>
              <a:rPr sz="800" b="1" spc="-10">
                <a:solidFill>
                  <a:srgbClr val="231F20"/>
                </a:solidFill>
                <a:latin typeface="Arial"/>
                <a:cs typeface="Arial"/>
              </a:rPr>
              <a:t>Investment</a:t>
            </a:r>
            <a:r>
              <a:rPr sz="800" b="1" spc="10">
                <a:solidFill>
                  <a:srgbClr val="231F20"/>
                </a:solidFill>
                <a:latin typeface="Arial"/>
                <a:cs typeface="Arial"/>
              </a:rPr>
              <a:t> </a:t>
            </a:r>
            <a:r>
              <a:rPr sz="800" b="1">
                <a:solidFill>
                  <a:srgbClr val="231F20"/>
                </a:solidFill>
                <a:latin typeface="Arial"/>
                <a:cs typeface="Arial"/>
              </a:rPr>
              <a:t>Grade</a:t>
            </a:r>
            <a:r>
              <a:rPr sz="800" b="1" spc="5">
                <a:solidFill>
                  <a:srgbClr val="231F20"/>
                </a:solidFill>
                <a:latin typeface="Arial"/>
                <a:cs typeface="Arial"/>
              </a:rPr>
              <a:t> </a:t>
            </a:r>
            <a:r>
              <a:rPr sz="800" b="1">
                <a:solidFill>
                  <a:srgbClr val="231F20"/>
                </a:solidFill>
                <a:latin typeface="Arial"/>
                <a:cs typeface="Arial"/>
              </a:rPr>
              <a:t>Index</a:t>
            </a:r>
            <a:r>
              <a:rPr sz="800" b="1" spc="-5">
                <a:solidFill>
                  <a:srgbClr val="231F20"/>
                </a:solidFill>
                <a:latin typeface="Arial"/>
                <a:cs typeface="Arial"/>
              </a:rPr>
              <a:t> </a:t>
            </a:r>
            <a:r>
              <a:rPr sz="800">
                <a:solidFill>
                  <a:srgbClr val="231F20"/>
                </a:solidFill>
                <a:latin typeface="Arial"/>
                <a:cs typeface="Arial"/>
              </a:rPr>
              <a:t>represents</a:t>
            </a:r>
            <a:r>
              <a:rPr sz="800" spc="-5">
                <a:solidFill>
                  <a:srgbClr val="231F20"/>
                </a:solidFill>
                <a:latin typeface="Arial"/>
                <a:cs typeface="Arial"/>
              </a:rPr>
              <a:t> </a:t>
            </a:r>
            <a:r>
              <a:rPr sz="800">
                <a:solidFill>
                  <a:srgbClr val="231F20"/>
                </a:solidFill>
                <a:latin typeface="Arial"/>
                <a:cs typeface="Arial"/>
              </a:rPr>
              <a:t>the</a:t>
            </a:r>
            <a:r>
              <a:rPr sz="800" spc="10">
                <a:solidFill>
                  <a:srgbClr val="231F20"/>
                </a:solidFill>
                <a:latin typeface="Arial"/>
                <a:cs typeface="Arial"/>
              </a:rPr>
              <a:t> </a:t>
            </a:r>
            <a:r>
              <a:rPr sz="800">
                <a:solidFill>
                  <a:srgbClr val="231F20"/>
                </a:solidFill>
                <a:latin typeface="Arial"/>
                <a:cs typeface="Arial"/>
              </a:rPr>
              <a:t>universe</a:t>
            </a:r>
            <a:r>
              <a:rPr sz="800" spc="5">
                <a:solidFill>
                  <a:srgbClr val="231F20"/>
                </a:solidFill>
                <a:latin typeface="Arial"/>
                <a:cs typeface="Arial"/>
              </a:rPr>
              <a:t> </a:t>
            </a:r>
            <a:r>
              <a:rPr sz="800">
                <a:solidFill>
                  <a:srgbClr val="231F20"/>
                </a:solidFill>
                <a:latin typeface="Arial"/>
                <a:cs typeface="Arial"/>
              </a:rPr>
              <a:t>of</a:t>
            </a:r>
            <a:r>
              <a:rPr sz="800" spc="5">
                <a:solidFill>
                  <a:srgbClr val="231F20"/>
                </a:solidFill>
                <a:latin typeface="Arial"/>
                <a:cs typeface="Arial"/>
              </a:rPr>
              <a:t> </a:t>
            </a:r>
            <a:r>
              <a:rPr sz="800" spc="-10">
                <a:solidFill>
                  <a:srgbClr val="231F20"/>
                </a:solidFill>
                <a:latin typeface="Arial"/>
                <a:cs typeface="Arial"/>
              </a:rPr>
              <a:t>investment-</a:t>
            </a:r>
            <a:r>
              <a:rPr sz="800" spc="500">
                <a:solidFill>
                  <a:srgbClr val="231F20"/>
                </a:solidFill>
                <a:latin typeface="Arial"/>
                <a:cs typeface="Arial"/>
              </a:rPr>
              <a:t> </a:t>
            </a:r>
            <a:r>
              <a:rPr sz="800">
                <a:solidFill>
                  <a:srgbClr val="231F20"/>
                </a:solidFill>
                <a:latin typeface="Arial"/>
                <a:cs typeface="Arial"/>
              </a:rPr>
              <a:t>grade,</a:t>
            </a:r>
            <a:r>
              <a:rPr sz="800" spc="90">
                <a:solidFill>
                  <a:srgbClr val="231F20"/>
                </a:solidFill>
                <a:latin typeface="Arial"/>
                <a:cs typeface="Arial"/>
              </a:rPr>
              <a:t> </a:t>
            </a:r>
            <a:r>
              <a:rPr sz="800">
                <a:solidFill>
                  <a:srgbClr val="231F20"/>
                </a:solidFill>
                <a:latin typeface="Arial"/>
                <a:cs typeface="Arial"/>
              </a:rPr>
              <a:t>publicly</a:t>
            </a:r>
            <a:r>
              <a:rPr sz="800" spc="80">
                <a:solidFill>
                  <a:srgbClr val="231F20"/>
                </a:solidFill>
                <a:latin typeface="Arial"/>
                <a:cs typeface="Arial"/>
              </a:rPr>
              <a:t> </a:t>
            </a:r>
            <a:r>
              <a:rPr sz="800">
                <a:solidFill>
                  <a:srgbClr val="231F20"/>
                </a:solidFill>
                <a:latin typeface="Arial"/>
                <a:cs typeface="Arial"/>
              </a:rPr>
              <a:t>issued</a:t>
            </a:r>
            <a:r>
              <a:rPr sz="800" spc="95">
                <a:solidFill>
                  <a:srgbClr val="231F20"/>
                </a:solidFill>
                <a:latin typeface="Arial"/>
                <a:cs typeface="Arial"/>
              </a:rPr>
              <a:t> </a:t>
            </a:r>
            <a:r>
              <a:rPr sz="800" spc="-30">
                <a:solidFill>
                  <a:srgbClr val="231F20"/>
                </a:solidFill>
                <a:latin typeface="Arial"/>
                <a:cs typeface="Arial"/>
              </a:rPr>
              <a:t>U.S.</a:t>
            </a:r>
            <a:r>
              <a:rPr sz="800" spc="90">
                <a:solidFill>
                  <a:srgbClr val="231F20"/>
                </a:solidFill>
                <a:latin typeface="Arial"/>
                <a:cs typeface="Arial"/>
              </a:rPr>
              <a:t> </a:t>
            </a:r>
            <a:r>
              <a:rPr sz="800">
                <a:solidFill>
                  <a:srgbClr val="231F20"/>
                </a:solidFill>
                <a:latin typeface="Arial"/>
                <a:cs typeface="Arial"/>
              </a:rPr>
              <a:t>corporate</a:t>
            </a:r>
            <a:r>
              <a:rPr sz="800" spc="95">
                <a:solidFill>
                  <a:srgbClr val="231F20"/>
                </a:solidFill>
                <a:latin typeface="Arial"/>
                <a:cs typeface="Arial"/>
              </a:rPr>
              <a:t> </a:t>
            </a:r>
            <a:r>
              <a:rPr sz="800">
                <a:solidFill>
                  <a:srgbClr val="231F20"/>
                </a:solidFill>
                <a:latin typeface="Arial"/>
                <a:cs typeface="Arial"/>
              </a:rPr>
              <a:t>and</a:t>
            </a:r>
            <a:r>
              <a:rPr sz="800" spc="95">
                <a:solidFill>
                  <a:srgbClr val="231F20"/>
                </a:solidFill>
                <a:latin typeface="Arial"/>
                <a:cs typeface="Arial"/>
              </a:rPr>
              <a:t> </a:t>
            </a:r>
            <a:r>
              <a:rPr sz="800">
                <a:solidFill>
                  <a:srgbClr val="231F20"/>
                </a:solidFill>
                <a:latin typeface="Arial"/>
                <a:cs typeface="Arial"/>
              </a:rPr>
              <a:t>specified</a:t>
            </a:r>
            <a:r>
              <a:rPr sz="800" spc="90">
                <a:solidFill>
                  <a:srgbClr val="231F20"/>
                </a:solidFill>
                <a:latin typeface="Arial"/>
                <a:cs typeface="Arial"/>
              </a:rPr>
              <a:t> </a:t>
            </a:r>
            <a:r>
              <a:rPr sz="800">
                <a:solidFill>
                  <a:srgbClr val="231F20"/>
                </a:solidFill>
                <a:latin typeface="Arial"/>
                <a:cs typeface="Arial"/>
              </a:rPr>
              <a:t>foreign</a:t>
            </a:r>
            <a:r>
              <a:rPr sz="800" spc="85">
                <a:solidFill>
                  <a:srgbClr val="231F20"/>
                </a:solidFill>
                <a:latin typeface="Arial"/>
                <a:cs typeface="Arial"/>
              </a:rPr>
              <a:t> </a:t>
            </a:r>
            <a:r>
              <a:rPr sz="800">
                <a:solidFill>
                  <a:srgbClr val="231F20"/>
                </a:solidFill>
                <a:latin typeface="Arial"/>
                <a:cs typeface="Arial"/>
              </a:rPr>
              <a:t>debentures</a:t>
            </a:r>
            <a:r>
              <a:rPr sz="800" spc="80">
                <a:solidFill>
                  <a:srgbClr val="231F20"/>
                </a:solidFill>
                <a:latin typeface="Arial"/>
                <a:cs typeface="Arial"/>
              </a:rPr>
              <a:t> </a:t>
            </a:r>
            <a:r>
              <a:rPr sz="800">
                <a:solidFill>
                  <a:srgbClr val="231F20"/>
                </a:solidFill>
                <a:latin typeface="Arial"/>
                <a:cs typeface="Arial"/>
              </a:rPr>
              <a:t>and</a:t>
            </a:r>
            <a:r>
              <a:rPr sz="800" spc="95">
                <a:solidFill>
                  <a:srgbClr val="231F20"/>
                </a:solidFill>
                <a:latin typeface="Arial"/>
                <a:cs typeface="Arial"/>
              </a:rPr>
              <a:t> </a:t>
            </a:r>
            <a:r>
              <a:rPr sz="800">
                <a:solidFill>
                  <a:srgbClr val="231F20"/>
                </a:solidFill>
                <a:latin typeface="Arial"/>
                <a:cs typeface="Arial"/>
              </a:rPr>
              <a:t>secured</a:t>
            </a:r>
            <a:r>
              <a:rPr sz="800" spc="95">
                <a:solidFill>
                  <a:srgbClr val="231F20"/>
                </a:solidFill>
                <a:latin typeface="Arial"/>
                <a:cs typeface="Arial"/>
              </a:rPr>
              <a:t> </a:t>
            </a:r>
            <a:r>
              <a:rPr sz="800">
                <a:solidFill>
                  <a:srgbClr val="231F20"/>
                </a:solidFill>
                <a:latin typeface="Arial"/>
                <a:cs typeface="Arial"/>
              </a:rPr>
              <a:t>notes</a:t>
            </a:r>
            <a:r>
              <a:rPr sz="800" spc="75">
                <a:solidFill>
                  <a:srgbClr val="231F20"/>
                </a:solidFill>
                <a:latin typeface="Arial"/>
                <a:cs typeface="Arial"/>
              </a:rPr>
              <a:t> </a:t>
            </a:r>
            <a:r>
              <a:rPr sz="800" spc="-20">
                <a:solidFill>
                  <a:srgbClr val="231F20"/>
                </a:solidFill>
                <a:latin typeface="Arial"/>
                <a:cs typeface="Arial"/>
              </a:rPr>
              <a:t>that </a:t>
            </a:r>
            <a:r>
              <a:rPr sz="800">
                <a:solidFill>
                  <a:srgbClr val="231F20"/>
                </a:solidFill>
                <a:latin typeface="Arial"/>
                <a:cs typeface="Arial"/>
              </a:rPr>
              <a:t>meet</a:t>
            </a:r>
            <a:r>
              <a:rPr sz="800" spc="60">
                <a:solidFill>
                  <a:srgbClr val="231F20"/>
                </a:solidFill>
                <a:latin typeface="Arial"/>
                <a:cs typeface="Arial"/>
              </a:rPr>
              <a:t> </a:t>
            </a:r>
            <a:r>
              <a:rPr sz="800">
                <a:solidFill>
                  <a:srgbClr val="231F20"/>
                </a:solidFill>
                <a:latin typeface="Arial"/>
                <a:cs typeface="Arial"/>
              </a:rPr>
              <a:t>the</a:t>
            </a:r>
            <a:r>
              <a:rPr sz="800" spc="75">
                <a:solidFill>
                  <a:srgbClr val="231F20"/>
                </a:solidFill>
                <a:latin typeface="Arial"/>
                <a:cs typeface="Arial"/>
              </a:rPr>
              <a:t> </a:t>
            </a:r>
            <a:r>
              <a:rPr sz="800">
                <a:solidFill>
                  <a:srgbClr val="231F20"/>
                </a:solidFill>
                <a:latin typeface="Arial"/>
                <a:cs typeface="Arial"/>
              </a:rPr>
              <a:t>specific</a:t>
            </a:r>
            <a:r>
              <a:rPr sz="800" spc="70">
                <a:solidFill>
                  <a:srgbClr val="231F20"/>
                </a:solidFill>
                <a:latin typeface="Arial"/>
                <a:cs typeface="Arial"/>
              </a:rPr>
              <a:t> </a:t>
            </a:r>
            <a:r>
              <a:rPr sz="800">
                <a:solidFill>
                  <a:srgbClr val="231F20"/>
                </a:solidFill>
                <a:latin typeface="Arial"/>
                <a:cs typeface="Arial"/>
              </a:rPr>
              <a:t>maturity,</a:t>
            </a:r>
            <a:r>
              <a:rPr sz="800" spc="80">
                <a:solidFill>
                  <a:srgbClr val="231F20"/>
                </a:solidFill>
                <a:latin typeface="Arial"/>
                <a:cs typeface="Arial"/>
              </a:rPr>
              <a:t> </a:t>
            </a:r>
            <a:r>
              <a:rPr sz="800">
                <a:solidFill>
                  <a:srgbClr val="231F20"/>
                </a:solidFill>
                <a:latin typeface="Arial"/>
                <a:cs typeface="Arial"/>
              </a:rPr>
              <a:t>liquidity</a:t>
            </a:r>
            <a:r>
              <a:rPr sz="800" spc="60">
                <a:solidFill>
                  <a:srgbClr val="231F20"/>
                </a:solidFill>
                <a:latin typeface="Arial"/>
                <a:cs typeface="Arial"/>
              </a:rPr>
              <a:t> </a:t>
            </a:r>
            <a:r>
              <a:rPr sz="800">
                <a:solidFill>
                  <a:srgbClr val="231F20"/>
                </a:solidFill>
                <a:latin typeface="Arial"/>
                <a:cs typeface="Arial"/>
              </a:rPr>
              <a:t>and</a:t>
            </a:r>
            <a:r>
              <a:rPr sz="800" spc="75">
                <a:solidFill>
                  <a:srgbClr val="231F20"/>
                </a:solidFill>
                <a:latin typeface="Arial"/>
                <a:cs typeface="Arial"/>
              </a:rPr>
              <a:t> </a:t>
            </a:r>
            <a:r>
              <a:rPr sz="800">
                <a:solidFill>
                  <a:srgbClr val="231F20"/>
                </a:solidFill>
                <a:latin typeface="Arial"/>
                <a:cs typeface="Arial"/>
              </a:rPr>
              <a:t>quality</a:t>
            </a:r>
            <a:r>
              <a:rPr sz="800" spc="65">
                <a:solidFill>
                  <a:srgbClr val="231F20"/>
                </a:solidFill>
                <a:latin typeface="Arial"/>
                <a:cs typeface="Arial"/>
              </a:rPr>
              <a:t> </a:t>
            </a:r>
            <a:r>
              <a:rPr sz="800">
                <a:solidFill>
                  <a:srgbClr val="231F20"/>
                </a:solidFill>
                <a:latin typeface="Arial"/>
                <a:cs typeface="Arial"/>
              </a:rPr>
              <a:t>requirements.</a:t>
            </a:r>
            <a:r>
              <a:rPr sz="800" spc="85">
                <a:solidFill>
                  <a:srgbClr val="231F20"/>
                </a:solidFill>
                <a:latin typeface="Arial"/>
                <a:cs typeface="Arial"/>
              </a:rPr>
              <a:t> </a:t>
            </a:r>
            <a:r>
              <a:rPr sz="800" b="1" spc="-10">
                <a:solidFill>
                  <a:srgbClr val="231F20"/>
                </a:solidFill>
                <a:latin typeface="Arial"/>
                <a:cs typeface="Arial"/>
              </a:rPr>
              <a:t>Bloomberg</a:t>
            </a:r>
            <a:r>
              <a:rPr sz="800" b="1" spc="60">
                <a:solidFill>
                  <a:srgbClr val="231F20"/>
                </a:solidFill>
                <a:latin typeface="Arial"/>
                <a:cs typeface="Arial"/>
              </a:rPr>
              <a:t> </a:t>
            </a:r>
            <a:r>
              <a:rPr sz="800" b="1" spc="-25">
                <a:solidFill>
                  <a:srgbClr val="231F20"/>
                </a:solidFill>
                <a:latin typeface="Arial"/>
                <a:cs typeface="Arial"/>
              </a:rPr>
              <a:t>U.S.</a:t>
            </a:r>
            <a:r>
              <a:rPr sz="800" b="1" spc="75">
                <a:solidFill>
                  <a:srgbClr val="231F20"/>
                </a:solidFill>
                <a:latin typeface="Arial"/>
                <a:cs typeface="Arial"/>
              </a:rPr>
              <a:t> </a:t>
            </a:r>
            <a:r>
              <a:rPr sz="800" b="1">
                <a:solidFill>
                  <a:srgbClr val="231F20"/>
                </a:solidFill>
                <a:latin typeface="Arial"/>
                <a:cs typeface="Arial"/>
              </a:rPr>
              <a:t>Corporate</a:t>
            </a:r>
            <a:r>
              <a:rPr sz="800" b="1" spc="80">
                <a:solidFill>
                  <a:srgbClr val="231F20"/>
                </a:solidFill>
                <a:latin typeface="Arial"/>
                <a:cs typeface="Arial"/>
              </a:rPr>
              <a:t> </a:t>
            </a:r>
            <a:r>
              <a:rPr sz="800" b="1" spc="-20">
                <a:solidFill>
                  <a:srgbClr val="231F20"/>
                </a:solidFill>
                <a:latin typeface="Arial"/>
                <a:cs typeface="Arial"/>
              </a:rPr>
              <a:t>High </a:t>
            </a:r>
            <a:r>
              <a:rPr sz="800" b="1">
                <a:solidFill>
                  <a:srgbClr val="231F20"/>
                </a:solidFill>
                <a:latin typeface="Arial"/>
                <a:cs typeface="Arial"/>
              </a:rPr>
              <a:t>Yield</a:t>
            </a:r>
            <a:r>
              <a:rPr sz="800" b="1" spc="50">
                <a:solidFill>
                  <a:srgbClr val="231F20"/>
                </a:solidFill>
                <a:latin typeface="Arial"/>
                <a:cs typeface="Arial"/>
              </a:rPr>
              <a:t> </a:t>
            </a:r>
            <a:r>
              <a:rPr sz="800" b="1">
                <a:solidFill>
                  <a:srgbClr val="231F20"/>
                </a:solidFill>
                <a:latin typeface="Arial"/>
                <a:cs typeface="Arial"/>
              </a:rPr>
              <a:t>2%</a:t>
            </a:r>
            <a:r>
              <a:rPr sz="800" b="1" spc="50">
                <a:solidFill>
                  <a:srgbClr val="231F20"/>
                </a:solidFill>
                <a:latin typeface="Arial"/>
                <a:cs typeface="Arial"/>
              </a:rPr>
              <a:t> </a:t>
            </a:r>
            <a:r>
              <a:rPr sz="800" b="1" spc="-40">
                <a:solidFill>
                  <a:srgbClr val="231F20"/>
                </a:solidFill>
                <a:latin typeface="Arial"/>
                <a:cs typeface="Arial"/>
              </a:rPr>
              <a:t>Issuer</a:t>
            </a:r>
            <a:r>
              <a:rPr sz="800" b="1" spc="35">
                <a:solidFill>
                  <a:srgbClr val="231F20"/>
                </a:solidFill>
                <a:latin typeface="Arial"/>
                <a:cs typeface="Arial"/>
              </a:rPr>
              <a:t> </a:t>
            </a:r>
            <a:r>
              <a:rPr sz="800" b="1">
                <a:solidFill>
                  <a:srgbClr val="231F20"/>
                </a:solidFill>
                <a:latin typeface="Arial"/>
                <a:cs typeface="Arial"/>
              </a:rPr>
              <a:t>Capped</a:t>
            </a:r>
            <a:r>
              <a:rPr sz="800" b="1" spc="55">
                <a:solidFill>
                  <a:srgbClr val="231F20"/>
                </a:solidFill>
                <a:latin typeface="Arial"/>
                <a:cs typeface="Arial"/>
              </a:rPr>
              <a:t> </a:t>
            </a:r>
            <a:r>
              <a:rPr sz="800" b="1">
                <a:solidFill>
                  <a:srgbClr val="231F20"/>
                </a:solidFill>
                <a:latin typeface="Arial"/>
                <a:cs typeface="Arial"/>
              </a:rPr>
              <a:t>Index</a:t>
            </a:r>
            <a:r>
              <a:rPr sz="800" b="1" spc="35">
                <a:solidFill>
                  <a:srgbClr val="231F20"/>
                </a:solidFill>
                <a:latin typeface="Arial"/>
                <a:cs typeface="Arial"/>
              </a:rPr>
              <a:t> </a:t>
            </a:r>
            <a:r>
              <a:rPr sz="800">
                <a:solidFill>
                  <a:srgbClr val="231F20"/>
                </a:solidFill>
                <a:latin typeface="Arial"/>
                <a:cs typeface="Arial"/>
              </a:rPr>
              <a:t>covers</a:t>
            </a:r>
            <a:r>
              <a:rPr sz="800" spc="40">
                <a:solidFill>
                  <a:srgbClr val="231F20"/>
                </a:solidFill>
                <a:latin typeface="Arial"/>
                <a:cs typeface="Arial"/>
              </a:rPr>
              <a:t> </a:t>
            </a:r>
            <a:r>
              <a:rPr sz="800">
                <a:solidFill>
                  <a:srgbClr val="231F20"/>
                </a:solidFill>
                <a:latin typeface="Arial"/>
                <a:cs typeface="Arial"/>
              </a:rPr>
              <a:t>the</a:t>
            </a:r>
            <a:r>
              <a:rPr sz="800" spc="50">
                <a:solidFill>
                  <a:srgbClr val="231F20"/>
                </a:solidFill>
                <a:latin typeface="Arial"/>
                <a:cs typeface="Arial"/>
              </a:rPr>
              <a:t> </a:t>
            </a:r>
            <a:r>
              <a:rPr sz="800">
                <a:solidFill>
                  <a:srgbClr val="231F20"/>
                </a:solidFill>
                <a:latin typeface="Arial"/>
                <a:cs typeface="Arial"/>
              </a:rPr>
              <a:t>universe</a:t>
            </a:r>
            <a:r>
              <a:rPr sz="800" spc="50">
                <a:solidFill>
                  <a:srgbClr val="231F20"/>
                </a:solidFill>
                <a:latin typeface="Arial"/>
                <a:cs typeface="Arial"/>
              </a:rPr>
              <a:t> </a:t>
            </a:r>
            <a:r>
              <a:rPr sz="800">
                <a:solidFill>
                  <a:srgbClr val="231F20"/>
                </a:solidFill>
                <a:latin typeface="Arial"/>
                <a:cs typeface="Arial"/>
              </a:rPr>
              <a:t>of</a:t>
            </a:r>
            <a:r>
              <a:rPr sz="800" spc="45">
                <a:solidFill>
                  <a:srgbClr val="231F20"/>
                </a:solidFill>
                <a:latin typeface="Arial"/>
                <a:cs typeface="Arial"/>
              </a:rPr>
              <a:t> </a:t>
            </a:r>
            <a:r>
              <a:rPr sz="800">
                <a:solidFill>
                  <a:srgbClr val="231F20"/>
                </a:solidFill>
                <a:latin typeface="Arial"/>
                <a:cs typeface="Arial"/>
              </a:rPr>
              <a:t>fixed-rate,</a:t>
            </a:r>
            <a:r>
              <a:rPr sz="800" spc="50">
                <a:solidFill>
                  <a:srgbClr val="231F20"/>
                </a:solidFill>
                <a:latin typeface="Arial"/>
                <a:cs typeface="Arial"/>
              </a:rPr>
              <a:t> </a:t>
            </a:r>
            <a:r>
              <a:rPr sz="800">
                <a:solidFill>
                  <a:srgbClr val="231F20"/>
                </a:solidFill>
                <a:latin typeface="Arial"/>
                <a:cs typeface="Arial"/>
              </a:rPr>
              <a:t>non-investment</a:t>
            </a:r>
            <a:r>
              <a:rPr sz="800" spc="40">
                <a:solidFill>
                  <a:srgbClr val="231F20"/>
                </a:solidFill>
                <a:latin typeface="Arial"/>
                <a:cs typeface="Arial"/>
              </a:rPr>
              <a:t> </a:t>
            </a:r>
            <a:r>
              <a:rPr sz="800">
                <a:solidFill>
                  <a:srgbClr val="231F20"/>
                </a:solidFill>
                <a:latin typeface="Arial"/>
                <a:cs typeface="Arial"/>
              </a:rPr>
              <a:t>grade</a:t>
            </a:r>
            <a:r>
              <a:rPr sz="800" spc="50">
                <a:solidFill>
                  <a:srgbClr val="231F20"/>
                </a:solidFill>
                <a:latin typeface="Arial"/>
                <a:cs typeface="Arial"/>
              </a:rPr>
              <a:t> </a:t>
            </a:r>
            <a:r>
              <a:rPr sz="800">
                <a:solidFill>
                  <a:srgbClr val="231F20"/>
                </a:solidFill>
                <a:latin typeface="Arial"/>
                <a:cs typeface="Arial"/>
              </a:rPr>
              <a:t>debt.</a:t>
            </a:r>
            <a:r>
              <a:rPr sz="800" spc="50">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index</a:t>
            </a:r>
            <a:r>
              <a:rPr sz="800" spc="30">
                <a:solidFill>
                  <a:srgbClr val="231F20"/>
                </a:solidFill>
                <a:latin typeface="Arial"/>
                <a:cs typeface="Arial"/>
              </a:rPr>
              <a:t> </a:t>
            </a:r>
            <a:r>
              <a:rPr sz="800">
                <a:solidFill>
                  <a:srgbClr val="231F20"/>
                </a:solidFill>
                <a:latin typeface="Arial"/>
                <a:cs typeface="Arial"/>
              </a:rPr>
              <a:t>limits</a:t>
            </a:r>
            <a:r>
              <a:rPr sz="800" spc="25">
                <a:solidFill>
                  <a:srgbClr val="231F20"/>
                </a:solidFill>
                <a:latin typeface="Arial"/>
                <a:cs typeface="Arial"/>
              </a:rPr>
              <a:t> </a:t>
            </a:r>
            <a:r>
              <a:rPr sz="800">
                <a:solidFill>
                  <a:srgbClr val="231F20"/>
                </a:solidFill>
                <a:latin typeface="Arial"/>
                <a:cs typeface="Arial"/>
              </a:rPr>
              <a:t>the</a:t>
            </a:r>
            <a:r>
              <a:rPr sz="800" spc="35">
                <a:solidFill>
                  <a:srgbClr val="231F20"/>
                </a:solidFill>
                <a:latin typeface="Arial"/>
                <a:cs typeface="Arial"/>
              </a:rPr>
              <a:t> </a:t>
            </a:r>
            <a:r>
              <a:rPr sz="800">
                <a:solidFill>
                  <a:srgbClr val="231F20"/>
                </a:solidFill>
                <a:latin typeface="Arial"/>
                <a:cs typeface="Arial"/>
              </a:rPr>
              <a:t>maximum</a:t>
            </a:r>
            <a:r>
              <a:rPr sz="800" spc="35">
                <a:solidFill>
                  <a:srgbClr val="231F20"/>
                </a:solidFill>
                <a:latin typeface="Arial"/>
                <a:cs typeface="Arial"/>
              </a:rPr>
              <a:t> </a:t>
            </a:r>
            <a:r>
              <a:rPr sz="800">
                <a:solidFill>
                  <a:srgbClr val="231F20"/>
                </a:solidFill>
                <a:latin typeface="Arial"/>
                <a:cs typeface="Arial"/>
              </a:rPr>
              <a:t>exposure</a:t>
            </a:r>
            <a:r>
              <a:rPr sz="800" spc="40">
                <a:solidFill>
                  <a:srgbClr val="231F20"/>
                </a:solidFill>
                <a:latin typeface="Arial"/>
                <a:cs typeface="Arial"/>
              </a:rPr>
              <a:t> </a:t>
            </a:r>
            <a:r>
              <a:rPr sz="800">
                <a:solidFill>
                  <a:srgbClr val="231F20"/>
                </a:solidFill>
                <a:latin typeface="Arial"/>
                <a:cs typeface="Arial"/>
              </a:rPr>
              <a:t>of</a:t>
            </a:r>
            <a:r>
              <a:rPr sz="800" spc="30">
                <a:solidFill>
                  <a:srgbClr val="231F20"/>
                </a:solidFill>
                <a:latin typeface="Arial"/>
                <a:cs typeface="Arial"/>
              </a:rPr>
              <a:t> </a:t>
            </a:r>
            <a:r>
              <a:rPr sz="800">
                <a:solidFill>
                  <a:srgbClr val="231F20"/>
                </a:solidFill>
                <a:latin typeface="Arial"/>
                <a:cs typeface="Arial"/>
              </a:rPr>
              <a:t>any</a:t>
            </a:r>
            <a:r>
              <a:rPr sz="800" spc="25">
                <a:solidFill>
                  <a:srgbClr val="231F20"/>
                </a:solidFill>
                <a:latin typeface="Arial"/>
                <a:cs typeface="Arial"/>
              </a:rPr>
              <a:t> </a:t>
            </a:r>
            <a:r>
              <a:rPr sz="800">
                <a:solidFill>
                  <a:srgbClr val="231F20"/>
                </a:solidFill>
                <a:latin typeface="Arial"/>
                <a:cs typeface="Arial"/>
              </a:rPr>
              <a:t>one</a:t>
            </a:r>
            <a:r>
              <a:rPr sz="800" spc="35">
                <a:solidFill>
                  <a:srgbClr val="231F20"/>
                </a:solidFill>
                <a:latin typeface="Arial"/>
                <a:cs typeface="Arial"/>
              </a:rPr>
              <a:t> </a:t>
            </a:r>
            <a:r>
              <a:rPr sz="800">
                <a:solidFill>
                  <a:srgbClr val="231F20"/>
                </a:solidFill>
                <a:latin typeface="Arial"/>
                <a:cs typeface="Arial"/>
              </a:rPr>
              <a:t>issuer</a:t>
            </a:r>
            <a:r>
              <a:rPr sz="800" spc="35">
                <a:solidFill>
                  <a:srgbClr val="231F20"/>
                </a:solidFill>
                <a:latin typeface="Arial"/>
                <a:cs typeface="Arial"/>
              </a:rPr>
              <a:t> </a:t>
            </a:r>
            <a:r>
              <a:rPr sz="800">
                <a:solidFill>
                  <a:srgbClr val="231F20"/>
                </a:solidFill>
                <a:latin typeface="Arial"/>
                <a:cs typeface="Arial"/>
              </a:rPr>
              <a:t>to</a:t>
            </a:r>
            <a:r>
              <a:rPr sz="800" spc="30">
                <a:solidFill>
                  <a:srgbClr val="231F20"/>
                </a:solidFill>
                <a:latin typeface="Arial"/>
                <a:cs typeface="Arial"/>
              </a:rPr>
              <a:t> </a:t>
            </a:r>
            <a:r>
              <a:rPr sz="800" spc="-10">
                <a:solidFill>
                  <a:srgbClr val="231F20"/>
                </a:solidFill>
                <a:latin typeface="Arial"/>
                <a:cs typeface="Arial"/>
              </a:rPr>
              <a:t>2%.</a:t>
            </a:r>
            <a:r>
              <a:rPr sz="800" spc="40">
                <a:solidFill>
                  <a:srgbClr val="231F20"/>
                </a:solidFill>
                <a:latin typeface="Arial"/>
                <a:cs typeface="Arial"/>
              </a:rPr>
              <a:t> </a:t>
            </a:r>
            <a:r>
              <a:rPr sz="800" b="1" spc="-10">
                <a:solidFill>
                  <a:srgbClr val="231F20"/>
                </a:solidFill>
                <a:latin typeface="Arial"/>
                <a:cs typeface="Arial"/>
              </a:rPr>
              <a:t>Bloomberg</a:t>
            </a:r>
            <a:r>
              <a:rPr sz="800" b="1" spc="25">
                <a:solidFill>
                  <a:srgbClr val="231F20"/>
                </a:solidFill>
                <a:latin typeface="Arial"/>
                <a:cs typeface="Arial"/>
              </a:rPr>
              <a:t> </a:t>
            </a:r>
            <a:r>
              <a:rPr sz="800" b="1">
                <a:solidFill>
                  <a:srgbClr val="231F20"/>
                </a:solidFill>
                <a:latin typeface="Arial"/>
                <a:cs typeface="Arial"/>
              </a:rPr>
              <a:t>Global</a:t>
            </a:r>
            <a:r>
              <a:rPr sz="800" b="1" spc="30">
                <a:solidFill>
                  <a:srgbClr val="231F20"/>
                </a:solidFill>
                <a:latin typeface="Arial"/>
                <a:cs typeface="Arial"/>
              </a:rPr>
              <a:t> </a:t>
            </a:r>
            <a:r>
              <a:rPr sz="800" b="1" spc="-10">
                <a:solidFill>
                  <a:srgbClr val="231F20"/>
                </a:solidFill>
                <a:latin typeface="Arial"/>
                <a:cs typeface="Arial"/>
              </a:rPr>
              <a:t>Aggregate </a:t>
            </a:r>
            <a:r>
              <a:rPr sz="800" b="1">
                <a:solidFill>
                  <a:srgbClr val="231F20"/>
                </a:solidFill>
                <a:latin typeface="Arial"/>
                <a:cs typeface="Arial"/>
              </a:rPr>
              <a:t>Corporate</a:t>
            </a:r>
            <a:r>
              <a:rPr sz="800" b="1" spc="60">
                <a:solidFill>
                  <a:srgbClr val="231F20"/>
                </a:solidFill>
                <a:latin typeface="Arial"/>
                <a:cs typeface="Arial"/>
              </a:rPr>
              <a:t> </a:t>
            </a:r>
            <a:r>
              <a:rPr sz="800" b="1">
                <a:solidFill>
                  <a:srgbClr val="231F20"/>
                </a:solidFill>
                <a:latin typeface="Arial"/>
                <a:cs typeface="Arial"/>
              </a:rPr>
              <a:t>Index</a:t>
            </a:r>
            <a:r>
              <a:rPr sz="800" b="1" spc="50">
                <a:solidFill>
                  <a:srgbClr val="231F20"/>
                </a:solidFill>
                <a:latin typeface="Arial"/>
                <a:cs typeface="Arial"/>
              </a:rPr>
              <a:t> </a:t>
            </a:r>
            <a:r>
              <a:rPr sz="800">
                <a:solidFill>
                  <a:srgbClr val="231F20"/>
                </a:solidFill>
                <a:latin typeface="Arial"/>
                <a:cs typeface="Arial"/>
              </a:rPr>
              <a:t>is</a:t>
            </a:r>
            <a:r>
              <a:rPr sz="800" spc="55">
                <a:solidFill>
                  <a:srgbClr val="231F20"/>
                </a:solidFill>
                <a:latin typeface="Arial"/>
                <a:cs typeface="Arial"/>
              </a:rPr>
              <a:t> </a:t>
            </a:r>
            <a:r>
              <a:rPr sz="800">
                <a:solidFill>
                  <a:srgbClr val="231F20"/>
                </a:solidFill>
                <a:latin typeface="Arial"/>
                <a:cs typeface="Arial"/>
              </a:rPr>
              <a:t>a</a:t>
            </a:r>
            <a:r>
              <a:rPr sz="800" spc="55">
                <a:solidFill>
                  <a:srgbClr val="231F20"/>
                </a:solidFill>
                <a:latin typeface="Arial"/>
                <a:cs typeface="Arial"/>
              </a:rPr>
              <a:t> </a:t>
            </a:r>
            <a:r>
              <a:rPr sz="800">
                <a:solidFill>
                  <a:srgbClr val="231F20"/>
                </a:solidFill>
                <a:latin typeface="Arial"/>
                <a:cs typeface="Arial"/>
              </a:rPr>
              <a:t>flagship</a:t>
            </a:r>
            <a:r>
              <a:rPr sz="800" spc="65">
                <a:solidFill>
                  <a:srgbClr val="231F20"/>
                </a:solidFill>
                <a:latin typeface="Arial"/>
                <a:cs typeface="Arial"/>
              </a:rPr>
              <a:t> </a:t>
            </a:r>
            <a:r>
              <a:rPr sz="800">
                <a:solidFill>
                  <a:srgbClr val="231F20"/>
                </a:solidFill>
                <a:latin typeface="Arial"/>
                <a:cs typeface="Arial"/>
              </a:rPr>
              <a:t>measure</a:t>
            </a:r>
            <a:r>
              <a:rPr sz="800" spc="65">
                <a:solidFill>
                  <a:srgbClr val="231F20"/>
                </a:solidFill>
                <a:latin typeface="Arial"/>
                <a:cs typeface="Arial"/>
              </a:rPr>
              <a:t> </a:t>
            </a:r>
            <a:r>
              <a:rPr sz="800">
                <a:solidFill>
                  <a:srgbClr val="231F20"/>
                </a:solidFill>
                <a:latin typeface="Arial"/>
                <a:cs typeface="Arial"/>
              </a:rPr>
              <a:t>of</a:t>
            </a:r>
            <a:r>
              <a:rPr sz="800" spc="55">
                <a:solidFill>
                  <a:srgbClr val="231F20"/>
                </a:solidFill>
                <a:latin typeface="Arial"/>
                <a:cs typeface="Arial"/>
              </a:rPr>
              <a:t> </a:t>
            </a:r>
            <a:r>
              <a:rPr sz="800">
                <a:solidFill>
                  <a:srgbClr val="231F20"/>
                </a:solidFill>
                <a:latin typeface="Arial"/>
                <a:cs typeface="Arial"/>
              </a:rPr>
              <a:t>global</a:t>
            </a:r>
            <a:r>
              <a:rPr sz="800" spc="55">
                <a:solidFill>
                  <a:srgbClr val="231F20"/>
                </a:solidFill>
                <a:latin typeface="Arial"/>
                <a:cs typeface="Arial"/>
              </a:rPr>
              <a:t> </a:t>
            </a:r>
            <a:r>
              <a:rPr sz="800">
                <a:solidFill>
                  <a:srgbClr val="231F20"/>
                </a:solidFill>
                <a:latin typeface="Arial"/>
                <a:cs typeface="Arial"/>
              </a:rPr>
              <a:t>investment-grade,</a:t>
            </a:r>
            <a:r>
              <a:rPr sz="800" spc="65">
                <a:solidFill>
                  <a:srgbClr val="231F20"/>
                </a:solidFill>
                <a:latin typeface="Arial"/>
                <a:cs typeface="Arial"/>
              </a:rPr>
              <a:t> </a:t>
            </a:r>
            <a:r>
              <a:rPr sz="800">
                <a:solidFill>
                  <a:srgbClr val="231F20"/>
                </a:solidFill>
                <a:latin typeface="Arial"/>
                <a:cs typeface="Arial"/>
              </a:rPr>
              <a:t>fixed-rate</a:t>
            </a:r>
            <a:r>
              <a:rPr sz="800" spc="65">
                <a:solidFill>
                  <a:srgbClr val="231F20"/>
                </a:solidFill>
                <a:latin typeface="Arial"/>
                <a:cs typeface="Arial"/>
              </a:rPr>
              <a:t> </a:t>
            </a:r>
            <a:r>
              <a:rPr sz="800">
                <a:solidFill>
                  <a:srgbClr val="231F20"/>
                </a:solidFill>
                <a:latin typeface="Arial"/>
                <a:cs typeface="Arial"/>
              </a:rPr>
              <a:t>corporate</a:t>
            </a:r>
            <a:r>
              <a:rPr sz="800" spc="65">
                <a:solidFill>
                  <a:srgbClr val="231F20"/>
                </a:solidFill>
                <a:latin typeface="Arial"/>
                <a:cs typeface="Arial"/>
              </a:rPr>
              <a:t> </a:t>
            </a:r>
            <a:r>
              <a:rPr sz="800" spc="-10">
                <a:solidFill>
                  <a:srgbClr val="231F20"/>
                </a:solidFill>
                <a:latin typeface="Arial"/>
                <a:cs typeface="Arial"/>
              </a:rPr>
              <a:t>debt.</a:t>
            </a:r>
            <a:endParaRPr sz="800">
              <a:latin typeface="Arial"/>
              <a:cs typeface="Arial"/>
            </a:endParaRPr>
          </a:p>
          <a:p>
            <a:pPr marL="12700">
              <a:lnSpc>
                <a:spcPts val="910"/>
              </a:lnSpc>
            </a:pPr>
            <a:r>
              <a:rPr sz="800" b="1" spc="-10">
                <a:solidFill>
                  <a:srgbClr val="231F20"/>
                </a:solidFill>
                <a:latin typeface="Arial"/>
                <a:cs typeface="Arial"/>
              </a:rPr>
              <a:t>Bloomberg</a:t>
            </a:r>
            <a:r>
              <a:rPr sz="800" b="1" spc="25">
                <a:solidFill>
                  <a:srgbClr val="231F20"/>
                </a:solidFill>
                <a:latin typeface="Arial"/>
                <a:cs typeface="Arial"/>
              </a:rPr>
              <a:t> </a:t>
            </a:r>
            <a:r>
              <a:rPr sz="800" b="1" spc="-25">
                <a:solidFill>
                  <a:srgbClr val="231F20"/>
                </a:solidFill>
                <a:latin typeface="Arial"/>
                <a:cs typeface="Arial"/>
              </a:rPr>
              <a:t>U.S.</a:t>
            </a:r>
            <a:r>
              <a:rPr sz="800" b="1" spc="35">
                <a:solidFill>
                  <a:srgbClr val="231F20"/>
                </a:solidFill>
                <a:latin typeface="Arial"/>
                <a:cs typeface="Arial"/>
              </a:rPr>
              <a:t> </a:t>
            </a:r>
            <a:r>
              <a:rPr sz="800" b="1">
                <a:solidFill>
                  <a:srgbClr val="231F20"/>
                </a:solidFill>
                <a:latin typeface="Arial"/>
                <a:cs typeface="Arial"/>
              </a:rPr>
              <a:t>Mortgage</a:t>
            </a:r>
            <a:r>
              <a:rPr sz="800" b="1" spc="40">
                <a:solidFill>
                  <a:srgbClr val="231F20"/>
                </a:solidFill>
                <a:latin typeface="Arial"/>
                <a:cs typeface="Arial"/>
              </a:rPr>
              <a:t> </a:t>
            </a:r>
            <a:r>
              <a:rPr sz="800" b="1" spc="-20">
                <a:solidFill>
                  <a:srgbClr val="231F20"/>
                </a:solidFill>
                <a:latin typeface="Arial"/>
                <a:cs typeface="Arial"/>
              </a:rPr>
              <a:t>Backed</a:t>
            </a:r>
            <a:r>
              <a:rPr sz="800" b="1" spc="40">
                <a:solidFill>
                  <a:srgbClr val="231F20"/>
                </a:solidFill>
                <a:latin typeface="Arial"/>
                <a:cs typeface="Arial"/>
              </a:rPr>
              <a:t> </a:t>
            </a:r>
            <a:r>
              <a:rPr sz="800" b="1" spc="-30">
                <a:solidFill>
                  <a:srgbClr val="231F20"/>
                </a:solidFill>
                <a:latin typeface="Arial"/>
                <a:cs typeface="Arial"/>
              </a:rPr>
              <a:t>Securities</a:t>
            </a:r>
            <a:r>
              <a:rPr sz="800" b="1" spc="25">
                <a:solidFill>
                  <a:srgbClr val="231F20"/>
                </a:solidFill>
                <a:latin typeface="Arial"/>
                <a:cs typeface="Arial"/>
              </a:rPr>
              <a:t> </a:t>
            </a:r>
            <a:r>
              <a:rPr sz="800" b="1">
                <a:solidFill>
                  <a:srgbClr val="231F20"/>
                </a:solidFill>
                <a:latin typeface="Arial"/>
                <a:cs typeface="Arial"/>
              </a:rPr>
              <a:t>Index</a:t>
            </a:r>
            <a:r>
              <a:rPr sz="800" b="1" spc="20">
                <a:solidFill>
                  <a:srgbClr val="231F20"/>
                </a:solidFill>
                <a:latin typeface="Arial"/>
                <a:cs typeface="Arial"/>
              </a:rPr>
              <a:t> </a:t>
            </a:r>
            <a:r>
              <a:rPr sz="800">
                <a:solidFill>
                  <a:srgbClr val="231F20"/>
                </a:solidFill>
                <a:latin typeface="Arial"/>
                <a:cs typeface="Arial"/>
              </a:rPr>
              <a:t>is</a:t>
            </a:r>
            <a:r>
              <a:rPr sz="800" spc="25">
                <a:solidFill>
                  <a:srgbClr val="231F20"/>
                </a:solidFill>
                <a:latin typeface="Arial"/>
                <a:cs typeface="Arial"/>
              </a:rPr>
              <a:t> </a:t>
            </a:r>
            <a:r>
              <a:rPr sz="800">
                <a:solidFill>
                  <a:srgbClr val="231F20"/>
                </a:solidFill>
                <a:latin typeface="Arial"/>
                <a:cs typeface="Arial"/>
              </a:rPr>
              <a:t>a</a:t>
            </a:r>
            <a:r>
              <a:rPr sz="800" spc="30">
                <a:solidFill>
                  <a:srgbClr val="231F20"/>
                </a:solidFill>
                <a:latin typeface="Arial"/>
                <a:cs typeface="Arial"/>
              </a:rPr>
              <a:t> </a:t>
            </a:r>
            <a:r>
              <a:rPr sz="800">
                <a:solidFill>
                  <a:srgbClr val="231F20"/>
                </a:solidFill>
                <a:latin typeface="Arial"/>
                <a:cs typeface="Arial"/>
              </a:rPr>
              <a:t>market</a:t>
            </a:r>
            <a:r>
              <a:rPr sz="800" spc="30">
                <a:solidFill>
                  <a:srgbClr val="231F20"/>
                </a:solidFill>
                <a:latin typeface="Arial"/>
                <a:cs typeface="Arial"/>
              </a:rPr>
              <a:t> </a:t>
            </a:r>
            <a:r>
              <a:rPr sz="800">
                <a:solidFill>
                  <a:srgbClr val="231F20"/>
                </a:solidFill>
                <a:latin typeface="Arial"/>
                <a:cs typeface="Arial"/>
              </a:rPr>
              <a:t>value-weighted</a:t>
            </a:r>
            <a:r>
              <a:rPr sz="800" spc="35">
                <a:solidFill>
                  <a:srgbClr val="231F20"/>
                </a:solidFill>
                <a:latin typeface="Arial"/>
                <a:cs typeface="Arial"/>
              </a:rPr>
              <a:t> </a:t>
            </a:r>
            <a:r>
              <a:rPr sz="800">
                <a:solidFill>
                  <a:srgbClr val="231F20"/>
                </a:solidFill>
                <a:latin typeface="Arial"/>
                <a:cs typeface="Arial"/>
              </a:rPr>
              <a:t>index</a:t>
            </a:r>
            <a:r>
              <a:rPr sz="800" spc="35">
                <a:solidFill>
                  <a:srgbClr val="231F20"/>
                </a:solidFill>
                <a:latin typeface="Arial"/>
                <a:cs typeface="Arial"/>
              </a:rPr>
              <a:t> </a:t>
            </a:r>
            <a:r>
              <a:rPr sz="800">
                <a:solidFill>
                  <a:srgbClr val="231F20"/>
                </a:solidFill>
                <a:latin typeface="Arial"/>
                <a:cs typeface="Arial"/>
              </a:rPr>
              <a:t>that</a:t>
            </a:r>
            <a:r>
              <a:rPr sz="800" spc="25">
                <a:solidFill>
                  <a:srgbClr val="231F20"/>
                </a:solidFill>
                <a:latin typeface="Arial"/>
                <a:cs typeface="Arial"/>
              </a:rPr>
              <a:t> </a:t>
            </a:r>
            <a:r>
              <a:rPr sz="800" spc="-10">
                <a:solidFill>
                  <a:srgbClr val="231F20"/>
                </a:solidFill>
                <a:latin typeface="Arial"/>
                <a:cs typeface="Arial"/>
              </a:rPr>
              <a:t>covers</a:t>
            </a:r>
            <a:endParaRPr sz="800">
              <a:latin typeface="Arial"/>
              <a:cs typeface="Arial"/>
            </a:endParaRPr>
          </a:p>
          <a:p>
            <a:pPr marL="12700" marR="28575">
              <a:lnSpc>
                <a:spcPct val="100099"/>
              </a:lnSpc>
              <a:spcBef>
                <a:spcPts val="45"/>
              </a:spcBef>
            </a:pP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mortgage-backed</a:t>
            </a:r>
            <a:r>
              <a:rPr sz="800" spc="75">
                <a:solidFill>
                  <a:srgbClr val="231F20"/>
                </a:solidFill>
                <a:latin typeface="Arial"/>
                <a:cs typeface="Arial"/>
              </a:rPr>
              <a:t> </a:t>
            </a:r>
            <a:r>
              <a:rPr sz="800" spc="-25">
                <a:solidFill>
                  <a:srgbClr val="231F20"/>
                </a:solidFill>
                <a:latin typeface="Arial"/>
                <a:cs typeface="Arial"/>
              </a:rPr>
              <a:t>pass-</a:t>
            </a:r>
            <a:r>
              <a:rPr sz="800">
                <a:solidFill>
                  <a:srgbClr val="231F20"/>
                </a:solidFill>
                <a:latin typeface="Arial"/>
                <a:cs typeface="Arial"/>
              </a:rPr>
              <a:t>through</a:t>
            </a:r>
            <a:r>
              <a:rPr sz="800" spc="60">
                <a:solidFill>
                  <a:srgbClr val="231F20"/>
                </a:solidFill>
                <a:latin typeface="Arial"/>
                <a:cs typeface="Arial"/>
              </a:rPr>
              <a:t> </a:t>
            </a:r>
            <a:r>
              <a:rPr sz="800">
                <a:solidFill>
                  <a:srgbClr val="231F20"/>
                </a:solidFill>
                <a:latin typeface="Arial"/>
                <a:cs typeface="Arial"/>
              </a:rPr>
              <a:t>securities</a:t>
            </a:r>
            <a:r>
              <a:rPr sz="800" spc="60">
                <a:solidFill>
                  <a:srgbClr val="231F20"/>
                </a:solidFill>
                <a:latin typeface="Arial"/>
                <a:cs typeface="Arial"/>
              </a:rPr>
              <a:t> </a:t>
            </a:r>
            <a:r>
              <a:rPr sz="800">
                <a:solidFill>
                  <a:srgbClr val="231F20"/>
                </a:solidFill>
                <a:latin typeface="Arial"/>
                <a:cs typeface="Arial"/>
              </a:rPr>
              <a:t>of</a:t>
            </a:r>
            <a:r>
              <a:rPr sz="800" spc="70">
                <a:solidFill>
                  <a:srgbClr val="231F20"/>
                </a:solidFill>
                <a:latin typeface="Arial"/>
                <a:cs typeface="Arial"/>
              </a:rPr>
              <a:t> </a:t>
            </a:r>
            <a:r>
              <a:rPr sz="800">
                <a:solidFill>
                  <a:srgbClr val="231F20"/>
                </a:solidFill>
                <a:latin typeface="Arial"/>
                <a:cs typeface="Arial"/>
              </a:rPr>
              <a:t>Ginnie</a:t>
            </a:r>
            <a:r>
              <a:rPr sz="800" spc="70">
                <a:solidFill>
                  <a:srgbClr val="231F20"/>
                </a:solidFill>
                <a:latin typeface="Arial"/>
                <a:cs typeface="Arial"/>
              </a:rPr>
              <a:t> </a:t>
            </a:r>
            <a:r>
              <a:rPr sz="800">
                <a:solidFill>
                  <a:srgbClr val="231F20"/>
                </a:solidFill>
                <a:latin typeface="Arial"/>
                <a:cs typeface="Arial"/>
              </a:rPr>
              <a:t>Mae</a:t>
            </a:r>
            <a:r>
              <a:rPr sz="800" spc="75">
                <a:solidFill>
                  <a:srgbClr val="231F20"/>
                </a:solidFill>
                <a:latin typeface="Arial"/>
                <a:cs typeface="Arial"/>
              </a:rPr>
              <a:t> </a:t>
            </a:r>
            <a:r>
              <a:rPr sz="800">
                <a:solidFill>
                  <a:srgbClr val="231F20"/>
                </a:solidFill>
                <a:latin typeface="Arial"/>
                <a:cs typeface="Arial"/>
              </a:rPr>
              <a:t>(GNMA),</a:t>
            </a:r>
            <a:r>
              <a:rPr sz="800" spc="75">
                <a:solidFill>
                  <a:srgbClr val="231F20"/>
                </a:solidFill>
                <a:latin typeface="Arial"/>
                <a:cs typeface="Arial"/>
              </a:rPr>
              <a:t> </a:t>
            </a:r>
            <a:r>
              <a:rPr sz="800">
                <a:solidFill>
                  <a:srgbClr val="231F20"/>
                </a:solidFill>
                <a:latin typeface="Arial"/>
                <a:cs typeface="Arial"/>
              </a:rPr>
              <a:t>Fannie</a:t>
            </a:r>
            <a:r>
              <a:rPr sz="800" spc="75">
                <a:solidFill>
                  <a:srgbClr val="231F20"/>
                </a:solidFill>
                <a:latin typeface="Arial"/>
                <a:cs typeface="Arial"/>
              </a:rPr>
              <a:t> </a:t>
            </a:r>
            <a:r>
              <a:rPr sz="800">
                <a:solidFill>
                  <a:srgbClr val="231F20"/>
                </a:solidFill>
                <a:latin typeface="Arial"/>
                <a:cs typeface="Arial"/>
              </a:rPr>
              <a:t>Mae</a:t>
            </a:r>
            <a:r>
              <a:rPr sz="800" spc="75">
                <a:solidFill>
                  <a:srgbClr val="231F20"/>
                </a:solidFill>
                <a:latin typeface="Arial"/>
                <a:cs typeface="Arial"/>
              </a:rPr>
              <a:t> </a:t>
            </a:r>
            <a:r>
              <a:rPr sz="800">
                <a:solidFill>
                  <a:srgbClr val="231F20"/>
                </a:solidFill>
                <a:latin typeface="Arial"/>
                <a:cs typeface="Arial"/>
              </a:rPr>
              <a:t>(FNMA)</a:t>
            </a:r>
            <a:r>
              <a:rPr sz="800" spc="60">
                <a:solidFill>
                  <a:srgbClr val="231F20"/>
                </a:solidFill>
                <a:latin typeface="Arial"/>
                <a:cs typeface="Arial"/>
              </a:rPr>
              <a:t> </a:t>
            </a:r>
            <a:r>
              <a:rPr sz="800" spc="-25">
                <a:solidFill>
                  <a:srgbClr val="231F20"/>
                </a:solidFill>
                <a:latin typeface="Arial"/>
                <a:cs typeface="Arial"/>
              </a:rPr>
              <a:t>and</a:t>
            </a:r>
            <a:r>
              <a:rPr sz="800">
                <a:solidFill>
                  <a:srgbClr val="231F20"/>
                </a:solidFill>
                <a:latin typeface="Arial"/>
                <a:cs typeface="Arial"/>
              </a:rPr>
              <a:t> Freddie</a:t>
            </a:r>
            <a:r>
              <a:rPr sz="800" spc="30">
                <a:solidFill>
                  <a:srgbClr val="231F20"/>
                </a:solidFill>
                <a:latin typeface="Arial"/>
                <a:cs typeface="Arial"/>
              </a:rPr>
              <a:t> </a:t>
            </a:r>
            <a:r>
              <a:rPr sz="800">
                <a:solidFill>
                  <a:srgbClr val="231F20"/>
                </a:solidFill>
                <a:latin typeface="Arial"/>
                <a:cs typeface="Arial"/>
              </a:rPr>
              <a:t>Mac</a:t>
            </a:r>
            <a:r>
              <a:rPr sz="800" spc="30">
                <a:solidFill>
                  <a:srgbClr val="231F20"/>
                </a:solidFill>
                <a:latin typeface="Arial"/>
                <a:cs typeface="Arial"/>
              </a:rPr>
              <a:t> </a:t>
            </a:r>
            <a:r>
              <a:rPr sz="800" spc="-10">
                <a:solidFill>
                  <a:srgbClr val="231F20"/>
                </a:solidFill>
                <a:latin typeface="Arial"/>
                <a:cs typeface="Arial"/>
              </a:rPr>
              <a:t>(FHLMC).</a:t>
            </a:r>
            <a:r>
              <a:rPr sz="800" spc="35">
                <a:solidFill>
                  <a:srgbClr val="231F20"/>
                </a:solidFill>
                <a:latin typeface="Arial"/>
                <a:cs typeface="Arial"/>
              </a:rPr>
              <a:t> </a:t>
            </a:r>
            <a:r>
              <a:rPr sz="800" b="1" spc="-10">
                <a:solidFill>
                  <a:srgbClr val="231F20"/>
                </a:solidFill>
                <a:latin typeface="Arial"/>
                <a:cs typeface="Arial"/>
              </a:rPr>
              <a:t>Bloomberg</a:t>
            </a:r>
            <a:r>
              <a:rPr sz="800" b="1" spc="20">
                <a:solidFill>
                  <a:srgbClr val="231F20"/>
                </a:solidFill>
                <a:latin typeface="Arial"/>
                <a:cs typeface="Arial"/>
              </a:rPr>
              <a:t> </a:t>
            </a:r>
            <a:r>
              <a:rPr sz="800" b="1" spc="-10">
                <a:solidFill>
                  <a:srgbClr val="231F20"/>
                </a:solidFill>
                <a:latin typeface="Arial"/>
                <a:cs typeface="Arial"/>
              </a:rPr>
              <a:t>Municipal</a:t>
            </a:r>
            <a:r>
              <a:rPr sz="800" b="1" spc="30">
                <a:solidFill>
                  <a:srgbClr val="231F20"/>
                </a:solidFill>
                <a:latin typeface="Arial"/>
                <a:cs typeface="Arial"/>
              </a:rPr>
              <a:t> </a:t>
            </a:r>
            <a:r>
              <a:rPr sz="800" b="1" spc="-10">
                <a:solidFill>
                  <a:srgbClr val="231F20"/>
                </a:solidFill>
                <a:latin typeface="Arial"/>
                <a:cs typeface="Arial"/>
              </a:rPr>
              <a:t>Bond</a:t>
            </a:r>
            <a:r>
              <a:rPr sz="800" b="1" spc="30">
                <a:solidFill>
                  <a:srgbClr val="231F20"/>
                </a:solidFill>
                <a:latin typeface="Arial"/>
                <a:cs typeface="Arial"/>
              </a:rPr>
              <a:t> </a:t>
            </a:r>
            <a:r>
              <a:rPr sz="800" b="1">
                <a:solidFill>
                  <a:srgbClr val="231F20"/>
                </a:solidFill>
                <a:latin typeface="Arial"/>
                <a:cs typeface="Arial"/>
              </a:rPr>
              <a:t>Index</a:t>
            </a:r>
            <a:r>
              <a:rPr sz="800" b="1" spc="25">
                <a:solidFill>
                  <a:srgbClr val="231F20"/>
                </a:solidFill>
                <a:latin typeface="Arial"/>
                <a:cs typeface="Arial"/>
              </a:rPr>
              <a:t> </a:t>
            </a:r>
            <a:r>
              <a:rPr sz="800">
                <a:solidFill>
                  <a:srgbClr val="231F20"/>
                </a:solidFill>
                <a:latin typeface="Arial"/>
                <a:cs typeface="Arial"/>
              </a:rPr>
              <a:t>is</a:t>
            </a:r>
            <a:r>
              <a:rPr sz="800" spc="20">
                <a:solidFill>
                  <a:srgbClr val="231F20"/>
                </a:solidFill>
                <a:latin typeface="Arial"/>
                <a:cs typeface="Arial"/>
              </a:rPr>
              <a:t> </a:t>
            </a:r>
            <a:r>
              <a:rPr sz="800">
                <a:solidFill>
                  <a:srgbClr val="231F20"/>
                </a:solidFill>
                <a:latin typeface="Arial"/>
                <a:cs typeface="Arial"/>
              </a:rPr>
              <a:t>a</a:t>
            </a:r>
            <a:r>
              <a:rPr sz="800" spc="30">
                <a:solidFill>
                  <a:srgbClr val="231F20"/>
                </a:solidFill>
                <a:latin typeface="Arial"/>
                <a:cs typeface="Arial"/>
              </a:rPr>
              <a:t> </a:t>
            </a:r>
            <a:r>
              <a:rPr sz="800">
                <a:solidFill>
                  <a:srgbClr val="231F20"/>
                </a:solidFill>
                <a:latin typeface="Arial"/>
                <a:cs typeface="Arial"/>
              </a:rPr>
              <a:t>market</a:t>
            </a:r>
            <a:r>
              <a:rPr sz="800" spc="20">
                <a:solidFill>
                  <a:srgbClr val="231F20"/>
                </a:solidFill>
                <a:latin typeface="Arial"/>
                <a:cs typeface="Arial"/>
              </a:rPr>
              <a:t> </a:t>
            </a:r>
            <a:r>
              <a:rPr sz="800">
                <a:solidFill>
                  <a:srgbClr val="231F20"/>
                </a:solidFill>
                <a:latin typeface="Arial"/>
                <a:cs typeface="Arial"/>
              </a:rPr>
              <a:t>value-weighted</a:t>
            </a:r>
            <a:r>
              <a:rPr sz="800" spc="35">
                <a:solidFill>
                  <a:srgbClr val="231F20"/>
                </a:solidFill>
                <a:latin typeface="Arial"/>
                <a:cs typeface="Arial"/>
              </a:rPr>
              <a:t> </a:t>
            </a:r>
            <a:r>
              <a:rPr sz="800" spc="-10">
                <a:solidFill>
                  <a:srgbClr val="231F20"/>
                </a:solidFill>
                <a:latin typeface="Arial"/>
                <a:cs typeface="Arial"/>
              </a:rPr>
              <a:t>index </a:t>
            </a:r>
            <a:r>
              <a:rPr sz="800">
                <a:solidFill>
                  <a:srgbClr val="231F20"/>
                </a:solidFill>
                <a:latin typeface="Arial"/>
                <a:cs typeface="Arial"/>
              </a:rPr>
              <a:t>designed</a:t>
            </a:r>
            <a:r>
              <a:rPr sz="800" spc="120">
                <a:solidFill>
                  <a:srgbClr val="231F20"/>
                </a:solidFill>
                <a:latin typeface="Arial"/>
                <a:cs typeface="Arial"/>
              </a:rPr>
              <a:t> </a:t>
            </a:r>
            <a:r>
              <a:rPr sz="800">
                <a:solidFill>
                  <a:srgbClr val="231F20"/>
                </a:solidFill>
                <a:latin typeface="Arial"/>
                <a:cs typeface="Arial"/>
              </a:rPr>
              <a:t>to</a:t>
            </a:r>
            <a:r>
              <a:rPr sz="800" spc="110">
                <a:solidFill>
                  <a:srgbClr val="231F20"/>
                </a:solidFill>
                <a:latin typeface="Arial"/>
                <a:cs typeface="Arial"/>
              </a:rPr>
              <a:t> </a:t>
            </a:r>
            <a:r>
              <a:rPr sz="800">
                <a:solidFill>
                  <a:srgbClr val="231F20"/>
                </a:solidFill>
                <a:latin typeface="Arial"/>
                <a:cs typeface="Arial"/>
              </a:rPr>
              <a:t>represent</a:t>
            </a:r>
            <a:r>
              <a:rPr sz="800" spc="105">
                <a:solidFill>
                  <a:srgbClr val="231F20"/>
                </a:solidFill>
                <a:latin typeface="Arial"/>
                <a:cs typeface="Arial"/>
              </a:rPr>
              <a:t> </a:t>
            </a:r>
            <a:r>
              <a:rPr sz="800">
                <a:solidFill>
                  <a:srgbClr val="231F20"/>
                </a:solidFill>
                <a:latin typeface="Arial"/>
                <a:cs typeface="Arial"/>
              </a:rPr>
              <a:t>the</a:t>
            </a:r>
            <a:r>
              <a:rPr sz="800" spc="125">
                <a:solidFill>
                  <a:srgbClr val="231F20"/>
                </a:solidFill>
                <a:latin typeface="Arial"/>
                <a:cs typeface="Arial"/>
              </a:rPr>
              <a:t> </a:t>
            </a:r>
            <a:r>
              <a:rPr sz="800">
                <a:solidFill>
                  <a:srgbClr val="231F20"/>
                </a:solidFill>
                <a:latin typeface="Arial"/>
                <a:cs typeface="Arial"/>
              </a:rPr>
              <a:t>long-term</a:t>
            </a:r>
            <a:r>
              <a:rPr sz="800" spc="120">
                <a:solidFill>
                  <a:srgbClr val="231F20"/>
                </a:solidFill>
                <a:latin typeface="Arial"/>
                <a:cs typeface="Arial"/>
              </a:rPr>
              <a:t> </a:t>
            </a:r>
            <a:r>
              <a:rPr sz="800">
                <a:solidFill>
                  <a:srgbClr val="231F20"/>
                </a:solidFill>
                <a:latin typeface="Arial"/>
                <a:cs typeface="Arial"/>
              </a:rPr>
              <a:t>investment-grade</a:t>
            </a:r>
            <a:r>
              <a:rPr sz="800" spc="120">
                <a:solidFill>
                  <a:srgbClr val="231F20"/>
                </a:solidFill>
                <a:latin typeface="Arial"/>
                <a:cs typeface="Arial"/>
              </a:rPr>
              <a:t> </a:t>
            </a:r>
            <a:r>
              <a:rPr sz="800" spc="-10">
                <a:solidFill>
                  <a:srgbClr val="231F20"/>
                </a:solidFill>
                <a:latin typeface="Arial"/>
                <a:cs typeface="Arial"/>
              </a:rPr>
              <a:t>tax-</a:t>
            </a:r>
            <a:r>
              <a:rPr sz="800">
                <a:solidFill>
                  <a:srgbClr val="231F20"/>
                </a:solidFill>
                <a:latin typeface="Arial"/>
                <a:cs typeface="Arial"/>
              </a:rPr>
              <a:t>exempt</a:t>
            </a:r>
            <a:r>
              <a:rPr sz="800" spc="105">
                <a:solidFill>
                  <a:srgbClr val="231F20"/>
                </a:solidFill>
                <a:latin typeface="Arial"/>
                <a:cs typeface="Arial"/>
              </a:rPr>
              <a:t> </a:t>
            </a:r>
            <a:r>
              <a:rPr sz="800">
                <a:solidFill>
                  <a:srgbClr val="231F20"/>
                </a:solidFill>
                <a:latin typeface="Arial"/>
                <a:cs typeface="Arial"/>
              </a:rPr>
              <a:t>bond</a:t>
            </a:r>
            <a:r>
              <a:rPr sz="800" spc="125">
                <a:solidFill>
                  <a:srgbClr val="231F20"/>
                </a:solidFill>
                <a:latin typeface="Arial"/>
                <a:cs typeface="Arial"/>
              </a:rPr>
              <a:t> </a:t>
            </a:r>
            <a:r>
              <a:rPr sz="800">
                <a:solidFill>
                  <a:srgbClr val="231F20"/>
                </a:solidFill>
                <a:latin typeface="Arial"/>
                <a:cs typeface="Arial"/>
              </a:rPr>
              <a:t>market.</a:t>
            </a:r>
            <a:r>
              <a:rPr sz="800" spc="120">
                <a:solidFill>
                  <a:srgbClr val="231F20"/>
                </a:solidFill>
                <a:latin typeface="Arial"/>
                <a:cs typeface="Arial"/>
              </a:rPr>
              <a:t> </a:t>
            </a:r>
            <a:r>
              <a:rPr sz="800" b="1" spc="-55">
                <a:solidFill>
                  <a:srgbClr val="231F20"/>
                </a:solidFill>
                <a:latin typeface="Arial"/>
                <a:cs typeface="Arial"/>
              </a:rPr>
              <a:t>JP</a:t>
            </a:r>
            <a:r>
              <a:rPr sz="800" b="1" spc="114">
                <a:solidFill>
                  <a:srgbClr val="231F20"/>
                </a:solidFill>
                <a:latin typeface="Arial"/>
                <a:cs typeface="Arial"/>
              </a:rPr>
              <a:t> </a:t>
            </a:r>
            <a:r>
              <a:rPr sz="800" b="1" spc="-10">
                <a:solidFill>
                  <a:srgbClr val="231F20"/>
                </a:solidFill>
                <a:latin typeface="Arial"/>
                <a:cs typeface="Arial"/>
              </a:rPr>
              <a:t>Morgan Emerging</a:t>
            </a:r>
            <a:r>
              <a:rPr sz="800" b="1">
                <a:solidFill>
                  <a:srgbClr val="231F20"/>
                </a:solidFill>
                <a:latin typeface="Arial"/>
                <a:cs typeface="Arial"/>
              </a:rPr>
              <a:t> </a:t>
            </a:r>
            <a:r>
              <a:rPr sz="800" b="1" spc="-10">
                <a:solidFill>
                  <a:srgbClr val="231F20"/>
                </a:solidFill>
                <a:latin typeface="Arial"/>
                <a:cs typeface="Arial"/>
              </a:rPr>
              <a:t>Markets</a:t>
            </a:r>
            <a:r>
              <a:rPr sz="800" b="1" spc="5">
                <a:solidFill>
                  <a:srgbClr val="231F20"/>
                </a:solidFill>
                <a:latin typeface="Arial"/>
                <a:cs typeface="Arial"/>
              </a:rPr>
              <a:t> </a:t>
            </a:r>
            <a:r>
              <a:rPr sz="800" b="1" spc="-10">
                <a:solidFill>
                  <a:srgbClr val="231F20"/>
                </a:solidFill>
                <a:latin typeface="Arial"/>
                <a:cs typeface="Arial"/>
              </a:rPr>
              <a:t>Bond</a:t>
            </a:r>
            <a:r>
              <a:rPr sz="800" b="1" spc="15">
                <a:solidFill>
                  <a:srgbClr val="231F20"/>
                </a:solidFill>
                <a:latin typeface="Arial"/>
                <a:cs typeface="Arial"/>
              </a:rPr>
              <a:t> </a:t>
            </a:r>
            <a:r>
              <a:rPr sz="800" b="1">
                <a:solidFill>
                  <a:srgbClr val="231F20"/>
                </a:solidFill>
                <a:latin typeface="Arial"/>
                <a:cs typeface="Arial"/>
              </a:rPr>
              <a:t>Index</a:t>
            </a:r>
            <a:r>
              <a:rPr sz="800" b="1" spc="5">
                <a:solidFill>
                  <a:srgbClr val="231F20"/>
                </a:solidFill>
                <a:latin typeface="Arial"/>
                <a:cs typeface="Arial"/>
              </a:rPr>
              <a:t> </a:t>
            </a:r>
            <a:r>
              <a:rPr sz="800" b="1">
                <a:solidFill>
                  <a:srgbClr val="231F20"/>
                </a:solidFill>
                <a:latin typeface="Arial"/>
                <a:cs typeface="Arial"/>
              </a:rPr>
              <a:t>(EMBI)</a:t>
            </a:r>
            <a:r>
              <a:rPr sz="800" b="1" spc="10">
                <a:solidFill>
                  <a:srgbClr val="231F20"/>
                </a:solidFill>
                <a:latin typeface="Arial"/>
                <a:cs typeface="Arial"/>
              </a:rPr>
              <a:t> </a:t>
            </a:r>
            <a:r>
              <a:rPr sz="800" b="1">
                <a:solidFill>
                  <a:srgbClr val="231F20"/>
                </a:solidFill>
                <a:latin typeface="Arial"/>
                <a:cs typeface="Arial"/>
              </a:rPr>
              <a:t>Global</a:t>
            </a:r>
            <a:r>
              <a:rPr sz="800" b="1" spc="10">
                <a:solidFill>
                  <a:srgbClr val="231F20"/>
                </a:solidFill>
                <a:latin typeface="Arial"/>
                <a:cs typeface="Arial"/>
              </a:rPr>
              <a:t> </a:t>
            </a:r>
            <a:r>
              <a:rPr sz="800" b="1" spc="-10">
                <a:solidFill>
                  <a:srgbClr val="231F20"/>
                </a:solidFill>
                <a:latin typeface="Arial"/>
                <a:cs typeface="Arial"/>
              </a:rPr>
              <a:t>Diversified</a:t>
            </a:r>
            <a:r>
              <a:rPr sz="800" b="1" spc="20">
                <a:solidFill>
                  <a:srgbClr val="231F20"/>
                </a:solidFill>
                <a:latin typeface="Arial"/>
                <a:cs typeface="Arial"/>
              </a:rPr>
              <a:t> </a:t>
            </a:r>
            <a:r>
              <a:rPr sz="800">
                <a:solidFill>
                  <a:srgbClr val="231F20"/>
                </a:solidFill>
                <a:latin typeface="Arial"/>
                <a:cs typeface="Arial"/>
              </a:rPr>
              <a:t>is a</a:t>
            </a:r>
            <a:r>
              <a:rPr sz="800" spc="15">
                <a:solidFill>
                  <a:srgbClr val="231F20"/>
                </a:solidFill>
                <a:latin typeface="Arial"/>
                <a:cs typeface="Arial"/>
              </a:rPr>
              <a:t> </a:t>
            </a:r>
            <a:r>
              <a:rPr sz="800">
                <a:solidFill>
                  <a:srgbClr val="231F20"/>
                </a:solidFill>
                <a:latin typeface="Arial"/>
                <a:cs typeface="Arial"/>
              </a:rPr>
              <a:t>uniquely weighted</a:t>
            </a:r>
            <a:r>
              <a:rPr sz="800" spc="20">
                <a:solidFill>
                  <a:srgbClr val="231F20"/>
                </a:solidFill>
                <a:latin typeface="Arial"/>
                <a:cs typeface="Arial"/>
              </a:rPr>
              <a:t> </a:t>
            </a:r>
            <a:r>
              <a:rPr sz="800" spc="-10">
                <a:solidFill>
                  <a:srgbClr val="231F20"/>
                </a:solidFill>
                <a:latin typeface="Arial"/>
                <a:cs typeface="Arial"/>
              </a:rPr>
              <a:t>emerging</a:t>
            </a:r>
            <a:r>
              <a:rPr sz="800" spc="500">
                <a:solidFill>
                  <a:srgbClr val="231F20"/>
                </a:solidFill>
                <a:latin typeface="Arial"/>
                <a:cs typeface="Arial"/>
              </a:rPr>
              <a:t> </a:t>
            </a:r>
            <a:r>
              <a:rPr sz="800">
                <a:solidFill>
                  <a:srgbClr val="231F20"/>
                </a:solidFill>
                <a:latin typeface="Arial"/>
                <a:cs typeface="Arial"/>
              </a:rPr>
              <a:t>market</a:t>
            </a:r>
            <a:r>
              <a:rPr sz="800" spc="80">
                <a:solidFill>
                  <a:srgbClr val="231F20"/>
                </a:solidFill>
                <a:latin typeface="Arial"/>
                <a:cs typeface="Arial"/>
              </a:rPr>
              <a:t> </a:t>
            </a:r>
            <a:r>
              <a:rPr sz="800">
                <a:solidFill>
                  <a:srgbClr val="231F20"/>
                </a:solidFill>
                <a:latin typeface="Arial"/>
                <a:cs typeface="Arial"/>
              </a:rPr>
              <a:t>debt</a:t>
            </a:r>
            <a:r>
              <a:rPr sz="800" spc="80">
                <a:solidFill>
                  <a:srgbClr val="231F20"/>
                </a:solidFill>
                <a:latin typeface="Arial"/>
                <a:cs typeface="Arial"/>
              </a:rPr>
              <a:t> </a:t>
            </a:r>
            <a:r>
              <a:rPr sz="800">
                <a:solidFill>
                  <a:srgbClr val="231F20"/>
                </a:solidFill>
                <a:latin typeface="Arial"/>
                <a:cs typeface="Arial"/>
              </a:rPr>
              <a:t>benchmark</a:t>
            </a:r>
            <a:r>
              <a:rPr sz="800" spc="95">
                <a:solidFill>
                  <a:srgbClr val="231F20"/>
                </a:solidFill>
                <a:latin typeface="Arial"/>
                <a:cs typeface="Arial"/>
              </a:rPr>
              <a:t> </a:t>
            </a:r>
            <a:r>
              <a:rPr sz="800">
                <a:solidFill>
                  <a:srgbClr val="231F20"/>
                </a:solidFill>
                <a:latin typeface="Arial"/>
                <a:cs typeface="Arial"/>
              </a:rPr>
              <a:t>that</a:t>
            </a:r>
            <a:r>
              <a:rPr sz="800" spc="85">
                <a:solidFill>
                  <a:srgbClr val="231F20"/>
                </a:solidFill>
                <a:latin typeface="Arial"/>
                <a:cs typeface="Arial"/>
              </a:rPr>
              <a:t> </a:t>
            </a:r>
            <a:r>
              <a:rPr sz="800">
                <a:solidFill>
                  <a:srgbClr val="231F20"/>
                </a:solidFill>
                <a:latin typeface="Arial"/>
                <a:cs typeface="Arial"/>
              </a:rPr>
              <a:t>tracks</a:t>
            </a:r>
            <a:r>
              <a:rPr sz="800" spc="80">
                <a:solidFill>
                  <a:srgbClr val="231F20"/>
                </a:solidFill>
                <a:latin typeface="Arial"/>
                <a:cs typeface="Arial"/>
              </a:rPr>
              <a:t> </a:t>
            </a:r>
            <a:r>
              <a:rPr sz="800">
                <a:solidFill>
                  <a:srgbClr val="231F20"/>
                </a:solidFill>
                <a:latin typeface="Arial"/>
                <a:cs typeface="Arial"/>
              </a:rPr>
              <a:t>total</a:t>
            </a:r>
            <a:r>
              <a:rPr sz="800" spc="90">
                <a:solidFill>
                  <a:srgbClr val="231F20"/>
                </a:solidFill>
                <a:latin typeface="Arial"/>
                <a:cs typeface="Arial"/>
              </a:rPr>
              <a:t> </a:t>
            </a:r>
            <a:r>
              <a:rPr sz="800">
                <a:solidFill>
                  <a:srgbClr val="231F20"/>
                </a:solidFill>
                <a:latin typeface="Arial"/>
                <a:cs typeface="Arial"/>
              </a:rPr>
              <a:t>returns</a:t>
            </a:r>
            <a:r>
              <a:rPr sz="800" spc="80">
                <a:solidFill>
                  <a:srgbClr val="231F20"/>
                </a:solidFill>
                <a:latin typeface="Arial"/>
                <a:cs typeface="Arial"/>
              </a:rPr>
              <a:t> </a:t>
            </a:r>
            <a:r>
              <a:rPr sz="800">
                <a:solidFill>
                  <a:srgbClr val="231F20"/>
                </a:solidFill>
                <a:latin typeface="Arial"/>
                <a:cs typeface="Arial"/>
              </a:rPr>
              <a:t>for</a:t>
            </a:r>
            <a:r>
              <a:rPr sz="800" spc="90">
                <a:solidFill>
                  <a:srgbClr val="231F20"/>
                </a:solidFill>
                <a:latin typeface="Arial"/>
                <a:cs typeface="Arial"/>
              </a:rPr>
              <a:t> </a:t>
            </a:r>
            <a:r>
              <a:rPr sz="800" spc="-40">
                <a:solidFill>
                  <a:srgbClr val="231F20"/>
                </a:solidFill>
                <a:latin typeface="Arial"/>
                <a:cs typeface="Arial"/>
              </a:rPr>
              <a:t>U.S.</a:t>
            </a:r>
            <a:r>
              <a:rPr sz="800" spc="95">
                <a:solidFill>
                  <a:srgbClr val="231F20"/>
                </a:solidFill>
                <a:latin typeface="Arial"/>
                <a:cs typeface="Arial"/>
              </a:rPr>
              <a:t> </a:t>
            </a:r>
            <a:r>
              <a:rPr sz="800">
                <a:solidFill>
                  <a:srgbClr val="231F20"/>
                </a:solidFill>
                <a:latin typeface="Arial"/>
                <a:cs typeface="Arial"/>
              </a:rPr>
              <a:t>dollar-denominated</a:t>
            </a:r>
            <a:r>
              <a:rPr sz="800" spc="95">
                <a:solidFill>
                  <a:srgbClr val="231F20"/>
                </a:solidFill>
                <a:latin typeface="Arial"/>
                <a:cs typeface="Arial"/>
              </a:rPr>
              <a:t> </a:t>
            </a:r>
            <a:r>
              <a:rPr sz="800">
                <a:solidFill>
                  <a:srgbClr val="231F20"/>
                </a:solidFill>
                <a:latin typeface="Arial"/>
                <a:cs typeface="Arial"/>
              </a:rPr>
              <a:t>bonds</a:t>
            </a:r>
            <a:r>
              <a:rPr sz="800" spc="85">
                <a:solidFill>
                  <a:srgbClr val="231F20"/>
                </a:solidFill>
                <a:latin typeface="Arial"/>
                <a:cs typeface="Arial"/>
              </a:rPr>
              <a:t> </a:t>
            </a:r>
            <a:r>
              <a:rPr sz="800">
                <a:solidFill>
                  <a:srgbClr val="231F20"/>
                </a:solidFill>
                <a:latin typeface="Arial"/>
                <a:cs typeface="Arial"/>
              </a:rPr>
              <a:t>issued</a:t>
            </a:r>
            <a:r>
              <a:rPr sz="800" spc="95">
                <a:solidFill>
                  <a:srgbClr val="231F20"/>
                </a:solidFill>
                <a:latin typeface="Arial"/>
                <a:cs typeface="Arial"/>
              </a:rPr>
              <a:t> </a:t>
            </a:r>
            <a:r>
              <a:rPr sz="800" spc="-25">
                <a:solidFill>
                  <a:srgbClr val="231F20"/>
                </a:solidFill>
                <a:latin typeface="Arial"/>
                <a:cs typeface="Arial"/>
              </a:rPr>
              <a:t>by</a:t>
            </a:r>
            <a:r>
              <a:rPr sz="800">
                <a:solidFill>
                  <a:srgbClr val="231F20"/>
                </a:solidFill>
                <a:latin typeface="Arial"/>
                <a:cs typeface="Arial"/>
              </a:rPr>
              <a:t> emerging</a:t>
            </a:r>
            <a:r>
              <a:rPr sz="800" spc="40">
                <a:solidFill>
                  <a:srgbClr val="231F20"/>
                </a:solidFill>
                <a:latin typeface="Arial"/>
                <a:cs typeface="Arial"/>
              </a:rPr>
              <a:t> </a:t>
            </a:r>
            <a:r>
              <a:rPr sz="800">
                <a:solidFill>
                  <a:srgbClr val="231F20"/>
                </a:solidFill>
                <a:latin typeface="Arial"/>
                <a:cs typeface="Arial"/>
              </a:rPr>
              <a:t>market</a:t>
            </a:r>
            <a:r>
              <a:rPr sz="800" spc="45">
                <a:solidFill>
                  <a:srgbClr val="231F20"/>
                </a:solidFill>
                <a:latin typeface="Arial"/>
                <a:cs typeface="Arial"/>
              </a:rPr>
              <a:t> </a:t>
            </a:r>
            <a:r>
              <a:rPr sz="800">
                <a:solidFill>
                  <a:srgbClr val="231F20"/>
                </a:solidFill>
                <a:latin typeface="Arial"/>
                <a:cs typeface="Arial"/>
              </a:rPr>
              <a:t>sovereign</a:t>
            </a:r>
            <a:r>
              <a:rPr sz="800" spc="50">
                <a:solidFill>
                  <a:srgbClr val="231F20"/>
                </a:solidFill>
                <a:latin typeface="Arial"/>
                <a:cs typeface="Arial"/>
              </a:rPr>
              <a:t> </a:t>
            </a:r>
            <a:r>
              <a:rPr sz="800">
                <a:solidFill>
                  <a:srgbClr val="231F20"/>
                </a:solidFill>
                <a:latin typeface="Arial"/>
                <a:cs typeface="Arial"/>
              </a:rPr>
              <a:t>and</a:t>
            </a:r>
            <a:r>
              <a:rPr sz="800" spc="60">
                <a:solidFill>
                  <a:srgbClr val="231F20"/>
                </a:solidFill>
                <a:latin typeface="Arial"/>
                <a:cs typeface="Arial"/>
              </a:rPr>
              <a:t> </a:t>
            </a:r>
            <a:r>
              <a:rPr sz="800">
                <a:solidFill>
                  <a:srgbClr val="231F20"/>
                </a:solidFill>
                <a:latin typeface="Arial"/>
                <a:cs typeface="Arial"/>
              </a:rPr>
              <a:t>quasi-sovereign</a:t>
            </a:r>
            <a:r>
              <a:rPr sz="800" spc="50">
                <a:solidFill>
                  <a:srgbClr val="231F20"/>
                </a:solidFill>
                <a:latin typeface="Arial"/>
                <a:cs typeface="Arial"/>
              </a:rPr>
              <a:t> </a:t>
            </a:r>
            <a:r>
              <a:rPr sz="800">
                <a:solidFill>
                  <a:srgbClr val="231F20"/>
                </a:solidFill>
                <a:latin typeface="Arial"/>
                <a:cs typeface="Arial"/>
              </a:rPr>
              <a:t>entities.</a:t>
            </a:r>
            <a:r>
              <a:rPr sz="800" spc="50">
                <a:solidFill>
                  <a:srgbClr val="231F20"/>
                </a:solidFill>
                <a:latin typeface="Arial"/>
                <a:cs typeface="Arial"/>
              </a:rPr>
              <a:t> </a:t>
            </a:r>
            <a:r>
              <a:rPr sz="800" b="1" spc="-55">
                <a:solidFill>
                  <a:srgbClr val="231F20"/>
                </a:solidFill>
                <a:latin typeface="Arial"/>
                <a:cs typeface="Arial"/>
              </a:rPr>
              <a:t>JP</a:t>
            </a:r>
            <a:r>
              <a:rPr sz="800" b="1" spc="50">
                <a:solidFill>
                  <a:srgbClr val="231F20"/>
                </a:solidFill>
                <a:latin typeface="Arial"/>
                <a:cs typeface="Arial"/>
              </a:rPr>
              <a:t> </a:t>
            </a:r>
            <a:r>
              <a:rPr sz="800" b="1">
                <a:solidFill>
                  <a:srgbClr val="231F20"/>
                </a:solidFill>
                <a:latin typeface="Arial"/>
                <a:cs typeface="Arial"/>
              </a:rPr>
              <a:t>Morgan</a:t>
            </a:r>
            <a:r>
              <a:rPr sz="800" b="1" spc="45">
                <a:solidFill>
                  <a:srgbClr val="231F20"/>
                </a:solidFill>
                <a:latin typeface="Arial"/>
                <a:cs typeface="Arial"/>
              </a:rPr>
              <a:t> </a:t>
            </a:r>
            <a:r>
              <a:rPr sz="800" b="1" spc="-10">
                <a:solidFill>
                  <a:srgbClr val="231F20"/>
                </a:solidFill>
                <a:latin typeface="Arial"/>
                <a:cs typeface="Arial"/>
              </a:rPr>
              <a:t>Government</a:t>
            </a:r>
            <a:r>
              <a:rPr sz="800" b="1" spc="55">
                <a:solidFill>
                  <a:srgbClr val="231F20"/>
                </a:solidFill>
                <a:latin typeface="Arial"/>
                <a:cs typeface="Arial"/>
              </a:rPr>
              <a:t> </a:t>
            </a:r>
            <a:r>
              <a:rPr sz="800" b="1" spc="-10">
                <a:solidFill>
                  <a:srgbClr val="231F20"/>
                </a:solidFill>
                <a:latin typeface="Arial"/>
                <a:cs typeface="Arial"/>
              </a:rPr>
              <a:t>Bond</a:t>
            </a:r>
            <a:r>
              <a:rPr sz="800" b="1" spc="60">
                <a:solidFill>
                  <a:srgbClr val="231F20"/>
                </a:solidFill>
                <a:latin typeface="Arial"/>
                <a:cs typeface="Arial"/>
              </a:rPr>
              <a:t> </a:t>
            </a:r>
            <a:r>
              <a:rPr sz="800" b="1">
                <a:solidFill>
                  <a:srgbClr val="231F20"/>
                </a:solidFill>
                <a:latin typeface="Arial"/>
                <a:cs typeface="Arial"/>
              </a:rPr>
              <a:t>Index</a:t>
            </a:r>
            <a:r>
              <a:rPr sz="800" b="1" spc="45">
                <a:solidFill>
                  <a:srgbClr val="231F20"/>
                </a:solidFill>
                <a:latin typeface="Arial"/>
                <a:cs typeface="Arial"/>
              </a:rPr>
              <a:t> </a:t>
            </a:r>
            <a:r>
              <a:rPr sz="800" b="1" spc="-370">
                <a:solidFill>
                  <a:srgbClr val="231F20"/>
                </a:solidFill>
                <a:latin typeface="Arial"/>
                <a:cs typeface="Arial"/>
              </a:rPr>
              <a:t>—</a:t>
            </a:r>
            <a:r>
              <a:rPr sz="800" b="1" spc="-10">
                <a:solidFill>
                  <a:srgbClr val="231F20"/>
                </a:solidFill>
                <a:latin typeface="Arial"/>
                <a:cs typeface="Arial"/>
              </a:rPr>
              <a:t> Emerging</a:t>
            </a:r>
            <a:r>
              <a:rPr sz="800" b="1" spc="40">
                <a:solidFill>
                  <a:srgbClr val="231F20"/>
                </a:solidFill>
                <a:latin typeface="Arial"/>
                <a:cs typeface="Arial"/>
              </a:rPr>
              <a:t> </a:t>
            </a:r>
            <a:r>
              <a:rPr sz="800" b="1" spc="-10">
                <a:solidFill>
                  <a:srgbClr val="231F20"/>
                </a:solidFill>
                <a:latin typeface="Arial"/>
                <a:cs typeface="Arial"/>
              </a:rPr>
              <a:t>Markets</a:t>
            </a:r>
            <a:r>
              <a:rPr sz="800" b="1" spc="45">
                <a:solidFill>
                  <a:srgbClr val="231F20"/>
                </a:solidFill>
                <a:latin typeface="Arial"/>
                <a:cs typeface="Arial"/>
              </a:rPr>
              <a:t> </a:t>
            </a:r>
            <a:r>
              <a:rPr sz="800" b="1">
                <a:solidFill>
                  <a:srgbClr val="231F20"/>
                </a:solidFill>
                <a:latin typeface="Arial"/>
                <a:cs typeface="Arial"/>
              </a:rPr>
              <a:t>Global</a:t>
            </a:r>
            <a:r>
              <a:rPr sz="800" b="1" spc="55">
                <a:solidFill>
                  <a:srgbClr val="231F20"/>
                </a:solidFill>
                <a:latin typeface="Arial"/>
                <a:cs typeface="Arial"/>
              </a:rPr>
              <a:t> </a:t>
            </a:r>
            <a:r>
              <a:rPr sz="800" b="1" spc="-10">
                <a:solidFill>
                  <a:srgbClr val="231F20"/>
                </a:solidFill>
                <a:latin typeface="Arial"/>
                <a:cs typeface="Arial"/>
              </a:rPr>
              <a:t>Diversified</a:t>
            </a:r>
            <a:r>
              <a:rPr sz="800" b="1" spc="55">
                <a:solidFill>
                  <a:srgbClr val="231F20"/>
                </a:solidFill>
                <a:latin typeface="Arial"/>
                <a:cs typeface="Arial"/>
              </a:rPr>
              <a:t> </a:t>
            </a:r>
            <a:r>
              <a:rPr sz="800">
                <a:solidFill>
                  <a:srgbClr val="231F20"/>
                </a:solidFill>
                <a:latin typeface="Arial"/>
                <a:cs typeface="Arial"/>
              </a:rPr>
              <a:t>covers</a:t>
            </a:r>
            <a:r>
              <a:rPr sz="800" spc="45">
                <a:solidFill>
                  <a:srgbClr val="231F20"/>
                </a:solidFill>
                <a:latin typeface="Arial"/>
                <a:cs typeface="Arial"/>
              </a:rPr>
              <a:t> </a:t>
            </a:r>
            <a:r>
              <a:rPr sz="800">
                <a:solidFill>
                  <a:srgbClr val="231F20"/>
                </a:solidFill>
                <a:latin typeface="Arial"/>
                <a:cs typeface="Arial"/>
              </a:rPr>
              <a:t>the</a:t>
            </a:r>
            <a:r>
              <a:rPr sz="800" spc="60">
                <a:solidFill>
                  <a:srgbClr val="231F20"/>
                </a:solidFill>
                <a:latin typeface="Arial"/>
                <a:cs typeface="Arial"/>
              </a:rPr>
              <a:t> </a:t>
            </a:r>
            <a:r>
              <a:rPr sz="800">
                <a:solidFill>
                  <a:srgbClr val="231F20"/>
                </a:solidFill>
                <a:latin typeface="Arial"/>
                <a:cs typeface="Arial"/>
              </a:rPr>
              <a:t>universe</a:t>
            </a:r>
            <a:r>
              <a:rPr sz="800" spc="60">
                <a:solidFill>
                  <a:srgbClr val="231F20"/>
                </a:solidFill>
                <a:latin typeface="Arial"/>
                <a:cs typeface="Arial"/>
              </a:rPr>
              <a:t> </a:t>
            </a:r>
            <a:r>
              <a:rPr sz="800">
                <a:solidFill>
                  <a:srgbClr val="231F20"/>
                </a:solidFill>
                <a:latin typeface="Arial"/>
                <a:cs typeface="Arial"/>
              </a:rPr>
              <a:t>of</a:t>
            </a:r>
            <a:r>
              <a:rPr sz="800" spc="50">
                <a:solidFill>
                  <a:srgbClr val="231F20"/>
                </a:solidFill>
                <a:latin typeface="Arial"/>
                <a:cs typeface="Arial"/>
              </a:rPr>
              <a:t> </a:t>
            </a:r>
            <a:r>
              <a:rPr sz="800">
                <a:solidFill>
                  <a:srgbClr val="231F20"/>
                </a:solidFill>
                <a:latin typeface="Arial"/>
                <a:cs typeface="Arial"/>
              </a:rPr>
              <a:t>regularly</a:t>
            </a:r>
            <a:r>
              <a:rPr sz="800" spc="45">
                <a:solidFill>
                  <a:srgbClr val="231F20"/>
                </a:solidFill>
                <a:latin typeface="Arial"/>
                <a:cs typeface="Arial"/>
              </a:rPr>
              <a:t> </a:t>
            </a:r>
            <a:r>
              <a:rPr sz="800">
                <a:solidFill>
                  <a:srgbClr val="231F20"/>
                </a:solidFill>
                <a:latin typeface="Arial"/>
                <a:cs typeface="Arial"/>
              </a:rPr>
              <a:t>traded,</a:t>
            </a:r>
            <a:r>
              <a:rPr sz="800" spc="55">
                <a:solidFill>
                  <a:srgbClr val="231F20"/>
                </a:solidFill>
                <a:latin typeface="Arial"/>
                <a:cs typeface="Arial"/>
              </a:rPr>
              <a:t> </a:t>
            </a:r>
            <a:r>
              <a:rPr sz="800">
                <a:solidFill>
                  <a:srgbClr val="231F20"/>
                </a:solidFill>
                <a:latin typeface="Arial"/>
                <a:cs typeface="Arial"/>
              </a:rPr>
              <a:t>liquid</a:t>
            </a:r>
            <a:r>
              <a:rPr sz="800" spc="60">
                <a:solidFill>
                  <a:srgbClr val="231F20"/>
                </a:solidFill>
                <a:latin typeface="Arial"/>
                <a:cs typeface="Arial"/>
              </a:rPr>
              <a:t> </a:t>
            </a:r>
            <a:r>
              <a:rPr sz="800">
                <a:solidFill>
                  <a:srgbClr val="231F20"/>
                </a:solidFill>
                <a:latin typeface="Arial"/>
                <a:cs typeface="Arial"/>
              </a:rPr>
              <a:t>fixed-</a:t>
            </a:r>
            <a:r>
              <a:rPr sz="800" spc="-10">
                <a:solidFill>
                  <a:srgbClr val="231F20"/>
                </a:solidFill>
                <a:latin typeface="Arial"/>
                <a:cs typeface="Arial"/>
              </a:rPr>
              <a:t>rate, </a:t>
            </a:r>
            <a:r>
              <a:rPr sz="800" spc="10">
                <a:solidFill>
                  <a:srgbClr val="231F20"/>
                </a:solidFill>
                <a:latin typeface="Arial"/>
                <a:cs typeface="Arial"/>
              </a:rPr>
              <a:t>domestic</a:t>
            </a:r>
            <a:r>
              <a:rPr sz="800" spc="45">
                <a:solidFill>
                  <a:srgbClr val="231F20"/>
                </a:solidFill>
                <a:latin typeface="Arial"/>
                <a:cs typeface="Arial"/>
              </a:rPr>
              <a:t> </a:t>
            </a:r>
            <a:r>
              <a:rPr sz="800" spc="10">
                <a:solidFill>
                  <a:srgbClr val="231F20"/>
                </a:solidFill>
                <a:latin typeface="Arial"/>
                <a:cs typeface="Arial"/>
              </a:rPr>
              <a:t>currency</a:t>
            </a:r>
            <a:r>
              <a:rPr sz="800" spc="45">
                <a:solidFill>
                  <a:srgbClr val="231F20"/>
                </a:solidFill>
                <a:latin typeface="Arial"/>
                <a:cs typeface="Arial"/>
              </a:rPr>
              <a:t> </a:t>
            </a:r>
            <a:r>
              <a:rPr sz="800" spc="10">
                <a:solidFill>
                  <a:srgbClr val="231F20"/>
                </a:solidFill>
                <a:latin typeface="Arial"/>
                <a:cs typeface="Arial"/>
              </a:rPr>
              <a:t>emerging</a:t>
            </a:r>
            <a:r>
              <a:rPr sz="800" spc="45">
                <a:solidFill>
                  <a:srgbClr val="231F20"/>
                </a:solidFill>
                <a:latin typeface="Arial"/>
                <a:cs typeface="Arial"/>
              </a:rPr>
              <a:t> </a:t>
            </a:r>
            <a:r>
              <a:rPr sz="800" spc="10">
                <a:solidFill>
                  <a:srgbClr val="231F20"/>
                </a:solidFill>
                <a:latin typeface="Arial"/>
                <a:cs typeface="Arial"/>
              </a:rPr>
              <a:t>market</a:t>
            </a:r>
            <a:r>
              <a:rPr sz="800" spc="40">
                <a:solidFill>
                  <a:srgbClr val="231F20"/>
                </a:solidFill>
                <a:latin typeface="Arial"/>
                <a:cs typeface="Arial"/>
              </a:rPr>
              <a:t> </a:t>
            </a:r>
            <a:r>
              <a:rPr sz="800" spc="10">
                <a:solidFill>
                  <a:srgbClr val="231F20"/>
                </a:solidFill>
                <a:latin typeface="Arial"/>
                <a:cs typeface="Arial"/>
              </a:rPr>
              <a:t>government</a:t>
            </a:r>
            <a:r>
              <a:rPr sz="800" spc="45">
                <a:solidFill>
                  <a:srgbClr val="231F20"/>
                </a:solidFill>
                <a:latin typeface="Arial"/>
                <a:cs typeface="Arial"/>
              </a:rPr>
              <a:t> </a:t>
            </a:r>
            <a:r>
              <a:rPr sz="800" spc="10">
                <a:solidFill>
                  <a:srgbClr val="231F20"/>
                </a:solidFill>
                <a:latin typeface="Arial"/>
                <a:cs typeface="Arial"/>
              </a:rPr>
              <a:t>bonds</a:t>
            </a:r>
            <a:r>
              <a:rPr sz="800" spc="40">
                <a:solidFill>
                  <a:srgbClr val="231F20"/>
                </a:solidFill>
                <a:latin typeface="Arial"/>
                <a:cs typeface="Arial"/>
              </a:rPr>
              <a:t> </a:t>
            </a:r>
            <a:r>
              <a:rPr sz="800" spc="10">
                <a:solidFill>
                  <a:srgbClr val="231F20"/>
                </a:solidFill>
                <a:latin typeface="Arial"/>
                <a:cs typeface="Arial"/>
              </a:rPr>
              <a:t>to</a:t>
            </a:r>
            <a:r>
              <a:rPr sz="800" spc="50">
                <a:solidFill>
                  <a:srgbClr val="231F20"/>
                </a:solidFill>
                <a:latin typeface="Arial"/>
                <a:cs typeface="Arial"/>
              </a:rPr>
              <a:t> </a:t>
            </a:r>
            <a:r>
              <a:rPr sz="800" spc="10">
                <a:solidFill>
                  <a:srgbClr val="231F20"/>
                </a:solidFill>
                <a:latin typeface="Arial"/>
                <a:cs typeface="Arial"/>
              </a:rPr>
              <a:t>which</a:t>
            </a:r>
            <a:r>
              <a:rPr sz="800" spc="45">
                <a:solidFill>
                  <a:srgbClr val="231F20"/>
                </a:solidFill>
                <a:latin typeface="Arial"/>
                <a:cs typeface="Arial"/>
              </a:rPr>
              <a:t> </a:t>
            </a:r>
            <a:r>
              <a:rPr sz="800" spc="10">
                <a:solidFill>
                  <a:srgbClr val="231F20"/>
                </a:solidFill>
                <a:latin typeface="Arial"/>
                <a:cs typeface="Arial"/>
              </a:rPr>
              <a:t>international</a:t>
            </a:r>
            <a:r>
              <a:rPr sz="800" spc="50">
                <a:solidFill>
                  <a:srgbClr val="231F20"/>
                </a:solidFill>
                <a:latin typeface="Arial"/>
                <a:cs typeface="Arial"/>
              </a:rPr>
              <a:t> </a:t>
            </a:r>
            <a:r>
              <a:rPr sz="800">
                <a:solidFill>
                  <a:srgbClr val="231F20"/>
                </a:solidFill>
                <a:latin typeface="Arial"/>
                <a:cs typeface="Arial"/>
              </a:rPr>
              <a:t>investors</a:t>
            </a:r>
            <a:r>
              <a:rPr sz="800" spc="40">
                <a:solidFill>
                  <a:srgbClr val="231F20"/>
                </a:solidFill>
                <a:latin typeface="Arial"/>
                <a:cs typeface="Arial"/>
              </a:rPr>
              <a:t> </a:t>
            </a:r>
            <a:r>
              <a:rPr sz="800" spc="-25">
                <a:solidFill>
                  <a:srgbClr val="231F20"/>
                </a:solidFill>
                <a:latin typeface="Arial"/>
                <a:cs typeface="Arial"/>
              </a:rPr>
              <a:t>can</a:t>
            </a:r>
            <a:r>
              <a:rPr sz="800" spc="500">
                <a:solidFill>
                  <a:srgbClr val="231F20"/>
                </a:solidFill>
                <a:latin typeface="Arial"/>
                <a:cs typeface="Arial"/>
              </a:rPr>
              <a:t> </a:t>
            </a:r>
            <a:r>
              <a:rPr sz="800">
                <a:solidFill>
                  <a:srgbClr val="231F20"/>
                </a:solidFill>
                <a:latin typeface="Arial"/>
                <a:cs typeface="Arial"/>
              </a:rPr>
              <a:t>gain</a:t>
            </a:r>
            <a:r>
              <a:rPr sz="800" spc="10">
                <a:solidFill>
                  <a:srgbClr val="231F20"/>
                </a:solidFill>
                <a:latin typeface="Arial"/>
                <a:cs typeface="Arial"/>
              </a:rPr>
              <a:t> </a:t>
            </a:r>
            <a:r>
              <a:rPr sz="800">
                <a:solidFill>
                  <a:srgbClr val="231F20"/>
                </a:solidFill>
                <a:latin typeface="Arial"/>
                <a:cs typeface="Arial"/>
              </a:rPr>
              <a:t>exposure.</a:t>
            </a:r>
            <a:r>
              <a:rPr sz="800" spc="15">
                <a:solidFill>
                  <a:srgbClr val="231F20"/>
                </a:solidFill>
                <a:latin typeface="Arial"/>
                <a:cs typeface="Arial"/>
              </a:rPr>
              <a:t> </a:t>
            </a:r>
            <a:r>
              <a:rPr sz="800">
                <a:solidFill>
                  <a:srgbClr val="231F20"/>
                </a:solidFill>
                <a:latin typeface="Arial"/>
                <a:cs typeface="Arial"/>
              </a:rPr>
              <a:t>The</a:t>
            </a:r>
            <a:r>
              <a:rPr sz="800" spc="20">
                <a:solidFill>
                  <a:srgbClr val="231F20"/>
                </a:solidFill>
                <a:latin typeface="Arial"/>
                <a:cs typeface="Arial"/>
              </a:rPr>
              <a:t> </a:t>
            </a:r>
            <a:r>
              <a:rPr sz="800" b="1">
                <a:solidFill>
                  <a:srgbClr val="231F20"/>
                </a:solidFill>
                <a:latin typeface="Arial"/>
                <a:cs typeface="Arial"/>
              </a:rPr>
              <a:t>50%</a:t>
            </a:r>
            <a:r>
              <a:rPr sz="800" b="1" spc="15">
                <a:solidFill>
                  <a:srgbClr val="231F20"/>
                </a:solidFill>
                <a:latin typeface="Arial"/>
                <a:cs typeface="Arial"/>
              </a:rPr>
              <a:t> </a:t>
            </a:r>
            <a:r>
              <a:rPr sz="800" b="1">
                <a:solidFill>
                  <a:srgbClr val="231F20"/>
                </a:solidFill>
                <a:latin typeface="Arial"/>
                <a:cs typeface="Arial"/>
              </a:rPr>
              <a:t>EMBI</a:t>
            </a:r>
            <a:r>
              <a:rPr sz="800" b="1" spc="15">
                <a:solidFill>
                  <a:srgbClr val="231F20"/>
                </a:solidFill>
                <a:latin typeface="Arial"/>
                <a:cs typeface="Arial"/>
              </a:rPr>
              <a:t> </a:t>
            </a:r>
            <a:r>
              <a:rPr sz="800" b="1">
                <a:solidFill>
                  <a:srgbClr val="231F20"/>
                </a:solidFill>
                <a:latin typeface="Arial"/>
                <a:cs typeface="Arial"/>
              </a:rPr>
              <a:t>Global</a:t>
            </a:r>
            <a:r>
              <a:rPr sz="800" b="1" spc="10">
                <a:solidFill>
                  <a:srgbClr val="231F20"/>
                </a:solidFill>
                <a:latin typeface="Arial"/>
                <a:cs typeface="Arial"/>
              </a:rPr>
              <a:t> </a:t>
            </a:r>
            <a:r>
              <a:rPr sz="800" b="1">
                <a:solidFill>
                  <a:srgbClr val="231F20"/>
                </a:solidFill>
                <a:latin typeface="Arial"/>
                <a:cs typeface="Arial"/>
              </a:rPr>
              <a:t>Diversified/50%</a:t>
            </a:r>
            <a:r>
              <a:rPr sz="800" b="1" spc="15">
                <a:solidFill>
                  <a:srgbClr val="231F20"/>
                </a:solidFill>
                <a:latin typeface="Arial"/>
                <a:cs typeface="Arial"/>
              </a:rPr>
              <a:t> </a:t>
            </a:r>
            <a:r>
              <a:rPr sz="800" b="1" spc="-55">
                <a:solidFill>
                  <a:srgbClr val="231F20"/>
                </a:solidFill>
                <a:latin typeface="Arial"/>
                <a:cs typeface="Arial"/>
              </a:rPr>
              <a:t>JP</a:t>
            </a:r>
            <a:r>
              <a:rPr sz="800" b="1" spc="15">
                <a:solidFill>
                  <a:srgbClr val="231F20"/>
                </a:solidFill>
                <a:latin typeface="Arial"/>
                <a:cs typeface="Arial"/>
              </a:rPr>
              <a:t> </a:t>
            </a:r>
            <a:r>
              <a:rPr sz="800" b="1">
                <a:solidFill>
                  <a:srgbClr val="231F20"/>
                </a:solidFill>
                <a:latin typeface="Arial"/>
                <a:cs typeface="Arial"/>
              </a:rPr>
              <a:t>Morgan</a:t>
            </a:r>
            <a:r>
              <a:rPr sz="800" b="1" spc="10">
                <a:solidFill>
                  <a:srgbClr val="231F20"/>
                </a:solidFill>
                <a:latin typeface="Arial"/>
                <a:cs typeface="Arial"/>
              </a:rPr>
              <a:t> </a:t>
            </a:r>
            <a:r>
              <a:rPr sz="800" b="1" spc="-30">
                <a:solidFill>
                  <a:srgbClr val="231F20"/>
                </a:solidFill>
                <a:latin typeface="Arial"/>
                <a:cs typeface="Arial"/>
              </a:rPr>
              <a:t>GBI-</a:t>
            </a:r>
            <a:r>
              <a:rPr sz="800" b="1">
                <a:solidFill>
                  <a:srgbClr val="231F20"/>
                </a:solidFill>
                <a:latin typeface="Arial"/>
                <a:cs typeface="Arial"/>
              </a:rPr>
              <a:t>EM</a:t>
            </a:r>
            <a:r>
              <a:rPr sz="800" b="1" spc="10">
                <a:solidFill>
                  <a:srgbClr val="231F20"/>
                </a:solidFill>
                <a:latin typeface="Arial"/>
                <a:cs typeface="Arial"/>
              </a:rPr>
              <a:t> </a:t>
            </a:r>
            <a:r>
              <a:rPr sz="800" b="1">
                <a:solidFill>
                  <a:srgbClr val="231F20"/>
                </a:solidFill>
                <a:latin typeface="Arial"/>
                <a:cs typeface="Arial"/>
              </a:rPr>
              <a:t>Global</a:t>
            </a:r>
            <a:r>
              <a:rPr sz="800" b="1" spc="15">
                <a:solidFill>
                  <a:srgbClr val="231F20"/>
                </a:solidFill>
                <a:latin typeface="Arial"/>
                <a:cs typeface="Arial"/>
              </a:rPr>
              <a:t> </a:t>
            </a:r>
            <a:r>
              <a:rPr sz="800" b="1" spc="-10">
                <a:solidFill>
                  <a:srgbClr val="231F20"/>
                </a:solidFill>
                <a:latin typeface="Arial"/>
                <a:cs typeface="Arial"/>
              </a:rPr>
              <a:t>Diversified </a:t>
            </a:r>
            <a:r>
              <a:rPr sz="800">
                <a:solidFill>
                  <a:srgbClr val="231F20"/>
                </a:solidFill>
                <a:latin typeface="Arial"/>
                <a:cs typeface="Arial"/>
              </a:rPr>
              <a:t>blend</a:t>
            </a:r>
            <a:r>
              <a:rPr sz="800" spc="50">
                <a:solidFill>
                  <a:srgbClr val="231F20"/>
                </a:solidFill>
                <a:latin typeface="Arial"/>
                <a:cs typeface="Arial"/>
              </a:rPr>
              <a:t> </a:t>
            </a:r>
            <a:r>
              <a:rPr sz="800">
                <a:solidFill>
                  <a:srgbClr val="231F20"/>
                </a:solidFill>
                <a:latin typeface="Arial"/>
                <a:cs typeface="Arial"/>
              </a:rPr>
              <a:t>weighs</a:t>
            </a:r>
            <a:r>
              <a:rPr sz="800" spc="40">
                <a:solidFill>
                  <a:srgbClr val="231F20"/>
                </a:solidFill>
                <a:latin typeface="Arial"/>
                <a:cs typeface="Arial"/>
              </a:rPr>
              <a:t> </a:t>
            </a:r>
            <a:r>
              <a:rPr sz="800">
                <a:solidFill>
                  <a:srgbClr val="231F20"/>
                </a:solidFill>
                <a:latin typeface="Arial"/>
                <a:cs typeface="Arial"/>
              </a:rPr>
              <a:t>the</a:t>
            </a:r>
            <a:r>
              <a:rPr sz="800" spc="50">
                <a:solidFill>
                  <a:srgbClr val="231F20"/>
                </a:solidFill>
                <a:latin typeface="Arial"/>
                <a:cs typeface="Arial"/>
              </a:rPr>
              <a:t> </a:t>
            </a:r>
            <a:r>
              <a:rPr sz="800">
                <a:solidFill>
                  <a:srgbClr val="231F20"/>
                </a:solidFill>
                <a:latin typeface="Arial"/>
                <a:cs typeface="Arial"/>
              </a:rPr>
              <a:t>indexes</a:t>
            </a:r>
            <a:r>
              <a:rPr sz="800" spc="40">
                <a:solidFill>
                  <a:srgbClr val="231F20"/>
                </a:solidFill>
                <a:latin typeface="Arial"/>
                <a:cs typeface="Arial"/>
              </a:rPr>
              <a:t> </a:t>
            </a:r>
            <a:r>
              <a:rPr sz="800">
                <a:solidFill>
                  <a:srgbClr val="231F20"/>
                </a:solidFill>
                <a:latin typeface="Arial"/>
                <a:cs typeface="Arial"/>
              </a:rPr>
              <a:t>cumulative</a:t>
            </a:r>
            <a:r>
              <a:rPr sz="800" spc="50">
                <a:solidFill>
                  <a:srgbClr val="231F20"/>
                </a:solidFill>
                <a:latin typeface="Arial"/>
                <a:cs typeface="Arial"/>
              </a:rPr>
              <a:t> </a:t>
            </a:r>
            <a:r>
              <a:rPr sz="800">
                <a:solidFill>
                  <a:srgbClr val="231F20"/>
                </a:solidFill>
                <a:latin typeface="Arial"/>
                <a:cs typeface="Arial"/>
              </a:rPr>
              <a:t>total</a:t>
            </a:r>
            <a:r>
              <a:rPr sz="800" spc="45">
                <a:solidFill>
                  <a:srgbClr val="231F20"/>
                </a:solidFill>
                <a:latin typeface="Arial"/>
                <a:cs typeface="Arial"/>
              </a:rPr>
              <a:t> </a:t>
            </a:r>
            <a:r>
              <a:rPr sz="800">
                <a:solidFill>
                  <a:srgbClr val="231F20"/>
                </a:solidFill>
                <a:latin typeface="Arial"/>
                <a:cs typeface="Arial"/>
              </a:rPr>
              <a:t>returns</a:t>
            </a:r>
            <a:r>
              <a:rPr sz="800" spc="40">
                <a:solidFill>
                  <a:srgbClr val="231F20"/>
                </a:solidFill>
                <a:latin typeface="Arial"/>
                <a:cs typeface="Arial"/>
              </a:rPr>
              <a:t> </a:t>
            </a:r>
            <a:r>
              <a:rPr sz="800">
                <a:solidFill>
                  <a:srgbClr val="231F20"/>
                </a:solidFill>
                <a:latin typeface="Arial"/>
                <a:cs typeface="Arial"/>
              </a:rPr>
              <a:t>at</a:t>
            </a:r>
            <a:r>
              <a:rPr sz="800" spc="40">
                <a:solidFill>
                  <a:srgbClr val="231F20"/>
                </a:solidFill>
                <a:latin typeface="Arial"/>
                <a:cs typeface="Arial"/>
              </a:rPr>
              <a:t> </a:t>
            </a:r>
            <a:r>
              <a:rPr sz="800">
                <a:solidFill>
                  <a:srgbClr val="231F20"/>
                </a:solidFill>
                <a:latin typeface="Arial"/>
                <a:cs typeface="Arial"/>
              </a:rPr>
              <a:t>50%</a:t>
            </a:r>
            <a:r>
              <a:rPr sz="800" spc="40">
                <a:solidFill>
                  <a:srgbClr val="231F20"/>
                </a:solidFill>
                <a:latin typeface="Arial"/>
                <a:cs typeface="Arial"/>
              </a:rPr>
              <a:t> </a:t>
            </a:r>
            <a:r>
              <a:rPr sz="800">
                <a:solidFill>
                  <a:srgbClr val="231F20"/>
                </a:solidFill>
                <a:latin typeface="Arial"/>
                <a:cs typeface="Arial"/>
              </a:rPr>
              <a:t>each.</a:t>
            </a:r>
            <a:r>
              <a:rPr sz="800" spc="50">
                <a:solidFill>
                  <a:srgbClr val="231F20"/>
                </a:solidFill>
                <a:latin typeface="Arial"/>
                <a:cs typeface="Arial"/>
              </a:rPr>
              <a:t> </a:t>
            </a:r>
            <a:r>
              <a:rPr sz="800" spc="-10">
                <a:solidFill>
                  <a:srgbClr val="231F20"/>
                </a:solidFill>
                <a:latin typeface="Arial"/>
                <a:cs typeface="Arial"/>
              </a:rPr>
              <a:t>This</a:t>
            </a:r>
            <a:r>
              <a:rPr sz="800" spc="40">
                <a:solidFill>
                  <a:srgbClr val="231F20"/>
                </a:solidFill>
                <a:latin typeface="Arial"/>
                <a:cs typeface="Arial"/>
              </a:rPr>
              <a:t> </a:t>
            </a:r>
            <a:r>
              <a:rPr sz="800" spc="-20">
                <a:solidFill>
                  <a:srgbClr val="231F20"/>
                </a:solidFill>
                <a:latin typeface="Arial"/>
                <a:cs typeface="Arial"/>
              </a:rPr>
              <a:t>assumes</a:t>
            </a:r>
            <a:r>
              <a:rPr sz="800" spc="40">
                <a:solidFill>
                  <a:srgbClr val="231F20"/>
                </a:solidFill>
                <a:latin typeface="Arial"/>
                <a:cs typeface="Arial"/>
              </a:rPr>
              <a:t> </a:t>
            </a:r>
            <a:r>
              <a:rPr sz="800">
                <a:solidFill>
                  <a:srgbClr val="231F20"/>
                </a:solidFill>
                <a:latin typeface="Arial"/>
                <a:cs typeface="Arial"/>
              </a:rPr>
              <a:t>the</a:t>
            </a:r>
            <a:r>
              <a:rPr sz="800" spc="50">
                <a:solidFill>
                  <a:srgbClr val="231F20"/>
                </a:solidFill>
                <a:latin typeface="Arial"/>
                <a:cs typeface="Arial"/>
              </a:rPr>
              <a:t> </a:t>
            </a:r>
            <a:r>
              <a:rPr sz="800">
                <a:solidFill>
                  <a:srgbClr val="231F20"/>
                </a:solidFill>
                <a:latin typeface="Arial"/>
                <a:cs typeface="Arial"/>
              </a:rPr>
              <a:t>blend</a:t>
            </a:r>
            <a:r>
              <a:rPr sz="800" spc="55">
                <a:solidFill>
                  <a:srgbClr val="231F20"/>
                </a:solidFill>
                <a:latin typeface="Arial"/>
                <a:cs typeface="Arial"/>
              </a:rPr>
              <a:t> </a:t>
            </a:r>
            <a:r>
              <a:rPr sz="800" spc="-25">
                <a:solidFill>
                  <a:srgbClr val="231F20"/>
                </a:solidFill>
                <a:latin typeface="Arial"/>
                <a:cs typeface="Arial"/>
              </a:rPr>
              <a:t>is</a:t>
            </a:r>
            <a:r>
              <a:rPr sz="800">
                <a:solidFill>
                  <a:srgbClr val="231F20"/>
                </a:solidFill>
                <a:latin typeface="Arial"/>
                <a:cs typeface="Arial"/>
              </a:rPr>
              <a:t> rebalanced</a:t>
            </a:r>
            <a:r>
              <a:rPr sz="800" spc="75">
                <a:solidFill>
                  <a:srgbClr val="231F20"/>
                </a:solidFill>
                <a:latin typeface="Arial"/>
                <a:cs typeface="Arial"/>
              </a:rPr>
              <a:t> </a:t>
            </a:r>
            <a:r>
              <a:rPr sz="800">
                <a:solidFill>
                  <a:srgbClr val="231F20"/>
                </a:solidFill>
                <a:latin typeface="Arial"/>
                <a:cs typeface="Arial"/>
              </a:rPr>
              <a:t>monthly.</a:t>
            </a:r>
            <a:r>
              <a:rPr sz="800" spc="75">
                <a:solidFill>
                  <a:srgbClr val="231F20"/>
                </a:solidFill>
                <a:latin typeface="Arial"/>
                <a:cs typeface="Arial"/>
              </a:rPr>
              <a:t> </a:t>
            </a:r>
            <a:r>
              <a:rPr sz="800" b="1">
                <a:solidFill>
                  <a:srgbClr val="231F20"/>
                </a:solidFill>
                <a:latin typeface="Arial"/>
                <a:cs typeface="Arial"/>
              </a:rPr>
              <a:t>MSCI</a:t>
            </a:r>
            <a:r>
              <a:rPr sz="800" b="1" spc="70">
                <a:solidFill>
                  <a:srgbClr val="231F20"/>
                </a:solidFill>
                <a:latin typeface="Arial"/>
                <a:cs typeface="Arial"/>
              </a:rPr>
              <a:t> </a:t>
            </a:r>
            <a:r>
              <a:rPr sz="800" b="1" spc="-20">
                <a:solidFill>
                  <a:srgbClr val="231F20"/>
                </a:solidFill>
                <a:latin typeface="Arial"/>
                <a:cs typeface="Arial"/>
              </a:rPr>
              <a:t>China</a:t>
            </a:r>
            <a:r>
              <a:rPr sz="800" b="1" spc="70">
                <a:solidFill>
                  <a:srgbClr val="231F20"/>
                </a:solidFill>
                <a:latin typeface="Arial"/>
                <a:cs typeface="Arial"/>
              </a:rPr>
              <a:t> </a:t>
            </a:r>
            <a:r>
              <a:rPr sz="800" b="1">
                <a:solidFill>
                  <a:srgbClr val="231F20"/>
                </a:solidFill>
                <a:latin typeface="Arial"/>
                <a:cs typeface="Arial"/>
              </a:rPr>
              <a:t>Index</a:t>
            </a:r>
            <a:r>
              <a:rPr sz="800" b="1" spc="70">
                <a:solidFill>
                  <a:srgbClr val="231F20"/>
                </a:solidFill>
                <a:latin typeface="Arial"/>
                <a:cs typeface="Arial"/>
              </a:rPr>
              <a:t> </a:t>
            </a:r>
            <a:r>
              <a:rPr sz="800">
                <a:solidFill>
                  <a:srgbClr val="231F20"/>
                </a:solidFill>
                <a:latin typeface="Arial"/>
                <a:cs typeface="Arial"/>
              </a:rPr>
              <a:t>captures</a:t>
            </a:r>
            <a:r>
              <a:rPr sz="800" spc="65">
                <a:solidFill>
                  <a:srgbClr val="231F20"/>
                </a:solidFill>
                <a:latin typeface="Arial"/>
                <a:cs typeface="Arial"/>
              </a:rPr>
              <a:t> </a:t>
            </a:r>
            <a:r>
              <a:rPr sz="800">
                <a:solidFill>
                  <a:srgbClr val="231F20"/>
                </a:solidFill>
                <a:latin typeface="Arial"/>
                <a:cs typeface="Arial"/>
              </a:rPr>
              <a:t>large-</a:t>
            </a:r>
            <a:r>
              <a:rPr sz="800" spc="60">
                <a:solidFill>
                  <a:srgbClr val="231F20"/>
                </a:solidFill>
                <a:latin typeface="Arial"/>
                <a:cs typeface="Arial"/>
              </a:rPr>
              <a:t> </a:t>
            </a:r>
            <a:r>
              <a:rPr sz="800">
                <a:solidFill>
                  <a:srgbClr val="231F20"/>
                </a:solidFill>
                <a:latin typeface="Arial"/>
                <a:cs typeface="Arial"/>
              </a:rPr>
              <a:t>and</a:t>
            </a:r>
            <a:r>
              <a:rPr sz="800" spc="80">
                <a:solidFill>
                  <a:srgbClr val="231F20"/>
                </a:solidFill>
                <a:latin typeface="Arial"/>
                <a:cs typeface="Arial"/>
              </a:rPr>
              <a:t> </a:t>
            </a:r>
            <a:r>
              <a:rPr sz="800">
                <a:solidFill>
                  <a:srgbClr val="231F20"/>
                </a:solidFill>
                <a:latin typeface="Arial"/>
                <a:cs typeface="Arial"/>
              </a:rPr>
              <a:t>mid-cap</a:t>
            </a:r>
            <a:r>
              <a:rPr sz="800" spc="75">
                <a:solidFill>
                  <a:srgbClr val="231F20"/>
                </a:solidFill>
                <a:latin typeface="Arial"/>
                <a:cs typeface="Arial"/>
              </a:rPr>
              <a:t> </a:t>
            </a:r>
            <a:r>
              <a:rPr sz="800">
                <a:solidFill>
                  <a:srgbClr val="231F20"/>
                </a:solidFill>
                <a:latin typeface="Arial"/>
                <a:cs typeface="Arial"/>
              </a:rPr>
              <a:t>representation</a:t>
            </a:r>
            <a:r>
              <a:rPr sz="800" spc="70">
                <a:solidFill>
                  <a:srgbClr val="231F20"/>
                </a:solidFill>
                <a:latin typeface="Arial"/>
                <a:cs typeface="Arial"/>
              </a:rPr>
              <a:t> </a:t>
            </a:r>
            <a:r>
              <a:rPr sz="800" spc="-10">
                <a:solidFill>
                  <a:srgbClr val="231F20"/>
                </a:solidFill>
                <a:latin typeface="Arial"/>
                <a:cs typeface="Arial"/>
              </a:rPr>
              <a:t>across</a:t>
            </a:r>
            <a:r>
              <a:rPr sz="800" spc="500">
                <a:solidFill>
                  <a:srgbClr val="231F20"/>
                </a:solidFill>
                <a:latin typeface="Arial"/>
                <a:cs typeface="Arial"/>
              </a:rPr>
              <a:t> </a:t>
            </a:r>
            <a:r>
              <a:rPr sz="800">
                <a:solidFill>
                  <a:srgbClr val="231F20"/>
                </a:solidFill>
                <a:latin typeface="Arial"/>
                <a:cs typeface="Arial"/>
              </a:rPr>
              <a:t>China</a:t>
            </a:r>
            <a:r>
              <a:rPr sz="800" spc="-5">
                <a:solidFill>
                  <a:srgbClr val="231F20"/>
                </a:solidFill>
                <a:latin typeface="Arial"/>
                <a:cs typeface="Arial"/>
              </a:rPr>
              <a:t> </a:t>
            </a:r>
            <a:r>
              <a:rPr sz="800">
                <a:solidFill>
                  <a:srgbClr val="231F20"/>
                </a:solidFill>
                <a:latin typeface="Arial"/>
                <a:cs typeface="Arial"/>
              </a:rPr>
              <a:t>A </a:t>
            </a:r>
            <a:r>
              <a:rPr sz="800" spc="-10">
                <a:solidFill>
                  <a:srgbClr val="231F20"/>
                </a:solidFill>
                <a:latin typeface="Arial"/>
                <a:cs typeface="Arial"/>
              </a:rPr>
              <a:t>shares,</a:t>
            </a:r>
            <a:r>
              <a:rPr sz="800" spc="5">
                <a:solidFill>
                  <a:srgbClr val="231F20"/>
                </a:solidFill>
                <a:latin typeface="Arial"/>
                <a:cs typeface="Arial"/>
              </a:rPr>
              <a:t> </a:t>
            </a:r>
            <a:r>
              <a:rPr sz="800">
                <a:solidFill>
                  <a:srgbClr val="231F20"/>
                </a:solidFill>
                <a:latin typeface="Arial"/>
                <a:cs typeface="Arial"/>
              </a:rPr>
              <a:t>H </a:t>
            </a:r>
            <a:r>
              <a:rPr sz="800" spc="-10">
                <a:solidFill>
                  <a:srgbClr val="231F20"/>
                </a:solidFill>
                <a:latin typeface="Arial"/>
                <a:cs typeface="Arial"/>
              </a:rPr>
              <a:t>shares,</a:t>
            </a:r>
            <a:r>
              <a:rPr sz="800" spc="5">
                <a:solidFill>
                  <a:srgbClr val="231F20"/>
                </a:solidFill>
                <a:latin typeface="Arial"/>
                <a:cs typeface="Arial"/>
              </a:rPr>
              <a:t> </a:t>
            </a:r>
            <a:r>
              <a:rPr sz="800">
                <a:solidFill>
                  <a:srgbClr val="231F20"/>
                </a:solidFill>
                <a:latin typeface="Arial"/>
                <a:cs typeface="Arial"/>
              </a:rPr>
              <a:t>B</a:t>
            </a:r>
            <a:r>
              <a:rPr sz="800" spc="5">
                <a:solidFill>
                  <a:srgbClr val="231F20"/>
                </a:solidFill>
                <a:latin typeface="Arial"/>
                <a:cs typeface="Arial"/>
              </a:rPr>
              <a:t> </a:t>
            </a:r>
            <a:r>
              <a:rPr sz="800" spc="-10">
                <a:solidFill>
                  <a:srgbClr val="231F20"/>
                </a:solidFill>
                <a:latin typeface="Arial"/>
                <a:cs typeface="Arial"/>
              </a:rPr>
              <a:t>shares,</a:t>
            </a:r>
            <a:r>
              <a:rPr sz="800" spc="10">
                <a:solidFill>
                  <a:srgbClr val="231F20"/>
                </a:solidFill>
                <a:latin typeface="Arial"/>
                <a:cs typeface="Arial"/>
              </a:rPr>
              <a:t> </a:t>
            </a:r>
            <a:r>
              <a:rPr sz="800">
                <a:solidFill>
                  <a:srgbClr val="231F20"/>
                </a:solidFill>
                <a:latin typeface="Arial"/>
                <a:cs typeface="Arial"/>
              </a:rPr>
              <a:t>Red</a:t>
            </a:r>
            <a:r>
              <a:rPr sz="800" spc="5">
                <a:solidFill>
                  <a:srgbClr val="231F20"/>
                </a:solidFill>
                <a:latin typeface="Arial"/>
                <a:cs typeface="Arial"/>
              </a:rPr>
              <a:t> </a:t>
            </a:r>
            <a:r>
              <a:rPr sz="800">
                <a:solidFill>
                  <a:srgbClr val="231F20"/>
                </a:solidFill>
                <a:latin typeface="Arial"/>
                <a:cs typeface="Arial"/>
              </a:rPr>
              <a:t>chips,</a:t>
            </a:r>
            <a:r>
              <a:rPr sz="800" spc="5">
                <a:solidFill>
                  <a:srgbClr val="231F20"/>
                </a:solidFill>
                <a:latin typeface="Arial"/>
                <a:cs typeface="Arial"/>
              </a:rPr>
              <a:t> </a:t>
            </a:r>
            <a:r>
              <a:rPr sz="800" spc="-85">
                <a:solidFill>
                  <a:srgbClr val="231F20"/>
                </a:solidFill>
                <a:latin typeface="Arial"/>
                <a:cs typeface="Arial"/>
              </a:rPr>
              <a:t>P</a:t>
            </a:r>
            <a:r>
              <a:rPr sz="800">
                <a:solidFill>
                  <a:srgbClr val="231F20"/>
                </a:solidFill>
                <a:latin typeface="Arial"/>
                <a:cs typeface="Arial"/>
              </a:rPr>
              <a:t> chips</a:t>
            </a:r>
            <a:r>
              <a:rPr sz="800" spc="-5">
                <a:solidFill>
                  <a:srgbClr val="231F20"/>
                </a:solidFill>
                <a:latin typeface="Arial"/>
                <a:cs typeface="Arial"/>
              </a:rPr>
              <a:t> </a:t>
            </a:r>
            <a:r>
              <a:rPr sz="800">
                <a:solidFill>
                  <a:srgbClr val="231F20"/>
                </a:solidFill>
                <a:latin typeface="Arial"/>
                <a:cs typeface="Arial"/>
              </a:rPr>
              <a:t>and</a:t>
            </a:r>
            <a:r>
              <a:rPr sz="800" spc="10">
                <a:solidFill>
                  <a:srgbClr val="231F20"/>
                </a:solidFill>
                <a:latin typeface="Arial"/>
                <a:cs typeface="Arial"/>
              </a:rPr>
              <a:t> </a:t>
            </a:r>
            <a:r>
              <a:rPr sz="800">
                <a:solidFill>
                  <a:srgbClr val="231F20"/>
                </a:solidFill>
                <a:latin typeface="Arial"/>
                <a:cs typeface="Arial"/>
              </a:rPr>
              <a:t>foreign</a:t>
            </a:r>
            <a:r>
              <a:rPr sz="800" spc="-5">
                <a:solidFill>
                  <a:srgbClr val="231F20"/>
                </a:solidFill>
                <a:latin typeface="Arial"/>
                <a:cs typeface="Arial"/>
              </a:rPr>
              <a:t> </a:t>
            </a:r>
            <a:r>
              <a:rPr sz="800">
                <a:solidFill>
                  <a:srgbClr val="231F20"/>
                </a:solidFill>
                <a:latin typeface="Arial"/>
                <a:cs typeface="Arial"/>
              </a:rPr>
              <a:t>listings</a:t>
            </a:r>
            <a:r>
              <a:rPr sz="800" spc="-5">
                <a:solidFill>
                  <a:srgbClr val="231F20"/>
                </a:solidFill>
                <a:latin typeface="Arial"/>
                <a:cs typeface="Arial"/>
              </a:rPr>
              <a:t> </a:t>
            </a:r>
            <a:r>
              <a:rPr sz="800">
                <a:solidFill>
                  <a:srgbClr val="231F20"/>
                </a:solidFill>
                <a:latin typeface="Arial"/>
                <a:cs typeface="Arial"/>
              </a:rPr>
              <a:t>(e.g.,</a:t>
            </a:r>
            <a:r>
              <a:rPr sz="800" spc="5">
                <a:solidFill>
                  <a:srgbClr val="231F20"/>
                </a:solidFill>
                <a:latin typeface="Arial"/>
                <a:cs typeface="Arial"/>
              </a:rPr>
              <a:t> </a:t>
            </a:r>
            <a:r>
              <a:rPr sz="800" spc="-20">
                <a:solidFill>
                  <a:srgbClr val="231F20"/>
                </a:solidFill>
                <a:latin typeface="Arial"/>
                <a:cs typeface="Arial"/>
              </a:rPr>
              <a:t>ADRs).</a:t>
            </a:r>
            <a:r>
              <a:rPr sz="800" spc="15">
                <a:solidFill>
                  <a:srgbClr val="231F20"/>
                </a:solidFill>
                <a:latin typeface="Arial"/>
                <a:cs typeface="Arial"/>
              </a:rPr>
              <a:t> </a:t>
            </a:r>
            <a:r>
              <a:rPr sz="800" b="1" spc="-20">
                <a:solidFill>
                  <a:srgbClr val="231F20"/>
                </a:solidFill>
                <a:latin typeface="Arial"/>
                <a:cs typeface="Arial"/>
              </a:rPr>
              <a:t>MSCI </a:t>
            </a:r>
            <a:r>
              <a:rPr sz="800" b="1" spc="-35">
                <a:solidFill>
                  <a:srgbClr val="231F20"/>
                </a:solidFill>
                <a:latin typeface="Arial"/>
                <a:cs typeface="Arial"/>
              </a:rPr>
              <a:t>EAFE</a:t>
            </a:r>
            <a:r>
              <a:rPr sz="800" b="1" spc="10">
                <a:solidFill>
                  <a:srgbClr val="231F20"/>
                </a:solidFill>
                <a:latin typeface="Arial"/>
                <a:cs typeface="Arial"/>
              </a:rPr>
              <a:t> </a:t>
            </a:r>
            <a:r>
              <a:rPr sz="800" b="1" spc="-10">
                <a:solidFill>
                  <a:srgbClr val="231F20"/>
                </a:solidFill>
                <a:latin typeface="Arial"/>
                <a:cs typeface="Arial"/>
              </a:rPr>
              <a:t>(Europe,</a:t>
            </a:r>
            <a:r>
              <a:rPr sz="800" b="1" spc="20">
                <a:solidFill>
                  <a:srgbClr val="231F20"/>
                </a:solidFill>
                <a:latin typeface="Arial"/>
                <a:cs typeface="Arial"/>
              </a:rPr>
              <a:t> </a:t>
            </a:r>
            <a:r>
              <a:rPr sz="800" b="1" spc="-30">
                <a:solidFill>
                  <a:srgbClr val="231F20"/>
                </a:solidFill>
                <a:latin typeface="Arial"/>
                <a:cs typeface="Arial"/>
              </a:rPr>
              <a:t>Australasia,</a:t>
            </a:r>
            <a:r>
              <a:rPr sz="800" b="1" spc="20">
                <a:solidFill>
                  <a:srgbClr val="231F20"/>
                </a:solidFill>
                <a:latin typeface="Arial"/>
                <a:cs typeface="Arial"/>
              </a:rPr>
              <a:t> </a:t>
            </a:r>
            <a:r>
              <a:rPr sz="800" b="1" spc="-20">
                <a:solidFill>
                  <a:srgbClr val="231F20"/>
                </a:solidFill>
                <a:latin typeface="Arial"/>
                <a:cs typeface="Arial"/>
              </a:rPr>
              <a:t>Far</a:t>
            </a:r>
            <a:r>
              <a:rPr sz="800" b="1" spc="5">
                <a:solidFill>
                  <a:srgbClr val="231F20"/>
                </a:solidFill>
                <a:latin typeface="Arial"/>
                <a:cs typeface="Arial"/>
              </a:rPr>
              <a:t> </a:t>
            </a:r>
            <a:r>
              <a:rPr sz="800" b="1" spc="-30">
                <a:solidFill>
                  <a:srgbClr val="231F20"/>
                </a:solidFill>
                <a:latin typeface="Arial"/>
                <a:cs typeface="Arial"/>
              </a:rPr>
              <a:t>East)</a:t>
            </a:r>
            <a:r>
              <a:rPr sz="800" b="1" spc="15">
                <a:solidFill>
                  <a:srgbClr val="231F20"/>
                </a:solidFill>
                <a:latin typeface="Arial"/>
                <a:cs typeface="Arial"/>
              </a:rPr>
              <a:t> </a:t>
            </a:r>
            <a:r>
              <a:rPr sz="800" b="1">
                <a:solidFill>
                  <a:srgbClr val="231F20"/>
                </a:solidFill>
                <a:latin typeface="Arial"/>
                <a:cs typeface="Arial"/>
              </a:rPr>
              <a:t>Index</a:t>
            </a:r>
            <a:r>
              <a:rPr sz="800" b="1" spc="10">
                <a:solidFill>
                  <a:srgbClr val="231F20"/>
                </a:solidFill>
                <a:latin typeface="Arial"/>
                <a:cs typeface="Arial"/>
              </a:rPr>
              <a:t> </a:t>
            </a:r>
            <a:r>
              <a:rPr sz="800">
                <a:solidFill>
                  <a:srgbClr val="231F20"/>
                </a:solidFill>
                <a:latin typeface="Arial"/>
                <a:cs typeface="Arial"/>
              </a:rPr>
              <a:t>is</a:t>
            </a:r>
            <a:r>
              <a:rPr sz="800" spc="5">
                <a:solidFill>
                  <a:srgbClr val="231F20"/>
                </a:solidFill>
                <a:latin typeface="Arial"/>
                <a:cs typeface="Arial"/>
              </a:rPr>
              <a:t> </a:t>
            </a:r>
            <a:r>
              <a:rPr sz="800">
                <a:solidFill>
                  <a:srgbClr val="231F20"/>
                </a:solidFill>
                <a:latin typeface="Arial"/>
                <a:cs typeface="Arial"/>
              </a:rPr>
              <a:t>a</a:t>
            </a:r>
            <a:r>
              <a:rPr sz="800" spc="15">
                <a:solidFill>
                  <a:srgbClr val="231F20"/>
                </a:solidFill>
                <a:latin typeface="Arial"/>
                <a:cs typeface="Arial"/>
              </a:rPr>
              <a:t> </a:t>
            </a:r>
            <a:r>
              <a:rPr sz="800">
                <a:solidFill>
                  <a:srgbClr val="231F20"/>
                </a:solidFill>
                <a:latin typeface="Arial"/>
                <a:cs typeface="Arial"/>
              </a:rPr>
              <a:t>free</a:t>
            </a:r>
            <a:r>
              <a:rPr sz="800" spc="20">
                <a:solidFill>
                  <a:srgbClr val="231F20"/>
                </a:solidFill>
                <a:latin typeface="Arial"/>
                <a:cs typeface="Arial"/>
              </a:rPr>
              <a:t> </a:t>
            </a:r>
            <a:r>
              <a:rPr sz="800">
                <a:solidFill>
                  <a:srgbClr val="231F20"/>
                </a:solidFill>
                <a:latin typeface="Arial"/>
                <a:cs typeface="Arial"/>
              </a:rPr>
              <a:t>float-adjusted</a:t>
            </a:r>
            <a:r>
              <a:rPr sz="800" spc="20">
                <a:solidFill>
                  <a:srgbClr val="231F20"/>
                </a:solidFill>
                <a:latin typeface="Arial"/>
                <a:cs typeface="Arial"/>
              </a:rPr>
              <a:t> </a:t>
            </a:r>
            <a:r>
              <a:rPr sz="800">
                <a:solidFill>
                  <a:srgbClr val="231F20"/>
                </a:solidFill>
                <a:latin typeface="Arial"/>
                <a:cs typeface="Arial"/>
              </a:rPr>
              <a:t>market</a:t>
            </a:r>
            <a:r>
              <a:rPr sz="800" spc="5">
                <a:solidFill>
                  <a:srgbClr val="231F20"/>
                </a:solidFill>
                <a:latin typeface="Arial"/>
                <a:cs typeface="Arial"/>
              </a:rPr>
              <a:t> </a:t>
            </a:r>
            <a:r>
              <a:rPr sz="800" spc="-10">
                <a:solidFill>
                  <a:srgbClr val="231F20"/>
                </a:solidFill>
                <a:latin typeface="Arial"/>
                <a:cs typeface="Arial"/>
              </a:rPr>
              <a:t>capitalization-</a:t>
            </a:r>
            <a:r>
              <a:rPr sz="800" spc="500">
                <a:solidFill>
                  <a:srgbClr val="231F20"/>
                </a:solidFill>
                <a:latin typeface="Arial"/>
                <a:cs typeface="Arial"/>
              </a:rPr>
              <a:t>  </a:t>
            </a:r>
            <a:r>
              <a:rPr sz="800" spc="10">
                <a:solidFill>
                  <a:srgbClr val="231F20"/>
                </a:solidFill>
                <a:latin typeface="Arial"/>
                <a:cs typeface="Arial"/>
              </a:rPr>
              <a:t>weighted</a:t>
            </a:r>
            <a:r>
              <a:rPr sz="800" spc="55">
                <a:solidFill>
                  <a:srgbClr val="231F20"/>
                </a:solidFill>
                <a:latin typeface="Arial"/>
                <a:cs typeface="Arial"/>
              </a:rPr>
              <a:t> </a:t>
            </a:r>
            <a:r>
              <a:rPr sz="800" spc="10">
                <a:solidFill>
                  <a:srgbClr val="231F20"/>
                </a:solidFill>
                <a:latin typeface="Arial"/>
                <a:cs typeface="Arial"/>
              </a:rPr>
              <a:t>index</a:t>
            </a:r>
            <a:r>
              <a:rPr sz="800" spc="50">
                <a:solidFill>
                  <a:srgbClr val="231F20"/>
                </a:solidFill>
                <a:latin typeface="Arial"/>
                <a:cs typeface="Arial"/>
              </a:rPr>
              <a:t> </a:t>
            </a:r>
            <a:r>
              <a:rPr sz="800" spc="10">
                <a:solidFill>
                  <a:srgbClr val="231F20"/>
                </a:solidFill>
                <a:latin typeface="Arial"/>
                <a:cs typeface="Arial"/>
              </a:rPr>
              <a:t>designed</a:t>
            </a:r>
            <a:r>
              <a:rPr sz="800" spc="55">
                <a:solidFill>
                  <a:srgbClr val="231F20"/>
                </a:solidFill>
                <a:latin typeface="Arial"/>
                <a:cs typeface="Arial"/>
              </a:rPr>
              <a:t> </a:t>
            </a:r>
            <a:r>
              <a:rPr sz="800" spc="10">
                <a:solidFill>
                  <a:srgbClr val="231F20"/>
                </a:solidFill>
                <a:latin typeface="Arial"/>
                <a:cs typeface="Arial"/>
              </a:rPr>
              <a:t>to</a:t>
            </a:r>
            <a:r>
              <a:rPr sz="800" spc="55">
                <a:solidFill>
                  <a:srgbClr val="231F20"/>
                </a:solidFill>
                <a:latin typeface="Arial"/>
                <a:cs typeface="Arial"/>
              </a:rPr>
              <a:t> </a:t>
            </a:r>
            <a:r>
              <a:rPr sz="800">
                <a:solidFill>
                  <a:srgbClr val="231F20"/>
                </a:solidFill>
                <a:latin typeface="Arial"/>
                <a:cs typeface="Arial"/>
              </a:rPr>
              <a:t>measure</a:t>
            </a:r>
            <a:r>
              <a:rPr sz="800" spc="55">
                <a:solidFill>
                  <a:srgbClr val="231F20"/>
                </a:solidFill>
                <a:latin typeface="Arial"/>
                <a:cs typeface="Arial"/>
              </a:rPr>
              <a:t> </a:t>
            </a:r>
            <a:r>
              <a:rPr sz="800" spc="10">
                <a:solidFill>
                  <a:srgbClr val="231F20"/>
                </a:solidFill>
                <a:latin typeface="Arial"/>
                <a:cs typeface="Arial"/>
              </a:rPr>
              <a:t>developed</a:t>
            </a:r>
            <a:r>
              <a:rPr sz="800" spc="55">
                <a:solidFill>
                  <a:srgbClr val="231F20"/>
                </a:solidFill>
                <a:latin typeface="Arial"/>
                <a:cs typeface="Arial"/>
              </a:rPr>
              <a:t> </a:t>
            </a:r>
            <a:r>
              <a:rPr sz="800" spc="10">
                <a:solidFill>
                  <a:srgbClr val="231F20"/>
                </a:solidFill>
                <a:latin typeface="Arial"/>
                <a:cs typeface="Arial"/>
              </a:rPr>
              <a:t>equity</a:t>
            </a:r>
            <a:r>
              <a:rPr sz="800" spc="45">
                <a:solidFill>
                  <a:srgbClr val="231F20"/>
                </a:solidFill>
                <a:latin typeface="Arial"/>
                <a:cs typeface="Arial"/>
              </a:rPr>
              <a:t> </a:t>
            </a:r>
            <a:r>
              <a:rPr sz="800" spc="10">
                <a:solidFill>
                  <a:srgbClr val="231F20"/>
                </a:solidFill>
                <a:latin typeface="Arial"/>
                <a:cs typeface="Arial"/>
              </a:rPr>
              <a:t>market</a:t>
            </a:r>
            <a:r>
              <a:rPr sz="800" spc="45">
                <a:solidFill>
                  <a:srgbClr val="231F20"/>
                </a:solidFill>
                <a:latin typeface="Arial"/>
                <a:cs typeface="Arial"/>
              </a:rPr>
              <a:t> </a:t>
            </a:r>
            <a:r>
              <a:rPr sz="800">
                <a:solidFill>
                  <a:srgbClr val="231F20"/>
                </a:solidFill>
                <a:latin typeface="Arial"/>
                <a:cs typeface="Arial"/>
              </a:rPr>
              <a:t>results,</a:t>
            </a:r>
            <a:r>
              <a:rPr sz="800" spc="60">
                <a:solidFill>
                  <a:srgbClr val="231F20"/>
                </a:solidFill>
                <a:latin typeface="Arial"/>
                <a:cs typeface="Arial"/>
              </a:rPr>
              <a:t> </a:t>
            </a:r>
            <a:r>
              <a:rPr sz="800" spc="10">
                <a:solidFill>
                  <a:srgbClr val="231F20"/>
                </a:solidFill>
                <a:latin typeface="Arial"/>
                <a:cs typeface="Arial"/>
              </a:rPr>
              <a:t>excluding</a:t>
            </a:r>
            <a:r>
              <a:rPr sz="800" spc="40">
                <a:solidFill>
                  <a:srgbClr val="231F20"/>
                </a:solidFill>
                <a:latin typeface="Arial"/>
                <a:cs typeface="Arial"/>
              </a:rPr>
              <a:t> </a:t>
            </a:r>
            <a:r>
              <a:rPr sz="800" spc="10">
                <a:solidFill>
                  <a:srgbClr val="231F20"/>
                </a:solidFill>
                <a:latin typeface="Arial"/>
                <a:cs typeface="Arial"/>
              </a:rPr>
              <a:t>the</a:t>
            </a:r>
            <a:r>
              <a:rPr sz="800" spc="60">
                <a:solidFill>
                  <a:srgbClr val="231F20"/>
                </a:solidFill>
                <a:latin typeface="Arial"/>
                <a:cs typeface="Arial"/>
              </a:rPr>
              <a:t> </a:t>
            </a:r>
            <a:r>
              <a:rPr sz="800" spc="-10">
                <a:solidFill>
                  <a:srgbClr val="231F20"/>
                </a:solidFill>
                <a:latin typeface="Arial"/>
                <a:cs typeface="Arial"/>
              </a:rPr>
              <a:t>United </a:t>
            </a:r>
            <a:r>
              <a:rPr sz="800" spc="-20">
                <a:solidFill>
                  <a:srgbClr val="231F20"/>
                </a:solidFill>
                <a:latin typeface="Arial"/>
                <a:cs typeface="Arial"/>
              </a:rPr>
              <a:t>States</a:t>
            </a:r>
            <a:r>
              <a:rPr sz="800" spc="15">
                <a:solidFill>
                  <a:srgbClr val="231F20"/>
                </a:solidFill>
                <a:latin typeface="Arial"/>
                <a:cs typeface="Arial"/>
              </a:rPr>
              <a:t> </a:t>
            </a:r>
            <a:r>
              <a:rPr sz="800">
                <a:solidFill>
                  <a:srgbClr val="231F20"/>
                </a:solidFill>
                <a:latin typeface="Arial"/>
                <a:cs typeface="Arial"/>
              </a:rPr>
              <a:t>and</a:t>
            </a:r>
            <a:r>
              <a:rPr sz="800" spc="25">
                <a:solidFill>
                  <a:srgbClr val="231F20"/>
                </a:solidFill>
                <a:latin typeface="Arial"/>
                <a:cs typeface="Arial"/>
              </a:rPr>
              <a:t> </a:t>
            </a:r>
            <a:r>
              <a:rPr sz="800">
                <a:solidFill>
                  <a:srgbClr val="231F20"/>
                </a:solidFill>
                <a:latin typeface="Arial"/>
                <a:cs typeface="Arial"/>
              </a:rPr>
              <a:t>Canada.</a:t>
            </a:r>
            <a:r>
              <a:rPr sz="800" spc="30">
                <a:solidFill>
                  <a:srgbClr val="231F20"/>
                </a:solidFill>
                <a:latin typeface="Arial"/>
                <a:cs typeface="Arial"/>
              </a:rPr>
              <a:t> </a:t>
            </a:r>
            <a:r>
              <a:rPr sz="800" b="1">
                <a:solidFill>
                  <a:srgbClr val="231F20"/>
                </a:solidFill>
                <a:latin typeface="Arial"/>
                <a:cs typeface="Arial"/>
              </a:rPr>
              <a:t>MSCI</a:t>
            </a:r>
            <a:r>
              <a:rPr sz="800" b="1" spc="20">
                <a:solidFill>
                  <a:srgbClr val="231F20"/>
                </a:solidFill>
                <a:latin typeface="Arial"/>
                <a:cs typeface="Arial"/>
              </a:rPr>
              <a:t> </a:t>
            </a:r>
            <a:r>
              <a:rPr sz="800" b="1" spc="-10">
                <a:solidFill>
                  <a:srgbClr val="231F20"/>
                </a:solidFill>
                <a:latin typeface="Arial"/>
                <a:cs typeface="Arial"/>
              </a:rPr>
              <a:t>Emerging</a:t>
            </a:r>
            <a:r>
              <a:rPr sz="800" b="1" spc="15">
                <a:solidFill>
                  <a:srgbClr val="231F20"/>
                </a:solidFill>
                <a:latin typeface="Arial"/>
                <a:cs typeface="Arial"/>
              </a:rPr>
              <a:t> </a:t>
            </a:r>
            <a:r>
              <a:rPr sz="800" b="1" spc="-10">
                <a:solidFill>
                  <a:srgbClr val="231F20"/>
                </a:solidFill>
                <a:latin typeface="Arial"/>
                <a:cs typeface="Arial"/>
              </a:rPr>
              <a:t>Markets</a:t>
            </a:r>
            <a:r>
              <a:rPr sz="800" b="1" spc="15">
                <a:solidFill>
                  <a:srgbClr val="231F20"/>
                </a:solidFill>
                <a:latin typeface="Arial"/>
                <a:cs typeface="Arial"/>
              </a:rPr>
              <a:t> </a:t>
            </a:r>
            <a:r>
              <a:rPr sz="800" b="1">
                <a:solidFill>
                  <a:srgbClr val="231F20"/>
                </a:solidFill>
                <a:latin typeface="Arial"/>
                <a:cs typeface="Arial"/>
              </a:rPr>
              <a:t>Index</a:t>
            </a:r>
            <a:r>
              <a:rPr sz="800" b="1" spc="25">
                <a:solidFill>
                  <a:srgbClr val="231F20"/>
                </a:solidFill>
                <a:latin typeface="Arial"/>
                <a:cs typeface="Arial"/>
              </a:rPr>
              <a:t> </a:t>
            </a:r>
            <a:r>
              <a:rPr sz="800">
                <a:solidFill>
                  <a:srgbClr val="231F20"/>
                </a:solidFill>
                <a:latin typeface="Arial"/>
                <a:cs typeface="Arial"/>
              </a:rPr>
              <a:t>captures</a:t>
            </a:r>
            <a:r>
              <a:rPr sz="800" spc="15">
                <a:solidFill>
                  <a:srgbClr val="231F20"/>
                </a:solidFill>
                <a:latin typeface="Arial"/>
                <a:cs typeface="Arial"/>
              </a:rPr>
              <a:t> </a:t>
            </a:r>
            <a:r>
              <a:rPr sz="800">
                <a:solidFill>
                  <a:srgbClr val="231F20"/>
                </a:solidFill>
                <a:latin typeface="Arial"/>
                <a:cs typeface="Arial"/>
              </a:rPr>
              <a:t>large-</a:t>
            </a:r>
            <a:r>
              <a:rPr sz="800" spc="15">
                <a:solidFill>
                  <a:srgbClr val="231F20"/>
                </a:solidFill>
                <a:latin typeface="Arial"/>
                <a:cs typeface="Arial"/>
              </a:rPr>
              <a:t> </a:t>
            </a:r>
            <a:r>
              <a:rPr sz="800">
                <a:solidFill>
                  <a:srgbClr val="231F20"/>
                </a:solidFill>
                <a:latin typeface="Arial"/>
                <a:cs typeface="Arial"/>
              </a:rPr>
              <a:t>and</a:t>
            </a:r>
            <a:r>
              <a:rPr sz="800" spc="25">
                <a:solidFill>
                  <a:srgbClr val="231F20"/>
                </a:solidFill>
                <a:latin typeface="Arial"/>
                <a:cs typeface="Arial"/>
              </a:rPr>
              <a:t> </a:t>
            </a:r>
            <a:r>
              <a:rPr sz="800">
                <a:solidFill>
                  <a:srgbClr val="231F20"/>
                </a:solidFill>
                <a:latin typeface="Arial"/>
                <a:cs typeface="Arial"/>
              </a:rPr>
              <a:t>mid-cap</a:t>
            </a:r>
            <a:r>
              <a:rPr sz="800" spc="30">
                <a:solidFill>
                  <a:srgbClr val="231F20"/>
                </a:solidFill>
                <a:latin typeface="Arial"/>
                <a:cs typeface="Arial"/>
              </a:rPr>
              <a:t> </a:t>
            </a:r>
            <a:r>
              <a:rPr sz="800" spc="-10">
                <a:solidFill>
                  <a:srgbClr val="231F20"/>
                </a:solidFill>
                <a:latin typeface="Arial"/>
                <a:cs typeface="Arial"/>
              </a:rPr>
              <a:t>representation across</a:t>
            </a:r>
            <a:r>
              <a:rPr sz="800" spc="25">
                <a:solidFill>
                  <a:srgbClr val="231F20"/>
                </a:solidFill>
                <a:latin typeface="Arial"/>
                <a:cs typeface="Arial"/>
              </a:rPr>
              <a:t> </a:t>
            </a:r>
            <a:r>
              <a:rPr sz="800">
                <a:solidFill>
                  <a:srgbClr val="231F20"/>
                </a:solidFill>
                <a:latin typeface="Arial"/>
                <a:cs typeface="Arial"/>
              </a:rPr>
              <a:t>27</a:t>
            </a:r>
            <a:r>
              <a:rPr sz="800" spc="35">
                <a:solidFill>
                  <a:srgbClr val="231F20"/>
                </a:solidFill>
                <a:latin typeface="Arial"/>
                <a:cs typeface="Arial"/>
              </a:rPr>
              <a:t> </a:t>
            </a:r>
            <a:r>
              <a:rPr sz="800">
                <a:solidFill>
                  <a:srgbClr val="231F20"/>
                </a:solidFill>
                <a:latin typeface="Arial"/>
                <a:cs typeface="Arial"/>
              </a:rPr>
              <a:t>emerging</a:t>
            </a:r>
            <a:r>
              <a:rPr sz="800" spc="30">
                <a:solidFill>
                  <a:srgbClr val="231F20"/>
                </a:solidFill>
                <a:latin typeface="Arial"/>
                <a:cs typeface="Arial"/>
              </a:rPr>
              <a:t> </a:t>
            </a:r>
            <a:r>
              <a:rPr sz="800">
                <a:solidFill>
                  <a:srgbClr val="231F20"/>
                </a:solidFill>
                <a:latin typeface="Arial"/>
                <a:cs typeface="Arial"/>
              </a:rPr>
              <a:t>markets</a:t>
            </a:r>
            <a:r>
              <a:rPr sz="800" spc="25">
                <a:solidFill>
                  <a:srgbClr val="231F20"/>
                </a:solidFill>
                <a:latin typeface="Arial"/>
                <a:cs typeface="Arial"/>
              </a:rPr>
              <a:t> </a:t>
            </a:r>
            <a:r>
              <a:rPr sz="800" spc="-10">
                <a:solidFill>
                  <a:srgbClr val="231F20"/>
                </a:solidFill>
                <a:latin typeface="Arial"/>
                <a:cs typeface="Arial"/>
              </a:rPr>
              <a:t>(EM)</a:t>
            </a:r>
            <a:r>
              <a:rPr sz="800" spc="35">
                <a:solidFill>
                  <a:srgbClr val="231F20"/>
                </a:solidFill>
                <a:latin typeface="Arial"/>
                <a:cs typeface="Arial"/>
              </a:rPr>
              <a:t> </a:t>
            </a:r>
            <a:r>
              <a:rPr sz="800">
                <a:solidFill>
                  <a:srgbClr val="231F20"/>
                </a:solidFill>
                <a:latin typeface="Arial"/>
                <a:cs typeface="Arial"/>
              </a:rPr>
              <a:t>countries.</a:t>
            </a:r>
            <a:r>
              <a:rPr sz="800" spc="45">
                <a:solidFill>
                  <a:srgbClr val="231F20"/>
                </a:solidFill>
                <a:latin typeface="Arial"/>
                <a:cs typeface="Arial"/>
              </a:rPr>
              <a:t> </a:t>
            </a:r>
            <a:r>
              <a:rPr sz="800" b="1">
                <a:solidFill>
                  <a:srgbClr val="231F20"/>
                </a:solidFill>
                <a:latin typeface="Arial"/>
                <a:cs typeface="Arial"/>
              </a:rPr>
              <a:t>MSCI</a:t>
            </a:r>
            <a:r>
              <a:rPr sz="800" b="1" spc="30">
                <a:solidFill>
                  <a:srgbClr val="231F20"/>
                </a:solidFill>
                <a:latin typeface="Arial"/>
                <a:cs typeface="Arial"/>
              </a:rPr>
              <a:t> </a:t>
            </a:r>
            <a:r>
              <a:rPr sz="800" b="1" spc="-10">
                <a:solidFill>
                  <a:srgbClr val="231F20"/>
                </a:solidFill>
                <a:latin typeface="Arial"/>
                <a:cs typeface="Arial"/>
              </a:rPr>
              <a:t>Europe</a:t>
            </a:r>
            <a:r>
              <a:rPr sz="800" b="1" spc="45">
                <a:solidFill>
                  <a:srgbClr val="231F20"/>
                </a:solidFill>
                <a:latin typeface="Arial"/>
                <a:cs typeface="Arial"/>
              </a:rPr>
              <a:t> </a:t>
            </a:r>
            <a:r>
              <a:rPr sz="800" b="1">
                <a:solidFill>
                  <a:srgbClr val="231F20"/>
                </a:solidFill>
                <a:latin typeface="Arial"/>
                <a:cs typeface="Arial"/>
              </a:rPr>
              <a:t>Index</a:t>
            </a:r>
            <a:r>
              <a:rPr sz="800" b="1" spc="35">
                <a:solidFill>
                  <a:srgbClr val="231F20"/>
                </a:solidFill>
                <a:latin typeface="Arial"/>
                <a:cs typeface="Arial"/>
              </a:rPr>
              <a:t> </a:t>
            </a:r>
            <a:r>
              <a:rPr sz="800">
                <a:solidFill>
                  <a:srgbClr val="231F20"/>
                </a:solidFill>
                <a:latin typeface="Arial"/>
                <a:cs typeface="Arial"/>
              </a:rPr>
              <a:t>is</a:t>
            </a:r>
            <a:r>
              <a:rPr sz="800" spc="25">
                <a:solidFill>
                  <a:srgbClr val="231F20"/>
                </a:solidFill>
                <a:latin typeface="Arial"/>
                <a:cs typeface="Arial"/>
              </a:rPr>
              <a:t> </a:t>
            </a:r>
            <a:r>
              <a:rPr sz="800">
                <a:solidFill>
                  <a:srgbClr val="231F20"/>
                </a:solidFill>
                <a:latin typeface="Arial"/>
                <a:cs typeface="Arial"/>
              </a:rPr>
              <a:t>designed</a:t>
            </a:r>
            <a:r>
              <a:rPr sz="800" spc="40">
                <a:solidFill>
                  <a:srgbClr val="231F20"/>
                </a:solidFill>
                <a:latin typeface="Arial"/>
                <a:cs typeface="Arial"/>
              </a:rPr>
              <a:t> </a:t>
            </a:r>
            <a:r>
              <a:rPr sz="800">
                <a:solidFill>
                  <a:srgbClr val="231F20"/>
                </a:solidFill>
                <a:latin typeface="Arial"/>
                <a:cs typeface="Arial"/>
              </a:rPr>
              <a:t>to</a:t>
            </a:r>
            <a:r>
              <a:rPr sz="800" spc="35">
                <a:solidFill>
                  <a:srgbClr val="231F20"/>
                </a:solidFill>
                <a:latin typeface="Arial"/>
                <a:cs typeface="Arial"/>
              </a:rPr>
              <a:t> </a:t>
            </a:r>
            <a:r>
              <a:rPr sz="800" spc="-10">
                <a:solidFill>
                  <a:srgbClr val="231F20"/>
                </a:solidFill>
                <a:latin typeface="Arial"/>
                <a:cs typeface="Arial"/>
              </a:rPr>
              <a:t>measure </a:t>
            </a:r>
            <a:r>
              <a:rPr sz="800">
                <a:solidFill>
                  <a:srgbClr val="231F20"/>
                </a:solidFill>
                <a:latin typeface="Arial"/>
                <a:cs typeface="Arial"/>
              </a:rPr>
              <a:t>developed</a:t>
            </a:r>
            <a:r>
              <a:rPr sz="800" spc="65">
                <a:solidFill>
                  <a:srgbClr val="231F20"/>
                </a:solidFill>
                <a:latin typeface="Arial"/>
                <a:cs typeface="Arial"/>
              </a:rPr>
              <a:t> </a:t>
            </a:r>
            <a:r>
              <a:rPr sz="800">
                <a:solidFill>
                  <a:srgbClr val="231F20"/>
                </a:solidFill>
                <a:latin typeface="Arial"/>
                <a:cs typeface="Arial"/>
              </a:rPr>
              <a:t>equity</a:t>
            </a:r>
            <a:r>
              <a:rPr sz="800" spc="55">
                <a:solidFill>
                  <a:srgbClr val="231F20"/>
                </a:solidFill>
                <a:latin typeface="Arial"/>
                <a:cs typeface="Arial"/>
              </a:rPr>
              <a:t> </a:t>
            </a:r>
            <a:r>
              <a:rPr sz="800">
                <a:solidFill>
                  <a:srgbClr val="231F20"/>
                </a:solidFill>
                <a:latin typeface="Arial"/>
                <a:cs typeface="Arial"/>
              </a:rPr>
              <a:t>market</a:t>
            </a:r>
            <a:r>
              <a:rPr sz="800" spc="50">
                <a:solidFill>
                  <a:srgbClr val="231F20"/>
                </a:solidFill>
                <a:latin typeface="Arial"/>
                <a:cs typeface="Arial"/>
              </a:rPr>
              <a:t> </a:t>
            </a:r>
            <a:r>
              <a:rPr sz="800">
                <a:solidFill>
                  <a:srgbClr val="231F20"/>
                </a:solidFill>
                <a:latin typeface="Arial"/>
                <a:cs typeface="Arial"/>
              </a:rPr>
              <a:t>results</a:t>
            </a:r>
            <a:r>
              <a:rPr sz="800" spc="55">
                <a:solidFill>
                  <a:srgbClr val="231F20"/>
                </a:solidFill>
                <a:latin typeface="Arial"/>
                <a:cs typeface="Arial"/>
              </a:rPr>
              <a:t> </a:t>
            </a:r>
            <a:r>
              <a:rPr sz="800" spc="-10">
                <a:solidFill>
                  <a:srgbClr val="231F20"/>
                </a:solidFill>
                <a:latin typeface="Arial"/>
                <a:cs typeface="Arial"/>
              </a:rPr>
              <a:t>across</a:t>
            </a:r>
            <a:r>
              <a:rPr sz="800" spc="55">
                <a:solidFill>
                  <a:srgbClr val="231F20"/>
                </a:solidFill>
                <a:latin typeface="Arial"/>
                <a:cs typeface="Arial"/>
              </a:rPr>
              <a:t> </a:t>
            </a:r>
            <a:r>
              <a:rPr sz="800">
                <a:solidFill>
                  <a:srgbClr val="231F20"/>
                </a:solidFill>
                <a:latin typeface="Arial"/>
                <a:cs typeface="Arial"/>
              </a:rPr>
              <a:t>15</a:t>
            </a:r>
            <a:r>
              <a:rPr sz="800" spc="60">
                <a:solidFill>
                  <a:srgbClr val="231F20"/>
                </a:solidFill>
                <a:latin typeface="Arial"/>
                <a:cs typeface="Arial"/>
              </a:rPr>
              <a:t> </a:t>
            </a:r>
            <a:r>
              <a:rPr sz="800">
                <a:solidFill>
                  <a:srgbClr val="231F20"/>
                </a:solidFill>
                <a:latin typeface="Arial"/>
                <a:cs typeface="Arial"/>
              </a:rPr>
              <a:t>developed</a:t>
            </a:r>
            <a:r>
              <a:rPr sz="800" spc="65">
                <a:solidFill>
                  <a:srgbClr val="231F20"/>
                </a:solidFill>
                <a:latin typeface="Arial"/>
                <a:cs typeface="Arial"/>
              </a:rPr>
              <a:t> </a:t>
            </a:r>
            <a:r>
              <a:rPr sz="800">
                <a:solidFill>
                  <a:srgbClr val="231F20"/>
                </a:solidFill>
                <a:latin typeface="Arial"/>
                <a:cs typeface="Arial"/>
              </a:rPr>
              <a:t>countries</a:t>
            </a:r>
            <a:r>
              <a:rPr sz="800" spc="55">
                <a:solidFill>
                  <a:srgbClr val="231F20"/>
                </a:solidFill>
                <a:latin typeface="Arial"/>
                <a:cs typeface="Arial"/>
              </a:rPr>
              <a:t> </a:t>
            </a:r>
            <a:r>
              <a:rPr sz="800">
                <a:solidFill>
                  <a:srgbClr val="231F20"/>
                </a:solidFill>
                <a:latin typeface="Arial"/>
                <a:cs typeface="Arial"/>
              </a:rPr>
              <a:t>in</a:t>
            </a:r>
            <a:r>
              <a:rPr sz="800" spc="55">
                <a:solidFill>
                  <a:srgbClr val="231F20"/>
                </a:solidFill>
                <a:latin typeface="Arial"/>
                <a:cs typeface="Arial"/>
              </a:rPr>
              <a:t> </a:t>
            </a:r>
            <a:r>
              <a:rPr sz="800">
                <a:solidFill>
                  <a:srgbClr val="231F20"/>
                </a:solidFill>
                <a:latin typeface="Arial"/>
                <a:cs typeface="Arial"/>
              </a:rPr>
              <a:t>Europe.</a:t>
            </a:r>
            <a:r>
              <a:rPr sz="800" spc="65">
                <a:solidFill>
                  <a:srgbClr val="231F20"/>
                </a:solidFill>
                <a:latin typeface="Arial"/>
                <a:cs typeface="Arial"/>
              </a:rPr>
              <a:t> </a:t>
            </a:r>
            <a:r>
              <a:rPr sz="800" b="1">
                <a:solidFill>
                  <a:srgbClr val="231F20"/>
                </a:solidFill>
                <a:latin typeface="Arial"/>
                <a:cs typeface="Arial"/>
              </a:rPr>
              <a:t>MSCI</a:t>
            </a:r>
            <a:r>
              <a:rPr sz="800" b="1" spc="60">
                <a:solidFill>
                  <a:srgbClr val="231F20"/>
                </a:solidFill>
                <a:latin typeface="Arial"/>
                <a:cs typeface="Arial"/>
              </a:rPr>
              <a:t> </a:t>
            </a:r>
            <a:r>
              <a:rPr sz="800" b="1">
                <a:solidFill>
                  <a:srgbClr val="231F20"/>
                </a:solidFill>
                <a:latin typeface="Arial"/>
                <a:cs typeface="Arial"/>
              </a:rPr>
              <a:t>India</a:t>
            </a:r>
            <a:r>
              <a:rPr sz="800" b="1" spc="60">
                <a:solidFill>
                  <a:srgbClr val="231F20"/>
                </a:solidFill>
                <a:latin typeface="Arial"/>
                <a:cs typeface="Arial"/>
              </a:rPr>
              <a:t> </a:t>
            </a:r>
            <a:r>
              <a:rPr sz="800" b="1">
                <a:solidFill>
                  <a:srgbClr val="231F20"/>
                </a:solidFill>
                <a:latin typeface="Arial"/>
                <a:cs typeface="Arial"/>
              </a:rPr>
              <a:t>Index</a:t>
            </a:r>
            <a:r>
              <a:rPr sz="800" b="1" spc="55">
                <a:solidFill>
                  <a:srgbClr val="231F20"/>
                </a:solidFill>
                <a:latin typeface="Arial"/>
                <a:cs typeface="Arial"/>
              </a:rPr>
              <a:t> </a:t>
            </a:r>
            <a:r>
              <a:rPr sz="800" spc="-25">
                <a:solidFill>
                  <a:srgbClr val="231F20"/>
                </a:solidFill>
                <a:latin typeface="Arial"/>
                <a:cs typeface="Arial"/>
              </a:rPr>
              <a:t>is</a:t>
            </a:r>
            <a:r>
              <a:rPr sz="800">
                <a:solidFill>
                  <a:srgbClr val="231F20"/>
                </a:solidFill>
                <a:latin typeface="Arial"/>
                <a:cs typeface="Arial"/>
              </a:rPr>
              <a:t> designed</a:t>
            </a:r>
            <a:r>
              <a:rPr sz="800" spc="70">
                <a:solidFill>
                  <a:srgbClr val="231F20"/>
                </a:solidFill>
                <a:latin typeface="Arial"/>
                <a:cs typeface="Arial"/>
              </a:rPr>
              <a:t> </a:t>
            </a:r>
            <a:r>
              <a:rPr sz="800">
                <a:solidFill>
                  <a:srgbClr val="231F20"/>
                </a:solidFill>
                <a:latin typeface="Arial"/>
                <a:cs typeface="Arial"/>
              </a:rPr>
              <a:t>to</a:t>
            </a:r>
            <a:r>
              <a:rPr sz="800" spc="65">
                <a:solidFill>
                  <a:srgbClr val="231F20"/>
                </a:solidFill>
                <a:latin typeface="Arial"/>
                <a:cs typeface="Arial"/>
              </a:rPr>
              <a:t> </a:t>
            </a:r>
            <a:r>
              <a:rPr sz="800">
                <a:solidFill>
                  <a:srgbClr val="231F20"/>
                </a:solidFill>
                <a:latin typeface="Arial"/>
                <a:cs typeface="Arial"/>
              </a:rPr>
              <a:t>measure</a:t>
            </a:r>
            <a:r>
              <a:rPr sz="800" spc="70">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performance</a:t>
            </a:r>
            <a:r>
              <a:rPr sz="800" spc="75">
                <a:solidFill>
                  <a:srgbClr val="231F20"/>
                </a:solidFill>
                <a:latin typeface="Arial"/>
                <a:cs typeface="Arial"/>
              </a:rPr>
              <a:t> </a:t>
            </a:r>
            <a:r>
              <a:rPr sz="800">
                <a:solidFill>
                  <a:srgbClr val="231F20"/>
                </a:solidFill>
                <a:latin typeface="Arial"/>
                <a:cs typeface="Arial"/>
              </a:rPr>
              <a:t>of</a:t>
            </a:r>
            <a:r>
              <a:rPr sz="800" spc="65">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large-</a:t>
            </a:r>
            <a:r>
              <a:rPr sz="800" spc="60">
                <a:solidFill>
                  <a:srgbClr val="231F20"/>
                </a:solidFill>
                <a:latin typeface="Arial"/>
                <a:cs typeface="Arial"/>
              </a:rPr>
              <a:t> </a:t>
            </a:r>
            <a:r>
              <a:rPr sz="800">
                <a:solidFill>
                  <a:srgbClr val="231F20"/>
                </a:solidFill>
                <a:latin typeface="Arial"/>
                <a:cs typeface="Arial"/>
              </a:rPr>
              <a:t>and</a:t>
            </a:r>
            <a:r>
              <a:rPr sz="800" spc="70">
                <a:solidFill>
                  <a:srgbClr val="231F20"/>
                </a:solidFill>
                <a:latin typeface="Arial"/>
                <a:cs typeface="Arial"/>
              </a:rPr>
              <a:t> </a:t>
            </a:r>
            <a:r>
              <a:rPr sz="800">
                <a:solidFill>
                  <a:srgbClr val="231F20"/>
                </a:solidFill>
                <a:latin typeface="Arial"/>
                <a:cs typeface="Arial"/>
              </a:rPr>
              <a:t>mid-cap</a:t>
            </a:r>
            <a:r>
              <a:rPr sz="800" spc="70">
                <a:solidFill>
                  <a:srgbClr val="231F20"/>
                </a:solidFill>
                <a:latin typeface="Arial"/>
                <a:cs typeface="Arial"/>
              </a:rPr>
              <a:t> </a:t>
            </a:r>
            <a:r>
              <a:rPr sz="800">
                <a:solidFill>
                  <a:srgbClr val="231F20"/>
                </a:solidFill>
                <a:latin typeface="Arial"/>
                <a:cs typeface="Arial"/>
              </a:rPr>
              <a:t>segments</a:t>
            </a:r>
            <a:r>
              <a:rPr sz="800" spc="60">
                <a:solidFill>
                  <a:srgbClr val="231F20"/>
                </a:solidFill>
                <a:latin typeface="Arial"/>
                <a:cs typeface="Arial"/>
              </a:rPr>
              <a:t> </a:t>
            </a:r>
            <a:r>
              <a:rPr sz="800">
                <a:solidFill>
                  <a:srgbClr val="231F20"/>
                </a:solidFill>
                <a:latin typeface="Arial"/>
                <a:cs typeface="Arial"/>
              </a:rPr>
              <a:t>of</a:t>
            </a:r>
            <a:r>
              <a:rPr sz="800" spc="65">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a:solidFill>
                  <a:srgbClr val="231F20"/>
                </a:solidFill>
                <a:latin typeface="Arial"/>
                <a:cs typeface="Arial"/>
              </a:rPr>
              <a:t>Indian</a:t>
            </a:r>
            <a:r>
              <a:rPr sz="800" spc="65">
                <a:solidFill>
                  <a:srgbClr val="231F20"/>
                </a:solidFill>
                <a:latin typeface="Arial"/>
                <a:cs typeface="Arial"/>
              </a:rPr>
              <a:t> </a:t>
            </a:r>
            <a:r>
              <a:rPr sz="800" spc="-10">
                <a:solidFill>
                  <a:srgbClr val="231F20"/>
                </a:solidFill>
                <a:latin typeface="Arial"/>
                <a:cs typeface="Arial"/>
              </a:rPr>
              <a:t>market. </a:t>
            </a:r>
            <a:r>
              <a:rPr sz="800" b="1">
                <a:solidFill>
                  <a:srgbClr val="231F20"/>
                </a:solidFill>
                <a:latin typeface="Arial"/>
                <a:cs typeface="Arial"/>
              </a:rPr>
              <a:t>MSCI</a:t>
            </a:r>
            <a:r>
              <a:rPr sz="800" b="1" spc="35">
                <a:solidFill>
                  <a:srgbClr val="231F20"/>
                </a:solidFill>
                <a:latin typeface="Arial"/>
                <a:cs typeface="Arial"/>
              </a:rPr>
              <a:t> </a:t>
            </a:r>
            <a:r>
              <a:rPr sz="800" b="1">
                <a:solidFill>
                  <a:srgbClr val="231F20"/>
                </a:solidFill>
                <a:latin typeface="Arial"/>
                <a:cs typeface="Arial"/>
              </a:rPr>
              <a:t>Mexico</a:t>
            </a:r>
            <a:r>
              <a:rPr sz="800" b="1" spc="35">
                <a:solidFill>
                  <a:srgbClr val="231F20"/>
                </a:solidFill>
                <a:latin typeface="Arial"/>
                <a:cs typeface="Arial"/>
              </a:rPr>
              <a:t> </a:t>
            </a:r>
            <a:r>
              <a:rPr sz="800" b="1">
                <a:solidFill>
                  <a:srgbClr val="231F20"/>
                </a:solidFill>
                <a:latin typeface="Arial"/>
                <a:cs typeface="Arial"/>
              </a:rPr>
              <a:t>Index</a:t>
            </a:r>
            <a:r>
              <a:rPr sz="800" b="1" spc="40">
                <a:solidFill>
                  <a:srgbClr val="231F20"/>
                </a:solidFill>
                <a:latin typeface="Arial"/>
                <a:cs typeface="Arial"/>
              </a:rPr>
              <a:t> </a:t>
            </a:r>
            <a:r>
              <a:rPr sz="800">
                <a:solidFill>
                  <a:srgbClr val="231F20"/>
                </a:solidFill>
                <a:latin typeface="Arial"/>
                <a:cs typeface="Arial"/>
              </a:rPr>
              <a:t>measures</a:t>
            </a:r>
            <a:r>
              <a:rPr sz="800" spc="30">
                <a:solidFill>
                  <a:srgbClr val="231F20"/>
                </a:solidFill>
                <a:latin typeface="Arial"/>
                <a:cs typeface="Arial"/>
              </a:rPr>
              <a:t> </a:t>
            </a:r>
            <a:r>
              <a:rPr sz="800">
                <a:solidFill>
                  <a:srgbClr val="231F20"/>
                </a:solidFill>
                <a:latin typeface="Arial"/>
                <a:cs typeface="Arial"/>
              </a:rPr>
              <a:t>the</a:t>
            </a:r>
            <a:r>
              <a:rPr sz="800" spc="40">
                <a:solidFill>
                  <a:srgbClr val="231F20"/>
                </a:solidFill>
                <a:latin typeface="Arial"/>
                <a:cs typeface="Arial"/>
              </a:rPr>
              <a:t> </a:t>
            </a:r>
            <a:r>
              <a:rPr sz="800">
                <a:solidFill>
                  <a:srgbClr val="231F20"/>
                </a:solidFill>
                <a:latin typeface="Arial"/>
                <a:cs typeface="Arial"/>
              </a:rPr>
              <a:t>performance</a:t>
            </a:r>
            <a:r>
              <a:rPr sz="800" spc="45">
                <a:solidFill>
                  <a:srgbClr val="231F20"/>
                </a:solidFill>
                <a:latin typeface="Arial"/>
                <a:cs typeface="Arial"/>
              </a:rPr>
              <a:t> </a:t>
            </a:r>
            <a:r>
              <a:rPr sz="800">
                <a:solidFill>
                  <a:srgbClr val="231F20"/>
                </a:solidFill>
                <a:latin typeface="Arial"/>
                <a:cs typeface="Arial"/>
              </a:rPr>
              <a:t>of</a:t>
            </a:r>
            <a:r>
              <a:rPr sz="800" spc="35">
                <a:solidFill>
                  <a:srgbClr val="231F20"/>
                </a:solidFill>
                <a:latin typeface="Arial"/>
                <a:cs typeface="Arial"/>
              </a:rPr>
              <a:t> </a:t>
            </a:r>
            <a:r>
              <a:rPr sz="800">
                <a:solidFill>
                  <a:srgbClr val="231F20"/>
                </a:solidFill>
                <a:latin typeface="Arial"/>
                <a:cs typeface="Arial"/>
              </a:rPr>
              <a:t>the</a:t>
            </a:r>
            <a:r>
              <a:rPr sz="800" spc="45">
                <a:solidFill>
                  <a:srgbClr val="231F20"/>
                </a:solidFill>
                <a:latin typeface="Arial"/>
                <a:cs typeface="Arial"/>
              </a:rPr>
              <a:t> </a:t>
            </a:r>
            <a:r>
              <a:rPr sz="800">
                <a:solidFill>
                  <a:srgbClr val="231F20"/>
                </a:solidFill>
                <a:latin typeface="Arial"/>
                <a:cs typeface="Arial"/>
              </a:rPr>
              <a:t>large-</a:t>
            </a:r>
            <a:r>
              <a:rPr sz="800" spc="30">
                <a:solidFill>
                  <a:srgbClr val="231F20"/>
                </a:solidFill>
                <a:latin typeface="Arial"/>
                <a:cs typeface="Arial"/>
              </a:rPr>
              <a:t> </a:t>
            </a:r>
            <a:r>
              <a:rPr sz="800">
                <a:solidFill>
                  <a:srgbClr val="231F20"/>
                </a:solidFill>
                <a:latin typeface="Arial"/>
                <a:cs typeface="Arial"/>
              </a:rPr>
              <a:t>and</a:t>
            </a:r>
            <a:r>
              <a:rPr sz="800" spc="45">
                <a:solidFill>
                  <a:srgbClr val="231F20"/>
                </a:solidFill>
                <a:latin typeface="Arial"/>
                <a:cs typeface="Arial"/>
              </a:rPr>
              <a:t> </a:t>
            </a:r>
            <a:r>
              <a:rPr sz="800">
                <a:solidFill>
                  <a:srgbClr val="231F20"/>
                </a:solidFill>
                <a:latin typeface="Arial"/>
                <a:cs typeface="Arial"/>
              </a:rPr>
              <a:t>mid-cap</a:t>
            </a:r>
            <a:r>
              <a:rPr sz="800" spc="40">
                <a:solidFill>
                  <a:srgbClr val="231F20"/>
                </a:solidFill>
                <a:latin typeface="Arial"/>
                <a:cs typeface="Arial"/>
              </a:rPr>
              <a:t> </a:t>
            </a:r>
            <a:r>
              <a:rPr sz="800">
                <a:solidFill>
                  <a:srgbClr val="231F20"/>
                </a:solidFill>
                <a:latin typeface="Arial"/>
                <a:cs typeface="Arial"/>
              </a:rPr>
              <a:t>segments</a:t>
            </a:r>
            <a:r>
              <a:rPr sz="800" spc="3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Mexican</a:t>
            </a:r>
            <a:r>
              <a:rPr sz="800" spc="45">
                <a:solidFill>
                  <a:srgbClr val="231F20"/>
                </a:solidFill>
                <a:latin typeface="Arial"/>
                <a:cs typeface="Arial"/>
              </a:rPr>
              <a:t> </a:t>
            </a:r>
            <a:r>
              <a:rPr sz="800">
                <a:solidFill>
                  <a:srgbClr val="231F20"/>
                </a:solidFill>
                <a:latin typeface="Arial"/>
                <a:cs typeface="Arial"/>
              </a:rPr>
              <a:t>market.</a:t>
            </a:r>
            <a:r>
              <a:rPr sz="800" spc="65">
                <a:solidFill>
                  <a:srgbClr val="231F20"/>
                </a:solidFill>
                <a:latin typeface="Arial"/>
                <a:cs typeface="Arial"/>
              </a:rPr>
              <a:t> </a:t>
            </a:r>
            <a:r>
              <a:rPr sz="800" b="1" spc="-45">
                <a:solidFill>
                  <a:srgbClr val="231F20"/>
                </a:solidFill>
                <a:latin typeface="Arial"/>
                <a:cs typeface="Arial"/>
              </a:rPr>
              <a:t>S&amp;P</a:t>
            </a:r>
            <a:r>
              <a:rPr sz="800" b="1" spc="55">
                <a:solidFill>
                  <a:srgbClr val="231F20"/>
                </a:solidFill>
                <a:latin typeface="Arial"/>
                <a:cs typeface="Arial"/>
              </a:rPr>
              <a:t> </a:t>
            </a:r>
            <a:r>
              <a:rPr sz="800" b="1">
                <a:solidFill>
                  <a:srgbClr val="231F20"/>
                </a:solidFill>
                <a:latin typeface="Arial"/>
                <a:cs typeface="Arial"/>
              </a:rPr>
              <a:t>500</a:t>
            </a:r>
            <a:r>
              <a:rPr sz="800" b="1" spc="55">
                <a:solidFill>
                  <a:srgbClr val="231F20"/>
                </a:solidFill>
                <a:latin typeface="Arial"/>
                <a:cs typeface="Arial"/>
              </a:rPr>
              <a:t> </a:t>
            </a:r>
            <a:r>
              <a:rPr sz="800" b="1">
                <a:solidFill>
                  <a:srgbClr val="231F20"/>
                </a:solidFill>
                <a:latin typeface="Arial"/>
                <a:cs typeface="Arial"/>
              </a:rPr>
              <a:t>Index</a:t>
            </a:r>
            <a:r>
              <a:rPr sz="800" b="1" spc="50">
                <a:solidFill>
                  <a:srgbClr val="231F20"/>
                </a:solidFill>
                <a:latin typeface="Arial"/>
                <a:cs typeface="Arial"/>
              </a:rPr>
              <a:t> </a:t>
            </a:r>
            <a:r>
              <a:rPr sz="800">
                <a:solidFill>
                  <a:srgbClr val="231F20"/>
                </a:solidFill>
                <a:latin typeface="Arial"/>
                <a:cs typeface="Arial"/>
              </a:rPr>
              <a:t>is</a:t>
            </a:r>
            <a:r>
              <a:rPr sz="800" spc="50">
                <a:solidFill>
                  <a:srgbClr val="231F20"/>
                </a:solidFill>
                <a:latin typeface="Arial"/>
                <a:cs typeface="Arial"/>
              </a:rPr>
              <a:t> </a:t>
            </a:r>
            <a:r>
              <a:rPr sz="800">
                <a:solidFill>
                  <a:srgbClr val="231F20"/>
                </a:solidFill>
                <a:latin typeface="Arial"/>
                <a:cs typeface="Arial"/>
              </a:rPr>
              <a:t>a</a:t>
            </a:r>
            <a:r>
              <a:rPr sz="800" spc="55">
                <a:solidFill>
                  <a:srgbClr val="231F20"/>
                </a:solidFill>
                <a:latin typeface="Arial"/>
                <a:cs typeface="Arial"/>
              </a:rPr>
              <a:t> </a:t>
            </a:r>
            <a:r>
              <a:rPr sz="800">
                <a:solidFill>
                  <a:srgbClr val="231F20"/>
                </a:solidFill>
                <a:latin typeface="Arial"/>
                <a:cs typeface="Arial"/>
              </a:rPr>
              <a:t>market</a:t>
            </a:r>
            <a:r>
              <a:rPr sz="800" spc="50">
                <a:solidFill>
                  <a:srgbClr val="231F20"/>
                </a:solidFill>
                <a:latin typeface="Arial"/>
                <a:cs typeface="Arial"/>
              </a:rPr>
              <a:t> </a:t>
            </a:r>
            <a:r>
              <a:rPr sz="800">
                <a:solidFill>
                  <a:srgbClr val="231F20"/>
                </a:solidFill>
                <a:latin typeface="Arial"/>
                <a:cs typeface="Arial"/>
              </a:rPr>
              <a:t>capitalization-weighted</a:t>
            </a:r>
            <a:r>
              <a:rPr sz="800" spc="60">
                <a:solidFill>
                  <a:srgbClr val="231F20"/>
                </a:solidFill>
                <a:latin typeface="Arial"/>
                <a:cs typeface="Arial"/>
              </a:rPr>
              <a:t> </a:t>
            </a:r>
            <a:r>
              <a:rPr sz="800">
                <a:solidFill>
                  <a:srgbClr val="231F20"/>
                </a:solidFill>
                <a:latin typeface="Arial"/>
                <a:cs typeface="Arial"/>
              </a:rPr>
              <a:t>index</a:t>
            </a:r>
            <a:r>
              <a:rPr sz="800" spc="55">
                <a:solidFill>
                  <a:srgbClr val="231F20"/>
                </a:solidFill>
                <a:latin typeface="Arial"/>
                <a:cs typeface="Arial"/>
              </a:rPr>
              <a:t> </a:t>
            </a:r>
            <a:r>
              <a:rPr sz="800">
                <a:solidFill>
                  <a:srgbClr val="231F20"/>
                </a:solidFill>
                <a:latin typeface="Arial"/>
                <a:cs typeface="Arial"/>
              </a:rPr>
              <a:t>based</a:t>
            </a:r>
            <a:r>
              <a:rPr sz="800" spc="65">
                <a:solidFill>
                  <a:srgbClr val="231F20"/>
                </a:solidFill>
                <a:latin typeface="Arial"/>
                <a:cs typeface="Arial"/>
              </a:rPr>
              <a:t> </a:t>
            </a:r>
            <a:r>
              <a:rPr sz="800">
                <a:solidFill>
                  <a:srgbClr val="231F20"/>
                </a:solidFill>
                <a:latin typeface="Arial"/>
                <a:cs typeface="Arial"/>
              </a:rPr>
              <a:t>on</a:t>
            </a:r>
            <a:r>
              <a:rPr sz="800" spc="55">
                <a:solidFill>
                  <a:srgbClr val="231F20"/>
                </a:solidFill>
                <a:latin typeface="Arial"/>
                <a:cs typeface="Arial"/>
              </a:rPr>
              <a:t> </a:t>
            </a:r>
            <a:r>
              <a:rPr sz="800">
                <a:solidFill>
                  <a:srgbClr val="231F20"/>
                </a:solidFill>
                <a:latin typeface="Arial"/>
                <a:cs typeface="Arial"/>
              </a:rPr>
              <a:t>the</a:t>
            </a:r>
            <a:r>
              <a:rPr sz="800" spc="65">
                <a:solidFill>
                  <a:srgbClr val="231F20"/>
                </a:solidFill>
                <a:latin typeface="Arial"/>
                <a:cs typeface="Arial"/>
              </a:rPr>
              <a:t> </a:t>
            </a:r>
            <a:r>
              <a:rPr sz="800" spc="-10">
                <a:solidFill>
                  <a:srgbClr val="231F20"/>
                </a:solidFill>
                <a:latin typeface="Arial"/>
                <a:cs typeface="Arial"/>
              </a:rPr>
              <a:t>results</a:t>
            </a:r>
            <a:r>
              <a:rPr sz="800" spc="50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approximately</a:t>
            </a:r>
            <a:r>
              <a:rPr sz="800" spc="40">
                <a:solidFill>
                  <a:srgbClr val="231F20"/>
                </a:solidFill>
                <a:latin typeface="Arial"/>
                <a:cs typeface="Arial"/>
              </a:rPr>
              <a:t> </a:t>
            </a:r>
            <a:r>
              <a:rPr sz="800">
                <a:solidFill>
                  <a:srgbClr val="231F20"/>
                </a:solidFill>
                <a:latin typeface="Arial"/>
                <a:cs typeface="Arial"/>
              </a:rPr>
              <a:t>500</a:t>
            </a:r>
            <a:r>
              <a:rPr sz="800" spc="45">
                <a:solidFill>
                  <a:srgbClr val="231F20"/>
                </a:solidFill>
                <a:latin typeface="Arial"/>
                <a:cs typeface="Arial"/>
              </a:rPr>
              <a:t> </a:t>
            </a:r>
            <a:r>
              <a:rPr sz="800">
                <a:solidFill>
                  <a:srgbClr val="231F20"/>
                </a:solidFill>
                <a:latin typeface="Arial"/>
                <a:cs typeface="Arial"/>
              </a:rPr>
              <a:t>widely</a:t>
            </a:r>
            <a:r>
              <a:rPr sz="800" spc="40">
                <a:solidFill>
                  <a:srgbClr val="231F20"/>
                </a:solidFill>
                <a:latin typeface="Arial"/>
                <a:cs typeface="Arial"/>
              </a:rPr>
              <a:t> </a:t>
            </a:r>
            <a:r>
              <a:rPr sz="800">
                <a:solidFill>
                  <a:srgbClr val="231F20"/>
                </a:solidFill>
                <a:latin typeface="Arial"/>
                <a:cs typeface="Arial"/>
              </a:rPr>
              <a:t>held</a:t>
            </a:r>
            <a:r>
              <a:rPr sz="800" spc="50">
                <a:solidFill>
                  <a:srgbClr val="231F20"/>
                </a:solidFill>
                <a:latin typeface="Arial"/>
                <a:cs typeface="Arial"/>
              </a:rPr>
              <a:t> </a:t>
            </a:r>
            <a:r>
              <a:rPr sz="800">
                <a:solidFill>
                  <a:srgbClr val="231F20"/>
                </a:solidFill>
                <a:latin typeface="Arial"/>
                <a:cs typeface="Arial"/>
              </a:rPr>
              <a:t>common</a:t>
            </a:r>
            <a:r>
              <a:rPr sz="800" spc="40">
                <a:solidFill>
                  <a:srgbClr val="231F20"/>
                </a:solidFill>
                <a:latin typeface="Arial"/>
                <a:cs typeface="Arial"/>
              </a:rPr>
              <a:t> </a:t>
            </a:r>
            <a:r>
              <a:rPr sz="800" spc="-10">
                <a:solidFill>
                  <a:srgbClr val="231F20"/>
                </a:solidFill>
                <a:latin typeface="Arial"/>
                <a:cs typeface="Arial"/>
              </a:rPr>
              <a:t>stocks.</a:t>
            </a:r>
            <a:r>
              <a:rPr sz="800" spc="45">
                <a:solidFill>
                  <a:srgbClr val="231F20"/>
                </a:solidFill>
                <a:latin typeface="Arial"/>
                <a:cs typeface="Arial"/>
              </a:rPr>
              <a:t> </a:t>
            </a:r>
            <a:r>
              <a:rPr sz="800" b="1" spc="-45">
                <a:solidFill>
                  <a:srgbClr val="231F20"/>
                </a:solidFill>
                <a:latin typeface="Arial"/>
                <a:cs typeface="Arial"/>
              </a:rPr>
              <a:t>S&amp;P</a:t>
            </a:r>
            <a:r>
              <a:rPr sz="800" b="1" spc="40">
                <a:solidFill>
                  <a:srgbClr val="231F20"/>
                </a:solidFill>
                <a:latin typeface="Arial"/>
                <a:cs typeface="Arial"/>
              </a:rPr>
              <a:t> </a:t>
            </a:r>
            <a:r>
              <a:rPr sz="800" b="1">
                <a:solidFill>
                  <a:srgbClr val="231F20"/>
                </a:solidFill>
                <a:latin typeface="Arial"/>
                <a:cs typeface="Arial"/>
              </a:rPr>
              <a:t>Global</a:t>
            </a:r>
            <a:r>
              <a:rPr sz="800" b="1" spc="45">
                <a:solidFill>
                  <a:srgbClr val="231F20"/>
                </a:solidFill>
                <a:latin typeface="Arial"/>
                <a:cs typeface="Arial"/>
              </a:rPr>
              <a:t> </a:t>
            </a:r>
            <a:r>
              <a:rPr sz="800" b="1" spc="-10">
                <a:solidFill>
                  <a:srgbClr val="231F20"/>
                </a:solidFill>
                <a:latin typeface="Arial"/>
                <a:cs typeface="Arial"/>
              </a:rPr>
              <a:t>Broad</a:t>
            </a:r>
            <a:r>
              <a:rPr sz="800" b="1" spc="45">
                <a:solidFill>
                  <a:srgbClr val="231F20"/>
                </a:solidFill>
                <a:latin typeface="Arial"/>
                <a:cs typeface="Arial"/>
              </a:rPr>
              <a:t> </a:t>
            </a:r>
            <a:r>
              <a:rPr sz="800" b="1">
                <a:solidFill>
                  <a:srgbClr val="231F20"/>
                </a:solidFill>
                <a:latin typeface="Arial"/>
                <a:cs typeface="Arial"/>
              </a:rPr>
              <a:t>Market</a:t>
            </a:r>
            <a:r>
              <a:rPr sz="800" b="1" spc="50">
                <a:solidFill>
                  <a:srgbClr val="231F20"/>
                </a:solidFill>
                <a:latin typeface="Arial"/>
                <a:cs typeface="Arial"/>
              </a:rPr>
              <a:t> </a:t>
            </a:r>
            <a:r>
              <a:rPr sz="800" b="1">
                <a:solidFill>
                  <a:srgbClr val="231F20"/>
                </a:solidFill>
                <a:latin typeface="Arial"/>
                <a:cs typeface="Arial"/>
              </a:rPr>
              <a:t>Index</a:t>
            </a:r>
            <a:r>
              <a:rPr sz="800" b="1" spc="35">
                <a:solidFill>
                  <a:srgbClr val="231F20"/>
                </a:solidFill>
                <a:latin typeface="Arial"/>
                <a:cs typeface="Arial"/>
              </a:rPr>
              <a:t> </a:t>
            </a:r>
            <a:r>
              <a:rPr sz="800" b="1">
                <a:solidFill>
                  <a:srgbClr val="231F20"/>
                </a:solidFill>
                <a:latin typeface="Arial"/>
                <a:cs typeface="Arial"/>
              </a:rPr>
              <a:t>(BMI)</a:t>
            </a:r>
            <a:r>
              <a:rPr sz="800" b="1" spc="40">
                <a:solidFill>
                  <a:srgbClr val="231F20"/>
                </a:solidFill>
                <a:latin typeface="Arial"/>
                <a:cs typeface="Arial"/>
              </a:rPr>
              <a:t> </a:t>
            </a:r>
            <a:r>
              <a:rPr sz="800">
                <a:solidFill>
                  <a:srgbClr val="231F20"/>
                </a:solidFill>
                <a:latin typeface="Arial"/>
                <a:cs typeface="Arial"/>
              </a:rPr>
              <a:t>is</a:t>
            </a:r>
            <a:r>
              <a:rPr sz="800" spc="40">
                <a:solidFill>
                  <a:srgbClr val="231F20"/>
                </a:solidFill>
                <a:latin typeface="Arial"/>
                <a:cs typeface="Arial"/>
              </a:rPr>
              <a:t> </a:t>
            </a:r>
            <a:r>
              <a:rPr sz="800" spc="-50">
                <a:solidFill>
                  <a:srgbClr val="231F20"/>
                </a:solidFill>
                <a:latin typeface="Arial"/>
                <a:cs typeface="Arial"/>
              </a:rPr>
              <a:t>a</a:t>
            </a:r>
            <a:r>
              <a:rPr sz="800">
                <a:solidFill>
                  <a:srgbClr val="231F20"/>
                </a:solidFill>
                <a:latin typeface="Arial"/>
                <a:cs typeface="Arial"/>
              </a:rPr>
              <a:t> market</a:t>
            </a:r>
            <a:r>
              <a:rPr sz="800" spc="85">
                <a:solidFill>
                  <a:srgbClr val="231F20"/>
                </a:solidFill>
                <a:latin typeface="Arial"/>
                <a:cs typeface="Arial"/>
              </a:rPr>
              <a:t> </a:t>
            </a:r>
            <a:r>
              <a:rPr sz="800">
                <a:solidFill>
                  <a:srgbClr val="231F20"/>
                </a:solidFill>
                <a:latin typeface="Arial"/>
                <a:cs typeface="Arial"/>
              </a:rPr>
              <a:t>capitalization-weighted</a:t>
            </a:r>
            <a:r>
              <a:rPr sz="800" spc="105">
                <a:solidFill>
                  <a:srgbClr val="231F20"/>
                </a:solidFill>
                <a:latin typeface="Arial"/>
                <a:cs typeface="Arial"/>
              </a:rPr>
              <a:t> </a:t>
            </a:r>
            <a:r>
              <a:rPr sz="800">
                <a:solidFill>
                  <a:srgbClr val="231F20"/>
                </a:solidFill>
                <a:latin typeface="Arial"/>
                <a:cs typeface="Arial"/>
              </a:rPr>
              <a:t>index</a:t>
            </a:r>
            <a:r>
              <a:rPr sz="800" spc="100">
                <a:solidFill>
                  <a:srgbClr val="231F20"/>
                </a:solidFill>
                <a:latin typeface="Arial"/>
                <a:cs typeface="Arial"/>
              </a:rPr>
              <a:t> </a:t>
            </a:r>
            <a:r>
              <a:rPr sz="800">
                <a:solidFill>
                  <a:srgbClr val="231F20"/>
                </a:solidFill>
                <a:latin typeface="Arial"/>
                <a:cs typeface="Arial"/>
              </a:rPr>
              <a:t>maintained</a:t>
            </a:r>
            <a:r>
              <a:rPr sz="800" spc="105">
                <a:solidFill>
                  <a:srgbClr val="231F20"/>
                </a:solidFill>
                <a:latin typeface="Arial"/>
                <a:cs typeface="Arial"/>
              </a:rPr>
              <a:t> </a:t>
            </a:r>
            <a:r>
              <a:rPr sz="800">
                <a:solidFill>
                  <a:srgbClr val="231F20"/>
                </a:solidFill>
                <a:latin typeface="Arial"/>
                <a:cs typeface="Arial"/>
              </a:rPr>
              <a:t>by</a:t>
            </a:r>
            <a:r>
              <a:rPr sz="800" spc="90">
                <a:solidFill>
                  <a:srgbClr val="231F20"/>
                </a:solidFill>
                <a:latin typeface="Arial"/>
                <a:cs typeface="Arial"/>
              </a:rPr>
              <a:t> </a:t>
            </a:r>
            <a:r>
              <a:rPr sz="800">
                <a:solidFill>
                  <a:srgbClr val="231F20"/>
                </a:solidFill>
                <a:latin typeface="Arial"/>
                <a:cs typeface="Arial"/>
              </a:rPr>
              <a:t>Standard</a:t>
            </a:r>
            <a:r>
              <a:rPr sz="800" spc="105">
                <a:solidFill>
                  <a:srgbClr val="231F20"/>
                </a:solidFill>
                <a:latin typeface="Arial"/>
                <a:cs typeface="Arial"/>
              </a:rPr>
              <a:t> </a:t>
            </a:r>
            <a:r>
              <a:rPr sz="800">
                <a:solidFill>
                  <a:srgbClr val="231F20"/>
                </a:solidFill>
                <a:latin typeface="Arial"/>
                <a:cs typeface="Arial"/>
              </a:rPr>
              <a:t>and</a:t>
            </a:r>
            <a:r>
              <a:rPr sz="800" spc="105">
                <a:solidFill>
                  <a:srgbClr val="231F20"/>
                </a:solidFill>
                <a:latin typeface="Arial"/>
                <a:cs typeface="Arial"/>
              </a:rPr>
              <a:t> </a:t>
            </a:r>
            <a:r>
              <a:rPr sz="800">
                <a:solidFill>
                  <a:srgbClr val="231F20"/>
                </a:solidFill>
                <a:latin typeface="Arial"/>
                <a:cs typeface="Arial"/>
              </a:rPr>
              <a:t>Poor’s</a:t>
            </a:r>
            <a:r>
              <a:rPr sz="800" spc="90">
                <a:solidFill>
                  <a:srgbClr val="231F20"/>
                </a:solidFill>
                <a:latin typeface="Arial"/>
                <a:cs typeface="Arial"/>
              </a:rPr>
              <a:t> </a:t>
            </a:r>
            <a:r>
              <a:rPr sz="800" spc="-40">
                <a:solidFill>
                  <a:srgbClr val="231F20"/>
                </a:solidFill>
                <a:latin typeface="Arial"/>
                <a:cs typeface="Arial"/>
              </a:rPr>
              <a:t>(S&amp;P)</a:t>
            </a:r>
            <a:r>
              <a:rPr sz="800" spc="95">
                <a:solidFill>
                  <a:srgbClr val="231F20"/>
                </a:solidFill>
                <a:latin typeface="Arial"/>
                <a:cs typeface="Arial"/>
              </a:rPr>
              <a:t> </a:t>
            </a:r>
            <a:r>
              <a:rPr sz="800">
                <a:solidFill>
                  <a:srgbClr val="231F20"/>
                </a:solidFill>
                <a:latin typeface="Arial"/>
                <a:cs typeface="Arial"/>
              </a:rPr>
              <a:t>providing</a:t>
            </a:r>
            <a:r>
              <a:rPr sz="800" spc="90">
                <a:solidFill>
                  <a:srgbClr val="231F20"/>
                </a:solidFill>
                <a:latin typeface="Arial"/>
                <a:cs typeface="Arial"/>
              </a:rPr>
              <a:t> </a:t>
            </a:r>
            <a:r>
              <a:rPr sz="800" spc="-50">
                <a:solidFill>
                  <a:srgbClr val="231F20"/>
                </a:solidFill>
                <a:latin typeface="Arial"/>
                <a:cs typeface="Arial"/>
              </a:rPr>
              <a:t>a</a:t>
            </a:r>
            <a:endParaRPr sz="800">
              <a:latin typeface="Arial"/>
              <a:cs typeface="Arial"/>
            </a:endParaRPr>
          </a:p>
        </p:txBody>
      </p:sp>
      <p:sp>
        <p:nvSpPr>
          <p:cNvPr id="3" name="object 3"/>
          <p:cNvSpPr txBox="1"/>
          <p:nvPr/>
        </p:nvSpPr>
        <p:spPr>
          <a:xfrm>
            <a:off x="5093334" y="406907"/>
            <a:ext cx="4552315" cy="6693321"/>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62230">
              <a:lnSpc>
                <a:spcPct val="99400"/>
              </a:lnSpc>
              <a:spcBef>
                <a:spcPts val="105"/>
              </a:spcBef>
            </a:pPr>
            <a:r>
              <a:rPr sz="800">
                <a:solidFill>
                  <a:srgbClr val="231F20"/>
                </a:solidFill>
                <a:latin typeface="Arial"/>
                <a:cs typeface="Arial"/>
              </a:rPr>
              <a:t>broad</a:t>
            </a:r>
            <a:r>
              <a:rPr sz="800" spc="60">
                <a:solidFill>
                  <a:srgbClr val="231F20"/>
                </a:solidFill>
                <a:latin typeface="Arial"/>
                <a:cs typeface="Arial"/>
              </a:rPr>
              <a:t> </a:t>
            </a:r>
            <a:r>
              <a:rPr sz="800">
                <a:solidFill>
                  <a:srgbClr val="231F20"/>
                </a:solidFill>
                <a:latin typeface="Arial"/>
                <a:cs typeface="Arial"/>
              </a:rPr>
              <a:t>measure</a:t>
            </a:r>
            <a:r>
              <a:rPr sz="800" spc="65">
                <a:solidFill>
                  <a:srgbClr val="231F20"/>
                </a:solidFill>
                <a:latin typeface="Arial"/>
                <a:cs typeface="Arial"/>
              </a:rPr>
              <a:t> </a:t>
            </a:r>
            <a:r>
              <a:rPr sz="800">
                <a:solidFill>
                  <a:srgbClr val="231F20"/>
                </a:solidFill>
                <a:latin typeface="Arial"/>
                <a:cs typeface="Arial"/>
              </a:rPr>
              <a:t>of</a:t>
            </a:r>
            <a:r>
              <a:rPr sz="800" spc="60">
                <a:solidFill>
                  <a:srgbClr val="231F20"/>
                </a:solidFill>
                <a:latin typeface="Arial"/>
                <a:cs typeface="Arial"/>
              </a:rPr>
              <a:t> </a:t>
            </a:r>
            <a:r>
              <a:rPr sz="800">
                <a:solidFill>
                  <a:srgbClr val="231F20"/>
                </a:solidFill>
                <a:latin typeface="Arial"/>
                <a:cs typeface="Arial"/>
              </a:rPr>
              <a:t>global</a:t>
            </a:r>
            <a:r>
              <a:rPr sz="800" spc="55">
                <a:solidFill>
                  <a:srgbClr val="231F20"/>
                </a:solidFill>
                <a:latin typeface="Arial"/>
                <a:cs typeface="Arial"/>
              </a:rPr>
              <a:t> </a:t>
            </a:r>
            <a:r>
              <a:rPr sz="800">
                <a:solidFill>
                  <a:srgbClr val="231F20"/>
                </a:solidFill>
                <a:latin typeface="Arial"/>
                <a:cs typeface="Arial"/>
              </a:rPr>
              <a:t>equities</a:t>
            </a:r>
            <a:r>
              <a:rPr sz="800" spc="50">
                <a:solidFill>
                  <a:srgbClr val="231F20"/>
                </a:solidFill>
                <a:latin typeface="Arial"/>
                <a:cs typeface="Arial"/>
              </a:rPr>
              <a:t> </a:t>
            </a:r>
            <a:r>
              <a:rPr sz="800">
                <a:solidFill>
                  <a:srgbClr val="231F20"/>
                </a:solidFill>
                <a:latin typeface="Arial"/>
                <a:cs typeface="Arial"/>
              </a:rPr>
              <a:t>markets.</a:t>
            </a:r>
            <a:r>
              <a:rPr sz="800" spc="65">
                <a:solidFill>
                  <a:srgbClr val="231F20"/>
                </a:solidFill>
                <a:latin typeface="Arial"/>
                <a:cs typeface="Arial"/>
              </a:rPr>
              <a:t> </a:t>
            </a:r>
            <a:r>
              <a:rPr sz="800" b="1" spc="-45">
                <a:solidFill>
                  <a:srgbClr val="231F20"/>
                </a:solidFill>
                <a:latin typeface="Arial"/>
                <a:cs typeface="Arial"/>
              </a:rPr>
              <a:t>S&amp;P</a:t>
            </a:r>
            <a:r>
              <a:rPr sz="800" b="1" spc="55">
                <a:solidFill>
                  <a:srgbClr val="231F20"/>
                </a:solidFill>
                <a:latin typeface="Arial"/>
                <a:cs typeface="Arial"/>
              </a:rPr>
              <a:t> </a:t>
            </a:r>
            <a:r>
              <a:rPr sz="800" b="1" spc="-20">
                <a:solidFill>
                  <a:srgbClr val="231F20"/>
                </a:solidFill>
                <a:latin typeface="Arial"/>
                <a:cs typeface="Arial"/>
              </a:rPr>
              <a:t>CoreLogic</a:t>
            </a:r>
            <a:r>
              <a:rPr sz="800" b="1" spc="55">
                <a:solidFill>
                  <a:srgbClr val="231F20"/>
                </a:solidFill>
                <a:latin typeface="Arial"/>
                <a:cs typeface="Arial"/>
              </a:rPr>
              <a:t> </a:t>
            </a:r>
            <a:r>
              <a:rPr sz="800" b="1" spc="-35">
                <a:solidFill>
                  <a:srgbClr val="231F20"/>
                </a:solidFill>
                <a:latin typeface="Arial"/>
                <a:cs typeface="Arial"/>
              </a:rPr>
              <a:t>Case-</a:t>
            </a:r>
            <a:r>
              <a:rPr sz="800" b="1" spc="-25">
                <a:solidFill>
                  <a:srgbClr val="231F20"/>
                </a:solidFill>
                <a:latin typeface="Arial"/>
                <a:cs typeface="Arial"/>
              </a:rPr>
              <a:t>Shiller</a:t>
            </a:r>
            <a:r>
              <a:rPr sz="800" b="1" spc="50">
                <a:solidFill>
                  <a:srgbClr val="231F20"/>
                </a:solidFill>
                <a:latin typeface="Arial"/>
                <a:cs typeface="Arial"/>
              </a:rPr>
              <a:t> </a:t>
            </a:r>
            <a:r>
              <a:rPr sz="800" b="1">
                <a:solidFill>
                  <a:srgbClr val="231F20"/>
                </a:solidFill>
                <a:latin typeface="Arial"/>
                <a:cs typeface="Arial"/>
              </a:rPr>
              <a:t>20-</a:t>
            </a:r>
            <a:r>
              <a:rPr sz="800" b="1" spc="-10">
                <a:solidFill>
                  <a:srgbClr val="231F20"/>
                </a:solidFill>
                <a:latin typeface="Arial"/>
                <a:cs typeface="Arial"/>
              </a:rPr>
              <a:t>City</a:t>
            </a:r>
            <a:r>
              <a:rPr sz="800" b="1" spc="55">
                <a:solidFill>
                  <a:srgbClr val="231F20"/>
                </a:solidFill>
                <a:latin typeface="Arial"/>
                <a:cs typeface="Arial"/>
              </a:rPr>
              <a:t> </a:t>
            </a:r>
            <a:r>
              <a:rPr sz="800" b="1" spc="-10">
                <a:solidFill>
                  <a:srgbClr val="231F20"/>
                </a:solidFill>
                <a:latin typeface="Arial"/>
                <a:cs typeface="Arial"/>
              </a:rPr>
              <a:t>Composite</a:t>
            </a:r>
            <a:r>
              <a:rPr sz="800" b="1">
                <a:solidFill>
                  <a:srgbClr val="231F20"/>
                </a:solidFill>
                <a:latin typeface="Arial"/>
                <a:cs typeface="Arial"/>
              </a:rPr>
              <a:t> Home</a:t>
            </a:r>
            <a:r>
              <a:rPr sz="800" b="1" spc="25">
                <a:solidFill>
                  <a:srgbClr val="231F20"/>
                </a:solidFill>
                <a:latin typeface="Arial"/>
                <a:cs typeface="Arial"/>
              </a:rPr>
              <a:t> </a:t>
            </a:r>
            <a:r>
              <a:rPr sz="800" b="1" spc="-25">
                <a:solidFill>
                  <a:srgbClr val="231F20"/>
                </a:solidFill>
                <a:latin typeface="Arial"/>
                <a:cs typeface="Arial"/>
              </a:rPr>
              <a:t>Price</a:t>
            </a:r>
            <a:r>
              <a:rPr sz="800" b="1" spc="25">
                <a:solidFill>
                  <a:srgbClr val="231F20"/>
                </a:solidFill>
                <a:latin typeface="Arial"/>
                <a:cs typeface="Arial"/>
              </a:rPr>
              <a:t> </a:t>
            </a:r>
            <a:r>
              <a:rPr sz="800" b="1">
                <a:solidFill>
                  <a:srgbClr val="231F20"/>
                </a:solidFill>
                <a:latin typeface="Arial"/>
                <a:cs typeface="Arial"/>
              </a:rPr>
              <a:t>Index</a:t>
            </a:r>
            <a:r>
              <a:rPr sz="800" b="1" spc="15">
                <a:solidFill>
                  <a:srgbClr val="231F20"/>
                </a:solidFill>
                <a:latin typeface="Arial"/>
                <a:cs typeface="Arial"/>
              </a:rPr>
              <a:t> </a:t>
            </a:r>
            <a:r>
              <a:rPr sz="800" spc="-10">
                <a:solidFill>
                  <a:srgbClr val="231F20"/>
                </a:solidFill>
                <a:latin typeface="Arial"/>
                <a:cs typeface="Arial"/>
              </a:rPr>
              <a:t>seeks</a:t>
            </a:r>
            <a:r>
              <a:rPr sz="800" spc="20">
                <a:solidFill>
                  <a:srgbClr val="231F20"/>
                </a:solidFill>
                <a:latin typeface="Arial"/>
                <a:cs typeface="Arial"/>
              </a:rPr>
              <a:t> </a:t>
            </a:r>
            <a:r>
              <a:rPr sz="800">
                <a:solidFill>
                  <a:srgbClr val="231F20"/>
                </a:solidFill>
                <a:latin typeface="Arial"/>
                <a:cs typeface="Arial"/>
              </a:rPr>
              <a:t>to</a:t>
            </a:r>
            <a:r>
              <a:rPr sz="800" spc="20">
                <a:solidFill>
                  <a:srgbClr val="231F20"/>
                </a:solidFill>
                <a:latin typeface="Arial"/>
                <a:cs typeface="Arial"/>
              </a:rPr>
              <a:t> </a:t>
            </a:r>
            <a:r>
              <a:rPr sz="800">
                <a:solidFill>
                  <a:srgbClr val="231F20"/>
                </a:solidFill>
                <a:latin typeface="Arial"/>
                <a:cs typeface="Arial"/>
              </a:rPr>
              <a:t>measure</a:t>
            </a:r>
            <a:r>
              <a:rPr sz="800" spc="25">
                <a:solidFill>
                  <a:srgbClr val="231F20"/>
                </a:solidFill>
                <a:latin typeface="Arial"/>
                <a:cs typeface="Arial"/>
              </a:rPr>
              <a:t> </a:t>
            </a:r>
            <a:r>
              <a:rPr sz="800">
                <a:solidFill>
                  <a:srgbClr val="231F20"/>
                </a:solidFill>
                <a:latin typeface="Arial"/>
                <a:cs typeface="Arial"/>
              </a:rPr>
              <a:t>the</a:t>
            </a:r>
            <a:r>
              <a:rPr sz="800" spc="30">
                <a:solidFill>
                  <a:srgbClr val="231F20"/>
                </a:solidFill>
                <a:latin typeface="Arial"/>
                <a:cs typeface="Arial"/>
              </a:rPr>
              <a:t> </a:t>
            </a:r>
            <a:r>
              <a:rPr sz="800">
                <a:solidFill>
                  <a:srgbClr val="231F20"/>
                </a:solidFill>
                <a:latin typeface="Arial"/>
                <a:cs typeface="Arial"/>
              </a:rPr>
              <a:t>value</a:t>
            </a:r>
            <a:r>
              <a:rPr sz="800" spc="25">
                <a:solidFill>
                  <a:srgbClr val="231F20"/>
                </a:solidFill>
                <a:latin typeface="Arial"/>
                <a:cs typeface="Arial"/>
              </a:rPr>
              <a:t> </a:t>
            </a:r>
            <a:r>
              <a:rPr sz="800">
                <a:solidFill>
                  <a:srgbClr val="231F20"/>
                </a:solidFill>
                <a:latin typeface="Arial"/>
                <a:cs typeface="Arial"/>
              </a:rPr>
              <a:t>of</a:t>
            </a:r>
            <a:r>
              <a:rPr sz="800" spc="20">
                <a:solidFill>
                  <a:srgbClr val="231F20"/>
                </a:solidFill>
                <a:latin typeface="Arial"/>
                <a:cs typeface="Arial"/>
              </a:rPr>
              <a:t> </a:t>
            </a:r>
            <a:r>
              <a:rPr sz="800">
                <a:solidFill>
                  <a:srgbClr val="231F20"/>
                </a:solidFill>
                <a:latin typeface="Arial"/>
                <a:cs typeface="Arial"/>
              </a:rPr>
              <a:t>residential</a:t>
            </a:r>
            <a:r>
              <a:rPr sz="800" spc="25">
                <a:solidFill>
                  <a:srgbClr val="231F20"/>
                </a:solidFill>
                <a:latin typeface="Arial"/>
                <a:cs typeface="Arial"/>
              </a:rPr>
              <a:t> </a:t>
            </a:r>
            <a:r>
              <a:rPr sz="800">
                <a:solidFill>
                  <a:srgbClr val="231F20"/>
                </a:solidFill>
                <a:latin typeface="Arial"/>
                <a:cs typeface="Arial"/>
              </a:rPr>
              <a:t>real</a:t>
            </a:r>
            <a:r>
              <a:rPr sz="800" spc="20">
                <a:solidFill>
                  <a:srgbClr val="231F20"/>
                </a:solidFill>
                <a:latin typeface="Arial"/>
                <a:cs typeface="Arial"/>
              </a:rPr>
              <a:t> </a:t>
            </a:r>
            <a:r>
              <a:rPr sz="800">
                <a:solidFill>
                  <a:srgbClr val="231F20"/>
                </a:solidFill>
                <a:latin typeface="Arial"/>
                <a:cs typeface="Arial"/>
              </a:rPr>
              <a:t>estate</a:t>
            </a:r>
            <a:r>
              <a:rPr sz="800" spc="25">
                <a:solidFill>
                  <a:srgbClr val="231F20"/>
                </a:solidFill>
                <a:latin typeface="Arial"/>
                <a:cs typeface="Arial"/>
              </a:rPr>
              <a:t> </a:t>
            </a:r>
            <a:r>
              <a:rPr sz="800">
                <a:solidFill>
                  <a:srgbClr val="231F20"/>
                </a:solidFill>
                <a:latin typeface="Arial"/>
                <a:cs typeface="Arial"/>
              </a:rPr>
              <a:t>in</a:t>
            </a:r>
            <a:r>
              <a:rPr sz="800" spc="25">
                <a:solidFill>
                  <a:srgbClr val="231F20"/>
                </a:solidFill>
                <a:latin typeface="Arial"/>
                <a:cs typeface="Arial"/>
              </a:rPr>
              <a:t> </a:t>
            </a:r>
            <a:r>
              <a:rPr sz="800">
                <a:solidFill>
                  <a:srgbClr val="231F20"/>
                </a:solidFill>
                <a:latin typeface="Arial"/>
                <a:cs typeface="Arial"/>
              </a:rPr>
              <a:t>20</a:t>
            </a:r>
            <a:r>
              <a:rPr sz="800" spc="20">
                <a:solidFill>
                  <a:srgbClr val="231F20"/>
                </a:solidFill>
                <a:latin typeface="Arial"/>
                <a:cs typeface="Arial"/>
              </a:rPr>
              <a:t> </a:t>
            </a:r>
            <a:r>
              <a:rPr sz="800">
                <a:solidFill>
                  <a:srgbClr val="231F20"/>
                </a:solidFill>
                <a:latin typeface="Arial"/>
                <a:cs typeface="Arial"/>
              </a:rPr>
              <a:t>major</a:t>
            </a:r>
            <a:r>
              <a:rPr sz="800" spc="20">
                <a:solidFill>
                  <a:srgbClr val="231F20"/>
                </a:solidFill>
                <a:latin typeface="Arial"/>
                <a:cs typeface="Arial"/>
              </a:rPr>
              <a:t> </a:t>
            </a:r>
            <a:r>
              <a:rPr sz="800" spc="-20">
                <a:solidFill>
                  <a:srgbClr val="231F20"/>
                </a:solidFill>
                <a:latin typeface="Arial"/>
                <a:cs typeface="Arial"/>
              </a:rPr>
              <a:t>U.S. </a:t>
            </a:r>
            <a:r>
              <a:rPr sz="800">
                <a:solidFill>
                  <a:srgbClr val="231F20"/>
                </a:solidFill>
                <a:latin typeface="Arial"/>
                <a:cs typeface="Arial"/>
              </a:rPr>
              <a:t>metropolitan</a:t>
            </a:r>
            <a:r>
              <a:rPr sz="800" spc="5">
                <a:solidFill>
                  <a:srgbClr val="231F20"/>
                </a:solidFill>
                <a:latin typeface="Arial"/>
                <a:cs typeface="Arial"/>
              </a:rPr>
              <a:t> </a:t>
            </a:r>
            <a:r>
              <a:rPr sz="800" spc="-10">
                <a:solidFill>
                  <a:srgbClr val="231F20"/>
                </a:solidFill>
                <a:latin typeface="Arial"/>
                <a:cs typeface="Arial"/>
              </a:rPr>
              <a:t>areas.</a:t>
            </a:r>
            <a:r>
              <a:rPr sz="800" spc="25">
                <a:solidFill>
                  <a:srgbClr val="231F20"/>
                </a:solidFill>
                <a:latin typeface="Arial"/>
                <a:cs typeface="Arial"/>
              </a:rPr>
              <a:t> </a:t>
            </a:r>
            <a:r>
              <a:rPr sz="800" b="1" spc="-10">
                <a:solidFill>
                  <a:srgbClr val="231F20"/>
                </a:solidFill>
                <a:latin typeface="Arial"/>
                <a:cs typeface="Arial"/>
              </a:rPr>
              <a:t>The</a:t>
            </a:r>
            <a:r>
              <a:rPr sz="800" b="1" spc="20">
                <a:solidFill>
                  <a:srgbClr val="231F20"/>
                </a:solidFill>
                <a:latin typeface="Arial"/>
                <a:cs typeface="Arial"/>
              </a:rPr>
              <a:t> </a:t>
            </a:r>
            <a:r>
              <a:rPr sz="800" b="1" spc="-10">
                <a:solidFill>
                  <a:srgbClr val="231F20"/>
                </a:solidFill>
                <a:latin typeface="Arial"/>
                <a:cs typeface="Arial"/>
              </a:rPr>
              <a:t>Conference</a:t>
            </a:r>
            <a:r>
              <a:rPr sz="800" b="1" spc="20">
                <a:solidFill>
                  <a:srgbClr val="231F20"/>
                </a:solidFill>
                <a:latin typeface="Arial"/>
                <a:cs typeface="Arial"/>
              </a:rPr>
              <a:t> </a:t>
            </a:r>
            <a:r>
              <a:rPr sz="800" b="1" spc="-10">
                <a:solidFill>
                  <a:srgbClr val="231F20"/>
                </a:solidFill>
                <a:latin typeface="Arial"/>
                <a:cs typeface="Arial"/>
              </a:rPr>
              <a:t>Board</a:t>
            </a:r>
            <a:r>
              <a:rPr sz="800" b="1" spc="20">
                <a:solidFill>
                  <a:srgbClr val="231F20"/>
                </a:solidFill>
                <a:latin typeface="Arial"/>
                <a:cs typeface="Arial"/>
              </a:rPr>
              <a:t> </a:t>
            </a:r>
            <a:r>
              <a:rPr sz="800" b="1" spc="-10">
                <a:solidFill>
                  <a:srgbClr val="231F20"/>
                </a:solidFill>
                <a:latin typeface="Arial"/>
                <a:cs typeface="Arial"/>
              </a:rPr>
              <a:t>Leading</a:t>
            </a:r>
            <a:r>
              <a:rPr sz="800" b="1" spc="10">
                <a:solidFill>
                  <a:srgbClr val="231F20"/>
                </a:solidFill>
                <a:latin typeface="Arial"/>
                <a:cs typeface="Arial"/>
              </a:rPr>
              <a:t> </a:t>
            </a:r>
            <a:r>
              <a:rPr sz="800" b="1" spc="-30">
                <a:solidFill>
                  <a:srgbClr val="231F20"/>
                </a:solidFill>
                <a:latin typeface="Arial"/>
                <a:cs typeface="Arial"/>
              </a:rPr>
              <a:t>Economic</a:t>
            </a:r>
            <a:r>
              <a:rPr sz="800" b="1" spc="15">
                <a:solidFill>
                  <a:srgbClr val="231F20"/>
                </a:solidFill>
                <a:latin typeface="Arial"/>
                <a:cs typeface="Arial"/>
              </a:rPr>
              <a:t> </a:t>
            </a:r>
            <a:r>
              <a:rPr sz="800" b="1">
                <a:solidFill>
                  <a:srgbClr val="231F20"/>
                </a:solidFill>
                <a:latin typeface="Arial"/>
                <a:cs typeface="Arial"/>
              </a:rPr>
              <a:t>Index</a:t>
            </a:r>
            <a:r>
              <a:rPr sz="800" b="1" spc="5">
                <a:solidFill>
                  <a:srgbClr val="231F20"/>
                </a:solidFill>
                <a:latin typeface="Arial"/>
                <a:cs typeface="Arial"/>
              </a:rPr>
              <a:t> </a:t>
            </a:r>
            <a:r>
              <a:rPr sz="800">
                <a:solidFill>
                  <a:srgbClr val="231F20"/>
                </a:solidFill>
                <a:latin typeface="Arial"/>
                <a:cs typeface="Arial"/>
              </a:rPr>
              <a:t>is</a:t>
            </a:r>
            <a:r>
              <a:rPr sz="800" spc="5">
                <a:solidFill>
                  <a:srgbClr val="231F20"/>
                </a:solidFill>
                <a:latin typeface="Arial"/>
                <a:cs typeface="Arial"/>
              </a:rPr>
              <a:t> </a:t>
            </a:r>
            <a:r>
              <a:rPr sz="800">
                <a:solidFill>
                  <a:srgbClr val="231F20"/>
                </a:solidFill>
                <a:latin typeface="Arial"/>
                <a:cs typeface="Arial"/>
              </a:rPr>
              <a:t>an</a:t>
            </a:r>
            <a:r>
              <a:rPr sz="800" spc="15">
                <a:solidFill>
                  <a:srgbClr val="231F20"/>
                </a:solidFill>
                <a:latin typeface="Arial"/>
                <a:cs typeface="Arial"/>
              </a:rPr>
              <a:t> </a:t>
            </a:r>
            <a:r>
              <a:rPr sz="800">
                <a:solidFill>
                  <a:srgbClr val="231F20"/>
                </a:solidFill>
                <a:latin typeface="Arial"/>
                <a:cs typeface="Arial"/>
              </a:rPr>
              <a:t>American</a:t>
            </a:r>
            <a:r>
              <a:rPr sz="800" spc="15">
                <a:solidFill>
                  <a:srgbClr val="231F20"/>
                </a:solidFill>
                <a:latin typeface="Arial"/>
                <a:cs typeface="Arial"/>
              </a:rPr>
              <a:t> </a:t>
            </a:r>
            <a:r>
              <a:rPr sz="800" spc="-10">
                <a:solidFill>
                  <a:srgbClr val="231F20"/>
                </a:solidFill>
                <a:latin typeface="Arial"/>
                <a:cs typeface="Arial"/>
              </a:rPr>
              <a:t>economic </a:t>
            </a:r>
            <a:r>
              <a:rPr sz="800">
                <a:solidFill>
                  <a:srgbClr val="231F20"/>
                </a:solidFill>
                <a:latin typeface="Arial"/>
                <a:cs typeface="Arial"/>
              </a:rPr>
              <a:t>leading</a:t>
            </a:r>
            <a:r>
              <a:rPr sz="800" spc="65">
                <a:solidFill>
                  <a:srgbClr val="231F20"/>
                </a:solidFill>
                <a:latin typeface="Arial"/>
                <a:cs typeface="Arial"/>
              </a:rPr>
              <a:t> </a:t>
            </a:r>
            <a:r>
              <a:rPr sz="800">
                <a:solidFill>
                  <a:srgbClr val="231F20"/>
                </a:solidFill>
                <a:latin typeface="Arial"/>
                <a:cs typeface="Arial"/>
              </a:rPr>
              <a:t>indicator</a:t>
            </a:r>
            <a:r>
              <a:rPr sz="800" spc="75">
                <a:solidFill>
                  <a:srgbClr val="231F20"/>
                </a:solidFill>
                <a:latin typeface="Arial"/>
                <a:cs typeface="Arial"/>
              </a:rPr>
              <a:t> </a:t>
            </a:r>
            <a:r>
              <a:rPr sz="800">
                <a:solidFill>
                  <a:srgbClr val="231F20"/>
                </a:solidFill>
                <a:latin typeface="Arial"/>
                <a:cs typeface="Arial"/>
              </a:rPr>
              <a:t>intended</a:t>
            </a:r>
            <a:r>
              <a:rPr sz="800" spc="85">
                <a:solidFill>
                  <a:srgbClr val="231F20"/>
                </a:solidFill>
                <a:latin typeface="Arial"/>
                <a:cs typeface="Arial"/>
              </a:rPr>
              <a:t> </a:t>
            </a:r>
            <a:r>
              <a:rPr sz="800">
                <a:solidFill>
                  <a:srgbClr val="231F20"/>
                </a:solidFill>
                <a:latin typeface="Arial"/>
                <a:cs typeface="Arial"/>
              </a:rPr>
              <a:t>to</a:t>
            </a:r>
            <a:r>
              <a:rPr sz="800" spc="75">
                <a:solidFill>
                  <a:srgbClr val="231F20"/>
                </a:solidFill>
                <a:latin typeface="Arial"/>
                <a:cs typeface="Arial"/>
              </a:rPr>
              <a:t> </a:t>
            </a:r>
            <a:r>
              <a:rPr sz="800">
                <a:solidFill>
                  <a:srgbClr val="231F20"/>
                </a:solidFill>
                <a:latin typeface="Arial"/>
                <a:cs typeface="Arial"/>
              </a:rPr>
              <a:t>forecast</a:t>
            </a:r>
            <a:r>
              <a:rPr sz="800" spc="70">
                <a:solidFill>
                  <a:srgbClr val="231F20"/>
                </a:solidFill>
                <a:latin typeface="Arial"/>
                <a:cs typeface="Arial"/>
              </a:rPr>
              <a:t> </a:t>
            </a:r>
            <a:r>
              <a:rPr sz="800">
                <a:solidFill>
                  <a:srgbClr val="231F20"/>
                </a:solidFill>
                <a:latin typeface="Arial"/>
                <a:cs typeface="Arial"/>
              </a:rPr>
              <a:t>future</a:t>
            </a:r>
            <a:r>
              <a:rPr sz="800" spc="80">
                <a:solidFill>
                  <a:srgbClr val="231F20"/>
                </a:solidFill>
                <a:latin typeface="Arial"/>
                <a:cs typeface="Arial"/>
              </a:rPr>
              <a:t> </a:t>
            </a:r>
            <a:r>
              <a:rPr sz="800">
                <a:solidFill>
                  <a:srgbClr val="231F20"/>
                </a:solidFill>
                <a:latin typeface="Arial"/>
                <a:cs typeface="Arial"/>
              </a:rPr>
              <a:t>economic</a:t>
            </a:r>
            <a:r>
              <a:rPr sz="800" spc="75">
                <a:solidFill>
                  <a:srgbClr val="231F20"/>
                </a:solidFill>
                <a:latin typeface="Arial"/>
                <a:cs typeface="Arial"/>
              </a:rPr>
              <a:t> </a:t>
            </a:r>
            <a:r>
              <a:rPr sz="800">
                <a:solidFill>
                  <a:srgbClr val="231F20"/>
                </a:solidFill>
                <a:latin typeface="Arial"/>
                <a:cs typeface="Arial"/>
              </a:rPr>
              <a:t>activity.</a:t>
            </a:r>
            <a:r>
              <a:rPr sz="800" spc="85">
                <a:solidFill>
                  <a:srgbClr val="231F20"/>
                </a:solidFill>
                <a:latin typeface="Arial"/>
                <a:cs typeface="Arial"/>
              </a:rPr>
              <a:t> </a:t>
            </a:r>
            <a:r>
              <a:rPr sz="800">
                <a:solidFill>
                  <a:srgbClr val="231F20"/>
                </a:solidFill>
                <a:latin typeface="Arial"/>
                <a:cs typeface="Arial"/>
              </a:rPr>
              <a:t>The</a:t>
            </a:r>
            <a:r>
              <a:rPr sz="800" spc="90">
                <a:solidFill>
                  <a:srgbClr val="231F20"/>
                </a:solidFill>
                <a:latin typeface="Arial"/>
                <a:cs typeface="Arial"/>
              </a:rPr>
              <a:t> </a:t>
            </a:r>
            <a:r>
              <a:rPr sz="800" b="1">
                <a:solidFill>
                  <a:srgbClr val="231F20"/>
                </a:solidFill>
                <a:latin typeface="Arial"/>
                <a:cs typeface="Arial"/>
              </a:rPr>
              <a:t>ISM</a:t>
            </a:r>
            <a:r>
              <a:rPr sz="800" b="1" spc="75">
                <a:solidFill>
                  <a:srgbClr val="231F20"/>
                </a:solidFill>
                <a:latin typeface="Arial"/>
                <a:cs typeface="Arial"/>
              </a:rPr>
              <a:t> </a:t>
            </a:r>
            <a:r>
              <a:rPr sz="800" b="1">
                <a:solidFill>
                  <a:srgbClr val="231F20"/>
                </a:solidFill>
                <a:latin typeface="Arial"/>
                <a:cs typeface="Arial"/>
              </a:rPr>
              <a:t>New</a:t>
            </a:r>
            <a:r>
              <a:rPr sz="800" b="1" spc="70">
                <a:solidFill>
                  <a:srgbClr val="231F20"/>
                </a:solidFill>
                <a:latin typeface="Arial"/>
                <a:cs typeface="Arial"/>
              </a:rPr>
              <a:t> </a:t>
            </a:r>
            <a:r>
              <a:rPr sz="800" b="1" spc="-10">
                <a:solidFill>
                  <a:srgbClr val="231F20"/>
                </a:solidFill>
                <a:latin typeface="Arial"/>
                <a:cs typeface="Arial"/>
              </a:rPr>
              <a:t>Orders</a:t>
            </a:r>
            <a:r>
              <a:rPr sz="800" b="1" spc="70">
                <a:solidFill>
                  <a:srgbClr val="231F20"/>
                </a:solidFill>
                <a:latin typeface="Arial"/>
                <a:cs typeface="Arial"/>
              </a:rPr>
              <a:t> </a:t>
            </a:r>
            <a:r>
              <a:rPr sz="800" b="1" spc="-10">
                <a:solidFill>
                  <a:srgbClr val="231F20"/>
                </a:solidFill>
                <a:latin typeface="Arial"/>
                <a:cs typeface="Arial"/>
              </a:rPr>
              <a:t>Index </a:t>
            </a:r>
            <a:r>
              <a:rPr sz="800">
                <a:solidFill>
                  <a:srgbClr val="231F20"/>
                </a:solidFill>
                <a:latin typeface="Arial"/>
                <a:cs typeface="Arial"/>
              </a:rPr>
              <a:t>shows</a:t>
            </a:r>
            <a:r>
              <a:rPr sz="800" spc="55">
                <a:solidFill>
                  <a:srgbClr val="231F20"/>
                </a:solidFill>
                <a:latin typeface="Arial"/>
                <a:cs typeface="Arial"/>
              </a:rPr>
              <a:t> </a:t>
            </a:r>
            <a:r>
              <a:rPr sz="800">
                <a:solidFill>
                  <a:srgbClr val="231F20"/>
                </a:solidFill>
                <a:latin typeface="Arial"/>
                <a:cs typeface="Arial"/>
              </a:rPr>
              <a:t>the</a:t>
            </a:r>
            <a:r>
              <a:rPr sz="800" spc="75">
                <a:solidFill>
                  <a:srgbClr val="231F20"/>
                </a:solidFill>
                <a:latin typeface="Arial"/>
                <a:cs typeface="Arial"/>
              </a:rPr>
              <a:t> </a:t>
            </a:r>
            <a:r>
              <a:rPr sz="800">
                <a:solidFill>
                  <a:srgbClr val="231F20"/>
                </a:solidFill>
                <a:latin typeface="Arial"/>
                <a:cs typeface="Arial"/>
              </a:rPr>
              <a:t>number</a:t>
            </a:r>
            <a:r>
              <a:rPr sz="800" spc="65">
                <a:solidFill>
                  <a:srgbClr val="231F20"/>
                </a:solidFill>
                <a:latin typeface="Arial"/>
                <a:cs typeface="Arial"/>
              </a:rPr>
              <a:t> </a:t>
            </a:r>
            <a:r>
              <a:rPr sz="800">
                <a:solidFill>
                  <a:srgbClr val="231F20"/>
                </a:solidFill>
                <a:latin typeface="Arial"/>
                <a:cs typeface="Arial"/>
              </a:rPr>
              <a:t>of</a:t>
            </a:r>
            <a:r>
              <a:rPr sz="800" spc="65">
                <a:solidFill>
                  <a:srgbClr val="231F20"/>
                </a:solidFill>
                <a:latin typeface="Arial"/>
                <a:cs typeface="Arial"/>
              </a:rPr>
              <a:t> </a:t>
            </a:r>
            <a:r>
              <a:rPr sz="800">
                <a:solidFill>
                  <a:srgbClr val="231F20"/>
                </a:solidFill>
                <a:latin typeface="Arial"/>
                <a:cs typeface="Arial"/>
              </a:rPr>
              <a:t>new</a:t>
            </a:r>
            <a:r>
              <a:rPr sz="800" spc="70">
                <a:solidFill>
                  <a:srgbClr val="231F20"/>
                </a:solidFill>
                <a:latin typeface="Arial"/>
                <a:cs typeface="Arial"/>
              </a:rPr>
              <a:t> </a:t>
            </a:r>
            <a:r>
              <a:rPr sz="800">
                <a:solidFill>
                  <a:srgbClr val="231F20"/>
                </a:solidFill>
                <a:latin typeface="Arial"/>
                <a:cs typeface="Arial"/>
              </a:rPr>
              <a:t>orders</a:t>
            </a:r>
            <a:r>
              <a:rPr sz="800" spc="60">
                <a:solidFill>
                  <a:srgbClr val="231F20"/>
                </a:solidFill>
                <a:latin typeface="Arial"/>
                <a:cs typeface="Arial"/>
              </a:rPr>
              <a:t> </a:t>
            </a:r>
            <a:r>
              <a:rPr sz="800">
                <a:solidFill>
                  <a:srgbClr val="231F20"/>
                </a:solidFill>
                <a:latin typeface="Arial"/>
                <a:cs typeface="Arial"/>
              </a:rPr>
              <a:t>for</a:t>
            </a:r>
            <a:r>
              <a:rPr sz="800" spc="65">
                <a:solidFill>
                  <a:srgbClr val="231F20"/>
                </a:solidFill>
                <a:latin typeface="Arial"/>
                <a:cs typeface="Arial"/>
              </a:rPr>
              <a:t> </a:t>
            </a:r>
            <a:r>
              <a:rPr sz="800">
                <a:solidFill>
                  <a:srgbClr val="231F20"/>
                </a:solidFill>
                <a:latin typeface="Arial"/>
                <a:cs typeface="Arial"/>
              </a:rPr>
              <a:t>manufacturing</a:t>
            </a:r>
            <a:r>
              <a:rPr sz="800" spc="60">
                <a:solidFill>
                  <a:srgbClr val="231F20"/>
                </a:solidFill>
                <a:latin typeface="Arial"/>
                <a:cs typeface="Arial"/>
              </a:rPr>
              <a:t> </a:t>
            </a:r>
            <a:r>
              <a:rPr sz="800">
                <a:solidFill>
                  <a:srgbClr val="231F20"/>
                </a:solidFill>
                <a:latin typeface="Arial"/>
                <a:cs typeface="Arial"/>
              </a:rPr>
              <a:t>firms</a:t>
            </a:r>
            <a:r>
              <a:rPr sz="800" spc="60">
                <a:solidFill>
                  <a:srgbClr val="231F20"/>
                </a:solidFill>
                <a:latin typeface="Arial"/>
                <a:cs typeface="Arial"/>
              </a:rPr>
              <a:t> </a:t>
            </a:r>
            <a:r>
              <a:rPr sz="800" spc="-45">
                <a:solidFill>
                  <a:srgbClr val="231F20"/>
                </a:solidFill>
                <a:latin typeface="Arial"/>
                <a:cs typeface="Arial"/>
              </a:rPr>
              <a:t>as</a:t>
            </a:r>
            <a:r>
              <a:rPr sz="800" spc="55">
                <a:solidFill>
                  <a:srgbClr val="231F20"/>
                </a:solidFill>
                <a:latin typeface="Arial"/>
                <a:cs typeface="Arial"/>
              </a:rPr>
              <a:t> </a:t>
            </a:r>
            <a:r>
              <a:rPr sz="800">
                <a:solidFill>
                  <a:srgbClr val="231F20"/>
                </a:solidFill>
                <a:latin typeface="Arial"/>
                <a:cs typeface="Arial"/>
              </a:rPr>
              <a:t>reported</a:t>
            </a:r>
            <a:r>
              <a:rPr sz="800" spc="75">
                <a:solidFill>
                  <a:srgbClr val="231F20"/>
                </a:solidFill>
                <a:latin typeface="Arial"/>
                <a:cs typeface="Arial"/>
              </a:rPr>
              <a:t> </a:t>
            </a:r>
            <a:r>
              <a:rPr sz="800">
                <a:solidFill>
                  <a:srgbClr val="231F20"/>
                </a:solidFill>
                <a:latin typeface="Arial"/>
                <a:cs typeface="Arial"/>
              </a:rPr>
              <a:t>by</a:t>
            </a:r>
            <a:r>
              <a:rPr sz="800" spc="65">
                <a:solidFill>
                  <a:srgbClr val="231F20"/>
                </a:solidFill>
                <a:latin typeface="Arial"/>
                <a:cs typeface="Arial"/>
              </a:rPr>
              <a:t> </a:t>
            </a:r>
            <a:r>
              <a:rPr sz="800">
                <a:solidFill>
                  <a:srgbClr val="231F20"/>
                </a:solidFill>
                <a:latin typeface="Arial"/>
                <a:cs typeface="Arial"/>
              </a:rPr>
              <a:t>survey</a:t>
            </a:r>
            <a:r>
              <a:rPr sz="800" spc="65">
                <a:solidFill>
                  <a:srgbClr val="231F20"/>
                </a:solidFill>
                <a:latin typeface="Arial"/>
                <a:cs typeface="Arial"/>
              </a:rPr>
              <a:t> </a:t>
            </a:r>
            <a:r>
              <a:rPr sz="800" spc="-10">
                <a:solidFill>
                  <a:srgbClr val="231F20"/>
                </a:solidFill>
                <a:latin typeface="Arial"/>
                <a:cs typeface="Arial"/>
              </a:rPr>
              <a:t>respondents.</a:t>
            </a:r>
            <a:r>
              <a:rPr sz="800" spc="500">
                <a:solidFill>
                  <a:srgbClr val="231F20"/>
                </a:solidFill>
                <a:latin typeface="Arial"/>
                <a:cs typeface="Arial"/>
              </a:rPr>
              <a:t> </a:t>
            </a:r>
            <a:r>
              <a:rPr sz="800" b="1" spc="-10">
                <a:solidFill>
                  <a:srgbClr val="231F20"/>
                </a:solidFill>
                <a:latin typeface="Arial"/>
                <a:cs typeface="Arial"/>
              </a:rPr>
              <a:t>The</a:t>
            </a:r>
            <a:r>
              <a:rPr sz="800" b="1" spc="55">
                <a:solidFill>
                  <a:srgbClr val="231F20"/>
                </a:solidFill>
                <a:latin typeface="Arial"/>
                <a:cs typeface="Arial"/>
              </a:rPr>
              <a:t> </a:t>
            </a:r>
            <a:r>
              <a:rPr sz="800" b="1" spc="-10">
                <a:solidFill>
                  <a:srgbClr val="231F20"/>
                </a:solidFill>
                <a:latin typeface="Arial"/>
                <a:cs typeface="Arial"/>
              </a:rPr>
              <a:t>Leading</a:t>
            </a:r>
            <a:r>
              <a:rPr sz="800" b="1" spc="45">
                <a:solidFill>
                  <a:srgbClr val="231F20"/>
                </a:solidFill>
                <a:latin typeface="Arial"/>
                <a:cs typeface="Arial"/>
              </a:rPr>
              <a:t> </a:t>
            </a:r>
            <a:r>
              <a:rPr sz="800" b="1" spc="-30">
                <a:solidFill>
                  <a:srgbClr val="231F20"/>
                </a:solidFill>
                <a:latin typeface="Arial"/>
                <a:cs typeface="Arial"/>
              </a:rPr>
              <a:t>Economic</a:t>
            </a:r>
            <a:r>
              <a:rPr sz="800" b="1" spc="50">
                <a:solidFill>
                  <a:srgbClr val="231F20"/>
                </a:solidFill>
                <a:latin typeface="Arial"/>
                <a:cs typeface="Arial"/>
              </a:rPr>
              <a:t> </a:t>
            </a:r>
            <a:r>
              <a:rPr sz="800" b="1">
                <a:solidFill>
                  <a:srgbClr val="231F20"/>
                </a:solidFill>
                <a:latin typeface="Arial"/>
                <a:cs typeface="Arial"/>
              </a:rPr>
              <a:t>Index</a:t>
            </a:r>
            <a:r>
              <a:rPr sz="800" b="1" spc="45">
                <a:solidFill>
                  <a:srgbClr val="231F20"/>
                </a:solidFill>
                <a:latin typeface="Arial"/>
                <a:cs typeface="Arial"/>
              </a:rPr>
              <a:t> </a:t>
            </a:r>
            <a:r>
              <a:rPr sz="800">
                <a:solidFill>
                  <a:srgbClr val="231F20"/>
                </a:solidFill>
                <a:latin typeface="Arial"/>
                <a:cs typeface="Arial"/>
              </a:rPr>
              <a:t>provides</a:t>
            </a:r>
            <a:r>
              <a:rPr sz="800" spc="45">
                <a:solidFill>
                  <a:srgbClr val="231F20"/>
                </a:solidFill>
                <a:latin typeface="Arial"/>
                <a:cs typeface="Arial"/>
              </a:rPr>
              <a:t> </a:t>
            </a:r>
            <a:r>
              <a:rPr sz="800">
                <a:solidFill>
                  <a:srgbClr val="231F20"/>
                </a:solidFill>
                <a:latin typeface="Arial"/>
                <a:cs typeface="Arial"/>
              </a:rPr>
              <a:t>an</a:t>
            </a:r>
            <a:r>
              <a:rPr sz="800" spc="45">
                <a:solidFill>
                  <a:srgbClr val="231F20"/>
                </a:solidFill>
                <a:latin typeface="Arial"/>
                <a:cs typeface="Arial"/>
              </a:rPr>
              <a:t> </a:t>
            </a:r>
            <a:r>
              <a:rPr sz="800">
                <a:solidFill>
                  <a:srgbClr val="231F20"/>
                </a:solidFill>
                <a:latin typeface="Arial"/>
                <a:cs typeface="Arial"/>
              </a:rPr>
              <a:t>early</a:t>
            </a:r>
            <a:r>
              <a:rPr sz="800" spc="40">
                <a:solidFill>
                  <a:srgbClr val="231F20"/>
                </a:solidFill>
                <a:latin typeface="Arial"/>
                <a:cs typeface="Arial"/>
              </a:rPr>
              <a:t> </a:t>
            </a:r>
            <a:r>
              <a:rPr sz="800">
                <a:solidFill>
                  <a:srgbClr val="231F20"/>
                </a:solidFill>
                <a:latin typeface="Arial"/>
                <a:cs typeface="Arial"/>
              </a:rPr>
              <a:t>indication</a:t>
            </a:r>
            <a:r>
              <a:rPr sz="800" spc="45">
                <a:solidFill>
                  <a:srgbClr val="231F20"/>
                </a:solidFill>
                <a:latin typeface="Arial"/>
                <a:cs typeface="Arial"/>
              </a:rPr>
              <a:t> </a:t>
            </a:r>
            <a:r>
              <a:rPr sz="800">
                <a:solidFill>
                  <a:srgbClr val="231F20"/>
                </a:solidFill>
                <a:latin typeface="Arial"/>
                <a:cs typeface="Arial"/>
              </a:rPr>
              <a:t>of</a:t>
            </a:r>
            <a:r>
              <a:rPr sz="800" spc="50">
                <a:solidFill>
                  <a:srgbClr val="231F20"/>
                </a:solidFill>
                <a:latin typeface="Arial"/>
                <a:cs typeface="Arial"/>
              </a:rPr>
              <a:t> </a:t>
            </a:r>
            <a:r>
              <a:rPr sz="800">
                <a:solidFill>
                  <a:srgbClr val="231F20"/>
                </a:solidFill>
                <a:latin typeface="Arial"/>
                <a:cs typeface="Arial"/>
              </a:rPr>
              <a:t>significant</a:t>
            </a:r>
            <a:r>
              <a:rPr sz="800" spc="45">
                <a:solidFill>
                  <a:srgbClr val="231F20"/>
                </a:solidFill>
                <a:latin typeface="Arial"/>
                <a:cs typeface="Arial"/>
              </a:rPr>
              <a:t> </a:t>
            </a:r>
            <a:r>
              <a:rPr sz="800">
                <a:solidFill>
                  <a:srgbClr val="231F20"/>
                </a:solidFill>
                <a:latin typeface="Arial"/>
                <a:cs typeface="Arial"/>
              </a:rPr>
              <a:t>turning</a:t>
            </a:r>
            <a:r>
              <a:rPr sz="800" spc="45">
                <a:solidFill>
                  <a:srgbClr val="231F20"/>
                </a:solidFill>
                <a:latin typeface="Arial"/>
                <a:cs typeface="Arial"/>
              </a:rPr>
              <a:t> </a:t>
            </a:r>
            <a:r>
              <a:rPr sz="800">
                <a:solidFill>
                  <a:srgbClr val="231F20"/>
                </a:solidFill>
                <a:latin typeface="Arial"/>
                <a:cs typeface="Arial"/>
              </a:rPr>
              <a:t>points</a:t>
            </a:r>
            <a:r>
              <a:rPr sz="800" spc="45">
                <a:solidFill>
                  <a:srgbClr val="231F20"/>
                </a:solidFill>
                <a:latin typeface="Arial"/>
                <a:cs typeface="Arial"/>
              </a:rPr>
              <a:t> </a:t>
            </a:r>
            <a:r>
              <a:rPr sz="800">
                <a:solidFill>
                  <a:srgbClr val="231F20"/>
                </a:solidFill>
                <a:latin typeface="Arial"/>
                <a:cs typeface="Arial"/>
              </a:rPr>
              <a:t>in</a:t>
            </a:r>
            <a:r>
              <a:rPr sz="800" spc="45">
                <a:solidFill>
                  <a:srgbClr val="231F20"/>
                </a:solidFill>
                <a:latin typeface="Arial"/>
                <a:cs typeface="Arial"/>
              </a:rPr>
              <a:t> </a:t>
            </a:r>
            <a:r>
              <a:rPr sz="800" spc="-25">
                <a:solidFill>
                  <a:srgbClr val="231F20"/>
                </a:solidFill>
                <a:latin typeface="Arial"/>
                <a:cs typeface="Arial"/>
              </a:rPr>
              <a:t>the</a:t>
            </a:r>
            <a:r>
              <a:rPr sz="800">
                <a:solidFill>
                  <a:srgbClr val="231F20"/>
                </a:solidFill>
                <a:latin typeface="Arial"/>
                <a:cs typeface="Arial"/>
              </a:rPr>
              <a:t> business</a:t>
            </a:r>
            <a:r>
              <a:rPr sz="800" spc="25">
                <a:solidFill>
                  <a:srgbClr val="231F20"/>
                </a:solidFill>
                <a:latin typeface="Arial"/>
                <a:cs typeface="Arial"/>
              </a:rPr>
              <a:t> </a:t>
            </a:r>
            <a:r>
              <a:rPr sz="800">
                <a:solidFill>
                  <a:srgbClr val="231F20"/>
                </a:solidFill>
                <a:latin typeface="Arial"/>
                <a:cs typeface="Arial"/>
              </a:rPr>
              <a:t>cycle</a:t>
            </a:r>
            <a:r>
              <a:rPr sz="800" spc="45">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where</a:t>
            </a:r>
            <a:r>
              <a:rPr sz="800" spc="40">
                <a:solidFill>
                  <a:srgbClr val="231F20"/>
                </a:solidFill>
                <a:latin typeface="Arial"/>
                <a:cs typeface="Arial"/>
              </a:rPr>
              <a:t> </a:t>
            </a:r>
            <a:r>
              <a:rPr sz="800">
                <a:solidFill>
                  <a:srgbClr val="231F20"/>
                </a:solidFill>
                <a:latin typeface="Arial"/>
                <a:cs typeface="Arial"/>
              </a:rPr>
              <a:t>the</a:t>
            </a:r>
            <a:r>
              <a:rPr sz="800" spc="45">
                <a:solidFill>
                  <a:srgbClr val="231F20"/>
                </a:solidFill>
                <a:latin typeface="Arial"/>
                <a:cs typeface="Arial"/>
              </a:rPr>
              <a:t> </a:t>
            </a:r>
            <a:r>
              <a:rPr sz="800">
                <a:solidFill>
                  <a:srgbClr val="231F20"/>
                </a:solidFill>
                <a:latin typeface="Arial"/>
                <a:cs typeface="Arial"/>
              </a:rPr>
              <a:t>economy</a:t>
            </a:r>
            <a:r>
              <a:rPr sz="800" spc="25">
                <a:solidFill>
                  <a:srgbClr val="231F20"/>
                </a:solidFill>
                <a:latin typeface="Arial"/>
                <a:cs typeface="Arial"/>
              </a:rPr>
              <a:t> </a:t>
            </a:r>
            <a:r>
              <a:rPr sz="800">
                <a:solidFill>
                  <a:srgbClr val="231F20"/>
                </a:solidFill>
                <a:latin typeface="Arial"/>
                <a:cs typeface="Arial"/>
              </a:rPr>
              <a:t>is</a:t>
            </a:r>
            <a:r>
              <a:rPr sz="800" spc="30">
                <a:solidFill>
                  <a:srgbClr val="231F20"/>
                </a:solidFill>
                <a:latin typeface="Arial"/>
                <a:cs typeface="Arial"/>
              </a:rPr>
              <a:t> </a:t>
            </a:r>
            <a:r>
              <a:rPr sz="800">
                <a:solidFill>
                  <a:srgbClr val="231F20"/>
                </a:solidFill>
                <a:latin typeface="Arial"/>
                <a:cs typeface="Arial"/>
              </a:rPr>
              <a:t>heading</a:t>
            </a:r>
            <a:r>
              <a:rPr sz="800" spc="30">
                <a:solidFill>
                  <a:srgbClr val="231F20"/>
                </a:solidFill>
                <a:latin typeface="Arial"/>
                <a:cs typeface="Arial"/>
              </a:rPr>
              <a:t> </a:t>
            </a:r>
            <a:r>
              <a:rPr sz="800">
                <a:solidFill>
                  <a:srgbClr val="231F20"/>
                </a:solidFill>
                <a:latin typeface="Arial"/>
                <a:cs typeface="Arial"/>
              </a:rPr>
              <a:t>in</a:t>
            </a:r>
            <a:r>
              <a:rPr sz="800" spc="30">
                <a:solidFill>
                  <a:srgbClr val="231F20"/>
                </a:solidFill>
                <a:latin typeface="Arial"/>
                <a:cs typeface="Arial"/>
              </a:rPr>
              <a:t> </a:t>
            </a:r>
            <a:r>
              <a:rPr sz="800">
                <a:solidFill>
                  <a:srgbClr val="231F20"/>
                </a:solidFill>
                <a:latin typeface="Arial"/>
                <a:cs typeface="Arial"/>
              </a:rPr>
              <a:t>the</a:t>
            </a:r>
            <a:r>
              <a:rPr sz="800" spc="40">
                <a:solidFill>
                  <a:srgbClr val="231F20"/>
                </a:solidFill>
                <a:latin typeface="Arial"/>
                <a:cs typeface="Arial"/>
              </a:rPr>
              <a:t> </a:t>
            </a:r>
            <a:r>
              <a:rPr sz="800">
                <a:solidFill>
                  <a:srgbClr val="231F20"/>
                </a:solidFill>
                <a:latin typeface="Arial"/>
                <a:cs typeface="Arial"/>
              </a:rPr>
              <a:t>near</a:t>
            </a:r>
            <a:r>
              <a:rPr sz="800" spc="35">
                <a:solidFill>
                  <a:srgbClr val="231F20"/>
                </a:solidFill>
                <a:latin typeface="Arial"/>
                <a:cs typeface="Arial"/>
              </a:rPr>
              <a:t> </a:t>
            </a:r>
            <a:r>
              <a:rPr sz="800">
                <a:solidFill>
                  <a:srgbClr val="231F20"/>
                </a:solidFill>
                <a:latin typeface="Arial"/>
                <a:cs typeface="Arial"/>
              </a:rPr>
              <a:t>term.</a:t>
            </a:r>
            <a:r>
              <a:rPr sz="800" spc="45">
                <a:solidFill>
                  <a:srgbClr val="231F20"/>
                </a:solidFill>
                <a:latin typeface="Arial"/>
                <a:cs typeface="Arial"/>
              </a:rPr>
              <a:t> </a:t>
            </a:r>
            <a:r>
              <a:rPr sz="800" b="1" spc="-10">
                <a:solidFill>
                  <a:srgbClr val="231F20"/>
                </a:solidFill>
                <a:latin typeface="Arial"/>
                <a:cs typeface="Arial"/>
              </a:rPr>
              <a:t>Philadelphia</a:t>
            </a:r>
            <a:r>
              <a:rPr sz="800" b="1" spc="35">
                <a:solidFill>
                  <a:srgbClr val="231F20"/>
                </a:solidFill>
                <a:latin typeface="Arial"/>
                <a:cs typeface="Arial"/>
              </a:rPr>
              <a:t> </a:t>
            </a:r>
            <a:r>
              <a:rPr sz="800" b="1" spc="-10">
                <a:solidFill>
                  <a:srgbClr val="231F20"/>
                </a:solidFill>
                <a:latin typeface="Arial"/>
                <a:cs typeface="Arial"/>
              </a:rPr>
              <a:t>Stock </a:t>
            </a:r>
            <a:r>
              <a:rPr sz="800" b="1" spc="-25">
                <a:solidFill>
                  <a:srgbClr val="231F20"/>
                </a:solidFill>
                <a:latin typeface="Arial"/>
                <a:cs typeface="Arial"/>
              </a:rPr>
              <a:t>Exchange</a:t>
            </a:r>
            <a:r>
              <a:rPr sz="800" b="1" spc="50">
                <a:solidFill>
                  <a:srgbClr val="231F20"/>
                </a:solidFill>
                <a:latin typeface="Arial"/>
                <a:cs typeface="Arial"/>
              </a:rPr>
              <a:t> </a:t>
            </a:r>
            <a:r>
              <a:rPr sz="800" b="1" spc="-25">
                <a:solidFill>
                  <a:srgbClr val="231F20"/>
                </a:solidFill>
                <a:latin typeface="Arial"/>
                <a:cs typeface="Arial"/>
              </a:rPr>
              <a:t>Semiconductor</a:t>
            </a:r>
            <a:r>
              <a:rPr sz="800" b="1" spc="35">
                <a:solidFill>
                  <a:srgbClr val="231F20"/>
                </a:solidFill>
                <a:latin typeface="Arial"/>
                <a:cs typeface="Arial"/>
              </a:rPr>
              <a:t> </a:t>
            </a:r>
            <a:r>
              <a:rPr sz="800" b="1">
                <a:solidFill>
                  <a:srgbClr val="231F20"/>
                </a:solidFill>
                <a:latin typeface="Arial"/>
                <a:cs typeface="Arial"/>
              </a:rPr>
              <a:t>Index</a:t>
            </a:r>
            <a:r>
              <a:rPr sz="800" b="1" spc="40">
                <a:solidFill>
                  <a:srgbClr val="231F20"/>
                </a:solidFill>
                <a:latin typeface="Arial"/>
                <a:cs typeface="Arial"/>
              </a:rPr>
              <a:t> </a:t>
            </a:r>
            <a:r>
              <a:rPr sz="800">
                <a:solidFill>
                  <a:srgbClr val="231F20"/>
                </a:solidFill>
                <a:latin typeface="Arial"/>
                <a:cs typeface="Arial"/>
              </a:rPr>
              <a:t>is</a:t>
            </a:r>
            <a:r>
              <a:rPr sz="800" spc="40">
                <a:solidFill>
                  <a:srgbClr val="231F20"/>
                </a:solidFill>
                <a:latin typeface="Arial"/>
                <a:cs typeface="Arial"/>
              </a:rPr>
              <a:t> </a:t>
            </a:r>
            <a:r>
              <a:rPr sz="800">
                <a:solidFill>
                  <a:srgbClr val="231F20"/>
                </a:solidFill>
                <a:latin typeface="Arial"/>
                <a:cs typeface="Arial"/>
              </a:rPr>
              <a:t>a</a:t>
            </a:r>
            <a:r>
              <a:rPr sz="800" spc="40">
                <a:solidFill>
                  <a:srgbClr val="231F20"/>
                </a:solidFill>
                <a:latin typeface="Arial"/>
                <a:cs typeface="Arial"/>
              </a:rPr>
              <a:t> </a:t>
            </a:r>
            <a:r>
              <a:rPr sz="800">
                <a:solidFill>
                  <a:srgbClr val="231F20"/>
                </a:solidFill>
                <a:latin typeface="Arial"/>
                <a:cs typeface="Arial"/>
              </a:rPr>
              <a:t>Philadelphia</a:t>
            </a:r>
            <a:r>
              <a:rPr sz="800" spc="45">
                <a:solidFill>
                  <a:srgbClr val="231F20"/>
                </a:solidFill>
                <a:latin typeface="Arial"/>
                <a:cs typeface="Arial"/>
              </a:rPr>
              <a:t> </a:t>
            </a:r>
            <a:r>
              <a:rPr sz="800">
                <a:solidFill>
                  <a:srgbClr val="231F20"/>
                </a:solidFill>
                <a:latin typeface="Arial"/>
                <a:cs typeface="Arial"/>
              </a:rPr>
              <a:t>Stock</a:t>
            </a:r>
            <a:r>
              <a:rPr sz="800" spc="55">
                <a:solidFill>
                  <a:srgbClr val="231F20"/>
                </a:solidFill>
                <a:latin typeface="Arial"/>
                <a:cs typeface="Arial"/>
              </a:rPr>
              <a:t> </a:t>
            </a:r>
            <a:r>
              <a:rPr sz="800">
                <a:solidFill>
                  <a:srgbClr val="231F20"/>
                </a:solidFill>
                <a:latin typeface="Arial"/>
                <a:cs typeface="Arial"/>
              </a:rPr>
              <a:t>Exchange</a:t>
            </a:r>
            <a:r>
              <a:rPr sz="800" spc="50">
                <a:solidFill>
                  <a:srgbClr val="231F20"/>
                </a:solidFill>
                <a:latin typeface="Arial"/>
                <a:cs typeface="Arial"/>
              </a:rPr>
              <a:t> </a:t>
            </a:r>
            <a:r>
              <a:rPr sz="800">
                <a:solidFill>
                  <a:srgbClr val="231F20"/>
                </a:solidFill>
                <a:latin typeface="Arial"/>
                <a:cs typeface="Arial"/>
              </a:rPr>
              <a:t>capitalization-weighted</a:t>
            </a:r>
            <a:r>
              <a:rPr sz="800" spc="50">
                <a:solidFill>
                  <a:srgbClr val="231F20"/>
                </a:solidFill>
                <a:latin typeface="Arial"/>
                <a:cs typeface="Arial"/>
              </a:rPr>
              <a:t> </a:t>
            </a:r>
            <a:r>
              <a:rPr sz="800" spc="-10">
                <a:solidFill>
                  <a:srgbClr val="231F20"/>
                </a:solidFill>
                <a:latin typeface="Arial"/>
                <a:cs typeface="Arial"/>
              </a:rPr>
              <a:t>index </a:t>
            </a:r>
            <a:r>
              <a:rPr sz="800">
                <a:solidFill>
                  <a:srgbClr val="231F20"/>
                </a:solidFill>
                <a:latin typeface="Arial"/>
                <a:cs typeface="Arial"/>
              </a:rPr>
              <a:t>composed</a:t>
            </a:r>
            <a:r>
              <a:rPr sz="800" spc="75">
                <a:solidFill>
                  <a:srgbClr val="231F20"/>
                </a:solidFill>
                <a:latin typeface="Arial"/>
                <a:cs typeface="Arial"/>
              </a:rPr>
              <a:t> </a:t>
            </a:r>
            <a:r>
              <a:rPr sz="800">
                <a:solidFill>
                  <a:srgbClr val="231F20"/>
                </a:solidFill>
                <a:latin typeface="Arial"/>
                <a:cs typeface="Arial"/>
              </a:rPr>
              <a:t>of</a:t>
            </a:r>
            <a:r>
              <a:rPr sz="800" spc="75">
                <a:solidFill>
                  <a:srgbClr val="231F20"/>
                </a:solidFill>
                <a:latin typeface="Arial"/>
                <a:cs typeface="Arial"/>
              </a:rPr>
              <a:t> </a:t>
            </a:r>
            <a:r>
              <a:rPr sz="800">
                <a:solidFill>
                  <a:srgbClr val="231F20"/>
                </a:solidFill>
                <a:latin typeface="Arial"/>
                <a:cs typeface="Arial"/>
              </a:rPr>
              <a:t>the</a:t>
            </a:r>
            <a:r>
              <a:rPr sz="800" spc="80">
                <a:solidFill>
                  <a:srgbClr val="231F20"/>
                </a:solidFill>
                <a:latin typeface="Arial"/>
                <a:cs typeface="Arial"/>
              </a:rPr>
              <a:t> </a:t>
            </a:r>
            <a:r>
              <a:rPr sz="800">
                <a:solidFill>
                  <a:srgbClr val="231F20"/>
                </a:solidFill>
                <a:latin typeface="Arial"/>
                <a:cs typeface="Arial"/>
              </a:rPr>
              <a:t>30</a:t>
            </a:r>
            <a:r>
              <a:rPr sz="800" spc="70">
                <a:solidFill>
                  <a:srgbClr val="231F20"/>
                </a:solidFill>
                <a:latin typeface="Arial"/>
                <a:cs typeface="Arial"/>
              </a:rPr>
              <a:t> </a:t>
            </a:r>
            <a:r>
              <a:rPr sz="800">
                <a:solidFill>
                  <a:srgbClr val="231F20"/>
                </a:solidFill>
                <a:latin typeface="Arial"/>
                <a:cs typeface="Arial"/>
              </a:rPr>
              <a:t>largest</a:t>
            </a:r>
            <a:r>
              <a:rPr sz="800" spc="65">
                <a:solidFill>
                  <a:srgbClr val="231F20"/>
                </a:solidFill>
                <a:latin typeface="Arial"/>
                <a:cs typeface="Arial"/>
              </a:rPr>
              <a:t> </a:t>
            </a:r>
            <a:r>
              <a:rPr sz="800" spc="-40">
                <a:solidFill>
                  <a:srgbClr val="231F20"/>
                </a:solidFill>
                <a:latin typeface="Arial"/>
                <a:cs typeface="Arial"/>
              </a:rPr>
              <a:t>U.S.</a:t>
            </a:r>
            <a:r>
              <a:rPr sz="800" spc="80">
                <a:solidFill>
                  <a:srgbClr val="231F20"/>
                </a:solidFill>
                <a:latin typeface="Arial"/>
                <a:cs typeface="Arial"/>
              </a:rPr>
              <a:t> </a:t>
            </a:r>
            <a:r>
              <a:rPr sz="800">
                <a:solidFill>
                  <a:srgbClr val="231F20"/>
                </a:solidFill>
                <a:latin typeface="Arial"/>
                <a:cs typeface="Arial"/>
              </a:rPr>
              <a:t>companies</a:t>
            </a:r>
            <a:r>
              <a:rPr sz="800" spc="65">
                <a:solidFill>
                  <a:srgbClr val="231F20"/>
                </a:solidFill>
                <a:latin typeface="Arial"/>
                <a:cs typeface="Arial"/>
              </a:rPr>
              <a:t> </a:t>
            </a:r>
            <a:r>
              <a:rPr sz="800">
                <a:solidFill>
                  <a:srgbClr val="231F20"/>
                </a:solidFill>
                <a:latin typeface="Arial"/>
                <a:cs typeface="Arial"/>
              </a:rPr>
              <a:t>primarily</a:t>
            </a:r>
            <a:r>
              <a:rPr sz="800" spc="65">
                <a:solidFill>
                  <a:srgbClr val="231F20"/>
                </a:solidFill>
                <a:latin typeface="Arial"/>
                <a:cs typeface="Arial"/>
              </a:rPr>
              <a:t> </a:t>
            </a:r>
            <a:r>
              <a:rPr sz="800">
                <a:solidFill>
                  <a:srgbClr val="231F20"/>
                </a:solidFill>
                <a:latin typeface="Arial"/>
                <a:cs typeface="Arial"/>
              </a:rPr>
              <a:t>involved</a:t>
            </a:r>
            <a:r>
              <a:rPr sz="800" spc="75">
                <a:solidFill>
                  <a:srgbClr val="231F20"/>
                </a:solidFill>
                <a:latin typeface="Arial"/>
                <a:cs typeface="Arial"/>
              </a:rPr>
              <a:t> </a:t>
            </a:r>
            <a:r>
              <a:rPr sz="800">
                <a:solidFill>
                  <a:srgbClr val="231F20"/>
                </a:solidFill>
                <a:latin typeface="Arial"/>
                <a:cs typeface="Arial"/>
              </a:rPr>
              <a:t>in</a:t>
            </a:r>
            <a:r>
              <a:rPr sz="800" spc="75">
                <a:solidFill>
                  <a:srgbClr val="231F20"/>
                </a:solidFill>
                <a:latin typeface="Arial"/>
                <a:cs typeface="Arial"/>
              </a:rPr>
              <a:t> </a:t>
            </a:r>
            <a:r>
              <a:rPr sz="800">
                <a:solidFill>
                  <a:srgbClr val="231F20"/>
                </a:solidFill>
                <a:latin typeface="Arial"/>
                <a:cs typeface="Arial"/>
              </a:rPr>
              <a:t>the</a:t>
            </a:r>
            <a:r>
              <a:rPr sz="800" spc="80">
                <a:solidFill>
                  <a:srgbClr val="231F20"/>
                </a:solidFill>
                <a:latin typeface="Arial"/>
                <a:cs typeface="Arial"/>
              </a:rPr>
              <a:t> </a:t>
            </a:r>
            <a:r>
              <a:rPr sz="800">
                <a:solidFill>
                  <a:srgbClr val="231F20"/>
                </a:solidFill>
                <a:latin typeface="Arial"/>
                <a:cs typeface="Arial"/>
              </a:rPr>
              <a:t>design,</a:t>
            </a:r>
            <a:r>
              <a:rPr sz="800" spc="75">
                <a:solidFill>
                  <a:srgbClr val="231F20"/>
                </a:solidFill>
                <a:latin typeface="Arial"/>
                <a:cs typeface="Arial"/>
              </a:rPr>
              <a:t> </a:t>
            </a:r>
            <a:r>
              <a:rPr sz="800" spc="-10">
                <a:solidFill>
                  <a:srgbClr val="231F20"/>
                </a:solidFill>
                <a:latin typeface="Arial"/>
                <a:cs typeface="Arial"/>
              </a:rPr>
              <a:t>distribution, </a:t>
            </a:r>
            <a:r>
              <a:rPr sz="800">
                <a:solidFill>
                  <a:srgbClr val="231F20"/>
                </a:solidFill>
                <a:latin typeface="Arial"/>
                <a:cs typeface="Arial"/>
              </a:rPr>
              <a:t>manufacture</a:t>
            </a:r>
            <a:r>
              <a:rPr sz="800" spc="35">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spc="-10">
                <a:solidFill>
                  <a:srgbClr val="231F20"/>
                </a:solidFill>
                <a:latin typeface="Arial"/>
                <a:cs typeface="Arial"/>
              </a:rPr>
              <a:t>sale</a:t>
            </a:r>
            <a:r>
              <a:rPr sz="800" spc="40">
                <a:solidFill>
                  <a:srgbClr val="231F20"/>
                </a:solidFill>
                <a:latin typeface="Arial"/>
                <a:cs typeface="Arial"/>
              </a:rPr>
              <a:t> </a:t>
            </a:r>
            <a:r>
              <a:rPr sz="800">
                <a:solidFill>
                  <a:srgbClr val="231F20"/>
                </a:solidFill>
                <a:latin typeface="Arial"/>
                <a:cs typeface="Arial"/>
              </a:rPr>
              <a:t>of</a:t>
            </a:r>
            <a:r>
              <a:rPr sz="800" spc="30">
                <a:solidFill>
                  <a:srgbClr val="231F20"/>
                </a:solidFill>
                <a:latin typeface="Arial"/>
                <a:cs typeface="Arial"/>
              </a:rPr>
              <a:t> </a:t>
            </a:r>
            <a:r>
              <a:rPr sz="800">
                <a:solidFill>
                  <a:srgbClr val="231F20"/>
                </a:solidFill>
                <a:latin typeface="Arial"/>
                <a:cs typeface="Arial"/>
              </a:rPr>
              <a:t>semiconductors.</a:t>
            </a:r>
            <a:r>
              <a:rPr sz="800" spc="45">
                <a:solidFill>
                  <a:srgbClr val="231F20"/>
                </a:solidFill>
                <a:latin typeface="Arial"/>
                <a:cs typeface="Arial"/>
              </a:rPr>
              <a:t> </a:t>
            </a:r>
            <a:r>
              <a:rPr sz="800" b="1" spc="-20">
                <a:solidFill>
                  <a:srgbClr val="231F20"/>
                </a:solidFill>
                <a:latin typeface="Arial"/>
                <a:cs typeface="Arial"/>
              </a:rPr>
              <a:t>STOXX</a:t>
            </a:r>
            <a:r>
              <a:rPr sz="800" b="1" spc="35">
                <a:solidFill>
                  <a:srgbClr val="231F20"/>
                </a:solidFill>
                <a:latin typeface="Arial"/>
                <a:cs typeface="Arial"/>
              </a:rPr>
              <a:t> </a:t>
            </a:r>
            <a:r>
              <a:rPr sz="800" b="1" spc="-10">
                <a:solidFill>
                  <a:srgbClr val="231F20"/>
                </a:solidFill>
                <a:latin typeface="Arial"/>
                <a:cs typeface="Arial"/>
              </a:rPr>
              <a:t>Europe</a:t>
            </a:r>
            <a:r>
              <a:rPr sz="800" b="1" spc="40">
                <a:solidFill>
                  <a:srgbClr val="231F20"/>
                </a:solidFill>
                <a:latin typeface="Arial"/>
                <a:cs typeface="Arial"/>
              </a:rPr>
              <a:t> </a:t>
            </a:r>
            <a:r>
              <a:rPr sz="800" b="1">
                <a:solidFill>
                  <a:srgbClr val="231F20"/>
                </a:solidFill>
                <a:latin typeface="Arial"/>
                <a:cs typeface="Arial"/>
              </a:rPr>
              <a:t>600</a:t>
            </a:r>
            <a:r>
              <a:rPr sz="800" b="1" spc="30">
                <a:solidFill>
                  <a:srgbClr val="231F20"/>
                </a:solidFill>
                <a:latin typeface="Arial"/>
                <a:cs typeface="Arial"/>
              </a:rPr>
              <a:t> </a:t>
            </a:r>
            <a:r>
              <a:rPr sz="800">
                <a:solidFill>
                  <a:srgbClr val="231F20"/>
                </a:solidFill>
                <a:latin typeface="Arial"/>
                <a:cs typeface="Arial"/>
              </a:rPr>
              <a:t>Index</a:t>
            </a:r>
            <a:r>
              <a:rPr sz="800" spc="35">
                <a:solidFill>
                  <a:srgbClr val="231F20"/>
                </a:solidFill>
                <a:latin typeface="Arial"/>
                <a:cs typeface="Arial"/>
              </a:rPr>
              <a:t> </a:t>
            </a:r>
            <a:r>
              <a:rPr sz="800">
                <a:solidFill>
                  <a:srgbClr val="231F20"/>
                </a:solidFill>
                <a:latin typeface="Arial"/>
                <a:cs typeface="Arial"/>
              </a:rPr>
              <a:t>is</a:t>
            </a:r>
            <a:r>
              <a:rPr sz="800" spc="25">
                <a:solidFill>
                  <a:srgbClr val="231F20"/>
                </a:solidFill>
                <a:latin typeface="Arial"/>
                <a:cs typeface="Arial"/>
              </a:rPr>
              <a:t> </a:t>
            </a:r>
            <a:r>
              <a:rPr sz="800">
                <a:solidFill>
                  <a:srgbClr val="231F20"/>
                </a:solidFill>
                <a:latin typeface="Arial"/>
                <a:cs typeface="Arial"/>
              </a:rPr>
              <a:t>a</a:t>
            </a:r>
            <a:r>
              <a:rPr sz="800" spc="35">
                <a:solidFill>
                  <a:srgbClr val="231F20"/>
                </a:solidFill>
                <a:latin typeface="Arial"/>
                <a:cs typeface="Arial"/>
              </a:rPr>
              <a:t> </a:t>
            </a:r>
            <a:r>
              <a:rPr sz="800">
                <a:solidFill>
                  <a:srgbClr val="231F20"/>
                </a:solidFill>
                <a:latin typeface="Arial"/>
                <a:cs typeface="Arial"/>
              </a:rPr>
              <a:t>market</a:t>
            </a:r>
            <a:r>
              <a:rPr sz="800" spc="25">
                <a:solidFill>
                  <a:srgbClr val="231F20"/>
                </a:solidFill>
                <a:latin typeface="Arial"/>
                <a:cs typeface="Arial"/>
              </a:rPr>
              <a:t> </a:t>
            </a:r>
            <a:r>
              <a:rPr sz="800" spc="-10">
                <a:solidFill>
                  <a:srgbClr val="231F20"/>
                </a:solidFill>
                <a:latin typeface="Arial"/>
                <a:cs typeface="Arial"/>
              </a:rPr>
              <a:t>capitalization- </a:t>
            </a:r>
            <a:r>
              <a:rPr sz="800" spc="10">
                <a:solidFill>
                  <a:srgbClr val="231F20"/>
                </a:solidFill>
                <a:latin typeface="Arial"/>
                <a:cs typeface="Arial"/>
              </a:rPr>
              <a:t>weighted</a:t>
            </a:r>
            <a:r>
              <a:rPr sz="800" spc="40">
                <a:solidFill>
                  <a:srgbClr val="231F20"/>
                </a:solidFill>
                <a:latin typeface="Arial"/>
                <a:cs typeface="Arial"/>
              </a:rPr>
              <a:t> </a:t>
            </a:r>
            <a:r>
              <a:rPr sz="800" spc="10">
                <a:solidFill>
                  <a:srgbClr val="231F20"/>
                </a:solidFill>
                <a:latin typeface="Arial"/>
                <a:cs typeface="Arial"/>
              </a:rPr>
              <a:t>index</a:t>
            </a:r>
            <a:r>
              <a:rPr sz="800" spc="35">
                <a:solidFill>
                  <a:srgbClr val="231F20"/>
                </a:solidFill>
                <a:latin typeface="Arial"/>
                <a:cs typeface="Arial"/>
              </a:rPr>
              <a:t> </a:t>
            </a:r>
            <a:r>
              <a:rPr sz="800" spc="10">
                <a:solidFill>
                  <a:srgbClr val="231F20"/>
                </a:solidFill>
                <a:latin typeface="Arial"/>
                <a:cs typeface="Arial"/>
              </a:rPr>
              <a:t>consisting</a:t>
            </a:r>
            <a:r>
              <a:rPr sz="800" spc="25">
                <a:solidFill>
                  <a:srgbClr val="231F20"/>
                </a:solidFill>
                <a:latin typeface="Arial"/>
                <a:cs typeface="Arial"/>
              </a:rPr>
              <a:t> </a:t>
            </a:r>
            <a:r>
              <a:rPr sz="800" spc="10">
                <a:solidFill>
                  <a:srgbClr val="231F20"/>
                </a:solidFill>
                <a:latin typeface="Arial"/>
                <a:cs typeface="Arial"/>
              </a:rPr>
              <a:t>of</a:t>
            </a:r>
            <a:r>
              <a:rPr sz="800" spc="35">
                <a:solidFill>
                  <a:srgbClr val="231F20"/>
                </a:solidFill>
                <a:latin typeface="Arial"/>
                <a:cs typeface="Arial"/>
              </a:rPr>
              <a:t> </a:t>
            </a:r>
            <a:r>
              <a:rPr sz="800" spc="10">
                <a:solidFill>
                  <a:srgbClr val="231F20"/>
                </a:solidFill>
                <a:latin typeface="Arial"/>
                <a:cs typeface="Arial"/>
              </a:rPr>
              <a:t>600</a:t>
            </a:r>
            <a:r>
              <a:rPr sz="800" spc="35">
                <a:solidFill>
                  <a:srgbClr val="231F20"/>
                </a:solidFill>
                <a:latin typeface="Arial"/>
                <a:cs typeface="Arial"/>
              </a:rPr>
              <a:t> </a:t>
            </a:r>
            <a:r>
              <a:rPr sz="800" spc="10">
                <a:solidFill>
                  <a:srgbClr val="231F20"/>
                </a:solidFill>
                <a:latin typeface="Arial"/>
                <a:cs typeface="Arial"/>
              </a:rPr>
              <a:t>fixed</a:t>
            </a:r>
            <a:r>
              <a:rPr sz="800" spc="45">
                <a:solidFill>
                  <a:srgbClr val="231F20"/>
                </a:solidFill>
                <a:latin typeface="Arial"/>
                <a:cs typeface="Arial"/>
              </a:rPr>
              <a:t> </a:t>
            </a:r>
            <a:r>
              <a:rPr sz="800" spc="10">
                <a:solidFill>
                  <a:srgbClr val="231F20"/>
                </a:solidFill>
                <a:latin typeface="Arial"/>
                <a:cs typeface="Arial"/>
              </a:rPr>
              <a:t>components</a:t>
            </a:r>
            <a:r>
              <a:rPr sz="800" spc="25">
                <a:solidFill>
                  <a:srgbClr val="231F20"/>
                </a:solidFill>
                <a:latin typeface="Arial"/>
                <a:cs typeface="Arial"/>
              </a:rPr>
              <a:t> </a:t>
            </a:r>
            <a:r>
              <a:rPr sz="800" spc="10">
                <a:solidFill>
                  <a:srgbClr val="231F20"/>
                </a:solidFill>
                <a:latin typeface="Arial"/>
                <a:cs typeface="Arial"/>
              </a:rPr>
              <a:t>spanning</a:t>
            </a:r>
            <a:r>
              <a:rPr sz="800" spc="30">
                <a:solidFill>
                  <a:srgbClr val="231F20"/>
                </a:solidFill>
                <a:latin typeface="Arial"/>
                <a:cs typeface="Arial"/>
              </a:rPr>
              <a:t> </a:t>
            </a:r>
            <a:r>
              <a:rPr sz="800" spc="10">
                <a:solidFill>
                  <a:srgbClr val="231F20"/>
                </a:solidFill>
                <a:latin typeface="Arial"/>
                <a:cs typeface="Arial"/>
              </a:rPr>
              <a:t>large-,</a:t>
            </a:r>
            <a:r>
              <a:rPr sz="800" spc="40">
                <a:solidFill>
                  <a:srgbClr val="231F20"/>
                </a:solidFill>
                <a:latin typeface="Arial"/>
                <a:cs typeface="Arial"/>
              </a:rPr>
              <a:t> </a:t>
            </a:r>
            <a:r>
              <a:rPr sz="800" spc="10">
                <a:solidFill>
                  <a:srgbClr val="231F20"/>
                </a:solidFill>
                <a:latin typeface="Arial"/>
                <a:cs typeface="Arial"/>
              </a:rPr>
              <a:t>medium-</a:t>
            </a:r>
            <a:r>
              <a:rPr sz="800" spc="30">
                <a:solidFill>
                  <a:srgbClr val="231F20"/>
                </a:solidFill>
                <a:latin typeface="Arial"/>
                <a:cs typeface="Arial"/>
              </a:rPr>
              <a:t> </a:t>
            </a:r>
            <a:r>
              <a:rPr sz="800" spc="1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small-</a:t>
            </a:r>
            <a:r>
              <a:rPr sz="800" spc="-25">
                <a:solidFill>
                  <a:srgbClr val="231F20"/>
                </a:solidFill>
                <a:latin typeface="Arial"/>
                <a:cs typeface="Arial"/>
              </a:rPr>
              <a:t>cap</a:t>
            </a:r>
            <a:r>
              <a:rPr sz="800">
                <a:solidFill>
                  <a:srgbClr val="231F20"/>
                </a:solidFill>
                <a:latin typeface="Arial"/>
                <a:cs typeface="Arial"/>
              </a:rPr>
              <a:t> companies,</a:t>
            </a:r>
            <a:r>
              <a:rPr sz="800" spc="45">
                <a:solidFill>
                  <a:srgbClr val="231F20"/>
                </a:solidFill>
                <a:latin typeface="Arial"/>
                <a:cs typeface="Arial"/>
              </a:rPr>
              <a:t> </a:t>
            </a:r>
            <a:r>
              <a:rPr sz="800">
                <a:solidFill>
                  <a:srgbClr val="231F20"/>
                </a:solidFill>
                <a:latin typeface="Arial"/>
                <a:cs typeface="Arial"/>
              </a:rPr>
              <a:t>and</a:t>
            </a:r>
            <a:r>
              <a:rPr sz="800" spc="50">
                <a:solidFill>
                  <a:srgbClr val="231F20"/>
                </a:solidFill>
                <a:latin typeface="Arial"/>
                <a:cs typeface="Arial"/>
              </a:rPr>
              <a:t> </a:t>
            </a:r>
            <a:r>
              <a:rPr sz="800">
                <a:solidFill>
                  <a:srgbClr val="231F20"/>
                </a:solidFill>
                <a:latin typeface="Arial"/>
                <a:cs typeface="Arial"/>
              </a:rPr>
              <a:t>covers</a:t>
            </a:r>
            <a:r>
              <a:rPr sz="800" spc="35">
                <a:solidFill>
                  <a:srgbClr val="231F20"/>
                </a:solidFill>
                <a:latin typeface="Arial"/>
                <a:cs typeface="Arial"/>
              </a:rPr>
              <a:t> </a:t>
            </a:r>
            <a:r>
              <a:rPr sz="800">
                <a:solidFill>
                  <a:srgbClr val="231F20"/>
                </a:solidFill>
                <a:latin typeface="Arial"/>
                <a:cs typeface="Arial"/>
              </a:rPr>
              <a:t>roughly</a:t>
            </a:r>
            <a:r>
              <a:rPr sz="800" spc="40">
                <a:solidFill>
                  <a:srgbClr val="231F20"/>
                </a:solidFill>
                <a:latin typeface="Arial"/>
                <a:cs typeface="Arial"/>
              </a:rPr>
              <a:t> </a:t>
            </a:r>
            <a:r>
              <a:rPr sz="800">
                <a:solidFill>
                  <a:srgbClr val="231F20"/>
                </a:solidFill>
                <a:latin typeface="Arial"/>
                <a:cs typeface="Arial"/>
              </a:rPr>
              <a:t>90%</a:t>
            </a:r>
            <a:r>
              <a:rPr sz="800" spc="35">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the</a:t>
            </a:r>
            <a:r>
              <a:rPr sz="800" spc="50">
                <a:solidFill>
                  <a:srgbClr val="231F20"/>
                </a:solidFill>
                <a:latin typeface="Arial"/>
                <a:cs typeface="Arial"/>
              </a:rPr>
              <a:t> </a:t>
            </a:r>
            <a:r>
              <a:rPr sz="800">
                <a:solidFill>
                  <a:srgbClr val="231F20"/>
                </a:solidFill>
                <a:latin typeface="Arial"/>
                <a:cs typeface="Arial"/>
              </a:rPr>
              <a:t>investable</a:t>
            </a:r>
            <a:r>
              <a:rPr sz="800" spc="50">
                <a:solidFill>
                  <a:srgbClr val="231F20"/>
                </a:solidFill>
                <a:latin typeface="Arial"/>
                <a:cs typeface="Arial"/>
              </a:rPr>
              <a:t> </a:t>
            </a:r>
            <a:r>
              <a:rPr sz="800">
                <a:solidFill>
                  <a:srgbClr val="231F20"/>
                </a:solidFill>
                <a:latin typeface="Arial"/>
                <a:cs typeface="Arial"/>
              </a:rPr>
              <a:t>European</a:t>
            </a:r>
            <a:r>
              <a:rPr sz="800" spc="40">
                <a:solidFill>
                  <a:srgbClr val="231F20"/>
                </a:solidFill>
                <a:latin typeface="Arial"/>
                <a:cs typeface="Arial"/>
              </a:rPr>
              <a:t> </a:t>
            </a:r>
            <a:r>
              <a:rPr sz="800">
                <a:solidFill>
                  <a:srgbClr val="231F20"/>
                </a:solidFill>
                <a:latin typeface="Arial"/>
                <a:cs typeface="Arial"/>
              </a:rPr>
              <a:t>stock</a:t>
            </a:r>
            <a:r>
              <a:rPr sz="800" spc="50">
                <a:solidFill>
                  <a:srgbClr val="231F20"/>
                </a:solidFill>
                <a:latin typeface="Arial"/>
                <a:cs typeface="Arial"/>
              </a:rPr>
              <a:t> </a:t>
            </a:r>
            <a:r>
              <a:rPr sz="800">
                <a:solidFill>
                  <a:srgbClr val="231F20"/>
                </a:solidFill>
                <a:latin typeface="Arial"/>
                <a:cs typeface="Arial"/>
              </a:rPr>
              <a:t>market.</a:t>
            </a:r>
            <a:r>
              <a:rPr sz="800" spc="55">
                <a:solidFill>
                  <a:srgbClr val="231F20"/>
                </a:solidFill>
                <a:latin typeface="Arial"/>
                <a:cs typeface="Arial"/>
              </a:rPr>
              <a:t> </a:t>
            </a:r>
            <a:r>
              <a:rPr sz="800" b="1" spc="-10">
                <a:solidFill>
                  <a:srgbClr val="231F20"/>
                </a:solidFill>
                <a:latin typeface="Arial"/>
                <a:cs typeface="Arial"/>
              </a:rPr>
              <a:t>TOPIX</a:t>
            </a:r>
            <a:r>
              <a:rPr sz="800" b="1" spc="45">
                <a:solidFill>
                  <a:srgbClr val="231F20"/>
                </a:solidFill>
                <a:latin typeface="Arial"/>
                <a:cs typeface="Arial"/>
              </a:rPr>
              <a:t> </a:t>
            </a:r>
            <a:r>
              <a:rPr sz="800" b="1">
                <a:solidFill>
                  <a:srgbClr val="231F20"/>
                </a:solidFill>
                <a:latin typeface="Arial"/>
                <a:cs typeface="Arial"/>
              </a:rPr>
              <a:t>500</a:t>
            </a:r>
            <a:r>
              <a:rPr sz="800" b="1" spc="40">
                <a:solidFill>
                  <a:srgbClr val="231F20"/>
                </a:solidFill>
                <a:latin typeface="Arial"/>
                <a:cs typeface="Arial"/>
              </a:rPr>
              <a:t> </a:t>
            </a:r>
            <a:r>
              <a:rPr sz="800" b="1" spc="-10">
                <a:solidFill>
                  <a:srgbClr val="231F20"/>
                </a:solidFill>
                <a:latin typeface="Arial"/>
                <a:cs typeface="Arial"/>
              </a:rPr>
              <a:t>Index </a:t>
            </a:r>
            <a:r>
              <a:rPr sz="800">
                <a:solidFill>
                  <a:srgbClr val="231F20"/>
                </a:solidFill>
                <a:latin typeface="Arial"/>
                <a:cs typeface="Arial"/>
              </a:rPr>
              <a:t>is</a:t>
            </a:r>
            <a:r>
              <a:rPr sz="800" spc="10">
                <a:solidFill>
                  <a:srgbClr val="231F20"/>
                </a:solidFill>
                <a:latin typeface="Arial"/>
                <a:cs typeface="Arial"/>
              </a:rPr>
              <a:t> a</a:t>
            </a:r>
            <a:r>
              <a:rPr sz="800" spc="20">
                <a:solidFill>
                  <a:srgbClr val="231F20"/>
                </a:solidFill>
                <a:latin typeface="Arial"/>
                <a:cs typeface="Arial"/>
              </a:rPr>
              <a:t> </a:t>
            </a:r>
            <a:r>
              <a:rPr sz="800" spc="10">
                <a:solidFill>
                  <a:srgbClr val="231F20"/>
                </a:solidFill>
                <a:latin typeface="Arial"/>
                <a:cs typeface="Arial"/>
              </a:rPr>
              <a:t>market </a:t>
            </a:r>
            <a:r>
              <a:rPr sz="800">
                <a:solidFill>
                  <a:srgbClr val="231F20"/>
                </a:solidFill>
                <a:latin typeface="Arial"/>
                <a:cs typeface="Arial"/>
              </a:rPr>
              <a:t>capitalization-</a:t>
            </a:r>
            <a:r>
              <a:rPr sz="800" spc="10">
                <a:solidFill>
                  <a:srgbClr val="231F20"/>
                </a:solidFill>
                <a:latin typeface="Arial"/>
                <a:cs typeface="Arial"/>
              </a:rPr>
              <a:t>weighted</a:t>
            </a:r>
            <a:r>
              <a:rPr sz="800" spc="25">
                <a:solidFill>
                  <a:srgbClr val="231F20"/>
                </a:solidFill>
                <a:latin typeface="Arial"/>
                <a:cs typeface="Arial"/>
              </a:rPr>
              <a:t> </a:t>
            </a:r>
            <a:r>
              <a:rPr sz="800" spc="10">
                <a:solidFill>
                  <a:srgbClr val="231F20"/>
                </a:solidFill>
                <a:latin typeface="Arial"/>
                <a:cs typeface="Arial"/>
              </a:rPr>
              <a:t>index</a:t>
            </a:r>
            <a:r>
              <a:rPr sz="800" spc="15">
                <a:solidFill>
                  <a:srgbClr val="231F20"/>
                </a:solidFill>
                <a:latin typeface="Arial"/>
                <a:cs typeface="Arial"/>
              </a:rPr>
              <a:t> </a:t>
            </a:r>
            <a:r>
              <a:rPr sz="800" spc="10">
                <a:solidFill>
                  <a:srgbClr val="231F20"/>
                </a:solidFill>
                <a:latin typeface="Arial"/>
                <a:cs typeface="Arial"/>
              </a:rPr>
              <a:t>consisting</a:t>
            </a:r>
            <a:r>
              <a:rPr sz="800" spc="15">
                <a:solidFill>
                  <a:srgbClr val="231F20"/>
                </a:solidFill>
                <a:latin typeface="Arial"/>
                <a:cs typeface="Arial"/>
              </a:rPr>
              <a:t> </a:t>
            </a:r>
            <a:r>
              <a:rPr sz="800" spc="10">
                <a:solidFill>
                  <a:srgbClr val="231F20"/>
                </a:solidFill>
                <a:latin typeface="Arial"/>
                <a:cs typeface="Arial"/>
              </a:rPr>
              <a:t>of</a:t>
            </a:r>
            <a:r>
              <a:rPr sz="800" spc="20">
                <a:solidFill>
                  <a:srgbClr val="231F20"/>
                </a:solidFill>
                <a:latin typeface="Arial"/>
                <a:cs typeface="Arial"/>
              </a:rPr>
              <a:t> </a:t>
            </a:r>
            <a:r>
              <a:rPr sz="800" spc="10">
                <a:solidFill>
                  <a:srgbClr val="231F20"/>
                </a:solidFill>
                <a:latin typeface="Arial"/>
                <a:cs typeface="Arial"/>
              </a:rPr>
              <a:t>the</a:t>
            </a:r>
            <a:r>
              <a:rPr sz="800" spc="20">
                <a:solidFill>
                  <a:srgbClr val="231F20"/>
                </a:solidFill>
                <a:latin typeface="Arial"/>
                <a:cs typeface="Arial"/>
              </a:rPr>
              <a:t> </a:t>
            </a:r>
            <a:r>
              <a:rPr sz="800" spc="10">
                <a:solidFill>
                  <a:srgbClr val="231F20"/>
                </a:solidFill>
                <a:latin typeface="Arial"/>
                <a:cs typeface="Arial"/>
              </a:rPr>
              <a:t>500</a:t>
            </a:r>
            <a:r>
              <a:rPr sz="800" spc="20">
                <a:solidFill>
                  <a:srgbClr val="231F20"/>
                </a:solidFill>
                <a:latin typeface="Arial"/>
                <a:cs typeface="Arial"/>
              </a:rPr>
              <a:t> </a:t>
            </a:r>
            <a:r>
              <a:rPr sz="800" spc="10">
                <a:solidFill>
                  <a:srgbClr val="231F20"/>
                </a:solidFill>
                <a:latin typeface="Arial"/>
                <a:cs typeface="Arial"/>
              </a:rPr>
              <a:t>largest and</a:t>
            </a:r>
            <a:r>
              <a:rPr sz="800" spc="25">
                <a:solidFill>
                  <a:srgbClr val="231F20"/>
                </a:solidFill>
                <a:latin typeface="Arial"/>
                <a:cs typeface="Arial"/>
              </a:rPr>
              <a:t> </a:t>
            </a:r>
            <a:r>
              <a:rPr sz="800" spc="10">
                <a:solidFill>
                  <a:srgbClr val="231F20"/>
                </a:solidFill>
                <a:latin typeface="Arial"/>
                <a:cs typeface="Arial"/>
              </a:rPr>
              <a:t>most</a:t>
            </a:r>
            <a:r>
              <a:rPr sz="800" spc="15">
                <a:solidFill>
                  <a:srgbClr val="231F20"/>
                </a:solidFill>
                <a:latin typeface="Arial"/>
                <a:cs typeface="Arial"/>
              </a:rPr>
              <a:t> </a:t>
            </a:r>
            <a:r>
              <a:rPr sz="800" spc="-10">
                <a:solidFill>
                  <a:srgbClr val="231F20"/>
                </a:solidFill>
                <a:latin typeface="Arial"/>
                <a:cs typeface="Arial"/>
              </a:rPr>
              <a:t>liquid </a:t>
            </a:r>
            <a:r>
              <a:rPr sz="800">
                <a:solidFill>
                  <a:srgbClr val="231F20"/>
                </a:solidFill>
                <a:latin typeface="Arial"/>
                <a:cs typeface="Arial"/>
              </a:rPr>
              <a:t>components</a:t>
            </a:r>
            <a:r>
              <a:rPr sz="800" spc="25">
                <a:solidFill>
                  <a:srgbClr val="231F20"/>
                </a:solidFill>
                <a:latin typeface="Arial"/>
                <a:cs typeface="Arial"/>
              </a:rPr>
              <a:t> </a:t>
            </a:r>
            <a:r>
              <a:rPr sz="800">
                <a:solidFill>
                  <a:srgbClr val="231F20"/>
                </a:solidFill>
                <a:latin typeface="Arial"/>
                <a:cs typeface="Arial"/>
              </a:rPr>
              <a:t>of</a:t>
            </a:r>
            <a:r>
              <a:rPr sz="800" spc="35">
                <a:solidFill>
                  <a:srgbClr val="231F20"/>
                </a:solidFill>
                <a:latin typeface="Arial"/>
                <a:cs typeface="Arial"/>
              </a:rPr>
              <a:t> </a:t>
            </a:r>
            <a:r>
              <a:rPr sz="800">
                <a:solidFill>
                  <a:srgbClr val="231F20"/>
                </a:solidFill>
                <a:latin typeface="Arial"/>
                <a:cs typeface="Arial"/>
              </a:rPr>
              <a:t>the</a:t>
            </a:r>
            <a:r>
              <a:rPr sz="800" spc="45">
                <a:solidFill>
                  <a:srgbClr val="231F20"/>
                </a:solidFill>
                <a:latin typeface="Arial"/>
                <a:cs typeface="Arial"/>
              </a:rPr>
              <a:t> </a:t>
            </a:r>
            <a:r>
              <a:rPr sz="800">
                <a:solidFill>
                  <a:srgbClr val="231F20"/>
                </a:solidFill>
                <a:latin typeface="Arial"/>
                <a:cs typeface="Arial"/>
              </a:rPr>
              <a:t>Tokyo</a:t>
            </a:r>
            <a:r>
              <a:rPr sz="800" spc="35">
                <a:solidFill>
                  <a:srgbClr val="231F20"/>
                </a:solidFill>
                <a:latin typeface="Arial"/>
                <a:cs typeface="Arial"/>
              </a:rPr>
              <a:t> </a:t>
            </a:r>
            <a:r>
              <a:rPr sz="800">
                <a:solidFill>
                  <a:srgbClr val="231F20"/>
                </a:solidFill>
                <a:latin typeface="Arial"/>
                <a:cs typeface="Arial"/>
              </a:rPr>
              <a:t>Stock</a:t>
            </a:r>
            <a:r>
              <a:rPr sz="800" spc="40">
                <a:solidFill>
                  <a:srgbClr val="231F20"/>
                </a:solidFill>
                <a:latin typeface="Arial"/>
                <a:cs typeface="Arial"/>
              </a:rPr>
              <a:t> </a:t>
            </a:r>
            <a:r>
              <a:rPr sz="800">
                <a:solidFill>
                  <a:srgbClr val="231F20"/>
                </a:solidFill>
                <a:latin typeface="Arial"/>
                <a:cs typeface="Arial"/>
              </a:rPr>
              <a:t>Price</a:t>
            </a:r>
            <a:r>
              <a:rPr sz="800" spc="40">
                <a:solidFill>
                  <a:srgbClr val="231F20"/>
                </a:solidFill>
                <a:latin typeface="Arial"/>
                <a:cs typeface="Arial"/>
              </a:rPr>
              <a:t> </a:t>
            </a:r>
            <a:r>
              <a:rPr sz="800">
                <a:solidFill>
                  <a:srgbClr val="231F20"/>
                </a:solidFill>
                <a:latin typeface="Arial"/>
                <a:cs typeface="Arial"/>
              </a:rPr>
              <a:t>Index</a:t>
            </a:r>
            <a:r>
              <a:rPr sz="800" spc="35">
                <a:solidFill>
                  <a:srgbClr val="231F20"/>
                </a:solidFill>
                <a:latin typeface="Arial"/>
                <a:cs typeface="Arial"/>
              </a:rPr>
              <a:t> </a:t>
            </a:r>
            <a:r>
              <a:rPr sz="800" spc="-10">
                <a:solidFill>
                  <a:srgbClr val="231F20"/>
                </a:solidFill>
                <a:latin typeface="Arial"/>
                <a:cs typeface="Arial"/>
              </a:rPr>
              <a:t>(TOPIX).</a:t>
            </a:r>
            <a:endParaRPr sz="800">
              <a:latin typeface="Arial"/>
              <a:cs typeface="Arial"/>
            </a:endParaRPr>
          </a:p>
          <a:p>
            <a:pPr marL="12700" marR="40640">
              <a:lnSpc>
                <a:spcPct val="100400"/>
              </a:lnSpc>
              <a:spcBef>
                <a:spcPts val="45"/>
              </a:spcBef>
            </a:pPr>
            <a:r>
              <a:rPr sz="800" spc="-25">
                <a:solidFill>
                  <a:srgbClr val="231F20"/>
                </a:solidFill>
                <a:latin typeface="Arial"/>
                <a:cs typeface="Arial"/>
              </a:rPr>
              <a:t>BLOOMBERG®</a:t>
            </a:r>
            <a:r>
              <a:rPr sz="800" spc="25">
                <a:solidFill>
                  <a:srgbClr val="231F20"/>
                </a:solidFill>
                <a:latin typeface="Arial"/>
                <a:cs typeface="Arial"/>
              </a:rPr>
              <a:t> </a:t>
            </a:r>
            <a:r>
              <a:rPr sz="800">
                <a:solidFill>
                  <a:srgbClr val="231F20"/>
                </a:solidFill>
                <a:latin typeface="Arial"/>
                <a:cs typeface="Arial"/>
              </a:rPr>
              <a:t>is</a:t>
            </a:r>
            <a:r>
              <a:rPr sz="800" spc="25">
                <a:solidFill>
                  <a:srgbClr val="231F20"/>
                </a:solidFill>
                <a:latin typeface="Arial"/>
                <a:cs typeface="Arial"/>
              </a:rPr>
              <a:t> </a:t>
            </a:r>
            <a:r>
              <a:rPr sz="800">
                <a:solidFill>
                  <a:srgbClr val="231F20"/>
                </a:solidFill>
                <a:latin typeface="Arial"/>
                <a:cs typeface="Arial"/>
              </a:rPr>
              <a:t>a</a:t>
            </a:r>
            <a:r>
              <a:rPr sz="800" spc="35">
                <a:solidFill>
                  <a:srgbClr val="231F20"/>
                </a:solidFill>
                <a:latin typeface="Arial"/>
                <a:cs typeface="Arial"/>
              </a:rPr>
              <a:t> </a:t>
            </a:r>
            <a:r>
              <a:rPr sz="800">
                <a:solidFill>
                  <a:srgbClr val="231F20"/>
                </a:solidFill>
                <a:latin typeface="Arial"/>
                <a:cs typeface="Arial"/>
              </a:rPr>
              <a:t>trademark</a:t>
            </a:r>
            <a:r>
              <a:rPr sz="800" spc="35">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service</a:t>
            </a:r>
            <a:r>
              <a:rPr sz="800" spc="40">
                <a:solidFill>
                  <a:srgbClr val="231F20"/>
                </a:solidFill>
                <a:latin typeface="Arial"/>
                <a:cs typeface="Arial"/>
              </a:rPr>
              <a:t> </a:t>
            </a:r>
            <a:r>
              <a:rPr sz="800">
                <a:solidFill>
                  <a:srgbClr val="231F20"/>
                </a:solidFill>
                <a:latin typeface="Arial"/>
                <a:cs typeface="Arial"/>
              </a:rPr>
              <a:t>mark</a:t>
            </a:r>
            <a:r>
              <a:rPr sz="800" spc="40">
                <a:solidFill>
                  <a:srgbClr val="231F20"/>
                </a:solidFill>
                <a:latin typeface="Arial"/>
                <a:cs typeface="Arial"/>
              </a:rPr>
              <a:t> </a:t>
            </a:r>
            <a:r>
              <a:rPr sz="800">
                <a:solidFill>
                  <a:srgbClr val="231F20"/>
                </a:solidFill>
                <a:latin typeface="Arial"/>
                <a:cs typeface="Arial"/>
              </a:rPr>
              <a:t>of</a:t>
            </a:r>
            <a:r>
              <a:rPr sz="800" spc="30">
                <a:solidFill>
                  <a:srgbClr val="231F20"/>
                </a:solidFill>
                <a:latin typeface="Arial"/>
                <a:cs typeface="Arial"/>
              </a:rPr>
              <a:t> </a:t>
            </a:r>
            <a:r>
              <a:rPr sz="800">
                <a:solidFill>
                  <a:srgbClr val="231F20"/>
                </a:solidFill>
                <a:latin typeface="Arial"/>
                <a:cs typeface="Arial"/>
              </a:rPr>
              <a:t>Bloomberg</a:t>
            </a:r>
            <a:r>
              <a:rPr sz="800" spc="30">
                <a:solidFill>
                  <a:srgbClr val="231F20"/>
                </a:solidFill>
                <a:latin typeface="Arial"/>
                <a:cs typeface="Arial"/>
              </a:rPr>
              <a:t> </a:t>
            </a:r>
            <a:r>
              <a:rPr sz="800">
                <a:solidFill>
                  <a:srgbClr val="231F20"/>
                </a:solidFill>
                <a:latin typeface="Arial"/>
                <a:cs typeface="Arial"/>
              </a:rPr>
              <a:t>Finance</a:t>
            </a:r>
            <a:r>
              <a:rPr sz="800" spc="35">
                <a:solidFill>
                  <a:srgbClr val="231F20"/>
                </a:solidFill>
                <a:latin typeface="Arial"/>
                <a:cs typeface="Arial"/>
              </a:rPr>
              <a:t> </a:t>
            </a:r>
            <a:r>
              <a:rPr sz="800" spc="-35">
                <a:solidFill>
                  <a:srgbClr val="231F20"/>
                </a:solidFill>
                <a:latin typeface="Arial"/>
                <a:cs typeface="Arial"/>
              </a:rPr>
              <a:t>L.P.</a:t>
            </a:r>
            <a:r>
              <a:rPr sz="800" spc="40">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its</a:t>
            </a:r>
            <a:r>
              <a:rPr sz="800" spc="25">
                <a:solidFill>
                  <a:srgbClr val="231F20"/>
                </a:solidFill>
                <a:latin typeface="Arial"/>
                <a:cs typeface="Arial"/>
              </a:rPr>
              <a:t> </a:t>
            </a:r>
            <a:r>
              <a:rPr sz="800" spc="-10">
                <a:solidFill>
                  <a:srgbClr val="231F20"/>
                </a:solidFill>
                <a:latin typeface="Arial"/>
                <a:cs typeface="Arial"/>
              </a:rPr>
              <a:t>affiliates </a:t>
            </a:r>
            <a:r>
              <a:rPr sz="800" spc="10">
                <a:solidFill>
                  <a:srgbClr val="231F20"/>
                </a:solidFill>
                <a:latin typeface="Arial"/>
                <a:cs typeface="Arial"/>
              </a:rPr>
              <a:t>(collectively</a:t>
            </a:r>
            <a:r>
              <a:rPr sz="800" spc="50">
                <a:solidFill>
                  <a:srgbClr val="231F20"/>
                </a:solidFill>
                <a:latin typeface="Arial"/>
                <a:cs typeface="Arial"/>
              </a:rPr>
              <a:t> </a:t>
            </a:r>
            <a:r>
              <a:rPr sz="800" spc="10">
                <a:solidFill>
                  <a:srgbClr val="231F20"/>
                </a:solidFill>
                <a:latin typeface="Arial"/>
                <a:cs typeface="Arial"/>
              </a:rPr>
              <a:t>“Bloomberg”).</a:t>
            </a:r>
            <a:r>
              <a:rPr sz="800" spc="65">
                <a:solidFill>
                  <a:srgbClr val="231F20"/>
                </a:solidFill>
                <a:latin typeface="Arial"/>
                <a:cs typeface="Arial"/>
              </a:rPr>
              <a:t> </a:t>
            </a:r>
            <a:r>
              <a:rPr sz="800" spc="10">
                <a:solidFill>
                  <a:srgbClr val="231F20"/>
                </a:solidFill>
                <a:latin typeface="Arial"/>
                <a:cs typeface="Arial"/>
              </a:rPr>
              <a:t>Bloomberg</a:t>
            </a:r>
            <a:r>
              <a:rPr sz="800" spc="50">
                <a:solidFill>
                  <a:srgbClr val="231F20"/>
                </a:solidFill>
                <a:latin typeface="Arial"/>
                <a:cs typeface="Arial"/>
              </a:rPr>
              <a:t> </a:t>
            </a:r>
            <a:r>
              <a:rPr sz="800" spc="10">
                <a:solidFill>
                  <a:srgbClr val="231F20"/>
                </a:solidFill>
                <a:latin typeface="Arial"/>
                <a:cs typeface="Arial"/>
              </a:rPr>
              <a:t>or</a:t>
            </a:r>
            <a:r>
              <a:rPr sz="800" spc="55">
                <a:solidFill>
                  <a:srgbClr val="231F20"/>
                </a:solidFill>
                <a:latin typeface="Arial"/>
                <a:cs typeface="Arial"/>
              </a:rPr>
              <a:t> </a:t>
            </a:r>
            <a:r>
              <a:rPr sz="800" spc="10">
                <a:solidFill>
                  <a:srgbClr val="231F20"/>
                </a:solidFill>
                <a:latin typeface="Arial"/>
                <a:cs typeface="Arial"/>
              </a:rPr>
              <a:t>Bloomberg’s</a:t>
            </a:r>
            <a:r>
              <a:rPr sz="800" spc="55">
                <a:solidFill>
                  <a:srgbClr val="231F20"/>
                </a:solidFill>
                <a:latin typeface="Arial"/>
                <a:cs typeface="Arial"/>
              </a:rPr>
              <a:t> </a:t>
            </a:r>
            <a:r>
              <a:rPr sz="800">
                <a:solidFill>
                  <a:srgbClr val="231F20"/>
                </a:solidFill>
                <a:latin typeface="Arial"/>
                <a:cs typeface="Arial"/>
              </a:rPr>
              <a:t>licensors</a:t>
            </a:r>
            <a:r>
              <a:rPr sz="800" spc="50">
                <a:solidFill>
                  <a:srgbClr val="231F20"/>
                </a:solidFill>
                <a:latin typeface="Arial"/>
                <a:cs typeface="Arial"/>
              </a:rPr>
              <a:t> </a:t>
            </a:r>
            <a:r>
              <a:rPr sz="800" spc="10">
                <a:solidFill>
                  <a:srgbClr val="231F20"/>
                </a:solidFill>
                <a:latin typeface="Arial"/>
                <a:cs typeface="Arial"/>
              </a:rPr>
              <a:t>own</a:t>
            </a:r>
            <a:r>
              <a:rPr sz="800" spc="55">
                <a:solidFill>
                  <a:srgbClr val="231F20"/>
                </a:solidFill>
                <a:latin typeface="Arial"/>
                <a:cs typeface="Arial"/>
              </a:rPr>
              <a:t> </a:t>
            </a:r>
            <a:r>
              <a:rPr sz="800" spc="10">
                <a:solidFill>
                  <a:srgbClr val="231F20"/>
                </a:solidFill>
                <a:latin typeface="Arial"/>
                <a:cs typeface="Arial"/>
              </a:rPr>
              <a:t>all</a:t>
            </a:r>
            <a:r>
              <a:rPr sz="800" spc="60">
                <a:solidFill>
                  <a:srgbClr val="231F20"/>
                </a:solidFill>
                <a:latin typeface="Arial"/>
                <a:cs typeface="Arial"/>
              </a:rPr>
              <a:t> </a:t>
            </a:r>
            <a:r>
              <a:rPr sz="800" spc="10">
                <a:solidFill>
                  <a:srgbClr val="231F20"/>
                </a:solidFill>
                <a:latin typeface="Arial"/>
                <a:cs typeface="Arial"/>
              </a:rPr>
              <a:t>proprietary</a:t>
            </a:r>
            <a:r>
              <a:rPr sz="800" spc="50">
                <a:solidFill>
                  <a:srgbClr val="231F20"/>
                </a:solidFill>
                <a:latin typeface="Arial"/>
                <a:cs typeface="Arial"/>
              </a:rPr>
              <a:t> </a:t>
            </a:r>
            <a:r>
              <a:rPr sz="800" spc="10">
                <a:solidFill>
                  <a:srgbClr val="231F20"/>
                </a:solidFill>
                <a:latin typeface="Arial"/>
                <a:cs typeface="Arial"/>
              </a:rPr>
              <a:t>rights</a:t>
            </a:r>
            <a:r>
              <a:rPr sz="800" spc="50">
                <a:solidFill>
                  <a:srgbClr val="231F20"/>
                </a:solidFill>
                <a:latin typeface="Arial"/>
                <a:cs typeface="Arial"/>
              </a:rPr>
              <a:t> </a:t>
            </a:r>
            <a:r>
              <a:rPr sz="800" spc="10">
                <a:solidFill>
                  <a:srgbClr val="231F20"/>
                </a:solidFill>
                <a:latin typeface="Arial"/>
                <a:cs typeface="Arial"/>
              </a:rPr>
              <a:t>in</a:t>
            </a:r>
            <a:r>
              <a:rPr sz="800" spc="60">
                <a:solidFill>
                  <a:srgbClr val="231F20"/>
                </a:solidFill>
                <a:latin typeface="Arial"/>
                <a:cs typeface="Arial"/>
              </a:rPr>
              <a:t> </a:t>
            </a:r>
            <a:r>
              <a:rPr sz="800" spc="-25">
                <a:solidFill>
                  <a:srgbClr val="231F20"/>
                </a:solidFill>
                <a:latin typeface="Arial"/>
                <a:cs typeface="Arial"/>
              </a:rPr>
              <a:t>the</a:t>
            </a:r>
            <a:r>
              <a:rPr sz="800" spc="10">
                <a:solidFill>
                  <a:srgbClr val="231F20"/>
                </a:solidFill>
                <a:latin typeface="Arial"/>
                <a:cs typeface="Arial"/>
              </a:rPr>
              <a:t> Bloomberg</a:t>
            </a:r>
            <a:r>
              <a:rPr sz="800" spc="50">
                <a:solidFill>
                  <a:srgbClr val="231F20"/>
                </a:solidFill>
                <a:latin typeface="Arial"/>
                <a:cs typeface="Arial"/>
              </a:rPr>
              <a:t> </a:t>
            </a:r>
            <a:r>
              <a:rPr sz="800">
                <a:solidFill>
                  <a:srgbClr val="231F20"/>
                </a:solidFill>
                <a:latin typeface="Arial"/>
                <a:cs typeface="Arial"/>
              </a:rPr>
              <a:t>Indices.</a:t>
            </a:r>
            <a:r>
              <a:rPr sz="800" spc="65">
                <a:solidFill>
                  <a:srgbClr val="231F20"/>
                </a:solidFill>
                <a:latin typeface="Arial"/>
                <a:cs typeface="Arial"/>
              </a:rPr>
              <a:t> </a:t>
            </a:r>
            <a:r>
              <a:rPr sz="800" spc="10">
                <a:solidFill>
                  <a:srgbClr val="231F20"/>
                </a:solidFill>
                <a:latin typeface="Arial"/>
                <a:cs typeface="Arial"/>
              </a:rPr>
              <a:t>Neither</a:t>
            </a:r>
            <a:r>
              <a:rPr sz="800" spc="60">
                <a:solidFill>
                  <a:srgbClr val="231F20"/>
                </a:solidFill>
                <a:latin typeface="Arial"/>
                <a:cs typeface="Arial"/>
              </a:rPr>
              <a:t> </a:t>
            </a:r>
            <a:r>
              <a:rPr sz="800" spc="10">
                <a:solidFill>
                  <a:srgbClr val="231F20"/>
                </a:solidFill>
                <a:latin typeface="Arial"/>
                <a:cs typeface="Arial"/>
              </a:rPr>
              <a:t>Bloomberg</a:t>
            </a:r>
            <a:r>
              <a:rPr sz="800" spc="55">
                <a:solidFill>
                  <a:srgbClr val="231F20"/>
                </a:solidFill>
                <a:latin typeface="Arial"/>
                <a:cs typeface="Arial"/>
              </a:rPr>
              <a:t> </a:t>
            </a:r>
            <a:r>
              <a:rPr sz="800" spc="10">
                <a:solidFill>
                  <a:srgbClr val="231F20"/>
                </a:solidFill>
                <a:latin typeface="Arial"/>
                <a:cs typeface="Arial"/>
              </a:rPr>
              <a:t>nor</a:t>
            </a:r>
            <a:r>
              <a:rPr sz="800" spc="55">
                <a:solidFill>
                  <a:srgbClr val="231F20"/>
                </a:solidFill>
                <a:latin typeface="Arial"/>
                <a:cs typeface="Arial"/>
              </a:rPr>
              <a:t> </a:t>
            </a:r>
            <a:r>
              <a:rPr sz="800" spc="10">
                <a:solidFill>
                  <a:srgbClr val="231F20"/>
                </a:solidFill>
                <a:latin typeface="Arial"/>
                <a:cs typeface="Arial"/>
              </a:rPr>
              <a:t>Bloomberg’s</a:t>
            </a:r>
            <a:r>
              <a:rPr sz="800" spc="55">
                <a:solidFill>
                  <a:srgbClr val="231F20"/>
                </a:solidFill>
                <a:latin typeface="Arial"/>
                <a:cs typeface="Arial"/>
              </a:rPr>
              <a:t> </a:t>
            </a:r>
            <a:r>
              <a:rPr sz="800">
                <a:solidFill>
                  <a:srgbClr val="231F20"/>
                </a:solidFill>
                <a:latin typeface="Arial"/>
                <a:cs typeface="Arial"/>
              </a:rPr>
              <a:t>licensors</a:t>
            </a:r>
            <a:r>
              <a:rPr sz="800" spc="50">
                <a:solidFill>
                  <a:srgbClr val="231F20"/>
                </a:solidFill>
                <a:latin typeface="Arial"/>
                <a:cs typeface="Arial"/>
              </a:rPr>
              <a:t> </a:t>
            </a:r>
            <a:r>
              <a:rPr sz="800" spc="10">
                <a:solidFill>
                  <a:srgbClr val="231F20"/>
                </a:solidFill>
                <a:latin typeface="Arial"/>
                <a:cs typeface="Arial"/>
              </a:rPr>
              <a:t>approves</a:t>
            </a:r>
            <a:r>
              <a:rPr sz="800" spc="55">
                <a:solidFill>
                  <a:srgbClr val="231F20"/>
                </a:solidFill>
                <a:latin typeface="Arial"/>
                <a:cs typeface="Arial"/>
              </a:rPr>
              <a:t> </a:t>
            </a:r>
            <a:r>
              <a:rPr sz="800" spc="10">
                <a:solidFill>
                  <a:srgbClr val="231F20"/>
                </a:solidFill>
                <a:latin typeface="Arial"/>
                <a:cs typeface="Arial"/>
              </a:rPr>
              <a:t>or</a:t>
            </a:r>
            <a:r>
              <a:rPr sz="800" spc="60">
                <a:solidFill>
                  <a:srgbClr val="231F20"/>
                </a:solidFill>
                <a:latin typeface="Arial"/>
                <a:cs typeface="Arial"/>
              </a:rPr>
              <a:t> </a:t>
            </a:r>
            <a:r>
              <a:rPr sz="800" spc="10">
                <a:solidFill>
                  <a:srgbClr val="231F20"/>
                </a:solidFill>
                <a:latin typeface="Arial"/>
                <a:cs typeface="Arial"/>
              </a:rPr>
              <a:t>endorses</a:t>
            </a:r>
            <a:r>
              <a:rPr sz="800" spc="50">
                <a:solidFill>
                  <a:srgbClr val="231F20"/>
                </a:solidFill>
                <a:latin typeface="Arial"/>
                <a:cs typeface="Arial"/>
              </a:rPr>
              <a:t> </a:t>
            </a:r>
            <a:r>
              <a:rPr sz="800" spc="-20">
                <a:solidFill>
                  <a:srgbClr val="231F20"/>
                </a:solidFill>
                <a:latin typeface="Arial"/>
                <a:cs typeface="Arial"/>
              </a:rPr>
              <a:t>this </a:t>
            </a:r>
            <a:r>
              <a:rPr sz="800" spc="10">
                <a:solidFill>
                  <a:srgbClr val="231F20"/>
                </a:solidFill>
                <a:latin typeface="Arial"/>
                <a:cs typeface="Arial"/>
              </a:rPr>
              <a:t>material, or </a:t>
            </a:r>
            <a:r>
              <a:rPr sz="800">
                <a:solidFill>
                  <a:srgbClr val="231F20"/>
                </a:solidFill>
                <a:latin typeface="Arial"/>
                <a:cs typeface="Arial"/>
              </a:rPr>
              <a:t>guarantees </a:t>
            </a:r>
            <a:r>
              <a:rPr sz="800" spc="10">
                <a:solidFill>
                  <a:srgbClr val="231F20"/>
                </a:solidFill>
                <a:latin typeface="Arial"/>
                <a:cs typeface="Arial"/>
              </a:rPr>
              <a:t>the</a:t>
            </a:r>
            <a:r>
              <a:rPr sz="800" spc="15">
                <a:solidFill>
                  <a:srgbClr val="231F20"/>
                </a:solidFill>
                <a:latin typeface="Arial"/>
                <a:cs typeface="Arial"/>
              </a:rPr>
              <a:t> </a:t>
            </a:r>
            <a:r>
              <a:rPr sz="800">
                <a:solidFill>
                  <a:srgbClr val="231F20"/>
                </a:solidFill>
                <a:latin typeface="Arial"/>
                <a:cs typeface="Arial"/>
              </a:rPr>
              <a:t>accuracy </a:t>
            </a:r>
            <a:r>
              <a:rPr sz="800" spc="10">
                <a:solidFill>
                  <a:srgbClr val="231F20"/>
                </a:solidFill>
                <a:latin typeface="Arial"/>
                <a:cs typeface="Arial"/>
              </a:rPr>
              <a:t>or completeness</a:t>
            </a:r>
            <a:r>
              <a:rPr sz="800">
                <a:solidFill>
                  <a:srgbClr val="231F20"/>
                </a:solidFill>
                <a:latin typeface="Arial"/>
                <a:cs typeface="Arial"/>
              </a:rPr>
              <a:t> </a:t>
            </a:r>
            <a:r>
              <a:rPr sz="800" spc="10">
                <a:solidFill>
                  <a:srgbClr val="231F20"/>
                </a:solidFill>
                <a:latin typeface="Arial"/>
                <a:cs typeface="Arial"/>
              </a:rPr>
              <a:t>of </a:t>
            </a:r>
            <a:r>
              <a:rPr sz="800">
                <a:solidFill>
                  <a:srgbClr val="231F20"/>
                </a:solidFill>
                <a:latin typeface="Arial"/>
                <a:cs typeface="Arial"/>
              </a:rPr>
              <a:t>any</a:t>
            </a:r>
            <a:r>
              <a:rPr sz="800" spc="5">
                <a:solidFill>
                  <a:srgbClr val="231F20"/>
                </a:solidFill>
                <a:latin typeface="Arial"/>
                <a:cs typeface="Arial"/>
              </a:rPr>
              <a:t> </a:t>
            </a:r>
            <a:r>
              <a:rPr sz="800" spc="10">
                <a:solidFill>
                  <a:srgbClr val="231F20"/>
                </a:solidFill>
                <a:latin typeface="Arial"/>
                <a:cs typeface="Arial"/>
              </a:rPr>
              <a:t>information</a:t>
            </a:r>
            <a:r>
              <a:rPr sz="800">
                <a:solidFill>
                  <a:srgbClr val="231F20"/>
                </a:solidFill>
                <a:latin typeface="Arial"/>
                <a:cs typeface="Arial"/>
              </a:rPr>
              <a:t> </a:t>
            </a:r>
            <a:r>
              <a:rPr sz="800" spc="10">
                <a:solidFill>
                  <a:srgbClr val="231F20"/>
                </a:solidFill>
                <a:latin typeface="Arial"/>
                <a:cs typeface="Arial"/>
              </a:rPr>
              <a:t>herein,</a:t>
            </a:r>
            <a:r>
              <a:rPr sz="800" spc="15">
                <a:solidFill>
                  <a:srgbClr val="231F20"/>
                </a:solidFill>
                <a:latin typeface="Arial"/>
                <a:cs typeface="Arial"/>
              </a:rPr>
              <a:t> </a:t>
            </a:r>
            <a:r>
              <a:rPr sz="800" spc="10">
                <a:solidFill>
                  <a:srgbClr val="231F20"/>
                </a:solidFill>
                <a:latin typeface="Arial"/>
                <a:cs typeface="Arial"/>
              </a:rPr>
              <a:t>or</a:t>
            </a:r>
            <a:r>
              <a:rPr sz="800" spc="5">
                <a:solidFill>
                  <a:srgbClr val="231F20"/>
                </a:solidFill>
                <a:latin typeface="Arial"/>
                <a:cs typeface="Arial"/>
              </a:rPr>
              <a:t> </a:t>
            </a:r>
            <a:r>
              <a:rPr sz="800">
                <a:solidFill>
                  <a:srgbClr val="231F20"/>
                </a:solidFill>
                <a:latin typeface="Arial"/>
                <a:cs typeface="Arial"/>
              </a:rPr>
              <a:t>makes</a:t>
            </a:r>
            <a:r>
              <a:rPr sz="800" spc="5">
                <a:solidFill>
                  <a:srgbClr val="231F20"/>
                </a:solidFill>
                <a:latin typeface="Arial"/>
                <a:cs typeface="Arial"/>
              </a:rPr>
              <a:t> </a:t>
            </a:r>
            <a:r>
              <a:rPr sz="800" spc="-25">
                <a:solidFill>
                  <a:srgbClr val="231F20"/>
                </a:solidFill>
                <a:latin typeface="Arial"/>
                <a:cs typeface="Arial"/>
              </a:rPr>
              <a:t>any</a:t>
            </a:r>
            <a:r>
              <a:rPr sz="800">
                <a:solidFill>
                  <a:srgbClr val="231F20"/>
                </a:solidFill>
                <a:latin typeface="Arial"/>
                <a:cs typeface="Arial"/>
              </a:rPr>
              <a:t> warranty,</a:t>
            </a:r>
            <a:r>
              <a:rPr sz="800" spc="65">
                <a:solidFill>
                  <a:srgbClr val="231F20"/>
                </a:solidFill>
                <a:latin typeface="Arial"/>
                <a:cs typeface="Arial"/>
              </a:rPr>
              <a:t> </a:t>
            </a:r>
            <a:r>
              <a:rPr sz="800">
                <a:solidFill>
                  <a:srgbClr val="231F20"/>
                </a:solidFill>
                <a:latin typeface="Arial"/>
                <a:cs typeface="Arial"/>
              </a:rPr>
              <a:t>express</a:t>
            </a:r>
            <a:r>
              <a:rPr sz="800" spc="55">
                <a:solidFill>
                  <a:srgbClr val="231F20"/>
                </a:solidFill>
                <a:latin typeface="Arial"/>
                <a:cs typeface="Arial"/>
              </a:rPr>
              <a:t> </a:t>
            </a:r>
            <a:r>
              <a:rPr sz="800">
                <a:solidFill>
                  <a:srgbClr val="231F20"/>
                </a:solidFill>
                <a:latin typeface="Arial"/>
                <a:cs typeface="Arial"/>
              </a:rPr>
              <a:t>or</a:t>
            </a:r>
            <a:r>
              <a:rPr sz="800" spc="60">
                <a:solidFill>
                  <a:srgbClr val="231F20"/>
                </a:solidFill>
                <a:latin typeface="Arial"/>
                <a:cs typeface="Arial"/>
              </a:rPr>
              <a:t> </a:t>
            </a:r>
            <a:r>
              <a:rPr sz="800">
                <a:solidFill>
                  <a:srgbClr val="231F20"/>
                </a:solidFill>
                <a:latin typeface="Arial"/>
                <a:cs typeface="Arial"/>
              </a:rPr>
              <a:t>implied,</a:t>
            </a:r>
            <a:r>
              <a:rPr sz="800" spc="65">
                <a:solidFill>
                  <a:srgbClr val="231F20"/>
                </a:solidFill>
                <a:latin typeface="Arial"/>
                <a:cs typeface="Arial"/>
              </a:rPr>
              <a:t> </a:t>
            </a:r>
            <a:r>
              <a:rPr sz="800" spc="-45">
                <a:solidFill>
                  <a:srgbClr val="231F20"/>
                </a:solidFill>
                <a:latin typeface="Arial"/>
                <a:cs typeface="Arial"/>
              </a:rPr>
              <a:t>as</a:t>
            </a:r>
            <a:r>
              <a:rPr sz="800" spc="55">
                <a:solidFill>
                  <a:srgbClr val="231F20"/>
                </a:solidFill>
                <a:latin typeface="Arial"/>
                <a:cs typeface="Arial"/>
              </a:rPr>
              <a:t> </a:t>
            </a:r>
            <a:r>
              <a:rPr sz="800">
                <a:solidFill>
                  <a:srgbClr val="231F20"/>
                </a:solidFill>
                <a:latin typeface="Arial"/>
                <a:cs typeface="Arial"/>
              </a:rPr>
              <a:t>to</a:t>
            </a:r>
            <a:r>
              <a:rPr sz="800" spc="60">
                <a:solidFill>
                  <a:srgbClr val="231F20"/>
                </a:solidFill>
                <a:latin typeface="Arial"/>
                <a:cs typeface="Arial"/>
              </a:rPr>
              <a:t> </a:t>
            </a:r>
            <a:r>
              <a:rPr sz="800">
                <a:solidFill>
                  <a:srgbClr val="231F20"/>
                </a:solidFill>
                <a:latin typeface="Arial"/>
                <a:cs typeface="Arial"/>
              </a:rPr>
              <a:t>the</a:t>
            </a:r>
            <a:r>
              <a:rPr sz="800" spc="65">
                <a:solidFill>
                  <a:srgbClr val="231F20"/>
                </a:solidFill>
                <a:latin typeface="Arial"/>
                <a:cs typeface="Arial"/>
              </a:rPr>
              <a:t> </a:t>
            </a:r>
            <a:r>
              <a:rPr sz="800">
                <a:solidFill>
                  <a:srgbClr val="231F20"/>
                </a:solidFill>
                <a:latin typeface="Arial"/>
                <a:cs typeface="Arial"/>
              </a:rPr>
              <a:t>results</a:t>
            </a:r>
            <a:r>
              <a:rPr sz="800" spc="55">
                <a:solidFill>
                  <a:srgbClr val="231F20"/>
                </a:solidFill>
                <a:latin typeface="Arial"/>
                <a:cs typeface="Arial"/>
              </a:rPr>
              <a:t> </a:t>
            </a:r>
            <a:r>
              <a:rPr sz="800">
                <a:solidFill>
                  <a:srgbClr val="231F20"/>
                </a:solidFill>
                <a:latin typeface="Arial"/>
                <a:cs typeface="Arial"/>
              </a:rPr>
              <a:t>to</a:t>
            </a:r>
            <a:r>
              <a:rPr sz="800" spc="60">
                <a:solidFill>
                  <a:srgbClr val="231F20"/>
                </a:solidFill>
                <a:latin typeface="Arial"/>
                <a:cs typeface="Arial"/>
              </a:rPr>
              <a:t> </a:t>
            </a:r>
            <a:r>
              <a:rPr sz="800">
                <a:solidFill>
                  <a:srgbClr val="231F20"/>
                </a:solidFill>
                <a:latin typeface="Arial"/>
                <a:cs typeface="Arial"/>
              </a:rPr>
              <a:t>be</a:t>
            </a:r>
            <a:r>
              <a:rPr sz="800" spc="65">
                <a:solidFill>
                  <a:srgbClr val="231F20"/>
                </a:solidFill>
                <a:latin typeface="Arial"/>
                <a:cs typeface="Arial"/>
              </a:rPr>
              <a:t> </a:t>
            </a:r>
            <a:r>
              <a:rPr sz="800">
                <a:solidFill>
                  <a:srgbClr val="231F20"/>
                </a:solidFill>
                <a:latin typeface="Arial"/>
                <a:cs typeface="Arial"/>
              </a:rPr>
              <a:t>obtained</a:t>
            </a:r>
            <a:r>
              <a:rPr sz="800" spc="70">
                <a:solidFill>
                  <a:srgbClr val="231F20"/>
                </a:solidFill>
                <a:latin typeface="Arial"/>
                <a:cs typeface="Arial"/>
              </a:rPr>
              <a:t> </a:t>
            </a:r>
            <a:r>
              <a:rPr sz="800">
                <a:solidFill>
                  <a:srgbClr val="231F20"/>
                </a:solidFill>
                <a:latin typeface="Arial"/>
                <a:cs typeface="Arial"/>
              </a:rPr>
              <a:t>therefrom</a:t>
            </a:r>
            <a:r>
              <a:rPr sz="800" spc="65">
                <a:solidFill>
                  <a:srgbClr val="231F20"/>
                </a:solidFill>
                <a:latin typeface="Arial"/>
                <a:cs typeface="Arial"/>
              </a:rPr>
              <a:t> </a:t>
            </a:r>
            <a:r>
              <a:rPr sz="800">
                <a:solidFill>
                  <a:srgbClr val="231F20"/>
                </a:solidFill>
                <a:latin typeface="Arial"/>
                <a:cs typeface="Arial"/>
              </a:rPr>
              <a:t>and,</a:t>
            </a:r>
            <a:r>
              <a:rPr sz="800" spc="65">
                <a:solidFill>
                  <a:srgbClr val="231F20"/>
                </a:solidFill>
                <a:latin typeface="Arial"/>
                <a:cs typeface="Arial"/>
              </a:rPr>
              <a:t> </a:t>
            </a:r>
            <a:r>
              <a:rPr sz="800">
                <a:solidFill>
                  <a:srgbClr val="231F20"/>
                </a:solidFill>
                <a:latin typeface="Arial"/>
                <a:cs typeface="Arial"/>
              </a:rPr>
              <a:t>to</a:t>
            </a:r>
            <a:r>
              <a:rPr sz="800" spc="60">
                <a:solidFill>
                  <a:srgbClr val="231F20"/>
                </a:solidFill>
                <a:latin typeface="Arial"/>
                <a:cs typeface="Arial"/>
              </a:rPr>
              <a:t> </a:t>
            </a:r>
            <a:r>
              <a:rPr sz="800">
                <a:solidFill>
                  <a:srgbClr val="231F20"/>
                </a:solidFill>
                <a:latin typeface="Arial"/>
                <a:cs typeface="Arial"/>
              </a:rPr>
              <a:t>the</a:t>
            </a:r>
            <a:r>
              <a:rPr sz="800" spc="70">
                <a:solidFill>
                  <a:srgbClr val="231F20"/>
                </a:solidFill>
                <a:latin typeface="Arial"/>
                <a:cs typeface="Arial"/>
              </a:rPr>
              <a:t> </a:t>
            </a:r>
            <a:r>
              <a:rPr sz="800" spc="-10">
                <a:solidFill>
                  <a:srgbClr val="231F20"/>
                </a:solidFill>
                <a:latin typeface="Arial"/>
                <a:cs typeface="Arial"/>
              </a:rPr>
              <a:t>maximum </a:t>
            </a:r>
            <a:r>
              <a:rPr sz="800" spc="10">
                <a:solidFill>
                  <a:srgbClr val="231F20"/>
                </a:solidFill>
                <a:latin typeface="Arial"/>
                <a:cs typeface="Arial"/>
              </a:rPr>
              <a:t>extent allowed</a:t>
            </a:r>
            <a:r>
              <a:rPr sz="800" spc="20">
                <a:solidFill>
                  <a:srgbClr val="231F20"/>
                </a:solidFill>
                <a:latin typeface="Arial"/>
                <a:cs typeface="Arial"/>
              </a:rPr>
              <a:t> </a:t>
            </a:r>
            <a:r>
              <a:rPr sz="800" spc="10">
                <a:solidFill>
                  <a:srgbClr val="231F20"/>
                </a:solidFill>
                <a:latin typeface="Arial"/>
                <a:cs typeface="Arial"/>
              </a:rPr>
              <a:t>by law,</a:t>
            </a:r>
            <a:r>
              <a:rPr sz="800" spc="25">
                <a:solidFill>
                  <a:srgbClr val="231F20"/>
                </a:solidFill>
                <a:latin typeface="Arial"/>
                <a:cs typeface="Arial"/>
              </a:rPr>
              <a:t> </a:t>
            </a:r>
            <a:r>
              <a:rPr sz="800" spc="10">
                <a:solidFill>
                  <a:srgbClr val="231F20"/>
                </a:solidFill>
                <a:latin typeface="Arial"/>
                <a:cs typeface="Arial"/>
              </a:rPr>
              <a:t>neither</a:t>
            </a:r>
            <a:r>
              <a:rPr sz="800" spc="15">
                <a:solidFill>
                  <a:srgbClr val="231F20"/>
                </a:solidFill>
                <a:latin typeface="Arial"/>
                <a:cs typeface="Arial"/>
              </a:rPr>
              <a:t> </a:t>
            </a:r>
            <a:r>
              <a:rPr sz="800">
                <a:solidFill>
                  <a:srgbClr val="231F20"/>
                </a:solidFill>
                <a:latin typeface="Arial"/>
                <a:cs typeface="Arial"/>
              </a:rPr>
              <a:t>shall</a:t>
            </a:r>
            <a:r>
              <a:rPr sz="800" spc="20">
                <a:solidFill>
                  <a:srgbClr val="231F20"/>
                </a:solidFill>
                <a:latin typeface="Arial"/>
                <a:cs typeface="Arial"/>
              </a:rPr>
              <a:t> </a:t>
            </a:r>
            <a:r>
              <a:rPr sz="800">
                <a:solidFill>
                  <a:srgbClr val="231F20"/>
                </a:solidFill>
                <a:latin typeface="Arial"/>
                <a:cs typeface="Arial"/>
              </a:rPr>
              <a:t>have</a:t>
            </a:r>
            <a:r>
              <a:rPr sz="800" spc="20">
                <a:solidFill>
                  <a:srgbClr val="231F20"/>
                </a:solidFill>
                <a:latin typeface="Arial"/>
                <a:cs typeface="Arial"/>
              </a:rPr>
              <a:t> </a:t>
            </a:r>
            <a:r>
              <a:rPr sz="800">
                <a:solidFill>
                  <a:srgbClr val="231F20"/>
                </a:solidFill>
                <a:latin typeface="Arial"/>
                <a:cs typeface="Arial"/>
              </a:rPr>
              <a:t>any</a:t>
            </a:r>
            <a:r>
              <a:rPr sz="800" spc="10">
                <a:solidFill>
                  <a:srgbClr val="231F20"/>
                </a:solidFill>
                <a:latin typeface="Arial"/>
                <a:cs typeface="Arial"/>
              </a:rPr>
              <a:t> liability or</a:t>
            </a:r>
            <a:r>
              <a:rPr sz="800" spc="20">
                <a:solidFill>
                  <a:srgbClr val="231F20"/>
                </a:solidFill>
                <a:latin typeface="Arial"/>
                <a:cs typeface="Arial"/>
              </a:rPr>
              <a:t> </a:t>
            </a:r>
            <a:r>
              <a:rPr sz="800" spc="10">
                <a:solidFill>
                  <a:srgbClr val="231F20"/>
                </a:solidFill>
                <a:latin typeface="Arial"/>
                <a:cs typeface="Arial"/>
              </a:rPr>
              <a:t>responsibility for</a:t>
            </a:r>
            <a:r>
              <a:rPr sz="800" spc="15">
                <a:solidFill>
                  <a:srgbClr val="231F20"/>
                </a:solidFill>
                <a:latin typeface="Arial"/>
                <a:cs typeface="Arial"/>
              </a:rPr>
              <a:t> </a:t>
            </a:r>
            <a:r>
              <a:rPr sz="800" spc="10">
                <a:solidFill>
                  <a:srgbClr val="231F20"/>
                </a:solidFill>
                <a:latin typeface="Arial"/>
                <a:cs typeface="Arial"/>
              </a:rPr>
              <a:t>injury or</a:t>
            </a:r>
            <a:r>
              <a:rPr sz="800" spc="20">
                <a:solidFill>
                  <a:srgbClr val="231F20"/>
                </a:solidFill>
                <a:latin typeface="Arial"/>
                <a:cs typeface="Arial"/>
              </a:rPr>
              <a:t> </a:t>
            </a:r>
            <a:r>
              <a:rPr sz="800" spc="-10">
                <a:solidFill>
                  <a:srgbClr val="231F20"/>
                </a:solidFill>
                <a:latin typeface="Arial"/>
                <a:cs typeface="Arial"/>
              </a:rPr>
              <a:t>damages</a:t>
            </a:r>
            <a:r>
              <a:rPr sz="800" spc="500">
                <a:solidFill>
                  <a:srgbClr val="231F20"/>
                </a:solidFill>
                <a:latin typeface="Arial"/>
                <a:cs typeface="Arial"/>
              </a:rPr>
              <a:t> </a:t>
            </a:r>
            <a:r>
              <a:rPr sz="800">
                <a:solidFill>
                  <a:srgbClr val="231F20"/>
                </a:solidFill>
                <a:latin typeface="Arial"/>
                <a:cs typeface="Arial"/>
              </a:rPr>
              <a:t>arising</a:t>
            </a:r>
            <a:r>
              <a:rPr sz="800" spc="75">
                <a:solidFill>
                  <a:srgbClr val="231F20"/>
                </a:solidFill>
                <a:latin typeface="Arial"/>
                <a:cs typeface="Arial"/>
              </a:rPr>
              <a:t> </a:t>
            </a:r>
            <a:r>
              <a:rPr sz="800">
                <a:solidFill>
                  <a:srgbClr val="231F20"/>
                </a:solidFill>
                <a:latin typeface="Arial"/>
                <a:cs typeface="Arial"/>
              </a:rPr>
              <a:t>in</a:t>
            </a:r>
            <a:r>
              <a:rPr sz="800" spc="85">
                <a:solidFill>
                  <a:srgbClr val="231F20"/>
                </a:solidFill>
                <a:latin typeface="Arial"/>
                <a:cs typeface="Arial"/>
              </a:rPr>
              <a:t> </a:t>
            </a:r>
            <a:r>
              <a:rPr sz="800">
                <a:solidFill>
                  <a:srgbClr val="231F20"/>
                </a:solidFill>
                <a:latin typeface="Arial"/>
                <a:cs typeface="Arial"/>
              </a:rPr>
              <a:t>connection</a:t>
            </a:r>
            <a:r>
              <a:rPr sz="800" spc="90">
                <a:solidFill>
                  <a:srgbClr val="231F20"/>
                </a:solidFill>
                <a:latin typeface="Arial"/>
                <a:cs typeface="Arial"/>
              </a:rPr>
              <a:t> </a:t>
            </a:r>
            <a:r>
              <a:rPr sz="800" spc="-10">
                <a:solidFill>
                  <a:srgbClr val="231F20"/>
                </a:solidFill>
                <a:latin typeface="Arial"/>
                <a:cs typeface="Arial"/>
              </a:rPr>
              <a:t>therewith.</a:t>
            </a:r>
            <a:endParaRPr sz="800">
              <a:latin typeface="Arial"/>
              <a:cs typeface="Arial"/>
            </a:endParaRPr>
          </a:p>
          <a:p>
            <a:pPr marL="12700">
              <a:lnSpc>
                <a:spcPts val="910"/>
              </a:lnSpc>
            </a:pPr>
            <a:r>
              <a:rPr sz="800" spc="-10">
                <a:solidFill>
                  <a:srgbClr val="231F20"/>
                </a:solidFill>
                <a:latin typeface="Arial"/>
                <a:cs typeface="Arial"/>
              </a:rPr>
              <a:t>This</a:t>
            </a:r>
            <a:r>
              <a:rPr sz="800" spc="65">
                <a:solidFill>
                  <a:srgbClr val="231F20"/>
                </a:solidFill>
                <a:latin typeface="Arial"/>
                <a:cs typeface="Arial"/>
              </a:rPr>
              <a:t> </a:t>
            </a:r>
            <a:r>
              <a:rPr sz="800">
                <a:solidFill>
                  <a:srgbClr val="231F20"/>
                </a:solidFill>
                <a:latin typeface="Arial"/>
                <a:cs typeface="Arial"/>
              </a:rPr>
              <a:t>report,</a:t>
            </a:r>
            <a:r>
              <a:rPr sz="800" spc="80">
                <a:solidFill>
                  <a:srgbClr val="231F20"/>
                </a:solidFill>
                <a:latin typeface="Arial"/>
                <a:cs typeface="Arial"/>
              </a:rPr>
              <a:t> </a:t>
            </a:r>
            <a:r>
              <a:rPr sz="800">
                <a:solidFill>
                  <a:srgbClr val="231F20"/>
                </a:solidFill>
                <a:latin typeface="Arial"/>
                <a:cs typeface="Arial"/>
              </a:rPr>
              <a:t>and</a:t>
            </a:r>
            <a:r>
              <a:rPr sz="800" spc="80">
                <a:solidFill>
                  <a:srgbClr val="231F20"/>
                </a:solidFill>
                <a:latin typeface="Arial"/>
                <a:cs typeface="Arial"/>
              </a:rPr>
              <a:t> </a:t>
            </a:r>
            <a:r>
              <a:rPr sz="800">
                <a:solidFill>
                  <a:srgbClr val="231F20"/>
                </a:solidFill>
                <a:latin typeface="Arial"/>
                <a:cs typeface="Arial"/>
              </a:rPr>
              <a:t>any</a:t>
            </a:r>
            <a:r>
              <a:rPr sz="800" spc="75">
                <a:solidFill>
                  <a:srgbClr val="231F20"/>
                </a:solidFill>
                <a:latin typeface="Arial"/>
                <a:cs typeface="Arial"/>
              </a:rPr>
              <a:t> </a:t>
            </a:r>
            <a:r>
              <a:rPr sz="800">
                <a:solidFill>
                  <a:srgbClr val="231F20"/>
                </a:solidFill>
                <a:latin typeface="Arial"/>
                <a:cs typeface="Arial"/>
              </a:rPr>
              <a:t>product,</a:t>
            </a:r>
            <a:r>
              <a:rPr sz="800" spc="85">
                <a:solidFill>
                  <a:srgbClr val="231F20"/>
                </a:solidFill>
                <a:latin typeface="Arial"/>
                <a:cs typeface="Arial"/>
              </a:rPr>
              <a:t> </a:t>
            </a:r>
            <a:r>
              <a:rPr sz="800">
                <a:solidFill>
                  <a:srgbClr val="231F20"/>
                </a:solidFill>
                <a:latin typeface="Arial"/>
                <a:cs typeface="Arial"/>
              </a:rPr>
              <a:t>index</a:t>
            </a:r>
            <a:r>
              <a:rPr sz="800" spc="70">
                <a:solidFill>
                  <a:srgbClr val="231F20"/>
                </a:solidFill>
                <a:latin typeface="Arial"/>
                <a:cs typeface="Arial"/>
              </a:rPr>
              <a:t> </a:t>
            </a:r>
            <a:r>
              <a:rPr sz="800">
                <a:solidFill>
                  <a:srgbClr val="231F20"/>
                </a:solidFill>
                <a:latin typeface="Arial"/>
                <a:cs typeface="Arial"/>
              </a:rPr>
              <a:t>or</a:t>
            </a:r>
            <a:r>
              <a:rPr sz="800" spc="75">
                <a:solidFill>
                  <a:srgbClr val="231F20"/>
                </a:solidFill>
                <a:latin typeface="Arial"/>
                <a:cs typeface="Arial"/>
              </a:rPr>
              <a:t> </a:t>
            </a:r>
            <a:r>
              <a:rPr sz="800">
                <a:solidFill>
                  <a:srgbClr val="231F20"/>
                </a:solidFill>
                <a:latin typeface="Arial"/>
                <a:cs typeface="Arial"/>
              </a:rPr>
              <a:t>fund</a:t>
            </a:r>
            <a:r>
              <a:rPr sz="800" spc="85">
                <a:solidFill>
                  <a:srgbClr val="231F20"/>
                </a:solidFill>
                <a:latin typeface="Arial"/>
                <a:cs typeface="Arial"/>
              </a:rPr>
              <a:t> </a:t>
            </a:r>
            <a:r>
              <a:rPr sz="800">
                <a:solidFill>
                  <a:srgbClr val="231F20"/>
                </a:solidFill>
                <a:latin typeface="Arial"/>
                <a:cs typeface="Arial"/>
              </a:rPr>
              <a:t>referred</a:t>
            </a:r>
            <a:r>
              <a:rPr sz="800" spc="80">
                <a:solidFill>
                  <a:srgbClr val="231F20"/>
                </a:solidFill>
                <a:latin typeface="Arial"/>
                <a:cs typeface="Arial"/>
              </a:rPr>
              <a:t> </a:t>
            </a:r>
            <a:r>
              <a:rPr sz="800">
                <a:solidFill>
                  <a:srgbClr val="231F20"/>
                </a:solidFill>
                <a:latin typeface="Arial"/>
                <a:cs typeface="Arial"/>
              </a:rPr>
              <a:t>to</a:t>
            </a:r>
            <a:r>
              <a:rPr sz="800" spc="75">
                <a:solidFill>
                  <a:srgbClr val="231F20"/>
                </a:solidFill>
                <a:latin typeface="Arial"/>
                <a:cs typeface="Arial"/>
              </a:rPr>
              <a:t> </a:t>
            </a:r>
            <a:r>
              <a:rPr sz="800">
                <a:solidFill>
                  <a:srgbClr val="231F20"/>
                </a:solidFill>
                <a:latin typeface="Arial"/>
                <a:cs typeface="Arial"/>
              </a:rPr>
              <a:t>herein,</a:t>
            </a:r>
            <a:r>
              <a:rPr sz="800" spc="80">
                <a:solidFill>
                  <a:srgbClr val="231F20"/>
                </a:solidFill>
                <a:latin typeface="Arial"/>
                <a:cs typeface="Arial"/>
              </a:rPr>
              <a:t> </a:t>
            </a:r>
            <a:r>
              <a:rPr sz="800">
                <a:solidFill>
                  <a:srgbClr val="231F20"/>
                </a:solidFill>
                <a:latin typeface="Arial"/>
                <a:cs typeface="Arial"/>
              </a:rPr>
              <a:t>is</a:t>
            </a:r>
            <a:r>
              <a:rPr sz="800" spc="65">
                <a:solidFill>
                  <a:srgbClr val="231F20"/>
                </a:solidFill>
                <a:latin typeface="Arial"/>
                <a:cs typeface="Arial"/>
              </a:rPr>
              <a:t> </a:t>
            </a:r>
            <a:r>
              <a:rPr sz="800">
                <a:solidFill>
                  <a:srgbClr val="231F20"/>
                </a:solidFill>
                <a:latin typeface="Arial"/>
                <a:cs typeface="Arial"/>
              </a:rPr>
              <a:t>not</a:t>
            </a:r>
            <a:r>
              <a:rPr sz="800" spc="70">
                <a:solidFill>
                  <a:srgbClr val="231F20"/>
                </a:solidFill>
                <a:latin typeface="Arial"/>
                <a:cs typeface="Arial"/>
              </a:rPr>
              <a:t> </a:t>
            </a:r>
            <a:r>
              <a:rPr sz="800">
                <a:solidFill>
                  <a:srgbClr val="231F20"/>
                </a:solidFill>
                <a:latin typeface="Arial"/>
                <a:cs typeface="Arial"/>
              </a:rPr>
              <a:t>sponsored,</a:t>
            </a:r>
            <a:r>
              <a:rPr sz="800" spc="80">
                <a:solidFill>
                  <a:srgbClr val="231F20"/>
                </a:solidFill>
                <a:latin typeface="Arial"/>
                <a:cs typeface="Arial"/>
              </a:rPr>
              <a:t> </a:t>
            </a:r>
            <a:r>
              <a:rPr sz="800">
                <a:solidFill>
                  <a:srgbClr val="231F20"/>
                </a:solidFill>
                <a:latin typeface="Arial"/>
                <a:cs typeface="Arial"/>
              </a:rPr>
              <a:t>endorsed</a:t>
            </a:r>
            <a:r>
              <a:rPr sz="800" spc="80">
                <a:solidFill>
                  <a:srgbClr val="231F20"/>
                </a:solidFill>
                <a:latin typeface="Arial"/>
                <a:cs typeface="Arial"/>
              </a:rPr>
              <a:t> </a:t>
            </a:r>
            <a:r>
              <a:rPr sz="800" spc="-25">
                <a:solidFill>
                  <a:srgbClr val="231F20"/>
                </a:solidFill>
                <a:latin typeface="Arial"/>
                <a:cs typeface="Arial"/>
              </a:rPr>
              <a:t>or</a:t>
            </a:r>
            <a:endParaRPr sz="800">
              <a:latin typeface="Arial"/>
              <a:cs typeface="Arial"/>
            </a:endParaRPr>
          </a:p>
          <a:p>
            <a:pPr marL="12700" marR="414020">
              <a:lnSpc>
                <a:spcPct val="100800"/>
              </a:lnSpc>
              <a:spcBef>
                <a:spcPts val="15"/>
              </a:spcBef>
            </a:pPr>
            <a:r>
              <a:rPr sz="800">
                <a:solidFill>
                  <a:srgbClr val="231F20"/>
                </a:solidFill>
                <a:latin typeface="Arial"/>
                <a:cs typeface="Arial"/>
              </a:rPr>
              <a:t>promoted</a:t>
            </a:r>
            <a:r>
              <a:rPr sz="800" spc="50">
                <a:solidFill>
                  <a:srgbClr val="231F20"/>
                </a:solidFill>
                <a:latin typeface="Arial"/>
                <a:cs typeface="Arial"/>
              </a:rPr>
              <a:t> </a:t>
            </a:r>
            <a:r>
              <a:rPr sz="800">
                <a:solidFill>
                  <a:srgbClr val="231F20"/>
                </a:solidFill>
                <a:latin typeface="Arial"/>
                <a:cs typeface="Arial"/>
              </a:rPr>
              <a:t>in</a:t>
            </a:r>
            <a:r>
              <a:rPr sz="800" spc="40">
                <a:solidFill>
                  <a:srgbClr val="231F20"/>
                </a:solidFill>
                <a:latin typeface="Arial"/>
                <a:cs typeface="Arial"/>
              </a:rPr>
              <a:t> </a:t>
            </a:r>
            <a:r>
              <a:rPr sz="800">
                <a:solidFill>
                  <a:srgbClr val="231F20"/>
                </a:solidFill>
                <a:latin typeface="Arial"/>
                <a:cs typeface="Arial"/>
              </a:rPr>
              <a:t>any</a:t>
            </a:r>
            <a:r>
              <a:rPr sz="800" spc="40">
                <a:solidFill>
                  <a:srgbClr val="231F20"/>
                </a:solidFill>
                <a:latin typeface="Arial"/>
                <a:cs typeface="Arial"/>
              </a:rPr>
              <a:t> </a:t>
            </a:r>
            <a:r>
              <a:rPr sz="800">
                <a:solidFill>
                  <a:srgbClr val="231F20"/>
                </a:solidFill>
                <a:latin typeface="Arial"/>
                <a:cs typeface="Arial"/>
              </a:rPr>
              <a:t>way</a:t>
            </a:r>
            <a:r>
              <a:rPr sz="800" spc="40">
                <a:solidFill>
                  <a:srgbClr val="231F20"/>
                </a:solidFill>
                <a:latin typeface="Arial"/>
                <a:cs typeface="Arial"/>
              </a:rPr>
              <a:t> </a:t>
            </a:r>
            <a:r>
              <a:rPr sz="800">
                <a:solidFill>
                  <a:srgbClr val="231F20"/>
                </a:solidFill>
                <a:latin typeface="Arial"/>
                <a:cs typeface="Arial"/>
              </a:rPr>
              <a:t>by</a:t>
            </a:r>
            <a:r>
              <a:rPr sz="800" spc="45">
                <a:solidFill>
                  <a:srgbClr val="231F20"/>
                </a:solidFill>
                <a:latin typeface="Arial"/>
                <a:cs typeface="Arial"/>
              </a:rPr>
              <a:t> </a:t>
            </a:r>
            <a:r>
              <a:rPr sz="800" spc="-25">
                <a:solidFill>
                  <a:srgbClr val="231F20"/>
                </a:solidFill>
                <a:latin typeface="Arial"/>
                <a:cs typeface="Arial"/>
              </a:rPr>
              <a:t>J.P.</a:t>
            </a:r>
            <a:r>
              <a:rPr sz="800" spc="50">
                <a:solidFill>
                  <a:srgbClr val="231F20"/>
                </a:solidFill>
                <a:latin typeface="Arial"/>
                <a:cs typeface="Arial"/>
              </a:rPr>
              <a:t> </a:t>
            </a:r>
            <a:r>
              <a:rPr sz="800">
                <a:solidFill>
                  <a:srgbClr val="231F20"/>
                </a:solidFill>
                <a:latin typeface="Arial"/>
                <a:cs typeface="Arial"/>
              </a:rPr>
              <a:t>Morgan</a:t>
            </a:r>
            <a:r>
              <a:rPr sz="800" spc="40">
                <a:solidFill>
                  <a:srgbClr val="231F20"/>
                </a:solidFill>
                <a:latin typeface="Arial"/>
                <a:cs typeface="Arial"/>
              </a:rPr>
              <a:t> </a:t>
            </a:r>
            <a:r>
              <a:rPr sz="800">
                <a:solidFill>
                  <a:srgbClr val="231F20"/>
                </a:solidFill>
                <a:latin typeface="Arial"/>
                <a:cs typeface="Arial"/>
              </a:rPr>
              <a:t>or</a:t>
            </a:r>
            <a:r>
              <a:rPr sz="800" spc="50">
                <a:solidFill>
                  <a:srgbClr val="231F20"/>
                </a:solidFill>
                <a:latin typeface="Arial"/>
                <a:cs typeface="Arial"/>
              </a:rPr>
              <a:t> </a:t>
            </a:r>
            <a:r>
              <a:rPr sz="800">
                <a:solidFill>
                  <a:srgbClr val="231F20"/>
                </a:solidFill>
                <a:latin typeface="Arial"/>
                <a:cs typeface="Arial"/>
              </a:rPr>
              <a:t>any</a:t>
            </a:r>
            <a:r>
              <a:rPr sz="800" spc="40">
                <a:solidFill>
                  <a:srgbClr val="231F20"/>
                </a:solidFill>
                <a:latin typeface="Arial"/>
                <a:cs typeface="Arial"/>
              </a:rPr>
              <a:t> </a:t>
            </a:r>
            <a:r>
              <a:rPr sz="800">
                <a:solidFill>
                  <a:srgbClr val="231F20"/>
                </a:solidFill>
                <a:latin typeface="Arial"/>
                <a:cs typeface="Arial"/>
              </a:rPr>
              <a:t>of</a:t>
            </a:r>
            <a:r>
              <a:rPr sz="800" spc="45">
                <a:solidFill>
                  <a:srgbClr val="231F20"/>
                </a:solidFill>
                <a:latin typeface="Arial"/>
                <a:cs typeface="Arial"/>
              </a:rPr>
              <a:t> </a:t>
            </a:r>
            <a:r>
              <a:rPr sz="800">
                <a:solidFill>
                  <a:srgbClr val="231F20"/>
                </a:solidFill>
                <a:latin typeface="Arial"/>
                <a:cs typeface="Arial"/>
              </a:rPr>
              <a:t>its</a:t>
            </a:r>
            <a:r>
              <a:rPr sz="800" spc="40">
                <a:solidFill>
                  <a:srgbClr val="231F20"/>
                </a:solidFill>
                <a:latin typeface="Arial"/>
                <a:cs typeface="Arial"/>
              </a:rPr>
              <a:t> </a:t>
            </a:r>
            <a:r>
              <a:rPr sz="800">
                <a:solidFill>
                  <a:srgbClr val="231F20"/>
                </a:solidFill>
                <a:latin typeface="Arial"/>
                <a:cs typeface="Arial"/>
              </a:rPr>
              <a:t>affiliates</a:t>
            </a:r>
            <a:r>
              <a:rPr sz="800" spc="40">
                <a:solidFill>
                  <a:srgbClr val="231F20"/>
                </a:solidFill>
                <a:latin typeface="Arial"/>
                <a:cs typeface="Arial"/>
              </a:rPr>
              <a:t> </a:t>
            </a:r>
            <a:r>
              <a:rPr sz="800">
                <a:solidFill>
                  <a:srgbClr val="231F20"/>
                </a:solidFill>
                <a:latin typeface="Arial"/>
                <a:cs typeface="Arial"/>
              </a:rPr>
              <a:t>who</a:t>
            </a:r>
            <a:r>
              <a:rPr sz="800" spc="50">
                <a:solidFill>
                  <a:srgbClr val="231F20"/>
                </a:solidFill>
                <a:latin typeface="Arial"/>
                <a:cs typeface="Arial"/>
              </a:rPr>
              <a:t> </a:t>
            </a:r>
            <a:r>
              <a:rPr sz="800">
                <a:solidFill>
                  <a:srgbClr val="231F20"/>
                </a:solidFill>
                <a:latin typeface="Arial"/>
                <a:cs typeface="Arial"/>
              </a:rPr>
              <a:t>provide</a:t>
            </a:r>
            <a:r>
              <a:rPr sz="800" spc="50">
                <a:solidFill>
                  <a:srgbClr val="231F20"/>
                </a:solidFill>
                <a:latin typeface="Arial"/>
                <a:cs typeface="Arial"/>
              </a:rPr>
              <a:t> </a:t>
            </a:r>
            <a:r>
              <a:rPr sz="800">
                <a:solidFill>
                  <a:srgbClr val="231F20"/>
                </a:solidFill>
                <a:latin typeface="Arial"/>
                <a:cs typeface="Arial"/>
              </a:rPr>
              <a:t>no</a:t>
            </a:r>
            <a:r>
              <a:rPr sz="800" spc="50">
                <a:solidFill>
                  <a:srgbClr val="231F20"/>
                </a:solidFill>
                <a:latin typeface="Arial"/>
                <a:cs typeface="Arial"/>
              </a:rPr>
              <a:t> </a:t>
            </a:r>
            <a:r>
              <a:rPr sz="800" spc="-10">
                <a:solidFill>
                  <a:srgbClr val="231F20"/>
                </a:solidFill>
                <a:latin typeface="Arial"/>
                <a:cs typeface="Arial"/>
              </a:rPr>
              <a:t>warranties </a:t>
            </a:r>
            <a:r>
              <a:rPr sz="800">
                <a:solidFill>
                  <a:srgbClr val="231F20"/>
                </a:solidFill>
                <a:latin typeface="Arial"/>
                <a:cs typeface="Arial"/>
              </a:rPr>
              <a:t>whatsoever,</a:t>
            </a:r>
            <a:r>
              <a:rPr sz="800" spc="20">
                <a:solidFill>
                  <a:srgbClr val="231F20"/>
                </a:solidFill>
                <a:latin typeface="Arial"/>
                <a:cs typeface="Arial"/>
              </a:rPr>
              <a:t> </a:t>
            </a:r>
            <a:r>
              <a:rPr sz="800">
                <a:solidFill>
                  <a:srgbClr val="231F20"/>
                </a:solidFill>
                <a:latin typeface="Arial"/>
                <a:cs typeface="Arial"/>
              </a:rPr>
              <a:t>express</a:t>
            </a:r>
            <a:r>
              <a:rPr sz="800" spc="10">
                <a:solidFill>
                  <a:srgbClr val="231F20"/>
                </a:solidFill>
                <a:latin typeface="Arial"/>
                <a:cs typeface="Arial"/>
              </a:rPr>
              <a:t> or</a:t>
            </a:r>
            <a:r>
              <a:rPr sz="800" spc="15">
                <a:solidFill>
                  <a:srgbClr val="231F20"/>
                </a:solidFill>
                <a:latin typeface="Arial"/>
                <a:cs typeface="Arial"/>
              </a:rPr>
              <a:t> </a:t>
            </a:r>
            <a:r>
              <a:rPr sz="800" spc="10">
                <a:solidFill>
                  <a:srgbClr val="231F20"/>
                </a:solidFill>
                <a:latin typeface="Arial"/>
                <a:cs typeface="Arial"/>
              </a:rPr>
              <a:t>implied,</a:t>
            </a:r>
            <a:r>
              <a:rPr sz="800" spc="25">
                <a:solidFill>
                  <a:srgbClr val="231F20"/>
                </a:solidFill>
                <a:latin typeface="Arial"/>
                <a:cs typeface="Arial"/>
              </a:rPr>
              <a:t> </a:t>
            </a:r>
            <a:r>
              <a:rPr sz="800" spc="10">
                <a:solidFill>
                  <a:srgbClr val="231F20"/>
                </a:solidFill>
                <a:latin typeface="Arial"/>
                <a:cs typeface="Arial"/>
              </a:rPr>
              <a:t>and</a:t>
            </a:r>
            <a:r>
              <a:rPr sz="800" spc="20">
                <a:solidFill>
                  <a:srgbClr val="231F20"/>
                </a:solidFill>
                <a:latin typeface="Arial"/>
                <a:cs typeface="Arial"/>
              </a:rPr>
              <a:t> </a:t>
            </a:r>
            <a:r>
              <a:rPr sz="800">
                <a:solidFill>
                  <a:srgbClr val="231F20"/>
                </a:solidFill>
                <a:latin typeface="Arial"/>
                <a:cs typeface="Arial"/>
              </a:rPr>
              <a:t>shall</a:t>
            </a:r>
            <a:r>
              <a:rPr sz="800" spc="15">
                <a:solidFill>
                  <a:srgbClr val="231F20"/>
                </a:solidFill>
                <a:latin typeface="Arial"/>
                <a:cs typeface="Arial"/>
              </a:rPr>
              <a:t> </a:t>
            </a:r>
            <a:r>
              <a:rPr sz="800">
                <a:solidFill>
                  <a:srgbClr val="231F20"/>
                </a:solidFill>
                <a:latin typeface="Arial"/>
                <a:cs typeface="Arial"/>
              </a:rPr>
              <a:t>have</a:t>
            </a:r>
            <a:r>
              <a:rPr sz="800" spc="25">
                <a:solidFill>
                  <a:srgbClr val="231F20"/>
                </a:solidFill>
                <a:latin typeface="Arial"/>
                <a:cs typeface="Arial"/>
              </a:rPr>
              <a:t> </a:t>
            </a:r>
            <a:r>
              <a:rPr sz="800" spc="10">
                <a:solidFill>
                  <a:srgbClr val="231F20"/>
                </a:solidFill>
                <a:latin typeface="Arial"/>
                <a:cs typeface="Arial"/>
              </a:rPr>
              <a:t>no</a:t>
            </a:r>
            <a:r>
              <a:rPr sz="800" spc="15">
                <a:solidFill>
                  <a:srgbClr val="231F20"/>
                </a:solidFill>
                <a:latin typeface="Arial"/>
                <a:cs typeface="Arial"/>
              </a:rPr>
              <a:t> </a:t>
            </a:r>
            <a:r>
              <a:rPr sz="800" spc="10">
                <a:solidFill>
                  <a:srgbClr val="231F20"/>
                </a:solidFill>
                <a:latin typeface="Arial"/>
                <a:cs typeface="Arial"/>
              </a:rPr>
              <a:t>liability to</a:t>
            </a:r>
            <a:r>
              <a:rPr sz="800" spc="15">
                <a:solidFill>
                  <a:srgbClr val="231F20"/>
                </a:solidFill>
                <a:latin typeface="Arial"/>
                <a:cs typeface="Arial"/>
              </a:rPr>
              <a:t> </a:t>
            </a:r>
            <a:r>
              <a:rPr sz="800">
                <a:solidFill>
                  <a:srgbClr val="231F20"/>
                </a:solidFill>
                <a:latin typeface="Arial"/>
                <a:cs typeface="Arial"/>
              </a:rPr>
              <a:t>any</a:t>
            </a:r>
            <a:r>
              <a:rPr sz="800" spc="10">
                <a:solidFill>
                  <a:srgbClr val="231F20"/>
                </a:solidFill>
                <a:latin typeface="Arial"/>
                <a:cs typeface="Arial"/>
              </a:rPr>
              <a:t> prospective</a:t>
            </a:r>
            <a:r>
              <a:rPr sz="800" spc="20">
                <a:solidFill>
                  <a:srgbClr val="231F20"/>
                </a:solidFill>
                <a:latin typeface="Arial"/>
                <a:cs typeface="Arial"/>
              </a:rPr>
              <a:t> </a:t>
            </a:r>
            <a:r>
              <a:rPr sz="800" spc="10">
                <a:solidFill>
                  <a:srgbClr val="231F20"/>
                </a:solidFill>
                <a:latin typeface="Arial"/>
                <a:cs typeface="Arial"/>
              </a:rPr>
              <a:t>investor,</a:t>
            </a:r>
            <a:r>
              <a:rPr sz="800" spc="25">
                <a:solidFill>
                  <a:srgbClr val="231F20"/>
                </a:solidFill>
                <a:latin typeface="Arial"/>
                <a:cs typeface="Arial"/>
              </a:rPr>
              <a:t> </a:t>
            </a:r>
            <a:r>
              <a:rPr sz="800" spc="-25">
                <a:solidFill>
                  <a:srgbClr val="231F20"/>
                </a:solidFill>
                <a:latin typeface="Arial"/>
                <a:cs typeface="Arial"/>
              </a:rPr>
              <a:t>in</a:t>
            </a:r>
            <a:r>
              <a:rPr sz="800">
                <a:solidFill>
                  <a:srgbClr val="231F20"/>
                </a:solidFill>
                <a:latin typeface="Arial"/>
                <a:cs typeface="Arial"/>
              </a:rPr>
              <a:t> connection</a:t>
            </a:r>
            <a:r>
              <a:rPr sz="800" spc="80">
                <a:solidFill>
                  <a:srgbClr val="231F20"/>
                </a:solidFill>
                <a:latin typeface="Arial"/>
                <a:cs typeface="Arial"/>
              </a:rPr>
              <a:t> </a:t>
            </a:r>
            <a:r>
              <a:rPr sz="800">
                <a:solidFill>
                  <a:srgbClr val="231F20"/>
                </a:solidFill>
                <a:latin typeface="Arial"/>
                <a:cs typeface="Arial"/>
              </a:rPr>
              <a:t>with</a:t>
            </a:r>
            <a:r>
              <a:rPr sz="800" spc="75">
                <a:solidFill>
                  <a:srgbClr val="231F20"/>
                </a:solidFill>
                <a:latin typeface="Arial"/>
                <a:cs typeface="Arial"/>
              </a:rPr>
              <a:t> </a:t>
            </a:r>
            <a:r>
              <a:rPr sz="800">
                <a:solidFill>
                  <a:srgbClr val="231F20"/>
                </a:solidFill>
                <a:latin typeface="Arial"/>
                <a:cs typeface="Arial"/>
              </a:rPr>
              <a:t>this</a:t>
            </a:r>
            <a:r>
              <a:rPr sz="800" spc="75">
                <a:solidFill>
                  <a:srgbClr val="231F20"/>
                </a:solidFill>
                <a:latin typeface="Arial"/>
                <a:cs typeface="Arial"/>
              </a:rPr>
              <a:t> </a:t>
            </a:r>
            <a:r>
              <a:rPr sz="800">
                <a:solidFill>
                  <a:srgbClr val="231F20"/>
                </a:solidFill>
                <a:latin typeface="Arial"/>
                <a:cs typeface="Arial"/>
              </a:rPr>
              <a:t>report.</a:t>
            </a:r>
            <a:r>
              <a:rPr sz="800" spc="90">
                <a:solidFill>
                  <a:srgbClr val="231F20"/>
                </a:solidFill>
                <a:latin typeface="Arial"/>
                <a:cs typeface="Arial"/>
              </a:rPr>
              <a:t> </a:t>
            </a:r>
            <a:r>
              <a:rPr sz="800" spc="-25">
                <a:solidFill>
                  <a:srgbClr val="231F20"/>
                </a:solidFill>
                <a:latin typeface="Arial"/>
                <a:cs typeface="Arial"/>
              </a:rPr>
              <a:t>J.P.</a:t>
            </a:r>
            <a:r>
              <a:rPr sz="800" spc="90">
                <a:solidFill>
                  <a:srgbClr val="231F20"/>
                </a:solidFill>
                <a:latin typeface="Arial"/>
                <a:cs typeface="Arial"/>
              </a:rPr>
              <a:t> </a:t>
            </a:r>
            <a:r>
              <a:rPr sz="800">
                <a:solidFill>
                  <a:srgbClr val="231F20"/>
                </a:solidFill>
                <a:latin typeface="Arial"/>
                <a:cs typeface="Arial"/>
              </a:rPr>
              <a:t>Morgan</a:t>
            </a:r>
            <a:r>
              <a:rPr sz="800" spc="80">
                <a:solidFill>
                  <a:srgbClr val="231F20"/>
                </a:solidFill>
                <a:latin typeface="Arial"/>
                <a:cs typeface="Arial"/>
              </a:rPr>
              <a:t> </a:t>
            </a:r>
            <a:r>
              <a:rPr sz="800" spc="-10">
                <a:solidFill>
                  <a:srgbClr val="231F20"/>
                </a:solidFill>
                <a:latin typeface="Arial"/>
                <a:cs typeface="Arial"/>
              </a:rPr>
              <a:t>disclaimer: </a:t>
            </a:r>
            <a:r>
              <a:rPr sz="800" u="sng" spc="-10">
                <a:solidFill>
                  <a:srgbClr val="0070C0"/>
                </a:solidFill>
                <a:uFill>
                  <a:solidFill>
                    <a:srgbClr val="0070C0"/>
                  </a:solidFill>
                </a:uFill>
                <a:latin typeface="Arial"/>
                <a:cs typeface="Arial"/>
              </a:rPr>
              <a:t>https://</a:t>
            </a:r>
            <a:r>
              <a:rPr sz="800" u="sng" spc="-10">
                <a:solidFill>
                  <a:srgbClr val="0070C0"/>
                </a:solidFill>
                <a:uFill>
                  <a:solidFill>
                    <a:srgbClr val="0070C0"/>
                  </a:solidFill>
                </a:uFill>
                <a:latin typeface="Arial"/>
                <a:cs typeface="Arial"/>
                <a:hlinkClick r:id="rId3"/>
              </a:rPr>
              <a:t>www.jpmm.com/research/disclosures</a:t>
            </a:r>
            <a:endParaRPr sz="800">
              <a:latin typeface="Arial"/>
              <a:cs typeface="Arial"/>
            </a:endParaRPr>
          </a:p>
          <a:p>
            <a:pPr marL="12700">
              <a:lnSpc>
                <a:spcPts val="910"/>
              </a:lnSpc>
            </a:pPr>
            <a:r>
              <a:rPr sz="800" spc="10">
                <a:solidFill>
                  <a:srgbClr val="231F20"/>
                </a:solidFill>
                <a:latin typeface="Arial"/>
                <a:cs typeface="Arial"/>
              </a:rPr>
              <a:t>©2023</a:t>
            </a:r>
            <a:r>
              <a:rPr sz="800" spc="5">
                <a:solidFill>
                  <a:srgbClr val="231F20"/>
                </a:solidFill>
                <a:latin typeface="Arial"/>
                <a:cs typeface="Arial"/>
              </a:rPr>
              <a:t> </a:t>
            </a:r>
            <a:r>
              <a:rPr sz="800" spc="10">
                <a:solidFill>
                  <a:srgbClr val="231F20"/>
                </a:solidFill>
                <a:latin typeface="Arial"/>
                <a:cs typeface="Arial"/>
              </a:rPr>
              <a:t>Morningstar, </a:t>
            </a:r>
            <a:r>
              <a:rPr sz="800">
                <a:solidFill>
                  <a:srgbClr val="231F20"/>
                </a:solidFill>
                <a:latin typeface="Arial"/>
                <a:cs typeface="Arial"/>
              </a:rPr>
              <a:t>Inc.</a:t>
            </a:r>
            <a:r>
              <a:rPr sz="800" spc="15">
                <a:solidFill>
                  <a:srgbClr val="231F20"/>
                </a:solidFill>
                <a:latin typeface="Arial"/>
                <a:cs typeface="Arial"/>
              </a:rPr>
              <a:t> </a:t>
            </a:r>
            <a:r>
              <a:rPr sz="800" spc="10">
                <a:solidFill>
                  <a:srgbClr val="231F20"/>
                </a:solidFill>
                <a:latin typeface="Arial"/>
                <a:cs typeface="Arial"/>
              </a:rPr>
              <a:t>All</a:t>
            </a:r>
            <a:r>
              <a:rPr sz="800" spc="5">
                <a:solidFill>
                  <a:srgbClr val="231F20"/>
                </a:solidFill>
                <a:latin typeface="Arial"/>
                <a:cs typeface="Arial"/>
              </a:rPr>
              <a:t> </a:t>
            </a:r>
            <a:r>
              <a:rPr sz="800" spc="10">
                <a:solidFill>
                  <a:srgbClr val="231F20"/>
                </a:solidFill>
                <a:latin typeface="Arial"/>
                <a:cs typeface="Arial"/>
              </a:rPr>
              <a:t>rights</a:t>
            </a:r>
            <a:r>
              <a:rPr sz="800" spc="5">
                <a:solidFill>
                  <a:srgbClr val="231F20"/>
                </a:solidFill>
                <a:latin typeface="Arial"/>
                <a:cs typeface="Arial"/>
              </a:rPr>
              <a:t> </a:t>
            </a:r>
            <a:r>
              <a:rPr sz="800" spc="10">
                <a:solidFill>
                  <a:srgbClr val="231F20"/>
                </a:solidFill>
                <a:latin typeface="Arial"/>
                <a:cs typeface="Arial"/>
              </a:rPr>
              <a:t>reserved. </a:t>
            </a:r>
            <a:r>
              <a:rPr sz="800">
                <a:solidFill>
                  <a:srgbClr val="231F20"/>
                </a:solidFill>
                <a:latin typeface="Arial"/>
                <a:cs typeface="Arial"/>
              </a:rPr>
              <a:t>The</a:t>
            </a:r>
            <a:r>
              <a:rPr sz="800" spc="15">
                <a:solidFill>
                  <a:srgbClr val="231F20"/>
                </a:solidFill>
                <a:latin typeface="Arial"/>
                <a:cs typeface="Arial"/>
              </a:rPr>
              <a:t> </a:t>
            </a:r>
            <a:r>
              <a:rPr sz="800" spc="10">
                <a:solidFill>
                  <a:srgbClr val="231F20"/>
                </a:solidFill>
                <a:latin typeface="Arial"/>
                <a:cs typeface="Arial"/>
              </a:rPr>
              <a:t>information</a:t>
            </a:r>
            <a:r>
              <a:rPr sz="800" spc="5">
                <a:solidFill>
                  <a:srgbClr val="231F20"/>
                </a:solidFill>
                <a:latin typeface="Arial"/>
                <a:cs typeface="Arial"/>
              </a:rPr>
              <a:t> </a:t>
            </a:r>
            <a:r>
              <a:rPr sz="800" spc="10">
                <a:solidFill>
                  <a:srgbClr val="231F20"/>
                </a:solidFill>
                <a:latin typeface="Arial"/>
                <a:cs typeface="Arial"/>
              </a:rPr>
              <a:t>contained</a:t>
            </a:r>
            <a:r>
              <a:rPr sz="800" spc="15">
                <a:solidFill>
                  <a:srgbClr val="231F20"/>
                </a:solidFill>
                <a:latin typeface="Arial"/>
                <a:cs typeface="Arial"/>
              </a:rPr>
              <a:t> </a:t>
            </a:r>
            <a:r>
              <a:rPr sz="800" spc="10">
                <a:solidFill>
                  <a:srgbClr val="231F20"/>
                </a:solidFill>
                <a:latin typeface="Arial"/>
                <a:cs typeface="Arial"/>
              </a:rPr>
              <a:t>herein:</a:t>
            </a:r>
            <a:r>
              <a:rPr sz="800" spc="5">
                <a:solidFill>
                  <a:srgbClr val="231F20"/>
                </a:solidFill>
                <a:latin typeface="Arial"/>
                <a:cs typeface="Arial"/>
              </a:rPr>
              <a:t> </a:t>
            </a:r>
            <a:r>
              <a:rPr sz="800">
                <a:solidFill>
                  <a:srgbClr val="231F20"/>
                </a:solidFill>
                <a:latin typeface="Arial"/>
                <a:cs typeface="Arial"/>
              </a:rPr>
              <a:t>(1)</a:t>
            </a:r>
            <a:r>
              <a:rPr sz="800" spc="10">
                <a:solidFill>
                  <a:srgbClr val="231F20"/>
                </a:solidFill>
                <a:latin typeface="Arial"/>
                <a:cs typeface="Arial"/>
              </a:rPr>
              <a:t> </a:t>
            </a:r>
            <a:r>
              <a:rPr sz="800">
                <a:solidFill>
                  <a:srgbClr val="231F20"/>
                </a:solidFill>
                <a:latin typeface="Arial"/>
                <a:cs typeface="Arial"/>
              </a:rPr>
              <a:t>is </a:t>
            </a:r>
            <a:r>
              <a:rPr sz="800" spc="-10">
                <a:solidFill>
                  <a:srgbClr val="231F20"/>
                </a:solidFill>
                <a:latin typeface="Arial"/>
                <a:cs typeface="Arial"/>
              </a:rPr>
              <a:t>proprietary</a:t>
            </a:r>
            <a:endParaRPr sz="800">
              <a:latin typeface="Arial"/>
              <a:cs typeface="Arial"/>
            </a:endParaRPr>
          </a:p>
          <a:p>
            <a:pPr marL="12700" marR="15875">
              <a:lnSpc>
                <a:spcPct val="100800"/>
              </a:lnSpc>
              <a:spcBef>
                <a:spcPts val="15"/>
              </a:spcBef>
            </a:pPr>
            <a:r>
              <a:rPr sz="800" spc="10">
                <a:solidFill>
                  <a:srgbClr val="231F20"/>
                </a:solidFill>
                <a:latin typeface="Arial"/>
                <a:cs typeface="Arial"/>
              </a:rPr>
              <a:t>to</a:t>
            </a:r>
            <a:r>
              <a:rPr sz="800" spc="30">
                <a:solidFill>
                  <a:srgbClr val="231F20"/>
                </a:solidFill>
                <a:latin typeface="Arial"/>
                <a:cs typeface="Arial"/>
              </a:rPr>
              <a:t> </a:t>
            </a:r>
            <a:r>
              <a:rPr sz="800" spc="10">
                <a:solidFill>
                  <a:srgbClr val="231F20"/>
                </a:solidFill>
                <a:latin typeface="Arial"/>
                <a:cs typeface="Arial"/>
              </a:rPr>
              <a:t>Morningstar</a:t>
            </a:r>
            <a:r>
              <a:rPr sz="800" spc="35">
                <a:solidFill>
                  <a:srgbClr val="231F20"/>
                </a:solidFill>
                <a:latin typeface="Arial"/>
                <a:cs typeface="Arial"/>
              </a:rPr>
              <a:t> </a:t>
            </a:r>
            <a:r>
              <a:rPr sz="800" spc="10">
                <a:solidFill>
                  <a:srgbClr val="231F20"/>
                </a:solidFill>
                <a:latin typeface="Arial"/>
                <a:cs typeface="Arial"/>
              </a:rPr>
              <a:t>and/or</a:t>
            </a:r>
            <a:r>
              <a:rPr sz="800" spc="30">
                <a:solidFill>
                  <a:srgbClr val="231F20"/>
                </a:solidFill>
                <a:latin typeface="Arial"/>
                <a:cs typeface="Arial"/>
              </a:rPr>
              <a:t> </a:t>
            </a:r>
            <a:r>
              <a:rPr sz="800" spc="10">
                <a:solidFill>
                  <a:srgbClr val="231F20"/>
                </a:solidFill>
                <a:latin typeface="Arial"/>
                <a:cs typeface="Arial"/>
              </a:rPr>
              <a:t>its</a:t>
            </a:r>
            <a:r>
              <a:rPr sz="800" spc="30">
                <a:solidFill>
                  <a:srgbClr val="231F20"/>
                </a:solidFill>
                <a:latin typeface="Arial"/>
                <a:cs typeface="Arial"/>
              </a:rPr>
              <a:t> </a:t>
            </a:r>
            <a:r>
              <a:rPr sz="800" spc="10">
                <a:solidFill>
                  <a:srgbClr val="231F20"/>
                </a:solidFill>
                <a:latin typeface="Arial"/>
                <a:cs typeface="Arial"/>
              </a:rPr>
              <a:t>content</a:t>
            </a:r>
            <a:r>
              <a:rPr sz="800" spc="25">
                <a:solidFill>
                  <a:srgbClr val="231F20"/>
                </a:solidFill>
                <a:latin typeface="Arial"/>
                <a:cs typeface="Arial"/>
              </a:rPr>
              <a:t> </a:t>
            </a:r>
            <a:r>
              <a:rPr sz="800" spc="10">
                <a:solidFill>
                  <a:srgbClr val="231F20"/>
                </a:solidFill>
                <a:latin typeface="Arial"/>
                <a:cs typeface="Arial"/>
              </a:rPr>
              <a:t>providers;</a:t>
            </a:r>
            <a:r>
              <a:rPr sz="800" spc="35">
                <a:solidFill>
                  <a:srgbClr val="231F20"/>
                </a:solidFill>
                <a:latin typeface="Arial"/>
                <a:cs typeface="Arial"/>
              </a:rPr>
              <a:t> </a:t>
            </a:r>
            <a:r>
              <a:rPr sz="800">
                <a:solidFill>
                  <a:srgbClr val="231F20"/>
                </a:solidFill>
                <a:latin typeface="Arial"/>
                <a:cs typeface="Arial"/>
              </a:rPr>
              <a:t>(2)</a:t>
            </a:r>
            <a:r>
              <a:rPr sz="800" spc="35">
                <a:solidFill>
                  <a:srgbClr val="231F20"/>
                </a:solidFill>
                <a:latin typeface="Arial"/>
                <a:cs typeface="Arial"/>
              </a:rPr>
              <a:t> </a:t>
            </a:r>
            <a:r>
              <a:rPr sz="800" spc="10">
                <a:solidFill>
                  <a:srgbClr val="231F20"/>
                </a:solidFill>
                <a:latin typeface="Arial"/>
                <a:cs typeface="Arial"/>
              </a:rPr>
              <a:t>may</a:t>
            </a:r>
            <a:r>
              <a:rPr sz="800" spc="30">
                <a:solidFill>
                  <a:srgbClr val="231F20"/>
                </a:solidFill>
                <a:latin typeface="Arial"/>
                <a:cs typeface="Arial"/>
              </a:rPr>
              <a:t> </a:t>
            </a:r>
            <a:r>
              <a:rPr sz="800" spc="10">
                <a:solidFill>
                  <a:srgbClr val="231F20"/>
                </a:solidFill>
                <a:latin typeface="Arial"/>
                <a:cs typeface="Arial"/>
              </a:rPr>
              <a:t>not</a:t>
            </a:r>
            <a:r>
              <a:rPr sz="800" spc="30">
                <a:solidFill>
                  <a:srgbClr val="231F20"/>
                </a:solidFill>
                <a:latin typeface="Arial"/>
                <a:cs typeface="Arial"/>
              </a:rPr>
              <a:t> </a:t>
            </a:r>
            <a:r>
              <a:rPr sz="800" spc="10">
                <a:solidFill>
                  <a:srgbClr val="231F20"/>
                </a:solidFill>
                <a:latin typeface="Arial"/>
                <a:cs typeface="Arial"/>
              </a:rPr>
              <a:t>be</a:t>
            </a:r>
            <a:r>
              <a:rPr sz="800" spc="40">
                <a:solidFill>
                  <a:srgbClr val="231F20"/>
                </a:solidFill>
                <a:latin typeface="Arial"/>
                <a:cs typeface="Arial"/>
              </a:rPr>
              <a:t> </a:t>
            </a:r>
            <a:r>
              <a:rPr sz="800" spc="10">
                <a:solidFill>
                  <a:srgbClr val="231F20"/>
                </a:solidFill>
                <a:latin typeface="Arial"/>
                <a:cs typeface="Arial"/>
              </a:rPr>
              <a:t>copied</a:t>
            </a:r>
            <a:r>
              <a:rPr sz="800" spc="35">
                <a:solidFill>
                  <a:srgbClr val="231F20"/>
                </a:solidFill>
                <a:latin typeface="Arial"/>
                <a:cs typeface="Arial"/>
              </a:rPr>
              <a:t> </a:t>
            </a:r>
            <a:r>
              <a:rPr sz="800" spc="10">
                <a:solidFill>
                  <a:srgbClr val="231F20"/>
                </a:solidFill>
                <a:latin typeface="Arial"/>
                <a:cs typeface="Arial"/>
              </a:rPr>
              <a:t>or</a:t>
            </a:r>
            <a:r>
              <a:rPr sz="800" spc="35">
                <a:solidFill>
                  <a:srgbClr val="231F20"/>
                </a:solidFill>
                <a:latin typeface="Arial"/>
                <a:cs typeface="Arial"/>
              </a:rPr>
              <a:t> </a:t>
            </a:r>
            <a:r>
              <a:rPr sz="800" spc="10">
                <a:solidFill>
                  <a:srgbClr val="231F20"/>
                </a:solidFill>
                <a:latin typeface="Arial"/>
                <a:cs typeface="Arial"/>
              </a:rPr>
              <a:t>distributed;</a:t>
            </a:r>
            <a:r>
              <a:rPr sz="800" spc="35">
                <a:solidFill>
                  <a:srgbClr val="231F20"/>
                </a:solidFill>
                <a:latin typeface="Arial"/>
                <a:cs typeface="Arial"/>
              </a:rPr>
              <a:t> </a:t>
            </a:r>
            <a:r>
              <a:rPr sz="800" spc="10">
                <a:solidFill>
                  <a:srgbClr val="231F20"/>
                </a:solidFill>
                <a:latin typeface="Arial"/>
                <a:cs typeface="Arial"/>
              </a:rPr>
              <a:t>and</a:t>
            </a:r>
            <a:r>
              <a:rPr sz="800" spc="40">
                <a:solidFill>
                  <a:srgbClr val="231F20"/>
                </a:solidFill>
                <a:latin typeface="Arial"/>
                <a:cs typeface="Arial"/>
              </a:rPr>
              <a:t> </a:t>
            </a:r>
            <a:r>
              <a:rPr sz="800">
                <a:solidFill>
                  <a:srgbClr val="231F20"/>
                </a:solidFill>
                <a:latin typeface="Arial"/>
                <a:cs typeface="Arial"/>
              </a:rPr>
              <a:t>(3)</a:t>
            </a:r>
            <a:r>
              <a:rPr sz="800" spc="30">
                <a:solidFill>
                  <a:srgbClr val="231F20"/>
                </a:solidFill>
                <a:latin typeface="Arial"/>
                <a:cs typeface="Arial"/>
              </a:rPr>
              <a:t> </a:t>
            </a:r>
            <a:r>
              <a:rPr sz="800">
                <a:solidFill>
                  <a:srgbClr val="231F20"/>
                </a:solidFill>
                <a:latin typeface="Arial"/>
                <a:cs typeface="Arial"/>
              </a:rPr>
              <a:t>is</a:t>
            </a:r>
            <a:r>
              <a:rPr sz="800" spc="30">
                <a:solidFill>
                  <a:srgbClr val="231F20"/>
                </a:solidFill>
                <a:latin typeface="Arial"/>
                <a:cs typeface="Arial"/>
              </a:rPr>
              <a:t> </a:t>
            </a:r>
            <a:r>
              <a:rPr sz="800" spc="-25">
                <a:solidFill>
                  <a:srgbClr val="231F20"/>
                </a:solidFill>
                <a:latin typeface="Arial"/>
                <a:cs typeface="Arial"/>
              </a:rPr>
              <a:t>not</a:t>
            </a:r>
            <a:r>
              <a:rPr sz="800" spc="10">
                <a:solidFill>
                  <a:srgbClr val="231F20"/>
                </a:solidFill>
                <a:latin typeface="Arial"/>
                <a:cs typeface="Arial"/>
              </a:rPr>
              <a:t> warranted</a:t>
            </a:r>
            <a:r>
              <a:rPr sz="800" spc="40">
                <a:solidFill>
                  <a:srgbClr val="231F20"/>
                </a:solidFill>
                <a:latin typeface="Arial"/>
                <a:cs typeface="Arial"/>
              </a:rPr>
              <a:t> </a:t>
            </a:r>
            <a:r>
              <a:rPr sz="800" spc="10">
                <a:solidFill>
                  <a:srgbClr val="231F20"/>
                </a:solidFill>
                <a:latin typeface="Arial"/>
                <a:cs typeface="Arial"/>
              </a:rPr>
              <a:t>to</a:t>
            </a:r>
            <a:r>
              <a:rPr sz="800" spc="40">
                <a:solidFill>
                  <a:srgbClr val="231F20"/>
                </a:solidFill>
                <a:latin typeface="Arial"/>
                <a:cs typeface="Arial"/>
              </a:rPr>
              <a:t> </a:t>
            </a:r>
            <a:r>
              <a:rPr sz="800" spc="10">
                <a:solidFill>
                  <a:srgbClr val="231F20"/>
                </a:solidFill>
                <a:latin typeface="Arial"/>
                <a:cs typeface="Arial"/>
              </a:rPr>
              <a:t>be</a:t>
            </a:r>
            <a:r>
              <a:rPr sz="800" spc="45">
                <a:solidFill>
                  <a:srgbClr val="231F20"/>
                </a:solidFill>
                <a:latin typeface="Arial"/>
                <a:cs typeface="Arial"/>
              </a:rPr>
              <a:t> </a:t>
            </a:r>
            <a:r>
              <a:rPr sz="800">
                <a:solidFill>
                  <a:srgbClr val="231F20"/>
                </a:solidFill>
                <a:latin typeface="Arial"/>
                <a:cs typeface="Arial"/>
              </a:rPr>
              <a:t>accurate,</a:t>
            </a:r>
            <a:r>
              <a:rPr sz="800" spc="45">
                <a:solidFill>
                  <a:srgbClr val="231F20"/>
                </a:solidFill>
                <a:latin typeface="Arial"/>
                <a:cs typeface="Arial"/>
              </a:rPr>
              <a:t> </a:t>
            </a:r>
            <a:r>
              <a:rPr sz="800" spc="10">
                <a:solidFill>
                  <a:srgbClr val="231F20"/>
                </a:solidFill>
                <a:latin typeface="Arial"/>
                <a:cs typeface="Arial"/>
              </a:rPr>
              <a:t>complete</a:t>
            </a:r>
            <a:r>
              <a:rPr sz="800" spc="40">
                <a:solidFill>
                  <a:srgbClr val="231F20"/>
                </a:solidFill>
                <a:latin typeface="Arial"/>
                <a:cs typeface="Arial"/>
              </a:rPr>
              <a:t> </a:t>
            </a:r>
            <a:r>
              <a:rPr sz="800" spc="10">
                <a:solidFill>
                  <a:srgbClr val="231F20"/>
                </a:solidFill>
                <a:latin typeface="Arial"/>
                <a:cs typeface="Arial"/>
              </a:rPr>
              <a:t>or</a:t>
            </a:r>
            <a:r>
              <a:rPr sz="800" spc="40">
                <a:solidFill>
                  <a:srgbClr val="231F20"/>
                </a:solidFill>
                <a:latin typeface="Arial"/>
                <a:cs typeface="Arial"/>
              </a:rPr>
              <a:t> </a:t>
            </a:r>
            <a:r>
              <a:rPr sz="800" spc="10">
                <a:solidFill>
                  <a:srgbClr val="231F20"/>
                </a:solidFill>
                <a:latin typeface="Arial"/>
                <a:cs typeface="Arial"/>
              </a:rPr>
              <a:t>timely.</a:t>
            </a:r>
            <a:r>
              <a:rPr sz="800" spc="45">
                <a:solidFill>
                  <a:srgbClr val="231F20"/>
                </a:solidFill>
                <a:latin typeface="Arial"/>
                <a:cs typeface="Arial"/>
              </a:rPr>
              <a:t> </a:t>
            </a:r>
            <a:r>
              <a:rPr sz="800" spc="10">
                <a:solidFill>
                  <a:srgbClr val="231F20"/>
                </a:solidFill>
                <a:latin typeface="Arial"/>
                <a:cs typeface="Arial"/>
              </a:rPr>
              <a:t>Neither</a:t>
            </a:r>
            <a:r>
              <a:rPr sz="800" spc="35">
                <a:solidFill>
                  <a:srgbClr val="231F20"/>
                </a:solidFill>
                <a:latin typeface="Arial"/>
                <a:cs typeface="Arial"/>
              </a:rPr>
              <a:t> </a:t>
            </a:r>
            <a:r>
              <a:rPr sz="800" spc="10">
                <a:solidFill>
                  <a:srgbClr val="231F20"/>
                </a:solidFill>
                <a:latin typeface="Arial"/>
                <a:cs typeface="Arial"/>
              </a:rPr>
              <a:t>Morningstar</a:t>
            </a:r>
            <a:r>
              <a:rPr sz="800" spc="40">
                <a:solidFill>
                  <a:srgbClr val="231F20"/>
                </a:solidFill>
                <a:latin typeface="Arial"/>
                <a:cs typeface="Arial"/>
              </a:rPr>
              <a:t> </a:t>
            </a:r>
            <a:r>
              <a:rPr sz="800" spc="10">
                <a:solidFill>
                  <a:srgbClr val="231F20"/>
                </a:solidFill>
                <a:latin typeface="Arial"/>
                <a:cs typeface="Arial"/>
              </a:rPr>
              <a:t>nor</a:t>
            </a:r>
            <a:r>
              <a:rPr sz="800" spc="40">
                <a:solidFill>
                  <a:srgbClr val="231F20"/>
                </a:solidFill>
                <a:latin typeface="Arial"/>
                <a:cs typeface="Arial"/>
              </a:rPr>
              <a:t> </a:t>
            </a:r>
            <a:r>
              <a:rPr sz="800" spc="10">
                <a:solidFill>
                  <a:srgbClr val="231F20"/>
                </a:solidFill>
                <a:latin typeface="Arial"/>
                <a:cs typeface="Arial"/>
              </a:rPr>
              <a:t>its</a:t>
            </a:r>
            <a:r>
              <a:rPr sz="800" spc="30">
                <a:solidFill>
                  <a:srgbClr val="231F20"/>
                </a:solidFill>
                <a:latin typeface="Arial"/>
                <a:cs typeface="Arial"/>
              </a:rPr>
              <a:t> </a:t>
            </a:r>
            <a:r>
              <a:rPr sz="800" spc="10">
                <a:solidFill>
                  <a:srgbClr val="231F20"/>
                </a:solidFill>
                <a:latin typeface="Arial"/>
                <a:cs typeface="Arial"/>
              </a:rPr>
              <a:t>content</a:t>
            </a:r>
            <a:r>
              <a:rPr sz="800" spc="30">
                <a:solidFill>
                  <a:srgbClr val="231F20"/>
                </a:solidFill>
                <a:latin typeface="Arial"/>
                <a:cs typeface="Arial"/>
              </a:rPr>
              <a:t> </a:t>
            </a:r>
            <a:r>
              <a:rPr sz="800" spc="10">
                <a:solidFill>
                  <a:srgbClr val="231F20"/>
                </a:solidFill>
                <a:latin typeface="Arial"/>
                <a:cs typeface="Arial"/>
              </a:rPr>
              <a:t>providers</a:t>
            </a:r>
            <a:r>
              <a:rPr sz="800" spc="35">
                <a:solidFill>
                  <a:srgbClr val="231F20"/>
                </a:solidFill>
                <a:latin typeface="Arial"/>
                <a:cs typeface="Arial"/>
              </a:rPr>
              <a:t> </a:t>
            </a:r>
            <a:r>
              <a:rPr sz="800" spc="-25">
                <a:solidFill>
                  <a:srgbClr val="231F20"/>
                </a:solidFill>
                <a:latin typeface="Arial"/>
                <a:cs typeface="Arial"/>
              </a:rPr>
              <a:t>are</a:t>
            </a:r>
            <a:r>
              <a:rPr sz="800">
                <a:solidFill>
                  <a:srgbClr val="231F20"/>
                </a:solidFill>
                <a:latin typeface="Arial"/>
                <a:cs typeface="Arial"/>
              </a:rPr>
              <a:t> responsible</a:t>
            </a:r>
            <a:r>
              <a:rPr sz="800" spc="35">
                <a:solidFill>
                  <a:srgbClr val="231F20"/>
                </a:solidFill>
                <a:latin typeface="Arial"/>
                <a:cs typeface="Arial"/>
              </a:rPr>
              <a:t> </a:t>
            </a:r>
            <a:r>
              <a:rPr sz="800">
                <a:solidFill>
                  <a:srgbClr val="231F20"/>
                </a:solidFill>
                <a:latin typeface="Arial"/>
                <a:cs typeface="Arial"/>
              </a:rPr>
              <a:t>for</a:t>
            </a:r>
            <a:r>
              <a:rPr sz="800" spc="40">
                <a:solidFill>
                  <a:srgbClr val="231F20"/>
                </a:solidFill>
                <a:latin typeface="Arial"/>
                <a:cs typeface="Arial"/>
              </a:rPr>
              <a:t> </a:t>
            </a:r>
            <a:r>
              <a:rPr sz="800">
                <a:solidFill>
                  <a:srgbClr val="231F20"/>
                </a:solidFill>
                <a:latin typeface="Arial"/>
                <a:cs typeface="Arial"/>
              </a:rPr>
              <a:t>any</a:t>
            </a:r>
            <a:r>
              <a:rPr sz="800" spc="40">
                <a:solidFill>
                  <a:srgbClr val="231F20"/>
                </a:solidFill>
                <a:latin typeface="Arial"/>
                <a:cs typeface="Arial"/>
              </a:rPr>
              <a:t> </a:t>
            </a:r>
            <a:r>
              <a:rPr sz="800">
                <a:solidFill>
                  <a:srgbClr val="231F20"/>
                </a:solidFill>
                <a:latin typeface="Arial"/>
                <a:cs typeface="Arial"/>
              </a:rPr>
              <a:t>damages</a:t>
            </a:r>
            <a:r>
              <a:rPr sz="800" spc="35">
                <a:solidFill>
                  <a:srgbClr val="231F20"/>
                </a:solidFill>
                <a:latin typeface="Arial"/>
                <a:cs typeface="Arial"/>
              </a:rPr>
              <a:t> </a:t>
            </a:r>
            <a:r>
              <a:rPr sz="800">
                <a:solidFill>
                  <a:srgbClr val="231F20"/>
                </a:solidFill>
                <a:latin typeface="Arial"/>
                <a:cs typeface="Arial"/>
              </a:rPr>
              <a:t>or</a:t>
            </a:r>
            <a:r>
              <a:rPr sz="800" spc="45">
                <a:solidFill>
                  <a:srgbClr val="231F20"/>
                </a:solidFill>
                <a:latin typeface="Arial"/>
                <a:cs typeface="Arial"/>
              </a:rPr>
              <a:t> </a:t>
            </a:r>
            <a:r>
              <a:rPr sz="800" spc="-10">
                <a:solidFill>
                  <a:srgbClr val="231F20"/>
                </a:solidFill>
                <a:latin typeface="Arial"/>
                <a:cs typeface="Arial"/>
              </a:rPr>
              <a:t>losses</a:t>
            </a:r>
            <a:r>
              <a:rPr sz="800" spc="35">
                <a:solidFill>
                  <a:srgbClr val="231F20"/>
                </a:solidFill>
                <a:latin typeface="Arial"/>
                <a:cs typeface="Arial"/>
              </a:rPr>
              <a:t> </a:t>
            </a:r>
            <a:r>
              <a:rPr sz="800">
                <a:solidFill>
                  <a:srgbClr val="231F20"/>
                </a:solidFill>
                <a:latin typeface="Arial"/>
                <a:cs typeface="Arial"/>
              </a:rPr>
              <a:t>arising</a:t>
            </a:r>
            <a:r>
              <a:rPr sz="800" spc="35">
                <a:solidFill>
                  <a:srgbClr val="231F20"/>
                </a:solidFill>
                <a:latin typeface="Arial"/>
                <a:cs typeface="Arial"/>
              </a:rPr>
              <a:t> </a:t>
            </a:r>
            <a:r>
              <a:rPr sz="800">
                <a:solidFill>
                  <a:srgbClr val="231F20"/>
                </a:solidFill>
                <a:latin typeface="Arial"/>
                <a:cs typeface="Arial"/>
              </a:rPr>
              <a:t>from</a:t>
            </a:r>
            <a:r>
              <a:rPr sz="800" spc="45">
                <a:solidFill>
                  <a:srgbClr val="231F20"/>
                </a:solidFill>
                <a:latin typeface="Arial"/>
                <a:cs typeface="Arial"/>
              </a:rPr>
              <a:t> </a:t>
            </a:r>
            <a:r>
              <a:rPr sz="800">
                <a:solidFill>
                  <a:srgbClr val="231F20"/>
                </a:solidFill>
                <a:latin typeface="Arial"/>
                <a:cs typeface="Arial"/>
              </a:rPr>
              <a:t>any</a:t>
            </a:r>
            <a:r>
              <a:rPr sz="800" spc="40">
                <a:solidFill>
                  <a:srgbClr val="231F20"/>
                </a:solidFill>
                <a:latin typeface="Arial"/>
                <a:cs typeface="Arial"/>
              </a:rPr>
              <a:t> </a:t>
            </a:r>
            <a:r>
              <a:rPr sz="800">
                <a:solidFill>
                  <a:srgbClr val="231F20"/>
                </a:solidFill>
                <a:latin typeface="Arial"/>
                <a:cs typeface="Arial"/>
              </a:rPr>
              <a:t>use</a:t>
            </a:r>
            <a:r>
              <a:rPr sz="800" spc="5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this</a:t>
            </a:r>
            <a:r>
              <a:rPr sz="800" spc="35">
                <a:solidFill>
                  <a:srgbClr val="231F20"/>
                </a:solidFill>
                <a:latin typeface="Arial"/>
                <a:cs typeface="Arial"/>
              </a:rPr>
              <a:t> </a:t>
            </a:r>
            <a:r>
              <a:rPr sz="800">
                <a:solidFill>
                  <a:srgbClr val="231F20"/>
                </a:solidFill>
                <a:latin typeface="Arial"/>
                <a:cs typeface="Arial"/>
              </a:rPr>
              <a:t>information.</a:t>
            </a:r>
            <a:r>
              <a:rPr sz="800" spc="50">
                <a:solidFill>
                  <a:srgbClr val="231F20"/>
                </a:solidFill>
                <a:latin typeface="Arial"/>
                <a:cs typeface="Arial"/>
              </a:rPr>
              <a:t> </a:t>
            </a:r>
            <a:r>
              <a:rPr sz="800" spc="-40">
                <a:solidFill>
                  <a:srgbClr val="231F20"/>
                </a:solidFill>
                <a:latin typeface="Arial"/>
                <a:cs typeface="Arial"/>
              </a:rPr>
              <a:t>Past</a:t>
            </a:r>
            <a:r>
              <a:rPr sz="800" spc="35">
                <a:solidFill>
                  <a:srgbClr val="231F20"/>
                </a:solidFill>
                <a:latin typeface="Arial"/>
                <a:cs typeface="Arial"/>
              </a:rPr>
              <a:t> </a:t>
            </a:r>
            <a:r>
              <a:rPr sz="800" spc="-10">
                <a:solidFill>
                  <a:srgbClr val="231F20"/>
                </a:solidFill>
                <a:latin typeface="Arial"/>
                <a:cs typeface="Arial"/>
              </a:rPr>
              <a:t>performance</a:t>
            </a:r>
            <a:r>
              <a:rPr sz="800" spc="500">
                <a:solidFill>
                  <a:srgbClr val="231F20"/>
                </a:solidFill>
                <a:latin typeface="Arial"/>
                <a:cs typeface="Arial"/>
              </a:rPr>
              <a:t> </a:t>
            </a:r>
            <a:r>
              <a:rPr sz="800">
                <a:solidFill>
                  <a:srgbClr val="231F20"/>
                </a:solidFill>
                <a:latin typeface="Arial"/>
                <a:cs typeface="Arial"/>
              </a:rPr>
              <a:t>is</a:t>
            </a:r>
            <a:r>
              <a:rPr sz="800" spc="30">
                <a:solidFill>
                  <a:srgbClr val="231F20"/>
                </a:solidFill>
                <a:latin typeface="Arial"/>
                <a:cs typeface="Arial"/>
              </a:rPr>
              <a:t> </a:t>
            </a:r>
            <a:r>
              <a:rPr sz="800">
                <a:solidFill>
                  <a:srgbClr val="231F20"/>
                </a:solidFill>
                <a:latin typeface="Arial"/>
                <a:cs typeface="Arial"/>
              </a:rPr>
              <a:t>no</a:t>
            </a:r>
            <a:r>
              <a:rPr sz="800" spc="35">
                <a:solidFill>
                  <a:srgbClr val="231F20"/>
                </a:solidFill>
                <a:latin typeface="Arial"/>
                <a:cs typeface="Arial"/>
              </a:rPr>
              <a:t> </a:t>
            </a:r>
            <a:r>
              <a:rPr sz="800">
                <a:solidFill>
                  <a:srgbClr val="231F20"/>
                </a:solidFill>
                <a:latin typeface="Arial"/>
                <a:cs typeface="Arial"/>
              </a:rPr>
              <a:t>guarantee</a:t>
            </a:r>
            <a:r>
              <a:rPr sz="800" spc="40">
                <a:solidFill>
                  <a:srgbClr val="231F20"/>
                </a:solidFill>
                <a:latin typeface="Arial"/>
                <a:cs typeface="Arial"/>
              </a:rPr>
              <a:t> </a:t>
            </a:r>
            <a:r>
              <a:rPr sz="800">
                <a:solidFill>
                  <a:srgbClr val="231F20"/>
                </a:solidFill>
                <a:latin typeface="Arial"/>
                <a:cs typeface="Arial"/>
              </a:rPr>
              <a:t>of</a:t>
            </a:r>
            <a:r>
              <a:rPr sz="800" spc="40">
                <a:solidFill>
                  <a:srgbClr val="231F20"/>
                </a:solidFill>
                <a:latin typeface="Arial"/>
                <a:cs typeface="Arial"/>
              </a:rPr>
              <a:t> </a:t>
            </a:r>
            <a:r>
              <a:rPr sz="800">
                <a:solidFill>
                  <a:srgbClr val="231F20"/>
                </a:solidFill>
                <a:latin typeface="Arial"/>
                <a:cs typeface="Arial"/>
              </a:rPr>
              <a:t>future</a:t>
            </a:r>
            <a:r>
              <a:rPr sz="800" spc="40">
                <a:solidFill>
                  <a:srgbClr val="231F20"/>
                </a:solidFill>
                <a:latin typeface="Arial"/>
                <a:cs typeface="Arial"/>
              </a:rPr>
              <a:t> </a:t>
            </a:r>
            <a:r>
              <a:rPr sz="800" spc="-10">
                <a:solidFill>
                  <a:srgbClr val="231F20"/>
                </a:solidFill>
                <a:latin typeface="Arial"/>
                <a:cs typeface="Arial"/>
              </a:rPr>
              <a:t>results.</a:t>
            </a:r>
            <a:endParaRPr sz="800">
              <a:latin typeface="Arial"/>
              <a:cs typeface="Arial"/>
            </a:endParaRPr>
          </a:p>
          <a:p>
            <a:pPr marL="12700">
              <a:lnSpc>
                <a:spcPts val="910"/>
              </a:lnSpc>
            </a:pPr>
            <a:r>
              <a:rPr sz="800" spc="-10">
                <a:solidFill>
                  <a:srgbClr val="231F20"/>
                </a:solidFill>
                <a:latin typeface="Arial"/>
                <a:cs typeface="Arial"/>
              </a:rPr>
              <a:t>MSCI</a:t>
            </a:r>
            <a:r>
              <a:rPr sz="800" spc="60">
                <a:solidFill>
                  <a:srgbClr val="231F20"/>
                </a:solidFill>
                <a:latin typeface="Arial"/>
                <a:cs typeface="Arial"/>
              </a:rPr>
              <a:t> </a:t>
            </a:r>
            <a:r>
              <a:rPr sz="800" spc="-20">
                <a:solidFill>
                  <a:srgbClr val="231F20"/>
                </a:solidFill>
                <a:latin typeface="Arial"/>
                <a:cs typeface="Arial"/>
              </a:rPr>
              <a:t>has</a:t>
            </a:r>
            <a:r>
              <a:rPr sz="800" spc="55">
                <a:solidFill>
                  <a:srgbClr val="231F20"/>
                </a:solidFill>
                <a:latin typeface="Arial"/>
                <a:cs typeface="Arial"/>
              </a:rPr>
              <a:t> </a:t>
            </a:r>
            <a:r>
              <a:rPr sz="800">
                <a:solidFill>
                  <a:srgbClr val="231F20"/>
                </a:solidFill>
                <a:latin typeface="Arial"/>
                <a:cs typeface="Arial"/>
              </a:rPr>
              <a:t>not</a:t>
            </a:r>
            <a:r>
              <a:rPr sz="800" spc="60">
                <a:solidFill>
                  <a:srgbClr val="231F20"/>
                </a:solidFill>
                <a:latin typeface="Arial"/>
                <a:cs typeface="Arial"/>
              </a:rPr>
              <a:t> </a:t>
            </a:r>
            <a:r>
              <a:rPr sz="800">
                <a:solidFill>
                  <a:srgbClr val="231F20"/>
                </a:solidFill>
                <a:latin typeface="Arial"/>
                <a:cs typeface="Arial"/>
              </a:rPr>
              <a:t>approved,</a:t>
            </a:r>
            <a:r>
              <a:rPr sz="800" spc="70">
                <a:solidFill>
                  <a:srgbClr val="231F20"/>
                </a:solidFill>
                <a:latin typeface="Arial"/>
                <a:cs typeface="Arial"/>
              </a:rPr>
              <a:t> </a:t>
            </a:r>
            <a:r>
              <a:rPr sz="800">
                <a:solidFill>
                  <a:srgbClr val="231F20"/>
                </a:solidFill>
                <a:latin typeface="Arial"/>
                <a:cs typeface="Arial"/>
              </a:rPr>
              <a:t>reviewed</a:t>
            </a:r>
            <a:r>
              <a:rPr sz="800" spc="75">
                <a:solidFill>
                  <a:srgbClr val="231F20"/>
                </a:solidFill>
                <a:latin typeface="Arial"/>
                <a:cs typeface="Arial"/>
              </a:rPr>
              <a:t> </a:t>
            </a:r>
            <a:r>
              <a:rPr sz="800">
                <a:solidFill>
                  <a:srgbClr val="231F20"/>
                </a:solidFill>
                <a:latin typeface="Arial"/>
                <a:cs typeface="Arial"/>
              </a:rPr>
              <a:t>or</a:t>
            </a:r>
            <a:r>
              <a:rPr sz="800" spc="60">
                <a:solidFill>
                  <a:srgbClr val="231F20"/>
                </a:solidFill>
                <a:latin typeface="Arial"/>
                <a:cs typeface="Arial"/>
              </a:rPr>
              <a:t> </a:t>
            </a:r>
            <a:r>
              <a:rPr sz="800">
                <a:solidFill>
                  <a:srgbClr val="231F20"/>
                </a:solidFill>
                <a:latin typeface="Arial"/>
                <a:cs typeface="Arial"/>
              </a:rPr>
              <a:t>produced</a:t>
            </a:r>
            <a:r>
              <a:rPr sz="800" spc="75">
                <a:solidFill>
                  <a:srgbClr val="231F20"/>
                </a:solidFill>
                <a:latin typeface="Arial"/>
                <a:cs typeface="Arial"/>
              </a:rPr>
              <a:t> </a:t>
            </a:r>
            <a:r>
              <a:rPr sz="800">
                <a:solidFill>
                  <a:srgbClr val="231F20"/>
                </a:solidFill>
                <a:latin typeface="Arial"/>
                <a:cs typeface="Arial"/>
              </a:rPr>
              <a:t>this</a:t>
            </a:r>
            <a:r>
              <a:rPr sz="800" spc="55">
                <a:solidFill>
                  <a:srgbClr val="231F20"/>
                </a:solidFill>
                <a:latin typeface="Arial"/>
                <a:cs typeface="Arial"/>
              </a:rPr>
              <a:t> </a:t>
            </a:r>
            <a:r>
              <a:rPr sz="800">
                <a:solidFill>
                  <a:srgbClr val="231F20"/>
                </a:solidFill>
                <a:latin typeface="Arial"/>
                <a:cs typeface="Arial"/>
              </a:rPr>
              <a:t>report,</a:t>
            </a:r>
            <a:r>
              <a:rPr sz="800" spc="75">
                <a:solidFill>
                  <a:srgbClr val="231F20"/>
                </a:solidFill>
                <a:latin typeface="Arial"/>
                <a:cs typeface="Arial"/>
              </a:rPr>
              <a:t> </a:t>
            </a:r>
            <a:r>
              <a:rPr sz="800">
                <a:solidFill>
                  <a:srgbClr val="231F20"/>
                </a:solidFill>
                <a:latin typeface="Arial"/>
                <a:cs typeface="Arial"/>
              </a:rPr>
              <a:t>makes</a:t>
            </a:r>
            <a:r>
              <a:rPr sz="800" spc="55">
                <a:solidFill>
                  <a:srgbClr val="231F20"/>
                </a:solidFill>
                <a:latin typeface="Arial"/>
                <a:cs typeface="Arial"/>
              </a:rPr>
              <a:t> </a:t>
            </a:r>
            <a:r>
              <a:rPr sz="800">
                <a:solidFill>
                  <a:srgbClr val="231F20"/>
                </a:solidFill>
                <a:latin typeface="Arial"/>
                <a:cs typeface="Arial"/>
              </a:rPr>
              <a:t>no</a:t>
            </a:r>
            <a:r>
              <a:rPr sz="800" spc="65">
                <a:solidFill>
                  <a:srgbClr val="231F20"/>
                </a:solidFill>
                <a:latin typeface="Arial"/>
                <a:cs typeface="Arial"/>
              </a:rPr>
              <a:t> </a:t>
            </a:r>
            <a:r>
              <a:rPr sz="800">
                <a:solidFill>
                  <a:srgbClr val="231F20"/>
                </a:solidFill>
                <a:latin typeface="Arial"/>
                <a:cs typeface="Arial"/>
              </a:rPr>
              <a:t>express</a:t>
            </a:r>
            <a:r>
              <a:rPr sz="800" spc="60">
                <a:solidFill>
                  <a:srgbClr val="231F20"/>
                </a:solidFill>
                <a:latin typeface="Arial"/>
                <a:cs typeface="Arial"/>
              </a:rPr>
              <a:t> </a:t>
            </a:r>
            <a:r>
              <a:rPr sz="800">
                <a:solidFill>
                  <a:srgbClr val="231F20"/>
                </a:solidFill>
                <a:latin typeface="Arial"/>
                <a:cs typeface="Arial"/>
              </a:rPr>
              <a:t>or</a:t>
            </a:r>
            <a:r>
              <a:rPr sz="800" spc="65">
                <a:solidFill>
                  <a:srgbClr val="231F20"/>
                </a:solidFill>
                <a:latin typeface="Arial"/>
                <a:cs typeface="Arial"/>
              </a:rPr>
              <a:t> </a:t>
            </a:r>
            <a:r>
              <a:rPr sz="800" spc="-10">
                <a:solidFill>
                  <a:srgbClr val="231F20"/>
                </a:solidFill>
                <a:latin typeface="Arial"/>
                <a:cs typeface="Arial"/>
              </a:rPr>
              <a:t>implied</a:t>
            </a:r>
            <a:endParaRPr sz="800">
              <a:latin typeface="Arial"/>
              <a:cs typeface="Arial"/>
            </a:endParaRPr>
          </a:p>
          <a:p>
            <a:pPr marL="12700" marR="5080">
              <a:lnSpc>
                <a:spcPts val="910"/>
              </a:lnSpc>
              <a:spcBef>
                <a:spcPts val="95"/>
              </a:spcBef>
            </a:pPr>
            <a:r>
              <a:rPr sz="800">
                <a:solidFill>
                  <a:srgbClr val="231F20"/>
                </a:solidFill>
                <a:latin typeface="Arial"/>
                <a:cs typeface="Arial"/>
              </a:rPr>
              <a:t>warranties</a:t>
            </a:r>
            <a:r>
              <a:rPr sz="800" spc="30">
                <a:solidFill>
                  <a:srgbClr val="231F20"/>
                </a:solidFill>
                <a:latin typeface="Arial"/>
                <a:cs typeface="Arial"/>
              </a:rPr>
              <a:t> </a:t>
            </a:r>
            <a:r>
              <a:rPr sz="800">
                <a:solidFill>
                  <a:srgbClr val="231F20"/>
                </a:solidFill>
                <a:latin typeface="Arial"/>
                <a:cs typeface="Arial"/>
              </a:rPr>
              <a:t>or</a:t>
            </a:r>
            <a:r>
              <a:rPr sz="800" spc="40">
                <a:solidFill>
                  <a:srgbClr val="231F20"/>
                </a:solidFill>
                <a:latin typeface="Arial"/>
                <a:cs typeface="Arial"/>
              </a:rPr>
              <a:t> </a:t>
            </a:r>
            <a:r>
              <a:rPr sz="800">
                <a:solidFill>
                  <a:srgbClr val="231F20"/>
                </a:solidFill>
                <a:latin typeface="Arial"/>
                <a:cs typeface="Arial"/>
              </a:rPr>
              <a:t>representations</a:t>
            </a:r>
            <a:r>
              <a:rPr sz="800" spc="35">
                <a:solidFill>
                  <a:srgbClr val="231F20"/>
                </a:solidFill>
                <a:latin typeface="Arial"/>
                <a:cs typeface="Arial"/>
              </a:rPr>
              <a:t> </a:t>
            </a:r>
            <a:r>
              <a:rPr sz="800">
                <a:solidFill>
                  <a:srgbClr val="231F20"/>
                </a:solidFill>
                <a:latin typeface="Arial"/>
                <a:cs typeface="Arial"/>
              </a:rPr>
              <a:t>and</a:t>
            </a:r>
            <a:r>
              <a:rPr sz="800" spc="50">
                <a:solidFill>
                  <a:srgbClr val="231F20"/>
                </a:solidFill>
                <a:latin typeface="Arial"/>
                <a:cs typeface="Arial"/>
              </a:rPr>
              <a:t> </a:t>
            </a:r>
            <a:r>
              <a:rPr sz="800">
                <a:solidFill>
                  <a:srgbClr val="231F20"/>
                </a:solidFill>
                <a:latin typeface="Arial"/>
                <a:cs typeface="Arial"/>
              </a:rPr>
              <a:t>is</a:t>
            </a:r>
            <a:r>
              <a:rPr sz="800" spc="30">
                <a:solidFill>
                  <a:srgbClr val="231F20"/>
                </a:solidFill>
                <a:latin typeface="Arial"/>
                <a:cs typeface="Arial"/>
              </a:rPr>
              <a:t> </a:t>
            </a:r>
            <a:r>
              <a:rPr sz="800">
                <a:solidFill>
                  <a:srgbClr val="231F20"/>
                </a:solidFill>
                <a:latin typeface="Arial"/>
                <a:cs typeface="Arial"/>
              </a:rPr>
              <a:t>not</a:t>
            </a:r>
            <a:r>
              <a:rPr sz="800" spc="35">
                <a:solidFill>
                  <a:srgbClr val="231F20"/>
                </a:solidFill>
                <a:latin typeface="Arial"/>
                <a:cs typeface="Arial"/>
              </a:rPr>
              <a:t> </a:t>
            </a:r>
            <a:r>
              <a:rPr sz="800">
                <a:solidFill>
                  <a:srgbClr val="231F20"/>
                </a:solidFill>
                <a:latin typeface="Arial"/>
                <a:cs typeface="Arial"/>
              </a:rPr>
              <a:t>liable</a:t>
            </a:r>
            <a:r>
              <a:rPr sz="800" spc="50">
                <a:solidFill>
                  <a:srgbClr val="231F20"/>
                </a:solidFill>
                <a:latin typeface="Arial"/>
                <a:cs typeface="Arial"/>
              </a:rPr>
              <a:t> </a:t>
            </a:r>
            <a:r>
              <a:rPr sz="800">
                <a:solidFill>
                  <a:srgbClr val="231F20"/>
                </a:solidFill>
                <a:latin typeface="Arial"/>
                <a:cs typeface="Arial"/>
              </a:rPr>
              <a:t>whatsoever</a:t>
            </a:r>
            <a:r>
              <a:rPr sz="800" spc="40">
                <a:solidFill>
                  <a:srgbClr val="231F20"/>
                </a:solidFill>
                <a:latin typeface="Arial"/>
                <a:cs typeface="Arial"/>
              </a:rPr>
              <a:t> </a:t>
            </a:r>
            <a:r>
              <a:rPr sz="800">
                <a:solidFill>
                  <a:srgbClr val="231F20"/>
                </a:solidFill>
                <a:latin typeface="Arial"/>
                <a:cs typeface="Arial"/>
              </a:rPr>
              <a:t>for</a:t>
            </a:r>
            <a:r>
              <a:rPr sz="800" spc="40">
                <a:solidFill>
                  <a:srgbClr val="231F20"/>
                </a:solidFill>
                <a:latin typeface="Arial"/>
                <a:cs typeface="Arial"/>
              </a:rPr>
              <a:t> </a:t>
            </a:r>
            <a:r>
              <a:rPr sz="800">
                <a:solidFill>
                  <a:srgbClr val="231F20"/>
                </a:solidFill>
                <a:latin typeface="Arial"/>
                <a:cs typeface="Arial"/>
              </a:rPr>
              <a:t>any</a:t>
            </a:r>
            <a:r>
              <a:rPr sz="800" spc="35">
                <a:solidFill>
                  <a:srgbClr val="231F20"/>
                </a:solidFill>
                <a:latin typeface="Arial"/>
                <a:cs typeface="Arial"/>
              </a:rPr>
              <a:t> </a:t>
            </a:r>
            <a:r>
              <a:rPr sz="800">
                <a:solidFill>
                  <a:srgbClr val="231F20"/>
                </a:solidFill>
                <a:latin typeface="Arial"/>
                <a:cs typeface="Arial"/>
              </a:rPr>
              <a:t>data</a:t>
            </a:r>
            <a:r>
              <a:rPr sz="800" spc="40">
                <a:solidFill>
                  <a:srgbClr val="231F20"/>
                </a:solidFill>
                <a:latin typeface="Arial"/>
                <a:cs typeface="Arial"/>
              </a:rPr>
              <a:t> </a:t>
            </a:r>
            <a:r>
              <a:rPr sz="800">
                <a:solidFill>
                  <a:srgbClr val="231F20"/>
                </a:solidFill>
                <a:latin typeface="Arial"/>
                <a:cs typeface="Arial"/>
              </a:rPr>
              <a:t>in</a:t>
            </a:r>
            <a:r>
              <a:rPr sz="800" spc="40">
                <a:solidFill>
                  <a:srgbClr val="231F20"/>
                </a:solidFill>
                <a:latin typeface="Arial"/>
                <a:cs typeface="Arial"/>
              </a:rPr>
              <a:t> </a:t>
            </a:r>
            <a:r>
              <a:rPr sz="800">
                <a:solidFill>
                  <a:srgbClr val="231F20"/>
                </a:solidFill>
                <a:latin typeface="Arial"/>
                <a:cs typeface="Arial"/>
              </a:rPr>
              <a:t>the</a:t>
            </a:r>
            <a:r>
              <a:rPr sz="800" spc="45">
                <a:solidFill>
                  <a:srgbClr val="231F20"/>
                </a:solidFill>
                <a:latin typeface="Arial"/>
                <a:cs typeface="Arial"/>
              </a:rPr>
              <a:t> </a:t>
            </a:r>
            <a:r>
              <a:rPr sz="800">
                <a:solidFill>
                  <a:srgbClr val="231F20"/>
                </a:solidFill>
                <a:latin typeface="Arial"/>
                <a:cs typeface="Arial"/>
              </a:rPr>
              <a:t>report.</a:t>
            </a:r>
            <a:r>
              <a:rPr sz="800" spc="50">
                <a:solidFill>
                  <a:srgbClr val="231F20"/>
                </a:solidFill>
                <a:latin typeface="Arial"/>
                <a:cs typeface="Arial"/>
              </a:rPr>
              <a:t> </a:t>
            </a:r>
            <a:r>
              <a:rPr sz="800">
                <a:solidFill>
                  <a:srgbClr val="231F20"/>
                </a:solidFill>
                <a:latin typeface="Arial"/>
                <a:cs typeface="Arial"/>
              </a:rPr>
              <a:t>You</a:t>
            </a:r>
            <a:r>
              <a:rPr sz="800" spc="40">
                <a:solidFill>
                  <a:srgbClr val="231F20"/>
                </a:solidFill>
                <a:latin typeface="Arial"/>
                <a:cs typeface="Arial"/>
              </a:rPr>
              <a:t> </a:t>
            </a:r>
            <a:r>
              <a:rPr sz="800">
                <a:solidFill>
                  <a:srgbClr val="231F20"/>
                </a:solidFill>
                <a:latin typeface="Arial"/>
                <a:cs typeface="Arial"/>
              </a:rPr>
              <a:t>may</a:t>
            </a:r>
            <a:r>
              <a:rPr sz="800" spc="35">
                <a:solidFill>
                  <a:srgbClr val="231F20"/>
                </a:solidFill>
                <a:latin typeface="Arial"/>
                <a:cs typeface="Arial"/>
              </a:rPr>
              <a:t> </a:t>
            </a:r>
            <a:r>
              <a:rPr sz="800" spc="-25">
                <a:solidFill>
                  <a:srgbClr val="231F20"/>
                </a:solidFill>
                <a:latin typeface="Arial"/>
                <a:cs typeface="Arial"/>
              </a:rPr>
              <a:t>not</a:t>
            </a:r>
            <a:r>
              <a:rPr sz="800">
                <a:solidFill>
                  <a:srgbClr val="231F20"/>
                </a:solidFill>
                <a:latin typeface="Arial"/>
                <a:cs typeface="Arial"/>
              </a:rPr>
              <a:t> redistribute</a:t>
            </a:r>
            <a:r>
              <a:rPr sz="800" spc="45">
                <a:solidFill>
                  <a:srgbClr val="231F20"/>
                </a:solidFill>
                <a:latin typeface="Arial"/>
                <a:cs typeface="Arial"/>
              </a:rPr>
              <a:t> </a:t>
            </a:r>
            <a:r>
              <a:rPr sz="800">
                <a:solidFill>
                  <a:srgbClr val="231F20"/>
                </a:solidFill>
                <a:latin typeface="Arial"/>
                <a:cs typeface="Arial"/>
              </a:rPr>
              <a:t>the</a:t>
            </a:r>
            <a:r>
              <a:rPr sz="800" spc="45">
                <a:solidFill>
                  <a:srgbClr val="231F20"/>
                </a:solidFill>
                <a:latin typeface="Arial"/>
                <a:cs typeface="Arial"/>
              </a:rPr>
              <a:t> </a:t>
            </a:r>
            <a:r>
              <a:rPr sz="800" spc="-10">
                <a:solidFill>
                  <a:srgbClr val="231F20"/>
                </a:solidFill>
                <a:latin typeface="Arial"/>
                <a:cs typeface="Arial"/>
              </a:rPr>
              <a:t>MSCI</a:t>
            </a:r>
            <a:r>
              <a:rPr sz="800" spc="50">
                <a:solidFill>
                  <a:srgbClr val="231F20"/>
                </a:solidFill>
                <a:latin typeface="Arial"/>
                <a:cs typeface="Arial"/>
              </a:rPr>
              <a:t> </a:t>
            </a:r>
            <a:r>
              <a:rPr sz="800">
                <a:solidFill>
                  <a:srgbClr val="231F20"/>
                </a:solidFill>
                <a:latin typeface="Arial"/>
                <a:cs typeface="Arial"/>
              </a:rPr>
              <a:t>data</a:t>
            </a:r>
            <a:r>
              <a:rPr sz="800" spc="40">
                <a:solidFill>
                  <a:srgbClr val="231F20"/>
                </a:solidFill>
                <a:latin typeface="Arial"/>
                <a:cs typeface="Arial"/>
              </a:rPr>
              <a:t> </a:t>
            </a:r>
            <a:r>
              <a:rPr sz="800">
                <a:solidFill>
                  <a:srgbClr val="231F20"/>
                </a:solidFill>
                <a:latin typeface="Arial"/>
                <a:cs typeface="Arial"/>
              </a:rPr>
              <a:t>or</a:t>
            </a:r>
            <a:r>
              <a:rPr sz="800" spc="40">
                <a:solidFill>
                  <a:srgbClr val="231F20"/>
                </a:solidFill>
                <a:latin typeface="Arial"/>
                <a:cs typeface="Arial"/>
              </a:rPr>
              <a:t> </a:t>
            </a:r>
            <a:r>
              <a:rPr sz="800">
                <a:solidFill>
                  <a:srgbClr val="231F20"/>
                </a:solidFill>
                <a:latin typeface="Arial"/>
                <a:cs typeface="Arial"/>
              </a:rPr>
              <a:t>use</a:t>
            </a:r>
            <a:r>
              <a:rPr sz="800" spc="50">
                <a:solidFill>
                  <a:srgbClr val="231F20"/>
                </a:solidFill>
                <a:latin typeface="Arial"/>
                <a:cs typeface="Arial"/>
              </a:rPr>
              <a:t> </a:t>
            </a:r>
            <a:r>
              <a:rPr sz="800">
                <a:solidFill>
                  <a:srgbClr val="231F20"/>
                </a:solidFill>
                <a:latin typeface="Arial"/>
                <a:cs typeface="Arial"/>
              </a:rPr>
              <a:t>it</a:t>
            </a:r>
            <a:r>
              <a:rPr sz="800" spc="35">
                <a:solidFill>
                  <a:srgbClr val="231F20"/>
                </a:solidFill>
                <a:latin typeface="Arial"/>
                <a:cs typeface="Arial"/>
              </a:rPr>
              <a:t> </a:t>
            </a:r>
            <a:r>
              <a:rPr sz="800" spc="-45">
                <a:solidFill>
                  <a:srgbClr val="231F20"/>
                </a:solidFill>
                <a:latin typeface="Arial"/>
                <a:cs typeface="Arial"/>
              </a:rPr>
              <a:t>as</a:t>
            </a:r>
            <a:r>
              <a:rPr sz="800" spc="35">
                <a:solidFill>
                  <a:srgbClr val="231F20"/>
                </a:solidFill>
                <a:latin typeface="Arial"/>
                <a:cs typeface="Arial"/>
              </a:rPr>
              <a:t> </a:t>
            </a:r>
            <a:r>
              <a:rPr sz="800">
                <a:solidFill>
                  <a:srgbClr val="231F20"/>
                </a:solidFill>
                <a:latin typeface="Arial"/>
                <a:cs typeface="Arial"/>
              </a:rPr>
              <a:t>a</a:t>
            </a:r>
            <a:r>
              <a:rPr sz="800" spc="40">
                <a:solidFill>
                  <a:srgbClr val="231F20"/>
                </a:solidFill>
                <a:latin typeface="Arial"/>
                <a:cs typeface="Arial"/>
              </a:rPr>
              <a:t> </a:t>
            </a:r>
            <a:r>
              <a:rPr sz="800">
                <a:solidFill>
                  <a:srgbClr val="231F20"/>
                </a:solidFill>
                <a:latin typeface="Arial"/>
                <a:cs typeface="Arial"/>
              </a:rPr>
              <a:t>basis</a:t>
            </a:r>
            <a:r>
              <a:rPr sz="800" spc="35">
                <a:solidFill>
                  <a:srgbClr val="231F20"/>
                </a:solidFill>
                <a:latin typeface="Arial"/>
                <a:cs typeface="Arial"/>
              </a:rPr>
              <a:t> </a:t>
            </a:r>
            <a:r>
              <a:rPr sz="800">
                <a:solidFill>
                  <a:srgbClr val="231F20"/>
                </a:solidFill>
                <a:latin typeface="Arial"/>
                <a:cs typeface="Arial"/>
              </a:rPr>
              <a:t>for</a:t>
            </a:r>
            <a:r>
              <a:rPr sz="800" spc="40">
                <a:solidFill>
                  <a:srgbClr val="231F20"/>
                </a:solidFill>
                <a:latin typeface="Arial"/>
                <a:cs typeface="Arial"/>
              </a:rPr>
              <a:t> </a:t>
            </a:r>
            <a:r>
              <a:rPr sz="800">
                <a:solidFill>
                  <a:srgbClr val="231F20"/>
                </a:solidFill>
                <a:latin typeface="Arial"/>
                <a:cs typeface="Arial"/>
              </a:rPr>
              <a:t>other</a:t>
            </a:r>
            <a:r>
              <a:rPr sz="800" spc="40">
                <a:solidFill>
                  <a:srgbClr val="231F20"/>
                </a:solidFill>
                <a:latin typeface="Arial"/>
                <a:cs typeface="Arial"/>
              </a:rPr>
              <a:t> </a:t>
            </a:r>
            <a:r>
              <a:rPr sz="800">
                <a:solidFill>
                  <a:srgbClr val="231F20"/>
                </a:solidFill>
                <a:latin typeface="Arial"/>
                <a:cs typeface="Arial"/>
              </a:rPr>
              <a:t>indices</a:t>
            </a:r>
            <a:r>
              <a:rPr sz="800" spc="35">
                <a:solidFill>
                  <a:srgbClr val="231F20"/>
                </a:solidFill>
                <a:latin typeface="Arial"/>
                <a:cs typeface="Arial"/>
              </a:rPr>
              <a:t> </a:t>
            </a:r>
            <a:r>
              <a:rPr sz="800">
                <a:solidFill>
                  <a:srgbClr val="231F20"/>
                </a:solidFill>
                <a:latin typeface="Arial"/>
                <a:cs typeface="Arial"/>
              </a:rPr>
              <a:t>or</a:t>
            </a:r>
            <a:r>
              <a:rPr sz="800" spc="40">
                <a:solidFill>
                  <a:srgbClr val="231F20"/>
                </a:solidFill>
                <a:latin typeface="Arial"/>
                <a:cs typeface="Arial"/>
              </a:rPr>
              <a:t> </a:t>
            </a:r>
            <a:r>
              <a:rPr sz="800">
                <a:solidFill>
                  <a:srgbClr val="231F20"/>
                </a:solidFill>
                <a:latin typeface="Arial"/>
                <a:cs typeface="Arial"/>
              </a:rPr>
              <a:t>investment</a:t>
            </a:r>
            <a:r>
              <a:rPr sz="800" spc="35">
                <a:solidFill>
                  <a:srgbClr val="231F20"/>
                </a:solidFill>
                <a:latin typeface="Arial"/>
                <a:cs typeface="Arial"/>
              </a:rPr>
              <a:t> </a:t>
            </a:r>
            <a:r>
              <a:rPr sz="800" spc="-10">
                <a:solidFill>
                  <a:srgbClr val="231F20"/>
                </a:solidFill>
                <a:latin typeface="Arial"/>
                <a:cs typeface="Arial"/>
              </a:rPr>
              <a:t>products.</a:t>
            </a:r>
            <a:endParaRPr sz="800">
              <a:latin typeface="Arial"/>
              <a:cs typeface="Arial"/>
            </a:endParaRPr>
          </a:p>
          <a:p>
            <a:pPr marL="12700" marR="140970">
              <a:lnSpc>
                <a:spcPct val="100000"/>
              </a:lnSpc>
              <a:spcBef>
                <a:spcPts val="30"/>
              </a:spcBef>
            </a:pPr>
            <a:r>
              <a:rPr sz="800">
                <a:solidFill>
                  <a:srgbClr val="231F20"/>
                </a:solidFill>
                <a:latin typeface="Arial"/>
                <a:cs typeface="Arial"/>
              </a:rPr>
              <a:t>The</a:t>
            </a:r>
            <a:r>
              <a:rPr sz="800" spc="40">
                <a:solidFill>
                  <a:srgbClr val="231F20"/>
                </a:solidFill>
                <a:latin typeface="Arial"/>
                <a:cs typeface="Arial"/>
              </a:rPr>
              <a:t> </a:t>
            </a:r>
            <a:r>
              <a:rPr sz="800" spc="-50">
                <a:solidFill>
                  <a:srgbClr val="231F20"/>
                </a:solidFill>
                <a:latin typeface="Arial"/>
                <a:cs typeface="Arial"/>
              </a:rPr>
              <a:t>S&amp;P</a:t>
            </a:r>
            <a:r>
              <a:rPr sz="800" spc="35">
                <a:solidFill>
                  <a:srgbClr val="231F20"/>
                </a:solidFill>
                <a:latin typeface="Arial"/>
                <a:cs typeface="Arial"/>
              </a:rPr>
              <a:t> </a:t>
            </a:r>
            <a:r>
              <a:rPr sz="800">
                <a:solidFill>
                  <a:srgbClr val="231F20"/>
                </a:solidFill>
                <a:latin typeface="Arial"/>
                <a:cs typeface="Arial"/>
              </a:rPr>
              <a:t>500</a:t>
            </a:r>
            <a:r>
              <a:rPr sz="800" spc="35">
                <a:solidFill>
                  <a:srgbClr val="231F20"/>
                </a:solidFill>
                <a:latin typeface="Arial"/>
                <a:cs typeface="Arial"/>
              </a:rPr>
              <a:t> </a:t>
            </a:r>
            <a:r>
              <a:rPr sz="800">
                <a:solidFill>
                  <a:srgbClr val="231F20"/>
                </a:solidFill>
                <a:latin typeface="Arial"/>
                <a:cs typeface="Arial"/>
              </a:rPr>
              <a:t>Index,</a:t>
            </a:r>
            <a:r>
              <a:rPr sz="800" spc="40">
                <a:solidFill>
                  <a:srgbClr val="231F20"/>
                </a:solidFill>
                <a:latin typeface="Arial"/>
                <a:cs typeface="Arial"/>
              </a:rPr>
              <a:t> </a:t>
            </a:r>
            <a:r>
              <a:rPr sz="800" spc="-50">
                <a:solidFill>
                  <a:srgbClr val="231F20"/>
                </a:solidFill>
                <a:latin typeface="Arial"/>
                <a:cs typeface="Arial"/>
              </a:rPr>
              <a:t>S&amp;P</a:t>
            </a:r>
            <a:r>
              <a:rPr sz="800" spc="35">
                <a:solidFill>
                  <a:srgbClr val="231F20"/>
                </a:solidFill>
                <a:latin typeface="Arial"/>
                <a:cs typeface="Arial"/>
              </a:rPr>
              <a:t> </a:t>
            </a:r>
            <a:r>
              <a:rPr sz="800">
                <a:solidFill>
                  <a:srgbClr val="231F20"/>
                </a:solidFill>
                <a:latin typeface="Arial"/>
                <a:cs typeface="Arial"/>
              </a:rPr>
              <a:t>Global</a:t>
            </a:r>
            <a:r>
              <a:rPr sz="800" spc="40">
                <a:solidFill>
                  <a:srgbClr val="231F20"/>
                </a:solidFill>
                <a:latin typeface="Arial"/>
                <a:cs typeface="Arial"/>
              </a:rPr>
              <a:t> </a:t>
            </a:r>
            <a:r>
              <a:rPr sz="800">
                <a:solidFill>
                  <a:srgbClr val="231F20"/>
                </a:solidFill>
                <a:latin typeface="Arial"/>
                <a:cs typeface="Arial"/>
              </a:rPr>
              <a:t>Broad</a:t>
            </a:r>
            <a:r>
              <a:rPr sz="800" spc="40">
                <a:solidFill>
                  <a:srgbClr val="231F20"/>
                </a:solidFill>
                <a:latin typeface="Arial"/>
                <a:cs typeface="Arial"/>
              </a:rPr>
              <a:t> </a:t>
            </a:r>
            <a:r>
              <a:rPr sz="800">
                <a:solidFill>
                  <a:srgbClr val="231F20"/>
                </a:solidFill>
                <a:latin typeface="Arial"/>
                <a:cs typeface="Arial"/>
              </a:rPr>
              <a:t>Market</a:t>
            </a:r>
            <a:r>
              <a:rPr sz="800" spc="30">
                <a:solidFill>
                  <a:srgbClr val="231F20"/>
                </a:solidFill>
                <a:latin typeface="Arial"/>
                <a:cs typeface="Arial"/>
              </a:rPr>
              <a:t> </a:t>
            </a:r>
            <a:r>
              <a:rPr sz="800">
                <a:solidFill>
                  <a:srgbClr val="231F20"/>
                </a:solidFill>
                <a:latin typeface="Arial"/>
                <a:cs typeface="Arial"/>
              </a:rPr>
              <a:t>Index</a:t>
            </a:r>
            <a:r>
              <a:rPr sz="800" spc="35">
                <a:solidFill>
                  <a:srgbClr val="231F20"/>
                </a:solidFill>
                <a:latin typeface="Arial"/>
                <a:cs typeface="Arial"/>
              </a:rPr>
              <a:t> </a:t>
            </a:r>
            <a:r>
              <a:rPr sz="800" spc="-10">
                <a:solidFill>
                  <a:srgbClr val="231F20"/>
                </a:solidFill>
                <a:latin typeface="Arial"/>
                <a:cs typeface="Arial"/>
              </a:rPr>
              <a:t>(BMI)</a:t>
            </a:r>
            <a:r>
              <a:rPr sz="800" spc="35">
                <a:solidFill>
                  <a:srgbClr val="231F20"/>
                </a:solidFill>
                <a:latin typeface="Arial"/>
                <a:cs typeface="Arial"/>
              </a:rPr>
              <a:t> </a:t>
            </a:r>
            <a:r>
              <a:rPr sz="800">
                <a:solidFill>
                  <a:srgbClr val="231F20"/>
                </a:solidFill>
                <a:latin typeface="Arial"/>
                <a:cs typeface="Arial"/>
              </a:rPr>
              <a:t>and</a:t>
            </a:r>
            <a:r>
              <a:rPr sz="800" spc="40">
                <a:solidFill>
                  <a:srgbClr val="231F20"/>
                </a:solidFill>
                <a:latin typeface="Arial"/>
                <a:cs typeface="Arial"/>
              </a:rPr>
              <a:t> </a:t>
            </a:r>
            <a:r>
              <a:rPr sz="800" spc="-50">
                <a:solidFill>
                  <a:srgbClr val="231F20"/>
                </a:solidFill>
                <a:latin typeface="Arial"/>
                <a:cs typeface="Arial"/>
              </a:rPr>
              <a:t>S&amp;P</a:t>
            </a:r>
            <a:r>
              <a:rPr sz="800" spc="35">
                <a:solidFill>
                  <a:srgbClr val="231F20"/>
                </a:solidFill>
                <a:latin typeface="Arial"/>
                <a:cs typeface="Arial"/>
              </a:rPr>
              <a:t> </a:t>
            </a:r>
            <a:r>
              <a:rPr sz="800">
                <a:solidFill>
                  <a:srgbClr val="231F20"/>
                </a:solidFill>
                <a:latin typeface="Arial"/>
                <a:cs typeface="Arial"/>
              </a:rPr>
              <a:t>CoreLogic</a:t>
            </a:r>
            <a:r>
              <a:rPr sz="800" spc="35">
                <a:solidFill>
                  <a:srgbClr val="231F20"/>
                </a:solidFill>
                <a:latin typeface="Arial"/>
                <a:cs typeface="Arial"/>
              </a:rPr>
              <a:t> </a:t>
            </a:r>
            <a:r>
              <a:rPr sz="800" spc="-25">
                <a:solidFill>
                  <a:srgbClr val="231F20"/>
                </a:solidFill>
                <a:latin typeface="Arial"/>
                <a:cs typeface="Arial"/>
              </a:rPr>
              <a:t>Case-</a:t>
            </a:r>
            <a:r>
              <a:rPr sz="800">
                <a:solidFill>
                  <a:srgbClr val="231F20"/>
                </a:solidFill>
                <a:latin typeface="Arial"/>
                <a:cs typeface="Arial"/>
              </a:rPr>
              <a:t>Shiller</a:t>
            </a:r>
            <a:r>
              <a:rPr sz="800" spc="40">
                <a:solidFill>
                  <a:srgbClr val="231F20"/>
                </a:solidFill>
                <a:latin typeface="Arial"/>
                <a:cs typeface="Arial"/>
              </a:rPr>
              <a:t> </a:t>
            </a:r>
            <a:r>
              <a:rPr sz="800" spc="-25">
                <a:solidFill>
                  <a:srgbClr val="231F20"/>
                </a:solidFill>
                <a:latin typeface="Arial"/>
                <a:cs typeface="Arial"/>
              </a:rPr>
              <a:t>20-</a:t>
            </a:r>
            <a:r>
              <a:rPr sz="800">
                <a:solidFill>
                  <a:srgbClr val="231F20"/>
                </a:solidFill>
                <a:latin typeface="Arial"/>
                <a:cs typeface="Arial"/>
              </a:rPr>
              <a:t> City</a:t>
            </a:r>
            <a:r>
              <a:rPr sz="800" spc="35">
                <a:solidFill>
                  <a:srgbClr val="231F20"/>
                </a:solidFill>
                <a:latin typeface="Arial"/>
                <a:cs typeface="Arial"/>
              </a:rPr>
              <a:t> </a:t>
            </a:r>
            <a:r>
              <a:rPr sz="800">
                <a:solidFill>
                  <a:srgbClr val="231F20"/>
                </a:solidFill>
                <a:latin typeface="Arial"/>
                <a:cs typeface="Arial"/>
              </a:rPr>
              <a:t>Composite</a:t>
            </a:r>
            <a:r>
              <a:rPr sz="800" spc="55">
                <a:solidFill>
                  <a:srgbClr val="231F20"/>
                </a:solidFill>
                <a:latin typeface="Arial"/>
                <a:cs typeface="Arial"/>
              </a:rPr>
              <a:t> </a:t>
            </a:r>
            <a:r>
              <a:rPr sz="800">
                <a:solidFill>
                  <a:srgbClr val="231F20"/>
                </a:solidFill>
                <a:latin typeface="Arial"/>
                <a:cs typeface="Arial"/>
              </a:rPr>
              <a:t>Home</a:t>
            </a:r>
            <a:r>
              <a:rPr sz="800" spc="55">
                <a:solidFill>
                  <a:srgbClr val="231F20"/>
                </a:solidFill>
                <a:latin typeface="Arial"/>
                <a:cs typeface="Arial"/>
              </a:rPr>
              <a:t> </a:t>
            </a:r>
            <a:r>
              <a:rPr sz="800">
                <a:solidFill>
                  <a:srgbClr val="231F20"/>
                </a:solidFill>
                <a:latin typeface="Arial"/>
                <a:cs typeface="Arial"/>
              </a:rPr>
              <a:t>Price</a:t>
            </a:r>
            <a:r>
              <a:rPr sz="800" spc="50">
                <a:solidFill>
                  <a:srgbClr val="231F20"/>
                </a:solidFill>
                <a:latin typeface="Arial"/>
                <a:cs typeface="Arial"/>
              </a:rPr>
              <a:t> </a:t>
            </a:r>
            <a:r>
              <a:rPr sz="800">
                <a:solidFill>
                  <a:srgbClr val="231F20"/>
                </a:solidFill>
                <a:latin typeface="Arial"/>
                <a:cs typeface="Arial"/>
              </a:rPr>
              <a:t>Index</a:t>
            </a:r>
            <a:r>
              <a:rPr sz="800" spc="45">
                <a:solidFill>
                  <a:srgbClr val="231F20"/>
                </a:solidFill>
                <a:latin typeface="Arial"/>
                <a:cs typeface="Arial"/>
              </a:rPr>
              <a:t> </a:t>
            </a:r>
            <a:r>
              <a:rPr sz="800">
                <a:solidFill>
                  <a:srgbClr val="231F20"/>
                </a:solidFill>
                <a:latin typeface="Arial"/>
                <a:cs typeface="Arial"/>
              </a:rPr>
              <a:t>are</a:t>
            </a:r>
            <a:r>
              <a:rPr sz="800" spc="55">
                <a:solidFill>
                  <a:srgbClr val="231F20"/>
                </a:solidFill>
                <a:latin typeface="Arial"/>
                <a:cs typeface="Arial"/>
              </a:rPr>
              <a:t> </a:t>
            </a:r>
            <a:r>
              <a:rPr sz="800">
                <a:solidFill>
                  <a:srgbClr val="231F20"/>
                </a:solidFill>
                <a:latin typeface="Arial"/>
                <a:cs typeface="Arial"/>
              </a:rPr>
              <a:t>products</a:t>
            </a:r>
            <a:r>
              <a:rPr sz="800" spc="40">
                <a:solidFill>
                  <a:srgbClr val="231F20"/>
                </a:solidFill>
                <a:latin typeface="Arial"/>
                <a:cs typeface="Arial"/>
              </a:rPr>
              <a:t> </a:t>
            </a:r>
            <a:r>
              <a:rPr sz="800">
                <a:solidFill>
                  <a:srgbClr val="231F20"/>
                </a:solidFill>
                <a:latin typeface="Arial"/>
                <a:cs typeface="Arial"/>
              </a:rPr>
              <a:t>of</a:t>
            </a:r>
            <a:r>
              <a:rPr sz="800" spc="45">
                <a:solidFill>
                  <a:srgbClr val="231F20"/>
                </a:solidFill>
                <a:latin typeface="Arial"/>
                <a:cs typeface="Arial"/>
              </a:rPr>
              <a:t> </a:t>
            </a:r>
            <a:r>
              <a:rPr sz="800" spc="-50">
                <a:solidFill>
                  <a:srgbClr val="231F20"/>
                </a:solidFill>
                <a:latin typeface="Arial"/>
                <a:cs typeface="Arial"/>
              </a:rPr>
              <a:t>S&amp;P</a:t>
            </a:r>
            <a:r>
              <a:rPr sz="800" spc="45">
                <a:solidFill>
                  <a:srgbClr val="231F20"/>
                </a:solidFill>
                <a:latin typeface="Arial"/>
                <a:cs typeface="Arial"/>
              </a:rPr>
              <a:t> </a:t>
            </a:r>
            <a:r>
              <a:rPr sz="800">
                <a:solidFill>
                  <a:srgbClr val="231F20"/>
                </a:solidFill>
                <a:latin typeface="Arial"/>
                <a:cs typeface="Arial"/>
              </a:rPr>
              <a:t>Dow</a:t>
            </a:r>
            <a:r>
              <a:rPr sz="800" spc="55">
                <a:solidFill>
                  <a:srgbClr val="231F20"/>
                </a:solidFill>
                <a:latin typeface="Arial"/>
                <a:cs typeface="Arial"/>
              </a:rPr>
              <a:t> </a:t>
            </a:r>
            <a:r>
              <a:rPr sz="800">
                <a:solidFill>
                  <a:srgbClr val="231F20"/>
                </a:solidFill>
                <a:latin typeface="Arial"/>
                <a:cs typeface="Arial"/>
              </a:rPr>
              <a:t>Jones</a:t>
            </a:r>
            <a:r>
              <a:rPr sz="800" spc="40">
                <a:solidFill>
                  <a:srgbClr val="231F20"/>
                </a:solidFill>
                <a:latin typeface="Arial"/>
                <a:cs typeface="Arial"/>
              </a:rPr>
              <a:t> </a:t>
            </a:r>
            <a:r>
              <a:rPr sz="800">
                <a:solidFill>
                  <a:srgbClr val="231F20"/>
                </a:solidFill>
                <a:latin typeface="Arial"/>
                <a:cs typeface="Arial"/>
              </a:rPr>
              <a:t>Indices</a:t>
            </a:r>
            <a:r>
              <a:rPr sz="800" spc="40">
                <a:solidFill>
                  <a:srgbClr val="231F20"/>
                </a:solidFill>
                <a:latin typeface="Arial"/>
                <a:cs typeface="Arial"/>
              </a:rPr>
              <a:t> </a:t>
            </a:r>
            <a:r>
              <a:rPr sz="800" spc="-20">
                <a:solidFill>
                  <a:srgbClr val="231F20"/>
                </a:solidFill>
                <a:latin typeface="Arial"/>
                <a:cs typeface="Arial"/>
              </a:rPr>
              <a:t>LLC</a:t>
            </a:r>
            <a:r>
              <a:rPr sz="800" spc="45">
                <a:solidFill>
                  <a:srgbClr val="231F20"/>
                </a:solidFill>
                <a:latin typeface="Arial"/>
                <a:cs typeface="Arial"/>
              </a:rPr>
              <a:t> </a:t>
            </a:r>
            <a:r>
              <a:rPr sz="800">
                <a:solidFill>
                  <a:srgbClr val="231F20"/>
                </a:solidFill>
                <a:latin typeface="Arial"/>
                <a:cs typeface="Arial"/>
              </a:rPr>
              <a:t>and/or</a:t>
            </a:r>
            <a:r>
              <a:rPr sz="800" spc="45">
                <a:solidFill>
                  <a:srgbClr val="231F20"/>
                </a:solidFill>
                <a:latin typeface="Arial"/>
                <a:cs typeface="Arial"/>
              </a:rPr>
              <a:t> </a:t>
            </a:r>
            <a:r>
              <a:rPr sz="800" spc="-25">
                <a:solidFill>
                  <a:srgbClr val="231F20"/>
                </a:solidFill>
                <a:latin typeface="Arial"/>
                <a:cs typeface="Arial"/>
              </a:rPr>
              <a:t>its</a:t>
            </a:r>
            <a:r>
              <a:rPr sz="800">
                <a:solidFill>
                  <a:srgbClr val="231F20"/>
                </a:solidFill>
                <a:latin typeface="Arial"/>
                <a:cs typeface="Arial"/>
              </a:rPr>
              <a:t> affiliates</a:t>
            </a:r>
            <a:r>
              <a:rPr sz="800" spc="40">
                <a:solidFill>
                  <a:srgbClr val="231F20"/>
                </a:solidFill>
                <a:latin typeface="Arial"/>
                <a:cs typeface="Arial"/>
              </a:rPr>
              <a:t> </a:t>
            </a:r>
            <a:r>
              <a:rPr sz="800">
                <a:solidFill>
                  <a:srgbClr val="231F20"/>
                </a:solidFill>
                <a:latin typeface="Arial"/>
                <a:cs typeface="Arial"/>
              </a:rPr>
              <a:t>and</a:t>
            </a:r>
            <a:r>
              <a:rPr sz="800" spc="60">
                <a:solidFill>
                  <a:srgbClr val="231F20"/>
                </a:solidFill>
                <a:latin typeface="Arial"/>
                <a:cs typeface="Arial"/>
              </a:rPr>
              <a:t> </a:t>
            </a:r>
            <a:r>
              <a:rPr sz="800">
                <a:solidFill>
                  <a:srgbClr val="231F20"/>
                </a:solidFill>
                <a:latin typeface="Arial"/>
                <a:cs typeface="Arial"/>
              </a:rPr>
              <a:t>have</a:t>
            </a:r>
            <a:r>
              <a:rPr sz="800" spc="60">
                <a:solidFill>
                  <a:srgbClr val="231F20"/>
                </a:solidFill>
                <a:latin typeface="Arial"/>
                <a:cs typeface="Arial"/>
              </a:rPr>
              <a:t> </a:t>
            </a:r>
            <a:r>
              <a:rPr sz="800">
                <a:solidFill>
                  <a:srgbClr val="231F20"/>
                </a:solidFill>
                <a:latin typeface="Arial"/>
                <a:cs typeface="Arial"/>
              </a:rPr>
              <a:t>been</a:t>
            </a:r>
            <a:r>
              <a:rPr sz="800" spc="50">
                <a:solidFill>
                  <a:srgbClr val="231F20"/>
                </a:solidFill>
                <a:latin typeface="Arial"/>
                <a:cs typeface="Arial"/>
              </a:rPr>
              <a:t> </a:t>
            </a:r>
            <a:r>
              <a:rPr sz="800">
                <a:solidFill>
                  <a:srgbClr val="231F20"/>
                </a:solidFill>
                <a:latin typeface="Arial"/>
                <a:cs typeface="Arial"/>
              </a:rPr>
              <a:t>licensed</a:t>
            </a:r>
            <a:r>
              <a:rPr sz="800" spc="60">
                <a:solidFill>
                  <a:srgbClr val="231F20"/>
                </a:solidFill>
                <a:latin typeface="Arial"/>
                <a:cs typeface="Arial"/>
              </a:rPr>
              <a:t> </a:t>
            </a:r>
            <a:r>
              <a:rPr sz="800">
                <a:solidFill>
                  <a:srgbClr val="231F20"/>
                </a:solidFill>
                <a:latin typeface="Arial"/>
                <a:cs typeface="Arial"/>
              </a:rPr>
              <a:t>for</a:t>
            </a:r>
            <a:r>
              <a:rPr sz="800" spc="50">
                <a:solidFill>
                  <a:srgbClr val="231F20"/>
                </a:solidFill>
                <a:latin typeface="Arial"/>
                <a:cs typeface="Arial"/>
              </a:rPr>
              <a:t> </a:t>
            </a:r>
            <a:r>
              <a:rPr sz="800">
                <a:solidFill>
                  <a:srgbClr val="231F20"/>
                </a:solidFill>
                <a:latin typeface="Arial"/>
                <a:cs typeface="Arial"/>
              </a:rPr>
              <a:t>use</a:t>
            </a:r>
            <a:r>
              <a:rPr sz="800" spc="60">
                <a:solidFill>
                  <a:srgbClr val="231F20"/>
                </a:solidFill>
                <a:latin typeface="Arial"/>
                <a:cs typeface="Arial"/>
              </a:rPr>
              <a:t> </a:t>
            </a:r>
            <a:r>
              <a:rPr sz="800">
                <a:solidFill>
                  <a:srgbClr val="231F20"/>
                </a:solidFill>
                <a:latin typeface="Arial"/>
                <a:cs typeface="Arial"/>
              </a:rPr>
              <a:t>by</a:t>
            </a:r>
            <a:r>
              <a:rPr sz="800" spc="45">
                <a:solidFill>
                  <a:srgbClr val="231F20"/>
                </a:solidFill>
                <a:latin typeface="Arial"/>
                <a:cs typeface="Arial"/>
              </a:rPr>
              <a:t> </a:t>
            </a:r>
            <a:r>
              <a:rPr sz="800">
                <a:solidFill>
                  <a:srgbClr val="231F20"/>
                </a:solidFill>
                <a:latin typeface="Arial"/>
                <a:cs typeface="Arial"/>
              </a:rPr>
              <a:t>Capital</a:t>
            </a:r>
            <a:r>
              <a:rPr sz="800" spc="50">
                <a:solidFill>
                  <a:srgbClr val="231F20"/>
                </a:solidFill>
                <a:latin typeface="Arial"/>
                <a:cs typeface="Arial"/>
              </a:rPr>
              <a:t> </a:t>
            </a:r>
            <a:r>
              <a:rPr sz="800">
                <a:solidFill>
                  <a:srgbClr val="231F20"/>
                </a:solidFill>
                <a:latin typeface="Arial"/>
                <a:cs typeface="Arial"/>
              </a:rPr>
              <a:t>Group.</a:t>
            </a:r>
            <a:r>
              <a:rPr sz="800" spc="55">
                <a:solidFill>
                  <a:srgbClr val="231F20"/>
                </a:solidFill>
                <a:latin typeface="Arial"/>
                <a:cs typeface="Arial"/>
              </a:rPr>
              <a:t> </a:t>
            </a:r>
            <a:r>
              <a:rPr sz="800">
                <a:solidFill>
                  <a:srgbClr val="231F20"/>
                </a:solidFill>
                <a:latin typeface="Arial"/>
                <a:cs typeface="Arial"/>
              </a:rPr>
              <a:t>Copyright</a:t>
            </a:r>
            <a:r>
              <a:rPr sz="800" spc="45">
                <a:solidFill>
                  <a:srgbClr val="231F20"/>
                </a:solidFill>
                <a:latin typeface="Arial"/>
                <a:cs typeface="Arial"/>
              </a:rPr>
              <a:t> </a:t>
            </a:r>
            <a:r>
              <a:rPr sz="800">
                <a:solidFill>
                  <a:srgbClr val="231F20"/>
                </a:solidFill>
                <a:latin typeface="Arial"/>
                <a:cs typeface="Arial"/>
              </a:rPr>
              <a:t>©</a:t>
            </a:r>
            <a:r>
              <a:rPr sz="800" spc="55">
                <a:solidFill>
                  <a:srgbClr val="231F20"/>
                </a:solidFill>
                <a:latin typeface="Arial"/>
                <a:cs typeface="Arial"/>
              </a:rPr>
              <a:t> </a:t>
            </a:r>
            <a:r>
              <a:rPr sz="800">
                <a:solidFill>
                  <a:srgbClr val="231F20"/>
                </a:solidFill>
                <a:latin typeface="Arial"/>
                <a:cs typeface="Arial"/>
              </a:rPr>
              <a:t>2023</a:t>
            </a:r>
            <a:r>
              <a:rPr sz="800" spc="50">
                <a:solidFill>
                  <a:srgbClr val="231F20"/>
                </a:solidFill>
                <a:latin typeface="Arial"/>
                <a:cs typeface="Arial"/>
              </a:rPr>
              <a:t> </a:t>
            </a:r>
            <a:r>
              <a:rPr sz="800" spc="-50">
                <a:solidFill>
                  <a:srgbClr val="231F20"/>
                </a:solidFill>
                <a:latin typeface="Arial"/>
                <a:cs typeface="Arial"/>
              </a:rPr>
              <a:t>S&amp;P</a:t>
            </a:r>
            <a:r>
              <a:rPr sz="800" spc="50">
                <a:solidFill>
                  <a:srgbClr val="231F20"/>
                </a:solidFill>
                <a:latin typeface="Arial"/>
                <a:cs typeface="Arial"/>
              </a:rPr>
              <a:t> </a:t>
            </a:r>
            <a:r>
              <a:rPr sz="800">
                <a:solidFill>
                  <a:srgbClr val="231F20"/>
                </a:solidFill>
                <a:latin typeface="Arial"/>
                <a:cs typeface="Arial"/>
              </a:rPr>
              <a:t>Dow</a:t>
            </a:r>
            <a:r>
              <a:rPr sz="800" spc="60">
                <a:solidFill>
                  <a:srgbClr val="231F20"/>
                </a:solidFill>
                <a:latin typeface="Arial"/>
                <a:cs typeface="Arial"/>
              </a:rPr>
              <a:t> </a:t>
            </a:r>
            <a:r>
              <a:rPr sz="800" spc="-10">
                <a:solidFill>
                  <a:srgbClr val="231F20"/>
                </a:solidFill>
                <a:latin typeface="Arial"/>
                <a:cs typeface="Arial"/>
              </a:rPr>
              <a:t>Jones </a:t>
            </a:r>
            <a:r>
              <a:rPr sz="800">
                <a:solidFill>
                  <a:srgbClr val="231F20"/>
                </a:solidFill>
                <a:latin typeface="Arial"/>
                <a:cs typeface="Arial"/>
              </a:rPr>
              <a:t>Indices</a:t>
            </a:r>
            <a:r>
              <a:rPr sz="800" spc="45">
                <a:solidFill>
                  <a:srgbClr val="231F20"/>
                </a:solidFill>
                <a:latin typeface="Arial"/>
                <a:cs typeface="Arial"/>
              </a:rPr>
              <a:t> </a:t>
            </a:r>
            <a:r>
              <a:rPr sz="800" spc="-20">
                <a:solidFill>
                  <a:srgbClr val="231F20"/>
                </a:solidFill>
                <a:latin typeface="Arial"/>
                <a:cs typeface="Arial"/>
              </a:rPr>
              <a:t>LLC,</a:t>
            </a:r>
            <a:r>
              <a:rPr sz="800" spc="55">
                <a:solidFill>
                  <a:srgbClr val="231F20"/>
                </a:solidFill>
                <a:latin typeface="Arial"/>
                <a:cs typeface="Arial"/>
              </a:rPr>
              <a:t> </a:t>
            </a:r>
            <a:r>
              <a:rPr sz="800">
                <a:solidFill>
                  <a:srgbClr val="231F20"/>
                </a:solidFill>
                <a:latin typeface="Arial"/>
                <a:cs typeface="Arial"/>
              </a:rPr>
              <a:t>a</a:t>
            </a:r>
            <a:r>
              <a:rPr sz="800" spc="55">
                <a:solidFill>
                  <a:srgbClr val="231F20"/>
                </a:solidFill>
                <a:latin typeface="Arial"/>
                <a:cs typeface="Arial"/>
              </a:rPr>
              <a:t> </a:t>
            </a:r>
            <a:r>
              <a:rPr sz="800">
                <a:solidFill>
                  <a:srgbClr val="231F20"/>
                </a:solidFill>
                <a:latin typeface="Arial"/>
                <a:cs typeface="Arial"/>
              </a:rPr>
              <a:t>division</a:t>
            </a:r>
            <a:r>
              <a:rPr sz="800" spc="45">
                <a:solidFill>
                  <a:srgbClr val="231F20"/>
                </a:solidFill>
                <a:latin typeface="Arial"/>
                <a:cs typeface="Arial"/>
              </a:rPr>
              <a:t> </a:t>
            </a:r>
            <a:r>
              <a:rPr sz="800">
                <a:solidFill>
                  <a:srgbClr val="231F20"/>
                </a:solidFill>
                <a:latin typeface="Arial"/>
                <a:cs typeface="Arial"/>
              </a:rPr>
              <a:t>of</a:t>
            </a:r>
            <a:r>
              <a:rPr sz="800" spc="50">
                <a:solidFill>
                  <a:srgbClr val="231F20"/>
                </a:solidFill>
                <a:latin typeface="Arial"/>
                <a:cs typeface="Arial"/>
              </a:rPr>
              <a:t> </a:t>
            </a:r>
            <a:r>
              <a:rPr sz="800" spc="-50">
                <a:solidFill>
                  <a:srgbClr val="231F20"/>
                </a:solidFill>
                <a:latin typeface="Arial"/>
                <a:cs typeface="Arial"/>
              </a:rPr>
              <a:t>S&amp;P</a:t>
            </a:r>
            <a:r>
              <a:rPr sz="800" spc="55">
                <a:solidFill>
                  <a:srgbClr val="231F20"/>
                </a:solidFill>
                <a:latin typeface="Arial"/>
                <a:cs typeface="Arial"/>
              </a:rPr>
              <a:t> </a:t>
            </a:r>
            <a:r>
              <a:rPr sz="800">
                <a:solidFill>
                  <a:srgbClr val="231F20"/>
                </a:solidFill>
                <a:latin typeface="Arial"/>
                <a:cs typeface="Arial"/>
              </a:rPr>
              <a:t>Global,</a:t>
            </a:r>
            <a:r>
              <a:rPr sz="800" spc="60">
                <a:solidFill>
                  <a:srgbClr val="231F20"/>
                </a:solidFill>
                <a:latin typeface="Arial"/>
                <a:cs typeface="Arial"/>
              </a:rPr>
              <a:t> </a:t>
            </a:r>
            <a:r>
              <a:rPr sz="800">
                <a:solidFill>
                  <a:srgbClr val="231F20"/>
                </a:solidFill>
                <a:latin typeface="Arial"/>
                <a:cs typeface="Arial"/>
              </a:rPr>
              <a:t>and/or</a:t>
            </a:r>
            <a:r>
              <a:rPr sz="800" spc="50">
                <a:solidFill>
                  <a:srgbClr val="231F20"/>
                </a:solidFill>
                <a:latin typeface="Arial"/>
                <a:cs typeface="Arial"/>
              </a:rPr>
              <a:t> </a:t>
            </a:r>
            <a:r>
              <a:rPr sz="800">
                <a:solidFill>
                  <a:srgbClr val="231F20"/>
                </a:solidFill>
                <a:latin typeface="Arial"/>
                <a:cs typeface="Arial"/>
              </a:rPr>
              <a:t>its</a:t>
            </a:r>
            <a:r>
              <a:rPr sz="800" spc="45">
                <a:solidFill>
                  <a:srgbClr val="231F20"/>
                </a:solidFill>
                <a:latin typeface="Arial"/>
                <a:cs typeface="Arial"/>
              </a:rPr>
              <a:t> </a:t>
            </a:r>
            <a:r>
              <a:rPr sz="800">
                <a:solidFill>
                  <a:srgbClr val="231F20"/>
                </a:solidFill>
                <a:latin typeface="Arial"/>
                <a:cs typeface="Arial"/>
              </a:rPr>
              <a:t>affiliates.</a:t>
            </a:r>
            <a:r>
              <a:rPr sz="800" spc="60">
                <a:solidFill>
                  <a:srgbClr val="231F20"/>
                </a:solidFill>
                <a:latin typeface="Arial"/>
                <a:cs typeface="Arial"/>
              </a:rPr>
              <a:t> </a:t>
            </a:r>
            <a:r>
              <a:rPr sz="800">
                <a:solidFill>
                  <a:srgbClr val="231F20"/>
                </a:solidFill>
                <a:latin typeface="Arial"/>
                <a:cs typeface="Arial"/>
              </a:rPr>
              <a:t>All</a:t>
            </a:r>
            <a:r>
              <a:rPr sz="800" spc="50">
                <a:solidFill>
                  <a:srgbClr val="231F20"/>
                </a:solidFill>
                <a:latin typeface="Arial"/>
                <a:cs typeface="Arial"/>
              </a:rPr>
              <a:t> </a:t>
            </a:r>
            <a:r>
              <a:rPr sz="800">
                <a:solidFill>
                  <a:srgbClr val="231F20"/>
                </a:solidFill>
                <a:latin typeface="Arial"/>
                <a:cs typeface="Arial"/>
              </a:rPr>
              <a:t>rights</a:t>
            </a:r>
            <a:r>
              <a:rPr sz="800" spc="45">
                <a:solidFill>
                  <a:srgbClr val="231F20"/>
                </a:solidFill>
                <a:latin typeface="Arial"/>
                <a:cs typeface="Arial"/>
              </a:rPr>
              <a:t> </a:t>
            </a:r>
            <a:r>
              <a:rPr sz="800">
                <a:solidFill>
                  <a:srgbClr val="231F20"/>
                </a:solidFill>
                <a:latin typeface="Arial"/>
                <a:cs typeface="Arial"/>
              </a:rPr>
              <a:t>reserved.</a:t>
            </a:r>
            <a:r>
              <a:rPr sz="800" spc="60">
                <a:solidFill>
                  <a:srgbClr val="231F20"/>
                </a:solidFill>
                <a:latin typeface="Arial"/>
                <a:cs typeface="Arial"/>
              </a:rPr>
              <a:t> </a:t>
            </a:r>
            <a:r>
              <a:rPr sz="800">
                <a:solidFill>
                  <a:srgbClr val="231F20"/>
                </a:solidFill>
                <a:latin typeface="Arial"/>
                <a:cs typeface="Arial"/>
              </a:rPr>
              <a:t>Redistribution</a:t>
            </a:r>
            <a:r>
              <a:rPr sz="800" spc="45">
                <a:solidFill>
                  <a:srgbClr val="231F20"/>
                </a:solidFill>
                <a:latin typeface="Arial"/>
                <a:cs typeface="Arial"/>
              </a:rPr>
              <a:t> </a:t>
            </a:r>
            <a:r>
              <a:rPr sz="800" spc="-25">
                <a:solidFill>
                  <a:srgbClr val="231F20"/>
                </a:solidFill>
                <a:latin typeface="Arial"/>
                <a:cs typeface="Arial"/>
              </a:rPr>
              <a:t>or</a:t>
            </a:r>
            <a:r>
              <a:rPr sz="800">
                <a:solidFill>
                  <a:srgbClr val="231F20"/>
                </a:solidFill>
                <a:latin typeface="Arial"/>
                <a:cs typeface="Arial"/>
              </a:rPr>
              <a:t> reproduction</a:t>
            </a:r>
            <a:r>
              <a:rPr sz="800" spc="100">
                <a:solidFill>
                  <a:srgbClr val="231F20"/>
                </a:solidFill>
                <a:latin typeface="Arial"/>
                <a:cs typeface="Arial"/>
              </a:rPr>
              <a:t> </a:t>
            </a:r>
            <a:r>
              <a:rPr sz="800">
                <a:solidFill>
                  <a:srgbClr val="231F20"/>
                </a:solidFill>
                <a:latin typeface="Arial"/>
                <a:cs typeface="Arial"/>
              </a:rPr>
              <a:t>in</a:t>
            </a:r>
            <a:r>
              <a:rPr sz="800" spc="100">
                <a:solidFill>
                  <a:srgbClr val="231F20"/>
                </a:solidFill>
                <a:latin typeface="Arial"/>
                <a:cs typeface="Arial"/>
              </a:rPr>
              <a:t> </a:t>
            </a:r>
            <a:r>
              <a:rPr sz="800">
                <a:solidFill>
                  <a:srgbClr val="231F20"/>
                </a:solidFill>
                <a:latin typeface="Arial"/>
                <a:cs typeface="Arial"/>
              </a:rPr>
              <a:t>whole</a:t>
            </a:r>
            <a:r>
              <a:rPr sz="800" spc="110">
                <a:solidFill>
                  <a:srgbClr val="231F20"/>
                </a:solidFill>
                <a:latin typeface="Arial"/>
                <a:cs typeface="Arial"/>
              </a:rPr>
              <a:t> </a:t>
            </a:r>
            <a:r>
              <a:rPr sz="800">
                <a:solidFill>
                  <a:srgbClr val="231F20"/>
                </a:solidFill>
                <a:latin typeface="Arial"/>
                <a:cs typeface="Arial"/>
              </a:rPr>
              <a:t>or</a:t>
            </a:r>
            <a:r>
              <a:rPr sz="800" spc="100">
                <a:solidFill>
                  <a:srgbClr val="231F20"/>
                </a:solidFill>
                <a:latin typeface="Arial"/>
                <a:cs typeface="Arial"/>
              </a:rPr>
              <a:t> </a:t>
            </a:r>
            <a:r>
              <a:rPr sz="800">
                <a:solidFill>
                  <a:srgbClr val="231F20"/>
                </a:solidFill>
                <a:latin typeface="Arial"/>
                <a:cs typeface="Arial"/>
              </a:rPr>
              <a:t>in</a:t>
            </a:r>
            <a:r>
              <a:rPr sz="800" spc="100">
                <a:solidFill>
                  <a:srgbClr val="231F20"/>
                </a:solidFill>
                <a:latin typeface="Arial"/>
                <a:cs typeface="Arial"/>
              </a:rPr>
              <a:t> </a:t>
            </a:r>
            <a:r>
              <a:rPr sz="800">
                <a:solidFill>
                  <a:srgbClr val="231F20"/>
                </a:solidFill>
                <a:latin typeface="Arial"/>
                <a:cs typeface="Arial"/>
              </a:rPr>
              <a:t>part</a:t>
            </a:r>
            <a:r>
              <a:rPr sz="800" spc="95">
                <a:solidFill>
                  <a:srgbClr val="231F20"/>
                </a:solidFill>
                <a:latin typeface="Arial"/>
                <a:cs typeface="Arial"/>
              </a:rPr>
              <a:t> </a:t>
            </a:r>
            <a:r>
              <a:rPr sz="800">
                <a:solidFill>
                  <a:srgbClr val="231F20"/>
                </a:solidFill>
                <a:latin typeface="Arial"/>
                <a:cs typeface="Arial"/>
              </a:rPr>
              <a:t>is</a:t>
            </a:r>
            <a:r>
              <a:rPr sz="800" spc="95">
                <a:solidFill>
                  <a:srgbClr val="231F20"/>
                </a:solidFill>
                <a:latin typeface="Arial"/>
                <a:cs typeface="Arial"/>
              </a:rPr>
              <a:t> </a:t>
            </a:r>
            <a:r>
              <a:rPr sz="800">
                <a:solidFill>
                  <a:srgbClr val="231F20"/>
                </a:solidFill>
                <a:latin typeface="Arial"/>
                <a:cs typeface="Arial"/>
              </a:rPr>
              <a:t>prohibited</a:t>
            </a:r>
            <a:r>
              <a:rPr sz="800" spc="110">
                <a:solidFill>
                  <a:srgbClr val="231F20"/>
                </a:solidFill>
                <a:latin typeface="Arial"/>
                <a:cs typeface="Arial"/>
              </a:rPr>
              <a:t> </a:t>
            </a:r>
            <a:r>
              <a:rPr sz="800">
                <a:solidFill>
                  <a:srgbClr val="231F20"/>
                </a:solidFill>
                <a:latin typeface="Arial"/>
                <a:cs typeface="Arial"/>
              </a:rPr>
              <a:t>without</a:t>
            </a:r>
            <a:r>
              <a:rPr sz="800" spc="90">
                <a:solidFill>
                  <a:srgbClr val="231F20"/>
                </a:solidFill>
                <a:latin typeface="Arial"/>
                <a:cs typeface="Arial"/>
              </a:rPr>
              <a:t> </a:t>
            </a:r>
            <a:r>
              <a:rPr sz="800">
                <a:solidFill>
                  <a:srgbClr val="231F20"/>
                </a:solidFill>
                <a:latin typeface="Arial"/>
                <a:cs typeface="Arial"/>
              </a:rPr>
              <a:t>written</a:t>
            </a:r>
            <a:r>
              <a:rPr sz="800" spc="100">
                <a:solidFill>
                  <a:srgbClr val="231F20"/>
                </a:solidFill>
                <a:latin typeface="Arial"/>
                <a:cs typeface="Arial"/>
              </a:rPr>
              <a:t> </a:t>
            </a:r>
            <a:r>
              <a:rPr sz="800">
                <a:solidFill>
                  <a:srgbClr val="231F20"/>
                </a:solidFill>
                <a:latin typeface="Arial"/>
                <a:cs typeface="Arial"/>
              </a:rPr>
              <a:t>permission</a:t>
            </a:r>
            <a:r>
              <a:rPr sz="800" spc="105">
                <a:solidFill>
                  <a:srgbClr val="231F20"/>
                </a:solidFill>
                <a:latin typeface="Arial"/>
                <a:cs typeface="Arial"/>
              </a:rPr>
              <a:t> </a:t>
            </a:r>
            <a:r>
              <a:rPr sz="800">
                <a:solidFill>
                  <a:srgbClr val="231F20"/>
                </a:solidFill>
                <a:latin typeface="Arial"/>
                <a:cs typeface="Arial"/>
              </a:rPr>
              <a:t>of</a:t>
            </a:r>
            <a:r>
              <a:rPr sz="800" spc="100">
                <a:solidFill>
                  <a:srgbClr val="231F20"/>
                </a:solidFill>
                <a:latin typeface="Arial"/>
                <a:cs typeface="Arial"/>
              </a:rPr>
              <a:t> </a:t>
            </a:r>
            <a:r>
              <a:rPr sz="800" spc="-50">
                <a:solidFill>
                  <a:srgbClr val="231F20"/>
                </a:solidFill>
                <a:latin typeface="Arial"/>
                <a:cs typeface="Arial"/>
              </a:rPr>
              <a:t>S&amp;P</a:t>
            </a:r>
            <a:r>
              <a:rPr sz="800" spc="100">
                <a:solidFill>
                  <a:srgbClr val="231F20"/>
                </a:solidFill>
                <a:latin typeface="Arial"/>
                <a:cs typeface="Arial"/>
              </a:rPr>
              <a:t> </a:t>
            </a:r>
            <a:r>
              <a:rPr sz="800">
                <a:solidFill>
                  <a:srgbClr val="231F20"/>
                </a:solidFill>
                <a:latin typeface="Arial"/>
                <a:cs typeface="Arial"/>
              </a:rPr>
              <a:t>Dow</a:t>
            </a:r>
            <a:r>
              <a:rPr sz="800" spc="110">
                <a:solidFill>
                  <a:srgbClr val="231F20"/>
                </a:solidFill>
                <a:latin typeface="Arial"/>
                <a:cs typeface="Arial"/>
              </a:rPr>
              <a:t> </a:t>
            </a:r>
            <a:r>
              <a:rPr sz="800" spc="-10">
                <a:solidFill>
                  <a:srgbClr val="231F20"/>
                </a:solidFill>
                <a:latin typeface="Arial"/>
                <a:cs typeface="Arial"/>
              </a:rPr>
              <a:t>Jones </a:t>
            </a:r>
            <a:r>
              <a:rPr sz="800">
                <a:solidFill>
                  <a:srgbClr val="231F20"/>
                </a:solidFill>
                <a:latin typeface="Arial"/>
                <a:cs typeface="Arial"/>
              </a:rPr>
              <a:t>Indices</a:t>
            </a:r>
            <a:r>
              <a:rPr sz="800" spc="30">
                <a:solidFill>
                  <a:srgbClr val="231F20"/>
                </a:solidFill>
                <a:latin typeface="Arial"/>
                <a:cs typeface="Arial"/>
              </a:rPr>
              <a:t> </a:t>
            </a:r>
            <a:r>
              <a:rPr sz="800" spc="-20">
                <a:solidFill>
                  <a:srgbClr val="231F20"/>
                </a:solidFill>
                <a:latin typeface="Arial"/>
                <a:cs typeface="Arial"/>
              </a:rPr>
              <a:t>LLC.</a:t>
            </a:r>
            <a:endParaRPr sz="800">
              <a:latin typeface="Arial"/>
              <a:cs typeface="Arial"/>
            </a:endParaRPr>
          </a:p>
          <a:p>
            <a:pPr marL="12700" marR="94615">
              <a:lnSpc>
                <a:spcPct val="99400"/>
              </a:lnSpc>
              <a:spcBef>
                <a:spcPts val="30"/>
              </a:spcBef>
            </a:pPr>
            <a:r>
              <a:rPr sz="800">
                <a:solidFill>
                  <a:srgbClr val="231F20"/>
                </a:solidFill>
                <a:latin typeface="Arial"/>
                <a:cs typeface="Arial"/>
              </a:rPr>
              <a:t>The</a:t>
            </a:r>
            <a:r>
              <a:rPr sz="800" spc="85">
                <a:solidFill>
                  <a:srgbClr val="231F20"/>
                </a:solidFill>
                <a:latin typeface="Arial"/>
                <a:cs typeface="Arial"/>
              </a:rPr>
              <a:t> </a:t>
            </a:r>
            <a:r>
              <a:rPr sz="800">
                <a:solidFill>
                  <a:srgbClr val="231F20"/>
                </a:solidFill>
                <a:latin typeface="Arial"/>
                <a:cs typeface="Arial"/>
              </a:rPr>
              <a:t>Capital</a:t>
            </a:r>
            <a:r>
              <a:rPr sz="800" spc="75">
                <a:solidFill>
                  <a:srgbClr val="231F20"/>
                </a:solidFill>
                <a:latin typeface="Arial"/>
                <a:cs typeface="Arial"/>
              </a:rPr>
              <a:t> </a:t>
            </a:r>
            <a:r>
              <a:rPr sz="800">
                <a:solidFill>
                  <a:srgbClr val="231F20"/>
                </a:solidFill>
                <a:latin typeface="Arial"/>
                <a:cs typeface="Arial"/>
              </a:rPr>
              <a:t>Group</a:t>
            </a:r>
            <a:r>
              <a:rPr sz="800" spc="85">
                <a:solidFill>
                  <a:srgbClr val="231F20"/>
                </a:solidFill>
                <a:latin typeface="Arial"/>
                <a:cs typeface="Arial"/>
              </a:rPr>
              <a:t> </a:t>
            </a:r>
            <a:r>
              <a:rPr sz="800">
                <a:solidFill>
                  <a:srgbClr val="231F20"/>
                </a:solidFill>
                <a:latin typeface="Arial"/>
                <a:cs typeface="Arial"/>
              </a:rPr>
              <a:t>companies</a:t>
            </a:r>
            <a:r>
              <a:rPr sz="800" spc="70">
                <a:solidFill>
                  <a:srgbClr val="231F20"/>
                </a:solidFill>
                <a:latin typeface="Arial"/>
                <a:cs typeface="Arial"/>
              </a:rPr>
              <a:t> </a:t>
            </a:r>
            <a:r>
              <a:rPr sz="800">
                <a:solidFill>
                  <a:srgbClr val="231F20"/>
                </a:solidFill>
                <a:latin typeface="Arial"/>
                <a:cs typeface="Arial"/>
              </a:rPr>
              <a:t>manage</a:t>
            </a:r>
            <a:r>
              <a:rPr sz="800" spc="85">
                <a:solidFill>
                  <a:srgbClr val="231F20"/>
                </a:solidFill>
                <a:latin typeface="Arial"/>
                <a:cs typeface="Arial"/>
              </a:rPr>
              <a:t> </a:t>
            </a:r>
            <a:r>
              <a:rPr sz="800">
                <a:solidFill>
                  <a:srgbClr val="231F20"/>
                </a:solidFill>
                <a:latin typeface="Arial"/>
                <a:cs typeface="Arial"/>
              </a:rPr>
              <a:t>equity</a:t>
            </a:r>
            <a:r>
              <a:rPr sz="800" spc="80">
                <a:solidFill>
                  <a:srgbClr val="231F20"/>
                </a:solidFill>
                <a:latin typeface="Arial"/>
                <a:cs typeface="Arial"/>
              </a:rPr>
              <a:t> </a:t>
            </a:r>
            <a:r>
              <a:rPr sz="800" spc="-25">
                <a:solidFill>
                  <a:srgbClr val="231F20"/>
                </a:solidFill>
                <a:latin typeface="Arial"/>
                <a:cs typeface="Arial"/>
              </a:rPr>
              <a:t>assets</a:t>
            </a:r>
            <a:r>
              <a:rPr sz="800" spc="70">
                <a:solidFill>
                  <a:srgbClr val="231F20"/>
                </a:solidFill>
                <a:latin typeface="Arial"/>
                <a:cs typeface="Arial"/>
              </a:rPr>
              <a:t> </a:t>
            </a:r>
            <a:r>
              <a:rPr sz="800">
                <a:solidFill>
                  <a:srgbClr val="231F20"/>
                </a:solidFill>
                <a:latin typeface="Arial"/>
                <a:cs typeface="Arial"/>
              </a:rPr>
              <a:t>through</a:t>
            </a:r>
            <a:r>
              <a:rPr sz="800" spc="70">
                <a:solidFill>
                  <a:srgbClr val="231F20"/>
                </a:solidFill>
                <a:latin typeface="Arial"/>
                <a:cs typeface="Arial"/>
              </a:rPr>
              <a:t> </a:t>
            </a:r>
            <a:r>
              <a:rPr sz="800">
                <a:solidFill>
                  <a:srgbClr val="231F20"/>
                </a:solidFill>
                <a:latin typeface="Arial"/>
                <a:cs typeface="Arial"/>
              </a:rPr>
              <a:t>three</a:t>
            </a:r>
            <a:r>
              <a:rPr sz="800" spc="85">
                <a:solidFill>
                  <a:srgbClr val="231F20"/>
                </a:solidFill>
                <a:latin typeface="Arial"/>
                <a:cs typeface="Arial"/>
              </a:rPr>
              <a:t> </a:t>
            </a:r>
            <a:r>
              <a:rPr sz="800">
                <a:solidFill>
                  <a:srgbClr val="231F20"/>
                </a:solidFill>
                <a:latin typeface="Arial"/>
                <a:cs typeface="Arial"/>
              </a:rPr>
              <a:t>investment</a:t>
            </a:r>
            <a:r>
              <a:rPr sz="800" spc="70">
                <a:solidFill>
                  <a:srgbClr val="231F20"/>
                </a:solidFill>
                <a:latin typeface="Arial"/>
                <a:cs typeface="Arial"/>
              </a:rPr>
              <a:t> </a:t>
            </a:r>
            <a:r>
              <a:rPr sz="800">
                <a:solidFill>
                  <a:srgbClr val="231F20"/>
                </a:solidFill>
                <a:latin typeface="Arial"/>
                <a:cs typeface="Arial"/>
              </a:rPr>
              <a:t>groups.</a:t>
            </a:r>
            <a:r>
              <a:rPr sz="800" spc="90">
                <a:solidFill>
                  <a:srgbClr val="231F20"/>
                </a:solidFill>
                <a:latin typeface="Arial"/>
                <a:cs typeface="Arial"/>
              </a:rPr>
              <a:t> </a:t>
            </a:r>
            <a:r>
              <a:rPr sz="800" spc="-10">
                <a:solidFill>
                  <a:srgbClr val="231F20"/>
                </a:solidFill>
                <a:latin typeface="Arial"/>
                <a:cs typeface="Arial"/>
              </a:rPr>
              <a:t>These </a:t>
            </a:r>
            <a:r>
              <a:rPr sz="800" spc="10">
                <a:solidFill>
                  <a:srgbClr val="231F20"/>
                </a:solidFill>
                <a:latin typeface="Arial"/>
                <a:cs typeface="Arial"/>
              </a:rPr>
              <a:t>groups</a:t>
            </a:r>
            <a:r>
              <a:rPr sz="800" spc="25">
                <a:solidFill>
                  <a:srgbClr val="231F20"/>
                </a:solidFill>
                <a:latin typeface="Arial"/>
                <a:cs typeface="Arial"/>
              </a:rPr>
              <a:t> </a:t>
            </a:r>
            <a:r>
              <a:rPr sz="800" spc="10">
                <a:solidFill>
                  <a:srgbClr val="231F20"/>
                </a:solidFill>
                <a:latin typeface="Arial"/>
                <a:cs typeface="Arial"/>
              </a:rPr>
              <a:t>make</a:t>
            </a:r>
            <a:r>
              <a:rPr sz="800" spc="40">
                <a:solidFill>
                  <a:srgbClr val="231F20"/>
                </a:solidFill>
                <a:latin typeface="Arial"/>
                <a:cs typeface="Arial"/>
              </a:rPr>
              <a:t> </a:t>
            </a:r>
            <a:r>
              <a:rPr sz="800" spc="10">
                <a:solidFill>
                  <a:srgbClr val="231F20"/>
                </a:solidFill>
                <a:latin typeface="Arial"/>
                <a:cs typeface="Arial"/>
              </a:rPr>
              <a:t>investment</a:t>
            </a:r>
            <a:r>
              <a:rPr sz="800" spc="30">
                <a:solidFill>
                  <a:srgbClr val="231F20"/>
                </a:solidFill>
                <a:latin typeface="Arial"/>
                <a:cs typeface="Arial"/>
              </a:rPr>
              <a:t> </a:t>
            </a:r>
            <a:r>
              <a:rPr sz="800" spc="10">
                <a:solidFill>
                  <a:srgbClr val="231F20"/>
                </a:solidFill>
                <a:latin typeface="Arial"/>
                <a:cs typeface="Arial"/>
              </a:rPr>
              <a:t>and</a:t>
            </a:r>
            <a:r>
              <a:rPr sz="800" spc="40">
                <a:solidFill>
                  <a:srgbClr val="231F20"/>
                </a:solidFill>
                <a:latin typeface="Arial"/>
                <a:cs typeface="Arial"/>
              </a:rPr>
              <a:t> </a:t>
            </a:r>
            <a:r>
              <a:rPr sz="800" spc="10">
                <a:solidFill>
                  <a:srgbClr val="231F20"/>
                </a:solidFill>
                <a:latin typeface="Arial"/>
                <a:cs typeface="Arial"/>
              </a:rPr>
              <a:t>proxy</a:t>
            </a:r>
            <a:r>
              <a:rPr sz="800" spc="25">
                <a:solidFill>
                  <a:srgbClr val="231F20"/>
                </a:solidFill>
                <a:latin typeface="Arial"/>
                <a:cs typeface="Arial"/>
              </a:rPr>
              <a:t> </a:t>
            </a:r>
            <a:r>
              <a:rPr sz="800" spc="10">
                <a:solidFill>
                  <a:srgbClr val="231F20"/>
                </a:solidFill>
                <a:latin typeface="Arial"/>
                <a:cs typeface="Arial"/>
              </a:rPr>
              <a:t>voting</a:t>
            </a:r>
            <a:r>
              <a:rPr sz="800" spc="30">
                <a:solidFill>
                  <a:srgbClr val="231F20"/>
                </a:solidFill>
                <a:latin typeface="Arial"/>
                <a:cs typeface="Arial"/>
              </a:rPr>
              <a:t> </a:t>
            </a:r>
            <a:r>
              <a:rPr sz="800" spc="10">
                <a:solidFill>
                  <a:srgbClr val="231F20"/>
                </a:solidFill>
                <a:latin typeface="Arial"/>
                <a:cs typeface="Arial"/>
              </a:rPr>
              <a:t>decisions</a:t>
            </a:r>
            <a:r>
              <a:rPr sz="800" spc="30">
                <a:solidFill>
                  <a:srgbClr val="231F20"/>
                </a:solidFill>
                <a:latin typeface="Arial"/>
                <a:cs typeface="Arial"/>
              </a:rPr>
              <a:t> </a:t>
            </a:r>
            <a:r>
              <a:rPr sz="800" spc="10">
                <a:solidFill>
                  <a:srgbClr val="231F20"/>
                </a:solidFill>
                <a:latin typeface="Arial"/>
                <a:cs typeface="Arial"/>
              </a:rPr>
              <a:t>independently.</a:t>
            </a:r>
            <a:r>
              <a:rPr sz="800" spc="40">
                <a:solidFill>
                  <a:srgbClr val="231F20"/>
                </a:solidFill>
                <a:latin typeface="Arial"/>
                <a:cs typeface="Arial"/>
              </a:rPr>
              <a:t> </a:t>
            </a:r>
            <a:r>
              <a:rPr sz="800" spc="10">
                <a:solidFill>
                  <a:srgbClr val="231F20"/>
                </a:solidFill>
                <a:latin typeface="Arial"/>
                <a:cs typeface="Arial"/>
              </a:rPr>
              <a:t>Fixed</a:t>
            </a:r>
            <a:r>
              <a:rPr sz="800" spc="40">
                <a:solidFill>
                  <a:srgbClr val="231F20"/>
                </a:solidFill>
                <a:latin typeface="Arial"/>
                <a:cs typeface="Arial"/>
              </a:rPr>
              <a:t> </a:t>
            </a:r>
            <a:r>
              <a:rPr sz="800" spc="10">
                <a:solidFill>
                  <a:srgbClr val="231F20"/>
                </a:solidFill>
                <a:latin typeface="Arial"/>
                <a:cs typeface="Arial"/>
              </a:rPr>
              <a:t>income</a:t>
            </a:r>
            <a:r>
              <a:rPr sz="800" spc="40">
                <a:solidFill>
                  <a:srgbClr val="231F20"/>
                </a:solidFill>
                <a:latin typeface="Arial"/>
                <a:cs typeface="Arial"/>
              </a:rPr>
              <a:t> </a:t>
            </a:r>
            <a:r>
              <a:rPr sz="800" spc="-10">
                <a:solidFill>
                  <a:srgbClr val="231F20"/>
                </a:solidFill>
                <a:latin typeface="Arial"/>
                <a:cs typeface="Arial"/>
              </a:rPr>
              <a:t>investment </a:t>
            </a:r>
            <a:r>
              <a:rPr sz="800">
                <a:solidFill>
                  <a:srgbClr val="231F20"/>
                </a:solidFill>
                <a:latin typeface="Arial"/>
                <a:cs typeface="Arial"/>
              </a:rPr>
              <a:t>professionals</a:t>
            </a:r>
            <a:r>
              <a:rPr sz="800" spc="65">
                <a:solidFill>
                  <a:srgbClr val="231F20"/>
                </a:solidFill>
                <a:latin typeface="Arial"/>
                <a:cs typeface="Arial"/>
              </a:rPr>
              <a:t> </a:t>
            </a:r>
            <a:r>
              <a:rPr sz="800">
                <a:solidFill>
                  <a:srgbClr val="231F20"/>
                </a:solidFill>
                <a:latin typeface="Arial"/>
                <a:cs typeface="Arial"/>
              </a:rPr>
              <a:t>provide</a:t>
            </a:r>
            <a:r>
              <a:rPr sz="800" spc="80">
                <a:solidFill>
                  <a:srgbClr val="231F20"/>
                </a:solidFill>
                <a:latin typeface="Arial"/>
                <a:cs typeface="Arial"/>
              </a:rPr>
              <a:t> </a:t>
            </a:r>
            <a:r>
              <a:rPr sz="800">
                <a:solidFill>
                  <a:srgbClr val="231F20"/>
                </a:solidFill>
                <a:latin typeface="Arial"/>
                <a:cs typeface="Arial"/>
              </a:rPr>
              <a:t>fixed</a:t>
            </a:r>
            <a:r>
              <a:rPr sz="800" spc="80">
                <a:solidFill>
                  <a:srgbClr val="231F20"/>
                </a:solidFill>
                <a:latin typeface="Arial"/>
                <a:cs typeface="Arial"/>
              </a:rPr>
              <a:t> </a:t>
            </a:r>
            <a:r>
              <a:rPr sz="800">
                <a:solidFill>
                  <a:srgbClr val="231F20"/>
                </a:solidFill>
                <a:latin typeface="Arial"/>
                <a:cs typeface="Arial"/>
              </a:rPr>
              <a:t>income</a:t>
            </a:r>
            <a:r>
              <a:rPr sz="800" spc="80">
                <a:solidFill>
                  <a:srgbClr val="231F20"/>
                </a:solidFill>
                <a:latin typeface="Arial"/>
                <a:cs typeface="Arial"/>
              </a:rPr>
              <a:t> </a:t>
            </a:r>
            <a:r>
              <a:rPr sz="800">
                <a:solidFill>
                  <a:srgbClr val="231F20"/>
                </a:solidFill>
                <a:latin typeface="Arial"/>
                <a:cs typeface="Arial"/>
              </a:rPr>
              <a:t>research</a:t>
            </a:r>
            <a:r>
              <a:rPr sz="800" spc="65">
                <a:solidFill>
                  <a:srgbClr val="231F20"/>
                </a:solidFill>
                <a:latin typeface="Arial"/>
                <a:cs typeface="Arial"/>
              </a:rPr>
              <a:t> </a:t>
            </a:r>
            <a:r>
              <a:rPr sz="800">
                <a:solidFill>
                  <a:srgbClr val="231F20"/>
                </a:solidFill>
                <a:latin typeface="Arial"/>
                <a:cs typeface="Arial"/>
              </a:rPr>
              <a:t>and</a:t>
            </a:r>
            <a:r>
              <a:rPr sz="800" spc="80">
                <a:solidFill>
                  <a:srgbClr val="231F20"/>
                </a:solidFill>
                <a:latin typeface="Arial"/>
                <a:cs typeface="Arial"/>
              </a:rPr>
              <a:t> </a:t>
            </a:r>
            <a:r>
              <a:rPr sz="800">
                <a:solidFill>
                  <a:srgbClr val="231F20"/>
                </a:solidFill>
                <a:latin typeface="Arial"/>
                <a:cs typeface="Arial"/>
              </a:rPr>
              <a:t>investment</a:t>
            </a:r>
            <a:r>
              <a:rPr sz="800" spc="70">
                <a:solidFill>
                  <a:srgbClr val="231F20"/>
                </a:solidFill>
                <a:latin typeface="Arial"/>
                <a:cs typeface="Arial"/>
              </a:rPr>
              <a:t> </a:t>
            </a:r>
            <a:r>
              <a:rPr sz="800">
                <a:solidFill>
                  <a:srgbClr val="231F20"/>
                </a:solidFill>
                <a:latin typeface="Arial"/>
                <a:cs typeface="Arial"/>
              </a:rPr>
              <a:t>management</a:t>
            </a:r>
            <a:r>
              <a:rPr sz="800" spc="65">
                <a:solidFill>
                  <a:srgbClr val="231F20"/>
                </a:solidFill>
                <a:latin typeface="Arial"/>
                <a:cs typeface="Arial"/>
              </a:rPr>
              <a:t> </a:t>
            </a:r>
            <a:r>
              <a:rPr sz="800" spc="-10">
                <a:solidFill>
                  <a:srgbClr val="231F20"/>
                </a:solidFill>
                <a:latin typeface="Arial"/>
                <a:cs typeface="Arial"/>
              </a:rPr>
              <a:t>across</a:t>
            </a:r>
            <a:r>
              <a:rPr sz="800" spc="65">
                <a:solidFill>
                  <a:srgbClr val="231F20"/>
                </a:solidFill>
                <a:latin typeface="Arial"/>
                <a:cs typeface="Arial"/>
              </a:rPr>
              <a:t> </a:t>
            </a:r>
            <a:r>
              <a:rPr sz="800">
                <a:solidFill>
                  <a:srgbClr val="231F20"/>
                </a:solidFill>
                <a:latin typeface="Arial"/>
                <a:cs typeface="Arial"/>
              </a:rPr>
              <a:t>the</a:t>
            </a:r>
            <a:r>
              <a:rPr sz="800" spc="80">
                <a:solidFill>
                  <a:srgbClr val="231F20"/>
                </a:solidFill>
                <a:latin typeface="Arial"/>
                <a:cs typeface="Arial"/>
              </a:rPr>
              <a:t> </a:t>
            </a:r>
            <a:r>
              <a:rPr sz="800" spc="-10">
                <a:solidFill>
                  <a:srgbClr val="231F20"/>
                </a:solidFill>
                <a:latin typeface="Arial"/>
                <a:cs typeface="Arial"/>
              </a:rPr>
              <a:t>Capital </a:t>
            </a:r>
            <a:r>
              <a:rPr sz="800">
                <a:solidFill>
                  <a:srgbClr val="231F20"/>
                </a:solidFill>
                <a:latin typeface="Arial"/>
                <a:cs typeface="Arial"/>
              </a:rPr>
              <a:t>organization;</a:t>
            </a:r>
            <a:r>
              <a:rPr sz="800" spc="55">
                <a:solidFill>
                  <a:srgbClr val="231F20"/>
                </a:solidFill>
                <a:latin typeface="Arial"/>
                <a:cs typeface="Arial"/>
              </a:rPr>
              <a:t> </a:t>
            </a:r>
            <a:r>
              <a:rPr sz="800">
                <a:solidFill>
                  <a:srgbClr val="231F20"/>
                </a:solidFill>
                <a:latin typeface="Arial"/>
                <a:cs typeface="Arial"/>
              </a:rPr>
              <a:t>however,</a:t>
            </a:r>
            <a:r>
              <a:rPr sz="800" spc="60">
                <a:solidFill>
                  <a:srgbClr val="231F20"/>
                </a:solidFill>
                <a:latin typeface="Arial"/>
                <a:cs typeface="Arial"/>
              </a:rPr>
              <a:t> </a:t>
            </a:r>
            <a:r>
              <a:rPr sz="800">
                <a:solidFill>
                  <a:srgbClr val="231F20"/>
                </a:solidFill>
                <a:latin typeface="Arial"/>
                <a:cs typeface="Arial"/>
              </a:rPr>
              <a:t>for</a:t>
            </a:r>
            <a:r>
              <a:rPr sz="800" spc="55">
                <a:solidFill>
                  <a:srgbClr val="231F20"/>
                </a:solidFill>
                <a:latin typeface="Arial"/>
                <a:cs typeface="Arial"/>
              </a:rPr>
              <a:t> </a:t>
            </a:r>
            <a:r>
              <a:rPr sz="800">
                <a:solidFill>
                  <a:srgbClr val="231F20"/>
                </a:solidFill>
                <a:latin typeface="Arial"/>
                <a:cs typeface="Arial"/>
              </a:rPr>
              <a:t>securities</a:t>
            </a:r>
            <a:r>
              <a:rPr sz="800" spc="50">
                <a:solidFill>
                  <a:srgbClr val="231F20"/>
                </a:solidFill>
                <a:latin typeface="Arial"/>
                <a:cs typeface="Arial"/>
              </a:rPr>
              <a:t> </a:t>
            </a:r>
            <a:r>
              <a:rPr sz="800">
                <a:solidFill>
                  <a:srgbClr val="231F20"/>
                </a:solidFill>
                <a:latin typeface="Arial"/>
                <a:cs typeface="Arial"/>
              </a:rPr>
              <a:t>with</a:t>
            </a:r>
            <a:r>
              <a:rPr sz="800" spc="50">
                <a:solidFill>
                  <a:srgbClr val="231F20"/>
                </a:solidFill>
                <a:latin typeface="Arial"/>
                <a:cs typeface="Arial"/>
              </a:rPr>
              <a:t> </a:t>
            </a:r>
            <a:r>
              <a:rPr sz="800">
                <a:solidFill>
                  <a:srgbClr val="231F20"/>
                </a:solidFill>
                <a:latin typeface="Arial"/>
                <a:cs typeface="Arial"/>
              </a:rPr>
              <a:t>equity</a:t>
            </a:r>
            <a:r>
              <a:rPr sz="800" spc="55">
                <a:solidFill>
                  <a:srgbClr val="231F20"/>
                </a:solidFill>
                <a:latin typeface="Arial"/>
                <a:cs typeface="Arial"/>
              </a:rPr>
              <a:t> </a:t>
            </a:r>
            <a:r>
              <a:rPr sz="800">
                <a:solidFill>
                  <a:srgbClr val="231F20"/>
                </a:solidFill>
                <a:latin typeface="Arial"/>
                <a:cs typeface="Arial"/>
              </a:rPr>
              <a:t>characteristics,</a:t>
            </a:r>
            <a:r>
              <a:rPr sz="800" spc="65">
                <a:solidFill>
                  <a:srgbClr val="231F20"/>
                </a:solidFill>
                <a:latin typeface="Arial"/>
                <a:cs typeface="Arial"/>
              </a:rPr>
              <a:t> </a:t>
            </a:r>
            <a:r>
              <a:rPr sz="800">
                <a:solidFill>
                  <a:srgbClr val="231F20"/>
                </a:solidFill>
                <a:latin typeface="Arial"/>
                <a:cs typeface="Arial"/>
              </a:rPr>
              <a:t>they</a:t>
            </a:r>
            <a:r>
              <a:rPr sz="800" spc="55">
                <a:solidFill>
                  <a:srgbClr val="231F20"/>
                </a:solidFill>
                <a:latin typeface="Arial"/>
                <a:cs typeface="Arial"/>
              </a:rPr>
              <a:t> </a:t>
            </a:r>
            <a:r>
              <a:rPr sz="800">
                <a:solidFill>
                  <a:srgbClr val="231F20"/>
                </a:solidFill>
                <a:latin typeface="Arial"/>
                <a:cs typeface="Arial"/>
              </a:rPr>
              <a:t>act</a:t>
            </a:r>
            <a:r>
              <a:rPr sz="800" spc="50">
                <a:solidFill>
                  <a:srgbClr val="231F20"/>
                </a:solidFill>
                <a:latin typeface="Arial"/>
                <a:cs typeface="Arial"/>
              </a:rPr>
              <a:t> </a:t>
            </a:r>
            <a:r>
              <a:rPr sz="800">
                <a:solidFill>
                  <a:srgbClr val="231F20"/>
                </a:solidFill>
                <a:latin typeface="Arial"/>
                <a:cs typeface="Arial"/>
              </a:rPr>
              <a:t>solely</a:t>
            </a:r>
            <a:r>
              <a:rPr sz="800" spc="55">
                <a:solidFill>
                  <a:srgbClr val="231F20"/>
                </a:solidFill>
                <a:latin typeface="Arial"/>
                <a:cs typeface="Arial"/>
              </a:rPr>
              <a:t> </a:t>
            </a:r>
            <a:r>
              <a:rPr sz="800">
                <a:solidFill>
                  <a:srgbClr val="231F20"/>
                </a:solidFill>
                <a:latin typeface="Arial"/>
                <a:cs typeface="Arial"/>
              </a:rPr>
              <a:t>on</a:t>
            </a:r>
            <a:r>
              <a:rPr sz="800" spc="55">
                <a:solidFill>
                  <a:srgbClr val="231F20"/>
                </a:solidFill>
                <a:latin typeface="Arial"/>
                <a:cs typeface="Arial"/>
              </a:rPr>
              <a:t> </a:t>
            </a:r>
            <a:r>
              <a:rPr sz="800">
                <a:solidFill>
                  <a:srgbClr val="231F20"/>
                </a:solidFill>
                <a:latin typeface="Arial"/>
                <a:cs typeface="Arial"/>
              </a:rPr>
              <a:t>behalf</a:t>
            </a:r>
            <a:r>
              <a:rPr sz="800" spc="55">
                <a:solidFill>
                  <a:srgbClr val="231F20"/>
                </a:solidFill>
                <a:latin typeface="Arial"/>
                <a:cs typeface="Arial"/>
              </a:rPr>
              <a:t> </a:t>
            </a:r>
            <a:r>
              <a:rPr sz="800">
                <a:solidFill>
                  <a:srgbClr val="231F20"/>
                </a:solidFill>
                <a:latin typeface="Arial"/>
                <a:cs typeface="Arial"/>
              </a:rPr>
              <a:t>of</a:t>
            </a:r>
            <a:r>
              <a:rPr sz="800" spc="55">
                <a:solidFill>
                  <a:srgbClr val="231F20"/>
                </a:solidFill>
                <a:latin typeface="Arial"/>
                <a:cs typeface="Arial"/>
              </a:rPr>
              <a:t> </a:t>
            </a:r>
            <a:r>
              <a:rPr sz="800" spc="-25">
                <a:solidFill>
                  <a:srgbClr val="231F20"/>
                </a:solidFill>
                <a:latin typeface="Arial"/>
                <a:cs typeface="Arial"/>
              </a:rPr>
              <a:t>one</a:t>
            </a:r>
            <a:r>
              <a:rPr sz="800">
                <a:solidFill>
                  <a:srgbClr val="231F20"/>
                </a:solidFill>
                <a:latin typeface="Arial"/>
                <a:cs typeface="Arial"/>
              </a:rPr>
              <a:t> of</a:t>
            </a:r>
            <a:r>
              <a:rPr sz="800" spc="70">
                <a:solidFill>
                  <a:srgbClr val="231F20"/>
                </a:solidFill>
                <a:latin typeface="Arial"/>
                <a:cs typeface="Arial"/>
              </a:rPr>
              <a:t> </a:t>
            </a:r>
            <a:r>
              <a:rPr sz="800">
                <a:solidFill>
                  <a:srgbClr val="231F20"/>
                </a:solidFill>
                <a:latin typeface="Arial"/>
                <a:cs typeface="Arial"/>
              </a:rPr>
              <a:t>the</a:t>
            </a:r>
            <a:r>
              <a:rPr sz="800" spc="75">
                <a:solidFill>
                  <a:srgbClr val="231F20"/>
                </a:solidFill>
                <a:latin typeface="Arial"/>
                <a:cs typeface="Arial"/>
              </a:rPr>
              <a:t> </a:t>
            </a:r>
            <a:r>
              <a:rPr sz="800">
                <a:solidFill>
                  <a:srgbClr val="231F20"/>
                </a:solidFill>
                <a:latin typeface="Arial"/>
                <a:cs typeface="Arial"/>
              </a:rPr>
              <a:t>three</a:t>
            </a:r>
            <a:r>
              <a:rPr sz="800" spc="80">
                <a:solidFill>
                  <a:srgbClr val="231F20"/>
                </a:solidFill>
                <a:latin typeface="Arial"/>
                <a:cs typeface="Arial"/>
              </a:rPr>
              <a:t> </a:t>
            </a:r>
            <a:r>
              <a:rPr sz="800">
                <a:solidFill>
                  <a:srgbClr val="231F20"/>
                </a:solidFill>
                <a:latin typeface="Arial"/>
                <a:cs typeface="Arial"/>
              </a:rPr>
              <a:t>equity</a:t>
            </a:r>
            <a:r>
              <a:rPr sz="800" spc="70">
                <a:solidFill>
                  <a:srgbClr val="231F20"/>
                </a:solidFill>
                <a:latin typeface="Arial"/>
                <a:cs typeface="Arial"/>
              </a:rPr>
              <a:t> </a:t>
            </a:r>
            <a:r>
              <a:rPr sz="800">
                <a:solidFill>
                  <a:srgbClr val="231F20"/>
                </a:solidFill>
                <a:latin typeface="Arial"/>
                <a:cs typeface="Arial"/>
              </a:rPr>
              <a:t>investment</a:t>
            </a:r>
            <a:r>
              <a:rPr sz="800" spc="65">
                <a:solidFill>
                  <a:srgbClr val="231F20"/>
                </a:solidFill>
                <a:latin typeface="Arial"/>
                <a:cs typeface="Arial"/>
              </a:rPr>
              <a:t> </a:t>
            </a:r>
            <a:r>
              <a:rPr sz="800" spc="-10">
                <a:solidFill>
                  <a:srgbClr val="231F20"/>
                </a:solidFill>
                <a:latin typeface="Arial"/>
                <a:cs typeface="Arial"/>
              </a:rPr>
              <a:t>groups.</a:t>
            </a:r>
            <a:endParaRPr sz="800">
              <a:latin typeface="Arial"/>
              <a:cs typeface="Arial"/>
            </a:endParaRPr>
          </a:p>
          <a:p>
            <a:pPr marL="12700" marR="209550">
              <a:lnSpc>
                <a:spcPct val="97500"/>
              </a:lnSpc>
              <a:spcBef>
                <a:spcPts val="50"/>
              </a:spcBef>
            </a:pPr>
            <a:r>
              <a:rPr sz="800">
                <a:solidFill>
                  <a:srgbClr val="231F20"/>
                </a:solidFill>
                <a:latin typeface="Arial"/>
                <a:cs typeface="Arial"/>
              </a:rPr>
              <a:t>Statements</a:t>
            </a:r>
            <a:r>
              <a:rPr sz="800" spc="70">
                <a:solidFill>
                  <a:srgbClr val="231F20"/>
                </a:solidFill>
                <a:latin typeface="Arial"/>
                <a:cs typeface="Arial"/>
              </a:rPr>
              <a:t> </a:t>
            </a:r>
            <a:r>
              <a:rPr sz="800">
                <a:solidFill>
                  <a:srgbClr val="231F20"/>
                </a:solidFill>
                <a:latin typeface="Arial"/>
                <a:cs typeface="Arial"/>
              </a:rPr>
              <a:t>attributed</a:t>
            </a:r>
            <a:r>
              <a:rPr sz="800" spc="85">
                <a:solidFill>
                  <a:srgbClr val="231F20"/>
                </a:solidFill>
                <a:latin typeface="Arial"/>
                <a:cs typeface="Arial"/>
              </a:rPr>
              <a:t> </a:t>
            </a:r>
            <a:r>
              <a:rPr sz="800">
                <a:solidFill>
                  <a:srgbClr val="231F20"/>
                </a:solidFill>
                <a:latin typeface="Arial"/>
                <a:cs typeface="Arial"/>
              </a:rPr>
              <a:t>to</a:t>
            </a:r>
            <a:r>
              <a:rPr sz="800" spc="80">
                <a:solidFill>
                  <a:srgbClr val="231F20"/>
                </a:solidFill>
                <a:latin typeface="Arial"/>
                <a:cs typeface="Arial"/>
              </a:rPr>
              <a:t> </a:t>
            </a:r>
            <a:r>
              <a:rPr sz="800">
                <a:solidFill>
                  <a:srgbClr val="231F20"/>
                </a:solidFill>
                <a:latin typeface="Arial"/>
                <a:cs typeface="Arial"/>
              </a:rPr>
              <a:t>an</a:t>
            </a:r>
            <a:r>
              <a:rPr sz="800" spc="80">
                <a:solidFill>
                  <a:srgbClr val="231F20"/>
                </a:solidFill>
                <a:latin typeface="Arial"/>
                <a:cs typeface="Arial"/>
              </a:rPr>
              <a:t> </a:t>
            </a:r>
            <a:r>
              <a:rPr sz="800">
                <a:solidFill>
                  <a:srgbClr val="231F20"/>
                </a:solidFill>
                <a:latin typeface="Arial"/>
                <a:cs typeface="Arial"/>
              </a:rPr>
              <a:t>individual</a:t>
            </a:r>
            <a:r>
              <a:rPr sz="800" spc="80">
                <a:solidFill>
                  <a:srgbClr val="231F20"/>
                </a:solidFill>
                <a:latin typeface="Arial"/>
                <a:cs typeface="Arial"/>
              </a:rPr>
              <a:t> </a:t>
            </a:r>
            <a:r>
              <a:rPr sz="800">
                <a:solidFill>
                  <a:srgbClr val="231F20"/>
                </a:solidFill>
                <a:latin typeface="Arial"/>
                <a:cs typeface="Arial"/>
              </a:rPr>
              <a:t>represent</a:t>
            </a:r>
            <a:r>
              <a:rPr sz="800" spc="70">
                <a:solidFill>
                  <a:srgbClr val="231F20"/>
                </a:solidFill>
                <a:latin typeface="Arial"/>
                <a:cs typeface="Arial"/>
              </a:rPr>
              <a:t> </a:t>
            </a:r>
            <a:r>
              <a:rPr sz="800">
                <a:solidFill>
                  <a:srgbClr val="231F20"/>
                </a:solidFill>
                <a:latin typeface="Arial"/>
                <a:cs typeface="Arial"/>
              </a:rPr>
              <a:t>the</a:t>
            </a:r>
            <a:r>
              <a:rPr sz="800" spc="90">
                <a:solidFill>
                  <a:srgbClr val="231F20"/>
                </a:solidFill>
                <a:latin typeface="Arial"/>
                <a:cs typeface="Arial"/>
              </a:rPr>
              <a:t> </a:t>
            </a:r>
            <a:r>
              <a:rPr sz="800">
                <a:solidFill>
                  <a:srgbClr val="231F20"/>
                </a:solidFill>
                <a:latin typeface="Arial"/>
                <a:cs typeface="Arial"/>
              </a:rPr>
              <a:t>opinions</a:t>
            </a:r>
            <a:r>
              <a:rPr sz="800" spc="70">
                <a:solidFill>
                  <a:srgbClr val="231F20"/>
                </a:solidFill>
                <a:latin typeface="Arial"/>
                <a:cs typeface="Arial"/>
              </a:rPr>
              <a:t> </a:t>
            </a:r>
            <a:r>
              <a:rPr sz="800">
                <a:solidFill>
                  <a:srgbClr val="231F20"/>
                </a:solidFill>
                <a:latin typeface="Arial"/>
                <a:cs typeface="Arial"/>
              </a:rPr>
              <a:t>of</a:t>
            </a:r>
            <a:r>
              <a:rPr sz="800" spc="80">
                <a:solidFill>
                  <a:srgbClr val="231F20"/>
                </a:solidFill>
                <a:latin typeface="Arial"/>
                <a:cs typeface="Arial"/>
              </a:rPr>
              <a:t> </a:t>
            </a:r>
            <a:r>
              <a:rPr sz="800">
                <a:solidFill>
                  <a:srgbClr val="231F20"/>
                </a:solidFill>
                <a:latin typeface="Arial"/>
                <a:cs typeface="Arial"/>
              </a:rPr>
              <a:t>that</a:t>
            </a:r>
            <a:r>
              <a:rPr sz="800" spc="75">
                <a:solidFill>
                  <a:srgbClr val="231F20"/>
                </a:solidFill>
                <a:latin typeface="Arial"/>
                <a:cs typeface="Arial"/>
              </a:rPr>
              <a:t> </a:t>
            </a:r>
            <a:r>
              <a:rPr sz="800">
                <a:solidFill>
                  <a:srgbClr val="231F20"/>
                </a:solidFill>
                <a:latin typeface="Arial"/>
                <a:cs typeface="Arial"/>
              </a:rPr>
              <a:t>individual</a:t>
            </a:r>
            <a:r>
              <a:rPr sz="800" spc="75">
                <a:solidFill>
                  <a:srgbClr val="231F20"/>
                </a:solidFill>
                <a:latin typeface="Arial"/>
                <a:cs typeface="Arial"/>
              </a:rPr>
              <a:t> </a:t>
            </a:r>
            <a:r>
              <a:rPr sz="800" spc="-45">
                <a:solidFill>
                  <a:srgbClr val="231F20"/>
                </a:solidFill>
                <a:latin typeface="Arial"/>
                <a:cs typeface="Arial"/>
              </a:rPr>
              <a:t>as</a:t>
            </a:r>
            <a:r>
              <a:rPr sz="800" spc="75">
                <a:solidFill>
                  <a:srgbClr val="231F20"/>
                </a:solidFill>
                <a:latin typeface="Arial"/>
                <a:cs typeface="Arial"/>
              </a:rPr>
              <a:t> </a:t>
            </a:r>
            <a:r>
              <a:rPr sz="800">
                <a:solidFill>
                  <a:srgbClr val="231F20"/>
                </a:solidFill>
                <a:latin typeface="Arial"/>
                <a:cs typeface="Arial"/>
              </a:rPr>
              <a:t>of</a:t>
            </a:r>
            <a:r>
              <a:rPr sz="800" spc="80">
                <a:solidFill>
                  <a:srgbClr val="231F20"/>
                </a:solidFill>
                <a:latin typeface="Arial"/>
                <a:cs typeface="Arial"/>
              </a:rPr>
              <a:t> </a:t>
            </a:r>
            <a:r>
              <a:rPr sz="800">
                <a:solidFill>
                  <a:srgbClr val="231F20"/>
                </a:solidFill>
                <a:latin typeface="Arial"/>
                <a:cs typeface="Arial"/>
              </a:rPr>
              <a:t>the</a:t>
            </a:r>
            <a:r>
              <a:rPr sz="800" spc="85">
                <a:solidFill>
                  <a:srgbClr val="231F20"/>
                </a:solidFill>
                <a:latin typeface="Arial"/>
                <a:cs typeface="Arial"/>
              </a:rPr>
              <a:t> </a:t>
            </a:r>
            <a:r>
              <a:rPr sz="800" spc="-20">
                <a:solidFill>
                  <a:srgbClr val="231F20"/>
                </a:solidFill>
                <a:latin typeface="Arial"/>
                <a:cs typeface="Arial"/>
              </a:rPr>
              <a:t>date </a:t>
            </a:r>
            <a:r>
              <a:rPr sz="800" spc="10">
                <a:solidFill>
                  <a:srgbClr val="231F20"/>
                </a:solidFill>
                <a:latin typeface="Arial"/>
                <a:cs typeface="Arial"/>
              </a:rPr>
              <a:t>published</a:t>
            </a:r>
            <a:r>
              <a:rPr sz="800" spc="25">
                <a:solidFill>
                  <a:srgbClr val="231F20"/>
                </a:solidFill>
                <a:latin typeface="Arial"/>
                <a:cs typeface="Arial"/>
              </a:rPr>
              <a:t> </a:t>
            </a:r>
            <a:r>
              <a:rPr sz="800" spc="10">
                <a:solidFill>
                  <a:srgbClr val="231F20"/>
                </a:solidFill>
                <a:latin typeface="Arial"/>
                <a:cs typeface="Arial"/>
              </a:rPr>
              <a:t>and</a:t>
            </a:r>
            <a:r>
              <a:rPr sz="800" spc="30">
                <a:solidFill>
                  <a:srgbClr val="231F20"/>
                </a:solidFill>
                <a:latin typeface="Arial"/>
                <a:cs typeface="Arial"/>
              </a:rPr>
              <a:t> </a:t>
            </a:r>
            <a:r>
              <a:rPr sz="800" spc="10">
                <a:solidFill>
                  <a:srgbClr val="231F20"/>
                </a:solidFill>
                <a:latin typeface="Arial"/>
                <a:cs typeface="Arial"/>
              </a:rPr>
              <a:t>do</a:t>
            </a:r>
            <a:r>
              <a:rPr sz="800" spc="25">
                <a:solidFill>
                  <a:srgbClr val="231F20"/>
                </a:solidFill>
                <a:latin typeface="Arial"/>
                <a:cs typeface="Arial"/>
              </a:rPr>
              <a:t> </a:t>
            </a:r>
            <a:r>
              <a:rPr sz="800" spc="10">
                <a:solidFill>
                  <a:srgbClr val="231F20"/>
                </a:solidFill>
                <a:latin typeface="Arial"/>
                <a:cs typeface="Arial"/>
              </a:rPr>
              <a:t>not</a:t>
            </a:r>
            <a:r>
              <a:rPr sz="800" spc="20">
                <a:solidFill>
                  <a:srgbClr val="231F20"/>
                </a:solidFill>
                <a:latin typeface="Arial"/>
                <a:cs typeface="Arial"/>
              </a:rPr>
              <a:t> </a:t>
            </a:r>
            <a:r>
              <a:rPr sz="800">
                <a:solidFill>
                  <a:srgbClr val="231F20"/>
                </a:solidFill>
                <a:latin typeface="Arial"/>
                <a:cs typeface="Arial"/>
              </a:rPr>
              <a:t>necessarily</a:t>
            </a:r>
            <a:r>
              <a:rPr sz="800" spc="15">
                <a:solidFill>
                  <a:srgbClr val="231F20"/>
                </a:solidFill>
                <a:latin typeface="Arial"/>
                <a:cs typeface="Arial"/>
              </a:rPr>
              <a:t> </a:t>
            </a:r>
            <a:r>
              <a:rPr sz="800" spc="10">
                <a:solidFill>
                  <a:srgbClr val="231F20"/>
                </a:solidFill>
                <a:latin typeface="Arial"/>
                <a:cs typeface="Arial"/>
              </a:rPr>
              <a:t>reflect</a:t>
            </a:r>
            <a:r>
              <a:rPr sz="800" spc="20">
                <a:solidFill>
                  <a:srgbClr val="231F20"/>
                </a:solidFill>
                <a:latin typeface="Arial"/>
                <a:cs typeface="Arial"/>
              </a:rPr>
              <a:t> </a:t>
            </a:r>
            <a:r>
              <a:rPr sz="800" spc="10">
                <a:solidFill>
                  <a:srgbClr val="231F20"/>
                </a:solidFill>
                <a:latin typeface="Arial"/>
                <a:cs typeface="Arial"/>
              </a:rPr>
              <a:t>the</a:t>
            </a:r>
            <a:r>
              <a:rPr sz="800" spc="30">
                <a:solidFill>
                  <a:srgbClr val="231F20"/>
                </a:solidFill>
                <a:latin typeface="Arial"/>
                <a:cs typeface="Arial"/>
              </a:rPr>
              <a:t> </a:t>
            </a:r>
            <a:r>
              <a:rPr sz="800" spc="10">
                <a:solidFill>
                  <a:srgbClr val="231F20"/>
                </a:solidFill>
                <a:latin typeface="Arial"/>
                <a:cs typeface="Arial"/>
              </a:rPr>
              <a:t>opinions</a:t>
            </a:r>
            <a:r>
              <a:rPr sz="800" spc="15">
                <a:solidFill>
                  <a:srgbClr val="231F20"/>
                </a:solidFill>
                <a:latin typeface="Arial"/>
                <a:cs typeface="Arial"/>
              </a:rPr>
              <a:t> </a:t>
            </a:r>
            <a:r>
              <a:rPr sz="800" spc="10">
                <a:solidFill>
                  <a:srgbClr val="231F20"/>
                </a:solidFill>
                <a:latin typeface="Arial"/>
                <a:cs typeface="Arial"/>
              </a:rPr>
              <a:t>of</a:t>
            </a:r>
            <a:r>
              <a:rPr sz="800" spc="25">
                <a:solidFill>
                  <a:srgbClr val="231F20"/>
                </a:solidFill>
                <a:latin typeface="Arial"/>
                <a:cs typeface="Arial"/>
              </a:rPr>
              <a:t> </a:t>
            </a:r>
            <a:r>
              <a:rPr sz="800" spc="10">
                <a:solidFill>
                  <a:srgbClr val="231F20"/>
                </a:solidFill>
                <a:latin typeface="Arial"/>
                <a:cs typeface="Arial"/>
              </a:rPr>
              <a:t>Capital</a:t>
            </a:r>
            <a:r>
              <a:rPr sz="800" spc="25">
                <a:solidFill>
                  <a:srgbClr val="231F20"/>
                </a:solidFill>
                <a:latin typeface="Arial"/>
                <a:cs typeface="Arial"/>
              </a:rPr>
              <a:t> </a:t>
            </a:r>
            <a:r>
              <a:rPr sz="800" spc="10">
                <a:solidFill>
                  <a:srgbClr val="231F20"/>
                </a:solidFill>
                <a:latin typeface="Arial"/>
                <a:cs typeface="Arial"/>
              </a:rPr>
              <a:t>Group</a:t>
            </a:r>
            <a:r>
              <a:rPr sz="800" spc="30">
                <a:solidFill>
                  <a:srgbClr val="231F20"/>
                </a:solidFill>
                <a:latin typeface="Arial"/>
                <a:cs typeface="Arial"/>
              </a:rPr>
              <a:t> </a:t>
            </a:r>
            <a:r>
              <a:rPr sz="800" spc="10">
                <a:solidFill>
                  <a:srgbClr val="231F20"/>
                </a:solidFill>
                <a:latin typeface="Arial"/>
                <a:cs typeface="Arial"/>
              </a:rPr>
              <a:t>or</a:t>
            </a:r>
            <a:r>
              <a:rPr sz="800" spc="25">
                <a:solidFill>
                  <a:srgbClr val="231F20"/>
                </a:solidFill>
                <a:latin typeface="Arial"/>
                <a:cs typeface="Arial"/>
              </a:rPr>
              <a:t> </a:t>
            </a:r>
            <a:r>
              <a:rPr sz="800" spc="10">
                <a:solidFill>
                  <a:srgbClr val="231F20"/>
                </a:solidFill>
                <a:latin typeface="Arial"/>
                <a:cs typeface="Arial"/>
              </a:rPr>
              <a:t>its</a:t>
            </a:r>
            <a:r>
              <a:rPr sz="800" spc="15">
                <a:solidFill>
                  <a:srgbClr val="231F20"/>
                </a:solidFill>
                <a:latin typeface="Arial"/>
                <a:cs typeface="Arial"/>
              </a:rPr>
              <a:t> </a:t>
            </a:r>
            <a:r>
              <a:rPr sz="800">
                <a:solidFill>
                  <a:srgbClr val="231F20"/>
                </a:solidFill>
                <a:latin typeface="Arial"/>
                <a:cs typeface="Arial"/>
              </a:rPr>
              <a:t>affiliates.</a:t>
            </a:r>
            <a:r>
              <a:rPr sz="800" spc="30">
                <a:solidFill>
                  <a:srgbClr val="231F20"/>
                </a:solidFill>
                <a:latin typeface="Arial"/>
                <a:cs typeface="Arial"/>
              </a:rPr>
              <a:t> </a:t>
            </a:r>
            <a:r>
              <a:rPr sz="800" spc="-20">
                <a:solidFill>
                  <a:srgbClr val="231F20"/>
                </a:solidFill>
                <a:latin typeface="Arial"/>
                <a:cs typeface="Arial"/>
              </a:rPr>
              <a:t>This </a:t>
            </a:r>
            <a:r>
              <a:rPr sz="800">
                <a:solidFill>
                  <a:srgbClr val="231F20"/>
                </a:solidFill>
                <a:latin typeface="Arial"/>
                <a:cs typeface="Arial"/>
              </a:rPr>
              <a:t>information</a:t>
            </a:r>
            <a:r>
              <a:rPr sz="800" spc="95">
                <a:solidFill>
                  <a:srgbClr val="231F20"/>
                </a:solidFill>
                <a:latin typeface="Arial"/>
                <a:cs typeface="Arial"/>
              </a:rPr>
              <a:t> </a:t>
            </a:r>
            <a:r>
              <a:rPr sz="800">
                <a:solidFill>
                  <a:srgbClr val="231F20"/>
                </a:solidFill>
                <a:latin typeface="Arial"/>
                <a:cs typeface="Arial"/>
              </a:rPr>
              <a:t>is</a:t>
            </a:r>
            <a:r>
              <a:rPr sz="800" spc="85">
                <a:solidFill>
                  <a:srgbClr val="231F20"/>
                </a:solidFill>
                <a:latin typeface="Arial"/>
                <a:cs typeface="Arial"/>
              </a:rPr>
              <a:t> </a:t>
            </a:r>
            <a:r>
              <a:rPr sz="800">
                <a:solidFill>
                  <a:srgbClr val="231F20"/>
                </a:solidFill>
                <a:latin typeface="Arial"/>
                <a:cs typeface="Arial"/>
              </a:rPr>
              <a:t>intended</a:t>
            </a:r>
            <a:r>
              <a:rPr sz="800" spc="105">
                <a:solidFill>
                  <a:srgbClr val="231F20"/>
                </a:solidFill>
                <a:latin typeface="Arial"/>
                <a:cs typeface="Arial"/>
              </a:rPr>
              <a:t> </a:t>
            </a:r>
            <a:r>
              <a:rPr sz="800">
                <a:solidFill>
                  <a:srgbClr val="231F20"/>
                </a:solidFill>
                <a:latin typeface="Arial"/>
                <a:cs typeface="Arial"/>
              </a:rPr>
              <a:t>to</a:t>
            </a:r>
            <a:r>
              <a:rPr sz="800" spc="95">
                <a:solidFill>
                  <a:srgbClr val="231F20"/>
                </a:solidFill>
                <a:latin typeface="Arial"/>
                <a:cs typeface="Arial"/>
              </a:rPr>
              <a:t> </a:t>
            </a:r>
            <a:r>
              <a:rPr sz="800">
                <a:solidFill>
                  <a:srgbClr val="231F20"/>
                </a:solidFill>
                <a:latin typeface="Arial"/>
                <a:cs typeface="Arial"/>
              </a:rPr>
              <a:t>highlight</a:t>
            </a:r>
            <a:r>
              <a:rPr sz="800" spc="85">
                <a:solidFill>
                  <a:srgbClr val="231F20"/>
                </a:solidFill>
                <a:latin typeface="Arial"/>
                <a:cs typeface="Arial"/>
              </a:rPr>
              <a:t> </a:t>
            </a:r>
            <a:r>
              <a:rPr sz="800" spc="-20">
                <a:solidFill>
                  <a:srgbClr val="231F20"/>
                </a:solidFill>
                <a:latin typeface="Arial"/>
                <a:cs typeface="Arial"/>
              </a:rPr>
              <a:t>issues</a:t>
            </a:r>
            <a:r>
              <a:rPr sz="800" spc="90">
                <a:solidFill>
                  <a:srgbClr val="231F20"/>
                </a:solidFill>
                <a:latin typeface="Arial"/>
                <a:cs typeface="Arial"/>
              </a:rPr>
              <a:t> </a:t>
            </a:r>
            <a:r>
              <a:rPr sz="800">
                <a:solidFill>
                  <a:srgbClr val="231F20"/>
                </a:solidFill>
                <a:latin typeface="Arial"/>
                <a:cs typeface="Arial"/>
              </a:rPr>
              <a:t>and</a:t>
            </a:r>
            <a:r>
              <a:rPr sz="800" spc="100">
                <a:solidFill>
                  <a:srgbClr val="231F20"/>
                </a:solidFill>
                <a:latin typeface="Arial"/>
                <a:cs typeface="Arial"/>
              </a:rPr>
              <a:t> </a:t>
            </a:r>
            <a:r>
              <a:rPr sz="800">
                <a:solidFill>
                  <a:srgbClr val="231F20"/>
                </a:solidFill>
                <a:latin typeface="Arial"/>
                <a:cs typeface="Arial"/>
              </a:rPr>
              <a:t>should</a:t>
            </a:r>
            <a:r>
              <a:rPr sz="800" spc="105">
                <a:solidFill>
                  <a:srgbClr val="231F20"/>
                </a:solidFill>
                <a:latin typeface="Arial"/>
                <a:cs typeface="Arial"/>
              </a:rPr>
              <a:t> </a:t>
            </a:r>
            <a:r>
              <a:rPr sz="800">
                <a:solidFill>
                  <a:srgbClr val="231F20"/>
                </a:solidFill>
                <a:latin typeface="Arial"/>
                <a:cs typeface="Arial"/>
              </a:rPr>
              <a:t>not</a:t>
            </a:r>
            <a:r>
              <a:rPr sz="800" spc="85">
                <a:solidFill>
                  <a:srgbClr val="231F20"/>
                </a:solidFill>
                <a:latin typeface="Arial"/>
                <a:cs typeface="Arial"/>
              </a:rPr>
              <a:t> </a:t>
            </a:r>
            <a:r>
              <a:rPr sz="800">
                <a:solidFill>
                  <a:srgbClr val="231F20"/>
                </a:solidFill>
                <a:latin typeface="Arial"/>
                <a:cs typeface="Arial"/>
              </a:rPr>
              <a:t>be</a:t>
            </a:r>
            <a:r>
              <a:rPr sz="800" spc="105">
                <a:solidFill>
                  <a:srgbClr val="231F20"/>
                </a:solidFill>
                <a:latin typeface="Arial"/>
                <a:cs typeface="Arial"/>
              </a:rPr>
              <a:t> </a:t>
            </a:r>
            <a:r>
              <a:rPr sz="800">
                <a:solidFill>
                  <a:srgbClr val="231F20"/>
                </a:solidFill>
                <a:latin typeface="Arial"/>
                <a:cs typeface="Arial"/>
              </a:rPr>
              <a:t>considered</a:t>
            </a:r>
            <a:r>
              <a:rPr sz="800" spc="100">
                <a:solidFill>
                  <a:srgbClr val="231F20"/>
                </a:solidFill>
                <a:latin typeface="Arial"/>
                <a:cs typeface="Arial"/>
              </a:rPr>
              <a:t> </a:t>
            </a:r>
            <a:r>
              <a:rPr sz="800">
                <a:solidFill>
                  <a:srgbClr val="231F20"/>
                </a:solidFill>
                <a:latin typeface="Arial"/>
                <a:cs typeface="Arial"/>
              </a:rPr>
              <a:t>advice,</a:t>
            </a:r>
            <a:r>
              <a:rPr sz="800" spc="105">
                <a:solidFill>
                  <a:srgbClr val="231F20"/>
                </a:solidFill>
                <a:latin typeface="Arial"/>
                <a:cs typeface="Arial"/>
              </a:rPr>
              <a:t> </a:t>
            </a:r>
            <a:r>
              <a:rPr sz="800" spc="-25">
                <a:solidFill>
                  <a:srgbClr val="231F20"/>
                </a:solidFill>
                <a:latin typeface="Arial"/>
                <a:cs typeface="Arial"/>
              </a:rPr>
              <a:t>an</a:t>
            </a:r>
            <a:r>
              <a:rPr sz="800">
                <a:solidFill>
                  <a:srgbClr val="231F20"/>
                </a:solidFill>
                <a:latin typeface="Arial"/>
                <a:cs typeface="Arial"/>
              </a:rPr>
              <a:t> endorsement</a:t>
            </a:r>
            <a:r>
              <a:rPr sz="800" spc="55">
                <a:solidFill>
                  <a:srgbClr val="231F20"/>
                </a:solidFill>
                <a:latin typeface="Arial"/>
                <a:cs typeface="Arial"/>
              </a:rPr>
              <a:t> </a:t>
            </a:r>
            <a:r>
              <a:rPr sz="800">
                <a:solidFill>
                  <a:srgbClr val="231F20"/>
                </a:solidFill>
                <a:latin typeface="Arial"/>
                <a:cs typeface="Arial"/>
              </a:rPr>
              <a:t>or</a:t>
            </a:r>
            <a:r>
              <a:rPr sz="800" spc="65">
                <a:solidFill>
                  <a:srgbClr val="231F20"/>
                </a:solidFill>
                <a:latin typeface="Arial"/>
                <a:cs typeface="Arial"/>
              </a:rPr>
              <a:t> </a:t>
            </a:r>
            <a:r>
              <a:rPr sz="800">
                <a:solidFill>
                  <a:srgbClr val="231F20"/>
                </a:solidFill>
                <a:latin typeface="Arial"/>
                <a:cs typeface="Arial"/>
              </a:rPr>
              <a:t>a</a:t>
            </a:r>
            <a:r>
              <a:rPr sz="800" spc="65">
                <a:solidFill>
                  <a:srgbClr val="231F20"/>
                </a:solidFill>
                <a:latin typeface="Arial"/>
                <a:cs typeface="Arial"/>
              </a:rPr>
              <a:t> </a:t>
            </a:r>
            <a:r>
              <a:rPr sz="800" spc="-10">
                <a:solidFill>
                  <a:srgbClr val="231F20"/>
                </a:solidFill>
                <a:latin typeface="Arial"/>
                <a:cs typeface="Arial"/>
              </a:rPr>
              <a:t>recommendation.</a:t>
            </a:r>
            <a:endParaRPr sz="800">
              <a:latin typeface="Arial"/>
              <a:cs typeface="Arial"/>
            </a:endParaRPr>
          </a:p>
          <a:p>
            <a:pPr marL="12700" marR="158750" algn="just">
              <a:lnSpc>
                <a:spcPct val="98800"/>
              </a:lnSpc>
              <a:spcBef>
                <a:spcPts val="55"/>
              </a:spcBef>
            </a:pPr>
            <a:r>
              <a:rPr sz="800" spc="-10">
                <a:solidFill>
                  <a:srgbClr val="231F20"/>
                </a:solidFill>
                <a:latin typeface="Arial"/>
                <a:cs typeface="Arial"/>
              </a:rPr>
              <a:t>This</a:t>
            </a:r>
            <a:r>
              <a:rPr sz="800" spc="55">
                <a:solidFill>
                  <a:srgbClr val="231F20"/>
                </a:solidFill>
                <a:latin typeface="Arial"/>
                <a:cs typeface="Arial"/>
              </a:rPr>
              <a:t> </a:t>
            </a:r>
            <a:r>
              <a:rPr sz="800">
                <a:solidFill>
                  <a:srgbClr val="231F20"/>
                </a:solidFill>
                <a:latin typeface="Arial"/>
                <a:cs typeface="Arial"/>
              </a:rPr>
              <a:t>content,</a:t>
            </a:r>
            <a:r>
              <a:rPr sz="800" spc="70">
                <a:solidFill>
                  <a:srgbClr val="231F20"/>
                </a:solidFill>
                <a:latin typeface="Arial"/>
                <a:cs typeface="Arial"/>
              </a:rPr>
              <a:t> </a:t>
            </a:r>
            <a:r>
              <a:rPr sz="800">
                <a:solidFill>
                  <a:srgbClr val="231F20"/>
                </a:solidFill>
                <a:latin typeface="Arial"/>
                <a:cs typeface="Arial"/>
              </a:rPr>
              <a:t>developed</a:t>
            </a:r>
            <a:r>
              <a:rPr sz="800" spc="75">
                <a:solidFill>
                  <a:srgbClr val="231F20"/>
                </a:solidFill>
                <a:latin typeface="Arial"/>
                <a:cs typeface="Arial"/>
              </a:rPr>
              <a:t> </a:t>
            </a:r>
            <a:r>
              <a:rPr sz="800">
                <a:solidFill>
                  <a:srgbClr val="231F20"/>
                </a:solidFill>
                <a:latin typeface="Arial"/>
                <a:cs typeface="Arial"/>
              </a:rPr>
              <a:t>by</a:t>
            </a:r>
            <a:r>
              <a:rPr sz="800" spc="60">
                <a:solidFill>
                  <a:srgbClr val="231F20"/>
                </a:solidFill>
                <a:latin typeface="Arial"/>
                <a:cs typeface="Arial"/>
              </a:rPr>
              <a:t> </a:t>
            </a:r>
            <a:r>
              <a:rPr sz="800">
                <a:solidFill>
                  <a:srgbClr val="231F20"/>
                </a:solidFill>
                <a:latin typeface="Arial"/>
                <a:cs typeface="Arial"/>
              </a:rPr>
              <a:t>Capital</a:t>
            </a:r>
            <a:r>
              <a:rPr sz="800" spc="65">
                <a:solidFill>
                  <a:srgbClr val="231F20"/>
                </a:solidFill>
                <a:latin typeface="Arial"/>
                <a:cs typeface="Arial"/>
              </a:rPr>
              <a:t> </a:t>
            </a:r>
            <a:r>
              <a:rPr sz="800">
                <a:solidFill>
                  <a:srgbClr val="231F20"/>
                </a:solidFill>
                <a:latin typeface="Arial"/>
                <a:cs typeface="Arial"/>
              </a:rPr>
              <a:t>Group,</a:t>
            </a:r>
            <a:r>
              <a:rPr sz="800" spc="75">
                <a:solidFill>
                  <a:srgbClr val="231F20"/>
                </a:solidFill>
                <a:latin typeface="Arial"/>
                <a:cs typeface="Arial"/>
              </a:rPr>
              <a:t> </a:t>
            </a:r>
            <a:r>
              <a:rPr sz="800">
                <a:solidFill>
                  <a:srgbClr val="231F20"/>
                </a:solidFill>
                <a:latin typeface="Arial"/>
                <a:cs typeface="Arial"/>
              </a:rPr>
              <a:t>home</a:t>
            </a:r>
            <a:r>
              <a:rPr sz="800" spc="70">
                <a:solidFill>
                  <a:srgbClr val="231F20"/>
                </a:solidFill>
                <a:latin typeface="Arial"/>
                <a:cs typeface="Arial"/>
              </a:rPr>
              <a:t> </a:t>
            </a:r>
            <a:r>
              <a:rPr sz="800">
                <a:solidFill>
                  <a:srgbClr val="231F20"/>
                </a:solidFill>
                <a:latin typeface="Arial"/>
                <a:cs typeface="Arial"/>
              </a:rPr>
              <a:t>of</a:t>
            </a:r>
            <a:r>
              <a:rPr sz="800" spc="65">
                <a:solidFill>
                  <a:srgbClr val="231F20"/>
                </a:solidFill>
                <a:latin typeface="Arial"/>
                <a:cs typeface="Arial"/>
              </a:rPr>
              <a:t> </a:t>
            </a:r>
            <a:r>
              <a:rPr sz="800">
                <a:solidFill>
                  <a:srgbClr val="231F20"/>
                </a:solidFill>
                <a:latin typeface="Arial"/>
                <a:cs typeface="Arial"/>
              </a:rPr>
              <a:t>American</a:t>
            </a:r>
            <a:r>
              <a:rPr sz="800" spc="65">
                <a:solidFill>
                  <a:srgbClr val="231F20"/>
                </a:solidFill>
                <a:latin typeface="Arial"/>
                <a:cs typeface="Arial"/>
              </a:rPr>
              <a:t> </a:t>
            </a:r>
            <a:r>
              <a:rPr sz="800">
                <a:solidFill>
                  <a:srgbClr val="231F20"/>
                </a:solidFill>
                <a:latin typeface="Arial"/>
                <a:cs typeface="Arial"/>
              </a:rPr>
              <a:t>Funds,</a:t>
            </a:r>
            <a:r>
              <a:rPr sz="800" spc="70">
                <a:solidFill>
                  <a:srgbClr val="231F20"/>
                </a:solidFill>
                <a:latin typeface="Arial"/>
                <a:cs typeface="Arial"/>
              </a:rPr>
              <a:t> </a:t>
            </a:r>
            <a:r>
              <a:rPr sz="800">
                <a:solidFill>
                  <a:srgbClr val="231F20"/>
                </a:solidFill>
                <a:latin typeface="Arial"/>
                <a:cs typeface="Arial"/>
              </a:rPr>
              <a:t>should</a:t>
            </a:r>
            <a:r>
              <a:rPr sz="800" spc="70">
                <a:solidFill>
                  <a:srgbClr val="231F20"/>
                </a:solidFill>
                <a:latin typeface="Arial"/>
                <a:cs typeface="Arial"/>
              </a:rPr>
              <a:t> </a:t>
            </a:r>
            <a:r>
              <a:rPr sz="800">
                <a:solidFill>
                  <a:srgbClr val="231F20"/>
                </a:solidFill>
                <a:latin typeface="Arial"/>
                <a:cs typeface="Arial"/>
              </a:rPr>
              <a:t>not</a:t>
            </a:r>
            <a:r>
              <a:rPr sz="800" spc="60">
                <a:solidFill>
                  <a:srgbClr val="231F20"/>
                </a:solidFill>
                <a:latin typeface="Arial"/>
                <a:cs typeface="Arial"/>
              </a:rPr>
              <a:t> </a:t>
            </a:r>
            <a:r>
              <a:rPr sz="800">
                <a:solidFill>
                  <a:srgbClr val="231F20"/>
                </a:solidFill>
                <a:latin typeface="Arial"/>
                <a:cs typeface="Arial"/>
              </a:rPr>
              <a:t>be</a:t>
            </a:r>
            <a:r>
              <a:rPr sz="800" spc="70">
                <a:solidFill>
                  <a:srgbClr val="231F20"/>
                </a:solidFill>
                <a:latin typeface="Arial"/>
                <a:cs typeface="Arial"/>
              </a:rPr>
              <a:t> </a:t>
            </a:r>
            <a:r>
              <a:rPr sz="800">
                <a:solidFill>
                  <a:srgbClr val="231F20"/>
                </a:solidFill>
                <a:latin typeface="Arial"/>
                <a:cs typeface="Arial"/>
              </a:rPr>
              <a:t>used</a:t>
            </a:r>
            <a:r>
              <a:rPr sz="800" spc="70">
                <a:solidFill>
                  <a:srgbClr val="231F20"/>
                </a:solidFill>
                <a:latin typeface="Arial"/>
                <a:cs typeface="Arial"/>
              </a:rPr>
              <a:t> </a:t>
            </a:r>
            <a:r>
              <a:rPr sz="800" spc="-45">
                <a:solidFill>
                  <a:srgbClr val="231F20"/>
                </a:solidFill>
                <a:latin typeface="Arial"/>
                <a:cs typeface="Arial"/>
              </a:rPr>
              <a:t>as</a:t>
            </a:r>
            <a:r>
              <a:rPr sz="800" spc="60">
                <a:solidFill>
                  <a:srgbClr val="231F20"/>
                </a:solidFill>
                <a:latin typeface="Arial"/>
                <a:cs typeface="Arial"/>
              </a:rPr>
              <a:t> </a:t>
            </a:r>
            <a:r>
              <a:rPr sz="800" spc="-50">
                <a:solidFill>
                  <a:srgbClr val="231F20"/>
                </a:solidFill>
                <a:latin typeface="Arial"/>
                <a:cs typeface="Arial"/>
              </a:rPr>
              <a:t>a</a:t>
            </a:r>
            <a:r>
              <a:rPr sz="800">
                <a:solidFill>
                  <a:srgbClr val="231F20"/>
                </a:solidFill>
                <a:latin typeface="Arial"/>
                <a:cs typeface="Arial"/>
              </a:rPr>
              <a:t> primary</a:t>
            </a:r>
            <a:r>
              <a:rPr sz="800" spc="55">
                <a:solidFill>
                  <a:srgbClr val="231F20"/>
                </a:solidFill>
                <a:latin typeface="Arial"/>
                <a:cs typeface="Arial"/>
              </a:rPr>
              <a:t> </a:t>
            </a:r>
            <a:r>
              <a:rPr sz="800" spc="-10">
                <a:solidFill>
                  <a:srgbClr val="231F20"/>
                </a:solidFill>
                <a:latin typeface="Arial"/>
                <a:cs typeface="Arial"/>
              </a:rPr>
              <a:t>basis</a:t>
            </a:r>
            <a:r>
              <a:rPr sz="800" spc="60">
                <a:solidFill>
                  <a:srgbClr val="231F20"/>
                </a:solidFill>
                <a:latin typeface="Arial"/>
                <a:cs typeface="Arial"/>
              </a:rPr>
              <a:t> </a:t>
            </a:r>
            <a:r>
              <a:rPr sz="800">
                <a:solidFill>
                  <a:srgbClr val="231F20"/>
                </a:solidFill>
                <a:latin typeface="Arial"/>
                <a:cs typeface="Arial"/>
              </a:rPr>
              <a:t>for</a:t>
            </a:r>
            <a:r>
              <a:rPr sz="800" spc="60">
                <a:solidFill>
                  <a:srgbClr val="231F20"/>
                </a:solidFill>
                <a:latin typeface="Arial"/>
                <a:cs typeface="Arial"/>
              </a:rPr>
              <a:t> </a:t>
            </a:r>
            <a:r>
              <a:rPr sz="800">
                <a:solidFill>
                  <a:srgbClr val="231F20"/>
                </a:solidFill>
                <a:latin typeface="Arial"/>
                <a:cs typeface="Arial"/>
              </a:rPr>
              <a:t>investment</a:t>
            </a:r>
            <a:r>
              <a:rPr sz="800" spc="60">
                <a:solidFill>
                  <a:srgbClr val="231F20"/>
                </a:solidFill>
                <a:latin typeface="Arial"/>
                <a:cs typeface="Arial"/>
              </a:rPr>
              <a:t> </a:t>
            </a:r>
            <a:r>
              <a:rPr sz="800">
                <a:solidFill>
                  <a:srgbClr val="231F20"/>
                </a:solidFill>
                <a:latin typeface="Arial"/>
                <a:cs typeface="Arial"/>
              </a:rPr>
              <a:t>decisions</a:t>
            </a:r>
            <a:r>
              <a:rPr sz="800" spc="60">
                <a:solidFill>
                  <a:srgbClr val="231F20"/>
                </a:solidFill>
                <a:latin typeface="Arial"/>
                <a:cs typeface="Arial"/>
              </a:rPr>
              <a:t> </a:t>
            </a:r>
            <a:r>
              <a:rPr sz="800">
                <a:solidFill>
                  <a:srgbClr val="231F20"/>
                </a:solidFill>
                <a:latin typeface="Arial"/>
                <a:cs typeface="Arial"/>
              </a:rPr>
              <a:t>and</a:t>
            </a:r>
            <a:r>
              <a:rPr sz="800" spc="70">
                <a:solidFill>
                  <a:srgbClr val="231F20"/>
                </a:solidFill>
                <a:latin typeface="Arial"/>
                <a:cs typeface="Arial"/>
              </a:rPr>
              <a:t> </a:t>
            </a:r>
            <a:r>
              <a:rPr sz="800">
                <a:solidFill>
                  <a:srgbClr val="231F20"/>
                </a:solidFill>
                <a:latin typeface="Arial"/>
                <a:cs typeface="Arial"/>
              </a:rPr>
              <a:t>is</a:t>
            </a:r>
            <a:r>
              <a:rPr sz="800" spc="55">
                <a:solidFill>
                  <a:srgbClr val="231F20"/>
                </a:solidFill>
                <a:latin typeface="Arial"/>
                <a:cs typeface="Arial"/>
              </a:rPr>
              <a:t> </a:t>
            </a:r>
            <a:r>
              <a:rPr sz="800">
                <a:solidFill>
                  <a:srgbClr val="231F20"/>
                </a:solidFill>
                <a:latin typeface="Arial"/>
                <a:cs typeface="Arial"/>
              </a:rPr>
              <a:t>not</a:t>
            </a:r>
            <a:r>
              <a:rPr sz="800" spc="60">
                <a:solidFill>
                  <a:srgbClr val="231F20"/>
                </a:solidFill>
                <a:latin typeface="Arial"/>
                <a:cs typeface="Arial"/>
              </a:rPr>
              <a:t> </a:t>
            </a:r>
            <a:r>
              <a:rPr sz="800">
                <a:solidFill>
                  <a:srgbClr val="231F20"/>
                </a:solidFill>
                <a:latin typeface="Arial"/>
                <a:cs typeface="Arial"/>
              </a:rPr>
              <a:t>intended</a:t>
            </a:r>
            <a:r>
              <a:rPr sz="800" spc="70">
                <a:solidFill>
                  <a:srgbClr val="231F20"/>
                </a:solidFill>
                <a:latin typeface="Arial"/>
                <a:cs typeface="Arial"/>
              </a:rPr>
              <a:t> </a:t>
            </a:r>
            <a:r>
              <a:rPr sz="800">
                <a:solidFill>
                  <a:srgbClr val="231F20"/>
                </a:solidFill>
                <a:latin typeface="Arial"/>
                <a:cs typeface="Arial"/>
              </a:rPr>
              <a:t>to</a:t>
            </a:r>
            <a:r>
              <a:rPr sz="800" spc="65">
                <a:solidFill>
                  <a:srgbClr val="231F20"/>
                </a:solidFill>
                <a:latin typeface="Arial"/>
                <a:cs typeface="Arial"/>
              </a:rPr>
              <a:t> </a:t>
            </a:r>
            <a:r>
              <a:rPr sz="800">
                <a:solidFill>
                  <a:srgbClr val="231F20"/>
                </a:solidFill>
                <a:latin typeface="Arial"/>
                <a:cs typeface="Arial"/>
              </a:rPr>
              <a:t>serve</a:t>
            </a:r>
            <a:r>
              <a:rPr sz="800" spc="70">
                <a:solidFill>
                  <a:srgbClr val="231F20"/>
                </a:solidFill>
                <a:latin typeface="Arial"/>
                <a:cs typeface="Arial"/>
              </a:rPr>
              <a:t> </a:t>
            </a:r>
            <a:r>
              <a:rPr sz="800" spc="-45">
                <a:solidFill>
                  <a:srgbClr val="231F20"/>
                </a:solidFill>
                <a:latin typeface="Arial"/>
                <a:cs typeface="Arial"/>
              </a:rPr>
              <a:t>as</a:t>
            </a:r>
            <a:r>
              <a:rPr sz="800" spc="60">
                <a:solidFill>
                  <a:srgbClr val="231F20"/>
                </a:solidFill>
                <a:latin typeface="Arial"/>
                <a:cs typeface="Arial"/>
              </a:rPr>
              <a:t> </a:t>
            </a:r>
            <a:r>
              <a:rPr sz="800">
                <a:solidFill>
                  <a:srgbClr val="231F20"/>
                </a:solidFill>
                <a:latin typeface="Arial"/>
                <a:cs typeface="Arial"/>
              </a:rPr>
              <a:t>impartial</a:t>
            </a:r>
            <a:r>
              <a:rPr sz="800" spc="65">
                <a:solidFill>
                  <a:srgbClr val="231F20"/>
                </a:solidFill>
                <a:latin typeface="Arial"/>
                <a:cs typeface="Arial"/>
              </a:rPr>
              <a:t> </a:t>
            </a:r>
            <a:r>
              <a:rPr sz="800">
                <a:solidFill>
                  <a:srgbClr val="231F20"/>
                </a:solidFill>
                <a:latin typeface="Arial"/>
                <a:cs typeface="Arial"/>
              </a:rPr>
              <a:t>investment</a:t>
            </a:r>
            <a:r>
              <a:rPr sz="800" spc="55">
                <a:solidFill>
                  <a:srgbClr val="231F20"/>
                </a:solidFill>
                <a:latin typeface="Arial"/>
                <a:cs typeface="Arial"/>
              </a:rPr>
              <a:t> </a:t>
            </a:r>
            <a:r>
              <a:rPr sz="800" spc="-25">
                <a:solidFill>
                  <a:srgbClr val="231F20"/>
                </a:solidFill>
                <a:latin typeface="Arial"/>
                <a:cs typeface="Arial"/>
              </a:rPr>
              <a:t>or</a:t>
            </a:r>
            <a:r>
              <a:rPr sz="800">
                <a:solidFill>
                  <a:srgbClr val="231F20"/>
                </a:solidFill>
                <a:latin typeface="Arial"/>
                <a:cs typeface="Arial"/>
              </a:rPr>
              <a:t> fiduciary</a:t>
            </a:r>
            <a:r>
              <a:rPr sz="800" spc="105">
                <a:solidFill>
                  <a:srgbClr val="231F20"/>
                </a:solidFill>
                <a:latin typeface="Arial"/>
                <a:cs typeface="Arial"/>
              </a:rPr>
              <a:t> </a:t>
            </a:r>
            <a:r>
              <a:rPr sz="800" spc="-10">
                <a:solidFill>
                  <a:srgbClr val="231F20"/>
                </a:solidFill>
                <a:latin typeface="Arial"/>
                <a:cs typeface="Arial"/>
              </a:rPr>
              <a:t>advice.</a:t>
            </a:r>
            <a:endParaRPr sz="800">
              <a:latin typeface="Arial"/>
              <a:cs typeface="Arial"/>
            </a:endParaRPr>
          </a:p>
          <a:p>
            <a:pPr marL="12700" marR="107314" algn="just">
              <a:lnSpc>
                <a:spcPct val="100000"/>
              </a:lnSpc>
              <a:spcBef>
                <a:spcPts val="25"/>
              </a:spcBef>
            </a:pPr>
            <a:r>
              <a:rPr sz="800" spc="10">
                <a:solidFill>
                  <a:srgbClr val="231F20"/>
                </a:solidFill>
                <a:latin typeface="Arial"/>
                <a:cs typeface="Arial"/>
              </a:rPr>
              <a:t>All</a:t>
            </a:r>
            <a:r>
              <a:rPr sz="800" spc="15">
                <a:solidFill>
                  <a:srgbClr val="231F20"/>
                </a:solidFill>
                <a:latin typeface="Arial"/>
                <a:cs typeface="Arial"/>
              </a:rPr>
              <a:t> </a:t>
            </a:r>
            <a:r>
              <a:rPr sz="800" spc="10">
                <a:solidFill>
                  <a:srgbClr val="231F20"/>
                </a:solidFill>
                <a:latin typeface="Arial"/>
                <a:cs typeface="Arial"/>
              </a:rPr>
              <a:t>Capital</a:t>
            </a:r>
            <a:r>
              <a:rPr sz="800" spc="20">
                <a:solidFill>
                  <a:srgbClr val="231F20"/>
                </a:solidFill>
                <a:latin typeface="Arial"/>
                <a:cs typeface="Arial"/>
              </a:rPr>
              <a:t> </a:t>
            </a:r>
            <a:r>
              <a:rPr sz="800" spc="10">
                <a:solidFill>
                  <a:srgbClr val="231F20"/>
                </a:solidFill>
                <a:latin typeface="Arial"/>
                <a:cs typeface="Arial"/>
              </a:rPr>
              <a:t>Group</a:t>
            </a:r>
            <a:r>
              <a:rPr sz="800" spc="25">
                <a:solidFill>
                  <a:srgbClr val="231F20"/>
                </a:solidFill>
                <a:latin typeface="Arial"/>
                <a:cs typeface="Arial"/>
              </a:rPr>
              <a:t> </a:t>
            </a:r>
            <a:r>
              <a:rPr sz="800" spc="10">
                <a:solidFill>
                  <a:srgbClr val="231F20"/>
                </a:solidFill>
                <a:latin typeface="Arial"/>
                <a:cs typeface="Arial"/>
              </a:rPr>
              <a:t>trademarks mentioned</a:t>
            </a:r>
            <a:r>
              <a:rPr sz="800" spc="25">
                <a:solidFill>
                  <a:srgbClr val="231F20"/>
                </a:solidFill>
                <a:latin typeface="Arial"/>
                <a:cs typeface="Arial"/>
              </a:rPr>
              <a:t> </a:t>
            </a:r>
            <a:r>
              <a:rPr sz="800" spc="10">
                <a:solidFill>
                  <a:srgbClr val="231F20"/>
                </a:solidFill>
                <a:latin typeface="Arial"/>
                <a:cs typeface="Arial"/>
              </a:rPr>
              <a:t>are</a:t>
            </a:r>
            <a:r>
              <a:rPr sz="800" spc="25">
                <a:solidFill>
                  <a:srgbClr val="231F20"/>
                </a:solidFill>
                <a:latin typeface="Arial"/>
                <a:cs typeface="Arial"/>
              </a:rPr>
              <a:t> </a:t>
            </a:r>
            <a:r>
              <a:rPr sz="800" spc="10">
                <a:solidFill>
                  <a:srgbClr val="231F20"/>
                </a:solidFill>
                <a:latin typeface="Arial"/>
                <a:cs typeface="Arial"/>
              </a:rPr>
              <a:t>owned</a:t>
            </a:r>
            <a:r>
              <a:rPr sz="800" spc="25">
                <a:solidFill>
                  <a:srgbClr val="231F20"/>
                </a:solidFill>
                <a:latin typeface="Arial"/>
                <a:cs typeface="Arial"/>
              </a:rPr>
              <a:t> </a:t>
            </a:r>
            <a:r>
              <a:rPr sz="800" spc="10">
                <a:solidFill>
                  <a:srgbClr val="231F20"/>
                </a:solidFill>
                <a:latin typeface="Arial"/>
                <a:cs typeface="Arial"/>
              </a:rPr>
              <a:t>by</a:t>
            </a:r>
            <a:r>
              <a:rPr sz="800" spc="15">
                <a:solidFill>
                  <a:srgbClr val="231F20"/>
                </a:solidFill>
                <a:latin typeface="Arial"/>
                <a:cs typeface="Arial"/>
              </a:rPr>
              <a:t> </a:t>
            </a:r>
            <a:r>
              <a:rPr sz="800">
                <a:solidFill>
                  <a:srgbClr val="231F20"/>
                </a:solidFill>
                <a:latin typeface="Arial"/>
                <a:cs typeface="Arial"/>
              </a:rPr>
              <a:t>The</a:t>
            </a:r>
            <a:r>
              <a:rPr sz="800" spc="20">
                <a:solidFill>
                  <a:srgbClr val="231F20"/>
                </a:solidFill>
                <a:latin typeface="Arial"/>
                <a:cs typeface="Arial"/>
              </a:rPr>
              <a:t> </a:t>
            </a:r>
            <a:r>
              <a:rPr sz="800" spc="10">
                <a:solidFill>
                  <a:srgbClr val="231F20"/>
                </a:solidFill>
                <a:latin typeface="Arial"/>
                <a:cs typeface="Arial"/>
              </a:rPr>
              <a:t>Capital</a:t>
            </a:r>
            <a:r>
              <a:rPr sz="800" spc="20">
                <a:solidFill>
                  <a:srgbClr val="231F20"/>
                </a:solidFill>
                <a:latin typeface="Arial"/>
                <a:cs typeface="Arial"/>
              </a:rPr>
              <a:t> </a:t>
            </a:r>
            <a:r>
              <a:rPr sz="800" spc="10">
                <a:solidFill>
                  <a:srgbClr val="231F20"/>
                </a:solidFill>
                <a:latin typeface="Arial"/>
                <a:cs typeface="Arial"/>
              </a:rPr>
              <a:t>Group</a:t>
            </a:r>
            <a:r>
              <a:rPr sz="800" spc="25">
                <a:solidFill>
                  <a:srgbClr val="231F20"/>
                </a:solidFill>
                <a:latin typeface="Arial"/>
                <a:cs typeface="Arial"/>
              </a:rPr>
              <a:t> </a:t>
            </a:r>
            <a:r>
              <a:rPr sz="800" spc="10">
                <a:solidFill>
                  <a:srgbClr val="231F20"/>
                </a:solidFill>
                <a:latin typeface="Arial"/>
                <a:cs typeface="Arial"/>
              </a:rPr>
              <a:t>Companies,</a:t>
            </a:r>
            <a:r>
              <a:rPr sz="800" spc="25">
                <a:solidFill>
                  <a:srgbClr val="231F20"/>
                </a:solidFill>
                <a:latin typeface="Arial"/>
                <a:cs typeface="Arial"/>
              </a:rPr>
              <a:t> </a:t>
            </a:r>
            <a:r>
              <a:rPr sz="800">
                <a:solidFill>
                  <a:srgbClr val="231F20"/>
                </a:solidFill>
                <a:latin typeface="Arial"/>
                <a:cs typeface="Arial"/>
              </a:rPr>
              <a:t>Inc.,</a:t>
            </a:r>
            <a:r>
              <a:rPr sz="800" spc="25">
                <a:solidFill>
                  <a:srgbClr val="231F20"/>
                </a:solidFill>
                <a:latin typeface="Arial"/>
                <a:cs typeface="Arial"/>
              </a:rPr>
              <a:t> </a:t>
            </a:r>
            <a:r>
              <a:rPr sz="800" spc="-25">
                <a:solidFill>
                  <a:srgbClr val="231F20"/>
                </a:solidFill>
                <a:latin typeface="Arial"/>
                <a:cs typeface="Arial"/>
              </a:rPr>
              <a:t>an</a:t>
            </a:r>
            <a:r>
              <a:rPr sz="800" spc="10">
                <a:solidFill>
                  <a:srgbClr val="231F20"/>
                </a:solidFill>
                <a:latin typeface="Arial"/>
                <a:cs typeface="Arial"/>
              </a:rPr>
              <a:t> affiliated</a:t>
            </a:r>
            <a:r>
              <a:rPr sz="800" spc="40">
                <a:solidFill>
                  <a:srgbClr val="231F20"/>
                </a:solidFill>
                <a:latin typeface="Arial"/>
                <a:cs typeface="Arial"/>
              </a:rPr>
              <a:t> </a:t>
            </a:r>
            <a:r>
              <a:rPr sz="800" spc="10">
                <a:solidFill>
                  <a:srgbClr val="231F20"/>
                </a:solidFill>
                <a:latin typeface="Arial"/>
                <a:cs typeface="Arial"/>
              </a:rPr>
              <a:t>company</a:t>
            </a:r>
            <a:r>
              <a:rPr sz="800" spc="30">
                <a:solidFill>
                  <a:srgbClr val="231F20"/>
                </a:solidFill>
                <a:latin typeface="Arial"/>
                <a:cs typeface="Arial"/>
              </a:rPr>
              <a:t> </a:t>
            </a:r>
            <a:r>
              <a:rPr sz="800" spc="10">
                <a:solidFill>
                  <a:srgbClr val="231F20"/>
                </a:solidFill>
                <a:latin typeface="Arial"/>
                <a:cs typeface="Arial"/>
              </a:rPr>
              <a:t>or</a:t>
            </a:r>
            <a:r>
              <a:rPr sz="800" spc="40">
                <a:solidFill>
                  <a:srgbClr val="231F20"/>
                </a:solidFill>
                <a:latin typeface="Arial"/>
                <a:cs typeface="Arial"/>
              </a:rPr>
              <a:t> </a:t>
            </a:r>
            <a:r>
              <a:rPr sz="800" spc="10">
                <a:solidFill>
                  <a:srgbClr val="231F20"/>
                </a:solidFill>
                <a:latin typeface="Arial"/>
                <a:cs typeface="Arial"/>
              </a:rPr>
              <a:t>fund.</a:t>
            </a:r>
            <a:r>
              <a:rPr sz="800" spc="45">
                <a:solidFill>
                  <a:srgbClr val="231F20"/>
                </a:solidFill>
                <a:latin typeface="Arial"/>
                <a:cs typeface="Arial"/>
              </a:rPr>
              <a:t> </a:t>
            </a:r>
            <a:r>
              <a:rPr sz="800" spc="10">
                <a:solidFill>
                  <a:srgbClr val="231F20"/>
                </a:solidFill>
                <a:latin typeface="Arial"/>
                <a:cs typeface="Arial"/>
              </a:rPr>
              <a:t>All</a:t>
            </a:r>
            <a:r>
              <a:rPr sz="800" spc="35">
                <a:solidFill>
                  <a:srgbClr val="231F20"/>
                </a:solidFill>
                <a:latin typeface="Arial"/>
                <a:cs typeface="Arial"/>
              </a:rPr>
              <a:t> </a:t>
            </a:r>
            <a:r>
              <a:rPr sz="800" spc="10">
                <a:solidFill>
                  <a:srgbClr val="231F20"/>
                </a:solidFill>
                <a:latin typeface="Arial"/>
                <a:cs typeface="Arial"/>
              </a:rPr>
              <a:t>other</a:t>
            </a:r>
            <a:r>
              <a:rPr sz="800" spc="40">
                <a:solidFill>
                  <a:srgbClr val="231F20"/>
                </a:solidFill>
                <a:latin typeface="Arial"/>
                <a:cs typeface="Arial"/>
              </a:rPr>
              <a:t> </a:t>
            </a:r>
            <a:r>
              <a:rPr sz="800" spc="10">
                <a:solidFill>
                  <a:srgbClr val="231F20"/>
                </a:solidFill>
                <a:latin typeface="Arial"/>
                <a:cs typeface="Arial"/>
              </a:rPr>
              <a:t>company</a:t>
            </a:r>
            <a:r>
              <a:rPr sz="800" spc="30">
                <a:solidFill>
                  <a:srgbClr val="231F20"/>
                </a:solidFill>
                <a:latin typeface="Arial"/>
                <a:cs typeface="Arial"/>
              </a:rPr>
              <a:t> </a:t>
            </a:r>
            <a:r>
              <a:rPr sz="800" spc="10">
                <a:solidFill>
                  <a:srgbClr val="231F20"/>
                </a:solidFill>
                <a:latin typeface="Arial"/>
                <a:cs typeface="Arial"/>
              </a:rPr>
              <a:t>and</a:t>
            </a:r>
            <a:r>
              <a:rPr sz="800" spc="45">
                <a:solidFill>
                  <a:srgbClr val="231F20"/>
                </a:solidFill>
                <a:latin typeface="Arial"/>
                <a:cs typeface="Arial"/>
              </a:rPr>
              <a:t> </a:t>
            </a:r>
            <a:r>
              <a:rPr sz="800" spc="10">
                <a:solidFill>
                  <a:srgbClr val="231F20"/>
                </a:solidFill>
                <a:latin typeface="Arial"/>
                <a:cs typeface="Arial"/>
              </a:rPr>
              <a:t>product</a:t>
            </a:r>
            <a:r>
              <a:rPr sz="800" spc="30">
                <a:solidFill>
                  <a:srgbClr val="231F20"/>
                </a:solidFill>
                <a:latin typeface="Arial"/>
                <a:cs typeface="Arial"/>
              </a:rPr>
              <a:t> </a:t>
            </a:r>
            <a:r>
              <a:rPr sz="800">
                <a:solidFill>
                  <a:srgbClr val="231F20"/>
                </a:solidFill>
                <a:latin typeface="Arial"/>
                <a:cs typeface="Arial"/>
              </a:rPr>
              <a:t>names</a:t>
            </a:r>
            <a:r>
              <a:rPr sz="800" spc="30">
                <a:solidFill>
                  <a:srgbClr val="231F20"/>
                </a:solidFill>
                <a:latin typeface="Arial"/>
                <a:cs typeface="Arial"/>
              </a:rPr>
              <a:t> </a:t>
            </a:r>
            <a:r>
              <a:rPr sz="800" spc="10">
                <a:solidFill>
                  <a:srgbClr val="231F20"/>
                </a:solidFill>
                <a:latin typeface="Arial"/>
                <a:cs typeface="Arial"/>
              </a:rPr>
              <a:t>mentioned</a:t>
            </a:r>
            <a:r>
              <a:rPr sz="800" spc="45">
                <a:solidFill>
                  <a:srgbClr val="231F20"/>
                </a:solidFill>
                <a:latin typeface="Arial"/>
                <a:cs typeface="Arial"/>
              </a:rPr>
              <a:t> </a:t>
            </a:r>
            <a:r>
              <a:rPr sz="800" spc="10">
                <a:solidFill>
                  <a:srgbClr val="231F20"/>
                </a:solidFill>
                <a:latin typeface="Arial"/>
                <a:cs typeface="Arial"/>
              </a:rPr>
              <a:t>are</a:t>
            </a:r>
            <a:r>
              <a:rPr sz="800" spc="45">
                <a:solidFill>
                  <a:srgbClr val="231F20"/>
                </a:solidFill>
                <a:latin typeface="Arial"/>
                <a:cs typeface="Arial"/>
              </a:rPr>
              <a:t> </a:t>
            </a:r>
            <a:r>
              <a:rPr sz="800" spc="10">
                <a:solidFill>
                  <a:srgbClr val="231F20"/>
                </a:solidFill>
                <a:latin typeface="Arial"/>
                <a:cs typeface="Arial"/>
              </a:rPr>
              <a:t>the</a:t>
            </a:r>
            <a:r>
              <a:rPr sz="800" spc="40">
                <a:solidFill>
                  <a:srgbClr val="231F20"/>
                </a:solidFill>
                <a:latin typeface="Arial"/>
                <a:cs typeface="Arial"/>
              </a:rPr>
              <a:t> </a:t>
            </a:r>
            <a:r>
              <a:rPr sz="800" spc="-10">
                <a:solidFill>
                  <a:srgbClr val="231F20"/>
                </a:solidFill>
                <a:latin typeface="Arial"/>
                <a:cs typeface="Arial"/>
              </a:rPr>
              <a:t>property </a:t>
            </a:r>
            <a:r>
              <a:rPr sz="800">
                <a:solidFill>
                  <a:srgbClr val="231F20"/>
                </a:solidFill>
                <a:latin typeface="Arial"/>
                <a:cs typeface="Arial"/>
              </a:rPr>
              <a:t>of</a:t>
            </a:r>
            <a:r>
              <a:rPr sz="800" spc="70">
                <a:solidFill>
                  <a:srgbClr val="231F20"/>
                </a:solidFill>
                <a:latin typeface="Arial"/>
                <a:cs typeface="Arial"/>
              </a:rPr>
              <a:t> </a:t>
            </a:r>
            <a:r>
              <a:rPr sz="800">
                <a:solidFill>
                  <a:srgbClr val="231F20"/>
                </a:solidFill>
                <a:latin typeface="Arial"/>
                <a:cs typeface="Arial"/>
              </a:rPr>
              <a:t>their</a:t>
            </a:r>
            <a:r>
              <a:rPr sz="800" spc="75">
                <a:solidFill>
                  <a:srgbClr val="231F20"/>
                </a:solidFill>
                <a:latin typeface="Arial"/>
                <a:cs typeface="Arial"/>
              </a:rPr>
              <a:t> </a:t>
            </a:r>
            <a:r>
              <a:rPr sz="800">
                <a:solidFill>
                  <a:srgbClr val="231F20"/>
                </a:solidFill>
                <a:latin typeface="Arial"/>
                <a:cs typeface="Arial"/>
              </a:rPr>
              <a:t>respective</a:t>
            </a:r>
            <a:r>
              <a:rPr sz="800" spc="80">
                <a:solidFill>
                  <a:srgbClr val="231F20"/>
                </a:solidFill>
                <a:latin typeface="Arial"/>
                <a:cs typeface="Arial"/>
              </a:rPr>
              <a:t> </a:t>
            </a:r>
            <a:r>
              <a:rPr sz="800" spc="-10">
                <a:solidFill>
                  <a:srgbClr val="231F20"/>
                </a:solidFill>
                <a:latin typeface="Arial"/>
                <a:cs typeface="Arial"/>
              </a:rPr>
              <a:t>companies.</a:t>
            </a:r>
            <a:endParaRPr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dirty="0"/>
              <a:t>General Disclosures</a:t>
            </a:r>
          </a:p>
        </p:txBody>
      </p:sp>
      <p:sp>
        <p:nvSpPr>
          <p:cNvPr id="23" name="Content Placeholder 2">
            <a:extLst>
              <a:ext uri="{FF2B5EF4-FFF2-40B4-BE49-F238E27FC236}">
                <a16:creationId xmlns:a16="http://schemas.microsoft.com/office/drawing/2014/main" id="{D9055116-EDAF-EE45-947A-4D9A6A3F8AD9}"/>
              </a:ext>
            </a:extLst>
          </p:cNvPr>
          <p:cNvSpPr txBox="1">
            <a:spLocks/>
          </p:cNvSpPr>
          <p:nvPr/>
        </p:nvSpPr>
        <p:spPr>
          <a:xfrm>
            <a:off x="587479" y="2394878"/>
            <a:ext cx="8903651" cy="4296305"/>
          </a:xfrm>
          <a:prstGeom prst="rect">
            <a:avLst/>
          </a:prstGeom>
        </p:spPr>
        <p:txBody>
          <a:bodyPr vert="horz" lIns="0" tIns="0" rIns="0" bIns="50292" rtlCol="0">
            <a:noAutofit/>
          </a:bodyPr>
          <a:lstStyle>
            <a:lvl1pPr marL="0" marR="0" indent="0" algn="l" defTabSz="380976" rtl="0" eaLnBrk="1" fontAlgn="auto" latinLnBrk="0" hangingPunct="1">
              <a:lnSpc>
                <a:spcPct val="100000"/>
              </a:lnSpc>
              <a:spcBef>
                <a:spcPts val="458"/>
              </a:spcBef>
              <a:spcAft>
                <a:spcPts val="458"/>
              </a:spcAft>
              <a:buClrTx/>
              <a:buSzTx/>
              <a:buFont typeface="Arial"/>
              <a:buNone/>
              <a:tabLst/>
              <a:defRPr sz="917" b="0" i="0" kern="1200" baseline="0">
                <a:solidFill>
                  <a:schemeClr val="accent5">
                    <a:lumMod val="50000"/>
                  </a:schemeClr>
                </a:solidFill>
                <a:latin typeface="Arial" panose="020B0604020202020204" pitchFamily="34" charset="0"/>
                <a:ea typeface="+mn-ea"/>
                <a:cs typeface="Arial" panose="020B0604020202020204" pitchFamily="34" charset="0"/>
              </a:defRPr>
            </a:lvl1pPr>
            <a:lvl2pPr marL="142869" marR="0" indent="-142869" algn="l" defTabSz="380976" rtl="0" eaLnBrk="1" fontAlgn="auto" latinLnBrk="0" hangingPunct="1">
              <a:lnSpc>
                <a:spcPct val="100000"/>
              </a:lnSpc>
              <a:spcBef>
                <a:spcPts val="0"/>
              </a:spcBef>
              <a:spcAft>
                <a:spcPts val="0"/>
              </a:spcAft>
              <a:buClr>
                <a:srgbClr val="FF600A"/>
              </a:buClr>
              <a:buSzTx/>
              <a:buFont typeface="Wingdings" charset="2"/>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2pPr>
            <a:lvl3pPr marL="287062" marR="0" indent="-144193" algn="l" defTabSz="380976" rtl="0" eaLnBrk="1" fontAlgn="auto" latinLnBrk="0" hangingPunct="1">
              <a:lnSpc>
                <a:spcPct val="100000"/>
              </a:lnSpc>
              <a:spcBef>
                <a:spcPts val="0"/>
              </a:spcBef>
              <a:spcAft>
                <a:spcPts val="0"/>
              </a:spcAft>
              <a:buClr>
                <a:prstClr val="white">
                  <a:lumMod val="65000"/>
                </a:prstClr>
              </a:buClr>
              <a:buSzTx/>
              <a:buFont typeface="Arial"/>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3pPr>
            <a:lvl4pPr marL="429931" marR="0" indent="-142869" algn="l" defTabSz="380976" rtl="0" eaLnBrk="1" fontAlgn="auto" latinLnBrk="0" hangingPunct="1">
              <a:lnSpc>
                <a:spcPct val="100000"/>
              </a:lnSpc>
              <a:spcBef>
                <a:spcPts val="0"/>
              </a:spcBef>
              <a:spcAft>
                <a:spcPts val="0"/>
              </a:spcAft>
              <a:buClrTx/>
              <a:buSzTx/>
              <a:buFont typeface="Lucida Grande"/>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4pPr>
            <a:lvl5pPr marL="1523901" indent="-904817" algn="l" defTabSz="380976" rtl="0" eaLnBrk="1" latinLnBrk="0" hangingPunct="1">
              <a:spcBef>
                <a:spcPct val="20000"/>
              </a:spcBef>
              <a:buFont typeface="Arial"/>
              <a:buNone/>
              <a:defRPr sz="1167" kern="1200">
                <a:solidFill>
                  <a:schemeClr val="bg1">
                    <a:lumMod val="50000"/>
                  </a:schemeClr>
                </a:solidFill>
                <a:latin typeface="Arial"/>
                <a:ea typeface="+mn-ea"/>
                <a:cs typeface="Arial"/>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a:lstStyle>
          <a:p>
            <a:pPr defTabSz="419074">
              <a:spcBef>
                <a:spcPts val="0"/>
              </a:spcBef>
              <a:spcAft>
                <a:spcPts val="660"/>
              </a:spcAft>
            </a:pPr>
            <a:r>
              <a:rPr lang="en-US" sz="880" dirty="0">
                <a:solidFill>
                  <a:srgbClr val="FFFFFF">
                    <a:lumMod val="50000"/>
                  </a:srgbClr>
                </a:solidFill>
              </a:rPr>
              <a:t>The opinions, statements and forecasts presented herein are general information only and are not intended to provide specific investment advice or recommendations for any individual. It does not take into account the specific investment objectives, tax and financial condition, or particular needs of any specific person. There is no assurance that the strategies or techniques discussed are suitable for all investors or will be successful. To determine which investment(s) may be appropriate for you, please consult your financial professional prior to investing.</a:t>
            </a:r>
          </a:p>
          <a:p>
            <a:pPr defTabSz="419074">
              <a:spcBef>
                <a:spcPts val="0"/>
              </a:spcBef>
              <a:spcAft>
                <a:spcPts val="660"/>
              </a:spcAft>
            </a:pPr>
            <a:r>
              <a:rPr lang="en-US" sz="880" dirty="0">
                <a:solidFill>
                  <a:srgbClr val="FFFFFF">
                    <a:lumMod val="50000"/>
                  </a:srgbClr>
                </a:solidFill>
              </a:rPr>
              <a:t>Any forward-looking statements including the economic forecasts herein may not develop as predicted and are subject to change based on future market and other conditions. </a:t>
            </a:r>
            <a:br>
              <a:rPr lang="en-US" sz="880" dirty="0">
                <a:solidFill>
                  <a:srgbClr val="FFFFFF">
                    <a:lumMod val="50000"/>
                  </a:srgbClr>
                </a:solidFill>
              </a:rPr>
            </a:br>
            <a:r>
              <a:rPr lang="en-US" sz="880" dirty="0">
                <a:solidFill>
                  <a:srgbClr val="FFFFFF">
                    <a:lumMod val="50000"/>
                  </a:srgbClr>
                </a:solidFill>
              </a:rPr>
              <a:t>All performance referenced is historical and is no guarantee of future results.</a:t>
            </a:r>
          </a:p>
          <a:p>
            <a:pPr defTabSz="419074">
              <a:spcBef>
                <a:spcPts val="0"/>
              </a:spcBef>
              <a:spcAft>
                <a:spcPts val="660"/>
              </a:spcAft>
            </a:pPr>
            <a:r>
              <a:rPr lang="en-US" sz="880" dirty="0">
                <a:solidFill>
                  <a:srgbClr val="FFFFFF">
                    <a:lumMod val="50000"/>
                  </a:srgbClr>
                </a:solidFill>
              </a:rPr>
              <a:t>References to markets, asset classes, and sectors are generally regarding the corresponding market index. Indexes are unmanaged statistical composites and cannot be invested into directly. Index performance is not indicative of the performance of any investment and does not reflect fees, expenses, or sales charges. All performance referenced is historical and is no guarantee of future results. </a:t>
            </a:r>
          </a:p>
          <a:p>
            <a:pPr defTabSz="419074">
              <a:spcBef>
                <a:spcPts val="0"/>
              </a:spcBef>
              <a:spcAft>
                <a:spcPts val="660"/>
              </a:spcAft>
            </a:pPr>
            <a:endParaRPr lang="en-US" sz="880" dirty="0">
              <a:solidFill>
                <a:srgbClr val="FFFFFF">
                  <a:lumMod val="50000"/>
                </a:srgbClr>
              </a:solidFill>
            </a:endParaRPr>
          </a:p>
        </p:txBody>
      </p:sp>
    </p:spTree>
    <p:extLst>
      <p:ext uri="{BB962C8B-B14F-4D97-AF65-F5344CB8AC3E}">
        <p14:creationId xmlns:p14="http://schemas.microsoft.com/office/powerpoint/2010/main" val="2318688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dirty="0"/>
              <a:t>General Risk Disclosures</a:t>
            </a:r>
          </a:p>
        </p:txBody>
      </p:sp>
      <p:sp>
        <p:nvSpPr>
          <p:cNvPr id="23" name="Content Placeholder 2">
            <a:extLst>
              <a:ext uri="{FF2B5EF4-FFF2-40B4-BE49-F238E27FC236}">
                <a16:creationId xmlns:a16="http://schemas.microsoft.com/office/drawing/2014/main" id="{D9055116-EDAF-EE45-947A-4D9A6A3F8AD9}"/>
              </a:ext>
            </a:extLst>
          </p:cNvPr>
          <p:cNvSpPr txBox="1">
            <a:spLocks/>
          </p:cNvSpPr>
          <p:nvPr/>
        </p:nvSpPr>
        <p:spPr>
          <a:xfrm>
            <a:off x="587479" y="2394878"/>
            <a:ext cx="8903651" cy="4296305"/>
          </a:xfrm>
          <a:prstGeom prst="rect">
            <a:avLst/>
          </a:prstGeom>
        </p:spPr>
        <p:txBody>
          <a:bodyPr vert="horz" lIns="0" tIns="0" rIns="0" bIns="50292" rtlCol="0">
            <a:noAutofit/>
          </a:bodyPr>
          <a:lstStyle>
            <a:lvl1pPr marL="0" marR="0" indent="0" algn="l" defTabSz="380976" rtl="0" eaLnBrk="1" fontAlgn="auto" latinLnBrk="0" hangingPunct="1">
              <a:lnSpc>
                <a:spcPct val="100000"/>
              </a:lnSpc>
              <a:spcBef>
                <a:spcPts val="458"/>
              </a:spcBef>
              <a:spcAft>
                <a:spcPts val="458"/>
              </a:spcAft>
              <a:buClrTx/>
              <a:buSzTx/>
              <a:buFont typeface="Arial"/>
              <a:buNone/>
              <a:tabLst/>
              <a:defRPr sz="917" b="0" i="0" kern="1200" baseline="0">
                <a:solidFill>
                  <a:schemeClr val="accent5">
                    <a:lumMod val="50000"/>
                  </a:schemeClr>
                </a:solidFill>
                <a:latin typeface="Arial" panose="020B0604020202020204" pitchFamily="34" charset="0"/>
                <a:ea typeface="+mn-ea"/>
                <a:cs typeface="Arial" panose="020B0604020202020204" pitchFamily="34" charset="0"/>
              </a:defRPr>
            </a:lvl1pPr>
            <a:lvl2pPr marL="142869" marR="0" indent="-142869" algn="l" defTabSz="380976" rtl="0" eaLnBrk="1" fontAlgn="auto" latinLnBrk="0" hangingPunct="1">
              <a:lnSpc>
                <a:spcPct val="100000"/>
              </a:lnSpc>
              <a:spcBef>
                <a:spcPts val="0"/>
              </a:spcBef>
              <a:spcAft>
                <a:spcPts val="0"/>
              </a:spcAft>
              <a:buClr>
                <a:srgbClr val="FF600A"/>
              </a:buClr>
              <a:buSzTx/>
              <a:buFont typeface="Wingdings" charset="2"/>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2pPr>
            <a:lvl3pPr marL="287062" marR="0" indent="-144193" algn="l" defTabSz="380976" rtl="0" eaLnBrk="1" fontAlgn="auto" latinLnBrk="0" hangingPunct="1">
              <a:lnSpc>
                <a:spcPct val="100000"/>
              </a:lnSpc>
              <a:spcBef>
                <a:spcPts val="0"/>
              </a:spcBef>
              <a:spcAft>
                <a:spcPts val="0"/>
              </a:spcAft>
              <a:buClr>
                <a:prstClr val="white">
                  <a:lumMod val="65000"/>
                </a:prstClr>
              </a:buClr>
              <a:buSzTx/>
              <a:buFont typeface="Arial"/>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3pPr>
            <a:lvl4pPr marL="429931" marR="0" indent="-142869" algn="l" defTabSz="380976" rtl="0" eaLnBrk="1" fontAlgn="auto" latinLnBrk="0" hangingPunct="1">
              <a:lnSpc>
                <a:spcPct val="100000"/>
              </a:lnSpc>
              <a:spcBef>
                <a:spcPts val="0"/>
              </a:spcBef>
              <a:spcAft>
                <a:spcPts val="0"/>
              </a:spcAft>
              <a:buClrTx/>
              <a:buSzTx/>
              <a:buFont typeface="Lucida Grande"/>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4pPr>
            <a:lvl5pPr marL="1523901" indent="-904817" algn="l" defTabSz="380976" rtl="0" eaLnBrk="1" latinLnBrk="0" hangingPunct="1">
              <a:spcBef>
                <a:spcPct val="20000"/>
              </a:spcBef>
              <a:buFont typeface="Arial"/>
              <a:buNone/>
              <a:defRPr sz="1167" kern="1200">
                <a:solidFill>
                  <a:schemeClr val="bg1">
                    <a:lumMod val="50000"/>
                  </a:schemeClr>
                </a:solidFill>
                <a:latin typeface="Arial"/>
                <a:ea typeface="+mn-ea"/>
                <a:cs typeface="Arial"/>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a:lstStyle>
          <a:p>
            <a:pPr defTabSz="419074">
              <a:spcBef>
                <a:spcPts val="0"/>
              </a:spcBef>
              <a:spcAft>
                <a:spcPts val="660"/>
              </a:spcAft>
            </a:pPr>
            <a:r>
              <a:rPr lang="en-US" sz="880" dirty="0">
                <a:solidFill>
                  <a:srgbClr val="FFFFFF">
                    <a:lumMod val="50000"/>
                  </a:srgbClr>
                </a:solidFill>
              </a:rPr>
              <a:t>Investing involves risk including the potential loss of principal.</a:t>
            </a:r>
          </a:p>
          <a:p>
            <a:pPr defTabSz="419074">
              <a:spcBef>
                <a:spcPts val="0"/>
              </a:spcBef>
              <a:spcAft>
                <a:spcPts val="660"/>
              </a:spcAft>
            </a:pPr>
            <a:r>
              <a:rPr lang="en-US" sz="880" dirty="0">
                <a:solidFill>
                  <a:srgbClr val="FFFFFF">
                    <a:lumMod val="50000"/>
                  </a:srgbClr>
                </a:solidFill>
              </a:rPr>
              <a:t>Alternative investments may not be suitable for all investors and should be considered as an investment for the risk capital portion of the investor’s portfolio. The strategies employed in the management of alternative investments may accelerate the velocity of potential losses.</a:t>
            </a:r>
          </a:p>
          <a:p>
            <a:pPr defTabSz="419074">
              <a:spcBef>
                <a:spcPts val="0"/>
              </a:spcBef>
              <a:spcAft>
                <a:spcPts val="660"/>
              </a:spcAft>
            </a:pPr>
            <a:r>
              <a:rPr lang="en-US" sz="880" dirty="0">
                <a:solidFill>
                  <a:srgbClr val="FFFFFF">
                    <a:lumMod val="50000"/>
                  </a:srgbClr>
                </a:solidFill>
              </a:rPr>
              <a:t>Investing in stock includes numerous specific risks including the fluctuation of dividend, loss of principal and potential illiquidity of the investment in a falling market. Because of their narrow focus, sector investing will be subject to greater volatility than investing more broadly across many sectors and companies. Value investments can perform differently from the market as a whole. They can remain undervalued by the market for long periods of time. The prices of small and mid-cap stocks are generally more volatile than large </a:t>
            </a:r>
            <a:br>
              <a:rPr lang="en-US" sz="880" dirty="0">
                <a:solidFill>
                  <a:srgbClr val="FFFFFF">
                    <a:lumMod val="50000"/>
                  </a:srgbClr>
                </a:solidFill>
              </a:rPr>
            </a:br>
            <a:r>
              <a:rPr lang="en-US" sz="880" dirty="0">
                <a:solidFill>
                  <a:srgbClr val="FFFFFF">
                    <a:lumMod val="50000"/>
                  </a:srgbClr>
                </a:solidFill>
              </a:rPr>
              <a:t>cap stocks.</a:t>
            </a:r>
          </a:p>
          <a:p>
            <a:pPr defTabSz="419074">
              <a:spcBef>
                <a:spcPts val="0"/>
              </a:spcBef>
              <a:spcAft>
                <a:spcPts val="660"/>
              </a:spcAft>
            </a:pPr>
            <a:r>
              <a:rPr lang="en-US" sz="880" dirty="0">
                <a:solidFill>
                  <a:srgbClr val="FFFFFF">
                    <a:lumMod val="50000"/>
                  </a:srgbClr>
                </a:solidFill>
              </a:rPr>
              <a:t>Bonds are subject to market and interest rate risk if sold prior to maturity. Bond values will decline as interest rates rise and bonds are subject to availability and change in price. Bond yields are subject to change. Certain call or special redemption features may exist which could impact yield. Government bonds and Treasury bills are guaranteed by the U.S. government as to the timely payment of principal and interest and, if held to maturity, offer a fixed rate of return and fixed principal value. Corporate bonds are considered higher risk than government bonds but normally offer a higher yield and are subject to market, interest rate, and credit risk, as well as additional risks based on the quality of issuer coupon rate, price, yield, maturity, and redemption features. Mortgage-backed securities are subject to credit, default, prepayment, extension, market and interest rate risk. Floating rate bank loans are loans issues by below investment grade companies for short term funding purposes with higher yield than short term debt and involve risk. </a:t>
            </a:r>
          </a:p>
          <a:p>
            <a:pPr defTabSz="419074">
              <a:spcBef>
                <a:spcPts val="0"/>
              </a:spcBef>
              <a:spcAft>
                <a:spcPts val="660"/>
              </a:spcAft>
            </a:pPr>
            <a:r>
              <a:rPr lang="en-US" sz="880" dirty="0">
                <a:solidFill>
                  <a:srgbClr val="FFFFFF">
                    <a:lumMod val="50000"/>
                  </a:srgbClr>
                </a:solidFill>
              </a:rPr>
              <a:t>Preferred stock dividends are paid at the discretion of the issuing company. Preferred stocks are subject to interest rate and credit risk. As interest rates rise, the price of the preferred falls (and vice versa). They may be subject to a call feature with changing interest rates or credit ratings. The majority of preferred stocks outstanding are concentrated in the financial sector.</a:t>
            </a:r>
          </a:p>
          <a:p>
            <a:pPr defTabSz="419074">
              <a:spcBef>
                <a:spcPts val="0"/>
              </a:spcBef>
              <a:spcAft>
                <a:spcPts val="660"/>
              </a:spcAft>
            </a:pPr>
            <a:r>
              <a:rPr lang="en-US" sz="880" dirty="0">
                <a:solidFill>
                  <a:srgbClr val="FFFFFF">
                    <a:lumMod val="50000"/>
                  </a:srgbClr>
                </a:solidFill>
              </a:rPr>
              <a:t>International debt securities involve special additional risks. These risks include, but are not limited to, currency risk, geopolitical and regulatory risk, and risk associated with varying settlement standards. These risks are often heightened for investments in emerging markets.</a:t>
            </a:r>
          </a:p>
          <a:p>
            <a:pPr defTabSz="419074">
              <a:spcBef>
                <a:spcPts val="0"/>
              </a:spcBef>
              <a:spcAft>
                <a:spcPts val="660"/>
              </a:spcAft>
            </a:pPr>
            <a:r>
              <a:rPr lang="en-US" sz="880" dirty="0">
                <a:solidFill>
                  <a:srgbClr val="FFFFFF">
                    <a:lumMod val="50000"/>
                  </a:srgbClr>
                </a:solidFill>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defTabSz="419074">
              <a:spcBef>
                <a:spcPts val="0"/>
              </a:spcBef>
              <a:spcAft>
                <a:spcPts val="660"/>
              </a:spcAft>
            </a:pPr>
            <a:r>
              <a:rPr lang="en-US" sz="880" dirty="0">
                <a:solidFill>
                  <a:srgbClr val="FFFFFF">
                    <a:lumMod val="50000"/>
                  </a:srgbClr>
                </a:solidFill>
              </a:rPr>
              <a:t>Municipal bonds are subject to availability and change in price. They are subject to market and interest rate risk if sold prior to maturity. Bond values will decline as interest rates rise. Interest income may be subject to the alternative minimum tax. Municipal bonds are federally tax-free but other state and local taxes may apply. If sold prior to maturity, capital gains tax could apply.</a:t>
            </a:r>
          </a:p>
          <a:p>
            <a:pPr defTabSz="419074">
              <a:spcBef>
                <a:spcPts val="0"/>
              </a:spcBef>
              <a:spcAft>
                <a:spcPts val="660"/>
              </a:spcAft>
            </a:pPr>
            <a:endParaRPr lang="en-US" sz="880" dirty="0">
              <a:solidFill>
                <a:srgbClr val="FFFFFF">
                  <a:lumMod val="50000"/>
                </a:srgbClr>
              </a:solidFill>
            </a:endParaRPr>
          </a:p>
        </p:txBody>
      </p:sp>
    </p:spTree>
    <p:extLst>
      <p:ext uri="{BB962C8B-B14F-4D97-AF65-F5344CB8AC3E}">
        <p14:creationId xmlns:p14="http://schemas.microsoft.com/office/powerpoint/2010/main" val="1249530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dirty="0"/>
              <a:t>General Risk Disclosures</a:t>
            </a:r>
          </a:p>
        </p:txBody>
      </p:sp>
      <p:sp>
        <p:nvSpPr>
          <p:cNvPr id="23" name="Content Placeholder 2">
            <a:extLst>
              <a:ext uri="{FF2B5EF4-FFF2-40B4-BE49-F238E27FC236}">
                <a16:creationId xmlns:a16="http://schemas.microsoft.com/office/drawing/2014/main" id="{D9055116-EDAF-EE45-947A-4D9A6A3F8AD9}"/>
              </a:ext>
            </a:extLst>
          </p:cNvPr>
          <p:cNvSpPr txBox="1">
            <a:spLocks/>
          </p:cNvSpPr>
          <p:nvPr/>
        </p:nvSpPr>
        <p:spPr>
          <a:xfrm>
            <a:off x="587479" y="2394878"/>
            <a:ext cx="8903651" cy="4296305"/>
          </a:xfrm>
          <a:prstGeom prst="rect">
            <a:avLst/>
          </a:prstGeom>
        </p:spPr>
        <p:txBody>
          <a:bodyPr vert="horz" lIns="0" tIns="0" rIns="0" bIns="50292" rtlCol="0">
            <a:noAutofit/>
          </a:bodyPr>
          <a:lstStyle>
            <a:lvl1pPr marL="0" marR="0" indent="0" algn="l" defTabSz="380976" rtl="0" eaLnBrk="1" fontAlgn="auto" latinLnBrk="0" hangingPunct="1">
              <a:lnSpc>
                <a:spcPct val="100000"/>
              </a:lnSpc>
              <a:spcBef>
                <a:spcPts val="458"/>
              </a:spcBef>
              <a:spcAft>
                <a:spcPts val="458"/>
              </a:spcAft>
              <a:buClrTx/>
              <a:buSzTx/>
              <a:buFont typeface="Arial"/>
              <a:buNone/>
              <a:tabLst/>
              <a:defRPr sz="917" b="0" i="0" kern="1200" baseline="0">
                <a:solidFill>
                  <a:schemeClr val="accent5">
                    <a:lumMod val="50000"/>
                  </a:schemeClr>
                </a:solidFill>
                <a:latin typeface="Arial" panose="020B0604020202020204" pitchFamily="34" charset="0"/>
                <a:ea typeface="+mn-ea"/>
                <a:cs typeface="Arial" panose="020B0604020202020204" pitchFamily="34" charset="0"/>
              </a:defRPr>
            </a:lvl1pPr>
            <a:lvl2pPr marL="142869" marR="0" indent="-142869" algn="l" defTabSz="380976" rtl="0" eaLnBrk="1" fontAlgn="auto" latinLnBrk="0" hangingPunct="1">
              <a:lnSpc>
                <a:spcPct val="100000"/>
              </a:lnSpc>
              <a:spcBef>
                <a:spcPts val="0"/>
              </a:spcBef>
              <a:spcAft>
                <a:spcPts val="0"/>
              </a:spcAft>
              <a:buClr>
                <a:srgbClr val="FF600A"/>
              </a:buClr>
              <a:buSzTx/>
              <a:buFont typeface="Wingdings" charset="2"/>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2pPr>
            <a:lvl3pPr marL="287062" marR="0" indent="-144193" algn="l" defTabSz="380976" rtl="0" eaLnBrk="1" fontAlgn="auto" latinLnBrk="0" hangingPunct="1">
              <a:lnSpc>
                <a:spcPct val="100000"/>
              </a:lnSpc>
              <a:spcBef>
                <a:spcPts val="0"/>
              </a:spcBef>
              <a:spcAft>
                <a:spcPts val="0"/>
              </a:spcAft>
              <a:buClr>
                <a:prstClr val="white">
                  <a:lumMod val="65000"/>
                </a:prstClr>
              </a:buClr>
              <a:buSzTx/>
              <a:buFont typeface="Arial"/>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3pPr>
            <a:lvl4pPr marL="429931" marR="0" indent="-142869" algn="l" defTabSz="380976" rtl="0" eaLnBrk="1" fontAlgn="auto" latinLnBrk="0" hangingPunct="1">
              <a:lnSpc>
                <a:spcPct val="100000"/>
              </a:lnSpc>
              <a:spcBef>
                <a:spcPts val="0"/>
              </a:spcBef>
              <a:spcAft>
                <a:spcPts val="0"/>
              </a:spcAft>
              <a:buClrTx/>
              <a:buSzTx/>
              <a:buFont typeface="Lucida Grande"/>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4pPr>
            <a:lvl5pPr marL="1523901" indent="-904817" algn="l" defTabSz="380976" rtl="0" eaLnBrk="1" latinLnBrk="0" hangingPunct="1">
              <a:spcBef>
                <a:spcPct val="20000"/>
              </a:spcBef>
              <a:buFont typeface="Arial"/>
              <a:buNone/>
              <a:defRPr sz="1167" kern="1200">
                <a:solidFill>
                  <a:schemeClr val="bg1">
                    <a:lumMod val="50000"/>
                  </a:schemeClr>
                </a:solidFill>
                <a:latin typeface="Arial"/>
                <a:ea typeface="+mn-ea"/>
                <a:cs typeface="Arial"/>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a:lstStyle>
          <a:p>
            <a:pPr defTabSz="419074">
              <a:spcBef>
                <a:spcPts val="0"/>
              </a:spcBef>
              <a:spcAft>
                <a:spcPts val="660"/>
              </a:spcAft>
            </a:pPr>
            <a:r>
              <a:rPr lang="en-US" sz="880" dirty="0">
                <a:solidFill>
                  <a:srgbClr val="FFFFFF">
                    <a:lumMod val="50000"/>
                  </a:srgbClr>
                </a:solidFill>
              </a:rPr>
              <a:t>The fast price swings of commodities will result in significant volatility in an investor's holdings. Commodities include increased risks, such as political, economic, and currency instability, and may not be suitable for all investors. Precious metal investing is subject to substantial fluctuation and potential for loss.</a:t>
            </a:r>
          </a:p>
          <a:p>
            <a:pPr defTabSz="419074">
              <a:spcBef>
                <a:spcPts val="0"/>
              </a:spcBef>
              <a:spcAft>
                <a:spcPts val="660"/>
              </a:spcAft>
            </a:pPr>
            <a:r>
              <a:rPr lang="en-US" sz="880" dirty="0">
                <a:solidFill>
                  <a:srgbClr val="FFFFFF">
                    <a:lumMod val="50000"/>
                  </a:srgbClr>
                </a:solidFill>
              </a:rPr>
              <a:t>Any company names noted herein are for educational purposes only and not an indication of trading intent or a solicitation of their products or services. LPL Financial doesn’t provide research on individual equities.</a:t>
            </a:r>
          </a:p>
          <a:p>
            <a:pPr defTabSz="419074">
              <a:spcBef>
                <a:spcPts val="0"/>
              </a:spcBef>
              <a:spcAft>
                <a:spcPts val="660"/>
              </a:spcAft>
            </a:pPr>
            <a:r>
              <a:rPr lang="en-US" sz="880" dirty="0">
                <a:solidFill>
                  <a:srgbClr val="FFFFFF">
                    <a:lumMod val="50000"/>
                  </a:srgbClr>
                </a:solidFill>
              </a:rPr>
              <a:t>All index data from FactSet. International investing involves special risks such as currency fluctuation and political instability and may not be suitable for all investors. These risks are often heightened for investments in emerging markets.</a:t>
            </a:r>
          </a:p>
          <a:p>
            <a:pPr defTabSz="419074">
              <a:spcBef>
                <a:spcPts val="0"/>
              </a:spcBef>
              <a:spcAft>
                <a:spcPts val="660"/>
              </a:spcAft>
            </a:pPr>
            <a:r>
              <a:rPr lang="en-US" sz="880" dirty="0">
                <a:solidFill>
                  <a:srgbClr val="FFFFFF">
                    <a:lumMod val="50000"/>
                  </a:srgbClr>
                </a:solidFill>
              </a:rPr>
              <a:t>All information is believed to be from reliable sources; however, LPL Financial makes no representation as to its completeness or accuracy.</a:t>
            </a:r>
          </a:p>
          <a:p>
            <a:pPr defTabSz="419074">
              <a:spcBef>
                <a:spcPts val="0"/>
              </a:spcBef>
              <a:spcAft>
                <a:spcPts val="660"/>
              </a:spcAft>
            </a:pPr>
            <a:r>
              <a:rPr lang="en-US" sz="880" dirty="0">
                <a:solidFill>
                  <a:srgbClr val="FFFFFF">
                    <a:lumMod val="50000"/>
                  </a:srgbClr>
                </a:solidFill>
              </a:rPr>
              <a:t>Investing involves risks including possible loss of principal. No investment strategy or risk management technique can guarantee return or eliminate risk in all market environments. There is no guarantee that a diversified portfolio will enhance overall returns or outperform a non-diversified portfolio. Diversification does not protect against market risk. Investing in foreign and emerging markets debt or securities involves special additional risks. These risks include, but are not limited to, currency risk, geopolitical risk, and risk associated with varying accounting standards. Investing in emerging markets may accentuate these risks.</a:t>
            </a:r>
          </a:p>
          <a:p>
            <a:pPr defTabSz="419074">
              <a:spcBef>
                <a:spcPts val="0"/>
              </a:spcBef>
              <a:spcAft>
                <a:spcPts val="660"/>
              </a:spcAft>
            </a:pPr>
            <a:r>
              <a:rPr lang="en-US" sz="880" dirty="0">
                <a:solidFill>
                  <a:srgbClr val="FFFFFF">
                    <a:lumMod val="50000"/>
                  </a:srgbClr>
                </a:solidFill>
              </a:rPr>
              <a:t>Asset allocation does not ensure a profit or protect against a loss.</a:t>
            </a: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p:txBody>
      </p:sp>
    </p:spTree>
    <p:extLst>
      <p:ext uri="{BB962C8B-B14F-4D97-AF65-F5344CB8AC3E}">
        <p14:creationId xmlns:p14="http://schemas.microsoft.com/office/powerpoint/2010/main" val="286615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438400" y="6850394"/>
            <a:ext cx="7316986" cy="43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70" tIns="28285" rIns="56570" bIns="28285" numCol="1" anchor="ctr" anchorCtr="0" compatLnSpc="1">
            <a:prstTxWarp prst="textNoShape">
              <a:avLst/>
            </a:prstTxWarp>
            <a:spAutoFit/>
          </a:bodyPr>
          <a:lstStyle/>
          <a:p>
            <a:pPr marL="0" marR="0" lvl="0" indent="0" algn="just" defTabSz="754230" rtl="0" eaLnBrk="0" fontAlgn="auto" latinLnBrk="0" hangingPunct="0">
              <a:lnSpc>
                <a:spcPct val="100000"/>
              </a:lnSpc>
              <a:spcBef>
                <a:spcPts val="0"/>
              </a:spcBef>
              <a:spcAft>
                <a:spcPts val="0"/>
              </a:spcAft>
              <a:buClrTx/>
              <a:buSzTx/>
              <a:buFontTx/>
              <a:buNone/>
              <a:tabLst/>
              <a:defRPr/>
            </a:pPr>
            <a:r>
              <a:rPr kumimoji="0" lang="en-US" sz="619"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Securities and advisory services are offered through LPL Financial (LPL), a registered investment advisor and broker-dealer (member FINRA/SIPC).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Insurance products are offered through LPL or its licensed affiliates. OneAZ Credit Union (OneAZ CU) and OneAZ Wealth Management </a:t>
            </a:r>
            <a:r>
              <a:rPr kumimoji="0" lang="en-US" sz="619"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are not</a:t>
            </a:r>
            <a:r>
              <a:rPr kumimoji="0" lang="en-US" sz="619"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495654" y="7322133"/>
          <a:ext cx="7316986" cy="282630"/>
        </p:xfrm>
        <a:graphic>
          <a:graphicData uri="http://schemas.openxmlformats.org/drawingml/2006/table">
            <a:tbl>
              <a:tblPr firstRow="1" firstCol="1" lastRow="1" lastCol="1" bandRow="1" bandCol="1"/>
              <a:tblGrid>
                <a:gridCol w="2089057">
                  <a:extLst>
                    <a:ext uri="{9D8B030D-6E8A-4147-A177-3AD203B41FA5}">
                      <a16:colId xmlns:a16="http://schemas.microsoft.com/office/drawing/2014/main" val="3236136599"/>
                    </a:ext>
                  </a:extLst>
                </a:gridCol>
                <a:gridCol w="1848298">
                  <a:extLst>
                    <a:ext uri="{9D8B030D-6E8A-4147-A177-3AD203B41FA5}">
                      <a16:colId xmlns:a16="http://schemas.microsoft.com/office/drawing/2014/main" val="677956393"/>
                    </a:ext>
                  </a:extLst>
                </a:gridCol>
                <a:gridCol w="2322458">
                  <a:extLst>
                    <a:ext uri="{9D8B030D-6E8A-4147-A177-3AD203B41FA5}">
                      <a16:colId xmlns:a16="http://schemas.microsoft.com/office/drawing/2014/main" val="180355062"/>
                    </a:ext>
                  </a:extLst>
                </a:gridCol>
                <a:gridCol w="1057173">
                  <a:extLst>
                    <a:ext uri="{9D8B030D-6E8A-4147-A177-3AD203B41FA5}">
                      <a16:colId xmlns:a16="http://schemas.microsoft.com/office/drawing/2014/main" val="330343158"/>
                    </a:ext>
                  </a:extLst>
                </a:gridCol>
              </a:tblGrid>
              <a:tr h="280370">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396386" y="6631283"/>
            <a:ext cx="7316986" cy="281846"/>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396386" y="6317004"/>
            <a:ext cx="7339846" cy="47346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Please visit https://www.lpl.com/disclosures/is-lpl-relationship-disclosure.html for more detailed information.</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a:t>
            </a:r>
          </a:p>
        </p:txBody>
      </p:sp>
      <p:sp>
        <p:nvSpPr>
          <p:cNvPr id="10" name="TextBox 9">
            <a:extLst>
              <a:ext uri="{FF2B5EF4-FFF2-40B4-BE49-F238E27FC236}">
                <a16:creationId xmlns:a16="http://schemas.microsoft.com/office/drawing/2014/main" id="{BD0F8445-4CBA-31B2-EDFF-1CEAD3AAB92C}"/>
              </a:ext>
            </a:extLst>
          </p:cNvPr>
          <p:cNvSpPr txBox="1"/>
          <p:nvPr/>
        </p:nvSpPr>
        <p:spPr>
          <a:xfrm>
            <a:off x="3668101" y="7579360"/>
            <a:ext cx="4972443" cy="193040"/>
          </a:xfrm>
          <a:prstGeom prst="rect">
            <a:avLst/>
          </a:prstGeom>
          <a:noFill/>
        </p:spPr>
        <p:txBody>
          <a:bodyPr wrap="square" rtlCol="0">
            <a:spAutoFit/>
          </a:bodyPr>
          <a:lstStyle/>
          <a:p>
            <a:pPr marL="0" marR="0" lvl="0" indent="0" algn="l" defTabSz="754350" rtl="0" eaLnBrk="1" fontAlgn="auto" latinLnBrk="0" hangingPunct="1">
              <a:lnSpc>
                <a:spcPct val="100000"/>
              </a:lnSpc>
              <a:spcBef>
                <a:spcPts val="0"/>
              </a:spcBef>
              <a:spcAft>
                <a:spcPts val="0"/>
              </a:spcAft>
              <a:buClrTx/>
              <a:buSzTx/>
              <a:buFontTx/>
              <a:buNone/>
              <a:tabLst/>
              <a:defRPr/>
            </a:pP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 (877) 566-0517 | </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hlinkClick r:id="rId3">
                  <a:extLst>
                    <a:ext uri="{A12FA001-AC4F-418D-AE19-62706E023703}">
                      <ahyp:hlinkClr xmlns:ahyp="http://schemas.microsoft.com/office/drawing/2018/hyperlinkcolor" val="tx"/>
                    </a:ext>
                  </a:extLst>
                </a:hlinkClick>
              </a:rPr>
              <a:t>www.OneAZWealth.com</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rPr>
              <a:t> </a:t>
            </a: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396386" y="6218745"/>
            <a:ext cx="7316986" cy="18928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2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OneAZ Credit Union and LPL Financial are not affiliated with any other referenced entity.</a:t>
            </a:r>
          </a:p>
        </p:txBody>
      </p:sp>
      <p:pic>
        <p:nvPicPr>
          <p:cNvPr id="19" name="Picture 18">
            <a:extLst>
              <a:ext uri="{FF2B5EF4-FFF2-40B4-BE49-F238E27FC236}">
                <a16:creationId xmlns:a16="http://schemas.microsoft.com/office/drawing/2014/main" id="{5772DA97-E0BF-EC3B-8C8F-D1CC28884ABD}"/>
              </a:ext>
            </a:extLst>
          </p:cNvPr>
          <p:cNvPicPr>
            <a:picLocks noChangeAspect="1"/>
          </p:cNvPicPr>
          <p:nvPr/>
        </p:nvPicPr>
        <p:blipFill>
          <a:blip r:embed="rId4"/>
          <a:stretch>
            <a:fillRect/>
          </a:stretch>
        </p:blipFill>
        <p:spPr>
          <a:xfrm>
            <a:off x="2590800" y="335602"/>
            <a:ext cx="2941926" cy="1131510"/>
          </a:xfrm>
          <a:prstGeom prst="rect">
            <a:avLst/>
          </a:prstGeom>
        </p:spPr>
      </p:pic>
      <p:sp>
        <p:nvSpPr>
          <p:cNvPr id="20" name="TextBox 19">
            <a:extLst>
              <a:ext uri="{FF2B5EF4-FFF2-40B4-BE49-F238E27FC236}">
                <a16:creationId xmlns:a16="http://schemas.microsoft.com/office/drawing/2014/main" id="{219D06D8-852F-968F-B140-2126EBB81F29}"/>
              </a:ext>
            </a:extLst>
          </p:cNvPr>
          <p:cNvSpPr txBox="1"/>
          <p:nvPr/>
        </p:nvSpPr>
        <p:spPr>
          <a:xfrm>
            <a:off x="2526134" y="3226617"/>
            <a:ext cx="3943781" cy="230832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Bef>
                <a:spcPct val="0"/>
              </a:spcBef>
              <a:spcAft>
                <a:spcPct val="0"/>
              </a:spcAft>
              <a:defRPr/>
            </a:pPr>
            <a:r>
              <a:rPr lang="en-US" sz="1600" b="1" dirty="0">
                <a:solidFill>
                  <a:srgbClr val="1A2F59"/>
                </a:solidFill>
                <a:latin typeface="Avenir LT Std 65 Medium"/>
              </a:rPr>
              <a:t>Website: </a:t>
            </a:r>
            <a:r>
              <a:rPr lang="en-US" sz="1600" dirty="0">
                <a:solidFill>
                  <a:srgbClr val="1A2F59"/>
                </a:solidFill>
                <a:latin typeface="Avenir LT Std 65 Medium"/>
              </a:rPr>
              <a:t>OneAZWealth.com</a:t>
            </a:r>
          </a:p>
          <a:p>
            <a:pPr defTabSz="754350" fontAlgn="auto">
              <a:spcBef>
                <a:spcPct val="0"/>
              </a:spcBef>
              <a:spcAft>
                <a:spcPct val="0"/>
              </a:spcAft>
              <a:defRPr/>
            </a:pPr>
            <a:endParaRPr lang="en-US" sz="1600" b="1"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Email: </a:t>
            </a:r>
            <a:r>
              <a:rPr lang="en-US" sz="1600" dirty="0">
                <a:solidFill>
                  <a:srgbClr val="1A2F59"/>
                </a:solidFill>
                <a:latin typeface="Avenir LT Std 65 Medium"/>
              </a:rPr>
              <a:t>OneAZWealth@OneAZCU.com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24/7 Online Appointment Scheduler:</a:t>
            </a:r>
          </a:p>
          <a:p>
            <a:pPr defTabSz="754350" fontAlgn="auto">
              <a:spcBef>
                <a:spcPct val="0"/>
              </a:spcBef>
              <a:spcAft>
                <a:spcPct val="0"/>
              </a:spcAft>
              <a:defRPr/>
            </a:pPr>
            <a:r>
              <a:rPr lang="en-US" sz="1600" dirty="0">
                <a:solidFill>
                  <a:srgbClr val="1A2F59"/>
                </a:solidFill>
                <a:latin typeface="Avenir LT Std 65 Medium"/>
              </a:rPr>
              <a:t>OneAZWealth.com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Phone: (</a:t>
            </a:r>
            <a:r>
              <a:rPr lang="en-US" sz="1600" dirty="0">
                <a:solidFill>
                  <a:srgbClr val="1A2F59"/>
                </a:solidFill>
                <a:latin typeface="Avenir LT Std 65 Medium"/>
              </a:rPr>
              <a:t>877) 566-0517</a:t>
            </a:r>
          </a:p>
          <a:p>
            <a:pPr defTabSz="754350" fontAlgn="auto">
              <a:spcBef>
                <a:spcPct val="0"/>
              </a:spcBef>
              <a:spcAft>
                <a:spcPct val="0"/>
              </a:spcAft>
              <a:defRPr/>
            </a:pPr>
            <a:r>
              <a:rPr lang="en-US" sz="1600" dirty="0">
                <a:solidFill>
                  <a:srgbClr val="1A2F59"/>
                </a:solidFill>
                <a:latin typeface="Avenir LT Std 65 Medium"/>
              </a:rPr>
              <a:t>Call Monday-Friday, 9:00 am – 5:00 pm</a:t>
            </a:r>
          </a:p>
        </p:txBody>
      </p:sp>
      <p:grpSp>
        <p:nvGrpSpPr>
          <p:cNvPr id="21" name="Group 20">
            <a:extLst>
              <a:ext uri="{FF2B5EF4-FFF2-40B4-BE49-F238E27FC236}">
                <a16:creationId xmlns:a16="http://schemas.microsoft.com/office/drawing/2014/main" id="{E73E6350-0F45-D4E1-11D9-270B68CB2ABD}"/>
              </a:ext>
            </a:extLst>
          </p:cNvPr>
          <p:cNvGrpSpPr/>
          <p:nvPr/>
        </p:nvGrpSpPr>
        <p:grpSpPr>
          <a:xfrm>
            <a:off x="7264246" y="2120636"/>
            <a:ext cx="1939982" cy="433341"/>
            <a:chOff x="8603962" y="5222870"/>
            <a:chExt cx="1869084" cy="412058"/>
          </a:xfrm>
        </p:grpSpPr>
        <p:pic>
          <p:nvPicPr>
            <p:cNvPr id="22" name="Picture 21" descr="Icon&#10;&#10;Description automatically generated">
              <a:extLst>
                <a:ext uri="{FF2B5EF4-FFF2-40B4-BE49-F238E27FC236}">
                  <a16:creationId xmlns:a16="http://schemas.microsoft.com/office/drawing/2014/main" id="{F527D15F-F1BB-867F-A1CE-C3CA81ADE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475" y="5222870"/>
              <a:ext cx="412058" cy="412058"/>
            </a:xfrm>
            <a:prstGeom prst="rect">
              <a:avLst/>
            </a:prstGeom>
          </p:spPr>
        </p:pic>
        <p:pic>
          <p:nvPicPr>
            <p:cNvPr id="23" name="Picture 22" descr="Logo, icon&#10;&#10;Description automatically generated">
              <a:extLst>
                <a:ext uri="{FF2B5EF4-FFF2-40B4-BE49-F238E27FC236}">
                  <a16:creationId xmlns:a16="http://schemas.microsoft.com/office/drawing/2014/main" id="{9938DAE1-AE07-FE2E-3F11-955E5D9F8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3962" y="5222870"/>
              <a:ext cx="412058" cy="412058"/>
            </a:xfrm>
            <a:prstGeom prst="rect">
              <a:avLst/>
            </a:prstGeom>
          </p:spPr>
        </p:pic>
        <p:pic>
          <p:nvPicPr>
            <p:cNvPr id="24" name="Picture 23" descr="Logo, icon&#10;&#10;Description automatically generated">
              <a:extLst>
                <a:ext uri="{FF2B5EF4-FFF2-40B4-BE49-F238E27FC236}">
                  <a16:creationId xmlns:a16="http://schemas.microsoft.com/office/drawing/2014/main" id="{7B4F9B05-4675-A041-60ED-83FA69DC7B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0988" y="5222871"/>
              <a:ext cx="412058" cy="412058"/>
            </a:xfrm>
            <a:prstGeom prst="rect">
              <a:avLst/>
            </a:prstGeom>
          </p:spPr>
        </p:pic>
      </p:grpSp>
      <p:grpSp>
        <p:nvGrpSpPr>
          <p:cNvPr id="25" name="Group 24">
            <a:extLst>
              <a:ext uri="{FF2B5EF4-FFF2-40B4-BE49-F238E27FC236}">
                <a16:creationId xmlns:a16="http://schemas.microsoft.com/office/drawing/2014/main" id="{5C32C122-8D99-D588-541E-56F6DF605C6F}"/>
              </a:ext>
            </a:extLst>
          </p:cNvPr>
          <p:cNvGrpSpPr/>
          <p:nvPr/>
        </p:nvGrpSpPr>
        <p:grpSpPr>
          <a:xfrm>
            <a:off x="6943474" y="2985719"/>
            <a:ext cx="2581526" cy="2790119"/>
            <a:chOff x="3344361" y="3878017"/>
            <a:chExt cx="2639347" cy="2923200"/>
          </a:xfrm>
        </p:grpSpPr>
        <p:pic>
          <p:nvPicPr>
            <p:cNvPr id="26" name="Picture 25" descr="Qr code&#10;&#10;Description automatically generated">
              <a:extLst>
                <a:ext uri="{FF2B5EF4-FFF2-40B4-BE49-F238E27FC236}">
                  <a16:creationId xmlns:a16="http://schemas.microsoft.com/office/drawing/2014/main" id="{DF2352B9-316C-1A88-EAC2-E4BA954EF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166" y="3878017"/>
              <a:ext cx="2368833" cy="2368832"/>
            </a:xfrm>
            <a:prstGeom prst="rect">
              <a:avLst/>
            </a:prstGeom>
          </p:spPr>
        </p:pic>
        <p:sp>
          <p:nvSpPr>
            <p:cNvPr id="27" name="TextBox 26">
              <a:extLst>
                <a:ext uri="{FF2B5EF4-FFF2-40B4-BE49-F238E27FC236}">
                  <a16:creationId xmlns:a16="http://schemas.microsoft.com/office/drawing/2014/main" id="{3A23A4E8-1462-5FDA-B046-119F6A896284}"/>
                </a:ext>
              </a:extLst>
            </p:cNvPr>
            <p:cNvSpPr txBox="1"/>
            <p:nvPr/>
          </p:nvSpPr>
          <p:spPr>
            <a:xfrm>
              <a:off x="3344361" y="6210181"/>
              <a:ext cx="2639347" cy="591036"/>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defTabSz="754350" fontAlgn="auto">
                <a:spcBef>
                  <a:spcPct val="0"/>
                </a:spcBef>
                <a:spcAft>
                  <a:spcPct val="0"/>
                </a:spcAft>
                <a:defRPr/>
              </a:pPr>
              <a:r>
                <a:rPr lang="en-US" sz="1155" b="1">
                  <a:solidFill>
                    <a:srgbClr val="1A2F59"/>
                  </a:solidFill>
                  <a:latin typeface="Avenir LT Std 65 Medium"/>
                </a:rPr>
                <a:t>Scan to visit OneAZWealth.com</a:t>
              </a:r>
              <a:endParaRPr lang="en-US" sz="1155">
                <a:solidFill>
                  <a:srgbClr val="1A2F59"/>
                </a:solidFill>
                <a:latin typeface="Avenir LT Std 65 Medium"/>
              </a:endParaRPr>
            </a:p>
          </p:txBody>
        </p:sp>
      </p:grpSp>
      <p:sp>
        <p:nvSpPr>
          <p:cNvPr id="28" name="Title 1">
            <a:extLst>
              <a:ext uri="{FF2B5EF4-FFF2-40B4-BE49-F238E27FC236}">
                <a16:creationId xmlns:a16="http://schemas.microsoft.com/office/drawing/2014/main" id="{AAF5FC63-C5D8-0AB1-85C4-B50E24CA73B2}"/>
              </a:ext>
            </a:extLst>
          </p:cNvPr>
          <p:cNvSpPr txBox="1"/>
          <p:nvPr/>
        </p:nvSpPr>
        <p:spPr>
          <a:xfrm>
            <a:off x="2485494" y="2012685"/>
            <a:ext cx="6316218" cy="666665"/>
          </a:xfrm>
          <a:prstGeom prst="rect">
            <a:avLst/>
          </a:prstGeom>
        </p:spPr>
        <p:txBody>
          <a:bodyPr anchor="b"/>
          <a:lstStyle>
            <a:defPPr>
              <a:defRPr lang="en-US"/>
            </a:defPPr>
            <a:lvl1pPr algn="l" defTabSz="905256" rtl="0" eaLnBrk="1" fontAlgn="base" latinLnBrk="0" hangingPunct="1">
              <a:lnSpc>
                <a:spcPct val="90000"/>
              </a:lnSpc>
              <a:spcBef>
                <a:spcPct val="0"/>
              </a:spcBef>
              <a:spcAft>
                <a:spcPct val="0"/>
              </a:spcAft>
              <a:buNone/>
              <a:defRPr sz="5940" kern="1200">
                <a:solidFill>
                  <a:schemeClr val="tx1"/>
                </a:solidFill>
                <a:latin typeface="+mj-lt"/>
                <a:ea typeface="+mj-ea"/>
                <a:cs typeface="+mj-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Aft>
                <a:spcPct val="0"/>
              </a:spcAft>
              <a:defRPr/>
            </a:pPr>
            <a:r>
              <a:rPr lang="en-US" sz="3960" dirty="0">
                <a:solidFill>
                  <a:srgbClr val="1A2F59"/>
                </a:solidFill>
                <a:latin typeface="Clarendon LT Std"/>
              </a:rPr>
              <a:t>Connect With Us!</a:t>
            </a:r>
          </a:p>
        </p:txBody>
      </p:sp>
    </p:spTree>
    <p:extLst>
      <p:ext uri="{BB962C8B-B14F-4D97-AF65-F5344CB8AC3E}">
        <p14:creationId xmlns:p14="http://schemas.microsoft.com/office/powerpoint/2010/main" val="4230950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dirty="0"/>
              <a:t>General Definitions</a:t>
            </a:r>
          </a:p>
        </p:txBody>
      </p:sp>
      <p:sp>
        <p:nvSpPr>
          <p:cNvPr id="23" name="Content Placeholder 2">
            <a:extLst>
              <a:ext uri="{FF2B5EF4-FFF2-40B4-BE49-F238E27FC236}">
                <a16:creationId xmlns:a16="http://schemas.microsoft.com/office/drawing/2014/main" id="{D9055116-EDAF-EE45-947A-4D9A6A3F8AD9}"/>
              </a:ext>
            </a:extLst>
          </p:cNvPr>
          <p:cNvSpPr txBox="1">
            <a:spLocks/>
          </p:cNvSpPr>
          <p:nvPr/>
        </p:nvSpPr>
        <p:spPr>
          <a:xfrm>
            <a:off x="587479" y="2394878"/>
            <a:ext cx="8903651" cy="4432907"/>
          </a:xfrm>
          <a:prstGeom prst="rect">
            <a:avLst/>
          </a:prstGeom>
        </p:spPr>
        <p:txBody>
          <a:bodyPr vert="horz" lIns="0" tIns="0" rIns="0" bIns="50292" rtlCol="0">
            <a:noAutofit/>
          </a:bodyPr>
          <a:lstStyle>
            <a:lvl1pPr marL="0" marR="0" indent="0" algn="l" defTabSz="380976" rtl="0" eaLnBrk="1" fontAlgn="auto" latinLnBrk="0" hangingPunct="1">
              <a:lnSpc>
                <a:spcPct val="100000"/>
              </a:lnSpc>
              <a:spcBef>
                <a:spcPts val="458"/>
              </a:spcBef>
              <a:spcAft>
                <a:spcPts val="458"/>
              </a:spcAft>
              <a:buClrTx/>
              <a:buSzTx/>
              <a:buFont typeface="Arial"/>
              <a:buNone/>
              <a:tabLst/>
              <a:defRPr sz="917" b="0" i="0" kern="1200" baseline="0">
                <a:solidFill>
                  <a:schemeClr val="accent5">
                    <a:lumMod val="50000"/>
                  </a:schemeClr>
                </a:solidFill>
                <a:latin typeface="Arial" panose="020B0604020202020204" pitchFamily="34" charset="0"/>
                <a:ea typeface="+mn-ea"/>
                <a:cs typeface="Arial" panose="020B0604020202020204" pitchFamily="34" charset="0"/>
              </a:defRPr>
            </a:lvl1pPr>
            <a:lvl2pPr marL="142869" marR="0" indent="-142869" algn="l" defTabSz="380976" rtl="0" eaLnBrk="1" fontAlgn="auto" latinLnBrk="0" hangingPunct="1">
              <a:lnSpc>
                <a:spcPct val="100000"/>
              </a:lnSpc>
              <a:spcBef>
                <a:spcPts val="0"/>
              </a:spcBef>
              <a:spcAft>
                <a:spcPts val="0"/>
              </a:spcAft>
              <a:buClr>
                <a:srgbClr val="FF600A"/>
              </a:buClr>
              <a:buSzTx/>
              <a:buFont typeface="Wingdings" charset="2"/>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2pPr>
            <a:lvl3pPr marL="287062" marR="0" indent="-144193" algn="l" defTabSz="380976" rtl="0" eaLnBrk="1" fontAlgn="auto" latinLnBrk="0" hangingPunct="1">
              <a:lnSpc>
                <a:spcPct val="100000"/>
              </a:lnSpc>
              <a:spcBef>
                <a:spcPts val="0"/>
              </a:spcBef>
              <a:spcAft>
                <a:spcPts val="0"/>
              </a:spcAft>
              <a:buClr>
                <a:prstClr val="white">
                  <a:lumMod val="65000"/>
                </a:prstClr>
              </a:buClr>
              <a:buSzTx/>
              <a:buFont typeface="Arial"/>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3pPr>
            <a:lvl4pPr marL="429931" marR="0" indent="-142869" algn="l" defTabSz="380976" rtl="0" eaLnBrk="1" fontAlgn="auto" latinLnBrk="0" hangingPunct="1">
              <a:lnSpc>
                <a:spcPct val="100000"/>
              </a:lnSpc>
              <a:spcBef>
                <a:spcPts val="0"/>
              </a:spcBef>
              <a:spcAft>
                <a:spcPts val="0"/>
              </a:spcAft>
              <a:buClrTx/>
              <a:buSzTx/>
              <a:buFont typeface="Lucida Grande"/>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4pPr>
            <a:lvl5pPr marL="1523901" indent="-904817" algn="l" defTabSz="380976" rtl="0" eaLnBrk="1" latinLnBrk="0" hangingPunct="1">
              <a:spcBef>
                <a:spcPct val="20000"/>
              </a:spcBef>
              <a:buFont typeface="Arial"/>
              <a:buNone/>
              <a:defRPr sz="1167" kern="1200">
                <a:solidFill>
                  <a:schemeClr val="bg1">
                    <a:lumMod val="50000"/>
                  </a:schemeClr>
                </a:solidFill>
                <a:latin typeface="Arial"/>
                <a:ea typeface="+mn-ea"/>
                <a:cs typeface="Arial"/>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a:lstStyle>
          <a:p>
            <a:pPr defTabSz="419074">
              <a:spcBef>
                <a:spcPts val="0"/>
              </a:spcBef>
              <a:spcAft>
                <a:spcPts val="660"/>
              </a:spcAft>
            </a:pPr>
            <a:r>
              <a:rPr lang="en-US" sz="880" b="1" dirty="0">
                <a:solidFill>
                  <a:srgbClr val="FFFFFF">
                    <a:lumMod val="50000"/>
                  </a:srgbClr>
                </a:solidFill>
              </a:rPr>
              <a:t>Gross Domestic Product (GDP) </a:t>
            </a:r>
            <a:r>
              <a:rPr lang="en-US" sz="880" dirty="0">
                <a:solidFill>
                  <a:srgbClr val="FFFFFF">
                    <a:lumMod val="50000"/>
                  </a:srgbClr>
                </a:solidFill>
              </a:rPr>
              <a:t>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a:p>
            <a:pPr defTabSz="419074">
              <a:spcBef>
                <a:spcPts val="0"/>
              </a:spcBef>
              <a:spcAft>
                <a:spcPts val="660"/>
              </a:spcAft>
            </a:pPr>
            <a:r>
              <a:rPr lang="en-US" sz="880" b="1" dirty="0">
                <a:solidFill>
                  <a:srgbClr val="FFFFFF">
                    <a:lumMod val="50000"/>
                  </a:srgbClr>
                </a:solidFill>
              </a:rPr>
              <a:t>The PE ratio (price-to-earnings ratio) </a:t>
            </a:r>
            <a:r>
              <a:rPr lang="en-US" sz="880" dirty="0">
                <a:solidFill>
                  <a:srgbClr val="FFFFFF">
                    <a:lumMod val="50000"/>
                  </a:srgbClr>
                </a:solidFill>
              </a:rPr>
              <a:t>is a measure of the price paid for a share relative to the annual net income or profit earned by the firm per share. It is a financial ratio used for valuation: a higher PE ratio means that investors are paying more for each unit of net income, so the stock is more expensive compared to one with lower PE ratio.</a:t>
            </a:r>
          </a:p>
          <a:p>
            <a:pPr defTabSz="419074">
              <a:spcBef>
                <a:spcPts val="0"/>
              </a:spcBef>
              <a:spcAft>
                <a:spcPts val="660"/>
              </a:spcAft>
            </a:pPr>
            <a:r>
              <a:rPr lang="en-US" sz="880" b="1" dirty="0">
                <a:solidFill>
                  <a:srgbClr val="FFFFFF">
                    <a:lumMod val="50000"/>
                  </a:srgbClr>
                </a:solidFill>
              </a:rPr>
              <a:t>Earnings per share (EPS) </a:t>
            </a:r>
            <a:r>
              <a:rPr lang="en-US" sz="880" dirty="0">
                <a:solidFill>
                  <a:srgbClr val="FFFFFF">
                    <a:lumMod val="50000"/>
                  </a:srgbClr>
                </a:solidFill>
              </a:rPr>
              <a:t>is the portion of a company’s profit allocated to each outstanding share of common stock. EPS serves as an indicator of a company’s profitability. Earnings per share is generally considered to be the single most important variable in determining a share’s price. It is also a major component used to calculate the price-to-earnings valuation ratio.</a:t>
            </a:r>
          </a:p>
          <a:p>
            <a:pPr defTabSz="419074">
              <a:spcBef>
                <a:spcPts val="0"/>
              </a:spcBef>
              <a:spcAft>
                <a:spcPts val="660"/>
              </a:spcAft>
            </a:pPr>
            <a:r>
              <a:rPr lang="en-US" sz="880" b="1" dirty="0">
                <a:solidFill>
                  <a:srgbClr val="FFFFFF">
                    <a:lumMod val="50000"/>
                  </a:srgbClr>
                </a:solidFill>
              </a:rPr>
              <a:t>The Standard &amp; Poor’s 500 Index </a:t>
            </a:r>
            <a:r>
              <a:rPr lang="en-US" sz="880" dirty="0">
                <a:solidFill>
                  <a:srgbClr val="FFFFFF">
                    <a:lumMod val="50000"/>
                  </a:srgbClr>
                </a:solidFill>
              </a:rPr>
              <a:t>is a capitalization- weighted index of 500 stocks designed to measure performance of the broad domestic economy through changes in the aggregate market value of 500 stocks representing all major industries.</a:t>
            </a:r>
          </a:p>
          <a:p>
            <a:pPr defTabSz="419074">
              <a:spcBef>
                <a:spcPts val="0"/>
              </a:spcBef>
              <a:spcAft>
                <a:spcPts val="660"/>
              </a:spcAft>
            </a:pPr>
            <a:r>
              <a:rPr lang="en-US" sz="880" b="1" dirty="0">
                <a:solidFill>
                  <a:srgbClr val="FFFFFF">
                    <a:lumMod val="50000"/>
                  </a:srgbClr>
                </a:solidFill>
              </a:rPr>
              <a:t>The Bloomberg U.S. Aggregate Bond Index </a:t>
            </a:r>
            <a:r>
              <a:rPr lang="en-US" sz="880" dirty="0">
                <a:solidFill>
                  <a:srgbClr val="FFFFFF">
                    <a:lumMod val="50000"/>
                  </a:srgbClr>
                </a:solidFill>
              </a:rPr>
              <a:t>is an index of the U.S. investment-grade fixed-rate bond market, including both government and corporate bonds.</a:t>
            </a:r>
          </a:p>
          <a:p>
            <a:pPr defTabSz="419074">
              <a:spcBef>
                <a:spcPts val="0"/>
              </a:spcBef>
              <a:spcAft>
                <a:spcPts val="660"/>
              </a:spcAft>
            </a:pPr>
            <a:r>
              <a:rPr lang="en-US" sz="880" b="1" dirty="0">
                <a:solidFill>
                  <a:srgbClr val="FFFFFF">
                    <a:lumMod val="50000"/>
                  </a:srgbClr>
                </a:solidFill>
              </a:rPr>
              <a:t>The HFRI</a:t>
            </a:r>
            <a:r>
              <a:rPr lang="en-US" sz="880" b="1" baseline="30000" dirty="0">
                <a:solidFill>
                  <a:srgbClr val="FFFFFF">
                    <a:lumMod val="50000"/>
                  </a:srgbClr>
                </a:solidFill>
              </a:rPr>
              <a:t>®</a:t>
            </a:r>
            <a:r>
              <a:rPr lang="en-US" sz="880" b="1" dirty="0">
                <a:solidFill>
                  <a:srgbClr val="FFFFFF">
                    <a:lumMod val="50000"/>
                  </a:srgbClr>
                </a:solidFill>
              </a:rPr>
              <a:t> Indices </a:t>
            </a:r>
            <a:r>
              <a:rPr lang="en-US" sz="880" dirty="0">
                <a:solidFill>
                  <a:srgbClr val="FFFFFF">
                    <a:lumMod val="50000"/>
                  </a:srgbClr>
                </a:solidFill>
              </a:rPr>
              <a:t>are broadly constructed indices designed to capture the breadth of hedge fund performance trends across all strategies and regions.</a:t>
            </a:r>
          </a:p>
          <a:p>
            <a:pPr defTabSz="419074">
              <a:spcBef>
                <a:spcPts val="0"/>
              </a:spcBef>
              <a:spcAft>
                <a:spcPts val="660"/>
              </a:spcAft>
            </a:pPr>
            <a:r>
              <a:rPr lang="en-US" sz="880" b="1" dirty="0">
                <a:solidFill>
                  <a:srgbClr val="FFFFFF">
                    <a:lumMod val="50000"/>
                  </a:srgbClr>
                </a:solidFill>
              </a:rPr>
              <a:t>The HFRI Institutional Macro Index </a:t>
            </a:r>
            <a:r>
              <a:rPr lang="en-US" sz="880" dirty="0">
                <a:solidFill>
                  <a:srgbClr val="FFFFFF">
                    <a:lumMod val="50000"/>
                  </a:srgbClr>
                </a:solidFill>
              </a:rPr>
              <a:t>is a global, equal-weighted index of hedge funds with minimum assets under management of USD $500MM which report to the HFR Database and are open to new investments. </a:t>
            </a:r>
          </a:p>
          <a:p>
            <a:pPr defTabSz="419074">
              <a:spcBef>
                <a:spcPts val="0"/>
              </a:spcBef>
              <a:spcAft>
                <a:spcPts val="660"/>
              </a:spcAft>
            </a:pPr>
            <a:r>
              <a:rPr lang="en-US" sz="880" dirty="0">
                <a:solidFill>
                  <a:srgbClr val="FFFFFF">
                    <a:lumMod val="50000"/>
                  </a:srgbClr>
                </a:solidFill>
              </a:rPr>
              <a:t>A company’s </a:t>
            </a:r>
            <a:r>
              <a:rPr lang="en-US" sz="880" b="1" dirty="0">
                <a:solidFill>
                  <a:srgbClr val="FFFFFF">
                    <a:lumMod val="50000"/>
                  </a:srgbClr>
                </a:solidFill>
              </a:rPr>
              <a:t>market capitalization </a:t>
            </a:r>
            <a:r>
              <a:rPr lang="en-US" sz="880" dirty="0">
                <a:solidFill>
                  <a:srgbClr val="FFFFFF">
                    <a:lumMod val="50000"/>
                  </a:srgbClr>
                </a:solidFill>
              </a:rPr>
              <a:t>is the market value of its outstanding shares. Market capitalization is calculated by multiplying the number of a company’s shares outstanding by its stock price per share. Classifications such as large-cap, mid-cap and small-cap are only approximations and may change over time.</a:t>
            </a:r>
          </a:p>
          <a:p>
            <a:pPr defTabSz="419074">
              <a:spcBef>
                <a:spcPts val="0"/>
              </a:spcBef>
              <a:spcAft>
                <a:spcPts val="660"/>
              </a:spcAft>
            </a:pPr>
            <a:r>
              <a:rPr lang="en-US" sz="880" b="1" dirty="0">
                <a:solidFill>
                  <a:srgbClr val="FFFFFF">
                    <a:lumMod val="50000"/>
                  </a:srgbClr>
                </a:solidFill>
              </a:rPr>
              <a:t>Equity Definitions</a:t>
            </a:r>
          </a:p>
          <a:p>
            <a:pPr defTabSz="419074">
              <a:spcBef>
                <a:spcPts val="0"/>
              </a:spcBef>
              <a:spcAft>
                <a:spcPts val="660"/>
              </a:spcAft>
            </a:pPr>
            <a:r>
              <a:rPr lang="en-US" sz="880" b="1" dirty="0">
                <a:solidFill>
                  <a:srgbClr val="FFFFFF">
                    <a:lumMod val="50000"/>
                  </a:srgbClr>
                </a:solidFill>
              </a:rPr>
              <a:t>Cyclical stocks </a:t>
            </a:r>
            <a:r>
              <a:rPr lang="en-US" sz="880" dirty="0">
                <a:solidFill>
                  <a:srgbClr val="FFFFFF">
                    <a:lumMod val="50000"/>
                  </a:srgbClr>
                </a:solidFill>
              </a:rPr>
              <a:t>typically relate to equity securities of companies whose price is affected by ups and downs in the overall economy and that sell discretionary items that consumers may buy more of during an economic expansion but cut back on during a recession. Counter-cyclical stocks tend to move in the opposite direction from the overall economy and with consumer staples which people continue to demand even during a downturn.</a:t>
            </a:r>
          </a:p>
          <a:p>
            <a:pPr defTabSz="419074">
              <a:spcBef>
                <a:spcPts val="0"/>
              </a:spcBef>
              <a:spcAft>
                <a:spcPts val="660"/>
              </a:spcAft>
            </a:pPr>
            <a:r>
              <a:rPr lang="en-US" sz="880" dirty="0">
                <a:solidFill>
                  <a:srgbClr val="FFFFFF">
                    <a:lumMod val="50000"/>
                  </a:srgbClr>
                </a:solidFill>
              </a:rPr>
              <a:t>A </a:t>
            </a:r>
            <a:r>
              <a:rPr lang="en-US" sz="880" b="1" dirty="0">
                <a:solidFill>
                  <a:srgbClr val="FFFFFF">
                    <a:lumMod val="50000"/>
                  </a:srgbClr>
                </a:solidFill>
              </a:rPr>
              <a:t>Growth stock </a:t>
            </a:r>
            <a:r>
              <a:rPr lang="en-US" sz="880" dirty="0">
                <a:solidFill>
                  <a:srgbClr val="FFFFFF">
                    <a:lumMod val="50000"/>
                  </a:srgbClr>
                </a:solidFill>
              </a:rPr>
              <a:t>is a share in a company that is anticipated to grow at a rate significantly above the average for the market due to capital appreciation.</a:t>
            </a:r>
          </a:p>
          <a:p>
            <a:pPr defTabSz="419074">
              <a:spcBef>
                <a:spcPts val="0"/>
              </a:spcBef>
              <a:spcAft>
                <a:spcPts val="660"/>
              </a:spcAft>
            </a:pPr>
            <a:r>
              <a:rPr lang="en-US" sz="880" dirty="0">
                <a:solidFill>
                  <a:srgbClr val="FFFFFF">
                    <a:lumMod val="50000"/>
                  </a:srgbClr>
                </a:solidFill>
              </a:rPr>
              <a:t>A </a:t>
            </a:r>
            <a:r>
              <a:rPr lang="en-US" sz="880" b="1" dirty="0">
                <a:solidFill>
                  <a:srgbClr val="FFFFFF">
                    <a:lumMod val="50000"/>
                  </a:srgbClr>
                </a:solidFill>
              </a:rPr>
              <a:t>Value stock </a:t>
            </a:r>
            <a:r>
              <a:rPr lang="en-US" sz="880" dirty="0">
                <a:solidFill>
                  <a:srgbClr val="FFFFFF">
                    <a:lumMod val="50000"/>
                  </a:srgbClr>
                </a:solidFill>
              </a:rPr>
              <a:t>is anticipated to grow above the average for the market due to trading at a lower price relative to its fundamentals, such as dividends, earnings, or sales.</a:t>
            </a:r>
          </a:p>
          <a:p>
            <a:pPr defTabSz="419074">
              <a:spcBef>
                <a:spcPts val="0"/>
              </a:spcBef>
              <a:spcAft>
                <a:spcPts val="660"/>
              </a:spcAft>
            </a:pPr>
            <a:r>
              <a:rPr lang="en-US" sz="880" b="1" dirty="0">
                <a:solidFill>
                  <a:srgbClr val="FFFFFF">
                    <a:lumMod val="50000"/>
                  </a:srgbClr>
                </a:solidFill>
              </a:rPr>
              <a:t>Large cap stocks </a:t>
            </a:r>
            <a:r>
              <a:rPr lang="en-US" sz="880" dirty="0">
                <a:solidFill>
                  <a:srgbClr val="FFFFFF">
                    <a:lumMod val="50000"/>
                  </a:srgbClr>
                </a:solidFill>
              </a:rPr>
              <a:t>are issued by corporations with a market capitalization of $10 billion or more, and small cap stocks are issued by corporations with a market capitalization between $250 million and $2 billion.</a:t>
            </a: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p:txBody>
      </p:sp>
    </p:spTree>
    <p:extLst>
      <p:ext uri="{BB962C8B-B14F-4D97-AF65-F5344CB8AC3E}">
        <p14:creationId xmlns:p14="http://schemas.microsoft.com/office/powerpoint/2010/main" val="3849987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5" y="1074877"/>
            <a:ext cx="8876189" cy="675851"/>
          </a:xfrm>
        </p:spPr>
        <p:txBody>
          <a:bodyPr/>
          <a:lstStyle/>
          <a:p>
            <a:r>
              <a:rPr lang="en-US" dirty="0"/>
              <a:t>General Definitions</a:t>
            </a:r>
          </a:p>
        </p:txBody>
      </p:sp>
      <p:sp>
        <p:nvSpPr>
          <p:cNvPr id="23" name="Content Placeholder 2">
            <a:extLst>
              <a:ext uri="{FF2B5EF4-FFF2-40B4-BE49-F238E27FC236}">
                <a16:creationId xmlns:a16="http://schemas.microsoft.com/office/drawing/2014/main" id="{D9055116-EDAF-EE45-947A-4D9A6A3F8AD9}"/>
              </a:ext>
            </a:extLst>
          </p:cNvPr>
          <p:cNvSpPr txBox="1">
            <a:spLocks/>
          </p:cNvSpPr>
          <p:nvPr/>
        </p:nvSpPr>
        <p:spPr>
          <a:xfrm>
            <a:off x="587479" y="2394878"/>
            <a:ext cx="8903651" cy="4432907"/>
          </a:xfrm>
          <a:prstGeom prst="rect">
            <a:avLst/>
          </a:prstGeom>
        </p:spPr>
        <p:txBody>
          <a:bodyPr vert="horz" lIns="0" tIns="0" rIns="0" bIns="50292" rtlCol="0">
            <a:noAutofit/>
          </a:bodyPr>
          <a:lstStyle>
            <a:lvl1pPr marL="0" marR="0" indent="0" algn="l" defTabSz="380976" rtl="0" eaLnBrk="1" fontAlgn="auto" latinLnBrk="0" hangingPunct="1">
              <a:lnSpc>
                <a:spcPct val="100000"/>
              </a:lnSpc>
              <a:spcBef>
                <a:spcPts val="458"/>
              </a:spcBef>
              <a:spcAft>
                <a:spcPts val="458"/>
              </a:spcAft>
              <a:buClrTx/>
              <a:buSzTx/>
              <a:buFont typeface="Arial"/>
              <a:buNone/>
              <a:tabLst/>
              <a:defRPr sz="917" b="0" i="0" kern="1200" baseline="0">
                <a:solidFill>
                  <a:schemeClr val="accent5">
                    <a:lumMod val="50000"/>
                  </a:schemeClr>
                </a:solidFill>
                <a:latin typeface="Arial" panose="020B0604020202020204" pitchFamily="34" charset="0"/>
                <a:ea typeface="+mn-ea"/>
                <a:cs typeface="Arial" panose="020B0604020202020204" pitchFamily="34" charset="0"/>
              </a:defRPr>
            </a:lvl1pPr>
            <a:lvl2pPr marL="142869" marR="0" indent="-142869" algn="l" defTabSz="380976" rtl="0" eaLnBrk="1" fontAlgn="auto" latinLnBrk="0" hangingPunct="1">
              <a:lnSpc>
                <a:spcPct val="100000"/>
              </a:lnSpc>
              <a:spcBef>
                <a:spcPts val="0"/>
              </a:spcBef>
              <a:spcAft>
                <a:spcPts val="0"/>
              </a:spcAft>
              <a:buClr>
                <a:srgbClr val="FF600A"/>
              </a:buClr>
              <a:buSzTx/>
              <a:buFont typeface="Wingdings" charset="2"/>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2pPr>
            <a:lvl3pPr marL="287062" marR="0" indent="-144193" algn="l" defTabSz="380976" rtl="0" eaLnBrk="1" fontAlgn="auto" latinLnBrk="0" hangingPunct="1">
              <a:lnSpc>
                <a:spcPct val="100000"/>
              </a:lnSpc>
              <a:spcBef>
                <a:spcPts val="0"/>
              </a:spcBef>
              <a:spcAft>
                <a:spcPts val="0"/>
              </a:spcAft>
              <a:buClr>
                <a:prstClr val="white">
                  <a:lumMod val="65000"/>
                </a:prstClr>
              </a:buClr>
              <a:buSzTx/>
              <a:buFont typeface="Arial"/>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3pPr>
            <a:lvl4pPr marL="429931" marR="0" indent="-142869" algn="l" defTabSz="380976" rtl="0" eaLnBrk="1" fontAlgn="auto" latinLnBrk="0" hangingPunct="1">
              <a:lnSpc>
                <a:spcPct val="100000"/>
              </a:lnSpc>
              <a:spcBef>
                <a:spcPts val="0"/>
              </a:spcBef>
              <a:spcAft>
                <a:spcPts val="0"/>
              </a:spcAft>
              <a:buClrTx/>
              <a:buSzTx/>
              <a:buFont typeface="Lucida Grande"/>
              <a:buChar char="–"/>
              <a:tabLst/>
              <a:defRPr sz="917" b="0" i="0" kern="1200">
                <a:solidFill>
                  <a:schemeClr val="accent5">
                    <a:lumMod val="50000"/>
                  </a:schemeClr>
                </a:solidFill>
                <a:latin typeface="Arial" panose="020B0604020202020204" pitchFamily="34" charset="0"/>
                <a:ea typeface="+mn-ea"/>
                <a:cs typeface="Arial" panose="020B0604020202020204" pitchFamily="34" charset="0"/>
              </a:defRPr>
            </a:lvl4pPr>
            <a:lvl5pPr marL="1523901" indent="-904817" algn="l" defTabSz="380976" rtl="0" eaLnBrk="1" latinLnBrk="0" hangingPunct="1">
              <a:spcBef>
                <a:spcPct val="20000"/>
              </a:spcBef>
              <a:buFont typeface="Arial"/>
              <a:buNone/>
              <a:defRPr sz="1167" kern="1200">
                <a:solidFill>
                  <a:schemeClr val="bg1">
                    <a:lumMod val="50000"/>
                  </a:schemeClr>
                </a:solidFill>
                <a:latin typeface="Arial"/>
                <a:ea typeface="+mn-ea"/>
                <a:cs typeface="Arial"/>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a:lstStyle>
          <a:p>
            <a:pPr defTabSz="419074">
              <a:spcBef>
                <a:spcPts val="0"/>
              </a:spcBef>
              <a:spcAft>
                <a:spcPts val="660"/>
              </a:spcAft>
            </a:pPr>
            <a:r>
              <a:rPr lang="en-US" sz="880" b="1" dirty="0">
                <a:solidFill>
                  <a:srgbClr val="FFFFFF">
                    <a:lumMod val="50000"/>
                  </a:srgbClr>
                </a:solidFill>
              </a:rPr>
              <a:t>Fixed Income Definitions</a:t>
            </a:r>
          </a:p>
          <a:p>
            <a:pPr defTabSz="419074">
              <a:spcBef>
                <a:spcPts val="0"/>
              </a:spcBef>
              <a:spcAft>
                <a:spcPts val="660"/>
              </a:spcAft>
            </a:pPr>
            <a:r>
              <a:rPr lang="en-US" sz="880" b="1" dirty="0">
                <a:solidFill>
                  <a:srgbClr val="FFFFFF">
                    <a:lumMod val="50000"/>
                  </a:srgbClr>
                </a:solidFill>
              </a:rPr>
              <a:t>Credit Quality </a:t>
            </a:r>
            <a:r>
              <a:rPr lang="en-US" sz="880" dirty="0">
                <a:solidFill>
                  <a:srgbClr val="FFFFFF">
                    <a:lumMod val="50000"/>
                  </a:srgbClr>
                </a:solidFill>
              </a:rPr>
              <a:t>is one of the principal criteria for judging the investment quality of a bond or bond mutual fund. As the term implies, credit quality informs investors of a bond or bond portfolio’s credit worthiness, or risk of default. Credit ratings are published rankings based on detailed financial analyses by a credit bureau specifically as it relates to the bond issue’s ability to meet debt obligations. The highest rating is AAA, and the lowest is D. Securities with credit ratings of BBB and above are considered investment grade.</a:t>
            </a:r>
          </a:p>
          <a:p>
            <a:pPr defTabSz="419074">
              <a:spcBef>
                <a:spcPts val="0"/>
              </a:spcBef>
              <a:spcAft>
                <a:spcPts val="660"/>
              </a:spcAft>
            </a:pPr>
            <a:r>
              <a:rPr lang="en-US" sz="880" dirty="0">
                <a:solidFill>
                  <a:srgbClr val="FFFFFF">
                    <a:lumMod val="50000"/>
                  </a:srgbClr>
                </a:solidFill>
              </a:rPr>
              <a:t>The </a:t>
            </a:r>
            <a:r>
              <a:rPr lang="en-US" sz="880" b="1" dirty="0">
                <a:solidFill>
                  <a:srgbClr val="FFFFFF">
                    <a:lumMod val="50000"/>
                  </a:srgbClr>
                </a:solidFill>
              </a:rPr>
              <a:t>credit spread </a:t>
            </a:r>
            <a:r>
              <a:rPr lang="en-US" sz="880" dirty="0">
                <a:solidFill>
                  <a:srgbClr val="FFFFFF">
                    <a:lumMod val="50000"/>
                  </a:srgbClr>
                </a:solidFill>
              </a:rPr>
              <a:t>is the yield the corporate bonds less the yield on comparable maturity Treasury debt. This is a market-based estimate of the amount of fear in the bond market. Base-rated bonds are the lowest quality bonds that are considered investment-grade, rather than high-yield. They best reflect the stresses across the quality spectrum.</a:t>
            </a:r>
          </a:p>
          <a:p>
            <a:pPr defTabSz="419074">
              <a:spcBef>
                <a:spcPts val="0"/>
              </a:spcBef>
              <a:spcAft>
                <a:spcPts val="660"/>
              </a:spcAft>
            </a:pPr>
            <a:r>
              <a:rPr lang="en-US" sz="880" b="1" dirty="0">
                <a:solidFill>
                  <a:srgbClr val="FFFFFF">
                    <a:lumMod val="50000"/>
                  </a:srgbClr>
                </a:solidFill>
              </a:rPr>
              <a:t>The Bloomberg Aggregate U.S. Bond Index </a:t>
            </a:r>
            <a:r>
              <a:rPr lang="en-US" sz="880" dirty="0">
                <a:solidFill>
                  <a:srgbClr val="FFFFFF">
                    <a:lumMod val="50000"/>
                  </a:srgbClr>
                </a:solidFill>
              </a:rPr>
              <a:t>represents securities that are SEC-registered, taxable, and dollar denominated. The index covers the U.S. investment- grade fixed rate bond market, with index components for government and corporate securities, mortgage pass- through securities, and asset-backed securities.</a:t>
            </a: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a:p>
            <a:pPr defTabSz="419074">
              <a:spcBef>
                <a:spcPts val="0"/>
              </a:spcBef>
              <a:spcAft>
                <a:spcPts val="660"/>
              </a:spcAft>
            </a:pPr>
            <a:endParaRPr lang="en-US" sz="880" dirty="0">
              <a:solidFill>
                <a:srgbClr val="FFFFFF">
                  <a:lumMod val="50000"/>
                </a:srgbClr>
              </a:solidFill>
            </a:endParaRPr>
          </a:p>
        </p:txBody>
      </p:sp>
    </p:spTree>
    <p:extLst>
      <p:ext uri="{BB962C8B-B14F-4D97-AF65-F5344CB8AC3E}">
        <p14:creationId xmlns:p14="http://schemas.microsoft.com/office/powerpoint/2010/main" val="936838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69400D-A0D6-E742-B2E3-807691EA361A}"/>
              </a:ext>
            </a:extLst>
          </p:cNvPr>
          <p:cNvSpPr/>
          <p:nvPr/>
        </p:nvSpPr>
        <p:spPr>
          <a:xfrm>
            <a:off x="484295" y="3468499"/>
            <a:ext cx="8978635" cy="2525307"/>
          </a:xfrm>
          <a:prstGeom prst="rect">
            <a:avLst/>
          </a:prstGeom>
        </p:spPr>
        <p:txBody>
          <a:bodyPr wrap="square">
            <a:spAutoFit/>
          </a:bodyPr>
          <a:lstStyle/>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r>
              <a:rPr lang="en-US" sz="880" dirty="0">
                <a:solidFill>
                  <a:srgbClr val="151B49"/>
                </a:solidFill>
                <a:latin typeface="Arial" panose="020B0604020202020204" pitchFamily="34" charset="0"/>
                <a:cs typeface="Arial" panose="020B0604020202020204" pitchFamily="34" charset="0"/>
              </a:rPr>
              <a:t>This research material has been prepared by LPL Financial LLC.</a:t>
            </a:r>
          </a:p>
          <a:p>
            <a:pPr defTabSz="502920">
              <a:spcAft>
                <a:spcPts val="660"/>
              </a:spcAft>
            </a:pPr>
            <a:r>
              <a:rPr lang="en-US" sz="880" b="1" dirty="0">
                <a:solidFill>
                  <a:srgbClr val="151B49"/>
                </a:solidFill>
                <a:latin typeface="Arial" panose="020B0604020202020204" pitchFamily="34" charset="0"/>
                <a:cs typeface="Arial" panose="020B0604020202020204" pitchFamily="34" charset="0"/>
              </a:rPr>
              <a:t>Securities and advisory services offered through LPL Financial (LPL), a registered investment advisor and broker-dealer (member FINRA/SIPC). </a:t>
            </a:r>
            <a:r>
              <a:rPr lang="en-US" sz="880" dirty="0">
                <a:solidFill>
                  <a:srgbClr val="151B49"/>
                </a:solidFill>
                <a:latin typeface="Arial" panose="020B0604020202020204" pitchFamily="34" charset="0"/>
                <a:cs typeface="Arial" panose="020B0604020202020204" pitchFamily="34" charset="0"/>
              </a:rPr>
              <a:t>Insurance products are offered through LPL or its licensed affiliates. To the extent you are receiving investment advice from a separately registered independent investment advisor that is not an LPL affiliate, please note LPL makes no representation with respect to such entity. </a:t>
            </a: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endParaRPr lang="en-US" sz="880" dirty="0">
              <a:solidFill>
                <a:srgbClr val="151B49"/>
              </a:solidFill>
              <a:latin typeface="Arial" panose="020B0604020202020204" pitchFamily="34" charset="0"/>
              <a:cs typeface="Arial" panose="020B0604020202020204" pitchFamily="34" charset="0"/>
            </a:endParaRPr>
          </a:p>
          <a:p>
            <a:pPr defTabSz="502920">
              <a:spcAft>
                <a:spcPts val="660"/>
              </a:spcAft>
            </a:pPr>
            <a:r>
              <a:rPr lang="en-US" sz="880" dirty="0">
                <a:solidFill>
                  <a:srgbClr val="081D4D"/>
                </a:solidFill>
                <a:latin typeface="Arial" panose="020B0604020202020204"/>
                <a:cs typeface="Arial" panose="020B0604020202020204" pitchFamily="34" charset="0"/>
              </a:rPr>
              <a:t>RES-1675051-1023 | For Public Use | Tracking #514731 (Exp. </a:t>
            </a:r>
            <a:r>
              <a:rPr lang="en-US" sz="880" dirty="0">
                <a:solidFill>
                  <a:srgbClr val="081D4D"/>
                </a:solidFill>
                <a:latin typeface="Arial" panose="020B0604020202020204"/>
              </a:rPr>
              <a:t>12/2024</a:t>
            </a:r>
            <a:r>
              <a:rPr lang="en-US" sz="880" dirty="0">
                <a:solidFill>
                  <a:srgbClr val="081D4D"/>
                </a:solidFill>
                <a:latin typeface="Arial" panose="020B0604020202020204"/>
                <a:cs typeface="Arial" panose="020B0604020202020204" pitchFamily="34" charset="0"/>
              </a:rPr>
              <a:t>)</a:t>
            </a:r>
          </a:p>
        </p:txBody>
      </p:sp>
      <p:graphicFrame>
        <p:nvGraphicFramePr>
          <p:cNvPr id="13" name="Content Placeholder 3">
            <a:extLst>
              <a:ext uri="{FF2B5EF4-FFF2-40B4-BE49-F238E27FC236}">
                <a16:creationId xmlns:a16="http://schemas.microsoft.com/office/drawing/2014/main" id="{78257CC0-735C-2E4A-8192-194A371D4289}"/>
              </a:ext>
            </a:extLst>
          </p:cNvPr>
          <p:cNvGraphicFramePr>
            <a:graphicFrameLocks/>
          </p:cNvGraphicFramePr>
          <p:nvPr/>
        </p:nvGraphicFramePr>
        <p:xfrm>
          <a:off x="595471" y="4712686"/>
          <a:ext cx="8855234" cy="376665"/>
        </p:xfrm>
        <a:graphic>
          <a:graphicData uri="http://schemas.openxmlformats.org/drawingml/2006/table">
            <a:tbl>
              <a:tblPr/>
              <a:tblGrid>
                <a:gridCol w="2835666">
                  <a:extLst>
                    <a:ext uri="{9D8B030D-6E8A-4147-A177-3AD203B41FA5}">
                      <a16:colId xmlns:a16="http://schemas.microsoft.com/office/drawing/2014/main" val="2553445275"/>
                    </a:ext>
                  </a:extLst>
                </a:gridCol>
                <a:gridCol w="2205440">
                  <a:extLst>
                    <a:ext uri="{9D8B030D-6E8A-4147-A177-3AD203B41FA5}">
                      <a16:colId xmlns:a16="http://schemas.microsoft.com/office/drawing/2014/main" val="1174299810"/>
                    </a:ext>
                  </a:extLst>
                </a:gridCol>
                <a:gridCol w="2195828">
                  <a:extLst>
                    <a:ext uri="{9D8B030D-6E8A-4147-A177-3AD203B41FA5}">
                      <a16:colId xmlns:a16="http://schemas.microsoft.com/office/drawing/2014/main" val="2541721028"/>
                    </a:ext>
                  </a:extLst>
                </a:gridCol>
                <a:gridCol w="1618301">
                  <a:extLst>
                    <a:ext uri="{9D8B030D-6E8A-4147-A177-3AD203B41FA5}">
                      <a16:colId xmlns:a16="http://schemas.microsoft.com/office/drawing/2014/main" val="798645648"/>
                    </a:ext>
                  </a:extLst>
                </a:gridCol>
              </a:tblGrid>
              <a:tr h="376665">
                <a:tc>
                  <a:txBody>
                    <a:bodyPr/>
                    <a:lstStyle/>
                    <a:p>
                      <a:pPr algn="ctr"/>
                      <a:r>
                        <a:rPr lang="en-US" sz="1100" b="1" i="0" dirty="0">
                          <a:effectLst/>
                          <a:latin typeface="Arial" panose="020B0604020202020204" pitchFamily="34" charset="0"/>
                          <a:cs typeface="Arial" panose="020B0604020202020204" pitchFamily="34" charset="0"/>
                        </a:rPr>
                        <a:t>Not Insured by FDIC/NCUA </a:t>
                      </a:r>
                      <a:br>
                        <a:rPr lang="en-US" sz="1100" b="1" i="0" dirty="0">
                          <a:effectLst/>
                          <a:latin typeface="Arial" panose="020B0604020202020204" pitchFamily="34" charset="0"/>
                          <a:cs typeface="Arial" panose="020B0604020202020204" pitchFamily="34" charset="0"/>
                        </a:rPr>
                      </a:br>
                      <a:r>
                        <a:rPr lang="en-US" sz="1100" b="1" i="0" dirty="0">
                          <a:effectLst/>
                          <a:latin typeface="Arial" panose="020B0604020202020204" pitchFamily="34" charset="0"/>
                          <a:cs typeface="Arial" panose="020B0604020202020204" pitchFamily="34" charset="0"/>
                        </a:rPr>
                        <a:t>or Any Other Government Agency</a:t>
                      </a:r>
                    </a:p>
                  </a:txBody>
                  <a:tcPr marL="41385" marR="0" marT="0" marB="41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0" dirty="0">
                          <a:effectLst/>
                          <a:latin typeface="Arial" panose="020B0604020202020204" pitchFamily="34" charset="0"/>
                          <a:cs typeface="Arial" panose="020B0604020202020204" pitchFamily="34" charset="0"/>
                        </a:rPr>
                        <a:t>Not Bank/Credit Union</a:t>
                      </a:r>
                      <a:br>
                        <a:rPr lang="en-US" sz="1100" b="1" i="0" dirty="0">
                          <a:effectLst/>
                          <a:latin typeface="Arial" panose="020B0604020202020204" pitchFamily="34" charset="0"/>
                          <a:cs typeface="Arial" panose="020B0604020202020204" pitchFamily="34" charset="0"/>
                        </a:rPr>
                      </a:br>
                      <a:r>
                        <a:rPr lang="en-US" sz="1100" b="1" i="0" dirty="0">
                          <a:effectLst/>
                          <a:latin typeface="Arial" panose="020B0604020202020204" pitchFamily="34" charset="0"/>
                          <a:cs typeface="Arial" panose="020B0604020202020204" pitchFamily="34" charset="0"/>
                        </a:rPr>
                        <a:t>Guaranteed</a:t>
                      </a:r>
                    </a:p>
                  </a:txBody>
                  <a:tcPr marL="41385" marR="0" marT="0" marB="41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0" dirty="0">
                          <a:effectLst/>
                          <a:latin typeface="Arial" panose="020B0604020202020204" pitchFamily="34" charset="0"/>
                          <a:cs typeface="Arial" panose="020B0604020202020204" pitchFamily="34" charset="0"/>
                        </a:rPr>
                        <a:t>Not Bank/Credit Union </a:t>
                      </a:r>
                      <a:br>
                        <a:rPr lang="en-US" sz="1100" b="1" i="0" dirty="0">
                          <a:effectLst/>
                          <a:latin typeface="Arial" panose="020B0604020202020204" pitchFamily="34" charset="0"/>
                          <a:cs typeface="Arial" panose="020B0604020202020204" pitchFamily="34" charset="0"/>
                        </a:rPr>
                      </a:br>
                      <a:r>
                        <a:rPr lang="en-US" sz="1100" b="1" i="0" dirty="0">
                          <a:effectLst/>
                          <a:latin typeface="Arial" panose="020B0604020202020204" pitchFamily="34" charset="0"/>
                          <a:cs typeface="Arial" panose="020B0604020202020204" pitchFamily="34" charset="0"/>
                        </a:rPr>
                        <a:t>Deposits or Obligations</a:t>
                      </a:r>
                    </a:p>
                  </a:txBody>
                  <a:tcPr marL="41385" marR="0" marT="0" marB="41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i="0" dirty="0">
                          <a:effectLst/>
                          <a:latin typeface="Arial" panose="020B0604020202020204" pitchFamily="34" charset="0"/>
                          <a:cs typeface="Arial" panose="020B0604020202020204" pitchFamily="34" charset="0"/>
                        </a:rPr>
                        <a:t>May Lose Value</a:t>
                      </a:r>
                    </a:p>
                  </a:txBody>
                  <a:tcPr marL="41385" marR="0" marT="0" marB="41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24977"/>
                  </a:ext>
                </a:extLst>
              </a:tr>
            </a:tbl>
          </a:graphicData>
        </a:graphic>
      </p:graphicFrame>
    </p:spTree>
    <p:extLst>
      <p:ext uri="{BB962C8B-B14F-4D97-AF65-F5344CB8AC3E}">
        <p14:creationId xmlns:p14="http://schemas.microsoft.com/office/powerpoint/2010/main" val="2869216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438400" y="6850394"/>
            <a:ext cx="7316986" cy="43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70" tIns="28285" rIns="56570" bIns="28285" numCol="1" anchor="ctr" anchorCtr="0" compatLnSpc="1">
            <a:prstTxWarp prst="textNoShape">
              <a:avLst/>
            </a:prstTxWarp>
            <a:spAutoFit/>
          </a:bodyPr>
          <a:lstStyle/>
          <a:p>
            <a:pPr marL="0" marR="0" lvl="0" indent="0" algn="just" defTabSz="754230" rtl="0" eaLnBrk="0" fontAlgn="auto" latinLnBrk="0" hangingPunct="0">
              <a:lnSpc>
                <a:spcPct val="100000"/>
              </a:lnSpc>
              <a:spcBef>
                <a:spcPts val="0"/>
              </a:spcBef>
              <a:spcAft>
                <a:spcPts val="0"/>
              </a:spcAft>
              <a:buClrTx/>
              <a:buSzTx/>
              <a:buFontTx/>
              <a:buNone/>
              <a:tabLst/>
              <a:defRPr/>
            </a:pPr>
            <a:r>
              <a:rPr kumimoji="0" lang="en-US" sz="619"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Securities and advisory services are offered through LPL Financial (LPL), a registered investment advisor and broker-dealer (member FINRA/SIPC).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Insurance products are offered through LPL or its licensed affiliates. OneAZ Credit Union (OneAZ CU) and OneAZ Wealth Management </a:t>
            </a:r>
            <a:r>
              <a:rPr kumimoji="0" lang="en-US" sz="619"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are not</a:t>
            </a:r>
            <a:r>
              <a:rPr kumimoji="0" lang="en-US" sz="619"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495654" y="7322133"/>
          <a:ext cx="7316986" cy="282630"/>
        </p:xfrm>
        <a:graphic>
          <a:graphicData uri="http://schemas.openxmlformats.org/drawingml/2006/table">
            <a:tbl>
              <a:tblPr firstRow="1" firstCol="1" lastRow="1" lastCol="1" bandRow="1" bandCol="1"/>
              <a:tblGrid>
                <a:gridCol w="2089057">
                  <a:extLst>
                    <a:ext uri="{9D8B030D-6E8A-4147-A177-3AD203B41FA5}">
                      <a16:colId xmlns:a16="http://schemas.microsoft.com/office/drawing/2014/main" val="3236136599"/>
                    </a:ext>
                  </a:extLst>
                </a:gridCol>
                <a:gridCol w="1848298">
                  <a:extLst>
                    <a:ext uri="{9D8B030D-6E8A-4147-A177-3AD203B41FA5}">
                      <a16:colId xmlns:a16="http://schemas.microsoft.com/office/drawing/2014/main" val="677956393"/>
                    </a:ext>
                  </a:extLst>
                </a:gridCol>
                <a:gridCol w="2322458">
                  <a:extLst>
                    <a:ext uri="{9D8B030D-6E8A-4147-A177-3AD203B41FA5}">
                      <a16:colId xmlns:a16="http://schemas.microsoft.com/office/drawing/2014/main" val="180355062"/>
                    </a:ext>
                  </a:extLst>
                </a:gridCol>
                <a:gridCol w="1057173">
                  <a:extLst>
                    <a:ext uri="{9D8B030D-6E8A-4147-A177-3AD203B41FA5}">
                      <a16:colId xmlns:a16="http://schemas.microsoft.com/office/drawing/2014/main" val="330343158"/>
                    </a:ext>
                  </a:extLst>
                </a:gridCol>
              </a:tblGrid>
              <a:tr h="280370">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396386" y="6631283"/>
            <a:ext cx="7316986" cy="281846"/>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396386" y="6317004"/>
            <a:ext cx="7339846" cy="47346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Please visit https://www.lpl.com/disclosures/is-lpl-relationship-disclosure.html for more detailed information.</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a:t>
            </a:r>
          </a:p>
        </p:txBody>
      </p:sp>
      <p:sp>
        <p:nvSpPr>
          <p:cNvPr id="10" name="TextBox 9">
            <a:extLst>
              <a:ext uri="{FF2B5EF4-FFF2-40B4-BE49-F238E27FC236}">
                <a16:creationId xmlns:a16="http://schemas.microsoft.com/office/drawing/2014/main" id="{BD0F8445-4CBA-31B2-EDFF-1CEAD3AAB92C}"/>
              </a:ext>
            </a:extLst>
          </p:cNvPr>
          <p:cNvSpPr txBox="1"/>
          <p:nvPr/>
        </p:nvSpPr>
        <p:spPr>
          <a:xfrm>
            <a:off x="3668101" y="7579360"/>
            <a:ext cx="4972443" cy="193040"/>
          </a:xfrm>
          <a:prstGeom prst="rect">
            <a:avLst/>
          </a:prstGeom>
          <a:noFill/>
        </p:spPr>
        <p:txBody>
          <a:bodyPr wrap="square" rtlCol="0">
            <a:spAutoFit/>
          </a:bodyPr>
          <a:lstStyle/>
          <a:p>
            <a:pPr marL="0" marR="0" lvl="0" indent="0" algn="l" defTabSz="754350" rtl="0" eaLnBrk="1" fontAlgn="auto" latinLnBrk="0" hangingPunct="1">
              <a:lnSpc>
                <a:spcPct val="100000"/>
              </a:lnSpc>
              <a:spcBef>
                <a:spcPts val="0"/>
              </a:spcBef>
              <a:spcAft>
                <a:spcPts val="0"/>
              </a:spcAft>
              <a:buClrTx/>
              <a:buSzTx/>
              <a:buFontTx/>
              <a:buNone/>
              <a:tabLst/>
              <a:defRPr/>
            </a:pP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 (877) 566-0517 | </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hlinkClick r:id="rId3">
                  <a:extLst>
                    <a:ext uri="{A12FA001-AC4F-418D-AE19-62706E023703}">
                      <ahyp:hlinkClr xmlns:ahyp="http://schemas.microsoft.com/office/drawing/2018/hyperlinkcolor" val="tx"/>
                    </a:ext>
                  </a:extLst>
                </a:hlinkClick>
              </a:rPr>
              <a:t>www.OneAZWealth.com</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rPr>
              <a:t> </a:t>
            </a: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396386" y="6218745"/>
            <a:ext cx="7316986" cy="18928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2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OneAZ Credit Union and LPL Financial are not affiliated with any other referenced entity.</a:t>
            </a:r>
          </a:p>
        </p:txBody>
      </p:sp>
      <p:pic>
        <p:nvPicPr>
          <p:cNvPr id="19" name="Picture 18">
            <a:extLst>
              <a:ext uri="{FF2B5EF4-FFF2-40B4-BE49-F238E27FC236}">
                <a16:creationId xmlns:a16="http://schemas.microsoft.com/office/drawing/2014/main" id="{5772DA97-E0BF-EC3B-8C8F-D1CC28884ABD}"/>
              </a:ext>
            </a:extLst>
          </p:cNvPr>
          <p:cNvPicPr>
            <a:picLocks noChangeAspect="1"/>
          </p:cNvPicPr>
          <p:nvPr/>
        </p:nvPicPr>
        <p:blipFill>
          <a:blip r:embed="rId4"/>
          <a:stretch>
            <a:fillRect/>
          </a:stretch>
        </p:blipFill>
        <p:spPr>
          <a:xfrm>
            <a:off x="2590800" y="335602"/>
            <a:ext cx="2941926" cy="1131510"/>
          </a:xfrm>
          <a:prstGeom prst="rect">
            <a:avLst/>
          </a:prstGeom>
        </p:spPr>
      </p:pic>
      <p:sp>
        <p:nvSpPr>
          <p:cNvPr id="20" name="TextBox 19">
            <a:extLst>
              <a:ext uri="{FF2B5EF4-FFF2-40B4-BE49-F238E27FC236}">
                <a16:creationId xmlns:a16="http://schemas.microsoft.com/office/drawing/2014/main" id="{219D06D8-852F-968F-B140-2126EBB81F29}"/>
              </a:ext>
            </a:extLst>
          </p:cNvPr>
          <p:cNvSpPr txBox="1"/>
          <p:nvPr/>
        </p:nvSpPr>
        <p:spPr>
          <a:xfrm>
            <a:off x="2526134" y="3226617"/>
            <a:ext cx="3943781" cy="230832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Bef>
                <a:spcPct val="0"/>
              </a:spcBef>
              <a:spcAft>
                <a:spcPct val="0"/>
              </a:spcAft>
              <a:defRPr/>
            </a:pPr>
            <a:r>
              <a:rPr lang="en-US" sz="1600" b="1" dirty="0">
                <a:solidFill>
                  <a:srgbClr val="1A2F59"/>
                </a:solidFill>
                <a:latin typeface="Avenir LT Std 65 Medium"/>
              </a:rPr>
              <a:t>Website: </a:t>
            </a:r>
            <a:r>
              <a:rPr lang="en-US" sz="1600" dirty="0">
                <a:solidFill>
                  <a:srgbClr val="1A2F59"/>
                </a:solidFill>
                <a:latin typeface="Avenir LT Std 65 Medium"/>
              </a:rPr>
              <a:t>OneAZWealth.com</a:t>
            </a:r>
          </a:p>
          <a:p>
            <a:pPr defTabSz="754350" fontAlgn="auto">
              <a:spcBef>
                <a:spcPct val="0"/>
              </a:spcBef>
              <a:spcAft>
                <a:spcPct val="0"/>
              </a:spcAft>
              <a:defRPr/>
            </a:pPr>
            <a:endParaRPr lang="en-US" sz="1600" b="1"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Email: </a:t>
            </a:r>
            <a:r>
              <a:rPr lang="en-US" sz="1600" dirty="0">
                <a:solidFill>
                  <a:srgbClr val="1A2F59"/>
                </a:solidFill>
                <a:latin typeface="Avenir LT Std 65 Medium"/>
              </a:rPr>
              <a:t>OneAZWealth@OneAZCU.com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24/7 Online Appointment Scheduler:</a:t>
            </a:r>
          </a:p>
          <a:p>
            <a:pPr defTabSz="754350" fontAlgn="auto">
              <a:spcBef>
                <a:spcPct val="0"/>
              </a:spcBef>
              <a:spcAft>
                <a:spcPct val="0"/>
              </a:spcAft>
              <a:defRPr/>
            </a:pPr>
            <a:r>
              <a:rPr lang="en-US" sz="1600" dirty="0">
                <a:solidFill>
                  <a:srgbClr val="1A2F59"/>
                </a:solidFill>
                <a:latin typeface="Avenir LT Std 65 Medium"/>
              </a:rPr>
              <a:t>OneAZWealth.com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Phone: (</a:t>
            </a:r>
            <a:r>
              <a:rPr lang="en-US" sz="1600" dirty="0">
                <a:solidFill>
                  <a:srgbClr val="1A2F59"/>
                </a:solidFill>
                <a:latin typeface="Avenir LT Std 65 Medium"/>
              </a:rPr>
              <a:t>877) 566-0517</a:t>
            </a:r>
          </a:p>
          <a:p>
            <a:pPr defTabSz="754350" fontAlgn="auto">
              <a:spcBef>
                <a:spcPct val="0"/>
              </a:spcBef>
              <a:spcAft>
                <a:spcPct val="0"/>
              </a:spcAft>
              <a:defRPr/>
            </a:pPr>
            <a:r>
              <a:rPr lang="en-US" sz="1600" dirty="0">
                <a:solidFill>
                  <a:srgbClr val="1A2F59"/>
                </a:solidFill>
                <a:latin typeface="Avenir LT Std 65 Medium"/>
              </a:rPr>
              <a:t>Call Monday-Friday, 9:00 am – 5:00 pm</a:t>
            </a:r>
          </a:p>
        </p:txBody>
      </p:sp>
      <p:grpSp>
        <p:nvGrpSpPr>
          <p:cNvPr id="21" name="Group 20">
            <a:extLst>
              <a:ext uri="{FF2B5EF4-FFF2-40B4-BE49-F238E27FC236}">
                <a16:creationId xmlns:a16="http://schemas.microsoft.com/office/drawing/2014/main" id="{E73E6350-0F45-D4E1-11D9-270B68CB2ABD}"/>
              </a:ext>
            </a:extLst>
          </p:cNvPr>
          <p:cNvGrpSpPr/>
          <p:nvPr/>
        </p:nvGrpSpPr>
        <p:grpSpPr>
          <a:xfrm>
            <a:off x="7255001" y="5569552"/>
            <a:ext cx="1939982" cy="433341"/>
            <a:chOff x="8603962" y="5222870"/>
            <a:chExt cx="1869084" cy="412058"/>
          </a:xfrm>
        </p:grpSpPr>
        <p:pic>
          <p:nvPicPr>
            <p:cNvPr id="22" name="Picture 21" descr="Icon&#10;&#10;Description automatically generated">
              <a:extLst>
                <a:ext uri="{FF2B5EF4-FFF2-40B4-BE49-F238E27FC236}">
                  <a16:creationId xmlns:a16="http://schemas.microsoft.com/office/drawing/2014/main" id="{F527D15F-F1BB-867F-A1CE-C3CA81ADE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475" y="5222870"/>
              <a:ext cx="412058" cy="412058"/>
            </a:xfrm>
            <a:prstGeom prst="rect">
              <a:avLst/>
            </a:prstGeom>
          </p:spPr>
        </p:pic>
        <p:pic>
          <p:nvPicPr>
            <p:cNvPr id="23" name="Picture 22" descr="Logo, icon&#10;&#10;Description automatically generated">
              <a:extLst>
                <a:ext uri="{FF2B5EF4-FFF2-40B4-BE49-F238E27FC236}">
                  <a16:creationId xmlns:a16="http://schemas.microsoft.com/office/drawing/2014/main" id="{9938DAE1-AE07-FE2E-3F11-955E5D9F8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3962" y="5222870"/>
              <a:ext cx="412058" cy="412058"/>
            </a:xfrm>
            <a:prstGeom prst="rect">
              <a:avLst/>
            </a:prstGeom>
          </p:spPr>
        </p:pic>
        <p:pic>
          <p:nvPicPr>
            <p:cNvPr id="24" name="Picture 23" descr="Logo, icon&#10;&#10;Description automatically generated">
              <a:extLst>
                <a:ext uri="{FF2B5EF4-FFF2-40B4-BE49-F238E27FC236}">
                  <a16:creationId xmlns:a16="http://schemas.microsoft.com/office/drawing/2014/main" id="{7B4F9B05-4675-A041-60ED-83FA69DC7B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0988" y="5222871"/>
              <a:ext cx="412058" cy="412058"/>
            </a:xfrm>
            <a:prstGeom prst="rect">
              <a:avLst/>
            </a:prstGeom>
          </p:spPr>
        </p:pic>
      </p:grpSp>
      <p:grpSp>
        <p:nvGrpSpPr>
          <p:cNvPr id="25" name="Group 24">
            <a:extLst>
              <a:ext uri="{FF2B5EF4-FFF2-40B4-BE49-F238E27FC236}">
                <a16:creationId xmlns:a16="http://schemas.microsoft.com/office/drawing/2014/main" id="{5C32C122-8D99-D588-541E-56F6DF605C6F}"/>
              </a:ext>
            </a:extLst>
          </p:cNvPr>
          <p:cNvGrpSpPr/>
          <p:nvPr/>
        </p:nvGrpSpPr>
        <p:grpSpPr>
          <a:xfrm>
            <a:off x="6943474" y="2985719"/>
            <a:ext cx="2581526" cy="2790119"/>
            <a:chOff x="3344361" y="3878017"/>
            <a:chExt cx="2639347" cy="2923200"/>
          </a:xfrm>
        </p:grpSpPr>
        <p:pic>
          <p:nvPicPr>
            <p:cNvPr id="26" name="Picture 25" descr="Qr code&#10;&#10;Description automatically generated">
              <a:extLst>
                <a:ext uri="{FF2B5EF4-FFF2-40B4-BE49-F238E27FC236}">
                  <a16:creationId xmlns:a16="http://schemas.microsoft.com/office/drawing/2014/main" id="{DF2352B9-316C-1A88-EAC2-E4BA954EF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166" y="3878017"/>
              <a:ext cx="2368833" cy="2368832"/>
            </a:xfrm>
            <a:prstGeom prst="rect">
              <a:avLst/>
            </a:prstGeom>
          </p:spPr>
        </p:pic>
        <p:sp>
          <p:nvSpPr>
            <p:cNvPr id="27" name="TextBox 26">
              <a:extLst>
                <a:ext uri="{FF2B5EF4-FFF2-40B4-BE49-F238E27FC236}">
                  <a16:creationId xmlns:a16="http://schemas.microsoft.com/office/drawing/2014/main" id="{3A23A4E8-1462-5FDA-B046-119F6A896284}"/>
                </a:ext>
              </a:extLst>
            </p:cNvPr>
            <p:cNvSpPr txBox="1"/>
            <p:nvPr/>
          </p:nvSpPr>
          <p:spPr>
            <a:xfrm>
              <a:off x="3344361" y="6210181"/>
              <a:ext cx="2639347" cy="591036"/>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defTabSz="754350" fontAlgn="auto">
                <a:spcBef>
                  <a:spcPct val="0"/>
                </a:spcBef>
                <a:spcAft>
                  <a:spcPct val="0"/>
                </a:spcAft>
                <a:defRPr/>
              </a:pPr>
              <a:r>
                <a:rPr lang="en-US" sz="1155" b="1">
                  <a:solidFill>
                    <a:srgbClr val="1A2F59"/>
                  </a:solidFill>
                  <a:latin typeface="Avenir LT Std 65 Medium"/>
                </a:rPr>
                <a:t>Scan to visit OneAZWealth.com</a:t>
              </a:r>
              <a:endParaRPr lang="en-US" sz="1155">
                <a:solidFill>
                  <a:srgbClr val="1A2F59"/>
                </a:solidFill>
                <a:latin typeface="Avenir LT Std 65 Medium"/>
              </a:endParaRPr>
            </a:p>
          </p:txBody>
        </p:sp>
      </p:grpSp>
      <p:sp>
        <p:nvSpPr>
          <p:cNvPr id="28" name="Title 1">
            <a:extLst>
              <a:ext uri="{FF2B5EF4-FFF2-40B4-BE49-F238E27FC236}">
                <a16:creationId xmlns:a16="http://schemas.microsoft.com/office/drawing/2014/main" id="{AAF5FC63-C5D8-0AB1-85C4-B50E24CA73B2}"/>
              </a:ext>
            </a:extLst>
          </p:cNvPr>
          <p:cNvSpPr txBox="1"/>
          <p:nvPr/>
        </p:nvSpPr>
        <p:spPr>
          <a:xfrm>
            <a:off x="2485494" y="2012685"/>
            <a:ext cx="6316218" cy="666665"/>
          </a:xfrm>
          <a:prstGeom prst="rect">
            <a:avLst/>
          </a:prstGeom>
        </p:spPr>
        <p:txBody>
          <a:bodyPr anchor="b"/>
          <a:lstStyle>
            <a:defPPr>
              <a:defRPr lang="en-US"/>
            </a:defPPr>
            <a:lvl1pPr algn="l" defTabSz="905256" rtl="0" eaLnBrk="1" fontAlgn="base" latinLnBrk="0" hangingPunct="1">
              <a:lnSpc>
                <a:spcPct val="90000"/>
              </a:lnSpc>
              <a:spcBef>
                <a:spcPct val="0"/>
              </a:spcBef>
              <a:spcAft>
                <a:spcPct val="0"/>
              </a:spcAft>
              <a:buNone/>
              <a:defRPr sz="5940" kern="1200">
                <a:solidFill>
                  <a:schemeClr val="tx1"/>
                </a:solidFill>
                <a:latin typeface="+mj-lt"/>
                <a:ea typeface="+mj-ea"/>
                <a:cs typeface="+mj-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Aft>
                <a:spcPct val="0"/>
              </a:spcAft>
              <a:defRPr/>
            </a:pPr>
            <a:r>
              <a:rPr lang="en-US" sz="3960" dirty="0">
                <a:solidFill>
                  <a:srgbClr val="1A2F59"/>
                </a:solidFill>
                <a:latin typeface="Clarendon LT Std"/>
              </a:rPr>
              <a:t>Questions &amp; Answers</a:t>
            </a:r>
          </a:p>
        </p:txBody>
      </p:sp>
    </p:spTree>
    <p:extLst>
      <p:ext uri="{BB962C8B-B14F-4D97-AF65-F5344CB8AC3E}">
        <p14:creationId xmlns:p14="http://schemas.microsoft.com/office/powerpoint/2010/main" val="4101704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438400" y="6850394"/>
            <a:ext cx="7316986" cy="43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70" tIns="28285" rIns="56570" bIns="28285" numCol="1" anchor="ctr" anchorCtr="0" compatLnSpc="1">
            <a:prstTxWarp prst="textNoShape">
              <a:avLst/>
            </a:prstTxWarp>
            <a:spAutoFit/>
          </a:bodyPr>
          <a:lstStyle/>
          <a:p>
            <a:pPr marL="0" marR="0" lvl="0" indent="0" algn="just" defTabSz="754230" rtl="0" eaLnBrk="0" fontAlgn="auto" latinLnBrk="0" hangingPunct="0">
              <a:lnSpc>
                <a:spcPct val="100000"/>
              </a:lnSpc>
              <a:spcBef>
                <a:spcPts val="0"/>
              </a:spcBef>
              <a:spcAft>
                <a:spcPts val="0"/>
              </a:spcAft>
              <a:buClrTx/>
              <a:buSzTx/>
              <a:buFontTx/>
              <a:buNone/>
              <a:tabLst/>
              <a:defRPr/>
            </a:pPr>
            <a:r>
              <a:rPr kumimoji="0" lang="en-US" sz="619"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Securities and advisory services are offered through LPL Financial (LPL), a registered investment advisor and broker-dealer (member FINRA/SIPC).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Insurance products are offered through LPL or its licensed affiliates. OneAZ Credit Union (OneAZ CU) and OneAZ Wealth Management </a:t>
            </a:r>
            <a:r>
              <a:rPr kumimoji="0" lang="en-US" sz="619"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are not</a:t>
            </a:r>
            <a:r>
              <a:rPr kumimoji="0" lang="en-US" sz="619"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cs typeface="Arial"/>
              </a:rPr>
              <a:t> </a:t>
            </a: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endParaRPr>
          </a:p>
        </p:txBody>
      </p:sp>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2495654" y="7322133"/>
          <a:ext cx="7316986" cy="282630"/>
        </p:xfrm>
        <a:graphic>
          <a:graphicData uri="http://schemas.openxmlformats.org/drawingml/2006/table">
            <a:tbl>
              <a:tblPr firstRow="1" firstCol="1" lastRow="1" lastCol="1" bandRow="1" bandCol="1"/>
              <a:tblGrid>
                <a:gridCol w="2089057">
                  <a:extLst>
                    <a:ext uri="{9D8B030D-6E8A-4147-A177-3AD203B41FA5}">
                      <a16:colId xmlns:a16="http://schemas.microsoft.com/office/drawing/2014/main" val="3236136599"/>
                    </a:ext>
                  </a:extLst>
                </a:gridCol>
                <a:gridCol w="1848298">
                  <a:extLst>
                    <a:ext uri="{9D8B030D-6E8A-4147-A177-3AD203B41FA5}">
                      <a16:colId xmlns:a16="http://schemas.microsoft.com/office/drawing/2014/main" val="677956393"/>
                    </a:ext>
                  </a:extLst>
                </a:gridCol>
                <a:gridCol w="2322458">
                  <a:extLst>
                    <a:ext uri="{9D8B030D-6E8A-4147-A177-3AD203B41FA5}">
                      <a16:colId xmlns:a16="http://schemas.microsoft.com/office/drawing/2014/main" val="180355062"/>
                    </a:ext>
                  </a:extLst>
                </a:gridCol>
                <a:gridCol w="1057173">
                  <a:extLst>
                    <a:ext uri="{9D8B030D-6E8A-4147-A177-3AD203B41FA5}">
                      <a16:colId xmlns:a16="http://schemas.microsoft.com/office/drawing/2014/main" val="330343158"/>
                    </a:ext>
                  </a:extLst>
                </a:gridCol>
              </a:tblGrid>
              <a:tr h="280370">
                <a:tc>
                  <a:txBody>
                    <a:bodyPr/>
                    <a:lstStyle/>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7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7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28285" marR="28285" marT="28285" marB="28285"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396386" y="6631283"/>
            <a:ext cx="7316986" cy="281846"/>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396386" y="6317004"/>
            <a:ext cx="7339846" cy="47346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Please visit https://www.lpl.com/disclosures/is-lpl-relationship-disclosure.html for more detailed information.</a:t>
            </a:r>
          </a:p>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a:t>
            </a:r>
          </a:p>
        </p:txBody>
      </p:sp>
      <p:sp>
        <p:nvSpPr>
          <p:cNvPr id="10" name="TextBox 9">
            <a:extLst>
              <a:ext uri="{FF2B5EF4-FFF2-40B4-BE49-F238E27FC236}">
                <a16:creationId xmlns:a16="http://schemas.microsoft.com/office/drawing/2014/main" id="{BD0F8445-4CBA-31B2-EDFF-1CEAD3AAB92C}"/>
              </a:ext>
            </a:extLst>
          </p:cNvPr>
          <p:cNvSpPr txBox="1"/>
          <p:nvPr/>
        </p:nvSpPr>
        <p:spPr>
          <a:xfrm>
            <a:off x="3668101" y="7579360"/>
            <a:ext cx="4972443" cy="193040"/>
          </a:xfrm>
          <a:prstGeom prst="rect">
            <a:avLst/>
          </a:prstGeom>
          <a:noFill/>
        </p:spPr>
        <p:txBody>
          <a:bodyPr wrap="square" rtlCol="0">
            <a:spAutoFit/>
          </a:bodyPr>
          <a:lstStyle/>
          <a:p>
            <a:pPr marL="0" marR="0" lvl="0" indent="0" algn="l" defTabSz="754350" rtl="0" eaLnBrk="1" fontAlgn="auto" latinLnBrk="0" hangingPunct="1">
              <a:lnSpc>
                <a:spcPct val="100000"/>
              </a:lnSpc>
              <a:spcBef>
                <a:spcPts val="0"/>
              </a:spcBef>
              <a:spcAft>
                <a:spcPts val="0"/>
              </a:spcAft>
              <a:buClrTx/>
              <a:buSzTx/>
              <a:buFontTx/>
              <a:buNone/>
              <a:tabLst/>
              <a:defRPr/>
            </a:pP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 (877) 566-0517 | </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hlinkClick r:id="rId3">
                  <a:extLst>
                    <a:ext uri="{A12FA001-AC4F-418D-AE19-62706E023703}">
                      <ahyp:hlinkClr xmlns:ahyp="http://schemas.microsoft.com/office/drawing/2018/hyperlinkcolor" val="tx"/>
                    </a:ext>
                  </a:extLst>
                </a:hlinkClick>
              </a:rPr>
              <a:t>www.OneAZWealth.com</a:t>
            </a:r>
            <a:r>
              <a:rPr kumimoji="0" lang="en-US" sz="660" b="1" i="0" u="none" strike="noStrike" kern="1200" cap="none" spc="0" normalizeH="0" baseline="0" noProof="0" dirty="0">
                <a:ln>
                  <a:noFill/>
                </a:ln>
                <a:solidFill>
                  <a:prstClr val="black"/>
                </a:solidFill>
                <a:effectLst/>
                <a:uLnTx/>
                <a:uFillTx/>
                <a:latin typeface="Avenir LT Std 35 Light" panose="020B0402020203020204" pitchFamily="34" charset="0"/>
                <a:cs typeface="Arial"/>
              </a:rPr>
              <a:t> </a:t>
            </a:r>
            <a:r>
              <a:rPr kumimoji="0" lang="en-US" sz="66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 Safe For Public Distribution.</a:t>
            </a:r>
          </a:p>
        </p:txBody>
      </p:sp>
      <p:sp>
        <p:nvSpPr>
          <p:cNvPr id="7" name="TextBox 6">
            <a:extLst>
              <a:ext uri="{FF2B5EF4-FFF2-40B4-BE49-F238E27FC236}">
                <a16:creationId xmlns:a16="http://schemas.microsoft.com/office/drawing/2014/main" id="{4726D39A-BE8C-1CA5-4725-A18B6F603DC6}"/>
              </a:ext>
            </a:extLst>
          </p:cNvPr>
          <p:cNvSpPr txBox="1"/>
          <p:nvPr/>
        </p:nvSpPr>
        <p:spPr>
          <a:xfrm>
            <a:off x="2396386" y="6218745"/>
            <a:ext cx="7316986" cy="189283"/>
          </a:xfrm>
          <a:prstGeom prst="rect">
            <a:avLst/>
          </a:prstGeom>
          <a:noFill/>
        </p:spPr>
        <p:txBody>
          <a:bodyPr wrap="square" rtlCol="0">
            <a:spAutoFit/>
          </a:bodyPr>
          <a:lstStyle/>
          <a:p>
            <a:pPr marL="0" marR="0" lvl="0" indent="0" algn="l" defTabSz="754230" rtl="0" eaLnBrk="0" fontAlgn="auto" latinLnBrk="0" hangingPunct="0">
              <a:lnSpc>
                <a:spcPct val="100000"/>
              </a:lnSpc>
              <a:spcBef>
                <a:spcPts val="0"/>
              </a:spcBef>
              <a:spcAft>
                <a:spcPts val="0"/>
              </a:spcAft>
              <a:buClrTx/>
              <a:buSzTx/>
              <a:buFontTx/>
              <a:buNone/>
              <a:tabLst/>
              <a:defRPr/>
            </a:pPr>
            <a:r>
              <a:rPr kumimoji="0" lang="en-US" sz="62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cs typeface="Arial"/>
              </a:rPr>
              <a:t>OneAZ Wealth Management, OneAZ Credit Union and LPL Financial are not affiliated with any other referenced entity.</a:t>
            </a:r>
          </a:p>
        </p:txBody>
      </p:sp>
      <p:pic>
        <p:nvPicPr>
          <p:cNvPr id="19" name="Picture 18">
            <a:extLst>
              <a:ext uri="{FF2B5EF4-FFF2-40B4-BE49-F238E27FC236}">
                <a16:creationId xmlns:a16="http://schemas.microsoft.com/office/drawing/2014/main" id="{5772DA97-E0BF-EC3B-8C8F-D1CC28884ABD}"/>
              </a:ext>
            </a:extLst>
          </p:cNvPr>
          <p:cNvPicPr>
            <a:picLocks noChangeAspect="1"/>
          </p:cNvPicPr>
          <p:nvPr/>
        </p:nvPicPr>
        <p:blipFill>
          <a:blip r:embed="rId4"/>
          <a:stretch>
            <a:fillRect/>
          </a:stretch>
        </p:blipFill>
        <p:spPr>
          <a:xfrm>
            <a:off x="2590800" y="335602"/>
            <a:ext cx="2941926" cy="1131510"/>
          </a:xfrm>
          <a:prstGeom prst="rect">
            <a:avLst/>
          </a:prstGeom>
        </p:spPr>
      </p:pic>
      <p:sp>
        <p:nvSpPr>
          <p:cNvPr id="20" name="TextBox 19">
            <a:extLst>
              <a:ext uri="{FF2B5EF4-FFF2-40B4-BE49-F238E27FC236}">
                <a16:creationId xmlns:a16="http://schemas.microsoft.com/office/drawing/2014/main" id="{219D06D8-852F-968F-B140-2126EBB81F29}"/>
              </a:ext>
            </a:extLst>
          </p:cNvPr>
          <p:cNvSpPr txBox="1"/>
          <p:nvPr/>
        </p:nvSpPr>
        <p:spPr>
          <a:xfrm>
            <a:off x="2526134" y="3226617"/>
            <a:ext cx="3943781" cy="230832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Bef>
                <a:spcPct val="0"/>
              </a:spcBef>
              <a:spcAft>
                <a:spcPct val="0"/>
              </a:spcAft>
              <a:defRPr/>
            </a:pPr>
            <a:r>
              <a:rPr lang="en-US" sz="1600" b="1" dirty="0">
                <a:solidFill>
                  <a:srgbClr val="1A2F59"/>
                </a:solidFill>
                <a:latin typeface="Avenir LT Std 65 Medium"/>
              </a:rPr>
              <a:t>Website: </a:t>
            </a:r>
            <a:r>
              <a:rPr lang="en-US" sz="1600" dirty="0">
                <a:solidFill>
                  <a:srgbClr val="1A2F59"/>
                </a:solidFill>
                <a:latin typeface="Avenir LT Std 65 Medium"/>
              </a:rPr>
              <a:t>OneAZWealth.com</a:t>
            </a:r>
          </a:p>
          <a:p>
            <a:pPr defTabSz="754350" fontAlgn="auto">
              <a:spcBef>
                <a:spcPct val="0"/>
              </a:spcBef>
              <a:spcAft>
                <a:spcPct val="0"/>
              </a:spcAft>
              <a:defRPr/>
            </a:pPr>
            <a:endParaRPr lang="en-US" sz="1600" b="1"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Email: </a:t>
            </a:r>
            <a:r>
              <a:rPr lang="en-US" sz="1600" dirty="0">
                <a:solidFill>
                  <a:srgbClr val="1A2F59"/>
                </a:solidFill>
                <a:latin typeface="Avenir LT Std 65 Medium"/>
              </a:rPr>
              <a:t>OneAZWealth@OneAZCU.com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24/7 Online Appointment Scheduler:</a:t>
            </a:r>
          </a:p>
          <a:p>
            <a:pPr defTabSz="754350" fontAlgn="auto">
              <a:spcBef>
                <a:spcPct val="0"/>
              </a:spcBef>
              <a:spcAft>
                <a:spcPct val="0"/>
              </a:spcAft>
              <a:defRPr/>
            </a:pPr>
            <a:r>
              <a:rPr lang="en-US" sz="1600" dirty="0">
                <a:solidFill>
                  <a:srgbClr val="1A2F59"/>
                </a:solidFill>
                <a:latin typeface="Avenir LT Std 65 Medium"/>
              </a:rPr>
              <a:t>OneAZWealth.com</a:t>
            </a:r>
          </a:p>
          <a:p>
            <a:pPr defTabSz="754350" fontAlgn="auto">
              <a:spcBef>
                <a:spcPct val="0"/>
              </a:spcBef>
              <a:spcAft>
                <a:spcPct val="0"/>
              </a:spcAft>
              <a:defRPr/>
            </a:pPr>
            <a:endParaRPr lang="en-US" sz="1600" dirty="0">
              <a:solidFill>
                <a:srgbClr val="1A2F59"/>
              </a:solidFill>
              <a:latin typeface="Avenir LT Std 65 Medium"/>
            </a:endParaRPr>
          </a:p>
          <a:p>
            <a:pPr defTabSz="754350" fontAlgn="auto">
              <a:spcBef>
                <a:spcPct val="0"/>
              </a:spcBef>
              <a:spcAft>
                <a:spcPct val="0"/>
              </a:spcAft>
              <a:defRPr/>
            </a:pPr>
            <a:r>
              <a:rPr lang="en-US" sz="1600" b="1" dirty="0">
                <a:solidFill>
                  <a:srgbClr val="1A2F59"/>
                </a:solidFill>
                <a:latin typeface="Avenir LT Std 65 Medium"/>
              </a:rPr>
              <a:t>Phone: (</a:t>
            </a:r>
            <a:r>
              <a:rPr lang="en-US" sz="1600" dirty="0">
                <a:solidFill>
                  <a:srgbClr val="1A2F59"/>
                </a:solidFill>
                <a:latin typeface="Avenir LT Std 65 Medium"/>
              </a:rPr>
              <a:t>877) 566-0517</a:t>
            </a:r>
          </a:p>
          <a:p>
            <a:pPr defTabSz="754350" fontAlgn="auto">
              <a:spcBef>
                <a:spcPct val="0"/>
              </a:spcBef>
              <a:spcAft>
                <a:spcPct val="0"/>
              </a:spcAft>
              <a:defRPr/>
            </a:pPr>
            <a:r>
              <a:rPr lang="en-US" sz="1600" dirty="0">
                <a:solidFill>
                  <a:srgbClr val="1A2F59"/>
                </a:solidFill>
                <a:latin typeface="Avenir LT Std 65 Medium"/>
              </a:rPr>
              <a:t>Call Monday-Friday, 9:00 am – 5:00 pm</a:t>
            </a:r>
          </a:p>
        </p:txBody>
      </p:sp>
      <p:grpSp>
        <p:nvGrpSpPr>
          <p:cNvPr id="21" name="Group 20">
            <a:extLst>
              <a:ext uri="{FF2B5EF4-FFF2-40B4-BE49-F238E27FC236}">
                <a16:creationId xmlns:a16="http://schemas.microsoft.com/office/drawing/2014/main" id="{E73E6350-0F45-D4E1-11D9-270B68CB2ABD}"/>
              </a:ext>
            </a:extLst>
          </p:cNvPr>
          <p:cNvGrpSpPr/>
          <p:nvPr/>
        </p:nvGrpSpPr>
        <p:grpSpPr>
          <a:xfrm>
            <a:off x="7255001" y="5569552"/>
            <a:ext cx="1939982" cy="433341"/>
            <a:chOff x="8603962" y="5222870"/>
            <a:chExt cx="1869084" cy="412058"/>
          </a:xfrm>
        </p:grpSpPr>
        <p:pic>
          <p:nvPicPr>
            <p:cNvPr id="22" name="Picture 21" descr="Icon&#10;&#10;Description automatically generated">
              <a:extLst>
                <a:ext uri="{FF2B5EF4-FFF2-40B4-BE49-F238E27FC236}">
                  <a16:creationId xmlns:a16="http://schemas.microsoft.com/office/drawing/2014/main" id="{F527D15F-F1BB-867F-A1CE-C3CA81ADE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475" y="5222870"/>
              <a:ext cx="412058" cy="412058"/>
            </a:xfrm>
            <a:prstGeom prst="rect">
              <a:avLst/>
            </a:prstGeom>
          </p:spPr>
        </p:pic>
        <p:pic>
          <p:nvPicPr>
            <p:cNvPr id="23" name="Picture 22" descr="Logo, icon&#10;&#10;Description automatically generated">
              <a:extLst>
                <a:ext uri="{FF2B5EF4-FFF2-40B4-BE49-F238E27FC236}">
                  <a16:creationId xmlns:a16="http://schemas.microsoft.com/office/drawing/2014/main" id="{9938DAE1-AE07-FE2E-3F11-955E5D9F8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3962" y="5222870"/>
              <a:ext cx="412058" cy="412058"/>
            </a:xfrm>
            <a:prstGeom prst="rect">
              <a:avLst/>
            </a:prstGeom>
          </p:spPr>
        </p:pic>
        <p:pic>
          <p:nvPicPr>
            <p:cNvPr id="24" name="Picture 23" descr="Logo, icon&#10;&#10;Description automatically generated">
              <a:extLst>
                <a:ext uri="{FF2B5EF4-FFF2-40B4-BE49-F238E27FC236}">
                  <a16:creationId xmlns:a16="http://schemas.microsoft.com/office/drawing/2014/main" id="{7B4F9B05-4675-A041-60ED-83FA69DC7B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0988" y="5222871"/>
              <a:ext cx="412058" cy="412058"/>
            </a:xfrm>
            <a:prstGeom prst="rect">
              <a:avLst/>
            </a:prstGeom>
          </p:spPr>
        </p:pic>
      </p:grpSp>
      <p:grpSp>
        <p:nvGrpSpPr>
          <p:cNvPr id="25" name="Group 24">
            <a:extLst>
              <a:ext uri="{FF2B5EF4-FFF2-40B4-BE49-F238E27FC236}">
                <a16:creationId xmlns:a16="http://schemas.microsoft.com/office/drawing/2014/main" id="{5C32C122-8D99-D588-541E-56F6DF605C6F}"/>
              </a:ext>
            </a:extLst>
          </p:cNvPr>
          <p:cNvGrpSpPr/>
          <p:nvPr/>
        </p:nvGrpSpPr>
        <p:grpSpPr>
          <a:xfrm>
            <a:off x="6943474" y="2985719"/>
            <a:ext cx="2581526" cy="2790119"/>
            <a:chOff x="3344361" y="3878017"/>
            <a:chExt cx="2639347" cy="2923200"/>
          </a:xfrm>
        </p:grpSpPr>
        <p:pic>
          <p:nvPicPr>
            <p:cNvPr id="26" name="Picture 25" descr="Qr code&#10;&#10;Description automatically generated">
              <a:extLst>
                <a:ext uri="{FF2B5EF4-FFF2-40B4-BE49-F238E27FC236}">
                  <a16:creationId xmlns:a16="http://schemas.microsoft.com/office/drawing/2014/main" id="{DF2352B9-316C-1A88-EAC2-E4BA954EF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166" y="3878017"/>
              <a:ext cx="2368833" cy="2368832"/>
            </a:xfrm>
            <a:prstGeom prst="rect">
              <a:avLst/>
            </a:prstGeom>
          </p:spPr>
        </p:pic>
        <p:sp>
          <p:nvSpPr>
            <p:cNvPr id="27" name="TextBox 26">
              <a:extLst>
                <a:ext uri="{FF2B5EF4-FFF2-40B4-BE49-F238E27FC236}">
                  <a16:creationId xmlns:a16="http://schemas.microsoft.com/office/drawing/2014/main" id="{3A23A4E8-1462-5FDA-B046-119F6A896284}"/>
                </a:ext>
              </a:extLst>
            </p:cNvPr>
            <p:cNvSpPr txBox="1"/>
            <p:nvPr/>
          </p:nvSpPr>
          <p:spPr>
            <a:xfrm>
              <a:off x="3344361" y="6210181"/>
              <a:ext cx="2639347" cy="591036"/>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algn="ctr" defTabSz="754350" fontAlgn="auto">
                <a:spcBef>
                  <a:spcPct val="0"/>
                </a:spcBef>
                <a:spcAft>
                  <a:spcPct val="0"/>
                </a:spcAft>
                <a:defRPr/>
              </a:pPr>
              <a:r>
                <a:rPr lang="en-US" sz="1155" b="1">
                  <a:solidFill>
                    <a:srgbClr val="1A2F59"/>
                  </a:solidFill>
                  <a:latin typeface="Avenir LT Std 65 Medium"/>
                </a:rPr>
                <a:t>Scan to visit OneAZWealth.com</a:t>
              </a:r>
              <a:endParaRPr lang="en-US" sz="1155">
                <a:solidFill>
                  <a:srgbClr val="1A2F59"/>
                </a:solidFill>
                <a:latin typeface="Avenir LT Std 65 Medium"/>
              </a:endParaRPr>
            </a:p>
          </p:txBody>
        </p:sp>
      </p:grpSp>
      <p:sp>
        <p:nvSpPr>
          <p:cNvPr id="28" name="Title 1">
            <a:extLst>
              <a:ext uri="{FF2B5EF4-FFF2-40B4-BE49-F238E27FC236}">
                <a16:creationId xmlns:a16="http://schemas.microsoft.com/office/drawing/2014/main" id="{AAF5FC63-C5D8-0AB1-85C4-B50E24CA73B2}"/>
              </a:ext>
            </a:extLst>
          </p:cNvPr>
          <p:cNvSpPr txBox="1"/>
          <p:nvPr/>
        </p:nvSpPr>
        <p:spPr>
          <a:xfrm>
            <a:off x="2485494" y="2012685"/>
            <a:ext cx="6316218" cy="666665"/>
          </a:xfrm>
          <a:prstGeom prst="rect">
            <a:avLst/>
          </a:prstGeom>
        </p:spPr>
        <p:txBody>
          <a:bodyPr anchor="b"/>
          <a:lstStyle>
            <a:defPPr>
              <a:defRPr lang="en-US"/>
            </a:defPPr>
            <a:lvl1pPr algn="l" defTabSz="905256" rtl="0" eaLnBrk="1" fontAlgn="base" latinLnBrk="0" hangingPunct="1">
              <a:lnSpc>
                <a:spcPct val="90000"/>
              </a:lnSpc>
              <a:spcBef>
                <a:spcPct val="0"/>
              </a:spcBef>
              <a:spcAft>
                <a:spcPct val="0"/>
              </a:spcAft>
              <a:buNone/>
              <a:defRPr sz="5940" kern="1200">
                <a:solidFill>
                  <a:schemeClr val="tx1"/>
                </a:solidFill>
                <a:latin typeface="+mj-lt"/>
                <a:ea typeface="+mj-ea"/>
                <a:cs typeface="+mj-cs"/>
              </a:defRPr>
            </a:lvl1pPr>
            <a:lvl2pPr marL="452628" algn="l" rtl="0" fontAlgn="base">
              <a:spcBef>
                <a:spcPct val="0"/>
              </a:spcBef>
              <a:spcAft>
                <a:spcPct val="0"/>
              </a:spcAft>
              <a:defRPr kern="1200">
                <a:solidFill>
                  <a:schemeClr val="tx1"/>
                </a:solidFill>
                <a:latin typeface="Arial"/>
                <a:ea typeface="+mn-ea"/>
                <a:cs typeface="+mn-cs"/>
              </a:defRPr>
            </a:lvl2pPr>
            <a:lvl3pPr marL="905256" algn="l" rtl="0" fontAlgn="base">
              <a:spcBef>
                <a:spcPct val="0"/>
              </a:spcBef>
              <a:spcAft>
                <a:spcPct val="0"/>
              </a:spcAft>
              <a:defRPr kern="1200">
                <a:solidFill>
                  <a:schemeClr val="tx1"/>
                </a:solidFill>
                <a:latin typeface="Arial"/>
                <a:ea typeface="+mn-ea"/>
                <a:cs typeface="+mn-cs"/>
              </a:defRPr>
            </a:lvl3pPr>
            <a:lvl4pPr marL="1357884" algn="l" rtl="0" fontAlgn="base">
              <a:spcBef>
                <a:spcPct val="0"/>
              </a:spcBef>
              <a:spcAft>
                <a:spcPct val="0"/>
              </a:spcAft>
              <a:defRPr kern="1200">
                <a:solidFill>
                  <a:schemeClr val="tx1"/>
                </a:solidFill>
                <a:latin typeface="Arial"/>
                <a:ea typeface="+mn-ea"/>
                <a:cs typeface="+mn-cs"/>
              </a:defRPr>
            </a:lvl4pPr>
            <a:lvl5pPr marL="1810512" algn="l" rtl="0" fontAlgn="base">
              <a:spcBef>
                <a:spcPct val="0"/>
              </a:spcBef>
              <a:spcAft>
                <a:spcPct val="0"/>
              </a:spcAft>
              <a:defRPr kern="1200">
                <a:solidFill>
                  <a:schemeClr val="tx1"/>
                </a:solidFill>
                <a:latin typeface="Arial"/>
                <a:ea typeface="+mn-ea"/>
                <a:cs typeface="+mn-cs"/>
              </a:defRPr>
            </a:lvl5pPr>
            <a:lvl6pPr marL="2263140" algn="l" defTabSz="905256" rtl="0" eaLnBrk="1" latinLnBrk="0" hangingPunct="1">
              <a:defRPr kern="1200">
                <a:solidFill>
                  <a:schemeClr val="tx1"/>
                </a:solidFill>
                <a:latin typeface="Arial"/>
                <a:ea typeface="+mn-ea"/>
                <a:cs typeface="+mn-cs"/>
              </a:defRPr>
            </a:lvl6pPr>
            <a:lvl7pPr marL="2715768" algn="l" defTabSz="905256" rtl="0" eaLnBrk="1" latinLnBrk="0" hangingPunct="1">
              <a:defRPr kern="1200">
                <a:solidFill>
                  <a:schemeClr val="tx1"/>
                </a:solidFill>
                <a:latin typeface="Arial"/>
                <a:ea typeface="+mn-ea"/>
                <a:cs typeface="+mn-cs"/>
              </a:defRPr>
            </a:lvl7pPr>
            <a:lvl8pPr marL="3168396" algn="l" defTabSz="905256" rtl="0" eaLnBrk="1" latinLnBrk="0" hangingPunct="1">
              <a:defRPr kern="1200">
                <a:solidFill>
                  <a:schemeClr val="tx1"/>
                </a:solidFill>
                <a:latin typeface="Arial"/>
                <a:ea typeface="+mn-ea"/>
                <a:cs typeface="+mn-cs"/>
              </a:defRPr>
            </a:lvl8pPr>
            <a:lvl9pPr marL="3621024" algn="l" defTabSz="905256" rtl="0" eaLnBrk="1" latinLnBrk="0" hangingPunct="1">
              <a:defRPr kern="1200">
                <a:solidFill>
                  <a:schemeClr val="tx1"/>
                </a:solidFill>
                <a:latin typeface="Arial"/>
                <a:ea typeface="+mn-ea"/>
                <a:cs typeface="+mn-cs"/>
              </a:defRPr>
            </a:lvl9pPr>
          </a:lstStyle>
          <a:p>
            <a:pPr defTabSz="754350" fontAlgn="auto">
              <a:spcAft>
                <a:spcPct val="0"/>
              </a:spcAft>
              <a:defRPr/>
            </a:pPr>
            <a:r>
              <a:rPr lang="en-US" sz="3960" dirty="0">
                <a:solidFill>
                  <a:srgbClr val="1A2F59"/>
                </a:solidFill>
                <a:latin typeface="Clarendon LT Std"/>
              </a:rPr>
              <a:t>Thank You!</a:t>
            </a:r>
          </a:p>
        </p:txBody>
      </p:sp>
    </p:spTree>
    <p:extLst>
      <p:ext uri="{BB962C8B-B14F-4D97-AF65-F5344CB8AC3E}">
        <p14:creationId xmlns:p14="http://schemas.microsoft.com/office/powerpoint/2010/main" val="1834456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a:t>Guest Speaker</a:t>
            </a:r>
          </a:p>
        </p:txBody>
      </p:sp>
      <p:pic>
        <p:nvPicPr>
          <p:cNvPr id="7" name="Picture Placeholder 6">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71" b="1871"/>
          <a:stretch/>
        </p:blipFill>
        <p:spPr>
          <a:xfrm>
            <a:off x="2211335" y="2475029"/>
            <a:ext cx="2164107" cy="2621867"/>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4703030" y="3024107"/>
            <a:ext cx="4626141" cy="487890"/>
          </a:xfrm>
        </p:spPr>
        <p:txBody>
          <a:bodyPr/>
          <a:lstStyle/>
          <a:p>
            <a:r>
              <a:rPr lang="en-US" dirty="0"/>
              <a:t>Zach Holly, CFP®, CRPC®</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4648200" y="3502566"/>
            <a:ext cx="5181600" cy="1594330"/>
          </a:xfrm>
        </p:spPr>
        <p:txBody>
          <a:bodyPr>
            <a:normAutofit/>
          </a:bodyPr>
          <a:lstStyle/>
          <a:p>
            <a:pPr marL="0" indent="0">
              <a:buNone/>
            </a:pPr>
            <a:r>
              <a:rPr lang="en-US" sz="1815" i="1" dirty="0"/>
              <a:t>Centralized Wealth Advisor</a:t>
            </a:r>
          </a:p>
          <a:p>
            <a:pPr marL="0" indent="0">
              <a:buNone/>
            </a:pPr>
            <a:r>
              <a:rPr lang="en-US" sz="1815" dirty="0"/>
              <a:t>OneAZ Wealth Management</a:t>
            </a:r>
          </a:p>
          <a:p>
            <a:pPr marL="0" indent="0">
              <a:buNone/>
            </a:pPr>
            <a:r>
              <a:rPr lang="en-US" sz="1600" b="1" dirty="0">
                <a:hlinkClick r:id="rId4"/>
              </a:rPr>
              <a:t>ZHolly@oneazcu.com</a:t>
            </a:r>
            <a:endParaRPr lang="en-US" sz="1600" b="1" dirty="0"/>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065" y="3502566"/>
            <a:ext cx="349242" cy="349242"/>
          </a:xfrm>
          <a:prstGeom prst="rect">
            <a:avLst/>
          </a:prstGeom>
        </p:spPr>
      </p:pic>
    </p:spTree>
    <p:extLst>
      <p:ext uri="{BB962C8B-B14F-4D97-AF65-F5344CB8AC3E}">
        <p14:creationId xmlns:p14="http://schemas.microsoft.com/office/powerpoint/2010/main" val="3138859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a:stretch>
            <a:fillRect/>
          </a:stretch>
        </p:blipFill>
        <p:spPr>
          <a:xfrm>
            <a:off x="0" y="0"/>
            <a:ext cx="10058400" cy="7772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795019"/>
            <a:ext cx="3622675" cy="732790"/>
          </a:xfrm>
          <a:prstGeom prst="rect">
            <a:avLst/>
          </a:prstGeom>
        </p:spPr>
        <p:txBody>
          <a:bodyPr vert="horz" wrap="square" lIns="0" tIns="43815" rIns="0" bIns="0" rtlCol="0">
            <a:spAutoFit/>
          </a:bodyPr>
          <a:lstStyle/>
          <a:p>
            <a:pPr marL="12700" marR="5080">
              <a:lnSpc>
                <a:spcPts val="2690"/>
              </a:lnSpc>
              <a:spcBef>
                <a:spcPts val="345"/>
              </a:spcBef>
            </a:pPr>
            <a:r>
              <a:t>Back</a:t>
            </a:r>
            <a:r>
              <a:rPr spc="-125"/>
              <a:t> </a:t>
            </a:r>
            <a:r>
              <a:rPr spc="-30"/>
              <a:t>to</a:t>
            </a:r>
            <a:r>
              <a:rPr spc="-120"/>
              <a:t> </a:t>
            </a:r>
            <a:r>
              <a:rPr spc="-75"/>
              <a:t>the</a:t>
            </a:r>
            <a:r>
              <a:rPr spc="-125"/>
              <a:t> </a:t>
            </a:r>
            <a:r>
              <a:rPr spc="-60"/>
              <a:t>“old</a:t>
            </a:r>
            <a:r>
              <a:rPr spc="-114"/>
              <a:t> </a:t>
            </a:r>
            <a:r>
              <a:rPr spc="-20"/>
              <a:t>normal?” </a:t>
            </a:r>
            <a:r>
              <a:rPr spc="165"/>
              <a:t>A</a:t>
            </a:r>
            <a:r>
              <a:rPr spc="-140"/>
              <a:t> </a:t>
            </a:r>
            <a:r>
              <a:rPr spc="-95"/>
              <a:t>return</a:t>
            </a:r>
            <a:r>
              <a:rPr spc="-135"/>
              <a:t> </a:t>
            </a:r>
            <a:r>
              <a:rPr spc="-30"/>
              <a:t>to</a:t>
            </a:r>
            <a:r>
              <a:rPr spc="-140"/>
              <a:t> </a:t>
            </a:r>
            <a:r>
              <a:rPr spc="-10"/>
              <a:t>higher</a:t>
            </a:r>
            <a:r>
              <a:rPr spc="-145"/>
              <a:t> </a:t>
            </a:r>
            <a:r>
              <a:rPr spc="-20"/>
              <a:t>rates</a:t>
            </a:r>
          </a:p>
        </p:txBody>
      </p:sp>
      <p:sp>
        <p:nvSpPr>
          <p:cNvPr id="3" name="object 3"/>
          <p:cNvSpPr txBox="1"/>
          <p:nvPr/>
        </p:nvSpPr>
        <p:spPr>
          <a:xfrm>
            <a:off x="452634" y="6713219"/>
            <a:ext cx="8751570" cy="507365"/>
          </a:xfrm>
          <a:prstGeom prst="rect">
            <a:avLst/>
          </a:prstGeom>
        </p:spPr>
        <p:txBody>
          <a:bodyPr vert="horz" wrap="square" lIns="0" tIns="673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30"/>
              </a:spcBef>
            </a:pPr>
            <a:r>
              <a:rPr sz="800">
                <a:latin typeface="Arial"/>
                <a:cs typeface="Arial"/>
              </a:rPr>
              <a:t>*Capital</a:t>
            </a:r>
            <a:r>
              <a:rPr sz="800" spc="30">
                <a:latin typeface="Arial"/>
                <a:cs typeface="Arial"/>
              </a:rPr>
              <a:t> </a:t>
            </a:r>
            <a:r>
              <a:rPr sz="800">
                <a:latin typeface="Arial"/>
                <a:cs typeface="Arial"/>
              </a:rPr>
              <a:t>Group,</a:t>
            </a:r>
            <a:r>
              <a:rPr sz="800" spc="40">
                <a:latin typeface="Arial"/>
                <a:cs typeface="Arial"/>
              </a:rPr>
              <a:t> </a:t>
            </a:r>
            <a:r>
              <a:rPr sz="800">
                <a:latin typeface="Arial"/>
                <a:cs typeface="Arial"/>
              </a:rPr>
              <a:t>Bloomberg</a:t>
            </a:r>
            <a:r>
              <a:rPr sz="800" spc="25">
                <a:latin typeface="Arial"/>
                <a:cs typeface="Arial"/>
              </a:rPr>
              <a:t> </a:t>
            </a:r>
            <a:r>
              <a:rPr sz="800">
                <a:latin typeface="Arial"/>
                <a:cs typeface="Arial"/>
              </a:rPr>
              <a:t>Index</a:t>
            </a:r>
            <a:r>
              <a:rPr sz="800" spc="35">
                <a:latin typeface="Arial"/>
                <a:cs typeface="Arial"/>
              </a:rPr>
              <a:t> </a:t>
            </a:r>
            <a:r>
              <a:rPr sz="800" spc="-20">
                <a:latin typeface="Arial"/>
                <a:cs typeface="Arial"/>
              </a:rPr>
              <a:t>Services</a:t>
            </a:r>
            <a:r>
              <a:rPr sz="800" spc="25">
                <a:latin typeface="Arial"/>
                <a:cs typeface="Arial"/>
              </a:rPr>
              <a:t> </a:t>
            </a:r>
            <a:r>
              <a:rPr sz="800">
                <a:latin typeface="Arial"/>
                <a:cs typeface="Arial"/>
              </a:rPr>
              <a:t>Ltd.,</a:t>
            </a:r>
            <a:r>
              <a:rPr sz="800" spc="35">
                <a:latin typeface="Arial"/>
                <a:cs typeface="Arial"/>
              </a:rPr>
              <a:t> </a:t>
            </a:r>
            <a:r>
              <a:rPr sz="800">
                <a:latin typeface="Arial"/>
                <a:cs typeface="Arial"/>
              </a:rPr>
              <a:t>Standard</a:t>
            </a:r>
            <a:r>
              <a:rPr sz="800" spc="40">
                <a:latin typeface="Arial"/>
                <a:cs typeface="Arial"/>
              </a:rPr>
              <a:t> </a:t>
            </a:r>
            <a:r>
              <a:rPr sz="800">
                <a:latin typeface="Arial"/>
                <a:cs typeface="Arial"/>
              </a:rPr>
              <a:t>&amp;</a:t>
            </a:r>
            <a:r>
              <a:rPr sz="800" spc="35">
                <a:latin typeface="Arial"/>
                <a:cs typeface="Arial"/>
              </a:rPr>
              <a:t> </a:t>
            </a:r>
            <a:r>
              <a:rPr sz="800" spc="-10">
                <a:latin typeface="Arial"/>
                <a:cs typeface="Arial"/>
              </a:rPr>
              <a:t>Poor’s,</a:t>
            </a:r>
            <a:r>
              <a:rPr sz="800" spc="40">
                <a:latin typeface="Arial"/>
                <a:cs typeface="Arial"/>
              </a:rPr>
              <a:t> </a:t>
            </a:r>
            <a:r>
              <a:rPr sz="800" spc="-45">
                <a:latin typeface="Arial"/>
                <a:cs typeface="Arial"/>
              </a:rPr>
              <a:t>U.S.</a:t>
            </a:r>
            <a:r>
              <a:rPr sz="800" spc="35">
                <a:latin typeface="Arial"/>
                <a:cs typeface="Arial"/>
              </a:rPr>
              <a:t> </a:t>
            </a:r>
            <a:r>
              <a:rPr sz="800">
                <a:latin typeface="Arial"/>
                <a:cs typeface="Arial"/>
              </a:rPr>
              <a:t>Federal</a:t>
            </a:r>
            <a:r>
              <a:rPr sz="800" spc="35">
                <a:latin typeface="Arial"/>
                <a:cs typeface="Arial"/>
              </a:rPr>
              <a:t> </a:t>
            </a:r>
            <a:r>
              <a:rPr sz="800" spc="-25">
                <a:latin typeface="Arial"/>
                <a:cs typeface="Arial"/>
              </a:rPr>
              <a:t>Reserve.</a:t>
            </a:r>
            <a:r>
              <a:rPr sz="800" spc="40">
                <a:latin typeface="Arial"/>
                <a:cs typeface="Arial"/>
              </a:rPr>
              <a:t> </a:t>
            </a:r>
            <a:r>
              <a:rPr sz="800" spc="-20">
                <a:latin typeface="Arial"/>
                <a:cs typeface="Arial"/>
              </a:rPr>
              <a:t>Returns</a:t>
            </a:r>
            <a:r>
              <a:rPr sz="800" spc="25">
                <a:latin typeface="Arial"/>
                <a:cs typeface="Arial"/>
              </a:rPr>
              <a:t> </a:t>
            </a:r>
            <a:r>
              <a:rPr sz="800">
                <a:latin typeface="Arial"/>
                <a:cs typeface="Arial"/>
              </a:rPr>
              <a:t>shown</a:t>
            </a:r>
            <a:r>
              <a:rPr sz="800" spc="30">
                <a:latin typeface="Arial"/>
                <a:cs typeface="Arial"/>
              </a:rPr>
              <a:t> </a:t>
            </a:r>
            <a:r>
              <a:rPr sz="800">
                <a:latin typeface="Arial"/>
                <a:cs typeface="Arial"/>
              </a:rPr>
              <a:t>from</a:t>
            </a:r>
            <a:r>
              <a:rPr sz="800" spc="40">
                <a:latin typeface="Arial"/>
                <a:cs typeface="Arial"/>
              </a:rPr>
              <a:t> </a:t>
            </a:r>
            <a:r>
              <a:rPr sz="800">
                <a:latin typeface="Arial"/>
                <a:cs typeface="Arial"/>
              </a:rPr>
              <a:t>December</a:t>
            </a:r>
            <a:r>
              <a:rPr sz="800" spc="35">
                <a:latin typeface="Arial"/>
                <a:cs typeface="Arial"/>
              </a:rPr>
              <a:t> </a:t>
            </a:r>
            <a:r>
              <a:rPr sz="800">
                <a:latin typeface="Arial"/>
                <a:cs typeface="Arial"/>
              </a:rPr>
              <a:t>31,</a:t>
            </a:r>
            <a:r>
              <a:rPr sz="800" spc="35">
                <a:latin typeface="Arial"/>
                <a:cs typeface="Arial"/>
              </a:rPr>
              <a:t> </a:t>
            </a:r>
            <a:r>
              <a:rPr sz="800">
                <a:latin typeface="Arial"/>
                <a:cs typeface="Arial"/>
              </a:rPr>
              <a:t>1976</a:t>
            </a:r>
            <a:r>
              <a:rPr sz="800" spc="35">
                <a:latin typeface="Arial"/>
                <a:cs typeface="Arial"/>
              </a:rPr>
              <a:t> </a:t>
            </a:r>
            <a:r>
              <a:rPr sz="800">
                <a:latin typeface="Arial"/>
                <a:cs typeface="Arial"/>
              </a:rPr>
              <a:t>to</a:t>
            </a:r>
            <a:r>
              <a:rPr sz="800" spc="30">
                <a:latin typeface="Arial"/>
                <a:cs typeface="Arial"/>
              </a:rPr>
              <a:t> </a:t>
            </a:r>
            <a:r>
              <a:rPr sz="800">
                <a:latin typeface="Arial"/>
                <a:cs typeface="Arial"/>
              </a:rPr>
              <a:t>November</a:t>
            </a:r>
            <a:r>
              <a:rPr sz="800" spc="35">
                <a:latin typeface="Arial"/>
                <a:cs typeface="Arial"/>
              </a:rPr>
              <a:t> </a:t>
            </a:r>
            <a:r>
              <a:rPr sz="800">
                <a:latin typeface="Arial"/>
                <a:cs typeface="Arial"/>
              </a:rPr>
              <a:t>30,</a:t>
            </a:r>
            <a:r>
              <a:rPr sz="800" spc="40">
                <a:latin typeface="Arial"/>
                <a:cs typeface="Arial"/>
              </a:rPr>
              <a:t> </a:t>
            </a:r>
            <a:r>
              <a:rPr sz="800" spc="-10">
                <a:latin typeface="Arial"/>
                <a:cs typeface="Arial"/>
              </a:rPr>
              <a:t>2023.</a:t>
            </a:r>
            <a:endParaRPr sz="800">
              <a:latin typeface="Arial"/>
              <a:cs typeface="Arial"/>
            </a:endParaRPr>
          </a:p>
          <a:p>
            <a:pPr marL="12700" marR="5080">
              <a:lnSpc>
                <a:spcPct val="105000"/>
              </a:lnSpc>
              <a:spcBef>
                <a:spcPts val="385"/>
              </a:spcBef>
            </a:pPr>
            <a:r>
              <a:rPr sz="800" spc="-10">
                <a:latin typeface="Arial"/>
                <a:cs typeface="Arial"/>
              </a:rPr>
              <a:t>Sources:</a:t>
            </a:r>
            <a:r>
              <a:rPr sz="800" spc="30">
                <a:latin typeface="Arial"/>
                <a:cs typeface="Arial"/>
              </a:rPr>
              <a:t> </a:t>
            </a:r>
            <a:r>
              <a:rPr sz="800">
                <a:latin typeface="Arial"/>
                <a:cs typeface="Arial"/>
              </a:rPr>
              <a:t>Federal</a:t>
            </a:r>
            <a:r>
              <a:rPr sz="800" spc="30">
                <a:latin typeface="Arial"/>
                <a:cs typeface="Arial"/>
              </a:rPr>
              <a:t> </a:t>
            </a:r>
            <a:r>
              <a:rPr sz="800" spc="-25">
                <a:latin typeface="Arial"/>
                <a:cs typeface="Arial"/>
              </a:rPr>
              <a:t>Reserve,</a:t>
            </a:r>
            <a:r>
              <a:rPr sz="800" spc="35">
                <a:latin typeface="Arial"/>
                <a:cs typeface="Arial"/>
              </a:rPr>
              <a:t> </a:t>
            </a:r>
            <a:r>
              <a:rPr sz="800">
                <a:latin typeface="Arial"/>
                <a:cs typeface="Arial"/>
              </a:rPr>
              <a:t>Robert</a:t>
            </a:r>
            <a:r>
              <a:rPr sz="800" spc="25">
                <a:latin typeface="Arial"/>
                <a:cs typeface="Arial"/>
              </a:rPr>
              <a:t> </a:t>
            </a:r>
            <a:r>
              <a:rPr sz="800">
                <a:latin typeface="Arial"/>
                <a:cs typeface="Arial"/>
              </a:rPr>
              <a:t>Shiller.</a:t>
            </a:r>
            <a:r>
              <a:rPr sz="800" spc="35">
                <a:latin typeface="Arial"/>
                <a:cs typeface="Arial"/>
              </a:rPr>
              <a:t> </a:t>
            </a:r>
            <a:r>
              <a:rPr sz="800">
                <a:latin typeface="Arial"/>
                <a:cs typeface="Arial"/>
              </a:rPr>
              <a:t>Data</a:t>
            </a:r>
            <a:r>
              <a:rPr sz="800" spc="30">
                <a:latin typeface="Arial"/>
                <a:cs typeface="Arial"/>
              </a:rPr>
              <a:t> </a:t>
            </a:r>
            <a:r>
              <a:rPr sz="800">
                <a:latin typeface="Arial"/>
                <a:cs typeface="Arial"/>
              </a:rPr>
              <a:t>for</a:t>
            </a:r>
            <a:r>
              <a:rPr sz="800" spc="35">
                <a:latin typeface="Arial"/>
                <a:cs typeface="Arial"/>
              </a:rPr>
              <a:t> </a:t>
            </a:r>
            <a:r>
              <a:rPr sz="800" spc="-10">
                <a:latin typeface="Arial"/>
                <a:cs typeface="Arial"/>
              </a:rPr>
              <a:t>1871–1961</a:t>
            </a:r>
            <a:r>
              <a:rPr sz="800" spc="30">
                <a:latin typeface="Arial"/>
                <a:cs typeface="Arial"/>
              </a:rPr>
              <a:t> </a:t>
            </a:r>
            <a:r>
              <a:rPr sz="800">
                <a:latin typeface="Arial"/>
                <a:cs typeface="Arial"/>
              </a:rPr>
              <a:t>represents</a:t>
            </a:r>
            <a:r>
              <a:rPr sz="800" spc="25">
                <a:latin typeface="Arial"/>
                <a:cs typeface="Arial"/>
              </a:rPr>
              <a:t> </a:t>
            </a:r>
            <a:r>
              <a:rPr sz="800">
                <a:latin typeface="Arial"/>
                <a:cs typeface="Arial"/>
              </a:rPr>
              <a:t>average</a:t>
            </a:r>
            <a:r>
              <a:rPr sz="800" spc="35">
                <a:latin typeface="Arial"/>
                <a:cs typeface="Arial"/>
              </a:rPr>
              <a:t> </a:t>
            </a:r>
            <a:r>
              <a:rPr sz="800">
                <a:latin typeface="Arial"/>
                <a:cs typeface="Arial"/>
              </a:rPr>
              <a:t>monthly</a:t>
            </a:r>
            <a:r>
              <a:rPr sz="800" spc="25">
                <a:latin typeface="Arial"/>
                <a:cs typeface="Arial"/>
              </a:rPr>
              <a:t> </a:t>
            </a:r>
            <a:r>
              <a:rPr sz="800" spc="-45">
                <a:latin typeface="Arial"/>
                <a:cs typeface="Arial"/>
              </a:rPr>
              <a:t>U.S.</a:t>
            </a:r>
            <a:r>
              <a:rPr sz="800" spc="35">
                <a:latin typeface="Arial"/>
                <a:cs typeface="Arial"/>
              </a:rPr>
              <a:t> </a:t>
            </a:r>
            <a:r>
              <a:rPr sz="800">
                <a:latin typeface="Arial"/>
                <a:cs typeface="Arial"/>
              </a:rPr>
              <a:t>long-term</a:t>
            </a:r>
            <a:r>
              <a:rPr sz="800" spc="40">
                <a:latin typeface="Arial"/>
                <a:cs typeface="Arial"/>
              </a:rPr>
              <a:t> </a:t>
            </a:r>
            <a:r>
              <a:rPr sz="800">
                <a:latin typeface="Arial"/>
                <a:cs typeface="Arial"/>
              </a:rPr>
              <a:t>government</a:t>
            </a:r>
            <a:r>
              <a:rPr sz="800" spc="20">
                <a:latin typeface="Arial"/>
                <a:cs typeface="Arial"/>
              </a:rPr>
              <a:t> </a:t>
            </a:r>
            <a:r>
              <a:rPr sz="800">
                <a:latin typeface="Arial"/>
                <a:cs typeface="Arial"/>
              </a:rPr>
              <a:t>bond</a:t>
            </a:r>
            <a:r>
              <a:rPr sz="800" spc="40">
                <a:latin typeface="Arial"/>
                <a:cs typeface="Arial"/>
              </a:rPr>
              <a:t> </a:t>
            </a:r>
            <a:r>
              <a:rPr sz="800">
                <a:latin typeface="Arial"/>
                <a:cs typeface="Arial"/>
              </a:rPr>
              <a:t>yields</a:t>
            </a:r>
            <a:r>
              <a:rPr sz="800" spc="25">
                <a:latin typeface="Arial"/>
                <a:cs typeface="Arial"/>
              </a:rPr>
              <a:t> </a:t>
            </a:r>
            <a:r>
              <a:rPr sz="800">
                <a:latin typeface="Arial"/>
                <a:cs typeface="Arial"/>
              </a:rPr>
              <a:t>compiled</a:t>
            </a:r>
            <a:r>
              <a:rPr sz="800" spc="35">
                <a:latin typeface="Arial"/>
                <a:cs typeface="Arial"/>
              </a:rPr>
              <a:t> </a:t>
            </a:r>
            <a:r>
              <a:rPr sz="800">
                <a:latin typeface="Arial"/>
                <a:cs typeface="Arial"/>
              </a:rPr>
              <a:t>by</a:t>
            </a:r>
            <a:r>
              <a:rPr sz="800" spc="25">
                <a:latin typeface="Arial"/>
                <a:cs typeface="Arial"/>
              </a:rPr>
              <a:t> </a:t>
            </a:r>
            <a:r>
              <a:rPr sz="800">
                <a:latin typeface="Arial"/>
                <a:cs typeface="Arial"/>
              </a:rPr>
              <a:t>Robert</a:t>
            </a:r>
            <a:r>
              <a:rPr sz="800" spc="25">
                <a:latin typeface="Arial"/>
                <a:cs typeface="Arial"/>
              </a:rPr>
              <a:t> </a:t>
            </a:r>
            <a:r>
              <a:rPr sz="800">
                <a:latin typeface="Arial"/>
                <a:cs typeface="Arial"/>
              </a:rPr>
              <a:t>Shiller.</a:t>
            </a:r>
            <a:r>
              <a:rPr sz="800" spc="35">
                <a:latin typeface="Arial"/>
                <a:cs typeface="Arial"/>
              </a:rPr>
              <a:t> </a:t>
            </a:r>
            <a:r>
              <a:rPr sz="800">
                <a:latin typeface="Arial"/>
                <a:cs typeface="Arial"/>
              </a:rPr>
              <a:t>Data</a:t>
            </a:r>
            <a:r>
              <a:rPr sz="800" spc="30">
                <a:latin typeface="Arial"/>
                <a:cs typeface="Arial"/>
              </a:rPr>
              <a:t> </a:t>
            </a:r>
            <a:r>
              <a:rPr sz="800">
                <a:latin typeface="Arial"/>
                <a:cs typeface="Arial"/>
              </a:rPr>
              <a:t>for</a:t>
            </a:r>
            <a:r>
              <a:rPr sz="800" spc="30">
                <a:latin typeface="Arial"/>
                <a:cs typeface="Arial"/>
              </a:rPr>
              <a:t> </a:t>
            </a:r>
            <a:r>
              <a:rPr sz="800" spc="-10">
                <a:latin typeface="Arial"/>
                <a:cs typeface="Arial"/>
              </a:rPr>
              <a:t>1962–2022</a:t>
            </a:r>
            <a:r>
              <a:rPr sz="800" spc="30">
                <a:latin typeface="Arial"/>
                <a:cs typeface="Arial"/>
              </a:rPr>
              <a:t> </a:t>
            </a:r>
            <a:r>
              <a:rPr sz="800" spc="-10">
                <a:latin typeface="Arial"/>
                <a:cs typeface="Arial"/>
              </a:rPr>
              <a:t>represents 10-</a:t>
            </a:r>
            <a:r>
              <a:rPr sz="800">
                <a:latin typeface="Arial"/>
                <a:cs typeface="Arial"/>
              </a:rPr>
              <a:t>year</a:t>
            </a:r>
            <a:r>
              <a:rPr sz="800" spc="15">
                <a:latin typeface="Arial"/>
                <a:cs typeface="Arial"/>
              </a:rPr>
              <a:t> </a:t>
            </a:r>
            <a:r>
              <a:rPr sz="800" spc="-10">
                <a:latin typeface="Arial"/>
                <a:cs typeface="Arial"/>
              </a:rPr>
              <a:t>Treasury</a:t>
            </a:r>
            <a:r>
              <a:rPr sz="800" spc="15">
                <a:latin typeface="Arial"/>
                <a:cs typeface="Arial"/>
              </a:rPr>
              <a:t> </a:t>
            </a:r>
            <a:r>
              <a:rPr sz="800">
                <a:latin typeface="Arial"/>
                <a:cs typeface="Arial"/>
              </a:rPr>
              <a:t>yields,</a:t>
            </a:r>
            <a:r>
              <a:rPr sz="800" spc="25">
                <a:latin typeface="Arial"/>
                <a:cs typeface="Arial"/>
              </a:rPr>
              <a:t> </a:t>
            </a:r>
            <a:r>
              <a:rPr sz="800" spc="-45">
                <a:latin typeface="Arial"/>
                <a:cs typeface="Arial"/>
              </a:rPr>
              <a:t>as</a:t>
            </a:r>
            <a:r>
              <a:rPr sz="800" spc="15">
                <a:latin typeface="Arial"/>
                <a:cs typeface="Arial"/>
              </a:rPr>
              <a:t> </a:t>
            </a:r>
            <a:r>
              <a:rPr sz="800">
                <a:latin typeface="Arial"/>
                <a:cs typeface="Arial"/>
              </a:rPr>
              <a:t>of</a:t>
            </a:r>
            <a:r>
              <a:rPr sz="800" spc="20">
                <a:latin typeface="Arial"/>
                <a:cs typeface="Arial"/>
              </a:rPr>
              <a:t> </a:t>
            </a:r>
            <a:r>
              <a:rPr sz="800">
                <a:latin typeface="Arial"/>
                <a:cs typeface="Arial"/>
              </a:rPr>
              <a:t>December</a:t>
            </a:r>
            <a:r>
              <a:rPr sz="800" spc="20">
                <a:latin typeface="Arial"/>
                <a:cs typeface="Arial"/>
              </a:rPr>
              <a:t> </a:t>
            </a:r>
            <a:r>
              <a:rPr sz="800">
                <a:latin typeface="Arial"/>
                <a:cs typeface="Arial"/>
              </a:rPr>
              <a:t>31</a:t>
            </a:r>
            <a:r>
              <a:rPr sz="800" spc="20">
                <a:latin typeface="Arial"/>
                <a:cs typeface="Arial"/>
              </a:rPr>
              <a:t> </a:t>
            </a:r>
            <a:r>
              <a:rPr sz="800">
                <a:latin typeface="Arial"/>
                <a:cs typeface="Arial"/>
              </a:rPr>
              <a:t>each</a:t>
            </a:r>
            <a:r>
              <a:rPr sz="800" spc="15">
                <a:latin typeface="Arial"/>
                <a:cs typeface="Arial"/>
              </a:rPr>
              <a:t> </a:t>
            </a:r>
            <a:r>
              <a:rPr sz="800">
                <a:latin typeface="Arial"/>
                <a:cs typeface="Arial"/>
              </a:rPr>
              <a:t>year</a:t>
            </a:r>
            <a:r>
              <a:rPr sz="800" spc="15">
                <a:latin typeface="Arial"/>
                <a:cs typeface="Arial"/>
              </a:rPr>
              <a:t> </a:t>
            </a:r>
            <a:r>
              <a:rPr sz="800">
                <a:latin typeface="Arial"/>
                <a:cs typeface="Arial"/>
              </a:rPr>
              <a:t>within</a:t>
            </a:r>
            <a:r>
              <a:rPr sz="800" spc="20">
                <a:latin typeface="Arial"/>
                <a:cs typeface="Arial"/>
              </a:rPr>
              <a:t> </a:t>
            </a:r>
            <a:r>
              <a:rPr sz="800">
                <a:latin typeface="Arial"/>
                <a:cs typeface="Arial"/>
              </a:rPr>
              <a:t>the</a:t>
            </a:r>
            <a:r>
              <a:rPr sz="800" spc="30">
                <a:latin typeface="Arial"/>
                <a:cs typeface="Arial"/>
              </a:rPr>
              <a:t> </a:t>
            </a:r>
            <a:r>
              <a:rPr sz="800">
                <a:latin typeface="Arial"/>
                <a:cs typeface="Arial"/>
              </a:rPr>
              <a:t>period.</a:t>
            </a:r>
            <a:r>
              <a:rPr sz="800" spc="25">
                <a:latin typeface="Arial"/>
                <a:cs typeface="Arial"/>
              </a:rPr>
              <a:t> </a:t>
            </a:r>
            <a:r>
              <a:rPr sz="800">
                <a:latin typeface="Arial"/>
                <a:cs typeface="Arial"/>
              </a:rPr>
              <a:t>Data</a:t>
            </a:r>
            <a:r>
              <a:rPr sz="800" spc="20">
                <a:latin typeface="Arial"/>
                <a:cs typeface="Arial"/>
              </a:rPr>
              <a:t> </a:t>
            </a:r>
            <a:r>
              <a:rPr sz="800">
                <a:latin typeface="Arial"/>
                <a:cs typeface="Arial"/>
              </a:rPr>
              <a:t>for</a:t>
            </a:r>
            <a:r>
              <a:rPr sz="800" spc="20">
                <a:latin typeface="Arial"/>
                <a:cs typeface="Arial"/>
              </a:rPr>
              <a:t> </a:t>
            </a:r>
            <a:r>
              <a:rPr sz="800">
                <a:latin typeface="Arial"/>
                <a:cs typeface="Arial"/>
              </a:rPr>
              <a:t>2023</a:t>
            </a:r>
            <a:r>
              <a:rPr sz="800" spc="15">
                <a:latin typeface="Arial"/>
                <a:cs typeface="Arial"/>
              </a:rPr>
              <a:t> </a:t>
            </a:r>
            <a:r>
              <a:rPr sz="800">
                <a:latin typeface="Arial"/>
                <a:cs typeface="Arial"/>
              </a:rPr>
              <a:t>is</a:t>
            </a:r>
            <a:r>
              <a:rPr sz="800" spc="15">
                <a:latin typeface="Arial"/>
                <a:cs typeface="Arial"/>
              </a:rPr>
              <a:t> </a:t>
            </a:r>
            <a:r>
              <a:rPr sz="800" spc="-45">
                <a:latin typeface="Arial"/>
                <a:cs typeface="Arial"/>
              </a:rPr>
              <a:t>as</a:t>
            </a:r>
            <a:r>
              <a:rPr sz="800" spc="15">
                <a:latin typeface="Arial"/>
                <a:cs typeface="Arial"/>
              </a:rPr>
              <a:t> </a:t>
            </a:r>
            <a:r>
              <a:rPr sz="800">
                <a:latin typeface="Arial"/>
                <a:cs typeface="Arial"/>
              </a:rPr>
              <a:t>of</a:t>
            </a:r>
            <a:r>
              <a:rPr sz="800" spc="20">
                <a:latin typeface="Arial"/>
                <a:cs typeface="Arial"/>
              </a:rPr>
              <a:t> </a:t>
            </a:r>
            <a:r>
              <a:rPr sz="800">
                <a:latin typeface="Arial"/>
                <a:cs typeface="Arial"/>
              </a:rPr>
              <a:t>November</a:t>
            </a:r>
            <a:r>
              <a:rPr sz="800" spc="20">
                <a:latin typeface="Arial"/>
                <a:cs typeface="Arial"/>
              </a:rPr>
              <a:t> </a:t>
            </a:r>
            <a:r>
              <a:rPr sz="800">
                <a:latin typeface="Arial"/>
                <a:cs typeface="Arial"/>
              </a:rPr>
              <a:t>30,</a:t>
            </a:r>
            <a:r>
              <a:rPr sz="800" spc="25">
                <a:latin typeface="Arial"/>
                <a:cs typeface="Arial"/>
              </a:rPr>
              <a:t> </a:t>
            </a:r>
            <a:r>
              <a:rPr sz="800">
                <a:latin typeface="Arial"/>
                <a:cs typeface="Arial"/>
              </a:rPr>
              <a:t>2023.</a:t>
            </a:r>
            <a:r>
              <a:rPr sz="800" spc="25">
                <a:latin typeface="Arial"/>
                <a:cs typeface="Arial"/>
              </a:rPr>
              <a:t> </a:t>
            </a:r>
            <a:r>
              <a:rPr sz="800" spc="-45">
                <a:latin typeface="Arial"/>
                <a:cs typeface="Arial"/>
              </a:rPr>
              <a:t>Past</a:t>
            </a:r>
            <a:r>
              <a:rPr sz="800" spc="15">
                <a:latin typeface="Arial"/>
                <a:cs typeface="Arial"/>
              </a:rPr>
              <a:t> </a:t>
            </a:r>
            <a:r>
              <a:rPr sz="800" spc="-10">
                <a:latin typeface="Arial"/>
                <a:cs typeface="Arial"/>
              </a:rPr>
              <a:t>results</a:t>
            </a:r>
            <a:r>
              <a:rPr sz="800" spc="10">
                <a:latin typeface="Arial"/>
                <a:cs typeface="Arial"/>
              </a:rPr>
              <a:t> </a:t>
            </a:r>
            <a:r>
              <a:rPr sz="800">
                <a:latin typeface="Arial"/>
                <a:cs typeface="Arial"/>
              </a:rPr>
              <a:t>are</a:t>
            </a:r>
            <a:r>
              <a:rPr sz="800" spc="30">
                <a:latin typeface="Arial"/>
                <a:cs typeface="Arial"/>
              </a:rPr>
              <a:t> </a:t>
            </a:r>
            <a:r>
              <a:rPr sz="800">
                <a:latin typeface="Arial"/>
                <a:cs typeface="Arial"/>
              </a:rPr>
              <a:t>not</a:t>
            </a:r>
            <a:r>
              <a:rPr sz="800" spc="10">
                <a:latin typeface="Arial"/>
                <a:cs typeface="Arial"/>
              </a:rPr>
              <a:t> </a:t>
            </a:r>
            <a:r>
              <a:rPr sz="800">
                <a:latin typeface="Arial"/>
                <a:cs typeface="Arial"/>
              </a:rPr>
              <a:t>predictive</a:t>
            </a:r>
            <a:r>
              <a:rPr sz="800" spc="30">
                <a:latin typeface="Arial"/>
                <a:cs typeface="Arial"/>
              </a:rPr>
              <a:t> </a:t>
            </a:r>
            <a:r>
              <a:rPr sz="800">
                <a:latin typeface="Arial"/>
                <a:cs typeface="Arial"/>
              </a:rPr>
              <a:t>of</a:t>
            </a:r>
            <a:r>
              <a:rPr sz="800" spc="15">
                <a:latin typeface="Arial"/>
                <a:cs typeface="Arial"/>
              </a:rPr>
              <a:t> </a:t>
            </a:r>
            <a:r>
              <a:rPr sz="800" spc="-10">
                <a:latin typeface="Arial"/>
                <a:cs typeface="Arial"/>
              </a:rPr>
              <a:t>results</a:t>
            </a:r>
            <a:r>
              <a:rPr sz="800" spc="15">
                <a:latin typeface="Arial"/>
                <a:cs typeface="Arial"/>
              </a:rPr>
              <a:t> </a:t>
            </a:r>
            <a:r>
              <a:rPr sz="800">
                <a:latin typeface="Arial"/>
                <a:cs typeface="Arial"/>
              </a:rPr>
              <a:t>in</a:t>
            </a:r>
            <a:r>
              <a:rPr sz="800" spc="20">
                <a:latin typeface="Arial"/>
                <a:cs typeface="Arial"/>
              </a:rPr>
              <a:t> </a:t>
            </a:r>
            <a:r>
              <a:rPr sz="800">
                <a:latin typeface="Arial"/>
                <a:cs typeface="Arial"/>
              </a:rPr>
              <a:t>future</a:t>
            </a:r>
            <a:r>
              <a:rPr sz="800" spc="25">
                <a:latin typeface="Arial"/>
                <a:cs typeface="Arial"/>
              </a:rPr>
              <a:t> </a:t>
            </a:r>
            <a:r>
              <a:rPr sz="800" spc="-10">
                <a:latin typeface="Arial"/>
                <a:cs typeface="Arial"/>
              </a:rPr>
              <a:t>periods.</a:t>
            </a:r>
            <a:endParaRPr sz="800">
              <a:latin typeface="Arial"/>
              <a:cs typeface="Arial"/>
            </a:endParaRPr>
          </a:p>
        </p:txBody>
      </p:sp>
      <p:sp>
        <p:nvSpPr>
          <p:cNvPr id="9" name="object 9"/>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p:cNvSpPr txBox="1"/>
          <p:nvPr/>
        </p:nvSpPr>
        <p:spPr>
          <a:xfrm>
            <a:off x="444500" y="86867"/>
            <a:ext cx="1301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55">
                <a:solidFill>
                  <a:srgbClr val="FFFFFF"/>
                </a:solidFill>
                <a:latin typeface="Arial"/>
                <a:cs typeface="Arial"/>
              </a:rPr>
              <a:t>MACRO</a:t>
            </a:r>
            <a:r>
              <a:rPr sz="800" b="1" spc="125">
                <a:solidFill>
                  <a:srgbClr val="FFFFFF"/>
                </a:solidFill>
                <a:latin typeface="Arial"/>
                <a:cs typeface="Arial"/>
              </a:rPr>
              <a:t> </a:t>
            </a:r>
            <a:r>
              <a:rPr sz="800" b="1" spc="-10">
                <a:solidFill>
                  <a:srgbClr val="FFFFFF"/>
                </a:solidFill>
                <a:latin typeface="Arial"/>
                <a:cs typeface="Arial"/>
              </a:rPr>
              <a:t>PERSPECTIVES</a:t>
            </a:r>
            <a:endParaRPr sz="800">
              <a:latin typeface="Arial"/>
              <a:cs typeface="Arial"/>
            </a:endParaRPr>
          </a:p>
        </p:txBody>
      </p:sp>
      <p:grpSp>
        <p:nvGrpSpPr>
          <p:cNvPr id="11" name="object 11"/>
          <p:cNvGrpSpPr/>
          <p:nvPr/>
        </p:nvGrpSpPr>
        <p:grpSpPr>
          <a:xfrm>
            <a:off x="708015" y="2369964"/>
            <a:ext cx="8900795" cy="2297430"/>
            <a:chOff x="708015" y="2369964"/>
            <a:chExt cx="8900795" cy="2297430"/>
          </a:xfrm>
        </p:grpSpPr>
        <p:sp>
          <p:nvSpPr>
            <p:cNvPr id="12" name="object 12"/>
            <p:cNvSpPr/>
            <p:nvPr/>
          </p:nvSpPr>
          <p:spPr>
            <a:xfrm>
              <a:off x="733423" y="3665989"/>
              <a:ext cx="8841740" cy="482600"/>
            </a:xfrm>
            <a:custGeom>
              <a:avLst/>
              <a:gdLst/>
              <a:ahLst/>
              <a:cxnLst/>
              <a:rect l="l" t="t" r="r" b="b"/>
              <a:pathLst>
                <a:path w="8841740" h="482600">
                  <a:moveTo>
                    <a:pt x="8841580" y="0"/>
                  </a:moveTo>
                  <a:lnTo>
                    <a:pt x="0" y="0"/>
                  </a:lnTo>
                  <a:lnTo>
                    <a:pt x="0" y="482400"/>
                  </a:lnTo>
                  <a:lnTo>
                    <a:pt x="8841580" y="482400"/>
                  </a:lnTo>
                  <a:lnTo>
                    <a:pt x="8841580" y="0"/>
                  </a:lnTo>
                  <a:close/>
                </a:path>
              </a:pathLst>
            </a:custGeom>
            <a:solidFill>
              <a:srgbClr val="009CDC">
                <a:alpha val="19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9401175" y="3762066"/>
              <a:ext cx="196850" cy="421640"/>
            </a:xfrm>
            <a:custGeom>
              <a:avLst/>
              <a:gdLst/>
              <a:ahLst/>
              <a:cxnLst/>
              <a:rect l="l" t="t" r="r" b="b"/>
              <a:pathLst>
                <a:path w="196850" h="421639">
                  <a:moveTo>
                    <a:pt x="196537" y="0"/>
                  </a:moveTo>
                  <a:lnTo>
                    <a:pt x="0" y="0"/>
                  </a:lnTo>
                  <a:lnTo>
                    <a:pt x="0" y="421481"/>
                  </a:lnTo>
                  <a:lnTo>
                    <a:pt x="196537" y="421481"/>
                  </a:lnTo>
                  <a:lnTo>
                    <a:pt x="196537" y="0"/>
                  </a:lnTo>
                  <a:close/>
                </a:path>
              </a:pathLst>
            </a:custGeom>
            <a:solidFill>
              <a:srgbClr val="FFFFFF">
                <a:alpha val="501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711190" y="4631602"/>
              <a:ext cx="8894445" cy="33020"/>
            </a:xfrm>
            <a:custGeom>
              <a:avLst/>
              <a:gdLst/>
              <a:ahLst/>
              <a:cxnLst/>
              <a:rect l="l" t="t" r="r" b="b"/>
              <a:pathLst>
                <a:path w="8894445" h="33020">
                  <a:moveTo>
                    <a:pt x="0" y="0"/>
                  </a:moveTo>
                  <a:lnTo>
                    <a:pt x="8894284" y="1"/>
                  </a:lnTo>
                </a:path>
                <a:path w="8894445" h="33020">
                  <a:moveTo>
                    <a:pt x="0" y="0"/>
                  </a:moveTo>
                  <a:lnTo>
                    <a:pt x="0" y="32406"/>
                  </a:lnTo>
                </a:path>
                <a:path w="8894445" h="33020">
                  <a:moveTo>
                    <a:pt x="578113" y="0"/>
                  </a:moveTo>
                  <a:lnTo>
                    <a:pt x="578113" y="32406"/>
                  </a:lnTo>
                </a:path>
                <a:path w="8894445" h="33020">
                  <a:moveTo>
                    <a:pt x="1154185" y="0"/>
                  </a:moveTo>
                  <a:lnTo>
                    <a:pt x="1154185" y="32406"/>
                  </a:lnTo>
                </a:path>
                <a:path w="8894445" h="33020">
                  <a:moveTo>
                    <a:pt x="1733305" y="0"/>
                  </a:moveTo>
                  <a:lnTo>
                    <a:pt x="1733305" y="32406"/>
                  </a:lnTo>
                </a:path>
                <a:path w="8894445" h="33020">
                  <a:moveTo>
                    <a:pt x="2309377" y="0"/>
                  </a:moveTo>
                  <a:lnTo>
                    <a:pt x="2309377" y="32406"/>
                  </a:lnTo>
                </a:path>
                <a:path w="8894445" h="33020">
                  <a:moveTo>
                    <a:pt x="2888497" y="0"/>
                  </a:moveTo>
                  <a:lnTo>
                    <a:pt x="2888497" y="32406"/>
                  </a:lnTo>
                </a:path>
                <a:path w="8894445" h="33020">
                  <a:moveTo>
                    <a:pt x="3464569" y="0"/>
                  </a:moveTo>
                  <a:lnTo>
                    <a:pt x="3464569" y="32406"/>
                  </a:lnTo>
                </a:path>
                <a:path w="8894445" h="33020">
                  <a:moveTo>
                    <a:pt x="4043689" y="0"/>
                  </a:moveTo>
                  <a:lnTo>
                    <a:pt x="4043689" y="32406"/>
                  </a:lnTo>
                </a:path>
                <a:path w="8894445" h="33020">
                  <a:moveTo>
                    <a:pt x="4619761" y="0"/>
                  </a:moveTo>
                  <a:lnTo>
                    <a:pt x="4619761" y="32406"/>
                  </a:lnTo>
                </a:path>
                <a:path w="8894445" h="33020">
                  <a:moveTo>
                    <a:pt x="5198881" y="0"/>
                  </a:moveTo>
                  <a:lnTo>
                    <a:pt x="5198881" y="32406"/>
                  </a:lnTo>
                </a:path>
                <a:path w="8894445" h="33020">
                  <a:moveTo>
                    <a:pt x="5774953" y="0"/>
                  </a:moveTo>
                  <a:lnTo>
                    <a:pt x="5774953" y="32406"/>
                  </a:lnTo>
                </a:path>
                <a:path w="8894445" h="33020">
                  <a:moveTo>
                    <a:pt x="6354073" y="0"/>
                  </a:moveTo>
                  <a:lnTo>
                    <a:pt x="6354073" y="32406"/>
                  </a:lnTo>
                </a:path>
                <a:path w="8894445" h="33020">
                  <a:moveTo>
                    <a:pt x="6930145" y="0"/>
                  </a:moveTo>
                  <a:lnTo>
                    <a:pt x="6930145" y="32406"/>
                  </a:lnTo>
                </a:path>
                <a:path w="8894445" h="33020">
                  <a:moveTo>
                    <a:pt x="7509265" y="0"/>
                  </a:moveTo>
                  <a:lnTo>
                    <a:pt x="7509265" y="32406"/>
                  </a:lnTo>
                </a:path>
                <a:path w="8894445" h="33020">
                  <a:moveTo>
                    <a:pt x="8085337" y="0"/>
                  </a:moveTo>
                  <a:lnTo>
                    <a:pt x="8085337" y="32406"/>
                  </a:lnTo>
                </a:path>
                <a:path w="8894445" h="33020">
                  <a:moveTo>
                    <a:pt x="8663264" y="0"/>
                  </a:moveTo>
                  <a:lnTo>
                    <a:pt x="8663264"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p:nvPr/>
          </p:nvSpPr>
          <p:spPr>
            <a:xfrm>
              <a:off x="740069" y="2379489"/>
              <a:ext cx="8836660" cy="2102485"/>
            </a:xfrm>
            <a:custGeom>
              <a:avLst/>
              <a:gdLst/>
              <a:ahLst/>
              <a:cxnLst/>
              <a:rect l="l" t="t" r="r" b="b"/>
              <a:pathLst>
                <a:path w="8836660" h="2102485">
                  <a:moveTo>
                    <a:pt x="0" y="1393934"/>
                  </a:moveTo>
                  <a:lnTo>
                    <a:pt x="58507" y="1387838"/>
                  </a:lnTo>
                  <a:lnTo>
                    <a:pt x="116419" y="1354310"/>
                  </a:lnTo>
                  <a:lnTo>
                    <a:pt x="174331" y="1369550"/>
                  </a:lnTo>
                  <a:lnTo>
                    <a:pt x="232243" y="1436606"/>
                  </a:lnTo>
                  <a:lnTo>
                    <a:pt x="290155" y="1512806"/>
                  </a:lnTo>
                  <a:lnTo>
                    <a:pt x="345019" y="1534142"/>
                  </a:lnTo>
                  <a:lnTo>
                    <a:pt x="402931" y="1552430"/>
                  </a:lnTo>
                  <a:lnTo>
                    <a:pt x="460843" y="1573766"/>
                  </a:lnTo>
                  <a:lnTo>
                    <a:pt x="518755" y="1604246"/>
                  </a:lnTo>
                  <a:lnTo>
                    <a:pt x="576667" y="1656062"/>
                  </a:lnTo>
                  <a:lnTo>
                    <a:pt x="634579" y="1668254"/>
                  </a:lnTo>
                  <a:lnTo>
                    <a:pt x="692491" y="1668254"/>
                  </a:lnTo>
                  <a:lnTo>
                    <a:pt x="750403" y="1668254"/>
                  </a:lnTo>
                  <a:lnTo>
                    <a:pt x="808315" y="1686542"/>
                  </a:lnTo>
                  <a:lnTo>
                    <a:pt x="866227" y="1707878"/>
                  </a:lnTo>
                  <a:lnTo>
                    <a:pt x="924139" y="1686542"/>
                  </a:lnTo>
                  <a:lnTo>
                    <a:pt x="982051" y="1662158"/>
                  </a:lnTo>
                  <a:lnTo>
                    <a:pt x="1039963" y="1695686"/>
                  </a:lnTo>
                  <a:lnTo>
                    <a:pt x="1097875" y="1701782"/>
                  </a:lnTo>
                  <a:lnTo>
                    <a:pt x="1155787" y="1668254"/>
                  </a:lnTo>
                  <a:lnTo>
                    <a:pt x="1213699" y="1671302"/>
                  </a:lnTo>
                  <a:lnTo>
                    <a:pt x="1271611" y="1646918"/>
                  </a:lnTo>
                  <a:lnTo>
                    <a:pt x="1329523" y="1656062"/>
                  </a:lnTo>
                  <a:lnTo>
                    <a:pt x="1387435" y="1695686"/>
                  </a:lnTo>
                  <a:lnTo>
                    <a:pt x="1445347" y="1671302"/>
                  </a:lnTo>
                  <a:lnTo>
                    <a:pt x="1500211" y="1704830"/>
                  </a:lnTo>
                  <a:lnTo>
                    <a:pt x="1558123" y="1710926"/>
                  </a:lnTo>
                  <a:lnTo>
                    <a:pt x="1616035" y="1753598"/>
                  </a:lnTo>
                  <a:lnTo>
                    <a:pt x="1673947" y="1744454"/>
                  </a:lnTo>
                  <a:lnTo>
                    <a:pt x="1731859" y="1753598"/>
                  </a:lnTo>
                  <a:lnTo>
                    <a:pt x="1789771" y="1738358"/>
                  </a:lnTo>
                  <a:lnTo>
                    <a:pt x="1847683" y="1720070"/>
                  </a:lnTo>
                  <a:lnTo>
                    <a:pt x="1905595" y="1704830"/>
                  </a:lnTo>
                  <a:lnTo>
                    <a:pt x="1963507" y="1692638"/>
                  </a:lnTo>
                  <a:lnTo>
                    <a:pt x="2021419" y="1698734"/>
                  </a:lnTo>
                  <a:lnTo>
                    <a:pt x="2079331" y="1662158"/>
                  </a:lnTo>
                  <a:lnTo>
                    <a:pt x="2137243" y="1628630"/>
                  </a:lnTo>
                  <a:lnTo>
                    <a:pt x="2195155" y="1646918"/>
                  </a:lnTo>
                  <a:lnTo>
                    <a:pt x="2253067" y="1622534"/>
                  </a:lnTo>
                  <a:lnTo>
                    <a:pt x="2310979" y="1610342"/>
                  </a:lnTo>
                  <a:lnTo>
                    <a:pt x="2368891" y="1607294"/>
                  </a:lnTo>
                  <a:lnTo>
                    <a:pt x="2426803" y="1534142"/>
                  </a:lnTo>
                  <a:lnTo>
                    <a:pt x="2484715" y="1582910"/>
                  </a:lnTo>
                  <a:lnTo>
                    <a:pt x="2542627" y="1567670"/>
                  </a:lnTo>
                  <a:lnTo>
                    <a:pt x="2597491" y="1601198"/>
                  </a:lnTo>
                  <a:lnTo>
                    <a:pt x="2655403" y="1570718"/>
                  </a:lnTo>
                  <a:lnTo>
                    <a:pt x="2713315" y="1515854"/>
                  </a:lnTo>
                  <a:lnTo>
                    <a:pt x="2771227" y="1528046"/>
                  </a:lnTo>
                  <a:lnTo>
                    <a:pt x="2829139" y="1451846"/>
                  </a:lnTo>
                  <a:lnTo>
                    <a:pt x="2887051" y="1433558"/>
                  </a:lnTo>
                  <a:lnTo>
                    <a:pt x="2944963" y="1558526"/>
                  </a:lnTo>
                  <a:lnTo>
                    <a:pt x="3002875" y="1549382"/>
                  </a:lnTo>
                  <a:lnTo>
                    <a:pt x="3060787" y="1598150"/>
                  </a:lnTo>
                  <a:lnTo>
                    <a:pt x="3118699" y="1631678"/>
                  </a:lnTo>
                  <a:lnTo>
                    <a:pt x="3176611" y="1659110"/>
                  </a:lnTo>
                  <a:lnTo>
                    <a:pt x="3234523" y="1713974"/>
                  </a:lnTo>
                  <a:lnTo>
                    <a:pt x="3292435" y="1717022"/>
                  </a:lnTo>
                  <a:lnTo>
                    <a:pt x="3350347" y="1671302"/>
                  </a:lnTo>
                  <a:lnTo>
                    <a:pt x="3408259" y="1723118"/>
                  </a:lnTo>
                  <a:lnTo>
                    <a:pt x="3466171" y="1713974"/>
                  </a:lnTo>
                  <a:lnTo>
                    <a:pt x="3524083" y="1659110"/>
                  </a:lnTo>
                  <a:lnTo>
                    <a:pt x="3581995" y="1720070"/>
                  </a:lnTo>
                  <a:lnTo>
                    <a:pt x="3639907" y="1750550"/>
                  </a:lnTo>
                  <a:lnTo>
                    <a:pt x="3697819" y="1802366"/>
                  </a:lnTo>
                  <a:lnTo>
                    <a:pt x="3752683" y="1823702"/>
                  </a:lnTo>
                  <a:lnTo>
                    <a:pt x="3810595" y="1820654"/>
                  </a:lnTo>
                  <a:lnTo>
                    <a:pt x="3868507" y="1838942"/>
                  </a:lnTo>
                  <a:lnTo>
                    <a:pt x="3926419" y="1872470"/>
                  </a:lnTo>
                  <a:lnTo>
                    <a:pt x="3984331" y="1896854"/>
                  </a:lnTo>
                  <a:lnTo>
                    <a:pt x="4042243" y="1936478"/>
                  </a:lnTo>
                  <a:lnTo>
                    <a:pt x="4100155" y="1857230"/>
                  </a:lnTo>
                  <a:lnTo>
                    <a:pt x="4158067" y="1854182"/>
                  </a:lnTo>
                  <a:lnTo>
                    <a:pt x="4215979" y="1851134"/>
                  </a:lnTo>
                  <a:lnTo>
                    <a:pt x="4273891" y="1869422"/>
                  </a:lnTo>
                  <a:lnTo>
                    <a:pt x="4331803" y="1899902"/>
                  </a:lnTo>
                  <a:lnTo>
                    <a:pt x="4389715" y="1890758"/>
                  </a:lnTo>
                  <a:lnTo>
                    <a:pt x="4447627" y="1860278"/>
                  </a:lnTo>
                  <a:lnTo>
                    <a:pt x="4505539" y="1878566"/>
                  </a:lnTo>
                  <a:lnTo>
                    <a:pt x="4563451" y="1878566"/>
                  </a:lnTo>
                  <a:lnTo>
                    <a:pt x="4621363" y="1838942"/>
                  </a:lnTo>
                  <a:lnTo>
                    <a:pt x="4679275" y="1820654"/>
                  </a:lnTo>
                  <a:lnTo>
                    <a:pt x="4737187" y="1796270"/>
                  </a:lnTo>
                  <a:lnTo>
                    <a:pt x="4795099" y="1851134"/>
                  </a:lnTo>
                  <a:lnTo>
                    <a:pt x="4849963" y="1832846"/>
                  </a:lnTo>
                  <a:lnTo>
                    <a:pt x="4907875" y="1784078"/>
                  </a:lnTo>
                  <a:lnTo>
                    <a:pt x="4965787" y="1695686"/>
                  </a:lnTo>
                  <a:lnTo>
                    <a:pt x="5023699" y="1753598"/>
                  </a:lnTo>
                  <a:lnTo>
                    <a:pt x="5081611" y="1604246"/>
                  </a:lnTo>
                  <a:lnTo>
                    <a:pt x="5139523" y="1491470"/>
                  </a:lnTo>
                  <a:lnTo>
                    <a:pt x="5197435" y="1634726"/>
                  </a:lnTo>
                  <a:lnTo>
                    <a:pt x="5255347" y="1595102"/>
                  </a:lnTo>
                  <a:lnTo>
                    <a:pt x="5313259" y="1631678"/>
                  </a:lnTo>
                  <a:lnTo>
                    <a:pt x="5371171" y="1585958"/>
                  </a:lnTo>
                  <a:lnTo>
                    <a:pt x="5429083" y="1573766"/>
                  </a:lnTo>
                  <a:lnTo>
                    <a:pt x="5486995" y="1503662"/>
                  </a:lnTo>
                  <a:lnTo>
                    <a:pt x="5544907" y="1503662"/>
                  </a:lnTo>
                  <a:lnTo>
                    <a:pt x="5602819" y="1332974"/>
                  </a:lnTo>
                  <a:lnTo>
                    <a:pt x="5660731" y="1259822"/>
                  </a:lnTo>
                  <a:lnTo>
                    <a:pt x="5718643" y="982454"/>
                  </a:lnTo>
                  <a:lnTo>
                    <a:pt x="5776555" y="1204958"/>
                  </a:lnTo>
                  <a:lnTo>
                    <a:pt x="5834467" y="1302494"/>
                  </a:lnTo>
                  <a:lnTo>
                    <a:pt x="5892379" y="1220198"/>
                  </a:lnTo>
                  <a:lnTo>
                    <a:pt x="5950291" y="1140950"/>
                  </a:lnTo>
                  <a:lnTo>
                    <a:pt x="6005155" y="1058654"/>
                  </a:lnTo>
                  <a:lnTo>
                    <a:pt x="6063067" y="1000742"/>
                  </a:lnTo>
                  <a:lnTo>
                    <a:pt x="6120979" y="1156190"/>
                  </a:lnTo>
                  <a:lnTo>
                    <a:pt x="6178891" y="997694"/>
                  </a:lnTo>
                  <a:lnTo>
                    <a:pt x="6236803" y="778238"/>
                  </a:lnTo>
                  <a:lnTo>
                    <a:pt x="6294715" y="589262"/>
                  </a:lnTo>
                  <a:lnTo>
                    <a:pt x="6352627" y="250934"/>
                  </a:lnTo>
                  <a:lnTo>
                    <a:pt x="6410539" y="0"/>
                  </a:lnTo>
                  <a:lnTo>
                    <a:pt x="6468451" y="583166"/>
                  </a:lnTo>
                  <a:lnTo>
                    <a:pt x="6526363" y="348470"/>
                  </a:lnTo>
                  <a:lnTo>
                    <a:pt x="6584275" y="391142"/>
                  </a:lnTo>
                  <a:lnTo>
                    <a:pt x="6642187" y="802622"/>
                  </a:lnTo>
                  <a:lnTo>
                    <a:pt x="6700099" y="1086086"/>
                  </a:lnTo>
                  <a:lnTo>
                    <a:pt x="6758011" y="830054"/>
                  </a:lnTo>
                  <a:lnTo>
                    <a:pt x="6815923" y="778238"/>
                  </a:lnTo>
                  <a:lnTo>
                    <a:pt x="6873835" y="973310"/>
                  </a:lnTo>
                  <a:lnTo>
                    <a:pt x="6931747" y="951974"/>
                  </a:lnTo>
                  <a:lnTo>
                    <a:pt x="6989659" y="1171430"/>
                  </a:lnTo>
                  <a:lnTo>
                    <a:pt x="7047571" y="1171430"/>
                  </a:lnTo>
                  <a:lnTo>
                    <a:pt x="7102435" y="1311638"/>
                  </a:lnTo>
                  <a:lnTo>
                    <a:pt x="7160347" y="988550"/>
                  </a:lnTo>
                  <a:lnTo>
                    <a:pt x="7218259" y="1354310"/>
                  </a:lnTo>
                  <a:lnTo>
                    <a:pt x="7276171" y="1217150"/>
                  </a:lnTo>
                  <a:lnTo>
                    <a:pt x="7334083" y="1326878"/>
                  </a:lnTo>
                  <a:lnTo>
                    <a:pt x="7391995" y="1503662"/>
                  </a:lnTo>
                  <a:lnTo>
                    <a:pt x="7449907" y="1214102"/>
                  </a:lnTo>
                  <a:lnTo>
                    <a:pt x="7507819" y="1427462"/>
                  </a:lnTo>
                  <a:lnTo>
                    <a:pt x="7565731" y="1436606"/>
                  </a:lnTo>
                  <a:lnTo>
                    <a:pt x="7623643" y="1634726"/>
                  </a:lnTo>
                  <a:lnTo>
                    <a:pt x="7681555" y="1564622"/>
                  </a:lnTo>
                  <a:lnTo>
                    <a:pt x="7739467" y="1567670"/>
                  </a:lnTo>
                  <a:lnTo>
                    <a:pt x="7797379" y="1546334"/>
                  </a:lnTo>
                  <a:lnTo>
                    <a:pt x="7855291" y="1494518"/>
                  </a:lnTo>
                  <a:lnTo>
                    <a:pt x="7913203" y="1601198"/>
                  </a:lnTo>
                  <a:lnTo>
                    <a:pt x="7971115" y="1890758"/>
                  </a:lnTo>
                  <a:lnTo>
                    <a:pt x="8029027" y="1631678"/>
                  </a:lnTo>
                  <a:lnTo>
                    <a:pt x="8086939" y="1720070"/>
                  </a:lnTo>
                  <a:lnTo>
                    <a:pt x="8144851" y="1948670"/>
                  </a:lnTo>
                  <a:lnTo>
                    <a:pt x="8199715" y="1963910"/>
                  </a:lnTo>
                  <a:lnTo>
                    <a:pt x="8257627" y="1762742"/>
                  </a:lnTo>
                  <a:lnTo>
                    <a:pt x="8315539" y="1902950"/>
                  </a:lnTo>
                  <a:lnTo>
                    <a:pt x="8373451" y="1887710"/>
                  </a:lnTo>
                  <a:lnTo>
                    <a:pt x="8431363" y="1857230"/>
                  </a:lnTo>
                  <a:lnTo>
                    <a:pt x="8489275" y="1866374"/>
                  </a:lnTo>
                  <a:lnTo>
                    <a:pt x="8547187" y="1817606"/>
                  </a:lnTo>
                  <a:lnTo>
                    <a:pt x="8605099" y="1942574"/>
                  </a:lnTo>
                  <a:lnTo>
                    <a:pt x="8663011" y="2102294"/>
                  </a:lnTo>
                  <a:lnTo>
                    <a:pt x="8720923" y="2006582"/>
                  </a:lnTo>
                  <a:lnTo>
                    <a:pt x="8778835" y="1625582"/>
                  </a:lnTo>
                  <a:lnTo>
                    <a:pt x="8836528" y="1467086"/>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16" name="object 16"/>
          <p:cNvSpPr txBox="1"/>
          <p:nvPr/>
        </p:nvSpPr>
        <p:spPr>
          <a:xfrm>
            <a:off x="492212" y="3595623"/>
            <a:ext cx="76200" cy="109855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6</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50"/>
              </a:spcBef>
            </a:pPr>
            <a:endParaRPr sz="700">
              <a:latin typeface="Trebuchet MS"/>
              <a:cs typeface="Trebuchet MS"/>
            </a:endParaRPr>
          </a:p>
          <a:p>
            <a:pPr marL="12700">
              <a:lnSpc>
                <a:spcPct val="100000"/>
              </a:lnSpc>
              <a:spcBef>
                <a:spcPts val="5"/>
              </a:spcBef>
            </a:pPr>
            <a:r>
              <a:rPr sz="700" spc="-50">
                <a:latin typeface="Trebuchet MS"/>
                <a:cs typeface="Trebuchet MS"/>
              </a:rPr>
              <a:t>4</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12700">
              <a:lnSpc>
                <a:spcPct val="100000"/>
              </a:lnSpc>
            </a:pPr>
            <a:r>
              <a:rPr sz="700" spc="-50">
                <a:latin typeface="Trebuchet MS"/>
                <a:cs typeface="Trebuchet MS"/>
              </a:rPr>
              <a:t>2</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marL="12700">
              <a:lnSpc>
                <a:spcPct val="100000"/>
              </a:lnSpc>
            </a:pPr>
            <a:r>
              <a:rPr sz="700" spc="-50">
                <a:latin typeface="Trebuchet MS"/>
                <a:cs typeface="Trebuchet MS"/>
              </a:rPr>
              <a:t>0</a:t>
            </a:r>
            <a:endParaRPr sz="700">
              <a:latin typeface="Trebuchet MS"/>
              <a:cs typeface="Trebuchet MS"/>
            </a:endParaRPr>
          </a:p>
        </p:txBody>
      </p:sp>
      <p:sp>
        <p:nvSpPr>
          <p:cNvPr id="17" name="object 17"/>
          <p:cNvSpPr txBox="1"/>
          <p:nvPr/>
        </p:nvSpPr>
        <p:spPr>
          <a:xfrm>
            <a:off x="492212" y="3272535"/>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8</a:t>
            </a:r>
            <a:endParaRPr sz="700">
              <a:latin typeface="Trebuchet MS"/>
              <a:cs typeface="Trebuchet MS"/>
            </a:endParaRPr>
          </a:p>
        </p:txBody>
      </p:sp>
      <p:sp>
        <p:nvSpPr>
          <p:cNvPr id="18" name="object 18"/>
          <p:cNvSpPr txBox="1"/>
          <p:nvPr/>
        </p:nvSpPr>
        <p:spPr>
          <a:xfrm>
            <a:off x="440649" y="2949447"/>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19" name="object 19"/>
          <p:cNvSpPr txBox="1"/>
          <p:nvPr/>
        </p:nvSpPr>
        <p:spPr>
          <a:xfrm>
            <a:off x="440649" y="2626359"/>
            <a:ext cx="762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20" name="object 20"/>
          <p:cNvSpPr txBox="1"/>
          <p:nvPr/>
        </p:nvSpPr>
        <p:spPr>
          <a:xfrm>
            <a:off x="440649" y="1842516"/>
            <a:ext cx="4813935" cy="596265"/>
          </a:xfrm>
          <a:prstGeom prst="rect">
            <a:avLst/>
          </a:prstGeom>
        </p:spPr>
        <p:txBody>
          <a:bodyPr vert="horz" wrap="square" lIns="0" tIns="590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510">
              <a:lnSpc>
                <a:spcPct val="100000"/>
              </a:lnSpc>
              <a:spcBef>
                <a:spcPts val="465"/>
              </a:spcBef>
            </a:pPr>
            <a:r>
              <a:rPr sz="1200" b="1" spc="-20">
                <a:solidFill>
                  <a:srgbClr val="726963"/>
                </a:solidFill>
                <a:latin typeface="Arial"/>
                <a:cs typeface="Arial"/>
              </a:rPr>
              <a:t>U.S.</a:t>
            </a:r>
            <a:r>
              <a:rPr sz="1200" b="1" spc="10">
                <a:solidFill>
                  <a:srgbClr val="726963"/>
                </a:solidFill>
                <a:latin typeface="Arial"/>
                <a:cs typeface="Arial"/>
              </a:rPr>
              <a:t> </a:t>
            </a:r>
            <a:r>
              <a:rPr sz="1200" b="1">
                <a:solidFill>
                  <a:srgbClr val="726963"/>
                </a:solidFill>
                <a:latin typeface="Arial"/>
                <a:cs typeface="Arial"/>
              </a:rPr>
              <a:t>long-term</a:t>
            </a:r>
            <a:r>
              <a:rPr sz="1200" b="1" spc="15">
                <a:solidFill>
                  <a:srgbClr val="726963"/>
                </a:solidFill>
                <a:latin typeface="Arial"/>
                <a:cs typeface="Arial"/>
              </a:rPr>
              <a:t> </a:t>
            </a:r>
            <a:r>
              <a:rPr sz="1200" b="1" spc="-10">
                <a:solidFill>
                  <a:srgbClr val="726963"/>
                </a:solidFill>
                <a:latin typeface="Arial"/>
                <a:cs typeface="Arial"/>
              </a:rPr>
              <a:t>rates</a:t>
            </a:r>
            <a:r>
              <a:rPr sz="1200" b="1" spc="5">
                <a:solidFill>
                  <a:srgbClr val="726963"/>
                </a:solidFill>
                <a:latin typeface="Arial"/>
                <a:cs typeface="Arial"/>
              </a:rPr>
              <a:t> </a:t>
            </a:r>
            <a:r>
              <a:rPr sz="1200" b="1">
                <a:solidFill>
                  <a:srgbClr val="726963"/>
                </a:solidFill>
                <a:latin typeface="Arial"/>
                <a:cs typeface="Arial"/>
              </a:rPr>
              <a:t>today are</a:t>
            </a:r>
            <a:r>
              <a:rPr sz="1200" b="1" spc="5">
                <a:solidFill>
                  <a:srgbClr val="726963"/>
                </a:solidFill>
                <a:latin typeface="Arial"/>
                <a:cs typeface="Arial"/>
              </a:rPr>
              <a:t> </a:t>
            </a:r>
            <a:r>
              <a:rPr sz="1200" b="1">
                <a:solidFill>
                  <a:srgbClr val="726963"/>
                </a:solidFill>
                <a:latin typeface="Arial"/>
                <a:cs typeface="Arial"/>
              </a:rPr>
              <a:t>within</a:t>
            </a:r>
            <a:r>
              <a:rPr sz="1200" b="1" spc="5">
                <a:solidFill>
                  <a:srgbClr val="726963"/>
                </a:solidFill>
                <a:latin typeface="Arial"/>
                <a:cs typeface="Arial"/>
              </a:rPr>
              <a:t> </a:t>
            </a:r>
            <a:r>
              <a:rPr sz="1200" b="1">
                <a:solidFill>
                  <a:srgbClr val="726963"/>
                </a:solidFill>
                <a:latin typeface="Arial"/>
                <a:cs typeface="Arial"/>
              </a:rPr>
              <a:t>the</a:t>
            </a:r>
            <a:r>
              <a:rPr sz="1200" b="1" spc="5">
                <a:solidFill>
                  <a:srgbClr val="726963"/>
                </a:solidFill>
                <a:latin typeface="Arial"/>
                <a:cs typeface="Arial"/>
              </a:rPr>
              <a:t> </a:t>
            </a:r>
            <a:r>
              <a:rPr sz="1200" b="1">
                <a:solidFill>
                  <a:srgbClr val="726963"/>
                </a:solidFill>
                <a:latin typeface="Arial"/>
                <a:cs typeface="Arial"/>
              </a:rPr>
              <a:t>range</a:t>
            </a:r>
            <a:r>
              <a:rPr sz="1200" b="1" spc="5">
                <a:solidFill>
                  <a:srgbClr val="726963"/>
                </a:solidFill>
                <a:latin typeface="Arial"/>
                <a:cs typeface="Arial"/>
              </a:rPr>
              <a:t> </a:t>
            </a:r>
            <a:r>
              <a:rPr sz="1200" b="1">
                <a:solidFill>
                  <a:srgbClr val="726963"/>
                </a:solidFill>
                <a:latin typeface="Arial"/>
                <a:cs typeface="Arial"/>
              </a:rPr>
              <a:t>of</a:t>
            </a:r>
            <a:r>
              <a:rPr sz="1200" b="1" spc="10">
                <a:solidFill>
                  <a:srgbClr val="726963"/>
                </a:solidFill>
                <a:latin typeface="Arial"/>
                <a:cs typeface="Arial"/>
              </a:rPr>
              <a:t> </a:t>
            </a:r>
            <a:r>
              <a:rPr sz="1200" b="1" spc="-20">
                <a:solidFill>
                  <a:srgbClr val="726963"/>
                </a:solidFill>
                <a:latin typeface="Arial"/>
                <a:cs typeface="Arial"/>
              </a:rPr>
              <a:t>historical</a:t>
            </a:r>
            <a:r>
              <a:rPr sz="1200" b="1" spc="15">
                <a:solidFill>
                  <a:srgbClr val="726963"/>
                </a:solidFill>
                <a:latin typeface="Arial"/>
                <a:cs typeface="Arial"/>
              </a:rPr>
              <a:t> </a:t>
            </a:r>
            <a:r>
              <a:rPr sz="1200" b="1" spc="-10">
                <a:solidFill>
                  <a:srgbClr val="726963"/>
                </a:solidFill>
                <a:latin typeface="Arial"/>
                <a:cs typeface="Arial"/>
              </a:rPr>
              <a:t>norms</a:t>
            </a:r>
            <a:endParaRPr sz="1200">
              <a:latin typeface="Arial"/>
              <a:cs typeface="Arial"/>
            </a:endParaRPr>
          </a:p>
          <a:p>
            <a:pPr marL="16510">
              <a:lnSpc>
                <a:spcPct val="100000"/>
              </a:lnSpc>
              <a:spcBef>
                <a:spcPts val="280"/>
              </a:spcBef>
            </a:pPr>
            <a:r>
              <a:rPr sz="900" b="1" spc="-20">
                <a:latin typeface="Arial"/>
                <a:cs typeface="Arial"/>
              </a:rPr>
              <a:t>U.S.</a:t>
            </a:r>
            <a:r>
              <a:rPr sz="900" b="1" spc="15">
                <a:latin typeface="Arial"/>
                <a:cs typeface="Arial"/>
              </a:rPr>
              <a:t> </a:t>
            </a:r>
            <a:r>
              <a:rPr sz="900" b="1" spc="-10">
                <a:latin typeface="Arial"/>
                <a:cs typeface="Arial"/>
              </a:rPr>
              <a:t>long-</a:t>
            </a:r>
            <a:r>
              <a:rPr sz="900" b="1">
                <a:latin typeface="Arial"/>
                <a:cs typeface="Arial"/>
              </a:rPr>
              <a:t>term</a:t>
            </a:r>
            <a:r>
              <a:rPr sz="900" b="1" spc="30">
                <a:latin typeface="Arial"/>
                <a:cs typeface="Arial"/>
              </a:rPr>
              <a:t> </a:t>
            </a:r>
            <a:r>
              <a:rPr sz="900" b="1">
                <a:latin typeface="Arial"/>
                <a:cs typeface="Arial"/>
              </a:rPr>
              <a:t>government</a:t>
            </a:r>
            <a:r>
              <a:rPr sz="900" b="1" spc="25">
                <a:latin typeface="Arial"/>
                <a:cs typeface="Arial"/>
              </a:rPr>
              <a:t> </a:t>
            </a:r>
            <a:r>
              <a:rPr sz="900" b="1">
                <a:latin typeface="Arial"/>
                <a:cs typeface="Arial"/>
              </a:rPr>
              <a:t>bond</a:t>
            </a:r>
            <a:r>
              <a:rPr sz="900" b="1" spc="20">
                <a:latin typeface="Arial"/>
                <a:cs typeface="Arial"/>
              </a:rPr>
              <a:t> </a:t>
            </a:r>
            <a:r>
              <a:rPr sz="900" b="1">
                <a:latin typeface="Arial"/>
                <a:cs typeface="Arial"/>
              </a:rPr>
              <a:t>yield</a:t>
            </a:r>
            <a:r>
              <a:rPr sz="900" b="1" spc="20">
                <a:latin typeface="Arial"/>
                <a:cs typeface="Arial"/>
              </a:rPr>
              <a:t> </a:t>
            </a:r>
            <a:r>
              <a:rPr sz="900" b="1" spc="-25">
                <a:latin typeface="Arial"/>
                <a:cs typeface="Arial"/>
              </a:rPr>
              <a:t>(%)</a:t>
            </a:r>
            <a:endParaRPr sz="900">
              <a:latin typeface="Arial"/>
              <a:cs typeface="Arial"/>
            </a:endParaRPr>
          </a:p>
          <a:p>
            <a:pPr marL="12700">
              <a:lnSpc>
                <a:spcPct val="100000"/>
              </a:lnSpc>
              <a:spcBef>
                <a:spcPts val="484"/>
              </a:spcBef>
            </a:pPr>
            <a:r>
              <a:rPr sz="700" spc="-50">
                <a:latin typeface="Trebuchet MS"/>
                <a:cs typeface="Trebuchet MS"/>
              </a:rPr>
              <a:t>1</a:t>
            </a:r>
            <a:endParaRPr sz="700">
              <a:latin typeface="Trebuchet MS"/>
              <a:cs typeface="Trebuchet MS"/>
            </a:endParaRPr>
          </a:p>
        </p:txBody>
      </p:sp>
      <p:sp>
        <p:nvSpPr>
          <p:cNvPr id="21" name="object 21"/>
          <p:cNvSpPr txBox="1"/>
          <p:nvPr/>
        </p:nvSpPr>
        <p:spPr>
          <a:xfrm>
            <a:off x="504147" y="2340711"/>
            <a:ext cx="125095" cy="234442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70"/>
              </a:lnSpc>
            </a:pPr>
            <a:r>
              <a:rPr sz="700" spc="60">
                <a:latin typeface="Trebuchet MS"/>
                <a:cs typeface="Trebuchet MS"/>
              </a:rPr>
              <a:t>4%</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50"/>
              </a:spcBef>
            </a:pPr>
            <a:endParaRPr sz="700">
              <a:latin typeface="Trebuchet MS"/>
              <a:cs typeface="Trebuchet MS"/>
            </a:endParaRPr>
          </a:p>
          <a:p>
            <a:pPr>
              <a:lnSpc>
                <a:spcPct val="100000"/>
              </a:lnSpc>
              <a:spcBef>
                <a:spcPts val="5"/>
              </a:spcBef>
            </a:pPr>
            <a:r>
              <a:rPr sz="700" spc="60">
                <a:latin typeface="Trebuchet MS"/>
                <a:cs typeface="Trebuchet MS"/>
              </a:rPr>
              <a:t>2%</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a:lnSpc>
                <a:spcPct val="100000"/>
              </a:lnSpc>
            </a:pPr>
            <a:r>
              <a:rPr sz="700" spc="60">
                <a:latin typeface="Trebuchet MS"/>
                <a:cs typeface="Trebuchet MS"/>
              </a:rPr>
              <a:t>0%</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marL="51435">
              <a:lnSpc>
                <a:spcPct val="100000"/>
              </a:lnSpc>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51435">
              <a:lnSpc>
                <a:spcPct val="100000"/>
              </a:lnSpc>
              <a:spcBef>
                <a:spcPts val="5"/>
              </a:spcBef>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50"/>
              </a:spcBef>
            </a:pPr>
            <a:endParaRPr sz="700">
              <a:latin typeface="Trebuchet MS"/>
              <a:cs typeface="Trebuchet MS"/>
            </a:endParaRPr>
          </a:p>
          <a:p>
            <a:pPr marL="51435">
              <a:lnSpc>
                <a:spcPct val="100000"/>
              </a:lnSpc>
              <a:spcBef>
                <a:spcPts val="5"/>
              </a:spcBef>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75"/>
              </a:spcBef>
            </a:pPr>
            <a:endParaRPr sz="700">
              <a:latin typeface="Trebuchet MS"/>
              <a:cs typeface="Trebuchet MS"/>
            </a:endParaRPr>
          </a:p>
          <a:p>
            <a:pPr marL="51435">
              <a:lnSpc>
                <a:spcPct val="100000"/>
              </a:lnSpc>
            </a:pPr>
            <a:r>
              <a:rPr sz="700" spc="95">
                <a:latin typeface="Trebuchet MS"/>
                <a:cs typeface="Trebuchet MS"/>
              </a:rPr>
              <a:t>%</a:t>
            </a:r>
            <a:endParaRPr sz="700">
              <a:latin typeface="Trebuchet MS"/>
              <a:cs typeface="Trebuchet MS"/>
            </a:endParaRPr>
          </a:p>
          <a:p>
            <a:pPr>
              <a:lnSpc>
                <a:spcPct val="100000"/>
              </a:lnSpc>
            </a:pPr>
            <a:endParaRPr sz="700">
              <a:latin typeface="Trebuchet MS"/>
              <a:cs typeface="Trebuchet MS"/>
            </a:endParaRPr>
          </a:p>
          <a:p>
            <a:pPr>
              <a:lnSpc>
                <a:spcPct val="100000"/>
              </a:lnSpc>
              <a:spcBef>
                <a:spcPts val="80"/>
              </a:spcBef>
            </a:pPr>
            <a:endParaRPr sz="700">
              <a:latin typeface="Trebuchet MS"/>
              <a:cs typeface="Trebuchet MS"/>
            </a:endParaRPr>
          </a:p>
          <a:p>
            <a:pPr marL="51435">
              <a:lnSpc>
                <a:spcPct val="100000"/>
              </a:lnSpc>
            </a:pPr>
            <a:r>
              <a:rPr sz="700" spc="95">
                <a:latin typeface="Trebuchet MS"/>
                <a:cs typeface="Trebuchet MS"/>
              </a:rPr>
              <a:t>%</a:t>
            </a:r>
            <a:endParaRPr sz="700">
              <a:latin typeface="Trebuchet MS"/>
              <a:cs typeface="Trebuchet MS"/>
            </a:endParaRPr>
          </a:p>
        </p:txBody>
      </p:sp>
      <p:sp>
        <p:nvSpPr>
          <p:cNvPr id="22" name="object 22"/>
          <p:cNvSpPr txBox="1"/>
          <p:nvPr/>
        </p:nvSpPr>
        <p:spPr>
          <a:xfrm>
            <a:off x="603416"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1870</a:t>
            </a:r>
            <a:endParaRPr sz="800">
              <a:latin typeface="Arial"/>
              <a:cs typeface="Arial"/>
            </a:endParaRPr>
          </a:p>
        </p:txBody>
      </p:sp>
      <p:sp>
        <p:nvSpPr>
          <p:cNvPr id="23" name="object 23"/>
          <p:cNvSpPr txBox="1"/>
          <p:nvPr/>
        </p:nvSpPr>
        <p:spPr>
          <a:xfrm>
            <a:off x="1180966"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1880</a:t>
            </a:r>
            <a:endParaRPr sz="800">
              <a:latin typeface="Arial"/>
              <a:cs typeface="Arial"/>
            </a:endParaRPr>
          </a:p>
        </p:txBody>
      </p:sp>
      <p:sp>
        <p:nvSpPr>
          <p:cNvPr id="24" name="object 24"/>
          <p:cNvSpPr txBox="1"/>
          <p:nvPr/>
        </p:nvSpPr>
        <p:spPr>
          <a:xfrm>
            <a:off x="1758518"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1890</a:t>
            </a:r>
            <a:endParaRPr sz="800">
              <a:latin typeface="Arial"/>
              <a:cs typeface="Arial"/>
            </a:endParaRPr>
          </a:p>
        </p:txBody>
      </p:sp>
      <p:sp>
        <p:nvSpPr>
          <p:cNvPr id="25" name="object 25"/>
          <p:cNvSpPr txBox="1"/>
          <p:nvPr/>
        </p:nvSpPr>
        <p:spPr>
          <a:xfrm>
            <a:off x="2336068"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1900</a:t>
            </a:r>
            <a:endParaRPr sz="800">
              <a:latin typeface="Arial"/>
              <a:cs typeface="Arial"/>
            </a:endParaRPr>
          </a:p>
        </p:txBody>
      </p:sp>
      <p:sp>
        <p:nvSpPr>
          <p:cNvPr id="26" name="object 26"/>
          <p:cNvSpPr txBox="1"/>
          <p:nvPr/>
        </p:nvSpPr>
        <p:spPr>
          <a:xfrm>
            <a:off x="2913620"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1910</a:t>
            </a:r>
            <a:endParaRPr sz="800">
              <a:latin typeface="Arial"/>
              <a:cs typeface="Arial"/>
            </a:endParaRPr>
          </a:p>
        </p:txBody>
      </p:sp>
      <p:sp>
        <p:nvSpPr>
          <p:cNvPr id="27" name="object 27"/>
          <p:cNvSpPr txBox="1"/>
          <p:nvPr/>
        </p:nvSpPr>
        <p:spPr>
          <a:xfrm>
            <a:off x="3491170"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1920</a:t>
            </a:r>
            <a:endParaRPr sz="800">
              <a:latin typeface="Arial"/>
              <a:cs typeface="Arial"/>
            </a:endParaRPr>
          </a:p>
        </p:txBody>
      </p:sp>
      <p:sp>
        <p:nvSpPr>
          <p:cNvPr id="28" name="object 28"/>
          <p:cNvSpPr txBox="1"/>
          <p:nvPr/>
        </p:nvSpPr>
        <p:spPr>
          <a:xfrm>
            <a:off x="4068721"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1930</a:t>
            </a:r>
            <a:endParaRPr sz="800">
              <a:latin typeface="Arial"/>
              <a:cs typeface="Arial"/>
            </a:endParaRPr>
          </a:p>
        </p:txBody>
      </p:sp>
      <p:sp>
        <p:nvSpPr>
          <p:cNvPr id="29" name="object 29"/>
          <p:cNvSpPr txBox="1"/>
          <p:nvPr/>
        </p:nvSpPr>
        <p:spPr>
          <a:xfrm>
            <a:off x="4646273"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1940</a:t>
            </a:r>
            <a:endParaRPr sz="800">
              <a:latin typeface="Arial"/>
              <a:cs typeface="Arial"/>
            </a:endParaRPr>
          </a:p>
        </p:txBody>
      </p:sp>
      <p:sp>
        <p:nvSpPr>
          <p:cNvPr id="30" name="object 30"/>
          <p:cNvSpPr txBox="1"/>
          <p:nvPr/>
        </p:nvSpPr>
        <p:spPr>
          <a:xfrm>
            <a:off x="5223823"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1950</a:t>
            </a:r>
            <a:endParaRPr sz="800">
              <a:latin typeface="Arial"/>
              <a:cs typeface="Arial"/>
            </a:endParaRPr>
          </a:p>
        </p:txBody>
      </p:sp>
      <p:sp>
        <p:nvSpPr>
          <p:cNvPr id="31" name="object 31"/>
          <p:cNvSpPr txBox="1"/>
          <p:nvPr/>
        </p:nvSpPr>
        <p:spPr>
          <a:xfrm>
            <a:off x="5801375"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1960</a:t>
            </a:r>
            <a:endParaRPr sz="800">
              <a:latin typeface="Arial"/>
              <a:cs typeface="Arial"/>
            </a:endParaRPr>
          </a:p>
        </p:txBody>
      </p:sp>
      <p:sp>
        <p:nvSpPr>
          <p:cNvPr id="32" name="object 32"/>
          <p:cNvSpPr txBox="1"/>
          <p:nvPr/>
        </p:nvSpPr>
        <p:spPr>
          <a:xfrm>
            <a:off x="6378925"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1970</a:t>
            </a:r>
            <a:endParaRPr sz="800">
              <a:latin typeface="Arial"/>
              <a:cs typeface="Arial"/>
            </a:endParaRPr>
          </a:p>
        </p:txBody>
      </p:sp>
      <p:sp>
        <p:nvSpPr>
          <p:cNvPr id="33" name="object 33"/>
          <p:cNvSpPr txBox="1"/>
          <p:nvPr/>
        </p:nvSpPr>
        <p:spPr>
          <a:xfrm>
            <a:off x="6956476"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1980</a:t>
            </a:r>
            <a:endParaRPr sz="800">
              <a:latin typeface="Arial"/>
              <a:cs typeface="Arial"/>
            </a:endParaRPr>
          </a:p>
        </p:txBody>
      </p:sp>
      <p:sp>
        <p:nvSpPr>
          <p:cNvPr id="34" name="object 34"/>
          <p:cNvSpPr txBox="1"/>
          <p:nvPr/>
        </p:nvSpPr>
        <p:spPr>
          <a:xfrm>
            <a:off x="7534026"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1990</a:t>
            </a:r>
            <a:endParaRPr sz="800">
              <a:latin typeface="Arial"/>
              <a:cs typeface="Arial"/>
            </a:endParaRPr>
          </a:p>
        </p:txBody>
      </p:sp>
      <p:sp>
        <p:nvSpPr>
          <p:cNvPr id="35" name="object 35"/>
          <p:cNvSpPr txBox="1"/>
          <p:nvPr/>
        </p:nvSpPr>
        <p:spPr>
          <a:xfrm>
            <a:off x="8111577"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2000</a:t>
            </a:r>
            <a:endParaRPr sz="800">
              <a:latin typeface="Arial"/>
              <a:cs typeface="Arial"/>
            </a:endParaRPr>
          </a:p>
        </p:txBody>
      </p:sp>
      <p:sp>
        <p:nvSpPr>
          <p:cNvPr id="36" name="object 36"/>
          <p:cNvSpPr txBox="1"/>
          <p:nvPr/>
        </p:nvSpPr>
        <p:spPr>
          <a:xfrm>
            <a:off x="8689127"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2010</a:t>
            </a:r>
            <a:endParaRPr sz="800">
              <a:latin typeface="Arial"/>
              <a:cs typeface="Arial"/>
            </a:endParaRPr>
          </a:p>
        </p:txBody>
      </p:sp>
      <p:sp>
        <p:nvSpPr>
          <p:cNvPr id="37" name="object 37"/>
          <p:cNvSpPr txBox="1"/>
          <p:nvPr/>
        </p:nvSpPr>
        <p:spPr>
          <a:xfrm>
            <a:off x="9266679" y="4683252"/>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38" name="object 38"/>
          <p:cNvSpPr txBox="1"/>
          <p:nvPr/>
        </p:nvSpPr>
        <p:spPr>
          <a:xfrm>
            <a:off x="985515" y="3436620"/>
            <a:ext cx="234886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5">
                <a:solidFill>
                  <a:srgbClr val="009CDC"/>
                </a:solidFill>
                <a:latin typeface="Arial"/>
                <a:cs typeface="Arial"/>
              </a:rPr>
              <a:t>Yields</a:t>
            </a:r>
            <a:r>
              <a:rPr sz="800" b="1" spc="-15">
                <a:solidFill>
                  <a:srgbClr val="009CDC"/>
                </a:solidFill>
                <a:latin typeface="Arial"/>
                <a:cs typeface="Arial"/>
              </a:rPr>
              <a:t> </a:t>
            </a:r>
            <a:r>
              <a:rPr sz="800" b="1">
                <a:solidFill>
                  <a:srgbClr val="009CDC"/>
                </a:solidFill>
                <a:latin typeface="Arial"/>
                <a:cs typeface="Arial"/>
              </a:rPr>
              <a:t>were </a:t>
            </a:r>
            <a:r>
              <a:rPr sz="800" b="1" spc="-20">
                <a:solidFill>
                  <a:srgbClr val="009CDC"/>
                </a:solidFill>
                <a:latin typeface="Arial"/>
                <a:cs typeface="Arial"/>
              </a:rPr>
              <a:t>in</a:t>
            </a:r>
            <a:r>
              <a:rPr sz="800" b="1" spc="-15">
                <a:solidFill>
                  <a:srgbClr val="009CDC"/>
                </a:solidFill>
                <a:latin typeface="Arial"/>
                <a:cs typeface="Arial"/>
              </a:rPr>
              <a:t> </a:t>
            </a:r>
            <a:r>
              <a:rPr sz="800" b="1">
                <a:solidFill>
                  <a:srgbClr val="009CDC"/>
                </a:solidFill>
                <a:latin typeface="Arial"/>
                <a:cs typeface="Arial"/>
              </a:rPr>
              <a:t>3%-6% </a:t>
            </a:r>
            <a:r>
              <a:rPr sz="800" b="1" spc="-10">
                <a:solidFill>
                  <a:srgbClr val="009CDC"/>
                </a:solidFill>
                <a:latin typeface="Arial"/>
                <a:cs typeface="Arial"/>
              </a:rPr>
              <a:t>range</a:t>
            </a:r>
            <a:r>
              <a:rPr sz="800" b="1" spc="-5">
                <a:solidFill>
                  <a:srgbClr val="009CDC"/>
                </a:solidFill>
                <a:latin typeface="Arial"/>
                <a:cs typeface="Arial"/>
              </a:rPr>
              <a:t> </a:t>
            </a:r>
            <a:r>
              <a:rPr sz="800" b="1" spc="-20">
                <a:solidFill>
                  <a:srgbClr val="009CDC"/>
                </a:solidFill>
                <a:latin typeface="Arial"/>
                <a:cs typeface="Arial"/>
              </a:rPr>
              <a:t>in</a:t>
            </a:r>
            <a:r>
              <a:rPr sz="800" b="1" spc="-10">
                <a:solidFill>
                  <a:srgbClr val="009CDC"/>
                </a:solidFill>
                <a:latin typeface="Arial"/>
                <a:cs typeface="Arial"/>
              </a:rPr>
              <a:t> </a:t>
            </a:r>
            <a:r>
              <a:rPr sz="800" b="1">
                <a:solidFill>
                  <a:srgbClr val="009CDC"/>
                </a:solidFill>
                <a:latin typeface="Arial"/>
                <a:cs typeface="Arial"/>
              </a:rPr>
              <a:t>61%</a:t>
            </a:r>
            <a:r>
              <a:rPr sz="800" b="1" spc="-5">
                <a:solidFill>
                  <a:srgbClr val="009CDC"/>
                </a:solidFill>
                <a:latin typeface="Arial"/>
                <a:cs typeface="Arial"/>
              </a:rPr>
              <a:t> </a:t>
            </a:r>
            <a:r>
              <a:rPr sz="800" b="1">
                <a:solidFill>
                  <a:srgbClr val="009CDC"/>
                </a:solidFill>
                <a:latin typeface="Arial"/>
                <a:cs typeface="Arial"/>
              </a:rPr>
              <a:t>of </a:t>
            </a:r>
            <a:r>
              <a:rPr sz="800" b="1" spc="-10">
                <a:solidFill>
                  <a:srgbClr val="009CDC"/>
                </a:solidFill>
                <a:latin typeface="Arial"/>
                <a:cs typeface="Arial"/>
              </a:rPr>
              <a:t>all</a:t>
            </a:r>
            <a:r>
              <a:rPr sz="800" b="1" spc="-5">
                <a:solidFill>
                  <a:srgbClr val="009CDC"/>
                </a:solidFill>
                <a:latin typeface="Arial"/>
                <a:cs typeface="Arial"/>
              </a:rPr>
              <a:t> </a:t>
            </a:r>
            <a:r>
              <a:rPr sz="800" b="1" spc="-10">
                <a:solidFill>
                  <a:srgbClr val="009CDC"/>
                </a:solidFill>
                <a:latin typeface="Arial"/>
                <a:cs typeface="Arial"/>
              </a:rPr>
              <a:t>periods</a:t>
            </a:r>
            <a:endParaRPr sz="800">
              <a:latin typeface="Arial"/>
              <a:cs typeface="Arial"/>
            </a:endParaRPr>
          </a:p>
        </p:txBody>
      </p:sp>
      <p:grpSp>
        <p:nvGrpSpPr>
          <p:cNvPr id="39" name="object 39"/>
          <p:cNvGrpSpPr/>
          <p:nvPr/>
        </p:nvGrpSpPr>
        <p:grpSpPr>
          <a:xfrm>
            <a:off x="7494905" y="2326120"/>
            <a:ext cx="2124710" cy="2360930"/>
            <a:chOff x="7494905" y="2326120"/>
            <a:chExt cx="2124710" cy="2360930"/>
          </a:xfrm>
        </p:grpSpPr>
        <p:sp>
          <p:nvSpPr>
            <p:cNvPr id="40" name="object 40"/>
            <p:cNvSpPr/>
            <p:nvPr/>
          </p:nvSpPr>
          <p:spPr>
            <a:xfrm>
              <a:off x="9401175" y="3762067"/>
              <a:ext cx="196850" cy="922019"/>
            </a:xfrm>
            <a:custGeom>
              <a:avLst/>
              <a:gdLst/>
              <a:ahLst/>
              <a:cxnLst/>
              <a:rect l="l" t="t" r="r" b="b"/>
              <a:pathLst>
                <a:path w="196850" h="922019">
                  <a:moveTo>
                    <a:pt x="0" y="0"/>
                  </a:moveTo>
                  <a:lnTo>
                    <a:pt x="196538" y="0"/>
                  </a:lnTo>
                  <a:lnTo>
                    <a:pt x="196538" y="921544"/>
                  </a:lnTo>
                  <a:lnTo>
                    <a:pt x="0" y="921544"/>
                  </a:lnTo>
                  <a:lnTo>
                    <a:pt x="0" y="0"/>
                  </a:lnTo>
                  <a:close/>
                </a:path>
              </a:pathLst>
            </a:custGeom>
            <a:ln w="635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1"/>
            <p:cNvSpPr/>
            <p:nvPr/>
          </p:nvSpPr>
          <p:spPr>
            <a:xfrm>
              <a:off x="9277350" y="3523643"/>
              <a:ext cx="222250" cy="238760"/>
            </a:xfrm>
            <a:custGeom>
              <a:avLst/>
              <a:gdLst/>
              <a:ahLst/>
              <a:cxnLst/>
              <a:rect l="l" t="t" r="r" b="b"/>
              <a:pathLst>
                <a:path w="222250" h="238760">
                  <a:moveTo>
                    <a:pt x="222094" y="238424"/>
                  </a:moveTo>
                  <a:lnTo>
                    <a:pt x="0" y="0"/>
                  </a:lnTo>
                </a:path>
              </a:pathLst>
            </a:custGeom>
            <a:ln w="635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2" name="object 42"/>
            <p:cNvPicPr/>
            <p:nvPr/>
          </p:nvPicPr>
          <p:blipFill>
            <a:blip r:embed="rId3"/>
            <a:stretch>
              <a:fillRect/>
            </a:stretch>
          </p:blipFill>
          <p:spPr>
            <a:xfrm>
              <a:off x="7510272" y="2343912"/>
              <a:ext cx="2109216" cy="1264919"/>
            </a:xfrm>
            <a:prstGeom prst="rect">
              <a:avLst/>
            </a:prstGeom>
          </p:spPr>
        </p:pic>
        <p:sp>
          <p:nvSpPr>
            <p:cNvPr id="43" name="object 43"/>
            <p:cNvSpPr/>
            <p:nvPr/>
          </p:nvSpPr>
          <p:spPr>
            <a:xfrm>
              <a:off x="7498080" y="2329295"/>
              <a:ext cx="2099945" cy="1257935"/>
            </a:xfrm>
            <a:custGeom>
              <a:avLst/>
              <a:gdLst/>
              <a:ahLst/>
              <a:cxnLst/>
              <a:rect l="l" t="t" r="r" b="b"/>
              <a:pathLst>
                <a:path w="2099945" h="1257935">
                  <a:moveTo>
                    <a:pt x="2099632" y="0"/>
                  </a:moveTo>
                  <a:lnTo>
                    <a:pt x="0" y="0"/>
                  </a:lnTo>
                  <a:lnTo>
                    <a:pt x="0" y="1257512"/>
                  </a:lnTo>
                  <a:lnTo>
                    <a:pt x="2099632" y="1257512"/>
                  </a:lnTo>
                  <a:lnTo>
                    <a:pt x="209963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4"/>
            <p:cNvSpPr/>
            <p:nvPr/>
          </p:nvSpPr>
          <p:spPr>
            <a:xfrm>
              <a:off x="7498080" y="2329295"/>
              <a:ext cx="2099945" cy="1257935"/>
            </a:xfrm>
            <a:custGeom>
              <a:avLst/>
              <a:gdLst/>
              <a:ahLst/>
              <a:cxnLst/>
              <a:rect l="l" t="t" r="r" b="b"/>
              <a:pathLst>
                <a:path w="2099945" h="1257935">
                  <a:moveTo>
                    <a:pt x="0" y="0"/>
                  </a:moveTo>
                  <a:lnTo>
                    <a:pt x="2099633" y="0"/>
                  </a:lnTo>
                  <a:lnTo>
                    <a:pt x="2099633" y="1257512"/>
                  </a:lnTo>
                  <a:lnTo>
                    <a:pt x="0" y="1257512"/>
                  </a:lnTo>
                  <a:lnTo>
                    <a:pt x="0" y="0"/>
                  </a:lnTo>
                  <a:close/>
                </a:path>
              </a:pathLst>
            </a:custGeom>
            <a:ln w="6350">
              <a:solidFill>
                <a:srgbClr val="B42573"/>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5" name="object 45"/>
          <p:cNvSpPr txBox="1"/>
          <p:nvPr/>
        </p:nvSpPr>
        <p:spPr>
          <a:xfrm>
            <a:off x="9205017" y="2333244"/>
            <a:ext cx="320040" cy="385445"/>
          </a:xfrm>
          <a:prstGeom prst="rect">
            <a:avLst/>
          </a:prstGeom>
        </p:spPr>
        <p:txBody>
          <a:bodyPr vert="horz" wrap="square" lIns="0" tIns="7048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555"/>
              </a:spcBef>
            </a:pPr>
            <a:r>
              <a:rPr sz="800" b="1" spc="-10">
                <a:solidFill>
                  <a:srgbClr val="00AEA9"/>
                </a:solidFill>
                <a:latin typeface="Arial"/>
                <a:cs typeface="Arial"/>
              </a:rPr>
              <a:t>5.25%</a:t>
            </a:r>
            <a:endParaRPr sz="800">
              <a:latin typeface="Arial"/>
              <a:cs typeface="Arial"/>
            </a:endParaRPr>
          </a:p>
          <a:p>
            <a:pPr>
              <a:lnSpc>
                <a:spcPct val="100000"/>
              </a:lnSpc>
              <a:spcBef>
                <a:spcPts val="455"/>
              </a:spcBef>
            </a:pPr>
            <a:r>
              <a:rPr sz="800" b="1" spc="-10">
                <a:solidFill>
                  <a:srgbClr val="005F9E"/>
                </a:solidFill>
                <a:latin typeface="Arial"/>
                <a:cs typeface="Arial"/>
              </a:rPr>
              <a:t>4.37%</a:t>
            </a:r>
            <a:endParaRPr sz="800">
              <a:latin typeface="Arial"/>
              <a:cs typeface="Arial"/>
            </a:endParaRPr>
          </a:p>
        </p:txBody>
      </p:sp>
      <p:sp>
        <p:nvSpPr>
          <p:cNvPr id="46" name="object 46"/>
          <p:cNvSpPr txBox="1"/>
          <p:nvPr/>
        </p:nvSpPr>
        <p:spPr>
          <a:xfrm>
            <a:off x="7606582" y="2406396"/>
            <a:ext cx="1026160" cy="668655"/>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16585" marR="5080" indent="17145">
              <a:lnSpc>
                <a:spcPts val="890"/>
              </a:lnSpc>
              <a:spcBef>
                <a:spcPts val="185"/>
              </a:spcBef>
            </a:pPr>
            <a:r>
              <a:rPr sz="800" spc="-10">
                <a:solidFill>
                  <a:srgbClr val="005F9E"/>
                </a:solidFill>
                <a:latin typeface="Arial"/>
                <a:cs typeface="Arial"/>
              </a:rPr>
              <a:t>10-</a:t>
            </a:r>
            <a:r>
              <a:rPr sz="800" spc="-20">
                <a:solidFill>
                  <a:srgbClr val="005F9E"/>
                </a:solidFill>
                <a:latin typeface="Arial"/>
                <a:cs typeface="Arial"/>
              </a:rPr>
              <a:t>Year </a:t>
            </a:r>
            <a:r>
              <a:rPr sz="800" spc="-10">
                <a:solidFill>
                  <a:srgbClr val="005F9E"/>
                </a:solidFill>
                <a:latin typeface="Arial"/>
                <a:cs typeface="Arial"/>
              </a:rPr>
              <a:t>Treasury</a:t>
            </a:r>
            <a:endParaRPr sz="800">
              <a:latin typeface="Arial"/>
              <a:cs typeface="Arial"/>
            </a:endParaRPr>
          </a:p>
          <a:p>
            <a:pPr marL="52069" marR="304165" indent="-8255">
              <a:lnSpc>
                <a:spcPts val="890"/>
              </a:lnSpc>
              <a:spcBef>
                <a:spcPts val="215"/>
              </a:spcBef>
            </a:pPr>
            <a:r>
              <a:rPr sz="800">
                <a:solidFill>
                  <a:srgbClr val="00AEA9"/>
                </a:solidFill>
                <a:latin typeface="Arial"/>
                <a:cs typeface="Arial"/>
              </a:rPr>
              <a:t>Fed</a:t>
            </a:r>
            <a:r>
              <a:rPr sz="800" spc="10">
                <a:solidFill>
                  <a:srgbClr val="00AEA9"/>
                </a:solidFill>
                <a:latin typeface="Arial"/>
                <a:cs typeface="Arial"/>
              </a:rPr>
              <a:t> </a:t>
            </a:r>
            <a:r>
              <a:rPr sz="800">
                <a:solidFill>
                  <a:srgbClr val="00AEA9"/>
                </a:solidFill>
                <a:latin typeface="Arial"/>
                <a:cs typeface="Arial"/>
              </a:rPr>
              <a:t>funds </a:t>
            </a:r>
            <a:r>
              <a:rPr sz="800" spc="-20">
                <a:solidFill>
                  <a:srgbClr val="00AEA9"/>
                </a:solidFill>
                <a:latin typeface="Arial"/>
                <a:cs typeface="Arial"/>
              </a:rPr>
              <a:t>rate </a:t>
            </a:r>
            <a:r>
              <a:rPr sz="800">
                <a:solidFill>
                  <a:srgbClr val="00AEA9"/>
                </a:solidFill>
                <a:latin typeface="Arial"/>
                <a:cs typeface="Arial"/>
              </a:rPr>
              <a:t>(lower</a:t>
            </a:r>
            <a:r>
              <a:rPr sz="800" spc="40">
                <a:solidFill>
                  <a:srgbClr val="00AEA9"/>
                </a:solidFill>
                <a:latin typeface="Arial"/>
                <a:cs typeface="Arial"/>
              </a:rPr>
              <a:t> </a:t>
            </a:r>
            <a:r>
              <a:rPr sz="800" spc="-10">
                <a:solidFill>
                  <a:srgbClr val="00AEA9"/>
                </a:solidFill>
                <a:latin typeface="Arial"/>
                <a:cs typeface="Arial"/>
              </a:rPr>
              <a:t>bound)</a:t>
            </a:r>
            <a:endParaRPr sz="800">
              <a:latin typeface="Arial"/>
              <a:cs typeface="Arial"/>
            </a:endParaRPr>
          </a:p>
          <a:p>
            <a:pPr>
              <a:lnSpc>
                <a:spcPct val="100000"/>
              </a:lnSpc>
              <a:spcBef>
                <a:spcPts val="240"/>
              </a:spcBef>
            </a:pPr>
            <a:r>
              <a:rPr sz="800" b="1" spc="-10">
                <a:solidFill>
                  <a:srgbClr val="005F9E"/>
                </a:solidFill>
                <a:latin typeface="Arial"/>
                <a:cs typeface="Arial"/>
              </a:rPr>
              <a:t>0.93%</a:t>
            </a:r>
            <a:endParaRPr sz="800">
              <a:latin typeface="Arial"/>
              <a:cs typeface="Arial"/>
            </a:endParaRPr>
          </a:p>
        </p:txBody>
      </p:sp>
      <p:sp>
        <p:nvSpPr>
          <p:cNvPr id="47" name="object 47"/>
          <p:cNvSpPr/>
          <p:nvPr/>
        </p:nvSpPr>
        <p:spPr>
          <a:xfrm>
            <a:off x="556590" y="2329817"/>
            <a:ext cx="103505" cy="2338070"/>
          </a:xfrm>
          <a:custGeom>
            <a:avLst/>
            <a:gdLst/>
            <a:ahLst/>
            <a:cxnLst/>
            <a:rect l="l" t="t" r="r" b="b"/>
            <a:pathLst>
              <a:path w="103504" h="2338070">
                <a:moveTo>
                  <a:pt x="103367" y="0"/>
                </a:moveTo>
                <a:lnTo>
                  <a:pt x="0" y="0"/>
                </a:lnTo>
                <a:lnTo>
                  <a:pt x="0" y="2337583"/>
                </a:lnTo>
                <a:lnTo>
                  <a:pt x="103367" y="2337583"/>
                </a:lnTo>
                <a:lnTo>
                  <a:pt x="10336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48" name="object 48"/>
          <p:cNvGrpSpPr/>
          <p:nvPr/>
        </p:nvGrpSpPr>
        <p:grpSpPr>
          <a:xfrm>
            <a:off x="1120127" y="2470076"/>
            <a:ext cx="8453755" cy="2192020"/>
            <a:chOff x="1120127" y="2470076"/>
            <a:chExt cx="8453755" cy="2192020"/>
          </a:xfrm>
        </p:grpSpPr>
        <p:sp>
          <p:nvSpPr>
            <p:cNvPr id="49" name="object 49"/>
            <p:cNvSpPr/>
            <p:nvPr/>
          </p:nvSpPr>
          <p:spPr>
            <a:xfrm flipH="1">
              <a:off x="1158876" y="3665989"/>
              <a:ext cx="0" cy="482600"/>
            </a:xfrm>
            <a:custGeom>
              <a:avLst/>
              <a:gdLst/>
              <a:ahLst/>
              <a:cxnLst/>
              <a:rect l="l" t="t" r="r" b="b"/>
              <a:pathLst>
                <a:path h="482600">
                  <a:moveTo>
                    <a:pt x="0" y="0"/>
                  </a:moveTo>
                  <a:lnTo>
                    <a:pt x="1" y="482400"/>
                  </a:lnTo>
                </a:path>
              </a:pathLst>
            </a:custGeom>
            <a:ln w="635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0" name="object 50"/>
            <p:cNvPicPr/>
            <p:nvPr/>
          </p:nvPicPr>
          <p:blipFill>
            <a:blip r:embed="rId4"/>
            <a:stretch>
              <a:fillRect/>
            </a:stretch>
          </p:blipFill>
          <p:spPr>
            <a:xfrm>
              <a:off x="1120127" y="4107917"/>
              <a:ext cx="77500" cy="77500"/>
            </a:xfrm>
            <a:prstGeom prst="rect">
              <a:avLst/>
            </a:prstGeom>
          </p:spPr>
        </p:pic>
        <p:pic>
          <p:nvPicPr>
            <p:cNvPr id="51" name="object 51"/>
            <p:cNvPicPr/>
            <p:nvPr/>
          </p:nvPicPr>
          <p:blipFill>
            <a:blip r:embed="rId5"/>
            <a:stretch>
              <a:fillRect/>
            </a:stretch>
          </p:blipFill>
          <p:spPr>
            <a:xfrm>
              <a:off x="1120127" y="3626102"/>
              <a:ext cx="77500" cy="77500"/>
            </a:xfrm>
            <a:prstGeom prst="rect">
              <a:avLst/>
            </a:prstGeom>
          </p:spPr>
        </p:pic>
        <p:sp>
          <p:nvSpPr>
            <p:cNvPr id="52" name="object 52"/>
            <p:cNvSpPr/>
            <p:nvPr/>
          </p:nvSpPr>
          <p:spPr>
            <a:xfrm flipH="1">
              <a:off x="9570242" y="4629636"/>
              <a:ext cx="0" cy="33020"/>
            </a:xfrm>
            <a:custGeom>
              <a:avLst/>
              <a:gdLst/>
              <a:ahLst/>
              <a:cxnLst/>
              <a:rect l="l" t="t" r="r" b="b"/>
              <a:pathLst>
                <a:path h="33020">
                  <a:moveTo>
                    <a:pt x="0" y="0"/>
                  </a:moveTo>
                  <a:lnTo>
                    <a:pt x="1" y="32400"/>
                  </a:lnTo>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53"/>
            <p:cNvSpPr/>
            <p:nvPr/>
          </p:nvSpPr>
          <p:spPr>
            <a:xfrm flipH="1">
              <a:off x="9437900" y="4629636"/>
              <a:ext cx="0" cy="33020"/>
            </a:xfrm>
            <a:custGeom>
              <a:avLst/>
              <a:gdLst/>
              <a:ahLst/>
              <a:cxnLst/>
              <a:rect l="l" t="t" r="r" b="b"/>
              <a:pathLst>
                <a:path h="33020">
                  <a:moveTo>
                    <a:pt x="0" y="0"/>
                  </a:moveTo>
                  <a:lnTo>
                    <a:pt x="1" y="32400"/>
                  </a:lnTo>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54"/>
            <p:cNvSpPr/>
            <p:nvPr/>
          </p:nvSpPr>
          <p:spPr>
            <a:xfrm flipH="1">
              <a:off x="9504071" y="4629636"/>
              <a:ext cx="0" cy="33020"/>
            </a:xfrm>
            <a:custGeom>
              <a:avLst/>
              <a:gdLst/>
              <a:ahLst/>
              <a:cxnLst/>
              <a:rect l="l" t="t" r="r" b="b"/>
              <a:pathLst>
                <a:path h="33020">
                  <a:moveTo>
                    <a:pt x="0" y="0"/>
                  </a:moveTo>
                  <a:lnTo>
                    <a:pt x="1" y="32400"/>
                  </a:lnTo>
                </a:path>
              </a:pathLst>
            </a:custGeom>
            <a:ln w="6350">
              <a:solidFill>
                <a:srgbClr val="00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55"/>
            <p:cNvSpPr/>
            <p:nvPr/>
          </p:nvSpPr>
          <p:spPr>
            <a:xfrm flipH="1">
              <a:off x="8421365" y="2703664"/>
              <a:ext cx="0" cy="161290"/>
            </a:xfrm>
            <a:custGeom>
              <a:avLst/>
              <a:gdLst/>
              <a:ahLst/>
              <a:cxnLst/>
              <a:rect l="l" t="t" r="r" b="b"/>
              <a:pathLst>
                <a:path h="161289">
                  <a:moveTo>
                    <a:pt x="0" y="0"/>
                  </a:moveTo>
                  <a:lnTo>
                    <a:pt x="1" y="160793"/>
                  </a:lnTo>
                </a:path>
              </a:pathLst>
            </a:custGeom>
            <a:ln w="63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56"/>
            <p:cNvSpPr/>
            <p:nvPr/>
          </p:nvSpPr>
          <p:spPr>
            <a:xfrm flipH="1">
              <a:off x="7985715" y="2963717"/>
              <a:ext cx="0" cy="388620"/>
            </a:xfrm>
            <a:custGeom>
              <a:avLst/>
              <a:gdLst/>
              <a:ahLst/>
              <a:cxnLst/>
              <a:rect l="l" t="t" r="r" b="b"/>
              <a:pathLst>
                <a:path h="388620">
                  <a:moveTo>
                    <a:pt x="0" y="0"/>
                  </a:moveTo>
                  <a:lnTo>
                    <a:pt x="1" y="388062"/>
                  </a:lnTo>
                </a:path>
              </a:pathLst>
            </a:custGeom>
            <a:ln w="635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57"/>
            <p:cNvSpPr/>
            <p:nvPr/>
          </p:nvSpPr>
          <p:spPr>
            <a:xfrm>
              <a:off x="7689127" y="3365047"/>
              <a:ext cx="1487170" cy="0"/>
            </a:xfrm>
            <a:custGeom>
              <a:avLst/>
              <a:gdLst/>
              <a:ahLst/>
              <a:cxnLst/>
              <a:rect l="l" t="t" r="r" b="b"/>
              <a:pathLst>
                <a:path w="1487170">
                  <a:moveTo>
                    <a:pt x="0" y="0"/>
                  </a:moveTo>
                  <a:lnTo>
                    <a:pt x="1486980" y="1"/>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8" name="object 58"/>
            <p:cNvSpPr/>
            <p:nvPr/>
          </p:nvSpPr>
          <p:spPr>
            <a:xfrm>
              <a:off x="7709781" y="2542004"/>
              <a:ext cx="1445895" cy="666750"/>
            </a:xfrm>
            <a:custGeom>
              <a:avLst/>
              <a:gdLst/>
              <a:ahLst/>
              <a:cxnLst/>
              <a:rect l="l" t="t" r="r" b="b"/>
              <a:pathLst>
                <a:path w="1445895" h="666750">
                  <a:moveTo>
                    <a:pt x="0" y="666193"/>
                  </a:moveTo>
                  <a:lnTo>
                    <a:pt x="41283" y="637060"/>
                  </a:lnTo>
                  <a:lnTo>
                    <a:pt x="83955" y="579148"/>
                  </a:lnTo>
                  <a:lnTo>
                    <a:pt x="123579" y="530380"/>
                  </a:lnTo>
                  <a:lnTo>
                    <a:pt x="166251" y="545620"/>
                  </a:lnTo>
                  <a:lnTo>
                    <a:pt x="205875" y="557812"/>
                  </a:lnTo>
                  <a:lnTo>
                    <a:pt x="248547" y="579148"/>
                  </a:lnTo>
                  <a:lnTo>
                    <a:pt x="288171" y="612676"/>
                  </a:lnTo>
                  <a:lnTo>
                    <a:pt x="330843" y="603532"/>
                  </a:lnTo>
                  <a:lnTo>
                    <a:pt x="370467" y="566956"/>
                  </a:lnTo>
                  <a:lnTo>
                    <a:pt x="413139" y="560860"/>
                  </a:lnTo>
                  <a:lnTo>
                    <a:pt x="455811" y="582196"/>
                  </a:lnTo>
                  <a:lnTo>
                    <a:pt x="495435" y="566956"/>
                  </a:lnTo>
                  <a:lnTo>
                    <a:pt x="538107" y="521236"/>
                  </a:lnTo>
                  <a:lnTo>
                    <a:pt x="577731" y="515140"/>
                  </a:lnTo>
                  <a:lnTo>
                    <a:pt x="620403" y="432844"/>
                  </a:lnTo>
                  <a:lnTo>
                    <a:pt x="660027" y="335308"/>
                  </a:lnTo>
                  <a:lnTo>
                    <a:pt x="702699" y="341404"/>
                  </a:lnTo>
                  <a:lnTo>
                    <a:pt x="742323" y="320068"/>
                  </a:lnTo>
                  <a:lnTo>
                    <a:pt x="784995" y="371884"/>
                  </a:lnTo>
                  <a:lnTo>
                    <a:pt x="824619" y="292636"/>
                  </a:lnTo>
                  <a:lnTo>
                    <a:pt x="867291" y="176812"/>
                  </a:lnTo>
                  <a:lnTo>
                    <a:pt x="909963" y="131092"/>
                  </a:lnTo>
                  <a:lnTo>
                    <a:pt x="949587" y="201196"/>
                  </a:lnTo>
                  <a:lnTo>
                    <a:pt x="992259" y="167668"/>
                  </a:lnTo>
                  <a:lnTo>
                    <a:pt x="1031883" y="228628"/>
                  </a:lnTo>
                  <a:lnTo>
                    <a:pt x="1074555" y="161572"/>
                  </a:lnTo>
                  <a:lnTo>
                    <a:pt x="1114179" y="234724"/>
                  </a:lnTo>
                  <a:lnTo>
                    <a:pt x="1156851" y="243868"/>
                  </a:lnTo>
                  <a:lnTo>
                    <a:pt x="1196475" y="210340"/>
                  </a:lnTo>
                  <a:lnTo>
                    <a:pt x="1239147" y="179860"/>
                  </a:lnTo>
                  <a:lnTo>
                    <a:pt x="1281819" y="152428"/>
                  </a:lnTo>
                  <a:lnTo>
                    <a:pt x="1321443" y="134140"/>
                  </a:lnTo>
                  <a:lnTo>
                    <a:pt x="1364115" y="48796"/>
                  </a:lnTo>
                  <a:lnTo>
                    <a:pt x="1403739" y="0"/>
                  </a:lnTo>
                  <a:lnTo>
                    <a:pt x="1445675" y="85372"/>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59"/>
            <p:cNvSpPr/>
            <p:nvPr/>
          </p:nvSpPr>
          <p:spPr>
            <a:xfrm>
              <a:off x="7709781" y="2479601"/>
              <a:ext cx="1445895" cy="885825"/>
            </a:xfrm>
            <a:custGeom>
              <a:avLst/>
              <a:gdLst/>
              <a:ahLst/>
              <a:cxnLst/>
              <a:rect l="l" t="t" r="r" b="b"/>
              <a:pathLst>
                <a:path w="1445895" h="885825">
                  <a:moveTo>
                    <a:pt x="0" y="885447"/>
                  </a:moveTo>
                  <a:lnTo>
                    <a:pt x="0" y="885447"/>
                  </a:lnTo>
                  <a:lnTo>
                    <a:pt x="577731" y="885447"/>
                  </a:lnTo>
                  <a:lnTo>
                    <a:pt x="620403" y="842719"/>
                  </a:lnTo>
                  <a:lnTo>
                    <a:pt x="660027" y="842719"/>
                  </a:lnTo>
                  <a:lnTo>
                    <a:pt x="702699" y="760423"/>
                  </a:lnTo>
                  <a:lnTo>
                    <a:pt x="742323" y="632407"/>
                  </a:lnTo>
                  <a:lnTo>
                    <a:pt x="784995" y="507439"/>
                  </a:lnTo>
                  <a:lnTo>
                    <a:pt x="824619" y="507439"/>
                  </a:lnTo>
                  <a:lnTo>
                    <a:pt x="867291" y="379423"/>
                  </a:lnTo>
                  <a:lnTo>
                    <a:pt x="909963" y="379423"/>
                  </a:lnTo>
                  <a:lnTo>
                    <a:pt x="949587" y="254455"/>
                  </a:lnTo>
                  <a:lnTo>
                    <a:pt x="992259" y="169111"/>
                  </a:lnTo>
                  <a:lnTo>
                    <a:pt x="1031883" y="169111"/>
                  </a:lnTo>
                  <a:lnTo>
                    <a:pt x="1074555" y="126439"/>
                  </a:lnTo>
                  <a:lnTo>
                    <a:pt x="1114179" y="83767"/>
                  </a:lnTo>
                  <a:lnTo>
                    <a:pt x="1156851" y="83767"/>
                  </a:lnTo>
                  <a:lnTo>
                    <a:pt x="1196475" y="41095"/>
                  </a:lnTo>
                  <a:lnTo>
                    <a:pt x="1239147" y="41095"/>
                  </a:lnTo>
                  <a:lnTo>
                    <a:pt x="1281819" y="0"/>
                  </a:lnTo>
                  <a:lnTo>
                    <a:pt x="1321443" y="0"/>
                  </a:lnTo>
                  <a:lnTo>
                    <a:pt x="1364115" y="0"/>
                  </a:lnTo>
                  <a:lnTo>
                    <a:pt x="1403739" y="0"/>
                  </a:lnTo>
                  <a:lnTo>
                    <a:pt x="1445675" y="0"/>
                  </a:lnTo>
                </a:path>
              </a:pathLst>
            </a:custGeom>
            <a:ln w="1905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60" name="object 60"/>
          <p:cNvSpPr txBox="1"/>
          <p:nvPr/>
        </p:nvSpPr>
        <p:spPr>
          <a:xfrm>
            <a:off x="7585829" y="3198876"/>
            <a:ext cx="1258570" cy="36703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320">
              <a:lnSpc>
                <a:spcPct val="100000"/>
              </a:lnSpc>
              <a:spcBef>
                <a:spcPts val="100"/>
              </a:spcBef>
            </a:pPr>
            <a:r>
              <a:rPr sz="800" b="1" spc="-10">
                <a:solidFill>
                  <a:srgbClr val="00AEA9"/>
                </a:solidFill>
                <a:latin typeface="Arial"/>
                <a:cs typeface="Arial"/>
              </a:rPr>
              <a:t>0.00%</a:t>
            </a:r>
            <a:endParaRPr sz="800">
              <a:latin typeface="Arial"/>
              <a:cs typeface="Arial"/>
            </a:endParaRPr>
          </a:p>
          <a:p>
            <a:pPr>
              <a:lnSpc>
                <a:spcPct val="100000"/>
              </a:lnSpc>
              <a:spcBef>
                <a:spcPts val="765"/>
              </a:spcBef>
              <a:tabLst>
                <a:tab pos="495300" algn="l"/>
                <a:tab pos="991235" algn="l"/>
              </a:tabLst>
            </a:pPr>
            <a:r>
              <a:rPr sz="800" b="1" spc="-20">
                <a:latin typeface="Arial"/>
                <a:cs typeface="Arial"/>
              </a:rPr>
              <a:t>2021</a:t>
            </a:r>
            <a:r>
              <a:rPr sz="800" b="1">
                <a:latin typeface="Arial"/>
                <a:cs typeface="Arial"/>
              </a:rPr>
              <a:t>	</a:t>
            </a:r>
            <a:r>
              <a:rPr sz="800" b="1" spc="-20">
                <a:latin typeface="Arial"/>
                <a:cs typeface="Arial"/>
              </a:rPr>
              <a:t>2022</a:t>
            </a:r>
            <a:r>
              <a:rPr sz="800" b="1">
                <a:latin typeface="Arial"/>
                <a:cs typeface="Arial"/>
              </a:rPr>
              <a:t>	</a:t>
            </a:r>
            <a:r>
              <a:rPr sz="800" b="1" spc="-20">
                <a:latin typeface="Arial"/>
                <a:cs typeface="Arial"/>
              </a:rPr>
              <a:t>2023</a:t>
            </a:r>
            <a:endParaRPr sz="800">
              <a:latin typeface="Arial"/>
              <a:cs typeface="Arial"/>
            </a:endParaRPr>
          </a:p>
        </p:txBody>
      </p:sp>
      <p:sp>
        <p:nvSpPr>
          <p:cNvPr id="61" name="object 61"/>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7</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95787" y="4113187"/>
            <a:ext cx="2988310" cy="1746250"/>
            <a:chOff x="6609245" y="4012166"/>
            <a:chExt cx="2988310" cy="1746250"/>
          </a:xfrm>
        </p:grpSpPr>
        <p:sp>
          <p:nvSpPr>
            <p:cNvPr id="3" name="object 3"/>
            <p:cNvSpPr/>
            <p:nvPr/>
          </p:nvSpPr>
          <p:spPr>
            <a:xfrm>
              <a:off x="6609245" y="4012166"/>
              <a:ext cx="2988310" cy="1746250"/>
            </a:xfrm>
            <a:custGeom>
              <a:avLst/>
              <a:gdLst/>
              <a:ahLst/>
              <a:cxnLst/>
              <a:rect l="l" t="t" r="r" b="b"/>
              <a:pathLst>
                <a:path w="2988309" h="1746250">
                  <a:moveTo>
                    <a:pt x="2988000" y="0"/>
                  </a:moveTo>
                  <a:lnTo>
                    <a:pt x="0" y="0"/>
                  </a:lnTo>
                  <a:lnTo>
                    <a:pt x="0" y="1745999"/>
                  </a:lnTo>
                  <a:lnTo>
                    <a:pt x="2988000" y="1745999"/>
                  </a:lnTo>
                  <a:lnTo>
                    <a:pt x="2988000" y="0"/>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4"/>
            <p:cNvSpPr/>
            <p:nvPr/>
          </p:nvSpPr>
          <p:spPr>
            <a:xfrm>
              <a:off x="6939700" y="5500697"/>
              <a:ext cx="2550160" cy="33020"/>
            </a:xfrm>
            <a:custGeom>
              <a:avLst/>
              <a:gdLst/>
              <a:ahLst/>
              <a:cxnLst/>
              <a:rect l="l" t="t" r="r" b="b"/>
              <a:pathLst>
                <a:path w="2550159" h="33020">
                  <a:moveTo>
                    <a:pt x="0" y="0"/>
                  </a:moveTo>
                  <a:lnTo>
                    <a:pt x="2550078" y="1"/>
                  </a:lnTo>
                </a:path>
                <a:path w="2550159" h="33020">
                  <a:moveTo>
                    <a:pt x="0" y="0"/>
                  </a:moveTo>
                  <a:lnTo>
                    <a:pt x="0" y="32406"/>
                  </a:lnTo>
                </a:path>
                <a:path w="2550159" h="33020">
                  <a:moveTo>
                    <a:pt x="527899" y="0"/>
                  </a:moveTo>
                  <a:lnTo>
                    <a:pt x="527899" y="32406"/>
                  </a:lnTo>
                </a:path>
                <a:path w="2550159" h="33020">
                  <a:moveTo>
                    <a:pt x="1055203" y="0"/>
                  </a:moveTo>
                  <a:lnTo>
                    <a:pt x="1055203" y="32406"/>
                  </a:lnTo>
                </a:path>
                <a:path w="2550159" h="33020">
                  <a:moveTo>
                    <a:pt x="1582507" y="0"/>
                  </a:moveTo>
                  <a:lnTo>
                    <a:pt x="1582507" y="32406"/>
                  </a:lnTo>
                </a:path>
                <a:path w="2550159" h="33020">
                  <a:moveTo>
                    <a:pt x="2110858" y="0"/>
                  </a:moveTo>
                  <a:lnTo>
                    <a:pt x="2110858"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p:cNvSpPr/>
            <p:nvPr/>
          </p:nvSpPr>
          <p:spPr>
            <a:xfrm>
              <a:off x="6943563" y="4560542"/>
              <a:ext cx="2541905" cy="938530"/>
            </a:xfrm>
            <a:custGeom>
              <a:avLst/>
              <a:gdLst/>
              <a:ahLst/>
              <a:cxnLst/>
              <a:rect l="l" t="t" r="r" b="b"/>
              <a:pathLst>
                <a:path w="2541904" h="938528">
                  <a:moveTo>
                    <a:pt x="0" y="938049"/>
                  </a:moveTo>
                  <a:lnTo>
                    <a:pt x="36356" y="913666"/>
                  </a:lnTo>
                  <a:lnTo>
                    <a:pt x="79028" y="895378"/>
                  </a:lnTo>
                  <a:lnTo>
                    <a:pt x="124748" y="840514"/>
                  </a:lnTo>
                  <a:lnTo>
                    <a:pt x="170468" y="931954"/>
                  </a:lnTo>
                  <a:lnTo>
                    <a:pt x="210092" y="874042"/>
                  </a:lnTo>
                  <a:lnTo>
                    <a:pt x="258860" y="846610"/>
                  </a:lnTo>
                  <a:lnTo>
                    <a:pt x="301532" y="858802"/>
                  </a:lnTo>
                  <a:lnTo>
                    <a:pt x="347252" y="840514"/>
                  </a:lnTo>
                  <a:lnTo>
                    <a:pt x="389924" y="806986"/>
                  </a:lnTo>
                  <a:lnTo>
                    <a:pt x="432596" y="782602"/>
                  </a:lnTo>
                  <a:lnTo>
                    <a:pt x="478316" y="736882"/>
                  </a:lnTo>
                  <a:lnTo>
                    <a:pt x="524036" y="758218"/>
                  </a:lnTo>
                  <a:lnTo>
                    <a:pt x="563660" y="788698"/>
                  </a:lnTo>
                  <a:lnTo>
                    <a:pt x="609380" y="855754"/>
                  </a:lnTo>
                  <a:lnTo>
                    <a:pt x="655100" y="779554"/>
                  </a:lnTo>
                  <a:lnTo>
                    <a:pt x="694724" y="736882"/>
                  </a:lnTo>
                  <a:lnTo>
                    <a:pt x="743492" y="685066"/>
                  </a:lnTo>
                  <a:lnTo>
                    <a:pt x="786164" y="636298"/>
                  </a:lnTo>
                  <a:lnTo>
                    <a:pt x="831884" y="593626"/>
                  </a:lnTo>
                  <a:lnTo>
                    <a:pt x="874556" y="599722"/>
                  </a:lnTo>
                  <a:lnTo>
                    <a:pt x="917228" y="596674"/>
                  </a:lnTo>
                  <a:lnTo>
                    <a:pt x="962948" y="450370"/>
                  </a:lnTo>
                  <a:lnTo>
                    <a:pt x="1008668" y="404650"/>
                  </a:lnTo>
                  <a:lnTo>
                    <a:pt x="1051340" y="371122"/>
                  </a:lnTo>
                  <a:lnTo>
                    <a:pt x="1090964" y="310162"/>
                  </a:lnTo>
                  <a:lnTo>
                    <a:pt x="1139732" y="288826"/>
                  </a:lnTo>
                  <a:lnTo>
                    <a:pt x="1182404" y="294922"/>
                  </a:lnTo>
                  <a:lnTo>
                    <a:pt x="1225076" y="267490"/>
                  </a:lnTo>
                  <a:lnTo>
                    <a:pt x="1270796" y="212626"/>
                  </a:lnTo>
                  <a:lnTo>
                    <a:pt x="1313468" y="206530"/>
                  </a:lnTo>
                  <a:lnTo>
                    <a:pt x="1359188" y="185194"/>
                  </a:lnTo>
                  <a:lnTo>
                    <a:pt x="1401860" y="243106"/>
                  </a:lnTo>
                  <a:lnTo>
                    <a:pt x="1444532" y="173002"/>
                  </a:lnTo>
                  <a:lnTo>
                    <a:pt x="1490252" y="38890"/>
                  </a:lnTo>
                  <a:lnTo>
                    <a:pt x="1535972" y="0"/>
                  </a:lnTo>
                  <a:lnTo>
                    <a:pt x="1581692" y="163858"/>
                  </a:lnTo>
                  <a:lnTo>
                    <a:pt x="1621316" y="182146"/>
                  </a:lnTo>
                  <a:lnTo>
                    <a:pt x="1667036" y="182146"/>
                  </a:lnTo>
                  <a:lnTo>
                    <a:pt x="1706660" y="361978"/>
                  </a:lnTo>
                  <a:lnTo>
                    <a:pt x="1752380" y="297970"/>
                  </a:lnTo>
                  <a:lnTo>
                    <a:pt x="1798100" y="489994"/>
                  </a:lnTo>
                  <a:lnTo>
                    <a:pt x="1837724" y="343690"/>
                  </a:lnTo>
                  <a:lnTo>
                    <a:pt x="1886492" y="447322"/>
                  </a:lnTo>
                  <a:lnTo>
                    <a:pt x="1929164" y="575338"/>
                  </a:lnTo>
                  <a:lnTo>
                    <a:pt x="1974884" y="547906"/>
                  </a:lnTo>
                  <a:lnTo>
                    <a:pt x="2017556" y="392458"/>
                  </a:lnTo>
                  <a:lnTo>
                    <a:pt x="2060228" y="496090"/>
                  </a:lnTo>
                  <a:lnTo>
                    <a:pt x="2108996" y="358930"/>
                  </a:lnTo>
                  <a:lnTo>
                    <a:pt x="2148620" y="346738"/>
                  </a:lnTo>
                  <a:lnTo>
                    <a:pt x="2194340" y="252250"/>
                  </a:lnTo>
                  <a:lnTo>
                    <a:pt x="2233964" y="334546"/>
                  </a:lnTo>
                  <a:lnTo>
                    <a:pt x="2279684" y="173002"/>
                  </a:lnTo>
                  <a:lnTo>
                    <a:pt x="2325404" y="96802"/>
                  </a:lnTo>
                  <a:lnTo>
                    <a:pt x="2368076" y="29746"/>
                  </a:lnTo>
                  <a:lnTo>
                    <a:pt x="2413796" y="96802"/>
                  </a:lnTo>
                  <a:lnTo>
                    <a:pt x="2456468" y="179098"/>
                  </a:lnTo>
                  <a:lnTo>
                    <a:pt x="2502188" y="255298"/>
                  </a:lnTo>
                  <a:lnTo>
                    <a:pt x="2541812" y="93541"/>
                  </a:lnTo>
                </a:path>
              </a:pathLst>
            </a:custGeom>
            <a:ln w="19050">
              <a:solidFill>
                <a:srgbClr val="008E77"/>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6" name="object 6"/>
          <p:cNvSpPr txBox="1"/>
          <p:nvPr/>
        </p:nvSpPr>
        <p:spPr>
          <a:xfrm>
            <a:off x="5281304" y="5531541"/>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0</a:t>
            </a:r>
            <a:endParaRPr sz="700">
              <a:latin typeface="Trebuchet MS"/>
              <a:cs typeface="Trebuchet MS"/>
            </a:endParaRPr>
          </a:p>
        </p:txBody>
      </p:sp>
      <p:sp>
        <p:nvSpPr>
          <p:cNvPr id="7" name="object 7"/>
          <p:cNvSpPr txBox="1"/>
          <p:nvPr/>
        </p:nvSpPr>
        <p:spPr>
          <a:xfrm>
            <a:off x="5229742" y="5305988"/>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50</a:t>
            </a:r>
            <a:endParaRPr sz="700">
              <a:latin typeface="Trebuchet MS"/>
              <a:cs typeface="Trebuchet MS"/>
            </a:endParaRPr>
          </a:p>
        </p:txBody>
      </p:sp>
      <p:sp>
        <p:nvSpPr>
          <p:cNvPr id="8" name="object 8"/>
          <p:cNvSpPr txBox="1"/>
          <p:nvPr/>
        </p:nvSpPr>
        <p:spPr>
          <a:xfrm>
            <a:off x="5178180" y="5083485"/>
            <a:ext cx="1778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100</a:t>
            </a:r>
            <a:endParaRPr sz="700">
              <a:latin typeface="Trebuchet MS"/>
              <a:cs typeface="Trebuchet MS"/>
            </a:endParaRPr>
          </a:p>
        </p:txBody>
      </p:sp>
      <p:sp>
        <p:nvSpPr>
          <p:cNvPr id="9" name="object 9"/>
          <p:cNvSpPr txBox="1"/>
          <p:nvPr/>
        </p:nvSpPr>
        <p:spPr>
          <a:xfrm>
            <a:off x="5178180" y="4860980"/>
            <a:ext cx="1778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150</a:t>
            </a:r>
            <a:endParaRPr sz="700">
              <a:latin typeface="Trebuchet MS"/>
              <a:cs typeface="Trebuchet MS"/>
            </a:endParaRPr>
          </a:p>
        </p:txBody>
      </p:sp>
      <p:sp>
        <p:nvSpPr>
          <p:cNvPr id="10" name="object 10"/>
          <p:cNvSpPr txBox="1"/>
          <p:nvPr/>
        </p:nvSpPr>
        <p:spPr>
          <a:xfrm>
            <a:off x="5190880" y="4447316"/>
            <a:ext cx="152400" cy="889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70"/>
              </a:lnSpc>
            </a:pPr>
            <a:r>
              <a:rPr sz="700" spc="-25">
                <a:latin typeface="Trebuchet MS"/>
                <a:cs typeface="Trebuchet MS"/>
              </a:rPr>
              <a:t>250</a:t>
            </a:r>
            <a:endParaRPr sz="700">
              <a:latin typeface="Trebuchet MS"/>
              <a:cs typeface="Trebuchet MS"/>
            </a:endParaRPr>
          </a:p>
        </p:txBody>
      </p:sp>
      <p:sp>
        <p:nvSpPr>
          <p:cNvPr id="11" name="object 11"/>
          <p:cNvSpPr txBox="1"/>
          <p:nvPr/>
        </p:nvSpPr>
        <p:spPr>
          <a:xfrm>
            <a:off x="5290312" y="5652953"/>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2019</a:t>
            </a:r>
            <a:endParaRPr sz="800">
              <a:latin typeface="Arial"/>
              <a:cs typeface="Arial"/>
            </a:endParaRPr>
          </a:p>
        </p:txBody>
      </p:sp>
      <p:sp>
        <p:nvSpPr>
          <p:cNvPr id="12" name="object 12"/>
          <p:cNvSpPr txBox="1"/>
          <p:nvPr/>
        </p:nvSpPr>
        <p:spPr>
          <a:xfrm>
            <a:off x="5817666" y="5652953"/>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13" name="object 13"/>
          <p:cNvSpPr txBox="1"/>
          <p:nvPr/>
        </p:nvSpPr>
        <p:spPr>
          <a:xfrm>
            <a:off x="6346465" y="5652953"/>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2021</a:t>
            </a:r>
            <a:endParaRPr sz="800">
              <a:latin typeface="Arial"/>
              <a:cs typeface="Arial"/>
            </a:endParaRPr>
          </a:p>
        </p:txBody>
      </p:sp>
      <p:sp>
        <p:nvSpPr>
          <p:cNvPr id="14" name="object 14"/>
          <p:cNvSpPr txBox="1"/>
          <p:nvPr/>
        </p:nvSpPr>
        <p:spPr>
          <a:xfrm>
            <a:off x="6873817" y="5652953"/>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2022</a:t>
            </a:r>
            <a:endParaRPr sz="800">
              <a:latin typeface="Arial"/>
              <a:cs typeface="Arial"/>
            </a:endParaRPr>
          </a:p>
        </p:txBody>
      </p:sp>
      <p:sp>
        <p:nvSpPr>
          <p:cNvPr id="15" name="object 15"/>
          <p:cNvSpPr txBox="1"/>
          <p:nvPr/>
        </p:nvSpPr>
        <p:spPr>
          <a:xfrm>
            <a:off x="7401170" y="5652953"/>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2023</a:t>
            </a:r>
            <a:endParaRPr sz="800">
              <a:latin typeface="Arial"/>
              <a:cs typeface="Arial"/>
            </a:endParaRPr>
          </a:p>
        </p:txBody>
      </p:sp>
      <p:grpSp>
        <p:nvGrpSpPr>
          <p:cNvPr id="16" name="object 16"/>
          <p:cNvGrpSpPr/>
          <p:nvPr/>
        </p:nvGrpSpPr>
        <p:grpSpPr>
          <a:xfrm>
            <a:off x="5171830" y="4418762"/>
            <a:ext cx="2310130" cy="918844"/>
            <a:chOff x="6685288" y="4317741"/>
            <a:chExt cx="2310130" cy="918844"/>
          </a:xfrm>
        </p:grpSpPr>
        <p:sp>
          <p:nvSpPr>
            <p:cNvPr id="17" name="object 17"/>
            <p:cNvSpPr/>
            <p:nvPr/>
          </p:nvSpPr>
          <p:spPr>
            <a:xfrm>
              <a:off x="6685288" y="4317741"/>
              <a:ext cx="245110" cy="95250"/>
            </a:xfrm>
            <a:custGeom>
              <a:avLst/>
              <a:gdLst/>
              <a:ahLst/>
              <a:cxnLst/>
              <a:rect l="l" t="t" r="r" b="b"/>
              <a:pathLst>
                <a:path w="245109" h="95250">
                  <a:moveTo>
                    <a:pt x="244598" y="0"/>
                  </a:moveTo>
                  <a:lnTo>
                    <a:pt x="0" y="0"/>
                  </a:lnTo>
                  <a:lnTo>
                    <a:pt x="0" y="94731"/>
                  </a:lnTo>
                  <a:lnTo>
                    <a:pt x="244598" y="94731"/>
                  </a:lnTo>
                  <a:lnTo>
                    <a:pt x="244598" y="0"/>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 name="object 18"/>
            <p:cNvPicPr/>
            <p:nvPr/>
          </p:nvPicPr>
          <p:blipFill>
            <a:blip r:embed="rId3"/>
            <a:stretch>
              <a:fillRect/>
            </a:stretch>
          </p:blipFill>
          <p:spPr>
            <a:xfrm>
              <a:off x="8778172" y="5017800"/>
              <a:ext cx="217170" cy="218492"/>
            </a:xfrm>
            <a:prstGeom prst="rect">
              <a:avLst/>
            </a:prstGeom>
          </p:spPr>
        </p:pic>
      </p:grpSp>
      <p:sp>
        <p:nvSpPr>
          <p:cNvPr id="19" name="object 19"/>
          <p:cNvSpPr txBox="1"/>
          <p:nvPr/>
        </p:nvSpPr>
        <p:spPr>
          <a:xfrm>
            <a:off x="5173088" y="4183816"/>
            <a:ext cx="2318385" cy="584200"/>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45"/>
              </a:spcBef>
            </a:pPr>
            <a:r>
              <a:rPr sz="800" b="1" spc="-10">
                <a:latin typeface="Trebuchet MS"/>
                <a:cs typeface="Trebuchet MS"/>
              </a:rPr>
              <a:t>Semiconductors</a:t>
            </a:r>
            <a:endParaRPr sz="800">
              <a:latin typeface="Trebuchet MS"/>
              <a:cs typeface="Trebuchet MS"/>
            </a:endParaRPr>
          </a:p>
          <a:p>
            <a:pPr marL="12700">
              <a:lnSpc>
                <a:spcPct val="100000"/>
              </a:lnSpc>
              <a:spcBef>
                <a:spcPts val="50"/>
              </a:spcBef>
            </a:pPr>
            <a:r>
              <a:rPr sz="800" spc="-10">
                <a:latin typeface="Arial"/>
                <a:cs typeface="Arial"/>
              </a:rPr>
              <a:t>Philadelphia</a:t>
            </a:r>
            <a:r>
              <a:rPr sz="800" spc="5">
                <a:latin typeface="Arial"/>
                <a:cs typeface="Arial"/>
              </a:rPr>
              <a:t> </a:t>
            </a:r>
            <a:r>
              <a:rPr sz="800" spc="-20">
                <a:latin typeface="Arial"/>
                <a:cs typeface="Arial"/>
              </a:rPr>
              <a:t>Stock</a:t>
            </a:r>
            <a:r>
              <a:rPr sz="800" spc="15">
                <a:latin typeface="Arial"/>
                <a:cs typeface="Arial"/>
              </a:rPr>
              <a:t> </a:t>
            </a:r>
            <a:r>
              <a:rPr sz="800" spc="-20">
                <a:latin typeface="Arial"/>
                <a:cs typeface="Arial"/>
              </a:rPr>
              <a:t>Exchange</a:t>
            </a:r>
            <a:r>
              <a:rPr sz="800" spc="15">
                <a:latin typeface="Arial"/>
                <a:cs typeface="Arial"/>
              </a:rPr>
              <a:t> </a:t>
            </a:r>
            <a:r>
              <a:rPr sz="800">
                <a:latin typeface="Arial"/>
                <a:cs typeface="Arial"/>
              </a:rPr>
              <a:t>Semiconductor</a:t>
            </a:r>
            <a:r>
              <a:rPr sz="800" spc="10">
                <a:latin typeface="Arial"/>
                <a:cs typeface="Arial"/>
              </a:rPr>
              <a:t> </a:t>
            </a:r>
            <a:r>
              <a:rPr sz="800" spc="-20">
                <a:latin typeface="Arial"/>
                <a:cs typeface="Arial"/>
              </a:rPr>
              <a:t>Index</a:t>
            </a:r>
            <a:endParaRPr sz="800">
              <a:latin typeface="Arial"/>
              <a:cs typeface="Arial"/>
            </a:endParaRPr>
          </a:p>
          <a:p>
            <a:pPr marL="12700">
              <a:lnSpc>
                <a:spcPct val="100000"/>
              </a:lnSpc>
              <a:spcBef>
                <a:spcPts val="145"/>
              </a:spcBef>
            </a:pPr>
            <a:r>
              <a:rPr sz="800">
                <a:latin typeface="Arial"/>
                <a:cs typeface="Arial"/>
              </a:rPr>
              <a:t>cumulative</a:t>
            </a:r>
            <a:r>
              <a:rPr sz="800" spc="-30">
                <a:latin typeface="Arial"/>
                <a:cs typeface="Arial"/>
              </a:rPr>
              <a:t> </a:t>
            </a:r>
            <a:r>
              <a:rPr sz="800">
                <a:latin typeface="Arial"/>
                <a:cs typeface="Arial"/>
              </a:rPr>
              <a:t>return</a:t>
            </a:r>
            <a:r>
              <a:rPr sz="800" spc="-35">
                <a:latin typeface="Arial"/>
                <a:cs typeface="Arial"/>
              </a:rPr>
              <a:t> </a:t>
            </a:r>
            <a:r>
              <a:rPr sz="800" spc="-25">
                <a:latin typeface="Arial"/>
                <a:cs typeface="Arial"/>
              </a:rPr>
              <a:t>(%)</a:t>
            </a:r>
            <a:endParaRPr sz="800">
              <a:latin typeface="Arial"/>
              <a:cs typeface="Arial"/>
            </a:endParaRPr>
          </a:p>
          <a:p>
            <a:pPr marL="17780">
              <a:lnSpc>
                <a:spcPct val="100000"/>
              </a:lnSpc>
              <a:spcBef>
                <a:spcPts val="434"/>
              </a:spcBef>
            </a:pPr>
            <a:r>
              <a:rPr sz="700" spc="-25">
                <a:latin typeface="Trebuchet MS"/>
                <a:cs typeface="Trebuchet MS"/>
              </a:rPr>
              <a:t>200</a:t>
            </a:r>
            <a:endParaRPr sz="700">
              <a:latin typeface="Trebuchet MS"/>
              <a:cs typeface="Trebuchet MS"/>
            </a:endParaRPr>
          </a:p>
        </p:txBody>
      </p:sp>
      <p:grpSp>
        <p:nvGrpSpPr>
          <p:cNvPr id="20" name="object 20"/>
          <p:cNvGrpSpPr/>
          <p:nvPr/>
        </p:nvGrpSpPr>
        <p:grpSpPr>
          <a:xfrm>
            <a:off x="2040954" y="4113187"/>
            <a:ext cx="2988310" cy="1746250"/>
            <a:chOff x="3554412" y="4012166"/>
            <a:chExt cx="2988310" cy="1746250"/>
          </a:xfrm>
        </p:grpSpPr>
        <p:sp>
          <p:nvSpPr>
            <p:cNvPr id="21" name="object 21"/>
            <p:cNvSpPr/>
            <p:nvPr/>
          </p:nvSpPr>
          <p:spPr>
            <a:xfrm>
              <a:off x="3554412" y="4012166"/>
              <a:ext cx="2988310" cy="1746250"/>
            </a:xfrm>
            <a:custGeom>
              <a:avLst/>
              <a:gdLst/>
              <a:ahLst/>
              <a:cxnLst/>
              <a:rect l="l" t="t" r="r" b="b"/>
              <a:pathLst>
                <a:path w="2988309" h="1746250">
                  <a:moveTo>
                    <a:pt x="2988000" y="0"/>
                  </a:moveTo>
                  <a:lnTo>
                    <a:pt x="0" y="0"/>
                  </a:lnTo>
                  <a:lnTo>
                    <a:pt x="0" y="1745999"/>
                  </a:lnTo>
                  <a:lnTo>
                    <a:pt x="2988000" y="1745999"/>
                  </a:lnTo>
                  <a:lnTo>
                    <a:pt x="2988000" y="0"/>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2"/>
            <p:cNvSpPr/>
            <p:nvPr/>
          </p:nvSpPr>
          <p:spPr>
            <a:xfrm>
              <a:off x="3864735" y="5178460"/>
              <a:ext cx="2550795" cy="33020"/>
            </a:xfrm>
            <a:custGeom>
              <a:avLst/>
              <a:gdLst/>
              <a:ahLst/>
              <a:cxnLst/>
              <a:rect l="l" t="t" r="r" b="b"/>
              <a:pathLst>
                <a:path w="2550795" h="33020">
                  <a:moveTo>
                    <a:pt x="0" y="0"/>
                  </a:moveTo>
                  <a:lnTo>
                    <a:pt x="2550401" y="1"/>
                  </a:lnTo>
                </a:path>
                <a:path w="2550795" h="33020">
                  <a:moveTo>
                    <a:pt x="0" y="0"/>
                  </a:moveTo>
                  <a:lnTo>
                    <a:pt x="0" y="32406"/>
                  </a:lnTo>
                </a:path>
                <a:path w="2550795" h="33020">
                  <a:moveTo>
                    <a:pt x="545720" y="0"/>
                  </a:moveTo>
                  <a:lnTo>
                    <a:pt x="545720" y="32406"/>
                  </a:lnTo>
                </a:path>
                <a:path w="2550795" h="33020">
                  <a:moveTo>
                    <a:pt x="1094360" y="0"/>
                  </a:moveTo>
                  <a:lnTo>
                    <a:pt x="1094360" y="32406"/>
                  </a:lnTo>
                </a:path>
                <a:path w="2550795" h="33020">
                  <a:moveTo>
                    <a:pt x="1639952" y="0"/>
                  </a:moveTo>
                  <a:lnTo>
                    <a:pt x="1639952" y="32406"/>
                  </a:lnTo>
                </a:path>
                <a:path w="2550795" h="33020">
                  <a:moveTo>
                    <a:pt x="2185417" y="0"/>
                  </a:moveTo>
                  <a:lnTo>
                    <a:pt x="2185417"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3"/>
            <p:cNvSpPr/>
            <p:nvPr/>
          </p:nvSpPr>
          <p:spPr>
            <a:xfrm>
              <a:off x="3865483" y="4674045"/>
              <a:ext cx="2549525" cy="768350"/>
            </a:xfrm>
            <a:custGeom>
              <a:avLst/>
              <a:gdLst/>
              <a:ahLst/>
              <a:cxnLst/>
              <a:rect l="l" t="t" r="r" b="b"/>
              <a:pathLst>
                <a:path w="2549525" h="768350">
                  <a:moveTo>
                    <a:pt x="0" y="495362"/>
                  </a:moveTo>
                  <a:lnTo>
                    <a:pt x="45100" y="492314"/>
                  </a:lnTo>
                  <a:lnTo>
                    <a:pt x="87772" y="531938"/>
                  </a:lnTo>
                  <a:lnTo>
                    <a:pt x="133492" y="474026"/>
                  </a:lnTo>
                  <a:lnTo>
                    <a:pt x="179212" y="458786"/>
                  </a:lnTo>
                  <a:lnTo>
                    <a:pt x="224932" y="455738"/>
                  </a:lnTo>
                  <a:lnTo>
                    <a:pt x="270652" y="449642"/>
                  </a:lnTo>
                  <a:lnTo>
                    <a:pt x="316372" y="443546"/>
                  </a:lnTo>
                  <a:lnTo>
                    <a:pt x="362092" y="416114"/>
                  </a:lnTo>
                  <a:lnTo>
                    <a:pt x="407812" y="397826"/>
                  </a:lnTo>
                  <a:lnTo>
                    <a:pt x="453532" y="394778"/>
                  </a:lnTo>
                  <a:lnTo>
                    <a:pt x="499252" y="397826"/>
                  </a:lnTo>
                  <a:lnTo>
                    <a:pt x="544972" y="434402"/>
                  </a:lnTo>
                  <a:lnTo>
                    <a:pt x="593740" y="419162"/>
                  </a:lnTo>
                  <a:lnTo>
                    <a:pt x="636412" y="474026"/>
                  </a:lnTo>
                  <a:lnTo>
                    <a:pt x="682132" y="498410"/>
                  </a:lnTo>
                  <a:lnTo>
                    <a:pt x="727852" y="519746"/>
                  </a:lnTo>
                  <a:lnTo>
                    <a:pt x="773572" y="464882"/>
                  </a:lnTo>
                  <a:lnTo>
                    <a:pt x="819292" y="285050"/>
                  </a:lnTo>
                  <a:lnTo>
                    <a:pt x="865012" y="163130"/>
                  </a:lnTo>
                  <a:lnTo>
                    <a:pt x="910732" y="126554"/>
                  </a:lnTo>
                  <a:lnTo>
                    <a:pt x="956452" y="108266"/>
                  </a:lnTo>
                  <a:lnTo>
                    <a:pt x="1002172" y="163130"/>
                  </a:lnTo>
                  <a:lnTo>
                    <a:pt x="1047892" y="190562"/>
                  </a:lnTo>
                  <a:lnTo>
                    <a:pt x="1093612" y="230186"/>
                  </a:lnTo>
                  <a:lnTo>
                    <a:pt x="1139332" y="242378"/>
                  </a:lnTo>
                  <a:lnTo>
                    <a:pt x="1182004" y="224090"/>
                  </a:lnTo>
                  <a:lnTo>
                    <a:pt x="1227724" y="190562"/>
                  </a:lnTo>
                  <a:lnTo>
                    <a:pt x="1273444" y="123506"/>
                  </a:lnTo>
                  <a:lnTo>
                    <a:pt x="1319164" y="80834"/>
                  </a:lnTo>
                  <a:lnTo>
                    <a:pt x="1364884" y="117410"/>
                  </a:lnTo>
                  <a:lnTo>
                    <a:pt x="1410604" y="214946"/>
                  </a:lnTo>
                  <a:lnTo>
                    <a:pt x="1456324" y="227138"/>
                  </a:lnTo>
                  <a:lnTo>
                    <a:pt x="1502044" y="224090"/>
                  </a:lnTo>
                  <a:lnTo>
                    <a:pt x="1547764" y="202754"/>
                  </a:lnTo>
                  <a:lnTo>
                    <a:pt x="1593484" y="147890"/>
                  </a:lnTo>
                  <a:lnTo>
                    <a:pt x="1639204" y="129602"/>
                  </a:lnTo>
                  <a:lnTo>
                    <a:pt x="1684924" y="0"/>
                  </a:lnTo>
                  <a:lnTo>
                    <a:pt x="1727596" y="68642"/>
                  </a:lnTo>
                  <a:lnTo>
                    <a:pt x="1773316" y="193610"/>
                  </a:lnTo>
                  <a:lnTo>
                    <a:pt x="1819036" y="269810"/>
                  </a:lnTo>
                  <a:lnTo>
                    <a:pt x="1864756" y="428306"/>
                  </a:lnTo>
                  <a:lnTo>
                    <a:pt x="1910476" y="608138"/>
                  </a:lnTo>
                  <a:lnTo>
                    <a:pt x="1956196" y="767866"/>
                  </a:lnTo>
                  <a:lnTo>
                    <a:pt x="2001916" y="742250"/>
                  </a:lnTo>
                  <a:lnTo>
                    <a:pt x="2047636" y="586802"/>
                  </a:lnTo>
                  <a:lnTo>
                    <a:pt x="2093356" y="583754"/>
                  </a:lnTo>
                  <a:lnTo>
                    <a:pt x="2139076" y="598994"/>
                  </a:lnTo>
                  <a:lnTo>
                    <a:pt x="2184796" y="571562"/>
                  </a:lnTo>
                  <a:lnTo>
                    <a:pt x="2230516" y="498410"/>
                  </a:lnTo>
                  <a:lnTo>
                    <a:pt x="2273188" y="431354"/>
                  </a:lnTo>
                  <a:lnTo>
                    <a:pt x="2318908" y="339914"/>
                  </a:lnTo>
                  <a:lnTo>
                    <a:pt x="2364628" y="291146"/>
                  </a:lnTo>
                  <a:lnTo>
                    <a:pt x="2410348" y="306386"/>
                  </a:lnTo>
                  <a:lnTo>
                    <a:pt x="2456068" y="303338"/>
                  </a:lnTo>
                  <a:lnTo>
                    <a:pt x="2501788" y="321626"/>
                  </a:lnTo>
                  <a:lnTo>
                    <a:pt x="2548905" y="355154"/>
                  </a:lnTo>
                </a:path>
              </a:pathLst>
            </a:custGeom>
            <a:ln w="19050">
              <a:solidFill>
                <a:srgbClr val="00AEA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4" name="object 24"/>
          <p:cNvSpPr txBox="1"/>
          <p:nvPr/>
        </p:nvSpPr>
        <p:spPr>
          <a:xfrm>
            <a:off x="2103216" y="5321228"/>
            <a:ext cx="1790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-0.5</a:t>
            </a:r>
            <a:endParaRPr sz="700">
              <a:latin typeface="Trebuchet MS"/>
              <a:cs typeface="Trebuchet MS"/>
            </a:endParaRPr>
          </a:p>
        </p:txBody>
      </p:sp>
      <p:sp>
        <p:nvSpPr>
          <p:cNvPr id="25" name="object 25"/>
          <p:cNvSpPr txBox="1"/>
          <p:nvPr/>
        </p:nvSpPr>
        <p:spPr>
          <a:xfrm>
            <a:off x="2131664" y="5098724"/>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0.5</a:t>
            </a:r>
            <a:endParaRPr sz="700">
              <a:latin typeface="Trebuchet MS"/>
              <a:cs typeface="Trebuchet MS"/>
            </a:endParaRPr>
          </a:p>
        </p:txBody>
      </p:sp>
      <p:sp>
        <p:nvSpPr>
          <p:cNvPr id="26" name="object 26"/>
          <p:cNvSpPr txBox="1"/>
          <p:nvPr/>
        </p:nvSpPr>
        <p:spPr>
          <a:xfrm>
            <a:off x="2131664" y="4873172"/>
            <a:ext cx="1536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1.5</a:t>
            </a:r>
            <a:endParaRPr sz="700">
              <a:latin typeface="Trebuchet MS"/>
              <a:cs typeface="Trebuchet MS"/>
            </a:endParaRPr>
          </a:p>
        </p:txBody>
      </p:sp>
      <p:sp>
        <p:nvSpPr>
          <p:cNvPr id="27" name="object 27"/>
          <p:cNvSpPr txBox="1"/>
          <p:nvPr/>
        </p:nvSpPr>
        <p:spPr>
          <a:xfrm>
            <a:off x="2103216" y="5530842"/>
            <a:ext cx="391795" cy="281940"/>
          </a:xfrm>
          <a:prstGeom prst="rect">
            <a:avLst/>
          </a:prstGeom>
        </p:spPr>
        <p:txBody>
          <a:bodyPr vert="horz" wrap="square" lIns="0" tIns="254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200"/>
              </a:spcBef>
            </a:pPr>
            <a:r>
              <a:rPr sz="700" spc="-25">
                <a:latin typeface="Trebuchet MS"/>
                <a:cs typeface="Trebuchet MS"/>
              </a:rPr>
              <a:t>-1.5</a:t>
            </a:r>
            <a:endParaRPr sz="700">
              <a:latin typeface="Trebuchet MS"/>
              <a:cs typeface="Trebuchet MS"/>
            </a:endParaRPr>
          </a:p>
          <a:p>
            <a:pPr marL="124460">
              <a:lnSpc>
                <a:spcPct val="100000"/>
              </a:lnSpc>
              <a:spcBef>
                <a:spcPts val="114"/>
              </a:spcBef>
            </a:pPr>
            <a:r>
              <a:rPr sz="800" b="1" spc="-20">
                <a:latin typeface="Arial"/>
                <a:cs typeface="Arial"/>
              </a:rPr>
              <a:t>2019</a:t>
            </a:r>
            <a:endParaRPr sz="800">
              <a:latin typeface="Arial"/>
              <a:cs typeface="Arial"/>
            </a:endParaRPr>
          </a:p>
        </p:txBody>
      </p:sp>
      <p:sp>
        <p:nvSpPr>
          <p:cNvPr id="28" name="object 28"/>
          <p:cNvSpPr txBox="1"/>
          <p:nvPr/>
        </p:nvSpPr>
        <p:spPr>
          <a:xfrm>
            <a:off x="2761354" y="56651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29" name="object 29"/>
          <p:cNvSpPr txBox="1"/>
          <p:nvPr/>
        </p:nvSpPr>
        <p:spPr>
          <a:xfrm>
            <a:off x="3308829" y="56651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2021</a:t>
            </a:r>
            <a:endParaRPr sz="800">
              <a:latin typeface="Arial"/>
              <a:cs typeface="Arial"/>
            </a:endParaRPr>
          </a:p>
        </p:txBody>
      </p:sp>
      <p:sp>
        <p:nvSpPr>
          <p:cNvPr id="30" name="object 30"/>
          <p:cNvSpPr txBox="1"/>
          <p:nvPr/>
        </p:nvSpPr>
        <p:spPr>
          <a:xfrm>
            <a:off x="3854810" y="56651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2022</a:t>
            </a:r>
            <a:endParaRPr sz="800">
              <a:latin typeface="Arial"/>
              <a:cs typeface="Arial"/>
            </a:endParaRPr>
          </a:p>
        </p:txBody>
      </p:sp>
      <p:sp>
        <p:nvSpPr>
          <p:cNvPr id="31" name="object 31"/>
          <p:cNvSpPr txBox="1"/>
          <p:nvPr/>
        </p:nvSpPr>
        <p:spPr>
          <a:xfrm>
            <a:off x="4400791" y="5665144"/>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2023</a:t>
            </a:r>
            <a:endParaRPr sz="800">
              <a:latin typeface="Arial"/>
              <a:cs typeface="Arial"/>
            </a:endParaRPr>
          </a:p>
        </p:txBody>
      </p:sp>
      <p:sp>
        <p:nvSpPr>
          <p:cNvPr id="32" name="object 32"/>
          <p:cNvSpPr txBox="1"/>
          <p:nvPr/>
        </p:nvSpPr>
        <p:spPr>
          <a:xfrm>
            <a:off x="2118255" y="4183816"/>
            <a:ext cx="2685415" cy="599440"/>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45"/>
              </a:spcBef>
            </a:pPr>
            <a:r>
              <a:rPr sz="800" b="1" spc="-10">
                <a:latin typeface="Trebuchet MS"/>
                <a:cs typeface="Trebuchet MS"/>
              </a:rPr>
              <a:t>Housing</a:t>
            </a:r>
            <a:endParaRPr sz="800">
              <a:latin typeface="Trebuchet MS"/>
              <a:cs typeface="Trebuchet MS"/>
            </a:endParaRPr>
          </a:p>
          <a:p>
            <a:pPr marL="12700">
              <a:lnSpc>
                <a:spcPct val="100000"/>
              </a:lnSpc>
              <a:spcBef>
                <a:spcPts val="50"/>
              </a:spcBef>
            </a:pPr>
            <a:r>
              <a:rPr sz="800" spc="-60">
                <a:latin typeface="Arial"/>
                <a:cs typeface="Arial"/>
              </a:rPr>
              <a:t>S&amp;P</a:t>
            </a:r>
            <a:r>
              <a:rPr sz="800" spc="-10">
                <a:latin typeface="Arial"/>
                <a:cs typeface="Arial"/>
              </a:rPr>
              <a:t> </a:t>
            </a:r>
            <a:r>
              <a:rPr sz="800">
                <a:latin typeface="Arial"/>
                <a:cs typeface="Arial"/>
              </a:rPr>
              <a:t>CoreLogic</a:t>
            </a:r>
            <a:r>
              <a:rPr sz="800" spc="-5">
                <a:latin typeface="Arial"/>
                <a:cs typeface="Arial"/>
              </a:rPr>
              <a:t> </a:t>
            </a:r>
            <a:r>
              <a:rPr sz="800" spc="-40">
                <a:latin typeface="Arial"/>
                <a:cs typeface="Arial"/>
              </a:rPr>
              <a:t>Case-</a:t>
            </a:r>
            <a:r>
              <a:rPr sz="800" spc="-10">
                <a:latin typeface="Arial"/>
                <a:cs typeface="Arial"/>
              </a:rPr>
              <a:t>Shiller</a:t>
            </a:r>
            <a:r>
              <a:rPr sz="800" spc="-5">
                <a:latin typeface="Arial"/>
                <a:cs typeface="Arial"/>
              </a:rPr>
              <a:t> </a:t>
            </a:r>
            <a:r>
              <a:rPr sz="800" spc="-20">
                <a:latin typeface="Arial"/>
                <a:cs typeface="Arial"/>
              </a:rPr>
              <a:t>20-</a:t>
            </a:r>
            <a:r>
              <a:rPr sz="800">
                <a:latin typeface="Arial"/>
                <a:cs typeface="Arial"/>
              </a:rPr>
              <a:t>City</a:t>
            </a:r>
            <a:r>
              <a:rPr sz="800" spc="-5">
                <a:latin typeface="Arial"/>
                <a:cs typeface="Arial"/>
              </a:rPr>
              <a:t> </a:t>
            </a:r>
            <a:r>
              <a:rPr sz="800">
                <a:latin typeface="Arial"/>
                <a:cs typeface="Arial"/>
              </a:rPr>
              <a:t>Composite Home</a:t>
            </a:r>
            <a:r>
              <a:rPr sz="800" spc="-5">
                <a:latin typeface="Arial"/>
                <a:cs typeface="Arial"/>
              </a:rPr>
              <a:t> </a:t>
            </a:r>
            <a:r>
              <a:rPr sz="800" spc="-20">
                <a:latin typeface="Arial"/>
                <a:cs typeface="Arial"/>
              </a:rPr>
              <a:t>Price</a:t>
            </a:r>
            <a:endParaRPr sz="800">
              <a:latin typeface="Arial"/>
              <a:cs typeface="Arial"/>
            </a:endParaRPr>
          </a:p>
          <a:p>
            <a:pPr marL="12700">
              <a:lnSpc>
                <a:spcPct val="100000"/>
              </a:lnSpc>
              <a:spcBef>
                <a:spcPts val="145"/>
              </a:spcBef>
            </a:pPr>
            <a:r>
              <a:rPr sz="800">
                <a:latin typeface="Arial"/>
                <a:cs typeface="Arial"/>
              </a:rPr>
              <a:t>Index</a:t>
            </a:r>
            <a:r>
              <a:rPr sz="800" spc="10">
                <a:latin typeface="Arial"/>
                <a:cs typeface="Arial"/>
              </a:rPr>
              <a:t> </a:t>
            </a:r>
            <a:r>
              <a:rPr sz="800" spc="-10">
                <a:latin typeface="Arial"/>
                <a:cs typeface="Arial"/>
              </a:rPr>
              <a:t>(month-over-</a:t>
            </a:r>
            <a:r>
              <a:rPr sz="800">
                <a:latin typeface="Arial"/>
                <a:cs typeface="Arial"/>
              </a:rPr>
              <a:t>month</a:t>
            </a:r>
            <a:r>
              <a:rPr sz="800" spc="10">
                <a:latin typeface="Arial"/>
                <a:cs typeface="Arial"/>
              </a:rPr>
              <a:t> </a:t>
            </a:r>
            <a:r>
              <a:rPr sz="800" spc="-50">
                <a:latin typeface="Arial"/>
                <a:cs typeface="Arial"/>
              </a:rPr>
              <a:t>%</a:t>
            </a:r>
            <a:r>
              <a:rPr sz="800" spc="10">
                <a:latin typeface="Arial"/>
                <a:cs typeface="Arial"/>
              </a:rPr>
              <a:t> </a:t>
            </a:r>
            <a:r>
              <a:rPr sz="800" spc="-10">
                <a:latin typeface="Arial"/>
                <a:cs typeface="Arial"/>
              </a:rPr>
              <a:t>change)</a:t>
            </a:r>
            <a:endParaRPr sz="800">
              <a:latin typeface="Arial"/>
              <a:cs typeface="Arial"/>
            </a:endParaRPr>
          </a:p>
          <a:p>
            <a:pPr marL="26034">
              <a:lnSpc>
                <a:spcPct val="100000"/>
              </a:lnSpc>
              <a:spcBef>
                <a:spcPts val="555"/>
              </a:spcBef>
            </a:pPr>
            <a:r>
              <a:rPr sz="700" spc="-25">
                <a:latin typeface="Trebuchet MS"/>
                <a:cs typeface="Trebuchet MS"/>
              </a:rPr>
              <a:t>2.5</a:t>
            </a:r>
            <a:endParaRPr sz="700">
              <a:latin typeface="Trebuchet MS"/>
              <a:cs typeface="Trebuchet MS"/>
            </a:endParaRPr>
          </a:p>
        </p:txBody>
      </p:sp>
      <p:grpSp>
        <p:nvGrpSpPr>
          <p:cNvPr id="33" name="object 33"/>
          <p:cNvGrpSpPr/>
          <p:nvPr/>
        </p:nvGrpSpPr>
        <p:grpSpPr>
          <a:xfrm>
            <a:off x="5095787" y="2302883"/>
            <a:ext cx="2988310" cy="1746250"/>
            <a:chOff x="6609245" y="2201862"/>
            <a:chExt cx="2988310" cy="1746250"/>
          </a:xfrm>
        </p:grpSpPr>
        <p:sp>
          <p:nvSpPr>
            <p:cNvPr id="34" name="object 34"/>
            <p:cNvSpPr/>
            <p:nvPr/>
          </p:nvSpPr>
          <p:spPr>
            <a:xfrm>
              <a:off x="6609245" y="2201862"/>
              <a:ext cx="2988310" cy="1746250"/>
            </a:xfrm>
            <a:custGeom>
              <a:avLst/>
              <a:gdLst/>
              <a:ahLst/>
              <a:cxnLst/>
              <a:rect l="l" t="t" r="r" b="b"/>
              <a:pathLst>
                <a:path w="2988309" h="1746250">
                  <a:moveTo>
                    <a:pt x="2988000" y="0"/>
                  </a:moveTo>
                  <a:lnTo>
                    <a:pt x="0" y="0"/>
                  </a:lnTo>
                  <a:lnTo>
                    <a:pt x="0" y="1745999"/>
                  </a:lnTo>
                  <a:lnTo>
                    <a:pt x="2988000" y="1745999"/>
                  </a:lnTo>
                  <a:lnTo>
                    <a:pt x="2988000" y="0"/>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5"/>
            <p:cNvSpPr/>
            <p:nvPr/>
          </p:nvSpPr>
          <p:spPr>
            <a:xfrm>
              <a:off x="6939701" y="3673781"/>
              <a:ext cx="2538730" cy="33020"/>
            </a:xfrm>
            <a:custGeom>
              <a:avLst/>
              <a:gdLst/>
              <a:ahLst/>
              <a:cxnLst/>
              <a:rect l="l" t="t" r="r" b="b"/>
              <a:pathLst>
                <a:path w="2538729" h="33020">
                  <a:moveTo>
                    <a:pt x="0" y="0"/>
                  </a:moveTo>
                  <a:lnTo>
                    <a:pt x="2538366" y="1"/>
                  </a:lnTo>
                </a:path>
                <a:path w="2538729" h="33020">
                  <a:moveTo>
                    <a:pt x="0" y="0"/>
                  </a:moveTo>
                  <a:lnTo>
                    <a:pt x="0" y="32406"/>
                  </a:lnTo>
                </a:path>
                <a:path w="2538729" h="33020">
                  <a:moveTo>
                    <a:pt x="524850" y="0"/>
                  </a:moveTo>
                  <a:lnTo>
                    <a:pt x="524850" y="32406"/>
                  </a:lnTo>
                </a:path>
                <a:path w="2538729" h="33020">
                  <a:moveTo>
                    <a:pt x="1052154" y="0"/>
                  </a:moveTo>
                  <a:lnTo>
                    <a:pt x="1052154" y="32406"/>
                  </a:lnTo>
                </a:path>
                <a:path w="2538729" h="33020">
                  <a:moveTo>
                    <a:pt x="1576410" y="0"/>
                  </a:moveTo>
                  <a:lnTo>
                    <a:pt x="1576410" y="32406"/>
                  </a:lnTo>
                </a:path>
                <a:path w="2538729" h="33020">
                  <a:moveTo>
                    <a:pt x="2101163" y="0"/>
                  </a:moveTo>
                  <a:lnTo>
                    <a:pt x="2101163"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36"/>
            <p:cNvSpPr/>
            <p:nvPr/>
          </p:nvSpPr>
          <p:spPr>
            <a:xfrm>
              <a:off x="6940420" y="2720653"/>
              <a:ext cx="2537460" cy="796925"/>
            </a:xfrm>
            <a:custGeom>
              <a:avLst/>
              <a:gdLst/>
              <a:ahLst/>
              <a:cxnLst/>
              <a:rect l="l" t="t" r="r" b="b"/>
              <a:pathLst>
                <a:path w="2537459" h="796925">
                  <a:moveTo>
                    <a:pt x="0" y="507178"/>
                  </a:moveTo>
                  <a:lnTo>
                    <a:pt x="39499" y="476698"/>
                  </a:lnTo>
                  <a:lnTo>
                    <a:pt x="82171" y="452314"/>
                  </a:lnTo>
                  <a:lnTo>
                    <a:pt x="127891" y="421834"/>
                  </a:lnTo>
                  <a:lnTo>
                    <a:pt x="173611" y="507178"/>
                  </a:lnTo>
                  <a:lnTo>
                    <a:pt x="213235" y="467554"/>
                  </a:lnTo>
                  <a:lnTo>
                    <a:pt x="258955" y="467554"/>
                  </a:lnTo>
                  <a:lnTo>
                    <a:pt x="304675" y="494986"/>
                  </a:lnTo>
                  <a:lnTo>
                    <a:pt x="347347" y="504130"/>
                  </a:lnTo>
                  <a:lnTo>
                    <a:pt x="393067" y="504130"/>
                  </a:lnTo>
                  <a:lnTo>
                    <a:pt x="435739" y="494986"/>
                  </a:lnTo>
                  <a:lnTo>
                    <a:pt x="481459" y="446218"/>
                  </a:lnTo>
                  <a:lnTo>
                    <a:pt x="524131" y="525466"/>
                  </a:lnTo>
                  <a:lnTo>
                    <a:pt x="563755" y="580330"/>
                  </a:lnTo>
                  <a:lnTo>
                    <a:pt x="612523" y="781498"/>
                  </a:lnTo>
                  <a:lnTo>
                    <a:pt x="655195" y="796531"/>
                  </a:lnTo>
                  <a:lnTo>
                    <a:pt x="694819" y="659578"/>
                  </a:lnTo>
                  <a:lnTo>
                    <a:pt x="743587" y="626050"/>
                  </a:lnTo>
                  <a:lnTo>
                    <a:pt x="786259" y="619954"/>
                  </a:lnTo>
                  <a:lnTo>
                    <a:pt x="831979" y="598618"/>
                  </a:lnTo>
                  <a:lnTo>
                    <a:pt x="874651" y="619954"/>
                  </a:lnTo>
                  <a:lnTo>
                    <a:pt x="917323" y="656530"/>
                  </a:lnTo>
                  <a:lnTo>
                    <a:pt x="963043" y="577282"/>
                  </a:lnTo>
                  <a:lnTo>
                    <a:pt x="1005715" y="552898"/>
                  </a:lnTo>
                  <a:lnTo>
                    <a:pt x="1048387" y="519370"/>
                  </a:lnTo>
                  <a:lnTo>
                    <a:pt x="1088011" y="424882"/>
                  </a:lnTo>
                  <a:lnTo>
                    <a:pt x="1136779" y="461458"/>
                  </a:lnTo>
                  <a:lnTo>
                    <a:pt x="1179451" y="424882"/>
                  </a:lnTo>
                  <a:lnTo>
                    <a:pt x="1225171" y="400498"/>
                  </a:lnTo>
                  <a:lnTo>
                    <a:pt x="1267843" y="342586"/>
                  </a:lnTo>
                  <a:lnTo>
                    <a:pt x="1310515" y="339538"/>
                  </a:lnTo>
                  <a:lnTo>
                    <a:pt x="1356235" y="382210"/>
                  </a:lnTo>
                  <a:lnTo>
                    <a:pt x="1398907" y="327346"/>
                  </a:lnTo>
                  <a:lnTo>
                    <a:pt x="1441579" y="257242"/>
                  </a:lnTo>
                  <a:lnTo>
                    <a:pt x="1487299" y="403546"/>
                  </a:lnTo>
                  <a:lnTo>
                    <a:pt x="1533019" y="327346"/>
                  </a:lnTo>
                  <a:lnTo>
                    <a:pt x="1575691" y="220666"/>
                  </a:lnTo>
                  <a:lnTo>
                    <a:pt x="1615315" y="156658"/>
                  </a:lnTo>
                  <a:lnTo>
                    <a:pt x="1661035" y="120082"/>
                  </a:lnTo>
                  <a:lnTo>
                    <a:pt x="1703707" y="83506"/>
                  </a:lnTo>
                  <a:lnTo>
                    <a:pt x="1749427" y="0"/>
                  </a:lnTo>
                  <a:lnTo>
                    <a:pt x="1792099" y="59122"/>
                  </a:lnTo>
                  <a:lnTo>
                    <a:pt x="1834771" y="110938"/>
                  </a:lnTo>
                  <a:lnTo>
                    <a:pt x="1880491" y="205426"/>
                  </a:lnTo>
                  <a:lnTo>
                    <a:pt x="1923163" y="287722"/>
                  </a:lnTo>
                  <a:lnTo>
                    <a:pt x="1968883" y="232858"/>
                  </a:lnTo>
                  <a:lnTo>
                    <a:pt x="2011555" y="284674"/>
                  </a:lnTo>
                  <a:lnTo>
                    <a:pt x="2054227" y="287722"/>
                  </a:lnTo>
                  <a:lnTo>
                    <a:pt x="2099947" y="296866"/>
                  </a:lnTo>
                  <a:lnTo>
                    <a:pt x="2142619" y="312106"/>
                  </a:lnTo>
                  <a:lnTo>
                    <a:pt x="2185291" y="324298"/>
                  </a:lnTo>
                  <a:lnTo>
                    <a:pt x="2224915" y="315154"/>
                  </a:lnTo>
                  <a:lnTo>
                    <a:pt x="2273683" y="388306"/>
                  </a:lnTo>
                  <a:lnTo>
                    <a:pt x="2316355" y="366970"/>
                  </a:lnTo>
                  <a:lnTo>
                    <a:pt x="2362075" y="272482"/>
                  </a:lnTo>
                  <a:lnTo>
                    <a:pt x="2404747" y="257242"/>
                  </a:lnTo>
                  <a:lnTo>
                    <a:pt x="2447419" y="199330"/>
                  </a:lnTo>
                  <a:lnTo>
                    <a:pt x="2493139" y="275530"/>
                  </a:lnTo>
                  <a:lnTo>
                    <a:pt x="2536928" y="324298"/>
                  </a:lnTo>
                </a:path>
              </a:pathLst>
            </a:custGeom>
            <a:ln w="19050">
              <a:solidFill>
                <a:srgbClr val="009CDC"/>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7" name="object 37"/>
          <p:cNvSpPr txBox="1"/>
          <p:nvPr/>
        </p:nvSpPr>
        <p:spPr>
          <a:xfrm>
            <a:off x="5281306" y="3702741"/>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0</a:t>
            </a:r>
            <a:endParaRPr sz="700">
              <a:latin typeface="Trebuchet MS"/>
              <a:cs typeface="Trebuchet MS"/>
            </a:endParaRPr>
          </a:p>
        </p:txBody>
      </p:sp>
      <p:sp>
        <p:nvSpPr>
          <p:cNvPr id="38" name="object 38"/>
          <p:cNvSpPr txBox="1"/>
          <p:nvPr/>
        </p:nvSpPr>
        <p:spPr>
          <a:xfrm>
            <a:off x="5229742" y="3370509"/>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40</a:t>
            </a:r>
            <a:endParaRPr sz="700">
              <a:latin typeface="Trebuchet MS"/>
              <a:cs typeface="Trebuchet MS"/>
            </a:endParaRPr>
          </a:p>
        </p:txBody>
      </p:sp>
      <p:sp>
        <p:nvSpPr>
          <p:cNvPr id="39" name="object 39"/>
          <p:cNvSpPr txBox="1"/>
          <p:nvPr/>
        </p:nvSpPr>
        <p:spPr>
          <a:xfrm>
            <a:off x="5229742" y="3038276"/>
            <a:ext cx="1270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80</a:t>
            </a:r>
            <a:endParaRPr sz="700">
              <a:latin typeface="Trebuchet MS"/>
              <a:cs typeface="Trebuchet MS"/>
            </a:endParaRPr>
          </a:p>
        </p:txBody>
      </p:sp>
      <p:sp>
        <p:nvSpPr>
          <p:cNvPr id="40" name="object 40"/>
          <p:cNvSpPr txBox="1"/>
          <p:nvPr/>
        </p:nvSpPr>
        <p:spPr>
          <a:xfrm>
            <a:off x="5178182" y="2706044"/>
            <a:ext cx="17780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25">
                <a:latin typeface="Trebuchet MS"/>
                <a:cs typeface="Trebuchet MS"/>
              </a:rPr>
              <a:t>120</a:t>
            </a:r>
            <a:endParaRPr sz="700">
              <a:latin typeface="Trebuchet MS"/>
              <a:cs typeface="Trebuchet MS"/>
            </a:endParaRPr>
          </a:p>
        </p:txBody>
      </p:sp>
      <p:sp>
        <p:nvSpPr>
          <p:cNvPr id="41" name="object 41"/>
          <p:cNvSpPr txBox="1"/>
          <p:nvPr/>
        </p:nvSpPr>
        <p:spPr>
          <a:xfrm>
            <a:off x="5290310" y="3827200"/>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2019</a:t>
            </a:r>
            <a:endParaRPr sz="800">
              <a:latin typeface="Arial"/>
              <a:cs typeface="Arial"/>
            </a:endParaRPr>
          </a:p>
        </p:txBody>
      </p:sp>
      <p:sp>
        <p:nvSpPr>
          <p:cNvPr id="42" name="object 42"/>
          <p:cNvSpPr txBox="1"/>
          <p:nvPr/>
        </p:nvSpPr>
        <p:spPr>
          <a:xfrm>
            <a:off x="5815241" y="3827200"/>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43" name="object 43"/>
          <p:cNvSpPr txBox="1"/>
          <p:nvPr/>
        </p:nvSpPr>
        <p:spPr>
          <a:xfrm>
            <a:off x="6341611" y="3827200"/>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2021</a:t>
            </a:r>
            <a:endParaRPr sz="800">
              <a:latin typeface="Arial"/>
              <a:cs typeface="Arial"/>
            </a:endParaRPr>
          </a:p>
        </p:txBody>
      </p:sp>
      <p:sp>
        <p:nvSpPr>
          <p:cNvPr id="44" name="object 44"/>
          <p:cNvSpPr txBox="1"/>
          <p:nvPr/>
        </p:nvSpPr>
        <p:spPr>
          <a:xfrm>
            <a:off x="6866542" y="3827200"/>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2022</a:t>
            </a:r>
            <a:endParaRPr sz="800">
              <a:latin typeface="Arial"/>
              <a:cs typeface="Arial"/>
            </a:endParaRPr>
          </a:p>
        </p:txBody>
      </p:sp>
      <p:sp>
        <p:nvSpPr>
          <p:cNvPr id="45" name="object 45"/>
          <p:cNvSpPr txBox="1"/>
          <p:nvPr/>
        </p:nvSpPr>
        <p:spPr>
          <a:xfrm>
            <a:off x="7391473" y="3827200"/>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2023</a:t>
            </a:r>
            <a:endParaRPr sz="800">
              <a:latin typeface="Arial"/>
              <a:cs typeface="Arial"/>
            </a:endParaRPr>
          </a:p>
        </p:txBody>
      </p:sp>
      <p:grpSp>
        <p:nvGrpSpPr>
          <p:cNvPr id="46" name="object 46"/>
          <p:cNvGrpSpPr/>
          <p:nvPr/>
        </p:nvGrpSpPr>
        <p:grpSpPr>
          <a:xfrm>
            <a:off x="2040954" y="2302883"/>
            <a:ext cx="2988310" cy="1746250"/>
            <a:chOff x="3554412" y="2201862"/>
            <a:chExt cx="2988310" cy="1746250"/>
          </a:xfrm>
        </p:grpSpPr>
        <p:sp>
          <p:nvSpPr>
            <p:cNvPr id="47" name="object 47"/>
            <p:cNvSpPr/>
            <p:nvPr/>
          </p:nvSpPr>
          <p:spPr>
            <a:xfrm>
              <a:off x="3554412" y="2201862"/>
              <a:ext cx="2988310" cy="1746250"/>
            </a:xfrm>
            <a:custGeom>
              <a:avLst/>
              <a:gdLst/>
              <a:ahLst/>
              <a:cxnLst/>
              <a:rect l="l" t="t" r="r" b="b"/>
              <a:pathLst>
                <a:path w="2988309" h="1746250">
                  <a:moveTo>
                    <a:pt x="2988000" y="0"/>
                  </a:moveTo>
                  <a:lnTo>
                    <a:pt x="0" y="0"/>
                  </a:lnTo>
                  <a:lnTo>
                    <a:pt x="0" y="1745999"/>
                  </a:lnTo>
                  <a:lnTo>
                    <a:pt x="2988000" y="1745999"/>
                  </a:lnTo>
                  <a:lnTo>
                    <a:pt x="2988000" y="0"/>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48"/>
            <p:cNvSpPr/>
            <p:nvPr/>
          </p:nvSpPr>
          <p:spPr>
            <a:xfrm>
              <a:off x="3805948" y="3681407"/>
              <a:ext cx="2594610" cy="33020"/>
            </a:xfrm>
            <a:custGeom>
              <a:avLst/>
              <a:gdLst/>
              <a:ahLst/>
              <a:cxnLst/>
              <a:rect l="l" t="t" r="r" b="b"/>
              <a:pathLst>
                <a:path w="2594610" h="33020">
                  <a:moveTo>
                    <a:pt x="0" y="0"/>
                  </a:moveTo>
                  <a:lnTo>
                    <a:pt x="2594590" y="1"/>
                  </a:lnTo>
                </a:path>
                <a:path w="2594610" h="33020">
                  <a:moveTo>
                    <a:pt x="0" y="0"/>
                  </a:moveTo>
                  <a:lnTo>
                    <a:pt x="0" y="32406"/>
                  </a:lnTo>
                </a:path>
                <a:path w="2594610" h="33020">
                  <a:moveTo>
                    <a:pt x="537451" y="0"/>
                  </a:moveTo>
                  <a:lnTo>
                    <a:pt x="537451" y="32406"/>
                  </a:lnTo>
                </a:path>
                <a:path w="2594610" h="33020">
                  <a:moveTo>
                    <a:pt x="1073899" y="0"/>
                  </a:moveTo>
                  <a:lnTo>
                    <a:pt x="1073899" y="32406"/>
                  </a:lnTo>
                </a:path>
                <a:path w="2594610" h="33020">
                  <a:moveTo>
                    <a:pt x="1610347" y="0"/>
                  </a:moveTo>
                  <a:lnTo>
                    <a:pt x="1610347" y="32406"/>
                  </a:lnTo>
                </a:path>
                <a:path w="2594610" h="33020">
                  <a:moveTo>
                    <a:pt x="2147703" y="0"/>
                  </a:moveTo>
                  <a:lnTo>
                    <a:pt x="2147703" y="32406"/>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49"/>
            <p:cNvSpPr/>
            <p:nvPr/>
          </p:nvSpPr>
          <p:spPr>
            <a:xfrm>
              <a:off x="3806684" y="2819764"/>
              <a:ext cx="2593340" cy="824865"/>
            </a:xfrm>
            <a:custGeom>
              <a:avLst/>
              <a:gdLst/>
              <a:ahLst/>
              <a:cxnLst/>
              <a:rect l="l" t="t" r="r" b="b"/>
              <a:pathLst>
                <a:path w="2593340" h="824864">
                  <a:moveTo>
                    <a:pt x="0" y="237379"/>
                  </a:moveTo>
                  <a:lnTo>
                    <a:pt x="39892" y="179467"/>
                  </a:lnTo>
                  <a:lnTo>
                    <a:pt x="85612" y="75835"/>
                  </a:lnTo>
                  <a:lnTo>
                    <a:pt x="131332" y="84979"/>
                  </a:lnTo>
                  <a:lnTo>
                    <a:pt x="177052" y="63643"/>
                  </a:lnTo>
                  <a:lnTo>
                    <a:pt x="219724" y="14875"/>
                  </a:lnTo>
                  <a:lnTo>
                    <a:pt x="265444" y="0"/>
                  </a:lnTo>
                  <a:lnTo>
                    <a:pt x="311164" y="75835"/>
                  </a:lnTo>
                  <a:lnTo>
                    <a:pt x="356884" y="112411"/>
                  </a:lnTo>
                  <a:lnTo>
                    <a:pt x="402604" y="84979"/>
                  </a:lnTo>
                  <a:lnTo>
                    <a:pt x="445276" y="106315"/>
                  </a:lnTo>
                  <a:lnTo>
                    <a:pt x="490996" y="106315"/>
                  </a:lnTo>
                  <a:lnTo>
                    <a:pt x="536716" y="209947"/>
                  </a:lnTo>
                  <a:lnTo>
                    <a:pt x="576340" y="148987"/>
                  </a:lnTo>
                  <a:lnTo>
                    <a:pt x="625108" y="557419"/>
                  </a:lnTo>
                  <a:lnTo>
                    <a:pt x="667780" y="824257"/>
                  </a:lnTo>
                  <a:lnTo>
                    <a:pt x="713500" y="779923"/>
                  </a:lnTo>
                  <a:lnTo>
                    <a:pt x="759220" y="688483"/>
                  </a:lnTo>
                  <a:lnTo>
                    <a:pt x="804940" y="639715"/>
                  </a:lnTo>
                  <a:lnTo>
                    <a:pt x="850660" y="633619"/>
                  </a:lnTo>
                  <a:lnTo>
                    <a:pt x="893332" y="615331"/>
                  </a:lnTo>
                  <a:lnTo>
                    <a:pt x="939052" y="584851"/>
                  </a:lnTo>
                  <a:lnTo>
                    <a:pt x="984772" y="581803"/>
                  </a:lnTo>
                  <a:lnTo>
                    <a:pt x="1030492" y="569611"/>
                  </a:lnTo>
                  <a:lnTo>
                    <a:pt x="1073164" y="624475"/>
                  </a:lnTo>
                  <a:lnTo>
                    <a:pt x="1115836" y="569611"/>
                  </a:lnTo>
                  <a:lnTo>
                    <a:pt x="1161556" y="435499"/>
                  </a:lnTo>
                  <a:lnTo>
                    <a:pt x="1204228" y="398923"/>
                  </a:lnTo>
                  <a:lnTo>
                    <a:pt x="1249948" y="322723"/>
                  </a:lnTo>
                  <a:lnTo>
                    <a:pt x="1295668" y="222139"/>
                  </a:lnTo>
                  <a:lnTo>
                    <a:pt x="1341388" y="185563"/>
                  </a:lnTo>
                  <a:lnTo>
                    <a:pt x="1387108" y="255667"/>
                  </a:lnTo>
                  <a:lnTo>
                    <a:pt x="1429780" y="289195"/>
                  </a:lnTo>
                  <a:lnTo>
                    <a:pt x="1475500" y="246523"/>
                  </a:lnTo>
                  <a:lnTo>
                    <a:pt x="1521220" y="225187"/>
                  </a:lnTo>
                  <a:lnTo>
                    <a:pt x="1566940" y="231283"/>
                  </a:lnTo>
                  <a:lnTo>
                    <a:pt x="1612660" y="377587"/>
                  </a:lnTo>
                  <a:lnTo>
                    <a:pt x="1652284" y="286147"/>
                  </a:lnTo>
                  <a:lnTo>
                    <a:pt x="1698004" y="164227"/>
                  </a:lnTo>
                  <a:lnTo>
                    <a:pt x="1740676" y="155083"/>
                  </a:lnTo>
                  <a:lnTo>
                    <a:pt x="1786396" y="139843"/>
                  </a:lnTo>
                  <a:lnTo>
                    <a:pt x="1832116" y="94123"/>
                  </a:lnTo>
                  <a:lnTo>
                    <a:pt x="1877836" y="109363"/>
                  </a:lnTo>
                  <a:lnTo>
                    <a:pt x="1923556" y="142891"/>
                  </a:lnTo>
                  <a:lnTo>
                    <a:pt x="1966228" y="158131"/>
                  </a:lnTo>
                  <a:lnTo>
                    <a:pt x="2011948" y="127651"/>
                  </a:lnTo>
                  <a:lnTo>
                    <a:pt x="2057668" y="148987"/>
                  </a:lnTo>
                  <a:lnTo>
                    <a:pt x="2103388" y="158131"/>
                  </a:lnTo>
                  <a:lnTo>
                    <a:pt x="2149108" y="212995"/>
                  </a:lnTo>
                  <a:lnTo>
                    <a:pt x="2188732" y="179467"/>
                  </a:lnTo>
                  <a:lnTo>
                    <a:pt x="2234452" y="91075"/>
                  </a:lnTo>
                  <a:lnTo>
                    <a:pt x="2277124" y="88027"/>
                  </a:lnTo>
                  <a:lnTo>
                    <a:pt x="2322844" y="66691"/>
                  </a:lnTo>
                  <a:lnTo>
                    <a:pt x="2368564" y="8779"/>
                  </a:lnTo>
                  <a:lnTo>
                    <a:pt x="2414284" y="8779"/>
                  </a:lnTo>
                  <a:lnTo>
                    <a:pt x="2460004" y="54499"/>
                  </a:lnTo>
                  <a:lnTo>
                    <a:pt x="2502676" y="84979"/>
                  </a:lnTo>
                  <a:lnTo>
                    <a:pt x="2545348" y="45355"/>
                  </a:lnTo>
                  <a:lnTo>
                    <a:pt x="2593120" y="69739"/>
                  </a:lnTo>
                </a:path>
              </a:pathLst>
            </a:custGeom>
            <a:ln w="19050">
              <a:solidFill>
                <a:srgbClr val="005F9E"/>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50" name="object 50"/>
          <p:cNvSpPr txBox="1"/>
          <p:nvPr/>
        </p:nvSpPr>
        <p:spPr>
          <a:xfrm>
            <a:off x="2147553" y="3711885"/>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0</a:t>
            </a:r>
            <a:endParaRPr sz="700">
              <a:latin typeface="Trebuchet MS"/>
              <a:cs typeface="Trebuchet MS"/>
            </a:endParaRPr>
          </a:p>
        </p:txBody>
      </p:sp>
      <p:sp>
        <p:nvSpPr>
          <p:cNvPr id="51" name="object 51"/>
          <p:cNvSpPr txBox="1"/>
          <p:nvPr/>
        </p:nvSpPr>
        <p:spPr>
          <a:xfrm>
            <a:off x="2147553" y="3379653"/>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1</a:t>
            </a:r>
            <a:endParaRPr sz="700">
              <a:latin typeface="Trebuchet MS"/>
              <a:cs typeface="Trebuchet MS"/>
            </a:endParaRPr>
          </a:p>
        </p:txBody>
      </p:sp>
      <p:sp>
        <p:nvSpPr>
          <p:cNvPr id="52" name="object 52"/>
          <p:cNvSpPr txBox="1"/>
          <p:nvPr/>
        </p:nvSpPr>
        <p:spPr>
          <a:xfrm>
            <a:off x="2147553" y="3047421"/>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2</a:t>
            </a:r>
            <a:endParaRPr sz="700">
              <a:latin typeface="Trebuchet MS"/>
              <a:cs typeface="Trebuchet MS"/>
            </a:endParaRPr>
          </a:p>
        </p:txBody>
      </p:sp>
      <p:sp>
        <p:nvSpPr>
          <p:cNvPr id="53" name="object 53"/>
          <p:cNvSpPr txBox="1"/>
          <p:nvPr/>
        </p:nvSpPr>
        <p:spPr>
          <a:xfrm>
            <a:off x="2147553" y="2715188"/>
            <a:ext cx="77470" cy="13208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700" spc="-50">
                <a:latin typeface="Trebuchet MS"/>
                <a:cs typeface="Trebuchet MS"/>
              </a:rPr>
              <a:t>3</a:t>
            </a:r>
            <a:endParaRPr sz="700">
              <a:latin typeface="Trebuchet MS"/>
              <a:cs typeface="Trebuchet MS"/>
            </a:endParaRPr>
          </a:p>
        </p:txBody>
      </p:sp>
      <p:sp>
        <p:nvSpPr>
          <p:cNvPr id="54" name="object 54"/>
          <p:cNvSpPr txBox="1"/>
          <p:nvPr/>
        </p:nvSpPr>
        <p:spPr>
          <a:xfrm>
            <a:off x="2156574" y="383329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2019</a:t>
            </a:r>
            <a:endParaRPr sz="800">
              <a:latin typeface="Arial"/>
              <a:cs typeface="Arial"/>
            </a:endParaRPr>
          </a:p>
        </p:txBody>
      </p:sp>
      <p:sp>
        <p:nvSpPr>
          <p:cNvPr id="55" name="object 55"/>
          <p:cNvSpPr txBox="1"/>
          <p:nvPr/>
        </p:nvSpPr>
        <p:spPr>
          <a:xfrm>
            <a:off x="2693132" y="383329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2020</a:t>
            </a:r>
            <a:endParaRPr sz="800">
              <a:latin typeface="Arial"/>
              <a:cs typeface="Arial"/>
            </a:endParaRPr>
          </a:p>
        </p:txBody>
      </p:sp>
      <p:sp>
        <p:nvSpPr>
          <p:cNvPr id="56" name="object 56"/>
          <p:cNvSpPr txBox="1"/>
          <p:nvPr/>
        </p:nvSpPr>
        <p:spPr>
          <a:xfrm>
            <a:off x="3231160" y="383329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2021</a:t>
            </a:r>
            <a:endParaRPr sz="800">
              <a:latin typeface="Arial"/>
              <a:cs typeface="Arial"/>
            </a:endParaRPr>
          </a:p>
        </p:txBody>
      </p:sp>
      <p:sp>
        <p:nvSpPr>
          <p:cNvPr id="57" name="object 57"/>
          <p:cNvSpPr txBox="1"/>
          <p:nvPr/>
        </p:nvSpPr>
        <p:spPr>
          <a:xfrm>
            <a:off x="3767718" y="383329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2022</a:t>
            </a:r>
            <a:endParaRPr sz="800">
              <a:latin typeface="Arial"/>
              <a:cs typeface="Arial"/>
            </a:endParaRPr>
          </a:p>
        </p:txBody>
      </p:sp>
      <p:sp>
        <p:nvSpPr>
          <p:cNvPr id="58" name="object 58"/>
          <p:cNvSpPr txBox="1"/>
          <p:nvPr/>
        </p:nvSpPr>
        <p:spPr>
          <a:xfrm>
            <a:off x="4304276" y="3833297"/>
            <a:ext cx="27940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20">
                <a:latin typeface="Arial"/>
                <a:cs typeface="Arial"/>
              </a:rPr>
              <a:t>2023</a:t>
            </a:r>
            <a:endParaRPr sz="800">
              <a:latin typeface="Arial"/>
              <a:cs typeface="Arial"/>
            </a:endParaRPr>
          </a:p>
        </p:txBody>
      </p:sp>
      <p:pic>
        <p:nvPicPr>
          <p:cNvPr id="59" name="object 59"/>
          <p:cNvPicPr/>
          <p:nvPr/>
        </p:nvPicPr>
        <p:blipFill>
          <a:blip r:embed="rId3"/>
          <a:stretch>
            <a:fillRect/>
          </a:stretch>
        </p:blipFill>
        <p:spPr>
          <a:xfrm>
            <a:off x="2869524" y="3608725"/>
            <a:ext cx="217170" cy="218493"/>
          </a:xfrm>
          <a:prstGeom prst="rect">
            <a:avLst/>
          </a:prstGeom>
        </p:spPr>
      </p:pic>
      <p:sp>
        <p:nvSpPr>
          <p:cNvPr id="60" name="object 60"/>
          <p:cNvSpPr txBox="1">
            <a:spLocks noGrp="1"/>
          </p:cNvSpPr>
          <p:nvPr>
            <p:ph type="title"/>
          </p:nvPr>
        </p:nvSpPr>
        <p:spPr>
          <a:prstGeom prst="rect">
            <a:avLst/>
          </a:prstGeom>
        </p:spPr>
        <p:txBody>
          <a:bodyPr vert="horz" wrap="square" lIns="0" tIns="43815" rIns="0" bIns="0" rtlCol="0">
            <a:spAutoFit/>
          </a:bodyPr>
          <a:lstStyle/>
          <a:p>
            <a:pPr marL="12700" marR="5080">
              <a:lnSpc>
                <a:spcPts val="2690"/>
              </a:lnSpc>
              <a:spcBef>
                <a:spcPts val="345"/>
              </a:spcBef>
            </a:pPr>
            <a:r>
              <a:t>Rolling</a:t>
            </a:r>
            <a:r>
              <a:rPr spc="-90"/>
              <a:t> </a:t>
            </a:r>
            <a:r>
              <a:rPr spc="-30"/>
              <a:t>recessions</a:t>
            </a:r>
            <a:r>
              <a:rPr spc="-85"/>
              <a:t> </a:t>
            </a:r>
            <a:r>
              <a:t>may</a:t>
            </a:r>
            <a:r>
              <a:rPr spc="-90"/>
              <a:t> </a:t>
            </a:r>
            <a:r>
              <a:rPr spc="-10"/>
              <a:t>limit </a:t>
            </a:r>
            <a:r>
              <a:rPr spc="-20"/>
              <a:t>likelihood</a:t>
            </a:r>
            <a:r>
              <a:rPr spc="-80"/>
              <a:t> </a:t>
            </a:r>
            <a:r>
              <a:rPr spc="-10"/>
              <a:t>of</a:t>
            </a:r>
            <a:r>
              <a:rPr spc="-90"/>
              <a:t> </a:t>
            </a:r>
            <a:r>
              <a:t>broad</a:t>
            </a:r>
            <a:r>
              <a:rPr spc="-80"/>
              <a:t> </a:t>
            </a:r>
            <a:r>
              <a:rPr spc="-10"/>
              <a:t>downturn</a:t>
            </a:r>
          </a:p>
        </p:txBody>
      </p:sp>
      <p:sp>
        <p:nvSpPr>
          <p:cNvPr id="66" name="object 66"/>
          <p:cNvSpPr txBox="1"/>
          <p:nvPr/>
        </p:nvSpPr>
        <p:spPr>
          <a:xfrm>
            <a:off x="191691" y="7163217"/>
            <a:ext cx="5940425" cy="504190"/>
          </a:xfrm>
          <a:prstGeom prst="rect">
            <a:avLst/>
          </a:prstGeom>
        </p:spPr>
        <p:txBody>
          <a:bodyPr vert="horz" wrap="square" lIns="0" tIns="152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97500"/>
              </a:lnSpc>
              <a:spcBef>
                <a:spcPts val="120"/>
              </a:spcBef>
            </a:pPr>
            <a:r>
              <a:rPr sz="800" spc="-10" dirty="0">
                <a:solidFill>
                  <a:srgbClr val="222222"/>
                </a:solidFill>
                <a:latin typeface="Arial"/>
                <a:cs typeface="Arial"/>
              </a:rPr>
              <a:t>Sources:</a:t>
            </a:r>
            <a:r>
              <a:rPr sz="800" spc="20" dirty="0">
                <a:solidFill>
                  <a:srgbClr val="222222"/>
                </a:solidFill>
                <a:latin typeface="Arial"/>
                <a:cs typeface="Arial"/>
              </a:rPr>
              <a:t> </a:t>
            </a:r>
            <a:r>
              <a:rPr sz="800" spc="-10" dirty="0">
                <a:solidFill>
                  <a:srgbClr val="222222"/>
                </a:solidFill>
                <a:latin typeface="Arial"/>
                <a:cs typeface="Arial"/>
              </a:rPr>
              <a:t>Travel:</a:t>
            </a:r>
            <a:r>
              <a:rPr sz="800" spc="20" dirty="0">
                <a:solidFill>
                  <a:srgbClr val="222222"/>
                </a:solidFill>
                <a:latin typeface="Arial"/>
                <a:cs typeface="Arial"/>
              </a:rPr>
              <a:t> </a:t>
            </a:r>
            <a:r>
              <a:rPr sz="800" dirty="0">
                <a:solidFill>
                  <a:srgbClr val="222222"/>
                </a:solidFill>
                <a:latin typeface="Arial"/>
                <a:cs typeface="Arial"/>
              </a:rPr>
              <a:t>Transportation</a:t>
            </a:r>
            <a:r>
              <a:rPr sz="800" spc="25" dirty="0">
                <a:solidFill>
                  <a:srgbClr val="222222"/>
                </a:solidFill>
                <a:latin typeface="Arial"/>
                <a:cs typeface="Arial"/>
              </a:rPr>
              <a:t> </a:t>
            </a:r>
            <a:r>
              <a:rPr sz="800" spc="-10" dirty="0">
                <a:solidFill>
                  <a:srgbClr val="222222"/>
                </a:solidFill>
                <a:latin typeface="Arial"/>
                <a:cs typeface="Arial"/>
              </a:rPr>
              <a:t>Security</a:t>
            </a:r>
            <a:r>
              <a:rPr sz="800" spc="15" dirty="0">
                <a:solidFill>
                  <a:srgbClr val="222222"/>
                </a:solidFill>
                <a:latin typeface="Arial"/>
                <a:cs typeface="Arial"/>
              </a:rPr>
              <a:t> </a:t>
            </a:r>
            <a:r>
              <a:rPr sz="800" dirty="0">
                <a:solidFill>
                  <a:srgbClr val="222222"/>
                </a:solidFill>
                <a:latin typeface="Arial"/>
                <a:cs typeface="Arial"/>
              </a:rPr>
              <a:t>Agency</a:t>
            </a:r>
            <a:r>
              <a:rPr sz="800" spc="15" dirty="0">
                <a:solidFill>
                  <a:srgbClr val="222222"/>
                </a:solidFill>
                <a:latin typeface="Arial"/>
                <a:cs typeface="Arial"/>
              </a:rPr>
              <a:t> </a:t>
            </a:r>
            <a:r>
              <a:rPr sz="800" spc="-35" dirty="0">
                <a:solidFill>
                  <a:srgbClr val="222222"/>
                </a:solidFill>
                <a:latin typeface="Arial"/>
                <a:cs typeface="Arial"/>
              </a:rPr>
              <a:t>(TSA),</a:t>
            </a:r>
            <a:r>
              <a:rPr sz="800" spc="30" dirty="0">
                <a:solidFill>
                  <a:srgbClr val="222222"/>
                </a:solidFill>
                <a:latin typeface="Arial"/>
                <a:cs typeface="Arial"/>
              </a:rPr>
              <a:t> </a:t>
            </a:r>
            <a:r>
              <a:rPr sz="800" spc="-45" dirty="0">
                <a:solidFill>
                  <a:srgbClr val="222222"/>
                </a:solidFill>
                <a:latin typeface="Arial"/>
                <a:cs typeface="Arial"/>
              </a:rPr>
              <a:t>U.S.</a:t>
            </a:r>
            <a:r>
              <a:rPr sz="800" spc="30" dirty="0">
                <a:solidFill>
                  <a:srgbClr val="222222"/>
                </a:solidFill>
                <a:latin typeface="Arial"/>
                <a:cs typeface="Arial"/>
              </a:rPr>
              <a:t> </a:t>
            </a:r>
            <a:r>
              <a:rPr sz="800" dirty="0">
                <a:solidFill>
                  <a:srgbClr val="222222"/>
                </a:solidFill>
                <a:latin typeface="Arial"/>
                <a:cs typeface="Arial"/>
              </a:rPr>
              <a:t>Department</a:t>
            </a:r>
            <a:r>
              <a:rPr sz="800" spc="15" dirty="0">
                <a:solidFill>
                  <a:srgbClr val="222222"/>
                </a:solidFill>
                <a:latin typeface="Arial"/>
                <a:cs typeface="Arial"/>
              </a:rPr>
              <a:t> </a:t>
            </a:r>
            <a:r>
              <a:rPr sz="800" dirty="0">
                <a:solidFill>
                  <a:srgbClr val="222222"/>
                </a:solidFill>
                <a:latin typeface="Arial"/>
                <a:cs typeface="Arial"/>
              </a:rPr>
              <a:t>of</a:t>
            </a:r>
            <a:r>
              <a:rPr sz="800" spc="25" dirty="0">
                <a:solidFill>
                  <a:srgbClr val="222222"/>
                </a:solidFill>
                <a:latin typeface="Arial"/>
                <a:cs typeface="Arial"/>
              </a:rPr>
              <a:t> </a:t>
            </a:r>
            <a:r>
              <a:rPr sz="800" dirty="0">
                <a:solidFill>
                  <a:srgbClr val="222222"/>
                </a:solidFill>
                <a:latin typeface="Arial"/>
                <a:cs typeface="Arial"/>
              </a:rPr>
              <a:t>Homeland</a:t>
            </a:r>
            <a:r>
              <a:rPr sz="800" spc="25" dirty="0">
                <a:solidFill>
                  <a:srgbClr val="222222"/>
                </a:solidFill>
                <a:latin typeface="Arial"/>
                <a:cs typeface="Arial"/>
              </a:rPr>
              <a:t> </a:t>
            </a:r>
            <a:r>
              <a:rPr sz="800" spc="-10" dirty="0">
                <a:solidFill>
                  <a:srgbClr val="222222"/>
                </a:solidFill>
                <a:latin typeface="Arial"/>
                <a:cs typeface="Arial"/>
              </a:rPr>
              <a:t>Security.</a:t>
            </a:r>
            <a:r>
              <a:rPr sz="800" spc="30" dirty="0">
                <a:solidFill>
                  <a:srgbClr val="222222"/>
                </a:solidFill>
                <a:latin typeface="Arial"/>
                <a:cs typeface="Arial"/>
              </a:rPr>
              <a:t> </a:t>
            </a:r>
            <a:r>
              <a:rPr sz="800" dirty="0">
                <a:solidFill>
                  <a:srgbClr val="222222"/>
                </a:solidFill>
                <a:latin typeface="Arial"/>
                <a:cs typeface="Arial"/>
              </a:rPr>
              <a:t>Data</a:t>
            </a:r>
            <a:r>
              <a:rPr sz="800" spc="20" dirty="0">
                <a:solidFill>
                  <a:srgbClr val="222222"/>
                </a:solidFill>
                <a:latin typeface="Arial"/>
                <a:cs typeface="Arial"/>
              </a:rPr>
              <a:t> </a:t>
            </a:r>
            <a:r>
              <a:rPr sz="800" dirty="0">
                <a:solidFill>
                  <a:srgbClr val="222222"/>
                </a:solidFill>
                <a:latin typeface="Arial"/>
                <a:cs typeface="Arial"/>
              </a:rPr>
              <a:t>is</a:t>
            </a:r>
            <a:r>
              <a:rPr sz="800" spc="20" dirty="0">
                <a:solidFill>
                  <a:srgbClr val="222222"/>
                </a:solidFill>
                <a:latin typeface="Arial"/>
                <a:cs typeface="Arial"/>
              </a:rPr>
              <a:t> </a:t>
            </a:r>
            <a:r>
              <a:rPr sz="800" dirty="0">
                <a:solidFill>
                  <a:srgbClr val="222222"/>
                </a:solidFill>
                <a:latin typeface="Arial"/>
                <a:cs typeface="Arial"/>
              </a:rPr>
              <a:t>a</a:t>
            </a:r>
            <a:r>
              <a:rPr sz="800" spc="20" dirty="0">
                <a:solidFill>
                  <a:srgbClr val="222222"/>
                </a:solidFill>
                <a:latin typeface="Arial"/>
                <a:cs typeface="Arial"/>
              </a:rPr>
              <a:t> </a:t>
            </a:r>
            <a:r>
              <a:rPr sz="800" spc="-10" dirty="0">
                <a:solidFill>
                  <a:srgbClr val="222222"/>
                </a:solidFill>
                <a:latin typeface="Arial"/>
                <a:cs typeface="Arial"/>
              </a:rPr>
              <a:t>30-</a:t>
            </a:r>
            <a:r>
              <a:rPr sz="800" dirty="0">
                <a:solidFill>
                  <a:srgbClr val="222222"/>
                </a:solidFill>
                <a:latin typeface="Arial"/>
                <a:cs typeface="Arial"/>
              </a:rPr>
              <a:t>day</a:t>
            </a:r>
            <a:r>
              <a:rPr sz="800" spc="15" dirty="0">
                <a:solidFill>
                  <a:srgbClr val="222222"/>
                </a:solidFill>
                <a:latin typeface="Arial"/>
                <a:cs typeface="Arial"/>
              </a:rPr>
              <a:t> </a:t>
            </a:r>
            <a:r>
              <a:rPr sz="800" dirty="0">
                <a:solidFill>
                  <a:srgbClr val="222222"/>
                </a:solidFill>
                <a:latin typeface="Arial"/>
                <a:cs typeface="Arial"/>
              </a:rPr>
              <a:t>moving</a:t>
            </a:r>
            <a:r>
              <a:rPr sz="800" spc="20" dirty="0">
                <a:solidFill>
                  <a:srgbClr val="222222"/>
                </a:solidFill>
                <a:latin typeface="Arial"/>
                <a:cs typeface="Arial"/>
              </a:rPr>
              <a:t> </a:t>
            </a:r>
            <a:r>
              <a:rPr sz="800" spc="-10" dirty="0">
                <a:solidFill>
                  <a:srgbClr val="222222"/>
                </a:solidFill>
                <a:latin typeface="Arial"/>
                <a:cs typeface="Arial"/>
              </a:rPr>
              <a:t>average. As</a:t>
            </a:r>
            <a:r>
              <a:rPr sz="800" spc="10" dirty="0">
                <a:solidFill>
                  <a:srgbClr val="222222"/>
                </a:solidFill>
                <a:latin typeface="Arial"/>
                <a:cs typeface="Arial"/>
              </a:rPr>
              <a:t> </a:t>
            </a:r>
            <a:r>
              <a:rPr sz="800" dirty="0">
                <a:solidFill>
                  <a:srgbClr val="222222"/>
                </a:solidFill>
                <a:latin typeface="Arial"/>
                <a:cs typeface="Arial"/>
              </a:rPr>
              <a:t>of</a:t>
            </a:r>
            <a:r>
              <a:rPr sz="800" spc="15" dirty="0">
                <a:solidFill>
                  <a:srgbClr val="222222"/>
                </a:solidFill>
                <a:latin typeface="Arial"/>
                <a:cs typeface="Arial"/>
              </a:rPr>
              <a:t> </a:t>
            </a:r>
            <a:r>
              <a:rPr sz="800" dirty="0">
                <a:solidFill>
                  <a:srgbClr val="222222"/>
                </a:solidFill>
                <a:latin typeface="Arial"/>
                <a:cs typeface="Arial"/>
              </a:rPr>
              <a:t>November</a:t>
            </a:r>
            <a:r>
              <a:rPr sz="800" spc="15" dirty="0">
                <a:solidFill>
                  <a:srgbClr val="222222"/>
                </a:solidFill>
                <a:latin typeface="Arial"/>
                <a:cs typeface="Arial"/>
              </a:rPr>
              <a:t> </a:t>
            </a:r>
            <a:r>
              <a:rPr sz="800" dirty="0">
                <a:solidFill>
                  <a:srgbClr val="222222"/>
                </a:solidFill>
                <a:latin typeface="Arial"/>
                <a:cs typeface="Arial"/>
              </a:rPr>
              <a:t>30,</a:t>
            </a:r>
            <a:r>
              <a:rPr sz="800" spc="25" dirty="0">
                <a:solidFill>
                  <a:srgbClr val="222222"/>
                </a:solidFill>
                <a:latin typeface="Arial"/>
                <a:cs typeface="Arial"/>
              </a:rPr>
              <a:t> </a:t>
            </a:r>
            <a:r>
              <a:rPr sz="800" dirty="0">
                <a:solidFill>
                  <a:srgbClr val="222222"/>
                </a:solidFill>
                <a:latin typeface="Arial"/>
                <a:cs typeface="Arial"/>
              </a:rPr>
              <a:t>2023.</a:t>
            </a:r>
            <a:r>
              <a:rPr sz="800" spc="20" dirty="0">
                <a:solidFill>
                  <a:srgbClr val="222222"/>
                </a:solidFill>
                <a:latin typeface="Arial"/>
                <a:cs typeface="Arial"/>
              </a:rPr>
              <a:t> </a:t>
            </a:r>
            <a:r>
              <a:rPr sz="800" dirty="0">
                <a:solidFill>
                  <a:srgbClr val="222222"/>
                </a:solidFill>
                <a:latin typeface="Arial"/>
                <a:cs typeface="Arial"/>
              </a:rPr>
              <a:t>Oil:</a:t>
            </a:r>
            <a:r>
              <a:rPr sz="800" spc="15" dirty="0">
                <a:solidFill>
                  <a:srgbClr val="222222"/>
                </a:solidFill>
                <a:latin typeface="Arial"/>
                <a:cs typeface="Arial"/>
              </a:rPr>
              <a:t> </a:t>
            </a:r>
            <a:r>
              <a:rPr sz="800" dirty="0">
                <a:solidFill>
                  <a:srgbClr val="222222"/>
                </a:solidFill>
                <a:latin typeface="Arial"/>
                <a:cs typeface="Arial"/>
              </a:rPr>
              <a:t>Refinitiv.</a:t>
            </a:r>
            <a:r>
              <a:rPr sz="800" spc="25" dirty="0">
                <a:solidFill>
                  <a:srgbClr val="222222"/>
                </a:solidFill>
                <a:latin typeface="Arial"/>
                <a:cs typeface="Arial"/>
              </a:rPr>
              <a:t> </a:t>
            </a:r>
            <a:r>
              <a:rPr sz="800" spc="-10" dirty="0">
                <a:solidFill>
                  <a:srgbClr val="222222"/>
                </a:solidFill>
                <a:latin typeface="Arial"/>
                <a:cs typeface="Arial"/>
              </a:rPr>
              <a:t>As</a:t>
            </a:r>
            <a:r>
              <a:rPr sz="800" spc="10" dirty="0">
                <a:solidFill>
                  <a:srgbClr val="222222"/>
                </a:solidFill>
                <a:latin typeface="Arial"/>
                <a:cs typeface="Arial"/>
              </a:rPr>
              <a:t> </a:t>
            </a:r>
            <a:r>
              <a:rPr sz="800" dirty="0">
                <a:solidFill>
                  <a:srgbClr val="222222"/>
                </a:solidFill>
                <a:latin typeface="Arial"/>
                <a:cs typeface="Arial"/>
              </a:rPr>
              <a:t>of</a:t>
            </a:r>
            <a:r>
              <a:rPr sz="800" spc="15" dirty="0">
                <a:solidFill>
                  <a:srgbClr val="222222"/>
                </a:solidFill>
                <a:latin typeface="Arial"/>
                <a:cs typeface="Arial"/>
              </a:rPr>
              <a:t> </a:t>
            </a:r>
            <a:r>
              <a:rPr sz="800" dirty="0">
                <a:solidFill>
                  <a:srgbClr val="222222"/>
                </a:solidFill>
                <a:latin typeface="Arial"/>
                <a:cs typeface="Arial"/>
              </a:rPr>
              <a:t>November</a:t>
            </a:r>
            <a:r>
              <a:rPr sz="800" spc="15" dirty="0">
                <a:solidFill>
                  <a:srgbClr val="222222"/>
                </a:solidFill>
                <a:latin typeface="Arial"/>
                <a:cs typeface="Arial"/>
              </a:rPr>
              <a:t> </a:t>
            </a:r>
            <a:r>
              <a:rPr sz="800" dirty="0">
                <a:solidFill>
                  <a:srgbClr val="222222"/>
                </a:solidFill>
                <a:latin typeface="Arial"/>
                <a:cs typeface="Arial"/>
              </a:rPr>
              <a:t>30,</a:t>
            </a:r>
            <a:r>
              <a:rPr sz="800" spc="25" dirty="0">
                <a:solidFill>
                  <a:srgbClr val="222222"/>
                </a:solidFill>
                <a:latin typeface="Arial"/>
                <a:cs typeface="Arial"/>
              </a:rPr>
              <a:t> </a:t>
            </a:r>
            <a:r>
              <a:rPr sz="800" dirty="0">
                <a:solidFill>
                  <a:srgbClr val="222222"/>
                </a:solidFill>
                <a:latin typeface="Arial"/>
                <a:cs typeface="Arial"/>
              </a:rPr>
              <a:t>2023.</a:t>
            </a:r>
            <a:r>
              <a:rPr sz="800" spc="20" dirty="0">
                <a:solidFill>
                  <a:srgbClr val="222222"/>
                </a:solidFill>
                <a:latin typeface="Arial"/>
                <a:cs typeface="Arial"/>
              </a:rPr>
              <a:t> </a:t>
            </a:r>
            <a:r>
              <a:rPr sz="800" dirty="0">
                <a:solidFill>
                  <a:srgbClr val="222222"/>
                </a:solidFill>
                <a:latin typeface="Arial"/>
                <a:cs typeface="Arial"/>
              </a:rPr>
              <a:t>Housing:</a:t>
            </a:r>
            <a:r>
              <a:rPr sz="800" spc="20" dirty="0">
                <a:solidFill>
                  <a:srgbClr val="222222"/>
                </a:solidFill>
                <a:latin typeface="Arial"/>
                <a:cs typeface="Arial"/>
              </a:rPr>
              <a:t> </a:t>
            </a:r>
            <a:r>
              <a:rPr sz="800" dirty="0">
                <a:solidFill>
                  <a:srgbClr val="222222"/>
                </a:solidFill>
                <a:latin typeface="Arial"/>
                <a:cs typeface="Arial"/>
              </a:rPr>
              <a:t>Standard</a:t>
            </a:r>
            <a:r>
              <a:rPr sz="800" spc="20" dirty="0">
                <a:solidFill>
                  <a:srgbClr val="222222"/>
                </a:solidFill>
                <a:latin typeface="Arial"/>
                <a:cs typeface="Arial"/>
              </a:rPr>
              <a:t> </a:t>
            </a:r>
            <a:r>
              <a:rPr sz="800" dirty="0">
                <a:solidFill>
                  <a:srgbClr val="222222"/>
                </a:solidFill>
                <a:latin typeface="Arial"/>
                <a:cs typeface="Arial"/>
              </a:rPr>
              <a:t>&amp;</a:t>
            </a:r>
            <a:r>
              <a:rPr sz="800" spc="15" dirty="0">
                <a:solidFill>
                  <a:srgbClr val="222222"/>
                </a:solidFill>
                <a:latin typeface="Arial"/>
                <a:cs typeface="Arial"/>
              </a:rPr>
              <a:t> </a:t>
            </a:r>
            <a:r>
              <a:rPr sz="800" spc="-10" dirty="0">
                <a:solidFill>
                  <a:srgbClr val="222222"/>
                </a:solidFill>
                <a:latin typeface="Arial"/>
                <a:cs typeface="Arial"/>
              </a:rPr>
              <a:t>Poor’s.</a:t>
            </a:r>
            <a:r>
              <a:rPr sz="800" spc="25" dirty="0">
                <a:solidFill>
                  <a:srgbClr val="222222"/>
                </a:solidFill>
                <a:latin typeface="Arial"/>
                <a:cs typeface="Arial"/>
              </a:rPr>
              <a:t> </a:t>
            </a:r>
            <a:r>
              <a:rPr sz="800" spc="-20" dirty="0">
                <a:solidFill>
                  <a:srgbClr val="222222"/>
                </a:solidFill>
                <a:latin typeface="Arial"/>
                <a:cs typeface="Arial"/>
              </a:rPr>
              <a:t>Latest</a:t>
            </a:r>
            <a:r>
              <a:rPr sz="800" spc="10" dirty="0">
                <a:solidFill>
                  <a:srgbClr val="222222"/>
                </a:solidFill>
                <a:latin typeface="Arial"/>
                <a:cs typeface="Arial"/>
              </a:rPr>
              <a:t> </a:t>
            </a:r>
            <a:r>
              <a:rPr sz="800" dirty="0">
                <a:solidFill>
                  <a:srgbClr val="222222"/>
                </a:solidFill>
                <a:latin typeface="Arial"/>
                <a:cs typeface="Arial"/>
              </a:rPr>
              <a:t>available</a:t>
            </a:r>
            <a:r>
              <a:rPr sz="800" spc="20" dirty="0">
                <a:solidFill>
                  <a:srgbClr val="222222"/>
                </a:solidFill>
                <a:latin typeface="Arial"/>
                <a:cs typeface="Arial"/>
              </a:rPr>
              <a:t> </a:t>
            </a:r>
            <a:r>
              <a:rPr sz="800" dirty="0">
                <a:solidFill>
                  <a:srgbClr val="222222"/>
                </a:solidFill>
                <a:latin typeface="Arial"/>
                <a:cs typeface="Arial"/>
              </a:rPr>
              <a:t>monthly</a:t>
            </a:r>
            <a:r>
              <a:rPr sz="800" spc="10" dirty="0">
                <a:solidFill>
                  <a:srgbClr val="222222"/>
                </a:solidFill>
                <a:latin typeface="Arial"/>
                <a:cs typeface="Arial"/>
              </a:rPr>
              <a:t> </a:t>
            </a:r>
            <a:r>
              <a:rPr sz="800" dirty="0">
                <a:solidFill>
                  <a:srgbClr val="222222"/>
                </a:solidFill>
                <a:latin typeface="Arial"/>
                <a:cs typeface="Arial"/>
              </a:rPr>
              <a:t>data</a:t>
            </a:r>
            <a:r>
              <a:rPr sz="800" spc="20" dirty="0">
                <a:solidFill>
                  <a:srgbClr val="222222"/>
                </a:solidFill>
                <a:latin typeface="Arial"/>
                <a:cs typeface="Arial"/>
              </a:rPr>
              <a:t> </a:t>
            </a:r>
            <a:r>
              <a:rPr sz="800" spc="-25" dirty="0">
                <a:solidFill>
                  <a:srgbClr val="222222"/>
                </a:solidFill>
                <a:latin typeface="Arial"/>
                <a:cs typeface="Arial"/>
              </a:rPr>
              <a:t>is</a:t>
            </a:r>
            <a:r>
              <a:rPr sz="800" dirty="0">
                <a:solidFill>
                  <a:srgbClr val="222222"/>
                </a:solidFill>
                <a:latin typeface="Arial"/>
                <a:cs typeface="Arial"/>
              </a:rPr>
              <a:t> September</a:t>
            </a:r>
            <a:r>
              <a:rPr sz="800" spc="20" dirty="0">
                <a:solidFill>
                  <a:srgbClr val="222222"/>
                </a:solidFill>
                <a:latin typeface="Arial"/>
                <a:cs typeface="Arial"/>
              </a:rPr>
              <a:t> </a:t>
            </a:r>
            <a:r>
              <a:rPr sz="800" dirty="0">
                <a:solidFill>
                  <a:srgbClr val="222222"/>
                </a:solidFill>
                <a:latin typeface="Arial"/>
                <a:cs typeface="Arial"/>
              </a:rPr>
              <a:t>2023,</a:t>
            </a:r>
            <a:r>
              <a:rPr sz="800" spc="35" dirty="0">
                <a:solidFill>
                  <a:srgbClr val="222222"/>
                </a:solidFill>
                <a:latin typeface="Arial"/>
                <a:cs typeface="Arial"/>
              </a:rPr>
              <a:t> </a:t>
            </a:r>
            <a:r>
              <a:rPr sz="800" spc="-45" dirty="0">
                <a:solidFill>
                  <a:srgbClr val="222222"/>
                </a:solidFill>
                <a:latin typeface="Arial"/>
                <a:cs typeface="Arial"/>
              </a:rPr>
              <a:t>as</a:t>
            </a:r>
            <a:r>
              <a:rPr sz="800" spc="15" dirty="0">
                <a:solidFill>
                  <a:srgbClr val="222222"/>
                </a:solidFill>
                <a:latin typeface="Arial"/>
                <a:cs typeface="Arial"/>
              </a:rPr>
              <a:t> </a:t>
            </a:r>
            <a:r>
              <a:rPr sz="800" dirty="0">
                <a:solidFill>
                  <a:srgbClr val="222222"/>
                </a:solidFill>
                <a:latin typeface="Arial"/>
                <a:cs typeface="Arial"/>
              </a:rPr>
              <a:t>of</a:t>
            </a:r>
            <a:r>
              <a:rPr sz="800" spc="25" dirty="0">
                <a:solidFill>
                  <a:srgbClr val="222222"/>
                </a:solidFill>
                <a:latin typeface="Arial"/>
                <a:cs typeface="Arial"/>
              </a:rPr>
              <a:t> </a:t>
            </a:r>
            <a:r>
              <a:rPr sz="800" dirty="0">
                <a:solidFill>
                  <a:srgbClr val="222222"/>
                </a:solidFill>
                <a:latin typeface="Arial"/>
                <a:cs typeface="Arial"/>
              </a:rPr>
              <a:t>November</a:t>
            </a:r>
            <a:r>
              <a:rPr sz="800" spc="25" dirty="0">
                <a:solidFill>
                  <a:srgbClr val="222222"/>
                </a:solidFill>
                <a:latin typeface="Arial"/>
                <a:cs typeface="Arial"/>
              </a:rPr>
              <a:t> </a:t>
            </a:r>
            <a:r>
              <a:rPr sz="800" dirty="0">
                <a:solidFill>
                  <a:srgbClr val="222222"/>
                </a:solidFill>
                <a:latin typeface="Arial"/>
                <a:cs typeface="Arial"/>
              </a:rPr>
              <a:t>30,</a:t>
            </a:r>
            <a:r>
              <a:rPr sz="800" spc="30" dirty="0">
                <a:solidFill>
                  <a:srgbClr val="222222"/>
                </a:solidFill>
                <a:latin typeface="Arial"/>
                <a:cs typeface="Arial"/>
              </a:rPr>
              <a:t> </a:t>
            </a:r>
            <a:r>
              <a:rPr sz="800" dirty="0">
                <a:solidFill>
                  <a:srgbClr val="222222"/>
                </a:solidFill>
                <a:latin typeface="Arial"/>
                <a:cs typeface="Arial"/>
              </a:rPr>
              <a:t>2023.</a:t>
            </a:r>
            <a:r>
              <a:rPr sz="800" spc="30" dirty="0">
                <a:solidFill>
                  <a:srgbClr val="222222"/>
                </a:solidFill>
                <a:latin typeface="Arial"/>
                <a:cs typeface="Arial"/>
              </a:rPr>
              <a:t> </a:t>
            </a:r>
            <a:r>
              <a:rPr sz="800" dirty="0">
                <a:solidFill>
                  <a:srgbClr val="222222"/>
                </a:solidFill>
                <a:latin typeface="Arial"/>
                <a:cs typeface="Arial"/>
              </a:rPr>
              <a:t>Semiconductors:</a:t>
            </a:r>
            <a:r>
              <a:rPr sz="800" spc="25" dirty="0">
                <a:solidFill>
                  <a:srgbClr val="222222"/>
                </a:solidFill>
                <a:latin typeface="Arial"/>
                <a:cs typeface="Arial"/>
              </a:rPr>
              <a:t> </a:t>
            </a:r>
            <a:r>
              <a:rPr sz="800" dirty="0">
                <a:solidFill>
                  <a:srgbClr val="222222"/>
                </a:solidFill>
                <a:latin typeface="Arial"/>
                <a:cs typeface="Arial"/>
              </a:rPr>
              <a:t>Philadelphia</a:t>
            </a:r>
            <a:r>
              <a:rPr sz="800" spc="25" dirty="0">
                <a:solidFill>
                  <a:srgbClr val="222222"/>
                </a:solidFill>
                <a:latin typeface="Arial"/>
                <a:cs typeface="Arial"/>
              </a:rPr>
              <a:t> </a:t>
            </a:r>
            <a:r>
              <a:rPr sz="800" dirty="0">
                <a:solidFill>
                  <a:srgbClr val="222222"/>
                </a:solidFill>
                <a:latin typeface="Arial"/>
                <a:cs typeface="Arial"/>
              </a:rPr>
              <a:t>Stock</a:t>
            </a:r>
            <a:r>
              <a:rPr sz="800" spc="30" dirty="0">
                <a:solidFill>
                  <a:srgbClr val="222222"/>
                </a:solidFill>
                <a:latin typeface="Arial"/>
                <a:cs typeface="Arial"/>
              </a:rPr>
              <a:t> </a:t>
            </a:r>
            <a:r>
              <a:rPr sz="800" spc="-10" dirty="0">
                <a:solidFill>
                  <a:srgbClr val="222222"/>
                </a:solidFill>
                <a:latin typeface="Arial"/>
                <a:cs typeface="Arial"/>
              </a:rPr>
              <a:t>Exchange.</a:t>
            </a:r>
            <a:r>
              <a:rPr sz="800" spc="35" dirty="0">
                <a:solidFill>
                  <a:srgbClr val="222222"/>
                </a:solidFill>
                <a:latin typeface="Arial"/>
                <a:cs typeface="Arial"/>
              </a:rPr>
              <a:t> </a:t>
            </a:r>
            <a:r>
              <a:rPr sz="800" spc="-10" dirty="0">
                <a:solidFill>
                  <a:srgbClr val="222222"/>
                </a:solidFill>
                <a:latin typeface="Arial"/>
                <a:cs typeface="Arial"/>
              </a:rPr>
              <a:t>As</a:t>
            </a:r>
            <a:r>
              <a:rPr sz="800" spc="15" dirty="0">
                <a:solidFill>
                  <a:srgbClr val="222222"/>
                </a:solidFill>
                <a:latin typeface="Arial"/>
                <a:cs typeface="Arial"/>
              </a:rPr>
              <a:t> </a:t>
            </a:r>
            <a:r>
              <a:rPr sz="800" dirty="0">
                <a:solidFill>
                  <a:srgbClr val="222222"/>
                </a:solidFill>
                <a:latin typeface="Arial"/>
                <a:cs typeface="Arial"/>
              </a:rPr>
              <a:t>of</a:t>
            </a:r>
            <a:r>
              <a:rPr sz="800" spc="25" dirty="0">
                <a:solidFill>
                  <a:srgbClr val="222222"/>
                </a:solidFill>
                <a:latin typeface="Arial"/>
                <a:cs typeface="Arial"/>
              </a:rPr>
              <a:t> </a:t>
            </a:r>
            <a:r>
              <a:rPr sz="800" dirty="0">
                <a:solidFill>
                  <a:srgbClr val="222222"/>
                </a:solidFill>
                <a:latin typeface="Arial"/>
                <a:cs typeface="Arial"/>
              </a:rPr>
              <a:t>November</a:t>
            </a:r>
            <a:r>
              <a:rPr sz="800" spc="25" dirty="0">
                <a:solidFill>
                  <a:srgbClr val="222222"/>
                </a:solidFill>
                <a:latin typeface="Arial"/>
                <a:cs typeface="Arial"/>
              </a:rPr>
              <a:t> </a:t>
            </a:r>
            <a:r>
              <a:rPr sz="800" dirty="0">
                <a:solidFill>
                  <a:srgbClr val="222222"/>
                </a:solidFill>
                <a:latin typeface="Arial"/>
                <a:cs typeface="Arial"/>
              </a:rPr>
              <a:t>30,</a:t>
            </a:r>
            <a:r>
              <a:rPr sz="800" spc="30" dirty="0">
                <a:solidFill>
                  <a:srgbClr val="222222"/>
                </a:solidFill>
                <a:latin typeface="Arial"/>
                <a:cs typeface="Arial"/>
              </a:rPr>
              <a:t> </a:t>
            </a:r>
            <a:r>
              <a:rPr sz="800" dirty="0">
                <a:solidFill>
                  <a:srgbClr val="222222"/>
                </a:solidFill>
                <a:latin typeface="Arial"/>
                <a:cs typeface="Arial"/>
              </a:rPr>
              <a:t>2023.</a:t>
            </a:r>
            <a:r>
              <a:rPr sz="800" spc="30" dirty="0">
                <a:solidFill>
                  <a:srgbClr val="222222"/>
                </a:solidFill>
                <a:latin typeface="Arial"/>
                <a:cs typeface="Arial"/>
              </a:rPr>
              <a:t> </a:t>
            </a:r>
            <a:r>
              <a:rPr sz="800" spc="-20" dirty="0">
                <a:solidFill>
                  <a:srgbClr val="222222"/>
                </a:solidFill>
                <a:latin typeface="Arial"/>
                <a:cs typeface="Arial"/>
              </a:rPr>
              <a:t>Data </a:t>
            </a:r>
            <a:r>
              <a:rPr sz="800" dirty="0">
                <a:solidFill>
                  <a:srgbClr val="222222"/>
                </a:solidFill>
                <a:latin typeface="Arial"/>
                <a:cs typeface="Arial"/>
              </a:rPr>
              <a:t>represents</a:t>
            </a:r>
            <a:r>
              <a:rPr sz="800" spc="15" dirty="0">
                <a:solidFill>
                  <a:srgbClr val="222222"/>
                </a:solidFill>
                <a:latin typeface="Arial"/>
                <a:cs typeface="Arial"/>
              </a:rPr>
              <a:t> </a:t>
            </a:r>
            <a:r>
              <a:rPr sz="800" dirty="0">
                <a:solidFill>
                  <a:srgbClr val="222222"/>
                </a:solidFill>
                <a:latin typeface="Arial"/>
                <a:cs typeface="Arial"/>
              </a:rPr>
              <a:t>cumulative</a:t>
            </a:r>
            <a:r>
              <a:rPr sz="800" spc="25" dirty="0">
                <a:solidFill>
                  <a:srgbClr val="222222"/>
                </a:solidFill>
                <a:latin typeface="Arial"/>
                <a:cs typeface="Arial"/>
              </a:rPr>
              <a:t> </a:t>
            </a:r>
            <a:r>
              <a:rPr sz="800" dirty="0">
                <a:solidFill>
                  <a:srgbClr val="222222"/>
                </a:solidFill>
                <a:latin typeface="Arial"/>
                <a:cs typeface="Arial"/>
              </a:rPr>
              <a:t>price</a:t>
            </a:r>
            <a:r>
              <a:rPr sz="800" spc="30" dirty="0">
                <a:solidFill>
                  <a:srgbClr val="222222"/>
                </a:solidFill>
                <a:latin typeface="Arial"/>
                <a:cs typeface="Arial"/>
              </a:rPr>
              <a:t> </a:t>
            </a:r>
            <a:r>
              <a:rPr sz="800" dirty="0">
                <a:solidFill>
                  <a:srgbClr val="222222"/>
                </a:solidFill>
                <a:latin typeface="Arial"/>
                <a:cs typeface="Arial"/>
              </a:rPr>
              <a:t>return</a:t>
            </a:r>
            <a:r>
              <a:rPr sz="800" spc="20" dirty="0">
                <a:solidFill>
                  <a:srgbClr val="222222"/>
                </a:solidFill>
                <a:latin typeface="Arial"/>
                <a:cs typeface="Arial"/>
              </a:rPr>
              <a:t> </a:t>
            </a:r>
            <a:r>
              <a:rPr sz="800" dirty="0">
                <a:solidFill>
                  <a:srgbClr val="222222"/>
                </a:solidFill>
                <a:latin typeface="Arial"/>
                <a:cs typeface="Arial"/>
              </a:rPr>
              <a:t>since</a:t>
            </a:r>
            <a:r>
              <a:rPr sz="800" spc="30" dirty="0">
                <a:solidFill>
                  <a:srgbClr val="222222"/>
                </a:solidFill>
                <a:latin typeface="Arial"/>
                <a:cs typeface="Arial"/>
              </a:rPr>
              <a:t> </a:t>
            </a:r>
            <a:r>
              <a:rPr sz="800" spc="-10" dirty="0">
                <a:solidFill>
                  <a:srgbClr val="222222"/>
                </a:solidFill>
                <a:latin typeface="Arial"/>
                <a:cs typeface="Arial"/>
              </a:rPr>
              <a:t>January</a:t>
            </a:r>
            <a:r>
              <a:rPr sz="800" spc="15" dirty="0">
                <a:solidFill>
                  <a:srgbClr val="222222"/>
                </a:solidFill>
                <a:latin typeface="Arial"/>
                <a:cs typeface="Arial"/>
              </a:rPr>
              <a:t> </a:t>
            </a:r>
            <a:r>
              <a:rPr sz="800" dirty="0">
                <a:solidFill>
                  <a:srgbClr val="222222"/>
                </a:solidFill>
                <a:latin typeface="Arial"/>
                <a:cs typeface="Arial"/>
              </a:rPr>
              <a:t>1,</a:t>
            </a:r>
            <a:r>
              <a:rPr sz="800" spc="30" dirty="0">
                <a:solidFill>
                  <a:srgbClr val="222222"/>
                </a:solidFill>
                <a:latin typeface="Arial"/>
                <a:cs typeface="Arial"/>
              </a:rPr>
              <a:t> </a:t>
            </a:r>
            <a:r>
              <a:rPr sz="800" dirty="0">
                <a:solidFill>
                  <a:srgbClr val="222222"/>
                </a:solidFill>
                <a:latin typeface="Arial"/>
                <a:cs typeface="Arial"/>
              </a:rPr>
              <a:t>2019.</a:t>
            </a:r>
            <a:r>
              <a:rPr sz="800" spc="25" dirty="0">
                <a:solidFill>
                  <a:srgbClr val="222222"/>
                </a:solidFill>
                <a:latin typeface="Arial"/>
                <a:cs typeface="Arial"/>
              </a:rPr>
              <a:t> </a:t>
            </a:r>
            <a:r>
              <a:rPr sz="800" spc="-45" dirty="0">
                <a:solidFill>
                  <a:srgbClr val="222222"/>
                </a:solidFill>
                <a:latin typeface="Arial"/>
                <a:cs typeface="Arial"/>
              </a:rPr>
              <a:t>Past</a:t>
            </a:r>
            <a:r>
              <a:rPr sz="800" spc="15" dirty="0">
                <a:solidFill>
                  <a:srgbClr val="222222"/>
                </a:solidFill>
                <a:latin typeface="Arial"/>
                <a:cs typeface="Arial"/>
              </a:rPr>
              <a:t> </a:t>
            </a:r>
            <a:r>
              <a:rPr sz="800" spc="-10" dirty="0">
                <a:solidFill>
                  <a:srgbClr val="222222"/>
                </a:solidFill>
                <a:latin typeface="Arial"/>
                <a:cs typeface="Arial"/>
              </a:rPr>
              <a:t>results</a:t>
            </a:r>
            <a:r>
              <a:rPr sz="800" spc="20" dirty="0">
                <a:solidFill>
                  <a:srgbClr val="222222"/>
                </a:solidFill>
                <a:latin typeface="Arial"/>
                <a:cs typeface="Arial"/>
              </a:rPr>
              <a:t> </a:t>
            </a:r>
            <a:r>
              <a:rPr sz="800" dirty="0">
                <a:solidFill>
                  <a:srgbClr val="222222"/>
                </a:solidFill>
                <a:latin typeface="Arial"/>
                <a:cs typeface="Arial"/>
              </a:rPr>
              <a:t>are</a:t>
            </a:r>
            <a:r>
              <a:rPr sz="800" spc="25" dirty="0">
                <a:solidFill>
                  <a:srgbClr val="222222"/>
                </a:solidFill>
                <a:latin typeface="Arial"/>
                <a:cs typeface="Arial"/>
              </a:rPr>
              <a:t> </a:t>
            </a:r>
            <a:r>
              <a:rPr sz="800" dirty="0">
                <a:solidFill>
                  <a:srgbClr val="222222"/>
                </a:solidFill>
                <a:latin typeface="Arial"/>
                <a:cs typeface="Arial"/>
              </a:rPr>
              <a:t>not</a:t>
            </a:r>
            <a:r>
              <a:rPr sz="800" spc="15" dirty="0">
                <a:solidFill>
                  <a:srgbClr val="222222"/>
                </a:solidFill>
                <a:latin typeface="Arial"/>
                <a:cs typeface="Arial"/>
              </a:rPr>
              <a:t> </a:t>
            </a:r>
            <a:r>
              <a:rPr sz="800" dirty="0">
                <a:solidFill>
                  <a:srgbClr val="222222"/>
                </a:solidFill>
                <a:latin typeface="Arial"/>
                <a:cs typeface="Arial"/>
              </a:rPr>
              <a:t>predictive</a:t>
            </a:r>
            <a:r>
              <a:rPr sz="800" spc="30" dirty="0">
                <a:solidFill>
                  <a:srgbClr val="222222"/>
                </a:solidFill>
                <a:latin typeface="Arial"/>
                <a:cs typeface="Arial"/>
              </a:rPr>
              <a:t> </a:t>
            </a:r>
            <a:r>
              <a:rPr sz="800" dirty="0">
                <a:solidFill>
                  <a:srgbClr val="222222"/>
                </a:solidFill>
                <a:latin typeface="Arial"/>
                <a:cs typeface="Arial"/>
              </a:rPr>
              <a:t>of</a:t>
            </a:r>
            <a:r>
              <a:rPr sz="800" spc="20" dirty="0">
                <a:solidFill>
                  <a:srgbClr val="222222"/>
                </a:solidFill>
                <a:latin typeface="Arial"/>
                <a:cs typeface="Arial"/>
              </a:rPr>
              <a:t> </a:t>
            </a:r>
            <a:r>
              <a:rPr sz="800" spc="-10" dirty="0">
                <a:solidFill>
                  <a:srgbClr val="222222"/>
                </a:solidFill>
                <a:latin typeface="Arial"/>
                <a:cs typeface="Arial"/>
              </a:rPr>
              <a:t>results</a:t>
            </a:r>
            <a:r>
              <a:rPr sz="800" spc="20" dirty="0">
                <a:solidFill>
                  <a:srgbClr val="222222"/>
                </a:solidFill>
                <a:latin typeface="Arial"/>
                <a:cs typeface="Arial"/>
              </a:rPr>
              <a:t> </a:t>
            </a:r>
            <a:r>
              <a:rPr sz="800" dirty="0">
                <a:solidFill>
                  <a:srgbClr val="222222"/>
                </a:solidFill>
                <a:latin typeface="Arial"/>
                <a:cs typeface="Arial"/>
              </a:rPr>
              <a:t>in</a:t>
            </a:r>
            <a:r>
              <a:rPr sz="800" spc="20" dirty="0">
                <a:solidFill>
                  <a:srgbClr val="222222"/>
                </a:solidFill>
                <a:latin typeface="Arial"/>
                <a:cs typeface="Arial"/>
              </a:rPr>
              <a:t> </a:t>
            </a:r>
            <a:r>
              <a:rPr sz="800" dirty="0">
                <a:solidFill>
                  <a:srgbClr val="222222"/>
                </a:solidFill>
                <a:latin typeface="Arial"/>
                <a:cs typeface="Arial"/>
              </a:rPr>
              <a:t>future</a:t>
            </a:r>
            <a:r>
              <a:rPr sz="800" spc="30" dirty="0">
                <a:solidFill>
                  <a:srgbClr val="222222"/>
                </a:solidFill>
                <a:latin typeface="Arial"/>
                <a:cs typeface="Arial"/>
              </a:rPr>
              <a:t> </a:t>
            </a:r>
            <a:r>
              <a:rPr sz="800" spc="-10" dirty="0">
                <a:solidFill>
                  <a:srgbClr val="222222"/>
                </a:solidFill>
                <a:latin typeface="Arial"/>
                <a:cs typeface="Arial"/>
              </a:rPr>
              <a:t>periods.</a:t>
            </a:r>
            <a:endParaRPr sz="800" dirty="0">
              <a:latin typeface="Arial"/>
              <a:cs typeface="Arial"/>
            </a:endParaRPr>
          </a:p>
        </p:txBody>
      </p:sp>
      <p:sp>
        <p:nvSpPr>
          <p:cNvPr id="67" name="object 67"/>
          <p:cNvSpPr txBox="1"/>
          <p:nvPr/>
        </p:nvSpPr>
        <p:spPr>
          <a:xfrm>
            <a:off x="2028254" y="1993321"/>
            <a:ext cx="5981065" cy="208279"/>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200" b="1">
                <a:solidFill>
                  <a:srgbClr val="726963"/>
                </a:solidFill>
                <a:latin typeface="Arial"/>
                <a:cs typeface="Arial"/>
              </a:rPr>
              <a:t>Mini-</a:t>
            </a:r>
            <a:r>
              <a:rPr sz="1200" b="1" spc="-35">
                <a:solidFill>
                  <a:srgbClr val="726963"/>
                </a:solidFill>
                <a:latin typeface="Arial"/>
                <a:cs typeface="Arial"/>
              </a:rPr>
              <a:t>recessions,</a:t>
            </a:r>
            <a:r>
              <a:rPr sz="1200" b="1" spc="10">
                <a:solidFill>
                  <a:srgbClr val="726963"/>
                </a:solidFill>
                <a:latin typeface="Arial"/>
                <a:cs typeface="Arial"/>
              </a:rPr>
              <a:t> </a:t>
            </a:r>
            <a:r>
              <a:rPr sz="1200" b="1">
                <a:solidFill>
                  <a:srgbClr val="726963"/>
                </a:solidFill>
                <a:latin typeface="Arial"/>
                <a:cs typeface="Arial"/>
              </a:rPr>
              <a:t>and</a:t>
            </a:r>
            <a:r>
              <a:rPr sz="1200" b="1" spc="5">
                <a:solidFill>
                  <a:srgbClr val="726963"/>
                </a:solidFill>
                <a:latin typeface="Arial"/>
                <a:cs typeface="Arial"/>
              </a:rPr>
              <a:t> </a:t>
            </a:r>
            <a:r>
              <a:rPr sz="1200" b="1" spc="-10">
                <a:solidFill>
                  <a:srgbClr val="726963"/>
                </a:solidFill>
                <a:latin typeface="Arial"/>
                <a:cs typeface="Arial"/>
              </a:rPr>
              <a:t>recoveries,</a:t>
            </a:r>
            <a:r>
              <a:rPr sz="1200" b="1" spc="10">
                <a:solidFill>
                  <a:srgbClr val="726963"/>
                </a:solidFill>
                <a:latin typeface="Arial"/>
                <a:cs typeface="Arial"/>
              </a:rPr>
              <a:t> </a:t>
            </a:r>
            <a:r>
              <a:rPr sz="1200" b="1">
                <a:solidFill>
                  <a:srgbClr val="726963"/>
                </a:solidFill>
                <a:latin typeface="Arial"/>
                <a:cs typeface="Arial"/>
              </a:rPr>
              <a:t>have</a:t>
            </a:r>
            <a:r>
              <a:rPr sz="1200" b="1" spc="5">
                <a:solidFill>
                  <a:srgbClr val="726963"/>
                </a:solidFill>
                <a:latin typeface="Arial"/>
                <a:cs typeface="Arial"/>
              </a:rPr>
              <a:t> </a:t>
            </a:r>
            <a:r>
              <a:rPr sz="1200" b="1">
                <a:solidFill>
                  <a:srgbClr val="726963"/>
                </a:solidFill>
                <a:latin typeface="Arial"/>
                <a:cs typeface="Arial"/>
              </a:rPr>
              <a:t>rolled</a:t>
            </a:r>
            <a:r>
              <a:rPr sz="1200" b="1" spc="5">
                <a:solidFill>
                  <a:srgbClr val="726963"/>
                </a:solidFill>
                <a:latin typeface="Arial"/>
                <a:cs typeface="Arial"/>
              </a:rPr>
              <a:t> </a:t>
            </a:r>
            <a:r>
              <a:rPr sz="1200" b="1" spc="-50">
                <a:solidFill>
                  <a:srgbClr val="726963"/>
                </a:solidFill>
                <a:latin typeface="Arial"/>
                <a:cs typeface="Arial"/>
              </a:rPr>
              <a:t>across</a:t>
            </a:r>
            <a:r>
              <a:rPr sz="1200" b="1" spc="5">
                <a:solidFill>
                  <a:srgbClr val="726963"/>
                </a:solidFill>
                <a:latin typeface="Arial"/>
                <a:cs typeface="Arial"/>
              </a:rPr>
              <a:t> </a:t>
            </a:r>
            <a:r>
              <a:rPr sz="1200" b="1">
                <a:solidFill>
                  <a:srgbClr val="726963"/>
                </a:solidFill>
                <a:latin typeface="Arial"/>
                <a:cs typeface="Arial"/>
              </a:rPr>
              <a:t>different</a:t>
            </a:r>
            <a:r>
              <a:rPr sz="1200" b="1" spc="10">
                <a:solidFill>
                  <a:srgbClr val="726963"/>
                </a:solidFill>
                <a:latin typeface="Arial"/>
                <a:cs typeface="Arial"/>
              </a:rPr>
              <a:t> </a:t>
            </a:r>
            <a:r>
              <a:rPr sz="1200" b="1" spc="-20">
                <a:solidFill>
                  <a:srgbClr val="726963"/>
                </a:solidFill>
                <a:latin typeface="Arial"/>
                <a:cs typeface="Arial"/>
              </a:rPr>
              <a:t>industries</a:t>
            </a:r>
            <a:r>
              <a:rPr sz="1200" b="1" spc="5">
                <a:solidFill>
                  <a:srgbClr val="726963"/>
                </a:solidFill>
                <a:latin typeface="Arial"/>
                <a:cs typeface="Arial"/>
              </a:rPr>
              <a:t> </a:t>
            </a:r>
            <a:r>
              <a:rPr sz="1200" b="1">
                <a:solidFill>
                  <a:srgbClr val="726963"/>
                </a:solidFill>
                <a:latin typeface="Arial"/>
                <a:cs typeface="Arial"/>
              </a:rPr>
              <a:t>and</a:t>
            </a:r>
            <a:r>
              <a:rPr sz="1200" b="1" spc="5">
                <a:solidFill>
                  <a:srgbClr val="726963"/>
                </a:solidFill>
                <a:latin typeface="Arial"/>
                <a:cs typeface="Arial"/>
              </a:rPr>
              <a:t> </a:t>
            </a:r>
            <a:r>
              <a:rPr sz="1200" b="1" spc="-10">
                <a:solidFill>
                  <a:srgbClr val="726963"/>
                </a:solidFill>
                <a:latin typeface="Arial"/>
                <a:cs typeface="Arial"/>
              </a:rPr>
              <a:t>sectors</a:t>
            </a:r>
            <a:endParaRPr sz="1200">
              <a:latin typeface="Arial"/>
              <a:cs typeface="Arial"/>
            </a:endParaRPr>
          </a:p>
        </p:txBody>
      </p:sp>
      <p:sp>
        <p:nvSpPr>
          <p:cNvPr id="68" name="object 68"/>
          <p:cNvSpPr txBox="1"/>
          <p:nvPr/>
        </p:nvSpPr>
        <p:spPr>
          <a:xfrm>
            <a:off x="2118255" y="2373304"/>
            <a:ext cx="2026920" cy="281940"/>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45"/>
              </a:spcBef>
            </a:pPr>
            <a:r>
              <a:rPr sz="800" b="1" spc="-10">
                <a:latin typeface="Trebuchet MS"/>
                <a:cs typeface="Trebuchet MS"/>
              </a:rPr>
              <a:t>Travel</a:t>
            </a:r>
            <a:endParaRPr sz="800">
              <a:latin typeface="Trebuchet MS"/>
              <a:cs typeface="Trebuchet MS"/>
            </a:endParaRPr>
          </a:p>
          <a:p>
            <a:pPr marL="12700">
              <a:lnSpc>
                <a:spcPct val="100000"/>
              </a:lnSpc>
              <a:spcBef>
                <a:spcPts val="50"/>
              </a:spcBef>
            </a:pPr>
            <a:r>
              <a:rPr sz="800" spc="-20">
                <a:latin typeface="Arial"/>
                <a:cs typeface="Arial"/>
              </a:rPr>
              <a:t>Travelers</a:t>
            </a:r>
            <a:r>
              <a:rPr sz="800" spc="-15">
                <a:latin typeface="Arial"/>
                <a:cs typeface="Arial"/>
              </a:rPr>
              <a:t> </a:t>
            </a:r>
            <a:r>
              <a:rPr sz="800">
                <a:latin typeface="Arial"/>
                <a:cs typeface="Arial"/>
              </a:rPr>
              <a:t>through</a:t>
            </a:r>
            <a:r>
              <a:rPr sz="800" spc="-10">
                <a:latin typeface="Arial"/>
                <a:cs typeface="Arial"/>
              </a:rPr>
              <a:t> </a:t>
            </a:r>
            <a:r>
              <a:rPr sz="800" spc="-50">
                <a:latin typeface="Arial"/>
                <a:cs typeface="Arial"/>
              </a:rPr>
              <a:t>TSA</a:t>
            </a:r>
            <a:r>
              <a:rPr sz="800">
                <a:latin typeface="Arial"/>
                <a:cs typeface="Arial"/>
              </a:rPr>
              <a:t> checkpoints</a:t>
            </a:r>
            <a:r>
              <a:rPr sz="800" spc="-10">
                <a:latin typeface="Arial"/>
                <a:cs typeface="Arial"/>
              </a:rPr>
              <a:t> (millions)</a:t>
            </a:r>
            <a:endParaRPr sz="800">
              <a:latin typeface="Arial"/>
              <a:cs typeface="Arial"/>
            </a:endParaRPr>
          </a:p>
        </p:txBody>
      </p:sp>
      <p:sp>
        <p:nvSpPr>
          <p:cNvPr id="69" name="object 69"/>
          <p:cNvSpPr txBox="1"/>
          <p:nvPr/>
        </p:nvSpPr>
        <p:spPr>
          <a:xfrm>
            <a:off x="5173088" y="2373304"/>
            <a:ext cx="1859280" cy="281940"/>
          </a:xfrm>
          <a:prstGeom prst="rect">
            <a:avLst/>
          </a:prstGeom>
        </p:spPr>
        <p:txBody>
          <a:bodyPr vert="horz" wrap="square" lIns="0" tIns="1841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45"/>
              </a:spcBef>
            </a:pPr>
            <a:r>
              <a:rPr sz="800" b="1" spc="-25">
                <a:latin typeface="Trebuchet MS"/>
                <a:cs typeface="Trebuchet MS"/>
              </a:rPr>
              <a:t>Oil</a:t>
            </a:r>
            <a:endParaRPr sz="800">
              <a:latin typeface="Trebuchet MS"/>
              <a:cs typeface="Trebuchet MS"/>
            </a:endParaRPr>
          </a:p>
          <a:p>
            <a:pPr marL="12700">
              <a:lnSpc>
                <a:spcPct val="100000"/>
              </a:lnSpc>
              <a:spcBef>
                <a:spcPts val="50"/>
              </a:spcBef>
            </a:pPr>
            <a:r>
              <a:rPr sz="800" spc="-25">
                <a:latin typeface="Arial"/>
                <a:cs typeface="Arial"/>
              </a:rPr>
              <a:t>WTI</a:t>
            </a:r>
            <a:r>
              <a:rPr sz="800">
                <a:latin typeface="Arial"/>
                <a:cs typeface="Arial"/>
              </a:rPr>
              <a:t> crude oil spot</a:t>
            </a:r>
            <a:r>
              <a:rPr sz="800" spc="-10">
                <a:latin typeface="Arial"/>
                <a:cs typeface="Arial"/>
              </a:rPr>
              <a:t> </a:t>
            </a:r>
            <a:r>
              <a:rPr sz="800">
                <a:latin typeface="Arial"/>
                <a:cs typeface="Arial"/>
              </a:rPr>
              <a:t>price </a:t>
            </a:r>
            <a:r>
              <a:rPr sz="800" spc="-45">
                <a:latin typeface="Arial"/>
                <a:cs typeface="Arial"/>
              </a:rPr>
              <a:t>(USD</a:t>
            </a:r>
            <a:r>
              <a:rPr sz="800" spc="-10">
                <a:latin typeface="Arial"/>
                <a:cs typeface="Arial"/>
              </a:rPr>
              <a:t> </a:t>
            </a:r>
            <a:r>
              <a:rPr sz="800">
                <a:latin typeface="Arial"/>
                <a:cs typeface="Arial"/>
              </a:rPr>
              <a:t>per</a:t>
            </a:r>
            <a:r>
              <a:rPr sz="800" spc="-5">
                <a:latin typeface="Arial"/>
                <a:cs typeface="Arial"/>
              </a:rPr>
              <a:t> </a:t>
            </a:r>
            <a:r>
              <a:rPr sz="800" spc="-10">
                <a:latin typeface="Arial"/>
                <a:cs typeface="Arial"/>
              </a:rPr>
              <a:t>barrel)</a:t>
            </a:r>
            <a:endParaRPr sz="800">
              <a:latin typeface="Arial"/>
              <a:cs typeface="Arial"/>
            </a:endParaRPr>
          </a:p>
        </p:txBody>
      </p:sp>
      <p:pic>
        <p:nvPicPr>
          <p:cNvPr id="70" name="object 70"/>
          <p:cNvPicPr/>
          <p:nvPr/>
        </p:nvPicPr>
        <p:blipFill>
          <a:blip r:embed="rId4"/>
          <a:stretch>
            <a:fillRect/>
          </a:stretch>
        </p:blipFill>
        <p:spPr>
          <a:xfrm>
            <a:off x="5943600" y="3492318"/>
            <a:ext cx="217170" cy="218492"/>
          </a:xfrm>
          <a:prstGeom prst="rect">
            <a:avLst/>
          </a:prstGeom>
        </p:spPr>
      </p:pic>
      <p:pic>
        <p:nvPicPr>
          <p:cNvPr id="71" name="object 71"/>
          <p:cNvPicPr/>
          <p:nvPr/>
        </p:nvPicPr>
        <p:blipFill>
          <a:blip r:embed="rId5"/>
          <a:stretch>
            <a:fillRect/>
          </a:stretch>
        </p:blipFill>
        <p:spPr>
          <a:xfrm>
            <a:off x="4215814" y="5410347"/>
            <a:ext cx="217169" cy="218492"/>
          </a:xfrm>
          <a:prstGeom prst="rect">
            <a:avLst/>
          </a:prstGeom>
        </p:spPr>
      </p:pic>
      <p:sp>
        <p:nvSpPr>
          <p:cNvPr id="72" name="object 72"/>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3" name="object 73"/>
          <p:cNvSpPr txBox="1"/>
          <p:nvPr/>
        </p:nvSpPr>
        <p:spPr>
          <a:xfrm>
            <a:off x="444500" y="86867"/>
            <a:ext cx="1301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55">
                <a:solidFill>
                  <a:srgbClr val="FFFFFF"/>
                </a:solidFill>
                <a:latin typeface="Arial"/>
                <a:cs typeface="Arial"/>
              </a:rPr>
              <a:t>MACRO</a:t>
            </a:r>
            <a:r>
              <a:rPr sz="800" b="1" spc="125">
                <a:solidFill>
                  <a:srgbClr val="FFFFFF"/>
                </a:solidFill>
                <a:latin typeface="Arial"/>
                <a:cs typeface="Arial"/>
              </a:rPr>
              <a:t> </a:t>
            </a:r>
            <a:r>
              <a:rPr sz="800" b="1" spc="-10">
                <a:solidFill>
                  <a:srgbClr val="FFFFFF"/>
                </a:solidFill>
                <a:latin typeface="Arial"/>
                <a:cs typeface="Arial"/>
              </a:rPr>
              <a:t>PERSPECTIVES</a:t>
            </a:r>
            <a:endParaRPr sz="800">
              <a:latin typeface="Arial"/>
              <a:cs typeface="Arial"/>
            </a:endParaRPr>
          </a:p>
        </p:txBody>
      </p:sp>
      <p:sp>
        <p:nvSpPr>
          <p:cNvPr id="74" name="object 74"/>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8</a:t>
            </a:fld>
            <a:endParaRPr spc="-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55299" y="795019"/>
            <a:ext cx="3909060" cy="732790"/>
          </a:xfrm>
          <a:prstGeom prst="rect">
            <a:avLst/>
          </a:prstGeom>
        </p:spPr>
        <p:txBody>
          <a:bodyPr vert="horz" wrap="square" lIns="0" tIns="43815" rIns="0" bIns="0" rtlCol="0">
            <a:spAutoFit/>
          </a:bodyPr>
          <a:lstStyle/>
          <a:p>
            <a:pPr marL="12700" marR="5080">
              <a:lnSpc>
                <a:spcPts val="2690"/>
              </a:lnSpc>
              <a:spcBef>
                <a:spcPts val="345"/>
              </a:spcBef>
            </a:pPr>
            <a:r>
              <a:t>Look</a:t>
            </a:r>
            <a:r>
              <a:rPr spc="-130"/>
              <a:t> </a:t>
            </a:r>
            <a:r>
              <a:rPr spc="-80"/>
              <a:t>for</a:t>
            </a:r>
            <a:r>
              <a:rPr spc="-125"/>
              <a:t> </a:t>
            </a:r>
            <a:r>
              <a:rPr spc="-35"/>
              <a:t>corporate</a:t>
            </a:r>
            <a:r>
              <a:rPr spc="-130"/>
              <a:t> </a:t>
            </a:r>
            <a:r>
              <a:rPr spc="-10"/>
              <a:t>earnings </a:t>
            </a:r>
            <a:r>
              <a:rPr spc="-35"/>
              <a:t>to</a:t>
            </a:r>
            <a:r>
              <a:rPr spc="-130"/>
              <a:t> </a:t>
            </a:r>
            <a:r>
              <a:t>rebound</a:t>
            </a:r>
            <a:r>
              <a:rPr spc="-120"/>
              <a:t> </a:t>
            </a:r>
            <a:r>
              <a:rPr spc="-65"/>
              <a:t>in</a:t>
            </a:r>
            <a:r>
              <a:rPr spc="-120"/>
              <a:t> </a:t>
            </a:r>
            <a:r>
              <a:rPr spc="-20"/>
              <a:t>2024</a:t>
            </a:r>
          </a:p>
        </p:txBody>
      </p:sp>
      <p:sp>
        <p:nvSpPr>
          <p:cNvPr id="8" name="object 8"/>
          <p:cNvSpPr txBox="1"/>
          <p:nvPr/>
        </p:nvSpPr>
        <p:spPr>
          <a:xfrm>
            <a:off x="453702" y="6682740"/>
            <a:ext cx="9039225" cy="534670"/>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spcBef>
                <a:spcPts val="105"/>
              </a:spcBef>
            </a:pPr>
            <a:r>
              <a:rPr sz="800" spc="-10">
                <a:latin typeface="Arial"/>
                <a:cs typeface="Arial"/>
              </a:rPr>
              <a:t>Sources</a:t>
            </a:r>
            <a:r>
              <a:rPr sz="800" spc="-5">
                <a:latin typeface="Arial"/>
                <a:cs typeface="Arial"/>
              </a:rPr>
              <a:t> </a:t>
            </a:r>
            <a:r>
              <a:rPr sz="800">
                <a:latin typeface="Arial"/>
                <a:cs typeface="Arial"/>
              </a:rPr>
              <a:t>(left chart):</a:t>
            </a:r>
            <a:r>
              <a:rPr sz="800" spc="5">
                <a:latin typeface="Arial"/>
                <a:cs typeface="Arial"/>
              </a:rPr>
              <a:t> </a:t>
            </a:r>
            <a:r>
              <a:rPr sz="800">
                <a:latin typeface="Arial"/>
                <a:cs typeface="Arial"/>
              </a:rPr>
              <a:t>Capital</a:t>
            </a:r>
            <a:r>
              <a:rPr sz="800" spc="5">
                <a:latin typeface="Arial"/>
                <a:cs typeface="Arial"/>
              </a:rPr>
              <a:t> </a:t>
            </a:r>
            <a:r>
              <a:rPr sz="800">
                <a:latin typeface="Arial"/>
                <a:cs typeface="Arial"/>
              </a:rPr>
              <a:t>Group,</a:t>
            </a:r>
            <a:r>
              <a:rPr sz="800" spc="15">
                <a:latin typeface="Arial"/>
                <a:cs typeface="Arial"/>
              </a:rPr>
              <a:t> </a:t>
            </a:r>
            <a:r>
              <a:rPr sz="800" spc="-20">
                <a:latin typeface="Arial"/>
                <a:cs typeface="Arial"/>
              </a:rPr>
              <a:t>FactSet,</a:t>
            </a:r>
            <a:r>
              <a:rPr sz="800" spc="10">
                <a:latin typeface="Arial"/>
                <a:cs typeface="Arial"/>
              </a:rPr>
              <a:t> </a:t>
            </a:r>
            <a:r>
              <a:rPr sz="800" spc="-20">
                <a:latin typeface="Arial"/>
                <a:cs typeface="Arial"/>
              </a:rPr>
              <a:t>MSCI,</a:t>
            </a:r>
            <a:r>
              <a:rPr sz="800" spc="10">
                <a:latin typeface="Arial"/>
                <a:cs typeface="Arial"/>
              </a:rPr>
              <a:t> </a:t>
            </a:r>
            <a:r>
              <a:rPr sz="800">
                <a:latin typeface="Arial"/>
                <a:cs typeface="Arial"/>
              </a:rPr>
              <a:t>Standard</a:t>
            </a:r>
            <a:r>
              <a:rPr sz="800" spc="10">
                <a:latin typeface="Arial"/>
                <a:cs typeface="Arial"/>
              </a:rPr>
              <a:t> </a:t>
            </a:r>
            <a:r>
              <a:rPr sz="800">
                <a:latin typeface="Arial"/>
                <a:cs typeface="Arial"/>
              </a:rPr>
              <a:t>&amp;</a:t>
            </a:r>
            <a:r>
              <a:rPr sz="800" spc="5">
                <a:latin typeface="Arial"/>
                <a:cs typeface="Arial"/>
              </a:rPr>
              <a:t> </a:t>
            </a:r>
            <a:r>
              <a:rPr sz="800" spc="-10">
                <a:latin typeface="Arial"/>
                <a:cs typeface="Arial"/>
              </a:rPr>
              <a:t>Poor’s.</a:t>
            </a:r>
            <a:r>
              <a:rPr sz="800" spc="10">
                <a:latin typeface="Arial"/>
                <a:cs typeface="Arial"/>
              </a:rPr>
              <a:t> </a:t>
            </a:r>
            <a:r>
              <a:rPr sz="800">
                <a:latin typeface="Arial"/>
                <a:cs typeface="Arial"/>
              </a:rPr>
              <a:t>Estimated</a:t>
            </a:r>
            <a:r>
              <a:rPr sz="800" spc="15">
                <a:latin typeface="Arial"/>
                <a:cs typeface="Arial"/>
              </a:rPr>
              <a:t> </a:t>
            </a:r>
            <a:r>
              <a:rPr sz="800">
                <a:latin typeface="Arial"/>
                <a:cs typeface="Arial"/>
              </a:rPr>
              <a:t>annual</a:t>
            </a:r>
            <a:r>
              <a:rPr sz="800" spc="5">
                <a:latin typeface="Arial"/>
                <a:cs typeface="Arial"/>
              </a:rPr>
              <a:t> </a:t>
            </a:r>
            <a:r>
              <a:rPr sz="800">
                <a:latin typeface="Arial"/>
                <a:cs typeface="Arial"/>
              </a:rPr>
              <a:t>earnings growth is</a:t>
            </a:r>
            <a:r>
              <a:rPr sz="800" spc="-5">
                <a:latin typeface="Arial"/>
                <a:cs typeface="Arial"/>
              </a:rPr>
              <a:t> </a:t>
            </a:r>
            <a:r>
              <a:rPr sz="800">
                <a:latin typeface="Arial"/>
                <a:cs typeface="Arial"/>
              </a:rPr>
              <a:t>represented</a:t>
            </a:r>
            <a:r>
              <a:rPr sz="800" spc="15">
                <a:latin typeface="Arial"/>
                <a:cs typeface="Arial"/>
              </a:rPr>
              <a:t> </a:t>
            </a:r>
            <a:r>
              <a:rPr sz="800">
                <a:latin typeface="Arial"/>
                <a:cs typeface="Arial"/>
              </a:rPr>
              <a:t>by the</a:t>
            </a:r>
            <a:r>
              <a:rPr sz="800" spc="10">
                <a:latin typeface="Arial"/>
                <a:cs typeface="Arial"/>
              </a:rPr>
              <a:t> </a:t>
            </a:r>
            <a:r>
              <a:rPr sz="800">
                <a:latin typeface="Arial"/>
                <a:cs typeface="Arial"/>
              </a:rPr>
              <a:t>mean</a:t>
            </a:r>
            <a:r>
              <a:rPr sz="800" spc="5">
                <a:latin typeface="Arial"/>
                <a:cs typeface="Arial"/>
              </a:rPr>
              <a:t> </a:t>
            </a:r>
            <a:r>
              <a:rPr sz="800" spc="-10">
                <a:latin typeface="Arial"/>
                <a:cs typeface="Arial"/>
              </a:rPr>
              <a:t>consensus</a:t>
            </a:r>
            <a:r>
              <a:rPr sz="800">
                <a:latin typeface="Arial"/>
                <a:cs typeface="Arial"/>
              </a:rPr>
              <a:t> earnings per</a:t>
            </a:r>
            <a:r>
              <a:rPr sz="800" spc="5">
                <a:latin typeface="Arial"/>
                <a:cs typeface="Arial"/>
              </a:rPr>
              <a:t> </a:t>
            </a:r>
            <a:r>
              <a:rPr sz="800" spc="-10">
                <a:latin typeface="Arial"/>
                <a:cs typeface="Arial"/>
              </a:rPr>
              <a:t>share</a:t>
            </a:r>
            <a:r>
              <a:rPr sz="800" spc="10">
                <a:latin typeface="Arial"/>
                <a:cs typeface="Arial"/>
              </a:rPr>
              <a:t> </a:t>
            </a:r>
            <a:r>
              <a:rPr sz="800">
                <a:latin typeface="Arial"/>
                <a:cs typeface="Arial"/>
              </a:rPr>
              <a:t>estimates for</a:t>
            </a:r>
            <a:r>
              <a:rPr sz="800" spc="5">
                <a:latin typeface="Arial"/>
                <a:cs typeface="Arial"/>
              </a:rPr>
              <a:t> </a:t>
            </a:r>
            <a:r>
              <a:rPr sz="800">
                <a:latin typeface="Arial"/>
                <a:cs typeface="Arial"/>
              </a:rPr>
              <a:t>the</a:t>
            </a:r>
            <a:r>
              <a:rPr sz="800" spc="10">
                <a:latin typeface="Arial"/>
                <a:cs typeface="Arial"/>
              </a:rPr>
              <a:t> </a:t>
            </a:r>
            <a:r>
              <a:rPr sz="800" spc="-20">
                <a:latin typeface="Arial"/>
                <a:cs typeface="Arial"/>
              </a:rPr>
              <a:t>years</a:t>
            </a:r>
            <a:r>
              <a:rPr sz="800">
                <a:latin typeface="Arial"/>
                <a:cs typeface="Arial"/>
              </a:rPr>
              <a:t> </a:t>
            </a:r>
            <a:r>
              <a:rPr sz="800" spc="-10">
                <a:latin typeface="Arial"/>
                <a:cs typeface="Arial"/>
              </a:rPr>
              <a:t>ending </a:t>
            </a:r>
            <a:r>
              <a:rPr sz="800">
                <a:latin typeface="Arial"/>
                <a:cs typeface="Arial"/>
              </a:rPr>
              <a:t>December</a:t>
            </a:r>
            <a:r>
              <a:rPr sz="800" spc="30">
                <a:latin typeface="Arial"/>
                <a:cs typeface="Arial"/>
              </a:rPr>
              <a:t> </a:t>
            </a:r>
            <a:r>
              <a:rPr sz="800">
                <a:latin typeface="Arial"/>
                <a:cs typeface="Arial"/>
              </a:rPr>
              <a:t>2023</a:t>
            </a:r>
            <a:r>
              <a:rPr sz="800" spc="35">
                <a:latin typeface="Arial"/>
                <a:cs typeface="Arial"/>
              </a:rPr>
              <a:t> </a:t>
            </a:r>
            <a:r>
              <a:rPr sz="800">
                <a:latin typeface="Arial"/>
                <a:cs typeface="Arial"/>
              </a:rPr>
              <a:t>and</a:t>
            </a:r>
            <a:r>
              <a:rPr sz="800" spc="40">
                <a:latin typeface="Arial"/>
                <a:cs typeface="Arial"/>
              </a:rPr>
              <a:t> </a:t>
            </a:r>
            <a:r>
              <a:rPr sz="800">
                <a:latin typeface="Arial"/>
                <a:cs typeface="Arial"/>
              </a:rPr>
              <a:t>December</a:t>
            </a:r>
            <a:r>
              <a:rPr sz="800" spc="35">
                <a:latin typeface="Arial"/>
                <a:cs typeface="Arial"/>
              </a:rPr>
              <a:t> </a:t>
            </a:r>
            <a:r>
              <a:rPr sz="800">
                <a:latin typeface="Arial"/>
                <a:cs typeface="Arial"/>
              </a:rPr>
              <a:t>2024,</a:t>
            </a:r>
            <a:r>
              <a:rPr sz="800" spc="40">
                <a:latin typeface="Arial"/>
                <a:cs typeface="Arial"/>
              </a:rPr>
              <a:t> </a:t>
            </a:r>
            <a:r>
              <a:rPr sz="800">
                <a:latin typeface="Arial"/>
                <a:cs typeface="Arial"/>
              </a:rPr>
              <a:t>respectively,</a:t>
            </a:r>
            <a:r>
              <a:rPr sz="800" spc="40">
                <a:latin typeface="Arial"/>
                <a:cs typeface="Arial"/>
              </a:rPr>
              <a:t> </a:t>
            </a:r>
            <a:r>
              <a:rPr sz="800" spc="-20">
                <a:latin typeface="Arial"/>
                <a:cs typeface="Arial"/>
              </a:rPr>
              <a:t>across</a:t>
            </a:r>
            <a:r>
              <a:rPr sz="800" spc="30">
                <a:latin typeface="Arial"/>
                <a:cs typeface="Arial"/>
              </a:rPr>
              <a:t> </a:t>
            </a:r>
            <a:r>
              <a:rPr sz="800">
                <a:latin typeface="Arial"/>
                <a:cs typeface="Arial"/>
              </a:rPr>
              <a:t>the</a:t>
            </a:r>
            <a:r>
              <a:rPr sz="800" spc="40">
                <a:latin typeface="Arial"/>
                <a:cs typeface="Arial"/>
              </a:rPr>
              <a:t> </a:t>
            </a:r>
            <a:r>
              <a:rPr sz="800" spc="-60">
                <a:latin typeface="Arial"/>
                <a:cs typeface="Arial"/>
              </a:rPr>
              <a:t>S&amp;P</a:t>
            </a:r>
            <a:r>
              <a:rPr sz="800" spc="35">
                <a:latin typeface="Arial"/>
                <a:cs typeface="Arial"/>
              </a:rPr>
              <a:t> </a:t>
            </a:r>
            <a:r>
              <a:rPr sz="800">
                <a:latin typeface="Arial"/>
                <a:cs typeface="Arial"/>
              </a:rPr>
              <a:t>500</a:t>
            </a:r>
            <a:r>
              <a:rPr sz="800" spc="35">
                <a:latin typeface="Arial"/>
                <a:cs typeface="Arial"/>
              </a:rPr>
              <a:t> </a:t>
            </a:r>
            <a:r>
              <a:rPr sz="800">
                <a:latin typeface="Arial"/>
                <a:cs typeface="Arial"/>
              </a:rPr>
              <a:t>Index</a:t>
            </a:r>
            <a:r>
              <a:rPr sz="800" spc="35">
                <a:latin typeface="Arial"/>
                <a:cs typeface="Arial"/>
              </a:rPr>
              <a:t> </a:t>
            </a:r>
            <a:r>
              <a:rPr sz="800" spc="-35">
                <a:latin typeface="Arial"/>
                <a:cs typeface="Arial"/>
              </a:rPr>
              <a:t>(U.S.),</a:t>
            </a:r>
            <a:r>
              <a:rPr sz="800" spc="40">
                <a:latin typeface="Arial"/>
                <a:cs typeface="Arial"/>
              </a:rPr>
              <a:t> </a:t>
            </a:r>
            <a:r>
              <a:rPr sz="800" spc="-20">
                <a:latin typeface="Arial"/>
                <a:cs typeface="Arial"/>
              </a:rPr>
              <a:t>MSCI</a:t>
            </a:r>
            <a:r>
              <a:rPr sz="800" spc="40">
                <a:latin typeface="Arial"/>
                <a:cs typeface="Arial"/>
              </a:rPr>
              <a:t> </a:t>
            </a:r>
            <a:r>
              <a:rPr sz="800" spc="-45">
                <a:latin typeface="Arial"/>
                <a:cs typeface="Arial"/>
              </a:rPr>
              <a:t>EAFE</a:t>
            </a:r>
            <a:r>
              <a:rPr sz="800" spc="35">
                <a:latin typeface="Arial"/>
                <a:cs typeface="Arial"/>
              </a:rPr>
              <a:t> </a:t>
            </a:r>
            <a:r>
              <a:rPr sz="800">
                <a:latin typeface="Arial"/>
                <a:cs typeface="Arial"/>
              </a:rPr>
              <a:t>Index</a:t>
            </a:r>
            <a:r>
              <a:rPr sz="800" spc="35">
                <a:latin typeface="Arial"/>
                <a:cs typeface="Arial"/>
              </a:rPr>
              <a:t> </a:t>
            </a:r>
            <a:r>
              <a:rPr sz="800">
                <a:latin typeface="Arial"/>
                <a:cs typeface="Arial"/>
              </a:rPr>
              <a:t>(developed</a:t>
            </a:r>
            <a:r>
              <a:rPr sz="800" spc="40">
                <a:latin typeface="Arial"/>
                <a:cs typeface="Arial"/>
              </a:rPr>
              <a:t> </a:t>
            </a:r>
            <a:r>
              <a:rPr sz="800">
                <a:latin typeface="Arial"/>
                <a:cs typeface="Arial"/>
              </a:rPr>
              <a:t>international)</a:t>
            </a:r>
            <a:r>
              <a:rPr sz="800" spc="35">
                <a:latin typeface="Arial"/>
                <a:cs typeface="Arial"/>
              </a:rPr>
              <a:t> </a:t>
            </a:r>
            <a:r>
              <a:rPr sz="800">
                <a:latin typeface="Arial"/>
                <a:cs typeface="Arial"/>
              </a:rPr>
              <a:t>and</a:t>
            </a:r>
            <a:r>
              <a:rPr sz="800" spc="40">
                <a:latin typeface="Arial"/>
                <a:cs typeface="Arial"/>
              </a:rPr>
              <a:t> </a:t>
            </a:r>
            <a:r>
              <a:rPr sz="800" spc="-20">
                <a:latin typeface="Arial"/>
                <a:cs typeface="Arial"/>
              </a:rPr>
              <a:t>MSCI</a:t>
            </a:r>
            <a:r>
              <a:rPr sz="800" spc="40">
                <a:latin typeface="Arial"/>
                <a:cs typeface="Arial"/>
              </a:rPr>
              <a:t> </a:t>
            </a:r>
            <a:r>
              <a:rPr sz="800">
                <a:latin typeface="Arial"/>
                <a:cs typeface="Arial"/>
              </a:rPr>
              <a:t>Emerging</a:t>
            </a:r>
            <a:r>
              <a:rPr sz="800" spc="30">
                <a:latin typeface="Arial"/>
                <a:cs typeface="Arial"/>
              </a:rPr>
              <a:t> </a:t>
            </a:r>
            <a:r>
              <a:rPr sz="800">
                <a:latin typeface="Arial"/>
                <a:cs typeface="Arial"/>
              </a:rPr>
              <a:t>Markets</a:t>
            </a:r>
            <a:r>
              <a:rPr sz="800" spc="25">
                <a:latin typeface="Arial"/>
                <a:cs typeface="Arial"/>
              </a:rPr>
              <a:t> </a:t>
            </a:r>
            <a:r>
              <a:rPr sz="800">
                <a:latin typeface="Arial"/>
                <a:cs typeface="Arial"/>
              </a:rPr>
              <a:t>Index</a:t>
            </a:r>
            <a:r>
              <a:rPr sz="800" spc="35">
                <a:latin typeface="Arial"/>
                <a:cs typeface="Arial"/>
              </a:rPr>
              <a:t> </a:t>
            </a:r>
            <a:r>
              <a:rPr sz="800">
                <a:latin typeface="Arial"/>
                <a:cs typeface="Arial"/>
              </a:rPr>
              <a:t>(emerging</a:t>
            </a:r>
            <a:r>
              <a:rPr sz="800" spc="30">
                <a:latin typeface="Arial"/>
                <a:cs typeface="Arial"/>
              </a:rPr>
              <a:t> </a:t>
            </a:r>
            <a:r>
              <a:rPr sz="800" spc="-10">
                <a:latin typeface="Arial"/>
                <a:cs typeface="Arial"/>
              </a:rPr>
              <a:t>markets).</a:t>
            </a:r>
            <a:r>
              <a:rPr sz="800" spc="40">
                <a:latin typeface="Arial"/>
                <a:cs typeface="Arial"/>
              </a:rPr>
              <a:t> </a:t>
            </a:r>
            <a:r>
              <a:rPr sz="800" spc="-10">
                <a:latin typeface="Arial"/>
                <a:cs typeface="Arial"/>
              </a:rPr>
              <a:t>Estimates</a:t>
            </a:r>
            <a:r>
              <a:rPr sz="800" spc="500">
                <a:latin typeface="Arial"/>
                <a:cs typeface="Arial"/>
              </a:rPr>
              <a:t> </a:t>
            </a:r>
            <a:r>
              <a:rPr sz="800">
                <a:latin typeface="Arial"/>
                <a:cs typeface="Arial"/>
              </a:rPr>
              <a:t>are</a:t>
            </a:r>
            <a:r>
              <a:rPr sz="800" spc="15">
                <a:latin typeface="Arial"/>
                <a:cs typeface="Arial"/>
              </a:rPr>
              <a:t> </a:t>
            </a:r>
            <a:r>
              <a:rPr sz="800" spc="-45">
                <a:latin typeface="Arial"/>
                <a:cs typeface="Arial"/>
              </a:rPr>
              <a:t>as</a:t>
            </a:r>
            <a:r>
              <a:rPr sz="800" spc="5">
                <a:latin typeface="Arial"/>
                <a:cs typeface="Arial"/>
              </a:rPr>
              <a:t> </a:t>
            </a:r>
            <a:r>
              <a:rPr sz="800">
                <a:latin typeface="Arial"/>
                <a:cs typeface="Arial"/>
              </a:rPr>
              <a:t>of</a:t>
            </a:r>
            <a:r>
              <a:rPr sz="800" spc="10">
                <a:latin typeface="Arial"/>
                <a:cs typeface="Arial"/>
              </a:rPr>
              <a:t> </a:t>
            </a:r>
            <a:r>
              <a:rPr sz="800">
                <a:latin typeface="Arial"/>
                <a:cs typeface="Arial"/>
              </a:rPr>
              <a:t>November</a:t>
            </a:r>
            <a:r>
              <a:rPr sz="800" spc="15">
                <a:latin typeface="Arial"/>
                <a:cs typeface="Arial"/>
              </a:rPr>
              <a:t> </a:t>
            </a:r>
            <a:r>
              <a:rPr sz="800">
                <a:latin typeface="Arial"/>
                <a:cs typeface="Arial"/>
              </a:rPr>
              <a:t>30,</a:t>
            </a:r>
            <a:r>
              <a:rPr sz="800" spc="15">
                <a:latin typeface="Arial"/>
                <a:cs typeface="Arial"/>
              </a:rPr>
              <a:t> </a:t>
            </a:r>
            <a:r>
              <a:rPr sz="800">
                <a:latin typeface="Arial"/>
                <a:cs typeface="Arial"/>
              </a:rPr>
              <a:t>2023.</a:t>
            </a:r>
            <a:r>
              <a:rPr sz="800" spc="15">
                <a:latin typeface="Arial"/>
                <a:cs typeface="Arial"/>
              </a:rPr>
              <a:t> </a:t>
            </a:r>
            <a:r>
              <a:rPr sz="800" spc="-10">
                <a:latin typeface="Arial"/>
                <a:cs typeface="Arial"/>
              </a:rPr>
              <a:t>Source</a:t>
            </a:r>
            <a:r>
              <a:rPr sz="800" spc="20">
                <a:latin typeface="Arial"/>
                <a:cs typeface="Arial"/>
              </a:rPr>
              <a:t> </a:t>
            </a:r>
            <a:r>
              <a:rPr sz="800">
                <a:latin typeface="Arial"/>
                <a:cs typeface="Arial"/>
              </a:rPr>
              <a:t>(right</a:t>
            </a:r>
            <a:r>
              <a:rPr sz="800" spc="5">
                <a:latin typeface="Arial"/>
                <a:cs typeface="Arial"/>
              </a:rPr>
              <a:t> </a:t>
            </a:r>
            <a:r>
              <a:rPr sz="800">
                <a:latin typeface="Arial"/>
                <a:cs typeface="Arial"/>
              </a:rPr>
              <a:t>chart):</a:t>
            </a:r>
            <a:r>
              <a:rPr sz="800" spc="10">
                <a:latin typeface="Arial"/>
                <a:cs typeface="Arial"/>
              </a:rPr>
              <a:t> </a:t>
            </a:r>
            <a:r>
              <a:rPr sz="800">
                <a:latin typeface="Arial"/>
                <a:cs typeface="Arial"/>
              </a:rPr>
              <a:t>The</a:t>
            </a:r>
            <a:r>
              <a:rPr sz="800" spc="20">
                <a:latin typeface="Arial"/>
                <a:cs typeface="Arial"/>
              </a:rPr>
              <a:t> </a:t>
            </a:r>
            <a:r>
              <a:rPr sz="800">
                <a:latin typeface="Arial"/>
                <a:cs typeface="Arial"/>
              </a:rPr>
              <a:t>Conference</a:t>
            </a:r>
            <a:r>
              <a:rPr sz="800" spc="15">
                <a:latin typeface="Arial"/>
                <a:cs typeface="Arial"/>
              </a:rPr>
              <a:t> </a:t>
            </a:r>
            <a:r>
              <a:rPr sz="800">
                <a:latin typeface="Arial"/>
                <a:cs typeface="Arial"/>
              </a:rPr>
              <a:t>Board.</a:t>
            </a:r>
            <a:r>
              <a:rPr sz="800" spc="15">
                <a:latin typeface="Arial"/>
                <a:cs typeface="Arial"/>
              </a:rPr>
              <a:t> </a:t>
            </a:r>
            <a:r>
              <a:rPr sz="800">
                <a:latin typeface="Arial"/>
                <a:cs typeface="Arial"/>
              </a:rPr>
              <a:t>The</a:t>
            </a:r>
            <a:r>
              <a:rPr sz="800" spc="20">
                <a:latin typeface="Arial"/>
                <a:cs typeface="Arial"/>
              </a:rPr>
              <a:t> </a:t>
            </a:r>
            <a:r>
              <a:rPr sz="800">
                <a:latin typeface="Arial"/>
                <a:cs typeface="Arial"/>
              </a:rPr>
              <a:t>table</a:t>
            </a:r>
            <a:r>
              <a:rPr sz="800" spc="15">
                <a:latin typeface="Arial"/>
                <a:cs typeface="Arial"/>
              </a:rPr>
              <a:t> </a:t>
            </a:r>
            <a:r>
              <a:rPr sz="800" spc="-10">
                <a:latin typeface="Arial"/>
                <a:cs typeface="Arial"/>
              </a:rPr>
              <a:t>shows</a:t>
            </a:r>
            <a:r>
              <a:rPr sz="800" spc="5">
                <a:latin typeface="Arial"/>
                <a:cs typeface="Arial"/>
              </a:rPr>
              <a:t> </a:t>
            </a:r>
            <a:r>
              <a:rPr sz="800">
                <a:latin typeface="Arial"/>
                <a:cs typeface="Arial"/>
              </a:rPr>
              <a:t>the</a:t>
            </a:r>
            <a:r>
              <a:rPr sz="800" spc="20">
                <a:latin typeface="Arial"/>
                <a:cs typeface="Arial"/>
              </a:rPr>
              <a:t> </a:t>
            </a:r>
            <a:r>
              <a:rPr sz="800">
                <a:latin typeface="Arial"/>
                <a:cs typeface="Arial"/>
              </a:rPr>
              <a:t>10</a:t>
            </a:r>
            <a:r>
              <a:rPr sz="800" spc="10">
                <a:latin typeface="Arial"/>
                <a:cs typeface="Arial"/>
              </a:rPr>
              <a:t> </a:t>
            </a:r>
            <a:r>
              <a:rPr sz="800">
                <a:latin typeface="Arial"/>
                <a:cs typeface="Arial"/>
              </a:rPr>
              <a:t>components</a:t>
            </a:r>
            <a:r>
              <a:rPr sz="800" spc="5">
                <a:latin typeface="Arial"/>
                <a:cs typeface="Arial"/>
              </a:rPr>
              <a:t> </a:t>
            </a:r>
            <a:r>
              <a:rPr sz="800">
                <a:latin typeface="Arial"/>
                <a:cs typeface="Arial"/>
              </a:rPr>
              <a:t>of</a:t>
            </a:r>
            <a:r>
              <a:rPr sz="800" spc="10">
                <a:latin typeface="Arial"/>
                <a:cs typeface="Arial"/>
              </a:rPr>
              <a:t> </a:t>
            </a:r>
            <a:r>
              <a:rPr sz="800">
                <a:latin typeface="Arial"/>
                <a:cs typeface="Arial"/>
              </a:rPr>
              <a:t>The</a:t>
            </a:r>
            <a:r>
              <a:rPr sz="800" spc="20">
                <a:latin typeface="Arial"/>
                <a:cs typeface="Arial"/>
              </a:rPr>
              <a:t> </a:t>
            </a:r>
            <a:r>
              <a:rPr sz="800">
                <a:latin typeface="Arial"/>
                <a:cs typeface="Arial"/>
              </a:rPr>
              <a:t>Conference</a:t>
            </a:r>
            <a:r>
              <a:rPr sz="800" spc="15">
                <a:latin typeface="Arial"/>
                <a:cs typeface="Arial"/>
              </a:rPr>
              <a:t> </a:t>
            </a:r>
            <a:r>
              <a:rPr sz="800">
                <a:latin typeface="Arial"/>
                <a:cs typeface="Arial"/>
              </a:rPr>
              <a:t>Board</a:t>
            </a:r>
            <a:r>
              <a:rPr sz="800" spc="20">
                <a:latin typeface="Arial"/>
                <a:cs typeface="Arial"/>
              </a:rPr>
              <a:t> </a:t>
            </a:r>
            <a:r>
              <a:rPr sz="800">
                <a:latin typeface="Arial"/>
                <a:cs typeface="Arial"/>
              </a:rPr>
              <a:t>Leading</a:t>
            </a:r>
            <a:r>
              <a:rPr sz="800" spc="5">
                <a:latin typeface="Arial"/>
                <a:cs typeface="Arial"/>
              </a:rPr>
              <a:t> </a:t>
            </a:r>
            <a:r>
              <a:rPr sz="800">
                <a:latin typeface="Arial"/>
                <a:cs typeface="Arial"/>
              </a:rPr>
              <a:t>Economic</a:t>
            </a:r>
            <a:r>
              <a:rPr sz="800" spc="10">
                <a:latin typeface="Arial"/>
                <a:cs typeface="Arial"/>
              </a:rPr>
              <a:t> </a:t>
            </a:r>
            <a:r>
              <a:rPr sz="800">
                <a:latin typeface="Arial"/>
                <a:cs typeface="Arial"/>
              </a:rPr>
              <a:t>Index</a:t>
            </a:r>
            <a:r>
              <a:rPr sz="800" spc="10">
                <a:latin typeface="Arial"/>
                <a:cs typeface="Arial"/>
              </a:rPr>
              <a:t> </a:t>
            </a:r>
            <a:r>
              <a:rPr sz="800">
                <a:latin typeface="Arial"/>
                <a:cs typeface="Arial"/>
              </a:rPr>
              <a:t>and</a:t>
            </a:r>
            <a:r>
              <a:rPr sz="800" spc="20">
                <a:latin typeface="Arial"/>
                <a:cs typeface="Arial"/>
              </a:rPr>
              <a:t> </a:t>
            </a:r>
            <a:r>
              <a:rPr sz="800">
                <a:latin typeface="Arial"/>
                <a:cs typeface="Arial"/>
              </a:rPr>
              <a:t>indicates</a:t>
            </a:r>
            <a:r>
              <a:rPr sz="800" spc="5">
                <a:latin typeface="Arial"/>
                <a:cs typeface="Arial"/>
              </a:rPr>
              <a:t> </a:t>
            </a:r>
            <a:r>
              <a:rPr sz="800">
                <a:latin typeface="Arial"/>
                <a:cs typeface="Arial"/>
              </a:rPr>
              <a:t>if</a:t>
            </a:r>
            <a:r>
              <a:rPr sz="800" spc="10">
                <a:latin typeface="Arial"/>
                <a:cs typeface="Arial"/>
              </a:rPr>
              <a:t> </a:t>
            </a:r>
            <a:r>
              <a:rPr sz="800">
                <a:latin typeface="Arial"/>
                <a:cs typeface="Arial"/>
              </a:rPr>
              <a:t>each</a:t>
            </a:r>
            <a:r>
              <a:rPr sz="800" spc="5">
                <a:latin typeface="Arial"/>
                <a:cs typeface="Arial"/>
              </a:rPr>
              <a:t> </a:t>
            </a:r>
            <a:r>
              <a:rPr sz="800">
                <a:latin typeface="Arial"/>
                <a:cs typeface="Arial"/>
              </a:rPr>
              <a:t>is</a:t>
            </a:r>
            <a:r>
              <a:rPr sz="800" spc="5">
                <a:latin typeface="Arial"/>
                <a:cs typeface="Arial"/>
              </a:rPr>
              <a:t> </a:t>
            </a:r>
            <a:r>
              <a:rPr sz="800" spc="-10">
                <a:latin typeface="Arial"/>
                <a:cs typeface="Arial"/>
              </a:rPr>
              <a:t>expected</a:t>
            </a:r>
            <a:r>
              <a:rPr sz="800" spc="500">
                <a:latin typeface="Arial"/>
                <a:cs typeface="Arial"/>
              </a:rPr>
              <a:t> </a:t>
            </a:r>
            <a:r>
              <a:rPr sz="800">
                <a:latin typeface="Arial"/>
                <a:cs typeface="Arial"/>
              </a:rPr>
              <a:t>to</a:t>
            </a:r>
            <a:r>
              <a:rPr sz="800" spc="25">
                <a:latin typeface="Arial"/>
                <a:cs typeface="Arial"/>
              </a:rPr>
              <a:t> </a:t>
            </a:r>
            <a:r>
              <a:rPr sz="800">
                <a:latin typeface="Arial"/>
                <a:cs typeface="Arial"/>
              </a:rPr>
              <a:t>have</a:t>
            </a:r>
            <a:r>
              <a:rPr sz="800" spc="40">
                <a:latin typeface="Arial"/>
                <a:cs typeface="Arial"/>
              </a:rPr>
              <a:t> </a:t>
            </a:r>
            <a:r>
              <a:rPr sz="800">
                <a:latin typeface="Arial"/>
                <a:cs typeface="Arial"/>
              </a:rPr>
              <a:t>a</a:t>
            </a:r>
            <a:r>
              <a:rPr sz="800" spc="30">
                <a:latin typeface="Arial"/>
                <a:cs typeface="Arial"/>
              </a:rPr>
              <a:t> </a:t>
            </a:r>
            <a:r>
              <a:rPr sz="800">
                <a:latin typeface="Arial"/>
                <a:cs typeface="Arial"/>
              </a:rPr>
              <a:t>positive,</a:t>
            </a:r>
            <a:r>
              <a:rPr sz="800" spc="35">
                <a:latin typeface="Arial"/>
                <a:cs typeface="Arial"/>
              </a:rPr>
              <a:t> </a:t>
            </a:r>
            <a:r>
              <a:rPr sz="800">
                <a:latin typeface="Arial"/>
                <a:cs typeface="Arial"/>
              </a:rPr>
              <a:t>neutral,</a:t>
            </a:r>
            <a:r>
              <a:rPr sz="800" spc="35">
                <a:latin typeface="Arial"/>
                <a:cs typeface="Arial"/>
              </a:rPr>
              <a:t> </a:t>
            </a:r>
            <a:r>
              <a:rPr sz="800">
                <a:latin typeface="Arial"/>
                <a:cs typeface="Arial"/>
              </a:rPr>
              <a:t>or</a:t>
            </a:r>
            <a:r>
              <a:rPr sz="800" spc="30">
                <a:latin typeface="Arial"/>
                <a:cs typeface="Arial"/>
              </a:rPr>
              <a:t> </a:t>
            </a:r>
            <a:r>
              <a:rPr sz="800">
                <a:latin typeface="Arial"/>
                <a:cs typeface="Arial"/>
              </a:rPr>
              <a:t>negative</a:t>
            </a:r>
            <a:r>
              <a:rPr sz="800" spc="35">
                <a:latin typeface="Arial"/>
                <a:cs typeface="Arial"/>
              </a:rPr>
              <a:t> </a:t>
            </a:r>
            <a:r>
              <a:rPr sz="800">
                <a:latin typeface="Arial"/>
                <a:cs typeface="Arial"/>
              </a:rPr>
              <a:t>impact</a:t>
            </a:r>
            <a:r>
              <a:rPr sz="800" spc="25">
                <a:latin typeface="Arial"/>
                <a:cs typeface="Arial"/>
              </a:rPr>
              <a:t> </a:t>
            </a:r>
            <a:r>
              <a:rPr sz="800">
                <a:latin typeface="Arial"/>
                <a:cs typeface="Arial"/>
              </a:rPr>
              <a:t>on</a:t>
            </a:r>
            <a:r>
              <a:rPr sz="800" spc="30">
                <a:latin typeface="Arial"/>
                <a:cs typeface="Arial"/>
              </a:rPr>
              <a:t> </a:t>
            </a:r>
            <a:r>
              <a:rPr sz="800" spc="-45">
                <a:latin typeface="Arial"/>
                <a:cs typeface="Arial"/>
              </a:rPr>
              <a:t>U.S.</a:t>
            </a:r>
            <a:r>
              <a:rPr sz="800" spc="35">
                <a:latin typeface="Arial"/>
                <a:cs typeface="Arial"/>
              </a:rPr>
              <a:t> </a:t>
            </a:r>
            <a:r>
              <a:rPr sz="800">
                <a:latin typeface="Arial"/>
                <a:cs typeface="Arial"/>
              </a:rPr>
              <a:t>economic</a:t>
            </a:r>
            <a:r>
              <a:rPr sz="800" spc="30">
                <a:latin typeface="Arial"/>
                <a:cs typeface="Arial"/>
              </a:rPr>
              <a:t> </a:t>
            </a:r>
            <a:r>
              <a:rPr sz="800">
                <a:latin typeface="Arial"/>
                <a:cs typeface="Arial"/>
              </a:rPr>
              <a:t>growth,</a:t>
            </a:r>
            <a:r>
              <a:rPr sz="800" spc="35">
                <a:latin typeface="Arial"/>
                <a:cs typeface="Arial"/>
              </a:rPr>
              <a:t> </a:t>
            </a:r>
            <a:r>
              <a:rPr sz="800">
                <a:latin typeface="Arial"/>
                <a:cs typeface="Arial"/>
              </a:rPr>
              <a:t>based</a:t>
            </a:r>
            <a:r>
              <a:rPr sz="800" spc="35">
                <a:latin typeface="Arial"/>
                <a:cs typeface="Arial"/>
              </a:rPr>
              <a:t> </a:t>
            </a:r>
            <a:r>
              <a:rPr sz="800">
                <a:latin typeface="Arial"/>
                <a:cs typeface="Arial"/>
              </a:rPr>
              <a:t>on</a:t>
            </a:r>
            <a:r>
              <a:rPr sz="800" spc="30">
                <a:latin typeface="Arial"/>
                <a:cs typeface="Arial"/>
              </a:rPr>
              <a:t> </a:t>
            </a:r>
            <a:r>
              <a:rPr sz="800">
                <a:latin typeface="Arial"/>
                <a:cs typeface="Arial"/>
              </a:rPr>
              <a:t>current</a:t>
            </a:r>
            <a:r>
              <a:rPr sz="800" spc="25">
                <a:latin typeface="Arial"/>
                <a:cs typeface="Arial"/>
              </a:rPr>
              <a:t> </a:t>
            </a:r>
            <a:r>
              <a:rPr sz="800">
                <a:latin typeface="Arial"/>
                <a:cs typeface="Arial"/>
              </a:rPr>
              <a:t>levels</a:t>
            </a:r>
            <a:r>
              <a:rPr sz="800" spc="20">
                <a:latin typeface="Arial"/>
                <a:cs typeface="Arial"/>
              </a:rPr>
              <a:t> </a:t>
            </a:r>
            <a:r>
              <a:rPr sz="800">
                <a:latin typeface="Arial"/>
                <a:cs typeface="Arial"/>
              </a:rPr>
              <a:t>and</a:t>
            </a:r>
            <a:r>
              <a:rPr sz="800" spc="40">
                <a:latin typeface="Arial"/>
                <a:cs typeface="Arial"/>
              </a:rPr>
              <a:t> </a:t>
            </a:r>
            <a:r>
              <a:rPr sz="800" spc="-25">
                <a:latin typeface="Arial"/>
                <a:cs typeface="Arial"/>
              </a:rPr>
              <a:t>six-</a:t>
            </a:r>
            <a:r>
              <a:rPr sz="800">
                <a:latin typeface="Arial"/>
                <a:cs typeface="Arial"/>
              </a:rPr>
              <a:t>month</a:t>
            </a:r>
            <a:r>
              <a:rPr sz="800" spc="20">
                <a:latin typeface="Arial"/>
                <a:cs typeface="Arial"/>
              </a:rPr>
              <a:t> </a:t>
            </a:r>
            <a:r>
              <a:rPr sz="800">
                <a:latin typeface="Arial"/>
                <a:cs typeface="Arial"/>
              </a:rPr>
              <a:t>trends,</a:t>
            </a:r>
            <a:r>
              <a:rPr sz="800" spc="35">
                <a:latin typeface="Arial"/>
                <a:cs typeface="Arial"/>
              </a:rPr>
              <a:t> </a:t>
            </a:r>
            <a:r>
              <a:rPr sz="800" spc="-45">
                <a:latin typeface="Arial"/>
                <a:cs typeface="Arial"/>
              </a:rPr>
              <a:t>as</a:t>
            </a:r>
            <a:r>
              <a:rPr sz="800" spc="25">
                <a:latin typeface="Arial"/>
                <a:cs typeface="Arial"/>
              </a:rPr>
              <a:t> </a:t>
            </a:r>
            <a:r>
              <a:rPr sz="800">
                <a:latin typeface="Arial"/>
                <a:cs typeface="Arial"/>
              </a:rPr>
              <a:t>of</a:t>
            </a:r>
            <a:r>
              <a:rPr sz="800" spc="30">
                <a:latin typeface="Arial"/>
                <a:cs typeface="Arial"/>
              </a:rPr>
              <a:t> </a:t>
            </a:r>
            <a:r>
              <a:rPr sz="800">
                <a:latin typeface="Arial"/>
                <a:cs typeface="Arial"/>
              </a:rPr>
              <a:t>October</a:t>
            </a:r>
            <a:r>
              <a:rPr sz="800" spc="30">
                <a:latin typeface="Arial"/>
                <a:cs typeface="Arial"/>
              </a:rPr>
              <a:t> </a:t>
            </a:r>
            <a:r>
              <a:rPr sz="800">
                <a:latin typeface="Arial"/>
                <a:cs typeface="Arial"/>
              </a:rPr>
              <a:t>31,</a:t>
            </a:r>
            <a:r>
              <a:rPr sz="800" spc="35">
                <a:latin typeface="Arial"/>
                <a:cs typeface="Arial"/>
              </a:rPr>
              <a:t> </a:t>
            </a:r>
            <a:r>
              <a:rPr sz="800" spc="-20">
                <a:latin typeface="Arial"/>
                <a:cs typeface="Arial"/>
              </a:rPr>
              <a:t>2023.</a:t>
            </a:r>
            <a:endParaRPr sz="800">
              <a:latin typeface="Arial"/>
              <a:cs typeface="Arial"/>
            </a:endParaRPr>
          </a:p>
        </p:txBody>
      </p:sp>
      <p:sp>
        <p:nvSpPr>
          <p:cNvPr id="9" name="object 9"/>
          <p:cNvSpPr txBox="1"/>
          <p:nvPr/>
        </p:nvSpPr>
        <p:spPr>
          <a:xfrm>
            <a:off x="455299" y="1834388"/>
            <a:ext cx="3933190" cy="441959"/>
          </a:xfrm>
          <a:prstGeom prst="rect">
            <a:avLst/>
          </a:prstGeom>
        </p:spPr>
        <p:txBody>
          <a:bodyPr vert="horz" wrap="square" lIns="0" tIns="673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30"/>
              </a:spcBef>
            </a:pPr>
            <a:r>
              <a:rPr lang="en-US" sz="1200" b="1" spc="-10" dirty="0">
                <a:solidFill>
                  <a:srgbClr val="726963"/>
                </a:solidFill>
                <a:latin typeface="Arial"/>
                <a:cs typeface="Arial"/>
              </a:rPr>
              <a:t>S</a:t>
            </a:r>
            <a:r>
              <a:rPr sz="1200" b="1" spc="-10" dirty="0">
                <a:solidFill>
                  <a:srgbClr val="726963"/>
                </a:solidFill>
                <a:latin typeface="Arial"/>
                <a:cs typeface="Arial"/>
              </a:rPr>
              <a:t>olid</a:t>
            </a:r>
            <a:r>
              <a:rPr sz="1200" b="1" spc="5" dirty="0">
                <a:solidFill>
                  <a:srgbClr val="726963"/>
                </a:solidFill>
                <a:latin typeface="Arial"/>
                <a:cs typeface="Arial"/>
              </a:rPr>
              <a:t> </a:t>
            </a:r>
            <a:r>
              <a:rPr sz="1200" b="1" spc="-10" dirty="0">
                <a:solidFill>
                  <a:srgbClr val="726963"/>
                </a:solidFill>
                <a:latin typeface="Arial"/>
                <a:cs typeface="Arial"/>
              </a:rPr>
              <a:t>earnings</a:t>
            </a:r>
            <a:r>
              <a:rPr sz="1200" b="1" spc="10" dirty="0">
                <a:solidFill>
                  <a:srgbClr val="726963"/>
                </a:solidFill>
                <a:latin typeface="Arial"/>
                <a:cs typeface="Arial"/>
              </a:rPr>
              <a:t> </a:t>
            </a:r>
            <a:r>
              <a:rPr sz="1200" b="1" dirty="0">
                <a:solidFill>
                  <a:srgbClr val="726963"/>
                </a:solidFill>
                <a:latin typeface="Arial"/>
                <a:cs typeface="Arial"/>
              </a:rPr>
              <a:t>growth</a:t>
            </a:r>
            <a:r>
              <a:rPr sz="1200" b="1" spc="5" dirty="0">
                <a:solidFill>
                  <a:srgbClr val="726963"/>
                </a:solidFill>
                <a:latin typeface="Arial"/>
                <a:cs typeface="Arial"/>
              </a:rPr>
              <a:t> </a:t>
            </a:r>
            <a:r>
              <a:rPr sz="1200" b="1" dirty="0">
                <a:solidFill>
                  <a:srgbClr val="726963"/>
                </a:solidFill>
                <a:latin typeface="Arial"/>
                <a:cs typeface="Arial"/>
              </a:rPr>
              <a:t>expected</a:t>
            </a:r>
            <a:r>
              <a:rPr sz="1200" b="1" spc="10" dirty="0">
                <a:solidFill>
                  <a:srgbClr val="726963"/>
                </a:solidFill>
                <a:latin typeface="Arial"/>
                <a:cs typeface="Arial"/>
              </a:rPr>
              <a:t> </a:t>
            </a:r>
            <a:r>
              <a:rPr sz="1200" b="1" spc="-50" dirty="0">
                <a:solidFill>
                  <a:srgbClr val="726963"/>
                </a:solidFill>
                <a:latin typeface="Arial"/>
                <a:cs typeface="Arial"/>
              </a:rPr>
              <a:t>across</a:t>
            </a:r>
            <a:r>
              <a:rPr sz="1200" b="1" spc="5" dirty="0">
                <a:solidFill>
                  <a:srgbClr val="726963"/>
                </a:solidFill>
                <a:latin typeface="Arial"/>
                <a:cs typeface="Arial"/>
              </a:rPr>
              <a:t> </a:t>
            </a:r>
            <a:r>
              <a:rPr sz="1200" b="1" dirty="0">
                <a:solidFill>
                  <a:srgbClr val="726963"/>
                </a:solidFill>
                <a:latin typeface="Arial"/>
                <a:cs typeface="Arial"/>
              </a:rPr>
              <a:t>major</a:t>
            </a:r>
            <a:r>
              <a:rPr sz="1200" b="1" spc="15" dirty="0">
                <a:solidFill>
                  <a:srgbClr val="726963"/>
                </a:solidFill>
                <a:latin typeface="Arial"/>
                <a:cs typeface="Arial"/>
              </a:rPr>
              <a:t> </a:t>
            </a:r>
            <a:r>
              <a:rPr sz="1200" b="1" spc="-10" dirty="0">
                <a:solidFill>
                  <a:srgbClr val="726963"/>
                </a:solidFill>
                <a:latin typeface="Arial"/>
                <a:cs typeface="Arial"/>
              </a:rPr>
              <a:t>markets</a:t>
            </a:r>
            <a:endParaRPr sz="1200" dirty="0">
              <a:latin typeface="Arial"/>
              <a:cs typeface="Arial"/>
            </a:endParaRPr>
          </a:p>
          <a:p>
            <a:pPr marL="12700">
              <a:lnSpc>
                <a:spcPct val="100000"/>
              </a:lnSpc>
              <a:spcBef>
                <a:spcPts val="325"/>
              </a:spcBef>
            </a:pPr>
            <a:r>
              <a:rPr sz="900" b="1" spc="-10" dirty="0">
                <a:latin typeface="Arial"/>
                <a:cs typeface="Arial"/>
              </a:rPr>
              <a:t>Estimated</a:t>
            </a:r>
            <a:r>
              <a:rPr sz="900" b="1" spc="-20" dirty="0">
                <a:latin typeface="Arial"/>
                <a:cs typeface="Arial"/>
              </a:rPr>
              <a:t> </a:t>
            </a:r>
            <a:r>
              <a:rPr sz="900" b="1" spc="-10" dirty="0">
                <a:latin typeface="Arial"/>
                <a:cs typeface="Arial"/>
              </a:rPr>
              <a:t>annual</a:t>
            </a:r>
            <a:r>
              <a:rPr sz="900" b="1" spc="-25" dirty="0">
                <a:latin typeface="Arial"/>
                <a:cs typeface="Arial"/>
              </a:rPr>
              <a:t> </a:t>
            </a:r>
            <a:r>
              <a:rPr sz="900" b="1" spc="-10" dirty="0">
                <a:latin typeface="Arial"/>
                <a:cs typeface="Arial"/>
              </a:rPr>
              <a:t>earnings growth</a:t>
            </a:r>
            <a:endParaRPr sz="900" dirty="0">
              <a:latin typeface="Arial"/>
              <a:cs typeface="Arial"/>
            </a:endParaRPr>
          </a:p>
        </p:txBody>
      </p:sp>
      <p:sp>
        <p:nvSpPr>
          <p:cNvPr id="10" name="object 10"/>
          <p:cNvSpPr/>
          <p:nvPr/>
        </p:nvSpPr>
        <p:spPr>
          <a:xfrm>
            <a:off x="0" y="0"/>
            <a:ext cx="3380104" cy="322580"/>
          </a:xfrm>
          <a:custGeom>
            <a:avLst/>
            <a:gdLst/>
            <a:ahLst/>
            <a:cxnLst/>
            <a:rect l="l" t="t" r="r" b="b"/>
            <a:pathLst>
              <a:path w="3380104" h="322580">
                <a:moveTo>
                  <a:pt x="3379787" y="0"/>
                </a:moveTo>
                <a:lnTo>
                  <a:pt x="0" y="0"/>
                </a:lnTo>
                <a:lnTo>
                  <a:pt x="0" y="322249"/>
                </a:lnTo>
                <a:lnTo>
                  <a:pt x="3379787" y="322249"/>
                </a:lnTo>
                <a:lnTo>
                  <a:pt x="3379787"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txBox="1"/>
          <p:nvPr/>
        </p:nvSpPr>
        <p:spPr>
          <a:xfrm>
            <a:off x="444500" y="86867"/>
            <a:ext cx="1301750"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800" b="1" spc="55">
                <a:solidFill>
                  <a:srgbClr val="FFFFFF"/>
                </a:solidFill>
                <a:latin typeface="Arial"/>
                <a:cs typeface="Arial"/>
              </a:rPr>
              <a:t>MACRO</a:t>
            </a:r>
            <a:r>
              <a:rPr sz="800" b="1" spc="125">
                <a:solidFill>
                  <a:srgbClr val="FFFFFF"/>
                </a:solidFill>
                <a:latin typeface="Arial"/>
                <a:cs typeface="Arial"/>
              </a:rPr>
              <a:t> </a:t>
            </a:r>
            <a:r>
              <a:rPr sz="800" b="1" spc="-10">
                <a:solidFill>
                  <a:srgbClr val="FFFFFF"/>
                </a:solidFill>
                <a:latin typeface="Arial"/>
                <a:cs typeface="Arial"/>
              </a:rPr>
              <a:t>PERSPECTIVES</a:t>
            </a:r>
            <a:endParaRPr sz="800">
              <a:latin typeface="Arial"/>
              <a:cs typeface="Arial"/>
            </a:endParaRPr>
          </a:p>
        </p:txBody>
      </p:sp>
      <p:sp>
        <p:nvSpPr>
          <p:cNvPr id="12" name="object 12"/>
          <p:cNvSpPr/>
          <p:nvPr/>
        </p:nvSpPr>
        <p:spPr>
          <a:xfrm>
            <a:off x="474522" y="2612406"/>
            <a:ext cx="1302385" cy="2174875"/>
          </a:xfrm>
          <a:custGeom>
            <a:avLst/>
            <a:gdLst/>
            <a:ahLst/>
            <a:cxnLst/>
            <a:rect l="l" t="t" r="r" b="b"/>
            <a:pathLst>
              <a:path w="1302385" h="2174875">
                <a:moveTo>
                  <a:pt x="0" y="2174587"/>
                </a:moveTo>
                <a:lnTo>
                  <a:pt x="1301842" y="2174587"/>
                </a:lnTo>
                <a:lnTo>
                  <a:pt x="1301842" y="0"/>
                </a:lnTo>
                <a:lnTo>
                  <a:pt x="0" y="0"/>
                </a:lnTo>
                <a:lnTo>
                  <a:pt x="0" y="2174587"/>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3"/>
          <p:cNvSpPr/>
          <p:nvPr/>
        </p:nvSpPr>
        <p:spPr>
          <a:xfrm>
            <a:off x="1905966" y="2612406"/>
            <a:ext cx="1302385" cy="2174875"/>
          </a:xfrm>
          <a:custGeom>
            <a:avLst/>
            <a:gdLst/>
            <a:ahLst/>
            <a:cxnLst/>
            <a:rect l="l" t="t" r="r" b="b"/>
            <a:pathLst>
              <a:path w="1302385" h="2174875">
                <a:moveTo>
                  <a:pt x="0" y="2174587"/>
                </a:moveTo>
                <a:lnTo>
                  <a:pt x="1301842" y="2174587"/>
                </a:lnTo>
                <a:lnTo>
                  <a:pt x="1301842" y="0"/>
                </a:lnTo>
                <a:lnTo>
                  <a:pt x="0" y="0"/>
                </a:lnTo>
                <a:lnTo>
                  <a:pt x="0" y="2174587"/>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4"/>
          <p:cNvSpPr/>
          <p:nvPr/>
        </p:nvSpPr>
        <p:spPr>
          <a:xfrm>
            <a:off x="3337408" y="2612406"/>
            <a:ext cx="1302385" cy="2174875"/>
          </a:xfrm>
          <a:custGeom>
            <a:avLst/>
            <a:gdLst/>
            <a:ahLst/>
            <a:cxnLst/>
            <a:rect l="l" t="t" r="r" b="b"/>
            <a:pathLst>
              <a:path w="1302385" h="2174875">
                <a:moveTo>
                  <a:pt x="0" y="2174587"/>
                </a:moveTo>
                <a:lnTo>
                  <a:pt x="1301842" y="2174587"/>
                </a:lnTo>
                <a:lnTo>
                  <a:pt x="1301842" y="0"/>
                </a:lnTo>
                <a:lnTo>
                  <a:pt x="0" y="0"/>
                </a:lnTo>
                <a:lnTo>
                  <a:pt x="0" y="2174587"/>
                </a:lnTo>
                <a:close/>
              </a:path>
            </a:pathLst>
          </a:custGeom>
          <a:solidFill>
            <a:srgbClr val="F5F5F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5"/>
          <p:cNvSpPr txBox="1"/>
          <p:nvPr/>
        </p:nvSpPr>
        <p:spPr>
          <a:xfrm>
            <a:off x="474522" y="2335874"/>
            <a:ext cx="1302385" cy="276860"/>
          </a:xfrm>
          <a:prstGeom prst="rect">
            <a:avLst/>
          </a:prstGeom>
          <a:solidFill>
            <a:srgbClr val="005F9E"/>
          </a:solidFill>
        </p:spPr>
        <p:txBody>
          <a:bodyPr vert="horz" wrap="square" lIns="0" tIns="768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5280">
              <a:lnSpc>
                <a:spcPct val="100000"/>
              </a:lnSpc>
              <a:spcBef>
                <a:spcPts val="605"/>
              </a:spcBef>
            </a:pPr>
            <a:r>
              <a:rPr sz="800" b="1">
                <a:solidFill>
                  <a:srgbClr val="FFFFFF"/>
                </a:solidFill>
                <a:latin typeface="Arial"/>
                <a:cs typeface="Arial"/>
              </a:rPr>
              <a:t>United</a:t>
            </a:r>
            <a:r>
              <a:rPr sz="800" b="1" spc="-35">
                <a:solidFill>
                  <a:srgbClr val="FFFFFF"/>
                </a:solidFill>
                <a:latin typeface="Arial"/>
                <a:cs typeface="Arial"/>
              </a:rPr>
              <a:t> </a:t>
            </a:r>
            <a:r>
              <a:rPr sz="800" b="1" spc="-10">
                <a:solidFill>
                  <a:srgbClr val="FFFFFF"/>
                </a:solidFill>
                <a:latin typeface="Arial"/>
                <a:cs typeface="Arial"/>
              </a:rPr>
              <a:t>States</a:t>
            </a:r>
            <a:endParaRPr sz="800">
              <a:latin typeface="Arial"/>
              <a:cs typeface="Arial"/>
            </a:endParaRPr>
          </a:p>
        </p:txBody>
      </p:sp>
      <p:sp>
        <p:nvSpPr>
          <p:cNvPr id="16" name="object 16"/>
          <p:cNvSpPr txBox="1"/>
          <p:nvPr/>
        </p:nvSpPr>
        <p:spPr>
          <a:xfrm>
            <a:off x="1905966" y="2335874"/>
            <a:ext cx="1302385" cy="276860"/>
          </a:xfrm>
          <a:prstGeom prst="rect">
            <a:avLst/>
          </a:prstGeom>
          <a:solidFill>
            <a:srgbClr val="009CDC"/>
          </a:solidFill>
        </p:spPr>
        <p:txBody>
          <a:bodyPr vert="horz" wrap="square" lIns="0" tIns="254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3060" marR="345440" indent="34925">
              <a:lnSpc>
                <a:spcPts val="910"/>
              </a:lnSpc>
              <a:spcBef>
                <a:spcPts val="200"/>
              </a:spcBef>
            </a:pPr>
            <a:r>
              <a:rPr sz="800" b="1" spc="-10">
                <a:solidFill>
                  <a:srgbClr val="FFFFFF"/>
                </a:solidFill>
                <a:latin typeface="Arial"/>
                <a:cs typeface="Arial"/>
              </a:rPr>
              <a:t>Developed </a:t>
            </a:r>
            <a:r>
              <a:rPr sz="800" b="1" spc="-20">
                <a:solidFill>
                  <a:srgbClr val="FFFFFF"/>
                </a:solidFill>
                <a:latin typeface="Arial"/>
                <a:cs typeface="Arial"/>
              </a:rPr>
              <a:t>international</a:t>
            </a:r>
            <a:endParaRPr sz="800">
              <a:latin typeface="Arial"/>
              <a:cs typeface="Arial"/>
            </a:endParaRPr>
          </a:p>
        </p:txBody>
      </p:sp>
      <p:sp>
        <p:nvSpPr>
          <p:cNvPr id="17" name="object 17"/>
          <p:cNvSpPr txBox="1"/>
          <p:nvPr/>
        </p:nvSpPr>
        <p:spPr>
          <a:xfrm>
            <a:off x="3337408" y="2335874"/>
            <a:ext cx="1302385" cy="276860"/>
          </a:xfrm>
          <a:prstGeom prst="rect">
            <a:avLst/>
          </a:prstGeom>
          <a:solidFill>
            <a:srgbClr val="008E77"/>
          </a:solidFill>
        </p:spPr>
        <p:txBody>
          <a:bodyPr vert="horz" wrap="square" lIns="0" tIns="768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9710">
              <a:lnSpc>
                <a:spcPct val="100000"/>
              </a:lnSpc>
              <a:spcBef>
                <a:spcPts val="605"/>
              </a:spcBef>
            </a:pPr>
            <a:r>
              <a:rPr sz="800" b="1" spc="-20">
                <a:solidFill>
                  <a:srgbClr val="FFFFFF"/>
                </a:solidFill>
                <a:latin typeface="Arial"/>
                <a:cs typeface="Arial"/>
              </a:rPr>
              <a:t>Emerging</a:t>
            </a:r>
            <a:r>
              <a:rPr sz="800" b="1" spc="15">
                <a:solidFill>
                  <a:srgbClr val="FFFFFF"/>
                </a:solidFill>
                <a:latin typeface="Arial"/>
                <a:cs typeface="Arial"/>
              </a:rPr>
              <a:t> </a:t>
            </a:r>
            <a:r>
              <a:rPr sz="800" b="1" spc="-10">
                <a:solidFill>
                  <a:srgbClr val="FFFFFF"/>
                </a:solidFill>
                <a:latin typeface="Arial"/>
                <a:cs typeface="Arial"/>
              </a:rPr>
              <a:t>markets</a:t>
            </a:r>
            <a:endParaRPr sz="800">
              <a:latin typeface="Arial"/>
              <a:cs typeface="Arial"/>
            </a:endParaRPr>
          </a:p>
        </p:txBody>
      </p:sp>
      <p:sp>
        <p:nvSpPr>
          <p:cNvPr id="18" name="object 18"/>
          <p:cNvSpPr/>
          <p:nvPr/>
        </p:nvSpPr>
        <p:spPr>
          <a:xfrm>
            <a:off x="5718233" y="2368379"/>
            <a:ext cx="100965" cy="100965"/>
          </a:xfrm>
          <a:custGeom>
            <a:avLst/>
            <a:gdLst/>
            <a:ahLst/>
            <a:cxnLst/>
            <a:rect l="l" t="t" r="r" b="b"/>
            <a:pathLst>
              <a:path w="100964" h="100964">
                <a:moveTo>
                  <a:pt x="50292" y="0"/>
                </a:moveTo>
                <a:lnTo>
                  <a:pt x="0" y="50291"/>
                </a:lnTo>
                <a:lnTo>
                  <a:pt x="50292" y="100584"/>
                </a:lnTo>
                <a:lnTo>
                  <a:pt x="100584" y="50291"/>
                </a:lnTo>
                <a:lnTo>
                  <a:pt x="50292" y="0"/>
                </a:lnTo>
                <a:close/>
              </a:path>
            </a:pathLst>
          </a:custGeom>
          <a:solidFill>
            <a:srgbClr val="93888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19"/>
          <p:cNvSpPr/>
          <p:nvPr/>
        </p:nvSpPr>
        <p:spPr>
          <a:xfrm>
            <a:off x="5106653" y="2375819"/>
            <a:ext cx="91440" cy="85725"/>
          </a:xfrm>
          <a:custGeom>
            <a:avLst/>
            <a:gdLst/>
            <a:ahLst/>
            <a:cxnLst/>
            <a:rect l="l" t="t" r="r" b="b"/>
            <a:pathLst>
              <a:path w="91439" h="85725">
                <a:moveTo>
                  <a:pt x="45719" y="0"/>
                </a:moveTo>
                <a:lnTo>
                  <a:pt x="0" y="85705"/>
                </a:lnTo>
                <a:lnTo>
                  <a:pt x="91439" y="85705"/>
                </a:lnTo>
                <a:lnTo>
                  <a:pt x="45719" y="0"/>
                </a:lnTo>
                <a:close/>
              </a:path>
            </a:pathLst>
          </a:custGeom>
          <a:solidFill>
            <a:srgbClr val="008E7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0"/>
          <p:cNvSpPr txBox="1"/>
          <p:nvPr/>
        </p:nvSpPr>
        <p:spPr>
          <a:xfrm>
            <a:off x="5086350" y="1841500"/>
            <a:ext cx="3385820" cy="651510"/>
          </a:xfrm>
          <a:prstGeom prst="rect">
            <a:avLst/>
          </a:prstGeom>
        </p:spPr>
        <p:txBody>
          <a:bodyPr vert="horz" wrap="square" lIns="0" tIns="635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500"/>
              </a:spcBef>
            </a:pPr>
            <a:r>
              <a:rPr sz="1200" b="1" spc="-20">
                <a:solidFill>
                  <a:srgbClr val="726963"/>
                </a:solidFill>
                <a:latin typeface="Arial"/>
                <a:cs typeface="Arial"/>
              </a:rPr>
              <a:t>But</a:t>
            </a:r>
            <a:r>
              <a:rPr sz="1200" b="1">
                <a:solidFill>
                  <a:srgbClr val="726963"/>
                </a:solidFill>
                <a:latin typeface="Arial"/>
                <a:cs typeface="Arial"/>
              </a:rPr>
              <a:t> </a:t>
            </a:r>
            <a:r>
              <a:rPr sz="1200" b="1" spc="-10">
                <a:solidFill>
                  <a:srgbClr val="726963"/>
                </a:solidFill>
                <a:latin typeface="Arial"/>
                <a:cs typeface="Arial"/>
              </a:rPr>
              <a:t>economic</a:t>
            </a:r>
            <a:r>
              <a:rPr sz="1200" b="1" spc="-5">
                <a:solidFill>
                  <a:srgbClr val="726963"/>
                </a:solidFill>
                <a:latin typeface="Arial"/>
                <a:cs typeface="Arial"/>
              </a:rPr>
              <a:t> </a:t>
            </a:r>
            <a:r>
              <a:rPr sz="1200" b="1" spc="-20">
                <a:solidFill>
                  <a:srgbClr val="726963"/>
                </a:solidFill>
                <a:latin typeface="Arial"/>
                <a:cs typeface="Arial"/>
              </a:rPr>
              <a:t>indicators</a:t>
            </a:r>
            <a:r>
              <a:rPr sz="1200" b="1" spc="-5">
                <a:solidFill>
                  <a:srgbClr val="726963"/>
                </a:solidFill>
                <a:latin typeface="Arial"/>
                <a:cs typeface="Arial"/>
              </a:rPr>
              <a:t> </a:t>
            </a:r>
            <a:r>
              <a:rPr sz="1200" b="1">
                <a:solidFill>
                  <a:srgbClr val="726963"/>
                </a:solidFill>
                <a:latin typeface="Arial"/>
                <a:cs typeface="Arial"/>
              </a:rPr>
              <a:t>offer a</a:t>
            </a:r>
            <a:r>
              <a:rPr sz="1200" b="1" spc="-5">
                <a:solidFill>
                  <a:srgbClr val="726963"/>
                </a:solidFill>
                <a:latin typeface="Arial"/>
                <a:cs typeface="Arial"/>
              </a:rPr>
              <a:t> </a:t>
            </a:r>
            <a:r>
              <a:rPr sz="1200" b="1">
                <a:solidFill>
                  <a:srgbClr val="726963"/>
                </a:solidFill>
                <a:latin typeface="Arial"/>
                <a:cs typeface="Arial"/>
              </a:rPr>
              <a:t>mixed</a:t>
            </a:r>
            <a:r>
              <a:rPr sz="1200" b="1" spc="-5">
                <a:solidFill>
                  <a:srgbClr val="726963"/>
                </a:solidFill>
                <a:latin typeface="Arial"/>
                <a:cs typeface="Arial"/>
              </a:rPr>
              <a:t> </a:t>
            </a:r>
            <a:r>
              <a:rPr sz="1200" b="1" spc="-10">
                <a:solidFill>
                  <a:srgbClr val="726963"/>
                </a:solidFill>
                <a:latin typeface="Arial"/>
                <a:cs typeface="Arial"/>
              </a:rPr>
              <a:t>outlook</a:t>
            </a:r>
            <a:endParaRPr sz="1200">
              <a:latin typeface="Arial"/>
              <a:cs typeface="Arial"/>
            </a:endParaRPr>
          </a:p>
          <a:p>
            <a:pPr marL="12700">
              <a:lnSpc>
                <a:spcPct val="100000"/>
              </a:lnSpc>
              <a:spcBef>
                <a:spcPts val="300"/>
              </a:spcBef>
            </a:pPr>
            <a:r>
              <a:rPr sz="900" b="1">
                <a:latin typeface="Arial"/>
                <a:cs typeface="Arial"/>
              </a:rPr>
              <a:t>The</a:t>
            </a:r>
            <a:r>
              <a:rPr sz="900" b="1" spc="-10">
                <a:latin typeface="Arial"/>
                <a:cs typeface="Arial"/>
              </a:rPr>
              <a:t> Conference Board</a:t>
            </a:r>
            <a:r>
              <a:rPr sz="900" b="1" spc="-15">
                <a:latin typeface="Arial"/>
                <a:cs typeface="Arial"/>
              </a:rPr>
              <a:t> </a:t>
            </a:r>
            <a:r>
              <a:rPr sz="900" b="1" spc="-10">
                <a:latin typeface="Arial"/>
                <a:cs typeface="Arial"/>
              </a:rPr>
              <a:t>Leading</a:t>
            </a:r>
            <a:r>
              <a:rPr sz="900" b="1" spc="-15">
                <a:latin typeface="Arial"/>
                <a:cs typeface="Arial"/>
              </a:rPr>
              <a:t> </a:t>
            </a:r>
            <a:r>
              <a:rPr sz="900" b="1" spc="-25">
                <a:latin typeface="Arial"/>
                <a:cs typeface="Arial"/>
              </a:rPr>
              <a:t>Economic</a:t>
            </a:r>
            <a:r>
              <a:rPr sz="900" b="1" spc="-15">
                <a:latin typeface="Arial"/>
                <a:cs typeface="Arial"/>
              </a:rPr>
              <a:t> </a:t>
            </a:r>
            <a:r>
              <a:rPr sz="900" b="1" spc="-10">
                <a:latin typeface="Arial"/>
                <a:cs typeface="Arial"/>
              </a:rPr>
              <a:t>Index®</a:t>
            </a:r>
            <a:endParaRPr sz="900">
              <a:latin typeface="Arial"/>
              <a:cs typeface="Arial"/>
            </a:endParaRPr>
          </a:p>
          <a:p>
            <a:pPr marL="152400">
              <a:lnSpc>
                <a:spcPct val="100000"/>
              </a:lnSpc>
              <a:spcBef>
                <a:spcPts val="745"/>
              </a:spcBef>
              <a:tabLst>
                <a:tab pos="764540" algn="l"/>
                <a:tab pos="1376045" algn="l"/>
              </a:tabLst>
            </a:pPr>
            <a:r>
              <a:rPr sz="800" spc="-10">
                <a:latin typeface="Arial"/>
                <a:cs typeface="Arial"/>
              </a:rPr>
              <a:t>Positive</a:t>
            </a:r>
            <a:r>
              <a:rPr sz="800">
                <a:latin typeface="Arial"/>
                <a:cs typeface="Arial"/>
              </a:rPr>
              <a:t>	</a:t>
            </a:r>
            <a:r>
              <a:rPr sz="800" spc="-10">
                <a:latin typeface="Arial"/>
                <a:cs typeface="Arial"/>
              </a:rPr>
              <a:t>Neutral</a:t>
            </a:r>
            <a:r>
              <a:rPr sz="800">
                <a:latin typeface="Arial"/>
                <a:cs typeface="Arial"/>
              </a:rPr>
              <a:t>	</a:t>
            </a:r>
            <a:r>
              <a:rPr sz="800" spc="-10">
                <a:latin typeface="Arial"/>
                <a:cs typeface="Arial"/>
              </a:rPr>
              <a:t>Negative</a:t>
            </a:r>
            <a:endParaRPr sz="800">
              <a:latin typeface="Arial"/>
              <a:cs typeface="Arial"/>
            </a:endParaRPr>
          </a:p>
        </p:txBody>
      </p:sp>
      <p:sp>
        <p:nvSpPr>
          <p:cNvPr id="21" name="object 21"/>
          <p:cNvSpPr/>
          <p:nvPr/>
        </p:nvSpPr>
        <p:spPr>
          <a:xfrm>
            <a:off x="6323821" y="2375819"/>
            <a:ext cx="91440" cy="85725"/>
          </a:xfrm>
          <a:custGeom>
            <a:avLst/>
            <a:gdLst/>
            <a:ahLst/>
            <a:cxnLst/>
            <a:rect l="l" t="t" r="r" b="b"/>
            <a:pathLst>
              <a:path w="91439" h="85725">
                <a:moveTo>
                  <a:pt x="91439" y="0"/>
                </a:moveTo>
                <a:lnTo>
                  <a:pt x="0" y="0"/>
                </a:lnTo>
                <a:lnTo>
                  <a:pt x="45720" y="85704"/>
                </a:lnTo>
                <a:lnTo>
                  <a:pt x="91439" y="0"/>
                </a:lnTo>
                <a:close/>
              </a:path>
            </a:pathLst>
          </a:custGeom>
          <a:solidFill>
            <a:srgbClr val="76215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aphicFrame>
        <p:nvGraphicFramePr>
          <p:cNvPr id="22" name="object 22"/>
          <p:cNvGraphicFramePr>
            <a:graphicFrameLocks noGrp="1"/>
          </p:cNvGraphicFramePr>
          <p:nvPr/>
        </p:nvGraphicFramePr>
        <p:xfrm>
          <a:off x="5097599" y="2592707"/>
          <a:ext cx="4493260" cy="2184400"/>
        </p:xfrm>
        <a:graphic>
          <a:graphicData uri="http://schemas.openxmlformats.org/drawingml/2006/table">
            <a:tbl>
              <a:tblPr firstRow="1" bandRow="1">
                <a:tableStyleId>{2D5ABB26-0587-4C30-8999-92F81FD0307C}</a:tableStyleId>
              </a:tblPr>
              <a:tblGrid>
                <a:gridCol w="2246630">
                  <a:extLst>
                    <a:ext uri="{9D8B030D-6E8A-4147-A177-3AD203B41FA5}">
                      <a16:colId xmlns:a16="http://schemas.microsoft.com/office/drawing/2014/main" val="20000"/>
                    </a:ext>
                  </a:extLst>
                </a:gridCol>
                <a:gridCol w="2246630">
                  <a:extLst>
                    <a:ext uri="{9D8B030D-6E8A-4147-A177-3AD203B41FA5}">
                      <a16:colId xmlns:a16="http://schemas.microsoft.com/office/drawing/2014/main" val="20001"/>
                    </a:ext>
                  </a:extLst>
                </a:gridCol>
              </a:tblGrid>
              <a:tr h="419100">
                <a:tc>
                  <a:txBody>
                    <a:bodyPr/>
                    <a:lstStyle/>
                    <a:p>
                      <a:pPr marL="127000">
                        <a:lnSpc>
                          <a:spcPct val="100000"/>
                        </a:lnSpc>
                        <a:spcBef>
                          <a:spcPts val="505"/>
                        </a:spcBef>
                        <a:tabLst>
                          <a:tab pos="503555" algn="l"/>
                        </a:tabLst>
                      </a:pPr>
                      <a:r>
                        <a:rPr sz="2025" spc="-1650" baseline="-4115">
                          <a:solidFill>
                            <a:srgbClr val="008E77"/>
                          </a:solidFill>
                          <a:latin typeface="Wingdings 3"/>
                          <a:cs typeface="Wingdings 3"/>
                        </a:rPr>
                        <a:t>....</a:t>
                      </a:r>
                      <a:r>
                        <a:rPr sz="2025" baseline="-4115">
                          <a:solidFill>
                            <a:srgbClr val="008E77"/>
                          </a:solidFill>
                          <a:latin typeface="Times New Roman"/>
                          <a:cs typeface="Times New Roman"/>
                        </a:rPr>
                        <a:t>	</a:t>
                      </a:r>
                      <a:r>
                        <a:rPr sz="800" b="1">
                          <a:latin typeface="Arial"/>
                          <a:cs typeface="Arial"/>
                        </a:rPr>
                        <a:t>New </a:t>
                      </a:r>
                      <a:r>
                        <a:rPr sz="800" b="1" spc="-10">
                          <a:latin typeface="Arial"/>
                          <a:cs typeface="Arial"/>
                        </a:rPr>
                        <a:t>unemployment</a:t>
                      </a:r>
                      <a:r>
                        <a:rPr sz="800" b="1" spc="15">
                          <a:latin typeface="Arial"/>
                          <a:cs typeface="Arial"/>
                        </a:rPr>
                        <a:t> </a:t>
                      </a:r>
                      <a:r>
                        <a:rPr sz="800" b="1" spc="-10">
                          <a:latin typeface="Arial"/>
                          <a:cs typeface="Arial"/>
                        </a:rPr>
                        <a:t>claims</a:t>
                      </a:r>
                      <a:endParaRPr sz="800">
                        <a:latin typeface="Arial"/>
                        <a:cs typeface="Arial"/>
                      </a:endParaRPr>
                    </a:p>
                  </a:txBody>
                  <a:tcPr marL="0" marR="0" marT="64135" marB="0">
                    <a:lnR w="76200">
                      <a:solidFill>
                        <a:srgbClr val="FFFFFF"/>
                      </a:solidFill>
                      <a:prstDash val="solid"/>
                    </a:lnR>
                    <a:lnB w="76200">
                      <a:solidFill>
                        <a:srgbClr val="FFFFFF"/>
                      </a:solidFill>
                      <a:prstDash val="solid"/>
                    </a:lnB>
                    <a:solidFill>
                      <a:srgbClr val="F5F5F3"/>
                    </a:solidFill>
                  </a:tcPr>
                </a:tc>
                <a:tc>
                  <a:txBody>
                    <a:bodyPr/>
                    <a:lstStyle/>
                    <a:p>
                      <a:pPr marL="159385">
                        <a:lnSpc>
                          <a:spcPct val="100000"/>
                        </a:lnSpc>
                        <a:spcBef>
                          <a:spcPts val="505"/>
                        </a:spcBef>
                        <a:tabLst>
                          <a:tab pos="535940" algn="l"/>
                        </a:tabLst>
                      </a:pPr>
                      <a:r>
                        <a:rPr sz="2025" spc="-1650" baseline="-4115">
                          <a:solidFill>
                            <a:srgbClr val="008E77"/>
                          </a:solidFill>
                          <a:latin typeface="Wingdings 3"/>
                          <a:cs typeface="Wingdings 3"/>
                        </a:rPr>
                        <a:t>....</a:t>
                      </a:r>
                      <a:r>
                        <a:rPr sz="2025" baseline="-4115">
                          <a:solidFill>
                            <a:srgbClr val="008E77"/>
                          </a:solidFill>
                          <a:latin typeface="Times New Roman"/>
                          <a:cs typeface="Times New Roman"/>
                        </a:rPr>
                        <a:t>	</a:t>
                      </a:r>
                      <a:r>
                        <a:rPr sz="800" b="1">
                          <a:latin typeface="Arial"/>
                          <a:cs typeface="Arial"/>
                        </a:rPr>
                        <a:t>New</a:t>
                      </a:r>
                      <a:r>
                        <a:rPr sz="800" b="1" spc="15">
                          <a:latin typeface="Arial"/>
                          <a:cs typeface="Arial"/>
                        </a:rPr>
                        <a:t> </a:t>
                      </a:r>
                      <a:r>
                        <a:rPr sz="800" b="1" spc="-20">
                          <a:latin typeface="Arial"/>
                          <a:cs typeface="Arial"/>
                        </a:rPr>
                        <a:t>residential</a:t>
                      </a:r>
                      <a:r>
                        <a:rPr sz="800" b="1" spc="20">
                          <a:latin typeface="Arial"/>
                          <a:cs typeface="Arial"/>
                        </a:rPr>
                        <a:t> </a:t>
                      </a:r>
                      <a:r>
                        <a:rPr sz="800" b="1" spc="-10">
                          <a:latin typeface="Arial"/>
                          <a:cs typeface="Arial"/>
                        </a:rPr>
                        <a:t>building</a:t>
                      </a:r>
                      <a:r>
                        <a:rPr sz="800" b="1" spc="20">
                          <a:latin typeface="Arial"/>
                          <a:cs typeface="Arial"/>
                        </a:rPr>
                        <a:t> </a:t>
                      </a:r>
                      <a:r>
                        <a:rPr sz="800" b="1" spc="-10">
                          <a:latin typeface="Arial"/>
                          <a:cs typeface="Arial"/>
                        </a:rPr>
                        <a:t>permits</a:t>
                      </a:r>
                      <a:endParaRPr sz="800">
                        <a:latin typeface="Arial"/>
                        <a:cs typeface="Arial"/>
                      </a:endParaRPr>
                    </a:p>
                  </a:txBody>
                  <a:tcPr marL="0" marR="0" marT="64135" marB="0">
                    <a:lnL w="76200">
                      <a:solidFill>
                        <a:srgbClr val="FFFFFF"/>
                      </a:solidFill>
                      <a:prstDash val="solid"/>
                    </a:lnL>
                    <a:lnB w="76200">
                      <a:solidFill>
                        <a:srgbClr val="FFFFFF"/>
                      </a:solidFill>
                      <a:prstDash val="solid"/>
                    </a:lnB>
                    <a:solidFill>
                      <a:srgbClr val="F5F5F3"/>
                    </a:solidFill>
                  </a:tcPr>
                </a:tc>
                <a:extLst>
                  <a:ext uri="{0D108BD9-81ED-4DB2-BD59-A6C34878D82A}">
                    <a16:rowId xmlns:a16="http://schemas.microsoft.com/office/drawing/2014/main" val="10000"/>
                  </a:ext>
                </a:extLst>
              </a:tr>
              <a:tr h="448945">
                <a:tc>
                  <a:txBody>
                    <a:bodyPr/>
                    <a:lstStyle/>
                    <a:p>
                      <a:pPr marL="503555" marR="630555" indent="-390525">
                        <a:lnSpc>
                          <a:spcPts val="910"/>
                        </a:lnSpc>
                        <a:spcBef>
                          <a:spcPts val="869"/>
                        </a:spcBef>
                        <a:buClr>
                          <a:srgbClr val="938881"/>
                        </a:buClr>
                        <a:buSzPct val="193750"/>
                        <a:buFont typeface="Wingdings"/>
                        <a:buChar char=""/>
                        <a:tabLst>
                          <a:tab pos="503555" algn="l"/>
                        </a:tabLst>
                      </a:pPr>
                      <a:r>
                        <a:rPr sz="800" b="1" spc="-10">
                          <a:latin typeface="Arial"/>
                          <a:cs typeface="Arial"/>
                        </a:rPr>
                        <a:t>Average</a:t>
                      </a:r>
                      <a:r>
                        <a:rPr sz="800" b="1" spc="-30">
                          <a:latin typeface="Arial"/>
                          <a:cs typeface="Arial"/>
                        </a:rPr>
                        <a:t> </a:t>
                      </a:r>
                      <a:r>
                        <a:rPr sz="800" b="1" spc="-25">
                          <a:latin typeface="Arial"/>
                          <a:cs typeface="Arial"/>
                        </a:rPr>
                        <a:t>manufacturing</a:t>
                      </a:r>
                      <a:r>
                        <a:rPr sz="800" b="1" spc="500">
                          <a:latin typeface="Arial"/>
                          <a:cs typeface="Arial"/>
                        </a:rPr>
                        <a:t> </a:t>
                      </a:r>
                      <a:r>
                        <a:rPr sz="800" b="1" spc="-40">
                          <a:latin typeface="Arial"/>
                          <a:cs typeface="Arial"/>
                        </a:rPr>
                        <a:t>hours</a:t>
                      </a:r>
                      <a:r>
                        <a:rPr sz="800" b="1" spc="-20">
                          <a:latin typeface="Arial"/>
                          <a:cs typeface="Arial"/>
                        </a:rPr>
                        <a:t> </a:t>
                      </a:r>
                      <a:r>
                        <a:rPr sz="800" b="1" spc="-10">
                          <a:latin typeface="Arial"/>
                          <a:cs typeface="Arial"/>
                        </a:rPr>
                        <a:t>worked</a:t>
                      </a:r>
                      <a:endParaRPr sz="800">
                        <a:latin typeface="Arial"/>
                        <a:cs typeface="Arial"/>
                      </a:endParaRPr>
                    </a:p>
                  </a:txBody>
                  <a:tcPr marL="0" marR="0" marT="110489" marB="0">
                    <a:lnR w="76200">
                      <a:solidFill>
                        <a:srgbClr val="FFFFFF"/>
                      </a:solidFill>
                      <a:prstDash val="solid"/>
                    </a:lnR>
                    <a:lnT w="76200">
                      <a:solidFill>
                        <a:srgbClr val="FFFFFF"/>
                      </a:solidFill>
                      <a:prstDash val="solid"/>
                    </a:lnT>
                    <a:lnB w="76200">
                      <a:solidFill>
                        <a:srgbClr val="FFFFFF"/>
                      </a:solidFill>
                      <a:prstDash val="solid"/>
                    </a:lnB>
                    <a:solidFill>
                      <a:srgbClr val="F5F5F3"/>
                    </a:solidFill>
                  </a:tcPr>
                </a:tc>
                <a:tc>
                  <a:txBody>
                    <a:bodyPr/>
                    <a:lstStyle/>
                    <a:p>
                      <a:pPr marL="159385">
                        <a:lnSpc>
                          <a:spcPct val="100000"/>
                        </a:lnSpc>
                        <a:spcBef>
                          <a:spcPts val="730"/>
                        </a:spcBef>
                        <a:tabLst>
                          <a:tab pos="535940" algn="l"/>
                        </a:tabLst>
                      </a:pPr>
                      <a:r>
                        <a:rPr sz="2025" spc="-1650" baseline="-4115">
                          <a:solidFill>
                            <a:srgbClr val="008E77"/>
                          </a:solidFill>
                          <a:latin typeface="Wingdings 3"/>
                          <a:cs typeface="Wingdings 3"/>
                        </a:rPr>
                        <a:t>....</a:t>
                      </a:r>
                      <a:r>
                        <a:rPr sz="2025" baseline="-4115">
                          <a:solidFill>
                            <a:srgbClr val="008E77"/>
                          </a:solidFill>
                          <a:latin typeface="Times New Roman"/>
                          <a:cs typeface="Times New Roman"/>
                        </a:rPr>
                        <a:t>	</a:t>
                      </a:r>
                      <a:r>
                        <a:rPr sz="800" b="1" spc="-50">
                          <a:latin typeface="Arial"/>
                          <a:cs typeface="Arial"/>
                        </a:rPr>
                        <a:t>S&amp;P</a:t>
                      </a:r>
                      <a:r>
                        <a:rPr sz="800" b="1" spc="35">
                          <a:latin typeface="Arial"/>
                          <a:cs typeface="Arial"/>
                        </a:rPr>
                        <a:t> </a:t>
                      </a:r>
                      <a:r>
                        <a:rPr sz="800" b="1">
                          <a:latin typeface="Arial"/>
                          <a:cs typeface="Arial"/>
                        </a:rPr>
                        <a:t>500</a:t>
                      </a:r>
                      <a:r>
                        <a:rPr sz="800" b="1" spc="35">
                          <a:latin typeface="Arial"/>
                          <a:cs typeface="Arial"/>
                        </a:rPr>
                        <a:t> </a:t>
                      </a:r>
                      <a:r>
                        <a:rPr sz="800" b="1" spc="-20">
                          <a:latin typeface="Arial"/>
                          <a:cs typeface="Arial"/>
                        </a:rPr>
                        <a:t>Index</a:t>
                      </a:r>
                      <a:endParaRPr sz="800">
                        <a:latin typeface="Arial"/>
                        <a:cs typeface="Arial"/>
                      </a:endParaRPr>
                    </a:p>
                  </a:txBody>
                  <a:tcPr marL="0" marR="0" marT="92710" marB="0">
                    <a:lnL w="76200">
                      <a:solidFill>
                        <a:srgbClr val="FFFFFF"/>
                      </a:solidFill>
                      <a:prstDash val="solid"/>
                    </a:lnL>
                    <a:lnT w="76200">
                      <a:solidFill>
                        <a:srgbClr val="FFFFFF"/>
                      </a:solidFill>
                      <a:prstDash val="solid"/>
                    </a:lnT>
                    <a:lnB w="76200">
                      <a:solidFill>
                        <a:srgbClr val="FFFFFF"/>
                      </a:solidFill>
                      <a:prstDash val="solid"/>
                    </a:lnB>
                    <a:solidFill>
                      <a:srgbClr val="F5F5F3"/>
                    </a:solidFill>
                  </a:tcPr>
                </a:tc>
                <a:extLst>
                  <a:ext uri="{0D108BD9-81ED-4DB2-BD59-A6C34878D82A}">
                    <a16:rowId xmlns:a16="http://schemas.microsoft.com/office/drawing/2014/main" val="10001"/>
                  </a:ext>
                </a:extLst>
              </a:tr>
              <a:tr h="478155">
                <a:tc>
                  <a:txBody>
                    <a:bodyPr/>
                    <a:lstStyle/>
                    <a:p>
                      <a:pPr marL="503555" marR="479425" indent="-377190">
                        <a:lnSpc>
                          <a:spcPct val="83000"/>
                        </a:lnSpc>
                        <a:spcBef>
                          <a:spcPts val="540"/>
                        </a:spcBef>
                        <a:tabLst>
                          <a:tab pos="503555" algn="l"/>
                        </a:tabLst>
                      </a:pPr>
                      <a:r>
                        <a:rPr sz="2025" spc="-1650" baseline="-24691">
                          <a:solidFill>
                            <a:srgbClr val="008E77"/>
                          </a:solidFill>
                          <a:latin typeface="Wingdings 3"/>
                          <a:cs typeface="Wingdings 3"/>
                        </a:rPr>
                        <a:t>....</a:t>
                      </a:r>
                      <a:r>
                        <a:rPr sz="2025" baseline="-24691">
                          <a:solidFill>
                            <a:srgbClr val="008E77"/>
                          </a:solidFill>
                          <a:latin typeface="Times New Roman"/>
                          <a:cs typeface="Times New Roman"/>
                        </a:rPr>
                        <a:t>	</a:t>
                      </a:r>
                      <a:r>
                        <a:rPr sz="800" b="1" spc="-25">
                          <a:latin typeface="Arial"/>
                          <a:cs typeface="Arial"/>
                        </a:rPr>
                        <a:t>Manufacturers’</a:t>
                      </a:r>
                      <a:r>
                        <a:rPr sz="800" b="1">
                          <a:latin typeface="Arial"/>
                          <a:cs typeface="Arial"/>
                        </a:rPr>
                        <a:t> new </a:t>
                      </a:r>
                      <a:r>
                        <a:rPr sz="800" b="1" spc="-20">
                          <a:latin typeface="Arial"/>
                          <a:cs typeface="Arial"/>
                        </a:rPr>
                        <a:t>orders </a:t>
                      </a:r>
                      <a:r>
                        <a:rPr sz="800" b="1" spc="-35">
                          <a:latin typeface="Arial"/>
                          <a:cs typeface="Arial"/>
                        </a:rPr>
                        <a:t>(consumer</a:t>
                      </a:r>
                      <a:r>
                        <a:rPr sz="800" b="1" spc="15">
                          <a:latin typeface="Arial"/>
                          <a:cs typeface="Arial"/>
                        </a:rPr>
                        <a:t> </a:t>
                      </a:r>
                      <a:r>
                        <a:rPr sz="800" b="1" spc="-10">
                          <a:latin typeface="Arial"/>
                          <a:cs typeface="Arial"/>
                        </a:rPr>
                        <a:t>goods)</a:t>
                      </a:r>
                      <a:endParaRPr sz="800">
                        <a:latin typeface="Arial"/>
                        <a:cs typeface="Arial"/>
                      </a:endParaRPr>
                    </a:p>
                  </a:txBody>
                  <a:tcPr marL="0" marR="0" marT="68580" marB="0">
                    <a:lnR w="76200">
                      <a:solidFill>
                        <a:srgbClr val="FFFFFF"/>
                      </a:solidFill>
                      <a:prstDash val="solid"/>
                    </a:lnR>
                    <a:lnT w="76200">
                      <a:solidFill>
                        <a:srgbClr val="FFFFFF"/>
                      </a:solidFill>
                      <a:prstDash val="solid"/>
                    </a:lnT>
                    <a:solidFill>
                      <a:srgbClr val="F5F5F3"/>
                    </a:solidFill>
                  </a:tcPr>
                </a:tc>
                <a:tc>
                  <a:txBody>
                    <a:bodyPr/>
                    <a:lstStyle/>
                    <a:p>
                      <a:pPr marL="159385">
                        <a:lnSpc>
                          <a:spcPct val="100000"/>
                        </a:lnSpc>
                        <a:spcBef>
                          <a:spcPts val="745"/>
                        </a:spcBef>
                        <a:tabLst>
                          <a:tab pos="535940" algn="l"/>
                        </a:tabLst>
                      </a:pPr>
                      <a:r>
                        <a:rPr sz="2025" spc="-75" baseline="-4115">
                          <a:solidFill>
                            <a:srgbClr val="871C56"/>
                          </a:solidFill>
                          <a:latin typeface="Wingdings 3"/>
                          <a:cs typeface="Wingdings 3"/>
                        </a:rPr>
                        <a:t>T</a:t>
                      </a:r>
                      <a:r>
                        <a:rPr sz="2025" baseline="-4115">
                          <a:solidFill>
                            <a:srgbClr val="871C56"/>
                          </a:solidFill>
                          <a:latin typeface="Times New Roman"/>
                          <a:cs typeface="Times New Roman"/>
                        </a:rPr>
                        <a:t>	</a:t>
                      </a:r>
                      <a:r>
                        <a:rPr sz="800" b="1" spc="-20">
                          <a:latin typeface="Arial"/>
                          <a:cs typeface="Arial"/>
                        </a:rPr>
                        <a:t>Leading </a:t>
                      </a:r>
                      <a:r>
                        <a:rPr sz="800" b="1">
                          <a:latin typeface="Arial"/>
                          <a:cs typeface="Arial"/>
                        </a:rPr>
                        <a:t>Credit</a:t>
                      </a:r>
                      <a:r>
                        <a:rPr sz="800" b="1" spc="-10">
                          <a:latin typeface="Arial"/>
                          <a:cs typeface="Arial"/>
                        </a:rPr>
                        <a:t> </a:t>
                      </a:r>
                      <a:r>
                        <a:rPr sz="800" b="1" spc="-20">
                          <a:latin typeface="Arial"/>
                          <a:cs typeface="Arial"/>
                        </a:rPr>
                        <a:t>Index</a:t>
                      </a:r>
                      <a:endParaRPr sz="800">
                        <a:latin typeface="Arial"/>
                        <a:cs typeface="Arial"/>
                      </a:endParaRPr>
                    </a:p>
                  </a:txBody>
                  <a:tcPr marL="0" marR="0" marT="94615" marB="0">
                    <a:lnL w="76200">
                      <a:solidFill>
                        <a:srgbClr val="FFFFFF"/>
                      </a:solidFill>
                      <a:prstDash val="solid"/>
                    </a:lnL>
                    <a:lnT w="76200">
                      <a:solidFill>
                        <a:srgbClr val="FFFFFF"/>
                      </a:solidFill>
                      <a:prstDash val="solid"/>
                    </a:lnT>
                    <a:solidFill>
                      <a:srgbClr val="F5F5F3"/>
                    </a:solidFill>
                  </a:tcPr>
                </a:tc>
                <a:extLst>
                  <a:ext uri="{0D108BD9-81ED-4DB2-BD59-A6C34878D82A}">
                    <a16:rowId xmlns:a16="http://schemas.microsoft.com/office/drawing/2014/main" val="10002"/>
                  </a:ext>
                </a:extLst>
              </a:tr>
              <a:tr h="419100">
                <a:tc>
                  <a:txBody>
                    <a:bodyPr/>
                    <a:lstStyle/>
                    <a:p>
                      <a:pPr marL="503555" marR="479425" indent="-390525">
                        <a:lnSpc>
                          <a:spcPts val="890"/>
                        </a:lnSpc>
                        <a:spcBef>
                          <a:spcPts val="665"/>
                        </a:spcBef>
                        <a:buClr>
                          <a:srgbClr val="938881"/>
                        </a:buClr>
                        <a:buSzPct val="193750"/>
                        <a:buFont typeface="Wingdings"/>
                        <a:buChar char=""/>
                        <a:tabLst>
                          <a:tab pos="503555" algn="l"/>
                        </a:tabLst>
                      </a:pPr>
                      <a:r>
                        <a:rPr sz="800" b="1" spc="-25">
                          <a:latin typeface="Arial"/>
                          <a:cs typeface="Arial"/>
                        </a:rPr>
                        <a:t>Manufacturers’</a:t>
                      </a:r>
                      <a:r>
                        <a:rPr sz="800" b="1">
                          <a:latin typeface="Arial"/>
                          <a:cs typeface="Arial"/>
                        </a:rPr>
                        <a:t> new </a:t>
                      </a:r>
                      <a:r>
                        <a:rPr sz="800" b="1" spc="-20">
                          <a:latin typeface="Arial"/>
                          <a:cs typeface="Arial"/>
                        </a:rPr>
                        <a:t>orders </a:t>
                      </a:r>
                      <a:r>
                        <a:rPr sz="800" b="1" spc="-10">
                          <a:latin typeface="Arial"/>
                          <a:cs typeface="Arial"/>
                        </a:rPr>
                        <a:t>(producers)</a:t>
                      </a:r>
                      <a:endParaRPr sz="800">
                        <a:latin typeface="Arial"/>
                        <a:cs typeface="Arial"/>
                      </a:endParaRPr>
                    </a:p>
                  </a:txBody>
                  <a:tcPr marL="0" marR="0" marT="84455" marB="0">
                    <a:lnR w="76200">
                      <a:solidFill>
                        <a:srgbClr val="FFFFFF"/>
                      </a:solidFill>
                      <a:prstDash val="solid"/>
                    </a:lnR>
                    <a:lnB w="76200">
                      <a:solidFill>
                        <a:srgbClr val="FFFFFF"/>
                      </a:solidFill>
                      <a:prstDash val="solid"/>
                    </a:lnB>
                    <a:solidFill>
                      <a:srgbClr val="F5F5F3"/>
                    </a:solidFill>
                  </a:tcPr>
                </a:tc>
                <a:tc>
                  <a:txBody>
                    <a:bodyPr/>
                    <a:lstStyle/>
                    <a:p>
                      <a:pPr marL="159385">
                        <a:lnSpc>
                          <a:spcPct val="100000"/>
                        </a:lnSpc>
                        <a:spcBef>
                          <a:spcPts val="505"/>
                        </a:spcBef>
                        <a:tabLst>
                          <a:tab pos="535940" algn="l"/>
                        </a:tabLst>
                      </a:pPr>
                      <a:r>
                        <a:rPr sz="2025" spc="-75" baseline="-4115">
                          <a:solidFill>
                            <a:srgbClr val="871C56"/>
                          </a:solidFill>
                          <a:latin typeface="Wingdings 3"/>
                          <a:cs typeface="Wingdings 3"/>
                        </a:rPr>
                        <a:t>T</a:t>
                      </a:r>
                      <a:r>
                        <a:rPr sz="2025" baseline="-4115">
                          <a:solidFill>
                            <a:srgbClr val="871C56"/>
                          </a:solidFill>
                          <a:latin typeface="Times New Roman"/>
                          <a:cs typeface="Times New Roman"/>
                        </a:rPr>
                        <a:t>	</a:t>
                      </a:r>
                      <a:r>
                        <a:rPr sz="800" b="1" spc="-20">
                          <a:latin typeface="Arial"/>
                          <a:cs typeface="Arial"/>
                        </a:rPr>
                        <a:t>Interest</a:t>
                      </a:r>
                      <a:r>
                        <a:rPr sz="800" b="1" spc="-25">
                          <a:latin typeface="Arial"/>
                          <a:cs typeface="Arial"/>
                        </a:rPr>
                        <a:t> </a:t>
                      </a:r>
                      <a:r>
                        <a:rPr sz="800" b="1">
                          <a:latin typeface="Arial"/>
                          <a:cs typeface="Arial"/>
                        </a:rPr>
                        <a:t>rate</a:t>
                      </a:r>
                      <a:r>
                        <a:rPr sz="800" b="1" spc="-20">
                          <a:latin typeface="Arial"/>
                          <a:cs typeface="Arial"/>
                        </a:rPr>
                        <a:t> </a:t>
                      </a:r>
                      <a:r>
                        <a:rPr sz="800" b="1" spc="-10">
                          <a:latin typeface="Arial"/>
                          <a:cs typeface="Arial"/>
                        </a:rPr>
                        <a:t>spread</a:t>
                      </a:r>
                      <a:endParaRPr sz="800">
                        <a:latin typeface="Arial"/>
                        <a:cs typeface="Arial"/>
                      </a:endParaRPr>
                    </a:p>
                  </a:txBody>
                  <a:tcPr marL="0" marR="0" marT="64135" marB="0">
                    <a:lnL w="76200">
                      <a:solidFill>
                        <a:srgbClr val="FFFFFF"/>
                      </a:solidFill>
                      <a:prstDash val="solid"/>
                    </a:lnL>
                    <a:lnB w="76200">
                      <a:solidFill>
                        <a:srgbClr val="FFFFFF"/>
                      </a:solidFill>
                      <a:prstDash val="solid"/>
                    </a:lnB>
                    <a:solidFill>
                      <a:srgbClr val="F5F5F3"/>
                    </a:solidFill>
                  </a:tcPr>
                </a:tc>
                <a:extLst>
                  <a:ext uri="{0D108BD9-81ED-4DB2-BD59-A6C34878D82A}">
                    <a16:rowId xmlns:a16="http://schemas.microsoft.com/office/drawing/2014/main" val="10003"/>
                  </a:ext>
                </a:extLst>
              </a:tr>
              <a:tr h="419100">
                <a:tc>
                  <a:txBody>
                    <a:bodyPr/>
                    <a:lstStyle/>
                    <a:p>
                      <a:pPr marL="503555" marR="665480" indent="-377190">
                        <a:lnSpc>
                          <a:spcPct val="85200"/>
                        </a:lnSpc>
                        <a:spcBef>
                          <a:spcPts val="490"/>
                        </a:spcBef>
                        <a:tabLst>
                          <a:tab pos="503555" algn="l"/>
                        </a:tabLst>
                      </a:pPr>
                      <a:r>
                        <a:rPr sz="2025" spc="-75" baseline="-24691">
                          <a:solidFill>
                            <a:srgbClr val="871C56"/>
                          </a:solidFill>
                          <a:latin typeface="Wingdings 3"/>
                          <a:cs typeface="Wingdings 3"/>
                        </a:rPr>
                        <a:t>T</a:t>
                      </a:r>
                      <a:r>
                        <a:rPr sz="2025" baseline="-24691">
                          <a:solidFill>
                            <a:srgbClr val="871C56"/>
                          </a:solidFill>
                          <a:latin typeface="Times New Roman"/>
                          <a:cs typeface="Times New Roman"/>
                        </a:rPr>
                        <a:t>	</a:t>
                      </a:r>
                      <a:r>
                        <a:rPr sz="800" b="1">
                          <a:latin typeface="Arial"/>
                          <a:cs typeface="Arial"/>
                        </a:rPr>
                        <a:t>ISM</a:t>
                      </a:r>
                      <a:r>
                        <a:rPr sz="800" b="1" spc="-15">
                          <a:latin typeface="Arial"/>
                          <a:cs typeface="Arial"/>
                        </a:rPr>
                        <a:t> </a:t>
                      </a:r>
                      <a:r>
                        <a:rPr sz="800" b="1">
                          <a:latin typeface="Arial"/>
                          <a:cs typeface="Arial"/>
                        </a:rPr>
                        <a:t>New</a:t>
                      </a:r>
                      <a:r>
                        <a:rPr sz="800" b="1" spc="-15">
                          <a:latin typeface="Arial"/>
                          <a:cs typeface="Arial"/>
                        </a:rPr>
                        <a:t> </a:t>
                      </a:r>
                      <a:r>
                        <a:rPr sz="800" b="1" spc="-10">
                          <a:latin typeface="Arial"/>
                          <a:cs typeface="Arial"/>
                        </a:rPr>
                        <a:t>Orders</a:t>
                      </a:r>
                      <a:r>
                        <a:rPr sz="800" b="1" spc="-15">
                          <a:latin typeface="Arial"/>
                          <a:cs typeface="Arial"/>
                        </a:rPr>
                        <a:t> </a:t>
                      </a:r>
                      <a:r>
                        <a:rPr sz="800" b="1" spc="-20">
                          <a:latin typeface="Arial"/>
                          <a:cs typeface="Arial"/>
                        </a:rPr>
                        <a:t>Index </a:t>
                      </a:r>
                      <a:r>
                        <a:rPr sz="800" b="1" spc="-10">
                          <a:latin typeface="Arial"/>
                          <a:cs typeface="Arial"/>
                        </a:rPr>
                        <a:t>(from</a:t>
                      </a:r>
                      <a:r>
                        <a:rPr sz="800" b="1" spc="-25">
                          <a:latin typeface="Arial"/>
                          <a:cs typeface="Arial"/>
                        </a:rPr>
                        <a:t> </a:t>
                      </a:r>
                      <a:r>
                        <a:rPr sz="800" b="1" spc="-10">
                          <a:latin typeface="Arial"/>
                          <a:cs typeface="Arial"/>
                        </a:rPr>
                        <a:t>customers)</a:t>
                      </a:r>
                      <a:endParaRPr sz="800">
                        <a:latin typeface="Arial"/>
                        <a:cs typeface="Arial"/>
                      </a:endParaRPr>
                    </a:p>
                  </a:txBody>
                  <a:tcPr marL="0" marR="0" marT="62230" marB="0">
                    <a:lnR w="76200">
                      <a:solidFill>
                        <a:srgbClr val="FFFFFF"/>
                      </a:solidFill>
                      <a:prstDash val="solid"/>
                    </a:lnR>
                    <a:lnT w="76200">
                      <a:solidFill>
                        <a:srgbClr val="FFFFFF"/>
                      </a:solidFill>
                      <a:prstDash val="solid"/>
                    </a:lnT>
                    <a:solidFill>
                      <a:srgbClr val="F5F5F3"/>
                    </a:solidFill>
                  </a:tcPr>
                </a:tc>
                <a:tc>
                  <a:txBody>
                    <a:bodyPr/>
                    <a:lstStyle/>
                    <a:p>
                      <a:pPr marL="159385">
                        <a:lnSpc>
                          <a:spcPct val="100000"/>
                        </a:lnSpc>
                        <a:spcBef>
                          <a:spcPts val="730"/>
                        </a:spcBef>
                        <a:tabLst>
                          <a:tab pos="535940" algn="l"/>
                        </a:tabLst>
                      </a:pPr>
                      <a:r>
                        <a:rPr sz="2025" spc="-75" baseline="-4115">
                          <a:solidFill>
                            <a:srgbClr val="871C56"/>
                          </a:solidFill>
                          <a:latin typeface="Wingdings 3"/>
                          <a:cs typeface="Wingdings 3"/>
                        </a:rPr>
                        <a:t>T</a:t>
                      </a:r>
                      <a:r>
                        <a:rPr sz="2025" baseline="-4115">
                          <a:solidFill>
                            <a:srgbClr val="871C56"/>
                          </a:solidFill>
                          <a:latin typeface="Times New Roman"/>
                          <a:cs typeface="Times New Roman"/>
                        </a:rPr>
                        <a:t>	</a:t>
                      </a:r>
                      <a:r>
                        <a:rPr sz="800" b="1" spc="-30">
                          <a:latin typeface="Arial"/>
                          <a:cs typeface="Arial"/>
                        </a:rPr>
                        <a:t>Consumer</a:t>
                      </a:r>
                      <a:r>
                        <a:rPr sz="800" b="1" spc="-5">
                          <a:latin typeface="Arial"/>
                          <a:cs typeface="Arial"/>
                        </a:rPr>
                        <a:t> </a:t>
                      </a:r>
                      <a:r>
                        <a:rPr sz="800" b="1" spc="-10">
                          <a:latin typeface="Arial"/>
                          <a:cs typeface="Arial"/>
                        </a:rPr>
                        <a:t>expectations</a:t>
                      </a:r>
                      <a:endParaRPr sz="800">
                        <a:latin typeface="Arial"/>
                        <a:cs typeface="Arial"/>
                      </a:endParaRPr>
                    </a:p>
                  </a:txBody>
                  <a:tcPr marL="0" marR="0" marT="92710" marB="0">
                    <a:lnL w="76200">
                      <a:solidFill>
                        <a:srgbClr val="FFFFFF"/>
                      </a:solidFill>
                      <a:prstDash val="solid"/>
                    </a:lnL>
                    <a:lnT w="76200">
                      <a:solidFill>
                        <a:srgbClr val="FFFFFF"/>
                      </a:solidFill>
                      <a:prstDash val="solid"/>
                    </a:lnT>
                    <a:solidFill>
                      <a:srgbClr val="F5F5F3"/>
                    </a:solidFill>
                  </a:tcPr>
                </a:tc>
                <a:extLst>
                  <a:ext uri="{0D108BD9-81ED-4DB2-BD59-A6C34878D82A}">
                    <a16:rowId xmlns:a16="http://schemas.microsoft.com/office/drawing/2014/main" val="10004"/>
                  </a:ext>
                </a:extLst>
              </a:tr>
            </a:tbl>
          </a:graphicData>
        </a:graphic>
      </p:graphicFrame>
      <p:sp>
        <p:nvSpPr>
          <p:cNvPr id="23" name="object 23"/>
          <p:cNvSpPr/>
          <p:nvPr/>
        </p:nvSpPr>
        <p:spPr>
          <a:xfrm flipH="1">
            <a:off x="5507116" y="2640689"/>
            <a:ext cx="0" cy="306070"/>
          </a:xfrm>
          <a:custGeom>
            <a:avLst/>
            <a:gdLst/>
            <a:ahLst/>
            <a:cxnLst/>
            <a:rect l="l" t="t" r="r" b="b"/>
            <a:pathLst>
              <a:path h="306069">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4"/>
          <p:cNvSpPr/>
          <p:nvPr/>
        </p:nvSpPr>
        <p:spPr>
          <a:xfrm flipH="1">
            <a:off x="5507116" y="3083266"/>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5"/>
          <p:cNvSpPr/>
          <p:nvPr/>
        </p:nvSpPr>
        <p:spPr>
          <a:xfrm flipH="1">
            <a:off x="5507116" y="3525843"/>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26"/>
          <p:cNvSpPr/>
          <p:nvPr/>
        </p:nvSpPr>
        <p:spPr>
          <a:xfrm flipH="1">
            <a:off x="5507116" y="3982471"/>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27"/>
          <p:cNvSpPr/>
          <p:nvPr/>
        </p:nvSpPr>
        <p:spPr>
          <a:xfrm flipH="1">
            <a:off x="5507116" y="4432072"/>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28"/>
          <p:cNvSpPr/>
          <p:nvPr/>
        </p:nvSpPr>
        <p:spPr>
          <a:xfrm flipH="1">
            <a:off x="7785620" y="2640689"/>
            <a:ext cx="0" cy="306070"/>
          </a:xfrm>
          <a:custGeom>
            <a:avLst/>
            <a:gdLst/>
            <a:ahLst/>
            <a:cxnLst/>
            <a:rect l="l" t="t" r="r" b="b"/>
            <a:pathLst>
              <a:path h="306069">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29"/>
          <p:cNvSpPr/>
          <p:nvPr/>
        </p:nvSpPr>
        <p:spPr>
          <a:xfrm flipH="1">
            <a:off x="7785620" y="3083266"/>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0"/>
          <p:cNvSpPr/>
          <p:nvPr/>
        </p:nvSpPr>
        <p:spPr>
          <a:xfrm flipH="1">
            <a:off x="7785620" y="3525843"/>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1"/>
          <p:cNvSpPr/>
          <p:nvPr/>
        </p:nvSpPr>
        <p:spPr>
          <a:xfrm flipH="1">
            <a:off x="7785620" y="3982471"/>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32"/>
          <p:cNvSpPr/>
          <p:nvPr/>
        </p:nvSpPr>
        <p:spPr>
          <a:xfrm flipH="1">
            <a:off x="7785620" y="4432072"/>
            <a:ext cx="0" cy="306070"/>
          </a:xfrm>
          <a:custGeom>
            <a:avLst/>
            <a:gdLst/>
            <a:ahLst/>
            <a:cxnLst/>
            <a:rect l="l" t="t" r="r" b="b"/>
            <a:pathLst>
              <a:path h="306070">
                <a:moveTo>
                  <a:pt x="0" y="0"/>
                </a:moveTo>
                <a:lnTo>
                  <a:pt x="1" y="305995"/>
                </a:lnTo>
              </a:path>
            </a:pathLst>
          </a:custGeom>
          <a:ln w="9525">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33" name="object 33"/>
          <p:cNvGrpSpPr/>
          <p:nvPr/>
        </p:nvGrpSpPr>
        <p:grpSpPr>
          <a:xfrm>
            <a:off x="3439003" y="3121151"/>
            <a:ext cx="1108075" cy="1325880"/>
            <a:chOff x="3439003" y="3121151"/>
            <a:chExt cx="1108075" cy="1325880"/>
          </a:xfrm>
        </p:grpSpPr>
        <p:sp>
          <p:nvSpPr>
            <p:cNvPr id="34" name="object 34"/>
            <p:cNvSpPr/>
            <p:nvPr/>
          </p:nvSpPr>
          <p:spPr>
            <a:xfrm>
              <a:off x="3508248" y="3121151"/>
              <a:ext cx="969644" cy="1326515"/>
            </a:xfrm>
            <a:custGeom>
              <a:avLst/>
              <a:gdLst/>
              <a:ahLst/>
              <a:cxnLst/>
              <a:rect l="l" t="t" r="r" b="b"/>
              <a:pathLst>
                <a:path w="969644" h="1326514">
                  <a:moveTo>
                    <a:pt x="414528" y="844296"/>
                  </a:moveTo>
                  <a:lnTo>
                    <a:pt x="0" y="844296"/>
                  </a:lnTo>
                  <a:lnTo>
                    <a:pt x="0" y="1325892"/>
                  </a:lnTo>
                  <a:lnTo>
                    <a:pt x="414528" y="1325892"/>
                  </a:lnTo>
                  <a:lnTo>
                    <a:pt x="414528" y="844296"/>
                  </a:lnTo>
                  <a:close/>
                </a:path>
                <a:path w="969644" h="1326514">
                  <a:moveTo>
                    <a:pt x="969264" y="0"/>
                  </a:moveTo>
                  <a:lnTo>
                    <a:pt x="554736" y="0"/>
                  </a:lnTo>
                  <a:lnTo>
                    <a:pt x="554736" y="844296"/>
                  </a:lnTo>
                  <a:lnTo>
                    <a:pt x="969264" y="844296"/>
                  </a:lnTo>
                  <a:lnTo>
                    <a:pt x="969264" y="0"/>
                  </a:lnTo>
                  <a:close/>
                </a:path>
              </a:pathLst>
            </a:custGeom>
            <a:solidFill>
              <a:srgbClr val="008E7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5"/>
            <p:cNvSpPr/>
            <p:nvPr/>
          </p:nvSpPr>
          <p:spPr>
            <a:xfrm>
              <a:off x="3439003" y="3964038"/>
              <a:ext cx="1108075" cy="0"/>
            </a:xfrm>
            <a:custGeom>
              <a:avLst/>
              <a:gdLst/>
              <a:ahLst/>
              <a:cxnLst/>
              <a:rect l="l" t="t" r="r" b="b"/>
              <a:pathLst>
                <a:path w="1108075">
                  <a:moveTo>
                    <a:pt x="0" y="0"/>
                  </a:moveTo>
                  <a:lnTo>
                    <a:pt x="1107700" y="1"/>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36" name="object 36"/>
          <p:cNvSpPr txBox="1"/>
          <p:nvPr/>
        </p:nvSpPr>
        <p:spPr>
          <a:xfrm>
            <a:off x="3503838" y="4490211"/>
            <a:ext cx="436880"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100"/>
              </a:spcBef>
            </a:pPr>
            <a:r>
              <a:rPr sz="1000" b="1" spc="-50">
                <a:solidFill>
                  <a:srgbClr val="008E77"/>
                </a:solidFill>
                <a:latin typeface="Trebuchet MS"/>
                <a:cs typeface="Trebuchet MS"/>
              </a:rPr>
              <a:t>-</a:t>
            </a:r>
            <a:r>
              <a:rPr sz="1000" b="1" spc="-10">
                <a:solidFill>
                  <a:srgbClr val="008E77"/>
                </a:solidFill>
                <a:latin typeface="Trebuchet MS"/>
                <a:cs typeface="Trebuchet MS"/>
              </a:rPr>
              <a:t>10.2%</a:t>
            </a:r>
            <a:endParaRPr sz="1000">
              <a:latin typeface="Trebuchet MS"/>
              <a:cs typeface="Trebuchet MS"/>
            </a:endParaRPr>
          </a:p>
        </p:txBody>
      </p:sp>
      <p:sp>
        <p:nvSpPr>
          <p:cNvPr id="37" name="object 37"/>
          <p:cNvSpPr txBox="1"/>
          <p:nvPr/>
        </p:nvSpPr>
        <p:spPr>
          <a:xfrm>
            <a:off x="3591976" y="2671774"/>
            <a:ext cx="882650" cy="402590"/>
          </a:xfrm>
          <a:prstGeom prst="rect">
            <a:avLst/>
          </a:prstGeom>
        </p:spPr>
        <p:txBody>
          <a:bodyPr vert="horz" wrap="square" lIns="0" tIns="5778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455"/>
              </a:spcBef>
              <a:tabLst>
                <a:tab pos="553720" algn="l"/>
              </a:tabLst>
            </a:pPr>
            <a:r>
              <a:rPr sz="800" b="1" spc="-20">
                <a:latin typeface="Arial"/>
                <a:cs typeface="Arial"/>
              </a:rPr>
              <a:t>2023</a:t>
            </a:r>
            <a:r>
              <a:rPr sz="800" b="1">
                <a:latin typeface="Arial"/>
                <a:cs typeface="Arial"/>
              </a:rPr>
              <a:t>	</a:t>
            </a:r>
            <a:r>
              <a:rPr sz="800" b="1" spc="-20">
                <a:latin typeface="Arial"/>
                <a:cs typeface="Arial"/>
              </a:rPr>
              <a:t>2024</a:t>
            </a:r>
            <a:endParaRPr sz="800">
              <a:latin typeface="Arial"/>
              <a:cs typeface="Arial"/>
            </a:endParaRPr>
          </a:p>
          <a:p>
            <a:pPr marL="485775">
              <a:lnSpc>
                <a:spcPct val="100000"/>
              </a:lnSpc>
              <a:spcBef>
                <a:spcPts val="450"/>
              </a:spcBef>
            </a:pPr>
            <a:r>
              <a:rPr sz="1000" b="1" spc="-10">
                <a:solidFill>
                  <a:srgbClr val="008E77"/>
                </a:solidFill>
                <a:latin typeface="Trebuchet MS"/>
                <a:cs typeface="Trebuchet MS"/>
              </a:rPr>
              <a:t>17.9%</a:t>
            </a:r>
            <a:endParaRPr sz="1000">
              <a:latin typeface="Trebuchet MS"/>
              <a:cs typeface="Trebuchet MS"/>
            </a:endParaRPr>
          </a:p>
        </p:txBody>
      </p:sp>
      <p:grpSp>
        <p:nvGrpSpPr>
          <p:cNvPr id="38" name="object 38"/>
          <p:cNvGrpSpPr/>
          <p:nvPr/>
        </p:nvGrpSpPr>
        <p:grpSpPr>
          <a:xfrm>
            <a:off x="2002783" y="3675888"/>
            <a:ext cx="1094105" cy="291465"/>
            <a:chOff x="2002783" y="3675888"/>
            <a:chExt cx="1094105" cy="291465"/>
          </a:xfrm>
        </p:grpSpPr>
        <p:sp>
          <p:nvSpPr>
            <p:cNvPr id="39" name="object 39"/>
            <p:cNvSpPr/>
            <p:nvPr/>
          </p:nvSpPr>
          <p:spPr>
            <a:xfrm>
              <a:off x="2072640" y="3675887"/>
              <a:ext cx="969644" cy="289560"/>
            </a:xfrm>
            <a:custGeom>
              <a:avLst/>
              <a:gdLst/>
              <a:ahLst/>
              <a:cxnLst/>
              <a:rect l="l" t="t" r="r" b="b"/>
              <a:pathLst>
                <a:path w="969644" h="289560">
                  <a:moveTo>
                    <a:pt x="414528" y="207264"/>
                  </a:moveTo>
                  <a:lnTo>
                    <a:pt x="0" y="207264"/>
                  </a:lnTo>
                  <a:lnTo>
                    <a:pt x="0" y="289560"/>
                  </a:lnTo>
                  <a:lnTo>
                    <a:pt x="414528" y="289560"/>
                  </a:lnTo>
                  <a:lnTo>
                    <a:pt x="414528" y="207264"/>
                  </a:lnTo>
                  <a:close/>
                </a:path>
                <a:path w="969644" h="289560">
                  <a:moveTo>
                    <a:pt x="969264" y="0"/>
                  </a:moveTo>
                  <a:lnTo>
                    <a:pt x="551688" y="0"/>
                  </a:lnTo>
                  <a:lnTo>
                    <a:pt x="551688" y="289560"/>
                  </a:lnTo>
                  <a:lnTo>
                    <a:pt x="969264" y="289560"/>
                  </a:lnTo>
                  <a:lnTo>
                    <a:pt x="969264" y="0"/>
                  </a:lnTo>
                  <a:close/>
                </a:path>
              </a:pathLst>
            </a:custGeom>
            <a:solidFill>
              <a:srgbClr val="009C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40"/>
            <p:cNvSpPr/>
            <p:nvPr/>
          </p:nvSpPr>
          <p:spPr>
            <a:xfrm>
              <a:off x="2002783" y="3964038"/>
              <a:ext cx="1094105" cy="0"/>
            </a:xfrm>
            <a:custGeom>
              <a:avLst/>
              <a:gdLst/>
              <a:ahLst/>
              <a:cxnLst/>
              <a:rect l="l" t="t" r="r" b="b"/>
              <a:pathLst>
                <a:path w="1094105">
                  <a:moveTo>
                    <a:pt x="0" y="0"/>
                  </a:moveTo>
                  <a:lnTo>
                    <a:pt x="1093984" y="0"/>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1" name="object 41"/>
          <p:cNvSpPr txBox="1"/>
          <p:nvPr/>
        </p:nvSpPr>
        <p:spPr>
          <a:xfrm>
            <a:off x="2126673" y="3661155"/>
            <a:ext cx="318770"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100"/>
              </a:spcBef>
            </a:pPr>
            <a:r>
              <a:rPr sz="1000" b="1" spc="-20">
                <a:solidFill>
                  <a:srgbClr val="009CDC"/>
                </a:solidFill>
                <a:latin typeface="Trebuchet MS"/>
                <a:cs typeface="Trebuchet MS"/>
              </a:rPr>
              <a:t>1.7%</a:t>
            </a:r>
            <a:endParaRPr sz="1000">
              <a:latin typeface="Trebuchet MS"/>
              <a:cs typeface="Trebuchet MS"/>
            </a:endParaRPr>
          </a:p>
        </p:txBody>
      </p:sp>
      <p:sp>
        <p:nvSpPr>
          <p:cNvPr id="42" name="object 42"/>
          <p:cNvSpPr txBox="1"/>
          <p:nvPr/>
        </p:nvSpPr>
        <p:spPr>
          <a:xfrm>
            <a:off x="2680523" y="3453891"/>
            <a:ext cx="318770"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100"/>
              </a:spcBef>
            </a:pPr>
            <a:r>
              <a:rPr sz="1000" b="1" spc="-20">
                <a:solidFill>
                  <a:srgbClr val="009CDC"/>
                </a:solidFill>
                <a:latin typeface="Trebuchet MS"/>
                <a:cs typeface="Trebuchet MS"/>
              </a:rPr>
              <a:t>6.1%</a:t>
            </a:r>
            <a:endParaRPr sz="1000">
              <a:latin typeface="Trebuchet MS"/>
              <a:cs typeface="Trebuchet MS"/>
            </a:endParaRPr>
          </a:p>
        </p:txBody>
      </p:sp>
      <p:sp>
        <p:nvSpPr>
          <p:cNvPr id="43" name="object 43"/>
          <p:cNvSpPr txBox="1"/>
          <p:nvPr/>
        </p:nvSpPr>
        <p:spPr>
          <a:xfrm>
            <a:off x="2155756" y="2717291"/>
            <a:ext cx="8210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100"/>
              </a:spcBef>
              <a:tabLst>
                <a:tab pos="553720" algn="l"/>
              </a:tabLst>
            </a:pPr>
            <a:r>
              <a:rPr sz="800" b="1" spc="-20">
                <a:latin typeface="Arial"/>
                <a:cs typeface="Arial"/>
              </a:rPr>
              <a:t>2023</a:t>
            </a:r>
            <a:r>
              <a:rPr sz="800" b="1">
                <a:latin typeface="Arial"/>
                <a:cs typeface="Arial"/>
              </a:rPr>
              <a:t>	</a:t>
            </a:r>
            <a:r>
              <a:rPr sz="800" b="1" spc="-20">
                <a:latin typeface="Arial"/>
                <a:cs typeface="Arial"/>
              </a:rPr>
              <a:t>2024</a:t>
            </a:r>
            <a:endParaRPr sz="800">
              <a:latin typeface="Arial"/>
              <a:cs typeface="Arial"/>
            </a:endParaRPr>
          </a:p>
        </p:txBody>
      </p:sp>
      <p:grpSp>
        <p:nvGrpSpPr>
          <p:cNvPr id="44" name="object 44"/>
          <p:cNvGrpSpPr/>
          <p:nvPr/>
        </p:nvGrpSpPr>
        <p:grpSpPr>
          <a:xfrm>
            <a:off x="569221" y="3425952"/>
            <a:ext cx="1108075" cy="541655"/>
            <a:chOff x="569221" y="3425952"/>
            <a:chExt cx="1108075" cy="541655"/>
          </a:xfrm>
        </p:grpSpPr>
        <p:sp>
          <p:nvSpPr>
            <p:cNvPr id="45" name="object 45"/>
            <p:cNvSpPr/>
            <p:nvPr/>
          </p:nvSpPr>
          <p:spPr>
            <a:xfrm>
              <a:off x="637032" y="3425951"/>
              <a:ext cx="972819" cy="539750"/>
            </a:xfrm>
            <a:custGeom>
              <a:avLst/>
              <a:gdLst/>
              <a:ahLst/>
              <a:cxnLst/>
              <a:rect l="l" t="t" r="r" b="b"/>
              <a:pathLst>
                <a:path w="972819" h="539750">
                  <a:moveTo>
                    <a:pt x="417576" y="499872"/>
                  </a:moveTo>
                  <a:lnTo>
                    <a:pt x="0" y="499872"/>
                  </a:lnTo>
                  <a:lnTo>
                    <a:pt x="0" y="539496"/>
                  </a:lnTo>
                  <a:lnTo>
                    <a:pt x="417576" y="539496"/>
                  </a:lnTo>
                  <a:lnTo>
                    <a:pt x="417576" y="499872"/>
                  </a:lnTo>
                  <a:close/>
                </a:path>
                <a:path w="972819" h="539750">
                  <a:moveTo>
                    <a:pt x="972312" y="0"/>
                  </a:moveTo>
                  <a:lnTo>
                    <a:pt x="554736" y="0"/>
                  </a:lnTo>
                  <a:lnTo>
                    <a:pt x="554736" y="539496"/>
                  </a:lnTo>
                  <a:lnTo>
                    <a:pt x="972312" y="539496"/>
                  </a:lnTo>
                  <a:lnTo>
                    <a:pt x="972312" y="0"/>
                  </a:lnTo>
                  <a:close/>
                </a:path>
              </a:pathLst>
            </a:custGeom>
            <a:solidFill>
              <a:srgbClr val="005F9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46"/>
            <p:cNvSpPr/>
            <p:nvPr/>
          </p:nvSpPr>
          <p:spPr>
            <a:xfrm>
              <a:off x="569221" y="3964038"/>
              <a:ext cx="1108075" cy="0"/>
            </a:xfrm>
            <a:custGeom>
              <a:avLst/>
              <a:gdLst/>
              <a:ahLst/>
              <a:cxnLst/>
              <a:rect l="l" t="t" r="r" b="b"/>
              <a:pathLst>
                <a:path w="1108075">
                  <a:moveTo>
                    <a:pt x="0" y="0"/>
                  </a:moveTo>
                  <a:lnTo>
                    <a:pt x="1107700" y="1"/>
                  </a:lnTo>
                </a:path>
              </a:pathLst>
            </a:custGeom>
            <a:ln w="6350">
              <a:solidFill>
                <a:srgbClr val="635A55"/>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47" name="object 47"/>
          <p:cNvSpPr txBox="1"/>
          <p:nvPr/>
        </p:nvSpPr>
        <p:spPr>
          <a:xfrm>
            <a:off x="680411" y="3700779"/>
            <a:ext cx="331470"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000" b="1" spc="-20">
                <a:solidFill>
                  <a:srgbClr val="005F9E"/>
                </a:solidFill>
                <a:latin typeface="Trebuchet MS"/>
                <a:cs typeface="Trebuchet MS"/>
              </a:rPr>
              <a:t>0.8%</a:t>
            </a:r>
            <a:endParaRPr sz="1000">
              <a:latin typeface="Trebuchet MS"/>
              <a:cs typeface="Trebuchet MS"/>
            </a:endParaRPr>
          </a:p>
        </p:txBody>
      </p:sp>
      <p:sp>
        <p:nvSpPr>
          <p:cNvPr id="50" name="object 50"/>
          <p:cNvSpPr txBox="1">
            <a:spLocks noGrp="1"/>
          </p:cNvSpPr>
          <p:nvPr>
            <p:ph type="sldNum" sz="quarter" idx="7"/>
          </p:nvPr>
        </p:nvSpPr>
        <p:spPr>
          <a:prstGeom prst="rect">
            <a:avLst/>
          </a:prstGeom>
        </p:spPr>
        <p:txBody>
          <a:bodyPr vert="horz" wrap="square" lIns="0" tIns="0" rIns="0" bIns="0" rtlCol="0">
            <a:spAutoFit/>
          </a:bodyPr>
          <a:lstStyle/>
          <a:p>
            <a:pPr marL="12700">
              <a:lnSpc>
                <a:spcPts val="770"/>
              </a:lnSpc>
            </a:pPr>
            <a:r>
              <a:rPr spc="70"/>
              <a:t>OUTLOOK</a:t>
            </a:r>
            <a:r>
              <a:rPr spc="15"/>
              <a:t> </a:t>
            </a:r>
            <a:r>
              <a:rPr b="0" spc="55">
                <a:latin typeface="Trebuchet MS"/>
                <a:cs typeface="Trebuchet MS"/>
              </a:rPr>
              <a:t>2024</a:t>
            </a:r>
            <a:r>
              <a:rPr b="0" spc="204">
                <a:latin typeface="Trebuchet MS"/>
                <a:cs typeface="Trebuchet MS"/>
              </a:rPr>
              <a:t> </a:t>
            </a:r>
            <a:r>
              <a:t>·</a:t>
            </a:r>
            <a:r>
              <a:rPr spc="215"/>
              <a:t> </a:t>
            </a:r>
            <a:fld id="{81D60167-4931-47E6-BA6A-407CBD079E47}" type="slidenum">
              <a:rPr spc="-50"/>
              <a:t>9</a:t>
            </a:fld>
            <a:endParaRPr spc="-50"/>
          </a:p>
        </p:txBody>
      </p:sp>
      <p:sp>
        <p:nvSpPr>
          <p:cNvPr id="48" name="object 48"/>
          <p:cNvSpPr txBox="1"/>
          <p:nvPr/>
        </p:nvSpPr>
        <p:spPr>
          <a:xfrm>
            <a:off x="1195525" y="3200908"/>
            <a:ext cx="408940" cy="17780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1000" b="1" spc="-10">
                <a:solidFill>
                  <a:srgbClr val="005F9E"/>
                </a:solidFill>
                <a:latin typeface="Trebuchet MS"/>
                <a:cs typeface="Trebuchet MS"/>
              </a:rPr>
              <a:t>11.4%</a:t>
            </a:r>
            <a:endParaRPr sz="1000">
              <a:latin typeface="Trebuchet MS"/>
              <a:cs typeface="Trebuchet MS"/>
            </a:endParaRPr>
          </a:p>
        </p:txBody>
      </p:sp>
      <p:sp>
        <p:nvSpPr>
          <p:cNvPr id="49" name="object 49"/>
          <p:cNvSpPr txBox="1"/>
          <p:nvPr/>
        </p:nvSpPr>
        <p:spPr>
          <a:xfrm>
            <a:off x="709495" y="2717291"/>
            <a:ext cx="833755" cy="14732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tabLst>
                <a:tab pos="566420" algn="l"/>
              </a:tabLst>
            </a:pPr>
            <a:r>
              <a:rPr sz="800" b="1" spc="-20">
                <a:latin typeface="Arial"/>
                <a:cs typeface="Arial"/>
              </a:rPr>
              <a:t>2023</a:t>
            </a:r>
            <a:r>
              <a:rPr sz="800" b="1">
                <a:latin typeface="Arial"/>
                <a:cs typeface="Arial"/>
              </a:rPr>
              <a:t>	</a:t>
            </a:r>
            <a:r>
              <a:rPr sz="800" b="1" spc="-20">
                <a:latin typeface="Arial"/>
                <a:cs typeface="Arial"/>
              </a:rPr>
              <a:t>2024</a:t>
            </a:r>
            <a:endParaRPr sz="8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6.0.25"/>
  <p:tag name="AS_OS" val="Unix 6.2.0.1017"/>
  <p:tag name="AS_RELEASE_DATE" val="2023.01.14"/>
  <p:tag name="AS_TITLE" val="Aspose.Slides for .NET5"/>
  <p:tag name="AS_VERSION" val="2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5F9E"/>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spcBef>
            <a:spcPts val="0"/>
          </a:spcBef>
          <a:spcAft>
            <a:spcPts val="1200"/>
          </a:spcAft>
          <a:buNone/>
          <a:defRPr sz="4200" b="1"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Clarendon LT Std"/>
        <a:cs typeface="Arial"/>
      </a:majorFont>
      <a:minorFont>
        <a:latin typeface="Avenir LT Std 65 Medium"/>
        <a:ea typeface="Avenir LT Std 65 Medium"/>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LPL Master Theme">
      <a:dk1>
        <a:srgbClr val="081D4D"/>
      </a:dk1>
      <a:lt1>
        <a:srgbClr val="FFFFFF"/>
      </a:lt1>
      <a:dk2>
        <a:srgbClr val="091C4D"/>
      </a:dk2>
      <a:lt2>
        <a:srgbClr val="FFFFFF"/>
      </a:lt2>
      <a:accent1>
        <a:srgbClr val="EA7603"/>
      </a:accent1>
      <a:accent2>
        <a:srgbClr val="F7BF0A"/>
      </a:accent2>
      <a:accent3>
        <a:srgbClr val="003968"/>
      </a:accent3>
      <a:accent4>
        <a:srgbClr val="0077CD"/>
      </a:accent4>
      <a:accent5>
        <a:srgbClr val="757982"/>
      </a:accent5>
      <a:accent6>
        <a:srgbClr val="A7A9B4"/>
      </a:accent6>
      <a:hlink>
        <a:srgbClr val="333799"/>
      </a:hlink>
      <a:folHlink>
        <a:srgbClr val="0098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ct val="20000"/>
          </a:spcBef>
          <a:defRPr sz="1400" dirty="0" smtClean="0">
            <a:solidFill>
              <a:srgbClr val="081D4D"/>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PL-PRESENTATION-TEMPLATE 2-18-2021" id="{F74CA7C4-36C7-1544-92CC-3ED13C806E3F}" vid="{4E42681A-9701-ED42-8DBC-364F6E6FCEA7}"/>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15496</Words>
  <Application>Microsoft Office PowerPoint</Application>
  <PresentationFormat>Custom</PresentationFormat>
  <Paragraphs>1436</Paragraphs>
  <Slides>44</Slides>
  <Notes>37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44</vt:i4>
      </vt:variant>
    </vt:vector>
  </HeadingPairs>
  <TitlesOfParts>
    <vt:vector size="66" baseType="lpstr">
      <vt:lpstr>Arial</vt:lpstr>
      <vt:lpstr>Arial Narrow</vt:lpstr>
      <vt:lpstr>Avenir LT Std 35 Light</vt:lpstr>
      <vt:lpstr>Avenir LT Std 65 Medium</vt:lpstr>
      <vt:lpstr>Avenir Next LT Pro Demi</vt:lpstr>
      <vt:lpstr>Calibri</vt:lpstr>
      <vt:lpstr>Calibri Light</vt:lpstr>
      <vt:lpstr>Clarendon LT Std</vt:lpstr>
      <vt:lpstr>Lucida Grande</vt:lpstr>
      <vt:lpstr>Lucida Sans Unicode</vt:lpstr>
      <vt:lpstr>Tahoma</vt:lpstr>
      <vt:lpstr>Times New Roman</vt:lpstr>
      <vt:lpstr>Trebuchet MS</vt:lpstr>
      <vt:lpstr>Wingdings</vt:lpstr>
      <vt:lpstr>Wingdings 3</vt:lpstr>
      <vt:lpstr>Office Theme</vt:lpstr>
      <vt:lpstr>Office Theme</vt:lpstr>
      <vt:lpstr>Office Theme</vt:lpstr>
      <vt:lpstr>Office Theme</vt:lpstr>
      <vt:lpstr>Office Theme</vt:lpstr>
      <vt:lpstr>3_Office Theme</vt:lpstr>
      <vt:lpstr>1_Office Theme</vt:lpstr>
      <vt:lpstr>PowerPoint Presentation</vt:lpstr>
      <vt:lpstr>PowerPoint Presentation</vt:lpstr>
      <vt:lpstr>Presented By</vt:lpstr>
      <vt:lpstr>PowerPoint Presentation</vt:lpstr>
      <vt:lpstr>Guest Speaker</vt:lpstr>
      <vt:lpstr>PowerPoint Presentation</vt:lpstr>
      <vt:lpstr>Back to the “old normal?” A return to higher rates</vt:lpstr>
      <vt:lpstr>Rolling recessions may limit likelihood of broad downturn</vt:lpstr>
      <vt:lpstr>Look for corporate earnings to rebound in 2024</vt:lpstr>
      <vt:lpstr>A window of opportunity for moving cash off the sidelines</vt:lpstr>
      <vt:lpstr>With artificial intelligence, separate hype from real opportunity</vt:lpstr>
      <vt:lpstr>Made in America: Capital spending boom could spark a manufacturing revival</vt:lpstr>
      <vt:lpstr>Out-of-favor dividend payers poised to offer diversification, income</vt:lpstr>
      <vt:lpstr>Will corporate reform in Japan unlock value for investors?</vt:lpstr>
      <vt:lpstr>Emerging markets: Coming out of China’s shadow</vt:lpstr>
      <vt:lpstr>Corporate and mortgage bonds offer compelling income opportunities</vt:lpstr>
      <vt:lpstr>PowerPoint Presentation</vt:lpstr>
      <vt:lpstr>Markets Are Seeing a Downward TREND  in Services Prices</vt:lpstr>
      <vt:lpstr>DOMESTIC GROWTH LIKELY  CONCENTRATED IN LATTER HALF OF 2024 </vt:lpstr>
      <vt:lpstr>S&amp;P 500 Bull Markets Have Historically  Enjoyed Solid Year Two Returns </vt:lpstr>
      <vt:lpstr>EXPECT EARNINGS GROWTH TO ACCELERATE IN 2024 AND SUPPORT STOCK PRICES</vt:lpstr>
      <vt:lpstr>S&amp;P 500 year-end fair value target for 2024</vt:lpstr>
      <vt:lpstr>Treasury Yield Forecasts </vt:lpstr>
      <vt:lpstr>Investing In An Election Year</vt:lpstr>
      <vt:lpstr>Red, blue and you: Investing through election uncertainty</vt:lpstr>
      <vt:lpstr>PowerPoint Presentation</vt:lpstr>
      <vt:lpstr>PowerPoint Presentation</vt:lpstr>
      <vt:lpstr>The Investment Company of America® 22 elections and counting</vt:lpstr>
      <vt:lpstr>PowerPoint Presentation</vt:lpstr>
      <vt:lpstr>Which political party has been better for investors?</vt:lpstr>
      <vt:lpstr>What typically happens to the stock market during election years?</vt:lpstr>
      <vt:lpstr>Which sectors have done best in election years?</vt:lpstr>
      <vt:lpstr>What mistakes do investors often make in election years?</vt:lpstr>
      <vt:lpstr>What have been the best ways to invest in election years?</vt:lpstr>
      <vt:lpstr>Key Takeaways:  How to invest with confidence in an election year</vt:lpstr>
      <vt:lpstr>PowerPoint Presentation</vt:lpstr>
      <vt:lpstr>General Disclosures</vt:lpstr>
      <vt:lpstr>General Risk Disclosures</vt:lpstr>
      <vt:lpstr>General Risk Disclosures</vt:lpstr>
      <vt:lpstr>General Definitions</vt:lpstr>
      <vt:lpstr>General Definitions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Yadron</dc:creator>
  <cp:lastModifiedBy>Erika Yadron</cp:lastModifiedBy>
  <cp:revision>36</cp:revision>
  <cp:lastPrinted>2024-01-04T22:37:11Z</cp:lastPrinted>
  <dcterms:created xsi:type="dcterms:W3CDTF">2024-01-04T22:37:11Z</dcterms:created>
  <dcterms:modified xsi:type="dcterms:W3CDTF">2024-01-05T21:33:07Z</dcterms:modified>
</cp:coreProperties>
</file>