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7" r:id="rId3"/>
    <p:sldId id="258" r:id="rId4"/>
    <p:sldId id="259" r:id="rId5"/>
    <p:sldId id="266" r:id="rId6"/>
    <p:sldId id="288" r:id="rId7"/>
    <p:sldId id="265" r:id="rId8"/>
    <p:sldId id="292" r:id="rId9"/>
    <p:sldId id="274" r:id="rId10"/>
    <p:sldId id="275" r:id="rId11"/>
    <p:sldId id="282" r:id="rId12"/>
    <p:sldId id="278" r:id="rId13"/>
    <p:sldId id="291" r:id="rId14"/>
    <p:sldId id="280" r:id="rId15"/>
    <p:sldId id="293" r:id="rId16"/>
    <p:sldId id="283" r:id="rId17"/>
    <p:sldId id="284" r:id="rId18"/>
    <p:sldId id="286"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0D0D"/>
    <a:srgbClr val="161616"/>
    <a:srgbClr val="262626"/>
    <a:srgbClr val="D9D9D9"/>
    <a:srgbClr val="737373"/>
    <a:srgbClr val="FFFFFF"/>
    <a:srgbClr val="404040"/>
    <a:srgbClr val="0D4C6E"/>
    <a:srgbClr val="0B415E"/>
    <a:srgbClr val="12669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6240" autoAdjust="0"/>
  </p:normalViewPr>
  <p:slideViewPr>
    <p:cSldViewPr snapToGrid="0">
      <p:cViewPr varScale="1">
        <p:scale>
          <a:sx n="120" d="100"/>
          <a:sy n="120" d="100"/>
        </p:scale>
        <p:origin x="77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17DD916-B30E-427C-8666-79A3DBBF12EA}" type="doc">
      <dgm:prSet loTypeId="urn:microsoft.com/office/officeart/2005/8/layout/chevron1" loCatId="process" qsTypeId="urn:microsoft.com/office/officeart/2005/8/quickstyle/simple1" qsCatId="simple" csTypeId="urn:microsoft.com/office/officeart/2005/8/colors/accent1_2" csCatId="accent1" phldr="1"/>
      <dgm:spPr/>
    </dgm:pt>
    <dgm:pt modelId="{D347E62A-1363-4585-8734-7D1FE70E2F2C}">
      <dgm:prSet phldrT="[Text]"/>
      <dgm:spPr>
        <a:solidFill>
          <a:srgbClr val="404040"/>
        </a:solidFill>
        <a:ln>
          <a:noFill/>
        </a:ln>
      </dgm:spPr>
      <dgm:t>
        <a:bodyPr/>
        <a:lstStyle/>
        <a:p>
          <a:r>
            <a:rPr lang="en-US" dirty="0">
              <a:solidFill>
                <a:schemeClr val="bg1"/>
              </a:solidFill>
              <a:latin typeface="Arial Black" panose="020B0A04020102020204" pitchFamily="34" charset="0"/>
            </a:rPr>
            <a:t>SHORT TERM</a:t>
          </a:r>
        </a:p>
        <a:p>
          <a:r>
            <a:rPr lang="en-US" dirty="0">
              <a:solidFill>
                <a:schemeClr val="bg1"/>
              </a:solidFill>
              <a:latin typeface="Arial Black" panose="020B0A04020102020204" pitchFamily="34" charset="0"/>
            </a:rPr>
            <a:t>0-4 years</a:t>
          </a:r>
        </a:p>
      </dgm:t>
    </dgm:pt>
    <dgm:pt modelId="{3CEEC17B-5CAB-4501-ABA6-80572B6CDE5C}" type="parTrans" cxnId="{6E5CFB5A-5A0F-47FF-AFD9-DED5C90CFDFC}">
      <dgm:prSet/>
      <dgm:spPr/>
      <dgm:t>
        <a:bodyPr/>
        <a:lstStyle/>
        <a:p>
          <a:endParaRPr lang="en-US"/>
        </a:p>
      </dgm:t>
    </dgm:pt>
    <dgm:pt modelId="{37E4B9E3-34C1-4107-9936-10F5B9D80E66}" type="sibTrans" cxnId="{6E5CFB5A-5A0F-47FF-AFD9-DED5C90CFDFC}">
      <dgm:prSet/>
      <dgm:spPr/>
      <dgm:t>
        <a:bodyPr/>
        <a:lstStyle/>
        <a:p>
          <a:endParaRPr lang="en-US"/>
        </a:p>
      </dgm:t>
    </dgm:pt>
    <dgm:pt modelId="{B86755F6-F70C-41EB-956B-B445AF97A534}">
      <dgm:prSet phldrT="[Text]"/>
      <dgm:spPr>
        <a:solidFill>
          <a:srgbClr val="737373"/>
        </a:solidFill>
        <a:ln>
          <a:noFill/>
        </a:ln>
      </dgm:spPr>
      <dgm:t>
        <a:bodyPr/>
        <a:lstStyle/>
        <a:p>
          <a:r>
            <a:rPr lang="en-US" dirty="0">
              <a:latin typeface="Arial Black" panose="020B0A04020102020204" pitchFamily="34" charset="0"/>
            </a:rPr>
            <a:t>MID TERM</a:t>
          </a:r>
        </a:p>
        <a:p>
          <a:r>
            <a:rPr lang="en-US" dirty="0">
              <a:latin typeface="Arial Black" panose="020B0A04020102020204" pitchFamily="34" charset="0"/>
            </a:rPr>
            <a:t>5 years</a:t>
          </a:r>
        </a:p>
      </dgm:t>
    </dgm:pt>
    <dgm:pt modelId="{3284CB54-405D-4729-AEE8-016C4D96DAB8}" type="parTrans" cxnId="{36DA83B7-1E09-4BB1-8FB8-07A6689FCD9D}">
      <dgm:prSet/>
      <dgm:spPr/>
      <dgm:t>
        <a:bodyPr/>
        <a:lstStyle/>
        <a:p>
          <a:endParaRPr lang="en-US"/>
        </a:p>
      </dgm:t>
    </dgm:pt>
    <dgm:pt modelId="{735B6FBF-CF78-4916-A6D3-DBE4971EADB4}" type="sibTrans" cxnId="{36DA83B7-1E09-4BB1-8FB8-07A6689FCD9D}">
      <dgm:prSet/>
      <dgm:spPr/>
      <dgm:t>
        <a:bodyPr/>
        <a:lstStyle/>
        <a:p>
          <a:endParaRPr lang="en-US"/>
        </a:p>
      </dgm:t>
    </dgm:pt>
    <dgm:pt modelId="{7EA55116-2A3A-4DBE-BE8B-EF8F74A35957}">
      <dgm:prSet phldrT="[Text]"/>
      <dgm:spPr>
        <a:solidFill>
          <a:srgbClr val="D9D9D9"/>
        </a:solidFill>
        <a:ln>
          <a:noFill/>
        </a:ln>
      </dgm:spPr>
      <dgm:t>
        <a:bodyPr/>
        <a:lstStyle/>
        <a:p>
          <a:r>
            <a:rPr lang="en-US" dirty="0">
              <a:solidFill>
                <a:schemeClr val="tx1"/>
              </a:solidFill>
              <a:latin typeface="Arial Black" panose="020B0A04020102020204" pitchFamily="34" charset="0"/>
            </a:rPr>
            <a:t>LONG TERM</a:t>
          </a:r>
        </a:p>
        <a:p>
          <a:r>
            <a:rPr lang="en-US" dirty="0">
              <a:solidFill>
                <a:schemeClr val="tx1"/>
              </a:solidFill>
              <a:latin typeface="Arial Black" panose="020B0A04020102020204" pitchFamily="34" charset="0"/>
            </a:rPr>
            <a:t>10+ years</a:t>
          </a:r>
        </a:p>
      </dgm:t>
    </dgm:pt>
    <dgm:pt modelId="{1549AA5F-1914-4EF8-874D-5777516F37C9}" type="parTrans" cxnId="{23AFE5D8-A60C-4BE1-B955-93C2A07B03AE}">
      <dgm:prSet/>
      <dgm:spPr/>
      <dgm:t>
        <a:bodyPr/>
        <a:lstStyle/>
        <a:p>
          <a:endParaRPr lang="en-US"/>
        </a:p>
      </dgm:t>
    </dgm:pt>
    <dgm:pt modelId="{61A83491-04E8-490E-82BE-3B3A44A58F16}" type="sibTrans" cxnId="{23AFE5D8-A60C-4BE1-B955-93C2A07B03AE}">
      <dgm:prSet/>
      <dgm:spPr/>
      <dgm:t>
        <a:bodyPr/>
        <a:lstStyle/>
        <a:p>
          <a:endParaRPr lang="en-US"/>
        </a:p>
      </dgm:t>
    </dgm:pt>
    <dgm:pt modelId="{064377FD-B701-40D7-BDC6-02A60C867865}" type="pres">
      <dgm:prSet presAssocID="{D17DD916-B30E-427C-8666-79A3DBBF12EA}" presName="Name0" presStyleCnt="0">
        <dgm:presLayoutVars>
          <dgm:dir/>
          <dgm:animLvl val="lvl"/>
          <dgm:resizeHandles val="exact"/>
        </dgm:presLayoutVars>
      </dgm:prSet>
      <dgm:spPr/>
    </dgm:pt>
    <dgm:pt modelId="{0264770F-4EEC-4305-BD35-75022C71A4F1}" type="pres">
      <dgm:prSet presAssocID="{D347E62A-1363-4585-8734-7D1FE70E2F2C}" presName="parTxOnly" presStyleLbl="node1" presStyleIdx="0" presStyleCnt="3" custScaleX="57629" custLinFactNeighborX="-10937" custLinFactNeighborY="358">
        <dgm:presLayoutVars>
          <dgm:chMax val="0"/>
          <dgm:chPref val="0"/>
          <dgm:bulletEnabled val="1"/>
        </dgm:presLayoutVars>
      </dgm:prSet>
      <dgm:spPr/>
    </dgm:pt>
    <dgm:pt modelId="{C0D124C1-CC0A-4791-ADE0-0DAB5920AB5A}" type="pres">
      <dgm:prSet presAssocID="{37E4B9E3-34C1-4107-9936-10F5B9D80E66}" presName="parTxOnlySpace" presStyleCnt="0"/>
      <dgm:spPr/>
    </dgm:pt>
    <dgm:pt modelId="{993082CF-25B6-4D82-B563-502408008B29}" type="pres">
      <dgm:prSet presAssocID="{B86755F6-F70C-41EB-956B-B445AF97A534}" presName="parTxOnly" presStyleLbl="node1" presStyleIdx="1" presStyleCnt="3" custScaleX="77362" custLinFactNeighborX="-3968">
        <dgm:presLayoutVars>
          <dgm:chMax val="0"/>
          <dgm:chPref val="0"/>
          <dgm:bulletEnabled val="1"/>
        </dgm:presLayoutVars>
      </dgm:prSet>
      <dgm:spPr/>
    </dgm:pt>
    <dgm:pt modelId="{0DF49536-4B52-4DCA-B5E1-DE446619A93C}" type="pres">
      <dgm:prSet presAssocID="{735B6FBF-CF78-4916-A6D3-DBE4971EADB4}" presName="parTxOnlySpace" presStyleCnt="0"/>
      <dgm:spPr/>
    </dgm:pt>
    <dgm:pt modelId="{362E5020-C4B3-4D67-895D-FCC276AD97AF}" type="pres">
      <dgm:prSet presAssocID="{7EA55116-2A3A-4DBE-BE8B-EF8F74A35957}" presName="parTxOnly" presStyleLbl="node1" presStyleIdx="2" presStyleCnt="3" custLinFactNeighborX="-6293">
        <dgm:presLayoutVars>
          <dgm:chMax val="0"/>
          <dgm:chPref val="0"/>
          <dgm:bulletEnabled val="1"/>
        </dgm:presLayoutVars>
      </dgm:prSet>
      <dgm:spPr/>
    </dgm:pt>
  </dgm:ptLst>
  <dgm:cxnLst>
    <dgm:cxn modelId="{6E5CFB5A-5A0F-47FF-AFD9-DED5C90CFDFC}" srcId="{D17DD916-B30E-427C-8666-79A3DBBF12EA}" destId="{D347E62A-1363-4585-8734-7D1FE70E2F2C}" srcOrd="0" destOrd="0" parTransId="{3CEEC17B-5CAB-4501-ABA6-80572B6CDE5C}" sibTransId="{37E4B9E3-34C1-4107-9936-10F5B9D80E66}"/>
    <dgm:cxn modelId="{1AC6DA76-CE69-43CD-90D1-B792F2341205}" type="presOf" srcId="{B86755F6-F70C-41EB-956B-B445AF97A534}" destId="{993082CF-25B6-4D82-B563-502408008B29}" srcOrd="0" destOrd="0" presId="urn:microsoft.com/office/officeart/2005/8/layout/chevron1"/>
    <dgm:cxn modelId="{EF0FFD82-3C2D-4774-97FC-FC5BD44A19EC}" type="presOf" srcId="{D17DD916-B30E-427C-8666-79A3DBBF12EA}" destId="{064377FD-B701-40D7-BDC6-02A60C867865}" srcOrd="0" destOrd="0" presId="urn:microsoft.com/office/officeart/2005/8/layout/chevron1"/>
    <dgm:cxn modelId="{D90FF784-C033-408D-A69F-5FA66D94050B}" type="presOf" srcId="{D347E62A-1363-4585-8734-7D1FE70E2F2C}" destId="{0264770F-4EEC-4305-BD35-75022C71A4F1}" srcOrd="0" destOrd="0" presId="urn:microsoft.com/office/officeart/2005/8/layout/chevron1"/>
    <dgm:cxn modelId="{8B1A70B6-20AE-4381-9911-A2255F173587}" type="presOf" srcId="{7EA55116-2A3A-4DBE-BE8B-EF8F74A35957}" destId="{362E5020-C4B3-4D67-895D-FCC276AD97AF}" srcOrd="0" destOrd="0" presId="urn:microsoft.com/office/officeart/2005/8/layout/chevron1"/>
    <dgm:cxn modelId="{36DA83B7-1E09-4BB1-8FB8-07A6689FCD9D}" srcId="{D17DD916-B30E-427C-8666-79A3DBBF12EA}" destId="{B86755F6-F70C-41EB-956B-B445AF97A534}" srcOrd="1" destOrd="0" parTransId="{3284CB54-405D-4729-AEE8-016C4D96DAB8}" sibTransId="{735B6FBF-CF78-4916-A6D3-DBE4971EADB4}"/>
    <dgm:cxn modelId="{23AFE5D8-A60C-4BE1-B955-93C2A07B03AE}" srcId="{D17DD916-B30E-427C-8666-79A3DBBF12EA}" destId="{7EA55116-2A3A-4DBE-BE8B-EF8F74A35957}" srcOrd="2" destOrd="0" parTransId="{1549AA5F-1914-4EF8-874D-5777516F37C9}" sibTransId="{61A83491-04E8-490E-82BE-3B3A44A58F16}"/>
    <dgm:cxn modelId="{D46CC22E-1F6C-4892-B911-4A7F6B610E95}" type="presParOf" srcId="{064377FD-B701-40D7-BDC6-02A60C867865}" destId="{0264770F-4EEC-4305-BD35-75022C71A4F1}" srcOrd="0" destOrd="0" presId="urn:microsoft.com/office/officeart/2005/8/layout/chevron1"/>
    <dgm:cxn modelId="{D7685D71-C175-4291-BFD3-8172E3256972}" type="presParOf" srcId="{064377FD-B701-40D7-BDC6-02A60C867865}" destId="{C0D124C1-CC0A-4791-ADE0-0DAB5920AB5A}" srcOrd="1" destOrd="0" presId="urn:microsoft.com/office/officeart/2005/8/layout/chevron1"/>
    <dgm:cxn modelId="{41C0857A-225A-4A16-9F6C-F6B16FFF506C}" type="presParOf" srcId="{064377FD-B701-40D7-BDC6-02A60C867865}" destId="{993082CF-25B6-4D82-B563-502408008B29}" srcOrd="2" destOrd="0" presId="urn:microsoft.com/office/officeart/2005/8/layout/chevron1"/>
    <dgm:cxn modelId="{75858738-3C90-4A22-A040-CBA0BD131A7D}" type="presParOf" srcId="{064377FD-B701-40D7-BDC6-02A60C867865}" destId="{0DF49536-4B52-4DCA-B5E1-DE446619A93C}" srcOrd="3" destOrd="0" presId="urn:microsoft.com/office/officeart/2005/8/layout/chevron1"/>
    <dgm:cxn modelId="{8662E86D-C52F-4338-9CAE-056E31DF68CB}" type="presParOf" srcId="{064377FD-B701-40D7-BDC6-02A60C867865}" destId="{362E5020-C4B3-4D67-895D-FCC276AD97AF}" srcOrd="4" destOrd="0" presId="urn:microsoft.com/office/officeart/2005/8/layout/chevron1"/>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E0822E8-17EC-4739-9124-F8B9DAAC238A}" type="doc">
      <dgm:prSet loTypeId="urn:microsoft.com/office/officeart/2005/8/layout/balance1" loCatId="relationship" qsTypeId="urn:microsoft.com/office/officeart/2005/8/quickstyle/3d4" qsCatId="3D" csTypeId="urn:microsoft.com/office/officeart/2005/8/colors/colorful1" csCatId="colorful" phldr="1"/>
      <dgm:spPr/>
      <dgm:t>
        <a:bodyPr/>
        <a:lstStyle/>
        <a:p>
          <a:endParaRPr lang="en-US"/>
        </a:p>
      </dgm:t>
    </dgm:pt>
    <dgm:pt modelId="{EC5813EC-355D-4B78-9C3B-49355BF826D6}">
      <dgm:prSet phldrT="[Text]" custT="1"/>
      <dgm:spPr>
        <a:noFill/>
        <a:ln>
          <a:noFill/>
        </a:ln>
      </dgm:spPr>
      <dgm:t>
        <a:bodyPr/>
        <a:lstStyle/>
        <a:p>
          <a:r>
            <a:rPr lang="en-US" sz="3200" dirty="0">
              <a:solidFill>
                <a:schemeClr val="bg1"/>
              </a:solidFill>
              <a:latin typeface="+mj-lt"/>
            </a:rPr>
            <a:t>EXTERNAL RISKS</a:t>
          </a:r>
        </a:p>
      </dgm:t>
    </dgm:pt>
    <dgm:pt modelId="{585AB2BA-EEE8-4557-B01A-D5A8F8AEC938}" type="parTrans" cxnId="{46110E94-5AD2-4A0A-9D96-E92626BB8BA0}">
      <dgm:prSet/>
      <dgm:spPr/>
      <dgm:t>
        <a:bodyPr/>
        <a:lstStyle/>
        <a:p>
          <a:endParaRPr lang="en-US"/>
        </a:p>
      </dgm:t>
    </dgm:pt>
    <dgm:pt modelId="{65E23E2A-53C5-49D8-BD83-5AE4C2AEF8AC}" type="sibTrans" cxnId="{46110E94-5AD2-4A0A-9D96-E92626BB8BA0}">
      <dgm:prSet/>
      <dgm:spPr/>
      <dgm:t>
        <a:bodyPr/>
        <a:lstStyle/>
        <a:p>
          <a:endParaRPr lang="en-US"/>
        </a:p>
      </dgm:t>
    </dgm:pt>
    <dgm:pt modelId="{26EE3F53-357C-4FBE-9380-83DFCFA0966E}">
      <dgm:prSet phldrT="[Text]" custT="1"/>
      <dgm:spPr>
        <a:noFill/>
        <a:ln>
          <a:noFill/>
        </a:ln>
      </dgm:spPr>
      <dgm:t>
        <a:bodyPr/>
        <a:lstStyle/>
        <a:p>
          <a:r>
            <a:rPr lang="en-US" sz="3200" dirty="0">
              <a:solidFill>
                <a:schemeClr val="bg1"/>
              </a:solidFill>
              <a:latin typeface="+mj-lt"/>
            </a:rPr>
            <a:t>COMPANY-SPECIFIC RISKS</a:t>
          </a:r>
        </a:p>
      </dgm:t>
    </dgm:pt>
    <dgm:pt modelId="{39615D24-45E5-4639-868D-4572E4AB476B}" type="parTrans" cxnId="{8937646C-21CD-4850-B7E2-D43543A97FA7}">
      <dgm:prSet/>
      <dgm:spPr/>
      <dgm:t>
        <a:bodyPr/>
        <a:lstStyle/>
        <a:p>
          <a:endParaRPr lang="en-US"/>
        </a:p>
      </dgm:t>
    </dgm:pt>
    <dgm:pt modelId="{0F1AC467-9F61-4BFC-9B7B-9BD844AE3309}" type="sibTrans" cxnId="{8937646C-21CD-4850-B7E2-D43543A97FA7}">
      <dgm:prSet/>
      <dgm:spPr/>
      <dgm:t>
        <a:bodyPr/>
        <a:lstStyle/>
        <a:p>
          <a:endParaRPr lang="en-US"/>
        </a:p>
      </dgm:t>
    </dgm:pt>
    <dgm:pt modelId="{03583A06-4B26-4188-8624-EC5E248F87BB}" type="pres">
      <dgm:prSet presAssocID="{2E0822E8-17EC-4739-9124-F8B9DAAC238A}" presName="outerComposite" presStyleCnt="0">
        <dgm:presLayoutVars>
          <dgm:chMax val="2"/>
          <dgm:animLvl val="lvl"/>
          <dgm:resizeHandles val="exact"/>
        </dgm:presLayoutVars>
      </dgm:prSet>
      <dgm:spPr/>
    </dgm:pt>
    <dgm:pt modelId="{37014A16-DE9D-4F27-A4D8-D63E0E9D5944}" type="pres">
      <dgm:prSet presAssocID="{2E0822E8-17EC-4739-9124-F8B9DAAC238A}" presName="dummyMaxCanvas" presStyleCnt="0"/>
      <dgm:spPr/>
    </dgm:pt>
    <dgm:pt modelId="{F69DA959-DCB6-4787-9692-E9DEF894A108}" type="pres">
      <dgm:prSet presAssocID="{2E0822E8-17EC-4739-9124-F8B9DAAC238A}" presName="parentComposite" presStyleCnt="0"/>
      <dgm:spPr/>
    </dgm:pt>
    <dgm:pt modelId="{EFEE67D4-180F-4B64-B774-16540B039220}" type="pres">
      <dgm:prSet presAssocID="{2E0822E8-17EC-4739-9124-F8B9DAAC238A}" presName="parent1" presStyleLbl="alignAccFollowNode1" presStyleIdx="0" presStyleCnt="4" custScaleX="151478" custLinFactY="101148" custLinFactNeighborX="-75861" custLinFactNeighborY="200000">
        <dgm:presLayoutVars>
          <dgm:chMax val="4"/>
        </dgm:presLayoutVars>
      </dgm:prSet>
      <dgm:spPr/>
    </dgm:pt>
    <dgm:pt modelId="{6B4AA892-960A-43C9-A8C9-3A395AA328C6}" type="pres">
      <dgm:prSet presAssocID="{2E0822E8-17EC-4739-9124-F8B9DAAC238A}" presName="parent2" presStyleLbl="alignAccFollowNode1" presStyleIdx="1" presStyleCnt="4" custScaleX="259637" custScaleY="106250" custLinFactY="100988" custLinFactNeighborX="74501" custLinFactNeighborY="200000">
        <dgm:presLayoutVars>
          <dgm:chMax val="4"/>
        </dgm:presLayoutVars>
      </dgm:prSet>
      <dgm:spPr/>
    </dgm:pt>
    <dgm:pt modelId="{6A23F165-5305-414F-8EC1-E1CF6B22CB7D}" type="pres">
      <dgm:prSet presAssocID="{2E0822E8-17EC-4739-9124-F8B9DAAC238A}" presName="childrenComposite" presStyleCnt="0"/>
      <dgm:spPr/>
    </dgm:pt>
    <dgm:pt modelId="{8FE5E192-61B7-4EC5-95BB-302B375A1E48}" type="pres">
      <dgm:prSet presAssocID="{2E0822E8-17EC-4739-9124-F8B9DAAC238A}" presName="dummyMaxCanvas_ChildArea" presStyleCnt="0"/>
      <dgm:spPr/>
    </dgm:pt>
    <dgm:pt modelId="{BED2986C-6D80-4AA0-8264-317207869563}" type="pres">
      <dgm:prSet presAssocID="{2E0822E8-17EC-4739-9124-F8B9DAAC238A}" presName="fulcrum" presStyleLbl="alignAccFollowNode1" presStyleIdx="2" presStyleCnt="4"/>
      <dgm:spPr>
        <a:solidFill>
          <a:schemeClr val="bg2">
            <a:alpha val="90000"/>
          </a:schemeClr>
        </a:solidFill>
        <a:effectLst>
          <a:outerShdw blurRad="152400" sx="90000" sy="-19000" rotWithShape="0">
            <a:prstClr val="black">
              <a:alpha val="1000"/>
            </a:prstClr>
          </a:outerShdw>
        </a:effectLst>
      </dgm:spPr>
    </dgm:pt>
    <dgm:pt modelId="{D7A6C930-425D-46E6-8206-B5B0EFA78E10}" type="pres">
      <dgm:prSet presAssocID="{2E0822E8-17EC-4739-9124-F8B9DAAC238A}" presName="balance_00" presStyleLbl="alignAccFollowNode1" presStyleIdx="3" presStyleCnt="4" custScaleX="191232">
        <dgm:presLayoutVars>
          <dgm:bulletEnabled val="1"/>
        </dgm:presLayoutVars>
      </dgm:prSet>
      <dgm:spPr>
        <a:solidFill>
          <a:schemeClr val="bg2">
            <a:alpha val="90000"/>
          </a:schemeClr>
        </a:solidFill>
        <a:effectLst>
          <a:outerShdw blurRad="152400" dist="774700" dir="5400000" sx="90000" sy="-19000" rotWithShape="0">
            <a:prstClr val="black">
              <a:alpha val="15000"/>
            </a:prstClr>
          </a:outerShdw>
        </a:effectLst>
      </dgm:spPr>
    </dgm:pt>
  </dgm:ptLst>
  <dgm:cxnLst>
    <dgm:cxn modelId="{2A8F5B36-3B68-4071-88FC-6684EE210696}" type="presOf" srcId="{26EE3F53-357C-4FBE-9380-83DFCFA0966E}" destId="{6B4AA892-960A-43C9-A8C9-3A395AA328C6}" srcOrd="0" destOrd="0" presId="urn:microsoft.com/office/officeart/2005/8/layout/balance1"/>
    <dgm:cxn modelId="{6532635D-CC0A-4E69-A0B1-6166248CC206}" type="presOf" srcId="{2E0822E8-17EC-4739-9124-F8B9DAAC238A}" destId="{03583A06-4B26-4188-8624-EC5E248F87BB}" srcOrd="0" destOrd="0" presId="urn:microsoft.com/office/officeart/2005/8/layout/balance1"/>
    <dgm:cxn modelId="{10246765-B843-4B94-86C5-166FA5573E32}" type="presOf" srcId="{EC5813EC-355D-4B78-9C3B-49355BF826D6}" destId="{EFEE67D4-180F-4B64-B774-16540B039220}" srcOrd="0" destOrd="0" presId="urn:microsoft.com/office/officeart/2005/8/layout/balance1"/>
    <dgm:cxn modelId="{8937646C-21CD-4850-B7E2-D43543A97FA7}" srcId="{2E0822E8-17EC-4739-9124-F8B9DAAC238A}" destId="{26EE3F53-357C-4FBE-9380-83DFCFA0966E}" srcOrd="1" destOrd="0" parTransId="{39615D24-45E5-4639-868D-4572E4AB476B}" sibTransId="{0F1AC467-9F61-4BFC-9B7B-9BD844AE3309}"/>
    <dgm:cxn modelId="{46110E94-5AD2-4A0A-9D96-E92626BB8BA0}" srcId="{2E0822E8-17EC-4739-9124-F8B9DAAC238A}" destId="{EC5813EC-355D-4B78-9C3B-49355BF826D6}" srcOrd="0" destOrd="0" parTransId="{585AB2BA-EEE8-4557-B01A-D5A8F8AEC938}" sibTransId="{65E23E2A-53C5-49D8-BD83-5AE4C2AEF8AC}"/>
    <dgm:cxn modelId="{7B569B95-0545-4123-9859-CA93B56D1EE4}" type="presParOf" srcId="{03583A06-4B26-4188-8624-EC5E248F87BB}" destId="{37014A16-DE9D-4F27-A4D8-D63E0E9D5944}" srcOrd="0" destOrd="0" presId="urn:microsoft.com/office/officeart/2005/8/layout/balance1"/>
    <dgm:cxn modelId="{AA7B2455-C381-4FCD-A4E0-825726A63E76}" type="presParOf" srcId="{03583A06-4B26-4188-8624-EC5E248F87BB}" destId="{F69DA959-DCB6-4787-9692-E9DEF894A108}" srcOrd="1" destOrd="0" presId="urn:microsoft.com/office/officeart/2005/8/layout/balance1"/>
    <dgm:cxn modelId="{35C482D6-C48E-4657-A1EE-9E679A44A0E4}" type="presParOf" srcId="{F69DA959-DCB6-4787-9692-E9DEF894A108}" destId="{EFEE67D4-180F-4B64-B774-16540B039220}" srcOrd="0" destOrd="0" presId="urn:microsoft.com/office/officeart/2005/8/layout/balance1"/>
    <dgm:cxn modelId="{E088D6F2-A2F4-4119-8F3D-B7470CD0BE19}" type="presParOf" srcId="{F69DA959-DCB6-4787-9692-E9DEF894A108}" destId="{6B4AA892-960A-43C9-A8C9-3A395AA328C6}" srcOrd="1" destOrd="0" presId="urn:microsoft.com/office/officeart/2005/8/layout/balance1"/>
    <dgm:cxn modelId="{0B0FCDE0-707D-40A9-B61C-2B6794537B29}" type="presParOf" srcId="{03583A06-4B26-4188-8624-EC5E248F87BB}" destId="{6A23F165-5305-414F-8EC1-E1CF6B22CB7D}" srcOrd="2" destOrd="0" presId="urn:microsoft.com/office/officeart/2005/8/layout/balance1"/>
    <dgm:cxn modelId="{A0194B84-C371-4A7C-B8E3-30EAB9491A0D}" type="presParOf" srcId="{6A23F165-5305-414F-8EC1-E1CF6B22CB7D}" destId="{8FE5E192-61B7-4EC5-95BB-302B375A1E48}" srcOrd="0" destOrd="0" presId="urn:microsoft.com/office/officeart/2005/8/layout/balance1"/>
    <dgm:cxn modelId="{3E049D82-E161-4C4F-BD6F-EB72737F96D9}" type="presParOf" srcId="{6A23F165-5305-414F-8EC1-E1CF6B22CB7D}" destId="{BED2986C-6D80-4AA0-8264-317207869563}" srcOrd="1" destOrd="0" presId="urn:microsoft.com/office/officeart/2005/8/layout/balance1"/>
    <dgm:cxn modelId="{7CC230AE-1169-41DC-B362-DD56189DE3F9}" type="presParOf" srcId="{6A23F165-5305-414F-8EC1-E1CF6B22CB7D}" destId="{D7A6C930-425D-46E6-8206-B5B0EFA78E10}" srcOrd="2" destOrd="0" presId="urn:microsoft.com/office/officeart/2005/8/layout/balance1"/>
  </dgm:cxnLst>
  <dgm:bg>
    <a:effectLst>
      <a:outerShdw blurRad="50800" dist="50800" dir="5400000" algn="ctr" rotWithShape="0">
        <a:schemeClr val="tx2">
          <a:alpha val="0"/>
        </a:schemeClr>
      </a:outerShdw>
    </a:effect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64770F-4EEC-4305-BD35-75022C71A4F1}">
      <dsp:nvSpPr>
        <dsp:cNvPr id="0" name=""/>
        <dsp:cNvSpPr/>
      </dsp:nvSpPr>
      <dsp:spPr>
        <a:xfrm>
          <a:off x="0" y="0"/>
          <a:ext cx="2767384" cy="1023588"/>
        </a:xfrm>
        <a:prstGeom prst="chevron">
          <a:avLst/>
        </a:prstGeom>
        <a:solidFill>
          <a:srgbClr val="40404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marL="0" lvl="0" indent="0" algn="ctr" defTabSz="755650">
            <a:lnSpc>
              <a:spcPct val="90000"/>
            </a:lnSpc>
            <a:spcBef>
              <a:spcPct val="0"/>
            </a:spcBef>
            <a:spcAft>
              <a:spcPct val="35000"/>
            </a:spcAft>
            <a:buNone/>
          </a:pPr>
          <a:r>
            <a:rPr lang="en-US" sz="1700" kern="1200" dirty="0">
              <a:solidFill>
                <a:schemeClr val="bg1"/>
              </a:solidFill>
              <a:latin typeface="Arial Black" panose="020B0A04020102020204" pitchFamily="34" charset="0"/>
            </a:rPr>
            <a:t>SHORT TERM</a:t>
          </a:r>
        </a:p>
        <a:p>
          <a:pPr marL="0" lvl="0" indent="0" algn="ctr" defTabSz="755650">
            <a:lnSpc>
              <a:spcPct val="90000"/>
            </a:lnSpc>
            <a:spcBef>
              <a:spcPct val="0"/>
            </a:spcBef>
            <a:spcAft>
              <a:spcPct val="35000"/>
            </a:spcAft>
            <a:buNone/>
          </a:pPr>
          <a:r>
            <a:rPr lang="en-US" sz="1700" kern="1200" dirty="0">
              <a:solidFill>
                <a:schemeClr val="bg1"/>
              </a:solidFill>
              <a:latin typeface="Arial Black" panose="020B0A04020102020204" pitchFamily="34" charset="0"/>
            </a:rPr>
            <a:t>0-4 years</a:t>
          </a:r>
        </a:p>
      </dsp:txBody>
      <dsp:txXfrm>
        <a:off x="511794" y="0"/>
        <a:ext cx="1743796" cy="1023588"/>
      </dsp:txXfrm>
    </dsp:sp>
    <dsp:sp modelId="{993082CF-25B6-4D82-B563-502408008B29}">
      <dsp:nvSpPr>
        <dsp:cNvPr id="0" name=""/>
        <dsp:cNvSpPr/>
      </dsp:nvSpPr>
      <dsp:spPr>
        <a:xfrm>
          <a:off x="2271365" y="0"/>
          <a:ext cx="3714977" cy="1023588"/>
        </a:xfrm>
        <a:prstGeom prst="chevron">
          <a:avLst/>
        </a:prstGeom>
        <a:solidFill>
          <a:srgbClr val="737373"/>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marL="0" lvl="0" indent="0" algn="ctr" defTabSz="755650">
            <a:lnSpc>
              <a:spcPct val="90000"/>
            </a:lnSpc>
            <a:spcBef>
              <a:spcPct val="0"/>
            </a:spcBef>
            <a:spcAft>
              <a:spcPct val="35000"/>
            </a:spcAft>
            <a:buNone/>
          </a:pPr>
          <a:r>
            <a:rPr lang="en-US" sz="1700" kern="1200" dirty="0">
              <a:latin typeface="Arial Black" panose="020B0A04020102020204" pitchFamily="34" charset="0"/>
            </a:rPr>
            <a:t>MID TERM</a:t>
          </a:r>
        </a:p>
        <a:p>
          <a:pPr marL="0" lvl="0" indent="0" algn="ctr" defTabSz="755650">
            <a:lnSpc>
              <a:spcPct val="90000"/>
            </a:lnSpc>
            <a:spcBef>
              <a:spcPct val="0"/>
            </a:spcBef>
            <a:spcAft>
              <a:spcPct val="35000"/>
            </a:spcAft>
            <a:buNone/>
          </a:pPr>
          <a:r>
            <a:rPr lang="en-US" sz="1700" kern="1200" dirty="0">
              <a:latin typeface="Arial Black" panose="020B0A04020102020204" pitchFamily="34" charset="0"/>
            </a:rPr>
            <a:t>5 years</a:t>
          </a:r>
        </a:p>
      </dsp:txBody>
      <dsp:txXfrm>
        <a:off x="2783159" y="0"/>
        <a:ext cx="2691389" cy="1023588"/>
      </dsp:txXfrm>
    </dsp:sp>
    <dsp:sp modelId="{362E5020-C4B3-4D67-895D-FCC276AD97AF}">
      <dsp:nvSpPr>
        <dsp:cNvPr id="0" name=""/>
        <dsp:cNvSpPr/>
      </dsp:nvSpPr>
      <dsp:spPr>
        <a:xfrm>
          <a:off x="5494971" y="0"/>
          <a:ext cx="4802069" cy="1023588"/>
        </a:xfrm>
        <a:prstGeom prst="chevron">
          <a:avLst/>
        </a:prstGeom>
        <a:solidFill>
          <a:srgbClr val="D9D9D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marL="0" lvl="0" indent="0" algn="ctr" defTabSz="755650">
            <a:lnSpc>
              <a:spcPct val="90000"/>
            </a:lnSpc>
            <a:spcBef>
              <a:spcPct val="0"/>
            </a:spcBef>
            <a:spcAft>
              <a:spcPct val="35000"/>
            </a:spcAft>
            <a:buNone/>
          </a:pPr>
          <a:r>
            <a:rPr lang="en-US" sz="1700" kern="1200" dirty="0">
              <a:solidFill>
                <a:schemeClr val="tx1"/>
              </a:solidFill>
              <a:latin typeface="Arial Black" panose="020B0A04020102020204" pitchFamily="34" charset="0"/>
            </a:rPr>
            <a:t>LONG TERM</a:t>
          </a:r>
        </a:p>
        <a:p>
          <a:pPr marL="0" lvl="0" indent="0" algn="ctr" defTabSz="755650">
            <a:lnSpc>
              <a:spcPct val="90000"/>
            </a:lnSpc>
            <a:spcBef>
              <a:spcPct val="0"/>
            </a:spcBef>
            <a:spcAft>
              <a:spcPct val="35000"/>
            </a:spcAft>
            <a:buNone/>
          </a:pPr>
          <a:r>
            <a:rPr lang="en-US" sz="1700" kern="1200" dirty="0">
              <a:solidFill>
                <a:schemeClr val="tx1"/>
              </a:solidFill>
              <a:latin typeface="Arial Black" panose="020B0A04020102020204" pitchFamily="34" charset="0"/>
            </a:rPr>
            <a:t>10+ years</a:t>
          </a:r>
        </a:p>
      </dsp:txBody>
      <dsp:txXfrm>
        <a:off x="6006765" y="0"/>
        <a:ext cx="3778481" cy="10235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EE67D4-180F-4B64-B774-16540B039220}">
      <dsp:nvSpPr>
        <dsp:cNvPr id="0" name=""/>
        <dsp:cNvSpPr/>
      </dsp:nvSpPr>
      <dsp:spPr>
        <a:xfrm>
          <a:off x="420199" y="3211619"/>
          <a:ext cx="2806255" cy="1029212"/>
        </a:xfrm>
        <a:prstGeom prst="roundRect">
          <a:avLst>
            <a:gd name="adj" fmla="val 10000"/>
          </a:avLst>
        </a:prstGeom>
        <a:noFill/>
        <a:ln w="6350" cap="flat" cmpd="sng" algn="ctr">
          <a:noFill/>
          <a:prstDash val="solid"/>
          <a:miter lim="800000"/>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solidFill>
                <a:schemeClr val="bg1"/>
              </a:solidFill>
              <a:latin typeface="+mj-lt"/>
            </a:rPr>
            <a:t>EXTERNAL RISKS</a:t>
          </a:r>
        </a:p>
      </dsp:txBody>
      <dsp:txXfrm>
        <a:off x="450344" y="3241764"/>
        <a:ext cx="2745965" cy="968922"/>
      </dsp:txXfrm>
    </dsp:sp>
    <dsp:sp modelId="{6B4AA892-960A-43C9-A8C9-3A395AA328C6}">
      <dsp:nvSpPr>
        <dsp:cNvPr id="0" name=""/>
        <dsp:cNvSpPr/>
      </dsp:nvSpPr>
      <dsp:spPr>
        <a:xfrm>
          <a:off x="4879864" y="3177809"/>
          <a:ext cx="4809990" cy="1093538"/>
        </a:xfrm>
        <a:prstGeom prst="roundRect">
          <a:avLst>
            <a:gd name="adj" fmla="val 10000"/>
          </a:avLst>
        </a:prstGeom>
        <a:noFill/>
        <a:ln w="6350" cap="flat" cmpd="sng" algn="ctr">
          <a:noFill/>
          <a:prstDash val="solid"/>
          <a:miter lim="800000"/>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solidFill>
                <a:schemeClr val="bg1"/>
              </a:solidFill>
              <a:latin typeface="+mj-lt"/>
            </a:rPr>
            <a:t>COMPANY-SPECIFIC RISKS</a:t>
          </a:r>
        </a:p>
      </dsp:txBody>
      <dsp:txXfrm>
        <a:off x="4911893" y="3209838"/>
        <a:ext cx="4745932" cy="1029480"/>
      </dsp:txXfrm>
    </dsp:sp>
    <dsp:sp modelId="{BED2986C-6D80-4AA0-8264-317207869563}">
      <dsp:nvSpPr>
        <dsp:cNvPr id="0" name=""/>
        <dsp:cNvSpPr/>
      </dsp:nvSpPr>
      <dsp:spPr>
        <a:xfrm>
          <a:off x="4681669" y="4486320"/>
          <a:ext cx="771909" cy="771909"/>
        </a:xfrm>
        <a:prstGeom prst="triangle">
          <a:avLst/>
        </a:prstGeom>
        <a:solidFill>
          <a:schemeClr val="bg2">
            <a:alpha val="90000"/>
          </a:schemeClr>
        </a:solidFill>
        <a:ln w="6350" cap="flat" cmpd="sng" algn="ctr">
          <a:solidFill>
            <a:schemeClr val="accent4">
              <a:tint val="40000"/>
              <a:alpha val="90000"/>
              <a:hueOff val="0"/>
              <a:satOff val="0"/>
              <a:lumOff val="0"/>
              <a:alphaOff val="0"/>
            </a:schemeClr>
          </a:solidFill>
          <a:prstDash val="solid"/>
          <a:miter lim="800000"/>
        </a:ln>
        <a:effectLst>
          <a:outerShdw blurRad="152400" sx="90000" sy="-19000" rotWithShape="0">
            <a:prstClr val="black">
              <a:alpha val="1000"/>
            </a:prstClr>
          </a:outerShdw>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sp>
    <dsp:sp modelId="{D7A6C930-425D-46E6-8206-B5B0EFA78E10}">
      <dsp:nvSpPr>
        <dsp:cNvPr id="0" name=""/>
        <dsp:cNvSpPr/>
      </dsp:nvSpPr>
      <dsp:spPr>
        <a:xfrm>
          <a:off x="639210" y="4163147"/>
          <a:ext cx="8856827" cy="312880"/>
        </a:xfrm>
        <a:prstGeom prst="rect">
          <a:avLst/>
        </a:prstGeom>
        <a:solidFill>
          <a:schemeClr val="bg2">
            <a:alpha val="90000"/>
          </a:schemeClr>
        </a:solidFill>
        <a:ln w="6350" cap="flat" cmpd="sng" algn="ctr">
          <a:solidFill>
            <a:schemeClr val="accent5">
              <a:tint val="40000"/>
              <a:alpha val="90000"/>
              <a:hueOff val="0"/>
              <a:satOff val="0"/>
              <a:lumOff val="0"/>
              <a:alphaOff val="0"/>
            </a:schemeClr>
          </a:solidFill>
          <a:prstDash val="solid"/>
          <a:miter lim="800000"/>
        </a:ln>
        <a:effectLst>
          <a:outerShdw blurRad="152400" dist="774700" dir="5400000" sx="90000" sy="-19000" rotWithShape="0">
            <a:prstClr val="black">
              <a:alpha val="15000"/>
            </a:prstClr>
          </a:outerShdw>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7A81FA-0D42-45C8-820A-DD115A4E744E}" type="datetimeFigureOut">
              <a:rPr lang="en-US" smtClean="0"/>
              <a:t>4/14/21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639CD8-F6FC-4A03-ACEC-EDCE3D270B32}" type="slidenum">
              <a:rPr lang="en-US" smtClean="0"/>
              <a:t>‹#›</a:t>
            </a:fld>
            <a:endParaRPr lang="en-US"/>
          </a:p>
        </p:txBody>
      </p:sp>
    </p:spTree>
    <p:extLst>
      <p:ext uri="{BB962C8B-B14F-4D97-AF65-F5344CB8AC3E}">
        <p14:creationId xmlns:p14="http://schemas.microsoft.com/office/powerpoint/2010/main" val="4149132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no shortage of self-help material available for people looking to boost their investing knowledge. Between television programs, magazines, and other information sources, you can read about “The Best” this and “The Most Important” that. It can be easy to get confused, especially when you get conflicting ideas. </a:t>
            </a:r>
          </a:p>
          <a:p>
            <a:endParaRPr lang="en-US" dirty="0"/>
          </a:p>
          <a:p>
            <a:r>
              <a:rPr lang="en-US" dirty="0"/>
              <a:t>Understanding a few key investment principles can be a great place to start. It can give you a better framework to understand the information as you take in the ideas. It can also provide context for evaluating the concepts and strategies suggested. </a:t>
            </a:r>
          </a:p>
          <a:p>
            <a:endParaRPr lang="en-US" dirty="0"/>
          </a:p>
          <a:p>
            <a:r>
              <a:rPr lang="en-US" dirty="0"/>
              <a:t>This presentation goes through five smart investing principles. These are key concepts that could help you understand what it takes to create an investment portfolio that’s designed to pursue your investment goals.</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1</a:t>
            </a:fld>
            <a:endParaRPr lang="en-US"/>
          </a:p>
        </p:txBody>
      </p:sp>
    </p:spTree>
    <p:extLst>
      <p:ext uri="{BB962C8B-B14F-4D97-AF65-F5344CB8AC3E}">
        <p14:creationId xmlns:p14="http://schemas.microsoft.com/office/powerpoint/2010/main" val="15133545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20 years, the single investment, assuming a 5% annual return, will have grown to roughly $2 million. </a:t>
            </a:r>
          </a:p>
          <a:p>
            <a:endParaRPr lang="en-US" dirty="0"/>
          </a:p>
          <a:p>
            <a:r>
              <a:rPr lang="en-US" dirty="0"/>
              <a:t>During the same period, our diversified portfolio will have grown to just over $2 million. And in this example, we’re assuming that one of the investments was a total loss; that is, it was worth nothing at the end of 20 years. </a:t>
            </a:r>
          </a:p>
          <a:p>
            <a:endParaRPr lang="en-US" dirty="0"/>
          </a:p>
          <a:p>
            <a:r>
              <a:rPr lang="en-US" dirty="0"/>
              <a:t>Diversification is an approach to help manage investment risk. It does not eliminate the risk of loss if security prices decline. This is a hypothetical example used for illustrative purposes only. It is not representative of any specific investment or combination of investments.</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11</a:t>
            </a:fld>
            <a:endParaRPr lang="en-US"/>
          </a:p>
        </p:txBody>
      </p:sp>
    </p:spTree>
    <p:extLst>
      <p:ext uri="{BB962C8B-B14F-4D97-AF65-F5344CB8AC3E}">
        <p14:creationId xmlns:p14="http://schemas.microsoft.com/office/powerpoint/2010/main" val="1451992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There’s more to diversification than simply spreading your money around to different investments. In principle, you want to select investments that have a low correlation with each other. That is, investments that don’t tend to behave the same in a market environment. </a:t>
            </a:r>
          </a:p>
          <a:p>
            <a:endParaRPr lang="en-US" dirty="0"/>
          </a:p>
          <a:p>
            <a:r>
              <a:rPr lang="en-US" dirty="0"/>
              <a:t>One measure of correlation is called the “beta.” Beta is a measure of a stock’s correlation with the overall stock market. Beta is a measure of how likely a stock is to move up and down as the overall stock market moves up and down. </a:t>
            </a:r>
          </a:p>
          <a:p>
            <a:endParaRPr lang="en-US" dirty="0"/>
          </a:p>
          <a:p>
            <a:r>
              <a:rPr lang="en-US" dirty="0"/>
              <a:t>In this example, we’re using the Standard &amp; Poor’s 500 Composite Index (total return) to represent the market; so it has a beta of one. The S&amp;P 500 is an unmanaged index that is generally considered representative of the U.S. stock market. Index performance is not indicative of the past performance of a particular investment. Individuals cannot invest directly in an index. A stock price that varies more widely than the S&amp;P 500 would be expected to have a beta that is greater than one. A stock with a beta of two, for example, will rise and fall, on average, by twice as much as the wider stock market. So, if the S&amp;P 500 falls by a hypothetical 1%, a stock with a beta of 2 would be expected to drop by 2%. </a:t>
            </a:r>
          </a:p>
          <a:p>
            <a:endParaRPr lang="en-US" dirty="0"/>
          </a:p>
          <a:p>
            <a:r>
              <a:rPr lang="en-US" dirty="0"/>
              <a:t>Beta can also be negative. For example, a stock with a beta of negative one would expect to see its value fall by 1% when the market rises by 1%. </a:t>
            </a:r>
          </a:p>
          <a:p>
            <a:endParaRPr lang="en-US" dirty="0"/>
          </a:p>
          <a:p>
            <a:r>
              <a:rPr lang="en-US" dirty="0"/>
              <a:t>What we have reviewed are hypothetical examples used for illustrative purposes only. They are not representative of any specific investment. Past performance does not guarantee future results.</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12</a:t>
            </a:fld>
            <a:endParaRPr lang="en-US"/>
          </a:p>
        </p:txBody>
      </p:sp>
    </p:spTree>
    <p:extLst>
      <p:ext uri="{BB962C8B-B14F-4D97-AF65-F5344CB8AC3E}">
        <p14:creationId xmlns:p14="http://schemas.microsoft.com/office/powerpoint/2010/main" val="19805474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investing principle is the consideration of taxes and inflation. </a:t>
            </a:r>
          </a:p>
          <a:p>
            <a:endParaRPr lang="en-US" dirty="0"/>
          </a:p>
          <a:p>
            <a:r>
              <a:rPr lang="en-US" dirty="0"/>
              <a:t>This chart shows how many days the average American will work in 2018 to pay their tax obligation. Americans pay income taxes, Social Security taxes, sales and excise taxes, and property taxes. </a:t>
            </a:r>
          </a:p>
          <a:p>
            <a:endParaRPr lang="en-US" dirty="0"/>
          </a:p>
          <a:p>
            <a:r>
              <a:rPr lang="en-US" dirty="0"/>
              <a:t>The same concept occurs when you put your money to work. Taxes may take part of your return. </a:t>
            </a:r>
          </a:p>
          <a:p>
            <a:endParaRPr lang="en-US" dirty="0"/>
          </a:p>
          <a:p>
            <a:r>
              <a:rPr lang="en-US" dirty="0"/>
              <a:t>So when you are looking at the return on an investment, ask yourself, “What is my return after taxes?”</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13</a:t>
            </a:fld>
            <a:endParaRPr lang="en-US"/>
          </a:p>
        </p:txBody>
      </p:sp>
    </p:spTree>
    <p:extLst>
      <p:ext uri="{BB962C8B-B14F-4D97-AF65-F5344CB8AC3E}">
        <p14:creationId xmlns:p14="http://schemas.microsoft.com/office/powerpoint/2010/main" val="22319451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silent thief you have to watch out for is the effect of rising prices, otherwise known as inflation. </a:t>
            </a:r>
          </a:p>
          <a:p>
            <a:endParaRPr lang="en-US" dirty="0"/>
          </a:p>
          <a:p>
            <a:r>
              <a:rPr lang="en-US" dirty="0"/>
              <a:t>Over the long term, inflation erodes the purchasing power of your income and wealth. </a:t>
            </a:r>
          </a:p>
          <a:p>
            <a:endParaRPr lang="en-US" dirty="0"/>
          </a:p>
          <a:p>
            <a:r>
              <a:rPr lang="en-US" dirty="0"/>
              <a:t>It’s easy to see; just look at prices from 1967. </a:t>
            </a:r>
          </a:p>
          <a:p>
            <a:endParaRPr lang="en-US" dirty="0"/>
          </a:p>
          <a:p>
            <a:r>
              <a:rPr lang="en-US" dirty="0"/>
              <a:t>In 1967, a new house cost $14,250. Income was $7,300 per year. A gallon of gas cost 33 cents. And the average cost of a new car was $2,750. </a:t>
            </a:r>
          </a:p>
          <a:p>
            <a:endParaRPr lang="en-US" dirty="0"/>
          </a:p>
          <a:p>
            <a:r>
              <a:rPr lang="en-US" dirty="0"/>
              <a:t>In 2017, the average price of a new home was $402,900. The median household income was $61,372 per year. The average price for a gallon of gas was $2.42, and the average price of a new car was $36,113.</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14</a:t>
            </a:fld>
            <a:endParaRPr lang="en-US"/>
          </a:p>
        </p:txBody>
      </p:sp>
    </p:spTree>
    <p:extLst>
      <p:ext uri="{BB962C8B-B14F-4D97-AF65-F5344CB8AC3E}">
        <p14:creationId xmlns:p14="http://schemas.microsoft.com/office/powerpoint/2010/main" val="14963684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last investment principle is get started now. Procrastination can be costly. </a:t>
            </a:r>
          </a:p>
          <a:p>
            <a:endParaRPr lang="en-US" dirty="0"/>
          </a:p>
          <a:p>
            <a:r>
              <a:rPr lang="en-US" dirty="0"/>
              <a:t>For example, if you were to deposit $250,000 in an account earning 6%, at the end of 20 years your account would be worth $801,784. </a:t>
            </a:r>
          </a:p>
          <a:p>
            <a:endParaRPr lang="en-US" dirty="0"/>
          </a:p>
          <a:p>
            <a:r>
              <a:rPr lang="en-US" dirty="0"/>
              <a:t>If you waited five years before starting your investment program, the $250,000 would have 15 years to work and would grow to $599,140. </a:t>
            </a:r>
          </a:p>
          <a:p>
            <a:endParaRPr lang="en-US" dirty="0"/>
          </a:p>
          <a:p>
            <a:r>
              <a:rPr lang="en-US" dirty="0"/>
              <a:t>And if you waited 10 years, then started your program, you’d only end up with $447,712. </a:t>
            </a:r>
          </a:p>
          <a:p>
            <a:endParaRPr lang="en-US" dirty="0"/>
          </a:p>
          <a:p>
            <a:r>
              <a:rPr lang="en-US" dirty="0"/>
              <a:t>Put another way, waiting 10 years to start was a $350,000 decision. </a:t>
            </a:r>
          </a:p>
          <a:p>
            <a:endParaRPr lang="en-US" dirty="0"/>
          </a:p>
          <a:p>
            <a:r>
              <a:rPr lang="en-US" dirty="0"/>
              <a:t>Keep in mind, this is a hypothetical example used for illustrative purposes only. It is not representative of any specific investment or combination of investments.</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15</a:t>
            </a:fld>
            <a:endParaRPr lang="en-US"/>
          </a:p>
        </p:txBody>
      </p:sp>
    </p:spTree>
    <p:extLst>
      <p:ext uri="{BB962C8B-B14F-4D97-AF65-F5344CB8AC3E}">
        <p14:creationId xmlns:p14="http://schemas.microsoft.com/office/powerpoint/2010/main" val="1629760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you’re ready to move forward, we’ve identified some specific action items to help you get started. </a:t>
            </a:r>
          </a:p>
          <a:p>
            <a:endParaRPr lang="en-US" dirty="0"/>
          </a:p>
          <a:p>
            <a:r>
              <a:rPr lang="en-US" dirty="0"/>
              <a:t>First, put together a personal income statement. You want to identify all your sources of income and where your money is going. </a:t>
            </a:r>
          </a:p>
          <a:p>
            <a:endParaRPr lang="en-US" dirty="0"/>
          </a:p>
          <a:p>
            <a:r>
              <a:rPr lang="en-US" dirty="0"/>
              <a:t>Next, put together a simple balance sheet. This should give you a good snapshot of your assets and liabilities. </a:t>
            </a:r>
          </a:p>
          <a:p>
            <a:endParaRPr lang="en-US" dirty="0"/>
          </a:p>
          <a:p>
            <a:r>
              <a:rPr lang="en-US" dirty="0"/>
              <a:t>Identify your long-term, medium-term, and short-term financial goals. </a:t>
            </a:r>
          </a:p>
          <a:p>
            <a:endParaRPr lang="en-US" dirty="0"/>
          </a:p>
          <a:p>
            <a:r>
              <a:rPr lang="en-US" dirty="0"/>
              <a:t>Then, be honest with yourself about your tolerance for risk. Can you stomach big market swings or are you more comfortable with less volatility? Once you have sized up your personal finances, you may be ready to discuss your situation with a professional.</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16</a:t>
            </a:fld>
            <a:endParaRPr lang="en-US"/>
          </a:p>
        </p:txBody>
      </p:sp>
    </p:spTree>
    <p:extLst>
      <p:ext uri="{BB962C8B-B14F-4D97-AF65-F5344CB8AC3E}">
        <p14:creationId xmlns:p14="http://schemas.microsoft.com/office/powerpoint/2010/main" val="566694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Following a few smart investment principles can make your investment efforts much more effective. But it doesn’t end there. Effective investing requires an ongoing effort. And there’s a lot more to know. </a:t>
            </a:r>
          </a:p>
          <a:p>
            <a:endParaRPr lang="en-US" dirty="0"/>
          </a:p>
          <a:p>
            <a:r>
              <a:rPr lang="en-US" dirty="0"/>
              <a:t>Here are some questions that arise at different stages of life: </a:t>
            </a:r>
          </a:p>
          <a:p>
            <a:endParaRPr lang="en-US" dirty="0"/>
          </a:p>
          <a:p>
            <a:r>
              <a:rPr lang="en-US" dirty="0"/>
              <a:t>Anthony and Selena have a growing family and wonder, “What’s the best way to fund our </a:t>
            </a:r>
            <a:r>
              <a:rPr lang="en-US" dirty="0" err="1"/>
              <a:t>childrens</a:t>
            </a:r>
            <a:r>
              <a:rPr lang="en-US" dirty="0"/>
              <a:t>’ college education?” </a:t>
            </a:r>
          </a:p>
          <a:p>
            <a:endParaRPr lang="en-US" dirty="0"/>
          </a:p>
          <a:p>
            <a:r>
              <a:rPr lang="en-US" dirty="0"/>
              <a:t>Dave and Christine are in retirement. They ask, “Should we change the allocation of our portfolio now that we’re no longer working?” </a:t>
            </a:r>
          </a:p>
          <a:p>
            <a:endParaRPr lang="en-US" dirty="0"/>
          </a:p>
          <a:p>
            <a:r>
              <a:rPr lang="en-US" dirty="0"/>
              <a:t>Rebecca is a single woman with a small business. She wants to know, “My business is finally doing well; what’s the best way to put my extra income to work for my family’s future?” </a:t>
            </a:r>
          </a:p>
          <a:p>
            <a:endParaRPr lang="en-US" dirty="0"/>
          </a:p>
          <a:p>
            <a:r>
              <a:rPr lang="en-US" dirty="0"/>
              <a:t>Isaac likes to do research online. He asks, “Does it make sense to watch the market every day and trade on what happens there?” </a:t>
            </a:r>
          </a:p>
          <a:p>
            <a:endParaRPr lang="en-US" dirty="0"/>
          </a:p>
          <a:p>
            <a:r>
              <a:rPr lang="en-US" dirty="0"/>
              <a:t>Answers will depend on each unique situation.</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17</a:t>
            </a:fld>
            <a:endParaRPr lang="en-US"/>
          </a:p>
        </p:txBody>
      </p:sp>
    </p:spTree>
    <p:extLst>
      <p:ext uri="{BB962C8B-B14F-4D97-AF65-F5344CB8AC3E}">
        <p14:creationId xmlns:p14="http://schemas.microsoft.com/office/powerpoint/2010/main" val="1963349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dirty="0"/>
              <a:t>There are a number of strategies you can use to attempt to invest wisely.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And that’s where we come in. We specialize in helping people just like you set up investment strategies that help them pursue their investment objectives.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If you are ready to take a fresh look at your investment portfolio, take advantage of our complimentary consultation and schedule a review today.</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18</a:t>
            </a:fld>
            <a:endParaRPr lang="en-US"/>
          </a:p>
        </p:txBody>
      </p:sp>
    </p:spTree>
    <p:extLst>
      <p:ext uri="{BB962C8B-B14F-4D97-AF65-F5344CB8AC3E}">
        <p14:creationId xmlns:p14="http://schemas.microsoft.com/office/powerpoint/2010/main" val="2896600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firm provides a wide range of services with the primary commitment of helping our clients pursue their unique financial objectives. We want to help you develop an overall strategy tailored to your goals and time horizon.</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2</a:t>
            </a:fld>
            <a:endParaRPr lang="en-US"/>
          </a:p>
        </p:txBody>
      </p:sp>
    </p:spTree>
    <p:extLst>
      <p:ext uri="{BB962C8B-B14F-4D97-AF65-F5344CB8AC3E}">
        <p14:creationId xmlns:p14="http://schemas.microsoft.com/office/powerpoint/2010/main" val="18329084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firm is dedicated to helping individuals evaluate their financial situations. We want to provide people with tools that can help them make informed decisions. We offer informational material on a wide range of topics because we understand that individuals have diverse financial needs. If you have any questions or concerns during the course of this presentation, we invite you to take advantage of our complimentary consultation. During the consultation, we can discuss your questions and begin the process of helping you develop a financial approach that will address your individual needs. </a:t>
            </a:r>
          </a:p>
          <a:p>
            <a:endParaRPr lang="en-US" dirty="0"/>
          </a:p>
          <a:p>
            <a:r>
              <a:rPr lang="en-US" dirty="0"/>
              <a:t>Keep in mind that the information in this material is not intended as tax or legal advice. It may not be used for the purpose of avoiding any federal tax penalties. Please consult a professional for specific information regarding your individual situation.</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3</a:t>
            </a:fld>
            <a:endParaRPr lang="en-US"/>
          </a:p>
        </p:txBody>
      </p:sp>
    </p:spTree>
    <p:extLst>
      <p:ext uri="{BB962C8B-B14F-4D97-AF65-F5344CB8AC3E}">
        <p14:creationId xmlns:p14="http://schemas.microsoft.com/office/powerpoint/2010/main" val="9729709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five smart investing principles that are helpful to understand if you want to potentially break the cycle of buying high and selling low. Are there other investing principles? Absolutely. But for the purposes of our discussion today, we’re going to focus on the five that we believe are critical to understand. </a:t>
            </a:r>
          </a:p>
          <a:p>
            <a:endParaRPr lang="en-US" dirty="0"/>
          </a:p>
          <a:p>
            <a:r>
              <a:rPr lang="en-US" dirty="0"/>
              <a:t>First, estimate your time horizon. Is your investment horizon three years away or 30 years? </a:t>
            </a:r>
          </a:p>
          <a:p>
            <a:endParaRPr lang="en-US" dirty="0"/>
          </a:p>
          <a:p>
            <a:r>
              <a:rPr lang="en-US" dirty="0"/>
              <a:t>Second, know your risk profile. Can you tolerate big swings in the value of your investments, or do you prefer less volatility? Knowing your risk profile is an important step as you consider various types of investments. </a:t>
            </a:r>
          </a:p>
          <a:p>
            <a:endParaRPr lang="en-US" dirty="0"/>
          </a:p>
          <a:p>
            <a:r>
              <a:rPr lang="en-US" dirty="0"/>
              <a:t>Third, diversify, diversify, diversify. This one’s so important we listed it three times. </a:t>
            </a:r>
          </a:p>
          <a:p>
            <a:endParaRPr lang="en-US" dirty="0"/>
          </a:p>
          <a:p>
            <a:r>
              <a:rPr lang="en-US" dirty="0"/>
              <a:t>Fourth, consider the effects of taxes and inflation. </a:t>
            </a:r>
          </a:p>
          <a:p>
            <a:endParaRPr lang="en-US" dirty="0"/>
          </a:p>
          <a:p>
            <a:r>
              <a:rPr lang="en-US" dirty="0"/>
              <a:t>And finally, get started now. Take the initiative and get going. If you learn nothing else today, please understand the importance of getting started now. When it comes to pursuing in</a:t>
            </a:r>
          </a:p>
          <a:p>
            <a:r>
              <a:rPr lang="en-US" dirty="0"/>
              <a:t>investment goals, the more time you have the better.</a:t>
            </a:r>
          </a:p>
          <a:p>
            <a:endParaRPr lang="en-US" dirty="0"/>
          </a:p>
          <a:p>
            <a:r>
              <a:rPr lang="en-US" dirty="0"/>
              <a:t>Keep in mind that </a:t>
            </a:r>
            <a:r>
              <a:rPr lang="en-US" sz="1800" dirty="0">
                <a:latin typeface=""/>
              </a:rPr>
              <a:t>a diversified portfolio does not assure a profit or protect against loss in a declining market.</a:t>
            </a:r>
            <a:endParaRPr lang="en-US" dirty="0"/>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4</a:t>
            </a:fld>
            <a:endParaRPr lang="en-US"/>
          </a:p>
        </p:txBody>
      </p:sp>
    </p:spTree>
    <p:extLst>
      <p:ext uri="{BB962C8B-B14F-4D97-AF65-F5344CB8AC3E}">
        <p14:creationId xmlns:p14="http://schemas.microsoft.com/office/powerpoint/2010/main" val="19094361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take a look at our first principle, estimating your time horizon. </a:t>
            </a:r>
          </a:p>
          <a:p>
            <a:endParaRPr lang="en-US" dirty="0"/>
          </a:p>
          <a:p>
            <a:r>
              <a:rPr lang="en-US" dirty="0"/>
              <a:t>Generally, if your time horizon is short, you may be more comfortable with a more conservative investing approach. Certain investments can be volatile and may not be appropriate if you have a short-term horizon. </a:t>
            </a:r>
          </a:p>
          <a:p>
            <a:endParaRPr lang="en-US" dirty="0"/>
          </a:p>
          <a:p>
            <a:r>
              <a:rPr lang="en-US" dirty="0"/>
              <a:t>If your child is headed to college in five years, many people would say you have a mid-term horizon. You may want to be less conservative with your investing approach and have a larger exposure to equity investments. </a:t>
            </a:r>
          </a:p>
          <a:p>
            <a:endParaRPr lang="en-US" dirty="0"/>
          </a:p>
          <a:p>
            <a:r>
              <a:rPr lang="en-US" dirty="0"/>
              <a:t>When you have a long-term horizon, you may consider adopting a more aggressive approach. If you intend to retire in 10–15 years, having a larger exposure to stock investments may make more sense. One way to lower your exposure to stock market risk is by investing for the long term, which gives your money time to recover from periods of market fluctuations and loss. Of course, past performance is no guarantee of future results.</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5</a:t>
            </a:fld>
            <a:endParaRPr lang="en-US"/>
          </a:p>
        </p:txBody>
      </p:sp>
    </p:spTree>
    <p:extLst>
      <p:ext uri="{BB962C8B-B14F-4D97-AF65-F5344CB8AC3E}">
        <p14:creationId xmlns:p14="http://schemas.microsoft.com/office/powerpoint/2010/main" val="39893086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move from estimating your time frame to our next principle: know your risk profile. How much tolerance do you have for risk? </a:t>
            </a:r>
          </a:p>
          <a:p>
            <a:endParaRPr lang="en-US" dirty="0"/>
          </a:p>
          <a:p>
            <a:r>
              <a:rPr lang="en-US" dirty="0"/>
              <a:t>It’s easy to say, “I can handle a high level of risk,” but that may or may not be the case. It’s a good idea to ask yourself some pointed questions and be honest with the answers. </a:t>
            </a:r>
          </a:p>
          <a:p>
            <a:endParaRPr lang="en-US" dirty="0"/>
          </a:p>
          <a:p>
            <a:r>
              <a:rPr lang="en-US" dirty="0"/>
              <a:t>What happens to my outlook if the value of my investment drops? </a:t>
            </a:r>
          </a:p>
          <a:p>
            <a:endParaRPr lang="en-US" dirty="0"/>
          </a:p>
          <a:p>
            <a:r>
              <a:rPr lang="en-US" dirty="0"/>
              <a:t>How much could I lose and stay in the market? </a:t>
            </a:r>
          </a:p>
          <a:p>
            <a:endParaRPr lang="en-US" dirty="0"/>
          </a:p>
          <a:p>
            <a:r>
              <a:rPr lang="en-US" dirty="0"/>
              <a:t>It’s also helpful to ask yourself, “How would I describe my investment knowledge?” There are some television programs that help people understand investments and how markets work. But if most of your investment knowledge has come from television personalities, you may want to consider getting a second opinion on your approach.</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6</a:t>
            </a:fld>
            <a:endParaRPr lang="en-US"/>
          </a:p>
        </p:txBody>
      </p:sp>
    </p:spTree>
    <p:extLst>
      <p:ext uri="{BB962C8B-B14F-4D97-AF65-F5344CB8AC3E}">
        <p14:creationId xmlns:p14="http://schemas.microsoft.com/office/powerpoint/2010/main" val="20267402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another helpful series of questions to ask yourself. </a:t>
            </a:r>
          </a:p>
          <a:p>
            <a:endParaRPr lang="en-US" dirty="0"/>
          </a:p>
          <a:p>
            <a:r>
              <a:rPr lang="en-US" dirty="0"/>
              <a:t>What would you rather have, $500 right now or a 50% chance at $2,000? Many people go for the $2,000, and rightfully so. Since you have a 50/50 chance, a decision tree shows the $2,000 answer carries a potential value of $1,000. </a:t>
            </a:r>
          </a:p>
          <a:p>
            <a:endParaRPr lang="en-US" dirty="0"/>
          </a:p>
          <a:p>
            <a:r>
              <a:rPr lang="en-US" dirty="0"/>
              <a:t>But let’s add a few zeros and see if that changes your perspective. What would you rather have, $50,000 right now or a 50% chance at $200,000? The decision tree says the opportunity to win $200,000 has the highest potential value. But in reality, many people second-guess that decision because $50,000 is a lot of money. </a:t>
            </a:r>
          </a:p>
          <a:p>
            <a:endParaRPr lang="en-US" dirty="0"/>
          </a:p>
          <a:p>
            <a:r>
              <a:rPr lang="en-US" dirty="0"/>
              <a:t>Remember, there is no correct answer to the questions. They simply help you better understand the concept of risk.</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7</a:t>
            </a:fld>
            <a:endParaRPr lang="en-US"/>
          </a:p>
        </p:txBody>
      </p:sp>
    </p:spTree>
    <p:extLst>
      <p:ext uri="{BB962C8B-B14F-4D97-AF65-F5344CB8AC3E}">
        <p14:creationId xmlns:p14="http://schemas.microsoft.com/office/powerpoint/2010/main" val="29510094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Risk can come from different sources. </a:t>
            </a:r>
          </a:p>
          <a:p>
            <a:endParaRPr lang="en-US" dirty="0"/>
          </a:p>
          <a:p>
            <a:r>
              <a:rPr lang="en-US" dirty="0"/>
              <a:t>For example, there are external risks that may influence the price of a stock. That is, sources of risk that are outside a company’s influence. These may include economic risk, market risk, interest-rate risk, political risk, and tax risk. </a:t>
            </a:r>
          </a:p>
          <a:p>
            <a:endParaRPr lang="en-US" dirty="0"/>
          </a:p>
          <a:p>
            <a:r>
              <a:rPr lang="en-US" dirty="0"/>
              <a:t>Let’s take a closer look at one of those risks: market risk. If the overall stock market trends lower, many stock prices would be expected to trend lower as well. Conversely, if the market trends higher, many stock prices may move higher. </a:t>
            </a:r>
          </a:p>
          <a:p>
            <a:endParaRPr lang="en-US" dirty="0"/>
          </a:p>
          <a:p>
            <a:r>
              <a:rPr lang="en-US" dirty="0"/>
              <a:t>It’s like the old expression, “A rising tide lifts all boats.” </a:t>
            </a:r>
          </a:p>
          <a:p>
            <a:endParaRPr lang="en-US" dirty="0"/>
          </a:p>
          <a:p>
            <a:r>
              <a:rPr lang="en-US" dirty="0"/>
              <a:t>On the other side of the scale are company-specific risks. These are risks that are unique to the company, such as a delayed product launch, unexpected expenses, supplier problems, and a management shakeup. By buying stock in an individual company, you are agreeing to accept a certain amount of company specific risk.</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9</a:t>
            </a:fld>
            <a:endParaRPr lang="en-US"/>
          </a:p>
        </p:txBody>
      </p:sp>
    </p:spTree>
    <p:extLst>
      <p:ext uri="{BB962C8B-B14F-4D97-AF65-F5344CB8AC3E}">
        <p14:creationId xmlns:p14="http://schemas.microsoft.com/office/powerpoint/2010/main" val="14223613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investment principle: diversification. </a:t>
            </a:r>
          </a:p>
          <a:p>
            <a:endParaRPr lang="en-US" dirty="0"/>
          </a:p>
          <a:p>
            <a:r>
              <a:rPr lang="en-US" dirty="0"/>
              <a:t>Diversification suggests that a portfolio of different kinds of investments, on average, may potentially yield a higher return and pose less risk than any individual investment. </a:t>
            </a:r>
          </a:p>
          <a:p>
            <a:endParaRPr lang="en-US" dirty="0"/>
          </a:p>
          <a:p>
            <a:r>
              <a:rPr lang="en-US" dirty="0"/>
              <a:t>In short, diversification helps manage the company-specific risks we illustrated on the previous image. </a:t>
            </a:r>
          </a:p>
          <a:p>
            <a:endParaRPr lang="en-US" dirty="0"/>
          </a:p>
          <a:p>
            <a:r>
              <a:rPr lang="en-US" dirty="0"/>
              <a:t>Let’s assume we have an investor who has $750,000 to invest. On the left is a hypothetical example of $750,000 placed into a single investment. </a:t>
            </a:r>
          </a:p>
          <a:p>
            <a:endParaRPr lang="en-US" dirty="0"/>
          </a:p>
          <a:p>
            <a:r>
              <a:rPr lang="en-US" dirty="0"/>
              <a:t>On the right is a hypothetical example of the same amount divided between three investments. </a:t>
            </a:r>
          </a:p>
          <a:p>
            <a:endParaRPr lang="en-US" dirty="0"/>
          </a:p>
          <a:p>
            <a:r>
              <a:rPr lang="en-US" dirty="0"/>
              <a:t>Diversification is an approach to help manage investment risk. It does not eliminate the risk of loss if security prices decline. This is a hypothetical example used for illustrative purposes only. It is not representative of any specific investment or combination of investments.</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10</a:t>
            </a:fld>
            <a:endParaRPr lang="en-US"/>
          </a:p>
        </p:txBody>
      </p:sp>
    </p:spTree>
    <p:extLst>
      <p:ext uri="{BB962C8B-B14F-4D97-AF65-F5344CB8AC3E}">
        <p14:creationId xmlns:p14="http://schemas.microsoft.com/office/powerpoint/2010/main" val="3199742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972E6-DA69-4829-8BBD-8D7A00F42C5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76F6F4A-1222-42C4-8E81-AA08904E363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E7BC56D-8553-44AD-991B-1DC3B45AA552}"/>
              </a:ext>
            </a:extLst>
          </p:cNvPr>
          <p:cNvSpPr>
            <a:spLocks noGrp="1"/>
          </p:cNvSpPr>
          <p:nvPr>
            <p:ph type="dt" sz="half" idx="10"/>
          </p:nvPr>
        </p:nvSpPr>
        <p:spPr/>
        <p:txBody>
          <a:bodyPr/>
          <a:lstStyle/>
          <a:p>
            <a:fld id="{9C581E76-A650-4F5A-9486-65B7649C9D56}" type="datetimeFigureOut">
              <a:rPr lang="en-US" smtClean="0"/>
              <a:t>4/14/21</a:t>
            </a:fld>
            <a:endParaRPr lang="en-US"/>
          </a:p>
        </p:txBody>
      </p:sp>
      <p:sp>
        <p:nvSpPr>
          <p:cNvPr id="5" name="Footer Placeholder 4">
            <a:extLst>
              <a:ext uri="{FF2B5EF4-FFF2-40B4-BE49-F238E27FC236}">
                <a16:creationId xmlns:a16="http://schemas.microsoft.com/office/drawing/2014/main" id="{D7E2D5EE-AF9B-4B09-A705-FA0527EFEF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333B8A-C164-47BE-8201-8A51B3C663B8}"/>
              </a:ext>
            </a:extLst>
          </p:cNvPr>
          <p:cNvSpPr>
            <a:spLocks noGrp="1"/>
          </p:cNvSpPr>
          <p:nvPr>
            <p:ph type="sldNum" sz="quarter" idx="12"/>
          </p:nvPr>
        </p:nvSpPr>
        <p:spPr/>
        <p:txBody>
          <a:bodyPr/>
          <a:lstStyle/>
          <a:p>
            <a:fld id="{FD53BFEC-5B33-4EC5-A8F0-5D359BD8E838}" type="slidenum">
              <a:rPr lang="en-US" smtClean="0"/>
              <a:t>‹#›</a:t>
            </a:fld>
            <a:endParaRPr lang="en-US"/>
          </a:p>
        </p:txBody>
      </p:sp>
    </p:spTree>
    <p:extLst>
      <p:ext uri="{BB962C8B-B14F-4D97-AF65-F5344CB8AC3E}">
        <p14:creationId xmlns:p14="http://schemas.microsoft.com/office/powerpoint/2010/main" val="1797032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7F7F5F-920E-4477-BA47-8D74F38D075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68B9CEE-44CD-4611-9679-F3357945E35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BDD0175-0B92-48F7-BEC5-C8180F6718E4}"/>
              </a:ext>
            </a:extLst>
          </p:cNvPr>
          <p:cNvSpPr>
            <a:spLocks noGrp="1"/>
          </p:cNvSpPr>
          <p:nvPr>
            <p:ph type="dt" sz="half" idx="10"/>
          </p:nvPr>
        </p:nvSpPr>
        <p:spPr/>
        <p:txBody>
          <a:bodyPr/>
          <a:lstStyle/>
          <a:p>
            <a:fld id="{9C581E76-A650-4F5A-9486-65B7649C9D56}" type="datetimeFigureOut">
              <a:rPr lang="en-US" smtClean="0"/>
              <a:t>4/14/21</a:t>
            </a:fld>
            <a:endParaRPr lang="en-US"/>
          </a:p>
        </p:txBody>
      </p:sp>
      <p:sp>
        <p:nvSpPr>
          <p:cNvPr id="5" name="Footer Placeholder 4">
            <a:extLst>
              <a:ext uri="{FF2B5EF4-FFF2-40B4-BE49-F238E27FC236}">
                <a16:creationId xmlns:a16="http://schemas.microsoft.com/office/drawing/2014/main" id="{B2FFA414-6DE3-44ED-8F68-C17E39380B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27BC3B-D84E-4E06-9F5C-313643632FF4}"/>
              </a:ext>
            </a:extLst>
          </p:cNvPr>
          <p:cNvSpPr>
            <a:spLocks noGrp="1"/>
          </p:cNvSpPr>
          <p:nvPr>
            <p:ph type="sldNum" sz="quarter" idx="12"/>
          </p:nvPr>
        </p:nvSpPr>
        <p:spPr/>
        <p:txBody>
          <a:bodyPr/>
          <a:lstStyle/>
          <a:p>
            <a:fld id="{FD53BFEC-5B33-4EC5-A8F0-5D359BD8E838}" type="slidenum">
              <a:rPr lang="en-US" smtClean="0"/>
              <a:t>‹#›</a:t>
            </a:fld>
            <a:endParaRPr lang="en-US"/>
          </a:p>
        </p:txBody>
      </p:sp>
    </p:spTree>
    <p:extLst>
      <p:ext uri="{BB962C8B-B14F-4D97-AF65-F5344CB8AC3E}">
        <p14:creationId xmlns:p14="http://schemas.microsoft.com/office/powerpoint/2010/main" val="17612487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DD7A7BC-6A6C-4ED8-A6FA-12DA9985EA7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9702B75-9C38-4C35-B4F6-C1A9ABE97EB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6DA3E1-BE1D-4152-BCCA-EE7CC006378C}"/>
              </a:ext>
            </a:extLst>
          </p:cNvPr>
          <p:cNvSpPr>
            <a:spLocks noGrp="1"/>
          </p:cNvSpPr>
          <p:nvPr>
            <p:ph type="dt" sz="half" idx="10"/>
          </p:nvPr>
        </p:nvSpPr>
        <p:spPr/>
        <p:txBody>
          <a:bodyPr/>
          <a:lstStyle/>
          <a:p>
            <a:fld id="{9C581E76-A650-4F5A-9486-65B7649C9D56}" type="datetimeFigureOut">
              <a:rPr lang="en-US" smtClean="0"/>
              <a:t>4/14/21</a:t>
            </a:fld>
            <a:endParaRPr lang="en-US"/>
          </a:p>
        </p:txBody>
      </p:sp>
      <p:sp>
        <p:nvSpPr>
          <p:cNvPr id="5" name="Footer Placeholder 4">
            <a:extLst>
              <a:ext uri="{FF2B5EF4-FFF2-40B4-BE49-F238E27FC236}">
                <a16:creationId xmlns:a16="http://schemas.microsoft.com/office/drawing/2014/main" id="{D21830F5-2D4E-4F2A-9FA5-85900A82A0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6719EA-1B95-46CD-B2B9-CEEC6897FA47}"/>
              </a:ext>
            </a:extLst>
          </p:cNvPr>
          <p:cNvSpPr>
            <a:spLocks noGrp="1"/>
          </p:cNvSpPr>
          <p:nvPr>
            <p:ph type="sldNum" sz="quarter" idx="12"/>
          </p:nvPr>
        </p:nvSpPr>
        <p:spPr/>
        <p:txBody>
          <a:bodyPr/>
          <a:lstStyle/>
          <a:p>
            <a:fld id="{FD53BFEC-5B33-4EC5-A8F0-5D359BD8E838}" type="slidenum">
              <a:rPr lang="en-US" smtClean="0"/>
              <a:t>‹#›</a:t>
            </a:fld>
            <a:endParaRPr lang="en-US"/>
          </a:p>
        </p:txBody>
      </p:sp>
    </p:spTree>
    <p:extLst>
      <p:ext uri="{BB962C8B-B14F-4D97-AF65-F5344CB8AC3E}">
        <p14:creationId xmlns:p14="http://schemas.microsoft.com/office/powerpoint/2010/main" val="32161051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E76FFA-0961-4D01-A06A-57A5A292E78C}"/>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057F01D5-F5B6-4CD9-B7B0-8720F6DCCDA7}"/>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B5FFAF7-17A9-4B2C-B874-2F9E3D020963}"/>
              </a:ext>
            </a:extLst>
          </p:cNvPr>
          <p:cNvSpPr>
            <a:spLocks noGrp="1"/>
          </p:cNvSpPr>
          <p:nvPr>
            <p:ph type="dt" sz="half" idx="10"/>
          </p:nvPr>
        </p:nvSpPr>
        <p:spPr/>
        <p:txBody>
          <a:bodyPr/>
          <a:lstStyle/>
          <a:p>
            <a:fld id="{9C581E76-A650-4F5A-9486-65B7649C9D56}" type="datetimeFigureOut">
              <a:rPr lang="en-US" smtClean="0"/>
              <a:t>4/14/21</a:t>
            </a:fld>
            <a:endParaRPr lang="en-US"/>
          </a:p>
        </p:txBody>
      </p:sp>
      <p:sp>
        <p:nvSpPr>
          <p:cNvPr id="5" name="Footer Placeholder 4">
            <a:extLst>
              <a:ext uri="{FF2B5EF4-FFF2-40B4-BE49-F238E27FC236}">
                <a16:creationId xmlns:a16="http://schemas.microsoft.com/office/drawing/2014/main" id="{A81BA93F-EE55-4A43-BDFC-F177916DAD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316563-7905-4E1F-9022-AE972607A231}"/>
              </a:ext>
            </a:extLst>
          </p:cNvPr>
          <p:cNvSpPr>
            <a:spLocks noGrp="1"/>
          </p:cNvSpPr>
          <p:nvPr>
            <p:ph type="sldNum" sz="quarter" idx="12"/>
          </p:nvPr>
        </p:nvSpPr>
        <p:spPr/>
        <p:txBody>
          <a:bodyPr/>
          <a:lstStyle/>
          <a:p>
            <a:fld id="{FD53BFEC-5B33-4EC5-A8F0-5D359BD8E838}" type="slidenum">
              <a:rPr lang="en-US" smtClean="0"/>
              <a:t>‹#›</a:t>
            </a:fld>
            <a:endParaRPr lang="en-US"/>
          </a:p>
        </p:txBody>
      </p:sp>
    </p:spTree>
    <p:extLst>
      <p:ext uri="{BB962C8B-B14F-4D97-AF65-F5344CB8AC3E}">
        <p14:creationId xmlns:p14="http://schemas.microsoft.com/office/powerpoint/2010/main" val="1132857097"/>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850D96-11F0-48A3-806A-072B4CD42AE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98BA27D-F03B-401D-9559-1F1205F41FE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B40F720-BBDA-4C58-BCFC-8344A28747DA}"/>
              </a:ext>
            </a:extLst>
          </p:cNvPr>
          <p:cNvSpPr>
            <a:spLocks noGrp="1"/>
          </p:cNvSpPr>
          <p:nvPr>
            <p:ph type="dt" sz="half" idx="10"/>
          </p:nvPr>
        </p:nvSpPr>
        <p:spPr/>
        <p:txBody>
          <a:bodyPr/>
          <a:lstStyle/>
          <a:p>
            <a:fld id="{9C581E76-A650-4F5A-9486-65B7649C9D56}" type="datetimeFigureOut">
              <a:rPr lang="en-US" smtClean="0"/>
              <a:t>4/14/21</a:t>
            </a:fld>
            <a:endParaRPr lang="en-US"/>
          </a:p>
        </p:txBody>
      </p:sp>
      <p:sp>
        <p:nvSpPr>
          <p:cNvPr id="5" name="Footer Placeholder 4">
            <a:extLst>
              <a:ext uri="{FF2B5EF4-FFF2-40B4-BE49-F238E27FC236}">
                <a16:creationId xmlns:a16="http://schemas.microsoft.com/office/drawing/2014/main" id="{93A607D0-842D-40AE-985A-9DEDDA4C28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7947C7-D11F-46E7-8882-6EA9296F2E5A}"/>
              </a:ext>
            </a:extLst>
          </p:cNvPr>
          <p:cNvSpPr>
            <a:spLocks noGrp="1"/>
          </p:cNvSpPr>
          <p:nvPr>
            <p:ph type="sldNum" sz="quarter" idx="12"/>
          </p:nvPr>
        </p:nvSpPr>
        <p:spPr/>
        <p:txBody>
          <a:bodyPr/>
          <a:lstStyle/>
          <a:p>
            <a:fld id="{FD53BFEC-5B33-4EC5-A8F0-5D359BD8E838}" type="slidenum">
              <a:rPr lang="en-US" smtClean="0"/>
              <a:t>‹#›</a:t>
            </a:fld>
            <a:endParaRPr lang="en-US"/>
          </a:p>
        </p:txBody>
      </p:sp>
      <p:sp>
        <p:nvSpPr>
          <p:cNvPr id="7" name="Rectangle: Diagonal Corners Rounded 6">
            <a:extLst>
              <a:ext uri="{FF2B5EF4-FFF2-40B4-BE49-F238E27FC236}">
                <a16:creationId xmlns:a16="http://schemas.microsoft.com/office/drawing/2014/main" id="{44C9DB07-7761-44FC-BDBD-E5CC7696D125}"/>
              </a:ext>
            </a:extLst>
          </p:cNvPr>
          <p:cNvSpPr/>
          <p:nvPr userDrawn="1"/>
        </p:nvSpPr>
        <p:spPr>
          <a:xfrm>
            <a:off x="9561952" y="4671252"/>
            <a:ext cx="1519957" cy="1059298"/>
          </a:xfrm>
          <a:prstGeom prst="round2Diag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#0d0d0d</a:t>
            </a:r>
          </a:p>
        </p:txBody>
      </p:sp>
      <p:sp>
        <p:nvSpPr>
          <p:cNvPr id="8" name="Rectangle: Diagonal Corners Rounded 7">
            <a:extLst>
              <a:ext uri="{FF2B5EF4-FFF2-40B4-BE49-F238E27FC236}">
                <a16:creationId xmlns:a16="http://schemas.microsoft.com/office/drawing/2014/main" id="{2C93F9A4-359F-41DA-9D6E-DD293ECD9E9D}"/>
              </a:ext>
            </a:extLst>
          </p:cNvPr>
          <p:cNvSpPr/>
          <p:nvPr userDrawn="1"/>
        </p:nvSpPr>
        <p:spPr>
          <a:xfrm>
            <a:off x="9551658" y="3930693"/>
            <a:ext cx="1519957" cy="1059298"/>
          </a:xfrm>
          <a:prstGeom prst="round2Diag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#262626</a:t>
            </a:r>
          </a:p>
        </p:txBody>
      </p:sp>
      <p:sp>
        <p:nvSpPr>
          <p:cNvPr id="9" name="Rectangle: Diagonal Corners Rounded 8">
            <a:extLst>
              <a:ext uri="{FF2B5EF4-FFF2-40B4-BE49-F238E27FC236}">
                <a16:creationId xmlns:a16="http://schemas.microsoft.com/office/drawing/2014/main" id="{19388C0F-D33D-48A4-80B2-73124F23BC50}"/>
              </a:ext>
            </a:extLst>
          </p:cNvPr>
          <p:cNvSpPr/>
          <p:nvPr userDrawn="1"/>
        </p:nvSpPr>
        <p:spPr>
          <a:xfrm>
            <a:off x="9546931" y="3215468"/>
            <a:ext cx="1518534" cy="1059298"/>
          </a:xfrm>
          <a:prstGeom prst="round2DiagRect">
            <a:avLst/>
          </a:prstGeom>
          <a:solidFill>
            <a:srgbClr val="404040"/>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#404040</a:t>
            </a:r>
          </a:p>
        </p:txBody>
      </p:sp>
      <p:sp>
        <p:nvSpPr>
          <p:cNvPr id="10" name="Rectangle: Diagonal Corners Rounded 9">
            <a:extLst>
              <a:ext uri="{FF2B5EF4-FFF2-40B4-BE49-F238E27FC236}">
                <a16:creationId xmlns:a16="http://schemas.microsoft.com/office/drawing/2014/main" id="{FE18D88F-3F09-4495-88F6-28D38028193A}"/>
              </a:ext>
            </a:extLst>
          </p:cNvPr>
          <p:cNvSpPr/>
          <p:nvPr userDrawn="1"/>
        </p:nvSpPr>
        <p:spPr>
          <a:xfrm>
            <a:off x="9546931" y="2499763"/>
            <a:ext cx="1519957" cy="1059298"/>
          </a:xfrm>
          <a:prstGeom prst="round2DiagRect">
            <a:avLst/>
          </a:prstGeom>
          <a:solidFill>
            <a:srgbClr val="7373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#737373</a:t>
            </a:r>
          </a:p>
        </p:txBody>
      </p:sp>
      <p:sp>
        <p:nvSpPr>
          <p:cNvPr id="11" name="Rectangle: Diagonal Corners Rounded 10">
            <a:extLst>
              <a:ext uri="{FF2B5EF4-FFF2-40B4-BE49-F238E27FC236}">
                <a16:creationId xmlns:a16="http://schemas.microsoft.com/office/drawing/2014/main" id="{B6858147-484B-48CA-AEF4-76764DFDF1F7}"/>
              </a:ext>
            </a:extLst>
          </p:cNvPr>
          <p:cNvSpPr/>
          <p:nvPr userDrawn="1"/>
        </p:nvSpPr>
        <p:spPr>
          <a:xfrm>
            <a:off x="9546931" y="1690688"/>
            <a:ext cx="1518534" cy="1059298"/>
          </a:xfrm>
          <a:prstGeom prst="round2Diag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#d9d9d9</a:t>
            </a:r>
          </a:p>
        </p:txBody>
      </p:sp>
    </p:spTree>
    <p:extLst>
      <p:ext uri="{BB962C8B-B14F-4D97-AF65-F5344CB8AC3E}">
        <p14:creationId xmlns:p14="http://schemas.microsoft.com/office/powerpoint/2010/main" val="15771772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03E63-BD8E-46E6-A5FA-2824F8AA1F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17E8167-BC15-43FB-9F74-5044D5876DF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C29C4E-7EBE-479F-87D5-4919573BDD1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5FB8FF8-B3B4-4963-84C2-3567F01A99B2}"/>
              </a:ext>
            </a:extLst>
          </p:cNvPr>
          <p:cNvSpPr>
            <a:spLocks noGrp="1"/>
          </p:cNvSpPr>
          <p:nvPr>
            <p:ph type="dt" sz="half" idx="10"/>
          </p:nvPr>
        </p:nvSpPr>
        <p:spPr/>
        <p:txBody>
          <a:bodyPr/>
          <a:lstStyle/>
          <a:p>
            <a:fld id="{9C581E76-A650-4F5A-9486-65B7649C9D56}" type="datetimeFigureOut">
              <a:rPr lang="en-US" smtClean="0"/>
              <a:t>4/14/21</a:t>
            </a:fld>
            <a:endParaRPr lang="en-US"/>
          </a:p>
        </p:txBody>
      </p:sp>
      <p:sp>
        <p:nvSpPr>
          <p:cNvPr id="6" name="Footer Placeholder 5">
            <a:extLst>
              <a:ext uri="{FF2B5EF4-FFF2-40B4-BE49-F238E27FC236}">
                <a16:creationId xmlns:a16="http://schemas.microsoft.com/office/drawing/2014/main" id="{83E36549-4AA9-40B5-9776-DA5FF782ED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6DA721-B453-42FC-83D7-070075682926}"/>
              </a:ext>
            </a:extLst>
          </p:cNvPr>
          <p:cNvSpPr>
            <a:spLocks noGrp="1"/>
          </p:cNvSpPr>
          <p:nvPr>
            <p:ph type="sldNum" sz="quarter" idx="12"/>
          </p:nvPr>
        </p:nvSpPr>
        <p:spPr/>
        <p:txBody>
          <a:bodyPr/>
          <a:lstStyle/>
          <a:p>
            <a:fld id="{FD53BFEC-5B33-4EC5-A8F0-5D359BD8E838}" type="slidenum">
              <a:rPr lang="en-US" smtClean="0"/>
              <a:t>‹#›</a:t>
            </a:fld>
            <a:endParaRPr lang="en-US"/>
          </a:p>
        </p:txBody>
      </p:sp>
    </p:spTree>
    <p:extLst>
      <p:ext uri="{BB962C8B-B14F-4D97-AF65-F5344CB8AC3E}">
        <p14:creationId xmlns:p14="http://schemas.microsoft.com/office/powerpoint/2010/main" val="2114334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1B7454-B0E4-4360-B518-FE180B30AB5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EDE6A5C-EBFB-44D5-885A-2167827FEA0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2DD2107-3400-4D87-A483-C3CCFB344A1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78FC228-B7A3-462A-BC6D-1EE14D2DE18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4FAA6B1-60A0-4BBC-875B-42F203A10AD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5A84031-E3C7-41E9-91F0-59FC7684D737}"/>
              </a:ext>
            </a:extLst>
          </p:cNvPr>
          <p:cNvSpPr>
            <a:spLocks noGrp="1"/>
          </p:cNvSpPr>
          <p:nvPr>
            <p:ph type="dt" sz="half" idx="10"/>
          </p:nvPr>
        </p:nvSpPr>
        <p:spPr/>
        <p:txBody>
          <a:bodyPr/>
          <a:lstStyle/>
          <a:p>
            <a:fld id="{9C581E76-A650-4F5A-9486-65B7649C9D56}" type="datetimeFigureOut">
              <a:rPr lang="en-US" smtClean="0"/>
              <a:t>4/14/21</a:t>
            </a:fld>
            <a:endParaRPr lang="en-US"/>
          </a:p>
        </p:txBody>
      </p:sp>
      <p:sp>
        <p:nvSpPr>
          <p:cNvPr id="8" name="Footer Placeholder 7">
            <a:extLst>
              <a:ext uri="{FF2B5EF4-FFF2-40B4-BE49-F238E27FC236}">
                <a16:creationId xmlns:a16="http://schemas.microsoft.com/office/drawing/2014/main" id="{6C8454F1-D971-40B5-8CED-4EC6F548531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6D5D572-F865-4338-9CB8-376B8A937A08}"/>
              </a:ext>
            </a:extLst>
          </p:cNvPr>
          <p:cNvSpPr>
            <a:spLocks noGrp="1"/>
          </p:cNvSpPr>
          <p:nvPr>
            <p:ph type="sldNum" sz="quarter" idx="12"/>
          </p:nvPr>
        </p:nvSpPr>
        <p:spPr/>
        <p:txBody>
          <a:bodyPr/>
          <a:lstStyle/>
          <a:p>
            <a:fld id="{FD53BFEC-5B33-4EC5-A8F0-5D359BD8E838}" type="slidenum">
              <a:rPr lang="en-US" smtClean="0"/>
              <a:t>‹#›</a:t>
            </a:fld>
            <a:endParaRPr lang="en-US"/>
          </a:p>
        </p:txBody>
      </p:sp>
    </p:spTree>
    <p:extLst>
      <p:ext uri="{BB962C8B-B14F-4D97-AF65-F5344CB8AC3E}">
        <p14:creationId xmlns:p14="http://schemas.microsoft.com/office/powerpoint/2010/main" val="3259077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01F92D-2227-4498-881B-66EB5D371D7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D8DF763-5A39-4AB6-A9F3-D30B46D78E8E}"/>
              </a:ext>
            </a:extLst>
          </p:cNvPr>
          <p:cNvSpPr>
            <a:spLocks noGrp="1"/>
          </p:cNvSpPr>
          <p:nvPr>
            <p:ph type="dt" sz="half" idx="10"/>
          </p:nvPr>
        </p:nvSpPr>
        <p:spPr/>
        <p:txBody>
          <a:bodyPr/>
          <a:lstStyle/>
          <a:p>
            <a:fld id="{9C581E76-A650-4F5A-9486-65B7649C9D56}" type="datetimeFigureOut">
              <a:rPr lang="en-US" smtClean="0"/>
              <a:t>4/14/21</a:t>
            </a:fld>
            <a:endParaRPr lang="en-US"/>
          </a:p>
        </p:txBody>
      </p:sp>
      <p:sp>
        <p:nvSpPr>
          <p:cNvPr id="4" name="Footer Placeholder 3">
            <a:extLst>
              <a:ext uri="{FF2B5EF4-FFF2-40B4-BE49-F238E27FC236}">
                <a16:creationId xmlns:a16="http://schemas.microsoft.com/office/drawing/2014/main" id="{6A899743-1AAB-4A3E-86C7-89FCC1F6385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1C10B38-8276-4D65-8238-987A520EBFA0}"/>
              </a:ext>
            </a:extLst>
          </p:cNvPr>
          <p:cNvSpPr>
            <a:spLocks noGrp="1"/>
          </p:cNvSpPr>
          <p:nvPr>
            <p:ph type="sldNum" sz="quarter" idx="12"/>
          </p:nvPr>
        </p:nvSpPr>
        <p:spPr/>
        <p:txBody>
          <a:bodyPr/>
          <a:lstStyle/>
          <a:p>
            <a:fld id="{FD53BFEC-5B33-4EC5-A8F0-5D359BD8E838}" type="slidenum">
              <a:rPr lang="en-US" smtClean="0"/>
              <a:t>‹#›</a:t>
            </a:fld>
            <a:endParaRPr lang="en-US"/>
          </a:p>
        </p:txBody>
      </p:sp>
    </p:spTree>
    <p:extLst>
      <p:ext uri="{BB962C8B-B14F-4D97-AF65-F5344CB8AC3E}">
        <p14:creationId xmlns:p14="http://schemas.microsoft.com/office/powerpoint/2010/main" val="1508642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46D0319-C844-47E7-8727-44E12EC0E79B}"/>
              </a:ext>
            </a:extLst>
          </p:cNvPr>
          <p:cNvSpPr>
            <a:spLocks noGrp="1"/>
          </p:cNvSpPr>
          <p:nvPr>
            <p:ph type="dt" sz="half" idx="10"/>
          </p:nvPr>
        </p:nvSpPr>
        <p:spPr/>
        <p:txBody>
          <a:bodyPr/>
          <a:lstStyle/>
          <a:p>
            <a:fld id="{9C581E76-A650-4F5A-9486-65B7649C9D56}" type="datetimeFigureOut">
              <a:rPr lang="en-US" smtClean="0"/>
              <a:t>4/14/21</a:t>
            </a:fld>
            <a:endParaRPr lang="en-US"/>
          </a:p>
        </p:txBody>
      </p:sp>
      <p:sp>
        <p:nvSpPr>
          <p:cNvPr id="3" name="Footer Placeholder 2">
            <a:extLst>
              <a:ext uri="{FF2B5EF4-FFF2-40B4-BE49-F238E27FC236}">
                <a16:creationId xmlns:a16="http://schemas.microsoft.com/office/drawing/2014/main" id="{1C36DC92-9C2A-4358-8580-F3C80EFB50B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D6AB9A2-DD62-467D-BA54-3F9EE1C30749}"/>
              </a:ext>
            </a:extLst>
          </p:cNvPr>
          <p:cNvSpPr>
            <a:spLocks noGrp="1"/>
          </p:cNvSpPr>
          <p:nvPr>
            <p:ph type="sldNum" sz="quarter" idx="12"/>
          </p:nvPr>
        </p:nvSpPr>
        <p:spPr/>
        <p:txBody>
          <a:bodyPr/>
          <a:lstStyle/>
          <a:p>
            <a:fld id="{FD53BFEC-5B33-4EC5-A8F0-5D359BD8E838}" type="slidenum">
              <a:rPr lang="en-US" smtClean="0"/>
              <a:t>‹#›</a:t>
            </a:fld>
            <a:endParaRPr lang="en-US"/>
          </a:p>
        </p:txBody>
      </p:sp>
    </p:spTree>
    <p:extLst>
      <p:ext uri="{BB962C8B-B14F-4D97-AF65-F5344CB8AC3E}">
        <p14:creationId xmlns:p14="http://schemas.microsoft.com/office/powerpoint/2010/main" val="955132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24E39-F314-4617-959B-D502489BF4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0345BD-67DA-4EC8-8B0B-03066946431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8EE87BF-14D4-4221-9901-390E0CD099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B6AA42F-EED0-41E3-A882-CD46BB207C2A}"/>
              </a:ext>
            </a:extLst>
          </p:cNvPr>
          <p:cNvSpPr>
            <a:spLocks noGrp="1"/>
          </p:cNvSpPr>
          <p:nvPr>
            <p:ph type="dt" sz="half" idx="10"/>
          </p:nvPr>
        </p:nvSpPr>
        <p:spPr/>
        <p:txBody>
          <a:bodyPr/>
          <a:lstStyle/>
          <a:p>
            <a:fld id="{9C581E76-A650-4F5A-9486-65B7649C9D56}" type="datetimeFigureOut">
              <a:rPr lang="en-US" smtClean="0"/>
              <a:t>4/14/21</a:t>
            </a:fld>
            <a:endParaRPr lang="en-US"/>
          </a:p>
        </p:txBody>
      </p:sp>
      <p:sp>
        <p:nvSpPr>
          <p:cNvPr id="6" name="Footer Placeholder 5">
            <a:extLst>
              <a:ext uri="{FF2B5EF4-FFF2-40B4-BE49-F238E27FC236}">
                <a16:creationId xmlns:a16="http://schemas.microsoft.com/office/drawing/2014/main" id="{8C26BAE4-92E0-4EA4-A92B-2129B8031C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753C41-064E-4323-84E8-E0FBF6A794EB}"/>
              </a:ext>
            </a:extLst>
          </p:cNvPr>
          <p:cNvSpPr>
            <a:spLocks noGrp="1"/>
          </p:cNvSpPr>
          <p:nvPr>
            <p:ph type="sldNum" sz="quarter" idx="12"/>
          </p:nvPr>
        </p:nvSpPr>
        <p:spPr/>
        <p:txBody>
          <a:bodyPr/>
          <a:lstStyle/>
          <a:p>
            <a:fld id="{FD53BFEC-5B33-4EC5-A8F0-5D359BD8E838}" type="slidenum">
              <a:rPr lang="en-US" smtClean="0"/>
              <a:t>‹#›</a:t>
            </a:fld>
            <a:endParaRPr lang="en-US"/>
          </a:p>
        </p:txBody>
      </p:sp>
    </p:spTree>
    <p:extLst>
      <p:ext uri="{BB962C8B-B14F-4D97-AF65-F5344CB8AC3E}">
        <p14:creationId xmlns:p14="http://schemas.microsoft.com/office/powerpoint/2010/main" val="8793452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E599D-B9B2-4B6F-A05B-EA9FF291563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5FB7422-8886-4749-BC05-8D6C99DBF9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1B5BFFE-109A-45FB-A376-6B6D42B81C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AF55EF9-5172-4075-8BF6-3B31A4BD67E5}"/>
              </a:ext>
            </a:extLst>
          </p:cNvPr>
          <p:cNvSpPr>
            <a:spLocks noGrp="1"/>
          </p:cNvSpPr>
          <p:nvPr>
            <p:ph type="dt" sz="half" idx="10"/>
          </p:nvPr>
        </p:nvSpPr>
        <p:spPr/>
        <p:txBody>
          <a:bodyPr/>
          <a:lstStyle/>
          <a:p>
            <a:fld id="{9C581E76-A650-4F5A-9486-65B7649C9D56}" type="datetimeFigureOut">
              <a:rPr lang="en-US" smtClean="0"/>
              <a:t>4/14/21</a:t>
            </a:fld>
            <a:endParaRPr lang="en-US"/>
          </a:p>
        </p:txBody>
      </p:sp>
      <p:sp>
        <p:nvSpPr>
          <p:cNvPr id="6" name="Footer Placeholder 5">
            <a:extLst>
              <a:ext uri="{FF2B5EF4-FFF2-40B4-BE49-F238E27FC236}">
                <a16:creationId xmlns:a16="http://schemas.microsoft.com/office/drawing/2014/main" id="{A0C82246-A2B5-4D39-989F-CF4A680B78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BEABAE-76CE-453A-97CC-731F9B941990}"/>
              </a:ext>
            </a:extLst>
          </p:cNvPr>
          <p:cNvSpPr>
            <a:spLocks noGrp="1"/>
          </p:cNvSpPr>
          <p:nvPr>
            <p:ph type="sldNum" sz="quarter" idx="12"/>
          </p:nvPr>
        </p:nvSpPr>
        <p:spPr/>
        <p:txBody>
          <a:bodyPr/>
          <a:lstStyle/>
          <a:p>
            <a:fld id="{FD53BFEC-5B33-4EC5-A8F0-5D359BD8E838}" type="slidenum">
              <a:rPr lang="en-US" smtClean="0"/>
              <a:t>‹#›</a:t>
            </a:fld>
            <a:endParaRPr lang="en-US"/>
          </a:p>
        </p:txBody>
      </p:sp>
    </p:spTree>
    <p:extLst>
      <p:ext uri="{BB962C8B-B14F-4D97-AF65-F5344CB8AC3E}">
        <p14:creationId xmlns:p14="http://schemas.microsoft.com/office/powerpoint/2010/main" val="21830350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EE69E13-3745-4911-819E-C94BD95235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F1BAFB1-5383-464D-A1AC-A3FFFA29EC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8616FA-35D5-4DB6-88BD-351983B7BF6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581E76-A650-4F5A-9486-65B7649C9D56}" type="datetimeFigureOut">
              <a:rPr lang="en-US" smtClean="0"/>
              <a:t>4/14/21</a:t>
            </a:fld>
            <a:endParaRPr lang="en-US"/>
          </a:p>
        </p:txBody>
      </p:sp>
      <p:sp>
        <p:nvSpPr>
          <p:cNvPr id="5" name="Footer Placeholder 4">
            <a:extLst>
              <a:ext uri="{FF2B5EF4-FFF2-40B4-BE49-F238E27FC236}">
                <a16:creationId xmlns:a16="http://schemas.microsoft.com/office/drawing/2014/main" id="{1DADD995-EC84-42F0-9335-6B7DCEAF7B5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07EB946-5E4C-4BBF-91F4-74832C5A2CD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53BFEC-5B33-4EC5-A8F0-5D359BD8E838}" type="slidenum">
              <a:rPr lang="en-US" smtClean="0"/>
              <a:t>‹#›</a:t>
            </a:fld>
            <a:endParaRPr lang="en-US"/>
          </a:p>
        </p:txBody>
      </p:sp>
    </p:spTree>
    <p:extLst>
      <p:ext uri="{BB962C8B-B14F-4D97-AF65-F5344CB8AC3E}">
        <p14:creationId xmlns:p14="http://schemas.microsoft.com/office/powerpoint/2010/main" val="42572466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5.sv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1.jpg"/><Relationship Id="rId4" Type="http://schemas.microsoft.com/office/2007/relationships/hdphoto" Target="../media/hdphoto4.wdp"/></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jpg"/><Relationship Id="rId4" Type="http://schemas.microsoft.com/office/2007/relationships/hdphoto" Target="../media/hdphoto5.wdp"/></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jp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jpg"/><Relationship Id="rId7" Type="http://schemas.openxmlformats.org/officeDocument/2006/relationships/diagramQuickStyle" Target="../diagrams/quickStyle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Layout" Target="../diagrams/layout1.xml"/><Relationship Id="rId11" Type="http://schemas.openxmlformats.org/officeDocument/2006/relationships/image" Target="../media/image8.jpeg"/><Relationship Id="rId5" Type="http://schemas.openxmlformats.org/officeDocument/2006/relationships/diagramData" Target="../diagrams/data1.xml"/><Relationship Id="rId10" Type="http://schemas.openxmlformats.org/officeDocument/2006/relationships/image" Target="../media/image7.png"/><Relationship Id="rId4" Type="http://schemas.openxmlformats.org/officeDocument/2006/relationships/image" Target="../media/image6.jpeg"/><Relationship Id="rId9" Type="http://schemas.microsoft.com/office/2007/relationships/diagramDrawing" Target="../diagrams/drawing1.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microsoft.com/office/2007/relationships/hdphoto" Target="../media/hdphoto2.wdp"/><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11.jpg"/><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jpg"/><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svg"/></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8.jpg"/><Relationship Id="rId7" Type="http://schemas.openxmlformats.org/officeDocument/2006/relationships/diagramQuickStyle" Target="../diagrams/quickStyle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1.jpg"/><Relationship Id="rId9" Type="http://schemas.microsoft.com/office/2007/relationships/diagramDrawing" Target="../diagrams/drawin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3">
            <a:extLst>
              <a:ext uri="{FF2B5EF4-FFF2-40B4-BE49-F238E27FC236}">
                <a16:creationId xmlns:a16="http://schemas.microsoft.com/office/drawing/2014/main" id="{22B72D0F-CD4D-49CC-8701-030472DC61D2}"/>
              </a:ext>
            </a:extLst>
          </p:cNvPr>
          <p:cNvPicPr>
            <a:picLocks noChangeAspect="1"/>
          </p:cNvPicPr>
          <p:nvPr/>
        </p:nvPicPr>
        <p:blipFill rotWithShape="1">
          <a:blip r:embed="rId3"/>
          <a:srcRect t="4999" b="5001"/>
          <a:stretch/>
        </p:blipFill>
        <p:spPr>
          <a:xfrm>
            <a:off x="0" y="0"/>
            <a:ext cx="12192000" cy="6857999"/>
          </a:xfrm>
          <a:prstGeom prst="rect">
            <a:avLst/>
          </a:prstGeom>
        </p:spPr>
      </p:pic>
      <p:sp>
        <p:nvSpPr>
          <p:cNvPr id="15" name="Rectangle 14">
            <a:extLst>
              <a:ext uri="{FF2B5EF4-FFF2-40B4-BE49-F238E27FC236}">
                <a16:creationId xmlns:a16="http://schemas.microsoft.com/office/drawing/2014/main" id="{684C0BF3-A220-4F8A-9AD1-AB326D6ECE67}"/>
              </a:ext>
            </a:extLst>
          </p:cNvPr>
          <p:cNvSpPr/>
          <p:nvPr/>
        </p:nvSpPr>
        <p:spPr>
          <a:xfrm rot="10800000">
            <a:off x="2" y="2492188"/>
            <a:ext cx="12191998" cy="2410699"/>
          </a:xfrm>
          <a:prstGeom prst="rect">
            <a:avLst/>
          </a:prstGeom>
          <a:solidFill>
            <a:schemeClr val="tx1">
              <a:lumMod val="95000"/>
              <a:lumOff val="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lumMod val="50000"/>
                </a:schemeClr>
              </a:solidFill>
            </a:endParaRPr>
          </a:p>
          <a:p>
            <a:pPr algn="ctr"/>
            <a:endParaRPr lang="en-US" dirty="0">
              <a:solidFill>
                <a:schemeClr val="accent2">
                  <a:lumMod val="50000"/>
                </a:schemeClr>
              </a:solidFill>
            </a:endParaRPr>
          </a:p>
          <a:p>
            <a:pPr algn="ctr"/>
            <a:endParaRPr lang="en-US" dirty="0">
              <a:solidFill>
                <a:schemeClr val="accent2">
                  <a:lumMod val="50000"/>
                </a:schemeClr>
              </a:solidFill>
            </a:endParaRPr>
          </a:p>
        </p:txBody>
      </p:sp>
      <p:sp>
        <p:nvSpPr>
          <p:cNvPr id="4" name="TextBox 3">
            <a:extLst>
              <a:ext uri="{FF2B5EF4-FFF2-40B4-BE49-F238E27FC236}">
                <a16:creationId xmlns:a16="http://schemas.microsoft.com/office/drawing/2014/main" id="{922921EC-6B3D-4251-A140-DE2595E5574C}"/>
              </a:ext>
            </a:extLst>
          </p:cNvPr>
          <p:cNvSpPr txBox="1"/>
          <p:nvPr/>
        </p:nvSpPr>
        <p:spPr>
          <a:xfrm>
            <a:off x="3360611" y="2670809"/>
            <a:ext cx="5470781" cy="695825"/>
          </a:xfrm>
          <a:prstGeom prst="rect">
            <a:avLst/>
          </a:prstGeom>
          <a:noFill/>
        </p:spPr>
        <p:txBody>
          <a:bodyPr wrap="square" rtlCol="0">
            <a:noAutofit/>
          </a:bodyPr>
          <a:lstStyle/>
          <a:p>
            <a:pPr algn="ctr"/>
            <a:r>
              <a:rPr lang="en-US" sz="2800" dirty="0">
                <a:solidFill>
                  <a:srgbClr val="FFFFFF">
                    <a:alpha val="30000"/>
                  </a:srgbClr>
                </a:solidFill>
                <a:latin typeface="Arial Black" panose="020B0A04020102020204" pitchFamily="34" charset="0"/>
              </a:rPr>
              <a:t>Investment Matters Series</a:t>
            </a:r>
          </a:p>
        </p:txBody>
      </p:sp>
      <p:sp>
        <p:nvSpPr>
          <p:cNvPr id="5" name="TextBox 4">
            <a:extLst>
              <a:ext uri="{FF2B5EF4-FFF2-40B4-BE49-F238E27FC236}">
                <a16:creationId xmlns:a16="http://schemas.microsoft.com/office/drawing/2014/main" id="{56C949F1-0125-4D54-9A25-EBBED9B37C80}"/>
              </a:ext>
            </a:extLst>
          </p:cNvPr>
          <p:cNvSpPr txBox="1"/>
          <p:nvPr/>
        </p:nvSpPr>
        <p:spPr>
          <a:xfrm>
            <a:off x="597347" y="3198159"/>
            <a:ext cx="10997306" cy="1503133"/>
          </a:xfrm>
          <a:prstGeom prst="rect">
            <a:avLst/>
          </a:prstGeom>
          <a:noFill/>
        </p:spPr>
        <p:txBody>
          <a:bodyPr wrap="square" rtlCol="0" anchor="ctr" anchorCtr="1">
            <a:noAutofit/>
          </a:bodyPr>
          <a:lstStyle/>
          <a:p>
            <a:pPr algn="ctr"/>
            <a:r>
              <a:rPr lang="en-US" sz="4800" b="1" dirty="0">
                <a:solidFill>
                  <a:schemeClr val="bg1"/>
                </a:solidFill>
                <a:latin typeface="Arial Black" panose="020B0A04020102020204" pitchFamily="34" charset="0"/>
              </a:rPr>
              <a:t>5 SMART INVESTING PRINCIPLES</a:t>
            </a:r>
          </a:p>
        </p:txBody>
      </p:sp>
      <p:pic>
        <p:nvPicPr>
          <p:cNvPr id="6" name="Google Shape;120;p1">
            <a:extLst>
              <a:ext uri="{FF2B5EF4-FFF2-40B4-BE49-F238E27FC236}">
                <a16:creationId xmlns:a16="http://schemas.microsoft.com/office/drawing/2014/main" id="{A05C76C8-C342-4EAD-9FE6-AF440EC24C31}"/>
              </a:ext>
            </a:extLst>
          </p:cNvPr>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9794268" y="5989388"/>
            <a:ext cx="2001724" cy="608424"/>
          </a:xfrm>
          <a:prstGeom prst="rect">
            <a:avLst/>
          </a:prstGeom>
          <a:noFill/>
          <a:ln>
            <a:noFill/>
          </a:ln>
        </p:spPr>
      </p:pic>
    </p:spTree>
    <p:extLst>
      <p:ext uri="{BB962C8B-B14F-4D97-AF65-F5344CB8AC3E}">
        <p14:creationId xmlns:p14="http://schemas.microsoft.com/office/powerpoint/2010/main" val="2816512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descr="Background pattern&#10;&#10;Description automatically generated">
            <a:extLst>
              <a:ext uri="{FF2B5EF4-FFF2-40B4-BE49-F238E27FC236}">
                <a16:creationId xmlns:a16="http://schemas.microsoft.com/office/drawing/2014/main" id="{14E51E30-B8A0-4D65-8D0E-8937FEC2E632}"/>
              </a:ext>
            </a:extLst>
          </p:cNvPr>
          <p:cNvPicPr>
            <a:picLocks noChangeAspect="1"/>
          </p:cNvPicPr>
          <p:nvPr/>
        </p:nvPicPr>
        <p:blipFill rotWithShape="1">
          <a:blip r:embed="rId3">
            <a:alphaModFix amt="50000"/>
            <a:extLst>
              <a:ext uri="{28A0092B-C50C-407E-A947-70E740481C1C}">
                <a14:useLocalDpi xmlns:a14="http://schemas.microsoft.com/office/drawing/2010/main"/>
              </a:ext>
            </a:extLst>
          </a:blip>
          <a:srcRect b="10129"/>
          <a:stretch/>
        </p:blipFill>
        <p:spPr>
          <a:xfrm>
            <a:off x="-17418" y="0"/>
            <a:ext cx="12209418" cy="6858000"/>
          </a:xfrm>
          <a:prstGeom prst="rect">
            <a:avLst/>
          </a:prstGeom>
        </p:spPr>
      </p:pic>
      <p:sp>
        <p:nvSpPr>
          <p:cNvPr id="52" name="Rectangle 51">
            <a:extLst>
              <a:ext uri="{FF2B5EF4-FFF2-40B4-BE49-F238E27FC236}">
                <a16:creationId xmlns:a16="http://schemas.microsoft.com/office/drawing/2014/main" id="{4B770FF4-39BB-4A65-AAD3-F17E2BD67E28}"/>
              </a:ext>
            </a:extLst>
          </p:cNvPr>
          <p:cNvSpPr/>
          <p:nvPr/>
        </p:nvSpPr>
        <p:spPr>
          <a:xfrm>
            <a:off x="6529009" y="3152842"/>
            <a:ext cx="3104731" cy="1664892"/>
          </a:xfrm>
          <a:prstGeom prst="rect">
            <a:avLst/>
          </a:prstGeom>
          <a:solidFill>
            <a:srgbClr val="262626"/>
          </a:solidFill>
          <a:ln>
            <a:noFill/>
          </a:ln>
          <a:effectLst>
            <a:outerShdw blurRad="76200" dir="18900000" sy="23000" kx="-1200000" algn="bl" rotWithShape="0">
              <a:prstClr val="black">
                <a:alpha val="20000"/>
              </a:prstClr>
            </a:outerShdw>
          </a:effectLst>
          <a:scene3d>
            <a:camera prst="obliqueTopRight"/>
            <a:lightRig rig="threePt" dir="t"/>
          </a:scene3d>
          <a:sp3d extrusionH="1143000"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a:extLst>
              <a:ext uri="{FF2B5EF4-FFF2-40B4-BE49-F238E27FC236}">
                <a16:creationId xmlns:a16="http://schemas.microsoft.com/office/drawing/2014/main" id="{F755AA16-3C08-4038-9616-52EA3A3EDE40}"/>
              </a:ext>
            </a:extLst>
          </p:cNvPr>
          <p:cNvSpPr/>
          <p:nvPr/>
        </p:nvSpPr>
        <p:spPr>
          <a:xfrm>
            <a:off x="6521860" y="4274672"/>
            <a:ext cx="3120798" cy="544207"/>
          </a:xfrm>
          <a:prstGeom prst="rect">
            <a:avLst/>
          </a:prstGeom>
          <a:solidFill>
            <a:srgbClr val="FFFFFF"/>
          </a:solidFill>
          <a:ln>
            <a:noFill/>
          </a:ln>
          <a:scene3d>
            <a:camera prst="obliqueTopRight"/>
            <a:lightRig rig="threePt" dir="t"/>
          </a:scene3d>
          <a:sp3d extrusionH="1143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F22EE7F7-00A3-421C-9E49-98503E1785B8}"/>
              </a:ext>
            </a:extLst>
          </p:cNvPr>
          <p:cNvSpPr/>
          <p:nvPr/>
        </p:nvSpPr>
        <p:spPr>
          <a:xfrm>
            <a:off x="6521860" y="3725854"/>
            <a:ext cx="3120798" cy="552149"/>
          </a:xfrm>
          <a:prstGeom prst="rect">
            <a:avLst/>
          </a:prstGeom>
          <a:solidFill>
            <a:srgbClr val="737373"/>
          </a:solidFill>
          <a:ln>
            <a:noFill/>
          </a:ln>
          <a:scene3d>
            <a:camera prst="obliqueTopRight"/>
            <a:lightRig rig="threePt" dir="t"/>
          </a:scene3d>
          <a:sp3d extrusionH="1143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EEBBD0B3-0270-4B79-A1CB-F3CD76BB3AAB}"/>
              </a:ext>
            </a:extLst>
          </p:cNvPr>
          <p:cNvSpPr/>
          <p:nvPr/>
        </p:nvSpPr>
        <p:spPr>
          <a:xfrm>
            <a:off x="6520910" y="3139903"/>
            <a:ext cx="3120798" cy="585094"/>
          </a:xfrm>
          <a:prstGeom prst="rect">
            <a:avLst/>
          </a:prstGeom>
          <a:solidFill>
            <a:srgbClr val="262626"/>
          </a:solidFill>
          <a:ln>
            <a:noFill/>
          </a:ln>
          <a:scene3d>
            <a:camera prst="obliqueTopRight"/>
            <a:lightRig rig="threePt" dir="t"/>
          </a:scene3d>
          <a:sp3d extrusionH="1143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Google Shape;176;p4">
            <a:extLst>
              <a:ext uri="{FF2B5EF4-FFF2-40B4-BE49-F238E27FC236}">
                <a16:creationId xmlns:a16="http://schemas.microsoft.com/office/drawing/2014/main" id="{189AFC33-EBB3-47D2-BAA6-F30A7F34B890}"/>
              </a:ext>
            </a:extLst>
          </p:cNvPr>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chemeClr val="lt1">
                    <a:alpha val="30000"/>
                  </a:schemeClr>
                </a:solidFill>
                <a:latin typeface="Arial Black"/>
                <a:ea typeface="Arial Black"/>
                <a:cs typeface="Arial Black"/>
                <a:sym typeface="Arial Black"/>
              </a:rPr>
              <a:t>INVESTMENT MATTERS – 5 SMART INVESTMENTING PRINCIPLES</a:t>
            </a:r>
            <a:endParaRPr sz="1200" b="1" dirty="0">
              <a:solidFill>
                <a:schemeClr val="lt1">
                  <a:alpha val="30000"/>
                </a:schemeClr>
              </a:solidFill>
              <a:latin typeface="Arial Black"/>
              <a:ea typeface="Arial Black"/>
              <a:cs typeface="Arial Black"/>
              <a:sym typeface="Arial Black"/>
            </a:endParaRPr>
          </a:p>
        </p:txBody>
      </p:sp>
      <p:sp>
        <p:nvSpPr>
          <p:cNvPr id="9" name="Google Shape;189;p4">
            <a:extLst>
              <a:ext uri="{FF2B5EF4-FFF2-40B4-BE49-F238E27FC236}">
                <a16:creationId xmlns:a16="http://schemas.microsoft.com/office/drawing/2014/main" id="{4E8B6457-57BE-4A3D-B6AB-642645A4257A}"/>
              </a:ext>
            </a:extLst>
          </p:cNvPr>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600" b="1" dirty="0">
                <a:solidFill>
                  <a:schemeClr val="lt1"/>
                </a:solidFill>
                <a:latin typeface="Arial Black"/>
                <a:ea typeface="Arial Black"/>
                <a:cs typeface="Arial Black"/>
                <a:sym typeface="Arial Black"/>
              </a:rPr>
              <a:t>DIVERSIFY, DIVERSIFY, DIVERSIFY</a:t>
            </a:r>
            <a:endParaRPr sz="3600" b="1" dirty="0">
              <a:solidFill>
                <a:schemeClr val="lt1"/>
              </a:solidFill>
              <a:latin typeface="Arial Black"/>
              <a:ea typeface="Arial Black"/>
              <a:cs typeface="Arial Black"/>
              <a:sym typeface="Arial Black"/>
            </a:endParaRPr>
          </a:p>
        </p:txBody>
      </p:sp>
      <p:sp>
        <p:nvSpPr>
          <p:cNvPr id="27" name="Rectangle 26">
            <a:extLst>
              <a:ext uri="{FF2B5EF4-FFF2-40B4-BE49-F238E27FC236}">
                <a16:creationId xmlns:a16="http://schemas.microsoft.com/office/drawing/2014/main" id="{3461EFE8-6F76-4732-8250-4D4A3F064FE4}"/>
              </a:ext>
            </a:extLst>
          </p:cNvPr>
          <p:cNvSpPr/>
          <p:nvPr/>
        </p:nvSpPr>
        <p:spPr>
          <a:xfrm>
            <a:off x="4359419" y="2041428"/>
            <a:ext cx="3473162" cy="553998"/>
          </a:xfrm>
          <a:prstGeom prst="rect">
            <a:avLst/>
          </a:prstGeom>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schemeClr val="bg1"/>
                </a:solidFill>
                <a:effectLst/>
                <a:uLnTx/>
                <a:uFillTx/>
              </a:rPr>
              <a:t>$750,000 </a:t>
            </a:r>
            <a:r>
              <a:rPr lang="en-US" sz="3000" b="1" kern="0" dirty="0">
                <a:solidFill>
                  <a:schemeClr val="bg1"/>
                </a:solidFill>
              </a:rPr>
              <a:t>P</a:t>
            </a:r>
            <a:r>
              <a:rPr kumimoji="0" lang="en-US" sz="3000" b="1" i="0" u="none" strike="noStrike" kern="0" cap="none" spc="0" normalizeH="0" baseline="0" noProof="0" dirty="0" err="1">
                <a:ln>
                  <a:noFill/>
                </a:ln>
                <a:solidFill>
                  <a:schemeClr val="bg1"/>
                </a:solidFill>
                <a:effectLst/>
                <a:uLnTx/>
                <a:uFillTx/>
              </a:rPr>
              <a:t>ortfolio</a:t>
            </a:r>
            <a:endParaRPr kumimoji="0" lang="en-US" sz="3000" b="0" i="0" u="none" strike="noStrike" kern="0" cap="none" spc="0" normalizeH="0" baseline="0" noProof="0" dirty="0">
              <a:ln>
                <a:noFill/>
              </a:ln>
              <a:solidFill>
                <a:schemeClr val="bg1"/>
              </a:solidFill>
              <a:effectLst/>
              <a:uLnTx/>
              <a:uFillTx/>
            </a:endParaRPr>
          </a:p>
        </p:txBody>
      </p:sp>
      <p:sp>
        <p:nvSpPr>
          <p:cNvPr id="41" name="Rectangle 40">
            <a:extLst>
              <a:ext uri="{FF2B5EF4-FFF2-40B4-BE49-F238E27FC236}">
                <a16:creationId xmlns:a16="http://schemas.microsoft.com/office/drawing/2014/main" id="{E776BD01-4483-442B-9709-CD4DEB35F07C}"/>
              </a:ext>
            </a:extLst>
          </p:cNvPr>
          <p:cNvSpPr/>
          <p:nvPr/>
        </p:nvSpPr>
        <p:spPr>
          <a:xfrm>
            <a:off x="2303110" y="3152842"/>
            <a:ext cx="3120798" cy="1664892"/>
          </a:xfrm>
          <a:prstGeom prst="rect">
            <a:avLst/>
          </a:prstGeom>
          <a:solidFill>
            <a:srgbClr val="D9D9D9"/>
          </a:solidFill>
          <a:ln>
            <a:noFill/>
          </a:ln>
          <a:effectLst>
            <a:outerShdw blurRad="76200" dir="18900000" sy="23000" kx="-1200000" algn="bl" rotWithShape="0">
              <a:prstClr val="black">
                <a:alpha val="20000"/>
              </a:prstClr>
            </a:outerShdw>
          </a:effectLst>
          <a:scene3d>
            <a:camera prst="obliqueTopRight"/>
            <a:lightRig rig="threePt" dir="t"/>
          </a:scene3d>
          <a:sp3d extrusionH="1143000"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2BC70F83-84B8-4EA7-9AD6-64DABD84E977}"/>
              </a:ext>
            </a:extLst>
          </p:cNvPr>
          <p:cNvSpPr/>
          <p:nvPr/>
        </p:nvSpPr>
        <p:spPr>
          <a:xfrm>
            <a:off x="5770352" y="3905268"/>
            <a:ext cx="642938" cy="415499"/>
          </a:xfrm>
          <a:prstGeom prst="rect">
            <a:avLst/>
          </a:prstGeom>
        </p:spPr>
        <p:txBody>
          <a:bodyPr wrap="square">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2250" b="1" i="0" u="none" strike="noStrike" kern="0" cap="none" spc="0" normalizeH="0" baseline="0" noProof="0" dirty="0">
                <a:ln>
                  <a:noFill/>
                </a:ln>
                <a:solidFill>
                  <a:schemeClr val="bg1"/>
                </a:solidFill>
                <a:effectLst/>
                <a:uLnTx/>
                <a:uFillTx/>
              </a:rPr>
              <a:t>vs.</a:t>
            </a:r>
            <a:endParaRPr kumimoji="0" lang="en-US" sz="2250" b="0" i="0" u="none" strike="noStrike" kern="0" cap="none" spc="0" normalizeH="0" baseline="0" noProof="0" dirty="0">
              <a:ln>
                <a:noFill/>
              </a:ln>
              <a:solidFill>
                <a:schemeClr val="bg1"/>
              </a:solidFill>
              <a:effectLst/>
              <a:uLnTx/>
              <a:uFillTx/>
            </a:endParaRPr>
          </a:p>
        </p:txBody>
      </p:sp>
      <p:sp>
        <p:nvSpPr>
          <p:cNvPr id="29" name="Rectangle 28">
            <a:extLst>
              <a:ext uri="{FF2B5EF4-FFF2-40B4-BE49-F238E27FC236}">
                <a16:creationId xmlns:a16="http://schemas.microsoft.com/office/drawing/2014/main" id="{6EAE047A-7A47-4505-9DFF-14F4C18610CD}"/>
              </a:ext>
            </a:extLst>
          </p:cNvPr>
          <p:cNvSpPr/>
          <p:nvPr/>
        </p:nvSpPr>
        <p:spPr>
          <a:xfrm>
            <a:off x="2299534" y="3747613"/>
            <a:ext cx="3151009" cy="346249"/>
          </a:xfrm>
          <a:prstGeom prst="rect">
            <a:avLst/>
          </a:prstGeom>
        </p:spPr>
        <p:txBody>
          <a:bodyPr wrap="square">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effectLst/>
                <a:uLnTx/>
                <a:uFillTx/>
              </a:rPr>
              <a:t>$750,000</a:t>
            </a:r>
          </a:p>
        </p:txBody>
      </p:sp>
      <p:sp>
        <p:nvSpPr>
          <p:cNvPr id="30" name="Rectangle 29">
            <a:extLst>
              <a:ext uri="{FF2B5EF4-FFF2-40B4-BE49-F238E27FC236}">
                <a16:creationId xmlns:a16="http://schemas.microsoft.com/office/drawing/2014/main" id="{E0AD30BA-8A9D-4799-BE8E-232922B24C35}"/>
              </a:ext>
            </a:extLst>
          </p:cNvPr>
          <p:cNvSpPr/>
          <p:nvPr/>
        </p:nvSpPr>
        <p:spPr>
          <a:xfrm>
            <a:off x="6536897" y="3256337"/>
            <a:ext cx="3112830" cy="346249"/>
          </a:xfrm>
          <a:prstGeom prst="rect">
            <a:avLst/>
          </a:prstGeom>
        </p:spPr>
        <p:txBody>
          <a:bodyPr wrap="square">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rPr>
              <a:t>$250,000</a:t>
            </a:r>
            <a:endParaRPr kumimoji="0" lang="en-US" sz="1800" b="1" i="0" u="none" strike="noStrike" kern="0" cap="none" spc="0" normalizeH="0" baseline="0" noProof="0" dirty="0">
              <a:ln>
                <a:noFill/>
              </a:ln>
              <a:solidFill>
                <a:prstClr val="black"/>
              </a:solidFill>
              <a:effectLst/>
              <a:uLnTx/>
              <a:uFillTx/>
            </a:endParaRPr>
          </a:p>
        </p:txBody>
      </p:sp>
      <p:sp>
        <p:nvSpPr>
          <p:cNvPr id="31" name="Rectangle 30">
            <a:extLst>
              <a:ext uri="{FF2B5EF4-FFF2-40B4-BE49-F238E27FC236}">
                <a16:creationId xmlns:a16="http://schemas.microsoft.com/office/drawing/2014/main" id="{0638FD93-8332-457B-B7F2-5CF7F1622A9A}"/>
              </a:ext>
            </a:extLst>
          </p:cNvPr>
          <p:cNvSpPr/>
          <p:nvPr/>
        </p:nvSpPr>
        <p:spPr>
          <a:xfrm>
            <a:off x="6536897" y="3800370"/>
            <a:ext cx="3112830" cy="346249"/>
          </a:xfrm>
          <a:prstGeom prst="rect">
            <a:avLst/>
          </a:prstGeom>
        </p:spPr>
        <p:txBody>
          <a:bodyPr wrap="square">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rPr>
              <a:t>$250,000</a:t>
            </a:r>
            <a:endParaRPr kumimoji="0" lang="en-US" sz="1800" b="1" i="0" u="none" strike="noStrike" kern="0" cap="none" spc="0" normalizeH="0" baseline="0" noProof="0" dirty="0">
              <a:ln>
                <a:noFill/>
              </a:ln>
              <a:solidFill>
                <a:prstClr val="black"/>
              </a:solidFill>
              <a:effectLst/>
              <a:uLnTx/>
              <a:uFillTx/>
            </a:endParaRPr>
          </a:p>
        </p:txBody>
      </p:sp>
      <p:sp>
        <p:nvSpPr>
          <p:cNvPr id="32" name="Rectangle 31">
            <a:extLst>
              <a:ext uri="{FF2B5EF4-FFF2-40B4-BE49-F238E27FC236}">
                <a16:creationId xmlns:a16="http://schemas.microsoft.com/office/drawing/2014/main" id="{543519BD-F535-43E6-A76B-632371436204}"/>
              </a:ext>
            </a:extLst>
          </p:cNvPr>
          <p:cNvSpPr/>
          <p:nvPr/>
        </p:nvSpPr>
        <p:spPr>
          <a:xfrm>
            <a:off x="6502996" y="4366040"/>
            <a:ext cx="3112830" cy="346249"/>
          </a:xfrm>
          <a:prstGeom prst="rect">
            <a:avLst/>
          </a:prstGeom>
        </p:spPr>
        <p:txBody>
          <a:bodyPr wrap="square">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effectLst/>
                <a:uLnTx/>
                <a:uFillTx/>
              </a:rPr>
              <a:t>$250,000</a:t>
            </a:r>
          </a:p>
        </p:txBody>
      </p:sp>
      <p:sp>
        <p:nvSpPr>
          <p:cNvPr id="33" name="Rectangle 32">
            <a:extLst>
              <a:ext uri="{FF2B5EF4-FFF2-40B4-BE49-F238E27FC236}">
                <a16:creationId xmlns:a16="http://schemas.microsoft.com/office/drawing/2014/main" id="{4B2AEFEE-9F0C-439A-B881-9B8F4D939B0F}"/>
              </a:ext>
            </a:extLst>
          </p:cNvPr>
          <p:cNvSpPr/>
          <p:nvPr/>
        </p:nvSpPr>
        <p:spPr>
          <a:xfrm>
            <a:off x="2482712" y="4910727"/>
            <a:ext cx="3112830" cy="369332"/>
          </a:xfrm>
          <a:prstGeom prst="rect">
            <a:avLst/>
          </a:prstGeom>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bg1"/>
                </a:solidFill>
                <a:effectLst/>
                <a:uLnTx/>
                <a:uFillTx/>
              </a:rPr>
              <a:t>Single Investment</a:t>
            </a:r>
          </a:p>
        </p:txBody>
      </p:sp>
      <p:sp>
        <p:nvSpPr>
          <p:cNvPr id="34" name="Rectangle 33">
            <a:extLst>
              <a:ext uri="{FF2B5EF4-FFF2-40B4-BE49-F238E27FC236}">
                <a16:creationId xmlns:a16="http://schemas.microsoft.com/office/drawing/2014/main" id="{C85CC9DA-C383-4F7E-8594-BEEB66E0E879}"/>
              </a:ext>
            </a:extLst>
          </p:cNvPr>
          <p:cNvSpPr/>
          <p:nvPr/>
        </p:nvSpPr>
        <p:spPr>
          <a:xfrm>
            <a:off x="6331121" y="4916253"/>
            <a:ext cx="3112831" cy="369332"/>
          </a:xfrm>
          <a:prstGeom prst="rect">
            <a:avLst/>
          </a:prstGeom>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bg1"/>
                </a:solidFill>
                <a:effectLst/>
                <a:uLnTx/>
                <a:uFillTx/>
              </a:rPr>
              <a:t>Three Investments</a:t>
            </a:r>
          </a:p>
        </p:txBody>
      </p:sp>
      <p:sp>
        <p:nvSpPr>
          <p:cNvPr id="35" name="Rectangle 34">
            <a:extLst>
              <a:ext uri="{FF2B5EF4-FFF2-40B4-BE49-F238E27FC236}">
                <a16:creationId xmlns:a16="http://schemas.microsoft.com/office/drawing/2014/main" id="{3CBA491C-8767-44BD-A522-265EA6D517E2}"/>
              </a:ext>
            </a:extLst>
          </p:cNvPr>
          <p:cNvSpPr/>
          <p:nvPr/>
        </p:nvSpPr>
        <p:spPr>
          <a:xfrm>
            <a:off x="1638562" y="5882411"/>
            <a:ext cx="8325245" cy="415498"/>
          </a:xfrm>
          <a:prstGeom prst="rect">
            <a:avLst/>
          </a:prstGeom>
        </p:spPr>
        <p:txBody>
          <a:bodyPr wrap="square">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prstClr val="white"/>
                </a:solidFill>
                <a:effectLst/>
                <a:uLnTx/>
                <a:uFillTx/>
              </a:rPr>
              <a:t>Diversification is an approach to help manage investment risk. It does not eliminate the risk of loss if security prices decline. This is a hypothetical example used for illustrative purposes only. It is not representative of any specific investment or combination of investments.</a:t>
            </a:r>
          </a:p>
        </p:txBody>
      </p:sp>
      <p:sp>
        <p:nvSpPr>
          <p:cNvPr id="19" name="Google Shape;189;p4">
            <a:extLst>
              <a:ext uri="{FF2B5EF4-FFF2-40B4-BE49-F238E27FC236}">
                <a16:creationId xmlns:a16="http://schemas.microsoft.com/office/drawing/2014/main" id="{6AAE5AB3-0198-49F2-B14E-22BC3C74F6CB}"/>
              </a:ext>
            </a:extLst>
          </p:cNvPr>
          <p:cNvSpPr txBox="1"/>
          <p:nvPr/>
        </p:nvSpPr>
        <p:spPr>
          <a:xfrm>
            <a:off x="634775" y="1232814"/>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200" dirty="0">
                <a:solidFill>
                  <a:schemeClr val="bg1"/>
                </a:solidFill>
              </a:rPr>
              <a:t>Engineering Your Investments</a:t>
            </a:r>
            <a:endParaRPr sz="3200" b="1" dirty="0">
              <a:solidFill>
                <a:schemeClr val="bg1"/>
              </a:solidFill>
              <a:ea typeface="Arial Black"/>
              <a:cs typeface="Arial Black"/>
              <a:sym typeface="Arial Black"/>
            </a:endParaRPr>
          </a:p>
        </p:txBody>
      </p:sp>
    </p:spTree>
    <p:extLst>
      <p:ext uri="{BB962C8B-B14F-4D97-AF65-F5344CB8AC3E}">
        <p14:creationId xmlns:p14="http://schemas.microsoft.com/office/powerpoint/2010/main" val="35361909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69B95B38-1BDD-4665-A587-751C3AF3F93E}"/>
              </a:ext>
            </a:extLst>
          </p:cNvPr>
          <p:cNvPicPr>
            <a:picLocks noChangeAspect="1"/>
          </p:cNvPicPr>
          <p:nvPr/>
        </p:nvPicPr>
        <p:blipFill rotWithShape="1">
          <a:blip r:embed="rId3">
            <a:alphaModFix amt="50000"/>
            <a:extLst>
              <a:ext uri="{28A0092B-C50C-407E-A947-70E740481C1C}">
                <a14:useLocalDpi xmlns:a14="http://schemas.microsoft.com/office/drawing/2010/main"/>
              </a:ext>
            </a:extLst>
          </a:blip>
          <a:srcRect t="10352"/>
          <a:stretch/>
        </p:blipFill>
        <p:spPr>
          <a:xfrm>
            <a:off x="-2" y="13438"/>
            <a:ext cx="12215986" cy="6844561"/>
          </a:xfrm>
          <a:prstGeom prst="rect">
            <a:avLst/>
          </a:prstGeom>
        </p:spPr>
      </p:pic>
      <p:sp>
        <p:nvSpPr>
          <p:cNvPr id="51" name="Rectangle 50">
            <a:extLst>
              <a:ext uri="{FF2B5EF4-FFF2-40B4-BE49-F238E27FC236}">
                <a16:creationId xmlns:a16="http://schemas.microsoft.com/office/drawing/2014/main" id="{6E9EBA24-9785-4880-A1B0-1A6189A6AA3D}"/>
              </a:ext>
            </a:extLst>
          </p:cNvPr>
          <p:cNvSpPr/>
          <p:nvPr/>
        </p:nvSpPr>
        <p:spPr>
          <a:xfrm>
            <a:off x="6380041" y="2892152"/>
            <a:ext cx="3073016" cy="2439549"/>
          </a:xfrm>
          <a:prstGeom prst="rect">
            <a:avLst/>
          </a:prstGeom>
          <a:solidFill>
            <a:srgbClr val="262626"/>
          </a:solidFill>
          <a:ln>
            <a:noFill/>
          </a:ln>
          <a:effectLst>
            <a:outerShdw blurRad="76200" dir="18900000" sy="23000" kx="-1200000" algn="bl" rotWithShape="0">
              <a:prstClr val="black">
                <a:alpha val="20000"/>
              </a:prstClr>
            </a:outerShdw>
          </a:effectLst>
          <a:scene3d>
            <a:camera prst="obliqueTopRight"/>
            <a:lightRig rig="threePt" dir="t"/>
          </a:scene3d>
          <a:sp3d extrusionH="1143000" prstMaterial="flat">
            <a:contourClr>
              <a:srgbClr val="0D4C6E"/>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Google Shape;176;p4">
            <a:extLst>
              <a:ext uri="{FF2B5EF4-FFF2-40B4-BE49-F238E27FC236}">
                <a16:creationId xmlns:a16="http://schemas.microsoft.com/office/drawing/2014/main" id="{189AFC33-EBB3-47D2-BAA6-F30A7F34B890}"/>
              </a:ext>
            </a:extLst>
          </p:cNvPr>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chemeClr val="lt1">
                    <a:alpha val="30000"/>
                  </a:schemeClr>
                </a:solidFill>
                <a:latin typeface="Arial Black"/>
                <a:ea typeface="Arial Black"/>
                <a:cs typeface="Arial Black"/>
                <a:sym typeface="Arial Black"/>
              </a:rPr>
              <a:t>INVESTMENT MATTERS – 5 SMART INVESTMENTING PRINCIPLES</a:t>
            </a:r>
            <a:endParaRPr sz="1200" b="1" dirty="0">
              <a:solidFill>
                <a:schemeClr val="lt1">
                  <a:alpha val="30000"/>
                </a:schemeClr>
              </a:solidFill>
              <a:latin typeface="Arial Black"/>
              <a:ea typeface="Arial Black"/>
              <a:cs typeface="Arial Black"/>
              <a:sym typeface="Arial Black"/>
            </a:endParaRPr>
          </a:p>
        </p:txBody>
      </p:sp>
      <p:sp>
        <p:nvSpPr>
          <p:cNvPr id="9" name="Google Shape;189;p4">
            <a:extLst>
              <a:ext uri="{FF2B5EF4-FFF2-40B4-BE49-F238E27FC236}">
                <a16:creationId xmlns:a16="http://schemas.microsoft.com/office/drawing/2014/main" id="{4E8B6457-57BE-4A3D-B6AB-642645A4257A}"/>
              </a:ext>
            </a:extLst>
          </p:cNvPr>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600" b="1" dirty="0">
                <a:solidFill>
                  <a:schemeClr val="lt1"/>
                </a:solidFill>
                <a:latin typeface="Arial Black"/>
                <a:ea typeface="Arial Black"/>
                <a:cs typeface="Arial Black"/>
                <a:sym typeface="Arial Black"/>
              </a:rPr>
              <a:t>DIVERSIFY, DIVERSIFY, DIVERSIFY</a:t>
            </a:r>
            <a:endParaRPr sz="3600" b="1" dirty="0">
              <a:solidFill>
                <a:schemeClr val="lt1"/>
              </a:solidFill>
              <a:latin typeface="Arial Black"/>
              <a:ea typeface="Arial Black"/>
              <a:cs typeface="Arial Black"/>
              <a:sym typeface="Arial Black"/>
            </a:endParaRPr>
          </a:p>
        </p:txBody>
      </p:sp>
      <p:sp>
        <p:nvSpPr>
          <p:cNvPr id="23" name="Rectangle 22">
            <a:extLst>
              <a:ext uri="{FF2B5EF4-FFF2-40B4-BE49-F238E27FC236}">
                <a16:creationId xmlns:a16="http://schemas.microsoft.com/office/drawing/2014/main" id="{7E6EA888-EFBD-4BCB-B1E7-A0879852051C}"/>
              </a:ext>
            </a:extLst>
          </p:cNvPr>
          <p:cNvSpPr/>
          <p:nvPr/>
        </p:nvSpPr>
        <p:spPr>
          <a:xfrm>
            <a:off x="2494484" y="2883795"/>
            <a:ext cx="3150092" cy="2439549"/>
          </a:xfrm>
          <a:prstGeom prst="rect">
            <a:avLst/>
          </a:prstGeom>
          <a:solidFill>
            <a:srgbClr val="D9D9D9"/>
          </a:solidFill>
          <a:ln>
            <a:noFill/>
          </a:ln>
          <a:effectLst>
            <a:outerShdw blurRad="76200" dir="18900000" sy="23000" kx="-1200000" algn="bl" rotWithShape="0">
              <a:prstClr val="black">
                <a:alpha val="20000"/>
              </a:prstClr>
            </a:outerShdw>
          </a:effectLst>
          <a:scene3d>
            <a:camera prst="obliqueTopRight"/>
            <a:lightRig rig="threePt" dir="t"/>
          </a:scene3d>
          <a:sp3d extrusionH="1143000" prstMaterial="flat">
            <a:contourClr>
              <a:srgbClr val="0D4C6E"/>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461EFE8-6F76-4732-8250-4D4A3F064FE4}"/>
              </a:ext>
            </a:extLst>
          </p:cNvPr>
          <p:cNvSpPr/>
          <p:nvPr/>
        </p:nvSpPr>
        <p:spPr>
          <a:xfrm>
            <a:off x="3010027" y="1365153"/>
            <a:ext cx="6171947" cy="553998"/>
          </a:xfrm>
          <a:prstGeom prst="rect">
            <a:avLst/>
          </a:prstGeom>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schemeClr val="bg1"/>
                </a:solidFill>
                <a:effectLst/>
                <a:uLnTx/>
                <a:uFillTx/>
              </a:rPr>
              <a:t>$750,000 Portfolio after 20 years</a:t>
            </a:r>
            <a:endParaRPr kumimoji="0" lang="en-US" sz="3000" b="0" i="0" u="none" strike="noStrike" kern="0" cap="none" spc="0" normalizeH="0" baseline="0" noProof="0" dirty="0">
              <a:ln>
                <a:noFill/>
              </a:ln>
              <a:solidFill>
                <a:schemeClr val="bg1"/>
              </a:solidFill>
              <a:effectLst/>
              <a:uLnTx/>
              <a:uFillTx/>
            </a:endParaRPr>
          </a:p>
        </p:txBody>
      </p:sp>
      <p:sp>
        <p:nvSpPr>
          <p:cNvPr id="28" name="Rectangle 27">
            <a:extLst>
              <a:ext uri="{FF2B5EF4-FFF2-40B4-BE49-F238E27FC236}">
                <a16:creationId xmlns:a16="http://schemas.microsoft.com/office/drawing/2014/main" id="{2BC70F83-84B8-4EA7-9AD6-64DABD84E977}"/>
              </a:ext>
            </a:extLst>
          </p:cNvPr>
          <p:cNvSpPr/>
          <p:nvPr/>
        </p:nvSpPr>
        <p:spPr>
          <a:xfrm>
            <a:off x="5804208" y="3886218"/>
            <a:ext cx="642938" cy="415499"/>
          </a:xfrm>
          <a:prstGeom prst="rect">
            <a:avLst/>
          </a:prstGeom>
        </p:spPr>
        <p:txBody>
          <a:bodyPr wrap="square">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2250" b="1" i="0" u="none" strike="noStrike" kern="0" cap="none" spc="0" normalizeH="0" baseline="0" noProof="0" dirty="0">
                <a:ln>
                  <a:noFill/>
                </a:ln>
                <a:solidFill>
                  <a:schemeClr val="bg1"/>
                </a:solidFill>
                <a:effectLst/>
                <a:uLnTx/>
                <a:uFillTx/>
              </a:rPr>
              <a:t>vs.</a:t>
            </a:r>
            <a:endParaRPr kumimoji="0" lang="en-US" sz="2250" b="0" i="0" u="none" strike="noStrike" kern="0" cap="none" spc="0" normalizeH="0" baseline="0" noProof="0" dirty="0">
              <a:ln>
                <a:noFill/>
              </a:ln>
              <a:solidFill>
                <a:schemeClr val="bg1"/>
              </a:solidFill>
              <a:effectLst/>
              <a:uLnTx/>
              <a:uFillTx/>
            </a:endParaRPr>
          </a:p>
        </p:txBody>
      </p:sp>
      <p:sp>
        <p:nvSpPr>
          <p:cNvPr id="33" name="Rectangle 32">
            <a:extLst>
              <a:ext uri="{FF2B5EF4-FFF2-40B4-BE49-F238E27FC236}">
                <a16:creationId xmlns:a16="http://schemas.microsoft.com/office/drawing/2014/main" id="{4B2AEFEE-9F0C-439A-B881-9B8F4D939B0F}"/>
              </a:ext>
            </a:extLst>
          </p:cNvPr>
          <p:cNvSpPr/>
          <p:nvPr/>
        </p:nvSpPr>
        <p:spPr>
          <a:xfrm>
            <a:off x="2482712" y="5444127"/>
            <a:ext cx="3112830" cy="369332"/>
          </a:xfrm>
          <a:prstGeom prst="rect">
            <a:avLst/>
          </a:prstGeom>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bg1"/>
                </a:solidFill>
                <a:effectLst/>
                <a:uLnTx/>
                <a:uFillTx/>
              </a:rPr>
              <a:t>Single Investment</a:t>
            </a:r>
          </a:p>
        </p:txBody>
      </p:sp>
      <p:sp>
        <p:nvSpPr>
          <p:cNvPr id="34" name="Rectangle 33">
            <a:extLst>
              <a:ext uri="{FF2B5EF4-FFF2-40B4-BE49-F238E27FC236}">
                <a16:creationId xmlns:a16="http://schemas.microsoft.com/office/drawing/2014/main" id="{C85CC9DA-C383-4F7E-8594-BEEB66E0E879}"/>
              </a:ext>
            </a:extLst>
          </p:cNvPr>
          <p:cNvSpPr/>
          <p:nvPr/>
        </p:nvSpPr>
        <p:spPr>
          <a:xfrm>
            <a:off x="6331121" y="5449653"/>
            <a:ext cx="3112831" cy="369332"/>
          </a:xfrm>
          <a:prstGeom prst="rect">
            <a:avLst/>
          </a:prstGeom>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bg1"/>
                </a:solidFill>
                <a:effectLst/>
                <a:uLnTx/>
                <a:uFillTx/>
              </a:rPr>
              <a:t>Three Investments</a:t>
            </a:r>
          </a:p>
        </p:txBody>
      </p:sp>
      <p:sp>
        <p:nvSpPr>
          <p:cNvPr id="35" name="Rectangle 34">
            <a:extLst>
              <a:ext uri="{FF2B5EF4-FFF2-40B4-BE49-F238E27FC236}">
                <a16:creationId xmlns:a16="http://schemas.microsoft.com/office/drawing/2014/main" id="{3CBA491C-8767-44BD-A522-265EA6D517E2}"/>
              </a:ext>
            </a:extLst>
          </p:cNvPr>
          <p:cNvSpPr/>
          <p:nvPr/>
        </p:nvSpPr>
        <p:spPr>
          <a:xfrm>
            <a:off x="1933378" y="6091961"/>
            <a:ext cx="8325245" cy="415498"/>
          </a:xfrm>
          <a:prstGeom prst="rect">
            <a:avLst/>
          </a:prstGeom>
        </p:spPr>
        <p:txBody>
          <a:bodyPr wrap="square">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prstClr val="white"/>
                </a:solidFill>
                <a:effectLst/>
                <a:uLnTx/>
                <a:uFillTx/>
              </a:rPr>
              <a:t>Diversification is an approach to help manage investment risk. It does not eliminate the risk of loss if security prices decline. This is a hypothetical example used for illustrative purposes only. It is not representative of any specific investment or combination of investments.</a:t>
            </a:r>
          </a:p>
        </p:txBody>
      </p:sp>
      <p:sp>
        <p:nvSpPr>
          <p:cNvPr id="2" name="Rectangle 1">
            <a:extLst>
              <a:ext uri="{FF2B5EF4-FFF2-40B4-BE49-F238E27FC236}">
                <a16:creationId xmlns:a16="http://schemas.microsoft.com/office/drawing/2014/main" id="{D86B7BB0-D1D8-4537-9D33-66D71BC435C6}"/>
              </a:ext>
            </a:extLst>
          </p:cNvPr>
          <p:cNvSpPr/>
          <p:nvPr/>
        </p:nvSpPr>
        <p:spPr>
          <a:xfrm>
            <a:off x="6369249" y="4183598"/>
            <a:ext cx="3112830" cy="1151287"/>
          </a:xfrm>
          <a:prstGeom prst="rect">
            <a:avLst/>
          </a:prstGeom>
          <a:solidFill>
            <a:srgbClr val="737373"/>
          </a:solidFill>
          <a:ln>
            <a:noFill/>
          </a:ln>
          <a:effectLst/>
          <a:scene3d>
            <a:camera prst="obliqueTopRight"/>
            <a:lightRig rig="threePt" dir="t"/>
          </a:scene3d>
          <a:sp3d extrusionH="1016000"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C1E4E00-7EC3-45A8-AE24-4EA280D29E67}"/>
              </a:ext>
            </a:extLst>
          </p:cNvPr>
          <p:cNvSpPr/>
          <p:nvPr/>
        </p:nvSpPr>
        <p:spPr>
          <a:xfrm>
            <a:off x="6366276" y="2793773"/>
            <a:ext cx="3118777" cy="1380300"/>
          </a:xfrm>
          <a:prstGeom prst="rect">
            <a:avLst/>
          </a:prstGeom>
          <a:solidFill>
            <a:srgbClr val="262626"/>
          </a:solidFill>
          <a:ln>
            <a:noFill/>
          </a:ln>
          <a:effectLst/>
          <a:scene3d>
            <a:camera prst="obliqueTopRight"/>
            <a:lightRig rig="threePt" dir="t"/>
          </a:scene3d>
          <a:sp3d extrusionH="1016000"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1A27A2A8-0D31-4E24-B212-2AAE237300F4}"/>
              </a:ext>
            </a:extLst>
          </p:cNvPr>
          <p:cNvSpPr/>
          <p:nvPr/>
        </p:nvSpPr>
        <p:spPr>
          <a:xfrm>
            <a:off x="6193649" y="3200606"/>
            <a:ext cx="3211154" cy="629633"/>
          </a:xfrm>
          <a:prstGeom prst="rect">
            <a:avLst/>
          </a:prstGeom>
        </p:spPr>
        <p:txBody>
          <a:bodyPr wrap="square">
            <a:noAutofit/>
          </a:bodyPr>
          <a:lstStyle/>
          <a:p>
            <a:pPr algn="ctr"/>
            <a:r>
              <a:rPr lang="en-US" b="1" dirty="0">
                <a:solidFill>
                  <a:schemeClr val="bg1"/>
                </a:solidFill>
                <a:latin typeface="Arial" panose="020B0604020202020204" pitchFamily="34" charset="0"/>
              </a:rPr>
              <a:t>$1,165,239 </a:t>
            </a:r>
          </a:p>
          <a:p>
            <a:pPr algn="ctr"/>
            <a:r>
              <a:rPr lang="en-US" b="1" dirty="0">
                <a:solidFill>
                  <a:schemeClr val="bg1"/>
                </a:solidFill>
                <a:latin typeface="Arial" panose="020B0604020202020204" pitchFamily="34" charset="0"/>
              </a:rPr>
              <a:t>(8% Return)</a:t>
            </a:r>
            <a:endParaRPr lang="en-US" b="1" dirty="0">
              <a:latin typeface="Arial" panose="020B0604020202020204" pitchFamily="34" charset="0"/>
            </a:endParaRPr>
          </a:p>
        </p:txBody>
      </p:sp>
      <p:sp>
        <p:nvSpPr>
          <p:cNvPr id="30" name="Rectangle 29">
            <a:extLst>
              <a:ext uri="{FF2B5EF4-FFF2-40B4-BE49-F238E27FC236}">
                <a16:creationId xmlns:a16="http://schemas.microsoft.com/office/drawing/2014/main" id="{2A5910B8-5515-4EC7-A56E-86CED7D6C5FB}"/>
              </a:ext>
            </a:extLst>
          </p:cNvPr>
          <p:cNvSpPr/>
          <p:nvPr/>
        </p:nvSpPr>
        <p:spPr>
          <a:xfrm>
            <a:off x="7543481" y="4628212"/>
            <a:ext cx="1879921" cy="629633"/>
          </a:xfrm>
          <a:prstGeom prst="rect">
            <a:avLst/>
          </a:prstGeom>
        </p:spPr>
        <p:txBody>
          <a:bodyPr wrap="square">
            <a:noAutofit/>
          </a:bodyPr>
          <a:lstStyle/>
          <a:p>
            <a:pPr algn="r"/>
            <a:r>
              <a:rPr lang="en-US" b="1" dirty="0">
                <a:solidFill>
                  <a:schemeClr val="bg1"/>
                </a:solidFill>
                <a:latin typeface="Arial" panose="020B0604020202020204" pitchFamily="34" charset="0"/>
              </a:rPr>
              <a:t>$880,911 </a:t>
            </a:r>
          </a:p>
          <a:p>
            <a:pPr algn="r"/>
            <a:r>
              <a:rPr lang="en-US" b="1" dirty="0">
                <a:solidFill>
                  <a:schemeClr val="bg1"/>
                </a:solidFill>
                <a:latin typeface="Arial" panose="020B0604020202020204" pitchFamily="34" charset="0"/>
              </a:rPr>
              <a:t>(6.5% Return)</a:t>
            </a:r>
          </a:p>
        </p:txBody>
      </p:sp>
      <p:sp>
        <p:nvSpPr>
          <p:cNvPr id="31" name="Rectangle 30">
            <a:extLst>
              <a:ext uri="{FF2B5EF4-FFF2-40B4-BE49-F238E27FC236}">
                <a16:creationId xmlns:a16="http://schemas.microsoft.com/office/drawing/2014/main" id="{4E928504-974B-46DB-BFD5-55D98A225171}"/>
              </a:ext>
            </a:extLst>
          </p:cNvPr>
          <p:cNvSpPr/>
          <p:nvPr/>
        </p:nvSpPr>
        <p:spPr>
          <a:xfrm>
            <a:off x="6641494" y="2164140"/>
            <a:ext cx="2440339" cy="629633"/>
          </a:xfrm>
          <a:prstGeom prst="rect">
            <a:avLst/>
          </a:prstGeom>
        </p:spPr>
        <p:txBody>
          <a:bodyPr wrap="square">
            <a:noAutofit/>
          </a:bodyPr>
          <a:lstStyle/>
          <a:p>
            <a:pPr algn="ctr"/>
            <a:r>
              <a:rPr lang="en-US" sz="1875" b="1" dirty="0">
                <a:solidFill>
                  <a:schemeClr val="bg1"/>
                </a:solidFill>
                <a:latin typeface="Arial" panose="020B0604020202020204" pitchFamily="34" charset="0"/>
              </a:rPr>
              <a:t>$2,046,150 total</a:t>
            </a:r>
          </a:p>
        </p:txBody>
      </p:sp>
      <p:sp>
        <p:nvSpPr>
          <p:cNvPr id="16" name="Rectangle 15">
            <a:extLst>
              <a:ext uri="{FF2B5EF4-FFF2-40B4-BE49-F238E27FC236}">
                <a16:creationId xmlns:a16="http://schemas.microsoft.com/office/drawing/2014/main" id="{7391AEBC-C13F-43B1-8A3B-B061DB65D275}"/>
              </a:ext>
            </a:extLst>
          </p:cNvPr>
          <p:cNvSpPr/>
          <p:nvPr/>
        </p:nvSpPr>
        <p:spPr>
          <a:xfrm>
            <a:off x="6441801" y="4638643"/>
            <a:ext cx="1299591" cy="703304"/>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F222A202-4557-4E80-8D32-1CD56575EE83}"/>
              </a:ext>
            </a:extLst>
          </p:cNvPr>
          <p:cNvSpPr txBox="1"/>
          <p:nvPr/>
        </p:nvSpPr>
        <p:spPr>
          <a:xfrm>
            <a:off x="6329405" y="4661804"/>
            <a:ext cx="1526380" cy="646331"/>
          </a:xfrm>
          <a:prstGeom prst="rect">
            <a:avLst/>
          </a:prstGeom>
          <a:noFill/>
        </p:spPr>
        <p:txBody>
          <a:bodyPr wrap="square">
            <a:spAutoFit/>
          </a:bodyPr>
          <a:lstStyle/>
          <a:p>
            <a:pPr algn="ctr"/>
            <a:r>
              <a:rPr lang="en-US" b="1" dirty="0">
                <a:solidFill>
                  <a:srgbClr val="262626"/>
                </a:solidFill>
                <a:latin typeface="Arial" panose="020B0604020202020204" pitchFamily="34" charset="0"/>
              </a:rPr>
              <a:t>$0</a:t>
            </a:r>
          </a:p>
          <a:p>
            <a:pPr algn="ctr"/>
            <a:r>
              <a:rPr lang="en-US" b="1" dirty="0">
                <a:solidFill>
                  <a:srgbClr val="262626"/>
                </a:solidFill>
                <a:latin typeface="Arial" panose="020B0604020202020204" pitchFamily="34" charset="0"/>
              </a:rPr>
              <a:t>(total loss)</a:t>
            </a:r>
          </a:p>
        </p:txBody>
      </p:sp>
      <p:sp>
        <p:nvSpPr>
          <p:cNvPr id="36" name="Rectangle 35">
            <a:extLst>
              <a:ext uri="{FF2B5EF4-FFF2-40B4-BE49-F238E27FC236}">
                <a16:creationId xmlns:a16="http://schemas.microsoft.com/office/drawing/2014/main" id="{F20DCDA0-ED56-476B-84F9-01CB0990C5F8}"/>
              </a:ext>
            </a:extLst>
          </p:cNvPr>
          <p:cNvSpPr/>
          <p:nvPr/>
        </p:nvSpPr>
        <p:spPr>
          <a:xfrm>
            <a:off x="2378753" y="3609874"/>
            <a:ext cx="3238617" cy="629633"/>
          </a:xfrm>
          <a:prstGeom prst="rect">
            <a:avLst/>
          </a:prstGeom>
        </p:spPr>
        <p:txBody>
          <a:bodyPr wrap="square">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effectLst/>
                <a:uLnTx/>
                <a:uFillTx/>
              </a:rPr>
              <a:t>$1,989,973 </a:t>
            </a:r>
          </a:p>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effectLst/>
                <a:uLnTx/>
                <a:uFillTx/>
              </a:rPr>
              <a:t>(5% Return)</a:t>
            </a:r>
          </a:p>
        </p:txBody>
      </p:sp>
      <p:sp>
        <p:nvSpPr>
          <p:cNvPr id="37" name="Rectangle 36">
            <a:extLst>
              <a:ext uri="{FF2B5EF4-FFF2-40B4-BE49-F238E27FC236}">
                <a16:creationId xmlns:a16="http://schemas.microsoft.com/office/drawing/2014/main" id="{432CB6B8-DE49-49FE-92B9-5ED983781EAD}"/>
              </a:ext>
            </a:extLst>
          </p:cNvPr>
          <p:cNvSpPr/>
          <p:nvPr/>
        </p:nvSpPr>
        <p:spPr>
          <a:xfrm>
            <a:off x="2820592" y="2254163"/>
            <a:ext cx="2440339" cy="629633"/>
          </a:xfrm>
          <a:prstGeom prst="rect">
            <a:avLst/>
          </a:prstGeom>
        </p:spPr>
        <p:txBody>
          <a:bodyPr wrap="square">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75" b="1" i="0" u="none" strike="noStrike" kern="0" cap="none" spc="0" normalizeH="0" baseline="0" noProof="0" dirty="0">
                <a:ln>
                  <a:noFill/>
                </a:ln>
                <a:solidFill>
                  <a:schemeClr val="bg2"/>
                </a:solidFill>
                <a:effectLst/>
                <a:uLnTx/>
                <a:uFillTx/>
              </a:rPr>
              <a:t>$1,989,973 total</a:t>
            </a:r>
          </a:p>
        </p:txBody>
      </p:sp>
    </p:spTree>
    <p:extLst>
      <p:ext uri="{BB962C8B-B14F-4D97-AF65-F5344CB8AC3E}">
        <p14:creationId xmlns:p14="http://schemas.microsoft.com/office/powerpoint/2010/main" val="23581936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E1FC54C3-8B29-421E-BB42-DBAC6B42DA8B}"/>
              </a:ext>
            </a:extLst>
          </p:cNvPr>
          <p:cNvPicPr>
            <a:picLocks noChangeAspect="1"/>
          </p:cNvPicPr>
          <p:nvPr/>
        </p:nvPicPr>
        <p:blipFill rotWithShape="1">
          <a:blip r:embed="rId3">
            <a:extLst>
              <a:ext uri="{28A0092B-C50C-407E-A947-70E740481C1C}">
                <a14:useLocalDpi xmlns:a14="http://schemas.microsoft.com/office/drawing/2010/main"/>
              </a:ext>
            </a:extLst>
          </a:blip>
          <a:srcRect l="1203" r="1203" b="12321"/>
          <a:stretch/>
        </p:blipFill>
        <p:spPr>
          <a:xfrm>
            <a:off x="-1" y="3059"/>
            <a:ext cx="12202897" cy="6851882"/>
          </a:xfrm>
          <a:prstGeom prst="rect">
            <a:avLst/>
          </a:prstGeom>
        </p:spPr>
      </p:pic>
      <p:sp>
        <p:nvSpPr>
          <p:cNvPr id="8" name="Google Shape;176;p4">
            <a:extLst>
              <a:ext uri="{FF2B5EF4-FFF2-40B4-BE49-F238E27FC236}">
                <a16:creationId xmlns:a16="http://schemas.microsoft.com/office/drawing/2014/main" id="{189AFC33-EBB3-47D2-BAA6-F30A7F34B890}"/>
              </a:ext>
            </a:extLst>
          </p:cNvPr>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chemeClr val="lt1">
                    <a:alpha val="30000"/>
                  </a:schemeClr>
                </a:solidFill>
                <a:latin typeface="Arial Black"/>
                <a:ea typeface="Arial Black"/>
                <a:cs typeface="Arial Black"/>
                <a:sym typeface="Arial Black"/>
              </a:rPr>
              <a:t>INVESTMENT MATTERS – 5 SMART INVESTMENTING PRINCIPLES</a:t>
            </a:r>
            <a:endParaRPr sz="1200" b="1" dirty="0">
              <a:solidFill>
                <a:schemeClr val="lt1">
                  <a:alpha val="30000"/>
                </a:schemeClr>
              </a:solidFill>
              <a:latin typeface="Arial Black"/>
              <a:ea typeface="Arial Black"/>
              <a:cs typeface="Arial Black"/>
              <a:sym typeface="Arial Black"/>
            </a:endParaRPr>
          </a:p>
        </p:txBody>
      </p:sp>
      <p:sp>
        <p:nvSpPr>
          <p:cNvPr id="9" name="Google Shape;189;p4">
            <a:extLst>
              <a:ext uri="{FF2B5EF4-FFF2-40B4-BE49-F238E27FC236}">
                <a16:creationId xmlns:a16="http://schemas.microsoft.com/office/drawing/2014/main" id="{4E8B6457-57BE-4A3D-B6AB-642645A4257A}"/>
              </a:ext>
            </a:extLst>
          </p:cNvPr>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600" b="1" dirty="0">
                <a:solidFill>
                  <a:schemeClr val="lt1"/>
                </a:solidFill>
                <a:latin typeface="Arial Black"/>
                <a:ea typeface="Arial Black"/>
                <a:cs typeface="Arial Black"/>
                <a:sym typeface="Arial Black"/>
              </a:rPr>
              <a:t>UNDERSTANDING MARKET MOVES</a:t>
            </a:r>
            <a:endParaRPr sz="3600" b="1" dirty="0">
              <a:solidFill>
                <a:schemeClr val="lt1"/>
              </a:solidFill>
              <a:latin typeface="Arial Black"/>
              <a:ea typeface="Arial Black"/>
              <a:cs typeface="Arial Black"/>
              <a:sym typeface="Arial Black"/>
            </a:endParaRPr>
          </a:p>
        </p:txBody>
      </p:sp>
      <p:sp>
        <p:nvSpPr>
          <p:cNvPr id="14" name="Rectangle 13">
            <a:extLst>
              <a:ext uri="{FF2B5EF4-FFF2-40B4-BE49-F238E27FC236}">
                <a16:creationId xmlns:a16="http://schemas.microsoft.com/office/drawing/2014/main" id="{38E84CE9-772F-4D5B-8075-A151A94AEDFF}"/>
              </a:ext>
            </a:extLst>
          </p:cNvPr>
          <p:cNvSpPr/>
          <p:nvPr/>
        </p:nvSpPr>
        <p:spPr>
          <a:xfrm>
            <a:off x="1531755" y="5998761"/>
            <a:ext cx="9128491" cy="553998"/>
          </a:xfrm>
          <a:prstGeom prst="rect">
            <a:avLst/>
          </a:prstGeom>
        </p:spPr>
        <p:txBody>
          <a:bodyPr wrap="square">
            <a:spAutoFit/>
          </a:bodyPr>
          <a:lstStyle/>
          <a:p>
            <a:pPr algn="ctr"/>
            <a:r>
              <a:rPr lang="en-US" sz="1000" dirty="0">
                <a:solidFill>
                  <a:schemeClr val="bg1"/>
                </a:solidFill>
                <a:latin typeface="Arial" panose="020B0604020202020204" pitchFamily="34" charset="0"/>
              </a:rPr>
              <a:t>This is a hypothetical example used for illustrative purposes only. It is not representative of any specific investment or combination of investments. The S&amp;P 500 Composite index (total return) is an unmanaged index that is generally considered representative of the U.S. stock market. Index performance is not indicative of the past performance of a particular investment. Past performance does not guarantee future results. Individuals cannot invest directly in an index.</a:t>
            </a:r>
          </a:p>
        </p:txBody>
      </p:sp>
      <p:sp>
        <p:nvSpPr>
          <p:cNvPr id="21" name="Rectangle 20">
            <a:extLst>
              <a:ext uri="{FF2B5EF4-FFF2-40B4-BE49-F238E27FC236}">
                <a16:creationId xmlns:a16="http://schemas.microsoft.com/office/drawing/2014/main" id="{8561FABB-2050-41A5-A456-1AD634CD5CEF}"/>
              </a:ext>
            </a:extLst>
          </p:cNvPr>
          <p:cNvSpPr/>
          <p:nvPr/>
        </p:nvSpPr>
        <p:spPr>
          <a:xfrm>
            <a:off x="2153123" y="1532715"/>
            <a:ext cx="7885755" cy="4176412"/>
          </a:xfrm>
          <a:prstGeom prst="rect">
            <a:avLst/>
          </a:prstGeom>
          <a:solidFill>
            <a:srgbClr val="0D0D0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Diagram&#10;&#10;Description automatically generated with medium confidence">
            <a:extLst>
              <a:ext uri="{FF2B5EF4-FFF2-40B4-BE49-F238E27FC236}">
                <a16:creationId xmlns:a16="http://schemas.microsoft.com/office/drawing/2014/main" id="{0E94CC0A-46D2-4A9A-9ADA-31FD7E1927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43875" y="1423173"/>
            <a:ext cx="8104250" cy="4575588"/>
          </a:xfrm>
          <a:prstGeom prst="rect">
            <a:avLst/>
          </a:prstGeom>
        </p:spPr>
      </p:pic>
    </p:spTree>
    <p:extLst>
      <p:ext uri="{BB962C8B-B14F-4D97-AF65-F5344CB8AC3E}">
        <p14:creationId xmlns:p14="http://schemas.microsoft.com/office/powerpoint/2010/main" val="36792816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Calendar&#10;&#10;Description automatically generated">
            <a:extLst>
              <a:ext uri="{FF2B5EF4-FFF2-40B4-BE49-F238E27FC236}">
                <a16:creationId xmlns:a16="http://schemas.microsoft.com/office/drawing/2014/main" id="{DDF3AF99-46A7-4332-9A42-6D750AD372E6}"/>
              </a:ext>
            </a:extLst>
          </p:cNvPr>
          <p:cNvPicPr>
            <a:picLocks noChangeAspect="1"/>
          </p:cNvPicPr>
          <p:nvPr/>
        </p:nvPicPr>
        <p:blipFill rotWithShape="1">
          <a:blip r:embed="rId3" cstate="screen">
            <a:alphaModFix/>
            <a:grayscl/>
            <a:extLst>
              <a:ext uri="{28A0092B-C50C-407E-A947-70E740481C1C}">
                <a14:useLocalDpi xmlns:a14="http://schemas.microsoft.com/office/drawing/2010/main"/>
              </a:ext>
            </a:extLst>
          </a:blip>
          <a:srcRect t="7664" b="7961"/>
          <a:stretch/>
        </p:blipFill>
        <p:spPr>
          <a:xfrm>
            <a:off x="-4" y="1"/>
            <a:ext cx="12192004" cy="6858000"/>
          </a:xfrm>
          <a:prstGeom prst="rect">
            <a:avLst/>
          </a:prstGeom>
        </p:spPr>
      </p:pic>
      <p:pic>
        <p:nvPicPr>
          <p:cNvPr id="14" name="Picture 13">
            <a:extLst>
              <a:ext uri="{FF2B5EF4-FFF2-40B4-BE49-F238E27FC236}">
                <a16:creationId xmlns:a16="http://schemas.microsoft.com/office/drawing/2014/main" id="{CF3F3B98-FA8F-46F5-9A3A-E5CDFFD6643B}"/>
              </a:ext>
            </a:extLst>
          </p:cNvPr>
          <p:cNvPicPr>
            <a:picLocks noChangeAspect="1"/>
          </p:cNvPicPr>
          <p:nvPr/>
        </p:nvPicPr>
        <p:blipFill>
          <a:blip r:embed="rId4">
            <a:alphaModFix amt="90000"/>
          </a:blip>
          <a:stretch>
            <a:fillRect/>
          </a:stretch>
        </p:blipFill>
        <p:spPr>
          <a:xfrm>
            <a:off x="2" y="0"/>
            <a:ext cx="12191997" cy="6858000"/>
          </a:xfrm>
          <a:prstGeom prst="rect">
            <a:avLst/>
          </a:prstGeom>
        </p:spPr>
      </p:pic>
      <p:sp>
        <p:nvSpPr>
          <p:cNvPr id="8" name="Google Shape;176;p4">
            <a:extLst>
              <a:ext uri="{FF2B5EF4-FFF2-40B4-BE49-F238E27FC236}">
                <a16:creationId xmlns:a16="http://schemas.microsoft.com/office/drawing/2014/main" id="{189AFC33-EBB3-47D2-BAA6-F30A7F34B890}"/>
              </a:ext>
            </a:extLst>
          </p:cNvPr>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chemeClr val="lt1">
                    <a:alpha val="30000"/>
                  </a:schemeClr>
                </a:solidFill>
                <a:latin typeface="Arial Black"/>
                <a:ea typeface="Arial Black"/>
                <a:cs typeface="Arial Black"/>
                <a:sym typeface="Arial Black"/>
              </a:rPr>
              <a:t>INVESTMENT MATTERS – 5 SMART INVESTMENTING PRINCIPLES</a:t>
            </a:r>
            <a:endParaRPr sz="1200" b="1" dirty="0">
              <a:solidFill>
                <a:schemeClr val="lt1">
                  <a:alpha val="30000"/>
                </a:schemeClr>
              </a:solidFill>
              <a:latin typeface="Arial Black"/>
              <a:ea typeface="Arial Black"/>
              <a:cs typeface="Arial Black"/>
              <a:sym typeface="Arial Black"/>
            </a:endParaRPr>
          </a:p>
        </p:txBody>
      </p:sp>
      <p:sp>
        <p:nvSpPr>
          <p:cNvPr id="9" name="Google Shape;189;p4">
            <a:extLst>
              <a:ext uri="{FF2B5EF4-FFF2-40B4-BE49-F238E27FC236}">
                <a16:creationId xmlns:a16="http://schemas.microsoft.com/office/drawing/2014/main" id="{4E8B6457-57BE-4A3D-B6AB-642645A4257A}"/>
              </a:ext>
            </a:extLst>
          </p:cNvPr>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600" b="1" dirty="0">
                <a:solidFill>
                  <a:schemeClr val="lt1"/>
                </a:solidFill>
                <a:latin typeface="Arial Black"/>
                <a:ea typeface="Arial Black"/>
                <a:cs typeface="Arial Black"/>
                <a:sym typeface="Arial Black"/>
              </a:rPr>
              <a:t>CONSIDER TAXES AND INFLATION</a:t>
            </a:r>
            <a:endParaRPr sz="3600" b="1" dirty="0">
              <a:solidFill>
                <a:schemeClr val="lt1"/>
              </a:solidFill>
              <a:latin typeface="Arial Black"/>
              <a:ea typeface="Arial Black"/>
              <a:cs typeface="Arial Black"/>
              <a:sym typeface="Arial Black"/>
            </a:endParaRPr>
          </a:p>
        </p:txBody>
      </p:sp>
      <p:sp>
        <p:nvSpPr>
          <p:cNvPr id="11" name="TextBox 10">
            <a:extLst>
              <a:ext uri="{FF2B5EF4-FFF2-40B4-BE49-F238E27FC236}">
                <a16:creationId xmlns:a16="http://schemas.microsoft.com/office/drawing/2014/main" id="{FC09AA73-2DC7-4F8E-8466-00A33AC5FC1F}"/>
              </a:ext>
            </a:extLst>
          </p:cNvPr>
          <p:cNvSpPr txBox="1"/>
          <p:nvPr/>
        </p:nvSpPr>
        <p:spPr>
          <a:xfrm>
            <a:off x="1888523" y="1123568"/>
            <a:ext cx="8414954" cy="523220"/>
          </a:xfrm>
          <a:prstGeom prst="rect">
            <a:avLst/>
          </a:prstGeom>
          <a:noFill/>
        </p:spPr>
        <p:txBody>
          <a:bodyPr wrap="square">
            <a:spAutoFit/>
          </a:bodyPr>
          <a:lstStyle/>
          <a:p>
            <a:r>
              <a:rPr lang="en-US" sz="2800" dirty="0">
                <a:solidFill>
                  <a:schemeClr val="bg2"/>
                </a:solidFill>
                <a:latin typeface="+mj-lt"/>
              </a:rPr>
              <a:t>Days Worked to Pay Your Taxes (Annually)</a:t>
            </a:r>
          </a:p>
        </p:txBody>
      </p:sp>
      <p:sp>
        <p:nvSpPr>
          <p:cNvPr id="12" name="Rectangle 11">
            <a:extLst>
              <a:ext uri="{FF2B5EF4-FFF2-40B4-BE49-F238E27FC236}">
                <a16:creationId xmlns:a16="http://schemas.microsoft.com/office/drawing/2014/main" id="{35095DF2-F053-4CCC-AD03-5D9D7C64CFA2}"/>
              </a:ext>
            </a:extLst>
          </p:cNvPr>
          <p:cNvSpPr/>
          <p:nvPr/>
        </p:nvSpPr>
        <p:spPr>
          <a:xfrm>
            <a:off x="9267826" y="6195314"/>
            <a:ext cx="2257425" cy="253916"/>
          </a:xfrm>
          <a:prstGeom prst="rect">
            <a:avLst/>
          </a:prstGeom>
        </p:spPr>
        <p:txBody>
          <a:bodyPr wrap="square">
            <a:spAutoFit/>
          </a:bodyPr>
          <a:lstStyle/>
          <a:p>
            <a:pPr algn="r"/>
            <a:r>
              <a:rPr lang="en-US" sz="1050" dirty="0">
                <a:solidFill>
                  <a:schemeClr val="bg1"/>
                </a:solidFill>
                <a:latin typeface="Arial" panose="020B0604020202020204" pitchFamily="34" charset="0"/>
              </a:rPr>
              <a:t>Source: Tax Foundation, 2018</a:t>
            </a:r>
          </a:p>
        </p:txBody>
      </p:sp>
      <p:graphicFrame>
        <p:nvGraphicFramePr>
          <p:cNvPr id="10" name="Table 12">
            <a:extLst>
              <a:ext uri="{FF2B5EF4-FFF2-40B4-BE49-F238E27FC236}">
                <a16:creationId xmlns:a16="http://schemas.microsoft.com/office/drawing/2014/main" id="{73746AC8-5F7D-44C7-BC2A-30EC21589A69}"/>
              </a:ext>
            </a:extLst>
          </p:cNvPr>
          <p:cNvGraphicFramePr>
            <a:graphicFrameLocks noGrp="1"/>
          </p:cNvGraphicFramePr>
          <p:nvPr>
            <p:extLst>
              <p:ext uri="{D42A27DB-BD31-4B8C-83A1-F6EECF244321}">
                <p14:modId xmlns:p14="http://schemas.microsoft.com/office/powerpoint/2010/main" val="530271466"/>
              </p:ext>
            </p:extLst>
          </p:nvPr>
        </p:nvGraphicFramePr>
        <p:xfrm>
          <a:off x="3046359" y="1906292"/>
          <a:ext cx="5807709" cy="4182269"/>
        </p:xfrm>
        <a:graphic>
          <a:graphicData uri="http://schemas.openxmlformats.org/drawingml/2006/table">
            <a:tbl>
              <a:tblPr firstRow="1" bandRow="1">
                <a:tableStyleId>{5C22544A-7EE6-4342-B048-85BDC9FD1C3A}</a:tableStyleId>
              </a:tblPr>
              <a:tblGrid>
                <a:gridCol w="1070071">
                  <a:extLst>
                    <a:ext uri="{9D8B030D-6E8A-4147-A177-3AD203B41FA5}">
                      <a16:colId xmlns:a16="http://schemas.microsoft.com/office/drawing/2014/main" val="2519172061"/>
                    </a:ext>
                  </a:extLst>
                </a:gridCol>
                <a:gridCol w="4737638">
                  <a:extLst>
                    <a:ext uri="{9D8B030D-6E8A-4147-A177-3AD203B41FA5}">
                      <a16:colId xmlns:a16="http://schemas.microsoft.com/office/drawing/2014/main" val="1871059057"/>
                    </a:ext>
                  </a:extLst>
                </a:gridCol>
              </a:tblGrid>
              <a:tr h="686989">
                <a:tc>
                  <a:txBody>
                    <a:bodyPr/>
                    <a:lstStyle/>
                    <a:p>
                      <a:r>
                        <a:rPr lang="en-US" sz="2400" dirty="0">
                          <a:latin typeface="+mj-lt"/>
                        </a:rPr>
                        <a:t>44</a:t>
                      </a:r>
                    </a:p>
                  </a:txBody>
                  <a:tcPr anchor="ctr" anchorCtr="1">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6262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kern="1200" dirty="0">
                          <a:solidFill>
                            <a:schemeClr val="bg2"/>
                          </a:solidFill>
                          <a:latin typeface="+mj-lt"/>
                          <a:ea typeface="+mn-ea"/>
                          <a:cs typeface="+mn-cs"/>
                        </a:rPr>
                        <a:t>Individual Income Taxes</a:t>
                      </a:r>
                    </a:p>
                  </a:txBody>
                  <a:tcPr marL="365760" marT="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62626"/>
                    </a:solidFill>
                  </a:tcPr>
                </a:tc>
                <a:extLst>
                  <a:ext uri="{0D108BD9-81ED-4DB2-BD59-A6C34878D82A}">
                    <a16:rowId xmlns:a16="http://schemas.microsoft.com/office/drawing/2014/main" val="1224108212"/>
                  </a:ext>
                </a:extLst>
              </a:tr>
              <a:tr h="699056">
                <a:tc>
                  <a:txBody>
                    <a:bodyPr/>
                    <a:lstStyle/>
                    <a:p>
                      <a:r>
                        <a:rPr lang="en-US" sz="2400" dirty="0">
                          <a:solidFill>
                            <a:schemeClr val="tx1"/>
                          </a:solidFill>
                          <a:latin typeface="+mj-lt"/>
                        </a:rPr>
                        <a:t>26</a:t>
                      </a:r>
                    </a:p>
                  </a:txBody>
                  <a:tcPr anchor="ctr" anchorCtr="1">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D4C6E"/>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kern="1200" dirty="0">
                          <a:solidFill>
                            <a:schemeClr val="tx1"/>
                          </a:solidFill>
                          <a:latin typeface="+mj-lt"/>
                          <a:ea typeface="Arial Black"/>
                          <a:cs typeface="Arial Black"/>
                          <a:sym typeface="Arial Black"/>
                        </a:rPr>
                        <a:t>Social Security</a:t>
                      </a:r>
                      <a:endParaRPr lang="en-US" sz="2400" kern="1200" dirty="0">
                        <a:solidFill>
                          <a:schemeClr val="tx1"/>
                        </a:solidFill>
                        <a:latin typeface="+mj-lt"/>
                        <a:ea typeface="+mn-ea"/>
                        <a:cs typeface="+mn-cs"/>
                      </a:endParaRPr>
                    </a:p>
                  </a:txBody>
                  <a:tcPr marL="36576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05987463"/>
                  </a:ext>
                </a:extLst>
              </a:tr>
              <a:tr h="699056">
                <a:tc>
                  <a:txBody>
                    <a:bodyPr/>
                    <a:lstStyle/>
                    <a:p>
                      <a:r>
                        <a:rPr lang="en-US" sz="2400" dirty="0">
                          <a:solidFill>
                            <a:schemeClr val="bg1"/>
                          </a:solidFill>
                          <a:latin typeface="+mj-lt"/>
                        </a:rPr>
                        <a:t>15</a:t>
                      </a:r>
                    </a:p>
                  </a:txBody>
                  <a:tcPr anchor="ctr" anchorCtr="1">
                    <a:lnL w="12700" cmpd="sng">
                      <a:noFill/>
                    </a:lnL>
                    <a:lnR w="12700" cap="flat" cmpd="sng" algn="ctr">
                      <a:solidFill>
                        <a:schemeClr val="tx1"/>
                      </a:solidFill>
                      <a:prstDash val="solid"/>
                      <a:round/>
                      <a:headEnd type="none" w="med" len="med"/>
                      <a:tailEnd type="none" w="med" len="med"/>
                    </a:lnR>
                    <a:lnT w="12700" cap="flat" cmpd="sng" algn="ctr">
                      <a:solidFill>
                        <a:srgbClr val="0D4C6E"/>
                      </a:solidFill>
                      <a:prstDash val="solid"/>
                      <a:round/>
                      <a:headEnd type="none" w="med" len="med"/>
                      <a:tailEnd type="none" w="med" len="med"/>
                    </a:lnT>
                    <a:lnB w="12700" cap="flat" cmpd="sng" algn="ctr">
                      <a:solidFill>
                        <a:srgbClr val="0D4C6E"/>
                      </a:solidFill>
                      <a:prstDash val="solid"/>
                      <a:round/>
                      <a:headEnd type="none" w="med" len="med"/>
                      <a:tailEnd type="none" w="med" len="med"/>
                    </a:lnB>
                    <a:lnTlToBr w="12700" cmpd="sng">
                      <a:noFill/>
                      <a:prstDash val="solid"/>
                    </a:lnTlToBr>
                    <a:lnBlToTr w="12700" cmpd="sng">
                      <a:noFill/>
                      <a:prstDash val="solid"/>
                    </a:lnBlToTr>
                    <a:solidFill>
                      <a:srgbClr val="262626"/>
                    </a:solidFill>
                  </a:tcPr>
                </a:tc>
                <a:tc>
                  <a:txBody>
                    <a:bodyPr/>
                    <a:lstStyle/>
                    <a:p>
                      <a:r>
                        <a:rPr lang="en-US" sz="2400" kern="1200" dirty="0">
                          <a:solidFill>
                            <a:schemeClr val="bg2"/>
                          </a:solidFill>
                          <a:latin typeface="+mj-lt"/>
                          <a:ea typeface="+mn-ea"/>
                          <a:cs typeface="+mn-cs"/>
                        </a:rPr>
                        <a:t>Sales and Excise Taxes</a:t>
                      </a:r>
                      <a:endParaRPr lang="en-US" sz="2400" dirty="0">
                        <a:latin typeface="+mj-lt"/>
                      </a:endParaRPr>
                    </a:p>
                  </a:txBody>
                  <a:tcPr marL="36576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62626"/>
                    </a:solidFill>
                  </a:tcPr>
                </a:tc>
                <a:extLst>
                  <a:ext uri="{0D108BD9-81ED-4DB2-BD59-A6C34878D82A}">
                    <a16:rowId xmlns:a16="http://schemas.microsoft.com/office/drawing/2014/main" val="2213638290"/>
                  </a:ext>
                </a:extLst>
              </a:tr>
              <a:tr h="699056">
                <a:tc>
                  <a:txBody>
                    <a:bodyPr/>
                    <a:lstStyle/>
                    <a:p>
                      <a:r>
                        <a:rPr lang="en-US" sz="2400" dirty="0">
                          <a:solidFill>
                            <a:schemeClr val="tx1"/>
                          </a:solidFill>
                          <a:latin typeface="+mj-lt"/>
                        </a:rPr>
                        <a:t>7</a:t>
                      </a:r>
                    </a:p>
                  </a:txBody>
                  <a:tcPr anchor="ctr" anchorCtr="1">
                    <a:lnL w="12700" cmpd="sng">
                      <a:noFill/>
                    </a:lnL>
                    <a:lnR w="12700" cap="flat" cmpd="sng" algn="ctr">
                      <a:solidFill>
                        <a:schemeClr val="tx1"/>
                      </a:solidFill>
                      <a:prstDash val="solid"/>
                      <a:round/>
                      <a:headEnd type="none" w="med" len="med"/>
                      <a:tailEnd type="none" w="med" len="med"/>
                    </a:lnR>
                    <a:lnT w="12700" cap="flat" cmpd="sng" algn="ctr">
                      <a:solidFill>
                        <a:srgbClr val="0D4C6E"/>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kern="1200" dirty="0">
                          <a:solidFill>
                            <a:schemeClr val="tx1"/>
                          </a:solidFill>
                          <a:latin typeface="+mj-lt"/>
                          <a:ea typeface="+mn-ea"/>
                          <a:cs typeface="+mn-cs"/>
                        </a:rPr>
                        <a:t>Corporate Income Taxes</a:t>
                      </a:r>
                    </a:p>
                  </a:txBody>
                  <a:tcPr marL="36576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07174374"/>
                  </a:ext>
                </a:extLst>
              </a:tr>
              <a:tr h="699056">
                <a:tc>
                  <a:txBody>
                    <a:bodyPr/>
                    <a:lstStyle/>
                    <a:p>
                      <a:r>
                        <a:rPr lang="en-US" sz="2400" dirty="0">
                          <a:solidFill>
                            <a:schemeClr val="bg1"/>
                          </a:solidFill>
                          <a:latin typeface="+mj-lt"/>
                        </a:rPr>
                        <a:t>11</a:t>
                      </a:r>
                    </a:p>
                  </a:txBody>
                  <a:tcPr anchor="ctr" anchorCtr="1">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6262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kern="1200" dirty="0">
                          <a:solidFill>
                            <a:schemeClr val="bg2"/>
                          </a:solidFill>
                          <a:latin typeface="+mj-lt"/>
                          <a:ea typeface="+mn-ea"/>
                          <a:cs typeface="+mn-cs"/>
                        </a:rPr>
                        <a:t>Property Taxes</a:t>
                      </a:r>
                    </a:p>
                  </a:txBody>
                  <a:tcPr marL="36576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62626"/>
                    </a:solidFill>
                  </a:tcPr>
                </a:tc>
                <a:extLst>
                  <a:ext uri="{0D108BD9-81ED-4DB2-BD59-A6C34878D82A}">
                    <a16:rowId xmlns:a16="http://schemas.microsoft.com/office/drawing/2014/main" val="3364503092"/>
                  </a:ext>
                </a:extLst>
              </a:tr>
              <a:tr h="699056">
                <a:tc>
                  <a:txBody>
                    <a:bodyPr/>
                    <a:lstStyle/>
                    <a:p>
                      <a:r>
                        <a:rPr lang="en-US" sz="2400" dirty="0">
                          <a:solidFill>
                            <a:schemeClr val="tx1"/>
                          </a:solidFill>
                          <a:latin typeface="+mj-lt"/>
                        </a:rPr>
                        <a:t>6</a:t>
                      </a:r>
                    </a:p>
                  </a:txBody>
                  <a:tcPr anchor="ctr" anchorCtr="1">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kern="1200" dirty="0">
                          <a:solidFill>
                            <a:schemeClr val="tx1"/>
                          </a:solidFill>
                          <a:latin typeface="+mj-lt"/>
                          <a:ea typeface="+mn-ea"/>
                          <a:cs typeface="+mn-cs"/>
                        </a:rPr>
                        <a:t>Other Taxes</a:t>
                      </a:r>
                    </a:p>
                  </a:txBody>
                  <a:tcPr marL="36576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3168758"/>
                  </a:ext>
                </a:extLst>
              </a:tr>
            </a:tbl>
          </a:graphicData>
        </a:graphic>
      </p:graphicFrame>
    </p:spTree>
    <p:extLst>
      <p:ext uri="{BB962C8B-B14F-4D97-AF65-F5344CB8AC3E}">
        <p14:creationId xmlns:p14="http://schemas.microsoft.com/office/powerpoint/2010/main" val="37128323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C7AC2DF0-EF0B-4325-B445-181ADFC5D8D2}"/>
              </a:ext>
            </a:extLst>
          </p:cNvPr>
          <p:cNvPicPr>
            <a:picLocks noChangeAspect="1"/>
          </p:cNvPicPr>
          <p:nvPr/>
        </p:nvPicPr>
        <p:blipFill rotWithShape="1">
          <a:blip r:embed="rId3">
            <a:alphaModFix/>
            <a:extLst>
              <a:ext uri="{28A0092B-C50C-407E-A947-70E740481C1C}">
                <a14:useLocalDpi xmlns:a14="http://schemas.microsoft.com/office/drawing/2010/main"/>
              </a:ext>
            </a:extLst>
          </a:blip>
          <a:srcRect b="10103"/>
          <a:stretch/>
        </p:blipFill>
        <p:spPr>
          <a:xfrm>
            <a:off x="-18918" y="-1"/>
            <a:ext cx="12210918" cy="6860801"/>
          </a:xfrm>
          <a:prstGeom prst="rect">
            <a:avLst/>
          </a:prstGeom>
        </p:spPr>
      </p:pic>
      <p:sp>
        <p:nvSpPr>
          <p:cNvPr id="11" name="TextBox 10">
            <a:extLst>
              <a:ext uri="{FF2B5EF4-FFF2-40B4-BE49-F238E27FC236}">
                <a16:creationId xmlns:a16="http://schemas.microsoft.com/office/drawing/2014/main" id="{FC09AA73-2DC7-4F8E-8466-00A33AC5FC1F}"/>
              </a:ext>
            </a:extLst>
          </p:cNvPr>
          <p:cNvSpPr txBox="1"/>
          <p:nvPr/>
        </p:nvSpPr>
        <p:spPr>
          <a:xfrm>
            <a:off x="1888523" y="1123568"/>
            <a:ext cx="8414954" cy="523220"/>
          </a:xfrm>
          <a:prstGeom prst="rect">
            <a:avLst/>
          </a:prstGeom>
          <a:noFill/>
        </p:spPr>
        <p:txBody>
          <a:bodyPr wrap="square">
            <a:spAutoFit/>
          </a:bodyPr>
          <a:lstStyle/>
          <a:p>
            <a:r>
              <a:rPr lang="en-US" sz="2800" dirty="0">
                <a:solidFill>
                  <a:schemeClr val="bg2"/>
                </a:solidFill>
                <a:latin typeface="+mj-lt"/>
              </a:rPr>
              <a:t>Then and now…</a:t>
            </a:r>
          </a:p>
        </p:txBody>
      </p:sp>
      <p:sp>
        <p:nvSpPr>
          <p:cNvPr id="20" name="Rectangle 19">
            <a:extLst>
              <a:ext uri="{FF2B5EF4-FFF2-40B4-BE49-F238E27FC236}">
                <a16:creationId xmlns:a16="http://schemas.microsoft.com/office/drawing/2014/main" id="{5B35472C-9251-48D8-80B4-C03BEC1AE25A}"/>
              </a:ext>
            </a:extLst>
          </p:cNvPr>
          <p:cNvSpPr/>
          <p:nvPr/>
        </p:nvSpPr>
        <p:spPr>
          <a:xfrm>
            <a:off x="2152650" y="6185788"/>
            <a:ext cx="7659944" cy="253916"/>
          </a:xfrm>
          <a:prstGeom prst="rect">
            <a:avLst/>
          </a:prstGeom>
        </p:spPr>
        <p:txBody>
          <a:bodyPr wrap="square">
            <a:spAutoFit/>
          </a:bodyPr>
          <a:lstStyle/>
          <a:p>
            <a:r>
              <a:rPr lang="en-US" sz="1050" dirty="0">
                <a:solidFill>
                  <a:schemeClr val="bg1"/>
                </a:solidFill>
                <a:latin typeface="Arial" panose="020B0604020202020204" pitchFamily="34" charset="0"/>
              </a:rPr>
              <a:t>Sources: The People History, 2018; U.S. Census Bureau, 2018; </a:t>
            </a:r>
            <a:r>
              <a:rPr lang="en-US" sz="1050" dirty="0" err="1">
                <a:solidFill>
                  <a:schemeClr val="bg1"/>
                </a:solidFill>
                <a:latin typeface="Arial" panose="020B0604020202020204" pitchFamily="34" charset="0"/>
              </a:rPr>
              <a:t>Statista.com</a:t>
            </a:r>
            <a:r>
              <a:rPr lang="en-US" sz="1050" dirty="0">
                <a:solidFill>
                  <a:schemeClr val="bg1"/>
                </a:solidFill>
                <a:latin typeface="Arial" panose="020B0604020202020204" pitchFamily="34" charset="0"/>
              </a:rPr>
              <a:t>, 2018; Kelly Blue Book, January 3, 2018</a:t>
            </a:r>
          </a:p>
        </p:txBody>
      </p:sp>
      <p:sp>
        <p:nvSpPr>
          <p:cNvPr id="28" name="Rectangle 27">
            <a:extLst>
              <a:ext uri="{FF2B5EF4-FFF2-40B4-BE49-F238E27FC236}">
                <a16:creationId xmlns:a16="http://schemas.microsoft.com/office/drawing/2014/main" id="{8F27550C-440D-4A97-A756-F7C4F000A8FC}"/>
              </a:ext>
            </a:extLst>
          </p:cNvPr>
          <p:cNvSpPr/>
          <p:nvPr/>
        </p:nvSpPr>
        <p:spPr>
          <a:xfrm>
            <a:off x="1524000" y="3038169"/>
            <a:ext cx="5348748" cy="538956"/>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30" name="Rectangle 29">
            <a:extLst>
              <a:ext uri="{FF2B5EF4-FFF2-40B4-BE49-F238E27FC236}">
                <a16:creationId xmlns:a16="http://schemas.microsoft.com/office/drawing/2014/main" id="{3CDB72BD-B398-47E8-835C-3FF76B02FBBF}"/>
              </a:ext>
            </a:extLst>
          </p:cNvPr>
          <p:cNvSpPr/>
          <p:nvPr/>
        </p:nvSpPr>
        <p:spPr>
          <a:xfrm>
            <a:off x="1524000" y="4108067"/>
            <a:ext cx="5348748" cy="538956"/>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31" name="Rectangle 30">
            <a:extLst>
              <a:ext uri="{FF2B5EF4-FFF2-40B4-BE49-F238E27FC236}">
                <a16:creationId xmlns:a16="http://schemas.microsoft.com/office/drawing/2014/main" id="{44FBF005-3FED-480E-83EC-4D30B9C76348}"/>
              </a:ext>
            </a:extLst>
          </p:cNvPr>
          <p:cNvSpPr/>
          <p:nvPr/>
        </p:nvSpPr>
        <p:spPr>
          <a:xfrm>
            <a:off x="5639786" y="2405394"/>
            <a:ext cx="1210588" cy="553998"/>
          </a:xfrm>
          <a:prstGeom prst="rect">
            <a:avLst/>
          </a:prstGeom>
        </p:spPr>
        <p:txBody>
          <a:bodyPr wrap="none">
            <a:spAutoFit/>
          </a:bodyPr>
          <a:lstStyle/>
          <a:p>
            <a:r>
              <a:rPr lang="en-US" sz="3000" dirty="0">
                <a:solidFill>
                  <a:schemeClr val="bg1"/>
                </a:solidFill>
                <a:latin typeface="+mj-lt"/>
              </a:rPr>
              <a:t>2017</a:t>
            </a:r>
          </a:p>
        </p:txBody>
      </p:sp>
      <p:sp>
        <p:nvSpPr>
          <p:cNvPr id="32" name="Rectangle 31">
            <a:extLst>
              <a:ext uri="{FF2B5EF4-FFF2-40B4-BE49-F238E27FC236}">
                <a16:creationId xmlns:a16="http://schemas.microsoft.com/office/drawing/2014/main" id="{A8EDA820-ED3B-45DF-A7D3-6F9F5BB1FE28}"/>
              </a:ext>
            </a:extLst>
          </p:cNvPr>
          <p:cNvSpPr/>
          <p:nvPr/>
        </p:nvSpPr>
        <p:spPr>
          <a:xfrm>
            <a:off x="4066062" y="2405394"/>
            <a:ext cx="1210588" cy="553998"/>
          </a:xfrm>
          <a:prstGeom prst="rect">
            <a:avLst/>
          </a:prstGeom>
        </p:spPr>
        <p:txBody>
          <a:bodyPr wrap="none">
            <a:spAutoFit/>
          </a:bodyPr>
          <a:lstStyle/>
          <a:p>
            <a:r>
              <a:rPr lang="en-US" sz="3000" dirty="0">
                <a:solidFill>
                  <a:schemeClr val="bg1"/>
                </a:solidFill>
                <a:latin typeface="+mj-lt"/>
              </a:rPr>
              <a:t>1967</a:t>
            </a:r>
          </a:p>
        </p:txBody>
      </p:sp>
      <p:sp>
        <p:nvSpPr>
          <p:cNvPr id="33" name="Rectangle 32">
            <a:extLst>
              <a:ext uri="{FF2B5EF4-FFF2-40B4-BE49-F238E27FC236}">
                <a16:creationId xmlns:a16="http://schemas.microsoft.com/office/drawing/2014/main" id="{3A86DB6F-35D3-44C5-827B-47D26759A87C}"/>
              </a:ext>
            </a:extLst>
          </p:cNvPr>
          <p:cNvSpPr/>
          <p:nvPr/>
        </p:nvSpPr>
        <p:spPr>
          <a:xfrm>
            <a:off x="2104560" y="3122981"/>
            <a:ext cx="1428596" cy="369332"/>
          </a:xfrm>
          <a:prstGeom prst="rect">
            <a:avLst/>
          </a:prstGeom>
        </p:spPr>
        <p:txBody>
          <a:bodyPr wrap="none">
            <a:spAutoFit/>
          </a:bodyPr>
          <a:lstStyle/>
          <a:p>
            <a:pPr algn="r"/>
            <a:r>
              <a:rPr lang="en-US" b="1" dirty="0">
                <a:solidFill>
                  <a:schemeClr val="bg1"/>
                </a:solidFill>
                <a:latin typeface="Arial" panose="020B0604020202020204" pitchFamily="34" charset="0"/>
              </a:rPr>
              <a:t>New House</a:t>
            </a:r>
            <a:endParaRPr lang="en-US" b="1" dirty="0">
              <a:latin typeface="Arial" panose="020B0604020202020204" pitchFamily="34" charset="0"/>
            </a:endParaRPr>
          </a:p>
        </p:txBody>
      </p:sp>
      <p:sp>
        <p:nvSpPr>
          <p:cNvPr id="34" name="Rectangle 33">
            <a:extLst>
              <a:ext uri="{FF2B5EF4-FFF2-40B4-BE49-F238E27FC236}">
                <a16:creationId xmlns:a16="http://schemas.microsoft.com/office/drawing/2014/main" id="{E977EFA8-E621-43D0-9EA0-CBACFB46040D}"/>
              </a:ext>
            </a:extLst>
          </p:cNvPr>
          <p:cNvSpPr/>
          <p:nvPr/>
        </p:nvSpPr>
        <p:spPr>
          <a:xfrm>
            <a:off x="2532890" y="3673587"/>
            <a:ext cx="992579" cy="369332"/>
          </a:xfrm>
          <a:prstGeom prst="rect">
            <a:avLst/>
          </a:prstGeom>
        </p:spPr>
        <p:txBody>
          <a:bodyPr wrap="none">
            <a:spAutoFit/>
          </a:bodyPr>
          <a:lstStyle/>
          <a:p>
            <a:pPr algn="r"/>
            <a:r>
              <a:rPr lang="en-US" b="1" dirty="0">
                <a:solidFill>
                  <a:schemeClr val="bg1"/>
                </a:solidFill>
                <a:latin typeface="Arial" panose="020B0604020202020204" pitchFamily="34" charset="0"/>
              </a:rPr>
              <a:t>Income</a:t>
            </a:r>
            <a:endParaRPr lang="en-US" b="1" dirty="0">
              <a:latin typeface="Arial" panose="020B0604020202020204" pitchFamily="34" charset="0"/>
            </a:endParaRPr>
          </a:p>
        </p:txBody>
      </p:sp>
      <p:sp>
        <p:nvSpPr>
          <p:cNvPr id="35" name="Rectangle 34">
            <a:extLst>
              <a:ext uri="{FF2B5EF4-FFF2-40B4-BE49-F238E27FC236}">
                <a16:creationId xmlns:a16="http://schemas.microsoft.com/office/drawing/2014/main" id="{0454FCAC-CC53-48F1-A371-1315783EFC68}"/>
              </a:ext>
            </a:extLst>
          </p:cNvPr>
          <p:cNvSpPr/>
          <p:nvPr/>
        </p:nvSpPr>
        <p:spPr>
          <a:xfrm>
            <a:off x="1712150" y="4194697"/>
            <a:ext cx="1813318" cy="369332"/>
          </a:xfrm>
          <a:prstGeom prst="rect">
            <a:avLst/>
          </a:prstGeom>
        </p:spPr>
        <p:txBody>
          <a:bodyPr wrap="none">
            <a:spAutoFit/>
          </a:bodyPr>
          <a:lstStyle/>
          <a:p>
            <a:pPr algn="r"/>
            <a:r>
              <a:rPr lang="en-US" b="1" dirty="0">
                <a:solidFill>
                  <a:schemeClr val="bg1"/>
                </a:solidFill>
                <a:latin typeface="Arial" panose="020B0604020202020204" pitchFamily="34" charset="0"/>
              </a:rPr>
              <a:t>Gallons of Gas</a:t>
            </a:r>
            <a:endParaRPr lang="en-US" b="1" dirty="0">
              <a:latin typeface="Arial" panose="020B0604020202020204" pitchFamily="34" charset="0"/>
            </a:endParaRPr>
          </a:p>
        </p:txBody>
      </p:sp>
      <p:sp>
        <p:nvSpPr>
          <p:cNvPr id="36" name="Rectangle 35">
            <a:extLst>
              <a:ext uri="{FF2B5EF4-FFF2-40B4-BE49-F238E27FC236}">
                <a16:creationId xmlns:a16="http://schemas.microsoft.com/office/drawing/2014/main" id="{FCC4CC9E-D6E8-4F2B-A077-5E6E47F0BACD}"/>
              </a:ext>
            </a:extLst>
          </p:cNvPr>
          <p:cNvSpPr/>
          <p:nvPr/>
        </p:nvSpPr>
        <p:spPr>
          <a:xfrm>
            <a:off x="2425160" y="4715807"/>
            <a:ext cx="1107997" cy="369332"/>
          </a:xfrm>
          <a:prstGeom prst="rect">
            <a:avLst/>
          </a:prstGeom>
        </p:spPr>
        <p:txBody>
          <a:bodyPr wrap="none">
            <a:spAutoFit/>
          </a:bodyPr>
          <a:lstStyle/>
          <a:p>
            <a:pPr algn="r"/>
            <a:r>
              <a:rPr lang="en-US" b="1" dirty="0">
                <a:solidFill>
                  <a:schemeClr val="bg1"/>
                </a:solidFill>
                <a:latin typeface="Arial" panose="020B0604020202020204" pitchFamily="34" charset="0"/>
              </a:rPr>
              <a:t>New Car</a:t>
            </a:r>
            <a:endParaRPr lang="en-US" b="1" dirty="0">
              <a:latin typeface="Arial" panose="020B0604020202020204" pitchFamily="34" charset="0"/>
            </a:endParaRPr>
          </a:p>
        </p:txBody>
      </p:sp>
      <p:sp>
        <p:nvSpPr>
          <p:cNvPr id="37" name="Rectangle 36">
            <a:extLst>
              <a:ext uri="{FF2B5EF4-FFF2-40B4-BE49-F238E27FC236}">
                <a16:creationId xmlns:a16="http://schemas.microsoft.com/office/drawing/2014/main" id="{28E38FD3-7646-4A51-9F18-05EE42282CB8}"/>
              </a:ext>
            </a:extLst>
          </p:cNvPr>
          <p:cNvSpPr/>
          <p:nvPr/>
        </p:nvSpPr>
        <p:spPr>
          <a:xfrm>
            <a:off x="4024384" y="3122981"/>
            <a:ext cx="1018228" cy="369332"/>
          </a:xfrm>
          <a:prstGeom prst="rect">
            <a:avLst/>
          </a:prstGeom>
        </p:spPr>
        <p:txBody>
          <a:bodyPr wrap="none">
            <a:spAutoFit/>
          </a:bodyPr>
          <a:lstStyle/>
          <a:p>
            <a:pPr algn="ctr"/>
            <a:r>
              <a:rPr lang="en-US" b="1" dirty="0">
                <a:solidFill>
                  <a:schemeClr val="bg1"/>
                </a:solidFill>
                <a:latin typeface="Arial" panose="020B0604020202020204" pitchFamily="34" charset="0"/>
              </a:rPr>
              <a:t>$14,250</a:t>
            </a:r>
          </a:p>
        </p:txBody>
      </p:sp>
      <p:sp>
        <p:nvSpPr>
          <p:cNvPr id="39" name="Rectangle 38">
            <a:extLst>
              <a:ext uri="{FF2B5EF4-FFF2-40B4-BE49-F238E27FC236}">
                <a16:creationId xmlns:a16="http://schemas.microsoft.com/office/drawing/2014/main" id="{6912248E-79E4-43A0-B86B-0A96A77BADB5}"/>
              </a:ext>
            </a:extLst>
          </p:cNvPr>
          <p:cNvSpPr/>
          <p:nvPr/>
        </p:nvSpPr>
        <p:spPr>
          <a:xfrm>
            <a:off x="4095719" y="3673587"/>
            <a:ext cx="889987" cy="369332"/>
          </a:xfrm>
          <a:prstGeom prst="rect">
            <a:avLst/>
          </a:prstGeom>
        </p:spPr>
        <p:txBody>
          <a:bodyPr wrap="none">
            <a:spAutoFit/>
          </a:bodyPr>
          <a:lstStyle/>
          <a:p>
            <a:pPr algn="ctr"/>
            <a:r>
              <a:rPr lang="en-US" b="1" dirty="0">
                <a:solidFill>
                  <a:schemeClr val="bg1"/>
                </a:solidFill>
                <a:latin typeface="Arial" panose="020B0604020202020204" pitchFamily="34" charset="0"/>
              </a:rPr>
              <a:t>$7,300</a:t>
            </a:r>
          </a:p>
        </p:txBody>
      </p:sp>
      <p:sp>
        <p:nvSpPr>
          <p:cNvPr id="41" name="Rectangle 40">
            <a:extLst>
              <a:ext uri="{FF2B5EF4-FFF2-40B4-BE49-F238E27FC236}">
                <a16:creationId xmlns:a16="http://schemas.microsoft.com/office/drawing/2014/main" id="{B36EE4EA-02D9-4278-8479-BD039351FA9F}"/>
              </a:ext>
            </a:extLst>
          </p:cNvPr>
          <p:cNvSpPr/>
          <p:nvPr/>
        </p:nvSpPr>
        <p:spPr>
          <a:xfrm>
            <a:off x="4225348" y="4204530"/>
            <a:ext cx="633507" cy="646331"/>
          </a:xfrm>
          <a:prstGeom prst="rect">
            <a:avLst/>
          </a:prstGeom>
        </p:spPr>
        <p:txBody>
          <a:bodyPr wrap="none">
            <a:spAutoFit/>
          </a:bodyPr>
          <a:lstStyle/>
          <a:p>
            <a:pPr algn="ctr"/>
            <a:r>
              <a:rPr lang="en-US" b="1" dirty="0">
                <a:solidFill>
                  <a:schemeClr val="bg1"/>
                </a:solidFill>
                <a:latin typeface="Arial" panose="020B0604020202020204" pitchFamily="34" charset="0"/>
              </a:rPr>
              <a:t>33 ¢</a:t>
            </a:r>
          </a:p>
          <a:p>
            <a:pPr algn="ctr"/>
            <a:endParaRPr lang="en-US" b="1" dirty="0">
              <a:solidFill>
                <a:schemeClr val="bg1"/>
              </a:solidFill>
              <a:latin typeface="Arial" panose="020B0604020202020204" pitchFamily="34" charset="0"/>
            </a:endParaRPr>
          </a:p>
        </p:txBody>
      </p:sp>
      <p:sp>
        <p:nvSpPr>
          <p:cNvPr id="43" name="Rectangle 42">
            <a:extLst>
              <a:ext uri="{FF2B5EF4-FFF2-40B4-BE49-F238E27FC236}">
                <a16:creationId xmlns:a16="http://schemas.microsoft.com/office/drawing/2014/main" id="{392D6F5D-B797-4CAA-BC41-F2313D12338E}"/>
              </a:ext>
            </a:extLst>
          </p:cNvPr>
          <p:cNvSpPr/>
          <p:nvPr/>
        </p:nvSpPr>
        <p:spPr>
          <a:xfrm>
            <a:off x="4095719" y="4715806"/>
            <a:ext cx="889987" cy="369332"/>
          </a:xfrm>
          <a:prstGeom prst="rect">
            <a:avLst/>
          </a:prstGeom>
        </p:spPr>
        <p:txBody>
          <a:bodyPr wrap="none">
            <a:spAutoFit/>
          </a:bodyPr>
          <a:lstStyle/>
          <a:p>
            <a:pPr algn="ctr"/>
            <a:r>
              <a:rPr lang="en-US" b="1" dirty="0">
                <a:solidFill>
                  <a:schemeClr val="bg1"/>
                </a:solidFill>
                <a:latin typeface="Arial" panose="020B0604020202020204" pitchFamily="34" charset="0"/>
              </a:rPr>
              <a:t>$2,750</a:t>
            </a:r>
          </a:p>
        </p:txBody>
      </p:sp>
      <p:sp>
        <p:nvSpPr>
          <p:cNvPr id="9" name="Google Shape;189;p4">
            <a:extLst>
              <a:ext uri="{FF2B5EF4-FFF2-40B4-BE49-F238E27FC236}">
                <a16:creationId xmlns:a16="http://schemas.microsoft.com/office/drawing/2014/main" id="{4E8B6457-57BE-4A3D-B6AB-642645A4257A}"/>
              </a:ext>
            </a:extLst>
          </p:cNvPr>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600" b="1" dirty="0">
                <a:solidFill>
                  <a:schemeClr val="lt1"/>
                </a:solidFill>
                <a:latin typeface="Arial Black"/>
                <a:ea typeface="Arial Black"/>
                <a:cs typeface="Arial Black"/>
                <a:sym typeface="Arial Black"/>
              </a:rPr>
              <a:t>CONSIDER TAXES AND INFLATION</a:t>
            </a:r>
            <a:endParaRPr sz="3600" b="1" dirty="0">
              <a:solidFill>
                <a:schemeClr val="lt1"/>
              </a:solidFill>
              <a:latin typeface="Arial Black"/>
              <a:ea typeface="Arial Black"/>
              <a:cs typeface="Arial Black"/>
              <a:sym typeface="Arial Black"/>
            </a:endParaRPr>
          </a:p>
        </p:txBody>
      </p:sp>
      <p:sp>
        <p:nvSpPr>
          <p:cNvPr id="8" name="Google Shape;176;p4">
            <a:extLst>
              <a:ext uri="{FF2B5EF4-FFF2-40B4-BE49-F238E27FC236}">
                <a16:creationId xmlns:a16="http://schemas.microsoft.com/office/drawing/2014/main" id="{189AFC33-EBB3-47D2-BAA6-F30A7F34B890}"/>
              </a:ext>
            </a:extLst>
          </p:cNvPr>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chemeClr val="lt1">
                    <a:alpha val="30000"/>
                  </a:schemeClr>
                </a:solidFill>
                <a:latin typeface="Arial Black"/>
                <a:ea typeface="Arial Black"/>
                <a:cs typeface="Arial Black"/>
                <a:sym typeface="Arial Black"/>
              </a:rPr>
              <a:t>INVESTMENT MATTERS – 5 SMART INVESTMENTING PRINCIPLES</a:t>
            </a:r>
            <a:endParaRPr sz="1200" b="1" dirty="0">
              <a:solidFill>
                <a:schemeClr val="lt1">
                  <a:alpha val="30000"/>
                </a:schemeClr>
              </a:solidFill>
              <a:latin typeface="Arial Black"/>
              <a:ea typeface="Arial Black"/>
              <a:cs typeface="Arial Black"/>
              <a:sym typeface="Arial Black"/>
            </a:endParaRPr>
          </a:p>
        </p:txBody>
      </p:sp>
      <p:sp>
        <p:nvSpPr>
          <p:cNvPr id="38" name="Rectangle 37">
            <a:extLst>
              <a:ext uri="{FF2B5EF4-FFF2-40B4-BE49-F238E27FC236}">
                <a16:creationId xmlns:a16="http://schemas.microsoft.com/office/drawing/2014/main" id="{E020520D-E280-4F6E-9C2A-E747BCD5CCC0}"/>
              </a:ext>
            </a:extLst>
          </p:cNvPr>
          <p:cNvSpPr/>
          <p:nvPr/>
        </p:nvSpPr>
        <p:spPr>
          <a:xfrm>
            <a:off x="5494097" y="3122981"/>
            <a:ext cx="1146469" cy="369332"/>
          </a:xfrm>
          <a:prstGeom prst="rect">
            <a:avLst/>
          </a:prstGeom>
        </p:spPr>
        <p:txBody>
          <a:bodyPr wrap="none">
            <a:spAutoFit/>
          </a:bodyPr>
          <a:lstStyle/>
          <a:p>
            <a:pPr algn="ctr"/>
            <a:r>
              <a:rPr lang="en-US" b="1" dirty="0">
                <a:solidFill>
                  <a:schemeClr val="bg1"/>
                </a:solidFill>
                <a:latin typeface="Arial" panose="020B0604020202020204" pitchFamily="34" charset="0"/>
              </a:rPr>
              <a:t>$402,900</a:t>
            </a:r>
          </a:p>
        </p:txBody>
      </p:sp>
      <p:sp>
        <p:nvSpPr>
          <p:cNvPr id="40" name="Rectangle 39">
            <a:extLst>
              <a:ext uri="{FF2B5EF4-FFF2-40B4-BE49-F238E27FC236}">
                <a16:creationId xmlns:a16="http://schemas.microsoft.com/office/drawing/2014/main" id="{6180652F-FFD9-438B-87AD-92BDB84D0A67}"/>
              </a:ext>
            </a:extLst>
          </p:cNvPr>
          <p:cNvSpPr/>
          <p:nvPr/>
        </p:nvSpPr>
        <p:spPr>
          <a:xfrm>
            <a:off x="5575262" y="3673587"/>
            <a:ext cx="1018228" cy="369332"/>
          </a:xfrm>
          <a:prstGeom prst="rect">
            <a:avLst/>
          </a:prstGeom>
        </p:spPr>
        <p:txBody>
          <a:bodyPr wrap="none">
            <a:spAutoFit/>
          </a:bodyPr>
          <a:lstStyle/>
          <a:p>
            <a:pPr algn="ctr"/>
            <a:r>
              <a:rPr lang="en-US" b="1" dirty="0">
                <a:solidFill>
                  <a:schemeClr val="bg1"/>
                </a:solidFill>
                <a:latin typeface="Arial" panose="020B0604020202020204" pitchFamily="34" charset="0"/>
              </a:rPr>
              <a:t>$61,372</a:t>
            </a:r>
          </a:p>
        </p:txBody>
      </p:sp>
      <p:sp>
        <p:nvSpPr>
          <p:cNvPr id="42" name="Rectangle 41">
            <a:extLst>
              <a:ext uri="{FF2B5EF4-FFF2-40B4-BE49-F238E27FC236}">
                <a16:creationId xmlns:a16="http://schemas.microsoft.com/office/drawing/2014/main" id="{3585C1C4-8350-411F-86D8-DD20BA9799B4}"/>
              </a:ext>
            </a:extLst>
          </p:cNvPr>
          <p:cNvSpPr/>
          <p:nvPr/>
        </p:nvSpPr>
        <p:spPr>
          <a:xfrm>
            <a:off x="5703503" y="4204529"/>
            <a:ext cx="761747" cy="369332"/>
          </a:xfrm>
          <a:prstGeom prst="rect">
            <a:avLst/>
          </a:prstGeom>
        </p:spPr>
        <p:txBody>
          <a:bodyPr wrap="none">
            <a:spAutoFit/>
          </a:bodyPr>
          <a:lstStyle/>
          <a:p>
            <a:pPr algn="ctr"/>
            <a:r>
              <a:rPr lang="en-US" b="1" dirty="0">
                <a:solidFill>
                  <a:schemeClr val="bg1"/>
                </a:solidFill>
                <a:latin typeface="Arial" panose="020B0604020202020204" pitchFamily="34" charset="0"/>
              </a:rPr>
              <a:t>$2.42</a:t>
            </a:r>
          </a:p>
        </p:txBody>
      </p:sp>
      <p:sp>
        <p:nvSpPr>
          <p:cNvPr id="44" name="Rectangle 43">
            <a:extLst>
              <a:ext uri="{FF2B5EF4-FFF2-40B4-BE49-F238E27FC236}">
                <a16:creationId xmlns:a16="http://schemas.microsoft.com/office/drawing/2014/main" id="{251E7B24-075A-4E01-B068-BBD42A46CC24}"/>
              </a:ext>
            </a:extLst>
          </p:cNvPr>
          <p:cNvSpPr/>
          <p:nvPr/>
        </p:nvSpPr>
        <p:spPr>
          <a:xfrm>
            <a:off x="5575262" y="4715806"/>
            <a:ext cx="1018228" cy="369332"/>
          </a:xfrm>
          <a:prstGeom prst="rect">
            <a:avLst/>
          </a:prstGeom>
        </p:spPr>
        <p:txBody>
          <a:bodyPr wrap="none">
            <a:spAutoFit/>
          </a:bodyPr>
          <a:lstStyle/>
          <a:p>
            <a:pPr algn="ctr"/>
            <a:r>
              <a:rPr lang="en-US" b="1" dirty="0">
                <a:solidFill>
                  <a:schemeClr val="bg1"/>
                </a:solidFill>
                <a:latin typeface="Arial" panose="020B0604020202020204" pitchFamily="34" charset="0"/>
              </a:rPr>
              <a:t>$36,113</a:t>
            </a:r>
          </a:p>
        </p:txBody>
      </p:sp>
      <p:pic>
        <p:nvPicPr>
          <p:cNvPr id="15" name="Picture 14" descr="Icon&#10;&#10;Description automatically generated">
            <a:extLst>
              <a:ext uri="{FF2B5EF4-FFF2-40B4-BE49-F238E27FC236}">
                <a16:creationId xmlns:a16="http://schemas.microsoft.com/office/drawing/2014/main" id="{EF4127AC-D57F-40B1-8493-47FF2D1123C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869494" y="1938338"/>
            <a:ext cx="2971800" cy="2981325"/>
          </a:xfrm>
          <a:prstGeom prst="rect">
            <a:avLst/>
          </a:prstGeom>
        </p:spPr>
      </p:pic>
    </p:spTree>
    <p:extLst>
      <p:ext uri="{BB962C8B-B14F-4D97-AF65-F5344CB8AC3E}">
        <p14:creationId xmlns:p14="http://schemas.microsoft.com/office/powerpoint/2010/main" val="38588956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5445EC35-602E-4D79-9867-EE77E0DCC6D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483" y="-378823"/>
            <a:ext cx="12185034" cy="7615646"/>
          </a:xfrm>
          <a:prstGeom prst="rect">
            <a:avLst/>
          </a:prstGeom>
        </p:spPr>
      </p:pic>
      <p:sp>
        <p:nvSpPr>
          <p:cNvPr id="44" name="Rectangle 43">
            <a:extLst>
              <a:ext uri="{FF2B5EF4-FFF2-40B4-BE49-F238E27FC236}">
                <a16:creationId xmlns:a16="http://schemas.microsoft.com/office/drawing/2014/main" id="{45480623-D161-4FB4-B63E-5DE506D3ED65}"/>
              </a:ext>
            </a:extLst>
          </p:cNvPr>
          <p:cNvSpPr/>
          <p:nvPr/>
        </p:nvSpPr>
        <p:spPr>
          <a:xfrm>
            <a:off x="1743075" y="1375219"/>
            <a:ext cx="8705850" cy="4708370"/>
          </a:xfrm>
          <a:prstGeom prst="rect">
            <a:avLst/>
          </a:prstGeom>
          <a:solidFill>
            <a:srgbClr val="0D0D0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16" name="Picture 15" descr="Background pattern&#10;&#10;Description automatically generated">
            <a:extLst>
              <a:ext uri="{FF2B5EF4-FFF2-40B4-BE49-F238E27FC236}">
                <a16:creationId xmlns:a16="http://schemas.microsoft.com/office/drawing/2014/main" id="{B5DFF07B-92EF-426A-AD42-38245A9B530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410747" y="1261246"/>
            <a:ext cx="6616547" cy="3875563"/>
          </a:xfrm>
          <a:prstGeom prst="rect">
            <a:avLst/>
          </a:prstGeom>
        </p:spPr>
      </p:pic>
      <p:sp>
        <p:nvSpPr>
          <p:cNvPr id="8" name="Google Shape;176;p4">
            <a:extLst>
              <a:ext uri="{FF2B5EF4-FFF2-40B4-BE49-F238E27FC236}">
                <a16:creationId xmlns:a16="http://schemas.microsoft.com/office/drawing/2014/main" id="{189AFC33-EBB3-47D2-BAA6-F30A7F34B890}"/>
              </a:ext>
            </a:extLst>
          </p:cNvPr>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chemeClr val="lt1">
                    <a:alpha val="30000"/>
                  </a:schemeClr>
                </a:solidFill>
                <a:latin typeface="Arial Black"/>
                <a:ea typeface="Arial Black"/>
                <a:cs typeface="Arial Black"/>
                <a:sym typeface="Arial Black"/>
              </a:rPr>
              <a:t>INVESTMENT MATTERS – 5 SMART INVESTMENTING PRINCIPLES</a:t>
            </a:r>
            <a:endParaRPr sz="1200" b="1" dirty="0">
              <a:solidFill>
                <a:schemeClr val="lt1">
                  <a:alpha val="30000"/>
                </a:schemeClr>
              </a:solidFill>
              <a:latin typeface="Arial Black"/>
              <a:ea typeface="Arial Black"/>
              <a:cs typeface="Arial Black"/>
              <a:sym typeface="Arial Black"/>
            </a:endParaRPr>
          </a:p>
        </p:txBody>
      </p:sp>
      <p:sp>
        <p:nvSpPr>
          <p:cNvPr id="9" name="Google Shape;189;p4">
            <a:extLst>
              <a:ext uri="{FF2B5EF4-FFF2-40B4-BE49-F238E27FC236}">
                <a16:creationId xmlns:a16="http://schemas.microsoft.com/office/drawing/2014/main" id="{4E8B6457-57BE-4A3D-B6AB-642645A4257A}"/>
              </a:ext>
            </a:extLst>
          </p:cNvPr>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4000" dirty="0">
                <a:solidFill>
                  <a:schemeClr val="bg1"/>
                </a:solidFill>
                <a:latin typeface="+mj-lt"/>
              </a:rPr>
              <a:t>Get Started Now: </a:t>
            </a:r>
            <a:r>
              <a:rPr lang="en-US" sz="3600" dirty="0">
                <a:solidFill>
                  <a:schemeClr val="bg1"/>
                </a:solidFill>
                <a:latin typeface="+mj-lt"/>
              </a:rPr>
              <a:t>The $350,000 Decision</a:t>
            </a:r>
            <a:endParaRPr sz="3600" b="1" dirty="0">
              <a:solidFill>
                <a:schemeClr val="bg1"/>
              </a:solidFill>
              <a:latin typeface="+mj-lt"/>
              <a:ea typeface="Arial Black"/>
              <a:cs typeface="Arial Black"/>
              <a:sym typeface="Arial Black"/>
            </a:endParaRPr>
          </a:p>
        </p:txBody>
      </p:sp>
      <p:sp>
        <p:nvSpPr>
          <p:cNvPr id="46" name="Rectangle 45">
            <a:extLst>
              <a:ext uri="{FF2B5EF4-FFF2-40B4-BE49-F238E27FC236}">
                <a16:creationId xmlns:a16="http://schemas.microsoft.com/office/drawing/2014/main" id="{1F3A3946-8F69-4133-925D-AC42FE1D7441}"/>
              </a:ext>
            </a:extLst>
          </p:cNvPr>
          <p:cNvSpPr/>
          <p:nvPr/>
        </p:nvSpPr>
        <p:spPr>
          <a:xfrm>
            <a:off x="2085167" y="4468868"/>
            <a:ext cx="1250663" cy="477054"/>
          </a:xfrm>
          <a:prstGeom prst="rect">
            <a:avLst/>
          </a:prstGeom>
        </p:spPr>
        <p:txBody>
          <a:bodyPr wrap="none">
            <a:spAutoFit/>
          </a:bodyPr>
          <a:lstStyle/>
          <a:p>
            <a:pPr algn="r"/>
            <a:r>
              <a:rPr lang="en-US" sz="2500" b="1" dirty="0">
                <a:solidFill>
                  <a:schemeClr val="bg1"/>
                </a:solidFill>
                <a:latin typeface="+mj-lt"/>
              </a:rPr>
              <a:t>$250k</a:t>
            </a:r>
            <a:endParaRPr lang="en-US" sz="2500" dirty="0">
              <a:solidFill>
                <a:schemeClr val="bg1"/>
              </a:solidFill>
              <a:latin typeface="+mj-lt"/>
            </a:endParaRPr>
          </a:p>
        </p:txBody>
      </p:sp>
      <p:sp>
        <p:nvSpPr>
          <p:cNvPr id="47" name="Rectangle 46">
            <a:extLst>
              <a:ext uri="{FF2B5EF4-FFF2-40B4-BE49-F238E27FC236}">
                <a16:creationId xmlns:a16="http://schemas.microsoft.com/office/drawing/2014/main" id="{F41C8925-8742-4B9B-A98E-1A4EBF825DF1}"/>
              </a:ext>
            </a:extLst>
          </p:cNvPr>
          <p:cNvSpPr/>
          <p:nvPr/>
        </p:nvSpPr>
        <p:spPr>
          <a:xfrm>
            <a:off x="2085167" y="3899970"/>
            <a:ext cx="1250663" cy="477054"/>
          </a:xfrm>
          <a:prstGeom prst="rect">
            <a:avLst/>
          </a:prstGeom>
        </p:spPr>
        <p:txBody>
          <a:bodyPr wrap="none">
            <a:spAutoFit/>
          </a:bodyPr>
          <a:lstStyle/>
          <a:p>
            <a:pPr algn="r"/>
            <a:r>
              <a:rPr lang="en-US" sz="2500" b="1" dirty="0">
                <a:solidFill>
                  <a:schemeClr val="bg1"/>
                </a:solidFill>
                <a:latin typeface="+mj-lt"/>
              </a:rPr>
              <a:t>$350k</a:t>
            </a:r>
            <a:endParaRPr lang="en-US" sz="2500" dirty="0">
              <a:solidFill>
                <a:schemeClr val="bg1"/>
              </a:solidFill>
              <a:latin typeface="+mj-lt"/>
            </a:endParaRPr>
          </a:p>
        </p:txBody>
      </p:sp>
      <p:sp>
        <p:nvSpPr>
          <p:cNvPr id="48" name="Rectangle 47">
            <a:extLst>
              <a:ext uri="{FF2B5EF4-FFF2-40B4-BE49-F238E27FC236}">
                <a16:creationId xmlns:a16="http://schemas.microsoft.com/office/drawing/2014/main" id="{265AC75C-8BC3-4E62-BBCE-0620450A50BC}"/>
              </a:ext>
            </a:extLst>
          </p:cNvPr>
          <p:cNvSpPr/>
          <p:nvPr/>
        </p:nvSpPr>
        <p:spPr>
          <a:xfrm>
            <a:off x="2085167" y="3306984"/>
            <a:ext cx="1250663" cy="477054"/>
          </a:xfrm>
          <a:prstGeom prst="rect">
            <a:avLst/>
          </a:prstGeom>
        </p:spPr>
        <p:txBody>
          <a:bodyPr wrap="none">
            <a:spAutoFit/>
          </a:bodyPr>
          <a:lstStyle/>
          <a:p>
            <a:pPr algn="r"/>
            <a:r>
              <a:rPr lang="en-US" sz="2500" b="1" dirty="0">
                <a:solidFill>
                  <a:schemeClr val="bg1"/>
                </a:solidFill>
                <a:latin typeface="+mj-lt"/>
              </a:rPr>
              <a:t>$450k</a:t>
            </a:r>
            <a:endParaRPr lang="en-US" sz="2500" dirty="0">
              <a:solidFill>
                <a:schemeClr val="bg1"/>
              </a:solidFill>
              <a:latin typeface="+mj-lt"/>
            </a:endParaRPr>
          </a:p>
        </p:txBody>
      </p:sp>
      <p:sp>
        <p:nvSpPr>
          <p:cNvPr id="49" name="Rectangle 48">
            <a:extLst>
              <a:ext uri="{FF2B5EF4-FFF2-40B4-BE49-F238E27FC236}">
                <a16:creationId xmlns:a16="http://schemas.microsoft.com/office/drawing/2014/main" id="{E0F45488-69CD-4933-8050-CA7C5526B87E}"/>
              </a:ext>
            </a:extLst>
          </p:cNvPr>
          <p:cNvSpPr/>
          <p:nvPr/>
        </p:nvSpPr>
        <p:spPr>
          <a:xfrm>
            <a:off x="2085167" y="2752986"/>
            <a:ext cx="1250663" cy="477054"/>
          </a:xfrm>
          <a:prstGeom prst="rect">
            <a:avLst/>
          </a:prstGeom>
        </p:spPr>
        <p:txBody>
          <a:bodyPr wrap="none">
            <a:spAutoFit/>
          </a:bodyPr>
          <a:lstStyle/>
          <a:p>
            <a:pPr algn="r"/>
            <a:r>
              <a:rPr lang="en-US" sz="2500" b="1" dirty="0">
                <a:solidFill>
                  <a:schemeClr val="bg1"/>
                </a:solidFill>
                <a:latin typeface="+mj-lt"/>
              </a:rPr>
              <a:t>$550k</a:t>
            </a:r>
            <a:endParaRPr lang="en-US" sz="2500" dirty="0">
              <a:solidFill>
                <a:schemeClr val="bg1"/>
              </a:solidFill>
              <a:latin typeface="+mj-lt"/>
            </a:endParaRPr>
          </a:p>
        </p:txBody>
      </p:sp>
      <p:sp>
        <p:nvSpPr>
          <p:cNvPr id="50" name="Rectangle 49">
            <a:extLst>
              <a:ext uri="{FF2B5EF4-FFF2-40B4-BE49-F238E27FC236}">
                <a16:creationId xmlns:a16="http://schemas.microsoft.com/office/drawing/2014/main" id="{D9F37C75-9501-42C2-A06C-B809B45BAED4}"/>
              </a:ext>
            </a:extLst>
          </p:cNvPr>
          <p:cNvSpPr/>
          <p:nvPr/>
        </p:nvSpPr>
        <p:spPr>
          <a:xfrm>
            <a:off x="2085167" y="2199826"/>
            <a:ext cx="1250663" cy="477054"/>
          </a:xfrm>
          <a:prstGeom prst="rect">
            <a:avLst/>
          </a:prstGeom>
        </p:spPr>
        <p:txBody>
          <a:bodyPr wrap="none">
            <a:spAutoFit/>
          </a:bodyPr>
          <a:lstStyle/>
          <a:p>
            <a:pPr algn="r"/>
            <a:r>
              <a:rPr lang="en-US" sz="2500" b="1" dirty="0">
                <a:solidFill>
                  <a:schemeClr val="bg1"/>
                </a:solidFill>
                <a:latin typeface="+mj-lt"/>
              </a:rPr>
              <a:t>$650k</a:t>
            </a:r>
            <a:endParaRPr lang="en-US" sz="2500" dirty="0">
              <a:solidFill>
                <a:schemeClr val="bg1"/>
              </a:solidFill>
              <a:latin typeface="+mj-lt"/>
            </a:endParaRPr>
          </a:p>
        </p:txBody>
      </p:sp>
      <p:sp>
        <p:nvSpPr>
          <p:cNvPr id="51" name="Rectangle 50">
            <a:extLst>
              <a:ext uri="{FF2B5EF4-FFF2-40B4-BE49-F238E27FC236}">
                <a16:creationId xmlns:a16="http://schemas.microsoft.com/office/drawing/2014/main" id="{2F980790-6697-4B56-A094-659F1F1134E2}"/>
              </a:ext>
            </a:extLst>
          </p:cNvPr>
          <p:cNvSpPr/>
          <p:nvPr/>
        </p:nvSpPr>
        <p:spPr>
          <a:xfrm>
            <a:off x="2085167" y="1644990"/>
            <a:ext cx="1250663" cy="477054"/>
          </a:xfrm>
          <a:prstGeom prst="rect">
            <a:avLst/>
          </a:prstGeom>
        </p:spPr>
        <p:txBody>
          <a:bodyPr wrap="none">
            <a:spAutoFit/>
          </a:bodyPr>
          <a:lstStyle/>
          <a:p>
            <a:pPr algn="r"/>
            <a:r>
              <a:rPr lang="en-US" sz="2500" b="1" dirty="0">
                <a:solidFill>
                  <a:schemeClr val="bg1"/>
                </a:solidFill>
                <a:latin typeface="+mj-lt"/>
              </a:rPr>
              <a:t>$750k</a:t>
            </a:r>
            <a:endParaRPr lang="en-US" sz="2500" dirty="0">
              <a:solidFill>
                <a:schemeClr val="bg1"/>
              </a:solidFill>
              <a:latin typeface="+mj-lt"/>
            </a:endParaRPr>
          </a:p>
        </p:txBody>
      </p:sp>
      <p:sp>
        <p:nvSpPr>
          <p:cNvPr id="52" name="Rectangle 51">
            <a:extLst>
              <a:ext uri="{FF2B5EF4-FFF2-40B4-BE49-F238E27FC236}">
                <a16:creationId xmlns:a16="http://schemas.microsoft.com/office/drawing/2014/main" id="{3CF2B938-9932-40C5-916A-55C804817A94}"/>
              </a:ext>
            </a:extLst>
          </p:cNvPr>
          <p:cNvSpPr/>
          <p:nvPr/>
        </p:nvSpPr>
        <p:spPr>
          <a:xfrm>
            <a:off x="3458372" y="5047012"/>
            <a:ext cx="389850" cy="461665"/>
          </a:xfrm>
          <a:prstGeom prst="rect">
            <a:avLst/>
          </a:prstGeom>
        </p:spPr>
        <p:txBody>
          <a:bodyPr wrap="none">
            <a:spAutoFit/>
          </a:bodyPr>
          <a:lstStyle/>
          <a:p>
            <a:pPr algn="r"/>
            <a:r>
              <a:rPr lang="en-US" sz="2400" b="1" dirty="0">
                <a:solidFill>
                  <a:schemeClr val="bg1"/>
                </a:solidFill>
                <a:latin typeface="+mj-lt"/>
              </a:rPr>
              <a:t>1</a:t>
            </a:r>
          </a:p>
        </p:txBody>
      </p:sp>
      <p:sp>
        <p:nvSpPr>
          <p:cNvPr id="53" name="Rectangle 52">
            <a:extLst>
              <a:ext uri="{FF2B5EF4-FFF2-40B4-BE49-F238E27FC236}">
                <a16:creationId xmlns:a16="http://schemas.microsoft.com/office/drawing/2014/main" id="{568C411D-C697-41B8-A0E2-D20353C0F205}"/>
              </a:ext>
            </a:extLst>
          </p:cNvPr>
          <p:cNvSpPr/>
          <p:nvPr/>
        </p:nvSpPr>
        <p:spPr>
          <a:xfrm>
            <a:off x="4836199" y="5047012"/>
            <a:ext cx="389850" cy="461665"/>
          </a:xfrm>
          <a:prstGeom prst="rect">
            <a:avLst/>
          </a:prstGeom>
        </p:spPr>
        <p:txBody>
          <a:bodyPr wrap="none">
            <a:spAutoFit/>
          </a:bodyPr>
          <a:lstStyle/>
          <a:p>
            <a:pPr algn="r"/>
            <a:r>
              <a:rPr lang="en-US" sz="2400" b="1" dirty="0">
                <a:solidFill>
                  <a:schemeClr val="bg1"/>
                </a:solidFill>
                <a:latin typeface="+mj-lt"/>
              </a:rPr>
              <a:t>5</a:t>
            </a:r>
          </a:p>
        </p:txBody>
      </p:sp>
      <p:sp>
        <p:nvSpPr>
          <p:cNvPr id="54" name="Rectangle 53">
            <a:extLst>
              <a:ext uri="{FF2B5EF4-FFF2-40B4-BE49-F238E27FC236}">
                <a16:creationId xmlns:a16="http://schemas.microsoft.com/office/drawing/2014/main" id="{0B92CE08-AD8E-40BE-8709-F74D1986881C}"/>
              </a:ext>
            </a:extLst>
          </p:cNvPr>
          <p:cNvSpPr/>
          <p:nvPr/>
        </p:nvSpPr>
        <p:spPr>
          <a:xfrm>
            <a:off x="6240466" y="5047012"/>
            <a:ext cx="595035" cy="461665"/>
          </a:xfrm>
          <a:prstGeom prst="rect">
            <a:avLst/>
          </a:prstGeom>
        </p:spPr>
        <p:txBody>
          <a:bodyPr wrap="none">
            <a:spAutoFit/>
          </a:bodyPr>
          <a:lstStyle/>
          <a:p>
            <a:pPr algn="r"/>
            <a:r>
              <a:rPr lang="en-US" sz="2400" b="1" dirty="0">
                <a:solidFill>
                  <a:schemeClr val="bg1"/>
                </a:solidFill>
                <a:latin typeface="+mj-lt"/>
              </a:rPr>
              <a:t>10</a:t>
            </a:r>
          </a:p>
        </p:txBody>
      </p:sp>
      <p:sp>
        <p:nvSpPr>
          <p:cNvPr id="55" name="Rectangle 54">
            <a:extLst>
              <a:ext uri="{FF2B5EF4-FFF2-40B4-BE49-F238E27FC236}">
                <a16:creationId xmlns:a16="http://schemas.microsoft.com/office/drawing/2014/main" id="{B4064F2D-9817-49E3-AA91-3A4E9F89EC39}"/>
              </a:ext>
            </a:extLst>
          </p:cNvPr>
          <p:cNvSpPr/>
          <p:nvPr/>
        </p:nvSpPr>
        <p:spPr>
          <a:xfrm>
            <a:off x="7857776" y="5047012"/>
            <a:ext cx="595035" cy="461665"/>
          </a:xfrm>
          <a:prstGeom prst="rect">
            <a:avLst/>
          </a:prstGeom>
        </p:spPr>
        <p:txBody>
          <a:bodyPr wrap="none">
            <a:spAutoFit/>
          </a:bodyPr>
          <a:lstStyle/>
          <a:p>
            <a:pPr algn="r"/>
            <a:r>
              <a:rPr lang="en-US" sz="2400" b="1" dirty="0">
                <a:solidFill>
                  <a:schemeClr val="bg1"/>
                </a:solidFill>
                <a:latin typeface="+mj-lt"/>
              </a:rPr>
              <a:t>15</a:t>
            </a:r>
          </a:p>
        </p:txBody>
      </p:sp>
      <p:sp>
        <p:nvSpPr>
          <p:cNvPr id="56" name="Rectangle 55">
            <a:extLst>
              <a:ext uri="{FF2B5EF4-FFF2-40B4-BE49-F238E27FC236}">
                <a16:creationId xmlns:a16="http://schemas.microsoft.com/office/drawing/2014/main" id="{8B7609E7-2124-429F-9074-E007C1C905AC}"/>
              </a:ext>
            </a:extLst>
          </p:cNvPr>
          <p:cNvSpPr/>
          <p:nvPr/>
        </p:nvSpPr>
        <p:spPr>
          <a:xfrm>
            <a:off x="9479884" y="5047012"/>
            <a:ext cx="595035" cy="461665"/>
          </a:xfrm>
          <a:prstGeom prst="rect">
            <a:avLst/>
          </a:prstGeom>
        </p:spPr>
        <p:txBody>
          <a:bodyPr wrap="none">
            <a:spAutoFit/>
          </a:bodyPr>
          <a:lstStyle/>
          <a:p>
            <a:pPr algn="r"/>
            <a:r>
              <a:rPr lang="en-US" sz="2400" b="1" dirty="0">
                <a:solidFill>
                  <a:schemeClr val="bg1"/>
                </a:solidFill>
                <a:latin typeface="+mj-lt"/>
              </a:rPr>
              <a:t>20</a:t>
            </a:r>
          </a:p>
        </p:txBody>
      </p:sp>
      <p:sp>
        <p:nvSpPr>
          <p:cNvPr id="57" name="Rectangle 56">
            <a:extLst>
              <a:ext uri="{FF2B5EF4-FFF2-40B4-BE49-F238E27FC236}">
                <a16:creationId xmlns:a16="http://schemas.microsoft.com/office/drawing/2014/main" id="{FA202FEF-3BC7-4D4E-82A3-01C3B85EED69}"/>
              </a:ext>
            </a:extLst>
          </p:cNvPr>
          <p:cNvSpPr/>
          <p:nvPr/>
        </p:nvSpPr>
        <p:spPr>
          <a:xfrm>
            <a:off x="7819742" y="3900656"/>
            <a:ext cx="2108269" cy="646331"/>
          </a:xfrm>
          <a:prstGeom prst="rect">
            <a:avLst/>
          </a:prstGeom>
          <a:noFill/>
          <a:ln>
            <a:noFill/>
          </a:ln>
        </p:spPr>
        <p:txBody>
          <a:bodyPr wrap="square">
            <a:spAutoFit/>
          </a:bodyPr>
          <a:lstStyle/>
          <a:p>
            <a:pPr algn="r"/>
            <a:r>
              <a:rPr lang="en-US" sz="3600" b="1" dirty="0">
                <a:solidFill>
                  <a:schemeClr val="bg1"/>
                </a:solidFill>
                <a:latin typeface="Arial" panose="020B0604020202020204" pitchFamily="34" charset="0"/>
              </a:rPr>
              <a:t>$447,712</a:t>
            </a:r>
          </a:p>
        </p:txBody>
      </p:sp>
      <p:sp>
        <p:nvSpPr>
          <p:cNvPr id="58" name="TextBox 57">
            <a:extLst>
              <a:ext uri="{FF2B5EF4-FFF2-40B4-BE49-F238E27FC236}">
                <a16:creationId xmlns:a16="http://schemas.microsoft.com/office/drawing/2014/main" id="{D1EA55F7-C886-4F5B-A2A8-4FC1B8AFDFE6}"/>
              </a:ext>
            </a:extLst>
          </p:cNvPr>
          <p:cNvSpPr txBox="1"/>
          <p:nvPr/>
        </p:nvSpPr>
        <p:spPr>
          <a:xfrm>
            <a:off x="7828686" y="1929123"/>
            <a:ext cx="2108269" cy="646331"/>
          </a:xfrm>
          <a:prstGeom prst="rect">
            <a:avLst/>
          </a:prstGeom>
          <a:noFill/>
          <a:ln>
            <a:noFill/>
          </a:ln>
        </p:spPr>
        <p:txBody>
          <a:bodyPr wrap="square">
            <a:spAutoFit/>
          </a:bodyPr>
          <a:lstStyle/>
          <a:p>
            <a:pPr algn="r"/>
            <a:r>
              <a:rPr lang="en-US" sz="3600" b="1" dirty="0">
                <a:ln w="0" cap="rnd">
                  <a:noFill/>
                </a:ln>
                <a:solidFill>
                  <a:schemeClr val="bg1"/>
                </a:solidFill>
                <a:latin typeface="Arial" panose="020B0604020202020204" pitchFamily="34" charset="0"/>
              </a:rPr>
              <a:t>$801,784</a:t>
            </a:r>
          </a:p>
        </p:txBody>
      </p:sp>
      <p:sp>
        <p:nvSpPr>
          <p:cNvPr id="59" name="TextBox 58">
            <a:extLst>
              <a:ext uri="{FF2B5EF4-FFF2-40B4-BE49-F238E27FC236}">
                <a16:creationId xmlns:a16="http://schemas.microsoft.com/office/drawing/2014/main" id="{AFF28729-59DA-4BA2-BC5B-07C1D3FB6658}"/>
              </a:ext>
            </a:extLst>
          </p:cNvPr>
          <p:cNvSpPr txBox="1"/>
          <p:nvPr/>
        </p:nvSpPr>
        <p:spPr>
          <a:xfrm>
            <a:off x="7828687" y="2903665"/>
            <a:ext cx="2108269" cy="646331"/>
          </a:xfrm>
          <a:prstGeom prst="rect">
            <a:avLst/>
          </a:prstGeom>
          <a:noFill/>
          <a:ln>
            <a:noFill/>
          </a:ln>
        </p:spPr>
        <p:txBody>
          <a:bodyPr wrap="square">
            <a:spAutoFit/>
          </a:bodyPr>
          <a:lstStyle/>
          <a:p>
            <a:pPr algn="r"/>
            <a:r>
              <a:rPr lang="en-US" sz="3600" b="1" dirty="0">
                <a:ln w="0" cap="rnd">
                  <a:noFill/>
                </a:ln>
                <a:solidFill>
                  <a:schemeClr val="bg1"/>
                </a:solidFill>
                <a:latin typeface="Arial" panose="020B0604020202020204" pitchFamily="34" charset="0"/>
              </a:rPr>
              <a:t>$599,140</a:t>
            </a:r>
          </a:p>
        </p:txBody>
      </p:sp>
      <p:sp>
        <p:nvSpPr>
          <p:cNvPr id="60" name="TextBox 59">
            <a:extLst>
              <a:ext uri="{FF2B5EF4-FFF2-40B4-BE49-F238E27FC236}">
                <a16:creationId xmlns:a16="http://schemas.microsoft.com/office/drawing/2014/main" id="{665A5F38-580B-4AB4-BA7A-9C1F524AA820}"/>
              </a:ext>
            </a:extLst>
          </p:cNvPr>
          <p:cNvSpPr txBox="1"/>
          <p:nvPr/>
        </p:nvSpPr>
        <p:spPr>
          <a:xfrm>
            <a:off x="5585690" y="5505842"/>
            <a:ext cx="1115871" cy="461665"/>
          </a:xfrm>
          <a:prstGeom prst="rect">
            <a:avLst/>
          </a:prstGeom>
          <a:noFill/>
        </p:spPr>
        <p:txBody>
          <a:bodyPr wrap="square">
            <a:spAutoFit/>
          </a:bodyPr>
          <a:lstStyle/>
          <a:p>
            <a:r>
              <a:rPr lang="en-US" sz="2400" b="1" dirty="0">
                <a:solidFill>
                  <a:schemeClr val="bg1"/>
                </a:solidFill>
                <a:latin typeface="+mj-lt"/>
              </a:rPr>
              <a:t>YEAR</a:t>
            </a:r>
            <a:endParaRPr lang="en-US" sz="2400" dirty="0">
              <a:solidFill>
                <a:schemeClr val="bg1"/>
              </a:solidFill>
            </a:endParaRPr>
          </a:p>
        </p:txBody>
      </p:sp>
      <p:sp>
        <p:nvSpPr>
          <p:cNvPr id="61" name="TextBox 60">
            <a:extLst>
              <a:ext uri="{FF2B5EF4-FFF2-40B4-BE49-F238E27FC236}">
                <a16:creationId xmlns:a16="http://schemas.microsoft.com/office/drawing/2014/main" id="{C15D0650-C15E-41CD-87C5-75670EEB8809}"/>
              </a:ext>
            </a:extLst>
          </p:cNvPr>
          <p:cNvSpPr txBox="1"/>
          <p:nvPr/>
        </p:nvSpPr>
        <p:spPr>
          <a:xfrm>
            <a:off x="1690688" y="6262985"/>
            <a:ext cx="8810625" cy="253916"/>
          </a:xfrm>
          <a:prstGeom prst="rect">
            <a:avLst/>
          </a:prstGeom>
          <a:noFill/>
        </p:spPr>
        <p:txBody>
          <a:bodyPr wrap="square">
            <a:spAutoFit/>
          </a:bodyPr>
          <a:lstStyle/>
          <a:p>
            <a:r>
              <a:rPr lang="en-US" sz="1050" dirty="0">
                <a:solidFill>
                  <a:schemeClr val="bg1"/>
                </a:solidFill>
                <a:latin typeface="Arial" panose="020B0604020202020204" pitchFamily="34" charset="0"/>
              </a:rPr>
              <a:t>This hypothetical example is used for illustrative purposes only. It is not representative of any specific investments or combination of investments.</a:t>
            </a:r>
          </a:p>
        </p:txBody>
      </p:sp>
    </p:spTree>
    <p:extLst>
      <p:ext uri="{BB962C8B-B14F-4D97-AF65-F5344CB8AC3E}">
        <p14:creationId xmlns:p14="http://schemas.microsoft.com/office/powerpoint/2010/main" val="12700483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person writing on a piece of paper&#10;&#10;Description automatically generated with medium confidence">
            <a:extLst>
              <a:ext uri="{FF2B5EF4-FFF2-40B4-BE49-F238E27FC236}">
                <a16:creationId xmlns:a16="http://schemas.microsoft.com/office/drawing/2014/main" id="{C17818D4-EF08-43B1-BEEE-6BF2DAC1B836}"/>
              </a:ext>
            </a:extLst>
          </p:cNvPr>
          <p:cNvPicPr>
            <a:picLocks noChangeAspect="1"/>
          </p:cNvPicPr>
          <p:nvPr/>
        </p:nvPicPr>
        <p:blipFill rotWithShape="1">
          <a:blip r:embed="rId3" cstate="screen">
            <a:alphaModFix/>
            <a:grayscl/>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rcRect b="15579"/>
          <a:stretch/>
        </p:blipFill>
        <p:spPr>
          <a:xfrm>
            <a:off x="-7375" y="-2246"/>
            <a:ext cx="12203385" cy="6868167"/>
          </a:xfrm>
          <a:prstGeom prst="rect">
            <a:avLst/>
          </a:prstGeom>
        </p:spPr>
      </p:pic>
      <p:pic>
        <p:nvPicPr>
          <p:cNvPr id="13" name="Picture 12" descr="Background pattern&#10;&#10;Description automatically generated">
            <a:extLst>
              <a:ext uri="{FF2B5EF4-FFF2-40B4-BE49-F238E27FC236}">
                <a16:creationId xmlns:a16="http://schemas.microsoft.com/office/drawing/2014/main" id="{8D3E1E09-B3D2-4E0D-B81B-8B24E0CAC22A}"/>
              </a:ext>
            </a:extLst>
          </p:cNvPr>
          <p:cNvPicPr>
            <a:picLocks noChangeAspect="1"/>
          </p:cNvPicPr>
          <p:nvPr/>
        </p:nvPicPr>
        <p:blipFill rotWithShape="1">
          <a:blip r:embed="rId5">
            <a:alphaModFix amt="82000"/>
            <a:extLst>
              <a:ext uri="{28A0092B-C50C-407E-A947-70E740481C1C}">
                <a14:useLocalDpi xmlns:a14="http://schemas.microsoft.com/office/drawing/2010/main"/>
              </a:ext>
            </a:extLst>
          </a:blip>
          <a:srcRect b="9949"/>
          <a:stretch/>
        </p:blipFill>
        <p:spPr>
          <a:xfrm>
            <a:off x="3483" y="0"/>
            <a:ext cx="12185034" cy="6858000"/>
          </a:xfrm>
          <a:prstGeom prst="rect">
            <a:avLst/>
          </a:prstGeom>
        </p:spPr>
      </p:pic>
      <p:sp>
        <p:nvSpPr>
          <p:cNvPr id="8" name="Google Shape;176;p4">
            <a:extLst>
              <a:ext uri="{FF2B5EF4-FFF2-40B4-BE49-F238E27FC236}">
                <a16:creationId xmlns:a16="http://schemas.microsoft.com/office/drawing/2014/main" id="{189AFC33-EBB3-47D2-BAA6-F30A7F34B890}"/>
              </a:ext>
            </a:extLst>
          </p:cNvPr>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chemeClr val="lt1">
                    <a:alpha val="30000"/>
                  </a:schemeClr>
                </a:solidFill>
                <a:latin typeface="Arial Black"/>
                <a:ea typeface="Arial Black"/>
                <a:cs typeface="Arial Black"/>
                <a:sym typeface="Arial Black"/>
              </a:rPr>
              <a:t>INVESTMENT MATTERS – 5 SMART INVESTMENTING PRINCIPLES</a:t>
            </a:r>
            <a:endParaRPr sz="1200" b="1" dirty="0">
              <a:solidFill>
                <a:schemeClr val="lt1">
                  <a:alpha val="30000"/>
                </a:schemeClr>
              </a:solidFill>
              <a:latin typeface="Arial Black"/>
              <a:ea typeface="Arial Black"/>
              <a:cs typeface="Arial Black"/>
              <a:sym typeface="Arial Black"/>
            </a:endParaRPr>
          </a:p>
        </p:txBody>
      </p:sp>
      <p:sp>
        <p:nvSpPr>
          <p:cNvPr id="9" name="Google Shape;189;p4">
            <a:extLst>
              <a:ext uri="{FF2B5EF4-FFF2-40B4-BE49-F238E27FC236}">
                <a16:creationId xmlns:a16="http://schemas.microsoft.com/office/drawing/2014/main" id="{4E8B6457-57BE-4A3D-B6AB-642645A4257A}"/>
              </a:ext>
            </a:extLst>
          </p:cNvPr>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600" b="1" dirty="0">
                <a:solidFill>
                  <a:schemeClr val="lt1"/>
                </a:solidFill>
                <a:latin typeface="Arial Black"/>
                <a:ea typeface="Arial Black"/>
                <a:cs typeface="Arial Black"/>
                <a:sym typeface="Arial Black"/>
              </a:rPr>
              <a:t>CHECKLIST</a:t>
            </a:r>
            <a:endParaRPr sz="3600" b="1" dirty="0">
              <a:solidFill>
                <a:schemeClr val="lt1"/>
              </a:solidFill>
              <a:latin typeface="Arial Black"/>
              <a:ea typeface="Arial Black"/>
              <a:cs typeface="Arial Black"/>
              <a:sym typeface="Arial Black"/>
            </a:endParaRPr>
          </a:p>
        </p:txBody>
      </p:sp>
      <p:sp>
        <p:nvSpPr>
          <p:cNvPr id="10" name="Google Shape;190;p4">
            <a:extLst>
              <a:ext uri="{FF2B5EF4-FFF2-40B4-BE49-F238E27FC236}">
                <a16:creationId xmlns:a16="http://schemas.microsoft.com/office/drawing/2014/main" id="{3D2029BC-0314-444F-9621-A81B7AA515C7}"/>
              </a:ext>
            </a:extLst>
          </p:cNvPr>
          <p:cNvSpPr txBox="1"/>
          <p:nvPr/>
        </p:nvSpPr>
        <p:spPr>
          <a:xfrm>
            <a:off x="3692524" y="2297931"/>
            <a:ext cx="7727950" cy="3131319"/>
          </a:xfrm>
          <a:prstGeom prst="rect">
            <a:avLst/>
          </a:prstGeom>
          <a:noFill/>
          <a:ln>
            <a:noFill/>
          </a:ln>
        </p:spPr>
        <p:txBody>
          <a:bodyPr spcFirstLastPara="1" wrap="square" lIns="91425" tIns="45700" rIns="91425" bIns="45700" anchor="t" anchorCtr="0">
            <a:noAutofit/>
          </a:bodyPr>
          <a:lstStyle/>
          <a:p>
            <a:pPr marR="0" lvl="0" algn="l" rtl="0">
              <a:spcBef>
                <a:spcPts val="0"/>
              </a:spcBef>
              <a:spcAft>
                <a:spcPts val="0"/>
              </a:spcAft>
              <a:buClr>
                <a:schemeClr val="lt1"/>
              </a:buClr>
              <a:buSzPts val="2800"/>
            </a:pPr>
            <a:r>
              <a:rPr lang="en-US" sz="2800" b="1" dirty="0">
                <a:solidFill>
                  <a:schemeClr val="lt1"/>
                </a:solidFill>
                <a:latin typeface="Arial Black"/>
                <a:sym typeface="Arial Black"/>
              </a:rPr>
              <a:t>Personal Income Statement</a:t>
            </a:r>
            <a:endParaRPr dirty="0"/>
          </a:p>
          <a:p>
            <a:pPr marL="342900" marR="0" lvl="0" indent="-165100" algn="l" rtl="0">
              <a:spcBef>
                <a:spcPts val="0"/>
              </a:spcBef>
              <a:spcAft>
                <a:spcPts val="0"/>
              </a:spcAft>
              <a:buClr>
                <a:schemeClr val="dk1"/>
              </a:buClr>
              <a:buSzPts val="2800"/>
              <a:buFont typeface="Arial"/>
              <a:buNone/>
            </a:pPr>
            <a:endParaRPr sz="2800" b="1" dirty="0">
              <a:solidFill>
                <a:schemeClr val="lt1"/>
              </a:solidFill>
              <a:latin typeface="Arial Black"/>
              <a:ea typeface="Arial Black"/>
              <a:cs typeface="Arial Black"/>
              <a:sym typeface="Arial Black"/>
            </a:endParaRPr>
          </a:p>
          <a:p>
            <a:pPr marR="0" lvl="0" algn="l" rtl="0">
              <a:spcBef>
                <a:spcPts val="0"/>
              </a:spcBef>
              <a:spcAft>
                <a:spcPts val="0"/>
              </a:spcAft>
              <a:buClr>
                <a:schemeClr val="lt1"/>
              </a:buClr>
              <a:buSzPts val="2800"/>
            </a:pPr>
            <a:r>
              <a:rPr lang="en-US" sz="2800" b="1" dirty="0">
                <a:solidFill>
                  <a:schemeClr val="lt1"/>
                </a:solidFill>
                <a:latin typeface="Arial Black"/>
                <a:ea typeface="Arial Black"/>
                <a:cs typeface="Arial Black"/>
                <a:sym typeface="Arial Black"/>
              </a:rPr>
              <a:t>Balance Sheet</a:t>
            </a:r>
            <a:endParaRPr dirty="0"/>
          </a:p>
          <a:p>
            <a:pPr marL="342900" marR="0" lvl="0" indent="-165100" algn="l" rtl="0">
              <a:spcBef>
                <a:spcPts val="0"/>
              </a:spcBef>
              <a:spcAft>
                <a:spcPts val="0"/>
              </a:spcAft>
              <a:buClr>
                <a:schemeClr val="dk1"/>
              </a:buClr>
              <a:buSzPts val="2800"/>
              <a:buFont typeface="Arial"/>
              <a:buNone/>
            </a:pPr>
            <a:endParaRPr sz="2800" b="1" dirty="0">
              <a:solidFill>
                <a:schemeClr val="lt1"/>
              </a:solidFill>
              <a:latin typeface="Arial Black"/>
              <a:ea typeface="Arial Black"/>
              <a:cs typeface="Arial Black"/>
              <a:sym typeface="Arial Black"/>
            </a:endParaRPr>
          </a:p>
          <a:p>
            <a:pPr marR="0" lvl="0" algn="l" rtl="0">
              <a:spcBef>
                <a:spcPts val="0"/>
              </a:spcBef>
              <a:spcAft>
                <a:spcPts val="0"/>
              </a:spcAft>
              <a:buClr>
                <a:schemeClr val="lt1"/>
              </a:buClr>
              <a:buSzPts val="2800"/>
            </a:pPr>
            <a:r>
              <a:rPr lang="en-US" sz="2800" b="1" dirty="0">
                <a:solidFill>
                  <a:schemeClr val="lt1"/>
                </a:solidFill>
                <a:latin typeface="Arial Black"/>
                <a:sym typeface="Arial Black"/>
              </a:rPr>
              <a:t>Long, Medium, and Short-term Goals</a:t>
            </a:r>
            <a:endParaRPr dirty="0"/>
          </a:p>
          <a:p>
            <a:pPr marL="342900" marR="0" lvl="0" indent="-165100" algn="l" rtl="0">
              <a:spcBef>
                <a:spcPts val="0"/>
              </a:spcBef>
              <a:spcAft>
                <a:spcPts val="0"/>
              </a:spcAft>
              <a:buClr>
                <a:schemeClr val="dk1"/>
              </a:buClr>
              <a:buSzPts val="2800"/>
              <a:buFont typeface="Arial"/>
              <a:buNone/>
            </a:pPr>
            <a:endParaRPr sz="2800" b="1" dirty="0">
              <a:solidFill>
                <a:schemeClr val="lt1"/>
              </a:solidFill>
              <a:latin typeface="Arial Black"/>
              <a:ea typeface="Arial Black"/>
              <a:cs typeface="Arial Black"/>
              <a:sym typeface="Arial Black"/>
            </a:endParaRPr>
          </a:p>
          <a:p>
            <a:pPr marR="0" lvl="0" algn="l" rtl="0">
              <a:spcBef>
                <a:spcPts val="0"/>
              </a:spcBef>
              <a:spcAft>
                <a:spcPts val="0"/>
              </a:spcAft>
              <a:buClr>
                <a:schemeClr val="lt1"/>
              </a:buClr>
              <a:buSzPts val="2800"/>
            </a:pPr>
            <a:r>
              <a:rPr lang="en-US" sz="2800" b="1" dirty="0">
                <a:solidFill>
                  <a:schemeClr val="lt1"/>
                </a:solidFill>
                <a:latin typeface="Arial Black"/>
                <a:ea typeface="Arial"/>
                <a:cs typeface="Arial"/>
                <a:sym typeface="Arial Black"/>
              </a:rPr>
              <a:t>Risk Tolerance</a:t>
            </a:r>
          </a:p>
        </p:txBody>
      </p:sp>
      <p:pic>
        <p:nvPicPr>
          <p:cNvPr id="7" name="Graphic 6" descr="Checkbox Checked with solid fill">
            <a:extLst>
              <a:ext uri="{FF2B5EF4-FFF2-40B4-BE49-F238E27FC236}">
                <a16:creationId xmlns:a16="http://schemas.microsoft.com/office/drawing/2014/main" id="{E55E5C71-E07A-47F4-8F7D-AEB442303959}"/>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778124" y="2057760"/>
            <a:ext cx="914400" cy="914400"/>
          </a:xfrm>
          <a:prstGeom prst="rect">
            <a:avLst/>
          </a:prstGeom>
        </p:spPr>
      </p:pic>
      <p:pic>
        <p:nvPicPr>
          <p:cNvPr id="15" name="Graphic 14" descr="Checkbox Checked with solid fill">
            <a:extLst>
              <a:ext uri="{FF2B5EF4-FFF2-40B4-BE49-F238E27FC236}">
                <a16:creationId xmlns:a16="http://schemas.microsoft.com/office/drawing/2014/main" id="{5050C1D9-C65B-4D78-866D-3190206F9691}"/>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778124" y="2928172"/>
            <a:ext cx="914400" cy="914400"/>
          </a:xfrm>
          <a:prstGeom prst="rect">
            <a:avLst/>
          </a:prstGeom>
        </p:spPr>
      </p:pic>
      <p:pic>
        <p:nvPicPr>
          <p:cNvPr id="16" name="Graphic 15" descr="Checkbox Checked with solid fill">
            <a:extLst>
              <a:ext uri="{FF2B5EF4-FFF2-40B4-BE49-F238E27FC236}">
                <a16:creationId xmlns:a16="http://schemas.microsoft.com/office/drawing/2014/main" id="{DFF615B5-A8CC-47BF-AA7C-693867776FD3}"/>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778124" y="4654961"/>
            <a:ext cx="914400" cy="914400"/>
          </a:xfrm>
          <a:prstGeom prst="rect">
            <a:avLst/>
          </a:prstGeom>
        </p:spPr>
      </p:pic>
      <p:pic>
        <p:nvPicPr>
          <p:cNvPr id="19" name="Graphic 18" descr="Checkbox Checked with solid fill">
            <a:extLst>
              <a:ext uri="{FF2B5EF4-FFF2-40B4-BE49-F238E27FC236}">
                <a16:creationId xmlns:a16="http://schemas.microsoft.com/office/drawing/2014/main" id="{7F24BCD9-DF0F-4B5A-AEA3-4B61B7C16E98}"/>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778124" y="3740561"/>
            <a:ext cx="914400" cy="914400"/>
          </a:xfrm>
          <a:prstGeom prst="rect">
            <a:avLst/>
          </a:prstGeom>
        </p:spPr>
      </p:pic>
    </p:spTree>
    <p:extLst>
      <p:ext uri="{BB962C8B-B14F-4D97-AF65-F5344CB8AC3E}">
        <p14:creationId xmlns:p14="http://schemas.microsoft.com/office/powerpoint/2010/main" val="21191106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57552E9-1164-4982-A1C5-A1B7A64325C7}"/>
              </a:ext>
            </a:extLst>
          </p:cNvPr>
          <p:cNvSpPr/>
          <p:nvPr/>
        </p:nvSpPr>
        <p:spPr>
          <a:xfrm rot="10800000">
            <a:off x="-1" y="5625536"/>
            <a:ext cx="12191998" cy="1232464"/>
          </a:xfrm>
          <a:prstGeom prst="rect">
            <a:avLst/>
          </a:prstGeom>
          <a:solidFill>
            <a:schemeClr val="tx1">
              <a:lumMod val="85000"/>
              <a:lumOff val="1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lumMod val="50000"/>
                </a:schemeClr>
              </a:solidFill>
            </a:endParaRPr>
          </a:p>
        </p:txBody>
      </p:sp>
      <p:sp>
        <p:nvSpPr>
          <p:cNvPr id="8" name="Google Shape;176;p4">
            <a:extLst>
              <a:ext uri="{FF2B5EF4-FFF2-40B4-BE49-F238E27FC236}">
                <a16:creationId xmlns:a16="http://schemas.microsoft.com/office/drawing/2014/main" id="{189AFC33-EBB3-47D2-BAA6-F30A7F34B890}"/>
              </a:ext>
            </a:extLst>
          </p:cNvPr>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chemeClr val="tx1">
                    <a:alpha val="30000"/>
                  </a:schemeClr>
                </a:solidFill>
                <a:latin typeface="Arial Black"/>
                <a:ea typeface="Arial Black"/>
                <a:cs typeface="Arial Black"/>
                <a:sym typeface="Arial Black"/>
              </a:rPr>
              <a:t>INVESTMENT MATTERS – 5 SMART INVESTMENTING PRINCIPLES</a:t>
            </a:r>
          </a:p>
        </p:txBody>
      </p:sp>
      <p:sp>
        <p:nvSpPr>
          <p:cNvPr id="9" name="Google Shape;189;p4">
            <a:extLst>
              <a:ext uri="{FF2B5EF4-FFF2-40B4-BE49-F238E27FC236}">
                <a16:creationId xmlns:a16="http://schemas.microsoft.com/office/drawing/2014/main" id="{4E8B6457-57BE-4A3D-B6AB-642645A4257A}"/>
              </a:ext>
            </a:extLst>
          </p:cNvPr>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600" b="1" dirty="0">
                <a:solidFill>
                  <a:srgbClr val="262626"/>
                </a:solidFill>
                <a:latin typeface="Arial Black"/>
                <a:ea typeface="Arial Black"/>
                <a:cs typeface="Arial Black"/>
                <a:sym typeface="Arial Black"/>
              </a:rPr>
              <a:t>SMART INVESTING PRINCIPLES</a:t>
            </a:r>
            <a:endParaRPr sz="3600" b="1" dirty="0">
              <a:solidFill>
                <a:srgbClr val="262626"/>
              </a:solidFill>
              <a:latin typeface="Arial Black"/>
              <a:ea typeface="Arial Black"/>
              <a:cs typeface="Arial Black"/>
              <a:sym typeface="Arial Black"/>
            </a:endParaRPr>
          </a:p>
        </p:txBody>
      </p:sp>
      <p:pic>
        <p:nvPicPr>
          <p:cNvPr id="11" name="Picture 10">
            <a:extLst>
              <a:ext uri="{FF2B5EF4-FFF2-40B4-BE49-F238E27FC236}">
                <a16:creationId xmlns:a16="http://schemas.microsoft.com/office/drawing/2014/main" id="{2A80F8DA-2523-4735-993C-F7D7C4EC705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230923" y="577983"/>
            <a:ext cx="8031313" cy="6025896"/>
          </a:xfrm>
          <a:prstGeom prst="rect">
            <a:avLst/>
          </a:prstGeom>
        </p:spPr>
      </p:pic>
    </p:spTree>
    <p:extLst>
      <p:ext uri="{BB962C8B-B14F-4D97-AF65-F5344CB8AC3E}">
        <p14:creationId xmlns:p14="http://schemas.microsoft.com/office/powerpoint/2010/main" val="25970847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erson and person looking at a computer on a couch&#10;&#10;Description automatically generated with medium confidence">
            <a:extLst>
              <a:ext uri="{FF2B5EF4-FFF2-40B4-BE49-F238E27FC236}">
                <a16:creationId xmlns:a16="http://schemas.microsoft.com/office/drawing/2014/main" id="{0E74CF02-302E-41B0-8C21-F1FAAD691597}"/>
              </a:ext>
            </a:extLst>
          </p:cNvPr>
          <p:cNvPicPr>
            <a:picLocks noChangeAspect="1"/>
          </p:cNvPicPr>
          <p:nvPr/>
        </p:nvPicPr>
        <p:blipFill rotWithShape="1">
          <a:blip r:embed="rId3" cstate="screen">
            <a:alphaModFix amt="60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rcRect t="8311" b="7108"/>
          <a:stretch/>
        </p:blipFill>
        <p:spPr>
          <a:xfrm>
            <a:off x="-6772" y="0"/>
            <a:ext cx="12192000" cy="6882190"/>
          </a:xfrm>
          <a:prstGeom prst="rect">
            <a:avLst/>
          </a:prstGeom>
        </p:spPr>
      </p:pic>
      <p:pic>
        <p:nvPicPr>
          <p:cNvPr id="9" name="Picture 8">
            <a:extLst>
              <a:ext uri="{FF2B5EF4-FFF2-40B4-BE49-F238E27FC236}">
                <a16:creationId xmlns:a16="http://schemas.microsoft.com/office/drawing/2014/main" id="{5F90ECC8-ACA8-4538-8159-8DF0FB06A873}"/>
              </a:ext>
            </a:extLst>
          </p:cNvPr>
          <p:cNvPicPr>
            <a:picLocks noChangeAspect="1"/>
          </p:cNvPicPr>
          <p:nvPr/>
        </p:nvPicPr>
        <p:blipFill>
          <a:blip r:embed="rId5">
            <a:alphaModFix amt="85000"/>
          </a:blip>
          <a:stretch>
            <a:fillRect/>
          </a:stretch>
        </p:blipFill>
        <p:spPr>
          <a:xfrm>
            <a:off x="2" y="0"/>
            <a:ext cx="12191997" cy="6858000"/>
          </a:xfrm>
          <a:prstGeom prst="rect">
            <a:avLst/>
          </a:prstGeom>
        </p:spPr>
      </p:pic>
      <p:sp>
        <p:nvSpPr>
          <p:cNvPr id="12" name="Google Shape;846;p24">
            <a:extLst>
              <a:ext uri="{FF2B5EF4-FFF2-40B4-BE49-F238E27FC236}">
                <a16:creationId xmlns:a16="http://schemas.microsoft.com/office/drawing/2014/main" id="{85E26E3E-D502-4562-8442-602E065161E0}"/>
              </a:ext>
            </a:extLst>
          </p:cNvPr>
          <p:cNvSpPr txBox="1"/>
          <p:nvPr/>
        </p:nvSpPr>
        <p:spPr>
          <a:xfrm>
            <a:off x="3005042" y="1103641"/>
            <a:ext cx="6789226" cy="461665"/>
          </a:xfrm>
          <a:prstGeom prst="rect">
            <a:avLst/>
          </a:prstGeom>
          <a:noFill/>
          <a:ln>
            <a:noFill/>
          </a:ln>
        </p:spPr>
        <p:txBody>
          <a:bodyPr spcFirstLastPara="1" wrap="square" lIns="91425" tIns="45700" rIns="91425" bIns="45700" anchor="t" anchorCtr="0">
            <a:noAutofit/>
          </a:bodyPr>
          <a:lstStyle/>
          <a:p>
            <a:pPr algn="ctr">
              <a:lnSpc>
                <a:spcPct val="90000"/>
              </a:lnSpc>
              <a:buClr>
                <a:srgbClr val="FFFFFF"/>
              </a:buClr>
              <a:buSzPts val="2800"/>
              <a:buFont typeface="Arial"/>
              <a:buNone/>
            </a:pPr>
            <a:r>
              <a:rPr lang="en-US" sz="2800" b="1" kern="0" dirty="0">
                <a:solidFill>
                  <a:srgbClr val="FFFFFF">
                    <a:alpha val="20000"/>
                  </a:srgbClr>
                </a:solidFill>
                <a:latin typeface="Arial Black"/>
                <a:ea typeface="Arial Black"/>
                <a:cs typeface="Arial Black"/>
                <a:sym typeface="Arial Black"/>
              </a:rPr>
              <a:t>INVESTMENT MATTERS SERIES</a:t>
            </a:r>
            <a:endParaRPr sz="2800" b="1" kern="0" dirty="0">
              <a:solidFill>
                <a:srgbClr val="FFFFFF">
                  <a:alpha val="20000"/>
                </a:srgbClr>
              </a:solidFill>
              <a:latin typeface="Arial Black"/>
              <a:ea typeface="Arial Black"/>
              <a:cs typeface="Arial Black"/>
              <a:sym typeface="Arial Black"/>
            </a:endParaRPr>
          </a:p>
        </p:txBody>
      </p:sp>
      <p:pic>
        <p:nvPicPr>
          <p:cNvPr id="13" name="Google Shape;847;p24">
            <a:extLst>
              <a:ext uri="{FF2B5EF4-FFF2-40B4-BE49-F238E27FC236}">
                <a16:creationId xmlns:a16="http://schemas.microsoft.com/office/drawing/2014/main" id="{863FA8C2-FDB1-43A9-87BC-36F54059E931}"/>
              </a:ext>
            </a:extLst>
          </p:cNvPr>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9794268" y="5989388"/>
            <a:ext cx="2001724" cy="608424"/>
          </a:xfrm>
          <a:prstGeom prst="rect">
            <a:avLst/>
          </a:prstGeom>
          <a:noFill/>
          <a:ln>
            <a:noFill/>
          </a:ln>
        </p:spPr>
      </p:pic>
      <p:sp>
        <p:nvSpPr>
          <p:cNvPr id="21" name="Rectangle 20">
            <a:extLst>
              <a:ext uri="{FF2B5EF4-FFF2-40B4-BE49-F238E27FC236}">
                <a16:creationId xmlns:a16="http://schemas.microsoft.com/office/drawing/2014/main" id="{1D66725A-E8A0-4757-A20B-ECA56E881F43}"/>
              </a:ext>
            </a:extLst>
          </p:cNvPr>
          <p:cNvSpPr/>
          <p:nvPr/>
        </p:nvSpPr>
        <p:spPr>
          <a:xfrm rot="10800000">
            <a:off x="2" y="2748065"/>
            <a:ext cx="12191998" cy="1756656"/>
          </a:xfrm>
          <a:prstGeom prst="rect">
            <a:avLst/>
          </a:prstGeom>
          <a:solidFill>
            <a:schemeClr val="tx1">
              <a:lumMod val="85000"/>
              <a:lumOff val="1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lumMod val="50000"/>
                </a:schemeClr>
              </a:solidFill>
            </a:endParaRPr>
          </a:p>
        </p:txBody>
      </p:sp>
      <p:sp>
        <p:nvSpPr>
          <p:cNvPr id="10" name="Google Shape;837;p24">
            <a:extLst>
              <a:ext uri="{FF2B5EF4-FFF2-40B4-BE49-F238E27FC236}">
                <a16:creationId xmlns:a16="http://schemas.microsoft.com/office/drawing/2014/main" id="{7D765435-4C5B-485D-8CFA-476CF36179C3}"/>
              </a:ext>
            </a:extLst>
          </p:cNvPr>
          <p:cNvSpPr/>
          <p:nvPr/>
        </p:nvSpPr>
        <p:spPr>
          <a:xfrm>
            <a:off x="824366" y="3249192"/>
            <a:ext cx="10698865" cy="830997"/>
          </a:xfrm>
          <a:prstGeom prst="rect">
            <a:avLst/>
          </a:prstGeom>
          <a:noFill/>
          <a:ln>
            <a:noFill/>
          </a:ln>
        </p:spPr>
        <p:txBody>
          <a:bodyPr spcFirstLastPara="1" wrap="square" lIns="91425" tIns="45700" rIns="91425" bIns="45700" anchor="t" anchorCtr="0">
            <a:spAutoFit/>
          </a:bodyPr>
          <a:lstStyle/>
          <a:p>
            <a:pPr algn="ctr">
              <a:buClr>
                <a:srgbClr val="000000"/>
              </a:buClr>
              <a:buFont typeface="Arial"/>
              <a:buNone/>
            </a:pPr>
            <a:r>
              <a:rPr lang="en-US" sz="4800" b="1" kern="0" dirty="0">
                <a:solidFill>
                  <a:srgbClr val="FFFFFF"/>
                </a:solidFill>
                <a:latin typeface="Arial Black"/>
                <a:ea typeface="Arial Black"/>
                <a:cs typeface="Arial Black"/>
                <a:sym typeface="Arial Black"/>
              </a:rPr>
              <a:t>THANK YOU!</a:t>
            </a:r>
            <a:endParaRPr sz="1400" kern="0" dirty="0">
              <a:solidFill>
                <a:srgbClr val="000000"/>
              </a:solidFill>
              <a:cs typeface="Arial"/>
              <a:sym typeface="Arial"/>
            </a:endParaRPr>
          </a:p>
        </p:txBody>
      </p:sp>
    </p:spTree>
    <p:extLst>
      <p:ext uri="{BB962C8B-B14F-4D97-AF65-F5344CB8AC3E}">
        <p14:creationId xmlns:p14="http://schemas.microsoft.com/office/powerpoint/2010/main" val="859643717"/>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3">
            <a:extLst>
              <a:ext uri="{FF2B5EF4-FFF2-40B4-BE49-F238E27FC236}">
                <a16:creationId xmlns:a16="http://schemas.microsoft.com/office/drawing/2014/main" id="{C72AD788-9107-4A84-9FCB-DE4C3DE41E94}"/>
              </a:ext>
            </a:extLst>
          </p:cNvPr>
          <p:cNvPicPr>
            <a:picLocks noChangeAspect="1"/>
          </p:cNvPicPr>
          <p:nvPr/>
        </p:nvPicPr>
        <p:blipFill rotWithShape="1">
          <a:blip r:embed="rId3"/>
          <a:srcRect t="4999" b="5001"/>
          <a:stretch/>
        </p:blipFill>
        <p:spPr>
          <a:xfrm>
            <a:off x="0" y="0"/>
            <a:ext cx="12192000" cy="6857999"/>
          </a:xfrm>
          <a:prstGeom prst="rect">
            <a:avLst/>
          </a:prstGeom>
        </p:spPr>
      </p:pic>
      <p:pic>
        <p:nvPicPr>
          <p:cNvPr id="14" name="Picture 13" descr="A picture containing text, night sky&#10;&#10;Description automatically generated">
            <a:extLst>
              <a:ext uri="{FF2B5EF4-FFF2-40B4-BE49-F238E27FC236}">
                <a16:creationId xmlns:a16="http://schemas.microsoft.com/office/drawing/2014/main" id="{9DF718DE-04AF-4711-99E6-5F2C1A611ADA}"/>
              </a:ext>
            </a:extLst>
          </p:cNvPr>
          <p:cNvPicPr>
            <a:picLocks noChangeAspect="1"/>
          </p:cNvPicPr>
          <p:nvPr/>
        </p:nvPicPr>
        <p:blipFill rotWithShape="1">
          <a:blip r:embed="rId4" cstate="screen">
            <a:alphaModFix/>
            <a:duotone>
              <a:prstClr val="black"/>
              <a:schemeClr val="tx2">
                <a:tint val="45000"/>
                <a:satMod val="400000"/>
              </a:schemeClr>
            </a:duotone>
            <a:extLst>
              <a:ext uri="{28A0092B-C50C-407E-A947-70E740481C1C}">
                <a14:useLocalDpi xmlns:a14="http://schemas.microsoft.com/office/drawing/2010/main"/>
              </a:ext>
            </a:extLst>
          </a:blip>
          <a:srcRect l="15010" r="49104"/>
          <a:stretch/>
        </p:blipFill>
        <p:spPr>
          <a:xfrm>
            <a:off x="-1" y="286"/>
            <a:ext cx="4375149" cy="6857428"/>
          </a:xfrm>
          <a:prstGeom prst="rect">
            <a:avLst/>
          </a:prstGeom>
        </p:spPr>
      </p:pic>
      <p:sp>
        <p:nvSpPr>
          <p:cNvPr id="6" name="Google Shape;128;p2">
            <a:extLst>
              <a:ext uri="{FF2B5EF4-FFF2-40B4-BE49-F238E27FC236}">
                <a16:creationId xmlns:a16="http://schemas.microsoft.com/office/drawing/2014/main" id="{C6DA7D81-8F31-4200-9736-47F157FF89D4}"/>
              </a:ext>
            </a:extLst>
          </p:cNvPr>
          <p:cNvSpPr txBox="1"/>
          <p:nvPr/>
        </p:nvSpPr>
        <p:spPr>
          <a:xfrm>
            <a:off x="5004083" y="1419524"/>
            <a:ext cx="4299507" cy="127799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200" b="1" i="0" u="none" strike="noStrike" cap="none" dirty="0">
                <a:solidFill>
                  <a:schemeClr val="lt1"/>
                </a:solidFill>
                <a:latin typeface="Arial Black"/>
                <a:ea typeface="Arial Black"/>
                <a:cs typeface="Arial Black"/>
                <a:sym typeface="Arial Black"/>
              </a:rPr>
              <a:t>Your Name</a:t>
            </a:r>
            <a:endParaRPr dirty="0"/>
          </a:p>
          <a:p>
            <a:pPr marL="0" marR="0" lvl="0" indent="0" algn="l" rtl="0">
              <a:spcBef>
                <a:spcPts val="0"/>
              </a:spcBef>
              <a:spcAft>
                <a:spcPts val="0"/>
              </a:spcAft>
              <a:buNone/>
            </a:pPr>
            <a:r>
              <a:rPr lang="en-US" sz="2400" b="0" i="0" u="none" strike="noStrike" cap="none" dirty="0">
                <a:solidFill>
                  <a:schemeClr val="lt1"/>
                </a:solidFill>
                <a:latin typeface="Arial"/>
                <a:ea typeface="Arial"/>
                <a:cs typeface="Arial"/>
                <a:sym typeface="Arial"/>
              </a:rPr>
              <a:t>Your Title</a:t>
            </a:r>
            <a:endParaRPr dirty="0"/>
          </a:p>
        </p:txBody>
      </p:sp>
      <p:sp>
        <p:nvSpPr>
          <p:cNvPr id="7" name="Google Shape;129;p2">
            <a:extLst>
              <a:ext uri="{FF2B5EF4-FFF2-40B4-BE49-F238E27FC236}">
                <a16:creationId xmlns:a16="http://schemas.microsoft.com/office/drawing/2014/main" id="{D6EB2B9A-9C03-420C-B4E9-95DB255C9B5C}"/>
              </a:ext>
            </a:extLst>
          </p:cNvPr>
          <p:cNvSpPr/>
          <p:nvPr/>
        </p:nvSpPr>
        <p:spPr>
          <a:xfrm>
            <a:off x="5016867" y="5120525"/>
            <a:ext cx="6423233" cy="156966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800" b="0" i="0" u="none" strike="noStrike" cap="none">
                <a:solidFill>
                  <a:schemeClr val="lt1"/>
                </a:solidFill>
                <a:latin typeface="Arial"/>
                <a:ea typeface="Arial"/>
                <a:cs typeface="Arial"/>
                <a:sym typeface="Arial"/>
              </a:rPr>
              <a:t>Broker/dealer disclosure goes here.</a:t>
            </a:r>
            <a:endParaRPr/>
          </a:p>
          <a:p>
            <a:pPr marL="0" marR="0" lvl="0" indent="0" algn="l" rtl="0">
              <a:spcBef>
                <a:spcPts val="0"/>
              </a:spcBef>
              <a:spcAft>
                <a:spcPts val="0"/>
              </a:spcAft>
              <a:buNone/>
            </a:pPr>
            <a:endParaRPr sz="800">
              <a:solidFill>
                <a:schemeClr val="lt1"/>
              </a:solidFill>
              <a:latin typeface="Arial"/>
              <a:ea typeface="Arial"/>
              <a:cs typeface="Arial"/>
              <a:sym typeface="Arial"/>
            </a:endParaRPr>
          </a:p>
          <a:p>
            <a:pPr marL="0" marR="0" lvl="0" indent="0" algn="l" rtl="0">
              <a:spcBef>
                <a:spcPts val="0"/>
              </a:spcBef>
              <a:spcAft>
                <a:spcPts val="0"/>
              </a:spcAft>
              <a:buNone/>
            </a:pPr>
            <a:r>
              <a:rPr lang="en-US" sz="800">
                <a:solidFill>
                  <a:schemeClr val="lt1"/>
                </a:solidFill>
                <a:latin typeface="Arial"/>
                <a:ea typeface="Arial"/>
                <a:cs typeface="Arial"/>
                <a:sym typeface="Arial"/>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facilisi.Lorem ipsum dolor sit amet, consectetuer adipiscing elit, sed diam nonummy nibh euismod tincidunt ut laoreet dolore magna aliquam erat volutpat. Ut wisi enim ad minim veniam, quis nostrud exerci tation ullamcorper suscipit lobortis nisl ut aliquip ex ea commodo consequat. </a:t>
            </a:r>
            <a:endParaRPr/>
          </a:p>
        </p:txBody>
      </p:sp>
      <p:sp>
        <p:nvSpPr>
          <p:cNvPr id="8" name="Google Shape;130;p2">
            <a:extLst>
              <a:ext uri="{FF2B5EF4-FFF2-40B4-BE49-F238E27FC236}">
                <a16:creationId xmlns:a16="http://schemas.microsoft.com/office/drawing/2014/main" id="{8CD9A489-14D8-4A29-95AC-158BB35FD4AF}"/>
              </a:ext>
            </a:extLst>
          </p:cNvPr>
          <p:cNvSpPr txBox="1"/>
          <p:nvPr/>
        </p:nvSpPr>
        <p:spPr>
          <a:xfrm>
            <a:off x="5004082" y="3188702"/>
            <a:ext cx="4299507" cy="127799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200" b="1">
                <a:solidFill>
                  <a:schemeClr val="lt1"/>
                </a:solidFill>
                <a:latin typeface="Arial Black"/>
                <a:ea typeface="Arial Black"/>
                <a:cs typeface="Arial Black"/>
                <a:sym typeface="Arial Black"/>
              </a:rPr>
              <a:t>Company Name</a:t>
            </a:r>
            <a:endParaRPr/>
          </a:p>
          <a:p>
            <a:pPr marL="0" marR="0" lvl="0" indent="0" algn="l" rtl="0">
              <a:spcBef>
                <a:spcPts val="0"/>
              </a:spcBef>
              <a:spcAft>
                <a:spcPts val="0"/>
              </a:spcAft>
              <a:buNone/>
            </a:pPr>
            <a:r>
              <a:rPr lang="en-US" sz="2400">
                <a:solidFill>
                  <a:schemeClr val="lt1"/>
                </a:solidFill>
                <a:latin typeface="Arial"/>
                <a:ea typeface="Arial"/>
                <a:cs typeface="Arial"/>
                <a:sym typeface="Arial"/>
              </a:rPr>
              <a:t>Company Name Subtitle</a:t>
            </a:r>
            <a:endParaRPr/>
          </a:p>
        </p:txBody>
      </p:sp>
      <p:sp>
        <p:nvSpPr>
          <p:cNvPr id="17" name="Rectangle 16">
            <a:extLst>
              <a:ext uri="{FF2B5EF4-FFF2-40B4-BE49-F238E27FC236}">
                <a16:creationId xmlns:a16="http://schemas.microsoft.com/office/drawing/2014/main" id="{DB31EC7B-39DC-4618-A213-4950AEFCA051}"/>
              </a:ext>
            </a:extLst>
          </p:cNvPr>
          <p:cNvSpPr/>
          <p:nvPr/>
        </p:nvSpPr>
        <p:spPr>
          <a:xfrm rot="10800000">
            <a:off x="4375147" y="13150"/>
            <a:ext cx="7816845" cy="97628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lumMod val="50000"/>
                </a:schemeClr>
              </a:solidFill>
            </a:endParaRPr>
          </a:p>
        </p:txBody>
      </p:sp>
      <p:sp>
        <p:nvSpPr>
          <p:cNvPr id="10" name="Google Shape;132;p2">
            <a:extLst>
              <a:ext uri="{FF2B5EF4-FFF2-40B4-BE49-F238E27FC236}">
                <a16:creationId xmlns:a16="http://schemas.microsoft.com/office/drawing/2014/main" id="{AC372B5D-0954-4B86-82EF-2B58FA6C8453}"/>
              </a:ext>
            </a:extLst>
          </p:cNvPr>
          <p:cNvSpPr txBox="1"/>
          <p:nvPr/>
        </p:nvSpPr>
        <p:spPr>
          <a:xfrm>
            <a:off x="5016868" y="367061"/>
            <a:ext cx="6789226" cy="46166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2400"/>
              <a:buFont typeface="Arial"/>
              <a:buNone/>
            </a:pPr>
            <a:r>
              <a:rPr lang="en-US" sz="2400" b="1" u="none" dirty="0">
                <a:solidFill>
                  <a:srgbClr val="FFFFFF">
                    <a:alpha val="30000"/>
                  </a:srgbClr>
                </a:solidFill>
                <a:latin typeface="Arial Black"/>
                <a:ea typeface="Arial Black"/>
                <a:cs typeface="Arial Black"/>
                <a:sym typeface="Arial Black"/>
              </a:rPr>
              <a:t>INVESTMENT MATTERS SERIES</a:t>
            </a:r>
            <a:endParaRPr sz="2400" b="1" u="none" dirty="0">
              <a:solidFill>
                <a:srgbClr val="FFFFFF">
                  <a:alpha val="30000"/>
                </a:srgbClr>
              </a:solidFill>
              <a:latin typeface="Arial Black"/>
              <a:ea typeface="Arial Black"/>
              <a:cs typeface="Arial Black"/>
              <a:sym typeface="Arial Black"/>
            </a:endParaRPr>
          </a:p>
        </p:txBody>
      </p:sp>
      <p:sp>
        <p:nvSpPr>
          <p:cNvPr id="18" name="Rectangle 17">
            <a:extLst>
              <a:ext uri="{FF2B5EF4-FFF2-40B4-BE49-F238E27FC236}">
                <a16:creationId xmlns:a16="http://schemas.microsoft.com/office/drawing/2014/main" id="{07AE8DDF-34F8-4A33-915C-2874EA72AEEF}"/>
              </a:ext>
            </a:extLst>
          </p:cNvPr>
          <p:cNvSpPr/>
          <p:nvPr/>
        </p:nvSpPr>
        <p:spPr>
          <a:xfrm rot="10800000">
            <a:off x="2283112" y="3727048"/>
            <a:ext cx="2092037" cy="3130952"/>
          </a:xfrm>
          <a:prstGeom prst="rect">
            <a:avLst/>
          </a:prstGeom>
          <a:gradFill>
            <a:gsLst>
              <a:gs pos="0">
                <a:schemeClr val="tx1">
                  <a:lumMod val="95000"/>
                  <a:lumOff val="5000"/>
                </a:schemeClr>
              </a:gs>
              <a:gs pos="100000">
                <a:schemeClr val="tx1">
                  <a:lumMod val="85000"/>
                  <a:lumOff val="1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lumMod val="50000"/>
                </a:schemeClr>
              </a:solidFill>
            </a:endParaRPr>
          </a:p>
        </p:txBody>
      </p:sp>
      <p:pic>
        <p:nvPicPr>
          <p:cNvPr id="11" name="Google Shape;145;p2">
            <a:extLst>
              <a:ext uri="{FF2B5EF4-FFF2-40B4-BE49-F238E27FC236}">
                <a16:creationId xmlns:a16="http://schemas.microsoft.com/office/drawing/2014/main" id="{BC7E0D97-BA1E-4367-B189-4AA1973F4676}"/>
              </a:ext>
            </a:extLst>
          </p:cNvPr>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2494502" y="5754807"/>
            <a:ext cx="1643856" cy="480342"/>
          </a:xfrm>
          <a:prstGeom prst="rect">
            <a:avLst/>
          </a:prstGeom>
          <a:noFill/>
          <a:ln>
            <a:noFill/>
          </a:ln>
        </p:spPr>
      </p:pic>
    </p:spTree>
    <p:extLst>
      <p:ext uri="{BB962C8B-B14F-4D97-AF65-F5344CB8AC3E}">
        <p14:creationId xmlns:p14="http://schemas.microsoft.com/office/powerpoint/2010/main" val="15143742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E2EE35E-5D70-4699-87CB-4A16E7EB01EB}"/>
              </a:ext>
            </a:extLst>
          </p:cNvPr>
          <p:cNvPicPr>
            <a:picLocks noChangeAspect="1"/>
          </p:cNvPicPr>
          <p:nvPr/>
        </p:nvPicPr>
        <p:blipFill>
          <a:blip r:embed="rId3"/>
          <a:stretch>
            <a:fillRect/>
          </a:stretch>
        </p:blipFill>
        <p:spPr>
          <a:xfrm>
            <a:off x="-1" y="0"/>
            <a:ext cx="12191997" cy="6858000"/>
          </a:xfrm>
          <a:prstGeom prst="rect">
            <a:avLst/>
          </a:prstGeom>
        </p:spPr>
      </p:pic>
      <p:sp>
        <p:nvSpPr>
          <p:cNvPr id="11" name="Rectangle 10">
            <a:extLst>
              <a:ext uri="{FF2B5EF4-FFF2-40B4-BE49-F238E27FC236}">
                <a16:creationId xmlns:a16="http://schemas.microsoft.com/office/drawing/2014/main" id="{9405D9C6-90AD-4DDC-8FBD-8B95D643C03F}"/>
              </a:ext>
            </a:extLst>
          </p:cNvPr>
          <p:cNvSpPr/>
          <p:nvPr/>
        </p:nvSpPr>
        <p:spPr>
          <a:xfrm rot="10800000">
            <a:off x="1647883" y="1232464"/>
            <a:ext cx="2092037" cy="2222484"/>
          </a:xfrm>
          <a:prstGeom prst="rect">
            <a:avLst/>
          </a:prstGeom>
          <a:gradFill>
            <a:gsLst>
              <a:gs pos="0">
                <a:schemeClr val="tx1">
                  <a:lumMod val="95000"/>
                  <a:lumOff val="5000"/>
                </a:schemeClr>
              </a:gs>
              <a:gs pos="100000">
                <a:schemeClr val="tx1">
                  <a:lumMod val="85000"/>
                  <a:lumOff val="1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lumMod val="50000"/>
                </a:schemeClr>
              </a:solidFill>
            </a:endParaRPr>
          </a:p>
        </p:txBody>
      </p:sp>
      <p:sp>
        <p:nvSpPr>
          <p:cNvPr id="12" name="Rectangle 11">
            <a:extLst>
              <a:ext uri="{FF2B5EF4-FFF2-40B4-BE49-F238E27FC236}">
                <a16:creationId xmlns:a16="http://schemas.microsoft.com/office/drawing/2014/main" id="{90448FCD-6CCA-4958-8C53-76E9C1546461}"/>
              </a:ext>
            </a:extLst>
          </p:cNvPr>
          <p:cNvSpPr/>
          <p:nvPr/>
        </p:nvSpPr>
        <p:spPr>
          <a:xfrm rot="10800000">
            <a:off x="-1" y="5625536"/>
            <a:ext cx="12191998" cy="1232464"/>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lumMod val="50000"/>
                </a:schemeClr>
              </a:solidFill>
            </a:endParaRPr>
          </a:p>
        </p:txBody>
      </p:sp>
      <p:sp>
        <p:nvSpPr>
          <p:cNvPr id="14" name="Google Shape;153;p3">
            <a:extLst>
              <a:ext uri="{FF2B5EF4-FFF2-40B4-BE49-F238E27FC236}">
                <a16:creationId xmlns:a16="http://schemas.microsoft.com/office/drawing/2014/main" id="{0019FF9F-672C-48AC-B579-116668E51CEB}"/>
              </a:ext>
            </a:extLst>
          </p:cNvPr>
          <p:cNvSpPr txBox="1"/>
          <p:nvPr/>
        </p:nvSpPr>
        <p:spPr>
          <a:xfrm>
            <a:off x="1647883" y="6197023"/>
            <a:ext cx="10148109" cy="3696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a:solidFill>
                  <a:schemeClr val="lt1"/>
                </a:solidFill>
                <a:latin typeface="Arial"/>
                <a:ea typeface="Arial"/>
                <a:cs typeface="Arial"/>
                <a:sym typeface="Arial"/>
              </a:rPr>
              <a:t>The information in this material is not intended as tax or legal advice. It may not be used for the purpose of avoiding any federal tax penalties. Please consult a professional for specific information regarding your individual situation.</a:t>
            </a:r>
            <a:endParaRPr/>
          </a:p>
        </p:txBody>
      </p:sp>
      <p:sp>
        <p:nvSpPr>
          <p:cNvPr id="15" name="Google Shape;155;p3">
            <a:extLst>
              <a:ext uri="{FF2B5EF4-FFF2-40B4-BE49-F238E27FC236}">
                <a16:creationId xmlns:a16="http://schemas.microsoft.com/office/drawing/2014/main" id="{9B968BE3-62C2-49A2-9A1F-EBF537C2AA65}"/>
              </a:ext>
            </a:extLst>
          </p:cNvPr>
          <p:cNvSpPr txBox="1"/>
          <p:nvPr/>
        </p:nvSpPr>
        <p:spPr>
          <a:xfrm>
            <a:off x="1490230" y="3623445"/>
            <a:ext cx="9271000" cy="742585"/>
          </a:xfrm>
          <a:prstGeom prst="rect">
            <a:avLst/>
          </a:prstGeom>
          <a:no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3200" b="1">
                <a:solidFill>
                  <a:schemeClr val="lt1"/>
                </a:solidFill>
                <a:latin typeface="Arial Black"/>
                <a:ea typeface="Arial Black"/>
                <a:cs typeface="Arial Black"/>
                <a:sym typeface="Arial Black"/>
              </a:rPr>
              <a:t>BACKGROUND  •  FIRM  •  COMMITMENT</a:t>
            </a:r>
            <a:endParaRPr sz="3200">
              <a:solidFill>
                <a:schemeClr val="lt1"/>
              </a:solidFill>
              <a:latin typeface="Arial"/>
              <a:ea typeface="Arial"/>
              <a:cs typeface="Arial"/>
              <a:sym typeface="Arial"/>
            </a:endParaRPr>
          </a:p>
        </p:txBody>
      </p:sp>
      <p:sp>
        <p:nvSpPr>
          <p:cNvPr id="16" name="Google Shape;156;p3">
            <a:extLst>
              <a:ext uri="{FF2B5EF4-FFF2-40B4-BE49-F238E27FC236}">
                <a16:creationId xmlns:a16="http://schemas.microsoft.com/office/drawing/2014/main" id="{C4C297CB-FA10-43E3-9A84-E22462979A74}"/>
              </a:ext>
            </a:extLst>
          </p:cNvPr>
          <p:cNvSpPr txBox="1"/>
          <p:nvPr/>
        </p:nvSpPr>
        <p:spPr>
          <a:xfrm>
            <a:off x="1787811" y="2303071"/>
            <a:ext cx="7864189" cy="87894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6000"/>
              <a:buFont typeface="Arial"/>
              <a:buNone/>
            </a:pPr>
            <a:r>
              <a:rPr lang="en-US" sz="6000" b="1" dirty="0">
                <a:solidFill>
                  <a:schemeClr val="lt1"/>
                </a:solidFill>
                <a:latin typeface="Arial Black"/>
                <a:ea typeface="Arial Black"/>
                <a:cs typeface="Arial Black"/>
                <a:sym typeface="Arial Black"/>
              </a:rPr>
              <a:t>ABOUT MY…</a:t>
            </a:r>
            <a:endParaRPr sz="6000" b="1" dirty="0">
              <a:solidFill>
                <a:schemeClr val="lt1"/>
              </a:solidFill>
              <a:latin typeface="Arial Black"/>
              <a:ea typeface="Arial Black"/>
              <a:cs typeface="Arial Black"/>
              <a:sym typeface="Arial Black"/>
            </a:endParaRPr>
          </a:p>
        </p:txBody>
      </p:sp>
    </p:spTree>
    <p:extLst>
      <p:ext uri="{BB962C8B-B14F-4D97-AF65-F5344CB8AC3E}">
        <p14:creationId xmlns:p14="http://schemas.microsoft.com/office/powerpoint/2010/main" val="28086576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text, indoor, person, working&#10;&#10;Description automatically generated">
            <a:extLst>
              <a:ext uri="{FF2B5EF4-FFF2-40B4-BE49-F238E27FC236}">
                <a16:creationId xmlns:a16="http://schemas.microsoft.com/office/drawing/2014/main" id="{2F478D5E-3223-4D47-9D29-48B6D873D0C5}"/>
              </a:ext>
            </a:extLst>
          </p:cNvPr>
          <p:cNvPicPr>
            <a:picLocks noChangeAspect="1"/>
          </p:cNvPicPr>
          <p:nvPr/>
        </p:nvPicPr>
        <p:blipFill rotWithShape="1">
          <a:blip r:embed="rId3" cstate="screen">
            <a:alphaModFix/>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rcRect t="5995" b="9698"/>
          <a:stretch/>
        </p:blipFill>
        <p:spPr>
          <a:xfrm>
            <a:off x="1623" y="-1"/>
            <a:ext cx="12188754" cy="6858001"/>
          </a:xfrm>
          <a:prstGeom prst="rect">
            <a:avLst/>
          </a:prstGeom>
        </p:spPr>
      </p:pic>
      <p:pic>
        <p:nvPicPr>
          <p:cNvPr id="13" name="Picture 12">
            <a:extLst>
              <a:ext uri="{FF2B5EF4-FFF2-40B4-BE49-F238E27FC236}">
                <a16:creationId xmlns:a16="http://schemas.microsoft.com/office/drawing/2014/main" id="{8ED7E1B2-20FA-4938-B8BC-71E2C586A37E}"/>
              </a:ext>
            </a:extLst>
          </p:cNvPr>
          <p:cNvPicPr>
            <a:picLocks noChangeAspect="1"/>
          </p:cNvPicPr>
          <p:nvPr/>
        </p:nvPicPr>
        <p:blipFill>
          <a:blip r:embed="rId5">
            <a:alphaModFix amt="85000"/>
          </a:blip>
          <a:stretch>
            <a:fillRect/>
          </a:stretch>
        </p:blipFill>
        <p:spPr>
          <a:xfrm>
            <a:off x="2" y="0"/>
            <a:ext cx="12191997" cy="6858000"/>
          </a:xfrm>
          <a:prstGeom prst="rect">
            <a:avLst/>
          </a:prstGeom>
        </p:spPr>
      </p:pic>
      <p:sp>
        <p:nvSpPr>
          <p:cNvPr id="14" name="Rectangle 13">
            <a:extLst>
              <a:ext uri="{FF2B5EF4-FFF2-40B4-BE49-F238E27FC236}">
                <a16:creationId xmlns:a16="http://schemas.microsoft.com/office/drawing/2014/main" id="{A9EC3F15-4E73-4290-AEE7-0FF2E9F74397}"/>
              </a:ext>
            </a:extLst>
          </p:cNvPr>
          <p:cNvSpPr/>
          <p:nvPr/>
        </p:nvSpPr>
        <p:spPr>
          <a:xfrm rot="10800000">
            <a:off x="0" y="-2"/>
            <a:ext cx="12191998" cy="1416425"/>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lumMod val="50000"/>
                </a:schemeClr>
              </a:solidFill>
            </a:endParaRPr>
          </a:p>
        </p:txBody>
      </p:sp>
      <p:sp>
        <p:nvSpPr>
          <p:cNvPr id="8" name="Google Shape;176;p4">
            <a:extLst>
              <a:ext uri="{FF2B5EF4-FFF2-40B4-BE49-F238E27FC236}">
                <a16:creationId xmlns:a16="http://schemas.microsoft.com/office/drawing/2014/main" id="{189AFC33-EBB3-47D2-BAA6-F30A7F34B890}"/>
              </a:ext>
            </a:extLst>
          </p:cNvPr>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rgbClr val="FFFFFF">
                    <a:alpha val="30000"/>
                  </a:srgbClr>
                </a:solidFill>
                <a:latin typeface="Arial Black"/>
                <a:ea typeface="Arial Black"/>
                <a:cs typeface="Arial Black"/>
                <a:sym typeface="Arial Black"/>
              </a:rPr>
              <a:t>INVESTMENT MATTERS – 5 SMART INVESTMENTING PRINCIPLES</a:t>
            </a:r>
            <a:endParaRPr sz="1200" b="1" dirty="0">
              <a:solidFill>
                <a:srgbClr val="FFFFFF">
                  <a:alpha val="30000"/>
                </a:srgbClr>
              </a:solidFill>
              <a:latin typeface="Arial Black"/>
              <a:ea typeface="Arial Black"/>
              <a:cs typeface="Arial Black"/>
              <a:sym typeface="Arial Black"/>
            </a:endParaRPr>
          </a:p>
        </p:txBody>
      </p:sp>
      <p:sp>
        <p:nvSpPr>
          <p:cNvPr id="9" name="Google Shape;189;p4">
            <a:extLst>
              <a:ext uri="{FF2B5EF4-FFF2-40B4-BE49-F238E27FC236}">
                <a16:creationId xmlns:a16="http://schemas.microsoft.com/office/drawing/2014/main" id="{4E8B6457-57BE-4A3D-B6AB-642645A4257A}"/>
              </a:ext>
            </a:extLst>
          </p:cNvPr>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600" b="1" dirty="0">
                <a:solidFill>
                  <a:schemeClr val="lt1"/>
                </a:solidFill>
                <a:latin typeface="Arial Black"/>
                <a:ea typeface="Arial Black"/>
                <a:cs typeface="Arial Black"/>
                <a:sym typeface="Arial Black"/>
              </a:rPr>
              <a:t>5 SMART INVESTING PRINCIPLES</a:t>
            </a:r>
            <a:endParaRPr sz="3600" b="1" dirty="0">
              <a:solidFill>
                <a:schemeClr val="lt1"/>
              </a:solidFill>
              <a:latin typeface="Arial Black"/>
              <a:ea typeface="Arial Black"/>
              <a:cs typeface="Arial Black"/>
              <a:sym typeface="Arial Black"/>
            </a:endParaRPr>
          </a:p>
        </p:txBody>
      </p:sp>
      <p:sp>
        <p:nvSpPr>
          <p:cNvPr id="10" name="Google Shape;190;p4">
            <a:extLst>
              <a:ext uri="{FF2B5EF4-FFF2-40B4-BE49-F238E27FC236}">
                <a16:creationId xmlns:a16="http://schemas.microsoft.com/office/drawing/2014/main" id="{3D2029BC-0314-444F-9621-A81B7AA515C7}"/>
              </a:ext>
            </a:extLst>
          </p:cNvPr>
          <p:cNvSpPr txBox="1"/>
          <p:nvPr/>
        </p:nvSpPr>
        <p:spPr>
          <a:xfrm>
            <a:off x="1701800" y="1878831"/>
            <a:ext cx="10094192" cy="1277993"/>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lt1"/>
              </a:buClr>
              <a:buSzPts val="2800"/>
              <a:buFont typeface="Arial"/>
              <a:buChar char="•"/>
            </a:pPr>
            <a:r>
              <a:rPr lang="en-US" sz="2800" b="1" dirty="0">
                <a:solidFill>
                  <a:schemeClr val="lt1"/>
                </a:solidFill>
                <a:latin typeface="Arial Black"/>
                <a:sym typeface="Arial Black"/>
              </a:rPr>
              <a:t>Estimate Your Time Horizon</a:t>
            </a:r>
            <a:endParaRPr dirty="0"/>
          </a:p>
          <a:p>
            <a:pPr marL="342900" marR="0" lvl="0" indent="-165100" algn="l" rtl="0">
              <a:spcBef>
                <a:spcPts val="0"/>
              </a:spcBef>
              <a:spcAft>
                <a:spcPts val="0"/>
              </a:spcAft>
              <a:buClr>
                <a:schemeClr val="dk1"/>
              </a:buClr>
              <a:buSzPts val="2800"/>
              <a:buFont typeface="Arial"/>
              <a:buNone/>
            </a:pPr>
            <a:endParaRPr sz="2800" b="1" dirty="0">
              <a:solidFill>
                <a:schemeClr val="lt1"/>
              </a:solidFill>
              <a:latin typeface="Arial Black"/>
              <a:ea typeface="Arial Black"/>
              <a:cs typeface="Arial Black"/>
              <a:sym typeface="Arial Black"/>
            </a:endParaRPr>
          </a:p>
          <a:p>
            <a:pPr marL="342900" marR="0" lvl="0" indent="-342900" algn="l" rtl="0">
              <a:spcBef>
                <a:spcPts val="0"/>
              </a:spcBef>
              <a:spcAft>
                <a:spcPts val="0"/>
              </a:spcAft>
              <a:buClr>
                <a:schemeClr val="lt1"/>
              </a:buClr>
              <a:buSzPts val="2800"/>
              <a:buFont typeface="Arial"/>
              <a:buChar char="•"/>
            </a:pPr>
            <a:r>
              <a:rPr lang="en-US" sz="2800" b="1" dirty="0">
                <a:solidFill>
                  <a:schemeClr val="lt1"/>
                </a:solidFill>
                <a:latin typeface="Arial Black"/>
                <a:ea typeface="Arial Black"/>
                <a:cs typeface="Arial Black"/>
                <a:sym typeface="Arial Black"/>
              </a:rPr>
              <a:t>Know Your Risk Profile</a:t>
            </a:r>
            <a:endParaRPr dirty="0"/>
          </a:p>
          <a:p>
            <a:pPr marL="342900" marR="0" lvl="0" indent="-165100" algn="l" rtl="0">
              <a:spcBef>
                <a:spcPts val="0"/>
              </a:spcBef>
              <a:spcAft>
                <a:spcPts val="0"/>
              </a:spcAft>
              <a:buClr>
                <a:schemeClr val="dk1"/>
              </a:buClr>
              <a:buSzPts val="2800"/>
              <a:buFont typeface="Arial"/>
              <a:buNone/>
            </a:pPr>
            <a:endParaRPr sz="2800" b="1" dirty="0">
              <a:solidFill>
                <a:schemeClr val="lt1"/>
              </a:solidFill>
              <a:latin typeface="Arial Black"/>
              <a:ea typeface="Arial Black"/>
              <a:cs typeface="Arial Black"/>
              <a:sym typeface="Arial Black"/>
            </a:endParaRPr>
          </a:p>
          <a:p>
            <a:pPr marL="342900" marR="0" lvl="0" indent="-342900" algn="l" rtl="0">
              <a:spcBef>
                <a:spcPts val="0"/>
              </a:spcBef>
              <a:spcAft>
                <a:spcPts val="0"/>
              </a:spcAft>
              <a:buClr>
                <a:schemeClr val="lt1"/>
              </a:buClr>
              <a:buSzPts val="2800"/>
              <a:buFont typeface="Arial"/>
              <a:buChar char="•"/>
            </a:pPr>
            <a:r>
              <a:rPr lang="en-US" sz="2800" b="1" dirty="0">
                <a:solidFill>
                  <a:schemeClr val="lt1"/>
                </a:solidFill>
                <a:latin typeface="Arial Black"/>
                <a:ea typeface="Arial Black"/>
                <a:cs typeface="Arial Black"/>
                <a:sym typeface="Arial Black"/>
              </a:rPr>
              <a:t>Diversify,</a:t>
            </a:r>
            <a:r>
              <a:rPr kumimoji="0" lang="en-US" sz="2800" b="1" i="0" u="none" strike="noStrike" kern="1200" cap="none" spc="0" normalizeH="0" baseline="0" noProof="0" dirty="0">
                <a:ln>
                  <a:noFill/>
                </a:ln>
                <a:solidFill>
                  <a:prstClr val="white"/>
                </a:solidFill>
                <a:effectLst/>
                <a:uLnTx/>
                <a:uFillTx/>
                <a:latin typeface="Arial Black"/>
                <a:ea typeface="Arial Black"/>
                <a:cs typeface="Arial Black"/>
                <a:sym typeface="Arial Black"/>
              </a:rPr>
              <a:t> Diversify, Diversify</a:t>
            </a:r>
            <a:endParaRPr dirty="0"/>
          </a:p>
          <a:p>
            <a:pPr marL="342900" marR="0" lvl="0" indent="-165100" algn="l" rtl="0">
              <a:spcBef>
                <a:spcPts val="0"/>
              </a:spcBef>
              <a:spcAft>
                <a:spcPts val="0"/>
              </a:spcAft>
              <a:buClr>
                <a:schemeClr val="dk1"/>
              </a:buClr>
              <a:buSzPts val="2800"/>
              <a:buFont typeface="Arial"/>
              <a:buNone/>
            </a:pPr>
            <a:endParaRPr sz="2800" b="1" dirty="0">
              <a:solidFill>
                <a:schemeClr val="lt1"/>
              </a:solidFill>
              <a:latin typeface="Arial Black"/>
              <a:ea typeface="Arial Black"/>
              <a:cs typeface="Arial Black"/>
              <a:sym typeface="Arial Black"/>
            </a:endParaRPr>
          </a:p>
          <a:p>
            <a:pPr marL="342900" marR="0" lvl="0" indent="-342900" algn="l" rtl="0">
              <a:spcBef>
                <a:spcPts val="0"/>
              </a:spcBef>
              <a:spcAft>
                <a:spcPts val="0"/>
              </a:spcAft>
              <a:buClr>
                <a:schemeClr val="lt1"/>
              </a:buClr>
              <a:buSzPts val="2800"/>
              <a:buFont typeface="Arial"/>
              <a:buChar char="•"/>
            </a:pPr>
            <a:r>
              <a:rPr lang="en-US" sz="2800" b="1" dirty="0">
                <a:solidFill>
                  <a:schemeClr val="lt1"/>
                </a:solidFill>
                <a:latin typeface="Arial Black"/>
                <a:ea typeface="Arial"/>
                <a:cs typeface="Arial"/>
                <a:sym typeface="Arial Black"/>
              </a:rPr>
              <a:t>Consider Taxes and Inflation</a:t>
            </a:r>
          </a:p>
        </p:txBody>
      </p:sp>
      <p:sp>
        <p:nvSpPr>
          <p:cNvPr id="11" name="Google Shape;190;p4">
            <a:extLst>
              <a:ext uri="{FF2B5EF4-FFF2-40B4-BE49-F238E27FC236}">
                <a16:creationId xmlns:a16="http://schemas.microsoft.com/office/drawing/2014/main" id="{8FB2420E-26E4-4A11-9A91-3B3EFD311D47}"/>
              </a:ext>
            </a:extLst>
          </p:cNvPr>
          <p:cNvSpPr txBox="1"/>
          <p:nvPr/>
        </p:nvSpPr>
        <p:spPr>
          <a:xfrm>
            <a:off x="1701800" y="4869681"/>
            <a:ext cx="10094192" cy="1277993"/>
          </a:xfrm>
          <a:prstGeom prst="rect">
            <a:avLst/>
          </a:prstGeom>
          <a:noFill/>
          <a:ln>
            <a:noFill/>
          </a:ln>
        </p:spPr>
        <p:txBody>
          <a:bodyPr spcFirstLastPara="1" wrap="square" lIns="91425" tIns="45700" rIns="91425" bIns="45700" anchor="t" anchorCtr="0">
            <a:noAutofit/>
          </a:bodyPr>
          <a:lstStyle/>
          <a:p>
            <a:pPr marL="342900" marR="0" lvl="0" indent="-165100" algn="l" rtl="0">
              <a:spcBef>
                <a:spcPts val="0"/>
              </a:spcBef>
              <a:spcAft>
                <a:spcPts val="0"/>
              </a:spcAft>
              <a:buClr>
                <a:schemeClr val="dk1"/>
              </a:buClr>
              <a:buSzPts val="2800"/>
              <a:buFont typeface="Arial"/>
              <a:buNone/>
            </a:pPr>
            <a:endParaRPr lang="en-US" sz="2800" b="1" dirty="0">
              <a:solidFill>
                <a:schemeClr val="lt1"/>
              </a:solidFill>
              <a:latin typeface="Arial Black"/>
              <a:ea typeface="Arial Black"/>
              <a:cs typeface="Arial Black"/>
              <a:sym typeface="Arial Black"/>
            </a:endParaRPr>
          </a:p>
          <a:p>
            <a:pPr marL="342900" marR="0" lvl="0" indent="-342900" algn="l" rtl="0">
              <a:spcBef>
                <a:spcPts val="0"/>
              </a:spcBef>
              <a:spcAft>
                <a:spcPts val="0"/>
              </a:spcAft>
              <a:buClr>
                <a:schemeClr val="lt1"/>
              </a:buClr>
              <a:buSzPts val="2800"/>
              <a:buFont typeface="Arial"/>
              <a:buChar char="•"/>
            </a:pPr>
            <a:r>
              <a:rPr lang="en-US" sz="2800" b="1" dirty="0">
                <a:solidFill>
                  <a:schemeClr val="lt1"/>
                </a:solidFill>
                <a:latin typeface="Arial Black"/>
                <a:ea typeface="Arial"/>
                <a:cs typeface="Arial"/>
                <a:sym typeface="Arial Black"/>
              </a:rPr>
              <a:t>Get Started Now</a:t>
            </a:r>
          </a:p>
        </p:txBody>
      </p:sp>
    </p:spTree>
    <p:extLst>
      <p:ext uri="{BB962C8B-B14F-4D97-AF65-F5344CB8AC3E}">
        <p14:creationId xmlns:p14="http://schemas.microsoft.com/office/powerpoint/2010/main" val="30254612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E35A8C65-1958-4328-9B7F-C49EBA2CD416}"/>
              </a:ext>
            </a:extLst>
          </p:cNvPr>
          <p:cNvPicPr>
            <a:picLocks noChangeAspect="1"/>
          </p:cNvPicPr>
          <p:nvPr/>
        </p:nvPicPr>
        <p:blipFill>
          <a:blip r:embed="rId3"/>
          <a:stretch>
            <a:fillRect/>
          </a:stretch>
        </p:blipFill>
        <p:spPr>
          <a:xfrm>
            <a:off x="-1" y="0"/>
            <a:ext cx="12191997" cy="6858000"/>
          </a:xfrm>
          <a:prstGeom prst="rect">
            <a:avLst/>
          </a:prstGeom>
        </p:spPr>
      </p:pic>
      <p:sp>
        <p:nvSpPr>
          <p:cNvPr id="8" name="Google Shape;176;p4">
            <a:extLst>
              <a:ext uri="{FF2B5EF4-FFF2-40B4-BE49-F238E27FC236}">
                <a16:creationId xmlns:a16="http://schemas.microsoft.com/office/drawing/2014/main" id="{189AFC33-EBB3-47D2-BAA6-F30A7F34B890}"/>
              </a:ext>
            </a:extLst>
          </p:cNvPr>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rgbClr val="FFFFFF">
                    <a:alpha val="30000"/>
                  </a:srgbClr>
                </a:solidFill>
                <a:latin typeface="Arial Black"/>
                <a:ea typeface="Arial Black"/>
                <a:cs typeface="Arial Black"/>
                <a:sym typeface="Arial Black"/>
              </a:rPr>
              <a:t>INVESTMENT MATTERS – 5 SMART INVESTMENTING PRINCIPLES</a:t>
            </a:r>
            <a:endParaRPr sz="1200" b="1" dirty="0">
              <a:solidFill>
                <a:srgbClr val="FFFFFF">
                  <a:alpha val="30000"/>
                </a:srgbClr>
              </a:solidFill>
              <a:latin typeface="Arial Black"/>
              <a:ea typeface="Arial Black"/>
              <a:cs typeface="Arial Black"/>
              <a:sym typeface="Arial Black"/>
            </a:endParaRPr>
          </a:p>
        </p:txBody>
      </p:sp>
      <p:sp>
        <p:nvSpPr>
          <p:cNvPr id="9" name="Google Shape;189;p4">
            <a:extLst>
              <a:ext uri="{FF2B5EF4-FFF2-40B4-BE49-F238E27FC236}">
                <a16:creationId xmlns:a16="http://schemas.microsoft.com/office/drawing/2014/main" id="{4E8B6457-57BE-4A3D-B6AB-642645A4257A}"/>
              </a:ext>
            </a:extLst>
          </p:cNvPr>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600" b="1" dirty="0">
                <a:solidFill>
                  <a:schemeClr val="lt1"/>
                </a:solidFill>
                <a:latin typeface="Arial Black"/>
                <a:ea typeface="Arial Black"/>
                <a:cs typeface="Arial Black"/>
                <a:sym typeface="Arial Black"/>
              </a:rPr>
              <a:t>ESTIMATE YOUR TIME HORIZON</a:t>
            </a:r>
            <a:endParaRPr sz="3600" b="1" dirty="0">
              <a:solidFill>
                <a:schemeClr val="lt1"/>
              </a:solidFill>
              <a:latin typeface="Arial Black"/>
              <a:ea typeface="Arial Black"/>
              <a:cs typeface="Arial Black"/>
              <a:sym typeface="Arial Black"/>
            </a:endParaRPr>
          </a:p>
        </p:txBody>
      </p:sp>
      <p:pic>
        <p:nvPicPr>
          <p:cNvPr id="7" name="Picture 6" descr="Graduates tossing caps into the air">
            <a:extLst>
              <a:ext uri="{FF2B5EF4-FFF2-40B4-BE49-F238E27FC236}">
                <a16:creationId xmlns:a16="http://schemas.microsoft.com/office/drawing/2014/main" id="{7581D642-BA4F-464C-B3BB-153F31511C1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3947" r="8792"/>
          <a:stretch/>
        </p:blipFill>
        <p:spPr>
          <a:xfrm>
            <a:off x="4076700" y="1611177"/>
            <a:ext cx="3109748" cy="2375255"/>
          </a:xfrm>
          <a:prstGeom prst="rect">
            <a:avLst/>
          </a:prstGeom>
        </p:spPr>
      </p:pic>
      <p:graphicFrame>
        <p:nvGraphicFramePr>
          <p:cNvPr id="21" name="Diagram 20">
            <a:extLst>
              <a:ext uri="{FF2B5EF4-FFF2-40B4-BE49-F238E27FC236}">
                <a16:creationId xmlns:a16="http://schemas.microsoft.com/office/drawing/2014/main" id="{A52E1D9E-CBCD-40C4-93BC-E648DAA2A212}"/>
              </a:ext>
            </a:extLst>
          </p:cNvPr>
          <p:cNvGraphicFramePr/>
          <p:nvPr>
            <p:extLst>
              <p:ext uri="{D42A27DB-BD31-4B8C-83A1-F6EECF244321}">
                <p14:modId xmlns:p14="http://schemas.microsoft.com/office/powerpoint/2010/main" val="1898091959"/>
              </p:ext>
            </p:extLst>
          </p:nvPr>
        </p:nvGraphicFramePr>
        <p:xfrm>
          <a:off x="930749" y="4840566"/>
          <a:ext cx="10330503" cy="102358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0" name="Picture 9" descr="A picture containing building, outdoor, sky, house&#10;&#10;Description automatically generated">
            <a:extLst>
              <a:ext uri="{FF2B5EF4-FFF2-40B4-BE49-F238E27FC236}">
                <a16:creationId xmlns:a16="http://schemas.microsoft.com/office/drawing/2014/main" id="{371F512E-5879-433A-B3EE-EDD04ED1A402}"/>
              </a:ext>
            </a:extLst>
          </p:cNvPr>
          <p:cNvPicPr>
            <a:picLocks noChangeAspect="1"/>
          </p:cNvPicPr>
          <p:nvPr/>
        </p:nvPicPr>
        <p:blipFill rotWithShape="1">
          <a:blip r:embed="rId10" cstate="screen">
            <a:alphaModFix/>
            <a:extLst>
              <a:ext uri="{28A0092B-C50C-407E-A947-70E740481C1C}">
                <a14:useLocalDpi xmlns:a14="http://schemas.microsoft.com/office/drawing/2010/main"/>
              </a:ext>
            </a:extLst>
          </a:blip>
          <a:srcRect l="5278" t="468" r="3170" b="2735"/>
          <a:stretch/>
        </p:blipFill>
        <p:spPr>
          <a:xfrm>
            <a:off x="644707" y="1611177"/>
            <a:ext cx="3279593" cy="2375255"/>
          </a:xfrm>
          <a:prstGeom prst="rect">
            <a:avLst/>
          </a:prstGeom>
        </p:spPr>
      </p:pic>
      <p:pic>
        <p:nvPicPr>
          <p:cNvPr id="11" name="Picture 10" descr="Chairs and umbrella on a beach&#10;&#10;Description automatically generated with medium confidence">
            <a:extLst>
              <a:ext uri="{FF2B5EF4-FFF2-40B4-BE49-F238E27FC236}">
                <a16:creationId xmlns:a16="http://schemas.microsoft.com/office/drawing/2014/main" id="{54E3E2A4-6ACF-45E0-B8BD-CAA1C60BD8B8}"/>
              </a:ext>
            </a:extLst>
          </p:cNvPr>
          <p:cNvPicPr>
            <a:picLocks noChangeAspect="1"/>
          </p:cNvPicPr>
          <p:nvPr/>
        </p:nvPicPr>
        <p:blipFill rotWithShape="1">
          <a:blip r:embed="rId11" cstate="screen">
            <a:alphaModFix/>
            <a:extLst>
              <a:ext uri="{28A0092B-C50C-407E-A947-70E740481C1C}">
                <a14:useLocalDpi xmlns:a14="http://schemas.microsoft.com/office/drawing/2010/main"/>
              </a:ext>
            </a:extLst>
          </a:blip>
          <a:srcRect l="25434" t="1876" b="2188"/>
          <a:stretch/>
        </p:blipFill>
        <p:spPr>
          <a:xfrm>
            <a:off x="7290359" y="1611177"/>
            <a:ext cx="4285508" cy="2375255"/>
          </a:xfrm>
          <a:prstGeom prst="rect">
            <a:avLst/>
          </a:prstGeom>
        </p:spPr>
      </p:pic>
    </p:spTree>
    <p:extLst>
      <p:ext uri="{BB962C8B-B14F-4D97-AF65-F5344CB8AC3E}">
        <p14:creationId xmlns:p14="http://schemas.microsoft.com/office/powerpoint/2010/main" val="21749743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B3523DB0-3899-4580-95D5-757ABF4A9C51}"/>
              </a:ext>
            </a:extLst>
          </p:cNvPr>
          <p:cNvPicPr>
            <a:picLocks noChangeAspect="1"/>
          </p:cNvPicPr>
          <p:nvPr/>
        </p:nvPicPr>
        <p:blipFill>
          <a:blip r:embed="rId3">
            <a:extLst>
              <a:ext uri="{28A0092B-C50C-407E-A947-70E740481C1C}">
                <a14:useLocalDpi xmlns:a14="http://schemas.microsoft.com/office/drawing/2010/main"/>
              </a:ext>
            </a:extLst>
          </a:blip>
          <a:srcRect l="14169" r="14169"/>
          <a:stretch/>
        </p:blipFill>
        <p:spPr>
          <a:xfrm>
            <a:off x="4328710" y="0"/>
            <a:ext cx="7863286" cy="6858000"/>
          </a:xfrm>
          <a:prstGeom prst="rect">
            <a:avLst/>
          </a:prstGeom>
        </p:spPr>
      </p:pic>
      <p:sp>
        <p:nvSpPr>
          <p:cNvPr id="5" name="Right Triangle 4">
            <a:extLst>
              <a:ext uri="{FF2B5EF4-FFF2-40B4-BE49-F238E27FC236}">
                <a16:creationId xmlns:a16="http://schemas.microsoft.com/office/drawing/2014/main" id="{42CAA5ED-F808-4A4A-B0E3-7426016BD25B}"/>
              </a:ext>
            </a:extLst>
          </p:cNvPr>
          <p:cNvSpPr/>
          <p:nvPr/>
        </p:nvSpPr>
        <p:spPr>
          <a:xfrm>
            <a:off x="9525" y="6471398"/>
            <a:ext cx="419100" cy="374488"/>
          </a:xfrm>
          <a:prstGeom prst="rtTriangle">
            <a:avLst/>
          </a:prstGeom>
          <a:solidFill>
            <a:srgbClr val="0B41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Google Shape;176;p4">
            <a:extLst>
              <a:ext uri="{FF2B5EF4-FFF2-40B4-BE49-F238E27FC236}">
                <a16:creationId xmlns:a16="http://schemas.microsoft.com/office/drawing/2014/main" id="{189AFC33-EBB3-47D2-BAA6-F30A7F34B890}"/>
              </a:ext>
            </a:extLst>
          </p:cNvPr>
          <p:cNvSpPr txBox="1"/>
          <p:nvPr/>
        </p:nvSpPr>
        <p:spPr>
          <a:xfrm>
            <a:off x="2417741"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rgbClr val="FFFFFF">
                    <a:alpha val="30000"/>
                  </a:srgbClr>
                </a:solidFill>
                <a:latin typeface="Arial Black"/>
                <a:ea typeface="Arial Black"/>
                <a:cs typeface="Arial Black"/>
                <a:sym typeface="Arial Black"/>
              </a:rPr>
              <a:t>INVESTMENT MATTERS – 5 SMART INVESTMENTING PRINCIPLES</a:t>
            </a:r>
            <a:endParaRPr sz="1200" b="1" dirty="0">
              <a:solidFill>
                <a:srgbClr val="FFFFFF">
                  <a:alpha val="30000"/>
                </a:srgbClr>
              </a:solidFill>
              <a:latin typeface="Arial Black"/>
              <a:ea typeface="Arial Black"/>
              <a:cs typeface="Arial Black"/>
              <a:sym typeface="Arial Black"/>
            </a:endParaRPr>
          </a:p>
        </p:txBody>
      </p:sp>
      <p:sp>
        <p:nvSpPr>
          <p:cNvPr id="9" name="Google Shape;189;p4">
            <a:extLst>
              <a:ext uri="{FF2B5EF4-FFF2-40B4-BE49-F238E27FC236}">
                <a16:creationId xmlns:a16="http://schemas.microsoft.com/office/drawing/2014/main" id="{4E8B6457-57BE-4A3D-B6AB-642645A4257A}"/>
              </a:ext>
            </a:extLst>
          </p:cNvPr>
          <p:cNvSpPr txBox="1"/>
          <p:nvPr/>
        </p:nvSpPr>
        <p:spPr>
          <a:xfrm>
            <a:off x="1139183" y="988002"/>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600" b="1" dirty="0">
                <a:solidFill>
                  <a:schemeClr val="lt1"/>
                </a:solidFill>
                <a:latin typeface="Arial Black"/>
                <a:ea typeface="Arial Black"/>
                <a:cs typeface="Arial Black"/>
                <a:sym typeface="Arial Black"/>
              </a:rPr>
              <a:t>ASK YOURSELF</a:t>
            </a:r>
            <a:endParaRPr sz="3600" b="1" dirty="0">
              <a:solidFill>
                <a:schemeClr val="lt1"/>
              </a:solidFill>
              <a:latin typeface="Arial Black"/>
              <a:ea typeface="Arial Black"/>
              <a:cs typeface="Arial Black"/>
              <a:sym typeface="Arial Black"/>
            </a:endParaRPr>
          </a:p>
        </p:txBody>
      </p:sp>
      <p:sp>
        <p:nvSpPr>
          <p:cNvPr id="10" name="Google Shape;190;p4">
            <a:extLst>
              <a:ext uri="{FF2B5EF4-FFF2-40B4-BE49-F238E27FC236}">
                <a16:creationId xmlns:a16="http://schemas.microsoft.com/office/drawing/2014/main" id="{3D2029BC-0314-444F-9621-A81B7AA515C7}"/>
              </a:ext>
            </a:extLst>
          </p:cNvPr>
          <p:cNvSpPr txBox="1"/>
          <p:nvPr/>
        </p:nvSpPr>
        <p:spPr>
          <a:xfrm>
            <a:off x="4519448" y="1878831"/>
            <a:ext cx="7276544" cy="4143597"/>
          </a:xfrm>
          <a:prstGeom prst="rect">
            <a:avLst/>
          </a:prstGeom>
          <a:noFill/>
          <a:ln>
            <a:noFill/>
          </a:ln>
        </p:spPr>
        <p:txBody>
          <a:bodyPr spcFirstLastPara="1" wrap="square" lIns="91425" tIns="45700" rIns="91425" bIns="45700" anchor="t" anchorCtr="0">
            <a:noAutofit/>
          </a:bodyPr>
          <a:lstStyle/>
          <a:p>
            <a:pPr marL="342900" indent="-342900">
              <a:buClr>
                <a:schemeClr val="lt1"/>
              </a:buClr>
              <a:buSzPts val="2800"/>
              <a:buFont typeface="Arial"/>
              <a:buChar char="•"/>
            </a:pPr>
            <a:r>
              <a:rPr lang="en-US" sz="2800" b="1" dirty="0">
                <a:solidFill>
                  <a:schemeClr val="bg1"/>
                </a:solidFill>
                <a:latin typeface="Arial Black" panose="020B0A04020102020204" pitchFamily="34" charset="0"/>
              </a:rPr>
              <a:t>What happens to my outlook if the value of my investment drops?</a:t>
            </a:r>
          </a:p>
          <a:p>
            <a:pPr marL="342900" indent="-342900">
              <a:buClr>
                <a:schemeClr val="lt1"/>
              </a:buClr>
              <a:buSzPts val="2800"/>
              <a:buFont typeface="Arial"/>
              <a:buChar char="•"/>
            </a:pPr>
            <a:endParaRPr lang="en-US" sz="2800" b="1" dirty="0">
              <a:solidFill>
                <a:schemeClr val="bg1"/>
              </a:solidFill>
              <a:latin typeface="+mj-lt"/>
            </a:endParaRPr>
          </a:p>
          <a:p>
            <a:pPr marL="342900" indent="-342900">
              <a:buClr>
                <a:schemeClr val="lt1"/>
              </a:buClr>
              <a:buSzPts val="2800"/>
              <a:buFont typeface="Arial"/>
              <a:buChar char="•"/>
            </a:pPr>
            <a:r>
              <a:rPr lang="en-US" sz="2800" b="1" dirty="0">
                <a:solidFill>
                  <a:schemeClr val="bg1"/>
                </a:solidFill>
                <a:latin typeface="+mj-lt"/>
              </a:rPr>
              <a:t>How much could I lose and stay in the market?</a:t>
            </a:r>
          </a:p>
          <a:p>
            <a:pPr marL="342900" indent="-342900">
              <a:buClr>
                <a:schemeClr val="lt1"/>
              </a:buClr>
              <a:buSzPts val="2800"/>
              <a:buFont typeface="Arial"/>
              <a:buChar char="•"/>
            </a:pPr>
            <a:endParaRPr lang="en-US" sz="2800" b="1" dirty="0">
              <a:solidFill>
                <a:schemeClr val="bg1"/>
              </a:solidFill>
              <a:latin typeface="+mj-lt"/>
            </a:endParaRPr>
          </a:p>
          <a:p>
            <a:pPr marL="342900" indent="-342900">
              <a:buClr>
                <a:schemeClr val="lt1"/>
              </a:buClr>
              <a:buSzPts val="2800"/>
              <a:buFont typeface="Arial"/>
              <a:buChar char="•"/>
            </a:pPr>
            <a:r>
              <a:rPr lang="en-US" sz="2800" b="1" dirty="0">
                <a:solidFill>
                  <a:schemeClr val="bg1"/>
                </a:solidFill>
                <a:latin typeface="+mj-lt"/>
              </a:rPr>
              <a:t>How would I describe my investment knowledge?</a:t>
            </a:r>
          </a:p>
          <a:p>
            <a:pPr algn="ctr"/>
            <a:endParaRPr lang="en-US" sz="2800" b="1" dirty="0">
              <a:latin typeface="+mj-lt"/>
            </a:endParaRPr>
          </a:p>
          <a:p>
            <a:pPr marL="342900" indent="-342900">
              <a:buClr>
                <a:schemeClr val="lt1"/>
              </a:buClr>
              <a:buSzPts val="2800"/>
              <a:buFont typeface="Arial"/>
              <a:buChar char="•"/>
            </a:pPr>
            <a:endParaRPr lang="en-US" dirty="0"/>
          </a:p>
        </p:txBody>
      </p:sp>
      <p:pic>
        <p:nvPicPr>
          <p:cNvPr id="12" name="Picture 11" descr="A person holding a white board&#10;&#10;Description automatically generated with medium confidence">
            <a:extLst>
              <a:ext uri="{FF2B5EF4-FFF2-40B4-BE49-F238E27FC236}">
                <a16:creationId xmlns:a16="http://schemas.microsoft.com/office/drawing/2014/main" id="{AF6C071A-5EAF-4046-9416-C7816DD4E8CD}"/>
              </a:ext>
            </a:extLst>
          </p:cNvPr>
          <p:cNvPicPr>
            <a:picLocks noChangeAspect="1"/>
          </p:cNvPicPr>
          <p:nvPr/>
        </p:nvPicPr>
        <p:blipFill rotWithShape="1">
          <a:blip r:embed="rId4" cstate="screen">
            <a:alphaModFix amt="85000"/>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rcRect l="10339" r="47732"/>
          <a:stretch/>
        </p:blipFill>
        <p:spPr>
          <a:xfrm>
            <a:off x="9945" y="0"/>
            <a:ext cx="4309240" cy="6858000"/>
          </a:xfrm>
          <a:prstGeom prst="rect">
            <a:avLst/>
          </a:prstGeom>
        </p:spPr>
      </p:pic>
    </p:spTree>
    <p:extLst>
      <p:ext uri="{BB962C8B-B14F-4D97-AF65-F5344CB8AC3E}">
        <p14:creationId xmlns:p14="http://schemas.microsoft.com/office/powerpoint/2010/main" val="21798449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close-up of a person's hands holding a pen&#10;&#10;Description automatically generated with medium confidence">
            <a:extLst>
              <a:ext uri="{FF2B5EF4-FFF2-40B4-BE49-F238E27FC236}">
                <a16:creationId xmlns:a16="http://schemas.microsoft.com/office/drawing/2014/main" id="{4D71358C-D756-4164-B3B4-B5CADA136951}"/>
              </a:ext>
            </a:extLst>
          </p:cNvPr>
          <p:cNvPicPr>
            <a:picLocks noChangeAspect="1"/>
          </p:cNvPicPr>
          <p:nvPr/>
        </p:nvPicPr>
        <p:blipFill rotWithShape="1">
          <a:blip r:embed="rId3" cstate="screen">
            <a:alphaModFix amt="54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rcRect t="13967"/>
          <a:stretch/>
        </p:blipFill>
        <p:spPr>
          <a:xfrm>
            <a:off x="0" y="0"/>
            <a:ext cx="12192000" cy="6868140"/>
          </a:xfrm>
          <a:prstGeom prst="rect">
            <a:avLst/>
          </a:prstGeom>
        </p:spPr>
      </p:pic>
      <p:pic>
        <p:nvPicPr>
          <p:cNvPr id="18" name="Picture 17" descr="Background pattern&#10;&#10;Description automatically generated">
            <a:extLst>
              <a:ext uri="{FF2B5EF4-FFF2-40B4-BE49-F238E27FC236}">
                <a16:creationId xmlns:a16="http://schemas.microsoft.com/office/drawing/2014/main" id="{1022A857-E270-4F07-9B6F-3A29E2C0329B}"/>
              </a:ext>
            </a:extLst>
          </p:cNvPr>
          <p:cNvPicPr>
            <a:picLocks noChangeAspect="1"/>
          </p:cNvPicPr>
          <p:nvPr/>
        </p:nvPicPr>
        <p:blipFill rotWithShape="1">
          <a:blip r:embed="rId5">
            <a:alphaModFix amt="76000"/>
            <a:extLst>
              <a:ext uri="{28A0092B-C50C-407E-A947-70E740481C1C}">
                <a14:useLocalDpi xmlns:a14="http://schemas.microsoft.com/office/drawing/2010/main"/>
              </a:ext>
            </a:extLst>
          </a:blip>
          <a:srcRect b="9579"/>
          <a:stretch/>
        </p:blipFill>
        <p:spPr>
          <a:xfrm>
            <a:off x="-8709" y="-21001"/>
            <a:ext cx="12209418" cy="6900002"/>
          </a:xfrm>
          <a:prstGeom prst="rect">
            <a:avLst/>
          </a:prstGeom>
        </p:spPr>
      </p:pic>
      <p:sp>
        <p:nvSpPr>
          <p:cNvPr id="21" name="Rectangle: Diagonal Corners Rounded 20">
            <a:extLst>
              <a:ext uri="{FF2B5EF4-FFF2-40B4-BE49-F238E27FC236}">
                <a16:creationId xmlns:a16="http://schemas.microsoft.com/office/drawing/2014/main" id="{6769FF87-FAA0-4B2E-BB97-330382BEC1C7}"/>
              </a:ext>
            </a:extLst>
          </p:cNvPr>
          <p:cNvSpPr/>
          <p:nvPr/>
        </p:nvSpPr>
        <p:spPr>
          <a:xfrm>
            <a:off x="6400800" y="3291840"/>
            <a:ext cx="4855779" cy="2076450"/>
          </a:xfrm>
          <a:prstGeom prst="round2Diag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Diagonal Corners Rounded 19">
            <a:extLst>
              <a:ext uri="{FF2B5EF4-FFF2-40B4-BE49-F238E27FC236}">
                <a16:creationId xmlns:a16="http://schemas.microsoft.com/office/drawing/2014/main" id="{AE74060A-FABA-4A65-B7A1-7ADBC4E9FB68}"/>
              </a:ext>
            </a:extLst>
          </p:cNvPr>
          <p:cNvSpPr/>
          <p:nvPr/>
        </p:nvSpPr>
        <p:spPr>
          <a:xfrm>
            <a:off x="1224454" y="3263193"/>
            <a:ext cx="4855779" cy="2076450"/>
          </a:xfrm>
          <a:prstGeom prst="round2Diag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A3F26588-7992-4735-8C4F-634F04A329B1}"/>
              </a:ext>
            </a:extLst>
          </p:cNvPr>
          <p:cNvSpPr>
            <a:spLocks noGrp="1"/>
          </p:cNvSpPr>
          <p:nvPr>
            <p:ph sz="half" idx="1"/>
          </p:nvPr>
        </p:nvSpPr>
        <p:spPr>
          <a:xfrm>
            <a:off x="1061543" y="3616715"/>
            <a:ext cx="5181600" cy="1445607"/>
          </a:xfrm>
        </p:spPr>
        <p:txBody>
          <a:bodyPr>
            <a:normAutofit lnSpcReduction="10000"/>
          </a:bodyPr>
          <a:lstStyle/>
          <a:p>
            <a:pPr marL="0" indent="0" algn="ctr">
              <a:buNone/>
            </a:pPr>
            <a:r>
              <a:rPr lang="en-US" sz="2800" b="1" dirty="0">
                <a:latin typeface="Arial" panose="020B0604020202020204" pitchFamily="34" charset="0"/>
              </a:rPr>
              <a:t>$500 </a:t>
            </a:r>
            <a:r>
              <a:rPr lang="en-US" sz="2800" dirty="0">
                <a:latin typeface="Arial" panose="020B0604020202020204" pitchFamily="34" charset="0"/>
              </a:rPr>
              <a:t>right now</a:t>
            </a:r>
          </a:p>
          <a:p>
            <a:pPr marL="0" indent="0" algn="ctr">
              <a:buNone/>
            </a:pPr>
            <a:r>
              <a:rPr lang="en-US" sz="2800" b="1" dirty="0">
                <a:latin typeface="Arial" panose="020B0604020202020204" pitchFamily="34" charset="0"/>
              </a:rPr>
              <a:t>Or</a:t>
            </a:r>
          </a:p>
          <a:p>
            <a:pPr marL="0" indent="0" algn="ctr">
              <a:buNone/>
            </a:pPr>
            <a:r>
              <a:rPr lang="en-US" sz="2800" dirty="0">
                <a:latin typeface="Arial" panose="020B0604020202020204" pitchFamily="34" charset="0"/>
              </a:rPr>
              <a:t>a 50% chance at </a:t>
            </a:r>
            <a:r>
              <a:rPr lang="en-US" sz="2800" b="1" dirty="0">
                <a:latin typeface="Arial" panose="020B0604020202020204" pitchFamily="34" charset="0"/>
              </a:rPr>
              <a:t>$2,000</a:t>
            </a:r>
          </a:p>
          <a:p>
            <a:endParaRPr lang="en-US" sz="2800" dirty="0">
              <a:latin typeface="Arial" panose="020B0604020202020204" pitchFamily="34" charset="0"/>
            </a:endParaRPr>
          </a:p>
          <a:p>
            <a:endParaRPr lang="en-US" dirty="0"/>
          </a:p>
        </p:txBody>
      </p:sp>
      <p:sp>
        <p:nvSpPr>
          <p:cNvPr id="4" name="Content Placeholder 3">
            <a:extLst>
              <a:ext uri="{FF2B5EF4-FFF2-40B4-BE49-F238E27FC236}">
                <a16:creationId xmlns:a16="http://schemas.microsoft.com/office/drawing/2014/main" id="{FFC717BC-AF83-413A-84C3-CCC03281CB6D}"/>
              </a:ext>
            </a:extLst>
          </p:cNvPr>
          <p:cNvSpPr>
            <a:spLocks noGrp="1"/>
          </p:cNvSpPr>
          <p:nvPr>
            <p:ph sz="half" idx="2"/>
          </p:nvPr>
        </p:nvSpPr>
        <p:spPr>
          <a:xfrm>
            <a:off x="6605750" y="3694901"/>
            <a:ext cx="4445878" cy="1632278"/>
          </a:xfrm>
        </p:spPr>
        <p:txBody>
          <a:bodyPr>
            <a:normAutofit lnSpcReduction="10000"/>
          </a:bodyPr>
          <a:lstStyle/>
          <a:p>
            <a:pPr marL="0" indent="0" algn="ctr">
              <a:buNone/>
            </a:pPr>
            <a:r>
              <a:rPr lang="en-US" sz="2800" b="1" dirty="0">
                <a:latin typeface="Arial" panose="020B0604020202020204" pitchFamily="34" charset="0"/>
              </a:rPr>
              <a:t>$50,000 </a:t>
            </a:r>
            <a:r>
              <a:rPr lang="en-US" sz="2800" dirty="0">
                <a:latin typeface="Arial" panose="020B0604020202020204" pitchFamily="34" charset="0"/>
              </a:rPr>
              <a:t>right now</a:t>
            </a:r>
          </a:p>
          <a:p>
            <a:pPr marL="0" indent="0" algn="ctr">
              <a:buNone/>
            </a:pPr>
            <a:r>
              <a:rPr lang="en-US" sz="2800" b="1" dirty="0">
                <a:latin typeface="Arial" panose="020B0604020202020204" pitchFamily="34" charset="0"/>
              </a:rPr>
              <a:t>Or</a:t>
            </a:r>
          </a:p>
          <a:p>
            <a:pPr marL="0" indent="0" algn="ctr">
              <a:buNone/>
            </a:pPr>
            <a:r>
              <a:rPr lang="en-US" sz="2800" dirty="0">
                <a:latin typeface="Arial" panose="020B0604020202020204" pitchFamily="34" charset="0"/>
              </a:rPr>
              <a:t>a 50% chance at </a:t>
            </a:r>
            <a:r>
              <a:rPr lang="en-US" sz="2800" b="1" dirty="0">
                <a:latin typeface="Arial" panose="020B0604020202020204" pitchFamily="34" charset="0"/>
              </a:rPr>
              <a:t>$200,000</a:t>
            </a:r>
          </a:p>
        </p:txBody>
      </p:sp>
      <p:sp>
        <p:nvSpPr>
          <p:cNvPr id="8" name="TextBox 7">
            <a:extLst>
              <a:ext uri="{FF2B5EF4-FFF2-40B4-BE49-F238E27FC236}">
                <a16:creationId xmlns:a16="http://schemas.microsoft.com/office/drawing/2014/main" id="{C53FC955-9F24-4612-A611-61D6193A7F66}"/>
              </a:ext>
            </a:extLst>
          </p:cNvPr>
          <p:cNvSpPr txBox="1"/>
          <p:nvPr/>
        </p:nvSpPr>
        <p:spPr>
          <a:xfrm>
            <a:off x="1203570" y="1780770"/>
            <a:ext cx="9784861" cy="523220"/>
          </a:xfrm>
          <a:prstGeom prst="rect">
            <a:avLst/>
          </a:prstGeom>
          <a:noFill/>
        </p:spPr>
        <p:txBody>
          <a:bodyPr wrap="square">
            <a:spAutoFit/>
          </a:bodyPr>
          <a:lstStyle/>
          <a:p>
            <a:pPr algn="ctr"/>
            <a:r>
              <a:rPr lang="en-US" sz="2800" b="1" dirty="0">
                <a:solidFill>
                  <a:schemeClr val="bg1"/>
                </a:solidFill>
                <a:latin typeface="+mj-lt"/>
              </a:rPr>
              <a:t>POP QUIZ: </a:t>
            </a:r>
            <a:r>
              <a:rPr lang="en-US" sz="2800" dirty="0">
                <a:solidFill>
                  <a:schemeClr val="bg1"/>
                </a:solidFill>
                <a:latin typeface="+mj-lt"/>
              </a:rPr>
              <a:t>WHICH WOULD YOU RATHER HAVE?</a:t>
            </a:r>
          </a:p>
        </p:txBody>
      </p:sp>
      <p:sp>
        <p:nvSpPr>
          <p:cNvPr id="10" name="Google Shape;176;p4">
            <a:extLst>
              <a:ext uri="{FF2B5EF4-FFF2-40B4-BE49-F238E27FC236}">
                <a16:creationId xmlns:a16="http://schemas.microsoft.com/office/drawing/2014/main" id="{4ED642C8-EC92-4108-A906-F10EDAB72718}"/>
              </a:ext>
            </a:extLst>
          </p:cNvPr>
          <p:cNvSpPr txBox="1"/>
          <p:nvPr/>
        </p:nvSpPr>
        <p:spPr>
          <a:xfrm>
            <a:off x="1148894"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chemeClr val="lt1">
                    <a:alpha val="30000"/>
                  </a:schemeClr>
                </a:solidFill>
                <a:latin typeface="Arial Black"/>
                <a:ea typeface="Arial Black"/>
                <a:cs typeface="Arial Black"/>
                <a:sym typeface="Arial Black"/>
              </a:rPr>
              <a:t>INVESTMENT MATTERS – 5 SMART INVESTMENTING PRINCIPLES</a:t>
            </a:r>
            <a:endParaRPr sz="1200" b="1" dirty="0">
              <a:solidFill>
                <a:schemeClr val="lt1">
                  <a:alpha val="30000"/>
                </a:schemeClr>
              </a:solidFill>
              <a:latin typeface="Arial Black"/>
              <a:ea typeface="Arial Black"/>
              <a:cs typeface="Arial Black"/>
              <a:sym typeface="Arial Black"/>
            </a:endParaRPr>
          </a:p>
        </p:txBody>
      </p:sp>
      <p:sp>
        <p:nvSpPr>
          <p:cNvPr id="11" name="Google Shape;189;p4">
            <a:extLst>
              <a:ext uri="{FF2B5EF4-FFF2-40B4-BE49-F238E27FC236}">
                <a16:creationId xmlns:a16="http://schemas.microsoft.com/office/drawing/2014/main" id="{A8BD14C1-F847-4BEA-821B-30ACD2A07207}"/>
              </a:ext>
            </a:extLst>
          </p:cNvPr>
          <p:cNvSpPr txBox="1"/>
          <p:nvPr/>
        </p:nvSpPr>
        <p:spPr>
          <a:xfrm>
            <a:off x="641401"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600" b="1" dirty="0">
                <a:solidFill>
                  <a:schemeClr val="lt1"/>
                </a:solidFill>
                <a:latin typeface="Arial Black"/>
                <a:ea typeface="Arial Black"/>
                <a:cs typeface="Arial Black"/>
                <a:sym typeface="Arial Black"/>
              </a:rPr>
              <a:t>KNOW YOUR RISK PROFILE</a:t>
            </a:r>
            <a:endParaRPr sz="3600" b="1" dirty="0">
              <a:solidFill>
                <a:schemeClr val="lt1"/>
              </a:solidFill>
              <a:latin typeface="Arial Black"/>
              <a:ea typeface="Arial Black"/>
              <a:cs typeface="Arial Black"/>
              <a:sym typeface="Arial Black"/>
            </a:endParaRPr>
          </a:p>
        </p:txBody>
      </p:sp>
    </p:spTree>
    <p:extLst>
      <p:ext uri="{BB962C8B-B14F-4D97-AF65-F5344CB8AC3E}">
        <p14:creationId xmlns:p14="http://schemas.microsoft.com/office/powerpoint/2010/main" val="25505558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descr="Background pattern&#10;&#10;Description automatically generated">
            <a:extLst>
              <a:ext uri="{FF2B5EF4-FFF2-40B4-BE49-F238E27FC236}">
                <a16:creationId xmlns:a16="http://schemas.microsoft.com/office/drawing/2014/main" id="{BDD4841B-FF11-4D9E-B611-C6FC11288662}"/>
              </a:ext>
            </a:extLst>
          </p:cNvPr>
          <p:cNvPicPr>
            <a:picLocks noChangeAspect="1"/>
          </p:cNvPicPr>
          <p:nvPr/>
        </p:nvPicPr>
        <p:blipFill rotWithShape="1">
          <a:blip r:embed="rId2">
            <a:alphaModFix amt="69000"/>
            <a:extLst>
              <a:ext uri="{28A0092B-C50C-407E-A947-70E740481C1C}">
                <a14:useLocalDpi xmlns:a14="http://schemas.microsoft.com/office/drawing/2010/main"/>
              </a:ext>
            </a:extLst>
          </a:blip>
          <a:srcRect b="10129"/>
          <a:stretch/>
        </p:blipFill>
        <p:spPr>
          <a:xfrm>
            <a:off x="-17418" y="0"/>
            <a:ext cx="12209418" cy="6858000"/>
          </a:xfrm>
          <a:prstGeom prst="rect">
            <a:avLst/>
          </a:prstGeom>
        </p:spPr>
      </p:pic>
      <p:sp>
        <p:nvSpPr>
          <p:cNvPr id="5" name="Google Shape;176;p4">
            <a:extLst>
              <a:ext uri="{FF2B5EF4-FFF2-40B4-BE49-F238E27FC236}">
                <a16:creationId xmlns:a16="http://schemas.microsoft.com/office/drawing/2014/main" id="{4DBF931E-8E0F-4CBE-BC69-CE9CD34183B9}"/>
              </a:ext>
            </a:extLst>
          </p:cNvPr>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chemeClr val="lt1">
                    <a:alpha val="30000"/>
                  </a:schemeClr>
                </a:solidFill>
                <a:latin typeface="Arial Black"/>
                <a:ea typeface="Arial Black"/>
                <a:cs typeface="Arial Black"/>
                <a:sym typeface="Arial Black"/>
              </a:rPr>
              <a:t>INVESTMENT MATTERS – 5 SMART INVESTMENTING PRINCIPLES</a:t>
            </a:r>
            <a:endParaRPr sz="1200" b="1" dirty="0">
              <a:solidFill>
                <a:schemeClr val="lt1">
                  <a:alpha val="30000"/>
                </a:schemeClr>
              </a:solidFill>
              <a:latin typeface="Arial Black"/>
              <a:ea typeface="Arial Black"/>
              <a:cs typeface="Arial Black"/>
              <a:sym typeface="Arial Black"/>
            </a:endParaRPr>
          </a:p>
        </p:txBody>
      </p:sp>
      <p:sp>
        <p:nvSpPr>
          <p:cNvPr id="6" name="Google Shape;189;p4">
            <a:extLst>
              <a:ext uri="{FF2B5EF4-FFF2-40B4-BE49-F238E27FC236}">
                <a16:creationId xmlns:a16="http://schemas.microsoft.com/office/drawing/2014/main" id="{DC413D73-EDCE-4808-ADB7-5E0D91333F43}"/>
              </a:ext>
            </a:extLst>
          </p:cNvPr>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600" b="1" dirty="0">
                <a:solidFill>
                  <a:schemeClr val="lt1"/>
                </a:solidFill>
                <a:latin typeface="Arial Black"/>
                <a:ea typeface="Arial Black"/>
                <a:cs typeface="Arial Black"/>
                <a:sym typeface="Arial Black"/>
              </a:rPr>
              <a:t>KNOW YOUR RISK PROFILE</a:t>
            </a:r>
            <a:endParaRPr sz="3600" b="1" dirty="0">
              <a:solidFill>
                <a:schemeClr val="lt1"/>
              </a:solidFill>
              <a:latin typeface="Arial Black"/>
              <a:ea typeface="Arial Black"/>
              <a:cs typeface="Arial Black"/>
              <a:sym typeface="Arial Black"/>
            </a:endParaRPr>
          </a:p>
        </p:txBody>
      </p:sp>
      <p:sp>
        <p:nvSpPr>
          <p:cNvPr id="7" name="Rectangle 6">
            <a:extLst>
              <a:ext uri="{FF2B5EF4-FFF2-40B4-BE49-F238E27FC236}">
                <a16:creationId xmlns:a16="http://schemas.microsoft.com/office/drawing/2014/main" id="{C91D4D68-7243-4DA2-9A22-DB87B120F2CF}"/>
              </a:ext>
            </a:extLst>
          </p:cNvPr>
          <p:cNvSpPr/>
          <p:nvPr/>
        </p:nvSpPr>
        <p:spPr>
          <a:xfrm>
            <a:off x="1502870" y="4692674"/>
            <a:ext cx="1116508" cy="640923"/>
          </a:xfrm>
          <a:prstGeom prst="rect">
            <a:avLst/>
          </a:prstGeom>
        </p:spPr>
        <p:txBody>
          <a:bodyPr wrap="none">
            <a:noAutofit/>
          </a:bodyPr>
          <a:lstStyle/>
          <a:p>
            <a:pPr algn="ctr"/>
            <a:r>
              <a:rPr lang="en-US" b="1" dirty="0">
                <a:solidFill>
                  <a:schemeClr val="bg1"/>
                </a:solidFill>
                <a:latin typeface="Arial" panose="020B0604020202020204" pitchFamily="34" charset="0"/>
              </a:rPr>
              <a:t>POTENTIAL</a:t>
            </a:r>
          </a:p>
          <a:p>
            <a:pPr algn="ctr"/>
            <a:r>
              <a:rPr lang="en-US" b="1" dirty="0">
                <a:solidFill>
                  <a:schemeClr val="bg1"/>
                </a:solidFill>
                <a:latin typeface="Arial" panose="020B0604020202020204" pitchFamily="34" charset="0"/>
              </a:rPr>
              <a:t>RETURN</a:t>
            </a:r>
            <a:endParaRPr lang="en-US" dirty="0">
              <a:solidFill>
                <a:schemeClr val="bg1"/>
              </a:solidFill>
              <a:latin typeface="Arial" panose="020B0604020202020204" pitchFamily="34" charset="0"/>
            </a:endParaRPr>
          </a:p>
        </p:txBody>
      </p:sp>
      <p:sp>
        <p:nvSpPr>
          <p:cNvPr id="8" name="Rectangle 7">
            <a:extLst>
              <a:ext uri="{FF2B5EF4-FFF2-40B4-BE49-F238E27FC236}">
                <a16:creationId xmlns:a16="http://schemas.microsoft.com/office/drawing/2014/main" id="{9227592E-70B5-4F71-A5AB-B95B87028459}"/>
              </a:ext>
            </a:extLst>
          </p:cNvPr>
          <p:cNvSpPr/>
          <p:nvPr/>
        </p:nvSpPr>
        <p:spPr>
          <a:xfrm>
            <a:off x="2989140" y="5499420"/>
            <a:ext cx="588142" cy="346249"/>
          </a:xfrm>
          <a:prstGeom prst="rect">
            <a:avLst/>
          </a:prstGeom>
        </p:spPr>
        <p:txBody>
          <a:bodyPr wrap="none">
            <a:noAutofit/>
          </a:bodyPr>
          <a:lstStyle/>
          <a:p>
            <a:r>
              <a:rPr lang="en-US" b="1" dirty="0">
                <a:solidFill>
                  <a:schemeClr val="bg1"/>
                </a:solidFill>
                <a:latin typeface="Arial" panose="020B0604020202020204" pitchFamily="34" charset="0"/>
              </a:rPr>
              <a:t>RISK</a:t>
            </a:r>
            <a:endParaRPr lang="en-US" dirty="0">
              <a:solidFill>
                <a:schemeClr val="bg1"/>
              </a:solidFill>
              <a:latin typeface="Arial" panose="020B0604020202020204" pitchFamily="34" charset="0"/>
            </a:endParaRPr>
          </a:p>
        </p:txBody>
      </p:sp>
      <p:sp>
        <p:nvSpPr>
          <p:cNvPr id="9" name="Rectangle 8">
            <a:extLst>
              <a:ext uri="{FF2B5EF4-FFF2-40B4-BE49-F238E27FC236}">
                <a16:creationId xmlns:a16="http://schemas.microsoft.com/office/drawing/2014/main" id="{6890F8E8-A6A1-453C-867E-7270714E4150}"/>
              </a:ext>
            </a:extLst>
          </p:cNvPr>
          <p:cNvSpPr/>
          <p:nvPr/>
        </p:nvSpPr>
        <p:spPr>
          <a:xfrm>
            <a:off x="2152653" y="6182528"/>
            <a:ext cx="8696322" cy="415498"/>
          </a:xfrm>
          <a:prstGeom prst="rect">
            <a:avLst/>
          </a:prstGeom>
        </p:spPr>
        <p:txBody>
          <a:bodyPr wrap="square">
            <a:spAutoFit/>
          </a:bodyPr>
          <a:lstStyle/>
          <a:p>
            <a:r>
              <a:rPr lang="en-US" sz="1050" dirty="0">
                <a:solidFill>
                  <a:schemeClr val="bg1"/>
                </a:solidFill>
                <a:latin typeface="Arial" panose="020B0604020202020204" pitchFamily="34" charset="0"/>
              </a:rPr>
              <a:t>Past performance does not guarantee future results. Actual results will vary.</a:t>
            </a:r>
          </a:p>
          <a:p>
            <a:r>
              <a:rPr lang="en-US" sz="1050" dirty="0">
                <a:solidFill>
                  <a:schemeClr val="bg1"/>
                </a:solidFill>
                <a:latin typeface=""/>
              </a:rPr>
              <a:t>All investing involves risk, including the possible loss of principal.  There is no assurance that any investment strategy will be successful.</a:t>
            </a:r>
            <a:endParaRPr lang="en-US" sz="1050" dirty="0">
              <a:solidFill>
                <a:schemeClr val="bg1"/>
              </a:solidFill>
              <a:latin typeface="Arial" panose="020B0604020202020204" pitchFamily="34" charset="0"/>
            </a:endParaRPr>
          </a:p>
        </p:txBody>
      </p:sp>
      <p:sp>
        <p:nvSpPr>
          <p:cNvPr id="10" name="Rectangle 9">
            <a:extLst>
              <a:ext uri="{FF2B5EF4-FFF2-40B4-BE49-F238E27FC236}">
                <a16:creationId xmlns:a16="http://schemas.microsoft.com/office/drawing/2014/main" id="{536CD66F-071E-47FD-B891-59E702B35EDA}"/>
              </a:ext>
            </a:extLst>
          </p:cNvPr>
          <p:cNvSpPr/>
          <p:nvPr/>
        </p:nvSpPr>
        <p:spPr>
          <a:xfrm rot="5400000">
            <a:off x="7276600" y="2763321"/>
            <a:ext cx="3477462" cy="1513176"/>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1E9471A-C84D-49BB-905B-84773772823C}"/>
              </a:ext>
            </a:extLst>
          </p:cNvPr>
          <p:cNvSpPr/>
          <p:nvPr/>
        </p:nvSpPr>
        <p:spPr>
          <a:xfrm rot="5400000">
            <a:off x="5772480" y="2998768"/>
            <a:ext cx="2990451" cy="1513176"/>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B847EC3-74DE-4DF0-9C96-D9767565215B}"/>
              </a:ext>
            </a:extLst>
          </p:cNvPr>
          <p:cNvSpPr/>
          <p:nvPr/>
        </p:nvSpPr>
        <p:spPr>
          <a:xfrm rot="5400000">
            <a:off x="4303812" y="3287235"/>
            <a:ext cx="2432536" cy="1513176"/>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1A0FD2B-6383-4CB1-9DDB-EE6B783F30BA}"/>
              </a:ext>
            </a:extLst>
          </p:cNvPr>
          <p:cNvSpPr/>
          <p:nvPr/>
        </p:nvSpPr>
        <p:spPr>
          <a:xfrm rot="5400000">
            <a:off x="2939835" y="3669431"/>
            <a:ext cx="1665239" cy="1513176"/>
          </a:xfrm>
          <a:prstGeom prst="rect">
            <a:avLst/>
          </a:prstGeom>
          <a:solidFill>
            <a:srgbClr val="7373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Arrow Connector 13">
            <a:extLst>
              <a:ext uri="{FF2B5EF4-FFF2-40B4-BE49-F238E27FC236}">
                <a16:creationId xmlns:a16="http://schemas.microsoft.com/office/drawing/2014/main" id="{133CC80F-F694-4A22-8232-47D8E81D8517}"/>
              </a:ext>
            </a:extLst>
          </p:cNvPr>
          <p:cNvCxnSpPr/>
          <p:nvPr/>
        </p:nvCxnSpPr>
        <p:spPr>
          <a:xfrm>
            <a:off x="3667125" y="5672544"/>
            <a:ext cx="6104794" cy="0"/>
          </a:xfrm>
          <a:prstGeom prst="straightConnector1">
            <a:avLst/>
          </a:prstGeom>
          <a:ln>
            <a:solidFill>
              <a:schemeClr val="bg1"/>
            </a:solidFill>
            <a:tailEnd type="triangle"/>
          </a:ln>
        </p:spPr>
        <p:style>
          <a:lnRef idx="1">
            <a:schemeClr val="accent6"/>
          </a:lnRef>
          <a:fillRef idx="0">
            <a:schemeClr val="accent6"/>
          </a:fillRef>
          <a:effectRef idx="0">
            <a:schemeClr val="accent6"/>
          </a:effectRef>
          <a:fontRef idx="minor">
            <a:schemeClr val="tx1"/>
          </a:fontRef>
        </p:style>
      </p:cxnSp>
      <p:cxnSp>
        <p:nvCxnSpPr>
          <p:cNvPr id="15" name="Straight Arrow Connector 14">
            <a:extLst>
              <a:ext uri="{FF2B5EF4-FFF2-40B4-BE49-F238E27FC236}">
                <a16:creationId xmlns:a16="http://schemas.microsoft.com/office/drawing/2014/main" id="{638FE372-C3B2-493D-9DDB-7711685239C9}"/>
              </a:ext>
            </a:extLst>
          </p:cNvPr>
          <p:cNvCxnSpPr>
            <a:cxnSpLocks/>
          </p:cNvCxnSpPr>
          <p:nvPr/>
        </p:nvCxnSpPr>
        <p:spPr>
          <a:xfrm flipV="1">
            <a:off x="2057400" y="1893862"/>
            <a:ext cx="0" cy="2797608"/>
          </a:xfrm>
          <a:prstGeom prst="straightConnector1">
            <a:avLst/>
          </a:prstGeom>
          <a:ln>
            <a:solidFill>
              <a:schemeClr val="bg1"/>
            </a:solidFill>
            <a:tailEnd type="triangle"/>
          </a:ln>
        </p:spPr>
        <p:style>
          <a:lnRef idx="1">
            <a:schemeClr val="accent6"/>
          </a:lnRef>
          <a:fillRef idx="0">
            <a:schemeClr val="accent6"/>
          </a:fillRef>
          <a:effectRef idx="0">
            <a:schemeClr val="accent6"/>
          </a:effectRef>
          <a:fontRef idx="minor">
            <a:schemeClr val="tx1"/>
          </a:fontRef>
        </p:style>
      </p:cxnSp>
      <p:sp>
        <p:nvSpPr>
          <p:cNvPr id="16" name="Title 1">
            <a:extLst>
              <a:ext uri="{FF2B5EF4-FFF2-40B4-BE49-F238E27FC236}">
                <a16:creationId xmlns:a16="http://schemas.microsoft.com/office/drawing/2014/main" id="{1854E659-4656-4DFD-8310-F703E410E800}"/>
              </a:ext>
            </a:extLst>
          </p:cNvPr>
          <p:cNvSpPr txBox="1">
            <a:spLocks/>
          </p:cNvSpPr>
          <p:nvPr/>
        </p:nvSpPr>
        <p:spPr>
          <a:xfrm>
            <a:off x="8174501" y="4786778"/>
            <a:ext cx="1683395" cy="41791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5400" kern="1200">
                <a:solidFill>
                  <a:schemeClr val="tx1">
                    <a:lumMod val="65000"/>
                    <a:lumOff val="35000"/>
                  </a:schemeClr>
                </a:solidFill>
                <a:latin typeface="Helvetica Neue" panose="02000503000000020004" pitchFamily="2" charset="0"/>
                <a:ea typeface="+mj-ea"/>
                <a:cs typeface="+mj-cs"/>
              </a:defRPr>
            </a:lvl1pPr>
          </a:lstStyle>
          <a:p>
            <a:pPr algn="ctr"/>
            <a:r>
              <a:rPr lang="en-US" sz="1800" b="1" dirty="0">
                <a:solidFill>
                  <a:schemeClr val="bg1"/>
                </a:solidFill>
                <a:latin typeface="Arial" panose="020B0604020202020204" pitchFamily="34" charset="0"/>
              </a:rPr>
              <a:t>Speculative</a:t>
            </a:r>
            <a:endParaRPr lang="en-US" sz="1800" b="1" dirty="0">
              <a:latin typeface="Arial" panose="020B0604020202020204" pitchFamily="34" charset="0"/>
            </a:endParaRPr>
          </a:p>
        </p:txBody>
      </p:sp>
      <p:sp>
        <p:nvSpPr>
          <p:cNvPr id="17" name="Title 1">
            <a:extLst>
              <a:ext uri="{FF2B5EF4-FFF2-40B4-BE49-F238E27FC236}">
                <a16:creationId xmlns:a16="http://schemas.microsoft.com/office/drawing/2014/main" id="{CC9A9774-334C-4669-9355-1369EFF8F78E}"/>
              </a:ext>
            </a:extLst>
          </p:cNvPr>
          <p:cNvSpPr txBox="1">
            <a:spLocks/>
          </p:cNvSpPr>
          <p:nvPr/>
        </p:nvSpPr>
        <p:spPr>
          <a:xfrm>
            <a:off x="6653751" y="4798719"/>
            <a:ext cx="1160715" cy="397069"/>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5400" kern="1200">
                <a:solidFill>
                  <a:schemeClr val="tx1">
                    <a:lumMod val="65000"/>
                    <a:lumOff val="35000"/>
                  </a:schemeClr>
                </a:solidFill>
                <a:latin typeface="Helvetica Neue" panose="02000503000000020004" pitchFamily="2" charset="0"/>
                <a:ea typeface="+mj-ea"/>
                <a:cs typeface="+mj-cs"/>
              </a:defRPr>
            </a:lvl1pPr>
          </a:lstStyle>
          <a:p>
            <a:pPr algn="ctr"/>
            <a:r>
              <a:rPr lang="en-US" sz="1800" b="1" dirty="0">
                <a:solidFill>
                  <a:schemeClr val="bg1"/>
                </a:solidFill>
                <a:latin typeface="Arial" panose="020B0604020202020204" pitchFamily="34" charset="0"/>
              </a:rPr>
              <a:t>Stocks</a:t>
            </a:r>
            <a:endParaRPr lang="en-US" sz="1800" b="1" dirty="0">
              <a:latin typeface="Arial" panose="020B0604020202020204" pitchFamily="34" charset="0"/>
            </a:endParaRPr>
          </a:p>
        </p:txBody>
      </p:sp>
      <p:sp>
        <p:nvSpPr>
          <p:cNvPr id="18" name="Title 1">
            <a:extLst>
              <a:ext uri="{FF2B5EF4-FFF2-40B4-BE49-F238E27FC236}">
                <a16:creationId xmlns:a16="http://schemas.microsoft.com/office/drawing/2014/main" id="{341CB333-272D-4643-88F8-9E12CA914B59}"/>
              </a:ext>
            </a:extLst>
          </p:cNvPr>
          <p:cNvSpPr txBox="1">
            <a:spLocks/>
          </p:cNvSpPr>
          <p:nvPr/>
        </p:nvSpPr>
        <p:spPr>
          <a:xfrm>
            <a:off x="5018765" y="4846574"/>
            <a:ext cx="935544" cy="305783"/>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5400" kern="1200">
                <a:solidFill>
                  <a:schemeClr val="tx1">
                    <a:lumMod val="65000"/>
                    <a:lumOff val="35000"/>
                  </a:schemeClr>
                </a:solidFill>
                <a:latin typeface="Helvetica Neue" panose="02000503000000020004" pitchFamily="2" charset="0"/>
                <a:ea typeface="+mj-ea"/>
                <a:cs typeface="+mj-cs"/>
              </a:defRPr>
            </a:lvl1pPr>
          </a:lstStyle>
          <a:p>
            <a:pPr algn="ctr"/>
            <a:r>
              <a:rPr lang="en-US" sz="1800" b="1" dirty="0">
                <a:solidFill>
                  <a:schemeClr val="bg1"/>
                </a:solidFill>
                <a:latin typeface="Arial" panose="020B0604020202020204" pitchFamily="34" charset="0"/>
              </a:rPr>
              <a:t>Debt</a:t>
            </a:r>
            <a:endParaRPr lang="en-US" sz="1800" b="1" dirty="0">
              <a:latin typeface="Arial" panose="020B0604020202020204" pitchFamily="34" charset="0"/>
            </a:endParaRPr>
          </a:p>
        </p:txBody>
      </p:sp>
      <p:sp>
        <p:nvSpPr>
          <p:cNvPr id="19" name="Title 1">
            <a:extLst>
              <a:ext uri="{FF2B5EF4-FFF2-40B4-BE49-F238E27FC236}">
                <a16:creationId xmlns:a16="http://schemas.microsoft.com/office/drawing/2014/main" id="{2FCB949B-3DD5-4A73-ACAE-E71D3D52A12D}"/>
              </a:ext>
            </a:extLst>
          </p:cNvPr>
          <p:cNvSpPr txBox="1">
            <a:spLocks/>
          </p:cNvSpPr>
          <p:nvPr/>
        </p:nvSpPr>
        <p:spPr>
          <a:xfrm>
            <a:off x="2625618" y="4591707"/>
            <a:ext cx="2299746" cy="543782"/>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5400" kern="1200">
                <a:solidFill>
                  <a:schemeClr val="tx1">
                    <a:lumMod val="65000"/>
                    <a:lumOff val="35000"/>
                  </a:schemeClr>
                </a:solidFill>
                <a:latin typeface="Helvetica Neue" panose="02000503000000020004" pitchFamily="2" charset="0"/>
                <a:ea typeface="+mj-ea"/>
                <a:cs typeface="+mj-cs"/>
              </a:defRPr>
            </a:lvl1pPr>
          </a:lstStyle>
          <a:p>
            <a:pPr algn="ctr"/>
            <a:r>
              <a:rPr lang="en-US" sz="1800" b="1" dirty="0">
                <a:solidFill>
                  <a:schemeClr val="bg1"/>
                </a:solidFill>
                <a:latin typeface="Arial" panose="020B0604020202020204" pitchFamily="34" charset="0"/>
              </a:rPr>
              <a:t>Cash</a:t>
            </a:r>
          </a:p>
          <a:p>
            <a:pPr algn="ctr"/>
            <a:r>
              <a:rPr lang="en-US" sz="1800" b="1" dirty="0">
                <a:solidFill>
                  <a:schemeClr val="bg1"/>
                </a:solidFill>
                <a:latin typeface="Arial" panose="020B0604020202020204" pitchFamily="34" charset="0"/>
              </a:rPr>
              <a:t>Alternatives</a:t>
            </a:r>
            <a:endParaRPr lang="en-US" sz="1800" b="1" dirty="0">
              <a:latin typeface="Arial" panose="020B0604020202020204" pitchFamily="34" charset="0"/>
            </a:endParaRPr>
          </a:p>
        </p:txBody>
      </p:sp>
      <p:pic>
        <p:nvPicPr>
          <p:cNvPr id="20" name="Graphic 19" descr="Bitcoin with solid fill">
            <a:extLst>
              <a:ext uri="{FF2B5EF4-FFF2-40B4-BE49-F238E27FC236}">
                <a16:creationId xmlns:a16="http://schemas.microsoft.com/office/drawing/2014/main" id="{7D95F099-CC60-4856-8834-D263E683615A}"/>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667102" y="3826669"/>
            <a:ext cx="224634" cy="224634"/>
          </a:xfrm>
          <a:prstGeom prst="rect">
            <a:avLst/>
          </a:prstGeom>
        </p:spPr>
      </p:pic>
      <p:sp>
        <p:nvSpPr>
          <p:cNvPr id="21" name="Oval 20">
            <a:extLst>
              <a:ext uri="{FF2B5EF4-FFF2-40B4-BE49-F238E27FC236}">
                <a16:creationId xmlns:a16="http://schemas.microsoft.com/office/drawing/2014/main" id="{EE1C3F13-8B16-4E8F-8790-2DD4F5F838C4}"/>
              </a:ext>
            </a:extLst>
          </p:cNvPr>
          <p:cNvSpPr/>
          <p:nvPr/>
        </p:nvSpPr>
        <p:spPr>
          <a:xfrm>
            <a:off x="3607587" y="3773483"/>
            <a:ext cx="329393" cy="329393"/>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bg1"/>
                </a:solidFill>
              </a:ln>
              <a:noFill/>
            </a:endParaRPr>
          </a:p>
        </p:txBody>
      </p:sp>
      <p:pic>
        <p:nvPicPr>
          <p:cNvPr id="34" name="Picture 33" descr="Icon&#10;&#10;Description automatically generated">
            <a:extLst>
              <a:ext uri="{FF2B5EF4-FFF2-40B4-BE49-F238E27FC236}">
                <a16:creationId xmlns:a16="http://schemas.microsoft.com/office/drawing/2014/main" id="{3523BDCC-ADE4-47DA-8CC6-D34D1069A3E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94973" y="2433281"/>
            <a:ext cx="385138" cy="385138"/>
          </a:xfrm>
          <a:prstGeom prst="rect">
            <a:avLst/>
          </a:prstGeom>
        </p:spPr>
      </p:pic>
      <p:pic>
        <p:nvPicPr>
          <p:cNvPr id="35" name="Picture 34" descr="Icon&#10;&#10;Description automatically generated">
            <a:extLst>
              <a:ext uri="{FF2B5EF4-FFF2-40B4-BE49-F238E27FC236}">
                <a16:creationId xmlns:a16="http://schemas.microsoft.com/office/drawing/2014/main" id="{287C491F-3631-4D0E-BC37-61A9A1C2514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92169" y="2433281"/>
            <a:ext cx="385138" cy="385138"/>
          </a:xfrm>
          <a:prstGeom prst="rect">
            <a:avLst/>
          </a:prstGeom>
        </p:spPr>
      </p:pic>
      <p:pic>
        <p:nvPicPr>
          <p:cNvPr id="36" name="Picture 35" descr="Icon&#10;&#10;Description automatically generated">
            <a:extLst>
              <a:ext uri="{FF2B5EF4-FFF2-40B4-BE49-F238E27FC236}">
                <a16:creationId xmlns:a16="http://schemas.microsoft.com/office/drawing/2014/main" id="{145D1DB6-DEAB-4467-AB20-B5382461199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816796" y="1966653"/>
            <a:ext cx="397070" cy="397070"/>
          </a:xfrm>
          <a:prstGeom prst="rect">
            <a:avLst/>
          </a:prstGeom>
        </p:spPr>
      </p:pic>
      <p:pic>
        <p:nvPicPr>
          <p:cNvPr id="37" name="Picture 36" descr="Icon&#10;&#10;Description automatically generated">
            <a:extLst>
              <a:ext uri="{FF2B5EF4-FFF2-40B4-BE49-F238E27FC236}">
                <a16:creationId xmlns:a16="http://schemas.microsoft.com/office/drawing/2014/main" id="{F2259D8A-E2A3-4540-8A88-200F5176271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291394" y="3006129"/>
            <a:ext cx="457371" cy="457371"/>
          </a:xfrm>
          <a:prstGeom prst="rect">
            <a:avLst/>
          </a:prstGeom>
        </p:spPr>
      </p:pic>
    </p:spTree>
    <p:extLst>
      <p:ext uri="{BB962C8B-B14F-4D97-AF65-F5344CB8AC3E}">
        <p14:creationId xmlns:p14="http://schemas.microsoft.com/office/powerpoint/2010/main" val="18158712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Underwater with sunbeams in the background">
            <a:extLst>
              <a:ext uri="{FF2B5EF4-FFF2-40B4-BE49-F238E27FC236}">
                <a16:creationId xmlns:a16="http://schemas.microsoft.com/office/drawing/2014/main" id="{531E79C2-461F-4179-B4EE-0408A881DC21}"/>
              </a:ext>
            </a:extLst>
          </p:cNvPr>
          <p:cNvPicPr>
            <a:picLocks noChangeAspect="1"/>
          </p:cNvPicPr>
          <p:nvPr/>
        </p:nvPicPr>
        <p:blipFill rotWithShape="1">
          <a:blip r:embed="rId3" cstate="screen">
            <a:grayscl/>
            <a:extLst>
              <a:ext uri="{28A0092B-C50C-407E-A947-70E740481C1C}">
                <a14:useLocalDpi xmlns:a14="http://schemas.microsoft.com/office/drawing/2010/main"/>
              </a:ext>
            </a:extLst>
          </a:blip>
          <a:srcRect b="15725"/>
          <a:stretch/>
        </p:blipFill>
        <p:spPr>
          <a:xfrm>
            <a:off x="0" y="0"/>
            <a:ext cx="12209418" cy="6858000"/>
          </a:xfrm>
          <a:prstGeom prst="rect">
            <a:avLst/>
          </a:prstGeom>
        </p:spPr>
      </p:pic>
      <p:pic>
        <p:nvPicPr>
          <p:cNvPr id="10" name="Picture 9" descr="Background pattern&#10;&#10;Description automatically generated">
            <a:extLst>
              <a:ext uri="{FF2B5EF4-FFF2-40B4-BE49-F238E27FC236}">
                <a16:creationId xmlns:a16="http://schemas.microsoft.com/office/drawing/2014/main" id="{B3D1A4D9-9385-4F9F-B6D5-6FE9B1D0AC95}"/>
              </a:ext>
            </a:extLst>
          </p:cNvPr>
          <p:cNvPicPr>
            <a:picLocks noChangeAspect="1"/>
          </p:cNvPicPr>
          <p:nvPr/>
        </p:nvPicPr>
        <p:blipFill rotWithShape="1">
          <a:blip r:embed="rId4">
            <a:alphaModFix amt="85000"/>
            <a:extLst>
              <a:ext uri="{28A0092B-C50C-407E-A947-70E740481C1C}">
                <a14:useLocalDpi xmlns:a14="http://schemas.microsoft.com/office/drawing/2010/main"/>
              </a:ext>
            </a:extLst>
          </a:blip>
          <a:srcRect b="10129"/>
          <a:stretch/>
        </p:blipFill>
        <p:spPr>
          <a:xfrm>
            <a:off x="-8709" y="0"/>
            <a:ext cx="12209418" cy="6858000"/>
          </a:xfrm>
          <a:prstGeom prst="rect">
            <a:avLst/>
          </a:prstGeom>
        </p:spPr>
      </p:pic>
      <p:sp>
        <p:nvSpPr>
          <p:cNvPr id="8" name="Google Shape;176;p4">
            <a:extLst>
              <a:ext uri="{FF2B5EF4-FFF2-40B4-BE49-F238E27FC236}">
                <a16:creationId xmlns:a16="http://schemas.microsoft.com/office/drawing/2014/main" id="{189AFC33-EBB3-47D2-BAA6-F30A7F34B890}"/>
              </a:ext>
            </a:extLst>
          </p:cNvPr>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chemeClr val="lt1">
                    <a:alpha val="30000"/>
                  </a:schemeClr>
                </a:solidFill>
                <a:latin typeface="Arial Black"/>
                <a:ea typeface="Arial Black"/>
                <a:cs typeface="Arial Black"/>
                <a:sym typeface="Arial Black"/>
              </a:rPr>
              <a:t>INVESTMENT MATTERS – 5 SMART INVESTMENTING PRINCIPLES</a:t>
            </a:r>
            <a:endParaRPr sz="1200" b="1" dirty="0">
              <a:solidFill>
                <a:schemeClr val="lt1">
                  <a:alpha val="30000"/>
                </a:schemeClr>
              </a:solidFill>
              <a:latin typeface="Arial Black"/>
              <a:ea typeface="Arial Black"/>
              <a:cs typeface="Arial Black"/>
              <a:sym typeface="Arial Black"/>
            </a:endParaRPr>
          </a:p>
        </p:txBody>
      </p:sp>
      <p:sp>
        <p:nvSpPr>
          <p:cNvPr id="9" name="Google Shape;189;p4">
            <a:extLst>
              <a:ext uri="{FF2B5EF4-FFF2-40B4-BE49-F238E27FC236}">
                <a16:creationId xmlns:a16="http://schemas.microsoft.com/office/drawing/2014/main" id="{4E8B6457-57BE-4A3D-B6AB-642645A4257A}"/>
              </a:ext>
            </a:extLst>
          </p:cNvPr>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600" b="1" dirty="0">
                <a:solidFill>
                  <a:schemeClr val="lt1"/>
                </a:solidFill>
                <a:latin typeface="Arial Black"/>
                <a:ea typeface="Arial Black"/>
                <a:cs typeface="Arial Black"/>
                <a:sym typeface="Arial Black"/>
              </a:rPr>
              <a:t>KNOW YOUR RISK PROFILE</a:t>
            </a:r>
            <a:endParaRPr sz="3600" b="1" dirty="0">
              <a:solidFill>
                <a:schemeClr val="lt1"/>
              </a:solidFill>
              <a:latin typeface="Arial Black"/>
              <a:ea typeface="Arial Black"/>
              <a:cs typeface="Arial Black"/>
              <a:sym typeface="Arial Black"/>
            </a:endParaRPr>
          </a:p>
        </p:txBody>
      </p:sp>
      <p:graphicFrame>
        <p:nvGraphicFramePr>
          <p:cNvPr id="2" name="Diagram 1">
            <a:extLst>
              <a:ext uri="{FF2B5EF4-FFF2-40B4-BE49-F238E27FC236}">
                <a16:creationId xmlns:a16="http://schemas.microsoft.com/office/drawing/2014/main" id="{D6747BFA-9FAD-4EC3-93F0-384F6C4114E7}"/>
              </a:ext>
            </a:extLst>
          </p:cNvPr>
          <p:cNvGraphicFramePr/>
          <p:nvPr>
            <p:extLst>
              <p:ext uri="{D42A27DB-BD31-4B8C-83A1-F6EECF244321}">
                <p14:modId xmlns:p14="http://schemas.microsoft.com/office/powerpoint/2010/main" val="2795846538"/>
              </p:ext>
            </p:extLst>
          </p:nvPr>
        </p:nvGraphicFramePr>
        <p:xfrm>
          <a:off x="1028376" y="-241053"/>
          <a:ext cx="10135249" cy="533823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6563674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Investing">
      <a:dk1>
        <a:sysClr val="windowText" lastClr="000000"/>
      </a:dk1>
      <a:lt1>
        <a:sysClr val="window" lastClr="FFFFFF"/>
      </a:lt1>
      <a:dk2>
        <a:srgbClr val="242852"/>
      </a:dk2>
      <a:lt2>
        <a:srgbClr val="FFFFFF"/>
      </a:lt2>
      <a:accent1>
        <a:srgbClr val="1577AD"/>
      </a:accent1>
      <a:accent2>
        <a:srgbClr val="0D4C6E"/>
      </a:accent2>
      <a:accent3>
        <a:srgbClr val="0B415E"/>
      </a:accent3>
      <a:accent4>
        <a:srgbClr val="1780BA"/>
      </a:accent4>
      <a:accent5>
        <a:srgbClr val="126694"/>
      </a:accent5>
      <a:accent6>
        <a:srgbClr val="FFC000"/>
      </a:accent6>
      <a:hlink>
        <a:srgbClr val="FFC000"/>
      </a:hlink>
      <a:folHlink>
        <a:srgbClr val="FFC00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6339</TotalTime>
  <Words>3524</Words>
  <Application>Microsoft Macintosh PowerPoint</Application>
  <PresentationFormat>Widescreen</PresentationFormat>
  <Paragraphs>313</Paragraphs>
  <Slides>18</Slides>
  <Notes>17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Arial Black</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Delia Cruz</dc:creator>
  <cp:lastModifiedBy>Heath Scott</cp:lastModifiedBy>
  <cp:revision>214</cp:revision>
  <dcterms:created xsi:type="dcterms:W3CDTF">2021-01-21T18:53:05Z</dcterms:created>
  <dcterms:modified xsi:type="dcterms:W3CDTF">2021-04-14T19:05:23Z</dcterms:modified>
</cp:coreProperties>
</file>