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7" r:id="rId3"/>
    <p:sldId id="257" r:id="rId4"/>
    <p:sldId id="258" r:id="rId5"/>
    <p:sldId id="297" r:id="rId6"/>
    <p:sldId id="298" r:id="rId7"/>
    <p:sldId id="259" r:id="rId8"/>
    <p:sldId id="292" r:id="rId9"/>
    <p:sldId id="273" r:id="rId10"/>
    <p:sldId id="261" r:id="rId11"/>
    <p:sldId id="299" r:id="rId12"/>
    <p:sldId id="264" r:id="rId13"/>
    <p:sldId id="282" r:id="rId14"/>
    <p:sldId id="278" r:id="rId15"/>
    <p:sldId id="289" r:id="rId16"/>
    <p:sldId id="283" r:id="rId17"/>
    <p:sldId id="286" r:id="rId18"/>
    <p:sldId id="285" r:id="rId19"/>
    <p:sldId id="284" r:id="rId20"/>
    <p:sldId id="288" r:id="rId21"/>
    <p:sldId id="294" r:id="rId22"/>
    <p:sldId id="295" r:id="rId23"/>
    <p:sldId id="300" r:id="rId24"/>
    <p:sldId id="263" r:id="rId25"/>
    <p:sldId id="275" r:id="rId26"/>
    <p:sldId id="265" r:id="rId27"/>
    <p:sldId id="276" r:id="rId28"/>
    <p:sldId id="266" r:id="rId29"/>
    <p:sldId id="293" r:id="rId30"/>
    <p:sldId id="267" r:id="rId31"/>
    <p:sldId id="269" r:id="rId32"/>
    <p:sldId id="270" r:id="rId33"/>
    <p:sldId id="271" r:id="rId34"/>
    <p:sldId id="272" r:id="rId35"/>
    <p:sldId id="274" r:id="rId36"/>
    <p:sldId id="281" r:id="rId37"/>
    <p:sldId id="287"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6C5D6-B61F-4E55-9314-24F4A779CB22}" v="50" dt="2025-03-03T15:06:53.165"/>
    <p1510:client id="{E61AC708-3534-458C-BB49-7BA8D7744404}" v="43" dt="2025-03-03T01:57:16.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80"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C70BDB3-BB80-4AE9-9AC6-5A9615DB7A29}" type="datetimeFigureOut">
              <a:rPr lang="en-US" smtClean="0"/>
              <a:t>3/4/2025</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25DBA76-555E-42F9-8411-5E5A47D14186}" type="slidenum">
              <a:rPr lang="en-US" smtClean="0"/>
              <a:t>‹#›</a:t>
            </a:fld>
            <a:endParaRPr lang="en-US"/>
          </a:p>
        </p:txBody>
      </p:sp>
    </p:spTree>
    <p:extLst>
      <p:ext uri="{BB962C8B-B14F-4D97-AF65-F5344CB8AC3E}">
        <p14:creationId xmlns:p14="http://schemas.microsoft.com/office/powerpoint/2010/main" val="79136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It’s like going to the Senior Prom. Everyone can go. But not everyone expects to be the King or Queen. And they’ll (hopefully) wear a great suit or gorgeous gown that really fits. Hopefully, they’ll have a terrific time and be really happy, and maybe learn some things about themselves and those around them. </a:t>
            </a:r>
            <a:r>
              <a:rPr lang="en-US" sz="1200" b="1"/>
              <a:t>That’s what applying to college is like.  </a:t>
            </a:r>
          </a:p>
          <a:p>
            <a:endParaRPr lang="en-US"/>
          </a:p>
        </p:txBody>
      </p:sp>
      <p:sp>
        <p:nvSpPr>
          <p:cNvPr id="4" name="Slide Number Placeholder 3"/>
          <p:cNvSpPr>
            <a:spLocks noGrp="1"/>
          </p:cNvSpPr>
          <p:nvPr>
            <p:ph type="sldNum" sz="quarter" idx="5"/>
          </p:nvPr>
        </p:nvSpPr>
        <p:spPr/>
        <p:txBody>
          <a:bodyPr/>
          <a:lstStyle/>
          <a:p>
            <a:fld id="{625DBA76-555E-42F9-8411-5E5A47D14186}" type="slidenum">
              <a:rPr lang="en-US" smtClean="0"/>
              <a:t>4</a:t>
            </a:fld>
            <a:endParaRPr lang="en-US"/>
          </a:p>
        </p:txBody>
      </p:sp>
    </p:spTree>
    <p:extLst>
      <p:ext uri="{BB962C8B-B14F-4D97-AF65-F5344CB8AC3E}">
        <p14:creationId xmlns:p14="http://schemas.microsoft.com/office/powerpoint/2010/main" val="65994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https://www.artofmanliness.com/character/advice/is-it-better-to-be-a-little-fish-in-a-big-pond-or-a-big-fish-in-a-little-pond/#:~:text=While%20it's%20generally%20better%20for,%3B%20instead%2C%20it%20motivates%20them.</a:t>
            </a:r>
          </a:p>
        </p:txBody>
      </p:sp>
      <p:sp>
        <p:nvSpPr>
          <p:cNvPr id="4" name="Slide Number Placeholder 3"/>
          <p:cNvSpPr>
            <a:spLocks noGrp="1"/>
          </p:cNvSpPr>
          <p:nvPr>
            <p:ph type="sldNum" sz="quarter" idx="5"/>
          </p:nvPr>
        </p:nvSpPr>
        <p:spPr/>
        <p:txBody>
          <a:bodyPr/>
          <a:lstStyle/>
          <a:p>
            <a:fld id="{625DBA76-555E-42F9-8411-5E5A47D14186}" type="slidenum">
              <a:rPr lang="en-US" smtClean="0"/>
              <a:t>5</a:t>
            </a:fld>
            <a:endParaRPr lang="en-US"/>
          </a:p>
        </p:txBody>
      </p:sp>
    </p:spTree>
    <p:extLst>
      <p:ext uri="{BB962C8B-B14F-4D97-AF65-F5344CB8AC3E}">
        <p14:creationId xmlns:p14="http://schemas.microsoft.com/office/powerpoint/2010/main" val="389071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DBA76-555E-42F9-8411-5E5A47D14186}" type="slidenum">
              <a:rPr lang="en-US" smtClean="0"/>
              <a:t>7</a:t>
            </a:fld>
            <a:endParaRPr lang="en-US"/>
          </a:p>
        </p:txBody>
      </p:sp>
    </p:spTree>
    <p:extLst>
      <p:ext uri="{BB962C8B-B14F-4D97-AF65-F5344CB8AC3E}">
        <p14:creationId xmlns:p14="http://schemas.microsoft.com/office/powerpoint/2010/main" val="119742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Descending Order</a:t>
            </a:r>
          </a:p>
        </p:txBody>
      </p:sp>
      <p:sp>
        <p:nvSpPr>
          <p:cNvPr id="4" name="Slide Number Placeholder 3"/>
          <p:cNvSpPr>
            <a:spLocks noGrp="1"/>
          </p:cNvSpPr>
          <p:nvPr>
            <p:ph type="sldNum" sz="quarter" idx="5"/>
          </p:nvPr>
        </p:nvSpPr>
        <p:spPr/>
        <p:txBody>
          <a:bodyPr/>
          <a:lstStyle/>
          <a:p>
            <a:fld id="{625DBA76-555E-42F9-8411-5E5A47D14186}" type="slidenum">
              <a:rPr lang="en-US" smtClean="0"/>
              <a:t>11</a:t>
            </a:fld>
            <a:endParaRPr lang="en-US"/>
          </a:p>
        </p:txBody>
      </p:sp>
    </p:spTree>
    <p:extLst>
      <p:ext uri="{BB962C8B-B14F-4D97-AF65-F5344CB8AC3E}">
        <p14:creationId xmlns:p14="http://schemas.microsoft.com/office/powerpoint/2010/main" val="301147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CC48C4-120B-4EA3-9480-B08451855F52}"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245039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C48C4-120B-4EA3-9480-B08451855F52}"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154902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C48C4-120B-4EA3-9480-B08451855F52}"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93711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C48C4-120B-4EA3-9480-B08451855F52}"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189457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CC48C4-120B-4EA3-9480-B08451855F52}"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298752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CC48C4-120B-4EA3-9480-B08451855F52}"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271800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CC48C4-120B-4EA3-9480-B08451855F52}"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101099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CC48C4-120B-4EA3-9480-B08451855F52}"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381107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C48C4-120B-4EA3-9480-B08451855F52}"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46103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CC48C4-120B-4EA3-9480-B08451855F52}"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160925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CC48C4-120B-4EA3-9480-B08451855F52}"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2F68-EB8E-4D2A-A2E1-7E5FDA6B8734}" type="slidenum">
              <a:rPr lang="en-US" smtClean="0"/>
              <a:t>‹#›</a:t>
            </a:fld>
            <a:endParaRPr lang="en-US"/>
          </a:p>
        </p:txBody>
      </p:sp>
    </p:spTree>
    <p:extLst>
      <p:ext uri="{BB962C8B-B14F-4D97-AF65-F5344CB8AC3E}">
        <p14:creationId xmlns:p14="http://schemas.microsoft.com/office/powerpoint/2010/main" val="23691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C48C4-120B-4EA3-9480-B08451855F52}" type="datetimeFigureOut">
              <a:rPr lang="en-US" smtClean="0"/>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42F68-EB8E-4D2A-A2E1-7E5FDA6B8734}" type="slidenum">
              <a:rPr lang="en-US" smtClean="0"/>
              <a:t>‹#›</a:t>
            </a:fld>
            <a:endParaRPr lang="en-US"/>
          </a:p>
        </p:txBody>
      </p:sp>
    </p:spTree>
    <p:extLst>
      <p:ext uri="{BB962C8B-B14F-4D97-AF65-F5344CB8AC3E}">
        <p14:creationId xmlns:p14="http://schemas.microsoft.com/office/powerpoint/2010/main" val="205010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nsights.educ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orkspacek12.navianc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careeronestop.org/" TargetMode="External"/><Relationship Id="rId3" Type="http://schemas.openxmlformats.org/officeDocument/2006/relationships/hyperlink" Target="http://www.myfuture.com/" TargetMode="External"/><Relationship Id="rId7" Type="http://schemas.openxmlformats.org/officeDocument/2006/relationships/hyperlink" Target="https://mwejobs.maryland.gov/" TargetMode="External"/><Relationship Id="rId2" Type="http://schemas.openxmlformats.org/officeDocument/2006/relationships/hyperlink" Target="http://mappingyourfuture.org/" TargetMode="External"/><Relationship Id="rId1" Type="http://schemas.openxmlformats.org/officeDocument/2006/relationships/slideLayout" Target="../slideLayouts/slideLayout2.xml"/><Relationship Id="rId6" Type="http://schemas.openxmlformats.org/officeDocument/2006/relationships/hyperlink" Target="http://www.skills.maryland.gov/" TargetMode="External"/><Relationship Id="rId5" Type="http://schemas.openxmlformats.org/officeDocument/2006/relationships/hyperlink" Target="http://www.mhec.state.md.us/career/CareersinMaryland" TargetMode="External"/><Relationship Id="rId4" Type="http://schemas.openxmlformats.org/officeDocument/2006/relationships/hyperlink" Target="http://www.careerkey.org/" TargetMode="External"/><Relationship Id="rId9" Type="http://schemas.openxmlformats.org/officeDocument/2006/relationships/hyperlink" Target="http://www.snagajob.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mericorps.gov/" TargetMode="External"/><Relationship Id="rId2" Type="http://schemas.openxmlformats.org/officeDocument/2006/relationships/hyperlink" Target="http://www.jobcorps.gov/home.aspx" TargetMode="External"/><Relationship Id="rId1" Type="http://schemas.openxmlformats.org/officeDocument/2006/relationships/slideLayout" Target="../slideLayouts/slideLayout2.xml"/><Relationship Id="rId4" Type="http://schemas.openxmlformats.org/officeDocument/2006/relationships/hyperlink" Target="http://www.peacecorps.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collegeboard.com/student/pay/scholarships-and-aid" TargetMode="External"/><Relationship Id="rId3" Type="http://schemas.openxmlformats.org/officeDocument/2006/relationships/hyperlink" Target="http://www.act.org/" TargetMode="External"/><Relationship Id="rId7" Type="http://schemas.openxmlformats.org/officeDocument/2006/relationships/hyperlink" Target="http://www.fafsa.gov.edu/" TargetMode="External"/><Relationship Id="rId2" Type="http://schemas.openxmlformats.org/officeDocument/2006/relationships/hyperlink" Target="http://www.collegeboard.com/" TargetMode="External"/><Relationship Id="rId1" Type="http://schemas.openxmlformats.org/officeDocument/2006/relationships/slideLayout" Target="../slideLayouts/slideLayout2.xml"/><Relationship Id="rId6" Type="http://schemas.openxmlformats.org/officeDocument/2006/relationships/hyperlink" Target="http://www.schoolsoup.com/" TargetMode="External"/><Relationship Id="rId5" Type="http://schemas.openxmlformats.org/officeDocument/2006/relationships/hyperlink" Target="http://www.meritaid.com/" TargetMode="External"/><Relationship Id="rId4" Type="http://schemas.openxmlformats.org/officeDocument/2006/relationships/hyperlink" Target="http://www.fastweb.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a:t>
            </a:r>
          </a:p>
        </p:txBody>
      </p:sp>
      <p:sp>
        <p:nvSpPr>
          <p:cNvPr id="3" name="Subtitle 2"/>
          <p:cNvSpPr>
            <a:spLocks noGrp="1"/>
          </p:cNvSpPr>
          <p:nvPr>
            <p:ph type="subTitle" idx="1"/>
          </p:nvPr>
        </p:nvSpPr>
        <p:spPr/>
        <p:txBody>
          <a:bodyPr/>
          <a:lstStyle/>
          <a:p>
            <a:endParaRPr lang="en-US"/>
          </a:p>
        </p:txBody>
      </p:sp>
      <p:pic>
        <p:nvPicPr>
          <p:cNvPr id="3075" name="Picture 3" descr="C:\Users\JDB\Desktop\INSIGHTS\COLLEGE-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7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u="words" cap="all"/>
              <a:t>What are Desired College Readiness Skills for HS GRADUATES?</a:t>
            </a:r>
            <a:endParaRPr lang="en-US" sz="3600"/>
          </a:p>
        </p:txBody>
      </p:sp>
      <p:sp>
        <p:nvSpPr>
          <p:cNvPr id="3" name="Content Placeholder 2"/>
          <p:cNvSpPr>
            <a:spLocks noGrp="1"/>
          </p:cNvSpPr>
          <p:nvPr>
            <p:ph idx="1"/>
          </p:nvPr>
        </p:nvSpPr>
        <p:spPr>
          <a:xfrm>
            <a:off x="457200" y="2133600"/>
            <a:ext cx="8229600" cy="4343400"/>
          </a:xfrm>
        </p:spPr>
        <p:txBody>
          <a:bodyPr>
            <a:normAutofit fontScale="25000" lnSpcReduction="20000"/>
          </a:bodyPr>
          <a:lstStyle/>
          <a:p>
            <a:pPr marL="0" indent="0">
              <a:buNone/>
            </a:pPr>
            <a:r>
              <a:rPr lang="en-US" b="1" cap="all"/>
              <a:t> </a:t>
            </a:r>
            <a:r>
              <a:rPr lang="en-US" sz="7200" b="1" i="1"/>
              <a:t>Study Skills</a:t>
            </a:r>
            <a:endParaRPr lang="en-US" sz="7200" b="1"/>
          </a:p>
          <a:p>
            <a:r>
              <a:rPr lang="en-US" sz="5600"/>
              <a:t>How to study for a test</a:t>
            </a:r>
          </a:p>
          <a:p>
            <a:r>
              <a:rPr lang="en-US" sz="5600"/>
              <a:t>Note-taking</a:t>
            </a:r>
          </a:p>
          <a:p>
            <a:r>
              <a:rPr lang="en-US" sz="5600"/>
              <a:t>Reading a textbook chapter; getting main ideas</a:t>
            </a:r>
          </a:p>
          <a:p>
            <a:r>
              <a:rPr lang="en-US" sz="5600"/>
              <a:t>Organization Skills</a:t>
            </a:r>
          </a:p>
          <a:p>
            <a:r>
              <a:rPr lang="en-US" sz="5600"/>
              <a:t>Time Management</a:t>
            </a:r>
          </a:p>
          <a:p>
            <a:r>
              <a:rPr lang="en-US" sz="5600"/>
              <a:t>Making applications from information</a:t>
            </a:r>
            <a:endParaRPr lang="en-US" sz="5600" i="1"/>
          </a:p>
          <a:p>
            <a:pPr marL="0" lvl="0" indent="0">
              <a:buNone/>
            </a:pPr>
            <a:r>
              <a:rPr lang="en-US" sz="7200" b="1" i="1"/>
              <a:t>Emotional Health</a:t>
            </a:r>
          </a:p>
          <a:p>
            <a:r>
              <a:rPr lang="en-US" sz="5600"/>
              <a:t>Independence</a:t>
            </a:r>
          </a:p>
          <a:p>
            <a:r>
              <a:rPr lang="en-US" sz="5600"/>
              <a:t>Self-Awareness</a:t>
            </a:r>
          </a:p>
          <a:p>
            <a:r>
              <a:rPr lang="en-US" sz="5600"/>
              <a:t>Rational Thinking</a:t>
            </a:r>
          </a:p>
          <a:p>
            <a:r>
              <a:rPr lang="en-US" sz="5600"/>
              <a:t>Empathy</a:t>
            </a:r>
          </a:p>
          <a:p>
            <a:pPr marL="0" lvl="0" indent="0">
              <a:buNone/>
            </a:pPr>
            <a:r>
              <a:rPr lang="en-US" sz="7200" b="1" i="1"/>
              <a:t>Independence</a:t>
            </a:r>
            <a:endParaRPr lang="en-US" sz="7200" b="1"/>
          </a:p>
          <a:p>
            <a:r>
              <a:rPr lang="en-US" sz="5600"/>
              <a:t>Self-Advocacy</a:t>
            </a:r>
          </a:p>
          <a:p>
            <a:r>
              <a:rPr lang="en-US" sz="5600"/>
              <a:t>Communication Skills</a:t>
            </a:r>
          </a:p>
          <a:p>
            <a:r>
              <a:rPr lang="en-US" sz="5600"/>
              <a:t>Assertiveness</a:t>
            </a:r>
          </a:p>
          <a:p>
            <a:r>
              <a:rPr lang="en-US" sz="5600"/>
              <a:t>Leadership Skills</a:t>
            </a:r>
          </a:p>
          <a:p>
            <a:pPr marL="0" lvl="0" indent="0">
              <a:buNone/>
            </a:pPr>
            <a:r>
              <a:rPr lang="en-US" sz="7200" b="1" i="1"/>
              <a:t>Character/Ethics</a:t>
            </a:r>
          </a:p>
          <a:p>
            <a:r>
              <a:rPr lang="en-US" sz="5600"/>
              <a:t>Morals</a:t>
            </a:r>
          </a:p>
          <a:p>
            <a:endParaRPr lang="en-US" sz="5600"/>
          </a:p>
          <a:p>
            <a:pPr marL="0" indent="0">
              <a:buNone/>
            </a:pPr>
            <a:r>
              <a:rPr lang="en-US" sz="4300" i="1"/>
              <a:t> </a:t>
            </a:r>
            <a:endParaRPr lang="en-US" sz="4300"/>
          </a:p>
          <a:p>
            <a:endParaRPr lang="en-US"/>
          </a:p>
        </p:txBody>
      </p:sp>
    </p:spTree>
    <p:extLst>
      <p:ext uri="{BB962C8B-B14F-4D97-AF65-F5344CB8AC3E}">
        <p14:creationId xmlns:p14="http://schemas.microsoft.com/office/powerpoint/2010/main" val="320866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2F52CE-368E-D2DE-8D3B-4C110726F9D0}"/>
              </a:ext>
            </a:extLst>
          </p:cNvPr>
          <p:cNvSpPr txBox="1"/>
          <p:nvPr/>
        </p:nvSpPr>
        <p:spPr>
          <a:xfrm>
            <a:off x="533400" y="1295400"/>
            <a:ext cx="8610600" cy="4221092"/>
          </a:xfrm>
          <a:prstGeom prst="rect">
            <a:avLst/>
          </a:prstGeom>
          <a:noFill/>
        </p:spPr>
        <p:txBody>
          <a:bodyPr wrap="square">
            <a:spAutoFit/>
          </a:bodyPr>
          <a:lstStyle/>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Weighted GPA</a:t>
            </a: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Rigor of Curriculum</a:t>
            </a: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Test Scores--</a:t>
            </a:r>
            <a:r>
              <a:rPr lang="en-US" sz="2800" kern="100" dirty="0" err="1">
                <a:solidFill>
                  <a:srgbClr val="000000"/>
                </a:solidFill>
                <a:effectLst/>
                <a:latin typeface="Calibri" panose="020F0502020204030204" pitchFamily="34" charset="0"/>
                <a:ea typeface="Calibri" panose="020F0502020204030204" pitchFamily="34" charset="0"/>
              </a:rPr>
              <a:t>SuperScore</a:t>
            </a:r>
            <a:endParaRPr lang="en-US" sz="2800" kern="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(Athletic Recruitment)</a:t>
            </a: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Main Essay</a:t>
            </a: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Extracurriculars (Volunteer, Employment, LEADERSHIP)</a:t>
            </a:r>
          </a:p>
          <a:p>
            <a:pPr marL="342900" marR="0" lvl="0" indent="-342900">
              <a:lnSpc>
                <a:spcPct val="107000"/>
              </a:lnSpc>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Supplemental Essays</a:t>
            </a:r>
          </a:p>
          <a:p>
            <a:pPr marL="342900" marR="0" lvl="0" indent="-342900">
              <a:lnSpc>
                <a:spcPct val="107000"/>
              </a:lnSpc>
              <a:spcAft>
                <a:spcPts val="45"/>
              </a:spcAft>
              <a:buClr>
                <a:srgbClr val="E97132"/>
              </a:buClr>
              <a:buSzPts val="1400"/>
              <a:buFont typeface="+mj-lt"/>
              <a:buAutoNum type="arabicPeriod"/>
            </a:pPr>
            <a:r>
              <a:rPr lang="en-US" sz="2800" kern="100" dirty="0">
                <a:solidFill>
                  <a:srgbClr val="000000"/>
                </a:solidFill>
                <a:effectLst/>
                <a:latin typeface="Calibri" panose="020F0502020204030204" pitchFamily="34" charset="0"/>
                <a:ea typeface="Calibri" panose="020F0502020204030204" pitchFamily="34" charset="0"/>
              </a:rPr>
              <a:t>Recommendation Letters</a:t>
            </a:r>
          </a:p>
          <a:p>
            <a:pPr marL="342900" marR="0" lvl="0" indent="-342900">
              <a:lnSpc>
                <a:spcPct val="107000"/>
              </a:lnSpc>
              <a:spcAft>
                <a:spcPts val="45"/>
              </a:spcAft>
              <a:buClr>
                <a:srgbClr val="E97132"/>
              </a:buClr>
              <a:buSzPts val="1400"/>
              <a:buFont typeface="+mj-lt"/>
              <a:buAutoNum type="arabicPeriod"/>
            </a:pPr>
            <a:r>
              <a:rPr lang="en-US" sz="2800" kern="100" dirty="0">
                <a:solidFill>
                  <a:srgbClr val="000000"/>
                </a:solidFill>
                <a:latin typeface="Calibri" panose="020F0502020204030204" pitchFamily="34" charset="0"/>
                <a:ea typeface="Calibri" panose="020F0502020204030204" pitchFamily="34" charset="0"/>
              </a:rPr>
              <a:t>Decision Strategy</a:t>
            </a:r>
            <a:endParaRPr lang="en-US" sz="2800" kern="100" dirty="0">
              <a:solidFill>
                <a:srgbClr val="000000"/>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1DF5DA3-B295-2141-D714-87AE3E51F026}"/>
              </a:ext>
            </a:extLst>
          </p:cNvPr>
          <p:cNvSpPr txBox="1"/>
          <p:nvPr/>
        </p:nvSpPr>
        <p:spPr>
          <a:xfrm>
            <a:off x="914400" y="457200"/>
            <a:ext cx="5029200" cy="369332"/>
          </a:xfrm>
          <a:prstGeom prst="rect">
            <a:avLst/>
          </a:prstGeom>
          <a:noFill/>
        </p:spPr>
        <p:txBody>
          <a:bodyPr wrap="square" rtlCol="0">
            <a:spAutoFit/>
          </a:bodyPr>
          <a:lstStyle/>
          <a:p>
            <a:r>
              <a:rPr lang="en-US">
                <a:solidFill>
                  <a:schemeClr val="bg1"/>
                </a:solidFill>
              </a:rPr>
              <a:t>Pieces of the Application Process</a:t>
            </a:r>
          </a:p>
        </p:txBody>
      </p:sp>
      <p:sp>
        <p:nvSpPr>
          <p:cNvPr id="8" name="Title 1">
            <a:extLst>
              <a:ext uri="{FF2B5EF4-FFF2-40B4-BE49-F238E27FC236}">
                <a16:creationId xmlns:a16="http://schemas.microsoft.com/office/drawing/2014/main" id="{925A9F0A-BFCE-5C62-6D9A-6E8FD518C9B9}"/>
              </a:ext>
            </a:extLst>
          </p:cNvPr>
          <p:cNvSpPr txBox="1">
            <a:spLocks/>
          </p:cNvSpPr>
          <p:nvPr/>
        </p:nvSpPr>
        <p:spPr>
          <a:xfrm>
            <a:off x="528918" y="417145"/>
            <a:ext cx="4576482" cy="497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a:t>Pieces of the Puzzle</a:t>
            </a:r>
          </a:p>
        </p:txBody>
      </p:sp>
    </p:spTree>
    <p:extLst>
      <p:ext uri="{BB962C8B-B14F-4D97-AF65-F5344CB8AC3E}">
        <p14:creationId xmlns:p14="http://schemas.microsoft.com/office/powerpoint/2010/main" val="3954335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75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75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7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75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75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4" y="304800"/>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a:t>To-Do List</a:t>
            </a:r>
          </a:p>
        </p:txBody>
      </p:sp>
      <p:sp>
        <p:nvSpPr>
          <p:cNvPr id="3" name="Content Placeholder 2"/>
          <p:cNvSpPr>
            <a:spLocks noGrp="1"/>
          </p:cNvSpPr>
          <p:nvPr>
            <p:ph idx="1"/>
          </p:nvPr>
        </p:nvSpPr>
        <p:spPr>
          <a:xfrm>
            <a:off x="457200" y="1600200"/>
            <a:ext cx="8534400" cy="5029200"/>
          </a:xfrm>
        </p:spPr>
        <p:txBody>
          <a:bodyPr>
            <a:normAutofit lnSpcReduction="10000"/>
          </a:bodyPr>
          <a:lstStyle/>
          <a:p>
            <a:pPr marL="0" indent="0">
              <a:buNone/>
            </a:pPr>
            <a:r>
              <a:rPr lang="en-US" b="1"/>
              <a:t>1) Curriculum/Transcripts Sent	</a:t>
            </a:r>
          </a:p>
          <a:p>
            <a:pPr marL="0" indent="0">
              <a:buNone/>
            </a:pPr>
            <a:r>
              <a:rPr lang="en-US" b="1"/>
              <a:t>2) Letters of Recommendation (LOR): 	Teacher/Counselor</a:t>
            </a:r>
          </a:p>
          <a:p>
            <a:pPr marL="0" indent="0">
              <a:buNone/>
            </a:pPr>
            <a:r>
              <a:rPr lang="en-US" b="1"/>
              <a:t>3) Testing: Which Test? Send Scores </a:t>
            </a:r>
          </a:p>
          <a:p>
            <a:pPr marL="0" indent="0">
              <a:buNone/>
            </a:pPr>
            <a:r>
              <a:rPr lang="en-US" b="1"/>
              <a:t>4) Applications: Completed and Submitted</a:t>
            </a:r>
          </a:p>
          <a:p>
            <a:pPr marL="0" indent="0">
              <a:buNone/>
            </a:pPr>
            <a:r>
              <a:rPr lang="en-US" b="1"/>
              <a:t>5) College List</a:t>
            </a:r>
          </a:p>
          <a:p>
            <a:pPr marL="0" indent="0">
              <a:buNone/>
            </a:pPr>
            <a:r>
              <a:rPr lang="en-US" b="1"/>
              <a:t>6) Main and Supplemental Essays</a:t>
            </a:r>
          </a:p>
          <a:p>
            <a:pPr marL="0" indent="0">
              <a:buNone/>
            </a:pPr>
            <a:r>
              <a:rPr lang="en-US" b="1"/>
              <a:t>7) Financing Plan</a:t>
            </a:r>
          </a:p>
          <a:p>
            <a:pPr marL="0" indent="0">
              <a:buNone/>
            </a:pPr>
            <a:r>
              <a:rPr lang="en-US" b="1"/>
              <a:t>8) Interviews/Visits/College Meetings</a:t>
            </a:r>
          </a:p>
          <a:p>
            <a:pPr marL="0" indent="0">
              <a:buNone/>
            </a:pPr>
            <a:endParaRPr lang="en-US" b="1"/>
          </a:p>
          <a:p>
            <a:pPr marL="0" indent="0">
              <a:buNone/>
            </a:pPr>
            <a:endParaRPr lang="en-US" b="1"/>
          </a:p>
        </p:txBody>
      </p:sp>
    </p:spTree>
    <p:extLst>
      <p:ext uri="{BB962C8B-B14F-4D97-AF65-F5344CB8AC3E}">
        <p14:creationId xmlns:p14="http://schemas.microsoft.com/office/powerpoint/2010/main" val="380206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1) Transcripts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highlight>
                  <a:srgbClr val="FFFF00"/>
                </a:highlight>
              </a:rPr>
              <a:t>Plan HS curriculum for appropriate/optimal rigor level</a:t>
            </a:r>
          </a:p>
          <a:p>
            <a:pPr>
              <a:buFont typeface="Wingdings" panose="05000000000000000000" pitchFamily="2" charset="2"/>
              <a:buChar char="Ø"/>
            </a:pPr>
            <a:r>
              <a:rPr lang="en-US" sz="2400" dirty="0"/>
              <a:t>Courses can be repeated for grade boost</a:t>
            </a:r>
          </a:p>
          <a:p>
            <a:pPr>
              <a:buFont typeface="Wingdings" panose="05000000000000000000" pitchFamily="2" charset="2"/>
              <a:buChar char="Ø"/>
            </a:pPr>
            <a:r>
              <a:rPr lang="en-US" sz="2400" dirty="0"/>
              <a:t>Arl. Co.: Ask for all test scores to be removed.</a:t>
            </a:r>
          </a:p>
          <a:p>
            <a:pPr marL="0" indent="0">
              <a:buNone/>
            </a:pPr>
            <a:r>
              <a:rPr lang="en-US" sz="2400" dirty="0"/>
              <a:t>	Fairfax Co.: Check to see no SOL scores</a:t>
            </a:r>
          </a:p>
          <a:p>
            <a:pPr>
              <a:buFont typeface="Wingdings" panose="05000000000000000000" pitchFamily="2" charset="2"/>
              <a:buChar char="Ø"/>
            </a:pPr>
            <a:r>
              <a:rPr lang="en-US" sz="2400" dirty="0"/>
              <a:t>Follow school procedures for request to send transcripts (usually though Naviance)</a:t>
            </a:r>
          </a:p>
          <a:p>
            <a:pPr>
              <a:buFont typeface="Wingdings" panose="05000000000000000000" pitchFamily="2" charset="2"/>
              <a:buChar char="Ø"/>
            </a:pPr>
            <a:r>
              <a:rPr lang="en-US" sz="2400" dirty="0"/>
              <a:t>Check to make sure final junior version is accurate</a:t>
            </a:r>
          </a:p>
          <a:p>
            <a:pPr>
              <a:buFont typeface="Wingdings" panose="05000000000000000000" pitchFamily="2" charset="2"/>
              <a:buChar char="Ø"/>
            </a:pPr>
            <a:r>
              <a:rPr lang="en-US" sz="2400" dirty="0">
                <a:highlight>
                  <a:srgbClr val="FFFF00"/>
                </a:highlight>
              </a:rPr>
              <a:t>Schools will transmit electronically through eDocs--Naviance</a:t>
            </a:r>
          </a:p>
          <a:p>
            <a:pPr>
              <a:buFont typeface="Wingdings" panose="05000000000000000000" pitchFamily="2" charset="2"/>
              <a:buChar char="Ø"/>
            </a:pPr>
            <a:r>
              <a:rPr lang="en-US" sz="2400" dirty="0"/>
              <a:t>Secondary School Report sent by counselor—disregard college version</a:t>
            </a:r>
          </a:p>
        </p:txBody>
      </p:sp>
    </p:spTree>
    <p:extLst>
      <p:ext uri="{BB962C8B-B14F-4D97-AF65-F5344CB8AC3E}">
        <p14:creationId xmlns:p14="http://schemas.microsoft.com/office/powerpoint/2010/main" val="211742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7800"/>
            <a:ext cx="6096000"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2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endParaRPr lang="en-US" dirty="0"/>
          </a:p>
          <a:p>
            <a:pPr>
              <a:buFont typeface="Wingdings" panose="05000000000000000000" pitchFamily="2" charset="2"/>
              <a:buChar char="Ø"/>
            </a:pPr>
            <a:r>
              <a:rPr lang="en-US" sz="2400" dirty="0">
                <a:highlight>
                  <a:srgbClr val="FFFF00"/>
                </a:highlight>
              </a:rPr>
              <a:t>Request around mid-April</a:t>
            </a:r>
          </a:p>
          <a:p>
            <a:pPr>
              <a:buFont typeface="Wingdings" panose="05000000000000000000" pitchFamily="2" charset="2"/>
              <a:buChar char="Ø"/>
            </a:pPr>
            <a:r>
              <a:rPr lang="en-US" sz="2400" dirty="0"/>
              <a:t>Only send number required—</a:t>
            </a:r>
            <a:r>
              <a:rPr lang="en-US" sz="2400" i="1" dirty="0"/>
              <a:t>extras not looked at*</a:t>
            </a:r>
          </a:p>
          <a:p>
            <a:pPr>
              <a:buFont typeface="Wingdings" panose="05000000000000000000" pitchFamily="2" charset="2"/>
              <a:buChar char="Ø"/>
            </a:pPr>
            <a:r>
              <a:rPr lang="en-US" sz="2400" dirty="0">
                <a:highlight>
                  <a:srgbClr val="FFFF00"/>
                </a:highlight>
              </a:rPr>
              <a:t>One (or two) Teacher(s) and Counselor</a:t>
            </a:r>
          </a:p>
          <a:p>
            <a:pPr>
              <a:buFont typeface="Wingdings" panose="05000000000000000000" pitchFamily="2" charset="2"/>
              <a:buChar char="Ø"/>
            </a:pPr>
            <a:r>
              <a:rPr lang="en-US" sz="2400" dirty="0">
                <a:highlight>
                  <a:srgbClr val="FFFF00"/>
                </a:highlight>
              </a:rPr>
              <a:t>Most recent (4 core) is preferred</a:t>
            </a:r>
          </a:p>
          <a:p>
            <a:pPr>
              <a:buFont typeface="Wingdings" panose="05000000000000000000" pitchFamily="2" charset="2"/>
              <a:buChar char="Ø"/>
            </a:pPr>
            <a:r>
              <a:rPr lang="en-US" sz="2400" dirty="0"/>
              <a:t>Provide examples for teacher to highlight</a:t>
            </a:r>
          </a:p>
          <a:p>
            <a:pPr>
              <a:buFont typeface="Wingdings" panose="05000000000000000000" pitchFamily="2" charset="2"/>
              <a:buChar char="Ø"/>
            </a:pPr>
            <a:r>
              <a:rPr lang="en-US" sz="2400" dirty="0"/>
              <a:t>Be sure to request early, confirm by email, check back fall</a:t>
            </a:r>
          </a:p>
          <a:p>
            <a:pPr>
              <a:buFont typeface="Wingdings" panose="05000000000000000000" pitchFamily="2" charset="2"/>
              <a:buChar char="Ø"/>
            </a:pPr>
            <a:r>
              <a:rPr lang="en-US" sz="2400" dirty="0"/>
              <a:t>Provide directions for each destination (Naviance?)</a:t>
            </a:r>
          </a:p>
          <a:p>
            <a:pPr>
              <a:buFont typeface="Wingdings" panose="05000000000000000000" pitchFamily="2" charset="2"/>
              <a:buChar char="Ø"/>
            </a:pPr>
            <a:r>
              <a:rPr lang="en-US" sz="2400" dirty="0">
                <a:highlight>
                  <a:srgbClr val="FFFF00"/>
                </a:highlight>
              </a:rPr>
              <a:t>Thank recommenders</a:t>
            </a:r>
          </a:p>
          <a:p>
            <a:pPr marL="0" indent="0">
              <a:buNone/>
            </a:pPr>
            <a:endParaRPr lang="en-US" sz="2400" dirty="0"/>
          </a:p>
          <a:p>
            <a:pPr marL="0" indent="0">
              <a:buNone/>
            </a:pPr>
            <a:r>
              <a:rPr lang="en-US" sz="2400" dirty="0"/>
              <a:t>*Support letter from “big shot” could help</a:t>
            </a:r>
          </a:p>
          <a:p>
            <a:pPr>
              <a:buFont typeface="Wingdings" panose="05000000000000000000" pitchFamily="2" charset="2"/>
              <a:buChar char="Ø"/>
            </a:pPr>
            <a:endParaRPr lang="en-US" sz="24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2) Recommendations</a:t>
            </a:r>
          </a:p>
        </p:txBody>
      </p:sp>
    </p:spTree>
    <p:extLst>
      <p:ext uri="{BB962C8B-B14F-4D97-AF65-F5344CB8AC3E}">
        <p14:creationId xmlns:p14="http://schemas.microsoft.com/office/powerpoint/2010/main" val="100458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3) Test Scores</a:t>
            </a:r>
          </a:p>
        </p:txBody>
      </p:sp>
      <p:sp>
        <p:nvSpPr>
          <p:cNvPr id="3" name="Content Placeholder 2"/>
          <p:cNvSpPr>
            <a:spLocks noGrp="1"/>
          </p:cNvSpPr>
          <p:nvPr>
            <p:ph idx="1"/>
          </p:nvPr>
        </p:nvSpPr>
        <p:spPr>
          <a:xfrm>
            <a:off x="457200" y="1600200"/>
            <a:ext cx="8229600" cy="4800600"/>
          </a:xfrm>
        </p:spPr>
        <p:txBody>
          <a:bodyPr>
            <a:normAutofit/>
          </a:bodyPr>
          <a:lstStyle/>
          <a:p>
            <a:pPr>
              <a:buFont typeface="Wingdings" panose="05000000000000000000" pitchFamily="2" charset="2"/>
              <a:buChar char="Ø"/>
            </a:pPr>
            <a:r>
              <a:rPr lang="en-US" sz="2400"/>
              <a:t>Take one (mock?) administration of each test</a:t>
            </a:r>
          </a:p>
          <a:p>
            <a:pPr>
              <a:buFont typeface="Wingdings" panose="05000000000000000000" pitchFamily="2" charset="2"/>
              <a:buChar char="Ø"/>
            </a:pPr>
            <a:r>
              <a:rPr lang="en-US" sz="2400"/>
              <a:t>Sleep, food, relaxation are important</a:t>
            </a:r>
          </a:p>
          <a:p>
            <a:pPr>
              <a:buFont typeface="Wingdings" panose="05000000000000000000" pitchFamily="2" charset="2"/>
              <a:buChar char="Ø"/>
            </a:pPr>
            <a:r>
              <a:rPr lang="en-US" sz="2400"/>
              <a:t>SAT and ACT are now closely aligned and both accepted</a:t>
            </a:r>
          </a:p>
          <a:p>
            <a:pPr>
              <a:buFont typeface="Wingdings" panose="05000000000000000000" pitchFamily="2" charset="2"/>
              <a:buChar char="Ø"/>
            </a:pPr>
            <a:r>
              <a:rPr lang="en-US" sz="2400"/>
              <a:t>Many colleges are still test optional, but trending back. No value to send lower scores if optional. </a:t>
            </a:r>
          </a:p>
          <a:p>
            <a:pPr>
              <a:buFont typeface="Wingdings" panose="05000000000000000000" pitchFamily="2" charset="2"/>
              <a:buChar char="Ø"/>
            </a:pPr>
            <a:r>
              <a:rPr lang="en-US" sz="2400"/>
              <a:t>Do not take more than 3 times each—no reason </a:t>
            </a:r>
          </a:p>
          <a:p>
            <a:pPr>
              <a:buFont typeface="Wingdings" panose="05000000000000000000" pitchFamily="2" charset="2"/>
              <a:buChar char="Ø"/>
            </a:pPr>
            <a:r>
              <a:rPr lang="en-US" sz="2400"/>
              <a:t>Some type of prep does help—before and in-between</a:t>
            </a:r>
          </a:p>
          <a:p>
            <a:pPr>
              <a:buFont typeface="Wingdings" panose="05000000000000000000" pitchFamily="2" charset="2"/>
              <a:buChar char="Ø"/>
            </a:pPr>
            <a:r>
              <a:rPr lang="en-US" sz="2400"/>
              <a:t>Send scores to colleges through SAT/ACT websites</a:t>
            </a:r>
          </a:p>
          <a:p>
            <a:pPr>
              <a:buFont typeface="Wingdings" panose="05000000000000000000" pitchFamily="2" charset="2"/>
              <a:buChar char="Ø"/>
            </a:pPr>
            <a:r>
              <a:rPr lang="en-US" sz="2400" b="1" u="sng">
                <a:solidFill>
                  <a:srgbClr val="FF0000"/>
                </a:solidFill>
              </a:rPr>
              <a:t>High test score and mediocre GPA is a red flag</a:t>
            </a:r>
          </a:p>
          <a:p>
            <a:pPr>
              <a:buFont typeface="Wingdings" panose="05000000000000000000" pitchFamily="2" charset="2"/>
              <a:buChar char="Ø"/>
            </a:pPr>
            <a:endParaRPr lang="en-US" sz="2400"/>
          </a:p>
          <a:p>
            <a:pPr>
              <a:buFont typeface="Wingdings" panose="05000000000000000000" pitchFamily="2" charset="2"/>
              <a:buChar char="Ø"/>
            </a:pPr>
            <a:endParaRPr lang="en-US" sz="1800"/>
          </a:p>
          <a:p>
            <a:pPr>
              <a:buFont typeface="Wingdings" panose="05000000000000000000" pitchFamily="2" charset="2"/>
              <a:buChar char="Ø"/>
            </a:pPr>
            <a:endParaRPr lang="en-US" sz="1800"/>
          </a:p>
          <a:p>
            <a:pPr>
              <a:buFont typeface="Wingdings" panose="05000000000000000000" pitchFamily="2" charset="2"/>
              <a:buChar char="Ø"/>
            </a:pPr>
            <a:endParaRPr lang="en-US" sz="1800"/>
          </a:p>
        </p:txBody>
      </p:sp>
    </p:spTree>
    <p:extLst>
      <p:ext uri="{BB962C8B-B14F-4D97-AF65-F5344CB8AC3E}">
        <p14:creationId xmlns:p14="http://schemas.microsoft.com/office/powerpoint/2010/main" val="26930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4) Applications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000" dirty="0"/>
          </a:p>
          <a:p>
            <a:pPr>
              <a:buFont typeface="Wingdings" panose="05000000000000000000" pitchFamily="2" charset="2"/>
              <a:buChar char="Ø"/>
            </a:pPr>
            <a:r>
              <a:rPr lang="en-US" sz="2000" dirty="0">
                <a:highlight>
                  <a:srgbClr val="FFFF00"/>
                </a:highlight>
              </a:rPr>
              <a:t>Common Application </a:t>
            </a:r>
            <a:r>
              <a:rPr lang="en-US" sz="2000" dirty="0"/>
              <a:t>or On-line to the College</a:t>
            </a:r>
          </a:p>
          <a:p>
            <a:pPr>
              <a:buFont typeface="Wingdings" panose="05000000000000000000" pitchFamily="2" charset="2"/>
              <a:buChar char="Ø"/>
            </a:pPr>
            <a:r>
              <a:rPr lang="en-US" sz="2000" dirty="0"/>
              <a:t>Research on Naviance</a:t>
            </a:r>
          </a:p>
          <a:p>
            <a:pPr>
              <a:buFont typeface="Wingdings" panose="05000000000000000000" pitchFamily="2" charset="2"/>
              <a:buChar char="Ø"/>
            </a:pPr>
            <a:r>
              <a:rPr lang="en-US" sz="2000" dirty="0"/>
              <a:t>Fifteen schools maximum, 5 in three categories (R, B, L)</a:t>
            </a:r>
          </a:p>
          <a:p>
            <a:pPr>
              <a:buFont typeface="Wingdings" panose="05000000000000000000" pitchFamily="2" charset="2"/>
              <a:buChar char="Ø"/>
            </a:pPr>
            <a:r>
              <a:rPr lang="en-US" sz="2000" dirty="0"/>
              <a:t>Print out and have someone else proofread to make sure information is correct</a:t>
            </a:r>
          </a:p>
          <a:p>
            <a:pPr>
              <a:buFont typeface="Wingdings" panose="05000000000000000000" pitchFamily="2" charset="2"/>
              <a:buChar char="Ø"/>
            </a:pPr>
            <a:r>
              <a:rPr lang="en-US" sz="2000" dirty="0"/>
              <a:t>Parent filling out to help…be sure info is for student</a:t>
            </a:r>
          </a:p>
          <a:p>
            <a:pPr>
              <a:buFont typeface="Wingdings" panose="05000000000000000000" pitchFamily="2" charset="2"/>
              <a:buChar char="Ø"/>
            </a:pPr>
            <a:r>
              <a:rPr lang="en-US" sz="2000" dirty="0"/>
              <a:t>Be sure to meet deadlines</a:t>
            </a:r>
          </a:p>
          <a:p>
            <a:pPr>
              <a:buFont typeface="Wingdings" panose="05000000000000000000" pitchFamily="2" charset="2"/>
              <a:buChar char="Ø"/>
            </a:pPr>
            <a:r>
              <a:rPr lang="en-US" sz="2000" dirty="0"/>
              <a:t>Spend extra time on supplements</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19641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5) School Selection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2000" b="1" dirty="0">
                <a:solidFill>
                  <a:srgbClr val="FF0000"/>
                </a:solidFill>
                <a:highlight>
                  <a:srgbClr val="FFFF00"/>
                </a:highlight>
              </a:rPr>
              <a:t>DISCUSS FINANCIAL RESOURCES</a:t>
            </a:r>
          </a:p>
          <a:p>
            <a:pPr>
              <a:buFont typeface="Wingdings" panose="05000000000000000000" pitchFamily="2" charset="2"/>
              <a:buChar char="Ø"/>
            </a:pPr>
            <a:r>
              <a:rPr lang="en-US" sz="2000" dirty="0">
                <a:highlight>
                  <a:srgbClr val="FFFF00"/>
                </a:highlight>
              </a:rPr>
              <a:t>Put ego aside</a:t>
            </a:r>
          </a:p>
          <a:p>
            <a:pPr>
              <a:buFont typeface="Wingdings" panose="05000000000000000000" pitchFamily="2" charset="2"/>
              <a:buChar char="Ø"/>
            </a:pPr>
            <a:r>
              <a:rPr lang="en-US" sz="2000" dirty="0">
                <a:highlight>
                  <a:srgbClr val="FFFF00"/>
                </a:highlight>
              </a:rPr>
              <a:t>Major of Study is key, if known.  Females and STEM!!!!</a:t>
            </a:r>
          </a:p>
          <a:p>
            <a:pPr>
              <a:buFont typeface="Wingdings" panose="05000000000000000000" pitchFamily="2" charset="2"/>
              <a:buChar char="Ø"/>
            </a:pPr>
            <a:r>
              <a:rPr lang="en-US" sz="2000" dirty="0">
                <a:highlight>
                  <a:srgbClr val="FFFF00"/>
                </a:highlight>
              </a:rPr>
              <a:t>Often better to apply general, not to specific school, UNLESS…….</a:t>
            </a:r>
          </a:p>
          <a:p>
            <a:pPr>
              <a:buFont typeface="Wingdings" panose="05000000000000000000" pitchFamily="2" charset="2"/>
              <a:buChar char="Ø"/>
            </a:pPr>
            <a:r>
              <a:rPr lang="en-US" sz="2000" dirty="0">
                <a:highlight>
                  <a:srgbClr val="FFFF00"/>
                </a:highlight>
              </a:rPr>
              <a:t>12-15 schools is maximum</a:t>
            </a:r>
          </a:p>
          <a:p>
            <a:pPr>
              <a:buFont typeface="Wingdings" panose="05000000000000000000" pitchFamily="2" charset="2"/>
              <a:buChar char="Ø"/>
            </a:pPr>
            <a:r>
              <a:rPr lang="en-US" sz="2000" dirty="0">
                <a:highlight>
                  <a:srgbClr val="FFFF00"/>
                </a:highlight>
              </a:rPr>
              <a:t>Pick 4-5 in each category: LOCK, BUBBLE, REACH</a:t>
            </a:r>
          </a:p>
          <a:p>
            <a:pPr>
              <a:buFont typeface="Wingdings" panose="05000000000000000000" pitchFamily="2" charset="2"/>
              <a:buChar char="Ø"/>
            </a:pPr>
            <a:r>
              <a:rPr lang="en-US" sz="2000" dirty="0"/>
              <a:t>Strongly consider the Big Fish, Small Pond Paradigm</a:t>
            </a:r>
          </a:p>
          <a:p>
            <a:pPr>
              <a:buFont typeface="Wingdings" panose="05000000000000000000" pitchFamily="2" charset="2"/>
              <a:buChar char="Ø"/>
            </a:pPr>
            <a:r>
              <a:rPr lang="en-US" sz="2000" dirty="0"/>
              <a:t>VISIT CAMPUSES—when in session.  Ask high schools about visit days.</a:t>
            </a:r>
          </a:p>
          <a:p>
            <a:pPr>
              <a:buFont typeface="Wingdings" panose="05000000000000000000" pitchFamily="2" charset="2"/>
              <a:buChar char="Ø"/>
            </a:pPr>
            <a:r>
              <a:rPr lang="en-US" sz="2000" dirty="0"/>
              <a:t>Stop by Admissions Office, take tour, put your name in.</a:t>
            </a:r>
          </a:p>
          <a:p>
            <a:pPr>
              <a:buFont typeface="Wingdings" panose="05000000000000000000" pitchFamily="2" charset="2"/>
              <a:buChar char="Ø"/>
            </a:pPr>
            <a:r>
              <a:rPr lang="en-US" sz="2000" dirty="0"/>
              <a:t>Call or e-mail the Admissions Director for </a:t>
            </a:r>
          </a:p>
          <a:p>
            <a:pPr>
              <a:buFont typeface="Wingdings" panose="05000000000000000000" pitchFamily="2" charset="2"/>
              <a:buChar char="Ø"/>
            </a:pPr>
            <a:r>
              <a:rPr lang="en-US" sz="2000" dirty="0"/>
              <a:t>Go to College Visit at high school, put name down, introduce yourself to Rep.</a:t>
            </a:r>
          </a:p>
          <a:p>
            <a:pPr>
              <a:buFont typeface="Wingdings" panose="05000000000000000000" pitchFamily="2" charset="2"/>
              <a:buChar char="Ø"/>
            </a:pPr>
            <a:r>
              <a:rPr lang="en-US" sz="2000" dirty="0"/>
              <a:t>Arrange for Alumni Interview where possible (Ivies)</a:t>
            </a:r>
          </a:p>
          <a:p>
            <a:pPr>
              <a:buFont typeface="Wingdings" panose="05000000000000000000" pitchFamily="2" charset="2"/>
              <a:buChar char="Ø"/>
            </a:pPr>
            <a:r>
              <a:rPr lang="en-US" sz="2000" b="1" dirty="0">
                <a:solidFill>
                  <a:srgbClr val="FF0000"/>
                </a:solidFill>
              </a:rPr>
              <a:t>Keep organizer for each school</a:t>
            </a:r>
          </a:p>
          <a:p>
            <a:pPr>
              <a:buFont typeface="Wingdings" panose="05000000000000000000" pitchFamily="2" charset="2"/>
              <a:buChar char="Ø"/>
            </a:pPr>
            <a:endParaRPr lang="en-US" sz="1800" dirty="0"/>
          </a:p>
        </p:txBody>
      </p:sp>
    </p:spTree>
    <p:extLst>
      <p:ext uri="{BB962C8B-B14F-4D97-AF65-F5344CB8AC3E}">
        <p14:creationId xmlns:p14="http://schemas.microsoft.com/office/powerpoint/2010/main" val="177951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6) Essays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highlight>
                  <a:srgbClr val="FFFF00"/>
                </a:highlight>
              </a:rPr>
              <a:t>Essays are important—may be the ONE thing that distinguishes your application from others</a:t>
            </a:r>
          </a:p>
          <a:p>
            <a:pPr>
              <a:buFont typeface="Wingdings" panose="05000000000000000000" pitchFamily="2" charset="2"/>
              <a:buChar char="Ø"/>
            </a:pPr>
            <a:r>
              <a:rPr lang="en-US" sz="2400" dirty="0"/>
              <a:t>Try not to “tell them what they want to hear”</a:t>
            </a:r>
          </a:p>
          <a:p>
            <a:pPr>
              <a:buFont typeface="Wingdings" panose="05000000000000000000" pitchFamily="2" charset="2"/>
              <a:buChar char="Ø"/>
            </a:pPr>
            <a:r>
              <a:rPr lang="en-US" sz="2400" dirty="0"/>
              <a:t>Be creative</a:t>
            </a:r>
          </a:p>
          <a:p>
            <a:pPr>
              <a:buFont typeface="Wingdings" panose="05000000000000000000" pitchFamily="2" charset="2"/>
              <a:buChar char="Ø"/>
            </a:pPr>
            <a:r>
              <a:rPr lang="en-US" sz="2400" dirty="0"/>
              <a:t>Always have hook line: real quote, made-up line, catchy phrase</a:t>
            </a:r>
          </a:p>
          <a:p>
            <a:pPr>
              <a:buFont typeface="Wingdings" panose="05000000000000000000" pitchFamily="2" charset="2"/>
              <a:buChar char="Ø"/>
            </a:pPr>
            <a:r>
              <a:rPr lang="en-US" sz="2400" dirty="0"/>
              <a:t>Stick to word quotas</a:t>
            </a:r>
          </a:p>
          <a:p>
            <a:pPr>
              <a:buFont typeface="Wingdings" panose="05000000000000000000" pitchFamily="2" charset="2"/>
              <a:buChar char="Ø"/>
            </a:pPr>
            <a:r>
              <a:rPr lang="en-US" sz="2400" dirty="0"/>
              <a:t>Everyone has something to tell that sets them apart, even if it’s really personal.  Use life experiences.</a:t>
            </a:r>
          </a:p>
        </p:txBody>
      </p:sp>
    </p:spTree>
    <p:extLst>
      <p:ext uri="{BB962C8B-B14F-4D97-AF65-F5344CB8AC3E}">
        <p14:creationId xmlns:p14="http://schemas.microsoft.com/office/powerpoint/2010/main" val="25253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630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br>
              <a:rPr lang="en-US" b="1"/>
            </a:br>
            <a:r>
              <a:rPr lang="en-US" b="1"/>
              <a:t>The College Admissions Game:</a:t>
            </a:r>
            <a:br>
              <a:rPr lang="en-US" b="1"/>
            </a:br>
            <a:r>
              <a:rPr lang="en-US" b="1"/>
              <a:t>How Can You Play If You Don’t Know the Rules?</a:t>
            </a:r>
            <a:br>
              <a:rPr lang="en-US" b="1"/>
            </a:br>
            <a:endParaRPr lang="en-US"/>
          </a:p>
        </p:txBody>
      </p:sp>
      <p:sp>
        <p:nvSpPr>
          <p:cNvPr id="4" name="Rectangle 3"/>
          <p:cNvSpPr/>
          <p:nvPr/>
        </p:nvSpPr>
        <p:spPr>
          <a:xfrm>
            <a:off x="457200" y="2413338"/>
            <a:ext cx="8153400" cy="3293209"/>
          </a:xfrm>
          <a:prstGeom prst="rect">
            <a:avLst/>
          </a:prstGeom>
        </p:spPr>
        <p:txBody>
          <a:bodyPr wrap="square">
            <a:spAutoFit/>
          </a:bodyPr>
          <a:lstStyle/>
          <a:p>
            <a:r>
              <a:rPr lang="en-US" b="1"/>
              <a:t> </a:t>
            </a:r>
          </a:p>
          <a:p>
            <a:pPr algn="ctr"/>
            <a:r>
              <a:rPr lang="en-US" sz="3200" b="1"/>
              <a:t>An Interactive Workshop for 9th-12th Grade Parents &amp; Students </a:t>
            </a:r>
          </a:p>
          <a:p>
            <a:endParaRPr lang="en-US" b="1"/>
          </a:p>
          <a:p>
            <a:endParaRPr lang="en-US" b="1"/>
          </a:p>
          <a:p>
            <a:pPr algn="ctr"/>
            <a:r>
              <a:rPr lang="en-US" b="1"/>
              <a:t>Dr. Jay Bass</a:t>
            </a:r>
          </a:p>
          <a:p>
            <a:pPr algn="ctr"/>
            <a:r>
              <a:rPr lang="en-US" b="1"/>
              <a:t>President, INSIGHTS Education Consulting</a:t>
            </a:r>
          </a:p>
          <a:p>
            <a:pPr algn="ctr"/>
            <a:r>
              <a:rPr lang="en-US" b="1">
                <a:hlinkClick r:id="rId2"/>
              </a:rPr>
              <a:t>www.insights.education</a:t>
            </a:r>
            <a:endParaRPr lang="en-US" b="1"/>
          </a:p>
          <a:p>
            <a:pPr algn="ctr"/>
            <a:r>
              <a:rPr lang="en-US" b="1"/>
              <a:t>703-975-1163</a:t>
            </a:r>
          </a:p>
          <a:p>
            <a:r>
              <a:rPr lang="en-US"/>
              <a:t> </a:t>
            </a:r>
          </a:p>
        </p:txBody>
      </p:sp>
    </p:spTree>
    <p:extLst>
      <p:ext uri="{BB962C8B-B14F-4D97-AF65-F5344CB8AC3E}">
        <p14:creationId xmlns:p14="http://schemas.microsoft.com/office/powerpoint/2010/main" val="188672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Common App Essay Prompts</a:t>
            </a: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algn="l">
              <a:buFont typeface="+mj-lt"/>
              <a:buAutoNum type="arabicPeriod"/>
            </a:pPr>
            <a:r>
              <a:rPr lang="en-US" sz="2600" b="0" i="0">
                <a:solidFill>
                  <a:srgbClr val="373935"/>
                </a:solidFill>
                <a:effectLst/>
                <a:latin typeface="Arial" panose="020B0604020202020204" pitchFamily="34" charset="0"/>
              </a:rPr>
              <a:t>Some students have a background, identity, interest, or talent that is so meaningful they believe their application would be incomplete without it. If this sounds like you, then please share your story.</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latin typeface="Arial" panose="020B0604020202020204" pitchFamily="34" charset="0"/>
              </a:rPr>
              <a:t>The lessons we take from obstacles we encounter can be fundamental to later success. Recount a time when you faced a challenge, setback, or failure. How did it affect you, and what did you learn from the experience?</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latin typeface="Arial" panose="020B0604020202020204" pitchFamily="34" charset="0"/>
              </a:rPr>
              <a:t>Reflect on a time when you questioned or challenged a belief or idea. What prompted your thinking? What was the outcome?</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latin typeface="Arial" panose="020B0604020202020204" pitchFamily="34" charset="0"/>
              </a:rPr>
              <a:t>Reflect on something that someone has done for you that has made you happy or thankful in a surprising way. How has this gratitude affected or motivated you?</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latin typeface="Arial" panose="020B0604020202020204" pitchFamily="34" charset="0"/>
              </a:rPr>
              <a:t>Discuss an accomplishment, event, or realization that sparked a period of personal growth and a new understanding of yourself or others.</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latin typeface="Arial" panose="020B0604020202020204" pitchFamily="34" charset="0"/>
              </a:rPr>
              <a:t>Describe a topic, idea, or concept you find so engaging that it makes you lose all track of time. Why does it captivate you? What or who do you turn to when you want to learn more?</a:t>
            </a:r>
            <a:endParaRPr lang="en-US" sz="2600" b="0" i="0">
              <a:solidFill>
                <a:srgbClr val="373935"/>
              </a:solidFill>
              <a:effectLst/>
              <a:latin typeface="Figtree"/>
            </a:endParaRPr>
          </a:p>
          <a:p>
            <a:pPr algn="l">
              <a:buFont typeface="+mj-lt"/>
              <a:buAutoNum type="arabicPeriod"/>
            </a:pPr>
            <a:r>
              <a:rPr lang="en-US" sz="2600" b="0" i="0">
                <a:solidFill>
                  <a:srgbClr val="373935"/>
                </a:solidFill>
                <a:effectLst/>
                <a:highlight>
                  <a:srgbClr val="FFFF00"/>
                </a:highlight>
                <a:latin typeface="Arial" panose="020B0604020202020204" pitchFamily="34" charset="0"/>
              </a:rPr>
              <a:t>Share an essay on any topic of your choice. It can be one you've already written, one that responds to a different prompt, or one of your own design.</a:t>
            </a:r>
            <a:endParaRPr lang="en-US" sz="2600" b="0" i="0">
              <a:solidFill>
                <a:srgbClr val="373935"/>
              </a:solidFill>
              <a:effectLst/>
              <a:highlight>
                <a:srgbClr val="FFFF00"/>
              </a:highlight>
              <a:latin typeface="Figtree"/>
            </a:endParaRPr>
          </a:p>
          <a:p>
            <a:pPr marL="0" indent="0">
              <a:buNone/>
            </a:pPr>
            <a:r>
              <a:rPr lang="en-US" sz="3800"/>
              <a:t> </a:t>
            </a:r>
          </a:p>
          <a:p>
            <a:pPr marL="0" indent="0">
              <a:buNone/>
            </a:pPr>
            <a:endParaRPr lang="en-US"/>
          </a:p>
        </p:txBody>
      </p:sp>
    </p:spTree>
    <p:extLst>
      <p:ext uri="{BB962C8B-B14F-4D97-AF65-F5344CB8AC3E}">
        <p14:creationId xmlns:p14="http://schemas.microsoft.com/office/powerpoint/2010/main" val="368366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highlight>
                  <a:srgbClr val="FFFF00"/>
                </a:highlight>
              </a:rPr>
              <a:t>Discuss limits of finances….Commonwealth!!</a:t>
            </a:r>
          </a:p>
          <a:p>
            <a:r>
              <a:rPr lang="en-US" sz="2400" dirty="0"/>
              <a:t>Determine what annual budget looks like</a:t>
            </a:r>
          </a:p>
          <a:p>
            <a:r>
              <a:rPr lang="en-US" sz="2400" dirty="0"/>
              <a:t>Investigate sources of four year (6? 8?) budget</a:t>
            </a:r>
          </a:p>
          <a:p>
            <a:r>
              <a:rPr lang="en-US" sz="2400" dirty="0"/>
              <a:t>Merit-based and need-based aid limited, but available.  Never hurts to ask</a:t>
            </a:r>
          </a:p>
          <a:p>
            <a:r>
              <a:rPr lang="en-US" sz="2400" dirty="0"/>
              <a:t>FAFSA completed in February of senior year based on previous year’s taxes</a:t>
            </a:r>
          </a:p>
          <a:p>
            <a:r>
              <a:rPr lang="en-US" sz="2400" dirty="0"/>
              <a:t>Scholarships are often available, but require huge investment of time, usually from August to December of senior year</a:t>
            </a:r>
          </a:p>
          <a:p>
            <a:r>
              <a:rPr lang="en-US" sz="2400" dirty="0">
                <a:highlight>
                  <a:srgbClr val="FFFF00"/>
                </a:highlight>
              </a:rPr>
              <a:t>Be honest and realistic with your children</a:t>
            </a:r>
          </a:p>
          <a:p>
            <a:endParaRPr lang="en-US" sz="2000" dirty="0"/>
          </a:p>
        </p:txBody>
      </p:sp>
      <p:sp>
        <p:nvSpPr>
          <p:cNvPr id="4" name="Title 1"/>
          <p:cNvSpPr txBox="1">
            <a:spLocks noGrp="1"/>
          </p:cNvSpPr>
          <p:nvPr>
            <p:ph type="title"/>
          </p:nvPr>
        </p:nvSpPr>
        <p:spPr>
          <a:xfrm>
            <a:off x="4572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7) Financial Planning</a:t>
            </a:r>
          </a:p>
        </p:txBody>
      </p:sp>
    </p:spTree>
    <p:extLst>
      <p:ext uri="{BB962C8B-B14F-4D97-AF65-F5344CB8AC3E}">
        <p14:creationId xmlns:p14="http://schemas.microsoft.com/office/powerpoint/2010/main" val="8715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en-US" sz="3600" b="1" u="sng"/>
              <a:t>JUNIORS</a:t>
            </a:r>
          </a:p>
          <a:p>
            <a:pPr lvl="0"/>
            <a:r>
              <a:rPr lang="en-US" sz="2800"/>
              <a:t>Visit colleges during your high school spring break.  Get your name on a list</a:t>
            </a:r>
          </a:p>
          <a:p>
            <a:pPr lvl="0"/>
            <a:r>
              <a:rPr lang="en-US" sz="2800"/>
              <a:t>Plan summer activities, internships and jobs</a:t>
            </a:r>
          </a:p>
          <a:p>
            <a:pPr lvl="0"/>
            <a:r>
              <a:rPr lang="en-US" sz="2800"/>
              <a:t>Attend college information meetings at your high school.  Introduce yourself, if possible</a:t>
            </a:r>
          </a:p>
          <a:p>
            <a:pPr lvl="0"/>
            <a:r>
              <a:rPr lang="en-US" sz="2800"/>
              <a:t>Arrange alumni interviews, if offered (upper tier colleges</a:t>
            </a:r>
          </a:p>
          <a:p>
            <a:pPr lvl="0"/>
            <a:r>
              <a:rPr lang="en-US" sz="2800"/>
              <a:t>Contact College Admissions Rep assigned to MCPS </a:t>
            </a:r>
          </a:p>
          <a:p>
            <a:pPr lvl="0"/>
            <a:endParaRPr lang="en-US"/>
          </a:p>
          <a:p>
            <a:pPr lvl="0"/>
            <a:endParaRPr lang="en-US"/>
          </a:p>
        </p:txBody>
      </p:sp>
      <p:sp>
        <p:nvSpPr>
          <p:cNvPr id="4" name="Title 1"/>
          <p:cNvSpPr txBox="1">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8) College Visits/Interviews</a:t>
            </a:r>
          </a:p>
        </p:txBody>
      </p:sp>
    </p:spTree>
    <p:extLst>
      <p:ext uri="{BB962C8B-B14F-4D97-AF65-F5344CB8AC3E}">
        <p14:creationId xmlns:p14="http://schemas.microsoft.com/office/powerpoint/2010/main" val="402828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E4B7-48DA-988C-A416-673911546E55}"/>
              </a:ext>
            </a:extLst>
          </p:cNvPr>
          <p:cNvSpPr txBox="1">
            <a:spLocks/>
          </p:cNvSpPr>
          <p:nvPr/>
        </p:nvSpPr>
        <p:spPr>
          <a:xfrm>
            <a:off x="4572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 Decision Strategy</a:t>
            </a:r>
          </a:p>
        </p:txBody>
      </p:sp>
      <p:sp>
        <p:nvSpPr>
          <p:cNvPr id="3" name="TextBox 2">
            <a:extLst>
              <a:ext uri="{FF2B5EF4-FFF2-40B4-BE49-F238E27FC236}">
                <a16:creationId xmlns:a16="http://schemas.microsoft.com/office/drawing/2014/main" id="{7F37CDFE-6A66-8C44-DF61-90FB3544BEAB}"/>
              </a:ext>
            </a:extLst>
          </p:cNvPr>
          <p:cNvSpPr txBox="1"/>
          <p:nvPr/>
        </p:nvSpPr>
        <p:spPr>
          <a:xfrm>
            <a:off x="759125" y="1880558"/>
            <a:ext cx="792767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Early Action</a:t>
            </a:r>
          </a:p>
          <a:p>
            <a:pPr marL="285750" indent="-285750">
              <a:buFont typeface="Arial" panose="020B0604020202020204" pitchFamily="34" charset="0"/>
              <a:buChar char="•"/>
            </a:pPr>
            <a:r>
              <a:rPr lang="en-US" sz="3200" dirty="0"/>
              <a:t>Early Decision (ONE!)</a:t>
            </a:r>
          </a:p>
          <a:p>
            <a:pPr marL="285750" indent="-285750">
              <a:buFont typeface="Arial" panose="020B0604020202020204" pitchFamily="34" charset="0"/>
              <a:buChar char="•"/>
            </a:pPr>
            <a:r>
              <a:rPr lang="en-US" sz="3200" dirty="0"/>
              <a:t>Regular</a:t>
            </a:r>
          </a:p>
          <a:p>
            <a:pPr marL="285750" indent="-285750">
              <a:buFont typeface="Arial" panose="020B0604020202020204" pitchFamily="34" charset="0"/>
              <a:buChar char="•"/>
            </a:pPr>
            <a:r>
              <a:rPr lang="en-US" sz="3200" dirty="0"/>
              <a:t>Rolling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Accepted</a:t>
            </a:r>
          </a:p>
          <a:p>
            <a:pPr marL="285750" indent="-285750">
              <a:buFont typeface="Arial" panose="020B0604020202020204" pitchFamily="34" charset="0"/>
              <a:buChar char="•"/>
            </a:pPr>
            <a:r>
              <a:rPr lang="en-US" sz="3200" dirty="0"/>
              <a:t>Deferred (Letter of Continued Interest-LOCI)</a:t>
            </a:r>
          </a:p>
          <a:p>
            <a:pPr marL="285750" indent="-285750">
              <a:buFont typeface="Arial" panose="020B0604020202020204" pitchFamily="34" charset="0"/>
              <a:buChar char="•"/>
            </a:pPr>
            <a:r>
              <a:rPr lang="en-US" sz="3200" dirty="0"/>
              <a:t>Waitlisted</a:t>
            </a:r>
          </a:p>
          <a:p>
            <a:pPr marL="285750" indent="-285750">
              <a:buFont typeface="Arial" panose="020B0604020202020204" pitchFamily="34" charset="0"/>
              <a:buChar char="•"/>
            </a:pPr>
            <a:r>
              <a:rPr lang="en-US" sz="3200" dirty="0"/>
              <a:t>Rejected</a:t>
            </a:r>
          </a:p>
        </p:txBody>
      </p:sp>
    </p:spTree>
    <p:extLst>
      <p:ext uri="{BB962C8B-B14F-4D97-AF65-F5344CB8AC3E}">
        <p14:creationId xmlns:p14="http://schemas.microsoft.com/office/powerpoint/2010/main" val="9645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2954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a:t>Post-secondary Planning Timeline—</a:t>
            </a:r>
            <a:br>
              <a:rPr lang="en-US" sz="3600"/>
            </a:br>
            <a:r>
              <a:rPr lang="en-US" sz="3600"/>
              <a:t>Freshmen</a:t>
            </a:r>
            <a:r>
              <a:rPr lang="en-US" sz="3600">
                <a:effectLst/>
              </a:rPr>
              <a:t> </a:t>
            </a:r>
            <a:endParaRPr lang="en-US" sz="3600"/>
          </a:p>
        </p:txBody>
      </p:sp>
      <p:sp>
        <p:nvSpPr>
          <p:cNvPr id="3" name="Content Placeholder 2"/>
          <p:cNvSpPr>
            <a:spLocks noGrp="1"/>
          </p:cNvSpPr>
          <p:nvPr>
            <p:ph idx="1"/>
          </p:nvPr>
        </p:nvSpPr>
        <p:spPr>
          <a:xfrm>
            <a:off x="381000" y="1828800"/>
            <a:ext cx="8229600" cy="4525963"/>
          </a:xfrm>
        </p:spPr>
        <p:txBody>
          <a:bodyPr>
            <a:normAutofit fontScale="25000" lnSpcReduction="20000"/>
          </a:bodyPr>
          <a:lstStyle/>
          <a:p>
            <a:pPr marL="0" indent="0">
              <a:buNone/>
            </a:pPr>
            <a:r>
              <a:rPr lang="en-US" sz="6400" b="1" u="sng"/>
              <a:t>Fall</a:t>
            </a:r>
            <a:endParaRPr lang="en-US" sz="6400"/>
          </a:p>
          <a:p>
            <a:pPr lvl="0"/>
            <a:r>
              <a:rPr lang="en-US" sz="5600"/>
              <a:t>Remember – these grades matter</a:t>
            </a:r>
          </a:p>
          <a:p>
            <a:pPr lvl="0"/>
            <a:r>
              <a:rPr lang="en-US" sz="5600"/>
              <a:t>Know and use all the resources @ Wootton</a:t>
            </a:r>
          </a:p>
          <a:p>
            <a:pPr lvl="0"/>
            <a:r>
              <a:rPr lang="en-US" sz="5600"/>
              <a:t>Know your teachers’ expectations</a:t>
            </a:r>
          </a:p>
          <a:p>
            <a:pPr lvl="0"/>
            <a:r>
              <a:rPr lang="en-US" sz="5600"/>
              <a:t>Meet your counselor</a:t>
            </a:r>
          </a:p>
          <a:p>
            <a:pPr lvl="0"/>
            <a:r>
              <a:rPr lang="en-US" sz="5600"/>
              <a:t>Try some extracurricular activities</a:t>
            </a:r>
          </a:p>
          <a:p>
            <a:pPr marL="0" lvl="0" indent="0">
              <a:buNone/>
            </a:pPr>
            <a:endParaRPr lang="en-US" sz="5600"/>
          </a:p>
          <a:p>
            <a:pPr marL="0" indent="0">
              <a:buNone/>
            </a:pPr>
            <a:r>
              <a:rPr lang="en-US" sz="6400" b="1" u="sng"/>
              <a:t>Winter</a:t>
            </a:r>
            <a:endParaRPr lang="en-US" sz="6400" b="1"/>
          </a:p>
          <a:p>
            <a:pPr lvl="0"/>
            <a:r>
              <a:rPr lang="en-US" sz="5600"/>
              <a:t>Learn strategies to be successful in finals</a:t>
            </a:r>
          </a:p>
          <a:p>
            <a:pPr lvl="0"/>
            <a:r>
              <a:rPr lang="en-US" sz="5600"/>
              <a:t>Visit the career center</a:t>
            </a:r>
          </a:p>
          <a:p>
            <a:pPr marL="0" lvl="0" indent="0">
              <a:buNone/>
            </a:pPr>
            <a:endParaRPr lang="en-US" sz="3500"/>
          </a:p>
          <a:p>
            <a:pPr marL="0" indent="0">
              <a:buNone/>
            </a:pPr>
            <a:r>
              <a:rPr lang="en-US" sz="6400" b="1" u="sng"/>
              <a:t>Spring</a:t>
            </a:r>
            <a:endParaRPr lang="en-US" sz="6400" b="1"/>
          </a:p>
          <a:p>
            <a:pPr lvl="0"/>
            <a:r>
              <a:rPr lang="en-US" sz="5600"/>
              <a:t>Register for appropriate classes</a:t>
            </a:r>
          </a:p>
          <a:p>
            <a:pPr lvl="0"/>
            <a:r>
              <a:rPr lang="en-US" sz="5600"/>
              <a:t>Think about summer activities</a:t>
            </a:r>
          </a:p>
          <a:p>
            <a:pPr lvl="0"/>
            <a:r>
              <a:rPr lang="en-US" sz="5600"/>
              <a:t>Review SSL options</a:t>
            </a:r>
          </a:p>
          <a:p>
            <a:pPr lvl="0"/>
            <a:r>
              <a:rPr lang="en-US" sz="5600"/>
              <a:t>Keep up level of achievement through end of school year</a:t>
            </a:r>
          </a:p>
          <a:p>
            <a:pPr marL="0" lvl="0" indent="0">
              <a:buNone/>
            </a:pPr>
            <a:endParaRPr lang="en-US" sz="5600"/>
          </a:p>
          <a:p>
            <a:pPr marL="0" indent="0">
              <a:buNone/>
            </a:pPr>
            <a:r>
              <a:rPr lang="en-US" sz="6400" b="1" u="sng"/>
              <a:t>Summer</a:t>
            </a:r>
            <a:endParaRPr lang="en-US" sz="6400" b="1"/>
          </a:p>
          <a:p>
            <a:pPr lvl="0"/>
            <a:r>
              <a:rPr lang="en-US" sz="5600"/>
              <a:t>Evaluate your year (academics and </a:t>
            </a:r>
            <a:r>
              <a:rPr lang="en-US" sz="5600" err="1"/>
              <a:t>extracurriculars</a:t>
            </a:r>
            <a:r>
              <a:rPr lang="en-US" sz="5600"/>
              <a:t>)</a:t>
            </a:r>
          </a:p>
          <a:p>
            <a:pPr lvl="0"/>
            <a:r>
              <a:rPr lang="en-US" sz="5600"/>
              <a:t>Engage in enrichment activities</a:t>
            </a:r>
          </a:p>
          <a:p>
            <a:pPr lvl="0"/>
            <a:r>
              <a:rPr lang="en-US" sz="5600"/>
              <a:t>Pursue SSL activities</a:t>
            </a:r>
          </a:p>
          <a:p>
            <a:pPr lvl="0"/>
            <a:r>
              <a:rPr lang="en-US" sz="5600"/>
              <a:t>Rest with family and friends</a:t>
            </a:r>
          </a:p>
          <a:p>
            <a:pPr marL="0" indent="0">
              <a:buNone/>
            </a:pPr>
            <a:r>
              <a:rPr lang="en-US"/>
              <a:t> </a:t>
            </a:r>
          </a:p>
          <a:p>
            <a:endParaRPr lang="en-US"/>
          </a:p>
          <a:p>
            <a:endParaRPr lang="en-US"/>
          </a:p>
        </p:txBody>
      </p:sp>
    </p:spTree>
    <p:extLst>
      <p:ext uri="{BB962C8B-B14F-4D97-AF65-F5344CB8AC3E}">
        <p14:creationId xmlns:p14="http://schemas.microsoft.com/office/powerpoint/2010/main" val="60591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a:t>Post-secondary Planning Timeline—</a:t>
            </a:r>
            <a:br>
              <a:rPr lang="en-US"/>
            </a:br>
            <a:r>
              <a:rPr lang="en-US"/>
              <a:t>Sophomores</a:t>
            </a:r>
            <a:r>
              <a:rPr lang="en-US">
                <a:effectLst/>
              </a:rPr>
              <a:t> </a:t>
            </a:r>
            <a:endParaRPr lang="en-US"/>
          </a:p>
        </p:txBody>
      </p:sp>
      <p:sp>
        <p:nvSpPr>
          <p:cNvPr id="5" name="Content Placeholder 4"/>
          <p:cNvSpPr>
            <a:spLocks noGrp="1"/>
          </p:cNvSpPr>
          <p:nvPr>
            <p:ph idx="1"/>
          </p:nvPr>
        </p:nvSpPr>
        <p:spPr>
          <a:xfrm>
            <a:off x="457200" y="1524000"/>
            <a:ext cx="8229600" cy="5176802"/>
          </a:xfrm>
          <a:prstGeom prst="rect">
            <a:avLst/>
          </a:prstGeom>
        </p:spPr>
        <p:txBody>
          <a:bodyPr>
            <a:spAutoFit/>
          </a:bodyPr>
          <a:lstStyle/>
          <a:p>
            <a:pPr marL="0" indent="0">
              <a:buNone/>
            </a:pPr>
            <a:r>
              <a:rPr lang="en-US" sz="1600" b="1" u="sng"/>
              <a:t>Fall</a:t>
            </a:r>
          </a:p>
          <a:p>
            <a:r>
              <a:rPr lang="en-US" sz="1400"/>
              <a:t>Double check your school’s resources</a:t>
            </a:r>
          </a:p>
          <a:p>
            <a:pPr lvl="0"/>
            <a:r>
              <a:rPr lang="en-US" sz="1400"/>
              <a:t>Deepen your involvement in your extracurricular activities</a:t>
            </a:r>
          </a:p>
          <a:p>
            <a:pPr marL="0" indent="0">
              <a:buNone/>
            </a:pPr>
            <a:r>
              <a:rPr lang="en-US" sz="1600" b="1" u="sng"/>
              <a:t>Winter</a:t>
            </a:r>
          </a:p>
          <a:p>
            <a:pPr lvl="0"/>
            <a:r>
              <a:rPr lang="en-US" sz="1400"/>
              <a:t>Try Bridges online</a:t>
            </a:r>
          </a:p>
          <a:p>
            <a:pPr lvl="0"/>
            <a:r>
              <a:rPr lang="en-US" sz="1400"/>
              <a:t>Review PSAT with your counselor</a:t>
            </a:r>
          </a:p>
          <a:p>
            <a:pPr lvl="0"/>
            <a:r>
              <a:rPr lang="en-US" sz="1400"/>
              <a:t>Talk with counselor about present academic program</a:t>
            </a:r>
          </a:p>
          <a:p>
            <a:pPr marL="0" indent="0">
              <a:buNone/>
            </a:pPr>
            <a:r>
              <a:rPr lang="en-US" sz="1600" b="1" u="sng"/>
              <a:t>Spring</a:t>
            </a:r>
          </a:p>
          <a:p>
            <a:pPr lvl="0"/>
            <a:r>
              <a:rPr lang="en-US" sz="1400"/>
              <a:t>Choose next year’s classes to reflect the possibility of future plans</a:t>
            </a:r>
          </a:p>
          <a:p>
            <a:pPr lvl="0"/>
            <a:r>
              <a:rPr lang="en-US" sz="1400"/>
              <a:t>Review SSL options</a:t>
            </a:r>
          </a:p>
          <a:p>
            <a:pPr lvl="0"/>
            <a:r>
              <a:rPr lang="en-US" sz="1400"/>
              <a:t>Research college finances</a:t>
            </a:r>
          </a:p>
          <a:p>
            <a:pPr lvl="0"/>
            <a:r>
              <a:rPr lang="en-US" sz="1400"/>
              <a:t>Seek leadership opportunities</a:t>
            </a:r>
          </a:p>
          <a:p>
            <a:pPr marL="0" indent="0">
              <a:buNone/>
            </a:pPr>
            <a:r>
              <a:rPr lang="en-US" sz="1600" b="1" u="sng"/>
              <a:t>Summer</a:t>
            </a:r>
            <a:endParaRPr lang="en-US" sz="1600" b="1"/>
          </a:p>
          <a:p>
            <a:pPr lvl="0"/>
            <a:r>
              <a:rPr lang="en-US" sz="1400"/>
              <a:t>Follow up on summer enrichment plans</a:t>
            </a:r>
          </a:p>
          <a:p>
            <a:pPr lvl="0"/>
            <a:r>
              <a:rPr lang="en-US" sz="1400"/>
              <a:t>Pursue SSL activities</a:t>
            </a:r>
          </a:p>
          <a:p>
            <a:pPr lvl="0"/>
            <a:r>
              <a:rPr lang="en-US" sz="1400"/>
              <a:t>Visit local colleges</a:t>
            </a:r>
          </a:p>
          <a:p>
            <a:pPr lvl="0"/>
            <a:r>
              <a:rPr lang="en-US" sz="1400"/>
              <a:t>Rest with family and friends</a:t>
            </a:r>
          </a:p>
          <a:p>
            <a:pPr marL="0" indent="0">
              <a:buNone/>
            </a:pPr>
            <a:r>
              <a:rPr lang="en-US"/>
              <a:t> </a:t>
            </a:r>
          </a:p>
        </p:txBody>
      </p:sp>
    </p:spTree>
    <p:extLst>
      <p:ext uri="{BB962C8B-B14F-4D97-AF65-F5344CB8AC3E}">
        <p14:creationId xmlns:p14="http://schemas.microsoft.com/office/powerpoint/2010/main" val="3507726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Juniors</a:t>
            </a:r>
          </a:p>
        </p:txBody>
      </p:sp>
      <p:sp>
        <p:nvSpPr>
          <p:cNvPr id="3" name="Content Placeholder 2"/>
          <p:cNvSpPr>
            <a:spLocks noGrp="1"/>
          </p:cNvSpPr>
          <p:nvPr>
            <p:ph idx="1"/>
          </p:nvPr>
        </p:nvSpPr>
        <p:spPr>
          <a:xfrm>
            <a:off x="457200" y="1600200"/>
            <a:ext cx="8229600" cy="5257800"/>
          </a:xfrm>
        </p:spPr>
        <p:txBody>
          <a:bodyPr>
            <a:normAutofit fontScale="25000" lnSpcReduction="20000"/>
          </a:bodyPr>
          <a:lstStyle/>
          <a:p>
            <a:pPr marL="0" indent="0">
              <a:buNone/>
            </a:pPr>
            <a:r>
              <a:rPr lang="en-US" sz="6400" b="1" u="sng"/>
              <a:t>Fall</a:t>
            </a:r>
            <a:endParaRPr lang="en-US" sz="6400"/>
          </a:p>
          <a:p>
            <a:pPr lvl="0"/>
            <a:r>
              <a:rPr lang="en-US" sz="5600"/>
              <a:t>Expect and adjust to more difficult classes</a:t>
            </a:r>
          </a:p>
          <a:p>
            <a:pPr lvl="0"/>
            <a:r>
              <a:rPr lang="en-US" sz="5600"/>
              <a:t>Seek leadership opportunities</a:t>
            </a:r>
          </a:p>
          <a:p>
            <a:pPr lvl="0"/>
            <a:r>
              <a:rPr lang="en-US" sz="5600"/>
              <a:t>Prepare for PSAT</a:t>
            </a:r>
          </a:p>
          <a:p>
            <a:pPr lvl="0"/>
            <a:r>
              <a:rPr lang="en-US" sz="5600"/>
              <a:t>Attend a college presentation in the career center</a:t>
            </a:r>
          </a:p>
          <a:p>
            <a:pPr lvl="0"/>
            <a:r>
              <a:rPr lang="en-US" sz="5600"/>
              <a:t>Activate preliminary college search using TCCI program</a:t>
            </a:r>
          </a:p>
          <a:p>
            <a:pPr marL="0" indent="0">
              <a:buNone/>
            </a:pPr>
            <a:r>
              <a:rPr lang="en-US" sz="6400" b="1" u="sng"/>
              <a:t>Winter</a:t>
            </a:r>
            <a:endParaRPr lang="en-US" sz="6400" b="1"/>
          </a:p>
          <a:p>
            <a:pPr lvl="0"/>
            <a:r>
              <a:rPr lang="en-US" sz="5600"/>
              <a:t>Discuss college funding with parents</a:t>
            </a:r>
          </a:p>
          <a:p>
            <a:pPr lvl="0"/>
            <a:r>
              <a:rPr lang="en-US" sz="5600"/>
              <a:t>Meet with counselor to discuss PSAT scores</a:t>
            </a:r>
          </a:p>
          <a:p>
            <a:pPr lvl="0"/>
            <a:r>
              <a:rPr lang="en-US" sz="5600"/>
              <a:t>Prepare for SAT and ACT tests</a:t>
            </a:r>
          </a:p>
          <a:p>
            <a:pPr lvl="0"/>
            <a:r>
              <a:rPr lang="en-US" sz="5600"/>
              <a:t>Continue college research in light of interests and activities</a:t>
            </a:r>
          </a:p>
          <a:p>
            <a:pPr marL="0" indent="0">
              <a:buNone/>
            </a:pPr>
            <a:r>
              <a:rPr lang="en-US" sz="6400" b="1" u="sng"/>
              <a:t>Spring</a:t>
            </a:r>
            <a:endParaRPr lang="en-US" sz="6400" b="1"/>
          </a:p>
          <a:p>
            <a:pPr lvl="0"/>
            <a:r>
              <a:rPr lang="en-US" sz="5600"/>
              <a:t>Plan and prepare for college testing with counselor</a:t>
            </a:r>
          </a:p>
          <a:p>
            <a:pPr lvl="0"/>
            <a:r>
              <a:rPr lang="en-US" sz="5600"/>
              <a:t>Visit colleges during your high school spring break</a:t>
            </a:r>
          </a:p>
          <a:p>
            <a:pPr lvl="0"/>
            <a:r>
              <a:rPr lang="en-US" sz="5600"/>
              <a:t>Plan summer activities, internships and jobs</a:t>
            </a:r>
          </a:p>
          <a:p>
            <a:pPr lvl="0"/>
            <a:r>
              <a:rPr lang="en-US" sz="5600"/>
              <a:t>Attend college information meetings at Wootton</a:t>
            </a:r>
          </a:p>
          <a:p>
            <a:pPr lvl="0"/>
            <a:r>
              <a:rPr lang="en-US" sz="5600"/>
              <a:t>Continue to build relationship with counselor</a:t>
            </a:r>
          </a:p>
          <a:p>
            <a:pPr marL="0" indent="0">
              <a:buNone/>
            </a:pPr>
            <a:r>
              <a:rPr lang="en-US" sz="6400" b="1" u="sng"/>
              <a:t>Summer</a:t>
            </a:r>
            <a:endParaRPr lang="en-US" sz="6400" b="1"/>
          </a:p>
          <a:p>
            <a:pPr lvl="0"/>
            <a:r>
              <a:rPr lang="en-US" sz="5600"/>
              <a:t>Continue college search</a:t>
            </a:r>
          </a:p>
          <a:p>
            <a:pPr lvl="0"/>
            <a:r>
              <a:rPr lang="en-US" sz="5600"/>
              <a:t>Visit college campuses</a:t>
            </a:r>
          </a:p>
          <a:p>
            <a:pPr lvl="0"/>
            <a:r>
              <a:rPr lang="en-US" sz="5600"/>
              <a:t>Construct a resume</a:t>
            </a:r>
          </a:p>
          <a:p>
            <a:pPr lvl="0"/>
            <a:r>
              <a:rPr lang="en-US" sz="5600"/>
              <a:t>Narrow list of colleges (10)</a:t>
            </a:r>
          </a:p>
          <a:p>
            <a:pPr lvl="0"/>
            <a:r>
              <a:rPr lang="en-US" sz="5600"/>
              <a:t>Write draft of essays</a:t>
            </a:r>
          </a:p>
          <a:p>
            <a:pPr lvl="0"/>
            <a:r>
              <a:rPr lang="en-US" sz="5600"/>
              <a:t>Begin college applications—Common Application August 1</a:t>
            </a:r>
          </a:p>
          <a:p>
            <a:pPr marL="0" indent="0">
              <a:buNone/>
            </a:pPr>
            <a:r>
              <a:rPr lang="en-US"/>
              <a:t> </a:t>
            </a:r>
          </a:p>
          <a:p>
            <a:endParaRPr lang="en-US"/>
          </a:p>
        </p:txBody>
      </p:sp>
      <p:sp>
        <p:nvSpPr>
          <p:cNvPr id="4" name="Title 1"/>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Post-secondary Planning Timeline—</a:t>
            </a:r>
            <a:br>
              <a:rPr lang="en-US"/>
            </a:br>
            <a:r>
              <a:rPr lang="en-US"/>
              <a:t>Juniors </a:t>
            </a:r>
          </a:p>
        </p:txBody>
      </p:sp>
    </p:spTree>
    <p:extLst>
      <p:ext uri="{BB962C8B-B14F-4D97-AF65-F5344CB8AC3E}">
        <p14:creationId xmlns:p14="http://schemas.microsoft.com/office/powerpoint/2010/main" val="193603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Seniors</a:t>
            </a:r>
          </a:p>
        </p:txBody>
      </p:sp>
      <p:sp>
        <p:nvSpPr>
          <p:cNvPr id="3" name="Content Placeholder 2"/>
          <p:cNvSpPr>
            <a:spLocks noGrp="1"/>
          </p:cNvSpPr>
          <p:nvPr>
            <p:ph idx="1"/>
          </p:nvPr>
        </p:nvSpPr>
        <p:spPr>
          <a:xfrm>
            <a:off x="457200" y="1600200"/>
            <a:ext cx="8229600" cy="4953000"/>
          </a:xfrm>
        </p:spPr>
        <p:txBody>
          <a:bodyPr>
            <a:normAutofit fontScale="25000" lnSpcReduction="20000"/>
          </a:bodyPr>
          <a:lstStyle/>
          <a:p>
            <a:pPr marL="0" lvl="0" indent="0">
              <a:buNone/>
            </a:pPr>
            <a:endParaRPr lang="en-US"/>
          </a:p>
          <a:p>
            <a:pPr marL="0" lvl="0" indent="0">
              <a:buNone/>
            </a:pPr>
            <a:r>
              <a:rPr lang="en-US" sz="6400" b="1" u="sng"/>
              <a:t>Fall</a:t>
            </a:r>
          </a:p>
          <a:p>
            <a:pPr lvl="0"/>
            <a:r>
              <a:rPr lang="en-US" sz="5600"/>
              <a:t>Review your high school’s college application process</a:t>
            </a:r>
          </a:p>
          <a:p>
            <a:pPr lvl="0"/>
            <a:r>
              <a:rPr lang="en-US" sz="5600"/>
              <a:t>Complete applications including essays</a:t>
            </a:r>
          </a:p>
          <a:p>
            <a:pPr lvl="0"/>
            <a:r>
              <a:rPr lang="en-US" sz="5600"/>
              <a:t>Meet with college admission reps in career center</a:t>
            </a:r>
          </a:p>
          <a:p>
            <a:pPr lvl="0"/>
            <a:r>
              <a:rPr lang="en-US" sz="5600"/>
              <a:t>Keep student work as the priority</a:t>
            </a:r>
          </a:p>
          <a:p>
            <a:pPr lvl="0"/>
            <a:r>
              <a:rPr lang="en-US" sz="5600"/>
              <a:t>Meet with counselor</a:t>
            </a:r>
          </a:p>
          <a:p>
            <a:pPr lvl="0"/>
            <a:r>
              <a:rPr lang="en-US" sz="5600"/>
              <a:t>Finish college testing and send scores</a:t>
            </a:r>
          </a:p>
          <a:p>
            <a:pPr lvl="0"/>
            <a:r>
              <a:rPr lang="en-US" sz="5600"/>
              <a:t>Start scholarship search</a:t>
            </a:r>
          </a:p>
          <a:p>
            <a:pPr marL="0" indent="0">
              <a:buNone/>
            </a:pPr>
            <a:r>
              <a:rPr lang="en-US" sz="6400" b="1" u="sng"/>
              <a:t>Winter</a:t>
            </a:r>
          </a:p>
          <a:p>
            <a:pPr lvl="0"/>
            <a:r>
              <a:rPr lang="en-US" sz="5600"/>
              <a:t>Complete all financial aid forms</a:t>
            </a:r>
          </a:p>
          <a:p>
            <a:pPr lvl="0"/>
            <a:r>
              <a:rPr lang="en-US" sz="5600"/>
              <a:t>Maintain studies and prepare for finals</a:t>
            </a:r>
          </a:p>
          <a:p>
            <a:pPr lvl="0"/>
            <a:r>
              <a:rPr lang="en-US" sz="5600"/>
              <a:t>Know and meet all deadlines</a:t>
            </a:r>
          </a:p>
          <a:p>
            <a:pPr lvl="0"/>
            <a:r>
              <a:rPr lang="en-US" sz="5600"/>
              <a:t>Verify receipt of college applications</a:t>
            </a:r>
            <a:endParaRPr lang="en-US" sz="5600" u="sng"/>
          </a:p>
          <a:p>
            <a:pPr marL="0" indent="0">
              <a:buNone/>
            </a:pPr>
            <a:r>
              <a:rPr lang="en-US" sz="6400" b="1" u="sng"/>
              <a:t>Spring</a:t>
            </a:r>
          </a:p>
          <a:p>
            <a:pPr lvl="0"/>
            <a:r>
              <a:rPr lang="en-US" sz="5600"/>
              <a:t>Maintain grades</a:t>
            </a:r>
          </a:p>
          <a:p>
            <a:pPr lvl="0"/>
            <a:r>
              <a:rPr lang="en-US" sz="5600"/>
              <a:t>Make sure parents complete FAFSA</a:t>
            </a:r>
          </a:p>
          <a:p>
            <a:pPr lvl="0"/>
            <a:r>
              <a:rPr lang="en-US" sz="5600"/>
              <a:t>Make final visits and final decisions</a:t>
            </a:r>
          </a:p>
          <a:p>
            <a:pPr lvl="0"/>
            <a:r>
              <a:rPr lang="en-US" sz="5600"/>
              <a:t>Stay active with wait list schools</a:t>
            </a:r>
          </a:p>
          <a:p>
            <a:pPr lvl="0"/>
            <a:r>
              <a:rPr lang="en-US" sz="5600"/>
              <a:t>Take AP exams</a:t>
            </a:r>
          </a:p>
          <a:p>
            <a:pPr lvl="0"/>
            <a:r>
              <a:rPr lang="en-US" sz="5600"/>
              <a:t>Send final transcript to college of choice</a:t>
            </a:r>
          </a:p>
          <a:p>
            <a:pPr lvl="0"/>
            <a:r>
              <a:rPr lang="en-US" sz="5600"/>
              <a:t>Enjoy your senior year</a:t>
            </a:r>
          </a:p>
          <a:p>
            <a:pPr lvl="0"/>
            <a:r>
              <a:rPr lang="en-US" sz="5600"/>
              <a:t>CONGRATS, YOU MADE IT!!</a:t>
            </a:r>
          </a:p>
          <a:p>
            <a:endParaRPr lang="en-US" sz="5600"/>
          </a:p>
        </p:txBody>
      </p:sp>
      <p:sp>
        <p:nvSpPr>
          <p:cNvPr id="4" name="Title 1"/>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Post-secondary Planning Timeline—</a:t>
            </a:r>
            <a:br>
              <a:rPr lang="en-US"/>
            </a:br>
            <a:r>
              <a:rPr lang="en-US"/>
              <a:t>Seniors </a:t>
            </a:r>
          </a:p>
        </p:txBody>
      </p:sp>
    </p:spTree>
    <p:extLst>
      <p:ext uri="{BB962C8B-B14F-4D97-AF65-F5344CB8AC3E}">
        <p14:creationId xmlns:p14="http://schemas.microsoft.com/office/powerpoint/2010/main" val="96345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572000"/>
          </a:xfrm>
        </p:spPr>
        <p:txBody>
          <a:bodyPr>
            <a:normAutofit fontScale="92500" lnSpcReduction="20000"/>
          </a:bodyPr>
          <a:lstStyle/>
          <a:p>
            <a:pPr marL="0" lvl="0" indent="0" eaLnBrk="0" fontAlgn="base" hangingPunct="0">
              <a:spcBef>
                <a:spcPct val="0"/>
              </a:spcBef>
              <a:spcAft>
                <a:spcPct val="0"/>
              </a:spcAft>
              <a:buNone/>
              <a:tabLst>
                <a:tab pos="457200" algn="l"/>
              </a:tabLst>
            </a:pPr>
            <a:endPar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Complete the forms available on </a:t>
            </a:r>
            <a:r>
              <a:rPr kumimoji="0" lang="en-US" altLang="en-US" sz="1600" b="0" i="0" u="none" strike="noStrike" cap="none" normalizeH="0" baseline="0" err="1">
                <a:ln>
                  <a:noFill/>
                </a:ln>
                <a:solidFill>
                  <a:srgbClr val="0000FF"/>
                </a:solidFill>
                <a:effectLst/>
                <a:latin typeface="Arial" pitchFamily="34" charset="0"/>
                <a:ea typeface="Times New Roman" pitchFamily="18" charset="0"/>
                <a:cs typeface="Arial" pitchFamily="34" charset="0"/>
              </a:rPr>
              <a:t>Naviance</a:t>
            </a:r>
            <a:r>
              <a:rPr lang="en-US" altLang="en-US" sz="1600">
                <a:solidFill>
                  <a:srgbClr val="0000FF"/>
                </a:solidFill>
                <a:latin typeface="Arial" pitchFamily="34" charset="0"/>
                <a:ea typeface="Times New Roman" pitchFamily="18" charset="0"/>
                <a:cs typeface="Arial" pitchFamily="34" charset="0"/>
              </a:rPr>
              <a:t>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for the Counseling</a:t>
            </a:r>
            <a:r>
              <a:rPr kumimoji="0" lang="en-US" altLang="en-US" sz="1600" b="0" i="0" u="none" strike="noStrike" cap="none" normalizeH="0">
                <a:ln>
                  <a:noFill/>
                </a:ln>
                <a:solidFill>
                  <a:srgbClr val="0000FF"/>
                </a:solidFill>
                <a:effectLst/>
                <a:latin typeface="Arial" pitchFamily="34" charset="0"/>
                <a:ea typeface="Times New Roman" pitchFamily="18" charset="0"/>
                <a:cs typeface="Arial" pitchFamily="34" charset="0"/>
              </a:rPr>
              <a:t>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Department.</a:t>
            </a: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Work with the Career Center Coordinator to research colleges and careers.</a:t>
            </a:r>
            <a:r>
              <a:rPr lang="en-US" altLang="en-US" sz="1600">
                <a:latin typeface="Arial" pitchFamily="34" charset="0"/>
                <a:cs typeface="Arial" pitchFamily="34" charset="0"/>
              </a:rPr>
              <a:t>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Use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hlinkClick r:id="rId2"/>
              </a:rPr>
              <a:t>https://workspacek12.naviance.com</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 (College Counselor Program) to research colleges.</a:t>
            </a:r>
          </a:p>
          <a:p>
            <a:pPr lvl="0" eaLnBrk="0" fontAlgn="base" hangingPunct="0">
              <a:spcBef>
                <a:spcPct val="0"/>
              </a:spcBef>
              <a:spcAft>
                <a:spcPct val="0"/>
              </a:spcAft>
              <a:buFont typeface="+mj-lt"/>
              <a:buAutoNum type="arabicPeriod"/>
              <a:tabLst>
                <a:tab pos="457200" algn="l"/>
              </a:tabLst>
            </a:pPr>
            <a:r>
              <a:rPr lang="en-US" altLang="en-US" sz="1600">
                <a:solidFill>
                  <a:srgbClr val="0000FF"/>
                </a:solidFill>
                <a:latin typeface="Arial" pitchFamily="34" charset="0"/>
                <a:ea typeface="Times New Roman" pitchFamily="18" charset="0"/>
                <a:cs typeface="Arial" pitchFamily="34" charset="0"/>
              </a:rPr>
              <a:t>Decide on a list of colleges in all three categories:</a:t>
            </a:r>
          </a:p>
          <a:p>
            <a:pPr lvl="0" eaLnBrk="0" fontAlgn="base" hangingPunct="0">
              <a:spcBef>
                <a:spcPct val="0"/>
              </a:spcBef>
              <a:spcAft>
                <a:spcPct val="0"/>
              </a:spcAft>
              <a:buFont typeface="+mj-lt"/>
              <a:buAutoNum type="arabicPeriod"/>
              <a:tabLst>
                <a:tab pos="457200" algn="l"/>
              </a:tabLst>
            </a:pPr>
            <a:endParaRPr lang="en-US" altLang="en-US" sz="1600">
              <a:solidFill>
                <a:srgbClr val="0000FF"/>
              </a:solidFill>
              <a:latin typeface="Arial" pitchFamily="34" charset="0"/>
              <a:ea typeface="Times New Roman" pitchFamily="18" charset="0"/>
              <a:cs typeface="Arial" pitchFamily="34" charset="0"/>
            </a:endParaRPr>
          </a:p>
          <a:p>
            <a:pPr marL="1371600" lvl="3" indent="0" eaLnBrk="0" fontAlgn="base" hangingPunct="0">
              <a:spcBef>
                <a:spcPct val="0"/>
              </a:spcBef>
              <a:spcAft>
                <a:spcPct val="0"/>
              </a:spcAft>
              <a:buNone/>
              <a:tabLst>
                <a:tab pos="457200" algn="l"/>
              </a:tabLst>
            </a:pPr>
            <a:r>
              <a:rPr lang="en-US" altLang="en-US" sz="1900">
                <a:solidFill>
                  <a:srgbClr val="0000FF"/>
                </a:solidFill>
                <a:latin typeface="Arial" pitchFamily="34" charset="0"/>
                <a:ea typeface="Times New Roman" pitchFamily="18" charset="0"/>
                <a:cs typeface="Arial" pitchFamily="34" charset="0"/>
              </a:rPr>
              <a:t>Lock—Very Likely</a:t>
            </a:r>
          </a:p>
          <a:p>
            <a:pPr marL="1371600" lvl="3" indent="0" eaLnBrk="0" fontAlgn="base" hangingPunct="0">
              <a:spcBef>
                <a:spcPct val="0"/>
              </a:spcBef>
              <a:spcAft>
                <a:spcPct val="0"/>
              </a:spcAft>
              <a:buNone/>
              <a:tabLst>
                <a:tab pos="457200" algn="l"/>
              </a:tabLst>
            </a:pPr>
            <a:r>
              <a:rPr lang="en-US" altLang="en-US" sz="1900">
                <a:solidFill>
                  <a:srgbClr val="0000FF"/>
                </a:solidFill>
                <a:latin typeface="Arial" pitchFamily="34" charset="0"/>
                <a:ea typeface="Times New Roman" pitchFamily="18" charset="0"/>
                <a:cs typeface="Arial" pitchFamily="34" charset="0"/>
              </a:rPr>
              <a:t>Bubble—Likely</a:t>
            </a:r>
          </a:p>
          <a:p>
            <a:pPr marL="1371600" lvl="3" indent="0" eaLnBrk="0" fontAlgn="base" hangingPunct="0">
              <a:spcBef>
                <a:spcPct val="0"/>
              </a:spcBef>
              <a:spcAft>
                <a:spcPct val="0"/>
              </a:spcAft>
              <a:buNone/>
              <a:tabLst>
                <a:tab pos="457200" algn="l"/>
              </a:tabLst>
            </a:pPr>
            <a:r>
              <a:rPr lang="en-US" altLang="en-US" sz="1900">
                <a:solidFill>
                  <a:srgbClr val="0000FF"/>
                </a:solidFill>
                <a:latin typeface="Arial" pitchFamily="34" charset="0"/>
                <a:ea typeface="Times New Roman" pitchFamily="18" charset="0"/>
                <a:cs typeface="Arial" pitchFamily="34" charset="0"/>
              </a:rPr>
              <a:t>Reach—Unlikely</a:t>
            </a:r>
          </a:p>
          <a:p>
            <a:pPr lvl="0" eaLnBrk="0" fontAlgn="base" hangingPunct="0">
              <a:spcBef>
                <a:spcPct val="0"/>
              </a:spcBef>
              <a:spcAft>
                <a:spcPct val="0"/>
              </a:spcAft>
              <a:buFont typeface="+mj-lt"/>
              <a:buAutoNum type="arabicPeriod"/>
              <a:tabLst>
                <a:tab pos="457200" algn="l"/>
              </a:tabLst>
            </a:pPr>
            <a:endPar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buFont typeface="+mj-lt"/>
              <a:buAutoNum type="arabicPeriod"/>
              <a:tabLst>
                <a:tab pos="457200" algn="l"/>
              </a:tabLst>
            </a:pPr>
            <a:endParaRPr lang="en-US" altLang="en-US" sz="160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Obtain college applications on-line</a:t>
            </a:r>
            <a:r>
              <a:rPr kumimoji="0" lang="en-US" altLang="en-US" sz="1600" b="0" i="0" u="none" strike="noStrike" cap="none" normalizeH="0">
                <a:ln>
                  <a:noFill/>
                </a:ln>
                <a:solidFill>
                  <a:srgbClr val="0000FF"/>
                </a:solidFill>
                <a:effectLst/>
                <a:latin typeface="Arial" pitchFamily="34" charset="0"/>
                <a:ea typeface="Times New Roman" pitchFamily="18" charset="0"/>
                <a:cs typeface="Arial" pitchFamily="34" charset="0"/>
              </a:rPr>
              <a:t>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at </a:t>
            </a:r>
            <a:r>
              <a:rPr kumimoji="0" lang="en-US" altLang="en-US" sz="1600" b="0" i="0" u="sng" strike="noStrike" cap="none" normalizeH="0" baseline="0">
                <a:ln>
                  <a:noFill/>
                </a:ln>
                <a:solidFill>
                  <a:srgbClr val="0000FF"/>
                </a:solidFill>
                <a:effectLst/>
                <a:latin typeface="Arial" pitchFamily="34" charset="0"/>
                <a:ea typeface="Times New Roman" pitchFamily="18" charset="0"/>
                <a:cs typeface="Arial" pitchFamily="34" charset="0"/>
              </a:rPr>
              <a:t>common app.org</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 or contact the college directly.</a:t>
            </a:r>
            <a:endParaRPr lang="en-US" altLang="en-US" sz="1600">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Follow the directions and deadline dates that are included with the application and complete a rough draft of the application.</a:t>
            </a:r>
            <a:endParaRPr lang="en-US" altLang="en-US" sz="1600">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Submit applications directly to colleges, on line whenever possible, and save a copy for your personal records of the application and the email confirmation from the college that the application was received.</a:t>
            </a:r>
            <a:endParaRPr lang="en-US" altLang="en-US" sz="1600">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Request College Board/American Testing Service to directly send scores to your colleges.  </a:t>
            </a:r>
            <a:r>
              <a:rPr kumimoji="0" lang="en-US" altLang="en-US" sz="1600" b="1" i="1" u="none" strike="noStrike" cap="none" normalizeH="0" baseline="0">
                <a:ln>
                  <a:noFill/>
                </a:ln>
                <a:solidFill>
                  <a:srgbClr val="0000FF"/>
                </a:solidFill>
                <a:effectLst/>
                <a:latin typeface="Arial" pitchFamily="34" charset="0"/>
                <a:ea typeface="Times New Roman" pitchFamily="18" charset="0"/>
                <a:cs typeface="Arial" pitchFamily="34" charset="0"/>
              </a:rPr>
              <a:t>(YOUR SCHOOL DOES NOT SEND SCORES TO COLLEGES.)</a:t>
            </a:r>
            <a:endParaRPr lang="en-US" altLang="en-US" sz="1600" i="1">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Check </a:t>
            </a:r>
            <a:r>
              <a:rPr lang="en-US" altLang="en-US" sz="1600">
                <a:solidFill>
                  <a:srgbClr val="0000FF"/>
                </a:solidFill>
                <a:latin typeface="Arial" pitchFamily="34" charset="0"/>
                <a:ea typeface="Times New Roman" pitchFamily="18" charset="0"/>
                <a:cs typeface="Arial" pitchFamily="34" charset="0"/>
              </a:rPr>
              <a:t>with counselor and teachers who are </a:t>
            </a: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writing a recommendation for you. </a:t>
            </a:r>
            <a:endParaRPr lang="en-US" altLang="en-US" sz="1600">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Follow the transcript request timeline. </a:t>
            </a:r>
            <a:endParaRPr lang="en-US" altLang="en-US" sz="1600">
              <a:latin typeface="Arial" pitchFamily="34" charset="0"/>
              <a:cs typeface="Arial" pitchFamily="34" charset="0"/>
            </a:endParaRPr>
          </a:p>
          <a:p>
            <a:pPr lvl="0" eaLnBrk="0" fontAlgn="base" hangingPunct="0">
              <a:spcBef>
                <a:spcPct val="0"/>
              </a:spcBef>
              <a:spcAft>
                <a:spcPct val="0"/>
              </a:spcAft>
              <a:buFont typeface="+mj-lt"/>
              <a:buAutoNum type="arabicPeriod"/>
              <a:tabLst>
                <a:tab pos="457200" algn="l"/>
              </a:tabLst>
            </a:pPr>
            <a:r>
              <a:rPr kumimoji="0" lang="en-US" altLang="en-US" sz="1600" b="0" i="0" u="none" strike="noStrike" cap="none" normalizeH="0" baseline="0">
                <a:ln>
                  <a:noFill/>
                </a:ln>
                <a:solidFill>
                  <a:srgbClr val="0000FF"/>
                </a:solidFill>
                <a:effectLst/>
                <a:latin typeface="Arial" pitchFamily="34" charset="0"/>
                <a:ea typeface="Times New Roman" pitchFamily="18" charset="0"/>
                <a:cs typeface="Arial" pitchFamily="34" charset="0"/>
              </a:rPr>
              <a:t>Review your transcript and see your counselor with any corrections.</a:t>
            </a:r>
            <a:endParaRPr kumimoji="0" lang="en-US" altLang="en-US" sz="1600" b="0" i="0" u="none" strike="noStrike" cap="none" normalizeH="0" baseline="0">
              <a:ln>
                <a:noFill/>
              </a:ln>
              <a:solidFill>
                <a:schemeClr val="tx1"/>
              </a:solidFill>
              <a:effectLst/>
              <a:latin typeface="Arial" pitchFamily="34" charset="0"/>
              <a:cs typeface="Arial" pitchFamily="34" charset="0"/>
            </a:endParaRPr>
          </a:p>
          <a:p>
            <a:pPr marL="514350" indent="-514350">
              <a:buFont typeface="+mj-lt"/>
              <a:buAutoNum type="arabicPeriod"/>
            </a:pPr>
            <a:endParaRPr lang="en-US"/>
          </a:p>
        </p:txBody>
      </p:sp>
      <p:sp>
        <p:nvSpPr>
          <p:cNvPr id="5" name="Title 1"/>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Top 10 Responsibilities for Seniors Applying to College</a:t>
            </a:r>
          </a:p>
        </p:txBody>
      </p:sp>
    </p:spTree>
    <p:extLst>
      <p:ext uri="{BB962C8B-B14F-4D97-AF65-F5344CB8AC3E}">
        <p14:creationId xmlns:p14="http://schemas.microsoft.com/office/powerpoint/2010/main" val="7986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5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anim calcmode="lin" valueType="num">
                                      <p:cBhvr>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25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5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anim calcmode="lin" valueType="num">
                                      <p:cBhvr>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25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anim calcmode="lin" valueType="num">
                                      <p:cBhvr>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25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anim calcmode="lin" valueType="num">
                                      <p:cBhvr>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25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500"/>
                                        <p:tgtEl>
                                          <p:spTgt spid="3">
                                            <p:txEl>
                                              <p:pRg st="13" end="13"/>
                                            </p:txEl>
                                          </p:spTgt>
                                        </p:tgtEl>
                                      </p:cBhvr>
                                    </p:animEffect>
                                    <p:anim calcmode="lin" valueType="num">
                                      <p:cBhvr>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25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anim calcmode="lin" valueType="num">
                                      <p:cBhvr>
                                        <p:cTn id="7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250"/>
                                  </p:stCondLst>
                                  <p:childTnLst>
                                    <p:set>
                                      <p:cBhvr>
                                        <p:cTn id="83" dur="1" fill="hold">
                                          <p:stCondLst>
                                            <p:cond delay="0"/>
                                          </p:stCondLst>
                                        </p:cTn>
                                        <p:tgtEl>
                                          <p:spTgt spid="3">
                                            <p:txEl>
                                              <p:pRg st="15" end="15"/>
                                            </p:txEl>
                                          </p:spTgt>
                                        </p:tgtEl>
                                        <p:attrNameLst>
                                          <p:attrName>style.visibility</p:attrName>
                                        </p:attrNameLst>
                                      </p:cBhvr>
                                      <p:to>
                                        <p:strVal val="visible"/>
                                      </p:to>
                                    </p:set>
                                    <p:animEffect transition="in" filter="fade">
                                      <p:cBhvr>
                                        <p:cTn id="84" dur="500"/>
                                        <p:tgtEl>
                                          <p:spTgt spid="3">
                                            <p:txEl>
                                              <p:pRg st="15" end="15"/>
                                            </p:txEl>
                                          </p:spTgt>
                                        </p:tgtEl>
                                      </p:cBhvr>
                                    </p:animEffect>
                                    <p:anim calcmode="lin" valueType="num">
                                      <p:cBhvr>
                                        <p:cTn id="8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6" dur="5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250"/>
                                  </p:stCondLst>
                                  <p:childTnLst>
                                    <p:set>
                                      <p:cBhvr>
                                        <p:cTn id="90" dur="1" fill="hold">
                                          <p:stCondLst>
                                            <p:cond delay="0"/>
                                          </p:stCondLst>
                                        </p:cTn>
                                        <p:tgtEl>
                                          <p:spTgt spid="3">
                                            <p:txEl>
                                              <p:pRg st="16" end="16"/>
                                            </p:txEl>
                                          </p:spTgt>
                                        </p:tgtEl>
                                        <p:attrNameLst>
                                          <p:attrName>style.visibility</p:attrName>
                                        </p:attrNameLst>
                                      </p:cBhvr>
                                      <p:to>
                                        <p:strVal val="visible"/>
                                      </p:to>
                                    </p:set>
                                    <p:animEffect transition="in" filter="fade">
                                      <p:cBhvr>
                                        <p:cTn id="91" dur="500"/>
                                        <p:tgtEl>
                                          <p:spTgt spid="3">
                                            <p:txEl>
                                              <p:pRg st="16" end="16"/>
                                            </p:txEl>
                                          </p:spTgt>
                                        </p:tgtEl>
                                      </p:cBhvr>
                                    </p:animEffect>
                                    <p:anim calcmode="lin" valueType="num">
                                      <p:cBhvr>
                                        <p:cTn id="9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3" dur="5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250"/>
                                  </p:stCondLst>
                                  <p:childTnLst>
                                    <p:set>
                                      <p:cBhvr>
                                        <p:cTn id="97" dur="1" fill="hold">
                                          <p:stCondLst>
                                            <p:cond delay="0"/>
                                          </p:stCondLst>
                                        </p:cTn>
                                        <p:tgtEl>
                                          <p:spTgt spid="3">
                                            <p:txEl>
                                              <p:pRg st="1" end="1"/>
                                            </p:txEl>
                                          </p:spTgt>
                                        </p:tgtEl>
                                        <p:attrNameLst>
                                          <p:attrName>style.visibility</p:attrName>
                                        </p:attrNameLst>
                                      </p:cBhvr>
                                      <p:to>
                                        <p:strVal val="visible"/>
                                      </p:to>
                                    </p:set>
                                    <p:animEffect transition="in" filter="fade">
                                      <p:cBhvr>
                                        <p:cTn id="98" dur="500"/>
                                        <p:tgtEl>
                                          <p:spTgt spid="3">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250"/>
                                  </p:stCondLst>
                                  <p:childTnLst>
                                    <p:set>
                                      <p:cBhvr>
                                        <p:cTn id="102" dur="1" fill="hold">
                                          <p:stCondLst>
                                            <p:cond delay="0"/>
                                          </p:stCondLst>
                                        </p:cTn>
                                        <p:tgtEl>
                                          <p:spTgt spid="3">
                                            <p:txEl>
                                              <p:pRg st="2" end="2"/>
                                            </p:txEl>
                                          </p:spTgt>
                                        </p:tgtEl>
                                        <p:attrNameLst>
                                          <p:attrName>style.visibility</p:attrName>
                                        </p:attrNameLst>
                                      </p:cBhvr>
                                      <p:to>
                                        <p:strVal val="visible"/>
                                      </p:to>
                                    </p:set>
                                    <p:animEffect transition="in" filter="fade">
                                      <p:cBhvr>
                                        <p:cTn id="103" dur="500"/>
                                        <p:tgtEl>
                                          <p:spTgt spid="3">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250"/>
                                  </p:stCondLst>
                                  <p:childTnLst>
                                    <p:set>
                                      <p:cBhvr>
                                        <p:cTn id="107" dur="1" fill="hold">
                                          <p:stCondLst>
                                            <p:cond delay="0"/>
                                          </p:stCondLst>
                                        </p:cTn>
                                        <p:tgtEl>
                                          <p:spTgt spid="3">
                                            <p:txEl>
                                              <p:pRg st="3" end="3"/>
                                            </p:txEl>
                                          </p:spTgt>
                                        </p:tgtEl>
                                        <p:attrNameLst>
                                          <p:attrName>style.visibility</p:attrName>
                                        </p:attrNameLst>
                                      </p:cBhvr>
                                      <p:to>
                                        <p:strVal val="visible"/>
                                      </p:to>
                                    </p:set>
                                    <p:animEffect transition="in" filter="fade">
                                      <p:cBhvr>
                                        <p:cTn id="108" dur="500"/>
                                        <p:tgtEl>
                                          <p:spTgt spid="3">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250"/>
                                  </p:stCondLst>
                                  <p:childTnLst>
                                    <p:set>
                                      <p:cBhvr>
                                        <p:cTn id="112" dur="1" fill="hold">
                                          <p:stCondLst>
                                            <p:cond delay="0"/>
                                          </p:stCondLst>
                                        </p:cTn>
                                        <p:tgtEl>
                                          <p:spTgt spid="3">
                                            <p:txEl>
                                              <p:pRg st="5" end="5"/>
                                            </p:txEl>
                                          </p:spTgt>
                                        </p:tgtEl>
                                        <p:attrNameLst>
                                          <p:attrName>style.visibility</p:attrName>
                                        </p:attrNameLst>
                                      </p:cBhvr>
                                      <p:to>
                                        <p:strVal val="visible"/>
                                      </p:to>
                                    </p:set>
                                    <p:animEffect transition="in" filter="fade">
                                      <p:cBhvr>
                                        <p:cTn id="113" dur="500"/>
                                        <p:tgtEl>
                                          <p:spTgt spid="3">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250"/>
                                  </p:stCondLst>
                                  <p:childTnLst>
                                    <p:set>
                                      <p:cBhvr>
                                        <p:cTn id="117" dur="1" fill="hold">
                                          <p:stCondLst>
                                            <p:cond delay="0"/>
                                          </p:stCondLst>
                                        </p:cTn>
                                        <p:tgtEl>
                                          <p:spTgt spid="3">
                                            <p:txEl>
                                              <p:pRg st="6" end="6"/>
                                            </p:txEl>
                                          </p:spTgt>
                                        </p:tgtEl>
                                        <p:attrNameLst>
                                          <p:attrName>style.visibility</p:attrName>
                                        </p:attrNameLst>
                                      </p:cBhvr>
                                      <p:to>
                                        <p:strVal val="visible"/>
                                      </p:to>
                                    </p:set>
                                    <p:animEffect transition="in" filter="fade">
                                      <p:cBhvr>
                                        <p:cTn id="118" dur="500"/>
                                        <p:tgtEl>
                                          <p:spTgt spid="3">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250"/>
                                  </p:stCondLst>
                                  <p:childTnLst>
                                    <p:set>
                                      <p:cBhvr>
                                        <p:cTn id="122" dur="1" fill="hold">
                                          <p:stCondLst>
                                            <p:cond delay="0"/>
                                          </p:stCondLst>
                                        </p:cTn>
                                        <p:tgtEl>
                                          <p:spTgt spid="3">
                                            <p:txEl>
                                              <p:pRg st="7" end="7"/>
                                            </p:txEl>
                                          </p:spTgt>
                                        </p:tgtEl>
                                        <p:attrNameLst>
                                          <p:attrName>style.visibility</p:attrName>
                                        </p:attrNameLst>
                                      </p:cBhvr>
                                      <p:to>
                                        <p:strVal val="visible"/>
                                      </p:to>
                                    </p:set>
                                    <p:animEffect transition="in" filter="fade">
                                      <p:cBhvr>
                                        <p:cTn id="123" dur="500"/>
                                        <p:tgtEl>
                                          <p:spTgt spid="3">
                                            <p:txEl>
                                              <p:pRg st="7" end="7"/>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250"/>
                                  </p:stCondLst>
                                  <p:childTnLst>
                                    <p:set>
                                      <p:cBhvr>
                                        <p:cTn id="127" dur="1" fill="hold">
                                          <p:stCondLst>
                                            <p:cond delay="0"/>
                                          </p:stCondLst>
                                        </p:cTn>
                                        <p:tgtEl>
                                          <p:spTgt spid="3">
                                            <p:txEl>
                                              <p:pRg st="10" end="10"/>
                                            </p:txEl>
                                          </p:spTgt>
                                        </p:tgtEl>
                                        <p:attrNameLst>
                                          <p:attrName>style.visibility</p:attrName>
                                        </p:attrNameLst>
                                      </p:cBhvr>
                                      <p:to>
                                        <p:strVal val="visible"/>
                                      </p:to>
                                    </p:set>
                                    <p:animEffect transition="in" filter="fade">
                                      <p:cBhvr>
                                        <p:cTn id="128" dur="500"/>
                                        <p:tgtEl>
                                          <p:spTgt spid="3">
                                            <p:txEl>
                                              <p:pRg st="10" end="1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250"/>
                                  </p:stCondLst>
                                  <p:childTnLst>
                                    <p:set>
                                      <p:cBhvr>
                                        <p:cTn id="132" dur="1" fill="hold">
                                          <p:stCondLst>
                                            <p:cond delay="0"/>
                                          </p:stCondLst>
                                        </p:cTn>
                                        <p:tgtEl>
                                          <p:spTgt spid="3">
                                            <p:txEl>
                                              <p:pRg st="11" end="11"/>
                                            </p:txEl>
                                          </p:spTgt>
                                        </p:tgtEl>
                                        <p:attrNameLst>
                                          <p:attrName>style.visibility</p:attrName>
                                        </p:attrNameLst>
                                      </p:cBhvr>
                                      <p:to>
                                        <p:strVal val="visible"/>
                                      </p:to>
                                    </p:set>
                                    <p:animEffect transition="in" filter="fade">
                                      <p:cBhvr>
                                        <p:cTn id="133" dur="500"/>
                                        <p:tgtEl>
                                          <p:spTgt spid="3">
                                            <p:txEl>
                                              <p:pRg st="11" end="11"/>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250"/>
                                  </p:stCondLst>
                                  <p:childTnLst>
                                    <p:set>
                                      <p:cBhvr>
                                        <p:cTn id="137" dur="1" fill="hold">
                                          <p:stCondLst>
                                            <p:cond delay="0"/>
                                          </p:stCondLst>
                                        </p:cTn>
                                        <p:tgtEl>
                                          <p:spTgt spid="3">
                                            <p:txEl>
                                              <p:pRg st="12" end="12"/>
                                            </p:txEl>
                                          </p:spTgt>
                                        </p:tgtEl>
                                        <p:attrNameLst>
                                          <p:attrName>style.visibility</p:attrName>
                                        </p:attrNameLst>
                                      </p:cBhvr>
                                      <p:to>
                                        <p:strVal val="visible"/>
                                      </p:to>
                                    </p:set>
                                    <p:animEffect transition="in" filter="fade">
                                      <p:cBhvr>
                                        <p:cTn id="138" dur="500"/>
                                        <p:tgtEl>
                                          <p:spTgt spid="3">
                                            <p:txEl>
                                              <p:pRg st="12" end="1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250"/>
                                  </p:stCondLst>
                                  <p:childTnLst>
                                    <p:set>
                                      <p:cBhvr>
                                        <p:cTn id="142" dur="1" fill="hold">
                                          <p:stCondLst>
                                            <p:cond delay="0"/>
                                          </p:stCondLst>
                                        </p:cTn>
                                        <p:tgtEl>
                                          <p:spTgt spid="3">
                                            <p:txEl>
                                              <p:pRg st="13" end="13"/>
                                            </p:txEl>
                                          </p:spTgt>
                                        </p:tgtEl>
                                        <p:attrNameLst>
                                          <p:attrName>style.visibility</p:attrName>
                                        </p:attrNameLst>
                                      </p:cBhvr>
                                      <p:to>
                                        <p:strVal val="visible"/>
                                      </p:to>
                                    </p:set>
                                    <p:animEffect transition="in" filter="fade">
                                      <p:cBhvr>
                                        <p:cTn id="143" dur="500"/>
                                        <p:tgtEl>
                                          <p:spTgt spid="3">
                                            <p:txEl>
                                              <p:pRg st="13" end="13"/>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250"/>
                                  </p:stCondLst>
                                  <p:childTnLst>
                                    <p:set>
                                      <p:cBhvr>
                                        <p:cTn id="147" dur="1" fill="hold">
                                          <p:stCondLst>
                                            <p:cond delay="0"/>
                                          </p:stCondLst>
                                        </p:cTn>
                                        <p:tgtEl>
                                          <p:spTgt spid="3">
                                            <p:txEl>
                                              <p:pRg st="14" end="14"/>
                                            </p:txEl>
                                          </p:spTgt>
                                        </p:tgtEl>
                                        <p:attrNameLst>
                                          <p:attrName>style.visibility</p:attrName>
                                        </p:attrNameLst>
                                      </p:cBhvr>
                                      <p:to>
                                        <p:strVal val="visible"/>
                                      </p:to>
                                    </p:set>
                                    <p:animEffect transition="in" filter="fade">
                                      <p:cBhvr>
                                        <p:cTn id="148" dur="500"/>
                                        <p:tgtEl>
                                          <p:spTgt spid="3">
                                            <p:txEl>
                                              <p:pRg st="14" end="14"/>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250"/>
                                  </p:stCondLst>
                                  <p:childTnLst>
                                    <p:set>
                                      <p:cBhvr>
                                        <p:cTn id="152" dur="1" fill="hold">
                                          <p:stCondLst>
                                            <p:cond delay="0"/>
                                          </p:stCondLst>
                                        </p:cTn>
                                        <p:tgtEl>
                                          <p:spTgt spid="3">
                                            <p:txEl>
                                              <p:pRg st="15" end="15"/>
                                            </p:txEl>
                                          </p:spTgt>
                                        </p:tgtEl>
                                        <p:attrNameLst>
                                          <p:attrName>style.visibility</p:attrName>
                                        </p:attrNameLst>
                                      </p:cBhvr>
                                      <p:to>
                                        <p:strVal val="visible"/>
                                      </p:to>
                                    </p:set>
                                    <p:animEffect transition="in" filter="fade">
                                      <p:cBhvr>
                                        <p:cTn id="153" dur="500"/>
                                        <p:tgtEl>
                                          <p:spTgt spid="3">
                                            <p:txEl>
                                              <p:pRg st="15" end="15"/>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250"/>
                                  </p:stCondLst>
                                  <p:childTnLst>
                                    <p:set>
                                      <p:cBhvr>
                                        <p:cTn id="157" dur="1" fill="hold">
                                          <p:stCondLst>
                                            <p:cond delay="0"/>
                                          </p:stCondLst>
                                        </p:cTn>
                                        <p:tgtEl>
                                          <p:spTgt spid="3">
                                            <p:txEl>
                                              <p:pRg st="16" end="16"/>
                                            </p:txEl>
                                          </p:spTgt>
                                        </p:tgtEl>
                                        <p:attrNameLst>
                                          <p:attrName>style.visibility</p:attrName>
                                        </p:attrNameLst>
                                      </p:cBhvr>
                                      <p:to>
                                        <p:strVal val="visible"/>
                                      </p:to>
                                    </p:set>
                                    <p:animEffect transition="in" filter="fade">
                                      <p:cBhvr>
                                        <p:cTn id="158" dur="500"/>
                                        <p:tgtEl>
                                          <p:spTgt spid="3">
                                            <p:txEl>
                                              <p:pRg st="16" end="16"/>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250"/>
                                  </p:stCondLst>
                                  <p:childTnLst>
                                    <p:set>
                                      <p:cBhvr>
                                        <p:cTn id="162" dur="1" fill="hold">
                                          <p:stCondLst>
                                            <p:cond delay="0"/>
                                          </p:stCondLst>
                                        </p:cTn>
                                        <p:tgtEl>
                                          <p:spTgt spid="3"/>
                                        </p:tgtEl>
                                        <p:attrNameLst>
                                          <p:attrName>style.visibility</p:attrName>
                                        </p:attrNameLst>
                                      </p:cBhvr>
                                      <p:to>
                                        <p:strVal val="visible"/>
                                      </p:to>
                                    </p:set>
                                    <p:anim calcmode="lin" valueType="num">
                                      <p:cBhvr additive="base">
                                        <p:cTn id="163" dur="500" fill="hold"/>
                                        <p:tgtEl>
                                          <p:spTgt spid="3"/>
                                        </p:tgtEl>
                                        <p:attrNameLst>
                                          <p:attrName>ppt_x</p:attrName>
                                        </p:attrNameLst>
                                      </p:cBhvr>
                                      <p:tavLst>
                                        <p:tav tm="0">
                                          <p:val>
                                            <p:strVal val="#ppt_x"/>
                                          </p:val>
                                        </p:tav>
                                        <p:tav tm="100000">
                                          <p:val>
                                            <p:strVal val="#ppt_x"/>
                                          </p:val>
                                        </p:tav>
                                      </p:tavLst>
                                    </p:anim>
                                    <p:anim calcmode="lin" valueType="num">
                                      <p:cBhvr additive="base">
                                        <p:cTn id="1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3">
                                            <p:txEl>
                                              <p:pRg st="1" end="1"/>
                                            </p:txEl>
                                          </p:spTgt>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
                                            <p:txEl>
                                              <p:pRg st="2" end="2"/>
                                            </p:txEl>
                                          </p:spTgt>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3">
                                            <p:txEl>
                                              <p:pRg st="3" end="3"/>
                                            </p:txEl>
                                          </p:spTgt>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
                                            <p:txEl>
                                              <p:pRg st="5" end="5"/>
                                            </p:txEl>
                                          </p:spTgt>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
                                            <p:txEl>
                                              <p:pRg st="6" end="6"/>
                                            </p:txEl>
                                          </p:spTgt>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
                                            <p:txEl>
                                              <p:pRg st="7" end="7"/>
                                            </p:txEl>
                                          </p:spTgt>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3">
                                            <p:txEl>
                                              <p:pRg st="10" end="10"/>
                                            </p:txEl>
                                          </p:spTgt>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3">
                                            <p:txEl>
                                              <p:pRg st="11" end="11"/>
                                            </p:txEl>
                                          </p:spTgt>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
                                            <p:txEl>
                                              <p:pRg st="12" end="12"/>
                                            </p:txEl>
                                          </p:spTgt>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3">
                                            <p:txEl>
                                              <p:pRg st="13" end="13"/>
                                            </p:txEl>
                                          </p:spTgt>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
                                            <p:txEl>
                                              <p:pRg st="14" end="14"/>
                                            </p:txEl>
                                          </p:spTgt>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
                                            <p:txEl>
                                              <p:pRg st="15" end="15"/>
                                            </p:txEl>
                                          </p:spTgt>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Needs</a:t>
            </a: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a:p>
          <a:p>
            <a:pPr>
              <a:buFont typeface="Wingdings" panose="05000000000000000000" pitchFamily="2" charset="2"/>
              <a:buChar char="Ø"/>
            </a:pPr>
            <a:r>
              <a:rPr lang="en-US"/>
              <a:t>Not really any consideration of IEP or 504 accommodations at most colleges</a:t>
            </a:r>
          </a:p>
          <a:p>
            <a:pPr>
              <a:buFont typeface="Wingdings" panose="05000000000000000000" pitchFamily="2" charset="2"/>
              <a:buChar char="Ø"/>
            </a:pPr>
            <a:r>
              <a:rPr lang="en-US"/>
              <a:t>Some schools do cater to special needs students—offer higher level of academic and emotional support</a:t>
            </a:r>
          </a:p>
          <a:p>
            <a:pPr>
              <a:buFont typeface="Wingdings" panose="05000000000000000000" pitchFamily="2" charset="2"/>
              <a:buChar char="Ø"/>
            </a:pPr>
            <a:r>
              <a:rPr lang="en-US"/>
              <a:t>Must visit and talk to staff</a:t>
            </a:r>
          </a:p>
        </p:txBody>
      </p:sp>
      <p:sp>
        <p:nvSpPr>
          <p:cNvPr id="4" name="Title 1"/>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Special Needs</a:t>
            </a:r>
          </a:p>
        </p:txBody>
      </p:sp>
    </p:spTree>
    <p:extLst>
      <p:ext uri="{BB962C8B-B14F-4D97-AF65-F5344CB8AC3E}">
        <p14:creationId xmlns:p14="http://schemas.microsoft.com/office/powerpoint/2010/main" val="149079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Why Attend this Workshop???</a:t>
            </a:r>
          </a:p>
        </p:txBody>
      </p:sp>
      <p:sp>
        <p:nvSpPr>
          <p:cNvPr id="4" name="Rectangle 3"/>
          <p:cNvSpPr/>
          <p:nvPr/>
        </p:nvSpPr>
        <p:spPr>
          <a:xfrm>
            <a:off x="1371600" y="2057400"/>
            <a:ext cx="6705600" cy="3046988"/>
          </a:xfrm>
          <a:prstGeom prst="rect">
            <a:avLst/>
          </a:prstGeom>
        </p:spPr>
        <p:txBody>
          <a:bodyPr wrap="square">
            <a:spAutoFit/>
          </a:bodyPr>
          <a:lstStyle/>
          <a:p>
            <a:pPr marL="914400" lvl="1" indent="-457200">
              <a:buFont typeface="Wingdings" panose="05000000000000000000" pitchFamily="2" charset="2"/>
              <a:buChar char="q"/>
            </a:pPr>
            <a:r>
              <a:rPr lang="en-US" sz="3200"/>
              <a:t>Important time for you</a:t>
            </a:r>
          </a:p>
          <a:p>
            <a:pPr marL="914400" lvl="1" indent="-457200">
              <a:buFont typeface="Wingdings" panose="05000000000000000000" pitchFamily="2" charset="2"/>
              <a:buChar char="q"/>
            </a:pPr>
            <a:r>
              <a:rPr lang="en-US" sz="3200"/>
              <a:t>Important time for HS students </a:t>
            </a:r>
          </a:p>
          <a:p>
            <a:pPr marL="914400" lvl="1" indent="-457200">
              <a:buFont typeface="Wingdings" panose="05000000000000000000" pitchFamily="2" charset="2"/>
              <a:buChar char="q"/>
            </a:pPr>
            <a:r>
              <a:rPr lang="en-US" sz="3200"/>
              <a:t>Need to get organized</a:t>
            </a:r>
          </a:p>
          <a:p>
            <a:pPr marL="914400" lvl="1" indent="-457200">
              <a:buFont typeface="Wingdings" panose="05000000000000000000" pitchFamily="2" charset="2"/>
              <a:buChar char="q"/>
            </a:pPr>
            <a:r>
              <a:rPr lang="en-US" sz="3200"/>
              <a:t>Lots of different information</a:t>
            </a:r>
          </a:p>
          <a:p>
            <a:pPr marL="914400" lvl="1" indent="-457200">
              <a:buFont typeface="Wingdings" panose="05000000000000000000" pitchFamily="2" charset="2"/>
              <a:buChar char="q"/>
            </a:pPr>
            <a:r>
              <a:rPr lang="en-US" sz="3200"/>
              <a:t>Get info from one who knows</a:t>
            </a:r>
          </a:p>
          <a:p>
            <a:pPr marL="914400" lvl="1" indent="-457200">
              <a:buFont typeface="Wingdings" panose="05000000000000000000" pitchFamily="2" charset="2"/>
              <a:buChar char="q"/>
            </a:pPr>
            <a:r>
              <a:rPr lang="en-US" sz="3200"/>
              <a:t>Learn the Rules!!! </a:t>
            </a:r>
          </a:p>
        </p:txBody>
      </p:sp>
    </p:spTree>
    <p:extLst>
      <p:ext uri="{BB962C8B-B14F-4D97-AF65-F5344CB8AC3E}">
        <p14:creationId xmlns:p14="http://schemas.microsoft.com/office/powerpoint/2010/main" val="119647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Lessons Learned</a:t>
            </a:r>
          </a:p>
        </p:txBody>
      </p:sp>
      <p:sp>
        <p:nvSpPr>
          <p:cNvPr id="3" name="Content Placeholder 2"/>
          <p:cNvSpPr>
            <a:spLocks noGrp="1"/>
          </p:cNvSpPr>
          <p:nvPr>
            <p:ph idx="1"/>
          </p:nvPr>
        </p:nvSpPr>
        <p:spPr>
          <a:xfrm>
            <a:off x="457200" y="1600200"/>
            <a:ext cx="8229600" cy="4800600"/>
          </a:xfrm>
        </p:spPr>
        <p:txBody>
          <a:bodyPr>
            <a:normAutofit fontScale="25000" lnSpcReduction="20000"/>
          </a:bodyPr>
          <a:lstStyle/>
          <a:p>
            <a:pPr marL="0" indent="0">
              <a:buNone/>
            </a:pPr>
            <a:r>
              <a:rPr lang="en-US" sz="6400" b="1"/>
              <a:t>1.  LIFE IS NOT FAIR. GET USED TO IT.</a:t>
            </a:r>
          </a:p>
          <a:p>
            <a:pPr marL="0" indent="0">
              <a:buNone/>
            </a:pPr>
            <a:r>
              <a:rPr lang="en-US" sz="6400" b="1"/>
              <a:t>2.  THE WORLD WON’T CARE ABOUT YOUR SELF ESTEEM.  THE WORLD WILL EXPECT YOU TO ACCOMPLISH SOMETHING BEFORE YOU FEEL GOOD ABOUT YOURSELF.</a:t>
            </a:r>
          </a:p>
          <a:p>
            <a:pPr marL="0" indent="0">
              <a:buNone/>
            </a:pPr>
            <a:r>
              <a:rPr lang="en-US" sz="6400" b="1"/>
              <a:t>3.  YOU WILL </a:t>
            </a:r>
            <a:r>
              <a:rPr lang="en-US" sz="6400" b="1" u="sng"/>
              <a:t>NOT</a:t>
            </a:r>
            <a:r>
              <a:rPr lang="en-US" sz="6400" b="1"/>
              <a:t> MAKE 40,000 DOLLARS A YEAR RIGHT OUT OF HIGH SCHOOL. YOU WON’T BE A VICE PRESIDENT WITH A CAR PHONE UNTIL YOU EARN BOTH.</a:t>
            </a:r>
          </a:p>
          <a:p>
            <a:pPr marL="0" indent="0">
              <a:buNone/>
            </a:pPr>
            <a:r>
              <a:rPr lang="en-US" sz="6400" b="1"/>
              <a:t>4.  IF YOU THINK YOUR TEACHER IS TOUGH, WAIT UNTIL YOU GET A BOSS. </a:t>
            </a:r>
          </a:p>
          <a:p>
            <a:pPr marL="0" indent="0">
              <a:buNone/>
            </a:pPr>
            <a:r>
              <a:rPr lang="en-US" sz="6400" b="1"/>
              <a:t>5.  FLIPPING BURGERS IS NOT BENEATH YOUR DIGNITY. YOUR GRANDPARENTS HAD A DIFFERENT WORD FOR BURGER FLIPPING:  THEY CALLED IT OPPORTUNITY.</a:t>
            </a:r>
          </a:p>
          <a:p>
            <a:pPr marL="0" indent="0">
              <a:buNone/>
            </a:pPr>
            <a:r>
              <a:rPr lang="en-US" sz="6400" b="1"/>
              <a:t>6.  IF YOU MESS UP IT’S NOT YOUR PARENTS’ FAULT. SO DON’T WHINE ABOUT YOUR MISTAKES. LEARN FROM THEM.</a:t>
            </a:r>
          </a:p>
          <a:p>
            <a:pPr marL="0" indent="0">
              <a:buNone/>
            </a:pPr>
            <a:r>
              <a:rPr lang="en-US" sz="6400" b="1"/>
              <a:t>7.  BEFORE YOU WERE BORN. YOUR PARENTS WEREN’T AS BORING AS THEY ARE NOW.  THEY GOT THAT WAY PAYING YOUR BILLS, CLEANING YOUR CLOTHES AND LISTENING TO YOU TALK ABOUT HOW COOL YOU ARE.  SO BEFORE YOU SAVE THE RAIN FOREST FROM THE PARASITES OF YOUR PARENTS’ GENERATION, TRY DELOUSING THE CLOSET OF YOUR OWN ROOM.</a:t>
            </a:r>
          </a:p>
          <a:p>
            <a:pPr marL="0" indent="0">
              <a:buNone/>
            </a:pPr>
            <a:r>
              <a:rPr lang="en-US" sz="6400" b="1"/>
              <a:t>8.  YOUR SCHOOL MAY HAVE DONE AWAY WITH WINNERS AND LOSERS BUT LIFE HAS NOT. IN SOME SCHOOLS THEY HAVE ABOLISHED FAILING GRADES: THEY’LL GIVE YOU AS MANY TIMES AS YOU WANT TO GET THE RIGHT ANSWER. THIS, OF COURSE, DOESN’T BEAR THE SLIGHTEST RESEMBLANCE TO </a:t>
            </a:r>
            <a:r>
              <a:rPr lang="en-US" sz="6400" b="1" u="sng"/>
              <a:t>ANYTHING</a:t>
            </a:r>
            <a:r>
              <a:rPr lang="en-US" sz="6400" b="1"/>
              <a:t> IN REAL LIFE.</a:t>
            </a:r>
          </a:p>
          <a:p>
            <a:pPr marL="0" indent="0">
              <a:buNone/>
            </a:pPr>
            <a:r>
              <a:rPr lang="en-US" sz="6400" b="1"/>
              <a:t>9   LIFE IS NOT DIVIDED INTO SEMESTERS. YOU DON’T GET SUMMERS OFF. AND VERY FEW EMPLOYERS ARE INTERESTED IN HELPING YOU FIND YOURSELF. DO THAT ON YOUR OWN TIME.</a:t>
            </a:r>
          </a:p>
          <a:p>
            <a:pPr marL="0" indent="0">
              <a:buNone/>
            </a:pPr>
            <a:r>
              <a:rPr lang="en-US" sz="6400" b="1"/>
              <a:t>10. BE NICE TO NERDS.... CHANCES ARE YOU WILL END UP WORKING FOR ONE.</a:t>
            </a:r>
          </a:p>
          <a:p>
            <a:pPr marL="0" indent="0">
              <a:buNone/>
            </a:pPr>
            <a:r>
              <a:rPr lang="en-US" sz="6400"/>
              <a:t> </a:t>
            </a:r>
          </a:p>
          <a:p>
            <a:pPr marL="0" indent="0">
              <a:buNone/>
            </a:pPr>
            <a:endParaRPr lang="en-US"/>
          </a:p>
        </p:txBody>
      </p:sp>
    </p:spTree>
    <p:extLst>
      <p:ext uri="{BB962C8B-B14F-4D97-AF65-F5344CB8AC3E}">
        <p14:creationId xmlns:p14="http://schemas.microsoft.com/office/powerpoint/2010/main" val="153777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DB\Desktop\INSIGHTS\Cartoon10001.t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828800"/>
            <a:ext cx="6400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0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br>
              <a:rPr lang="en-US" b="1" u="sng"/>
            </a:br>
            <a:r>
              <a:rPr lang="en-US" b="1" u="sng"/>
              <a:t>BEYOND HIGH SCHOOL</a:t>
            </a:r>
            <a:br>
              <a:rPr lang="en-US"/>
            </a:br>
            <a:r>
              <a:rPr lang="en-US" u="sng"/>
              <a:t>Other options for your future</a:t>
            </a:r>
            <a:br>
              <a:rPr lang="en-US"/>
            </a:b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z="2600" b="1" u="sng"/>
              <a:t>Helpful websites for you to explore:</a:t>
            </a:r>
            <a:endParaRPr lang="en-US" sz="2600" b="1"/>
          </a:p>
          <a:p>
            <a:pPr marL="0" indent="0">
              <a:buNone/>
            </a:pPr>
            <a:r>
              <a:rPr lang="en-US" u="sng">
                <a:hlinkClick r:id="rId2"/>
              </a:rPr>
              <a:t>http://mappingyourfuture.org</a:t>
            </a:r>
            <a:endParaRPr lang="en-US"/>
          </a:p>
          <a:p>
            <a:pPr marL="0" indent="0">
              <a:buNone/>
            </a:pPr>
            <a:r>
              <a:rPr lang="en-US" u="sng">
                <a:hlinkClick r:id="rId3"/>
              </a:rPr>
              <a:t>www.myfuture.com</a:t>
            </a:r>
            <a:endParaRPr lang="en-US"/>
          </a:p>
          <a:p>
            <a:pPr marL="0" indent="0">
              <a:buNone/>
            </a:pPr>
            <a:r>
              <a:rPr lang="en-US" u="sng">
                <a:hlinkClick r:id="rId4"/>
              </a:rPr>
              <a:t>http://www.careerkey.org</a:t>
            </a:r>
            <a:endParaRPr lang="en-US"/>
          </a:p>
          <a:p>
            <a:pPr marL="0" indent="0">
              <a:buNone/>
            </a:pPr>
            <a:r>
              <a:rPr lang="en-US" u="sng">
                <a:hlinkClick r:id="rId5"/>
              </a:rPr>
              <a:t>http://www.mhec.state.md.us/career/CareersinMaryland</a:t>
            </a:r>
            <a:endParaRPr lang="en-US"/>
          </a:p>
          <a:p>
            <a:pPr marL="0" indent="0">
              <a:buNone/>
            </a:pPr>
            <a:r>
              <a:rPr lang="en-US" u="sng">
                <a:hlinkClick r:id="rId6"/>
              </a:rPr>
              <a:t>http://www.skills.maryland.gov/</a:t>
            </a:r>
            <a:endParaRPr lang="en-US"/>
          </a:p>
          <a:p>
            <a:pPr marL="0" indent="0">
              <a:buNone/>
            </a:pPr>
            <a:r>
              <a:rPr lang="en-US"/>
              <a:t> </a:t>
            </a:r>
          </a:p>
          <a:p>
            <a:pPr marL="0" indent="0">
              <a:buNone/>
            </a:pPr>
            <a:r>
              <a:rPr lang="en-US" sz="2600" b="1" u="sng"/>
              <a:t>Find a Job</a:t>
            </a:r>
            <a:endParaRPr lang="en-US" sz="2600" b="1"/>
          </a:p>
          <a:p>
            <a:pPr marL="0" indent="0">
              <a:buNone/>
            </a:pPr>
            <a:r>
              <a:rPr lang="en-US" u="sng">
                <a:hlinkClick r:id="rId7"/>
              </a:rPr>
              <a:t>https://mwejobs.maryland.gov</a:t>
            </a:r>
            <a:endParaRPr lang="en-US"/>
          </a:p>
          <a:p>
            <a:pPr marL="0" indent="0">
              <a:buNone/>
            </a:pPr>
            <a:r>
              <a:rPr lang="en-US" u="sng">
                <a:hlinkClick r:id="rId8"/>
              </a:rPr>
              <a:t>http://www.careeronestop.org</a:t>
            </a:r>
            <a:endParaRPr lang="en-US"/>
          </a:p>
          <a:p>
            <a:pPr marL="0" indent="0">
              <a:buNone/>
            </a:pPr>
            <a:r>
              <a:rPr lang="en-US" u="sng">
                <a:hlinkClick r:id="rId7"/>
              </a:rPr>
              <a:t>https://mwejobs.maryland.gov</a:t>
            </a:r>
            <a:endParaRPr lang="en-US"/>
          </a:p>
          <a:p>
            <a:pPr marL="0" indent="0">
              <a:buNone/>
            </a:pPr>
            <a:r>
              <a:rPr lang="en-US" u="sng">
                <a:hlinkClick r:id="rId9"/>
              </a:rPr>
              <a:t>http://www.snagajob.com/</a:t>
            </a:r>
            <a:endParaRPr lang="en-US"/>
          </a:p>
          <a:p>
            <a:pPr marL="0" indent="0">
              <a:buNone/>
            </a:pPr>
            <a:r>
              <a:rPr lang="en-US"/>
              <a:t> </a:t>
            </a:r>
          </a:p>
          <a:p>
            <a:pPr marL="0" indent="0">
              <a:buNone/>
            </a:pPr>
            <a:endParaRPr lang="en-US"/>
          </a:p>
        </p:txBody>
      </p:sp>
    </p:spTree>
    <p:extLst>
      <p:ext uri="{BB962C8B-B14F-4D97-AF65-F5344CB8AC3E}">
        <p14:creationId xmlns:p14="http://schemas.microsoft.com/office/powerpoint/2010/main" val="152029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u="sng"/>
              <a:t>BEYOND HIGH SCHOOL</a:t>
            </a:r>
            <a:br>
              <a:rPr lang="en-US"/>
            </a:br>
            <a:r>
              <a:rPr lang="en-US" u="sng"/>
              <a:t>Other options for your future</a:t>
            </a:r>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7200" b="1" u="sng"/>
              <a:t>Volunteer Work</a:t>
            </a:r>
            <a:endParaRPr lang="en-US" sz="7200" b="1"/>
          </a:p>
          <a:p>
            <a:pPr marL="0" indent="0">
              <a:buNone/>
            </a:pPr>
            <a:r>
              <a:rPr lang="en-US" sz="5600"/>
              <a:t>Like a semester in school, an internship is a job that lasts for a limited amount of time. An internship is a great opportunity to get your feet wet in a profession, see how you like it, and learn some skills for the future. </a:t>
            </a:r>
          </a:p>
          <a:p>
            <a:pPr marL="0" indent="0">
              <a:buNone/>
            </a:pPr>
            <a:r>
              <a:rPr lang="en-US" sz="5600" u="sng">
                <a:hlinkClick r:id="rId2"/>
              </a:rPr>
              <a:t>http://www.jobcorps.gov/home.aspx</a:t>
            </a:r>
            <a:endParaRPr lang="en-US" sz="5600"/>
          </a:p>
          <a:p>
            <a:pPr marL="0" indent="0">
              <a:buNone/>
            </a:pPr>
            <a:r>
              <a:rPr lang="en-US" sz="5600" u="sng">
                <a:hlinkClick r:id="rId3"/>
              </a:rPr>
              <a:t>http://www.americorps.gov/</a:t>
            </a:r>
            <a:endParaRPr lang="en-US" sz="5600"/>
          </a:p>
          <a:p>
            <a:pPr marL="0" indent="0">
              <a:buNone/>
            </a:pPr>
            <a:r>
              <a:rPr lang="en-US" sz="5600" u="sng">
                <a:hlinkClick r:id="rId4"/>
              </a:rPr>
              <a:t>http://www.peacecorps.gov/</a:t>
            </a:r>
            <a:endParaRPr lang="en-US" sz="5600"/>
          </a:p>
          <a:p>
            <a:pPr marL="0" indent="0">
              <a:buNone/>
            </a:pPr>
            <a:r>
              <a:rPr lang="en-US"/>
              <a:t> </a:t>
            </a:r>
          </a:p>
          <a:p>
            <a:pPr marL="0" indent="0">
              <a:buNone/>
            </a:pPr>
            <a:r>
              <a:rPr lang="en-US" sz="7200" b="1" u="sng"/>
              <a:t>V-Tech/Trade School/Career College Education</a:t>
            </a:r>
            <a:endParaRPr lang="en-US" sz="7200" b="1"/>
          </a:p>
          <a:p>
            <a:pPr marL="0" indent="0">
              <a:buNone/>
            </a:pPr>
            <a:r>
              <a:rPr lang="en-US" sz="6400"/>
              <a:t>Studying for a particular trade or skill-based occupation can have tremendous benefits after high school. If you know exactly what vocation you want to pursue this may be for you. You will have “hands on” training and frequently learn within an environment similar to one at which you might work in the real world.</a:t>
            </a:r>
          </a:p>
          <a:p>
            <a:pPr marL="0" indent="0">
              <a:buNone/>
            </a:pPr>
            <a:endParaRPr lang="en-US" sz="6400" b="1" u="sng"/>
          </a:p>
          <a:p>
            <a:pPr marL="0" indent="0">
              <a:buNone/>
            </a:pPr>
            <a:r>
              <a:rPr lang="en-US" sz="7200" b="1" u="sng"/>
              <a:t>Apprenticeships</a:t>
            </a:r>
            <a:endParaRPr lang="en-US" sz="7200" b="1"/>
          </a:p>
          <a:p>
            <a:pPr marL="0" indent="0">
              <a:buNone/>
            </a:pPr>
            <a:r>
              <a:rPr lang="en-US" sz="6400"/>
              <a:t>An apprentice is a highly committed student who works full time under the direction of a skilled supervisor while attending classes in an effort to earn a license or certification in their field. Apprenticeship training requires a serious commitment to learning the trade as well as attendance on site and in the classroom. Apprenticeships run for various lengths of time depending on the trade profession and are typically paid for by your employer.</a:t>
            </a:r>
          </a:p>
          <a:p>
            <a:pPr marL="0" indent="0">
              <a:buNone/>
            </a:pPr>
            <a:r>
              <a:rPr lang="en-US" sz="6400" b="1"/>
              <a:t> </a:t>
            </a:r>
          </a:p>
        </p:txBody>
      </p:sp>
    </p:spTree>
    <p:extLst>
      <p:ext uri="{BB962C8B-B14F-4D97-AF65-F5344CB8AC3E}">
        <p14:creationId xmlns:p14="http://schemas.microsoft.com/office/powerpoint/2010/main" val="2249712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u="sng"/>
              <a:t>BEYOND HIGH SCHOOL</a:t>
            </a:r>
            <a:br>
              <a:rPr lang="en-US"/>
            </a:br>
            <a:r>
              <a:rPr lang="en-US" u="sng"/>
              <a:t>Other options for your future</a:t>
            </a:r>
            <a:endParaRPr lang="en-US"/>
          </a:p>
        </p:txBody>
      </p:sp>
      <p:sp>
        <p:nvSpPr>
          <p:cNvPr id="3" name="Content Placeholder 2"/>
          <p:cNvSpPr>
            <a:spLocks noGrp="1"/>
          </p:cNvSpPr>
          <p:nvPr>
            <p:ph idx="1"/>
          </p:nvPr>
        </p:nvSpPr>
        <p:spPr/>
        <p:txBody>
          <a:bodyPr>
            <a:normAutofit/>
          </a:bodyPr>
          <a:lstStyle/>
          <a:p>
            <a:pPr marL="0" indent="0">
              <a:buNone/>
            </a:pPr>
            <a:r>
              <a:rPr lang="en-US" sz="1900" b="1" u="sng"/>
              <a:t>Join the Military</a:t>
            </a:r>
            <a:endParaRPr lang="en-US" sz="1900" b="1"/>
          </a:p>
          <a:p>
            <a:pPr marL="0" indent="0">
              <a:buNone/>
            </a:pPr>
            <a:endParaRPr lang="en-US" sz="1700" u="sng"/>
          </a:p>
          <a:p>
            <a:pPr marL="0" indent="0">
              <a:buNone/>
            </a:pPr>
            <a:r>
              <a:rPr lang="en-US" sz="1700" u="sng"/>
              <a:t>MILITARY WEB SITES</a:t>
            </a:r>
            <a:endParaRPr lang="en-US" sz="1700"/>
          </a:p>
          <a:p>
            <a:pPr marL="0" indent="0">
              <a:buNone/>
            </a:pPr>
            <a:r>
              <a:rPr lang="en-US" sz="1400" u="sng"/>
              <a:t>Air Force: www.airforce.com</a:t>
            </a:r>
            <a:endParaRPr lang="en-US" sz="1400"/>
          </a:p>
          <a:p>
            <a:pPr marL="0" indent="0">
              <a:buNone/>
            </a:pPr>
            <a:r>
              <a:rPr lang="en-US" sz="1400" u="sng"/>
              <a:t>Army: www.goarmy.com</a:t>
            </a:r>
            <a:endParaRPr lang="en-US" sz="1400"/>
          </a:p>
          <a:p>
            <a:pPr marL="0" indent="0">
              <a:buNone/>
            </a:pPr>
            <a:r>
              <a:rPr lang="en-US" sz="1400" u="sng"/>
              <a:t>Coast Guard: www.uscg.mil</a:t>
            </a:r>
            <a:endParaRPr lang="en-US" sz="1400"/>
          </a:p>
          <a:p>
            <a:pPr marL="0" indent="0">
              <a:buNone/>
            </a:pPr>
            <a:r>
              <a:rPr lang="en-US" sz="1400" u="sng"/>
              <a:t>Marines: www.usmc.mil</a:t>
            </a:r>
            <a:endParaRPr lang="en-US" sz="1400"/>
          </a:p>
          <a:p>
            <a:pPr marL="0" indent="0">
              <a:buNone/>
            </a:pPr>
            <a:r>
              <a:rPr lang="en-US" sz="1400" u="sng"/>
              <a:t>National Guard: www.ngb.dtic.mil</a:t>
            </a:r>
            <a:endParaRPr lang="en-US" sz="1400"/>
          </a:p>
          <a:p>
            <a:pPr marL="0" indent="0">
              <a:buNone/>
            </a:pPr>
            <a:r>
              <a:rPr lang="en-US" sz="1400" u="sng"/>
              <a:t>Navy: http://www.navy.com/navy/careers.html</a:t>
            </a:r>
            <a:endParaRPr lang="en-US" sz="1400"/>
          </a:p>
          <a:p>
            <a:pPr marL="0" indent="0">
              <a:buNone/>
            </a:pPr>
            <a:endParaRPr lang="en-US" u="sng"/>
          </a:p>
          <a:p>
            <a:pPr marL="0" indent="0">
              <a:buNone/>
            </a:pPr>
            <a:endParaRPr lang="en-US"/>
          </a:p>
        </p:txBody>
      </p:sp>
    </p:spTree>
    <p:extLst>
      <p:ext uri="{BB962C8B-B14F-4D97-AF65-F5344CB8AC3E}">
        <p14:creationId xmlns:p14="http://schemas.microsoft.com/office/powerpoint/2010/main" val="101384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Resources</a:t>
            </a:r>
          </a:p>
        </p:txBody>
      </p:sp>
      <p:sp>
        <p:nvSpPr>
          <p:cNvPr id="3" name="Content Placeholder 2"/>
          <p:cNvSpPr>
            <a:spLocks noGrp="1"/>
          </p:cNvSpPr>
          <p:nvPr>
            <p:ph idx="1"/>
          </p:nvPr>
        </p:nvSpPr>
        <p:spPr/>
        <p:txBody>
          <a:bodyPr>
            <a:normAutofit fontScale="47500" lnSpcReduction="20000"/>
          </a:bodyPr>
          <a:lstStyle/>
          <a:p>
            <a:pPr marL="0" indent="0">
              <a:buNone/>
            </a:pPr>
            <a:r>
              <a:rPr lang="en-US" sz="3800" b="1" u="sng"/>
              <a:t>Family Connection (FCPS, ACPS)</a:t>
            </a:r>
          </a:p>
          <a:p>
            <a:pPr marL="0" indent="0">
              <a:buNone/>
            </a:pPr>
            <a:r>
              <a:rPr lang="en-US" u="sng">
                <a:solidFill>
                  <a:srgbClr val="0000FF"/>
                </a:solidFill>
              </a:rPr>
              <a:t>https://connection.naviance.com/family-connection/auth/login</a:t>
            </a:r>
            <a:endParaRPr lang="en-US">
              <a:solidFill>
                <a:srgbClr val="0000FF"/>
              </a:solidFill>
            </a:endParaRPr>
          </a:p>
          <a:p>
            <a:pPr marL="0" indent="0">
              <a:buNone/>
            </a:pPr>
            <a:r>
              <a:rPr lang="en-US"/>
              <a:t> </a:t>
            </a:r>
          </a:p>
          <a:p>
            <a:pPr marL="0" indent="0">
              <a:buNone/>
            </a:pPr>
            <a:r>
              <a:rPr lang="en-US" sz="3800" b="1" u="sng"/>
              <a:t>Request Test Scores to be sent to Colleges:</a:t>
            </a:r>
          </a:p>
          <a:p>
            <a:pPr marL="0" indent="0">
              <a:buNone/>
            </a:pPr>
            <a:r>
              <a:rPr lang="en-US" u="sng">
                <a:hlinkClick r:id="rId2"/>
              </a:rPr>
              <a:t>www.collegeboard.com</a:t>
            </a:r>
            <a:endParaRPr lang="en-US"/>
          </a:p>
          <a:p>
            <a:pPr marL="0" indent="0">
              <a:buNone/>
            </a:pPr>
            <a:r>
              <a:rPr lang="en-US" u="sng">
                <a:hlinkClick r:id="rId3"/>
              </a:rPr>
              <a:t>www.act.org</a:t>
            </a:r>
            <a:endParaRPr lang="en-US"/>
          </a:p>
          <a:p>
            <a:pPr marL="0" indent="0">
              <a:buNone/>
            </a:pPr>
            <a:r>
              <a:rPr lang="en-US"/>
              <a:t> </a:t>
            </a:r>
          </a:p>
          <a:p>
            <a:pPr marL="0" indent="0">
              <a:buNone/>
            </a:pPr>
            <a:r>
              <a:rPr lang="en-US" sz="3800" b="1" u="sng"/>
              <a:t>Great scholarship information:</a:t>
            </a:r>
          </a:p>
          <a:p>
            <a:pPr marL="0" indent="0">
              <a:buNone/>
            </a:pPr>
            <a:r>
              <a:rPr lang="en-US" u="sng">
                <a:hlinkClick r:id="rId4"/>
              </a:rPr>
              <a:t>www.fastweb.com</a:t>
            </a:r>
            <a:endParaRPr lang="en-US"/>
          </a:p>
          <a:p>
            <a:pPr marL="0" indent="0">
              <a:buNone/>
            </a:pPr>
            <a:r>
              <a:rPr lang="en-US" u="sng">
                <a:hlinkClick r:id="rId5"/>
              </a:rPr>
              <a:t>www.meritaid.com</a:t>
            </a:r>
            <a:endParaRPr lang="en-US"/>
          </a:p>
          <a:p>
            <a:pPr marL="0" indent="0">
              <a:buNone/>
            </a:pPr>
            <a:r>
              <a:rPr lang="en-US" u="sng">
                <a:hlinkClick r:id="rId6"/>
              </a:rPr>
              <a:t>www.schoolsoup.com</a:t>
            </a:r>
            <a:endParaRPr lang="en-US"/>
          </a:p>
          <a:p>
            <a:pPr marL="0" indent="0">
              <a:buNone/>
            </a:pPr>
            <a:r>
              <a:rPr lang="en-US"/>
              <a:t> </a:t>
            </a:r>
          </a:p>
          <a:p>
            <a:pPr marL="0" indent="0">
              <a:buNone/>
            </a:pPr>
            <a:r>
              <a:rPr lang="en-US" sz="3800" b="1" u="sng"/>
              <a:t>For student government loans and financial assistance—FREE:</a:t>
            </a:r>
            <a:endParaRPr lang="en-US" sz="3800" b="1"/>
          </a:p>
          <a:p>
            <a:pPr marL="0" indent="0">
              <a:buNone/>
            </a:pPr>
            <a:r>
              <a:rPr lang="en-US" u="sng">
                <a:hlinkClick r:id="rId7"/>
              </a:rPr>
              <a:t>www.fafsa.gov.edu</a:t>
            </a:r>
            <a:endParaRPr lang="en-US"/>
          </a:p>
          <a:p>
            <a:pPr marL="0" indent="0">
              <a:buNone/>
            </a:pPr>
            <a:r>
              <a:rPr lang="en-US"/>
              <a:t> </a:t>
            </a:r>
          </a:p>
          <a:p>
            <a:pPr marL="0" indent="0">
              <a:buNone/>
            </a:pPr>
            <a:r>
              <a:rPr lang="en-US" sz="3800" b="1" u="sng"/>
              <a:t>For selective colleges that require the CSS Profile to be completed:</a:t>
            </a:r>
          </a:p>
          <a:p>
            <a:pPr marL="0" indent="0">
              <a:buNone/>
            </a:pPr>
            <a:r>
              <a:rPr lang="en-US" u="sng">
                <a:hlinkClick r:id="rId8"/>
              </a:rPr>
              <a:t>http://www.collegeboard.com/student/pay/scholarships-and-aid</a:t>
            </a:r>
            <a:endParaRPr lang="en-US" u="sng"/>
          </a:p>
          <a:p>
            <a:pPr marL="0" indent="0">
              <a:buNone/>
            </a:pPr>
            <a:endParaRPr lang="en-US" u="sng"/>
          </a:p>
          <a:p>
            <a:pPr marL="0" indent="0">
              <a:buNone/>
            </a:pPr>
            <a:endParaRPr lang="en-US" u="sng"/>
          </a:p>
          <a:p>
            <a:endParaRPr lang="en-US"/>
          </a:p>
        </p:txBody>
      </p:sp>
    </p:spTree>
    <p:extLst>
      <p:ext uri="{BB962C8B-B14F-4D97-AF65-F5344CB8AC3E}">
        <p14:creationId xmlns:p14="http://schemas.microsoft.com/office/powerpoint/2010/main" val="315544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b="1" u="sng"/>
              <a:t>For Consultation/Advising: </a:t>
            </a:r>
            <a:r>
              <a:rPr lang="en-US" u="sng"/>
              <a:t> </a:t>
            </a:r>
          </a:p>
          <a:p>
            <a:pPr marL="0" indent="0" algn="ctr">
              <a:buNone/>
            </a:pPr>
            <a:r>
              <a:rPr lang="en-US"/>
              <a:t>INSIGHTS</a:t>
            </a:r>
          </a:p>
          <a:p>
            <a:pPr marL="0" indent="0" algn="ctr">
              <a:buNone/>
            </a:pPr>
            <a:r>
              <a:rPr lang="en-US"/>
              <a:t>703-975-1163</a:t>
            </a:r>
          </a:p>
          <a:p>
            <a:pPr marL="0" indent="0" algn="ctr">
              <a:buNone/>
            </a:pPr>
            <a:r>
              <a:rPr lang="en-US"/>
              <a:t>www.insights.education</a:t>
            </a:r>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Resources</a:t>
            </a:r>
          </a:p>
        </p:txBody>
      </p:sp>
    </p:spTree>
    <p:extLst>
      <p:ext uri="{BB962C8B-B14F-4D97-AF65-F5344CB8AC3E}">
        <p14:creationId xmlns:p14="http://schemas.microsoft.com/office/powerpoint/2010/main" val="184628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Questions</a:t>
            </a:r>
          </a:p>
        </p:txBody>
      </p:sp>
      <p:pic>
        <p:nvPicPr>
          <p:cNvPr id="6146" name="Picture 2" descr="C:\Users\JDB\AppData\Local\Microsoft\Windows\Temporary Internet Files\Content.IE5\5BPIF3GI\question-mark-460864_64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3634581" cy="41449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DB\AppData\Local\Microsoft\Windows\Temporary Internet Files\Content.IE5\5BPIF3GI\question-mark-460864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28750"/>
            <a:ext cx="4724400" cy="48291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DB\AppData\Local\Microsoft\Windows\Temporary Internet Files\Content.IE5\5BPIF3GI\question-mark-460864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3657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438400"/>
            <a:ext cx="7772400" cy="2862322"/>
          </a:xfrm>
          <a:prstGeom prst="rect">
            <a:avLst/>
          </a:prstGeom>
        </p:spPr>
        <p:txBody>
          <a:bodyPr wrap="square">
            <a:spAutoFit/>
          </a:bodyPr>
          <a:lstStyle/>
          <a:p>
            <a:r>
              <a:rPr lang="en-US" sz="6000" b="1" i="1"/>
              <a:t>“College is not a prize to be won…It is a match to be made.” </a:t>
            </a:r>
            <a:endParaRPr lang="en-US" sz="6000" b="1"/>
          </a:p>
        </p:txBody>
      </p:sp>
      <p:sp>
        <p:nvSpPr>
          <p:cNvPr id="5" name="TextBox 4"/>
          <p:cNvSpPr txBox="1"/>
          <p:nvPr/>
        </p:nvSpPr>
        <p:spPr>
          <a:xfrm>
            <a:off x="685800" y="685800"/>
            <a:ext cx="80010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i="1"/>
              <a:t>RULE #1</a:t>
            </a:r>
          </a:p>
        </p:txBody>
      </p:sp>
    </p:spTree>
    <p:extLst>
      <p:ext uri="{BB962C8B-B14F-4D97-AF65-F5344CB8AC3E}">
        <p14:creationId xmlns:p14="http://schemas.microsoft.com/office/powerpoint/2010/main" val="122372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69D2-CEDE-4C98-8999-92815DDE7F82}"/>
              </a:ext>
            </a:extLst>
          </p:cNvPr>
          <p:cNvSpPr>
            <a:spLocks noGrp="1"/>
          </p:cNvSpPr>
          <p:nvPr>
            <p:ph type="title"/>
          </p:nvPr>
        </p:nvSpPr>
        <p:spPr>
          <a:xfrm>
            <a:off x="685800" y="1118284"/>
            <a:ext cx="8229600" cy="1143000"/>
          </a:xfrm>
        </p:spPr>
        <p:txBody>
          <a:bodyPr>
            <a:normAutofit fontScale="90000"/>
          </a:bodyPr>
          <a:lstStyle/>
          <a:p>
            <a:r>
              <a:rPr lang="en-US"/>
              <a:t>What’s the Better Fit for Your Child?</a:t>
            </a:r>
          </a:p>
        </p:txBody>
      </p:sp>
      <p:sp>
        <p:nvSpPr>
          <p:cNvPr id="3" name="Text Placeholder 2">
            <a:extLst>
              <a:ext uri="{FF2B5EF4-FFF2-40B4-BE49-F238E27FC236}">
                <a16:creationId xmlns:a16="http://schemas.microsoft.com/office/drawing/2014/main" id="{5890EEF3-F3F4-4996-D13F-16024AAC41FD}"/>
              </a:ext>
            </a:extLst>
          </p:cNvPr>
          <p:cNvSpPr>
            <a:spLocks noGrp="1"/>
          </p:cNvSpPr>
          <p:nvPr>
            <p:ph type="body" idx="1"/>
          </p:nvPr>
        </p:nvSpPr>
        <p:spPr>
          <a:xfrm>
            <a:off x="685800" y="2155033"/>
            <a:ext cx="4040188" cy="639762"/>
          </a:xfrm>
        </p:spPr>
        <p:txBody>
          <a:bodyPr>
            <a:normAutofit/>
          </a:bodyPr>
          <a:lstStyle/>
          <a:p>
            <a:r>
              <a:rPr lang="en-US"/>
              <a:t>Big Fish in a Little Pond</a:t>
            </a:r>
          </a:p>
        </p:txBody>
      </p:sp>
      <p:pic>
        <p:nvPicPr>
          <p:cNvPr id="8" name="Content Placeholder 7" descr="Competition with solid fill">
            <a:extLst>
              <a:ext uri="{FF2B5EF4-FFF2-40B4-BE49-F238E27FC236}">
                <a16:creationId xmlns:a16="http://schemas.microsoft.com/office/drawing/2014/main" id="{9BCBBE29-6ED4-9B67-E654-B6151A708AD2}"/>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95325" y="2362200"/>
            <a:ext cx="3432175" cy="3783232"/>
          </a:xfrm>
        </p:spPr>
      </p:pic>
      <p:sp>
        <p:nvSpPr>
          <p:cNvPr id="5" name="Text Placeholder 4">
            <a:extLst>
              <a:ext uri="{FF2B5EF4-FFF2-40B4-BE49-F238E27FC236}">
                <a16:creationId xmlns:a16="http://schemas.microsoft.com/office/drawing/2014/main" id="{75C5E613-CA23-CD19-A77C-8A499F1BAB49}"/>
              </a:ext>
            </a:extLst>
          </p:cNvPr>
          <p:cNvSpPr>
            <a:spLocks noGrp="1"/>
          </p:cNvSpPr>
          <p:nvPr>
            <p:ph type="body" sz="quarter" idx="3"/>
          </p:nvPr>
        </p:nvSpPr>
        <p:spPr>
          <a:xfrm>
            <a:off x="4954587" y="2155033"/>
            <a:ext cx="4041775" cy="639762"/>
          </a:xfrm>
        </p:spPr>
        <p:txBody>
          <a:bodyPr>
            <a:normAutofit/>
          </a:bodyPr>
          <a:lstStyle/>
          <a:p>
            <a:r>
              <a:rPr lang="en-US"/>
              <a:t>Little Fish in a Big Pond</a:t>
            </a:r>
          </a:p>
        </p:txBody>
      </p:sp>
      <p:pic>
        <p:nvPicPr>
          <p:cNvPr id="14" name="Picture 13" descr="Goldfish in a fish bowl">
            <a:extLst>
              <a:ext uri="{FF2B5EF4-FFF2-40B4-BE49-F238E27FC236}">
                <a16:creationId xmlns:a16="http://schemas.microsoft.com/office/drawing/2014/main" id="{16FDC03B-C03F-FC20-A979-DFD5ED46E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012" y="2767915"/>
            <a:ext cx="3903663" cy="2971801"/>
          </a:xfrm>
          <a:prstGeom prst="rect">
            <a:avLst/>
          </a:prstGeom>
        </p:spPr>
      </p:pic>
      <p:sp>
        <p:nvSpPr>
          <p:cNvPr id="17" name="TextBox 16">
            <a:extLst>
              <a:ext uri="{FF2B5EF4-FFF2-40B4-BE49-F238E27FC236}">
                <a16:creationId xmlns:a16="http://schemas.microsoft.com/office/drawing/2014/main" id="{7F7052A4-8526-8C0B-DD98-8821E428AE1B}"/>
              </a:ext>
            </a:extLst>
          </p:cNvPr>
          <p:cNvSpPr txBox="1"/>
          <p:nvPr/>
        </p:nvSpPr>
        <p:spPr>
          <a:xfrm>
            <a:off x="585788" y="410398"/>
            <a:ext cx="80010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i="1"/>
              <a:t>RULE #2</a:t>
            </a:r>
          </a:p>
        </p:txBody>
      </p:sp>
    </p:spTree>
    <p:extLst>
      <p:ext uri="{BB962C8B-B14F-4D97-AF65-F5344CB8AC3E}">
        <p14:creationId xmlns:p14="http://schemas.microsoft.com/office/powerpoint/2010/main" val="343859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BB77-87B5-E847-8741-5C60ABC7FC50}"/>
              </a:ext>
            </a:extLst>
          </p:cNvPr>
          <p:cNvSpPr>
            <a:spLocks noGrp="1"/>
          </p:cNvSpPr>
          <p:nvPr>
            <p:ph type="title"/>
          </p:nvPr>
        </p:nvSpPr>
        <p:spPr>
          <a:xfrm>
            <a:off x="493776" y="713549"/>
            <a:ext cx="8229600" cy="1066800"/>
          </a:xfrm>
          <a:solidFill>
            <a:srgbClr val="0070C0"/>
          </a:solidFill>
        </p:spPr>
        <p:txBody>
          <a:bodyPr>
            <a:normAutofit fontScale="90000"/>
          </a:bodyPr>
          <a:lstStyle/>
          <a:p>
            <a:r>
              <a:rPr lang="en-US" sz="4400"/>
              <a:t> </a:t>
            </a:r>
            <a:br>
              <a:rPr lang="en-US" sz="4400"/>
            </a:br>
            <a:r>
              <a:rPr lang="en-US" sz="4400" i="1">
                <a:solidFill>
                  <a:schemeClr val="bg1"/>
                </a:solidFill>
              </a:rPr>
              <a:t>RULE #3</a:t>
            </a:r>
            <a:br>
              <a:rPr lang="en-US" sz="4400" i="1"/>
            </a:br>
            <a:endParaRPr lang="en-US"/>
          </a:p>
        </p:txBody>
      </p:sp>
      <p:sp>
        <p:nvSpPr>
          <p:cNvPr id="3" name="Content Placeholder 2">
            <a:extLst>
              <a:ext uri="{FF2B5EF4-FFF2-40B4-BE49-F238E27FC236}">
                <a16:creationId xmlns:a16="http://schemas.microsoft.com/office/drawing/2014/main" id="{B59AE8AB-0ACE-A236-A025-F448C07CDA8D}"/>
              </a:ext>
            </a:extLst>
          </p:cNvPr>
          <p:cNvSpPr>
            <a:spLocks noGrp="1"/>
          </p:cNvSpPr>
          <p:nvPr>
            <p:ph idx="1"/>
          </p:nvPr>
        </p:nvSpPr>
        <p:spPr/>
        <p:txBody>
          <a:bodyPr/>
          <a:lstStyle/>
          <a:p>
            <a:endParaRPr lang="en-US"/>
          </a:p>
          <a:p>
            <a:pPr marL="0" indent="0">
              <a:buNone/>
            </a:pPr>
            <a:endParaRPr lang="en-US" sz="5400" b="1">
              <a:latin typeface="Avenir Next LT Pro Light" panose="020F0502020204030204" pitchFamily="34" charset="0"/>
            </a:endParaRPr>
          </a:p>
          <a:p>
            <a:pPr marL="0" indent="0">
              <a:buNone/>
            </a:pPr>
            <a:r>
              <a:rPr lang="en-US" sz="5400" b="1">
                <a:latin typeface="Avenir Next LT Pro Light" panose="020F0502020204030204" pitchFamily="34" charset="0"/>
              </a:rPr>
              <a:t>CHECK YOUR EGO AT YOUR FRONT DOOR  </a:t>
            </a:r>
          </a:p>
        </p:txBody>
      </p:sp>
    </p:spTree>
    <p:extLst>
      <p:ext uri="{BB962C8B-B14F-4D97-AF65-F5344CB8AC3E}">
        <p14:creationId xmlns:p14="http://schemas.microsoft.com/office/powerpoint/2010/main" val="25080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44963"/>
          </a:xfrm>
        </p:spPr>
        <p:txBody>
          <a:bodyPr>
            <a:normAutofit fontScale="77500" lnSpcReduction="20000"/>
          </a:bodyPr>
          <a:lstStyle/>
          <a:p>
            <a:pPr marL="0" lvl="0" indent="0" algn="ctr">
              <a:buNone/>
            </a:pPr>
            <a:r>
              <a:rPr lang="en-US" sz="6200" b="1" i="1"/>
              <a:t>LIFE IS NOT FAIR.</a:t>
            </a:r>
          </a:p>
          <a:p>
            <a:pPr marL="0" lvl="0" indent="0">
              <a:buNone/>
            </a:pPr>
            <a:endParaRPr lang="en-US" sz="5400" i="1"/>
          </a:p>
          <a:p>
            <a:pPr marL="0" lvl="0" indent="0">
              <a:buNone/>
            </a:pPr>
            <a:r>
              <a:rPr lang="en-US" sz="5400" i="1"/>
              <a:t>Neither is the Admissions process.</a:t>
            </a:r>
          </a:p>
          <a:p>
            <a:pPr marL="0" lvl="0" indent="0">
              <a:buNone/>
            </a:pPr>
            <a:r>
              <a:rPr lang="en-US" sz="5400" i="1"/>
              <a:t>But it’s basically the same for everybody, no matter how high your GPA, SAT/ACT  or college of choice is.</a:t>
            </a:r>
            <a:endParaRPr lang="en-US" sz="5400"/>
          </a:p>
          <a:p>
            <a:endParaRPr lang="en-US" sz="4800"/>
          </a:p>
        </p:txBody>
      </p:sp>
      <p:sp>
        <p:nvSpPr>
          <p:cNvPr id="5" name="TextBox 4"/>
          <p:cNvSpPr txBox="1"/>
          <p:nvPr/>
        </p:nvSpPr>
        <p:spPr>
          <a:xfrm>
            <a:off x="647700" y="669786"/>
            <a:ext cx="80010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a:t> </a:t>
            </a:r>
            <a:r>
              <a:rPr lang="en-US" sz="4000" i="1"/>
              <a:t>RULE #4</a:t>
            </a:r>
          </a:p>
        </p:txBody>
      </p:sp>
    </p:spTree>
    <p:extLst>
      <p:ext uri="{BB962C8B-B14F-4D97-AF65-F5344CB8AC3E}">
        <p14:creationId xmlns:p14="http://schemas.microsoft.com/office/powerpoint/2010/main" val="321019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75500"/>
            <a:ext cx="8229600" cy="1143000"/>
          </a:xfrm>
        </p:spPr>
        <p:txBody>
          <a:bodyPr>
            <a:normAutofit fontScale="90000"/>
          </a:bodyPr>
          <a:lstStyle/>
          <a:p>
            <a:r>
              <a:rPr lang="en-US" b="1"/>
              <a:t>Is College for Every Senior?</a:t>
            </a:r>
            <a:br>
              <a:rPr lang="en-US" b="1"/>
            </a:br>
            <a:r>
              <a:rPr lang="en-US"/>
              <a:t>(Or Parent?)</a:t>
            </a:r>
          </a:p>
        </p:txBody>
      </p:sp>
      <p:sp>
        <p:nvSpPr>
          <p:cNvPr id="3" name="Content Placeholder 2"/>
          <p:cNvSpPr>
            <a:spLocks noGrp="1"/>
          </p:cNvSpPr>
          <p:nvPr>
            <p:ph idx="1"/>
          </p:nvPr>
        </p:nvSpPr>
        <p:spPr>
          <a:xfrm>
            <a:off x="495300" y="2218500"/>
            <a:ext cx="8420100" cy="4334701"/>
          </a:xfrm>
        </p:spPr>
        <p:txBody>
          <a:bodyPr>
            <a:normAutofit/>
          </a:bodyPr>
          <a:lstStyle/>
          <a:p>
            <a:pPr marL="0" indent="0">
              <a:buNone/>
            </a:pPr>
            <a:r>
              <a:rPr lang="en-US"/>
              <a:t>				NO!!!																																				</a:t>
            </a:r>
          </a:p>
          <a:p>
            <a:pPr marL="0" indent="0">
              <a:buNone/>
            </a:pPr>
            <a:endParaRPr lang="en-US" i="1"/>
          </a:p>
          <a:p>
            <a:pPr marL="0" indent="0">
              <a:buNone/>
            </a:pPr>
            <a:endParaRPr lang="en-US" i="1"/>
          </a:p>
          <a:p>
            <a:pPr marL="0" indent="0">
              <a:buNone/>
            </a:pPr>
            <a:r>
              <a:rPr lang="en-US" i="1"/>
              <a:t>It may be better to wait a year or two until ready. </a:t>
            </a:r>
          </a:p>
          <a:p>
            <a:pPr marL="0" indent="0">
              <a:buNone/>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44265"/>
            <a:ext cx="3581400" cy="233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38400" y="5181600"/>
            <a:ext cx="4724400" cy="338554"/>
          </a:xfrm>
          <a:prstGeom prst="rect">
            <a:avLst/>
          </a:prstGeom>
        </p:spPr>
        <p:txBody>
          <a:bodyPr wrap="square">
            <a:spAutoFit/>
          </a:bodyPr>
          <a:lstStyle/>
          <a:p>
            <a:r>
              <a:rPr lang="en-US" sz="1600" b="1"/>
              <a:t>   First Day of School 	   First Day of College </a:t>
            </a:r>
            <a:endParaRPr lang="en-US" sz="1600"/>
          </a:p>
        </p:txBody>
      </p:sp>
      <p:sp>
        <p:nvSpPr>
          <p:cNvPr id="5" name="TextBox 4">
            <a:extLst>
              <a:ext uri="{FF2B5EF4-FFF2-40B4-BE49-F238E27FC236}">
                <a16:creationId xmlns:a16="http://schemas.microsoft.com/office/drawing/2014/main" id="{B32F209C-CB64-EEE0-4494-EBA9667D26C9}"/>
              </a:ext>
            </a:extLst>
          </p:cNvPr>
          <p:cNvSpPr txBox="1"/>
          <p:nvPr/>
        </p:nvSpPr>
        <p:spPr>
          <a:xfrm>
            <a:off x="513588" y="322222"/>
            <a:ext cx="80010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a:t> </a:t>
            </a:r>
            <a:r>
              <a:rPr lang="en-US" sz="4000" i="1"/>
              <a:t>RULE #5</a:t>
            </a:r>
          </a:p>
        </p:txBody>
      </p:sp>
    </p:spTree>
    <p:extLst>
      <p:ext uri="{BB962C8B-B14F-4D97-AF65-F5344CB8AC3E}">
        <p14:creationId xmlns:p14="http://schemas.microsoft.com/office/powerpoint/2010/main" val="392966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t>Gap Year</a:t>
            </a:r>
          </a:p>
        </p:txBody>
      </p:sp>
      <p:sp>
        <p:nvSpPr>
          <p:cNvPr id="3" name="Content Placeholder 2"/>
          <p:cNvSpPr>
            <a:spLocks noGrp="1"/>
          </p:cNvSpPr>
          <p:nvPr>
            <p:ph idx="1"/>
          </p:nvPr>
        </p:nvSpPr>
        <p:spPr/>
        <p:txBody>
          <a:bodyPr>
            <a:normAutofit fontScale="62500" lnSpcReduction="20000"/>
          </a:bodyPr>
          <a:lstStyle/>
          <a:p>
            <a:pPr marL="0" indent="0">
              <a:buNone/>
            </a:pPr>
            <a:r>
              <a:rPr lang="en-US" sz="2600" b="1" u="sng"/>
              <a:t>What is a Gap Year?</a:t>
            </a:r>
            <a:endParaRPr lang="en-US" sz="2600"/>
          </a:p>
          <a:p>
            <a:pPr marL="0" indent="0">
              <a:buNone/>
            </a:pPr>
            <a:r>
              <a:rPr lang="en-US" sz="2600"/>
              <a:t>A Gap Year is when a student chooses to wait a period of time (usually six months to a year) after graduating from high school and before starting college.</a:t>
            </a:r>
          </a:p>
          <a:p>
            <a:pPr marL="0" indent="0">
              <a:buNone/>
            </a:pPr>
            <a:endParaRPr lang="en-US" sz="2000"/>
          </a:p>
          <a:p>
            <a:pPr marL="0" indent="0">
              <a:buNone/>
            </a:pPr>
            <a:r>
              <a:rPr lang="en-US" sz="2600" b="1" u="sng"/>
              <a:t>What do I do during a Gap Year?</a:t>
            </a:r>
            <a:endParaRPr lang="en-US" sz="2600"/>
          </a:p>
          <a:p>
            <a:pPr marL="0" indent="0">
              <a:buNone/>
            </a:pPr>
            <a:r>
              <a:rPr lang="en-US" sz="2600"/>
              <a:t>Gap Year programs can involve a variety of activities: credit or non-credit study, community service, travel, work internships, or a combination thereof. There are also several programs available abroad. You can use your time to explore an interest, perform community service, live independently, and develop specific skills. The possibilities are nearly endless depending on what type of program you choose.</a:t>
            </a:r>
          </a:p>
          <a:p>
            <a:pPr marL="0" indent="0">
              <a:buNone/>
            </a:pPr>
            <a:endParaRPr lang="en-US" sz="2000"/>
          </a:p>
          <a:p>
            <a:pPr marL="0" indent="0">
              <a:buNone/>
            </a:pPr>
            <a:r>
              <a:rPr lang="en-US" sz="2600" b="1" u="sng"/>
              <a:t>What reasons are there for considering a Gap Year?</a:t>
            </a:r>
          </a:p>
          <a:p>
            <a:pPr>
              <a:buFont typeface="Wingdings" panose="05000000000000000000" pitchFamily="2" charset="2"/>
              <a:buChar char="Ø"/>
            </a:pPr>
            <a:r>
              <a:rPr lang="en-US" sz="2300"/>
              <a:t>You want to work in a particular area of interest to see if you really like it.</a:t>
            </a:r>
          </a:p>
          <a:p>
            <a:pPr>
              <a:buFont typeface="Wingdings" panose="05000000000000000000" pitchFamily="2" charset="2"/>
              <a:buChar char="Ø"/>
            </a:pPr>
            <a:r>
              <a:rPr lang="en-US" sz="2300"/>
              <a:t>You want to learn more about yourself and pursue new interests.</a:t>
            </a:r>
          </a:p>
          <a:p>
            <a:pPr>
              <a:buFont typeface="Wingdings" panose="05000000000000000000" pitchFamily="2" charset="2"/>
              <a:buChar char="Ø"/>
            </a:pPr>
            <a:r>
              <a:rPr lang="en-US" sz="2300"/>
              <a:t>You want to want to save money and have some life experience so you will be ready to take full advantage of your college experience.</a:t>
            </a:r>
          </a:p>
          <a:p>
            <a:pPr>
              <a:buFont typeface="Wingdings" panose="05000000000000000000" pitchFamily="2" charset="2"/>
              <a:buChar char="Ø"/>
            </a:pPr>
            <a:r>
              <a:rPr lang="en-US" sz="2300"/>
              <a:t>You have pushed yourself so hard through high school that you are “burnt out” and you need a break after the admissions process.</a:t>
            </a:r>
          </a:p>
          <a:p>
            <a:pPr>
              <a:buFont typeface="Wingdings" panose="05000000000000000000" pitchFamily="2" charset="2"/>
              <a:buChar char="Ø"/>
            </a:pPr>
            <a:r>
              <a:rPr lang="en-US" sz="2300"/>
              <a:t>You want to head to college with a clearer idea of your path of study.</a:t>
            </a:r>
          </a:p>
          <a:p>
            <a:pPr>
              <a:buFont typeface="Wingdings" panose="05000000000000000000" pitchFamily="2" charset="2"/>
              <a:buChar char="Ø"/>
            </a:pPr>
            <a:r>
              <a:rPr lang="en-US" sz="2300"/>
              <a:t>You are excited about the wealth of opportunities that a Gap Year offers</a:t>
            </a:r>
          </a:p>
          <a:p>
            <a:pPr>
              <a:buFont typeface="Wingdings" panose="05000000000000000000" pitchFamily="2" charset="2"/>
              <a:buChar char="Ø"/>
            </a:pPr>
            <a:r>
              <a:rPr lang="en-US" sz="2300"/>
              <a:t>You want an opportunity to live independently, away from family and friends.</a:t>
            </a:r>
          </a:p>
          <a:p>
            <a:pPr marL="0" indent="0">
              <a:buNone/>
            </a:pPr>
            <a:endParaRPr lang="en-US"/>
          </a:p>
        </p:txBody>
      </p:sp>
    </p:spTree>
    <p:extLst>
      <p:ext uri="{BB962C8B-B14F-4D97-AF65-F5344CB8AC3E}">
        <p14:creationId xmlns:p14="http://schemas.microsoft.com/office/powerpoint/2010/main" val="1179789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3143</Words>
  <Application>Microsoft Office PowerPoint</Application>
  <PresentationFormat>On-screen Show (4:3)</PresentationFormat>
  <Paragraphs>393</Paragraphs>
  <Slides>37</Slides>
  <Notes>4</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Arial</vt:lpstr>
      <vt:lpstr>Avenir Next LT Pro Light</vt:lpstr>
      <vt:lpstr>Calibri</vt:lpstr>
      <vt:lpstr>Figtree</vt:lpstr>
      <vt:lpstr>Wingdings</vt:lpstr>
      <vt:lpstr>Office Theme</vt:lpstr>
      <vt:lpstr> </vt:lpstr>
      <vt:lpstr> The College Admissions Game: How Can You Play If You Don’t Know the Rules? </vt:lpstr>
      <vt:lpstr>Why Attend this Workshop???</vt:lpstr>
      <vt:lpstr>PowerPoint Presentation</vt:lpstr>
      <vt:lpstr>What’s the Better Fit for Your Child?</vt:lpstr>
      <vt:lpstr>  RULE #3 </vt:lpstr>
      <vt:lpstr>PowerPoint Presentation</vt:lpstr>
      <vt:lpstr>Is College for Every Senior? (Or Parent?)</vt:lpstr>
      <vt:lpstr>Gap Year</vt:lpstr>
      <vt:lpstr>What are Desired College Readiness Skills for HS GRADUATES?</vt:lpstr>
      <vt:lpstr>PowerPoint Presentation</vt:lpstr>
      <vt:lpstr>To-Do List</vt:lpstr>
      <vt:lpstr>1) Transcripts</vt:lpstr>
      <vt:lpstr>PowerPoint Presentation</vt:lpstr>
      <vt:lpstr>2) Recommendations</vt:lpstr>
      <vt:lpstr>3) Test Scores</vt:lpstr>
      <vt:lpstr>4) Applications</vt:lpstr>
      <vt:lpstr>5) School Selection</vt:lpstr>
      <vt:lpstr>6) Essays</vt:lpstr>
      <vt:lpstr>Common App Essay Prompts</vt:lpstr>
      <vt:lpstr>7) Financial Planning</vt:lpstr>
      <vt:lpstr>8) College Visits/Interviews</vt:lpstr>
      <vt:lpstr>PowerPoint Presentation</vt:lpstr>
      <vt:lpstr>Post-secondary Planning Timeline— Freshmen </vt:lpstr>
      <vt:lpstr>Post-secondary Planning Timeline— Sophomores </vt:lpstr>
      <vt:lpstr>Juniors</vt:lpstr>
      <vt:lpstr>Seniors</vt:lpstr>
      <vt:lpstr>PowerPoint Presentation</vt:lpstr>
      <vt:lpstr>Special Needs</vt:lpstr>
      <vt:lpstr>Lessons Learned</vt:lpstr>
      <vt:lpstr>PowerPoint Presentation</vt:lpstr>
      <vt:lpstr> BEYOND HIGH SCHOOL Other options for your future </vt:lpstr>
      <vt:lpstr>BEYOND HIGH SCHOOL Other options for your future</vt:lpstr>
      <vt:lpstr>BEYOND HIGH SCHOOL Other options for your future</vt:lpstr>
      <vt:lpstr>Resources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JDB</dc:creator>
  <cp:lastModifiedBy>Casey  Bettencourt</cp:lastModifiedBy>
  <cp:revision>2</cp:revision>
  <cp:lastPrinted>2016-02-26T19:00:51Z</cp:lastPrinted>
  <dcterms:created xsi:type="dcterms:W3CDTF">2016-02-25T19:34:30Z</dcterms:created>
  <dcterms:modified xsi:type="dcterms:W3CDTF">2025-03-04T17:20:35Z</dcterms:modified>
</cp:coreProperties>
</file>