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703" r:id="rId3"/>
    <p:sldMasterId id="2147483705" r:id="rId4"/>
  </p:sldMasterIdLst>
  <p:notesMasterIdLst>
    <p:notesMasterId r:id="rId19"/>
  </p:notesMasterIdLst>
  <p:sldIdLst>
    <p:sldId id="267" r:id="rId5"/>
    <p:sldId id="279" r:id="rId6"/>
    <p:sldId id="268" r:id="rId7"/>
    <p:sldId id="270" r:id="rId8"/>
    <p:sldId id="269" r:id="rId9"/>
    <p:sldId id="275" r:id="rId10"/>
    <p:sldId id="276" r:id="rId11"/>
    <p:sldId id="277" r:id="rId12"/>
    <p:sldId id="273" r:id="rId13"/>
    <p:sldId id="274" r:id="rId14"/>
    <p:sldId id="278" r:id="rId15"/>
    <p:sldId id="272" r:id="rId16"/>
    <p:sldId id="271" r:id="rId17"/>
    <p:sldId id="280"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p:cViewPr varScale="1">
        <p:scale>
          <a:sx n="62" d="100"/>
          <a:sy n="62" d="100"/>
        </p:scale>
        <p:origin x="844" y="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6CE50D9-3643-4BD2-9FA3-04E0D880B78D}" type="datetimeFigureOut">
              <a:rPr lang="en-US" smtClean="0"/>
              <a:t>1/24/2022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06FE1D4-DED0-4A96-BB79-E04CF6B20FE8}" type="slidenum">
              <a:rPr lang="en-US" smtClean="0"/>
              <a:t>‹#›</a:t>
            </a:fld>
            <a:endParaRPr lang="en-US"/>
          </a:p>
        </p:txBody>
      </p:sp>
    </p:spTree>
    <p:extLst>
      <p:ext uri="{BB962C8B-B14F-4D97-AF65-F5344CB8AC3E}">
        <p14:creationId xmlns:p14="http://schemas.microsoft.com/office/powerpoint/2010/main" val="12078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E1D4-DED0-4A96-BB79-E04CF6B20FE8}" type="slidenum">
              <a:rPr lang="en-US" smtClean="0"/>
              <a:t>3</a:t>
            </a:fld>
            <a:endParaRPr lang="en-US"/>
          </a:p>
        </p:txBody>
      </p:sp>
    </p:spTree>
    <p:extLst>
      <p:ext uri="{BB962C8B-B14F-4D97-AF65-F5344CB8AC3E}">
        <p14:creationId xmlns:p14="http://schemas.microsoft.com/office/powerpoint/2010/main" val="36513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_Top 2-eve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D1D473-7B61-4FFB-87D3-294ADACD9CAD}"/>
              </a:ext>
            </a:extLst>
          </p:cNvPr>
          <p:cNvGrpSpPr/>
          <p:nvPr userDrawn="1"/>
        </p:nvGrpSpPr>
        <p:grpSpPr>
          <a:xfrm>
            <a:off x="16960" y="1985867"/>
            <a:ext cx="12192002" cy="4883857"/>
            <a:chOff x="458864" y="2384936"/>
            <a:chExt cx="15029882" cy="4495678"/>
          </a:xfrm>
        </p:grpSpPr>
        <p:sp>
          <p:nvSpPr>
            <p:cNvPr id="16" name="Rectangle 15">
              <a:extLst>
                <a:ext uri="{FF2B5EF4-FFF2-40B4-BE49-F238E27FC236}">
                  <a16:creationId xmlns:a16="http://schemas.microsoft.com/office/drawing/2014/main" id="{7684F357-0C41-471E-A413-4D42ADE55B12}"/>
                </a:ext>
              </a:extLst>
            </p:cNvPr>
            <p:cNvSpPr/>
            <p:nvPr userDrawn="1"/>
          </p:nvSpPr>
          <p:spPr>
            <a:xfrm>
              <a:off x="458864" y="2395729"/>
              <a:ext cx="7494032" cy="448488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64E42841-C15A-48CC-A268-2C989B14BD70}"/>
                </a:ext>
              </a:extLst>
            </p:cNvPr>
            <p:cNvSpPr/>
            <p:nvPr userDrawn="1"/>
          </p:nvSpPr>
          <p:spPr>
            <a:xfrm>
              <a:off x="7952898" y="2384936"/>
              <a:ext cx="7535848" cy="449567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2423067" y="2133328"/>
            <a:ext cx="1266825"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417593" y="3094082"/>
            <a:ext cx="5470901"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387457" y="3429000"/>
            <a:ext cx="5470901" cy="1358113"/>
          </a:xfrm>
        </p:spPr>
        <p:txBody>
          <a:bodyPr lIns="36000" tIns="0" rIns="0" bIns="0">
            <a:normAutofit/>
          </a:bodyPr>
          <a:lstStyle>
            <a:lvl1pPr marL="0" indent="0" algn="ctr">
              <a:buFont typeface="Arial" panose="020B0604020202020204" pitchFamily="34" charset="0"/>
              <a:buNone/>
              <a:defRPr sz="1400"/>
            </a:lvl1pPr>
            <a:lvl2pPr marL="457200" indent="0" algn="ctr">
              <a:buFont typeface="Arial" panose="020B0604020202020204" pitchFamily="34" charset="0"/>
              <a:buNone/>
              <a:defRPr sz="1400"/>
            </a:lvl2pPr>
          </a:lstStyle>
          <a:p>
            <a:pPr lvl="0"/>
            <a:r>
              <a:rPr lang="en-US"/>
              <a:t>Click to edit Master text styles</a:t>
            </a:r>
          </a:p>
        </p:txBody>
      </p:sp>
      <p:pic>
        <p:nvPicPr>
          <p:cNvPr id="10" name="Picture 9">
            <a:extLst>
              <a:ext uri="{FF2B5EF4-FFF2-40B4-BE49-F238E27FC236}">
                <a16:creationId xmlns:a16="http://schemas.microsoft.com/office/drawing/2014/main" id="{12184EC7-EA43-409A-91C5-BC794799A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
        <p:nvSpPr>
          <p:cNvPr id="11" name="Text Placeholder 7">
            <a:extLst>
              <a:ext uri="{FF2B5EF4-FFF2-40B4-BE49-F238E27FC236}">
                <a16:creationId xmlns:a16="http://schemas.microsoft.com/office/drawing/2014/main" id="{7B2536E4-A139-4259-9592-453CA2621ACB}"/>
              </a:ext>
            </a:extLst>
          </p:cNvPr>
          <p:cNvSpPr>
            <a:spLocks noGrp="1"/>
          </p:cNvSpPr>
          <p:nvPr>
            <p:ph type="body" sz="quarter" idx="26" hasCustomPrompt="1"/>
          </p:nvPr>
        </p:nvSpPr>
        <p:spPr>
          <a:xfrm>
            <a:off x="8369252" y="2133328"/>
            <a:ext cx="1266825"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a:t>
            </a:r>
            <a:endParaRPr lang="ru-RU" dirty="0"/>
          </a:p>
        </p:txBody>
      </p:sp>
      <p:sp>
        <p:nvSpPr>
          <p:cNvPr id="12" name="Text Placeholder 2">
            <a:extLst>
              <a:ext uri="{FF2B5EF4-FFF2-40B4-BE49-F238E27FC236}">
                <a16:creationId xmlns:a16="http://schemas.microsoft.com/office/drawing/2014/main" id="{785FC2A5-47BC-4BE1-8A76-0A8502272D13}"/>
              </a:ext>
            </a:extLst>
          </p:cNvPr>
          <p:cNvSpPr>
            <a:spLocks noGrp="1"/>
          </p:cNvSpPr>
          <p:nvPr>
            <p:ph type="body" idx="27"/>
          </p:nvPr>
        </p:nvSpPr>
        <p:spPr>
          <a:xfrm>
            <a:off x="6363778" y="3094082"/>
            <a:ext cx="5470901"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1">
            <a:extLst>
              <a:ext uri="{FF2B5EF4-FFF2-40B4-BE49-F238E27FC236}">
                <a16:creationId xmlns:a16="http://schemas.microsoft.com/office/drawing/2014/main" id="{9B87AC0C-042F-4B6D-BA36-642261CCE467}"/>
              </a:ext>
            </a:extLst>
          </p:cNvPr>
          <p:cNvSpPr>
            <a:spLocks noGrp="1"/>
          </p:cNvSpPr>
          <p:nvPr>
            <p:ph type="body" sz="quarter" idx="28"/>
          </p:nvPr>
        </p:nvSpPr>
        <p:spPr>
          <a:xfrm>
            <a:off x="6333642" y="3429000"/>
            <a:ext cx="5470901" cy="1358113"/>
          </a:xfrm>
        </p:spPr>
        <p:txBody>
          <a:bodyPr lIns="36000" tIns="0" rIns="0" bIns="0">
            <a:normAutofit/>
          </a:bodyPr>
          <a:lstStyle>
            <a:lvl1pPr marL="0" indent="0" algn="ctr">
              <a:buFont typeface="Arial" panose="020B0604020202020204" pitchFamily="34" charset="0"/>
              <a:buNone/>
              <a:defRPr sz="1400"/>
            </a:lvl1pPr>
            <a:lvl2pPr marL="457200" indent="0" algn="ctr">
              <a:buFont typeface="Arial" panose="020B0604020202020204" pitchFamily="34" charset="0"/>
              <a:buNone/>
              <a:defRPr sz="1400"/>
            </a:lvl2pPr>
          </a:lstStyle>
          <a:p>
            <a:pPr lvl="0"/>
            <a:r>
              <a:rPr lang="en-US"/>
              <a:t>Click to edit Master text styles</a:t>
            </a:r>
          </a:p>
        </p:txBody>
      </p:sp>
    </p:spTree>
    <p:extLst>
      <p:ext uri="{BB962C8B-B14F-4D97-AF65-F5344CB8AC3E}">
        <p14:creationId xmlns:p14="http://schemas.microsoft.com/office/powerpoint/2010/main" val="15528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_Top 2-eve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D1D473-7B61-4FFB-87D3-294ADACD9CAD}"/>
              </a:ext>
            </a:extLst>
          </p:cNvPr>
          <p:cNvGrpSpPr/>
          <p:nvPr userDrawn="1"/>
        </p:nvGrpSpPr>
        <p:grpSpPr>
          <a:xfrm>
            <a:off x="16960" y="1985867"/>
            <a:ext cx="12192002" cy="4883857"/>
            <a:chOff x="458864" y="2384936"/>
            <a:chExt cx="15029882" cy="4495678"/>
          </a:xfrm>
        </p:grpSpPr>
        <p:sp>
          <p:nvSpPr>
            <p:cNvPr id="16" name="Rectangle 15">
              <a:extLst>
                <a:ext uri="{FF2B5EF4-FFF2-40B4-BE49-F238E27FC236}">
                  <a16:creationId xmlns:a16="http://schemas.microsoft.com/office/drawing/2014/main" id="{7684F357-0C41-471E-A413-4D42ADE55B12}"/>
                </a:ext>
              </a:extLst>
            </p:cNvPr>
            <p:cNvSpPr/>
            <p:nvPr userDrawn="1"/>
          </p:nvSpPr>
          <p:spPr>
            <a:xfrm>
              <a:off x="458864" y="2395729"/>
              <a:ext cx="7494032" cy="448488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64E42841-C15A-48CC-A268-2C989B14BD70}"/>
                </a:ext>
              </a:extLst>
            </p:cNvPr>
            <p:cNvSpPr/>
            <p:nvPr userDrawn="1"/>
          </p:nvSpPr>
          <p:spPr>
            <a:xfrm>
              <a:off x="7952898" y="2384936"/>
              <a:ext cx="7535848" cy="449567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2423067" y="2133328"/>
            <a:ext cx="1266825"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417593" y="3094082"/>
            <a:ext cx="5470901"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387457" y="3429000"/>
            <a:ext cx="5470901" cy="1358113"/>
          </a:xfrm>
        </p:spPr>
        <p:txBody>
          <a:bodyPr lIns="36000" tIns="0" rIns="0" bIns="0">
            <a:normAutofit/>
          </a:bodyPr>
          <a:lstStyle>
            <a:lvl1pPr marL="0" indent="0" algn="ctr">
              <a:buFont typeface="Arial" panose="020B0604020202020204" pitchFamily="34" charset="0"/>
              <a:buNone/>
              <a:defRPr sz="1400"/>
            </a:lvl1pPr>
            <a:lvl2pPr marL="457200" indent="0" algn="ctr">
              <a:buFont typeface="Arial" panose="020B0604020202020204" pitchFamily="34" charset="0"/>
              <a:buNone/>
              <a:defRPr sz="1400"/>
            </a:lvl2pPr>
          </a:lstStyle>
          <a:p>
            <a:pPr lvl="0"/>
            <a:r>
              <a:rPr lang="en-US"/>
              <a:t>Click to edit Master text styles</a:t>
            </a:r>
          </a:p>
        </p:txBody>
      </p:sp>
      <p:pic>
        <p:nvPicPr>
          <p:cNvPr id="10" name="Picture 9">
            <a:extLst>
              <a:ext uri="{FF2B5EF4-FFF2-40B4-BE49-F238E27FC236}">
                <a16:creationId xmlns:a16="http://schemas.microsoft.com/office/drawing/2014/main" id="{12184EC7-EA43-409A-91C5-BC794799A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
        <p:nvSpPr>
          <p:cNvPr id="11" name="Text Placeholder 7">
            <a:extLst>
              <a:ext uri="{FF2B5EF4-FFF2-40B4-BE49-F238E27FC236}">
                <a16:creationId xmlns:a16="http://schemas.microsoft.com/office/drawing/2014/main" id="{7B2536E4-A139-4259-9592-453CA2621ACB}"/>
              </a:ext>
            </a:extLst>
          </p:cNvPr>
          <p:cNvSpPr>
            <a:spLocks noGrp="1"/>
          </p:cNvSpPr>
          <p:nvPr>
            <p:ph type="body" sz="quarter" idx="26" hasCustomPrompt="1"/>
          </p:nvPr>
        </p:nvSpPr>
        <p:spPr>
          <a:xfrm>
            <a:off x="8369252" y="2133328"/>
            <a:ext cx="1266825"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a:t>
            </a:r>
            <a:endParaRPr lang="ru-RU" dirty="0"/>
          </a:p>
        </p:txBody>
      </p:sp>
      <p:sp>
        <p:nvSpPr>
          <p:cNvPr id="12" name="Text Placeholder 2">
            <a:extLst>
              <a:ext uri="{FF2B5EF4-FFF2-40B4-BE49-F238E27FC236}">
                <a16:creationId xmlns:a16="http://schemas.microsoft.com/office/drawing/2014/main" id="{785FC2A5-47BC-4BE1-8A76-0A8502272D13}"/>
              </a:ext>
            </a:extLst>
          </p:cNvPr>
          <p:cNvSpPr>
            <a:spLocks noGrp="1"/>
          </p:cNvSpPr>
          <p:nvPr>
            <p:ph type="body" idx="27"/>
          </p:nvPr>
        </p:nvSpPr>
        <p:spPr>
          <a:xfrm>
            <a:off x="6363778" y="3094082"/>
            <a:ext cx="5470901"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1">
            <a:extLst>
              <a:ext uri="{FF2B5EF4-FFF2-40B4-BE49-F238E27FC236}">
                <a16:creationId xmlns:a16="http://schemas.microsoft.com/office/drawing/2014/main" id="{9B87AC0C-042F-4B6D-BA36-642261CCE467}"/>
              </a:ext>
            </a:extLst>
          </p:cNvPr>
          <p:cNvSpPr>
            <a:spLocks noGrp="1"/>
          </p:cNvSpPr>
          <p:nvPr>
            <p:ph type="body" sz="quarter" idx="28"/>
          </p:nvPr>
        </p:nvSpPr>
        <p:spPr>
          <a:xfrm>
            <a:off x="6333642" y="3429000"/>
            <a:ext cx="5470901" cy="1358113"/>
          </a:xfrm>
        </p:spPr>
        <p:txBody>
          <a:bodyPr lIns="36000" tIns="0" rIns="0" bIns="0">
            <a:normAutofit/>
          </a:bodyPr>
          <a:lstStyle>
            <a:lvl1pPr marL="0" indent="0" algn="ctr">
              <a:buFont typeface="Arial" panose="020B0604020202020204" pitchFamily="34" charset="0"/>
              <a:buNone/>
              <a:defRPr sz="1400"/>
            </a:lvl1pPr>
            <a:lvl2pPr marL="457200" indent="0" algn="ctr">
              <a:buFont typeface="Arial" panose="020B0604020202020204" pitchFamily="34" charset="0"/>
              <a:buNone/>
              <a:defRPr sz="1400"/>
            </a:lvl2pPr>
          </a:lstStyle>
          <a:p>
            <a:pPr lvl="0"/>
            <a:r>
              <a:rPr lang="en-US"/>
              <a:t>Click to edit Master text styles</a:t>
            </a:r>
          </a:p>
        </p:txBody>
      </p:sp>
    </p:spTree>
    <p:extLst>
      <p:ext uri="{BB962C8B-B14F-4D97-AF65-F5344CB8AC3E}">
        <p14:creationId xmlns:p14="http://schemas.microsoft.com/office/powerpoint/2010/main" val="155280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content 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3A2111-9E77-40EF-86DB-0DCF4279EE04}"/>
              </a:ext>
            </a:extLst>
          </p:cNvPr>
          <p:cNvSpPr/>
          <p:nvPr userDrawn="1"/>
        </p:nvSpPr>
        <p:spPr>
          <a:xfrm>
            <a:off x="0" y="1377833"/>
            <a:ext cx="12192000" cy="5548201"/>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dirty="0"/>
          </a:p>
        </p:txBody>
      </p:sp>
      <p:sp>
        <p:nvSpPr>
          <p:cNvPr id="5" name="Text Placeholder 2">
            <a:extLst>
              <a:ext uri="{FF2B5EF4-FFF2-40B4-BE49-F238E27FC236}">
                <a16:creationId xmlns:a16="http://schemas.microsoft.com/office/drawing/2014/main" id="{900C55DC-DA11-480B-9F5F-47FCB5182E26}"/>
              </a:ext>
            </a:extLst>
          </p:cNvPr>
          <p:cNvSpPr>
            <a:spLocks noGrp="1"/>
          </p:cNvSpPr>
          <p:nvPr>
            <p:ph idx="1"/>
          </p:nvPr>
        </p:nvSpPr>
        <p:spPr>
          <a:xfrm>
            <a:off x="838200" y="1701126"/>
            <a:ext cx="10515600" cy="4610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Rectangle 6">
            <a:extLst>
              <a:ext uri="{FF2B5EF4-FFF2-40B4-BE49-F238E27FC236}">
                <a16:creationId xmlns:a16="http://schemas.microsoft.com/office/drawing/2014/main" id="{5669DC5F-0090-4615-B728-E753CA02BAAA}"/>
              </a:ext>
            </a:extLst>
          </p:cNvPr>
          <p:cNvSpPr/>
          <p:nvPr userDrawn="1"/>
        </p:nvSpPr>
        <p:spPr>
          <a:xfrm>
            <a:off x="0" y="1309798"/>
            <a:ext cx="12192000" cy="189043"/>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pic>
        <p:nvPicPr>
          <p:cNvPr id="8" name="Picture 7">
            <a:extLst>
              <a:ext uri="{FF2B5EF4-FFF2-40B4-BE49-F238E27FC236}">
                <a16:creationId xmlns:a16="http://schemas.microsoft.com/office/drawing/2014/main" id="{C8830FF0-E4D3-4744-B3BA-9CE1E00EA8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Tree>
    <p:extLst>
      <p:ext uri="{BB962C8B-B14F-4D97-AF65-F5344CB8AC3E}">
        <p14:creationId xmlns:p14="http://schemas.microsoft.com/office/powerpoint/2010/main" val="115598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_Top 2-eve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D1D473-7B61-4FFB-87D3-294ADACD9CAD}"/>
              </a:ext>
            </a:extLst>
          </p:cNvPr>
          <p:cNvGrpSpPr/>
          <p:nvPr userDrawn="1"/>
        </p:nvGrpSpPr>
        <p:grpSpPr>
          <a:xfrm>
            <a:off x="16960" y="1985867"/>
            <a:ext cx="12192002" cy="4883857"/>
            <a:chOff x="458864" y="2384936"/>
            <a:chExt cx="15029882" cy="4495678"/>
          </a:xfrm>
        </p:grpSpPr>
        <p:sp>
          <p:nvSpPr>
            <p:cNvPr id="16" name="Rectangle 15">
              <a:extLst>
                <a:ext uri="{FF2B5EF4-FFF2-40B4-BE49-F238E27FC236}">
                  <a16:creationId xmlns:a16="http://schemas.microsoft.com/office/drawing/2014/main" id="{7684F357-0C41-471E-A413-4D42ADE55B12}"/>
                </a:ext>
              </a:extLst>
            </p:cNvPr>
            <p:cNvSpPr/>
            <p:nvPr userDrawn="1"/>
          </p:nvSpPr>
          <p:spPr>
            <a:xfrm>
              <a:off x="458864" y="2395729"/>
              <a:ext cx="7494032" cy="448488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64E42841-C15A-48CC-A268-2C989B14BD70}"/>
                </a:ext>
              </a:extLst>
            </p:cNvPr>
            <p:cNvSpPr/>
            <p:nvPr userDrawn="1"/>
          </p:nvSpPr>
          <p:spPr>
            <a:xfrm>
              <a:off x="7952898" y="2384936"/>
              <a:ext cx="7535848" cy="449567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2423067" y="2133328"/>
            <a:ext cx="1266825"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417593" y="3094082"/>
            <a:ext cx="5470901"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387457" y="3429000"/>
            <a:ext cx="5470901" cy="1358113"/>
          </a:xfrm>
        </p:spPr>
        <p:txBody>
          <a:bodyPr lIns="36000" tIns="0" rIns="0" bIns="0">
            <a:normAutofit/>
          </a:bodyPr>
          <a:lstStyle>
            <a:lvl1pPr marL="0" indent="0" algn="ctr">
              <a:buFont typeface="Arial" panose="020B0604020202020204" pitchFamily="34" charset="0"/>
              <a:buNone/>
              <a:defRPr sz="1400"/>
            </a:lvl1pPr>
            <a:lvl2pPr marL="457200" indent="0" algn="ctr">
              <a:buFont typeface="Arial" panose="020B0604020202020204" pitchFamily="34" charset="0"/>
              <a:buNone/>
              <a:defRPr sz="1400"/>
            </a:lvl2pPr>
          </a:lstStyle>
          <a:p>
            <a:pPr lvl="0"/>
            <a:r>
              <a:rPr lang="en-US"/>
              <a:t>Click to edit Master text styles</a:t>
            </a:r>
          </a:p>
        </p:txBody>
      </p:sp>
      <p:pic>
        <p:nvPicPr>
          <p:cNvPr id="10" name="Picture 9">
            <a:extLst>
              <a:ext uri="{FF2B5EF4-FFF2-40B4-BE49-F238E27FC236}">
                <a16:creationId xmlns:a16="http://schemas.microsoft.com/office/drawing/2014/main" id="{12184EC7-EA43-409A-91C5-BC794799A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
        <p:nvSpPr>
          <p:cNvPr id="11" name="Text Placeholder 7">
            <a:extLst>
              <a:ext uri="{FF2B5EF4-FFF2-40B4-BE49-F238E27FC236}">
                <a16:creationId xmlns:a16="http://schemas.microsoft.com/office/drawing/2014/main" id="{7B2536E4-A139-4259-9592-453CA2621ACB}"/>
              </a:ext>
            </a:extLst>
          </p:cNvPr>
          <p:cNvSpPr>
            <a:spLocks noGrp="1"/>
          </p:cNvSpPr>
          <p:nvPr>
            <p:ph type="body" sz="quarter" idx="26" hasCustomPrompt="1"/>
          </p:nvPr>
        </p:nvSpPr>
        <p:spPr>
          <a:xfrm>
            <a:off x="8369252" y="2133328"/>
            <a:ext cx="1266825"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a:t>
            </a:r>
            <a:endParaRPr lang="ru-RU" dirty="0"/>
          </a:p>
        </p:txBody>
      </p:sp>
      <p:sp>
        <p:nvSpPr>
          <p:cNvPr id="12" name="Text Placeholder 2">
            <a:extLst>
              <a:ext uri="{FF2B5EF4-FFF2-40B4-BE49-F238E27FC236}">
                <a16:creationId xmlns:a16="http://schemas.microsoft.com/office/drawing/2014/main" id="{785FC2A5-47BC-4BE1-8A76-0A8502272D13}"/>
              </a:ext>
            </a:extLst>
          </p:cNvPr>
          <p:cNvSpPr>
            <a:spLocks noGrp="1"/>
          </p:cNvSpPr>
          <p:nvPr>
            <p:ph type="body" idx="27"/>
          </p:nvPr>
        </p:nvSpPr>
        <p:spPr>
          <a:xfrm>
            <a:off x="6363778" y="3094082"/>
            <a:ext cx="5470901"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1">
            <a:extLst>
              <a:ext uri="{FF2B5EF4-FFF2-40B4-BE49-F238E27FC236}">
                <a16:creationId xmlns:a16="http://schemas.microsoft.com/office/drawing/2014/main" id="{9B87AC0C-042F-4B6D-BA36-642261CCE467}"/>
              </a:ext>
            </a:extLst>
          </p:cNvPr>
          <p:cNvSpPr>
            <a:spLocks noGrp="1"/>
          </p:cNvSpPr>
          <p:nvPr>
            <p:ph type="body" sz="quarter" idx="28"/>
          </p:nvPr>
        </p:nvSpPr>
        <p:spPr>
          <a:xfrm>
            <a:off x="6333642" y="3429000"/>
            <a:ext cx="5470901" cy="1358113"/>
          </a:xfrm>
        </p:spPr>
        <p:txBody>
          <a:bodyPr lIns="36000" tIns="0" rIns="0" bIns="0">
            <a:normAutofit/>
          </a:bodyPr>
          <a:lstStyle>
            <a:lvl1pPr marL="0" indent="0" algn="ctr">
              <a:buFont typeface="Arial" panose="020B0604020202020204" pitchFamily="34" charset="0"/>
              <a:buNone/>
              <a:defRPr sz="1400"/>
            </a:lvl1pPr>
            <a:lvl2pPr marL="457200" indent="0" algn="ctr">
              <a:buFont typeface="Arial" panose="020B0604020202020204" pitchFamily="34" charset="0"/>
              <a:buNone/>
              <a:defRPr sz="1400"/>
            </a:lvl2pPr>
          </a:lstStyle>
          <a:p>
            <a:pPr lvl="0"/>
            <a:r>
              <a:rPr lang="en-US"/>
              <a:t>Click to edit Master text styles</a:t>
            </a:r>
          </a:p>
        </p:txBody>
      </p:sp>
    </p:spTree>
    <p:extLst>
      <p:ext uri="{BB962C8B-B14F-4D97-AF65-F5344CB8AC3E}">
        <p14:creationId xmlns:p14="http://schemas.microsoft.com/office/powerpoint/2010/main" val="155280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dirty="0"/>
              <a:t>Click to Edit Title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a:t>Click icon to add picture</a:t>
            </a:r>
            <a:endParaRPr lang="ru-RU"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a:t>Click icon to add picture</a:t>
            </a:r>
            <a:endParaRPr lang="ru-RU" dirty="0"/>
          </a:p>
        </p:txBody>
      </p:sp>
    </p:spTree>
    <p:extLst>
      <p:ext uri="{BB962C8B-B14F-4D97-AF65-F5344CB8AC3E}">
        <p14:creationId xmlns:p14="http://schemas.microsoft.com/office/powerpoint/2010/main" val="40143003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7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 content 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3A2111-9E77-40EF-86DB-0DCF4279EE04}"/>
              </a:ext>
            </a:extLst>
          </p:cNvPr>
          <p:cNvSpPr/>
          <p:nvPr userDrawn="1"/>
        </p:nvSpPr>
        <p:spPr>
          <a:xfrm>
            <a:off x="0" y="1377833"/>
            <a:ext cx="12192000" cy="5548201"/>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dirty="0"/>
          </a:p>
        </p:txBody>
      </p:sp>
      <p:sp>
        <p:nvSpPr>
          <p:cNvPr id="5" name="Text Placeholder 2">
            <a:extLst>
              <a:ext uri="{FF2B5EF4-FFF2-40B4-BE49-F238E27FC236}">
                <a16:creationId xmlns:a16="http://schemas.microsoft.com/office/drawing/2014/main" id="{900C55DC-DA11-480B-9F5F-47FCB5182E26}"/>
              </a:ext>
            </a:extLst>
          </p:cNvPr>
          <p:cNvSpPr>
            <a:spLocks noGrp="1"/>
          </p:cNvSpPr>
          <p:nvPr>
            <p:ph idx="1"/>
          </p:nvPr>
        </p:nvSpPr>
        <p:spPr>
          <a:xfrm>
            <a:off x="838200" y="1701126"/>
            <a:ext cx="10515600" cy="46100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7" name="Rectangle 6">
            <a:extLst>
              <a:ext uri="{FF2B5EF4-FFF2-40B4-BE49-F238E27FC236}">
                <a16:creationId xmlns:a16="http://schemas.microsoft.com/office/drawing/2014/main" id="{5669DC5F-0090-4615-B728-E753CA02BAAA}"/>
              </a:ext>
            </a:extLst>
          </p:cNvPr>
          <p:cNvSpPr/>
          <p:nvPr userDrawn="1"/>
        </p:nvSpPr>
        <p:spPr>
          <a:xfrm>
            <a:off x="0" y="1309798"/>
            <a:ext cx="12192000" cy="189043"/>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pic>
        <p:nvPicPr>
          <p:cNvPr id="8" name="Picture 7">
            <a:extLst>
              <a:ext uri="{FF2B5EF4-FFF2-40B4-BE49-F238E27FC236}">
                <a16:creationId xmlns:a16="http://schemas.microsoft.com/office/drawing/2014/main" id="{C8830FF0-E4D3-4744-B3BA-9CE1E00EA8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Tree>
    <p:extLst>
      <p:ext uri="{BB962C8B-B14F-4D97-AF65-F5344CB8AC3E}">
        <p14:creationId xmlns:p14="http://schemas.microsoft.com/office/powerpoint/2010/main" val="115598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1" y="1779786"/>
            <a:ext cx="4387735" cy="5078214"/>
          </a:xfrm>
          <a:prstGeom prst="rect">
            <a:avLst/>
          </a:prstGeom>
          <a:blipFill>
            <a:blip r:embed="rId2"/>
            <a:stretch>
              <a:fillRect l="-15036" t="1" b="-8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dirty="0"/>
              <a:t>Title Here</a:t>
            </a:r>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a:t>Click to 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380587" y="2319786"/>
            <a:ext cx="2029968" cy="3533263"/>
          </a:xfrm>
        </p:spPr>
        <p:txBody>
          <a:bodyPr anchor="ctr" anchorCtr="0">
            <a:normAutofit/>
          </a:bodyPr>
          <a:lstStyle>
            <a:lvl1pPr marL="0" indent="0" algn="ctr">
              <a:buNone/>
              <a:defRPr sz="1800">
                <a:solidFill>
                  <a:schemeClr val="bg1"/>
                </a:solidFill>
              </a:defRPr>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a:t>Click to 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a:t>Click icon to add picture</a:t>
            </a:r>
            <a:endParaRPr lang="ru-RU" dirty="0"/>
          </a:p>
        </p:txBody>
      </p:sp>
      <p:pic>
        <p:nvPicPr>
          <p:cNvPr id="15" name="Picture 14">
            <a:extLst>
              <a:ext uri="{FF2B5EF4-FFF2-40B4-BE49-F238E27FC236}">
                <a16:creationId xmlns:a16="http://schemas.microsoft.com/office/drawing/2014/main" id="{007404B3-523A-4ED6-887F-CCF54CD0B4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Tree>
    <p:extLst>
      <p:ext uri="{BB962C8B-B14F-4D97-AF65-F5344CB8AC3E}">
        <p14:creationId xmlns:p14="http://schemas.microsoft.com/office/powerpoint/2010/main" val="306225398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3A2111-9E77-40EF-86DB-0DCF4279EE04}"/>
              </a:ext>
            </a:extLst>
          </p:cNvPr>
          <p:cNvSpPr/>
          <p:nvPr userDrawn="1"/>
        </p:nvSpPr>
        <p:spPr>
          <a:xfrm>
            <a:off x="0" y="1377833"/>
            <a:ext cx="12192000" cy="5548201"/>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a:t>Click to edit Master title style</a:t>
            </a:r>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 Placeholder 2">
            <a:extLst>
              <a:ext uri="{FF2B5EF4-FFF2-40B4-BE49-F238E27FC236}">
                <a16:creationId xmlns:a16="http://schemas.microsoft.com/office/drawing/2014/main" id="{900C55DC-DA11-480B-9F5F-47FCB5182E2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pic>
        <p:nvPicPr>
          <p:cNvPr id="7" name="Picture 6">
            <a:extLst>
              <a:ext uri="{FF2B5EF4-FFF2-40B4-BE49-F238E27FC236}">
                <a16:creationId xmlns:a16="http://schemas.microsoft.com/office/drawing/2014/main" id="{3AAF5771-6E53-4798-A8DB-AB27BDC4B8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066" y="189270"/>
            <a:ext cx="1468640" cy="1103456"/>
          </a:xfrm>
          <a:prstGeom prst="rect">
            <a:avLst/>
          </a:prstGeom>
        </p:spPr>
      </p:pic>
    </p:spTree>
    <p:extLst>
      <p:ext uri="{BB962C8B-B14F-4D97-AF65-F5344CB8AC3E}">
        <p14:creationId xmlns:p14="http://schemas.microsoft.com/office/powerpoint/2010/main" val="3023498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3370145854"/>
      </p:ext>
    </p:extLst>
  </p:cSld>
  <p:clrMap bg1="lt1" tx1="dk1" bg2="lt2" tx2="dk2" accent1="accent1" accent2="accent2" accent3="accent3" accent4="accent4" accent5="accent5" accent6="accent6" hlink="hlink" folHlink="folHlink"/>
  <p:sldLayoutIdLst>
    <p:sldLayoutId id="2147483711" r:id="rId1"/>
    <p:sldLayoutId id="2147483710" r:id="rId2"/>
    <p:sldLayoutId id="2147483702" r:id="rId3"/>
    <p:sldLayoutId id="2147483672" r:id="rId4"/>
    <p:sldLayoutId id="2147483663" r:id="rId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476011" y="381000"/>
            <a:ext cx="11175647" cy="6096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669092927"/>
      </p:ext>
    </p:extLst>
  </p:cSld>
  <p:clrMap bg1="lt1" tx1="dk1" bg2="lt2" tx2="dk2" accent1="accent1" accent2="accent2" accent3="accent3" accent4="accent4" accent5="accent5" accent6="accent6" hlink="hlink" folHlink="folHlink"/>
  <p:sldLayoutIdLst>
    <p:sldLayoutId id="2147483676" r:id="rId1"/>
  </p:sldLayoutIdLst>
  <p:transition spd="slow">
    <p:wipe/>
  </p:transition>
  <p:hf hdr="0" ftr="0" dt="0"/>
  <p:txStyles>
    <p:titleStyle>
      <a:lvl1pPr algn="ctr" defTabSz="457200" rtl="0" eaLnBrk="1" latinLnBrk="0" hangingPunct="1">
        <a:spcBef>
          <a:spcPct val="0"/>
        </a:spcBef>
        <a:buNone/>
        <a:defRPr sz="5400" kern="1200">
          <a:solidFill>
            <a:srgbClr val="018CCF"/>
          </a:solidFill>
          <a:latin typeface="Bebas Neue Regular" panose="020B0606020202050201" pitchFamily="34" charset="0"/>
          <a:ea typeface="+mj-ea"/>
          <a:cs typeface="+mj-cs"/>
        </a:defRPr>
      </a:lvl1pPr>
    </p:titleStyle>
    <p:bodyStyle>
      <a:lvl1pPr marL="0" marR="0" indent="0" algn="ctr" defTabSz="457200" rtl="0" eaLnBrk="1" fontAlgn="auto" latinLnBrk="0" hangingPunct="1">
        <a:lnSpc>
          <a:spcPct val="100000"/>
        </a:lnSpc>
        <a:spcBef>
          <a:spcPts val="0"/>
        </a:spcBef>
        <a:spcAft>
          <a:spcPts val="0"/>
        </a:spcAft>
        <a:buClrTx/>
        <a:buSzTx/>
        <a:buFontTx/>
        <a:buNone/>
        <a:tabLst/>
        <a:defRPr sz="2000" kern="1200">
          <a:solidFill>
            <a:schemeClr val="bg1">
              <a:lumMod val="75000"/>
            </a:schemeClr>
          </a:solidFill>
          <a:latin typeface="Bebas Neue Regular" panose="020B0606020202050201"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3370145854"/>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3370145854"/>
      </p:ext>
    </p:extLst>
  </p:cSld>
  <p:clrMap bg1="lt1" tx1="dk1" bg2="lt2" tx2="dk2" accent1="accent1" accent2="accent2" accent3="accent3" accent4="accent4" accent5="accent5" accent6="accent6" hlink="hlink" folHlink="folHlink"/>
  <p:sldLayoutIdLst>
    <p:sldLayoutId id="2147483709" r:id="rId1"/>
    <p:sldLayoutId id="2147483707" r:id="rId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s://www.linkedin.com/pulse/top-5-mistakes-financial-advisors-make-linkedin-tim-cronin/" TargetMode="External"/><Relationship Id="rId13" Type="http://schemas.openxmlformats.org/officeDocument/2006/relationships/hyperlink" Target="https://vimeo.com/462755243" TargetMode="External"/><Relationship Id="rId3" Type="http://schemas.openxmlformats.org/officeDocument/2006/relationships/hyperlink" Target="https://outlook.office365.com/owa/calendar/MichaelDempsey@guardianlife.com/bookings/" TargetMode="External"/><Relationship Id="rId7" Type="http://schemas.openxmlformats.org/officeDocument/2006/relationships/hyperlink" Target="https://www.capitalgroup.com/advisor/practicelab/articles/3-ways-to-master-linkedin-prospecting.html" TargetMode="External"/><Relationship Id="rId12" Type="http://schemas.openxmlformats.org/officeDocument/2006/relationships/hyperlink" Target="https://vimeo.com/462769574/06dcb51e8b" TargetMode="External"/><Relationship Id="rId2" Type="http://schemas.openxmlformats.org/officeDocument/2006/relationships/hyperlink" Target="mailto:michael.dempsey@ffgadvisors.com" TargetMode="External"/><Relationship Id="rId1" Type="http://schemas.openxmlformats.org/officeDocument/2006/relationships/slideLayout" Target="../slideLayouts/slideLayout1.xml"/><Relationship Id="rId6" Type="http://schemas.openxmlformats.org/officeDocument/2006/relationships/hyperlink" Target="https://www.linkedin.com/pulse/becoming-industry-specialist-3-step-guide-financial-advisors-bruckel/" TargetMode="External"/><Relationship Id="rId11" Type="http://schemas.openxmlformats.org/officeDocument/2006/relationships/hyperlink" Target="https://www.linkedin.com/pulse/20-linkedin-tips-tricks-hacks-financial-advisors-paul-thompson/" TargetMode="External"/><Relationship Id="rId5" Type="http://schemas.openxmlformats.org/officeDocument/2006/relationships/hyperlink" Target="https://www.ffgadvisors.com/market-your-practice" TargetMode="External"/><Relationship Id="rId10" Type="http://schemas.openxmlformats.org/officeDocument/2006/relationships/hyperlink" Target="https://pub.s7.exacttarget.com/0l4vmovfpph" TargetMode="External"/><Relationship Id="rId4" Type="http://schemas.openxmlformats.org/officeDocument/2006/relationships/hyperlink" Target="https://www.ffgadvisors.com/marketing-toolkit" TargetMode="External"/><Relationship Id="rId9" Type="http://schemas.openxmlformats.org/officeDocument/2006/relationships/hyperlink" Target="https://pub.s7.exacttarget.com/4cerfe3hdlg" TargetMode="External"/><Relationship Id="rId14" Type="http://schemas.openxmlformats.org/officeDocument/2006/relationships/hyperlink" Target="https://pub.s7.exacttarget.com/2xmmzfjy3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25x4%20Tracker%20(1).xls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62755243"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mgsuite.com/personas-value/?wvideo=tftsflx91a"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9BCF723-A3AE-42E3-80C1-352D7C8796A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10886" y="0"/>
            <a:ext cx="12202886" cy="3892492"/>
          </a:xfrm>
        </p:spPr>
      </p:pic>
      <p:pic>
        <p:nvPicPr>
          <p:cNvPr id="10" name="Picture 9">
            <a:extLst>
              <a:ext uri="{FF2B5EF4-FFF2-40B4-BE49-F238E27FC236}">
                <a16:creationId xmlns:a16="http://schemas.microsoft.com/office/drawing/2014/main" id="{B1F58E03-CBB2-44BC-8B73-F36FF866F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103" y="4750921"/>
            <a:ext cx="1827793" cy="1372192"/>
          </a:xfrm>
          <a:prstGeom prst="rect">
            <a:avLst/>
          </a:prstGeom>
        </p:spPr>
      </p:pic>
      <p:sp>
        <p:nvSpPr>
          <p:cNvPr id="16" name="Rectangle 15">
            <a:extLst>
              <a:ext uri="{FF2B5EF4-FFF2-40B4-BE49-F238E27FC236}">
                <a16:creationId xmlns:a16="http://schemas.microsoft.com/office/drawing/2014/main" id="{569AB49F-FD85-4509-8661-731A51D31BA2}"/>
              </a:ext>
            </a:extLst>
          </p:cNvPr>
          <p:cNvSpPr/>
          <p:nvPr/>
        </p:nvSpPr>
        <p:spPr>
          <a:xfrm>
            <a:off x="-10886" y="2743200"/>
            <a:ext cx="12202886" cy="114929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2A3A23C-C6B1-4060-8AB4-80821CC502BC}"/>
              </a:ext>
            </a:extLst>
          </p:cNvPr>
          <p:cNvSpPr>
            <a:spLocks noGrp="1"/>
          </p:cNvSpPr>
          <p:nvPr>
            <p:ph type="title"/>
          </p:nvPr>
        </p:nvSpPr>
        <p:spPr>
          <a:xfrm>
            <a:off x="-87086" y="2253341"/>
            <a:ext cx="12355286" cy="1639150"/>
          </a:xfrm>
        </p:spPr>
        <p:txBody>
          <a:bodyPr>
            <a:noAutofit/>
          </a:bodyPr>
          <a:lstStyle/>
          <a:p>
            <a:pPr algn="ctr"/>
            <a:r>
              <a:rPr lang="en-US" dirty="0">
                <a:solidFill>
                  <a:schemeClr val="bg1"/>
                </a:solidFill>
              </a:rPr>
              <a:t>Creative Ways to Maximize Your Social Media Prospecting</a:t>
            </a:r>
            <a:endParaRPr lang="ru-RU" dirty="0">
              <a:solidFill>
                <a:schemeClr val="bg1"/>
              </a:solidFill>
            </a:endParaRPr>
          </a:p>
        </p:txBody>
      </p:sp>
    </p:spTree>
    <p:extLst>
      <p:ext uri="{BB962C8B-B14F-4D97-AF65-F5344CB8AC3E}">
        <p14:creationId xmlns:p14="http://schemas.microsoft.com/office/powerpoint/2010/main" val="363497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F3924D-CFEA-4BF1-9316-E60B96E4F0C4}"/>
              </a:ext>
            </a:extLst>
          </p:cNvPr>
          <p:cNvSpPr>
            <a:spLocks noGrp="1"/>
          </p:cNvSpPr>
          <p:nvPr>
            <p:ph idx="1"/>
          </p:nvPr>
        </p:nvSpPr>
        <p:spPr>
          <a:xfrm>
            <a:off x="0" y="1513097"/>
            <a:ext cx="12192000" cy="5387485"/>
          </a:xfrm>
        </p:spPr>
        <p:txBody>
          <a:bodyPr>
            <a:normAutofit fontScale="92500" lnSpcReduction="20000"/>
          </a:bodyPr>
          <a:lstStyle/>
          <a:p>
            <a:pPr marL="0" lvl="0" indent="0" algn="ctr">
              <a:buNone/>
            </a:pPr>
            <a:r>
              <a:rPr lang="en-US" sz="2200" b="1" dirty="0">
                <a:latin typeface="Calibri" panose="020F0502020204030204"/>
              </a:rPr>
              <a:t>For those who you choose to send a message to, consider the following best practices:</a:t>
            </a:r>
          </a:p>
          <a:p>
            <a:pPr marL="342900" lvl="0" indent="-342900">
              <a:buFont typeface="+mj-lt"/>
              <a:buAutoNum type="arabicPeriod"/>
            </a:pPr>
            <a:r>
              <a:rPr lang="en-US" sz="2200" b="1" dirty="0">
                <a:latin typeface="Calibri" panose="020F0502020204030204"/>
              </a:rPr>
              <a:t>View their profile: </a:t>
            </a:r>
            <a:r>
              <a:rPr lang="en-US" sz="1900" dirty="0">
                <a:latin typeface="Calibri" panose="020F0502020204030204"/>
              </a:rPr>
              <a:t>Look for commonalities or topics to make e-small talk about. Read their summary, view their recent activity (what posts they have liked or shared), look at their experiences and education, mutual connections, etc.</a:t>
            </a:r>
          </a:p>
          <a:p>
            <a:pPr lvl="1"/>
            <a:r>
              <a:rPr lang="en-US" sz="1700" i="1" dirty="0">
                <a:latin typeface="Calibri" panose="020F0502020204030204"/>
              </a:rPr>
              <a:t>Hi, Sally! A quick note to say that I loved the article you shared about first time home buying tips. Let’s grab coffee soon to catch up! How does Tuesday morning work for you? </a:t>
            </a:r>
          </a:p>
          <a:p>
            <a:pPr marL="342900" lvl="0" indent="-342900">
              <a:buFont typeface="+mj-lt"/>
              <a:buAutoNum type="arabicPeriod"/>
            </a:pPr>
            <a:r>
              <a:rPr lang="en-US" sz="2200" b="1" dirty="0">
                <a:latin typeface="Calibri" panose="020F0502020204030204"/>
              </a:rPr>
              <a:t>Be authentic:</a:t>
            </a:r>
            <a:r>
              <a:rPr lang="en-US" sz="2200" dirty="0">
                <a:latin typeface="Calibri" panose="020F0502020204030204"/>
              </a:rPr>
              <a:t> </a:t>
            </a:r>
            <a:r>
              <a:rPr lang="en-US" sz="1900" dirty="0">
                <a:latin typeface="Calibri" panose="020F0502020204030204"/>
              </a:rPr>
              <a:t>write your message as if you were leaving that person a voice message. </a:t>
            </a:r>
          </a:p>
          <a:p>
            <a:pPr marL="342900" lvl="0" indent="-342900">
              <a:buFont typeface="+mj-lt"/>
              <a:buAutoNum type="arabicPeriod"/>
            </a:pPr>
            <a:r>
              <a:rPr lang="en-US" sz="1900" b="1" dirty="0">
                <a:latin typeface="Calibri" panose="020F0502020204030204"/>
              </a:rPr>
              <a:t>​</a:t>
            </a:r>
            <a:r>
              <a:rPr lang="en-US" sz="2200" b="1" dirty="0">
                <a:latin typeface="Calibri" panose="020F0502020204030204"/>
              </a:rPr>
              <a:t>What’s your goal?</a:t>
            </a:r>
            <a:r>
              <a:rPr lang="en-US" sz="1900" b="1" dirty="0">
                <a:latin typeface="Calibri" panose="020F0502020204030204"/>
              </a:rPr>
              <a:t> </a:t>
            </a:r>
            <a:r>
              <a:rPr lang="en-US" sz="1900" dirty="0">
                <a:latin typeface="Calibri" panose="020F0502020204030204"/>
              </a:rPr>
              <a:t>For someone you don’t know well, your goal in sending them a message could be to get 15 minutes on the phone with them to mutually decide if it makes sense to potentially work together. For someone you know well, your goal could be to grab coffee and catch up. You decide!</a:t>
            </a:r>
          </a:p>
          <a:p>
            <a:pPr marL="342900" lvl="0" indent="-342900">
              <a:buFont typeface="+mj-lt"/>
              <a:buAutoNum type="arabicPeriod"/>
            </a:pPr>
            <a:r>
              <a:rPr lang="en-US" sz="2200" b="1" dirty="0">
                <a:latin typeface="Calibri" panose="020F0502020204030204"/>
              </a:rPr>
              <a:t>Be specific: </a:t>
            </a:r>
            <a:r>
              <a:rPr lang="en-US" sz="1900" dirty="0">
                <a:latin typeface="Calibri" panose="020F0502020204030204"/>
              </a:rPr>
              <a:t>When you want to schedule time with someone, for a call or an in-person meeting, it’s a best practice to prompt your reader with a specific day/time. When you use vague phrases such as “at your earliest convenience,” or “whenever works best for you,” you’re giving them an easy way out of meeting with you</a:t>
            </a:r>
            <a:r>
              <a:rPr lang="en-US" sz="1800" dirty="0">
                <a:latin typeface="Calibri" panose="020F0502020204030204"/>
              </a:rPr>
              <a:t>.</a:t>
            </a:r>
          </a:p>
          <a:p>
            <a:pPr lvl="1"/>
            <a:r>
              <a:rPr lang="en-US" sz="1500" dirty="0">
                <a:latin typeface="Calibri" panose="020F0502020204030204"/>
              </a:rPr>
              <a:t>Hey Joe, I see that you recently left Keller Williams and joined Sotheby’s – congrats!! I’d love to hear about the change and to catch up with you. Would you want to grab coffee soon? How does Thursday or Friday morning work for you? Looking forward to it, John</a:t>
            </a:r>
            <a:r>
              <a:rPr lang="en-US" sz="1800" dirty="0">
                <a:latin typeface="Calibri" panose="020F0502020204030204"/>
              </a:rPr>
              <a:t>  </a:t>
            </a:r>
          </a:p>
          <a:p>
            <a:pPr marL="342900" lvl="0" indent="-342900">
              <a:buFont typeface="+mj-lt"/>
              <a:buAutoNum type="arabicPeriod"/>
            </a:pPr>
            <a:r>
              <a:rPr lang="en-US" sz="2200" b="1" dirty="0">
                <a:latin typeface="Calibri" panose="020F0502020204030204"/>
              </a:rPr>
              <a:t>Provide them with valuable information:</a:t>
            </a:r>
          </a:p>
          <a:p>
            <a:pPr lvl="1"/>
            <a:r>
              <a:rPr lang="en-US" sz="1700" i="1" dirty="0">
                <a:latin typeface="Calibri" panose="020F0502020204030204"/>
              </a:rPr>
              <a:t>Hi Kevin, I hope all is well. As a business owner, I thought you might find this article interesting. Let’s find 15 minutes at the end of the week to talk about how I could help improve your business planning. How does Friday at 3 work? </a:t>
            </a:r>
          </a:p>
          <a:p>
            <a:pPr marL="342900" lvl="0" indent="-342900">
              <a:buFont typeface="+mj-lt"/>
              <a:buAutoNum type="arabicPeriod"/>
            </a:pPr>
            <a:r>
              <a:rPr lang="en-US" sz="2200" b="1" dirty="0">
                <a:latin typeface="Calibri" panose="020F0502020204030204"/>
              </a:rPr>
              <a:t>Follow-up:</a:t>
            </a:r>
            <a:r>
              <a:rPr lang="en-US" sz="1900" b="1" dirty="0">
                <a:latin typeface="Calibri" panose="020F0502020204030204"/>
              </a:rPr>
              <a:t> </a:t>
            </a:r>
            <a:r>
              <a:rPr lang="en-US" sz="1900" dirty="0">
                <a:latin typeface="Calibri" panose="020F0502020204030204"/>
              </a:rPr>
              <a:t>It’s common for messages to get overlooked; we all do it. That’s why it’s crucial to follow-up. Suggested: One week after you sent the initial message, send a follow-up message. </a:t>
            </a:r>
          </a:p>
          <a:p>
            <a:pPr lvl="1"/>
            <a:r>
              <a:rPr lang="en-US" sz="1700" i="1" dirty="0">
                <a:latin typeface="Calibri" panose="020F0502020204030204"/>
              </a:rPr>
              <a:t>“Hey Joe, I hope you had a great weekend. I just wanted to make sure you saw my previous message. Looking forward to talking soon, John” </a:t>
            </a:r>
            <a:endParaRPr lang="en-US" sz="1700" b="1" i="1" dirty="0">
              <a:latin typeface="Calibri" panose="020F0502020204030204"/>
            </a:endParaRPr>
          </a:p>
        </p:txBody>
      </p:sp>
      <p:sp>
        <p:nvSpPr>
          <p:cNvPr id="3" name="Rectangle 1">
            <a:extLst>
              <a:ext uri="{FF2B5EF4-FFF2-40B4-BE49-F238E27FC236}">
                <a16:creationId xmlns:a16="http://schemas.microsoft.com/office/drawing/2014/main" id="{E2147B3E-1123-4DB7-A3EE-368E2F678474}"/>
              </a:ext>
            </a:extLst>
          </p:cNvPr>
          <p:cNvSpPr>
            <a:spLocks noChangeArrowheads="1"/>
          </p:cNvSpPr>
          <p:nvPr/>
        </p:nvSpPr>
        <p:spPr bwMode="auto">
          <a:xfrm>
            <a:off x="0" y="-856312"/>
            <a:ext cx="416011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0627BA4F-C776-4120-9669-0849AEF80E1A}"/>
              </a:ext>
            </a:extLst>
          </p:cNvPr>
          <p:cNvSpPr txBox="1">
            <a:spLocks/>
          </p:cNvSpPr>
          <p:nvPr/>
        </p:nvSpPr>
        <p:spPr>
          <a:xfrm>
            <a:off x="1642382" y="157002"/>
            <a:ext cx="10582275" cy="1272486"/>
          </a:xfrm>
          <a:prstGeom prst="rect">
            <a:avLst/>
          </a:prstGeom>
        </p:spPr>
        <p:txBody>
          <a:bodyPr vert="horz" lIns="36000" tIns="0" rIns="0" bIns="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400" dirty="0"/>
              <a:t>LinkedIn Message Best Practices</a:t>
            </a:r>
            <a:br>
              <a:rPr lang="en-US" sz="4400" dirty="0"/>
            </a:br>
            <a:r>
              <a:rPr lang="en-US" sz="2500" dirty="0"/>
              <a:t>The GOAL of a message = Start a Conversation</a:t>
            </a:r>
          </a:p>
          <a:p>
            <a:endParaRPr lang="en-US" sz="2900" dirty="0"/>
          </a:p>
        </p:txBody>
      </p:sp>
      <p:grpSp>
        <p:nvGrpSpPr>
          <p:cNvPr id="9" name="Group 8">
            <a:extLst>
              <a:ext uri="{FF2B5EF4-FFF2-40B4-BE49-F238E27FC236}">
                <a16:creationId xmlns:a16="http://schemas.microsoft.com/office/drawing/2014/main" id="{7D6C3E74-5B5C-44F2-B2F9-7856F7271422}"/>
              </a:ext>
            </a:extLst>
          </p:cNvPr>
          <p:cNvGrpSpPr/>
          <p:nvPr/>
        </p:nvGrpSpPr>
        <p:grpSpPr>
          <a:xfrm>
            <a:off x="0" y="41027"/>
            <a:ext cx="1275968" cy="1272486"/>
            <a:chOff x="3871478" y="4574047"/>
            <a:chExt cx="873506" cy="875216"/>
          </a:xfrm>
        </p:grpSpPr>
        <p:sp useBgFill="1">
          <p:nvSpPr>
            <p:cNvPr id="10" name="Oval 12">
              <a:extLst>
                <a:ext uri="{FF2B5EF4-FFF2-40B4-BE49-F238E27FC236}">
                  <a16:creationId xmlns:a16="http://schemas.microsoft.com/office/drawing/2014/main" id="{C65B4A1E-68E2-4290-8B63-B72436004F28}"/>
                </a:ext>
              </a:extLst>
            </p:cNvPr>
            <p:cNvSpPr>
              <a:spLocks noChangeArrowheads="1"/>
            </p:cNvSpPr>
            <p:nvPr/>
          </p:nvSpPr>
          <p:spPr bwMode="auto">
            <a:xfrm>
              <a:off x="3871478" y="4574047"/>
              <a:ext cx="873506" cy="875216"/>
            </a:xfrm>
            <a:prstGeom prst="ellipse">
              <a:avLst/>
            </a:prstGeom>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EBF129F9-D2EE-4E34-9C32-7CA9943B9FF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468" y="4711321"/>
              <a:ext cx="600667" cy="600667"/>
            </a:xfrm>
            <a:prstGeom prst="rect">
              <a:avLst/>
            </a:prstGeom>
          </p:spPr>
        </p:pic>
      </p:grpSp>
    </p:spTree>
    <p:extLst>
      <p:ext uri="{BB962C8B-B14F-4D97-AF65-F5344CB8AC3E}">
        <p14:creationId xmlns:p14="http://schemas.microsoft.com/office/powerpoint/2010/main" val="188179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F3924D-CFEA-4BF1-9316-E60B96E4F0C4}"/>
              </a:ext>
            </a:extLst>
          </p:cNvPr>
          <p:cNvSpPr>
            <a:spLocks noGrp="1"/>
          </p:cNvSpPr>
          <p:nvPr>
            <p:ph idx="1"/>
          </p:nvPr>
        </p:nvSpPr>
        <p:spPr>
          <a:xfrm>
            <a:off x="0" y="1429488"/>
            <a:ext cx="12192000" cy="5387485"/>
          </a:xfrm>
        </p:spPr>
        <p:txBody>
          <a:bodyPr>
            <a:normAutofit/>
          </a:bodyPr>
          <a:lstStyle/>
          <a:p>
            <a:pPr marL="0" lvl="0" indent="0" algn="ctr">
              <a:buNone/>
            </a:pPr>
            <a:r>
              <a:rPr lang="en-US" sz="2200" b="1" dirty="0">
                <a:latin typeface="Calibri" panose="020F0502020204030204"/>
              </a:rPr>
              <a:t>If Dentists were your target market, you'd develop custom messages to capture their immediate attention. You’d adjust your message based on the most common and relevant topics that likely preoccupy your targeted group of dentists. Let’s look at several possibilities. </a:t>
            </a:r>
          </a:p>
          <a:p>
            <a:pPr lvl="0">
              <a:buFont typeface="Wingdings" panose="05000000000000000000" pitchFamily="2" charset="2"/>
              <a:buChar char="q"/>
            </a:pPr>
            <a:r>
              <a:rPr lang="en-US" sz="2200" b="1" dirty="0">
                <a:latin typeface="Calibri" panose="020F0502020204030204"/>
              </a:rPr>
              <a:t>Messaging Brand New Dentists- </a:t>
            </a:r>
            <a:r>
              <a:rPr lang="en-US" sz="2200" i="1" dirty="0">
                <a:latin typeface="Calibri" panose="020F0502020204030204"/>
              </a:rPr>
              <a:t>Dr. {Last Name}:I advise dentists fresh out of dental school on important financial strategies, including minimizing the cost of student loans, planning for their first independent practice, and a variety of tax-efficient risk mitigation strategies. Interested in learning more?</a:t>
            </a:r>
          </a:p>
          <a:p>
            <a:pPr lvl="0">
              <a:buFont typeface="Wingdings" panose="05000000000000000000" pitchFamily="2" charset="2"/>
              <a:buChar char="q"/>
            </a:pPr>
            <a:r>
              <a:rPr lang="en-US" sz="2200" b="1" dirty="0">
                <a:latin typeface="Calibri" panose="020F0502020204030204"/>
              </a:rPr>
              <a:t>Messaging Growth-Oriented Dentists- </a:t>
            </a:r>
            <a:r>
              <a:rPr lang="en-US" sz="2200" i="1" dirty="0">
                <a:latin typeface="Calibri" panose="020F0502020204030204"/>
              </a:rPr>
              <a:t>I collaborate with growth-oriented dentists who wish to expand their practice by hiring associate dental practitioners. It’s a tight labor market! I offer a unique tax-efficient program that attracts, retains, and rewards associate dentists who commit to working with you for at least 10 years.</a:t>
            </a:r>
          </a:p>
          <a:p>
            <a:pPr lvl="0">
              <a:buFont typeface="Wingdings" panose="05000000000000000000" pitchFamily="2" charset="2"/>
              <a:buChar char="q"/>
            </a:pPr>
            <a:r>
              <a:rPr lang="en-US" sz="2200" b="1" dirty="0">
                <a:latin typeface="Calibri" panose="020F0502020204030204"/>
              </a:rPr>
              <a:t>Messaging Dentists Approaching Retirement-</a:t>
            </a:r>
            <a:r>
              <a:rPr lang="en-US" sz="2200" i="1" dirty="0">
                <a:latin typeface="Calibri" panose="020F0502020204030204"/>
              </a:rPr>
              <a:t> I collaborate with dentists to maximize the value of their practice during their working years. When they are ready to retire, I assist them in transferring their practice to a successor. We convert the value of their practice into a secure, tax-efficient, lifetime retirement income stream.</a:t>
            </a:r>
          </a:p>
          <a:p>
            <a:pPr lvl="0">
              <a:buFont typeface="Wingdings" panose="05000000000000000000" pitchFamily="2" charset="2"/>
              <a:buChar char="q"/>
            </a:pPr>
            <a:endParaRPr lang="en-US" sz="2200" i="1" dirty="0">
              <a:latin typeface="Calibri" panose="020F0502020204030204"/>
            </a:endParaRPr>
          </a:p>
        </p:txBody>
      </p:sp>
      <p:sp>
        <p:nvSpPr>
          <p:cNvPr id="3" name="Rectangle 1">
            <a:extLst>
              <a:ext uri="{FF2B5EF4-FFF2-40B4-BE49-F238E27FC236}">
                <a16:creationId xmlns:a16="http://schemas.microsoft.com/office/drawing/2014/main" id="{E2147B3E-1123-4DB7-A3EE-368E2F678474}"/>
              </a:ext>
            </a:extLst>
          </p:cNvPr>
          <p:cNvSpPr>
            <a:spLocks noChangeArrowheads="1"/>
          </p:cNvSpPr>
          <p:nvPr/>
        </p:nvSpPr>
        <p:spPr bwMode="auto">
          <a:xfrm>
            <a:off x="0" y="-856312"/>
            <a:ext cx="416011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0627BA4F-C776-4120-9669-0849AEF80E1A}"/>
              </a:ext>
            </a:extLst>
          </p:cNvPr>
          <p:cNvSpPr txBox="1">
            <a:spLocks/>
          </p:cNvSpPr>
          <p:nvPr/>
        </p:nvSpPr>
        <p:spPr>
          <a:xfrm>
            <a:off x="625010" y="84570"/>
            <a:ext cx="10853057" cy="1272486"/>
          </a:xfrm>
          <a:prstGeom prst="rect">
            <a:avLst/>
          </a:prstGeom>
        </p:spPr>
        <p:txBody>
          <a:bodyPr vert="horz" lIns="36000" tIns="0" rIns="0" bIns="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700" dirty="0"/>
              <a:t>Targeted LinkedIn Message Examples</a:t>
            </a:r>
            <a:endParaRPr lang="en-US" sz="2900" dirty="0"/>
          </a:p>
        </p:txBody>
      </p:sp>
      <p:grpSp>
        <p:nvGrpSpPr>
          <p:cNvPr id="9" name="Group 8">
            <a:extLst>
              <a:ext uri="{FF2B5EF4-FFF2-40B4-BE49-F238E27FC236}">
                <a16:creationId xmlns:a16="http://schemas.microsoft.com/office/drawing/2014/main" id="{7D6C3E74-5B5C-44F2-B2F9-7856F7271422}"/>
              </a:ext>
            </a:extLst>
          </p:cNvPr>
          <p:cNvGrpSpPr/>
          <p:nvPr/>
        </p:nvGrpSpPr>
        <p:grpSpPr>
          <a:xfrm>
            <a:off x="0" y="41027"/>
            <a:ext cx="1275968" cy="1272486"/>
            <a:chOff x="3871478" y="4574047"/>
            <a:chExt cx="873506" cy="875216"/>
          </a:xfrm>
        </p:grpSpPr>
        <p:sp useBgFill="1">
          <p:nvSpPr>
            <p:cNvPr id="10" name="Oval 12">
              <a:extLst>
                <a:ext uri="{FF2B5EF4-FFF2-40B4-BE49-F238E27FC236}">
                  <a16:creationId xmlns:a16="http://schemas.microsoft.com/office/drawing/2014/main" id="{C65B4A1E-68E2-4290-8B63-B72436004F28}"/>
                </a:ext>
              </a:extLst>
            </p:cNvPr>
            <p:cNvSpPr>
              <a:spLocks noChangeArrowheads="1"/>
            </p:cNvSpPr>
            <p:nvPr/>
          </p:nvSpPr>
          <p:spPr bwMode="auto">
            <a:xfrm>
              <a:off x="3871478" y="4574047"/>
              <a:ext cx="873506" cy="875216"/>
            </a:xfrm>
            <a:prstGeom prst="ellipse">
              <a:avLst/>
            </a:prstGeom>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EBF129F9-D2EE-4E34-9C32-7CA9943B9FF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468" y="4711321"/>
              <a:ext cx="600667" cy="600667"/>
            </a:xfrm>
            <a:prstGeom prst="rect">
              <a:avLst/>
            </a:prstGeom>
          </p:spPr>
        </p:pic>
      </p:grpSp>
    </p:spTree>
    <p:extLst>
      <p:ext uri="{BB962C8B-B14F-4D97-AF65-F5344CB8AC3E}">
        <p14:creationId xmlns:p14="http://schemas.microsoft.com/office/powerpoint/2010/main" val="36028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B7FB-6ED0-43D9-864E-2EDED1D6867F}"/>
              </a:ext>
            </a:extLst>
          </p:cNvPr>
          <p:cNvSpPr>
            <a:spLocks noGrp="1"/>
          </p:cNvSpPr>
          <p:nvPr>
            <p:ph type="title"/>
          </p:nvPr>
        </p:nvSpPr>
        <p:spPr>
          <a:xfrm>
            <a:off x="1218069" y="831304"/>
            <a:ext cx="8992731" cy="566931"/>
          </a:xfrm>
        </p:spPr>
        <p:txBody>
          <a:bodyPr>
            <a:noAutofit/>
          </a:bodyPr>
          <a:lstStyle/>
          <a:p>
            <a:pPr algn="ctr"/>
            <a:r>
              <a:rPr lang="en-US" dirty="0"/>
              <a:t>Step 4: Quarterly Message</a:t>
            </a:r>
            <a:br>
              <a:rPr lang="en-US" sz="3200" dirty="0"/>
            </a:br>
            <a:br>
              <a:rPr lang="en-US" sz="3400" dirty="0"/>
            </a:br>
            <a:r>
              <a:rPr lang="en-US" sz="2400" b="0" dirty="0"/>
              <a:t>Send messages to your connections once per quarter, this will help you stay in front of them.</a:t>
            </a:r>
            <a:br>
              <a:rPr lang="en-US" sz="1400" b="0" i="1" dirty="0"/>
            </a:br>
            <a:endParaRPr lang="en-US" sz="3400" b="0" dirty="0"/>
          </a:p>
        </p:txBody>
      </p:sp>
      <p:sp>
        <p:nvSpPr>
          <p:cNvPr id="6" name="Text Placeholder 5">
            <a:extLst>
              <a:ext uri="{FF2B5EF4-FFF2-40B4-BE49-F238E27FC236}">
                <a16:creationId xmlns:a16="http://schemas.microsoft.com/office/drawing/2014/main" id="{B6C26292-E738-46E9-902A-E80F19B3FAB7}"/>
              </a:ext>
            </a:extLst>
          </p:cNvPr>
          <p:cNvSpPr>
            <a:spLocks noGrp="1"/>
          </p:cNvSpPr>
          <p:nvPr>
            <p:ph type="body" idx="24"/>
          </p:nvPr>
        </p:nvSpPr>
        <p:spPr>
          <a:xfrm>
            <a:off x="4162713" y="1524000"/>
            <a:ext cx="8051058" cy="5194349"/>
          </a:xfrm>
        </p:spPr>
        <p:txBody>
          <a:bodyPr>
            <a:normAutofit/>
          </a:bodyPr>
          <a:lstStyle/>
          <a:p>
            <a:endParaRPr lang="en-US" sz="1400" dirty="0"/>
          </a:p>
          <a:p>
            <a:pPr marL="285750" indent="-285750">
              <a:buFont typeface="Arial" panose="020B0604020202020204" pitchFamily="34" charset="0"/>
              <a:buChar char="•"/>
            </a:pPr>
            <a:endParaRPr lang="en-US" sz="1400" dirty="0"/>
          </a:p>
        </p:txBody>
      </p:sp>
      <p:grpSp>
        <p:nvGrpSpPr>
          <p:cNvPr id="8" name="Group 7">
            <a:extLst>
              <a:ext uri="{FF2B5EF4-FFF2-40B4-BE49-F238E27FC236}">
                <a16:creationId xmlns:a16="http://schemas.microsoft.com/office/drawing/2014/main" id="{25F9617F-F540-4D49-9DF2-8379130E67AC}"/>
              </a:ext>
            </a:extLst>
          </p:cNvPr>
          <p:cNvGrpSpPr/>
          <p:nvPr/>
        </p:nvGrpSpPr>
        <p:grpSpPr>
          <a:xfrm>
            <a:off x="0" y="0"/>
            <a:ext cx="1218069" cy="1371600"/>
            <a:chOff x="3871478" y="4574047"/>
            <a:chExt cx="873506" cy="875216"/>
          </a:xfrm>
        </p:grpSpPr>
        <p:sp useBgFill="1">
          <p:nvSpPr>
            <p:cNvPr id="9" name="Oval 12">
              <a:extLst>
                <a:ext uri="{FF2B5EF4-FFF2-40B4-BE49-F238E27FC236}">
                  <a16:creationId xmlns:a16="http://schemas.microsoft.com/office/drawing/2014/main" id="{6EA0B7F7-CCC6-4CB2-9BBE-B30E5DE16DE5}"/>
                </a:ext>
              </a:extLst>
            </p:cNvPr>
            <p:cNvSpPr>
              <a:spLocks noChangeArrowheads="1"/>
            </p:cNvSpPr>
            <p:nvPr/>
          </p:nvSpPr>
          <p:spPr bwMode="auto">
            <a:xfrm>
              <a:off x="3871478" y="4574047"/>
              <a:ext cx="873506" cy="875216"/>
            </a:xfrm>
            <a:prstGeom prst="ellipse">
              <a:avLst/>
            </a:prstGeom>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22362F62-AADB-453E-A9D3-8B275B63B34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468" y="4711321"/>
              <a:ext cx="600667" cy="600667"/>
            </a:xfrm>
            <a:prstGeom prst="rect">
              <a:avLst/>
            </a:prstGeom>
          </p:spPr>
        </p:pic>
      </p:grpSp>
      <p:sp>
        <p:nvSpPr>
          <p:cNvPr id="11" name="object 2">
            <a:extLst>
              <a:ext uri="{FF2B5EF4-FFF2-40B4-BE49-F238E27FC236}">
                <a16:creationId xmlns:a16="http://schemas.microsoft.com/office/drawing/2014/main" id="{3E199698-4A60-4EC2-BA8A-222DA2DBFCFC}"/>
              </a:ext>
            </a:extLst>
          </p:cNvPr>
          <p:cNvSpPr txBox="1"/>
          <p:nvPr/>
        </p:nvSpPr>
        <p:spPr>
          <a:xfrm>
            <a:off x="4800600" y="2057400"/>
            <a:ext cx="6324600" cy="2739211"/>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2400" b="1" spc="-70" dirty="0">
                <a:latin typeface="Gill Sans MT"/>
                <a:cs typeface="Gill Sans MT"/>
              </a:rPr>
              <a:t>Reminder</a:t>
            </a:r>
            <a:r>
              <a:rPr sz="2400" b="1" spc="-190" dirty="0">
                <a:latin typeface="Gill Sans MT"/>
                <a:cs typeface="Gill Sans MT"/>
              </a:rPr>
              <a:t> </a:t>
            </a:r>
            <a:r>
              <a:rPr sz="2400" b="1" spc="200" dirty="0">
                <a:latin typeface="Gill Sans MT"/>
                <a:cs typeface="Gill Sans MT"/>
              </a:rPr>
              <a:t>-</a:t>
            </a:r>
            <a:r>
              <a:rPr sz="2400" b="1" spc="-190" dirty="0">
                <a:latin typeface="Gill Sans MT"/>
                <a:cs typeface="Gill Sans MT"/>
              </a:rPr>
              <a:t> </a:t>
            </a:r>
            <a:r>
              <a:rPr sz="2400" b="1" spc="-25" dirty="0">
                <a:latin typeface="Gill Sans MT"/>
                <a:cs typeface="Gill Sans MT"/>
              </a:rPr>
              <a:t>update</a:t>
            </a:r>
            <a:r>
              <a:rPr sz="2400" b="1" spc="-190" dirty="0">
                <a:latin typeface="Gill Sans MT"/>
                <a:cs typeface="Gill Sans MT"/>
              </a:rPr>
              <a:t> </a:t>
            </a:r>
            <a:r>
              <a:rPr sz="2400" b="1" spc="-35" dirty="0">
                <a:latin typeface="Gill Sans MT"/>
                <a:cs typeface="Gill Sans MT"/>
              </a:rPr>
              <a:t>your</a:t>
            </a:r>
            <a:r>
              <a:rPr sz="2400" b="1" spc="-185" dirty="0">
                <a:latin typeface="Gill Sans MT"/>
                <a:cs typeface="Gill Sans MT"/>
              </a:rPr>
              <a:t> </a:t>
            </a:r>
            <a:r>
              <a:rPr sz="2400" b="1" spc="-45" dirty="0">
                <a:latin typeface="Gill Sans MT"/>
                <a:cs typeface="Gill Sans MT"/>
              </a:rPr>
              <a:t>tracker</a:t>
            </a:r>
            <a:endParaRPr sz="2400" dirty="0">
              <a:latin typeface="Gill Sans MT"/>
              <a:cs typeface="Gill Sans MT"/>
            </a:endParaRPr>
          </a:p>
          <a:p>
            <a:pPr marL="299085" marR="5080" indent="-286385">
              <a:lnSpc>
                <a:spcPct val="100000"/>
              </a:lnSpc>
              <a:spcBef>
                <a:spcPts val="600"/>
              </a:spcBef>
              <a:buFont typeface="Arial"/>
              <a:buChar char="•"/>
              <a:tabLst>
                <a:tab pos="299085" algn="l"/>
                <a:tab pos="299720" algn="l"/>
              </a:tabLst>
            </a:pPr>
            <a:r>
              <a:rPr sz="2400" b="1" spc="-110" dirty="0">
                <a:latin typeface="Gill Sans MT"/>
                <a:cs typeface="Gill Sans MT"/>
              </a:rPr>
              <a:t>Do</a:t>
            </a:r>
            <a:r>
              <a:rPr lang="en-US" sz="2400" b="1" spc="-110" dirty="0">
                <a:latin typeface="Gill Sans MT"/>
                <a:cs typeface="Gill Sans MT"/>
              </a:rPr>
              <a:t> NOT </a:t>
            </a:r>
            <a:r>
              <a:rPr sz="2400" b="1" spc="-35" dirty="0">
                <a:latin typeface="Gill Sans MT"/>
                <a:cs typeface="Gill Sans MT"/>
              </a:rPr>
              <a:t>be</a:t>
            </a:r>
            <a:r>
              <a:rPr sz="2400" b="1" spc="-185" dirty="0">
                <a:latin typeface="Gill Sans MT"/>
                <a:cs typeface="Gill Sans MT"/>
              </a:rPr>
              <a:t> </a:t>
            </a:r>
            <a:r>
              <a:rPr sz="2400" b="1" spc="-45" dirty="0">
                <a:latin typeface="Gill Sans MT"/>
                <a:cs typeface="Gill Sans MT"/>
              </a:rPr>
              <a:t>concerned</a:t>
            </a:r>
            <a:r>
              <a:rPr sz="2400" b="1" spc="-170" dirty="0">
                <a:latin typeface="Gill Sans MT"/>
                <a:cs typeface="Gill Sans MT"/>
              </a:rPr>
              <a:t> </a:t>
            </a:r>
            <a:r>
              <a:rPr sz="2400" b="1" spc="140" dirty="0">
                <a:latin typeface="Gill Sans MT"/>
                <a:cs typeface="Gill Sans MT"/>
              </a:rPr>
              <a:t>w/</a:t>
            </a:r>
            <a:r>
              <a:rPr sz="2400" b="1" spc="-165" dirty="0">
                <a:latin typeface="Gill Sans MT"/>
                <a:cs typeface="Gill Sans MT"/>
              </a:rPr>
              <a:t> </a:t>
            </a:r>
            <a:r>
              <a:rPr sz="2400" b="1" spc="-35" dirty="0">
                <a:latin typeface="Gill Sans MT"/>
                <a:cs typeface="Gill Sans MT"/>
              </a:rPr>
              <a:t>their</a:t>
            </a:r>
            <a:r>
              <a:rPr sz="2400" b="1" spc="-190" dirty="0">
                <a:latin typeface="Gill Sans MT"/>
                <a:cs typeface="Gill Sans MT"/>
              </a:rPr>
              <a:t> </a:t>
            </a:r>
            <a:r>
              <a:rPr sz="2400" b="1" spc="-15" dirty="0">
                <a:latin typeface="Gill Sans MT"/>
                <a:cs typeface="Gill Sans MT"/>
              </a:rPr>
              <a:t>previous</a:t>
            </a:r>
            <a:r>
              <a:rPr sz="2400" b="1" spc="-175" dirty="0">
                <a:latin typeface="Gill Sans MT"/>
                <a:cs typeface="Gill Sans MT"/>
              </a:rPr>
              <a:t> </a:t>
            </a:r>
            <a:r>
              <a:rPr sz="2400" b="1" spc="-5" dirty="0">
                <a:latin typeface="Gill Sans MT"/>
                <a:cs typeface="Gill Sans MT"/>
              </a:rPr>
              <a:t>responses  </a:t>
            </a:r>
            <a:r>
              <a:rPr sz="2400" b="1" spc="-75" dirty="0">
                <a:latin typeface="Gill Sans MT"/>
                <a:cs typeface="Gill Sans MT"/>
              </a:rPr>
              <a:t>or</a:t>
            </a:r>
            <a:r>
              <a:rPr sz="2400" b="1" spc="-175" dirty="0">
                <a:latin typeface="Gill Sans MT"/>
                <a:cs typeface="Gill Sans MT"/>
              </a:rPr>
              <a:t> </a:t>
            </a:r>
            <a:r>
              <a:rPr sz="2400" b="1" spc="-35" dirty="0">
                <a:latin typeface="Gill Sans MT"/>
                <a:cs typeface="Gill Sans MT"/>
              </a:rPr>
              <a:t>lack</a:t>
            </a:r>
            <a:r>
              <a:rPr sz="2400" b="1" spc="-175" dirty="0">
                <a:latin typeface="Gill Sans MT"/>
                <a:cs typeface="Gill Sans MT"/>
              </a:rPr>
              <a:t> </a:t>
            </a:r>
            <a:r>
              <a:rPr sz="2400" b="1" spc="20" dirty="0">
                <a:latin typeface="Gill Sans MT"/>
                <a:cs typeface="Gill Sans MT"/>
              </a:rPr>
              <a:t>of</a:t>
            </a:r>
            <a:r>
              <a:rPr sz="2400" b="1" spc="-185" dirty="0">
                <a:latin typeface="Gill Sans MT"/>
                <a:cs typeface="Gill Sans MT"/>
              </a:rPr>
              <a:t> </a:t>
            </a:r>
            <a:r>
              <a:rPr sz="2400" b="1" spc="-5" dirty="0">
                <a:latin typeface="Gill Sans MT"/>
                <a:cs typeface="Gill Sans MT"/>
              </a:rPr>
              <a:t>responses</a:t>
            </a:r>
            <a:r>
              <a:rPr sz="2400" b="1" spc="-160" dirty="0">
                <a:latin typeface="Gill Sans MT"/>
                <a:cs typeface="Gill Sans MT"/>
              </a:rPr>
              <a:t> </a:t>
            </a:r>
            <a:r>
              <a:rPr sz="2400" b="1" spc="235" dirty="0">
                <a:latin typeface="Trebuchet MS"/>
                <a:cs typeface="Trebuchet MS"/>
              </a:rPr>
              <a:t>–</a:t>
            </a:r>
            <a:r>
              <a:rPr sz="2400" b="1" spc="-225" dirty="0">
                <a:latin typeface="Trebuchet MS"/>
                <a:cs typeface="Trebuchet MS"/>
              </a:rPr>
              <a:t> </a:t>
            </a:r>
            <a:r>
              <a:rPr sz="2400" b="1" spc="-95" dirty="0">
                <a:latin typeface="Gill Sans MT"/>
                <a:cs typeface="Gill Sans MT"/>
              </a:rPr>
              <a:t>All</a:t>
            </a:r>
            <a:r>
              <a:rPr sz="2400" b="1" spc="-180" dirty="0">
                <a:latin typeface="Gill Sans MT"/>
                <a:cs typeface="Gill Sans MT"/>
              </a:rPr>
              <a:t> </a:t>
            </a:r>
            <a:r>
              <a:rPr sz="2400" b="1" spc="-30" dirty="0">
                <a:latin typeface="Gill Sans MT"/>
                <a:cs typeface="Gill Sans MT"/>
              </a:rPr>
              <a:t>about</a:t>
            </a:r>
            <a:r>
              <a:rPr sz="2400" b="1" spc="-170" dirty="0">
                <a:latin typeface="Gill Sans MT"/>
                <a:cs typeface="Gill Sans MT"/>
              </a:rPr>
              <a:t> </a:t>
            </a:r>
            <a:r>
              <a:rPr sz="2400" b="1" spc="-25" dirty="0">
                <a:latin typeface="Gill Sans MT"/>
                <a:cs typeface="Gill Sans MT"/>
              </a:rPr>
              <a:t>timing!</a:t>
            </a:r>
            <a:endParaRPr sz="2400" dirty="0">
              <a:latin typeface="Gill Sans MT"/>
              <a:cs typeface="Gill Sans MT"/>
            </a:endParaRPr>
          </a:p>
          <a:p>
            <a:pPr marL="299085" marR="473709" indent="-286385">
              <a:lnSpc>
                <a:spcPct val="100000"/>
              </a:lnSpc>
              <a:spcBef>
                <a:spcPts val="600"/>
              </a:spcBef>
              <a:buFont typeface="Arial"/>
              <a:buChar char="•"/>
              <a:tabLst>
                <a:tab pos="299085" algn="l"/>
                <a:tab pos="299720" algn="l"/>
              </a:tabLst>
            </a:pPr>
            <a:r>
              <a:rPr sz="2400" b="1" spc="-75" dirty="0">
                <a:latin typeface="Gill Sans MT"/>
                <a:cs typeface="Gill Sans MT"/>
              </a:rPr>
              <a:t>Impromptu </a:t>
            </a:r>
            <a:r>
              <a:rPr sz="2400" b="1" spc="5" dirty="0">
                <a:latin typeface="Gill Sans MT"/>
                <a:cs typeface="Gill Sans MT"/>
              </a:rPr>
              <a:t>messages </a:t>
            </a:r>
            <a:r>
              <a:rPr sz="2400" b="1" spc="-20" dirty="0">
                <a:latin typeface="Gill Sans MT"/>
                <a:cs typeface="Gill Sans MT"/>
              </a:rPr>
              <a:t>should </a:t>
            </a:r>
            <a:r>
              <a:rPr sz="2400" b="1" spc="-35" dirty="0">
                <a:latin typeface="Gill Sans MT"/>
                <a:cs typeface="Gill Sans MT"/>
              </a:rPr>
              <a:t>be </a:t>
            </a:r>
            <a:r>
              <a:rPr sz="2400" b="1" spc="10" dirty="0">
                <a:latin typeface="Gill Sans MT"/>
                <a:cs typeface="Gill Sans MT"/>
              </a:rPr>
              <a:t>sent </a:t>
            </a:r>
            <a:r>
              <a:rPr sz="2400" b="1" spc="-35" dirty="0">
                <a:latin typeface="Gill Sans MT"/>
                <a:cs typeface="Gill Sans MT"/>
              </a:rPr>
              <a:t>when  </a:t>
            </a:r>
            <a:r>
              <a:rPr sz="2400" b="1" dirty="0">
                <a:latin typeface="Gill Sans MT"/>
                <a:cs typeface="Gill Sans MT"/>
              </a:rPr>
              <a:t>situations</a:t>
            </a:r>
            <a:r>
              <a:rPr sz="2400" b="1" spc="-190" dirty="0">
                <a:latin typeface="Gill Sans MT"/>
                <a:cs typeface="Gill Sans MT"/>
              </a:rPr>
              <a:t> </a:t>
            </a:r>
            <a:r>
              <a:rPr sz="2400" b="1" spc="-20" dirty="0">
                <a:latin typeface="Gill Sans MT"/>
                <a:cs typeface="Gill Sans MT"/>
              </a:rPr>
              <a:t>arise</a:t>
            </a:r>
            <a:r>
              <a:rPr sz="2400" b="1" spc="-180" dirty="0">
                <a:latin typeface="Gill Sans MT"/>
                <a:cs typeface="Gill Sans MT"/>
              </a:rPr>
              <a:t> </a:t>
            </a:r>
            <a:r>
              <a:rPr sz="2400" b="1" spc="-25" dirty="0">
                <a:latin typeface="Gill Sans MT"/>
                <a:cs typeface="Gill Sans MT"/>
              </a:rPr>
              <a:t>(i.e.,</a:t>
            </a:r>
            <a:r>
              <a:rPr sz="2400" b="1" spc="-155" dirty="0">
                <a:latin typeface="Gill Sans MT"/>
                <a:cs typeface="Gill Sans MT"/>
              </a:rPr>
              <a:t> </a:t>
            </a:r>
            <a:r>
              <a:rPr lang="en-US" sz="2400" b="1" spc="-155" dirty="0">
                <a:latin typeface="Gill Sans MT"/>
                <a:cs typeface="Gill Sans MT"/>
              </a:rPr>
              <a:t> </a:t>
            </a:r>
            <a:r>
              <a:rPr sz="2400" b="1" spc="-195" dirty="0">
                <a:latin typeface="Gill Sans MT"/>
                <a:cs typeface="Gill Sans MT"/>
              </a:rPr>
              <a:t>A</a:t>
            </a:r>
            <a:r>
              <a:rPr lang="en-US" sz="2400" b="1" spc="-195" dirty="0">
                <a:latin typeface="Gill Sans MT"/>
                <a:cs typeface="Gill Sans MT"/>
              </a:rPr>
              <a:t> </a:t>
            </a:r>
            <a:r>
              <a:rPr sz="2400" b="1" spc="-170" dirty="0">
                <a:latin typeface="Gill Sans MT"/>
                <a:cs typeface="Gill Sans MT"/>
              </a:rPr>
              <a:t> </a:t>
            </a:r>
            <a:r>
              <a:rPr lang="en-US" sz="2400" b="1" spc="-45" dirty="0">
                <a:latin typeface="Gill Sans MT"/>
                <a:cs typeface="Gill Sans MT"/>
              </a:rPr>
              <a:t>job change </a:t>
            </a:r>
            <a:r>
              <a:rPr sz="2400" b="1" spc="-75" dirty="0">
                <a:latin typeface="Gill Sans MT"/>
                <a:cs typeface="Gill Sans MT"/>
              </a:rPr>
              <a:t>or </a:t>
            </a:r>
            <a:r>
              <a:rPr lang="en-US" sz="2400" b="1" spc="-5" dirty="0">
                <a:latin typeface="Gill Sans MT"/>
                <a:cs typeface="Gill Sans MT"/>
              </a:rPr>
              <a:t>promotion, birth of a child etc.</a:t>
            </a:r>
            <a:r>
              <a:rPr sz="2400" b="1" spc="-35" dirty="0">
                <a:latin typeface="Gill Sans MT"/>
                <a:cs typeface="Gill Sans MT"/>
              </a:rPr>
              <a:t>)</a:t>
            </a:r>
            <a:endParaRPr sz="2400" dirty="0">
              <a:latin typeface="Gill Sans MT"/>
              <a:cs typeface="Gill Sans MT"/>
            </a:endParaRPr>
          </a:p>
        </p:txBody>
      </p:sp>
      <p:pic>
        <p:nvPicPr>
          <p:cNvPr id="18" name="Picture Placeholder 17" descr="Graphical user interface, text, application, chat or text message&#10;&#10;Description automatically generated">
            <a:extLst>
              <a:ext uri="{FF2B5EF4-FFF2-40B4-BE49-F238E27FC236}">
                <a16:creationId xmlns:a16="http://schemas.microsoft.com/office/drawing/2014/main" id="{623323A3-82C5-48C4-9C19-007F6D6CE413}"/>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6789" b="6789"/>
          <a:stretch>
            <a:fillRect/>
          </a:stretch>
        </p:blipFill>
        <p:spPr/>
      </p:pic>
    </p:spTree>
    <p:extLst>
      <p:ext uri="{BB962C8B-B14F-4D97-AF65-F5344CB8AC3E}">
        <p14:creationId xmlns:p14="http://schemas.microsoft.com/office/powerpoint/2010/main" val="369546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F3924D-CFEA-4BF1-9316-E60B96E4F0C4}"/>
              </a:ext>
            </a:extLst>
          </p:cNvPr>
          <p:cNvSpPr>
            <a:spLocks noGrp="1"/>
          </p:cNvSpPr>
          <p:nvPr>
            <p:ph idx="1"/>
          </p:nvPr>
        </p:nvSpPr>
        <p:spPr>
          <a:xfrm>
            <a:off x="533400" y="2524860"/>
            <a:ext cx="6460501" cy="3584952"/>
          </a:xfrm>
        </p:spPr>
        <p:txBody>
          <a:bodyPr>
            <a:normAutofit/>
          </a:bodyPr>
          <a:lstStyle/>
          <a:p>
            <a:pPr marL="12700">
              <a:lnSpc>
                <a:spcPct val="100000"/>
              </a:lnSpc>
            </a:pPr>
            <a:r>
              <a:rPr lang="en-US" sz="2400" b="1" spc="-65" dirty="0">
                <a:latin typeface="Gill Sans MT"/>
                <a:cs typeface="Gill Sans MT"/>
              </a:rPr>
              <a:t>Use</a:t>
            </a:r>
            <a:r>
              <a:rPr lang="en-US" sz="2400" b="1" spc="-180" dirty="0">
                <a:latin typeface="Gill Sans MT"/>
                <a:cs typeface="Gill Sans MT"/>
              </a:rPr>
              <a:t> </a:t>
            </a:r>
            <a:r>
              <a:rPr lang="en-US" sz="2400" b="1" spc="-15" dirty="0">
                <a:latin typeface="Gill Sans MT"/>
                <a:cs typeface="Gill Sans MT"/>
              </a:rPr>
              <a:t>the</a:t>
            </a:r>
            <a:r>
              <a:rPr lang="en-US" sz="2400" b="1" spc="-190" dirty="0">
                <a:latin typeface="Gill Sans MT"/>
                <a:cs typeface="Gill Sans MT"/>
              </a:rPr>
              <a:t> </a:t>
            </a:r>
            <a:r>
              <a:rPr lang="en-US" sz="2400" b="1" spc="-30" dirty="0">
                <a:latin typeface="Gill Sans MT"/>
                <a:cs typeface="Gill Sans MT"/>
              </a:rPr>
              <a:t>app</a:t>
            </a:r>
            <a:r>
              <a:rPr lang="en-US" sz="2400" b="1" spc="-170" dirty="0">
                <a:latin typeface="Gill Sans MT"/>
                <a:cs typeface="Gill Sans MT"/>
              </a:rPr>
              <a:t> </a:t>
            </a:r>
            <a:r>
              <a:rPr lang="en-US" sz="2400" b="1" spc="-45" dirty="0">
                <a:latin typeface="Gill Sans MT"/>
                <a:cs typeface="Gill Sans MT"/>
              </a:rPr>
              <a:t>on</a:t>
            </a:r>
            <a:r>
              <a:rPr lang="en-US" sz="2400" b="1" spc="-170" dirty="0">
                <a:latin typeface="Gill Sans MT"/>
                <a:cs typeface="Gill Sans MT"/>
              </a:rPr>
              <a:t> </a:t>
            </a:r>
            <a:r>
              <a:rPr lang="en-US" sz="2400" b="1" spc="-35" dirty="0">
                <a:latin typeface="Gill Sans MT"/>
                <a:cs typeface="Gill Sans MT"/>
              </a:rPr>
              <a:t>your</a:t>
            </a:r>
            <a:r>
              <a:rPr lang="en-US" sz="2400" b="1" spc="-155" dirty="0">
                <a:latin typeface="Gill Sans MT"/>
                <a:cs typeface="Gill Sans MT"/>
              </a:rPr>
              <a:t> </a:t>
            </a:r>
            <a:r>
              <a:rPr lang="en-US" sz="2400" b="1" spc="-60" dirty="0">
                <a:latin typeface="Gill Sans MT"/>
                <a:cs typeface="Gill Sans MT"/>
              </a:rPr>
              <a:t>Phone</a:t>
            </a:r>
            <a:r>
              <a:rPr lang="en-US" sz="2400" b="1" spc="-180" dirty="0">
                <a:latin typeface="Gill Sans MT"/>
                <a:cs typeface="Gill Sans MT"/>
              </a:rPr>
              <a:t> </a:t>
            </a:r>
            <a:r>
              <a:rPr lang="en-US" sz="2400" b="1" spc="-15" dirty="0">
                <a:latin typeface="Gill Sans MT"/>
                <a:cs typeface="Gill Sans MT"/>
              </a:rPr>
              <a:t>to</a:t>
            </a:r>
            <a:r>
              <a:rPr lang="en-US" sz="2400" b="1" spc="-170" dirty="0">
                <a:latin typeface="Gill Sans MT"/>
                <a:cs typeface="Gill Sans MT"/>
              </a:rPr>
              <a:t> </a:t>
            </a:r>
            <a:r>
              <a:rPr lang="en-US" sz="2400" b="1" spc="-25" dirty="0">
                <a:latin typeface="Gill Sans MT"/>
                <a:cs typeface="Gill Sans MT"/>
              </a:rPr>
              <a:t>delete</a:t>
            </a:r>
            <a:r>
              <a:rPr lang="en-US" sz="2400" b="1" spc="-170" dirty="0">
                <a:latin typeface="Gill Sans MT"/>
                <a:cs typeface="Gill Sans MT"/>
              </a:rPr>
              <a:t> </a:t>
            </a:r>
            <a:r>
              <a:rPr lang="en-US" sz="2400" b="1" spc="-45" dirty="0">
                <a:latin typeface="Gill Sans MT"/>
                <a:cs typeface="Gill Sans MT"/>
              </a:rPr>
              <a:t>all</a:t>
            </a:r>
            <a:r>
              <a:rPr lang="en-US" sz="2400" b="1" spc="-170" dirty="0">
                <a:latin typeface="Gill Sans MT"/>
                <a:cs typeface="Gill Sans MT"/>
              </a:rPr>
              <a:t> </a:t>
            </a:r>
            <a:r>
              <a:rPr lang="en-US" sz="2400" b="1" spc="-15" dirty="0">
                <a:latin typeface="Gill Sans MT"/>
                <a:cs typeface="Gill Sans MT"/>
              </a:rPr>
              <a:t>the</a:t>
            </a:r>
            <a:r>
              <a:rPr lang="en-US" sz="2400" b="1" spc="-190" dirty="0">
                <a:latin typeface="Gill Sans MT"/>
                <a:cs typeface="Gill Sans MT"/>
              </a:rPr>
              <a:t> </a:t>
            </a:r>
            <a:r>
              <a:rPr lang="en-US" sz="2400" b="1" spc="-5" dirty="0">
                <a:latin typeface="Gill Sans MT"/>
                <a:cs typeface="Gill Sans MT"/>
              </a:rPr>
              <a:t>invitations</a:t>
            </a:r>
            <a:r>
              <a:rPr lang="en-US" sz="2400" b="1" spc="-210" dirty="0">
                <a:latin typeface="Gill Sans MT"/>
                <a:cs typeface="Gill Sans MT"/>
              </a:rPr>
              <a:t> </a:t>
            </a:r>
            <a:r>
              <a:rPr lang="en-US" sz="2400" b="1" spc="-5" dirty="0">
                <a:latin typeface="Gill Sans MT"/>
                <a:cs typeface="Gill Sans MT"/>
              </a:rPr>
              <a:t>that</a:t>
            </a:r>
            <a:r>
              <a:rPr lang="en-US" sz="2400" b="1" spc="-185" dirty="0">
                <a:latin typeface="Gill Sans MT"/>
                <a:cs typeface="Gill Sans MT"/>
              </a:rPr>
              <a:t> </a:t>
            </a:r>
            <a:r>
              <a:rPr lang="en-US" sz="2400" b="1" spc="-55" dirty="0">
                <a:latin typeface="Gill Sans MT"/>
                <a:cs typeface="Gill Sans MT"/>
              </a:rPr>
              <a:t>are</a:t>
            </a:r>
            <a:r>
              <a:rPr lang="en-US" sz="2400" b="1" spc="-170" dirty="0">
                <a:latin typeface="Gill Sans MT"/>
                <a:cs typeface="Gill Sans MT"/>
              </a:rPr>
              <a:t> </a:t>
            </a:r>
            <a:r>
              <a:rPr lang="en-US" sz="2400" b="1" spc="-15" dirty="0">
                <a:latin typeface="Gill Sans MT"/>
                <a:cs typeface="Gill Sans MT"/>
              </a:rPr>
              <a:t>3</a:t>
            </a:r>
            <a:r>
              <a:rPr lang="en-US" sz="2400" b="1" spc="-180" dirty="0">
                <a:latin typeface="Gill Sans MT"/>
                <a:cs typeface="Gill Sans MT"/>
              </a:rPr>
              <a:t> </a:t>
            </a:r>
            <a:r>
              <a:rPr lang="en-US" sz="2400" b="1" spc="-35" dirty="0">
                <a:latin typeface="Gill Sans MT"/>
                <a:cs typeface="Gill Sans MT"/>
              </a:rPr>
              <a:t>months</a:t>
            </a:r>
            <a:r>
              <a:rPr lang="en-US" sz="2400" b="1" spc="-170" dirty="0">
                <a:latin typeface="Gill Sans MT"/>
                <a:cs typeface="Gill Sans MT"/>
              </a:rPr>
              <a:t> </a:t>
            </a:r>
            <a:r>
              <a:rPr lang="en-US" sz="2400" b="1" spc="-30" dirty="0">
                <a:latin typeface="Gill Sans MT"/>
                <a:cs typeface="Gill Sans MT"/>
              </a:rPr>
              <a:t>old:</a:t>
            </a:r>
            <a:endParaRPr lang="en-US" sz="2400" dirty="0">
              <a:latin typeface="Gill Sans MT"/>
              <a:cs typeface="Gill Sans MT"/>
            </a:endParaRPr>
          </a:p>
          <a:p>
            <a:pPr marL="355600" indent="-342900">
              <a:lnSpc>
                <a:spcPct val="100000"/>
              </a:lnSpc>
              <a:spcBef>
                <a:spcPts val="600"/>
              </a:spcBef>
              <a:buFont typeface="Gill Sans MT"/>
              <a:buAutoNum type="arabicPeriod"/>
              <a:tabLst>
                <a:tab pos="354965" algn="l"/>
                <a:tab pos="355600" algn="l"/>
              </a:tabLst>
            </a:pPr>
            <a:r>
              <a:rPr lang="en-US" sz="2400" b="1" spc="45" dirty="0">
                <a:latin typeface="Trebuchet MS"/>
                <a:cs typeface="Trebuchet MS"/>
              </a:rPr>
              <a:t>Go</a:t>
            </a:r>
            <a:r>
              <a:rPr lang="en-US" sz="2400" b="1" spc="-235" dirty="0">
                <a:latin typeface="Trebuchet MS"/>
                <a:cs typeface="Trebuchet MS"/>
              </a:rPr>
              <a:t> </a:t>
            </a:r>
            <a:r>
              <a:rPr lang="en-US" sz="2400" b="1" spc="20" dirty="0">
                <a:latin typeface="Trebuchet MS"/>
                <a:cs typeface="Trebuchet MS"/>
              </a:rPr>
              <a:t>to</a:t>
            </a:r>
            <a:r>
              <a:rPr lang="en-US" sz="2400" b="1" spc="-240" dirty="0">
                <a:latin typeface="Trebuchet MS"/>
                <a:cs typeface="Trebuchet MS"/>
              </a:rPr>
              <a:t> </a:t>
            </a:r>
            <a:r>
              <a:rPr lang="en-US" sz="2400" b="1" spc="-20" dirty="0">
                <a:latin typeface="Trebuchet MS"/>
                <a:cs typeface="Trebuchet MS"/>
              </a:rPr>
              <a:t>“My</a:t>
            </a:r>
            <a:r>
              <a:rPr lang="en-US" sz="2400" b="1" spc="-245" dirty="0">
                <a:latin typeface="Trebuchet MS"/>
                <a:cs typeface="Trebuchet MS"/>
              </a:rPr>
              <a:t> </a:t>
            </a:r>
            <a:r>
              <a:rPr lang="en-US" sz="2400" b="1" spc="-35" dirty="0">
                <a:latin typeface="Trebuchet MS"/>
                <a:cs typeface="Trebuchet MS"/>
              </a:rPr>
              <a:t>Network”</a:t>
            </a:r>
            <a:endParaRPr lang="en-US" sz="2400" dirty="0">
              <a:latin typeface="Trebuchet MS"/>
              <a:cs typeface="Trebuchet MS"/>
            </a:endParaRPr>
          </a:p>
          <a:p>
            <a:pPr marL="355600" indent="-342900">
              <a:lnSpc>
                <a:spcPct val="100000"/>
              </a:lnSpc>
              <a:spcBef>
                <a:spcPts val="600"/>
              </a:spcBef>
              <a:buFont typeface="Gill Sans MT"/>
              <a:buAutoNum type="arabicPeriod"/>
              <a:tabLst>
                <a:tab pos="354965" algn="l"/>
                <a:tab pos="355600" algn="l"/>
              </a:tabLst>
            </a:pPr>
            <a:r>
              <a:rPr lang="en-US" sz="2400" b="1" spc="-25" dirty="0">
                <a:latin typeface="Trebuchet MS"/>
                <a:cs typeface="Trebuchet MS"/>
              </a:rPr>
              <a:t>Click</a:t>
            </a:r>
            <a:r>
              <a:rPr lang="en-US" sz="2400" b="1" spc="-280" dirty="0">
                <a:latin typeface="Trebuchet MS"/>
                <a:cs typeface="Trebuchet MS"/>
              </a:rPr>
              <a:t> </a:t>
            </a:r>
            <a:r>
              <a:rPr lang="en-US" sz="2400" b="1" spc="-35" dirty="0">
                <a:latin typeface="Trebuchet MS"/>
                <a:cs typeface="Trebuchet MS"/>
              </a:rPr>
              <a:t>“Invitations”</a:t>
            </a:r>
            <a:endParaRPr lang="en-US" sz="2400" dirty="0">
              <a:latin typeface="Trebuchet MS"/>
              <a:cs typeface="Trebuchet MS"/>
            </a:endParaRPr>
          </a:p>
          <a:p>
            <a:pPr marL="355600" indent="-342900">
              <a:lnSpc>
                <a:spcPct val="100000"/>
              </a:lnSpc>
              <a:spcBef>
                <a:spcPts val="600"/>
              </a:spcBef>
              <a:buFont typeface="Gill Sans MT"/>
              <a:buAutoNum type="arabicPeriod"/>
              <a:tabLst>
                <a:tab pos="354965" algn="l"/>
                <a:tab pos="355600" algn="l"/>
              </a:tabLst>
            </a:pPr>
            <a:r>
              <a:rPr lang="en-US" sz="2400" b="1" spc="-25" dirty="0">
                <a:latin typeface="Trebuchet MS"/>
                <a:cs typeface="Trebuchet MS"/>
              </a:rPr>
              <a:t>Click</a:t>
            </a:r>
            <a:r>
              <a:rPr lang="en-US" sz="2400" b="1" spc="-285" dirty="0">
                <a:latin typeface="Trebuchet MS"/>
                <a:cs typeface="Trebuchet MS"/>
              </a:rPr>
              <a:t> </a:t>
            </a:r>
            <a:r>
              <a:rPr lang="en-US" sz="2400" b="1" spc="-55" dirty="0">
                <a:latin typeface="Trebuchet MS"/>
                <a:cs typeface="Trebuchet MS"/>
              </a:rPr>
              <a:t>“Sent”</a:t>
            </a:r>
            <a:endParaRPr lang="en-US" sz="2400" dirty="0">
              <a:latin typeface="Trebuchet MS"/>
              <a:cs typeface="Trebuchet MS"/>
            </a:endParaRPr>
          </a:p>
          <a:p>
            <a:pPr marL="355600" indent="-342900">
              <a:lnSpc>
                <a:spcPct val="100000"/>
              </a:lnSpc>
              <a:spcBef>
                <a:spcPts val="600"/>
              </a:spcBef>
              <a:buFont typeface="Gill Sans MT"/>
              <a:buAutoNum type="arabicPeriod"/>
              <a:tabLst>
                <a:tab pos="354965" algn="l"/>
                <a:tab pos="355600" algn="l"/>
              </a:tabLst>
            </a:pPr>
            <a:r>
              <a:rPr lang="en-US" sz="2400" b="1" spc="-25" dirty="0">
                <a:latin typeface="Trebuchet MS"/>
                <a:cs typeface="Trebuchet MS"/>
              </a:rPr>
              <a:t>Click</a:t>
            </a:r>
            <a:r>
              <a:rPr lang="en-US" sz="2400" b="1" spc="-300" dirty="0">
                <a:latin typeface="Trebuchet MS"/>
                <a:cs typeface="Trebuchet MS"/>
              </a:rPr>
              <a:t> </a:t>
            </a:r>
            <a:r>
              <a:rPr lang="en-US" sz="2400" b="1" spc="-55" dirty="0">
                <a:latin typeface="Trebuchet MS"/>
                <a:cs typeface="Trebuchet MS"/>
              </a:rPr>
              <a:t>“Withdraw”</a:t>
            </a:r>
            <a:endParaRPr lang="en-US" sz="2400" dirty="0">
              <a:latin typeface="Trebuchet MS"/>
              <a:cs typeface="Trebuchet MS"/>
            </a:endParaRPr>
          </a:p>
          <a:p>
            <a:pPr marL="0" lvl="0" indent="0">
              <a:buNone/>
            </a:pPr>
            <a:endParaRPr lang="en-US" sz="2000" b="1" dirty="0">
              <a:solidFill>
                <a:prstClr val="black"/>
              </a:solidFill>
              <a:latin typeface="Calibri" panose="020F0502020204030204"/>
            </a:endParaRPr>
          </a:p>
        </p:txBody>
      </p:sp>
      <p:sp>
        <p:nvSpPr>
          <p:cNvPr id="3" name="Rectangle 1">
            <a:extLst>
              <a:ext uri="{FF2B5EF4-FFF2-40B4-BE49-F238E27FC236}">
                <a16:creationId xmlns:a16="http://schemas.microsoft.com/office/drawing/2014/main" id="{E2147B3E-1123-4DB7-A3EE-368E2F678474}"/>
              </a:ext>
            </a:extLst>
          </p:cNvPr>
          <p:cNvSpPr>
            <a:spLocks noChangeArrowheads="1"/>
          </p:cNvSpPr>
          <p:nvPr/>
        </p:nvSpPr>
        <p:spPr bwMode="auto">
          <a:xfrm>
            <a:off x="0" y="-856312"/>
            <a:ext cx="416011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0627BA4F-C776-4120-9669-0849AEF80E1A}"/>
              </a:ext>
            </a:extLst>
          </p:cNvPr>
          <p:cNvSpPr txBox="1">
            <a:spLocks/>
          </p:cNvSpPr>
          <p:nvPr/>
        </p:nvSpPr>
        <p:spPr>
          <a:xfrm>
            <a:off x="441042" y="198031"/>
            <a:ext cx="10582275" cy="1272486"/>
          </a:xfrm>
          <a:prstGeom prst="rect">
            <a:avLst/>
          </a:prstGeom>
        </p:spPr>
        <p:txBody>
          <a:bodyPr vert="horz" lIns="36000" tIns="0" rIns="0" bIns="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4400" dirty="0"/>
              <a:t>Step 5: Clean-up</a:t>
            </a:r>
            <a:br>
              <a:rPr lang="en-US" sz="4400" dirty="0"/>
            </a:br>
            <a:endParaRPr lang="en-US" sz="2900" dirty="0"/>
          </a:p>
        </p:txBody>
      </p:sp>
      <p:grpSp>
        <p:nvGrpSpPr>
          <p:cNvPr id="9" name="Group 8">
            <a:extLst>
              <a:ext uri="{FF2B5EF4-FFF2-40B4-BE49-F238E27FC236}">
                <a16:creationId xmlns:a16="http://schemas.microsoft.com/office/drawing/2014/main" id="{7D6C3E74-5B5C-44F2-B2F9-7856F7271422}"/>
              </a:ext>
            </a:extLst>
          </p:cNvPr>
          <p:cNvGrpSpPr/>
          <p:nvPr/>
        </p:nvGrpSpPr>
        <p:grpSpPr>
          <a:xfrm>
            <a:off x="254742" y="198031"/>
            <a:ext cx="1275968" cy="1272486"/>
            <a:chOff x="3871478" y="4574047"/>
            <a:chExt cx="873506" cy="875216"/>
          </a:xfrm>
        </p:grpSpPr>
        <p:sp useBgFill="1">
          <p:nvSpPr>
            <p:cNvPr id="10" name="Oval 12">
              <a:extLst>
                <a:ext uri="{FF2B5EF4-FFF2-40B4-BE49-F238E27FC236}">
                  <a16:creationId xmlns:a16="http://schemas.microsoft.com/office/drawing/2014/main" id="{C65B4A1E-68E2-4290-8B63-B72436004F28}"/>
                </a:ext>
              </a:extLst>
            </p:cNvPr>
            <p:cNvSpPr>
              <a:spLocks noChangeArrowheads="1"/>
            </p:cNvSpPr>
            <p:nvPr/>
          </p:nvSpPr>
          <p:spPr bwMode="auto">
            <a:xfrm>
              <a:off x="3871478" y="4574047"/>
              <a:ext cx="873506" cy="875216"/>
            </a:xfrm>
            <a:prstGeom prst="ellipse">
              <a:avLst/>
            </a:prstGeom>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EBF129F9-D2EE-4E34-9C32-7CA9943B9FF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468" y="4711321"/>
              <a:ext cx="600667" cy="600667"/>
            </a:xfrm>
            <a:prstGeom prst="rect">
              <a:avLst/>
            </a:prstGeom>
          </p:spPr>
        </p:pic>
      </p:grpSp>
      <p:sp>
        <p:nvSpPr>
          <p:cNvPr id="6" name="TextBox 5">
            <a:extLst>
              <a:ext uri="{FF2B5EF4-FFF2-40B4-BE49-F238E27FC236}">
                <a16:creationId xmlns:a16="http://schemas.microsoft.com/office/drawing/2014/main" id="{478F5C44-E28C-4315-BF14-D76CDA9AAC45}"/>
              </a:ext>
            </a:extLst>
          </p:cNvPr>
          <p:cNvSpPr txBox="1"/>
          <p:nvPr/>
        </p:nvSpPr>
        <p:spPr>
          <a:xfrm>
            <a:off x="279771" y="1754737"/>
            <a:ext cx="11632458" cy="461665"/>
          </a:xfrm>
          <a:prstGeom prst="rect">
            <a:avLst/>
          </a:prstGeom>
          <a:noFill/>
        </p:spPr>
        <p:txBody>
          <a:bodyPr wrap="square" rtlCol="0">
            <a:spAutoFit/>
          </a:bodyPr>
          <a:lstStyle/>
          <a:p>
            <a:pPr algn="ctr"/>
            <a:r>
              <a:rPr lang="en-US" sz="2400" b="1" dirty="0"/>
              <a:t>LinkedIn will block your account if you have too many unaccepted invitations</a:t>
            </a:r>
          </a:p>
        </p:txBody>
      </p:sp>
      <p:pic>
        <p:nvPicPr>
          <p:cNvPr id="13" name="Picture 12" descr="Graphical user interface, text, application, email&#10;&#10;Description automatically generated">
            <a:extLst>
              <a:ext uri="{FF2B5EF4-FFF2-40B4-BE49-F238E27FC236}">
                <a16:creationId xmlns:a16="http://schemas.microsoft.com/office/drawing/2014/main" id="{FE6C37DC-24DB-4DCE-8FA2-A8460181A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05" y="3500475"/>
            <a:ext cx="6559895" cy="3357525"/>
          </a:xfrm>
          <a:prstGeom prst="rect">
            <a:avLst/>
          </a:prstGeom>
        </p:spPr>
      </p:pic>
    </p:spTree>
    <p:extLst>
      <p:ext uri="{BB962C8B-B14F-4D97-AF65-F5344CB8AC3E}">
        <p14:creationId xmlns:p14="http://schemas.microsoft.com/office/powerpoint/2010/main" val="390501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20B7-FF5B-4FEA-9AF3-3EA8835E3C95}"/>
              </a:ext>
            </a:extLst>
          </p:cNvPr>
          <p:cNvSpPr>
            <a:spLocks noGrp="1"/>
          </p:cNvSpPr>
          <p:nvPr>
            <p:ph type="title"/>
          </p:nvPr>
        </p:nvSpPr>
        <p:spPr>
          <a:xfrm>
            <a:off x="967734" y="801024"/>
            <a:ext cx="9535686" cy="568800"/>
          </a:xfrm>
        </p:spPr>
        <p:txBody>
          <a:bodyPr/>
          <a:lstStyle/>
          <a:p>
            <a:pPr algn="ctr"/>
            <a:r>
              <a:rPr lang="en-US" dirty="0"/>
              <a:t>Conclusion and Contact</a:t>
            </a:r>
          </a:p>
        </p:txBody>
      </p:sp>
      <p:sp>
        <p:nvSpPr>
          <p:cNvPr id="5" name="Text Placeholder 4">
            <a:extLst>
              <a:ext uri="{FF2B5EF4-FFF2-40B4-BE49-F238E27FC236}">
                <a16:creationId xmlns:a16="http://schemas.microsoft.com/office/drawing/2014/main" id="{C91CD79C-3336-401B-BA46-2665FC2AC896}"/>
              </a:ext>
            </a:extLst>
          </p:cNvPr>
          <p:cNvSpPr>
            <a:spLocks noGrp="1"/>
          </p:cNvSpPr>
          <p:nvPr>
            <p:ph type="body" idx="1"/>
          </p:nvPr>
        </p:nvSpPr>
        <p:spPr>
          <a:xfrm>
            <a:off x="0" y="1402481"/>
            <a:ext cx="5943600" cy="891404"/>
          </a:xfrm>
        </p:spPr>
        <p:txBody>
          <a:bodyPr>
            <a:normAutofit/>
          </a:bodyPr>
          <a:lstStyle/>
          <a:p>
            <a:r>
              <a:rPr lang="en-US" sz="2000" dirty="0"/>
              <a:t>For any follow up Inquiries please contact:</a:t>
            </a:r>
          </a:p>
        </p:txBody>
      </p:sp>
      <p:sp>
        <p:nvSpPr>
          <p:cNvPr id="6" name="Text Placeholder 5">
            <a:extLst>
              <a:ext uri="{FF2B5EF4-FFF2-40B4-BE49-F238E27FC236}">
                <a16:creationId xmlns:a16="http://schemas.microsoft.com/office/drawing/2014/main" id="{8C902128-D920-4651-ADF0-C020D45286DD}"/>
              </a:ext>
            </a:extLst>
          </p:cNvPr>
          <p:cNvSpPr>
            <a:spLocks noGrp="1"/>
          </p:cNvSpPr>
          <p:nvPr>
            <p:ph type="body" sz="quarter" idx="13"/>
          </p:nvPr>
        </p:nvSpPr>
        <p:spPr>
          <a:xfrm>
            <a:off x="264676" y="2892763"/>
            <a:ext cx="5470901" cy="1358113"/>
          </a:xfrm>
        </p:spPr>
        <p:txBody>
          <a:bodyPr>
            <a:normAutofit fontScale="25000" lnSpcReduction="20000"/>
          </a:bodyPr>
          <a:lstStyle/>
          <a:p>
            <a:r>
              <a:rPr lang="en-US" sz="8000" b="1" dirty="0"/>
              <a:t>Michael Dempsey </a:t>
            </a:r>
          </a:p>
          <a:p>
            <a:r>
              <a:rPr lang="en-US" sz="8000" b="1" dirty="0"/>
              <a:t>Marketing Coordinator</a:t>
            </a:r>
          </a:p>
          <a:p>
            <a:r>
              <a:rPr lang="en-US" sz="8000" dirty="0"/>
              <a:t>P 240.235.1333</a:t>
            </a:r>
          </a:p>
          <a:p>
            <a:r>
              <a:rPr lang="en-US" sz="8000" dirty="0">
                <a:solidFill>
                  <a:srgbClr val="96556D"/>
                </a:solidFill>
                <a:hlinkClick r:id="rId2">
                  <a:extLst>
                    <a:ext uri="{A12FA001-AC4F-418D-AE19-62706E023703}">
                      <ahyp:hlinkClr xmlns:ahyp="http://schemas.microsoft.com/office/drawing/2018/hyperlinkcolor" val="tx"/>
                    </a:ext>
                  </a:extLst>
                </a:hlinkClick>
              </a:rPr>
              <a:t>michael.dempsey@ffgadvisors.com</a:t>
            </a:r>
            <a:endParaRPr lang="en-US" sz="8000" dirty="0">
              <a:solidFill>
                <a:srgbClr val="96556D"/>
              </a:solidFill>
            </a:endParaRPr>
          </a:p>
          <a:p>
            <a:r>
              <a:rPr lang="en-US" sz="8000" b="1" dirty="0">
                <a:solidFill>
                  <a:srgbClr val="96556D"/>
                </a:solidFill>
                <a:hlinkClick r:id="rId3">
                  <a:extLst>
                    <a:ext uri="{A12FA001-AC4F-418D-AE19-62706E023703}">
                      <ahyp:hlinkClr xmlns:ahyp="http://schemas.microsoft.com/office/drawing/2018/hyperlinkcolor" val="tx"/>
                    </a:ext>
                  </a:extLst>
                </a:hlinkClick>
              </a:rPr>
              <a:t>Book a Meeting with Mike!</a:t>
            </a:r>
            <a:endParaRPr lang="en-US" sz="8000" b="1" dirty="0">
              <a:solidFill>
                <a:srgbClr val="96556D"/>
              </a:solidFill>
            </a:endParaRPr>
          </a:p>
          <a:p>
            <a:endParaRPr lang="en-US" dirty="0"/>
          </a:p>
        </p:txBody>
      </p:sp>
      <p:sp>
        <p:nvSpPr>
          <p:cNvPr id="4" name="TextBox 3">
            <a:extLst>
              <a:ext uri="{FF2B5EF4-FFF2-40B4-BE49-F238E27FC236}">
                <a16:creationId xmlns:a16="http://schemas.microsoft.com/office/drawing/2014/main" id="{8984013D-7F64-4DFE-8B9E-E8BFEA187A3C}"/>
              </a:ext>
            </a:extLst>
          </p:cNvPr>
          <p:cNvSpPr txBox="1"/>
          <p:nvPr/>
        </p:nvSpPr>
        <p:spPr>
          <a:xfrm>
            <a:off x="6237516" y="1992698"/>
            <a:ext cx="5760438" cy="4555093"/>
          </a:xfrm>
          <a:prstGeom prst="rect">
            <a:avLst/>
          </a:prstGeom>
          <a:noFill/>
        </p:spPr>
        <p:txBody>
          <a:bodyPr wrap="square" rtlCol="0">
            <a:spAutoFit/>
          </a:bodyPr>
          <a:lstStyle/>
          <a:p>
            <a:pPr algn="ctr"/>
            <a:r>
              <a:rPr lang="en-US" sz="2000" b="1" dirty="0"/>
              <a:t>Useful Links: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96556D"/>
                </a:solidFill>
                <a:hlinkClick r:id="rId4">
                  <a:extLst>
                    <a:ext uri="{A12FA001-AC4F-418D-AE19-62706E023703}">
                      <ahyp:hlinkClr xmlns:ahyp="http://schemas.microsoft.com/office/drawing/2018/hyperlinkcolor" val="tx"/>
                    </a:ext>
                  </a:extLst>
                </a:hlinkClick>
              </a:rPr>
              <a:t>Marketing Toolkit</a:t>
            </a:r>
            <a:endParaRPr lang="en-US" dirty="0">
              <a:solidFill>
                <a:srgbClr val="96556D"/>
              </a:solidFill>
            </a:endParaRPr>
          </a:p>
          <a:p>
            <a:pPr marL="285750" indent="-285750">
              <a:buFont typeface="Arial" panose="020B0604020202020204" pitchFamily="34" charset="0"/>
              <a:buChar char="•"/>
            </a:pPr>
            <a:r>
              <a:rPr lang="en-US" dirty="0">
                <a:solidFill>
                  <a:schemeClr val="tx2"/>
                </a:solidFill>
                <a:hlinkClick r:id="rId5">
                  <a:extLst>
                    <a:ext uri="{A12FA001-AC4F-418D-AE19-62706E023703}">
                      <ahyp:hlinkClr xmlns:ahyp="http://schemas.microsoft.com/office/drawing/2018/hyperlinkcolor" val="tx"/>
                    </a:ext>
                  </a:extLst>
                </a:hlinkClick>
              </a:rPr>
              <a:t>Optimize the Power of LinkedIn</a:t>
            </a:r>
            <a:endParaRPr lang="en-US" dirty="0">
              <a:solidFill>
                <a:schemeClr val="tx2"/>
              </a:solidFill>
              <a:hlinkClick r:id="rId6">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solidFill>
                  <a:schemeClr val="tx2"/>
                </a:solidFill>
                <a:hlinkClick r:id="rId6">
                  <a:extLst>
                    <a:ext uri="{A12FA001-AC4F-418D-AE19-62706E023703}">
                      <ahyp:hlinkClr xmlns:ahyp="http://schemas.microsoft.com/office/drawing/2018/hyperlinkcolor" val="tx"/>
                    </a:ext>
                  </a:extLst>
                </a:hlinkClick>
              </a:rPr>
              <a:t>Immerse Yourself in an Industry or Profession to Attract Prospects</a:t>
            </a:r>
            <a:endParaRPr lang="en-US" dirty="0">
              <a:solidFill>
                <a:schemeClr val="tx2"/>
              </a:solidFill>
            </a:endParaRPr>
          </a:p>
          <a:p>
            <a:pPr marL="285750" indent="-285750">
              <a:buFont typeface="Arial" panose="020B0604020202020204" pitchFamily="34" charset="0"/>
              <a:buChar char="•"/>
            </a:pPr>
            <a:r>
              <a:rPr lang="en-US" dirty="0">
                <a:solidFill>
                  <a:schemeClr val="tx2"/>
                </a:solidFill>
                <a:hlinkClick r:id="rId7">
                  <a:extLst>
                    <a:ext uri="{A12FA001-AC4F-418D-AE19-62706E023703}">
                      <ahyp:hlinkClr xmlns:ahyp="http://schemas.microsoft.com/office/drawing/2018/hyperlinkcolor" val="tx"/>
                    </a:ext>
                  </a:extLst>
                </a:hlinkClick>
              </a:rPr>
              <a:t>3 ways to master LinkedIn for prospecting</a:t>
            </a:r>
            <a:endParaRPr lang="en-US" dirty="0">
              <a:solidFill>
                <a:schemeClr val="tx2"/>
              </a:solidFill>
            </a:endParaRPr>
          </a:p>
          <a:p>
            <a:pPr marL="285750" indent="-285750">
              <a:buFont typeface="Arial" panose="020B0604020202020204" pitchFamily="34" charset="0"/>
              <a:buChar char="•"/>
            </a:pPr>
            <a:r>
              <a:rPr lang="en-US" dirty="0">
                <a:solidFill>
                  <a:schemeClr val="tx2"/>
                </a:solidFill>
                <a:hlinkClick r:id="rId8">
                  <a:extLst>
                    <a:ext uri="{A12FA001-AC4F-418D-AE19-62706E023703}">
                      <ahyp:hlinkClr xmlns:ahyp="http://schemas.microsoft.com/office/drawing/2018/hyperlinkcolor" val="tx"/>
                    </a:ext>
                  </a:extLst>
                </a:hlinkClick>
              </a:rPr>
              <a:t>Top 5 Mistakes Financial Advisors Make On LinkedIn</a:t>
            </a:r>
            <a:endParaRPr lang="en-US" dirty="0">
              <a:solidFill>
                <a:schemeClr val="tx2"/>
              </a:solidFill>
              <a:hlinkClick r:id="rId9">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solidFill>
                  <a:schemeClr val="tx2"/>
                </a:solidFill>
                <a:hlinkClick r:id="rId9">
                  <a:extLst>
                    <a:ext uri="{A12FA001-AC4F-418D-AE19-62706E023703}">
                      <ahyp:hlinkClr xmlns:ahyp="http://schemas.microsoft.com/office/drawing/2018/hyperlinkcolor" val="tx"/>
                    </a:ext>
                  </a:extLst>
                </a:hlinkClick>
              </a:rPr>
              <a:t>Guardian’s Guide to LinkedIn</a:t>
            </a:r>
            <a:endParaRPr lang="en-US" dirty="0">
              <a:solidFill>
                <a:schemeClr val="tx2"/>
              </a:solidFill>
            </a:endParaRPr>
          </a:p>
          <a:p>
            <a:pPr marL="285750" indent="-285750">
              <a:buFont typeface="Arial" panose="020B0604020202020204" pitchFamily="34" charset="0"/>
              <a:buChar char="•"/>
            </a:pPr>
            <a:r>
              <a:rPr lang="en-US" dirty="0">
                <a:solidFill>
                  <a:schemeClr val="tx2"/>
                </a:solidFill>
                <a:hlinkClick r:id="rId10">
                  <a:extLst>
                    <a:ext uri="{A12FA001-AC4F-418D-AE19-62706E023703}">
                      <ahyp:hlinkClr xmlns:ahyp="http://schemas.microsoft.com/office/drawing/2018/hyperlinkcolor" val="tx"/>
                    </a:ext>
                  </a:extLst>
                </a:hlinkClick>
              </a:rPr>
              <a:t>Your Guide to Grapevine6</a:t>
            </a:r>
            <a:endParaRPr lang="en-US" dirty="0">
              <a:solidFill>
                <a:schemeClr val="tx2"/>
              </a:solidFill>
            </a:endParaRPr>
          </a:p>
          <a:p>
            <a:pPr marL="285750" indent="-285750">
              <a:buFont typeface="Arial" panose="020B0604020202020204" pitchFamily="34" charset="0"/>
              <a:buChar char="•"/>
            </a:pPr>
            <a:r>
              <a:rPr lang="en-US" dirty="0">
                <a:solidFill>
                  <a:schemeClr val="tx2"/>
                </a:solidFill>
                <a:hlinkClick r:id="rId11">
                  <a:extLst>
                    <a:ext uri="{A12FA001-AC4F-418D-AE19-62706E023703}">
                      <ahyp:hlinkClr xmlns:ahyp="http://schemas.microsoft.com/office/drawing/2018/hyperlinkcolor" val="tx"/>
                    </a:ext>
                  </a:extLst>
                </a:hlinkClick>
              </a:rPr>
              <a:t>20 LinkedIn Tips &amp; Tricks For Financial Advisors</a:t>
            </a:r>
            <a:endParaRPr lang="en-US" dirty="0">
              <a:solidFill>
                <a:schemeClr val="tx2"/>
              </a:solidFill>
            </a:endParaRPr>
          </a:p>
          <a:p>
            <a:pPr marL="285750" indent="-285750">
              <a:buFont typeface="Arial" panose="020B0604020202020204" pitchFamily="34" charset="0"/>
              <a:buChar char="•"/>
            </a:pPr>
            <a:r>
              <a:rPr lang="en-US" dirty="0">
                <a:solidFill>
                  <a:schemeClr val="tx2"/>
                </a:solidFill>
                <a:hlinkClick r:id="rId12">
                  <a:extLst>
                    <a:ext uri="{A12FA001-AC4F-418D-AE19-62706E023703}">
                      <ahyp:hlinkClr xmlns:ahyp="http://schemas.microsoft.com/office/drawing/2018/hyperlinkcolor" val="tx"/>
                    </a:ext>
                  </a:extLst>
                </a:hlinkClick>
              </a:rPr>
              <a:t>Drive Prospecting Activity with Your Free LinkedIn Account Video</a:t>
            </a:r>
            <a:endParaRPr lang="en-US" dirty="0">
              <a:solidFill>
                <a:schemeClr val="tx2"/>
              </a:solidFill>
            </a:endParaRPr>
          </a:p>
          <a:p>
            <a:pPr marL="285750" indent="-285750">
              <a:buFont typeface="Arial" panose="020B0604020202020204" pitchFamily="34" charset="0"/>
              <a:buChar char="•"/>
            </a:pPr>
            <a:r>
              <a:rPr lang="en-US" dirty="0">
                <a:solidFill>
                  <a:schemeClr val="tx2"/>
                </a:solidFill>
                <a:hlinkClick r:id="rId13">
                  <a:extLst>
                    <a:ext uri="{A12FA001-AC4F-418D-AE19-62706E023703}">
                      <ahyp:hlinkClr xmlns:ahyp="http://schemas.microsoft.com/office/drawing/2018/hyperlinkcolor" val="tx"/>
                    </a:ext>
                  </a:extLst>
                </a:hlinkClick>
              </a:rPr>
              <a:t>LinkedIn - Building Introduction Lists Video</a:t>
            </a:r>
            <a:endParaRPr lang="en-US" dirty="0">
              <a:solidFill>
                <a:schemeClr val="tx2"/>
              </a:solidFill>
              <a:hlinkClick r:id="rId1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solidFill>
                  <a:srgbClr val="96556D"/>
                </a:solidFill>
                <a:hlinkClick r:id="rId14">
                  <a:extLst>
                    <a:ext uri="{A12FA001-AC4F-418D-AE19-62706E023703}">
                      <ahyp:hlinkClr xmlns:ahyp="http://schemas.microsoft.com/office/drawing/2018/hyperlinkcolor" val="tx"/>
                    </a:ext>
                  </a:extLst>
                </a:hlinkClick>
              </a:rPr>
              <a:t>Schedule a Call with Guardian’s Social Media Team</a:t>
            </a:r>
            <a:endParaRPr lang="en-US" dirty="0">
              <a:solidFill>
                <a:srgbClr val="96556D"/>
              </a:solidFill>
            </a:endParaRPr>
          </a:p>
        </p:txBody>
      </p:sp>
    </p:spTree>
    <p:extLst>
      <p:ext uri="{BB962C8B-B14F-4D97-AF65-F5344CB8AC3E}">
        <p14:creationId xmlns:p14="http://schemas.microsoft.com/office/powerpoint/2010/main" val="116026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2DCF-D3D9-4DE6-888D-C212794FF21B}"/>
              </a:ext>
            </a:extLst>
          </p:cNvPr>
          <p:cNvSpPr>
            <a:spLocks noGrp="1"/>
          </p:cNvSpPr>
          <p:nvPr>
            <p:ph type="title"/>
          </p:nvPr>
        </p:nvSpPr>
        <p:spPr>
          <a:xfrm>
            <a:off x="1175757" y="457200"/>
            <a:ext cx="9535686" cy="568800"/>
          </a:xfrm>
        </p:spPr>
        <p:txBody>
          <a:bodyPr/>
          <a:lstStyle/>
          <a:p>
            <a:pPr algn="ctr"/>
            <a:r>
              <a:rPr lang="en-US" dirty="0"/>
              <a:t>14 LinkedIn Tips, Tricks &amp; Hacks</a:t>
            </a:r>
          </a:p>
        </p:txBody>
      </p:sp>
      <p:sp>
        <p:nvSpPr>
          <p:cNvPr id="3" name="Content Placeholder 2">
            <a:extLst>
              <a:ext uri="{FF2B5EF4-FFF2-40B4-BE49-F238E27FC236}">
                <a16:creationId xmlns:a16="http://schemas.microsoft.com/office/drawing/2014/main" id="{271E2D16-DF87-4847-9DE7-847147638466}"/>
              </a:ext>
            </a:extLst>
          </p:cNvPr>
          <p:cNvSpPr>
            <a:spLocks noGrp="1"/>
          </p:cNvSpPr>
          <p:nvPr>
            <p:ph idx="1"/>
          </p:nvPr>
        </p:nvSpPr>
        <p:spPr>
          <a:xfrm>
            <a:off x="0" y="1524000"/>
            <a:ext cx="5943600" cy="5257800"/>
          </a:xfrm>
        </p:spPr>
        <p:txBody>
          <a:bodyPr>
            <a:normAutofit lnSpcReduction="10000"/>
          </a:bodyPr>
          <a:lstStyle/>
          <a:p>
            <a:pPr marL="514350" indent="-514350">
              <a:buFont typeface="+mj-lt"/>
              <a:buAutoNum type="arabicPeriod"/>
            </a:pPr>
            <a:r>
              <a:rPr lang="en-US" sz="2000" dirty="0"/>
              <a:t>Profile Photo- </a:t>
            </a:r>
            <a:r>
              <a:rPr lang="en-US" sz="1400" dirty="0"/>
              <a:t>You have got to get this right. A few simple things: make sure you smile; it is a head shot (Not full body) and it is well lit.</a:t>
            </a:r>
          </a:p>
          <a:p>
            <a:pPr marL="514350" indent="-514350">
              <a:buFont typeface="+mj-lt"/>
              <a:buAutoNum type="arabicPeriod"/>
            </a:pPr>
            <a:r>
              <a:rPr lang="en-US" sz="2000" dirty="0"/>
              <a:t>LinkedIn Is Not A Resume Site Anymore- </a:t>
            </a:r>
            <a:r>
              <a:rPr lang="en-US" sz="1400" dirty="0"/>
              <a:t>Your connections do not want to just see what you were doing 15 years ago. Focus on the relevant experience that falls within your current target audience. This boosts your credibility and authority.</a:t>
            </a:r>
          </a:p>
          <a:p>
            <a:pPr marL="514350" indent="-514350">
              <a:buFont typeface="+mj-lt"/>
              <a:buAutoNum type="arabicPeriod"/>
            </a:pPr>
            <a:r>
              <a:rPr lang="en-US" sz="2000" dirty="0"/>
              <a:t>Customized LinkedIn URL-</a:t>
            </a:r>
            <a:r>
              <a:rPr lang="en-US" sz="1400" dirty="0"/>
              <a:t>(Go to Me &gt; View Profile &gt; Edit public profile &amp; URL (top right corner))</a:t>
            </a:r>
          </a:p>
          <a:p>
            <a:pPr marL="514350" indent="-514350">
              <a:buFont typeface="+mj-lt"/>
              <a:buAutoNum type="arabicPeriod"/>
            </a:pPr>
            <a:r>
              <a:rPr lang="en-US" sz="2000" dirty="0"/>
              <a:t>Use A Dedicated Header Image- </a:t>
            </a:r>
            <a:r>
              <a:rPr lang="en-US" sz="1400" dirty="0"/>
              <a:t>Use a nice professional or fun image. The dimensions of the image should be 1128 x 191px.Straight away your profile will start to pop!</a:t>
            </a:r>
          </a:p>
          <a:p>
            <a:pPr marL="514350" indent="-514350">
              <a:buFont typeface="+mj-lt"/>
              <a:buAutoNum type="arabicPeriod"/>
            </a:pPr>
            <a:r>
              <a:rPr lang="en-US" sz="2000" dirty="0"/>
              <a:t>Optimize Your Tagline- </a:t>
            </a:r>
            <a:r>
              <a:rPr lang="en-US" sz="1400" dirty="0"/>
              <a:t>Most people just put their job title in this section. E.g., Financial Advisor. This is the most important part of your whole profile. Because when you send a connection request, a message or comment on a post, it is visible. E.g. I help Doctors in Virginia to take control of their retirement using holistic Financial Planning.</a:t>
            </a:r>
          </a:p>
          <a:p>
            <a:pPr marL="514350" indent="-514350">
              <a:buFont typeface="+mj-lt"/>
              <a:buAutoNum type="arabicPeriod"/>
            </a:pPr>
            <a:r>
              <a:rPr lang="en-US" sz="2000" dirty="0"/>
              <a:t>Use Grapevine and FMG Suite to Publish Articles On LinkedIn</a:t>
            </a:r>
          </a:p>
          <a:p>
            <a:pPr marL="514350" indent="-514350">
              <a:buFont typeface="+mj-lt"/>
              <a:buAutoNum type="arabicPeriod"/>
            </a:pPr>
            <a:r>
              <a:rPr lang="en-US" sz="2000" dirty="0"/>
              <a:t>Use A Professional Email Address</a:t>
            </a:r>
          </a:p>
        </p:txBody>
      </p:sp>
      <p:sp>
        <p:nvSpPr>
          <p:cNvPr id="4" name="Content Placeholder 2">
            <a:extLst>
              <a:ext uri="{FF2B5EF4-FFF2-40B4-BE49-F238E27FC236}">
                <a16:creationId xmlns:a16="http://schemas.microsoft.com/office/drawing/2014/main" id="{54C2FE62-5062-477A-9C23-36CE8B63F823}"/>
              </a:ext>
            </a:extLst>
          </p:cNvPr>
          <p:cNvSpPr txBox="1">
            <a:spLocks/>
          </p:cNvSpPr>
          <p:nvPr/>
        </p:nvSpPr>
        <p:spPr>
          <a:xfrm>
            <a:off x="6096000" y="1524000"/>
            <a:ext cx="5943600" cy="5257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startAt="8"/>
            </a:pPr>
            <a:r>
              <a:rPr lang="en-US" sz="2000" dirty="0"/>
              <a:t>Tag Yourself- </a:t>
            </a:r>
            <a:r>
              <a:rPr lang="en-US" sz="1500" dirty="0"/>
              <a:t>It is a great way of making it easy for viewers of your post to see your profile and connect/follow you. (To tag simply use @ and your profile name)</a:t>
            </a:r>
          </a:p>
          <a:p>
            <a:pPr marL="457200" indent="-457200">
              <a:buAutoNum type="arabicPeriod" startAt="8"/>
            </a:pPr>
            <a:r>
              <a:rPr lang="en-US" sz="2000" dirty="0"/>
              <a:t>Hashtags- </a:t>
            </a:r>
            <a:r>
              <a:rPr lang="en-US" sz="1500" dirty="0"/>
              <a:t>Pick 3-4 relevant keywords each time you post or publish an article or video. This will list your content into certain categories which LinkedIn can push to specific groups of people. Hopefully, people within your target audience E.g., #FinancialAdvisors #FinancialPlanners #WealthManagers.</a:t>
            </a:r>
          </a:p>
          <a:p>
            <a:pPr marL="457200" indent="-457200">
              <a:buAutoNum type="arabicPeriod" startAt="8"/>
            </a:pPr>
            <a:r>
              <a:rPr lang="en-US" sz="2000" dirty="0"/>
              <a:t>Set Up Your ‘Featured’ Section- </a:t>
            </a:r>
            <a:r>
              <a:rPr lang="en-US" sz="1500" dirty="0"/>
              <a:t>Profile visitors have short attention spans (2-6 seconds on average). Make it easy for them by highlighting recent articles, posts or videos in the featured section. They stand out nicely on your profile</a:t>
            </a:r>
            <a:endParaRPr lang="en-US" sz="1400" dirty="0"/>
          </a:p>
          <a:p>
            <a:pPr marL="457200" indent="-457200">
              <a:buAutoNum type="arabicPeriod" startAt="8"/>
            </a:pPr>
            <a:r>
              <a:rPr lang="en-US" sz="2000" dirty="0"/>
              <a:t>Position Yourself As An Expert- </a:t>
            </a:r>
            <a:r>
              <a:rPr lang="en-US" sz="1500" dirty="0"/>
              <a:t>Make your profile all about your audience. Key: Add value, build relationships.</a:t>
            </a:r>
          </a:p>
          <a:p>
            <a:pPr marL="457200" indent="-457200">
              <a:buAutoNum type="arabicPeriod" startAt="8"/>
            </a:pPr>
            <a:r>
              <a:rPr lang="en-US" sz="2000" dirty="0"/>
              <a:t>Be Social- </a:t>
            </a:r>
            <a:r>
              <a:rPr lang="en-US" sz="1500" dirty="0"/>
              <a:t>LinkedIn is a great for building warm relationships and learning more about the problems and challenges of your audience. Comment or like at least 5 posts per day.</a:t>
            </a:r>
          </a:p>
          <a:p>
            <a:pPr marL="457200" indent="-457200">
              <a:buAutoNum type="arabicPeriod" startAt="8"/>
            </a:pPr>
            <a:r>
              <a:rPr lang="en-US" sz="2000" dirty="0"/>
              <a:t>Respond To People- </a:t>
            </a:r>
            <a:r>
              <a:rPr lang="en-US" sz="1500" dirty="0"/>
              <a:t>If you get a comment or tagged in a post, respond to it. Be part of the conversation. This way, you build up a reputation for credibility and authority within your niche. (As well as being known as a friendly and social individual.) This action also helps boost your profile and name in the newsfeed. </a:t>
            </a:r>
          </a:p>
          <a:p>
            <a:pPr marL="457200" indent="-457200">
              <a:buAutoNum type="arabicPeriod" startAt="8"/>
            </a:pPr>
            <a:r>
              <a:rPr lang="en-US" sz="2200" dirty="0"/>
              <a:t>Have FUN!</a:t>
            </a:r>
            <a:endParaRPr lang="en-US" sz="3500" dirty="0"/>
          </a:p>
        </p:txBody>
      </p:sp>
    </p:spTree>
    <p:extLst>
      <p:ext uri="{BB962C8B-B14F-4D97-AF65-F5344CB8AC3E}">
        <p14:creationId xmlns:p14="http://schemas.microsoft.com/office/powerpoint/2010/main" val="375553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B95B23F-B217-504D-B983-8494EEC5958B}"/>
              </a:ext>
            </a:extLst>
          </p:cNvPr>
          <p:cNvSpPr/>
          <p:nvPr/>
        </p:nvSpPr>
        <p:spPr>
          <a:xfrm>
            <a:off x="1" y="-7805"/>
            <a:ext cx="12192000" cy="6858000"/>
          </a:xfrm>
          <a:prstGeom prst="rect">
            <a:avLst/>
          </a:prstGeom>
          <a:solidFill>
            <a:srgbClr val="018CCF">
              <a:alpha val="17000"/>
            </a:srgbClr>
          </a:solidFill>
          <a:ln w="381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504045" y="131730"/>
            <a:ext cx="11175647" cy="609600"/>
          </a:xfrm>
        </p:spPr>
        <p:txBody>
          <a:bodyPr/>
          <a:lstStyle/>
          <a:p>
            <a:r>
              <a:rPr lang="en-US" dirty="0"/>
              <a:t>LinkedIn Prospecting-25x4 Strategy</a:t>
            </a:r>
            <a:endParaRPr lang="en-US" dirty="0">
              <a:solidFill>
                <a:srgbClr val="595959"/>
              </a:solidFill>
            </a:endParaRPr>
          </a:p>
        </p:txBody>
      </p:sp>
      <p:sp>
        <p:nvSpPr>
          <p:cNvPr id="92" name="TextBox 91"/>
          <p:cNvSpPr txBox="1"/>
          <p:nvPr/>
        </p:nvSpPr>
        <p:spPr>
          <a:xfrm>
            <a:off x="6934200" y="1219200"/>
            <a:ext cx="4265842" cy="1446550"/>
          </a:xfrm>
          <a:prstGeom prst="rect">
            <a:avLst/>
          </a:prstGeom>
          <a:noFill/>
        </p:spPr>
        <p:txBody>
          <a:bodyPr wrap="square" rtlCol="0">
            <a:spAutoFit/>
          </a:bodyPr>
          <a:lstStyle/>
          <a:p>
            <a:pPr algn="ctr"/>
            <a:r>
              <a:rPr lang="en-US" sz="2800" b="1" dirty="0">
                <a:solidFill>
                  <a:srgbClr val="3E8599"/>
                </a:solidFill>
              </a:rPr>
              <a:t>OVERVIEW</a:t>
            </a:r>
          </a:p>
          <a:p>
            <a:pPr algn="ctr"/>
            <a:r>
              <a:rPr lang="en-US" sz="2000" b="1" dirty="0">
                <a:solidFill>
                  <a:srgbClr val="3E8599"/>
                </a:solidFill>
              </a:rPr>
              <a:t>Create a systematic process that  allows you to connect with prospects you’re interested in working with.</a:t>
            </a:r>
          </a:p>
        </p:txBody>
      </p:sp>
      <p:sp>
        <p:nvSpPr>
          <p:cNvPr id="91" name="TextBox 90"/>
          <p:cNvSpPr txBox="1"/>
          <p:nvPr/>
        </p:nvSpPr>
        <p:spPr>
          <a:xfrm>
            <a:off x="7162800" y="2895600"/>
            <a:ext cx="4265842" cy="2462213"/>
          </a:xfrm>
          <a:prstGeom prst="rect">
            <a:avLst/>
          </a:prstGeom>
          <a:noFill/>
        </p:spPr>
        <p:txBody>
          <a:bodyPr wrap="square" rtlCol="0">
            <a:spAutoFit/>
          </a:bodyPr>
          <a:lstStyle/>
          <a:p>
            <a:pPr marL="342900" indent="-342900">
              <a:buFont typeface="Courier New" panose="02070309020205020404" pitchFamily="49" charset="0"/>
              <a:buChar char="o"/>
            </a:pPr>
            <a:r>
              <a:rPr lang="en-US" sz="2000" b="1" dirty="0">
                <a:solidFill>
                  <a:srgbClr val="3E8599"/>
                </a:solidFill>
              </a:rPr>
              <a:t>Multiple touch points that will  warm up your connections on  LinkedIn.</a:t>
            </a:r>
          </a:p>
          <a:p>
            <a:pPr marL="342900" indent="-342900">
              <a:buFont typeface="Courier New" panose="02070309020205020404" pitchFamily="49" charset="0"/>
              <a:buChar char="o"/>
            </a:pPr>
            <a:r>
              <a:rPr lang="en-US" sz="2000" b="1" dirty="0">
                <a:solidFill>
                  <a:srgbClr val="3E8599"/>
                </a:solidFill>
              </a:rPr>
              <a:t>Research has shown that it takes  at least 7 contacts before a cold  source prospect responds to you</a:t>
            </a:r>
          </a:p>
          <a:p>
            <a:pPr marL="342900" indent="-342900">
              <a:buFont typeface="Courier New" panose="02070309020205020404" pitchFamily="49" charset="0"/>
              <a:buChar char="o"/>
            </a:pPr>
            <a:r>
              <a:rPr lang="en-US" sz="2000" b="1" dirty="0">
                <a:solidFill>
                  <a:srgbClr val="3E8599"/>
                </a:solidFill>
              </a:rPr>
              <a:t>The timing and message matters!</a:t>
            </a:r>
            <a:endParaRPr lang="en-US" b="1" dirty="0">
              <a:solidFill>
                <a:srgbClr val="3E8599"/>
              </a:solidFill>
            </a:endParaRPr>
          </a:p>
          <a:p>
            <a:pPr algn="r"/>
            <a:r>
              <a:rPr lang="en-US" sz="1400" dirty="0"/>
              <a:t> </a:t>
            </a:r>
          </a:p>
        </p:txBody>
      </p:sp>
      <p:pic>
        <p:nvPicPr>
          <p:cNvPr id="21" name="Picture 20" descr="A picture containing graphical user interface&#10;&#10;Description automatically generated">
            <a:extLst>
              <a:ext uri="{FF2B5EF4-FFF2-40B4-BE49-F238E27FC236}">
                <a16:creationId xmlns:a16="http://schemas.microsoft.com/office/drawing/2014/main" id="{853294CA-252A-4041-A844-3496836D9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4805"/>
            <a:ext cx="6705600" cy="5815390"/>
          </a:xfrm>
          <a:prstGeom prst="rect">
            <a:avLst/>
          </a:prstGeom>
        </p:spPr>
      </p:pic>
    </p:spTree>
    <p:extLst>
      <p:ext uri="{BB962C8B-B14F-4D97-AF65-F5344CB8AC3E}">
        <p14:creationId xmlns:p14="http://schemas.microsoft.com/office/powerpoint/2010/main" val="105327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B700F7AC-C868-4648-8F00-D1BB55B7BBAC}"/>
              </a:ext>
            </a:extLst>
          </p:cNvPr>
          <p:cNvSpPr txBox="1">
            <a:spLocks/>
          </p:cNvSpPr>
          <p:nvPr/>
        </p:nvSpPr>
        <p:spPr>
          <a:xfrm>
            <a:off x="2133600" y="133691"/>
            <a:ext cx="7530262" cy="11353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Step 1: Create a tracker</a:t>
            </a:r>
          </a:p>
          <a:p>
            <a:pPr marL="0" indent="0" algn="ctr">
              <a:buNone/>
            </a:pPr>
            <a:r>
              <a:rPr lang="en-US" sz="2400" dirty="0"/>
              <a:t>This will allow you to keep score and stay organized.</a:t>
            </a:r>
          </a:p>
        </p:txBody>
      </p:sp>
      <p:pic>
        <p:nvPicPr>
          <p:cNvPr id="4" name="Picture 3">
            <a:extLst>
              <a:ext uri="{FF2B5EF4-FFF2-40B4-BE49-F238E27FC236}">
                <a16:creationId xmlns:a16="http://schemas.microsoft.com/office/drawing/2014/main" id="{A6AD63B9-BDC0-458E-B306-8BBD4823CDBB}"/>
              </a:ext>
            </a:extLst>
          </p:cNvPr>
          <p:cNvPicPr>
            <a:picLocks noChangeAspect="1"/>
          </p:cNvPicPr>
          <p:nvPr/>
        </p:nvPicPr>
        <p:blipFill>
          <a:blip r:embed="rId2"/>
          <a:stretch>
            <a:fillRect/>
          </a:stretch>
        </p:blipFill>
        <p:spPr>
          <a:xfrm>
            <a:off x="10886" y="1524000"/>
            <a:ext cx="8828314" cy="5410200"/>
          </a:xfrm>
          <a:prstGeom prst="rect">
            <a:avLst/>
          </a:prstGeom>
        </p:spPr>
      </p:pic>
      <p:pic>
        <p:nvPicPr>
          <p:cNvPr id="5" name="Picture 4">
            <a:extLst>
              <a:ext uri="{FF2B5EF4-FFF2-40B4-BE49-F238E27FC236}">
                <a16:creationId xmlns:a16="http://schemas.microsoft.com/office/drawing/2014/main" id="{51131A53-F38D-408B-82E2-DDC3BE48365E}"/>
              </a:ext>
            </a:extLst>
          </p:cNvPr>
          <p:cNvPicPr>
            <a:picLocks noChangeAspect="1"/>
          </p:cNvPicPr>
          <p:nvPr/>
        </p:nvPicPr>
        <p:blipFill>
          <a:blip r:embed="rId3"/>
          <a:stretch>
            <a:fillRect/>
          </a:stretch>
        </p:blipFill>
        <p:spPr>
          <a:xfrm>
            <a:off x="152400" y="49792"/>
            <a:ext cx="1219200" cy="1219200"/>
          </a:xfrm>
          <a:prstGeom prst="rect">
            <a:avLst/>
          </a:prstGeom>
        </p:spPr>
      </p:pic>
      <p:sp>
        <p:nvSpPr>
          <p:cNvPr id="12" name="TextBox 11">
            <a:extLst>
              <a:ext uri="{FF2B5EF4-FFF2-40B4-BE49-F238E27FC236}">
                <a16:creationId xmlns:a16="http://schemas.microsoft.com/office/drawing/2014/main" id="{C7CD2066-157C-495D-ADCA-4D36C4854A01}"/>
              </a:ext>
            </a:extLst>
          </p:cNvPr>
          <p:cNvSpPr txBox="1"/>
          <p:nvPr/>
        </p:nvSpPr>
        <p:spPr>
          <a:xfrm>
            <a:off x="8991600" y="2438400"/>
            <a:ext cx="30480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tx2"/>
                </a:solidFill>
                <a:hlinkClick r:id="rId4" action="ppaction://hlinkfile">
                  <a:extLst>
                    <a:ext uri="{A12FA001-AC4F-418D-AE19-62706E023703}">
                      <ahyp:hlinkClr xmlns:ahyp="http://schemas.microsoft.com/office/drawing/2018/hyperlinkcolor" val="tx"/>
                    </a:ext>
                  </a:extLst>
                </a:hlinkClick>
              </a:rPr>
              <a:t>Click Here</a:t>
            </a:r>
            <a:r>
              <a:rPr lang="en-US" b="1" dirty="0">
                <a:solidFill>
                  <a:schemeClr val="tx2"/>
                </a:solidFill>
              </a:rPr>
              <a:t> </a:t>
            </a:r>
            <a:r>
              <a:rPr lang="en-US" b="1" dirty="0"/>
              <a:t>to Download a 25x4 Strategy Tracker</a:t>
            </a:r>
          </a:p>
        </p:txBody>
      </p:sp>
    </p:spTree>
    <p:extLst>
      <p:ext uri="{BB962C8B-B14F-4D97-AF65-F5344CB8AC3E}">
        <p14:creationId xmlns:p14="http://schemas.microsoft.com/office/powerpoint/2010/main" val="426470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1CD79C-3336-401B-BA46-2665FC2AC896}"/>
              </a:ext>
            </a:extLst>
          </p:cNvPr>
          <p:cNvSpPr>
            <a:spLocks noGrp="1"/>
          </p:cNvSpPr>
          <p:nvPr>
            <p:ph type="body" idx="1"/>
          </p:nvPr>
        </p:nvSpPr>
        <p:spPr>
          <a:xfrm>
            <a:off x="0" y="2105887"/>
            <a:ext cx="5470901" cy="334918"/>
          </a:xfrm>
        </p:spPr>
        <p:txBody>
          <a:bodyPr>
            <a:normAutofit/>
          </a:bodyPr>
          <a:lstStyle/>
          <a:p>
            <a:r>
              <a:rPr lang="en-US" sz="2400" dirty="0"/>
              <a:t>First Way</a:t>
            </a:r>
          </a:p>
        </p:txBody>
      </p:sp>
      <p:sp>
        <p:nvSpPr>
          <p:cNvPr id="6" name="Text Placeholder 5">
            <a:extLst>
              <a:ext uri="{FF2B5EF4-FFF2-40B4-BE49-F238E27FC236}">
                <a16:creationId xmlns:a16="http://schemas.microsoft.com/office/drawing/2014/main" id="{8C902128-D920-4651-ADF0-C020D45286DD}"/>
              </a:ext>
            </a:extLst>
          </p:cNvPr>
          <p:cNvSpPr>
            <a:spLocks noGrp="1"/>
          </p:cNvSpPr>
          <p:nvPr>
            <p:ph type="body" sz="quarter" idx="13"/>
          </p:nvPr>
        </p:nvSpPr>
        <p:spPr>
          <a:xfrm>
            <a:off x="152400" y="2812315"/>
            <a:ext cx="5943599" cy="3316718"/>
          </a:xfrm>
        </p:spPr>
        <p:txBody>
          <a:bodyPr>
            <a:normAutofit/>
          </a:bodyPr>
          <a:lstStyle/>
          <a:p>
            <a:pPr marL="285750" indent="-285750" algn="l">
              <a:buFont typeface="Arial" panose="020B0604020202020204" pitchFamily="34" charset="0"/>
              <a:buChar char="•"/>
            </a:pPr>
            <a:r>
              <a:rPr lang="en-US" sz="2000" dirty="0"/>
              <a:t>Press “Search” bar</a:t>
            </a:r>
          </a:p>
          <a:p>
            <a:pPr marL="285750" indent="-285750" algn="l">
              <a:buFont typeface="Arial" panose="020B0604020202020204" pitchFamily="34" charset="0"/>
              <a:buChar char="•"/>
            </a:pPr>
            <a:r>
              <a:rPr lang="en-US" sz="2000" dirty="0"/>
              <a:t>Select “People”</a:t>
            </a:r>
          </a:p>
          <a:p>
            <a:pPr marL="285750" indent="-285750" algn="l">
              <a:buFont typeface="Arial" panose="020B0604020202020204" pitchFamily="34" charset="0"/>
              <a:buChar char="•"/>
            </a:pPr>
            <a:r>
              <a:rPr lang="en-US" sz="2000" dirty="0"/>
              <a:t>Select “Connections,” 2nd</a:t>
            </a:r>
          </a:p>
          <a:p>
            <a:pPr marL="285750" indent="-285750" algn="l">
              <a:buFont typeface="Arial" panose="020B0604020202020204" pitchFamily="34" charset="0"/>
              <a:buChar char="•"/>
            </a:pPr>
            <a:r>
              <a:rPr lang="en-US" sz="2000" dirty="0"/>
              <a:t>Select “Locations”</a:t>
            </a:r>
          </a:p>
          <a:p>
            <a:pPr marL="285750" indent="-285750" algn="l">
              <a:buFont typeface="Arial" panose="020B0604020202020204" pitchFamily="34" charset="0"/>
              <a:buChar char="•"/>
            </a:pPr>
            <a:r>
              <a:rPr lang="en-US" sz="2000" dirty="0"/>
              <a:t>Select “Current Companies”</a:t>
            </a:r>
          </a:p>
          <a:p>
            <a:pPr marL="285750" indent="-285750" algn="l">
              <a:buFont typeface="Arial" panose="020B0604020202020204" pitchFamily="34" charset="0"/>
              <a:buChar char="•"/>
            </a:pPr>
            <a:r>
              <a:rPr lang="en-US" sz="2000" dirty="0"/>
              <a:t>Scroll through the list of profiles and press “People” icon to the right to send an invite</a:t>
            </a:r>
          </a:p>
          <a:p>
            <a:pPr marL="285750" indent="-285750" algn="l">
              <a:buFont typeface="Arial" panose="020B0604020202020204" pitchFamily="34" charset="0"/>
              <a:buChar char="•"/>
            </a:pPr>
            <a:endParaRPr lang="en-US" sz="1600" dirty="0"/>
          </a:p>
        </p:txBody>
      </p:sp>
      <p:sp>
        <p:nvSpPr>
          <p:cNvPr id="7" name="Text Placeholder 4">
            <a:extLst>
              <a:ext uri="{FF2B5EF4-FFF2-40B4-BE49-F238E27FC236}">
                <a16:creationId xmlns:a16="http://schemas.microsoft.com/office/drawing/2014/main" id="{039A0E8C-296E-4E99-97AA-B4F3D20E5B9E}"/>
              </a:ext>
            </a:extLst>
          </p:cNvPr>
          <p:cNvSpPr txBox="1">
            <a:spLocks/>
          </p:cNvSpPr>
          <p:nvPr/>
        </p:nvSpPr>
        <p:spPr>
          <a:xfrm>
            <a:off x="6409717" y="2116855"/>
            <a:ext cx="5470901" cy="334918"/>
          </a:xfrm>
          <a:prstGeom prst="rect">
            <a:avLst/>
          </a:prstGeom>
        </p:spPr>
        <p:txBody>
          <a:bodyPr vert="horz" lIns="36000" tIns="0" rIns="0" bIns="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Second Way</a:t>
            </a:r>
          </a:p>
        </p:txBody>
      </p:sp>
      <p:sp>
        <p:nvSpPr>
          <p:cNvPr id="8" name="Text Placeholder 5">
            <a:extLst>
              <a:ext uri="{FF2B5EF4-FFF2-40B4-BE49-F238E27FC236}">
                <a16:creationId xmlns:a16="http://schemas.microsoft.com/office/drawing/2014/main" id="{7EB50408-E28D-48A6-BEBC-A999784C733D}"/>
              </a:ext>
            </a:extLst>
          </p:cNvPr>
          <p:cNvSpPr txBox="1">
            <a:spLocks/>
          </p:cNvSpPr>
          <p:nvPr/>
        </p:nvSpPr>
        <p:spPr>
          <a:xfrm>
            <a:off x="6601519" y="2599864"/>
            <a:ext cx="5087299" cy="2731996"/>
          </a:xfrm>
          <a:prstGeom prst="rect">
            <a:avLst/>
          </a:prstGeom>
        </p:spPr>
        <p:txBody>
          <a:bodyPr vert="horz" lIns="3600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p>
        </p:txBody>
      </p:sp>
      <p:grpSp>
        <p:nvGrpSpPr>
          <p:cNvPr id="10" name="Group 9">
            <a:extLst>
              <a:ext uri="{FF2B5EF4-FFF2-40B4-BE49-F238E27FC236}">
                <a16:creationId xmlns:a16="http://schemas.microsoft.com/office/drawing/2014/main" id="{89935C8E-E7BC-42C8-90E1-C390D4126141}"/>
              </a:ext>
            </a:extLst>
          </p:cNvPr>
          <p:cNvGrpSpPr/>
          <p:nvPr/>
        </p:nvGrpSpPr>
        <p:grpSpPr>
          <a:xfrm>
            <a:off x="268617" y="198031"/>
            <a:ext cx="1262093" cy="1272486"/>
            <a:chOff x="4080559" y="2567227"/>
            <a:chExt cx="873506" cy="863250"/>
          </a:xfrm>
        </p:grpSpPr>
        <p:sp useBgFill="1">
          <p:nvSpPr>
            <p:cNvPr id="11" name="Oval 16">
              <a:extLst>
                <a:ext uri="{FF2B5EF4-FFF2-40B4-BE49-F238E27FC236}">
                  <a16:creationId xmlns:a16="http://schemas.microsoft.com/office/drawing/2014/main" id="{65B88129-1D01-431D-9B4C-E97BF9703407}"/>
                </a:ext>
              </a:extLst>
            </p:cNvPr>
            <p:cNvSpPr>
              <a:spLocks noChangeArrowheads="1"/>
            </p:cNvSpPr>
            <p:nvPr/>
          </p:nvSpPr>
          <p:spPr bwMode="auto">
            <a:xfrm>
              <a:off x="4080559" y="2567227"/>
              <a:ext cx="873506" cy="863250"/>
            </a:xfrm>
            <a:prstGeom prst="ellipse">
              <a:avLst/>
            </a:prstGeom>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DA26D883-5E1F-43C2-B174-EF09E5E60F4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762" y="2665591"/>
              <a:ext cx="626181" cy="626181"/>
            </a:xfrm>
            <a:prstGeom prst="rect">
              <a:avLst/>
            </a:prstGeom>
          </p:spPr>
        </p:pic>
      </p:grpSp>
      <p:sp>
        <p:nvSpPr>
          <p:cNvPr id="18" name="TextBox 17">
            <a:extLst>
              <a:ext uri="{FF2B5EF4-FFF2-40B4-BE49-F238E27FC236}">
                <a16:creationId xmlns:a16="http://schemas.microsoft.com/office/drawing/2014/main" id="{73BEB4F5-C234-461A-AD1B-B52AF935428B}"/>
              </a:ext>
            </a:extLst>
          </p:cNvPr>
          <p:cNvSpPr txBox="1"/>
          <p:nvPr/>
        </p:nvSpPr>
        <p:spPr>
          <a:xfrm>
            <a:off x="1530710" y="375683"/>
            <a:ext cx="8908690" cy="1323439"/>
          </a:xfrm>
          <a:prstGeom prst="rect">
            <a:avLst/>
          </a:prstGeom>
          <a:noFill/>
        </p:spPr>
        <p:txBody>
          <a:bodyPr wrap="square">
            <a:spAutoFit/>
          </a:bodyPr>
          <a:lstStyle/>
          <a:p>
            <a:pPr algn="ctr"/>
            <a:r>
              <a:rPr lang="en-US" sz="3200" b="1" dirty="0"/>
              <a:t>Step 2: Sending Connections</a:t>
            </a:r>
          </a:p>
          <a:p>
            <a:pPr algn="ctr"/>
            <a:r>
              <a:rPr lang="en-US" sz="2400" dirty="0"/>
              <a:t>Using the LinkedIn app on your “phone,” invite 25 people to connect daily, 4 times per week.</a:t>
            </a:r>
          </a:p>
        </p:txBody>
      </p:sp>
      <p:sp>
        <p:nvSpPr>
          <p:cNvPr id="20" name="TextBox 19">
            <a:extLst>
              <a:ext uri="{FF2B5EF4-FFF2-40B4-BE49-F238E27FC236}">
                <a16:creationId xmlns:a16="http://schemas.microsoft.com/office/drawing/2014/main" id="{5DF503C8-2C85-4CC3-822E-74D51B230701}"/>
              </a:ext>
            </a:extLst>
          </p:cNvPr>
          <p:cNvSpPr txBox="1"/>
          <p:nvPr/>
        </p:nvSpPr>
        <p:spPr>
          <a:xfrm>
            <a:off x="6095999" y="2828835"/>
            <a:ext cx="6106884" cy="2554545"/>
          </a:xfrm>
          <a:prstGeom prst="rect">
            <a:avLst/>
          </a:prstGeom>
          <a:noFill/>
        </p:spPr>
        <p:txBody>
          <a:bodyPr wrap="square">
            <a:spAutoFit/>
          </a:bodyPr>
          <a:lstStyle/>
          <a:p>
            <a:pPr marL="342900" indent="-342900">
              <a:buFont typeface="Wingdings" panose="05000000000000000000" pitchFamily="2" charset="2"/>
              <a:buChar char="v"/>
            </a:pPr>
            <a:r>
              <a:rPr lang="en-US" sz="2000" dirty="0">
                <a:latin typeface="+mj-lt"/>
              </a:rPr>
              <a:t>Type the search criteria in the “Search” bar, for example, job title, name of school, company, etc.</a:t>
            </a:r>
          </a:p>
          <a:p>
            <a:pPr marL="342900" indent="-342900">
              <a:buFont typeface="Wingdings" panose="05000000000000000000" pitchFamily="2" charset="2"/>
              <a:buChar char="v"/>
            </a:pPr>
            <a:r>
              <a:rPr lang="en-US" sz="2000" dirty="0">
                <a:latin typeface="+mj-lt"/>
              </a:rPr>
              <a:t>Select “People”</a:t>
            </a:r>
          </a:p>
          <a:p>
            <a:pPr marL="342900" indent="-342900">
              <a:buFont typeface="Wingdings" panose="05000000000000000000" pitchFamily="2" charset="2"/>
              <a:buChar char="v"/>
            </a:pPr>
            <a:r>
              <a:rPr lang="en-US" sz="2000" dirty="0">
                <a:latin typeface="+mj-lt"/>
              </a:rPr>
              <a:t>Select “Connections,” 2nd  AND 3</a:t>
            </a:r>
            <a:r>
              <a:rPr lang="en-US" sz="2000" baseline="30000" dirty="0">
                <a:latin typeface="+mj-lt"/>
              </a:rPr>
              <a:t>rd </a:t>
            </a:r>
          </a:p>
          <a:p>
            <a:pPr marL="342900" indent="-342900">
              <a:buFont typeface="Wingdings" panose="05000000000000000000" pitchFamily="2" charset="2"/>
              <a:buChar char="v"/>
            </a:pPr>
            <a:r>
              <a:rPr lang="en-US" sz="2000" dirty="0">
                <a:latin typeface="+mj-lt"/>
              </a:rPr>
              <a:t>Select “Locations” </a:t>
            </a:r>
          </a:p>
          <a:p>
            <a:pPr marL="342900" indent="-342900">
              <a:buFont typeface="Wingdings" panose="05000000000000000000" pitchFamily="2" charset="2"/>
              <a:buChar char="v"/>
            </a:pPr>
            <a:r>
              <a:rPr lang="en-US" sz="2000" dirty="0">
                <a:latin typeface="+mj-lt"/>
              </a:rPr>
              <a:t>Select “All Filters” Scroll through the list of profiles and Press “People” icon to the right to send an invite</a:t>
            </a:r>
            <a:endParaRPr lang="en-US" baseline="30000" dirty="0"/>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0E3134BC-46BE-480F-9652-D733639B1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799" y="5650023"/>
            <a:ext cx="7010400" cy="1183086"/>
          </a:xfrm>
          <a:prstGeom prst="rect">
            <a:avLst/>
          </a:prstGeom>
        </p:spPr>
      </p:pic>
    </p:spTree>
    <p:extLst>
      <p:ext uri="{BB962C8B-B14F-4D97-AF65-F5344CB8AC3E}">
        <p14:creationId xmlns:p14="http://schemas.microsoft.com/office/powerpoint/2010/main" val="168843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C7C6-1D69-4327-BA40-101E2C79350A}"/>
              </a:ext>
            </a:extLst>
          </p:cNvPr>
          <p:cNvSpPr>
            <a:spLocks noGrp="1"/>
          </p:cNvSpPr>
          <p:nvPr>
            <p:ph type="title"/>
          </p:nvPr>
        </p:nvSpPr>
        <p:spPr>
          <a:xfrm>
            <a:off x="1066800" y="325816"/>
            <a:ext cx="9535686" cy="568800"/>
          </a:xfrm>
        </p:spPr>
        <p:txBody>
          <a:bodyPr/>
          <a:lstStyle/>
          <a:p>
            <a:pPr algn="ctr"/>
            <a:r>
              <a:rPr lang="en-US" dirty="0"/>
              <a:t>Find Ideal Connections- Who to Invite?</a:t>
            </a:r>
          </a:p>
        </p:txBody>
      </p:sp>
      <p:sp>
        <p:nvSpPr>
          <p:cNvPr id="3" name="Content Placeholder 2">
            <a:extLst>
              <a:ext uri="{FF2B5EF4-FFF2-40B4-BE49-F238E27FC236}">
                <a16:creationId xmlns:a16="http://schemas.microsoft.com/office/drawing/2014/main" id="{B236C53E-E6C9-4F54-9691-E03C0E5D1830}"/>
              </a:ext>
            </a:extLst>
          </p:cNvPr>
          <p:cNvSpPr>
            <a:spLocks noGrp="1"/>
          </p:cNvSpPr>
          <p:nvPr>
            <p:ph idx="1"/>
          </p:nvPr>
        </p:nvSpPr>
        <p:spPr>
          <a:xfrm>
            <a:off x="32657" y="1600200"/>
            <a:ext cx="12192000" cy="5334000"/>
          </a:xfrm>
        </p:spPr>
        <p:txBody>
          <a:bodyPr>
            <a:normAutofit/>
          </a:bodyPr>
          <a:lstStyle/>
          <a:p>
            <a:pPr marL="0" indent="0" algn="ctr">
              <a:buNone/>
            </a:pPr>
            <a:r>
              <a:rPr lang="en-US" sz="1900" dirty="0"/>
              <a:t>It’s easy to strike up a conversation with an ideal prospect based on commonalities. Attendance at the same educational institution, service in the same branch of the military, prior employers, location of upbringing, a common culture, language, or interests, are all easy conversation starters. LinkedIn’s advanced search capabilities enable us to quickly identify hundreds or thousands ideal prospects with whom we have several meaningful experiences in common</a:t>
            </a:r>
            <a:r>
              <a:rPr lang="en-US" sz="1800" dirty="0"/>
              <a:t>.</a:t>
            </a:r>
          </a:p>
          <a:p>
            <a:pPr>
              <a:buFont typeface="Wingdings" panose="05000000000000000000" pitchFamily="2" charset="2"/>
              <a:buChar char="Ø"/>
            </a:pPr>
            <a:r>
              <a:rPr lang="en-US" sz="2000" b="1" dirty="0"/>
              <a:t>Connection Level- </a:t>
            </a:r>
            <a:r>
              <a:rPr lang="en-US" sz="1600" dirty="0"/>
              <a:t>For the purpose of identifying ideal prospects, searching for 2nd level connections is most effective. Whenever feasible, filter for individuals who are connected to at least one of your 1st level connections.</a:t>
            </a:r>
          </a:p>
          <a:p>
            <a:pPr>
              <a:buFont typeface="Wingdings" panose="05000000000000000000" pitchFamily="2" charset="2"/>
              <a:buChar char="Ø"/>
            </a:pPr>
            <a:r>
              <a:rPr lang="en-US" sz="2000" b="1" dirty="0"/>
              <a:t>School- </a:t>
            </a:r>
            <a:r>
              <a:rPr lang="en-US" sz="1600" dirty="0"/>
              <a:t>Many institutions of higher or otherwise specialized education deliberately encourage the maintenance (or formation) of strong mutually supportive bonds among their alumni. Financial advisors always benefit from making sure appropriate alumni of their own educational institution(s) connect with them.</a:t>
            </a:r>
          </a:p>
          <a:p>
            <a:pPr>
              <a:buFont typeface="Wingdings" panose="05000000000000000000" pitchFamily="2" charset="2"/>
              <a:buChar char="Ø"/>
            </a:pPr>
            <a:r>
              <a:rPr lang="en-US" sz="2000" b="1" dirty="0"/>
              <a:t>Title- </a:t>
            </a:r>
            <a:r>
              <a:rPr lang="en-US" sz="1600" dirty="0"/>
              <a:t>Searching for business owners, CEOs, CFOs, presidents, and vice presidents typically identifies hundreds or thousands of ideal prospects in one or more states in which you are licensed. Other effective filters can be built based on professional titles, such as architects, dentists, designers, engineers, lawyers, etc.</a:t>
            </a:r>
          </a:p>
          <a:p>
            <a:pPr>
              <a:buFont typeface="Wingdings" panose="05000000000000000000" pitchFamily="2" charset="2"/>
              <a:buChar char="Ø"/>
            </a:pPr>
            <a:r>
              <a:rPr lang="en-US" sz="2000" b="1" dirty="0"/>
              <a:t>Industry-</a:t>
            </a:r>
            <a:r>
              <a:rPr lang="en-US" sz="2800" b="1" dirty="0"/>
              <a:t> </a:t>
            </a:r>
            <a:r>
              <a:rPr lang="en-US" sz="1600" dirty="0"/>
              <a:t>An industry that facilitates business ownership are ideal. Car dealers, construction companies, franchise owners, law firms, manufacturers, health care, real estate, and the hospitality industry are high value targets.</a:t>
            </a:r>
          </a:p>
          <a:p>
            <a:pPr>
              <a:buFont typeface="Wingdings" panose="05000000000000000000" pitchFamily="2" charset="2"/>
              <a:buChar char="Ø"/>
            </a:pPr>
            <a:r>
              <a:rPr lang="en-US" sz="2000" b="1" dirty="0"/>
              <a:t>Current or Past Company- </a:t>
            </a:r>
            <a:r>
              <a:rPr lang="en-US" sz="1600" dirty="0"/>
              <a:t>If you are a career changer, pursing prospects in your prior industry will produce impressive results. Even if you are not a career changer, target industries that facilitate the formation of small and medium sized businesses.</a:t>
            </a:r>
            <a:endParaRPr lang="en-US" sz="2000" dirty="0"/>
          </a:p>
        </p:txBody>
      </p:sp>
      <p:pic>
        <p:nvPicPr>
          <p:cNvPr id="4" name="Picture 3">
            <a:extLst>
              <a:ext uri="{FF2B5EF4-FFF2-40B4-BE49-F238E27FC236}">
                <a16:creationId xmlns:a16="http://schemas.microsoft.com/office/drawing/2014/main" id="{4623D7BC-B677-41D1-A980-72A7D925F71D}"/>
              </a:ext>
            </a:extLst>
          </p:cNvPr>
          <p:cNvPicPr>
            <a:picLocks noChangeAspect="1"/>
          </p:cNvPicPr>
          <p:nvPr/>
        </p:nvPicPr>
        <p:blipFill>
          <a:blip r:embed="rId2"/>
          <a:stretch>
            <a:fillRect/>
          </a:stretch>
        </p:blipFill>
        <p:spPr>
          <a:xfrm>
            <a:off x="76200" y="53673"/>
            <a:ext cx="1164871" cy="1175965"/>
          </a:xfrm>
          <a:prstGeom prst="rect">
            <a:avLst/>
          </a:prstGeom>
        </p:spPr>
      </p:pic>
    </p:spTree>
    <p:extLst>
      <p:ext uri="{BB962C8B-B14F-4D97-AF65-F5344CB8AC3E}">
        <p14:creationId xmlns:p14="http://schemas.microsoft.com/office/powerpoint/2010/main" val="401327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C7C6-1D69-4327-BA40-101E2C79350A}"/>
              </a:ext>
            </a:extLst>
          </p:cNvPr>
          <p:cNvSpPr>
            <a:spLocks noGrp="1"/>
          </p:cNvSpPr>
          <p:nvPr>
            <p:ph type="title"/>
          </p:nvPr>
        </p:nvSpPr>
        <p:spPr>
          <a:xfrm>
            <a:off x="1066800" y="325816"/>
            <a:ext cx="9535686" cy="568800"/>
          </a:xfrm>
        </p:spPr>
        <p:txBody>
          <a:bodyPr/>
          <a:lstStyle/>
          <a:p>
            <a:pPr algn="ctr"/>
            <a:r>
              <a:rPr lang="en-US" dirty="0"/>
              <a:t>Find Ideal Connections- Who to Invite?</a:t>
            </a:r>
          </a:p>
        </p:txBody>
      </p:sp>
      <p:sp>
        <p:nvSpPr>
          <p:cNvPr id="3" name="Content Placeholder 2">
            <a:extLst>
              <a:ext uri="{FF2B5EF4-FFF2-40B4-BE49-F238E27FC236}">
                <a16:creationId xmlns:a16="http://schemas.microsoft.com/office/drawing/2014/main" id="{B236C53E-E6C9-4F54-9691-E03C0E5D1830}"/>
              </a:ext>
            </a:extLst>
          </p:cNvPr>
          <p:cNvSpPr>
            <a:spLocks noGrp="1"/>
          </p:cNvSpPr>
          <p:nvPr>
            <p:ph idx="1"/>
          </p:nvPr>
        </p:nvSpPr>
        <p:spPr>
          <a:xfrm>
            <a:off x="0" y="1600200"/>
            <a:ext cx="12192000" cy="5334000"/>
          </a:xfrm>
        </p:spPr>
        <p:txBody>
          <a:bodyPr>
            <a:normAutofit/>
          </a:bodyPr>
          <a:lstStyle/>
          <a:p>
            <a:pPr>
              <a:buFont typeface="Wingdings" panose="05000000000000000000" pitchFamily="2" charset="2"/>
              <a:buChar char="Ø"/>
            </a:pPr>
            <a:r>
              <a:rPr lang="en-US" sz="2000" b="1" dirty="0"/>
              <a:t>Connections Of (COIs)- </a:t>
            </a:r>
            <a:r>
              <a:rPr lang="en-US" sz="1800" dirty="0"/>
              <a:t>You can build filters to identify appropriate individuals from among your existing connections. Let’s say you are connected with an influencer at a company, association, or industry. Look at their connections. Which subset of those would likely benefit from getting to know you? Existing connections help in another way. If you reach out to a prospect who is already connected to you, your prospect might reach out to your existing connection to inquire about you and what you do. Asking for and receiving introductions is one of the most effective ways to grow your business. </a:t>
            </a:r>
            <a:r>
              <a:rPr lang="en-US" sz="1800" b="1" dirty="0">
                <a:solidFill>
                  <a:schemeClr val="tx2"/>
                </a:solidFill>
                <a:hlinkClick r:id="rId2">
                  <a:extLst>
                    <a:ext uri="{A12FA001-AC4F-418D-AE19-62706E023703}">
                      <ahyp:hlinkClr xmlns:ahyp="http://schemas.microsoft.com/office/drawing/2018/hyperlinkcolor" val="tx"/>
                    </a:ext>
                  </a:extLst>
                </a:hlinkClick>
              </a:rPr>
              <a:t>Click here </a:t>
            </a:r>
            <a:r>
              <a:rPr lang="en-US" sz="1800" dirty="0"/>
              <a:t>to watch an informative video that will teach you how to search for targeted prospects to build introduction lists.</a:t>
            </a:r>
          </a:p>
          <a:p>
            <a:pPr>
              <a:buFont typeface="Wingdings" panose="05000000000000000000" pitchFamily="2" charset="2"/>
              <a:buChar char="Ø"/>
            </a:pPr>
            <a:r>
              <a:rPr lang="en-US" sz="2000" b="1" dirty="0"/>
              <a:t>Profile Language- </a:t>
            </a:r>
            <a:r>
              <a:rPr lang="en-US" sz="1800" dirty="0"/>
              <a:t>If you speak a foreign language, you can differentiate yourself by reaching out to prospects in their native language.</a:t>
            </a:r>
            <a:endParaRPr lang="en-US" sz="1600" dirty="0"/>
          </a:p>
          <a:p>
            <a:pPr>
              <a:buFont typeface="Wingdings" panose="05000000000000000000" pitchFamily="2" charset="2"/>
              <a:buChar char="Ø"/>
            </a:pPr>
            <a:r>
              <a:rPr lang="en-US" sz="2000" b="1" dirty="0"/>
              <a:t>Non-Profit Interests- </a:t>
            </a:r>
            <a:r>
              <a:rPr lang="en-US" sz="1800" dirty="0"/>
              <a:t>LinkedIn allows you to filter for individuals who provide skilled volunteer services or agree to serve on corporate boards.</a:t>
            </a:r>
            <a:endParaRPr lang="en-US" sz="1600" dirty="0"/>
          </a:p>
          <a:p>
            <a:pPr>
              <a:buFont typeface="Wingdings" panose="05000000000000000000" pitchFamily="2" charset="2"/>
              <a:buChar char="Ø"/>
            </a:pPr>
            <a:r>
              <a:rPr lang="en-US" sz="2000" b="1" dirty="0"/>
              <a:t>Schools- </a:t>
            </a:r>
            <a:r>
              <a:rPr lang="en-US" sz="1800" dirty="0"/>
              <a:t>You can specify additional schools of interest. For example, if you went to two rival schools, you could filter for others with the same experiences, and maybe capture the attention of others who attended both schools, perhaps before a big rivalry sporting event.</a:t>
            </a:r>
          </a:p>
          <a:p>
            <a:pPr>
              <a:buFont typeface="Wingdings" panose="05000000000000000000" pitchFamily="2" charset="2"/>
              <a:buChar char="Ø"/>
            </a:pPr>
            <a:r>
              <a:rPr lang="en-US" sz="2000" b="1" dirty="0"/>
              <a:t>Location- </a:t>
            </a:r>
            <a:r>
              <a:rPr lang="en-US" sz="1800" dirty="0"/>
              <a:t>While it is relatively easy to get non-residence licenses in states in which you are not currently licensed, build your initial filters based on the states in which you are already authorized to do business.</a:t>
            </a:r>
          </a:p>
          <a:p>
            <a:pPr>
              <a:buFont typeface="Wingdings" panose="05000000000000000000" pitchFamily="2" charset="2"/>
              <a:buChar char="Ø"/>
            </a:pPr>
            <a:endParaRPr lang="en-US" sz="2000" dirty="0"/>
          </a:p>
        </p:txBody>
      </p:sp>
      <p:pic>
        <p:nvPicPr>
          <p:cNvPr id="4" name="Picture 3">
            <a:extLst>
              <a:ext uri="{FF2B5EF4-FFF2-40B4-BE49-F238E27FC236}">
                <a16:creationId xmlns:a16="http://schemas.microsoft.com/office/drawing/2014/main" id="{4623D7BC-B677-41D1-A980-72A7D925F71D}"/>
              </a:ext>
            </a:extLst>
          </p:cNvPr>
          <p:cNvPicPr>
            <a:picLocks noChangeAspect="1"/>
          </p:cNvPicPr>
          <p:nvPr/>
        </p:nvPicPr>
        <p:blipFill>
          <a:blip r:embed="rId3"/>
          <a:stretch>
            <a:fillRect/>
          </a:stretch>
        </p:blipFill>
        <p:spPr>
          <a:xfrm>
            <a:off x="76200" y="53673"/>
            <a:ext cx="1164871" cy="1175965"/>
          </a:xfrm>
          <a:prstGeom prst="rect">
            <a:avLst/>
          </a:prstGeom>
        </p:spPr>
      </p:pic>
    </p:spTree>
    <p:extLst>
      <p:ext uri="{BB962C8B-B14F-4D97-AF65-F5344CB8AC3E}">
        <p14:creationId xmlns:p14="http://schemas.microsoft.com/office/powerpoint/2010/main" val="137876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02128-D920-4651-ADF0-C020D45286DD}"/>
              </a:ext>
            </a:extLst>
          </p:cNvPr>
          <p:cNvSpPr>
            <a:spLocks noGrp="1"/>
          </p:cNvSpPr>
          <p:nvPr>
            <p:ph type="body" sz="quarter" idx="13"/>
          </p:nvPr>
        </p:nvSpPr>
        <p:spPr>
          <a:xfrm>
            <a:off x="0" y="2057550"/>
            <a:ext cx="6087454" cy="4741145"/>
          </a:xfrm>
        </p:spPr>
        <p:txBody>
          <a:bodyPr>
            <a:normAutofit/>
          </a:bodyPr>
          <a:lstStyle/>
          <a:p>
            <a:pPr marL="342900" indent="-342900" algn="l">
              <a:buFont typeface="Courier New" panose="02070309020205020404" pitchFamily="49" charset="0"/>
              <a:buChar char="o"/>
            </a:pPr>
            <a:r>
              <a:rPr lang="en-US" sz="2000" dirty="0"/>
              <a:t>Attorneys (law firms are ideal… think of partners as owners)</a:t>
            </a:r>
          </a:p>
          <a:p>
            <a:pPr marL="342900" indent="-342900" algn="l">
              <a:buFont typeface="Courier New" panose="02070309020205020404" pitchFamily="49" charset="0"/>
              <a:buChar char="o"/>
            </a:pPr>
            <a:r>
              <a:rPr lang="en-US" sz="2000" dirty="0"/>
              <a:t>Auto dealers, repair shops, maintenance (e.g. Jiffy Lube franchise owners)</a:t>
            </a:r>
          </a:p>
          <a:p>
            <a:pPr marL="342900" indent="-342900" algn="l">
              <a:buFont typeface="Courier New" panose="02070309020205020404" pitchFamily="49" charset="0"/>
              <a:buChar char="o"/>
            </a:pPr>
            <a:r>
              <a:rPr lang="en-US" sz="2000" dirty="0"/>
              <a:t>Building owners – commercial, strip malls, office buildings</a:t>
            </a:r>
          </a:p>
          <a:p>
            <a:pPr marL="342900" indent="-342900" algn="l">
              <a:buFont typeface="Courier New" panose="02070309020205020404" pitchFamily="49" charset="0"/>
              <a:buChar char="o"/>
            </a:pPr>
            <a:r>
              <a:rPr lang="en-US" sz="2000" dirty="0"/>
              <a:t>Chiropractors</a:t>
            </a:r>
          </a:p>
          <a:p>
            <a:pPr marL="342900" indent="-342900" algn="l">
              <a:buFont typeface="Courier New" panose="02070309020205020404" pitchFamily="49" charset="0"/>
              <a:buChar char="o"/>
            </a:pPr>
            <a:r>
              <a:rPr lang="en-US" sz="2000" dirty="0"/>
              <a:t>Construction companies</a:t>
            </a:r>
          </a:p>
          <a:p>
            <a:pPr marL="342900" indent="-342900" algn="l">
              <a:buFont typeface="Courier New" panose="02070309020205020404" pitchFamily="49" charset="0"/>
              <a:buChar char="o"/>
            </a:pPr>
            <a:r>
              <a:rPr lang="en-US" sz="2000" dirty="0"/>
              <a:t>Contractors</a:t>
            </a:r>
          </a:p>
          <a:p>
            <a:pPr marL="342900" indent="-342900" algn="l">
              <a:buFont typeface="Courier New" panose="02070309020205020404" pitchFamily="49" charset="0"/>
              <a:buChar char="o"/>
            </a:pPr>
            <a:r>
              <a:rPr lang="en-US" sz="2000" dirty="0"/>
              <a:t>Dentists</a:t>
            </a:r>
          </a:p>
          <a:p>
            <a:pPr marL="342900" indent="-342900" algn="l">
              <a:buFont typeface="Courier New" panose="02070309020205020404" pitchFamily="49" charset="0"/>
              <a:buChar char="o"/>
            </a:pPr>
            <a:r>
              <a:rPr lang="en-US" sz="2000" dirty="0"/>
              <a:t>Hotel/motel owners</a:t>
            </a:r>
          </a:p>
          <a:p>
            <a:pPr marL="342900" indent="-342900" algn="l">
              <a:buFont typeface="Courier New" panose="02070309020205020404" pitchFamily="49" charset="0"/>
              <a:buChar char="o"/>
            </a:pPr>
            <a:r>
              <a:rPr lang="en-US" sz="2000" dirty="0"/>
              <a:t>Manufacturers</a:t>
            </a:r>
          </a:p>
          <a:p>
            <a:pPr marL="342900" indent="-342900" algn="l">
              <a:buFont typeface="Courier New" panose="02070309020205020404" pitchFamily="49" charset="0"/>
              <a:buChar char="o"/>
            </a:pPr>
            <a:r>
              <a:rPr lang="en-US" sz="2000" dirty="0"/>
              <a:t>Nurses - many are independent contractors</a:t>
            </a:r>
          </a:p>
          <a:p>
            <a:pPr marL="342900" indent="-342900" algn="l">
              <a:buFont typeface="Courier New" panose="02070309020205020404" pitchFamily="49" charset="0"/>
              <a:buChar char="o"/>
            </a:pPr>
            <a:endParaRPr lang="en-US" sz="2000" dirty="0"/>
          </a:p>
          <a:p>
            <a:pPr marL="285750" indent="-285750" algn="l">
              <a:buFont typeface="Arial" panose="020B0604020202020204" pitchFamily="34" charset="0"/>
              <a:buChar char="•"/>
            </a:pPr>
            <a:endParaRPr lang="en-US" sz="1600" dirty="0"/>
          </a:p>
        </p:txBody>
      </p:sp>
      <p:sp>
        <p:nvSpPr>
          <p:cNvPr id="8" name="Text Placeholder 5">
            <a:extLst>
              <a:ext uri="{FF2B5EF4-FFF2-40B4-BE49-F238E27FC236}">
                <a16:creationId xmlns:a16="http://schemas.microsoft.com/office/drawing/2014/main" id="{7EB50408-E28D-48A6-BEBC-A999784C733D}"/>
              </a:ext>
            </a:extLst>
          </p:cNvPr>
          <p:cNvSpPr txBox="1">
            <a:spLocks/>
          </p:cNvSpPr>
          <p:nvPr/>
        </p:nvSpPr>
        <p:spPr>
          <a:xfrm>
            <a:off x="6601519" y="2599864"/>
            <a:ext cx="5087299" cy="2731996"/>
          </a:xfrm>
          <a:prstGeom prst="rect">
            <a:avLst/>
          </a:prstGeom>
        </p:spPr>
        <p:txBody>
          <a:bodyPr vert="horz" lIns="3600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p>
        </p:txBody>
      </p:sp>
      <p:grpSp>
        <p:nvGrpSpPr>
          <p:cNvPr id="10" name="Group 9">
            <a:extLst>
              <a:ext uri="{FF2B5EF4-FFF2-40B4-BE49-F238E27FC236}">
                <a16:creationId xmlns:a16="http://schemas.microsoft.com/office/drawing/2014/main" id="{89935C8E-E7BC-42C8-90E1-C390D4126141}"/>
              </a:ext>
            </a:extLst>
          </p:cNvPr>
          <p:cNvGrpSpPr/>
          <p:nvPr/>
        </p:nvGrpSpPr>
        <p:grpSpPr>
          <a:xfrm>
            <a:off x="268617" y="198031"/>
            <a:ext cx="1262093" cy="1272486"/>
            <a:chOff x="4080559" y="2567227"/>
            <a:chExt cx="873506" cy="863250"/>
          </a:xfrm>
        </p:grpSpPr>
        <p:sp useBgFill="1">
          <p:nvSpPr>
            <p:cNvPr id="11" name="Oval 16">
              <a:extLst>
                <a:ext uri="{FF2B5EF4-FFF2-40B4-BE49-F238E27FC236}">
                  <a16:creationId xmlns:a16="http://schemas.microsoft.com/office/drawing/2014/main" id="{65B88129-1D01-431D-9B4C-E97BF9703407}"/>
                </a:ext>
              </a:extLst>
            </p:cNvPr>
            <p:cNvSpPr>
              <a:spLocks noChangeArrowheads="1"/>
            </p:cNvSpPr>
            <p:nvPr/>
          </p:nvSpPr>
          <p:spPr bwMode="auto">
            <a:xfrm>
              <a:off x="4080559" y="2567227"/>
              <a:ext cx="873506" cy="863250"/>
            </a:xfrm>
            <a:prstGeom prst="ellipse">
              <a:avLst/>
            </a:prstGeom>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DA26D883-5E1F-43C2-B174-EF09E5E60F4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762" y="2665591"/>
              <a:ext cx="626181" cy="626181"/>
            </a:xfrm>
            <a:prstGeom prst="rect">
              <a:avLst/>
            </a:prstGeom>
          </p:spPr>
        </p:pic>
      </p:grpSp>
      <p:sp>
        <p:nvSpPr>
          <p:cNvPr id="18" name="TextBox 17">
            <a:extLst>
              <a:ext uri="{FF2B5EF4-FFF2-40B4-BE49-F238E27FC236}">
                <a16:creationId xmlns:a16="http://schemas.microsoft.com/office/drawing/2014/main" id="{73BEB4F5-C234-461A-AD1B-B52AF935428B}"/>
              </a:ext>
            </a:extLst>
          </p:cNvPr>
          <p:cNvSpPr txBox="1"/>
          <p:nvPr/>
        </p:nvSpPr>
        <p:spPr>
          <a:xfrm>
            <a:off x="1504325" y="59305"/>
            <a:ext cx="9213490" cy="1877437"/>
          </a:xfrm>
          <a:prstGeom prst="rect">
            <a:avLst/>
          </a:prstGeom>
          <a:noFill/>
        </p:spPr>
        <p:txBody>
          <a:bodyPr wrap="square">
            <a:spAutoFit/>
          </a:bodyPr>
          <a:lstStyle/>
          <a:p>
            <a:pPr algn="ctr"/>
            <a:r>
              <a:rPr lang="en-US" sz="3200" b="1" dirty="0"/>
              <a:t>Find Ideal Connections- Who to Invite?</a:t>
            </a:r>
          </a:p>
          <a:p>
            <a:pPr algn="ctr"/>
            <a:r>
              <a:rPr lang="en-US" sz="2400" dirty="0"/>
              <a:t>Immerse Yourself in an Industry or Profession to Attract Prospects</a:t>
            </a:r>
          </a:p>
          <a:p>
            <a:pPr algn="ctr"/>
            <a:endParaRPr lang="en-US" sz="2400" dirty="0"/>
          </a:p>
          <a:p>
            <a:pPr algn="ctr"/>
            <a:r>
              <a:rPr lang="en-US" b="0" i="0" dirty="0">
                <a:effectLst/>
                <a:latin typeface="Source Serif Pro" panose="02040603050405020204" pitchFamily="18" charset="0"/>
              </a:rPr>
              <a:t>An ideal industry or profession is one that facilitates the ownership of numerous closely held small and medium sized businesses. Consider the following trades</a:t>
            </a:r>
            <a:r>
              <a:rPr lang="en-US" sz="1600" dirty="0">
                <a:latin typeface="Source Serif Pro" panose="02040603050405020204" pitchFamily="18" charset="0"/>
              </a:rPr>
              <a:t> to target:</a:t>
            </a:r>
            <a:endParaRPr lang="en-US" sz="1600" dirty="0"/>
          </a:p>
        </p:txBody>
      </p:sp>
      <p:sp>
        <p:nvSpPr>
          <p:cNvPr id="20" name="TextBox 19">
            <a:extLst>
              <a:ext uri="{FF2B5EF4-FFF2-40B4-BE49-F238E27FC236}">
                <a16:creationId xmlns:a16="http://schemas.microsoft.com/office/drawing/2014/main" id="{5DF503C8-2C85-4CC3-822E-74D51B230701}"/>
              </a:ext>
            </a:extLst>
          </p:cNvPr>
          <p:cNvSpPr txBox="1"/>
          <p:nvPr/>
        </p:nvSpPr>
        <p:spPr>
          <a:xfrm>
            <a:off x="6085116" y="1999699"/>
            <a:ext cx="6106884" cy="4401205"/>
          </a:xfrm>
          <a:prstGeom prst="rect">
            <a:avLst/>
          </a:prstGeom>
          <a:noFill/>
        </p:spPr>
        <p:txBody>
          <a:bodyPr wrap="square">
            <a:spAutoFit/>
          </a:bodyPr>
          <a:lstStyle/>
          <a:p>
            <a:pPr marL="342900" indent="-342900">
              <a:buFont typeface="Wingdings" panose="05000000000000000000" pitchFamily="2" charset="2"/>
              <a:buChar char="v"/>
            </a:pPr>
            <a:r>
              <a:rPr lang="en-US" sz="2000" dirty="0">
                <a:latin typeface="+mj-lt"/>
              </a:rPr>
              <a:t>Optometrists</a:t>
            </a:r>
          </a:p>
          <a:p>
            <a:pPr marL="342900" indent="-342900">
              <a:buFont typeface="Wingdings" panose="05000000000000000000" pitchFamily="2" charset="2"/>
              <a:buChar char="v"/>
            </a:pPr>
            <a:r>
              <a:rPr lang="en-US" sz="2000" dirty="0">
                <a:latin typeface="+mj-lt"/>
              </a:rPr>
              <a:t>Orthodontists</a:t>
            </a:r>
          </a:p>
          <a:p>
            <a:pPr marL="342900" indent="-342900">
              <a:buFont typeface="Wingdings" panose="05000000000000000000" pitchFamily="2" charset="2"/>
              <a:buChar char="v"/>
            </a:pPr>
            <a:r>
              <a:rPr lang="en-US" sz="2000" dirty="0">
                <a:latin typeface="+mj-lt"/>
              </a:rPr>
              <a:t>Ophthalmologists</a:t>
            </a:r>
          </a:p>
          <a:p>
            <a:pPr marL="342900" indent="-342900">
              <a:buFont typeface="Wingdings" panose="05000000000000000000" pitchFamily="2" charset="2"/>
              <a:buChar char="v"/>
            </a:pPr>
            <a:r>
              <a:rPr lang="en-US" sz="2000" dirty="0">
                <a:latin typeface="+mj-lt"/>
              </a:rPr>
              <a:t>Physical therapists</a:t>
            </a:r>
          </a:p>
          <a:p>
            <a:pPr marL="342900" indent="-342900">
              <a:buFont typeface="Wingdings" panose="05000000000000000000" pitchFamily="2" charset="2"/>
              <a:buChar char="v"/>
            </a:pPr>
            <a:r>
              <a:rPr lang="en-US" sz="2000" dirty="0">
                <a:latin typeface="+mj-lt"/>
              </a:rPr>
              <a:t>Physicians (independents and various specialties who typically own specialist clinics)</a:t>
            </a:r>
          </a:p>
          <a:p>
            <a:pPr marL="342900" indent="-342900">
              <a:buFont typeface="Wingdings" panose="05000000000000000000" pitchFamily="2" charset="2"/>
              <a:buChar char="v"/>
            </a:pPr>
            <a:r>
              <a:rPr lang="en-US" sz="2000" dirty="0">
                <a:latin typeface="+mj-lt"/>
              </a:rPr>
              <a:t>Real estate agents (most are 1099)</a:t>
            </a:r>
          </a:p>
          <a:p>
            <a:pPr marL="342900" indent="-342900">
              <a:buFont typeface="Wingdings" panose="05000000000000000000" pitchFamily="2" charset="2"/>
              <a:buChar char="v"/>
            </a:pPr>
            <a:r>
              <a:rPr lang="en-US" sz="2000" dirty="0">
                <a:latin typeface="+mj-lt"/>
              </a:rPr>
              <a:t>Residents (recent medical graduates learning a specialty in a hospital setting)</a:t>
            </a:r>
          </a:p>
          <a:p>
            <a:pPr marL="342900" indent="-342900">
              <a:buFont typeface="Wingdings" panose="05000000000000000000" pitchFamily="2" charset="2"/>
              <a:buChar char="v"/>
            </a:pPr>
            <a:r>
              <a:rPr lang="en-US" sz="2000" dirty="0">
                <a:latin typeface="+mj-lt"/>
              </a:rPr>
              <a:t>Restaurant owners / high end boutiques to small, regional chains, fast food franchise owners</a:t>
            </a:r>
          </a:p>
          <a:p>
            <a:pPr marL="342900" indent="-342900">
              <a:buFont typeface="Wingdings" panose="05000000000000000000" pitchFamily="2" charset="2"/>
              <a:buChar char="v"/>
            </a:pPr>
            <a:r>
              <a:rPr lang="en-US" sz="2000" dirty="0">
                <a:latin typeface="+mj-lt"/>
              </a:rPr>
              <a:t>Retail store owners (those who own multiple stores and have a management team)</a:t>
            </a:r>
          </a:p>
          <a:p>
            <a:pPr marL="342900" indent="-342900">
              <a:buFont typeface="Wingdings" panose="05000000000000000000" pitchFamily="2" charset="2"/>
              <a:buChar char="v"/>
            </a:pPr>
            <a:r>
              <a:rPr lang="en-US" sz="2000" dirty="0">
                <a:latin typeface="+mj-lt"/>
              </a:rPr>
              <a:t>Veterinarians</a:t>
            </a:r>
          </a:p>
        </p:txBody>
      </p:sp>
    </p:spTree>
    <p:extLst>
      <p:ext uri="{BB962C8B-B14F-4D97-AF65-F5344CB8AC3E}">
        <p14:creationId xmlns:p14="http://schemas.microsoft.com/office/powerpoint/2010/main" val="40074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F3924D-CFEA-4BF1-9316-E60B96E4F0C4}"/>
              </a:ext>
            </a:extLst>
          </p:cNvPr>
          <p:cNvSpPr>
            <a:spLocks noGrp="1"/>
          </p:cNvSpPr>
          <p:nvPr>
            <p:ph idx="1"/>
          </p:nvPr>
        </p:nvSpPr>
        <p:spPr>
          <a:xfrm>
            <a:off x="266684" y="1990348"/>
            <a:ext cx="5049346" cy="4821299"/>
          </a:xfrm>
        </p:spPr>
        <p:txBody>
          <a:bodyPr>
            <a:normAutofit lnSpcReduction="10000"/>
          </a:bodyPr>
          <a:lstStyle/>
          <a:p>
            <a:pPr lvl="0"/>
            <a:r>
              <a:rPr lang="en-US" sz="2000" dirty="0">
                <a:latin typeface="Calibri" panose="020F0502020204030204"/>
              </a:rPr>
              <a:t>Update your tracker</a:t>
            </a:r>
          </a:p>
          <a:p>
            <a:pPr lvl="0"/>
            <a:r>
              <a:rPr lang="en-US" sz="2000" dirty="0">
                <a:latin typeface="Calibri" panose="020F0502020204030204"/>
              </a:rPr>
              <a:t>Search for NEW connections name and click  message</a:t>
            </a:r>
          </a:p>
          <a:p>
            <a:pPr lvl="0"/>
            <a:r>
              <a:rPr lang="en-US" sz="2000" dirty="0">
                <a:latin typeface="Calibri" panose="020F0502020204030204"/>
              </a:rPr>
              <a:t>Keep message short, simple, and personalized</a:t>
            </a:r>
          </a:p>
          <a:p>
            <a:pPr lvl="0"/>
            <a:r>
              <a:rPr lang="en-US" sz="2000" dirty="0">
                <a:latin typeface="Calibri" panose="020F0502020204030204"/>
              </a:rPr>
              <a:t>Write like you speak and avoid corporate jargon and cliches</a:t>
            </a:r>
          </a:p>
          <a:p>
            <a:pPr lvl="0"/>
            <a:r>
              <a:rPr lang="en-US" sz="2000" dirty="0">
                <a:latin typeface="Calibri" panose="020F0502020204030204"/>
              </a:rPr>
              <a:t>You’re not trying to make an immediate sale; you’re trying to start a conversation</a:t>
            </a:r>
          </a:p>
          <a:p>
            <a:pPr lvl="0"/>
            <a:r>
              <a:rPr lang="en-US" sz="2000" dirty="0">
                <a:latin typeface="Calibri" panose="020F0502020204030204"/>
              </a:rPr>
              <a:t>Read their profile first &amp; find a way to customize your message specifically to recipient, and wherever possible, show them you've done your homework </a:t>
            </a:r>
          </a:p>
          <a:p>
            <a:pPr lvl="0"/>
            <a:r>
              <a:rPr lang="en-US" sz="2000" dirty="0">
                <a:latin typeface="Calibri" panose="020F0502020204030204"/>
              </a:rPr>
              <a:t>Have your message typed out on a word document so you can copy and paste</a:t>
            </a:r>
          </a:p>
        </p:txBody>
      </p:sp>
      <p:sp>
        <p:nvSpPr>
          <p:cNvPr id="11" name="Rectangle 3">
            <a:extLst>
              <a:ext uri="{FF2B5EF4-FFF2-40B4-BE49-F238E27FC236}">
                <a16:creationId xmlns:a16="http://schemas.microsoft.com/office/drawing/2014/main" id="{6D5AF6B6-F5C6-4D5F-9FF2-29B0EB5F4FD3}"/>
              </a:ext>
            </a:extLst>
          </p:cNvPr>
          <p:cNvSpPr>
            <a:spLocks noChangeArrowheads="1"/>
          </p:cNvSpPr>
          <p:nvPr/>
        </p:nvSpPr>
        <p:spPr bwMode="auto">
          <a:xfrm>
            <a:off x="6629400" y="2896414"/>
            <a:ext cx="5049346"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hlinkClick r:id="rId2"/>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dirty="0">
              <a:latin typeface="Arial" panose="020B0604020202020204" pitchFamily="34" charset="0"/>
              <a:hlinkClick r:id="rId2"/>
            </a:endParaRPr>
          </a:p>
        </p:txBody>
      </p:sp>
      <p:sp>
        <p:nvSpPr>
          <p:cNvPr id="3" name="Rectangle 1">
            <a:extLst>
              <a:ext uri="{FF2B5EF4-FFF2-40B4-BE49-F238E27FC236}">
                <a16:creationId xmlns:a16="http://schemas.microsoft.com/office/drawing/2014/main" id="{E2147B3E-1123-4DB7-A3EE-368E2F678474}"/>
              </a:ext>
            </a:extLst>
          </p:cNvPr>
          <p:cNvSpPr>
            <a:spLocks noChangeArrowheads="1"/>
          </p:cNvSpPr>
          <p:nvPr/>
        </p:nvSpPr>
        <p:spPr bwMode="auto">
          <a:xfrm>
            <a:off x="0" y="-856312"/>
            <a:ext cx="416011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0627BA4F-C776-4120-9669-0849AEF80E1A}"/>
              </a:ext>
            </a:extLst>
          </p:cNvPr>
          <p:cNvSpPr txBox="1">
            <a:spLocks/>
          </p:cNvSpPr>
          <p:nvPr/>
        </p:nvSpPr>
        <p:spPr>
          <a:xfrm>
            <a:off x="1609726" y="228600"/>
            <a:ext cx="9236808" cy="1272486"/>
          </a:xfrm>
          <a:prstGeom prst="rect">
            <a:avLst/>
          </a:prstGeom>
        </p:spPr>
        <p:txBody>
          <a:bodyPr vert="horz" lIns="36000" tIns="0" rIns="0" bIns="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400" dirty="0"/>
              <a:t>Step 3: First Message</a:t>
            </a:r>
          </a:p>
          <a:p>
            <a:r>
              <a:rPr lang="en-US" sz="2500" b="0" dirty="0"/>
              <a:t>You will receive an email notifying they’ve accepted the invitation</a:t>
            </a:r>
            <a:endParaRPr lang="en-US" sz="1600" b="0" dirty="0"/>
          </a:p>
        </p:txBody>
      </p:sp>
      <p:grpSp>
        <p:nvGrpSpPr>
          <p:cNvPr id="9" name="Group 8">
            <a:extLst>
              <a:ext uri="{FF2B5EF4-FFF2-40B4-BE49-F238E27FC236}">
                <a16:creationId xmlns:a16="http://schemas.microsoft.com/office/drawing/2014/main" id="{7D6C3E74-5B5C-44F2-B2F9-7856F7271422}"/>
              </a:ext>
            </a:extLst>
          </p:cNvPr>
          <p:cNvGrpSpPr/>
          <p:nvPr/>
        </p:nvGrpSpPr>
        <p:grpSpPr>
          <a:xfrm>
            <a:off x="69498" y="62798"/>
            <a:ext cx="1275968" cy="1272486"/>
            <a:chOff x="3871478" y="4574047"/>
            <a:chExt cx="873506" cy="875216"/>
          </a:xfrm>
        </p:grpSpPr>
        <p:sp useBgFill="1">
          <p:nvSpPr>
            <p:cNvPr id="10" name="Oval 12">
              <a:extLst>
                <a:ext uri="{FF2B5EF4-FFF2-40B4-BE49-F238E27FC236}">
                  <a16:creationId xmlns:a16="http://schemas.microsoft.com/office/drawing/2014/main" id="{C65B4A1E-68E2-4290-8B63-B72436004F28}"/>
                </a:ext>
              </a:extLst>
            </p:cNvPr>
            <p:cNvSpPr>
              <a:spLocks noChangeArrowheads="1"/>
            </p:cNvSpPr>
            <p:nvPr/>
          </p:nvSpPr>
          <p:spPr bwMode="auto">
            <a:xfrm>
              <a:off x="3871478" y="4574047"/>
              <a:ext cx="873506" cy="875216"/>
            </a:xfrm>
            <a:prstGeom prst="ellipse">
              <a:avLst/>
            </a:prstGeom>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EBF129F9-D2EE-4E34-9C32-7CA9943B9F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468" y="4711321"/>
              <a:ext cx="600667" cy="600667"/>
            </a:xfrm>
            <a:prstGeom prst="rect">
              <a:avLst/>
            </a:prstGeom>
          </p:spPr>
        </p:pic>
      </p:grpSp>
      <p:sp>
        <p:nvSpPr>
          <p:cNvPr id="13" name="TextBox 12">
            <a:extLst>
              <a:ext uri="{FF2B5EF4-FFF2-40B4-BE49-F238E27FC236}">
                <a16:creationId xmlns:a16="http://schemas.microsoft.com/office/drawing/2014/main" id="{CE060452-61C2-49D5-8586-E373F158001C}"/>
              </a:ext>
            </a:extLst>
          </p:cNvPr>
          <p:cNvSpPr txBox="1"/>
          <p:nvPr/>
        </p:nvSpPr>
        <p:spPr>
          <a:xfrm>
            <a:off x="5562600" y="1990348"/>
            <a:ext cx="6498771" cy="4401205"/>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highest response rates result from messages delivered mid-morning on Tuesdays, Wednesdays, and Thursdays. The lowest response rates come from messages sent on Sundays.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Subject lines are the first impression and needs to be engaging</a:t>
            </a:r>
          </a:p>
          <a:p>
            <a:pPr marL="742950" lvl="1" indent="-285750">
              <a:buFont typeface="Arial" panose="020B0604020202020204" pitchFamily="34" charset="0"/>
              <a:buChar char="•"/>
            </a:pPr>
            <a:r>
              <a:rPr lang="en-US" sz="2000" i="1" dirty="0">
                <a:latin typeface="Calibri" panose="020F0502020204030204" pitchFamily="34" charset="0"/>
                <a:cs typeface="Calibri" panose="020F0502020204030204" pitchFamily="34" charset="0"/>
              </a:rPr>
              <a:t>Example – Hello from a fellow (university) alumni</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Promote your company LI page –people who follow your company are 81% more likely to respond</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Write two messages using slightly different wording. Send each to prospects and measure the results. After a few days, you’ll likely notice a higher response rate to one of your messages. Select that as your primary message going forward.</a:t>
            </a:r>
          </a:p>
        </p:txBody>
      </p:sp>
      <p:sp>
        <p:nvSpPr>
          <p:cNvPr id="15" name="TextBox 14">
            <a:extLst>
              <a:ext uri="{FF2B5EF4-FFF2-40B4-BE49-F238E27FC236}">
                <a16:creationId xmlns:a16="http://schemas.microsoft.com/office/drawing/2014/main" id="{D8276D74-E1AD-4752-922F-F5A81BC27F65}"/>
              </a:ext>
            </a:extLst>
          </p:cNvPr>
          <p:cNvSpPr txBox="1"/>
          <p:nvPr/>
        </p:nvSpPr>
        <p:spPr>
          <a:xfrm>
            <a:off x="2791357" y="1455856"/>
            <a:ext cx="7147300" cy="461665"/>
          </a:xfrm>
          <a:prstGeom prst="rect">
            <a:avLst/>
          </a:prstGeom>
          <a:noFill/>
        </p:spPr>
        <p:txBody>
          <a:bodyPr wrap="square">
            <a:spAutoFit/>
          </a:bodyPr>
          <a:lstStyle/>
          <a:p>
            <a:pPr algn="ctr"/>
            <a:r>
              <a:rPr lang="en-US" sz="2400" b="1" dirty="0">
                <a:solidFill>
                  <a:schemeClr val="tx2"/>
                </a:solidFill>
              </a:rPr>
              <a:t>Tips for writing messages that get responses</a:t>
            </a:r>
          </a:p>
        </p:txBody>
      </p:sp>
    </p:spTree>
    <p:extLst>
      <p:ext uri="{BB962C8B-B14F-4D97-AF65-F5344CB8AC3E}">
        <p14:creationId xmlns:p14="http://schemas.microsoft.com/office/powerpoint/2010/main" val="2252664137"/>
      </p:ext>
    </p:extLst>
  </p:cSld>
  <p:clrMapOvr>
    <a:masterClrMapping/>
  </p:clrMapOvr>
</p:sld>
</file>

<file path=ppt/theme/theme1.xml><?xml version="1.0" encoding="utf-8"?>
<a:theme xmlns:a="http://schemas.openxmlformats.org/drawingml/2006/main" name="1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FG Recruiting Tools and Tech 2-25-20" id="{D6A987FE-DEFA-4AD0-804C-198F7FB81D74}" vid="{E8485892-0A05-46B5-96B5-AED04ADB2F7C}"/>
    </a:ext>
  </a:extLst>
</a:theme>
</file>

<file path=ppt/theme/theme2.xml><?xml version="1.0" encoding="utf-8"?>
<a:theme xmlns:a="http://schemas.openxmlformats.org/drawingml/2006/main" name="Influencer - No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FG Recruiting Tools and Tech 2-25-20" id="{D6A987FE-DEFA-4AD0-804C-198F7FB81D74}" vid="{7FC5A79D-D448-417B-9A26-96FDFE059164}"/>
    </a:ext>
  </a:extLst>
</a:theme>
</file>

<file path=ppt/theme/theme4.xml><?xml version="1.0" encoding="utf-8"?>
<a:theme xmlns:a="http://schemas.openxmlformats.org/drawingml/2006/main" name="1_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FG Recruiting Tools and Tech 2-25-20" id="{D6A987FE-DEFA-4AD0-804C-198F7FB81D74}" vid="{57EAE16E-6955-494B-B510-3FF507A46B9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59544</TotalTime>
  <Words>2572</Words>
  <Application>Microsoft Office PowerPoint</Application>
  <PresentationFormat>Widescreen</PresentationFormat>
  <Paragraphs>147</Paragraphs>
  <Slides>14</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Arial</vt:lpstr>
      <vt:lpstr>Bebas Neue Regular</vt:lpstr>
      <vt:lpstr>Calibri</vt:lpstr>
      <vt:lpstr>Courier New</vt:lpstr>
      <vt:lpstr>Gill Sans MT</vt:lpstr>
      <vt:lpstr>Source Serif Pro</vt:lpstr>
      <vt:lpstr>Trebuchet MS</vt:lpstr>
      <vt:lpstr>Wingdings</vt:lpstr>
      <vt:lpstr>1_Office Theme</vt:lpstr>
      <vt:lpstr>Influencer - No Logos</vt:lpstr>
      <vt:lpstr>1_Office Theme</vt:lpstr>
      <vt:lpstr>1_Office Theme</vt:lpstr>
      <vt:lpstr>Creative Ways to Maximize Your Social Media Prospecting</vt:lpstr>
      <vt:lpstr>14 LinkedIn Tips, Tricks &amp; Hacks</vt:lpstr>
      <vt:lpstr>LinkedIn Prospecting-25x4 Strategy</vt:lpstr>
      <vt:lpstr>PowerPoint Presentation</vt:lpstr>
      <vt:lpstr>PowerPoint Presentation</vt:lpstr>
      <vt:lpstr>Find Ideal Connections- Who to Invite?</vt:lpstr>
      <vt:lpstr>Find Ideal Connections- Who to Invite?</vt:lpstr>
      <vt:lpstr>PowerPoint Presentation</vt:lpstr>
      <vt:lpstr>PowerPoint Presentation</vt:lpstr>
      <vt:lpstr>PowerPoint Presentation</vt:lpstr>
      <vt:lpstr>PowerPoint Presentation</vt:lpstr>
      <vt:lpstr>Step 4: Quarterly Message  Send messages to your connections once per quarter, this will help you stay in front of them. </vt:lpstr>
      <vt:lpstr>PowerPoint Presentation</vt:lpstr>
      <vt:lpstr>Conclusion and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LinkedIn 25x4 Strategy</dc:title>
  <dc:creator>Nikon Pascual</dc:creator>
  <cp:lastModifiedBy>Michael Dempsey</cp:lastModifiedBy>
  <cp:revision>58</cp:revision>
  <dcterms:created xsi:type="dcterms:W3CDTF">2021-08-26T17:05:28Z</dcterms:created>
  <dcterms:modified xsi:type="dcterms:W3CDTF">2022-01-25T22:49:20Z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2021-02-03T00:00:00Z</vt:filetime>
  </property>
  <property fmtid="{D5CDD505-2E9C-101B-9397-08002B2CF9AE}" pid="3" name="Creator">
    <vt:lpwstr>Microsoft® PowerPoint® for Microsoft 365</vt:lpwstr>
  </property>
  <property fmtid="{D5CDD505-2E9C-101B-9397-08002B2CF9AE}" pid="4" name="LastSaved">
    <vt:filetime>2021-08-26T00:00:00Z</vt:filetime>
  </property>
</Properties>
</file>