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0" r:id="rId4"/>
    <p:sldId id="273" r:id="rId5"/>
    <p:sldId id="276" r:id="rId6"/>
    <p:sldId id="263" r:id="rId7"/>
    <p:sldId id="266" r:id="rId8"/>
    <p:sldId id="277" r:id="rId9"/>
    <p:sldId id="278" r:id="rId10"/>
    <p:sldId id="279" r:id="rId11"/>
    <p:sldId id="281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7"/>
    <p:restoredTop sz="94898"/>
  </p:normalViewPr>
  <p:slideViewPr>
    <p:cSldViewPr snapToGrid="0">
      <p:cViewPr varScale="1">
        <p:scale>
          <a:sx n="121" d="100"/>
          <a:sy n="121" d="100"/>
        </p:scale>
        <p:origin x="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B43F5-07CA-C745-A8F2-6B984E4E544A}" type="datetimeFigureOut">
              <a:rPr lang="en-US" smtClean="0"/>
              <a:t>4/14/24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9B8FB-0EAC-974E-8D17-27C55759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0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Personalized Financial Planning: We will work closely with you to create a comprehensive financial plan that addresses your short and long-term goals, to include an emphasis on both Estate and Tax Planning.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Regular Updates and Reviews: Your financial situation may evolve, and we are committed to regularly reviewing your plan to ensure it stays in line with your changing needs.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Transparent Communication: We believe in open and honest communication. Our team is always available to address your questions, concerns, and provide clarity on your financial matters.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Access to the best portfolio management, products, and services: We partner with top tier portfolio managers with proven track records, and stay up-to-date with all of the latest and best investment products and services available.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Cutting-edge Financial Tools: We leverage the latest technology to provide you with powerful financial tools that enhance your decision-making process.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9B8FB-0EAC-974E-8D17-27C55759ED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20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9B8FB-0EAC-974E-8D17-27C55759ED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76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9B8FB-0EAC-974E-8D17-27C55759ED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90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9B8FB-0EAC-974E-8D17-27C55759ED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3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9B8FB-0EAC-974E-8D17-27C55759ED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36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9B8FB-0EAC-974E-8D17-27C55759ED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53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9B8FB-0EAC-974E-8D17-27C55759ED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50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6E6C7-D36D-E607-4451-B5AFDF76E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DE8A50-86A8-8690-3FE0-9A2EEBBCBD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5AFA1-B6F4-608A-E158-456F9C0D0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55E9-2537-2343-9C09-C0349B3EFEE4}" type="datetime1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19C7C-B8ED-7510-97D9-4A2C4A8D6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Securities offered through LPL Financial, Member FINRA/SIPC. Investment advice offered through IHT Wealth Management, a registered investment advisor. IHT Wealth Management and Boardwalk Wealth Solutions are separate entities from LPL Financial.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F652F-A212-DDA2-EB0A-413A1ED3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F350-5FF2-C645-86EC-6DD72EA0E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42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8B37-7C94-C2AF-31A1-D2CBBB927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E3B490-1862-C977-9B0E-9F4FF963A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0A72E-695E-2488-0E4E-55C49E650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A21F-048E-6E4B-A5E8-7E5EC045E160}" type="datetime1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C1AAA-3E8C-20D3-1E26-24393EBB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Securities offered through LPL Financial, Member FINRA/SIPC. Investment advice offered through IHT Wealth Management, a registered investment advisor. IHT Wealth Management and Boardwalk Wealth Solutions are separate entities from LPL Financial.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51720-DA74-E971-9F7C-13AD212A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F350-5FF2-C645-86EC-6DD72EA0E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7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C14B90-30EF-4057-3850-D397AA4610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3104A9-02C1-9342-E356-6DA08CC749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48259-8DA6-DB16-079E-0C952B986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28FB-905D-A245-A772-44B5611E6B83}" type="datetime1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A6346-60BA-1D11-EBA0-0FAF30632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Securities offered through LPL Financial, Member FINRA/SIPC. Investment advice offered through IHT Wealth Management, a registered investment advisor. IHT Wealth Management and Boardwalk Wealth Solutions are separate entities from LPL Financial.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EE8AC-2118-072C-EBC2-B66DE5823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F350-5FF2-C645-86EC-6DD72EA0E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31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DE6D9-EA0B-4EA2-BEDC-80052AED3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033B6-E68D-710A-EE16-A5DE6DEFC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5C213-783D-30D2-8BED-C5147974A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348F-F45B-1749-9C97-A20B7687E25D}" type="datetime1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51267-8B8B-7CE4-3988-4F823E0B1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Securities offered through LPL Financial, Member FINRA/SIPC. Investment advice offered through IHT Wealth Management, a registered investment advisor. IHT Wealth Management and Boardwalk Wealth Solutions are separate entities from LPL Financial.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45E2A-6020-3CEB-612D-78B464B4D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F350-5FF2-C645-86EC-6DD72EA0E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26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CCD26-D3F5-B797-7112-25E000479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0AE41-41C9-2542-A998-F41D8DF34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F787E-C13D-C07B-FBB8-BEE106320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B9E0-C7BA-8A42-A2DB-CF386A0ED595}" type="datetime1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7D8ED-5649-81EC-D8C0-ADC0DFEB4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Securities offered through LPL Financial, Member FINRA/SIPC. Investment advice offered through IHT Wealth Management, a registered investment advisor. IHT Wealth Management and Boardwalk Wealth Solutions are separate entities from LPL Financial.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45E3B-185E-9395-4E83-D66F0F71B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F350-5FF2-C645-86EC-6DD72EA0E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99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59DAE-2C98-5591-1C08-808F65D8E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E6D24-1EF3-B115-2B2A-34D682DD99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7E9AE-5CA4-AD04-613F-F6561D4D1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BC342-E37A-BBCA-F78D-73262BE56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22AF-B579-5F4F-AD4D-8D7993BA08A9}" type="datetime1">
              <a:rPr lang="en-US" smtClean="0"/>
              <a:t>4/14/24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A6012-F249-C2E1-DB2B-E4CE17CB4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Securities offered through LPL Financial, Member FINRA/SIPC. Investment advice offered through IHT Wealth Management, a registered investment advisor. IHT Wealth Management and Boardwalk Wealth Solutions are separate entities from LPL Financial.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67E7F-182E-B759-808C-B14CF0720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F350-5FF2-C645-86EC-6DD72EA0E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23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6ED5B-D1EA-A670-151F-7D024F80E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F8BBB-4A21-4A48-EA7E-28AF66F57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63C15-59A7-DFF4-1796-4C62B25DC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A37B6E-1465-39E1-3691-C2E68AD4A9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AA353A-0F78-9673-1FB0-904FA8367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545608-F232-CC4E-831D-8DE7B3AAF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BE0E-7D58-F24D-AB20-6EB8FDE5B50C}" type="datetime1">
              <a:rPr lang="en-US" smtClean="0"/>
              <a:t>4/14/24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CCC4B3-2994-9420-6268-1BFFDFB2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Securities offered through LPL Financial, Member FINRA/SIPC. Investment advice offered through IHT Wealth Management, a registered investment advisor. IHT Wealth Management and Boardwalk Wealth Solutions are separate entities from LPL Financial.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703EE8-472C-B412-41BD-EB5DD9E46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F350-5FF2-C645-86EC-6DD72EA0E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22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B5BF6-5612-C435-6E98-CC0087B21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1CE6BA-0C22-443C-CDE1-9F9A665E8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F5A1-8005-3146-B887-4ACF0295739A}" type="datetime1">
              <a:rPr lang="en-US" smtClean="0"/>
              <a:t>4/14/24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D8AB2F-6EC5-2BBE-C26B-F07DC4B12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Securities offered through LPL Financial, Member FINRA/SIPC. Investment advice offered through IHT Wealth Management, a registered investment advisor. IHT Wealth Management and Boardwalk Wealth Solutions are separate entities from LPL Financial.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B580A6-03EA-7ECB-70E0-7EEAA0994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F350-5FF2-C645-86EC-6DD72EA0E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12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557581-CD9B-509E-18EE-2DA892DCD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8C7C-DC6C-314A-BC61-2393F3291374}" type="datetime1">
              <a:rPr lang="en-US" smtClean="0"/>
              <a:t>4/14/24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48023E-E74A-813A-D58D-2BD58568C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Securities offered through LPL Financial, Member FINRA/SIPC. Investment advice offered through IHT Wealth Management, a registered investment advisor. IHT Wealth Management and Boardwalk Wealth Solutions are separate entities from LPL Financial.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6E9DB-6E62-16E1-B857-68AD1F6AC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F350-5FF2-C645-86EC-6DD72EA0E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45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E64CE-8F43-883A-43DF-FED8F260F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F9AB7-6415-8BC2-7A3C-8A0CBF2F9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001C2-8136-D13A-E30C-BAB14EAFE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7E51B-FD83-198F-3C8D-B3C70CD41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EB87-B1F3-9444-A4EB-F6B8A97957AF}" type="datetime1">
              <a:rPr lang="en-US" smtClean="0"/>
              <a:t>4/14/24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EFB95-2CA1-973B-EAC6-EF6C54071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Securities offered through LPL Financial, Member FINRA/SIPC. Investment advice offered through IHT Wealth Management, a registered investment advisor. IHT Wealth Management and Boardwalk Wealth Solutions are separate entities from LPL Financial.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FE003-2BCD-A96C-488D-761DE6679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F350-5FF2-C645-86EC-6DD72EA0E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73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4E2AE-F149-B2AA-6EB1-8A0E31664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FD651B-93D3-1ABB-04FD-262B547888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1C1D4-EAD5-FA5A-84F4-45A94C19C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7C21B-A877-691F-30C2-AEA2A6E8E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ECBC-0EFA-B543-B5B0-1628A4B3D1CD}" type="datetime1">
              <a:rPr lang="en-US" smtClean="0"/>
              <a:t>4/14/24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75E83F-380A-EAC6-B112-0306E6F7A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Securities offered through LPL Financial, Member FINRA/SIPC. Investment advice offered through IHT Wealth Management, a registered investment advisor. IHT Wealth Management and Boardwalk Wealth Solutions are separate entities from LPL Financial.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41834-6078-9094-CFDA-10A745DAD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F350-5FF2-C645-86EC-6DD72EA0E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49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37958A-77A1-4A49-A692-654982716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EEE8D-A2AF-1453-D2B8-7D5CE5F98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73273-AB8D-A70A-E79C-E8063E4EE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31B99-75C4-0B47-A9FB-D2D867EF6C2A}" type="datetime1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85F47-7A90-612F-1BAC-E3F84CA9B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Securities offered through LPL Financial, Member FINRA/SIPC. Investment advice offered through IHT Wealth Management, a registered investment advisor. IHT Wealth Management and Boardwalk Wealth Solutions are separate entities from LPL Financial.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23DFB-57E0-AEA3-3D85-8C08CCD39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4F350-5FF2-C645-86EC-6DD72EA0E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1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stateguru.com/produc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ooden footpath leading to sand dunes">
            <a:extLst>
              <a:ext uri="{FF2B5EF4-FFF2-40B4-BE49-F238E27FC236}">
                <a16:creationId xmlns:a16="http://schemas.microsoft.com/office/drawing/2014/main" id="{F396BF73-71A9-5600-8319-4108597B65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 trans="20000" brushSize="4"/>
                    </a14:imgEffect>
                  </a14:imgLayer>
                </a14:imgProps>
              </a:ext>
            </a:extLst>
          </a:blip>
          <a:srcRect t="15414"/>
          <a:stretch/>
        </p:blipFill>
        <p:spPr>
          <a:xfrm>
            <a:off x="1" y="-54945"/>
            <a:ext cx="12191999" cy="685799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D9B098-AF8D-5AF5-3831-D288847F4F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752" y="325550"/>
            <a:ext cx="10058400" cy="13086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accent1"/>
                </a:solidFill>
                <a:latin typeface="Avenir Medium" panose="02000503020000020003" pitchFamily="2" charset="0"/>
              </a:rPr>
              <a:t>Welcome to Boardwalk!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82B5E-B3BB-4377-242B-B2BEDEBE3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752" y="3692950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Ralph W. </a:t>
            </a:r>
            <a:r>
              <a:rPr lang="en-US" sz="4000" dirty="0" err="1">
                <a:solidFill>
                  <a:srgbClr val="FFFFFF"/>
                </a:solidFill>
              </a:rPr>
              <a:t>Sevelius</a:t>
            </a:r>
            <a:r>
              <a:rPr lang="en-US" sz="4000" dirty="0">
                <a:solidFill>
                  <a:srgbClr val="FFFFFF"/>
                </a:solidFill>
              </a:rPr>
              <a:t>, Jr., MBA, CFP®</a:t>
            </a:r>
          </a:p>
          <a:p>
            <a:r>
              <a:rPr lang="en-US" sz="3200" dirty="0">
                <a:solidFill>
                  <a:srgbClr val="FFFFFF"/>
                </a:solidFill>
              </a:rPr>
              <a:t>Founder and Senior Wealth Advisor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58EEA9-31E3-C781-B95D-06A0A8F099B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4000"/>
          </a:blip>
          <a:stretch>
            <a:fillRect/>
          </a:stretch>
        </p:blipFill>
        <p:spPr>
          <a:xfrm>
            <a:off x="123444" y="92125"/>
            <a:ext cx="1549713" cy="1542122"/>
          </a:xfrm>
          <a:prstGeom prst="rect">
            <a:avLst/>
          </a:prstGeom>
          <a:solidFill>
            <a:schemeClr val="bg1"/>
          </a:solidFill>
          <a:effectLst>
            <a:glow>
              <a:schemeClr val="accent1"/>
            </a:glow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9E6442E-F747-6B6A-AA96-466824F13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F350-5FF2-C645-86EC-6DD72EA0E2E5}" type="slidenum">
              <a:rPr lang="en-US" smtClean="0"/>
              <a:t>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0CAE51-55A2-BF56-5064-AB683F5DDEAD}"/>
              </a:ext>
            </a:extLst>
          </p:cNvPr>
          <p:cNvSpPr txBox="1"/>
          <p:nvPr/>
        </p:nvSpPr>
        <p:spPr>
          <a:xfrm>
            <a:off x="221232" y="6138650"/>
            <a:ext cx="117434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effectLst/>
                <a:latin typeface="HelveticaNeueLTPro"/>
              </a:rPr>
              <a:t>Securities offered through LPL Financial, Member FINRA/SIPC. Investment advice offered through IHT Wealth Management, a registered investment advisor. IHT Wealth Management and Boardwalk Wealth Solutions are separate entities from LPL Financial. </a:t>
            </a:r>
            <a:endParaRPr lang="en-US" sz="14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926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A70979-A0B2-3C7C-5C13-1F4AAED0A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0B8037A-EF5B-5195-A864-6D01D18FC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E500DB-2183-CB00-C612-C3EB13B46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8F454A-BE1E-3661-C499-3DEDB653C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752" y="325550"/>
            <a:ext cx="10058400" cy="13086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accent1"/>
                </a:solidFill>
                <a:latin typeface="Avenir Medium" panose="02000503020000020003" pitchFamily="2" charset="0"/>
              </a:rPr>
              <a:t>How do I get it done?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DC63D8-C31C-9FF8-98DC-3357AE167DF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123444" y="92125"/>
            <a:ext cx="1549713" cy="1542122"/>
          </a:xfrm>
          <a:prstGeom prst="rect">
            <a:avLst/>
          </a:prstGeom>
          <a:solidFill>
            <a:schemeClr val="bg1"/>
          </a:solidFill>
          <a:effectLst>
            <a:glow>
              <a:schemeClr val="accent1"/>
            </a:glow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C61C6B-F176-1BC8-13AC-B1FAE5A07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F350-5FF2-C645-86EC-6DD72EA0E2E5}" type="slidenum">
              <a:rPr lang="en-US" smtClean="0"/>
              <a:t>10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EB930D-D81E-73D1-22DC-004D4BC5071A}"/>
              </a:ext>
            </a:extLst>
          </p:cNvPr>
          <p:cNvSpPr txBox="1"/>
          <p:nvPr/>
        </p:nvSpPr>
        <p:spPr>
          <a:xfrm>
            <a:off x="221232" y="5907249"/>
            <a:ext cx="1174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/>
                <a:latin typeface="HelveticaNeueLTPro"/>
              </a:rPr>
              <a:t>Securities offered through LPL Financial, Member FINRA/SIPC. Investment advice offered through IHT Wealth Management, a registered investment advisor. IHT Wealth Management and Boardwalk Wealth Solutions are separate entities from LPL Financial. </a:t>
            </a:r>
            <a:endParaRPr lang="en-US" sz="1400" dirty="0">
              <a:effectLst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FA26A48-0C9B-27D3-56D7-DF58CE188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59797"/>
            <a:ext cx="9144000" cy="3298003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Estate Planning Attorney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Suitable for more complex Estate Plans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More costly, but necessary in complex situations</a:t>
            </a:r>
          </a:p>
          <a:p>
            <a:pPr lvl="1" algn="l"/>
            <a:endParaRPr lang="en-US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Estate Guru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Suitable for relatively simple situations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Cost-effective and Efficient</a:t>
            </a:r>
          </a:p>
        </p:txBody>
      </p:sp>
    </p:spTree>
    <p:extLst>
      <p:ext uri="{BB962C8B-B14F-4D97-AF65-F5344CB8AC3E}">
        <p14:creationId xmlns:p14="http://schemas.microsoft.com/office/powerpoint/2010/main" val="3267841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A70979-A0B2-3C7C-5C13-1F4AAED0A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0B8037A-EF5B-5195-A864-6D01D18FC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E500DB-2183-CB00-C612-C3EB13B46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8F454A-BE1E-3661-C499-3DEDB653C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752" y="325550"/>
            <a:ext cx="10058400" cy="13086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accent1"/>
                </a:solidFill>
                <a:latin typeface="Avenir Medium" panose="02000503020000020003" pitchFamily="2" charset="0"/>
              </a:rPr>
              <a:t>Estate Guru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DC63D8-C31C-9FF8-98DC-3357AE167DF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123444" y="92125"/>
            <a:ext cx="1549713" cy="1542122"/>
          </a:xfrm>
          <a:prstGeom prst="rect">
            <a:avLst/>
          </a:prstGeom>
          <a:solidFill>
            <a:schemeClr val="bg1"/>
          </a:solidFill>
          <a:effectLst>
            <a:glow>
              <a:schemeClr val="accent1"/>
            </a:glow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C61C6B-F176-1BC8-13AC-B1FAE5A07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F350-5FF2-C645-86EC-6DD72EA0E2E5}" type="slidenum">
              <a:rPr lang="en-US" smtClean="0"/>
              <a:t>11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EB930D-D81E-73D1-22DC-004D4BC5071A}"/>
              </a:ext>
            </a:extLst>
          </p:cNvPr>
          <p:cNvSpPr txBox="1"/>
          <p:nvPr/>
        </p:nvSpPr>
        <p:spPr>
          <a:xfrm>
            <a:off x="221232" y="5907249"/>
            <a:ext cx="1174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/>
                <a:latin typeface="HelveticaNeueLTPro"/>
              </a:rPr>
              <a:t>Securities offered through LPL Financial, Member FINRA/SIPC. Investment advice offered through IHT Wealth Management, a registered investment advisor. IHT Wealth Management and Boardwalk Wealth Solutions are separate entities from LPL Financial. </a:t>
            </a:r>
            <a:endParaRPr lang="en-US" sz="1400" dirty="0">
              <a:effectLst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9BDAB366-D94E-5058-07FE-98A84F455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952" y="2601119"/>
            <a:ext cx="9144000" cy="1655762"/>
          </a:xfrm>
        </p:spPr>
        <p:txBody>
          <a:bodyPr/>
          <a:lstStyle/>
          <a:p>
            <a:r>
              <a:rPr lang="en-US" sz="3600" dirty="0">
                <a:hlinkClick r:id="rId4"/>
              </a:rPr>
              <a:t>https://www.estateguru.com/product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799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A70979-A0B2-3C7C-5C13-1F4AAED0A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0B8037A-EF5B-5195-A864-6D01D18FC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E500DB-2183-CB00-C612-C3EB13B46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8F454A-BE1E-3661-C499-3DEDB653C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752" y="325550"/>
            <a:ext cx="10058400" cy="13086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accent1"/>
                </a:solidFill>
                <a:latin typeface="Avenir Medium" panose="02000503020000020003" pitchFamily="2" charset="0"/>
              </a:rPr>
              <a:t>Questions?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DC63D8-C31C-9FF8-98DC-3357AE167DF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123444" y="92125"/>
            <a:ext cx="1549713" cy="1542122"/>
          </a:xfrm>
          <a:prstGeom prst="rect">
            <a:avLst/>
          </a:prstGeom>
          <a:solidFill>
            <a:schemeClr val="bg1"/>
          </a:solidFill>
          <a:effectLst>
            <a:glow>
              <a:schemeClr val="accent1"/>
            </a:glow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C61C6B-F176-1BC8-13AC-B1FAE5A07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F350-5FF2-C645-86EC-6DD72EA0E2E5}" type="slidenum">
              <a:rPr lang="en-US" smtClean="0"/>
              <a:t>12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EB930D-D81E-73D1-22DC-004D4BC5071A}"/>
              </a:ext>
            </a:extLst>
          </p:cNvPr>
          <p:cNvSpPr txBox="1"/>
          <p:nvPr/>
        </p:nvSpPr>
        <p:spPr>
          <a:xfrm>
            <a:off x="221232" y="5907249"/>
            <a:ext cx="1174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/>
                <a:latin typeface="HelveticaNeueLTPro"/>
              </a:rPr>
              <a:t>Securities offered through LPL Financial, Member FINRA/SIPC. Investment advice offered through IHT Wealth Management, a registered investment advisor. IHT Wealth Management and Boardwalk Wealth Solutions are separate entities from LPL Financial. </a:t>
            </a:r>
            <a:endParaRPr lang="en-US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0387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14BE0F-D83E-FB1D-B098-B60A3349C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5814A05-AE10-B7E9-F300-20E233514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1733AA-2EE4-AE29-C91A-9BC9C9553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970B04-3414-4342-09A5-A69E0130B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752" y="325550"/>
            <a:ext cx="10058400" cy="13086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accent1"/>
                </a:solidFill>
                <a:latin typeface="Avenir Medium" panose="02000503020000020003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3E435C-BE5C-7207-B2E3-8BD69204D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3157" y="1959797"/>
            <a:ext cx="9448995" cy="3743429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normAutofit/>
          </a:bodyPr>
          <a:lstStyle/>
          <a:p>
            <a:pPr marL="571500" indent="-571500" algn="l">
              <a:buFont typeface="Wingdings" pitchFamily="2" charset="2"/>
              <a:buChar char="v"/>
            </a:pPr>
            <a:r>
              <a:rPr lang="en-US" dirty="0">
                <a:latin typeface="Avenir Medium" panose="02000503020000020003" pitchFamily="2" charset="0"/>
              </a:rPr>
              <a:t>Introduction to Boardwalk Wealth Solutions</a:t>
            </a:r>
          </a:p>
          <a:p>
            <a:pPr marL="571500" indent="-571500" algn="l">
              <a:buFont typeface="Wingdings" pitchFamily="2" charset="2"/>
              <a:buChar char="v"/>
            </a:pPr>
            <a:r>
              <a:rPr lang="en-US" dirty="0">
                <a:latin typeface="Avenir Medium" panose="02000503020000020003" pitchFamily="2" charset="0"/>
              </a:rPr>
              <a:t>About the Wines</a:t>
            </a:r>
          </a:p>
          <a:p>
            <a:pPr marL="571500" indent="-571500" algn="l">
              <a:buFont typeface="Wingdings" pitchFamily="2" charset="2"/>
              <a:buChar char="v"/>
            </a:pPr>
            <a:r>
              <a:rPr lang="en-US" dirty="0">
                <a:latin typeface="Avenir Medium" panose="02000503020000020003" pitchFamily="2" charset="0"/>
              </a:rPr>
              <a:t>Estate Planning: Why does it matter?</a:t>
            </a:r>
          </a:p>
          <a:p>
            <a:pPr marL="571500" indent="-571500" algn="l">
              <a:buFont typeface="Wingdings" pitchFamily="2" charset="2"/>
              <a:buChar char="v"/>
            </a:pPr>
            <a:r>
              <a:rPr lang="en-US" dirty="0">
                <a:latin typeface="Avenir Medium" panose="02000503020000020003" pitchFamily="2" charset="0"/>
              </a:rPr>
              <a:t>Who should have an Estate Plan?</a:t>
            </a:r>
          </a:p>
          <a:p>
            <a:pPr marL="571500" indent="-571500" algn="l">
              <a:buFont typeface="Wingdings" pitchFamily="2" charset="2"/>
              <a:buChar char="v"/>
            </a:pPr>
            <a:r>
              <a:rPr lang="en-US" dirty="0">
                <a:latin typeface="Avenir Medium" panose="02000503020000020003" pitchFamily="2" charset="0"/>
              </a:rPr>
              <a:t>How do I get it done?</a:t>
            </a:r>
          </a:p>
          <a:p>
            <a:pPr marL="1028700" lvl="1" indent="-571500" algn="l">
              <a:buFont typeface="Wingdings" pitchFamily="2" charset="2"/>
              <a:buChar char="v"/>
            </a:pPr>
            <a:r>
              <a:rPr lang="en-US" dirty="0">
                <a:latin typeface="Avenir Medium" panose="02000503020000020003" pitchFamily="2" charset="0"/>
              </a:rPr>
              <a:t>Estate Planning Attorney</a:t>
            </a:r>
          </a:p>
          <a:p>
            <a:pPr marL="1028700" lvl="1" indent="-571500" algn="l">
              <a:buFont typeface="Wingdings" pitchFamily="2" charset="2"/>
              <a:buChar char="v"/>
            </a:pPr>
            <a:r>
              <a:rPr lang="en-US" dirty="0">
                <a:latin typeface="Avenir Medium" panose="02000503020000020003" pitchFamily="2" charset="0"/>
              </a:rPr>
              <a:t>Estate Guru</a:t>
            </a:r>
          </a:p>
          <a:p>
            <a:pPr marL="571500" indent="-571500" algn="l">
              <a:buFont typeface="Wingdings" pitchFamily="2" charset="2"/>
              <a:buChar char="v"/>
            </a:pPr>
            <a:r>
              <a:rPr lang="en-US" dirty="0">
                <a:latin typeface="Avenir Medium" panose="02000503020000020003" pitchFamily="2" charset="0"/>
              </a:rPr>
              <a:t>Conclusion</a:t>
            </a:r>
          </a:p>
          <a:p>
            <a:pPr marL="571500" indent="-571500" algn="l">
              <a:buFont typeface="Wingdings" pitchFamily="2" charset="2"/>
              <a:buChar char="v"/>
            </a:pPr>
            <a:endParaRPr lang="en-US" dirty="0">
              <a:latin typeface="Avenir Medium" panose="020005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FB0C95-1137-206C-95A2-287C59B8354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123444" y="92125"/>
            <a:ext cx="1549713" cy="1542122"/>
          </a:xfrm>
          <a:prstGeom prst="rect">
            <a:avLst/>
          </a:prstGeom>
          <a:solidFill>
            <a:schemeClr val="bg1"/>
          </a:solidFill>
          <a:effectLst>
            <a:glow>
              <a:schemeClr val="accent1"/>
            </a:glow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76D7B97-3366-6B36-6AA7-02EE8D1D7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F350-5FF2-C645-86EC-6DD72EA0E2E5}" type="slidenum">
              <a:rPr lang="en-US" smtClean="0"/>
              <a:t>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06D11-0FE9-206B-2CF9-10684C49F99D}"/>
              </a:ext>
            </a:extLst>
          </p:cNvPr>
          <p:cNvSpPr txBox="1"/>
          <p:nvPr/>
        </p:nvSpPr>
        <p:spPr>
          <a:xfrm>
            <a:off x="221232" y="5907249"/>
            <a:ext cx="1174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/>
                <a:latin typeface="HelveticaNeueLTPro"/>
              </a:rPr>
              <a:t>Securities offered through LPL Financial, Member FINRA/SIPC. Investment advice offered through IHT Wealth Management, a registered investment advisor. IHT Wealth Management and Boardwalk Wealth Solutions are separate entities from LPL Financial. </a:t>
            </a:r>
            <a:endParaRPr lang="en-US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1148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526837-7B48-EEB5-6B7B-29B8422A9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A46C612-16FA-39D3-2569-0A8D0416A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94ADA4-AE57-4749-948F-84B24061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8972C3-924B-8F98-0DB9-648351FC0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752" y="325550"/>
            <a:ext cx="10058400" cy="13086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accent1"/>
                </a:solidFill>
                <a:latin typeface="Avenir Medium" panose="02000503020000020003" pitchFamily="2" charset="0"/>
              </a:rPr>
              <a:t>Meet the Team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840EB-03CD-BAD6-068C-EBAD0E62A6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123444" y="92125"/>
            <a:ext cx="1549713" cy="1542122"/>
          </a:xfrm>
          <a:prstGeom prst="rect">
            <a:avLst/>
          </a:prstGeom>
          <a:solidFill>
            <a:schemeClr val="bg1"/>
          </a:solidFill>
          <a:effectLst>
            <a:glow>
              <a:schemeClr val="accent1"/>
            </a:glow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4AF0FB5-8713-4F7B-061E-40D660967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F350-5FF2-C645-86EC-6DD72EA0E2E5}" type="slidenum">
              <a:rPr lang="en-US" smtClean="0"/>
              <a:t>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6AEBDF-6C35-55C8-6D3B-05430EF71A4B}"/>
              </a:ext>
            </a:extLst>
          </p:cNvPr>
          <p:cNvSpPr txBox="1"/>
          <p:nvPr/>
        </p:nvSpPr>
        <p:spPr>
          <a:xfrm>
            <a:off x="221232" y="5907249"/>
            <a:ext cx="1174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/>
                <a:latin typeface="HelveticaNeueLTPro"/>
              </a:rPr>
              <a:t>Securities offered through LPL Financial, Member FINRA/SIPC. Investment advice offered through IHT Wealth Management, a registered investment advisor. IHT Wealth Management and Boardwalk Wealth Solutions are separate entities from LPL Financial. </a:t>
            </a:r>
            <a:endParaRPr lang="en-US" sz="1400" dirty="0">
              <a:effectLst/>
            </a:endParaRPr>
          </a:p>
        </p:txBody>
      </p:sp>
      <p:pic>
        <p:nvPicPr>
          <p:cNvPr id="15" name="Picture 14" descr="A close-up of a phone&#10;&#10;Description automatically generated">
            <a:extLst>
              <a:ext uri="{FF2B5EF4-FFF2-40B4-BE49-F238E27FC236}">
                <a16:creationId xmlns:a16="http://schemas.microsoft.com/office/drawing/2014/main" id="{8F9156A9-D66C-F6B0-77CE-CE839C8672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81"/>
          <a:stretch/>
        </p:blipFill>
        <p:spPr>
          <a:xfrm>
            <a:off x="4165962" y="3752821"/>
            <a:ext cx="6630208" cy="2154428"/>
          </a:xfrm>
          <a:prstGeom prst="rect">
            <a:avLst/>
          </a:prstGeom>
        </p:spPr>
      </p:pic>
      <p:pic>
        <p:nvPicPr>
          <p:cNvPr id="13" name="Picture 12" descr="A person in a white shirt&#10;&#10;Description automatically generated">
            <a:extLst>
              <a:ext uri="{FF2B5EF4-FFF2-40B4-BE49-F238E27FC236}">
                <a16:creationId xmlns:a16="http://schemas.microsoft.com/office/drawing/2014/main" id="{5CA4D54B-4D0F-CF61-9B7D-505BB85C9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811" y="1483387"/>
            <a:ext cx="6622494" cy="245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26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14BE0F-D83E-FB1D-B098-B60A3349C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5814A05-AE10-B7E9-F300-20E233514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1733AA-2EE4-AE29-C91A-9BC9C9553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970B04-3414-4342-09A5-A69E0130B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8454" y="325550"/>
            <a:ext cx="10058400" cy="13086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5200" dirty="0">
                <a:solidFill>
                  <a:schemeClr val="accent1"/>
                </a:solidFill>
                <a:latin typeface="Avenir Medium" panose="02000503020000020003" pitchFamily="2" charset="0"/>
              </a:rPr>
              <a:t>Ralph W. </a:t>
            </a:r>
            <a:r>
              <a:rPr lang="en-US" sz="5200" dirty="0" err="1">
                <a:solidFill>
                  <a:schemeClr val="accent1"/>
                </a:solidFill>
                <a:latin typeface="Avenir Medium" panose="02000503020000020003" pitchFamily="2" charset="0"/>
              </a:rPr>
              <a:t>Sevelius</a:t>
            </a:r>
            <a:r>
              <a:rPr lang="en-US" sz="5200" dirty="0">
                <a:solidFill>
                  <a:schemeClr val="accent1"/>
                </a:solidFill>
                <a:latin typeface="Avenir Medium" panose="02000503020000020003" pitchFamily="2" charset="0"/>
              </a:rPr>
              <a:t>, Jr., MBA, CFP</a:t>
            </a:r>
            <a:r>
              <a:rPr lang="en-US" sz="5200" baseline="30000" dirty="0">
                <a:solidFill>
                  <a:schemeClr val="accent1"/>
                </a:solidFill>
                <a:latin typeface="Avenir Medium" panose="02000503020000020003" pitchFamily="2" charset="0"/>
              </a:rPr>
              <a:t>®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3E435C-BE5C-7207-B2E3-8BD69204D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3157" y="1726373"/>
            <a:ext cx="9448995" cy="3976854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normAutofit lnSpcReduction="10000"/>
          </a:bodyPr>
          <a:lstStyle/>
          <a:p>
            <a:pPr algn="l"/>
            <a:endParaRPr lang="en-US" dirty="0">
              <a:latin typeface="Avenir Medium" panose="02000503020000020003" pitchFamily="2" charset="0"/>
            </a:endParaRPr>
          </a:p>
          <a:p>
            <a:pPr marL="571500" indent="-571500" algn="l">
              <a:buFont typeface="Wingdings" pitchFamily="2" charset="2"/>
              <a:buChar char="v"/>
            </a:pPr>
            <a:r>
              <a:rPr lang="en-US" dirty="0">
                <a:latin typeface="Avenir Medium" panose="02000503020000020003" pitchFamily="2" charset="0"/>
              </a:rPr>
              <a:t>BA (Economics) - Wake Forest University – 1998</a:t>
            </a:r>
          </a:p>
          <a:p>
            <a:pPr marL="571500" indent="-571500" algn="l">
              <a:buFont typeface="Wingdings" pitchFamily="2" charset="2"/>
              <a:buChar char="v"/>
            </a:pPr>
            <a:r>
              <a:rPr lang="en-US" dirty="0">
                <a:latin typeface="Avenir Medium" panose="02000503020000020003" pitchFamily="2" charset="0"/>
              </a:rPr>
              <a:t>U.S. Army Officer – 1998-2002</a:t>
            </a:r>
          </a:p>
          <a:p>
            <a:pPr marL="571500" indent="-571500" algn="l">
              <a:buFont typeface="Wingdings" pitchFamily="2" charset="2"/>
              <a:buChar char="v"/>
            </a:pPr>
            <a:r>
              <a:rPr lang="en-US" dirty="0">
                <a:latin typeface="Avenir Medium" panose="02000503020000020003" pitchFamily="2" charset="0"/>
              </a:rPr>
              <a:t>MBA (Business) – University of Florida – 2005</a:t>
            </a:r>
          </a:p>
          <a:p>
            <a:pPr marL="571500" indent="-571500" algn="l">
              <a:buFont typeface="Wingdings" pitchFamily="2" charset="2"/>
              <a:buChar char="v"/>
            </a:pPr>
            <a:r>
              <a:rPr lang="en-US" dirty="0">
                <a:latin typeface="Avenir Medium" panose="02000503020000020003" pitchFamily="2" charset="0"/>
              </a:rPr>
              <a:t>Certified Financial Planner (CFP</a:t>
            </a:r>
            <a:r>
              <a:rPr lang="en-US" baseline="30000" dirty="0">
                <a:latin typeface="Avenir Medium" panose="02000503020000020003" pitchFamily="2" charset="0"/>
              </a:rPr>
              <a:t>®</a:t>
            </a:r>
            <a:r>
              <a:rPr lang="en-US" dirty="0">
                <a:latin typeface="Avenir Medium" panose="02000503020000020003" pitchFamily="2" charset="0"/>
              </a:rPr>
              <a:t>) – 2012</a:t>
            </a:r>
          </a:p>
          <a:p>
            <a:pPr marL="571500" indent="-571500" algn="l">
              <a:buFont typeface="Wingdings" pitchFamily="2" charset="2"/>
              <a:buChar char="v"/>
            </a:pPr>
            <a:r>
              <a:rPr lang="en-US" dirty="0">
                <a:latin typeface="Avenir Medium" panose="02000503020000020003" pitchFamily="2" charset="0"/>
              </a:rPr>
              <a:t>17 years experience serving clients as their trusted Advisor</a:t>
            </a:r>
          </a:p>
          <a:p>
            <a:pPr marL="571500" indent="-571500" algn="l">
              <a:buFont typeface="Wingdings" pitchFamily="2" charset="2"/>
              <a:buChar char="v"/>
            </a:pPr>
            <a:r>
              <a:rPr lang="en-US" dirty="0">
                <a:latin typeface="Avenir Medium" panose="02000503020000020003" pitchFamily="2" charset="0"/>
              </a:rPr>
              <a:t>Community Involvement</a:t>
            </a:r>
          </a:p>
          <a:p>
            <a:pPr marL="1028700" lvl="1" indent="-571500" algn="l">
              <a:buFont typeface="Wingdings" pitchFamily="2" charset="2"/>
              <a:buChar char="v"/>
            </a:pPr>
            <a:r>
              <a:rPr lang="en-US" dirty="0">
                <a:latin typeface="Avenir Medium" panose="02000503020000020003" pitchFamily="2" charset="0"/>
              </a:rPr>
              <a:t>Rotary Club of Tampa Foundation - Trustee </a:t>
            </a:r>
          </a:p>
          <a:p>
            <a:pPr marL="1028700" lvl="1" indent="-571500" algn="l">
              <a:buFont typeface="Wingdings" pitchFamily="2" charset="2"/>
              <a:buChar char="v"/>
            </a:pPr>
            <a:r>
              <a:rPr lang="en-US" dirty="0">
                <a:latin typeface="Avenir Medium" panose="02000503020000020003" pitchFamily="2" charset="0"/>
              </a:rPr>
              <a:t>Academy at the Lakes – Trustee</a:t>
            </a:r>
          </a:p>
          <a:p>
            <a:pPr marL="1028700" lvl="1" indent="-571500" algn="l">
              <a:buFont typeface="Wingdings" pitchFamily="2" charset="2"/>
              <a:buChar char="v"/>
            </a:pPr>
            <a:r>
              <a:rPr lang="en-US" dirty="0">
                <a:latin typeface="Avenir Medium" panose="02000503020000020003" pitchFamily="2" charset="0"/>
              </a:rPr>
              <a:t>Jackson in Action 83 Foundation - Trustee</a:t>
            </a:r>
          </a:p>
          <a:p>
            <a:pPr marL="1028700" lvl="1" indent="-571500" algn="l">
              <a:buFont typeface="Wingdings" pitchFamily="2" charset="2"/>
              <a:buChar char="v"/>
            </a:pPr>
            <a:endParaRPr lang="en-US" dirty="0">
              <a:latin typeface="Avenir Medium" panose="02000503020000020003" pitchFamily="2" charset="0"/>
            </a:endParaRPr>
          </a:p>
          <a:p>
            <a:pPr marL="1028700" lvl="1" indent="-571500" algn="l">
              <a:buFont typeface="Wingdings" pitchFamily="2" charset="2"/>
              <a:buChar char="v"/>
            </a:pPr>
            <a:endParaRPr lang="en-US" dirty="0">
              <a:latin typeface="Avenir Medium" panose="020005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FB0C95-1137-206C-95A2-287C59B8354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123444" y="92125"/>
            <a:ext cx="1549713" cy="1542122"/>
          </a:xfrm>
          <a:prstGeom prst="rect">
            <a:avLst/>
          </a:prstGeom>
          <a:solidFill>
            <a:schemeClr val="bg1"/>
          </a:solidFill>
          <a:effectLst>
            <a:glow>
              <a:schemeClr val="accent1"/>
            </a:glow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76D7B97-3366-6B36-6AA7-02EE8D1D7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F350-5FF2-C645-86EC-6DD72EA0E2E5}" type="slidenum">
              <a:rPr lang="en-US" smtClean="0"/>
              <a:t>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06D11-0FE9-206B-2CF9-10684C49F99D}"/>
              </a:ext>
            </a:extLst>
          </p:cNvPr>
          <p:cNvSpPr txBox="1"/>
          <p:nvPr/>
        </p:nvSpPr>
        <p:spPr>
          <a:xfrm>
            <a:off x="221232" y="5907249"/>
            <a:ext cx="1174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/>
                <a:latin typeface="HelveticaNeueLTPro"/>
              </a:rPr>
              <a:t>Securities offered through LPL Financial, Member FINRA/SIPC. Investment advice offered through IHT Wealth Management, a registered investment advisor. IHT Wealth Management and Boardwalk Wealth Solutions are separate entities from LPL Financial. </a:t>
            </a:r>
            <a:endParaRPr lang="en-US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07925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14BE0F-D83E-FB1D-B098-B60A3349C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5814A05-AE10-B7E9-F300-20E233514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1733AA-2EE4-AE29-C91A-9BC9C9553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970B04-3414-4342-09A5-A69E0130B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3157" y="315665"/>
            <a:ext cx="10055254" cy="13086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accent1"/>
                </a:solidFill>
                <a:latin typeface="Avenir Medium" panose="02000503020000020003" pitchFamily="2" charset="0"/>
              </a:rPr>
              <a:t>Kimberly </a:t>
            </a:r>
            <a:r>
              <a:rPr lang="en-US" sz="5200" dirty="0" err="1">
                <a:solidFill>
                  <a:schemeClr val="accent1"/>
                </a:solidFill>
                <a:latin typeface="Avenir Medium" panose="02000503020000020003" pitchFamily="2" charset="0"/>
              </a:rPr>
              <a:t>Terenzi</a:t>
            </a:r>
            <a:endParaRPr lang="en-US" sz="5200" baseline="30000" dirty="0">
              <a:solidFill>
                <a:schemeClr val="accent1"/>
              </a:solidFill>
              <a:latin typeface="Avenir Medium" panose="02000503020000020003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3E435C-BE5C-7207-B2E3-8BD69204D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3157" y="1726373"/>
            <a:ext cx="9448995" cy="3976854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normAutofit/>
          </a:bodyPr>
          <a:lstStyle/>
          <a:p>
            <a:pPr algn="l"/>
            <a:endParaRPr lang="en-US" dirty="0">
              <a:latin typeface="Avenir Medium" panose="02000503020000020003" pitchFamily="2" charset="0"/>
            </a:endParaRPr>
          </a:p>
          <a:p>
            <a:pPr marL="571500" indent="-571500" algn="l">
              <a:buFont typeface="Wingdings" pitchFamily="2" charset="2"/>
              <a:buChar char="v"/>
            </a:pPr>
            <a:r>
              <a:rPr lang="en-US" dirty="0">
                <a:latin typeface="Avenir Medium" panose="02000503020000020003" pitchFamily="2" charset="0"/>
              </a:rPr>
              <a:t>BS (Elementary Education) – University of South Florida </a:t>
            </a:r>
          </a:p>
          <a:p>
            <a:pPr marL="571500" indent="-571500" algn="l">
              <a:buFont typeface="Wingdings" pitchFamily="2" charset="2"/>
              <a:buChar char="v"/>
            </a:pPr>
            <a:r>
              <a:rPr lang="en-US" dirty="0">
                <a:latin typeface="Avenir Medium" panose="02000503020000020003" pitchFamily="2" charset="0"/>
              </a:rPr>
              <a:t>14 years service to our community as a Teacher</a:t>
            </a:r>
          </a:p>
          <a:p>
            <a:pPr marL="571500" indent="-571500" algn="l">
              <a:buFont typeface="Wingdings" pitchFamily="2" charset="2"/>
              <a:buChar char="v"/>
            </a:pPr>
            <a:r>
              <a:rPr lang="en-US" dirty="0">
                <a:latin typeface="Avenir Medium" panose="02000503020000020003" pitchFamily="2" charset="0"/>
              </a:rPr>
              <a:t>Practice Manager</a:t>
            </a:r>
          </a:p>
          <a:p>
            <a:pPr marL="1028700" lvl="1" indent="-571500" algn="l">
              <a:buFont typeface="Wingdings" pitchFamily="2" charset="2"/>
              <a:buChar char="v"/>
            </a:pPr>
            <a:r>
              <a:rPr lang="en-US" b="1" dirty="0">
                <a:solidFill>
                  <a:srgbClr val="666666"/>
                </a:solidFill>
                <a:latin typeface="Avenir Black" panose="02000503020000020003" pitchFamily="2" charset="0"/>
              </a:rPr>
              <a:t>O</a:t>
            </a:r>
            <a:r>
              <a:rPr lang="en-US" b="1" dirty="0">
                <a:solidFill>
                  <a:srgbClr val="666666"/>
                </a:solidFill>
                <a:effectLst/>
                <a:latin typeface="Avenir Black" panose="02000503020000020003" pitchFamily="2" charset="0"/>
              </a:rPr>
              <a:t>rchestrates and optimizes the various facets of operations </a:t>
            </a:r>
          </a:p>
          <a:p>
            <a:pPr marL="1028700" lvl="1" indent="-571500" algn="l">
              <a:buFont typeface="Wingdings" pitchFamily="2" charset="2"/>
              <a:buChar char="v"/>
            </a:pPr>
            <a:r>
              <a:rPr lang="en-US" b="1" dirty="0">
                <a:solidFill>
                  <a:srgbClr val="666666"/>
                </a:solidFill>
                <a:latin typeface="Avenir Black" panose="02000503020000020003" pitchFamily="2" charset="0"/>
              </a:rPr>
              <a:t>G</a:t>
            </a:r>
            <a:r>
              <a:rPr lang="en-US" b="1" dirty="0">
                <a:solidFill>
                  <a:srgbClr val="666666"/>
                </a:solidFill>
                <a:effectLst/>
                <a:latin typeface="Avenir Black" panose="02000503020000020003" pitchFamily="2" charset="0"/>
              </a:rPr>
              <a:t>uides a seamless onboarding process and ongoing communication </a:t>
            </a:r>
          </a:p>
          <a:p>
            <a:pPr marL="1028700" lvl="1" indent="-571500" algn="l">
              <a:buFont typeface="Wingdings" pitchFamily="2" charset="2"/>
              <a:buChar char="v"/>
            </a:pPr>
            <a:r>
              <a:rPr lang="en-US" b="1" dirty="0">
                <a:solidFill>
                  <a:srgbClr val="666666"/>
                </a:solidFill>
                <a:latin typeface="Avenir Black" panose="02000503020000020003" pitchFamily="2" charset="0"/>
              </a:rPr>
              <a:t>P</a:t>
            </a:r>
            <a:r>
              <a:rPr lang="en-US" b="1" dirty="0">
                <a:solidFill>
                  <a:srgbClr val="666666"/>
                </a:solidFill>
                <a:effectLst/>
                <a:latin typeface="Avenir Black" panose="02000503020000020003" pitchFamily="2" charset="0"/>
              </a:rPr>
              <a:t>rimary point of contact on a daily basis for all of your immediate needs</a:t>
            </a:r>
            <a:endParaRPr lang="en-US" b="1" dirty="0">
              <a:latin typeface="Avenir Black" panose="02000503020000020003" pitchFamily="2" charset="0"/>
            </a:endParaRPr>
          </a:p>
          <a:p>
            <a:pPr marL="571500" indent="-571500" algn="l">
              <a:buFont typeface="Wingdings" pitchFamily="2" charset="2"/>
              <a:buChar char="v"/>
            </a:pPr>
            <a:endParaRPr lang="en-US" b="1" dirty="0">
              <a:latin typeface="Avenir Black" panose="02000503020000020003" pitchFamily="2" charset="0"/>
            </a:endParaRPr>
          </a:p>
          <a:p>
            <a:pPr marL="1028700" lvl="1" indent="-571500" algn="l">
              <a:buFont typeface="Wingdings" pitchFamily="2" charset="2"/>
              <a:buChar char="v"/>
            </a:pPr>
            <a:endParaRPr lang="en-US" dirty="0">
              <a:latin typeface="Avenir Medium" panose="020005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FB0C95-1137-206C-95A2-287C59B8354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123444" y="92125"/>
            <a:ext cx="1549713" cy="1542122"/>
          </a:xfrm>
          <a:prstGeom prst="rect">
            <a:avLst/>
          </a:prstGeom>
          <a:solidFill>
            <a:schemeClr val="bg1"/>
          </a:solidFill>
          <a:effectLst>
            <a:glow>
              <a:schemeClr val="accent1"/>
            </a:glow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76D7B97-3366-6B36-6AA7-02EE8D1D7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F350-5FF2-C645-86EC-6DD72EA0E2E5}" type="slidenum">
              <a:rPr lang="en-US" smtClean="0"/>
              <a:t>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06D11-0FE9-206B-2CF9-10684C49F99D}"/>
              </a:ext>
            </a:extLst>
          </p:cNvPr>
          <p:cNvSpPr txBox="1"/>
          <p:nvPr/>
        </p:nvSpPr>
        <p:spPr>
          <a:xfrm>
            <a:off x="221232" y="5907249"/>
            <a:ext cx="1174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/>
                <a:latin typeface="HelveticaNeueLTPro"/>
              </a:rPr>
              <a:t>Securities offered through LPL Financial, Member FINRA/SIPC. Investment advice offered through IHT Wealth Management, a registered investment advisor. IHT Wealth Management and Boardwalk Wealth Solutions are separate entities from LPL Financial. </a:t>
            </a:r>
            <a:endParaRPr lang="en-US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29247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E0EAD7-CCFC-3937-14BF-780DC5DD9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4431AAF-8A70-1983-7F2F-768FCBAA3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5EFC86-1CCD-04B6-2910-BE247D929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BA3E0C-ECDE-463F-153C-1A48B063F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752" y="325550"/>
            <a:ext cx="10058400" cy="13086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accent1"/>
                </a:solidFill>
                <a:latin typeface="Avenir Medium" panose="02000503020000020003" pitchFamily="2" charset="0"/>
              </a:rPr>
              <a:t>How We Serve Our Clients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0F76A-D007-7732-B7B1-70F7AB930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3157" y="1959797"/>
            <a:ext cx="9448995" cy="3743429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normAutofit/>
          </a:bodyPr>
          <a:lstStyle/>
          <a:p>
            <a:pPr marL="571500" indent="-571500" algn="l">
              <a:buFont typeface="Wingdings" pitchFamily="2" charset="2"/>
              <a:buChar char="v"/>
            </a:pPr>
            <a:r>
              <a:rPr lang="en-US" dirty="0">
                <a:latin typeface="Avenir Medium" panose="02000503020000020003" pitchFamily="2" charset="0"/>
              </a:rPr>
              <a:t>Personalized Financial Planning</a:t>
            </a:r>
          </a:p>
          <a:p>
            <a:pPr marL="571500" indent="-571500" algn="l">
              <a:buFont typeface="Wingdings" pitchFamily="2" charset="2"/>
              <a:buChar char="v"/>
            </a:pPr>
            <a:r>
              <a:rPr lang="en-US" dirty="0">
                <a:latin typeface="Avenir Medium" panose="02000503020000020003" pitchFamily="2" charset="0"/>
              </a:rPr>
              <a:t>Regular Updates, Reviews and Events</a:t>
            </a:r>
          </a:p>
          <a:p>
            <a:pPr marL="571500" indent="-571500" algn="l">
              <a:buFont typeface="Wingdings" pitchFamily="2" charset="2"/>
              <a:buChar char="v"/>
            </a:pPr>
            <a:r>
              <a:rPr lang="en-US" dirty="0">
                <a:latin typeface="Avenir Medium" panose="02000503020000020003" pitchFamily="2" charset="0"/>
              </a:rPr>
              <a:t>Transparent Communication</a:t>
            </a:r>
          </a:p>
          <a:p>
            <a:pPr marL="571500" indent="-571500" algn="l">
              <a:buFont typeface="Wingdings" pitchFamily="2" charset="2"/>
              <a:buChar char="v"/>
            </a:pPr>
            <a:r>
              <a:rPr lang="en-US" dirty="0">
                <a:latin typeface="Avenir Medium" panose="02000503020000020003" pitchFamily="2" charset="0"/>
              </a:rPr>
              <a:t>Access to the best Managers, Products and Services</a:t>
            </a:r>
          </a:p>
          <a:p>
            <a:pPr marL="571500" indent="-571500" algn="l">
              <a:buFont typeface="Wingdings" pitchFamily="2" charset="2"/>
              <a:buChar char="v"/>
            </a:pPr>
            <a:r>
              <a:rPr lang="en-US" dirty="0">
                <a:latin typeface="Avenir Medium" panose="02000503020000020003" pitchFamily="2" charset="0"/>
              </a:rPr>
              <a:t>Cutting-edge Financial Tools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B16767-325C-62EF-10F2-ECBD9E199F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123444" y="92125"/>
            <a:ext cx="1549713" cy="1542122"/>
          </a:xfrm>
          <a:prstGeom prst="rect">
            <a:avLst/>
          </a:prstGeom>
          <a:solidFill>
            <a:schemeClr val="bg1"/>
          </a:solidFill>
          <a:effectLst>
            <a:glow>
              <a:schemeClr val="accent1"/>
            </a:glow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8BAC7A4-68D7-8B9A-BE4C-B4EB6C6D0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F350-5FF2-C645-86EC-6DD72EA0E2E5}" type="slidenum">
              <a:rPr lang="en-US" smtClean="0"/>
              <a:t>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25628F-F0BF-9B3B-AC37-6E71B730FB45}"/>
              </a:ext>
            </a:extLst>
          </p:cNvPr>
          <p:cNvSpPr txBox="1"/>
          <p:nvPr/>
        </p:nvSpPr>
        <p:spPr>
          <a:xfrm>
            <a:off x="221232" y="5907249"/>
            <a:ext cx="1174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/>
                <a:latin typeface="HelveticaNeueLTPro"/>
              </a:rPr>
              <a:t>Securities offered through LPL Financial, Member FINRA/SIPC. Investment advice offered through IHT Wealth Management, a registered investment advisor. IHT Wealth Management and Boardwalk Wealth Solutions are separate entities from LPL Financial. </a:t>
            </a:r>
            <a:endParaRPr lang="en-US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8601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A70979-A0B2-3C7C-5C13-1F4AAED0A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0B8037A-EF5B-5195-A864-6D01D18FC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E500DB-2183-CB00-C612-C3EB13B46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8F454A-BE1E-3661-C499-3DEDB653C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752" y="325550"/>
            <a:ext cx="10058400" cy="13086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accent1"/>
                </a:solidFill>
                <a:latin typeface="Avenir Medium" panose="02000503020000020003" pitchFamily="2" charset="0"/>
              </a:rPr>
              <a:t>About the Wines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DC63D8-C31C-9FF8-98DC-3357AE167DF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123444" y="92125"/>
            <a:ext cx="1549713" cy="1542122"/>
          </a:xfrm>
          <a:prstGeom prst="rect">
            <a:avLst/>
          </a:prstGeom>
          <a:solidFill>
            <a:schemeClr val="bg1"/>
          </a:solidFill>
          <a:effectLst>
            <a:glow>
              <a:schemeClr val="accent1"/>
            </a:glow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C61C6B-F176-1BC8-13AC-B1FAE5A07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F350-5FF2-C645-86EC-6DD72EA0E2E5}" type="slidenum">
              <a:rPr lang="en-US" smtClean="0"/>
              <a:t>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EB930D-D81E-73D1-22DC-004D4BC5071A}"/>
              </a:ext>
            </a:extLst>
          </p:cNvPr>
          <p:cNvSpPr txBox="1"/>
          <p:nvPr/>
        </p:nvSpPr>
        <p:spPr>
          <a:xfrm>
            <a:off x="221232" y="5907249"/>
            <a:ext cx="1174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/>
                <a:latin typeface="HelveticaNeueLTPro"/>
              </a:rPr>
              <a:t>Securities offered through LPL Financial, Member FINRA/SIPC. Investment advice offered through IHT Wealth Management, a registered investment advisor. IHT Wealth Management and Boardwalk Wealth Solutions are separate entities from LPL Financial. </a:t>
            </a:r>
            <a:endParaRPr lang="en-US" sz="1400" dirty="0">
              <a:effectLst/>
            </a:endParaRPr>
          </a:p>
        </p:txBody>
      </p:sp>
      <p:pic>
        <p:nvPicPr>
          <p:cNvPr id="18" name="Picture 17" descr="A screenshot of a wine list&#10;&#10;Description automatically generated">
            <a:extLst>
              <a:ext uri="{FF2B5EF4-FFF2-40B4-BE49-F238E27FC236}">
                <a16:creationId xmlns:a16="http://schemas.microsoft.com/office/drawing/2014/main" id="{9F3E31C1-2A34-25C7-76D8-CE6450BB4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0003" y="1488253"/>
            <a:ext cx="2967759" cy="4282471"/>
          </a:xfrm>
          <a:prstGeom prst="rect">
            <a:avLst/>
          </a:prstGeom>
        </p:spPr>
      </p:pic>
      <p:pic>
        <p:nvPicPr>
          <p:cNvPr id="22" name="Picture 21" descr="A screenshot of a wine list&#10;&#10;Description automatically generated">
            <a:extLst>
              <a:ext uri="{FF2B5EF4-FFF2-40B4-BE49-F238E27FC236}">
                <a16:creationId xmlns:a16="http://schemas.microsoft.com/office/drawing/2014/main" id="{F4BF47E9-02C0-2EEF-5659-97D5D8F57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6681" y="1490559"/>
            <a:ext cx="3343322" cy="4348428"/>
          </a:xfrm>
          <a:prstGeom prst="rect">
            <a:avLst/>
          </a:prstGeom>
        </p:spPr>
      </p:pic>
      <p:pic>
        <p:nvPicPr>
          <p:cNvPr id="24" name="Picture 23" descr="A screenshot of a wine list&#10;&#10;Description automatically generated">
            <a:extLst>
              <a:ext uri="{FF2B5EF4-FFF2-40B4-BE49-F238E27FC236}">
                <a16:creationId xmlns:a16="http://schemas.microsoft.com/office/drawing/2014/main" id="{6374C65D-C0CB-5A0F-86DF-B0ECB0B5E3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8336" y="1596535"/>
            <a:ext cx="3081154" cy="4136475"/>
          </a:xfrm>
          <a:prstGeom prst="rect">
            <a:avLst/>
          </a:prstGeom>
        </p:spPr>
      </p:pic>
      <p:pic>
        <p:nvPicPr>
          <p:cNvPr id="26" name="Picture 25" descr="A screenshot of a wine list&#10;&#10;Description automatically generated">
            <a:extLst>
              <a:ext uri="{FF2B5EF4-FFF2-40B4-BE49-F238E27FC236}">
                <a16:creationId xmlns:a16="http://schemas.microsoft.com/office/drawing/2014/main" id="{79442A19-F2BD-FE44-76C4-4772B495D8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6" y="1634247"/>
            <a:ext cx="3010501" cy="41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27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A70979-A0B2-3C7C-5C13-1F4AAED0A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0B8037A-EF5B-5195-A864-6D01D18FC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E500DB-2183-CB00-C612-C3EB13B46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8F454A-BE1E-3661-C499-3DEDB653C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752" y="325550"/>
            <a:ext cx="10058400" cy="13086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5200" dirty="0">
                <a:solidFill>
                  <a:schemeClr val="accent1"/>
                </a:solidFill>
                <a:latin typeface="Avenir Medium" panose="02000503020000020003" pitchFamily="2" charset="0"/>
              </a:rPr>
              <a:t>Estate Planning: </a:t>
            </a:r>
            <a:br>
              <a:rPr lang="en-US" sz="5200" dirty="0">
                <a:solidFill>
                  <a:schemeClr val="accent1"/>
                </a:solidFill>
                <a:latin typeface="Avenir Medium" panose="02000503020000020003" pitchFamily="2" charset="0"/>
              </a:rPr>
            </a:br>
            <a:r>
              <a:rPr lang="en-US" sz="5200" dirty="0">
                <a:solidFill>
                  <a:schemeClr val="accent1"/>
                </a:solidFill>
                <a:latin typeface="Avenir Medium" panose="02000503020000020003" pitchFamily="2" charset="0"/>
              </a:rPr>
              <a:t>Why Does It Matter?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DC63D8-C31C-9FF8-98DC-3357AE167DF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123444" y="92125"/>
            <a:ext cx="1549713" cy="1542122"/>
          </a:xfrm>
          <a:prstGeom prst="rect">
            <a:avLst/>
          </a:prstGeom>
          <a:solidFill>
            <a:schemeClr val="bg1"/>
          </a:solidFill>
          <a:effectLst>
            <a:glow>
              <a:schemeClr val="accent1"/>
            </a:glow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C61C6B-F176-1BC8-13AC-B1FAE5A07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F350-5FF2-C645-86EC-6DD72EA0E2E5}" type="slidenum">
              <a:rPr lang="en-US" smtClean="0"/>
              <a:t>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EB930D-D81E-73D1-22DC-004D4BC5071A}"/>
              </a:ext>
            </a:extLst>
          </p:cNvPr>
          <p:cNvSpPr txBox="1"/>
          <p:nvPr/>
        </p:nvSpPr>
        <p:spPr>
          <a:xfrm>
            <a:off x="221232" y="5907249"/>
            <a:ext cx="1174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/>
                <a:latin typeface="HelveticaNeueLTPro"/>
              </a:rPr>
              <a:t>Securities offered through LPL Financial, Member FINRA/SIPC. Investment advice offered through IHT Wealth Management, a registered investment advisor. IHT Wealth Management and Boardwalk Wealth Solutions are separate entities from LPL Financial. </a:t>
            </a:r>
            <a:endParaRPr lang="en-US" sz="1400" dirty="0">
              <a:effectLst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FA26A48-0C9B-27D3-56D7-DF58CE188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07602"/>
            <a:ext cx="9144000" cy="253256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Ensures your wishes are executed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Ensures loved ones are cared for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Ensures you are cared for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Ensures your finances and assets are cared for</a:t>
            </a:r>
          </a:p>
        </p:txBody>
      </p:sp>
    </p:spTree>
    <p:extLst>
      <p:ext uri="{BB962C8B-B14F-4D97-AF65-F5344CB8AC3E}">
        <p14:creationId xmlns:p14="http://schemas.microsoft.com/office/powerpoint/2010/main" val="1040990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A70979-A0B2-3C7C-5C13-1F4AAED0A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0B8037A-EF5B-5195-A864-6D01D18FC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E500DB-2183-CB00-C612-C3EB13B46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8F454A-BE1E-3661-C499-3DEDB653C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752" y="325550"/>
            <a:ext cx="10058400" cy="13086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5200" dirty="0">
                <a:solidFill>
                  <a:schemeClr val="accent1"/>
                </a:solidFill>
                <a:latin typeface="Avenir Medium" panose="02000503020000020003" pitchFamily="2" charset="0"/>
              </a:rPr>
              <a:t>Who should have an </a:t>
            </a:r>
            <a:br>
              <a:rPr lang="en-US" sz="5200" dirty="0">
                <a:solidFill>
                  <a:schemeClr val="accent1"/>
                </a:solidFill>
                <a:latin typeface="Avenir Medium" panose="02000503020000020003" pitchFamily="2" charset="0"/>
              </a:rPr>
            </a:br>
            <a:r>
              <a:rPr lang="en-US" sz="5200" dirty="0">
                <a:solidFill>
                  <a:schemeClr val="accent1"/>
                </a:solidFill>
                <a:latin typeface="Avenir Medium" panose="02000503020000020003" pitchFamily="2" charset="0"/>
              </a:rPr>
              <a:t>Estate Plan?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DC63D8-C31C-9FF8-98DC-3357AE167DF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123444" y="92125"/>
            <a:ext cx="1549713" cy="1542122"/>
          </a:xfrm>
          <a:prstGeom prst="rect">
            <a:avLst/>
          </a:prstGeom>
          <a:solidFill>
            <a:schemeClr val="bg1"/>
          </a:solidFill>
          <a:effectLst>
            <a:glow>
              <a:schemeClr val="accent1"/>
            </a:glow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C61C6B-F176-1BC8-13AC-B1FAE5A07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F350-5FF2-C645-86EC-6DD72EA0E2E5}" type="slidenum">
              <a:rPr lang="en-US" smtClean="0"/>
              <a:t>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EB930D-D81E-73D1-22DC-004D4BC5071A}"/>
              </a:ext>
            </a:extLst>
          </p:cNvPr>
          <p:cNvSpPr txBox="1"/>
          <p:nvPr/>
        </p:nvSpPr>
        <p:spPr>
          <a:xfrm>
            <a:off x="221232" y="5907249"/>
            <a:ext cx="1174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/>
                <a:latin typeface="HelveticaNeueLTPro"/>
              </a:rPr>
              <a:t>Securities offered through LPL Financial, Member FINRA/SIPC. Investment advice offered through IHT Wealth Management, a registered investment advisor. IHT Wealth Management and Boardwalk Wealth Solutions are separate entities from LPL Financial. </a:t>
            </a:r>
            <a:endParaRPr lang="en-US" sz="1400" dirty="0">
              <a:effectLst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FA26A48-0C9B-27D3-56D7-DF58CE188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952" y="2601119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dirty="0"/>
              <a:t>EVERYONE!!!</a:t>
            </a:r>
          </a:p>
        </p:txBody>
      </p:sp>
    </p:spTree>
    <p:extLst>
      <p:ext uri="{BB962C8B-B14F-4D97-AF65-F5344CB8AC3E}">
        <p14:creationId xmlns:p14="http://schemas.microsoft.com/office/powerpoint/2010/main" val="878713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21338</TotalTime>
  <Words>960</Words>
  <Application>Microsoft Macintosh PowerPoint</Application>
  <PresentationFormat>Widescreen</PresentationFormat>
  <Paragraphs>97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Avenir Black</vt:lpstr>
      <vt:lpstr>Avenir Medium</vt:lpstr>
      <vt:lpstr>Calibri</vt:lpstr>
      <vt:lpstr>Calibri Light</vt:lpstr>
      <vt:lpstr>HelveticaNeueLTPro</vt:lpstr>
      <vt:lpstr>Wingdings</vt:lpstr>
      <vt:lpstr>Office Theme</vt:lpstr>
      <vt:lpstr>Welcome to Boardwalk!</vt:lpstr>
      <vt:lpstr>Agenda</vt:lpstr>
      <vt:lpstr>Meet the Team</vt:lpstr>
      <vt:lpstr>Ralph W. Sevelius, Jr., MBA, CFP®</vt:lpstr>
      <vt:lpstr>Kimberly Terenzi</vt:lpstr>
      <vt:lpstr>How We Serve Our Clients</vt:lpstr>
      <vt:lpstr>About the Wines</vt:lpstr>
      <vt:lpstr>Estate Planning:  Why Does It Matter?</vt:lpstr>
      <vt:lpstr>Who should have an  Estate Plan?</vt:lpstr>
      <vt:lpstr>How do I get it done?</vt:lpstr>
      <vt:lpstr>Estate Guru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Boardwalk Wealth Solutions!</dc:title>
  <dc:creator>Ralph sevelius</dc:creator>
  <cp:lastModifiedBy>Ralph sevelius</cp:lastModifiedBy>
  <cp:revision>15</cp:revision>
  <dcterms:created xsi:type="dcterms:W3CDTF">2024-02-01T19:07:04Z</dcterms:created>
  <dcterms:modified xsi:type="dcterms:W3CDTF">2024-04-14T16:36:49Z</dcterms:modified>
</cp:coreProperties>
</file>