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1_0.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78" r:id="rId3"/>
  </p:sldMasterIdLst>
  <p:notesMasterIdLst>
    <p:notesMasterId r:id="rId44"/>
  </p:notesMasterIdLst>
  <p:sldIdLst>
    <p:sldId id="473" r:id="rId4"/>
    <p:sldId id="458" r:id="rId5"/>
    <p:sldId id="459" r:id="rId6"/>
    <p:sldId id="475" r:id="rId7"/>
    <p:sldId id="476" r:id="rId8"/>
    <p:sldId id="484"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481" r:id="rId39"/>
    <p:sldId id="482" r:id="rId40"/>
    <p:sldId id="483" r:id="rId41"/>
    <p:sldId id="469" r:id="rId42"/>
    <p:sldId id="470" r:id="rId43"/>
  </p:sldIdLst>
  <p:sldSz cx="10158413" cy="5715000"/>
  <p:notesSz cx="7315200" cy="9601200"/>
  <p:embeddedFontLst>
    <p:embeddedFont>
      <p:font typeface="Arial Narrow" panose="020B0606020202030204" pitchFamily="34" charset="0"/>
      <p:regular r:id="rId45"/>
      <p:bold r:id="rId46"/>
      <p:italic r:id="rId47"/>
      <p:boldItalic r:id="rId48"/>
    </p:embeddedFont>
    <p:embeddedFont>
      <p:font typeface="Avenir LT Std 35 Light" panose="020B0402020203020204" pitchFamily="34" charset="0"/>
      <p:regular r:id="rId49"/>
    </p:embeddedFont>
    <p:embeddedFont>
      <p:font typeface="Avenir LT Std 65 Medium" panose="020B0603020203020204" pitchFamily="34" charset="0"/>
      <p:bold r:id="rId50"/>
    </p:embeddedFont>
    <p:embeddedFont>
      <p:font typeface="Avenir Next LT Pro Demi" panose="020B0704020202020204" pitchFamily="34" charset="0"/>
      <p:bold r:id="rId51"/>
      <p:boldItalic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Clarendon LT Std" panose="02040704040505020204" pitchFamily="18" charset="0"/>
      <p:regular r:id="rId59"/>
      <p:bold r:id="rId60"/>
    </p:embeddedFont>
    <p:embeddedFont>
      <p:font typeface="Rockwell" panose="02060603020205020403"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5Py1tev3KbYXAvptlT7HZwfYJ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E0725F-345A-9B71-57AF-86C7B0A733D1}" name="Tim Holdsworth" initials="TH" userId="S::tholdsworth@weidertgroup.onmicrosoft.com::38acbf83-8cee-4e6f-8f29-372e5dab9b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B3549E-CE7B-4AEB-9A29-AEBF8E1F805F}">
  <a:tblStyle styleId="{A6B3549E-CE7B-4AEB-9A29-AEBF8E1F805F}"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EE7"/>
          </a:solidFill>
        </a:fill>
      </a:tcStyle>
    </a:wholeTbl>
    <a:band1H>
      <a:tcTxStyle b="off" i="off"/>
      <a:tcStyle>
        <a:tcBdr/>
        <a:fill>
          <a:solidFill>
            <a:srgbClr val="D8DCCB"/>
          </a:solidFill>
        </a:fill>
      </a:tcStyle>
    </a:band1H>
    <a:band2H>
      <a:tcTxStyle b="off" i="off"/>
      <a:tcStyle>
        <a:tcBdr/>
      </a:tcStyle>
    </a:band2H>
    <a:band1V>
      <a:tcTxStyle b="off" i="off"/>
      <a:tcStyle>
        <a:tcBdr/>
        <a:fill>
          <a:solidFill>
            <a:srgbClr val="D8DCCB"/>
          </a:solidFill>
        </a:fill>
      </a:tcStyle>
    </a:band1V>
    <a:band2V>
      <a:tcTxStyle b="off" i="off"/>
      <a:tcStyle>
        <a:tcBdr/>
      </a:tcStyle>
    </a:band2V>
    <a:lastCol>
      <a:tcTxStyle b="on" i="off">
        <a:font>
          <a:latin typeface="Rockwell"/>
          <a:ea typeface="Rockwell"/>
          <a:cs typeface="Rockwell"/>
        </a:font>
        <a:schemeClr val="lt1"/>
      </a:tcTxStyle>
      <a:tcStyle>
        <a:tcBdr/>
        <a:fill>
          <a:solidFill>
            <a:schemeClr val="accent3"/>
          </a:solidFill>
        </a:fill>
      </a:tcStyle>
    </a:lastCol>
    <a:firstCol>
      <a:tcTxStyle b="on" i="off">
        <a:font>
          <a:latin typeface="Rockwell"/>
          <a:ea typeface="Rockwell"/>
          <a:cs typeface="Rockwell"/>
        </a:font>
        <a:schemeClr val="lt1"/>
      </a:tcTxStyle>
      <a:tcStyle>
        <a:tcBdr/>
        <a:fill>
          <a:solidFill>
            <a:schemeClr val="accent3"/>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2127" autoAdjust="0"/>
  </p:normalViewPr>
  <p:slideViewPr>
    <p:cSldViewPr snapToGrid="0">
      <p:cViewPr varScale="1">
        <p:scale>
          <a:sx n="62" d="100"/>
          <a:sy n="62" d="100"/>
        </p:scale>
        <p:origin x="185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70" Type="http://schemas.microsoft.com/office/2018/10/relationships/authors" Target="authors.xml"/></Relationships>
</file>

<file path=ppt/comments/modernComment_111_0.xml><?xml version="1.0" encoding="utf-8"?>
<p188:cmLst xmlns:a="http://schemas.openxmlformats.org/drawingml/2006/main" xmlns:r="http://schemas.openxmlformats.org/officeDocument/2006/relationships" xmlns:p188="http://schemas.microsoft.com/office/powerpoint/2018/8/main">
  <p188:cm id="{1750D6ED-16D8-344B-8A46-4E9099114871}" authorId="{32E0725F-345A-9B71-57AF-86C7B0A733D1}" created="2023-01-24T21:23:51.049">
    <ac:deMkLst xmlns:ac="http://schemas.microsoft.com/office/drawing/2013/main/command">
      <pc:docMk xmlns:pc="http://schemas.microsoft.com/office/powerpoint/2013/main/command"/>
      <pc:sldMk xmlns:pc="http://schemas.microsoft.com/office/powerpoint/2013/main/command" cId="0" sldId="273"/>
      <ac:spMk id="361" creationId="{00000000-0000-0000-0000-000000000000}"/>
    </ac:deMkLst>
    <p188:pos x="6164400" y="42369"/>
    <p188:txBody>
      <a:bodyPr/>
      <a:lstStyle/>
      <a:p>
        <a:r>
          <a:rPr lang="en-US"/>
          <a:t>Source #18 is a website with a compounding interest calculator. Each calculation is shown in the following source documents:
S18A.Investor.gov.Rollover-PPT.pdf
S18B.Investor.gov.Rollover-PPT.pdf
S18C.Investor.gov.Rollover-PPT.pdf</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1727"/>
          </a:xfrm>
          <a:prstGeom prst="rect">
            <a:avLst/>
          </a:prstGeom>
          <a:noFill/>
          <a:ln>
            <a:noFill/>
          </a:ln>
        </p:spPr>
        <p:txBody>
          <a:bodyPr spcFirstLastPara="1" wrap="square" lIns="96642" tIns="48308" rIns="96642" bIns="4830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1"/>
            <a:ext cx="3169920" cy="481727"/>
          </a:xfrm>
          <a:prstGeom prst="rect">
            <a:avLst/>
          </a:prstGeom>
          <a:noFill/>
          <a:ln>
            <a:noFill/>
          </a:ln>
        </p:spPr>
        <p:txBody>
          <a:bodyPr spcFirstLastPara="1" wrap="square" lIns="96642" tIns="48308" rIns="96642" bIns="4830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2" tIns="48308" rIns="96642" bIns="4830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will begin shortly… </a:t>
            </a:r>
          </a:p>
        </p:txBody>
      </p:sp>
      <p:sp>
        <p:nvSpPr>
          <p:cNvPr id="7" name="Slide Number Placeholder 6">
            <a:extLst>
              <a:ext uri="{FF2B5EF4-FFF2-40B4-BE49-F238E27FC236}">
                <a16:creationId xmlns:a16="http://schemas.microsoft.com/office/drawing/2014/main" id="{48B24E94-7A8B-EA1C-EC9A-A7AABC96B6EC}"/>
              </a:ext>
            </a:extLst>
          </p:cNvPr>
          <p:cNvSpPr>
            <a:spLocks noGrp="1"/>
          </p:cNvSpPr>
          <p:nvPr>
            <p:ph type="sldNum" sz="quarter" idx="5"/>
          </p:nvPr>
        </p:nvSpPr>
        <p:spPr/>
        <p:txBody>
          <a:bodyPr/>
          <a:lstStyle/>
          <a:p>
            <a:pPr algn="r" defTabSz="966552">
              <a:buClrTx/>
              <a:defRPr/>
            </a:pPr>
            <a:fld id="{FA41E740-A33C-4EDC-A7FF-54C6BCFC745E}" type="slidenum">
              <a:rPr lang="en-US" sz="1200" kern="1200">
                <a:solidFill>
                  <a:prstClr val="black"/>
                </a:solidFill>
                <a:latin typeface="Calibri" panose="020F0502020204030204"/>
                <a:ea typeface="+mn-ea"/>
                <a:cs typeface="+mn-cs"/>
              </a:rPr>
              <a:pPr algn="r" defTabSz="966552">
                <a:buClrTx/>
                <a:defRPr/>
              </a:pPr>
              <a:t>1</a:t>
            </a:fld>
            <a:endParaRPr lang="en-US"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08150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The path from your first job to retirement is rarely straightforward. </a:t>
            </a:r>
            <a:endParaRPr/>
          </a:p>
          <a:p>
            <a:pPr marL="181233" indent="-181233">
              <a:buClr>
                <a:schemeClr val="dk1"/>
              </a:buClr>
              <a:buSzPts val="1200"/>
              <a:buFont typeface="Arial"/>
              <a:buChar char="•"/>
            </a:pPr>
            <a:r>
              <a:rPr lang="en-US">
                <a:latin typeface="Arial"/>
                <a:ea typeface="Arial"/>
                <a:cs typeface="Arial"/>
                <a:sym typeface="Arial"/>
              </a:rPr>
              <a:t>[CLICK TO BRING UP BULLETS]</a:t>
            </a:r>
            <a:endParaRPr/>
          </a:p>
          <a:p>
            <a:pPr marL="181233" indent="-181233">
              <a:buClr>
                <a:schemeClr val="dk1"/>
              </a:buClr>
              <a:buSzPts val="1200"/>
              <a:buFont typeface="Arial"/>
              <a:buChar char="•"/>
            </a:pPr>
            <a:r>
              <a:rPr lang="en-US">
                <a:latin typeface="Arial"/>
                <a:ea typeface="Arial"/>
                <a:cs typeface="Arial"/>
                <a:sym typeface="Arial"/>
              </a:rPr>
              <a:t>If you consider that the median time on a job for older Americans is about ten years, and that the overall median job tenure is around 4 years, it’s clear that, in general, most of us are changing jobs at least a few times over the course of our working years.</a:t>
            </a:r>
            <a:endParaRPr b="0" i="0">
              <a:latin typeface="Arial"/>
              <a:ea typeface="Arial"/>
              <a:cs typeface="Arial"/>
              <a:sym typeface="Arial"/>
            </a:endParaRPr>
          </a:p>
        </p:txBody>
      </p:sp>
      <p:sp>
        <p:nvSpPr>
          <p:cNvPr id="122" name="Google Shape;122;p4: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Access to retirement benefits is common, too. </a:t>
            </a:r>
            <a:endParaRPr b="0">
              <a:latin typeface="Arial"/>
              <a:ea typeface="Arial"/>
              <a:cs typeface="Arial"/>
              <a:sym typeface="Arial"/>
            </a:endParaRPr>
          </a:p>
          <a:p>
            <a:pPr marL="181233" indent="-181233">
              <a:buClr>
                <a:schemeClr val="dk1"/>
              </a:buClr>
              <a:buSzPts val="1200"/>
              <a:buFont typeface="Arial"/>
              <a:buChar char="•"/>
            </a:pPr>
            <a:r>
              <a:rPr lang="en-US">
                <a:latin typeface="Arial"/>
                <a:ea typeface="Arial"/>
                <a:cs typeface="Arial"/>
                <a:sym typeface="Arial"/>
              </a:rPr>
              <a:t>So, given that many workers change jobs, and many workers access retirement benefits through their employers, the decision about what to do with your retirement plan is one that many people will need to make at least once in their lives.</a:t>
            </a:r>
            <a:endParaRPr/>
          </a:p>
          <a:p>
            <a:pPr marL="181233" indent="-181233">
              <a:buClr>
                <a:srgbClr val="FF0000"/>
              </a:buClr>
              <a:buSzPts val="1200"/>
              <a:buFont typeface="Arial"/>
              <a:buChar char="•"/>
            </a:pPr>
            <a:r>
              <a:rPr lang="en-US">
                <a:solidFill>
                  <a:srgbClr val="FF0000"/>
                </a:solidFill>
                <a:highlight>
                  <a:srgbClr val="FFFF00"/>
                </a:highlight>
                <a:latin typeface="Arial"/>
                <a:ea typeface="Arial"/>
                <a:cs typeface="Arial"/>
                <a:sym typeface="Arial"/>
              </a:rPr>
              <a:t>If we assume there are about 130 million full-time workers in the U.S., 80% of that is more than 100 million, and 82% of that is just over 80 million  covered and participating employees.</a:t>
            </a:r>
            <a:endParaRPr b="0">
              <a:solidFill>
                <a:srgbClr val="FF0000"/>
              </a:solidFill>
              <a:highlight>
                <a:srgbClr val="FFFF00"/>
              </a:highlight>
              <a:latin typeface="Arial"/>
              <a:ea typeface="Arial"/>
              <a:cs typeface="Arial"/>
              <a:sym typeface="Arial"/>
            </a:endParaRPr>
          </a:p>
        </p:txBody>
      </p:sp>
      <p:sp>
        <p:nvSpPr>
          <p:cNvPr id="137" name="Google Shape;137;p5: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dirty="0">
                <a:latin typeface="Arial"/>
                <a:ea typeface="Arial"/>
                <a:cs typeface="Arial"/>
                <a:sym typeface="Arial"/>
              </a:rPr>
              <a:t>Not everybody makes the same decision, but it’s important to know the consequences of your choices. You usually have four options. Let’s take a closer look at each of them.</a:t>
            </a:r>
            <a:endParaRPr b="0" dirty="0">
              <a:latin typeface="Arial"/>
              <a:ea typeface="Arial"/>
              <a:cs typeface="Arial"/>
              <a:sym typeface="Arial"/>
            </a:endParaRPr>
          </a:p>
        </p:txBody>
      </p:sp>
      <p:sp>
        <p:nvSpPr>
          <p:cNvPr id="152" name="Google Shape;152;p6: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[READ SLIDE]</a:t>
            </a:r>
            <a:endParaRPr b="0">
              <a:latin typeface="Arial"/>
              <a:ea typeface="Arial"/>
              <a:cs typeface="Arial"/>
              <a:sym typeface="Arial"/>
            </a:endParaRPr>
          </a:p>
        </p:txBody>
      </p:sp>
      <p:sp>
        <p:nvSpPr>
          <p:cNvPr id="171" name="Google Shape;171;p7: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It may feel easiest to do nothing when you terminate employment and leave your assets in your old employer’s plan. This option also might involve much lower fees than some of your other options. </a:t>
            </a:r>
            <a:endParaRPr b="0">
              <a:latin typeface="Arial"/>
              <a:ea typeface="Arial"/>
              <a:cs typeface="Arial"/>
              <a:sym typeface="Arial"/>
            </a:endParaRPr>
          </a:p>
          <a:p>
            <a:pPr marL="181233" indent="-181233">
              <a:buClr>
                <a:schemeClr val="dk1"/>
              </a:buClr>
              <a:buSzPts val="1200"/>
              <a:buFont typeface="Arial"/>
              <a:buChar char="•"/>
            </a:pPr>
            <a:r>
              <a:rPr lang="en-US">
                <a:latin typeface="Arial"/>
                <a:ea typeface="Arial"/>
                <a:cs typeface="Arial"/>
                <a:sym typeface="Arial"/>
              </a:rPr>
              <a:t>But it comes with its own downsides and limitations, as you can see here. </a:t>
            </a:r>
            <a:endParaRPr/>
          </a:p>
          <a:p>
            <a:pPr marL="181233" indent="-181233">
              <a:buClr>
                <a:schemeClr val="dk1"/>
              </a:buClr>
              <a:buSzPts val="1200"/>
              <a:buFont typeface="Arial"/>
              <a:buChar char="•"/>
            </a:pPr>
            <a:r>
              <a:rPr lang="en-US">
                <a:latin typeface="Arial"/>
                <a:ea typeface="Arial"/>
                <a:cs typeface="Arial"/>
                <a:sym typeface="Arial"/>
              </a:rPr>
              <a:t>[CLICK TO BRING UP AND READ PROs]</a:t>
            </a:r>
            <a:endParaRPr/>
          </a:p>
          <a:p>
            <a:pPr marL="181233" indent="-181233">
              <a:buClr>
                <a:schemeClr val="dk1"/>
              </a:buClr>
              <a:buSzPts val="1200"/>
              <a:buFont typeface="Arial"/>
              <a:buChar char="•"/>
            </a:pPr>
            <a:r>
              <a:rPr lang="en-US">
                <a:latin typeface="Arial"/>
                <a:ea typeface="Arial"/>
                <a:cs typeface="Arial"/>
                <a:sym typeface="Arial"/>
              </a:rPr>
              <a:t>[CLICK TO BRING UP AND READ CONs]</a:t>
            </a:r>
            <a:endParaRPr b="0">
              <a:latin typeface="Arial"/>
              <a:ea typeface="Arial"/>
              <a:cs typeface="Arial"/>
              <a:sym typeface="Arial"/>
            </a:endParaRPr>
          </a:p>
        </p:txBody>
      </p:sp>
      <p:sp>
        <p:nvSpPr>
          <p:cNvPr id="184" name="Google Shape;184;p8: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One important rule to keep in mind for those 55 and over is what’s referred to as the “Rule of 55.” It’s an exception to the IRS rules governing distributions that allows you to withdraw the funds from an employer’s plan IF you leave that employer during the calendar year you turn 55, or any year after that. </a:t>
            </a:r>
            <a:endParaRPr/>
          </a:p>
        </p:txBody>
      </p:sp>
      <p:sp>
        <p:nvSpPr>
          <p:cNvPr id="205" name="Google Shape;205;p9: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Fees can have a significant impact on the final balance of your retirement account. </a:t>
            </a:r>
            <a:endParaRPr/>
          </a:p>
          <a:p>
            <a:pPr marL="181233" indent="-181233">
              <a:buClr>
                <a:srgbClr val="FF0000"/>
              </a:buClr>
              <a:buSzPts val="1200"/>
              <a:buFont typeface="Arial"/>
              <a:buChar char="•"/>
            </a:pPr>
            <a:r>
              <a:rPr lang="en-US">
                <a:solidFill>
                  <a:srgbClr val="FF0000"/>
                </a:solidFill>
                <a:highlight>
                  <a:srgbClr val="FFFF00"/>
                </a:highlight>
                <a:latin typeface="Arial"/>
                <a:ea typeface="Arial"/>
                <a:cs typeface="Arial"/>
                <a:sym typeface="Arial"/>
              </a:rPr>
              <a:t>A difference of just 1% on an account starting at $100,000 and earning only 4% annually over 25 years could result in $32,000 in fees alone.</a:t>
            </a:r>
            <a:endParaRPr>
              <a:solidFill>
                <a:srgbClr val="FF0000"/>
              </a:solidFill>
              <a:highlight>
                <a:srgbClr val="FFFF00"/>
              </a:highlight>
            </a:endParaRPr>
          </a:p>
          <a:p>
            <a:pPr marL="181233" indent="-181233">
              <a:buClr>
                <a:schemeClr val="dk1"/>
              </a:buClr>
              <a:buSzPts val="1200"/>
              <a:buFont typeface="Arial"/>
              <a:buChar char="•"/>
            </a:pPr>
            <a:r>
              <a:rPr lang="en-US">
                <a:latin typeface="Arial"/>
                <a:ea typeface="Arial"/>
                <a:cs typeface="Arial"/>
                <a:sym typeface="Arial"/>
              </a:rPr>
              <a:t>Do you know what your 401(k) fees add up to?</a:t>
            </a:r>
            <a:endParaRPr/>
          </a:p>
        </p:txBody>
      </p:sp>
      <p:sp>
        <p:nvSpPr>
          <p:cNvPr id="219" name="Google Shape;219;p10: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1: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Your new employer may allow you to move your retirement savings into their plan. If so, that’s an option for you to consider. Not all employers’ plans will accept rollovers from previous employers’ plans, so it’s not always possible. </a:t>
            </a:r>
            <a:endParaRPr/>
          </a:p>
          <a:p>
            <a:pPr marL="181233" indent="-181233">
              <a:buClr>
                <a:schemeClr val="dk1"/>
              </a:buClr>
              <a:buSzPts val="1200"/>
              <a:buFont typeface="Arial"/>
              <a:buChar char="•"/>
            </a:pPr>
            <a:r>
              <a:rPr lang="en-US">
                <a:latin typeface="Arial"/>
                <a:ea typeface="Arial"/>
                <a:cs typeface="Arial"/>
                <a:sym typeface="Arial"/>
              </a:rPr>
              <a:t>You’d first need to contact your new employer’s plan administrator to find out whether it’s an option, and how to proceed.</a:t>
            </a:r>
            <a:br>
              <a:rPr lang="en-US">
                <a:latin typeface="Arial"/>
                <a:ea typeface="Arial"/>
                <a:cs typeface="Arial"/>
                <a:sym typeface="Arial"/>
              </a:rPr>
            </a:br>
            <a:endParaRPr b="0">
              <a:latin typeface="Arial"/>
              <a:ea typeface="Arial"/>
              <a:cs typeface="Arial"/>
              <a:sym typeface="Arial"/>
            </a:endParaRPr>
          </a:p>
        </p:txBody>
      </p:sp>
      <p:sp>
        <p:nvSpPr>
          <p:cNvPr id="231" name="Google Shape;231;p11: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sz="1100" dirty="0">
                <a:latin typeface="Arial"/>
                <a:ea typeface="Arial"/>
                <a:cs typeface="Arial"/>
                <a:sym typeface="Arial"/>
              </a:rPr>
              <a:t>Transferring your savings to a new employer’s plan allows your assets to continue compounding, tax-deferred. But there are some important details to be aware of.</a:t>
            </a:r>
            <a:endParaRPr sz="1100" dirty="0">
              <a:latin typeface="Arial"/>
              <a:ea typeface="Arial"/>
              <a:cs typeface="Arial"/>
              <a:sym typeface="Arial"/>
            </a:endParaRPr>
          </a:p>
          <a:p>
            <a:pPr marL="181233" indent="-181233">
              <a:buClr>
                <a:schemeClr val="dk1"/>
              </a:buClr>
              <a:buSzPts val="1200"/>
              <a:buFont typeface="Arial"/>
              <a:buChar char="•"/>
            </a:pPr>
            <a:r>
              <a:rPr lang="en-US" sz="1100" dirty="0">
                <a:latin typeface="Arial"/>
                <a:ea typeface="Arial"/>
                <a:cs typeface="Arial"/>
                <a:sym typeface="Arial"/>
              </a:rPr>
              <a:t>If you choose a </a:t>
            </a:r>
            <a:r>
              <a:rPr lang="en-US" sz="1100" b="1" dirty="0">
                <a:latin typeface="Arial"/>
                <a:ea typeface="Arial"/>
                <a:cs typeface="Arial"/>
                <a:sym typeface="Arial"/>
              </a:rPr>
              <a:t>direct rollover</a:t>
            </a:r>
            <a:r>
              <a:rPr lang="en-US" sz="1100" dirty="0">
                <a:latin typeface="Arial"/>
                <a:ea typeface="Arial"/>
                <a:cs typeface="Arial"/>
                <a:sym typeface="Arial"/>
              </a:rPr>
              <a:t>, you avoid current income taxes and the 20% mandatory withholding. </a:t>
            </a:r>
            <a:endParaRPr sz="1100" dirty="0">
              <a:latin typeface="Arial"/>
              <a:ea typeface="Arial"/>
              <a:cs typeface="Arial"/>
              <a:sym typeface="Arial"/>
            </a:endParaRPr>
          </a:p>
          <a:p>
            <a:pPr marL="181233" indent="-181233">
              <a:buClr>
                <a:schemeClr val="dk1"/>
              </a:buClr>
              <a:buSzPts val="1200"/>
              <a:buFont typeface="Arial"/>
              <a:buChar char="•"/>
            </a:pPr>
            <a:r>
              <a:rPr lang="en-US" sz="1100" dirty="0">
                <a:latin typeface="Arial"/>
                <a:ea typeface="Arial"/>
                <a:cs typeface="Arial"/>
                <a:sym typeface="Arial"/>
              </a:rPr>
              <a:t>If you choose an </a:t>
            </a:r>
            <a:r>
              <a:rPr lang="en-US" sz="1100" b="1" dirty="0">
                <a:latin typeface="Arial"/>
                <a:ea typeface="Arial"/>
                <a:cs typeface="Arial"/>
                <a:sym typeface="Arial"/>
              </a:rPr>
              <a:t>indirect rollover</a:t>
            </a:r>
            <a:r>
              <a:rPr lang="en-US" sz="1100" dirty="0">
                <a:latin typeface="Arial"/>
                <a:ea typeface="Arial"/>
                <a:cs typeface="Arial"/>
                <a:sym typeface="Arial"/>
              </a:rPr>
              <a:t>, you need to deposit your distribution, including the 20% withheld, within 60 days. That means you need to get the 20% from somewhere else, because the IRS is going to hold it against possible tax liabilities.</a:t>
            </a:r>
            <a:endParaRPr sz="1100" dirty="0">
              <a:latin typeface="Arial"/>
              <a:ea typeface="Arial"/>
              <a:cs typeface="Arial"/>
              <a:sym typeface="Arial"/>
            </a:endParaRPr>
          </a:p>
          <a:p>
            <a:pPr marL="181233" indent="-181233">
              <a:buClr>
                <a:schemeClr val="dk1"/>
              </a:buClr>
              <a:buSzPts val="1200"/>
              <a:buFont typeface="Arial"/>
              <a:buChar char="•"/>
            </a:pPr>
            <a:r>
              <a:rPr lang="en-US" sz="1100" dirty="0">
                <a:latin typeface="Arial"/>
                <a:ea typeface="Arial"/>
                <a:cs typeface="Arial"/>
                <a:sym typeface="Arial"/>
              </a:rPr>
              <a:t>So again, there are pros and cons. </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PROs]</a:t>
            </a:r>
            <a:endParaRPr sz="1100" dirty="0"/>
          </a:p>
          <a:p>
            <a:pPr marL="181233" indent="-181233">
              <a:buClr>
                <a:schemeClr val="dk1"/>
              </a:buClr>
              <a:buSzPts val="1200"/>
              <a:buFont typeface="Arial"/>
              <a:buChar char="•"/>
            </a:pPr>
            <a:r>
              <a:rPr lang="en-US" sz="1100" dirty="0">
                <a:latin typeface="Arial"/>
                <a:ea typeface="Arial"/>
                <a:cs typeface="Arial"/>
                <a:sym typeface="Arial"/>
              </a:rPr>
              <a:t>Rolling assets into your new employer’s plan puts all your money in one place. Your new plan may have attractive investment options or loan features you want.</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CONs]</a:t>
            </a:r>
            <a:endParaRPr sz="1100" dirty="0">
              <a:latin typeface="Arial"/>
              <a:ea typeface="Arial"/>
              <a:cs typeface="Arial"/>
              <a:sym typeface="Arial"/>
            </a:endParaRPr>
          </a:p>
          <a:p>
            <a:pPr marL="181233" indent="-181233">
              <a:buClr>
                <a:schemeClr val="dk1"/>
              </a:buClr>
              <a:buSzPts val="1200"/>
              <a:buFont typeface="Arial"/>
              <a:buChar char="•"/>
            </a:pPr>
            <a:r>
              <a:rPr lang="en-US" sz="1100" dirty="0">
                <a:latin typeface="Arial"/>
                <a:ea typeface="Arial"/>
                <a:cs typeface="Arial"/>
                <a:sym typeface="Arial"/>
              </a:rPr>
              <a:t>At the same time, your investment choices are then limited to whatever the new plan offers. The same goes for withdrawals, exchanges among investments, and emergency access to your money: everything is subject to the rules of the new plan. And distribution options before 59-1/2 could come with a 10% penalty.</a:t>
            </a:r>
            <a:endParaRPr sz="1100" dirty="0">
              <a:latin typeface="Arial"/>
              <a:ea typeface="Arial"/>
              <a:cs typeface="Arial"/>
              <a:sym typeface="Arial"/>
            </a:endParaRPr>
          </a:p>
          <a:p>
            <a:pPr marL="181233" indent="-181233">
              <a:buClr>
                <a:schemeClr val="dk1"/>
              </a:buClr>
              <a:buSzPts val="1200"/>
              <a:buFont typeface="Arial"/>
              <a:buChar char="•"/>
            </a:pPr>
            <a:r>
              <a:rPr lang="en-US" sz="1100" dirty="0">
                <a:latin typeface="Arial"/>
                <a:ea typeface="Arial"/>
                <a:cs typeface="Arial"/>
                <a:sym typeface="Arial"/>
              </a:rPr>
              <a:t>And that’s all IF you have access to a new plan. If you’re part-time or working independently, you may not have a new plan to consider.</a:t>
            </a:r>
            <a:br>
              <a:rPr lang="en-US" sz="1100" dirty="0">
                <a:latin typeface="Arial"/>
                <a:ea typeface="Arial"/>
                <a:cs typeface="Arial"/>
                <a:sym typeface="Arial"/>
              </a:rPr>
            </a:br>
            <a:endParaRPr sz="1100" dirty="0">
              <a:latin typeface="Arial"/>
              <a:ea typeface="Arial"/>
              <a:cs typeface="Arial"/>
              <a:sym typeface="Arial"/>
            </a:endParaRPr>
          </a:p>
        </p:txBody>
      </p:sp>
      <p:sp>
        <p:nvSpPr>
          <p:cNvPr id="244" name="Google Shape;244;p12: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3: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Cashing out your plan puts the money in your pocket. No restrictions.</a:t>
            </a:r>
            <a:endParaRPr/>
          </a:p>
          <a:p>
            <a:pPr marL="181233" indent="-181233">
              <a:buClr>
                <a:schemeClr val="dk1"/>
              </a:buClr>
              <a:buSzPts val="1200"/>
              <a:buFont typeface="Arial"/>
              <a:buChar char="•"/>
            </a:pPr>
            <a:r>
              <a:rPr lang="en-US">
                <a:latin typeface="Arial"/>
                <a:ea typeface="Arial"/>
                <a:cs typeface="Arial"/>
                <a:sym typeface="Arial"/>
              </a:rPr>
              <a:t>But there are a few MAJOR drawbacks to be aware of. </a:t>
            </a:r>
            <a:endParaRPr b="0">
              <a:latin typeface="Arial"/>
              <a:ea typeface="Arial"/>
              <a:cs typeface="Arial"/>
              <a:sym typeface="Arial"/>
            </a:endParaRPr>
          </a:p>
        </p:txBody>
      </p:sp>
      <p:sp>
        <p:nvSpPr>
          <p:cNvPr id="265" name="Google Shape;265;p13: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500" dirty="0">
                <a:latin typeface="Calibri" panose="020F0502020204030204" pitchFamily="34" charset="0"/>
                <a:ea typeface="Calibri" panose="020F0502020204030204" pitchFamily="34" charset="0"/>
                <a:cs typeface="Times New Roman" panose="02020603050405020304" pitchFamily="18" charset="0"/>
              </a:rPr>
              <a:t>Hello,  Welcome to the OneAZ Wealth webinar on: </a:t>
            </a:r>
          </a:p>
          <a:p>
            <a:pPr marL="475397" indent="-237698" defTabSz="950793">
              <a:defRPr/>
            </a:pPr>
            <a:r>
              <a:rPr lang="en-US" dirty="0">
                <a:solidFill>
                  <a:srgbClr val="1A2F59"/>
                </a:solidFill>
                <a:latin typeface="Clarendon LT Std"/>
              </a:rPr>
              <a:t>Understanding Rollover Options and Retirement Income Strategies</a:t>
            </a:r>
          </a:p>
          <a:p>
            <a:endParaRPr lang="en-US" dirty="0"/>
          </a:p>
        </p:txBody>
      </p:sp>
      <p:sp>
        <p:nvSpPr>
          <p:cNvPr id="7" name="Slide Number Placeholder 6">
            <a:extLst>
              <a:ext uri="{FF2B5EF4-FFF2-40B4-BE49-F238E27FC236}">
                <a16:creationId xmlns:a16="http://schemas.microsoft.com/office/drawing/2014/main" id="{1AABFCEE-7EA1-3D56-A9EF-69C0799A958D}"/>
              </a:ext>
            </a:extLst>
          </p:cNvPr>
          <p:cNvSpPr>
            <a:spLocks noGrp="1"/>
          </p:cNvSpPr>
          <p:nvPr>
            <p:ph type="sldNum" sz="quarter" idx="5"/>
          </p:nvPr>
        </p:nvSpPr>
        <p:spPr/>
        <p:txBody>
          <a:bodyPr/>
          <a:lstStyle/>
          <a:p>
            <a:pPr algn="r" defTabSz="966552">
              <a:buClrTx/>
              <a:defRPr/>
            </a:pPr>
            <a:fld id="{FA41E740-A33C-4EDC-A7FF-54C6BCFC745E}" type="slidenum">
              <a:rPr lang="en-US" sz="1200" kern="1200">
                <a:solidFill>
                  <a:prstClr val="black"/>
                </a:solidFill>
                <a:latin typeface="Calibri" panose="020F0502020204030204"/>
                <a:ea typeface="+mn-ea"/>
                <a:cs typeface="+mn-cs"/>
              </a:rPr>
              <a:pPr algn="r" defTabSz="966552">
                <a:buClrTx/>
                <a:defRPr/>
              </a:pPr>
              <a:t>2</a:t>
            </a:fld>
            <a:endParaRPr lang="en-US"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48901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A lump-sum distribution may seem like a simple and appealing option, especially if your account balance seems low to you. You may think it doesn’t make that big a difference in the long run.</a:t>
            </a:r>
            <a:endParaRPr/>
          </a:p>
          <a:p>
            <a:pPr marL="181233" indent="-181233">
              <a:buClr>
                <a:schemeClr val="dk1"/>
              </a:buClr>
              <a:buSzPts val="1200"/>
              <a:buFont typeface="Arial"/>
              <a:buChar char="•"/>
            </a:pPr>
            <a:r>
              <a:rPr lang="en-US">
                <a:latin typeface="Arial"/>
                <a:ea typeface="Arial"/>
                <a:cs typeface="Arial"/>
                <a:sym typeface="Arial"/>
              </a:rPr>
              <a:t>[CLICK TO BRING UP PROs]</a:t>
            </a:r>
            <a:endParaRPr/>
          </a:p>
          <a:p>
            <a:pPr marL="181233" indent="-181233">
              <a:buClr>
                <a:schemeClr val="dk1"/>
              </a:buClr>
              <a:buSzPts val="1200"/>
              <a:buFont typeface="Arial"/>
              <a:buChar char="•"/>
            </a:pPr>
            <a:r>
              <a:rPr lang="en-US">
                <a:latin typeface="Arial"/>
                <a:ea typeface="Arial"/>
                <a:cs typeface="Arial"/>
                <a:sym typeface="Arial"/>
              </a:rPr>
              <a:t>And all that cash can be enticing.</a:t>
            </a:r>
            <a:endParaRPr/>
          </a:p>
          <a:p>
            <a:pPr marL="181233" indent="-181233">
              <a:buClr>
                <a:schemeClr val="dk1"/>
              </a:buClr>
              <a:buSzPts val="1200"/>
              <a:buFont typeface="Arial"/>
              <a:buChar char="•"/>
            </a:pPr>
            <a:r>
              <a:rPr lang="en-US">
                <a:latin typeface="Arial"/>
                <a:ea typeface="Arial"/>
                <a:cs typeface="Arial"/>
                <a:sym typeface="Arial"/>
              </a:rPr>
              <a:t>But cashing out can cost more than you might think.</a:t>
            </a:r>
            <a:endParaRPr/>
          </a:p>
          <a:p>
            <a:pPr marL="181233" indent="-181233">
              <a:buClr>
                <a:schemeClr val="dk1"/>
              </a:buClr>
              <a:buSzPts val="1200"/>
              <a:buFont typeface="Arial"/>
              <a:buChar char="•"/>
            </a:pPr>
            <a:r>
              <a:rPr lang="en-US">
                <a:latin typeface="Arial"/>
                <a:ea typeface="Arial"/>
                <a:cs typeface="Arial"/>
                <a:sym typeface="Arial"/>
              </a:rPr>
              <a:t>[CLICK TO BRING UP AND READ CONs]</a:t>
            </a:r>
            <a:endParaRPr/>
          </a:p>
        </p:txBody>
      </p:sp>
      <p:sp>
        <p:nvSpPr>
          <p:cNvPr id="277" name="Google Shape;277;p14: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5: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[CLICK TO BRING UP BULLETS]</a:t>
            </a:r>
            <a:endParaRPr/>
          </a:p>
          <a:p>
            <a:pPr marL="181233" indent="-181233">
              <a:buClr>
                <a:schemeClr val="dk1"/>
              </a:buClr>
              <a:buSzPts val="1200"/>
              <a:buFont typeface="Arial"/>
              <a:buChar char="•"/>
            </a:pPr>
            <a:r>
              <a:rPr lang="en-US">
                <a:latin typeface="Arial"/>
                <a:ea typeface="Arial"/>
                <a:cs typeface="Arial"/>
                <a:sym typeface="Arial"/>
              </a:rPr>
              <a:t>Cashing out, or taking an early distribution, makes your money subject to penalties and taxes that take a big bite out of your total. Twenty percent of the distribution is required to be withheld to pay taxes; your distribution is subject to federal and state income tax at current rates.</a:t>
            </a:r>
            <a:endParaRPr/>
          </a:p>
          <a:p>
            <a:pPr marL="181233" indent="-181233">
              <a:buClr>
                <a:schemeClr val="dk1"/>
              </a:buClr>
              <a:buSzPts val="1200"/>
              <a:buFont typeface="Arial"/>
              <a:buChar char="•"/>
            </a:pPr>
            <a:r>
              <a:rPr lang="en-US">
                <a:latin typeface="Arial"/>
                <a:ea typeface="Arial"/>
                <a:cs typeface="Arial"/>
                <a:sym typeface="Arial"/>
              </a:rPr>
              <a:t>That can add up to a big loss. Let’s take a look at an example that shows the immediate cost of cashing out.</a:t>
            </a:r>
            <a:endParaRPr/>
          </a:p>
        </p:txBody>
      </p:sp>
      <p:sp>
        <p:nvSpPr>
          <p:cNvPr id="298" name="Google Shape;298;p15: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6: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So, what happens when you cash out?</a:t>
            </a:r>
            <a:endParaRPr b="0">
              <a:latin typeface="Arial"/>
              <a:ea typeface="Arial"/>
              <a:cs typeface="Arial"/>
              <a:sym typeface="Arial"/>
            </a:endParaRPr>
          </a:p>
          <a:p>
            <a:pPr marL="181233" indent="-181233">
              <a:buClr>
                <a:schemeClr val="dk1"/>
              </a:buClr>
              <a:buSzPts val="1200"/>
              <a:buFont typeface="Arial"/>
              <a:buChar char="•"/>
            </a:pPr>
            <a:r>
              <a:rPr lang="en-US">
                <a:latin typeface="Arial"/>
                <a:ea typeface="Arial"/>
                <a:cs typeface="Arial"/>
                <a:sym typeface="Arial"/>
              </a:rPr>
              <a:t>First, you can count on federal and state income taxes on your distribution. On top of that, lump-sum retirement plan distributions before age 59½ are often subject to an additional 10% tax penalty. Total taxes and penalties can add up to as much as half of your account balance.</a:t>
            </a:r>
            <a:endParaRPr/>
          </a:p>
          <a:p>
            <a:pPr marL="181233" indent="-181233">
              <a:buClr>
                <a:schemeClr val="dk1"/>
              </a:buClr>
              <a:buSzPts val="1200"/>
              <a:buFont typeface="Arial"/>
              <a:buChar char="•"/>
            </a:pPr>
            <a:r>
              <a:rPr lang="en-US">
                <a:latin typeface="Arial"/>
                <a:ea typeface="Arial"/>
                <a:cs typeface="Arial"/>
                <a:sym typeface="Arial"/>
              </a:rPr>
              <a:t>Plus, after 60 days, the money withdrawn can no longer be moved into an employer plan or IRA. So that tax-deferred status is lost.</a:t>
            </a:r>
            <a:endParaRPr/>
          </a:p>
          <a:p>
            <a:pPr marL="181233" indent="-181233">
              <a:buClr>
                <a:schemeClr val="dk1"/>
              </a:buClr>
              <a:buSzPts val="1200"/>
              <a:buFont typeface="Arial"/>
              <a:buChar char="•"/>
            </a:pPr>
            <a:r>
              <a:rPr lang="en-US">
                <a:latin typeface="Arial"/>
                <a:ea typeface="Arial"/>
                <a:cs typeface="Arial"/>
                <a:sym typeface="Arial"/>
              </a:rPr>
              <a:t>Lots to lose, right? Well, wait. Because there’s more. When you cash out, you opt out of allowing those assets to continue accumulating and growing your retirement savings. And those longer-term losses can be staggering.</a:t>
            </a:r>
            <a:endParaRPr b="0">
              <a:latin typeface="Arial"/>
              <a:ea typeface="Arial"/>
              <a:cs typeface="Arial"/>
              <a:sym typeface="Arial"/>
            </a:endParaRPr>
          </a:p>
        </p:txBody>
      </p:sp>
      <p:sp>
        <p:nvSpPr>
          <p:cNvPr id="315" name="Google Shape;315;p16: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7: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When it comes to retirement investing, you want to keep time on your side.</a:t>
            </a:r>
            <a:endParaRPr/>
          </a:p>
          <a:p>
            <a:pPr marL="181233" indent="-181233">
              <a:buClr>
                <a:schemeClr val="dk1"/>
              </a:buClr>
              <a:buSzPts val="1200"/>
              <a:buFont typeface="Arial"/>
              <a:buChar char="•"/>
            </a:pPr>
            <a:r>
              <a:rPr lang="en-US">
                <a:latin typeface="Arial"/>
                <a:ea typeface="Arial"/>
                <a:cs typeface="Arial"/>
                <a:sym typeface="Arial"/>
              </a:rPr>
              <a:t>Let’s take a look at the potential difference in outcomes between cashing out and staying invested by choosing a rollover option.</a:t>
            </a:r>
            <a:endParaRPr/>
          </a:p>
        </p:txBody>
      </p:sp>
      <p:sp>
        <p:nvSpPr>
          <p:cNvPr id="327" name="Google Shape;327;p17: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8: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sz="1100" dirty="0">
                <a:latin typeface="Arial"/>
                <a:ea typeface="Arial"/>
                <a:cs typeface="Arial"/>
                <a:sym typeface="Arial"/>
              </a:rPr>
              <a:t>[CLICK TO BRING UP FIRST INVESTOR]</a:t>
            </a:r>
            <a:endParaRPr sz="1100" dirty="0"/>
          </a:p>
          <a:p>
            <a:pPr marL="181233" indent="-181233">
              <a:buClr>
                <a:schemeClr val="dk1"/>
              </a:buClr>
              <a:buSzPts val="1200"/>
              <a:buFont typeface="Arial"/>
              <a:buChar char="•"/>
            </a:pPr>
            <a:r>
              <a:rPr lang="en-US" sz="1100" dirty="0">
                <a:latin typeface="Arial"/>
                <a:ea typeface="Arial"/>
                <a:cs typeface="Arial"/>
                <a:sym typeface="Arial"/>
              </a:rPr>
              <a:t>So, the first investor rolled over that $40,000 — and didn’t contribute another penny over the 25 years that followed. </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BAR GRAPH – TOTAL INVESTED]</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BAR GRAPH – TOTAL AFTER 25 YRS]</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SECOND INVESTOR]</a:t>
            </a:r>
            <a:endParaRPr sz="1100" dirty="0">
              <a:latin typeface="Arial"/>
              <a:ea typeface="Arial"/>
              <a:cs typeface="Arial"/>
              <a:sym typeface="Arial"/>
            </a:endParaRPr>
          </a:p>
          <a:p>
            <a:pPr marL="181233" indent="-181233">
              <a:buClr>
                <a:schemeClr val="dk1"/>
              </a:buClr>
              <a:buSzPts val="1200"/>
              <a:buFont typeface="Arial"/>
              <a:buChar char="•"/>
            </a:pPr>
            <a:r>
              <a:rPr lang="en-US" sz="1100" dirty="0">
                <a:latin typeface="Arial"/>
                <a:ea typeface="Arial"/>
                <a:cs typeface="Arial"/>
                <a:sym typeface="Arial"/>
              </a:rPr>
              <a:t>The second investor tried playing catch-up. He or she contributed </a:t>
            </a:r>
            <a:r>
              <a:rPr lang="en-US" sz="1100" dirty="0">
                <a:solidFill>
                  <a:srgbClr val="FF0000"/>
                </a:solidFill>
                <a:highlight>
                  <a:srgbClr val="FFFF00"/>
                </a:highlight>
                <a:latin typeface="Arial"/>
                <a:ea typeface="Arial"/>
                <a:cs typeface="Arial"/>
                <a:sym typeface="Arial"/>
              </a:rPr>
              <a:t>$4,000 a year in monthly contributions over 25 years — and barely outperformed what they would have earned by investing just $40,000 initially.</a:t>
            </a:r>
            <a:endParaRPr sz="1100" dirty="0">
              <a:solidFill>
                <a:srgbClr val="FF0000"/>
              </a:solidFill>
              <a:highlight>
                <a:srgbClr val="FFFF00"/>
              </a:highlight>
            </a:endParaRPr>
          </a:p>
          <a:p>
            <a:pPr marL="181233" indent="-181233">
              <a:buClr>
                <a:schemeClr val="dk1"/>
              </a:buClr>
              <a:buSzPts val="1200"/>
              <a:buFont typeface="Arial"/>
              <a:buChar char="•"/>
            </a:pPr>
            <a:r>
              <a:rPr lang="en-US" sz="1100" dirty="0">
                <a:latin typeface="Arial"/>
                <a:ea typeface="Arial"/>
                <a:cs typeface="Arial"/>
                <a:sym typeface="Arial"/>
              </a:rPr>
              <a:t>[CLICK TO BRING UP BAR GRAPH – TOTAL INVESTED]</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BAR GRAPH – TOTAL AFTER 25 YRS]</a:t>
            </a:r>
            <a:endParaRPr sz="1100" dirty="0"/>
          </a:p>
          <a:p>
            <a:pPr marL="181233" indent="-181233">
              <a:buClr>
                <a:schemeClr val="dk1"/>
              </a:buClr>
              <a:buSzPts val="1200"/>
              <a:buFont typeface="Arial"/>
              <a:buChar char="•"/>
            </a:pPr>
            <a:r>
              <a:rPr lang="en-US" sz="1100" dirty="0">
                <a:latin typeface="Arial"/>
                <a:ea typeface="Arial"/>
                <a:cs typeface="Arial"/>
                <a:sym typeface="Arial"/>
              </a:rPr>
              <a:t>That’s right. The first investor contributed $40,000 and </a:t>
            </a:r>
            <a:r>
              <a:rPr lang="en-US" sz="1100" dirty="0">
                <a:solidFill>
                  <a:srgbClr val="FF0000"/>
                </a:solidFill>
                <a:highlight>
                  <a:srgbClr val="FFFF00"/>
                </a:highlight>
                <a:latin typeface="Arial"/>
                <a:ea typeface="Arial"/>
                <a:cs typeface="Arial"/>
                <a:sym typeface="Arial"/>
              </a:rPr>
              <a:t>ended up with only a little less than the second investor who contributed $100,000.</a:t>
            </a:r>
            <a:endParaRPr sz="1100" dirty="0">
              <a:solidFill>
                <a:srgbClr val="FF0000"/>
              </a:solidFill>
              <a:highlight>
                <a:srgbClr val="FFFF00"/>
              </a:highlight>
            </a:endParaRPr>
          </a:p>
          <a:p>
            <a:pPr marL="181233" indent="-181233">
              <a:buClr>
                <a:schemeClr val="dk1"/>
              </a:buClr>
              <a:buSzPts val="1200"/>
              <a:buFont typeface="Arial"/>
              <a:buChar char="•"/>
            </a:pPr>
            <a:r>
              <a:rPr lang="en-US" sz="1100" dirty="0">
                <a:latin typeface="Arial"/>
                <a:ea typeface="Arial"/>
                <a:cs typeface="Arial"/>
                <a:sym typeface="Arial"/>
              </a:rPr>
              <a:t>[CLICK TO BRING UP THIRD INVESTOR] The third investor did both: rolled over $40,000 and contributed </a:t>
            </a:r>
            <a:r>
              <a:rPr lang="en-US" sz="1100" dirty="0">
                <a:solidFill>
                  <a:srgbClr val="FF0000"/>
                </a:solidFill>
                <a:highlight>
                  <a:srgbClr val="FFFF00"/>
                </a:highlight>
                <a:latin typeface="Arial"/>
                <a:ea typeface="Arial"/>
                <a:cs typeface="Arial"/>
                <a:sym typeface="Arial"/>
              </a:rPr>
              <a:t>an</a:t>
            </a:r>
            <a:r>
              <a:rPr lang="en-US" sz="1100" dirty="0">
                <a:latin typeface="Arial"/>
                <a:ea typeface="Arial"/>
                <a:cs typeface="Arial"/>
                <a:sym typeface="Arial"/>
              </a:rPr>
              <a:t> additional $100,000 after 25 years.</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BAR GRAPH – TOTAL INVESTED]</a:t>
            </a:r>
            <a:endParaRPr sz="1100" dirty="0"/>
          </a:p>
          <a:p>
            <a:pPr marL="181233" indent="-181233">
              <a:buClr>
                <a:schemeClr val="dk1"/>
              </a:buClr>
              <a:buSzPts val="1200"/>
              <a:buFont typeface="Arial"/>
              <a:buChar char="•"/>
            </a:pPr>
            <a:r>
              <a:rPr lang="en-US" sz="1100" dirty="0">
                <a:latin typeface="Arial"/>
                <a:ea typeface="Arial"/>
                <a:cs typeface="Arial"/>
                <a:sym typeface="Arial"/>
              </a:rPr>
              <a:t>[CLICK TO BRING UP BAR GRAPH – TOTAL AFTER 25 YRS]</a:t>
            </a:r>
            <a:endParaRPr sz="1100" dirty="0">
              <a:latin typeface="Arial"/>
              <a:ea typeface="Arial"/>
              <a:cs typeface="Arial"/>
              <a:sym typeface="Arial"/>
            </a:endParaRPr>
          </a:p>
          <a:p>
            <a:pPr marL="181233" indent="-194658">
              <a:buFont typeface="Arial"/>
              <a:buChar char="•"/>
            </a:pPr>
            <a:r>
              <a:rPr lang="en-US" sz="1100" dirty="0">
                <a:latin typeface="Arial"/>
                <a:ea typeface="Arial"/>
                <a:cs typeface="Arial"/>
                <a:sym typeface="Arial"/>
              </a:rPr>
              <a:t>They about doubled what the other investors earned over time.</a:t>
            </a:r>
            <a:endParaRPr sz="1100" dirty="0">
              <a:latin typeface="Arial"/>
              <a:ea typeface="Arial"/>
              <a:cs typeface="Arial"/>
              <a:sym typeface="Arial"/>
            </a:endParaRPr>
          </a:p>
        </p:txBody>
      </p:sp>
      <p:sp>
        <p:nvSpPr>
          <p:cNvPr id="340" name="Google Shape;340;p18: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9: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9: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dirty="0">
                <a:latin typeface="Arial"/>
                <a:ea typeface="Arial"/>
                <a:cs typeface="Arial"/>
                <a:sym typeface="Arial"/>
              </a:rPr>
              <a:t>A Rollover IRA can allow you to consolidate your retirement assets. </a:t>
            </a:r>
            <a:endParaRPr dirty="0"/>
          </a:p>
          <a:p>
            <a:pPr marL="181233" indent="-181233">
              <a:buClr>
                <a:schemeClr val="dk1"/>
              </a:buClr>
              <a:buSzPts val="1200"/>
              <a:buFont typeface="Arial"/>
              <a:buChar char="•"/>
            </a:pPr>
            <a:r>
              <a:rPr lang="en-US" dirty="0">
                <a:latin typeface="Arial"/>
                <a:ea typeface="Arial"/>
                <a:cs typeface="Arial"/>
                <a:sym typeface="Arial"/>
              </a:rPr>
              <a:t>Maybe you have multiple accounts from previous employers. You can work with an advisor to transfer your lines to one Rollover IRA. </a:t>
            </a:r>
            <a:endParaRPr dirty="0"/>
          </a:p>
          <a:p>
            <a:pPr marL="181233" indent="-181233">
              <a:buClr>
                <a:schemeClr val="dk1"/>
              </a:buClr>
              <a:buSzPts val="1200"/>
              <a:buFont typeface="Arial"/>
              <a:buChar char="•"/>
            </a:pPr>
            <a:r>
              <a:rPr lang="en-US" dirty="0">
                <a:latin typeface="Arial"/>
                <a:ea typeface="Arial"/>
                <a:cs typeface="Arial"/>
                <a:sym typeface="Arial"/>
              </a:rPr>
              <a:t>Working with an advisor will help you avoid taxes, penalties, and keep you on track for your retirement. They can all be rolled over into one Rollover IRA.</a:t>
            </a:r>
            <a:endParaRPr dirty="0"/>
          </a:p>
          <a:p>
            <a:pPr marL="181233" indent="-181233">
              <a:buClr>
                <a:schemeClr val="dk1"/>
              </a:buClr>
              <a:buSzPts val="1200"/>
              <a:buFont typeface="Arial"/>
              <a:buChar char="•"/>
            </a:pPr>
            <a:r>
              <a:rPr lang="en-US" dirty="0">
                <a:latin typeface="Arial"/>
                <a:ea typeface="Arial"/>
                <a:cs typeface="Arial"/>
                <a:sym typeface="Arial"/>
              </a:rPr>
              <a:t>Most importantly, a rollover allows the savings you worked so hard for the ability to work hard for you!</a:t>
            </a:r>
            <a:endParaRPr dirty="0"/>
          </a:p>
          <a:p>
            <a:pPr marL="181233" indent="-181233">
              <a:buClr>
                <a:schemeClr val="dk1"/>
              </a:buClr>
              <a:buSzPts val="1200"/>
              <a:buFont typeface="Arial"/>
              <a:buChar char="•"/>
            </a:pPr>
            <a:r>
              <a:rPr lang="en-US" dirty="0">
                <a:latin typeface="Arial"/>
                <a:ea typeface="Arial"/>
                <a:cs typeface="Arial"/>
                <a:sym typeface="Arial"/>
              </a:rPr>
              <a:t>First, it keeps your assets invested, so they can continue earning and compounding over time. Second, it may give you greater control over your investment choices and retirement savings down the road.</a:t>
            </a:r>
            <a:endParaRPr dirty="0"/>
          </a:p>
          <a:p>
            <a:pPr marL="181233" indent="-181233">
              <a:buClr>
                <a:schemeClr val="dk1"/>
              </a:buClr>
              <a:buSzPts val="1200"/>
              <a:buFont typeface="Arial"/>
              <a:buChar char="•"/>
            </a:pPr>
            <a:r>
              <a:rPr lang="en-US" dirty="0">
                <a:latin typeface="Arial"/>
                <a:ea typeface="Arial"/>
                <a:cs typeface="Arial"/>
                <a:sym typeface="Arial"/>
              </a:rPr>
              <a:t>But let’s consider the pros and cons.</a:t>
            </a:r>
            <a:endParaRPr dirty="0"/>
          </a:p>
        </p:txBody>
      </p:sp>
      <p:sp>
        <p:nvSpPr>
          <p:cNvPr id="365" name="Google Shape;365;p19: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A popular choice for people changing jobs, and for retirees, is a direct rollover of employer plan assets to a Traditional IRA. </a:t>
            </a:r>
            <a:endParaRPr/>
          </a:p>
          <a:p>
            <a:pPr marL="181233" indent="-181233">
              <a:buClr>
                <a:schemeClr val="dk1"/>
              </a:buClr>
              <a:buSzPts val="1200"/>
              <a:buFont typeface="Arial"/>
              <a:buChar char="•"/>
            </a:pPr>
            <a:r>
              <a:rPr lang="en-US">
                <a:latin typeface="Arial"/>
                <a:ea typeface="Arial"/>
                <a:cs typeface="Arial"/>
                <a:sym typeface="Arial"/>
              </a:rPr>
              <a:t>When you roll over your retirement plan distribution, you typically don’t pay tax on it. So you preserve that tax-deferred status and allow your assets to continue to grow.</a:t>
            </a:r>
            <a:endParaRPr/>
          </a:p>
          <a:p>
            <a:pPr marL="181233" indent="-181233">
              <a:buClr>
                <a:schemeClr val="dk1"/>
              </a:buClr>
              <a:buSzPts val="1200"/>
              <a:buFont typeface="Arial"/>
              <a:buChar char="•"/>
            </a:pPr>
            <a:r>
              <a:rPr lang="en-US">
                <a:latin typeface="Arial"/>
                <a:ea typeface="Arial"/>
                <a:cs typeface="Arial"/>
                <a:sym typeface="Arial"/>
              </a:rPr>
              <a:t>[CLICK TO BRING UP PROs]</a:t>
            </a:r>
            <a:endParaRPr/>
          </a:p>
          <a:p>
            <a:pPr marL="181233" indent="-181233">
              <a:buClr>
                <a:schemeClr val="dk1"/>
              </a:buClr>
              <a:buSzPts val="1200"/>
              <a:buFont typeface="Arial"/>
              <a:buChar char="•"/>
            </a:pPr>
            <a:r>
              <a:rPr lang="en-US">
                <a:latin typeface="Arial"/>
                <a:ea typeface="Arial"/>
                <a:cs typeface="Arial"/>
                <a:sym typeface="Arial"/>
              </a:rPr>
              <a:t>This type of rollover keeps those assets tax-deferred until you withdraw earnings when you’ve reached retirement, and keeps assets in one place for simplified management, tracking, and recordkeeping.</a:t>
            </a:r>
            <a:endParaRPr/>
          </a:p>
          <a:p>
            <a:pPr marL="181233" indent="-181233">
              <a:buClr>
                <a:schemeClr val="dk1"/>
              </a:buClr>
              <a:buSzPts val="1200"/>
              <a:buFont typeface="Arial"/>
              <a:buChar char="•"/>
            </a:pPr>
            <a:r>
              <a:rPr lang="en-US">
                <a:latin typeface="Arial"/>
                <a:ea typeface="Arial"/>
                <a:cs typeface="Arial"/>
                <a:sym typeface="Arial"/>
              </a:rPr>
              <a:t>A Traditional IRA may offer a greater range of investment options than, for example, an average employer’s 401(k) plan. </a:t>
            </a:r>
            <a:endParaRPr/>
          </a:p>
          <a:p>
            <a:pPr marL="181233" indent="-181233">
              <a:buClr>
                <a:schemeClr val="dk1"/>
              </a:buClr>
              <a:buSzPts val="1200"/>
              <a:buFont typeface="Arial"/>
              <a:buChar char="•"/>
            </a:pPr>
            <a:r>
              <a:rPr lang="en-US">
                <a:latin typeface="Arial"/>
                <a:ea typeface="Arial"/>
                <a:cs typeface="Arial"/>
                <a:sym typeface="Arial"/>
              </a:rPr>
              <a:t>IRAs can also provide an opportunity to withdraw funds penalty-free in the event of an early retirement—so, before age 59½—by taking </a:t>
            </a:r>
            <a:r>
              <a:rPr lang="en-US" b="1">
                <a:latin typeface="Arial"/>
                <a:ea typeface="Arial"/>
                <a:cs typeface="Arial"/>
                <a:sym typeface="Arial"/>
              </a:rPr>
              <a:t>substantially equal periodic payments. </a:t>
            </a:r>
            <a:r>
              <a:rPr lang="en-US">
                <a:latin typeface="Arial"/>
                <a:ea typeface="Arial"/>
                <a:cs typeface="Arial"/>
                <a:sym typeface="Arial"/>
              </a:rPr>
              <a:t>There are some qualified retirement plans that offer similar options for taking early distributions, but many do not.</a:t>
            </a:r>
            <a:endParaRPr/>
          </a:p>
          <a:p>
            <a:pPr marL="181233" indent="-181233">
              <a:buClr>
                <a:schemeClr val="dk1"/>
              </a:buClr>
              <a:buSzPts val="1200"/>
              <a:buFont typeface="Arial"/>
              <a:buChar char="•"/>
            </a:pPr>
            <a:r>
              <a:rPr lang="en-US">
                <a:latin typeface="Arial"/>
                <a:ea typeface="Arial"/>
                <a:cs typeface="Arial"/>
                <a:sym typeface="Arial"/>
              </a:rPr>
              <a:t>So, a lot of pros. Let’s consider the downsides.</a:t>
            </a:r>
            <a:endParaRPr b="0">
              <a:latin typeface="Arial"/>
              <a:ea typeface="Arial"/>
              <a:cs typeface="Arial"/>
              <a:sym typeface="Arial"/>
            </a:endParaRPr>
          </a:p>
        </p:txBody>
      </p:sp>
      <p:sp>
        <p:nvSpPr>
          <p:cNvPr id="379" name="Google Shape;379;p20: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1: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Remember, fees have an effect on your eventual account balance, and the difference of just 1% can make a big impact over the course of a lifetime.</a:t>
            </a:r>
            <a:endParaRPr/>
          </a:p>
          <a:p>
            <a:pPr marL="181233" indent="-181233">
              <a:buClr>
                <a:schemeClr val="dk1"/>
              </a:buClr>
              <a:buSzPts val="1200"/>
              <a:buFont typeface="Arial"/>
              <a:buChar char="•"/>
            </a:pPr>
            <a:r>
              <a:rPr lang="en-US">
                <a:latin typeface="Arial"/>
                <a:ea typeface="Arial"/>
                <a:cs typeface="Arial"/>
                <a:sym typeface="Arial"/>
              </a:rPr>
              <a:t>When you work with an advisor, he or she has a commitment to ensuring you understand the fees involved when you make investment decisions.</a:t>
            </a:r>
            <a:endParaRPr/>
          </a:p>
          <a:p>
            <a:pPr marL="181233" indent="-181233">
              <a:buClr>
                <a:schemeClr val="dk1"/>
              </a:buClr>
              <a:buSzPts val="1200"/>
              <a:buFont typeface="Arial"/>
              <a:buChar char="•"/>
            </a:pPr>
            <a:r>
              <a:rPr lang="en-US">
                <a:latin typeface="Arial"/>
                <a:ea typeface="Arial"/>
                <a:cs typeface="Arial"/>
                <a:sym typeface="Arial"/>
              </a:rPr>
              <a:t>That clarity can help you feel more confident in your choices. </a:t>
            </a:r>
            <a:endParaRPr/>
          </a:p>
        </p:txBody>
      </p:sp>
      <p:sp>
        <p:nvSpPr>
          <p:cNvPr id="398" name="Google Shape;398;p21: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2: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What can’t a Rollover IRA do? </a:t>
            </a:r>
            <a:endParaRPr/>
          </a:p>
          <a:p>
            <a:pPr marL="181233" indent="-181233">
              <a:buClr>
                <a:schemeClr val="dk1"/>
              </a:buClr>
              <a:buSzPts val="1200"/>
              <a:buFont typeface="Arial"/>
              <a:buChar char="•"/>
            </a:pPr>
            <a:r>
              <a:rPr lang="en-US">
                <a:latin typeface="Arial"/>
                <a:ea typeface="Arial"/>
                <a:cs typeface="Arial"/>
                <a:sym typeface="Arial"/>
              </a:rPr>
              <a:t>[CLICK TO BRING UP CONs]</a:t>
            </a:r>
            <a:endParaRPr/>
          </a:p>
          <a:p>
            <a:pPr marL="181233" indent="-181233">
              <a:buClr>
                <a:schemeClr val="dk1"/>
              </a:buClr>
              <a:buSzPts val="1200"/>
              <a:buFont typeface="Arial"/>
              <a:buChar char="•"/>
            </a:pPr>
            <a:r>
              <a:rPr lang="en-US">
                <a:latin typeface="Arial"/>
                <a:ea typeface="Arial"/>
                <a:cs typeface="Arial"/>
                <a:sym typeface="Arial"/>
              </a:rPr>
              <a:t>One downside is that you can’t borrow money from an IRA like you can with a 401(k) plan. And, there are special tax advantages, upon distribution, for assets held in employer stock that an IRA can’t offer.</a:t>
            </a:r>
            <a:endParaRPr/>
          </a:p>
          <a:p>
            <a:pPr marL="181233" indent="-181233">
              <a:buClr>
                <a:schemeClr val="dk1"/>
              </a:buClr>
              <a:buSzPts val="1200"/>
              <a:buFont typeface="Arial"/>
              <a:buChar char="•"/>
            </a:pPr>
            <a:r>
              <a:rPr lang="en-US">
                <a:latin typeface="Arial"/>
                <a:ea typeface="Arial"/>
                <a:cs typeface="Arial"/>
                <a:sym typeface="Arial"/>
              </a:rPr>
              <a:t>And, while many state laws offer some protection from creditors when it comes to IRA assets, employer plans enjoy generally greater federal protections.</a:t>
            </a:r>
            <a:endParaRPr b="0">
              <a:latin typeface="Arial"/>
              <a:ea typeface="Arial"/>
              <a:cs typeface="Arial"/>
              <a:sym typeface="Arial"/>
            </a:endParaRPr>
          </a:p>
        </p:txBody>
      </p:sp>
      <p:sp>
        <p:nvSpPr>
          <p:cNvPr id="410" name="Google Shape;410;p22: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3: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3: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You can dig into your 401(k) plan’s administrative and investment fees. You may determine that you have better options for investments, and you may get better clarity on costs, when you work with your advisor. </a:t>
            </a:r>
            <a:endParaRPr/>
          </a:p>
          <a:p>
            <a:pPr marL="181233" indent="-181233">
              <a:buClr>
                <a:schemeClr val="dk1"/>
              </a:buClr>
              <a:buSzPts val="1200"/>
              <a:buFont typeface="Arial"/>
              <a:buChar char="•"/>
            </a:pPr>
            <a:r>
              <a:rPr lang="en-US">
                <a:latin typeface="Arial"/>
                <a:ea typeface="Arial"/>
                <a:cs typeface="Arial"/>
                <a:sym typeface="Arial"/>
              </a:rPr>
              <a:t>If that’s the case, you can consider taking advantage of </a:t>
            </a:r>
            <a:r>
              <a:rPr lang="en-US">
                <a:solidFill>
                  <a:srgbClr val="FF0000"/>
                </a:solidFill>
                <a:highlight>
                  <a:srgbClr val="FFFF00"/>
                </a:highlight>
                <a:latin typeface="Arial"/>
                <a:ea typeface="Arial"/>
                <a:cs typeface="Arial"/>
                <a:sym typeface="Arial"/>
              </a:rPr>
              <a:t>In-Service</a:t>
            </a:r>
            <a:r>
              <a:rPr lang="en-US" strike="sngStrike">
                <a:solidFill>
                  <a:srgbClr val="FF0000"/>
                </a:solidFill>
                <a:highlight>
                  <a:srgbClr val="FFFF00"/>
                </a:highlight>
                <a:latin typeface="Arial"/>
                <a:ea typeface="Arial"/>
                <a:cs typeface="Arial"/>
                <a:sym typeface="Arial"/>
              </a:rPr>
              <a:t> </a:t>
            </a:r>
            <a:r>
              <a:rPr lang="en-US">
                <a:latin typeface="Arial"/>
                <a:ea typeface="Arial"/>
                <a:cs typeface="Arial"/>
                <a:sym typeface="Arial"/>
              </a:rPr>
              <a:t>Withdrawals after 59½, as an opportunity to move more of your funds into the investments you prefer, without incurring additional penalties. </a:t>
            </a:r>
            <a:endParaRPr/>
          </a:p>
        </p:txBody>
      </p:sp>
      <p:sp>
        <p:nvSpPr>
          <p:cNvPr id="429" name="Google Shape;429;p23: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US" dirty="0">
                <a:latin typeface="Calibri" panose="020F0502020204030204" pitchFamily="34" charset="0"/>
                <a:ea typeface="Calibri" panose="020F0502020204030204" pitchFamily="34" charset="0"/>
                <a:cs typeface="Times New Roman" panose="02020603050405020304" pitchFamily="18" charset="0"/>
              </a:rPr>
              <a:t>My name is, Tom Mitchell and I have the </a:t>
            </a:r>
            <a:r>
              <a:rPr lang="en-US" u="sng" dirty="0">
                <a:latin typeface="Calibri" panose="020F0502020204030204" pitchFamily="34" charset="0"/>
                <a:ea typeface="Calibri" panose="020F0502020204030204" pitchFamily="34" charset="0"/>
                <a:cs typeface="Times New Roman" panose="02020603050405020304" pitchFamily="18" charset="0"/>
              </a:rPr>
              <a:t>honor of leading the OneAZ Wealth Management team of Wealth Advisors,  located here at the OneAZ Credit Union.</a:t>
            </a:r>
            <a:r>
              <a:rPr lang="en-US" dirty="0">
                <a:latin typeface="Calibri" panose="020F0502020204030204" pitchFamily="34" charset="0"/>
                <a:ea typeface="Calibri" panose="020F0502020204030204" pitchFamily="34" charset="0"/>
                <a:cs typeface="Times New Roman" panose="02020603050405020304" pitchFamily="18" charset="0"/>
              </a:rPr>
              <a:t>    Our full-time professional financial advisors, we are assisting clients and members of the OneAZ Credit Union all over the great state of Arizona!</a:t>
            </a:r>
          </a:p>
          <a:p>
            <a:pPr>
              <a:lnSpc>
                <a:spcPct val="107000"/>
              </a:lnSpc>
              <a:spcAft>
                <a:spcPts val="845"/>
              </a:spcAft>
            </a:pPr>
            <a:r>
              <a:rPr lang="en-US" dirty="0">
                <a:latin typeface="Calibri" panose="020F0502020204030204" pitchFamily="34" charset="0"/>
                <a:ea typeface="Calibri" panose="020F0502020204030204" pitchFamily="34" charset="0"/>
                <a:cs typeface="Times New Roman" panose="02020603050405020304" pitchFamily="18" charset="0"/>
              </a:rPr>
              <a:t>We are very excited to bring these educational topics directly to you and we are planning more later in the year,  with topics on Social Security, Medicare, Women in Investing, and more…   </a:t>
            </a:r>
          </a:p>
          <a:p>
            <a:pPr>
              <a:lnSpc>
                <a:spcPct val="107000"/>
              </a:lnSpc>
              <a:spcAft>
                <a:spcPts val="845"/>
              </a:spcAft>
            </a:pPr>
            <a:r>
              <a:rPr lang="en-US" dirty="0">
                <a:latin typeface="Calibri" panose="020F0502020204030204" pitchFamily="34" charset="0"/>
                <a:ea typeface="Calibri" panose="020F0502020204030204" pitchFamily="34" charset="0"/>
                <a:cs typeface="Times New Roman" panose="02020603050405020304" pitchFamily="18" charset="0"/>
              </a:rPr>
              <a:t>As a heads up, our next webinar will be on</a:t>
            </a:r>
            <a:r>
              <a:rPr lang="en-US" b="1" dirty="0">
                <a:latin typeface="Calibri" panose="020F0502020204030204" pitchFamily="34" charset="0"/>
                <a:ea typeface="Calibri" panose="020F0502020204030204" pitchFamily="34" charset="0"/>
                <a:cs typeface="Times New Roman" panose="02020603050405020304" pitchFamily="18" charset="0"/>
              </a:rPr>
              <a:t> TBD WEBINAR DATE.</a:t>
            </a:r>
          </a:p>
          <a:p>
            <a:endParaRPr lang="en-US" dirty="0"/>
          </a:p>
          <a:p>
            <a:endParaRPr lang="en-US" dirty="0"/>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algn="r" defTabSz="966576">
              <a:buClrTx/>
              <a:defRPr/>
            </a:pPr>
            <a:fld id="{FA41E740-A33C-4EDC-A7FF-54C6BCFC745E}" type="slidenum">
              <a:rPr lang="en-US" sz="1200" kern="1200">
                <a:solidFill>
                  <a:prstClr val="black"/>
                </a:solidFill>
                <a:latin typeface="Calibri"/>
                <a:ea typeface="+mn-ea"/>
                <a:cs typeface="+mn-cs"/>
              </a:rPr>
              <a:pPr algn="r" defTabSz="966576">
                <a:buClrTx/>
                <a:defRPr/>
              </a:pPr>
              <a:t>3</a:t>
            </a:fld>
            <a:endParaRPr lang="en-US" sz="1200" kern="1200">
              <a:solidFill>
                <a:prstClr val="black"/>
              </a:solidFill>
              <a:latin typeface="Calibri"/>
              <a:ea typeface="+mn-ea"/>
              <a:cs typeface="+mn-cs"/>
            </a:endParaRPr>
          </a:p>
        </p:txBody>
      </p:sp>
    </p:spTree>
    <p:extLst>
      <p:ext uri="{BB962C8B-B14F-4D97-AF65-F5344CB8AC3E}">
        <p14:creationId xmlns:p14="http://schemas.microsoft.com/office/powerpoint/2010/main" val="2653304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4: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4: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If you’ve decided that you won’t be swayed by the temptation of cashing out, </a:t>
            </a:r>
            <a:r>
              <a:rPr lang="en-US" b="1" i="1">
                <a:latin typeface="Arial"/>
                <a:ea typeface="Arial"/>
                <a:cs typeface="Arial"/>
                <a:sym typeface="Arial"/>
              </a:rPr>
              <a:t>and</a:t>
            </a:r>
            <a:r>
              <a:rPr lang="en-US">
                <a:latin typeface="Arial"/>
                <a:ea typeface="Arial"/>
                <a:cs typeface="Arial"/>
                <a:sym typeface="Arial"/>
              </a:rPr>
              <a:t> you want a simpler way to keep track of your retirement assets, you might have decided a rollover is what you want.</a:t>
            </a:r>
            <a:endParaRPr b="0" i="0">
              <a:latin typeface="Arial"/>
              <a:ea typeface="Arial"/>
              <a:cs typeface="Arial"/>
              <a:sym typeface="Arial"/>
            </a:endParaRPr>
          </a:p>
          <a:p>
            <a:pPr marL="181233" indent="-181233">
              <a:buClr>
                <a:schemeClr val="dk1"/>
              </a:buClr>
              <a:buSzPts val="1200"/>
              <a:buFont typeface="Arial"/>
              <a:buChar char="•"/>
            </a:pPr>
            <a:r>
              <a:rPr lang="en-US">
                <a:latin typeface="Arial"/>
                <a:ea typeface="Arial"/>
                <a:cs typeface="Arial"/>
                <a:sym typeface="Arial"/>
              </a:rPr>
              <a:t>Your next choice is whether you want to complete a direct rollover or an indirect rollover. This is also called a 60-day rollover. Talking with an advisor can help you decide which is best for you.</a:t>
            </a:r>
            <a:endParaRPr b="0" i="0">
              <a:latin typeface="Arial"/>
              <a:ea typeface="Arial"/>
              <a:cs typeface="Arial"/>
              <a:sym typeface="Arial"/>
            </a:endParaRPr>
          </a:p>
        </p:txBody>
      </p:sp>
      <p:sp>
        <p:nvSpPr>
          <p:cNvPr id="443" name="Google Shape;443;p24: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5: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5: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With a direct rollover, you don’t handle the funds. Your assets are instead transferred by your previous employer plan administrator to either your new plan or the Rollover IRA you chose.</a:t>
            </a:r>
            <a:endParaRPr/>
          </a:p>
          <a:p>
            <a:pPr marL="181233" indent="-181233">
              <a:buClr>
                <a:schemeClr val="dk1"/>
              </a:buClr>
              <a:buSzPts val="1200"/>
              <a:buFont typeface="Arial"/>
              <a:buChar char="•"/>
            </a:pPr>
            <a:r>
              <a:rPr lang="en-US">
                <a:latin typeface="Arial"/>
                <a:ea typeface="Arial"/>
                <a:cs typeface="Arial"/>
                <a:sym typeface="Arial"/>
              </a:rPr>
              <a:t>Your </a:t>
            </a:r>
            <a:r>
              <a:rPr lang="en-US" b="1">
                <a:latin typeface="Arial"/>
                <a:ea typeface="Arial"/>
                <a:cs typeface="Arial"/>
                <a:sym typeface="Arial"/>
              </a:rPr>
              <a:t>previous plan administrator </a:t>
            </a:r>
            <a:r>
              <a:rPr lang="en-US">
                <a:latin typeface="Arial"/>
                <a:ea typeface="Arial"/>
                <a:cs typeface="Arial"/>
                <a:sym typeface="Arial"/>
              </a:rPr>
              <a:t>makes a payment to your new IRA or to your new employer’s plan </a:t>
            </a:r>
            <a:endParaRPr/>
          </a:p>
          <a:p>
            <a:pPr marL="181233" indent="-181233">
              <a:buClr>
                <a:schemeClr val="dk1"/>
              </a:buClr>
              <a:buSzPts val="1200"/>
              <a:buFont typeface="Arial"/>
              <a:buChar char="•"/>
            </a:pPr>
            <a:r>
              <a:rPr lang="en-US">
                <a:latin typeface="Arial"/>
                <a:ea typeface="Arial"/>
                <a:cs typeface="Arial"/>
                <a:sym typeface="Arial"/>
              </a:rPr>
              <a:t>[CLICK TO SHOW MOVEMENT OF MONEY]</a:t>
            </a:r>
            <a:endParaRPr/>
          </a:p>
          <a:p>
            <a:pPr marL="181233" indent="-181233">
              <a:buClr>
                <a:schemeClr val="dk1"/>
              </a:buClr>
              <a:buSzPts val="1200"/>
              <a:buFont typeface="Arial"/>
              <a:buChar char="•"/>
            </a:pPr>
            <a:r>
              <a:rPr lang="en-US">
                <a:latin typeface="Arial"/>
                <a:ea typeface="Arial"/>
                <a:cs typeface="Arial"/>
                <a:sym typeface="Arial"/>
              </a:rPr>
              <a:t>[CLICK TO BRING UP BULLETS]</a:t>
            </a:r>
            <a:endParaRPr/>
          </a:p>
          <a:p>
            <a:pPr marL="181233" indent="-181233">
              <a:buClr>
                <a:schemeClr val="dk1"/>
              </a:buClr>
              <a:buSzPts val="1200"/>
              <a:buFont typeface="Arial"/>
              <a:buChar char="•"/>
            </a:pPr>
            <a:r>
              <a:rPr lang="en-US">
                <a:latin typeface="Arial"/>
                <a:ea typeface="Arial"/>
                <a:cs typeface="Arial"/>
                <a:sym typeface="Arial"/>
              </a:rPr>
              <a:t>In a direct rollover, there’s: </a:t>
            </a:r>
            <a:endParaRPr/>
          </a:p>
          <a:p>
            <a:pPr marL="664522" lvl="1" indent="-181233">
              <a:buClr>
                <a:schemeClr val="dk1"/>
              </a:buClr>
              <a:buSzPts val="1200"/>
              <a:buFont typeface="Arial"/>
              <a:buChar char="•"/>
            </a:pPr>
            <a:r>
              <a:rPr lang="en-US">
                <a:latin typeface="Arial"/>
                <a:ea typeface="Arial"/>
                <a:cs typeface="Arial"/>
                <a:sym typeface="Arial"/>
              </a:rPr>
              <a:t>No income taxes due at time of rollover</a:t>
            </a:r>
            <a:endParaRPr/>
          </a:p>
          <a:p>
            <a:pPr marL="664522" lvl="1" indent="-181233">
              <a:buClr>
                <a:schemeClr val="dk1"/>
              </a:buClr>
              <a:buSzPts val="1200"/>
              <a:buFont typeface="Arial"/>
              <a:buChar char="•"/>
            </a:pPr>
            <a:r>
              <a:rPr lang="en-US">
                <a:latin typeface="Arial"/>
                <a:ea typeface="Arial"/>
                <a:cs typeface="Arial"/>
                <a:sym typeface="Arial"/>
              </a:rPr>
              <a:t>No requirement to withhold 20% for taxes</a:t>
            </a:r>
            <a:endParaRPr/>
          </a:p>
          <a:p>
            <a:pPr marL="664522" lvl="1" indent="-181233">
              <a:buClr>
                <a:schemeClr val="dk1"/>
              </a:buClr>
              <a:buSzPts val="1200"/>
              <a:buFont typeface="Arial"/>
              <a:buChar char="•"/>
            </a:pPr>
            <a:r>
              <a:rPr lang="en-US">
                <a:latin typeface="Arial"/>
                <a:ea typeface="Arial"/>
                <a:cs typeface="Arial"/>
                <a:sym typeface="Arial"/>
              </a:rPr>
              <a:t>No 10% penalty for early withdrawal</a:t>
            </a:r>
            <a:endParaRPr/>
          </a:p>
          <a:p>
            <a:pPr marL="181233" indent="-181233">
              <a:buClr>
                <a:schemeClr val="dk1"/>
              </a:buClr>
              <a:buSzPts val="1200"/>
              <a:buFont typeface="Arial"/>
              <a:buChar char="•"/>
            </a:pPr>
            <a:r>
              <a:rPr lang="en-US">
                <a:latin typeface="Arial"/>
                <a:ea typeface="Arial"/>
                <a:cs typeface="Arial"/>
                <a:sym typeface="Arial"/>
              </a:rPr>
              <a:t>Your funds retain their tax-deferred status and may continue to grow in the new plan. You start the process by contacting the administrator of your former employer’s plan.</a:t>
            </a:r>
            <a:endParaRPr b="0" i="0">
              <a:latin typeface="Arial"/>
              <a:ea typeface="Arial"/>
              <a:cs typeface="Arial"/>
              <a:sym typeface="Arial"/>
            </a:endParaRPr>
          </a:p>
        </p:txBody>
      </p:sp>
      <p:sp>
        <p:nvSpPr>
          <p:cNvPr id="458" name="Google Shape;458;p25: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5: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5: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Your “previous” plan administrator makes a payment to YOU</a:t>
            </a:r>
            <a:endParaRPr/>
          </a:p>
          <a:p>
            <a:pPr marL="181233" indent="-181233">
              <a:buClr>
                <a:schemeClr val="dk1"/>
              </a:buClr>
              <a:buSzPts val="1200"/>
              <a:buFont typeface="Arial"/>
              <a:buChar char="•"/>
            </a:pPr>
            <a:r>
              <a:rPr lang="en-US">
                <a:latin typeface="Arial"/>
                <a:ea typeface="Arial"/>
                <a:cs typeface="Arial"/>
                <a:sym typeface="Arial"/>
              </a:rPr>
              <a:t>With an indirect rollover, YOU  handle the funds. </a:t>
            </a:r>
            <a:endParaRPr/>
          </a:p>
          <a:p>
            <a:pPr marL="181233" indent="-181233">
              <a:buClr>
                <a:schemeClr val="dk1"/>
              </a:buClr>
              <a:buSzPts val="1200"/>
              <a:buFont typeface="Arial"/>
              <a:buChar char="•"/>
            </a:pPr>
            <a:r>
              <a:rPr lang="en-US">
                <a:latin typeface="Arial"/>
                <a:ea typeface="Arial"/>
                <a:cs typeface="Arial"/>
                <a:sym typeface="Arial"/>
              </a:rPr>
              <a:t>[CLICK TO SHOW MOVEMENT OF MONEY]</a:t>
            </a:r>
            <a:endParaRPr/>
          </a:p>
          <a:p>
            <a:pPr marL="181233" indent="-181233">
              <a:buClr>
                <a:schemeClr val="dk1"/>
              </a:buClr>
              <a:buSzPts val="1200"/>
              <a:buFont typeface="Arial"/>
              <a:buChar char="•"/>
            </a:pPr>
            <a:r>
              <a:rPr lang="en-US">
                <a:latin typeface="Arial"/>
                <a:ea typeface="Arial"/>
                <a:cs typeface="Arial"/>
                <a:sym typeface="Arial"/>
              </a:rPr>
              <a:t>Your previous plan administrator sends the check to you, with 20% withheld, in case you don’t make a full deposit into your new plan or IRA.</a:t>
            </a:r>
            <a:endParaRPr/>
          </a:p>
          <a:p>
            <a:pPr marL="181233" indent="-181233">
              <a:buClr>
                <a:schemeClr val="dk1"/>
              </a:buClr>
              <a:buSzPts val="1200"/>
              <a:buFont typeface="Arial"/>
              <a:buChar char="•"/>
            </a:pPr>
            <a:r>
              <a:rPr lang="en-US">
                <a:latin typeface="Arial"/>
                <a:ea typeface="Arial"/>
                <a:cs typeface="Arial"/>
                <a:sym typeface="Arial"/>
              </a:rPr>
              <a:t>[CLICK TO SHOW MOVEMENT OF MONEY]</a:t>
            </a:r>
            <a:endParaRPr/>
          </a:p>
          <a:p>
            <a:pPr marL="181233" indent="-181233">
              <a:buClr>
                <a:schemeClr val="dk1"/>
              </a:buClr>
              <a:buSzPts val="1200"/>
              <a:buFont typeface="Arial"/>
              <a:buChar char="•"/>
            </a:pPr>
            <a:r>
              <a:rPr lang="en-US">
                <a:latin typeface="Arial"/>
                <a:ea typeface="Arial"/>
                <a:cs typeface="Arial"/>
                <a:sym typeface="Arial"/>
              </a:rPr>
              <a:t>And you have just 60 days to execute the rollover.</a:t>
            </a:r>
            <a:endParaRPr b="0" i="0">
              <a:latin typeface="Arial"/>
              <a:ea typeface="Arial"/>
              <a:cs typeface="Arial"/>
              <a:sym typeface="Arial"/>
            </a:endParaRPr>
          </a:p>
        </p:txBody>
      </p:sp>
      <p:sp>
        <p:nvSpPr>
          <p:cNvPr id="477" name="Google Shape;477;p45: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7: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7: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The penalties for missing the 60-day reinvestment deadline are not minor. </a:t>
            </a:r>
            <a:endParaRPr/>
          </a:p>
          <a:p>
            <a:pPr marL="181233" indent="-181233">
              <a:buClr>
                <a:schemeClr val="dk1"/>
              </a:buClr>
              <a:buSzPts val="1200"/>
              <a:buFont typeface="Arial"/>
              <a:buChar char="•"/>
            </a:pPr>
            <a:r>
              <a:rPr lang="en-US">
                <a:latin typeface="Arial"/>
                <a:ea typeface="Arial"/>
                <a:cs typeface="Arial"/>
                <a:sym typeface="Arial"/>
              </a:rPr>
              <a:t>Essentially, if you don’t roll it into something, the rollover becomes a cash distribution. </a:t>
            </a:r>
            <a:endParaRPr/>
          </a:p>
          <a:p>
            <a:pPr marL="181233" indent="-181233">
              <a:buClr>
                <a:schemeClr val="dk1"/>
              </a:buClr>
              <a:buSzPts val="1200"/>
              <a:buFont typeface="Arial"/>
              <a:buChar char="•"/>
            </a:pPr>
            <a:r>
              <a:rPr lang="en-US">
                <a:latin typeface="Arial"/>
                <a:ea typeface="Arial"/>
                <a:cs typeface="Arial"/>
                <a:sym typeface="Arial"/>
              </a:rPr>
              <a:t>Income taxes are due for the year, the participant can no longer roll over that money to a tax-deferred account, and there’s an additional 10% tax on withdrawals made before age 59½.</a:t>
            </a:r>
            <a:endParaRPr/>
          </a:p>
          <a:p>
            <a:pPr marL="181233" indent="-181233">
              <a:buClr>
                <a:schemeClr val="dk1"/>
              </a:buClr>
              <a:buSzPts val="1200"/>
              <a:buFont typeface="Arial"/>
              <a:buChar char="•"/>
            </a:pPr>
            <a:r>
              <a:rPr lang="en-US">
                <a:latin typeface="Arial"/>
                <a:ea typeface="Arial"/>
                <a:cs typeface="Arial"/>
                <a:sym typeface="Arial"/>
              </a:rPr>
              <a:t>So, miss the 60-day window on an indirect rollover, and it looks a lot like cashing out: lost opportunities and a lot of tax liability.</a:t>
            </a:r>
            <a:endParaRPr b="0" i="0">
              <a:latin typeface="Arial"/>
              <a:ea typeface="Arial"/>
              <a:cs typeface="Arial"/>
              <a:sym typeface="Arial"/>
            </a:endParaRPr>
          </a:p>
        </p:txBody>
      </p:sp>
      <p:sp>
        <p:nvSpPr>
          <p:cNvPr id="497" name="Google Shape;497;p27: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8: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28: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[READ SLIDE]</a:t>
            </a:r>
            <a:endParaRPr b="0">
              <a:latin typeface="Arial"/>
              <a:ea typeface="Arial"/>
              <a:cs typeface="Arial"/>
              <a:sym typeface="Arial"/>
            </a:endParaRPr>
          </a:p>
        </p:txBody>
      </p:sp>
      <p:sp>
        <p:nvSpPr>
          <p:cNvPr id="512" name="Google Shape;512;p28: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9: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9: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If there’s anything you need to remember from today, it’s this: Every one of these options has potential consequences. </a:t>
            </a:r>
            <a:endParaRPr/>
          </a:p>
          <a:p>
            <a:pPr marL="181233" indent="-181233">
              <a:buClr>
                <a:schemeClr val="dk1"/>
              </a:buClr>
              <a:buSzPts val="1200"/>
              <a:buFont typeface="Arial"/>
              <a:buChar char="•"/>
            </a:pPr>
            <a:r>
              <a:rPr lang="en-US">
                <a:latin typeface="Arial"/>
                <a:ea typeface="Arial"/>
                <a:cs typeface="Arial"/>
                <a:sym typeface="Arial"/>
              </a:rPr>
              <a:t>Some options may be easier, like taking no action. </a:t>
            </a:r>
            <a:endParaRPr/>
          </a:p>
          <a:p>
            <a:pPr marL="181233" indent="-181233">
              <a:buClr>
                <a:schemeClr val="dk1"/>
              </a:buClr>
              <a:buSzPts val="1200"/>
              <a:buFont typeface="Arial"/>
              <a:buChar char="•"/>
            </a:pPr>
            <a:r>
              <a:rPr lang="en-US">
                <a:latin typeface="Arial"/>
                <a:ea typeface="Arial"/>
                <a:cs typeface="Arial"/>
                <a:sym typeface="Arial"/>
              </a:rPr>
              <a:t>Some might be enticing in the moment, like cashing out. </a:t>
            </a:r>
            <a:endParaRPr/>
          </a:p>
          <a:p>
            <a:pPr marL="181233" indent="-181233">
              <a:buClr>
                <a:schemeClr val="dk1"/>
              </a:buClr>
              <a:buSzPts val="1200"/>
              <a:buFont typeface="Arial"/>
              <a:buChar char="•"/>
            </a:pPr>
            <a:r>
              <a:rPr lang="en-US">
                <a:latin typeface="Arial"/>
                <a:ea typeface="Arial"/>
                <a:cs typeface="Arial"/>
                <a:sym typeface="Arial"/>
              </a:rPr>
              <a:t>But when you’re working on building your retirement savings, it’s important to remember the growth potential that compounding brings over time.</a:t>
            </a:r>
            <a:endParaRPr/>
          </a:p>
          <a:p>
            <a:pPr marL="181233" indent="-181233">
              <a:buClr>
                <a:schemeClr val="dk1"/>
              </a:buClr>
              <a:buSzPts val="1200"/>
              <a:buFont typeface="Arial"/>
              <a:buChar char="•"/>
            </a:pPr>
            <a:r>
              <a:rPr lang="en-US">
                <a:latin typeface="Arial"/>
                <a:ea typeface="Arial"/>
                <a:cs typeface="Arial"/>
                <a:sym typeface="Arial"/>
              </a:rPr>
              <a:t>And when you need help rolling over your retirement plan assets, your financial advisor’s here for you.</a:t>
            </a:r>
            <a:endParaRPr b="0" i="0">
              <a:latin typeface="Arial"/>
              <a:ea typeface="Arial"/>
              <a:cs typeface="Arial"/>
              <a:sym typeface="Arial"/>
            </a:endParaRPr>
          </a:p>
        </p:txBody>
      </p:sp>
      <p:sp>
        <p:nvSpPr>
          <p:cNvPr id="531" name="Google Shape;531;p29: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material for the presentation and have relate more to the situation with the OneAZ Pension Termination, I have outline these specific options for you to consider. </a:t>
            </a:r>
          </a:p>
          <a:p>
            <a:r>
              <a:rPr lang="en-US" dirty="0"/>
              <a:t>1. Roll over into OneAZ 401k plan – this is for Active current OneAZ Associates only. </a:t>
            </a:r>
          </a:p>
          <a:p>
            <a:endParaRPr lang="en-US" dirty="0"/>
          </a:p>
          <a:p>
            <a:r>
              <a:rPr lang="en-US" dirty="0"/>
              <a:t>2. Roll over the assets to new employer’s plan, if available and rollovers are permitted for the Non-Active OneAZ Associates only. </a:t>
            </a:r>
          </a:p>
          <a:p>
            <a:endParaRPr lang="en-US" dirty="0"/>
          </a:p>
          <a:p>
            <a:r>
              <a:rPr lang="en-US" dirty="0"/>
              <a:t>3. Convert to Cash:  Lump-sum distribution, but keep in mind the immediate tax liability with this option.  </a:t>
            </a:r>
          </a:p>
          <a:p>
            <a:endParaRPr lang="en-US" dirty="0"/>
          </a:p>
          <a:p>
            <a:r>
              <a:rPr lang="en-US" dirty="0"/>
              <a:t>4. Roll over the assets to a Personal IRA, can provide lots of flexibility and choices more tailored to your specific needs and desires.  </a:t>
            </a:r>
          </a:p>
          <a:p>
            <a:endParaRPr lang="en-US" dirty="0"/>
          </a:p>
          <a:p>
            <a:r>
              <a:rPr lang="en-US" dirty="0"/>
              <a:t>5. Retain it as an Annuity distribution plan  can provide you with the lifetime Income Payouts the pension was originally designed to do.  </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584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desire is to retain the guaranteed monthly payout income strategy, you should carefully evaluate and consider the following options you have: </a:t>
            </a:r>
          </a:p>
          <a:p>
            <a:endParaRPr lang="en-US" dirty="0"/>
          </a:p>
          <a:p>
            <a:r>
              <a:rPr lang="en-US" dirty="0"/>
              <a:t>A. Leave it with Principal Group and accept their payout options. </a:t>
            </a:r>
          </a:p>
          <a:p>
            <a:r>
              <a:rPr lang="en-US" dirty="0"/>
              <a:t>                                                  or</a:t>
            </a:r>
          </a:p>
          <a:p>
            <a:r>
              <a:rPr lang="en-US" dirty="0"/>
              <a:t>B.  Roll over to another annuity provider that may offer different income options and beneficiary benefits that you may desire.</a:t>
            </a:r>
          </a:p>
          <a:p>
            <a:r>
              <a:rPr lang="en-US" dirty="0"/>
              <a:t>                                                  or</a:t>
            </a:r>
          </a:p>
          <a:p>
            <a:r>
              <a:rPr lang="en-US" dirty="0"/>
              <a:t>C. Plan to Annuitize, and use the “Pension Maximizing” strategy </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4962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Pension Maximizing strategy concept has been around a long time, however it requires some careful understanding and planning of the process.  With the Pension Max method, you are designing, managing and controlling your income and the benefits that may or may not be left to your beneficiaries.   It actually can be very effective if your age and health are good, because you can use insurance to provide tax-free benefits to your beneficiaries, plus cash options.  </a:t>
            </a:r>
          </a:p>
          <a:p>
            <a:r>
              <a:rPr lang="en-US" sz="1100" dirty="0"/>
              <a:t>Here is a simple example,  suppose your income payout options are $1,000./</a:t>
            </a:r>
            <a:r>
              <a:rPr lang="en-US" sz="1100" dirty="0" err="1"/>
              <a:t>mo</a:t>
            </a:r>
            <a:r>
              <a:rPr lang="en-US" sz="1100" dirty="0"/>
              <a:t> for a single life or $800. for joint life that will provide an income to your designated beneficiary.   </a:t>
            </a:r>
          </a:p>
          <a:p>
            <a:r>
              <a:rPr lang="en-US" sz="1100" dirty="0"/>
              <a:t>When you use the Pension Max method, you select the Single Life option and purchase a Pension Life Policy for the beneficiary(s) using the monthly payout difference ($200/</a:t>
            </a:r>
            <a:r>
              <a:rPr lang="en-US" sz="1100" dirty="0" err="1"/>
              <a:t>mo</a:t>
            </a:r>
            <a:r>
              <a:rPr lang="en-US" sz="1100" dirty="0"/>
              <a:t>) between the Single and Joint life payout.  The Pension Life policy can provide:  Tax-Free death benefits to beneficiary(s), and they can use the proceeds to generate their tax-free income as designed.  They may not need all of the cash proceeds, so the excess can be enjoyed and passed to heirs.    </a:t>
            </a:r>
          </a:p>
          <a:p>
            <a:r>
              <a:rPr lang="en-US" sz="1100" dirty="0"/>
              <a:t>If beneficiary(s) predeceases the owner, the owner may wish to cancel the pension life policy and enjoy the balance of their higher single life income ($1,000) payout and any cash values of pension life policy.   </a:t>
            </a:r>
          </a:p>
          <a:p>
            <a:r>
              <a:rPr lang="en-US" sz="1100" dirty="0"/>
              <a:t>This strategy requires careful planning and insurability by the owner.  Depending upon the difference between the ages of the owner and beneficiary, it may or may not be financially feasible to self-insure with the pension life policy strategy.  Please consult with your advisor(s) for suitability and feasibility.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7165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69"/>
              </a:spcAft>
            </a:pPr>
            <a:r>
              <a:rPr lang="en-US" sz="1200" dirty="0">
                <a:latin typeface="+mn-lt"/>
                <a:ea typeface="Calibri" panose="020F0502020204030204" pitchFamily="34" charset="0"/>
                <a:cs typeface="Times New Roman" panose="02020603050405020304" pitchFamily="18" charset="0"/>
              </a:rPr>
              <a:t>We have a number of questions coming in now.  Please email any questions you have to </a:t>
            </a:r>
            <a:r>
              <a:rPr lang="en-US" sz="1200" u="sng" dirty="0">
                <a:solidFill>
                  <a:srgbClr val="0563C1"/>
                </a:solidFill>
                <a:latin typeface="+mn-lt"/>
                <a:ea typeface="Calibri" panose="020F0502020204030204" pitchFamily="34" charset="0"/>
                <a:cs typeface="Times New Roman" panose="02020603050405020304" pitchFamily="18" charset="0"/>
                <a:hlinkClick r:id="rId3"/>
              </a:rPr>
              <a:t>OneAZWealth@oneazcu.com</a:t>
            </a:r>
            <a:r>
              <a:rPr lang="en-US" sz="1200" dirty="0">
                <a:latin typeface="+mn-lt"/>
                <a:ea typeface="Calibri" panose="020F0502020204030204" pitchFamily="34" charset="0"/>
                <a:cs typeface="Times New Roman" panose="02020603050405020304" pitchFamily="18" charset="0"/>
              </a:rPr>
              <a:t>   ... And we will be sure to address them…</a:t>
            </a:r>
          </a:p>
          <a:p>
            <a:pPr>
              <a:lnSpc>
                <a:spcPct val="107000"/>
              </a:lnSpc>
              <a:spcAft>
                <a:spcPts val="769"/>
              </a:spcAft>
            </a:pPr>
            <a:r>
              <a:rPr lang="en-US" sz="1200" dirty="0">
                <a:latin typeface="+mn-lt"/>
                <a:ea typeface="Calibri" panose="020F0502020204030204" pitchFamily="34" charset="0"/>
                <a:cs typeface="Times New Roman" panose="02020603050405020304" pitchFamily="18" charset="0"/>
              </a:rPr>
              <a:t>So, our first question is: </a:t>
            </a:r>
            <a:r>
              <a:rPr lang="en-US" sz="1200" b="1" dirty="0">
                <a:latin typeface="+mn-lt"/>
                <a:ea typeface="Calibri" panose="020F0502020204030204" pitchFamily="34" charset="0"/>
                <a:cs typeface="Times New Roman" panose="02020603050405020304" pitchFamily="18" charset="0"/>
              </a:rPr>
              <a:t>(TBD)</a:t>
            </a:r>
          </a:p>
          <a:p>
            <a:pPr defTabSz="950770">
              <a:defRPr/>
            </a:pPr>
            <a:endParaRPr lang="en-US" sz="1200" dirty="0">
              <a:latin typeface="+mn-lt"/>
              <a:ea typeface="Calibri" panose="020F0502020204030204" pitchFamily="34" charset="0"/>
              <a:cs typeface="Times New Roman" panose="02020603050405020304" pitchFamily="18" charset="0"/>
            </a:endParaRPr>
          </a:p>
          <a:p>
            <a:pPr defTabSz="950770">
              <a:defRPr/>
            </a:pPr>
            <a:endParaRPr lang="en-US" sz="1200" dirty="0">
              <a:latin typeface="+mn-lt"/>
              <a:ea typeface="Calibri" panose="020F0502020204030204" pitchFamily="34" charset="0"/>
              <a:cs typeface="Times New Roman" panose="02020603050405020304" pitchFamily="18" charset="0"/>
            </a:endParaRPr>
          </a:p>
          <a:p>
            <a:pPr defTabSz="950770">
              <a:defRPr/>
            </a:pPr>
            <a:r>
              <a:rPr lang="en-US" sz="1200" dirty="0">
                <a:latin typeface="+mn-lt"/>
                <a:ea typeface="Calibri" panose="020F0502020204030204" pitchFamily="34" charset="0"/>
                <a:cs typeface="Times New Roman" panose="02020603050405020304" pitchFamily="18" charset="0"/>
              </a:rPr>
              <a:t>If we do not get to your question, I promise we will respond to you directly.   </a:t>
            </a:r>
          </a:p>
          <a:p>
            <a:endParaRPr lang="en-US" sz="1200" dirty="0">
              <a:latin typeface="+mn-lt"/>
            </a:endParaRPr>
          </a:p>
        </p:txBody>
      </p:sp>
      <p:sp>
        <p:nvSpPr>
          <p:cNvPr id="7" name="Slide Number Placeholder 6">
            <a:extLst>
              <a:ext uri="{FF2B5EF4-FFF2-40B4-BE49-F238E27FC236}">
                <a16:creationId xmlns:a16="http://schemas.microsoft.com/office/drawing/2014/main" id="{5FD49895-93EE-492B-A890-91062A9FC8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26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US" sz="1500" dirty="0">
                <a:latin typeface="Calibri" panose="020F0502020204030204" pitchFamily="34" charset="0"/>
                <a:ea typeface="Calibri" panose="020F0502020204030204" pitchFamily="34" charset="0"/>
                <a:cs typeface="Times New Roman" panose="02020603050405020304" pitchFamily="18" charset="0"/>
              </a:rPr>
              <a:t>First,</a:t>
            </a:r>
            <a:r>
              <a:rPr lang="en-US" sz="1500" b="1" dirty="0">
                <a:latin typeface="Calibri" panose="020F0502020204030204" pitchFamily="34" charset="0"/>
                <a:ea typeface="Calibri" panose="020F0502020204030204" pitchFamily="34" charset="0"/>
                <a:cs typeface="Times New Roman" panose="02020603050405020304" pitchFamily="18" charset="0"/>
              </a:rPr>
              <a:t> here is our Information page,  it contains our required legal disclosures for your convenience.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US" sz="1500" dirty="0">
                <a:latin typeface="Calibri" panose="020F0502020204030204" pitchFamily="34" charset="0"/>
                <a:ea typeface="Calibri" panose="020F0502020204030204" pitchFamily="34" charset="0"/>
                <a:cs typeface="Times New Roman" panose="02020603050405020304" pitchFamily="18" charset="0"/>
              </a:rPr>
              <a:t>Please always check out our </a:t>
            </a:r>
            <a:r>
              <a:rPr lang="en-US" sz="1500" b="1" dirty="0">
                <a:latin typeface="Calibri" panose="020F0502020204030204" pitchFamily="34" charset="0"/>
                <a:ea typeface="Calibri" panose="020F0502020204030204" pitchFamily="34" charset="0"/>
                <a:cs typeface="Times New Roman" panose="02020603050405020304" pitchFamily="18" charset="0"/>
              </a:rPr>
              <a:t>OneAZWealth.com</a:t>
            </a:r>
            <a:r>
              <a:rPr lang="en-US" sz="1500" dirty="0">
                <a:latin typeface="Calibri" panose="020F0502020204030204" pitchFamily="34" charset="0"/>
                <a:ea typeface="Calibri" panose="020F0502020204030204" pitchFamily="34" charset="0"/>
                <a:cs typeface="Times New Roman" panose="02020603050405020304" pitchFamily="18" charset="0"/>
              </a:rPr>
              <a:t> website for upcoming webinar events. </a:t>
            </a:r>
          </a:p>
          <a:p>
            <a:endParaRPr lang="en-US" dirty="0"/>
          </a:p>
        </p:txBody>
      </p:sp>
      <p:sp>
        <p:nvSpPr>
          <p:cNvPr id="7" name="Slide Number Placeholder 6">
            <a:extLst>
              <a:ext uri="{FF2B5EF4-FFF2-40B4-BE49-F238E27FC236}">
                <a16:creationId xmlns:a16="http://schemas.microsoft.com/office/drawing/2014/main" id="{4466B76B-BE24-59C9-5522-39A9D9BFA720}"/>
              </a:ext>
            </a:extLst>
          </p:cNvPr>
          <p:cNvSpPr>
            <a:spLocks noGrp="1"/>
          </p:cNvSpPr>
          <p:nvPr>
            <p:ph type="sldNum" sz="quarter" idx="5"/>
          </p:nvPr>
        </p:nvSpPr>
        <p:spPr/>
        <p:txBody>
          <a:bodyPr/>
          <a:lstStyle/>
          <a:p>
            <a:pPr algn="r" defTabSz="966552">
              <a:buClrTx/>
              <a:defRPr/>
            </a:pPr>
            <a:fld id="{FA41E740-A33C-4EDC-A7FF-54C6BCFC745E}" type="slidenum">
              <a:rPr lang="en-US" sz="1200" kern="1200">
                <a:solidFill>
                  <a:prstClr val="black"/>
                </a:solidFill>
                <a:latin typeface="Calibri" panose="020F0502020204030204"/>
                <a:ea typeface="+mn-ea"/>
                <a:cs typeface="+mn-cs"/>
              </a:rPr>
              <a:pPr algn="r" defTabSz="966552">
                <a:buClrTx/>
                <a:defRPr/>
              </a:pPr>
              <a:t>4</a:t>
            </a:fld>
            <a:endParaRPr lang="en-US"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947653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33" indent="-181233">
              <a:buClr>
                <a:schemeClr val="dk1"/>
              </a:buClr>
              <a:buSzPts val="1200"/>
              <a:buFont typeface="Arial"/>
              <a:buChar char="•"/>
            </a:pPr>
            <a:r>
              <a:rPr lang="en-US" sz="1200" dirty="0">
                <a:latin typeface="+mn-lt"/>
                <a:ea typeface="Calibri" panose="020F0502020204030204" pitchFamily="34" charset="0"/>
                <a:cs typeface="Times New Roman" panose="02020603050405020304" pitchFamily="18" charset="0"/>
              </a:rPr>
              <a:t>As a wrap-up, </a:t>
            </a:r>
            <a:r>
              <a:rPr lang="en-US" dirty="0">
                <a:latin typeface="Arial"/>
                <a:ea typeface="Arial"/>
                <a:cs typeface="Arial"/>
                <a:sym typeface="Arial"/>
              </a:rPr>
              <a:t>you can see there are lots to consider when you make your pension election decisions.  </a:t>
            </a:r>
          </a:p>
          <a:p>
            <a:pPr marL="181233" indent="-181233">
              <a:buClr>
                <a:schemeClr val="dk1"/>
              </a:buClr>
              <a:buSzPts val="1200"/>
              <a:buFont typeface="Arial"/>
              <a:buChar char="•"/>
            </a:pPr>
            <a:r>
              <a:rPr lang="en-US" dirty="0">
                <a:latin typeface="Arial"/>
                <a:ea typeface="Arial"/>
                <a:cs typeface="Arial"/>
                <a:sym typeface="Arial"/>
              </a:rPr>
              <a:t>The OneAZ Wealth team of Wealth Advisors can be your source for further education on any or all of the ideas, concepts and strategies outlined in today’s presentation.  Please take advantage of our complimentary consultations for you and your family. </a:t>
            </a:r>
          </a:p>
          <a:p>
            <a:pPr marL="181233" indent="-181233">
              <a:buClr>
                <a:schemeClr val="dk1"/>
              </a:buClr>
              <a:buSzPts val="1200"/>
              <a:buFont typeface="Arial"/>
              <a:buChar char="•"/>
            </a:pPr>
            <a:endParaRPr lang="en-US" sz="1200" dirty="0">
              <a:latin typeface="Arial"/>
              <a:ea typeface="Calibri" panose="020F0502020204030204" pitchFamily="34" charset="0"/>
              <a:cs typeface="Arial"/>
              <a:sym typeface="Arial"/>
            </a:endParaRPr>
          </a:p>
          <a:p>
            <a:pPr marL="181233" indent="-181233">
              <a:buClr>
                <a:schemeClr val="dk1"/>
              </a:buClr>
              <a:buSzPts val="1200"/>
              <a:buFont typeface="Arial"/>
              <a:buChar char="•"/>
            </a:pPr>
            <a:r>
              <a:rPr lang="en-US" sz="1200" dirty="0">
                <a:latin typeface="+mn-lt"/>
                <a:ea typeface="Calibri" panose="020F0502020204030204" pitchFamily="34" charset="0"/>
                <a:cs typeface="Times New Roman" panose="02020603050405020304" pitchFamily="18" charset="0"/>
              </a:rPr>
              <a:t>For those watching and listening,  Thank you for joining, we hope our discussion today has helped to provide you some ideas on </a:t>
            </a:r>
            <a:r>
              <a:rPr lang="en-US" dirty="0">
                <a:solidFill>
                  <a:srgbClr val="1A2F59"/>
                </a:solidFill>
                <a:latin typeface="Clarendon LT Std"/>
              </a:rPr>
              <a:t>Understanding Rollover Options and Retirement Income Strategies. </a:t>
            </a:r>
            <a:r>
              <a:rPr lang="en-US" sz="1200" dirty="0">
                <a:latin typeface="+mn-lt"/>
                <a:ea typeface="Calibri" panose="020F0502020204030204" pitchFamily="34" charset="0"/>
                <a:cs typeface="Times New Roman" panose="02020603050405020304" pitchFamily="18" charset="0"/>
              </a:rPr>
              <a:t>We all here at OneAZ Wealth Management welcome your feedback and comments.  So, Please email us any suggestions you have for future webinar topics. </a:t>
            </a:r>
          </a:p>
          <a:p>
            <a:pPr marL="181233" indent="-181233">
              <a:buClr>
                <a:schemeClr val="dk1"/>
              </a:buClr>
              <a:buSzPts val="1200"/>
              <a:buFont typeface="Arial"/>
              <a:buChar char="•"/>
            </a:pPr>
            <a:r>
              <a:rPr lang="en-US" sz="1200" dirty="0">
                <a:latin typeface="+mn-lt"/>
                <a:ea typeface="Calibri" panose="020F0502020204030204" pitchFamily="34" charset="0"/>
                <a:cs typeface="Times New Roman" panose="02020603050405020304" pitchFamily="18" charset="0"/>
              </a:rPr>
              <a:t>As always, our entire OneAZ Wealth team of Advisors stands ready to assist you in reviewing your current financial plan and portfolio in light of today’s economy.   There is no better time than the present for a 2</a:t>
            </a:r>
            <a:r>
              <a:rPr lang="en-US" sz="1200" baseline="30000" dirty="0">
                <a:latin typeface="+mn-lt"/>
                <a:ea typeface="Calibri" panose="020F0502020204030204" pitchFamily="34" charset="0"/>
                <a:cs typeface="Times New Roman" panose="02020603050405020304" pitchFamily="18" charset="0"/>
              </a:rPr>
              <a:t>nd</a:t>
            </a:r>
            <a:r>
              <a:rPr lang="en-US" sz="1200" dirty="0">
                <a:latin typeface="+mn-lt"/>
                <a:ea typeface="Calibri" panose="020F0502020204030204" pitchFamily="34" charset="0"/>
                <a:cs typeface="Times New Roman" panose="02020603050405020304" pitchFamily="18" charset="0"/>
              </a:rPr>
              <a:t> opinion on your current plan.   Many of our clients had other advisors when they first come to us, and they learned and discovered new ideas and new strategies that are better suited to their needs.   We welcome your call!</a:t>
            </a:r>
          </a:p>
          <a:p>
            <a:pPr marL="181233" indent="-181233">
              <a:buClr>
                <a:schemeClr val="dk1"/>
              </a:buClr>
              <a:buSzPts val="1200"/>
              <a:buFont typeface="Arial"/>
              <a:buChar char="•"/>
            </a:pPr>
            <a:endParaRPr lang="en-US" sz="1200" dirty="0">
              <a:latin typeface="+mn-lt"/>
              <a:ea typeface="Calibri" panose="020F0502020204030204" pitchFamily="34" charset="0"/>
              <a:cs typeface="Times New Roman" panose="02020603050405020304" pitchFamily="18" charset="0"/>
            </a:endParaRPr>
          </a:p>
          <a:p>
            <a:pPr marL="181233" indent="-181233">
              <a:buClr>
                <a:schemeClr val="dk1"/>
              </a:buClr>
              <a:buSzPts val="1200"/>
              <a:buFont typeface="Arial"/>
              <a:buChar char="•"/>
            </a:pPr>
            <a:r>
              <a:rPr lang="en-US" sz="1200" dirty="0">
                <a:latin typeface="+mn-lt"/>
                <a:ea typeface="Calibri" panose="020F0502020204030204" pitchFamily="34" charset="0"/>
                <a:cs typeface="Times New Roman" panose="02020603050405020304" pitchFamily="18" charset="0"/>
              </a:rPr>
              <a:t>Please call our toll-free number: </a:t>
            </a:r>
            <a:r>
              <a:rPr lang="en-US" sz="1200" b="1" dirty="0">
                <a:latin typeface="+mn-lt"/>
                <a:ea typeface="Calibri" panose="020F0502020204030204" pitchFamily="34" charset="0"/>
                <a:cs typeface="Times New Roman" panose="02020603050405020304" pitchFamily="18" charset="0"/>
              </a:rPr>
              <a:t>877-566-0517</a:t>
            </a:r>
            <a:r>
              <a:rPr lang="en-US" sz="1200" dirty="0">
                <a:latin typeface="+mn-lt"/>
                <a:ea typeface="Calibri" panose="020F0502020204030204" pitchFamily="34" charset="0"/>
                <a:cs typeface="Times New Roman" panose="02020603050405020304" pitchFamily="18" charset="0"/>
              </a:rPr>
              <a:t> and visit our </a:t>
            </a:r>
            <a:r>
              <a:rPr lang="en-US" sz="1200" b="1" dirty="0">
                <a:latin typeface="+mn-lt"/>
                <a:ea typeface="Calibri" panose="020F0502020204030204" pitchFamily="34" charset="0"/>
                <a:cs typeface="Times New Roman" panose="02020603050405020304" pitchFamily="18" charset="0"/>
              </a:rPr>
              <a:t>OneAZWealth.com website </a:t>
            </a:r>
            <a:r>
              <a:rPr lang="en-US" sz="1200" dirty="0">
                <a:latin typeface="+mn-lt"/>
                <a:ea typeface="Calibri" panose="020F0502020204030204" pitchFamily="34" charset="0"/>
                <a:cs typeface="Times New Roman" panose="02020603050405020304" pitchFamily="18" charset="0"/>
              </a:rPr>
              <a:t>for more information in creating your personal financial and retirement plan.      </a:t>
            </a:r>
          </a:p>
          <a:p>
            <a:pPr>
              <a:lnSpc>
                <a:spcPct val="107000"/>
              </a:lnSpc>
              <a:spcAft>
                <a:spcPts val="769"/>
              </a:spcAft>
            </a:pPr>
            <a:r>
              <a:rPr lang="en-US" sz="1200" dirty="0">
                <a:latin typeface="+mn-lt"/>
                <a:ea typeface="Calibri" panose="020F0502020204030204" pitchFamily="34" charset="0"/>
                <a:cs typeface="Times New Roman" panose="02020603050405020304" pitchFamily="18" charset="0"/>
              </a:rPr>
              <a:t> Again, Thank you for joining us…  From all of us at OneAZ Wealth, we wish you the best 2023 for your Safety, Health and Wealth!   </a:t>
            </a:r>
          </a:p>
          <a:p>
            <a:endParaRPr lang="en-US" sz="1200" dirty="0">
              <a:latin typeface="+mn-lt"/>
            </a:endParaRPr>
          </a:p>
        </p:txBody>
      </p:sp>
      <p:sp>
        <p:nvSpPr>
          <p:cNvPr id="7" name="Slide Number Placeholder 6">
            <a:extLst>
              <a:ext uri="{FF2B5EF4-FFF2-40B4-BE49-F238E27FC236}">
                <a16:creationId xmlns:a16="http://schemas.microsoft.com/office/drawing/2014/main" id="{42FB991E-6E51-138D-CF02-88417149A6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13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8">
              <a:defRPr/>
            </a:pPr>
            <a:r>
              <a:rPr lang="en-US" sz="1500" dirty="0">
                <a:ea typeface="Calibri" panose="020F0502020204030204" pitchFamily="34" charset="0"/>
                <a:cs typeface="Times New Roman" panose="02020603050405020304" pitchFamily="18" charset="0"/>
              </a:rPr>
              <a:t>For better audio, the webinar will be </a:t>
            </a:r>
            <a:r>
              <a:rPr lang="en-US" sz="1500" b="1" dirty="0">
                <a:ea typeface="Calibri" panose="020F0502020204030204" pitchFamily="34" charset="0"/>
                <a:cs typeface="Times New Roman" panose="02020603050405020304" pitchFamily="18" charset="0"/>
              </a:rPr>
              <a:t>in “listen-only mode”…   </a:t>
            </a:r>
          </a:p>
          <a:p>
            <a:pPr defTabSz="966528">
              <a:defRPr/>
            </a:pPr>
            <a:endParaRPr lang="en-US" sz="1500" dirty="0">
              <a:ea typeface="Calibri" panose="020F0502020204030204" pitchFamily="34" charset="0"/>
              <a:cs typeface="Times New Roman" panose="02020603050405020304" pitchFamily="18" charset="0"/>
            </a:endParaRPr>
          </a:p>
          <a:p>
            <a:pPr defTabSz="966528">
              <a:defRPr/>
            </a:pPr>
            <a:r>
              <a:rPr lang="en-US" sz="1500" dirty="0">
                <a:ea typeface="Calibri" panose="020F0502020204030204" pitchFamily="34" charset="0"/>
                <a:cs typeface="Times New Roman" panose="02020603050405020304" pitchFamily="18" charset="0"/>
              </a:rPr>
              <a:t>We will be </a:t>
            </a:r>
            <a:r>
              <a:rPr lang="en-US" sz="1500" b="1" dirty="0">
                <a:ea typeface="Calibri" panose="020F0502020204030204" pitchFamily="34" charset="0"/>
                <a:cs typeface="Times New Roman" panose="02020603050405020304" pitchFamily="18" charset="0"/>
              </a:rPr>
              <a:t>fielding your questions at the end of the webinar</a:t>
            </a:r>
            <a:r>
              <a:rPr lang="en-US" sz="1500" dirty="0">
                <a:ea typeface="Calibri" panose="020F0502020204030204" pitchFamily="34" charset="0"/>
                <a:cs typeface="Times New Roman" panose="02020603050405020304" pitchFamily="18" charset="0"/>
              </a:rPr>
              <a:t>.  Please, </a:t>
            </a:r>
            <a:r>
              <a:rPr lang="en-US" sz="1500" b="1" dirty="0">
                <a:ea typeface="Calibri" panose="020F0502020204030204" pitchFamily="34" charset="0"/>
                <a:cs typeface="Times New Roman" panose="02020603050405020304" pitchFamily="18" charset="0"/>
              </a:rPr>
              <a:t>email any questions to:  </a:t>
            </a:r>
            <a:r>
              <a:rPr lang="en-US" sz="1500" b="1" u="sng" dirty="0">
                <a:solidFill>
                  <a:srgbClr val="0563C1"/>
                </a:solidFill>
                <a:ea typeface="Calibri" panose="020F0502020204030204" pitchFamily="34" charset="0"/>
                <a:cs typeface="Times New Roman" panose="02020603050405020304" pitchFamily="18" charset="0"/>
                <a:hlinkClick r:id="rId3"/>
              </a:rPr>
              <a:t>oneazwealth@oneazcu.com</a:t>
            </a:r>
            <a:r>
              <a:rPr lang="en-US" sz="1500" dirty="0">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500" dirty="0"/>
          </a:p>
          <a:p>
            <a:r>
              <a:rPr lang="en-US" sz="1500" dirty="0"/>
              <a:t>Last, </a:t>
            </a:r>
            <a:r>
              <a:rPr lang="en-US" sz="1500" b="1" dirty="0"/>
              <a:t>for more information about OneAZ Wealth Management </a:t>
            </a:r>
            <a:r>
              <a:rPr lang="en-US" sz="1500" dirty="0"/>
              <a:t>and our team of wealth advisors, </a:t>
            </a:r>
            <a:r>
              <a:rPr lang="en-US" sz="1500" b="1" dirty="0"/>
              <a:t>visit OneAZWealth.com or use your mobile device to scan the QR Code on the screen now.</a:t>
            </a:r>
          </a:p>
          <a:p>
            <a:endParaRPr lang="en-US" sz="1500" dirty="0"/>
          </a:p>
          <a:p>
            <a:r>
              <a:rPr lang="en-US" sz="1500" b="1" dirty="0"/>
              <a:t>You can also connect with us on social media </a:t>
            </a:r>
            <a:r>
              <a:rPr lang="en-US" sz="1500" dirty="0"/>
              <a:t>on Facebook, LinkedIn, and YouTube for more exciting resources and helpful information.</a:t>
            </a:r>
          </a:p>
        </p:txBody>
      </p:sp>
      <p:sp>
        <p:nvSpPr>
          <p:cNvPr id="7" name="Slide Number Placeholder 6">
            <a:extLst>
              <a:ext uri="{FF2B5EF4-FFF2-40B4-BE49-F238E27FC236}">
                <a16:creationId xmlns:a16="http://schemas.microsoft.com/office/drawing/2014/main" id="{B7858A79-8EF7-A7BA-ADEE-A6CAEF23BC38}"/>
              </a:ext>
            </a:extLst>
          </p:cNvPr>
          <p:cNvSpPr>
            <a:spLocks noGrp="1"/>
          </p:cNvSpPr>
          <p:nvPr>
            <p:ph type="sldNum" sz="quarter" idx="5"/>
          </p:nvPr>
        </p:nvSpPr>
        <p:spPr/>
        <p:txBody>
          <a:bodyPr/>
          <a:lstStyle/>
          <a:p>
            <a:pPr algn="r" defTabSz="966552">
              <a:buClrTx/>
              <a:defRPr/>
            </a:pPr>
            <a:fld id="{FA41E740-A33C-4EDC-A7FF-54C6BCFC745E}" type="slidenum">
              <a:rPr lang="en-US" sz="1200" kern="1200">
                <a:solidFill>
                  <a:prstClr val="black"/>
                </a:solidFill>
                <a:latin typeface="Calibri" panose="020F0502020204030204"/>
                <a:ea typeface="+mn-ea"/>
                <a:cs typeface="+mn-cs"/>
              </a:rPr>
              <a:pPr algn="r" defTabSz="966552">
                <a:buClrTx/>
                <a:defRPr/>
              </a:pPr>
              <a:t>5</a:t>
            </a:fld>
            <a:endParaRPr lang="en-US"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82897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2"/>
              </a:spcAft>
            </a:pPr>
            <a:r>
              <a:rPr lang="en-US" sz="1100" dirty="0">
                <a:latin typeface="+mn-lt"/>
                <a:ea typeface="Calibri" panose="020F0502020204030204" pitchFamily="34" charset="0"/>
                <a:cs typeface="Times New Roman" panose="02020603050405020304" pitchFamily="18" charset="0"/>
              </a:rPr>
              <a:t>So, let’s get started…</a:t>
            </a:r>
          </a:p>
          <a:p>
            <a:pPr>
              <a:lnSpc>
                <a:spcPct val="107000"/>
              </a:lnSpc>
              <a:spcAft>
                <a:spcPts val="832"/>
              </a:spcAft>
            </a:pPr>
            <a:r>
              <a:rPr lang="en-US" sz="1100" dirty="0">
                <a:latin typeface="+mn-lt"/>
                <a:ea typeface="Calibri" panose="020F0502020204030204" pitchFamily="34" charset="0"/>
                <a:cs typeface="Times New Roman" panose="02020603050405020304" pitchFamily="18" charset="0"/>
              </a:rPr>
              <a:t>Our OneAZ Wealth topic today: </a:t>
            </a:r>
            <a:r>
              <a:rPr lang="en-US" sz="1100" b="1" dirty="0">
                <a:latin typeface="+mn-lt"/>
                <a:ea typeface="Calibri" panose="020F0502020204030204" pitchFamily="34" charset="0"/>
                <a:cs typeface="Times New Roman" panose="02020603050405020304" pitchFamily="18" charset="0"/>
              </a:rPr>
              <a:t>Understanding Rollover Options and Retirement Income Strategies</a:t>
            </a:r>
          </a:p>
          <a:p>
            <a:pPr>
              <a:lnSpc>
                <a:spcPct val="107000"/>
              </a:lnSpc>
              <a:spcAft>
                <a:spcPts val="832"/>
              </a:spcAft>
            </a:pPr>
            <a:endParaRPr lang="en-US" sz="1100" b="1" dirty="0">
              <a:latin typeface="+mn-lt"/>
              <a:cs typeface="Times New Roman" panose="02020603050405020304" pitchFamily="18" charset="0"/>
            </a:endParaRPr>
          </a:p>
          <a:p>
            <a:pPr>
              <a:lnSpc>
                <a:spcPct val="107000"/>
              </a:lnSpc>
              <a:spcAft>
                <a:spcPts val="832"/>
              </a:spcAft>
            </a:pPr>
            <a:r>
              <a:rPr lang="en-US" sz="1100" b="1" dirty="0">
                <a:latin typeface="+mn-lt"/>
                <a:cs typeface="Times New Roman" panose="02020603050405020304" pitchFamily="18" charset="0"/>
              </a:rPr>
              <a:t>Mike Sammons bio:</a:t>
            </a:r>
          </a:p>
          <a:p>
            <a:pPr>
              <a:lnSpc>
                <a:spcPct val="107000"/>
              </a:lnSpc>
              <a:spcAft>
                <a:spcPts val="832"/>
              </a:spcAft>
            </a:pPr>
            <a:r>
              <a:rPr lang="en-US" sz="1100" b="0" i="0" dirty="0">
                <a:solidFill>
                  <a:srgbClr val="232333"/>
                </a:solidFill>
                <a:effectLst/>
                <a:latin typeface="Almaden Sans"/>
              </a:rPr>
              <a:t>For more than 27 years, Mike has been helping individuals and families pursue their long-term financial goals. Mike begins all meetings by listening and taking time to get to know his clients, their family and their personal needs and desires. Mr. Sammons began his financial career with Merrill Lynch in 1991 and joined OneAZ Credit Union in 2004. He completed extensive training to earn the Chartered Retirement Planning Counselor, (CRPC®) designation in 2011. Mike is originally from the Chicago area and earned a Bachelor’s Degree in Finance from the University of Iowa. He moved to Phoenix over 14 years ago and in his spare time enjoys spending time with his wife and two sons, watching sports and playing golf. Mr. Sammons also has his Arizona Life and Health Insurance License and is registered with LPL Financial with his SIE, Series 7, Series 63, and Series 65 securities registrations. CRPC conferred by College for Financial Planning.</a:t>
            </a:r>
            <a:endParaRPr lang="en-US" sz="1100" dirty="0">
              <a:latin typeface="+mn-lt"/>
            </a:endParaRPr>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algn="r" defTabSz="966576">
              <a:buClrTx/>
              <a:defRPr/>
            </a:pPr>
            <a:fld id="{FA41E740-A33C-4EDC-A7FF-54C6BCFC745E}" type="slidenum">
              <a:rPr lang="en-US" sz="1200" kern="1200">
                <a:solidFill>
                  <a:prstClr val="black"/>
                </a:solidFill>
                <a:latin typeface="Calibri"/>
                <a:ea typeface="+mn-ea"/>
                <a:cs typeface="+mn-cs"/>
              </a:rPr>
              <a:pPr algn="r" defTabSz="966576">
                <a:buClrTx/>
                <a:defRPr/>
              </a:pPr>
              <a:t>6</a:t>
            </a:fld>
            <a:endParaRPr lang="en-US" sz="1200" kern="1200">
              <a:solidFill>
                <a:prstClr val="black"/>
              </a:solidFill>
              <a:latin typeface="Calibri"/>
              <a:ea typeface="+mn-ea"/>
              <a:cs typeface="+mn-cs"/>
            </a:endParaRPr>
          </a:p>
        </p:txBody>
      </p:sp>
    </p:spTree>
    <p:extLst>
      <p:ext uri="{BB962C8B-B14F-4D97-AF65-F5344CB8AC3E}">
        <p14:creationId xmlns:p14="http://schemas.microsoft.com/office/powerpoint/2010/main" val="169012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dirty="0">
                <a:latin typeface="Arial"/>
                <a:ea typeface="Arial"/>
                <a:cs typeface="Arial"/>
                <a:sym typeface="Arial"/>
              </a:rPr>
              <a:t>Welcome! Thank you for joining us today to talk about your choices for retirement account rollovers, and the different consequences your decisions may have.</a:t>
            </a:r>
            <a:endParaRPr dirty="0"/>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1233" indent="-181233">
              <a:buClr>
                <a:schemeClr val="dk1"/>
              </a:buClr>
              <a:buSzPts val="1200"/>
              <a:buFont typeface="Arial"/>
              <a:buChar char="•"/>
            </a:pPr>
            <a:r>
              <a:rPr lang="en-US">
                <a:latin typeface="Arial"/>
                <a:ea typeface="Arial"/>
                <a:cs typeface="Arial"/>
                <a:sym typeface="Arial"/>
              </a:rPr>
              <a:t>Before we begin, I want to highlight this disclosure for compliance purposes.</a:t>
            </a:r>
            <a:endParaRPr/>
          </a:p>
        </p:txBody>
      </p:sp>
      <p:sp>
        <p:nvSpPr>
          <p:cNvPr id="92" name="Google Shape;92;p2: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sldNum" idx="12"/>
          </p:nvPr>
        </p:nvSpPr>
        <p:spPr>
          <a:xfrm>
            <a:off x="4143587" y="9119474"/>
            <a:ext cx="3169920" cy="481726"/>
          </a:xfrm>
          <a:prstGeom prst="rect">
            <a:avLst/>
          </a:prstGeom>
          <a:noFill/>
          <a:ln>
            <a:noFill/>
          </a:ln>
        </p:spPr>
        <p:txBody>
          <a:bodyPr spcFirstLastPara="1" wrap="square" lIns="96642" tIns="48308" rIns="96642" bIns="48308" anchor="b" anchorCtr="0">
            <a:noAutofit/>
          </a:bodyPr>
          <a:lstStyle/>
          <a:p>
            <a:pPr algn="r">
              <a:buSzPts val="1400"/>
            </a:pPr>
            <a:fld id="{00000000-1234-1234-1234-123412341234}" type="slidenum">
              <a:rPr lang="en-US"/>
              <a:pPr algn="r">
                <a:buSzPts val="1400"/>
              </a:pPr>
              <a:t>9</a:t>
            </a:fld>
            <a:endParaRPr/>
          </a:p>
        </p:txBody>
      </p:sp>
      <p:sp>
        <p:nvSpPr>
          <p:cNvPr id="99" name="Google Shape;99;p3: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3:notes"/>
          <p:cNvSpPr txBox="1">
            <a:spLocks noGrp="1"/>
          </p:cNvSpPr>
          <p:nvPr>
            <p:ph type="body" idx="1"/>
          </p:nvPr>
        </p:nvSpPr>
        <p:spPr>
          <a:xfrm>
            <a:off x="731520" y="4620578"/>
            <a:ext cx="5852160" cy="3780473"/>
          </a:xfrm>
          <a:prstGeom prst="rect">
            <a:avLst/>
          </a:prstGeom>
          <a:noFill/>
          <a:ln>
            <a:noFill/>
          </a:ln>
        </p:spPr>
        <p:txBody>
          <a:bodyPr spcFirstLastPara="1" wrap="square" lIns="96642" tIns="48308" rIns="96642" bIns="48308" anchor="t" anchorCtr="0">
            <a:noAutofit/>
          </a:bodyPr>
          <a:lstStyle/>
          <a:p>
            <a:pPr marL="184677" indent="-184677">
              <a:buClr>
                <a:schemeClr val="dk1"/>
              </a:buClr>
              <a:buSzPts val="1200"/>
              <a:buFont typeface="Arial"/>
              <a:buChar char="•"/>
            </a:pPr>
            <a:r>
              <a:rPr lang="en-US" dirty="0"/>
              <a:t>I want to highlight our commitment to you:</a:t>
            </a:r>
            <a:endParaRPr dirty="0"/>
          </a:p>
          <a:p>
            <a:pPr marL="184677" indent="-184677">
              <a:spcBef>
                <a:spcPts val="634"/>
              </a:spcBef>
              <a:buClr>
                <a:schemeClr val="dk1"/>
              </a:buClr>
              <a:buSzPts val="1200"/>
              <a:buFont typeface="Arial"/>
              <a:buChar char="•"/>
            </a:pPr>
            <a:r>
              <a:rPr lang="en-US" dirty="0"/>
              <a:t>OneAZ Credit Union and OneAZ Wealth Management is committed to bring members and clients the financial education they need in their financial decision making process. </a:t>
            </a:r>
            <a:endParaRPr dirty="0"/>
          </a:p>
          <a:p>
            <a:pPr marL="184677" indent="-184677">
              <a:spcBef>
                <a:spcPts val="634"/>
              </a:spcBef>
              <a:buClr>
                <a:schemeClr val="dk1"/>
              </a:buClr>
              <a:buSzPts val="1200"/>
              <a:buFont typeface="Arial"/>
              <a:buChar char="•"/>
            </a:pPr>
            <a:r>
              <a:rPr lang="en-US" dirty="0"/>
              <a:t>[CLICK FOR 3 GRAPHICS.]</a:t>
            </a:r>
            <a:endParaRPr dirty="0"/>
          </a:p>
          <a:p>
            <a:pPr marL="184677" indent="-184677">
              <a:spcBef>
                <a:spcPts val="634"/>
              </a:spcBef>
              <a:buClr>
                <a:schemeClr val="dk1"/>
              </a:buClr>
              <a:buSzPts val="1200"/>
              <a:buFont typeface="Arial"/>
              <a:buChar char="•"/>
            </a:pPr>
            <a:r>
              <a:rPr lang="en-US" dirty="0"/>
              <a:t>Today’s session will provide some valuable education about your options for moving your retirement plan when leaving employment.</a:t>
            </a:r>
            <a:endParaRPr dirty="0"/>
          </a:p>
          <a:p>
            <a:pPr marL="184677" indent="-184677">
              <a:spcBef>
                <a:spcPts val="634"/>
              </a:spcBef>
              <a:buClr>
                <a:schemeClr val="dk1"/>
              </a:buClr>
              <a:buSzPts val="1200"/>
              <a:buFont typeface="Arial"/>
              <a:buChar char="•"/>
            </a:pPr>
            <a:r>
              <a:rPr lang="en-US" dirty="0"/>
              <a:t>We will review the options you may have available to you.</a:t>
            </a:r>
            <a:endParaRPr dirty="0"/>
          </a:p>
          <a:p>
            <a:pPr marL="184677" indent="-184677">
              <a:spcBef>
                <a:spcPts val="634"/>
              </a:spcBef>
              <a:buClr>
                <a:schemeClr val="dk1"/>
              </a:buClr>
              <a:buSzPts val="1200"/>
              <a:buFont typeface="Arial"/>
              <a:buChar char="•"/>
            </a:pPr>
            <a:r>
              <a:rPr lang="en-US" dirty="0"/>
              <a:t>We’ll compare the pros and cons of those different options.</a:t>
            </a:r>
            <a:endParaRPr dirty="0"/>
          </a:p>
          <a:p>
            <a:pPr marL="184677" indent="-184677">
              <a:spcBef>
                <a:spcPts val="634"/>
              </a:spcBef>
              <a:buClr>
                <a:schemeClr val="dk1"/>
              </a:buClr>
              <a:buSzPts val="1200"/>
              <a:buFont typeface="Arial"/>
              <a:buChar char="•"/>
            </a:pPr>
            <a:r>
              <a:rPr lang="en-US" dirty="0"/>
              <a:t>And, we’ll discuss ways your choices can have a long-term impact on your retirement savings. A financial advisor can help you go deeper with your individual situation to make the best choice for you.</a:t>
            </a:r>
            <a:endParaRPr dirty="0"/>
          </a:p>
          <a:p>
            <a:pPr marL="184677" indent="-184677">
              <a:spcBef>
                <a:spcPts val="634"/>
              </a:spcBef>
              <a:buClr>
                <a:schemeClr val="dk1"/>
              </a:buClr>
              <a:buSzPts val="1200"/>
              <a:buFont typeface="Arial"/>
              <a:buChar char="•"/>
            </a:pPr>
            <a:r>
              <a:rPr lang="en-US" dirty="0"/>
              <a:t>The next hour will be very important, and because we want to help you and others address these important financial issues, we want to continue to improve the presentation of this seminar. That’s why we’d like you to complete an evaluation form before you leave today.</a:t>
            </a:r>
            <a:endParaRPr dirty="0"/>
          </a:p>
          <a:p>
            <a:pPr marL="184677" indent="-184677">
              <a:spcBef>
                <a:spcPts val="634"/>
              </a:spcBef>
              <a:buClr>
                <a:schemeClr val="dk1"/>
              </a:buClr>
              <a:buSzPts val="1200"/>
              <a:buFont typeface="Arial"/>
              <a:buChar char="•"/>
            </a:pPr>
            <a:r>
              <a:rPr lang="en-US" dirty="0"/>
              <a:t>[MAKE SURE EVALUATION FORMS ARE HANDED OUT.]</a:t>
            </a:r>
            <a:endParaRPr dirty="0"/>
          </a:p>
          <a:p>
            <a:pPr marL="0" indent="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
        <p:cNvGrpSpPr/>
        <p:nvPr/>
      </p:nvGrpSpPr>
      <p:grpSpPr>
        <a:xfrm>
          <a:off x="0" y="0"/>
          <a:ext cx="0" cy="0"/>
          <a:chOff x="0" y="0"/>
          <a:chExt cx="0" cy="0"/>
        </a:xfrm>
      </p:grpSpPr>
      <p:pic>
        <p:nvPicPr>
          <p:cNvPr id="15" name="Google Shape;15;p32" descr="A group of people sitting at a table with laptops&#10;&#10;Description automatically generated with low confidence"/>
          <p:cNvPicPr preferRelativeResize="0"/>
          <p:nvPr/>
        </p:nvPicPr>
        <p:blipFill rotWithShape="1">
          <a:blip r:embed="rId2">
            <a:alphaModFix/>
          </a:blip>
          <a:srcRect l="4312" t="32950" r="24395" b="7571"/>
          <a:stretch/>
        </p:blipFill>
        <p:spPr>
          <a:xfrm>
            <a:off x="-127000" y="0"/>
            <a:ext cx="10285413" cy="5715000"/>
          </a:xfrm>
          <a:prstGeom prst="rect">
            <a:avLst/>
          </a:prstGeom>
          <a:noFill/>
          <a:ln>
            <a:noFill/>
          </a:ln>
        </p:spPr>
      </p:pic>
      <p:sp>
        <p:nvSpPr>
          <p:cNvPr id="16" name="Google Shape;16;p32"/>
          <p:cNvSpPr/>
          <p:nvPr/>
        </p:nvSpPr>
        <p:spPr>
          <a:xfrm>
            <a:off x="4125913" y="-12700"/>
            <a:ext cx="6070234" cy="5765800"/>
          </a:xfrm>
          <a:custGeom>
            <a:avLst/>
            <a:gdLst/>
            <a:ahLst/>
            <a:cxnLst/>
            <a:rect l="l" t="t" r="r" b="b"/>
            <a:pathLst>
              <a:path w="6070234" h="5765800" extrusionOk="0">
                <a:moveTo>
                  <a:pt x="0" y="12700"/>
                </a:moveTo>
                <a:lnTo>
                  <a:pt x="6069013" y="0"/>
                </a:lnTo>
                <a:cubicBezTo>
                  <a:pt x="6064780" y="1926167"/>
                  <a:pt x="6073246" y="3839633"/>
                  <a:pt x="6069013" y="5765800"/>
                </a:cubicBezTo>
                <a:lnTo>
                  <a:pt x="1219200" y="5727700"/>
                </a:lnTo>
                <a:lnTo>
                  <a:pt x="0" y="12700"/>
                </a:lnTo>
                <a:close/>
              </a:path>
            </a:pathLst>
          </a:custGeom>
          <a:solidFill>
            <a:srgbClr val="442E80">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17" name="Google Shape;17;p32"/>
          <p:cNvPicPr preferRelativeResize="0"/>
          <p:nvPr/>
        </p:nvPicPr>
        <p:blipFill rotWithShape="1">
          <a:blip r:embed="rId3">
            <a:alphaModFix/>
          </a:blip>
          <a:srcRect/>
          <a:stretch/>
        </p:blipFill>
        <p:spPr>
          <a:xfrm>
            <a:off x="8097294" y="5291109"/>
            <a:ext cx="1730107" cy="232446"/>
          </a:xfrm>
          <a:prstGeom prst="rect">
            <a:avLst/>
          </a:prstGeom>
          <a:noFill/>
          <a:ln>
            <a:noFill/>
          </a:ln>
        </p:spPr>
      </p:pic>
      <p:sp>
        <p:nvSpPr>
          <p:cNvPr id="18" name="Google Shape;18;p32"/>
          <p:cNvSpPr/>
          <p:nvPr/>
        </p:nvSpPr>
        <p:spPr>
          <a:xfrm>
            <a:off x="3517900" y="-12700"/>
            <a:ext cx="1852613" cy="5740400"/>
          </a:xfrm>
          <a:custGeom>
            <a:avLst/>
            <a:gdLst/>
            <a:ahLst/>
            <a:cxnLst/>
            <a:rect l="l" t="t" r="r" b="b"/>
            <a:pathLst>
              <a:path w="1852613" h="5740400" extrusionOk="0">
                <a:moveTo>
                  <a:pt x="0" y="0"/>
                </a:moveTo>
                <a:lnTo>
                  <a:pt x="608013" y="0"/>
                </a:lnTo>
                <a:lnTo>
                  <a:pt x="1852613" y="5740400"/>
                </a:lnTo>
                <a:lnTo>
                  <a:pt x="1244600" y="5740400"/>
                </a:lnTo>
                <a:lnTo>
                  <a:pt x="0" y="0"/>
                </a:lnTo>
                <a:close/>
              </a:path>
            </a:pathLst>
          </a:custGeom>
          <a:solidFill>
            <a:schemeClr val="accent1">
              <a:alpha val="8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cxnSp>
        <p:nvCxnSpPr>
          <p:cNvPr id="19" name="Google Shape;19;p32"/>
          <p:cNvCxnSpPr/>
          <p:nvPr/>
        </p:nvCxnSpPr>
        <p:spPr>
          <a:xfrm rot="10800000">
            <a:off x="4104094" y="-12700"/>
            <a:ext cx="1266419" cy="5765800"/>
          </a:xfrm>
          <a:prstGeom prst="straightConnector1">
            <a:avLst/>
          </a:prstGeom>
          <a:noFill/>
          <a:ln w="254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699715" y="381000"/>
            <a:ext cx="3276352" cy="1333500"/>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chemeClr val="dk1"/>
              </a:buClr>
              <a:buSzPts val="2666"/>
              <a:buFont typeface="Twentieth Century"/>
              <a:buNone/>
              <a:defRPr sz="266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1"/>
          <p:cNvSpPr>
            <a:spLocks noGrp="1"/>
          </p:cNvSpPr>
          <p:nvPr>
            <p:ph type="pic" idx="2"/>
          </p:nvPr>
        </p:nvSpPr>
        <p:spPr>
          <a:xfrm>
            <a:off x="4318648" y="822855"/>
            <a:ext cx="5142697" cy="4061354"/>
          </a:xfrm>
          <a:prstGeom prst="rect">
            <a:avLst/>
          </a:prstGeom>
          <a:noFill/>
          <a:ln>
            <a:noFill/>
          </a:ln>
        </p:spPr>
      </p:sp>
      <p:sp>
        <p:nvSpPr>
          <p:cNvPr id="59" name="Google Shape;59;p41"/>
          <p:cNvSpPr txBox="1">
            <a:spLocks noGrp="1"/>
          </p:cNvSpPr>
          <p:nvPr>
            <p:ph type="body" idx="1"/>
          </p:nvPr>
        </p:nvSpPr>
        <p:spPr>
          <a:xfrm>
            <a:off x="699715" y="1714500"/>
            <a:ext cx="3276352" cy="317632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833"/>
              </a:spcBef>
              <a:spcAft>
                <a:spcPts val="0"/>
              </a:spcAft>
              <a:buClr>
                <a:schemeClr val="dk1"/>
              </a:buClr>
              <a:buSzPts val="1333"/>
              <a:buNone/>
              <a:defRPr sz="1333"/>
            </a:lvl1pPr>
            <a:lvl2pPr marL="914400" lvl="1" indent="-228600" algn="l">
              <a:lnSpc>
                <a:spcPct val="90000"/>
              </a:lnSpc>
              <a:spcBef>
                <a:spcPts val="417"/>
              </a:spcBef>
              <a:spcAft>
                <a:spcPts val="0"/>
              </a:spcAft>
              <a:buClr>
                <a:schemeClr val="dk1"/>
              </a:buClr>
              <a:buSzPts val="1166"/>
              <a:buNone/>
              <a:defRPr sz="1166"/>
            </a:lvl2pPr>
            <a:lvl3pPr marL="1371600" lvl="2" indent="-228600" algn="l">
              <a:lnSpc>
                <a:spcPct val="90000"/>
              </a:lnSpc>
              <a:spcBef>
                <a:spcPts val="417"/>
              </a:spcBef>
              <a:spcAft>
                <a:spcPts val="0"/>
              </a:spcAft>
              <a:buClr>
                <a:schemeClr val="dk1"/>
              </a:buClr>
              <a:buSzPts val="1000"/>
              <a:buNone/>
              <a:defRPr sz="1000"/>
            </a:lvl3pPr>
            <a:lvl4pPr marL="1828800" lvl="3" indent="-228600" algn="l">
              <a:lnSpc>
                <a:spcPct val="90000"/>
              </a:lnSpc>
              <a:spcBef>
                <a:spcPts val="417"/>
              </a:spcBef>
              <a:spcAft>
                <a:spcPts val="0"/>
              </a:spcAft>
              <a:buClr>
                <a:schemeClr val="dk1"/>
              </a:buClr>
              <a:buSzPts val="833"/>
              <a:buNone/>
              <a:defRPr sz="833"/>
            </a:lvl4pPr>
            <a:lvl5pPr marL="2286000" lvl="4" indent="-228600" algn="l">
              <a:lnSpc>
                <a:spcPct val="90000"/>
              </a:lnSpc>
              <a:spcBef>
                <a:spcPts val="417"/>
              </a:spcBef>
              <a:spcAft>
                <a:spcPts val="0"/>
              </a:spcAft>
              <a:buClr>
                <a:schemeClr val="dk1"/>
              </a:buClr>
              <a:buSzPts val="833"/>
              <a:buNone/>
              <a:defRPr sz="833"/>
            </a:lvl5pPr>
            <a:lvl6pPr marL="2743200" lvl="5" indent="-228600" algn="l">
              <a:lnSpc>
                <a:spcPct val="90000"/>
              </a:lnSpc>
              <a:spcBef>
                <a:spcPts val="417"/>
              </a:spcBef>
              <a:spcAft>
                <a:spcPts val="0"/>
              </a:spcAft>
              <a:buClr>
                <a:schemeClr val="dk1"/>
              </a:buClr>
              <a:buSzPts val="833"/>
              <a:buNone/>
              <a:defRPr sz="833"/>
            </a:lvl6pPr>
            <a:lvl7pPr marL="3200400" lvl="6" indent="-228600" algn="l">
              <a:lnSpc>
                <a:spcPct val="90000"/>
              </a:lnSpc>
              <a:spcBef>
                <a:spcPts val="417"/>
              </a:spcBef>
              <a:spcAft>
                <a:spcPts val="0"/>
              </a:spcAft>
              <a:buClr>
                <a:schemeClr val="dk1"/>
              </a:buClr>
              <a:buSzPts val="833"/>
              <a:buNone/>
              <a:defRPr sz="833"/>
            </a:lvl7pPr>
            <a:lvl8pPr marL="3657600" lvl="7" indent="-228600" algn="l">
              <a:lnSpc>
                <a:spcPct val="90000"/>
              </a:lnSpc>
              <a:spcBef>
                <a:spcPts val="417"/>
              </a:spcBef>
              <a:spcAft>
                <a:spcPts val="0"/>
              </a:spcAft>
              <a:buClr>
                <a:schemeClr val="dk1"/>
              </a:buClr>
              <a:buSzPts val="833"/>
              <a:buNone/>
              <a:defRPr sz="833"/>
            </a:lvl8pPr>
            <a:lvl9pPr marL="4114800" lvl="8" indent="-228600" algn="l">
              <a:lnSpc>
                <a:spcPct val="90000"/>
              </a:lnSpc>
              <a:spcBef>
                <a:spcPts val="417"/>
              </a:spcBef>
              <a:spcAft>
                <a:spcPts val="0"/>
              </a:spcAft>
              <a:buClr>
                <a:schemeClr val="dk1"/>
              </a:buClr>
              <a:buSzPts val="833"/>
              <a:buNone/>
              <a:defRPr sz="833"/>
            </a:lvl9pPr>
          </a:lstStyle>
          <a:p>
            <a:endParaRPr/>
          </a:p>
        </p:txBody>
      </p:sp>
      <p:sp>
        <p:nvSpPr>
          <p:cNvPr id="60" name="Google Shape;60;p41"/>
          <p:cNvSpPr txBox="1">
            <a:spLocks noGrp="1"/>
          </p:cNvSpPr>
          <p:nvPr>
            <p:ph type="dt" idx="10"/>
          </p:nvPr>
        </p:nvSpPr>
        <p:spPr>
          <a:xfrm>
            <a:off x="698391" y="5296959"/>
            <a:ext cx="2285643"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61" name="Google Shape;61;p41"/>
          <p:cNvSpPr txBox="1">
            <a:spLocks noGrp="1"/>
          </p:cNvSpPr>
          <p:nvPr>
            <p:ph type="ftr" idx="11"/>
          </p:nvPr>
        </p:nvSpPr>
        <p:spPr>
          <a:xfrm>
            <a:off x="3364975" y="5296959"/>
            <a:ext cx="3428464"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62" name="Google Shape;62;p41"/>
          <p:cNvSpPr txBox="1">
            <a:spLocks noGrp="1"/>
          </p:cNvSpPr>
          <p:nvPr>
            <p:ph type="sldNum" idx="12"/>
          </p:nvPr>
        </p:nvSpPr>
        <p:spPr>
          <a:xfrm>
            <a:off x="7174379" y="5296959"/>
            <a:ext cx="2285643" cy="304271"/>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42"/>
          <p:cNvSpPr txBox="1">
            <a:spLocks noGrp="1"/>
          </p:cNvSpPr>
          <p:nvPr>
            <p:ph type="title"/>
          </p:nvPr>
        </p:nvSpPr>
        <p:spPr>
          <a:xfrm>
            <a:off x="698391" y="304271"/>
            <a:ext cx="8761631" cy="1104636"/>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1"/>
          </p:nvPr>
        </p:nvSpPr>
        <p:spPr>
          <a:xfrm rot="5400000">
            <a:off x="3266149" y="-1046404"/>
            <a:ext cx="3626115" cy="8761631"/>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833"/>
              </a:spcBef>
              <a:spcAft>
                <a:spcPts val="0"/>
              </a:spcAft>
              <a:buClr>
                <a:schemeClr val="dk1"/>
              </a:buClr>
              <a:buSzPts val="1800"/>
              <a:buChar char="•"/>
              <a:defRPr/>
            </a:lvl1pPr>
            <a:lvl2pPr marL="914400" lvl="1" indent="-342900" algn="l">
              <a:lnSpc>
                <a:spcPct val="90000"/>
              </a:lnSpc>
              <a:spcBef>
                <a:spcPts val="417"/>
              </a:spcBef>
              <a:spcAft>
                <a:spcPts val="0"/>
              </a:spcAft>
              <a:buClr>
                <a:schemeClr val="dk1"/>
              </a:buClr>
              <a:buSzPts val="1800"/>
              <a:buChar char="•"/>
              <a:defRPr/>
            </a:lvl2pPr>
            <a:lvl3pPr marL="1371600" lvl="2" indent="-342900" algn="l">
              <a:lnSpc>
                <a:spcPct val="90000"/>
              </a:lnSpc>
              <a:spcBef>
                <a:spcPts val="417"/>
              </a:spcBef>
              <a:spcAft>
                <a:spcPts val="0"/>
              </a:spcAft>
              <a:buClr>
                <a:schemeClr val="dk1"/>
              </a:buClr>
              <a:buSzPts val="1800"/>
              <a:buChar char="•"/>
              <a:defRPr/>
            </a:lvl3pPr>
            <a:lvl4pPr marL="1828800" lvl="3" indent="-342900" algn="l">
              <a:lnSpc>
                <a:spcPct val="90000"/>
              </a:lnSpc>
              <a:spcBef>
                <a:spcPts val="417"/>
              </a:spcBef>
              <a:spcAft>
                <a:spcPts val="0"/>
              </a:spcAft>
              <a:buClr>
                <a:schemeClr val="dk1"/>
              </a:buClr>
              <a:buSzPts val="1800"/>
              <a:buChar char="•"/>
              <a:defRPr/>
            </a:lvl4pPr>
            <a:lvl5pPr marL="2286000" lvl="4" indent="-342900" algn="l">
              <a:lnSpc>
                <a:spcPct val="90000"/>
              </a:lnSpc>
              <a:spcBef>
                <a:spcPts val="417"/>
              </a:spcBef>
              <a:spcAft>
                <a:spcPts val="0"/>
              </a:spcAft>
              <a:buClr>
                <a:schemeClr val="dk1"/>
              </a:buClr>
              <a:buSzPts val="1800"/>
              <a:buChar char="•"/>
              <a:defRPr/>
            </a:lvl5pPr>
            <a:lvl6pPr marL="2743200" lvl="5" indent="-342900" algn="l">
              <a:lnSpc>
                <a:spcPct val="90000"/>
              </a:lnSpc>
              <a:spcBef>
                <a:spcPts val="417"/>
              </a:spcBef>
              <a:spcAft>
                <a:spcPts val="0"/>
              </a:spcAft>
              <a:buClr>
                <a:schemeClr val="dk1"/>
              </a:buClr>
              <a:buSzPts val="1800"/>
              <a:buChar char="•"/>
              <a:defRPr/>
            </a:lvl6pPr>
            <a:lvl7pPr marL="3200400" lvl="6" indent="-342900" algn="l">
              <a:lnSpc>
                <a:spcPct val="90000"/>
              </a:lnSpc>
              <a:spcBef>
                <a:spcPts val="417"/>
              </a:spcBef>
              <a:spcAft>
                <a:spcPts val="0"/>
              </a:spcAft>
              <a:buClr>
                <a:schemeClr val="dk1"/>
              </a:buClr>
              <a:buSzPts val="1800"/>
              <a:buChar char="•"/>
              <a:defRPr/>
            </a:lvl7pPr>
            <a:lvl8pPr marL="3657600" lvl="7" indent="-342900" algn="l">
              <a:lnSpc>
                <a:spcPct val="90000"/>
              </a:lnSpc>
              <a:spcBef>
                <a:spcPts val="417"/>
              </a:spcBef>
              <a:spcAft>
                <a:spcPts val="0"/>
              </a:spcAft>
              <a:buClr>
                <a:schemeClr val="dk1"/>
              </a:buClr>
              <a:buSzPts val="1800"/>
              <a:buChar char="•"/>
              <a:defRPr/>
            </a:lvl8pPr>
            <a:lvl9pPr marL="4114800" lvl="8" indent="-342900" algn="l">
              <a:lnSpc>
                <a:spcPct val="90000"/>
              </a:lnSpc>
              <a:spcBef>
                <a:spcPts val="417"/>
              </a:spcBef>
              <a:spcAft>
                <a:spcPts val="0"/>
              </a:spcAft>
              <a:buClr>
                <a:schemeClr val="dk1"/>
              </a:buClr>
              <a:buSzPts val="1800"/>
              <a:buChar char="•"/>
              <a:defRPr/>
            </a:lvl9pPr>
          </a:lstStyle>
          <a:p>
            <a:endParaRPr/>
          </a:p>
        </p:txBody>
      </p:sp>
      <p:sp>
        <p:nvSpPr>
          <p:cNvPr id="66" name="Google Shape;66;p42"/>
          <p:cNvSpPr txBox="1">
            <a:spLocks noGrp="1"/>
          </p:cNvSpPr>
          <p:nvPr>
            <p:ph type="dt" idx="10"/>
          </p:nvPr>
        </p:nvSpPr>
        <p:spPr>
          <a:xfrm>
            <a:off x="698391" y="5296959"/>
            <a:ext cx="2285643"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67" name="Google Shape;67;p42"/>
          <p:cNvSpPr txBox="1">
            <a:spLocks noGrp="1"/>
          </p:cNvSpPr>
          <p:nvPr>
            <p:ph type="ftr" idx="11"/>
          </p:nvPr>
        </p:nvSpPr>
        <p:spPr>
          <a:xfrm>
            <a:off x="3364975" y="5296959"/>
            <a:ext cx="3428464"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68" name="Google Shape;68;p42"/>
          <p:cNvSpPr txBox="1">
            <a:spLocks noGrp="1"/>
          </p:cNvSpPr>
          <p:nvPr>
            <p:ph type="sldNum" idx="12"/>
          </p:nvPr>
        </p:nvSpPr>
        <p:spPr>
          <a:xfrm>
            <a:off x="7174379" y="5296959"/>
            <a:ext cx="2285643" cy="304271"/>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43"/>
          <p:cNvSpPr txBox="1">
            <a:spLocks noGrp="1"/>
          </p:cNvSpPr>
          <p:nvPr>
            <p:ph type="title"/>
          </p:nvPr>
        </p:nvSpPr>
        <p:spPr>
          <a:xfrm rot="5400000">
            <a:off x="5943219" y="1630666"/>
            <a:ext cx="4843198" cy="2190408"/>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body" idx="1"/>
          </p:nvPr>
        </p:nvSpPr>
        <p:spPr>
          <a:xfrm rot="5400000">
            <a:off x="1498913" y="-496251"/>
            <a:ext cx="4843198" cy="6444243"/>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833"/>
              </a:spcBef>
              <a:spcAft>
                <a:spcPts val="0"/>
              </a:spcAft>
              <a:buClr>
                <a:schemeClr val="dk1"/>
              </a:buClr>
              <a:buSzPts val="1800"/>
              <a:buChar char="•"/>
              <a:defRPr/>
            </a:lvl1pPr>
            <a:lvl2pPr marL="914400" lvl="1" indent="-342900" algn="l">
              <a:lnSpc>
                <a:spcPct val="90000"/>
              </a:lnSpc>
              <a:spcBef>
                <a:spcPts val="417"/>
              </a:spcBef>
              <a:spcAft>
                <a:spcPts val="0"/>
              </a:spcAft>
              <a:buClr>
                <a:schemeClr val="dk1"/>
              </a:buClr>
              <a:buSzPts val="1800"/>
              <a:buChar char="•"/>
              <a:defRPr/>
            </a:lvl2pPr>
            <a:lvl3pPr marL="1371600" lvl="2" indent="-342900" algn="l">
              <a:lnSpc>
                <a:spcPct val="90000"/>
              </a:lnSpc>
              <a:spcBef>
                <a:spcPts val="417"/>
              </a:spcBef>
              <a:spcAft>
                <a:spcPts val="0"/>
              </a:spcAft>
              <a:buClr>
                <a:schemeClr val="dk1"/>
              </a:buClr>
              <a:buSzPts val="1800"/>
              <a:buChar char="•"/>
              <a:defRPr/>
            </a:lvl3pPr>
            <a:lvl4pPr marL="1828800" lvl="3" indent="-342900" algn="l">
              <a:lnSpc>
                <a:spcPct val="90000"/>
              </a:lnSpc>
              <a:spcBef>
                <a:spcPts val="417"/>
              </a:spcBef>
              <a:spcAft>
                <a:spcPts val="0"/>
              </a:spcAft>
              <a:buClr>
                <a:schemeClr val="dk1"/>
              </a:buClr>
              <a:buSzPts val="1800"/>
              <a:buChar char="•"/>
              <a:defRPr/>
            </a:lvl4pPr>
            <a:lvl5pPr marL="2286000" lvl="4" indent="-342900" algn="l">
              <a:lnSpc>
                <a:spcPct val="90000"/>
              </a:lnSpc>
              <a:spcBef>
                <a:spcPts val="417"/>
              </a:spcBef>
              <a:spcAft>
                <a:spcPts val="0"/>
              </a:spcAft>
              <a:buClr>
                <a:schemeClr val="dk1"/>
              </a:buClr>
              <a:buSzPts val="1800"/>
              <a:buChar char="•"/>
              <a:defRPr/>
            </a:lvl5pPr>
            <a:lvl6pPr marL="2743200" lvl="5" indent="-342900" algn="l">
              <a:lnSpc>
                <a:spcPct val="90000"/>
              </a:lnSpc>
              <a:spcBef>
                <a:spcPts val="417"/>
              </a:spcBef>
              <a:spcAft>
                <a:spcPts val="0"/>
              </a:spcAft>
              <a:buClr>
                <a:schemeClr val="dk1"/>
              </a:buClr>
              <a:buSzPts val="1800"/>
              <a:buChar char="•"/>
              <a:defRPr/>
            </a:lvl6pPr>
            <a:lvl7pPr marL="3200400" lvl="6" indent="-342900" algn="l">
              <a:lnSpc>
                <a:spcPct val="90000"/>
              </a:lnSpc>
              <a:spcBef>
                <a:spcPts val="417"/>
              </a:spcBef>
              <a:spcAft>
                <a:spcPts val="0"/>
              </a:spcAft>
              <a:buClr>
                <a:schemeClr val="dk1"/>
              </a:buClr>
              <a:buSzPts val="1800"/>
              <a:buChar char="•"/>
              <a:defRPr/>
            </a:lvl7pPr>
            <a:lvl8pPr marL="3657600" lvl="7" indent="-342900" algn="l">
              <a:lnSpc>
                <a:spcPct val="90000"/>
              </a:lnSpc>
              <a:spcBef>
                <a:spcPts val="417"/>
              </a:spcBef>
              <a:spcAft>
                <a:spcPts val="0"/>
              </a:spcAft>
              <a:buClr>
                <a:schemeClr val="dk1"/>
              </a:buClr>
              <a:buSzPts val="1800"/>
              <a:buChar char="•"/>
              <a:defRPr/>
            </a:lvl8pPr>
            <a:lvl9pPr marL="4114800" lvl="8" indent="-342900" algn="l">
              <a:lnSpc>
                <a:spcPct val="90000"/>
              </a:lnSpc>
              <a:spcBef>
                <a:spcPts val="417"/>
              </a:spcBef>
              <a:spcAft>
                <a:spcPts val="0"/>
              </a:spcAft>
              <a:buClr>
                <a:schemeClr val="dk1"/>
              </a:buClr>
              <a:buSzPts val="1800"/>
              <a:buChar char="•"/>
              <a:defRPr/>
            </a:lvl9pPr>
          </a:lstStyle>
          <a:p>
            <a:endParaRPr/>
          </a:p>
        </p:txBody>
      </p:sp>
      <p:sp>
        <p:nvSpPr>
          <p:cNvPr id="72" name="Google Shape;72;p43"/>
          <p:cNvSpPr txBox="1">
            <a:spLocks noGrp="1"/>
          </p:cNvSpPr>
          <p:nvPr>
            <p:ph type="dt" idx="10"/>
          </p:nvPr>
        </p:nvSpPr>
        <p:spPr>
          <a:xfrm>
            <a:off x="698391" y="5296959"/>
            <a:ext cx="2285643"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43"/>
          <p:cNvSpPr txBox="1">
            <a:spLocks noGrp="1"/>
          </p:cNvSpPr>
          <p:nvPr>
            <p:ph type="ftr" idx="11"/>
          </p:nvPr>
        </p:nvSpPr>
        <p:spPr>
          <a:xfrm>
            <a:off x="3364975" y="5296959"/>
            <a:ext cx="3428464"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43"/>
          <p:cNvSpPr txBox="1">
            <a:spLocks noGrp="1"/>
          </p:cNvSpPr>
          <p:nvPr>
            <p:ph type="sldNum" idx="12"/>
          </p:nvPr>
        </p:nvSpPr>
        <p:spPr>
          <a:xfrm>
            <a:off x="7174379" y="5296959"/>
            <a:ext cx="2285643" cy="304271"/>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5"/>
        <p:cNvGrpSpPr/>
        <p:nvPr/>
      </p:nvGrpSpPr>
      <p:grpSpPr>
        <a:xfrm>
          <a:off x="0" y="0"/>
          <a:ext cx="0" cy="0"/>
          <a:chOff x="0" y="0"/>
          <a:chExt cx="0" cy="0"/>
        </a:xfrm>
      </p:grpSpPr>
      <p:sp>
        <p:nvSpPr>
          <p:cNvPr id="76" name="Google Shape;76;p44"/>
          <p:cNvSpPr/>
          <p:nvPr/>
        </p:nvSpPr>
        <p:spPr>
          <a:xfrm>
            <a:off x="-884" y="0"/>
            <a:ext cx="10158413" cy="6376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77" name="Google Shape;77;p44"/>
          <p:cNvSpPr txBox="1">
            <a:spLocks noGrp="1"/>
          </p:cNvSpPr>
          <p:nvPr>
            <p:ph type="title"/>
          </p:nvPr>
        </p:nvSpPr>
        <p:spPr>
          <a:xfrm>
            <a:off x="430388" y="108984"/>
            <a:ext cx="9297811" cy="600036"/>
          </a:xfrm>
          <a:prstGeom prst="rect">
            <a:avLst/>
          </a:prstGeom>
          <a:noFill/>
          <a:ln>
            <a:noFill/>
          </a:ln>
        </p:spPr>
        <p:txBody>
          <a:bodyPr spcFirstLastPara="1" wrap="square" lIns="0" tIns="45700" rIns="91425" bIns="45700" anchor="t" anchorCtr="0">
            <a:spAutoFit/>
          </a:bodyPr>
          <a:lstStyle>
            <a:lvl1pPr lvl="0" algn="ctr">
              <a:lnSpc>
                <a:spcPct val="90000"/>
              </a:lnSpc>
              <a:spcBef>
                <a:spcPts val="0"/>
              </a:spcBef>
              <a:spcAft>
                <a:spcPts val="0"/>
              </a:spcAft>
              <a:buClr>
                <a:schemeClr val="lt1"/>
              </a:buClr>
              <a:buSzPts val="3666"/>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430145" y="948199"/>
            <a:ext cx="9296354" cy="4146555"/>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833"/>
              </a:spcBef>
              <a:spcAft>
                <a:spcPts val="0"/>
              </a:spcAft>
              <a:buClr>
                <a:schemeClr val="dk1"/>
              </a:buClr>
              <a:buSzPts val="1800"/>
              <a:buChar char="•"/>
              <a:defRPr/>
            </a:lvl1pPr>
            <a:lvl2pPr marL="914400" lvl="1" indent="-342900" algn="l">
              <a:lnSpc>
                <a:spcPct val="90000"/>
              </a:lnSpc>
              <a:spcBef>
                <a:spcPts val="417"/>
              </a:spcBef>
              <a:spcAft>
                <a:spcPts val="0"/>
              </a:spcAft>
              <a:buClr>
                <a:schemeClr val="dk1"/>
              </a:buClr>
              <a:buSzPts val="1800"/>
              <a:buChar char="•"/>
              <a:defRPr/>
            </a:lvl2pPr>
            <a:lvl3pPr marL="1371600" lvl="2" indent="-342900" algn="l">
              <a:lnSpc>
                <a:spcPct val="90000"/>
              </a:lnSpc>
              <a:spcBef>
                <a:spcPts val="417"/>
              </a:spcBef>
              <a:spcAft>
                <a:spcPts val="0"/>
              </a:spcAft>
              <a:buClr>
                <a:schemeClr val="dk1"/>
              </a:buClr>
              <a:buSzPts val="1800"/>
              <a:buChar char="•"/>
              <a:defRPr/>
            </a:lvl3pPr>
            <a:lvl4pPr marL="1828800" lvl="3" indent="-342900" algn="l">
              <a:lnSpc>
                <a:spcPct val="90000"/>
              </a:lnSpc>
              <a:spcBef>
                <a:spcPts val="417"/>
              </a:spcBef>
              <a:spcAft>
                <a:spcPts val="0"/>
              </a:spcAft>
              <a:buClr>
                <a:schemeClr val="dk1"/>
              </a:buClr>
              <a:buSzPts val="1800"/>
              <a:buChar char="•"/>
              <a:defRPr/>
            </a:lvl4pPr>
            <a:lvl5pPr marL="2286000" lvl="4" indent="-342900" algn="l">
              <a:lnSpc>
                <a:spcPct val="90000"/>
              </a:lnSpc>
              <a:spcBef>
                <a:spcPts val="417"/>
              </a:spcBef>
              <a:spcAft>
                <a:spcPts val="0"/>
              </a:spcAft>
              <a:buClr>
                <a:schemeClr val="dk1"/>
              </a:buClr>
              <a:buSzPts val="1800"/>
              <a:buChar char="•"/>
              <a:defRPr/>
            </a:lvl5pPr>
            <a:lvl6pPr marL="2743200" lvl="5" indent="-342900" algn="l">
              <a:lnSpc>
                <a:spcPct val="90000"/>
              </a:lnSpc>
              <a:spcBef>
                <a:spcPts val="417"/>
              </a:spcBef>
              <a:spcAft>
                <a:spcPts val="0"/>
              </a:spcAft>
              <a:buClr>
                <a:schemeClr val="dk1"/>
              </a:buClr>
              <a:buSzPts val="1800"/>
              <a:buChar char="•"/>
              <a:defRPr/>
            </a:lvl6pPr>
            <a:lvl7pPr marL="3200400" lvl="6" indent="-342900" algn="l">
              <a:lnSpc>
                <a:spcPct val="90000"/>
              </a:lnSpc>
              <a:spcBef>
                <a:spcPts val="417"/>
              </a:spcBef>
              <a:spcAft>
                <a:spcPts val="0"/>
              </a:spcAft>
              <a:buClr>
                <a:schemeClr val="dk1"/>
              </a:buClr>
              <a:buSzPts val="1800"/>
              <a:buChar char="•"/>
              <a:defRPr/>
            </a:lvl7pPr>
            <a:lvl8pPr marL="3657600" lvl="7" indent="-342900" algn="l">
              <a:lnSpc>
                <a:spcPct val="90000"/>
              </a:lnSpc>
              <a:spcBef>
                <a:spcPts val="417"/>
              </a:spcBef>
              <a:spcAft>
                <a:spcPts val="0"/>
              </a:spcAft>
              <a:buClr>
                <a:schemeClr val="dk1"/>
              </a:buClr>
              <a:buSzPts val="1800"/>
              <a:buChar char="•"/>
              <a:defRPr/>
            </a:lvl8pPr>
            <a:lvl9pPr marL="4114800" lvl="8" indent="-342900" algn="l">
              <a:lnSpc>
                <a:spcPct val="90000"/>
              </a:lnSpc>
              <a:spcBef>
                <a:spcPts val="417"/>
              </a:spcBef>
              <a:spcAft>
                <a:spcPts val="0"/>
              </a:spcAft>
              <a:buClr>
                <a:schemeClr val="dk1"/>
              </a:buClr>
              <a:buSzPts val="1800"/>
              <a:buChar char="•"/>
              <a:defRPr/>
            </a:lvl9pPr>
          </a:lstStyle>
          <a:p>
            <a:endParaRPr/>
          </a:p>
        </p:txBody>
      </p:sp>
      <p:sp>
        <p:nvSpPr>
          <p:cNvPr id="79" name="Google Shape;79;p44"/>
          <p:cNvSpPr txBox="1">
            <a:spLocks noGrp="1"/>
          </p:cNvSpPr>
          <p:nvPr>
            <p:ph type="sldNum" idx="12"/>
          </p:nvPr>
        </p:nvSpPr>
        <p:spPr>
          <a:xfrm>
            <a:off x="430145" y="5343266"/>
            <a:ext cx="217454" cy="303212"/>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8688" y="4750869"/>
            <a:ext cx="2512764" cy="713737"/>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844994" y="0"/>
            <a:ext cx="630283" cy="572192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66"/>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662290" y="415637"/>
            <a:ext cx="630283" cy="5309754"/>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66"/>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551710"/>
            <a:ext cx="630283" cy="417714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66"/>
          </a:p>
        </p:txBody>
      </p:sp>
    </p:spTree>
    <p:extLst>
      <p:ext uri="{BB962C8B-B14F-4D97-AF65-F5344CB8AC3E}">
        <p14:creationId xmlns:p14="http://schemas.microsoft.com/office/powerpoint/2010/main" val="18483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844994" y="0"/>
            <a:ext cx="630283" cy="572192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66"/>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662290" y="415637"/>
            <a:ext cx="630283" cy="5309754"/>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66"/>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551710"/>
            <a:ext cx="630283" cy="417714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66"/>
          </a:p>
        </p:txBody>
      </p:sp>
    </p:spTree>
    <p:extLst>
      <p:ext uri="{BB962C8B-B14F-4D97-AF65-F5344CB8AC3E}">
        <p14:creationId xmlns:p14="http://schemas.microsoft.com/office/powerpoint/2010/main" val="226124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8688" y="4750869"/>
            <a:ext cx="2512764" cy="713737"/>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054400" y="-2708037"/>
            <a:ext cx="630382" cy="673918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66"/>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698391" y="346364"/>
            <a:ext cx="8761631" cy="630383"/>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761881" y="1370817"/>
            <a:ext cx="3193022" cy="338005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4723662" y="1370543"/>
            <a:ext cx="4672870" cy="492895"/>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4723662" y="2099066"/>
            <a:ext cx="4672870" cy="2651803"/>
          </a:xfrm>
        </p:spPr>
        <p:txBody>
          <a:bodyPr>
            <a:normAutofit/>
          </a:bodyPr>
          <a:lstStyle>
            <a:lvl1pPr marL="380939" indent="-380939">
              <a:buFont typeface="Arial" panose="020B0604020202020204" pitchFamily="34" charset="0"/>
              <a:buChar char="•"/>
              <a:defRPr sz="20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19956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269802" y="935302"/>
            <a:ext cx="7618810" cy="1989667"/>
          </a:xfrm>
        </p:spPr>
        <p:txBody>
          <a:bodyPr anchor="b"/>
          <a:lstStyle>
            <a:lvl1pPr algn="ctr">
              <a:defRPr sz="4999"/>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269802" y="3001698"/>
            <a:ext cx="7618810" cy="1379802"/>
          </a:xfrm>
        </p:spPr>
        <p:txBody>
          <a:bodyPr/>
          <a:lstStyle>
            <a:lvl1pPr marL="0" indent="0" algn="ctr">
              <a:buNone/>
              <a:defRPr sz="2000"/>
            </a:lvl1pPr>
            <a:lvl2pPr marL="380939" indent="0" algn="ctr">
              <a:buNone/>
              <a:defRPr sz="1666"/>
            </a:lvl2pPr>
            <a:lvl3pPr marL="761878" indent="0" algn="ctr">
              <a:buNone/>
              <a:defRPr sz="1500"/>
            </a:lvl3pPr>
            <a:lvl4pPr marL="1142817" indent="0" algn="ctr">
              <a:buNone/>
              <a:defRPr sz="1333"/>
            </a:lvl4pPr>
            <a:lvl5pPr marL="1523756" indent="0" algn="ctr">
              <a:buNone/>
              <a:defRPr sz="1333"/>
            </a:lvl5pPr>
            <a:lvl6pPr marL="1904695" indent="0" algn="ctr">
              <a:buNone/>
              <a:defRPr sz="1333"/>
            </a:lvl6pPr>
            <a:lvl7pPr marL="2285634" indent="0" algn="ctr">
              <a:buNone/>
              <a:defRPr sz="1333"/>
            </a:lvl7pPr>
            <a:lvl8pPr marL="2666573" indent="0" algn="ctr">
              <a:buNone/>
              <a:defRPr sz="1333"/>
            </a:lvl8pPr>
            <a:lvl9pPr marL="3047512" indent="0" algn="ctr">
              <a:buNone/>
              <a:defRPr sz="1333"/>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243010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8053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693100" y="1424782"/>
            <a:ext cx="8761631" cy="2377281"/>
          </a:xfrm>
        </p:spPr>
        <p:txBody>
          <a:bodyPr anchor="b"/>
          <a:lstStyle>
            <a:lvl1pPr>
              <a:defRPr sz="4999"/>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693100" y="3824553"/>
            <a:ext cx="8761631" cy="1250156"/>
          </a:xfrm>
        </p:spPr>
        <p:txBody>
          <a:bodyPr/>
          <a:lstStyle>
            <a:lvl1pPr marL="0" indent="0">
              <a:buNone/>
              <a:defRPr sz="2000">
                <a:solidFill>
                  <a:schemeClr val="tx1">
                    <a:tint val="75000"/>
                  </a:schemeClr>
                </a:solidFill>
              </a:defRPr>
            </a:lvl1pPr>
            <a:lvl2pPr marL="380939" indent="0">
              <a:buNone/>
              <a:defRPr sz="1666">
                <a:solidFill>
                  <a:schemeClr val="tx1">
                    <a:tint val="75000"/>
                  </a:schemeClr>
                </a:solidFill>
              </a:defRPr>
            </a:lvl2pPr>
            <a:lvl3pPr marL="761878" indent="0">
              <a:buNone/>
              <a:defRPr sz="1500">
                <a:solidFill>
                  <a:schemeClr val="tx1">
                    <a:tint val="75000"/>
                  </a:schemeClr>
                </a:solidFill>
              </a:defRPr>
            </a:lvl3pPr>
            <a:lvl4pPr marL="1142817" indent="0">
              <a:buNone/>
              <a:defRPr sz="1333">
                <a:solidFill>
                  <a:schemeClr val="tx1">
                    <a:tint val="75000"/>
                  </a:schemeClr>
                </a:solidFill>
              </a:defRPr>
            </a:lvl4pPr>
            <a:lvl5pPr marL="1523756" indent="0">
              <a:buNone/>
              <a:defRPr sz="1333">
                <a:solidFill>
                  <a:schemeClr val="tx1">
                    <a:tint val="75000"/>
                  </a:schemeClr>
                </a:solidFill>
              </a:defRPr>
            </a:lvl5pPr>
            <a:lvl6pPr marL="1904695" indent="0">
              <a:buNone/>
              <a:defRPr sz="1333">
                <a:solidFill>
                  <a:schemeClr val="tx1">
                    <a:tint val="75000"/>
                  </a:schemeClr>
                </a:solidFill>
              </a:defRPr>
            </a:lvl6pPr>
            <a:lvl7pPr marL="2285634" indent="0">
              <a:buNone/>
              <a:defRPr sz="1333">
                <a:solidFill>
                  <a:schemeClr val="tx1">
                    <a:tint val="75000"/>
                  </a:schemeClr>
                </a:solidFill>
              </a:defRPr>
            </a:lvl7pPr>
            <a:lvl8pPr marL="2666573" indent="0">
              <a:buNone/>
              <a:defRPr sz="1333">
                <a:solidFill>
                  <a:schemeClr val="tx1">
                    <a:tint val="75000"/>
                  </a:schemeClr>
                </a:solidFill>
              </a:defRPr>
            </a:lvl8pPr>
            <a:lvl9pPr marL="3047512" indent="0">
              <a:buNone/>
              <a:defRPr sz="1333">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298641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33"/>
          <p:cNvSpPr/>
          <p:nvPr/>
        </p:nvSpPr>
        <p:spPr>
          <a:xfrm>
            <a:off x="0" y="1"/>
            <a:ext cx="10160000" cy="637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5"/>
              </a:solidFill>
              <a:latin typeface="Rockwell"/>
              <a:ea typeface="Rockwell"/>
              <a:cs typeface="Rockwell"/>
              <a:sym typeface="Rockwell"/>
            </a:endParaRPr>
          </a:p>
        </p:txBody>
      </p:sp>
      <p:sp>
        <p:nvSpPr>
          <p:cNvPr id="22" name="Google Shape;22;p33"/>
          <p:cNvSpPr txBox="1">
            <a:spLocks noGrp="1"/>
          </p:cNvSpPr>
          <p:nvPr>
            <p:ph type="title"/>
          </p:nvPr>
        </p:nvSpPr>
        <p:spPr>
          <a:xfrm>
            <a:off x="430388" y="108984"/>
            <a:ext cx="9297811" cy="492443"/>
          </a:xfrm>
          <a:prstGeom prst="rect">
            <a:avLst/>
          </a:prstGeom>
          <a:noFill/>
          <a:ln>
            <a:noFill/>
          </a:ln>
        </p:spPr>
        <p:txBody>
          <a:bodyPr spcFirstLastPara="1" wrap="square" lIns="0" tIns="45700" rIns="91425" bIns="45700" anchor="t" anchorCtr="0">
            <a:spAutoFit/>
          </a:bodyPr>
          <a:lstStyle>
            <a:lvl1pPr lvl="0" algn="ctr">
              <a:lnSpc>
                <a:spcPct val="90000"/>
              </a:lnSpc>
              <a:spcBef>
                <a:spcPts val="0"/>
              </a:spcBef>
              <a:spcAft>
                <a:spcPts val="0"/>
              </a:spcAft>
              <a:buClr>
                <a:schemeClr val="lt1"/>
              </a:buClr>
              <a:buSzPts val="3666"/>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30392" y="917186"/>
            <a:ext cx="9297807" cy="4146555"/>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833"/>
              </a:spcBef>
              <a:spcAft>
                <a:spcPts val="0"/>
              </a:spcAft>
              <a:buClr>
                <a:schemeClr val="dk1"/>
              </a:buClr>
              <a:buSzPts val="1800"/>
              <a:buChar char="•"/>
              <a:defRPr/>
            </a:lvl1pPr>
            <a:lvl2pPr marL="914400" lvl="1" indent="-342900" algn="l">
              <a:lnSpc>
                <a:spcPct val="90000"/>
              </a:lnSpc>
              <a:spcBef>
                <a:spcPts val="417"/>
              </a:spcBef>
              <a:spcAft>
                <a:spcPts val="0"/>
              </a:spcAft>
              <a:buClr>
                <a:schemeClr val="dk1"/>
              </a:buClr>
              <a:buSzPts val="1800"/>
              <a:buChar char="•"/>
              <a:defRPr/>
            </a:lvl2pPr>
            <a:lvl3pPr marL="1371600" lvl="2" indent="-342900" algn="l">
              <a:lnSpc>
                <a:spcPct val="90000"/>
              </a:lnSpc>
              <a:spcBef>
                <a:spcPts val="417"/>
              </a:spcBef>
              <a:spcAft>
                <a:spcPts val="0"/>
              </a:spcAft>
              <a:buClr>
                <a:schemeClr val="dk1"/>
              </a:buClr>
              <a:buSzPts val="1800"/>
              <a:buChar char="•"/>
              <a:defRPr/>
            </a:lvl3pPr>
            <a:lvl4pPr marL="1828800" lvl="3" indent="-342900" algn="l">
              <a:lnSpc>
                <a:spcPct val="90000"/>
              </a:lnSpc>
              <a:spcBef>
                <a:spcPts val="417"/>
              </a:spcBef>
              <a:spcAft>
                <a:spcPts val="0"/>
              </a:spcAft>
              <a:buClr>
                <a:schemeClr val="dk1"/>
              </a:buClr>
              <a:buSzPts val="1800"/>
              <a:buChar char="•"/>
              <a:defRPr/>
            </a:lvl4pPr>
            <a:lvl5pPr marL="2286000" lvl="4" indent="-342900" algn="l">
              <a:lnSpc>
                <a:spcPct val="90000"/>
              </a:lnSpc>
              <a:spcBef>
                <a:spcPts val="417"/>
              </a:spcBef>
              <a:spcAft>
                <a:spcPts val="0"/>
              </a:spcAft>
              <a:buClr>
                <a:schemeClr val="dk1"/>
              </a:buClr>
              <a:buSzPts val="1800"/>
              <a:buChar char="•"/>
              <a:defRPr/>
            </a:lvl5pPr>
            <a:lvl6pPr marL="2743200" lvl="5" indent="-342900" algn="l">
              <a:lnSpc>
                <a:spcPct val="90000"/>
              </a:lnSpc>
              <a:spcBef>
                <a:spcPts val="417"/>
              </a:spcBef>
              <a:spcAft>
                <a:spcPts val="0"/>
              </a:spcAft>
              <a:buClr>
                <a:schemeClr val="dk1"/>
              </a:buClr>
              <a:buSzPts val="1800"/>
              <a:buChar char="•"/>
              <a:defRPr/>
            </a:lvl6pPr>
            <a:lvl7pPr marL="3200400" lvl="6" indent="-342900" algn="l">
              <a:lnSpc>
                <a:spcPct val="90000"/>
              </a:lnSpc>
              <a:spcBef>
                <a:spcPts val="417"/>
              </a:spcBef>
              <a:spcAft>
                <a:spcPts val="0"/>
              </a:spcAft>
              <a:buClr>
                <a:schemeClr val="dk1"/>
              </a:buClr>
              <a:buSzPts val="1800"/>
              <a:buChar char="•"/>
              <a:defRPr/>
            </a:lvl7pPr>
            <a:lvl8pPr marL="3657600" lvl="7" indent="-342900" algn="l">
              <a:lnSpc>
                <a:spcPct val="90000"/>
              </a:lnSpc>
              <a:spcBef>
                <a:spcPts val="417"/>
              </a:spcBef>
              <a:spcAft>
                <a:spcPts val="0"/>
              </a:spcAft>
              <a:buClr>
                <a:schemeClr val="dk1"/>
              </a:buClr>
              <a:buSzPts val="1800"/>
              <a:buChar char="•"/>
              <a:defRPr/>
            </a:lvl8pPr>
            <a:lvl9pPr marL="4114800" lvl="8" indent="-342900" algn="l">
              <a:lnSpc>
                <a:spcPct val="90000"/>
              </a:lnSpc>
              <a:spcBef>
                <a:spcPts val="417"/>
              </a:spcBef>
              <a:spcAft>
                <a:spcPts val="0"/>
              </a:spcAft>
              <a:buClr>
                <a:schemeClr val="dk1"/>
              </a:buClr>
              <a:buSzPts val="1800"/>
              <a:buChar char="•"/>
              <a:defRPr/>
            </a:lvl9pPr>
          </a:lstStyle>
          <a:p>
            <a:endParaRPr/>
          </a:p>
        </p:txBody>
      </p:sp>
      <p:sp>
        <p:nvSpPr>
          <p:cNvPr id="24" name="Google Shape;24;p33"/>
          <p:cNvSpPr txBox="1">
            <a:spLocks noGrp="1"/>
          </p:cNvSpPr>
          <p:nvPr>
            <p:ph type="sldNum" idx="12"/>
          </p:nvPr>
        </p:nvSpPr>
        <p:spPr>
          <a:xfrm>
            <a:off x="430212" y="5343266"/>
            <a:ext cx="217488" cy="303212"/>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33"/>
          <p:cNvSpPr/>
          <p:nvPr/>
        </p:nvSpPr>
        <p:spPr>
          <a:xfrm>
            <a:off x="0" y="18118"/>
            <a:ext cx="10160000" cy="637660"/>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5"/>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698391" y="1521354"/>
            <a:ext cx="4317326"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5142696" y="1521354"/>
            <a:ext cx="4317326"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930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699714" y="304271"/>
            <a:ext cx="8761631"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699715" y="1400969"/>
            <a:ext cx="4297484" cy="686593"/>
          </a:xfrm>
        </p:spPr>
        <p:txBody>
          <a:bodyPr anchor="b"/>
          <a:lstStyle>
            <a:lvl1pPr marL="0" indent="0">
              <a:buNone/>
              <a:defRPr sz="2000" b="1"/>
            </a:lvl1pPr>
            <a:lvl2pPr marL="380939" indent="0">
              <a:buNone/>
              <a:defRPr sz="1666" b="1"/>
            </a:lvl2pPr>
            <a:lvl3pPr marL="761878" indent="0">
              <a:buNone/>
              <a:defRPr sz="1500" b="1"/>
            </a:lvl3pPr>
            <a:lvl4pPr marL="1142817" indent="0">
              <a:buNone/>
              <a:defRPr sz="1333" b="1"/>
            </a:lvl4pPr>
            <a:lvl5pPr marL="1523756" indent="0">
              <a:buNone/>
              <a:defRPr sz="1333" b="1"/>
            </a:lvl5pPr>
            <a:lvl6pPr marL="1904695" indent="0">
              <a:buNone/>
              <a:defRPr sz="1333" b="1"/>
            </a:lvl6pPr>
            <a:lvl7pPr marL="2285634" indent="0">
              <a:buNone/>
              <a:defRPr sz="1333" b="1"/>
            </a:lvl7pPr>
            <a:lvl8pPr marL="2666573" indent="0">
              <a:buNone/>
              <a:defRPr sz="1333" b="1"/>
            </a:lvl8pPr>
            <a:lvl9pPr marL="3047512"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699715" y="2087563"/>
            <a:ext cx="4297484"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5142696" y="1400969"/>
            <a:ext cx="4318649" cy="686593"/>
          </a:xfrm>
        </p:spPr>
        <p:txBody>
          <a:bodyPr anchor="b"/>
          <a:lstStyle>
            <a:lvl1pPr marL="0" indent="0">
              <a:buNone/>
              <a:defRPr sz="2000" b="1"/>
            </a:lvl1pPr>
            <a:lvl2pPr marL="380939" indent="0">
              <a:buNone/>
              <a:defRPr sz="1666" b="1"/>
            </a:lvl2pPr>
            <a:lvl3pPr marL="761878" indent="0">
              <a:buNone/>
              <a:defRPr sz="1500" b="1"/>
            </a:lvl3pPr>
            <a:lvl4pPr marL="1142817" indent="0">
              <a:buNone/>
              <a:defRPr sz="1333" b="1"/>
            </a:lvl4pPr>
            <a:lvl5pPr marL="1523756" indent="0">
              <a:buNone/>
              <a:defRPr sz="1333" b="1"/>
            </a:lvl5pPr>
            <a:lvl6pPr marL="1904695" indent="0">
              <a:buNone/>
              <a:defRPr sz="1333" b="1"/>
            </a:lvl6pPr>
            <a:lvl7pPr marL="2285634" indent="0">
              <a:buNone/>
              <a:defRPr sz="1333" b="1"/>
            </a:lvl7pPr>
            <a:lvl8pPr marL="2666573" indent="0">
              <a:buNone/>
              <a:defRPr sz="1333" b="1"/>
            </a:lvl8pPr>
            <a:lvl9pPr marL="3047512"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5142696" y="2087563"/>
            <a:ext cx="4318649"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254091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144876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19091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699715" y="381000"/>
            <a:ext cx="3276352" cy="1333500"/>
          </a:xfrm>
        </p:spPr>
        <p:txBody>
          <a:bodyPr anchor="b"/>
          <a:lstStyle>
            <a:lvl1pPr>
              <a:defRPr sz="2666"/>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4318648" y="822855"/>
            <a:ext cx="5142697" cy="4061354"/>
          </a:xfrm>
        </p:spPr>
        <p:txBody>
          <a:bodyPr/>
          <a:lstStyle>
            <a:lvl1pPr>
              <a:defRPr sz="2666"/>
            </a:lvl1pPr>
            <a:lvl2pPr>
              <a:defRPr sz="2333"/>
            </a:lvl2pPr>
            <a:lvl3pPr>
              <a:defRPr sz="2000"/>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699715" y="1714500"/>
            <a:ext cx="3276352" cy="3176323"/>
          </a:xfrm>
        </p:spPr>
        <p:txBody>
          <a:bodyPr/>
          <a:lstStyle>
            <a:lvl1pPr marL="0" indent="0">
              <a:buNone/>
              <a:defRPr sz="1333"/>
            </a:lvl1pPr>
            <a:lvl2pPr marL="380939" indent="0">
              <a:buNone/>
              <a:defRPr sz="1166"/>
            </a:lvl2pPr>
            <a:lvl3pPr marL="761878" indent="0">
              <a:buNone/>
              <a:defRPr sz="1000"/>
            </a:lvl3pPr>
            <a:lvl4pPr marL="1142817" indent="0">
              <a:buNone/>
              <a:defRPr sz="833"/>
            </a:lvl4pPr>
            <a:lvl5pPr marL="1523756" indent="0">
              <a:buNone/>
              <a:defRPr sz="833"/>
            </a:lvl5pPr>
            <a:lvl6pPr marL="1904695" indent="0">
              <a:buNone/>
              <a:defRPr sz="833"/>
            </a:lvl6pPr>
            <a:lvl7pPr marL="2285634" indent="0">
              <a:buNone/>
              <a:defRPr sz="833"/>
            </a:lvl7pPr>
            <a:lvl8pPr marL="2666573" indent="0">
              <a:buNone/>
              <a:defRPr sz="833"/>
            </a:lvl8pPr>
            <a:lvl9pPr marL="3047512" indent="0">
              <a:buNone/>
              <a:defRPr sz="833"/>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4169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699715" y="381000"/>
            <a:ext cx="3276352" cy="1333500"/>
          </a:xfrm>
        </p:spPr>
        <p:txBody>
          <a:bodyPr anchor="b"/>
          <a:lstStyle>
            <a:lvl1pPr>
              <a:defRPr sz="2666"/>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4318648" y="822855"/>
            <a:ext cx="5142697" cy="4061354"/>
          </a:xfrm>
        </p:spPr>
        <p:txBody>
          <a:bodyPr/>
          <a:lstStyle>
            <a:lvl1pPr marL="0" indent="0">
              <a:buNone/>
              <a:defRPr sz="2666"/>
            </a:lvl1pPr>
            <a:lvl2pPr marL="380939" indent="0">
              <a:buNone/>
              <a:defRPr sz="2333"/>
            </a:lvl2pPr>
            <a:lvl3pPr marL="761878" indent="0">
              <a:buNone/>
              <a:defRPr sz="2000"/>
            </a:lvl3pPr>
            <a:lvl4pPr marL="1142817" indent="0">
              <a:buNone/>
              <a:defRPr sz="1666"/>
            </a:lvl4pPr>
            <a:lvl5pPr marL="1523756" indent="0">
              <a:buNone/>
              <a:defRPr sz="1666"/>
            </a:lvl5pPr>
            <a:lvl6pPr marL="1904695" indent="0">
              <a:buNone/>
              <a:defRPr sz="1666"/>
            </a:lvl6pPr>
            <a:lvl7pPr marL="2285634" indent="0">
              <a:buNone/>
              <a:defRPr sz="1666"/>
            </a:lvl7pPr>
            <a:lvl8pPr marL="2666573" indent="0">
              <a:buNone/>
              <a:defRPr sz="1666"/>
            </a:lvl8pPr>
            <a:lvl9pPr marL="3047512" indent="0">
              <a:buNone/>
              <a:defRPr sz="1666"/>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699715" y="1714500"/>
            <a:ext cx="3276352" cy="3176323"/>
          </a:xfrm>
        </p:spPr>
        <p:txBody>
          <a:bodyPr/>
          <a:lstStyle>
            <a:lvl1pPr marL="0" indent="0">
              <a:buNone/>
              <a:defRPr sz="1333"/>
            </a:lvl1pPr>
            <a:lvl2pPr marL="380939" indent="0">
              <a:buNone/>
              <a:defRPr sz="1166"/>
            </a:lvl2pPr>
            <a:lvl3pPr marL="761878" indent="0">
              <a:buNone/>
              <a:defRPr sz="1000"/>
            </a:lvl3pPr>
            <a:lvl4pPr marL="1142817" indent="0">
              <a:buNone/>
              <a:defRPr sz="833"/>
            </a:lvl4pPr>
            <a:lvl5pPr marL="1523756" indent="0">
              <a:buNone/>
              <a:defRPr sz="833"/>
            </a:lvl5pPr>
            <a:lvl6pPr marL="1904695" indent="0">
              <a:buNone/>
              <a:defRPr sz="833"/>
            </a:lvl6pPr>
            <a:lvl7pPr marL="2285634" indent="0">
              <a:buNone/>
              <a:defRPr sz="833"/>
            </a:lvl7pPr>
            <a:lvl8pPr marL="2666573" indent="0">
              <a:buNone/>
              <a:defRPr sz="833"/>
            </a:lvl8pPr>
            <a:lvl9pPr marL="3047512" indent="0">
              <a:buNone/>
              <a:defRPr sz="833"/>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0" y="5033211"/>
            <a:ext cx="10158413" cy="6817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6"/>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5673" y="5145417"/>
            <a:ext cx="1695189" cy="437699"/>
          </a:xfrm>
          <a:prstGeom prst="rect">
            <a:avLst/>
          </a:prstGeom>
        </p:spPr>
      </p:pic>
    </p:spTree>
    <p:extLst>
      <p:ext uri="{BB962C8B-B14F-4D97-AF65-F5344CB8AC3E}">
        <p14:creationId xmlns:p14="http://schemas.microsoft.com/office/powerpoint/2010/main" val="293858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324106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7269614" y="304271"/>
            <a:ext cx="2190408"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698391" y="304271"/>
            <a:ext cx="6444243"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19753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F187-47D0-8F1F-E697-936FE8FCC5D5}"/>
              </a:ext>
            </a:extLst>
          </p:cNvPr>
          <p:cNvSpPr>
            <a:spLocks noGrp="1"/>
          </p:cNvSpPr>
          <p:nvPr>
            <p:ph type="ctrTitle"/>
          </p:nvPr>
        </p:nvSpPr>
        <p:spPr>
          <a:xfrm>
            <a:off x="1269802" y="935302"/>
            <a:ext cx="7618810" cy="1989667"/>
          </a:xfrm>
        </p:spPr>
        <p:txBody>
          <a:bodyPr anchor="b"/>
          <a:lstStyle>
            <a:lvl1pPr algn="ctr">
              <a:defRPr sz="4999"/>
            </a:lvl1pPr>
          </a:lstStyle>
          <a:p>
            <a:r>
              <a:rPr lang="en-US"/>
              <a:t>Click to edit Master title style</a:t>
            </a:r>
          </a:p>
        </p:txBody>
      </p:sp>
      <p:sp>
        <p:nvSpPr>
          <p:cNvPr id="3" name="Subtitle 2">
            <a:extLst>
              <a:ext uri="{FF2B5EF4-FFF2-40B4-BE49-F238E27FC236}">
                <a16:creationId xmlns:a16="http://schemas.microsoft.com/office/drawing/2014/main" id="{62AF0A2B-7912-3FCF-28D9-2E62B776DF85}"/>
              </a:ext>
            </a:extLst>
          </p:cNvPr>
          <p:cNvSpPr>
            <a:spLocks noGrp="1"/>
          </p:cNvSpPr>
          <p:nvPr>
            <p:ph type="subTitle" idx="1"/>
          </p:nvPr>
        </p:nvSpPr>
        <p:spPr>
          <a:xfrm>
            <a:off x="1269802" y="3001698"/>
            <a:ext cx="7618810" cy="1379802"/>
          </a:xfrm>
        </p:spPr>
        <p:txBody>
          <a:bodyPr/>
          <a:lstStyle>
            <a:lvl1pPr marL="0" indent="0" algn="ctr">
              <a:buNone/>
              <a:defRPr sz="2000"/>
            </a:lvl1pPr>
            <a:lvl2pPr marL="380939" indent="0" algn="ctr">
              <a:buNone/>
              <a:defRPr sz="1666"/>
            </a:lvl2pPr>
            <a:lvl3pPr marL="761878" indent="0" algn="ctr">
              <a:buNone/>
              <a:defRPr sz="1500"/>
            </a:lvl3pPr>
            <a:lvl4pPr marL="1142817" indent="0" algn="ctr">
              <a:buNone/>
              <a:defRPr sz="1333"/>
            </a:lvl4pPr>
            <a:lvl5pPr marL="1523756" indent="0" algn="ctr">
              <a:buNone/>
              <a:defRPr sz="1333"/>
            </a:lvl5pPr>
            <a:lvl6pPr marL="1904695" indent="0" algn="ctr">
              <a:buNone/>
              <a:defRPr sz="1333"/>
            </a:lvl6pPr>
            <a:lvl7pPr marL="2285634" indent="0" algn="ctr">
              <a:buNone/>
              <a:defRPr sz="1333"/>
            </a:lvl7pPr>
            <a:lvl8pPr marL="2666573" indent="0" algn="ctr">
              <a:buNone/>
              <a:defRPr sz="1333"/>
            </a:lvl8pPr>
            <a:lvl9pPr marL="3047512" indent="0" algn="ctr">
              <a:buNone/>
              <a:defRPr sz="1333"/>
            </a:lvl9pPr>
          </a:lstStyle>
          <a:p>
            <a:r>
              <a:rPr lang="en-US"/>
              <a:t>Click to edit Master subtitle style</a:t>
            </a:r>
          </a:p>
        </p:txBody>
      </p:sp>
      <p:sp>
        <p:nvSpPr>
          <p:cNvPr id="4" name="Date Placeholder 3">
            <a:extLst>
              <a:ext uri="{FF2B5EF4-FFF2-40B4-BE49-F238E27FC236}">
                <a16:creationId xmlns:a16="http://schemas.microsoft.com/office/drawing/2014/main" id="{F2711721-27FA-568B-56A6-1C43591C7C42}"/>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5" name="Footer Placeholder 4">
            <a:extLst>
              <a:ext uri="{FF2B5EF4-FFF2-40B4-BE49-F238E27FC236}">
                <a16:creationId xmlns:a16="http://schemas.microsoft.com/office/drawing/2014/main" id="{F9E211AA-5E74-D6F4-22DA-2084B1D63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E564F-C566-B361-B448-3FDE1657C3D0}"/>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342736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1FBD-4206-08C5-D8C4-06240CBB6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C5DAE-A383-8782-C1F3-F61715CA1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29030-B3FE-7557-7C56-A1F650E86DBC}"/>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5" name="Footer Placeholder 4">
            <a:extLst>
              <a:ext uri="{FF2B5EF4-FFF2-40B4-BE49-F238E27FC236}">
                <a16:creationId xmlns:a16="http://schemas.microsoft.com/office/drawing/2014/main" id="{E304F710-E65F-B934-2DDE-EEB6F70F7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4E9BD-0CAC-DDFC-2202-AC45BB69D551}"/>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26567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34"/>
          <p:cNvSpPr txBox="1">
            <a:spLocks noGrp="1"/>
          </p:cNvSpPr>
          <p:nvPr>
            <p:ph type="sldNum" idx="12"/>
          </p:nvPr>
        </p:nvSpPr>
        <p:spPr>
          <a:xfrm>
            <a:off x="430212" y="5343266"/>
            <a:ext cx="217488" cy="303212"/>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9004-4DFF-A08D-0FEA-184927754A9E}"/>
              </a:ext>
            </a:extLst>
          </p:cNvPr>
          <p:cNvSpPr>
            <a:spLocks noGrp="1"/>
          </p:cNvSpPr>
          <p:nvPr>
            <p:ph type="title"/>
          </p:nvPr>
        </p:nvSpPr>
        <p:spPr>
          <a:xfrm>
            <a:off x="693100" y="1424782"/>
            <a:ext cx="8761631" cy="2377281"/>
          </a:xfrm>
        </p:spPr>
        <p:txBody>
          <a:bodyPr anchor="b"/>
          <a:lstStyle>
            <a:lvl1pPr>
              <a:defRPr sz="4999"/>
            </a:lvl1pPr>
          </a:lstStyle>
          <a:p>
            <a:r>
              <a:rPr lang="en-US"/>
              <a:t>Click to edit Master title style</a:t>
            </a:r>
          </a:p>
        </p:txBody>
      </p:sp>
      <p:sp>
        <p:nvSpPr>
          <p:cNvPr id="3" name="Text Placeholder 2">
            <a:extLst>
              <a:ext uri="{FF2B5EF4-FFF2-40B4-BE49-F238E27FC236}">
                <a16:creationId xmlns:a16="http://schemas.microsoft.com/office/drawing/2014/main" id="{6AC002AF-32BA-D54B-F3FF-62C76AB177E2}"/>
              </a:ext>
            </a:extLst>
          </p:cNvPr>
          <p:cNvSpPr>
            <a:spLocks noGrp="1"/>
          </p:cNvSpPr>
          <p:nvPr>
            <p:ph type="body" idx="1"/>
          </p:nvPr>
        </p:nvSpPr>
        <p:spPr>
          <a:xfrm>
            <a:off x="693100" y="3824553"/>
            <a:ext cx="8761631" cy="1250156"/>
          </a:xfrm>
        </p:spPr>
        <p:txBody>
          <a:bodyPr/>
          <a:lstStyle>
            <a:lvl1pPr marL="0" indent="0">
              <a:buNone/>
              <a:defRPr sz="2000">
                <a:solidFill>
                  <a:schemeClr val="tx1">
                    <a:tint val="75000"/>
                  </a:schemeClr>
                </a:solidFill>
              </a:defRPr>
            </a:lvl1pPr>
            <a:lvl2pPr marL="380939" indent="0">
              <a:buNone/>
              <a:defRPr sz="1666">
                <a:solidFill>
                  <a:schemeClr val="tx1">
                    <a:tint val="75000"/>
                  </a:schemeClr>
                </a:solidFill>
              </a:defRPr>
            </a:lvl2pPr>
            <a:lvl3pPr marL="761878" indent="0">
              <a:buNone/>
              <a:defRPr sz="1500">
                <a:solidFill>
                  <a:schemeClr val="tx1">
                    <a:tint val="75000"/>
                  </a:schemeClr>
                </a:solidFill>
              </a:defRPr>
            </a:lvl3pPr>
            <a:lvl4pPr marL="1142817" indent="0">
              <a:buNone/>
              <a:defRPr sz="1333">
                <a:solidFill>
                  <a:schemeClr val="tx1">
                    <a:tint val="75000"/>
                  </a:schemeClr>
                </a:solidFill>
              </a:defRPr>
            </a:lvl4pPr>
            <a:lvl5pPr marL="1523756" indent="0">
              <a:buNone/>
              <a:defRPr sz="1333">
                <a:solidFill>
                  <a:schemeClr val="tx1">
                    <a:tint val="75000"/>
                  </a:schemeClr>
                </a:solidFill>
              </a:defRPr>
            </a:lvl5pPr>
            <a:lvl6pPr marL="1904695" indent="0">
              <a:buNone/>
              <a:defRPr sz="1333">
                <a:solidFill>
                  <a:schemeClr val="tx1">
                    <a:tint val="75000"/>
                  </a:schemeClr>
                </a:solidFill>
              </a:defRPr>
            </a:lvl6pPr>
            <a:lvl7pPr marL="2285634" indent="0">
              <a:buNone/>
              <a:defRPr sz="1333">
                <a:solidFill>
                  <a:schemeClr val="tx1">
                    <a:tint val="75000"/>
                  </a:schemeClr>
                </a:solidFill>
              </a:defRPr>
            </a:lvl7pPr>
            <a:lvl8pPr marL="2666573" indent="0">
              <a:buNone/>
              <a:defRPr sz="1333">
                <a:solidFill>
                  <a:schemeClr val="tx1">
                    <a:tint val="75000"/>
                  </a:schemeClr>
                </a:solidFill>
              </a:defRPr>
            </a:lvl8pPr>
            <a:lvl9pPr marL="3047512"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B828CF-ECB8-288C-85B3-4F3E59327C01}"/>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5" name="Footer Placeholder 4">
            <a:extLst>
              <a:ext uri="{FF2B5EF4-FFF2-40B4-BE49-F238E27FC236}">
                <a16:creationId xmlns:a16="http://schemas.microsoft.com/office/drawing/2014/main" id="{4BAF9A7B-72A1-E9C8-BAE0-DCE68E552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9BD16-60BE-9701-2FD8-1F8A73732070}"/>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356295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CE82-7380-55A1-098A-3493ADCF6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4C5F29-6041-FDE7-C128-D119AD580C89}"/>
              </a:ext>
            </a:extLst>
          </p:cNvPr>
          <p:cNvSpPr>
            <a:spLocks noGrp="1"/>
          </p:cNvSpPr>
          <p:nvPr>
            <p:ph sz="half" idx="1"/>
          </p:nvPr>
        </p:nvSpPr>
        <p:spPr>
          <a:xfrm>
            <a:off x="698391" y="1521354"/>
            <a:ext cx="4317326"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7705F-7DFA-CF4F-AA87-280B606254F4}"/>
              </a:ext>
            </a:extLst>
          </p:cNvPr>
          <p:cNvSpPr>
            <a:spLocks noGrp="1"/>
          </p:cNvSpPr>
          <p:nvPr>
            <p:ph sz="half" idx="2"/>
          </p:nvPr>
        </p:nvSpPr>
        <p:spPr>
          <a:xfrm>
            <a:off x="5142696" y="1521354"/>
            <a:ext cx="4317326"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157B78-61C6-42A7-C22A-62EA8E423778}"/>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6" name="Footer Placeholder 5">
            <a:extLst>
              <a:ext uri="{FF2B5EF4-FFF2-40B4-BE49-F238E27FC236}">
                <a16:creationId xmlns:a16="http://schemas.microsoft.com/office/drawing/2014/main" id="{F28041B6-DD3C-074E-8EFD-706B19FE3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D2B66-F09F-6760-E40E-AADE375AC116}"/>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128599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E580-D3AB-7ACC-3818-4B2B16D48EDB}"/>
              </a:ext>
            </a:extLst>
          </p:cNvPr>
          <p:cNvSpPr>
            <a:spLocks noGrp="1"/>
          </p:cNvSpPr>
          <p:nvPr>
            <p:ph type="title"/>
          </p:nvPr>
        </p:nvSpPr>
        <p:spPr>
          <a:xfrm>
            <a:off x="699714" y="304271"/>
            <a:ext cx="8761631"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EFD393-E269-276F-E73B-FA5AB1BE6202}"/>
              </a:ext>
            </a:extLst>
          </p:cNvPr>
          <p:cNvSpPr>
            <a:spLocks noGrp="1"/>
          </p:cNvSpPr>
          <p:nvPr>
            <p:ph type="body" idx="1"/>
          </p:nvPr>
        </p:nvSpPr>
        <p:spPr>
          <a:xfrm>
            <a:off x="699715" y="1400969"/>
            <a:ext cx="4297484" cy="686593"/>
          </a:xfrm>
        </p:spPr>
        <p:txBody>
          <a:bodyPr anchor="b"/>
          <a:lstStyle>
            <a:lvl1pPr marL="0" indent="0">
              <a:buNone/>
              <a:defRPr sz="2000" b="1"/>
            </a:lvl1pPr>
            <a:lvl2pPr marL="380939" indent="0">
              <a:buNone/>
              <a:defRPr sz="1666" b="1"/>
            </a:lvl2pPr>
            <a:lvl3pPr marL="761878" indent="0">
              <a:buNone/>
              <a:defRPr sz="1500" b="1"/>
            </a:lvl3pPr>
            <a:lvl4pPr marL="1142817" indent="0">
              <a:buNone/>
              <a:defRPr sz="1333" b="1"/>
            </a:lvl4pPr>
            <a:lvl5pPr marL="1523756" indent="0">
              <a:buNone/>
              <a:defRPr sz="1333" b="1"/>
            </a:lvl5pPr>
            <a:lvl6pPr marL="1904695" indent="0">
              <a:buNone/>
              <a:defRPr sz="1333" b="1"/>
            </a:lvl6pPr>
            <a:lvl7pPr marL="2285634" indent="0">
              <a:buNone/>
              <a:defRPr sz="1333" b="1"/>
            </a:lvl7pPr>
            <a:lvl8pPr marL="2666573" indent="0">
              <a:buNone/>
              <a:defRPr sz="1333" b="1"/>
            </a:lvl8pPr>
            <a:lvl9pPr marL="3047512"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1CFADCE5-FB54-C615-C326-6BA8D21146B8}"/>
              </a:ext>
            </a:extLst>
          </p:cNvPr>
          <p:cNvSpPr>
            <a:spLocks noGrp="1"/>
          </p:cNvSpPr>
          <p:nvPr>
            <p:ph sz="half" idx="2"/>
          </p:nvPr>
        </p:nvSpPr>
        <p:spPr>
          <a:xfrm>
            <a:off x="699715" y="2087563"/>
            <a:ext cx="4297484"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0B469-A186-B0EC-F8D5-8412CB102D7F}"/>
              </a:ext>
            </a:extLst>
          </p:cNvPr>
          <p:cNvSpPr>
            <a:spLocks noGrp="1"/>
          </p:cNvSpPr>
          <p:nvPr>
            <p:ph type="body" sz="quarter" idx="3"/>
          </p:nvPr>
        </p:nvSpPr>
        <p:spPr>
          <a:xfrm>
            <a:off x="5142696" y="1400969"/>
            <a:ext cx="4318649" cy="686593"/>
          </a:xfrm>
        </p:spPr>
        <p:txBody>
          <a:bodyPr anchor="b"/>
          <a:lstStyle>
            <a:lvl1pPr marL="0" indent="0">
              <a:buNone/>
              <a:defRPr sz="2000" b="1"/>
            </a:lvl1pPr>
            <a:lvl2pPr marL="380939" indent="0">
              <a:buNone/>
              <a:defRPr sz="1666" b="1"/>
            </a:lvl2pPr>
            <a:lvl3pPr marL="761878" indent="0">
              <a:buNone/>
              <a:defRPr sz="1500" b="1"/>
            </a:lvl3pPr>
            <a:lvl4pPr marL="1142817" indent="0">
              <a:buNone/>
              <a:defRPr sz="1333" b="1"/>
            </a:lvl4pPr>
            <a:lvl5pPr marL="1523756" indent="0">
              <a:buNone/>
              <a:defRPr sz="1333" b="1"/>
            </a:lvl5pPr>
            <a:lvl6pPr marL="1904695" indent="0">
              <a:buNone/>
              <a:defRPr sz="1333" b="1"/>
            </a:lvl6pPr>
            <a:lvl7pPr marL="2285634" indent="0">
              <a:buNone/>
              <a:defRPr sz="1333" b="1"/>
            </a:lvl7pPr>
            <a:lvl8pPr marL="2666573" indent="0">
              <a:buNone/>
              <a:defRPr sz="1333" b="1"/>
            </a:lvl8pPr>
            <a:lvl9pPr marL="3047512"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93EA773A-1E06-91C4-946F-11F353F3A7A7}"/>
              </a:ext>
            </a:extLst>
          </p:cNvPr>
          <p:cNvSpPr>
            <a:spLocks noGrp="1"/>
          </p:cNvSpPr>
          <p:nvPr>
            <p:ph sz="quarter" idx="4"/>
          </p:nvPr>
        </p:nvSpPr>
        <p:spPr>
          <a:xfrm>
            <a:off x="5142696" y="2087563"/>
            <a:ext cx="4318649"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4A90F-DF89-0667-F4A6-6AF2EC2B813D}"/>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8" name="Footer Placeholder 7">
            <a:extLst>
              <a:ext uri="{FF2B5EF4-FFF2-40B4-BE49-F238E27FC236}">
                <a16:creationId xmlns:a16="http://schemas.microsoft.com/office/drawing/2014/main" id="{4AFA710C-5E2D-37FC-84CC-9FB0C903EE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6E925F-7D93-EE85-C048-5C510AD1D61B}"/>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89031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1903-3E81-53A4-A692-DF24ECD92B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2D05B9-EB9B-A14A-A81E-BA99DC68AAD7}"/>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4" name="Footer Placeholder 3">
            <a:extLst>
              <a:ext uri="{FF2B5EF4-FFF2-40B4-BE49-F238E27FC236}">
                <a16:creationId xmlns:a16="http://schemas.microsoft.com/office/drawing/2014/main" id="{9A62DFBF-02C4-F0F5-823A-ABA57F8CDA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61D396-44F3-C1B4-F6D7-48A89D3210FE}"/>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263505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E3168-92E7-20B8-1CCB-1C83F6DEED02}"/>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3" name="Footer Placeholder 2">
            <a:extLst>
              <a:ext uri="{FF2B5EF4-FFF2-40B4-BE49-F238E27FC236}">
                <a16:creationId xmlns:a16="http://schemas.microsoft.com/office/drawing/2014/main" id="{51821D91-7BA3-E63B-5A0A-1B7C4E108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23FE54-B76D-0788-8AC8-DD6B48C993C1}"/>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22444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F30C-A1A2-16D2-03A5-E2472F125C48}"/>
              </a:ext>
            </a:extLst>
          </p:cNvPr>
          <p:cNvSpPr>
            <a:spLocks noGrp="1"/>
          </p:cNvSpPr>
          <p:nvPr>
            <p:ph type="title"/>
          </p:nvPr>
        </p:nvSpPr>
        <p:spPr>
          <a:xfrm>
            <a:off x="699715" y="381000"/>
            <a:ext cx="3276352" cy="1333500"/>
          </a:xfrm>
        </p:spPr>
        <p:txBody>
          <a:bodyPr anchor="b"/>
          <a:lstStyle>
            <a:lvl1pPr>
              <a:defRPr sz="2666"/>
            </a:lvl1pPr>
          </a:lstStyle>
          <a:p>
            <a:r>
              <a:rPr lang="en-US"/>
              <a:t>Click to edit Master title style</a:t>
            </a:r>
          </a:p>
        </p:txBody>
      </p:sp>
      <p:sp>
        <p:nvSpPr>
          <p:cNvPr id="3" name="Content Placeholder 2">
            <a:extLst>
              <a:ext uri="{FF2B5EF4-FFF2-40B4-BE49-F238E27FC236}">
                <a16:creationId xmlns:a16="http://schemas.microsoft.com/office/drawing/2014/main" id="{784C971B-5BF3-0E2D-823F-6C35BC9F509A}"/>
              </a:ext>
            </a:extLst>
          </p:cNvPr>
          <p:cNvSpPr>
            <a:spLocks noGrp="1"/>
          </p:cNvSpPr>
          <p:nvPr>
            <p:ph idx="1"/>
          </p:nvPr>
        </p:nvSpPr>
        <p:spPr>
          <a:xfrm>
            <a:off x="4318648" y="822855"/>
            <a:ext cx="5142697" cy="4061354"/>
          </a:xfrm>
        </p:spPr>
        <p:txBody>
          <a:bodyPr/>
          <a:lstStyle>
            <a:lvl1pPr>
              <a:defRPr sz="2666"/>
            </a:lvl1pPr>
            <a:lvl2pPr>
              <a:defRPr sz="2333"/>
            </a:lvl2pPr>
            <a:lvl3pPr>
              <a:defRPr sz="2000"/>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8B6CFC-9316-05A9-EEC6-D1F16269B94C}"/>
              </a:ext>
            </a:extLst>
          </p:cNvPr>
          <p:cNvSpPr>
            <a:spLocks noGrp="1"/>
          </p:cNvSpPr>
          <p:nvPr>
            <p:ph type="body" sz="half" idx="2"/>
          </p:nvPr>
        </p:nvSpPr>
        <p:spPr>
          <a:xfrm>
            <a:off x="699715" y="1714500"/>
            <a:ext cx="3276352" cy="3176323"/>
          </a:xfrm>
        </p:spPr>
        <p:txBody>
          <a:bodyPr/>
          <a:lstStyle>
            <a:lvl1pPr marL="0" indent="0">
              <a:buNone/>
              <a:defRPr sz="1333"/>
            </a:lvl1pPr>
            <a:lvl2pPr marL="380939" indent="0">
              <a:buNone/>
              <a:defRPr sz="1166"/>
            </a:lvl2pPr>
            <a:lvl3pPr marL="761878" indent="0">
              <a:buNone/>
              <a:defRPr sz="1000"/>
            </a:lvl3pPr>
            <a:lvl4pPr marL="1142817" indent="0">
              <a:buNone/>
              <a:defRPr sz="833"/>
            </a:lvl4pPr>
            <a:lvl5pPr marL="1523756" indent="0">
              <a:buNone/>
              <a:defRPr sz="833"/>
            </a:lvl5pPr>
            <a:lvl6pPr marL="1904695" indent="0">
              <a:buNone/>
              <a:defRPr sz="833"/>
            </a:lvl6pPr>
            <a:lvl7pPr marL="2285634" indent="0">
              <a:buNone/>
              <a:defRPr sz="833"/>
            </a:lvl7pPr>
            <a:lvl8pPr marL="2666573" indent="0">
              <a:buNone/>
              <a:defRPr sz="833"/>
            </a:lvl8pPr>
            <a:lvl9pPr marL="3047512"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C7444E6C-C70F-5502-759B-CEA326B2D12A}"/>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6" name="Footer Placeholder 5">
            <a:extLst>
              <a:ext uri="{FF2B5EF4-FFF2-40B4-BE49-F238E27FC236}">
                <a16:creationId xmlns:a16="http://schemas.microsoft.com/office/drawing/2014/main" id="{90EC1DF3-955C-E57E-34E9-5FA2D36E5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89A03-C283-E268-6E52-8F10CBF347CD}"/>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167825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9EE8-501D-B4EE-82B3-64A087E3FC05}"/>
              </a:ext>
            </a:extLst>
          </p:cNvPr>
          <p:cNvSpPr>
            <a:spLocks noGrp="1"/>
          </p:cNvSpPr>
          <p:nvPr>
            <p:ph type="title"/>
          </p:nvPr>
        </p:nvSpPr>
        <p:spPr>
          <a:xfrm>
            <a:off x="699715" y="381000"/>
            <a:ext cx="3276352" cy="1333500"/>
          </a:xfrm>
        </p:spPr>
        <p:txBody>
          <a:bodyPr anchor="b"/>
          <a:lstStyle>
            <a:lvl1pPr>
              <a:defRPr sz="2666"/>
            </a:lvl1pPr>
          </a:lstStyle>
          <a:p>
            <a:r>
              <a:rPr lang="en-US"/>
              <a:t>Click to edit Master title style</a:t>
            </a:r>
          </a:p>
        </p:txBody>
      </p:sp>
      <p:sp>
        <p:nvSpPr>
          <p:cNvPr id="3" name="Picture Placeholder 2">
            <a:extLst>
              <a:ext uri="{FF2B5EF4-FFF2-40B4-BE49-F238E27FC236}">
                <a16:creationId xmlns:a16="http://schemas.microsoft.com/office/drawing/2014/main" id="{8C1C9285-35B2-6A74-32F6-BCFA5E309A3F}"/>
              </a:ext>
            </a:extLst>
          </p:cNvPr>
          <p:cNvSpPr>
            <a:spLocks noGrp="1"/>
          </p:cNvSpPr>
          <p:nvPr>
            <p:ph type="pic" idx="1"/>
          </p:nvPr>
        </p:nvSpPr>
        <p:spPr>
          <a:xfrm>
            <a:off x="4318648" y="822855"/>
            <a:ext cx="5142697" cy="4061354"/>
          </a:xfrm>
        </p:spPr>
        <p:txBody>
          <a:bodyPr/>
          <a:lstStyle>
            <a:lvl1pPr marL="0" indent="0">
              <a:buNone/>
              <a:defRPr sz="2666"/>
            </a:lvl1pPr>
            <a:lvl2pPr marL="380939" indent="0">
              <a:buNone/>
              <a:defRPr sz="2333"/>
            </a:lvl2pPr>
            <a:lvl3pPr marL="761878" indent="0">
              <a:buNone/>
              <a:defRPr sz="2000"/>
            </a:lvl3pPr>
            <a:lvl4pPr marL="1142817" indent="0">
              <a:buNone/>
              <a:defRPr sz="1666"/>
            </a:lvl4pPr>
            <a:lvl5pPr marL="1523756" indent="0">
              <a:buNone/>
              <a:defRPr sz="1666"/>
            </a:lvl5pPr>
            <a:lvl6pPr marL="1904695" indent="0">
              <a:buNone/>
              <a:defRPr sz="1666"/>
            </a:lvl6pPr>
            <a:lvl7pPr marL="2285634" indent="0">
              <a:buNone/>
              <a:defRPr sz="1666"/>
            </a:lvl7pPr>
            <a:lvl8pPr marL="2666573" indent="0">
              <a:buNone/>
              <a:defRPr sz="1666"/>
            </a:lvl8pPr>
            <a:lvl9pPr marL="3047512" indent="0">
              <a:buNone/>
              <a:defRPr sz="1666"/>
            </a:lvl9pPr>
          </a:lstStyle>
          <a:p>
            <a:endParaRPr lang="en-US"/>
          </a:p>
        </p:txBody>
      </p:sp>
      <p:sp>
        <p:nvSpPr>
          <p:cNvPr id="4" name="Text Placeholder 3">
            <a:extLst>
              <a:ext uri="{FF2B5EF4-FFF2-40B4-BE49-F238E27FC236}">
                <a16:creationId xmlns:a16="http://schemas.microsoft.com/office/drawing/2014/main" id="{2CC474E5-6A78-BC8C-6EDA-600576581FD4}"/>
              </a:ext>
            </a:extLst>
          </p:cNvPr>
          <p:cNvSpPr>
            <a:spLocks noGrp="1"/>
          </p:cNvSpPr>
          <p:nvPr>
            <p:ph type="body" sz="half" idx="2"/>
          </p:nvPr>
        </p:nvSpPr>
        <p:spPr>
          <a:xfrm>
            <a:off x="699715" y="1714500"/>
            <a:ext cx="3276352" cy="3176323"/>
          </a:xfrm>
        </p:spPr>
        <p:txBody>
          <a:bodyPr/>
          <a:lstStyle>
            <a:lvl1pPr marL="0" indent="0">
              <a:buNone/>
              <a:defRPr sz="1333"/>
            </a:lvl1pPr>
            <a:lvl2pPr marL="380939" indent="0">
              <a:buNone/>
              <a:defRPr sz="1166"/>
            </a:lvl2pPr>
            <a:lvl3pPr marL="761878" indent="0">
              <a:buNone/>
              <a:defRPr sz="1000"/>
            </a:lvl3pPr>
            <a:lvl4pPr marL="1142817" indent="0">
              <a:buNone/>
              <a:defRPr sz="833"/>
            </a:lvl4pPr>
            <a:lvl5pPr marL="1523756" indent="0">
              <a:buNone/>
              <a:defRPr sz="833"/>
            </a:lvl5pPr>
            <a:lvl6pPr marL="1904695" indent="0">
              <a:buNone/>
              <a:defRPr sz="833"/>
            </a:lvl6pPr>
            <a:lvl7pPr marL="2285634" indent="0">
              <a:buNone/>
              <a:defRPr sz="833"/>
            </a:lvl7pPr>
            <a:lvl8pPr marL="2666573" indent="0">
              <a:buNone/>
              <a:defRPr sz="833"/>
            </a:lvl8pPr>
            <a:lvl9pPr marL="3047512"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F25650BC-381A-ED76-9E1C-DA13A26ACE28}"/>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6" name="Footer Placeholder 5">
            <a:extLst>
              <a:ext uri="{FF2B5EF4-FFF2-40B4-BE49-F238E27FC236}">
                <a16:creationId xmlns:a16="http://schemas.microsoft.com/office/drawing/2014/main" id="{0C9C8A49-428C-D933-6288-1EA92D8FB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F9927-9F88-791F-597C-D211C9F17622}"/>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8458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9BF5-DAB9-2744-9C9B-F41A51CDE2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4E3E82-63A1-2075-6FDC-B1C7C2C22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51DC9-9D95-B2C3-5C1A-9D0F3740E507}"/>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5" name="Footer Placeholder 4">
            <a:extLst>
              <a:ext uri="{FF2B5EF4-FFF2-40B4-BE49-F238E27FC236}">
                <a16:creationId xmlns:a16="http://schemas.microsoft.com/office/drawing/2014/main" id="{49B568DC-AE99-55D0-3F95-BBA34D33A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B84AC-6F31-50D7-0ADB-F12B39446A39}"/>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95608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D0E23-6AC3-9A1A-0162-3948B2C7BAA0}"/>
              </a:ext>
            </a:extLst>
          </p:cNvPr>
          <p:cNvSpPr>
            <a:spLocks noGrp="1"/>
          </p:cNvSpPr>
          <p:nvPr>
            <p:ph type="title" orient="vert"/>
          </p:nvPr>
        </p:nvSpPr>
        <p:spPr>
          <a:xfrm>
            <a:off x="7269614" y="304271"/>
            <a:ext cx="2190408"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626B57-651A-2E50-2768-70375F84E2CE}"/>
              </a:ext>
            </a:extLst>
          </p:cNvPr>
          <p:cNvSpPr>
            <a:spLocks noGrp="1"/>
          </p:cNvSpPr>
          <p:nvPr>
            <p:ph type="body" orient="vert" idx="1"/>
          </p:nvPr>
        </p:nvSpPr>
        <p:spPr>
          <a:xfrm>
            <a:off x="698391" y="304271"/>
            <a:ext cx="6444243"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59939-5D96-1303-AC58-5E9204378BA4}"/>
              </a:ext>
            </a:extLst>
          </p:cNvPr>
          <p:cNvSpPr>
            <a:spLocks noGrp="1"/>
          </p:cNvSpPr>
          <p:nvPr>
            <p:ph type="dt" sz="half" idx="10"/>
          </p:nvPr>
        </p:nvSpPr>
        <p:spPr/>
        <p:txBody>
          <a:bodyPr/>
          <a:lstStyle/>
          <a:p>
            <a:fld id="{A09E7BF0-55FA-4D1D-8B7A-CCFF093EF1DE}" type="datetimeFigureOut">
              <a:rPr lang="en-US" smtClean="0"/>
              <a:t>5/17/2023</a:t>
            </a:fld>
            <a:endParaRPr lang="en-US"/>
          </a:p>
        </p:txBody>
      </p:sp>
      <p:sp>
        <p:nvSpPr>
          <p:cNvPr id="5" name="Footer Placeholder 4">
            <a:extLst>
              <a:ext uri="{FF2B5EF4-FFF2-40B4-BE49-F238E27FC236}">
                <a16:creationId xmlns:a16="http://schemas.microsoft.com/office/drawing/2014/main" id="{608B5176-6CF9-644C-7A9F-1BCB8FD27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359F7-5FA4-0E82-95FE-2D6F9C4B5C92}"/>
              </a:ext>
            </a:extLst>
          </p:cNvPr>
          <p:cNvSpPr>
            <a:spLocks noGrp="1"/>
          </p:cNvSpPr>
          <p:nvPr>
            <p:ph type="sldNum" sz="quarter" idx="12"/>
          </p:nvPr>
        </p:nvSpPr>
        <p:spPr/>
        <p:txBody>
          <a:bodyPr/>
          <a:lstStyle/>
          <a:p>
            <a:fld id="{BBE4BAD8-96BC-4BAA-A899-5652EF928610}" type="slidenum">
              <a:rPr lang="en-US" smtClean="0"/>
              <a:t>‹#›</a:t>
            </a:fld>
            <a:endParaRPr lang="en-US"/>
          </a:p>
        </p:txBody>
      </p:sp>
    </p:spTree>
    <p:extLst>
      <p:ext uri="{BB962C8B-B14F-4D97-AF65-F5344CB8AC3E}">
        <p14:creationId xmlns:p14="http://schemas.microsoft.com/office/powerpoint/2010/main" val="288775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35"/>
          <p:cNvSpPr/>
          <p:nvPr/>
        </p:nvSpPr>
        <p:spPr>
          <a:xfrm>
            <a:off x="0" y="0"/>
            <a:ext cx="10158413" cy="5715000"/>
          </a:xfrm>
          <a:prstGeom prst="rect">
            <a:avLst/>
          </a:prstGeom>
          <a:solidFill>
            <a:srgbClr val="442E80"/>
          </a:solidFill>
          <a:ln w="12700" cap="flat" cmpd="sng">
            <a:solidFill>
              <a:srgbClr val="3B1E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30" name="Google Shape;30;p35"/>
          <p:cNvPicPr preferRelativeResize="0"/>
          <p:nvPr/>
        </p:nvPicPr>
        <p:blipFill rotWithShape="1">
          <a:blip r:embed="rId2">
            <a:alphaModFix/>
          </a:blip>
          <a:srcRect/>
          <a:stretch/>
        </p:blipFill>
        <p:spPr>
          <a:xfrm>
            <a:off x="8097294" y="5291109"/>
            <a:ext cx="1730107" cy="232446"/>
          </a:xfrm>
          <a:prstGeom prst="rect">
            <a:avLst/>
          </a:prstGeom>
          <a:noFill/>
          <a:ln>
            <a:noFill/>
          </a:ln>
        </p:spPr>
      </p:pic>
      <p:sp>
        <p:nvSpPr>
          <p:cNvPr id="31" name="Google Shape;31;p35"/>
          <p:cNvSpPr txBox="1">
            <a:spLocks noGrp="1"/>
          </p:cNvSpPr>
          <p:nvPr>
            <p:ph type="sldNum" idx="12"/>
          </p:nvPr>
        </p:nvSpPr>
        <p:spPr>
          <a:xfrm>
            <a:off x="430212" y="5343266"/>
            <a:ext cx="217488" cy="303212"/>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36"/>
          <p:cNvSpPr/>
          <p:nvPr/>
        </p:nvSpPr>
        <p:spPr>
          <a:xfrm rot="-5400000">
            <a:off x="-615044" y="615044"/>
            <a:ext cx="5714999" cy="4484913"/>
          </a:xfrm>
          <a:prstGeom prst="flowChartOffpageConnector">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
        <p:nvSpPr>
          <p:cNvPr id="34" name="Google Shape;34;p36"/>
          <p:cNvSpPr txBox="1">
            <a:spLocks noGrp="1"/>
          </p:cNvSpPr>
          <p:nvPr>
            <p:ph type="title"/>
          </p:nvPr>
        </p:nvSpPr>
        <p:spPr>
          <a:xfrm>
            <a:off x="4540469" y="369115"/>
            <a:ext cx="5179847" cy="1302030"/>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430212" y="5343266"/>
            <a:ext cx="217488" cy="303212"/>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37"/>
          <p:cNvSpPr/>
          <p:nvPr/>
        </p:nvSpPr>
        <p:spPr>
          <a:xfrm>
            <a:off x="0" y="0"/>
            <a:ext cx="4286325" cy="5715000"/>
          </a:xfrm>
          <a:custGeom>
            <a:avLst/>
            <a:gdLst/>
            <a:ahLst/>
            <a:cxnLst/>
            <a:rect l="l" t="t" r="r" b="b"/>
            <a:pathLst>
              <a:path w="4286325" h="5715000" extrusionOk="0">
                <a:moveTo>
                  <a:pt x="0" y="0"/>
                </a:moveTo>
                <a:lnTo>
                  <a:pt x="4286325" y="0"/>
                </a:lnTo>
                <a:lnTo>
                  <a:pt x="2668497" y="5715000"/>
                </a:lnTo>
                <a:lnTo>
                  <a:pt x="0" y="5715000"/>
                </a:lnTo>
                <a:close/>
              </a:path>
            </a:pathLst>
          </a:cu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Arial"/>
              <a:ea typeface="Arial"/>
              <a:cs typeface="Arial"/>
              <a:sym typeface="Arial"/>
            </a:endParaRPr>
          </a:p>
        </p:txBody>
      </p:sp>
      <p:sp>
        <p:nvSpPr>
          <p:cNvPr id="38" name="Google Shape;38;p37"/>
          <p:cNvSpPr txBox="1">
            <a:spLocks noGrp="1"/>
          </p:cNvSpPr>
          <p:nvPr>
            <p:ph type="sldNum" idx="12"/>
          </p:nvPr>
        </p:nvSpPr>
        <p:spPr>
          <a:xfrm>
            <a:off x="430212" y="5343266"/>
            <a:ext cx="217488" cy="303212"/>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699714" y="304271"/>
            <a:ext cx="8761631" cy="1104636"/>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699715" y="1400969"/>
            <a:ext cx="4297484" cy="686593"/>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833"/>
              </a:spcBef>
              <a:spcAft>
                <a:spcPts val="0"/>
              </a:spcAft>
              <a:buClr>
                <a:schemeClr val="dk1"/>
              </a:buClr>
              <a:buSzPts val="2000"/>
              <a:buNone/>
              <a:defRPr sz="2000" b="1"/>
            </a:lvl1pPr>
            <a:lvl2pPr marL="914400" lvl="1" indent="-228600" algn="l">
              <a:lnSpc>
                <a:spcPct val="90000"/>
              </a:lnSpc>
              <a:spcBef>
                <a:spcPts val="417"/>
              </a:spcBef>
              <a:spcAft>
                <a:spcPts val="0"/>
              </a:spcAft>
              <a:buClr>
                <a:schemeClr val="dk1"/>
              </a:buClr>
              <a:buSzPts val="1666"/>
              <a:buNone/>
              <a:defRPr sz="1666" b="1"/>
            </a:lvl2pPr>
            <a:lvl3pPr marL="1371600" lvl="2" indent="-228600" algn="l">
              <a:lnSpc>
                <a:spcPct val="90000"/>
              </a:lnSpc>
              <a:spcBef>
                <a:spcPts val="417"/>
              </a:spcBef>
              <a:spcAft>
                <a:spcPts val="0"/>
              </a:spcAft>
              <a:buClr>
                <a:schemeClr val="dk1"/>
              </a:buClr>
              <a:buSzPts val="1500"/>
              <a:buNone/>
              <a:defRPr sz="1500" b="1"/>
            </a:lvl3pPr>
            <a:lvl4pPr marL="1828800" lvl="3" indent="-228600" algn="l">
              <a:lnSpc>
                <a:spcPct val="90000"/>
              </a:lnSpc>
              <a:spcBef>
                <a:spcPts val="417"/>
              </a:spcBef>
              <a:spcAft>
                <a:spcPts val="0"/>
              </a:spcAft>
              <a:buClr>
                <a:schemeClr val="dk1"/>
              </a:buClr>
              <a:buSzPts val="1333"/>
              <a:buNone/>
              <a:defRPr sz="1333" b="1"/>
            </a:lvl4pPr>
            <a:lvl5pPr marL="2286000" lvl="4" indent="-228600" algn="l">
              <a:lnSpc>
                <a:spcPct val="90000"/>
              </a:lnSpc>
              <a:spcBef>
                <a:spcPts val="417"/>
              </a:spcBef>
              <a:spcAft>
                <a:spcPts val="0"/>
              </a:spcAft>
              <a:buClr>
                <a:schemeClr val="dk1"/>
              </a:buClr>
              <a:buSzPts val="1333"/>
              <a:buNone/>
              <a:defRPr sz="1333" b="1"/>
            </a:lvl5pPr>
            <a:lvl6pPr marL="2743200" lvl="5" indent="-228600" algn="l">
              <a:lnSpc>
                <a:spcPct val="90000"/>
              </a:lnSpc>
              <a:spcBef>
                <a:spcPts val="417"/>
              </a:spcBef>
              <a:spcAft>
                <a:spcPts val="0"/>
              </a:spcAft>
              <a:buClr>
                <a:schemeClr val="dk1"/>
              </a:buClr>
              <a:buSzPts val="1333"/>
              <a:buNone/>
              <a:defRPr sz="1333" b="1"/>
            </a:lvl6pPr>
            <a:lvl7pPr marL="3200400" lvl="6" indent="-228600" algn="l">
              <a:lnSpc>
                <a:spcPct val="90000"/>
              </a:lnSpc>
              <a:spcBef>
                <a:spcPts val="417"/>
              </a:spcBef>
              <a:spcAft>
                <a:spcPts val="0"/>
              </a:spcAft>
              <a:buClr>
                <a:schemeClr val="dk1"/>
              </a:buClr>
              <a:buSzPts val="1333"/>
              <a:buNone/>
              <a:defRPr sz="1333" b="1"/>
            </a:lvl7pPr>
            <a:lvl8pPr marL="3657600" lvl="7" indent="-228600" algn="l">
              <a:lnSpc>
                <a:spcPct val="90000"/>
              </a:lnSpc>
              <a:spcBef>
                <a:spcPts val="417"/>
              </a:spcBef>
              <a:spcAft>
                <a:spcPts val="0"/>
              </a:spcAft>
              <a:buClr>
                <a:schemeClr val="dk1"/>
              </a:buClr>
              <a:buSzPts val="1333"/>
              <a:buNone/>
              <a:defRPr sz="1333" b="1"/>
            </a:lvl8pPr>
            <a:lvl9pPr marL="4114800" lvl="8" indent="-228600" algn="l">
              <a:lnSpc>
                <a:spcPct val="90000"/>
              </a:lnSpc>
              <a:spcBef>
                <a:spcPts val="417"/>
              </a:spcBef>
              <a:spcAft>
                <a:spcPts val="0"/>
              </a:spcAft>
              <a:buClr>
                <a:schemeClr val="dk1"/>
              </a:buClr>
              <a:buSzPts val="1333"/>
              <a:buNone/>
              <a:defRPr sz="1333" b="1"/>
            </a:lvl9pPr>
          </a:lstStyle>
          <a:p>
            <a:endParaRPr/>
          </a:p>
        </p:txBody>
      </p:sp>
      <p:sp>
        <p:nvSpPr>
          <p:cNvPr id="42" name="Google Shape;42;p38"/>
          <p:cNvSpPr txBox="1">
            <a:spLocks noGrp="1"/>
          </p:cNvSpPr>
          <p:nvPr>
            <p:ph type="body" idx="2"/>
          </p:nvPr>
        </p:nvSpPr>
        <p:spPr>
          <a:xfrm>
            <a:off x="699715" y="2087563"/>
            <a:ext cx="4297484" cy="3070490"/>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833"/>
              </a:spcBef>
              <a:spcAft>
                <a:spcPts val="0"/>
              </a:spcAft>
              <a:buClr>
                <a:schemeClr val="dk1"/>
              </a:buClr>
              <a:buSzPts val="1800"/>
              <a:buChar char="•"/>
              <a:defRPr/>
            </a:lvl1pPr>
            <a:lvl2pPr marL="914400" lvl="1" indent="-342900" algn="l">
              <a:lnSpc>
                <a:spcPct val="90000"/>
              </a:lnSpc>
              <a:spcBef>
                <a:spcPts val="417"/>
              </a:spcBef>
              <a:spcAft>
                <a:spcPts val="0"/>
              </a:spcAft>
              <a:buClr>
                <a:schemeClr val="dk1"/>
              </a:buClr>
              <a:buSzPts val="1800"/>
              <a:buChar char="•"/>
              <a:defRPr/>
            </a:lvl2pPr>
            <a:lvl3pPr marL="1371600" lvl="2" indent="-342900" algn="l">
              <a:lnSpc>
                <a:spcPct val="90000"/>
              </a:lnSpc>
              <a:spcBef>
                <a:spcPts val="417"/>
              </a:spcBef>
              <a:spcAft>
                <a:spcPts val="0"/>
              </a:spcAft>
              <a:buClr>
                <a:schemeClr val="dk1"/>
              </a:buClr>
              <a:buSzPts val="1800"/>
              <a:buChar char="•"/>
              <a:defRPr/>
            </a:lvl3pPr>
            <a:lvl4pPr marL="1828800" lvl="3" indent="-342900" algn="l">
              <a:lnSpc>
                <a:spcPct val="90000"/>
              </a:lnSpc>
              <a:spcBef>
                <a:spcPts val="417"/>
              </a:spcBef>
              <a:spcAft>
                <a:spcPts val="0"/>
              </a:spcAft>
              <a:buClr>
                <a:schemeClr val="dk1"/>
              </a:buClr>
              <a:buSzPts val="1800"/>
              <a:buChar char="•"/>
              <a:defRPr/>
            </a:lvl4pPr>
            <a:lvl5pPr marL="2286000" lvl="4" indent="-342900" algn="l">
              <a:lnSpc>
                <a:spcPct val="90000"/>
              </a:lnSpc>
              <a:spcBef>
                <a:spcPts val="417"/>
              </a:spcBef>
              <a:spcAft>
                <a:spcPts val="0"/>
              </a:spcAft>
              <a:buClr>
                <a:schemeClr val="dk1"/>
              </a:buClr>
              <a:buSzPts val="1800"/>
              <a:buChar char="•"/>
              <a:defRPr/>
            </a:lvl5pPr>
            <a:lvl6pPr marL="2743200" lvl="5" indent="-342900" algn="l">
              <a:lnSpc>
                <a:spcPct val="90000"/>
              </a:lnSpc>
              <a:spcBef>
                <a:spcPts val="417"/>
              </a:spcBef>
              <a:spcAft>
                <a:spcPts val="0"/>
              </a:spcAft>
              <a:buClr>
                <a:schemeClr val="dk1"/>
              </a:buClr>
              <a:buSzPts val="1800"/>
              <a:buChar char="•"/>
              <a:defRPr/>
            </a:lvl6pPr>
            <a:lvl7pPr marL="3200400" lvl="6" indent="-342900" algn="l">
              <a:lnSpc>
                <a:spcPct val="90000"/>
              </a:lnSpc>
              <a:spcBef>
                <a:spcPts val="417"/>
              </a:spcBef>
              <a:spcAft>
                <a:spcPts val="0"/>
              </a:spcAft>
              <a:buClr>
                <a:schemeClr val="dk1"/>
              </a:buClr>
              <a:buSzPts val="1800"/>
              <a:buChar char="•"/>
              <a:defRPr/>
            </a:lvl7pPr>
            <a:lvl8pPr marL="3657600" lvl="7" indent="-342900" algn="l">
              <a:lnSpc>
                <a:spcPct val="90000"/>
              </a:lnSpc>
              <a:spcBef>
                <a:spcPts val="417"/>
              </a:spcBef>
              <a:spcAft>
                <a:spcPts val="0"/>
              </a:spcAft>
              <a:buClr>
                <a:schemeClr val="dk1"/>
              </a:buClr>
              <a:buSzPts val="1800"/>
              <a:buChar char="•"/>
              <a:defRPr/>
            </a:lvl8pPr>
            <a:lvl9pPr marL="4114800" lvl="8" indent="-342900" algn="l">
              <a:lnSpc>
                <a:spcPct val="90000"/>
              </a:lnSpc>
              <a:spcBef>
                <a:spcPts val="417"/>
              </a:spcBef>
              <a:spcAft>
                <a:spcPts val="0"/>
              </a:spcAft>
              <a:buClr>
                <a:schemeClr val="dk1"/>
              </a:buClr>
              <a:buSzPts val="1800"/>
              <a:buChar char="•"/>
              <a:defRPr/>
            </a:lvl9pPr>
          </a:lstStyle>
          <a:p>
            <a:endParaRPr/>
          </a:p>
        </p:txBody>
      </p:sp>
      <p:sp>
        <p:nvSpPr>
          <p:cNvPr id="43" name="Google Shape;43;p38"/>
          <p:cNvSpPr txBox="1">
            <a:spLocks noGrp="1"/>
          </p:cNvSpPr>
          <p:nvPr>
            <p:ph type="body" idx="3"/>
          </p:nvPr>
        </p:nvSpPr>
        <p:spPr>
          <a:xfrm>
            <a:off x="5142696" y="1400969"/>
            <a:ext cx="4318649" cy="686593"/>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833"/>
              </a:spcBef>
              <a:spcAft>
                <a:spcPts val="0"/>
              </a:spcAft>
              <a:buClr>
                <a:schemeClr val="dk1"/>
              </a:buClr>
              <a:buSzPts val="2000"/>
              <a:buNone/>
              <a:defRPr sz="2000" b="1"/>
            </a:lvl1pPr>
            <a:lvl2pPr marL="914400" lvl="1" indent="-228600" algn="l">
              <a:lnSpc>
                <a:spcPct val="90000"/>
              </a:lnSpc>
              <a:spcBef>
                <a:spcPts val="417"/>
              </a:spcBef>
              <a:spcAft>
                <a:spcPts val="0"/>
              </a:spcAft>
              <a:buClr>
                <a:schemeClr val="dk1"/>
              </a:buClr>
              <a:buSzPts val="1666"/>
              <a:buNone/>
              <a:defRPr sz="1666" b="1"/>
            </a:lvl2pPr>
            <a:lvl3pPr marL="1371600" lvl="2" indent="-228600" algn="l">
              <a:lnSpc>
                <a:spcPct val="90000"/>
              </a:lnSpc>
              <a:spcBef>
                <a:spcPts val="417"/>
              </a:spcBef>
              <a:spcAft>
                <a:spcPts val="0"/>
              </a:spcAft>
              <a:buClr>
                <a:schemeClr val="dk1"/>
              </a:buClr>
              <a:buSzPts val="1500"/>
              <a:buNone/>
              <a:defRPr sz="1500" b="1"/>
            </a:lvl3pPr>
            <a:lvl4pPr marL="1828800" lvl="3" indent="-228600" algn="l">
              <a:lnSpc>
                <a:spcPct val="90000"/>
              </a:lnSpc>
              <a:spcBef>
                <a:spcPts val="417"/>
              </a:spcBef>
              <a:spcAft>
                <a:spcPts val="0"/>
              </a:spcAft>
              <a:buClr>
                <a:schemeClr val="dk1"/>
              </a:buClr>
              <a:buSzPts val="1333"/>
              <a:buNone/>
              <a:defRPr sz="1333" b="1"/>
            </a:lvl4pPr>
            <a:lvl5pPr marL="2286000" lvl="4" indent="-228600" algn="l">
              <a:lnSpc>
                <a:spcPct val="90000"/>
              </a:lnSpc>
              <a:spcBef>
                <a:spcPts val="417"/>
              </a:spcBef>
              <a:spcAft>
                <a:spcPts val="0"/>
              </a:spcAft>
              <a:buClr>
                <a:schemeClr val="dk1"/>
              </a:buClr>
              <a:buSzPts val="1333"/>
              <a:buNone/>
              <a:defRPr sz="1333" b="1"/>
            </a:lvl5pPr>
            <a:lvl6pPr marL="2743200" lvl="5" indent="-228600" algn="l">
              <a:lnSpc>
                <a:spcPct val="90000"/>
              </a:lnSpc>
              <a:spcBef>
                <a:spcPts val="417"/>
              </a:spcBef>
              <a:spcAft>
                <a:spcPts val="0"/>
              </a:spcAft>
              <a:buClr>
                <a:schemeClr val="dk1"/>
              </a:buClr>
              <a:buSzPts val="1333"/>
              <a:buNone/>
              <a:defRPr sz="1333" b="1"/>
            </a:lvl6pPr>
            <a:lvl7pPr marL="3200400" lvl="6" indent="-228600" algn="l">
              <a:lnSpc>
                <a:spcPct val="90000"/>
              </a:lnSpc>
              <a:spcBef>
                <a:spcPts val="417"/>
              </a:spcBef>
              <a:spcAft>
                <a:spcPts val="0"/>
              </a:spcAft>
              <a:buClr>
                <a:schemeClr val="dk1"/>
              </a:buClr>
              <a:buSzPts val="1333"/>
              <a:buNone/>
              <a:defRPr sz="1333" b="1"/>
            </a:lvl7pPr>
            <a:lvl8pPr marL="3657600" lvl="7" indent="-228600" algn="l">
              <a:lnSpc>
                <a:spcPct val="90000"/>
              </a:lnSpc>
              <a:spcBef>
                <a:spcPts val="417"/>
              </a:spcBef>
              <a:spcAft>
                <a:spcPts val="0"/>
              </a:spcAft>
              <a:buClr>
                <a:schemeClr val="dk1"/>
              </a:buClr>
              <a:buSzPts val="1333"/>
              <a:buNone/>
              <a:defRPr sz="1333" b="1"/>
            </a:lvl8pPr>
            <a:lvl9pPr marL="4114800" lvl="8" indent="-228600" algn="l">
              <a:lnSpc>
                <a:spcPct val="90000"/>
              </a:lnSpc>
              <a:spcBef>
                <a:spcPts val="417"/>
              </a:spcBef>
              <a:spcAft>
                <a:spcPts val="0"/>
              </a:spcAft>
              <a:buClr>
                <a:schemeClr val="dk1"/>
              </a:buClr>
              <a:buSzPts val="1333"/>
              <a:buNone/>
              <a:defRPr sz="1333" b="1"/>
            </a:lvl9pPr>
          </a:lstStyle>
          <a:p>
            <a:endParaRPr/>
          </a:p>
        </p:txBody>
      </p:sp>
      <p:sp>
        <p:nvSpPr>
          <p:cNvPr id="44" name="Google Shape;44;p38"/>
          <p:cNvSpPr txBox="1">
            <a:spLocks noGrp="1"/>
          </p:cNvSpPr>
          <p:nvPr>
            <p:ph type="body" idx="4"/>
          </p:nvPr>
        </p:nvSpPr>
        <p:spPr>
          <a:xfrm>
            <a:off x="5142696" y="2087563"/>
            <a:ext cx="4318649" cy="3070490"/>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833"/>
              </a:spcBef>
              <a:spcAft>
                <a:spcPts val="0"/>
              </a:spcAft>
              <a:buClr>
                <a:schemeClr val="dk1"/>
              </a:buClr>
              <a:buSzPts val="1800"/>
              <a:buChar char="•"/>
              <a:defRPr/>
            </a:lvl1pPr>
            <a:lvl2pPr marL="914400" lvl="1" indent="-342900" algn="l">
              <a:lnSpc>
                <a:spcPct val="90000"/>
              </a:lnSpc>
              <a:spcBef>
                <a:spcPts val="417"/>
              </a:spcBef>
              <a:spcAft>
                <a:spcPts val="0"/>
              </a:spcAft>
              <a:buClr>
                <a:schemeClr val="dk1"/>
              </a:buClr>
              <a:buSzPts val="1800"/>
              <a:buChar char="•"/>
              <a:defRPr/>
            </a:lvl2pPr>
            <a:lvl3pPr marL="1371600" lvl="2" indent="-342900" algn="l">
              <a:lnSpc>
                <a:spcPct val="90000"/>
              </a:lnSpc>
              <a:spcBef>
                <a:spcPts val="417"/>
              </a:spcBef>
              <a:spcAft>
                <a:spcPts val="0"/>
              </a:spcAft>
              <a:buClr>
                <a:schemeClr val="dk1"/>
              </a:buClr>
              <a:buSzPts val="1800"/>
              <a:buChar char="•"/>
              <a:defRPr/>
            </a:lvl3pPr>
            <a:lvl4pPr marL="1828800" lvl="3" indent="-342900" algn="l">
              <a:lnSpc>
                <a:spcPct val="90000"/>
              </a:lnSpc>
              <a:spcBef>
                <a:spcPts val="417"/>
              </a:spcBef>
              <a:spcAft>
                <a:spcPts val="0"/>
              </a:spcAft>
              <a:buClr>
                <a:schemeClr val="dk1"/>
              </a:buClr>
              <a:buSzPts val="1800"/>
              <a:buChar char="•"/>
              <a:defRPr/>
            </a:lvl4pPr>
            <a:lvl5pPr marL="2286000" lvl="4" indent="-342900" algn="l">
              <a:lnSpc>
                <a:spcPct val="90000"/>
              </a:lnSpc>
              <a:spcBef>
                <a:spcPts val="417"/>
              </a:spcBef>
              <a:spcAft>
                <a:spcPts val="0"/>
              </a:spcAft>
              <a:buClr>
                <a:schemeClr val="dk1"/>
              </a:buClr>
              <a:buSzPts val="1800"/>
              <a:buChar char="•"/>
              <a:defRPr/>
            </a:lvl5pPr>
            <a:lvl6pPr marL="2743200" lvl="5" indent="-342900" algn="l">
              <a:lnSpc>
                <a:spcPct val="90000"/>
              </a:lnSpc>
              <a:spcBef>
                <a:spcPts val="417"/>
              </a:spcBef>
              <a:spcAft>
                <a:spcPts val="0"/>
              </a:spcAft>
              <a:buClr>
                <a:schemeClr val="dk1"/>
              </a:buClr>
              <a:buSzPts val="1800"/>
              <a:buChar char="•"/>
              <a:defRPr/>
            </a:lvl6pPr>
            <a:lvl7pPr marL="3200400" lvl="6" indent="-342900" algn="l">
              <a:lnSpc>
                <a:spcPct val="90000"/>
              </a:lnSpc>
              <a:spcBef>
                <a:spcPts val="417"/>
              </a:spcBef>
              <a:spcAft>
                <a:spcPts val="0"/>
              </a:spcAft>
              <a:buClr>
                <a:schemeClr val="dk1"/>
              </a:buClr>
              <a:buSzPts val="1800"/>
              <a:buChar char="•"/>
              <a:defRPr/>
            </a:lvl7pPr>
            <a:lvl8pPr marL="3657600" lvl="7" indent="-342900" algn="l">
              <a:lnSpc>
                <a:spcPct val="90000"/>
              </a:lnSpc>
              <a:spcBef>
                <a:spcPts val="417"/>
              </a:spcBef>
              <a:spcAft>
                <a:spcPts val="0"/>
              </a:spcAft>
              <a:buClr>
                <a:schemeClr val="dk1"/>
              </a:buClr>
              <a:buSzPts val="1800"/>
              <a:buChar char="•"/>
              <a:defRPr/>
            </a:lvl8pPr>
            <a:lvl9pPr marL="4114800" lvl="8" indent="-342900" algn="l">
              <a:lnSpc>
                <a:spcPct val="90000"/>
              </a:lnSpc>
              <a:spcBef>
                <a:spcPts val="417"/>
              </a:spcBef>
              <a:spcAft>
                <a:spcPts val="0"/>
              </a:spcAft>
              <a:buClr>
                <a:schemeClr val="dk1"/>
              </a:buClr>
              <a:buSzPts val="1800"/>
              <a:buChar char="•"/>
              <a:defRPr/>
            </a:lvl9pPr>
          </a:lstStyle>
          <a:p>
            <a:endParaRPr/>
          </a:p>
        </p:txBody>
      </p:sp>
      <p:sp>
        <p:nvSpPr>
          <p:cNvPr id="45" name="Google Shape;45;p38"/>
          <p:cNvSpPr txBox="1">
            <a:spLocks noGrp="1"/>
          </p:cNvSpPr>
          <p:nvPr>
            <p:ph type="dt" idx="10"/>
          </p:nvPr>
        </p:nvSpPr>
        <p:spPr>
          <a:xfrm>
            <a:off x="698391" y="5296959"/>
            <a:ext cx="2285643"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46" name="Google Shape;46;p38"/>
          <p:cNvSpPr txBox="1">
            <a:spLocks noGrp="1"/>
          </p:cNvSpPr>
          <p:nvPr>
            <p:ph type="ftr" idx="11"/>
          </p:nvPr>
        </p:nvSpPr>
        <p:spPr>
          <a:xfrm>
            <a:off x="3364975" y="5296959"/>
            <a:ext cx="3428464"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47" name="Google Shape;47;p38"/>
          <p:cNvSpPr txBox="1">
            <a:spLocks noGrp="1"/>
          </p:cNvSpPr>
          <p:nvPr>
            <p:ph type="sldNum" idx="12"/>
          </p:nvPr>
        </p:nvSpPr>
        <p:spPr>
          <a:xfrm>
            <a:off x="7174379" y="5296959"/>
            <a:ext cx="2285643" cy="304271"/>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699715" y="381000"/>
            <a:ext cx="3276352" cy="1333500"/>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chemeClr val="dk1"/>
              </a:buClr>
              <a:buSzPts val="2666"/>
              <a:buFont typeface="Twentieth Century"/>
              <a:buNone/>
              <a:defRPr sz="266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body" idx="1"/>
          </p:nvPr>
        </p:nvSpPr>
        <p:spPr>
          <a:xfrm>
            <a:off x="4318648" y="822855"/>
            <a:ext cx="5142697" cy="4061354"/>
          </a:xfrm>
          <a:prstGeom prst="rect">
            <a:avLst/>
          </a:prstGeom>
          <a:noFill/>
          <a:ln>
            <a:noFill/>
          </a:ln>
        </p:spPr>
        <p:txBody>
          <a:bodyPr spcFirstLastPara="1" wrap="square" lIns="0" tIns="45700" rIns="91425" bIns="45700" anchor="t" anchorCtr="0">
            <a:noAutofit/>
          </a:bodyPr>
          <a:lstStyle>
            <a:lvl1pPr marL="457200" lvl="0" indent="-397891" algn="l">
              <a:lnSpc>
                <a:spcPct val="90000"/>
              </a:lnSpc>
              <a:spcBef>
                <a:spcPts val="833"/>
              </a:spcBef>
              <a:spcAft>
                <a:spcPts val="0"/>
              </a:spcAft>
              <a:buClr>
                <a:schemeClr val="dk1"/>
              </a:buClr>
              <a:buSzPts val="2666"/>
              <a:buChar char="•"/>
              <a:defRPr sz="2666"/>
            </a:lvl1pPr>
            <a:lvl2pPr marL="914400" lvl="1" indent="-376745" algn="l">
              <a:lnSpc>
                <a:spcPct val="90000"/>
              </a:lnSpc>
              <a:spcBef>
                <a:spcPts val="417"/>
              </a:spcBef>
              <a:spcAft>
                <a:spcPts val="0"/>
              </a:spcAft>
              <a:buClr>
                <a:schemeClr val="dk1"/>
              </a:buClr>
              <a:buSzPts val="2333"/>
              <a:buChar char="•"/>
              <a:defRPr sz="2333"/>
            </a:lvl2pPr>
            <a:lvl3pPr marL="1371600" lvl="2" indent="-355600" algn="l">
              <a:lnSpc>
                <a:spcPct val="90000"/>
              </a:lnSpc>
              <a:spcBef>
                <a:spcPts val="417"/>
              </a:spcBef>
              <a:spcAft>
                <a:spcPts val="0"/>
              </a:spcAft>
              <a:buClr>
                <a:schemeClr val="dk1"/>
              </a:buClr>
              <a:buSzPts val="2000"/>
              <a:buChar char="•"/>
              <a:defRPr sz="2000"/>
            </a:lvl3pPr>
            <a:lvl4pPr marL="1828800" lvl="3" indent="-334391" algn="l">
              <a:lnSpc>
                <a:spcPct val="90000"/>
              </a:lnSpc>
              <a:spcBef>
                <a:spcPts val="417"/>
              </a:spcBef>
              <a:spcAft>
                <a:spcPts val="0"/>
              </a:spcAft>
              <a:buClr>
                <a:schemeClr val="dk1"/>
              </a:buClr>
              <a:buSzPts val="1666"/>
              <a:buChar char="•"/>
              <a:defRPr sz="1666"/>
            </a:lvl4pPr>
            <a:lvl5pPr marL="2286000" lvl="4" indent="-334391" algn="l">
              <a:lnSpc>
                <a:spcPct val="90000"/>
              </a:lnSpc>
              <a:spcBef>
                <a:spcPts val="417"/>
              </a:spcBef>
              <a:spcAft>
                <a:spcPts val="0"/>
              </a:spcAft>
              <a:buClr>
                <a:schemeClr val="dk1"/>
              </a:buClr>
              <a:buSzPts val="1666"/>
              <a:buChar char="•"/>
              <a:defRPr sz="1666"/>
            </a:lvl5pPr>
            <a:lvl6pPr marL="2743200" lvl="5" indent="-334391" algn="l">
              <a:lnSpc>
                <a:spcPct val="90000"/>
              </a:lnSpc>
              <a:spcBef>
                <a:spcPts val="417"/>
              </a:spcBef>
              <a:spcAft>
                <a:spcPts val="0"/>
              </a:spcAft>
              <a:buClr>
                <a:schemeClr val="dk1"/>
              </a:buClr>
              <a:buSzPts val="1666"/>
              <a:buChar char="•"/>
              <a:defRPr sz="1666"/>
            </a:lvl6pPr>
            <a:lvl7pPr marL="3200400" lvl="6" indent="-334391" algn="l">
              <a:lnSpc>
                <a:spcPct val="90000"/>
              </a:lnSpc>
              <a:spcBef>
                <a:spcPts val="417"/>
              </a:spcBef>
              <a:spcAft>
                <a:spcPts val="0"/>
              </a:spcAft>
              <a:buClr>
                <a:schemeClr val="dk1"/>
              </a:buClr>
              <a:buSzPts val="1666"/>
              <a:buChar char="•"/>
              <a:defRPr sz="1666"/>
            </a:lvl7pPr>
            <a:lvl8pPr marL="3657600" lvl="7" indent="-334390" algn="l">
              <a:lnSpc>
                <a:spcPct val="90000"/>
              </a:lnSpc>
              <a:spcBef>
                <a:spcPts val="417"/>
              </a:spcBef>
              <a:spcAft>
                <a:spcPts val="0"/>
              </a:spcAft>
              <a:buClr>
                <a:schemeClr val="dk1"/>
              </a:buClr>
              <a:buSzPts val="1666"/>
              <a:buChar char="•"/>
              <a:defRPr sz="1666"/>
            </a:lvl8pPr>
            <a:lvl9pPr marL="4114800" lvl="8" indent="-334390" algn="l">
              <a:lnSpc>
                <a:spcPct val="90000"/>
              </a:lnSpc>
              <a:spcBef>
                <a:spcPts val="417"/>
              </a:spcBef>
              <a:spcAft>
                <a:spcPts val="0"/>
              </a:spcAft>
              <a:buClr>
                <a:schemeClr val="dk1"/>
              </a:buClr>
              <a:buSzPts val="1666"/>
              <a:buChar char="•"/>
              <a:defRPr sz="1666"/>
            </a:lvl9pPr>
          </a:lstStyle>
          <a:p>
            <a:endParaRPr/>
          </a:p>
        </p:txBody>
      </p:sp>
      <p:sp>
        <p:nvSpPr>
          <p:cNvPr id="52" name="Google Shape;52;p40"/>
          <p:cNvSpPr txBox="1">
            <a:spLocks noGrp="1"/>
          </p:cNvSpPr>
          <p:nvPr>
            <p:ph type="body" idx="2"/>
          </p:nvPr>
        </p:nvSpPr>
        <p:spPr>
          <a:xfrm>
            <a:off x="699715" y="1714500"/>
            <a:ext cx="3276352" cy="317632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833"/>
              </a:spcBef>
              <a:spcAft>
                <a:spcPts val="0"/>
              </a:spcAft>
              <a:buClr>
                <a:schemeClr val="dk1"/>
              </a:buClr>
              <a:buSzPts val="1333"/>
              <a:buNone/>
              <a:defRPr sz="1333"/>
            </a:lvl1pPr>
            <a:lvl2pPr marL="914400" lvl="1" indent="-228600" algn="l">
              <a:lnSpc>
                <a:spcPct val="90000"/>
              </a:lnSpc>
              <a:spcBef>
                <a:spcPts val="417"/>
              </a:spcBef>
              <a:spcAft>
                <a:spcPts val="0"/>
              </a:spcAft>
              <a:buClr>
                <a:schemeClr val="dk1"/>
              </a:buClr>
              <a:buSzPts val="1166"/>
              <a:buNone/>
              <a:defRPr sz="1166"/>
            </a:lvl2pPr>
            <a:lvl3pPr marL="1371600" lvl="2" indent="-228600" algn="l">
              <a:lnSpc>
                <a:spcPct val="90000"/>
              </a:lnSpc>
              <a:spcBef>
                <a:spcPts val="417"/>
              </a:spcBef>
              <a:spcAft>
                <a:spcPts val="0"/>
              </a:spcAft>
              <a:buClr>
                <a:schemeClr val="dk1"/>
              </a:buClr>
              <a:buSzPts val="1000"/>
              <a:buNone/>
              <a:defRPr sz="1000"/>
            </a:lvl3pPr>
            <a:lvl4pPr marL="1828800" lvl="3" indent="-228600" algn="l">
              <a:lnSpc>
                <a:spcPct val="90000"/>
              </a:lnSpc>
              <a:spcBef>
                <a:spcPts val="417"/>
              </a:spcBef>
              <a:spcAft>
                <a:spcPts val="0"/>
              </a:spcAft>
              <a:buClr>
                <a:schemeClr val="dk1"/>
              </a:buClr>
              <a:buSzPts val="833"/>
              <a:buNone/>
              <a:defRPr sz="833"/>
            </a:lvl4pPr>
            <a:lvl5pPr marL="2286000" lvl="4" indent="-228600" algn="l">
              <a:lnSpc>
                <a:spcPct val="90000"/>
              </a:lnSpc>
              <a:spcBef>
                <a:spcPts val="417"/>
              </a:spcBef>
              <a:spcAft>
                <a:spcPts val="0"/>
              </a:spcAft>
              <a:buClr>
                <a:schemeClr val="dk1"/>
              </a:buClr>
              <a:buSzPts val="833"/>
              <a:buNone/>
              <a:defRPr sz="833"/>
            </a:lvl5pPr>
            <a:lvl6pPr marL="2743200" lvl="5" indent="-228600" algn="l">
              <a:lnSpc>
                <a:spcPct val="90000"/>
              </a:lnSpc>
              <a:spcBef>
                <a:spcPts val="417"/>
              </a:spcBef>
              <a:spcAft>
                <a:spcPts val="0"/>
              </a:spcAft>
              <a:buClr>
                <a:schemeClr val="dk1"/>
              </a:buClr>
              <a:buSzPts val="833"/>
              <a:buNone/>
              <a:defRPr sz="833"/>
            </a:lvl6pPr>
            <a:lvl7pPr marL="3200400" lvl="6" indent="-228600" algn="l">
              <a:lnSpc>
                <a:spcPct val="90000"/>
              </a:lnSpc>
              <a:spcBef>
                <a:spcPts val="417"/>
              </a:spcBef>
              <a:spcAft>
                <a:spcPts val="0"/>
              </a:spcAft>
              <a:buClr>
                <a:schemeClr val="dk1"/>
              </a:buClr>
              <a:buSzPts val="833"/>
              <a:buNone/>
              <a:defRPr sz="833"/>
            </a:lvl7pPr>
            <a:lvl8pPr marL="3657600" lvl="7" indent="-228600" algn="l">
              <a:lnSpc>
                <a:spcPct val="90000"/>
              </a:lnSpc>
              <a:spcBef>
                <a:spcPts val="417"/>
              </a:spcBef>
              <a:spcAft>
                <a:spcPts val="0"/>
              </a:spcAft>
              <a:buClr>
                <a:schemeClr val="dk1"/>
              </a:buClr>
              <a:buSzPts val="833"/>
              <a:buNone/>
              <a:defRPr sz="833"/>
            </a:lvl8pPr>
            <a:lvl9pPr marL="4114800" lvl="8" indent="-228600" algn="l">
              <a:lnSpc>
                <a:spcPct val="90000"/>
              </a:lnSpc>
              <a:spcBef>
                <a:spcPts val="417"/>
              </a:spcBef>
              <a:spcAft>
                <a:spcPts val="0"/>
              </a:spcAft>
              <a:buClr>
                <a:schemeClr val="dk1"/>
              </a:buClr>
              <a:buSzPts val="833"/>
              <a:buNone/>
              <a:defRPr sz="833"/>
            </a:lvl9pPr>
          </a:lstStyle>
          <a:p>
            <a:endParaRPr/>
          </a:p>
        </p:txBody>
      </p:sp>
      <p:sp>
        <p:nvSpPr>
          <p:cNvPr id="53" name="Google Shape;53;p40"/>
          <p:cNvSpPr txBox="1">
            <a:spLocks noGrp="1"/>
          </p:cNvSpPr>
          <p:nvPr>
            <p:ph type="dt" idx="10"/>
          </p:nvPr>
        </p:nvSpPr>
        <p:spPr>
          <a:xfrm>
            <a:off x="698391" y="5296959"/>
            <a:ext cx="2285643"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54" name="Google Shape;54;p40"/>
          <p:cNvSpPr txBox="1">
            <a:spLocks noGrp="1"/>
          </p:cNvSpPr>
          <p:nvPr>
            <p:ph type="ftr" idx="11"/>
          </p:nvPr>
        </p:nvSpPr>
        <p:spPr>
          <a:xfrm>
            <a:off x="3364975" y="5296959"/>
            <a:ext cx="3428464" cy="3042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55" name="Google Shape;55;p40"/>
          <p:cNvSpPr txBox="1">
            <a:spLocks noGrp="1"/>
          </p:cNvSpPr>
          <p:nvPr>
            <p:ph type="sldNum" idx="12"/>
          </p:nvPr>
        </p:nvSpPr>
        <p:spPr>
          <a:xfrm>
            <a:off x="7174379" y="5296959"/>
            <a:ext cx="2285643" cy="304271"/>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30388" y="108984"/>
            <a:ext cx="9297811" cy="492443"/>
          </a:xfrm>
          <a:prstGeom prst="rect">
            <a:avLst/>
          </a:prstGeom>
          <a:noFill/>
          <a:ln>
            <a:noFill/>
          </a:ln>
        </p:spPr>
        <p:txBody>
          <a:bodyPr spcFirstLastPara="1" wrap="square" lIns="0" tIns="45700" rIns="91425" bIns="45700" anchor="t" anchorCtr="0">
            <a:spAutoFit/>
          </a:bodyPr>
          <a:lstStyle>
            <a:lvl1pPr marR="0" lvl="0" algn="l" rtl="0">
              <a:lnSpc>
                <a:spcPct val="90000"/>
              </a:lnSpc>
              <a:spcBef>
                <a:spcPts val="0"/>
              </a:spcBef>
              <a:spcAft>
                <a:spcPts val="0"/>
              </a:spcAft>
              <a:buClr>
                <a:schemeClr val="dk1"/>
              </a:buClr>
              <a:buSzPts val="3666"/>
              <a:buFont typeface="Twentieth Century"/>
              <a:buNone/>
              <a:defRPr sz="3666"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430393" y="933450"/>
            <a:ext cx="9297807" cy="4146555"/>
          </a:xfrm>
          <a:prstGeom prst="rect">
            <a:avLst/>
          </a:prstGeom>
          <a:noFill/>
          <a:ln>
            <a:noFill/>
          </a:ln>
        </p:spPr>
        <p:txBody>
          <a:bodyPr spcFirstLastPara="1" wrap="square" lIns="0" tIns="45700" rIns="91425" bIns="45700" anchor="t" anchorCtr="0">
            <a:noAutofit/>
          </a:bodyPr>
          <a:lstStyle>
            <a:lvl1pPr marL="457200" marR="0" lvl="0" indent="-376745" algn="l" rtl="0">
              <a:lnSpc>
                <a:spcPct val="90000"/>
              </a:lnSpc>
              <a:spcBef>
                <a:spcPts val="833"/>
              </a:spcBef>
              <a:spcAft>
                <a:spcPts val="0"/>
              </a:spcAft>
              <a:buClr>
                <a:schemeClr val="dk1"/>
              </a:buClr>
              <a:buSzPts val="2333"/>
              <a:buFont typeface="Arial"/>
              <a:buChar char="•"/>
              <a:defRPr sz="2333" b="0" i="0" u="none" strike="noStrike" cap="none">
                <a:solidFill>
                  <a:schemeClr val="dk1"/>
                </a:solidFill>
                <a:latin typeface="Rockwell"/>
                <a:ea typeface="Rockwell"/>
                <a:cs typeface="Rockwell"/>
                <a:sym typeface="Rockwell"/>
              </a:defRPr>
            </a:lvl1pPr>
            <a:lvl2pPr marL="914400" marR="0" lvl="1" indent="-355600" algn="l" rtl="0">
              <a:lnSpc>
                <a:spcPct val="90000"/>
              </a:lnSpc>
              <a:spcBef>
                <a:spcPts val="417"/>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2pPr>
            <a:lvl3pPr marL="1371600" marR="0" lvl="2" indent="-334391" algn="l" rtl="0">
              <a:lnSpc>
                <a:spcPct val="90000"/>
              </a:lnSpc>
              <a:spcBef>
                <a:spcPts val="417"/>
              </a:spcBef>
              <a:spcAft>
                <a:spcPts val="0"/>
              </a:spcAft>
              <a:buClr>
                <a:schemeClr val="dk1"/>
              </a:buClr>
              <a:buSzPts val="1666"/>
              <a:buFont typeface="Arial"/>
              <a:buChar char="•"/>
              <a:defRPr sz="1666" b="0" i="0" u="none" strike="noStrike" cap="none">
                <a:solidFill>
                  <a:schemeClr val="dk1"/>
                </a:solidFill>
                <a:latin typeface="Rockwell"/>
                <a:ea typeface="Rockwell"/>
                <a:cs typeface="Rockwell"/>
                <a:sym typeface="Rockwell"/>
              </a:defRPr>
            </a:lvl3pPr>
            <a:lvl4pPr marL="1828800" marR="0" lvl="3" indent="-323850" algn="l" rtl="0">
              <a:lnSpc>
                <a:spcPct val="90000"/>
              </a:lnSpc>
              <a:spcBef>
                <a:spcPts val="417"/>
              </a:spcBef>
              <a:spcAft>
                <a:spcPts val="0"/>
              </a:spcAft>
              <a:buClr>
                <a:schemeClr val="dk1"/>
              </a:buClr>
              <a:buSzPts val="1500"/>
              <a:buFont typeface="Arial"/>
              <a:buChar char="•"/>
              <a:defRPr sz="1500" b="0" i="0" u="none" strike="noStrike" cap="none">
                <a:solidFill>
                  <a:schemeClr val="dk1"/>
                </a:solidFill>
                <a:latin typeface="Rockwell"/>
                <a:ea typeface="Rockwell"/>
                <a:cs typeface="Rockwell"/>
                <a:sym typeface="Rockwell"/>
              </a:defRPr>
            </a:lvl4pPr>
            <a:lvl5pPr marL="2286000" marR="0" lvl="4" indent="-323850" algn="l" rtl="0">
              <a:lnSpc>
                <a:spcPct val="90000"/>
              </a:lnSpc>
              <a:spcBef>
                <a:spcPts val="417"/>
              </a:spcBef>
              <a:spcAft>
                <a:spcPts val="0"/>
              </a:spcAft>
              <a:buClr>
                <a:schemeClr val="dk1"/>
              </a:buClr>
              <a:buSzPts val="1500"/>
              <a:buFont typeface="Arial"/>
              <a:buChar char="•"/>
              <a:defRPr sz="1500" b="0" i="0" u="none" strike="noStrike" cap="none">
                <a:solidFill>
                  <a:schemeClr val="dk1"/>
                </a:solidFill>
                <a:latin typeface="Rockwell"/>
                <a:ea typeface="Rockwell"/>
                <a:cs typeface="Rockwell"/>
                <a:sym typeface="Rockwell"/>
              </a:defRPr>
            </a:lvl5pPr>
            <a:lvl6pPr marL="2743200" marR="0" lvl="5" indent="-323850" algn="l" rtl="0">
              <a:lnSpc>
                <a:spcPct val="90000"/>
              </a:lnSpc>
              <a:spcBef>
                <a:spcPts val="417"/>
              </a:spcBef>
              <a:spcAft>
                <a:spcPts val="0"/>
              </a:spcAft>
              <a:buClr>
                <a:schemeClr val="dk1"/>
              </a:buClr>
              <a:buSzPts val="1500"/>
              <a:buFont typeface="Arial"/>
              <a:buChar char="•"/>
              <a:defRPr sz="1500" b="0" i="0" u="none" strike="noStrike" cap="none">
                <a:solidFill>
                  <a:schemeClr val="dk1"/>
                </a:solidFill>
                <a:latin typeface="Rockwell"/>
                <a:ea typeface="Rockwell"/>
                <a:cs typeface="Rockwell"/>
                <a:sym typeface="Rockwell"/>
              </a:defRPr>
            </a:lvl6pPr>
            <a:lvl7pPr marL="3200400" marR="0" lvl="6" indent="-323850" algn="l" rtl="0">
              <a:lnSpc>
                <a:spcPct val="90000"/>
              </a:lnSpc>
              <a:spcBef>
                <a:spcPts val="417"/>
              </a:spcBef>
              <a:spcAft>
                <a:spcPts val="0"/>
              </a:spcAft>
              <a:buClr>
                <a:schemeClr val="dk1"/>
              </a:buClr>
              <a:buSzPts val="1500"/>
              <a:buFont typeface="Arial"/>
              <a:buChar char="•"/>
              <a:defRPr sz="1500" b="0" i="0" u="none" strike="noStrike" cap="none">
                <a:solidFill>
                  <a:schemeClr val="dk1"/>
                </a:solidFill>
                <a:latin typeface="Rockwell"/>
                <a:ea typeface="Rockwell"/>
                <a:cs typeface="Rockwell"/>
                <a:sym typeface="Rockwell"/>
              </a:defRPr>
            </a:lvl7pPr>
            <a:lvl8pPr marL="3657600" marR="0" lvl="7" indent="-323850" algn="l" rtl="0">
              <a:lnSpc>
                <a:spcPct val="90000"/>
              </a:lnSpc>
              <a:spcBef>
                <a:spcPts val="417"/>
              </a:spcBef>
              <a:spcAft>
                <a:spcPts val="0"/>
              </a:spcAft>
              <a:buClr>
                <a:schemeClr val="dk1"/>
              </a:buClr>
              <a:buSzPts val="1500"/>
              <a:buFont typeface="Arial"/>
              <a:buChar char="•"/>
              <a:defRPr sz="1500" b="0" i="0" u="none" strike="noStrike" cap="none">
                <a:solidFill>
                  <a:schemeClr val="dk1"/>
                </a:solidFill>
                <a:latin typeface="Rockwell"/>
                <a:ea typeface="Rockwell"/>
                <a:cs typeface="Rockwell"/>
                <a:sym typeface="Rockwell"/>
              </a:defRPr>
            </a:lvl8pPr>
            <a:lvl9pPr marL="4114800" marR="0" lvl="8" indent="-323850" algn="l" rtl="0">
              <a:lnSpc>
                <a:spcPct val="90000"/>
              </a:lnSpc>
              <a:spcBef>
                <a:spcPts val="417"/>
              </a:spcBef>
              <a:spcAft>
                <a:spcPts val="0"/>
              </a:spcAft>
              <a:buClr>
                <a:schemeClr val="dk1"/>
              </a:buClr>
              <a:buSzPts val="1500"/>
              <a:buFont typeface="Arial"/>
              <a:buChar char="•"/>
              <a:defRPr sz="1500" b="0" i="0" u="none" strike="noStrike" cap="none">
                <a:solidFill>
                  <a:schemeClr val="dk1"/>
                </a:solidFill>
                <a:latin typeface="Rockwell"/>
                <a:ea typeface="Rockwell"/>
                <a:cs typeface="Rockwell"/>
                <a:sym typeface="Rockwell"/>
              </a:defRPr>
            </a:lvl9pPr>
          </a:lstStyle>
          <a:p>
            <a:endParaRPr/>
          </a:p>
        </p:txBody>
      </p:sp>
      <p:sp>
        <p:nvSpPr>
          <p:cNvPr id="12" name="Google Shape;12;p31"/>
          <p:cNvSpPr txBox="1">
            <a:spLocks noGrp="1"/>
          </p:cNvSpPr>
          <p:nvPr>
            <p:ph type="sldNum" idx="12"/>
          </p:nvPr>
        </p:nvSpPr>
        <p:spPr>
          <a:xfrm>
            <a:off x="430212" y="5343266"/>
            <a:ext cx="217488" cy="303212"/>
          </a:xfrm>
          <a:prstGeom prst="rect">
            <a:avLst/>
          </a:prstGeom>
          <a:noFill/>
          <a:ln>
            <a:noFill/>
          </a:ln>
        </p:spPr>
        <p:txBody>
          <a:bodyPr spcFirstLastPara="1" wrap="square" lIns="0" tIns="45700" rIns="0" bIns="4570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31"/>
          <p:cNvPicPr preferRelativeResize="0"/>
          <p:nvPr/>
        </p:nvPicPr>
        <p:blipFill rotWithShape="1">
          <a:blip r:embed="rId15">
            <a:alphaModFix/>
          </a:blip>
          <a:srcRect/>
          <a:stretch/>
        </p:blipFill>
        <p:spPr>
          <a:xfrm>
            <a:off x="8004027" y="5267062"/>
            <a:ext cx="1730101" cy="232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698391" y="304271"/>
            <a:ext cx="8761631"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698391" y="1521354"/>
            <a:ext cx="8761631"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698391" y="5296959"/>
            <a:ext cx="2285643" cy="30427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3364975" y="5296959"/>
            <a:ext cx="3428464"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7174379" y="5296959"/>
            <a:ext cx="2285643"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8078910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61878" rtl="0" eaLnBrk="1" latinLnBrk="0" hangingPunct="1">
        <a:lnSpc>
          <a:spcPct val="90000"/>
        </a:lnSpc>
        <a:spcBef>
          <a:spcPct val="0"/>
        </a:spcBef>
        <a:buNone/>
        <a:defRPr sz="3666" kern="1200">
          <a:solidFill>
            <a:schemeClr val="tx1"/>
          </a:solidFill>
          <a:latin typeface="+mj-lt"/>
          <a:ea typeface="+mj-ea"/>
          <a:cs typeface="+mj-cs"/>
        </a:defRPr>
      </a:lvl1pPr>
    </p:titleStyle>
    <p:bodyStyle>
      <a:lvl1pPr marL="190470" indent="-190470" algn="l" defTabSz="761878"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09" indent="-190470" algn="l" defTabSz="761878"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348" indent="-190470" algn="l" defTabSz="761878" rtl="0" eaLnBrk="1" latinLnBrk="0" hangingPunct="1">
        <a:lnSpc>
          <a:spcPct val="90000"/>
        </a:lnSpc>
        <a:spcBef>
          <a:spcPts val="417"/>
        </a:spcBef>
        <a:buFont typeface="Arial" panose="020B0604020202020204" pitchFamily="34" charset="0"/>
        <a:buChar char="•"/>
        <a:defRPr sz="1666" kern="1200">
          <a:solidFill>
            <a:schemeClr val="tx1"/>
          </a:solidFill>
          <a:latin typeface="+mn-lt"/>
          <a:ea typeface="+mn-ea"/>
          <a:cs typeface="+mn-cs"/>
        </a:defRPr>
      </a:lvl3pPr>
      <a:lvl4pPr marL="1333287"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226"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165"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104"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043"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982"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878" rtl="0" eaLnBrk="1" latinLnBrk="0" hangingPunct="1">
        <a:defRPr sz="1500" kern="1200">
          <a:solidFill>
            <a:schemeClr val="tx1"/>
          </a:solidFill>
          <a:latin typeface="+mn-lt"/>
          <a:ea typeface="+mn-ea"/>
          <a:cs typeface="+mn-cs"/>
        </a:defRPr>
      </a:lvl1pPr>
      <a:lvl2pPr marL="380939" algn="l" defTabSz="761878" rtl="0" eaLnBrk="1" latinLnBrk="0" hangingPunct="1">
        <a:defRPr sz="1500" kern="1200">
          <a:solidFill>
            <a:schemeClr val="tx1"/>
          </a:solidFill>
          <a:latin typeface="+mn-lt"/>
          <a:ea typeface="+mn-ea"/>
          <a:cs typeface="+mn-cs"/>
        </a:defRPr>
      </a:lvl2pPr>
      <a:lvl3pPr marL="761878" algn="l" defTabSz="761878" rtl="0" eaLnBrk="1" latinLnBrk="0" hangingPunct="1">
        <a:defRPr sz="1500" kern="1200">
          <a:solidFill>
            <a:schemeClr val="tx1"/>
          </a:solidFill>
          <a:latin typeface="+mn-lt"/>
          <a:ea typeface="+mn-ea"/>
          <a:cs typeface="+mn-cs"/>
        </a:defRPr>
      </a:lvl3pPr>
      <a:lvl4pPr marL="1142817" algn="l" defTabSz="761878" rtl="0" eaLnBrk="1" latinLnBrk="0" hangingPunct="1">
        <a:defRPr sz="1500" kern="1200">
          <a:solidFill>
            <a:schemeClr val="tx1"/>
          </a:solidFill>
          <a:latin typeface="+mn-lt"/>
          <a:ea typeface="+mn-ea"/>
          <a:cs typeface="+mn-cs"/>
        </a:defRPr>
      </a:lvl4pPr>
      <a:lvl5pPr marL="1523756" algn="l" defTabSz="761878" rtl="0" eaLnBrk="1" latinLnBrk="0" hangingPunct="1">
        <a:defRPr sz="1500" kern="1200">
          <a:solidFill>
            <a:schemeClr val="tx1"/>
          </a:solidFill>
          <a:latin typeface="+mn-lt"/>
          <a:ea typeface="+mn-ea"/>
          <a:cs typeface="+mn-cs"/>
        </a:defRPr>
      </a:lvl5pPr>
      <a:lvl6pPr marL="1904695" algn="l" defTabSz="761878" rtl="0" eaLnBrk="1" latinLnBrk="0" hangingPunct="1">
        <a:defRPr sz="1500" kern="1200">
          <a:solidFill>
            <a:schemeClr val="tx1"/>
          </a:solidFill>
          <a:latin typeface="+mn-lt"/>
          <a:ea typeface="+mn-ea"/>
          <a:cs typeface="+mn-cs"/>
        </a:defRPr>
      </a:lvl6pPr>
      <a:lvl7pPr marL="2285634" algn="l" defTabSz="761878" rtl="0" eaLnBrk="1" latinLnBrk="0" hangingPunct="1">
        <a:defRPr sz="1500" kern="1200">
          <a:solidFill>
            <a:schemeClr val="tx1"/>
          </a:solidFill>
          <a:latin typeface="+mn-lt"/>
          <a:ea typeface="+mn-ea"/>
          <a:cs typeface="+mn-cs"/>
        </a:defRPr>
      </a:lvl7pPr>
      <a:lvl8pPr marL="2666573" algn="l" defTabSz="761878" rtl="0" eaLnBrk="1" latinLnBrk="0" hangingPunct="1">
        <a:defRPr sz="1500" kern="1200">
          <a:solidFill>
            <a:schemeClr val="tx1"/>
          </a:solidFill>
          <a:latin typeface="+mn-lt"/>
          <a:ea typeface="+mn-ea"/>
          <a:cs typeface="+mn-cs"/>
        </a:defRPr>
      </a:lvl8pPr>
      <a:lvl9pPr marL="3047512" algn="l" defTabSz="761878"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897D18-A937-4131-D23E-9A08A651A825}"/>
              </a:ext>
            </a:extLst>
          </p:cNvPr>
          <p:cNvSpPr>
            <a:spLocks noGrp="1"/>
          </p:cNvSpPr>
          <p:nvPr>
            <p:ph type="title"/>
          </p:nvPr>
        </p:nvSpPr>
        <p:spPr>
          <a:xfrm>
            <a:off x="698391" y="304271"/>
            <a:ext cx="8761631"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E384BA-3FD8-A0FD-A8C8-A23C98230254}"/>
              </a:ext>
            </a:extLst>
          </p:cNvPr>
          <p:cNvSpPr>
            <a:spLocks noGrp="1"/>
          </p:cNvSpPr>
          <p:nvPr>
            <p:ph type="body" idx="1"/>
          </p:nvPr>
        </p:nvSpPr>
        <p:spPr>
          <a:xfrm>
            <a:off x="698391" y="1521354"/>
            <a:ext cx="8761631"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F8DBC-69D6-A4BD-CA88-454B70AB3796}"/>
              </a:ext>
            </a:extLst>
          </p:cNvPr>
          <p:cNvSpPr>
            <a:spLocks noGrp="1"/>
          </p:cNvSpPr>
          <p:nvPr>
            <p:ph type="dt" sz="half" idx="2"/>
          </p:nvPr>
        </p:nvSpPr>
        <p:spPr>
          <a:xfrm>
            <a:off x="698391" y="5296959"/>
            <a:ext cx="2285643"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A09E7BF0-55FA-4D1D-8B7A-CCFF093EF1DE}" type="datetimeFigureOut">
              <a:rPr lang="en-US" smtClean="0"/>
              <a:t>5/17/2023</a:t>
            </a:fld>
            <a:endParaRPr lang="en-US"/>
          </a:p>
        </p:txBody>
      </p:sp>
      <p:sp>
        <p:nvSpPr>
          <p:cNvPr id="5" name="Footer Placeholder 4">
            <a:extLst>
              <a:ext uri="{FF2B5EF4-FFF2-40B4-BE49-F238E27FC236}">
                <a16:creationId xmlns:a16="http://schemas.microsoft.com/office/drawing/2014/main" id="{FC10C2AD-AC9B-6F95-EB18-129E91C76C44}"/>
              </a:ext>
            </a:extLst>
          </p:cNvPr>
          <p:cNvSpPr>
            <a:spLocks noGrp="1"/>
          </p:cNvSpPr>
          <p:nvPr>
            <p:ph type="ftr" sz="quarter" idx="3"/>
          </p:nvPr>
        </p:nvSpPr>
        <p:spPr>
          <a:xfrm>
            <a:off x="3364975" y="5296959"/>
            <a:ext cx="3428464"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225816-364B-9249-18F7-C6A97A73C8F1}"/>
              </a:ext>
            </a:extLst>
          </p:cNvPr>
          <p:cNvSpPr>
            <a:spLocks noGrp="1"/>
          </p:cNvSpPr>
          <p:nvPr>
            <p:ph type="sldNum" sz="quarter" idx="4"/>
          </p:nvPr>
        </p:nvSpPr>
        <p:spPr>
          <a:xfrm>
            <a:off x="7174379" y="5296959"/>
            <a:ext cx="2285643"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BBE4BAD8-96BC-4BAA-A899-5652EF928610}" type="slidenum">
              <a:rPr lang="en-US" smtClean="0"/>
              <a:t>‹#›</a:t>
            </a:fld>
            <a:endParaRPr lang="en-US"/>
          </a:p>
        </p:txBody>
      </p:sp>
    </p:spTree>
    <p:extLst>
      <p:ext uri="{BB962C8B-B14F-4D97-AF65-F5344CB8AC3E}">
        <p14:creationId xmlns:p14="http://schemas.microsoft.com/office/powerpoint/2010/main" val="10238526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61878" rtl="0" eaLnBrk="1" latinLnBrk="0" hangingPunct="1">
        <a:lnSpc>
          <a:spcPct val="90000"/>
        </a:lnSpc>
        <a:spcBef>
          <a:spcPct val="0"/>
        </a:spcBef>
        <a:buNone/>
        <a:defRPr sz="3666" kern="1200">
          <a:solidFill>
            <a:schemeClr val="tx1"/>
          </a:solidFill>
          <a:latin typeface="+mj-lt"/>
          <a:ea typeface="+mj-ea"/>
          <a:cs typeface="+mj-cs"/>
        </a:defRPr>
      </a:lvl1pPr>
    </p:titleStyle>
    <p:bodyStyle>
      <a:lvl1pPr marL="190470" indent="-190470" algn="l" defTabSz="761878"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09" indent="-190470" algn="l" defTabSz="761878"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348" indent="-190470" algn="l" defTabSz="761878" rtl="0" eaLnBrk="1" latinLnBrk="0" hangingPunct="1">
        <a:lnSpc>
          <a:spcPct val="90000"/>
        </a:lnSpc>
        <a:spcBef>
          <a:spcPts val="417"/>
        </a:spcBef>
        <a:buFont typeface="Arial" panose="020B0604020202020204" pitchFamily="34" charset="0"/>
        <a:buChar char="•"/>
        <a:defRPr sz="1666" kern="1200">
          <a:solidFill>
            <a:schemeClr val="tx1"/>
          </a:solidFill>
          <a:latin typeface="+mn-lt"/>
          <a:ea typeface="+mn-ea"/>
          <a:cs typeface="+mn-cs"/>
        </a:defRPr>
      </a:lvl3pPr>
      <a:lvl4pPr marL="1333287"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226"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165"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104"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043"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982" indent="-190470" algn="l" defTabSz="761878"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878" rtl="0" eaLnBrk="1" latinLnBrk="0" hangingPunct="1">
        <a:defRPr sz="1500" kern="1200">
          <a:solidFill>
            <a:schemeClr val="tx1"/>
          </a:solidFill>
          <a:latin typeface="+mn-lt"/>
          <a:ea typeface="+mn-ea"/>
          <a:cs typeface="+mn-cs"/>
        </a:defRPr>
      </a:lvl1pPr>
      <a:lvl2pPr marL="380939" algn="l" defTabSz="761878" rtl="0" eaLnBrk="1" latinLnBrk="0" hangingPunct="1">
        <a:defRPr sz="1500" kern="1200">
          <a:solidFill>
            <a:schemeClr val="tx1"/>
          </a:solidFill>
          <a:latin typeface="+mn-lt"/>
          <a:ea typeface="+mn-ea"/>
          <a:cs typeface="+mn-cs"/>
        </a:defRPr>
      </a:lvl2pPr>
      <a:lvl3pPr marL="761878" algn="l" defTabSz="761878" rtl="0" eaLnBrk="1" latinLnBrk="0" hangingPunct="1">
        <a:defRPr sz="1500" kern="1200">
          <a:solidFill>
            <a:schemeClr val="tx1"/>
          </a:solidFill>
          <a:latin typeface="+mn-lt"/>
          <a:ea typeface="+mn-ea"/>
          <a:cs typeface="+mn-cs"/>
        </a:defRPr>
      </a:lvl3pPr>
      <a:lvl4pPr marL="1142817" algn="l" defTabSz="761878" rtl="0" eaLnBrk="1" latinLnBrk="0" hangingPunct="1">
        <a:defRPr sz="1500" kern="1200">
          <a:solidFill>
            <a:schemeClr val="tx1"/>
          </a:solidFill>
          <a:latin typeface="+mn-lt"/>
          <a:ea typeface="+mn-ea"/>
          <a:cs typeface="+mn-cs"/>
        </a:defRPr>
      </a:lvl4pPr>
      <a:lvl5pPr marL="1523756" algn="l" defTabSz="761878" rtl="0" eaLnBrk="1" latinLnBrk="0" hangingPunct="1">
        <a:defRPr sz="1500" kern="1200">
          <a:solidFill>
            <a:schemeClr val="tx1"/>
          </a:solidFill>
          <a:latin typeface="+mn-lt"/>
          <a:ea typeface="+mn-ea"/>
          <a:cs typeface="+mn-cs"/>
        </a:defRPr>
      </a:lvl5pPr>
      <a:lvl6pPr marL="1904695" algn="l" defTabSz="761878" rtl="0" eaLnBrk="1" latinLnBrk="0" hangingPunct="1">
        <a:defRPr sz="1500" kern="1200">
          <a:solidFill>
            <a:schemeClr val="tx1"/>
          </a:solidFill>
          <a:latin typeface="+mn-lt"/>
          <a:ea typeface="+mn-ea"/>
          <a:cs typeface="+mn-cs"/>
        </a:defRPr>
      </a:lvl6pPr>
      <a:lvl7pPr marL="2285634" algn="l" defTabSz="761878" rtl="0" eaLnBrk="1" latinLnBrk="0" hangingPunct="1">
        <a:defRPr sz="1500" kern="1200">
          <a:solidFill>
            <a:schemeClr val="tx1"/>
          </a:solidFill>
          <a:latin typeface="+mn-lt"/>
          <a:ea typeface="+mn-ea"/>
          <a:cs typeface="+mn-cs"/>
        </a:defRPr>
      </a:lvl7pPr>
      <a:lvl8pPr marL="2666573" algn="l" defTabSz="761878" rtl="0" eaLnBrk="1" latinLnBrk="0" hangingPunct="1">
        <a:defRPr sz="1500" kern="1200">
          <a:solidFill>
            <a:schemeClr val="tx1"/>
          </a:solidFill>
          <a:latin typeface="+mn-lt"/>
          <a:ea typeface="+mn-ea"/>
          <a:cs typeface="+mn-cs"/>
        </a:defRPr>
      </a:lvl8pPr>
      <a:lvl9pPr marL="3047512" algn="l" defTabSz="76187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www.bls.gov/news.release/pdf/tenure.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bls.gov/news.release/ebs2.t01.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www.irs.gov/taxtopics/tc558"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irs.gov/taxtopics/tc55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www.irs.gov/retirement-plans/plan-participant-employee/rollovers-of-retirement-plan-and-ira-distributions"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jp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www.irs.gov/retirement-plans/plan-participant-employee/rollovers-of-retirement-plan-and-ira-distributions"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irs.gov/retirement-plans/plan-participant-employee/rollovers-of-retirement-plan-and-ira-distribution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11_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investor.gov/financial-tools-calculators/calculators/compound-interest-calculato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hyperlink" Target="https://www.irs.gov/retirement-plans/plan-participant-employee/rollovers-of-retirement-plan-and-ira-distributions"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irs.gov/retirement-plans/retirement-plans-faqs-regarding-loans" TargetMode="External"/><Relationship Id="rId5" Type="http://schemas.openxmlformats.org/officeDocument/2006/relationships/image" Target="../media/image38.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irs.gov/taxtopics/tc55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irs.gov/taxtopics/tc558" TargetMode="External"/><Relationship Id="rId5" Type="http://schemas.openxmlformats.org/officeDocument/2006/relationships/hyperlink" Target="https://www.irs.gov/retirement-plans/plan-participant-employee/rollovers-of-retirement-plan-and-ira-distributions" TargetMode="Externa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hyperlink" Target="https://www.irs.gov/retirement-plans/plan-participant-employee/rollovers-of-retirement-plan-and-ira-distributions" TargetMode="Externa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irs.gov/retirement-plans/plan-participant-employee/rollovers-of-retirement-plan-and-ira-distribution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www.oneazwealth.com/"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www.oneazwealth.com/"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2520068" y="4832129"/>
            <a:ext cx="7390895" cy="44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41" tIns="28571" rIns="57141" bIns="28571" numCol="1" anchor="ctr" anchorCtr="0" compatLnSpc="1">
            <a:prstTxWarp prst="textNoShape">
              <a:avLst/>
            </a:prstTxWarp>
            <a:spAutoFit/>
          </a:bodyPr>
          <a:lstStyle/>
          <a:p>
            <a:pPr algn="just" defTabSz="761878" eaLnBrk="0" fontAlgn="base" hangingPunct="0">
              <a:spcBef>
                <a:spcPct val="0"/>
              </a:spcBef>
              <a:spcAft>
                <a:spcPct val="0"/>
              </a:spcAft>
              <a:buClrTx/>
              <a:defRPr/>
            </a:pPr>
            <a:r>
              <a:rPr lang="en-US" sz="625" b="1" kern="1200" dirty="0">
                <a:solidFill>
                  <a:srgbClr val="A5A5A5">
                    <a:lumMod val="25000"/>
                  </a:srgbClr>
                </a:solidFill>
                <a:latin typeface="Avenir Next LT Pro Demi" panose="020B0704020202020204" pitchFamily="34" charset="0"/>
                <a:ea typeface="+mn-ea"/>
                <a:cs typeface="+mn-cs"/>
              </a:rPr>
              <a:t>Securities and advisory services are offered through LPL Financial (LPL), a registered investment advisor and broker-dealer (member FINRA/SIPC). </a:t>
            </a:r>
            <a:r>
              <a:rPr lang="en-US" sz="625" kern="1200" dirty="0">
                <a:solidFill>
                  <a:srgbClr val="A5A5A5">
                    <a:lumMod val="25000"/>
                  </a:srgbClr>
                </a:solidFill>
                <a:latin typeface="Avenir LT Std 35 Light" panose="020B0402020203020204" pitchFamily="34" charset="0"/>
                <a:ea typeface="+mn-ea"/>
                <a:cs typeface="+mn-cs"/>
              </a:rPr>
              <a:t>Insurance products are offered through LPL or its licensed affiliates. OneAZ Credit Union (OneAZ CU) and OneAZ Wealth Management </a:t>
            </a:r>
            <a:r>
              <a:rPr lang="en-US" sz="625" b="1" u="sng" kern="1200" dirty="0">
                <a:solidFill>
                  <a:srgbClr val="A5A5A5">
                    <a:lumMod val="25000"/>
                  </a:srgbClr>
                </a:solidFill>
                <a:latin typeface="Avenir Next LT Pro Demi" panose="020B0704020202020204" pitchFamily="34" charset="0"/>
                <a:ea typeface="+mn-ea"/>
                <a:cs typeface="+mn-cs"/>
              </a:rPr>
              <a:t>are not</a:t>
            </a:r>
            <a:r>
              <a:rPr lang="en-US" sz="625" kern="1200" dirty="0">
                <a:solidFill>
                  <a:srgbClr val="A5A5A5">
                    <a:lumMod val="25000"/>
                  </a:srgbClr>
                </a:solidFill>
                <a:latin typeface="Avenir Next LT Pro Demi" panose="020B0704020202020204" pitchFamily="34" charset="0"/>
                <a:ea typeface="+mn-ea"/>
                <a:cs typeface="+mn-cs"/>
              </a:rPr>
              <a:t> </a:t>
            </a:r>
            <a:r>
              <a:rPr lang="en-US" sz="625" kern="1200" dirty="0">
                <a:solidFill>
                  <a:srgbClr val="A5A5A5">
                    <a:lumMod val="25000"/>
                  </a:srgbClr>
                </a:solidFill>
                <a:latin typeface="Avenir LT Std 35 Light" panose="020B0402020203020204" pitchFamily="34" charset="0"/>
                <a:ea typeface="+mn-ea"/>
                <a:cs typeface="+mn-cs"/>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lang="en-US" altLang="en-US" sz="625" kern="1200" dirty="0">
              <a:solidFill>
                <a:srgbClr val="A5A5A5">
                  <a:lumMod val="25000"/>
                </a:srgbClr>
              </a:solidFill>
              <a:latin typeface="Avenir LT Std 35 Light" panose="020B0402020203020204" pitchFamily="34" charset="0"/>
              <a:ea typeface="+mn-ea"/>
              <a:cs typeface="+mn-cs"/>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278" y="738446"/>
            <a:ext cx="3707991" cy="1240394"/>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2520068" y="5294497"/>
          <a:ext cx="7390896" cy="283202"/>
        </p:xfrm>
        <a:graphic>
          <a:graphicData uri="http://schemas.openxmlformats.org/drawingml/2006/table">
            <a:tbl>
              <a:tblPr firstRow="1" firstCol="1" lastRow="1" lastCol="1" bandRow="1" bandCol="1"/>
              <a:tblGrid>
                <a:gridCol w="2110159">
                  <a:extLst>
                    <a:ext uri="{9D8B030D-6E8A-4147-A177-3AD203B41FA5}">
                      <a16:colId xmlns:a16="http://schemas.microsoft.com/office/drawing/2014/main" val="3236136599"/>
                    </a:ext>
                  </a:extLst>
                </a:gridCol>
                <a:gridCol w="1866968">
                  <a:extLst>
                    <a:ext uri="{9D8B030D-6E8A-4147-A177-3AD203B41FA5}">
                      <a16:colId xmlns:a16="http://schemas.microsoft.com/office/drawing/2014/main" val="677956393"/>
                    </a:ext>
                  </a:extLst>
                </a:gridCol>
                <a:gridCol w="2345917">
                  <a:extLst>
                    <a:ext uri="{9D8B030D-6E8A-4147-A177-3AD203B41FA5}">
                      <a16:colId xmlns:a16="http://schemas.microsoft.com/office/drawing/2014/main" val="180355062"/>
                    </a:ext>
                  </a:extLst>
                </a:gridCol>
                <a:gridCol w="1067852">
                  <a:extLst>
                    <a:ext uri="{9D8B030D-6E8A-4147-A177-3AD203B41FA5}">
                      <a16:colId xmlns:a16="http://schemas.microsoft.com/office/drawing/2014/main" val="330343158"/>
                    </a:ext>
                  </a:extLst>
                </a:gridCol>
              </a:tblGrid>
              <a:tr h="270891">
                <a:tc>
                  <a:txBody>
                    <a:bodyPr/>
                    <a:lstStyle/>
                    <a:p>
                      <a:pPr marL="192405"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7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7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7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2520068" y="4593716"/>
            <a:ext cx="7390895" cy="284693"/>
          </a:xfrm>
          <a:prstGeom prst="rect">
            <a:avLst/>
          </a:prstGeom>
          <a:noFill/>
        </p:spPr>
        <p:txBody>
          <a:bodyPr wrap="square" rtlCol="0">
            <a:spAutoFit/>
          </a:bodyPr>
          <a:lstStyle/>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1921B723-49B7-D7B5-C6E5-CB3F448E4CCC}"/>
              </a:ext>
            </a:extLst>
          </p:cNvPr>
          <p:cNvSpPr txBox="1"/>
          <p:nvPr/>
        </p:nvSpPr>
        <p:spPr>
          <a:xfrm>
            <a:off x="2520068" y="4251345"/>
            <a:ext cx="7390895" cy="573234"/>
          </a:xfrm>
          <a:prstGeom prst="rect">
            <a:avLst/>
          </a:prstGeom>
          <a:noFill/>
        </p:spPr>
        <p:txBody>
          <a:bodyPr wrap="square" rtlCol="0">
            <a:spAutoFit/>
          </a:bodyPr>
          <a:lstStyle/>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Please visit https://www.lpl.com/disclosures/is-lpl-relationship-disclosure.html for more detailed information.</a:t>
            </a:r>
          </a:p>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 </a:t>
            </a:r>
          </a:p>
        </p:txBody>
      </p:sp>
      <p:sp>
        <p:nvSpPr>
          <p:cNvPr id="2" name="Text Placeholder 4">
            <a:extLst>
              <a:ext uri="{FF2B5EF4-FFF2-40B4-BE49-F238E27FC236}">
                <a16:creationId xmlns:a16="http://schemas.microsoft.com/office/drawing/2014/main" id="{7362E761-6872-4859-C7A8-8B97A72C5CED}"/>
              </a:ext>
            </a:extLst>
          </p:cNvPr>
          <p:cNvSpPr txBox="1">
            <a:spLocks/>
          </p:cNvSpPr>
          <p:nvPr/>
        </p:nvSpPr>
        <p:spPr>
          <a:xfrm>
            <a:off x="4098440" y="2812327"/>
            <a:ext cx="4672870" cy="765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1878">
              <a:spcBef>
                <a:spcPts val="833"/>
              </a:spcBef>
              <a:buClrTx/>
              <a:buNone/>
              <a:defRPr/>
            </a:pPr>
            <a:r>
              <a:rPr lang="en-US" sz="1666" b="1" dirty="0">
                <a:solidFill>
                  <a:srgbClr val="1A2F59"/>
                </a:solidFill>
                <a:latin typeface="Avenir LT Std 65 Medium"/>
              </a:rPr>
              <a:t>The presentation will begin shortly.</a:t>
            </a:r>
          </a:p>
        </p:txBody>
      </p:sp>
    </p:spTree>
    <p:extLst>
      <p:ext uri="{BB962C8B-B14F-4D97-AF65-F5344CB8AC3E}">
        <p14:creationId xmlns:p14="http://schemas.microsoft.com/office/powerpoint/2010/main" val="6398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p:nvPr/>
        </p:nvSpPr>
        <p:spPr>
          <a:xfrm>
            <a:off x="344676" y="518530"/>
            <a:ext cx="386364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Changing jobs is a common experience</a:t>
            </a:r>
            <a:endParaRPr sz="2400" b="0" i="0" u="none" strike="noStrike" cap="none">
              <a:solidFill>
                <a:srgbClr val="859729"/>
              </a:solidFill>
              <a:latin typeface="Rockwell"/>
              <a:ea typeface="Rockwell"/>
              <a:cs typeface="Rockwell"/>
              <a:sym typeface="Rockwell"/>
            </a:endParaRPr>
          </a:p>
        </p:txBody>
      </p:sp>
      <p:sp>
        <p:nvSpPr>
          <p:cNvPr id="125" name="Google Shape;125;p4"/>
          <p:cNvSpPr/>
          <p:nvPr/>
        </p:nvSpPr>
        <p:spPr>
          <a:xfrm>
            <a:off x="535163" y="5299610"/>
            <a:ext cx="402210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Arial Narrow"/>
                <a:ea typeface="Arial Narrow"/>
                <a:cs typeface="Arial Narrow"/>
                <a:sym typeface="Arial Narrow"/>
              </a:rPr>
              <a:t>SOURCE | Bureau of Labor Statistics, </a:t>
            </a:r>
            <a:r>
              <a:rPr lang="en-US" sz="800" b="0" i="0" u="sng" strike="noStrike" cap="none">
                <a:solidFill>
                  <a:schemeClr val="dk2"/>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Employee Tenure in 2022</a:t>
            </a:r>
            <a:r>
              <a:rPr lang="en-US" sz="800" b="0" i="0" u="none" strike="noStrike" cap="none">
                <a:solidFill>
                  <a:schemeClr val="dk2"/>
                </a:solidFill>
                <a:latin typeface="Arial Narrow"/>
                <a:ea typeface="Arial Narrow"/>
                <a:cs typeface="Arial Narrow"/>
                <a:sym typeface="Arial Narrow"/>
              </a:rPr>
              <a:t>, September 22, 2022. </a:t>
            </a:r>
            <a:endParaRPr sz="1400" b="0" i="0" u="none" strike="noStrike" cap="none">
              <a:solidFill>
                <a:schemeClr val="dk2"/>
              </a:solidFill>
              <a:latin typeface="Arial"/>
              <a:ea typeface="Arial"/>
              <a:cs typeface="Arial"/>
              <a:sym typeface="Arial"/>
            </a:endParaRPr>
          </a:p>
        </p:txBody>
      </p:sp>
      <p:pic>
        <p:nvPicPr>
          <p:cNvPr id="126" name="Google Shape;126;p4" descr="A collage of a person using a computer&#10;&#10;Description automatically generated with medium confidence"/>
          <p:cNvPicPr preferRelativeResize="0"/>
          <p:nvPr/>
        </p:nvPicPr>
        <p:blipFill rotWithShape="1">
          <a:blip r:embed="rId4">
            <a:alphaModFix/>
          </a:blip>
          <a:srcRect/>
          <a:stretch/>
        </p:blipFill>
        <p:spPr>
          <a:xfrm>
            <a:off x="4443413" y="0"/>
            <a:ext cx="5715000" cy="5715000"/>
          </a:xfrm>
          <a:prstGeom prst="rect">
            <a:avLst/>
          </a:prstGeom>
          <a:noFill/>
          <a:ln>
            <a:noFill/>
          </a:ln>
        </p:spPr>
      </p:pic>
      <p:sp>
        <p:nvSpPr>
          <p:cNvPr id="127" name="Google Shape;127;p4"/>
          <p:cNvSpPr txBox="1"/>
          <p:nvPr/>
        </p:nvSpPr>
        <p:spPr>
          <a:xfrm>
            <a:off x="344675" y="1731404"/>
            <a:ext cx="35553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C2C2D"/>
                </a:solidFill>
                <a:latin typeface="Arial"/>
                <a:ea typeface="Arial"/>
                <a:cs typeface="Arial"/>
                <a:sym typeface="Arial"/>
              </a:rPr>
              <a:t>Median tenure among American employees age 55-64: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1800"/>
              <a:buFont typeface="Arial"/>
              <a:buNone/>
            </a:pPr>
            <a:r>
              <a:rPr lang="en-US" sz="1800" b="1" i="0" u="none" strike="noStrike" cap="none">
                <a:solidFill>
                  <a:schemeClr val="accent2"/>
                </a:solidFill>
                <a:latin typeface="Rockwell"/>
                <a:ea typeface="Rockwell"/>
                <a:cs typeface="Rockwell"/>
                <a:sym typeface="Rockwell"/>
              </a:rPr>
              <a:t>9.8</a:t>
            </a:r>
            <a:r>
              <a:rPr lang="en-US" sz="1800" b="1" i="0" u="none" strike="noStrike" cap="none">
                <a:solidFill>
                  <a:srgbClr val="8567A7"/>
                </a:solidFill>
                <a:latin typeface="Rockwell"/>
                <a:ea typeface="Rockwell"/>
                <a:cs typeface="Rockwell"/>
                <a:sym typeface="Rockwell"/>
              </a:rPr>
              <a:t> years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800"/>
              <a:buFont typeface="Arial"/>
              <a:buNone/>
            </a:pPr>
            <a:r>
              <a:rPr lang="en-US" sz="1800" b="0" i="0" u="none" strike="noStrike" cap="none">
                <a:solidFill>
                  <a:srgbClr val="2C2C2D"/>
                </a:solidFill>
                <a:latin typeface="Arial"/>
                <a:ea typeface="Arial"/>
                <a:cs typeface="Arial"/>
                <a:sym typeface="Arial"/>
              </a:rPr>
              <a:t>Median American </a:t>
            </a:r>
            <a:br>
              <a:rPr lang="en-US" sz="1800" b="0" i="0" u="none" strike="noStrike" cap="none">
                <a:solidFill>
                  <a:srgbClr val="2C2C2D"/>
                </a:solidFill>
                <a:latin typeface="Arial"/>
                <a:ea typeface="Arial"/>
                <a:cs typeface="Arial"/>
                <a:sym typeface="Arial"/>
              </a:rPr>
            </a:br>
            <a:r>
              <a:rPr lang="en-US" sz="1800" b="0" i="0" u="none" strike="noStrike" cap="none">
                <a:solidFill>
                  <a:srgbClr val="2C2C2D"/>
                </a:solidFill>
                <a:latin typeface="Arial"/>
                <a:ea typeface="Arial"/>
                <a:cs typeface="Arial"/>
                <a:sym typeface="Arial"/>
              </a:rPr>
              <a:t>employee tenure: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1800"/>
              <a:buFont typeface="Arial"/>
              <a:buNone/>
            </a:pPr>
            <a:r>
              <a:rPr lang="en-US" sz="1800" b="1" i="0" u="none" strike="noStrike" cap="none">
                <a:solidFill>
                  <a:srgbClr val="8567A7"/>
                </a:solidFill>
                <a:latin typeface="Rockwell"/>
                <a:ea typeface="Rockwell"/>
                <a:cs typeface="Rockwell"/>
                <a:sym typeface="Rockwell"/>
              </a:rPr>
              <a:t>4.3 years for men, </a:t>
            </a:r>
            <a:r>
              <a:rPr lang="en-US" sz="1800" b="1" i="0" u="none" strike="noStrike" cap="none">
                <a:solidFill>
                  <a:schemeClr val="accent2"/>
                </a:solidFill>
                <a:latin typeface="Rockwell"/>
                <a:ea typeface="Rockwell"/>
                <a:cs typeface="Rockwell"/>
                <a:sym typeface="Rockwell"/>
              </a:rPr>
              <a:t>3.8</a:t>
            </a:r>
            <a:r>
              <a:rPr lang="en-US" sz="1800" b="1" i="0" u="none" strike="noStrike" cap="none">
                <a:solidFill>
                  <a:srgbClr val="8567A7"/>
                </a:solidFill>
                <a:latin typeface="Rockwell"/>
                <a:ea typeface="Rockwell"/>
                <a:cs typeface="Rockwell"/>
                <a:sym typeface="Rockwell"/>
              </a:rPr>
              <a:t> years for women</a:t>
            </a:r>
            <a:endParaRPr sz="1400" b="0" i="0" u="none" strike="noStrike" cap="none">
              <a:solidFill>
                <a:srgbClr val="000000"/>
              </a:solidFill>
              <a:latin typeface="Arial"/>
              <a:ea typeface="Arial"/>
              <a:cs typeface="Arial"/>
              <a:sym typeface="Arial"/>
            </a:endParaRPr>
          </a:p>
        </p:txBody>
      </p:sp>
      <p:cxnSp>
        <p:nvCxnSpPr>
          <p:cNvPr id="128" name="Google Shape;128;p4"/>
          <p:cNvCxnSpPr>
            <a:stCxn id="126" idx="0"/>
            <a:endCxn id="126" idx="2"/>
          </p:cNvCxnSpPr>
          <p:nvPr/>
        </p:nvCxnSpPr>
        <p:spPr>
          <a:xfrm>
            <a:off x="7300913" y="0"/>
            <a:ext cx="0" cy="5715000"/>
          </a:xfrm>
          <a:prstGeom prst="straightConnector1">
            <a:avLst/>
          </a:prstGeom>
          <a:noFill/>
          <a:ln w="12700" cap="flat" cmpd="sng">
            <a:solidFill>
              <a:schemeClr val="lt1"/>
            </a:solidFill>
            <a:prstDash val="solid"/>
            <a:miter lim="800000"/>
            <a:headEnd type="none" w="sm" len="sm"/>
            <a:tailEnd type="none" w="sm" len="sm"/>
          </a:ln>
        </p:spPr>
      </p:cxnSp>
      <p:cxnSp>
        <p:nvCxnSpPr>
          <p:cNvPr id="129" name="Google Shape;129;p4"/>
          <p:cNvCxnSpPr>
            <a:stCxn id="126" idx="1"/>
          </p:cNvCxnSpPr>
          <p:nvPr/>
        </p:nvCxnSpPr>
        <p:spPr>
          <a:xfrm>
            <a:off x="4443413" y="2857500"/>
            <a:ext cx="5791500" cy="0"/>
          </a:xfrm>
          <a:prstGeom prst="straightConnector1">
            <a:avLst/>
          </a:prstGeom>
          <a:noFill/>
          <a:ln w="12700" cap="flat" cmpd="sng">
            <a:solidFill>
              <a:schemeClr val="lt1"/>
            </a:solidFill>
            <a:prstDash val="solid"/>
            <a:miter lim="800000"/>
            <a:headEnd type="none" w="sm" len="sm"/>
            <a:tailEnd type="none" w="sm" len="sm"/>
          </a:ln>
        </p:spPr>
      </p:cxnSp>
      <p:cxnSp>
        <p:nvCxnSpPr>
          <p:cNvPr id="130" name="Google Shape;130;p4"/>
          <p:cNvCxnSpPr/>
          <p:nvPr/>
        </p:nvCxnSpPr>
        <p:spPr>
          <a:xfrm>
            <a:off x="344675" y="2858692"/>
            <a:ext cx="3555295" cy="0"/>
          </a:xfrm>
          <a:prstGeom prst="straightConnector1">
            <a:avLst/>
          </a:prstGeom>
          <a:noFill/>
          <a:ln w="9525" cap="flat" cmpd="sng">
            <a:solidFill>
              <a:srgbClr val="7F7F7F"/>
            </a:solidFill>
            <a:prstDash val="solid"/>
            <a:miter lim="800000"/>
            <a:headEnd type="none" w="sm" len="sm"/>
            <a:tailEnd type="none" w="sm" len="sm"/>
          </a:ln>
        </p:spPr>
      </p:cxnSp>
      <p:sp>
        <p:nvSpPr>
          <p:cNvPr id="131" name="Google Shape;131;p4"/>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10</a:t>
            </a:fld>
            <a:endParaRPr sz="1100" b="0" i="0" u="none" strike="noStrike" cap="none">
              <a:solidFill>
                <a:srgbClr val="2C2C2D"/>
              </a:solidFill>
              <a:latin typeface="Arial"/>
              <a:ea typeface="Arial"/>
              <a:cs typeface="Arial"/>
              <a:sym typeface="Arial"/>
            </a:endParaRPr>
          </a:p>
        </p:txBody>
      </p:sp>
      <p:sp>
        <p:nvSpPr>
          <p:cNvPr id="132" name="Google Shape;132;p4"/>
          <p:cNvSpPr/>
          <p:nvPr/>
        </p:nvSpPr>
        <p:spPr>
          <a:xfrm flipH="1">
            <a:off x="6300354" y="4679572"/>
            <a:ext cx="3858060" cy="1035428"/>
          </a:xfrm>
          <a:custGeom>
            <a:avLst/>
            <a:gdLst/>
            <a:ahLst/>
            <a:cxnLst/>
            <a:rect l="l" t="t" r="r" b="b"/>
            <a:pathLst>
              <a:path w="3858060" h="1035428" extrusionOk="0">
                <a:moveTo>
                  <a:pt x="0" y="1035428"/>
                </a:moveTo>
                <a:lnTo>
                  <a:pt x="0" y="0"/>
                </a:lnTo>
                <a:lnTo>
                  <a:pt x="3858060" y="1035428"/>
                </a:lnTo>
                <a:lnTo>
                  <a:pt x="0" y="1035428"/>
                </a:lnTo>
                <a:close/>
              </a:path>
            </a:pathLst>
          </a:custGeom>
          <a:solidFill>
            <a:srgbClr val="442E80">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133" name="Google Shape;133;p4"/>
          <p:cNvPicPr preferRelativeResize="0"/>
          <p:nvPr/>
        </p:nvPicPr>
        <p:blipFill rotWithShape="1">
          <a:blip r:embed="rId5">
            <a:alphaModFix/>
          </a:blip>
          <a:srcRect/>
          <a:stretch/>
        </p:blipFill>
        <p:spPr>
          <a:xfrm>
            <a:off x="8097294" y="5291109"/>
            <a:ext cx="1730107" cy="2324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0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10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10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fade">
                                      <p:cBhvr>
                                        <p:cTn id="22" dur="1000"/>
                                        <p:tgtEl>
                                          <p:spTgt spid="127">
                                            <p:txEl>
                                              <p:pRg st="3" end="3"/>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childTnLst>
                          </p:cTn>
                        </p:par>
                        <p:par>
                          <p:cTn id="27" fill="hold">
                            <p:stCondLst>
                              <p:cond delay="1500"/>
                            </p:stCondLst>
                            <p:childTnLst>
                              <p:par>
                                <p:cTn id="28" presetID="1" presetClass="entr" presetSubtype="0" fill="hold" nodeType="afterEffect">
                                  <p:stCondLst>
                                    <p:cond delay="0"/>
                                  </p:stCondLst>
                                  <p:childTnLst>
                                    <p:set>
                                      <p:cBhvr>
                                        <p:cTn id="29"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descr="A picture containing person, scene, hospital room, preparing&#10;&#10;Description automatically generated"/>
          <p:cNvPicPr preferRelativeResize="0"/>
          <p:nvPr/>
        </p:nvPicPr>
        <p:blipFill rotWithShape="1">
          <a:blip r:embed="rId3">
            <a:alphaModFix/>
          </a:blip>
          <a:srcRect/>
          <a:stretch/>
        </p:blipFill>
        <p:spPr>
          <a:xfrm>
            <a:off x="4443413" y="0"/>
            <a:ext cx="5715000" cy="5715000"/>
          </a:xfrm>
          <a:prstGeom prst="rect">
            <a:avLst/>
          </a:prstGeom>
          <a:noFill/>
          <a:ln>
            <a:noFill/>
          </a:ln>
        </p:spPr>
      </p:pic>
      <p:sp>
        <p:nvSpPr>
          <p:cNvPr id="140" name="Google Shape;140;p5"/>
          <p:cNvSpPr txBox="1"/>
          <p:nvPr/>
        </p:nvSpPr>
        <p:spPr>
          <a:xfrm>
            <a:off x="344676" y="518530"/>
            <a:ext cx="386364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Most full-time U.S. workers have access to retirement plan benefits</a:t>
            </a:r>
            <a:endParaRPr sz="2400" b="0" i="0" u="none" strike="noStrike" cap="none">
              <a:solidFill>
                <a:srgbClr val="859729"/>
              </a:solidFill>
              <a:latin typeface="Rockwell"/>
              <a:ea typeface="Rockwell"/>
              <a:cs typeface="Rockwell"/>
              <a:sym typeface="Rockwell"/>
            </a:endParaRPr>
          </a:p>
        </p:txBody>
      </p:sp>
      <p:sp>
        <p:nvSpPr>
          <p:cNvPr id="141" name="Google Shape;141;p5"/>
          <p:cNvSpPr/>
          <p:nvPr/>
        </p:nvSpPr>
        <p:spPr>
          <a:xfrm>
            <a:off x="535163" y="5220827"/>
            <a:ext cx="3092687" cy="37301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800"/>
              <a:buFont typeface="Arial"/>
              <a:buNone/>
            </a:pPr>
            <a:r>
              <a:rPr lang="en-US" sz="800" b="0" i="0" u="none" strike="noStrike" cap="none">
                <a:solidFill>
                  <a:schemeClr val="dk2"/>
                </a:solidFill>
                <a:latin typeface="Arial Narrow"/>
                <a:ea typeface="Arial Narrow"/>
                <a:cs typeface="Arial Narrow"/>
                <a:sym typeface="Arial Narrow"/>
              </a:rPr>
              <a:t>SOURCE | Bureau of Labor Statistics, </a:t>
            </a:r>
            <a:r>
              <a:rPr lang="en-US" sz="800" b="0" i="0" u="sng" strike="noStrike" cap="none">
                <a:solidFill>
                  <a:schemeClr val="dk2"/>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Table 1. Retirement benefits: Access, participation, and take-up rates</a:t>
            </a:r>
            <a:r>
              <a:rPr lang="en-US" sz="800" b="0" i="0" u="none" strike="noStrike" cap="none">
                <a:solidFill>
                  <a:schemeClr val="dk2"/>
                </a:solidFill>
                <a:latin typeface="Arial Narrow"/>
                <a:ea typeface="Arial Narrow"/>
                <a:cs typeface="Arial Narrow"/>
                <a:sym typeface="Arial Narrow"/>
              </a:rPr>
              <a:t>, Sept. 22, 2022.</a:t>
            </a:r>
            <a:endParaRPr sz="800" b="0" i="0" u="none" strike="noStrike" cap="none">
              <a:solidFill>
                <a:schemeClr val="dk2"/>
              </a:solidFill>
              <a:latin typeface="Arial Narrow"/>
              <a:ea typeface="Arial Narrow"/>
              <a:cs typeface="Arial Narrow"/>
              <a:sym typeface="Arial Narrow"/>
            </a:endParaRPr>
          </a:p>
        </p:txBody>
      </p:sp>
      <p:sp>
        <p:nvSpPr>
          <p:cNvPr id="142" name="Google Shape;142;p5"/>
          <p:cNvSpPr txBox="1"/>
          <p:nvPr/>
        </p:nvSpPr>
        <p:spPr>
          <a:xfrm>
            <a:off x="344676" y="1972642"/>
            <a:ext cx="38637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2"/>
                </a:solidFill>
                <a:latin typeface="Rockwell"/>
                <a:ea typeface="Rockwell"/>
                <a:cs typeface="Rockwell"/>
                <a:sym typeface="Rockwell"/>
              </a:rPr>
              <a:t>81</a:t>
            </a:r>
            <a:r>
              <a:rPr lang="en-US" sz="1800" b="1" i="0" u="none" strike="noStrike" cap="none">
                <a:solidFill>
                  <a:srgbClr val="8567A7"/>
                </a:solidFill>
                <a:latin typeface="Rockwell"/>
                <a:ea typeface="Rockwell"/>
                <a:cs typeface="Rockwell"/>
                <a:sym typeface="Rockwell"/>
              </a:rPr>
              <a:t>% of full-time American workers </a:t>
            </a:r>
            <a:r>
              <a:rPr lang="en-US" sz="1800" b="0" i="0" u="none" strike="noStrike" cap="none">
                <a:solidFill>
                  <a:srgbClr val="2C2C2D"/>
                </a:solidFill>
                <a:latin typeface="Arial"/>
                <a:ea typeface="Arial"/>
                <a:cs typeface="Arial"/>
                <a:sym typeface="Arial"/>
              </a:rPr>
              <a:t>in private industry and state and local governments have access to retirement benefits.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C2C2D"/>
                </a:solidFill>
                <a:latin typeface="Arial"/>
                <a:ea typeface="Arial"/>
                <a:cs typeface="Arial"/>
                <a:sym typeface="Arial"/>
              </a:rPr>
              <a:t>Of those, </a:t>
            </a:r>
            <a:r>
              <a:rPr lang="en-US" sz="1800" b="1" i="0" u="none" strike="noStrike" cap="none">
                <a:solidFill>
                  <a:srgbClr val="8567A7"/>
                </a:solidFill>
                <a:latin typeface="Rockwell"/>
                <a:ea typeface="Rockwell"/>
                <a:cs typeface="Rockwell"/>
                <a:sym typeface="Rockwell"/>
              </a:rPr>
              <a:t>only</a:t>
            </a:r>
            <a:r>
              <a:rPr lang="en-US" sz="1800" b="0" i="0" u="none" strike="noStrike" cap="none">
                <a:solidFill>
                  <a:srgbClr val="2C2C2D"/>
                </a:solidFill>
                <a:latin typeface="Arial"/>
                <a:ea typeface="Arial"/>
                <a:cs typeface="Arial"/>
                <a:sym typeface="Arial"/>
              </a:rPr>
              <a:t> </a:t>
            </a:r>
            <a:r>
              <a:rPr lang="en-US" sz="1800" b="1" i="0" u="none" strike="noStrike" cap="none">
                <a:solidFill>
                  <a:srgbClr val="8567A7"/>
                </a:solidFill>
                <a:latin typeface="Rockwell"/>
                <a:ea typeface="Rockwell"/>
                <a:cs typeface="Rockwell"/>
                <a:sym typeface="Rockwell"/>
              </a:rPr>
              <a:t>82% participate in their available retirement plans.</a:t>
            </a:r>
            <a:endParaRPr sz="1400" b="0" i="0" u="none" strike="noStrike" cap="none">
              <a:solidFill>
                <a:srgbClr val="000000"/>
              </a:solidFill>
              <a:latin typeface="Arial"/>
              <a:ea typeface="Arial"/>
              <a:cs typeface="Arial"/>
              <a:sym typeface="Arial"/>
            </a:endParaRPr>
          </a:p>
        </p:txBody>
      </p:sp>
      <p:cxnSp>
        <p:nvCxnSpPr>
          <p:cNvPr id="143" name="Google Shape;143;p5"/>
          <p:cNvCxnSpPr/>
          <p:nvPr/>
        </p:nvCxnSpPr>
        <p:spPr>
          <a:xfrm>
            <a:off x="7300913" y="0"/>
            <a:ext cx="0" cy="5715000"/>
          </a:xfrm>
          <a:prstGeom prst="straightConnector1">
            <a:avLst/>
          </a:prstGeom>
          <a:noFill/>
          <a:ln w="12700" cap="flat" cmpd="sng">
            <a:solidFill>
              <a:schemeClr val="lt1"/>
            </a:solidFill>
            <a:prstDash val="solid"/>
            <a:miter lim="800000"/>
            <a:headEnd type="none" w="sm" len="sm"/>
            <a:tailEnd type="none" w="sm" len="sm"/>
          </a:ln>
        </p:spPr>
      </p:cxnSp>
      <p:cxnSp>
        <p:nvCxnSpPr>
          <p:cNvPr id="144" name="Google Shape;144;p5"/>
          <p:cNvCxnSpPr/>
          <p:nvPr/>
        </p:nvCxnSpPr>
        <p:spPr>
          <a:xfrm>
            <a:off x="4443413" y="2857500"/>
            <a:ext cx="5791632" cy="0"/>
          </a:xfrm>
          <a:prstGeom prst="straightConnector1">
            <a:avLst/>
          </a:prstGeom>
          <a:noFill/>
          <a:ln w="12700" cap="flat" cmpd="sng">
            <a:solidFill>
              <a:schemeClr val="lt1"/>
            </a:solidFill>
            <a:prstDash val="solid"/>
            <a:miter lim="800000"/>
            <a:headEnd type="none" w="sm" len="sm"/>
            <a:tailEnd type="none" w="sm" len="sm"/>
          </a:ln>
        </p:spPr>
      </p:cxnSp>
      <p:cxnSp>
        <p:nvCxnSpPr>
          <p:cNvPr id="145" name="Google Shape;145;p5"/>
          <p:cNvCxnSpPr/>
          <p:nvPr/>
        </p:nvCxnSpPr>
        <p:spPr>
          <a:xfrm>
            <a:off x="344676" y="3252665"/>
            <a:ext cx="3759733" cy="0"/>
          </a:xfrm>
          <a:prstGeom prst="straightConnector1">
            <a:avLst/>
          </a:prstGeom>
          <a:noFill/>
          <a:ln w="9525" cap="flat" cmpd="sng">
            <a:solidFill>
              <a:srgbClr val="7F7F7F"/>
            </a:solidFill>
            <a:prstDash val="solid"/>
            <a:miter lim="800000"/>
            <a:headEnd type="none" w="sm" len="sm"/>
            <a:tailEnd type="none" w="sm" len="sm"/>
          </a:ln>
        </p:spPr>
      </p:cxnSp>
      <p:sp>
        <p:nvSpPr>
          <p:cNvPr id="146" name="Google Shape;146;p5"/>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11</a:t>
            </a:fld>
            <a:endParaRPr sz="1100" b="0" i="0" u="none" strike="noStrike" cap="none">
              <a:solidFill>
                <a:srgbClr val="2C2C2D"/>
              </a:solidFill>
              <a:latin typeface="Arial"/>
              <a:ea typeface="Arial"/>
              <a:cs typeface="Arial"/>
              <a:sym typeface="Arial"/>
            </a:endParaRPr>
          </a:p>
        </p:txBody>
      </p:sp>
      <p:sp>
        <p:nvSpPr>
          <p:cNvPr id="147" name="Google Shape;147;p5"/>
          <p:cNvSpPr/>
          <p:nvPr/>
        </p:nvSpPr>
        <p:spPr>
          <a:xfrm flipH="1">
            <a:off x="5606291" y="4866858"/>
            <a:ext cx="4552122" cy="848142"/>
          </a:xfrm>
          <a:prstGeom prst="rtTriangle">
            <a:avLst/>
          </a:prstGeom>
          <a:solidFill>
            <a:srgbClr val="442E80">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148" name="Google Shape;148;p5"/>
          <p:cNvPicPr preferRelativeResize="0"/>
          <p:nvPr/>
        </p:nvPicPr>
        <p:blipFill rotWithShape="1">
          <a:blip r:embed="rId5">
            <a:alphaModFix/>
          </a:blip>
          <a:srcRect/>
          <a:stretch/>
        </p:blipFill>
        <p:spPr>
          <a:xfrm>
            <a:off x="8097294" y="5291109"/>
            <a:ext cx="1730107" cy="2324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2">
                                            <p:txEl>
                                              <p:pRg st="1" end="1"/>
                                            </p:txEl>
                                          </p:spTgt>
                                        </p:tgtEl>
                                        <p:attrNameLst>
                                          <p:attrName>style.visibility</p:attrName>
                                        </p:attrNameLst>
                                      </p:cBhvr>
                                      <p:to>
                                        <p:strVal val="visible"/>
                                      </p:to>
                                    </p:set>
                                    <p:animEffect transition="in" filter="fade">
                                      <p:cBhvr>
                                        <p:cTn id="10" dur="1000"/>
                                        <p:tgtEl>
                                          <p:spTgt spid="1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animEffect transition="in" filter="fade">
                                      <p:cBhvr>
                                        <p:cTn id="13" dur="1000"/>
                                        <p:tgtEl>
                                          <p:spTgt spid="142">
                                            <p:txEl>
                                              <p:pRg st="2" end="2"/>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p:nvPr/>
        </p:nvSpPr>
        <p:spPr>
          <a:xfrm>
            <a:off x="705094" y="423872"/>
            <a:ext cx="8731561" cy="8925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BCCF31"/>
                </a:solidFill>
                <a:latin typeface="Rockwell"/>
                <a:ea typeface="Rockwell"/>
                <a:cs typeface="Rockwell"/>
                <a:sym typeface="Rockwell"/>
              </a:rPr>
              <a:t>Available options for your previous employer- sponsored retirement plans</a:t>
            </a:r>
            <a:endParaRPr sz="1400" b="0" i="0" u="none" strike="noStrike" cap="none" dirty="0">
              <a:solidFill>
                <a:srgbClr val="000000"/>
              </a:solidFill>
              <a:latin typeface="Arial"/>
              <a:ea typeface="Arial"/>
              <a:cs typeface="Arial"/>
              <a:sym typeface="Arial"/>
            </a:endParaRPr>
          </a:p>
        </p:txBody>
      </p:sp>
      <p:sp>
        <p:nvSpPr>
          <p:cNvPr id="155" name="Google Shape;155;p6"/>
          <p:cNvSpPr txBox="1"/>
          <p:nvPr/>
        </p:nvSpPr>
        <p:spPr>
          <a:xfrm>
            <a:off x="2912412" y="1486296"/>
            <a:ext cx="4333009"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1" u="none" strike="noStrike" cap="none" dirty="0">
                <a:solidFill>
                  <a:schemeClr val="lt1"/>
                </a:solidFill>
                <a:latin typeface="Arial"/>
                <a:ea typeface="Arial"/>
                <a:cs typeface="Arial"/>
                <a:sym typeface="Arial"/>
              </a:rPr>
              <a:t>You can:</a:t>
            </a:r>
            <a:endParaRPr sz="2600" b="0" i="0" u="none" strike="noStrike" cap="none" dirty="0">
              <a:solidFill>
                <a:srgbClr val="000000"/>
              </a:solidFill>
              <a:latin typeface="Arial"/>
              <a:ea typeface="Arial"/>
              <a:cs typeface="Arial"/>
              <a:sym typeface="Arial"/>
            </a:endParaRPr>
          </a:p>
        </p:txBody>
      </p:sp>
      <p:sp>
        <p:nvSpPr>
          <p:cNvPr id="156" name="Google Shape;156;p6"/>
          <p:cNvSpPr txBox="1"/>
          <p:nvPr/>
        </p:nvSpPr>
        <p:spPr>
          <a:xfrm>
            <a:off x="645623" y="3478240"/>
            <a:ext cx="155175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Leave it where it is</a:t>
            </a:r>
            <a:endParaRPr sz="1400" b="0" i="0" u="none" strike="noStrike" cap="none">
              <a:solidFill>
                <a:srgbClr val="000000"/>
              </a:solidFill>
              <a:latin typeface="Arial"/>
              <a:ea typeface="Arial"/>
              <a:cs typeface="Arial"/>
              <a:sym typeface="Arial"/>
            </a:endParaRPr>
          </a:p>
        </p:txBody>
      </p:sp>
      <p:sp>
        <p:nvSpPr>
          <p:cNvPr id="157" name="Google Shape;157;p6"/>
          <p:cNvSpPr txBox="1"/>
          <p:nvPr/>
        </p:nvSpPr>
        <p:spPr>
          <a:xfrm>
            <a:off x="2855570" y="3543300"/>
            <a:ext cx="206171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Move it to your new plan</a:t>
            </a: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5681226" y="3532909"/>
            <a:ext cx="134042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Convert it to cash</a:t>
            </a: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7692464" y="3532909"/>
            <a:ext cx="182031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Roll it over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to an IRA</a:t>
            </a:r>
            <a:endParaRPr sz="1400" b="0" i="0" u="none" strike="noStrike" cap="none">
              <a:solidFill>
                <a:srgbClr val="000000"/>
              </a:solidFill>
              <a:latin typeface="Arial"/>
              <a:ea typeface="Arial"/>
              <a:cs typeface="Arial"/>
              <a:sym typeface="Arial"/>
            </a:endParaRPr>
          </a:p>
        </p:txBody>
      </p:sp>
      <p:cxnSp>
        <p:nvCxnSpPr>
          <p:cNvPr id="160" name="Google Shape;160;p6"/>
          <p:cNvCxnSpPr/>
          <p:nvPr/>
        </p:nvCxnSpPr>
        <p:spPr>
          <a:xfrm>
            <a:off x="2487470" y="2386390"/>
            <a:ext cx="0" cy="1915960"/>
          </a:xfrm>
          <a:prstGeom prst="straightConnector1">
            <a:avLst/>
          </a:prstGeom>
          <a:noFill/>
          <a:ln w="9525" cap="flat" cmpd="sng">
            <a:solidFill>
              <a:srgbClr val="BCCF31"/>
            </a:solidFill>
            <a:prstDash val="solid"/>
            <a:miter lim="800000"/>
            <a:headEnd type="none" w="sm" len="sm"/>
            <a:tailEnd type="none" w="sm" len="sm"/>
          </a:ln>
        </p:spPr>
      </p:cxnSp>
      <p:cxnSp>
        <p:nvCxnSpPr>
          <p:cNvPr id="161" name="Google Shape;161;p6"/>
          <p:cNvCxnSpPr/>
          <p:nvPr/>
        </p:nvCxnSpPr>
        <p:spPr>
          <a:xfrm>
            <a:off x="5303407" y="2386390"/>
            <a:ext cx="0" cy="1915960"/>
          </a:xfrm>
          <a:prstGeom prst="straightConnector1">
            <a:avLst/>
          </a:prstGeom>
          <a:noFill/>
          <a:ln w="9525" cap="flat" cmpd="sng">
            <a:solidFill>
              <a:srgbClr val="BCCF31"/>
            </a:solidFill>
            <a:prstDash val="solid"/>
            <a:miter lim="800000"/>
            <a:headEnd type="none" w="sm" len="sm"/>
            <a:tailEnd type="none" w="sm" len="sm"/>
          </a:ln>
        </p:spPr>
      </p:cxnSp>
      <p:cxnSp>
        <p:nvCxnSpPr>
          <p:cNvPr id="162" name="Google Shape;162;p6"/>
          <p:cNvCxnSpPr/>
          <p:nvPr/>
        </p:nvCxnSpPr>
        <p:spPr>
          <a:xfrm>
            <a:off x="7402370" y="2386390"/>
            <a:ext cx="0" cy="1915960"/>
          </a:xfrm>
          <a:prstGeom prst="straightConnector1">
            <a:avLst/>
          </a:prstGeom>
          <a:noFill/>
          <a:ln w="9525" cap="flat" cmpd="sng">
            <a:solidFill>
              <a:srgbClr val="BCCF31"/>
            </a:solidFill>
            <a:prstDash val="solid"/>
            <a:miter lim="800000"/>
            <a:headEnd type="none" w="sm" len="sm"/>
            <a:tailEnd type="none" w="sm" len="sm"/>
          </a:ln>
        </p:spPr>
      </p:cxnSp>
      <p:sp>
        <p:nvSpPr>
          <p:cNvPr id="163" name="Google Shape;163;p6"/>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12</a:t>
            </a:fld>
            <a:endParaRPr sz="1100" b="0" i="0" u="none" strike="noStrike" cap="none">
              <a:solidFill>
                <a:schemeClr val="lt1"/>
              </a:solidFill>
              <a:latin typeface="Arial"/>
              <a:ea typeface="Arial"/>
              <a:cs typeface="Arial"/>
              <a:sym typeface="Arial"/>
            </a:endParaRPr>
          </a:p>
        </p:txBody>
      </p:sp>
      <p:pic>
        <p:nvPicPr>
          <p:cNvPr id="164" name="Google Shape;164;p6"/>
          <p:cNvPicPr preferRelativeResize="0"/>
          <p:nvPr/>
        </p:nvPicPr>
        <p:blipFill rotWithShape="1">
          <a:blip r:embed="rId3">
            <a:alphaModFix/>
          </a:blip>
          <a:srcRect/>
          <a:stretch/>
        </p:blipFill>
        <p:spPr>
          <a:xfrm>
            <a:off x="960021" y="2416066"/>
            <a:ext cx="912543" cy="912543"/>
          </a:xfrm>
          <a:prstGeom prst="rect">
            <a:avLst/>
          </a:prstGeom>
          <a:noFill/>
          <a:ln>
            <a:noFill/>
          </a:ln>
        </p:spPr>
      </p:pic>
      <p:pic>
        <p:nvPicPr>
          <p:cNvPr id="165" name="Google Shape;165;p6"/>
          <p:cNvPicPr preferRelativeResize="0"/>
          <p:nvPr/>
        </p:nvPicPr>
        <p:blipFill rotWithShape="1">
          <a:blip r:embed="rId4">
            <a:alphaModFix/>
          </a:blip>
          <a:srcRect/>
          <a:stretch/>
        </p:blipFill>
        <p:spPr>
          <a:xfrm>
            <a:off x="2999624" y="2524357"/>
            <a:ext cx="1739900" cy="695960"/>
          </a:xfrm>
          <a:prstGeom prst="rect">
            <a:avLst/>
          </a:prstGeom>
          <a:noFill/>
          <a:ln>
            <a:noFill/>
          </a:ln>
        </p:spPr>
      </p:pic>
      <p:pic>
        <p:nvPicPr>
          <p:cNvPr id="166" name="Google Shape;166;p6"/>
          <p:cNvPicPr preferRelativeResize="0"/>
          <p:nvPr/>
        </p:nvPicPr>
        <p:blipFill rotWithShape="1">
          <a:blip r:embed="rId5">
            <a:alphaModFix/>
          </a:blip>
          <a:srcRect/>
          <a:stretch/>
        </p:blipFill>
        <p:spPr>
          <a:xfrm>
            <a:off x="5827421" y="2386390"/>
            <a:ext cx="1050935" cy="942218"/>
          </a:xfrm>
          <a:prstGeom prst="rect">
            <a:avLst/>
          </a:prstGeom>
          <a:noFill/>
          <a:ln>
            <a:noFill/>
          </a:ln>
        </p:spPr>
      </p:pic>
      <p:pic>
        <p:nvPicPr>
          <p:cNvPr id="167" name="Google Shape;167;p6"/>
          <p:cNvPicPr preferRelativeResize="0"/>
          <p:nvPr/>
        </p:nvPicPr>
        <p:blipFill rotWithShape="1">
          <a:blip r:embed="rId6">
            <a:alphaModFix/>
          </a:blip>
          <a:srcRect/>
          <a:stretch/>
        </p:blipFill>
        <p:spPr>
          <a:xfrm>
            <a:off x="8089046" y="2344696"/>
            <a:ext cx="1027154" cy="1027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1000"/>
                                        <p:tgtEl>
                                          <p:spTgt spid="164"/>
                                        </p:tgtEl>
                                      </p:cBhvr>
                                    </p:animEffect>
                                  </p:childTnLst>
                                </p:cTn>
                              </p:par>
                              <p:par>
                                <p:cTn id="12" presetID="10" presetClass="entr" presetSubtype="0" fill="hold" nodeType="withEffect">
                                  <p:stCondLst>
                                    <p:cond delay="0"/>
                                  </p:stCondLst>
                                  <p:childTnLst>
                                    <p:set>
                                      <p:cBhvr>
                                        <p:cTn id="13" dur="1" fill="hold">
                                          <p:stCondLst>
                                            <p:cond delay="0"/>
                                          </p:stCondLst>
                                        </p:cTn>
                                        <p:tgtEl>
                                          <p:spTgt spid="156"/>
                                        </p:tgtEl>
                                        <p:attrNameLst>
                                          <p:attrName>style.visibility</p:attrName>
                                        </p:attrNameLst>
                                      </p:cBhvr>
                                      <p:to>
                                        <p:strVal val="visible"/>
                                      </p:to>
                                    </p:set>
                                    <p:animEffect transition="in" filter="fade">
                                      <p:cBhvr>
                                        <p:cTn id="14" dur="1000"/>
                                        <p:tgtEl>
                                          <p:spTgt spid="15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fade">
                                      <p:cBhvr>
                                        <p:cTn id="18" dur="500"/>
                                        <p:tgtEl>
                                          <p:spTgt spid="16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childTnLst>
                                </p:cTn>
                              </p:par>
                              <p:par>
                                <p:cTn id="23" presetID="10" presetClass="entr" presetSubtype="0" fill="hold"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fade">
                                      <p:cBhvr>
                                        <p:cTn id="25" dur="1000"/>
                                        <p:tgtEl>
                                          <p:spTgt spid="15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61"/>
                                        </p:tgtEl>
                                        <p:attrNameLst>
                                          <p:attrName>style.visibility</p:attrName>
                                        </p:attrNameLst>
                                      </p:cBhvr>
                                      <p:to>
                                        <p:strVal val="visible"/>
                                      </p:to>
                                    </p:set>
                                    <p:animEffect transition="in" filter="fade">
                                      <p:cBhvr>
                                        <p:cTn id="29" dur="500"/>
                                        <p:tgtEl>
                                          <p:spTgt spid="161"/>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1000"/>
                                        <p:tgtEl>
                                          <p:spTgt spid="166"/>
                                        </p:tgtEl>
                                      </p:cBhvr>
                                    </p:animEffect>
                                  </p:childTnLst>
                                </p:cTn>
                              </p:par>
                              <p:par>
                                <p:cTn id="34" presetID="10" presetClass="entr" presetSubtype="0" fill="hold" nodeType="withEffect">
                                  <p:stCondLst>
                                    <p:cond delay="0"/>
                                  </p:stCondLst>
                                  <p:childTnLst>
                                    <p:set>
                                      <p:cBhvr>
                                        <p:cTn id="35" dur="1" fill="hold">
                                          <p:stCondLst>
                                            <p:cond delay="0"/>
                                          </p:stCondLst>
                                        </p:cTn>
                                        <p:tgtEl>
                                          <p:spTgt spid="158"/>
                                        </p:tgtEl>
                                        <p:attrNameLst>
                                          <p:attrName>style.visibility</p:attrName>
                                        </p:attrNameLst>
                                      </p:cBhvr>
                                      <p:to>
                                        <p:strVal val="visible"/>
                                      </p:to>
                                    </p:set>
                                    <p:animEffect transition="in" filter="fade">
                                      <p:cBhvr>
                                        <p:cTn id="36" dur="1000"/>
                                        <p:tgtEl>
                                          <p:spTgt spid="158"/>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167"/>
                                        </p:tgtEl>
                                        <p:attrNameLst>
                                          <p:attrName>style.visibility</p:attrName>
                                        </p:attrNameLst>
                                      </p:cBhvr>
                                      <p:to>
                                        <p:strVal val="visible"/>
                                      </p:to>
                                    </p:set>
                                    <p:animEffect transition="in" filter="fade">
                                      <p:cBhvr>
                                        <p:cTn id="44" dur="1000"/>
                                        <p:tgtEl>
                                          <p:spTgt spid="167"/>
                                        </p:tgtEl>
                                      </p:cBhvr>
                                    </p:animEffect>
                                  </p:childTnLst>
                                </p:cTn>
                              </p:par>
                              <p:par>
                                <p:cTn id="45" presetID="10" presetClass="entr" presetSubtype="0" fill="hold" nodeType="withEffect">
                                  <p:stCondLst>
                                    <p:cond delay="0"/>
                                  </p:stCondLst>
                                  <p:childTnLst>
                                    <p:set>
                                      <p:cBhvr>
                                        <p:cTn id="46" dur="1" fill="hold">
                                          <p:stCondLst>
                                            <p:cond delay="0"/>
                                          </p:stCondLst>
                                        </p:cTn>
                                        <p:tgtEl>
                                          <p:spTgt spid="159"/>
                                        </p:tgtEl>
                                        <p:attrNameLst>
                                          <p:attrName>style.visibility</p:attrName>
                                        </p:attrNameLst>
                                      </p:cBhvr>
                                      <p:to>
                                        <p:strVal val="visible"/>
                                      </p:to>
                                    </p:set>
                                    <p:animEffect transition="in" filter="fade">
                                      <p:cBhvr>
                                        <p:cTn id="4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p:cNvPicPr preferRelativeResize="0"/>
          <p:nvPr/>
        </p:nvPicPr>
        <p:blipFill rotWithShape="1">
          <a:blip r:embed="rId3">
            <a:alphaModFix/>
          </a:blip>
          <a:srcRect l="18303" t="11229" r="20517"/>
          <a:stretch/>
        </p:blipFill>
        <p:spPr>
          <a:xfrm flipH="1">
            <a:off x="4241991" y="0"/>
            <a:ext cx="5916422" cy="5717534"/>
          </a:xfrm>
          <a:prstGeom prst="rect">
            <a:avLst/>
          </a:prstGeom>
          <a:noFill/>
          <a:ln>
            <a:noFill/>
          </a:ln>
        </p:spPr>
      </p:pic>
      <p:sp>
        <p:nvSpPr>
          <p:cNvPr id="174" name="Google Shape;174;p7"/>
          <p:cNvSpPr/>
          <p:nvPr/>
        </p:nvSpPr>
        <p:spPr>
          <a:xfrm>
            <a:off x="2246513" y="-10584"/>
            <a:ext cx="3401724" cy="5736168"/>
          </a:xfrm>
          <a:custGeom>
            <a:avLst/>
            <a:gdLst/>
            <a:ahLst/>
            <a:cxnLst/>
            <a:rect l="l" t="t" r="r" b="b"/>
            <a:pathLst>
              <a:path w="3657600" h="5960917" extrusionOk="0">
                <a:moveTo>
                  <a:pt x="0" y="17318"/>
                </a:moveTo>
                <a:lnTo>
                  <a:pt x="2597878" y="0"/>
                </a:lnTo>
                <a:lnTo>
                  <a:pt x="3657600" y="5960917"/>
                </a:lnTo>
                <a:lnTo>
                  <a:pt x="0" y="5960917"/>
                </a:lnTo>
                <a:lnTo>
                  <a:pt x="0" y="1731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175" name="Google Shape;175;p7"/>
          <p:cNvSpPr txBox="1"/>
          <p:nvPr/>
        </p:nvSpPr>
        <p:spPr>
          <a:xfrm>
            <a:off x="365412" y="1928198"/>
            <a:ext cx="3401724"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1: </a:t>
            </a:r>
            <a:r>
              <a:rPr lang="en-US" sz="2400" b="1" i="0" u="none" strike="noStrike" cap="none">
                <a:solidFill>
                  <a:srgbClr val="8567A7"/>
                </a:solidFill>
                <a:latin typeface="Arial"/>
                <a:ea typeface="Arial"/>
                <a:cs typeface="Arial"/>
                <a:sym typeface="Arial"/>
              </a:rPr>
              <a:t>Leave your </a:t>
            </a:r>
            <a:br>
              <a:rPr lang="en-US" sz="2400" b="1" i="0" u="none" strike="noStrike" cap="none">
                <a:solidFill>
                  <a:srgbClr val="8567A7"/>
                </a:solidFill>
                <a:latin typeface="Arial"/>
                <a:ea typeface="Arial"/>
                <a:cs typeface="Arial"/>
                <a:sym typeface="Arial"/>
              </a:rPr>
            </a:br>
            <a:r>
              <a:rPr lang="en-US" sz="2400" b="1" i="0" u="none" strike="noStrike" cap="none">
                <a:solidFill>
                  <a:srgbClr val="8567A7"/>
                </a:solidFill>
                <a:latin typeface="Arial"/>
                <a:ea typeface="Arial"/>
                <a:cs typeface="Arial"/>
                <a:sym typeface="Arial"/>
              </a:rPr>
              <a:t>previous retirement plan with the old plan administrator</a:t>
            </a:r>
            <a:endParaRPr sz="2000" b="0" i="0" u="none" strike="noStrike" cap="none">
              <a:solidFill>
                <a:srgbClr val="2C2C2D"/>
              </a:solidFill>
              <a:latin typeface="Arial"/>
              <a:ea typeface="Arial"/>
              <a:cs typeface="Arial"/>
              <a:sym typeface="Arial"/>
            </a:endParaRPr>
          </a:p>
        </p:txBody>
      </p:sp>
      <p:sp>
        <p:nvSpPr>
          <p:cNvPr id="176" name="Google Shape;176;p7"/>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13</a:t>
            </a:fld>
            <a:endParaRPr sz="1100" b="0" i="0" u="none" strike="noStrike" cap="none">
              <a:solidFill>
                <a:srgbClr val="2C2C2D"/>
              </a:solidFill>
              <a:latin typeface="Arial"/>
              <a:ea typeface="Arial"/>
              <a:cs typeface="Arial"/>
              <a:sym typeface="Arial"/>
            </a:endParaRPr>
          </a:p>
        </p:txBody>
      </p:sp>
      <p:sp>
        <p:nvSpPr>
          <p:cNvPr id="177" name="Google Shape;177;p7"/>
          <p:cNvSpPr/>
          <p:nvPr/>
        </p:nvSpPr>
        <p:spPr>
          <a:xfrm flipH="1">
            <a:off x="7575917" y="2528363"/>
            <a:ext cx="2582496" cy="3210339"/>
          </a:xfrm>
          <a:prstGeom prst="rtTriangle">
            <a:avLst/>
          </a:prstGeom>
          <a:solidFill>
            <a:srgbClr val="8567A7">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178" name="Google Shape;178;p7"/>
          <p:cNvPicPr preferRelativeResize="0"/>
          <p:nvPr/>
        </p:nvPicPr>
        <p:blipFill rotWithShape="1">
          <a:blip r:embed="rId4">
            <a:alphaModFix/>
          </a:blip>
          <a:srcRect/>
          <a:stretch/>
        </p:blipFill>
        <p:spPr>
          <a:xfrm>
            <a:off x="8097294" y="5291109"/>
            <a:ext cx="1730107" cy="232446"/>
          </a:xfrm>
          <a:prstGeom prst="rect">
            <a:avLst/>
          </a:prstGeom>
          <a:noFill/>
          <a:ln>
            <a:noFill/>
          </a:ln>
        </p:spPr>
      </p:pic>
      <p:cxnSp>
        <p:nvCxnSpPr>
          <p:cNvPr id="179" name="Google Shape;179;p7"/>
          <p:cNvCxnSpPr/>
          <p:nvPr/>
        </p:nvCxnSpPr>
        <p:spPr>
          <a:xfrm flipH="1">
            <a:off x="7315200" y="2763078"/>
            <a:ext cx="2981739" cy="2975624"/>
          </a:xfrm>
          <a:prstGeom prst="straightConnector1">
            <a:avLst/>
          </a:prstGeom>
          <a:noFill/>
          <a:ln w="25400" cap="flat" cmpd="sng">
            <a:solidFill>
              <a:schemeClr val="lt1"/>
            </a:solidFill>
            <a:prstDash val="solid"/>
            <a:miter lim="800000"/>
            <a:headEnd type="none" w="sm" len="sm"/>
            <a:tailEnd type="none" w="sm" len="sm"/>
          </a:ln>
        </p:spPr>
      </p:cxnSp>
      <p:pic>
        <p:nvPicPr>
          <p:cNvPr id="180" name="Google Shape;180;p7"/>
          <p:cNvPicPr preferRelativeResize="0"/>
          <p:nvPr/>
        </p:nvPicPr>
        <p:blipFill rotWithShape="1">
          <a:blip r:embed="rId5">
            <a:alphaModFix/>
          </a:blip>
          <a:srcRect/>
          <a:stretch/>
        </p:blipFill>
        <p:spPr>
          <a:xfrm>
            <a:off x="535989" y="838996"/>
            <a:ext cx="882867" cy="8828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8" descr="A close-up of a server room&#10;&#10;Description automatically generated with medium confidence"/>
          <p:cNvPicPr preferRelativeResize="0"/>
          <p:nvPr/>
        </p:nvPicPr>
        <p:blipFill rotWithShape="1">
          <a:blip r:embed="rId3">
            <a:alphaModFix/>
          </a:blip>
          <a:srcRect t="3844" r="26943"/>
          <a:stretch/>
        </p:blipFill>
        <p:spPr>
          <a:xfrm>
            <a:off x="0" y="0"/>
            <a:ext cx="10158413" cy="5715000"/>
          </a:xfrm>
          <a:prstGeom prst="rect">
            <a:avLst/>
          </a:prstGeom>
          <a:noFill/>
          <a:ln>
            <a:noFill/>
          </a:ln>
        </p:spPr>
      </p:pic>
      <p:sp>
        <p:nvSpPr>
          <p:cNvPr id="187" name="Google Shape;187;p8"/>
          <p:cNvSpPr/>
          <p:nvPr/>
        </p:nvSpPr>
        <p:spPr>
          <a:xfrm>
            <a:off x="0" y="16529"/>
            <a:ext cx="10158413" cy="5715000"/>
          </a:xfrm>
          <a:prstGeom prst="rect">
            <a:avLst/>
          </a:prstGeom>
          <a:solidFill>
            <a:srgbClr val="442E80">
              <a:alpha val="52549"/>
            </a:srgbClr>
          </a:solidFill>
          <a:ln w="12700" cap="flat" cmpd="sng">
            <a:solidFill>
              <a:srgbClr val="3B1E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188" name="Google Shape;188;p8"/>
          <p:cNvSpPr/>
          <p:nvPr/>
        </p:nvSpPr>
        <p:spPr>
          <a:xfrm>
            <a:off x="3533928" y="296322"/>
            <a:ext cx="3008376" cy="4761453"/>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189" name="Google Shape;189;p8"/>
          <p:cNvSpPr txBox="1"/>
          <p:nvPr/>
        </p:nvSpPr>
        <p:spPr>
          <a:xfrm>
            <a:off x="3656123" y="1485901"/>
            <a:ext cx="2763986" cy="317009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No taxes or IRS withdrawal penalties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Tax-deferred compounding continues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Access to special investment options like company stock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Fees may be lower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IRS Rule of 55</a:t>
            </a:r>
            <a:endParaRPr sz="1400" b="0" i="0" u="none" strike="noStrike" cap="none">
              <a:solidFill>
                <a:srgbClr val="000000"/>
              </a:solidFill>
              <a:latin typeface="Arial"/>
              <a:ea typeface="Arial"/>
              <a:cs typeface="Arial"/>
              <a:sym typeface="Arial"/>
            </a:endParaRPr>
          </a:p>
        </p:txBody>
      </p:sp>
      <p:sp>
        <p:nvSpPr>
          <p:cNvPr id="190" name="Google Shape;190;p8"/>
          <p:cNvSpPr/>
          <p:nvPr/>
        </p:nvSpPr>
        <p:spPr>
          <a:xfrm>
            <a:off x="6762996" y="296322"/>
            <a:ext cx="3008376" cy="4761453"/>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191" name="Google Shape;191;p8"/>
          <p:cNvSpPr txBox="1"/>
          <p:nvPr/>
        </p:nvSpPr>
        <p:spPr>
          <a:xfrm>
            <a:off x="6885191" y="1485901"/>
            <a:ext cx="2763986" cy="337015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Limited investment choices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Keeping track can be tough if you change jobs often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Your access is controlled by the plan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You may not be allowed to continue contributing or to take loans</a:t>
            </a:r>
            <a:endParaRPr sz="1400" b="0" i="0" u="none" strike="noStrike" cap="none">
              <a:solidFill>
                <a:srgbClr val="000000"/>
              </a:solidFill>
              <a:latin typeface="Arial"/>
              <a:ea typeface="Arial"/>
              <a:cs typeface="Arial"/>
              <a:sym typeface="Arial"/>
            </a:endParaRPr>
          </a:p>
        </p:txBody>
      </p:sp>
      <p:grpSp>
        <p:nvGrpSpPr>
          <p:cNvPr id="192" name="Google Shape;192;p8"/>
          <p:cNvGrpSpPr/>
          <p:nvPr/>
        </p:nvGrpSpPr>
        <p:grpSpPr>
          <a:xfrm>
            <a:off x="-11016" y="-263235"/>
            <a:ext cx="3511893" cy="6012871"/>
            <a:chOff x="-11016" y="-263235"/>
            <a:chExt cx="3511893" cy="6012871"/>
          </a:xfrm>
        </p:grpSpPr>
        <p:sp>
          <p:nvSpPr>
            <p:cNvPr id="193" name="Google Shape;193;p8"/>
            <p:cNvSpPr/>
            <p:nvPr/>
          </p:nvSpPr>
          <p:spPr>
            <a:xfrm>
              <a:off x="-11016" y="-31545"/>
              <a:ext cx="3511893" cy="5757564"/>
            </a:xfrm>
            <a:custGeom>
              <a:avLst/>
              <a:gdLst/>
              <a:ahLst/>
              <a:cxnLst/>
              <a:rect l="l" t="t" r="r" b="b"/>
              <a:pathLst>
                <a:path w="3776056" h="5757564" extrusionOk="0">
                  <a:moveTo>
                    <a:pt x="0" y="1252"/>
                  </a:moveTo>
                  <a:lnTo>
                    <a:pt x="2750264" y="0"/>
                  </a:lnTo>
                  <a:lnTo>
                    <a:pt x="3776056" y="5757564"/>
                  </a:lnTo>
                  <a:lnTo>
                    <a:pt x="0" y="5757563"/>
                  </a:lnTo>
                  <a:lnTo>
                    <a:pt x="0" y="125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cxnSp>
          <p:nvCxnSpPr>
            <p:cNvPr id="194" name="Google Shape;194;p8"/>
            <p:cNvCxnSpPr/>
            <p:nvPr/>
          </p:nvCxnSpPr>
          <p:spPr>
            <a:xfrm>
              <a:off x="2322129" y="-263235"/>
              <a:ext cx="1041260" cy="6012871"/>
            </a:xfrm>
            <a:prstGeom prst="straightConnector1">
              <a:avLst/>
            </a:prstGeom>
            <a:noFill/>
            <a:ln w="25400" cap="flat" cmpd="sng">
              <a:solidFill>
                <a:schemeClr val="accent1"/>
              </a:solidFill>
              <a:prstDash val="solid"/>
              <a:miter lim="800000"/>
              <a:headEnd type="none" w="sm" len="sm"/>
              <a:tailEnd type="none" w="sm" len="sm"/>
            </a:ln>
          </p:spPr>
        </p:cxnSp>
      </p:grpSp>
      <p:sp>
        <p:nvSpPr>
          <p:cNvPr id="195" name="Google Shape;195;p8"/>
          <p:cNvSpPr txBox="1"/>
          <p:nvPr/>
        </p:nvSpPr>
        <p:spPr>
          <a:xfrm>
            <a:off x="384463" y="1942920"/>
            <a:ext cx="240280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1: </a:t>
            </a:r>
            <a:r>
              <a:rPr lang="en-US" sz="2400" b="1" i="0" u="none" strike="noStrike" cap="none">
                <a:solidFill>
                  <a:srgbClr val="8567A7"/>
                </a:solidFill>
                <a:latin typeface="Arial"/>
                <a:ea typeface="Arial"/>
                <a:cs typeface="Arial"/>
                <a:sym typeface="Arial"/>
              </a:rPr>
              <a:t>Leave your previous retirement </a:t>
            </a:r>
            <a:br>
              <a:rPr lang="en-US" sz="2400" b="1" i="0" u="none" strike="noStrike" cap="none">
                <a:solidFill>
                  <a:srgbClr val="8567A7"/>
                </a:solidFill>
                <a:latin typeface="Arial"/>
                <a:ea typeface="Arial"/>
                <a:cs typeface="Arial"/>
                <a:sym typeface="Arial"/>
              </a:rPr>
            </a:br>
            <a:r>
              <a:rPr lang="en-US" sz="2400" b="1" i="0" u="none" strike="noStrike" cap="none">
                <a:solidFill>
                  <a:srgbClr val="8567A7"/>
                </a:solidFill>
                <a:latin typeface="Arial"/>
                <a:ea typeface="Arial"/>
                <a:cs typeface="Arial"/>
                <a:sym typeface="Arial"/>
              </a:rPr>
              <a:t>plan with </a:t>
            </a:r>
            <a:br>
              <a:rPr lang="en-US" sz="2400" b="1" i="0" u="none" strike="noStrike" cap="none">
                <a:solidFill>
                  <a:srgbClr val="8567A7"/>
                </a:solidFill>
                <a:latin typeface="Arial"/>
                <a:ea typeface="Arial"/>
                <a:cs typeface="Arial"/>
                <a:sym typeface="Arial"/>
              </a:rPr>
            </a:br>
            <a:r>
              <a:rPr lang="en-US" sz="2400" b="1" i="0" u="none" strike="noStrike" cap="none">
                <a:solidFill>
                  <a:srgbClr val="8567A7"/>
                </a:solidFill>
                <a:latin typeface="Arial"/>
                <a:ea typeface="Arial"/>
                <a:cs typeface="Arial"/>
                <a:sym typeface="Arial"/>
              </a:rPr>
              <a:t>the old plan administrator</a:t>
            </a:r>
            <a:endParaRPr sz="1400" b="0" i="0" u="none" strike="noStrike" cap="none">
              <a:solidFill>
                <a:srgbClr val="000000"/>
              </a:solidFill>
              <a:latin typeface="Arial"/>
              <a:ea typeface="Arial"/>
              <a:cs typeface="Arial"/>
              <a:sym typeface="Arial"/>
            </a:endParaRPr>
          </a:p>
        </p:txBody>
      </p:sp>
      <p:pic>
        <p:nvPicPr>
          <p:cNvPr id="196" name="Google Shape;196;p8"/>
          <p:cNvPicPr preferRelativeResize="0"/>
          <p:nvPr/>
        </p:nvPicPr>
        <p:blipFill rotWithShape="1">
          <a:blip r:embed="rId4">
            <a:alphaModFix/>
          </a:blip>
          <a:srcRect/>
          <a:stretch/>
        </p:blipFill>
        <p:spPr>
          <a:xfrm>
            <a:off x="8097294" y="5291109"/>
            <a:ext cx="1730107" cy="232446"/>
          </a:xfrm>
          <a:prstGeom prst="rect">
            <a:avLst/>
          </a:prstGeom>
          <a:noFill/>
          <a:ln>
            <a:noFill/>
          </a:ln>
        </p:spPr>
      </p:pic>
      <p:sp>
        <p:nvSpPr>
          <p:cNvPr id="197" name="Google Shape;197;p8"/>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14</a:t>
            </a:fld>
            <a:endParaRPr sz="1100" b="0" i="0" u="none" strike="noStrike" cap="none">
              <a:solidFill>
                <a:srgbClr val="2C2C2D"/>
              </a:solidFill>
              <a:latin typeface="Arial"/>
              <a:ea typeface="Arial"/>
              <a:cs typeface="Arial"/>
              <a:sym typeface="Arial"/>
            </a:endParaRPr>
          </a:p>
        </p:txBody>
      </p:sp>
      <p:sp>
        <p:nvSpPr>
          <p:cNvPr id="198" name="Google Shape;198;p8"/>
          <p:cNvSpPr txBox="1"/>
          <p:nvPr/>
        </p:nvSpPr>
        <p:spPr>
          <a:xfrm>
            <a:off x="4085237" y="5160701"/>
            <a:ext cx="2910986" cy="465354"/>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SzPts val="800"/>
              <a:buFont typeface="Arial"/>
              <a:buNone/>
            </a:pPr>
            <a:r>
              <a:rPr lang="en-US" sz="800" b="0" i="0" u="none" strike="noStrike" cap="none">
                <a:solidFill>
                  <a:schemeClr val="lt1"/>
                </a:solidFill>
                <a:latin typeface="Arial Narrow"/>
                <a:ea typeface="Arial Narrow"/>
                <a:cs typeface="Arial Narrow"/>
                <a:sym typeface="Arial Narrow"/>
              </a:rPr>
              <a:t>SOURCE | IRS.gov, T</a:t>
            </a:r>
            <a:r>
              <a:rPr lang="en-US" sz="800" b="0" i="0" u="sng" strike="noStrike" cap="none">
                <a:solidFill>
                  <a:schemeClr val="lt1"/>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opic No. 558 Additional Tax on Early Distributions From Retirement Plans Other Than IRAs,</a:t>
            </a:r>
            <a:r>
              <a:rPr lang="en-US" sz="800" b="0" i="0" u="none" strike="noStrike" cap="none">
                <a:solidFill>
                  <a:schemeClr val="lt1"/>
                </a:solidFill>
                <a:latin typeface="Arial Narrow"/>
                <a:ea typeface="Arial Narrow"/>
                <a:cs typeface="Arial Narrow"/>
                <a:sym typeface="Arial Narrow"/>
              </a:rPr>
              <a:t> Nov. 1, 2022.</a:t>
            </a:r>
            <a:endParaRPr sz="800" b="0" i="0" u="none" strike="noStrike" cap="none">
              <a:solidFill>
                <a:schemeClr val="lt1"/>
              </a:solidFill>
              <a:latin typeface="Arial Narrow"/>
              <a:ea typeface="Arial Narrow"/>
              <a:cs typeface="Arial Narrow"/>
              <a:sym typeface="Arial Narrow"/>
            </a:endParaRPr>
          </a:p>
        </p:txBody>
      </p:sp>
      <p:pic>
        <p:nvPicPr>
          <p:cNvPr id="199" name="Google Shape;199;p8"/>
          <p:cNvPicPr preferRelativeResize="0"/>
          <p:nvPr/>
        </p:nvPicPr>
        <p:blipFill rotWithShape="1">
          <a:blip r:embed="rId6">
            <a:alphaModFix/>
          </a:blip>
          <a:srcRect/>
          <a:stretch/>
        </p:blipFill>
        <p:spPr>
          <a:xfrm>
            <a:off x="535989" y="838996"/>
            <a:ext cx="882867" cy="882867"/>
          </a:xfrm>
          <a:prstGeom prst="rect">
            <a:avLst/>
          </a:prstGeom>
          <a:noFill/>
          <a:ln>
            <a:noFill/>
          </a:ln>
        </p:spPr>
      </p:pic>
      <p:pic>
        <p:nvPicPr>
          <p:cNvPr id="200" name="Google Shape;200;p8"/>
          <p:cNvPicPr preferRelativeResize="0"/>
          <p:nvPr/>
        </p:nvPicPr>
        <p:blipFill rotWithShape="1">
          <a:blip r:embed="rId7">
            <a:alphaModFix/>
          </a:blip>
          <a:srcRect/>
          <a:stretch/>
        </p:blipFill>
        <p:spPr>
          <a:xfrm>
            <a:off x="4540179" y="460534"/>
            <a:ext cx="995874" cy="995874"/>
          </a:xfrm>
          <a:prstGeom prst="rect">
            <a:avLst/>
          </a:prstGeom>
          <a:noFill/>
          <a:ln>
            <a:noFill/>
          </a:ln>
        </p:spPr>
      </p:pic>
      <p:pic>
        <p:nvPicPr>
          <p:cNvPr id="201" name="Google Shape;201;p8"/>
          <p:cNvPicPr preferRelativeResize="0"/>
          <p:nvPr/>
        </p:nvPicPr>
        <p:blipFill rotWithShape="1">
          <a:blip r:embed="rId8">
            <a:alphaModFix/>
          </a:blip>
          <a:srcRect/>
          <a:stretch/>
        </p:blipFill>
        <p:spPr>
          <a:xfrm>
            <a:off x="7769247" y="460534"/>
            <a:ext cx="995874" cy="995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500"/>
                                        <p:tgtEl>
                                          <p:spTgt spid="189"/>
                                        </p:tgtEl>
                                      </p:cBhvr>
                                    </p:animEffect>
                                  </p:childTnLst>
                                </p:cTn>
                              </p:par>
                              <p:par>
                                <p:cTn id="12" presetID="10" presetClass="entr" presetSubtype="0" fill="hold" nodeType="withEffect">
                                  <p:stCondLst>
                                    <p:cond delay="0"/>
                                  </p:stCondLst>
                                  <p:childTnLst>
                                    <p:set>
                                      <p:cBhvr>
                                        <p:cTn id="13" dur="1" fill="hold">
                                          <p:stCondLst>
                                            <p:cond delay="0"/>
                                          </p:stCondLst>
                                        </p:cTn>
                                        <p:tgtEl>
                                          <p:spTgt spid="200"/>
                                        </p:tgtEl>
                                        <p:attrNameLst>
                                          <p:attrName>style.visibility</p:attrName>
                                        </p:attrNameLst>
                                      </p:cBhvr>
                                      <p:to>
                                        <p:strVal val="visible"/>
                                      </p:to>
                                    </p:set>
                                    <p:animEffect transition="in" filter="fade">
                                      <p:cBhvr>
                                        <p:cTn id="14" dur="500"/>
                                        <p:tgtEl>
                                          <p:spTgt spid="20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0"/>
                                        </p:tgtEl>
                                        <p:attrNameLst>
                                          <p:attrName>style.visibility</p:attrName>
                                        </p:attrNameLst>
                                      </p:cBhvr>
                                      <p:to>
                                        <p:strVal val="visible"/>
                                      </p:to>
                                    </p:set>
                                    <p:animEffect transition="in" filter="fade">
                                      <p:cBhvr>
                                        <p:cTn id="19" dur="500"/>
                                        <p:tgtEl>
                                          <p:spTgt spid="19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91"/>
                                        </p:tgtEl>
                                        <p:attrNameLst>
                                          <p:attrName>style.visibility</p:attrName>
                                        </p:attrNameLst>
                                      </p:cBhvr>
                                      <p:to>
                                        <p:strVal val="visible"/>
                                      </p:to>
                                    </p:set>
                                    <p:animEffect transition="in" filter="fade">
                                      <p:cBhvr>
                                        <p:cTn id="23" dur="500"/>
                                        <p:tgtEl>
                                          <p:spTgt spid="191"/>
                                        </p:tgtEl>
                                      </p:cBhvr>
                                    </p:animEffect>
                                  </p:childTnLst>
                                </p:cTn>
                              </p:par>
                              <p:par>
                                <p:cTn id="24" presetID="10"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fade">
                                      <p:cBhvr>
                                        <p:cTn id="26" dur="500"/>
                                        <p:tgtEl>
                                          <p:spTgt spid="186"/>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9"/>
          <p:cNvPicPr preferRelativeResize="0"/>
          <p:nvPr/>
        </p:nvPicPr>
        <p:blipFill rotWithShape="1">
          <a:blip r:embed="rId3">
            <a:alphaModFix/>
          </a:blip>
          <a:srcRect l="19763" r="19761"/>
          <a:stretch/>
        </p:blipFill>
        <p:spPr>
          <a:xfrm>
            <a:off x="0" y="0"/>
            <a:ext cx="5191125" cy="5728416"/>
          </a:xfrm>
          <a:prstGeom prst="rect">
            <a:avLst/>
          </a:prstGeom>
          <a:noFill/>
          <a:ln>
            <a:noFill/>
          </a:ln>
        </p:spPr>
      </p:pic>
      <p:sp>
        <p:nvSpPr>
          <p:cNvPr id="208" name="Google Shape;208;p9"/>
          <p:cNvSpPr/>
          <p:nvPr/>
        </p:nvSpPr>
        <p:spPr>
          <a:xfrm rot="10800000">
            <a:off x="3958207" y="84602"/>
            <a:ext cx="3401724" cy="5658151"/>
          </a:xfrm>
          <a:custGeom>
            <a:avLst/>
            <a:gdLst/>
            <a:ahLst/>
            <a:cxnLst/>
            <a:rect l="l" t="t" r="r" b="b"/>
            <a:pathLst>
              <a:path w="3657600" h="5960843" extrusionOk="0">
                <a:moveTo>
                  <a:pt x="0" y="17244"/>
                </a:moveTo>
                <a:lnTo>
                  <a:pt x="2595182" y="0"/>
                </a:lnTo>
                <a:lnTo>
                  <a:pt x="3657600" y="5960843"/>
                </a:lnTo>
                <a:lnTo>
                  <a:pt x="0" y="5960843"/>
                </a:lnTo>
                <a:lnTo>
                  <a:pt x="0" y="1724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09" name="Google Shape;209;p9"/>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10" name="Google Shape;210;p9"/>
          <p:cNvSpPr txBox="1"/>
          <p:nvPr/>
        </p:nvSpPr>
        <p:spPr>
          <a:xfrm>
            <a:off x="2697956" y="108667"/>
            <a:ext cx="4762500"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IRS </a:t>
            </a:r>
            <a:r>
              <a:rPr lang="en-US" sz="2400" b="1" i="0" u="none" strike="noStrike" cap="none">
                <a:solidFill>
                  <a:schemeClr val="lt1"/>
                </a:solidFill>
                <a:latin typeface="Arial"/>
                <a:ea typeface="Arial"/>
                <a:cs typeface="Arial"/>
                <a:sym typeface="Arial"/>
              </a:rPr>
              <a:t>“Rule of 55”</a:t>
            </a:r>
            <a:endParaRPr sz="1400" b="0" i="0" u="none" strike="noStrike" cap="none">
              <a:solidFill>
                <a:srgbClr val="000000"/>
              </a:solidFill>
              <a:latin typeface="Arial"/>
              <a:ea typeface="Arial"/>
              <a:cs typeface="Arial"/>
              <a:sym typeface="Arial"/>
            </a:endParaRPr>
          </a:p>
        </p:txBody>
      </p:sp>
      <p:sp>
        <p:nvSpPr>
          <p:cNvPr id="211" name="Google Shape;211;p9"/>
          <p:cNvSpPr txBox="1"/>
          <p:nvPr/>
        </p:nvSpPr>
        <p:spPr>
          <a:xfrm>
            <a:off x="5007838" y="956778"/>
            <a:ext cx="4704186" cy="36317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Rule of 55 states that if you leave your job—for any reason—career change, retirement, even fired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During the calendar year you turn 55 </a:t>
            </a:r>
            <a:br>
              <a:rPr lang="en-US" sz="2000" b="0" i="0" u="none" strike="noStrike" cap="none">
                <a:solidFill>
                  <a:srgbClr val="2C2C2D"/>
                </a:solidFill>
                <a:latin typeface="Arial"/>
                <a:ea typeface="Arial"/>
                <a:cs typeface="Arial"/>
                <a:sym typeface="Arial"/>
              </a:rPr>
            </a:br>
            <a:r>
              <a:rPr lang="en-US" sz="2000" b="0" i="0" u="none" strike="noStrike" cap="none">
                <a:solidFill>
                  <a:srgbClr val="2C2C2D"/>
                </a:solidFill>
                <a:latin typeface="Arial"/>
                <a:ea typeface="Arial"/>
                <a:cs typeface="Arial"/>
                <a:sym typeface="Arial"/>
              </a:rPr>
              <a:t>or any year after that, you can access your retirement funds without the </a:t>
            </a:r>
            <a:br>
              <a:rPr lang="en-US" sz="2000" b="0" i="0" u="none" strike="noStrike" cap="none">
                <a:solidFill>
                  <a:srgbClr val="2C2C2D"/>
                </a:solidFill>
                <a:latin typeface="Arial"/>
                <a:ea typeface="Arial"/>
                <a:cs typeface="Arial"/>
                <a:sym typeface="Arial"/>
              </a:rPr>
            </a:br>
            <a:r>
              <a:rPr lang="en-US" sz="2000" b="0" i="0" u="none" strike="noStrike" cap="none">
                <a:solidFill>
                  <a:srgbClr val="2C2C2D"/>
                </a:solidFill>
                <a:latin typeface="Arial"/>
                <a:ea typeface="Arial"/>
                <a:cs typeface="Arial"/>
                <a:sym typeface="Arial"/>
              </a:rPr>
              <a:t>10% penalty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This </a:t>
            </a:r>
            <a:r>
              <a:rPr lang="en-US" sz="2000" b="1" i="0" u="none" strike="noStrike" cap="none">
                <a:solidFill>
                  <a:srgbClr val="2C2C2D"/>
                </a:solidFill>
                <a:latin typeface="Arial"/>
                <a:ea typeface="Arial"/>
                <a:cs typeface="Arial"/>
                <a:sym typeface="Arial"/>
              </a:rPr>
              <a:t>ONLY</a:t>
            </a:r>
            <a:r>
              <a:rPr lang="en-US" sz="2000" b="0" i="0" u="none" strike="noStrike" cap="none">
                <a:solidFill>
                  <a:srgbClr val="2C2C2D"/>
                </a:solidFill>
                <a:latin typeface="Arial"/>
                <a:ea typeface="Arial"/>
                <a:cs typeface="Arial"/>
                <a:sym typeface="Arial"/>
              </a:rPr>
              <a:t> applies to funds in the plan with your </a:t>
            </a:r>
            <a:r>
              <a:rPr lang="en-US" sz="2000" b="1" i="0" u="none" strike="noStrike" cap="none">
                <a:solidFill>
                  <a:srgbClr val="2C2C2D"/>
                </a:solidFill>
                <a:latin typeface="Arial"/>
                <a:ea typeface="Arial"/>
                <a:cs typeface="Arial"/>
                <a:sym typeface="Arial"/>
              </a:rPr>
              <a:t>CURRENT</a:t>
            </a:r>
            <a:r>
              <a:rPr lang="en-US" sz="2000" b="0" i="0" u="none" strike="noStrike" cap="none">
                <a:solidFill>
                  <a:srgbClr val="2C2C2D"/>
                </a:solidFill>
                <a:latin typeface="Arial"/>
                <a:ea typeface="Arial"/>
                <a:cs typeface="Arial"/>
                <a:sym typeface="Arial"/>
              </a:rPr>
              <a:t> employer, not previous employer plans</a:t>
            </a:r>
            <a:endParaRPr sz="1400" b="0" i="0" u="none" strike="noStrike" cap="none">
              <a:solidFill>
                <a:srgbClr val="000000"/>
              </a:solidFill>
              <a:latin typeface="Arial"/>
              <a:ea typeface="Arial"/>
              <a:cs typeface="Arial"/>
              <a:sym typeface="Arial"/>
            </a:endParaRPr>
          </a:p>
        </p:txBody>
      </p:sp>
      <p:sp>
        <p:nvSpPr>
          <p:cNvPr id="212" name="Google Shape;212;p9"/>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15</a:t>
            </a:fld>
            <a:endParaRPr sz="1100" b="0" i="0" u="none" strike="noStrike" cap="none">
              <a:solidFill>
                <a:schemeClr val="lt1"/>
              </a:solidFill>
              <a:latin typeface="Arial"/>
              <a:ea typeface="Arial"/>
              <a:cs typeface="Arial"/>
              <a:sym typeface="Arial"/>
            </a:endParaRPr>
          </a:p>
        </p:txBody>
      </p:sp>
      <p:cxnSp>
        <p:nvCxnSpPr>
          <p:cNvPr id="213" name="Google Shape;213;p9"/>
          <p:cNvCxnSpPr/>
          <p:nvPr/>
        </p:nvCxnSpPr>
        <p:spPr>
          <a:xfrm>
            <a:off x="5079206" y="2046450"/>
            <a:ext cx="4527502" cy="0"/>
          </a:xfrm>
          <a:prstGeom prst="straightConnector1">
            <a:avLst/>
          </a:prstGeom>
          <a:noFill/>
          <a:ln w="9525" cap="flat" cmpd="sng">
            <a:solidFill>
              <a:schemeClr val="dk2"/>
            </a:solidFill>
            <a:prstDash val="solid"/>
            <a:miter lim="800000"/>
            <a:headEnd type="none" w="sm" len="sm"/>
            <a:tailEnd type="none" w="sm" len="sm"/>
          </a:ln>
        </p:spPr>
      </p:cxnSp>
      <p:cxnSp>
        <p:nvCxnSpPr>
          <p:cNvPr id="214" name="Google Shape;214;p9"/>
          <p:cNvCxnSpPr/>
          <p:nvPr/>
        </p:nvCxnSpPr>
        <p:spPr>
          <a:xfrm>
            <a:off x="5079206" y="3489660"/>
            <a:ext cx="4527502" cy="0"/>
          </a:xfrm>
          <a:prstGeom prst="straightConnector1">
            <a:avLst/>
          </a:prstGeom>
          <a:noFill/>
          <a:ln w="9525" cap="flat" cmpd="sng">
            <a:solidFill>
              <a:schemeClr val="dk2"/>
            </a:solidFill>
            <a:prstDash val="solid"/>
            <a:miter lim="800000"/>
            <a:headEnd type="none" w="sm" len="sm"/>
            <a:tailEnd type="none" w="sm" len="sm"/>
          </a:ln>
        </p:spPr>
      </p:cxnSp>
      <p:sp>
        <p:nvSpPr>
          <p:cNvPr id="215" name="Google Shape;215;p9"/>
          <p:cNvSpPr txBox="1"/>
          <p:nvPr/>
        </p:nvSpPr>
        <p:spPr>
          <a:xfrm>
            <a:off x="5067450" y="4801825"/>
            <a:ext cx="70314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Arial Narrow"/>
                <a:ea typeface="Arial Narrow"/>
                <a:cs typeface="Arial Narrow"/>
                <a:sym typeface="Arial Narrow"/>
              </a:rPr>
              <a:t>SOURCE | IRS.gov, T</a:t>
            </a:r>
            <a:r>
              <a:rPr lang="en-US" sz="800" b="0" i="0" u="sng" strike="noStrike" cap="none">
                <a:solidFill>
                  <a:schemeClr val="dk2"/>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opic No. 558 Additional Tax on Early Distributions From Retirement Plans Other Than IRAs,</a:t>
            </a:r>
            <a:r>
              <a:rPr lang="en-US" sz="800" b="0" i="0" u="none" strike="noStrike" cap="none">
                <a:solidFill>
                  <a:schemeClr val="dk2"/>
                </a:solidFill>
                <a:latin typeface="Arial Narrow"/>
                <a:ea typeface="Arial Narrow"/>
                <a:cs typeface="Arial Narrow"/>
                <a:sym typeface="Arial Narrow"/>
              </a:rPr>
              <a:t> Nov. 1, 2022.</a:t>
            </a:r>
            <a:endParaRPr sz="800" b="0" i="0" u="none" strike="noStrike" cap="none">
              <a:solidFill>
                <a:schemeClr val="dk2"/>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1000"/>
                                        <p:tgtEl>
                                          <p:spTgt spid="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1">
                                            <p:txEl>
                                              <p:pRg st="1" end="1"/>
                                            </p:txEl>
                                          </p:spTgt>
                                        </p:tgtEl>
                                        <p:attrNameLst>
                                          <p:attrName>style.visibility</p:attrName>
                                        </p:attrNameLst>
                                      </p:cBhvr>
                                      <p:to>
                                        <p:strVal val="visible"/>
                                      </p:to>
                                    </p:set>
                                    <p:animEffect transition="in" filter="fade">
                                      <p:cBhvr>
                                        <p:cTn id="10" dur="1000"/>
                                        <p:tgtEl>
                                          <p:spTgt spid="2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xEl>
                                              <p:pRg st="2" end="2"/>
                                            </p:txEl>
                                          </p:spTgt>
                                        </p:tgtEl>
                                        <p:attrNameLst>
                                          <p:attrName>style.visibility</p:attrName>
                                        </p:attrNameLst>
                                      </p:cBhvr>
                                      <p:to>
                                        <p:strVal val="visible"/>
                                      </p:to>
                                    </p:set>
                                    <p:animEffect transition="in" filter="fade">
                                      <p:cBhvr>
                                        <p:cTn id="13" dur="1000"/>
                                        <p:tgtEl>
                                          <p:spTgt spid="211">
                                            <p:txEl>
                                              <p:pRg st="2" end="2"/>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fade">
                                      <p:cBhvr>
                                        <p:cTn id="21" dur="500"/>
                                        <p:tgtEl>
                                          <p:spTgt spid="214"/>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p:cNvPicPr preferRelativeResize="0"/>
          <p:nvPr/>
        </p:nvPicPr>
        <p:blipFill rotWithShape="1">
          <a:blip r:embed="rId3">
            <a:alphaModFix/>
          </a:blip>
          <a:srcRect l="7448" r="32139"/>
          <a:stretch/>
        </p:blipFill>
        <p:spPr>
          <a:xfrm flipH="1">
            <a:off x="0" y="0"/>
            <a:ext cx="5191125" cy="5728416"/>
          </a:xfrm>
          <a:prstGeom prst="rect">
            <a:avLst/>
          </a:prstGeom>
          <a:noFill/>
          <a:ln>
            <a:noFill/>
          </a:ln>
        </p:spPr>
      </p:pic>
      <p:sp>
        <p:nvSpPr>
          <p:cNvPr id="222" name="Google Shape;222;p10"/>
          <p:cNvSpPr/>
          <p:nvPr/>
        </p:nvSpPr>
        <p:spPr>
          <a:xfrm rot="10800000">
            <a:off x="2685924" y="108667"/>
            <a:ext cx="3401724" cy="5610793"/>
          </a:xfrm>
          <a:custGeom>
            <a:avLst/>
            <a:gdLst/>
            <a:ahLst/>
            <a:cxnLst/>
            <a:rect l="l" t="t" r="r" b="b"/>
            <a:pathLst>
              <a:path w="3657600" h="5948327" extrusionOk="0">
                <a:moveTo>
                  <a:pt x="0" y="4728"/>
                </a:moveTo>
                <a:lnTo>
                  <a:pt x="2608118" y="0"/>
                </a:lnTo>
                <a:lnTo>
                  <a:pt x="3657600" y="5948327"/>
                </a:lnTo>
                <a:lnTo>
                  <a:pt x="0" y="5948327"/>
                </a:lnTo>
                <a:lnTo>
                  <a:pt x="0" y="472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23" name="Google Shape;223;p10"/>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24" name="Google Shape;224;p10"/>
          <p:cNvSpPr txBox="1"/>
          <p:nvPr/>
        </p:nvSpPr>
        <p:spPr>
          <a:xfrm>
            <a:off x="-1" y="108667"/>
            <a:ext cx="10158413"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Employer-Sponsored Retirement Plan </a:t>
            </a:r>
            <a:r>
              <a:rPr lang="en-US" sz="2400" b="1" i="0" u="none" strike="noStrike" cap="none">
                <a:solidFill>
                  <a:schemeClr val="lt1"/>
                </a:solidFill>
                <a:latin typeface="Arial"/>
                <a:ea typeface="Arial"/>
                <a:cs typeface="Arial"/>
                <a:sym typeface="Arial"/>
              </a:rPr>
              <a:t>Fees</a:t>
            </a:r>
            <a:endParaRPr sz="1400" b="0" i="0" u="none" strike="noStrike" cap="none">
              <a:solidFill>
                <a:srgbClr val="000000"/>
              </a:solidFill>
              <a:latin typeface="Arial"/>
              <a:ea typeface="Arial"/>
              <a:cs typeface="Arial"/>
              <a:sym typeface="Arial"/>
            </a:endParaRPr>
          </a:p>
        </p:txBody>
      </p:sp>
      <p:sp>
        <p:nvSpPr>
          <p:cNvPr id="225" name="Google Shape;225;p10"/>
          <p:cNvSpPr txBox="1"/>
          <p:nvPr/>
        </p:nvSpPr>
        <p:spPr>
          <a:xfrm>
            <a:off x="3905107" y="790705"/>
            <a:ext cx="5878285" cy="3593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Many employees aren’t aware that their employer- sponsored retirement plans have fees. Typical fees associated with these plans may include: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90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Administration Fees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Investment Fees: </a:t>
            </a:r>
            <a:r>
              <a:rPr lang="en-US" sz="2000" b="0" i="0" u="none" strike="noStrike" cap="none">
                <a:solidFill>
                  <a:srgbClr val="2C2C2D"/>
                </a:solidFill>
                <a:latin typeface="Arial"/>
                <a:ea typeface="Arial"/>
                <a:cs typeface="Arial"/>
                <a:sym typeface="Arial"/>
              </a:rPr>
              <a:t>sales charges, commissions, management fees, investment advisory fees, account maintenance fees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Individual Service Fees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C2C2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Fees can vary widely, and they don’t necessarily correlate with better performance.</a:t>
            </a:r>
            <a:endParaRPr sz="1400" b="0" i="0" u="none" strike="noStrike" cap="none">
              <a:solidFill>
                <a:srgbClr val="000000"/>
              </a:solidFill>
              <a:latin typeface="Arial"/>
              <a:ea typeface="Arial"/>
              <a:cs typeface="Arial"/>
              <a:sym typeface="Arial"/>
            </a:endParaRPr>
          </a:p>
        </p:txBody>
      </p:sp>
      <p:sp>
        <p:nvSpPr>
          <p:cNvPr id="226" name="Google Shape;226;p10"/>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16</a:t>
            </a:fld>
            <a:endParaRPr sz="1100" b="0" i="0" u="none" strike="noStrike" cap="none">
              <a:solidFill>
                <a:schemeClr val="lt1"/>
              </a:solidFill>
              <a:latin typeface="Arial"/>
              <a:ea typeface="Arial"/>
              <a:cs typeface="Arial"/>
              <a:sym typeface="Arial"/>
            </a:endParaRPr>
          </a:p>
        </p:txBody>
      </p:sp>
      <p:cxnSp>
        <p:nvCxnSpPr>
          <p:cNvPr id="227" name="Google Shape;227;p10"/>
          <p:cNvCxnSpPr/>
          <p:nvPr/>
        </p:nvCxnSpPr>
        <p:spPr>
          <a:xfrm>
            <a:off x="3992926" y="3555761"/>
            <a:ext cx="5453582"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
                                            <p:txEl>
                                              <p:pRg st="1" end="1"/>
                                            </p:txEl>
                                          </p:spTgt>
                                        </p:tgtEl>
                                        <p:attrNameLst>
                                          <p:attrName>style.visibility</p:attrName>
                                        </p:attrNameLst>
                                      </p:cBhvr>
                                      <p:to>
                                        <p:strVal val="visible"/>
                                      </p:to>
                                    </p:set>
                                    <p:animEffect transition="in" filter="fade">
                                      <p:cBhvr>
                                        <p:cTn id="10" dur="1000"/>
                                        <p:tgtEl>
                                          <p:spTgt spid="22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
                                            <p:txEl>
                                              <p:pRg st="2" end="2"/>
                                            </p:txEl>
                                          </p:spTgt>
                                        </p:tgtEl>
                                        <p:attrNameLst>
                                          <p:attrName>style.visibility</p:attrName>
                                        </p:attrNameLst>
                                      </p:cBhvr>
                                      <p:to>
                                        <p:strVal val="visible"/>
                                      </p:to>
                                    </p:set>
                                    <p:animEffect transition="in" filter="fade">
                                      <p:cBhvr>
                                        <p:cTn id="13" dur="1000"/>
                                        <p:tgtEl>
                                          <p:spTgt spid="22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5">
                                            <p:txEl>
                                              <p:pRg st="3" end="3"/>
                                            </p:txEl>
                                          </p:spTgt>
                                        </p:tgtEl>
                                        <p:attrNameLst>
                                          <p:attrName>style.visibility</p:attrName>
                                        </p:attrNameLst>
                                      </p:cBhvr>
                                      <p:to>
                                        <p:strVal val="visible"/>
                                      </p:to>
                                    </p:set>
                                    <p:animEffect transition="in" filter="fade">
                                      <p:cBhvr>
                                        <p:cTn id="16" dur="1000"/>
                                        <p:tgtEl>
                                          <p:spTgt spid="22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5">
                                            <p:txEl>
                                              <p:pRg st="4" end="4"/>
                                            </p:txEl>
                                          </p:spTgt>
                                        </p:tgtEl>
                                        <p:attrNameLst>
                                          <p:attrName>style.visibility</p:attrName>
                                        </p:attrNameLst>
                                      </p:cBhvr>
                                      <p:to>
                                        <p:strVal val="visible"/>
                                      </p:to>
                                    </p:set>
                                    <p:animEffect transition="in" filter="fade">
                                      <p:cBhvr>
                                        <p:cTn id="19" dur="1000"/>
                                        <p:tgtEl>
                                          <p:spTgt spid="22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5">
                                            <p:txEl>
                                              <p:pRg st="5" end="5"/>
                                            </p:txEl>
                                          </p:spTgt>
                                        </p:tgtEl>
                                        <p:attrNameLst>
                                          <p:attrName>style.visibility</p:attrName>
                                        </p:attrNameLst>
                                      </p:cBhvr>
                                      <p:to>
                                        <p:strVal val="visible"/>
                                      </p:to>
                                    </p:set>
                                    <p:animEffect transition="in" filter="fade">
                                      <p:cBhvr>
                                        <p:cTn id="22" dur="1000"/>
                                        <p:tgtEl>
                                          <p:spTgt spid="225">
                                            <p:txEl>
                                              <p:pRg st="5" end="5"/>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27"/>
                                        </p:tgtEl>
                                        <p:attrNameLst>
                                          <p:attrName>style.visibility</p:attrName>
                                        </p:attrNameLst>
                                      </p:cBhvr>
                                      <p:to>
                                        <p:strVal val="visible"/>
                                      </p:to>
                                    </p:set>
                                    <p:animEffect transition="in" filter="fade">
                                      <p:cBhvr>
                                        <p:cTn id="2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1" descr="A group of people sitting at a table with laptops&#10;&#10;Description automatically generated with low confidence"/>
          <p:cNvPicPr preferRelativeResize="0"/>
          <p:nvPr/>
        </p:nvPicPr>
        <p:blipFill rotWithShape="1">
          <a:blip r:embed="rId3">
            <a:alphaModFix/>
          </a:blip>
          <a:srcRect l="40411" t="4287" r="2" b="10244"/>
          <a:stretch/>
        </p:blipFill>
        <p:spPr>
          <a:xfrm>
            <a:off x="4173239" y="0"/>
            <a:ext cx="5985174" cy="5717534"/>
          </a:xfrm>
          <a:prstGeom prst="rect">
            <a:avLst/>
          </a:prstGeom>
          <a:noFill/>
          <a:ln>
            <a:noFill/>
          </a:ln>
        </p:spPr>
      </p:pic>
      <p:sp>
        <p:nvSpPr>
          <p:cNvPr id="234" name="Google Shape;234;p11"/>
          <p:cNvSpPr/>
          <p:nvPr/>
        </p:nvSpPr>
        <p:spPr>
          <a:xfrm>
            <a:off x="2257849" y="-21168"/>
            <a:ext cx="3401724" cy="5736168"/>
          </a:xfrm>
          <a:custGeom>
            <a:avLst/>
            <a:gdLst/>
            <a:ahLst/>
            <a:cxnLst/>
            <a:rect l="l" t="t" r="r" b="b"/>
            <a:pathLst>
              <a:path w="3657600" h="5960917" extrusionOk="0">
                <a:moveTo>
                  <a:pt x="0" y="17318"/>
                </a:moveTo>
                <a:lnTo>
                  <a:pt x="2597878" y="0"/>
                </a:lnTo>
                <a:lnTo>
                  <a:pt x="3657600" y="5960917"/>
                </a:lnTo>
                <a:lnTo>
                  <a:pt x="0" y="5960917"/>
                </a:lnTo>
                <a:lnTo>
                  <a:pt x="0" y="1731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35" name="Google Shape;235;p11"/>
          <p:cNvSpPr txBox="1"/>
          <p:nvPr/>
        </p:nvSpPr>
        <p:spPr>
          <a:xfrm>
            <a:off x="424402" y="1773704"/>
            <a:ext cx="4713794" cy="23544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2: </a:t>
            </a:r>
            <a:r>
              <a:rPr lang="en-US" sz="2400" b="1" i="0" u="none" strike="noStrike" cap="none">
                <a:solidFill>
                  <a:srgbClr val="8567A7"/>
                </a:solidFill>
                <a:latin typeface="Arial"/>
                <a:ea typeface="Arial"/>
                <a:cs typeface="Arial"/>
                <a:sym typeface="Arial"/>
              </a:rPr>
              <a:t>Move your previous employer plan assets to your new employer’s plan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You may have the choice to roll over your retirement savings to your new employer’s retirement plan.</a:t>
            </a:r>
            <a:endParaRPr sz="1400" b="0" i="0" u="none" strike="noStrike" cap="none">
              <a:solidFill>
                <a:srgbClr val="000000"/>
              </a:solidFill>
              <a:latin typeface="Arial"/>
              <a:ea typeface="Arial"/>
              <a:cs typeface="Arial"/>
              <a:sym typeface="Arial"/>
            </a:endParaRPr>
          </a:p>
        </p:txBody>
      </p:sp>
      <p:sp>
        <p:nvSpPr>
          <p:cNvPr id="236" name="Google Shape;236;p11"/>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17</a:t>
            </a:fld>
            <a:endParaRPr sz="1100" b="0" i="0" u="none" strike="noStrike" cap="none">
              <a:solidFill>
                <a:srgbClr val="2C2C2D"/>
              </a:solidFill>
              <a:latin typeface="Arial"/>
              <a:ea typeface="Arial"/>
              <a:cs typeface="Arial"/>
              <a:sym typeface="Arial"/>
            </a:endParaRPr>
          </a:p>
        </p:txBody>
      </p:sp>
      <p:sp>
        <p:nvSpPr>
          <p:cNvPr id="237" name="Google Shape;237;p11"/>
          <p:cNvSpPr/>
          <p:nvPr/>
        </p:nvSpPr>
        <p:spPr>
          <a:xfrm flipH="1">
            <a:off x="7575917" y="2528363"/>
            <a:ext cx="2582496" cy="3210339"/>
          </a:xfrm>
          <a:prstGeom prst="rtTriangle">
            <a:avLst/>
          </a:prstGeom>
          <a:solidFill>
            <a:srgbClr val="8567A7">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238" name="Google Shape;238;p11"/>
          <p:cNvPicPr preferRelativeResize="0"/>
          <p:nvPr/>
        </p:nvPicPr>
        <p:blipFill rotWithShape="1">
          <a:blip r:embed="rId4">
            <a:alphaModFix/>
          </a:blip>
          <a:srcRect/>
          <a:stretch/>
        </p:blipFill>
        <p:spPr>
          <a:xfrm>
            <a:off x="8097294" y="5291109"/>
            <a:ext cx="1730107" cy="232446"/>
          </a:xfrm>
          <a:prstGeom prst="rect">
            <a:avLst/>
          </a:prstGeom>
          <a:noFill/>
          <a:ln>
            <a:noFill/>
          </a:ln>
        </p:spPr>
      </p:pic>
      <p:cxnSp>
        <p:nvCxnSpPr>
          <p:cNvPr id="239" name="Google Shape;239;p11"/>
          <p:cNvCxnSpPr/>
          <p:nvPr/>
        </p:nvCxnSpPr>
        <p:spPr>
          <a:xfrm flipH="1">
            <a:off x="7315200" y="2763078"/>
            <a:ext cx="2981739" cy="2975624"/>
          </a:xfrm>
          <a:prstGeom prst="straightConnector1">
            <a:avLst/>
          </a:prstGeom>
          <a:noFill/>
          <a:ln w="25400" cap="flat" cmpd="sng">
            <a:solidFill>
              <a:schemeClr val="lt1"/>
            </a:solidFill>
            <a:prstDash val="solid"/>
            <a:miter lim="800000"/>
            <a:headEnd type="none" w="sm" len="sm"/>
            <a:tailEnd type="none" w="sm" len="sm"/>
          </a:ln>
        </p:spPr>
      </p:cxnSp>
      <p:pic>
        <p:nvPicPr>
          <p:cNvPr id="240" name="Google Shape;240;p11"/>
          <p:cNvPicPr preferRelativeResize="0"/>
          <p:nvPr/>
        </p:nvPicPr>
        <p:blipFill rotWithShape="1">
          <a:blip r:embed="rId5">
            <a:alphaModFix/>
          </a:blip>
          <a:srcRect/>
          <a:stretch/>
        </p:blipFill>
        <p:spPr>
          <a:xfrm>
            <a:off x="471176" y="967996"/>
            <a:ext cx="17399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2"/>
          <p:cNvPicPr preferRelativeResize="0"/>
          <p:nvPr/>
        </p:nvPicPr>
        <p:blipFill rotWithShape="1">
          <a:blip r:embed="rId3">
            <a:alphaModFix/>
          </a:blip>
          <a:srcRect l="1145" t="217" b="96"/>
          <a:stretch/>
        </p:blipFill>
        <p:spPr>
          <a:xfrm>
            <a:off x="0" y="-37054"/>
            <a:ext cx="10158413" cy="5763073"/>
          </a:xfrm>
          <a:prstGeom prst="rect">
            <a:avLst/>
          </a:prstGeom>
          <a:noFill/>
          <a:ln>
            <a:noFill/>
          </a:ln>
        </p:spPr>
      </p:pic>
      <p:sp>
        <p:nvSpPr>
          <p:cNvPr id="247" name="Google Shape;247;p12"/>
          <p:cNvSpPr/>
          <p:nvPr/>
        </p:nvSpPr>
        <p:spPr>
          <a:xfrm>
            <a:off x="0" y="-18527"/>
            <a:ext cx="10158413" cy="5752054"/>
          </a:xfrm>
          <a:prstGeom prst="rect">
            <a:avLst/>
          </a:prstGeom>
          <a:solidFill>
            <a:srgbClr val="442E80">
              <a:alpha val="52549"/>
            </a:srgbClr>
          </a:solidFill>
          <a:ln w="12700" cap="flat" cmpd="sng">
            <a:solidFill>
              <a:srgbClr val="3B1E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48" name="Google Shape;248;p12"/>
          <p:cNvSpPr/>
          <p:nvPr/>
        </p:nvSpPr>
        <p:spPr>
          <a:xfrm>
            <a:off x="3533928" y="334422"/>
            <a:ext cx="3008376" cy="4761453"/>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49" name="Google Shape;249;p12"/>
          <p:cNvSpPr txBox="1"/>
          <p:nvPr/>
        </p:nvSpPr>
        <p:spPr>
          <a:xfrm>
            <a:off x="3656123" y="1524001"/>
            <a:ext cx="2763986" cy="357020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Helps consolidate and keep your retirement assets in fewer places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Tax-deferred compounding of your assets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May offer access to special investment options like employer stock purchase programs, provisions for taking loans</a:t>
            </a:r>
            <a:endParaRPr sz="1400" b="0" i="0" u="none" strike="noStrike" cap="none">
              <a:solidFill>
                <a:srgbClr val="000000"/>
              </a:solidFill>
              <a:latin typeface="Arial"/>
              <a:ea typeface="Arial"/>
              <a:cs typeface="Arial"/>
              <a:sym typeface="Arial"/>
            </a:endParaRPr>
          </a:p>
        </p:txBody>
      </p:sp>
      <p:sp>
        <p:nvSpPr>
          <p:cNvPr id="250" name="Google Shape;250;p12"/>
          <p:cNvSpPr/>
          <p:nvPr/>
        </p:nvSpPr>
        <p:spPr>
          <a:xfrm>
            <a:off x="6762996" y="334422"/>
            <a:ext cx="3008376" cy="4761453"/>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51" name="Google Shape;251;p12"/>
          <p:cNvSpPr txBox="1"/>
          <p:nvPr/>
        </p:nvSpPr>
        <p:spPr>
          <a:xfrm>
            <a:off x="6885191" y="1524001"/>
            <a:ext cx="2763986" cy="337015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New employer’s plan may limit your investment choices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New plan’s rules and provisions govern withdrawals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There may not be a new plan; if you plan to work part-time, freelance or start your own business</a:t>
            </a:r>
            <a:endParaRPr sz="1400" b="0" i="0" u="none" strike="noStrike" cap="none">
              <a:solidFill>
                <a:srgbClr val="000000"/>
              </a:solidFill>
              <a:latin typeface="Arial"/>
              <a:ea typeface="Arial"/>
              <a:cs typeface="Arial"/>
              <a:sym typeface="Arial"/>
            </a:endParaRPr>
          </a:p>
        </p:txBody>
      </p:sp>
      <p:grpSp>
        <p:nvGrpSpPr>
          <p:cNvPr id="252" name="Google Shape;252;p12"/>
          <p:cNvGrpSpPr/>
          <p:nvPr/>
        </p:nvGrpSpPr>
        <p:grpSpPr>
          <a:xfrm>
            <a:off x="-11016" y="-263235"/>
            <a:ext cx="3511893" cy="6012871"/>
            <a:chOff x="-11016" y="-263235"/>
            <a:chExt cx="3511893" cy="6012871"/>
          </a:xfrm>
        </p:grpSpPr>
        <p:sp>
          <p:nvSpPr>
            <p:cNvPr id="253" name="Google Shape;253;p12"/>
            <p:cNvSpPr/>
            <p:nvPr/>
          </p:nvSpPr>
          <p:spPr>
            <a:xfrm>
              <a:off x="-11016" y="-31545"/>
              <a:ext cx="3511893" cy="5757564"/>
            </a:xfrm>
            <a:custGeom>
              <a:avLst/>
              <a:gdLst/>
              <a:ahLst/>
              <a:cxnLst/>
              <a:rect l="l" t="t" r="r" b="b"/>
              <a:pathLst>
                <a:path w="3776056" h="5757564" extrusionOk="0">
                  <a:moveTo>
                    <a:pt x="0" y="1252"/>
                  </a:moveTo>
                  <a:lnTo>
                    <a:pt x="2750264" y="0"/>
                  </a:lnTo>
                  <a:lnTo>
                    <a:pt x="3776056" y="5757564"/>
                  </a:lnTo>
                  <a:lnTo>
                    <a:pt x="0" y="5757563"/>
                  </a:lnTo>
                  <a:lnTo>
                    <a:pt x="0" y="125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cxnSp>
          <p:nvCxnSpPr>
            <p:cNvPr id="254" name="Google Shape;254;p12"/>
            <p:cNvCxnSpPr/>
            <p:nvPr/>
          </p:nvCxnSpPr>
          <p:spPr>
            <a:xfrm>
              <a:off x="2322129" y="-263235"/>
              <a:ext cx="1041260" cy="6012871"/>
            </a:xfrm>
            <a:prstGeom prst="straightConnector1">
              <a:avLst/>
            </a:prstGeom>
            <a:noFill/>
            <a:ln w="25400" cap="flat" cmpd="sng">
              <a:solidFill>
                <a:schemeClr val="accent1"/>
              </a:solidFill>
              <a:prstDash val="solid"/>
              <a:miter lim="800000"/>
              <a:headEnd type="none" w="sm" len="sm"/>
              <a:tailEnd type="none" w="sm" len="sm"/>
            </a:ln>
          </p:spPr>
        </p:cxnSp>
      </p:grpSp>
      <p:sp>
        <p:nvSpPr>
          <p:cNvPr id="255" name="Google Shape;255;p12"/>
          <p:cNvSpPr txBox="1"/>
          <p:nvPr/>
        </p:nvSpPr>
        <p:spPr>
          <a:xfrm>
            <a:off x="384462" y="2178026"/>
            <a:ext cx="2762425"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2: </a:t>
            </a:r>
            <a:br>
              <a:rPr lang="en-US" sz="2400" b="1" i="0" u="none" strike="noStrike" cap="none">
                <a:solidFill>
                  <a:srgbClr val="859729"/>
                </a:solidFill>
                <a:latin typeface="Rockwell"/>
                <a:ea typeface="Rockwell"/>
                <a:cs typeface="Rockwell"/>
                <a:sym typeface="Rockwell"/>
              </a:rPr>
            </a:br>
            <a:r>
              <a:rPr lang="en-US" sz="2400" b="1" i="0" u="none" strike="noStrike" cap="none">
                <a:solidFill>
                  <a:srgbClr val="8567A7"/>
                </a:solidFill>
                <a:latin typeface="Arial"/>
                <a:ea typeface="Arial"/>
                <a:cs typeface="Arial"/>
                <a:sym typeface="Arial"/>
              </a:rPr>
              <a:t>Move your previous employer plan assets to your new employer’s plan</a:t>
            </a:r>
            <a:endParaRPr sz="1400" b="0" i="0" u="none" strike="noStrike" cap="none">
              <a:solidFill>
                <a:srgbClr val="000000"/>
              </a:solidFill>
              <a:latin typeface="Arial"/>
              <a:ea typeface="Arial"/>
              <a:cs typeface="Arial"/>
              <a:sym typeface="Arial"/>
            </a:endParaRPr>
          </a:p>
        </p:txBody>
      </p:sp>
      <p:pic>
        <p:nvPicPr>
          <p:cNvPr id="256" name="Google Shape;256;p12"/>
          <p:cNvPicPr preferRelativeResize="0"/>
          <p:nvPr/>
        </p:nvPicPr>
        <p:blipFill rotWithShape="1">
          <a:blip r:embed="rId4">
            <a:alphaModFix/>
          </a:blip>
          <a:srcRect/>
          <a:stretch/>
        </p:blipFill>
        <p:spPr>
          <a:xfrm>
            <a:off x="8097294" y="5291109"/>
            <a:ext cx="1730107" cy="232446"/>
          </a:xfrm>
          <a:prstGeom prst="rect">
            <a:avLst/>
          </a:prstGeom>
          <a:noFill/>
          <a:ln>
            <a:noFill/>
          </a:ln>
        </p:spPr>
      </p:pic>
      <p:sp>
        <p:nvSpPr>
          <p:cNvPr id="257" name="Google Shape;257;p12"/>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18</a:t>
            </a:fld>
            <a:endParaRPr sz="1100" b="0" i="0" u="none" strike="noStrike" cap="none">
              <a:solidFill>
                <a:srgbClr val="2C2C2D"/>
              </a:solidFill>
              <a:latin typeface="Arial"/>
              <a:ea typeface="Arial"/>
              <a:cs typeface="Arial"/>
              <a:sym typeface="Arial"/>
            </a:endParaRPr>
          </a:p>
        </p:txBody>
      </p:sp>
      <p:sp>
        <p:nvSpPr>
          <p:cNvPr id="258" name="Google Shape;258;p12"/>
          <p:cNvSpPr txBox="1"/>
          <p:nvPr/>
        </p:nvSpPr>
        <p:spPr>
          <a:xfrm>
            <a:off x="4085237" y="5255772"/>
            <a:ext cx="4012057" cy="30774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Narrow"/>
                <a:ea typeface="Arial Narrow"/>
                <a:cs typeface="Arial Narrow"/>
                <a:sym typeface="Arial Narrow"/>
              </a:rPr>
              <a:t>SOURCE | IRS.gov, </a:t>
            </a:r>
            <a:r>
              <a:rPr lang="en-US" sz="800" b="0" i="0" u="sng" strike="noStrike" cap="none">
                <a:solidFill>
                  <a:schemeClr val="lt1"/>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Rollovers of Retirement Plan and IRA Distributions</a:t>
            </a:r>
            <a:r>
              <a:rPr lang="en-US" sz="800" b="0" i="0" u="none" strike="noStrike" cap="none">
                <a:solidFill>
                  <a:schemeClr val="lt1"/>
                </a:solidFill>
                <a:latin typeface="Arial Narrow"/>
                <a:ea typeface="Arial Narrow"/>
                <a:cs typeface="Arial Narrow"/>
                <a:sym typeface="Arial Narrow"/>
              </a:rPr>
              <a:t>, June 16, 2022.</a:t>
            </a:r>
            <a:endParaRPr sz="800" b="0" i="0" u="none" strike="noStrike" cap="none">
              <a:solidFill>
                <a:schemeClr val="lt1"/>
              </a:solidFill>
              <a:latin typeface="Arial Narrow"/>
              <a:ea typeface="Arial Narrow"/>
              <a:cs typeface="Arial Narrow"/>
              <a:sym typeface="Arial Narrow"/>
            </a:endParaRPr>
          </a:p>
        </p:txBody>
      </p:sp>
      <p:pic>
        <p:nvPicPr>
          <p:cNvPr id="259" name="Google Shape;259;p12"/>
          <p:cNvPicPr preferRelativeResize="0"/>
          <p:nvPr/>
        </p:nvPicPr>
        <p:blipFill rotWithShape="1">
          <a:blip r:embed="rId6">
            <a:alphaModFix/>
          </a:blip>
          <a:srcRect/>
          <a:stretch/>
        </p:blipFill>
        <p:spPr>
          <a:xfrm>
            <a:off x="471176" y="1384333"/>
            <a:ext cx="1739900" cy="685800"/>
          </a:xfrm>
          <a:prstGeom prst="rect">
            <a:avLst/>
          </a:prstGeom>
          <a:noFill/>
          <a:ln>
            <a:noFill/>
          </a:ln>
        </p:spPr>
      </p:pic>
      <p:pic>
        <p:nvPicPr>
          <p:cNvPr id="260" name="Google Shape;260;p12"/>
          <p:cNvPicPr preferRelativeResize="0"/>
          <p:nvPr/>
        </p:nvPicPr>
        <p:blipFill rotWithShape="1">
          <a:blip r:embed="rId7">
            <a:alphaModFix/>
          </a:blip>
          <a:srcRect/>
          <a:stretch/>
        </p:blipFill>
        <p:spPr>
          <a:xfrm>
            <a:off x="4540179" y="460534"/>
            <a:ext cx="995874" cy="995874"/>
          </a:xfrm>
          <a:prstGeom prst="rect">
            <a:avLst/>
          </a:prstGeom>
          <a:noFill/>
          <a:ln>
            <a:noFill/>
          </a:ln>
        </p:spPr>
      </p:pic>
      <p:pic>
        <p:nvPicPr>
          <p:cNvPr id="261" name="Google Shape;261;p12"/>
          <p:cNvPicPr preferRelativeResize="0"/>
          <p:nvPr/>
        </p:nvPicPr>
        <p:blipFill rotWithShape="1">
          <a:blip r:embed="rId8">
            <a:alphaModFix/>
          </a:blip>
          <a:srcRect/>
          <a:stretch/>
        </p:blipFill>
        <p:spPr>
          <a:xfrm>
            <a:off x="7769247" y="460534"/>
            <a:ext cx="995874" cy="995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fade">
                                      <p:cBhvr>
                                        <p:cTn id="11" dur="500"/>
                                        <p:tgtEl>
                                          <p:spTgt spid="249"/>
                                        </p:tgtEl>
                                      </p:cBhvr>
                                    </p:animEffect>
                                  </p:childTnLst>
                                </p:cTn>
                              </p:par>
                              <p:par>
                                <p:cTn id="12" presetID="10" presetClass="entr" presetSubtype="0" fill="hold" nodeType="withEffect">
                                  <p:stCondLst>
                                    <p:cond delay="0"/>
                                  </p:stCondLst>
                                  <p:childTnLst>
                                    <p:set>
                                      <p:cBhvr>
                                        <p:cTn id="13" dur="1" fill="hold">
                                          <p:stCondLst>
                                            <p:cond delay="0"/>
                                          </p:stCondLst>
                                        </p:cTn>
                                        <p:tgtEl>
                                          <p:spTgt spid="260"/>
                                        </p:tgtEl>
                                        <p:attrNameLst>
                                          <p:attrName>style.visibility</p:attrName>
                                        </p:attrNameLst>
                                      </p:cBhvr>
                                      <p:to>
                                        <p:strVal val="visible"/>
                                      </p:to>
                                    </p:set>
                                    <p:animEffect transition="in" filter="fade">
                                      <p:cBhvr>
                                        <p:cTn id="14" dur="500"/>
                                        <p:tgtEl>
                                          <p:spTgt spid="26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0"/>
                                        </p:tgtEl>
                                        <p:attrNameLst>
                                          <p:attrName>style.visibility</p:attrName>
                                        </p:attrNameLst>
                                      </p:cBhvr>
                                      <p:to>
                                        <p:strVal val="visible"/>
                                      </p:to>
                                    </p:set>
                                    <p:animEffect transition="in" filter="fade">
                                      <p:cBhvr>
                                        <p:cTn id="19" dur="500"/>
                                        <p:tgtEl>
                                          <p:spTgt spid="2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51"/>
                                        </p:tgtEl>
                                        <p:attrNameLst>
                                          <p:attrName>style.visibility</p:attrName>
                                        </p:attrNameLst>
                                      </p:cBhvr>
                                      <p:to>
                                        <p:strVal val="visible"/>
                                      </p:to>
                                    </p:set>
                                    <p:animEffect transition="in" filter="fade">
                                      <p:cBhvr>
                                        <p:cTn id="23" dur="500"/>
                                        <p:tgtEl>
                                          <p:spTgt spid="251"/>
                                        </p:tgtEl>
                                      </p:cBhvr>
                                    </p:animEffect>
                                  </p:childTnLst>
                                </p:cTn>
                              </p:par>
                              <p:par>
                                <p:cTn id="24" presetID="10" presetClass="entr" presetSubtype="0" fill="hold" nodeType="withEffect">
                                  <p:stCondLst>
                                    <p:cond delay="0"/>
                                  </p:stCondLst>
                                  <p:childTnLst>
                                    <p:set>
                                      <p:cBhvr>
                                        <p:cTn id="25" dur="1" fill="hold">
                                          <p:stCondLst>
                                            <p:cond delay="0"/>
                                          </p:stCondLst>
                                        </p:cTn>
                                        <p:tgtEl>
                                          <p:spTgt spid="256"/>
                                        </p:tgtEl>
                                        <p:attrNameLst>
                                          <p:attrName>style.visibility</p:attrName>
                                        </p:attrNameLst>
                                      </p:cBhvr>
                                      <p:to>
                                        <p:strVal val="visible"/>
                                      </p:to>
                                    </p:set>
                                    <p:animEffect transition="in" filter="fade">
                                      <p:cBhvr>
                                        <p:cTn id="26" dur="500"/>
                                        <p:tgtEl>
                                          <p:spTgt spid="256"/>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3" descr="A picture containing tree, outdoor, person, wooden&#10;&#10;Description automatically generated"/>
          <p:cNvPicPr preferRelativeResize="0"/>
          <p:nvPr/>
        </p:nvPicPr>
        <p:blipFill rotWithShape="1">
          <a:blip r:embed="rId3">
            <a:alphaModFix/>
          </a:blip>
          <a:srcRect l="37022" t="13883" r="15808" b="7977"/>
          <a:stretch/>
        </p:blipFill>
        <p:spPr>
          <a:xfrm>
            <a:off x="4991148" y="362"/>
            <a:ext cx="5179297" cy="5714638"/>
          </a:xfrm>
          <a:prstGeom prst="rect">
            <a:avLst/>
          </a:prstGeom>
          <a:noFill/>
          <a:ln>
            <a:noFill/>
          </a:ln>
        </p:spPr>
      </p:pic>
      <p:sp>
        <p:nvSpPr>
          <p:cNvPr id="268" name="Google Shape;268;p13"/>
          <p:cNvSpPr/>
          <p:nvPr/>
        </p:nvSpPr>
        <p:spPr>
          <a:xfrm>
            <a:off x="2562530" y="0"/>
            <a:ext cx="3401724" cy="5726670"/>
          </a:xfrm>
          <a:custGeom>
            <a:avLst/>
            <a:gdLst/>
            <a:ahLst/>
            <a:cxnLst/>
            <a:rect l="l" t="t" r="r" b="b"/>
            <a:pathLst>
              <a:path w="3657600" h="5960917" extrusionOk="0">
                <a:moveTo>
                  <a:pt x="0" y="17318"/>
                </a:moveTo>
                <a:lnTo>
                  <a:pt x="2597878" y="0"/>
                </a:lnTo>
                <a:lnTo>
                  <a:pt x="3657600" y="5960917"/>
                </a:lnTo>
                <a:lnTo>
                  <a:pt x="0" y="5960917"/>
                </a:lnTo>
                <a:lnTo>
                  <a:pt x="0" y="1731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69" name="Google Shape;269;p13"/>
          <p:cNvSpPr txBox="1"/>
          <p:nvPr/>
        </p:nvSpPr>
        <p:spPr>
          <a:xfrm>
            <a:off x="485774" y="1773704"/>
            <a:ext cx="4791075" cy="1985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3: </a:t>
            </a:r>
            <a:r>
              <a:rPr lang="en-US" sz="2400" b="1" i="0" u="none" strike="noStrike" cap="none">
                <a:solidFill>
                  <a:srgbClr val="8567A7"/>
                </a:solidFill>
                <a:latin typeface="Arial"/>
                <a:ea typeface="Arial"/>
                <a:cs typeface="Arial"/>
                <a:sym typeface="Arial"/>
              </a:rPr>
              <a:t>Convert your employer plan to cash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You can cash out your employer plan, </a:t>
            </a:r>
            <a:br>
              <a:rPr lang="en-US" sz="2000" b="0" i="0" u="none" strike="noStrike" cap="none">
                <a:solidFill>
                  <a:srgbClr val="2C2C2D"/>
                </a:solidFill>
                <a:latin typeface="Arial"/>
                <a:ea typeface="Arial"/>
                <a:cs typeface="Arial"/>
                <a:sym typeface="Arial"/>
              </a:rPr>
            </a:br>
            <a:r>
              <a:rPr lang="en-US" sz="2000" b="0" i="0" u="none" strike="noStrike" cap="none">
                <a:solidFill>
                  <a:srgbClr val="2C2C2D"/>
                </a:solidFill>
                <a:latin typeface="Arial"/>
                <a:ea typeface="Arial"/>
                <a:cs typeface="Arial"/>
                <a:sym typeface="Arial"/>
              </a:rPr>
              <a:t>but that’s </a:t>
            </a:r>
            <a:r>
              <a:rPr lang="en-US" sz="2000" b="1" i="0" u="none" strike="noStrike" cap="none">
                <a:solidFill>
                  <a:srgbClr val="2C2C2D"/>
                </a:solidFill>
                <a:latin typeface="Arial"/>
                <a:ea typeface="Arial"/>
                <a:cs typeface="Arial"/>
                <a:sym typeface="Arial"/>
              </a:rPr>
              <a:t>RARELY</a:t>
            </a:r>
            <a:r>
              <a:rPr lang="en-US" sz="2000" b="0" i="0" u="none" strike="noStrike" cap="none">
                <a:solidFill>
                  <a:srgbClr val="2C2C2D"/>
                </a:solidFill>
                <a:latin typeface="Arial"/>
                <a:ea typeface="Arial"/>
                <a:cs typeface="Arial"/>
                <a:sym typeface="Arial"/>
              </a:rPr>
              <a:t> the best choice when considering future financial security.</a:t>
            </a:r>
            <a:endParaRPr sz="1400" b="0" i="0" u="none" strike="noStrike" cap="none">
              <a:solidFill>
                <a:srgbClr val="000000"/>
              </a:solidFill>
              <a:latin typeface="Arial"/>
              <a:ea typeface="Arial"/>
              <a:cs typeface="Arial"/>
              <a:sym typeface="Arial"/>
            </a:endParaRPr>
          </a:p>
        </p:txBody>
      </p:sp>
      <p:sp>
        <p:nvSpPr>
          <p:cNvPr id="270" name="Google Shape;270;p13"/>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19</a:t>
            </a:fld>
            <a:endParaRPr sz="1100" b="0" i="0" u="none" strike="noStrike" cap="none">
              <a:solidFill>
                <a:srgbClr val="2C2C2D"/>
              </a:solidFill>
              <a:latin typeface="Arial"/>
              <a:ea typeface="Arial"/>
              <a:cs typeface="Arial"/>
              <a:sym typeface="Arial"/>
            </a:endParaRPr>
          </a:p>
        </p:txBody>
      </p:sp>
      <p:sp>
        <p:nvSpPr>
          <p:cNvPr id="271" name="Google Shape;271;p13"/>
          <p:cNvSpPr/>
          <p:nvPr/>
        </p:nvSpPr>
        <p:spPr>
          <a:xfrm flipH="1">
            <a:off x="5630480" y="4780235"/>
            <a:ext cx="4527933" cy="958467"/>
          </a:xfrm>
          <a:prstGeom prst="rtTriangle">
            <a:avLst/>
          </a:prstGeom>
          <a:solidFill>
            <a:srgbClr val="442E80">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272" name="Google Shape;272;p13"/>
          <p:cNvPicPr preferRelativeResize="0"/>
          <p:nvPr/>
        </p:nvPicPr>
        <p:blipFill rotWithShape="1">
          <a:blip r:embed="rId4">
            <a:alphaModFix/>
          </a:blip>
          <a:srcRect/>
          <a:stretch/>
        </p:blipFill>
        <p:spPr>
          <a:xfrm>
            <a:off x="8097294" y="5291109"/>
            <a:ext cx="1730107" cy="232446"/>
          </a:xfrm>
          <a:prstGeom prst="rect">
            <a:avLst/>
          </a:prstGeom>
          <a:noFill/>
          <a:ln>
            <a:noFill/>
          </a:ln>
        </p:spPr>
      </p:pic>
      <p:pic>
        <p:nvPicPr>
          <p:cNvPr id="273" name="Google Shape;273;p13"/>
          <p:cNvPicPr preferRelativeResize="0"/>
          <p:nvPr/>
        </p:nvPicPr>
        <p:blipFill rotWithShape="1">
          <a:blip r:embed="rId5">
            <a:alphaModFix/>
          </a:blip>
          <a:srcRect/>
          <a:stretch/>
        </p:blipFill>
        <p:spPr>
          <a:xfrm>
            <a:off x="579863" y="707289"/>
            <a:ext cx="1067193" cy="9655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7299-E887-460D-B12E-458524CED0C7}"/>
              </a:ext>
            </a:extLst>
          </p:cNvPr>
          <p:cNvSpPr txBox="1">
            <a:spLocks/>
          </p:cNvSpPr>
          <p:nvPr/>
        </p:nvSpPr>
        <p:spPr>
          <a:xfrm>
            <a:off x="2744287" y="1955886"/>
            <a:ext cx="6468294" cy="1983126"/>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761878">
              <a:buClrTx/>
              <a:defRPr/>
            </a:pPr>
            <a:r>
              <a:rPr lang="en-US" sz="4499" dirty="0">
                <a:solidFill>
                  <a:srgbClr val="1A2F59"/>
                </a:solidFill>
                <a:latin typeface="Clarendon LT Std"/>
              </a:rPr>
              <a:t>Understanding Rollover Options and Retirement Income Strategies</a:t>
            </a:r>
          </a:p>
        </p:txBody>
      </p:sp>
    </p:spTree>
    <p:extLst>
      <p:ext uri="{BB962C8B-B14F-4D97-AF65-F5344CB8AC3E}">
        <p14:creationId xmlns:p14="http://schemas.microsoft.com/office/powerpoint/2010/main" val="14883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4"/>
          <p:cNvPicPr preferRelativeResize="0"/>
          <p:nvPr/>
        </p:nvPicPr>
        <p:blipFill rotWithShape="1">
          <a:blip r:embed="rId3">
            <a:alphaModFix/>
          </a:blip>
          <a:srcRect l="20022" t="9498" r="1134" b="6193"/>
          <a:stretch/>
        </p:blipFill>
        <p:spPr>
          <a:xfrm>
            <a:off x="2057400" y="-37515"/>
            <a:ext cx="8101013" cy="5752516"/>
          </a:xfrm>
          <a:prstGeom prst="rect">
            <a:avLst/>
          </a:prstGeom>
          <a:noFill/>
          <a:ln>
            <a:noFill/>
          </a:ln>
        </p:spPr>
      </p:pic>
      <p:sp>
        <p:nvSpPr>
          <p:cNvPr id="280" name="Google Shape;280;p14"/>
          <p:cNvSpPr/>
          <p:nvPr/>
        </p:nvSpPr>
        <p:spPr>
          <a:xfrm>
            <a:off x="2334638" y="-38068"/>
            <a:ext cx="7825268" cy="5752516"/>
          </a:xfrm>
          <a:prstGeom prst="rect">
            <a:avLst/>
          </a:prstGeom>
          <a:solidFill>
            <a:srgbClr val="442E80">
              <a:alpha val="5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81" name="Google Shape;281;p14"/>
          <p:cNvSpPr/>
          <p:nvPr/>
        </p:nvSpPr>
        <p:spPr>
          <a:xfrm>
            <a:off x="3533928" y="296322"/>
            <a:ext cx="2602467" cy="4650251"/>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82" name="Google Shape;282;p14"/>
          <p:cNvSpPr txBox="1"/>
          <p:nvPr/>
        </p:nvSpPr>
        <p:spPr>
          <a:xfrm>
            <a:off x="3595025" y="1485901"/>
            <a:ext cx="2480272"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59729"/>
              </a:buClr>
              <a:buSzPts val="2070"/>
              <a:buFont typeface="Arial"/>
              <a:buChar char="•"/>
            </a:pPr>
            <a:r>
              <a:rPr lang="en-US" sz="1800" b="0" i="0" u="none" strike="noStrike" cap="none">
                <a:solidFill>
                  <a:srgbClr val="2C2C2D"/>
                </a:solidFill>
                <a:latin typeface="Arial"/>
                <a:ea typeface="Arial"/>
                <a:cs typeface="Arial"/>
                <a:sym typeface="Arial"/>
              </a:rPr>
              <a:t>Immediate, unrestricted access to your money</a:t>
            </a:r>
            <a:endParaRPr sz="1400" b="0" i="0" u="none" strike="noStrike" cap="none">
              <a:solidFill>
                <a:srgbClr val="000000"/>
              </a:solidFill>
              <a:latin typeface="Arial"/>
              <a:ea typeface="Arial"/>
              <a:cs typeface="Arial"/>
              <a:sym typeface="Arial"/>
            </a:endParaRPr>
          </a:p>
        </p:txBody>
      </p:sp>
      <p:sp>
        <p:nvSpPr>
          <p:cNvPr id="283" name="Google Shape;283;p14"/>
          <p:cNvSpPr/>
          <p:nvPr/>
        </p:nvSpPr>
        <p:spPr>
          <a:xfrm>
            <a:off x="6356733" y="296322"/>
            <a:ext cx="3414639" cy="4650251"/>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84" name="Google Shape;284;p14"/>
          <p:cNvSpPr txBox="1"/>
          <p:nvPr/>
        </p:nvSpPr>
        <p:spPr>
          <a:xfrm>
            <a:off x="6448554" y="1485901"/>
            <a:ext cx="3230996" cy="32932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Distribution may be </a:t>
            </a:r>
            <a:br>
              <a:rPr lang="en-US" sz="1800" b="0" i="0" u="none" strike="noStrike" cap="none">
                <a:solidFill>
                  <a:srgbClr val="2C2C2D"/>
                </a:solidFill>
                <a:latin typeface="Arial"/>
                <a:ea typeface="Arial"/>
                <a:cs typeface="Arial"/>
                <a:sym typeface="Arial"/>
              </a:rPr>
            </a:br>
            <a:r>
              <a:rPr lang="en-US" sz="1800" b="0" i="0" u="none" strike="noStrike" cap="none">
                <a:solidFill>
                  <a:srgbClr val="2C2C2D"/>
                </a:solidFill>
                <a:latin typeface="Arial"/>
                <a:ea typeface="Arial"/>
                <a:cs typeface="Arial"/>
                <a:sym typeface="Arial"/>
              </a:rPr>
              <a:t>subject to significant penalties and taxes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Distributed dollars can only be rolled over into another employer plan or IRA if done so within 60 days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C62E3C"/>
              </a:buClr>
              <a:buSzPts val="2070"/>
              <a:buFont typeface="Arial"/>
              <a:buChar char="•"/>
            </a:pPr>
            <a:r>
              <a:rPr lang="en-US" sz="1800" b="0" i="0" u="none" strike="noStrike" cap="none">
                <a:solidFill>
                  <a:srgbClr val="2C2C2D"/>
                </a:solidFill>
                <a:latin typeface="Arial"/>
                <a:ea typeface="Arial"/>
                <a:cs typeface="Arial"/>
                <a:sym typeface="Arial"/>
              </a:rPr>
              <a:t>Taking the cash and spending it now can throw your future retirement plans off course</a:t>
            </a:r>
            <a:endParaRPr sz="1400" b="0" i="0" u="none" strike="noStrike" cap="none">
              <a:solidFill>
                <a:srgbClr val="000000"/>
              </a:solidFill>
              <a:latin typeface="Arial"/>
              <a:ea typeface="Arial"/>
              <a:cs typeface="Arial"/>
              <a:sym typeface="Arial"/>
            </a:endParaRPr>
          </a:p>
        </p:txBody>
      </p:sp>
      <p:grpSp>
        <p:nvGrpSpPr>
          <p:cNvPr id="285" name="Google Shape;285;p14"/>
          <p:cNvGrpSpPr/>
          <p:nvPr/>
        </p:nvGrpSpPr>
        <p:grpSpPr>
          <a:xfrm>
            <a:off x="0" y="-269205"/>
            <a:ext cx="3511893" cy="6012871"/>
            <a:chOff x="-11016" y="-263235"/>
            <a:chExt cx="3511893" cy="6012871"/>
          </a:xfrm>
        </p:grpSpPr>
        <p:sp>
          <p:nvSpPr>
            <p:cNvPr id="286" name="Google Shape;286;p14"/>
            <p:cNvSpPr/>
            <p:nvPr/>
          </p:nvSpPr>
          <p:spPr>
            <a:xfrm>
              <a:off x="-11016" y="-31545"/>
              <a:ext cx="3511893" cy="5757564"/>
            </a:xfrm>
            <a:custGeom>
              <a:avLst/>
              <a:gdLst/>
              <a:ahLst/>
              <a:cxnLst/>
              <a:rect l="l" t="t" r="r" b="b"/>
              <a:pathLst>
                <a:path w="3776056" h="5757564" extrusionOk="0">
                  <a:moveTo>
                    <a:pt x="0" y="1252"/>
                  </a:moveTo>
                  <a:lnTo>
                    <a:pt x="2750264" y="0"/>
                  </a:lnTo>
                  <a:lnTo>
                    <a:pt x="3776056" y="5757564"/>
                  </a:lnTo>
                  <a:lnTo>
                    <a:pt x="0" y="5757563"/>
                  </a:lnTo>
                  <a:lnTo>
                    <a:pt x="0" y="125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cxnSp>
          <p:nvCxnSpPr>
            <p:cNvPr id="287" name="Google Shape;287;p14"/>
            <p:cNvCxnSpPr/>
            <p:nvPr/>
          </p:nvCxnSpPr>
          <p:spPr>
            <a:xfrm>
              <a:off x="2322129" y="-263235"/>
              <a:ext cx="1041260" cy="6012871"/>
            </a:xfrm>
            <a:prstGeom prst="straightConnector1">
              <a:avLst/>
            </a:prstGeom>
            <a:noFill/>
            <a:ln w="25400" cap="flat" cmpd="sng">
              <a:solidFill>
                <a:schemeClr val="accent1"/>
              </a:solidFill>
              <a:prstDash val="solid"/>
              <a:miter lim="800000"/>
              <a:headEnd type="none" w="sm" len="sm"/>
              <a:tailEnd type="none" w="sm" len="sm"/>
            </a:ln>
          </p:spPr>
        </p:cxnSp>
      </p:grpSp>
      <p:sp>
        <p:nvSpPr>
          <p:cNvPr id="288" name="Google Shape;288;p14"/>
          <p:cNvSpPr txBox="1"/>
          <p:nvPr/>
        </p:nvSpPr>
        <p:spPr>
          <a:xfrm>
            <a:off x="387041" y="2406156"/>
            <a:ext cx="259514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3:</a:t>
            </a:r>
            <a:r>
              <a:rPr lang="en-US" sz="2400" b="1" i="0" u="none" strike="noStrike" cap="none">
                <a:solidFill>
                  <a:srgbClr val="BCCF31"/>
                </a:solidFill>
                <a:latin typeface="Rockwell"/>
                <a:ea typeface="Rockwell"/>
                <a:cs typeface="Rockwell"/>
                <a:sym typeface="Rockwell"/>
              </a:rPr>
              <a:t> </a:t>
            </a:r>
            <a:r>
              <a:rPr lang="en-US" sz="2400" b="1" i="0" u="none" strike="noStrike" cap="none">
                <a:solidFill>
                  <a:srgbClr val="8567A7"/>
                </a:solidFill>
                <a:latin typeface="Arial"/>
                <a:ea typeface="Arial"/>
                <a:cs typeface="Arial"/>
                <a:sym typeface="Arial"/>
              </a:rPr>
              <a:t>Convert your employer plan to cash</a:t>
            </a:r>
            <a:endParaRPr sz="1400" b="0" i="0" u="none" strike="noStrike" cap="none">
              <a:solidFill>
                <a:srgbClr val="000000"/>
              </a:solidFill>
              <a:latin typeface="Arial"/>
              <a:ea typeface="Arial"/>
              <a:cs typeface="Arial"/>
              <a:sym typeface="Arial"/>
            </a:endParaRPr>
          </a:p>
        </p:txBody>
      </p:sp>
      <p:pic>
        <p:nvPicPr>
          <p:cNvPr id="289" name="Google Shape;289;p14"/>
          <p:cNvPicPr preferRelativeResize="0"/>
          <p:nvPr/>
        </p:nvPicPr>
        <p:blipFill rotWithShape="1">
          <a:blip r:embed="rId4">
            <a:alphaModFix/>
          </a:blip>
          <a:srcRect/>
          <a:stretch/>
        </p:blipFill>
        <p:spPr>
          <a:xfrm>
            <a:off x="8097294" y="5291109"/>
            <a:ext cx="1730107" cy="232446"/>
          </a:xfrm>
          <a:prstGeom prst="rect">
            <a:avLst/>
          </a:prstGeom>
          <a:noFill/>
          <a:ln>
            <a:noFill/>
          </a:ln>
        </p:spPr>
      </p:pic>
      <p:sp>
        <p:nvSpPr>
          <p:cNvPr id="290" name="Google Shape;290;p14"/>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20</a:t>
            </a:fld>
            <a:endParaRPr sz="1100" b="0" i="0" u="none" strike="noStrike" cap="none">
              <a:solidFill>
                <a:srgbClr val="2C2C2D"/>
              </a:solidFill>
              <a:latin typeface="Arial"/>
              <a:ea typeface="Arial"/>
              <a:cs typeface="Arial"/>
              <a:sym typeface="Arial"/>
            </a:endParaRPr>
          </a:p>
        </p:txBody>
      </p:sp>
      <p:sp>
        <p:nvSpPr>
          <p:cNvPr id="291" name="Google Shape;291;p14"/>
          <p:cNvSpPr txBox="1"/>
          <p:nvPr/>
        </p:nvSpPr>
        <p:spPr>
          <a:xfrm>
            <a:off x="4085237" y="5253106"/>
            <a:ext cx="4010564" cy="30774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Narrow"/>
                <a:ea typeface="Arial Narrow"/>
                <a:cs typeface="Arial Narrow"/>
                <a:sym typeface="Arial Narrow"/>
              </a:rPr>
              <a:t>SOURCE | IRS.gov, </a:t>
            </a:r>
            <a:r>
              <a:rPr lang="en-US" sz="800" b="0" i="0" u="sng" strike="noStrike" cap="none">
                <a:solidFill>
                  <a:schemeClr val="lt1"/>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Rollovers of Retirement Plan and IRA Distributions</a:t>
            </a:r>
            <a:r>
              <a:rPr lang="en-US" sz="800" b="0" i="0" u="none" strike="noStrike" cap="none">
                <a:solidFill>
                  <a:schemeClr val="lt1"/>
                </a:solidFill>
                <a:latin typeface="Arial Narrow"/>
                <a:ea typeface="Arial Narrow"/>
                <a:cs typeface="Arial Narrow"/>
                <a:sym typeface="Arial Narrow"/>
              </a:rPr>
              <a:t>, June 16, 2022.</a:t>
            </a:r>
            <a:endParaRPr sz="800" b="0" i="0" u="none" strike="noStrike" cap="none">
              <a:solidFill>
                <a:schemeClr val="lt1"/>
              </a:solidFill>
              <a:latin typeface="Arial Narrow"/>
              <a:ea typeface="Arial Narrow"/>
              <a:cs typeface="Arial Narrow"/>
              <a:sym typeface="Arial Narrow"/>
            </a:endParaRPr>
          </a:p>
        </p:txBody>
      </p:sp>
      <p:pic>
        <p:nvPicPr>
          <p:cNvPr id="292" name="Google Shape;292;p14"/>
          <p:cNvPicPr preferRelativeResize="0"/>
          <p:nvPr/>
        </p:nvPicPr>
        <p:blipFill rotWithShape="1">
          <a:blip r:embed="rId6">
            <a:alphaModFix/>
          </a:blip>
          <a:srcRect/>
          <a:stretch/>
        </p:blipFill>
        <p:spPr>
          <a:xfrm>
            <a:off x="4332159" y="460534"/>
            <a:ext cx="995874" cy="995874"/>
          </a:xfrm>
          <a:prstGeom prst="rect">
            <a:avLst/>
          </a:prstGeom>
          <a:noFill/>
          <a:ln>
            <a:noFill/>
          </a:ln>
        </p:spPr>
      </p:pic>
      <p:pic>
        <p:nvPicPr>
          <p:cNvPr id="293" name="Google Shape;293;p14"/>
          <p:cNvPicPr preferRelativeResize="0"/>
          <p:nvPr/>
        </p:nvPicPr>
        <p:blipFill rotWithShape="1">
          <a:blip r:embed="rId7">
            <a:alphaModFix/>
          </a:blip>
          <a:srcRect/>
          <a:stretch/>
        </p:blipFill>
        <p:spPr>
          <a:xfrm>
            <a:off x="7566115" y="460534"/>
            <a:ext cx="995874" cy="995874"/>
          </a:xfrm>
          <a:prstGeom prst="rect">
            <a:avLst/>
          </a:prstGeom>
          <a:noFill/>
          <a:ln>
            <a:noFill/>
          </a:ln>
        </p:spPr>
      </p:pic>
      <p:pic>
        <p:nvPicPr>
          <p:cNvPr id="294" name="Google Shape;294;p14"/>
          <p:cNvPicPr preferRelativeResize="0"/>
          <p:nvPr/>
        </p:nvPicPr>
        <p:blipFill rotWithShape="1">
          <a:blip r:embed="rId8">
            <a:alphaModFix/>
          </a:blip>
          <a:srcRect/>
          <a:stretch/>
        </p:blipFill>
        <p:spPr>
          <a:xfrm>
            <a:off x="475791" y="1337083"/>
            <a:ext cx="1067193" cy="9655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fade">
                                      <p:cBhvr>
                                        <p:cTn id="11" dur="500"/>
                                        <p:tgtEl>
                                          <p:spTgt spid="28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3"/>
                                        </p:tgtEl>
                                        <p:attrNameLst>
                                          <p:attrName>style.visibility</p:attrName>
                                        </p:attrNameLst>
                                      </p:cBhvr>
                                      <p:to>
                                        <p:strVal val="visible"/>
                                      </p:to>
                                    </p:set>
                                    <p:animEffect transition="in" filter="fade">
                                      <p:cBhvr>
                                        <p:cTn id="16" dur="500"/>
                                        <p:tgtEl>
                                          <p:spTgt spid="28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84"/>
                                        </p:tgtEl>
                                        <p:attrNameLst>
                                          <p:attrName>style.visibility</p:attrName>
                                        </p:attrNameLst>
                                      </p:cBhvr>
                                      <p:to>
                                        <p:strVal val="visible"/>
                                      </p:to>
                                    </p:set>
                                    <p:animEffect transition="in" filter="fade">
                                      <p:cBhvr>
                                        <p:cTn id="20" dur="500"/>
                                        <p:tgtEl>
                                          <p:spTgt spid="284"/>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a:spLocks noGrp="1"/>
          </p:cNvSpPr>
          <p:nvPr>
            <p:ph type="body" idx="4294967295"/>
          </p:nvPr>
        </p:nvSpPr>
        <p:spPr>
          <a:xfrm>
            <a:off x="5090318" y="1520371"/>
            <a:ext cx="4649788" cy="27432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C2C2D"/>
              </a:buClr>
              <a:buSzPts val="2000"/>
              <a:buNone/>
            </a:pPr>
            <a:r>
              <a:rPr lang="en-US" sz="2000">
                <a:solidFill>
                  <a:srgbClr val="2C2C2D"/>
                </a:solidFill>
                <a:latin typeface="Arial"/>
                <a:ea typeface="Arial"/>
                <a:cs typeface="Arial"/>
                <a:sym typeface="Arial"/>
              </a:rPr>
              <a:t>Distribution = income, so income taxes are due at the current rate</a:t>
            </a:r>
            <a:endParaRPr/>
          </a:p>
          <a:p>
            <a:pPr marL="0" lvl="0" indent="0" algn="l" rtl="0">
              <a:lnSpc>
                <a:spcPct val="90000"/>
              </a:lnSpc>
              <a:spcBef>
                <a:spcPts val="1800"/>
              </a:spcBef>
              <a:spcAft>
                <a:spcPts val="0"/>
              </a:spcAft>
              <a:buClr>
                <a:srgbClr val="2C2C2D"/>
              </a:buClr>
              <a:buSzPts val="2000"/>
              <a:buNone/>
            </a:pPr>
            <a:r>
              <a:rPr lang="en-US" sz="2000">
                <a:solidFill>
                  <a:srgbClr val="2C2C2D"/>
                </a:solidFill>
                <a:latin typeface="Arial"/>
                <a:ea typeface="Arial"/>
                <a:cs typeface="Arial"/>
                <a:sym typeface="Arial"/>
              </a:rPr>
              <a:t>20% mandatory withholding</a:t>
            </a:r>
            <a:endParaRPr/>
          </a:p>
          <a:p>
            <a:pPr marL="0" lvl="0" indent="0" algn="l" rtl="0">
              <a:lnSpc>
                <a:spcPct val="90000"/>
              </a:lnSpc>
              <a:spcBef>
                <a:spcPts val="1800"/>
              </a:spcBef>
              <a:spcAft>
                <a:spcPts val="0"/>
              </a:spcAft>
              <a:buClr>
                <a:srgbClr val="2C2C2D"/>
              </a:buClr>
              <a:buSzPts val="2000"/>
              <a:buNone/>
            </a:pPr>
            <a:r>
              <a:rPr lang="en-US" sz="2000">
                <a:solidFill>
                  <a:srgbClr val="2C2C2D"/>
                </a:solidFill>
                <a:latin typeface="Arial"/>
                <a:ea typeface="Arial"/>
                <a:cs typeface="Arial"/>
                <a:sym typeface="Arial"/>
              </a:rPr>
              <a:t>10% additional tax on early withdrawals (before age 59½)*</a:t>
            </a:r>
            <a:endParaRPr/>
          </a:p>
          <a:p>
            <a:pPr marL="0" lvl="0" indent="0" algn="l" rtl="0">
              <a:lnSpc>
                <a:spcPct val="90000"/>
              </a:lnSpc>
              <a:spcBef>
                <a:spcPts val="1800"/>
              </a:spcBef>
              <a:spcAft>
                <a:spcPts val="0"/>
              </a:spcAft>
              <a:buClr>
                <a:srgbClr val="2C2C2D"/>
              </a:buClr>
              <a:buSzPts val="2000"/>
              <a:buNone/>
            </a:pPr>
            <a:r>
              <a:rPr lang="en-US" sz="2000">
                <a:solidFill>
                  <a:srgbClr val="2C2C2D"/>
                </a:solidFill>
                <a:latin typeface="Arial"/>
                <a:ea typeface="Arial"/>
                <a:cs typeface="Arial"/>
                <a:sym typeface="Arial"/>
              </a:rPr>
              <a:t>No longer tax-deferred</a:t>
            </a:r>
            <a:endParaRPr/>
          </a:p>
          <a:p>
            <a:pPr marL="0" lvl="0" indent="0" algn="l" rtl="0">
              <a:lnSpc>
                <a:spcPct val="90000"/>
              </a:lnSpc>
              <a:spcBef>
                <a:spcPts val="1800"/>
              </a:spcBef>
              <a:spcAft>
                <a:spcPts val="0"/>
              </a:spcAft>
              <a:buClr>
                <a:srgbClr val="2C2C2D"/>
              </a:buClr>
              <a:buSzPts val="2000"/>
              <a:buNone/>
            </a:pPr>
            <a:r>
              <a:rPr lang="en-US" sz="2000">
                <a:solidFill>
                  <a:srgbClr val="2C2C2D"/>
                </a:solidFill>
                <a:latin typeface="Arial"/>
                <a:ea typeface="Arial"/>
                <a:cs typeface="Arial"/>
                <a:sym typeface="Arial"/>
              </a:rPr>
              <a:t>Possible state taxes</a:t>
            </a:r>
            <a:endParaRPr/>
          </a:p>
        </p:txBody>
      </p:sp>
      <p:sp>
        <p:nvSpPr>
          <p:cNvPr id="301" name="Google Shape;301;p15"/>
          <p:cNvSpPr txBox="1"/>
          <p:nvPr/>
        </p:nvSpPr>
        <p:spPr>
          <a:xfrm>
            <a:off x="456407" y="3081635"/>
            <a:ext cx="30964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Taxes and penalties</a:t>
            </a:r>
            <a:endParaRPr sz="1400" b="0" i="0" u="none" strike="noStrike" cap="none">
              <a:solidFill>
                <a:srgbClr val="000000"/>
              </a:solidFill>
              <a:latin typeface="Arial"/>
              <a:ea typeface="Arial"/>
              <a:cs typeface="Arial"/>
              <a:sym typeface="Arial"/>
            </a:endParaRPr>
          </a:p>
        </p:txBody>
      </p:sp>
      <p:cxnSp>
        <p:nvCxnSpPr>
          <p:cNvPr id="302" name="Google Shape;302;p15"/>
          <p:cNvCxnSpPr/>
          <p:nvPr/>
        </p:nvCxnSpPr>
        <p:spPr>
          <a:xfrm>
            <a:off x="431799" y="1869288"/>
            <a:ext cx="3095171" cy="0"/>
          </a:xfrm>
          <a:prstGeom prst="straightConnector1">
            <a:avLst/>
          </a:prstGeom>
          <a:noFill/>
          <a:ln w="9525" cap="flat" cmpd="sng">
            <a:solidFill>
              <a:schemeClr val="lt1"/>
            </a:solidFill>
            <a:prstDash val="solid"/>
            <a:miter lim="800000"/>
            <a:headEnd type="none" w="sm" len="sm"/>
            <a:tailEnd type="none" w="sm" len="sm"/>
          </a:ln>
        </p:spPr>
      </p:cxnSp>
      <p:cxnSp>
        <p:nvCxnSpPr>
          <p:cNvPr id="303" name="Google Shape;303;p15"/>
          <p:cNvCxnSpPr/>
          <p:nvPr/>
        </p:nvCxnSpPr>
        <p:spPr>
          <a:xfrm>
            <a:off x="431799" y="3766123"/>
            <a:ext cx="3095171" cy="0"/>
          </a:xfrm>
          <a:prstGeom prst="straightConnector1">
            <a:avLst/>
          </a:prstGeom>
          <a:noFill/>
          <a:ln w="9525" cap="flat" cmpd="sng">
            <a:solidFill>
              <a:schemeClr val="lt1"/>
            </a:solidFill>
            <a:prstDash val="solid"/>
            <a:miter lim="800000"/>
            <a:headEnd type="none" w="sm" len="sm"/>
            <a:tailEnd type="none" w="sm" len="sm"/>
          </a:ln>
        </p:spPr>
      </p:cxnSp>
      <p:sp>
        <p:nvSpPr>
          <p:cNvPr id="304" name="Google Shape;304;p15"/>
          <p:cNvSpPr txBox="1"/>
          <p:nvPr/>
        </p:nvSpPr>
        <p:spPr>
          <a:xfrm>
            <a:off x="456407" y="2077644"/>
            <a:ext cx="307056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BCCF31"/>
                </a:solidFill>
                <a:latin typeface="Rockwell"/>
                <a:ea typeface="Rockwell"/>
                <a:cs typeface="Rockwell"/>
                <a:sym typeface="Rockwell"/>
              </a:rPr>
              <a:t>The costly side of cashing out:</a:t>
            </a:r>
            <a:endParaRPr sz="1400" b="0" i="0" u="none" strike="noStrike" cap="none">
              <a:solidFill>
                <a:srgbClr val="000000"/>
              </a:solidFill>
              <a:latin typeface="Arial"/>
              <a:ea typeface="Arial"/>
              <a:cs typeface="Arial"/>
              <a:sym typeface="Arial"/>
            </a:endParaRPr>
          </a:p>
        </p:txBody>
      </p:sp>
      <p:cxnSp>
        <p:nvCxnSpPr>
          <p:cNvPr id="305" name="Google Shape;305;p15"/>
          <p:cNvCxnSpPr/>
          <p:nvPr/>
        </p:nvCxnSpPr>
        <p:spPr>
          <a:xfrm>
            <a:off x="5079206" y="2228850"/>
            <a:ext cx="4436269" cy="0"/>
          </a:xfrm>
          <a:prstGeom prst="straightConnector1">
            <a:avLst/>
          </a:prstGeom>
          <a:noFill/>
          <a:ln w="9525" cap="flat" cmpd="sng">
            <a:solidFill>
              <a:schemeClr val="dk2"/>
            </a:solidFill>
            <a:prstDash val="solid"/>
            <a:miter lim="800000"/>
            <a:headEnd type="none" w="sm" len="sm"/>
            <a:tailEnd type="none" w="sm" len="sm"/>
          </a:ln>
        </p:spPr>
      </p:cxnSp>
      <p:cxnSp>
        <p:nvCxnSpPr>
          <p:cNvPr id="306" name="Google Shape;306;p15"/>
          <p:cNvCxnSpPr/>
          <p:nvPr/>
        </p:nvCxnSpPr>
        <p:spPr>
          <a:xfrm>
            <a:off x="5079206" y="2733675"/>
            <a:ext cx="4436269" cy="0"/>
          </a:xfrm>
          <a:prstGeom prst="straightConnector1">
            <a:avLst/>
          </a:prstGeom>
          <a:noFill/>
          <a:ln w="9525" cap="flat" cmpd="sng">
            <a:solidFill>
              <a:schemeClr val="dk2"/>
            </a:solidFill>
            <a:prstDash val="solid"/>
            <a:miter lim="800000"/>
            <a:headEnd type="none" w="sm" len="sm"/>
            <a:tailEnd type="none" w="sm" len="sm"/>
          </a:ln>
        </p:spPr>
      </p:cxnSp>
      <p:cxnSp>
        <p:nvCxnSpPr>
          <p:cNvPr id="307" name="Google Shape;307;p15"/>
          <p:cNvCxnSpPr/>
          <p:nvPr/>
        </p:nvCxnSpPr>
        <p:spPr>
          <a:xfrm>
            <a:off x="5079206" y="3543300"/>
            <a:ext cx="4436269" cy="0"/>
          </a:xfrm>
          <a:prstGeom prst="straightConnector1">
            <a:avLst/>
          </a:prstGeom>
          <a:noFill/>
          <a:ln w="9525" cap="flat" cmpd="sng">
            <a:solidFill>
              <a:schemeClr val="dk2"/>
            </a:solidFill>
            <a:prstDash val="solid"/>
            <a:miter lim="800000"/>
            <a:headEnd type="none" w="sm" len="sm"/>
            <a:tailEnd type="none" w="sm" len="sm"/>
          </a:ln>
        </p:spPr>
      </p:cxnSp>
      <p:sp>
        <p:nvSpPr>
          <p:cNvPr id="308" name="Google Shape;308;p15"/>
          <p:cNvSpPr txBox="1"/>
          <p:nvPr/>
        </p:nvSpPr>
        <p:spPr>
          <a:xfrm>
            <a:off x="5059899" y="4515984"/>
            <a:ext cx="369570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2C2C2D"/>
                </a:solidFill>
                <a:latin typeface="Arial"/>
                <a:ea typeface="Arial"/>
                <a:cs typeface="Arial"/>
                <a:sym typeface="Arial"/>
              </a:rPr>
              <a:t>*Most distributions before age 59½ may be subject to an additional 10% tax.</a:t>
            </a:r>
            <a:endParaRPr sz="1400" b="0" i="0" u="none" strike="noStrike" cap="none">
              <a:solidFill>
                <a:srgbClr val="000000"/>
              </a:solidFill>
              <a:latin typeface="Arial"/>
              <a:ea typeface="Arial"/>
              <a:cs typeface="Arial"/>
              <a:sym typeface="Arial"/>
            </a:endParaRPr>
          </a:p>
        </p:txBody>
      </p:sp>
      <p:sp>
        <p:nvSpPr>
          <p:cNvPr id="309" name="Google Shape;309;p15"/>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21</a:t>
            </a:fld>
            <a:endParaRPr sz="1100" b="0" i="0" u="none" strike="noStrike" cap="none">
              <a:solidFill>
                <a:schemeClr val="lt1"/>
              </a:solidFill>
              <a:latin typeface="Arial"/>
              <a:ea typeface="Arial"/>
              <a:cs typeface="Arial"/>
              <a:sym typeface="Arial"/>
            </a:endParaRPr>
          </a:p>
        </p:txBody>
      </p:sp>
      <p:cxnSp>
        <p:nvCxnSpPr>
          <p:cNvPr id="310" name="Google Shape;310;p15"/>
          <p:cNvCxnSpPr/>
          <p:nvPr/>
        </p:nvCxnSpPr>
        <p:spPr>
          <a:xfrm>
            <a:off x="5079206" y="3997062"/>
            <a:ext cx="4436269" cy="0"/>
          </a:xfrm>
          <a:prstGeom prst="straightConnector1">
            <a:avLst/>
          </a:prstGeom>
          <a:noFill/>
          <a:ln w="9525" cap="flat" cmpd="sng">
            <a:solidFill>
              <a:schemeClr val="dk2"/>
            </a:solidFill>
            <a:prstDash val="solid"/>
            <a:miter lim="800000"/>
            <a:headEnd type="none" w="sm" len="sm"/>
            <a:tailEnd type="none" w="sm" len="sm"/>
          </a:ln>
        </p:spPr>
      </p:cxnSp>
      <p:sp>
        <p:nvSpPr>
          <p:cNvPr id="311" name="Google Shape;311;p15"/>
          <p:cNvSpPr txBox="1"/>
          <p:nvPr/>
        </p:nvSpPr>
        <p:spPr>
          <a:xfrm>
            <a:off x="5059899" y="4748200"/>
            <a:ext cx="3531208" cy="324995"/>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SzPts val="800"/>
              <a:buFont typeface="Arial"/>
              <a:buNone/>
            </a:pPr>
            <a:r>
              <a:rPr lang="en-US" sz="800" b="0" i="0" u="none" strike="noStrike" cap="none">
                <a:solidFill>
                  <a:schemeClr val="dk2"/>
                </a:solidFill>
                <a:latin typeface="Arial Narrow"/>
                <a:ea typeface="Arial Narrow"/>
                <a:cs typeface="Arial Narrow"/>
                <a:sym typeface="Arial Narrow"/>
              </a:rPr>
              <a:t>SOURCE | IRS.gov, </a:t>
            </a:r>
            <a:r>
              <a:rPr lang="en-US" sz="800" b="0" i="0" u="sng" strike="noStrike" cap="none">
                <a:solidFill>
                  <a:schemeClr val="dk2"/>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Rollovers of Retirement Plan and IRA Distributions</a:t>
            </a:r>
            <a:r>
              <a:rPr lang="en-US" sz="800" b="0" i="0" u="none" strike="noStrike" cap="none">
                <a:solidFill>
                  <a:schemeClr val="dk2"/>
                </a:solidFill>
                <a:latin typeface="Arial Narrow"/>
                <a:ea typeface="Arial Narrow"/>
                <a:cs typeface="Arial Narrow"/>
                <a:sym typeface="Arial Narrow"/>
              </a:rPr>
              <a:t>, June 16, 2022.</a:t>
            </a:r>
            <a:endParaRPr sz="800" b="0" i="0" u="none" strike="noStrike" cap="none">
              <a:solidFill>
                <a:schemeClr val="dk2"/>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Effect transition="in" filter="fade">
                                      <p:cBhvr>
                                        <p:cTn id="7" dur="1000"/>
                                        <p:tgtEl>
                                          <p:spTgt spid="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1" end="1"/>
                                            </p:txEl>
                                          </p:spTgt>
                                        </p:tgtEl>
                                        <p:attrNameLst>
                                          <p:attrName>style.visibility</p:attrName>
                                        </p:attrNameLst>
                                      </p:cBhvr>
                                      <p:to>
                                        <p:strVal val="visible"/>
                                      </p:to>
                                    </p:set>
                                    <p:animEffect transition="in" filter="fade">
                                      <p:cBhvr>
                                        <p:cTn id="12" dur="1000"/>
                                        <p:tgtEl>
                                          <p:spTgt spid="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2" end="2"/>
                                            </p:txEl>
                                          </p:spTgt>
                                        </p:tgtEl>
                                        <p:attrNameLst>
                                          <p:attrName>style.visibility</p:attrName>
                                        </p:attrNameLst>
                                      </p:cBhvr>
                                      <p:to>
                                        <p:strVal val="visible"/>
                                      </p:to>
                                    </p:set>
                                    <p:animEffect transition="in" filter="fade">
                                      <p:cBhvr>
                                        <p:cTn id="17" dur="1000"/>
                                        <p:tgtEl>
                                          <p:spTgt spid="3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3" end="3"/>
                                            </p:txEl>
                                          </p:spTgt>
                                        </p:tgtEl>
                                        <p:attrNameLst>
                                          <p:attrName>style.visibility</p:attrName>
                                        </p:attrNameLst>
                                      </p:cBhvr>
                                      <p:to>
                                        <p:strVal val="visible"/>
                                      </p:to>
                                    </p:set>
                                    <p:animEffect transition="in" filter="fade">
                                      <p:cBhvr>
                                        <p:cTn id="22" dur="1000"/>
                                        <p:tgtEl>
                                          <p:spTgt spid="3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0">
                                            <p:txEl>
                                              <p:pRg st="4" end="4"/>
                                            </p:txEl>
                                          </p:spTgt>
                                        </p:tgtEl>
                                        <p:attrNameLst>
                                          <p:attrName>style.visibility</p:attrName>
                                        </p:attrNameLst>
                                      </p:cBhvr>
                                      <p:to>
                                        <p:strVal val="visible"/>
                                      </p:to>
                                    </p:set>
                                    <p:animEffect transition="in" filter="fade">
                                      <p:cBhvr>
                                        <p:cTn id="27" dur="1000"/>
                                        <p:tgtEl>
                                          <p:spTgt spid="300">
                                            <p:txEl>
                                              <p:pRg st="4" end="4"/>
                                            </p:txEl>
                                          </p:spTgt>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305"/>
                                        </p:tgtEl>
                                        <p:attrNameLst>
                                          <p:attrName>style.visibility</p:attrName>
                                        </p:attrNameLst>
                                      </p:cBhvr>
                                      <p:to>
                                        <p:strVal val="visible"/>
                                      </p:to>
                                    </p:set>
                                  </p:childTnLst>
                                </p:cTn>
                              </p:par>
                            </p:childTnLst>
                          </p:cTn>
                        </p:par>
                        <p:par>
                          <p:cTn id="31" fill="hold">
                            <p:stCondLst>
                              <p:cond delay="1001"/>
                            </p:stCondLst>
                            <p:childTnLst>
                              <p:par>
                                <p:cTn id="32" presetID="1" presetClass="entr" presetSubtype="0" fill="hold" nodeType="afterEffect">
                                  <p:stCondLst>
                                    <p:cond delay="0"/>
                                  </p:stCondLst>
                                  <p:childTnLst>
                                    <p:set>
                                      <p:cBhvr>
                                        <p:cTn id="33" dur="1" fill="hold">
                                          <p:stCondLst>
                                            <p:cond delay="0"/>
                                          </p:stCondLst>
                                        </p:cTn>
                                        <p:tgtEl>
                                          <p:spTgt spid="306"/>
                                        </p:tgtEl>
                                        <p:attrNameLst>
                                          <p:attrName>style.visibility</p:attrName>
                                        </p:attrNameLst>
                                      </p:cBhvr>
                                      <p:to>
                                        <p:strVal val="visible"/>
                                      </p:to>
                                    </p:set>
                                  </p:childTnLst>
                                </p:cTn>
                              </p:par>
                            </p:childTnLst>
                          </p:cTn>
                        </p:par>
                        <p:par>
                          <p:cTn id="34" fill="hold">
                            <p:stCondLst>
                              <p:cond delay="1002"/>
                            </p:stCondLst>
                            <p:childTnLst>
                              <p:par>
                                <p:cTn id="35" presetID="1" presetClass="entr" presetSubtype="0" fill="hold" nodeType="afterEffect">
                                  <p:stCondLst>
                                    <p:cond delay="0"/>
                                  </p:stCondLst>
                                  <p:childTnLst>
                                    <p:set>
                                      <p:cBhvr>
                                        <p:cTn id="36" dur="1" fill="hold">
                                          <p:stCondLst>
                                            <p:cond delay="0"/>
                                          </p:stCondLst>
                                        </p:cTn>
                                        <p:tgtEl>
                                          <p:spTgt spid="307"/>
                                        </p:tgtEl>
                                        <p:attrNameLst>
                                          <p:attrName>style.visibility</p:attrName>
                                        </p:attrNameLst>
                                      </p:cBhvr>
                                      <p:to>
                                        <p:strVal val="visible"/>
                                      </p:to>
                                    </p:set>
                                  </p:childTnLst>
                                </p:cTn>
                              </p:par>
                            </p:childTnLst>
                          </p:cTn>
                        </p:par>
                        <p:par>
                          <p:cTn id="37" fill="hold">
                            <p:stCondLst>
                              <p:cond delay="1003"/>
                            </p:stCondLst>
                            <p:childTnLst>
                              <p:par>
                                <p:cTn id="38" presetID="1" presetClass="entr" presetSubtype="0" fill="hold" nodeType="afterEffect">
                                  <p:stCondLst>
                                    <p:cond delay="0"/>
                                  </p:stCondLst>
                                  <p:childTnLst>
                                    <p:set>
                                      <p:cBhvr>
                                        <p:cTn id="39" dur="1" fill="hold">
                                          <p:stCondLst>
                                            <p:cond delay="0"/>
                                          </p:stCondLst>
                                        </p:cTn>
                                        <p:tgtEl>
                                          <p:spTgt spid="310"/>
                                        </p:tgtEl>
                                        <p:attrNameLst>
                                          <p:attrName>style.visibility</p:attrName>
                                        </p:attrNameLst>
                                      </p:cBhvr>
                                      <p:to>
                                        <p:strVal val="visible"/>
                                      </p:to>
                                    </p:set>
                                  </p:childTnLst>
                                </p:cTn>
                              </p:par>
                            </p:childTnLst>
                          </p:cTn>
                        </p:par>
                        <p:par>
                          <p:cTn id="40" fill="hold">
                            <p:stCondLst>
                              <p:cond delay="1004"/>
                            </p:stCondLst>
                            <p:childTnLst>
                              <p:par>
                                <p:cTn id="41" presetID="1" presetClass="entr" presetSubtype="0" fill="hold" nodeType="afterEffect">
                                  <p:stCondLst>
                                    <p:cond delay="0"/>
                                  </p:stCondLst>
                                  <p:childTnLst>
                                    <p:set>
                                      <p:cBhvr>
                                        <p:cTn id="42" dur="1" fill="hold">
                                          <p:stCondLst>
                                            <p:cond delay="0"/>
                                          </p:stCondLst>
                                        </p:cTn>
                                        <p:tgtEl>
                                          <p:spTgt spid="308"/>
                                        </p:tgtEl>
                                        <p:attrNameLst>
                                          <p:attrName>style.visibility</p:attrName>
                                        </p:attrNameLst>
                                      </p:cBhvr>
                                      <p:to>
                                        <p:strVal val="visible"/>
                                      </p:to>
                                    </p:set>
                                  </p:childTnLst>
                                </p:cTn>
                              </p:par>
                            </p:childTnLst>
                          </p:cTn>
                        </p:par>
                        <p:par>
                          <p:cTn id="43" fill="hold">
                            <p:stCondLst>
                              <p:cond delay="1005"/>
                            </p:stCondLst>
                            <p:childTnLst>
                              <p:par>
                                <p:cTn id="44" presetID="1" presetClass="entr" presetSubtype="0" fill="hold" nodeType="afterEffect">
                                  <p:stCondLst>
                                    <p:cond delay="0"/>
                                  </p:stCondLst>
                                  <p:childTnLst>
                                    <p:set>
                                      <p:cBhvr>
                                        <p:cTn id="45"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6"/>
          <p:cNvSpPr txBox="1">
            <a:spLocks noGrp="1"/>
          </p:cNvSpPr>
          <p:nvPr>
            <p:ph type="title"/>
          </p:nvPr>
        </p:nvSpPr>
        <p:spPr>
          <a:xfrm>
            <a:off x="430388" y="118509"/>
            <a:ext cx="9297811" cy="424732"/>
          </a:xfrm>
          <a:prstGeom prst="rect">
            <a:avLst/>
          </a:prstGeom>
          <a:noFill/>
          <a:ln>
            <a:noFill/>
          </a:ln>
        </p:spPr>
        <p:txBody>
          <a:bodyPr spcFirstLastPara="1" wrap="square" lIns="0" tIns="45700" rIns="91425" bIns="45700" anchor="t" anchorCtr="0">
            <a:spAutoFit/>
          </a:bodyPr>
          <a:lstStyle/>
          <a:p>
            <a:pPr marL="0" lvl="0" indent="0" algn="ctr" rtl="0">
              <a:lnSpc>
                <a:spcPct val="90000"/>
              </a:lnSpc>
              <a:spcBef>
                <a:spcPts val="0"/>
              </a:spcBef>
              <a:spcAft>
                <a:spcPts val="0"/>
              </a:spcAft>
              <a:buClr>
                <a:srgbClr val="BCCF31"/>
              </a:buClr>
              <a:buSzPts val="2400"/>
              <a:buFont typeface="Rockwell"/>
              <a:buNone/>
            </a:pPr>
            <a:r>
              <a:rPr lang="en-US" sz="2400" b="1">
                <a:solidFill>
                  <a:srgbClr val="BCCF31"/>
                </a:solidFill>
                <a:latin typeface="Rockwell"/>
                <a:ea typeface="Rockwell"/>
                <a:cs typeface="Rockwell"/>
                <a:sym typeface="Rockwell"/>
              </a:rPr>
              <a:t>The immediate costs of cashing out: </a:t>
            </a:r>
            <a:r>
              <a:rPr lang="en-US" sz="2400" b="1">
                <a:latin typeface="Arial"/>
                <a:ea typeface="Arial"/>
                <a:cs typeface="Arial"/>
                <a:sym typeface="Arial"/>
              </a:rPr>
              <a:t>Taxes &amp; penalties*</a:t>
            </a:r>
            <a:endParaRPr>
              <a:solidFill>
                <a:srgbClr val="FF0000"/>
              </a:solidFill>
              <a:highlight>
                <a:srgbClr val="FFFF00"/>
              </a:highlight>
            </a:endParaRPr>
          </a:p>
        </p:txBody>
      </p:sp>
      <p:graphicFrame>
        <p:nvGraphicFramePr>
          <p:cNvPr id="318" name="Google Shape;318;p16"/>
          <p:cNvGraphicFramePr/>
          <p:nvPr/>
        </p:nvGraphicFramePr>
        <p:xfrm>
          <a:off x="1252768" y="1152525"/>
          <a:ext cx="7652875" cy="1986330"/>
        </p:xfrm>
        <a:graphic>
          <a:graphicData uri="http://schemas.openxmlformats.org/drawingml/2006/table">
            <a:tbl>
              <a:tblPr firstRow="1" bandRow="1">
                <a:noFill/>
                <a:tableStyleId>{A6B3549E-CE7B-4AEB-9A29-AEBF8E1F805F}</a:tableStyleId>
              </a:tblPr>
              <a:tblGrid>
                <a:gridCol w="3092775">
                  <a:extLst>
                    <a:ext uri="{9D8B030D-6E8A-4147-A177-3AD203B41FA5}">
                      <a16:colId xmlns:a16="http://schemas.microsoft.com/office/drawing/2014/main" val="20000"/>
                    </a:ext>
                  </a:extLst>
                </a:gridCol>
                <a:gridCol w="2189175">
                  <a:extLst>
                    <a:ext uri="{9D8B030D-6E8A-4147-A177-3AD203B41FA5}">
                      <a16:colId xmlns:a16="http://schemas.microsoft.com/office/drawing/2014/main" val="20001"/>
                    </a:ext>
                  </a:extLst>
                </a:gridCol>
                <a:gridCol w="2370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50" marR="91450" marT="45725" marB="45725">
                    <a:solidFill>
                      <a:srgbClr val="859729"/>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t>Cash it out</a:t>
                      </a:r>
                      <a:endParaRPr sz="1400" u="none" strike="noStrike" cap="none"/>
                    </a:p>
                  </a:txBody>
                  <a:tcPr marL="91450" marR="91450" marT="45725" marB="45725">
                    <a:solidFill>
                      <a:srgbClr val="859729"/>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t>Roll it over</a:t>
                      </a:r>
                      <a:endParaRPr sz="1400" u="none" strike="noStrike" cap="none"/>
                    </a:p>
                  </a:txBody>
                  <a:tcPr marL="91450" marR="91450" marT="45725" marB="45725">
                    <a:solidFill>
                      <a:srgbClr val="859729"/>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2C2C2D"/>
                          </a:solidFill>
                          <a:latin typeface="Arial"/>
                          <a:ea typeface="Arial"/>
                          <a:cs typeface="Arial"/>
                          <a:sym typeface="Arial"/>
                        </a:rPr>
                        <a:t>Plan account balance</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C2C2D"/>
                          </a:solidFill>
                          <a:latin typeface="Arial"/>
                          <a:ea typeface="Arial"/>
                          <a:cs typeface="Arial"/>
                          <a:sym typeface="Arial"/>
                        </a:rPr>
                        <a:t>$40,000</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C2C2D"/>
                          </a:solidFill>
                          <a:latin typeface="Arial"/>
                          <a:ea typeface="Arial"/>
                          <a:cs typeface="Arial"/>
                          <a:sym typeface="Arial"/>
                        </a:rPr>
                        <a:t>$40,000</a:t>
                      </a:r>
                      <a:endParaRPr sz="1400" u="none" strike="noStrike" cap="none"/>
                    </a:p>
                  </a:txBody>
                  <a:tcPr marL="91450" marR="91450" marT="45725" marB="45725">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2C2C2D"/>
                          </a:solidFill>
                          <a:latin typeface="Arial"/>
                          <a:ea typeface="Arial"/>
                          <a:cs typeface="Arial"/>
                          <a:sym typeface="Arial"/>
                        </a:rPr>
                        <a:t>Federal income tax (24%)</a:t>
                      </a:r>
                      <a:br>
                        <a:rPr lang="en-US" sz="1500" b="1" i="0" u="none" strike="noStrike" cap="none">
                          <a:solidFill>
                            <a:srgbClr val="2C2C2D"/>
                          </a:solidFill>
                          <a:latin typeface="Arial"/>
                          <a:ea typeface="Arial"/>
                          <a:cs typeface="Arial"/>
                          <a:sym typeface="Arial"/>
                        </a:rPr>
                      </a:br>
                      <a:r>
                        <a:rPr lang="en-US" sz="1200" b="0" i="0" u="none" strike="noStrike" cap="none">
                          <a:solidFill>
                            <a:srgbClr val="2C2C2D"/>
                          </a:solidFill>
                          <a:latin typeface="Arial"/>
                          <a:ea typeface="Arial"/>
                          <a:cs typeface="Arial"/>
                          <a:sym typeface="Arial"/>
                        </a:rPr>
                        <a:t>(hypothetical, based on income bracket)</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C2C2D"/>
                          </a:solidFill>
                          <a:latin typeface="Arial"/>
                          <a:ea typeface="Arial"/>
                          <a:cs typeface="Arial"/>
                          <a:sym typeface="Arial"/>
                        </a:rPr>
                        <a:t>-$9,600</a:t>
                      </a:r>
                      <a:endParaRPr sz="1400" u="none" strike="noStrike" cap="none"/>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C2C2D"/>
                          </a:solidFill>
                          <a:latin typeface="Arial"/>
                          <a:ea typeface="Arial"/>
                          <a:cs typeface="Arial"/>
                          <a:sym typeface="Arial"/>
                        </a:rPr>
                        <a:t>-$0</a:t>
                      </a:r>
                      <a:endParaRPr sz="1400" u="none" strike="noStrike" cap="none"/>
                    </a:p>
                  </a:txBody>
                  <a:tcPr marL="91450" marR="91450" marT="45725" marB="45725" anchor="ctr">
                    <a:solidFill>
                      <a:srgbClr val="F2F2F2"/>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2C2C2D"/>
                          </a:solidFill>
                          <a:latin typeface="Arial"/>
                          <a:ea typeface="Arial"/>
                          <a:cs typeface="Arial"/>
                          <a:sym typeface="Arial"/>
                        </a:rPr>
                        <a:t>Early withdrawal penalty (10%)</a:t>
                      </a:r>
                      <a:endParaRPr sz="1400" u="none" strike="sngStrike" cap="none">
                        <a:solidFill>
                          <a:srgbClr val="FF0000"/>
                        </a:solidFill>
                        <a:highlight>
                          <a:srgbClr val="FFFF00"/>
                        </a:highlight>
                      </a:endParaRPr>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C2C2D"/>
                          </a:solidFill>
                          <a:latin typeface="Arial"/>
                          <a:ea typeface="Arial"/>
                          <a:cs typeface="Arial"/>
                          <a:sym typeface="Arial"/>
                        </a:rPr>
                        <a:t>-$4,000</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C2C2D"/>
                          </a:solidFill>
                          <a:latin typeface="Arial"/>
                          <a:ea typeface="Arial"/>
                          <a:cs typeface="Arial"/>
                          <a:sym typeface="Arial"/>
                        </a:rPr>
                        <a:t>-$0</a:t>
                      </a:r>
                      <a:endParaRPr sz="1400" u="none" strike="noStrike" cap="none"/>
                    </a:p>
                  </a:txBody>
                  <a:tcPr marL="91450" marR="91450" marT="45725" marB="45725">
                    <a:solidFill>
                      <a:schemeClr val="lt1"/>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rgbClr val="859729"/>
                          </a:solidFill>
                          <a:latin typeface="Rockwell"/>
                          <a:ea typeface="Rockwell"/>
                          <a:cs typeface="Rockwell"/>
                          <a:sym typeface="Rockwell"/>
                        </a:rPr>
                        <a:t>Balance</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859729"/>
                          </a:solidFill>
                          <a:latin typeface="Rockwell"/>
                          <a:ea typeface="Rockwell"/>
                          <a:cs typeface="Rockwell"/>
                          <a:sym typeface="Rockwell"/>
                        </a:rPr>
                        <a:t>$26,400</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859729"/>
                          </a:solidFill>
                          <a:latin typeface="Rockwell"/>
                          <a:ea typeface="Rockwell"/>
                          <a:cs typeface="Rockwell"/>
                          <a:sym typeface="Rockwell"/>
                        </a:rPr>
                        <a:t>$40,000</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bl>
          </a:graphicData>
        </a:graphic>
      </p:graphicFrame>
      <p:grpSp>
        <p:nvGrpSpPr>
          <p:cNvPr id="319" name="Google Shape;319;p16"/>
          <p:cNvGrpSpPr/>
          <p:nvPr/>
        </p:nvGrpSpPr>
        <p:grpSpPr>
          <a:xfrm>
            <a:off x="0" y="3695700"/>
            <a:ext cx="10158413" cy="866775"/>
            <a:chOff x="0" y="3695700"/>
            <a:chExt cx="10158413" cy="866775"/>
          </a:xfrm>
        </p:grpSpPr>
        <p:sp>
          <p:nvSpPr>
            <p:cNvPr id="320" name="Google Shape;320;p16"/>
            <p:cNvSpPr/>
            <p:nvPr/>
          </p:nvSpPr>
          <p:spPr>
            <a:xfrm>
              <a:off x="0" y="3695700"/>
              <a:ext cx="10158413" cy="866775"/>
            </a:xfrm>
            <a:prstGeom prst="rect">
              <a:avLst/>
            </a:prstGeom>
            <a:solidFill>
              <a:srgbClr val="F2F2F2">
                <a:alpha val="6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21" name="Google Shape;321;p16"/>
            <p:cNvSpPr txBox="1"/>
            <p:nvPr/>
          </p:nvSpPr>
          <p:spPr>
            <a:xfrm>
              <a:off x="1457326" y="3929032"/>
              <a:ext cx="76528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567A7"/>
                  </a:solidFill>
                  <a:latin typeface="Arial"/>
                  <a:ea typeface="Arial"/>
                  <a:cs typeface="Arial"/>
                  <a:sym typeface="Arial"/>
                </a:rPr>
                <a:t>State income tax</a:t>
              </a:r>
              <a:r>
                <a:rPr lang="en-US" sz="2000" b="0" i="0" u="none" strike="noStrike" cap="none">
                  <a:solidFill>
                    <a:srgbClr val="8567A7"/>
                  </a:solidFill>
                  <a:latin typeface="Arial"/>
                  <a:ea typeface="Arial"/>
                  <a:cs typeface="Arial"/>
                  <a:sym typeface="Arial"/>
                </a:rPr>
                <a:t> could make the </a:t>
              </a:r>
              <a:r>
                <a:rPr lang="en-US" sz="2000" b="1" i="0" u="none" strike="noStrike" cap="none">
                  <a:solidFill>
                    <a:srgbClr val="8567A7"/>
                  </a:solidFill>
                  <a:latin typeface="Arial"/>
                  <a:ea typeface="Arial"/>
                  <a:cs typeface="Arial"/>
                  <a:sym typeface="Arial"/>
                </a:rPr>
                <a:t>final balance even lower</a:t>
              </a:r>
              <a:r>
                <a:rPr lang="en-US" sz="2000" b="0" i="0" u="none" strike="noStrike" cap="none">
                  <a:solidFill>
                    <a:srgbClr val="8567A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322" name="Google Shape;322;p16"/>
          <p:cNvSpPr/>
          <p:nvPr/>
        </p:nvSpPr>
        <p:spPr>
          <a:xfrm>
            <a:off x="1457326" y="4765499"/>
            <a:ext cx="5276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Arial Narrow"/>
                <a:ea typeface="Arial Narrow"/>
                <a:cs typeface="Arial Narrow"/>
                <a:sym typeface="Arial Narrow"/>
              </a:rPr>
              <a:t>*Hypothetical scenario: Consult a tax professional to determine individual impact.</a:t>
            </a:r>
            <a:endParaRPr sz="800" b="0" i="0" u="none" strike="noStrike" cap="none">
              <a:solidFill>
                <a:schemeClr val="dk2"/>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2"/>
              </a:solidFill>
              <a:latin typeface="Arial Narrow"/>
              <a:ea typeface="Arial Narrow"/>
              <a:cs typeface="Arial Narrow"/>
              <a:sym typeface="Arial Narrow"/>
            </a:endParaRPr>
          </a:p>
        </p:txBody>
      </p:sp>
      <p:sp>
        <p:nvSpPr>
          <p:cNvPr id="323" name="Google Shape;323;p16"/>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22</a:t>
            </a:fld>
            <a:endParaRPr sz="1100" b="0" i="0" u="none" strike="noStrike" cap="none">
              <a:solidFill>
                <a:srgbClr val="2C2C2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19"/>
                                        </p:tgtEl>
                                        <p:attrNameLst>
                                          <p:attrName>style.visibility</p:attrName>
                                        </p:attrNameLst>
                                      </p:cBhvr>
                                      <p:to>
                                        <p:strVal val="visible"/>
                                      </p:to>
                                    </p:set>
                                    <p:animEffect transition="in" filter="fade">
                                      <p:cBhvr>
                                        <p:cTn id="11" dur="1000"/>
                                        <p:tgtEl>
                                          <p:spTgt spid="319"/>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7"/>
          <p:cNvPicPr preferRelativeResize="0"/>
          <p:nvPr/>
        </p:nvPicPr>
        <p:blipFill rotWithShape="1">
          <a:blip r:embed="rId3">
            <a:alphaModFix/>
          </a:blip>
          <a:srcRect l="19218" r="19218"/>
          <a:stretch/>
        </p:blipFill>
        <p:spPr>
          <a:xfrm>
            <a:off x="0" y="0"/>
            <a:ext cx="5191125" cy="5728416"/>
          </a:xfrm>
          <a:prstGeom prst="rect">
            <a:avLst/>
          </a:prstGeom>
          <a:noFill/>
          <a:ln>
            <a:noFill/>
          </a:ln>
        </p:spPr>
      </p:pic>
      <p:sp>
        <p:nvSpPr>
          <p:cNvPr id="330" name="Google Shape;330;p17"/>
          <p:cNvSpPr/>
          <p:nvPr/>
        </p:nvSpPr>
        <p:spPr>
          <a:xfrm rot="10800000">
            <a:off x="3939004" y="32748"/>
            <a:ext cx="3401724" cy="5709598"/>
          </a:xfrm>
          <a:custGeom>
            <a:avLst/>
            <a:gdLst/>
            <a:ahLst/>
            <a:cxnLst/>
            <a:rect l="l" t="t" r="r" b="b"/>
            <a:pathLst>
              <a:path w="3657600" h="5970944" extrusionOk="0">
                <a:moveTo>
                  <a:pt x="0" y="27345"/>
                </a:moveTo>
                <a:lnTo>
                  <a:pt x="2608118" y="0"/>
                </a:lnTo>
                <a:lnTo>
                  <a:pt x="3657600" y="5970944"/>
                </a:lnTo>
                <a:lnTo>
                  <a:pt x="0" y="5970944"/>
                </a:lnTo>
                <a:lnTo>
                  <a:pt x="0" y="2734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31" name="Google Shape;331;p17"/>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32" name="Google Shape;332;p17"/>
          <p:cNvSpPr txBox="1"/>
          <p:nvPr/>
        </p:nvSpPr>
        <p:spPr>
          <a:xfrm>
            <a:off x="2697956" y="108667"/>
            <a:ext cx="4762500"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Cashing out = </a:t>
            </a:r>
            <a:r>
              <a:rPr lang="en-US" sz="2400" b="1" i="0" u="none" strike="noStrike" cap="none">
                <a:solidFill>
                  <a:schemeClr val="lt1"/>
                </a:solidFill>
                <a:latin typeface="Arial"/>
                <a:ea typeface="Arial"/>
                <a:cs typeface="Arial"/>
                <a:sym typeface="Arial"/>
              </a:rPr>
              <a:t>Losing out </a:t>
            </a:r>
            <a:endParaRPr sz="1400" b="0" i="0" u="none" strike="noStrike" cap="none">
              <a:solidFill>
                <a:srgbClr val="000000"/>
              </a:solidFill>
              <a:latin typeface="Arial"/>
              <a:ea typeface="Arial"/>
              <a:cs typeface="Arial"/>
              <a:sym typeface="Arial"/>
            </a:endParaRPr>
          </a:p>
        </p:txBody>
      </p:sp>
      <p:sp>
        <p:nvSpPr>
          <p:cNvPr id="333" name="Google Shape;333;p17"/>
          <p:cNvSpPr txBox="1"/>
          <p:nvPr/>
        </p:nvSpPr>
        <p:spPr>
          <a:xfrm>
            <a:off x="5079206" y="1714034"/>
            <a:ext cx="3962400"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Taking an early distribution eliminates your assets’ potential for </a:t>
            </a:r>
            <a:r>
              <a:rPr lang="en-US" sz="2000" b="1" i="0" u="none" strike="noStrike" cap="none">
                <a:solidFill>
                  <a:srgbClr val="2C2C2D"/>
                </a:solidFill>
                <a:latin typeface="Arial"/>
                <a:ea typeface="Arial"/>
                <a:cs typeface="Arial"/>
                <a:sym typeface="Arial"/>
              </a:rPr>
              <a:t>COMPOUNDING</a:t>
            </a:r>
            <a:r>
              <a:rPr lang="en-US" sz="2000" b="0" i="0" u="none" strike="noStrike" cap="none">
                <a:solidFill>
                  <a:srgbClr val="2C2C2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It’s a mistake to underestimate the </a:t>
            </a:r>
            <a:r>
              <a:rPr lang="en-US" sz="2000" b="1" i="0" u="none" strike="noStrike" cap="none">
                <a:solidFill>
                  <a:srgbClr val="2C2C2D"/>
                </a:solidFill>
                <a:latin typeface="Arial"/>
                <a:ea typeface="Arial"/>
                <a:cs typeface="Arial"/>
                <a:sym typeface="Arial"/>
              </a:rPr>
              <a:t>value of time</a:t>
            </a:r>
            <a:r>
              <a:rPr lang="en-US" sz="2000" b="0" i="0" u="none" strike="noStrike" cap="none">
                <a:solidFill>
                  <a:srgbClr val="2C2C2D"/>
                </a:solidFill>
                <a:latin typeface="Arial"/>
                <a:ea typeface="Arial"/>
                <a:cs typeface="Arial"/>
                <a:sym typeface="Arial"/>
              </a:rPr>
              <a:t>, especially early in a career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1" i="0" u="none" strike="noStrike" cap="none">
                <a:solidFill>
                  <a:srgbClr val="2C2C2D"/>
                </a:solidFill>
                <a:latin typeface="Arial"/>
                <a:ea typeface="Arial"/>
                <a:cs typeface="Arial"/>
                <a:sym typeface="Arial"/>
              </a:rPr>
              <a:t>Rule of 72</a:t>
            </a:r>
            <a:endParaRPr sz="1400" b="0" i="0" u="none" strike="noStrike" cap="none">
              <a:solidFill>
                <a:srgbClr val="000000"/>
              </a:solidFill>
              <a:latin typeface="Arial"/>
              <a:ea typeface="Arial"/>
              <a:cs typeface="Arial"/>
              <a:sym typeface="Arial"/>
            </a:endParaRPr>
          </a:p>
        </p:txBody>
      </p:sp>
      <p:cxnSp>
        <p:nvCxnSpPr>
          <p:cNvPr id="334" name="Google Shape;334;p17"/>
          <p:cNvCxnSpPr/>
          <p:nvPr/>
        </p:nvCxnSpPr>
        <p:spPr>
          <a:xfrm>
            <a:off x="5159226" y="2782724"/>
            <a:ext cx="3664117" cy="10916"/>
          </a:xfrm>
          <a:prstGeom prst="straightConnector1">
            <a:avLst/>
          </a:prstGeom>
          <a:noFill/>
          <a:ln w="9525" cap="flat" cmpd="sng">
            <a:solidFill>
              <a:schemeClr val="dk2"/>
            </a:solidFill>
            <a:prstDash val="solid"/>
            <a:miter lim="800000"/>
            <a:headEnd type="none" w="sm" len="sm"/>
            <a:tailEnd type="none" w="sm" len="sm"/>
          </a:ln>
        </p:spPr>
      </p:cxnSp>
      <p:sp>
        <p:nvSpPr>
          <p:cNvPr id="335" name="Google Shape;335;p17"/>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23</a:t>
            </a:fld>
            <a:endParaRPr sz="1100" b="0" i="0" u="none" strike="noStrike" cap="none">
              <a:solidFill>
                <a:schemeClr val="lt1"/>
              </a:solidFill>
              <a:latin typeface="Arial"/>
              <a:ea typeface="Arial"/>
              <a:cs typeface="Arial"/>
              <a:sym typeface="Arial"/>
            </a:endParaRPr>
          </a:p>
        </p:txBody>
      </p:sp>
      <p:cxnSp>
        <p:nvCxnSpPr>
          <p:cNvPr id="336" name="Google Shape;336;p17"/>
          <p:cNvCxnSpPr/>
          <p:nvPr/>
        </p:nvCxnSpPr>
        <p:spPr>
          <a:xfrm>
            <a:off x="5159225" y="3945699"/>
            <a:ext cx="3664117" cy="10916"/>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animEffect transition="in" filter="fade">
                                      <p:cBhvr>
                                        <p:cTn id="7" dur="1000"/>
                                        <p:tgtEl>
                                          <p:spTgt spid="3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3">
                                            <p:txEl>
                                              <p:pRg st="1" end="1"/>
                                            </p:txEl>
                                          </p:spTgt>
                                        </p:tgtEl>
                                        <p:attrNameLst>
                                          <p:attrName>style.visibility</p:attrName>
                                        </p:attrNameLst>
                                      </p:cBhvr>
                                      <p:to>
                                        <p:strVal val="visible"/>
                                      </p:to>
                                    </p:set>
                                    <p:animEffect transition="in" filter="fade">
                                      <p:cBhvr>
                                        <p:cTn id="10" dur="1000"/>
                                        <p:tgtEl>
                                          <p:spTgt spid="3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3">
                                            <p:txEl>
                                              <p:pRg st="2" end="2"/>
                                            </p:txEl>
                                          </p:spTgt>
                                        </p:tgtEl>
                                        <p:attrNameLst>
                                          <p:attrName>style.visibility</p:attrName>
                                        </p:attrNameLst>
                                      </p:cBhvr>
                                      <p:to>
                                        <p:strVal val="visible"/>
                                      </p:to>
                                    </p:set>
                                    <p:animEffect transition="in" filter="fade">
                                      <p:cBhvr>
                                        <p:cTn id="13" dur="1000"/>
                                        <p:tgtEl>
                                          <p:spTgt spid="333">
                                            <p:txEl>
                                              <p:pRg st="2" end="2"/>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4"/>
                                        </p:tgtEl>
                                        <p:attrNameLst>
                                          <p:attrName>style.visibility</p:attrName>
                                        </p:attrNameLst>
                                      </p:cBhvr>
                                      <p:to>
                                        <p:strVal val="visible"/>
                                      </p:to>
                                    </p:set>
                                    <p:animEffect transition="in" filter="fade">
                                      <p:cBhvr>
                                        <p:cTn id="17" dur="500"/>
                                        <p:tgtEl>
                                          <p:spTgt spid="33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36"/>
                                        </p:tgtEl>
                                        <p:attrNameLst>
                                          <p:attrName>style.visibility</p:attrName>
                                        </p:attrNameLst>
                                      </p:cBhvr>
                                      <p:to>
                                        <p:strVal val="visible"/>
                                      </p:to>
                                    </p:set>
                                    <p:animEffect transition="in" filter="fade">
                                      <p:cBhvr>
                                        <p:cTn id="21"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18"/>
          <p:cNvSpPr/>
          <p:nvPr/>
        </p:nvSpPr>
        <p:spPr>
          <a:xfrm>
            <a:off x="3714525" y="1202989"/>
            <a:ext cx="438969" cy="7869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3" name="Google Shape;343;p18"/>
          <p:cNvSpPr/>
          <p:nvPr/>
        </p:nvSpPr>
        <p:spPr>
          <a:xfrm>
            <a:off x="4153494" y="1202989"/>
            <a:ext cx="2438692" cy="78696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18"/>
          <p:cNvSpPr/>
          <p:nvPr/>
        </p:nvSpPr>
        <p:spPr>
          <a:xfrm>
            <a:off x="3714525" y="2587233"/>
            <a:ext cx="1053069" cy="7869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18"/>
          <p:cNvSpPr/>
          <p:nvPr/>
        </p:nvSpPr>
        <p:spPr>
          <a:xfrm>
            <a:off x="4767594" y="2587231"/>
            <a:ext cx="2090405" cy="78696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6" name="Google Shape;346;p18"/>
          <p:cNvSpPr/>
          <p:nvPr/>
        </p:nvSpPr>
        <p:spPr>
          <a:xfrm>
            <a:off x="3706813" y="3973526"/>
            <a:ext cx="1476719" cy="7869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7" name="Google Shape;347;p18"/>
          <p:cNvSpPr/>
          <p:nvPr/>
        </p:nvSpPr>
        <p:spPr>
          <a:xfrm>
            <a:off x="5183532" y="3973523"/>
            <a:ext cx="4521158" cy="78696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8" name="Google Shape;348;p18"/>
          <p:cNvSpPr txBox="1">
            <a:spLocks noGrp="1"/>
          </p:cNvSpPr>
          <p:nvPr>
            <p:ph type="title"/>
          </p:nvPr>
        </p:nvSpPr>
        <p:spPr>
          <a:xfrm>
            <a:off x="430388" y="128034"/>
            <a:ext cx="9297811" cy="424732"/>
          </a:xfrm>
          <a:prstGeom prst="rect">
            <a:avLst/>
          </a:prstGeom>
          <a:noFill/>
          <a:ln>
            <a:noFill/>
          </a:ln>
        </p:spPr>
        <p:txBody>
          <a:bodyPr spcFirstLastPara="1" wrap="square" lIns="0" tIns="45700" rIns="91425" bIns="45700" anchor="t" anchorCtr="0">
            <a:spAutoFit/>
          </a:bodyPr>
          <a:lstStyle/>
          <a:p>
            <a:pPr marL="0" lvl="0" indent="0" algn="ctr" rtl="0">
              <a:lnSpc>
                <a:spcPct val="90000"/>
              </a:lnSpc>
              <a:spcBef>
                <a:spcPts val="0"/>
              </a:spcBef>
              <a:spcAft>
                <a:spcPts val="0"/>
              </a:spcAft>
              <a:buClr>
                <a:srgbClr val="BCCF31"/>
              </a:buClr>
              <a:buSzPts val="2400"/>
              <a:buFont typeface="Rockwell"/>
              <a:buNone/>
            </a:pPr>
            <a:r>
              <a:rPr lang="en-US" sz="2400" b="1">
                <a:solidFill>
                  <a:srgbClr val="BCCF31"/>
                </a:solidFill>
                <a:latin typeface="Rockwell"/>
                <a:ea typeface="Rockwell"/>
                <a:cs typeface="Rockwell"/>
                <a:sym typeface="Rockwell"/>
              </a:rPr>
              <a:t>Can you make up for lost time?</a:t>
            </a:r>
            <a:endParaRPr/>
          </a:p>
        </p:txBody>
      </p:sp>
      <p:sp>
        <p:nvSpPr>
          <p:cNvPr id="349" name="Google Shape;349;p18"/>
          <p:cNvSpPr txBox="1"/>
          <p:nvPr/>
        </p:nvSpPr>
        <p:spPr>
          <a:xfrm>
            <a:off x="535163" y="1142759"/>
            <a:ext cx="2921286"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859729"/>
                </a:solidFill>
                <a:latin typeface="Rockwell"/>
                <a:ea typeface="Rockwell"/>
                <a:cs typeface="Rockwell"/>
                <a:sym typeface="Rockwell"/>
              </a:rPr>
              <a:t>ROLL IT OVER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C2C2D"/>
                </a:solidFill>
                <a:latin typeface="Arial"/>
                <a:ea typeface="Arial"/>
                <a:cs typeface="Arial"/>
                <a:sym typeface="Arial"/>
              </a:rPr>
              <a:t>This investor rolls over that $40,000 portfolio and earns 8% over 25 years</a:t>
            </a:r>
            <a:endParaRPr sz="1400" b="0" i="0" u="none" strike="noStrike" cap="none">
              <a:solidFill>
                <a:srgbClr val="000000"/>
              </a:solidFill>
              <a:latin typeface="Arial"/>
              <a:ea typeface="Arial"/>
              <a:cs typeface="Arial"/>
              <a:sym typeface="Arial"/>
            </a:endParaRPr>
          </a:p>
        </p:txBody>
      </p:sp>
      <p:sp>
        <p:nvSpPr>
          <p:cNvPr id="350" name="Google Shape;350;p18"/>
          <p:cNvSpPr txBox="1"/>
          <p:nvPr/>
        </p:nvSpPr>
        <p:spPr>
          <a:xfrm>
            <a:off x="535163" y="2360198"/>
            <a:ext cx="30291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859729"/>
                </a:solidFill>
                <a:latin typeface="Rockwell"/>
                <a:ea typeface="Rockwell"/>
                <a:cs typeface="Rockwell"/>
                <a:sym typeface="Rockwell"/>
              </a:rPr>
              <a:t>CASH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C2C2D"/>
                </a:solidFill>
                <a:latin typeface="Arial"/>
                <a:ea typeface="Arial"/>
                <a:cs typeface="Arial"/>
                <a:sym typeface="Arial"/>
              </a:rPr>
              <a:t>This investor takes the cash, then contributes $100,000 in monthly contributions </a:t>
            </a:r>
            <a:r>
              <a:rPr lang="en-US" sz="1400" b="0" i="0" u="none" strike="noStrike" cap="none">
                <a:solidFill>
                  <a:schemeClr val="dk1"/>
                </a:solidFill>
                <a:latin typeface="Arial"/>
                <a:ea typeface="Arial"/>
                <a:cs typeface="Arial"/>
                <a:sym typeface="Arial"/>
              </a:rPr>
              <a:t>over 25 </a:t>
            </a:r>
            <a:r>
              <a:rPr lang="en-US" sz="1400" b="0" i="0" u="none" strike="noStrike" cap="none">
                <a:solidFill>
                  <a:srgbClr val="2C2C2D"/>
                </a:solidFill>
                <a:latin typeface="Arial"/>
                <a:ea typeface="Arial"/>
                <a:cs typeface="Arial"/>
                <a:sym typeface="Arial"/>
              </a:rPr>
              <a:t>years, also earning 8%</a:t>
            </a:r>
            <a:endParaRPr sz="1400" b="0" i="0" u="none" strike="noStrike" cap="none">
              <a:solidFill>
                <a:srgbClr val="000000"/>
              </a:solidFill>
              <a:latin typeface="Arial"/>
              <a:ea typeface="Arial"/>
              <a:cs typeface="Arial"/>
              <a:sym typeface="Arial"/>
            </a:endParaRPr>
          </a:p>
        </p:txBody>
      </p:sp>
      <p:sp>
        <p:nvSpPr>
          <p:cNvPr id="351" name="Google Shape;351;p18"/>
          <p:cNvSpPr txBox="1"/>
          <p:nvPr/>
        </p:nvSpPr>
        <p:spPr>
          <a:xfrm>
            <a:off x="4153494" y="1351616"/>
            <a:ext cx="22473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Total after 25 years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t>
            </a:r>
            <a:r>
              <a:rPr lang="en-US">
                <a:solidFill>
                  <a:schemeClr val="lt1"/>
                </a:solidFill>
              </a:rPr>
              <a:t>295,497</a:t>
            </a:r>
            <a:endParaRPr sz="1400" b="0" i="0" u="none" strike="noStrike" cap="none">
              <a:solidFill>
                <a:schemeClr val="lt1"/>
              </a:solidFill>
              <a:latin typeface="Arial"/>
              <a:ea typeface="Arial"/>
              <a:cs typeface="Arial"/>
              <a:sym typeface="Arial"/>
            </a:endParaRPr>
          </a:p>
        </p:txBody>
      </p:sp>
      <p:sp>
        <p:nvSpPr>
          <p:cNvPr id="352" name="Google Shape;352;p18"/>
          <p:cNvSpPr txBox="1"/>
          <p:nvPr/>
        </p:nvSpPr>
        <p:spPr>
          <a:xfrm>
            <a:off x="4805388" y="2719381"/>
            <a:ext cx="205261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Total after 25 years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t>
            </a:r>
            <a:r>
              <a:rPr lang="en-US">
                <a:solidFill>
                  <a:schemeClr val="lt1"/>
                </a:solidFill>
              </a:rPr>
              <a:t>320,547</a:t>
            </a:r>
            <a:endParaRPr sz="1400" b="0" i="0" u="none" strike="noStrike" cap="none">
              <a:solidFill>
                <a:schemeClr val="lt1"/>
              </a:solidFill>
              <a:latin typeface="Arial"/>
              <a:ea typeface="Arial"/>
              <a:cs typeface="Arial"/>
              <a:sym typeface="Arial"/>
            </a:endParaRPr>
          </a:p>
        </p:txBody>
      </p:sp>
      <p:sp>
        <p:nvSpPr>
          <p:cNvPr id="353" name="Google Shape;353;p18"/>
          <p:cNvSpPr/>
          <p:nvPr/>
        </p:nvSpPr>
        <p:spPr>
          <a:xfrm>
            <a:off x="3743798" y="2614561"/>
            <a:ext cx="978443"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Total </a:t>
            </a:r>
            <a:br>
              <a:rPr lang="en-US" sz="1400" b="1"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invested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$100,000</a:t>
            </a:r>
            <a:endParaRPr sz="1400" b="0" i="0" u="none" strike="noStrike" cap="none">
              <a:solidFill>
                <a:srgbClr val="000000"/>
              </a:solidFill>
              <a:latin typeface="Arial"/>
              <a:ea typeface="Arial"/>
              <a:cs typeface="Arial"/>
              <a:sym typeface="Arial"/>
            </a:endParaRPr>
          </a:p>
        </p:txBody>
      </p:sp>
      <p:sp>
        <p:nvSpPr>
          <p:cNvPr id="354" name="Google Shape;354;p18"/>
          <p:cNvSpPr/>
          <p:nvPr/>
        </p:nvSpPr>
        <p:spPr>
          <a:xfrm>
            <a:off x="3763411" y="3991677"/>
            <a:ext cx="9588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Total </a:t>
            </a:r>
            <a:br>
              <a:rPr lang="en-US" sz="1400" b="1"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invested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$140,000</a:t>
            </a:r>
            <a:endParaRPr sz="1400" b="0" i="0" u="none" strike="noStrike" cap="none">
              <a:solidFill>
                <a:srgbClr val="000000"/>
              </a:solidFill>
              <a:latin typeface="Arial"/>
              <a:ea typeface="Arial"/>
              <a:cs typeface="Arial"/>
              <a:sym typeface="Arial"/>
            </a:endParaRPr>
          </a:p>
        </p:txBody>
      </p:sp>
      <p:sp>
        <p:nvSpPr>
          <p:cNvPr id="355" name="Google Shape;355;p18"/>
          <p:cNvSpPr txBox="1"/>
          <p:nvPr/>
        </p:nvSpPr>
        <p:spPr>
          <a:xfrm>
            <a:off x="3688797" y="4809011"/>
            <a:ext cx="369570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2C2C2D"/>
                </a:solidFill>
                <a:latin typeface="Arial"/>
                <a:ea typeface="Arial"/>
                <a:cs typeface="Arial"/>
                <a:sym typeface="Arial"/>
              </a:rPr>
              <a:t>For illustrative purposes only.</a:t>
            </a:r>
            <a:endParaRPr sz="1400" b="0" i="0" u="none" strike="noStrike" cap="none">
              <a:solidFill>
                <a:srgbClr val="000000"/>
              </a:solidFill>
              <a:latin typeface="Arial"/>
              <a:ea typeface="Arial"/>
              <a:cs typeface="Arial"/>
              <a:sym typeface="Arial"/>
            </a:endParaRPr>
          </a:p>
        </p:txBody>
      </p:sp>
      <p:sp>
        <p:nvSpPr>
          <p:cNvPr id="356" name="Google Shape;356;p18"/>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24</a:t>
            </a:fld>
            <a:endParaRPr sz="1100" b="0" i="0" u="none" strike="noStrike" cap="none">
              <a:solidFill>
                <a:srgbClr val="2C2C2D"/>
              </a:solidFill>
              <a:latin typeface="Arial"/>
              <a:ea typeface="Arial"/>
              <a:cs typeface="Arial"/>
              <a:sym typeface="Arial"/>
            </a:endParaRPr>
          </a:p>
        </p:txBody>
      </p:sp>
      <p:sp>
        <p:nvSpPr>
          <p:cNvPr id="357" name="Google Shape;357;p18"/>
          <p:cNvSpPr/>
          <p:nvPr/>
        </p:nvSpPr>
        <p:spPr>
          <a:xfrm>
            <a:off x="3688797" y="708932"/>
            <a:ext cx="19248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D"/>
                </a:solidFill>
                <a:latin typeface="Arial"/>
                <a:ea typeface="Arial"/>
                <a:cs typeface="Arial"/>
                <a:sym typeface="Arial"/>
              </a:rPr>
              <a:t>Total invested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C2C2D"/>
                </a:solidFill>
                <a:latin typeface="Arial"/>
                <a:ea typeface="Arial"/>
                <a:cs typeface="Arial"/>
                <a:sym typeface="Arial"/>
              </a:rPr>
              <a:t>$40,000</a:t>
            </a:r>
            <a:endParaRPr sz="1400" b="0" i="0" u="none" strike="noStrike" cap="none">
              <a:solidFill>
                <a:srgbClr val="000000"/>
              </a:solidFill>
              <a:latin typeface="Arial"/>
              <a:ea typeface="Arial"/>
              <a:cs typeface="Arial"/>
              <a:sym typeface="Arial"/>
            </a:endParaRPr>
          </a:p>
        </p:txBody>
      </p:sp>
      <p:cxnSp>
        <p:nvCxnSpPr>
          <p:cNvPr id="358" name="Google Shape;358;p18"/>
          <p:cNvCxnSpPr/>
          <p:nvPr/>
        </p:nvCxnSpPr>
        <p:spPr>
          <a:xfrm>
            <a:off x="3921145" y="1170277"/>
            <a:ext cx="0" cy="340215"/>
          </a:xfrm>
          <a:prstGeom prst="straightConnector1">
            <a:avLst/>
          </a:prstGeom>
          <a:noFill/>
          <a:ln w="9525" cap="flat" cmpd="sng">
            <a:solidFill>
              <a:srgbClr val="2C2C2D"/>
            </a:solidFill>
            <a:prstDash val="solid"/>
            <a:miter lim="800000"/>
            <a:headEnd type="none" w="sm" len="sm"/>
            <a:tailEnd type="triangle" w="med" len="med"/>
          </a:ln>
        </p:spPr>
      </p:cxnSp>
      <p:sp>
        <p:nvSpPr>
          <p:cNvPr id="359" name="Google Shape;359;p18"/>
          <p:cNvSpPr txBox="1"/>
          <p:nvPr/>
        </p:nvSpPr>
        <p:spPr>
          <a:xfrm>
            <a:off x="5277144" y="4107169"/>
            <a:ext cx="21669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Total after 25 years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t>
            </a:r>
            <a:r>
              <a:rPr lang="en-US">
                <a:solidFill>
                  <a:schemeClr val="lt1"/>
                </a:solidFill>
              </a:rPr>
              <a:t>615,508</a:t>
            </a:r>
            <a:endParaRPr sz="1400" b="0" i="0" u="none" strike="noStrike" cap="none">
              <a:solidFill>
                <a:schemeClr val="lt1"/>
              </a:solidFill>
              <a:latin typeface="Arial"/>
              <a:ea typeface="Arial"/>
              <a:cs typeface="Arial"/>
              <a:sym typeface="Arial"/>
            </a:endParaRPr>
          </a:p>
        </p:txBody>
      </p:sp>
      <p:sp>
        <p:nvSpPr>
          <p:cNvPr id="360" name="Google Shape;360;p18"/>
          <p:cNvSpPr txBox="1"/>
          <p:nvPr/>
        </p:nvSpPr>
        <p:spPr>
          <a:xfrm>
            <a:off x="535163" y="3756863"/>
            <a:ext cx="3028950"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859729"/>
                </a:solidFill>
                <a:latin typeface="Rockwell"/>
                <a:ea typeface="Rockwell"/>
                <a:cs typeface="Rockwell"/>
                <a:sym typeface="Rockwell"/>
              </a:rPr>
              <a:t>ROLL IT OVER &amp; KEEP INVESTING</a:t>
            </a:r>
            <a:br>
              <a:rPr lang="en-US" sz="1800" b="1" i="0" u="none" strike="noStrike" cap="none">
                <a:solidFill>
                  <a:srgbClr val="859729"/>
                </a:solidFill>
                <a:latin typeface="Rockwell"/>
                <a:ea typeface="Rockwell"/>
                <a:cs typeface="Rockwell"/>
                <a:sym typeface="Rockwell"/>
              </a:rPr>
            </a:br>
            <a:r>
              <a:rPr lang="en-US" sz="1400" b="0" i="0" u="none" strike="noStrike" cap="none">
                <a:solidFill>
                  <a:srgbClr val="2C2C2D"/>
                </a:solidFill>
                <a:latin typeface="Arial"/>
                <a:ea typeface="Arial"/>
                <a:cs typeface="Arial"/>
                <a:sym typeface="Arial"/>
              </a:rPr>
              <a:t>Here’s an investor who rolls over that $40,000 AND contributes an additional $100,000 over 25 years</a:t>
            </a:r>
            <a:endParaRPr sz="1400" b="0" i="0" u="none" strike="noStrike" cap="none">
              <a:solidFill>
                <a:srgbClr val="000000"/>
              </a:solidFill>
              <a:latin typeface="Arial"/>
              <a:ea typeface="Arial"/>
              <a:cs typeface="Arial"/>
              <a:sym typeface="Arial"/>
            </a:endParaRPr>
          </a:p>
        </p:txBody>
      </p:sp>
      <p:sp>
        <p:nvSpPr>
          <p:cNvPr id="361" name="Google Shape;361;p18"/>
          <p:cNvSpPr txBox="1"/>
          <p:nvPr/>
        </p:nvSpPr>
        <p:spPr>
          <a:xfrm>
            <a:off x="535163" y="5228131"/>
            <a:ext cx="6164400" cy="32621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en-US" sz="800" b="0" i="0" u="none" strike="noStrike" cap="none" dirty="0">
                <a:solidFill>
                  <a:schemeClr val="dk2"/>
                </a:solidFill>
                <a:latin typeface="Arial Narrow"/>
                <a:ea typeface="Arial Narrow"/>
                <a:cs typeface="Arial Narrow"/>
                <a:sym typeface="Arial Narrow"/>
              </a:rPr>
              <a:t>SOURCE | </a:t>
            </a:r>
            <a:r>
              <a:rPr lang="en-US" sz="800" b="0" i="0" u="none" strike="noStrike" cap="none" dirty="0" err="1">
                <a:solidFill>
                  <a:schemeClr val="dk2"/>
                </a:solidFill>
                <a:latin typeface="Arial Narrow"/>
                <a:ea typeface="Arial Narrow"/>
                <a:cs typeface="Arial Narrow"/>
                <a:sym typeface="Arial Narrow"/>
              </a:rPr>
              <a:t>Investor.gov</a:t>
            </a:r>
            <a:r>
              <a:rPr lang="en-US" sz="800" b="0" i="0" u="none" strike="noStrike" cap="none" dirty="0">
                <a:solidFill>
                  <a:schemeClr val="dk2"/>
                </a:solidFill>
                <a:latin typeface="Arial Narrow"/>
                <a:ea typeface="Arial Narrow"/>
                <a:cs typeface="Arial Narrow"/>
                <a:sym typeface="Arial Narrow"/>
              </a:rPr>
              <a:t>, </a:t>
            </a:r>
            <a:r>
              <a:rPr lang="en-US" sz="800" b="0" i="0" u="sng" strike="noStrike" cap="none" dirty="0">
                <a:solidFill>
                  <a:schemeClr val="dk2"/>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Compound interest calculator</a:t>
            </a:r>
            <a:r>
              <a:rPr lang="en-US" sz="800" b="0" i="0" u="none" strike="noStrike" cap="none" dirty="0">
                <a:solidFill>
                  <a:schemeClr val="dk2"/>
                </a:solidFill>
                <a:latin typeface="Arial Narrow"/>
                <a:ea typeface="Arial Narrow"/>
                <a:cs typeface="Arial Narrow"/>
                <a:sym typeface="Arial Narrow"/>
              </a:rPr>
              <a:t>, </a:t>
            </a:r>
            <a:r>
              <a:rPr lang="en-US" sz="800" dirty="0">
                <a:solidFill>
                  <a:schemeClr val="dk2"/>
                </a:solidFill>
                <a:latin typeface="Arial Narrow"/>
                <a:ea typeface="Arial Narrow"/>
                <a:cs typeface="Arial Narrow"/>
                <a:sym typeface="Arial Narrow"/>
              </a:rPr>
              <a:t>January 24</a:t>
            </a:r>
            <a:r>
              <a:rPr lang="en-US" sz="800" b="0" i="0" u="none" strike="noStrike" cap="none" dirty="0">
                <a:solidFill>
                  <a:schemeClr val="dk2"/>
                </a:solidFill>
                <a:latin typeface="Arial Narrow"/>
                <a:ea typeface="Arial Narrow"/>
                <a:cs typeface="Arial Narrow"/>
                <a:sym typeface="Arial Narrow"/>
              </a:rPr>
              <a:t> 2023.</a:t>
            </a:r>
            <a:endParaRPr sz="800" b="0" i="0" u="none" strike="noStrike" cap="none" dirty="0">
              <a:solidFill>
                <a:schemeClr val="dk2"/>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500"/>
                                        <p:tgtEl>
                                          <p:spTgt spid="3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57"/>
                                        </p:tgtEl>
                                        <p:attrNameLst>
                                          <p:attrName>style.visibility</p:attrName>
                                        </p:attrNameLst>
                                      </p:cBhvr>
                                      <p:to>
                                        <p:strVal val="visible"/>
                                      </p:to>
                                    </p:set>
                                    <p:animEffect transition="in" filter="fade">
                                      <p:cBhvr>
                                        <p:cTn id="16" dur="500"/>
                                        <p:tgtEl>
                                          <p:spTgt spid="357"/>
                                        </p:tgtEl>
                                      </p:cBhvr>
                                    </p:animEffect>
                                  </p:childTnLst>
                                </p:cTn>
                              </p:par>
                              <p:par>
                                <p:cTn id="17" presetID="10" presetClass="entr" presetSubtype="0" fill="hold" nodeType="withEffect">
                                  <p:stCondLst>
                                    <p:cond delay="0"/>
                                  </p:stCondLst>
                                  <p:childTnLst>
                                    <p:set>
                                      <p:cBhvr>
                                        <p:cTn id="18" dur="1" fill="hold">
                                          <p:stCondLst>
                                            <p:cond delay="0"/>
                                          </p:stCondLst>
                                        </p:cTn>
                                        <p:tgtEl>
                                          <p:spTgt spid="358"/>
                                        </p:tgtEl>
                                        <p:attrNameLst>
                                          <p:attrName>style.visibility</p:attrName>
                                        </p:attrNameLst>
                                      </p:cBhvr>
                                      <p:to>
                                        <p:strVal val="visible"/>
                                      </p:to>
                                    </p:set>
                                    <p:animEffect transition="in" filter="fade">
                                      <p:cBhvr>
                                        <p:cTn id="19" dur="500"/>
                                        <p:tgtEl>
                                          <p:spTgt spid="3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3"/>
                                        </p:tgtEl>
                                        <p:attrNameLst>
                                          <p:attrName>style.visibility</p:attrName>
                                        </p:attrNameLst>
                                      </p:cBhvr>
                                      <p:to>
                                        <p:strVal val="visible"/>
                                      </p:to>
                                    </p:set>
                                    <p:animEffect transition="in" filter="fade">
                                      <p:cBhvr>
                                        <p:cTn id="24" dur="500"/>
                                        <p:tgtEl>
                                          <p:spTgt spid="343"/>
                                        </p:tgtEl>
                                      </p:cBhvr>
                                    </p:animEffect>
                                  </p:childTnLst>
                                </p:cTn>
                              </p:par>
                              <p:par>
                                <p:cTn id="25" presetID="10" presetClass="entr" presetSubtype="0" fill="hold" nodeType="withEffect">
                                  <p:stCondLst>
                                    <p:cond delay="0"/>
                                  </p:stCondLst>
                                  <p:childTnLst>
                                    <p:set>
                                      <p:cBhvr>
                                        <p:cTn id="26" dur="1" fill="hold">
                                          <p:stCondLst>
                                            <p:cond delay="0"/>
                                          </p:stCondLst>
                                        </p:cTn>
                                        <p:tgtEl>
                                          <p:spTgt spid="351"/>
                                        </p:tgtEl>
                                        <p:attrNameLst>
                                          <p:attrName>style.visibility</p:attrName>
                                        </p:attrNameLst>
                                      </p:cBhvr>
                                      <p:to>
                                        <p:strVal val="visible"/>
                                      </p:to>
                                    </p:set>
                                    <p:animEffect transition="in" filter="fade">
                                      <p:cBhvr>
                                        <p:cTn id="27" dur="500"/>
                                        <p:tgtEl>
                                          <p:spTgt spid="3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0"/>
                                        </p:tgtEl>
                                        <p:attrNameLst>
                                          <p:attrName>style.visibility</p:attrName>
                                        </p:attrNameLst>
                                      </p:cBhvr>
                                      <p:to>
                                        <p:strVal val="visible"/>
                                      </p:to>
                                    </p:set>
                                    <p:animEffect transition="in" filter="fade">
                                      <p:cBhvr>
                                        <p:cTn id="32" dur="500"/>
                                        <p:tgtEl>
                                          <p:spTgt spid="3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
                                        </p:tgtEl>
                                        <p:attrNameLst>
                                          <p:attrName>style.visibility</p:attrName>
                                        </p:attrNameLst>
                                      </p:cBhvr>
                                      <p:to>
                                        <p:strVal val="visible"/>
                                      </p:to>
                                    </p:set>
                                    <p:animEffect transition="in" filter="fade">
                                      <p:cBhvr>
                                        <p:cTn id="37" dur="500"/>
                                        <p:tgtEl>
                                          <p:spTgt spid="344"/>
                                        </p:tgtEl>
                                      </p:cBhvr>
                                    </p:animEffect>
                                  </p:childTnLst>
                                </p:cTn>
                              </p:par>
                              <p:par>
                                <p:cTn id="38" presetID="10" presetClass="entr" presetSubtype="0" fill="hold" nodeType="withEffect">
                                  <p:stCondLst>
                                    <p:cond delay="0"/>
                                  </p:stCondLst>
                                  <p:childTnLst>
                                    <p:set>
                                      <p:cBhvr>
                                        <p:cTn id="39" dur="1" fill="hold">
                                          <p:stCondLst>
                                            <p:cond delay="0"/>
                                          </p:stCondLst>
                                        </p:cTn>
                                        <p:tgtEl>
                                          <p:spTgt spid="353"/>
                                        </p:tgtEl>
                                        <p:attrNameLst>
                                          <p:attrName>style.visibility</p:attrName>
                                        </p:attrNameLst>
                                      </p:cBhvr>
                                      <p:to>
                                        <p:strVal val="visible"/>
                                      </p:to>
                                    </p:set>
                                    <p:animEffect transition="in" filter="fade">
                                      <p:cBhvr>
                                        <p:cTn id="40" dur="500"/>
                                        <p:tgtEl>
                                          <p:spTgt spid="3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5"/>
                                        </p:tgtEl>
                                        <p:attrNameLst>
                                          <p:attrName>style.visibility</p:attrName>
                                        </p:attrNameLst>
                                      </p:cBhvr>
                                      <p:to>
                                        <p:strVal val="visible"/>
                                      </p:to>
                                    </p:set>
                                    <p:animEffect transition="in" filter="fade">
                                      <p:cBhvr>
                                        <p:cTn id="45" dur="500"/>
                                        <p:tgtEl>
                                          <p:spTgt spid="345"/>
                                        </p:tgtEl>
                                      </p:cBhvr>
                                    </p:animEffect>
                                  </p:childTnLst>
                                </p:cTn>
                              </p:par>
                              <p:par>
                                <p:cTn id="46" presetID="10" presetClass="entr" presetSubtype="0" fill="hold" nodeType="withEffect">
                                  <p:stCondLst>
                                    <p:cond delay="0"/>
                                  </p:stCondLst>
                                  <p:childTnLst>
                                    <p:set>
                                      <p:cBhvr>
                                        <p:cTn id="47" dur="1" fill="hold">
                                          <p:stCondLst>
                                            <p:cond delay="0"/>
                                          </p:stCondLst>
                                        </p:cTn>
                                        <p:tgtEl>
                                          <p:spTgt spid="352"/>
                                        </p:tgtEl>
                                        <p:attrNameLst>
                                          <p:attrName>style.visibility</p:attrName>
                                        </p:attrNameLst>
                                      </p:cBhvr>
                                      <p:to>
                                        <p:strVal val="visible"/>
                                      </p:to>
                                    </p:set>
                                    <p:animEffect transition="in" filter="fade">
                                      <p:cBhvr>
                                        <p:cTn id="48" dur="500"/>
                                        <p:tgtEl>
                                          <p:spTgt spid="35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0"/>
                                        </p:tgtEl>
                                        <p:attrNameLst>
                                          <p:attrName>style.visibility</p:attrName>
                                        </p:attrNameLst>
                                      </p:cBhvr>
                                      <p:to>
                                        <p:strVal val="visible"/>
                                      </p:to>
                                    </p:set>
                                    <p:animEffect transition="in" filter="fade">
                                      <p:cBhvr>
                                        <p:cTn id="53" dur="500"/>
                                        <p:tgtEl>
                                          <p:spTgt spid="36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46"/>
                                        </p:tgtEl>
                                        <p:attrNameLst>
                                          <p:attrName>style.visibility</p:attrName>
                                        </p:attrNameLst>
                                      </p:cBhvr>
                                      <p:to>
                                        <p:strVal val="visible"/>
                                      </p:to>
                                    </p:set>
                                    <p:animEffect transition="in" filter="fade">
                                      <p:cBhvr>
                                        <p:cTn id="58" dur="500"/>
                                        <p:tgtEl>
                                          <p:spTgt spid="346"/>
                                        </p:tgtEl>
                                      </p:cBhvr>
                                    </p:animEffect>
                                  </p:childTnLst>
                                </p:cTn>
                              </p:par>
                              <p:par>
                                <p:cTn id="59" presetID="10" presetClass="entr" presetSubtype="0" fill="hold" nodeType="withEffect">
                                  <p:stCondLst>
                                    <p:cond delay="0"/>
                                  </p:stCondLst>
                                  <p:childTnLst>
                                    <p:set>
                                      <p:cBhvr>
                                        <p:cTn id="60" dur="1" fill="hold">
                                          <p:stCondLst>
                                            <p:cond delay="0"/>
                                          </p:stCondLst>
                                        </p:cTn>
                                        <p:tgtEl>
                                          <p:spTgt spid="354"/>
                                        </p:tgtEl>
                                        <p:attrNameLst>
                                          <p:attrName>style.visibility</p:attrName>
                                        </p:attrNameLst>
                                      </p:cBhvr>
                                      <p:to>
                                        <p:strVal val="visible"/>
                                      </p:to>
                                    </p:set>
                                    <p:animEffect transition="in" filter="fade">
                                      <p:cBhvr>
                                        <p:cTn id="61" dur="500"/>
                                        <p:tgtEl>
                                          <p:spTgt spid="35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47"/>
                                        </p:tgtEl>
                                        <p:attrNameLst>
                                          <p:attrName>style.visibility</p:attrName>
                                        </p:attrNameLst>
                                      </p:cBhvr>
                                      <p:to>
                                        <p:strVal val="visible"/>
                                      </p:to>
                                    </p:set>
                                    <p:animEffect transition="in" filter="fade">
                                      <p:cBhvr>
                                        <p:cTn id="66" dur="500"/>
                                        <p:tgtEl>
                                          <p:spTgt spid="347"/>
                                        </p:tgtEl>
                                      </p:cBhvr>
                                    </p:animEffect>
                                  </p:childTnLst>
                                </p:cTn>
                              </p:par>
                              <p:par>
                                <p:cTn id="67" presetID="10" presetClass="entr" presetSubtype="0" fill="hold" nodeType="withEffect">
                                  <p:stCondLst>
                                    <p:cond delay="0"/>
                                  </p:stCondLst>
                                  <p:childTnLst>
                                    <p:set>
                                      <p:cBhvr>
                                        <p:cTn id="68" dur="1" fill="hold">
                                          <p:stCondLst>
                                            <p:cond delay="0"/>
                                          </p:stCondLst>
                                        </p:cTn>
                                        <p:tgtEl>
                                          <p:spTgt spid="359"/>
                                        </p:tgtEl>
                                        <p:attrNameLst>
                                          <p:attrName>style.visibility</p:attrName>
                                        </p:attrNameLst>
                                      </p:cBhvr>
                                      <p:to>
                                        <p:strVal val="visible"/>
                                      </p:to>
                                    </p:set>
                                    <p:animEffect transition="in" filter="fade">
                                      <p:cBhvr>
                                        <p:cTn id="69" dur="500"/>
                                        <p:tgtEl>
                                          <p:spTgt spid="359"/>
                                        </p:tgtEl>
                                      </p:cBhvr>
                                    </p:animEffect>
                                  </p:childTnLst>
                                </p:cTn>
                              </p:par>
                            </p:childTnLst>
                          </p:cTn>
                        </p:par>
                        <p:par>
                          <p:cTn id="70" fill="hold">
                            <p:stCondLst>
                              <p:cond delay="500"/>
                            </p:stCondLst>
                            <p:childTnLst>
                              <p:par>
                                <p:cTn id="71" presetID="1" presetClass="entr" presetSubtype="0" fill="hold" nodeType="afterEffect">
                                  <p:stCondLst>
                                    <p:cond delay="0"/>
                                  </p:stCondLst>
                                  <p:childTnLst>
                                    <p:set>
                                      <p:cBhvr>
                                        <p:cTn id="72" dur="1" fill="hold">
                                          <p:stCondLst>
                                            <p:cond delay="0"/>
                                          </p:stCondLst>
                                        </p:cTn>
                                        <p:tgtEl>
                                          <p:spTgt spid="355"/>
                                        </p:tgtEl>
                                        <p:attrNameLst>
                                          <p:attrName>style.visibility</p:attrName>
                                        </p:attrNameLst>
                                      </p:cBhvr>
                                      <p:to>
                                        <p:strVal val="visible"/>
                                      </p:to>
                                    </p:set>
                                  </p:childTnLst>
                                </p:cTn>
                              </p:par>
                            </p:childTnLst>
                          </p:cTn>
                        </p:par>
                        <p:par>
                          <p:cTn id="73" fill="hold">
                            <p:stCondLst>
                              <p:cond delay="501"/>
                            </p:stCondLst>
                            <p:childTnLst>
                              <p:par>
                                <p:cTn id="74" presetID="1" presetClass="entr" presetSubtype="0" fill="hold" nodeType="afterEffect">
                                  <p:stCondLst>
                                    <p:cond delay="0"/>
                                  </p:stCondLst>
                                  <p:childTnLst>
                                    <p:set>
                                      <p:cBhvr>
                                        <p:cTn id="75"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9"/>
          <p:cNvPicPr preferRelativeResize="0"/>
          <p:nvPr/>
        </p:nvPicPr>
        <p:blipFill rotWithShape="1">
          <a:blip r:embed="rId3">
            <a:alphaModFix/>
          </a:blip>
          <a:srcRect l="7931" r="24582"/>
          <a:stretch/>
        </p:blipFill>
        <p:spPr>
          <a:xfrm>
            <a:off x="4367468" y="-1"/>
            <a:ext cx="5790946" cy="5715001"/>
          </a:xfrm>
          <a:prstGeom prst="rect">
            <a:avLst/>
          </a:prstGeom>
          <a:noFill/>
          <a:ln>
            <a:noFill/>
          </a:ln>
        </p:spPr>
      </p:pic>
      <p:sp>
        <p:nvSpPr>
          <p:cNvPr id="368" name="Google Shape;368;p19"/>
          <p:cNvSpPr/>
          <p:nvPr/>
        </p:nvSpPr>
        <p:spPr>
          <a:xfrm>
            <a:off x="3510790" y="-245917"/>
            <a:ext cx="3401724" cy="5960917"/>
          </a:xfrm>
          <a:custGeom>
            <a:avLst/>
            <a:gdLst/>
            <a:ahLst/>
            <a:cxnLst/>
            <a:rect l="l" t="t" r="r" b="b"/>
            <a:pathLst>
              <a:path w="3657600" h="5960917" extrusionOk="0">
                <a:moveTo>
                  <a:pt x="0" y="17318"/>
                </a:moveTo>
                <a:lnTo>
                  <a:pt x="2597878" y="0"/>
                </a:lnTo>
                <a:lnTo>
                  <a:pt x="3657600" y="5960917"/>
                </a:lnTo>
                <a:lnTo>
                  <a:pt x="0" y="5960917"/>
                </a:lnTo>
                <a:lnTo>
                  <a:pt x="0" y="1731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69" name="Google Shape;369;p19"/>
          <p:cNvSpPr txBox="1"/>
          <p:nvPr/>
        </p:nvSpPr>
        <p:spPr>
          <a:xfrm>
            <a:off x="403853" y="1773704"/>
            <a:ext cx="5694248" cy="37394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859729"/>
                </a:solidFill>
                <a:latin typeface="Rockwell"/>
                <a:ea typeface="Rockwell"/>
                <a:cs typeface="Rockwell"/>
                <a:sym typeface="Rockwell"/>
              </a:rPr>
              <a:t>Option 4: </a:t>
            </a:r>
            <a:r>
              <a:rPr lang="en-US" sz="2400" b="1" i="0" u="none" strike="noStrike" cap="none" dirty="0">
                <a:solidFill>
                  <a:srgbClr val="8567A7"/>
                </a:solidFill>
                <a:latin typeface="Arial"/>
                <a:ea typeface="Arial"/>
                <a:cs typeface="Arial"/>
                <a:sym typeface="Arial"/>
              </a:rPr>
              <a:t>Roll over your previous employer plans to an IRA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800"/>
              <a:buFont typeface="Arial"/>
              <a:buNone/>
            </a:pPr>
            <a:r>
              <a:rPr lang="en-US" sz="1800" b="0" i="0" u="none" strike="noStrike" cap="none" dirty="0">
                <a:solidFill>
                  <a:srgbClr val="2C2C2D"/>
                </a:solidFill>
                <a:latin typeface="Arial"/>
                <a:ea typeface="Arial"/>
                <a:cs typeface="Arial"/>
                <a:sym typeface="Arial"/>
              </a:rPr>
              <a:t>Even if your new employer doesn’t have a retirement savings plan, you don’t have to miss out on the opportunity to allow your retirement assets to </a:t>
            </a:r>
            <a:r>
              <a:rPr lang="en-US" sz="1800" b="1" i="0" u="none" strike="noStrike" cap="none" dirty="0">
                <a:solidFill>
                  <a:srgbClr val="2C2C2D"/>
                </a:solidFill>
                <a:latin typeface="Arial"/>
                <a:ea typeface="Arial"/>
                <a:cs typeface="Arial"/>
                <a:sym typeface="Arial"/>
              </a:rPr>
              <a:t>KEEP GROWING</a:t>
            </a:r>
            <a:r>
              <a:rPr lang="en-US" sz="1800" b="0" i="0" u="none" strike="noStrike" cap="none" dirty="0">
                <a:solidFill>
                  <a:srgbClr val="2C2C2D"/>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800"/>
              <a:buFont typeface="Arial"/>
              <a:buNone/>
            </a:pPr>
            <a:r>
              <a:rPr lang="en-US" sz="1800" b="0" i="0" u="none" strike="noStrike" cap="none" dirty="0">
                <a:solidFill>
                  <a:srgbClr val="2C2C2D"/>
                </a:solidFill>
                <a:latin typeface="Arial"/>
                <a:ea typeface="Arial"/>
                <a:cs typeface="Arial"/>
                <a:sym typeface="Arial"/>
              </a:rPr>
              <a:t>You can </a:t>
            </a:r>
            <a:r>
              <a:rPr lang="en-US" sz="1800" b="1" i="0" u="none" strike="noStrike" cap="none" dirty="0">
                <a:solidFill>
                  <a:srgbClr val="2C2C2D"/>
                </a:solidFill>
                <a:latin typeface="Arial"/>
                <a:ea typeface="Arial"/>
                <a:cs typeface="Arial"/>
                <a:sym typeface="Arial"/>
              </a:rPr>
              <a:t>work with an advisor </a:t>
            </a:r>
            <a:r>
              <a:rPr lang="en-US" sz="1800" b="0" i="0" u="none" strike="noStrike" cap="none" dirty="0">
                <a:solidFill>
                  <a:srgbClr val="2C2C2D"/>
                </a:solidFill>
                <a:latin typeface="Arial"/>
                <a:ea typeface="Arial"/>
                <a:cs typeface="Arial"/>
                <a:sym typeface="Arial"/>
              </a:rPr>
              <a:t>to roll over your old plan into an IRA, </a:t>
            </a:r>
            <a:r>
              <a:rPr lang="en-US" sz="1800" b="1" i="0" u="none" strike="noStrike" cap="none" dirty="0">
                <a:solidFill>
                  <a:srgbClr val="2C2C2D"/>
                </a:solidFill>
                <a:latin typeface="Arial"/>
                <a:ea typeface="Arial"/>
                <a:cs typeface="Arial"/>
                <a:sym typeface="Arial"/>
              </a:rPr>
              <a:t>avoiding</a:t>
            </a:r>
            <a:r>
              <a:rPr lang="en-US" sz="1800" b="0" i="0" u="none" strike="noStrike" cap="none" dirty="0">
                <a:solidFill>
                  <a:srgbClr val="2C2C2D"/>
                </a:solidFill>
                <a:latin typeface="Arial"/>
                <a:ea typeface="Arial"/>
                <a:cs typeface="Arial"/>
                <a:sym typeface="Arial"/>
              </a:rPr>
              <a:t> </a:t>
            </a:r>
            <a:r>
              <a:rPr lang="en-US" sz="1800" b="1" i="0" u="none" strike="noStrike" cap="none" dirty="0">
                <a:solidFill>
                  <a:srgbClr val="2C2C2D"/>
                </a:solidFill>
                <a:latin typeface="Arial"/>
                <a:ea typeface="Arial"/>
                <a:cs typeface="Arial"/>
                <a:sym typeface="Arial"/>
              </a:rPr>
              <a:t>TAXES and PENALTIES</a:t>
            </a:r>
            <a:r>
              <a:rPr lang="en-US" sz="1800" b="0" i="0" u="none" strike="noStrike" cap="none" dirty="0">
                <a:solidFill>
                  <a:srgbClr val="2C2C2D"/>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800"/>
              <a:buFont typeface="Arial"/>
              <a:buNone/>
            </a:pPr>
            <a:r>
              <a:rPr lang="en-US" sz="1800" b="0" i="0" u="none" strike="noStrike" cap="none" dirty="0">
                <a:solidFill>
                  <a:srgbClr val="2C2C2D"/>
                </a:solidFill>
                <a:latin typeface="Arial"/>
                <a:ea typeface="Arial"/>
                <a:cs typeface="Arial"/>
                <a:sym typeface="Arial"/>
              </a:rPr>
              <a:t>Most importantly, a rollover allows the savings you worked so hard for the ability to work hard for you!</a:t>
            </a:r>
            <a:endParaRPr sz="1400" b="0" i="0" u="none" strike="noStrike" cap="none" dirty="0">
              <a:solidFill>
                <a:srgbClr val="000000"/>
              </a:solidFill>
              <a:latin typeface="Arial"/>
              <a:ea typeface="Arial"/>
              <a:cs typeface="Arial"/>
              <a:sym typeface="Arial"/>
            </a:endParaRPr>
          </a:p>
        </p:txBody>
      </p:sp>
      <p:sp>
        <p:nvSpPr>
          <p:cNvPr id="370" name="Google Shape;370;p19"/>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25</a:t>
            </a:fld>
            <a:endParaRPr sz="1100" b="0" i="0" u="none" strike="noStrike" cap="none">
              <a:solidFill>
                <a:srgbClr val="2C2C2D"/>
              </a:solidFill>
              <a:latin typeface="Arial"/>
              <a:ea typeface="Arial"/>
              <a:cs typeface="Arial"/>
              <a:sym typeface="Arial"/>
            </a:endParaRPr>
          </a:p>
        </p:txBody>
      </p:sp>
      <p:sp>
        <p:nvSpPr>
          <p:cNvPr id="371" name="Google Shape;371;p19"/>
          <p:cNvSpPr/>
          <p:nvPr/>
        </p:nvSpPr>
        <p:spPr>
          <a:xfrm flipH="1">
            <a:off x="5606291" y="4866858"/>
            <a:ext cx="4552122" cy="848142"/>
          </a:xfrm>
          <a:prstGeom prst="rtTriangle">
            <a:avLst/>
          </a:prstGeom>
          <a:solidFill>
            <a:srgbClr val="442E80">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pic>
        <p:nvPicPr>
          <p:cNvPr id="372" name="Google Shape;372;p19"/>
          <p:cNvPicPr preferRelativeResize="0"/>
          <p:nvPr/>
        </p:nvPicPr>
        <p:blipFill rotWithShape="1">
          <a:blip r:embed="rId4">
            <a:alphaModFix/>
          </a:blip>
          <a:srcRect/>
          <a:stretch/>
        </p:blipFill>
        <p:spPr>
          <a:xfrm>
            <a:off x="8097294" y="5291109"/>
            <a:ext cx="1730107" cy="232446"/>
          </a:xfrm>
          <a:prstGeom prst="rect">
            <a:avLst/>
          </a:prstGeom>
          <a:noFill/>
          <a:ln>
            <a:noFill/>
          </a:ln>
        </p:spPr>
      </p:pic>
      <p:cxnSp>
        <p:nvCxnSpPr>
          <p:cNvPr id="373" name="Google Shape;373;p19"/>
          <p:cNvCxnSpPr/>
          <p:nvPr/>
        </p:nvCxnSpPr>
        <p:spPr>
          <a:xfrm>
            <a:off x="494799" y="3987654"/>
            <a:ext cx="5460083" cy="0"/>
          </a:xfrm>
          <a:prstGeom prst="straightConnector1">
            <a:avLst/>
          </a:prstGeom>
          <a:noFill/>
          <a:ln w="9525" cap="flat" cmpd="sng">
            <a:solidFill>
              <a:schemeClr val="dk2"/>
            </a:solidFill>
            <a:prstDash val="solid"/>
            <a:miter lim="800000"/>
            <a:headEnd type="none" w="sm" len="sm"/>
            <a:tailEnd type="none" w="sm" len="sm"/>
          </a:ln>
        </p:spPr>
      </p:cxnSp>
      <p:cxnSp>
        <p:nvCxnSpPr>
          <p:cNvPr id="374" name="Google Shape;374;p19"/>
          <p:cNvCxnSpPr/>
          <p:nvPr/>
        </p:nvCxnSpPr>
        <p:spPr>
          <a:xfrm>
            <a:off x="494799" y="4813919"/>
            <a:ext cx="5460083" cy="0"/>
          </a:xfrm>
          <a:prstGeom prst="straightConnector1">
            <a:avLst/>
          </a:prstGeom>
          <a:noFill/>
          <a:ln w="9525" cap="flat" cmpd="sng">
            <a:solidFill>
              <a:schemeClr val="dk2"/>
            </a:solidFill>
            <a:prstDash val="solid"/>
            <a:miter lim="800000"/>
            <a:headEnd type="none" w="sm" len="sm"/>
            <a:tailEnd type="none" w="sm" len="sm"/>
          </a:ln>
        </p:spPr>
      </p:cxnSp>
      <p:pic>
        <p:nvPicPr>
          <p:cNvPr id="375" name="Google Shape;375;p19"/>
          <p:cNvPicPr preferRelativeResize="0"/>
          <p:nvPr/>
        </p:nvPicPr>
        <p:blipFill rotWithShape="1">
          <a:blip r:embed="rId5">
            <a:alphaModFix/>
          </a:blip>
          <a:srcRect/>
          <a:stretch/>
        </p:blipFill>
        <p:spPr>
          <a:xfrm>
            <a:off x="494799" y="615661"/>
            <a:ext cx="1028699" cy="10286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20"/>
          <p:cNvPicPr preferRelativeResize="0"/>
          <p:nvPr/>
        </p:nvPicPr>
        <p:blipFill rotWithShape="1">
          <a:blip r:embed="rId3">
            <a:alphaModFix/>
          </a:blip>
          <a:srcRect l="2603" t="3627" r="25732" b="218"/>
          <a:stretch/>
        </p:blipFill>
        <p:spPr>
          <a:xfrm>
            <a:off x="796886" y="-31546"/>
            <a:ext cx="9361527" cy="5757564"/>
          </a:xfrm>
          <a:prstGeom prst="rect">
            <a:avLst/>
          </a:prstGeom>
          <a:noFill/>
          <a:ln>
            <a:noFill/>
          </a:ln>
        </p:spPr>
      </p:pic>
      <p:sp>
        <p:nvSpPr>
          <p:cNvPr id="382" name="Google Shape;382;p20"/>
          <p:cNvSpPr/>
          <p:nvPr/>
        </p:nvSpPr>
        <p:spPr>
          <a:xfrm>
            <a:off x="331012" y="-21282"/>
            <a:ext cx="9827400" cy="5757563"/>
          </a:xfrm>
          <a:prstGeom prst="rect">
            <a:avLst/>
          </a:prstGeom>
          <a:solidFill>
            <a:srgbClr val="442E80">
              <a:alpha val="5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83" name="Google Shape;383;p20"/>
          <p:cNvSpPr/>
          <p:nvPr/>
        </p:nvSpPr>
        <p:spPr>
          <a:xfrm>
            <a:off x="3815626" y="1559754"/>
            <a:ext cx="5683822" cy="3539910"/>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84" name="Google Shape;384;p20"/>
          <p:cNvSpPr txBox="1"/>
          <p:nvPr/>
        </p:nvSpPr>
        <p:spPr>
          <a:xfrm>
            <a:off x="3988374" y="2820558"/>
            <a:ext cx="5403700" cy="21698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59729"/>
              </a:buClr>
              <a:buSzPts val="2300"/>
              <a:buFont typeface="Arial"/>
              <a:buChar char="•"/>
            </a:pPr>
            <a:r>
              <a:rPr lang="en-US" sz="2000" b="0" i="0" u="none" strike="noStrike" cap="none">
                <a:solidFill>
                  <a:srgbClr val="2C2C2D"/>
                </a:solidFill>
                <a:latin typeface="Arial"/>
                <a:ea typeface="Arial"/>
                <a:cs typeface="Arial"/>
                <a:sym typeface="Arial"/>
              </a:rPr>
              <a:t>Easier to keep track and manage records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300"/>
              <a:buFont typeface="Arial"/>
              <a:buChar char="•"/>
            </a:pPr>
            <a:r>
              <a:rPr lang="en-US" sz="2000" b="0" i="0" u="none" strike="noStrike" cap="none">
                <a:solidFill>
                  <a:srgbClr val="2C2C2D"/>
                </a:solidFill>
                <a:latin typeface="Arial"/>
                <a:ea typeface="Arial"/>
                <a:cs typeface="Arial"/>
                <a:sym typeface="Arial"/>
              </a:rPr>
              <a:t>Greater range of choices among investments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300"/>
              <a:buFont typeface="Arial"/>
              <a:buChar char="•"/>
            </a:pPr>
            <a:r>
              <a:rPr lang="en-US" sz="2000" b="0" i="0" u="none" strike="noStrike" cap="none">
                <a:solidFill>
                  <a:srgbClr val="2C2C2D"/>
                </a:solidFill>
                <a:latin typeface="Arial"/>
                <a:ea typeface="Arial"/>
                <a:cs typeface="Arial"/>
                <a:sym typeface="Arial"/>
              </a:rPr>
              <a:t>Assets can be converted to Roth IRA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300"/>
              <a:buFont typeface="Arial"/>
              <a:buChar char="•"/>
            </a:pPr>
            <a:r>
              <a:rPr lang="en-US" sz="2000" b="0" i="0" u="none" strike="noStrike" cap="none">
                <a:solidFill>
                  <a:srgbClr val="2C2C2D"/>
                </a:solidFill>
                <a:latin typeface="Arial"/>
                <a:ea typeface="Arial"/>
                <a:cs typeface="Arial"/>
                <a:sym typeface="Arial"/>
              </a:rPr>
              <a:t>Option to withdraw before age 59½ without 10% penalties</a:t>
            </a:r>
            <a:endParaRPr sz="1400" b="0" i="0" u="none" strike="noStrike" cap="none">
              <a:solidFill>
                <a:srgbClr val="000000"/>
              </a:solidFill>
              <a:latin typeface="Arial"/>
              <a:ea typeface="Arial"/>
              <a:cs typeface="Arial"/>
              <a:sym typeface="Arial"/>
            </a:endParaRPr>
          </a:p>
        </p:txBody>
      </p:sp>
      <p:grpSp>
        <p:nvGrpSpPr>
          <p:cNvPr id="385" name="Google Shape;385;p20"/>
          <p:cNvGrpSpPr/>
          <p:nvPr/>
        </p:nvGrpSpPr>
        <p:grpSpPr>
          <a:xfrm>
            <a:off x="-11016" y="-263235"/>
            <a:ext cx="3511893" cy="6012871"/>
            <a:chOff x="-11016" y="-263235"/>
            <a:chExt cx="3511893" cy="6012871"/>
          </a:xfrm>
        </p:grpSpPr>
        <p:sp>
          <p:nvSpPr>
            <p:cNvPr id="386" name="Google Shape;386;p20"/>
            <p:cNvSpPr/>
            <p:nvPr/>
          </p:nvSpPr>
          <p:spPr>
            <a:xfrm>
              <a:off x="-11016" y="-31545"/>
              <a:ext cx="3511893" cy="5757564"/>
            </a:xfrm>
            <a:custGeom>
              <a:avLst/>
              <a:gdLst/>
              <a:ahLst/>
              <a:cxnLst/>
              <a:rect l="l" t="t" r="r" b="b"/>
              <a:pathLst>
                <a:path w="3776056" h="5757564" extrusionOk="0">
                  <a:moveTo>
                    <a:pt x="0" y="1252"/>
                  </a:moveTo>
                  <a:lnTo>
                    <a:pt x="2750264" y="0"/>
                  </a:lnTo>
                  <a:lnTo>
                    <a:pt x="3776056" y="5757564"/>
                  </a:lnTo>
                  <a:lnTo>
                    <a:pt x="0" y="5757563"/>
                  </a:lnTo>
                  <a:lnTo>
                    <a:pt x="0" y="125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cxnSp>
          <p:nvCxnSpPr>
            <p:cNvPr id="387" name="Google Shape;387;p20"/>
            <p:cNvCxnSpPr/>
            <p:nvPr/>
          </p:nvCxnSpPr>
          <p:spPr>
            <a:xfrm>
              <a:off x="2322129" y="-263235"/>
              <a:ext cx="1041260" cy="6012871"/>
            </a:xfrm>
            <a:prstGeom prst="straightConnector1">
              <a:avLst/>
            </a:prstGeom>
            <a:noFill/>
            <a:ln w="25400" cap="flat" cmpd="sng">
              <a:solidFill>
                <a:schemeClr val="accent1"/>
              </a:solidFill>
              <a:prstDash val="solid"/>
              <a:miter lim="800000"/>
              <a:headEnd type="none" w="sm" len="sm"/>
              <a:tailEnd type="none" w="sm" len="sm"/>
            </a:ln>
          </p:spPr>
        </p:cxnSp>
      </p:grpSp>
      <p:pic>
        <p:nvPicPr>
          <p:cNvPr id="388" name="Google Shape;388;p20"/>
          <p:cNvPicPr preferRelativeResize="0"/>
          <p:nvPr/>
        </p:nvPicPr>
        <p:blipFill rotWithShape="1">
          <a:blip r:embed="rId4">
            <a:alphaModFix/>
          </a:blip>
          <a:srcRect/>
          <a:stretch/>
        </p:blipFill>
        <p:spPr>
          <a:xfrm>
            <a:off x="8097294" y="5291109"/>
            <a:ext cx="1730107" cy="232446"/>
          </a:xfrm>
          <a:prstGeom prst="rect">
            <a:avLst/>
          </a:prstGeom>
          <a:noFill/>
          <a:ln>
            <a:noFill/>
          </a:ln>
        </p:spPr>
      </p:pic>
      <p:sp>
        <p:nvSpPr>
          <p:cNvPr id="389" name="Google Shape;389;p20"/>
          <p:cNvSpPr txBox="1"/>
          <p:nvPr/>
        </p:nvSpPr>
        <p:spPr>
          <a:xfrm>
            <a:off x="3743059" y="254486"/>
            <a:ext cx="589432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Rolling over your previous retirement plan to your own personal IRA can help you stay on track</a:t>
            </a:r>
            <a:endParaRPr sz="1400" b="0" i="0" u="none" strike="noStrike" cap="none">
              <a:solidFill>
                <a:srgbClr val="000000"/>
              </a:solidFill>
              <a:latin typeface="Arial"/>
              <a:ea typeface="Arial"/>
              <a:cs typeface="Arial"/>
              <a:sym typeface="Arial"/>
            </a:endParaRPr>
          </a:p>
        </p:txBody>
      </p:sp>
      <p:sp>
        <p:nvSpPr>
          <p:cNvPr id="390" name="Google Shape;390;p20"/>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26</a:t>
            </a:fld>
            <a:endParaRPr sz="1100" b="0" i="0" u="none" strike="noStrike" cap="none">
              <a:solidFill>
                <a:srgbClr val="2C2C2D"/>
              </a:solidFill>
              <a:latin typeface="Arial"/>
              <a:ea typeface="Arial"/>
              <a:cs typeface="Arial"/>
              <a:sym typeface="Arial"/>
            </a:endParaRPr>
          </a:p>
        </p:txBody>
      </p:sp>
      <p:sp>
        <p:nvSpPr>
          <p:cNvPr id="391" name="Google Shape;391;p20"/>
          <p:cNvSpPr txBox="1"/>
          <p:nvPr/>
        </p:nvSpPr>
        <p:spPr>
          <a:xfrm>
            <a:off x="384463" y="2668475"/>
            <a:ext cx="264889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4: </a:t>
            </a:r>
            <a:r>
              <a:rPr lang="en-US" sz="2400" b="1" i="0" u="none" strike="noStrike" cap="none">
                <a:solidFill>
                  <a:srgbClr val="8567A7"/>
                </a:solidFill>
                <a:latin typeface="Arial"/>
                <a:ea typeface="Arial"/>
                <a:cs typeface="Arial"/>
                <a:sym typeface="Arial"/>
              </a:rPr>
              <a:t>Roll over your previous employer plans to an IRA</a:t>
            </a:r>
            <a:endParaRPr sz="1400" b="0" i="0" u="none" strike="noStrike" cap="none">
              <a:solidFill>
                <a:srgbClr val="000000"/>
              </a:solidFill>
              <a:latin typeface="Arial"/>
              <a:ea typeface="Arial"/>
              <a:cs typeface="Arial"/>
              <a:sym typeface="Arial"/>
            </a:endParaRPr>
          </a:p>
        </p:txBody>
      </p:sp>
      <p:sp>
        <p:nvSpPr>
          <p:cNvPr id="392" name="Google Shape;392;p20"/>
          <p:cNvSpPr txBox="1"/>
          <p:nvPr/>
        </p:nvSpPr>
        <p:spPr>
          <a:xfrm>
            <a:off x="4085237" y="5250342"/>
            <a:ext cx="3967042" cy="324995"/>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SzPts val="800"/>
              <a:buFont typeface="Arial"/>
              <a:buNone/>
            </a:pPr>
            <a:r>
              <a:rPr lang="en-US" sz="800" b="0" i="0" u="none" strike="noStrike" cap="none">
                <a:solidFill>
                  <a:schemeClr val="lt1"/>
                </a:solidFill>
                <a:latin typeface="Arial Narrow"/>
                <a:ea typeface="Arial Narrow"/>
                <a:cs typeface="Arial Narrow"/>
                <a:sym typeface="Arial Narrow"/>
              </a:rPr>
              <a:t>SOURCE | IRS.gov, </a:t>
            </a:r>
            <a:r>
              <a:rPr lang="en-US" sz="800" b="0" i="0" u="sng" strike="noStrike" cap="none">
                <a:solidFill>
                  <a:schemeClr val="lt1"/>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Rollovers of Retirement Plan and IRA Distributions</a:t>
            </a:r>
            <a:r>
              <a:rPr lang="en-US" sz="800" b="0" i="0" u="none" strike="noStrike" cap="none">
                <a:solidFill>
                  <a:schemeClr val="lt1"/>
                </a:solidFill>
                <a:latin typeface="Arial Narrow"/>
                <a:ea typeface="Arial Narrow"/>
                <a:cs typeface="Arial Narrow"/>
                <a:sym typeface="Arial Narrow"/>
              </a:rPr>
              <a:t>, June 16, 2022.</a:t>
            </a:r>
            <a:endParaRPr sz="800" b="0" i="0" u="none" strike="noStrike" cap="none">
              <a:solidFill>
                <a:schemeClr val="lt1"/>
              </a:solidFill>
              <a:latin typeface="Arial Narrow"/>
              <a:ea typeface="Arial Narrow"/>
              <a:cs typeface="Arial Narrow"/>
              <a:sym typeface="Arial Narrow"/>
            </a:endParaRPr>
          </a:p>
        </p:txBody>
      </p:sp>
      <p:pic>
        <p:nvPicPr>
          <p:cNvPr id="393" name="Google Shape;393;p20"/>
          <p:cNvPicPr preferRelativeResize="0"/>
          <p:nvPr/>
        </p:nvPicPr>
        <p:blipFill rotWithShape="1">
          <a:blip r:embed="rId6">
            <a:alphaModFix/>
          </a:blip>
          <a:srcRect/>
          <a:stretch/>
        </p:blipFill>
        <p:spPr>
          <a:xfrm>
            <a:off x="497236" y="1523932"/>
            <a:ext cx="1028699" cy="1028699"/>
          </a:xfrm>
          <a:prstGeom prst="rect">
            <a:avLst/>
          </a:prstGeom>
          <a:noFill/>
          <a:ln>
            <a:noFill/>
          </a:ln>
        </p:spPr>
      </p:pic>
      <p:pic>
        <p:nvPicPr>
          <p:cNvPr id="394" name="Google Shape;394;p20"/>
          <p:cNvPicPr preferRelativeResize="0"/>
          <p:nvPr/>
        </p:nvPicPr>
        <p:blipFill rotWithShape="1">
          <a:blip r:embed="rId7">
            <a:alphaModFix/>
          </a:blip>
          <a:srcRect/>
          <a:stretch/>
        </p:blipFill>
        <p:spPr>
          <a:xfrm>
            <a:off x="6192287" y="1732688"/>
            <a:ext cx="995874" cy="995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4"/>
                                        </p:tgtEl>
                                        <p:attrNameLst>
                                          <p:attrName>style.visibility</p:attrName>
                                        </p:attrNameLst>
                                      </p:cBhvr>
                                      <p:to>
                                        <p:strVal val="visible"/>
                                      </p:to>
                                    </p:set>
                                    <p:animEffect transition="in" filter="fade">
                                      <p:cBhvr>
                                        <p:cTn id="11" dur="500"/>
                                        <p:tgtEl>
                                          <p:spTgt spid="384"/>
                                        </p:tgtEl>
                                      </p:cBhvr>
                                    </p:animEffect>
                                  </p:childTnLst>
                                </p:cTn>
                              </p:par>
                              <p:par>
                                <p:cTn id="12" presetID="10" presetClass="entr" presetSubtype="0" fill="hold" nodeType="withEffect">
                                  <p:stCondLst>
                                    <p:cond delay="0"/>
                                  </p:stCondLst>
                                  <p:childTnLst>
                                    <p:set>
                                      <p:cBhvr>
                                        <p:cTn id="13" dur="1" fill="hold">
                                          <p:stCondLst>
                                            <p:cond delay="0"/>
                                          </p:stCondLst>
                                        </p:cTn>
                                        <p:tgtEl>
                                          <p:spTgt spid="388"/>
                                        </p:tgtEl>
                                        <p:attrNameLst>
                                          <p:attrName>style.visibility</p:attrName>
                                        </p:attrNameLst>
                                      </p:cBhvr>
                                      <p:to>
                                        <p:strVal val="visible"/>
                                      </p:to>
                                    </p:set>
                                    <p:animEffect transition="in" filter="fade">
                                      <p:cBhvr>
                                        <p:cTn id="14" dur="500"/>
                                        <p:tgtEl>
                                          <p:spTgt spid="388"/>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21"/>
          <p:cNvPicPr preferRelativeResize="0"/>
          <p:nvPr/>
        </p:nvPicPr>
        <p:blipFill rotWithShape="1">
          <a:blip r:embed="rId3">
            <a:alphaModFix/>
          </a:blip>
          <a:srcRect l="32409" r="7234"/>
          <a:stretch/>
        </p:blipFill>
        <p:spPr>
          <a:xfrm flipH="1">
            <a:off x="0" y="0"/>
            <a:ext cx="5191125" cy="5728416"/>
          </a:xfrm>
          <a:prstGeom prst="rect">
            <a:avLst/>
          </a:prstGeom>
          <a:noFill/>
          <a:ln>
            <a:noFill/>
          </a:ln>
        </p:spPr>
      </p:pic>
      <p:sp>
        <p:nvSpPr>
          <p:cNvPr id="401" name="Google Shape;401;p21"/>
          <p:cNvSpPr/>
          <p:nvPr/>
        </p:nvSpPr>
        <p:spPr>
          <a:xfrm rot="10800000">
            <a:off x="2917962" y="-188771"/>
            <a:ext cx="3401724" cy="5943599"/>
          </a:xfrm>
          <a:custGeom>
            <a:avLst/>
            <a:gdLst/>
            <a:ahLst/>
            <a:cxnLst/>
            <a:rect l="l" t="t" r="r" b="b"/>
            <a:pathLst>
              <a:path w="3657600" h="5943599" extrusionOk="0">
                <a:moveTo>
                  <a:pt x="0" y="0"/>
                </a:moveTo>
                <a:lnTo>
                  <a:pt x="2608118" y="20782"/>
                </a:lnTo>
                <a:lnTo>
                  <a:pt x="3657600" y="5943599"/>
                </a:lnTo>
                <a:lnTo>
                  <a:pt x="0" y="594359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02" name="Google Shape;402;p21"/>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03" name="Google Shape;403;p21"/>
          <p:cNvSpPr txBox="1"/>
          <p:nvPr/>
        </p:nvSpPr>
        <p:spPr>
          <a:xfrm>
            <a:off x="1" y="108667"/>
            <a:ext cx="10158412"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Range of investment options </a:t>
            </a:r>
            <a:r>
              <a:rPr lang="en-US" sz="2400" b="1" i="0" u="none" strike="noStrike" cap="none">
                <a:solidFill>
                  <a:schemeClr val="lt1"/>
                </a:solidFill>
                <a:latin typeface="Arial"/>
                <a:ea typeface="Arial"/>
                <a:cs typeface="Arial"/>
                <a:sym typeface="Arial"/>
              </a:rPr>
              <a:t>when working with an advisor</a:t>
            </a:r>
            <a:endParaRPr sz="1400" b="0" i="0" u="none" strike="noStrike" cap="none">
              <a:solidFill>
                <a:srgbClr val="000000"/>
              </a:solidFill>
              <a:latin typeface="Arial"/>
              <a:ea typeface="Arial"/>
              <a:cs typeface="Arial"/>
              <a:sym typeface="Arial"/>
            </a:endParaRPr>
          </a:p>
        </p:txBody>
      </p:sp>
      <p:sp>
        <p:nvSpPr>
          <p:cNvPr id="404" name="Google Shape;404;p21"/>
          <p:cNvSpPr txBox="1"/>
          <p:nvPr/>
        </p:nvSpPr>
        <p:spPr>
          <a:xfrm>
            <a:off x="3979176" y="928675"/>
            <a:ext cx="5878285" cy="40164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Money Market Accounts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Certificates of Deposit (CDs)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Bonds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Annuities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Mutual Funds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Managed Money Accounts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859729"/>
              </a:buClr>
              <a:buSzPts val="2000"/>
              <a:buFont typeface="Arial"/>
              <a:buChar char="•"/>
            </a:pPr>
            <a:r>
              <a:rPr lang="en-US" sz="2000" b="1" i="0" u="none" strike="noStrike" cap="none">
                <a:solidFill>
                  <a:srgbClr val="8566A6"/>
                </a:solidFill>
                <a:latin typeface="Arial"/>
                <a:ea typeface="Arial"/>
                <a:cs typeface="Arial"/>
                <a:sym typeface="Arial"/>
              </a:rPr>
              <a:t>Individual Stock Purchases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A financial advisor will answer questions about “all-in” fees on any investment. They’ll review the features and benefits of any product you choose. They’ll also discuss your investment timeframe and your own personal temperament.</a:t>
            </a:r>
            <a:endParaRPr sz="1400" b="0" i="0" u="none" strike="noStrike" cap="none">
              <a:solidFill>
                <a:srgbClr val="000000"/>
              </a:solidFill>
              <a:latin typeface="Arial"/>
              <a:ea typeface="Arial"/>
              <a:cs typeface="Arial"/>
              <a:sym typeface="Arial"/>
            </a:endParaRPr>
          </a:p>
        </p:txBody>
      </p:sp>
      <p:sp>
        <p:nvSpPr>
          <p:cNvPr id="405" name="Google Shape;405;p21"/>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27</a:t>
            </a:fld>
            <a:endParaRPr sz="1100" b="0" i="0" u="none" strike="noStrike" cap="none">
              <a:solidFill>
                <a:schemeClr val="lt1"/>
              </a:solidFill>
              <a:latin typeface="Arial"/>
              <a:ea typeface="Arial"/>
              <a:cs typeface="Arial"/>
              <a:sym typeface="Arial"/>
            </a:endParaRPr>
          </a:p>
        </p:txBody>
      </p:sp>
      <p:cxnSp>
        <p:nvCxnSpPr>
          <p:cNvPr id="406" name="Google Shape;406;p21"/>
          <p:cNvCxnSpPr/>
          <p:nvPr/>
        </p:nvCxnSpPr>
        <p:spPr>
          <a:xfrm>
            <a:off x="3979176" y="3248666"/>
            <a:ext cx="555671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animEffect transition="in" filter="fade">
                                      <p:cBhvr>
                                        <p:cTn id="7" dur="1000"/>
                                        <p:tgtEl>
                                          <p:spTgt spid="40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4">
                                            <p:txEl>
                                              <p:pRg st="1" end="1"/>
                                            </p:txEl>
                                          </p:spTgt>
                                        </p:tgtEl>
                                        <p:attrNameLst>
                                          <p:attrName>style.visibility</p:attrName>
                                        </p:attrNameLst>
                                      </p:cBhvr>
                                      <p:to>
                                        <p:strVal val="visible"/>
                                      </p:to>
                                    </p:set>
                                    <p:animEffect transition="in" filter="fade">
                                      <p:cBhvr>
                                        <p:cTn id="10" dur="1000"/>
                                        <p:tgtEl>
                                          <p:spTgt spid="40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4">
                                            <p:txEl>
                                              <p:pRg st="2" end="2"/>
                                            </p:txEl>
                                          </p:spTgt>
                                        </p:tgtEl>
                                        <p:attrNameLst>
                                          <p:attrName>style.visibility</p:attrName>
                                        </p:attrNameLst>
                                      </p:cBhvr>
                                      <p:to>
                                        <p:strVal val="visible"/>
                                      </p:to>
                                    </p:set>
                                    <p:animEffect transition="in" filter="fade">
                                      <p:cBhvr>
                                        <p:cTn id="13" dur="1000"/>
                                        <p:tgtEl>
                                          <p:spTgt spid="40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4">
                                            <p:txEl>
                                              <p:pRg st="3" end="3"/>
                                            </p:txEl>
                                          </p:spTgt>
                                        </p:tgtEl>
                                        <p:attrNameLst>
                                          <p:attrName>style.visibility</p:attrName>
                                        </p:attrNameLst>
                                      </p:cBhvr>
                                      <p:to>
                                        <p:strVal val="visible"/>
                                      </p:to>
                                    </p:set>
                                    <p:animEffect transition="in" filter="fade">
                                      <p:cBhvr>
                                        <p:cTn id="16" dur="1000"/>
                                        <p:tgtEl>
                                          <p:spTgt spid="40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4">
                                            <p:txEl>
                                              <p:pRg st="4" end="4"/>
                                            </p:txEl>
                                          </p:spTgt>
                                        </p:tgtEl>
                                        <p:attrNameLst>
                                          <p:attrName>style.visibility</p:attrName>
                                        </p:attrNameLst>
                                      </p:cBhvr>
                                      <p:to>
                                        <p:strVal val="visible"/>
                                      </p:to>
                                    </p:set>
                                    <p:animEffect transition="in" filter="fade">
                                      <p:cBhvr>
                                        <p:cTn id="19" dur="1000"/>
                                        <p:tgtEl>
                                          <p:spTgt spid="40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4">
                                            <p:txEl>
                                              <p:pRg st="5" end="5"/>
                                            </p:txEl>
                                          </p:spTgt>
                                        </p:tgtEl>
                                        <p:attrNameLst>
                                          <p:attrName>style.visibility</p:attrName>
                                        </p:attrNameLst>
                                      </p:cBhvr>
                                      <p:to>
                                        <p:strVal val="visible"/>
                                      </p:to>
                                    </p:set>
                                    <p:animEffect transition="in" filter="fade">
                                      <p:cBhvr>
                                        <p:cTn id="22" dur="1000"/>
                                        <p:tgtEl>
                                          <p:spTgt spid="40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04">
                                            <p:txEl>
                                              <p:pRg st="6" end="6"/>
                                            </p:txEl>
                                          </p:spTgt>
                                        </p:tgtEl>
                                        <p:attrNameLst>
                                          <p:attrName>style.visibility</p:attrName>
                                        </p:attrNameLst>
                                      </p:cBhvr>
                                      <p:to>
                                        <p:strVal val="visible"/>
                                      </p:to>
                                    </p:set>
                                    <p:animEffect transition="in" filter="fade">
                                      <p:cBhvr>
                                        <p:cTn id="25" dur="1000"/>
                                        <p:tgtEl>
                                          <p:spTgt spid="40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04">
                                            <p:txEl>
                                              <p:pRg st="7" end="7"/>
                                            </p:txEl>
                                          </p:spTgt>
                                        </p:tgtEl>
                                        <p:attrNameLst>
                                          <p:attrName>style.visibility</p:attrName>
                                        </p:attrNameLst>
                                      </p:cBhvr>
                                      <p:to>
                                        <p:strVal val="visible"/>
                                      </p:to>
                                    </p:set>
                                    <p:animEffect transition="in" filter="fade">
                                      <p:cBhvr>
                                        <p:cTn id="28" dur="1000"/>
                                        <p:tgtEl>
                                          <p:spTgt spid="404">
                                            <p:txEl>
                                              <p:pRg st="7" end="7"/>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06"/>
                                        </p:tgtEl>
                                        <p:attrNameLst>
                                          <p:attrName>style.visibility</p:attrName>
                                        </p:attrNameLst>
                                      </p:cBhvr>
                                      <p:to>
                                        <p:strVal val="visible"/>
                                      </p:to>
                                    </p:set>
                                    <p:animEffect transition="in" filter="fade">
                                      <p:cBhvr>
                                        <p:cTn id="32"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2"/>
          <p:cNvPicPr preferRelativeResize="0"/>
          <p:nvPr/>
        </p:nvPicPr>
        <p:blipFill rotWithShape="1">
          <a:blip r:embed="rId3">
            <a:alphaModFix/>
          </a:blip>
          <a:srcRect l="-3498" t="3129" r="25151"/>
          <a:stretch/>
        </p:blipFill>
        <p:spPr>
          <a:xfrm>
            <a:off x="-1" y="-26092"/>
            <a:ext cx="10158413" cy="5757563"/>
          </a:xfrm>
          <a:prstGeom prst="rect">
            <a:avLst/>
          </a:prstGeom>
          <a:noFill/>
          <a:ln>
            <a:noFill/>
          </a:ln>
        </p:spPr>
      </p:pic>
      <p:sp>
        <p:nvSpPr>
          <p:cNvPr id="413" name="Google Shape;413;p22"/>
          <p:cNvSpPr/>
          <p:nvPr/>
        </p:nvSpPr>
        <p:spPr>
          <a:xfrm>
            <a:off x="-9525" y="-18946"/>
            <a:ext cx="10158413" cy="5757564"/>
          </a:xfrm>
          <a:prstGeom prst="rect">
            <a:avLst/>
          </a:prstGeom>
          <a:solidFill>
            <a:srgbClr val="442E80">
              <a:alpha val="5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4" name="Google Shape;414;p22"/>
          <p:cNvSpPr/>
          <p:nvPr/>
        </p:nvSpPr>
        <p:spPr>
          <a:xfrm>
            <a:off x="4085237" y="1341515"/>
            <a:ext cx="5352819" cy="3322056"/>
          </a:xfrm>
          <a:prstGeom prst="rect">
            <a:avLst/>
          </a:prstGeom>
          <a:solidFill>
            <a:schemeClr val="lt1">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5" name="Google Shape;415;p22"/>
          <p:cNvSpPr txBox="1"/>
          <p:nvPr/>
        </p:nvSpPr>
        <p:spPr>
          <a:xfrm>
            <a:off x="4257986" y="2651127"/>
            <a:ext cx="4964059" cy="17851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59729"/>
              </a:buClr>
              <a:buSzPts val="2300"/>
              <a:buFont typeface="Arial"/>
              <a:buChar char="•"/>
            </a:pPr>
            <a:r>
              <a:rPr lang="en-US" sz="2000" b="0" i="0" u="none" strike="noStrike" cap="none">
                <a:solidFill>
                  <a:srgbClr val="2C2C2D"/>
                </a:solidFill>
                <a:latin typeface="Arial"/>
                <a:ea typeface="Arial"/>
                <a:cs typeface="Arial"/>
                <a:sym typeface="Arial"/>
              </a:rPr>
              <a:t>Loans not available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300"/>
              <a:buFont typeface="Arial"/>
              <a:buChar char="•"/>
            </a:pPr>
            <a:r>
              <a:rPr lang="en-US" sz="2000" b="0" i="0" u="none" strike="noStrike" cap="none">
                <a:solidFill>
                  <a:srgbClr val="2C2C2D"/>
                </a:solidFill>
                <a:latin typeface="Arial"/>
                <a:ea typeface="Arial"/>
                <a:cs typeface="Arial"/>
                <a:sym typeface="Arial"/>
              </a:rPr>
              <a:t>Tax advantages for employer stock assets not available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300"/>
              <a:buFont typeface="Arial"/>
              <a:buChar char="•"/>
            </a:pPr>
            <a:r>
              <a:rPr lang="en-US" sz="2000" b="0" i="0" u="none" strike="noStrike" cap="none">
                <a:solidFill>
                  <a:srgbClr val="2C2C2D"/>
                </a:solidFill>
                <a:latin typeface="Arial"/>
                <a:ea typeface="Arial"/>
                <a:cs typeface="Arial"/>
                <a:sym typeface="Arial"/>
              </a:rPr>
              <a:t>May offer lower protection from creditors compared with employer plans</a:t>
            </a:r>
            <a:endParaRPr sz="1400" b="0" i="0" u="none" strike="noStrike" cap="none">
              <a:solidFill>
                <a:srgbClr val="000000"/>
              </a:solidFill>
              <a:latin typeface="Arial"/>
              <a:ea typeface="Arial"/>
              <a:cs typeface="Arial"/>
              <a:sym typeface="Arial"/>
            </a:endParaRPr>
          </a:p>
        </p:txBody>
      </p:sp>
      <p:grpSp>
        <p:nvGrpSpPr>
          <p:cNvPr id="416" name="Google Shape;416;p22"/>
          <p:cNvGrpSpPr/>
          <p:nvPr/>
        </p:nvGrpSpPr>
        <p:grpSpPr>
          <a:xfrm>
            <a:off x="-9525" y="-250189"/>
            <a:ext cx="3511893" cy="6012871"/>
            <a:chOff x="-11016" y="-263235"/>
            <a:chExt cx="3511893" cy="6012871"/>
          </a:xfrm>
        </p:grpSpPr>
        <p:sp>
          <p:nvSpPr>
            <p:cNvPr id="417" name="Google Shape;417;p22"/>
            <p:cNvSpPr/>
            <p:nvPr/>
          </p:nvSpPr>
          <p:spPr>
            <a:xfrm>
              <a:off x="-11016" y="-31545"/>
              <a:ext cx="3511893" cy="5757564"/>
            </a:xfrm>
            <a:custGeom>
              <a:avLst/>
              <a:gdLst/>
              <a:ahLst/>
              <a:cxnLst/>
              <a:rect l="l" t="t" r="r" b="b"/>
              <a:pathLst>
                <a:path w="3776056" h="5757564" extrusionOk="0">
                  <a:moveTo>
                    <a:pt x="0" y="1252"/>
                  </a:moveTo>
                  <a:lnTo>
                    <a:pt x="2750264" y="0"/>
                  </a:lnTo>
                  <a:lnTo>
                    <a:pt x="3776056" y="5757564"/>
                  </a:lnTo>
                  <a:lnTo>
                    <a:pt x="0" y="5757563"/>
                  </a:lnTo>
                  <a:lnTo>
                    <a:pt x="0" y="125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cxnSp>
          <p:nvCxnSpPr>
            <p:cNvPr id="418" name="Google Shape;418;p22"/>
            <p:cNvCxnSpPr/>
            <p:nvPr/>
          </p:nvCxnSpPr>
          <p:spPr>
            <a:xfrm>
              <a:off x="2322129" y="-263235"/>
              <a:ext cx="1041260" cy="6012871"/>
            </a:xfrm>
            <a:prstGeom prst="straightConnector1">
              <a:avLst/>
            </a:prstGeom>
            <a:noFill/>
            <a:ln w="25400" cap="flat" cmpd="sng">
              <a:solidFill>
                <a:schemeClr val="accent1"/>
              </a:solidFill>
              <a:prstDash val="solid"/>
              <a:miter lim="800000"/>
              <a:headEnd type="none" w="sm" len="sm"/>
              <a:tailEnd type="none" w="sm" len="sm"/>
            </a:ln>
          </p:spPr>
        </p:cxnSp>
      </p:grpSp>
      <p:sp>
        <p:nvSpPr>
          <p:cNvPr id="419" name="Google Shape;419;p22"/>
          <p:cNvSpPr txBox="1"/>
          <p:nvPr/>
        </p:nvSpPr>
        <p:spPr>
          <a:xfrm>
            <a:off x="384462" y="2668475"/>
            <a:ext cx="2625437"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59729"/>
                </a:solidFill>
                <a:latin typeface="Rockwell"/>
                <a:ea typeface="Rockwell"/>
                <a:cs typeface="Rockwell"/>
                <a:sym typeface="Rockwell"/>
              </a:rPr>
              <a:t>Option 4: </a:t>
            </a:r>
            <a:r>
              <a:rPr lang="en-US" sz="2400" b="1" i="0" u="none" strike="noStrike" cap="none">
                <a:solidFill>
                  <a:srgbClr val="8567A7"/>
                </a:solidFill>
                <a:latin typeface="Arial"/>
                <a:ea typeface="Arial"/>
                <a:cs typeface="Arial"/>
                <a:sym typeface="Arial"/>
              </a:rPr>
              <a:t>Roll over your previous employer plans to an IRA</a:t>
            </a:r>
            <a:endParaRPr sz="1400" b="0" i="0" u="none" strike="noStrike" cap="none">
              <a:solidFill>
                <a:srgbClr val="000000"/>
              </a:solidFill>
              <a:latin typeface="Arial"/>
              <a:ea typeface="Arial"/>
              <a:cs typeface="Arial"/>
              <a:sym typeface="Arial"/>
            </a:endParaRPr>
          </a:p>
        </p:txBody>
      </p:sp>
      <p:pic>
        <p:nvPicPr>
          <p:cNvPr id="420" name="Google Shape;420;p22"/>
          <p:cNvPicPr preferRelativeResize="0"/>
          <p:nvPr/>
        </p:nvPicPr>
        <p:blipFill rotWithShape="1">
          <a:blip r:embed="rId4">
            <a:alphaModFix/>
          </a:blip>
          <a:srcRect/>
          <a:stretch/>
        </p:blipFill>
        <p:spPr>
          <a:xfrm>
            <a:off x="8097294" y="5291109"/>
            <a:ext cx="1730107" cy="232446"/>
          </a:xfrm>
          <a:prstGeom prst="rect">
            <a:avLst/>
          </a:prstGeom>
          <a:noFill/>
          <a:ln>
            <a:noFill/>
          </a:ln>
        </p:spPr>
      </p:pic>
      <p:pic>
        <p:nvPicPr>
          <p:cNvPr id="421" name="Google Shape;421;p22"/>
          <p:cNvPicPr preferRelativeResize="0"/>
          <p:nvPr/>
        </p:nvPicPr>
        <p:blipFill rotWithShape="1">
          <a:blip r:embed="rId5">
            <a:alphaModFix/>
          </a:blip>
          <a:srcRect/>
          <a:stretch/>
        </p:blipFill>
        <p:spPr>
          <a:xfrm>
            <a:off x="374938" y="1510433"/>
            <a:ext cx="1041400" cy="1028700"/>
          </a:xfrm>
          <a:prstGeom prst="rect">
            <a:avLst/>
          </a:prstGeom>
          <a:noFill/>
          <a:ln>
            <a:noFill/>
          </a:ln>
        </p:spPr>
      </p:pic>
      <p:sp>
        <p:nvSpPr>
          <p:cNvPr id="422" name="Google Shape;422;p22"/>
          <p:cNvSpPr txBox="1"/>
          <p:nvPr/>
        </p:nvSpPr>
        <p:spPr>
          <a:xfrm>
            <a:off x="3564077" y="455877"/>
            <a:ext cx="635187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What can’t a Rollover IRA do?</a:t>
            </a:r>
            <a:endParaRPr sz="1400" b="0" i="0" u="none" strike="noStrike" cap="none">
              <a:solidFill>
                <a:srgbClr val="000000"/>
              </a:solidFill>
              <a:latin typeface="Arial"/>
              <a:ea typeface="Arial"/>
              <a:cs typeface="Arial"/>
              <a:sym typeface="Arial"/>
            </a:endParaRPr>
          </a:p>
        </p:txBody>
      </p:sp>
      <p:sp>
        <p:nvSpPr>
          <p:cNvPr id="423" name="Google Shape;423;p22"/>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28</a:t>
            </a:fld>
            <a:endParaRPr sz="1100" b="0" i="0" u="none" strike="noStrike" cap="none">
              <a:solidFill>
                <a:srgbClr val="2C2C2D"/>
              </a:solidFill>
              <a:latin typeface="Arial"/>
              <a:ea typeface="Arial"/>
              <a:cs typeface="Arial"/>
              <a:sym typeface="Arial"/>
            </a:endParaRPr>
          </a:p>
        </p:txBody>
      </p:sp>
      <p:sp>
        <p:nvSpPr>
          <p:cNvPr id="424" name="Google Shape;424;p22"/>
          <p:cNvSpPr txBox="1"/>
          <p:nvPr/>
        </p:nvSpPr>
        <p:spPr>
          <a:xfrm>
            <a:off x="4085237" y="5244225"/>
            <a:ext cx="3241420" cy="32621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en-US" sz="800" b="0" i="0" u="none" strike="noStrike" cap="none">
                <a:solidFill>
                  <a:schemeClr val="lt1"/>
                </a:solidFill>
                <a:latin typeface="Arial Narrow"/>
                <a:ea typeface="Arial Narrow"/>
                <a:cs typeface="Arial Narrow"/>
                <a:sym typeface="Arial Narrow"/>
              </a:rPr>
              <a:t>SOURCE | IRS.gov, </a:t>
            </a:r>
            <a:r>
              <a:rPr lang="en-US" sz="800" b="0" i="0" u="sng" strike="noStrike" cap="none">
                <a:solidFill>
                  <a:schemeClr val="lt1"/>
                </a:solidFill>
                <a:latin typeface="Arial Narrow"/>
                <a:ea typeface="Arial Narrow"/>
                <a:cs typeface="Arial Narrow"/>
                <a:sym typeface="Arial Narrow"/>
                <a:hlinkClick r:id="rId6">
                  <a:extLst>
                    <a:ext uri="{A12FA001-AC4F-418D-AE19-62706E023703}">
                      <ahyp:hlinkClr xmlns:ahyp="http://schemas.microsoft.com/office/drawing/2018/hyperlinkcolor" val="tx"/>
                    </a:ext>
                  </a:extLst>
                </a:hlinkClick>
              </a:rPr>
              <a:t>Retirement Plans FAQs regarding Loans</a:t>
            </a:r>
            <a:r>
              <a:rPr lang="en-US" sz="800" b="0" i="0" u="none" strike="noStrike" cap="none">
                <a:solidFill>
                  <a:schemeClr val="lt1"/>
                </a:solidFill>
                <a:latin typeface="Arial Narrow"/>
                <a:ea typeface="Arial Narrow"/>
                <a:cs typeface="Arial Narrow"/>
                <a:sym typeface="Arial Narrow"/>
              </a:rPr>
              <a:t>, April 27, 2022</a:t>
            </a:r>
            <a:endParaRPr sz="800" b="0" i="0" u="none" strike="noStrike" cap="none">
              <a:solidFill>
                <a:schemeClr val="lt1"/>
              </a:solidFill>
              <a:latin typeface="Arial Narrow"/>
              <a:ea typeface="Arial Narrow"/>
              <a:cs typeface="Arial Narrow"/>
              <a:sym typeface="Arial Narrow"/>
            </a:endParaRPr>
          </a:p>
        </p:txBody>
      </p:sp>
      <p:pic>
        <p:nvPicPr>
          <p:cNvPr id="425" name="Google Shape;425;p22"/>
          <p:cNvPicPr preferRelativeResize="0"/>
          <p:nvPr/>
        </p:nvPicPr>
        <p:blipFill rotWithShape="1">
          <a:blip r:embed="rId7">
            <a:alphaModFix/>
          </a:blip>
          <a:srcRect/>
          <a:stretch/>
        </p:blipFill>
        <p:spPr>
          <a:xfrm>
            <a:off x="6263709" y="1525652"/>
            <a:ext cx="995874" cy="995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5"/>
                                        </p:tgtEl>
                                        <p:attrNameLst>
                                          <p:attrName>style.visibility</p:attrName>
                                        </p:attrNameLst>
                                      </p:cBhvr>
                                      <p:to>
                                        <p:strVal val="visible"/>
                                      </p:to>
                                    </p:set>
                                    <p:animEffect transition="in" filter="fade">
                                      <p:cBhvr>
                                        <p:cTn id="11" dur="500"/>
                                        <p:tgtEl>
                                          <p:spTgt spid="415"/>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23"/>
          <p:cNvPicPr preferRelativeResize="0"/>
          <p:nvPr/>
        </p:nvPicPr>
        <p:blipFill rotWithShape="1">
          <a:blip r:embed="rId3">
            <a:alphaModFix/>
          </a:blip>
          <a:srcRect l="9853" r="29732"/>
          <a:stretch/>
        </p:blipFill>
        <p:spPr>
          <a:xfrm>
            <a:off x="0" y="0"/>
            <a:ext cx="5191125" cy="5728416"/>
          </a:xfrm>
          <a:prstGeom prst="rect">
            <a:avLst/>
          </a:prstGeom>
          <a:noFill/>
          <a:ln>
            <a:noFill/>
          </a:ln>
        </p:spPr>
      </p:pic>
      <p:sp>
        <p:nvSpPr>
          <p:cNvPr id="432" name="Google Shape;432;p23"/>
          <p:cNvSpPr/>
          <p:nvPr/>
        </p:nvSpPr>
        <p:spPr>
          <a:xfrm rot="10800000">
            <a:off x="2858177" y="-215183"/>
            <a:ext cx="3401724" cy="5943599"/>
          </a:xfrm>
          <a:custGeom>
            <a:avLst/>
            <a:gdLst/>
            <a:ahLst/>
            <a:cxnLst/>
            <a:rect l="l" t="t" r="r" b="b"/>
            <a:pathLst>
              <a:path w="3657600" h="5943599" extrusionOk="0">
                <a:moveTo>
                  <a:pt x="0" y="0"/>
                </a:moveTo>
                <a:lnTo>
                  <a:pt x="2608118" y="20782"/>
                </a:lnTo>
                <a:lnTo>
                  <a:pt x="3657600" y="5943599"/>
                </a:lnTo>
                <a:lnTo>
                  <a:pt x="0" y="594359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33" name="Google Shape;433;p23"/>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34" name="Google Shape;434;p23"/>
          <p:cNvSpPr txBox="1"/>
          <p:nvPr/>
        </p:nvSpPr>
        <p:spPr>
          <a:xfrm>
            <a:off x="1" y="108667"/>
            <a:ext cx="10158412"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Withdrawals </a:t>
            </a:r>
            <a:r>
              <a:rPr lang="en-US" sz="2400" b="1" i="0" u="none" strike="noStrike" cap="none">
                <a:solidFill>
                  <a:schemeClr val="lt1"/>
                </a:solidFill>
                <a:latin typeface="Arial"/>
                <a:ea typeface="Arial"/>
                <a:cs typeface="Arial"/>
                <a:sym typeface="Arial"/>
              </a:rPr>
              <a:t>after 59½</a:t>
            </a:r>
            <a:endParaRPr sz="1400" b="0" i="0" u="none" strike="noStrike" cap="none">
              <a:solidFill>
                <a:srgbClr val="000000"/>
              </a:solidFill>
              <a:latin typeface="Arial"/>
              <a:ea typeface="Arial"/>
              <a:cs typeface="Arial"/>
              <a:sym typeface="Arial"/>
            </a:endParaRPr>
          </a:p>
        </p:txBody>
      </p:sp>
      <p:sp>
        <p:nvSpPr>
          <p:cNvPr id="435" name="Google Shape;435;p23"/>
          <p:cNvSpPr txBox="1"/>
          <p:nvPr/>
        </p:nvSpPr>
        <p:spPr>
          <a:xfrm>
            <a:off x="3902058" y="928675"/>
            <a:ext cx="57906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Many, but not all, employer-sponsored retirement plans allow employees ages 59½ and older to take a distribution from their 401(k) account.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If this </a:t>
            </a:r>
            <a:r>
              <a:rPr lang="en-US" sz="2000" b="1">
                <a:solidFill>
                  <a:srgbClr val="2C2C2D"/>
                </a:solidFill>
              </a:rPr>
              <a:t>in-service w</a:t>
            </a:r>
            <a:r>
              <a:rPr lang="en-US" sz="2000" b="1" i="0" u="none" strike="noStrike" cap="none">
                <a:solidFill>
                  <a:srgbClr val="2C2C2D"/>
                </a:solidFill>
                <a:latin typeface="Arial"/>
                <a:ea typeface="Arial"/>
                <a:cs typeface="Arial"/>
                <a:sym typeface="Arial"/>
              </a:rPr>
              <a:t>ithdrawal </a:t>
            </a:r>
            <a:r>
              <a:rPr lang="en-US" sz="2000" b="0" i="0" u="none" strike="noStrike" cap="none">
                <a:solidFill>
                  <a:srgbClr val="2C2C2D"/>
                </a:solidFill>
                <a:latin typeface="Arial"/>
                <a:ea typeface="Arial"/>
                <a:cs typeface="Arial"/>
                <a:sym typeface="Arial"/>
              </a:rPr>
              <a:t>option is available to you, you may choose to use it to roll over funds to an IRA now and work with a financial advisor to determine a personal investment strategy.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a:solidFill>
                  <a:srgbClr val="2C2C2D"/>
                </a:solidFill>
                <a:latin typeface="Arial"/>
                <a:ea typeface="Arial"/>
                <a:cs typeface="Arial"/>
                <a:sym typeface="Arial"/>
              </a:rPr>
              <a:t>An advisor can help you understand your investment options, compare them with your current investments in your 401(k), and determine the best choice for you.</a:t>
            </a:r>
            <a:endParaRPr sz="1400" b="0" i="0" u="none" strike="noStrike" cap="none">
              <a:solidFill>
                <a:srgbClr val="000000"/>
              </a:solidFill>
              <a:latin typeface="Arial"/>
              <a:ea typeface="Arial"/>
              <a:cs typeface="Arial"/>
              <a:sym typeface="Arial"/>
            </a:endParaRPr>
          </a:p>
        </p:txBody>
      </p:sp>
      <p:sp>
        <p:nvSpPr>
          <p:cNvPr id="436" name="Google Shape;436;p23"/>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29</a:t>
            </a:fld>
            <a:endParaRPr sz="1100" b="0" i="0" u="none" strike="noStrike" cap="none">
              <a:solidFill>
                <a:schemeClr val="lt1"/>
              </a:solidFill>
              <a:latin typeface="Arial"/>
              <a:ea typeface="Arial"/>
              <a:cs typeface="Arial"/>
              <a:sym typeface="Arial"/>
            </a:endParaRPr>
          </a:p>
        </p:txBody>
      </p:sp>
      <p:cxnSp>
        <p:nvCxnSpPr>
          <p:cNvPr id="437" name="Google Shape;437;p23"/>
          <p:cNvCxnSpPr/>
          <p:nvPr/>
        </p:nvCxnSpPr>
        <p:spPr>
          <a:xfrm>
            <a:off x="4018936" y="2014672"/>
            <a:ext cx="5570460" cy="0"/>
          </a:xfrm>
          <a:prstGeom prst="straightConnector1">
            <a:avLst/>
          </a:prstGeom>
          <a:noFill/>
          <a:ln w="9525" cap="flat" cmpd="sng">
            <a:solidFill>
              <a:schemeClr val="dk2"/>
            </a:solidFill>
            <a:prstDash val="solid"/>
            <a:miter lim="800000"/>
            <a:headEnd type="none" w="sm" len="sm"/>
            <a:tailEnd type="none" w="sm" len="sm"/>
          </a:ln>
        </p:spPr>
      </p:cxnSp>
      <p:sp>
        <p:nvSpPr>
          <p:cNvPr id="438" name="Google Shape;438;p23"/>
          <p:cNvSpPr/>
          <p:nvPr/>
        </p:nvSpPr>
        <p:spPr>
          <a:xfrm>
            <a:off x="4018936" y="5194735"/>
            <a:ext cx="3044395" cy="37544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800"/>
              <a:buFont typeface="Arial"/>
              <a:buNone/>
            </a:pPr>
            <a:r>
              <a:rPr lang="en-US" sz="800" b="0" i="0" u="none" strike="noStrike" cap="none">
                <a:solidFill>
                  <a:schemeClr val="dk2"/>
                </a:solidFill>
                <a:latin typeface="Arial Narrow"/>
                <a:ea typeface="Arial Narrow"/>
                <a:cs typeface="Arial Narrow"/>
                <a:sym typeface="Arial Narrow"/>
              </a:rPr>
              <a:t>SOURCE | IRS.gov, T</a:t>
            </a:r>
            <a:r>
              <a:rPr lang="en-US" sz="800" b="0" i="0" u="sng" strike="noStrike" cap="none">
                <a:solidFill>
                  <a:schemeClr val="dk2"/>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opic No. 558 Additional Tax on Early Distributions From Retirement Plans Other Than IRAs,</a:t>
            </a:r>
            <a:r>
              <a:rPr lang="en-US" sz="800" b="0" i="0" u="none" strike="noStrike" cap="none">
                <a:solidFill>
                  <a:schemeClr val="dk2"/>
                </a:solidFill>
                <a:latin typeface="Arial Narrow"/>
                <a:ea typeface="Arial Narrow"/>
                <a:cs typeface="Arial Narrow"/>
                <a:sym typeface="Arial Narrow"/>
              </a:rPr>
              <a:t> Nov. 1, 2022.</a:t>
            </a:r>
            <a:endParaRPr sz="800" b="0" i="0" u="none" strike="noStrike" cap="none">
              <a:solidFill>
                <a:schemeClr val="dk2"/>
              </a:solidFill>
              <a:latin typeface="Arial Narrow"/>
              <a:ea typeface="Arial Narrow"/>
              <a:cs typeface="Arial Narrow"/>
              <a:sym typeface="Arial Narrow"/>
            </a:endParaRPr>
          </a:p>
        </p:txBody>
      </p:sp>
      <p:cxnSp>
        <p:nvCxnSpPr>
          <p:cNvPr id="439" name="Google Shape;439;p23"/>
          <p:cNvCxnSpPr/>
          <p:nvPr/>
        </p:nvCxnSpPr>
        <p:spPr>
          <a:xfrm>
            <a:off x="4018936" y="3467158"/>
            <a:ext cx="557046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5">
                                            <p:txEl>
                                              <p:pRg st="0" end="0"/>
                                            </p:txEl>
                                          </p:spTgt>
                                        </p:tgtEl>
                                        <p:attrNameLst>
                                          <p:attrName>style.visibility</p:attrName>
                                        </p:attrNameLst>
                                      </p:cBhvr>
                                      <p:to>
                                        <p:strVal val="visible"/>
                                      </p:to>
                                    </p:set>
                                    <p:animEffect transition="in" filter="fade">
                                      <p:cBhvr>
                                        <p:cTn id="7" dur="1000"/>
                                        <p:tgtEl>
                                          <p:spTgt spid="4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5">
                                            <p:txEl>
                                              <p:pRg st="1" end="1"/>
                                            </p:txEl>
                                          </p:spTgt>
                                        </p:tgtEl>
                                        <p:attrNameLst>
                                          <p:attrName>style.visibility</p:attrName>
                                        </p:attrNameLst>
                                      </p:cBhvr>
                                      <p:to>
                                        <p:strVal val="visible"/>
                                      </p:to>
                                    </p:set>
                                    <p:animEffect transition="in" filter="fade">
                                      <p:cBhvr>
                                        <p:cTn id="10" dur="1000"/>
                                        <p:tgtEl>
                                          <p:spTgt spid="4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5">
                                            <p:txEl>
                                              <p:pRg st="2" end="2"/>
                                            </p:txEl>
                                          </p:spTgt>
                                        </p:tgtEl>
                                        <p:attrNameLst>
                                          <p:attrName>style.visibility</p:attrName>
                                        </p:attrNameLst>
                                      </p:cBhvr>
                                      <p:to>
                                        <p:strVal val="visible"/>
                                      </p:to>
                                    </p:set>
                                    <p:animEffect transition="in" filter="fade">
                                      <p:cBhvr>
                                        <p:cTn id="13" dur="1000"/>
                                        <p:tgtEl>
                                          <p:spTgt spid="435">
                                            <p:txEl>
                                              <p:pRg st="2" end="2"/>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37"/>
                                        </p:tgtEl>
                                        <p:attrNameLst>
                                          <p:attrName>style.visibility</p:attrName>
                                        </p:attrNameLst>
                                      </p:cBhvr>
                                      <p:to>
                                        <p:strVal val="visible"/>
                                      </p:to>
                                    </p:set>
                                    <p:animEffect transition="in" filter="fade">
                                      <p:cBhvr>
                                        <p:cTn id="17" dur="500"/>
                                        <p:tgtEl>
                                          <p:spTgt spid="437"/>
                                        </p:tgtEl>
                                      </p:cBhvr>
                                    </p:animEffec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439"/>
                                        </p:tgtEl>
                                        <p:attrNameLst>
                                          <p:attrName>style.visibility</p:attrName>
                                        </p:attrNameLst>
                                      </p:cBhvr>
                                      <p:to>
                                        <p:strVal val="visible"/>
                                      </p:to>
                                    </p:set>
                                  </p:childTnLst>
                                </p:cTn>
                              </p:par>
                            </p:childTnLst>
                          </p:cTn>
                        </p:par>
                        <p:par>
                          <p:cTn id="21" fill="hold">
                            <p:stCondLst>
                              <p:cond delay="1501"/>
                            </p:stCondLst>
                            <p:childTnLst>
                              <p:par>
                                <p:cTn id="22" presetID="1" presetClass="entr" presetSubtype="0" fill="hold" nodeType="afterEffect">
                                  <p:stCondLst>
                                    <p:cond delay="0"/>
                                  </p:stCondLst>
                                  <p:childTnLst>
                                    <p:set>
                                      <p:cBhvr>
                                        <p:cTn id="23"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Presented By</a:t>
            </a:r>
          </a:p>
        </p:txBody>
      </p:sp>
      <p:pic>
        <p:nvPicPr>
          <p:cNvPr id="7" name="Picture Placeholder 6" descr="A person wearing glasses and a tie&#10;&#10;Description automatically generated with medium confidence">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 t="2781" r="11137" b="25448"/>
          <a:stretch/>
        </p:blipFill>
        <p:spPr>
          <a:xfrm>
            <a:off x="2232877" y="1432074"/>
            <a:ext cx="2185967" cy="2648351"/>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4749742" y="1986699"/>
            <a:ext cx="4672870" cy="492818"/>
          </a:xfrm>
        </p:spPr>
        <p:txBody>
          <a:bodyPr/>
          <a:lstStyle/>
          <a:p>
            <a:r>
              <a:rPr lang="en-US" dirty="0"/>
              <a:t>Thomas E. Mitchell, CFP</a:t>
            </a:r>
            <a:r>
              <a:rPr lang="en-US" dirty="0">
                <a:solidFill>
                  <a:srgbClr val="333333"/>
                </a:solidFill>
                <a:latin typeface="Calibri" panose="020F0502020204030204" pitchFamily="34" charset="0"/>
                <a:ea typeface="Calibri" panose="020F0502020204030204" pitchFamily="34" charset="0"/>
              </a:rPr>
              <a:t>®</a:t>
            </a:r>
            <a:endParaRPr lang="en-US" dirty="0"/>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4749742" y="2469991"/>
            <a:ext cx="4672870" cy="1101772"/>
          </a:xfrm>
        </p:spPr>
        <p:txBody>
          <a:bodyPr>
            <a:normAutofit/>
          </a:bodyPr>
          <a:lstStyle/>
          <a:p>
            <a:pPr marL="0" indent="0">
              <a:buNone/>
            </a:pPr>
            <a:r>
              <a:rPr lang="en-US" sz="1833" i="1" dirty="0"/>
              <a:t>Senior Vice President</a:t>
            </a:r>
          </a:p>
          <a:p>
            <a:pPr marL="0" indent="0">
              <a:buNone/>
            </a:pPr>
            <a:r>
              <a:rPr lang="en-US" sz="1833" dirty="0"/>
              <a:t>OneAZ Wealth Management</a:t>
            </a:r>
          </a:p>
          <a:p>
            <a:pPr marL="0" indent="0">
              <a:buNone/>
            </a:pPr>
            <a:r>
              <a:rPr lang="en-US" sz="1833" dirty="0"/>
              <a:t>TMitchell@OneAZcu.com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069" y="3589566"/>
            <a:ext cx="352770" cy="352770"/>
          </a:xfrm>
          <a:prstGeom prst="rect">
            <a:avLst/>
          </a:prstGeom>
        </p:spPr>
      </p:pic>
    </p:spTree>
    <p:extLst>
      <p:ext uri="{BB962C8B-B14F-4D97-AF65-F5344CB8AC3E}">
        <p14:creationId xmlns:p14="http://schemas.microsoft.com/office/powerpoint/2010/main" val="378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24"/>
          <p:cNvPicPr preferRelativeResize="0"/>
          <p:nvPr/>
        </p:nvPicPr>
        <p:blipFill rotWithShape="1">
          <a:blip r:embed="rId3">
            <a:alphaModFix/>
          </a:blip>
          <a:srcRect l="3069" r="24217"/>
          <a:stretch/>
        </p:blipFill>
        <p:spPr>
          <a:xfrm flipH="1">
            <a:off x="-1" y="0"/>
            <a:ext cx="6241772" cy="5728416"/>
          </a:xfrm>
          <a:prstGeom prst="rect">
            <a:avLst/>
          </a:prstGeom>
          <a:noFill/>
          <a:ln>
            <a:noFill/>
          </a:ln>
        </p:spPr>
      </p:pic>
      <p:sp>
        <p:nvSpPr>
          <p:cNvPr id="446" name="Google Shape;446;p24"/>
          <p:cNvSpPr/>
          <p:nvPr/>
        </p:nvSpPr>
        <p:spPr>
          <a:xfrm rot="10800000">
            <a:off x="4346275" y="-3"/>
            <a:ext cx="3401724" cy="5732451"/>
          </a:xfrm>
          <a:custGeom>
            <a:avLst/>
            <a:gdLst/>
            <a:ahLst/>
            <a:cxnLst/>
            <a:rect l="l" t="t" r="r" b="b"/>
            <a:pathLst>
              <a:path w="3657600" h="5947783" extrusionOk="0">
                <a:moveTo>
                  <a:pt x="0" y="4184"/>
                </a:moveTo>
                <a:lnTo>
                  <a:pt x="2608118" y="0"/>
                </a:lnTo>
                <a:lnTo>
                  <a:pt x="3657600" y="5947783"/>
                </a:lnTo>
                <a:lnTo>
                  <a:pt x="0" y="5947783"/>
                </a:lnTo>
                <a:lnTo>
                  <a:pt x="0" y="4184"/>
                </a:lnTo>
                <a:close/>
              </a:path>
            </a:pathLst>
          </a:cu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47" name="Google Shape;447;p24"/>
          <p:cNvSpPr txBox="1"/>
          <p:nvPr/>
        </p:nvSpPr>
        <p:spPr>
          <a:xfrm>
            <a:off x="5150498" y="886791"/>
            <a:ext cx="4762500" cy="8125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600"/>
              <a:buFont typeface="Arial"/>
              <a:buNone/>
            </a:pPr>
            <a:r>
              <a:rPr lang="en-US" sz="2600" b="1" i="0" u="none" strike="noStrike" cap="none">
                <a:solidFill>
                  <a:srgbClr val="BCCF31"/>
                </a:solidFill>
                <a:latin typeface="Rockwell"/>
                <a:ea typeface="Rockwell"/>
                <a:cs typeface="Rockwell"/>
                <a:sym typeface="Rockwell"/>
              </a:rPr>
              <a:t>Thinking of rolling over </a:t>
            </a:r>
            <a:br>
              <a:rPr lang="en-US" sz="2600" b="1" i="0" u="none" strike="noStrike" cap="none">
                <a:solidFill>
                  <a:srgbClr val="BCCF31"/>
                </a:solidFill>
                <a:latin typeface="Rockwell"/>
                <a:ea typeface="Rockwell"/>
                <a:cs typeface="Rockwell"/>
                <a:sym typeface="Rockwell"/>
              </a:rPr>
            </a:br>
            <a:r>
              <a:rPr lang="en-US" sz="2600" b="1" i="0" u="none" strike="noStrike" cap="none">
                <a:solidFill>
                  <a:srgbClr val="BCCF31"/>
                </a:solidFill>
                <a:latin typeface="Rockwell"/>
                <a:ea typeface="Rockwell"/>
                <a:cs typeface="Rockwell"/>
                <a:sym typeface="Rockwell"/>
              </a:rPr>
              <a:t>an old retirement plan?</a:t>
            </a:r>
            <a:endParaRPr sz="2600" b="1" i="0" u="none" strike="noStrike" cap="none">
              <a:solidFill>
                <a:schemeClr val="lt1"/>
              </a:solidFill>
              <a:latin typeface="Arial"/>
              <a:ea typeface="Arial"/>
              <a:cs typeface="Arial"/>
              <a:sym typeface="Arial"/>
            </a:endParaRPr>
          </a:p>
        </p:txBody>
      </p:sp>
      <p:sp>
        <p:nvSpPr>
          <p:cNvPr id="448" name="Google Shape;448;p24"/>
          <p:cNvSpPr txBox="1"/>
          <p:nvPr/>
        </p:nvSpPr>
        <p:spPr>
          <a:xfrm>
            <a:off x="5896554" y="2036701"/>
            <a:ext cx="327038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Two ways to do it:</a:t>
            </a:r>
            <a:endParaRPr sz="1400" b="0" i="0" u="none" strike="noStrike" cap="none">
              <a:solidFill>
                <a:srgbClr val="000000"/>
              </a:solidFill>
              <a:latin typeface="Arial"/>
              <a:ea typeface="Arial"/>
              <a:cs typeface="Arial"/>
              <a:sym typeface="Arial"/>
            </a:endParaRPr>
          </a:p>
        </p:txBody>
      </p:sp>
      <p:sp>
        <p:nvSpPr>
          <p:cNvPr id="449" name="Google Shape;449;p24"/>
          <p:cNvSpPr txBox="1"/>
          <p:nvPr/>
        </p:nvSpPr>
        <p:spPr>
          <a:xfrm>
            <a:off x="6248073" y="2583908"/>
            <a:ext cx="25673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DIRECT</a:t>
            </a:r>
            <a:endParaRPr sz="1400" b="0" i="0" u="none" strike="noStrike" cap="none">
              <a:solidFill>
                <a:srgbClr val="000000"/>
              </a:solidFill>
              <a:latin typeface="Arial"/>
              <a:ea typeface="Arial"/>
              <a:cs typeface="Arial"/>
              <a:sym typeface="Arial"/>
            </a:endParaRPr>
          </a:p>
        </p:txBody>
      </p:sp>
      <p:sp>
        <p:nvSpPr>
          <p:cNvPr id="450" name="Google Shape;450;p24"/>
          <p:cNvSpPr txBox="1"/>
          <p:nvPr/>
        </p:nvSpPr>
        <p:spPr>
          <a:xfrm>
            <a:off x="6760223" y="3219060"/>
            <a:ext cx="154305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p:txBody>
      </p:sp>
      <p:sp>
        <p:nvSpPr>
          <p:cNvPr id="451" name="Google Shape;451;p24"/>
          <p:cNvSpPr txBox="1"/>
          <p:nvPr/>
        </p:nvSpPr>
        <p:spPr>
          <a:xfrm>
            <a:off x="5693812" y="3707763"/>
            <a:ext cx="367587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INDIRECT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(60-Day)</a:t>
            </a:r>
            <a:endParaRPr sz="1400" b="0" i="0" u="none" strike="noStrike" cap="none">
              <a:solidFill>
                <a:srgbClr val="000000"/>
              </a:solidFill>
              <a:latin typeface="Arial"/>
              <a:ea typeface="Arial"/>
              <a:cs typeface="Arial"/>
              <a:sym typeface="Arial"/>
            </a:endParaRPr>
          </a:p>
        </p:txBody>
      </p:sp>
      <p:sp>
        <p:nvSpPr>
          <p:cNvPr id="452" name="Google Shape;452;p24"/>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131518"/>
                </a:solidFill>
                <a:latin typeface="Arial"/>
                <a:ea typeface="Arial"/>
                <a:cs typeface="Arial"/>
                <a:sym typeface="Arial"/>
              </a:rPr>
              <a:t>30</a:t>
            </a:fld>
            <a:endParaRPr sz="1100" b="0" i="0" u="none" strike="noStrike" cap="none">
              <a:solidFill>
                <a:srgbClr val="131518"/>
              </a:solidFill>
              <a:latin typeface="Arial"/>
              <a:ea typeface="Arial"/>
              <a:cs typeface="Arial"/>
              <a:sym typeface="Arial"/>
            </a:endParaRPr>
          </a:p>
        </p:txBody>
      </p:sp>
      <p:cxnSp>
        <p:nvCxnSpPr>
          <p:cNvPr id="453" name="Google Shape;453;p24"/>
          <p:cNvCxnSpPr/>
          <p:nvPr/>
        </p:nvCxnSpPr>
        <p:spPr>
          <a:xfrm>
            <a:off x="4631635" y="-114300"/>
            <a:ext cx="844826" cy="4161292"/>
          </a:xfrm>
          <a:prstGeom prst="straightConnector1">
            <a:avLst/>
          </a:prstGeom>
          <a:noFill/>
          <a:ln w="9525" cap="flat" cmpd="sng">
            <a:solidFill>
              <a:schemeClr val="accent1"/>
            </a:solidFill>
            <a:prstDash val="solid"/>
            <a:miter lim="800000"/>
            <a:headEnd type="none" w="sm" len="sm"/>
            <a:tailEnd type="none" w="sm" len="sm"/>
          </a:ln>
        </p:spPr>
      </p:cxnSp>
      <p:cxnSp>
        <p:nvCxnSpPr>
          <p:cNvPr id="454" name="Google Shape;454;p24"/>
          <p:cNvCxnSpPr/>
          <p:nvPr/>
        </p:nvCxnSpPr>
        <p:spPr>
          <a:xfrm>
            <a:off x="4626799" y="-107592"/>
            <a:ext cx="997602" cy="5943599"/>
          </a:xfrm>
          <a:prstGeom prst="straightConnector1">
            <a:avLst/>
          </a:prstGeom>
          <a:noFill/>
          <a:ln w="254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48">
                                            <p:txEl>
                                              <p:pRg st="0" end="0"/>
                                            </p:txEl>
                                          </p:spTgt>
                                        </p:tgtEl>
                                        <p:attrNameLst>
                                          <p:attrName>style.visibility</p:attrName>
                                        </p:attrNameLst>
                                      </p:cBhvr>
                                      <p:to>
                                        <p:strVal val="visible"/>
                                      </p:to>
                                    </p:set>
                                  </p:childTnLst>
                                </p:cTn>
                              </p:par>
                            </p:childTnLst>
                          </p:cTn>
                        </p:par>
                        <p:par>
                          <p:cTn id="7" fill="hold">
                            <p:stCondLst>
                              <p:cond delay="1"/>
                            </p:stCondLst>
                            <p:childTnLst>
                              <p:par>
                                <p:cTn id="8" presetID="23" presetClass="entr" presetSubtype="16" fill="hold" nodeType="afterEffect">
                                  <p:stCondLst>
                                    <p:cond delay="500"/>
                                  </p:stCondLst>
                                  <p:childTnLst>
                                    <p:set>
                                      <p:cBhvr>
                                        <p:cTn id="9" dur="1" fill="hold">
                                          <p:stCondLst>
                                            <p:cond delay="0"/>
                                          </p:stCondLst>
                                        </p:cTn>
                                        <p:tgtEl>
                                          <p:spTgt spid="449">
                                            <p:txEl>
                                              <p:pRg st="0" end="0"/>
                                            </p:txEl>
                                          </p:spTgt>
                                        </p:tgtEl>
                                        <p:attrNameLst>
                                          <p:attrName>style.visibility</p:attrName>
                                        </p:attrNameLst>
                                      </p:cBhvr>
                                      <p:to>
                                        <p:strVal val="visible"/>
                                      </p:to>
                                    </p:set>
                                    <p:anim calcmode="lin" valueType="num">
                                      <p:cBhvr additive="base">
                                        <p:cTn id="10" dur="1000"/>
                                        <p:tgtEl>
                                          <p:spTgt spid="449">
                                            <p:txEl>
                                              <p:pRg st="0" end="0"/>
                                            </p:txEl>
                                          </p:spTgt>
                                        </p:tgtEl>
                                        <p:attrNameLst>
                                          <p:attrName>ppt_w</p:attrName>
                                        </p:attrNameLst>
                                      </p:cBhvr>
                                      <p:tavLst>
                                        <p:tav tm="0">
                                          <p:val>
                                            <p:strVal val="0"/>
                                          </p:val>
                                        </p:tav>
                                        <p:tav tm="100000">
                                          <p:val>
                                            <p:strVal val="#ppt_w"/>
                                          </p:val>
                                        </p:tav>
                                      </p:tavLst>
                                    </p:anim>
                                    <p:anim calcmode="lin" valueType="num">
                                      <p:cBhvr additive="base">
                                        <p:cTn id="11" dur="1000"/>
                                        <p:tgtEl>
                                          <p:spTgt spid="449">
                                            <p:txEl>
                                              <p:pRg st="0" end="0"/>
                                            </p:txEl>
                                          </p:spTgt>
                                        </p:tgtEl>
                                        <p:attrNameLst>
                                          <p:attrName>ppt_h</p:attrName>
                                        </p:attrNameLst>
                                      </p:cBhvr>
                                      <p:tavLst>
                                        <p:tav tm="0">
                                          <p:val>
                                            <p:strVal val="0"/>
                                          </p:val>
                                        </p:tav>
                                        <p:tav tm="100000">
                                          <p:val>
                                            <p:strVal val="#ppt_h"/>
                                          </p:val>
                                        </p:tav>
                                      </p:tavLst>
                                    </p:anim>
                                  </p:childTnLst>
                                </p:cTn>
                              </p:par>
                            </p:childTnLst>
                          </p:cTn>
                        </p:par>
                        <p:par>
                          <p:cTn id="12" fill="hold">
                            <p:stCondLst>
                              <p:cond delay="1001"/>
                            </p:stCondLst>
                            <p:childTnLst>
                              <p:par>
                                <p:cTn id="13" presetID="1" presetClass="entr" presetSubtype="0" fill="hold" nodeType="afterEffect">
                                  <p:stCondLst>
                                    <p:cond delay="500"/>
                                  </p:stCondLst>
                                  <p:childTnLst>
                                    <p:set>
                                      <p:cBhvr>
                                        <p:cTn id="14" dur="1" fill="hold">
                                          <p:stCondLst>
                                            <p:cond delay="0"/>
                                          </p:stCondLst>
                                        </p:cTn>
                                        <p:tgtEl>
                                          <p:spTgt spid="450">
                                            <p:txEl>
                                              <p:pRg st="0" end="0"/>
                                            </p:txEl>
                                          </p:spTgt>
                                        </p:tgtEl>
                                        <p:attrNameLst>
                                          <p:attrName>style.visibility</p:attrName>
                                        </p:attrNameLst>
                                      </p:cBhvr>
                                      <p:to>
                                        <p:strVal val="visible"/>
                                      </p:to>
                                    </p:set>
                                  </p:childTnLst>
                                </p:cTn>
                              </p:par>
                            </p:childTnLst>
                          </p:cTn>
                        </p:par>
                        <p:par>
                          <p:cTn id="15" fill="hold">
                            <p:stCondLst>
                              <p:cond delay="1002"/>
                            </p:stCondLst>
                            <p:childTnLst>
                              <p:par>
                                <p:cTn id="16" presetID="23" presetClass="entr" presetSubtype="16" fill="hold" nodeType="afterEffect">
                                  <p:stCondLst>
                                    <p:cond delay="500"/>
                                  </p:stCondLst>
                                  <p:childTnLst>
                                    <p:set>
                                      <p:cBhvr>
                                        <p:cTn id="17" dur="1" fill="hold">
                                          <p:stCondLst>
                                            <p:cond delay="0"/>
                                          </p:stCondLst>
                                        </p:cTn>
                                        <p:tgtEl>
                                          <p:spTgt spid="451">
                                            <p:txEl>
                                              <p:pRg st="0" end="0"/>
                                            </p:txEl>
                                          </p:spTgt>
                                        </p:tgtEl>
                                        <p:attrNameLst>
                                          <p:attrName>style.visibility</p:attrName>
                                        </p:attrNameLst>
                                      </p:cBhvr>
                                      <p:to>
                                        <p:strVal val="visible"/>
                                      </p:to>
                                    </p:set>
                                    <p:anim calcmode="lin" valueType="num">
                                      <p:cBhvr additive="base">
                                        <p:cTn id="18" dur="1000"/>
                                        <p:tgtEl>
                                          <p:spTgt spid="451">
                                            <p:txEl>
                                              <p:pRg st="0" end="0"/>
                                            </p:txEl>
                                          </p:spTgt>
                                        </p:tgtEl>
                                        <p:attrNameLst>
                                          <p:attrName>ppt_w</p:attrName>
                                        </p:attrNameLst>
                                      </p:cBhvr>
                                      <p:tavLst>
                                        <p:tav tm="0">
                                          <p:val>
                                            <p:strVal val="0"/>
                                          </p:val>
                                        </p:tav>
                                        <p:tav tm="100000">
                                          <p:val>
                                            <p:strVal val="#ppt_w"/>
                                          </p:val>
                                        </p:tav>
                                      </p:tavLst>
                                    </p:anim>
                                    <p:anim calcmode="lin" valueType="num">
                                      <p:cBhvr additive="base">
                                        <p:cTn id="19" dur="1000"/>
                                        <p:tgtEl>
                                          <p:spTgt spid="451">
                                            <p:txEl>
                                              <p:pRg st="0" end="0"/>
                                            </p:txEl>
                                          </p:spTgt>
                                        </p:tgtEl>
                                        <p:attrNameLst>
                                          <p:attrName>ppt_h</p:attrName>
                                        </p:attrNameLst>
                                      </p:cBhvr>
                                      <p:tavLst>
                                        <p:tav tm="0">
                                          <p:val>
                                            <p:strVal val="0"/>
                                          </p:val>
                                        </p:tav>
                                        <p:tav tm="100000">
                                          <p:val>
                                            <p:strVal val="#ppt_h"/>
                                          </p:val>
                                        </p:tav>
                                      </p:tavLst>
                                    </p:anim>
                                  </p:childTnLst>
                                </p:cTn>
                              </p:par>
                            </p:childTnLst>
                          </p:cTn>
                        </p:par>
                        <p:par>
                          <p:cTn id="20" fill="hold">
                            <p:stCondLst>
                              <p:cond delay="2002"/>
                            </p:stCondLst>
                            <p:childTnLst>
                              <p:par>
                                <p:cTn id="21" presetID="23" presetClass="entr" presetSubtype="16" fill="hold" nodeType="afterEffect">
                                  <p:stCondLst>
                                    <p:cond delay="500"/>
                                  </p:stCondLst>
                                  <p:childTnLst>
                                    <p:set>
                                      <p:cBhvr>
                                        <p:cTn id="22" dur="1" fill="hold">
                                          <p:stCondLst>
                                            <p:cond delay="0"/>
                                          </p:stCondLst>
                                        </p:cTn>
                                        <p:tgtEl>
                                          <p:spTgt spid="451">
                                            <p:txEl>
                                              <p:pRg st="1" end="1"/>
                                            </p:txEl>
                                          </p:spTgt>
                                        </p:tgtEl>
                                        <p:attrNameLst>
                                          <p:attrName>style.visibility</p:attrName>
                                        </p:attrNameLst>
                                      </p:cBhvr>
                                      <p:to>
                                        <p:strVal val="visible"/>
                                      </p:to>
                                    </p:set>
                                    <p:anim calcmode="lin" valueType="num">
                                      <p:cBhvr additive="base">
                                        <p:cTn id="23" dur="1000"/>
                                        <p:tgtEl>
                                          <p:spTgt spid="451">
                                            <p:txEl>
                                              <p:pRg st="1" end="1"/>
                                            </p:txEl>
                                          </p:spTgt>
                                        </p:tgtEl>
                                        <p:attrNameLst>
                                          <p:attrName>ppt_w</p:attrName>
                                        </p:attrNameLst>
                                      </p:cBhvr>
                                      <p:tavLst>
                                        <p:tav tm="0">
                                          <p:val>
                                            <p:strVal val="0"/>
                                          </p:val>
                                        </p:tav>
                                        <p:tav tm="100000">
                                          <p:val>
                                            <p:strVal val="#ppt_w"/>
                                          </p:val>
                                        </p:tav>
                                      </p:tavLst>
                                    </p:anim>
                                    <p:anim calcmode="lin" valueType="num">
                                      <p:cBhvr additive="base">
                                        <p:cTn id="24" dur="1000"/>
                                        <p:tgtEl>
                                          <p:spTgt spid="451">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5"/>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61" name="Google Shape;461;p25"/>
          <p:cNvSpPr txBox="1"/>
          <p:nvPr/>
        </p:nvSpPr>
        <p:spPr>
          <a:xfrm>
            <a:off x="1915819" y="378930"/>
            <a:ext cx="6326774"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How does a </a:t>
            </a:r>
            <a:r>
              <a:rPr lang="en-US" sz="2400" b="1" i="0" u="none" strike="noStrike" cap="none">
                <a:solidFill>
                  <a:schemeClr val="lt1"/>
                </a:solidFill>
                <a:latin typeface="Arial"/>
                <a:ea typeface="Arial"/>
                <a:cs typeface="Arial"/>
                <a:sym typeface="Arial"/>
              </a:rPr>
              <a:t>DIRECT ROLLOVER</a:t>
            </a:r>
            <a:r>
              <a:rPr lang="en-US" sz="2400" b="1" i="0" u="none" strike="noStrike" cap="none">
                <a:solidFill>
                  <a:srgbClr val="BCCF31"/>
                </a:solidFill>
                <a:latin typeface="Rockwell"/>
                <a:ea typeface="Rockwell"/>
                <a:cs typeface="Rockwell"/>
                <a:sym typeface="Rockwell"/>
              </a:rPr>
              <a:t> work? </a:t>
            </a:r>
            <a:endParaRPr sz="2400" b="1" i="0" u="none" strike="noStrike" cap="none">
              <a:solidFill>
                <a:schemeClr val="lt1"/>
              </a:solidFill>
              <a:latin typeface="Arial"/>
              <a:ea typeface="Arial"/>
              <a:cs typeface="Arial"/>
              <a:sym typeface="Arial"/>
            </a:endParaRPr>
          </a:p>
        </p:txBody>
      </p:sp>
      <p:sp>
        <p:nvSpPr>
          <p:cNvPr id="462" name="Google Shape;462;p25"/>
          <p:cNvSpPr txBox="1"/>
          <p:nvPr/>
        </p:nvSpPr>
        <p:spPr>
          <a:xfrm>
            <a:off x="1645204" y="868122"/>
            <a:ext cx="68680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Your previous plan administrator makes a payment to your new or existing IRA or to your new employer’s plan.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pic>
        <p:nvPicPr>
          <p:cNvPr id="463" name="Google Shape;463;p25"/>
          <p:cNvPicPr preferRelativeResize="0"/>
          <p:nvPr/>
        </p:nvPicPr>
        <p:blipFill rotWithShape="1">
          <a:blip r:embed="rId3">
            <a:alphaModFix/>
          </a:blip>
          <a:srcRect/>
          <a:stretch/>
        </p:blipFill>
        <p:spPr>
          <a:xfrm>
            <a:off x="8097294" y="5291109"/>
            <a:ext cx="1730107" cy="232446"/>
          </a:xfrm>
          <a:prstGeom prst="rect">
            <a:avLst/>
          </a:prstGeom>
          <a:noFill/>
          <a:ln>
            <a:noFill/>
          </a:ln>
        </p:spPr>
      </p:pic>
      <p:sp>
        <p:nvSpPr>
          <p:cNvPr id="464" name="Google Shape;464;p25"/>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31</a:t>
            </a:fld>
            <a:endParaRPr sz="1100" b="0" i="0" u="none" strike="noStrike" cap="none">
              <a:solidFill>
                <a:schemeClr val="lt1"/>
              </a:solidFill>
              <a:latin typeface="Arial"/>
              <a:ea typeface="Arial"/>
              <a:cs typeface="Arial"/>
              <a:sym typeface="Arial"/>
            </a:endParaRPr>
          </a:p>
        </p:txBody>
      </p:sp>
      <p:pic>
        <p:nvPicPr>
          <p:cNvPr id="465" name="Google Shape;465;p25"/>
          <p:cNvPicPr preferRelativeResize="0"/>
          <p:nvPr/>
        </p:nvPicPr>
        <p:blipFill rotWithShape="1">
          <a:blip r:embed="rId4">
            <a:alphaModFix/>
          </a:blip>
          <a:srcRect/>
          <a:stretch/>
        </p:blipFill>
        <p:spPr>
          <a:xfrm>
            <a:off x="1948290" y="2623881"/>
            <a:ext cx="1400659" cy="1303391"/>
          </a:xfrm>
          <a:prstGeom prst="rect">
            <a:avLst/>
          </a:prstGeom>
          <a:noFill/>
          <a:ln>
            <a:noFill/>
          </a:ln>
        </p:spPr>
      </p:pic>
      <p:pic>
        <p:nvPicPr>
          <p:cNvPr id="466" name="Google Shape;466;p25"/>
          <p:cNvPicPr preferRelativeResize="0"/>
          <p:nvPr/>
        </p:nvPicPr>
        <p:blipFill rotWithShape="1">
          <a:blip r:embed="rId4">
            <a:alphaModFix/>
          </a:blip>
          <a:srcRect/>
          <a:stretch/>
        </p:blipFill>
        <p:spPr>
          <a:xfrm>
            <a:off x="7003514" y="2623881"/>
            <a:ext cx="1400659" cy="1303391"/>
          </a:xfrm>
          <a:prstGeom prst="rect">
            <a:avLst/>
          </a:prstGeom>
          <a:noFill/>
          <a:ln>
            <a:noFill/>
          </a:ln>
        </p:spPr>
      </p:pic>
      <p:sp>
        <p:nvSpPr>
          <p:cNvPr id="467" name="Google Shape;467;p25"/>
          <p:cNvSpPr txBox="1"/>
          <p:nvPr/>
        </p:nvSpPr>
        <p:spPr>
          <a:xfrm>
            <a:off x="1521088" y="3974481"/>
            <a:ext cx="225506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BCCF31"/>
                </a:solidFill>
                <a:latin typeface="Rockwell"/>
                <a:ea typeface="Rockwell"/>
                <a:cs typeface="Rockwell"/>
                <a:sym typeface="Rockwell"/>
              </a:rPr>
              <a:t>Your previous </a:t>
            </a:r>
            <a:br>
              <a:rPr lang="en-US" sz="1800" b="0" i="0" u="none" strike="noStrike" cap="none">
                <a:solidFill>
                  <a:srgbClr val="BCCF31"/>
                </a:solidFill>
                <a:latin typeface="Rockwell"/>
                <a:ea typeface="Rockwell"/>
                <a:cs typeface="Rockwell"/>
                <a:sym typeface="Rockwell"/>
              </a:rPr>
            </a:br>
            <a:r>
              <a:rPr lang="en-US" sz="1800" b="0" i="0" u="none" strike="noStrike" cap="none">
                <a:solidFill>
                  <a:srgbClr val="BCCF31"/>
                </a:solidFill>
                <a:latin typeface="Rockwell"/>
                <a:ea typeface="Rockwell"/>
                <a:cs typeface="Rockwell"/>
                <a:sym typeface="Rockwell"/>
              </a:rPr>
              <a:t>plan administrator</a:t>
            </a:r>
            <a:endParaRPr sz="1400" b="0" i="0" u="none" strike="noStrike" cap="none">
              <a:solidFill>
                <a:srgbClr val="000000"/>
              </a:solidFill>
              <a:latin typeface="Arial"/>
              <a:ea typeface="Arial"/>
              <a:cs typeface="Arial"/>
              <a:sym typeface="Arial"/>
            </a:endParaRPr>
          </a:p>
        </p:txBody>
      </p:sp>
      <p:sp>
        <p:nvSpPr>
          <p:cNvPr id="468" name="Google Shape;468;p25"/>
          <p:cNvSpPr txBox="1"/>
          <p:nvPr/>
        </p:nvSpPr>
        <p:spPr>
          <a:xfrm>
            <a:off x="6603812" y="3974481"/>
            <a:ext cx="225506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BCCF31"/>
                </a:solidFill>
                <a:latin typeface="Rockwell"/>
                <a:ea typeface="Rockwell"/>
                <a:cs typeface="Rockwell"/>
                <a:sym typeface="Rockwell"/>
              </a:rPr>
              <a:t>Your new employer’s plan </a:t>
            </a:r>
            <a:br>
              <a:rPr lang="en-US" sz="1800" b="0" i="0" u="none" strike="noStrike" cap="none">
                <a:solidFill>
                  <a:srgbClr val="BCCF31"/>
                </a:solidFill>
                <a:latin typeface="Rockwell"/>
                <a:ea typeface="Rockwell"/>
                <a:cs typeface="Rockwell"/>
                <a:sym typeface="Rockwell"/>
              </a:rPr>
            </a:br>
            <a:r>
              <a:rPr lang="en-US" sz="1800" b="0" i="0" u="none" strike="noStrike" cap="none">
                <a:solidFill>
                  <a:srgbClr val="BCCF31"/>
                </a:solidFill>
                <a:latin typeface="Rockwell"/>
                <a:ea typeface="Rockwell"/>
                <a:cs typeface="Rockwell"/>
                <a:sym typeface="Rockwell"/>
              </a:rPr>
              <a:t>or rollover IRA</a:t>
            </a:r>
            <a:endParaRPr sz="1400" b="0" i="0" u="none" strike="noStrike" cap="none">
              <a:solidFill>
                <a:srgbClr val="000000"/>
              </a:solidFill>
              <a:latin typeface="Arial"/>
              <a:ea typeface="Arial"/>
              <a:cs typeface="Arial"/>
              <a:sym typeface="Arial"/>
            </a:endParaRPr>
          </a:p>
        </p:txBody>
      </p:sp>
      <p:sp>
        <p:nvSpPr>
          <p:cNvPr id="469" name="Google Shape;469;p25"/>
          <p:cNvSpPr/>
          <p:nvPr/>
        </p:nvSpPr>
        <p:spPr>
          <a:xfrm>
            <a:off x="3122070" y="2623881"/>
            <a:ext cx="654080" cy="233619"/>
          </a:xfrm>
          <a:prstGeom prst="arc">
            <a:avLst>
              <a:gd name="adj1" fmla="val 16200000"/>
              <a:gd name="adj2" fmla="val 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p:txBody>
      </p:sp>
      <p:sp>
        <p:nvSpPr>
          <p:cNvPr id="470" name="Google Shape;470;p25"/>
          <p:cNvSpPr txBox="1"/>
          <p:nvPr/>
        </p:nvSpPr>
        <p:spPr>
          <a:xfrm>
            <a:off x="3935168" y="2623881"/>
            <a:ext cx="2705592" cy="255454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No income tax due at time of rollover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No 20% withholding for income tax</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No 10% early withdrawal penalty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471" name="Google Shape;471;p25"/>
          <p:cNvSpPr txBox="1"/>
          <p:nvPr/>
        </p:nvSpPr>
        <p:spPr>
          <a:xfrm>
            <a:off x="1294475" y="5228131"/>
            <a:ext cx="6164400" cy="32621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en-US" sz="800" b="0" i="0" u="none" strike="noStrike" cap="none">
                <a:solidFill>
                  <a:schemeClr val="lt1"/>
                </a:solidFill>
                <a:latin typeface="Arial Narrow"/>
                <a:ea typeface="Arial Narrow"/>
                <a:cs typeface="Arial Narrow"/>
                <a:sym typeface="Arial Narrow"/>
              </a:rPr>
              <a:t>SOURCE | IRS.gov,</a:t>
            </a:r>
            <a:r>
              <a:rPr lang="en-US" sz="800" b="0" i="0" u="none" strike="noStrike" cap="none">
                <a:solidFill>
                  <a:schemeClr val="lt1"/>
                </a:solidFill>
                <a:uFill>
                  <a:noFill/>
                </a:u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 </a:t>
            </a:r>
            <a:r>
              <a:rPr lang="en-US" sz="800" b="0" i="0" u="sng" strike="noStrike" cap="none">
                <a:solidFill>
                  <a:schemeClr val="lt1"/>
                </a:solidFill>
                <a:latin typeface="Arial Narrow"/>
                <a:ea typeface="Arial Narrow"/>
                <a:cs typeface="Arial Narrow"/>
                <a:sym typeface="Arial Narrow"/>
              </a:rPr>
              <a:t>T</a:t>
            </a:r>
            <a:r>
              <a:rPr lang="en-US" sz="800" b="0" i="0" u="sng" strike="noStrike" cap="none">
                <a:solidFill>
                  <a:schemeClr val="lt1"/>
                </a:solidFill>
                <a:latin typeface="Arial Narrow"/>
                <a:ea typeface="Arial Narrow"/>
                <a:cs typeface="Arial Narrow"/>
                <a:sym typeface="Arial Narrow"/>
                <a:hlinkClick r:id="rId6">
                  <a:extLst>
                    <a:ext uri="{A12FA001-AC4F-418D-AE19-62706E023703}">
                      <ahyp:hlinkClr xmlns:ahyp="http://schemas.microsoft.com/office/drawing/2018/hyperlinkcolor" val="tx"/>
                    </a:ext>
                  </a:extLst>
                </a:hlinkClick>
              </a:rPr>
              <a:t>opic No. 558 Additional Tax on Early Distributions From Retirement Plans Other Than IRAs</a:t>
            </a:r>
            <a:r>
              <a:rPr lang="en-US" sz="800" b="0" i="0" u="none" strike="noStrike" cap="none">
                <a:solidFill>
                  <a:schemeClr val="lt1"/>
                </a:solidFill>
                <a:latin typeface="Arial Narrow"/>
                <a:ea typeface="Arial Narrow"/>
                <a:cs typeface="Arial Narrow"/>
                <a:sym typeface="Arial Narrow"/>
              </a:rPr>
              <a:t>, Nov. 1, 2022.</a:t>
            </a:r>
            <a:endParaRPr sz="800" b="0" i="0" u="none" strike="noStrike" cap="none">
              <a:solidFill>
                <a:schemeClr val="lt1"/>
              </a:solidFill>
              <a:latin typeface="Arial Narrow"/>
              <a:ea typeface="Arial Narrow"/>
              <a:cs typeface="Arial Narrow"/>
              <a:sym typeface="Arial Narrow"/>
            </a:endParaRPr>
          </a:p>
        </p:txBody>
      </p:sp>
      <p:pic>
        <p:nvPicPr>
          <p:cNvPr id="472" name="Google Shape;472;p25"/>
          <p:cNvPicPr preferRelativeResize="0"/>
          <p:nvPr/>
        </p:nvPicPr>
        <p:blipFill rotWithShape="1">
          <a:blip r:embed="rId7">
            <a:alphaModFix/>
          </a:blip>
          <a:srcRect/>
          <a:stretch/>
        </p:blipFill>
        <p:spPr>
          <a:xfrm>
            <a:off x="3193749" y="1745432"/>
            <a:ext cx="3962400" cy="889000"/>
          </a:xfrm>
          <a:prstGeom prst="rect">
            <a:avLst/>
          </a:prstGeom>
          <a:noFill/>
          <a:ln>
            <a:noFill/>
          </a:ln>
        </p:spPr>
      </p:pic>
      <p:pic>
        <p:nvPicPr>
          <p:cNvPr id="473" name="Google Shape;473;p25"/>
          <p:cNvPicPr preferRelativeResize="0"/>
          <p:nvPr/>
        </p:nvPicPr>
        <p:blipFill rotWithShape="1">
          <a:blip r:embed="rId8">
            <a:alphaModFix/>
          </a:blip>
          <a:srcRect/>
          <a:stretch/>
        </p:blipFill>
        <p:spPr>
          <a:xfrm>
            <a:off x="2434010" y="2610362"/>
            <a:ext cx="482600" cy="482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par>
                                <p:cTn id="8" presetID="10" presetClass="entr" presetSubtype="0" fill="hold"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fade">
                                      <p:cBhvr>
                                        <p:cTn id="10" dur="1000"/>
                                        <p:tgtEl>
                                          <p:spTgt spid="46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66"/>
                                        </p:tgtEl>
                                        <p:attrNameLst>
                                          <p:attrName>style.visibility</p:attrName>
                                        </p:attrNameLst>
                                      </p:cBhvr>
                                      <p:to>
                                        <p:strVal val="visible"/>
                                      </p:to>
                                    </p:set>
                                    <p:animEffect transition="in" filter="fade">
                                      <p:cBhvr>
                                        <p:cTn id="14" dur="1000"/>
                                        <p:tgtEl>
                                          <p:spTgt spid="466"/>
                                        </p:tgtEl>
                                      </p:cBhvr>
                                    </p:animEffect>
                                  </p:childTnLst>
                                </p:cTn>
                              </p:par>
                              <p:par>
                                <p:cTn id="15" presetID="10" presetClass="entr" presetSubtype="0" fill="hold" nodeType="withEffect">
                                  <p:stCondLst>
                                    <p:cond delay="0"/>
                                  </p:stCondLst>
                                  <p:childTnLst>
                                    <p:set>
                                      <p:cBhvr>
                                        <p:cTn id="16" dur="1" fill="hold">
                                          <p:stCondLst>
                                            <p:cond delay="0"/>
                                          </p:stCondLst>
                                        </p:cTn>
                                        <p:tgtEl>
                                          <p:spTgt spid="468"/>
                                        </p:tgtEl>
                                        <p:attrNameLst>
                                          <p:attrName>style.visibility</p:attrName>
                                        </p:attrNameLst>
                                      </p:cBhvr>
                                      <p:to>
                                        <p:strVal val="visible"/>
                                      </p:to>
                                    </p:set>
                                    <p:animEffect transition="in" filter="fade">
                                      <p:cBhvr>
                                        <p:cTn id="17" dur="1000"/>
                                        <p:tgtEl>
                                          <p:spTgt spid="4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
                                        </p:tgtEl>
                                        <p:attrNameLst>
                                          <p:attrName>style.visibility</p:attrName>
                                        </p:attrNameLst>
                                      </p:cBhvr>
                                      <p:to>
                                        <p:strVal val="visible"/>
                                      </p:to>
                                    </p:set>
                                    <p:animEffect transition="in" filter="fade">
                                      <p:cBhvr>
                                        <p:cTn id="22" dur="500"/>
                                        <p:tgtEl>
                                          <p:spTgt spid="46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72"/>
                                        </p:tgtEl>
                                        <p:attrNameLst>
                                          <p:attrName>style.visibility</p:attrName>
                                        </p:attrNameLst>
                                      </p:cBhvr>
                                      <p:to>
                                        <p:strVal val="visible"/>
                                      </p:to>
                                    </p:set>
                                    <p:animEffect transition="in" filter="fade">
                                      <p:cBhvr>
                                        <p:cTn id="26" dur="1000"/>
                                        <p:tgtEl>
                                          <p:spTgt spid="47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470">
                                            <p:txEl>
                                              <p:pRg st="0" end="0"/>
                                            </p:txEl>
                                          </p:spTgt>
                                        </p:tgtEl>
                                        <p:attrNameLst>
                                          <p:attrName>style.visibility</p:attrName>
                                        </p:attrNameLst>
                                      </p:cBhvr>
                                      <p:to>
                                        <p:strVal val="visible"/>
                                      </p:to>
                                    </p:set>
                                    <p:animEffect transition="in" filter="fade">
                                      <p:cBhvr>
                                        <p:cTn id="30" dur="500"/>
                                        <p:tgtEl>
                                          <p:spTgt spid="470">
                                            <p:txEl>
                                              <p:pRg st="0" end="0"/>
                                            </p:txEl>
                                          </p:spTgt>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470">
                                            <p:txEl>
                                              <p:pRg st="1" end="1"/>
                                            </p:txEl>
                                          </p:spTgt>
                                        </p:tgtEl>
                                        <p:attrNameLst>
                                          <p:attrName>style.visibility</p:attrName>
                                        </p:attrNameLst>
                                      </p:cBhvr>
                                      <p:to>
                                        <p:strVal val="visible"/>
                                      </p:to>
                                    </p:set>
                                    <p:animEffect transition="in" filter="fade">
                                      <p:cBhvr>
                                        <p:cTn id="34" dur="500"/>
                                        <p:tgtEl>
                                          <p:spTgt spid="470">
                                            <p:txEl>
                                              <p:pRg st="1" end="1"/>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470">
                                            <p:txEl>
                                              <p:pRg st="2" end="2"/>
                                            </p:txEl>
                                          </p:spTgt>
                                        </p:tgtEl>
                                        <p:attrNameLst>
                                          <p:attrName>style.visibility</p:attrName>
                                        </p:attrNameLst>
                                      </p:cBhvr>
                                      <p:to>
                                        <p:strVal val="visible"/>
                                      </p:to>
                                    </p:set>
                                    <p:animEffect transition="in" filter="fade">
                                      <p:cBhvr>
                                        <p:cTn id="38" dur="500"/>
                                        <p:tgtEl>
                                          <p:spTgt spid="470">
                                            <p:txEl>
                                              <p:pRg st="2" end="2"/>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470">
                                            <p:txEl>
                                              <p:pRg st="3" end="3"/>
                                            </p:txEl>
                                          </p:spTgt>
                                        </p:tgtEl>
                                        <p:attrNameLst>
                                          <p:attrName>style.visibility</p:attrName>
                                        </p:attrNameLst>
                                      </p:cBhvr>
                                      <p:to>
                                        <p:strVal val="visible"/>
                                      </p:to>
                                    </p:set>
                                    <p:animEffect transition="in" filter="fade">
                                      <p:cBhvr>
                                        <p:cTn id="42" dur="500"/>
                                        <p:tgtEl>
                                          <p:spTgt spid="470">
                                            <p:txEl>
                                              <p:pRg st="3" end="3"/>
                                            </p:txEl>
                                          </p:spTgt>
                                        </p:tgtEl>
                                      </p:cBhvr>
                                    </p:animEffect>
                                  </p:childTnLst>
                                </p:cTn>
                              </p:par>
                            </p:childTnLst>
                          </p:cTn>
                        </p:par>
                        <p:par>
                          <p:cTn id="43" fill="hold">
                            <p:stCondLst>
                              <p:cond delay="3500"/>
                            </p:stCondLst>
                            <p:childTnLst>
                              <p:par>
                                <p:cTn id="44" presetID="1" presetClass="entr" presetSubtype="0" fill="hold" nodeType="afterEffect">
                                  <p:stCondLst>
                                    <p:cond delay="0"/>
                                  </p:stCondLst>
                                  <p:childTnLst>
                                    <p:set>
                                      <p:cBhvr>
                                        <p:cTn id="45"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5"/>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80" name="Google Shape;480;p45"/>
          <p:cNvSpPr txBox="1"/>
          <p:nvPr/>
        </p:nvSpPr>
        <p:spPr>
          <a:xfrm>
            <a:off x="1678483" y="325612"/>
            <a:ext cx="6564110"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How does an </a:t>
            </a:r>
            <a:r>
              <a:rPr lang="en-US" sz="2400" b="1" i="0" u="none" strike="noStrike" cap="none">
                <a:solidFill>
                  <a:schemeClr val="lt1"/>
                </a:solidFill>
                <a:latin typeface="Arial"/>
                <a:ea typeface="Arial"/>
                <a:cs typeface="Arial"/>
                <a:sym typeface="Arial"/>
              </a:rPr>
              <a:t>INDIRECT ROLLOVER</a:t>
            </a:r>
            <a:r>
              <a:rPr lang="en-US" sz="2400" b="1" i="0" u="none" strike="noStrike" cap="none">
                <a:solidFill>
                  <a:srgbClr val="BCCF31"/>
                </a:solidFill>
                <a:latin typeface="Rockwell"/>
                <a:ea typeface="Rockwell"/>
                <a:cs typeface="Rockwell"/>
                <a:sym typeface="Rockwell"/>
              </a:rPr>
              <a:t> work? </a:t>
            </a:r>
            <a:endParaRPr sz="2400" b="1" i="0" u="none" strike="noStrike" cap="none">
              <a:solidFill>
                <a:schemeClr val="lt1"/>
              </a:solidFill>
              <a:latin typeface="Arial"/>
              <a:ea typeface="Arial"/>
              <a:cs typeface="Arial"/>
              <a:sym typeface="Arial"/>
            </a:endParaRPr>
          </a:p>
        </p:txBody>
      </p:sp>
      <p:sp>
        <p:nvSpPr>
          <p:cNvPr id="481" name="Google Shape;481;p45"/>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32</a:t>
            </a:fld>
            <a:endParaRPr sz="1100" b="0" i="0" u="none" strike="noStrike" cap="none">
              <a:solidFill>
                <a:schemeClr val="lt1"/>
              </a:solidFill>
              <a:latin typeface="Arial"/>
              <a:ea typeface="Arial"/>
              <a:cs typeface="Arial"/>
              <a:sym typeface="Arial"/>
            </a:endParaRPr>
          </a:p>
        </p:txBody>
      </p:sp>
      <p:pic>
        <p:nvPicPr>
          <p:cNvPr id="482" name="Google Shape;482;p45"/>
          <p:cNvPicPr preferRelativeResize="0"/>
          <p:nvPr/>
        </p:nvPicPr>
        <p:blipFill rotWithShape="1">
          <a:blip r:embed="rId3">
            <a:alphaModFix/>
          </a:blip>
          <a:srcRect/>
          <a:stretch/>
        </p:blipFill>
        <p:spPr>
          <a:xfrm>
            <a:off x="1837453" y="2693577"/>
            <a:ext cx="1400659" cy="1303391"/>
          </a:xfrm>
          <a:prstGeom prst="rect">
            <a:avLst/>
          </a:prstGeom>
          <a:noFill/>
          <a:ln>
            <a:noFill/>
          </a:ln>
        </p:spPr>
      </p:pic>
      <p:pic>
        <p:nvPicPr>
          <p:cNvPr id="483" name="Google Shape;483;p45"/>
          <p:cNvPicPr preferRelativeResize="0"/>
          <p:nvPr/>
        </p:nvPicPr>
        <p:blipFill rotWithShape="1">
          <a:blip r:embed="rId3">
            <a:alphaModFix/>
          </a:blip>
          <a:srcRect/>
          <a:stretch/>
        </p:blipFill>
        <p:spPr>
          <a:xfrm>
            <a:off x="7047964" y="2693577"/>
            <a:ext cx="1400659" cy="1303391"/>
          </a:xfrm>
          <a:prstGeom prst="rect">
            <a:avLst/>
          </a:prstGeom>
          <a:noFill/>
          <a:ln>
            <a:noFill/>
          </a:ln>
        </p:spPr>
      </p:pic>
      <p:sp>
        <p:nvSpPr>
          <p:cNvPr id="484" name="Google Shape;484;p45"/>
          <p:cNvSpPr txBox="1"/>
          <p:nvPr/>
        </p:nvSpPr>
        <p:spPr>
          <a:xfrm>
            <a:off x="1410251" y="4044177"/>
            <a:ext cx="225506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BCCF31"/>
                </a:solidFill>
                <a:latin typeface="Rockwell"/>
                <a:ea typeface="Rockwell"/>
                <a:cs typeface="Rockwell"/>
                <a:sym typeface="Rockwell"/>
              </a:rPr>
              <a:t>Previous plan administrator</a:t>
            </a:r>
            <a:endParaRPr sz="1400" b="0" i="0" u="none" strike="noStrike" cap="none">
              <a:solidFill>
                <a:srgbClr val="000000"/>
              </a:solidFill>
              <a:latin typeface="Arial"/>
              <a:ea typeface="Arial"/>
              <a:cs typeface="Arial"/>
              <a:sym typeface="Arial"/>
            </a:endParaRPr>
          </a:p>
        </p:txBody>
      </p:sp>
      <p:sp>
        <p:nvSpPr>
          <p:cNvPr id="485" name="Google Shape;485;p45"/>
          <p:cNvSpPr txBox="1"/>
          <p:nvPr/>
        </p:nvSpPr>
        <p:spPr>
          <a:xfrm>
            <a:off x="6615749" y="4044177"/>
            <a:ext cx="226508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BCCF31"/>
                </a:solidFill>
                <a:latin typeface="Rockwell"/>
                <a:ea typeface="Rockwell"/>
                <a:cs typeface="Rockwell"/>
                <a:sym typeface="Rockwell"/>
              </a:rPr>
              <a:t>New employer’s plan or rollover IRA</a:t>
            </a:r>
            <a:endParaRPr sz="1400" b="0" i="0" u="none" strike="noStrike" cap="none">
              <a:solidFill>
                <a:srgbClr val="000000"/>
              </a:solidFill>
              <a:latin typeface="Arial"/>
              <a:ea typeface="Arial"/>
              <a:cs typeface="Arial"/>
              <a:sym typeface="Arial"/>
            </a:endParaRPr>
          </a:p>
        </p:txBody>
      </p:sp>
      <p:pic>
        <p:nvPicPr>
          <p:cNvPr id="486" name="Google Shape;486;p45"/>
          <p:cNvPicPr preferRelativeResize="0"/>
          <p:nvPr/>
        </p:nvPicPr>
        <p:blipFill rotWithShape="1">
          <a:blip r:embed="rId4">
            <a:alphaModFix/>
          </a:blip>
          <a:srcRect/>
          <a:stretch/>
        </p:blipFill>
        <p:spPr>
          <a:xfrm>
            <a:off x="4774261" y="1661535"/>
            <a:ext cx="804271" cy="898277"/>
          </a:xfrm>
          <a:prstGeom prst="rect">
            <a:avLst/>
          </a:prstGeom>
          <a:noFill/>
          <a:ln>
            <a:noFill/>
          </a:ln>
        </p:spPr>
      </p:pic>
      <p:sp>
        <p:nvSpPr>
          <p:cNvPr id="487" name="Google Shape;487;p45"/>
          <p:cNvSpPr txBox="1"/>
          <p:nvPr/>
        </p:nvSpPr>
        <p:spPr>
          <a:xfrm>
            <a:off x="1122659" y="831175"/>
            <a:ext cx="7913093"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Your previous plan administrator makes a payment directly to you, and you deposit the full amount into your new employer plan or IRA.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488" name="Google Shape;488;p45"/>
          <p:cNvSpPr txBox="1"/>
          <p:nvPr/>
        </p:nvSpPr>
        <p:spPr>
          <a:xfrm>
            <a:off x="3886054" y="3024787"/>
            <a:ext cx="2607047" cy="21082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59729"/>
              </a:buClr>
              <a:buSzPts val="2070"/>
              <a:buFont typeface="Arial"/>
              <a:buChar char="•"/>
            </a:pPr>
            <a:r>
              <a:rPr lang="en-US" sz="1800" b="0" i="0" u="none" strike="noStrike" cap="none">
                <a:solidFill>
                  <a:schemeClr val="lt1"/>
                </a:solidFill>
                <a:latin typeface="Arial"/>
                <a:ea typeface="Arial"/>
                <a:cs typeface="Arial"/>
                <a:sym typeface="Arial"/>
              </a:rPr>
              <a:t>20% withheld for federal income tax</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859729"/>
              </a:buClr>
              <a:buSzPts val="2070"/>
              <a:buFont typeface="Arial"/>
              <a:buChar char="•"/>
            </a:pPr>
            <a:r>
              <a:rPr lang="en-US" sz="1800" b="1" i="0" u="none" strike="noStrike" cap="none">
                <a:solidFill>
                  <a:schemeClr val="lt1"/>
                </a:solidFill>
                <a:latin typeface="Arial"/>
                <a:ea typeface="Arial"/>
                <a:cs typeface="Arial"/>
                <a:sym typeface="Arial"/>
              </a:rPr>
              <a:t>60 days </a:t>
            </a:r>
            <a:r>
              <a:rPr lang="en-US" sz="1800" b="0" i="0" u="none" strike="noStrike" cap="none">
                <a:solidFill>
                  <a:schemeClr val="lt1"/>
                </a:solidFill>
                <a:latin typeface="Arial"/>
                <a:ea typeface="Arial"/>
                <a:cs typeface="Arial"/>
                <a:sym typeface="Arial"/>
              </a:rPr>
              <a:t>to reinvest (including amount withheld) in a new employer’s plan or </a:t>
            </a:r>
            <a:br>
              <a:rPr lang="en-US" sz="1800" b="0" i="0" u="none" strike="noStrike" cap="none">
                <a:solidFill>
                  <a:schemeClr val="lt1"/>
                </a:solidFill>
                <a:latin typeface="Arial"/>
                <a:ea typeface="Arial"/>
                <a:cs typeface="Arial"/>
                <a:sym typeface="Arial"/>
              </a:rPr>
            </a:br>
            <a:r>
              <a:rPr lang="en-US" sz="1800" b="0" i="0" u="none" strike="noStrike" cap="none">
                <a:solidFill>
                  <a:schemeClr val="lt1"/>
                </a:solidFill>
                <a:latin typeface="Arial"/>
                <a:ea typeface="Arial"/>
                <a:cs typeface="Arial"/>
                <a:sym typeface="Arial"/>
              </a:rPr>
              <a:t>in an IRA</a:t>
            </a:r>
            <a:endParaRPr sz="1400" b="0" i="0" u="none" strike="noStrike" cap="none">
              <a:solidFill>
                <a:srgbClr val="000000"/>
              </a:solidFill>
              <a:latin typeface="Arial"/>
              <a:ea typeface="Arial"/>
              <a:cs typeface="Arial"/>
              <a:sym typeface="Arial"/>
            </a:endParaRPr>
          </a:p>
        </p:txBody>
      </p:sp>
      <p:sp>
        <p:nvSpPr>
          <p:cNvPr id="489" name="Google Shape;489;p45"/>
          <p:cNvSpPr txBox="1"/>
          <p:nvPr/>
        </p:nvSpPr>
        <p:spPr>
          <a:xfrm>
            <a:off x="1294475" y="5228131"/>
            <a:ext cx="6164400" cy="32621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en-US" sz="800" b="0" i="0" u="none" strike="noStrike" cap="none">
                <a:solidFill>
                  <a:schemeClr val="lt1"/>
                </a:solidFill>
                <a:latin typeface="Arial Narrow"/>
                <a:ea typeface="Arial Narrow"/>
                <a:cs typeface="Arial Narrow"/>
                <a:sym typeface="Arial Narrow"/>
              </a:rPr>
              <a:t>SOURCE | IRS.gov,</a:t>
            </a:r>
            <a:r>
              <a:rPr lang="en-US" sz="800" b="0" i="0" u="none" strike="noStrike" cap="none">
                <a:solidFill>
                  <a:schemeClr val="lt1"/>
                </a:solidFill>
                <a:uFill>
                  <a:noFill/>
                </a:u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 </a:t>
            </a:r>
            <a:r>
              <a:rPr lang="en-US" sz="800" b="0" i="0" u="sng" strike="noStrike" cap="none">
                <a:solidFill>
                  <a:schemeClr val="lt1"/>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Rollovers of Retirement Plan and IRA Distributions</a:t>
            </a:r>
            <a:r>
              <a:rPr lang="en-US" sz="800" b="0" i="0" u="none" strike="noStrike" cap="none">
                <a:solidFill>
                  <a:schemeClr val="lt1"/>
                </a:solidFill>
                <a:latin typeface="Arial Narrow"/>
                <a:ea typeface="Arial Narrow"/>
                <a:cs typeface="Arial Narrow"/>
                <a:sym typeface="Arial Narrow"/>
              </a:rPr>
              <a:t>, June 16, 2022.</a:t>
            </a:r>
            <a:endParaRPr sz="800" b="0" i="0" u="none" strike="noStrike" cap="none">
              <a:solidFill>
                <a:schemeClr val="lt1"/>
              </a:solidFill>
              <a:latin typeface="Arial Narrow"/>
              <a:ea typeface="Arial Narrow"/>
              <a:cs typeface="Arial Narrow"/>
              <a:sym typeface="Arial Narrow"/>
            </a:endParaRPr>
          </a:p>
        </p:txBody>
      </p:sp>
      <p:pic>
        <p:nvPicPr>
          <p:cNvPr id="490" name="Google Shape;490;p45"/>
          <p:cNvPicPr preferRelativeResize="0"/>
          <p:nvPr/>
        </p:nvPicPr>
        <p:blipFill rotWithShape="1">
          <a:blip r:embed="rId6">
            <a:alphaModFix/>
          </a:blip>
          <a:srcRect/>
          <a:stretch/>
        </p:blipFill>
        <p:spPr>
          <a:xfrm>
            <a:off x="2111417" y="2096397"/>
            <a:ext cx="852730" cy="813970"/>
          </a:xfrm>
          <a:prstGeom prst="rect">
            <a:avLst/>
          </a:prstGeom>
          <a:noFill/>
          <a:ln>
            <a:noFill/>
          </a:ln>
        </p:spPr>
      </p:pic>
      <p:pic>
        <p:nvPicPr>
          <p:cNvPr id="491" name="Google Shape;491;p45"/>
          <p:cNvPicPr preferRelativeResize="0"/>
          <p:nvPr/>
        </p:nvPicPr>
        <p:blipFill rotWithShape="1">
          <a:blip r:embed="rId7">
            <a:alphaModFix/>
          </a:blip>
          <a:srcRect/>
          <a:stretch/>
        </p:blipFill>
        <p:spPr>
          <a:xfrm>
            <a:off x="2906546" y="2291750"/>
            <a:ext cx="1852888" cy="264698"/>
          </a:xfrm>
          <a:prstGeom prst="rect">
            <a:avLst/>
          </a:prstGeom>
          <a:noFill/>
          <a:ln>
            <a:noFill/>
          </a:ln>
        </p:spPr>
      </p:pic>
      <p:pic>
        <p:nvPicPr>
          <p:cNvPr id="492" name="Google Shape;492;p45"/>
          <p:cNvPicPr preferRelativeResize="0"/>
          <p:nvPr/>
        </p:nvPicPr>
        <p:blipFill rotWithShape="1">
          <a:blip r:embed="rId7">
            <a:alphaModFix/>
          </a:blip>
          <a:srcRect/>
          <a:stretch/>
        </p:blipFill>
        <p:spPr>
          <a:xfrm>
            <a:off x="5632055" y="2291750"/>
            <a:ext cx="1852888" cy="264698"/>
          </a:xfrm>
          <a:prstGeom prst="rect">
            <a:avLst/>
          </a:prstGeom>
          <a:noFill/>
          <a:ln>
            <a:noFill/>
          </a:ln>
        </p:spPr>
      </p:pic>
      <p:pic>
        <p:nvPicPr>
          <p:cNvPr id="493" name="Google Shape;493;p45"/>
          <p:cNvPicPr preferRelativeResize="0"/>
          <p:nvPr/>
        </p:nvPicPr>
        <p:blipFill rotWithShape="1">
          <a:blip r:embed="rId6">
            <a:alphaModFix/>
          </a:blip>
          <a:srcRect/>
          <a:stretch/>
        </p:blipFill>
        <p:spPr>
          <a:xfrm>
            <a:off x="4763212" y="2230162"/>
            <a:ext cx="852730" cy="8139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par>
                                <p:cTn id="8" presetID="10" presetClass="entr" presetSubtype="0" fill="hold" nodeType="withEffect">
                                  <p:stCondLst>
                                    <p:cond delay="0"/>
                                  </p:stCondLst>
                                  <p:childTnLst>
                                    <p:set>
                                      <p:cBhvr>
                                        <p:cTn id="9" dur="1" fill="hold">
                                          <p:stCondLst>
                                            <p:cond delay="0"/>
                                          </p:stCondLst>
                                        </p:cTn>
                                        <p:tgtEl>
                                          <p:spTgt spid="484"/>
                                        </p:tgtEl>
                                        <p:attrNameLst>
                                          <p:attrName>style.visibility</p:attrName>
                                        </p:attrNameLst>
                                      </p:cBhvr>
                                      <p:to>
                                        <p:strVal val="visible"/>
                                      </p:to>
                                    </p:set>
                                    <p:animEffect transition="in" filter="fade">
                                      <p:cBhvr>
                                        <p:cTn id="10" dur="1000"/>
                                        <p:tgtEl>
                                          <p:spTgt spid="48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83"/>
                                        </p:tgtEl>
                                        <p:attrNameLst>
                                          <p:attrName>style.visibility</p:attrName>
                                        </p:attrNameLst>
                                      </p:cBhvr>
                                      <p:to>
                                        <p:strVal val="visible"/>
                                      </p:to>
                                    </p:set>
                                    <p:animEffect transition="in" filter="fade">
                                      <p:cBhvr>
                                        <p:cTn id="14" dur="1000"/>
                                        <p:tgtEl>
                                          <p:spTgt spid="483"/>
                                        </p:tgtEl>
                                      </p:cBhvr>
                                    </p:animEffect>
                                  </p:childTnLst>
                                </p:cTn>
                              </p:par>
                              <p:par>
                                <p:cTn id="15" presetID="10" presetClass="entr" presetSubtype="0" fill="hold" nodeType="withEffect">
                                  <p:stCondLst>
                                    <p:cond delay="0"/>
                                  </p:stCondLst>
                                  <p:childTnLst>
                                    <p:set>
                                      <p:cBhvr>
                                        <p:cTn id="16" dur="1" fill="hold">
                                          <p:stCondLst>
                                            <p:cond delay="0"/>
                                          </p:stCondLst>
                                        </p:cTn>
                                        <p:tgtEl>
                                          <p:spTgt spid="485"/>
                                        </p:tgtEl>
                                        <p:attrNameLst>
                                          <p:attrName>style.visibility</p:attrName>
                                        </p:attrNameLst>
                                      </p:cBhvr>
                                      <p:to>
                                        <p:strVal val="visible"/>
                                      </p:to>
                                    </p:set>
                                    <p:animEffect transition="in" filter="fade">
                                      <p:cBhvr>
                                        <p:cTn id="17" dur="1000"/>
                                        <p:tgtEl>
                                          <p:spTgt spid="48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86"/>
                                        </p:tgtEl>
                                        <p:attrNameLst>
                                          <p:attrName>style.visibility</p:attrName>
                                        </p:attrNameLst>
                                      </p:cBhvr>
                                      <p:to>
                                        <p:strVal val="visible"/>
                                      </p:to>
                                    </p:set>
                                    <p:animEffect transition="in" filter="fade">
                                      <p:cBhvr>
                                        <p:cTn id="21" dur="1000"/>
                                        <p:tgtEl>
                                          <p:spTgt spid="48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90"/>
                                        </p:tgtEl>
                                        <p:attrNameLst>
                                          <p:attrName>style.visibility</p:attrName>
                                        </p:attrNameLst>
                                      </p:cBhvr>
                                      <p:to>
                                        <p:strVal val="visible"/>
                                      </p:to>
                                    </p:set>
                                    <p:animEffect transition="in" filter="fade">
                                      <p:cBhvr>
                                        <p:cTn id="26" dur="1000"/>
                                        <p:tgtEl>
                                          <p:spTgt spid="49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91"/>
                                        </p:tgtEl>
                                        <p:attrNameLst>
                                          <p:attrName>style.visibility</p:attrName>
                                        </p:attrNameLst>
                                      </p:cBhvr>
                                      <p:to>
                                        <p:strVal val="visible"/>
                                      </p:to>
                                    </p:set>
                                    <p:animEffect transition="in" filter="fade">
                                      <p:cBhvr>
                                        <p:cTn id="30" dur="1000"/>
                                        <p:tgtEl>
                                          <p:spTgt spid="491"/>
                                        </p:tgtEl>
                                      </p:cBhvr>
                                    </p:animEffec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493"/>
                                        </p:tgtEl>
                                        <p:attrNameLst>
                                          <p:attrName>style.visibility</p:attrName>
                                        </p:attrNameLst>
                                      </p:cBhvr>
                                      <p:to>
                                        <p:strVal val="visible"/>
                                      </p:to>
                                    </p:set>
                                  </p:childTnLst>
                                </p:cTn>
                              </p:par>
                            </p:childTnLst>
                          </p:cTn>
                        </p:par>
                        <p:par>
                          <p:cTn id="34" fill="hold">
                            <p:stCondLst>
                              <p:cond delay="2001"/>
                            </p:stCondLst>
                            <p:childTnLst>
                              <p:par>
                                <p:cTn id="35" presetID="10" presetClass="entr" presetSubtype="0" fill="hold" nodeType="afterEffect">
                                  <p:stCondLst>
                                    <p:cond delay="0"/>
                                  </p:stCondLst>
                                  <p:childTnLst>
                                    <p:set>
                                      <p:cBhvr>
                                        <p:cTn id="36" dur="1" fill="hold">
                                          <p:stCondLst>
                                            <p:cond delay="0"/>
                                          </p:stCondLst>
                                        </p:cTn>
                                        <p:tgtEl>
                                          <p:spTgt spid="488">
                                            <p:txEl>
                                              <p:pRg st="0" end="0"/>
                                            </p:txEl>
                                          </p:spTgt>
                                        </p:tgtEl>
                                        <p:attrNameLst>
                                          <p:attrName>style.visibility</p:attrName>
                                        </p:attrNameLst>
                                      </p:cBhvr>
                                      <p:to>
                                        <p:strVal val="visible"/>
                                      </p:to>
                                    </p:set>
                                    <p:animEffect transition="in" filter="fade">
                                      <p:cBhvr>
                                        <p:cTn id="37" dur="500"/>
                                        <p:tgtEl>
                                          <p:spTgt spid="488">
                                            <p:txEl>
                                              <p:pRg st="0" end="0"/>
                                            </p:txEl>
                                          </p:spTgt>
                                        </p:tgtEl>
                                      </p:cBhvr>
                                    </p:animEffect>
                                  </p:childTnLst>
                                </p:cTn>
                              </p:par>
                            </p:childTnLst>
                          </p:cTn>
                        </p:par>
                        <p:par>
                          <p:cTn id="38" fill="hold">
                            <p:stCondLst>
                              <p:cond delay="2501"/>
                            </p:stCondLst>
                            <p:childTnLst>
                              <p:par>
                                <p:cTn id="39" presetID="10" presetClass="entr" presetSubtype="0" fill="hold" nodeType="afterEffect">
                                  <p:stCondLst>
                                    <p:cond delay="0"/>
                                  </p:stCondLst>
                                  <p:childTnLst>
                                    <p:set>
                                      <p:cBhvr>
                                        <p:cTn id="40" dur="1" fill="hold">
                                          <p:stCondLst>
                                            <p:cond delay="0"/>
                                          </p:stCondLst>
                                        </p:cTn>
                                        <p:tgtEl>
                                          <p:spTgt spid="488">
                                            <p:txEl>
                                              <p:pRg st="1" end="1"/>
                                            </p:txEl>
                                          </p:spTgt>
                                        </p:tgtEl>
                                        <p:attrNameLst>
                                          <p:attrName>style.visibility</p:attrName>
                                        </p:attrNameLst>
                                      </p:cBhvr>
                                      <p:to>
                                        <p:strVal val="visible"/>
                                      </p:to>
                                    </p:set>
                                    <p:animEffect transition="in" filter="fade">
                                      <p:cBhvr>
                                        <p:cTn id="41" dur="500"/>
                                        <p:tgtEl>
                                          <p:spTgt spid="48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92"/>
                                        </p:tgtEl>
                                        <p:attrNameLst>
                                          <p:attrName>style.visibility</p:attrName>
                                        </p:attrNameLst>
                                      </p:cBhvr>
                                      <p:to>
                                        <p:strVal val="visible"/>
                                      </p:to>
                                    </p:set>
                                    <p:animEffect transition="in" filter="fade">
                                      <p:cBhvr>
                                        <p:cTn id="46" dur="1000"/>
                                        <p:tgtEl>
                                          <p:spTgt spid="492"/>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7"/>
          <p:cNvPicPr preferRelativeResize="0"/>
          <p:nvPr/>
        </p:nvPicPr>
        <p:blipFill rotWithShape="1">
          <a:blip r:embed="rId3">
            <a:alphaModFix/>
          </a:blip>
          <a:srcRect l="33512" r="6074"/>
          <a:stretch/>
        </p:blipFill>
        <p:spPr>
          <a:xfrm>
            <a:off x="0" y="0"/>
            <a:ext cx="5191125" cy="5728416"/>
          </a:xfrm>
          <a:prstGeom prst="rect">
            <a:avLst/>
          </a:prstGeom>
          <a:noFill/>
          <a:ln>
            <a:noFill/>
          </a:ln>
        </p:spPr>
      </p:pic>
      <p:sp>
        <p:nvSpPr>
          <p:cNvPr id="500" name="Google Shape;500;p27"/>
          <p:cNvSpPr/>
          <p:nvPr/>
        </p:nvSpPr>
        <p:spPr>
          <a:xfrm rot="10800000">
            <a:off x="3536759" y="63897"/>
            <a:ext cx="3401724" cy="5765401"/>
          </a:xfrm>
          <a:custGeom>
            <a:avLst/>
            <a:gdLst/>
            <a:ahLst/>
            <a:cxnLst/>
            <a:rect l="l" t="t" r="r" b="b"/>
            <a:pathLst>
              <a:path w="3657600" h="5943599" extrusionOk="0">
                <a:moveTo>
                  <a:pt x="0" y="0"/>
                </a:moveTo>
                <a:lnTo>
                  <a:pt x="2608118" y="20782"/>
                </a:lnTo>
                <a:lnTo>
                  <a:pt x="3657600" y="5943599"/>
                </a:lnTo>
                <a:lnTo>
                  <a:pt x="0" y="5943599"/>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501" name="Google Shape;501;p27"/>
          <p:cNvSpPr/>
          <p:nvPr/>
        </p:nvSpPr>
        <p:spPr>
          <a:xfrm>
            <a:off x="0" y="0"/>
            <a:ext cx="10158413" cy="561975"/>
          </a:xfrm>
          <a:prstGeom prst="rect">
            <a:avLst/>
          </a:prstGeom>
          <a:solidFill>
            <a:srgbClr val="442E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502" name="Google Shape;502;p27"/>
          <p:cNvSpPr txBox="1"/>
          <p:nvPr/>
        </p:nvSpPr>
        <p:spPr>
          <a:xfrm>
            <a:off x="1" y="88789"/>
            <a:ext cx="10158412"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BCCF31"/>
                </a:solidFill>
                <a:latin typeface="Rockwell"/>
                <a:ea typeface="Rockwell"/>
                <a:cs typeface="Rockwell"/>
                <a:sym typeface="Rockwell"/>
              </a:rPr>
              <a:t>What happens if you miss the 60-day deadline?</a:t>
            </a:r>
            <a:endParaRPr sz="2400" b="1" i="0" u="none" strike="noStrike" cap="none">
              <a:solidFill>
                <a:schemeClr val="lt1"/>
              </a:solidFill>
              <a:latin typeface="Arial"/>
              <a:ea typeface="Arial"/>
              <a:cs typeface="Arial"/>
              <a:sym typeface="Arial"/>
            </a:endParaRPr>
          </a:p>
        </p:txBody>
      </p:sp>
      <p:sp>
        <p:nvSpPr>
          <p:cNvPr id="503" name="Google Shape;503;p27"/>
          <p:cNvSpPr txBox="1"/>
          <p:nvPr/>
        </p:nvSpPr>
        <p:spPr>
          <a:xfrm>
            <a:off x="4604445" y="910813"/>
            <a:ext cx="5079305" cy="4124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8567A7"/>
                </a:solidFill>
                <a:latin typeface="Rockwell"/>
                <a:ea typeface="Rockwell"/>
                <a:cs typeface="Rockwell"/>
                <a:sym typeface="Rockwell"/>
              </a:rPr>
              <a:t>SEVERE IRS PENALTIES: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dirty="0">
                <a:solidFill>
                  <a:srgbClr val="2C2C2D"/>
                </a:solidFill>
                <a:latin typeface="Arial"/>
                <a:ea typeface="Arial"/>
                <a:cs typeface="Arial"/>
                <a:sym typeface="Arial"/>
              </a:rPr>
              <a:t>Income tax </a:t>
            </a:r>
            <a:r>
              <a:rPr lang="en-US" sz="2000" b="1" i="0" u="none" strike="noStrike" cap="none" dirty="0">
                <a:solidFill>
                  <a:srgbClr val="2C2C2D"/>
                </a:solidFill>
                <a:latin typeface="Arial"/>
                <a:ea typeface="Arial"/>
                <a:cs typeface="Arial"/>
                <a:sym typeface="Arial"/>
              </a:rPr>
              <a:t>MUST</a:t>
            </a:r>
            <a:r>
              <a:rPr lang="en-US" sz="2000" b="0" i="0" u="none" strike="noStrike" cap="none" dirty="0">
                <a:solidFill>
                  <a:srgbClr val="2C2C2D"/>
                </a:solidFill>
                <a:latin typeface="Arial"/>
                <a:ea typeface="Arial"/>
                <a:cs typeface="Arial"/>
                <a:sym typeface="Arial"/>
              </a:rPr>
              <a:t> be paid on the full distribution.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dirty="0">
                <a:solidFill>
                  <a:srgbClr val="2C2C2D"/>
                </a:solidFill>
                <a:latin typeface="Arial"/>
                <a:ea typeface="Arial"/>
                <a:cs typeface="Arial"/>
                <a:sym typeface="Arial"/>
              </a:rPr>
              <a:t>Tax-deferred status on previous plan dollars is lost – limited reinvestment choices available in tax-free or tax-deferred status moving forward.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1" i="0" u="none" strike="noStrike" cap="none" dirty="0">
                <a:solidFill>
                  <a:srgbClr val="2C2C2D"/>
                </a:solidFill>
                <a:latin typeface="Arial"/>
                <a:ea typeface="Arial"/>
                <a:cs typeface="Arial"/>
                <a:sym typeface="Arial"/>
              </a:rPr>
              <a:t>10% ADDITIONAL TAX </a:t>
            </a:r>
            <a:r>
              <a:rPr lang="en-US" sz="2000" b="0" i="0" u="none" strike="noStrike" cap="none" dirty="0">
                <a:solidFill>
                  <a:srgbClr val="2C2C2D"/>
                </a:solidFill>
                <a:latin typeface="Arial"/>
                <a:ea typeface="Arial"/>
                <a:cs typeface="Arial"/>
                <a:sym typeface="Arial"/>
              </a:rPr>
              <a:t>if the distribution occurs before age 59½.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000"/>
              <a:buFont typeface="Arial"/>
              <a:buNone/>
            </a:pPr>
            <a:r>
              <a:rPr lang="en-US" sz="2000" b="0" i="0" u="none" strike="noStrike" cap="none" dirty="0">
                <a:solidFill>
                  <a:srgbClr val="2C2C2D"/>
                </a:solidFill>
                <a:latin typeface="Arial"/>
                <a:ea typeface="Arial"/>
                <a:cs typeface="Arial"/>
                <a:sym typeface="Arial"/>
              </a:rPr>
              <a:t>May owe state taxes on distribution.</a:t>
            </a:r>
            <a:endParaRPr sz="1400" b="0" i="0" u="none" strike="noStrike" cap="none" dirty="0">
              <a:solidFill>
                <a:srgbClr val="000000"/>
              </a:solidFill>
              <a:latin typeface="Arial"/>
              <a:ea typeface="Arial"/>
              <a:cs typeface="Arial"/>
              <a:sym typeface="Arial"/>
            </a:endParaRPr>
          </a:p>
        </p:txBody>
      </p:sp>
      <p:cxnSp>
        <p:nvCxnSpPr>
          <p:cNvPr id="504" name="Google Shape;504;p27"/>
          <p:cNvCxnSpPr/>
          <p:nvPr/>
        </p:nvCxnSpPr>
        <p:spPr>
          <a:xfrm>
            <a:off x="4683958" y="2235167"/>
            <a:ext cx="4570211" cy="0"/>
          </a:xfrm>
          <a:prstGeom prst="straightConnector1">
            <a:avLst/>
          </a:prstGeom>
          <a:noFill/>
          <a:ln w="9525" cap="flat" cmpd="sng">
            <a:solidFill>
              <a:schemeClr val="dk2"/>
            </a:solidFill>
            <a:prstDash val="solid"/>
            <a:miter lim="800000"/>
            <a:headEnd type="none" w="sm" len="sm"/>
            <a:tailEnd type="none" w="sm" len="sm"/>
          </a:ln>
        </p:spPr>
      </p:cxnSp>
      <p:cxnSp>
        <p:nvCxnSpPr>
          <p:cNvPr id="505" name="Google Shape;505;p27"/>
          <p:cNvCxnSpPr/>
          <p:nvPr/>
        </p:nvCxnSpPr>
        <p:spPr>
          <a:xfrm>
            <a:off x="4683958" y="3698790"/>
            <a:ext cx="4570211" cy="0"/>
          </a:xfrm>
          <a:prstGeom prst="straightConnector1">
            <a:avLst/>
          </a:prstGeom>
          <a:noFill/>
          <a:ln w="9525" cap="flat" cmpd="sng">
            <a:solidFill>
              <a:schemeClr val="dk2"/>
            </a:solidFill>
            <a:prstDash val="solid"/>
            <a:miter lim="800000"/>
            <a:headEnd type="none" w="sm" len="sm"/>
            <a:tailEnd type="none" w="sm" len="sm"/>
          </a:ln>
        </p:spPr>
      </p:cxnSp>
      <p:sp>
        <p:nvSpPr>
          <p:cNvPr id="506" name="Google Shape;506;p27"/>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33</a:t>
            </a:fld>
            <a:endParaRPr sz="1100" b="0" i="0" u="none" strike="noStrike" cap="none">
              <a:solidFill>
                <a:srgbClr val="2C2C2D"/>
              </a:solidFill>
              <a:latin typeface="Arial"/>
              <a:ea typeface="Arial"/>
              <a:cs typeface="Arial"/>
              <a:sym typeface="Arial"/>
            </a:endParaRPr>
          </a:p>
        </p:txBody>
      </p:sp>
      <p:cxnSp>
        <p:nvCxnSpPr>
          <p:cNvPr id="507" name="Google Shape;507;p27"/>
          <p:cNvCxnSpPr/>
          <p:nvPr/>
        </p:nvCxnSpPr>
        <p:spPr>
          <a:xfrm>
            <a:off x="4683958" y="4536072"/>
            <a:ext cx="4570211" cy="0"/>
          </a:xfrm>
          <a:prstGeom prst="straightConnector1">
            <a:avLst/>
          </a:prstGeom>
          <a:noFill/>
          <a:ln w="9525" cap="flat" cmpd="sng">
            <a:solidFill>
              <a:schemeClr val="dk2"/>
            </a:solidFill>
            <a:prstDash val="solid"/>
            <a:miter lim="800000"/>
            <a:headEnd type="none" w="sm" len="sm"/>
            <a:tailEnd type="none" w="sm" len="sm"/>
          </a:ln>
        </p:spPr>
      </p:cxnSp>
      <p:sp>
        <p:nvSpPr>
          <p:cNvPr id="508" name="Google Shape;508;p27"/>
          <p:cNvSpPr txBox="1"/>
          <p:nvPr/>
        </p:nvSpPr>
        <p:spPr>
          <a:xfrm>
            <a:off x="4683958" y="5132280"/>
            <a:ext cx="2318075" cy="46779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en-US" sz="800" b="0" i="0" u="none" strike="noStrike" cap="none">
                <a:solidFill>
                  <a:schemeClr val="dk2"/>
                </a:solidFill>
                <a:latin typeface="Arial Narrow"/>
                <a:ea typeface="Arial Narrow"/>
                <a:cs typeface="Arial Narrow"/>
                <a:sym typeface="Arial Narrow"/>
              </a:rPr>
              <a:t>SOURCE | IRS.gov,</a:t>
            </a:r>
            <a:r>
              <a:rPr lang="en-US" sz="800" b="0" i="0" u="none" strike="noStrike" cap="none">
                <a:solidFill>
                  <a:schemeClr val="dk2"/>
                </a:solidFill>
                <a:uFill>
                  <a:noFill/>
                </a:u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 </a:t>
            </a:r>
            <a:r>
              <a:rPr lang="en-US" sz="800" b="0" i="0" u="sng" strike="noStrike" cap="none">
                <a:solidFill>
                  <a:schemeClr val="dk2"/>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Rollovers of Retirement Plan and IRA Distributions</a:t>
            </a:r>
            <a:r>
              <a:rPr lang="en-US" sz="800" b="0" i="0" u="none" strike="noStrike" cap="none">
                <a:solidFill>
                  <a:schemeClr val="dk2"/>
                </a:solidFill>
                <a:latin typeface="Arial Narrow"/>
                <a:ea typeface="Arial Narrow"/>
                <a:cs typeface="Arial Narrow"/>
                <a:sym typeface="Arial Narrow"/>
              </a:rPr>
              <a:t>, June 16, 2022.</a:t>
            </a:r>
            <a:endParaRPr sz="800" b="0" i="0" u="none" strike="noStrike" cap="none">
              <a:solidFill>
                <a:schemeClr val="dk2"/>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500"/>
                                        <p:tgtEl>
                                          <p:spTgt spid="5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5"/>
                                        </p:tgtEl>
                                        <p:attrNameLst>
                                          <p:attrName>style.visibility</p:attrName>
                                        </p:attrNameLst>
                                      </p:cBhvr>
                                      <p:to>
                                        <p:strVal val="visible"/>
                                      </p:to>
                                    </p:set>
                                    <p:animEffect transition="in" filter="fade">
                                      <p:cBhvr>
                                        <p:cTn id="11" dur="500"/>
                                        <p:tgtEl>
                                          <p:spTgt spid="50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7"/>
                                        </p:tgtEl>
                                        <p:attrNameLst>
                                          <p:attrName>style.visibility</p:attrName>
                                        </p:attrNameLst>
                                      </p:cBhvr>
                                      <p:to>
                                        <p:strVal val="visible"/>
                                      </p:to>
                                    </p:set>
                                    <p:animEffect transition="in" filter="fade">
                                      <p:cBhvr>
                                        <p:cTn id="15" dur="500"/>
                                        <p:tgtEl>
                                          <p:spTgt spid="507"/>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8"/>
          <p:cNvSpPr txBox="1"/>
          <p:nvPr/>
        </p:nvSpPr>
        <p:spPr>
          <a:xfrm>
            <a:off x="0" y="4096318"/>
            <a:ext cx="10158409"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BCCF31"/>
                </a:solidFill>
                <a:latin typeface="Rockwell"/>
                <a:ea typeface="Rockwell"/>
                <a:cs typeface="Rockwell"/>
                <a:sym typeface="Rockwell"/>
              </a:rPr>
              <a:t>Most important: </a:t>
            </a:r>
            <a:r>
              <a:rPr lang="en-US" sz="2400" b="1" i="0" u="none" strike="noStrike" cap="none">
                <a:solidFill>
                  <a:schemeClr val="lt1"/>
                </a:solidFill>
                <a:latin typeface="Arial"/>
                <a:ea typeface="Arial"/>
                <a:cs typeface="Arial"/>
                <a:sym typeface="Arial"/>
              </a:rPr>
              <a:t>Make an INFORMED CHOICE</a:t>
            </a:r>
            <a:endParaRPr sz="1400" b="0" i="0" u="none" strike="noStrike" cap="none">
              <a:solidFill>
                <a:srgbClr val="000000"/>
              </a:solidFill>
              <a:latin typeface="Arial"/>
              <a:ea typeface="Arial"/>
              <a:cs typeface="Arial"/>
              <a:sym typeface="Arial"/>
            </a:endParaRPr>
          </a:p>
        </p:txBody>
      </p:sp>
      <p:sp>
        <p:nvSpPr>
          <p:cNvPr id="515" name="Google Shape;515;p28"/>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34</a:t>
            </a:fld>
            <a:endParaRPr sz="1100" b="0" i="0" u="none" strike="noStrike" cap="none">
              <a:solidFill>
                <a:schemeClr val="lt1"/>
              </a:solidFill>
              <a:latin typeface="Arial"/>
              <a:ea typeface="Arial"/>
              <a:cs typeface="Arial"/>
              <a:sym typeface="Arial"/>
            </a:endParaRPr>
          </a:p>
        </p:txBody>
      </p:sp>
      <p:sp>
        <p:nvSpPr>
          <p:cNvPr id="516" name="Google Shape;516;p28"/>
          <p:cNvSpPr txBox="1"/>
          <p:nvPr/>
        </p:nvSpPr>
        <p:spPr>
          <a:xfrm>
            <a:off x="0" y="363682"/>
            <a:ext cx="10158407"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rgbClr val="BCCF31"/>
                </a:solidFill>
                <a:latin typeface="Rockwell"/>
                <a:ea typeface="Rockwell"/>
                <a:cs typeface="Rockwell"/>
                <a:sym typeface="Rockwell"/>
              </a:rPr>
              <a:t>Remember, it’s </a:t>
            </a:r>
            <a:r>
              <a:rPr lang="en-US" sz="2600" b="1" i="0" u="none" strike="noStrike" cap="none" dirty="0">
                <a:solidFill>
                  <a:schemeClr val="lt1"/>
                </a:solidFill>
                <a:latin typeface="Arial"/>
                <a:ea typeface="Arial"/>
                <a:cs typeface="Arial"/>
                <a:sym typeface="Arial"/>
              </a:rPr>
              <a:t>YOUR</a:t>
            </a:r>
            <a:r>
              <a:rPr lang="en-US" sz="2600" b="1" i="0" u="none" strike="noStrike" cap="none" dirty="0">
                <a:solidFill>
                  <a:srgbClr val="BCCF31"/>
                </a:solidFill>
                <a:latin typeface="Rockwell"/>
                <a:ea typeface="Rockwell"/>
                <a:cs typeface="Rockwell"/>
                <a:sym typeface="Rockwell"/>
              </a:rPr>
              <a:t> choice to make:</a:t>
            </a:r>
            <a:endParaRPr sz="2600" b="1" i="0" u="none" strike="noStrike" cap="none" dirty="0">
              <a:solidFill>
                <a:schemeClr val="lt1"/>
              </a:solidFill>
              <a:latin typeface="Arial"/>
              <a:ea typeface="Arial"/>
              <a:cs typeface="Arial"/>
              <a:sym typeface="Arial"/>
            </a:endParaRPr>
          </a:p>
        </p:txBody>
      </p:sp>
      <p:sp>
        <p:nvSpPr>
          <p:cNvPr id="517" name="Google Shape;517;p28"/>
          <p:cNvSpPr txBox="1"/>
          <p:nvPr/>
        </p:nvSpPr>
        <p:spPr>
          <a:xfrm>
            <a:off x="645623" y="2626516"/>
            <a:ext cx="155175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Leave it where it is</a:t>
            </a:r>
            <a:endParaRPr sz="1400" b="0" i="0" u="none" strike="noStrike" cap="none">
              <a:solidFill>
                <a:srgbClr val="000000"/>
              </a:solidFill>
              <a:latin typeface="Arial"/>
              <a:ea typeface="Arial"/>
              <a:cs typeface="Arial"/>
              <a:sym typeface="Arial"/>
            </a:endParaRPr>
          </a:p>
        </p:txBody>
      </p:sp>
      <p:sp>
        <p:nvSpPr>
          <p:cNvPr id="518" name="Google Shape;518;p28"/>
          <p:cNvSpPr txBox="1"/>
          <p:nvPr/>
        </p:nvSpPr>
        <p:spPr>
          <a:xfrm>
            <a:off x="2855570" y="2691576"/>
            <a:ext cx="206171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Move it to your new plan</a:t>
            </a:r>
            <a:endParaRPr sz="1400" b="0" i="0" u="none" strike="noStrike" cap="none">
              <a:solidFill>
                <a:srgbClr val="000000"/>
              </a:solidFill>
              <a:latin typeface="Arial"/>
              <a:ea typeface="Arial"/>
              <a:cs typeface="Arial"/>
              <a:sym typeface="Arial"/>
            </a:endParaRPr>
          </a:p>
        </p:txBody>
      </p:sp>
      <p:sp>
        <p:nvSpPr>
          <p:cNvPr id="519" name="Google Shape;519;p28"/>
          <p:cNvSpPr txBox="1"/>
          <p:nvPr/>
        </p:nvSpPr>
        <p:spPr>
          <a:xfrm>
            <a:off x="5681226" y="2681185"/>
            <a:ext cx="134042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Convert it to cash</a:t>
            </a:r>
            <a:endParaRPr sz="1400" b="0" i="0" u="none" strike="noStrike" cap="none">
              <a:solidFill>
                <a:srgbClr val="000000"/>
              </a:solidFill>
              <a:latin typeface="Arial"/>
              <a:ea typeface="Arial"/>
              <a:cs typeface="Arial"/>
              <a:sym typeface="Arial"/>
            </a:endParaRPr>
          </a:p>
        </p:txBody>
      </p:sp>
      <p:sp>
        <p:nvSpPr>
          <p:cNvPr id="520" name="Google Shape;520;p28"/>
          <p:cNvSpPr txBox="1"/>
          <p:nvPr/>
        </p:nvSpPr>
        <p:spPr>
          <a:xfrm>
            <a:off x="7692464" y="2681185"/>
            <a:ext cx="182031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Roll it over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to an IRA</a:t>
            </a:r>
            <a:endParaRPr sz="1400" b="0" i="0" u="none" strike="noStrike" cap="none">
              <a:solidFill>
                <a:srgbClr val="000000"/>
              </a:solidFill>
              <a:latin typeface="Arial"/>
              <a:ea typeface="Arial"/>
              <a:cs typeface="Arial"/>
              <a:sym typeface="Arial"/>
            </a:endParaRPr>
          </a:p>
        </p:txBody>
      </p:sp>
      <p:cxnSp>
        <p:nvCxnSpPr>
          <p:cNvPr id="521" name="Google Shape;521;p28"/>
          <p:cNvCxnSpPr/>
          <p:nvPr/>
        </p:nvCxnSpPr>
        <p:spPr>
          <a:xfrm>
            <a:off x="2487470" y="1534666"/>
            <a:ext cx="0" cy="1915960"/>
          </a:xfrm>
          <a:prstGeom prst="straightConnector1">
            <a:avLst/>
          </a:prstGeom>
          <a:noFill/>
          <a:ln w="9525" cap="flat" cmpd="sng">
            <a:solidFill>
              <a:srgbClr val="BCCF31"/>
            </a:solidFill>
            <a:prstDash val="solid"/>
            <a:miter lim="800000"/>
            <a:headEnd type="none" w="sm" len="sm"/>
            <a:tailEnd type="none" w="sm" len="sm"/>
          </a:ln>
        </p:spPr>
      </p:cxnSp>
      <p:cxnSp>
        <p:nvCxnSpPr>
          <p:cNvPr id="522" name="Google Shape;522;p28"/>
          <p:cNvCxnSpPr/>
          <p:nvPr/>
        </p:nvCxnSpPr>
        <p:spPr>
          <a:xfrm>
            <a:off x="5303407" y="1534666"/>
            <a:ext cx="0" cy="1915960"/>
          </a:xfrm>
          <a:prstGeom prst="straightConnector1">
            <a:avLst/>
          </a:prstGeom>
          <a:noFill/>
          <a:ln w="9525" cap="flat" cmpd="sng">
            <a:solidFill>
              <a:srgbClr val="BCCF31"/>
            </a:solidFill>
            <a:prstDash val="solid"/>
            <a:miter lim="800000"/>
            <a:headEnd type="none" w="sm" len="sm"/>
            <a:tailEnd type="none" w="sm" len="sm"/>
          </a:ln>
        </p:spPr>
      </p:cxnSp>
      <p:cxnSp>
        <p:nvCxnSpPr>
          <p:cNvPr id="523" name="Google Shape;523;p28"/>
          <p:cNvCxnSpPr/>
          <p:nvPr/>
        </p:nvCxnSpPr>
        <p:spPr>
          <a:xfrm>
            <a:off x="7402370" y="1534666"/>
            <a:ext cx="0" cy="1915960"/>
          </a:xfrm>
          <a:prstGeom prst="straightConnector1">
            <a:avLst/>
          </a:prstGeom>
          <a:noFill/>
          <a:ln w="9525" cap="flat" cmpd="sng">
            <a:solidFill>
              <a:srgbClr val="BCCF31"/>
            </a:solidFill>
            <a:prstDash val="solid"/>
            <a:miter lim="800000"/>
            <a:headEnd type="none" w="sm" len="sm"/>
            <a:tailEnd type="none" w="sm" len="sm"/>
          </a:ln>
        </p:spPr>
      </p:cxnSp>
      <p:pic>
        <p:nvPicPr>
          <p:cNvPr id="524" name="Google Shape;524;p28"/>
          <p:cNvPicPr preferRelativeResize="0"/>
          <p:nvPr/>
        </p:nvPicPr>
        <p:blipFill rotWithShape="1">
          <a:blip r:embed="rId3">
            <a:alphaModFix/>
          </a:blip>
          <a:srcRect/>
          <a:stretch/>
        </p:blipFill>
        <p:spPr>
          <a:xfrm>
            <a:off x="960021" y="1632223"/>
            <a:ext cx="912543" cy="912543"/>
          </a:xfrm>
          <a:prstGeom prst="rect">
            <a:avLst/>
          </a:prstGeom>
          <a:noFill/>
          <a:ln>
            <a:noFill/>
          </a:ln>
        </p:spPr>
      </p:pic>
      <p:pic>
        <p:nvPicPr>
          <p:cNvPr id="525" name="Google Shape;525;p28"/>
          <p:cNvPicPr preferRelativeResize="0"/>
          <p:nvPr/>
        </p:nvPicPr>
        <p:blipFill rotWithShape="1">
          <a:blip r:embed="rId4">
            <a:alphaModFix/>
          </a:blip>
          <a:srcRect/>
          <a:stretch/>
        </p:blipFill>
        <p:spPr>
          <a:xfrm>
            <a:off x="2999624" y="1740514"/>
            <a:ext cx="1739900" cy="695960"/>
          </a:xfrm>
          <a:prstGeom prst="rect">
            <a:avLst/>
          </a:prstGeom>
          <a:noFill/>
          <a:ln>
            <a:noFill/>
          </a:ln>
        </p:spPr>
      </p:pic>
      <p:pic>
        <p:nvPicPr>
          <p:cNvPr id="526" name="Google Shape;526;p28"/>
          <p:cNvPicPr preferRelativeResize="0"/>
          <p:nvPr/>
        </p:nvPicPr>
        <p:blipFill rotWithShape="1">
          <a:blip r:embed="rId5">
            <a:alphaModFix/>
          </a:blip>
          <a:srcRect/>
          <a:stretch/>
        </p:blipFill>
        <p:spPr>
          <a:xfrm>
            <a:off x="5827421" y="1602547"/>
            <a:ext cx="1050935" cy="942218"/>
          </a:xfrm>
          <a:prstGeom prst="rect">
            <a:avLst/>
          </a:prstGeom>
          <a:noFill/>
          <a:ln>
            <a:noFill/>
          </a:ln>
        </p:spPr>
      </p:pic>
      <p:pic>
        <p:nvPicPr>
          <p:cNvPr id="527" name="Google Shape;527;p28"/>
          <p:cNvPicPr preferRelativeResize="0"/>
          <p:nvPr/>
        </p:nvPicPr>
        <p:blipFill rotWithShape="1">
          <a:blip r:embed="rId6">
            <a:alphaModFix/>
          </a:blip>
          <a:srcRect/>
          <a:stretch/>
        </p:blipFill>
        <p:spPr>
          <a:xfrm>
            <a:off x="8089046" y="1560853"/>
            <a:ext cx="1027154" cy="1027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5"/>
                                        </p:tgtEl>
                                        <p:attrNameLst>
                                          <p:attrName>style.visibility</p:attrName>
                                        </p:attrNameLst>
                                      </p:cBhvr>
                                      <p:to>
                                        <p:strVal val="visible"/>
                                      </p:to>
                                    </p:set>
                                    <p:animEffect transition="in" filter="fade">
                                      <p:cBhvr>
                                        <p:cTn id="7" dur="1000"/>
                                        <p:tgtEl>
                                          <p:spTgt spid="515"/>
                                        </p:tgtEl>
                                      </p:cBhvr>
                                    </p:animEffect>
                                  </p:childTnLst>
                                </p:cTn>
                              </p:par>
                              <p:par>
                                <p:cTn id="8" presetID="10" presetClass="entr" presetSubtype="0" fill="hold"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fade">
                                      <p:cBhvr>
                                        <p:cTn id="10" dur="1000"/>
                                        <p:tgtEl>
                                          <p:spTgt spid="51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21"/>
                                        </p:tgtEl>
                                        <p:attrNameLst>
                                          <p:attrName>style.visibility</p:attrName>
                                        </p:attrNameLst>
                                      </p:cBhvr>
                                      <p:to>
                                        <p:strVal val="visible"/>
                                      </p:to>
                                    </p:set>
                                    <p:animEffect transition="in" filter="fade">
                                      <p:cBhvr>
                                        <p:cTn id="14" dur="500"/>
                                        <p:tgtEl>
                                          <p:spTgt spid="521"/>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25"/>
                                        </p:tgtEl>
                                        <p:attrNameLst>
                                          <p:attrName>style.visibility</p:attrName>
                                        </p:attrNameLst>
                                      </p:cBhvr>
                                      <p:to>
                                        <p:strVal val="visible"/>
                                      </p:to>
                                    </p:set>
                                    <p:animEffect transition="in" filter="fade">
                                      <p:cBhvr>
                                        <p:cTn id="18" dur="1000"/>
                                        <p:tgtEl>
                                          <p:spTgt spid="525"/>
                                        </p:tgtEl>
                                      </p:cBhvr>
                                    </p:animEffect>
                                  </p:childTnLst>
                                </p:cTn>
                              </p:par>
                              <p:par>
                                <p:cTn id="19" presetID="10" presetClass="entr" presetSubtype="0" fill="hold" nodeType="withEffect">
                                  <p:stCondLst>
                                    <p:cond delay="0"/>
                                  </p:stCondLst>
                                  <p:childTnLst>
                                    <p:set>
                                      <p:cBhvr>
                                        <p:cTn id="20" dur="1" fill="hold">
                                          <p:stCondLst>
                                            <p:cond delay="0"/>
                                          </p:stCondLst>
                                        </p:cTn>
                                        <p:tgtEl>
                                          <p:spTgt spid="518"/>
                                        </p:tgtEl>
                                        <p:attrNameLst>
                                          <p:attrName>style.visibility</p:attrName>
                                        </p:attrNameLst>
                                      </p:cBhvr>
                                      <p:to>
                                        <p:strVal val="visible"/>
                                      </p:to>
                                    </p:set>
                                    <p:animEffect transition="in" filter="fade">
                                      <p:cBhvr>
                                        <p:cTn id="21" dur="1000"/>
                                        <p:tgtEl>
                                          <p:spTgt spid="5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22"/>
                                        </p:tgtEl>
                                        <p:attrNameLst>
                                          <p:attrName>style.visibility</p:attrName>
                                        </p:attrNameLst>
                                      </p:cBhvr>
                                      <p:to>
                                        <p:strVal val="visible"/>
                                      </p:to>
                                    </p:set>
                                    <p:animEffect transition="in" filter="fade">
                                      <p:cBhvr>
                                        <p:cTn id="25" dur="500"/>
                                        <p:tgtEl>
                                          <p:spTgt spid="522"/>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26"/>
                                        </p:tgtEl>
                                        <p:attrNameLst>
                                          <p:attrName>style.visibility</p:attrName>
                                        </p:attrNameLst>
                                      </p:cBhvr>
                                      <p:to>
                                        <p:strVal val="visible"/>
                                      </p:to>
                                    </p:set>
                                    <p:animEffect transition="in" filter="fade">
                                      <p:cBhvr>
                                        <p:cTn id="29" dur="1000"/>
                                        <p:tgtEl>
                                          <p:spTgt spid="526"/>
                                        </p:tgtEl>
                                      </p:cBhvr>
                                    </p:animEffect>
                                  </p:childTnLst>
                                </p:cTn>
                              </p:par>
                              <p:par>
                                <p:cTn id="30" presetID="10" presetClass="entr" presetSubtype="0" fill="hold" nodeType="withEffect">
                                  <p:stCondLst>
                                    <p:cond delay="0"/>
                                  </p:stCondLst>
                                  <p:childTnLst>
                                    <p:set>
                                      <p:cBhvr>
                                        <p:cTn id="31" dur="1" fill="hold">
                                          <p:stCondLst>
                                            <p:cond delay="0"/>
                                          </p:stCondLst>
                                        </p:cTn>
                                        <p:tgtEl>
                                          <p:spTgt spid="519"/>
                                        </p:tgtEl>
                                        <p:attrNameLst>
                                          <p:attrName>style.visibility</p:attrName>
                                        </p:attrNameLst>
                                      </p:cBhvr>
                                      <p:to>
                                        <p:strVal val="visible"/>
                                      </p:to>
                                    </p:set>
                                    <p:animEffect transition="in" filter="fade">
                                      <p:cBhvr>
                                        <p:cTn id="32" dur="1000"/>
                                        <p:tgtEl>
                                          <p:spTgt spid="519"/>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fade">
                                      <p:cBhvr>
                                        <p:cTn id="36" dur="500"/>
                                        <p:tgtEl>
                                          <p:spTgt spid="523"/>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516"/>
                                        </p:tgtEl>
                                        <p:attrNameLst>
                                          <p:attrName>style.visibility</p:attrName>
                                        </p:attrNameLst>
                                      </p:cBhvr>
                                      <p:to>
                                        <p:strVal val="visible"/>
                                      </p:to>
                                    </p:set>
                                    <p:animEffect transition="in" filter="fade">
                                      <p:cBhvr>
                                        <p:cTn id="40" dur="1000"/>
                                        <p:tgtEl>
                                          <p:spTgt spid="516"/>
                                        </p:tgtEl>
                                      </p:cBhvr>
                                    </p:animEffect>
                                  </p:childTnLst>
                                </p:cTn>
                              </p:par>
                              <p:par>
                                <p:cTn id="41" presetID="10" presetClass="entr" presetSubtype="0" fill="hold" nodeType="withEffect">
                                  <p:stCondLst>
                                    <p:cond delay="0"/>
                                  </p:stCondLst>
                                  <p:childTnLst>
                                    <p:set>
                                      <p:cBhvr>
                                        <p:cTn id="42" dur="1" fill="hold">
                                          <p:stCondLst>
                                            <p:cond delay="0"/>
                                          </p:stCondLst>
                                        </p:cTn>
                                        <p:tgtEl>
                                          <p:spTgt spid="520"/>
                                        </p:tgtEl>
                                        <p:attrNameLst>
                                          <p:attrName>style.visibility</p:attrName>
                                        </p:attrNameLst>
                                      </p:cBhvr>
                                      <p:to>
                                        <p:strVal val="visible"/>
                                      </p:to>
                                    </p:set>
                                    <p:animEffect transition="in" filter="fade">
                                      <p:cBhvr>
                                        <p:cTn id="43" dur="1000"/>
                                        <p:tgtEl>
                                          <p:spTgt spid="520"/>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514"/>
                                        </p:tgtEl>
                                        <p:attrNameLst>
                                          <p:attrName>style.visibility</p:attrName>
                                        </p:attrNameLst>
                                      </p:cBhvr>
                                      <p:to>
                                        <p:strVal val="visible"/>
                                      </p:to>
                                    </p:set>
                                    <p:animEffect transition="in" filter="fade">
                                      <p:cBhvr>
                                        <p:cTn id="47" dur="5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9"/>
          <p:cNvSpPr txBox="1">
            <a:spLocks noGrp="1"/>
          </p:cNvSpPr>
          <p:nvPr>
            <p:ph type="body" idx="4294967295"/>
          </p:nvPr>
        </p:nvSpPr>
        <p:spPr>
          <a:xfrm>
            <a:off x="4892014" y="782239"/>
            <a:ext cx="4436269" cy="3866878"/>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C2C2D"/>
              </a:buClr>
              <a:buSzPts val="2000"/>
              <a:buNone/>
            </a:pPr>
            <a:r>
              <a:rPr lang="en-US" sz="2000" dirty="0">
                <a:solidFill>
                  <a:srgbClr val="2C2C2D"/>
                </a:solidFill>
                <a:latin typeface="Arial"/>
                <a:ea typeface="Arial"/>
                <a:cs typeface="Arial"/>
                <a:sym typeface="Arial"/>
              </a:rPr>
              <a:t>Cashing out can have immediate and long-term costs.</a:t>
            </a:r>
            <a:endParaRPr dirty="0"/>
          </a:p>
          <a:p>
            <a:pPr marL="0" lvl="0" indent="0" algn="l" rtl="0">
              <a:lnSpc>
                <a:spcPct val="90000"/>
              </a:lnSpc>
              <a:spcBef>
                <a:spcPts val="1800"/>
              </a:spcBef>
              <a:spcAft>
                <a:spcPts val="0"/>
              </a:spcAft>
              <a:buClr>
                <a:srgbClr val="2C2C2D"/>
              </a:buClr>
              <a:buSzPts val="2000"/>
              <a:buNone/>
            </a:pPr>
            <a:r>
              <a:rPr lang="en-US" sz="2000" dirty="0">
                <a:solidFill>
                  <a:srgbClr val="2C2C2D"/>
                </a:solidFill>
                <a:latin typeface="Arial"/>
                <a:ea typeface="Arial"/>
                <a:cs typeface="Arial"/>
                <a:sym typeface="Arial"/>
              </a:rPr>
              <a:t>Compounding is an important tool to grow your retirement savings.</a:t>
            </a:r>
            <a:endParaRPr dirty="0"/>
          </a:p>
          <a:p>
            <a:pPr marL="0" lvl="0" indent="0" algn="l" rtl="0">
              <a:lnSpc>
                <a:spcPct val="90000"/>
              </a:lnSpc>
              <a:spcBef>
                <a:spcPts val="1800"/>
              </a:spcBef>
              <a:spcAft>
                <a:spcPts val="0"/>
              </a:spcAft>
              <a:buClr>
                <a:srgbClr val="2C2C2D"/>
              </a:buClr>
              <a:buSzPts val="2000"/>
              <a:buNone/>
            </a:pPr>
            <a:r>
              <a:rPr lang="en-US" sz="2000" dirty="0">
                <a:solidFill>
                  <a:srgbClr val="2C2C2D"/>
                </a:solidFill>
                <a:latin typeface="Arial"/>
                <a:ea typeface="Arial"/>
                <a:cs typeface="Arial"/>
                <a:sym typeface="Arial"/>
              </a:rPr>
              <a:t>Rolling over a previous plan to an IRA may offer the right combination of flexibility and choices.</a:t>
            </a:r>
            <a:endParaRPr dirty="0"/>
          </a:p>
          <a:p>
            <a:pPr marL="0" lvl="0" indent="0" algn="l" rtl="0">
              <a:lnSpc>
                <a:spcPct val="90000"/>
              </a:lnSpc>
              <a:spcBef>
                <a:spcPts val="1800"/>
              </a:spcBef>
              <a:spcAft>
                <a:spcPts val="0"/>
              </a:spcAft>
              <a:buClr>
                <a:srgbClr val="2C2C2D"/>
              </a:buClr>
              <a:buSzPts val="2000"/>
              <a:buNone/>
            </a:pPr>
            <a:r>
              <a:rPr lang="en-US" sz="2000" dirty="0">
                <a:solidFill>
                  <a:srgbClr val="2C2C2D"/>
                </a:solidFill>
                <a:latin typeface="Arial"/>
                <a:ea typeface="Arial"/>
                <a:cs typeface="Arial"/>
                <a:sym typeface="Arial"/>
              </a:rPr>
              <a:t>You don’t have to go it alone; the advisor located at your Credit Union </a:t>
            </a:r>
            <a:br>
              <a:rPr lang="en-US" sz="2000" dirty="0">
                <a:solidFill>
                  <a:srgbClr val="2C2C2D"/>
                </a:solidFill>
                <a:latin typeface="Arial"/>
                <a:ea typeface="Arial"/>
                <a:cs typeface="Arial"/>
                <a:sym typeface="Arial"/>
              </a:rPr>
            </a:br>
            <a:r>
              <a:rPr lang="en-US" sz="2000" dirty="0">
                <a:solidFill>
                  <a:srgbClr val="2C2C2D"/>
                </a:solidFill>
                <a:latin typeface="Arial"/>
                <a:ea typeface="Arial"/>
                <a:cs typeface="Arial"/>
                <a:sym typeface="Arial"/>
              </a:rPr>
              <a:t>is there to help guide you through </a:t>
            </a:r>
            <a:br>
              <a:rPr lang="en-US" sz="2000" dirty="0">
                <a:solidFill>
                  <a:srgbClr val="2C2C2D"/>
                </a:solidFill>
                <a:latin typeface="Arial"/>
                <a:ea typeface="Arial"/>
                <a:cs typeface="Arial"/>
                <a:sym typeface="Arial"/>
              </a:rPr>
            </a:br>
            <a:r>
              <a:rPr lang="en-US" sz="2000" dirty="0">
                <a:solidFill>
                  <a:srgbClr val="2C2C2D"/>
                </a:solidFill>
                <a:latin typeface="Arial"/>
                <a:ea typeface="Arial"/>
                <a:cs typeface="Arial"/>
                <a:sym typeface="Arial"/>
              </a:rPr>
              <a:t>your options.</a:t>
            </a:r>
            <a:endParaRPr dirty="0"/>
          </a:p>
        </p:txBody>
      </p:sp>
      <p:cxnSp>
        <p:nvCxnSpPr>
          <p:cNvPr id="534" name="Google Shape;534;p29"/>
          <p:cNvCxnSpPr/>
          <p:nvPr/>
        </p:nvCxnSpPr>
        <p:spPr>
          <a:xfrm>
            <a:off x="431799" y="2147907"/>
            <a:ext cx="3095171" cy="0"/>
          </a:xfrm>
          <a:prstGeom prst="straightConnector1">
            <a:avLst/>
          </a:prstGeom>
          <a:noFill/>
          <a:ln w="9525" cap="flat" cmpd="sng">
            <a:solidFill>
              <a:schemeClr val="lt1"/>
            </a:solidFill>
            <a:prstDash val="solid"/>
            <a:miter lim="800000"/>
            <a:headEnd type="none" w="sm" len="sm"/>
            <a:tailEnd type="none" w="sm" len="sm"/>
          </a:ln>
        </p:spPr>
      </p:cxnSp>
      <p:cxnSp>
        <p:nvCxnSpPr>
          <p:cNvPr id="535" name="Google Shape;535;p29"/>
          <p:cNvCxnSpPr/>
          <p:nvPr/>
        </p:nvCxnSpPr>
        <p:spPr>
          <a:xfrm>
            <a:off x="431799" y="3568185"/>
            <a:ext cx="3095171" cy="0"/>
          </a:xfrm>
          <a:prstGeom prst="straightConnector1">
            <a:avLst/>
          </a:prstGeom>
          <a:noFill/>
          <a:ln w="9525" cap="flat" cmpd="sng">
            <a:solidFill>
              <a:schemeClr val="lt1"/>
            </a:solidFill>
            <a:prstDash val="solid"/>
            <a:miter lim="800000"/>
            <a:headEnd type="none" w="sm" len="sm"/>
            <a:tailEnd type="none" w="sm" len="sm"/>
          </a:ln>
        </p:spPr>
      </p:cxnSp>
      <p:sp>
        <p:nvSpPr>
          <p:cNvPr id="536" name="Google Shape;536;p29"/>
          <p:cNvSpPr txBox="1"/>
          <p:nvPr/>
        </p:nvSpPr>
        <p:spPr>
          <a:xfrm>
            <a:off x="456407" y="2356263"/>
            <a:ext cx="307056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BCCF31"/>
                </a:solidFill>
                <a:latin typeface="Rockwell"/>
                <a:ea typeface="Rockwell"/>
                <a:cs typeface="Rockwell"/>
                <a:sym typeface="Rockwell"/>
              </a:rPr>
              <a:t>All choices have consequences</a:t>
            </a:r>
            <a:endParaRPr sz="1400" b="0" i="0" u="none" strike="noStrike" cap="none">
              <a:solidFill>
                <a:srgbClr val="000000"/>
              </a:solidFill>
              <a:latin typeface="Arial"/>
              <a:ea typeface="Arial"/>
              <a:cs typeface="Arial"/>
              <a:sym typeface="Arial"/>
            </a:endParaRPr>
          </a:p>
        </p:txBody>
      </p:sp>
      <p:cxnSp>
        <p:nvCxnSpPr>
          <p:cNvPr id="537" name="Google Shape;537;p29"/>
          <p:cNvCxnSpPr/>
          <p:nvPr/>
        </p:nvCxnSpPr>
        <p:spPr>
          <a:xfrm>
            <a:off x="4880902" y="1490719"/>
            <a:ext cx="4436269" cy="0"/>
          </a:xfrm>
          <a:prstGeom prst="straightConnector1">
            <a:avLst/>
          </a:prstGeom>
          <a:noFill/>
          <a:ln w="9525" cap="flat" cmpd="sng">
            <a:solidFill>
              <a:schemeClr val="dk2"/>
            </a:solidFill>
            <a:prstDash val="solid"/>
            <a:miter lim="800000"/>
            <a:headEnd type="none" w="sm" len="sm"/>
            <a:tailEnd type="none" w="sm" len="sm"/>
          </a:ln>
        </p:spPr>
      </p:cxnSp>
      <p:cxnSp>
        <p:nvCxnSpPr>
          <p:cNvPr id="538" name="Google Shape;538;p29"/>
          <p:cNvCxnSpPr/>
          <p:nvPr/>
        </p:nvCxnSpPr>
        <p:spPr>
          <a:xfrm>
            <a:off x="4880902" y="2285800"/>
            <a:ext cx="4436269" cy="0"/>
          </a:xfrm>
          <a:prstGeom prst="straightConnector1">
            <a:avLst/>
          </a:prstGeom>
          <a:noFill/>
          <a:ln w="9525" cap="flat" cmpd="sng">
            <a:solidFill>
              <a:schemeClr val="dk2"/>
            </a:solidFill>
            <a:prstDash val="solid"/>
            <a:miter lim="800000"/>
            <a:headEnd type="none" w="sm" len="sm"/>
            <a:tailEnd type="none" w="sm" len="sm"/>
          </a:ln>
        </p:spPr>
      </p:cxnSp>
      <p:cxnSp>
        <p:nvCxnSpPr>
          <p:cNvPr id="539" name="Google Shape;539;p29"/>
          <p:cNvCxnSpPr/>
          <p:nvPr/>
        </p:nvCxnSpPr>
        <p:spPr>
          <a:xfrm>
            <a:off x="4880902" y="3305506"/>
            <a:ext cx="4436269" cy="0"/>
          </a:xfrm>
          <a:prstGeom prst="straightConnector1">
            <a:avLst/>
          </a:prstGeom>
          <a:noFill/>
          <a:ln w="9525" cap="flat" cmpd="sng">
            <a:solidFill>
              <a:schemeClr val="dk2"/>
            </a:solidFill>
            <a:prstDash val="solid"/>
            <a:miter lim="800000"/>
            <a:headEnd type="none" w="sm" len="sm"/>
            <a:tailEnd type="none" w="sm" len="sm"/>
          </a:ln>
        </p:spPr>
      </p:cxnSp>
      <p:sp>
        <p:nvSpPr>
          <p:cNvPr id="540" name="Google Shape;540;p29"/>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35</a:t>
            </a:fld>
            <a:endParaRPr sz="11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Effect transition="in" filter="fade">
                                      <p:cBhvr>
                                        <p:cTn id="7" dur="500"/>
                                        <p:tgtEl>
                                          <p:spTgt spid="5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3">
                                            <p:txEl>
                                              <p:pRg st="1" end="1"/>
                                            </p:txEl>
                                          </p:spTgt>
                                        </p:tgtEl>
                                        <p:attrNameLst>
                                          <p:attrName>style.visibility</p:attrName>
                                        </p:attrNameLst>
                                      </p:cBhvr>
                                      <p:to>
                                        <p:strVal val="visible"/>
                                      </p:to>
                                    </p:set>
                                    <p:animEffect transition="in" filter="fade">
                                      <p:cBhvr>
                                        <p:cTn id="10" dur="500"/>
                                        <p:tgtEl>
                                          <p:spTgt spid="5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33">
                                            <p:txEl>
                                              <p:pRg st="2" end="2"/>
                                            </p:txEl>
                                          </p:spTgt>
                                        </p:tgtEl>
                                        <p:attrNameLst>
                                          <p:attrName>style.visibility</p:attrName>
                                        </p:attrNameLst>
                                      </p:cBhvr>
                                      <p:to>
                                        <p:strVal val="visible"/>
                                      </p:to>
                                    </p:set>
                                    <p:animEffect transition="in" filter="fade">
                                      <p:cBhvr>
                                        <p:cTn id="13" dur="500"/>
                                        <p:tgtEl>
                                          <p:spTgt spid="53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33">
                                            <p:txEl>
                                              <p:pRg st="3" end="3"/>
                                            </p:txEl>
                                          </p:spTgt>
                                        </p:tgtEl>
                                        <p:attrNameLst>
                                          <p:attrName>style.visibility</p:attrName>
                                        </p:attrNameLst>
                                      </p:cBhvr>
                                      <p:to>
                                        <p:strVal val="visible"/>
                                      </p:to>
                                    </p:set>
                                    <p:animEffect transition="in" filter="fade">
                                      <p:cBhvr>
                                        <p:cTn id="16" dur="500"/>
                                        <p:tgtEl>
                                          <p:spTgt spid="53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37"/>
                                        </p:tgtEl>
                                        <p:attrNameLst>
                                          <p:attrName>style.visibility</p:attrName>
                                        </p:attrNameLst>
                                      </p:cBhvr>
                                      <p:to>
                                        <p:strVal val="visible"/>
                                      </p:to>
                                    </p:set>
                                    <p:animEffect transition="in" filter="fade">
                                      <p:cBhvr>
                                        <p:cTn id="20" dur="500"/>
                                        <p:tgtEl>
                                          <p:spTgt spid="53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38"/>
                                        </p:tgtEl>
                                        <p:attrNameLst>
                                          <p:attrName>style.visibility</p:attrName>
                                        </p:attrNameLst>
                                      </p:cBhvr>
                                      <p:to>
                                        <p:strVal val="visible"/>
                                      </p:to>
                                    </p:set>
                                    <p:animEffect transition="in" filter="fade">
                                      <p:cBhvr>
                                        <p:cTn id="24" dur="500"/>
                                        <p:tgtEl>
                                          <p:spTgt spid="53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39"/>
                                        </p:tgtEl>
                                        <p:attrNameLst>
                                          <p:attrName>style.visibility</p:attrName>
                                        </p:attrNameLst>
                                      </p:cBhvr>
                                      <p:to>
                                        <p:strVal val="visible"/>
                                      </p:to>
                                    </p:set>
                                    <p:animEffect transition="in" filter="fade">
                                      <p:cBhvr>
                                        <p:cTn id="28"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8E57-5F08-B481-2EBA-9BF9A1945066}"/>
              </a:ext>
            </a:extLst>
          </p:cNvPr>
          <p:cNvSpPr>
            <a:spLocks noGrp="1"/>
          </p:cNvSpPr>
          <p:nvPr>
            <p:ph type="title"/>
          </p:nvPr>
        </p:nvSpPr>
        <p:spPr>
          <a:xfrm>
            <a:off x="552451" y="76632"/>
            <a:ext cx="9296400" cy="1104463"/>
          </a:xfrm>
        </p:spPr>
        <p:txBody>
          <a:bodyPr>
            <a:normAutofit/>
          </a:bodyPr>
          <a:lstStyle/>
          <a:p>
            <a:pPr algn="ctr"/>
            <a:r>
              <a:rPr lang="en-US" sz="3200" b="1" dirty="0">
                <a:latin typeface="Rockwell" panose="02060603020205020403" pitchFamily="18" charset="0"/>
              </a:rPr>
              <a:t>OneAZ Pension Distribution Case – 5 Options</a:t>
            </a:r>
          </a:p>
        </p:txBody>
      </p:sp>
      <p:sp>
        <p:nvSpPr>
          <p:cNvPr id="3" name="Content Placeholder 2">
            <a:extLst>
              <a:ext uri="{FF2B5EF4-FFF2-40B4-BE49-F238E27FC236}">
                <a16:creationId xmlns:a16="http://schemas.microsoft.com/office/drawing/2014/main" id="{BCCA7ACF-1FCA-C1C1-8845-919F103FAD3E}"/>
              </a:ext>
            </a:extLst>
          </p:cNvPr>
          <p:cNvSpPr>
            <a:spLocks noGrp="1"/>
          </p:cNvSpPr>
          <p:nvPr>
            <p:ph idx="1"/>
          </p:nvPr>
        </p:nvSpPr>
        <p:spPr>
          <a:xfrm>
            <a:off x="1974973" y="1250523"/>
            <a:ext cx="7966463" cy="4060561"/>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1. Rollover into OneAZ 401k plan </a:t>
            </a:r>
            <a:r>
              <a:rPr lang="en-US" sz="1666" i="1" dirty="0">
                <a:latin typeface="Arial" panose="020B0604020202020204" pitchFamily="34" charset="0"/>
                <a:cs typeface="Arial" panose="020B0604020202020204" pitchFamily="34" charset="0"/>
              </a:rPr>
              <a:t>(Active OneAZ Associates only) </a:t>
            </a:r>
            <a:endParaRPr lang="en-US" i="1"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Rollover the assets to new employer’s plan, if available and rollovers are permitted </a:t>
            </a:r>
            <a:r>
              <a:rPr lang="en-US" sz="1666" i="1" dirty="0">
                <a:latin typeface="Arial" panose="020B0604020202020204" pitchFamily="34" charset="0"/>
                <a:cs typeface="Arial" panose="020B0604020202020204" pitchFamily="34" charset="0"/>
              </a:rPr>
              <a:t>(Non-Active OneAZ Associates only) </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Convert to Cash: Lump-sum distribution – Becomes taxable in year of receipt</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4. Roll over the assets to a Personal IRA</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5. Retain it as an Annuity distribution plan</a:t>
            </a:r>
          </a:p>
          <a:p>
            <a:pPr marL="0" indent="0">
              <a:buNone/>
            </a:pPr>
            <a:r>
              <a:rPr lang="en-US" dirty="0">
                <a:latin typeface="Arial" panose="020B0604020202020204" pitchFamily="34" charset="0"/>
                <a:cs typeface="Arial" panose="020B0604020202020204" pitchFamily="34" charset="0"/>
              </a:rPr>
              <a:t>    - For Income Payouts </a:t>
            </a:r>
          </a:p>
          <a:p>
            <a:endParaRPr lang="en-US" dirty="0">
              <a:latin typeface="Arial" panose="020B0604020202020204" pitchFamily="34" charset="0"/>
              <a:cs typeface="Arial" panose="020B0604020202020204" pitchFamily="34" charset="0"/>
            </a:endParaRPr>
          </a:p>
        </p:txBody>
      </p:sp>
      <p:pic>
        <p:nvPicPr>
          <p:cNvPr id="4" name="Google Shape;180;p7">
            <a:extLst>
              <a:ext uri="{FF2B5EF4-FFF2-40B4-BE49-F238E27FC236}">
                <a16:creationId xmlns:a16="http://schemas.microsoft.com/office/drawing/2014/main" id="{3CF2871D-7BA1-D79D-CC7E-D1266D64B7D0}"/>
              </a:ext>
            </a:extLst>
          </p:cNvPr>
          <p:cNvPicPr preferRelativeResize="0"/>
          <p:nvPr/>
        </p:nvPicPr>
        <p:blipFill rotWithShape="1">
          <a:blip r:embed="rId3">
            <a:alphaModFix/>
          </a:blip>
          <a:srcRect/>
          <a:stretch/>
        </p:blipFill>
        <p:spPr>
          <a:xfrm>
            <a:off x="907659" y="4690082"/>
            <a:ext cx="647846" cy="621002"/>
          </a:xfrm>
          <a:prstGeom prst="rect">
            <a:avLst/>
          </a:prstGeom>
          <a:noFill/>
          <a:ln>
            <a:noFill/>
          </a:ln>
        </p:spPr>
      </p:pic>
      <p:pic>
        <p:nvPicPr>
          <p:cNvPr id="5" name="Google Shape;240;p11">
            <a:extLst>
              <a:ext uri="{FF2B5EF4-FFF2-40B4-BE49-F238E27FC236}">
                <a16:creationId xmlns:a16="http://schemas.microsoft.com/office/drawing/2014/main" id="{92200845-D5C2-075C-7D12-090852577C90}"/>
              </a:ext>
            </a:extLst>
          </p:cNvPr>
          <p:cNvPicPr preferRelativeResize="0"/>
          <p:nvPr/>
        </p:nvPicPr>
        <p:blipFill rotWithShape="1">
          <a:blip r:embed="rId4">
            <a:alphaModFix/>
          </a:blip>
          <a:srcRect/>
          <a:stretch/>
        </p:blipFill>
        <p:spPr>
          <a:xfrm>
            <a:off x="402102" y="1097802"/>
            <a:ext cx="1449690" cy="571411"/>
          </a:xfrm>
          <a:prstGeom prst="rect">
            <a:avLst/>
          </a:prstGeom>
          <a:noFill/>
          <a:ln>
            <a:noFill/>
          </a:ln>
        </p:spPr>
      </p:pic>
      <p:pic>
        <p:nvPicPr>
          <p:cNvPr id="6" name="Google Shape;240;p11">
            <a:extLst>
              <a:ext uri="{FF2B5EF4-FFF2-40B4-BE49-F238E27FC236}">
                <a16:creationId xmlns:a16="http://schemas.microsoft.com/office/drawing/2014/main" id="{C6D8567C-60CE-8AFF-7B71-9BBD4FA88F8D}"/>
              </a:ext>
            </a:extLst>
          </p:cNvPr>
          <p:cNvPicPr preferRelativeResize="0"/>
          <p:nvPr/>
        </p:nvPicPr>
        <p:blipFill rotWithShape="1">
          <a:blip r:embed="rId4">
            <a:alphaModFix/>
          </a:blip>
          <a:srcRect/>
          <a:stretch/>
        </p:blipFill>
        <p:spPr>
          <a:xfrm>
            <a:off x="402102" y="1983718"/>
            <a:ext cx="1449690" cy="571411"/>
          </a:xfrm>
          <a:prstGeom prst="rect">
            <a:avLst/>
          </a:prstGeom>
          <a:noFill/>
          <a:ln>
            <a:noFill/>
          </a:ln>
        </p:spPr>
      </p:pic>
      <p:pic>
        <p:nvPicPr>
          <p:cNvPr id="7" name="Google Shape;273;p13">
            <a:extLst>
              <a:ext uri="{FF2B5EF4-FFF2-40B4-BE49-F238E27FC236}">
                <a16:creationId xmlns:a16="http://schemas.microsoft.com/office/drawing/2014/main" id="{780A899A-9206-AACB-DAE0-82403A461EF4}"/>
              </a:ext>
            </a:extLst>
          </p:cNvPr>
          <p:cNvPicPr preferRelativeResize="0"/>
          <p:nvPr/>
        </p:nvPicPr>
        <p:blipFill rotWithShape="1">
          <a:blip r:embed="rId5">
            <a:alphaModFix/>
          </a:blip>
          <a:srcRect/>
          <a:stretch/>
        </p:blipFill>
        <p:spPr>
          <a:xfrm>
            <a:off x="750169" y="2841897"/>
            <a:ext cx="889189" cy="735608"/>
          </a:xfrm>
          <a:prstGeom prst="rect">
            <a:avLst/>
          </a:prstGeom>
          <a:noFill/>
          <a:ln>
            <a:noFill/>
          </a:ln>
        </p:spPr>
      </p:pic>
      <p:pic>
        <p:nvPicPr>
          <p:cNvPr id="9" name="Google Shape;375;p19">
            <a:extLst>
              <a:ext uri="{FF2B5EF4-FFF2-40B4-BE49-F238E27FC236}">
                <a16:creationId xmlns:a16="http://schemas.microsoft.com/office/drawing/2014/main" id="{4C9E6154-4619-4E75-A5BE-F279ABBA1C5C}"/>
              </a:ext>
            </a:extLst>
          </p:cNvPr>
          <p:cNvPicPr preferRelativeResize="0"/>
          <p:nvPr/>
        </p:nvPicPr>
        <p:blipFill rotWithShape="1">
          <a:blip r:embed="rId6">
            <a:alphaModFix/>
          </a:blip>
          <a:srcRect/>
          <a:stretch/>
        </p:blipFill>
        <p:spPr>
          <a:xfrm>
            <a:off x="766205" y="3681828"/>
            <a:ext cx="857115" cy="789326"/>
          </a:xfrm>
          <a:prstGeom prst="rect">
            <a:avLst/>
          </a:prstGeom>
          <a:noFill/>
          <a:ln>
            <a:noFill/>
          </a:ln>
        </p:spPr>
      </p:pic>
    </p:spTree>
    <p:extLst>
      <p:ext uri="{BB962C8B-B14F-4D97-AF65-F5344CB8AC3E}">
        <p14:creationId xmlns:p14="http://schemas.microsoft.com/office/powerpoint/2010/main" val="427219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8E57-5F08-B481-2EBA-9BF9A1945066}"/>
              </a:ext>
            </a:extLst>
          </p:cNvPr>
          <p:cNvSpPr>
            <a:spLocks noGrp="1"/>
          </p:cNvSpPr>
          <p:nvPr>
            <p:ph type="title"/>
          </p:nvPr>
        </p:nvSpPr>
        <p:spPr>
          <a:xfrm>
            <a:off x="1442396" y="348990"/>
            <a:ext cx="9539929" cy="746136"/>
          </a:xfrm>
        </p:spPr>
        <p:txBody>
          <a:bodyPr>
            <a:normAutofit/>
          </a:bodyPr>
          <a:lstStyle/>
          <a:p>
            <a:r>
              <a:rPr lang="en-US" sz="2000" b="1" dirty="0">
                <a:latin typeface="Rockwell" panose="02060603020205020403" pitchFamily="18" charset="0"/>
                <a:cs typeface="Arial" panose="020B0604020202020204" pitchFamily="34" charset="0"/>
              </a:rPr>
              <a:t>5. Retain it as an Annuity distribution plan - For Income Payouts</a:t>
            </a:r>
            <a:endParaRPr lang="en-US" sz="3600" b="1" dirty="0">
              <a:latin typeface="Rockwell" panose="020606030202050204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BCCA7ACF-1FCA-C1C1-8845-919F103FAD3E}"/>
              </a:ext>
            </a:extLst>
          </p:cNvPr>
          <p:cNvSpPr>
            <a:spLocks noGrp="1"/>
          </p:cNvSpPr>
          <p:nvPr>
            <p:ph idx="1"/>
          </p:nvPr>
        </p:nvSpPr>
        <p:spPr>
          <a:xfrm>
            <a:off x="560755" y="1307053"/>
            <a:ext cx="9126170" cy="3479190"/>
          </a:xfrm>
        </p:spPr>
        <p:txBody>
          <a:bodyPr>
            <a:normAutofit/>
          </a:bodyPr>
          <a:lstStyle/>
          <a:p>
            <a:pPr marL="0" indent="0">
              <a:buNone/>
            </a:pPr>
            <a:r>
              <a:rPr lang="en-US" dirty="0">
                <a:latin typeface="Arial" panose="020B0604020202020204" pitchFamily="34" charset="0"/>
                <a:cs typeface="Arial" panose="020B0604020202020204" pitchFamily="34" charset="0"/>
              </a:rPr>
              <a:t>If your desire is to retain the guaranteed monthly payout income strategy, you can evaluate and consider the following: </a:t>
            </a:r>
          </a:p>
          <a:p>
            <a:pPr marL="380939" lvl="1" indent="0">
              <a:buNone/>
            </a:pPr>
            <a:endParaRPr lang="en-US" dirty="0">
              <a:latin typeface="Arial" panose="020B0604020202020204" pitchFamily="34" charset="0"/>
              <a:cs typeface="Arial" panose="020B0604020202020204" pitchFamily="34" charset="0"/>
            </a:endParaRPr>
          </a:p>
          <a:p>
            <a:pPr marL="380939" lvl="1" indent="0">
              <a:buNone/>
            </a:pPr>
            <a:r>
              <a:rPr lang="en-US" sz="2333" b="1" dirty="0">
                <a:latin typeface="Arial" panose="020B0604020202020204" pitchFamily="34" charset="0"/>
                <a:cs typeface="Arial" panose="020B0604020202020204" pitchFamily="34" charset="0"/>
              </a:rPr>
              <a:t>A)  </a:t>
            </a:r>
            <a:r>
              <a:rPr lang="en-US" sz="2333" dirty="0">
                <a:latin typeface="Arial" panose="020B0604020202020204" pitchFamily="34" charset="0"/>
                <a:cs typeface="Arial" panose="020B0604020202020204" pitchFamily="34" charset="0"/>
              </a:rPr>
              <a:t>Elect one of the Principal Group payout options </a:t>
            </a:r>
          </a:p>
          <a:p>
            <a:pPr marL="380939" lvl="1" indent="0">
              <a:buNone/>
            </a:pP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or</a:t>
            </a:r>
          </a:p>
          <a:p>
            <a:pPr marL="380939" lvl="1" indent="0">
              <a:buNone/>
            </a:pPr>
            <a:r>
              <a:rPr lang="en-US" sz="2333" b="1" dirty="0">
                <a:latin typeface="Arial" panose="020B0604020202020204" pitchFamily="34" charset="0"/>
                <a:cs typeface="Arial" panose="020B0604020202020204" pitchFamily="34" charset="0"/>
              </a:rPr>
              <a:t>B)  </a:t>
            </a:r>
            <a:r>
              <a:rPr lang="en-US" sz="2333" dirty="0">
                <a:latin typeface="Arial" panose="020B0604020202020204" pitchFamily="34" charset="0"/>
                <a:cs typeface="Arial" panose="020B0604020202020204" pitchFamily="34" charset="0"/>
              </a:rPr>
              <a:t>Rollover to another annuity provider for potentially different income options (current and deferred) designed to your needs and desires, plus beneficiary benefits</a:t>
            </a:r>
          </a:p>
          <a:p>
            <a:pPr marL="380939" lvl="1" indent="0">
              <a:buNone/>
            </a:pPr>
            <a:r>
              <a:rPr lang="en-US" b="1" i="1" dirty="0">
                <a:latin typeface="Arial" panose="020B0604020202020204" pitchFamily="34" charset="0"/>
                <a:cs typeface="Arial" panose="020B0604020202020204" pitchFamily="34" charset="0"/>
              </a:rPr>
              <a:t>                                                  or</a:t>
            </a:r>
          </a:p>
          <a:p>
            <a:pPr marL="380939" lvl="1" indent="0">
              <a:buNone/>
            </a:pPr>
            <a:r>
              <a:rPr lang="en-US" sz="2333" b="1" dirty="0">
                <a:latin typeface="Arial" panose="020B0604020202020204" pitchFamily="34" charset="0"/>
                <a:cs typeface="Arial" panose="020B0604020202020204" pitchFamily="34" charset="0"/>
              </a:rPr>
              <a:t>C)  </a:t>
            </a:r>
            <a:r>
              <a:rPr lang="en-US" sz="2333" dirty="0">
                <a:latin typeface="Arial" panose="020B0604020202020204" pitchFamily="34" charset="0"/>
                <a:cs typeface="Arial" panose="020B0604020202020204" pitchFamily="34" charset="0"/>
              </a:rPr>
              <a:t>Plan to annuitize, and use the “Pension Maximizing” strategy </a:t>
            </a:r>
          </a:p>
        </p:txBody>
      </p:sp>
      <p:pic>
        <p:nvPicPr>
          <p:cNvPr id="4" name="Picture 3">
            <a:extLst>
              <a:ext uri="{FF2B5EF4-FFF2-40B4-BE49-F238E27FC236}">
                <a16:creationId xmlns:a16="http://schemas.microsoft.com/office/drawing/2014/main" id="{17DF6B28-6170-C09E-08CE-6D15147051A4}"/>
              </a:ext>
            </a:extLst>
          </p:cNvPr>
          <p:cNvPicPr>
            <a:picLocks noChangeAspect="1"/>
          </p:cNvPicPr>
          <p:nvPr/>
        </p:nvPicPr>
        <p:blipFill>
          <a:blip r:embed="rId3"/>
          <a:stretch>
            <a:fillRect/>
          </a:stretch>
        </p:blipFill>
        <p:spPr>
          <a:xfrm>
            <a:off x="560756" y="348990"/>
            <a:ext cx="645115" cy="624797"/>
          </a:xfrm>
          <a:prstGeom prst="rect">
            <a:avLst/>
          </a:prstGeom>
        </p:spPr>
      </p:pic>
    </p:spTree>
    <p:extLst>
      <p:ext uri="{BB962C8B-B14F-4D97-AF65-F5344CB8AC3E}">
        <p14:creationId xmlns:p14="http://schemas.microsoft.com/office/powerpoint/2010/main" val="100083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8E57-5F08-B481-2EBA-9BF9A1945066}"/>
              </a:ext>
            </a:extLst>
          </p:cNvPr>
          <p:cNvSpPr>
            <a:spLocks noGrp="1"/>
          </p:cNvSpPr>
          <p:nvPr>
            <p:ph type="title"/>
          </p:nvPr>
        </p:nvSpPr>
        <p:spPr>
          <a:xfrm>
            <a:off x="1442396" y="304670"/>
            <a:ext cx="9711379" cy="746136"/>
          </a:xfrm>
        </p:spPr>
        <p:txBody>
          <a:bodyPr>
            <a:noAutofit/>
          </a:bodyPr>
          <a:lstStyle/>
          <a:p>
            <a:r>
              <a:rPr lang="en-US" sz="2400" b="1" dirty="0">
                <a:latin typeface="Rockwell" panose="02060603020205020403" pitchFamily="18" charset="0"/>
              </a:rPr>
              <a:t>The “Pension Maximizing” strategy model example:</a:t>
            </a:r>
          </a:p>
        </p:txBody>
      </p:sp>
      <p:pic>
        <p:nvPicPr>
          <p:cNvPr id="4" name="Picture 3">
            <a:extLst>
              <a:ext uri="{FF2B5EF4-FFF2-40B4-BE49-F238E27FC236}">
                <a16:creationId xmlns:a16="http://schemas.microsoft.com/office/drawing/2014/main" id="{17DF6B28-6170-C09E-08CE-6D15147051A4}"/>
              </a:ext>
            </a:extLst>
          </p:cNvPr>
          <p:cNvPicPr>
            <a:picLocks noChangeAspect="1"/>
          </p:cNvPicPr>
          <p:nvPr/>
        </p:nvPicPr>
        <p:blipFill>
          <a:blip r:embed="rId3"/>
          <a:stretch>
            <a:fillRect/>
          </a:stretch>
        </p:blipFill>
        <p:spPr>
          <a:xfrm>
            <a:off x="560756" y="348990"/>
            <a:ext cx="645115" cy="624797"/>
          </a:xfrm>
          <a:prstGeom prst="rect">
            <a:avLst/>
          </a:prstGeom>
        </p:spPr>
      </p:pic>
      <p:sp>
        <p:nvSpPr>
          <p:cNvPr id="5" name="Content Placeholder 2">
            <a:extLst>
              <a:ext uri="{FF2B5EF4-FFF2-40B4-BE49-F238E27FC236}">
                <a16:creationId xmlns:a16="http://schemas.microsoft.com/office/drawing/2014/main" id="{7C5813D3-3D68-5579-A2F5-E138A6B23CC2}"/>
              </a:ext>
            </a:extLst>
          </p:cNvPr>
          <p:cNvSpPr txBox="1">
            <a:spLocks/>
          </p:cNvSpPr>
          <p:nvPr/>
        </p:nvSpPr>
        <p:spPr>
          <a:xfrm>
            <a:off x="303272" y="1302049"/>
            <a:ext cx="3125096" cy="1490009"/>
          </a:xfrm>
          <a:prstGeom prst="rect">
            <a:avLst/>
          </a:prstGeom>
        </p:spPr>
        <p:txBody>
          <a:bodyPr vert="horz" lIns="76188" tIns="38094" rIns="76188" bIns="3809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1878">
              <a:spcBef>
                <a:spcPts val="833"/>
              </a:spcBef>
              <a:buClrTx/>
              <a:buNone/>
            </a:pPr>
            <a:r>
              <a:rPr lang="en-US" sz="1800" b="1" u="sng" dirty="0">
                <a:solidFill>
                  <a:prstClr val="black"/>
                </a:solidFill>
                <a:latin typeface="Arial" panose="020B0604020202020204" pitchFamily="34" charset="0"/>
                <a:cs typeface="Arial" panose="020B0604020202020204" pitchFamily="34" charset="0"/>
              </a:rPr>
              <a:t>Standard Income options:</a:t>
            </a:r>
          </a:p>
          <a:p>
            <a:pPr marL="0" indent="0" defTabSz="761878">
              <a:spcBef>
                <a:spcPts val="833"/>
              </a:spcBef>
              <a:buClrTx/>
              <a:buNone/>
            </a:pPr>
            <a:r>
              <a:rPr lang="en-US" sz="1800" dirty="0">
                <a:solidFill>
                  <a:prstClr val="black"/>
                </a:solidFill>
                <a:latin typeface="Arial" panose="020B0604020202020204" pitchFamily="34" charset="0"/>
                <a:cs typeface="Arial" panose="020B0604020202020204" pitchFamily="34" charset="0"/>
              </a:rPr>
              <a:t>$1,000/mo. Single Life</a:t>
            </a:r>
          </a:p>
          <a:p>
            <a:pPr marL="0" indent="0" defTabSz="761878">
              <a:spcBef>
                <a:spcPts val="833"/>
              </a:spcBef>
              <a:buClrTx/>
              <a:buNone/>
            </a:pPr>
            <a:r>
              <a:rPr lang="en-US" sz="1800" dirty="0">
                <a:solidFill>
                  <a:prstClr val="black"/>
                </a:solidFill>
                <a:latin typeface="Arial" panose="020B0604020202020204" pitchFamily="34" charset="0"/>
                <a:cs typeface="Arial" panose="020B0604020202020204" pitchFamily="34" charset="0"/>
              </a:rPr>
              <a:t>                  </a:t>
            </a:r>
            <a:r>
              <a:rPr lang="en-US" sz="1800" i="1" dirty="0">
                <a:solidFill>
                  <a:prstClr val="black"/>
                </a:solidFill>
                <a:latin typeface="Arial" panose="020B0604020202020204" pitchFamily="34" charset="0"/>
                <a:cs typeface="Arial" panose="020B0604020202020204" pitchFamily="34" charset="0"/>
              </a:rPr>
              <a:t>or</a:t>
            </a:r>
          </a:p>
          <a:p>
            <a:pPr marL="0" indent="0" defTabSz="761878">
              <a:spcBef>
                <a:spcPts val="833"/>
              </a:spcBef>
              <a:buClrTx/>
              <a:buNone/>
            </a:pPr>
            <a:r>
              <a:rPr lang="en-US" sz="1800" dirty="0">
                <a:solidFill>
                  <a:prstClr val="black"/>
                </a:solidFill>
                <a:latin typeface="Arial" panose="020B0604020202020204" pitchFamily="34" charset="0"/>
                <a:cs typeface="Arial" panose="020B0604020202020204" pitchFamily="34" charset="0"/>
              </a:rPr>
              <a:t>$800/mo. Joint Life </a:t>
            </a:r>
            <a:endParaRPr lang="en-US" sz="2000" dirty="0">
              <a:solidFill>
                <a:prstClr val="black"/>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4BFD405-E5E1-AF88-4D72-721C3D9A399F}"/>
              </a:ext>
            </a:extLst>
          </p:cNvPr>
          <p:cNvSpPr txBox="1">
            <a:spLocks/>
          </p:cNvSpPr>
          <p:nvPr/>
        </p:nvSpPr>
        <p:spPr>
          <a:xfrm>
            <a:off x="0" y="3134671"/>
            <a:ext cx="10048875" cy="2070608"/>
          </a:xfrm>
          <a:prstGeom prst="rect">
            <a:avLst/>
          </a:prstGeom>
        </p:spPr>
        <p:txBody>
          <a:bodyPr vert="horz" lIns="76188" tIns="38094" rIns="76188" bIns="38094"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39" lvl="1" indent="0" defTabSz="761878">
              <a:spcBef>
                <a:spcPts val="417"/>
              </a:spcBef>
              <a:buClrTx/>
              <a:buNone/>
            </a:pPr>
            <a:r>
              <a:rPr lang="en-US" sz="1800" b="1" i="1" dirty="0">
                <a:solidFill>
                  <a:prstClr val="black"/>
                </a:solidFill>
                <a:latin typeface="Rockwell" panose="02060603020205020403" pitchFamily="18" charset="0"/>
                <a:cs typeface="Arial" panose="020B0604020202020204" pitchFamily="34" charset="0"/>
              </a:rPr>
              <a:t>The Pension Maximizing Strategy:  </a:t>
            </a:r>
            <a:r>
              <a:rPr lang="en-US" sz="1800" dirty="0">
                <a:solidFill>
                  <a:prstClr val="black"/>
                </a:solidFill>
                <a:latin typeface="Arial" panose="020B0604020202020204" pitchFamily="34" charset="0"/>
                <a:cs typeface="Arial" panose="020B0604020202020204" pitchFamily="34" charset="0"/>
              </a:rPr>
              <a:t>Select Single Life option and purchase Pension Life Policy for the beneficiary(s) using the monthly payout difference between the Single and Joint life payout.  The Pension Life policy can provide:  Tax-Free benefits to beneficiary(s), and potentially more Income with Cash options.  </a:t>
            </a:r>
          </a:p>
          <a:p>
            <a:pPr marL="380939" lvl="1" indent="0" defTabSz="761878">
              <a:spcBef>
                <a:spcPts val="417"/>
              </a:spcBef>
              <a:buClrTx/>
              <a:buNone/>
            </a:pPr>
            <a:endParaRPr lang="en-US" sz="1800" dirty="0">
              <a:solidFill>
                <a:prstClr val="black"/>
              </a:solidFill>
              <a:latin typeface="Arial" panose="020B0604020202020204" pitchFamily="34" charset="0"/>
              <a:cs typeface="Arial" panose="020B0604020202020204" pitchFamily="34" charset="0"/>
            </a:endParaRPr>
          </a:p>
          <a:p>
            <a:pPr marL="380939" lvl="1" indent="0" defTabSz="761878">
              <a:spcBef>
                <a:spcPts val="417"/>
              </a:spcBef>
              <a:buClrTx/>
              <a:buNone/>
            </a:pPr>
            <a:r>
              <a:rPr lang="en-US" sz="1800" dirty="0">
                <a:solidFill>
                  <a:prstClr val="black"/>
                </a:solidFill>
                <a:latin typeface="Arial" panose="020B0604020202020204" pitchFamily="34" charset="0"/>
                <a:cs typeface="Arial" panose="020B0604020202020204" pitchFamily="34" charset="0"/>
              </a:rPr>
              <a:t>Plus, if beneficiary(s) predeceases the owner, the owner may wish to cancel pension life policy and enjoy the balance of their higher single life payout and any cash values of pension life policy.  </a:t>
            </a:r>
          </a:p>
          <a:p>
            <a:pPr marL="380939" lvl="1" indent="0" defTabSz="761878">
              <a:spcBef>
                <a:spcPts val="417"/>
              </a:spcBef>
              <a:buClrTx/>
              <a:buNone/>
            </a:pPr>
            <a:endParaRPr lang="en-US" sz="700" dirty="0">
              <a:solidFill>
                <a:prstClr val="black"/>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7A09FE1-FA44-2EF3-7533-2331C83EB1F9}"/>
              </a:ext>
            </a:extLst>
          </p:cNvPr>
          <p:cNvSpPr txBox="1">
            <a:spLocks/>
          </p:cNvSpPr>
          <p:nvPr/>
        </p:nvSpPr>
        <p:spPr>
          <a:xfrm>
            <a:off x="3843949" y="1302049"/>
            <a:ext cx="2886097" cy="1567752"/>
          </a:xfrm>
          <a:prstGeom prst="rect">
            <a:avLst/>
          </a:prstGeom>
        </p:spPr>
        <p:txBody>
          <a:bodyPr vert="horz" lIns="76188" tIns="38094" rIns="76188" bIns="38094"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1878">
              <a:spcBef>
                <a:spcPts val="833"/>
              </a:spcBef>
              <a:buClrTx/>
              <a:buNone/>
            </a:pPr>
            <a:r>
              <a:rPr lang="en-US" sz="1800" b="1" u="sng" dirty="0">
                <a:solidFill>
                  <a:prstClr val="black"/>
                </a:solidFill>
                <a:latin typeface="Arial" panose="020B0604020202020204" pitchFamily="34" charset="0"/>
                <a:cs typeface="Arial" panose="020B0604020202020204" pitchFamily="34" charset="0"/>
              </a:rPr>
              <a:t>Pension Maximizing:</a:t>
            </a:r>
          </a:p>
          <a:p>
            <a:pPr marL="0" indent="0" defTabSz="761878">
              <a:spcBef>
                <a:spcPts val="833"/>
              </a:spcBef>
              <a:buClrTx/>
              <a:buNone/>
            </a:pPr>
            <a:r>
              <a:rPr lang="en-US" sz="1800" dirty="0">
                <a:solidFill>
                  <a:prstClr val="black"/>
                </a:solidFill>
                <a:latin typeface="Arial" panose="020B0604020202020204" pitchFamily="34" charset="0"/>
                <a:cs typeface="Arial" panose="020B0604020202020204" pitchFamily="34" charset="0"/>
              </a:rPr>
              <a:t>$1,000/mo. Single Life</a:t>
            </a:r>
          </a:p>
          <a:p>
            <a:pPr marL="0" indent="0" defTabSz="761878">
              <a:spcBef>
                <a:spcPts val="833"/>
              </a:spcBef>
              <a:buClrTx/>
              <a:buNone/>
            </a:pPr>
            <a:r>
              <a:rPr lang="en-US" sz="1800" u="sng" dirty="0">
                <a:solidFill>
                  <a:prstClr val="black"/>
                </a:solidFill>
                <a:latin typeface="Arial" panose="020B0604020202020204" pitchFamily="34" charset="0"/>
                <a:cs typeface="Arial" panose="020B0604020202020204" pitchFamily="34" charset="0"/>
              </a:rPr>
              <a:t>Minus $200/mo. to Pension Life Policy </a:t>
            </a:r>
            <a:r>
              <a:rPr lang="en-US" sz="1800" dirty="0">
                <a:solidFill>
                  <a:prstClr val="black"/>
                </a:solidFill>
                <a:latin typeface="Arial" panose="020B0604020202020204" pitchFamily="34" charset="0"/>
                <a:cs typeface="Arial" panose="020B0604020202020204" pitchFamily="34" charset="0"/>
              </a:rPr>
              <a:t> </a:t>
            </a:r>
          </a:p>
          <a:p>
            <a:pPr marL="0" indent="0" defTabSz="761878">
              <a:spcBef>
                <a:spcPts val="833"/>
              </a:spcBef>
              <a:buClrTx/>
              <a:buNone/>
            </a:pPr>
            <a:r>
              <a:rPr lang="en-US" sz="1800" b="1" dirty="0">
                <a:solidFill>
                  <a:prstClr val="black"/>
                </a:solidFill>
                <a:latin typeface="Arial" panose="020B0604020202020204" pitchFamily="34" charset="0"/>
                <a:cs typeface="Arial" panose="020B0604020202020204" pitchFamily="34" charset="0"/>
              </a:rPr>
              <a:t>Net - </a:t>
            </a:r>
            <a:r>
              <a:rPr lang="en-US" sz="1800" dirty="0">
                <a:solidFill>
                  <a:prstClr val="black"/>
                </a:solidFill>
                <a:latin typeface="Arial" panose="020B0604020202020204" pitchFamily="34" charset="0"/>
                <a:cs typeface="Arial" panose="020B0604020202020204" pitchFamily="34" charset="0"/>
              </a:rPr>
              <a:t>$800/mo.  </a:t>
            </a:r>
          </a:p>
        </p:txBody>
      </p:sp>
      <p:sp>
        <p:nvSpPr>
          <p:cNvPr id="3" name="Content Placeholder 2">
            <a:extLst>
              <a:ext uri="{FF2B5EF4-FFF2-40B4-BE49-F238E27FC236}">
                <a16:creationId xmlns:a16="http://schemas.microsoft.com/office/drawing/2014/main" id="{3F9B77CD-1EE7-1216-DD7F-B250AEF33B74}"/>
              </a:ext>
            </a:extLst>
          </p:cNvPr>
          <p:cNvSpPr txBox="1">
            <a:spLocks/>
          </p:cNvSpPr>
          <p:nvPr/>
        </p:nvSpPr>
        <p:spPr>
          <a:xfrm>
            <a:off x="7104903" y="1297101"/>
            <a:ext cx="2750238" cy="1765679"/>
          </a:xfrm>
          <a:prstGeom prst="rect">
            <a:avLst/>
          </a:prstGeom>
        </p:spPr>
        <p:txBody>
          <a:bodyPr vert="horz" lIns="76188" tIns="38094" rIns="76188" bIns="38094"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1878">
              <a:spcBef>
                <a:spcPts val="833"/>
              </a:spcBef>
              <a:buClrTx/>
              <a:buNone/>
            </a:pPr>
            <a:r>
              <a:rPr lang="en-US" sz="1800" b="1" u="sng" dirty="0">
                <a:solidFill>
                  <a:prstClr val="black"/>
                </a:solidFill>
                <a:latin typeface="Arial" panose="020B0604020202020204" pitchFamily="34" charset="0"/>
                <a:cs typeface="Arial" panose="020B0604020202020204" pitchFamily="34" charset="0"/>
              </a:rPr>
              <a:t>Pension Maximizing:</a:t>
            </a:r>
          </a:p>
          <a:p>
            <a:pPr marL="0" indent="0" defTabSz="761878">
              <a:spcBef>
                <a:spcPts val="833"/>
              </a:spcBef>
              <a:buClrTx/>
              <a:buNone/>
            </a:pPr>
            <a:r>
              <a:rPr lang="en-US" sz="1800" dirty="0">
                <a:solidFill>
                  <a:prstClr val="black"/>
                </a:solidFill>
                <a:latin typeface="Arial" panose="020B0604020202020204" pitchFamily="34" charset="0"/>
                <a:cs typeface="Arial" panose="020B0604020202020204" pitchFamily="34" charset="0"/>
              </a:rPr>
              <a:t>Upon owner’s death, beneficiary(s) receive Pension Life Policy proceeds to generate the tax-free survivor joint life: $800/mo.* </a:t>
            </a:r>
          </a:p>
        </p:txBody>
      </p:sp>
      <p:sp>
        <p:nvSpPr>
          <p:cNvPr id="8" name="Content Placeholder 2">
            <a:extLst>
              <a:ext uri="{FF2B5EF4-FFF2-40B4-BE49-F238E27FC236}">
                <a16:creationId xmlns:a16="http://schemas.microsoft.com/office/drawing/2014/main" id="{9E97ECBD-F996-2782-ADB6-B6E8A02C86B3}"/>
              </a:ext>
            </a:extLst>
          </p:cNvPr>
          <p:cNvSpPr txBox="1">
            <a:spLocks/>
          </p:cNvSpPr>
          <p:nvPr/>
        </p:nvSpPr>
        <p:spPr>
          <a:xfrm>
            <a:off x="409952" y="5166360"/>
            <a:ext cx="9156749" cy="507619"/>
          </a:xfrm>
          <a:prstGeom prst="rect">
            <a:avLst/>
          </a:prstGeom>
        </p:spPr>
        <p:txBody>
          <a:bodyPr vert="horz" lIns="76188" tIns="38094" rIns="76188" bIns="3809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1878">
              <a:spcBef>
                <a:spcPts val="833"/>
              </a:spcBef>
              <a:buClrTx/>
              <a:buNone/>
            </a:pPr>
            <a:r>
              <a:rPr lang="en-US" sz="1600" dirty="0">
                <a:solidFill>
                  <a:prstClr val="black"/>
                </a:solidFill>
                <a:latin typeface="Arial" panose="020B0604020202020204" pitchFamily="34" charset="0"/>
                <a:cs typeface="Arial" panose="020B0604020202020204" pitchFamily="34" charset="0"/>
              </a:rPr>
              <a:t>*</a:t>
            </a:r>
            <a:r>
              <a:rPr lang="en-US" sz="1400" dirty="0">
                <a:solidFill>
                  <a:prstClr val="black"/>
                </a:solidFill>
                <a:latin typeface="Arial" panose="020B0604020202020204" pitchFamily="34" charset="0"/>
                <a:cs typeface="Arial" panose="020B0604020202020204" pitchFamily="34" charset="0"/>
              </a:rPr>
              <a:t>This strategy requires careful planning and insurability of the owner.  Consult with your advisor(s) for suitability and financial feasibility.  The financial figures used in this example are for illustrative purposes only. </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04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457" y="1480093"/>
            <a:ext cx="2427736" cy="2427736"/>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5816186" y="1617264"/>
            <a:ext cx="4342226" cy="2399503"/>
          </a:xfrm>
          <a:prstGeom prst="rect">
            <a:avLst/>
          </a:prstGeom>
          <a:noFill/>
        </p:spPr>
        <p:txBody>
          <a:bodyPr wrap="square">
            <a:spAutoFit/>
          </a:bodyPr>
          <a:lstStyle/>
          <a:p>
            <a:pPr defTabSz="761878">
              <a:buClrTx/>
            </a:pPr>
            <a:r>
              <a:rPr lang="en-US" sz="1666" b="1" kern="1200" dirty="0">
                <a:solidFill>
                  <a:srgbClr val="1A2F59"/>
                </a:solidFill>
                <a:latin typeface="Avenir LT Std 65 Medium"/>
                <a:ea typeface="+mn-ea"/>
                <a:cs typeface="+mn-cs"/>
              </a:rPr>
              <a:t>Website: </a:t>
            </a:r>
            <a:r>
              <a:rPr lang="en-US" sz="1666" kern="1200" dirty="0">
                <a:solidFill>
                  <a:srgbClr val="1A2F59"/>
                </a:solidFill>
                <a:latin typeface="Avenir LT Std 65 Medium"/>
                <a:ea typeface="+mn-ea"/>
                <a:cs typeface="+mn-cs"/>
              </a:rPr>
              <a:t>OneAZWealth.com</a:t>
            </a:r>
          </a:p>
          <a:p>
            <a:pPr defTabSz="761878">
              <a:buClrTx/>
            </a:pPr>
            <a:endParaRPr lang="en-US" sz="1666" b="1" kern="1200" dirty="0">
              <a:solidFill>
                <a:srgbClr val="1A2F59"/>
              </a:solidFill>
              <a:latin typeface="Avenir LT Std 65 Medium"/>
              <a:ea typeface="+mn-ea"/>
              <a:cs typeface="+mn-cs"/>
            </a:endParaRPr>
          </a:p>
          <a:p>
            <a:pPr defTabSz="761878">
              <a:buClrTx/>
            </a:pPr>
            <a:r>
              <a:rPr lang="en-US" sz="1666" b="1" kern="1200" dirty="0">
                <a:solidFill>
                  <a:srgbClr val="1A2F59"/>
                </a:solidFill>
                <a:latin typeface="Avenir LT Std 65 Medium"/>
                <a:ea typeface="+mn-ea"/>
                <a:cs typeface="+mn-cs"/>
              </a:rPr>
              <a:t>Email: </a:t>
            </a:r>
            <a:r>
              <a:rPr lang="en-US" sz="1666" kern="1200" dirty="0">
                <a:solidFill>
                  <a:srgbClr val="1A2F59"/>
                </a:solidFill>
                <a:latin typeface="Avenir LT Std 65 Medium"/>
                <a:ea typeface="+mn-ea"/>
                <a:cs typeface="+mn-cs"/>
              </a:rPr>
              <a:t>OneAZWealth@OneAZCU.com</a:t>
            </a:r>
          </a:p>
          <a:p>
            <a:pPr defTabSz="761878">
              <a:buClrTx/>
            </a:pPr>
            <a:endParaRPr lang="en-US" sz="1666" kern="1200" dirty="0">
              <a:solidFill>
                <a:srgbClr val="1A2F59"/>
              </a:solidFill>
              <a:latin typeface="Avenir LT Std 65 Medium"/>
              <a:ea typeface="+mn-ea"/>
              <a:cs typeface="+mn-cs"/>
            </a:endParaRPr>
          </a:p>
          <a:p>
            <a:pPr defTabSz="761878">
              <a:buClrTx/>
            </a:pPr>
            <a:r>
              <a:rPr lang="en-US" sz="1666" b="1" kern="1200" dirty="0">
                <a:solidFill>
                  <a:srgbClr val="1A2F59"/>
                </a:solidFill>
                <a:latin typeface="Avenir LT Std 65 Medium"/>
                <a:ea typeface="+mn-ea"/>
                <a:cs typeface="+mn-cs"/>
              </a:rPr>
              <a:t>24/7 Online Appointment Scheduler:</a:t>
            </a:r>
          </a:p>
          <a:p>
            <a:pPr defTabSz="761878">
              <a:buClrTx/>
            </a:pPr>
            <a:r>
              <a:rPr lang="en-US" sz="1666" kern="1200" dirty="0">
                <a:solidFill>
                  <a:srgbClr val="1A2F59"/>
                </a:solidFill>
                <a:latin typeface="Avenir LT Std 65 Medium"/>
                <a:ea typeface="+mn-ea"/>
                <a:cs typeface="+mn-cs"/>
              </a:rPr>
              <a:t>OneAZWealth.com</a:t>
            </a:r>
          </a:p>
          <a:p>
            <a:pPr defTabSz="761878">
              <a:buClrTx/>
            </a:pPr>
            <a:endParaRPr lang="en-US" sz="1666" kern="1200" dirty="0">
              <a:solidFill>
                <a:srgbClr val="1A2F59"/>
              </a:solidFill>
              <a:latin typeface="Avenir LT Std 65 Medium"/>
              <a:ea typeface="+mn-ea"/>
              <a:cs typeface="+mn-cs"/>
            </a:endParaRPr>
          </a:p>
          <a:p>
            <a:pPr defTabSz="761878">
              <a:buClrTx/>
            </a:pPr>
            <a:r>
              <a:rPr lang="en-US" sz="1666" b="1" kern="1200" dirty="0">
                <a:solidFill>
                  <a:srgbClr val="1A2F59"/>
                </a:solidFill>
                <a:latin typeface="Avenir LT Std 65 Medium"/>
                <a:ea typeface="+mn-ea"/>
                <a:cs typeface="+mn-cs"/>
              </a:rPr>
              <a:t>Phone: </a:t>
            </a:r>
            <a:r>
              <a:rPr lang="en-US" sz="1666" kern="1200" dirty="0">
                <a:solidFill>
                  <a:srgbClr val="1A2F59"/>
                </a:solidFill>
                <a:latin typeface="Avenir LT Std 65 Medium"/>
                <a:ea typeface="+mn-ea"/>
                <a:cs typeface="+mn-cs"/>
              </a:rPr>
              <a:t>(877) 566-0517</a:t>
            </a:r>
          </a:p>
          <a:p>
            <a:pPr defTabSz="761878">
              <a:buClrTx/>
            </a:pPr>
            <a:r>
              <a:rPr lang="en-US" sz="1666" kern="1200" dirty="0">
                <a:solidFill>
                  <a:srgbClr val="1A2F59"/>
                </a:solidFill>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103" y="4780862"/>
            <a:ext cx="510211" cy="510211"/>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550" y="4780862"/>
            <a:ext cx="510211" cy="510211"/>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655" y="4780862"/>
            <a:ext cx="510211" cy="510211"/>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2626676" y="423936"/>
            <a:ext cx="6379021" cy="673294"/>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61878">
              <a:buClrTx/>
            </a:pPr>
            <a:r>
              <a:rPr lang="en-US" sz="3999" dirty="0">
                <a:solidFill>
                  <a:srgbClr val="1A2F59"/>
                </a:solidFill>
                <a:latin typeface="Clarendon LT Std"/>
              </a:rPr>
              <a:t>Question &amp; Answers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2795836" y="3896064"/>
            <a:ext cx="2704977" cy="502573"/>
          </a:xfrm>
          <a:prstGeom prst="rect">
            <a:avLst/>
          </a:prstGeom>
          <a:noFill/>
        </p:spPr>
        <p:txBody>
          <a:bodyPr wrap="square">
            <a:spAutoFit/>
          </a:bodyPr>
          <a:lstStyle/>
          <a:p>
            <a:pPr algn="ctr" defTabSz="761878">
              <a:buClrTx/>
            </a:pPr>
            <a:r>
              <a:rPr lang="en-US" sz="1333" b="1" kern="1200" dirty="0">
                <a:solidFill>
                  <a:srgbClr val="1A2F59"/>
                </a:solidFill>
                <a:latin typeface="Avenir LT Std 65 Medium"/>
                <a:ea typeface="+mn-ea"/>
                <a:cs typeface="+mn-cs"/>
              </a:rPr>
              <a:t>Scan to visit OneAZWealth.com</a:t>
            </a:r>
            <a:endParaRPr lang="en-US" sz="1333" kern="1200" dirty="0">
              <a:solidFill>
                <a:srgbClr val="1A2F59"/>
              </a:solidFill>
              <a:latin typeface="Avenir LT Std 65 Medium"/>
              <a:ea typeface="+mn-ea"/>
              <a:cs typeface="+mn-cs"/>
            </a:endParaRPr>
          </a:p>
        </p:txBody>
      </p:sp>
      <p:sp>
        <p:nvSpPr>
          <p:cNvPr id="2" name="TextBox 1">
            <a:extLst>
              <a:ext uri="{FF2B5EF4-FFF2-40B4-BE49-F238E27FC236}">
                <a16:creationId xmlns:a16="http://schemas.microsoft.com/office/drawing/2014/main" id="{4FD2FD9E-0A3D-06F3-6456-F47E722072F2}"/>
              </a:ext>
            </a:extLst>
          </p:cNvPr>
          <p:cNvSpPr txBox="1"/>
          <p:nvPr/>
        </p:nvSpPr>
        <p:spPr>
          <a:xfrm>
            <a:off x="3704573" y="5553901"/>
            <a:ext cx="5021885" cy="194990"/>
          </a:xfrm>
          <a:prstGeom prst="rect">
            <a:avLst/>
          </a:prstGeom>
          <a:noFill/>
        </p:spPr>
        <p:txBody>
          <a:bodyPr wrap="square" rtlCol="0">
            <a:spAutoFit/>
          </a:bodyPr>
          <a:lstStyle/>
          <a:p>
            <a:pPr defTabSz="761878">
              <a:buClrTx/>
            </a:pPr>
            <a:r>
              <a:rPr lang="en-US" sz="667" b="1" kern="1200" dirty="0">
                <a:solidFill>
                  <a:srgbClr val="A5A5A5">
                    <a:lumMod val="25000"/>
                  </a:srgbClr>
                </a:solidFill>
                <a:latin typeface="Avenir LT Std 35 Light" panose="020B0402020203020204" pitchFamily="34" charset="0"/>
                <a:ea typeface="+mn-ea"/>
                <a:cs typeface="+mn-cs"/>
              </a:rPr>
              <a:t>OneAZ Wealth Management | (877) 566-0517 | </a:t>
            </a:r>
            <a:r>
              <a:rPr lang="en-US" sz="667" b="1" kern="1200" dirty="0">
                <a:solidFill>
                  <a:srgbClr val="A5A5A5">
                    <a:lumMod val="25000"/>
                  </a:srgbClr>
                </a:solidFill>
                <a:latin typeface="Avenir LT Std 35 Light" panose="020B0402020203020204" pitchFamily="34" charset="0"/>
                <a:ea typeface="+mn-ea"/>
                <a:cs typeface="+mn-cs"/>
                <a:hlinkClick r:id="rId7"/>
              </a:rPr>
              <a:t>www.OneAZWealth.com</a:t>
            </a:r>
            <a:r>
              <a:rPr lang="en-US" sz="667" b="1" kern="1200" dirty="0">
                <a:solidFill>
                  <a:srgbClr val="A5A5A5">
                    <a:lumMod val="25000"/>
                  </a:srgbClr>
                </a:solidFill>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5893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2520068" y="4832129"/>
            <a:ext cx="7390895" cy="44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41" tIns="28571" rIns="57141" bIns="28571" numCol="1" anchor="ctr" anchorCtr="0" compatLnSpc="1">
            <a:prstTxWarp prst="textNoShape">
              <a:avLst/>
            </a:prstTxWarp>
            <a:spAutoFit/>
          </a:bodyPr>
          <a:lstStyle/>
          <a:p>
            <a:pPr algn="just" defTabSz="761878" eaLnBrk="0" fontAlgn="base" hangingPunct="0">
              <a:spcBef>
                <a:spcPct val="0"/>
              </a:spcBef>
              <a:spcAft>
                <a:spcPct val="0"/>
              </a:spcAft>
              <a:buClrTx/>
              <a:defRPr/>
            </a:pPr>
            <a:r>
              <a:rPr lang="en-US" sz="625" b="1" kern="1200" dirty="0">
                <a:solidFill>
                  <a:srgbClr val="A5A5A5">
                    <a:lumMod val="25000"/>
                  </a:srgbClr>
                </a:solidFill>
                <a:latin typeface="Avenir Next LT Pro Demi" panose="020B0704020202020204" pitchFamily="34" charset="0"/>
                <a:ea typeface="+mn-ea"/>
                <a:cs typeface="+mn-cs"/>
              </a:rPr>
              <a:t>Securities and advisory services are offered through LPL Financial (LPL), a registered investment advisor and broker-dealer (member FINRA/SIPC). </a:t>
            </a:r>
            <a:r>
              <a:rPr lang="en-US" sz="625" kern="1200" dirty="0">
                <a:solidFill>
                  <a:srgbClr val="A5A5A5">
                    <a:lumMod val="25000"/>
                  </a:srgbClr>
                </a:solidFill>
                <a:latin typeface="Avenir LT Std 35 Light" panose="020B0402020203020204" pitchFamily="34" charset="0"/>
                <a:ea typeface="+mn-ea"/>
                <a:cs typeface="+mn-cs"/>
              </a:rPr>
              <a:t>Insurance products are offered through LPL or its licensed affiliates. OneAZ Credit Union (OneAZ CU) and OneAZ Wealth Management </a:t>
            </a:r>
            <a:r>
              <a:rPr lang="en-US" sz="625" b="1" u="sng" kern="1200" dirty="0">
                <a:solidFill>
                  <a:srgbClr val="A5A5A5">
                    <a:lumMod val="25000"/>
                  </a:srgbClr>
                </a:solidFill>
                <a:latin typeface="Avenir Next LT Pro Demi" panose="020B0704020202020204" pitchFamily="34" charset="0"/>
                <a:ea typeface="+mn-ea"/>
                <a:cs typeface="+mn-cs"/>
              </a:rPr>
              <a:t>are not</a:t>
            </a:r>
            <a:r>
              <a:rPr lang="en-US" sz="625" kern="1200" dirty="0">
                <a:solidFill>
                  <a:srgbClr val="A5A5A5">
                    <a:lumMod val="25000"/>
                  </a:srgbClr>
                </a:solidFill>
                <a:latin typeface="Avenir Next LT Pro Demi" panose="020B0704020202020204" pitchFamily="34" charset="0"/>
                <a:ea typeface="+mn-ea"/>
                <a:cs typeface="+mn-cs"/>
              </a:rPr>
              <a:t> </a:t>
            </a:r>
            <a:r>
              <a:rPr lang="en-US" sz="625" kern="1200" dirty="0">
                <a:solidFill>
                  <a:srgbClr val="A5A5A5">
                    <a:lumMod val="25000"/>
                  </a:srgbClr>
                </a:solidFill>
                <a:latin typeface="Avenir LT Std 35 Light" panose="020B0402020203020204" pitchFamily="34" charset="0"/>
                <a:ea typeface="+mn-ea"/>
                <a:cs typeface="+mn-cs"/>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lang="en-US" altLang="en-US" sz="625" kern="1200" dirty="0">
              <a:solidFill>
                <a:srgbClr val="A5A5A5">
                  <a:lumMod val="25000"/>
                </a:srgbClr>
              </a:solidFill>
              <a:latin typeface="Avenir LT Std 35 Light" panose="020B0402020203020204" pitchFamily="34" charset="0"/>
              <a:ea typeface="+mn-ea"/>
              <a:cs typeface="+mn-cs"/>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068" y="629164"/>
            <a:ext cx="3416128" cy="1142761"/>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2520068" y="5294497"/>
          <a:ext cx="7390896" cy="283202"/>
        </p:xfrm>
        <a:graphic>
          <a:graphicData uri="http://schemas.openxmlformats.org/drawingml/2006/table">
            <a:tbl>
              <a:tblPr firstRow="1" firstCol="1" lastRow="1" lastCol="1" bandRow="1" bandCol="1"/>
              <a:tblGrid>
                <a:gridCol w="2110159">
                  <a:extLst>
                    <a:ext uri="{9D8B030D-6E8A-4147-A177-3AD203B41FA5}">
                      <a16:colId xmlns:a16="http://schemas.microsoft.com/office/drawing/2014/main" val="3236136599"/>
                    </a:ext>
                  </a:extLst>
                </a:gridCol>
                <a:gridCol w="1866968">
                  <a:extLst>
                    <a:ext uri="{9D8B030D-6E8A-4147-A177-3AD203B41FA5}">
                      <a16:colId xmlns:a16="http://schemas.microsoft.com/office/drawing/2014/main" val="677956393"/>
                    </a:ext>
                  </a:extLst>
                </a:gridCol>
                <a:gridCol w="2345917">
                  <a:extLst>
                    <a:ext uri="{9D8B030D-6E8A-4147-A177-3AD203B41FA5}">
                      <a16:colId xmlns:a16="http://schemas.microsoft.com/office/drawing/2014/main" val="180355062"/>
                    </a:ext>
                  </a:extLst>
                </a:gridCol>
                <a:gridCol w="1067852">
                  <a:extLst>
                    <a:ext uri="{9D8B030D-6E8A-4147-A177-3AD203B41FA5}">
                      <a16:colId xmlns:a16="http://schemas.microsoft.com/office/drawing/2014/main" val="330343158"/>
                    </a:ext>
                  </a:extLst>
                </a:gridCol>
              </a:tblGrid>
              <a:tr h="270891">
                <a:tc>
                  <a:txBody>
                    <a:bodyPr/>
                    <a:lstStyle/>
                    <a:p>
                      <a:pPr marL="192405"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7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7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7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7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28571" marR="28571" marT="28571" marB="28571"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2520068" y="4593716"/>
            <a:ext cx="7390895" cy="284693"/>
          </a:xfrm>
          <a:prstGeom prst="rect">
            <a:avLst/>
          </a:prstGeom>
          <a:noFill/>
        </p:spPr>
        <p:txBody>
          <a:bodyPr wrap="square" rtlCol="0">
            <a:spAutoFit/>
          </a:bodyPr>
          <a:lstStyle/>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2E954106-638F-463C-BE6F-882381B114E5}"/>
              </a:ext>
            </a:extLst>
          </p:cNvPr>
          <p:cNvSpPr txBox="1"/>
          <p:nvPr/>
        </p:nvSpPr>
        <p:spPr>
          <a:xfrm>
            <a:off x="2586640" y="2071405"/>
            <a:ext cx="3565834" cy="1938416"/>
          </a:xfrm>
          <a:prstGeom prst="rect">
            <a:avLst/>
          </a:prstGeom>
          <a:noFill/>
        </p:spPr>
        <p:txBody>
          <a:bodyPr wrap="square">
            <a:spAutoFit/>
          </a:bodyPr>
          <a:lstStyle/>
          <a:p>
            <a:pPr defTabSz="761878">
              <a:buClrTx/>
              <a:defRPr/>
            </a:pPr>
            <a:r>
              <a:rPr lang="en-US" sz="1333" b="1" kern="1200" dirty="0">
                <a:solidFill>
                  <a:srgbClr val="1A2F59"/>
                </a:solidFill>
                <a:latin typeface="Avenir LT Std 65 Medium"/>
                <a:ea typeface="+mn-ea"/>
                <a:cs typeface="+mn-cs"/>
              </a:rPr>
              <a:t>Website: </a:t>
            </a:r>
            <a:r>
              <a:rPr lang="en-US" sz="1333" kern="1200" dirty="0">
                <a:solidFill>
                  <a:srgbClr val="1A2F59"/>
                </a:solidFill>
                <a:latin typeface="Avenir LT Std 65 Medium"/>
                <a:ea typeface="+mn-ea"/>
                <a:cs typeface="+mn-cs"/>
              </a:rPr>
              <a:t>OneAZWealth.com</a:t>
            </a:r>
          </a:p>
          <a:p>
            <a:pPr defTabSz="761878">
              <a:buClrTx/>
              <a:defRPr/>
            </a:pPr>
            <a:endParaRPr lang="en-US" sz="1333" b="1" kern="1200" dirty="0">
              <a:solidFill>
                <a:srgbClr val="1A2F59"/>
              </a:solidFill>
              <a:latin typeface="Avenir LT Std 65 Medium"/>
              <a:ea typeface="+mn-ea"/>
              <a:cs typeface="+mn-cs"/>
            </a:endParaRPr>
          </a:p>
          <a:p>
            <a:pPr defTabSz="761878">
              <a:buClrTx/>
              <a:defRPr/>
            </a:pPr>
            <a:r>
              <a:rPr lang="en-US" sz="1333" b="1" kern="1200" dirty="0">
                <a:solidFill>
                  <a:srgbClr val="1A2F59"/>
                </a:solidFill>
                <a:latin typeface="Avenir LT Std 65 Medium"/>
                <a:ea typeface="+mn-ea"/>
                <a:cs typeface="+mn-cs"/>
              </a:rPr>
              <a:t>Email: </a:t>
            </a:r>
            <a:r>
              <a:rPr lang="en-US" sz="1333" kern="1200" dirty="0">
                <a:solidFill>
                  <a:srgbClr val="1A2F59"/>
                </a:solidFill>
                <a:latin typeface="Avenir LT Std 65 Medium"/>
                <a:ea typeface="+mn-ea"/>
                <a:cs typeface="+mn-cs"/>
              </a:rPr>
              <a:t>OneAZWealth@OneAZCU.com</a:t>
            </a:r>
          </a:p>
          <a:p>
            <a:pPr defTabSz="761878">
              <a:buClrTx/>
              <a:defRPr/>
            </a:pPr>
            <a:endParaRPr lang="en-US" sz="1333" kern="1200" dirty="0">
              <a:solidFill>
                <a:srgbClr val="1A2F59"/>
              </a:solidFill>
              <a:latin typeface="Avenir LT Std 65 Medium"/>
              <a:ea typeface="+mn-ea"/>
              <a:cs typeface="+mn-cs"/>
            </a:endParaRPr>
          </a:p>
          <a:p>
            <a:pPr defTabSz="761878">
              <a:buClrTx/>
              <a:defRPr/>
            </a:pPr>
            <a:r>
              <a:rPr lang="en-US" sz="1333" b="1" kern="1200" dirty="0">
                <a:solidFill>
                  <a:srgbClr val="1A2F59"/>
                </a:solidFill>
                <a:latin typeface="Avenir LT Std 65 Medium"/>
                <a:ea typeface="+mn-ea"/>
                <a:cs typeface="+mn-cs"/>
              </a:rPr>
              <a:t>24/7 Online Appointment Scheduler:</a:t>
            </a:r>
          </a:p>
          <a:p>
            <a:pPr defTabSz="761878">
              <a:buClrTx/>
              <a:defRPr/>
            </a:pPr>
            <a:r>
              <a:rPr lang="en-US" sz="1333" kern="1200" dirty="0">
                <a:solidFill>
                  <a:srgbClr val="1A2F59"/>
                </a:solidFill>
                <a:latin typeface="Avenir LT Std 65 Medium"/>
                <a:ea typeface="+mn-ea"/>
                <a:cs typeface="+mn-cs"/>
              </a:rPr>
              <a:t>OneAZWealth.com</a:t>
            </a:r>
          </a:p>
          <a:p>
            <a:pPr defTabSz="761878">
              <a:buClrTx/>
              <a:defRPr/>
            </a:pPr>
            <a:endParaRPr lang="en-US" sz="1333" kern="1200" dirty="0">
              <a:solidFill>
                <a:srgbClr val="1A2F59"/>
              </a:solidFill>
              <a:latin typeface="Avenir LT Std 65 Medium"/>
              <a:ea typeface="+mn-ea"/>
              <a:cs typeface="+mn-cs"/>
            </a:endParaRPr>
          </a:p>
          <a:p>
            <a:pPr defTabSz="761878">
              <a:buClrTx/>
              <a:defRPr/>
            </a:pPr>
            <a:r>
              <a:rPr lang="en-US" sz="1333" b="1" kern="1200" dirty="0">
                <a:solidFill>
                  <a:srgbClr val="1A2F59"/>
                </a:solidFill>
                <a:latin typeface="Avenir LT Std 65 Medium"/>
                <a:ea typeface="+mn-ea"/>
                <a:cs typeface="+mn-cs"/>
              </a:rPr>
              <a:t>Phone: (</a:t>
            </a:r>
            <a:r>
              <a:rPr lang="en-US" sz="1333" kern="1200" dirty="0">
                <a:solidFill>
                  <a:srgbClr val="1A2F59"/>
                </a:solidFill>
                <a:latin typeface="Avenir LT Std 65 Medium"/>
                <a:ea typeface="+mn-ea"/>
                <a:cs typeface="+mn-cs"/>
              </a:rPr>
              <a:t>877) 566-0517</a:t>
            </a:r>
          </a:p>
          <a:p>
            <a:pPr defTabSz="761878">
              <a:buClrTx/>
              <a:defRPr/>
            </a:pPr>
            <a:r>
              <a:rPr lang="en-US" sz="1333" kern="1200" dirty="0">
                <a:solidFill>
                  <a:srgbClr val="1A2F59"/>
                </a:solidFill>
                <a:latin typeface="Avenir LT Std 65 Medium"/>
                <a:ea typeface="+mn-ea"/>
                <a:cs typeface="+mn-cs"/>
              </a:rPr>
              <a:t>Call Monday-Friday, 9:00 am – 5:00 pm</a:t>
            </a:r>
          </a:p>
        </p:txBody>
      </p:sp>
      <p:grpSp>
        <p:nvGrpSpPr>
          <p:cNvPr id="14" name="Group 13">
            <a:extLst>
              <a:ext uri="{FF2B5EF4-FFF2-40B4-BE49-F238E27FC236}">
                <a16:creationId xmlns:a16="http://schemas.microsoft.com/office/drawing/2014/main" id="{599A1A4F-510B-4D14-B9E8-20221A349DBE}"/>
              </a:ext>
            </a:extLst>
          </p:cNvPr>
          <p:cNvGrpSpPr/>
          <p:nvPr/>
        </p:nvGrpSpPr>
        <p:grpSpPr>
          <a:xfrm>
            <a:off x="7330165" y="3504179"/>
            <a:ext cx="1573058" cy="346796"/>
            <a:chOff x="8691938" y="3996192"/>
            <a:chExt cx="1887964" cy="416220"/>
          </a:xfrm>
        </p:grpSpPr>
        <p:pic>
          <p:nvPicPr>
            <p:cNvPr id="9" name="Picture 8" descr="Icon&#10;&#10;Description automatically generated">
              <a:extLst>
                <a:ext uri="{FF2B5EF4-FFF2-40B4-BE49-F238E27FC236}">
                  <a16:creationId xmlns:a16="http://schemas.microsoft.com/office/drawing/2014/main" id="{9A81D6F6-B5C5-49D9-A059-F99A5CA0C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810" y="3996192"/>
              <a:ext cx="416220" cy="416220"/>
            </a:xfrm>
            <a:prstGeom prst="rect">
              <a:avLst/>
            </a:prstGeom>
          </p:spPr>
        </p:pic>
        <p:pic>
          <p:nvPicPr>
            <p:cNvPr id="10" name="Picture 9" descr="Logo, icon&#10;&#10;Description automatically generated">
              <a:extLst>
                <a:ext uri="{FF2B5EF4-FFF2-40B4-BE49-F238E27FC236}">
                  <a16:creationId xmlns:a16="http://schemas.microsoft.com/office/drawing/2014/main" id="{89F46013-7FF8-4F18-B920-D5D75A400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1938" y="3996192"/>
              <a:ext cx="416220" cy="416220"/>
            </a:xfrm>
            <a:prstGeom prst="rect">
              <a:avLst/>
            </a:prstGeom>
          </p:spPr>
        </p:pic>
        <p:pic>
          <p:nvPicPr>
            <p:cNvPr id="11" name="Picture 10" descr="Logo, icon&#10;&#10;Description automatically generated">
              <a:extLst>
                <a:ext uri="{FF2B5EF4-FFF2-40B4-BE49-F238E27FC236}">
                  <a16:creationId xmlns:a16="http://schemas.microsoft.com/office/drawing/2014/main" id="{5971C798-F879-4F4E-AE01-68CA1C9E6C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682" y="3996192"/>
              <a:ext cx="416220" cy="416220"/>
            </a:xfrm>
            <a:prstGeom prst="rect">
              <a:avLst/>
            </a:prstGeom>
          </p:spPr>
        </p:pic>
      </p:grpSp>
      <p:grpSp>
        <p:nvGrpSpPr>
          <p:cNvPr id="13" name="Group 12">
            <a:extLst>
              <a:ext uri="{FF2B5EF4-FFF2-40B4-BE49-F238E27FC236}">
                <a16:creationId xmlns:a16="http://schemas.microsoft.com/office/drawing/2014/main" id="{E83D5C93-69F5-4275-8153-66B674FC7868}"/>
              </a:ext>
            </a:extLst>
          </p:cNvPr>
          <p:cNvGrpSpPr/>
          <p:nvPr/>
        </p:nvGrpSpPr>
        <p:grpSpPr>
          <a:xfrm>
            <a:off x="7108660" y="895567"/>
            <a:ext cx="2016069" cy="2232576"/>
            <a:chOff x="3438365" y="2491954"/>
            <a:chExt cx="2666007" cy="2952312"/>
          </a:xfrm>
        </p:grpSpPr>
        <p:pic>
          <p:nvPicPr>
            <p:cNvPr id="7" name="Picture 6" descr="Qr code&#10;&#10;Description automatically generated">
              <a:extLst>
                <a:ext uri="{FF2B5EF4-FFF2-40B4-BE49-F238E27FC236}">
                  <a16:creationId xmlns:a16="http://schemas.microsoft.com/office/drawing/2014/main" id="{5E1E2F7A-EA34-4BD8-AFD7-2026C9D24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5442" y="2491954"/>
              <a:ext cx="2392760" cy="2392760"/>
            </a:xfrm>
            <a:prstGeom prst="rect">
              <a:avLst/>
            </a:prstGeom>
          </p:spPr>
        </p:pic>
        <p:sp>
          <p:nvSpPr>
            <p:cNvPr id="12" name="TextBox 11">
              <a:extLst>
                <a:ext uri="{FF2B5EF4-FFF2-40B4-BE49-F238E27FC236}">
                  <a16:creationId xmlns:a16="http://schemas.microsoft.com/office/drawing/2014/main" id="{908AAE13-ED4A-40E6-811E-637DD4D73CC1}"/>
                </a:ext>
              </a:extLst>
            </p:cNvPr>
            <p:cNvSpPr txBox="1"/>
            <p:nvPr/>
          </p:nvSpPr>
          <p:spPr>
            <a:xfrm>
              <a:off x="3438365" y="4847676"/>
              <a:ext cx="2666007" cy="596590"/>
            </a:xfrm>
            <a:prstGeom prst="rect">
              <a:avLst/>
            </a:prstGeom>
            <a:noFill/>
          </p:spPr>
          <p:txBody>
            <a:bodyPr wrap="square">
              <a:spAutoFit/>
            </a:bodyPr>
            <a:lstStyle/>
            <a:p>
              <a:pPr algn="ctr" defTabSz="761878">
                <a:buClrTx/>
                <a:defRPr/>
              </a:pPr>
              <a:r>
                <a:rPr lang="en-US" sz="1166" b="1" kern="1200" dirty="0">
                  <a:solidFill>
                    <a:srgbClr val="1A2F59"/>
                  </a:solidFill>
                  <a:latin typeface="Avenir LT Std 65 Medium"/>
                  <a:ea typeface="+mn-ea"/>
                  <a:cs typeface="+mn-cs"/>
                </a:rPr>
                <a:t>Scan to visit OneAZWealth.com</a:t>
              </a:r>
              <a:endParaRPr lang="en-US" sz="1166" kern="1200" dirty="0">
                <a:solidFill>
                  <a:srgbClr val="1A2F59"/>
                </a:solidFill>
                <a:latin typeface="Avenir LT Std 65 Medium"/>
                <a:ea typeface="+mn-ea"/>
                <a:cs typeface="+mn-cs"/>
              </a:endParaRPr>
            </a:p>
          </p:txBody>
        </p:sp>
      </p:grpSp>
      <p:sp>
        <p:nvSpPr>
          <p:cNvPr id="2" name="TextBox 1">
            <a:extLst>
              <a:ext uri="{FF2B5EF4-FFF2-40B4-BE49-F238E27FC236}">
                <a16:creationId xmlns:a16="http://schemas.microsoft.com/office/drawing/2014/main" id="{FDAABFE2-7A1F-3333-D700-6356BD0DD804}"/>
              </a:ext>
            </a:extLst>
          </p:cNvPr>
          <p:cNvSpPr txBox="1"/>
          <p:nvPr/>
        </p:nvSpPr>
        <p:spPr>
          <a:xfrm>
            <a:off x="2520068" y="4251345"/>
            <a:ext cx="7390895" cy="573234"/>
          </a:xfrm>
          <a:prstGeom prst="rect">
            <a:avLst/>
          </a:prstGeom>
          <a:noFill/>
        </p:spPr>
        <p:txBody>
          <a:bodyPr wrap="square" rtlCol="0">
            <a:spAutoFit/>
          </a:bodyPr>
          <a:lstStyle/>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Please visit https://www.lpl.com/disclosures/is-lpl-relationship-disclosure.html for more detailed information.</a:t>
            </a:r>
          </a:p>
          <a:p>
            <a:pPr defTabSz="761878">
              <a:buClrTx/>
              <a:defRPr/>
            </a:pPr>
            <a:r>
              <a:rPr lang="en-US" sz="625" kern="1200" dirty="0">
                <a:solidFill>
                  <a:srgbClr val="A5A5A5">
                    <a:lumMod val="25000"/>
                  </a:srgbClr>
                </a:solidFill>
                <a:latin typeface="Avenir LT Std 35 Light" panose="020B0402020203020204" pitchFamily="34" charset="0"/>
                <a:ea typeface="+mn-ea"/>
                <a:cs typeface="+mn-cs"/>
              </a:rPr>
              <a:t> </a:t>
            </a:r>
          </a:p>
        </p:txBody>
      </p:sp>
    </p:spTree>
    <p:extLst>
      <p:ext uri="{BB962C8B-B14F-4D97-AF65-F5344CB8AC3E}">
        <p14:creationId xmlns:p14="http://schemas.microsoft.com/office/powerpoint/2010/main" val="21398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457" y="1480093"/>
            <a:ext cx="2427736" cy="2427736"/>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5816186" y="1617264"/>
            <a:ext cx="4342226" cy="2399503"/>
          </a:xfrm>
          <a:prstGeom prst="rect">
            <a:avLst/>
          </a:prstGeom>
          <a:noFill/>
        </p:spPr>
        <p:txBody>
          <a:bodyPr wrap="square">
            <a:spAutoFit/>
          </a:bodyPr>
          <a:lstStyle/>
          <a:p>
            <a:pPr defTabSz="761878">
              <a:buClrTx/>
            </a:pPr>
            <a:r>
              <a:rPr lang="en-US" sz="1666" b="1" kern="1200" dirty="0">
                <a:solidFill>
                  <a:srgbClr val="1A2F59"/>
                </a:solidFill>
                <a:latin typeface="Avenir LT Std 65 Medium"/>
                <a:ea typeface="+mn-ea"/>
                <a:cs typeface="+mn-cs"/>
              </a:rPr>
              <a:t>Website: </a:t>
            </a:r>
            <a:r>
              <a:rPr lang="en-US" sz="1666" kern="1200" dirty="0">
                <a:solidFill>
                  <a:srgbClr val="1A2F59"/>
                </a:solidFill>
                <a:latin typeface="Avenir LT Std 65 Medium"/>
                <a:ea typeface="+mn-ea"/>
                <a:cs typeface="+mn-cs"/>
              </a:rPr>
              <a:t>OneAZWealth.com</a:t>
            </a:r>
          </a:p>
          <a:p>
            <a:pPr defTabSz="761878">
              <a:buClrTx/>
            </a:pPr>
            <a:endParaRPr lang="en-US" sz="1666" b="1" kern="1200" dirty="0">
              <a:solidFill>
                <a:srgbClr val="1A2F59"/>
              </a:solidFill>
              <a:latin typeface="Avenir LT Std 65 Medium"/>
              <a:ea typeface="+mn-ea"/>
              <a:cs typeface="+mn-cs"/>
            </a:endParaRPr>
          </a:p>
          <a:p>
            <a:pPr defTabSz="761878">
              <a:buClrTx/>
            </a:pPr>
            <a:r>
              <a:rPr lang="en-US" sz="1666" b="1" kern="1200" dirty="0">
                <a:solidFill>
                  <a:srgbClr val="1A2F59"/>
                </a:solidFill>
                <a:latin typeface="Avenir LT Std 65 Medium"/>
                <a:ea typeface="+mn-ea"/>
                <a:cs typeface="+mn-cs"/>
              </a:rPr>
              <a:t>Email: </a:t>
            </a:r>
            <a:r>
              <a:rPr lang="en-US" sz="1666" kern="1200" dirty="0">
                <a:solidFill>
                  <a:srgbClr val="1A2F59"/>
                </a:solidFill>
                <a:latin typeface="Avenir LT Std 65 Medium"/>
                <a:ea typeface="+mn-ea"/>
                <a:cs typeface="+mn-cs"/>
              </a:rPr>
              <a:t>OneAZWealth@OneAZCU.com</a:t>
            </a:r>
          </a:p>
          <a:p>
            <a:pPr defTabSz="761878">
              <a:buClrTx/>
            </a:pPr>
            <a:endParaRPr lang="en-US" sz="1666" kern="1200" dirty="0">
              <a:solidFill>
                <a:srgbClr val="1A2F59"/>
              </a:solidFill>
              <a:latin typeface="Avenir LT Std 65 Medium"/>
              <a:ea typeface="+mn-ea"/>
              <a:cs typeface="+mn-cs"/>
            </a:endParaRPr>
          </a:p>
          <a:p>
            <a:pPr defTabSz="761878">
              <a:buClrTx/>
            </a:pPr>
            <a:r>
              <a:rPr lang="en-US" sz="1666" b="1" kern="1200" dirty="0">
                <a:solidFill>
                  <a:srgbClr val="1A2F59"/>
                </a:solidFill>
                <a:latin typeface="Avenir LT Std 65 Medium"/>
                <a:ea typeface="+mn-ea"/>
                <a:cs typeface="+mn-cs"/>
              </a:rPr>
              <a:t>24/7 Online Appointment Scheduler:</a:t>
            </a:r>
          </a:p>
          <a:p>
            <a:pPr defTabSz="761878">
              <a:buClrTx/>
            </a:pPr>
            <a:r>
              <a:rPr lang="en-US" sz="1666" kern="1200" dirty="0">
                <a:solidFill>
                  <a:srgbClr val="1A2F59"/>
                </a:solidFill>
                <a:latin typeface="Avenir LT Std 65 Medium"/>
                <a:ea typeface="+mn-ea"/>
                <a:cs typeface="+mn-cs"/>
              </a:rPr>
              <a:t>OneAZWealth.com</a:t>
            </a:r>
          </a:p>
          <a:p>
            <a:pPr defTabSz="761878">
              <a:buClrTx/>
            </a:pPr>
            <a:endParaRPr lang="en-US" sz="1666" kern="1200" dirty="0">
              <a:solidFill>
                <a:srgbClr val="1A2F59"/>
              </a:solidFill>
              <a:latin typeface="Avenir LT Std 65 Medium"/>
              <a:ea typeface="+mn-ea"/>
              <a:cs typeface="+mn-cs"/>
            </a:endParaRPr>
          </a:p>
          <a:p>
            <a:pPr defTabSz="761878">
              <a:buClrTx/>
            </a:pPr>
            <a:r>
              <a:rPr lang="en-US" sz="1666" b="1" kern="1200" dirty="0">
                <a:solidFill>
                  <a:srgbClr val="1A2F59"/>
                </a:solidFill>
                <a:latin typeface="Avenir LT Std 65 Medium"/>
                <a:ea typeface="+mn-ea"/>
                <a:cs typeface="+mn-cs"/>
              </a:rPr>
              <a:t>Phone: </a:t>
            </a:r>
            <a:r>
              <a:rPr lang="en-US" sz="1666" kern="1200" dirty="0">
                <a:solidFill>
                  <a:srgbClr val="1A2F59"/>
                </a:solidFill>
                <a:latin typeface="Avenir LT Std 65 Medium"/>
                <a:ea typeface="+mn-ea"/>
                <a:cs typeface="+mn-cs"/>
              </a:rPr>
              <a:t>(877) 566-0517</a:t>
            </a:r>
          </a:p>
          <a:p>
            <a:pPr defTabSz="761878">
              <a:buClrTx/>
            </a:pPr>
            <a:r>
              <a:rPr lang="en-US" sz="1666" kern="1200" dirty="0">
                <a:solidFill>
                  <a:srgbClr val="1A2F59"/>
                </a:solidFill>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103" y="4780862"/>
            <a:ext cx="510211" cy="510211"/>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550" y="4780862"/>
            <a:ext cx="510211" cy="510211"/>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655" y="4780862"/>
            <a:ext cx="510211" cy="510211"/>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2626676" y="423936"/>
            <a:ext cx="6379021" cy="673294"/>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61878">
              <a:buClrTx/>
            </a:pPr>
            <a:r>
              <a:rPr lang="en-US" sz="3999" dirty="0">
                <a:solidFill>
                  <a:srgbClr val="1A2F59"/>
                </a:solidFill>
                <a:latin typeface="Clarendon LT Std"/>
              </a:rPr>
              <a:t>Thank you!</a:t>
            </a:r>
          </a:p>
        </p:txBody>
      </p:sp>
      <p:sp>
        <p:nvSpPr>
          <p:cNvPr id="21" name="TextBox 20">
            <a:extLst>
              <a:ext uri="{FF2B5EF4-FFF2-40B4-BE49-F238E27FC236}">
                <a16:creationId xmlns:a16="http://schemas.microsoft.com/office/drawing/2014/main" id="{C286157C-D2D4-4B56-8098-C8EAAD6771A8}"/>
              </a:ext>
            </a:extLst>
          </p:cNvPr>
          <p:cNvSpPr txBox="1"/>
          <p:nvPr/>
        </p:nvSpPr>
        <p:spPr>
          <a:xfrm>
            <a:off x="2795836" y="3896064"/>
            <a:ext cx="2704977" cy="502573"/>
          </a:xfrm>
          <a:prstGeom prst="rect">
            <a:avLst/>
          </a:prstGeom>
          <a:noFill/>
        </p:spPr>
        <p:txBody>
          <a:bodyPr wrap="square">
            <a:spAutoFit/>
          </a:bodyPr>
          <a:lstStyle/>
          <a:p>
            <a:pPr algn="ctr" defTabSz="761878">
              <a:buClrTx/>
            </a:pPr>
            <a:r>
              <a:rPr lang="en-US" sz="1333" b="1" kern="1200" dirty="0">
                <a:solidFill>
                  <a:srgbClr val="1A2F59"/>
                </a:solidFill>
                <a:latin typeface="Avenir LT Std 65 Medium"/>
                <a:ea typeface="+mn-ea"/>
                <a:cs typeface="+mn-cs"/>
              </a:rPr>
              <a:t>Scan to visit OneAZWealth.com</a:t>
            </a:r>
            <a:endParaRPr lang="en-US" sz="1333" kern="1200" dirty="0">
              <a:solidFill>
                <a:srgbClr val="1A2F59"/>
              </a:solidFill>
              <a:latin typeface="Avenir LT Std 65 Medium"/>
              <a:ea typeface="+mn-ea"/>
              <a:cs typeface="+mn-cs"/>
            </a:endParaRPr>
          </a:p>
        </p:txBody>
      </p:sp>
      <p:sp>
        <p:nvSpPr>
          <p:cNvPr id="2" name="TextBox 1">
            <a:extLst>
              <a:ext uri="{FF2B5EF4-FFF2-40B4-BE49-F238E27FC236}">
                <a16:creationId xmlns:a16="http://schemas.microsoft.com/office/drawing/2014/main" id="{72857431-8B73-3978-3DB9-73BC93E0C78A}"/>
              </a:ext>
            </a:extLst>
          </p:cNvPr>
          <p:cNvSpPr txBox="1"/>
          <p:nvPr/>
        </p:nvSpPr>
        <p:spPr>
          <a:xfrm>
            <a:off x="3704573" y="5553901"/>
            <a:ext cx="5021885" cy="194990"/>
          </a:xfrm>
          <a:prstGeom prst="rect">
            <a:avLst/>
          </a:prstGeom>
          <a:noFill/>
        </p:spPr>
        <p:txBody>
          <a:bodyPr wrap="square" rtlCol="0">
            <a:spAutoFit/>
          </a:bodyPr>
          <a:lstStyle/>
          <a:p>
            <a:pPr defTabSz="761878">
              <a:buClrTx/>
            </a:pPr>
            <a:r>
              <a:rPr lang="en-US" sz="667" b="1" kern="1200" dirty="0">
                <a:solidFill>
                  <a:srgbClr val="A5A5A5">
                    <a:lumMod val="25000"/>
                  </a:srgbClr>
                </a:solidFill>
                <a:latin typeface="Avenir LT Std 35 Light" panose="020B0402020203020204" pitchFamily="34" charset="0"/>
                <a:ea typeface="+mn-ea"/>
                <a:cs typeface="+mn-cs"/>
              </a:rPr>
              <a:t>OneAZ Wealth Management | (877) 566-0517 | </a:t>
            </a:r>
            <a:r>
              <a:rPr lang="en-US" sz="667" b="1" kern="1200" dirty="0">
                <a:solidFill>
                  <a:srgbClr val="A5A5A5">
                    <a:lumMod val="25000"/>
                  </a:srgbClr>
                </a:solidFill>
                <a:latin typeface="Avenir LT Std 35 Light" panose="020B0402020203020204" pitchFamily="34" charset="0"/>
                <a:ea typeface="+mn-ea"/>
                <a:cs typeface="+mn-cs"/>
                <a:hlinkClick r:id="rId7"/>
              </a:rPr>
              <a:t>www.OneAZWealth.com</a:t>
            </a:r>
            <a:r>
              <a:rPr lang="en-US" sz="667" b="1" kern="1200" dirty="0">
                <a:solidFill>
                  <a:srgbClr val="A5A5A5">
                    <a:lumMod val="25000"/>
                  </a:srgbClr>
                </a:solidFill>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22827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457" y="1480093"/>
            <a:ext cx="2427736" cy="2427736"/>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5816186" y="1617264"/>
            <a:ext cx="4342226" cy="2399503"/>
          </a:xfrm>
          <a:prstGeom prst="rect">
            <a:avLst/>
          </a:prstGeom>
          <a:noFill/>
        </p:spPr>
        <p:txBody>
          <a:bodyPr wrap="square">
            <a:spAutoFit/>
          </a:bodyPr>
          <a:lstStyle/>
          <a:p>
            <a:pPr defTabSz="761878">
              <a:buClrTx/>
              <a:defRPr/>
            </a:pPr>
            <a:r>
              <a:rPr lang="en-US" sz="1666" b="1" kern="1200" dirty="0">
                <a:solidFill>
                  <a:srgbClr val="1A2F59"/>
                </a:solidFill>
                <a:latin typeface="Avenir LT Std 65 Medium"/>
                <a:ea typeface="+mn-ea"/>
                <a:cs typeface="+mn-cs"/>
              </a:rPr>
              <a:t>Website: </a:t>
            </a:r>
            <a:r>
              <a:rPr lang="en-US" sz="1666" kern="1200" dirty="0">
                <a:solidFill>
                  <a:srgbClr val="1A2F59"/>
                </a:solidFill>
                <a:latin typeface="Avenir LT Std 65 Medium"/>
                <a:ea typeface="+mn-ea"/>
                <a:cs typeface="+mn-cs"/>
              </a:rPr>
              <a:t>OneAZWealth.com</a:t>
            </a:r>
          </a:p>
          <a:p>
            <a:pPr defTabSz="761878">
              <a:buClrTx/>
              <a:defRPr/>
            </a:pPr>
            <a:endParaRPr lang="en-US" sz="1666" b="1" kern="1200" dirty="0">
              <a:solidFill>
                <a:srgbClr val="1A2F59"/>
              </a:solidFill>
              <a:latin typeface="Avenir LT Std 65 Medium"/>
              <a:ea typeface="+mn-ea"/>
              <a:cs typeface="+mn-cs"/>
            </a:endParaRPr>
          </a:p>
          <a:p>
            <a:pPr defTabSz="761878">
              <a:buClrTx/>
              <a:defRPr/>
            </a:pPr>
            <a:r>
              <a:rPr lang="en-US" sz="1666" b="1" kern="1200" dirty="0">
                <a:solidFill>
                  <a:srgbClr val="1A2F59"/>
                </a:solidFill>
                <a:latin typeface="Avenir LT Std 65 Medium"/>
                <a:ea typeface="+mn-ea"/>
                <a:cs typeface="+mn-cs"/>
              </a:rPr>
              <a:t>Email: </a:t>
            </a:r>
            <a:r>
              <a:rPr lang="en-US" sz="1666" kern="1200" dirty="0">
                <a:solidFill>
                  <a:srgbClr val="1A2F59"/>
                </a:solidFill>
                <a:latin typeface="Avenir LT Std 65 Medium"/>
                <a:ea typeface="+mn-ea"/>
                <a:cs typeface="+mn-cs"/>
              </a:rPr>
              <a:t>OneAZWealth@OneAZCU.com</a:t>
            </a:r>
          </a:p>
          <a:p>
            <a:pPr defTabSz="761878">
              <a:buClrTx/>
              <a:defRPr/>
            </a:pPr>
            <a:endParaRPr lang="en-US" sz="1666" kern="1200" dirty="0">
              <a:solidFill>
                <a:srgbClr val="1A2F59"/>
              </a:solidFill>
              <a:latin typeface="Avenir LT Std 65 Medium"/>
              <a:ea typeface="+mn-ea"/>
              <a:cs typeface="+mn-cs"/>
            </a:endParaRPr>
          </a:p>
          <a:p>
            <a:pPr defTabSz="761878">
              <a:buClrTx/>
              <a:defRPr/>
            </a:pPr>
            <a:r>
              <a:rPr lang="en-US" sz="1666" b="1" kern="1200" dirty="0">
                <a:solidFill>
                  <a:srgbClr val="1A2F59"/>
                </a:solidFill>
                <a:latin typeface="Avenir LT Std 65 Medium"/>
                <a:ea typeface="+mn-ea"/>
                <a:cs typeface="+mn-cs"/>
              </a:rPr>
              <a:t>24/7 Online Appointment Scheduler:</a:t>
            </a:r>
          </a:p>
          <a:p>
            <a:pPr defTabSz="761878">
              <a:buClrTx/>
              <a:defRPr/>
            </a:pPr>
            <a:r>
              <a:rPr lang="en-US" sz="1666" kern="1200" dirty="0">
                <a:solidFill>
                  <a:srgbClr val="1A2F59"/>
                </a:solidFill>
                <a:latin typeface="Avenir LT Std 65 Medium"/>
                <a:ea typeface="+mn-ea"/>
                <a:cs typeface="+mn-cs"/>
              </a:rPr>
              <a:t>OneAZWealth.com</a:t>
            </a:r>
          </a:p>
          <a:p>
            <a:pPr defTabSz="761878">
              <a:buClrTx/>
              <a:defRPr/>
            </a:pPr>
            <a:endParaRPr lang="en-US" sz="1666" kern="1200" dirty="0">
              <a:solidFill>
                <a:srgbClr val="1A2F59"/>
              </a:solidFill>
              <a:latin typeface="Avenir LT Std 65 Medium"/>
              <a:ea typeface="+mn-ea"/>
              <a:cs typeface="+mn-cs"/>
            </a:endParaRPr>
          </a:p>
          <a:p>
            <a:pPr defTabSz="761878">
              <a:buClrTx/>
              <a:defRPr/>
            </a:pPr>
            <a:r>
              <a:rPr lang="en-US" sz="1666" b="1" kern="1200" dirty="0">
                <a:solidFill>
                  <a:srgbClr val="1A2F59"/>
                </a:solidFill>
                <a:latin typeface="Avenir LT Std 65 Medium"/>
                <a:ea typeface="+mn-ea"/>
                <a:cs typeface="+mn-cs"/>
              </a:rPr>
              <a:t>Phone: </a:t>
            </a:r>
            <a:r>
              <a:rPr lang="en-US" sz="1666" kern="1200" dirty="0">
                <a:solidFill>
                  <a:srgbClr val="1A2F59"/>
                </a:solidFill>
                <a:latin typeface="Avenir LT Std 65 Medium"/>
                <a:ea typeface="+mn-ea"/>
                <a:cs typeface="+mn-cs"/>
              </a:rPr>
              <a:t>(877) 566-0517</a:t>
            </a:r>
          </a:p>
          <a:p>
            <a:pPr defTabSz="761878">
              <a:buClrTx/>
              <a:defRPr/>
            </a:pPr>
            <a:r>
              <a:rPr lang="en-US" sz="1666" kern="1200" dirty="0">
                <a:solidFill>
                  <a:srgbClr val="1A2F59"/>
                </a:solidFill>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103" y="4780862"/>
            <a:ext cx="510211" cy="510211"/>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550" y="4780862"/>
            <a:ext cx="510211" cy="510211"/>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655" y="4780862"/>
            <a:ext cx="510211" cy="510211"/>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2626676" y="423936"/>
            <a:ext cx="6379021" cy="673294"/>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61878">
              <a:buClrTx/>
              <a:defRPr/>
            </a:pPr>
            <a:r>
              <a:rPr lang="en-US" sz="3999" dirty="0">
                <a:solidFill>
                  <a:srgbClr val="1A2F59"/>
                </a:solidFill>
                <a:latin typeface="Clarendon LT Std"/>
              </a:rPr>
              <a:t>Connect With Us!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2795836" y="3896064"/>
            <a:ext cx="2704977" cy="502573"/>
          </a:xfrm>
          <a:prstGeom prst="rect">
            <a:avLst/>
          </a:prstGeom>
          <a:noFill/>
        </p:spPr>
        <p:txBody>
          <a:bodyPr wrap="square">
            <a:spAutoFit/>
          </a:bodyPr>
          <a:lstStyle/>
          <a:p>
            <a:pPr algn="ctr" defTabSz="761878">
              <a:buClrTx/>
              <a:defRPr/>
            </a:pPr>
            <a:r>
              <a:rPr lang="en-US" sz="1333" b="1" kern="1200" dirty="0">
                <a:solidFill>
                  <a:srgbClr val="1A2F59"/>
                </a:solidFill>
                <a:latin typeface="Avenir LT Std 65 Medium"/>
                <a:ea typeface="+mn-ea"/>
                <a:cs typeface="+mn-cs"/>
              </a:rPr>
              <a:t>Scan to visit OneAZWealth.com</a:t>
            </a:r>
            <a:endParaRPr lang="en-US" sz="1333" kern="1200" dirty="0">
              <a:solidFill>
                <a:srgbClr val="1A2F59"/>
              </a:solidFill>
              <a:latin typeface="Avenir LT Std 65 Medium"/>
              <a:ea typeface="+mn-ea"/>
              <a:cs typeface="+mn-cs"/>
            </a:endParaRPr>
          </a:p>
        </p:txBody>
      </p:sp>
    </p:spTree>
    <p:extLst>
      <p:ext uri="{BB962C8B-B14F-4D97-AF65-F5344CB8AC3E}">
        <p14:creationId xmlns:p14="http://schemas.microsoft.com/office/powerpoint/2010/main" val="7645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Guest Speaker</a:t>
            </a:r>
          </a:p>
        </p:txBody>
      </p:sp>
      <p:pic>
        <p:nvPicPr>
          <p:cNvPr id="7" name="Picture Placeholder 6">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srcRect l="8543" t="9279" r="12024" b="26558"/>
          <a:stretch/>
        </p:blipFill>
        <p:spPr>
          <a:xfrm>
            <a:off x="2232877" y="1432074"/>
            <a:ext cx="2185967" cy="2648351"/>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4749742" y="1986699"/>
            <a:ext cx="4672870" cy="492818"/>
          </a:xfrm>
        </p:spPr>
        <p:txBody>
          <a:bodyPr/>
          <a:lstStyle/>
          <a:p>
            <a:r>
              <a:rPr lang="en-US" dirty="0"/>
              <a:t>Michael Sammons, CRPC®</a:t>
            </a:r>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4749742" y="2469991"/>
            <a:ext cx="4672870" cy="1101772"/>
          </a:xfrm>
        </p:spPr>
        <p:txBody>
          <a:bodyPr>
            <a:normAutofit/>
          </a:bodyPr>
          <a:lstStyle/>
          <a:p>
            <a:pPr marL="0" indent="0">
              <a:buNone/>
            </a:pPr>
            <a:r>
              <a:rPr lang="en-US" sz="1833" i="1" dirty="0"/>
              <a:t>Wealth Advisor</a:t>
            </a:r>
          </a:p>
          <a:p>
            <a:pPr marL="0" indent="0">
              <a:buNone/>
            </a:pPr>
            <a:r>
              <a:rPr lang="en-US" sz="1833" dirty="0"/>
              <a:t>OneAZ Wealth Management</a:t>
            </a:r>
          </a:p>
          <a:p>
            <a:pPr marL="0" indent="0">
              <a:buNone/>
            </a:pPr>
            <a:r>
              <a:rPr lang="en-US" sz="1833" dirty="0"/>
              <a:t>MSammons@OneAZcu.com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069" y="3589566"/>
            <a:ext cx="352770" cy="352770"/>
          </a:xfrm>
          <a:prstGeom prst="rect">
            <a:avLst/>
          </a:prstGeom>
        </p:spPr>
      </p:pic>
    </p:spTree>
    <p:extLst>
      <p:ext uri="{BB962C8B-B14F-4D97-AF65-F5344CB8AC3E}">
        <p14:creationId xmlns:p14="http://schemas.microsoft.com/office/powerpoint/2010/main" val="35220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p:nvPr/>
        </p:nvSpPr>
        <p:spPr>
          <a:xfrm>
            <a:off x="6824546" y="3615382"/>
            <a:ext cx="3002855" cy="1400175"/>
          </a:xfrm>
          <a:prstGeom prst="rect">
            <a:avLst/>
          </a:prstGeom>
          <a:noFill/>
          <a:ln>
            <a:noFill/>
          </a:ln>
        </p:spPr>
        <p:txBody>
          <a:bodyPr spcFirstLastPara="1" wrap="square" lIns="0" tIns="45700" rIns="91425" bIns="45700" anchor="t" anchorCtr="0">
            <a:noAutofit/>
          </a:bodyPr>
          <a:lstStyle/>
          <a:p>
            <a:pPr marL="0" marR="0" lvl="0" indent="0" algn="r" rtl="0">
              <a:lnSpc>
                <a:spcPct val="90000"/>
              </a:lnSpc>
              <a:spcBef>
                <a:spcPts val="0"/>
              </a:spcBef>
              <a:spcAft>
                <a:spcPts val="0"/>
              </a:spcAft>
              <a:buClr>
                <a:schemeClr val="lt1"/>
              </a:buClr>
              <a:buSzPts val="1100"/>
              <a:buFont typeface="Arial"/>
              <a:buNone/>
            </a:pPr>
            <a:r>
              <a:rPr lang="en-US" sz="1100" b="0" i="0" u="none" strike="noStrike" cap="none" dirty="0">
                <a:solidFill>
                  <a:schemeClr val="lt1"/>
                </a:solidFill>
                <a:latin typeface="Arial"/>
                <a:ea typeface="Arial"/>
                <a:cs typeface="Arial"/>
                <a:sym typeface="Arial"/>
              </a:rPr>
              <a:t>Presented by:</a:t>
            </a:r>
            <a:br>
              <a:rPr lang="en-US" sz="1100" b="0" i="0" u="none" strike="noStrike" cap="none" dirty="0">
                <a:solidFill>
                  <a:schemeClr val="lt1"/>
                </a:solidFill>
                <a:latin typeface="Arial"/>
                <a:ea typeface="Arial"/>
                <a:cs typeface="Arial"/>
                <a:sym typeface="Arial"/>
              </a:rPr>
            </a:br>
            <a:endParaRPr lang="en-US" sz="1100" b="0" i="0" u="none" strike="noStrike" cap="none" dirty="0">
              <a:solidFill>
                <a:schemeClr val="lt1"/>
              </a:solidFill>
              <a:latin typeface="Arial"/>
              <a:ea typeface="Arial"/>
              <a:cs typeface="Arial"/>
              <a:sym typeface="Arial"/>
            </a:endParaRPr>
          </a:p>
          <a:p>
            <a:pPr marL="0" marR="0" lvl="0" indent="0" algn="r" rtl="0">
              <a:lnSpc>
                <a:spcPct val="90000"/>
              </a:lnSpc>
              <a:spcBef>
                <a:spcPts val="0"/>
              </a:spcBef>
              <a:spcAft>
                <a:spcPts val="0"/>
              </a:spcAft>
              <a:buClr>
                <a:schemeClr val="lt1"/>
              </a:buClr>
              <a:buSzPts val="1100"/>
              <a:buFont typeface="Arial"/>
              <a:buNone/>
            </a:pPr>
            <a:r>
              <a:rPr lang="en-US" sz="1100" dirty="0">
                <a:solidFill>
                  <a:schemeClr val="lt1"/>
                </a:solidFill>
              </a:rPr>
              <a:t>Thomas E. Mitchell, CFP® </a:t>
            </a:r>
            <a:endParaRPr sz="1400" b="0" i="0" u="none" strike="noStrike" cap="none" dirty="0">
              <a:solidFill>
                <a:srgbClr val="000000"/>
              </a:solidFill>
              <a:latin typeface="Arial"/>
              <a:ea typeface="Arial"/>
              <a:cs typeface="Arial"/>
              <a:sym typeface="Arial"/>
            </a:endParaRPr>
          </a:p>
        </p:txBody>
      </p:sp>
      <p:sp>
        <p:nvSpPr>
          <p:cNvPr id="86" name="Google Shape;86;p1"/>
          <p:cNvSpPr/>
          <p:nvPr/>
        </p:nvSpPr>
        <p:spPr>
          <a:xfrm>
            <a:off x="4009176" y="887515"/>
            <a:ext cx="5818225" cy="1138773"/>
          </a:xfrm>
          <a:prstGeom prst="rect">
            <a:avLst/>
          </a:prstGeom>
          <a:noFill/>
          <a:ln>
            <a:noFill/>
          </a:ln>
        </p:spPr>
        <p:txBody>
          <a:bodyPr spcFirstLastPara="1" wrap="square" lIns="91425" tIns="45700" rIns="91425" bIns="45700" anchor="t" anchorCtr="0">
            <a:spAutoFit/>
          </a:bodyPr>
          <a:lstStyle/>
          <a:p>
            <a:pPr marL="0" marR="0" lvl="0" indent="0" algn="r" rtl="0">
              <a:lnSpc>
                <a:spcPct val="85000"/>
              </a:lnSpc>
              <a:spcBef>
                <a:spcPts val="0"/>
              </a:spcBef>
              <a:spcAft>
                <a:spcPts val="0"/>
              </a:spcAft>
              <a:buClr>
                <a:srgbClr val="000000"/>
              </a:buClr>
              <a:buSzPts val="4000"/>
              <a:buFont typeface="Arial"/>
              <a:buNone/>
            </a:pPr>
            <a:r>
              <a:rPr lang="en-US" sz="4000" b="0" i="0" u="none" strike="noStrike" cap="none" dirty="0">
                <a:solidFill>
                  <a:srgbClr val="FFFFFF"/>
                </a:solidFill>
                <a:latin typeface="Rockwell"/>
                <a:ea typeface="Rockwell"/>
                <a:cs typeface="Rockwell"/>
                <a:sym typeface="Rockwell"/>
              </a:rPr>
              <a:t>Understanding Your Rollover Options</a:t>
            </a:r>
            <a:endParaRPr sz="1800" b="0" i="0" u="none" strike="noStrike" cap="none" dirty="0">
              <a:solidFill>
                <a:schemeClr val="dk1"/>
              </a:solidFill>
              <a:latin typeface="Rockwell"/>
              <a:ea typeface="Rockwell"/>
              <a:cs typeface="Rockwell"/>
              <a:sym typeface="Rockwell"/>
            </a:endParaRPr>
          </a:p>
        </p:txBody>
      </p:sp>
      <p:sp>
        <p:nvSpPr>
          <p:cNvPr id="87" name="Google Shape;87;p1"/>
          <p:cNvSpPr txBox="1"/>
          <p:nvPr/>
        </p:nvSpPr>
        <p:spPr>
          <a:xfrm>
            <a:off x="5871990" y="2146300"/>
            <a:ext cx="3955411" cy="956031"/>
          </a:xfrm>
          <a:prstGeom prst="rect">
            <a:avLst/>
          </a:prstGeom>
          <a:noFill/>
          <a:ln>
            <a:noFill/>
          </a:ln>
        </p:spPr>
        <p:txBody>
          <a:bodyPr spcFirstLastPara="1" wrap="square" lIns="91425" tIns="45700" rIns="91425" bIns="45700" anchor="t" anchorCtr="0">
            <a:spAutoFit/>
          </a:bodyPr>
          <a:lstStyle/>
          <a:p>
            <a:pPr marL="0" marR="0" lvl="0" indent="0" algn="r" rtl="0">
              <a:lnSpc>
                <a:spcPct val="127777"/>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HOW THE CHOICES YOU MAKE TODAY CAN IMPACT YOUR FUTURE RETIREMENT SAVINGS</a:t>
            </a:r>
            <a:endParaRPr sz="1800" b="1" i="0" u="none" strike="noStrike" cap="none">
              <a:solidFill>
                <a:schemeClr val="lt1"/>
              </a:solidFill>
              <a:latin typeface="Arial"/>
              <a:ea typeface="Arial"/>
              <a:cs typeface="Arial"/>
              <a:sym typeface="Arial"/>
            </a:endParaRPr>
          </a:p>
        </p:txBody>
      </p:sp>
      <p:sp>
        <p:nvSpPr>
          <p:cNvPr id="88" name="Google Shape;88;p1"/>
          <p:cNvSpPr txBox="1"/>
          <p:nvPr/>
        </p:nvSpPr>
        <p:spPr>
          <a:xfrm>
            <a:off x="5414596" y="5292723"/>
            <a:ext cx="3201700" cy="461624"/>
          </a:xfrm>
          <a:prstGeom prst="rect">
            <a:avLst/>
          </a:prstGeom>
          <a:noFill/>
          <a:ln>
            <a:noFill/>
          </a:ln>
        </p:spPr>
        <p:txBody>
          <a:bodyPr spcFirstLastPara="1" wrap="square" lIns="91425" tIns="45700" rIns="91425" bIns="45700" anchor="t" anchorCtr="0">
            <a:spAutoFit/>
          </a:bodyPr>
          <a:lstStyle/>
          <a:p>
            <a:r>
              <a:rPr lang="en-US" sz="800" dirty="0">
                <a:solidFill>
                  <a:schemeClr val="bg1"/>
                </a:solidFill>
                <a:effectLst/>
                <a:latin typeface="Arial" panose="020B0604020202020204" pitchFamily="34" charset="0"/>
                <a:cs typeface="Arial" panose="020B0604020202020204" pitchFamily="34" charset="0"/>
              </a:rPr>
              <a:t>CMGA-3475152.2-1222-0125</a:t>
            </a: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lt1"/>
                </a:solidFill>
                <a:latin typeface="Arial"/>
                <a:ea typeface="Arial"/>
                <a:cs typeface="Arial"/>
                <a:sym typeface="Arial"/>
              </a:rPr>
              <a:t>© CUNA Mutual Group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lt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30388" y="108984"/>
            <a:ext cx="9297811" cy="452432"/>
          </a:xfrm>
          <a:prstGeom prst="rect">
            <a:avLst/>
          </a:prstGeom>
          <a:noFill/>
          <a:ln>
            <a:noFill/>
          </a:ln>
        </p:spPr>
        <p:txBody>
          <a:bodyPr spcFirstLastPara="1" wrap="square" lIns="0" tIns="45700" rIns="91425" bIns="45700" anchor="t" anchorCtr="0">
            <a:spAutoFit/>
          </a:bodyPr>
          <a:lstStyle/>
          <a:p>
            <a:pPr marL="0" lvl="0" indent="0" algn="ctr" rtl="0">
              <a:lnSpc>
                <a:spcPct val="90000"/>
              </a:lnSpc>
              <a:spcBef>
                <a:spcPts val="0"/>
              </a:spcBef>
              <a:spcAft>
                <a:spcPts val="0"/>
              </a:spcAft>
              <a:buClr>
                <a:schemeClr val="lt1"/>
              </a:buClr>
              <a:buSzPts val="2600"/>
              <a:buFont typeface="Rockwell"/>
              <a:buNone/>
            </a:pPr>
            <a:r>
              <a:rPr lang="en-US" sz="2600" b="1">
                <a:latin typeface="Rockwell"/>
                <a:ea typeface="Rockwell"/>
                <a:cs typeface="Rockwell"/>
                <a:sym typeface="Rockwell"/>
              </a:rPr>
              <a:t>Important Notice</a:t>
            </a:r>
            <a:endParaRPr/>
          </a:p>
        </p:txBody>
      </p:sp>
      <p:sp>
        <p:nvSpPr>
          <p:cNvPr id="95" name="Google Shape;95;p2"/>
          <p:cNvSpPr txBox="1">
            <a:spLocks noGrp="1"/>
          </p:cNvSpPr>
          <p:nvPr>
            <p:ph type="body" idx="1"/>
          </p:nvPr>
        </p:nvSpPr>
        <p:spPr>
          <a:xfrm>
            <a:off x="430212" y="831679"/>
            <a:ext cx="9380538" cy="4620751"/>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C2C2D"/>
              </a:buClr>
              <a:buSzPts val="1000"/>
              <a:buNone/>
            </a:pPr>
            <a:r>
              <a:rPr lang="en-US" sz="1000">
                <a:solidFill>
                  <a:srgbClr val="2C2C2D"/>
                </a:solidFill>
                <a:latin typeface="Arial"/>
                <a:ea typeface="Arial"/>
                <a:cs typeface="Arial"/>
                <a:sym typeface="Arial"/>
              </a:rPr>
              <a:t>This workshop is educational only and is not investment advice. If you need advice regarding your financial goals and investment needs, contact a financial advisor. </a:t>
            </a:r>
            <a:endParaRPr/>
          </a:p>
          <a:p>
            <a:pPr marL="0" lvl="0" indent="0" algn="l" rtl="0">
              <a:lnSpc>
                <a:spcPct val="90000"/>
              </a:lnSpc>
              <a:spcBef>
                <a:spcPts val="500"/>
              </a:spcBef>
              <a:spcAft>
                <a:spcPts val="0"/>
              </a:spcAft>
              <a:buClr>
                <a:srgbClr val="2C2C2D"/>
              </a:buClr>
              <a:buSzPts val="1000"/>
              <a:buNone/>
            </a:pPr>
            <a:r>
              <a:rPr lang="en-US" sz="1000" b="1">
                <a:solidFill>
                  <a:srgbClr val="2C2C2D"/>
                </a:solidFill>
                <a:latin typeface="Arial"/>
                <a:ea typeface="Arial"/>
                <a:cs typeface="Arial"/>
                <a:sym typeface="Arial"/>
              </a:rPr>
              <a:t>Annuities are long-term insurance products designed for retirement purposes. Many annuities offer four main features: (1) a selection of investment options, (2) tax-deferred earnings accumulation, (3) guaranteed lifetime payout options, and (4) death benefit options. Before investing, you should consider the annuity’s investment objectives, risks, charges and expenses. The prospectus contains this and other information. You can obtain a prospectus from your financial advisor or insurance company. Please read it carefully. </a:t>
            </a:r>
            <a:endParaRPr/>
          </a:p>
          <a:p>
            <a:pPr marL="0" lvl="0" indent="0" algn="l" rtl="0">
              <a:lnSpc>
                <a:spcPct val="90000"/>
              </a:lnSpc>
              <a:spcBef>
                <a:spcPts val="500"/>
              </a:spcBef>
              <a:spcAft>
                <a:spcPts val="0"/>
              </a:spcAft>
              <a:buClr>
                <a:srgbClr val="2C2C2D"/>
              </a:buClr>
              <a:buSzPts val="1000"/>
              <a:buNone/>
            </a:pPr>
            <a:r>
              <a:rPr lang="en-US" sz="1000" b="1">
                <a:solidFill>
                  <a:srgbClr val="2C2C2D"/>
                </a:solidFill>
                <a:latin typeface="Arial"/>
                <a:ea typeface="Arial"/>
                <a:cs typeface="Arial"/>
                <a:sym typeface="Arial"/>
              </a:rPr>
              <a:t>All guarantees are backed by the claims-paying ability of the issuer and do not extend to the performance of the underlying accounts which can fluctuate with changes in market conditions. </a:t>
            </a:r>
            <a:endParaRPr/>
          </a:p>
          <a:p>
            <a:pPr marL="0" lvl="0" indent="0" algn="l" rtl="0">
              <a:lnSpc>
                <a:spcPct val="90000"/>
              </a:lnSpc>
              <a:spcBef>
                <a:spcPts val="500"/>
              </a:spcBef>
              <a:spcAft>
                <a:spcPts val="0"/>
              </a:spcAft>
              <a:buClr>
                <a:srgbClr val="2C2C2D"/>
              </a:buClr>
              <a:buSzPts val="1000"/>
              <a:buNone/>
            </a:pPr>
            <a:r>
              <a:rPr lang="en-US" sz="1000">
                <a:solidFill>
                  <a:srgbClr val="2C2C2D"/>
                </a:solidFill>
                <a:latin typeface="Arial"/>
                <a:ea typeface="Arial"/>
                <a:cs typeface="Arial"/>
                <a:sym typeface="Arial"/>
              </a:rPr>
              <a:t>Annuity contract values, death benefits and other values fluctuate based on the performance of the investment options and may be worth more or less than your total purchase payment when surrendered. Withdrawals may be subject to surrender charges, and may also be subject to a market value adjustment (MVA). Withdrawals of taxable amounts are subject to ordinary income tax, and if taken before age 59½ may be subject to a 10% federal tax penalty. If you are considering purchasing an annuity as an IRA or other tax-qualified plan, you should consider benefits other than tax deferral since those plans already provide tax-deferred status. The company does not provide tax or legal advice. Contact a licensed professional. Financial advisors are not tax advisors nor attorneys. For information regarding your specific tax situation, please consult a tax professional. For legal questions consult your attorney.</a:t>
            </a:r>
            <a:endParaRPr/>
          </a:p>
          <a:p>
            <a:pPr marL="0" lvl="0" indent="0" algn="l" rtl="0">
              <a:lnSpc>
                <a:spcPct val="90000"/>
              </a:lnSpc>
              <a:spcBef>
                <a:spcPts val="500"/>
              </a:spcBef>
              <a:spcAft>
                <a:spcPts val="0"/>
              </a:spcAft>
              <a:buClr>
                <a:srgbClr val="2C2C2D"/>
              </a:buClr>
              <a:buSzPts val="1000"/>
              <a:buNone/>
            </a:pPr>
            <a:r>
              <a:rPr lang="en-US" sz="1000">
                <a:solidFill>
                  <a:srgbClr val="2C2C2D"/>
                </a:solidFill>
                <a:latin typeface="Arial"/>
                <a:ea typeface="Arial"/>
                <a:cs typeface="Arial"/>
                <a:sym typeface="Arial"/>
              </a:rPr>
              <a:t>CUNA Mutual Group is the marketing name for CUNA Mutual Holding Company, a mutual insurance holding company, its subsidiaries and affiliates.  Annuities are issued by CMFG Life Insurance Company (CMFG Life) and MEMBERS Life Insurance Company (MEMBERS Life) and distributed by their affiliate, CUNA Brokerage Services, Inc., member FINRA/SIPC, a registered broker/dealer, 2000 Heritage Way, Waverly, IA, 50677. CMFG Life and MEMBERS Life are stock insurance companies. MEMBERS</a:t>
            </a:r>
            <a:r>
              <a:rPr lang="en-US" sz="1000" baseline="30000">
                <a:solidFill>
                  <a:srgbClr val="2C2C2D"/>
                </a:solidFill>
                <a:latin typeface="Arial"/>
                <a:ea typeface="Arial"/>
                <a:cs typeface="Arial"/>
                <a:sym typeface="Arial"/>
              </a:rPr>
              <a:t>®</a:t>
            </a:r>
            <a:r>
              <a:rPr lang="en-US" sz="1000">
                <a:solidFill>
                  <a:srgbClr val="2C2C2D"/>
                </a:solidFill>
                <a:latin typeface="Arial"/>
                <a:ea typeface="Arial"/>
                <a:cs typeface="Arial"/>
                <a:sym typeface="Arial"/>
              </a:rPr>
              <a:t> is a registered trademark of CMFG Life. </a:t>
            </a:r>
            <a:r>
              <a:rPr lang="en-US" sz="1000" b="1">
                <a:solidFill>
                  <a:srgbClr val="2C2C2D"/>
                </a:solidFill>
                <a:latin typeface="Arial"/>
                <a:ea typeface="Arial"/>
                <a:cs typeface="Arial"/>
                <a:sym typeface="Arial"/>
              </a:rPr>
              <a:t>Investment and insurance products are not federally insured, may involve investment risk, may lose value and are not obligations of or guaranteed by any depository or lending institution. </a:t>
            </a:r>
            <a:r>
              <a:rPr lang="en-US" sz="1000">
                <a:solidFill>
                  <a:srgbClr val="2C2C2D"/>
                </a:solidFill>
                <a:latin typeface="Arial"/>
                <a:ea typeface="Arial"/>
                <a:cs typeface="Arial"/>
                <a:sym typeface="Arial"/>
              </a:rPr>
              <a:t>All contracts and forms may vary by state, and may not be available in all states or through all broker/dealers.</a:t>
            </a:r>
            <a:endParaRPr/>
          </a:p>
          <a:p>
            <a:pPr marL="0" lvl="0" indent="0" algn="l" rtl="0">
              <a:lnSpc>
                <a:spcPct val="90000"/>
              </a:lnSpc>
              <a:spcBef>
                <a:spcPts val="500"/>
              </a:spcBef>
              <a:spcAft>
                <a:spcPts val="0"/>
              </a:spcAft>
              <a:buClr>
                <a:srgbClr val="2C2C2D"/>
              </a:buClr>
              <a:buSzPts val="1000"/>
              <a:buNone/>
            </a:pPr>
            <a:r>
              <a:rPr lang="en-US" sz="1000">
                <a:solidFill>
                  <a:srgbClr val="2C2C2D"/>
                </a:solidFill>
                <a:latin typeface="Arial"/>
                <a:ea typeface="Arial"/>
                <a:cs typeface="Arial"/>
                <a:sym typeface="Arial"/>
              </a:rPr>
              <a:t>There are distinct differences between annuities and certificates of deposit or other guaranteed fixed income instruments sold through a credit union or bank. Most certificates are considered short-term investments, while annuities are considered long-term investments. The investment in a certificate is insured by the federal government, either through the FDIC or NCUA. Any guarantees provided by an annuity are backed by an insurance company. Discuss with your advisor the benefits, costs and limitations of annuities.</a:t>
            </a:r>
            <a:endParaRPr/>
          </a:p>
        </p:txBody>
      </p:sp>
      <p:sp>
        <p:nvSpPr>
          <p:cNvPr id="96" name="Google Shape;96;p2"/>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8</a:t>
            </a:fld>
            <a:endParaRPr sz="1100" b="0" i="0" u="none" strike="noStrike" cap="none">
              <a:solidFill>
                <a:srgbClr val="2C2C2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30388" y="130334"/>
            <a:ext cx="9297811" cy="424732"/>
          </a:xfrm>
          <a:prstGeom prst="rect">
            <a:avLst/>
          </a:prstGeom>
          <a:noFill/>
          <a:ln>
            <a:noFill/>
          </a:ln>
        </p:spPr>
        <p:txBody>
          <a:bodyPr spcFirstLastPara="1" wrap="square" lIns="0" tIns="45700" rIns="91425" bIns="45700" anchor="t" anchorCtr="0">
            <a:spAutoFit/>
          </a:bodyPr>
          <a:lstStyle/>
          <a:p>
            <a:pPr marL="0" lvl="0" indent="0" algn="ctr" rtl="0">
              <a:lnSpc>
                <a:spcPct val="90000"/>
              </a:lnSpc>
              <a:spcBef>
                <a:spcPts val="0"/>
              </a:spcBef>
              <a:spcAft>
                <a:spcPts val="0"/>
              </a:spcAft>
              <a:buClr>
                <a:srgbClr val="BCCF31"/>
              </a:buClr>
              <a:buSzPts val="2400"/>
              <a:buFont typeface="Rockwell"/>
              <a:buNone/>
            </a:pPr>
            <a:r>
              <a:rPr lang="en-US" sz="2400" b="1">
                <a:solidFill>
                  <a:srgbClr val="BCCF31"/>
                </a:solidFill>
                <a:latin typeface="Rockwell"/>
                <a:ea typeface="Rockwell"/>
                <a:cs typeface="Rockwell"/>
                <a:sym typeface="Rockwell"/>
              </a:rPr>
              <a:t>Our Commitment</a:t>
            </a:r>
            <a:endParaRPr/>
          </a:p>
        </p:txBody>
      </p:sp>
      <p:sp>
        <p:nvSpPr>
          <p:cNvPr id="103" name="Google Shape;103;p3"/>
          <p:cNvSpPr txBox="1">
            <a:spLocks noGrp="1"/>
          </p:cNvSpPr>
          <p:nvPr>
            <p:ph type="body" idx="1"/>
          </p:nvPr>
        </p:nvSpPr>
        <p:spPr>
          <a:xfrm>
            <a:off x="430393" y="3283533"/>
            <a:ext cx="2662054" cy="157022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rgbClr val="2C2C2D"/>
              </a:buClr>
              <a:buSzPts val="2000"/>
              <a:buNone/>
            </a:pPr>
            <a:r>
              <a:rPr lang="en-US" sz="2000">
                <a:solidFill>
                  <a:srgbClr val="2C2C2D"/>
                </a:solidFill>
                <a:latin typeface="Arial"/>
                <a:ea typeface="Arial"/>
                <a:cs typeface="Arial"/>
                <a:sym typeface="Arial"/>
              </a:rPr>
              <a:t>Review the different options that employees have for their employer-based retirement plans when leaving or retiring</a:t>
            </a:r>
            <a:endParaRPr/>
          </a:p>
        </p:txBody>
      </p:sp>
      <p:sp>
        <p:nvSpPr>
          <p:cNvPr id="104" name="Google Shape;104;p3"/>
          <p:cNvSpPr/>
          <p:nvPr/>
        </p:nvSpPr>
        <p:spPr>
          <a:xfrm>
            <a:off x="358328" y="752569"/>
            <a:ext cx="9441758" cy="106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accent4"/>
                </a:solidFill>
                <a:latin typeface="Arial"/>
                <a:ea typeface="Arial"/>
                <a:cs typeface="Arial"/>
                <a:sym typeface="Arial"/>
              </a:rPr>
              <a:t>In today’s session, we will:</a:t>
            </a:r>
            <a:endParaRPr sz="1500" b="1" i="0" u="none" strike="noStrike" cap="none">
              <a:solidFill>
                <a:schemeClr val="accent2"/>
              </a:solidFill>
              <a:latin typeface="Arial"/>
              <a:ea typeface="Arial"/>
              <a:cs typeface="Arial"/>
              <a:sym typeface="Arial"/>
            </a:endParaRPr>
          </a:p>
        </p:txBody>
      </p:sp>
      <p:cxnSp>
        <p:nvCxnSpPr>
          <p:cNvPr id="105" name="Google Shape;105;p3"/>
          <p:cNvCxnSpPr/>
          <p:nvPr/>
        </p:nvCxnSpPr>
        <p:spPr>
          <a:xfrm>
            <a:off x="3517263" y="2052492"/>
            <a:ext cx="0" cy="3033011"/>
          </a:xfrm>
          <a:prstGeom prst="straightConnector1">
            <a:avLst/>
          </a:prstGeom>
          <a:noFill/>
          <a:ln w="9525" cap="flat" cmpd="sng">
            <a:solidFill>
              <a:srgbClr val="7F7F7F"/>
            </a:solidFill>
            <a:prstDash val="solid"/>
            <a:miter lim="800000"/>
            <a:headEnd type="none" w="sm" len="sm"/>
            <a:tailEnd type="none" w="sm" len="sm"/>
          </a:ln>
        </p:spPr>
      </p:cxnSp>
      <p:cxnSp>
        <p:nvCxnSpPr>
          <p:cNvPr id="106" name="Google Shape;106;p3"/>
          <p:cNvCxnSpPr/>
          <p:nvPr/>
        </p:nvCxnSpPr>
        <p:spPr>
          <a:xfrm>
            <a:off x="6607201" y="2052492"/>
            <a:ext cx="0" cy="3033011"/>
          </a:xfrm>
          <a:prstGeom prst="straightConnector1">
            <a:avLst/>
          </a:prstGeom>
          <a:noFill/>
          <a:ln w="9525" cap="flat" cmpd="sng">
            <a:solidFill>
              <a:srgbClr val="7F7F7F"/>
            </a:solidFill>
            <a:prstDash val="solid"/>
            <a:miter lim="800000"/>
            <a:headEnd type="none" w="sm" len="sm"/>
            <a:tailEnd type="none" w="sm" len="sm"/>
          </a:ln>
        </p:spPr>
      </p:cxnSp>
      <p:grpSp>
        <p:nvGrpSpPr>
          <p:cNvPr id="107" name="Google Shape;107;p3"/>
          <p:cNvGrpSpPr/>
          <p:nvPr/>
        </p:nvGrpSpPr>
        <p:grpSpPr>
          <a:xfrm>
            <a:off x="7911607" y="2271923"/>
            <a:ext cx="813568" cy="758558"/>
            <a:chOff x="8204201" y="3803650"/>
            <a:chExt cx="892175" cy="831850"/>
          </a:xfrm>
        </p:grpSpPr>
        <p:sp>
          <p:nvSpPr>
            <p:cNvPr id="108" name="Google Shape;108;p3"/>
            <p:cNvSpPr/>
            <p:nvPr/>
          </p:nvSpPr>
          <p:spPr>
            <a:xfrm>
              <a:off x="8720138" y="3803650"/>
              <a:ext cx="163513" cy="165100"/>
            </a:xfrm>
            <a:prstGeom prst="ellipse">
              <a:avLst/>
            </a:prstGeom>
            <a:solidFill>
              <a:srgbClr val="BCCF3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p:txBody>
        </p:sp>
        <p:sp>
          <p:nvSpPr>
            <p:cNvPr id="109" name="Google Shape;109;p3"/>
            <p:cNvSpPr/>
            <p:nvPr/>
          </p:nvSpPr>
          <p:spPr>
            <a:xfrm>
              <a:off x="8204201" y="4025900"/>
              <a:ext cx="892175" cy="609600"/>
            </a:xfrm>
            <a:custGeom>
              <a:avLst/>
              <a:gdLst/>
              <a:ahLst/>
              <a:cxnLst/>
              <a:rect l="l" t="t" r="r" b="b"/>
              <a:pathLst>
                <a:path w="365" h="251" extrusionOk="0">
                  <a:moveTo>
                    <a:pt x="363" y="67"/>
                  </a:moveTo>
                  <a:cubicBezTo>
                    <a:pt x="362" y="65"/>
                    <a:pt x="359" y="64"/>
                    <a:pt x="356" y="65"/>
                  </a:cubicBezTo>
                  <a:cubicBezTo>
                    <a:pt x="355" y="66"/>
                    <a:pt x="354" y="66"/>
                    <a:pt x="352" y="67"/>
                  </a:cubicBezTo>
                  <a:cubicBezTo>
                    <a:pt x="352" y="66"/>
                    <a:pt x="352" y="66"/>
                    <a:pt x="353" y="66"/>
                  </a:cubicBezTo>
                  <a:cubicBezTo>
                    <a:pt x="355" y="63"/>
                    <a:pt x="357" y="58"/>
                    <a:pt x="357" y="54"/>
                  </a:cubicBezTo>
                  <a:cubicBezTo>
                    <a:pt x="357" y="52"/>
                    <a:pt x="356" y="49"/>
                    <a:pt x="355" y="47"/>
                  </a:cubicBezTo>
                  <a:cubicBezTo>
                    <a:pt x="354" y="44"/>
                    <a:pt x="352" y="42"/>
                    <a:pt x="350" y="40"/>
                  </a:cubicBezTo>
                  <a:cubicBezTo>
                    <a:pt x="347" y="37"/>
                    <a:pt x="342" y="36"/>
                    <a:pt x="338" y="36"/>
                  </a:cubicBezTo>
                  <a:cubicBezTo>
                    <a:pt x="334" y="36"/>
                    <a:pt x="329" y="38"/>
                    <a:pt x="327" y="41"/>
                  </a:cubicBezTo>
                  <a:cubicBezTo>
                    <a:pt x="324" y="44"/>
                    <a:pt x="322" y="49"/>
                    <a:pt x="322" y="54"/>
                  </a:cubicBezTo>
                  <a:cubicBezTo>
                    <a:pt x="322" y="56"/>
                    <a:pt x="322" y="59"/>
                    <a:pt x="324" y="62"/>
                  </a:cubicBezTo>
                  <a:cubicBezTo>
                    <a:pt x="326" y="66"/>
                    <a:pt x="329" y="69"/>
                    <a:pt x="332" y="72"/>
                  </a:cubicBezTo>
                  <a:cubicBezTo>
                    <a:pt x="331" y="73"/>
                    <a:pt x="330" y="73"/>
                    <a:pt x="328" y="74"/>
                  </a:cubicBezTo>
                  <a:cubicBezTo>
                    <a:pt x="312" y="30"/>
                    <a:pt x="273" y="7"/>
                    <a:pt x="233" y="0"/>
                  </a:cubicBezTo>
                  <a:cubicBezTo>
                    <a:pt x="235" y="5"/>
                    <a:pt x="236" y="10"/>
                    <a:pt x="236" y="15"/>
                  </a:cubicBezTo>
                  <a:cubicBezTo>
                    <a:pt x="236" y="19"/>
                    <a:pt x="236" y="22"/>
                    <a:pt x="235" y="26"/>
                  </a:cubicBezTo>
                  <a:cubicBezTo>
                    <a:pt x="243" y="27"/>
                    <a:pt x="247" y="28"/>
                    <a:pt x="247" y="28"/>
                  </a:cubicBezTo>
                  <a:cubicBezTo>
                    <a:pt x="251" y="30"/>
                    <a:pt x="252" y="33"/>
                    <a:pt x="251" y="37"/>
                  </a:cubicBezTo>
                  <a:cubicBezTo>
                    <a:pt x="250" y="40"/>
                    <a:pt x="246" y="42"/>
                    <a:pt x="243" y="41"/>
                  </a:cubicBezTo>
                  <a:cubicBezTo>
                    <a:pt x="243" y="41"/>
                    <a:pt x="243" y="40"/>
                    <a:pt x="243" y="40"/>
                  </a:cubicBezTo>
                  <a:cubicBezTo>
                    <a:pt x="242" y="40"/>
                    <a:pt x="242" y="40"/>
                    <a:pt x="241" y="40"/>
                  </a:cubicBezTo>
                  <a:cubicBezTo>
                    <a:pt x="240" y="40"/>
                    <a:pt x="238" y="39"/>
                    <a:pt x="236" y="39"/>
                  </a:cubicBezTo>
                  <a:cubicBezTo>
                    <a:pt x="230" y="38"/>
                    <a:pt x="222" y="37"/>
                    <a:pt x="211" y="37"/>
                  </a:cubicBezTo>
                  <a:cubicBezTo>
                    <a:pt x="207" y="37"/>
                    <a:pt x="203" y="37"/>
                    <a:pt x="199" y="37"/>
                  </a:cubicBezTo>
                  <a:cubicBezTo>
                    <a:pt x="171" y="39"/>
                    <a:pt x="156" y="48"/>
                    <a:pt x="155" y="48"/>
                  </a:cubicBezTo>
                  <a:cubicBezTo>
                    <a:pt x="152" y="50"/>
                    <a:pt x="148" y="49"/>
                    <a:pt x="146" y="46"/>
                  </a:cubicBezTo>
                  <a:cubicBezTo>
                    <a:pt x="144" y="43"/>
                    <a:pt x="145" y="39"/>
                    <a:pt x="148" y="37"/>
                  </a:cubicBezTo>
                  <a:cubicBezTo>
                    <a:pt x="149" y="37"/>
                    <a:pt x="152" y="35"/>
                    <a:pt x="158" y="32"/>
                  </a:cubicBezTo>
                  <a:cubicBezTo>
                    <a:pt x="156" y="27"/>
                    <a:pt x="154" y="21"/>
                    <a:pt x="154" y="15"/>
                  </a:cubicBezTo>
                  <a:cubicBezTo>
                    <a:pt x="154" y="12"/>
                    <a:pt x="155" y="10"/>
                    <a:pt x="155" y="7"/>
                  </a:cubicBezTo>
                  <a:cubicBezTo>
                    <a:pt x="136" y="15"/>
                    <a:pt x="119" y="25"/>
                    <a:pt x="104" y="36"/>
                  </a:cubicBezTo>
                  <a:cubicBezTo>
                    <a:pt x="85" y="13"/>
                    <a:pt x="65" y="14"/>
                    <a:pt x="65" y="14"/>
                  </a:cubicBezTo>
                  <a:cubicBezTo>
                    <a:pt x="69" y="27"/>
                    <a:pt x="75" y="48"/>
                    <a:pt x="77" y="56"/>
                  </a:cubicBezTo>
                  <a:cubicBezTo>
                    <a:pt x="59" y="71"/>
                    <a:pt x="47" y="84"/>
                    <a:pt x="40" y="88"/>
                  </a:cubicBezTo>
                  <a:cubicBezTo>
                    <a:pt x="24" y="96"/>
                    <a:pt x="21" y="97"/>
                    <a:pt x="21" y="97"/>
                  </a:cubicBezTo>
                  <a:cubicBezTo>
                    <a:pt x="2" y="95"/>
                    <a:pt x="0" y="104"/>
                    <a:pt x="0" y="118"/>
                  </a:cubicBezTo>
                  <a:cubicBezTo>
                    <a:pt x="10" y="147"/>
                    <a:pt x="10" y="147"/>
                    <a:pt x="10" y="147"/>
                  </a:cubicBezTo>
                  <a:cubicBezTo>
                    <a:pt x="15" y="160"/>
                    <a:pt x="24" y="173"/>
                    <a:pt x="38" y="173"/>
                  </a:cubicBezTo>
                  <a:cubicBezTo>
                    <a:pt x="52" y="177"/>
                    <a:pt x="52" y="177"/>
                    <a:pt x="52" y="177"/>
                  </a:cubicBezTo>
                  <a:cubicBezTo>
                    <a:pt x="75" y="201"/>
                    <a:pt x="108" y="215"/>
                    <a:pt x="119" y="217"/>
                  </a:cubicBezTo>
                  <a:cubicBezTo>
                    <a:pt x="115" y="241"/>
                    <a:pt x="115" y="241"/>
                    <a:pt x="115" y="241"/>
                  </a:cubicBezTo>
                  <a:cubicBezTo>
                    <a:pt x="115" y="246"/>
                    <a:pt x="119" y="250"/>
                    <a:pt x="123" y="250"/>
                  </a:cubicBezTo>
                  <a:cubicBezTo>
                    <a:pt x="153" y="250"/>
                    <a:pt x="153" y="250"/>
                    <a:pt x="153" y="250"/>
                  </a:cubicBezTo>
                  <a:cubicBezTo>
                    <a:pt x="157" y="250"/>
                    <a:pt x="165" y="229"/>
                    <a:pt x="165" y="229"/>
                  </a:cubicBezTo>
                  <a:cubicBezTo>
                    <a:pt x="177" y="231"/>
                    <a:pt x="188" y="233"/>
                    <a:pt x="198" y="233"/>
                  </a:cubicBezTo>
                  <a:cubicBezTo>
                    <a:pt x="216" y="232"/>
                    <a:pt x="224" y="232"/>
                    <a:pt x="239" y="228"/>
                  </a:cubicBezTo>
                  <a:cubicBezTo>
                    <a:pt x="246" y="243"/>
                    <a:pt x="246" y="243"/>
                    <a:pt x="246" y="243"/>
                  </a:cubicBezTo>
                  <a:cubicBezTo>
                    <a:pt x="246" y="248"/>
                    <a:pt x="250" y="251"/>
                    <a:pt x="254" y="251"/>
                  </a:cubicBezTo>
                  <a:cubicBezTo>
                    <a:pt x="277" y="251"/>
                    <a:pt x="277" y="251"/>
                    <a:pt x="277" y="251"/>
                  </a:cubicBezTo>
                  <a:cubicBezTo>
                    <a:pt x="281" y="251"/>
                    <a:pt x="285" y="248"/>
                    <a:pt x="285" y="243"/>
                  </a:cubicBezTo>
                  <a:cubicBezTo>
                    <a:pt x="285" y="243"/>
                    <a:pt x="297" y="201"/>
                    <a:pt x="297" y="201"/>
                  </a:cubicBezTo>
                  <a:cubicBezTo>
                    <a:pt x="320" y="182"/>
                    <a:pt x="335" y="156"/>
                    <a:pt x="336" y="128"/>
                  </a:cubicBezTo>
                  <a:cubicBezTo>
                    <a:pt x="337" y="111"/>
                    <a:pt x="335" y="97"/>
                    <a:pt x="331" y="84"/>
                  </a:cubicBezTo>
                  <a:cubicBezTo>
                    <a:pt x="335" y="82"/>
                    <a:pt x="339" y="79"/>
                    <a:pt x="343" y="76"/>
                  </a:cubicBezTo>
                  <a:cubicBezTo>
                    <a:pt x="345" y="77"/>
                    <a:pt x="347" y="77"/>
                    <a:pt x="350" y="77"/>
                  </a:cubicBezTo>
                  <a:cubicBezTo>
                    <a:pt x="354" y="77"/>
                    <a:pt x="358" y="76"/>
                    <a:pt x="361" y="74"/>
                  </a:cubicBezTo>
                  <a:cubicBezTo>
                    <a:pt x="364" y="73"/>
                    <a:pt x="365" y="70"/>
                    <a:pt x="363" y="67"/>
                  </a:cubicBezTo>
                  <a:close/>
                  <a:moveTo>
                    <a:pt x="70" y="121"/>
                  </a:moveTo>
                  <a:cubicBezTo>
                    <a:pt x="65" y="121"/>
                    <a:pt x="62" y="114"/>
                    <a:pt x="62" y="106"/>
                  </a:cubicBezTo>
                  <a:cubicBezTo>
                    <a:pt x="62" y="97"/>
                    <a:pt x="65" y="91"/>
                    <a:pt x="70" y="91"/>
                  </a:cubicBezTo>
                  <a:cubicBezTo>
                    <a:pt x="74" y="91"/>
                    <a:pt x="77" y="97"/>
                    <a:pt x="77" y="106"/>
                  </a:cubicBezTo>
                  <a:cubicBezTo>
                    <a:pt x="77" y="114"/>
                    <a:pt x="74" y="121"/>
                    <a:pt x="70" y="121"/>
                  </a:cubicBezTo>
                  <a:close/>
                  <a:moveTo>
                    <a:pt x="234" y="169"/>
                  </a:moveTo>
                  <a:cubicBezTo>
                    <a:pt x="232" y="172"/>
                    <a:pt x="230" y="175"/>
                    <a:pt x="226" y="178"/>
                  </a:cubicBezTo>
                  <a:cubicBezTo>
                    <a:pt x="222" y="182"/>
                    <a:pt x="215" y="184"/>
                    <a:pt x="208" y="185"/>
                  </a:cubicBezTo>
                  <a:cubicBezTo>
                    <a:pt x="208" y="193"/>
                    <a:pt x="208" y="193"/>
                    <a:pt x="208" y="193"/>
                  </a:cubicBezTo>
                  <a:cubicBezTo>
                    <a:pt x="208" y="196"/>
                    <a:pt x="206" y="197"/>
                    <a:pt x="204" y="197"/>
                  </a:cubicBezTo>
                  <a:cubicBezTo>
                    <a:pt x="194" y="197"/>
                    <a:pt x="194" y="197"/>
                    <a:pt x="194" y="197"/>
                  </a:cubicBezTo>
                  <a:cubicBezTo>
                    <a:pt x="192" y="197"/>
                    <a:pt x="190" y="196"/>
                    <a:pt x="190" y="193"/>
                  </a:cubicBezTo>
                  <a:cubicBezTo>
                    <a:pt x="190" y="185"/>
                    <a:pt x="190" y="185"/>
                    <a:pt x="190" y="185"/>
                  </a:cubicBezTo>
                  <a:cubicBezTo>
                    <a:pt x="188" y="185"/>
                    <a:pt x="185" y="184"/>
                    <a:pt x="183" y="184"/>
                  </a:cubicBezTo>
                  <a:cubicBezTo>
                    <a:pt x="179" y="182"/>
                    <a:pt x="174" y="180"/>
                    <a:pt x="171" y="177"/>
                  </a:cubicBezTo>
                  <a:cubicBezTo>
                    <a:pt x="168" y="175"/>
                    <a:pt x="166" y="173"/>
                    <a:pt x="165" y="170"/>
                  </a:cubicBezTo>
                  <a:cubicBezTo>
                    <a:pt x="163" y="166"/>
                    <a:pt x="162" y="162"/>
                    <a:pt x="162" y="162"/>
                  </a:cubicBezTo>
                  <a:cubicBezTo>
                    <a:pt x="162" y="160"/>
                    <a:pt x="164" y="158"/>
                    <a:pt x="166" y="158"/>
                  </a:cubicBezTo>
                  <a:cubicBezTo>
                    <a:pt x="176" y="158"/>
                    <a:pt x="176" y="158"/>
                    <a:pt x="176" y="158"/>
                  </a:cubicBezTo>
                  <a:cubicBezTo>
                    <a:pt x="178" y="158"/>
                    <a:pt x="181" y="159"/>
                    <a:pt x="181" y="160"/>
                  </a:cubicBezTo>
                  <a:cubicBezTo>
                    <a:pt x="181" y="160"/>
                    <a:pt x="181" y="160"/>
                    <a:pt x="181" y="161"/>
                  </a:cubicBezTo>
                  <a:cubicBezTo>
                    <a:pt x="181" y="162"/>
                    <a:pt x="182" y="162"/>
                    <a:pt x="182" y="163"/>
                  </a:cubicBezTo>
                  <a:cubicBezTo>
                    <a:pt x="184" y="165"/>
                    <a:pt x="186" y="166"/>
                    <a:pt x="190" y="167"/>
                  </a:cubicBezTo>
                  <a:cubicBezTo>
                    <a:pt x="193" y="168"/>
                    <a:pt x="196" y="168"/>
                    <a:pt x="199" y="168"/>
                  </a:cubicBezTo>
                  <a:cubicBezTo>
                    <a:pt x="200" y="168"/>
                    <a:pt x="200" y="168"/>
                    <a:pt x="201" y="168"/>
                  </a:cubicBezTo>
                  <a:cubicBezTo>
                    <a:pt x="206" y="168"/>
                    <a:pt x="209" y="167"/>
                    <a:pt x="212" y="166"/>
                  </a:cubicBezTo>
                  <a:cubicBezTo>
                    <a:pt x="215" y="164"/>
                    <a:pt x="216" y="163"/>
                    <a:pt x="217" y="161"/>
                  </a:cubicBezTo>
                  <a:cubicBezTo>
                    <a:pt x="217" y="160"/>
                    <a:pt x="218" y="159"/>
                    <a:pt x="218" y="158"/>
                  </a:cubicBezTo>
                  <a:cubicBezTo>
                    <a:pt x="218" y="157"/>
                    <a:pt x="217" y="155"/>
                    <a:pt x="216" y="153"/>
                  </a:cubicBezTo>
                  <a:cubicBezTo>
                    <a:pt x="216" y="153"/>
                    <a:pt x="215" y="152"/>
                    <a:pt x="214" y="151"/>
                  </a:cubicBezTo>
                  <a:cubicBezTo>
                    <a:pt x="213" y="150"/>
                    <a:pt x="212" y="149"/>
                    <a:pt x="210" y="148"/>
                  </a:cubicBezTo>
                  <a:cubicBezTo>
                    <a:pt x="206" y="147"/>
                    <a:pt x="201" y="145"/>
                    <a:pt x="195" y="143"/>
                  </a:cubicBezTo>
                  <a:cubicBezTo>
                    <a:pt x="192" y="141"/>
                    <a:pt x="188" y="140"/>
                    <a:pt x="184" y="138"/>
                  </a:cubicBezTo>
                  <a:cubicBezTo>
                    <a:pt x="179" y="136"/>
                    <a:pt x="176" y="134"/>
                    <a:pt x="172" y="131"/>
                  </a:cubicBezTo>
                  <a:cubicBezTo>
                    <a:pt x="169" y="129"/>
                    <a:pt x="167" y="127"/>
                    <a:pt x="166" y="124"/>
                  </a:cubicBezTo>
                  <a:cubicBezTo>
                    <a:pt x="163" y="120"/>
                    <a:pt x="162" y="116"/>
                    <a:pt x="162" y="111"/>
                  </a:cubicBezTo>
                  <a:cubicBezTo>
                    <a:pt x="162" y="107"/>
                    <a:pt x="163" y="104"/>
                    <a:pt x="164" y="100"/>
                  </a:cubicBezTo>
                  <a:cubicBezTo>
                    <a:pt x="166" y="97"/>
                    <a:pt x="169" y="94"/>
                    <a:pt x="172" y="91"/>
                  </a:cubicBezTo>
                  <a:cubicBezTo>
                    <a:pt x="177" y="87"/>
                    <a:pt x="183" y="85"/>
                    <a:pt x="190" y="84"/>
                  </a:cubicBezTo>
                  <a:cubicBezTo>
                    <a:pt x="190" y="76"/>
                    <a:pt x="190" y="76"/>
                    <a:pt x="190" y="76"/>
                  </a:cubicBezTo>
                  <a:cubicBezTo>
                    <a:pt x="190" y="73"/>
                    <a:pt x="192" y="71"/>
                    <a:pt x="194" y="71"/>
                  </a:cubicBezTo>
                  <a:cubicBezTo>
                    <a:pt x="204" y="71"/>
                    <a:pt x="204" y="71"/>
                    <a:pt x="204" y="71"/>
                  </a:cubicBezTo>
                  <a:cubicBezTo>
                    <a:pt x="206" y="71"/>
                    <a:pt x="208" y="73"/>
                    <a:pt x="208" y="76"/>
                  </a:cubicBezTo>
                  <a:cubicBezTo>
                    <a:pt x="208" y="84"/>
                    <a:pt x="208" y="84"/>
                    <a:pt x="208" y="84"/>
                  </a:cubicBezTo>
                  <a:cubicBezTo>
                    <a:pt x="211" y="84"/>
                    <a:pt x="213" y="85"/>
                    <a:pt x="215" y="85"/>
                  </a:cubicBezTo>
                  <a:cubicBezTo>
                    <a:pt x="219" y="87"/>
                    <a:pt x="224" y="89"/>
                    <a:pt x="227" y="92"/>
                  </a:cubicBezTo>
                  <a:cubicBezTo>
                    <a:pt x="230" y="94"/>
                    <a:pt x="232" y="96"/>
                    <a:pt x="233" y="99"/>
                  </a:cubicBezTo>
                  <a:cubicBezTo>
                    <a:pt x="235" y="103"/>
                    <a:pt x="236" y="107"/>
                    <a:pt x="236" y="107"/>
                  </a:cubicBezTo>
                  <a:cubicBezTo>
                    <a:pt x="236" y="109"/>
                    <a:pt x="234" y="111"/>
                    <a:pt x="232" y="111"/>
                  </a:cubicBezTo>
                  <a:cubicBezTo>
                    <a:pt x="222" y="111"/>
                    <a:pt x="222" y="111"/>
                    <a:pt x="222" y="111"/>
                  </a:cubicBezTo>
                  <a:cubicBezTo>
                    <a:pt x="220" y="111"/>
                    <a:pt x="218" y="110"/>
                    <a:pt x="217" y="109"/>
                  </a:cubicBezTo>
                  <a:cubicBezTo>
                    <a:pt x="217" y="109"/>
                    <a:pt x="217" y="109"/>
                    <a:pt x="217" y="108"/>
                  </a:cubicBezTo>
                  <a:cubicBezTo>
                    <a:pt x="217" y="107"/>
                    <a:pt x="216" y="106"/>
                    <a:pt x="216" y="106"/>
                  </a:cubicBezTo>
                  <a:cubicBezTo>
                    <a:pt x="214" y="104"/>
                    <a:pt x="212" y="103"/>
                    <a:pt x="208" y="102"/>
                  </a:cubicBezTo>
                  <a:cubicBezTo>
                    <a:pt x="205" y="101"/>
                    <a:pt x="202" y="100"/>
                    <a:pt x="199" y="100"/>
                  </a:cubicBezTo>
                  <a:cubicBezTo>
                    <a:pt x="198" y="100"/>
                    <a:pt x="198" y="100"/>
                    <a:pt x="197" y="100"/>
                  </a:cubicBezTo>
                  <a:cubicBezTo>
                    <a:pt x="192" y="101"/>
                    <a:pt x="189" y="102"/>
                    <a:pt x="186" y="103"/>
                  </a:cubicBezTo>
                  <a:cubicBezTo>
                    <a:pt x="184" y="105"/>
                    <a:pt x="182" y="106"/>
                    <a:pt x="181" y="108"/>
                  </a:cubicBezTo>
                  <a:cubicBezTo>
                    <a:pt x="181" y="109"/>
                    <a:pt x="180" y="110"/>
                    <a:pt x="180" y="111"/>
                  </a:cubicBezTo>
                  <a:cubicBezTo>
                    <a:pt x="180" y="112"/>
                    <a:pt x="181" y="114"/>
                    <a:pt x="182" y="115"/>
                  </a:cubicBezTo>
                  <a:cubicBezTo>
                    <a:pt x="182" y="116"/>
                    <a:pt x="183" y="117"/>
                    <a:pt x="184" y="118"/>
                  </a:cubicBezTo>
                  <a:cubicBezTo>
                    <a:pt x="185" y="119"/>
                    <a:pt x="187" y="119"/>
                    <a:pt x="188" y="120"/>
                  </a:cubicBezTo>
                  <a:cubicBezTo>
                    <a:pt x="192" y="122"/>
                    <a:pt x="197" y="124"/>
                    <a:pt x="203" y="126"/>
                  </a:cubicBezTo>
                  <a:cubicBezTo>
                    <a:pt x="206" y="128"/>
                    <a:pt x="211" y="129"/>
                    <a:pt x="215" y="131"/>
                  </a:cubicBezTo>
                  <a:cubicBezTo>
                    <a:pt x="219" y="133"/>
                    <a:pt x="223" y="135"/>
                    <a:pt x="226" y="138"/>
                  </a:cubicBezTo>
                  <a:cubicBezTo>
                    <a:pt x="229" y="140"/>
                    <a:pt x="231" y="142"/>
                    <a:pt x="233" y="145"/>
                  </a:cubicBezTo>
                  <a:cubicBezTo>
                    <a:pt x="235" y="149"/>
                    <a:pt x="236" y="153"/>
                    <a:pt x="236" y="158"/>
                  </a:cubicBezTo>
                  <a:cubicBezTo>
                    <a:pt x="236" y="162"/>
                    <a:pt x="235" y="165"/>
                    <a:pt x="234" y="169"/>
                  </a:cubicBezTo>
                  <a:close/>
                  <a:moveTo>
                    <a:pt x="344" y="60"/>
                  </a:moveTo>
                  <a:cubicBezTo>
                    <a:pt x="343" y="62"/>
                    <a:pt x="342" y="63"/>
                    <a:pt x="341" y="65"/>
                  </a:cubicBezTo>
                  <a:cubicBezTo>
                    <a:pt x="340" y="65"/>
                    <a:pt x="340" y="65"/>
                    <a:pt x="340" y="64"/>
                  </a:cubicBezTo>
                  <a:cubicBezTo>
                    <a:pt x="337" y="63"/>
                    <a:pt x="334" y="61"/>
                    <a:pt x="333" y="58"/>
                  </a:cubicBezTo>
                  <a:cubicBezTo>
                    <a:pt x="332" y="56"/>
                    <a:pt x="332" y="55"/>
                    <a:pt x="332" y="54"/>
                  </a:cubicBezTo>
                  <a:cubicBezTo>
                    <a:pt x="332" y="51"/>
                    <a:pt x="333" y="49"/>
                    <a:pt x="334" y="48"/>
                  </a:cubicBezTo>
                  <a:cubicBezTo>
                    <a:pt x="335" y="46"/>
                    <a:pt x="337" y="46"/>
                    <a:pt x="338" y="46"/>
                  </a:cubicBezTo>
                  <a:cubicBezTo>
                    <a:pt x="340" y="46"/>
                    <a:pt x="341" y="46"/>
                    <a:pt x="343" y="48"/>
                  </a:cubicBezTo>
                  <a:cubicBezTo>
                    <a:pt x="345" y="49"/>
                    <a:pt x="345" y="50"/>
                    <a:pt x="346" y="51"/>
                  </a:cubicBezTo>
                  <a:cubicBezTo>
                    <a:pt x="346" y="52"/>
                    <a:pt x="347" y="53"/>
                    <a:pt x="347" y="54"/>
                  </a:cubicBezTo>
                  <a:cubicBezTo>
                    <a:pt x="347" y="56"/>
                    <a:pt x="346" y="58"/>
                    <a:pt x="344" y="60"/>
                  </a:cubicBezTo>
                  <a:close/>
                </a:path>
              </a:pathLst>
            </a:custGeom>
            <a:solidFill>
              <a:srgbClr val="442E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p:txBody>
        </p:sp>
        <p:sp>
          <p:nvSpPr>
            <p:cNvPr id="110" name="Google Shape;110;p3"/>
            <p:cNvSpPr/>
            <p:nvPr/>
          </p:nvSpPr>
          <p:spPr>
            <a:xfrm>
              <a:off x="8599488" y="3976688"/>
              <a:ext cx="165100" cy="128588"/>
            </a:xfrm>
            <a:custGeom>
              <a:avLst/>
              <a:gdLst/>
              <a:ahLst/>
              <a:cxnLst/>
              <a:rect l="l" t="t" r="r" b="b"/>
              <a:pathLst>
                <a:path w="67" h="53" extrusionOk="0">
                  <a:moveTo>
                    <a:pt x="62" y="48"/>
                  </a:moveTo>
                  <a:cubicBezTo>
                    <a:pt x="63" y="48"/>
                    <a:pt x="63" y="48"/>
                    <a:pt x="64" y="48"/>
                  </a:cubicBezTo>
                  <a:cubicBezTo>
                    <a:pt x="66" y="44"/>
                    <a:pt x="67" y="39"/>
                    <a:pt x="67" y="34"/>
                  </a:cubicBezTo>
                  <a:cubicBezTo>
                    <a:pt x="67" y="15"/>
                    <a:pt x="52" y="0"/>
                    <a:pt x="33" y="0"/>
                  </a:cubicBezTo>
                  <a:cubicBezTo>
                    <a:pt x="15" y="0"/>
                    <a:pt x="0" y="15"/>
                    <a:pt x="0" y="34"/>
                  </a:cubicBezTo>
                  <a:cubicBezTo>
                    <a:pt x="0" y="41"/>
                    <a:pt x="2" y="48"/>
                    <a:pt x="6" y="53"/>
                  </a:cubicBezTo>
                  <a:cubicBezTo>
                    <a:pt x="8" y="53"/>
                    <a:pt x="38" y="43"/>
                    <a:pt x="62" y="48"/>
                  </a:cubicBezTo>
                  <a:close/>
                </a:path>
              </a:pathLst>
            </a:custGeom>
            <a:solidFill>
              <a:srgbClr val="BCCF3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p:txBody>
        </p:sp>
      </p:grpSp>
      <p:grpSp>
        <p:nvGrpSpPr>
          <p:cNvPr id="111" name="Google Shape;111;p3"/>
          <p:cNvGrpSpPr/>
          <p:nvPr/>
        </p:nvGrpSpPr>
        <p:grpSpPr>
          <a:xfrm>
            <a:off x="1272462" y="2398755"/>
            <a:ext cx="1053935" cy="631726"/>
            <a:chOff x="1387475" y="2584450"/>
            <a:chExt cx="1054100" cy="631825"/>
          </a:xfrm>
        </p:grpSpPr>
        <p:sp>
          <p:nvSpPr>
            <p:cNvPr id="112" name="Google Shape;112;p3"/>
            <p:cNvSpPr/>
            <p:nvPr/>
          </p:nvSpPr>
          <p:spPr>
            <a:xfrm>
              <a:off x="1387475" y="2584450"/>
              <a:ext cx="1054100" cy="320675"/>
            </a:xfrm>
            <a:custGeom>
              <a:avLst/>
              <a:gdLst/>
              <a:ahLst/>
              <a:cxnLst/>
              <a:rect l="l" t="t" r="r" b="b"/>
              <a:pathLst>
                <a:path w="2656" h="807" extrusionOk="0">
                  <a:moveTo>
                    <a:pt x="1481" y="19"/>
                  </a:moveTo>
                  <a:lnTo>
                    <a:pt x="1481" y="19"/>
                  </a:lnTo>
                  <a:lnTo>
                    <a:pt x="1465" y="15"/>
                  </a:lnTo>
                  <a:lnTo>
                    <a:pt x="1447" y="10"/>
                  </a:lnTo>
                  <a:lnTo>
                    <a:pt x="1429" y="7"/>
                  </a:lnTo>
                  <a:lnTo>
                    <a:pt x="1410" y="4"/>
                  </a:lnTo>
                  <a:lnTo>
                    <a:pt x="1369" y="1"/>
                  </a:lnTo>
                  <a:lnTo>
                    <a:pt x="1328" y="0"/>
                  </a:lnTo>
                  <a:lnTo>
                    <a:pt x="1287" y="1"/>
                  </a:lnTo>
                  <a:lnTo>
                    <a:pt x="1246" y="4"/>
                  </a:lnTo>
                  <a:lnTo>
                    <a:pt x="1227" y="7"/>
                  </a:lnTo>
                  <a:lnTo>
                    <a:pt x="1209" y="10"/>
                  </a:lnTo>
                  <a:lnTo>
                    <a:pt x="1191" y="15"/>
                  </a:lnTo>
                  <a:lnTo>
                    <a:pt x="1175" y="19"/>
                  </a:lnTo>
                  <a:lnTo>
                    <a:pt x="63" y="357"/>
                  </a:lnTo>
                  <a:lnTo>
                    <a:pt x="63" y="357"/>
                  </a:lnTo>
                  <a:lnTo>
                    <a:pt x="48" y="362"/>
                  </a:lnTo>
                  <a:lnTo>
                    <a:pt x="36" y="367"/>
                  </a:lnTo>
                  <a:lnTo>
                    <a:pt x="25" y="372"/>
                  </a:lnTo>
                  <a:lnTo>
                    <a:pt x="16" y="379"/>
                  </a:lnTo>
                  <a:lnTo>
                    <a:pt x="9" y="385"/>
                  </a:lnTo>
                  <a:lnTo>
                    <a:pt x="3" y="390"/>
                  </a:lnTo>
                  <a:lnTo>
                    <a:pt x="1" y="397"/>
                  </a:lnTo>
                  <a:lnTo>
                    <a:pt x="0" y="404"/>
                  </a:lnTo>
                  <a:lnTo>
                    <a:pt x="1" y="409"/>
                  </a:lnTo>
                  <a:lnTo>
                    <a:pt x="3" y="416"/>
                  </a:lnTo>
                  <a:lnTo>
                    <a:pt x="9" y="422"/>
                  </a:lnTo>
                  <a:lnTo>
                    <a:pt x="16" y="428"/>
                  </a:lnTo>
                  <a:lnTo>
                    <a:pt x="25" y="434"/>
                  </a:lnTo>
                  <a:lnTo>
                    <a:pt x="36" y="439"/>
                  </a:lnTo>
                  <a:lnTo>
                    <a:pt x="48" y="445"/>
                  </a:lnTo>
                  <a:lnTo>
                    <a:pt x="63" y="450"/>
                  </a:lnTo>
                  <a:lnTo>
                    <a:pt x="1175" y="787"/>
                  </a:lnTo>
                  <a:lnTo>
                    <a:pt x="1175" y="787"/>
                  </a:lnTo>
                  <a:lnTo>
                    <a:pt x="1191" y="793"/>
                  </a:lnTo>
                  <a:lnTo>
                    <a:pt x="1209" y="796"/>
                  </a:lnTo>
                  <a:lnTo>
                    <a:pt x="1227" y="799"/>
                  </a:lnTo>
                  <a:lnTo>
                    <a:pt x="1246" y="802"/>
                  </a:lnTo>
                  <a:lnTo>
                    <a:pt x="1287" y="806"/>
                  </a:lnTo>
                  <a:lnTo>
                    <a:pt x="1328" y="807"/>
                  </a:lnTo>
                  <a:lnTo>
                    <a:pt x="1369" y="806"/>
                  </a:lnTo>
                  <a:lnTo>
                    <a:pt x="1410" y="802"/>
                  </a:lnTo>
                  <a:lnTo>
                    <a:pt x="1429" y="799"/>
                  </a:lnTo>
                  <a:lnTo>
                    <a:pt x="1447" y="796"/>
                  </a:lnTo>
                  <a:lnTo>
                    <a:pt x="1465" y="793"/>
                  </a:lnTo>
                  <a:lnTo>
                    <a:pt x="1481" y="787"/>
                  </a:lnTo>
                  <a:lnTo>
                    <a:pt x="2593" y="450"/>
                  </a:lnTo>
                  <a:lnTo>
                    <a:pt x="2593" y="450"/>
                  </a:lnTo>
                  <a:lnTo>
                    <a:pt x="2608" y="445"/>
                  </a:lnTo>
                  <a:lnTo>
                    <a:pt x="2621" y="439"/>
                  </a:lnTo>
                  <a:lnTo>
                    <a:pt x="2631" y="434"/>
                  </a:lnTo>
                  <a:lnTo>
                    <a:pt x="2640" y="428"/>
                  </a:lnTo>
                  <a:lnTo>
                    <a:pt x="2647" y="422"/>
                  </a:lnTo>
                  <a:lnTo>
                    <a:pt x="2653" y="416"/>
                  </a:lnTo>
                  <a:lnTo>
                    <a:pt x="2655" y="409"/>
                  </a:lnTo>
                  <a:lnTo>
                    <a:pt x="2656" y="404"/>
                  </a:lnTo>
                  <a:lnTo>
                    <a:pt x="2655" y="397"/>
                  </a:lnTo>
                  <a:lnTo>
                    <a:pt x="2653" y="390"/>
                  </a:lnTo>
                  <a:lnTo>
                    <a:pt x="2647" y="385"/>
                  </a:lnTo>
                  <a:lnTo>
                    <a:pt x="2640" y="379"/>
                  </a:lnTo>
                  <a:lnTo>
                    <a:pt x="2631" y="372"/>
                  </a:lnTo>
                  <a:lnTo>
                    <a:pt x="2621" y="367"/>
                  </a:lnTo>
                  <a:lnTo>
                    <a:pt x="2608" y="362"/>
                  </a:lnTo>
                  <a:lnTo>
                    <a:pt x="2593" y="357"/>
                  </a:lnTo>
                  <a:lnTo>
                    <a:pt x="1481" y="19"/>
                  </a:lnTo>
                  <a:close/>
                </a:path>
              </a:pathLst>
            </a:custGeom>
            <a:solidFill>
              <a:srgbClr val="442E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p:txBody>
        </p:sp>
        <p:sp>
          <p:nvSpPr>
            <p:cNvPr id="113" name="Google Shape;113;p3"/>
            <p:cNvSpPr/>
            <p:nvPr/>
          </p:nvSpPr>
          <p:spPr>
            <a:xfrm>
              <a:off x="1592263" y="2892425"/>
              <a:ext cx="644525" cy="323850"/>
            </a:xfrm>
            <a:custGeom>
              <a:avLst/>
              <a:gdLst/>
              <a:ahLst/>
              <a:cxnLst/>
              <a:rect l="l" t="t" r="r" b="b"/>
              <a:pathLst>
                <a:path w="1624" h="817" extrusionOk="0">
                  <a:moveTo>
                    <a:pt x="681" y="212"/>
                  </a:moveTo>
                  <a:lnTo>
                    <a:pt x="0" y="0"/>
                  </a:lnTo>
                  <a:lnTo>
                    <a:pt x="0" y="606"/>
                  </a:lnTo>
                  <a:lnTo>
                    <a:pt x="0" y="606"/>
                  </a:lnTo>
                  <a:lnTo>
                    <a:pt x="9" y="615"/>
                  </a:lnTo>
                  <a:lnTo>
                    <a:pt x="20" y="625"/>
                  </a:lnTo>
                  <a:lnTo>
                    <a:pt x="36" y="639"/>
                  </a:lnTo>
                  <a:lnTo>
                    <a:pt x="58" y="656"/>
                  </a:lnTo>
                  <a:lnTo>
                    <a:pt x="86" y="673"/>
                  </a:lnTo>
                  <a:lnTo>
                    <a:pt x="121" y="693"/>
                  </a:lnTo>
                  <a:lnTo>
                    <a:pt x="141" y="702"/>
                  </a:lnTo>
                  <a:lnTo>
                    <a:pt x="164" y="712"/>
                  </a:lnTo>
                  <a:lnTo>
                    <a:pt x="187" y="722"/>
                  </a:lnTo>
                  <a:lnTo>
                    <a:pt x="213" y="732"/>
                  </a:lnTo>
                  <a:lnTo>
                    <a:pt x="241" y="741"/>
                  </a:lnTo>
                  <a:lnTo>
                    <a:pt x="271" y="751"/>
                  </a:lnTo>
                  <a:lnTo>
                    <a:pt x="303" y="760"/>
                  </a:lnTo>
                  <a:lnTo>
                    <a:pt x="337" y="769"/>
                  </a:lnTo>
                  <a:lnTo>
                    <a:pt x="373" y="777"/>
                  </a:lnTo>
                  <a:lnTo>
                    <a:pt x="412" y="784"/>
                  </a:lnTo>
                  <a:lnTo>
                    <a:pt x="453" y="791"/>
                  </a:lnTo>
                  <a:lnTo>
                    <a:pt x="496" y="798"/>
                  </a:lnTo>
                  <a:lnTo>
                    <a:pt x="542" y="804"/>
                  </a:lnTo>
                  <a:lnTo>
                    <a:pt x="591" y="808"/>
                  </a:lnTo>
                  <a:lnTo>
                    <a:pt x="642" y="813"/>
                  </a:lnTo>
                  <a:lnTo>
                    <a:pt x="697" y="815"/>
                  </a:lnTo>
                  <a:lnTo>
                    <a:pt x="753" y="817"/>
                  </a:lnTo>
                  <a:lnTo>
                    <a:pt x="812" y="817"/>
                  </a:lnTo>
                  <a:lnTo>
                    <a:pt x="812" y="817"/>
                  </a:lnTo>
                  <a:lnTo>
                    <a:pt x="871" y="817"/>
                  </a:lnTo>
                  <a:lnTo>
                    <a:pt x="927" y="815"/>
                  </a:lnTo>
                  <a:lnTo>
                    <a:pt x="982" y="813"/>
                  </a:lnTo>
                  <a:lnTo>
                    <a:pt x="1033" y="808"/>
                  </a:lnTo>
                  <a:lnTo>
                    <a:pt x="1082" y="804"/>
                  </a:lnTo>
                  <a:lnTo>
                    <a:pt x="1128" y="798"/>
                  </a:lnTo>
                  <a:lnTo>
                    <a:pt x="1171" y="791"/>
                  </a:lnTo>
                  <a:lnTo>
                    <a:pt x="1212" y="784"/>
                  </a:lnTo>
                  <a:lnTo>
                    <a:pt x="1251" y="777"/>
                  </a:lnTo>
                  <a:lnTo>
                    <a:pt x="1287" y="769"/>
                  </a:lnTo>
                  <a:lnTo>
                    <a:pt x="1321" y="760"/>
                  </a:lnTo>
                  <a:lnTo>
                    <a:pt x="1353" y="751"/>
                  </a:lnTo>
                  <a:lnTo>
                    <a:pt x="1383" y="741"/>
                  </a:lnTo>
                  <a:lnTo>
                    <a:pt x="1411" y="732"/>
                  </a:lnTo>
                  <a:lnTo>
                    <a:pt x="1437" y="722"/>
                  </a:lnTo>
                  <a:lnTo>
                    <a:pt x="1460" y="712"/>
                  </a:lnTo>
                  <a:lnTo>
                    <a:pt x="1483" y="702"/>
                  </a:lnTo>
                  <a:lnTo>
                    <a:pt x="1503" y="693"/>
                  </a:lnTo>
                  <a:lnTo>
                    <a:pt x="1538" y="673"/>
                  </a:lnTo>
                  <a:lnTo>
                    <a:pt x="1566" y="656"/>
                  </a:lnTo>
                  <a:lnTo>
                    <a:pt x="1588" y="639"/>
                  </a:lnTo>
                  <a:lnTo>
                    <a:pt x="1604" y="625"/>
                  </a:lnTo>
                  <a:lnTo>
                    <a:pt x="1615" y="615"/>
                  </a:lnTo>
                  <a:lnTo>
                    <a:pt x="1624" y="606"/>
                  </a:lnTo>
                  <a:lnTo>
                    <a:pt x="1624" y="0"/>
                  </a:lnTo>
                  <a:lnTo>
                    <a:pt x="943" y="212"/>
                  </a:lnTo>
                  <a:lnTo>
                    <a:pt x="943" y="212"/>
                  </a:lnTo>
                  <a:lnTo>
                    <a:pt x="911" y="221"/>
                  </a:lnTo>
                  <a:lnTo>
                    <a:pt x="878" y="227"/>
                  </a:lnTo>
                  <a:lnTo>
                    <a:pt x="844" y="231"/>
                  </a:lnTo>
                  <a:lnTo>
                    <a:pt x="812" y="232"/>
                  </a:lnTo>
                  <a:lnTo>
                    <a:pt x="780" y="231"/>
                  </a:lnTo>
                  <a:lnTo>
                    <a:pt x="746" y="227"/>
                  </a:lnTo>
                  <a:lnTo>
                    <a:pt x="713" y="221"/>
                  </a:lnTo>
                  <a:lnTo>
                    <a:pt x="681" y="212"/>
                  </a:lnTo>
                  <a:lnTo>
                    <a:pt x="681" y="212"/>
                  </a:lnTo>
                  <a:close/>
                </a:path>
              </a:pathLst>
            </a:custGeom>
            <a:solidFill>
              <a:srgbClr val="442E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p:txBody>
        </p:sp>
        <p:sp>
          <p:nvSpPr>
            <p:cNvPr id="114" name="Google Shape;114;p3"/>
            <p:cNvSpPr/>
            <p:nvPr/>
          </p:nvSpPr>
          <p:spPr>
            <a:xfrm>
              <a:off x="1397000" y="2820988"/>
              <a:ext cx="88900" cy="300038"/>
            </a:xfrm>
            <a:custGeom>
              <a:avLst/>
              <a:gdLst/>
              <a:ahLst/>
              <a:cxnLst/>
              <a:rect l="l" t="t" r="r" b="b"/>
              <a:pathLst>
                <a:path w="227" h="757" extrusionOk="0">
                  <a:moveTo>
                    <a:pt x="158" y="483"/>
                  </a:moveTo>
                  <a:lnTo>
                    <a:pt x="158" y="483"/>
                  </a:lnTo>
                  <a:lnTo>
                    <a:pt x="158" y="32"/>
                  </a:lnTo>
                  <a:lnTo>
                    <a:pt x="69" y="0"/>
                  </a:lnTo>
                  <a:lnTo>
                    <a:pt x="69" y="483"/>
                  </a:lnTo>
                  <a:lnTo>
                    <a:pt x="69" y="483"/>
                  </a:lnTo>
                  <a:lnTo>
                    <a:pt x="14" y="585"/>
                  </a:lnTo>
                  <a:lnTo>
                    <a:pt x="14" y="585"/>
                  </a:lnTo>
                  <a:lnTo>
                    <a:pt x="8" y="597"/>
                  </a:lnTo>
                  <a:lnTo>
                    <a:pt x="4" y="610"/>
                  </a:lnTo>
                  <a:lnTo>
                    <a:pt x="2" y="624"/>
                  </a:lnTo>
                  <a:lnTo>
                    <a:pt x="0" y="638"/>
                  </a:lnTo>
                  <a:lnTo>
                    <a:pt x="0" y="644"/>
                  </a:lnTo>
                  <a:lnTo>
                    <a:pt x="0" y="644"/>
                  </a:lnTo>
                  <a:lnTo>
                    <a:pt x="0" y="656"/>
                  </a:lnTo>
                  <a:lnTo>
                    <a:pt x="3" y="668"/>
                  </a:lnTo>
                  <a:lnTo>
                    <a:pt x="5" y="678"/>
                  </a:lnTo>
                  <a:lnTo>
                    <a:pt x="9" y="689"/>
                  </a:lnTo>
                  <a:lnTo>
                    <a:pt x="14" y="699"/>
                  </a:lnTo>
                  <a:lnTo>
                    <a:pt x="19" y="708"/>
                  </a:lnTo>
                  <a:lnTo>
                    <a:pt x="26" y="717"/>
                  </a:lnTo>
                  <a:lnTo>
                    <a:pt x="33" y="725"/>
                  </a:lnTo>
                  <a:lnTo>
                    <a:pt x="42" y="731"/>
                  </a:lnTo>
                  <a:lnTo>
                    <a:pt x="50" y="738"/>
                  </a:lnTo>
                  <a:lnTo>
                    <a:pt x="60" y="744"/>
                  </a:lnTo>
                  <a:lnTo>
                    <a:pt x="70" y="749"/>
                  </a:lnTo>
                  <a:lnTo>
                    <a:pt x="80" y="753"/>
                  </a:lnTo>
                  <a:lnTo>
                    <a:pt x="90" y="755"/>
                  </a:lnTo>
                  <a:lnTo>
                    <a:pt x="102" y="757"/>
                  </a:lnTo>
                  <a:lnTo>
                    <a:pt x="113" y="757"/>
                  </a:lnTo>
                  <a:lnTo>
                    <a:pt x="113" y="757"/>
                  </a:lnTo>
                  <a:lnTo>
                    <a:pt x="113" y="757"/>
                  </a:lnTo>
                  <a:lnTo>
                    <a:pt x="125" y="757"/>
                  </a:lnTo>
                  <a:lnTo>
                    <a:pt x="136" y="755"/>
                  </a:lnTo>
                  <a:lnTo>
                    <a:pt x="147" y="753"/>
                  </a:lnTo>
                  <a:lnTo>
                    <a:pt x="157" y="749"/>
                  </a:lnTo>
                  <a:lnTo>
                    <a:pt x="167" y="744"/>
                  </a:lnTo>
                  <a:lnTo>
                    <a:pt x="176" y="738"/>
                  </a:lnTo>
                  <a:lnTo>
                    <a:pt x="185" y="731"/>
                  </a:lnTo>
                  <a:lnTo>
                    <a:pt x="193" y="725"/>
                  </a:lnTo>
                  <a:lnTo>
                    <a:pt x="201" y="717"/>
                  </a:lnTo>
                  <a:lnTo>
                    <a:pt x="208" y="708"/>
                  </a:lnTo>
                  <a:lnTo>
                    <a:pt x="213" y="699"/>
                  </a:lnTo>
                  <a:lnTo>
                    <a:pt x="218" y="689"/>
                  </a:lnTo>
                  <a:lnTo>
                    <a:pt x="221" y="678"/>
                  </a:lnTo>
                  <a:lnTo>
                    <a:pt x="224" y="668"/>
                  </a:lnTo>
                  <a:lnTo>
                    <a:pt x="225" y="656"/>
                  </a:lnTo>
                  <a:lnTo>
                    <a:pt x="227" y="644"/>
                  </a:lnTo>
                  <a:lnTo>
                    <a:pt x="227" y="638"/>
                  </a:lnTo>
                  <a:lnTo>
                    <a:pt x="227" y="638"/>
                  </a:lnTo>
                  <a:lnTo>
                    <a:pt x="225" y="624"/>
                  </a:lnTo>
                  <a:lnTo>
                    <a:pt x="223" y="610"/>
                  </a:lnTo>
                  <a:lnTo>
                    <a:pt x="219" y="597"/>
                  </a:lnTo>
                  <a:lnTo>
                    <a:pt x="213" y="585"/>
                  </a:lnTo>
                  <a:lnTo>
                    <a:pt x="158" y="483"/>
                  </a:lnTo>
                  <a:close/>
                </a:path>
              </a:pathLst>
            </a:custGeom>
            <a:solidFill>
              <a:srgbClr val="BCCF3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ckwell"/>
                <a:ea typeface="Rockwell"/>
                <a:cs typeface="Rockwell"/>
                <a:sym typeface="Rockwell"/>
              </a:endParaRPr>
            </a:p>
          </p:txBody>
        </p:sp>
      </p:grpSp>
      <p:pic>
        <p:nvPicPr>
          <p:cNvPr id="115" name="Google Shape;115;p3"/>
          <p:cNvPicPr preferRelativeResize="0"/>
          <p:nvPr/>
        </p:nvPicPr>
        <p:blipFill rotWithShape="1">
          <a:blip r:embed="rId3">
            <a:alphaModFix/>
          </a:blip>
          <a:srcRect/>
          <a:stretch/>
        </p:blipFill>
        <p:spPr>
          <a:xfrm>
            <a:off x="4316626" y="2278628"/>
            <a:ext cx="1430029" cy="959274"/>
          </a:xfrm>
          <a:prstGeom prst="rect">
            <a:avLst/>
          </a:prstGeom>
          <a:noFill/>
          <a:ln>
            <a:noFill/>
          </a:ln>
        </p:spPr>
      </p:pic>
      <p:sp>
        <p:nvSpPr>
          <p:cNvPr id="116" name="Google Shape;116;p3"/>
          <p:cNvSpPr txBox="1"/>
          <p:nvPr/>
        </p:nvSpPr>
        <p:spPr>
          <a:xfrm>
            <a:off x="113989" y="5306475"/>
            <a:ext cx="465874" cy="333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2C2C2D"/>
                </a:solidFill>
                <a:latin typeface="Arial"/>
                <a:ea typeface="Arial"/>
                <a:cs typeface="Arial"/>
                <a:sym typeface="Arial"/>
              </a:rPr>
              <a:t>9</a:t>
            </a:fld>
            <a:endParaRPr sz="1100" b="0" i="0" u="none" strike="noStrike" cap="none">
              <a:solidFill>
                <a:srgbClr val="2C2C2D"/>
              </a:solidFill>
              <a:latin typeface="Arial"/>
              <a:ea typeface="Arial"/>
              <a:cs typeface="Arial"/>
              <a:sym typeface="Arial"/>
            </a:endParaRPr>
          </a:p>
        </p:txBody>
      </p:sp>
      <p:sp>
        <p:nvSpPr>
          <p:cNvPr id="117" name="Google Shape;117;p3"/>
          <p:cNvSpPr txBox="1"/>
          <p:nvPr/>
        </p:nvSpPr>
        <p:spPr>
          <a:xfrm>
            <a:off x="4056152" y="3283533"/>
            <a:ext cx="2046108" cy="1570220"/>
          </a:xfrm>
          <a:prstGeom prst="rect">
            <a:avLst/>
          </a:prstGeom>
          <a:noFill/>
          <a:ln>
            <a:noFill/>
          </a:ln>
        </p:spPr>
        <p:txBody>
          <a:bodyPr spcFirstLastPara="1" wrap="square" lIns="0" tIns="45700" rIns="91425" bIns="45700" anchor="t" anchorCtr="0">
            <a:noAutofit/>
          </a:bodyPr>
          <a:lstStyle/>
          <a:p>
            <a:pPr marL="0" marR="0" lvl="0" indent="0" algn="ctr" rtl="0">
              <a:lnSpc>
                <a:spcPct val="90000"/>
              </a:lnSpc>
              <a:spcBef>
                <a:spcPts val="833"/>
              </a:spcBef>
              <a:spcAft>
                <a:spcPts val="0"/>
              </a:spcAft>
              <a:buClr>
                <a:srgbClr val="2C2C2D"/>
              </a:buClr>
              <a:buSzPts val="2000"/>
              <a:buFont typeface="Arial"/>
              <a:buNone/>
            </a:pPr>
            <a:r>
              <a:rPr lang="en-US" sz="2000" b="0" i="0" u="none" strike="noStrike" cap="none">
                <a:solidFill>
                  <a:srgbClr val="2C2C2D"/>
                </a:solidFill>
                <a:latin typeface="Arial"/>
                <a:ea typeface="Arial"/>
                <a:cs typeface="Arial"/>
                <a:sym typeface="Arial"/>
              </a:rPr>
              <a:t>Compare pros and cons of the different options</a:t>
            </a:r>
            <a:endParaRPr sz="2333" b="0" i="0" u="none" strike="noStrike" cap="none">
              <a:solidFill>
                <a:schemeClr val="dk1"/>
              </a:solidFill>
              <a:latin typeface="Rockwell"/>
              <a:ea typeface="Rockwell"/>
              <a:cs typeface="Rockwell"/>
              <a:sym typeface="Rockwell"/>
            </a:endParaRPr>
          </a:p>
        </p:txBody>
      </p:sp>
      <p:sp>
        <p:nvSpPr>
          <p:cNvPr id="118" name="Google Shape;118;p3"/>
          <p:cNvSpPr txBox="1"/>
          <p:nvPr/>
        </p:nvSpPr>
        <p:spPr>
          <a:xfrm>
            <a:off x="7009155" y="3283533"/>
            <a:ext cx="2676376" cy="1570220"/>
          </a:xfrm>
          <a:prstGeom prst="rect">
            <a:avLst/>
          </a:prstGeom>
          <a:noFill/>
          <a:ln>
            <a:noFill/>
          </a:ln>
        </p:spPr>
        <p:txBody>
          <a:bodyPr spcFirstLastPara="1" wrap="square" lIns="0" tIns="45700" rIns="91425" bIns="45700" anchor="t" anchorCtr="0">
            <a:noAutofit/>
          </a:bodyPr>
          <a:lstStyle/>
          <a:p>
            <a:pPr marL="0" marR="0" lvl="0" indent="0" algn="ctr" rtl="0">
              <a:lnSpc>
                <a:spcPct val="90000"/>
              </a:lnSpc>
              <a:spcBef>
                <a:spcPts val="833"/>
              </a:spcBef>
              <a:spcAft>
                <a:spcPts val="0"/>
              </a:spcAft>
              <a:buClr>
                <a:srgbClr val="2C2C2D"/>
              </a:buClr>
              <a:buSzPts val="2000"/>
              <a:buFont typeface="Arial"/>
              <a:buNone/>
            </a:pPr>
            <a:r>
              <a:rPr lang="en-US" sz="2000" b="0" i="0" u="none" strike="noStrike" cap="none">
                <a:solidFill>
                  <a:srgbClr val="2C2C2D"/>
                </a:solidFill>
                <a:latin typeface="Arial"/>
                <a:ea typeface="Arial"/>
                <a:cs typeface="Arial"/>
                <a:sym typeface="Arial"/>
              </a:rPr>
              <a:t>Consider the impact of the choices you make now on reaching </a:t>
            </a:r>
            <a:br>
              <a:rPr lang="en-US" sz="2000" b="0" i="0" u="none" strike="noStrike" cap="none">
                <a:solidFill>
                  <a:srgbClr val="2C2C2D"/>
                </a:solidFill>
                <a:latin typeface="Arial"/>
                <a:ea typeface="Arial"/>
                <a:cs typeface="Arial"/>
                <a:sym typeface="Arial"/>
              </a:rPr>
            </a:br>
            <a:r>
              <a:rPr lang="en-US" sz="2000" b="0" i="0" u="none" strike="noStrike" cap="none">
                <a:solidFill>
                  <a:srgbClr val="2C2C2D"/>
                </a:solidFill>
                <a:latin typeface="Arial"/>
                <a:ea typeface="Arial"/>
                <a:cs typeface="Arial"/>
                <a:sym typeface="Arial"/>
              </a:rPr>
              <a:t>financial security later</a:t>
            </a:r>
            <a:endParaRPr sz="2333" b="0" i="0" u="none" strike="noStrike" cap="none">
              <a:solidFill>
                <a:schemeClr val="dk1"/>
              </a:solidFill>
              <a:latin typeface="Rockwell"/>
              <a:ea typeface="Rockwell"/>
              <a:cs typeface="Rockwell"/>
              <a:sym typeface="Rockwe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
                                            <p:txEl>
                                              <p:pRg st="0" end="0"/>
                                            </p:txEl>
                                          </p:spTgt>
                                        </p:tgtEl>
                                        <p:attrNameLst>
                                          <p:attrName>style.visibility</p:attrName>
                                        </p:attrNameLst>
                                      </p:cBhvr>
                                      <p:to>
                                        <p:strVal val="visible"/>
                                      </p:to>
                                    </p:set>
                                    <p:animEffect transition="in" filter="fade">
                                      <p:cBhvr>
                                        <p:cTn id="11" dur="1000"/>
                                        <p:tgtEl>
                                          <p:spTgt spid="10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1000"/>
                                        <p:tgtEl>
                                          <p:spTgt spid="115"/>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16">
                                            <p:txEl>
                                              <p:pRg st="0" end="0"/>
                                            </p:txEl>
                                          </p:spTgt>
                                        </p:tgtEl>
                                        <p:attrNameLst>
                                          <p:attrName>style.visibility</p:attrName>
                                        </p:attrNameLst>
                                      </p:cBhvr>
                                      <p:to>
                                        <p:strVal val="visible"/>
                                      </p:to>
                                    </p:set>
                                    <p:animEffect transition="in" filter="fade">
                                      <p:cBhvr>
                                        <p:cTn id="23" dur="1000"/>
                                        <p:tgtEl>
                                          <p:spTgt spid="116">
                                            <p:txEl>
                                              <p:pRg st="0" end="0"/>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1000"/>
                                        <p:tgtEl>
                                          <p:spTgt spid="107"/>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18">
                                            <p:txEl>
                                              <p:pRg st="0" end="0"/>
                                            </p:txEl>
                                          </p:spTgt>
                                        </p:tgtEl>
                                        <p:attrNameLst>
                                          <p:attrName>style.visibility</p:attrName>
                                        </p:attrNameLst>
                                      </p:cBhvr>
                                      <p:to>
                                        <p:strVal val="visible"/>
                                      </p:to>
                                    </p:set>
                                    <p:animEffect transition="in" filter="fade">
                                      <p:cBhvr>
                                        <p:cTn id="35" dur="1000"/>
                                        <p:tgtEl>
                                          <p:spTgt spid="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012C3C"/>
      </a:dk1>
      <a:lt1>
        <a:srgbClr val="FFFFFF"/>
      </a:lt1>
      <a:dk2>
        <a:srgbClr val="58595B"/>
      </a:dk2>
      <a:lt2>
        <a:srgbClr val="D9DCE1"/>
      </a:lt2>
      <a:accent1>
        <a:srgbClr val="522A80"/>
      </a:accent1>
      <a:accent2>
        <a:srgbClr val="8566A6"/>
      </a:accent2>
      <a:accent3>
        <a:srgbClr val="859528"/>
      </a:accent3>
      <a:accent4>
        <a:srgbClr val="8566A6"/>
      </a:accent4>
      <a:accent5>
        <a:srgbClr val="432E80"/>
      </a:accent5>
      <a:accent6>
        <a:srgbClr val="DB661D"/>
      </a:accent6>
      <a:hlink>
        <a:srgbClr val="BBCE31"/>
      </a:hlink>
      <a:folHlink>
        <a:srgbClr val="6157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7573</Words>
  <Application>Microsoft Office PowerPoint</Application>
  <PresentationFormat>Custom</PresentationFormat>
  <Paragraphs>547</Paragraphs>
  <Slides>40</Slides>
  <Notes>40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Almaden Sans</vt:lpstr>
      <vt:lpstr>Arial Narrow</vt:lpstr>
      <vt:lpstr>Clarendon LT Std</vt:lpstr>
      <vt:lpstr>Arial</vt:lpstr>
      <vt:lpstr>Avenir Next LT Pro Demi</vt:lpstr>
      <vt:lpstr>Rockwell</vt:lpstr>
      <vt:lpstr>Calibri Light</vt:lpstr>
      <vt:lpstr>Twentieth Century</vt:lpstr>
      <vt:lpstr>Avenir LT Std 65 Medium</vt:lpstr>
      <vt:lpstr>Calibri</vt:lpstr>
      <vt:lpstr>Avenir LT Std 35 Light</vt:lpstr>
      <vt:lpstr>Office Theme</vt:lpstr>
      <vt:lpstr>3_Office Theme</vt:lpstr>
      <vt:lpstr>1_Office Theme</vt:lpstr>
      <vt:lpstr>PowerPoint Presentation</vt:lpstr>
      <vt:lpstr>PowerPoint Presentation</vt:lpstr>
      <vt:lpstr>Presented By</vt:lpstr>
      <vt:lpstr>PowerPoint Presentation</vt:lpstr>
      <vt:lpstr>PowerPoint Presentation</vt:lpstr>
      <vt:lpstr>Guest Speaker</vt:lpstr>
      <vt:lpstr>PowerPoint Presentation</vt:lpstr>
      <vt:lpstr>Important Notice</vt:lpstr>
      <vt:lpstr>Our Commitment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immediate costs of cashing out: Taxes &amp; penalties*</vt:lpstr>
      <vt:lpstr>PowerPoint Presentation</vt:lpstr>
      <vt:lpstr>Can you make up for lost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OneAZ Pension Distribution Case – 5 Options</vt:lpstr>
      <vt:lpstr>5. Retain it as an Annuity distribution plan - For Income Payouts</vt:lpstr>
      <vt:lpstr>The “Pension Maximizing” strategy model example: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Nissen</dc:creator>
  <cp:lastModifiedBy>Erika Yadron</cp:lastModifiedBy>
  <cp:revision>17</cp:revision>
  <cp:lastPrinted>2023-04-11T23:54:00Z</cp:lastPrinted>
  <dcterms:created xsi:type="dcterms:W3CDTF">2021-02-26T22:15:26Z</dcterms:created>
  <dcterms:modified xsi:type="dcterms:W3CDTF">2023-05-17T20:22:20Z</dcterms:modified>
</cp:coreProperties>
</file>