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5" r:id="rId5"/>
  </p:sldMasterIdLst>
  <p:notesMasterIdLst>
    <p:notesMasterId r:id="rId46"/>
  </p:notesMasterIdLst>
  <p:handoutMasterIdLst>
    <p:handoutMasterId r:id="rId47"/>
  </p:handoutMasterIdLst>
  <p:sldIdLst>
    <p:sldId id="463" r:id="rId6"/>
    <p:sldId id="458" r:id="rId7"/>
    <p:sldId id="459" r:id="rId8"/>
    <p:sldId id="464" r:id="rId9"/>
    <p:sldId id="329" r:id="rId10"/>
    <p:sldId id="471" r:id="rId11"/>
    <p:sldId id="2918" r:id="rId12"/>
    <p:sldId id="2889" r:id="rId13"/>
    <p:sldId id="369" r:id="rId14"/>
    <p:sldId id="2890" r:id="rId15"/>
    <p:sldId id="371" r:id="rId16"/>
    <p:sldId id="2891" r:id="rId17"/>
    <p:sldId id="2892" r:id="rId18"/>
    <p:sldId id="379" r:id="rId19"/>
    <p:sldId id="2914" r:id="rId20"/>
    <p:sldId id="2894" r:id="rId21"/>
    <p:sldId id="2916" r:id="rId22"/>
    <p:sldId id="2895" r:id="rId23"/>
    <p:sldId id="2899" r:id="rId24"/>
    <p:sldId id="2897" r:id="rId25"/>
    <p:sldId id="380" r:id="rId26"/>
    <p:sldId id="2917" r:id="rId27"/>
    <p:sldId id="2913" r:id="rId28"/>
    <p:sldId id="2896" r:id="rId29"/>
    <p:sldId id="2903" r:id="rId30"/>
    <p:sldId id="2901" r:id="rId31"/>
    <p:sldId id="2905" r:id="rId32"/>
    <p:sldId id="2906" r:id="rId33"/>
    <p:sldId id="2915" r:id="rId34"/>
    <p:sldId id="2900" r:id="rId35"/>
    <p:sldId id="2898" r:id="rId36"/>
    <p:sldId id="2902" r:id="rId37"/>
    <p:sldId id="2907" r:id="rId38"/>
    <p:sldId id="2908" r:id="rId39"/>
    <p:sldId id="2909" r:id="rId40"/>
    <p:sldId id="344" r:id="rId41"/>
    <p:sldId id="368" r:id="rId42"/>
    <p:sldId id="469" r:id="rId43"/>
    <p:sldId id="470" r:id="rId44"/>
    <p:sldId id="543" r:id="rId4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88" userDrawn="1">
          <p15:clr>
            <a:srgbClr val="A4A3A4"/>
          </p15:clr>
        </p15:guide>
        <p15:guide id="3" pos="350" userDrawn="1">
          <p15:clr>
            <a:srgbClr val="A4A3A4"/>
          </p15:clr>
        </p15:guide>
        <p15:guide id="4" orient="horz" pos="336" userDrawn="1">
          <p15:clr>
            <a:srgbClr val="A4A3A4"/>
          </p15:clr>
        </p15:guide>
        <p15:guide id="5" orient="horz" pos="3960" userDrawn="1">
          <p15:clr>
            <a:srgbClr val="A4A3A4"/>
          </p15:clr>
        </p15:guide>
        <p15:guide id="6" pos="7320" userDrawn="1">
          <p15:clr>
            <a:srgbClr val="A4A3A4"/>
          </p15:clr>
        </p15:guide>
        <p15:guide id="7" pos="720" userDrawn="1">
          <p15:clr>
            <a:srgbClr val="A4A3A4"/>
          </p15:clr>
        </p15:guide>
        <p15:guide id="8" orient="horz" pos="2904" userDrawn="1">
          <p15:clr>
            <a:srgbClr val="A4A3A4"/>
          </p15:clr>
        </p15:guide>
        <p15:guide id="9" orient="horz" pos="744" userDrawn="1">
          <p15:clr>
            <a:srgbClr val="A4A3A4"/>
          </p15:clr>
        </p15:guide>
        <p15:guide id="10" pos="4368" userDrawn="1">
          <p15:clr>
            <a:srgbClr val="A4A3A4"/>
          </p15:clr>
        </p15:guide>
        <p15:guide id="11" orient="horz" pos="1080" userDrawn="1">
          <p15:clr>
            <a:srgbClr val="A4A3A4"/>
          </p15:clr>
        </p15:guide>
        <p15:guide id="12" pos="1440" userDrawn="1">
          <p15:clr>
            <a:srgbClr val="A4A3A4"/>
          </p15:clr>
        </p15:guide>
        <p15:guide id="13" orient="horz" pos="2616" userDrawn="1">
          <p15:clr>
            <a:srgbClr val="A4A3A4"/>
          </p15:clr>
        </p15:guide>
        <p15:guide id="14" orient="horz" pos="40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n Mora" initials="EM" lastIdx="0" clrIdx="0">
    <p:extLst>
      <p:ext uri="{19B8F6BF-5375-455C-9EA6-DF929625EA0E}">
        <p15:presenceInfo xmlns:p15="http://schemas.microsoft.com/office/powerpoint/2012/main" userId="3d3eacb906929f55" providerId="Windows Live"/>
      </p:ext>
    </p:extLst>
  </p:cmAuthor>
  <p:cmAuthor id="2" name="Bluford Birdsong" initials="BB" lastIdx="9" clrIdx="1">
    <p:extLst>
      <p:ext uri="{19B8F6BF-5375-455C-9EA6-DF929625EA0E}">
        <p15:presenceInfo xmlns:p15="http://schemas.microsoft.com/office/powerpoint/2012/main" userId="S-1-5-21-1229272821-838170752-1801674531-544035" providerId="AD"/>
      </p:ext>
    </p:extLst>
  </p:cmAuthor>
  <p:cmAuthor id="3" name="Jonathan Sachs" initials="JS" lastIdx="98" clrIdx="2">
    <p:extLst>
      <p:ext uri="{19B8F6BF-5375-455C-9EA6-DF929625EA0E}">
        <p15:presenceInfo xmlns:p15="http://schemas.microsoft.com/office/powerpoint/2012/main" userId="S-1-5-21-1229272821-838170752-1801674531-1490765" providerId="AD"/>
      </p:ext>
    </p:extLst>
  </p:cmAuthor>
  <p:cmAuthor id="4" name="Kristine Boise" initials="KB" lastIdx="6" clrIdx="3">
    <p:extLst>
      <p:ext uri="{19B8F6BF-5375-455C-9EA6-DF929625EA0E}">
        <p15:presenceInfo xmlns:p15="http://schemas.microsoft.com/office/powerpoint/2012/main" userId="1196c642-60d5-48c3-ab46-0544450fa7e5" providerId="Windows Live"/>
      </p:ext>
    </p:extLst>
  </p:cmAuthor>
  <p:cmAuthor id="5" name="John Stevens" initials="JS" lastIdx="12" clrIdx="4">
    <p:extLst>
      <p:ext uri="{19B8F6BF-5375-455C-9EA6-DF929625EA0E}">
        <p15:presenceInfo xmlns:p15="http://schemas.microsoft.com/office/powerpoint/2012/main" userId="S-1-5-21-1229272821-838170752-1801674531-463380" providerId="AD"/>
      </p:ext>
    </p:extLst>
  </p:cmAuthor>
  <p:cmAuthor id="6" name="James Morton" initials="JM" lastIdx="7" clrIdx="5">
    <p:extLst>
      <p:ext uri="{19B8F6BF-5375-455C-9EA6-DF929625EA0E}">
        <p15:presenceInfo xmlns:p15="http://schemas.microsoft.com/office/powerpoint/2012/main" userId="S-1-5-21-1229272821-838170752-1801674531-992356" providerId="AD"/>
      </p:ext>
    </p:extLst>
  </p:cmAuthor>
  <p:cmAuthor id="7" name="Rachel Molina" initials="RM" lastIdx="17" clrIdx="6">
    <p:extLst>
      <p:ext uri="{19B8F6BF-5375-455C-9EA6-DF929625EA0E}">
        <p15:presenceInfo xmlns:p15="http://schemas.microsoft.com/office/powerpoint/2012/main" userId="S-1-5-21-1229272821-838170752-1801674531-797069" providerId="AD"/>
      </p:ext>
    </p:extLst>
  </p:cmAuthor>
  <p:cmAuthor id="8" name="Katherine Downing" initials="KD" lastIdx="44" clrIdx="7">
    <p:extLst>
      <p:ext uri="{19B8F6BF-5375-455C-9EA6-DF929625EA0E}">
        <p15:presenceInfo xmlns:p15="http://schemas.microsoft.com/office/powerpoint/2012/main" userId="S::katherine.downing@prudential.com::26f80817-f57e-4e27-baab-8bd64e84ca1c" providerId="AD"/>
      </p:ext>
    </p:extLst>
  </p:cmAuthor>
  <p:cmAuthor id="9" name="Patrick Taylor" initials="PT" lastIdx="19" clrIdx="8">
    <p:extLst>
      <p:ext uri="{19B8F6BF-5375-455C-9EA6-DF929625EA0E}">
        <p15:presenceInfo xmlns:p15="http://schemas.microsoft.com/office/powerpoint/2012/main" userId="S::patrick.taylor@prudential.com::981a0ee2-0c25-4a2d-a066-75a2971b3e8e" providerId="AD"/>
      </p:ext>
    </p:extLst>
  </p:cmAuthor>
  <p:cmAuthor id="10" name="Donavon Diez" initials="DD" lastIdx="40" clrIdx="9">
    <p:extLst>
      <p:ext uri="{19B8F6BF-5375-455C-9EA6-DF929625EA0E}">
        <p15:presenceInfo xmlns:p15="http://schemas.microsoft.com/office/powerpoint/2012/main" userId="S::donavon.diez@Prudential.com::bd6a149e-3e4e-4bdb-b038-2c8e9dc7997a" providerId="AD"/>
      </p:ext>
    </p:extLst>
  </p:cmAuthor>
  <p:cmAuthor id="11" name="Jennifer Trimboli" initials="JT" lastIdx="1" clrIdx="10">
    <p:extLst>
      <p:ext uri="{19B8F6BF-5375-455C-9EA6-DF929625EA0E}">
        <p15:presenceInfo xmlns:p15="http://schemas.microsoft.com/office/powerpoint/2012/main" userId="S::jennifer.trimboli@Prudential.com::361b9837-6647-43ed-ae7b-eada52b3a5b2" providerId="AD"/>
      </p:ext>
    </p:extLst>
  </p:cmAuthor>
  <p:cmAuthor id="12" name="Rachel Molina" initials="RM [2]" lastIdx="68" clrIdx="11">
    <p:extLst>
      <p:ext uri="{19B8F6BF-5375-455C-9EA6-DF929625EA0E}">
        <p15:presenceInfo xmlns:p15="http://schemas.microsoft.com/office/powerpoint/2012/main" userId="S::rachel.molina@Prudential.com::94ba9056-b894-4832-9953-186feea5796f" providerId="AD"/>
      </p:ext>
    </p:extLst>
  </p:cmAuthor>
  <p:cmAuthor id="13" name="Heather Vega" initials="HV" lastIdx="20" clrIdx="12">
    <p:extLst>
      <p:ext uri="{19B8F6BF-5375-455C-9EA6-DF929625EA0E}">
        <p15:presenceInfo xmlns:p15="http://schemas.microsoft.com/office/powerpoint/2012/main" userId="S::Heather.Vega@prudential.com::1edee87b-7dc4-4458-8157-fcc1ba16ccd3" providerId="AD"/>
      </p:ext>
    </p:extLst>
  </p:cmAuthor>
  <p:cmAuthor id="14" name="Marc Howell" initials="MH" lastIdx="15" clrIdx="13">
    <p:extLst>
      <p:ext uri="{19B8F6BF-5375-455C-9EA6-DF929625EA0E}">
        <p15:presenceInfo xmlns:p15="http://schemas.microsoft.com/office/powerpoint/2012/main" userId="S::Marc.Howell@Prudential.com::03c2a3c4-f6dd-434e-a449-1043fba0aa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7C2"/>
    <a:srgbClr val="84B8D8"/>
    <a:srgbClr val="595959"/>
    <a:srgbClr val="7F7F7F"/>
    <a:srgbClr val="000000"/>
    <a:srgbClr val="898C94"/>
    <a:srgbClr val="002247"/>
    <a:srgbClr val="6D6E71"/>
    <a:srgbClr val="898989"/>
    <a:srgbClr val="0763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C2DFD-9EFA-450B-BAEA-36D85C268DC8}" v="8" dt="2021-09-08T17:10:02.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9" autoAdjust="0"/>
    <p:restoredTop sz="66323" autoAdjust="0"/>
  </p:normalViewPr>
  <p:slideViewPr>
    <p:cSldViewPr snapToGrid="0">
      <p:cViewPr>
        <p:scale>
          <a:sx n="75" d="100"/>
          <a:sy n="75" d="100"/>
        </p:scale>
        <p:origin x="576" y="-816"/>
      </p:cViewPr>
      <p:guideLst>
        <p:guide orient="horz" pos="2136"/>
        <p:guide pos="3888"/>
        <p:guide pos="350"/>
        <p:guide orient="horz" pos="336"/>
        <p:guide orient="horz" pos="3960"/>
        <p:guide pos="7320"/>
        <p:guide pos="720"/>
        <p:guide orient="horz" pos="2904"/>
        <p:guide orient="horz" pos="744"/>
        <p:guide pos="4368"/>
        <p:guide orient="horz" pos="1080"/>
        <p:guide pos="1440"/>
        <p:guide orient="horz" pos="2616"/>
        <p:guide orient="horz" pos="40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4008" y="3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j-lt"/>
              <a:ea typeface="+mn-ea"/>
              <a:cs typeface="+mn-cs"/>
            </a:defRPr>
          </a:pPr>
          <a:endParaRPr lang="en-US"/>
        </a:p>
      </c:txPr>
    </c:title>
    <c:autoTitleDeleted val="0"/>
    <c:plotArea>
      <c:layout/>
      <c:pieChart>
        <c:varyColors val="1"/>
        <c:ser>
          <c:idx val="0"/>
          <c:order val="0"/>
          <c:tx>
            <c:strRef>
              <c:f>Sheet1!$B$1</c:f>
              <c:strCache>
                <c:ptCount val="1"/>
                <c:pt idx="0">
                  <c:v>$56 Billion in Fraud, 2020</c:v>
                </c:pt>
              </c:strCache>
            </c:strRef>
          </c:tx>
          <c:spPr>
            <a:effectLst>
              <a:outerShdw blurRad="63500" sx="102000" sy="102000" algn="ctr" rotWithShape="0">
                <a:prstClr val="black">
                  <a:alpha val="40000"/>
                </a:prstClr>
              </a:outerShdw>
            </a:effectLst>
          </c:spPr>
          <c:dPt>
            <c:idx val="0"/>
            <c:bubble3D val="0"/>
            <c:spPr>
              <a:gradFill rotWithShape="1">
                <a:gsLst>
                  <a:gs pos="100000">
                    <a:schemeClr val="accent4">
                      <a:lumMod val="75000"/>
                    </a:schemeClr>
                  </a:gs>
                  <a:gs pos="100000">
                    <a:schemeClr val="accent1">
                      <a:shade val="76000"/>
                      <a:tint val="50000"/>
                      <a:shade val="100000"/>
                      <a:satMod val="350000"/>
                    </a:schemeClr>
                  </a:gs>
                </a:gsLst>
                <a:lin ang="5400000" scaled="0"/>
              </a:gradFill>
              <a:ln>
                <a:no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41E-43E9-9A9B-F951127F8ABB}"/>
              </c:ext>
            </c:extLst>
          </c:dPt>
          <c:dPt>
            <c:idx val="1"/>
            <c:bubble3D val="0"/>
            <c:spPr>
              <a:gradFill rotWithShape="1">
                <a:gsLst>
                  <a:gs pos="100000">
                    <a:schemeClr val="accent4"/>
                  </a:gs>
                  <a:gs pos="100000">
                    <a:schemeClr val="accent1">
                      <a:tint val="77000"/>
                      <a:tint val="50000"/>
                      <a:shade val="100000"/>
                      <a:satMod val="350000"/>
                    </a:schemeClr>
                  </a:gs>
                </a:gsLst>
                <a:lin ang="5400000" scaled="0"/>
              </a:gradFill>
              <a:ln>
                <a:no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41E-43E9-9A9B-F951127F8ABB}"/>
              </c:ext>
            </c:extLst>
          </c:dPt>
          <c:dLbls>
            <c:dLbl>
              <c:idx val="0"/>
              <c:layout>
                <c:manualLayout>
                  <c:x val="-0.10858445766191788"/>
                  <c:y val="0.1637991885975857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1E-43E9-9A9B-F951127F8AB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j-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Stolen Info</c:v>
                </c:pt>
                <c:pt idx="1">
                  <c:v>Volunteered Info</c:v>
                </c:pt>
              </c:strCache>
            </c:strRef>
          </c:cat>
          <c:val>
            <c:numRef>
              <c:f>Sheet1!$B$2:$B$3</c:f>
              <c:numCache>
                <c:formatCode>"$"#,##0_);[Red]\("$"#,##0\)</c:formatCode>
                <c:ptCount val="2"/>
                <c:pt idx="0">
                  <c:v>13</c:v>
                </c:pt>
                <c:pt idx="1">
                  <c:v>43</c:v>
                </c:pt>
              </c:numCache>
            </c:numRef>
          </c:val>
          <c:extLst>
            <c:ext xmlns:c16="http://schemas.microsoft.com/office/drawing/2014/chart" uri="{C3380CC4-5D6E-409C-BE32-E72D297353CC}">
              <c16:uniqueId val="{00000004-E41E-43E9-9A9B-F951127F8ABB}"/>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070FE-C053-4710-8E10-555EB7BE43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E7087C7-90D7-4054-87B8-D04715C27A50}">
      <dgm:prSet phldrT="[Text]" custT="1"/>
      <dgm:spPr>
        <a:solidFill>
          <a:srgbClr val="84B8D8"/>
        </a:solidFill>
      </dgm:spPr>
      <dgm:t>
        <a:bodyPr/>
        <a:lstStyle/>
        <a:p>
          <a:r>
            <a:rPr lang="en-US" sz="3400" dirty="0">
              <a:latin typeface="+mj-lt"/>
            </a:rPr>
            <a:t>Espionage</a:t>
          </a:r>
        </a:p>
      </dgm:t>
    </dgm:pt>
    <dgm:pt modelId="{EF872235-663B-4DF3-8963-083F9FD2DCCF}" type="parTrans" cxnId="{ADB4AC73-6835-4011-9309-8F5F513BDF9E}">
      <dgm:prSet/>
      <dgm:spPr/>
      <dgm:t>
        <a:bodyPr/>
        <a:lstStyle/>
        <a:p>
          <a:endParaRPr lang="en-US"/>
        </a:p>
      </dgm:t>
    </dgm:pt>
    <dgm:pt modelId="{0D15D2DB-0888-412C-B594-A57B04DAE5D9}" type="sibTrans" cxnId="{ADB4AC73-6835-4011-9309-8F5F513BDF9E}">
      <dgm:prSet/>
      <dgm:spPr>
        <a:ln>
          <a:solidFill>
            <a:schemeClr val="accent4">
              <a:lumMod val="75000"/>
            </a:schemeClr>
          </a:solidFill>
        </a:ln>
      </dgm:spPr>
      <dgm:t>
        <a:bodyPr/>
        <a:lstStyle/>
        <a:p>
          <a:endParaRPr lang="en-US"/>
        </a:p>
      </dgm:t>
    </dgm:pt>
    <dgm:pt modelId="{82A3D2B6-C09A-4DC8-9F29-37A5C0901126}">
      <dgm:prSet phldrT="[Text]" custT="1"/>
      <dgm:spPr>
        <a:solidFill>
          <a:srgbClr val="84B8D8"/>
        </a:solidFill>
      </dgm:spPr>
      <dgm:t>
        <a:bodyPr/>
        <a:lstStyle/>
        <a:p>
          <a:r>
            <a:rPr lang="en-US" sz="3400" dirty="0">
              <a:latin typeface="+mj-lt"/>
            </a:rPr>
            <a:t>Ransomware</a:t>
          </a:r>
        </a:p>
      </dgm:t>
    </dgm:pt>
    <dgm:pt modelId="{3C4212CE-A77B-4639-B688-68343B646F62}" type="parTrans" cxnId="{0853F355-0E4C-4874-B45B-A3AAD18563B4}">
      <dgm:prSet/>
      <dgm:spPr/>
      <dgm:t>
        <a:bodyPr/>
        <a:lstStyle/>
        <a:p>
          <a:endParaRPr lang="en-US"/>
        </a:p>
      </dgm:t>
    </dgm:pt>
    <dgm:pt modelId="{88644BB4-CBB4-4797-A3B6-F25303BAC91C}" type="sibTrans" cxnId="{0853F355-0E4C-4874-B45B-A3AAD18563B4}">
      <dgm:prSet/>
      <dgm:spPr/>
      <dgm:t>
        <a:bodyPr/>
        <a:lstStyle/>
        <a:p>
          <a:endParaRPr lang="en-US"/>
        </a:p>
      </dgm:t>
    </dgm:pt>
    <dgm:pt modelId="{3E570D6D-CD50-44BD-A210-17A8180EA6D3}">
      <dgm:prSet phldrT="[Text]" custT="1"/>
      <dgm:spPr>
        <a:solidFill>
          <a:srgbClr val="84B8D8"/>
        </a:solidFill>
      </dgm:spPr>
      <dgm:t>
        <a:bodyPr/>
        <a:lstStyle/>
        <a:p>
          <a:r>
            <a:rPr lang="en-US" sz="3400" dirty="0">
              <a:latin typeface="+mj-lt"/>
            </a:rPr>
            <a:t>Phishing</a:t>
          </a:r>
        </a:p>
      </dgm:t>
    </dgm:pt>
    <dgm:pt modelId="{E948F16B-6F41-4911-A94B-B01449465D2F}" type="parTrans" cxnId="{E3C8E9A7-848F-4858-9886-935B696F413C}">
      <dgm:prSet/>
      <dgm:spPr/>
      <dgm:t>
        <a:bodyPr/>
        <a:lstStyle/>
        <a:p>
          <a:endParaRPr lang="en-US"/>
        </a:p>
      </dgm:t>
    </dgm:pt>
    <dgm:pt modelId="{8D4F627C-E755-4FFE-88AE-B7C03C9EEFBB}" type="sibTrans" cxnId="{E3C8E9A7-848F-4858-9886-935B696F413C}">
      <dgm:prSet/>
      <dgm:spPr/>
      <dgm:t>
        <a:bodyPr/>
        <a:lstStyle/>
        <a:p>
          <a:endParaRPr lang="en-US"/>
        </a:p>
      </dgm:t>
    </dgm:pt>
    <dgm:pt modelId="{266A5F5A-FC2A-4315-A520-6E352165A7C4}" type="pres">
      <dgm:prSet presAssocID="{869070FE-C053-4710-8E10-555EB7BE4325}" presName="Name0" presStyleCnt="0">
        <dgm:presLayoutVars>
          <dgm:chMax val="7"/>
          <dgm:chPref val="7"/>
          <dgm:dir/>
        </dgm:presLayoutVars>
      </dgm:prSet>
      <dgm:spPr/>
    </dgm:pt>
    <dgm:pt modelId="{25B90668-FA25-461A-88CB-BC836020607D}" type="pres">
      <dgm:prSet presAssocID="{869070FE-C053-4710-8E10-555EB7BE4325}" presName="Name1" presStyleCnt="0"/>
      <dgm:spPr/>
    </dgm:pt>
    <dgm:pt modelId="{24EEB840-C2C7-4CCA-947E-20DFDC1E9621}" type="pres">
      <dgm:prSet presAssocID="{869070FE-C053-4710-8E10-555EB7BE4325}" presName="cycle" presStyleCnt="0"/>
      <dgm:spPr/>
    </dgm:pt>
    <dgm:pt modelId="{EF3CDE62-B149-4AFE-AAF1-F5E707B97347}" type="pres">
      <dgm:prSet presAssocID="{869070FE-C053-4710-8E10-555EB7BE4325}" presName="srcNode" presStyleLbl="node1" presStyleIdx="0" presStyleCnt="3"/>
      <dgm:spPr/>
    </dgm:pt>
    <dgm:pt modelId="{61C2F485-5014-455B-9901-FCD1CDDB8B02}" type="pres">
      <dgm:prSet presAssocID="{869070FE-C053-4710-8E10-555EB7BE4325}" presName="conn" presStyleLbl="parChTrans1D2" presStyleIdx="0" presStyleCnt="1"/>
      <dgm:spPr/>
    </dgm:pt>
    <dgm:pt modelId="{043FB4A1-EC93-4E68-81E2-6E3C6BBEA41A}" type="pres">
      <dgm:prSet presAssocID="{869070FE-C053-4710-8E10-555EB7BE4325}" presName="extraNode" presStyleLbl="node1" presStyleIdx="0" presStyleCnt="3"/>
      <dgm:spPr/>
    </dgm:pt>
    <dgm:pt modelId="{F73E3F73-1C48-47B0-AF99-AD76BC76ABC1}" type="pres">
      <dgm:prSet presAssocID="{869070FE-C053-4710-8E10-555EB7BE4325}" presName="dstNode" presStyleLbl="node1" presStyleIdx="0" presStyleCnt="3"/>
      <dgm:spPr/>
    </dgm:pt>
    <dgm:pt modelId="{743CED37-8ECC-4165-9B5A-B05354A10A3A}" type="pres">
      <dgm:prSet presAssocID="{1E7087C7-90D7-4054-87B8-D04715C27A50}" presName="text_1" presStyleLbl="node1" presStyleIdx="0" presStyleCnt="3">
        <dgm:presLayoutVars>
          <dgm:bulletEnabled val="1"/>
        </dgm:presLayoutVars>
      </dgm:prSet>
      <dgm:spPr/>
    </dgm:pt>
    <dgm:pt modelId="{654E0A0C-6699-44D6-B4B2-04327D4FF1FF}" type="pres">
      <dgm:prSet presAssocID="{1E7087C7-90D7-4054-87B8-D04715C27A50}" presName="accent_1" presStyleCnt="0"/>
      <dgm:spPr/>
    </dgm:pt>
    <dgm:pt modelId="{0F4B1644-39DD-460F-BAB4-2AF53F40AD4B}" type="pres">
      <dgm:prSet presAssocID="{1E7087C7-90D7-4054-87B8-D04715C27A50}" presName="accentRepeatNode" presStyleLbl="solidFgAcc1" presStyleIdx="0" presStyleCnt="3"/>
      <dgm:spPr>
        <a:ln>
          <a:solidFill>
            <a:schemeClr val="accent4"/>
          </a:solidFill>
        </a:ln>
      </dgm:spPr>
    </dgm:pt>
    <dgm:pt modelId="{A96B75C9-D73D-41E9-BF60-B6DCECDBA7BE}" type="pres">
      <dgm:prSet presAssocID="{82A3D2B6-C09A-4DC8-9F29-37A5C0901126}" presName="text_2" presStyleLbl="node1" presStyleIdx="1" presStyleCnt="3">
        <dgm:presLayoutVars>
          <dgm:bulletEnabled val="1"/>
        </dgm:presLayoutVars>
      </dgm:prSet>
      <dgm:spPr/>
    </dgm:pt>
    <dgm:pt modelId="{46AD4CCD-67A3-4B96-BECB-EDFB8C9E73C5}" type="pres">
      <dgm:prSet presAssocID="{82A3D2B6-C09A-4DC8-9F29-37A5C0901126}" presName="accent_2" presStyleCnt="0"/>
      <dgm:spPr/>
    </dgm:pt>
    <dgm:pt modelId="{329CEBA9-27B5-448A-A7B3-6DD0C15CA118}" type="pres">
      <dgm:prSet presAssocID="{82A3D2B6-C09A-4DC8-9F29-37A5C0901126}" presName="accentRepeatNode" presStyleLbl="solidFgAcc1" presStyleIdx="1" presStyleCnt="3"/>
      <dgm:spPr>
        <a:ln>
          <a:solidFill>
            <a:schemeClr val="accent4"/>
          </a:solidFill>
        </a:ln>
      </dgm:spPr>
    </dgm:pt>
    <dgm:pt modelId="{0C510D11-E5F7-452B-88D8-F859CFC88697}" type="pres">
      <dgm:prSet presAssocID="{3E570D6D-CD50-44BD-A210-17A8180EA6D3}" presName="text_3" presStyleLbl="node1" presStyleIdx="2" presStyleCnt="3">
        <dgm:presLayoutVars>
          <dgm:bulletEnabled val="1"/>
        </dgm:presLayoutVars>
      </dgm:prSet>
      <dgm:spPr/>
    </dgm:pt>
    <dgm:pt modelId="{BE3FD705-130B-4C0D-8813-DFA7D6D8F833}" type="pres">
      <dgm:prSet presAssocID="{3E570D6D-CD50-44BD-A210-17A8180EA6D3}" presName="accent_3" presStyleCnt="0"/>
      <dgm:spPr/>
    </dgm:pt>
    <dgm:pt modelId="{86FB1C75-D8E2-4A42-A853-FE092FE1567B}" type="pres">
      <dgm:prSet presAssocID="{3E570D6D-CD50-44BD-A210-17A8180EA6D3}" presName="accentRepeatNode" presStyleLbl="solidFgAcc1" presStyleIdx="2" presStyleCnt="3"/>
      <dgm:spPr>
        <a:ln>
          <a:solidFill>
            <a:schemeClr val="accent4"/>
          </a:solidFill>
        </a:ln>
      </dgm:spPr>
    </dgm:pt>
  </dgm:ptLst>
  <dgm:cxnLst>
    <dgm:cxn modelId="{E1007300-FC35-40C6-A89A-6FD77A42F0E7}" type="presOf" srcId="{0D15D2DB-0888-412C-B594-A57B04DAE5D9}" destId="{61C2F485-5014-455B-9901-FCD1CDDB8B02}" srcOrd="0" destOrd="0" presId="urn:microsoft.com/office/officeart/2008/layout/VerticalCurvedList"/>
    <dgm:cxn modelId="{D77FC111-B36A-42D1-9659-E9DF8D6C52D2}" type="presOf" srcId="{1E7087C7-90D7-4054-87B8-D04715C27A50}" destId="{743CED37-8ECC-4165-9B5A-B05354A10A3A}" srcOrd="0" destOrd="0" presId="urn:microsoft.com/office/officeart/2008/layout/VerticalCurvedList"/>
    <dgm:cxn modelId="{721A7213-7983-4ADE-B479-44FBD5EFECE9}" type="presOf" srcId="{3E570D6D-CD50-44BD-A210-17A8180EA6D3}" destId="{0C510D11-E5F7-452B-88D8-F859CFC88697}" srcOrd="0" destOrd="0" presId="urn:microsoft.com/office/officeart/2008/layout/VerticalCurvedList"/>
    <dgm:cxn modelId="{ADB4AC73-6835-4011-9309-8F5F513BDF9E}" srcId="{869070FE-C053-4710-8E10-555EB7BE4325}" destId="{1E7087C7-90D7-4054-87B8-D04715C27A50}" srcOrd="0" destOrd="0" parTransId="{EF872235-663B-4DF3-8963-083F9FD2DCCF}" sibTransId="{0D15D2DB-0888-412C-B594-A57B04DAE5D9}"/>
    <dgm:cxn modelId="{0853F355-0E4C-4874-B45B-A3AAD18563B4}" srcId="{869070FE-C053-4710-8E10-555EB7BE4325}" destId="{82A3D2B6-C09A-4DC8-9F29-37A5C0901126}" srcOrd="1" destOrd="0" parTransId="{3C4212CE-A77B-4639-B688-68343B646F62}" sibTransId="{88644BB4-CBB4-4797-A3B6-F25303BAC91C}"/>
    <dgm:cxn modelId="{5DB9CA7B-2F38-4204-BA4B-5655C722DB14}" type="presOf" srcId="{869070FE-C053-4710-8E10-555EB7BE4325}" destId="{266A5F5A-FC2A-4315-A520-6E352165A7C4}" srcOrd="0" destOrd="0" presId="urn:microsoft.com/office/officeart/2008/layout/VerticalCurvedList"/>
    <dgm:cxn modelId="{E3C8E9A7-848F-4858-9886-935B696F413C}" srcId="{869070FE-C053-4710-8E10-555EB7BE4325}" destId="{3E570D6D-CD50-44BD-A210-17A8180EA6D3}" srcOrd="2" destOrd="0" parTransId="{E948F16B-6F41-4911-A94B-B01449465D2F}" sibTransId="{8D4F627C-E755-4FFE-88AE-B7C03C9EEFBB}"/>
    <dgm:cxn modelId="{7897F6BA-51F4-4D38-AB88-475DF86AD033}" type="presOf" srcId="{82A3D2B6-C09A-4DC8-9F29-37A5C0901126}" destId="{A96B75C9-D73D-41E9-BF60-B6DCECDBA7BE}" srcOrd="0" destOrd="0" presId="urn:microsoft.com/office/officeart/2008/layout/VerticalCurvedList"/>
    <dgm:cxn modelId="{98154232-AE40-455B-8BC1-249358FC8F4F}" type="presParOf" srcId="{266A5F5A-FC2A-4315-A520-6E352165A7C4}" destId="{25B90668-FA25-461A-88CB-BC836020607D}" srcOrd="0" destOrd="0" presId="urn:microsoft.com/office/officeart/2008/layout/VerticalCurvedList"/>
    <dgm:cxn modelId="{0780A68F-480B-4617-A559-59E53B97C2A4}" type="presParOf" srcId="{25B90668-FA25-461A-88CB-BC836020607D}" destId="{24EEB840-C2C7-4CCA-947E-20DFDC1E9621}" srcOrd="0" destOrd="0" presId="urn:microsoft.com/office/officeart/2008/layout/VerticalCurvedList"/>
    <dgm:cxn modelId="{10EE0534-1377-49B3-BB85-FB5098A9D952}" type="presParOf" srcId="{24EEB840-C2C7-4CCA-947E-20DFDC1E9621}" destId="{EF3CDE62-B149-4AFE-AAF1-F5E707B97347}" srcOrd="0" destOrd="0" presId="urn:microsoft.com/office/officeart/2008/layout/VerticalCurvedList"/>
    <dgm:cxn modelId="{E2C54683-2738-4290-8A86-14803746F61F}" type="presParOf" srcId="{24EEB840-C2C7-4CCA-947E-20DFDC1E9621}" destId="{61C2F485-5014-455B-9901-FCD1CDDB8B02}" srcOrd="1" destOrd="0" presId="urn:microsoft.com/office/officeart/2008/layout/VerticalCurvedList"/>
    <dgm:cxn modelId="{C6F84F4B-0A4E-46EA-95EA-C703F0FBC3D3}" type="presParOf" srcId="{24EEB840-C2C7-4CCA-947E-20DFDC1E9621}" destId="{043FB4A1-EC93-4E68-81E2-6E3C6BBEA41A}" srcOrd="2" destOrd="0" presId="urn:microsoft.com/office/officeart/2008/layout/VerticalCurvedList"/>
    <dgm:cxn modelId="{F474B056-8846-4636-993F-149B7D47F3D5}" type="presParOf" srcId="{24EEB840-C2C7-4CCA-947E-20DFDC1E9621}" destId="{F73E3F73-1C48-47B0-AF99-AD76BC76ABC1}" srcOrd="3" destOrd="0" presId="urn:microsoft.com/office/officeart/2008/layout/VerticalCurvedList"/>
    <dgm:cxn modelId="{980433A9-F322-4C74-88B0-C2DA64FC3B55}" type="presParOf" srcId="{25B90668-FA25-461A-88CB-BC836020607D}" destId="{743CED37-8ECC-4165-9B5A-B05354A10A3A}" srcOrd="1" destOrd="0" presId="urn:microsoft.com/office/officeart/2008/layout/VerticalCurvedList"/>
    <dgm:cxn modelId="{AF8C9522-69D2-49EA-B77E-66A032F391D0}" type="presParOf" srcId="{25B90668-FA25-461A-88CB-BC836020607D}" destId="{654E0A0C-6699-44D6-B4B2-04327D4FF1FF}" srcOrd="2" destOrd="0" presId="urn:microsoft.com/office/officeart/2008/layout/VerticalCurvedList"/>
    <dgm:cxn modelId="{ECA6095A-67CB-4E3F-8701-95663EA491F3}" type="presParOf" srcId="{654E0A0C-6699-44D6-B4B2-04327D4FF1FF}" destId="{0F4B1644-39DD-460F-BAB4-2AF53F40AD4B}" srcOrd="0" destOrd="0" presId="urn:microsoft.com/office/officeart/2008/layout/VerticalCurvedList"/>
    <dgm:cxn modelId="{72D42C1D-BAC3-404E-B062-28A63F83E987}" type="presParOf" srcId="{25B90668-FA25-461A-88CB-BC836020607D}" destId="{A96B75C9-D73D-41E9-BF60-B6DCECDBA7BE}" srcOrd="3" destOrd="0" presId="urn:microsoft.com/office/officeart/2008/layout/VerticalCurvedList"/>
    <dgm:cxn modelId="{4061AE4F-E000-487A-9F58-F96D9CE1FA28}" type="presParOf" srcId="{25B90668-FA25-461A-88CB-BC836020607D}" destId="{46AD4CCD-67A3-4B96-BECB-EDFB8C9E73C5}" srcOrd="4" destOrd="0" presId="urn:microsoft.com/office/officeart/2008/layout/VerticalCurvedList"/>
    <dgm:cxn modelId="{7E09C1B8-6F96-41FA-B43B-163B00CBA1D5}" type="presParOf" srcId="{46AD4CCD-67A3-4B96-BECB-EDFB8C9E73C5}" destId="{329CEBA9-27B5-448A-A7B3-6DD0C15CA118}" srcOrd="0" destOrd="0" presId="urn:microsoft.com/office/officeart/2008/layout/VerticalCurvedList"/>
    <dgm:cxn modelId="{7F153C66-557A-4D88-A777-072EB49B3E6E}" type="presParOf" srcId="{25B90668-FA25-461A-88CB-BC836020607D}" destId="{0C510D11-E5F7-452B-88D8-F859CFC88697}" srcOrd="5" destOrd="0" presId="urn:microsoft.com/office/officeart/2008/layout/VerticalCurvedList"/>
    <dgm:cxn modelId="{51AEC6C7-BED2-4C76-9704-7D3A8DF8D5AE}" type="presParOf" srcId="{25B90668-FA25-461A-88CB-BC836020607D}" destId="{BE3FD705-130B-4C0D-8813-DFA7D6D8F833}" srcOrd="6" destOrd="0" presId="urn:microsoft.com/office/officeart/2008/layout/VerticalCurvedList"/>
    <dgm:cxn modelId="{687E6373-3F48-4959-977C-618268493D6C}" type="presParOf" srcId="{BE3FD705-130B-4C0D-8813-DFA7D6D8F833}" destId="{86FB1C75-D8E2-4A42-A853-FE092FE1567B}"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FE4DC-0143-471E-83CD-7C3BF068315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6DC3BA4-BE12-4E70-ACBF-307ECCA251C3}">
      <dgm:prSet phldrT="[Text]" custT="1"/>
      <dgm:spPr>
        <a:ln>
          <a:solidFill>
            <a:schemeClr val="accent4"/>
          </a:solidFill>
        </a:ln>
      </dgm:spPr>
      <dgm:t>
        <a:bodyPr/>
        <a:lstStyle/>
        <a:p>
          <a:r>
            <a:rPr lang="en-US" sz="1900" b="1" dirty="0">
              <a:latin typeface="+mn-lt"/>
            </a:rPr>
            <a:t>Know</a:t>
          </a:r>
          <a:r>
            <a:rPr lang="en-US" sz="1900" dirty="0">
              <a:latin typeface="+mn-lt"/>
            </a:rPr>
            <a:t>: Use your resources to find out what is already online. </a:t>
          </a:r>
        </a:p>
      </dgm:t>
    </dgm:pt>
    <dgm:pt modelId="{B4A4CB43-86FD-4D34-B8F8-0C478FC0F757}" type="parTrans" cxnId="{A0D376C4-7D55-4BBD-AB2F-97B9F6D7AFB7}">
      <dgm:prSet/>
      <dgm:spPr/>
      <dgm:t>
        <a:bodyPr/>
        <a:lstStyle/>
        <a:p>
          <a:endParaRPr lang="en-US" sz="1900">
            <a:latin typeface="+mn-lt"/>
          </a:endParaRPr>
        </a:p>
      </dgm:t>
    </dgm:pt>
    <dgm:pt modelId="{B09EAE2D-4C7B-48BA-B910-8CEB9E270163}" type="sibTrans" cxnId="{A0D376C4-7D55-4BBD-AB2F-97B9F6D7AFB7}">
      <dgm:prSet/>
      <dgm:spPr/>
      <dgm:t>
        <a:bodyPr/>
        <a:lstStyle/>
        <a:p>
          <a:endParaRPr lang="en-US" sz="1900">
            <a:latin typeface="+mn-lt"/>
          </a:endParaRPr>
        </a:p>
      </dgm:t>
    </dgm:pt>
    <dgm:pt modelId="{ADF0EFEC-1D54-4250-9387-C6FED3DABD97}">
      <dgm:prSet phldrT="[Text]" custT="1"/>
      <dgm:spPr>
        <a:ln>
          <a:solidFill>
            <a:schemeClr val="accent4"/>
          </a:solidFill>
        </a:ln>
      </dgm:spPr>
      <dgm:t>
        <a:bodyPr/>
        <a:lstStyle/>
        <a:p>
          <a:r>
            <a:rPr lang="en-US" sz="1900" b="1" dirty="0">
              <a:latin typeface="+mn-lt"/>
            </a:rPr>
            <a:t>Monitor</a:t>
          </a:r>
          <a:r>
            <a:rPr lang="en-US" sz="1900" dirty="0">
              <a:latin typeface="+mn-lt"/>
            </a:rPr>
            <a:t>: Develop a system to regularly review accounts and data.</a:t>
          </a:r>
        </a:p>
      </dgm:t>
    </dgm:pt>
    <dgm:pt modelId="{A1C68DC8-6DD6-4B2D-B591-F362B34A37C4}" type="parTrans" cxnId="{CEF4FD89-0580-4204-8FDC-A31C3D0F190C}">
      <dgm:prSet/>
      <dgm:spPr/>
      <dgm:t>
        <a:bodyPr/>
        <a:lstStyle/>
        <a:p>
          <a:endParaRPr lang="en-US" sz="1900">
            <a:latin typeface="+mn-lt"/>
          </a:endParaRPr>
        </a:p>
      </dgm:t>
    </dgm:pt>
    <dgm:pt modelId="{8F9D2568-A10E-4927-BB98-D37BE6A9D409}" type="sibTrans" cxnId="{CEF4FD89-0580-4204-8FDC-A31C3D0F190C}">
      <dgm:prSet/>
      <dgm:spPr/>
      <dgm:t>
        <a:bodyPr/>
        <a:lstStyle/>
        <a:p>
          <a:endParaRPr lang="en-US" sz="1900">
            <a:latin typeface="+mn-lt"/>
          </a:endParaRPr>
        </a:p>
      </dgm:t>
    </dgm:pt>
    <dgm:pt modelId="{18BF2A50-604E-4B18-9881-FE1D2190CF2B}">
      <dgm:prSet phldrT="[Text]" custT="1"/>
      <dgm:spPr>
        <a:ln>
          <a:solidFill>
            <a:schemeClr val="accent4"/>
          </a:solidFill>
        </a:ln>
      </dgm:spPr>
      <dgm:t>
        <a:bodyPr/>
        <a:lstStyle/>
        <a:p>
          <a:r>
            <a:rPr lang="en-US" sz="1900" b="1" dirty="0">
              <a:latin typeface="+mn-lt"/>
            </a:rPr>
            <a:t>Defend</a:t>
          </a:r>
          <a:r>
            <a:rPr lang="en-US" sz="1900" dirty="0">
              <a:latin typeface="+mn-lt"/>
            </a:rPr>
            <a:t>: Take action to safeguard accounts. Implement strong passwords. Hire help. </a:t>
          </a:r>
        </a:p>
      </dgm:t>
    </dgm:pt>
    <dgm:pt modelId="{07904CF3-72E9-4A79-88B0-DB5B813D5D82}" type="parTrans" cxnId="{E52D9CA0-01D1-4ACF-B9B8-AB2D6FF0BFED}">
      <dgm:prSet/>
      <dgm:spPr/>
      <dgm:t>
        <a:bodyPr/>
        <a:lstStyle/>
        <a:p>
          <a:endParaRPr lang="en-US" sz="1900">
            <a:latin typeface="+mn-lt"/>
          </a:endParaRPr>
        </a:p>
      </dgm:t>
    </dgm:pt>
    <dgm:pt modelId="{683EC60B-A02C-4FD3-9A6F-28908009D507}" type="sibTrans" cxnId="{E52D9CA0-01D1-4ACF-B9B8-AB2D6FF0BFED}">
      <dgm:prSet/>
      <dgm:spPr/>
      <dgm:t>
        <a:bodyPr/>
        <a:lstStyle/>
        <a:p>
          <a:endParaRPr lang="en-US" sz="1900">
            <a:latin typeface="+mn-lt"/>
          </a:endParaRPr>
        </a:p>
      </dgm:t>
    </dgm:pt>
    <dgm:pt modelId="{47508D85-A328-48EA-8049-57191D7B7BA6}" type="pres">
      <dgm:prSet presAssocID="{BB9FE4DC-0143-471E-83CD-7C3BF0683152}" presName="Name0" presStyleCnt="0">
        <dgm:presLayoutVars>
          <dgm:chMax val="7"/>
          <dgm:dir/>
          <dgm:animLvl val="lvl"/>
          <dgm:resizeHandles val="exact"/>
        </dgm:presLayoutVars>
      </dgm:prSet>
      <dgm:spPr/>
    </dgm:pt>
    <dgm:pt modelId="{7E0AFF77-8D74-4C89-9ACB-8B0442211AC8}" type="pres">
      <dgm:prSet presAssocID="{A6DC3BA4-BE12-4E70-ACBF-307ECCA251C3}" presName="circle1" presStyleLbl="node1" presStyleIdx="0" presStyleCnt="3"/>
      <dgm:spPr>
        <a:solidFill>
          <a:schemeClr val="accent4"/>
        </a:solidFill>
        <a:ln>
          <a:solidFill>
            <a:schemeClr val="accent4"/>
          </a:solidFill>
        </a:ln>
      </dgm:spPr>
    </dgm:pt>
    <dgm:pt modelId="{3A78D0A7-D3B5-478C-ADAB-1B2145FA3009}" type="pres">
      <dgm:prSet presAssocID="{A6DC3BA4-BE12-4E70-ACBF-307ECCA251C3}" presName="space" presStyleCnt="0"/>
      <dgm:spPr/>
    </dgm:pt>
    <dgm:pt modelId="{63B48B84-294C-4633-91A0-CAE670B1E138}" type="pres">
      <dgm:prSet presAssocID="{A6DC3BA4-BE12-4E70-ACBF-307ECCA251C3}" presName="rect1" presStyleLbl="alignAcc1" presStyleIdx="0" presStyleCnt="3"/>
      <dgm:spPr/>
    </dgm:pt>
    <dgm:pt modelId="{08034C0D-F93C-4101-8BEE-6CF0E494145D}" type="pres">
      <dgm:prSet presAssocID="{ADF0EFEC-1D54-4250-9387-C6FED3DABD97}" presName="vertSpace2" presStyleLbl="node1" presStyleIdx="0" presStyleCnt="3"/>
      <dgm:spPr/>
    </dgm:pt>
    <dgm:pt modelId="{01533982-F53D-4439-B291-9C3610E5C786}" type="pres">
      <dgm:prSet presAssocID="{ADF0EFEC-1D54-4250-9387-C6FED3DABD97}" presName="circle2" presStyleLbl="node1" presStyleIdx="1" presStyleCnt="3"/>
      <dgm:spPr>
        <a:solidFill>
          <a:schemeClr val="accent4"/>
        </a:solidFill>
      </dgm:spPr>
    </dgm:pt>
    <dgm:pt modelId="{B3335565-3B0F-4C9E-B9BE-5183CF6A1666}" type="pres">
      <dgm:prSet presAssocID="{ADF0EFEC-1D54-4250-9387-C6FED3DABD97}" presName="rect2" presStyleLbl="alignAcc1" presStyleIdx="1" presStyleCnt="3"/>
      <dgm:spPr/>
    </dgm:pt>
    <dgm:pt modelId="{A71C08DA-30D3-4177-AA54-167808570F30}" type="pres">
      <dgm:prSet presAssocID="{18BF2A50-604E-4B18-9881-FE1D2190CF2B}" presName="vertSpace3" presStyleLbl="node1" presStyleIdx="1" presStyleCnt="3"/>
      <dgm:spPr/>
    </dgm:pt>
    <dgm:pt modelId="{7DE4BCB1-B08B-46E9-BA37-28C7DF2297E6}" type="pres">
      <dgm:prSet presAssocID="{18BF2A50-604E-4B18-9881-FE1D2190CF2B}" presName="circle3" presStyleLbl="node1" presStyleIdx="2" presStyleCnt="3"/>
      <dgm:spPr>
        <a:solidFill>
          <a:schemeClr val="accent4"/>
        </a:solidFill>
      </dgm:spPr>
    </dgm:pt>
    <dgm:pt modelId="{14E177E0-C3A2-443C-9381-6A3AC449D030}" type="pres">
      <dgm:prSet presAssocID="{18BF2A50-604E-4B18-9881-FE1D2190CF2B}" presName="rect3" presStyleLbl="alignAcc1" presStyleIdx="2" presStyleCnt="3"/>
      <dgm:spPr/>
    </dgm:pt>
    <dgm:pt modelId="{8F9EB0C4-3E57-4D31-B7FD-08C64180A34E}" type="pres">
      <dgm:prSet presAssocID="{A6DC3BA4-BE12-4E70-ACBF-307ECCA251C3}" presName="rect1ParTxNoCh" presStyleLbl="alignAcc1" presStyleIdx="2" presStyleCnt="3">
        <dgm:presLayoutVars>
          <dgm:chMax val="1"/>
          <dgm:bulletEnabled val="1"/>
        </dgm:presLayoutVars>
      </dgm:prSet>
      <dgm:spPr/>
    </dgm:pt>
    <dgm:pt modelId="{870044A3-940A-412A-B14F-F48B4F06A16C}" type="pres">
      <dgm:prSet presAssocID="{ADF0EFEC-1D54-4250-9387-C6FED3DABD97}" presName="rect2ParTxNoCh" presStyleLbl="alignAcc1" presStyleIdx="2" presStyleCnt="3">
        <dgm:presLayoutVars>
          <dgm:chMax val="1"/>
          <dgm:bulletEnabled val="1"/>
        </dgm:presLayoutVars>
      </dgm:prSet>
      <dgm:spPr/>
    </dgm:pt>
    <dgm:pt modelId="{CE1C3CC8-B27D-4440-A975-4B39EFD2E454}" type="pres">
      <dgm:prSet presAssocID="{18BF2A50-604E-4B18-9881-FE1D2190CF2B}" presName="rect3ParTxNoCh" presStyleLbl="alignAcc1" presStyleIdx="2" presStyleCnt="3">
        <dgm:presLayoutVars>
          <dgm:chMax val="1"/>
          <dgm:bulletEnabled val="1"/>
        </dgm:presLayoutVars>
      </dgm:prSet>
      <dgm:spPr/>
    </dgm:pt>
  </dgm:ptLst>
  <dgm:cxnLst>
    <dgm:cxn modelId="{4D5AC506-F77F-4C00-BE50-A52547C3FA9C}" type="presOf" srcId="{A6DC3BA4-BE12-4E70-ACBF-307ECCA251C3}" destId="{8F9EB0C4-3E57-4D31-B7FD-08C64180A34E}" srcOrd="1" destOrd="0" presId="urn:microsoft.com/office/officeart/2005/8/layout/target3"/>
    <dgm:cxn modelId="{88AF1809-0157-4D54-8E82-15DDD4026D53}" type="presOf" srcId="{ADF0EFEC-1D54-4250-9387-C6FED3DABD97}" destId="{870044A3-940A-412A-B14F-F48B4F06A16C}" srcOrd="1" destOrd="0" presId="urn:microsoft.com/office/officeart/2005/8/layout/target3"/>
    <dgm:cxn modelId="{31C04B15-3A5E-498A-8768-BE498E1903FE}" type="presOf" srcId="{ADF0EFEC-1D54-4250-9387-C6FED3DABD97}" destId="{B3335565-3B0F-4C9E-B9BE-5183CF6A1666}" srcOrd="0" destOrd="0" presId="urn:microsoft.com/office/officeart/2005/8/layout/target3"/>
    <dgm:cxn modelId="{CEF4FD89-0580-4204-8FDC-A31C3D0F190C}" srcId="{BB9FE4DC-0143-471E-83CD-7C3BF0683152}" destId="{ADF0EFEC-1D54-4250-9387-C6FED3DABD97}" srcOrd="1" destOrd="0" parTransId="{A1C68DC8-6DD6-4B2D-B591-F362B34A37C4}" sibTransId="{8F9D2568-A10E-4927-BB98-D37BE6A9D409}"/>
    <dgm:cxn modelId="{E52D9CA0-01D1-4ACF-B9B8-AB2D6FF0BFED}" srcId="{BB9FE4DC-0143-471E-83CD-7C3BF0683152}" destId="{18BF2A50-604E-4B18-9881-FE1D2190CF2B}" srcOrd="2" destOrd="0" parTransId="{07904CF3-72E9-4A79-88B0-DB5B813D5D82}" sibTransId="{683EC60B-A02C-4FD3-9A6F-28908009D507}"/>
    <dgm:cxn modelId="{AE4BD2AC-5622-484F-A028-CA2D0F70DA74}" type="presOf" srcId="{A6DC3BA4-BE12-4E70-ACBF-307ECCA251C3}" destId="{63B48B84-294C-4633-91A0-CAE670B1E138}" srcOrd="0" destOrd="0" presId="urn:microsoft.com/office/officeart/2005/8/layout/target3"/>
    <dgm:cxn modelId="{5B5E14BA-5EEE-4696-831B-FA765D9B1ECC}" type="presOf" srcId="{18BF2A50-604E-4B18-9881-FE1D2190CF2B}" destId="{14E177E0-C3A2-443C-9381-6A3AC449D030}" srcOrd="0" destOrd="0" presId="urn:microsoft.com/office/officeart/2005/8/layout/target3"/>
    <dgm:cxn modelId="{A0D376C4-7D55-4BBD-AB2F-97B9F6D7AFB7}" srcId="{BB9FE4DC-0143-471E-83CD-7C3BF0683152}" destId="{A6DC3BA4-BE12-4E70-ACBF-307ECCA251C3}" srcOrd="0" destOrd="0" parTransId="{B4A4CB43-86FD-4D34-B8F8-0C478FC0F757}" sibTransId="{B09EAE2D-4C7B-48BA-B910-8CEB9E270163}"/>
    <dgm:cxn modelId="{67A796D3-2D62-4FC1-BF4B-692FAC683553}" type="presOf" srcId="{18BF2A50-604E-4B18-9881-FE1D2190CF2B}" destId="{CE1C3CC8-B27D-4440-A975-4B39EFD2E454}" srcOrd="1" destOrd="0" presId="urn:microsoft.com/office/officeart/2005/8/layout/target3"/>
    <dgm:cxn modelId="{AEC620D7-D345-4751-B006-E091ABA9A63E}" type="presOf" srcId="{BB9FE4DC-0143-471E-83CD-7C3BF0683152}" destId="{47508D85-A328-48EA-8049-57191D7B7BA6}" srcOrd="0" destOrd="0" presId="urn:microsoft.com/office/officeart/2005/8/layout/target3"/>
    <dgm:cxn modelId="{D07AE160-ED44-4926-9BB1-E924A5572EBD}" type="presParOf" srcId="{47508D85-A328-48EA-8049-57191D7B7BA6}" destId="{7E0AFF77-8D74-4C89-9ACB-8B0442211AC8}" srcOrd="0" destOrd="0" presId="urn:microsoft.com/office/officeart/2005/8/layout/target3"/>
    <dgm:cxn modelId="{130CD7FC-7E88-4A4C-B5E5-887409093BBD}" type="presParOf" srcId="{47508D85-A328-48EA-8049-57191D7B7BA6}" destId="{3A78D0A7-D3B5-478C-ADAB-1B2145FA3009}" srcOrd="1" destOrd="0" presId="urn:microsoft.com/office/officeart/2005/8/layout/target3"/>
    <dgm:cxn modelId="{BEFDAE13-F7CE-4869-A3F6-F61B3C6BFBA0}" type="presParOf" srcId="{47508D85-A328-48EA-8049-57191D7B7BA6}" destId="{63B48B84-294C-4633-91A0-CAE670B1E138}" srcOrd="2" destOrd="0" presId="urn:microsoft.com/office/officeart/2005/8/layout/target3"/>
    <dgm:cxn modelId="{738F250A-F0AE-481F-AF13-8AFC24DC88DB}" type="presParOf" srcId="{47508D85-A328-48EA-8049-57191D7B7BA6}" destId="{08034C0D-F93C-4101-8BEE-6CF0E494145D}" srcOrd="3" destOrd="0" presId="urn:microsoft.com/office/officeart/2005/8/layout/target3"/>
    <dgm:cxn modelId="{F28C88D5-C9D4-4965-8B77-D65CBE4F8D26}" type="presParOf" srcId="{47508D85-A328-48EA-8049-57191D7B7BA6}" destId="{01533982-F53D-4439-B291-9C3610E5C786}" srcOrd="4" destOrd="0" presId="urn:microsoft.com/office/officeart/2005/8/layout/target3"/>
    <dgm:cxn modelId="{3B645CB4-3E49-4181-8C3A-C3F26C555057}" type="presParOf" srcId="{47508D85-A328-48EA-8049-57191D7B7BA6}" destId="{B3335565-3B0F-4C9E-B9BE-5183CF6A1666}" srcOrd="5" destOrd="0" presId="urn:microsoft.com/office/officeart/2005/8/layout/target3"/>
    <dgm:cxn modelId="{A9A21677-58BE-4E40-B611-49C08D3E7836}" type="presParOf" srcId="{47508D85-A328-48EA-8049-57191D7B7BA6}" destId="{A71C08DA-30D3-4177-AA54-167808570F30}" srcOrd="6" destOrd="0" presId="urn:microsoft.com/office/officeart/2005/8/layout/target3"/>
    <dgm:cxn modelId="{6F78DC68-0708-48FB-B650-2B01AB911F97}" type="presParOf" srcId="{47508D85-A328-48EA-8049-57191D7B7BA6}" destId="{7DE4BCB1-B08B-46E9-BA37-28C7DF2297E6}" srcOrd="7" destOrd="0" presId="urn:microsoft.com/office/officeart/2005/8/layout/target3"/>
    <dgm:cxn modelId="{0605727A-0964-43DD-86B7-68AA1B0976E1}" type="presParOf" srcId="{47508D85-A328-48EA-8049-57191D7B7BA6}" destId="{14E177E0-C3A2-443C-9381-6A3AC449D030}" srcOrd="8" destOrd="0" presId="urn:microsoft.com/office/officeart/2005/8/layout/target3"/>
    <dgm:cxn modelId="{BB54C95D-6597-4720-A771-BCCEC599DE9F}" type="presParOf" srcId="{47508D85-A328-48EA-8049-57191D7B7BA6}" destId="{8F9EB0C4-3E57-4D31-B7FD-08C64180A34E}" srcOrd="9" destOrd="0" presId="urn:microsoft.com/office/officeart/2005/8/layout/target3"/>
    <dgm:cxn modelId="{4A750064-1230-4111-BC6A-EF8E540F5A84}" type="presParOf" srcId="{47508D85-A328-48EA-8049-57191D7B7BA6}" destId="{870044A3-940A-412A-B14F-F48B4F06A16C}" srcOrd="10" destOrd="0" presId="urn:microsoft.com/office/officeart/2005/8/layout/target3"/>
    <dgm:cxn modelId="{D6F2C562-71A1-4E49-9EDA-C4C20CB57950}" type="presParOf" srcId="{47508D85-A328-48EA-8049-57191D7B7BA6}" destId="{CE1C3CC8-B27D-4440-A975-4B39EFD2E454}" srcOrd="11" destOrd="0" presId="urn:microsoft.com/office/officeart/2005/8/layout/target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2F485-5014-455B-9901-FCD1CDDB8B02}">
      <dsp:nvSpPr>
        <dsp:cNvPr id="0" name=""/>
        <dsp:cNvSpPr/>
      </dsp:nvSpPr>
      <dsp:spPr>
        <a:xfrm>
          <a:off x="-3432080" y="-527714"/>
          <a:ext cx="4092140" cy="4092140"/>
        </a:xfrm>
        <a:prstGeom prst="blockArc">
          <a:avLst>
            <a:gd name="adj1" fmla="val 18900000"/>
            <a:gd name="adj2" fmla="val 2700000"/>
            <a:gd name="adj3" fmla="val 528"/>
          </a:avLst>
        </a:prstGeom>
        <a:noFill/>
        <a:ln w="1270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43CED37-8ECC-4165-9B5A-B05354A10A3A}">
      <dsp:nvSpPr>
        <dsp:cNvPr id="0" name=""/>
        <dsp:cNvSpPr/>
      </dsp:nvSpPr>
      <dsp:spPr>
        <a:xfrm>
          <a:off x="424440" y="303671"/>
          <a:ext cx="3465130" cy="607342"/>
        </a:xfrm>
        <a:prstGeom prst="rect">
          <a:avLst/>
        </a:prstGeom>
        <a:solidFill>
          <a:srgbClr val="84B8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078"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Espionage</a:t>
          </a:r>
        </a:p>
      </dsp:txBody>
      <dsp:txXfrm>
        <a:off x="424440" y="303671"/>
        <a:ext cx="3465130" cy="607342"/>
      </dsp:txXfrm>
    </dsp:sp>
    <dsp:sp modelId="{0F4B1644-39DD-460F-BAB4-2AF53F40AD4B}">
      <dsp:nvSpPr>
        <dsp:cNvPr id="0" name=""/>
        <dsp:cNvSpPr/>
      </dsp:nvSpPr>
      <dsp:spPr>
        <a:xfrm>
          <a:off x="44851" y="227753"/>
          <a:ext cx="759177" cy="75917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A96B75C9-D73D-41E9-BF60-B6DCECDBA7BE}">
      <dsp:nvSpPr>
        <dsp:cNvPr id="0" name=""/>
        <dsp:cNvSpPr/>
      </dsp:nvSpPr>
      <dsp:spPr>
        <a:xfrm>
          <a:off x="645209" y="1214684"/>
          <a:ext cx="3244361" cy="607342"/>
        </a:xfrm>
        <a:prstGeom prst="rect">
          <a:avLst/>
        </a:prstGeom>
        <a:solidFill>
          <a:srgbClr val="84B8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078"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Ransomware</a:t>
          </a:r>
        </a:p>
      </dsp:txBody>
      <dsp:txXfrm>
        <a:off x="645209" y="1214684"/>
        <a:ext cx="3244361" cy="607342"/>
      </dsp:txXfrm>
    </dsp:sp>
    <dsp:sp modelId="{329CEBA9-27B5-448A-A7B3-6DD0C15CA118}">
      <dsp:nvSpPr>
        <dsp:cNvPr id="0" name=""/>
        <dsp:cNvSpPr/>
      </dsp:nvSpPr>
      <dsp:spPr>
        <a:xfrm>
          <a:off x="265620" y="1138767"/>
          <a:ext cx="759177" cy="75917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0C510D11-E5F7-452B-88D8-F859CFC88697}">
      <dsp:nvSpPr>
        <dsp:cNvPr id="0" name=""/>
        <dsp:cNvSpPr/>
      </dsp:nvSpPr>
      <dsp:spPr>
        <a:xfrm>
          <a:off x="424440" y="2125698"/>
          <a:ext cx="3465130" cy="607342"/>
        </a:xfrm>
        <a:prstGeom prst="rect">
          <a:avLst/>
        </a:prstGeom>
        <a:solidFill>
          <a:srgbClr val="84B8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078"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Phishing</a:t>
          </a:r>
        </a:p>
      </dsp:txBody>
      <dsp:txXfrm>
        <a:off x="424440" y="2125698"/>
        <a:ext cx="3465130" cy="607342"/>
      </dsp:txXfrm>
    </dsp:sp>
    <dsp:sp modelId="{86FB1C75-D8E2-4A42-A853-FE092FE1567B}">
      <dsp:nvSpPr>
        <dsp:cNvPr id="0" name=""/>
        <dsp:cNvSpPr/>
      </dsp:nvSpPr>
      <dsp:spPr>
        <a:xfrm>
          <a:off x="44851" y="2049780"/>
          <a:ext cx="759177" cy="75917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AFF77-8D74-4C89-9ACB-8B0442211AC8}">
      <dsp:nvSpPr>
        <dsp:cNvPr id="0" name=""/>
        <dsp:cNvSpPr/>
      </dsp:nvSpPr>
      <dsp:spPr>
        <a:xfrm>
          <a:off x="0" y="0"/>
          <a:ext cx="1477961" cy="1477961"/>
        </a:xfrm>
        <a:prstGeom prst="pie">
          <a:avLst>
            <a:gd name="adj1" fmla="val 5400000"/>
            <a:gd name="adj2" fmla="val 16200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48B84-294C-4633-91A0-CAE670B1E138}">
      <dsp:nvSpPr>
        <dsp:cNvPr id="0" name=""/>
        <dsp:cNvSpPr/>
      </dsp:nvSpPr>
      <dsp:spPr>
        <a:xfrm>
          <a:off x="738980" y="0"/>
          <a:ext cx="9576381" cy="1477961"/>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rPr>
            <a:t>Know</a:t>
          </a:r>
          <a:r>
            <a:rPr lang="en-US" sz="1900" kern="1200" dirty="0">
              <a:latin typeface="+mn-lt"/>
            </a:rPr>
            <a:t>: Use your resources to find out what is already online. </a:t>
          </a:r>
        </a:p>
      </dsp:txBody>
      <dsp:txXfrm>
        <a:off x="738980" y="0"/>
        <a:ext cx="9576381" cy="443389"/>
      </dsp:txXfrm>
    </dsp:sp>
    <dsp:sp modelId="{01533982-F53D-4439-B291-9C3610E5C786}">
      <dsp:nvSpPr>
        <dsp:cNvPr id="0" name=""/>
        <dsp:cNvSpPr/>
      </dsp:nvSpPr>
      <dsp:spPr>
        <a:xfrm>
          <a:off x="258643" y="443389"/>
          <a:ext cx="960674" cy="960674"/>
        </a:xfrm>
        <a:prstGeom prst="pie">
          <a:avLst>
            <a:gd name="adj1" fmla="val 5400000"/>
            <a:gd name="adj2" fmla="val 162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35565-3B0F-4C9E-B9BE-5183CF6A1666}">
      <dsp:nvSpPr>
        <dsp:cNvPr id="0" name=""/>
        <dsp:cNvSpPr/>
      </dsp:nvSpPr>
      <dsp:spPr>
        <a:xfrm>
          <a:off x="738980" y="443389"/>
          <a:ext cx="9576381" cy="960674"/>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rPr>
            <a:t>Monitor</a:t>
          </a:r>
          <a:r>
            <a:rPr lang="en-US" sz="1900" kern="1200" dirty="0">
              <a:latin typeface="+mn-lt"/>
            </a:rPr>
            <a:t>: Develop a system to regularly review accounts and data.</a:t>
          </a:r>
        </a:p>
      </dsp:txBody>
      <dsp:txXfrm>
        <a:off x="738980" y="443389"/>
        <a:ext cx="9576381" cy="443388"/>
      </dsp:txXfrm>
    </dsp:sp>
    <dsp:sp modelId="{7DE4BCB1-B08B-46E9-BA37-28C7DF2297E6}">
      <dsp:nvSpPr>
        <dsp:cNvPr id="0" name=""/>
        <dsp:cNvSpPr/>
      </dsp:nvSpPr>
      <dsp:spPr>
        <a:xfrm>
          <a:off x="517286" y="886777"/>
          <a:ext cx="443388" cy="443388"/>
        </a:xfrm>
        <a:prstGeom prst="pie">
          <a:avLst>
            <a:gd name="adj1" fmla="val 5400000"/>
            <a:gd name="adj2" fmla="val 162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177E0-C3A2-443C-9381-6A3AC449D030}">
      <dsp:nvSpPr>
        <dsp:cNvPr id="0" name=""/>
        <dsp:cNvSpPr/>
      </dsp:nvSpPr>
      <dsp:spPr>
        <a:xfrm>
          <a:off x="738980" y="886777"/>
          <a:ext cx="9576381" cy="443388"/>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rPr>
            <a:t>Defend</a:t>
          </a:r>
          <a:r>
            <a:rPr lang="en-US" sz="1900" kern="1200" dirty="0">
              <a:latin typeface="+mn-lt"/>
            </a:rPr>
            <a:t>: Take action to safeguard accounts. Implement strong passwords. Hire help. </a:t>
          </a:r>
        </a:p>
      </dsp:txBody>
      <dsp:txXfrm>
        <a:off x="738980" y="886777"/>
        <a:ext cx="9576381" cy="4433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EB22837-3F92-42E7-A5B0-72AE6CC0D2B5}" type="datetimeFigureOut">
              <a:rPr lang="en-US" smtClean="0"/>
              <a:t>6/12/2023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F06BCC6-166A-4C9E-A03D-1B52E5FFD7A2}" type="slidenum">
              <a:rPr lang="en-US" smtClean="0"/>
              <a:t>‹#›</a:t>
            </a:fld>
            <a:endParaRPr lang="en-US"/>
          </a:p>
        </p:txBody>
      </p:sp>
    </p:spTree>
    <p:extLst>
      <p:ext uri="{BB962C8B-B14F-4D97-AF65-F5344CB8AC3E}">
        <p14:creationId xmlns:p14="http://schemas.microsoft.com/office/powerpoint/2010/main" val="2234179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6288" y="481013"/>
            <a:ext cx="5762625" cy="324167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6108192" cy="4920615"/>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E8AD36D-A0B1-4BA6-83A5-1FCE68D2F796}" type="slidenum">
              <a:rPr lang="en-US" smtClean="0"/>
              <a:t>‹#›</a:t>
            </a:fld>
            <a:endParaRPr lang="en-US"/>
          </a:p>
        </p:txBody>
      </p:sp>
    </p:spTree>
    <p:extLst>
      <p:ext uri="{BB962C8B-B14F-4D97-AF65-F5344CB8AC3E}">
        <p14:creationId xmlns:p14="http://schemas.microsoft.com/office/powerpoint/2010/main" val="156570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14300" algn="l" defTabSz="914400" rtl="0" eaLnBrk="1" latinLnBrk="0" hangingPunct="1">
      <a:buClr>
        <a:schemeClr val="bg2"/>
      </a:buClr>
      <a:buFont typeface="Arial" panose="020B0604020202020204" pitchFamily="34" charset="0"/>
      <a:buChar char="•"/>
      <a:defRPr sz="1200" kern="1200">
        <a:solidFill>
          <a:schemeClr val="tx1"/>
        </a:solidFill>
        <a:latin typeface="+mn-lt"/>
        <a:ea typeface="+mn-ea"/>
        <a:cs typeface="+mn-cs"/>
      </a:defRPr>
    </a:lvl2pPr>
    <a:lvl3pPr marL="457200" indent="-114300" algn="l" defTabSz="914400" rtl="0" eaLnBrk="1" latinLnBrk="0" hangingPunct="1">
      <a:buClr>
        <a:schemeClr val="bg2"/>
      </a:buClr>
      <a:buFont typeface="Arial Narrow" panose="020B0606020202030204" pitchFamily="34" charset="0"/>
      <a:buChar char="–"/>
      <a:defRPr sz="1200" kern="1200">
        <a:solidFill>
          <a:schemeClr val="tx1"/>
        </a:solidFill>
        <a:latin typeface="+mn-lt"/>
        <a:ea typeface="+mn-ea"/>
        <a:cs typeface="+mn-cs"/>
      </a:defRPr>
    </a:lvl3pPr>
    <a:lvl4pPr marL="800100" indent="-114300" algn="l" defTabSz="914400" rtl="0" eaLnBrk="1" latinLnBrk="0" hangingPunct="1">
      <a:buClr>
        <a:schemeClr val="bg2"/>
      </a:buClr>
      <a:buFont typeface="Wingdings" panose="05000000000000000000" pitchFamily="2" charset="2"/>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phonelife.com/content/how-to-prevent-web-app-data-tracking-your-iphon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echradar.com/uk/vpn/best-vp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onsumeraffairs.com/finance/identity-theft-statistic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ccenture.com/us-en/insights/security/cost-cybercrime-stud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g.umd.edu/news/story/study-hackers-attack-every-39-secon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will begin shortly… </a:t>
            </a:r>
          </a:p>
        </p:txBody>
      </p:sp>
      <p:sp>
        <p:nvSpPr>
          <p:cNvPr id="7" name="Slide Number Placeholder 6">
            <a:extLst>
              <a:ext uri="{FF2B5EF4-FFF2-40B4-BE49-F238E27FC236}">
                <a16:creationId xmlns:a16="http://schemas.microsoft.com/office/drawing/2014/main" id="{48B24E94-7A8B-EA1C-EC9A-A7AABC96B6EC}"/>
              </a:ext>
            </a:extLst>
          </p:cNvPr>
          <p:cNvSpPr>
            <a:spLocks noGrp="1"/>
          </p:cNvSpPr>
          <p:nvPr>
            <p:ph type="sldNum" sz="quarter" idx="5"/>
          </p:nvPr>
        </p:nvSpPr>
        <p:spPr/>
        <p:txBody>
          <a:bodyPr/>
          <a:lstStyle/>
          <a:p>
            <a:pPr defTabSz="966588">
              <a:defRPr/>
            </a:pPr>
            <a:fld id="{FA41E740-A33C-4EDC-A7FF-54C6BCFC745E}" type="slidenum">
              <a:rPr lang="en-US">
                <a:solidFill>
                  <a:prstClr val="black"/>
                </a:solidFill>
                <a:latin typeface="Calibri" panose="020F0502020204030204"/>
              </a:rPr>
              <a:pPr defTabSz="96658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08150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000" dirty="0">
                <a:latin typeface="Calibri" panose="020F0502020204030204" pitchFamily="34" charset="0"/>
                <a:ea typeface="Calibri" panose="020F0502020204030204" pitchFamily="34" charset="0"/>
                <a:cs typeface="Times New Roman" panose="02020603050405020304" pitchFamily="18" charset="0"/>
              </a:rPr>
              <a:t>What are cyber-attackers after? Information, Money or simply creating chaos for their victims, or victim’s nation. Here are the three most common types of cyber attacks.</a:t>
            </a:r>
          </a:p>
          <a:p>
            <a:endParaRPr lang="en-US" sz="1000" dirty="0"/>
          </a:p>
          <a:p>
            <a:r>
              <a:rPr lang="en-US" sz="1000" b="1" dirty="0"/>
              <a:t>25% of all cyber-attacks are espionage</a:t>
            </a:r>
          </a:p>
          <a:p>
            <a:r>
              <a:rPr lang="en-US" sz="1000" dirty="0"/>
              <a:t>Espionage is the theft of information or confidential data from either governments, companies or natural persons. The industries most affected are manufacturing, education, and public administration. https://safeatlast.co/blog/cyber-warfare-statistics/#gref</a:t>
            </a:r>
          </a:p>
          <a:p>
            <a:endParaRPr lang="en-US" sz="1000" dirty="0"/>
          </a:p>
          <a:p>
            <a:pPr algn="l" fontAlgn="base"/>
            <a:r>
              <a:rPr lang="en-US" sz="1000" b="1" i="0" dirty="0">
                <a:solidFill>
                  <a:srgbClr val="404040"/>
                </a:solidFill>
                <a:effectLst/>
                <a:latin typeface="Public Sans"/>
              </a:rPr>
              <a:t>US cyber warfare statistics suggest that non-espionage-related cyber warfare constitutes 3.2% of all cybercrime activities in the country.</a:t>
            </a:r>
          </a:p>
          <a:p>
            <a:pPr algn="l" fontAlgn="base"/>
            <a:r>
              <a:rPr lang="en-US" sz="1000" b="0" i="0" dirty="0">
                <a:solidFill>
                  <a:srgbClr val="404040"/>
                </a:solidFill>
                <a:effectLst/>
                <a:latin typeface="Public Sans"/>
              </a:rPr>
              <a:t>(</a:t>
            </a:r>
            <a:r>
              <a:rPr lang="en-US" sz="1000" b="0" i="0" dirty="0" err="1">
                <a:solidFill>
                  <a:srgbClr val="404040"/>
                </a:solidFill>
                <a:effectLst/>
                <a:latin typeface="Public Sans"/>
              </a:rPr>
              <a:t>Hackmageddon</a:t>
            </a:r>
            <a:r>
              <a:rPr lang="en-US" sz="1000" b="0" i="0" dirty="0">
                <a:solidFill>
                  <a:srgbClr val="404040"/>
                </a:solidFill>
                <a:effectLst/>
                <a:latin typeface="Public Sans"/>
              </a:rPr>
              <a:t>)</a:t>
            </a:r>
          </a:p>
          <a:p>
            <a:pPr algn="l" fontAlgn="base"/>
            <a:r>
              <a:rPr lang="en-US" sz="1000" b="0" i="0" dirty="0">
                <a:solidFill>
                  <a:srgbClr val="404040"/>
                </a:solidFill>
                <a:effectLst/>
                <a:latin typeface="Public Sans"/>
              </a:rPr>
              <a:t>From DDoS attacks to acts of sabotage, cyberterrorists have a powerful arsenal of means of disrupting national internet security online. Cases like the 2015 Ukrainian power grid cyberattack pop to mind as some of the most definitive examples of cyberwarfare. The large-scale operation believed to be orchestrated by Russian-backed hackers left hundreds of thousands of homes without electricity for up to six hours. As for the United States, the much-debated 2016 fake news campaign also illustrates just how effective political hacking can be.</a:t>
            </a:r>
          </a:p>
          <a:p>
            <a:endParaRPr lang="en-US" sz="1000" dirty="0"/>
          </a:p>
          <a:p>
            <a:pPr algn="l" fontAlgn="base"/>
            <a:r>
              <a:rPr lang="en-US" sz="1000" b="1" i="0" dirty="0">
                <a:solidFill>
                  <a:srgbClr val="404040"/>
                </a:solidFill>
                <a:effectLst/>
                <a:latin typeface="Public Sans"/>
              </a:rPr>
              <a:t>Ransomware statistics show that 24% of all cybersecurity incidents that include malware also come with a ransom note.</a:t>
            </a:r>
          </a:p>
          <a:p>
            <a:pPr algn="l" fontAlgn="base"/>
            <a:r>
              <a:rPr lang="en-US" sz="1000" b="0" i="0" dirty="0">
                <a:solidFill>
                  <a:srgbClr val="404040"/>
                </a:solidFill>
                <a:effectLst/>
                <a:latin typeface="Public Sans"/>
              </a:rPr>
              <a:t>(Verizon)</a:t>
            </a:r>
          </a:p>
          <a:p>
            <a:pPr algn="l" fontAlgn="base"/>
            <a:r>
              <a:rPr lang="en-US" sz="1000" b="0" i="0" dirty="0">
                <a:solidFill>
                  <a:srgbClr val="404040"/>
                </a:solidFill>
                <a:effectLst/>
                <a:latin typeface="Public Sans"/>
              </a:rPr>
              <a:t>The global infestation of the web with ransomware has made this particular niche of cybercrime so normalized that it’s only worthy of becoming information security news if it involves a high-profile target and multi-million dollar prey. On the other hand, cryptocurrency-related theft – which accounts for just 2% of malware activity – remains hyped. Most media outlets pay close attention to cryptocurrency heists as they are often related to North Korean cyber warfare.</a:t>
            </a:r>
          </a:p>
          <a:p>
            <a:endParaRPr lang="en-US" sz="1000" dirty="0"/>
          </a:p>
          <a:p>
            <a:r>
              <a:rPr lang="en-US" sz="1000" dirty="0"/>
              <a:t>https://dataprot.net/statistics/cyber-warfare-statistics/</a:t>
            </a:r>
          </a:p>
          <a:p>
            <a:endParaRPr lang="en-US" sz="1000" dirty="0"/>
          </a:p>
        </p:txBody>
      </p:sp>
      <p:sp>
        <p:nvSpPr>
          <p:cNvPr id="4" name="Slide Number Placeholder 3"/>
          <p:cNvSpPr>
            <a:spLocks noGrp="1"/>
          </p:cNvSpPr>
          <p:nvPr>
            <p:ph type="sldNum" sz="quarter" idx="5"/>
          </p:nvPr>
        </p:nvSpPr>
        <p:spPr/>
        <p:txBody>
          <a:bodyPr/>
          <a:lstStyle/>
          <a:p>
            <a:fld id="{7E8AD36D-A0B1-4BA6-83A5-1FCE68D2F796}" type="slidenum">
              <a:rPr lang="en-US" smtClean="0"/>
              <a:t>10</a:t>
            </a:fld>
            <a:endParaRPr lang="en-US"/>
          </a:p>
        </p:txBody>
      </p:sp>
    </p:spTree>
    <p:extLst>
      <p:ext uri="{BB962C8B-B14F-4D97-AF65-F5344CB8AC3E}">
        <p14:creationId xmlns:p14="http://schemas.microsoft.com/office/powerpoint/2010/main" val="236207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A4D79"/>
                </a:solidFill>
                <a:effectLst/>
                <a:latin typeface="proxima-nova"/>
              </a:rPr>
              <a:t>The scope of identity theft. Important to note, that data breaches are on the decline. Criminals are now shifting away from obtaining the records and data, to capitalizing on it and realizing a gain. </a:t>
            </a:r>
          </a:p>
        </p:txBody>
      </p:sp>
      <p:sp>
        <p:nvSpPr>
          <p:cNvPr id="4" name="Slide Number Placeholder 3"/>
          <p:cNvSpPr>
            <a:spLocks noGrp="1"/>
          </p:cNvSpPr>
          <p:nvPr>
            <p:ph type="sldNum" sz="quarter" idx="5"/>
          </p:nvPr>
        </p:nvSpPr>
        <p:spPr/>
        <p:txBody>
          <a:bodyPr/>
          <a:lstStyle/>
          <a:p>
            <a:fld id="{9D1C6593-BF16-3F45-BDFD-D350994E71E8}" type="slidenum">
              <a:rPr lang="en-US" smtClean="0"/>
              <a:pPr/>
              <a:t>11</a:t>
            </a:fld>
            <a:endParaRPr lang="en-US" dirty="0"/>
          </a:p>
        </p:txBody>
      </p:sp>
    </p:spTree>
    <p:extLst>
      <p:ext uri="{BB962C8B-B14F-4D97-AF65-F5344CB8AC3E}">
        <p14:creationId xmlns:p14="http://schemas.microsoft.com/office/powerpoint/2010/main" val="3981196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In 2017 the largest U.S. credit bureau, Equifax Inc., suffered a breach that exposed the personal data, including Social Security numbers, of 145 million people. It was among the worst breaches on record because of the amount of sensitive information stolen. </a:t>
            </a:r>
            <a:br>
              <a:rPr lang="en-US" dirty="0"/>
            </a:br>
            <a:endParaRPr lang="en-US" dirty="0"/>
          </a:p>
          <a:p>
            <a:r>
              <a:rPr lang="en-US" dirty="0"/>
              <a:t>In 2019, the Capital One Financial Corp. breach in July exposed 100 million records </a:t>
            </a:r>
          </a:p>
          <a:p>
            <a:endParaRPr lang="en-US" dirty="0"/>
          </a:p>
          <a:p>
            <a:r>
              <a:rPr lang="en-US" dirty="0"/>
              <a:t>In late 2020 criminals believed to originate outside the United States breached as many as 18,000 government agencies through software from SolarWinds, a software service company. The breach went undetected for months and was caused by changes made to a software program update. The information targeted appears to be corporate and government intellectual property rather than consumer information. </a:t>
            </a:r>
          </a:p>
          <a:p>
            <a:pPr defTabSz="483306">
              <a:defRPr/>
            </a:pPr>
            <a:endParaRPr lang="en-US" dirty="0"/>
          </a:p>
          <a:p>
            <a:pPr defTabSz="483306">
              <a:defRPr/>
            </a:pPr>
            <a:r>
              <a:rPr lang="en-US" dirty="0"/>
              <a:t>https://www.iii.org/fact-statistic/facts-statistics-identity-theft-and-cybercrime</a:t>
            </a:r>
          </a:p>
          <a:p>
            <a:endParaRPr lang="en-US" dirty="0"/>
          </a:p>
          <a:p>
            <a:pPr algn="l"/>
            <a:r>
              <a:rPr lang="en-US" b="0" i="0" dirty="0">
                <a:solidFill>
                  <a:srgbClr val="373737"/>
                </a:solidFill>
                <a:effectLst/>
                <a:latin typeface="Montserrat"/>
              </a:rPr>
              <a:t>A quick rundown on the information gathered by Privacy Affairs shows that:</a:t>
            </a:r>
          </a:p>
          <a:p>
            <a:pPr algn="l">
              <a:buFont typeface="Arial" panose="020B0604020202020204" pitchFamily="34" charset="0"/>
              <a:buChar char="•"/>
            </a:pPr>
            <a:r>
              <a:rPr lang="en-US" b="0" i="0" dirty="0">
                <a:solidFill>
                  <a:srgbClr val="373737"/>
                </a:solidFill>
                <a:effectLst/>
                <a:latin typeface="Montserrat"/>
              </a:rPr>
              <a:t>Online banking logins cost an average of $40</a:t>
            </a:r>
          </a:p>
          <a:p>
            <a:pPr algn="l">
              <a:buFont typeface="Arial" panose="020B0604020202020204" pitchFamily="34" charset="0"/>
              <a:buChar char="•"/>
            </a:pPr>
            <a:r>
              <a:rPr lang="en-US" b="0" i="0" dirty="0">
                <a:solidFill>
                  <a:srgbClr val="373737"/>
                </a:solidFill>
                <a:effectLst/>
                <a:latin typeface="Montserrat"/>
              </a:rPr>
              <a:t>Credit card details including associated data cost $14-$30</a:t>
            </a:r>
          </a:p>
          <a:p>
            <a:pPr algn="l">
              <a:buFont typeface="Arial" panose="020B0604020202020204" pitchFamily="34" charset="0"/>
              <a:buChar char="•"/>
            </a:pPr>
            <a:r>
              <a:rPr lang="en-US" b="0" i="0" dirty="0">
                <a:solidFill>
                  <a:srgbClr val="373737"/>
                </a:solidFill>
                <a:effectLst/>
                <a:latin typeface="Montserrat"/>
              </a:rPr>
              <a:t>A full range of documents and account details can be obtained at $1,000</a:t>
            </a:r>
          </a:p>
          <a:p>
            <a:pPr algn="l">
              <a:buFont typeface="Arial" panose="020B0604020202020204" pitchFamily="34" charset="0"/>
              <a:buChar char="•"/>
            </a:pPr>
            <a:r>
              <a:rPr lang="en-US" b="0" i="0" dirty="0">
                <a:solidFill>
                  <a:srgbClr val="373737"/>
                </a:solidFill>
                <a:effectLst/>
                <a:latin typeface="Montserrat"/>
              </a:rPr>
              <a:t>Hacked Facebook account: $35</a:t>
            </a:r>
          </a:p>
          <a:p>
            <a:endParaRPr lang="en-US" b="0" i="0" dirty="0">
              <a:solidFill>
                <a:srgbClr val="373737"/>
              </a:solidFill>
              <a:effectLst/>
              <a:latin typeface="Montserrat"/>
            </a:endParaRPr>
          </a:p>
          <a:p>
            <a:r>
              <a:rPr lang="en-US" dirty="0"/>
              <a:t>https://www.prnewswire.com/news-releases/you-are-worth-1-000-on-the-dark-web-new-study-by-privacy-affairs-finds-301286467.html</a:t>
            </a:r>
          </a:p>
          <a:p>
            <a:endParaRPr lang="en-US" dirty="0"/>
          </a:p>
        </p:txBody>
      </p:sp>
      <p:sp>
        <p:nvSpPr>
          <p:cNvPr id="4" name="Slide Number Placeholder 3"/>
          <p:cNvSpPr>
            <a:spLocks noGrp="1"/>
          </p:cNvSpPr>
          <p:nvPr>
            <p:ph type="sldNum" sz="quarter" idx="5"/>
          </p:nvPr>
        </p:nvSpPr>
        <p:spPr/>
        <p:txBody>
          <a:bodyPr/>
          <a:lstStyle/>
          <a:p>
            <a:fld id="{A43496B2-4111-493B-A741-25013B3B7029}" type="slidenum">
              <a:rPr lang="en-US" smtClean="0"/>
              <a:pPr/>
              <a:t>12</a:t>
            </a:fld>
            <a:endParaRPr lang="en-US" dirty="0"/>
          </a:p>
        </p:txBody>
      </p:sp>
    </p:spTree>
    <p:extLst>
      <p:ext uri="{BB962C8B-B14F-4D97-AF65-F5344CB8AC3E}">
        <p14:creationId xmlns:p14="http://schemas.microsoft.com/office/powerpoint/2010/main" val="374939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Identity fraud cost Americans a total of about $56 billion last year, with about 49 million consumers falling victim. </a:t>
            </a:r>
          </a:p>
          <a:p>
            <a:endParaRPr lang="en-US" dirty="0"/>
          </a:p>
          <a:p>
            <a:r>
              <a:rPr lang="en-US" dirty="0"/>
              <a:t>That’s according to the 2021 Identity Fraud Study by Javelin Strategy &amp; Research released Tuesday. About $13 billion in losses were due to what Javelin calls “traditional identity fraud,” where cybercriminals steal personally identifiable information and use it for their own gains, such as through data breaches.</a:t>
            </a:r>
          </a:p>
          <a:p>
            <a:endParaRPr lang="en-US" dirty="0"/>
          </a:p>
          <a:p>
            <a:r>
              <a:rPr lang="en-US" dirty="0"/>
              <a:t>But the bulk of the losses last year, $43 billion, stemmed from identity theft scams where criminals interact directly with consumers to steal their information through methods such as robocalls and phishing emails. Victims of these scams lost $1,100 on average, according to Javelin. </a:t>
            </a:r>
          </a:p>
          <a:p>
            <a:endParaRPr lang="en-US" dirty="0"/>
          </a:p>
          <a:p>
            <a:pPr defTabSz="483306">
              <a:defRPr/>
            </a:pPr>
            <a:r>
              <a:rPr lang="en-US" sz="1300" dirty="0"/>
              <a:t>https://www.cnbc.com/2021/03/23/consumers-lost-56-billion-dollars-to-identity-fraud-last-year.html</a:t>
            </a:r>
          </a:p>
          <a:p>
            <a:endParaRPr lang="en-US" dirty="0"/>
          </a:p>
          <a:p>
            <a:endParaRPr lang="en-US" dirty="0"/>
          </a:p>
        </p:txBody>
      </p:sp>
      <p:sp>
        <p:nvSpPr>
          <p:cNvPr id="4" name="Slide Number Placeholder 3"/>
          <p:cNvSpPr>
            <a:spLocks noGrp="1"/>
          </p:cNvSpPr>
          <p:nvPr>
            <p:ph type="sldNum" sz="quarter" idx="5"/>
          </p:nvPr>
        </p:nvSpPr>
        <p:spPr/>
        <p:txBody>
          <a:bodyPr/>
          <a:lstStyle/>
          <a:p>
            <a:fld id="{A43496B2-4111-493B-A741-25013B3B7029}" type="slidenum">
              <a:rPr lang="en-US" smtClean="0"/>
              <a:pPr/>
              <a:t>13</a:t>
            </a:fld>
            <a:endParaRPr lang="en-US" dirty="0"/>
          </a:p>
        </p:txBody>
      </p:sp>
    </p:spTree>
    <p:extLst>
      <p:ext uri="{BB962C8B-B14F-4D97-AF65-F5344CB8AC3E}">
        <p14:creationId xmlns:p14="http://schemas.microsoft.com/office/powerpoint/2010/main" val="209396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Note for </a:t>
            </a:r>
            <a:r>
              <a:rPr lang="en-US" dirty="0" err="1"/>
              <a:t>Syntehtic</a:t>
            </a:r>
            <a:r>
              <a:rPr lang="en-US" dirty="0"/>
              <a:t> ID Theft:</a:t>
            </a:r>
          </a:p>
          <a:p>
            <a:endParaRPr lang="en-US" dirty="0"/>
          </a:p>
          <a:p>
            <a:r>
              <a:rPr lang="en-US" dirty="0"/>
              <a:t>Synthetic identity theft is the fastest growing type of ID fraud and its occurrences have surpassed "true-name" identity fraud. The ID Analytics study states it currently accounts for 80 -85 percent of all identity fraud. This is when thieves combine real and fake information to create a brand new and different identity. For example; they use your Social Security number and combine it with a different name, address and phone number. They can then open new accounts, acquires credit cards, cell phones and other goods and services not in your name but because of your social security number. A problem is that synthetic ID theft creates a fragmented or sub-file to your main credit file. A fragmented file refers to additional credit report information tied to your Social Security number, but someone else's name and address. Negative information entered in the fragmented file that is then linked to you, but doesn't actually belong to you. If you have good credit but there is derogatory information is in the fragmented file, it could negatively impact your ability to get credit. Since this type of ID Theft does not effect your main credit file; it often doesn't hit your credit report nor will a fraud alert or credit freeze help. This means it takes longer to find out you've been victimized, making it harder for you to clear your name. When they run up 1000s of dollars of debt and disappear, the creditors will eventually back track to you. </a:t>
            </a:r>
          </a:p>
          <a:p>
            <a:endParaRPr lang="en-US" dirty="0"/>
          </a:p>
          <a:p>
            <a:r>
              <a:rPr lang="en-US" dirty="0"/>
              <a:t>https://www.ftc.gov/sites/default/files/documents/public_comments/credit-report-freezes-534030-00033/534030-00033.pdf</a:t>
            </a:r>
          </a:p>
        </p:txBody>
      </p:sp>
      <p:sp>
        <p:nvSpPr>
          <p:cNvPr id="4" name="Slide Number Placeholder 3"/>
          <p:cNvSpPr>
            <a:spLocks noGrp="1"/>
          </p:cNvSpPr>
          <p:nvPr>
            <p:ph type="sldNum" sz="quarter" idx="5"/>
          </p:nvPr>
        </p:nvSpPr>
        <p:spPr/>
        <p:txBody>
          <a:bodyPr/>
          <a:lstStyle/>
          <a:p>
            <a:fld id="{9D1C6593-BF16-3F45-BDFD-D350994E71E8}" type="slidenum">
              <a:rPr lang="en-US" smtClean="0"/>
              <a:pPr/>
              <a:t>14</a:t>
            </a:fld>
            <a:endParaRPr lang="en-US" dirty="0"/>
          </a:p>
        </p:txBody>
      </p:sp>
    </p:spTree>
    <p:extLst>
      <p:ext uri="{BB962C8B-B14F-4D97-AF65-F5344CB8AC3E}">
        <p14:creationId xmlns:p14="http://schemas.microsoft.com/office/powerpoint/2010/main" val="62696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Please read slide</a:t>
            </a:r>
          </a:p>
          <a:p>
            <a:endParaRPr lang="en-US" dirty="0"/>
          </a:p>
        </p:txBody>
      </p:sp>
      <p:sp>
        <p:nvSpPr>
          <p:cNvPr id="4" name="Slide Number Placeholder 3"/>
          <p:cNvSpPr>
            <a:spLocks noGrp="1"/>
          </p:cNvSpPr>
          <p:nvPr>
            <p:ph type="sldNum" sz="quarter" idx="5"/>
          </p:nvPr>
        </p:nvSpPr>
        <p:spPr/>
        <p:txBody>
          <a:bodyPr/>
          <a:lstStyle/>
          <a:p>
            <a:fld id="{7E8AD36D-A0B1-4BA6-83A5-1FCE68D2F796}" type="slidenum">
              <a:rPr lang="en-US" smtClean="0"/>
              <a:t>15</a:t>
            </a:fld>
            <a:endParaRPr lang="en-US"/>
          </a:p>
        </p:txBody>
      </p:sp>
    </p:spTree>
    <p:extLst>
      <p:ext uri="{BB962C8B-B14F-4D97-AF65-F5344CB8AC3E}">
        <p14:creationId xmlns:p14="http://schemas.microsoft.com/office/powerpoint/2010/main" val="286281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43496B2-4111-493B-A741-25013B3B7029}" type="slidenum">
              <a:rPr lang="en-US" smtClean="0"/>
              <a:pPr/>
              <a:t>16</a:t>
            </a:fld>
            <a:endParaRPr lang="en-US" dirty="0"/>
          </a:p>
        </p:txBody>
      </p:sp>
    </p:spTree>
    <p:extLst>
      <p:ext uri="{BB962C8B-B14F-4D97-AF65-F5344CB8AC3E}">
        <p14:creationId xmlns:p14="http://schemas.microsoft.com/office/powerpoint/2010/main" val="280120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a:t>
            </a:r>
          </a:p>
          <a:p>
            <a:endParaRPr lang="en-US" dirty="0"/>
          </a:p>
          <a:p>
            <a:r>
              <a:rPr lang="en-US" dirty="0"/>
              <a:t>Read slide.</a:t>
            </a:r>
          </a:p>
          <a:p>
            <a:endParaRPr lang="en-US" b="0" dirty="0"/>
          </a:p>
          <a:p>
            <a:r>
              <a:rPr lang="en-US" b="0" dirty="0"/>
              <a:t>53% </a:t>
            </a:r>
            <a:r>
              <a:rPr lang="en-US" sz="1300" dirty="0">
                <a:solidFill>
                  <a:schemeClr val="bg2"/>
                </a:solidFill>
                <a:latin typeface="+mj-lt"/>
              </a:rPr>
              <a:t>of all ID Theft originates non-digitally. – CNBC</a:t>
            </a:r>
            <a:endParaRPr lang="en-US" b="0"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17</a:t>
            </a:fld>
            <a:endParaRPr lang="en-US" dirty="0"/>
          </a:p>
        </p:txBody>
      </p:sp>
    </p:spTree>
    <p:extLst>
      <p:ext uri="{BB962C8B-B14F-4D97-AF65-F5344CB8AC3E}">
        <p14:creationId xmlns:p14="http://schemas.microsoft.com/office/powerpoint/2010/main" val="319193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uncertain how the term </a:t>
            </a:r>
            <a:r>
              <a:rPr lang="en-US" dirty="0" err="1"/>
              <a:t>pwned</a:t>
            </a:r>
            <a:r>
              <a:rPr lang="en-US" dirty="0"/>
              <a:t> originated, but there are several theories. It may have sprung from the slang use of "owned," as in, "I owned you in that game." In the 1980s, hackers used the word "own" to describe the act of successfully hacking and taking control of a server or other computer.</a:t>
            </a:r>
          </a:p>
          <a:p>
            <a:endParaRPr lang="en-US" dirty="0"/>
          </a:p>
          <a:p>
            <a:r>
              <a:rPr lang="en-US" dirty="0"/>
              <a:t>If it originally began as "own" or "owned," </a:t>
            </a:r>
            <a:r>
              <a:rPr lang="en-US" dirty="0" err="1"/>
              <a:t>pwned</a:t>
            </a:r>
            <a:r>
              <a:rPr lang="en-US" dirty="0"/>
              <a:t> likely owes its etymological genesis to a keyboarding error in which a "p" was mistyped on a QWERTY keyboard instead of the adjacent "o," likely out of haste or excitement.</a:t>
            </a:r>
          </a:p>
          <a:p>
            <a:endParaRPr lang="en-US" dirty="0"/>
          </a:p>
          <a:p>
            <a:r>
              <a:rPr lang="en-US" dirty="0" err="1"/>
              <a:t>Pwned</a:t>
            </a:r>
            <a:r>
              <a:rPr lang="en-US" dirty="0"/>
              <a:t> has also been attributed to a mistake in the online game Warcraft, in which the word "owned" was misspelled on a map.</a:t>
            </a:r>
          </a:p>
          <a:p>
            <a:endParaRPr lang="en-US" dirty="0"/>
          </a:p>
          <a:p>
            <a:pPr algn="l" fontAlgn="base"/>
            <a:r>
              <a:rPr lang="en-US" b="0" i="0" dirty="0">
                <a:solidFill>
                  <a:srgbClr val="3C3C3C"/>
                </a:solidFill>
                <a:effectLst/>
                <a:latin typeface="Rubik"/>
              </a:rPr>
              <a:t>Being </a:t>
            </a:r>
            <a:r>
              <a:rPr lang="en-US" b="0" i="0" dirty="0" err="1">
                <a:solidFill>
                  <a:srgbClr val="3C3C3C"/>
                </a:solidFill>
                <a:effectLst/>
                <a:latin typeface="Rubik"/>
              </a:rPr>
              <a:t>pwned</a:t>
            </a:r>
            <a:r>
              <a:rPr lang="en-US" b="0" i="0" dirty="0">
                <a:solidFill>
                  <a:srgbClr val="3C3C3C"/>
                </a:solidFill>
                <a:effectLst/>
                <a:latin typeface="Rubik"/>
              </a:rPr>
              <a:t> may also indicate that you're a victim of a data breach. A website called </a:t>
            </a:r>
            <a:r>
              <a:rPr lang="en-US" b="0" i="0" u="none" strike="noStrike" dirty="0">
                <a:solidFill>
                  <a:srgbClr val="3C3C3C"/>
                </a:solidFill>
                <a:effectLst/>
                <a:latin typeface="Rubik"/>
                <a:hlinkClick r:id="rId3"/>
              </a:rPr>
              <a:t>haveibeenpwned.com</a:t>
            </a:r>
            <a:r>
              <a:rPr lang="en-US" b="0" i="0" dirty="0">
                <a:solidFill>
                  <a:srgbClr val="3C3C3C"/>
                </a:solidFill>
                <a:effectLst/>
                <a:latin typeface="Rubik"/>
              </a:rPr>
              <a:t> will help you determine if one of your accounts has been compromised.</a:t>
            </a:r>
          </a:p>
          <a:p>
            <a:pPr algn="l" fontAlgn="base"/>
            <a:endParaRPr lang="en-US" b="0" i="0" dirty="0">
              <a:solidFill>
                <a:srgbClr val="3C3C3C"/>
              </a:solidFill>
              <a:effectLst/>
              <a:latin typeface="Rubik"/>
            </a:endParaRPr>
          </a:p>
          <a:p>
            <a:pPr algn="l" fontAlgn="base"/>
            <a:r>
              <a:rPr lang="en-US" b="0" i="0" dirty="0">
                <a:solidFill>
                  <a:srgbClr val="3C3C3C"/>
                </a:solidFill>
                <a:effectLst/>
                <a:latin typeface="Rubik"/>
              </a:rPr>
              <a:t>https://www.liveabout.com/what-is-pwned-2483497</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A43496B2-4111-493B-A741-25013B3B7029}" type="slidenum">
              <a:rPr lang="en-US" smtClean="0"/>
              <a:pPr/>
              <a:t>18</a:t>
            </a:fld>
            <a:endParaRPr lang="en-US" dirty="0"/>
          </a:p>
        </p:txBody>
      </p:sp>
    </p:spTree>
    <p:extLst>
      <p:ext uri="{BB962C8B-B14F-4D97-AF65-F5344CB8AC3E}">
        <p14:creationId xmlns:p14="http://schemas.microsoft.com/office/powerpoint/2010/main" val="181348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Smishing</a:t>
            </a:r>
          </a:p>
          <a:p>
            <a:r>
              <a:rPr lang="en-US" b="0" i="0" dirty="0">
                <a:solidFill>
                  <a:srgbClr val="333333"/>
                </a:solidFill>
                <a:effectLst/>
                <a:latin typeface="Inter"/>
              </a:rPr>
              <a:t>The most obvious example of a smishing attack is a text message containing a link to mobile malware. Mistakenly clicking on this type of link can lead to a malicious app being installed on your smartphone. Once installed, mobile malware can be used to log your keystrokes, steal your identity, or hold your valuable files for ransom. Many of the traditional dangers in opening emails and attachments from unknown senders are the same in smishing attacks, but many people are far less familiar with this type of attack and therefore less likely to be on guard against it.</a:t>
            </a:r>
          </a:p>
          <a:p>
            <a:endParaRPr lang="en-US" dirty="0"/>
          </a:p>
          <a:p>
            <a:r>
              <a:rPr lang="en-US" b="0" i="0" dirty="0">
                <a:solidFill>
                  <a:srgbClr val="333333"/>
                </a:solidFill>
                <a:effectLst/>
                <a:latin typeface="Inter"/>
              </a:rPr>
              <a:t>Be skeptical of any text messages you receive from unknown senders and assume messages are risky until you are sure you know the sender or are expecting the message. Context is also very important. If a contact’s phone is lost or stolen, that contact can be impersonated. Make sure the message makes sense coming from that contact.</a:t>
            </a:r>
          </a:p>
          <a:p>
            <a:r>
              <a:rPr lang="en-US" dirty="0"/>
              <a:t>https://www.webroot.com/blog/2018/05/01/smishing-sms-phishing-scam-users-via-text-messages/</a:t>
            </a:r>
          </a:p>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19</a:t>
            </a:fld>
            <a:endParaRPr lang="en-US" dirty="0"/>
          </a:p>
        </p:txBody>
      </p:sp>
    </p:spTree>
    <p:extLst>
      <p:ext uri="{BB962C8B-B14F-4D97-AF65-F5344CB8AC3E}">
        <p14:creationId xmlns:p14="http://schemas.microsoft.com/office/powerpoint/2010/main" val="49566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Hello,  Welcome to the OneAZ Wealth webinar on, </a:t>
            </a:r>
          </a:p>
          <a:p>
            <a:pPr>
              <a:lnSpc>
                <a:spcPct val="107000"/>
              </a:lnSpc>
              <a:spcAft>
                <a:spcPts val="846"/>
              </a:spcAft>
            </a:pPr>
            <a:r>
              <a:rPr lang="en-US" sz="1300" b="1" dirty="0">
                <a:latin typeface="Calibri" panose="020F0502020204030204" pitchFamily="34" charset="0"/>
                <a:ea typeface="Calibri" panose="020F0502020204030204" pitchFamily="34" charset="0"/>
                <a:cs typeface="Times New Roman" panose="02020603050405020304" pitchFamily="18" charset="0"/>
              </a:rPr>
              <a:t>Identity Theft and Cybersecurity</a:t>
            </a:r>
            <a:endParaRPr lang="en-US" sz="1300" dirty="0"/>
          </a:p>
        </p:txBody>
      </p:sp>
      <p:sp>
        <p:nvSpPr>
          <p:cNvPr id="7" name="Slide Number Placeholder 6">
            <a:extLst>
              <a:ext uri="{FF2B5EF4-FFF2-40B4-BE49-F238E27FC236}">
                <a16:creationId xmlns:a16="http://schemas.microsoft.com/office/drawing/2014/main" id="{1AABFCEE-7EA1-3D56-A9EF-69C0799A958D}"/>
              </a:ext>
            </a:extLst>
          </p:cNvPr>
          <p:cNvSpPr>
            <a:spLocks noGrp="1"/>
          </p:cNvSpPr>
          <p:nvPr>
            <p:ph type="sldNum" sz="quarter" idx="5"/>
          </p:nvPr>
        </p:nvSpPr>
        <p:spPr/>
        <p:txBody>
          <a:bodyPr/>
          <a:lstStyle/>
          <a:p>
            <a:pPr defTabSz="966588">
              <a:defRPr/>
            </a:pPr>
            <a:fld id="{FA41E740-A33C-4EDC-A7FF-54C6BCFC745E}" type="slidenum">
              <a:rPr lang="en-US">
                <a:solidFill>
                  <a:prstClr val="black"/>
                </a:solidFill>
                <a:latin typeface="Calibri" panose="020F0502020204030204"/>
              </a:rPr>
              <a:pPr defTabSz="96658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8901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Some of the most common sensors found in smartphones include the accelerometer, Bluetooth, GPS, light sensor, microphone, proximity sensor, and </a:t>
            </a:r>
            <a:r>
              <a:rPr lang="en-US" b="0" i="0" dirty="0" err="1">
                <a:solidFill>
                  <a:srgbClr val="000000"/>
                </a:solidFill>
                <a:effectLst/>
                <a:latin typeface="Times New Roman" panose="02020603050405020304" pitchFamily="18" charset="0"/>
              </a:rPr>
              <a:t>WiFi</a:t>
            </a:r>
            <a:r>
              <a:rPr lang="en-US" b="0" i="0" dirty="0">
                <a:solidFill>
                  <a:srgbClr val="000000"/>
                </a:solidFill>
                <a:effectLst/>
                <a:latin typeface="Times New Roman" panose="02020603050405020304" pitchFamily="18" charset="0"/>
              </a:rPr>
              <a:t>. Other types of smartphone data collected include call logs, short message service (SMS) logs, app-use logs, and battery-status logs.</a:t>
            </a:r>
          </a:p>
          <a:p>
            <a:endParaRPr lang="en-US" b="0" i="0" dirty="0">
              <a:solidFill>
                <a:srgbClr val="000000"/>
              </a:solidFill>
              <a:effectLst/>
              <a:latin typeface="Times New Roman" panose="02020603050405020304" pitchFamily="18" charset="0"/>
            </a:endParaRPr>
          </a:p>
          <a:p>
            <a:r>
              <a:rPr lang="en-US" b="0" i="0" dirty="0">
                <a:solidFill>
                  <a:srgbClr val="2A2A2A"/>
                </a:solidFill>
                <a:effectLst/>
                <a:latin typeface="georgia" panose="02040502050405020303" pitchFamily="18" charset="0"/>
              </a:rPr>
              <a:t>Apps have long shared this kind of information with third-party data brokers, which exist in a largely unregulated sweet spot between websites, apps and advertisers. The brokers gather the data from apps, then sell it on the open market to parties that use it for ad targeting, political profiling or even research. </a:t>
            </a:r>
          </a:p>
          <a:p>
            <a:endParaRPr lang="en-US" b="0" i="0" dirty="0">
              <a:solidFill>
                <a:srgbClr val="2A2A2A"/>
              </a:solidFill>
              <a:effectLst/>
              <a:latin typeface="georgia" panose="02040502050405020303" pitchFamily="18" charset="0"/>
            </a:endParaRP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https://symantec-enterprise-blogs.security.com/blogs/threat-intelligence/mobile-privacy-apps</a:t>
            </a:r>
          </a:p>
          <a:p>
            <a:endParaRPr lang="en-US" b="0" i="0" dirty="0">
              <a:solidFill>
                <a:srgbClr val="000000"/>
              </a:solidFill>
              <a:effectLst/>
              <a:latin typeface="Times New Roman" panose="02020603050405020304" pitchFamily="18" charset="0"/>
            </a:endParaRPr>
          </a:p>
          <a:p>
            <a:r>
              <a:rPr lang="en-US" dirty="0"/>
              <a:t>https://www.ncbi.nlm.nih.gov/pmc/articles/PMC5572675/</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https://www.imore.com/stop-iphone-tracking-frequent-locations</a:t>
            </a:r>
          </a:p>
          <a:p>
            <a:endParaRPr lang="en-US" dirty="0"/>
          </a:p>
          <a:p>
            <a:endParaRPr lang="en-US" dirty="0"/>
          </a:p>
        </p:txBody>
      </p:sp>
      <p:sp>
        <p:nvSpPr>
          <p:cNvPr id="4" name="Slide Number Placeholder 3"/>
          <p:cNvSpPr>
            <a:spLocks noGrp="1"/>
          </p:cNvSpPr>
          <p:nvPr>
            <p:ph type="sldNum" sz="quarter" idx="5"/>
          </p:nvPr>
        </p:nvSpPr>
        <p:spPr/>
        <p:txBody>
          <a:bodyPr/>
          <a:lstStyle/>
          <a:p>
            <a:fld id="{A43496B2-4111-493B-A741-25013B3B7029}" type="slidenum">
              <a:rPr lang="en-US" smtClean="0"/>
              <a:pPr/>
              <a:t>20</a:t>
            </a:fld>
            <a:endParaRPr lang="en-US" dirty="0"/>
          </a:p>
        </p:txBody>
      </p:sp>
    </p:spTree>
    <p:extLst>
      <p:ext uri="{BB962C8B-B14F-4D97-AF65-F5344CB8AC3E}">
        <p14:creationId xmlns:p14="http://schemas.microsoft.com/office/powerpoint/2010/main" val="1833852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2F2F2F"/>
                </a:solidFill>
                <a:effectLst/>
                <a:latin typeface="Calibri" panose="020F0502020204030204" pitchFamily="34" charset="0"/>
              </a:rPr>
              <a:t>Apps that you install on your phone can sometimes track your web and app activity outside of those particular apps—even when you’re not using them. This activity data is often sold to third parties to help them make advertising decisions. With iOS 14, they can’t track your data on the iPhone without your permission, but sometimes it’s easier to just stop apps from asking in the first place, so you never have to worry about allowing tracking by mistake. Let’s look at the simple way to stop apps from tracking your activity.”</a:t>
            </a:r>
            <a:endParaRPr lang="en-US" dirty="0"/>
          </a:p>
          <a:p>
            <a:endParaRPr lang="en-US" dirty="0"/>
          </a:p>
          <a:p>
            <a:r>
              <a:rPr lang="en-US" dirty="0"/>
              <a:t>It’s worth noting though that certain apps like Google, Facebook, and other account-based sites may be able to continue tracking your data as part of your user agreement for their platforms.</a:t>
            </a:r>
          </a:p>
          <a:p>
            <a:endParaRPr lang="en-US" dirty="0"/>
          </a:p>
          <a:p>
            <a:r>
              <a:rPr lang="en-US" dirty="0">
                <a:hlinkClick r:id="rId3"/>
              </a:rPr>
              <a:t>How to Prevent Web &amp; App Data Tracking on Your iPhone in iOS 14 (iphonelife.com)</a:t>
            </a:r>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21</a:t>
            </a:fld>
            <a:endParaRPr lang="en-US" dirty="0"/>
          </a:p>
        </p:txBody>
      </p:sp>
    </p:spTree>
    <p:extLst>
      <p:ext uri="{BB962C8B-B14F-4D97-AF65-F5344CB8AC3E}">
        <p14:creationId xmlns:p14="http://schemas.microsoft.com/office/powerpoint/2010/main" val="1799794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Roboto" panose="02000000000000000000" pitchFamily="2" charset="0"/>
              </a:rPr>
              <a:t>(Optional Slide)</a:t>
            </a:r>
          </a:p>
          <a:p>
            <a:endParaRPr lang="en-US" b="0" i="0" dirty="0">
              <a:solidFill>
                <a:srgbClr val="444444"/>
              </a:solidFill>
              <a:effectLst/>
              <a:latin typeface="Roboto" panose="02000000000000000000" pitchFamily="2" charset="0"/>
            </a:endParaRPr>
          </a:p>
          <a:p>
            <a:r>
              <a:rPr lang="en-US" b="0" i="0" dirty="0">
                <a:solidFill>
                  <a:srgbClr val="444444"/>
                </a:solidFill>
                <a:effectLst/>
                <a:latin typeface="Roboto" panose="02000000000000000000" pitchFamily="2" charset="0"/>
              </a:rPr>
              <a:t>Read slide. </a:t>
            </a:r>
          </a:p>
          <a:p>
            <a:endParaRPr lang="en-US" b="0" i="0" dirty="0">
              <a:solidFill>
                <a:srgbClr val="444444"/>
              </a:solidFill>
              <a:effectLst/>
              <a:latin typeface="Roboto" panose="02000000000000000000" pitchFamily="2" charset="0"/>
            </a:endParaRPr>
          </a:p>
          <a:p>
            <a:r>
              <a:rPr lang="en-US" b="0" i="0" dirty="0">
                <a:solidFill>
                  <a:srgbClr val="444444"/>
                </a:solidFill>
                <a:effectLst/>
                <a:latin typeface="Roboto" panose="02000000000000000000" pitchFamily="2" charset="0"/>
              </a:rPr>
              <a:t>A </a:t>
            </a:r>
            <a:r>
              <a:rPr lang="en-US" b="0" i="0" u="none" strike="noStrike" dirty="0">
                <a:solidFill>
                  <a:srgbClr val="479CFF"/>
                </a:solidFill>
                <a:effectLst/>
                <a:latin typeface="Roboto" panose="02000000000000000000" pitchFamily="2" charset="0"/>
                <a:hlinkClick r:id="rId3"/>
              </a:rPr>
              <a:t>VPN</a:t>
            </a:r>
            <a:r>
              <a:rPr lang="en-US" b="0" i="0" dirty="0">
                <a:solidFill>
                  <a:srgbClr val="444444"/>
                </a:solidFill>
                <a:effectLst/>
                <a:latin typeface="Roboto" panose="02000000000000000000" pitchFamily="2" charset="0"/>
              </a:rPr>
              <a:t> is one of the simplest ways to stay safe on a public Wi-Fi network. It allows you to create a secure connection to another network over the internet. It encrypts your data so that a hacker can’t tell what you are doing online or where you are located. It acts as a type of tunnel where the data is protected, and your activity can’t be viewed.</a:t>
            </a:r>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22</a:t>
            </a:fld>
            <a:endParaRPr lang="en-US" dirty="0"/>
          </a:p>
        </p:txBody>
      </p:sp>
    </p:spTree>
    <p:extLst>
      <p:ext uri="{BB962C8B-B14F-4D97-AF65-F5344CB8AC3E}">
        <p14:creationId xmlns:p14="http://schemas.microsoft.com/office/powerpoint/2010/main" val="384471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Please read slide</a:t>
            </a:r>
          </a:p>
          <a:p>
            <a:endParaRPr lang="en-US" dirty="0"/>
          </a:p>
        </p:txBody>
      </p:sp>
      <p:sp>
        <p:nvSpPr>
          <p:cNvPr id="4" name="Slide Number Placeholder 3"/>
          <p:cNvSpPr>
            <a:spLocks noGrp="1"/>
          </p:cNvSpPr>
          <p:nvPr>
            <p:ph type="sldNum" sz="quarter" idx="5"/>
          </p:nvPr>
        </p:nvSpPr>
        <p:spPr/>
        <p:txBody>
          <a:bodyPr/>
          <a:lstStyle/>
          <a:p>
            <a:fld id="{7E8AD36D-A0B1-4BA6-83A5-1FCE68D2F796}" type="slidenum">
              <a:rPr lang="en-US" smtClean="0"/>
              <a:t>23</a:t>
            </a:fld>
            <a:endParaRPr lang="en-US"/>
          </a:p>
        </p:txBody>
      </p:sp>
    </p:spTree>
    <p:extLst>
      <p:ext uri="{BB962C8B-B14F-4D97-AF65-F5344CB8AC3E}">
        <p14:creationId xmlns:p14="http://schemas.microsoft.com/office/powerpoint/2010/main" val="172964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dirty="0">
                <a:solidFill>
                  <a:srgbClr val="2D2D2D"/>
                </a:solidFill>
                <a:effectLst/>
                <a:latin typeface="Silka"/>
              </a:rPr>
              <a:t>68% of people with public social media profiles shared their birthday, with 45% of those users sharing their full birthdate; 63% shared the name of their high school; 18% shared their phone number; and 12% shared their pet's name</a:t>
            </a:r>
          </a:p>
          <a:p>
            <a:endParaRPr lang="en-US" sz="1000" b="0" i="0" dirty="0">
              <a:solidFill>
                <a:srgbClr val="2D2D2D"/>
              </a:solidFill>
              <a:effectLst/>
              <a:latin typeface="Silka"/>
            </a:endParaRPr>
          </a:p>
          <a:p>
            <a:pPr algn="l"/>
            <a:r>
              <a:rPr lang="en-US" sz="1000" b="0" i="0" dirty="0">
                <a:solidFill>
                  <a:srgbClr val="2D2D2D"/>
                </a:solidFill>
                <a:effectLst/>
                <a:latin typeface="Silka"/>
              </a:rPr>
              <a:t>Scams to watch out for</a:t>
            </a:r>
          </a:p>
          <a:p>
            <a:pPr algn="l"/>
            <a:r>
              <a:rPr lang="en-US" sz="1000" b="0" i="0" dirty="0">
                <a:solidFill>
                  <a:srgbClr val="2D2D2D"/>
                </a:solidFill>
                <a:effectLst/>
                <a:latin typeface="Silka"/>
              </a:rPr>
              <a:t>Social media identity fraud can be difficult to recognize, because the most dangerous scams constantly change to reflect current events and take advantage of consumer patterns. </a:t>
            </a:r>
            <a:r>
              <a:rPr lang="en-US" sz="1000" b="0" i="0" u="none" strike="noStrike" dirty="0">
                <a:solidFill>
                  <a:srgbClr val="087EE2"/>
                </a:solidFill>
                <a:effectLst/>
                <a:latin typeface="Silka"/>
                <a:hlinkClick r:id="rId3"/>
              </a:rPr>
              <a:t>Recent scams</a:t>
            </a:r>
            <a:r>
              <a:rPr lang="en-US" sz="1000" b="0" i="0" dirty="0">
                <a:solidFill>
                  <a:srgbClr val="2D2D2D"/>
                </a:solidFill>
                <a:effectLst/>
                <a:latin typeface="Silka"/>
              </a:rPr>
              <a:t> have shifted from email phishing to account fraud, leveraging fears about the COVID-19 pandemic. These fraudulent accounts pose as government agencies and post vaccine misinformation or dangle fake employment opportunities, enticing unsuspecting users to provide their contact or billing information in an effort to learn more.</a:t>
            </a:r>
          </a:p>
          <a:p>
            <a:pPr algn="l"/>
            <a:endParaRPr lang="en-US" sz="1000" b="0" i="0" dirty="0">
              <a:solidFill>
                <a:srgbClr val="2D2D2D"/>
              </a:solidFill>
              <a:effectLst/>
              <a:latin typeface="Silka"/>
            </a:endParaRPr>
          </a:p>
          <a:p>
            <a:pPr algn="l"/>
            <a:r>
              <a:rPr lang="en-US" sz="1000" b="0" i="0" dirty="0">
                <a:solidFill>
                  <a:srgbClr val="2D2D2D"/>
                </a:solidFill>
                <a:effectLst/>
                <a:latin typeface="Silka"/>
              </a:rPr>
              <a:t>These are some common schemes:</a:t>
            </a:r>
          </a:p>
          <a:p>
            <a:pPr algn="l">
              <a:buFont typeface="Arial" panose="020B0604020202020204" pitchFamily="34" charset="0"/>
              <a:buChar char="•"/>
            </a:pPr>
            <a:r>
              <a:rPr lang="en-US" sz="1000" b="1" i="0" dirty="0">
                <a:solidFill>
                  <a:srgbClr val="2D2D2D"/>
                </a:solidFill>
                <a:effectLst/>
                <a:latin typeface="Silka"/>
              </a:rPr>
              <a:t>Impersonation: </a:t>
            </a:r>
            <a:r>
              <a:rPr lang="en-US" sz="1000" b="0" i="0" dirty="0">
                <a:solidFill>
                  <a:srgbClr val="2D2D2D"/>
                </a:solidFill>
                <a:effectLst/>
                <a:latin typeface="Silka"/>
              </a:rPr>
              <a:t>A hacker can message friends of the compromised account and ask for favors. Some messages may be innocuous, asking your friends about your weekend plans or work hours to learn when your home will be vacant. Others are more overt. These messages may claim that your friend is in some form of trouble and urgently needs money. Never consider sending money without verifying that the request is genuine.  </a:t>
            </a:r>
            <a:br>
              <a:rPr lang="en-US" sz="1000" b="0" i="0" dirty="0">
                <a:solidFill>
                  <a:srgbClr val="2D2D2D"/>
                </a:solidFill>
                <a:effectLst/>
                <a:latin typeface="Silka"/>
              </a:rPr>
            </a:br>
            <a:endParaRPr lang="en-US" sz="1000" b="0" i="0" dirty="0">
              <a:solidFill>
                <a:srgbClr val="2D2D2D"/>
              </a:solidFill>
              <a:effectLst/>
              <a:latin typeface="Silka"/>
            </a:endParaRPr>
          </a:p>
          <a:p>
            <a:pPr algn="l">
              <a:buFont typeface="Arial" panose="020B0604020202020204" pitchFamily="34" charset="0"/>
              <a:buChar char="•"/>
            </a:pPr>
            <a:r>
              <a:rPr lang="en-US" sz="1000" b="1" i="0" dirty="0">
                <a:solidFill>
                  <a:srgbClr val="2D2D2D"/>
                </a:solidFill>
                <a:effectLst/>
                <a:latin typeface="Silka"/>
              </a:rPr>
              <a:t>Quizzes:</a:t>
            </a:r>
            <a:r>
              <a:rPr lang="en-US" sz="1000" b="0" i="0" dirty="0">
                <a:solidFill>
                  <a:srgbClr val="2D2D2D"/>
                </a:solidFill>
                <a:effectLst/>
                <a:latin typeface="Silka"/>
              </a:rPr>
              <a:t> These scams pose as fun games to post publicly and share with friends. Many quizzes ask questions about the street of your childhood home, the name of your first pet, or your favorite restaurants. These sound familiar because old password prompts asked the same questions. Posting your filled-out questionnaires offers potential hackers an easy opportunity to learn your passwords.</a:t>
            </a:r>
            <a:br>
              <a:rPr lang="en-US" sz="1000" b="0" i="0" dirty="0">
                <a:solidFill>
                  <a:srgbClr val="2D2D2D"/>
                </a:solidFill>
                <a:effectLst/>
                <a:latin typeface="Silka"/>
              </a:rPr>
            </a:br>
            <a:endParaRPr lang="en-US" sz="1000" b="0" i="0" dirty="0">
              <a:solidFill>
                <a:srgbClr val="2D2D2D"/>
              </a:solidFill>
              <a:effectLst/>
              <a:latin typeface="Silka"/>
            </a:endParaRPr>
          </a:p>
          <a:p>
            <a:pPr algn="l">
              <a:buFont typeface="Arial" panose="020B0604020202020204" pitchFamily="34" charset="0"/>
              <a:buChar char="•"/>
            </a:pPr>
            <a:r>
              <a:rPr lang="en-US" sz="1000" b="1" i="0" dirty="0">
                <a:solidFill>
                  <a:srgbClr val="2D2D2D"/>
                </a:solidFill>
                <a:effectLst/>
                <a:latin typeface="Silka"/>
              </a:rPr>
              <a:t>Business opportunities:</a:t>
            </a:r>
            <a:r>
              <a:rPr lang="en-US" sz="1000" b="0" i="0" dirty="0">
                <a:solidFill>
                  <a:srgbClr val="2D2D2D"/>
                </a:solidFill>
                <a:effectLst/>
                <a:latin typeface="Silka"/>
              </a:rPr>
              <a:t> When looking into employment opportunities, remember one golden rule: If you have to pay for anything, you are their customer, not their employee. These offers often come in the form of a pyramid scheme. The messaging party, who is almost always unsolicited, promises to send you a starter pack that you can sell. But first, of course, you need to provide your credit card information. Never, under any circumstances, provide credit information unless it is to make a purchase through a secured company page.</a:t>
            </a:r>
          </a:p>
          <a:p>
            <a:pPr algn="l">
              <a:buFont typeface="Arial" panose="020B0604020202020204" pitchFamily="34" charset="0"/>
              <a:buChar char="•"/>
            </a:pPr>
            <a:endParaRPr lang="en-US" sz="1000" b="0" i="0" dirty="0">
              <a:solidFill>
                <a:srgbClr val="2D2D2D"/>
              </a:solidFill>
              <a:effectLst/>
              <a:latin typeface="Silka"/>
            </a:endParaRPr>
          </a:p>
          <a:p>
            <a:pPr defTabSz="483306">
              <a:buFont typeface="Arial" panose="020B0604020202020204" pitchFamily="34" charset="0"/>
              <a:buChar char="•"/>
              <a:defRPr/>
            </a:pPr>
            <a:r>
              <a:rPr lang="en-US" sz="1000" dirty="0"/>
              <a:t>https://www.businessnewsdaily.com/4194-social-media-security-tips.html#:~:text=Active%20social%20media%20users%20are,with%20a%2046%25%20higher%20risk.</a:t>
            </a:r>
          </a:p>
          <a:p>
            <a:pPr algn="l">
              <a:buFont typeface="Arial" panose="020B0604020202020204" pitchFamily="34" charset="0"/>
              <a:buChar char="•"/>
            </a:pPr>
            <a:endParaRPr lang="en-US" sz="1000" b="0" i="0" dirty="0">
              <a:solidFill>
                <a:srgbClr val="2D2D2D"/>
              </a:solidFill>
              <a:effectLst/>
              <a:latin typeface="Silka"/>
            </a:endParaRPr>
          </a:p>
          <a:p>
            <a:endParaRPr lang="en-US" sz="1000" dirty="0"/>
          </a:p>
          <a:p>
            <a:endParaRPr lang="en-US" sz="1000" dirty="0"/>
          </a:p>
        </p:txBody>
      </p:sp>
      <p:sp>
        <p:nvSpPr>
          <p:cNvPr id="4" name="Slide Number Placeholder 3"/>
          <p:cNvSpPr>
            <a:spLocks noGrp="1"/>
          </p:cNvSpPr>
          <p:nvPr>
            <p:ph type="sldNum" sz="quarter" idx="5"/>
          </p:nvPr>
        </p:nvSpPr>
        <p:spPr/>
        <p:txBody>
          <a:bodyPr/>
          <a:lstStyle/>
          <a:p>
            <a:fld id="{A43496B2-4111-493B-A741-25013B3B7029}" type="slidenum">
              <a:rPr lang="en-US" smtClean="0"/>
              <a:pPr/>
              <a:t>24</a:t>
            </a:fld>
            <a:endParaRPr lang="en-US" dirty="0"/>
          </a:p>
        </p:txBody>
      </p:sp>
    </p:spTree>
    <p:extLst>
      <p:ext uri="{BB962C8B-B14F-4D97-AF65-F5344CB8AC3E}">
        <p14:creationId xmlns:p14="http://schemas.microsoft.com/office/powerpoint/2010/main" val="1457731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Please read slide</a:t>
            </a:r>
          </a:p>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25</a:t>
            </a:fld>
            <a:endParaRPr lang="en-US" dirty="0"/>
          </a:p>
        </p:txBody>
      </p:sp>
    </p:spTree>
    <p:extLst>
      <p:ext uri="{BB962C8B-B14F-4D97-AF65-F5344CB8AC3E}">
        <p14:creationId xmlns:p14="http://schemas.microsoft.com/office/powerpoint/2010/main" val="411954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26</a:t>
            </a:fld>
            <a:endParaRPr lang="en-US" dirty="0"/>
          </a:p>
        </p:txBody>
      </p:sp>
    </p:spTree>
    <p:extLst>
      <p:ext uri="{BB962C8B-B14F-4D97-AF65-F5344CB8AC3E}">
        <p14:creationId xmlns:p14="http://schemas.microsoft.com/office/powerpoint/2010/main" val="3625574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9D1C6593-BF16-3F45-BDFD-D350994E71E8}" type="slidenum">
              <a:rPr lang="en-US" smtClean="0"/>
              <a:pPr/>
              <a:t>27</a:t>
            </a:fld>
            <a:endParaRPr lang="en-US" dirty="0"/>
          </a:p>
        </p:txBody>
      </p:sp>
    </p:spTree>
    <p:extLst>
      <p:ext uri="{BB962C8B-B14F-4D97-AF65-F5344CB8AC3E}">
        <p14:creationId xmlns:p14="http://schemas.microsoft.com/office/powerpoint/2010/main" val="3704310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Poppins"/>
              </a:rPr>
              <a:t>It is not uncommon for fraudsters to replace legitimate QR codes with their own codes, often simply by printing it on a sticker and placing it on top of the real one. Parking meters and ticket vending machines are common targets of this scheme.</a:t>
            </a:r>
          </a:p>
          <a:p>
            <a:endParaRPr lang="en-US" b="0" i="0" dirty="0">
              <a:solidFill>
                <a:srgbClr val="666666"/>
              </a:solidFill>
              <a:effectLst/>
              <a:latin typeface="Poppins"/>
            </a:endParaRPr>
          </a:p>
          <a:p>
            <a:pPr algn="l"/>
            <a:r>
              <a:rPr lang="en-US" b="0" i="0" dirty="0">
                <a:solidFill>
                  <a:srgbClr val="666666"/>
                </a:solidFill>
                <a:effectLst/>
                <a:latin typeface="Poppins"/>
              </a:rPr>
              <a:t>When a consumer would scan this fake code, they would be taken to a website that might load malware onto their device or try to trick them into entering credit card information or other sensitive personal data. The advent of QR code payments has made it possible for fake codes to steal funds directly. While most QR code payment apps should prompt the consumer to verify the payment details after scanning the code, it’s easy for busy shoppers to approve a fraudulent payment because they weren’t paying close attention.</a:t>
            </a:r>
          </a:p>
          <a:p>
            <a:pPr algn="l"/>
            <a:r>
              <a:rPr lang="en-US" b="0" i="0" dirty="0">
                <a:solidFill>
                  <a:srgbClr val="666666"/>
                </a:solidFill>
                <a:effectLst/>
                <a:latin typeface="Poppins"/>
              </a:rPr>
              <a:t>In markets where QR code payments are commonplace, some inventive scams have emerged, such as printing fake parking tickets that allow you to pay your “fine” via QR code, or offers to exchange QR codes payments for cash that overcharge the recipient by several orders of magnitude.</a:t>
            </a:r>
          </a:p>
          <a:p>
            <a:endParaRPr lang="en-US" dirty="0"/>
          </a:p>
          <a:p>
            <a:r>
              <a:rPr lang="en-US" dirty="0"/>
              <a:t>https://www.chargebackgurus.com/blog/qr-code-payments</a:t>
            </a:r>
          </a:p>
          <a:p>
            <a:endParaRPr lang="en-US" dirty="0"/>
          </a:p>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28</a:t>
            </a:fld>
            <a:endParaRPr lang="en-US" dirty="0"/>
          </a:p>
        </p:txBody>
      </p:sp>
    </p:spTree>
    <p:extLst>
      <p:ext uri="{BB962C8B-B14F-4D97-AF65-F5344CB8AC3E}">
        <p14:creationId xmlns:p14="http://schemas.microsoft.com/office/powerpoint/2010/main" val="3830674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Please read slide</a:t>
            </a:r>
          </a:p>
          <a:p>
            <a:endParaRPr lang="en-US" dirty="0"/>
          </a:p>
        </p:txBody>
      </p:sp>
      <p:sp>
        <p:nvSpPr>
          <p:cNvPr id="4" name="Slide Number Placeholder 3"/>
          <p:cNvSpPr>
            <a:spLocks noGrp="1"/>
          </p:cNvSpPr>
          <p:nvPr>
            <p:ph type="sldNum" sz="quarter" idx="5"/>
          </p:nvPr>
        </p:nvSpPr>
        <p:spPr/>
        <p:txBody>
          <a:bodyPr/>
          <a:lstStyle/>
          <a:p>
            <a:fld id="{7E8AD36D-A0B1-4BA6-83A5-1FCE68D2F796}" type="slidenum">
              <a:rPr lang="en-US" smtClean="0"/>
              <a:t>29</a:t>
            </a:fld>
            <a:endParaRPr lang="en-US"/>
          </a:p>
        </p:txBody>
      </p:sp>
    </p:spTree>
    <p:extLst>
      <p:ext uri="{BB962C8B-B14F-4D97-AF65-F5344CB8AC3E}">
        <p14:creationId xmlns:p14="http://schemas.microsoft.com/office/powerpoint/2010/main" val="31296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My name is, Tom Mitchell and I have the </a:t>
            </a:r>
            <a:r>
              <a:rPr lang="en-US" sz="1300" u="sng" dirty="0">
                <a:latin typeface="Calibri" panose="020F0502020204030204" pitchFamily="34" charset="0"/>
                <a:ea typeface="Calibri" panose="020F0502020204030204" pitchFamily="34" charset="0"/>
                <a:cs typeface="Times New Roman" panose="02020603050405020304" pitchFamily="18" charset="0"/>
              </a:rPr>
              <a:t>honor of leading the OneAZ Wealth Management team of Wealth Advisors,  located here at the OneAZ Credit Union.</a:t>
            </a:r>
            <a:r>
              <a:rPr lang="en-US" sz="1300" dirty="0">
                <a:latin typeface="Calibri" panose="020F0502020204030204" pitchFamily="34" charset="0"/>
                <a:ea typeface="Calibri" panose="020F0502020204030204" pitchFamily="34" charset="0"/>
                <a:cs typeface="Times New Roman" panose="02020603050405020304" pitchFamily="18" charset="0"/>
              </a:rPr>
              <a:t>    Our fulltime professional financial advisors, we are assisting clients and members of the OneAZ Credit Union all over the great state of Arizona!</a:t>
            </a: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We are very excited to bring these educational topics directly to you and we are planning more later in the year,  with topics on Social Security, Medicare, Women in Investing, and more…   </a:t>
            </a: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As a heads up, our next webinar will be on </a:t>
            </a:r>
            <a:r>
              <a:rPr lang="en-US" sz="1300" b="1" u="sng"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August 17th, 2023, where we will be addressing Understanding Your Rollover Options and Retirement Income Strategies</a:t>
            </a:r>
            <a:r>
              <a:rPr lang="en-US" sz="1300" b="1"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Visit our website to register!</a:t>
            </a:r>
            <a:endParaRPr lang="en-US" sz="13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defTabSz="966588">
              <a:defRPr/>
            </a:pPr>
            <a:fld id="{FA41E740-A33C-4EDC-A7FF-54C6BCFC745E}" type="slidenum">
              <a:rPr lang="en-US">
                <a:solidFill>
                  <a:prstClr val="black"/>
                </a:solidFill>
                <a:latin typeface="Calibri" panose="020F0502020204030204"/>
              </a:rPr>
              <a:pPr defTabSz="96658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653304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a passphrase</a:t>
            </a:r>
          </a:p>
          <a:p>
            <a:endParaRPr lang="en-US" dirty="0"/>
          </a:p>
          <a:p>
            <a:pPr defTabSz="483306">
              <a:defRPr/>
            </a:pPr>
            <a:r>
              <a:rPr lang="en-US" b="1" i="0" dirty="0">
                <a:solidFill>
                  <a:srgbClr val="587EB0"/>
                </a:solidFill>
                <a:effectLst/>
                <a:latin typeface="Helvetica Neue"/>
              </a:rPr>
              <a:t>TRICK: substitute numbers and letters</a:t>
            </a:r>
          </a:p>
          <a:p>
            <a:pPr defTabSz="483306">
              <a:defRPr/>
            </a:pPr>
            <a:r>
              <a:rPr lang="en-US" b="1" i="0" dirty="0">
                <a:solidFill>
                  <a:srgbClr val="587EB0"/>
                </a:solidFill>
                <a:effectLst/>
                <a:latin typeface="Helvetica Neue"/>
              </a:rPr>
              <a:t>TRICK: Use the site name somehow in the password</a:t>
            </a:r>
          </a:p>
          <a:p>
            <a:pPr defTabSz="483306">
              <a:defRPr/>
            </a:pPr>
            <a:r>
              <a:rPr lang="en-US" b="1" i="0" dirty="0">
                <a:solidFill>
                  <a:srgbClr val="587EB0"/>
                </a:solidFill>
                <a:effectLst/>
                <a:latin typeface="Helvetica Neue"/>
              </a:rPr>
              <a:t>Use a password manager</a:t>
            </a:r>
          </a:p>
          <a:p>
            <a:pPr defTabSz="483306">
              <a:defRPr/>
            </a:pPr>
            <a:r>
              <a:rPr lang="en-US" b="1" i="0" dirty="0">
                <a:solidFill>
                  <a:srgbClr val="587EB0"/>
                </a:solidFill>
                <a:effectLst/>
                <a:latin typeface="Helvetica Neue"/>
              </a:rPr>
              <a:t>Use a fingerprint reader</a:t>
            </a:r>
          </a:p>
          <a:p>
            <a:pPr defTabSz="483306">
              <a:defRPr/>
            </a:pPr>
            <a:r>
              <a:rPr lang="en-US" b="1" i="0" dirty="0">
                <a:solidFill>
                  <a:srgbClr val="587EB0"/>
                </a:solidFill>
                <a:effectLst/>
                <a:latin typeface="Helvetica Neue"/>
              </a:rPr>
              <a:t>Lock your screen and log out</a:t>
            </a:r>
          </a:p>
          <a:p>
            <a:endParaRPr lang="en-US" dirty="0"/>
          </a:p>
          <a:p>
            <a:r>
              <a:rPr lang="en-US" dirty="0"/>
              <a:t>https://www.coolcatteacher.com/password-tips/</a:t>
            </a:r>
          </a:p>
          <a:p>
            <a:endParaRPr lang="en-US" dirty="0"/>
          </a:p>
          <a:p>
            <a:endParaRPr lang="en-US" dirty="0"/>
          </a:p>
          <a:p>
            <a:r>
              <a:rPr lang="en-US" dirty="0"/>
              <a:t>https://www.coolcatteacher.com/password-tips/</a:t>
            </a:r>
          </a:p>
          <a:p>
            <a:endParaRPr lang="en-US" dirty="0"/>
          </a:p>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30</a:t>
            </a:fld>
            <a:endParaRPr lang="en-US" dirty="0"/>
          </a:p>
        </p:txBody>
      </p:sp>
    </p:spTree>
    <p:extLst>
      <p:ext uri="{BB962C8B-B14F-4D97-AF65-F5344CB8AC3E}">
        <p14:creationId xmlns:p14="http://schemas.microsoft.com/office/powerpoint/2010/main" val="263627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43496B2-4111-493B-A741-25013B3B7029}" type="slidenum">
              <a:rPr lang="en-US" smtClean="0"/>
              <a:pPr/>
              <a:t>31</a:t>
            </a:fld>
            <a:endParaRPr lang="en-US" dirty="0"/>
          </a:p>
        </p:txBody>
      </p:sp>
    </p:spTree>
    <p:extLst>
      <p:ext uri="{BB962C8B-B14F-4D97-AF65-F5344CB8AC3E}">
        <p14:creationId xmlns:p14="http://schemas.microsoft.com/office/powerpoint/2010/main" val="3335573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https://www.cnbc.com/select/best-credit-monitoring-services/</a:t>
            </a:r>
          </a:p>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pPr/>
              <a:t>32</a:t>
            </a:fld>
            <a:endParaRPr lang="en-US" dirty="0"/>
          </a:p>
        </p:txBody>
      </p:sp>
    </p:spTree>
    <p:extLst>
      <p:ext uri="{BB962C8B-B14F-4D97-AF65-F5344CB8AC3E}">
        <p14:creationId xmlns:p14="http://schemas.microsoft.com/office/powerpoint/2010/main" val="247537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9D1C6593-BF16-3F45-BDFD-D350994E71E8}" type="slidenum">
              <a:rPr lang="en-US" smtClean="0"/>
              <a:pPr/>
              <a:t>33</a:t>
            </a:fld>
            <a:endParaRPr lang="en-US" dirty="0"/>
          </a:p>
        </p:txBody>
      </p:sp>
    </p:spTree>
    <p:extLst>
      <p:ext uri="{BB962C8B-B14F-4D97-AF65-F5344CB8AC3E}">
        <p14:creationId xmlns:p14="http://schemas.microsoft.com/office/powerpoint/2010/main" val="2722666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9D1C6593-BF16-3F45-BDFD-D350994E71E8}" type="slidenum">
              <a:rPr lang="en-US" smtClean="0"/>
              <a:pPr/>
              <a:t>34</a:t>
            </a:fld>
            <a:endParaRPr lang="en-US" dirty="0"/>
          </a:p>
        </p:txBody>
      </p:sp>
    </p:spTree>
    <p:extLst>
      <p:ext uri="{BB962C8B-B14F-4D97-AF65-F5344CB8AC3E}">
        <p14:creationId xmlns:p14="http://schemas.microsoft.com/office/powerpoint/2010/main" val="2653235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9D1C6593-BF16-3F45-BDFD-D350994E71E8}" type="slidenum">
              <a:rPr lang="en-US" smtClean="0"/>
              <a:pPr/>
              <a:t>35</a:t>
            </a:fld>
            <a:endParaRPr lang="en-US" dirty="0"/>
          </a:p>
        </p:txBody>
      </p:sp>
    </p:spTree>
    <p:extLst>
      <p:ext uri="{BB962C8B-B14F-4D97-AF65-F5344CB8AC3E}">
        <p14:creationId xmlns:p14="http://schemas.microsoft.com/office/powerpoint/2010/main" val="1834728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Please read slide</a:t>
            </a:r>
          </a:p>
          <a:p>
            <a:endParaRPr lang="en-US" dirty="0"/>
          </a:p>
        </p:txBody>
      </p:sp>
      <p:sp>
        <p:nvSpPr>
          <p:cNvPr id="4" name="Slide Number Placeholder 3"/>
          <p:cNvSpPr>
            <a:spLocks noGrp="1"/>
          </p:cNvSpPr>
          <p:nvPr>
            <p:ph type="sldNum" sz="quarter" idx="5"/>
          </p:nvPr>
        </p:nvSpPr>
        <p:spPr/>
        <p:txBody>
          <a:bodyPr/>
          <a:lstStyle/>
          <a:p>
            <a:fld id="{A43496B2-4111-493B-A741-25013B3B7029}" type="slidenum">
              <a:rPr lang="en-US" smtClean="0"/>
              <a:pPr/>
              <a:t>36</a:t>
            </a:fld>
            <a:endParaRPr lang="en-US" dirty="0"/>
          </a:p>
        </p:txBody>
      </p:sp>
    </p:spTree>
    <p:extLst>
      <p:ext uri="{BB962C8B-B14F-4D97-AF65-F5344CB8AC3E}">
        <p14:creationId xmlns:p14="http://schemas.microsoft.com/office/powerpoint/2010/main" val="3575509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Please read slide</a:t>
            </a:r>
          </a:p>
          <a:p>
            <a:endParaRPr lang="en-US" dirty="0"/>
          </a:p>
        </p:txBody>
      </p:sp>
      <p:sp>
        <p:nvSpPr>
          <p:cNvPr id="4" name="Slide Number Placeholder 3"/>
          <p:cNvSpPr>
            <a:spLocks noGrp="1"/>
          </p:cNvSpPr>
          <p:nvPr>
            <p:ph type="sldNum" sz="quarter" idx="5"/>
          </p:nvPr>
        </p:nvSpPr>
        <p:spPr/>
        <p:txBody>
          <a:bodyPr/>
          <a:lstStyle/>
          <a:p>
            <a:fld id="{7E8AD36D-A0B1-4BA6-83A5-1FCE68D2F796}" type="slidenum">
              <a:rPr lang="en-US" smtClean="0"/>
              <a:t>37</a:t>
            </a:fld>
            <a:endParaRPr lang="en-US"/>
          </a:p>
        </p:txBody>
      </p:sp>
    </p:spTree>
    <p:extLst>
      <p:ext uri="{BB962C8B-B14F-4D97-AF65-F5344CB8AC3E}">
        <p14:creationId xmlns:p14="http://schemas.microsoft.com/office/powerpoint/2010/main" val="1323433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3"/>
              </a:spcAft>
            </a:pPr>
            <a:r>
              <a:rPr lang="en-US" sz="1300" dirty="0">
                <a:ea typeface="Calibri" panose="020F0502020204030204" pitchFamily="34" charset="0"/>
                <a:cs typeface="Times New Roman" panose="02020603050405020304" pitchFamily="18" charset="0"/>
              </a:rPr>
              <a:t>We have a number of questions coming in now.  Please email any questions you have to </a:t>
            </a:r>
            <a:r>
              <a:rPr lang="en-US" sz="1300" u="sng" dirty="0">
                <a:solidFill>
                  <a:srgbClr val="0563C1"/>
                </a:solidFill>
                <a:ea typeface="Calibri" panose="020F0502020204030204" pitchFamily="34" charset="0"/>
                <a:cs typeface="Times New Roman" panose="02020603050405020304" pitchFamily="18" charset="0"/>
                <a:hlinkClick r:id="rId3"/>
              </a:rPr>
              <a:t>OneAZWealth@oneazcu.com</a:t>
            </a:r>
            <a:r>
              <a:rPr lang="en-US" sz="1300" dirty="0">
                <a:ea typeface="Calibri" panose="020F0502020204030204" pitchFamily="34" charset="0"/>
                <a:cs typeface="Times New Roman" panose="02020603050405020304" pitchFamily="18" charset="0"/>
              </a:rPr>
              <a:t>   ... And we will be sure to address them…</a:t>
            </a:r>
          </a:p>
          <a:p>
            <a:pPr>
              <a:lnSpc>
                <a:spcPct val="107000"/>
              </a:lnSpc>
              <a:spcAft>
                <a:spcPts val="813"/>
              </a:spcAft>
            </a:pPr>
            <a:r>
              <a:rPr lang="en-US" sz="1300" dirty="0">
                <a:ea typeface="Calibri" panose="020F0502020204030204" pitchFamily="34" charset="0"/>
                <a:cs typeface="Times New Roman" panose="02020603050405020304" pitchFamily="18" charset="0"/>
              </a:rPr>
              <a:t>So, our first question is: </a:t>
            </a:r>
            <a:r>
              <a:rPr lang="en-US" sz="1300" b="1" dirty="0">
                <a:ea typeface="Calibri" panose="020F0502020204030204" pitchFamily="34" charset="0"/>
                <a:cs typeface="Times New Roman" panose="02020603050405020304" pitchFamily="18" charset="0"/>
              </a:rPr>
              <a:t>(TBD)</a:t>
            </a:r>
          </a:p>
          <a:p>
            <a:pPr defTabSz="1005059">
              <a:defRPr/>
            </a:pPr>
            <a:endParaRPr lang="en-US" sz="1300" dirty="0">
              <a:ea typeface="Calibri" panose="020F0502020204030204" pitchFamily="34" charset="0"/>
              <a:cs typeface="Times New Roman" panose="02020603050405020304" pitchFamily="18" charset="0"/>
            </a:endParaRPr>
          </a:p>
          <a:p>
            <a:pPr defTabSz="1005059">
              <a:defRPr/>
            </a:pPr>
            <a:endParaRPr lang="en-US" sz="1300" dirty="0">
              <a:ea typeface="Calibri" panose="020F0502020204030204" pitchFamily="34" charset="0"/>
              <a:cs typeface="Times New Roman" panose="02020603050405020304" pitchFamily="18" charset="0"/>
            </a:endParaRPr>
          </a:p>
          <a:p>
            <a:pPr defTabSz="1005059">
              <a:defRPr/>
            </a:pPr>
            <a:r>
              <a:rPr lang="en-US" sz="1300" dirty="0">
                <a:ea typeface="Calibri" panose="020F0502020204030204" pitchFamily="34" charset="0"/>
                <a:cs typeface="Times New Roman" panose="02020603050405020304" pitchFamily="18" charset="0"/>
              </a:rPr>
              <a:t>If we do not get to your question, I promise we will respond to you directly.   </a:t>
            </a:r>
          </a:p>
          <a:p>
            <a:endParaRPr lang="en-US" sz="1300" dirty="0"/>
          </a:p>
        </p:txBody>
      </p:sp>
      <p:sp>
        <p:nvSpPr>
          <p:cNvPr id="7" name="Slide Number Placeholder 6">
            <a:extLst>
              <a:ext uri="{FF2B5EF4-FFF2-40B4-BE49-F238E27FC236}">
                <a16:creationId xmlns:a16="http://schemas.microsoft.com/office/drawing/2014/main" id="{5FD49895-93EE-492B-A890-91062A9FC854}"/>
              </a:ext>
            </a:extLst>
          </p:cNvPr>
          <p:cNvSpPr>
            <a:spLocks noGrp="1"/>
          </p:cNvSpPr>
          <p:nvPr>
            <p:ph type="sldNum" sz="quarter" idx="5"/>
          </p:nvPr>
        </p:nvSpPr>
        <p:spPr/>
        <p:txBody>
          <a:bodyPr/>
          <a:lstStyle/>
          <a:p>
            <a:pPr defTabSz="966612">
              <a:defRPr/>
            </a:pPr>
            <a:fld id="{FA41E740-A33C-4EDC-A7FF-54C6BCFC745E}" type="slidenum">
              <a:rPr lang="en-US">
                <a:solidFill>
                  <a:prstClr val="black"/>
                </a:solidFill>
                <a:latin typeface="Calibri" panose="020F0502020204030204"/>
              </a:rPr>
              <a:pPr defTabSz="966612">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844266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3"/>
              </a:spcAft>
            </a:pPr>
            <a:r>
              <a:rPr lang="en-US" sz="1200" dirty="0">
                <a:ea typeface="Calibri" panose="020F0502020204030204" pitchFamily="34" charset="0"/>
                <a:cs typeface="Times New Roman" panose="02020603050405020304" pitchFamily="18" charset="0"/>
              </a:rPr>
              <a:t>As a wrap-up, </a:t>
            </a:r>
          </a:p>
          <a:p>
            <a:pPr>
              <a:lnSpc>
                <a:spcPct val="107000"/>
              </a:lnSpc>
              <a:spcAft>
                <a:spcPts val="813"/>
              </a:spcAft>
            </a:pPr>
            <a:r>
              <a:rPr lang="en-US" sz="1200" dirty="0">
                <a:ea typeface="Calibri" panose="020F0502020204030204" pitchFamily="34" charset="0"/>
                <a:cs typeface="Times New Roman" panose="02020603050405020304" pitchFamily="18" charset="0"/>
              </a:rPr>
              <a:t>Thank you,  Tim for your presentation and insights.  </a:t>
            </a:r>
          </a:p>
          <a:p>
            <a:pPr>
              <a:lnSpc>
                <a:spcPct val="107000"/>
              </a:lnSpc>
              <a:spcAft>
                <a:spcPts val="813"/>
              </a:spcAft>
            </a:pPr>
            <a:r>
              <a:rPr lang="en-US" sz="1200" dirty="0">
                <a:ea typeface="Calibri" panose="020F0502020204030204" pitchFamily="34" charset="0"/>
                <a:cs typeface="Times New Roman" panose="02020603050405020304" pitchFamily="18" charset="0"/>
              </a:rPr>
              <a:t>  </a:t>
            </a:r>
          </a:p>
          <a:p>
            <a:pPr>
              <a:lnSpc>
                <a:spcPct val="107000"/>
              </a:lnSpc>
              <a:spcAft>
                <a:spcPts val="813"/>
              </a:spcAft>
            </a:pPr>
            <a:r>
              <a:rPr lang="en-US" sz="1200" dirty="0">
                <a:ea typeface="Calibri" panose="020F0502020204030204" pitchFamily="34" charset="0"/>
                <a:cs typeface="Times New Roman" panose="02020603050405020304" pitchFamily="18" charset="0"/>
              </a:rPr>
              <a:t>For those watching and listening,  Thank you for joining, we hope our discussion today has helped to provide you some ideas on </a:t>
            </a:r>
            <a:r>
              <a:rPr lang="en-US" sz="1200" b="1" dirty="0">
                <a:ea typeface="Calibri" panose="020F0502020204030204" pitchFamily="34" charset="0"/>
                <a:cs typeface="Times New Roman" panose="02020603050405020304" pitchFamily="18" charset="0"/>
              </a:rPr>
              <a:t>Identity Theft and Cybersecurity.</a:t>
            </a:r>
          </a:p>
          <a:p>
            <a:pPr>
              <a:lnSpc>
                <a:spcPct val="107000"/>
              </a:lnSpc>
              <a:spcAft>
                <a:spcPts val="813"/>
              </a:spcAft>
            </a:pPr>
            <a:r>
              <a:rPr lang="en-US" sz="1200" dirty="0">
                <a:ea typeface="Calibri" panose="020F0502020204030204" pitchFamily="34" charset="0"/>
                <a:cs typeface="Times New Roman" panose="02020603050405020304" pitchFamily="18" charset="0"/>
              </a:rPr>
              <a:t>We all here at OneAZ Wealth Management welcome your feedback and comments.  So, Please email us any suggestions you have for future webinar topics.  </a:t>
            </a:r>
          </a:p>
          <a:p>
            <a:pPr>
              <a:lnSpc>
                <a:spcPct val="107000"/>
              </a:lnSpc>
              <a:spcAft>
                <a:spcPts val="813"/>
              </a:spcAft>
            </a:pPr>
            <a:r>
              <a:rPr lang="en-US" sz="1200" dirty="0">
                <a:ea typeface="Calibri" panose="020F0502020204030204" pitchFamily="34" charset="0"/>
                <a:cs typeface="Times New Roman" panose="02020603050405020304" pitchFamily="18" charset="0"/>
              </a:rPr>
              <a:t>As always, our entire OneAZ Wealth team of Advisors stands ready to assist you in reviewing your current financial plan and portfolio in light of today’s economy.   There is no better time than the present for a 2</a:t>
            </a:r>
            <a:r>
              <a:rPr lang="en-US" sz="1200" baseline="30000" dirty="0">
                <a:ea typeface="Calibri" panose="020F0502020204030204" pitchFamily="34" charset="0"/>
                <a:cs typeface="Times New Roman" panose="02020603050405020304" pitchFamily="18" charset="0"/>
              </a:rPr>
              <a:t>nd</a:t>
            </a:r>
            <a:r>
              <a:rPr lang="en-US" sz="1200" dirty="0">
                <a:ea typeface="Calibri" panose="020F0502020204030204" pitchFamily="34" charset="0"/>
                <a:cs typeface="Times New Roman" panose="02020603050405020304" pitchFamily="18" charset="0"/>
              </a:rPr>
              <a:t> opinion on your current plan.   Many of our clients had other advisors when they first come to us, and they learned and discovered new ideas and new strategies that are better suited to their needs.   We welcome your call!</a:t>
            </a:r>
          </a:p>
          <a:p>
            <a:pPr>
              <a:lnSpc>
                <a:spcPct val="107000"/>
              </a:lnSpc>
              <a:spcAft>
                <a:spcPts val="813"/>
              </a:spcAft>
            </a:pPr>
            <a:r>
              <a:rPr lang="en-US" sz="1200" dirty="0">
                <a:ea typeface="Calibri" panose="020F0502020204030204" pitchFamily="34" charset="0"/>
                <a:cs typeface="Times New Roman" panose="02020603050405020304" pitchFamily="18" charset="0"/>
              </a:rPr>
              <a:t>Please call our toll-free number: </a:t>
            </a:r>
            <a:r>
              <a:rPr lang="en-US" sz="1200" b="1" dirty="0">
                <a:ea typeface="Calibri" panose="020F0502020204030204" pitchFamily="34" charset="0"/>
                <a:cs typeface="Times New Roman" panose="02020603050405020304" pitchFamily="18" charset="0"/>
              </a:rPr>
              <a:t>877-566-0517</a:t>
            </a:r>
            <a:r>
              <a:rPr lang="en-US" sz="1200" dirty="0">
                <a:ea typeface="Calibri" panose="020F0502020204030204" pitchFamily="34" charset="0"/>
                <a:cs typeface="Times New Roman" panose="02020603050405020304" pitchFamily="18" charset="0"/>
              </a:rPr>
              <a:t> and visit our </a:t>
            </a:r>
            <a:r>
              <a:rPr lang="en-US" sz="1200" b="1" dirty="0">
                <a:ea typeface="Calibri" panose="020F0502020204030204" pitchFamily="34" charset="0"/>
                <a:cs typeface="Times New Roman" panose="02020603050405020304" pitchFamily="18" charset="0"/>
              </a:rPr>
              <a:t>OneAZWealth.com website </a:t>
            </a:r>
            <a:r>
              <a:rPr lang="en-US" sz="1200" dirty="0">
                <a:ea typeface="Calibri" panose="020F0502020204030204" pitchFamily="34" charset="0"/>
                <a:cs typeface="Times New Roman" panose="02020603050405020304" pitchFamily="18" charset="0"/>
              </a:rPr>
              <a:t>for more information in creating your personal financial and retirement plan.      </a:t>
            </a:r>
          </a:p>
          <a:p>
            <a:pPr>
              <a:lnSpc>
                <a:spcPct val="107000"/>
              </a:lnSpc>
              <a:spcAft>
                <a:spcPts val="813"/>
              </a:spcAft>
            </a:pPr>
            <a:r>
              <a:rPr lang="en-US" sz="1200" dirty="0">
                <a:ea typeface="Calibri" panose="020F0502020204030204" pitchFamily="34" charset="0"/>
                <a:cs typeface="Times New Roman" panose="02020603050405020304" pitchFamily="18" charset="0"/>
              </a:rPr>
              <a:t> Again, Thank you for joining us…  From all of us at OneAZ Wealth, we wish you the best 2023 for your Safety, Health and Wealth!   </a:t>
            </a:r>
          </a:p>
          <a:p>
            <a:endParaRPr lang="en-US" sz="1200" dirty="0"/>
          </a:p>
        </p:txBody>
      </p:sp>
      <p:sp>
        <p:nvSpPr>
          <p:cNvPr id="7" name="Slide Number Placeholder 6">
            <a:extLst>
              <a:ext uri="{FF2B5EF4-FFF2-40B4-BE49-F238E27FC236}">
                <a16:creationId xmlns:a16="http://schemas.microsoft.com/office/drawing/2014/main" id="{42FB991E-6E51-138D-CF02-88417149A619}"/>
              </a:ext>
            </a:extLst>
          </p:cNvPr>
          <p:cNvSpPr>
            <a:spLocks noGrp="1"/>
          </p:cNvSpPr>
          <p:nvPr>
            <p:ph type="sldNum" sz="quarter" idx="5"/>
          </p:nvPr>
        </p:nvSpPr>
        <p:spPr/>
        <p:txBody>
          <a:bodyPr/>
          <a:lstStyle/>
          <a:p>
            <a:pPr defTabSz="966612">
              <a:defRPr/>
            </a:pPr>
            <a:fld id="{FA41E740-A33C-4EDC-A7FF-54C6BCFC745E}" type="slidenum">
              <a:rPr lang="en-US">
                <a:solidFill>
                  <a:prstClr val="black"/>
                </a:solidFill>
                <a:latin typeface="Calibri" panose="020F0502020204030204"/>
              </a:rPr>
              <a:pPr defTabSz="966612">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61613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First,</a:t>
            </a:r>
            <a:r>
              <a:rPr lang="en-US" sz="1300" b="1" dirty="0">
                <a:latin typeface="Calibri" panose="020F0502020204030204" pitchFamily="34" charset="0"/>
                <a:ea typeface="Calibri" panose="020F0502020204030204" pitchFamily="34" charset="0"/>
                <a:cs typeface="Times New Roman" panose="02020603050405020304" pitchFamily="18" charset="0"/>
              </a:rPr>
              <a:t> here is our Information page,  it contains our required legal disclosures for your convenience.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Please always check out our </a:t>
            </a:r>
            <a:r>
              <a:rPr lang="en-US" sz="1300" b="1" dirty="0">
                <a:latin typeface="Calibri" panose="020F0502020204030204" pitchFamily="34" charset="0"/>
                <a:ea typeface="Calibri" panose="020F0502020204030204" pitchFamily="34" charset="0"/>
                <a:cs typeface="Times New Roman" panose="02020603050405020304" pitchFamily="18" charset="0"/>
              </a:rPr>
              <a:t>OneAZWealth.com</a:t>
            </a:r>
            <a:r>
              <a:rPr lang="en-US" sz="1300" dirty="0">
                <a:latin typeface="Calibri" panose="020F0502020204030204" pitchFamily="34" charset="0"/>
                <a:ea typeface="Calibri" panose="020F0502020204030204" pitchFamily="34" charset="0"/>
                <a:cs typeface="Times New Roman" panose="02020603050405020304" pitchFamily="18" charset="0"/>
              </a:rPr>
              <a:t> website for upcoming webinar events. </a:t>
            </a:r>
          </a:p>
          <a:p>
            <a:endParaRPr lang="en-US" sz="1300" dirty="0"/>
          </a:p>
        </p:txBody>
      </p:sp>
      <p:sp>
        <p:nvSpPr>
          <p:cNvPr id="7" name="Slide Number Placeholder 6">
            <a:extLst>
              <a:ext uri="{FF2B5EF4-FFF2-40B4-BE49-F238E27FC236}">
                <a16:creationId xmlns:a16="http://schemas.microsoft.com/office/drawing/2014/main" id="{4466B76B-BE24-59C9-5522-39A9D9BFA720}"/>
              </a:ext>
            </a:extLst>
          </p:cNvPr>
          <p:cNvSpPr>
            <a:spLocks noGrp="1"/>
          </p:cNvSpPr>
          <p:nvPr>
            <p:ph type="sldNum" sz="quarter" idx="5"/>
          </p:nvPr>
        </p:nvSpPr>
        <p:spPr/>
        <p:txBody>
          <a:bodyPr/>
          <a:lstStyle/>
          <a:p>
            <a:pPr defTabSz="966588">
              <a:defRPr/>
            </a:pPr>
            <a:fld id="{FA41E740-A33C-4EDC-A7FF-54C6BCFC745E}" type="slidenum">
              <a:rPr lang="en-US">
                <a:solidFill>
                  <a:prstClr val="black"/>
                </a:solidFill>
                <a:latin typeface="Calibri" panose="020F0502020204030204"/>
              </a:rPr>
              <a:pPr defTabSz="96658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47653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68F1E21-1842-AEC4-2811-0985D5568A60}"/>
              </a:ext>
            </a:extLst>
          </p:cNvPr>
          <p:cNvSpPr>
            <a:spLocks noGrp="1"/>
          </p:cNvSpPr>
          <p:nvPr>
            <p:ph type="sldNum" sz="quarter" idx="5"/>
          </p:nvPr>
        </p:nvSpPr>
        <p:spPr/>
        <p:txBody>
          <a:bodyPr/>
          <a:lstStyle/>
          <a:p>
            <a:pPr defTabSz="966612">
              <a:defRPr/>
            </a:pPr>
            <a:fld id="{FA41E740-A33C-4EDC-A7FF-54C6BCFC745E}" type="slidenum">
              <a:rPr lang="en-US">
                <a:solidFill>
                  <a:prstClr val="black"/>
                </a:solidFill>
                <a:latin typeface="Calibri" panose="020F0502020204030204"/>
              </a:rPr>
              <a:pPr defTabSz="966612">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20227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65">
              <a:defRPr/>
            </a:pPr>
            <a:r>
              <a:rPr lang="en-US" sz="1300" dirty="0">
                <a:ea typeface="Calibri" panose="020F0502020204030204" pitchFamily="34" charset="0"/>
                <a:cs typeface="Times New Roman" panose="02020603050405020304" pitchFamily="18" charset="0"/>
              </a:rPr>
              <a:t>For better audio, the webinar will be </a:t>
            </a:r>
            <a:r>
              <a:rPr lang="en-US" sz="1300" b="1" dirty="0">
                <a:ea typeface="Calibri" panose="020F0502020204030204" pitchFamily="34" charset="0"/>
                <a:cs typeface="Times New Roman" panose="02020603050405020304" pitchFamily="18" charset="0"/>
              </a:rPr>
              <a:t>in “listen-only mode”…   </a:t>
            </a:r>
          </a:p>
          <a:p>
            <a:pPr defTabSz="966565">
              <a:defRPr/>
            </a:pPr>
            <a:endParaRPr lang="en-US" sz="1300" dirty="0">
              <a:ea typeface="Calibri" panose="020F0502020204030204" pitchFamily="34" charset="0"/>
              <a:cs typeface="Times New Roman" panose="02020603050405020304" pitchFamily="18" charset="0"/>
            </a:endParaRPr>
          </a:p>
          <a:p>
            <a:pPr defTabSz="966565">
              <a:defRPr/>
            </a:pPr>
            <a:r>
              <a:rPr lang="en-US" sz="1300" dirty="0">
                <a:ea typeface="Calibri" panose="020F0502020204030204" pitchFamily="34" charset="0"/>
                <a:cs typeface="Times New Roman" panose="02020603050405020304" pitchFamily="18" charset="0"/>
              </a:rPr>
              <a:t>We will be </a:t>
            </a:r>
            <a:r>
              <a:rPr lang="en-US" sz="1300" b="1" dirty="0">
                <a:ea typeface="Calibri" panose="020F0502020204030204" pitchFamily="34" charset="0"/>
                <a:cs typeface="Times New Roman" panose="02020603050405020304" pitchFamily="18" charset="0"/>
              </a:rPr>
              <a:t>fielding your questions at the end of the webinar</a:t>
            </a:r>
            <a:r>
              <a:rPr lang="en-US" sz="1300" dirty="0">
                <a:ea typeface="Calibri" panose="020F0502020204030204" pitchFamily="34" charset="0"/>
                <a:cs typeface="Times New Roman" panose="02020603050405020304" pitchFamily="18" charset="0"/>
              </a:rPr>
              <a:t>.  Please, </a:t>
            </a:r>
            <a:r>
              <a:rPr lang="en-US" sz="1300" b="1" dirty="0">
                <a:ea typeface="Calibri" panose="020F0502020204030204" pitchFamily="34" charset="0"/>
                <a:cs typeface="Times New Roman" panose="02020603050405020304" pitchFamily="18" charset="0"/>
              </a:rPr>
              <a:t>email any questions to:  </a:t>
            </a:r>
            <a:r>
              <a:rPr lang="en-US" sz="1300" b="1" u="sng" dirty="0">
                <a:solidFill>
                  <a:srgbClr val="0563C1"/>
                </a:solidFill>
                <a:ea typeface="Calibri" panose="020F0502020204030204" pitchFamily="34" charset="0"/>
                <a:cs typeface="Times New Roman" panose="02020603050405020304" pitchFamily="18" charset="0"/>
                <a:hlinkClick r:id="rId3"/>
              </a:rPr>
              <a:t>oneazwealth@oneazcu.com</a:t>
            </a:r>
            <a:r>
              <a:rPr lang="en-US" sz="1300" dirty="0">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300" dirty="0"/>
          </a:p>
          <a:p>
            <a:r>
              <a:rPr lang="en-US" sz="1300" dirty="0"/>
              <a:t>Last, </a:t>
            </a:r>
            <a:r>
              <a:rPr lang="en-US" sz="1300" b="1" dirty="0"/>
              <a:t>for more information about OneAZ Wealth Management </a:t>
            </a:r>
            <a:r>
              <a:rPr lang="en-US" sz="1300" dirty="0"/>
              <a:t>and our team of wealth advisors, </a:t>
            </a:r>
            <a:r>
              <a:rPr lang="en-US" sz="1300" b="1" dirty="0"/>
              <a:t>visit OneAZWealth.com or use your mobile device to scan the QR Code on the screen now.</a:t>
            </a:r>
          </a:p>
          <a:p>
            <a:endParaRPr lang="en-US" sz="1300" dirty="0"/>
          </a:p>
          <a:p>
            <a:r>
              <a:rPr lang="en-US" sz="1300" b="1" dirty="0"/>
              <a:t>You can also connect with us on social media </a:t>
            </a:r>
            <a:r>
              <a:rPr lang="en-US" sz="1300" dirty="0"/>
              <a:t>on Facebook, LinkedIn, and YouTube for more exciting resources and helpful information.</a:t>
            </a:r>
          </a:p>
        </p:txBody>
      </p:sp>
      <p:sp>
        <p:nvSpPr>
          <p:cNvPr id="7" name="Slide Number Placeholder 6">
            <a:extLst>
              <a:ext uri="{FF2B5EF4-FFF2-40B4-BE49-F238E27FC236}">
                <a16:creationId xmlns:a16="http://schemas.microsoft.com/office/drawing/2014/main" id="{B7858A79-8EF7-A7BA-ADEE-A6CAEF23BC38}"/>
              </a:ext>
            </a:extLst>
          </p:cNvPr>
          <p:cNvSpPr>
            <a:spLocks noGrp="1"/>
          </p:cNvSpPr>
          <p:nvPr>
            <p:ph type="sldNum" sz="quarter" idx="5"/>
          </p:nvPr>
        </p:nvSpPr>
        <p:spPr/>
        <p:txBody>
          <a:bodyPr/>
          <a:lstStyle/>
          <a:p>
            <a:pPr defTabSz="966588">
              <a:defRPr/>
            </a:pPr>
            <a:fld id="{FA41E740-A33C-4EDC-A7FF-54C6BCFC745E}" type="slidenum">
              <a:rPr lang="en-US">
                <a:solidFill>
                  <a:prstClr val="black"/>
                </a:solidFill>
                <a:latin typeface="Calibri" panose="020F0502020204030204"/>
              </a:rPr>
              <a:pPr defTabSz="96658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82897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000" dirty="0">
                <a:ea typeface="Calibri" panose="020F0502020204030204" pitchFamily="34" charset="0"/>
                <a:cs typeface="Times New Roman" panose="02020603050405020304" pitchFamily="18" charset="0"/>
              </a:rPr>
              <a:t>So, let’s get started…</a:t>
            </a:r>
          </a:p>
          <a:p>
            <a:pPr>
              <a:lnSpc>
                <a:spcPct val="107000"/>
              </a:lnSpc>
              <a:spcAft>
                <a:spcPts val="846"/>
              </a:spcAft>
            </a:pPr>
            <a:r>
              <a:rPr lang="en-US" sz="1000" dirty="0">
                <a:ea typeface="Calibri" panose="020F0502020204030204" pitchFamily="34" charset="0"/>
                <a:cs typeface="Times New Roman" panose="02020603050405020304" pitchFamily="18" charset="0"/>
              </a:rPr>
              <a:t>Our OneAZ Wealth topic today: </a:t>
            </a:r>
            <a:r>
              <a:rPr lang="en-US" sz="1000" b="1" dirty="0">
                <a:ea typeface="Calibri" panose="020F0502020204030204" pitchFamily="34" charset="0"/>
                <a:cs typeface="Times New Roman" panose="02020603050405020304" pitchFamily="18" charset="0"/>
              </a:rPr>
              <a:t>Identity Theft and Cybersecurity</a:t>
            </a:r>
          </a:p>
          <a:p>
            <a:pPr>
              <a:lnSpc>
                <a:spcPct val="107000"/>
              </a:lnSpc>
              <a:spcAft>
                <a:spcPts val="846"/>
              </a:spcAft>
            </a:pPr>
            <a:endParaRPr lang="en-US" sz="1000" b="1" dirty="0">
              <a:cs typeface="Times New Roman" panose="02020603050405020304" pitchFamily="18" charset="0"/>
            </a:endParaRPr>
          </a:p>
          <a:p>
            <a:pPr>
              <a:lnSpc>
                <a:spcPct val="107000"/>
              </a:lnSpc>
              <a:spcAft>
                <a:spcPts val="846"/>
              </a:spcAft>
            </a:pPr>
            <a:r>
              <a:rPr lang="en-US" sz="1000" b="1" dirty="0">
                <a:cs typeface="Times New Roman" panose="02020603050405020304" pitchFamily="18" charset="0"/>
              </a:rPr>
              <a:t>Tim </a:t>
            </a:r>
            <a:r>
              <a:rPr lang="en-US" sz="1000" b="1" dirty="0" err="1">
                <a:cs typeface="Times New Roman" panose="02020603050405020304" pitchFamily="18" charset="0"/>
              </a:rPr>
              <a:t>Cintolo</a:t>
            </a:r>
            <a:r>
              <a:rPr lang="en-US" sz="1000" b="1" dirty="0">
                <a:cs typeface="Times New Roman" panose="02020603050405020304" pitchFamily="18" charset="0"/>
              </a:rPr>
              <a:t> bio:</a:t>
            </a:r>
          </a:p>
          <a:p>
            <a:pPr>
              <a:lnSpc>
                <a:spcPct val="107000"/>
              </a:lnSpc>
              <a:spcAft>
                <a:spcPts val="846"/>
              </a:spcAft>
            </a:pPr>
            <a:r>
              <a:rPr lang="en-US" sz="1000" dirty="0"/>
              <a:t>Tim </a:t>
            </a:r>
            <a:r>
              <a:rPr lang="en-US" sz="1000" dirty="0" err="1"/>
              <a:t>Cintolo</a:t>
            </a:r>
            <a:r>
              <a:rPr lang="en-US" sz="1000" dirty="0"/>
              <a:t> is the Director of Sales Technology for Prudential’s Advanced Planning Group. He provides value-added programs and in-market technology training to the sales organization, financial professionals, and the broker-dealers Prudential serves. His focus is helping financial professionals utilize technology solutions to better service clients and help grow their business. He delivers guidance on integrating best practices for broker-dealer systems and financial planning </a:t>
            </a:r>
            <a:r>
              <a:rPr lang="en-US" sz="1000" dirty="0" err="1"/>
              <a:t>softwares</a:t>
            </a:r>
            <a:r>
              <a:rPr lang="en-US" sz="1000" dirty="0"/>
              <a:t>, as well as: social media platforms, cybersecurity and technology trends in the Financial Services industry. Tim’s recommendations for financial professionals have been published in industry circulars such as </a:t>
            </a:r>
            <a:r>
              <a:rPr lang="en-US" sz="1000" dirty="0" err="1"/>
              <a:t>WealthManagement</a:t>
            </a:r>
            <a:r>
              <a:rPr lang="en-US" sz="1000" dirty="0"/>
              <a:t> Magazine.</a:t>
            </a:r>
          </a:p>
          <a:p>
            <a:pPr>
              <a:lnSpc>
                <a:spcPct val="107000"/>
              </a:lnSpc>
              <a:spcAft>
                <a:spcPts val="846"/>
              </a:spcAft>
            </a:pPr>
            <a:endParaRPr lang="en-US" sz="1000" dirty="0"/>
          </a:p>
          <a:p>
            <a:pPr>
              <a:lnSpc>
                <a:spcPct val="107000"/>
              </a:lnSpc>
              <a:spcAft>
                <a:spcPts val="846"/>
              </a:spcAft>
            </a:pPr>
            <a:r>
              <a:rPr lang="en-US" sz="1000" dirty="0"/>
              <a:t>Tim has made a career of working in partnership with financial professionals. He has been with Prudential Financial for over eight years, holding positions in both Sales and Marketing. Prior to this role, Tim worked extensively with financial professionals and their clients in both the Retirement Plan and Annuity markets. He joined Prudential from John Hancock where he spent four years as Sales Development Consultant and Advisor Experience Consultant, focused on the mid-market retirement plan business.</a:t>
            </a:r>
          </a:p>
          <a:p>
            <a:pPr>
              <a:lnSpc>
                <a:spcPct val="107000"/>
              </a:lnSpc>
              <a:spcAft>
                <a:spcPts val="846"/>
              </a:spcAft>
            </a:pPr>
            <a:endParaRPr lang="en-US" sz="1000" dirty="0"/>
          </a:p>
          <a:p>
            <a:pPr>
              <a:lnSpc>
                <a:spcPct val="107000"/>
              </a:lnSpc>
              <a:spcAft>
                <a:spcPts val="846"/>
              </a:spcAft>
            </a:pPr>
            <a:r>
              <a:rPr lang="en-US" sz="1000" dirty="0"/>
              <a:t>Tim graduated from Fairfield University in Fairfield, CT. He holds a designation as a Certified Digital Asset Advisor (CDAA) and has also earned a Certificate in Digital Media Marketing from NYU’s School of Continuing and Professional Studies. Outside of work, Tim can be found playing golf around the Boca Raton, FL area where he calls home.</a:t>
            </a:r>
          </a:p>
        </p:txBody>
      </p:sp>
      <p:sp>
        <p:nvSpPr>
          <p:cNvPr id="7" name="Slide Number Placeholder 6">
            <a:extLst>
              <a:ext uri="{FF2B5EF4-FFF2-40B4-BE49-F238E27FC236}">
                <a16:creationId xmlns:a16="http://schemas.microsoft.com/office/drawing/2014/main" id="{3EA8C985-13C6-F21D-A548-7109183F2777}"/>
              </a:ext>
            </a:extLst>
          </p:cNvPr>
          <p:cNvSpPr>
            <a:spLocks noGrp="1"/>
          </p:cNvSpPr>
          <p:nvPr>
            <p:ph type="sldNum" sz="quarter" idx="5"/>
          </p:nvPr>
        </p:nvSpPr>
        <p:spPr/>
        <p:txBody>
          <a:bodyPr/>
          <a:lstStyle/>
          <a:p>
            <a:pPr defTabSz="966588">
              <a:defRPr/>
            </a:pPr>
            <a:fld id="{FA41E740-A33C-4EDC-A7FF-54C6BCFC745E}" type="slidenum">
              <a:rPr lang="en-US">
                <a:solidFill>
                  <a:prstClr val="black"/>
                </a:solidFill>
                <a:latin typeface="Calibri" panose="020F0502020204030204"/>
              </a:rPr>
              <a:pPr defTabSz="966588">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03588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AD36D-A0B1-4BA6-83A5-1FCE68D2F796}" type="slidenum">
              <a:rPr lang="en-US" smtClean="0"/>
              <a:t>7</a:t>
            </a:fld>
            <a:endParaRPr lang="en-US"/>
          </a:p>
        </p:txBody>
      </p:sp>
    </p:spTree>
    <p:extLst>
      <p:ext uri="{BB962C8B-B14F-4D97-AF65-F5344CB8AC3E}">
        <p14:creationId xmlns:p14="http://schemas.microsoft.com/office/powerpoint/2010/main" val="302011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7E8AD36D-A0B1-4BA6-83A5-1FCE68D2F796}" type="slidenum">
              <a:rPr lang="en-US" smtClean="0"/>
              <a:t>8</a:t>
            </a:fld>
            <a:endParaRPr lang="en-US" dirty="0"/>
          </a:p>
        </p:txBody>
      </p:sp>
    </p:spTree>
    <p:extLst>
      <p:ext uri="{BB962C8B-B14F-4D97-AF65-F5344CB8AC3E}">
        <p14:creationId xmlns:p14="http://schemas.microsoft.com/office/powerpoint/2010/main" val="282784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000" b="0" i="0" dirty="0">
                <a:solidFill>
                  <a:srgbClr val="333333"/>
                </a:solidFill>
                <a:effectLst/>
                <a:latin typeface="Roboto" panose="020B0604020202020204" pitchFamily="2" charset="0"/>
              </a:rPr>
              <a:t>Over the past few years, we have seen high-profile cyber attacks steadily increase among national governments. The web has become the battlefield of choice for developed nations. Cybercrime technology is growing at a breakneck pace. International laws and regulations are no longer able to effectively keep up with and potentially sanction cyber attacks and cyber warfare.</a:t>
            </a:r>
            <a:endParaRPr lang="en-US" sz="1000" dirty="0">
              <a:solidFill>
                <a:srgbClr val="333335"/>
              </a:solidFill>
              <a:latin typeface="Atiza"/>
            </a:endParaRPr>
          </a:p>
          <a:p>
            <a:pPr defTabSz="483306">
              <a:defRPr/>
            </a:pPr>
            <a:endParaRPr lang="en-US" sz="1000" dirty="0">
              <a:solidFill>
                <a:srgbClr val="333335"/>
              </a:solidFill>
              <a:latin typeface="Atiza"/>
            </a:endParaRPr>
          </a:p>
          <a:p>
            <a:pPr defTabSz="483306">
              <a:defRPr/>
            </a:pPr>
            <a:r>
              <a:rPr lang="en-US" sz="1000" dirty="0">
                <a:solidFill>
                  <a:srgbClr val="333335"/>
                </a:solidFill>
                <a:latin typeface="Atiza"/>
              </a:rPr>
              <a:t>Kevin </a:t>
            </a:r>
            <a:r>
              <a:rPr lang="en-US" sz="1000" dirty="0" err="1">
                <a:solidFill>
                  <a:srgbClr val="333335"/>
                </a:solidFill>
                <a:latin typeface="Atiza"/>
              </a:rPr>
              <a:t>Mandia</a:t>
            </a:r>
            <a:r>
              <a:rPr lang="en-US" sz="1000" dirty="0">
                <a:solidFill>
                  <a:srgbClr val="333335"/>
                </a:solidFill>
                <a:latin typeface="Atiza"/>
              </a:rPr>
              <a:t>, CEO of cybersecurity company FireEye says: “The next conflict where the gloves come off in cyber, the American citizen will be dragged into it, whether they want to be or not. Period.“ W</a:t>
            </a:r>
            <a:r>
              <a:rPr lang="en-US" sz="1000" b="0" i="0" dirty="0">
                <a:solidFill>
                  <a:srgbClr val="333335"/>
                </a:solidFill>
                <a:effectLst/>
                <a:latin typeface="Atiza"/>
              </a:rPr>
              <a:t>e're in an environment right now where we're playing goalie and there are slap shots coming at us every millisecond. And, by the way, blocking 99.99999999% of all the attacks means you're </a:t>
            </a:r>
            <a:r>
              <a:rPr lang="en-US" sz="1000" b="0" i="0" dirty="0" err="1">
                <a:solidFill>
                  <a:srgbClr val="333335"/>
                </a:solidFill>
                <a:effectLst/>
                <a:latin typeface="Atiza"/>
              </a:rPr>
              <a:t>gonna</a:t>
            </a:r>
            <a:r>
              <a:rPr lang="en-US" sz="1000" b="0" i="0" dirty="0">
                <a:solidFill>
                  <a:srgbClr val="333335"/>
                </a:solidFill>
                <a:effectLst/>
                <a:latin typeface="Atiza"/>
              </a:rPr>
              <a:t> get compromised everywhere.“</a:t>
            </a:r>
          </a:p>
          <a:p>
            <a:pPr defTabSz="483306">
              <a:defRPr/>
            </a:pPr>
            <a:endParaRPr lang="en-US" sz="1000" b="0" i="0" dirty="0">
              <a:solidFill>
                <a:srgbClr val="333335"/>
              </a:solidFill>
              <a:effectLst/>
              <a:latin typeface="Atiza"/>
            </a:endParaRPr>
          </a:p>
          <a:p>
            <a:pPr defTabSz="483306">
              <a:defRPr/>
            </a:pPr>
            <a:r>
              <a:rPr lang="en-US" sz="1000" b="0" i="0" dirty="0">
                <a:solidFill>
                  <a:srgbClr val="333335"/>
                </a:solidFill>
                <a:effectLst/>
                <a:latin typeface="Atiza"/>
              </a:rPr>
              <a:t>https://www.axios.com/fireeye-kevin-mandia-cyberattacks-solarwinds-ea717ece-4839-4b7f-b966-c9c6f5ad9d03.html</a:t>
            </a:r>
          </a:p>
          <a:p>
            <a:endParaRPr lang="en-US" sz="1000" b="0" i="0" dirty="0">
              <a:solidFill>
                <a:srgbClr val="151515"/>
              </a:solidFill>
              <a:effectLst/>
              <a:latin typeface="Lato"/>
            </a:endParaRPr>
          </a:p>
          <a:p>
            <a:r>
              <a:rPr lang="en-US" sz="1000" b="0" i="0" dirty="0">
                <a:solidFill>
                  <a:srgbClr val="151515"/>
                </a:solidFill>
                <a:effectLst/>
                <a:latin typeface="Lato"/>
              </a:rPr>
              <a:t> A cyber-attack is any type of internet attack designed by individuals or entire organizations that targets computer information systems, networks, or infrastructures. When they appear, they come from a seemingly anonymous source that will attempt to destroy its victim through hacking into its system.</a:t>
            </a:r>
          </a:p>
          <a:p>
            <a:endParaRPr lang="en-US" sz="1000" b="0" i="0" dirty="0">
              <a:solidFill>
                <a:srgbClr val="151515"/>
              </a:solidFill>
              <a:effectLst/>
              <a:latin typeface="Lato"/>
            </a:endParaRPr>
          </a:p>
          <a:p>
            <a:r>
              <a:rPr lang="en-US" sz="1000" b="0" i="0" dirty="0">
                <a:solidFill>
                  <a:srgbClr val="151515"/>
                </a:solidFill>
                <a:effectLst/>
                <a:latin typeface="Lato"/>
              </a:rPr>
              <a:t>There have been many, many worldwide cyber-attacks, and some are happening right now. The </a:t>
            </a:r>
            <a:r>
              <a:rPr lang="en-US" sz="1000" b="0" i="0" u="none" strike="noStrike" dirty="0">
                <a:solidFill>
                  <a:srgbClr val="2D9CDB"/>
                </a:solidFill>
                <a:effectLst/>
                <a:latin typeface="Lato"/>
                <a:hlinkClick r:id="rId3"/>
              </a:rPr>
              <a:t>latest statistics</a:t>
            </a:r>
            <a:r>
              <a:rPr lang="en-US" sz="1000" b="0" i="0" dirty="0">
                <a:solidFill>
                  <a:srgbClr val="151515"/>
                </a:solidFill>
                <a:effectLst/>
                <a:latin typeface="Lato"/>
              </a:rPr>
              <a:t> say that security breaches have increased by 11% since 2018 and 67% since 2014. In fact, hackers attack </a:t>
            </a:r>
            <a:r>
              <a:rPr lang="en-US" sz="1000" b="0" i="0" u="none" strike="noStrike" dirty="0">
                <a:solidFill>
                  <a:srgbClr val="2D9CDB"/>
                </a:solidFill>
                <a:effectLst/>
                <a:latin typeface="Lato"/>
                <a:hlinkClick r:id="rId4"/>
              </a:rPr>
              <a:t>every 39 seconds</a:t>
            </a:r>
            <a:r>
              <a:rPr lang="en-US" sz="1000" b="0" i="0" dirty="0">
                <a:solidFill>
                  <a:srgbClr val="151515"/>
                </a:solidFill>
                <a:effectLst/>
                <a:latin typeface="Lato"/>
              </a:rPr>
              <a:t>, so on average, 2,244 times a day.</a:t>
            </a:r>
          </a:p>
          <a:p>
            <a:endParaRPr lang="en-US" sz="1000" b="0" i="0" dirty="0">
              <a:solidFill>
                <a:srgbClr val="151515"/>
              </a:solidFill>
              <a:effectLst/>
              <a:latin typeface="Lato"/>
            </a:endParaRPr>
          </a:p>
          <a:p>
            <a:r>
              <a:rPr lang="en-US" sz="1000" b="0" i="0" dirty="0">
                <a:solidFill>
                  <a:srgbClr val="151515"/>
                </a:solidFill>
                <a:effectLst/>
                <a:latin typeface="Lato"/>
              </a:rPr>
              <a:t>Every 39 seconds, a cyber-attack occurs. While some of these are manually-targeted cyber-attacks, most of them are botnets steadfast on shutting down infrastructures and destroying computers and systems of major organizations.</a:t>
            </a:r>
          </a:p>
          <a:p>
            <a:endParaRPr lang="en-US" sz="1000" b="0" i="0" dirty="0">
              <a:solidFill>
                <a:srgbClr val="151515"/>
              </a:solidFill>
              <a:effectLst/>
              <a:latin typeface="Lato"/>
            </a:endParaRPr>
          </a:p>
          <a:p>
            <a:r>
              <a:rPr lang="en-US" sz="1000" dirty="0"/>
              <a:t>https://norse-corp.com/map/</a:t>
            </a:r>
          </a:p>
          <a:p>
            <a:r>
              <a:rPr lang="en-US" sz="1000" dirty="0"/>
              <a:t>http://threatmap.fortiguard.com/</a:t>
            </a:r>
          </a:p>
          <a:p>
            <a:endParaRPr lang="en-US" sz="1000" dirty="0"/>
          </a:p>
          <a:p>
            <a:endParaRPr lang="en-US" sz="1000" dirty="0"/>
          </a:p>
        </p:txBody>
      </p:sp>
      <p:sp>
        <p:nvSpPr>
          <p:cNvPr id="4" name="Slide Number Placeholder 3"/>
          <p:cNvSpPr>
            <a:spLocks noGrp="1"/>
          </p:cNvSpPr>
          <p:nvPr>
            <p:ph type="sldNum" sz="quarter" idx="5"/>
          </p:nvPr>
        </p:nvSpPr>
        <p:spPr/>
        <p:txBody>
          <a:bodyPr/>
          <a:lstStyle/>
          <a:p>
            <a:fld id="{A43496B2-4111-493B-A741-25013B3B7029}" type="slidenum">
              <a:rPr lang="en-US" smtClean="0"/>
              <a:pPr/>
              <a:t>9</a:t>
            </a:fld>
            <a:endParaRPr lang="en-US" dirty="0"/>
          </a:p>
        </p:txBody>
      </p:sp>
    </p:spTree>
    <p:extLst>
      <p:ext uri="{BB962C8B-B14F-4D97-AF65-F5344CB8AC3E}">
        <p14:creationId xmlns:p14="http://schemas.microsoft.com/office/powerpoint/2010/main" val="418541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ransition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7AEC68-F70D-4445-A261-E24BF260FF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0" b="515"/>
          <a:stretch/>
        </p:blipFill>
        <p:spPr>
          <a:xfrm>
            <a:off x="545910" y="1"/>
            <a:ext cx="11646090" cy="6857999"/>
          </a:xfrm>
          <a:prstGeom prst="rect">
            <a:avLst/>
          </a:prstGeom>
        </p:spPr>
      </p:pic>
      <p:sp>
        <p:nvSpPr>
          <p:cNvPr id="3" name="Rectangle 2">
            <a:extLst>
              <a:ext uri="{FF2B5EF4-FFF2-40B4-BE49-F238E27FC236}">
                <a16:creationId xmlns:a16="http://schemas.microsoft.com/office/drawing/2014/main" id="{9ED49643-EC48-43FE-90A3-8F64974C3220}"/>
              </a:ext>
            </a:extLst>
          </p:cNvPr>
          <p:cNvSpPr/>
          <p:nvPr userDrawn="1"/>
        </p:nvSpPr>
        <p:spPr>
          <a:xfrm>
            <a:off x="545910" y="0"/>
            <a:ext cx="1164609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a:ea typeface="+mn-ea"/>
              <a:cs typeface="+mn-cs"/>
            </a:endParaRPr>
          </a:p>
        </p:txBody>
      </p:sp>
      <p:sp>
        <p:nvSpPr>
          <p:cNvPr id="4" name="Title 1">
            <a:extLst>
              <a:ext uri="{FF2B5EF4-FFF2-40B4-BE49-F238E27FC236}">
                <a16:creationId xmlns:a16="http://schemas.microsoft.com/office/drawing/2014/main" id="{CD6D5FF1-938F-4BCF-BD47-C07F3B82FCDF}"/>
              </a:ext>
            </a:extLst>
          </p:cNvPr>
          <p:cNvSpPr txBox="1">
            <a:spLocks/>
          </p:cNvSpPr>
          <p:nvPr userDrawn="1"/>
        </p:nvSpPr>
        <p:spPr>
          <a:xfrm>
            <a:off x="942975" y="1450077"/>
            <a:ext cx="10306049" cy="138650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50800" dist="38100" dir="2700000" algn="tl" rotWithShape="0">
                    <a:schemeClr val="accent3">
                      <a:lumMod val="20000"/>
                      <a:lumOff val="80000"/>
                      <a:alpha val="80000"/>
                    </a:schemeClr>
                  </a:outerShdw>
                </a:effectLst>
              </a:rPr>
              <a:t>Breached:</a:t>
            </a:r>
          </a:p>
          <a:p>
            <a:r>
              <a:rPr lang="en-US" sz="3200" dirty="0">
                <a:solidFill>
                  <a:schemeClr val="bg1"/>
                </a:solidFill>
              </a:rPr>
              <a:t>A Guide to Protecting your Information and Defending Against Identify Theft</a:t>
            </a:r>
          </a:p>
        </p:txBody>
      </p:sp>
      <p:sp>
        <p:nvSpPr>
          <p:cNvPr id="5" name="Content Placeholder 4">
            <a:extLst>
              <a:ext uri="{FF2B5EF4-FFF2-40B4-BE49-F238E27FC236}">
                <a16:creationId xmlns:a16="http://schemas.microsoft.com/office/drawing/2014/main" id="{E2E82478-3AF8-4625-8AC2-8F1E208B48B8}"/>
              </a:ext>
            </a:extLst>
          </p:cNvPr>
          <p:cNvSpPr txBox="1">
            <a:spLocks/>
          </p:cNvSpPr>
          <p:nvPr userDrawn="1"/>
        </p:nvSpPr>
        <p:spPr>
          <a:xfrm>
            <a:off x="1158117" y="6024140"/>
            <a:ext cx="4066633" cy="452860"/>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6867" fontAlgn="base">
              <a:lnSpc>
                <a:spcPct val="120000"/>
              </a:lnSpc>
              <a:spcBef>
                <a:spcPts val="0"/>
              </a:spcBef>
              <a:spcAft>
                <a:spcPts val="0"/>
              </a:spcAft>
              <a:buNone/>
            </a:pPr>
            <a:r>
              <a:rPr lang="en-US" sz="1100" dirty="0">
                <a:solidFill>
                  <a:schemeClr val="bg1"/>
                </a:solidFill>
                <a:ea typeface="ＭＳ Ｐゴシック" charset="0"/>
                <a:cs typeface="Times New Roman" panose="02020603050405020304" pitchFamily="18" charset="0"/>
              </a:rPr>
              <a:t>© 2022 Prudential Financial, Inc. and its related entities </a:t>
            </a:r>
          </a:p>
          <a:p>
            <a:pPr marL="0" indent="0" defTabSz="806867">
              <a:lnSpc>
                <a:spcPct val="120000"/>
              </a:lnSpc>
              <a:spcBef>
                <a:spcPts val="0"/>
              </a:spcBef>
              <a:spcAft>
                <a:spcPts val="0"/>
              </a:spcAft>
              <a:buNone/>
            </a:pPr>
            <a:r>
              <a:rPr lang="en-US" sz="1100" dirty="0">
                <a:solidFill>
                  <a:schemeClr val="bg1"/>
                </a:solidFill>
                <a:cs typeface="Times New Roman" panose="02020603050405020304" pitchFamily="18" charset="0"/>
              </a:rPr>
              <a:t>1054187-00002-00 </a:t>
            </a:r>
            <a:r>
              <a:rPr lang="en-US" sz="1100" dirty="0">
                <a:solidFill>
                  <a:schemeClr val="bg1"/>
                </a:solidFill>
                <a:ea typeface="ＭＳ Ｐゴシック" charset="0"/>
                <a:cs typeface="Times New Roman" panose="02020603050405020304" pitchFamily="18" charset="0"/>
              </a:rPr>
              <a:t>  Ed. 09/2022</a:t>
            </a:r>
          </a:p>
        </p:txBody>
      </p:sp>
      <p:sp>
        <p:nvSpPr>
          <p:cNvPr id="10" name="Freeform: Shape 18">
            <a:extLst>
              <a:ext uri="{FF2B5EF4-FFF2-40B4-BE49-F238E27FC236}">
                <a16:creationId xmlns:a16="http://schemas.microsoft.com/office/drawing/2014/main" id="{B70BCF57-8543-420A-B5F5-35185F291A77}"/>
              </a:ext>
            </a:extLst>
          </p:cNvPr>
          <p:cNvSpPr/>
          <p:nvPr userDrawn="1"/>
        </p:nvSpPr>
        <p:spPr>
          <a:xfrm>
            <a:off x="9988674" y="5928890"/>
            <a:ext cx="1929509" cy="441954"/>
          </a:xfrm>
          <a:custGeom>
            <a:avLst/>
            <a:gdLst>
              <a:gd name="connsiteX0" fmla="*/ 400050 w 3409950"/>
              <a:gd name="connsiteY0" fmla="*/ 24765 h 781050"/>
              <a:gd name="connsiteX1" fmla="*/ 29528 w 3409950"/>
              <a:gd name="connsiteY1" fmla="*/ 380048 h 781050"/>
              <a:gd name="connsiteX2" fmla="*/ 80010 w 3409950"/>
              <a:gd name="connsiteY2" fmla="*/ 574358 h 781050"/>
              <a:gd name="connsiteX3" fmla="*/ 179070 w 3409950"/>
              <a:gd name="connsiteY3" fmla="*/ 307658 h 781050"/>
              <a:gd name="connsiteX4" fmla="*/ 209550 w 3409950"/>
              <a:gd name="connsiteY4" fmla="*/ 294323 h 781050"/>
              <a:gd name="connsiteX5" fmla="*/ 254318 w 3409950"/>
              <a:gd name="connsiteY5" fmla="*/ 180975 h 781050"/>
              <a:gd name="connsiteX6" fmla="*/ 282893 w 3409950"/>
              <a:gd name="connsiteY6" fmla="*/ 165735 h 781050"/>
              <a:gd name="connsiteX7" fmla="*/ 318135 w 3409950"/>
              <a:gd name="connsiteY7" fmla="*/ 90488 h 781050"/>
              <a:gd name="connsiteX8" fmla="*/ 396240 w 3409950"/>
              <a:gd name="connsiteY8" fmla="*/ 102870 h 781050"/>
              <a:gd name="connsiteX9" fmla="*/ 554355 w 3409950"/>
              <a:gd name="connsiteY9" fmla="*/ 191452 h 781050"/>
              <a:gd name="connsiteX10" fmla="*/ 731520 w 3409950"/>
              <a:gd name="connsiteY10" fmla="*/ 240983 h 781050"/>
              <a:gd name="connsiteX11" fmla="*/ 400050 w 3409950"/>
              <a:gd name="connsiteY11" fmla="*/ 24765 h 781050"/>
              <a:gd name="connsiteX12" fmla="*/ 397193 w 3409950"/>
              <a:gd name="connsiteY12" fmla="*/ 784860 h 781050"/>
              <a:gd name="connsiteX13" fmla="*/ 95250 w 3409950"/>
              <a:gd name="connsiteY13" fmla="*/ 645795 h 781050"/>
              <a:gd name="connsiteX14" fmla="*/ 698183 w 3409950"/>
              <a:gd name="connsiteY14" fmla="*/ 645795 h 781050"/>
              <a:gd name="connsiteX15" fmla="*/ 397193 w 3409950"/>
              <a:gd name="connsiteY15" fmla="*/ 784860 h 781050"/>
              <a:gd name="connsiteX16" fmla="*/ 516255 w 3409950"/>
              <a:gd name="connsiteY16" fmla="*/ 626745 h 781050"/>
              <a:gd name="connsiteX17" fmla="*/ 461010 w 3409950"/>
              <a:gd name="connsiteY17" fmla="*/ 626745 h 781050"/>
              <a:gd name="connsiteX18" fmla="*/ 562928 w 3409950"/>
              <a:gd name="connsiteY18" fmla="*/ 500063 h 781050"/>
              <a:gd name="connsiteX19" fmla="*/ 573405 w 3409950"/>
              <a:gd name="connsiteY19" fmla="*/ 519113 h 781050"/>
              <a:gd name="connsiteX20" fmla="*/ 516255 w 3409950"/>
              <a:gd name="connsiteY20" fmla="*/ 626745 h 781050"/>
              <a:gd name="connsiteX21" fmla="*/ 569595 w 3409950"/>
              <a:gd name="connsiteY21" fmla="*/ 222885 h 781050"/>
              <a:gd name="connsiteX22" fmla="*/ 394335 w 3409950"/>
              <a:gd name="connsiteY22" fmla="*/ 120967 h 781050"/>
              <a:gd name="connsiteX23" fmla="*/ 330518 w 3409950"/>
              <a:gd name="connsiteY23" fmla="*/ 109538 h 781050"/>
              <a:gd name="connsiteX24" fmla="*/ 330518 w 3409950"/>
              <a:gd name="connsiteY24" fmla="*/ 156210 h 781050"/>
              <a:gd name="connsiteX25" fmla="*/ 380048 w 3409950"/>
              <a:gd name="connsiteY25" fmla="*/ 201930 h 781050"/>
              <a:gd name="connsiteX26" fmla="*/ 311468 w 3409950"/>
              <a:gd name="connsiteY26" fmla="*/ 196215 h 781050"/>
              <a:gd name="connsiteX27" fmla="*/ 370523 w 3409950"/>
              <a:gd name="connsiteY27" fmla="*/ 260033 h 781050"/>
              <a:gd name="connsiteX28" fmla="*/ 631508 w 3409950"/>
              <a:gd name="connsiteY28" fmla="*/ 303848 h 781050"/>
              <a:gd name="connsiteX29" fmla="*/ 677228 w 3409950"/>
              <a:gd name="connsiteY29" fmla="*/ 333375 h 781050"/>
              <a:gd name="connsiteX30" fmla="*/ 558165 w 3409950"/>
              <a:gd name="connsiteY30" fmla="*/ 339090 h 781050"/>
              <a:gd name="connsiteX31" fmla="*/ 508635 w 3409950"/>
              <a:gd name="connsiteY31" fmla="*/ 519113 h 781050"/>
              <a:gd name="connsiteX32" fmla="*/ 347663 w 3409950"/>
              <a:gd name="connsiteY32" fmla="*/ 626745 h 781050"/>
              <a:gd name="connsiteX33" fmla="*/ 242888 w 3409950"/>
              <a:gd name="connsiteY33" fmla="*/ 626745 h 781050"/>
              <a:gd name="connsiteX34" fmla="*/ 278130 w 3409950"/>
              <a:gd name="connsiteY34" fmla="*/ 557213 h 781050"/>
              <a:gd name="connsiteX35" fmla="*/ 272415 w 3409950"/>
              <a:gd name="connsiteY35" fmla="*/ 555308 h 781050"/>
              <a:gd name="connsiteX36" fmla="*/ 177165 w 3409950"/>
              <a:gd name="connsiteY36" fmla="*/ 627698 h 781050"/>
              <a:gd name="connsiteX37" fmla="*/ 154305 w 3409950"/>
              <a:gd name="connsiteY37" fmla="*/ 627698 h 781050"/>
              <a:gd name="connsiteX38" fmla="*/ 251460 w 3409950"/>
              <a:gd name="connsiteY38" fmla="*/ 491490 h 781050"/>
              <a:gd name="connsiteX39" fmla="*/ 259080 w 3409950"/>
              <a:gd name="connsiteY39" fmla="*/ 400050 h 781050"/>
              <a:gd name="connsiteX40" fmla="*/ 243840 w 3409950"/>
              <a:gd name="connsiteY40" fmla="*/ 379095 h 781050"/>
              <a:gd name="connsiteX41" fmla="*/ 204788 w 3409950"/>
              <a:gd name="connsiteY41" fmla="*/ 529590 h 781050"/>
              <a:gd name="connsiteX42" fmla="*/ 123825 w 3409950"/>
              <a:gd name="connsiteY42" fmla="*/ 626745 h 781050"/>
              <a:gd name="connsiteX43" fmla="*/ 102870 w 3409950"/>
              <a:gd name="connsiteY43" fmla="*/ 626745 h 781050"/>
              <a:gd name="connsiteX44" fmla="*/ 151448 w 3409950"/>
              <a:gd name="connsiteY44" fmla="*/ 559118 h 781050"/>
              <a:gd name="connsiteX45" fmla="*/ 219075 w 3409950"/>
              <a:gd name="connsiteY45" fmla="*/ 352425 h 781050"/>
              <a:gd name="connsiteX46" fmla="*/ 201930 w 3409950"/>
              <a:gd name="connsiteY46" fmla="*/ 360045 h 781050"/>
              <a:gd name="connsiteX47" fmla="*/ 172403 w 3409950"/>
              <a:gd name="connsiteY47" fmla="*/ 441960 h 781050"/>
              <a:gd name="connsiteX48" fmla="*/ 151448 w 3409950"/>
              <a:gd name="connsiteY48" fmla="*/ 453390 h 781050"/>
              <a:gd name="connsiteX49" fmla="*/ 78105 w 3409950"/>
              <a:gd name="connsiteY49" fmla="*/ 627698 h 781050"/>
              <a:gd name="connsiteX50" fmla="*/ 0 w 3409950"/>
              <a:gd name="connsiteY50" fmla="*/ 381000 h 781050"/>
              <a:gd name="connsiteX51" fmla="*/ 398145 w 3409950"/>
              <a:gd name="connsiteY51" fmla="*/ 0 h 781050"/>
              <a:gd name="connsiteX52" fmla="*/ 770572 w 3409950"/>
              <a:gd name="connsiteY52" fmla="*/ 278130 h 781050"/>
              <a:gd name="connsiteX53" fmla="*/ 569595 w 3409950"/>
              <a:gd name="connsiteY53" fmla="*/ 222885 h 781050"/>
              <a:gd name="connsiteX54" fmla="*/ 682943 w 3409950"/>
              <a:gd name="connsiteY54" fmla="*/ 490538 h 781050"/>
              <a:gd name="connsiteX55" fmla="*/ 649605 w 3409950"/>
              <a:gd name="connsiteY55" fmla="*/ 519113 h 781050"/>
              <a:gd name="connsiteX56" fmla="*/ 582930 w 3409950"/>
              <a:gd name="connsiteY56" fmla="*/ 626745 h 781050"/>
              <a:gd name="connsiteX57" fmla="*/ 539115 w 3409950"/>
              <a:gd name="connsiteY57" fmla="*/ 626745 h 781050"/>
              <a:gd name="connsiteX58" fmla="*/ 582930 w 3409950"/>
              <a:gd name="connsiteY58" fmla="*/ 550545 h 781050"/>
              <a:gd name="connsiteX59" fmla="*/ 617220 w 3409950"/>
              <a:gd name="connsiteY59" fmla="*/ 521970 h 781050"/>
              <a:gd name="connsiteX60" fmla="*/ 666750 w 3409950"/>
              <a:gd name="connsiteY60" fmla="*/ 383858 h 781050"/>
              <a:gd name="connsiteX61" fmla="*/ 719138 w 3409950"/>
              <a:gd name="connsiteY61" fmla="*/ 405765 h 781050"/>
              <a:gd name="connsiteX62" fmla="*/ 682943 w 3409950"/>
              <a:gd name="connsiteY62" fmla="*/ 490538 h 781050"/>
              <a:gd name="connsiteX63" fmla="*/ 714375 w 3409950"/>
              <a:gd name="connsiteY63" fmla="*/ 626745 h 781050"/>
              <a:gd name="connsiteX64" fmla="*/ 626745 w 3409950"/>
              <a:gd name="connsiteY64" fmla="*/ 626745 h 781050"/>
              <a:gd name="connsiteX65" fmla="*/ 710565 w 3409950"/>
              <a:gd name="connsiteY65" fmla="*/ 495300 h 781050"/>
              <a:gd name="connsiteX66" fmla="*/ 735330 w 3409950"/>
              <a:gd name="connsiteY66" fmla="*/ 409575 h 781050"/>
              <a:gd name="connsiteX67" fmla="*/ 787718 w 3409950"/>
              <a:gd name="connsiteY67" fmla="*/ 427673 h 781050"/>
              <a:gd name="connsiteX68" fmla="*/ 714375 w 3409950"/>
              <a:gd name="connsiteY68" fmla="*/ 626745 h 781050"/>
              <a:gd name="connsiteX69" fmla="*/ 606743 w 3409950"/>
              <a:gd name="connsiteY69" fmla="*/ 468630 h 781050"/>
              <a:gd name="connsiteX70" fmla="*/ 580072 w 3409950"/>
              <a:gd name="connsiteY70" fmla="*/ 473392 h 781050"/>
              <a:gd name="connsiteX71" fmla="*/ 586740 w 3409950"/>
              <a:gd name="connsiteY71" fmla="*/ 421005 h 781050"/>
              <a:gd name="connsiteX72" fmla="*/ 580072 w 3409950"/>
              <a:gd name="connsiteY72" fmla="*/ 410527 h 781050"/>
              <a:gd name="connsiteX73" fmla="*/ 586740 w 3409950"/>
              <a:gd name="connsiteY73" fmla="*/ 351473 h 781050"/>
              <a:gd name="connsiteX74" fmla="*/ 654368 w 3409950"/>
              <a:gd name="connsiteY74" fmla="*/ 379095 h 781050"/>
              <a:gd name="connsiteX75" fmla="*/ 606743 w 3409950"/>
              <a:gd name="connsiteY75" fmla="*/ 468630 h 781050"/>
              <a:gd name="connsiteX76" fmla="*/ 1148715 w 3409950"/>
              <a:gd name="connsiteY76" fmla="*/ 270510 h 781050"/>
              <a:gd name="connsiteX77" fmla="*/ 1121093 w 3409950"/>
              <a:gd name="connsiteY77" fmla="*/ 270510 h 781050"/>
              <a:gd name="connsiteX78" fmla="*/ 1121093 w 3409950"/>
              <a:gd name="connsiteY78" fmla="*/ 456248 h 781050"/>
              <a:gd name="connsiteX79" fmla="*/ 1148715 w 3409950"/>
              <a:gd name="connsiteY79" fmla="*/ 456248 h 781050"/>
              <a:gd name="connsiteX80" fmla="*/ 1223963 w 3409950"/>
              <a:gd name="connsiteY80" fmla="*/ 364808 h 781050"/>
              <a:gd name="connsiteX81" fmla="*/ 1148715 w 3409950"/>
              <a:gd name="connsiteY81" fmla="*/ 270510 h 781050"/>
              <a:gd name="connsiteX82" fmla="*/ 2003108 w 3409950"/>
              <a:gd name="connsiteY82" fmla="*/ 481013 h 781050"/>
              <a:gd name="connsiteX83" fmla="*/ 1955483 w 3409950"/>
              <a:gd name="connsiteY83" fmla="*/ 391477 h 781050"/>
              <a:gd name="connsiteX84" fmla="*/ 1905953 w 3409950"/>
              <a:gd name="connsiteY84" fmla="*/ 510540 h 781050"/>
              <a:gd name="connsiteX85" fmla="*/ 1953578 w 3409950"/>
              <a:gd name="connsiteY85" fmla="*/ 621983 h 781050"/>
              <a:gd name="connsiteX86" fmla="*/ 1991678 w 3409950"/>
              <a:gd name="connsiteY86" fmla="*/ 595313 h 781050"/>
              <a:gd name="connsiteX87" fmla="*/ 2002155 w 3409950"/>
              <a:gd name="connsiteY87" fmla="*/ 536258 h 781050"/>
              <a:gd name="connsiteX88" fmla="*/ 2002155 w 3409950"/>
              <a:gd name="connsiteY88" fmla="*/ 481013 h 781050"/>
              <a:gd name="connsiteX89" fmla="*/ 2248853 w 3409950"/>
              <a:gd name="connsiteY89" fmla="*/ 383858 h 781050"/>
              <a:gd name="connsiteX90" fmla="*/ 2200275 w 3409950"/>
              <a:gd name="connsiteY90" fmla="*/ 483870 h 781050"/>
              <a:gd name="connsiteX91" fmla="*/ 2293620 w 3409950"/>
              <a:gd name="connsiteY91" fmla="*/ 483870 h 781050"/>
              <a:gd name="connsiteX92" fmla="*/ 2248853 w 3409950"/>
              <a:gd name="connsiteY92" fmla="*/ 383858 h 781050"/>
              <a:gd name="connsiteX93" fmla="*/ 3162300 w 3409950"/>
              <a:gd name="connsiteY93" fmla="*/ 499110 h 781050"/>
              <a:gd name="connsiteX94" fmla="*/ 3083242 w 3409950"/>
              <a:gd name="connsiteY94" fmla="*/ 574358 h 781050"/>
              <a:gd name="connsiteX95" fmla="*/ 3115628 w 3409950"/>
              <a:gd name="connsiteY95" fmla="*/ 620077 h 781050"/>
              <a:gd name="connsiteX96" fmla="*/ 3153728 w 3409950"/>
              <a:gd name="connsiteY96" fmla="*/ 595313 h 781050"/>
              <a:gd name="connsiteX97" fmla="*/ 3162300 w 3409950"/>
              <a:gd name="connsiteY97" fmla="*/ 541973 h 781050"/>
              <a:gd name="connsiteX98" fmla="*/ 3162300 w 3409950"/>
              <a:gd name="connsiteY98" fmla="*/ 499110 h 781050"/>
              <a:gd name="connsiteX99" fmla="*/ 1148715 w 3409950"/>
              <a:gd name="connsiteY99" fmla="*/ 475298 h 781050"/>
              <a:gd name="connsiteX100" fmla="*/ 1121093 w 3409950"/>
              <a:gd name="connsiteY100" fmla="*/ 475298 h 781050"/>
              <a:gd name="connsiteX101" fmla="*/ 1121093 w 3409950"/>
              <a:gd name="connsiteY101" fmla="*/ 591502 h 781050"/>
              <a:gd name="connsiteX102" fmla="*/ 1127760 w 3409950"/>
              <a:gd name="connsiteY102" fmla="*/ 619125 h 781050"/>
              <a:gd name="connsiteX103" fmla="*/ 1158240 w 3409950"/>
              <a:gd name="connsiteY103" fmla="*/ 626745 h 781050"/>
              <a:gd name="connsiteX104" fmla="*/ 1172528 w 3409950"/>
              <a:gd name="connsiteY104" fmla="*/ 626745 h 781050"/>
              <a:gd name="connsiteX105" fmla="*/ 1172528 w 3409950"/>
              <a:gd name="connsiteY105" fmla="*/ 643890 h 781050"/>
              <a:gd name="connsiteX106" fmla="*/ 991553 w 3409950"/>
              <a:gd name="connsiteY106" fmla="*/ 643890 h 781050"/>
              <a:gd name="connsiteX107" fmla="*/ 991553 w 3409950"/>
              <a:gd name="connsiteY107" fmla="*/ 626745 h 781050"/>
              <a:gd name="connsiteX108" fmla="*/ 1007745 w 3409950"/>
              <a:gd name="connsiteY108" fmla="*/ 626745 h 781050"/>
              <a:gd name="connsiteX109" fmla="*/ 1038225 w 3409950"/>
              <a:gd name="connsiteY109" fmla="*/ 620077 h 781050"/>
              <a:gd name="connsiteX110" fmla="*/ 1046797 w 3409950"/>
              <a:gd name="connsiteY110" fmla="*/ 590550 h 781050"/>
              <a:gd name="connsiteX111" fmla="*/ 1046797 w 3409950"/>
              <a:gd name="connsiteY111" fmla="*/ 308610 h 781050"/>
              <a:gd name="connsiteX112" fmla="*/ 1034415 w 3409950"/>
              <a:gd name="connsiteY112" fmla="*/ 273367 h 781050"/>
              <a:gd name="connsiteX113" fmla="*/ 1002983 w 3409950"/>
              <a:gd name="connsiteY113" fmla="*/ 269558 h 781050"/>
              <a:gd name="connsiteX114" fmla="*/ 990600 w 3409950"/>
              <a:gd name="connsiteY114" fmla="*/ 269558 h 781050"/>
              <a:gd name="connsiteX115" fmla="*/ 990600 w 3409950"/>
              <a:gd name="connsiteY115" fmla="*/ 252413 h 781050"/>
              <a:gd name="connsiteX116" fmla="*/ 1147763 w 3409950"/>
              <a:gd name="connsiteY116" fmla="*/ 252413 h 781050"/>
              <a:gd name="connsiteX117" fmla="*/ 1297305 w 3409950"/>
              <a:gd name="connsiteY117" fmla="*/ 363855 h 781050"/>
              <a:gd name="connsiteX118" fmla="*/ 1148715 w 3409950"/>
              <a:gd name="connsiteY118" fmla="*/ 475298 h 781050"/>
              <a:gd name="connsiteX119" fmla="*/ 1482090 w 3409950"/>
              <a:gd name="connsiteY119" fmla="*/ 436245 h 781050"/>
              <a:gd name="connsiteX120" fmla="*/ 1449705 w 3409950"/>
              <a:gd name="connsiteY120" fmla="*/ 410527 h 781050"/>
              <a:gd name="connsiteX121" fmla="*/ 1452563 w 3409950"/>
              <a:gd name="connsiteY121" fmla="*/ 395288 h 781050"/>
              <a:gd name="connsiteX122" fmla="*/ 1451610 w 3409950"/>
              <a:gd name="connsiteY122" fmla="*/ 395288 h 781050"/>
              <a:gd name="connsiteX123" fmla="*/ 1418273 w 3409950"/>
              <a:gd name="connsiteY123" fmla="*/ 539115 h 781050"/>
              <a:gd name="connsiteX124" fmla="*/ 1418273 w 3409950"/>
              <a:gd name="connsiteY124" fmla="*/ 580073 h 781050"/>
              <a:gd name="connsiteX125" fmla="*/ 1423035 w 3409950"/>
              <a:gd name="connsiteY125" fmla="*/ 619125 h 781050"/>
              <a:gd name="connsiteX126" fmla="*/ 1448753 w 3409950"/>
              <a:gd name="connsiteY126" fmla="*/ 626745 h 781050"/>
              <a:gd name="connsiteX127" fmla="*/ 1474470 w 3409950"/>
              <a:gd name="connsiteY127" fmla="*/ 626745 h 781050"/>
              <a:gd name="connsiteX128" fmla="*/ 1474470 w 3409950"/>
              <a:gd name="connsiteY128" fmla="*/ 643890 h 781050"/>
              <a:gd name="connsiteX129" fmla="*/ 1293495 w 3409950"/>
              <a:gd name="connsiteY129" fmla="*/ 643890 h 781050"/>
              <a:gd name="connsiteX130" fmla="*/ 1293495 w 3409950"/>
              <a:gd name="connsiteY130" fmla="*/ 626745 h 781050"/>
              <a:gd name="connsiteX131" fmla="*/ 1310640 w 3409950"/>
              <a:gd name="connsiteY131" fmla="*/ 626745 h 781050"/>
              <a:gd name="connsiteX132" fmla="*/ 1343025 w 3409950"/>
              <a:gd name="connsiteY132" fmla="*/ 616268 h 781050"/>
              <a:gd name="connsiteX133" fmla="*/ 1347788 w 3409950"/>
              <a:gd name="connsiteY133" fmla="*/ 578168 h 781050"/>
              <a:gd name="connsiteX134" fmla="*/ 1347788 w 3409950"/>
              <a:gd name="connsiteY134" fmla="*/ 473392 h 781050"/>
              <a:gd name="connsiteX135" fmla="*/ 1343025 w 3409950"/>
              <a:gd name="connsiteY135" fmla="*/ 403860 h 781050"/>
              <a:gd name="connsiteX136" fmla="*/ 1316355 w 3409950"/>
              <a:gd name="connsiteY136" fmla="*/ 391477 h 781050"/>
              <a:gd name="connsiteX137" fmla="*/ 1309688 w 3409950"/>
              <a:gd name="connsiteY137" fmla="*/ 391477 h 781050"/>
              <a:gd name="connsiteX138" fmla="*/ 1309688 w 3409950"/>
              <a:gd name="connsiteY138" fmla="*/ 374333 h 781050"/>
              <a:gd name="connsiteX139" fmla="*/ 1406843 w 3409950"/>
              <a:gd name="connsiteY139" fmla="*/ 374333 h 781050"/>
              <a:gd name="connsiteX140" fmla="*/ 1409700 w 3409950"/>
              <a:gd name="connsiteY140" fmla="*/ 442913 h 781050"/>
              <a:gd name="connsiteX141" fmla="*/ 1410653 w 3409950"/>
              <a:gd name="connsiteY141" fmla="*/ 442913 h 781050"/>
              <a:gd name="connsiteX142" fmla="*/ 1477328 w 3409950"/>
              <a:gd name="connsiteY142" fmla="*/ 366713 h 781050"/>
              <a:gd name="connsiteX143" fmla="*/ 1516380 w 3409950"/>
              <a:gd name="connsiteY143" fmla="*/ 400050 h 781050"/>
              <a:gd name="connsiteX144" fmla="*/ 1482090 w 3409950"/>
              <a:gd name="connsiteY144" fmla="*/ 436245 h 781050"/>
              <a:gd name="connsiteX145" fmla="*/ 1713548 w 3409950"/>
              <a:gd name="connsiteY145" fmla="*/ 644843 h 781050"/>
              <a:gd name="connsiteX146" fmla="*/ 1712595 w 3409950"/>
              <a:gd name="connsiteY146" fmla="*/ 602933 h 781050"/>
              <a:gd name="connsiteX147" fmla="*/ 1711643 w 3409950"/>
              <a:gd name="connsiteY147" fmla="*/ 602933 h 781050"/>
              <a:gd name="connsiteX148" fmla="*/ 1636395 w 3409950"/>
              <a:gd name="connsiteY148" fmla="*/ 652463 h 781050"/>
              <a:gd name="connsiteX149" fmla="*/ 1557338 w 3409950"/>
              <a:gd name="connsiteY149" fmla="*/ 564833 h 781050"/>
              <a:gd name="connsiteX150" fmla="*/ 1557338 w 3409950"/>
              <a:gd name="connsiteY150" fmla="*/ 450533 h 781050"/>
              <a:gd name="connsiteX151" fmla="*/ 1553528 w 3409950"/>
              <a:gd name="connsiteY151" fmla="*/ 401002 h 781050"/>
              <a:gd name="connsiteX152" fmla="*/ 1534478 w 3409950"/>
              <a:gd name="connsiteY152" fmla="*/ 394335 h 781050"/>
              <a:gd name="connsiteX153" fmla="*/ 1530668 w 3409950"/>
              <a:gd name="connsiteY153" fmla="*/ 394335 h 781050"/>
              <a:gd name="connsiteX154" fmla="*/ 1530668 w 3409950"/>
              <a:gd name="connsiteY154" fmla="*/ 377190 h 781050"/>
              <a:gd name="connsiteX155" fmla="*/ 1627823 w 3409950"/>
              <a:gd name="connsiteY155" fmla="*/ 377190 h 781050"/>
              <a:gd name="connsiteX156" fmla="*/ 1627823 w 3409950"/>
              <a:gd name="connsiteY156" fmla="*/ 573405 h 781050"/>
              <a:gd name="connsiteX157" fmla="*/ 1663065 w 3409950"/>
              <a:gd name="connsiteY157" fmla="*/ 617220 h 781050"/>
              <a:gd name="connsiteX158" fmla="*/ 1704023 w 3409950"/>
              <a:gd name="connsiteY158" fmla="*/ 577215 h 781050"/>
              <a:gd name="connsiteX159" fmla="*/ 1707833 w 3409950"/>
              <a:gd name="connsiteY159" fmla="*/ 534352 h 781050"/>
              <a:gd name="connsiteX160" fmla="*/ 1707833 w 3409950"/>
              <a:gd name="connsiteY160" fmla="*/ 450533 h 781050"/>
              <a:gd name="connsiteX161" fmla="*/ 1703070 w 3409950"/>
              <a:gd name="connsiteY161" fmla="*/ 401955 h 781050"/>
              <a:gd name="connsiteX162" fmla="*/ 1674495 w 3409950"/>
              <a:gd name="connsiteY162" fmla="*/ 394335 h 781050"/>
              <a:gd name="connsiteX163" fmla="*/ 1667828 w 3409950"/>
              <a:gd name="connsiteY163" fmla="*/ 394335 h 781050"/>
              <a:gd name="connsiteX164" fmla="*/ 1667828 w 3409950"/>
              <a:gd name="connsiteY164" fmla="*/ 377190 h 781050"/>
              <a:gd name="connsiteX165" fmla="*/ 1776413 w 3409950"/>
              <a:gd name="connsiteY165" fmla="*/ 377190 h 781050"/>
              <a:gd name="connsiteX166" fmla="*/ 1776413 w 3409950"/>
              <a:gd name="connsiteY166" fmla="*/ 581025 h 781050"/>
              <a:gd name="connsiteX167" fmla="*/ 1783080 w 3409950"/>
              <a:gd name="connsiteY167" fmla="*/ 620077 h 781050"/>
              <a:gd name="connsiteX168" fmla="*/ 1804035 w 3409950"/>
              <a:gd name="connsiteY168" fmla="*/ 627698 h 781050"/>
              <a:gd name="connsiteX169" fmla="*/ 1814513 w 3409950"/>
              <a:gd name="connsiteY169" fmla="*/ 627698 h 781050"/>
              <a:gd name="connsiteX170" fmla="*/ 1814513 w 3409950"/>
              <a:gd name="connsiteY170" fmla="*/ 644843 h 781050"/>
              <a:gd name="connsiteX171" fmla="*/ 1713548 w 3409950"/>
              <a:gd name="connsiteY171" fmla="*/ 644843 h 781050"/>
              <a:gd name="connsiteX172" fmla="*/ 2010728 w 3409950"/>
              <a:gd name="connsiteY172" fmla="*/ 644843 h 781050"/>
              <a:gd name="connsiteX173" fmla="*/ 2009775 w 3409950"/>
              <a:gd name="connsiteY173" fmla="*/ 602933 h 781050"/>
              <a:gd name="connsiteX174" fmla="*/ 1934528 w 3409950"/>
              <a:gd name="connsiteY174" fmla="*/ 652463 h 781050"/>
              <a:gd name="connsiteX175" fmla="*/ 1827848 w 3409950"/>
              <a:gd name="connsiteY175" fmla="*/ 510540 h 781050"/>
              <a:gd name="connsiteX176" fmla="*/ 1944053 w 3409950"/>
              <a:gd name="connsiteY176" fmla="*/ 368617 h 781050"/>
              <a:gd name="connsiteX177" fmla="*/ 2003108 w 3409950"/>
              <a:gd name="connsiteY177" fmla="*/ 395288 h 781050"/>
              <a:gd name="connsiteX178" fmla="*/ 2003108 w 3409950"/>
              <a:gd name="connsiteY178" fmla="*/ 311467 h 781050"/>
              <a:gd name="connsiteX179" fmla="*/ 1994535 w 3409950"/>
              <a:gd name="connsiteY179" fmla="*/ 277177 h 781050"/>
              <a:gd name="connsiteX180" fmla="*/ 1967865 w 3409950"/>
              <a:gd name="connsiteY180" fmla="*/ 269558 h 781050"/>
              <a:gd name="connsiteX181" fmla="*/ 1963103 w 3409950"/>
              <a:gd name="connsiteY181" fmla="*/ 269558 h 781050"/>
              <a:gd name="connsiteX182" fmla="*/ 1963103 w 3409950"/>
              <a:gd name="connsiteY182" fmla="*/ 252413 h 781050"/>
              <a:gd name="connsiteX183" fmla="*/ 2072640 w 3409950"/>
              <a:gd name="connsiteY183" fmla="*/ 243840 h 781050"/>
              <a:gd name="connsiteX184" fmla="*/ 2072640 w 3409950"/>
              <a:gd name="connsiteY184" fmla="*/ 593408 h 781050"/>
              <a:gd name="connsiteX185" fmla="*/ 2080260 w 3409950"/>
              <a:gd name="connsiteY185" fmla="*/ 621983 h 781050"/>
              <a:gd name="connsiteX186" fmla="*/ 2105025 w 3409950"/>
              <a:gd name="connsiteY186" fmla="*/ 627698 h 781050"/>
              <a:gd name="connsiteX187" fmla="*/ 2112645 w 3409950"/>
              <a:gd name="connsiteY187" fmla="*/ 627698 h 781050"/>
              <a:gd name="connsiteX188" fmla="*/ 2112645 w 3409950"/>
              <a:gd name="connsiteY188" fmla="*/ 644843 h 781050"/>
              <a:gd name="connsiteX189" fmla="*/ 2010728 w 3409950"/>
              <a:gd name="connsiteY189" fmla="*/ 644843 h 781050"/>
              <a:gd name="connsiteX190" fmla="*/ 2200275 w 3409950"/>
              <a:gd name="connsiteY190" fmla="*/ 501967 h 781050"/>
              <a:gd name="connsiteX191" fmla="*/ 2204085 w 3409950"/>
              <a:gd name="connsiteY191" fmla="*/ 562927 h 781050"/>
              <a:gd name="connsiteX192" fmla="*/ 2262188 w 3409950"/>
              <a:gd name="connsiteY192" fmla="*/ 629602 h 781050"/>
              <a:gd name="connsiteX193" fmla="*/ 2340293 w 3409950"/>
              <a:gd name="connsiteY193" fmla="*/ 553402 h 781050"/>
              <a:gd name="connsiteX194" fmla="*/ 2362200 w 3409950"/>
              <a:gd name="connsiteY194" fmla="*/ 553402 h 781050"/>
              <a:gd name="connsiteX195" fmla="*/ 2251710 w 3409950"/>
              <a:gd name="connsiteY195" fmla="*/ 652463 h 781050"/>
              <a:gd name="connsiteX196" fmla="*/ 2124075 w 3409950"/>
              <a:gd name="connsiteY196" fmla="*/ 510540 h 781050"/>
              <a:gd name="connsiteX197" fmla="*/ 2249805 w 3409950"/>
              <a:gd name="connsiteY197" fmla="*/ 368617 h 781050"/>
              <a:gd name="connsiteX198" fmla="*/ 2366010 w 3409950"/>
              <a:gd name="connsiteY198" fmla="*/ 501967 h 781050"/>
              <a:gd name="connsiteX199" fmla="*/ 2200275 w 3409950"/>
              <a:gd name="connsiteY199" fmla="*/ 501967 h 781050"/>
              <a:gd name="connsiteX200" fmla="*/ 2568893 w 3409950"/>
              <a:gd name="connsiteY200" fmla="*/ 644843 h 781050"/>
              <a:gd name="connsiteX201" fmla="*/ 2568893 w 3409950"/>
              <a:gd name="connsiteY201" fmla="*/ 444817 h 781050"/>
              <a:gd name="connsiteX202" fmla="*/ 2534603 w 3409950"/>
              <a:gd name="connsiteY202" fmla="*/ 402908 h 781050"/>
              <a:gd name="connsiteX203" fmla="*/ 2502218 w 3409950"/>
              <a:gd name="connsiteY203" fmla="*/ 422910 h 781050"/>
              <a:gd name="connsiteX204" fmla="*/ 2490788 w 3409950"/>
              <a:gd name="connsiteY204" fmla="*/ 481013 h 781050"/>
              <a:gd name="connsiteX205" fmla="*/ 2490788 w 3409950"/>
              <a:gd name="connsiteY205" fmla="*/ 580073 h 781050"/>
              <a:gd name="connsiteX206" fmla="*/ 2494598 w 3409950"/>
              <a:gd name="connsiteY206" fmla="*/ 620077 h 781050"/>
              <a:gd name="connsiteX207" fmla="*/ 2520315 w 3409950"/>
              <a:gd name="connsiteY207" fmla="*/ 627698 h 781050"/>
              <a:gd name="connsiteX208" fmla="*/ 2527935 w 3409950"/>
              <a:gd name="connsiteY208" fmla="*/ 627698 h 781050"/>
              <a:gd name="connsiteX209" fmla="*/ 2527935 w 3409950"/>
              <a:gd name="connsiteY209" fmla="*/ 644843 h 781050"/>
              <a:gd name="connsiteX210" fmla="*/ 2382203 w 3409950"/>
              <a:gd name="connsiteY210" fmla="*/ 644843 h 781050"/>
              <a:gd name="connsiteX211" fmla="*/ 2382203 w 3409950"/>
              <a:gd name="connsiteY211" fmla="*/ 627698 h 781050"/>
              <a:gd name="connsiteX212" fmla="*/ 2390775 w 3409950"/>
              <a:gd name="connsiteY212" fmla="*/ 627698 h 781050"/>
              <a:gd name="connsiteX213" fmla="*/ 2415540 w 3409950"/>
              <a:gd name="connsiteY213" fmla="*/ 620077 h 781050"/>
              <a:gd name="connsiteX214" fmla="*/ 2419350 w 3409950"/>
              <a:gd name="connsiteY214" fmla="*/ 580073 h 781050"/>
              <a:gd name="connsiteX215" fmla="*/ 2419350 w 3409950"/>
              <a:gd name="connsiteY215" fmla="*/ 441960 h 781050"/>
              <a:gd name="connsiteX216" fmla="*/ 2414588 w 3409950"/>
              <a:gd name="connsiteY216" fmla="*/ 401955 h 781050"/>
              <a:gd name="connsiteX217" fmla="*/ 2392680 w 3409950"/>
              <a:gd name="connsiteY217" fmla="*/ 394335 h 781050"/>
              <a:gd name="connsiteX218" fmla="*/ 2382203 w 3409950"/>
              <a:gd name="connsiteY218" fmla="*/ 394335 h 781050"/>
              <a:gd name="connsiteX219" fmla="*/ 2382203 w 3409950"/>
              <a:gd name="connsiteY219" fmla="*/ 377190 h 781050"/>
              <a:gd name="connsiteX220" fmla="*/ 2484120 w 3409950"/>
              <a:gd name="connsiteY220" fmla="*/ 377190 h 781050"/>
              <a:gd name="connsiteX221" fmla="*/ 2485073 w 3409950"/>
              <a:gd name="connsiteY221" fmla="*/ 419100 h 781050"/>
              <a:gd name="connsiteX222" fmla="*/ 2486025 w 3409950"/>
              <a:gd name="connsiteY222" fmla="*/ 419100 h 781050"/>
              <a:gd name="connsiteX223" fmla="*/ 2561273 w 3409950"/>
              <a:gd name="connsiteY223" fmla="*/ 369570 h 781050"/>
              <a:gd name="connsiteX224" fmla="*/ 2638425 w 3409950"/>
              <a:gd name="connsiteY224" fmla="*/ 459105 h 781050"/>
              <a:gd name="connsiteX225" fmla="*/ 2638425 w 3409950"/>
              <a:gd name="connsiteY225" fmla="*/ 581025 h 781050"/>
              <a:gd name="connsiteX226" fmla="*/ 2643188 w 3409950"/>
              <a:gd name="connsiteY226" fmla="*/ 620077 h 781050"/>
              <a:gd name="connsiteX227" fmla="*/ 2665095 w 3409950"/>
              <a:gd name="connsiteY227" fmla="*/ 627698 h 781050"/>
              <a:gd name="connsiteX228" fmla="*/ 2675573 w 3409950"/>
              <a:gd name="connsiteY228" fmla="*/ 627698 h 781050"/>
              <a:gd name="connsiteX229" fmla="*/ 2675573 w 3409950"/>
              <a:gd name="connsiteY229" fmla="*/ 644843 h 781050"/>
              <a:gd name="connsiteX230" fmla="*/ 2568893 w 3409950"/>
              <a:gd name="connsiteY230" fmla="*/ 644843 h 781050"/>
              <a:gd name="connsiteX231" fmla="*/ 2842260 w 3409950"/>
              <a:gd name="connsiteY231" fmla="*/ 619125 h 781050"/>
              <a:gd name="connsiteX232" fmla="*/ 2776538 w 3409950"/>
              <a:gd name="connsiteY232" fmla="*/ 652463 h 781050"/>
              <a:gd name="connsiteX233" fmla="*/ 2708910 w 3409950"/>
              <a:gd name="connsiteY233" fmla="*/ 577215 h 781050"/>
              <a:gd name="connsiteX234" fmla="*/ 2708910 w 3409950"/>
              <a:gd name="connsiteY234" fmla="*/ 393383 h 781050"/>
              <a:gd name="connsiteX235" fmla="*/ 2661285 w 3409950"/>
              <a:gd name="connsiteY235" fmla="*/ 393383 h 781050"/>
              <a:gd name="connsiteX236" fmla="*/ 2661285 w 3409950"/>
              <a:gd name="connsiteY236" fmla="*/ 375285 h 781050"/>
              <a:gd name="connsiteX237" fmla="*/ 2666048 w 3409950"/>
              <a:gd name="connsiteY237" fmla="*/ 375285 h 781050"/>
              <a:gd name="connsiteX238" fmla="*/ 2761298 w 3409950"/>
              <a:gd name="connsiteY238" fmla="*/ 251460 h 781050"/>
              <a:gd name="connsiteX239" fmla="*/ 2779395 w 3409950"/>
              <a:gd name="connsiteY239" fmla="*/ 251460 h 781050"/>
              <a:gd name="connsiteX240" fmla="*/ 2779395 w 3409950"/>
              <a:gd name="connsiteY240" fmla="*/ 375285 h 781050"/>
              <a:gd name="connsiteX241" fmla="*/ 2832735 w 3409950"/>
              <a:gd name="connsiteY241" fmla="*/ 375285 h 781050"/>
              <a:gd name="connsiteX242" fmla="*/ 2832735 w 3409950"/>
              <a:gd name="connsiteY242" fmla="*/ 393383 h 781050"/>
              <a:gd name="connsiteX243" fmla="*/ 2780348 w 3409950"/>
              <a:gd name="connsiteY243" fmla="*/ 393383 h 781050"/>
              <a:gd name="connsiteX244" fmla="*/ 2780348 w 3409950"/>
              <a:gd name="connsiteY244" fmla="*/ 585788 h 781050"/>
              <a:gd name="connsiteX245" fmla="*/ 2802255 w 3409950"/>
              <a:gd name="connsiteY245" fmla="*/ 621983 h 781050"/>
              <a:gd name="connsiteX246" fmla="*/ 2820353 w 3409950"/>
              <a:gd name="connsiteY246" fmla="*/ 611505 h 781050"/>
              <a:gd name="connsiteX247" fmla="*/ 2830830 w 3409950"/>
              <a:gd name="connsiteY247" fmla="*/ 544830 h 781050"/>
              <a:gd name="connsiteX248" fmla="*/ 2851785 w 3409950"/>
              <a:gd name="connsiteY248" fmla="*/ 544830 h 781050"/>
              <a:gd name="connsiteX249" fmla="*/ 2842260 w 3409950"/>
              <a:gd name="connsiteY249" fmla="*/ 619125 h 781050"/>
              <a:gd name="connsiteX250" fmla="*/ 2857500 w 3409950"/>
              <a:gd name="connsiteY250" fmla="*/ 644843 h 781050"/>
              <a:gd name="connsiteX251" fmla="*/ 2857500 w 3409950"/>
              <a:gd name="connsiteY251" fmla="*/ 627698 h 781050"/>
              <a:gd name="connsiteX252" fmla="*/ 2866073 w 3409950"/>
              <a:gd name="connsiteY252" fmla="*/ 627698 h 781050"/>
              <a:gd name="connsiteX253" fmla="*/ 2887980 w 3409950"/>
              <a:gd name="connsiteY253" fmla="*/ 620077 h 781050"/>
              <a:gd name="connsiteX254" fmla="*/ 2892742 w 3409950"/>
              <a:gd name="connsiteY254" fmla="*/ 579120 h 781050"/>
              <a:gd name="connsiteX255" fmla="*/ 2892742 w 3409950"/>
              <a:gd name="connsiteY255" fmla="*/ 435292 h 781050"/>
              <a:gd name="connsiteX256" fmla="*/ 2884170 w 3409950"/>
              <a:gd name="connsiteY256" fmla="*/ 400050 h 781050"/>
              <a:gd name="connsiteX257" fmla="*/ 2857500 w 3409950"/>
              <a:gd name="connsiteY257" fmla="*/ 394335 h 781050"/>
              <a:gd name="connsiteX258" fmla="*/ 2851785 w 3409950"/>
              <a:gd name="connsiteY258" fmla="*/ 394335 h 781050"/>
              <a:gd name="connsiteX259" fmla="*/ 2851785 w 3409950"/>
              <a:gd name="connsiteY259" fmla="*/ 376238 h 781050"/>
              <a:gd name="connsiteX260" fmla="*/ 2963228 w 3409950"/>
              <a:gd name="connsiteY260" fmla="*/ 376238 h 781050"/>
              <a:gd name="connsiteX261" fmla="*/ 2963228 w 3409950"/>
              <a:gd name="connsiteY261" fmla="*/ 578168 h 781050"/>
              <a:gd name="connsiteX262" fmla="*/ 2967990 w 3409950"/>
              <a:gd name="connsiteY262" fmla="*/ 619125 h 781050"/>
              <a:gd name="connsiteX263" fmla="*/ 2989898 w 3409950"/>
              <a:gd name="connsiteY263" fmla="*/ 626745 h 781050"/>
              <a:gd name="connsiteX264" fmla="*/ 3000375 w 3409950"/>
              <a:gd name="connsiteY264" fmla="*/ 626745 h 781050"/>
              <a:gd name="connsiteX265" fmla="*/ 3000375 w 3409950"/>
              <a:gd name="connsiteY265" fmla="*/ 643890 h 781050"/>
              <a:gd name="connsiteX266" fmla="*/ 2857500 w 3409950"/>
              <a:gd name="connsiteY266" fmla="*/ 643890 h 781050"/>
              <a:gd name="connsiteX267" fmla="*/ 3168015 w 3409950"/>
              <a:gd name="connsiteY267" fmla="*/ 644843 h 781050"/>
              <a:gd name="connsiteX268" fmla="*/ 3167063 w 3409950"/>
              <a:gd name="connsiteY268" fmla="*/ 601027 h 781050"/>
              <a:gd name="connsiteX269" fmla="*/ 3089910 w 3409950"/>
              <a:gd name="connsiteY269" fmla="*/ 652463 h 781050"/>
              <a:gd name="connsiteX270" fmla="*/ 3010853 w 3409950"/>
              <a:gd name="connsiteY270" fmla="*/ 582930 h 781050"/>
              <a:gd name="connsiteX271" fmla="*/ 3161348 w 3409950"/>
              <a:gd name="connsiteY271" fmla="*/ 481013 h 781050"/>
              <a:gd name="connsiteX272" fmla="*/ 3161348 w 3409950"/>
              <a:gd name="connsiteY272" fmla="*/ 436245 h 781050"/>
              <a:gd name="connsiteX273" fmla="*/ 3108008 w 3409950"/>
              <a:gd name="connsiteY273" fmla="*/ 386715 h 781050"/>
              <a:gd name="connsiteX274" fmla="*/ 3053715 w 3409950"/>
              <a:gd name="connsiteY274" fmla="*/ 413385 h 781050"/>
              <a:gd name="connsiteX275" fmla="*/ 3053715 w 3409950"/>
              <a:gd name="connsiteY275" fmla="*/ 414338 h 781050"/>
              <a:gd name="connsiteX276" fmla="*/ 3069908 w 3409950"/>
              <a:gd name="connsiteY276" fmla="*/ 407670 h 781050"/>
              <a:gd name="connsiteX277" fmla="*/ 3103245 w 3409950"/>
              <a:gd name="connsiteY277" fmla="*/ 439102 h 781050"/>
              <a:gd name="connsiteX278" fmla="*/ 3065145 w 3409950"/>
              <a:gd name="connsiteY278" fmla="*/ 471488 h 781050"/>
              <a:gd name="connsiteX279" fmla="*/ 3025140 w 3409950"/>
              <a:gd name="connsiteY279" fmla="*/ 431483 h 781050"/>
              <a:gd name="connsiteX280" fmla="*/ 3126105 w 3409950"/>
              <a:gd name="connsiteY280" fmla="*/ 367665 h 781050"/>
              <a:gd name="connsiteX281" fmla="*/ 3230880 w 3409950"/>
              <a:gd name="connsiteY281" fmla="*/ 460058 h 781050"/>
              <a:gd name="connsiteX282" fmla="*/ 3230880 w 3409950"/>
              <a:gd name="connsiteY282" fmla="*/ 593408 h 781050"/>
              <a:gd name="connsiteX283" fmla="*/ 3238500 w 3409950"/>
              <a:gd name="connsiteY283" fmla="*/ 622935 h 781050"/>
              <a:gd name="connsiteX284" fmla="*/ 3257550 w 3409950"/>
              <a:gd name="connsiteY284" fmla="*/ 628650 h 781050"/>
              <a:gd name="connsiteX285" fmla="*/ 3263265 w 3409950"/>
              <a:gd name="connsiteY285" fmla="*/ 628650 h 781050"/>
              <a:gd name="connsiteX286" fmla="*/ 3263265 w 3409950"/>
              <a:gd name="connsiteY286" fmla="*/ 645795 h 781050"/>
              <a:gd name="connsiteX287" fmla="*/ 3168015 w 3409950"/>
              <a:gd name="connsiteY287" fmla="*/ 645795 h 781050"/>
              <a:gd name="connsiteX288" fmla="*/ 2926080 w 3409950"/>
              <a:gd name="connsiteY288" fmla="*/ 335280 h 781050"/>
              <a:gd name="connsiteX289" fmla="*/ 2882265 w 3409950"/>
              <a:gd name="connsiteY289" fmla="*/ 291465 h 781050"/>
              <a:gd name="connsiteX290" fmla="*/ 2926080 w 3409950"/>
              <a:gd name="connsiteY290" fmla="*/ 248602 h 781050"/>
              <a:gd name="connsiteX291" fmla="*/ 2969895 w 3409950"/>
              <a:gd name="connsiteY291" fmla="*/ 291465 h 781050"/>
              <a:gd name="connsiteX292" fmla="*/ 2926080 w 3409950"/>
              <a:gd name="connsiteY292" fmla="*/ 335280 h 781050"/>
              <a:gd name="connsiteX293" fmla="*/ 3273742 w 3409950"/>
              <a:gd name="connsiteY293" fmla="*/ 644843 h 781050"/>
              <a:gd name="connsiteX294" fmla="*/ 3273742 w 3409950"/>
              <a:gd name="connsiteY294" fmla="*/ 627698 h 781050"/>
              <a:gd name="connsiteX295" fmla="*/ 3277553 w 3409950"/>
              <a:gd name="connsiteY295" fmla="*/ 627698 h 781050"/>
              <a:gd name="connsiteX296" fmla="*/ 3298508 w 3409950"/>
              <a:gd name="connsiteY296" fmla="*/ 621983 h 781050"/>
              <a:gd name="connsiteX297" fmla="*/ 3306128 w 3409950"/>
              <a:gd name="connsiteY297" fmla="*/ 593408 h 781050"/>
              <a:gd name="connsiteX298" fmla="*/ 3306128 w 3409950"/>
              <a:gd name="connsiteY298" fmla="*/ 312420 h 781050"/>
              <a:gd name="connsiteX299" fmla="*/ 3297555 w 3409950"/>
              <a:gd name="connsiteY299" fmla="*/ 278130 h 781050"/>
              <a:gd name="connsiteX300" fmla="*/ 3276600 w 3409950"/>
              <a:gd name="connsiteY300" fmla="*/ 270510 h 781050"/>
              <a:gd name="connsiteX301" fmla="*/ 3266123 w 3409950"/>
              <a:gd name="connsiteY301" fmla="*/ 270510 h 781050"/>
              <a:gd name="connsiteX302" fmla="*/ 3266123 w 3409950"/>
              <a:gd name="connsiteY302" fmla="*/ 253365 h 781050"/>
              <a:gd name="connsiteX303" fmla="*/ 3375660 w 3409950"/>
              <a:gd name="connsiteY303" fmla="*/ 244792 h 781050"/>
              <a:gd name="connsiteX304" fmla="*/ 3375660 w 3409950"/>
              <a:gd name="connsiteY304" fmla="*/ 593408 h 781050"/>
              <a:gd name="connsiteX305" fmla="*/ 3383280 w 3409950"/>
              <a:gd name="connsiteY305" fmla="*/ 621983 h 781050"/>
              <a:gd name="connsiteX306" fmla="*/ 3408998 w 3409950"/>
              <a:gd name="connsiteY306" fmla="*/ 627698 h 781050"/>
              <a:gd name="connsiteX307" fmla="*/ 3413760 w 3409950"/>
              <a:gd name="connsiteY307" fmla="*/ 627698 h 781050"/>
              <a:gd name="connsiteX308" fmla="*/ 3413760 w 3409950"/>
              <a:gd name="connsiteY308" fmla="*/ 644843 h 781050"/>
              <a:gd name="connsiteX309" fmla="*/ 3273742 w 3409950"/>
              <a:gd name="connsiteY309" fmla="*/ 64484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409950" h="781050">
                <a:moveTo>
                  <a:pt x="400050" y="24765"/>
                </a:moveTo>
                <a:cubicBezTo>
                  <a:pt x="176213" y="24765"/>
                  <a:pt x="29528" y="208598"/>
                  <a:pt x="29528" y="380048"/>
                </a:cubicBezTo>
                <a:cubicBezTo>
                  <a:pt x="29528" y="478155"/>
                  <a:pt x="53340" y="527685"/>
                  <a:pt x="80010" y="574358"/>
                </a:cubicBezTo>
                <a:cubicBezTo>
                  <a:pt x="113348" y="484823"/>
                  <a:pt x="179070" y="307658"/>
                  <a:pt x="179070" y="307658"/>
                </a:cubicBezTo>
                <a:cubicBezTo>
                  <a:pt x="179070" y="307658"/>
                  <a:pt x="209550" y="291465"/>
                  <a:pt x="209550" y="294323"/>
                </a:cubicBezTo>
                <a:lnTo>
                  <a:pt x="254318" y="180975"/>
                </a:lnTo>
                <a:lnTo>
                  <a:pt x="282893" y="165735"/>
                </a:lnTo>
                <a:lnTo>
                  <a:pt x="318135" y="90488"/>
                </a:lnTo>
                <a:lnTo>
                  <a:pt x="396240" y="102870"/>
                </a:lnTo>
                <a:lnTo>
                  <a:pt x="554355" y="191452"/>
                </a:lnTo>
                <a:lnTo>
                  <a:pt x="731520" y="240983"/>
                </a:lnTo>
                <a:cubicBezTo>
                  <a:pt x="685800" y="124777"/>
                  <a:pt x="556260" y="24765"/>
                  <a:pt x="400050" y="24765"/>
                </a:cubicBezTo>
                <a:moveTo>
                  <a:pt x="397193" y="784860"/>
                </a:moveTo>
                <a:cubicBezTo>
                  <a:pt x="300038" y="784860"/>
                  <a:pt x="180975" y="750570"/>
                  <a:pt x="95250" y="645795"/>
                </a:cubicBezTo>
                <a:lnTo>
                  <a:pt x="698183" y="645795"/>
                </a:lnTo>
                <a:cubicBezTo>
                  <a:pt x="628650" y="735330"/>
                  <a:pt x="508635" y="784860"/>
                  <a:pt x="397193" y="784860"/>
                </a:cubicBezTo>
                <a:moveTo>
                  <a:pt x="516255" y="626745"/>
                </a:moveTo>
                <a:lnTo>
                  <a:pt x="461010" y="626745"/>
                </a:lnTo>
                <a:lnTo>
                  <a:pt x="562928" y="500063"/>
                </a:lnTo>
                <a:lnTo>
                  <a:pt x="573405" y="519113"/>
                </a:lnTo>
                <a:lnTo>
                  <a:pt x="516255" y="626745"/>
                </a:lnTo>
                <a:close/>
                <a:moveTo>
                  <a:pt x="569595" y="222885"/>
                </a:moveTo>
                <a:lnTo>
                  <a:pt x="394335" y="120967"/>
                </a:lnTo>
                <a:lnTo>
                  <a:pt x="330518" y="109538"/>
                </a:lnTo>
                <a:lnTo>
                  <a:pt x="330518" y="156210"/>
                </a:lnTo>
                <a:lnTo>
                  <a:pt x="380048" y="201930"/>
                </a:lnTo>
                <a:lnTo>
                  <a:pt x="311468" y="196215"/>
                </a:lnTo>
                <a:cubicBezTo>
                  <a:pt x="311468" y="196215"/>
                  <a:pt x="313373" y="200025"/>
                  <a:pt x="370523" y="260033"/>
                </a:cubicBezTo>
                <a:lnTo>
                  <a:pt x="631508" y="303848"/>
                </a:lnTo>
                <a:lnTo>
                  <a:pt x="677228" y="333375"/>
                </a:lnTo>
                <a:lnTo>
                  <a:pt x="558165" y="339090"/>
                </a:lnTo>
                <a:lnTo>
                  <a:pt x="508635" y="519113"/>
                </a:lnTo>
                <a:lnTo>
                  <a:pt x="347663" y="626745"/>
                </a:lnTo>
                <a:lnTo>
                  <a:pt x="242888" y="626745"/>
                </a:lnTo>
                <a:lnTo>
                  <a:pt x="278130" y="557213"/>
                </a:lnTo>
                <a:lnTo>
                  <a:pt x="272415" y="555308"/>
                </a:lnTo>
                <a:lnTo>
                  <a:pt x="177165" y="627698"/>
                </a:lnTo>
                <a:lnTo>
                  <a:pt x="154305" y="627698"/>
                </a:lnTo>
                <a:lnTo>
                  <a:pt x="251460" y="491490"/>
                </a:lnTo>
                <a:cubicBezTo>
                  <a:pt x="256223" y="452438"/>
                  <a:pt x="253365" y="469583"/>
                  <a:pt x="259080" y="400050"/>
                </a:cubicBezTo>
                <a:lnTo>
                  <a:pt x="243840" y="379095"/>
                </a:lnTo>
                <a:lnTo>
                  <a:pt x="204788" y="529590"/>
                </a:lnTo>
                <a:lnTo>
                  <a:pt x="123825" y="626745"/>
                </a:lnTo>
                <a:lnTo>
                  <a:pt x="102870" y="626745"/>
                </a:lnTo>
                <a:lnTo>
                  <a:pt x="151448" y="559118"/>
                </a:lnTo>
                <a:lnTo>
                  <a:pt x="219075" y="352425"/>
                </a:lnTo>
                <a:lnTo>
                  <a:pt x="201930" y="360045"/>
                </a:lnTo>
                <a:lnTo>
                  <a:pt x="172403" y="441960"/>
                </a:lnTo>
                <a:lnTo>
                  <a:pt x="151448" y="453390"/>
                </a:lnTo>
                <a:cubicBezTo>
                  <a:pt x="151448" y="453390"/>
                  <a:pt x="102870" y="569595"/>
                  <a:pt x="78105" y="627698"/>
                </a:cubicBezTo>
                <a:cubicBezTo>
                  <a:pt x="41910" y="575310"/>
                  <a:pt x="0" y="503873"/>
                  <a:pt x="0" y="381000"/>
                </a:cubicBezTo>
                <a:cubicBezTo>
                  <a:pt x="0" y="196215"/>
                  <a:pt x="159068" y="0"/>
                  <a:pt x="398145" y="0"/>
                </a:cubicBezTo>
                <a:cubicBezTo>
                  <a:pt x="627697" y="0"/>
                  <a:pt x="750570" y="182880"/>
                  <a:pt x="770572" y="278130"/>
                </a:cubicBezTo>
                <a:lnTo>
                  <a:pt x="569595" y="222885"/>
                </a:lnTo>
                <a:close/>
                <a:moveTo>
                  <a:pt x="682943" y="490538"/>
                </a:moveTo>
                <a:lnTo>
                  <a:pt x="649605" y="519113"/>
                </a:lnTo>
                <a:lnTo>
                  <a:pt x="582930" y="626745"/>
                </a:lnTo>
                <a:lnTo>
                  <a:pt x="539115" y="626745"/>
                </a:lnTo>
                <a:lnTo>
                  <a:pt x="582930" y="550545"/>
                </a:lnTo>
                <a:lnTo>
                  <a:pt x="617220" y="521970"/>
                </a:lnTo>
                <a:lnTo>
                  <a:pt x="666750" y="383858"/>
                </a:lnTo>
                <a:lnTo>
                  <a:pt x="719138" y="405765"/>
                </a:lnTo>
                <a:lnTo>
                  <a:pt x="682943" y="490538"/>
                </a:lnTo>
                <a:close/>
                <a:moveTo>
                  <a:pt x="714375" y="626745"/>
                </a:moveTo>
                <a:lnTo>
                  <a:pt x="626745" y="626745"/>
                </a:lnTo>
                <a:lnTo>
                  <a:pt x="710565" y="495300"/>
                </a:lnTo>
                <a:lnTo>
                  <a:pt x="735330" y="409575"/>
                </a:lnTo>
                <a:lnTo>
                  <a:pt x="787718" y="427673"/>
                </a:lnTo>
                <a:cubicBezTo>
                  <a:pt x="782955" y="494348"/>
                  <a:pt x="761047" y="561975"/>
                  <a:pt x="714375" y="626745"/>
                </a:cubicBezTo>
                <a:moveTo>
                  <a:pt x="606743" y="468630"/>
                </a:moveTo>
                <a:lnTo>
                  <a:pt x="580072" y="473392"/>
                </a:lnTo>
                <a:lnTo>
                  <a:pt x="586740" y="421005"/>
                </a:lnTo>
                <a:lnTo>
                  <a:pt x="580072" y="410527"/>
                </a:lnTo>
                <a:lnTo>
                  <a:pt x="586740" y="351473"/>
                </a:lnTo>
                <a:lnTo>
                  <a:pt x="654368" y="379095"/>
                </a:lnTo>
                <a:lnTo>
                  <a:pt x="606743" y="468630"/>
                </a:lnTo>
                <a:close/>
                <a:moveTo>
                  <a:pt x="1148715" y="270510"/>
                </a:moveTo>
                <a:lnTo>
                  <a:pt x="1121093" y="270510"/>
                </a:lnTo>
                <a:lnTo>
                  <a:pt x="1121093" y="456248"/>
                </a:lnTo>
                <a:lnTo>
                  <a:pt x="1148715" y="456248"/>
                </a:lnTo>
                <a:cubicBezTo>
                  <a:pt x="1212533" y="456248"/>
                  <a:pt x="1223963" y="411480"/>
                  <a:pt x="1223963" y="364808"/>
                </a:cubicBezTo>
                <a:cubicBezTo>
                  <a:pt x="1223963" y="318135"/>
                  <a:pt x="1212533" y="270510"/>
                  <a:pt x="1148715" y="270510"/>
                </a:cubicBezTo>
                <a:moveTo>
                  <a:pt x="2003108" y="481013"/>
                </a:moveTo>
                <a:cubicBezTo>
                  <a:pt x="2003108" y="447675"/>
                  <a:pt x="1998345" y="391477"/>
                  <a:pt x="1955483" y="391477"/>
                </a:cubicBezTo>
                <a:cubicBezTo>
                  <a:pt x="1906905" y="391477"/>
                  <a:pt x="1905953" y="472440"/>
                  <a:pt x="1905953" y="510540"/>
                </a:cubicBezTo>
                <a:cubicBezTo>
                  <a:pt x="1905953" y="543877"/>
                  <a:pt x="1907858" y="621983"/>
                  <a:pt x="1953578" y="621983"/>
                </a:cubicBezTo>
                <a:cubicBezTo>
                  <a:pt x="1970723" y="621983"/>
                  <a:pt x="1985010" y="611505"/>
                  <a:pt x="1991678" y="595313"/>
                </a:cubicBezTo>
                <a:cubicBezTo>
                  <a:pt x="1996440" y="583883"/>
                  <a:pt x="2002155" y="566738"/>
                  <a:pt x="2002155" y="536258"/>
                </a:cubicBezTo>
                <a:lnTo>
                  <a:pt x="2002155" y="481013"/>
                </a:lnTo>
                <a:close/>
                <a:moveTo>
                  <a:pt x="2248853" y="383858"/>
                </a:moveTo>
                <a:cubicBezTo>
                  <a:pt x="2202180" y="383858"/>
                  <a:pt x="2201228" y="457200"/>
                  <a:pt x="2200275" y="483870"/>
                </a:cubicBezTo>
                <a:lnTo>
                  <a:pt x="2293620" y="483870"/>
                </a:lnTo>
                <a:cubicBezTo>
                  <a:pt x="2294573" y="454342"/>
                  <a:pt x="2292668" y="383858"/>
                  <a:pt x="2248853" y="383858"/>
                </a:cubicBezTo>
                <a:moveTo>
                  <a:pt x="3162300" y="499110"/>
                </a:moveTo>
                <a:cubicBezTo>
                  <a:pt x="3111817" y="508635"/>
                  <a:pt x="3083242" y="521970"/>
                  <a:pt x="3083242" y="574358"/>
                </a:cubicBezTo>
                <a:cubicBezTo>
                  <a:pt x="3083242" y="604838"/>
                  <a:pt x="3098483" y="620077"/>
                  <a:pt x="3115628" y="620077"/>
                </a:cubicBezTo>
                <a:cubicBezTo>
                  <a:pt x="3139440" y="620077"/>
                  <a:pt x="3148013" y="605790"/>
                  <a:pt x="3153728" y="595313"/>
                </a:cubicBezTo>
                <a:cubicBezTo>
                  <a:pt x="3159442" y="584835"/>
                  <a:pt x="3162300" y="562927"/>
                  <a:pt x="3162300" y="541973"/>
                </a:cubicBezTo>
                <a:lnTo>
                  <a:pt x="3162300" y="499110"/>
                </a:lnTo>
                <a:close/>
                <a:moveTo>
                  <a:pt x="1148715" y="475298"/>
                </a:moveTo>
                <a:lnTo>
                  <a:pt x="1121093" y="475298"/>
                </a:lnTo>
                <a:lnTo>
                  <a:pt x="1121093" y="591502"/>
                </a:lnTo>
                <a:cubicBezTo>
                  <a:pt x="1121093" y="603885"/>
                  <a:pt x="1122045" y="613410"/>
                  <a:pt x="1127760" y="619125"/>
                </a:cubicBezTo>
                <a:cubicBezTo>
                  <a:pt x="1133475" y="623888"/>
                  <a:pt x="1142048" y="626745"/>
                  <a:pt x="1158240" y="626745"/>
                </a:cubicBezTo>
                <a:lnTo>
                  <a:pt x="1172528" y="626745"/>
                </a:lnTo>
                <a:lnTo>
                  <a:pt x="1172528" y="643890"/>
                </a:lnTo>
                <a:lnTo>
                  <a:pt x="991553" y="643890"/>
                </a:lnTo>
                <a:lnTo>
                  <a:pt x="991553" y="626745"/>
                </a:lnTo>
                <a:lnTo>
                  <a:pt x="1007745" y="626745"/>
                </a:lnTo>
                <a:cubicBezTo>
                  <a:pt x="1021080" y="626745"/>
                  <a:pt x="1032510" y="623888"/>
                  <a:pt x="1038225" y="620077"/>
                </a:cubicBezTo>
                <a:cubicBezTo>
                  <a:pt x="1043940" y="615315"/>
                  <a:pt x="1046797" y="606743"/>
                  <a:pt x="1046797" y="590550"/>
                </a:cubicBezTo>
                <a:lnTo>
                  <a:pt x="1046797" y="308610"/>
                </a:lnTo>
                <a:cubicBezTo>
                  <a:pt x="1046797" y="290513"/>
                  <a:pt x="1043940" y="278130"/>
                  <a:pt x="1034415" y="273367"/>
                </a:cubicBezTo>
                <a:cubicBezTo>
                  <a:pt x="1028700" y="270510"/>
                  <a:pt x="1018222" y="269558"/>
                  <a:pt x="1002983" y="269558"/>
                </a:cubicBezTo>
                <a:lnTo>
                  <a:pt x="990600" y="269558"/>
                </a:lnTo>
                <a:lnTo>
                  <a:pt x="990600" y="252413"/>
                </a:lnTo>
                <a:lnTo>
                  <a:pt x="1147763" y="252413"/>
                </a:lnTo>
                <a:cubicBezTo>
                  <a:pt x="1227773" y="252413"/>
                  <a:pt x="1297305" y="280988"/>
                  <a:pt x="1297305" y="363855"/>
                </a:cubicBezTo>
                <a:cubicBezTo>
                  <a:pt x="1298258" y="443865"/>
                  <a:pt x="1230630" y="475298"/>
                  <a:pt x="1148715" y="475298"/>
                </a:cubicBezTo>
                <a:moveTo>
                  <a:pt x="1482090" y="436245"/>
                </a:moveTo>
                <a:cubicBezTo>
                  <a:pt x="1462088" y="436245"/>
                  <a:pt x="1449705" y="421958"/>
                  <a:pt x="1449705" y="410527"/>
                </a:cubicBezTo>
                <a:cubicBezTo>
                  <a:pt x="1449705" y="406717"/>
                  <a:pt x="1449705" y="401955"/>
                  <a:pt x="1452563" y="395288"/>
                </a:cubicBezTo>
                <a:lnTo>
                  <a:pt x="1451610" y="395288"/>
                </a:lnTo>
                <a:cubicBezTo>
                  <a:pt x="1423988" y="418148"/>
                  <a:pt x="1418273" y="504825"/>
                  <a:pt x="1418273" y="539115"/>
                </a:cubicBezTo>
                <a:lnTo>
                  <a:pt x="1418273" y="580073"/>
                </a:lnTo>
                <a:cubicBezTo>
                  <a:pt x="1418273" y="598170"/>
                  <a:pt x="1418273" y="612458"/>
                  <a:pt x="1423035" y="619125"/>
                </a:cubicBezTo>
                <a:cubicBezTo>
                  <a:pt x="1427798" y="626745"/>
                  <a:pt x="1441133" y="626745"/>
                  <a:pt x="1448753" y="626745"/>
                </a:cubicBezTo>
                <a:lnTo>
                  <a:pt x="1474470" y="626745"/>
                </a:lnTo>
                <a:lnTo>
                  <a:pt x="1474470" y="643890"/>
                </a:lnTo>
                <a:lnTo>
                  <a:pt x="1293495" y="643890"/>
                </a:lnTo>
                <a:lnTo>
                  <a:pt x="1293495" y="626745"/>
                </a:lnTo>
                <a:lnTo>
                  <a:pt x="1310640" y="626745"/>
                </a:lnTo>
                <a:cubicBezTo>
                  <a:pt x="1328738" y="626745"/>
                  <a:pt x="1338263" y="623888"/>
                  <a:pt x="1343025" y="616268"/>
                </a:cubicBezTo>
                <a:cubicBezTo>
                  <a:pt x="1349693" y="605790"/>
                  <a:pt x="1347788" y="578168"/>
                  <a:pt x="1347788" y="578168"/>
                </a:cubicBezTo>
                <a:lnTo>
                  <a:pt x="1347788" y="473392"/>
                </a:lnTo>
                <a:cubicBezTo>
                  <a:pt x="1347788" y="439102"/>
                  <a:pt x="1346835" y="413385"/>
                  <a:pt x="1343025" y="403860"/>
                </a:cubicBezTo>
                <a:cubicBezTo>
                  <a:pt x="1338263" y="394335"/>
                  <a:pt x="1331595" y="391477"/>
                  <a:pt x="1316355" y="391477"/>
                </a:cubicBezTo>
                <a:lnTo>
                  <a:pt x="1309688" y="391477"/>
                </a:lnTo>
                <a:lnTo>
                  <a:pt x="1309688" y="374333"/>
                </a:lnTo>
                <a:lnTo>
                  <a:pt x="1406843" y="374333"/>
                </a:lnTo>
                <a:lnTo>
                  <a:pt x="1409700" y="442913"/>
                </a:lnTo>
                <a:lnTo>
                  <a:pt x="1410653" y="442913"/>
                </a:lnTo>
                <a:cubicBezTo>
                  <a:pt x="1413510" y="409575"/>
                  <a:pt x="1432560" y="366713"/>
                  <a:pt x="1477328" y="366713"/>
                </a:cubicBezTo>
                <a:cubicBezTo>
                  <a:pt x="1501140" y="366713"/>
                  <a:pt x="1516380" y="378142"/>
                  <a:pt x="1516380" y="400050"/>
                </a:cubicBezTo>
                <a:cubicBezTo>
                  <a:pt x="1517333" y="420052"/>
                  <a:pt x="1504950" y="437198"/>
                  <a:pt x="1482090" y="436245"/>
                </a:cubicBezTo>
                <a:moveTo>
                  <a:pt x="1713548" y="644843"/>
                </a:moveTo>
                <a:lnTo>
                  <a:pt x="1712595" y="602933"/>
                </a:lnTo>
                <a:cubicBezTo>
                  <a:pt x="1712595" y="602933"/>
                  <a:pt x="1711643" y="604838"/>
                  <a:pt x="1711643" y="602933"/>
                </a:cubicBezTo>
                <a:cubicBezTo>
                  <a:pt x="1704975" y="624840"/>
                  <a:pt x="1675448" y="652463"/>
                  <a:pt x="1636395" y="652463"/>
                </a:cubicBezTo>
                <a:cubicBezTo>
                  <a:pt x="1571625" y="652463"/>
                  <a:pt x="1557338" y="615315"/>
                  <a:pt x="1557338" y="564833"/>
                </a:cubicBezTo>
                <a:lnTo>
                  <a:pt x="1557338" y="450533"/>
                </a:lnTo>
                <a:cubicBezTo>
                  <a:pt x="1557338" y="417195"/>
                  <a:pt x="1556385" y="403860"/>
                  <a:pt x="1553528" y="401002"/>
                </a:cubicBezTo>
                <a:cubicBezTo>
                  <a:pt x="1551623" y="398145"/>
                  <a:pt x="1548765" y="394335"/>
                  <a:pt x="1534478" y="394335"/>
                </a:cubicBezTo>
                <a:lnTo>
                  <a:pt x="1530668" y="394335"/>
                </a:lnTo>
                <a:lnTo>
                  <a:pt x="1530668" y="377190"/>
                </a:lnTo>
                <a:lnTo>
                  <a:pt x="1627823" y="377190"/>
                </a:lnTo>
                <a:lnTo>
                  <a:pt x="1627823" y="573405"/>
                </a:lnTo>
                <a:cubicBezTo>
                  <a:pt x="1627823" y="616268"/>
                  <a:pt x="1651635" y="617220"/>
                  <a:pt x="1663065" y="617220"/>
                </a:cubicBezTo>
                <a:cubicBezTo>
                  <a:pt x="1682115" y="617220"/>
                  <a:pt x="1698308" y="600075"/>
                  <a:pt x="1704023" y="577215"/>
                </a:cubicBezTo>
                <a:cubicBezTo>
                  <a:pt x="1707833" y="563880"/>
                  <a:pt x="1707833" y="549593"/>
                  <a:pt x="1707833" y="534352"/>
                </a:cubicBezTo>
                <a:lnTo>
                  <a:pt x="1707833" y="450533"/>
                </a:lnTo>
                <a:cubicBezTo>
                  <a:pt x="1707833" y="426720"/>
                  <a:pt x="1708785" y="407670"/>
                  <a:pt x="1703070" y="401955"/>
                </a:cubicBezTo>
                <a:cubicBezTo>
                  <a:pt x="1698308" y="396240"/>
                  <a:pt x="1692593" y="394335"/>
                  <a:pt x="1674495" y="394335"/>
                </a:cubicBezTo>
                <a:lnTo>
                  <a:pt x="1667828" y="394335"/>
                </a:lnTo>
                <a:lnTo>
                  <a:pt x="1667828" y="377190"/>
                </a:lnTo>
                <a:lnTo>
                  <a:pt x="1776413" y="377190"/>
                </a:lnTo>
                <a:lnTo>
                  <a:pt x="1776413" y="581025"/>
                </a:lnTo>
                <a:cubicBezTo>
                  <a:pt x="1776413" y="599123"/>
                  <a:pt x="1777365" y="613410"/>
                  <a:pt x="1783080" y="620077"/>
                </a:cubicBezTo>
                <a:cubicBezTo>
                  <a:pt x="1787843" y="627698"/>
                  <a:pt x="1796415" y="627698"/>
                  <a:pt x="1804035" y="627698"/>
                </a:cubicBezTo>
                <a:lnTo>
                  <a:pt x="1814513" y="627698"/>
                </a:lnTo>
                <a:lnTo>
                  <a:pt x="1814513" y="644843"/>
                </a:lnTo>
                <a:lnTo>
                  <a:pt x="1713548" y="644843"/>
                </a:lnTo>
                <a:close/>
                <a:moveTo>
                  <a:pt x="2010728" y="644843"/>
                </a:moveTo>
                <a:lnTo>
                  <a:pt x="2009775" y="602933"/>
                </a:lnTo>
                <a:cubicBezTo>
                  <a:pt x="2005013" y="621030"/>
                  <a:pt x="1979295" y="652463"/>
                  <a:pt x="1934528" y="652463"/>
                </a:cubicBezTo>
                <a:cubicBezTo>
                  <a:pt x="1849755" y="652463"/>
                  <a:pt x="1827848" y="575310"/>
                  <a:pt x="1827848" y="510540"/>
                </a:cubicBezTo>
                <a:cubicBezTo>
                  <a:pt x="1827848" y="445770"/>
                  <a:pt x="1866900" y="368617"/>
                  <a:pt x="1944053" y="368617"/>
                </a:cubicBezTo>
                <a:cubicBezTo>
                  <a:pt x="1982153" y="368617"/>
                  <a:pt x="1997393" y="383858"/>
                  <a:pt x="2003108" y="395288"/>
                </a:cubicBezTo>
                <a:lnTo>
                  <a:pt x="2003108" y="311467"/>
                </a:lnTo>
                <a:cubicBezTo>
                  <a:pt x="2003108" y="296227"/>
                  <a:pt x="2003108" y="285750"/>
                  <a:pt x="1994535" y="277177"/>
                </a:cubicBezTo>
                <a:cubicBezTo>
                  <a:pt x="1989773" y="272415"/>
                  <a:pt x="1981200" y="269558"/>
                  <a:pt x="1967865" y="269558"/>
                </a:cubicBezTo>
                <a:lnTo>
                  <a:pt x="1963103" y="269558"/>
                </a:lnTo>
                <a:lnTo>
                  <a:pt x="1963103" y="252413"/>
                </a:lnTo>
                <a:lnTo>
                  <a:pt x="2072640" y="243840"/>
                </a:lnTo>
                <a:lnTo>
                  <a:pt x="2072640" y="593408"/>
                </a:lnTo>
                <a:cubicBezTo>
                  <a:pt x="2072640" y="612458"/>
                  <a:pt x="2075498" y="618173"/>
                  <a:pt x="2080260" y="621983"/>
                </a:cubicBezTo>
                <a:cubicBezTo>
                  <a:pt x="2085023" y="625793"/>
                  <a:pt x="2094548" y="627698"/>
                  <a:pt x="2105025" y="627698"/>
                </a:cubicBezTo>
                <a:lnTo>
                  <a:pt x="2112645" y="627698"/>
                </a:lnTo>
                <a:lnTo>
                  <a:pt x="2112645" y="644843"/>
                </a:lnTo>
                <a:lnTo>
                  <a:pt x="2010728" y="644843"/>
                </a:lnTo>
                <a:close/>
                <a:moveTo>
                  <a:pt x="2200275" y="501967"/>
                </a:moveTo>
                <a:cubicBezTo>
                  <a:pt x="2200275" y="501967"/>
                  <a:pt x="2198370" y="529590"/>
                  <a:pt x="2204085" y="562927"/>
                </a:cubicBezTo>
                <a:cubicBezTo>
                  <a:pt x="2209800" y="595313"/>
                  <a:pt x="2223135" y="629602"/>
                  <a:pt x="2262188" y="629602"/>
                </a:cubicBezTo>
                <a:cubicBezTo>
                  <a:pt x="2315528" y="629602"/>
                  <a:pt x="2340293" y="582930"/>
                  <a:pt x="2340293" y="553402"/>
                </a:cubicBezTo>
                <a:lnTo>
                  <a:pt x="2362200" y="553402"/>
                </a:lnTo>
                <a:cubicBezTo>
                  <a:pt x="2362200" y="591502"/>
                  <a:pt x="2325053" y="652463"/>
                  <a:pt x="2251710" y="652463"/>
                </a:cubicBezTo>
                <a:cubicBezTo>
                  <a:pt x="2165985" y="652463"/>
                  <a:pt x="2124075" y="591502"/>
                  <a:pt x="2124075" y="510540"/>
                </a:cubicBezTo>
                <a:cubicBezTo>
                  <a:pt x="2124075" y="425767"/>
                  <a:pt x="2179320" y="368617"/>
                  <a:pt x="2249805" y="368617"/>
                </a:cubicBezTo>
                <a:cubicBezTo>
                  <a:pt x="2333625" y="368617"/>
                  <a:pt x="2366010" y="429577"/>
                  <a:pt x="2366010" y="501967"/>
                </a:cubicBezTo>
                <a:lnTo>
                  <a:pt x="2200275" y="501967"/>
                </a:lnTo>
                <a:close/>
                <a:moveTo>
                  <a:pt x="2568893" y="644843"/>
                </a:moveTo>
                <a:lnTo>
                  <a:pt x="2568893" y="444817"/>
                </a:lnTo>
                <a:cubicBezTo>
                  <a:pt x="2568893" y="405765"/>
                  <a:pt x="2549843" y="402908"/>
                  <a:pt x="2534603" y="402908"/>
                </a:cubicBezTo>
                <a:cubicBezTo>
                  <a:pt x="2523173" y="402908"/>
                  <a:pt x="2510790" y="409575"/>
                  <a:pt x="2502218" y="422910"/>
                </a:cubicBezTo>
                <a:cubicBezTo>
                  <a:pt x="2494598" y="435292"/>
                  <a:pt x="2490788" y="458152"/>
                  <a:pt x="2490788" y="481013"/>
                </a:cubicBezTo>
                <a:lnTo>
                  <a:pt x="2490788" y="580073"/>
                </a:lnTo>
                <a:cubicBezTo>
                  <a:pt x="2490788" y="602933"/>
                  <a:pt x="2489835" y="614363"/>
                  <a:pt x="2494598" y="620077"/>
                </a:cubicBezTo>
                <a:cubicBezTo>
                  <a:pt x="2499360" y="624840"/>
                  <a:pt x="2505075" y="627698"/>
                  <a:pt x="2520315" y="627698"/>
                </a:cubicBezTo>
                <a:lnTo>
                  <a:pt x="2527935" y="627698"/>
                </a:lnTo>
                <a:lnTo>
                  <a:pt x="2527935" y="644843"/>
                </a:lnTo>
                <a:lnTo>
                  <a:pt x="2382203" y="644843"/>
                </a:lnTo>
                <a:lnTo>
                  <a:pt x="2382203" y="627698"/>
                </a:lnTo>
                <a:lnTo>
                  <a:pt x="2390775" y="627698"/>
                </a:lnTo>
                <a:cubicBezTo>
                  <a:pt x="2403158" y="627698"/>
                  <a:pt x="2411730" y="624840"/>
                  <a:pt x="2415540" y="620077"/>
                </a:cubicBezTo>
                <a:cubicBezTo>
                  <a:pt x="2420303" y="614363"/>
                  <a:pt x="2419350" y="602933"/>
                  <a:pt x="2419350" y="580073"/>
                </a:cubicBezTo>
                <a:lnTo>
                  <a:pt x="2419350" y="441960"/>
                </a:lnTo>
                <a:cubicBezTo>
                  <a:pt x="2419350" y="423863"/>
                  <a:pt x="2420303" y="409575"/>
                  <a:pt x="2414588" y="401955"/>
                </a:cubicBezTo>
                <a:cubicBezTo>
                  <a:pt x="2408873" y="394335"/>
                  <a:pt x="2400300" y="394335"/>
                  <a:pt x="2392680" y="394335"/>
                </a:cubicBezTo>
                <a:lnTo>
                  <a:pt x="2382203" y="394335"/>
                </a:lnTo>
                <a:lnTo>
                  <a:pt x="2382203" y="377190"/>
                </a:lnTo>
                <a:lnTo>
                  <a:pt x="2484120" y="377190"/>
                </a:lnTo>
                <a:lnTo>
                  <a:pt x="2485073" y="419100"/>
                </a:lnTo>
                <a:lnTo>
                  <a:pt x="2486025" y="419100"/>
                </a:lnTo>
                <a:cubicBezTo>
                  <a:pt x="2495550" y="394335"/>
                  <a:pt x="2520315" y="369570"/>
                  <a:pt x="2561273" y="369570"/>
                </a:cubicBezTo>
                <a:cubicBezTo>
                  <a:pt x="2623185" y="369570"/>
                  <a:pt x="2638425" y="402908"/>
                  <a:pt x="2638425" y="459105"/>
                </a:cubicBezTo>
                <a:lnTo>
                  <a:pt x="2638425" y="581025"/>
                </a:lnTo>
                <a:cubicBezTo>
                  <a:pt x="2638425" y="602933"/>
                  <a:pt x="2637473" y="613410"/>
                  <a:pt x="2643188" y="620077"/>
                </a:cubicBezTo>
                <a:cubicBezTo>
                  <a:pt x="2647950" y="627698"/>
                  <a:pt x="2658428" y="627698"/>
                  <a:pt x="2665095" y="627698"/>
                </a:cubicBezTo>
                <a:lnTo>
                  <a:pt x="2675573" y="627698"/>
                </a:lnTo>
                <a:lnTo>
                  <a:pt x="2675573" y="644843"/>
                </a:lnTo>
                <a:lnTo>
                  <a:pt x="2568893" y="644843"/>
                </a:lnTo>
                <a:close/>
                <a:moveTo>
                  <a:pt x="2842260" y="619125"/>
                </a:moveTo>
                <a:cubicBezTo>
                  <a:pt x="2830830" y="642938"/>
                  <a:pt x="2808923" y="652463"/>
                  <a:pt x="2776538" y="652463"/>
                </a:cubicBezTo>
                <a:cubicBezTo>
                  <a:pt x="2718435" y="652463"/>
                  <a:pt x="2708910" y="610552"/>
                  <a:pt x="2708910" y="577215"/>
                </a:cubicBezTo>
                <a:lnTo>
                  <a:pt x="2708910" y="393383"/>
                </a:lnTo>
                <a:lnTo>
                  <a:pt x="2661285" y="393383"/>
                </a:lnTo>
                <a:lnTo>
                  <a:pt x="2661285" y="375285"/>
                </a:lnTo>
                <a:lnTo>
                  <a:pt x="2666048" y="375285"/>
                </a:lnTo>
                <a:cubicBezTo>
                  <a:pt x="2727960" y="375285"/>
                  <a:pt x="2761298" y="292417"/>
                  <a:pt x="2761298" y="251460"/>
                </a:cubicBezTo>
                <a:lnTo>
                  <a:pt x="2779395" y="251460"/>
                </a:lnTo>
                <a:lnTo>
                  <a:pt x="2779395" y="375285"/>
                </a:lnTo>
                <a:lnTo>
                  <a:pt x="2832735" y="375285"/>
                </a:lnTo>
                <a:lnTo>
                  <a:pt x="2832735" y="393383"/>
                </a:lnTo>
                <a:lnTo>
                  <a:pt x="2780348" y="393383"/>
                </a:lnTo>
                <a:lnTo>
                  <a:pt x="2780348" y="585788"/>
                </a:lnTo>
                <a:cubicBezTo>
                  <a:pt x="2780348" y="603885"/>
                  <a:pt x="2782253" y="621983"/>
                  <a:pt x="2802255" y="621983"/>
                </a:cubicBezTo>
                <a:cubicBezTo>
                  <a:pt x="2810828" y="621983"/>
                  <a:pt x="2816543" y="618173"/>
                  <a:pt x="2820353" y="611505"/>
                </a:cubicBezTo>
                <a:cubicBezTo>
                  <a:pt x="2830830" y="596265"/>
                  <a:pt x="2830830" y="564833"/>
                  <a:pt x="2830830" y="544830"/>
                </a:cubicBezTo>
                <a:lnTo>
                  <a:pt x="2851785" y="544830"/>
                </a:lnTo>
                <a:cubicBezTo>
                  <a:pt x="2851785" y="577215"/>
                  <a:pt x="2849880" y="602933"/>
                  <a:pt x="2842260" y="619125"/>
                </a:cubicBezTo>
                <a:moveTo>
                  <a:pt x="2857500" y="644843"/>
                </a:moveTo>
                <a:lnTo>
                  <a:pt x="2857500" y="627698"/>
                </a:lnTo>
                <a:lnTo>
                  <a:pt x="2866073" y="627698"/>
                </a:lnTo>
                <a:cubicBezTo>
                  <a:pt x="2873692" y="627698"/>
                  <a:pt x="2883217" y="626745"/>
                  <a:pt x="2887980" y="620077"/>
                </a:cubicBezTo>
                <a:cubicBezTo>
                  <a:pt x="2892742" y="612458"/>
                  <a:pt x="2892742" y="597218"/>
                  <a:pt x="2892742" y="579120"/>
                </a:cubicBezTo>
                <a:lnTo>
                  <a:pt x="2892742" y="435292"/>
                </a:lnTo>
                <a:cubicBezTo>
                  <a:pt x="2892742" y="423863"/>
                  <a:pt x="2893695" y="407670"/>
                  <a:pt x="2884170" y="400050"/>
                </a:cubicBezTo>
                <a:cubicBezTo>
                  <a:pt x="2878455" y="395288"/>
                  <a:pt x="2867978" y="394335"/>
                  <a:pt x="2857500" y="394335"/>
                </a:cubicBezTo>
                <a:lnTo>
                  <a:pt x="2851785" y="394335"/>
                </a:lnTo>
                <a:lnTo>
                  <a:pt x="2851785" y="376238"/>
                </a:lnTo>
                <a:lnTo>
                  <a:pt x="2963228" y="376238"/>
                </a:lnTo>
                <a:lnTo>
                  <a:pt x="2963228" y="578168"/>
                </a:lnTo>
                <a:cubicBezTo>
                  <a:pt x="2963228" y="596265"/>
                  <a:pt x="2962275" y="611505"/>
                  <a:pt x="2967990" y="619125"/>
                </a:cubicBezTo>
                <a:cubicBezTo>
                  <a:pt x="2972753" y="626745"/>
                  <a:pt x="2981325" y="626745"/>
                  <a:pt x="2989898" y="626745"/>
                </a:cubicBezTo>
                <a:lnTo>
                  <a:pt x="3000375" y="626745"/>
                </a:lnTo>
                <a:lnTo>
                  <a:pt x="3000375" y="643890"/>
                </a:lnTo>
                <a:lnTo>
                  <a:pt x="2857500" y="643890"/>
                </a:lnTo>
                <a:close/>
                <a:moveTo>
                  <a:pt x="3168015" y="644843"/>
                </a:moveTo>
                <a:cubicBezTo>
                  <a:pt x="3168967" y="644843"/>
                  <a:pt x="3167063" y="601027"/>
                  <a:pt x="3167063" y="601027"/>
                </a:cubicBezTo>
                <a:cubicBezTo>
                  <a:pt x="3162300" y="622935"/>
                  <a:pt x="3128010" y="652463"/>
                  <a:pt x="3089910" y="652463"/>
                </a:cubicBezTo>
                <a:cubicBezTo>
                  <a:pt x="3029903" y="652463"/>
                  <a:pt x="3010853" y="610552"/>
                  <a:pt x="3010853" y="582930"/>
                </a:cubicBezTo>
                <a:cubicBezTo>
                  <a:pt x="3010853" y="519113"/>
                  <a:pt x="3074670" y="498158"/>
                  <a:pt x="3161348" y="481013"/>
                </a:cubicBezTo>
                <a:lnTo>
                  <a:pt x="3161348" y="436245"/>
                </a:lnTo>
                <a:cubicBezTo>
                  <a:pt x="3161348" y="405765"/>
                  <a:pt x="3148013" y="386715"/>
                  <a:pt x="3108008" y="386715"/>
                </a:cubicBezTo>
                <a:cubicBezTo>
                  <a:pt x="3080385" y="386715"/>
                  <a:pt x="3057525" y="402908"/>
                  <a:pt x="3053715" y="413385"/>
                </a:cubicBezTo>
                <a:lnTo>
                  <a:pt x="3053715" y="414338"/>
                </a:lnTo>
                <a:cubicBezTo>
                  <a:pt x="3057525" y="408623"/>
                  <a:pt x="3064192" y="407670"/>
                  <a:pt x="3069908" y="407670"/>
                </a:cubicBezTo>
                <a:cubicBezTo>
                  <a:pt x="3089910" y="407670"/>
                  <a:pt x="3103245" y="419100"/>
                  <a:pt x="3103245" y="439102"/>
                </a:cubicBezTo>
                <a:cubicBezTo>
                  <a:pt x="3103245" y="454342"/>
                  <a:pt x="3087053" y="471488"/>
                  <a:pt x="3065145" y="471488"/>
                </a:cubicBezTo>
                <a:cubicBezTo>
                  <a:pt x="3047048" y="471488"/>
                  <a:pt x="3025140" y="459105"/>
                  <a:pt x="3025140" y="431483"/>
                </a:cubicBezTo>
                <a:cubicBezTo>
                  <a:pt x="3025140" y="393383"/>
                  <a:pt x="3068955" y="367665"/>
                  <a:pt x="3126105" y="367665"/>
                </a:cubicBezTo>
                <a:cubicBezTo>
                  <a:pt x="3176588" y="367665"/>
                  <a:pt x="3230880" y="381952"/>
                  <a:pt x="3230880" y="460058"/>
                </a:cubicBezTo>
                <a:lnTo>
                  <a:pt x="3230880" y="593408"/>
                </a:lnTo>
                <a:cubicBezTo>
                  <a:pt x="3230880" y="612458"/>
                  <a:pt x="3233738" y="619125"/>
                  <a:pt x="3238500" y="622935"/>
                </a:cubicBezTo>
                <a:cubicBezTo>
                  <a:pt x="3243263" y="626745"/>
                  <a:pt x="3250883" y="628650"/>
                  <a:pt x="3257550" y="628650"/>
                </a:cubicBezTo>
                <a:lnTo>
                  <a:pt x="3263265" y="628650"/>
                </a:lnTo>
                <a:lnTo>
                  <a:pt x="3263265" y="645795"/>
                </a:lnTo>
                <a:lnTo>
                  <a:pt x="3168015" y="645795"/>
                </a:lnTo>
                <a:close/>
                <a:moveTo>
                  <a:pt x="2926080" y="335280"/>
                </a:moveTo>
                <a:cubicBezTo>
                  <a:pt x="2902267" y="335280"/>
                  <a:pt x="2882265" y="316230"/>
                  <a:pt x="2882265" y="291465"/>
                </a:cubicBezTo>
                <a:cubicBezTo>
                  <a:pt x="2882265" y="267652"/>
                  <a:pt x="2901315" y="248602"/>
                  <a:pt x="2926080" y="248602"/>
                </a:cubicBezTo>
                <a:cubicBezTo>
                  <a:pt x="2949892" y="248602"/>
                  <a:pt x="2969895" y="267652"/>
                  <a:pt x="2969895" y="291465"/>
                </a:cubicBezTo>
                <a:cubicBezTo>
                  <a:pt x="2969895" y="315277"/>
                  <a:pt x="2950845" y="335280"/>
                  <a:pt x="2926080" y="335280"/>
                </a:cubicBezTo>
                <a:moveTo>
                  <a:pt x="3273742" y="644843"/>
                </a:moveTo>
                <a:lnTo>
                  <a:pt x="3273742" y="627698"/>
                </a:lnTo>
                <a:lnTo>
                  <a:pt x="3277553" y="627698"/>
                </a:lnTo>
                <a:cubicBezTo>
                  <a:pt x="3285173" y="627698"/>
                  <a:pt x="3292792" y="625793"/>
                  <a:pt x="3298508" y="621983"/>
                </a:cubicBezTo>
                <a:cubicBezTo>
                  <a:pt x="3303270" y="618173"/>
                  <a:pt x="3306128" y="614363"/>
                  <a:pt x="3306128" y="593408"/>
                </a:cubicBezTo>
                <a:lnTo>
                  <a:pt x="3306128" y="312420"/>
                </a:lnTo>
                <a:cubicBezTo>
                  <a:pt x="3306128" y="304800"/>
                  <a:pt x="3306128" y="286702"/>
                  <a:pt x="3297555" y="278130"/>
                </a:cubicBezTo>
                <a:cubicBezTo>
                  <a:pt x="3292792" y="273367"/>
                  <a:pt x="3283267" y="270510"/>
                  <a:pt x="3276600" y="270510"/>
                </a:cubicBezTo>
                <a:lnTo>
                  <a:pt x="3266123" y="270510"/>
                </a:lnTo>
                <a:lnTo>
                  <a:pt x="3266123" y="253365"/>
                </a:lnTo>
                <a:lnTo>
                  <a:pt x="3375660" y="244792"/>
                </a:lnTo>
                <a:lnTo>
                  <a:pt x="3375660" y="593408"/>
                </a:lnTo>
                <a:cubicBezTo>
                  <a:pt x="3375660" y="612458"/>
                  <a:pt x="3378517" y="618173"/>
                  <a:pt x="3383280" y="621983"/>
                </a:cubicBezTo>
                <a:cubicBezTo>
                  <a:pt x="3388042" y="625793"/>
                  <a:pt x="3398520" y="627698"/>
                  <a:pt x="3408998" y="627698"/>
                </a:cubicBezTo>
                <a:lnTo>
                  <a:pt x="3413760" y="627698"/>
                </a:lnTo>
                <a:lnTo>
                  <a:pt x="3413760" y="644843"/>
                </a:lnTo>
                <a:lnTo>
                  <a:pt x="3273742" y="644843"/>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245"/>
              </a:solidFill>
              <a:effectLst/>
              <a:uLnTx/>
              <a:uFillTx/>
              <a:latin typeface="Arial"/>
              <a:ea typeface="+mn-ea"/>
              <a:cs typeface="+mn-cs"/>
            </a:endParaRPr>
          </a:p>
        </p:txBody>
      </p:sp>
    </p:spTree>
    <p:extLst>
      <p:ext uri="{BB962C8B-B14F-4D97-AF65-F5344CB8AC3E}">
        <p14:creationId xmlns:p14="http://schemas.microsoft.com/office/powerpoint/2010/main" val="155683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90280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80747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64309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57882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9446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07579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21132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89115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12407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1a">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0317B5D-540A-404A-995D-CFE7E76F0162}"/>
              </a:ext>
            </a:extLst>
          </p:cNvPr>
          <p:cNvSpPr>
            <a:spLocks noGrp="1"/>
          </p:cNvSpPr>
          <p:nvPr>
            <p:ph type="sldNum" sz="quarter" idx="12"/>
          </p:nvPr>
        </p:nvSpPr>
        <p:spPr>
          <a:xfrm>
            <a:off x="11171902" y="6470650"/>
            <a:ext cx="893098" cy="365125"/>
          </a:xfrm>
          <a:prstGeom prst="rect">
            <a:avLst/>
          </a:prstGeom>
        </p:spPr>
        <p:txBody>
          <a:bodyPr/>
          <a:lstStyle/>
          <a:p>
            <a:fld id="{DE186485-5DB6-4586-BF39-0EA5B3D5871F}" type="slidenum">
              <a:rPr lang="en-US" smtClean="0"/>
              <a:t>‹#›</a:t>
            </a:fld>
            <a:endParaRPr lang="en-US"/>
          </a:p>
        </p:txBody>
      </p:sp>
      <p:sp>
        <p:nvSpPr>
          <p:cNvPr id="3" name="Content Placeholder 2">
            <a:extLst>
              <a:ext uri="{FF2B5EF4-FFF2-40B4-BE49-F238E27FC236}">
                <a16:creationId xmlns:a16="http://schemas.microsoft.com/office/drawing/2014/main" id="{9CBD4587-37CF-A844-A325-183B94875DE0}"/>
              </a:ext>
            </a:extLst>
          </p:cNvPr>
          <p:cNvSpPr>
            <a:spLocks noGrp="1"/>
          </p:cNvSpPr>
          <p:nvPr>
            <p:ph sz="quarter" idx="13"/>
          </p:nvPr>
        </p:nvSpPr>
        <p:spPr>
          <a:xfrm>
            <a:off x="965198" y="2117771"/>
            <a:ext cx="10702114" cy="2471814"/>
          </a:xfrm>
          <a:prstGeom prst="rect">
            <a:avLst/>
          </a:prstGeom>
        </p:spPr>
        <p:txBody>
          <a:bodyPr>
            <a:noAutofit/>
          </a:bodyPr>
          <a:lstStyle>
            <a:lvl1pPr marL="0" indent="0">
              <a:buNone/>
              <a:defRPr sz="2400" b="1" i="0">
                <a:solidFill>
                  <a:schemeClr val="bg2"/>
                </a:solidFill>
                <a:latin typeface="PrudentialModern Bold SemiConde" pitchFamily="2" charset="77"/>
              </a:defRPr>
            </a:lvl1pPr>
            <a:lvl2pPr>
              <a:defRPr sz="2000"/>
            </a:lvl2pPr>
            <a:lvl3pPr>
              <a:defRPr sz="1800"/>
            </a:lvl3pPr>
            <a:lvl4pPr marL="1371600"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7" name="Title 6">
            <a:extLst>
              <a:ext uri="{FF2B5EF4-FFF2-40B4-BE49-F238E27FC236}">
                <a16:creationId xmlns:a16="http://schemas.microsoft.com/office/drawing/2014/main" id="{823BDA08-D42B-E445-97F6-38B2DC0A1DBE}"/>
              </a:ext>
            </a:extLst>
          </p:cNvPr>
          <p:cNvSpPr>
            <a:spLocks noGrp="1"/>
          </p:cNvSpPr>
          <p:nvPr>
            <p:ph type="title"/>
          </p:nvPr>
        </p:nvSpPr>
        <p:spPr>
          <a:xfrm>
            <a:off x="965198" y="975051"/>
            <a:ext cx="10702114" cy="925512"/>
          </a:xfrm>
          <a:prstGeom prst="rect">
            <a:avLst/>
          </a:prstGeom>
        </p:spPr>
        <p:txBody>
          <a:bodyPr anchor="t" anchorCtr="0">
            <a:noAutofit/>
          </a:bodyPr>
          <a:lstStyle>
            <a:lvl1pPr>
              <a:lnSpc>
                <a:spcPct val="80000"/>
              </a:lnSpc>
              <a:defRPr sz="6000" b="1" i="0" spc="-100" baseline="0">
                <a:solidFill>
                  <a:schemeClr val="tx1"/>
                </a:solidFill>
                <a:latin typeface="+mj-lt"/>
                <a:cs typeface="Arial Narrow" panose="020B0604020202020204" pitchFamily="34" charset="0"/>
              </a:defRPr>
            </a:lvl1pPr>
          </a:lstStyle>
          <a:p>
            <a:r>
              <a:rPr lang="en-US" dirty="0"/>
              <a:t>Click to edit Master title style</a:t>
            </a:r>
          </a:p>
        </p:txBody>
      </p:sp>
      <p:sp>
        <p:nvSpPr>
          <p:cNvPr id="13" name="Text Placeholder 7">
            <a:extLst>
              <a:ext uri="{FF2B5EF4-FFF2-40B4-BE49-F238E27FC236}">
                <a16:creationId xmlns:a16="http://schemas.microsoft.com/office/drawing/2014/main" id="{1F1BEC95-FE60-604F-94BF-DA9DA3D3F38F}"/>
              </a:ext>
            </a:extLst>
          </p:cNvPr>
          <p:cNvSpPr>
            <a:spLocks noGrp="1"/>
          </p:cNvSpPr>
          <p:nvPr>
            <p:ph type="body" sz="quarter" idx="14" hasCustomPrompt="1"/>
          </p:nvPr>
        </p:nvSpPr>
        <p:spPr>
          <a:xfrm>
            <a:off x="965198" y="5978768"/>
            <a:ext cx="9779002" cy="658251"/>
          </a:xfrm>
          <a:prstGeom prst="rect">
            <a:avLst/>
          </a:prstGeom>
        </p:spPr>
        <p:txBody>
          <a:bodyPr anchor="b">
            <a:normAutofit/>
          </a:bodyPr>
          <a:lstStyle>
            <a:lvl1pPr marL="0" indent="0">
              <a:lnSpc>
                <a:spcPct val="100000"/>
              </a:lnSpc>
              <a:spcBef>
                <a:spcPts val="0"/>
              </a:spcBef>
              <a:spcAft>
                <a:spcPts val="100"/>
              </a:spcAft>
              <a:buNone/>
              <a:defRPr sz="800"/>
            </a:lvl1pPr>
          </a:lstStyle>
          <a:p>
            <a:pPr lvl="0"/>
            <a:r>
              <a:rPr lang="en-US" dirty="0"/>
              <a:t>Click to add references</a:t>
            </a:r>
          </a:p>
        </p:txBody>
      </p:sp>
    </p:spTree>
    <p:extLst>
      <p:ext uri="{BB962C8B-B14F-4D97-AF65-F5344CB8AC3E}">
        <p14:creationId xmlns:p14="http://schemas.microsoft.com/office/powerpoint/2010/main" val="105173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6" name="Content Placeholder 5"/>
          <p:cNvSpPr>
            <a:spLocks noGrp="1"/>
          </p:cNvSpPr>
          <p:nvPr>
            <p:ph sz="quarter" idx="12"/>
          </p:nvPr>
        </p:nvSpPr>
        <p:spPr>
          <a:xfrm>
            <a:off x="837830" y="1125498"/>
            <a:ext cx="10972800" cy="1477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F04FAC9-1BCA-6947-816C-D654A7BFCCDE}"/>
              </a:ext>
            </a:extLst>
          </p:cNvPr>
          <p:cNvSpPr txBox="1"/>
          <p:nvPr userDrawn="1"/>
        </p:nvSpPr>
        <p:spPr>
          <a:xfrm>
            <a:off x="2263140" y="6503670"/>
            <a:ext cx="0" cy="0"/>
          </a:xfrm>
          <a:prstGeom prst="rect">
            <a:avLst/>
          </a:prstGeom>
        </p:spPr>
        <p:txBody>
          <a:bodyPr vert="horz" wrap="none" lIns="0" tIns="0" rIns="0" bIns="0" rtlCol="0" anchor="b" anchorCtr="0">
            <a:noAutofit/>
          </a:bodyPr>
          <a:lstStyle/>
          <a:p>
            <a:endParaRPr lang="en-US" sz="1600" spc="0" dirty="0"/>
          </a:p>
        </p:txBody>
      </p:sp>
      <p:sp>
        <p:nvSpPr>
          <p:cNvPr id="8" name="TextBox 7">
            <a:extLst>
              <a:ext uri="{FF2B5EF4-FFF2-40B4-BE49-F238E27FC236}">
                <a16:creationId xmlns:a16="http://schemas.microsoft.com/office/drawing/2014/main" id="{0F5D0BED-0A14-B541-9C58-74E21B7CAC69}"/>
              </a:ext>
            </a:extLst>
          </p:cNvPr>
          <p:cNvSpPr txBox="1"/>
          <p:nvPr userDrawn="1"/>
        </p:nvSpPr>
        <p:spPr>
          <a:xfrm>
            <a:off x="1748790" y="6503670"/>
            <a:ext cx="0" cy="0"/>
          </a:xfrm>
          <a:prstGeom prst="rect">
            <a:avLst/>
          </a:prstGeom>
        </p:spPr>
        <p:txBody>
          <a:bodyPr vert="horz" wrap="none" lIns="0" tIns="0" rIns="0" bIns="0" rtlCol="0" anchor="b" anchorCtr="0">
            <a:noAutofit/>
          </a:bodyPr>
          <a:lstStyle/>
          <a:p>
            <a:endParaRPr lang="en-US" sz="1600" spc="0" dirty="0"/>
          </a:p>
        </p:txBody>
      </p:sp>
    </p:spTree>
    <p:extLst>
      <p:ext uri="{BB962C8B-B14F-4D97-AF65-F5344CB8AC3E}">
        <p14:creationId xmlns:p14="http://schemas.microsoft.com/office/powerpoint/2010/main" val="311357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8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0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63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665912" y="-3250276"/>
            <a:ext cx="756458" cy="808828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838200" y="415637"/>
            <a:ext cx="10515600" cy="756459"/>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914400" y="1644981"/>
            <a:ext cx="3832225" cy="405606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5669280" y="1644651"/>
            <a:ext cx="5608320" cy="591474"/>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5669280" y="2518879"/>
            <a:ext cx="5608320" cy="3182164"/>
          </a:xfrm>
        </p:spPr>
        <p:txBody>
          <a:bodyPr>
            <a:normAutofit/>
          </a:bodyPr>
          <a:lstStyle>
            <a:lvl1pPr marL="457200" indent="-457200">
              <a:buFont typeface="Arial" panose="020B0604020202020204" pitchFamily="34" charset="0"/>
              <a:buChar char="•"/>
              <a:defRPr sz="24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176996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2535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410076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171902" y="6470650"/>
            <a:ext cx="8930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6485-5DB6-4586-BF39-0EA5B3D5871F}" type="slidenum">
              <a:rPr lang="en-US" smtClean="0"/>
              <a:t>‹#›</a:t>
            </a:fld>
            <a:endParaRPr lang="en-US"/>
          </a:p>
        </p:txBody>
      </p:sp>
      <p:grpSp>
        <p:nvGrpSpPr>
          <p:cNvPr id="3" name="Group 2">
            <a:extLst>
              <a:ext uri="{FF2B5EF4-FFF2-40B4-BE49-F238E27FC236}">
                <a16:creationId xmlns:a16="http://schemas.microsoft.com/office/drawing/2014/main" id="{32F6D90F-2632-4764-A761-0802DFC3975E}"/>
              </a:ext>
            </a:extLst>
          </p:cNvPr>
          <p:cNvGrpSpPr/>
          <p:nvPr userDrawn="1"/>
        </p:nvGrpSpPr>
        <p:grpSpPr>
          <a:xfrm>
            <a:off x="0" y="0"/>
            <a:ext cx="554734" cy="6858000"/>
            <a:chOff x="0" y="0"/>
            <a:chExt cx="554734" cy="6858000"/>
          </a:xfrm>
        </p:grpSpPr>
        <p:grpSp>
          <p:nvGrpSpPr>
            <p:cNvPr id="13" name="Group 12">
              <a:extLst>
                <a:ext uri="{FF2B5EF4-FFF2-40B4-BE49-F238E27FC236}">
                  <a16:creationId xmlns:a16="http://schemas.microsoft.com/office/drawing/2014/main" id="{CF4E061D-E359-F945-82A5-3C04CDBB5B16}"/>
                </a:ext>
              </a:extLst>
            </p:cNvPr>
            <p:cNvGrpSpPr/>
            <p:nvPr userDrawn="1"/>
          </p:nvGrpSpPr>
          <p:grpSpPr>
            <a:xfrm>
              <a:off x="0" y="0"/>
              <a:ext cx="554734" cy="6858000"/>
              <a:chOff x="0" y="0"/>
              <a:chExt cx="554734" cy="6858000"/>
            </a:xfrm>
          </p:grpSpPr>
          <p:sp>
            <p:nvSpPr>
              <p:cNvPr id="14" name="Rectangle 13">
                <a:extLst>
                  <a:ext uri="{FF2B5EF4-FFF2-40B4-BE49-F238E27FC236}">
                    <a16:creationId xmlns:a16="http://schemas.microsoft.com/office/drawing/2014/main" id="{3FB65708-EA7C-B048-A8FD-68F06BBA6649}"/>
                  </a:ext>
                </a:extLst>
              </p:cNvPr>
              <p:cNvSpPr/>
              <p:nvPr userDrawn="1"/>
            </p:nvSpPr>
            <p:spPr>
              <a:xfrm>
                <a:off x="0" y="0"/>
                <a:ext cx="554734" cy="554734"/>
              </a:xfrm>
              <a:prstGeom prst="rect">
                <a:avLst/>
              </a:prstGeom>
              <a:solidFill>
                <a:srgbClr val="267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D10BD4-4E0E-1549-AB84-32E9A8FBD8B0}"/>
                  </a:ext>
                </a:extLst>
              </p:cNvPr>
              <p:cNvSpPr/>
              <p:nvPr userDrawn="1"/>
            </p:nvSpPr>
            <p:spPr>
              <a:xfrm>
                <a:off x="0" y="547635"/>
                <a:ext cx="554734" cy="6310365"/>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A93BC9E-2DF1-47A8-B8F1-4BFF452A73F7}"/>
                </a:ext>
              </a:extLst>
            </p:cNvPr>
            <p:cNvGrpSpPr/>
            <p:nvPr userDrawn="1"/>
          </p:nvGrpSpPr>
          <p:grpSpPr>
            <a:xfrm>
              <a:off x="127485" y="120098"/>
              <a:ext cx="303830" cy="302727"/>
              <a:chOff x="226395" y="-668424"/>
              <a:chExt cx="445728" cy="444110"/>
            </a:xfrm>
            <a:solidFill>
              <a:schemeClr val="bg1"/>
            </a:solidFill>
          </p:grpSpPr>
          <p:sp>
            <p:nvSpPr>
              <p:cNvPr id="9" name="Freeform: Shape 27">
                <a:extLst>
                  <a:ext uri="{FF2B5EF4-FFF2-40B4-BE49-F238E27FC236}">
                    <a16:creationId xmlns:a16="http://schemas.microsoft.com/office/drawing/2014/main" id="{518E40B5-48AD-4528-B4F4-9B8C8A4737B2}"/>
                  </a:ext>
                </a:extLst>
              </p:cNvPr>
              <p:cNvSpPr/>
              <p:nvPr userDrawn="1"/>
            </p:nvSpPr>
            <p:spPr>
              <a:xfrm>
                <a:off x="226395" y="-668424"/>
                <a:ext cx="436026" cy="355180"/>
              </a:xfrm>
              <a:custGeom>
                <a:avLst/>
                <a:gdLst>
                  <a:gd name="connsiteX0" fmla="*/ 225289 w 436026"/>
                  <a:gd name="connsiteY0" fmla="*/ 0 h 355180"/>
                  <a:gd name="connsiteX1" fmla="*/ 436026 w 436026"/>
                  <a:gd name="connsiteY1" fmla="*/ 157379 h 355180"/>
                  <a:gd name="connsiteX2" fmla="*/ 322304 w 436026"/>
                  <a:gd name="connsiteY2" fmla="*/ 126119 h 355180"/>
                  <a:gd name="connsiteX3" fmla="*/ 223133 w 436026"/>
                  <a:gd name="connsiteY3" fmla="*/ 68449 h 355180"/>
                  <a:gd name="connsiteX4" fmla="*/ 187023 w 436026"/>
                  <a:gd name="connsiteY4" fmla="*/ 61982 h 355180"/>
                  <a:gd name="connsiteX5" fmla="*/ 187023 w 436026"/>
                  <a:gd name="connsiteY5" fmla="*/ 88391 h 355180"/>
                  <a:gd name="connsiteX6" fmla="*/ 215049 w 436026"/>
                  <a:gd name="connsiteY6" fmla="*/ 114261 h 355180"/>
                  <a:gd name="connsiteX7" fmla="*/ 176243 w 436026"/>
                  <a:gd name="connsiteY7" fmla="*/ 111027 h 355180"/>
                  <a:gd name="connsiteX8" fmla="*/ 209659 w 436026"/>
                  <a:gd name="connsiteY8" fmla="*/ 147139 h 355180"/>
                  <a:gd name="connsiteX9" fmla="*/ 357337 w 436026"/>
                  <a:gd name="connsiteY9" fmla="*/ 171931 h 355180"/>
                  <a:gd name="connsiteX10" fmla="*/ 383207 w 436026"/>
                  <a:gd name="connsiteY10" fmla="*/ 188639 h 355180"/>
                  <a:gd name="connsiteX11" fmla="*/ 315836 w 436026"/>
                  <a:gd name="connsiteY11" fmla="*/ 191873 h 355180"/>
                  <a:gd name="connsiteX12" fmla="*/ 287809 w 436026"/>
                  <a:gd name="connsiteY12" fmla="*/ 293738 h 355180"/>
                  <a:gd name="connsiteX13" fmla="*/ 196724 w 436026"/>
                  <a:gd name="connsiteY13" fmla="*/ 354641 h 355180"/>
                  <a:gd name="connsiteX14" fmla="*/ 137437 w 436026"/>
                  <a:gd name="connsiteY14" fmla="*/ 354641 h 355180"/>
                  <a:gd name="connsiteX15" fmla="*/ 157379 w 436026"/>
                  <a:gd name="connsiteY15" fmla="*/ 315297 h 355180"/>
                  <a:gd name="connsiteX16" fmla="*/ 154145 w 436026"/>
                  <a:gd name="connsiteY16" fmla="*/ 314219 h 355180"/>
                  <a:gd name="connsiteX17" fmla="*/ 100248 w 436026"/>
                  <a:gd name="connsiteY17" fmla="*/ 355180 h 355180"/>
                  <a:gd name="connsiteX18" fmla="*/ 87313 w 436026"/>
                  <a:gd name="connsiteY18" fmla="*/ 355180 h 355180"/>
                  <a:gd name="connsiteX19" fmla="*/ 142288 w 436026"/>
                  <a:gd name="connsiteY19" fmla="*/ 278108 h 355180"/>
                  <a:gd name="connsiteX20" fmla="*/ 146600 w 436026"/>
                  <a:gd name="connsiteY20" fmla="*/ 226367 h 355180"/>
                  <a:gd name="connsiteX21" fmla="*/ 137976 w 436026"/>
                  <a:gd name="connsiteY21" fmla="*/ 214509 h 355180"/>
                  <a:gd name="connsiteX22" fmla="*/ 115879 w 436026"/>
                  <a:gd name="connsiteY22" fmla="*/ 299666 h 355180"/>
                  <a:gd name="connsiteX23" fmla="*/ 70066 w 436026"/>
                  <a:gd name="connsiteY23" fmla="*/ 354641 h 355180"/>
                  <a:gd name="connsiteX24" fmla="*/ 58209 w 436026"/>
                  <a:gd name="connsiteY24" fmla="*/ 354641 h 355180"/>
                  <a:gd name="connsiteX25" fmla="*/ 85696 w 436026"/>
                  <a:gd name="connsiteY25" fmla="*/ 316375 h 355180"/>
                  <a:gd name="connsiteX26" fmla="*/ 123963 w 436026"/>
                  <a:gd name="connsiteY26" fmla="*/ 199418 h 355180"/>
                  <a:gd name="connsiteX27" fmla="*/ 114261 w 436026"/>
                  <a:gd name="connsiteY27" fmla="*/ 203730 h 355180"/>
                  <a:gd name="connsiteX28" fmla="*/ 97554 w 436026"/>
                  <a:gd name="connsiteY28" fmla="*/ 250081 h 355180"/>
                  <a:gd name="connsiteX29" fmla="*/ 85696 w 436026"/>
                  <a:gd name="connsiteY29" fmla="*/ 256549 h 355180"/>
                  <a:gd name="connsiteX30" fmla="*/ 44195 w 436026"/>
                  <a:gd name="connsiteY30" fmla="*/ 355180 h 355180"/>
                  <a:gd name="connsiteX31" fmla="*/ 0 w 436026"/>
                  <a:gd name="connsiteY31" fmla="*/ 215587 h 355180"/>
                  <a:gd name="connsiteX32" fmla="*/ 225289 w 436026"/>
                  <a:gd name="connsiteY32" fmla="*/ 0 h 355180"/>
                  <a:gd name="connsiteX33" fmla="*/ 226367 w 436026"/>
                  <a:gd name="connsiteY33" fmla="*/ 14013 h 355180"/>
                  <a:gd name="connsiteX34" fmla="*/ 16708 w 436026"/>
                  <a:gd name="connsiteY34" fmla="*/ 215049 h 355180"/>
                  <a:gd name="connsiteX35" fmla="*/ 45273 w 436026"/>
                  <a:gd name="connsiteY35" fmla="*/ 324998 h 355180"/>
                  <a:gd name="connsiteX36" fmla="*/ 101326 w 436026"/>
                  <a:gd name="connsiteY36" fmla="*/ 174087 h 355180"/>
                  <a:gd name="connsiteX37" fmla="*/ 118573 w 436026"/>
                  <a:gd name="connsiteY37" fmla="*/ 166541 h 355180"/>
                  <a:gd name="connsiteX38" fmla="*/ 143905 w 436026"/>
                  <a:gd name="connsiteY38" fmla="*/ 102404 h 355180"/>
                  <a:gd name="connsiteX39" fmla="*/ 160074 w 436026"/>
                  <a:gd name="connsiteY39" fmla="*/ 93780 h 355180"/>
                  <a:gd name="connsiteX40" fmla="*/ 180016 w 436026"/>
                  <a:gd name="connsiteY40" fmla="*/ 51202 h 355180"/>
                  <a:gd name="connsiteX41" fmla="*/ 224211 w 436026"/>
                  <a:gd name="connsiteY41" fmla="*/ 58209 h 355180"/>
                  <a:gd name="connsiteX42" fmla="*/ 313680 w 436026"/>
                  <a:gd name="connsiteY42" fmla="*/ 108332 h 355180"/>
                  <a:gd name="connsiteX43" fmla="*/ 413928 w 436026"/>
                  <a:gd name="connsiteY43" fmla="*/ 136359 h 355180"/>
                  <a:gd name="connsiteX44" fmla="*/ 226367 w 436026"/>
                  <a:gd name="connsiteY44" fmla="*/ 14013 h 3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0">
                    <a:moveTo>
                      <a:pt x="225289" y="0"/>
                    </a:moveTo>
                    <a:cubicBezTo>
                      <a:pt x="355180" y="0"/>
                      <a:pt x="424708" y="103482"/>
                      <a:pt x="436026" y="157379"/>
                    </a:cubicBezTo>
                    <a:lnTo>
                      <a:pt x="322304" y="126119"/>
                    </a:lnTo>
                    <a:lnTo>
                      <a:pt x="223133" y="68449"/>
                    </a:lnTo>
                    <a:lnTo>
                      <a:pt x="187023" y="61982"/>
                    </a:lnTo>
                    <a:lnTo>
                      <a:pt x="187023" y="88391"/>
                    </a:lnTo>
                    <a:lnTo>
                      <a:pt x="215049" y="114261"/>
                    </a:lnTo>
                    <a:lnTo>
                      <a:pt x="176243" y="111027"/>
                    </a:lnTo>
                    <a:cubicBezTo>
                      <a:pt x="176243" y="111027"/>
                      <a:pt x="177321" y="113183"/>
                      <a:pt x="209659" y="147139"/>
                    </a:cubicBezTo>
                    <a:lnTo>
                      <a:pt x="357337" y="171931"/>
                    </a:lnTo>
                    <a:lnTo>
                      <a:pt x="383207" y="188639"/>
                    </a:lnTo>
                    <a:lnTo>
                      <a:pt x="315836" y="191873"/>
                    </a:lnTo>
                    <a:lnTo>
                      <a:pt x="287809" y="293738"/>
                    </a:lnTo>
                    <a:lnTo>
                      <a:pt x="196724" y="354641"/>
                    </a:lnTo>
                    <a:lnTo>
                      <a:pt x="137437" y="354641"/>
                    </a:lnTo>
                    <a:lnTo>
                      <a:pt x="157379" y="315297"/>
                    </a:lnTo>
                    <a:lnTo>
                      <a:pt x="154145" y="314219"/>
                    </a:lnTo>
                    <a:lnTo>
                      <a:pt x="100248" y="355180"/>
                    </a:lnTo>
                    <a:lnTo>
                      <a:pt x="87313" y="355180"/>
                    </a:lnTo>
                    <a:lnTo>
                      <a:pt x="142288" y="278108"/>
                    </a:lnTo>
                    <a:cubicBezTo>
                      <a:pt x="144983" y="256010"/>
                      <a:pt x="143366" y="265712"/>
                      <a:pt x="146600" y="226367"/>
                    </a:cubicBezTo>
                    <a:lnTo>
                      <a:pt x="137976" y="214509"/>
                    </a:lnTo>
                    <a:lnTo>
                      <a:pt x="115879" y="299666"/>
                    </a:lnTo>
                    <a:lnTo>
                      <a:pt x="70066" y="354641"/>
                    </a:lnTo>
                    <a:lnTo>
                      <a:pt x="58209" y="354641"/>
                    </a:lnTo>
                    <a:lnTo>
                      <a:pt x="85696" y="316375"/>
                    </a:lnTo>
                    <a:lnTo>
                      <a:pt x="123963" y="199418"/>
                    </a:lnTo>
                    <a:lnTo>
                      <a:pt x="114261" y="203730"/>
                    </a:lnTo>
                    <a:lnTo>
                      <a:pt x="97554" y="250081"/>
                    </a:lnTo>
                    <a:lnTo>
                      <a:pt x="85696" y="256549"/>
                    </a:lnTo>
                    <a:cubicBezTo>
                      <a:pt x="85696" y="256549"/>
                      <a:pt x="58209" y="322303"/>
                      <a:pt x="44195" y="355180"/>
                    </a:cubicBezTo>
                    <a:cubicBezTo>
                      <a:pt x="23715" y="325537"/>
                      <a:pt x="0" y="285114"/>
                      <a:pt x="0" y="215587"/>
                    </a:cubicBezTo>
                    <a:cubicBezTo>
                      <a:pt x="0" y="111027"/>
                      <a:pt x="90008" y="0"/>
                      <a:pt x="225289" y="0"/>
                    </a:cubicBezTo>
                    <a:close/>
                    <a:moveTo>
                      <a:pt x="226367" y="14013"/>
                    </a:moveTo>
                    <a:cubicBezTo>
                      <a:pt x="99710" y="14013"/>
                      <a:pt x="16708" y="118034"/>
                      <a:pt x="16708" y="215049"/>
                    </a:cubicBezTo>
                    <a:cubicBezTo>
                      <a:pt x="16708" y="270562"/>
                      <a:pt x="30182" y="298588"/>
                      <a:pt x="45273" y="324998"/>
                    </a:cubicBezTo>
                    <a:cubicBezTo>
                      <a:pt x="64138" y="274335"/>
                      <a:pt x="101326" y="174087"/>
                      <a:pt x="101326" y="174087"/>
                    </a:cubicBezTo>
                    <a:cubicBezTo>
                      <a:pt x="101326" y="174087"/>
                      <a:pt x="118573" y="164924"/>
                      <a:pt x="118573" y="166541"/>
                    </a:cubicBezTo>
                    <a:lnTo>
                      <a:pt x="143905" y="102404"/>
                    </a:lnTo>
                    <a:lnTo>
                      <a:pt x="160074" y="93780"/>
                    </a:lnTo>
                    <a:lnTo>
                      <a:pt x="180016" y="51202"/>
                    </a:lnTo>
                    <a:lnTo>
                      <a:pt x="224211" y="58209"/>
                    </a:lnTo>
                    <a:lnTo>
                      <a:pt x="313680" y="108332"/>
                    </a:lnTo>
                    <a:lnTo>
                      <a:pt x="413928" y="136359"/>
                    </a:lnTo>
                    <a:cubicBezTo>
                      <a:pt x="388058" y="70605"/>
                      <a:pt x="314758" y="14013"/>
                      <a:pt x="226367" y="14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Freeform: Shape 28">
                <a:extLst>
                  <a:ext uri="{FF2B5EF4-FFF2-40B4-BE49-F238E27FC236}">
                    <a16:creationId xmlns:a16="http://schemas.microsoft.com/office/drawing/2014/main" id="{3A317E91-AD6D-4359-80EB-2CC26C158817}"/>
                  </a:ext>
                </a:extLst>
              </p:cNvPr>
              <p:cNvSpPr/>
              <p:nvPr userDrawn="1"/>
            </p:nvSpPr>
            <p:spPr>
              <a:xfrm>
                <a:off x="554627" y="-469543"/>
                <a:ext cx="42040" cy="68987"/>
              </a:xfrm>
              <a:custGeom>
                <a:avLst/>
                <a:gdLst>
                  <a:gd name="connsiteX0" fmla="*/ 3773 w 42040"/>
                  <a:gd name="connsiteY0" fmla="*/ 0 h 68987"/>
                  <a:gd name="connsiteX1" fmla="*/ 42040 w 42040"/>
                  <a:gd name="connsiteY1" fmla="*/ 15629 h 68987"/>
                  <a:gd name="connsiteX2" fmla="*/ 15092 w 42040"/>
                  <a:gd name="connsiteY2" fmla="*/ 66292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29"/>
                    </a:lnTo>
                    <a:lnTo>
                      <a:pt x="15092" y="66292"/>
                    </a:lnTo>
                    <a:lnTo>
                      <a:pt x="0" y="68987"/>
                    </a:lnTo>
                    <a:lnTo>
                      <a:pt x="3773" y="39344"/>
                    </a:lnTo>
                    <a:lnTo>
                      <a:pt x="0" y="33415"/>
                    </a:lnTo>
                    <a:lnTo>
                      <a:pt x="37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Freeform: Shape 29">
                <a:extLst>
                  <a:ext uri="{FF2B5EF4-FFF2-40B4-BE49-F238E27FC236}">
                    <a16:creationId xmlns:a16="http://schemas.microsoft.com/office/drawing/2014/main" id="{ECB3D1A1-5A66-4A02-BE86-810C3C28732B}"/>
                  </a:ext>
                </a:extLst>
              </p:cNvPr>
              <p:cNvSpPr/>
              <p:nvPr userDrawn="1"/>
            </p:nvSpPr>
            <p:spPr>
              <a:xfrm>
                <a:off x="531451" y="-451219"/>
                <a:ext cx="101866" cy="137437"/>
              </a:xfrm>
              <a:custGeom>
                <a:avLst/>
                <a:gdLst>
                  <a:gd name="connsiteX0" fmla="*/ 72222 w 101866"/>
                  <a:gd name="connsiteY0" fmla="*/ 0 h 137437"/>
                  <a:gd name="connsiteX1" fmla="*/ 101866 w 101866"/>
                  <a:gd name="connsiteY1" fmla="*/ 12396 h 137437"/>
                  <a:gd name="connsiteX2" fmla="*/ 81385 w 101866"/>
                  <a:gd name="connsiteY2" fmla="*/ 60365 h 137437"/>
                  <a:gd name="connsiteX3" fmla="*/ 62521 w 101866"/>
                  <a:gd name="connsiteY3" fmla="*/ 76534 h 137437"/>
                  <a:gd name="connsiteX4" fmla="*/ 24793 w 101866"/>
                  <a:gd name="connsiteY4" fmla="*/ 137437 h 137437"/>
                  <a:gd name="connsiteX5" fmla="*/ 0 w 101866"/>
                  <a:gd name="connsiteY5" fmla="*/ 137437 h 137437"/>
                  <a:gd name="connsiteX6" fmla="*/ 24793 w 101866"/>
                  <a:gd name="connsiteY6" fmla="*/ 94320 h 137437"/>
                  <a:gd name="connsiteX7" fmla="*/ 44196 w 101866"/>
                  <a:gd name="connsiteY7" fmla="*/ 78151 h 137437"/>
                  <a:gd name="connsiteX8" fmla="*/ 72222 w 101866"/>
                  <a:gd name="connsiteY8" fmla="*/ 0 h 13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6" h="137437">
                    <a:moveTo>
                      <a:pt x="72222" y="0"/>
                    </a:moveTo>
                    <a:lnTo>
                      <a:pt x="101866" y="12396"/>
                    </a:lnTo>
                    <a:lnTo>
                      <a:pt x="81385" y="60365"/>
                    </a:lnTo>
                    <a:lnTo>
                      <a:pt x="62521" y="76534"/>
                    </a:lnTo>
                    <a:lnTo>
                      <a:pt x="24793" y="137437"/>
                    </a:lnTo>
                    <a:lnTo>
                      <a:pt x="0" y="137437"/>
                    </a:lnTo>
                    <a:lnTo>
                      <a:pt x="24793" y="94320"/>
                    </a:lnTo>
                    <a:lnTo>
                      <a:pt x="44196" y="78151"/>
                    </a:lnTo>
                    <a:lnTo>
                      <a:pt x="7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Freeform: Shape 30">
                <a:extLst>
                  <a:ext uri="{FF2B5EF4-FFF2-40B4-BE49-F238E27FC236}">
                    <a16:creationId xmlns:a16="http://schemas.microsoft.com/office/drawing/2014/main" id="{A08BF0EC-988C-4C07-8291-405DFDC1C9C3}"/>
                  </a:ext>
                </a:extLst>
              </p:cNvPr>
              <p:cNvSpPr/>
              <p:nvPr userDrawn="1"/>
            </p:nvSpPr>
            <p:spPr>
              <a:xfrm>
                <a:off x="581037" y="-436667"/>
                <a:ext cx="91086" cy="122885"/>
              </a:xfrm>
              <a:custGeom>
                <a:avLst/>
                <a:gdLst>
                  <a:gd name="connsiteX0" fmla="*/ 61442 w 91086"/>
                  <a:gd name="connsiteY0" fmla="*/ 0 h 122885"/>
                  <a:gd name="connsiteX1" fmla="*/ 91086 w 91086"/>
                  <a:gd name="connsiteY1" fmla="*/ 10241 h 122885"/>
                  <a:gd name="connsiteX2" fmla="*/ 49585 w 91086"/>
                  <a:gd name="connsiteY2" fmla="*/ 122885 h 122885"/>
                  <a:gd name="connsiteX3" fmla="*/ 0 w 91086"/>
                  <a:gd name="connsiteY3" fmla="*/ 122885 h 122885"/>
                  <a:gd name="connsiteX4" fmla="*/ 47429 w 91086"/>
                  <a:gd name="connsiteY4" fmla="*/ 48507 h 122885"/>
                  <a:gd name="connsiteX5" fmla="*/ 61442 w 91086"/>
                  <a:gd name="connsiteY5" fmla="*/ 0 h 1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5">
                    <a:moveTo>
                      <a:pt x="61442" y="0"/>
                    </a:moveTo>
                    <a:lnTo>
                      <a:pt x="91086" y="10241"/>
                    </a:lnTo>
                    <a:cubicBezTo>
                      <a:pt x="88391" y="47969"/>
                      <a:pt x="75994" y="86235"/>
                      <a:pt x="49585" y="122885"/>
                    </a:cubicBezTo>
                    <a:lnTo>
                      <a:pt x="0" y="122885"/>
                    </a:lnTo>
                    <a:lnTo>
                      <a:pt x="47429" y="48507"/>
                    </a:lnTo>
                    <a:lnTo>
                      <a:pt x="614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Freeform: Shape 31">
                <a:extLst>
                  <a:ext uri="{FF2B5EF4-FFF2-40B4-BE49-F238E27FC236}">
                    <a16:creationId xmlns:a16="http://schemas.microsoft.com/office/drawing/2014/main" id="{512F63D6-D734-462F-B768-6A90D7784605}"/>
                  </a:ext>
                </a:extLst>
              </p:cNvPr>
              <p:cNvSpPr/>
              <p:nvPr userDrawn="1"/>
            </p:nvSpPr>
            <p:spPr>
              <a:xfrm>
                <a:off x="487256" y="-3854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Freeform: Shape 32">
                <a:extLst>
                  <a:ext uri="{FF2B5EF4-FFF2-40B4-BE49-F238E27FC236}">
                    <a16:creationId xmlns:a16="http://schemas.microsoft.com/office/drawing/2014/main" id="{5DE7F66E-2829-4DE8-B65B-A4DFE9436A44}"/>
                  </a:ext>
                </a:extLst>
              </p:cNvPr>
              <p:cNvSpPr/>
              <p:nvPr userDrawn="1"/>
            </p:nvSpPr>
            <p:spPr>
              <a:xfrm>
                <a:off x="280292" y="-303004"/>
                <a:ext cx="341168" cy="78690"/>
              </a:xfrm>
              <a:custGeom>
                <a:avLst/>
                <a:gdLst>
                  <a:gd name="connsiteX0" fmla="*/ 0 w 341168"/>
                  <a:gd name="connsiteY0" fmla="*/ 0 h 78690"/>
                  <a:gd name="connsiteX1" fmla="*/ 341168 w 341168"/>
                  <a:gd name="connsiteY1" fmla="*/ 0 h 78690"/>
                  <a:gd name="connsiteX2" fmla="*/ 170853 w 341168"/>
                  <a:gd name="connsiteY2" fmla="*/ 78690 h 78690"/>
                  <a:gd name="connsiteX3" fmla="*/ 0 w 341168"/>
                  <a:gd name="connsiteY3" fmla="*/ 0 h 78690"/>
                </a:gdLst>
                <a:ahLst/>
                <a:cxnLst>
                  <a:cxn ang="0">
                    <a:pos x="connsiteX0" y="connsiteY0"/>
                  </a:cxn>
                  <a:cxn ang="0">
                    <a:pos x="connsiteX1" y="connsiteY1"/>
                  </a:cxn>
                  <a:cxn ang="0">
                    <a:pos x="connsiteX2" y="connsiteY2"/>
                  </a:cxn>
                  <a:cxn ang="0">
                    <a:pos x="connsiteX3" y="connsiteY3"/>
                  </a:cxn>
                </a:cxnLst>
                <a:rect l="l" t="t" r="r" b="b"/>
                <a:pathLst>
                  <a:path w="341168" h="78690">
                    <a:moveTo>
                      <a:pt x="0" y="0"/>
                    </a:moveTo>
                    <a:lnTo>
                      <a:pt x="341168" y="0"/>
                    </a:lnTo>
                    <a:cubicBezTo>
                      <a:pt x="301823" y="50664"/>
                      <a:pt x="233912" y="78690"/>
                      <a:pt x="170853" y="78690"/>
                    </a:cubicBezTo>
                    <a:cubicBezTo>
                      <a:pt x="115879" y="78690"/>
                      <a:pt x="48507" y="59287"/>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Tree>
    <p:extLst>
      <p:ext uri="{BB962C8B-B14F-4D97-AF65-F5344CB8AC3E}">
        <p14:creationId xmlns:p14="http://schemas.microsoft.com/office/powerpoint/2010/main" val="1537058807"/>
      </p:ext>
    </p:extLst>
  </p:cSld>
  <p:clrMap bg1="lt1" tx1="dk1" bg2="lt2" tx2="dk2" accent1="accent1" accent2="accent2" accent3="accent3" accent4="accent4" accent5="accent5" accent6="accent6" hlink="hlink" folHlink="folHlink"/>
  <p:sldLayoutIdLst>
    <p:sldLayoutId id="2147483704" r:id="rId1"/>
    <p:sldLayoutId id="2147483657" r:id="rId2"/>
    <p:sldLayoutId id="2147483702" r:id="rId3"/>
    <p:sldLayoutId id="214748370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428503422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oneazwealth.com/"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imcgrupo.com/covid-19-news-fbi-reports-300-increase-in-reported-cybercrimes/" TargetMode="Externa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optoutprescreen.com"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aveibeenpwned.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cid:41ea769b-7499-4d9a-8a6c-7b9edf335ff1@namprd11.prod.outlook.com" TargetMode="External"/><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washingtonpost.com/technology/2021/07/22/data-phones-leaks-church/"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iphonelife.com/content/how-to-prevent-web-app-data-tracking-your-iphone"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jfif"/></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2.jp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6.png"/><Relationship Id="rId7" Type="http://schemas.openxmlformats.org/officeDocument/2006/relationships/diagramColors" Target="../diagrams/colors2.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www.oneazwealth.com/"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www.oneazwealth.com/"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www.oneazwealth.com/" TargetMode="External"/><Relationship Id="rId3" Type="http://schemas.openxmlformats.org/officeDocument/2006/relationships/image" Target="../media/image7.jpe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www.oneazwealth.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4554" y="5798961"/>
            <a:ext cx="887046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Securities and advisory services are offered through LPL Financial (LPL), a registered investment advisor and broker-dealer (member FINRA/SIPC).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Insurance products are offered through LPL or its licensed affiliates. OneAZ Credit Union (OneAZ CU) and OneAZ Wealth Management </a:t>
            </a:r>
            <a:r>
              <a:rPr kumimoji="0" lang="en-US" sz="750" b="1" i="0" u="sng"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are not</a:t>
            </a:r>
            <a:r>
              <a:rPr kumimoji="0" lang="en-US" sz="750" b="0"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kumimoji="0" lang="en-US" alt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689" y="885738"/>
            <a:ext cx="4450285" cy="1488706"/>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3024554" y="6353854"/>
          <a:ext cx="8870461" cy="325120"/>
        </p:xfrm>
        <a:graphic>
          <a:graphicData uri="http://schemas.openxmlformats.org/drawingml/2006/table">
            <a:tbl>
              <a:tblPr firstRow="1" firstCol="1" lastRow="1" lastCol="1" bandRow="1" bandCol="1"/>
              <a:tblGrid>
                <a:gridCol w="2532586">
                  <a:extLst>
                    <a:ext uri="{9D8B030D-6E8A-4147-A177-3AD203B41FA5}">
                      <a16:colId xmlns:a16="http://schemas.microsoft.com/office/drawing/2014/main" val="3236136599"/>
                    </a:ext>
                  </a:extLst>
                </a:gridCol>
                <a:gridCol w="2240712">
                  <a:extLst>
                    <a:ext uri="{9D8B030D-6E8A-4147-A177-3AD203B41FA5}">
                      <a16:colId xmlns:a16="http://schemas.microsoft.com/office/drawing/2014/main" val="677956393"/>
                    </a:ext>
                  </a:extLst>
                </a:gridCol>
                <a:gridCol w="2815540">
                  <a:extLst>
                    <a:ext uri="{9D8B030D-6E8A-4147-A177-3AD203B41FA5}">
                      <a16:colId xmlns:a16="http://schemas.microsoft.com/office/drawing/2014/main" val="180355062"/>
                    </a:ext>
                  </a:extLst>
                </a:gridCol>
                <a:gridCol w="1281623">
                  <a:extLst>
                    <a:ext uri="{9D8B030D-6E8A-4147-A177-3AD203B41FA5}">
                      <a16:colId xmlns:a16="http://schemas.microsoft.com/office/drawing/2014/main" val="330343158"/>
                    </a:ext>
                  </a:extLst>
                </a:gridCol>
              </a:tblGrid>
              <a:tr h="311624">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4554" y="5512784"/>
            <a:ext cx="887046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1921B723-49B7-D7B5-C6E5-CB3F448E4CCC}"/>
              </a:ext>
            </a:extLst>
          </p:cNvPr>
          <p:cNvSpPr txBox="1"/>
          <p:nvPr/>
        </p:nvSpPr>
        <p:spPr>
          <a:xfrm>
            <a:off x="3024554" y="5101875"/>
            <a:ext cx="88704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Please visit https://www.lpl.com/disclosures/is-lpl-relationship-disclosure.html for more detailed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a:t>
            </a:r>
          </a:p>
        </p:txBody>
      </p:sp>
      <p:sp>
        <p:nvSpPr>
          <p:cNvPr id="2" name="Text Placeholder 4">
            <a:extLst>
              <a:ext uri="{FF2B5EF4-FFF2-40B4-BE49-F238E27FC236}">
                <a16:creationId xmlns:a16="http://schemas.microsoft.com/office/drawing/2014/main" id="{7362E761-6872-4859-C7A8-8B97A72C5CED}"/>
              </a:ext>
            </a:extLst>
          </p:cNvPr>
          <p:cNvSpPr txBox="1">
            <a:spLocks/>
          </p:cNvSpPr>
          <p:nvPr/>
        </p:nvSpPr>
        <p:spPr>
          <a:xfrm>
            <a:off x="4918897" y="3374784"/>
            <a:ext cx="5608320" cy="918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The presentation will begin shortly.</a:t>
            </a:r>
          </a:p>
        </p:txBody>
      </p:sp>
      <p:sp>
        <p:nvSpPr>
          <p:cNvPr id="7" name="TextBox 6">
            <a:extLst>
              <a:ext uri="{FF2B5EF4-FFF2-40B4-BE49-F238E27FC236}">
                <a16:creationId xmlns:a16="http://schemas.microsoft.com/office/drawing/2014/main" id="{BB92E39A-73B9-2AC5-B3E6-A23F4171C275}"/>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4"/>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48931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EBCA57-B389-42E8-B062-03CB032A7BFD}"/>
              </a:ext>
            </a:extLst>
          </p:cNvPr>
          <p:cNvSpPr>
            <a:spLocks noGrp="1"/>
          </p:cNvSpPr>
          <p:nvPr>
            <p:ph sz="quarter" idx="13"/>
          </p:nvPr>
        </p:nvSpPr>
        <p:spPr>
          <a:xfrm>
            <a:off x="9158504" y="2493462"/>
            <a:ext cx="2185842" cy="2841243"/>
          </a:xfrm>
        </p:spPr>
        <p:txBody>
          <a:bodyPr/>
          <a:lstStyle/>
          <a:p>
            <a:pPr marL="342900" lvl="1" indent="-342900">
              <a:lnSpc>
                <a:spcPct val="100000"/>
              </a:lnSpc>
              <a:spcBef>
                <a:spcPts val="1800"/>
              </a:spcBef>
              <a:buClr>
                <a:srgbClr val="0070C0"/>
              </a:buClr>
              <a:buFont typeface="Wingdings" panose="05000000000000000000" pitchFamily="2" charset="2"/>
              <a:buChar char="ü"/>
            </a:pPr>
            <a:r>
              <a:rPr lang="en-US" sz="2400" dirty="0">
                <a:solidFill>
                  <a:schemeClr val="tx1"/>
                </a:solidFill>
                <a:latin typeface="+mj-lt"/>
              </a:rPr>
              <a:t>Information</a:t>
            </a:r>
          </a:p>
          <a:p>
            <a:pPr marL="342900" lvl="1" indent="-342900">
              <a:lnSpc>
                <a:spcPct val="100000"/>
              </a:lnSpc>
              <a:spcBef>
                <a:spcPts val="1800"/>
              </a:spcBef>
              <a:buClr>
                <a:srgbClr val="0070C0"/>
              </a:buClr>
              <a:buFont typeface="Wingdings" panose="05000000000000000000" pitchFamily="2" charset="2"/>
              <a:buChar char="ü"/>
            </a:pPr>
            <a:r>
              <a:rPr lang="en-US" sz="2400" dirty="0">
                <a:solidFill>
                  <a:schemeClr val="tx1"/>
                </a:solidFill>
                <a:latin typeface="+mj-lt"/>
              </a:rPr>
              <a:t>Money</a:t>
            </a:r>
          </a:p>
          <a:p>
            <a:pPr marL="342900" lvl="1" indent="-342900">
              <a:lnSpc>
                <a:spcPct val="100000"/>
              </a:lnSpc>
              <a:spcBef>
                <a:spcPts val="1800"/>
              </a:spcBef>
              <a:buClr>
                <a:srgbClr val="0070C0"/>
              </a:buClr>
              <a:buFont typeface="Wingdings" panose="05000000000000000000" pitchFamily="2" charset="2"/>
              <a:buChar char="ü"/>
            </a:pPr>
            <a:r>
              <a:rPr lang="en-US" sz="2400" dirty="0">
                <a:solidFill>
                  <a:schemeClr val="tx1"/>
                </a:solidFill>
                <a:latin typeface="+mj-lt"/>
              </a:rPr>
              <a:t>Chaos </a:t>
            </a:r>
          </a:p>
        </p:txBody>
      </p:sp>
      <p:sp>
        <p:nvSpPr>
          <p:cNvPr id="5" name="Title 4">
            <a:extLst>
              <a:ext uri="{FF2B5EF4-FFF2-40B4-BE49-F238E27FC236}">
                <a16:creationId xmlns:a16="http://schemas.microsoft.com/office/drawing/2014/main" id="{12D706EA-1A5D-4F4E-BFB6-89B0B6AE6E3E}"/>
              </a:ext>
            </a:extLst>
          </p:cNvPr>
          <p:cNvSpPr>
            <a:spLocks noGrp="1"/>
          </p:cNvSpPr>
          <p:nvPr>
            <p:ph type="title"/>
          </p:nvPr>
        </p:nvSpPr>
        <p:spPr>
          <a:xfrm>
            <a:off x="1045408" y="240632"/>
            <a:ext cx="10702114" cy="769600"/>
          </a:xfrm>
        </p:spPr>
        <p:txBody>
          <a:bodyPr anchor="ctr"/>
          <a:lstStyle/>
          <a:p>
            <a:pPr>
              <a:lnSpc>
                <a:spcPct val="100000"/>
              </a:lnSpc>
            </a:pPr>
            <a:r>
              <a:rPr lang="en-US" sz="4600" dirty="0"/>
              <a:t>How and Why</a:t>
            </a:r>
          </a:p>
        </p:txBody>
      </p:sp>
      <p:sp>
        <p:nvSpPr>
          <p:cNvPr id="8" name="TextBox 7">
            <a:extLst>
              <a:ext uri="{FF2B5EF4-FFF2-40B4-BE49-F238E27FC236}">
                <a16:creationId xmlns:a16="http://schemas.microsoft.com/office/drawing/2014/main" id="{B2E77B75-8D61-4325-B156-C6C5601EBF03}"/>
              </a:ext>
            </a:extLst>
          </p:cNvPr>
          <p:cNvSpPr txBox="1"/>
          <p:nvPr/>
        </p:nvSpPr>
        <p:spPr>
          <a:xfrm>
            <a:off x="2502568" y="4993254"/>
            <a:ext cx="7748337" cy="91440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rtlCol="0" anchor="ctr" anchorCtr="0">
            <a:noAutofit/>
          </a:bodyPr>
          <a:lstStyle/>
          <a:p>
            <a:pPr algn="ctr"/>
            <a:r>
              <a:rPr lang="en-US" sz="2400" dirty="0">
                <a:solidFill>
                  <a:srgbClr val="001F45"/>
                </a:solidFill>
                <a:latin typeface="PrudentialModern SemCond" pitchFamily="2" charset="0"/>
                <a:cs typeface="Arial" pitchFamily="34" charset="0"/>
              </a:rPr>
              <a:t>The FBI reports that since the start of the pandemic, </a:t>
            </a:r>
            <a:br>
              <a:rPr lang="en-US" sz="2400" dirty="0">
                <a:solidFill>
                  <a:srgbClr val="001F45"/>
                </a:solidFill>
                <a:latin typeface="PrudentialModern SemCond" pitchFamily="2" charset="0"/>
                <a:cs typeface="Arial" pitchFamily="34" charset="0"/>
              </a:rPr>
            </a:br>
            <a:r>
              <a:rPr lang="en-US" sz="2400" dirty="0">
                <a:solidFill>
                  <a:srgbClr val="001F45"/>
                </a:solidFill>
                <a:latin typeface="PrudentialModern SemCond" pitchFamily="2" charset="0"/>
                <a:cs typeface="Arial" pitchFamily="34" charset="0"/>
              </a:rPr>
              <a:t>cyberattacks have increased by 300%.</a:t>
            </a:r>
          </a:p>
        </p:txBody>
      </p:sp>
      <p:sp>
        <p:nvSpPr>
          <p:cNvPr id="10" name="TextBox 9">
            <a:extLst>
              <a:ext uri="{FF2B5EF4-FFF2-40B4-BE49-F238E27FC236}">
                <a16:creationId xmlns:a16="http://schemas.microsoft.com/office/drawing/2014/main" id="{F6B6990E-A688-4DDD-8FC5-BCAB7ECDB502}"/>
              </a:ext>
            </a:extLst>
          </p:cNvPr>
          <p:cNvSpPr txBox="1"/>
          <p:nvPr/>
        </p:nvSpPr>
        <p:spPr>
          <a:xfrm>
            <a:off x="1137202" y="6137521"/>
            <a:ext cx="8918223" cy="191151"/>
          </a:xfrm>
          <a:prstGeom prst="rect">
            <a:avLst/>
          </a:prstGeom>
        </p:spPr>
        <p:txBody>
          <a:bodyPr vert="horz" wrap="none" lIns="0" tIns="0" rIns="0" bIns="0" rtlCol="0" anchor="b" anchorCtr="0">
            <a:noAutofit/>
          </a:bodyPr>
          <a:lstStyle/>
          <a:p>
            <a:r>
              <a:rPr lang="en-US" sz="1100" dirty="0">
                <a:solidFill>
                  <a:srgbClr val="7F7F7F"/>
                </a:solidFill>
                <a:hlinkClick r:id="rId3">
                  <a:extLst>
                    <a:ext uri="{A12FA001-AC4F-418D-AE19-62706E023703}">
                      <ahyp:hlinkClr xmlns:ahyp="http://schemas.microsoft.com/office/drawing/2018/hyperlinkcolor" val="tx"/>
                    </a:ext>
                  </a:extLst>
                </a:hlinkClick>
              </a:rPr>
              <a:t>COVID-19 News: FBI Reports 300% Increase in Reported Cybercrimes - IMC Grupo</a:t>
            </a:r>
            <a:endParaRPr lang="en-US" sz="1100" spc="0" dirty="0">
              <a:solidFill>
                <a:srgbClr val="7F7F7F"/>
              </a:solidFill>
            </a:endParaRPr>
          </a:p>
        </p:txBody>
      </p:sp>
      <p:graphicFrame>
        <p:nvGraphicFramePr>
          <p:cNvPr id="11" name="Diagram 10">
            <a:extLst>
              <a:ext uri="{FF2B5EF4-FFF2-40B4-BE49-F238E27FC236}">
                <a16:creationId xmlns:a16="http://schemas.microsoft.com/office/drawing/2014/main" id="{D1DD03EA-DB7B-4CA2-B6D5-E8C6F8617CB0}"/>
              </a:ext>
            </a:extLst>
          </p:cNvPr>
          <p:cNvGraphicFramePr/>
          <p:nvPr>
            <p:extLst>
              <p:ext uri="{D42A27DB-BD31-4B8C-83A1-F6EECF244321}">
                <p14:modId xmlns:p14="http://schemas.microsoft.com/office/powerpoint/2010/main" val="803234473"/>
              </p:ext>
            </p:extLst>
          </p:nvPr>
        </p:nvGraphicFramePr>
        <p:xfrm>
          <a:off x="4189109" y="1455433"/>
          <a:ext cx="3928533" cy="3036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469482D4-9ABB-47EC-98DC-63981EA0EC98}"/>
              </a:ext>
            </a:extLst>
          </p:cNvPr>
          <p:cNvSpPr txBox="1"/>
          <p:nvPr/>
        </p:nvSpPr>
        <p:spPr>
          <a:xfrm>
            <a:off x="1137202" y="2400730"/>
            <a:ext cx="2839454" cy="1033094"/>
          </a:xfrm>
          <a:prstGeom prst="rect">
            <a:avLst/>
          </a:prstGeom>
        </p:spPr>
        <p:txBody>
          <a:bodyPr vert="horz" wrap="none" lIns="0" tIns="0" rIns="0" bIns="0" rtlCol="0" anchor="ctr" anchorCtr="0">
            <a:noAutofit/>
          </a:bodyPr>
          <a:lstStyle/>
          <a:p>
            <a:r>
              <a:rPr lang="en-US" sz="3000" dirty="0">
                <a:solidFill>
                  <a:schemeClr val="bg2"/>
                </a:solidFill>
                <a:latin typeface="+mj-lt"/>
                <a:cs typeface="Arial" pitchFamily="34" charset="0"/>
              </a:rPr>
              <a:t>Three Types</a:t>
            </a:r>
            <a:br>
              <a:rPr lang="en-US" sz="3000" dirty="0">
                <a:solidFill>
                  <a:schemeClr val="bg2"/>
                </a:solidFill>
                <a:latin typeface="+mj-lt"/>
                <a:cs typeface="Arial" pitchFamily="34" charset="0"/>
              </a:rPr>
            </a:br>
            <a:r>
              <a:rPr lang="en-US" sz="3000" dirty="0">
                <a:solidFill>
                  <a:schemeClr val="bg2"/>
                </a:solidFill>
                <a:latin typeface="+mj-lt"/>
                <a:cs typeface="Arial" pitchFamily="34" charset="0"/>
              </a:rPr>
              <a:t>of Cyber Attacks:</a:t>
            </a:r>
          </a:p>
        </p:txBody>
      </p:sp>
      <p:sp>
        <p:nvSpPr>
          <p:cNvPr id="13" name="TextBox 12">
            <a:extLst>
              <a:ext uri="{FF2B5EF4-FFF2-40B4-BE49-F238E27FC236}">
                <a16:creationId xmlns:a16="http://schemas.microsoft.com/office/drawing/2014/main" id="{F273A681-549B-428B-A3E2-0CE4CF83635F}"/>
              </a:ext>
            </a:extLst>
          </p:cNvPr>
          <p:cNvSpPr txBox="1"/>
          <p:nvPr/>
        </p:nvSpPr>
        <p:spPr>
          <a:xfrm>
            <a:off x="4503319" y="1816676"/>
            <a:ext cx="530578" cy="474133"/>
          </a:xfrm>
          <a:prstGeom prst="rect">
            <a:avLst/>
          </a:prstGeom>
        </p:spPr>
        <p:txBody>
          <a:bodyPr vert="horz" wrap="square" lIns="0" tIns="0" rIns="0" bIns="0" rtlCol="0" anchor="b" anchorCtr="0">
            <a:noAutofit/>
          </a:bodyPr>
          <a:lstStyle/>
          <a:p>
            <a:r>
              <a:rPr lang="en-US" sz="2900" dirty="0">
                <a:solidFill>
                  <a:srgbClr val="001F45"/>
                </a:solidFill>
                <a:latin typeface="PrudentialModern SemCond" pitchFamily="2" charset="0"/>
                <a:cs typeface="Arial" pitchFamily="34" charset="0"/>
              </a:rPr>
              <a:t>1.</a:t>
            </a:r>
          </a:p>
        </p:txBody>
      </p:sp>
      <p:sp>
        <p:nvSpPr>
          <p:cNvPr id="14" name="TextBox 13">
            <a:extLst>
              <a:ext uri="{FF2B5EF4-FFF2-40B4-BE49-F238E27FC236}">
                <a16:creationId xmlns:a16="http://schemas.microsoft.com/office/drawing/2014/main" id="{1B5F7710-E625-429E-AA0D-6BE864A39644}"/>
              </a:ext>
            </a:extLst>
          </p:cNvPr>
          <p:cNvSpPr txBox="1"/>
          <p:nvPr/>
        </p:nvSpPr>
        <p:spPr>
          <a:xfrm>
            <a:off x="4739447" y="2719789"/>
            <a:ext cx="530578" cy="474133"/>
          </a:xfrm>
          <a:prstGeom prst="rect">
            <a:avLst/>
          </a:prstGeom>
        </p:spPr>
        <p:txBody>
          <a:bodyPr vert="horz" wrap="square" lIns="0" tIns="0" rIns="0" bIns="0" rtlCol="0" anchor="b" anchorCtr="0">
            <a:noAutofit/>
          </a:bodyPr>
          <a:lstStyle/>
          <a:p>
            <a:r>
              <a:rPr lang="en-US" sz="2900" dirty="0">
                <a:solidFill>
                  <a:srgbClr val="001F45"/>
                </a:solidFill>
                <a:latin typeface="PrudentialModern SemCond" pitchFamily="2" charset="0"/>
                <a:cs typeface="Arial" pitchFamily="34" charset="0"/>
              </a:rPr>
              <a:t>2.</a:t>
            </a:r>
          </a:p>
        </p:txBody>
      </p:sp>
      <p:sp>
        <p:nvSpPr>
          <p:cNvPr id="15" name="TextBox 14">
            <a:extLst>
              <a:ext uri="{FF2B5EF4-FFF2-40B4-BE49-F238E27FC236}">
                <a16:creationId xmlns:a16="http://schemas.microsoft.com/office/drawing/2014/main" id="{1B719C1C-2B85-4DF0-93CB-FAA25F4485E1}"/>
              </a:ext>
            </a:extLst>
          </p:cNvPr>
          <p:cNvSpPr txBox="1"/>
          <p:nvPr/>
        </p:nvSpPr>
        <p:spPr>
          <a:xfrm>
            <a:off x="4473219" y="3605967"/>
            <a:ext cx="530578" cy="474133"/>
          </a:xfrm>
          <a:prstGeom prst="rect">
            <a:avLst/>
          </a:prstGeom>
        </p:spPr>
        <p:txBody>
          <a:bodyPr vert="horz" wrap="square" lIns="0" tIns="0" rIns="0" bIns="0" rtlCol="0" anchor="b" anchorCtr="0">
            <a:noAutofit/>
          </a:bodyPr>
          <a:lstStyle/>
          <a:p>
            <a:r>
              <a:rPr lang="en-US" sz="2900" dirty="0">
                <a:solidFill>
                  <a:srgbClr val="001F45"/>
                </a:solidFill>
                <a:latin typeface="PrudentialModern SemCond" pitchFamily="2" charset="0"/>
                <a:cs typeface="Arial" pitchFamily="34" charset="0"/>
              </a:rPr>
              <a:t>3.</a:t>
            </a:r>
          </a:p>
        </p:txBody>
      </p:sp>
      <p:sp>
        <p:nvSpPr>
          <p:cNvPr id="16" name="Slide Number Placeholder 4">
            <a:extLst>
              <a:ext uri="{FF2B5EF4-FFF2-40B4-BE49-F238E27FC236}">
                <a16:creationId xmlns:a16="http://schemas.microsoft.com/office/drawing/2014/main" id="{23C12F6A-765E-42BC-B234-7FB2ED44E9F3}"/>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10</a:t>
            </a:fld>
            <a:endParaRPr lang="en-US" sz="1100">
              <a:solidFill>
                <a:srgbClr val="595959"/>
              </a:solidFill>
            </a:endParaRPr>
          </a:p>
        </p:txBody>
      </p:sp>
      <p:sp>
        <p:nvSpPr>
          <p:cNvPr id="17" name="TextBox 16">
            <a:extLst>
              <a:ext uri="{FF2B5EF4-FFF2-40B4-BE49-F238E27FC236}">
                <a16:creationId xmlns:a16="http://schemas.microsoft.com/office/drawing/2014/main" id="{20F5FFB7-3639-4023-BEE2-4DAC94AF06E5}"/>
              </a:ext>
            </a:extLst>
          </p:cNvPr>
          <p:cNvSpPr txBox="1"/>
          <p:nvPr/>
        </p:nvSpPr>
        <p:spPr>
          <a:xfrm>
            <a:off x="8635760" y="1674466"/>
            <a:ext cx="2839454" cy="1033094"/>
          </a:xfrm>
          <a:prstGeom prst="rect">
            <a:avLst/>
          </a:prstGeom>
        </p:spPr>
        <p:txBody>
          <a:bodyPr vert="horz" wrap="none" lIns="0" tIns="0" rIns="0" bIns="0" rtlCol="0" anchor="ctr" anchorCtr="0">
            <a:noAutofit/>
          </a:bodyPr>
          <a:lstStyle/>
          <a:p>
            <a:r>
              <a:rPr lang="en-US" sz="3000" dirty="0">
                <a:solidFill>
                  <a:schemeClr val="bg2"/>
                </a:solidFill>
                <a:latin typeface="+mj-lt"/>
                <a:cs typeface="Arial" pitchFamily="34" charset="0"/>
              </a:rPr>
              <a:t>What do they want?</a:t>
            </a:r>
          </a:p>
        </p:txBody>
      </p:sp>
    </p:spTree>
    <p:extLst>
      <p:ext uri="{BB962C8B-B14F-4D97-AF65-F5344CB8AC3E}">
        <p14:creationId xmlns:p14="http://schemas.microsoft.com/office/powerpoint/2010/main" val="140537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6AD7-F8EB-4CC3-B076-1612252CEBEC}"/>
              </a:ext>
            </a:extLst>
          </p:cNvPr>
          <p:cNvSpPr>
            <a:spLocks noGrp="1"/>
          </p:cNvSpPr>
          <p:nvPr>
            <p:ph type="title"/>
          </p:nvPr>
        </p:nvSpPr>
        <p:spPr>
          <a:xfrm>
            <a:off x="1033778" y="73955"/>
            <a:ext cx="10470539" cy="1030945"/>
          </a:xfrm>
        </p:spPr>
        <p:txBody>
          <a:bodyPr/>
          <a:lstStyle/>
          <a:p>
            <a:pPr>
              <a:lnSpc>
                <a:spcPct val="100000"/>
              </a:lnSpc>
            </a:pPr>
            <a:r>
              <a:rPr lang="en-US" dirty="0"/>
              <a:t>Data: From Accumulation to Monetization </a:t>
            </a:r>
            <a:br>
              <a:rPr lang="en-US" sz="4600" dirty="0"/>
            </a:br>
            <a:endParaRPr lang="en-US" sz="4600" dirty="0"/>
          </a:p>
        </p:txBody>
      </p:sp>
      <p:sp>
        <p:nvSpPr>
          <p:cNvPr id="11" name="TextBox 10">
            <a:extLst>
              <a:ext uri="{FF2B5EF4-FFF2-40B4-BE49-F238E27FC236}">
                <a16:creationId xmlns:a16="http://schemas.microsoft.com/office/drawing/2014/main" id="{FA867B32-C0AB-45E9-B7E0-80DB33298191}"/>
              </a:ext>
            </a:extLst>
          </p:cNvPr>
          <p:cNvSpPr txBox="1"/>
          <p:nvPr/>
        </p:nvSpPr>
        <p:spPr>
          <a:xfrm>
            <a:off x="380630" y="4752624"/>
            <a:ext cx="914400" cy="914400"/>
          </a:xfrm>
          <a:prstGeom prst="rect">
            <a:avLst/>
          </a:prstGeom>
        </p:spPr>
        <p:txBody>
          <a:bodyPr vert="horz" wrap="none" lIns="0" tIns="0" rIns="0" bIns="0" rtlCol="0" anchor="b" anchorCtr="0">
            <a:noAutofit/>
          </a:bodyPr>
          <a:lstStyle/>
          <a:p>
            <a:endParaRPr lang="en-US" sz="2400" dirty="0">
              <a:solidFill>
                <a:srgbClr val="001F45"/>
              </a:solidFill>
              <a:latin typeface="PrudentialModern SemCond" pitchFamily="2" charset="0"/>
              <a:cs typeface="Arial" pitchFamily="34" charset="0"/>
            </a:endParaRPr>
          </a:p>
        </p:txBody>
      </p:sp>
      <p:sp>
        <p:nvSpPr>
          <p:cNvPr id="13" name="TextBox 12">
            <a:extLst>
              <a:ext uri="{FF2B5EF4-FFF2-40B4-BE49-F238E27FC236}">
                <a16:creationId xmlns:a16="http://schemas.microsoft.com/office/drawing/2014/main" id="{1FD4EDB6-32D7-4B4D-9805-3FA25699F502}"/>
              </a:ext>
            </a:extLst>
          </p:cNvPr>
          <p:cNvSpPr txBox="1"/>
          <p:nvPr/>
        </p:nvSpPr>
        <p:spPr>
          <a:xfrm>
            <a:off x="1164404" y="6087673"/>
            <a:ext cx="7783656" cy="301837"/>
          </a:xfrm>
          <a:prstGeom prst="rect">
            <a:avLst/>
          </a:prstGeom>
        </p:spPr>
        <p:txBody>
          <a:bodyPr vert="horz" wrap="none" lIns="0" tIns="0" rIns="0" bIns="0" rtlCol="0" anchor="ctr" anchorCtr="0">
            <a:noAutofit/>
          </a:bodyPr>
          <a:lstStyle/>
          <a:p>
            <a:r>
              <a:rPr lang="en-US" sz="1100" spc="0" dirty="0">
                <a:solidFill>
                  <a:srgbClr val="595959"/>
                </a:solidFill>
              </a:rPr>
              <a:t>https://www.iii.org/fact-statistic/facts-statistics-identity-theft-and-cybercrime</a:t>
            </a:r>
          </a:p>
        </p:txBody>
      </p:sp>
      <p:pic>
        <p:nvPicPr>
          <p:cNvPr id="15" name="Picture 14" descr="Chart&#10;&#10;Description automatically generated">
            <a:extLst>
              <a:ext uri="{FF2B5EF4-FFF2-40B4-BE49-F238E27FC236}">
                <a16:creationId xmlns:a16="http://schemas.microsoft.com/office/drawing/2014/main" id="{26B9E4D0-4EB7-4DFE-8936-122E85A0F075}"/>
              </a:ext>
            </a:extLst>
          </p:cNvPr>
          <p:cNvPicPr>
            <a:picLocks noChangeAspect="1"/>
          </p:cNvPicPr>
          <p:nvPr/>
        </p:nvPicPr>
        <p:blipFill>
          <a:blip r:embed="rId3"/>
          <a:stretch>
            <a:fillRect/>
          </a:stretch>
        </p:blipFill>
        <p:spPr>
          <a:xfrm>
            <a:off x="2463597" y="2359533"/>
            <a:ext cx="7783656" cy="3632373"/>
          </a:xfrm>
          <a:prstGeom prst="rect">
            <a:avLst/>
          </a:prstGeom>
        </p:spPr>
      </p:pic>
      <p:sp>
        <p:nvSpPr>
          <p:cNvPr id="16" name="TextBox 15">
            <a:extLst>
              <a:ext uri="{FF2B5EF4-FFF2-40B4-BE49-F238E27FC236}">
                <a16:creationId xmlns:a16="http://schemas.microsoft.com/office/drawing/2014/main" id="{E036CAD9-2E80-4945-A022-4730FEC0BE2D}"/>
              </a:ext>
            </a:extLst>
          </p:cNvPr>
          <p:cNvSpPr txBox="1"/>
          <p:nvPr/>
        </p:nvSpPr>
        <p:spPr>
          <a:xfrm>
            <a:off x="1164404" y="1217461"/>
            <a:ext cx="9324634" cy="616176"/>
          </a:xfrm>
          <a:prstGeom prst="rect">
            <a:avLst/>
          </a:prstGeom>
        </p:spPr>
        <p:txBody>
          <a:bodyPr vert="horz" wrap="none" lIns="0" tIns="0" rIns="0" bIns="0" rtlCol="0" anchor="ctr" anchorCtr="0">
            <a:noAutofit/>
          </a:bodyPr>
          <a:lstStyle/>
          <a:p>
            <a:r>
              <a:rPr lang="en-US" sz="2400" b="0" i="0" dirty="0">
                <a:solidFill>
                  <a:schemeClr val="bg2"/>
                </a:solidFill>
                <a:effectLst/>
                <a:latin typeface="+mj-lt"/>
              </a:rPr>
              <a:t>Total breaches in 2020 were down 19% from 2019.</a:t>
            </a:r>
            <a:br>
              <a:rPr lang="en-US" sz="2400" b="0" i="0" dirty="0">
                <a:solidFill>
                  <a:schemeClr val="bg2"/>
                </a:solidFill>
                <a:effectLst/>
                <a:latin typeface="+mj-lt"/>
              </a:rPr>
            </a:br>
            <a:r>
              <a:rPr lang="en-US" sz="2400" b="0" i="0" dirty="0">
                <a:solidFill>
                  <a:schemeClr val="bg2"/>
                </a:solidFill>
                <a:effectLst/>
                <a:latin typeface="+mj-lt"/>
              </a:rPr>
              <a:t>Cyber criminals shift from collecting to using stolen data.  </a:t>
            </a:r>
            <a:endParaRPr lang="en-US" sz="2400" spc="0" dirty="0">
              <a:solidFill>
                <a:schemeClr val="bg2"/>
              </a:solidFill>
              <a:latin typeface="+mj-lt"/>
            </a:endParaRPr>
          </a:p>
        </p:txBody>
      </p:sp>
      <p:sp>
        <p:nvSpPr>
          <p:cNvPr id="8" name="Slide Number Placeholder 4">
            <a:extLst>
              <a:ext uri="{FF2B5EF4-FFF2-40B4-BE49-F238E27FC236}">
                <a16:creationId xmlns:a16="http://schemas.microsoft.com/office/drawing/2014/main" id="{D3EA6B5B-B744-4E93-8505-40EB1853ACB4}"/>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11</a:t>
            </a:fld>
            <a:endParaRPr lang="en-US" sz="1100">
              <a:solidFill>
                <a:srgbClr val="595959"/>
              </a:solidFill>
            </a:endParaRPr>
          </a:p>
        </p:txBody>
      </p:sp>
    </p:spTree>
    <p:extLst>
      <p:ext uri="{BB962C8B-B14F-4D97-AF65-F5344CB8AC3E}">
        <p14:creationId xmlns:p14="http://schemas.microsoft.com/office/powerpoint/2010/main" val="40541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Three Key Breaches</a:t>
            </a:r>
          </a:p>
        </p:txBody>
      </p:sp>
      <p:sp>
        <p:nvSpPr>
          <p:cNvPr id="13" name="TextBox 12">
            <a:extLst>
              <a:ext uri="{FF2B5EF4-FFF2-40B4-BE49-F238E27FC236}">
                <a16:creationId xmlns:a16="http://schemas.microsoft.com/office/drawing/2014/main" id="{74376F46-77AA-4B11-8DC7-27451717D7D1}"/>
              </a:ext>
            </a:extLst>
          </p:cNvPr>
          <p:cNvSpPr txBox="1"/>
          <p:nvPr/>
        </p:nvSpPr>
        <p:spPr>
          <a:xfrm>
            <a:off x="869244" y="2415822"/>
            <a:ext cx="3420534" cy="914400"/>
          </a:xfrm>
          <a:prstGeom prst="rect">
            <a:avLst/>
          </a:prstGeom>
        </p:spPr>
        <p:txBody>
          <a:bodyPr vert="horz" wrap="none" lIns="0" tIns="0" rIns="0" bIns="0" rtlCol="0" anchor="b" anchorCtr="0">
            <a:noAutofit/>
          </a:bodyPr>
          <a:lstStyle/>
          <a:p>
            <a:endParaRPr lang="en-US" sz="1600" spc="0" dirty="0"/>
          </a:p>
        </p:txBody>
      </p:sp>
      <p:sp>
        <p:nvSpPr>
          <p:cNvPr id="9" name="Content Placeholder 4">
            <a:extLst>
              <a:ext uri="{FF2B5EF4-FFF2-40B4-BE49-F238E27FC236}">
                <a16:creationId xmlns:a16="http://schemas.microsoft.com/office/drawing/2014/main" id="{E74F229B-7DFE-44B6-B42C-86DFC1398CD6}"/>
              </a:ext>
            </a:extLst>
          </p:cNvPr>
          <p:cNvSpPr txBox="1">
            <a:spLocks noGrp="1"/>
          </p:cNvSpPr>
          <p:nvPr>
            <p:ph sz="quarter" idx="12"/>
          </p:nvPr>
        </p:nvSpPr>
        <p:spPr>
          <a:xfrm>
            <a:off x="1167384" y="1162114"/>
            <a:ext cx="10590600" cy="553998"/>
          </a:xfrm>
          <a:prstGeom prst="rect">
            <a:avLst/>
          </a:prstGeom>
        </p:spPr>
        <p:txBody>
          <a:bodyPr vert="horz" wrap="none" lIns="0" tIns="0" rIns="0" bIns="0" rtlCol="0" anchor="ctr" anchorCtr="0">
            <a:noAutofit/>
          </a:bodyPr>
          <a:lstStyle/>
          <a:p>
            <a:pPr marL="0" indent="0">
              <a:lnSpc>
                <a:spcPct val="100000"/>
              </a:lnSpc>
              <a:spcBef>
                <a:spcPts val="0"/>
              </a:spcBef>
              <a:buNone/>
            </a:pPr>
            <a:r>
              <a:rPr lang="en-US" sz="2600" dirty="0">
                <a:solidFill>
                  <a:schemeClr val="bg2"/>
                </a:solidFill>
                <a:latin typeface="+mj-lt"/>
                <a:cs typeface="Arial" pitchFamily="34" charset="0"/>
              </a:rPr>
              <a:t>Total US losses to Identity Theft are projected to hit $721.3 billion in 2021. </a:t>
            </a:r>
          </a:p>
        </p:txBody>
      </p:sp>
      <p:sp>
        <p:nvSpPr>
          <p:cNvPr id="10" name="TextBox 9">
            <a:extLst>
              <a:ext uri="{FF2B5EF4-FFF2-40B4-BE49-F238E27FC236}">
                <a16:creationId xmlns:a16="http://schemas.microsoft.com/office/drawing/2014/main" id="{4FB8D54F-8FCD-418A-A05E-1C01717D9872}"/>
              </a:ext>
            </a:extLst>
          </p:cNvPr>
          <p:cNvSpPr txBox="1"/>
          <p:nvPr/>
        </p:nvSpPr>
        <p:spPr>
          <a:xfrm>
            <a:off x="7436016" y="2201087"/>
            <a:ext cx="3033101" cy="2260042"/>
          </a:xfrm>
          <a:prstGeom prst="rect">
            <a:avLst/>
          </a:prstGeom>
        </p:spPr>
        <p:txBody>
          <a:bodyPr vert="horz" wrap="none" lIns="0" tIns="0" rIns="0" bIns="0" rtlCol="0" anchor="t" anchorCtr="0">
            <a:noAutofit/>
          </a:bodyPr>
          <a:lstStyle/>
          <a:p>
            <a:r>
              <a:rPr lang="en-US" sz="2800" b="1" dirty="0">
                <a:solidFill>
                  <a:srgbClr val="0070C0"/>
                </a:solidFill>
                <a:latin typeface="PrudentialModern SemCond" pitchFamily="2" charset="0"/>
                <a:cs typeface="Arial" pitchFamily="34" charset="0"/>
              </a:rPr>
              <a:t>SolarWinds</a:t>
            </a:r>
          </a:p>
          <a:p>
            <a:r>
              <a:rPr lang="en-US" spc="0" dirty="0"/>
              <a:t>2020</a:t>
            </a:r>
          </a:p>
          <a:p>
            <a:endParaRPr lang="en-US" dirty="0"/>
          </a:p>
          <a:p>
            <a:r>
              <a:rPr lang="en-US" sz="2000" dirty="0"/>
              <a:t>18,000 government agencies</a:t>
            </a:r>
          </a:p>
          <a:p>
            <a:r>
              <a:rPr lang="en-US" sz="2000" dirty="0"/>
              <a:t>Undetected for months </a:t>
            </a:r>
          </a:p>
          <a:p>
            <a:endParaRPr lang="en-US" sz="2400" dirty="0"/>
          </a:p>
          <a:p>
            <a:endParaRPr lang="en-US" sz="2400" spc="0" dirty="0"/>
          </a:p>
          <a:p>
            <a:endParaRPr lang="en-US" sz="2400" spc="0" dirty="0"/>
          </a:p>
        </p:txBody>
      </p:sp>
      <p:sp>
        <p:nvSpPr>
          <p:cNvPr id="11" name="TextBox 10">
            <a:extLst>
              <a:ext uri="{FF2B5EF4-FFF2-40B4-BE49-F238E27FC236}">
                <a16:creationId xmlns:a16="http://schemas.microsoft.com/office/drawing/2014/main" id="{1CF63A56-EE6D-4B1B-A4D4-4C4E368030A6}"/>
              </a:ext>
            </a:extLst>
          </p:cNvPr>
          <p:cNvSpPr txBox="1"/>
          <p:nvPr/>
        </p:nvSpPr>
        <p:spPr>
          <a:xfrm>
            <a:off x="4187897" y="2201088"/>
            <a:ext cx="2534522" cy="2260042"/>
          </a:xfrm>
          <a:prstGeom prst="rect">
            <a:avLst/>
          </a:prstGeom>
        </p:spPr>
        <p:txBody>
          <a:bodyPr vert="horz" wrap="none" lIns="0" tIns="0" rIns="0" bIns="0" rtlCol="0" anchor="t" anchorCtr="0">
            <a:noAutofit/>
          </a:bodyPr>
          <a:lstStyle/>
          <a:p>
            <a:r>
              <a:rPr lang="en-US" sz="2800" b="1" dirty="0">
                <a:solidFill>
                  <a:srgbClr val="0070C0"/>
                </a:solidFill>
                <a:latin typeface="PrudentialModern SemCond" pitchFamily="2" charset="0"/>
                <a:cs typeface="Arial" pitchFamily="34" charset="0"/>
              </a:rPr>
              <a:t>Capital One</a:t>
            </a:r>
          </a:p>
          <a:p>
            <a:r>
              <a:rPr lang="en-US" dirty="0"/>
              <a:t>2019</a:t>
            </a:r>
          </a:p>
          <a:p>
            <a:endParaRPr lang="en-US" spc="0" dirty="0"/>
          </a:p>
          <a:p>
            <a:r>
              <a:rPr lang="en-US" sz="2000" dirty="0"/>
              <a:t>100M customer records</a:t>
            </a:r>
          </a:p>
          <a:p>
            <a:endParaRPr lang="en-US" sz="2400" spc="0" dirty="0"/>
          </a:p>
        </p:txBody>
      </p:sp>
      <p:sp>
        <p:nvSpPr>
          <p:cNvPr id="15" name="TextBox 14">
            <a:extLst>
              <a:ext uri="{FF2B5EF4-FFF2-40B4-BE49-F238E27FC236}">
                <a16:creationId xmlns:a16="http://schemas.microsoft.com/office/drawing/2014/main" id="{A5FC77DB-E258-4288-BE30-A7A3590EC94A}"/>
              </a:ext>
            </a:extLst>
          </p:cNvPr>
          <p:cNvSpPr txBox="1"/>
          <p:nvPr/>
        </p:nvSpPr>
        <p:spPr>
          <a:xfrm>
            <a:off x="1893148" y="2201087"/>
            <a:ext cx="1828802" cy="2707523"/>
          </a:xfrm>
          <a:prstGeom prst="rect">
            <a:avLst/>
          </a:prstGeom>
        </p:spPr>
        <p:txBody>
          <a:bodyPr vert="horz" wrap="none" lIns="0" tIns="0" rIns="0" bIns="0" rtlCol="0" anchor="t" anchorCtr="0">
            <a:noAutofit/>
          </a:bodyPr>
          <a:lstStyle/>
          <a:p>
            <a:r>
              <a:rPr lang="en-US" sz="2800" b="1" dirty="0">
                <a:solidFill>
                  <a:schemeClr val="bg2"/>
                </a:solidFill>
                <a:latin typeface="PrudentialModern SemCond" pitchFamily="2" charset="0"/>
                <a:cs typeface="Arial" pitchFamily="34" charset="0"/>
              </a:rPr>
              <a:t>Equifax</a:t>
            </a:r>
          </a:p>
          <a:p>
            <a:r>
              <a:rPr lang="en-US" spc="0" dirty="0"/>
              <a:t>2017</a:t>
            </a:r>
            <a:r>
              <a:rPr lang="en-US" sz="1600" spc="0" dirty="0"/>
              <a:t> </a:t>
            </a:r>
          </a:p>
          <a:p>
            <a:endParaRPr lang="en-US" sz="1600" dirty="0"/>
          </a:p>
          <a:p>
            <a:r>
              <a:rPr lang="en-US" sz="2000" dirty="0"/>
              <a:t>145M Americans’</a:t>
            </a:r>
          </a:p>
          <a:p>
            <a:pPr marL="285750" indent="-285750">
              <a:buClr>
                <a:schemeClr val="bg2"/>
              </a:buClr>
              <a:buFont typeface="Wingdings" panose="05000000000000000000" pitchFamily="2" charset="2"/>
              <a:buChar char="ü"/>
            </a:pPr>
            <a:r>
              <a:rPr lang="en-US" dirty="0"/>
              <a:t>Name</a:t>
            </a:r>
          </a:p>
          <a:p>
            <a:pPr marL="285750" indent="-285750">
              <a:buClr>
                <a:schemeClr val="bg2"/>
              </a:buClr>
              <a:buFont typeface="Wingdings" panose="05000000000000000000" pitchFamily="2" charset="2"/>
              <a:buChar char="ü"/>
            </a:pPr>
            <a:r>
              <a:rPr lang="en-US" dirty="0"/>
              <a:t>Address</a:t>
            </a:r>
          </a:p>
          <a:p>
            <a:pPr marL="285750" indent="-285750">
              <a:buClr>
                <a:schemeClr val="bg2"/>
              </a:buClr>
              <a:buFont typeface="Wingdings" panose="05000000000000000000" pitchFamily="2" charset="2"/>
              <a:buChar char="ü"/>
            </a:pPr>
            <a:r>
              <a:rPr lang="en-US" dirty="0"/>
              <a:t>DOB</a:t>
            </a:r>
          </a:p>
          <a:p>
            <a:pPr marL="285750" indent="-285750">
              <a:buClr>
                <a:schemeClr val="bg2"/>
              </a:buClr>
              <a:buFont typeface="Wingdings" panose="05000000000000000000" pitchFamily="2" charset="2"/>
              <a:buChar char="ü"/>
            </a:pPr>
            <a:r>
              <a:rPr lang="en-US" dirty="0"/>
              <a:t>SS#</a:t>
            </a:r>
          </a:p>
          <a:p>
            <a:endParaRPr lang="en-US" sz="2400" spc="0" dirty="0"/>
          </a:p>
        </p:txBody>
      </p:sp>
      <p:sp>
        <p:nvSpPr>
          <p:cNvPr id="18" name="TextBox 17">
            <a:extLst>
              <a:ext uri="{FF2B5EF4-FFF2-40B4-BE49-F238E27FC236}">
                <a16:creationId xmlns:a16="http://schemas.microsoft.com/office/drawing/2014/main" id="{2A1F0F6C-E313-46ED-BAB0-F916BF29D536}"/>
              </a:ext>
            </a:extLst>
          </p:cNvPr>
          <p:cNvSpPr txBox="1"/>
          <p:nvPr/>
        </p:nvSpPr>
        <p:spPr>
          <a:xfrm>
            <a:off x="4433710" y="4597390"/>
            <a:ext cx="6063602" cy="1682512"/>
          </a:xfrm>
          <a:prstGeom prst="rect">
            <a:avLst/>
          </a:prstGeom>
          <a:noFill/>
        </p:spPr>
        <p:txBody>
          <a:bodyPr wrap="square">
            <a:spAutoFit/>
          </a:bodyPr>
          <a:lstStyle/>
          <a:p>
            <a:pPr marL="285750" indent="-285750" algn="l">
              <a:spcBef>
                <a:spcPts val="400"/>
              </a:spcBef>
              <a:buClr>
                <a:schemeClr val="bg2"/>
              </a:buClr>
              <a:buFont typeface="Arial" panose="020B0604020202020204" pitchFamily="34" charset="0"/>
              <a:buChar char="•"/>
            </a:pPr>
            <a:r>
              <a:rPr lang="en-US" dirty="0"/>
              <a:t>Social Security Number: $4</a:t>
            </a:r>
          </a:p>
          <a:p>
            <a:pPr marL="285750" indent="-285750" algn="l">
              <a:spcBef>
                <a:spcPts val="400"/>
              </a:spcBef>
              <a:buClr>
                <a:schemeClr val="bg2"/>
              </a:buClr>
              <a:buFont typeface="Arial" panose="020B0604020202020204" pitchFamily="34" charset="0"/>
              <a:buChar char="•"/>
            </a:pPr>
            <a:r>
              <a:rPr lang="en-US" dirty="0"/>
              <a:t>Online banking logins: $40</a:t>
            </a:r>
          </a:p>
          <a:p>
            <a:pPr marL="285750" indent="-285750" algn="l">
              <a:spcBef>
                <a:spcPts val="400"/>
              </a:spcBef>
              <a:buClr>
                <a:schemeClr val="bg2"/>
              </a:buClr>
              <a:buFont typeface="Arial" panose="020B0604020202020204" pitchFamily="34" charset="0"/>
              <a:buChar char="•"/>
            </a:pPr>
            <a:r>
              <a:rPr lang="en-US" dirty="0"/>
              <a:t>Credit card details: $14-$30</a:t>
            </a:r>
          </a:p>
          <a:p>
            <a:pPr marL="285750" indent="-285750" algn="l">
              <a:spcBef>
                <a:spcPts val="400"/>
              </a:spcBef>
              <a:buClr>
                <a:schemeClr val="bg2"/>
              </a:buClr>
              <a:buFont typeface="Arial" panose="020B0604020202020204" pitchFamily="34" charset="0"/>
              <a:buChar char="•"/>
            </a:pPr>
            <a:r>
              <a:rPr lang="en-US" dirty="0"/>
              <a:t>A full range of documents and account details: $1,000</a:t>
            </a:r>
          </a:p>
          <a:p>
            <a:pPr marL="285750" indent="-285750" algn="l">
              <a:spcBef>
                <a:spcPts val="400"/>
              </a:spcBef>
              <a:buClr>
                <a:schemeClr val="bg2"/>
              </a:buClr>
              <a:buFont typeface="Arial" panose="020B0604020202020204" pitchFamily="34" charset="0"/>
              <a:buChar char="•"/>
            </a:pPr>
            <a:r>
              <a:rPr lang="en-US" dirty="0"/>
              <a:t>Hacked Facebook account: $35</a:t>
            </a:r>
          </a:p>
        </p:txBody>
      </p:sp>
      <p:sp>
        <p:nvSpPr>
          <p:cNvPr id="19" name="Content Placeholder 4">
            <a:extLst>
              <a:ext uri="{FF2B5EF4-FFF2-40B4-BE49-F238E27FC236}">
                <a16:creationId xmlns:a16="http://schemas.microsoft.com/office/drawing/2014/main" id="{9C54C288-631C-41FC-806E-8ED8B9EFD75B}"/>
              </a:ext>
            </a:extLst>
          </p:cNvPr>
          <p:cNvSpPr txBox="1">
            <a:spLocks/>
          </p:cNvSpPr>
          <p:nvPr/>
        </p:nvSpPr>
        <p:spPr>
          <a:xfrm>
            <a:off x="2178757" y="5118941"/>
            <a:ext cx="2254954" cy="553998"/>
          </a:xfrm>
          <a:prstGeom prst="rect">
            <a:avLst/>
          </a:prstGeom>
        </p:spPr>
        <p:txBody>
          <a:bodyPr vert="horz" wrap="none" lIns="0" tIns="0" rIns="0" bIns="0" rtlCol="0" anchor="ctr" anchorCtr="0">
            <a:noAutofit/>
          </a:bodyPr>
          <a:lstStyle>
            <a:lvl1pPr marL="0" indent="0" algn="l" defTabSz="457200" rtl="0" eaLnBrk="1" latinLnBrk="0" hangingPunct="1">
              <a:spcBef>
                <a:spcPts val="600"/>
              </a:spcBef>
              <a:buFontTx/>
              <a:buNone/>
              <a:defRPr sz="2400" b="1" i="0" kern="1200" spc="0">
                <a:solidFill>
                  <a:schemeClr val="tx2"/>
                </a:solidFill>
                <a:latin typeface="+mj-lt"/>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mn-lt"/>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mn-lt"/>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mn-lt"/>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mn-lt"/>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2"/>
                </a:solidFill>
                <a:latin typeface="PrudentialModern SemCond" pitchFamily="2" charset="0"/>
                <a:cs typeface="Arial" pitchFamily="34" charset="0"/>
              </a:rPr>
              <a:t>On the Menu:</a:t>
            </a:r>
          </a:p>
        </p:txBody>
      </p:sp>
      <p:sp>
        <p:nvSpPr>
          <p:cNvPr id="20" name="TextBox 19">
            <a:extLst>
              <a:ext uri="{FF2B5EF4-FFF2-40B4-BE49-F238E27FC236}">
                <a16:creationId xmlns:a16="http://schemas.microsoft.com/office/drawing/2014/main" id="{EFF9DFA6-FCA1-4ED3-891E-AD11E91035B3}"/>
              </a:ext>
            </a:extLst>
          </p:cNvPr>
          <p:cNvSpPr txBox="1"/>
          <p:nvPr/>
        </p:nvSpPr>
        <p:spPr>
          <a:xfrm>
            <a:off x="1166481" y="6324599"/>
            <a:ext cx="9001648" cy="256155"/>
          </a:xfrm>
          <a:prstGeom prst="rect">
            <a:avLst/>
          </a:prstGeom>
        </p:spPr>
        <p:txBody>
          <a:bodyPr vert="horz" wrap="none" lIns="0" tIns="0" rIns="0" bIns="0" rtlCol="0" anchor="t" anchorCtr="0">
            <a:noAutofit/>
          </a:bodyPr>
          <a:lstStyle/>
          <a:p>
            <a:r>
              <a:rPr lang="en-US" sz="1100" dirty="0">
                <a:solidFill>
                  <a:srgbClr val="595959"/>
                </a:solidFill>
              </a:rPr>
              <a:t>https://www.prnewswire.com/news-releases/you-are-worth-1-000-on-the-dark-web-new-study-by-privacy-affairs-finds-301286467.html</a:t>
            </a:r>
          </a:p>
          <a:p>
            <a:endParaRPr lang="en-US" sz="1600" spc="0" dirty="0">
              <a:solidFill>
                <a:srgbClr val="595959"/>
              </a:solidFill>
            </a:endParaRPr>
          </a:p>
        </p:txBody>
      </p:sp>
      <p:sp>
        <p:nvSpPr>
          <p:cNvPr id="21" name="Arrow: Right 20">
            <a:extLst>
              <a:ext uri="{FF2B5EF4-FFF2-40B4-BE49-F238E27FC236}">
                <a16:creationId xmlns:a16="http://schemas.microsoft.com/office/drawing/2014/main" id="{DE0577A2-1FE0-4685-895B-E2AD942A869B}"/>
              </a:ext>
            </a:extLst>
          </p:cNvPr>
          <p:cNvSpPr/>
          <p:nvPr/>
        </p:nvSpPr>
        <p:spPr>
          <a:xfrm>
            <a:off x="1019722" y="1685136"/>
            <a:ext cx="10848428" cy="1641544"/>
          </a:xfrm>
          <a:prstGeom prst="rightArrow">
            <a:avLst>
              <a:gd name="adj1" fmla="val 50000"/>
              <a:gd name="adj2" fmla="val 63736"/>
            </a:avLst>
          </a:prstGeom>
          <a:no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Slide Number Placeholder 4">
            <a:extLst>
              <a:ext uri="{FF2B5EF4-FFF2-40B4-BE49-F238E27FC236}">
                <a16:creationId xmlns:a16="http://schemas.microsoft.com/office/drawing/2014/main" id="{349CAA1F-4975-4B72-B0E3-46686BC9D831}"/>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12</a:t>
            </a:fld>
            <a:endParaRPr lang="en-US" sz="1100">
              <a:solidFill>
                <a:srgbClr val="595959"/>
              </a:solidFill>
            </a:endParaRPr>
          </a:p>
        </p:txBody>
      </p:sp>
    </p:spTree>
    <p:extLst>
      <p:ext uri="{BB962C8B-B14F-4D97-AF65-F5344CB8AC3E}">
        <p14:creationId xmlns:p14="http://schemas.microsoft.com/office/powerpoint/2010/main" val="221835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ID Theft: By the Numbers</a:t>
            </a:r>
          </a:p>
        </p:txBody>
      </p:sp>
      <p:sp>
        <p:nvSpPr>
          <p:cNvPr id="13" name="TextBox 12">
            <a:extLst>
              <a:ext uri="{FF2B5EF4-FFF2-40B4-BE49-F238E27FC236}">
                <a16:creationId xmlns:a16="http://schemas.microsoft.com/office/drawing/2014/main" id="{74376F46-77AA-4B11-8DC7-27451717D7D1}"/>
              </a:ext>
            </a:extLst>
          </p:cNvPr>
          <p:cNvSpPr txBox="1"/>
          <p:nvPr/>
        </p:nvSpPr>
        <p:spPr>
          <a:xfrm>
            <a:off x="869244" y="2415822"/>
            <a:ext cx="3420534" cy="914400"/>
          </a:xfrm>
          <a:prstGeom prst="rect">
            <a:avLst/>
          </a:prstGeom>
        </p:spPr>
        <p:txBody>
          <a:bodyPr vert="horz" wrap="none" lIns="0" tIns="0" rIns="0" bIns="0" rtlCol="0" anchor="b" anchorCtr="0">
            <a:noAutofit/>
          </a:bodyPr>
          <a:lstStyle/>
          <a:p>
            <a:endParaRPr lang="en-US" sz="1600" spc="0" dirty="0"/>
          </a:p>
        </p:txBody>
      </p:sp>
      <p:sp>
        <p:nvSpPr>
          <p:cNvPr id="12" name="Content Placeholder 2">
            <a:extLst>
              <a:ext uri="{FF2B5EF4-FFF2-40B4-BE49-F238E27FC236}">
                <a16:creationId xmlns:a16="http://schemas.microsoft.com/office/drawing/2014/main" id="{C06B38C3-FF9F-4110-A10E-2B4E118412B8}"/>
              </a:ext>
            </a:extLst>
          </p:cNvPr>
          <p:cNvSpPr txBox="1">
            <a:spLocks/>
          </p:cNvSpPr>
          <p:nvPr/>
        </p:nvSpPr>
        <p:spPr>
          <a:xfrm>
            <a:off x="1167014" y="1070634"/>
            <a:ext cx="10155742" cy="738664"/>
          </a:xfrm>
        </p:spPr>
        <p:txBody>
          <a:bodyPr anchor="t"/>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400" dirty="0">
                <a:solidFill>
                  <a:schemeClr val="bg2"/>
                </a:solidFill>
                <a:latin typeface="+mj-lt"/>
              </a:rPr>
              <a:t>Identity fraud cost Americans a total of about $56 billion in 2020, </a:t>
            </a:r>
            <a:br>
              <a:rPr lang="en-US" sz="2400" dirty="0">
                <a:solidFill>
                  <a:schemeClr val="bg2"/>
                </a:solidFill>
                <a:latin typeface="+mj-lt"/>
              </a:rPr>
            </a:br>
            <a:r>
              <a:rPr lang="en-US" sz="2400" dirty="0">
                <a:solidFill>
                  <a:schemeClr val="bg2"/>
                </a:solidFill>
                <a:latin typeface="+mj-lt"/>
              </a:rPr>
              <a:t>with about 49 million consumers falling victim. – CNBC</a:t>
            </a:r>
          </a:p>
        </p:txBody>
      </p:sp>
      <p:graphicFrame>
        <p:nvGraphicFramePr>
          <p:cNvPr id="14" name="Chart 13">
            <a:extLst>
              <a:ext uri="{FF2B5EF4-FFF2-40B4-BE49-F238E27FC236}">
                <a16:creationId xmlns:a16="http://schemas.microsoft.com/office/drawing/2014/main" id="{0BBBD06F-8E8F-41DD-B343-713E2DFA7EBC}"/>
              </a:ext>
            </a:extLst>
          </p:cNvPr>
          <p:cNvGraphicFramePr/>
          <p:nvPr>
            <p:extLst>
              <p:ext uri="{D42A27DB-BD31-4B8C-83A1-F6EECF244321}">
                <p14:modId xmlns:p14="http://schemas.microsoft.com/office/powerpoint/2010/main" val="626465776"/>
              </p:ext>
            </p:extLst>
          </p:nvPr>
        </p:nvGraphicFramePr>
        <p:xfrm>
          <a:off x="588543" y="2084832"/>
          <a:ext cx="6521670" cy="434778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3C71048A-CE08-41AD-A254-1F6F7712446B}"/>
              </a:ext>
            </a:extLst>
          </p:cNvPr>
          <p:cNvSpPr txBox="1"/>
          <p:nvPr/>
        </p:nvSpPr>
        <p:spPr>
          <a:xfrm>
            <a:off x="1178154" y="6412288"/>
            <a:ext cx="7453781" cy="223208"/>
          </a:xfrm>
          <a:prstGeom prst="rect">
            <a:avLst/>
          </a:prstGeom>
        </p:spPr>
        <p:txBody>
          <a:bodyPr vert="horz" wrap="none" lIns="0" tIns="0" rIns="0" bIns="0" rtlCol="0" anchor="t" anchorCtr="0">
            <a:noAutofit/>
          </a:bodyPr>
          <a:lstStyle/>
          <a:p>
            <a:r>
              <a:rPr lang="en-US" sz="1100" spc="0" dirty="0">
                <a:solidFill>
                  <a:srgbClr val="595959"/>
                </a:solidFill>
              </a:rPr>
              <a:t>https://www.cnbc.com/2021/03/23/consumers-lost-56-billion-dollars-to-identity-fraud-last-year.html</a:t>
            </a:r>
          </a:p>
        </p:txBody>
      </p:sp>
      <p:sp>
        <p:nvSpPr>
          <p:cNvPr id="22" name="Content Placeholder 2">
            <a:extLst>
              <a:ext uri="{FF2B5EF4-FFF2-40B4-BE49-F238E27FC236}">
                <a16:creationId xmlns:a16="http://schemas.microsoft.com/office/drawing/2014/main" id="{AC6F637D-80EB-4D0C-AD4D-EE51927B8B38}"/>
              </a:ext>
            </a:extLst>
          </p:cNvPr>
          <p:cNvSpPr txBox="1">
            <a:spLocks/>
          </p:cNvSpPr>
          <p:nvPr/>
        </p:nvSpPr>
        <p:spPr>
          <a:xfrm>
            <a:off x="6324229" y="2675916"/>
            <a:ext cx="5279227" cy="3048227"/>
          </a:xfrm>
        </p:spPr>
        <p:txBody>
          <a:bodyPr anchor="t"/>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300" dirty="0">
                <a:solidFill>
                  <a:schemeClr val="bg2"/>
                </a:solidFill>
                <a:latin typeface="+mj-lt"/>
              </a:rPr>
              <a:t>Most Identity Theft occurs when victims interact with criminals or volunteer their sensitive information. </a:t>
            </a:r>
          </a:p>
          <a:p>
            <a:pPr marL="347663" lvl="1" indent="-347663">
              <a:lnSpc>
                <a:spcPct val="100000"/>
              </a:lnSpc>
              <a:spcBef>
                <a:spcPts val="1800"/>
              </a:spcBef>
              <a:buFont typeface="Arial" panose="020B0604020202020204" pitchFamily="34" charset="0"/>
              <a:buChar char="•"/>
            </a:pPr>
            <a:r>
              <a:rPr lang="en-US" dirty="0">
                <a:solidFill>
                  <a:schemeClr val="tx1"/>
                </a:solidFill>
              </a:rPr>
              <a:t>Robocalls</a:t>
            </a:r>
          </a:p>
          <a:p>
            <a:pPr marL="347663" lvl="1" indent="-347663">
              <a:lnSpc>
                <a:spcPct val="100000"/>
              </a:lnSpc>
              <a:spcBef>
                <a:spcPts val="600"/>
              </a:spcBef>
              <a:buFont typeface="Arial" panose="020B0604020202020204" pitchFamily="34" charset="0"/>
              <a:buChar char="•"/>
            </a:pPr>
            <a:r>
              <a:rPr lang="en-US" dirty="0">
                <a:solidFill>
                  <a:schemeClr val="tx1"/>
                </a:solidFill>
              </a:rPr>
              <a:t>Phishing Scams</a:t>
            </a:r>
          </a:p>
          <a:p>
            <a:pPr marL="347663" lvl="1" indent="-347663">
              <a:lnSpc>
                <a:spcPct val="100000"/>
              </a:lnSpc>
              <a:spcBef>
                <a:spcPts val="600"/>
              </a:spcBef>
              <a:buFont typeface="Arial" panose="020B0604020202020204" pitchFamily="34" charset="0"/>
              <a:buChar char="•"/>
            </a:pPr>
            <a:r>
              <a:rPr lang="en-US" dirty="0">
                <a:solidFill>
                  <a:schemeClr val="tx1"/>
                </a:solidFill>
              </a:rPr>
              <a:t>Social Media</a:t>
            </a:r>
          </a:p>
        </p:txBody>
      </p:sp>
      <p:sp>
        <p:nvSpPr>
          <p:cNvPr id="23" name="Slide Number Placeholder 4">
            <a:extLst>
              <a:ext uri="{FF2B5EF4-FFF2-40B4-BE49-F238E27FC236}">
                <a16:creationId xmlns:a16="http://schemas.microsoft.com/office/drawing/2014/main" id="{35E49ABB-358D-4BB6-8057-BB13C5B13256}"/>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13</a:t>
            </a:fld>
            <a:endParaRPr lang="en-US" sz="1100">
              <a:solidFill>
                <a:srgbClr val="595959"/>
              </a:solidFill>
            </a:endParaRPr>
          </a:p>
        </p:txBody>
      </p:sp>
    </p:spTree>
    <p:extLst>
      <p:ext uri="{BB962C8B-B14F-4D97-AF65-F5344CB8AC3E}">
        <p14:creationId xmlns:p14="http://schemas.microsoft.com/office/powerpoint/2010/main" val="112445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B2F2-78F3-4A51-8849-0AD8A13B6029}"/>
              </a:ext>
            </a:extLst>
          </p:cNvPr>
          <p:cNvSpPr>
            <a:spLocks noGrp="1"/>
          </p:cNvSpPr>
          <p:nvPr>
            <p:ph type="title"/>
          </p:nvPr>
        </p:nvSpPr>
        <p:spPr>
          <a:xfrm>
            <a:off x="1057286" y="225001"/>
            <a:ext cx="10447031" cy="739220"/>
          </a:xfrm>
        </p:spPr>
        <p:txBody>
          <a:bodyPr/>
          <a:lstStyle/>
          <a:p>
            <a:pPr>
              <a:lnSpc>
                <a:spcPct val="100000"/>
              </a:lnSpc>
              <a:spcBef>
                <a:spcPts val="0"/>
              </a:spcBef>
            </a:pPr>
            <a:r>
              <a:rPr lang="en-US" sz="4600" dirty="0"/>
              <a:t>A Lifetime of Fraud</a:t>
            </a:r>
          </a:p>
        </p:txBody>
      </p:sp>
      <p:sp>
        <p:nvSpPr>
          <p:cNvPr id="14" name="Content Placeholder 1">
            <a:extLst>
              <a:ext uri="{FF2B5EF4-FFF2-40B4-BE49-F238E27FC236}">
                <a16:creationId xmlns:a16="http://schemas.microsoft.com/office/drawing/2014/main" id="{ACD700EB-2A9E-4326-ABC9-1B4BF544438F}"/>
              </a:ext>
            </a:extLst>
          </p:cNvPr>
          <p:cNvSpPr txBox="1">
            <a:spLocks/>
          </p:cNvSpPr>
          <p:nvPr/>
        </p:nvSpPr>
        <p:spPr>
          <a:xfrm>
            <a:off x="1505147" y="3850598"/>
            <a:ext cx="3164460" cy="1600198"/>
          </a:xfrm>
          <a:prstGeom prst="rect">
            <a:avLst/>
          </a:prstGeom>
        </p:spPr>
        <p:txBody>
          <a:bodyPr>
            <a:noAutofit/>
          </a:bodyPr>
          <a:lstStyle>
            <a:lvl1pPr marL="0" indent="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chemeClr val="bg2"/>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rPr>
              <a:t>Child identify Theft</a:t>
            </a:r>
          </a:p>
          <a:p>
            <a:pPr marL="342900" marR="0" lvl="0" indent="-342900" algn="l" defTabSz="914400" rtl="0" eaLnBrk="1" fontAlgn="auto" latinLnBrk="0" hangingPunct="1">
              <a:lnSpc>
                <a:spcPct val="100000"/>
              </a:lnSpc>
              <a:spcBef>
                <a:spcPts val="600"/>
              </a:spcBef>
              <a:spcAft>
                <a:spcPts val="0"/>
              </a:spcAft>
              <a:buClr>
                <a:schemeClr val="bg2"/>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rPr>
              <a:t>New Account Creation</a:t>
            </a:r>
          </a:p>
          <a:p>
            <a:pPr marL="342900" marR="0" lvl="0" indent="-342900" algn="l" defTabSz="914400" rtl="0" eaLnBrk="1" fontAlgn="auto" latinLnBrk="0" hangingPunct="1">
              <a:lnSpc>
                <a:spcPct val="100000"/>
              </a:lnSpc>
              <a:spcBef>
                <a:spcPts val="600"/>
              </a:spcBef>
              <a:spcAft>
                <a:spcPts val="0"/>
              </a:spcAft>
              <a:buClr>
                <a:schemeClr val="bg2"/>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rPr>
              <a:t>Synthetic Identity Theft</a:t>
            </a:r>
          </a:p>
        </p:txBody>
      </p:sp>
      <p:cxnSp>
        <p:nvCxnSpPr>
          <p:cNvPr id="15" name="Straight Connector 14">
            <a:extLst>
              <a:ext uri="{FF2B5EF4-FFF2-40B4-BE49-F238E27FC236}">
                <a16:creationId xmlns:a16="http://schemas.microsoft.com/office/drawing/2014/main" id="{34392150-6FD3-418A-94C4-2D8D3E86AEA1}"/>
              </a:ext>
            </a:extLst>
          </p:cNvPr>
          <p:cNvCxnSpPr>
            <a:cxnSpLocks/>
          </p:cNvCxnSpPr>
          <p:nvPr/>
        </p:nvCxnSpPr>
        <p:spPr>
          <a:xfrm>
            <a:off x="1252728" y="3457678"/>
            <a:ext cx="10232136" cy="0"/>
          </a:xfrm>
          <a:prstGeom prst="line">
            <a:avLst/>
          </a:prstGeom>
          <a:noFill/>
          <a:ln w="92075" cap="flat" cmpd="sng" algn="ctr">
            <a:solidFill>
              <a:srgbClr val="002060"/>
            </a:solidFill>
            <a:prstDash val="solid"/>
            <a:headEnd type="triangle"/>
            <a:tailEnd type="triangle"/>
          </a:ln>
          <a:effectLst>
            <a:outerShdw blurRad="63500" sx="102000" sy="102000" algn="ctr" rotWithShape="0">
              <a:prstClr val="black">
                <a:alpha val="40000"/>
              </a:prstClr>
            </a:outerShdw>
          </a:effectLst>
        </p:spPr>
      </p:cxnSp>
      <p:sp>
        <p:nvSpPr>
          <p:cNvPr id="16" name="Content Placeholder 1">
            <a:extLst>
              <a:ext uri="{FF2B5EF4-FFF2-40B4-BE49-F238E27FC236}">
                <a16:creationId xmlns:a16="http://schemas.microsoft.com/office/drawing/2014/main" id="{CC3E4511-C510-40E7-A0A7-5500BC1F195A}"/>
              </a:ext>
            </a:extLst>
          </p:cNvPr>
          <p:cNvSpPr txBox="1">
            <a:spLocks/>
          </p:cNvSpPr>
          <p:nvPr/>
        </p:nvSpPr>
        <p:spPr>
          <a:xfrm>
            <a:off x="4929462" y="3850597"/>
            <a:ext cx="3070198" cy="1956079"/>
          </a:xfrm>
          <a:prstGeom prst="rect">
            <a:avLst/>
          </a:prstGeom>
        </p:spPr>
        <p:txBody>
          <a:bodyPr>
            <a:noAutofit/>
          </a:bodyPr>
          <a:lstStyle>
            <a:lvl1pPr marL="0" indent="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bg2"/>
              </a:buClr>
              <a:buFont typeface="Arial" panose="020B0604020202020204" pitchFamily="34" charset="0"/>
              <a:buChar char="•"/>
            </a:pPr>
            <a:r>
              <a:rPr lang="en-US" sz="2000" b="0" dirty="0">
                <a:solidFill>
                  <a:schemeClr val="tx1"/>
                </a:solidFill>
                <a:latin typeface="+mn-lt"/>
              </a:rPr>
              <a:t>Credit Card Fraud</a:t>
            </a:r>
          </a:p>
          <a:p>
            <a:pPr marL="342900" indent="-342900">
              <a:buClr>
                <a:schemeClr val="bg2"/>
              </a:buClr>
              <a:buFont typeface="Arial" panose="020B0604020202020204" pitchFamily="34" charset="0"/>
              <a:buChar char="•"/>
            </a:pPr>
            <a:r>
              <a:rPr lang="en-US" sz="2000" b="0" dirty="0">
                <a:solidFill>
                  <a:schemeClr val="tx1"/>
                </a:solidFill>
                <a:latin typeface="+mn-lt"/>
              </a:rPr>
              <a:t>Wire Fraud</a:t>
            </a:r>
          </a:p>
          <a:p>
            <a:pPr marL="342900" indent="-342900">
              <a:buClr>
                <a:schemeClr val="bg2"/>
              </a:buClr>
              <a:buFont typeface="Arial" panose="020B0604020202020204" pitchFamily="34" charset="0"/>
              <a:buChar char="•"/>
            </a:pPr>
            <a:r>
              <a:rPr lang="en-US" sz="2000" b="0" dirty="0">
                <a:solidFill>
                  <a:schemeClr val="tx1"/>
                </a:solidFill>
                <a:latin typeface="+mn-lt"/>
              </a:rPr>
              <a:t>Tax Refund Fraud</a:t>
            </a:r>
          </a:p>
          <a:p>
            <a:pPr marL="342900" indent="-342900">
              <a:buClr>
                <a:schemeClr val="bg2"/>
              </a:buClr>
              <a:buFont typeface="Arial" panose="020B0604020202020204" pitchFamily="34" charset="0"/>
              <a:buChar char="•"/>
            </a:pPr>
            <a:r>
              <a:rPr lang="en-US" sz="2000" b="0" dirty="0">
                <a:solidFill>
                  <a:schemeClr val="tx1"/>
                </a:solidFill>
                <a:latin typeface="+mn-lt"/>
              </a:rPr>
              <a:t>Employment Fraud</a:t>
            </a:r>
          </a:p>
          <a:p>
            <a:pPr marL="342900" indent="-342900">
              <a:buClr>
                <a:schemeClr val="bg2"/>
              </a:buClr>
              <a:buFont typeface="Arial" panose="020B0604020202020204" pitchFamily="34" charset="0"/>
              <a:buChar char="•"/>
            </a:pPr>
            <a:r>
              <a:rPr lang="en-US" sz="2000" b="0" dirty="0">
                <a:solidFill>
                  <a:schemeClr val="tx1"/>
                </a:solidFill>
                <a:latin typeface="+mn-lt"/>
              </a:rPr>
              <a:t>Account Takeover</a:t>
            </a:r>
          </a:p>
        </p:txBody>
      </p:sp>
      <p:sp>
        <p:nvSpPr>
          <p:cNvPr id="17" name="Content Placeholder 1">
            <a:extLst>
              <a:ext uri="{FF2B5EF4-FFF2-40B4-BE49-F238E27FC236}">
                <a16:creationId xmlns:a16="http://schemas.microsoft.com/office/drawing/2014/main" id="{3B620857-7450-4D83-ACFA-102E9444DF81}"/>
              </a:ext>
            </a:extLst>
          </p:cNvPr>
          <p:cNvSpPr txBox="1">
            <a:spLocks/>
          </p:cNvSpPr>
          <p:nvPr/>
        </p:nvSpPr>
        <p:spPr>
          <a:xfrm>
            <a:off x="8259514" y="3847282"/>
            <a:ext cx="3244803" cy="2385877"/>
          </a:xfrm>
          <a:prstGeom prst="rect">
            <a:avLst/>
          </a:prstGeom>
        </p:spPr>
        <p:txBody>
          <a:bodyPr>
            <a:noAutofit/>
          </a:bodyPr>
          <a:lstStyle>
            <a:lvl1pPr marL="0" indent="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bg2"/>
              </a:buClr>
              <a:buFont typeface="Arial" panose="020B0604020202020204" pitchFamily="34" charset="0"/>
              <a:buChar char="•"/>
            </a:pPr>
            <a:r>
              <a:rPr lang="en-US" sz="2000" b="0" dirty="0">
                <a:solidFill>
                  <a:schemeClr val="tx1"/>
                </a:solidFill>
                <a:latin typeface="+mn-lt"/>
              </a:rPr>
              <a:t>Elder Abuse</a:t>
            </a:r>
          </a:p>
          <a:p>
            <a:pPr marL="342900" indent="-342900">
              <a:buClr>
                <a:schemeClr val="bg2"/>
              </a:buClr>
              <a:buFont typeface="Arial" panose="020B0604020202020204" pitchFamily="34" charset="0"/>
              <a:buChar char="•"/>
            </a:pPr>
            <a:r>
              <a:rPr lang="en-US" sz="2000" b="0" dirty="0">
                <a:solidFill>
                  <a:schemeClr val="tx1"/>
                </a:solidFill>
                <a:latin typeface="+mn-lt"/>
              </a:rPr>
              <a:t>Family Impersonation</a:t>
            </a:r>
          </a:p>
          <a:p>
            <a:pPr marL="342900" indent="-342900">
              <a:buClr>
                <a:schemeClr val="bg2"/>
              </a:buClr>
              <a:buFont typeface="Arial" panose="020B0604020202020204" pitchFamily="34" charset="0"/>
              <a:buChar char="•"/>
            </a:pPr>
            <a:r>
              <a:rPr lang="en-US" sz="2000" b="0" dirty="0">
                <a:solidFill>
                  <a:schemeClr val="tx1"/>
                </a:solidFill>
                <a:latin typeface="+mn-lt"/>
              </a:rPr>
              <a:t>Phishing Scams</a:t>
            </a:r>
          </a:p>
          <a:p>
            <a:pPr marL="342900" indent="-342900">
              <a:buClr>
                <a:schemeClr val="bg2"/>
              </a:buClr>
              <a:buFont typeface="Arial" panose="020B0604020202020204" pitchFamily="34" charset="0"/>
              <a:buChar char="•"/>
            </a:pPr>
            <a:r>
              <a:rPr lang="en-US" sz="2000" b="0" dirty="0">
                <a:solidFill>
                  <a:schemeClr val="tx1"/>
                </a:solidFill>
                <a:latin typeface="+mn-lt"/>
              </a:rPr>
              <a:t>Senior Scams</a:t>
            </a:r>
          </a:p>
          <a:p>
            <a:pPr marL="342900" indent="-342900">
              <a:buClr>
                <a:schemeClr val="bg2"/>
              </a:buClr>
              <a:buFont typeface="Arial" panose="020B0604020202020204" pitchFamily="34" charset="0"/>
              <a:buChar char="•"/>
            </a:pPr>
            <a:r>
              <a:rPr lang="en-US" sz="2000" b="0" dirty="0">
                <a:solidFill>
                  <a:schemeClr val="tx1"/>
                </a:solidFill>
                <a:latin typeface="+mn-lt"/>
              </a:rPr>
              <a:t>Tax Refund Fraud</a:t>
            </a:r>
          </a:p>
          <a:p>
            <a:pPr marL="342900" indent="-342900">
              <a:buClr>
                <a:schemeClr val="bg2"/>
              </a:buClr>
              <a:buFont typeface="Arial" panose="020B0604020202020204" pitchFamily="34" charset="0"/>
              <a:buChar char="•"/>
            </a:pPr>
            <a:r>
              <a:rPr lang="en-US" sz="2000" b="0" dirty="0">
                <a:solidFill>
                  <a:schemeClr val="tx1"/>
                </a:solidFill>
                <a:latin typeface="+mn-lt"/>
              </a:rPr>
              <a:t>Social Security Fraud</a:t>
            </a:r>
          </a:p>
        </p:txBody>
      </p:sp>
      <p:pic>
        <p:nvPicPr>
          <p:cNvPr id="18" name="Graphic 17" descr="Confused person">
            <a:extLst>
              <a:ext uri="{FF2B5EF4-FFF2-40B4-BE49-F238E27FC236}">
                <a16:creationId xmlns:a16="http://schemas.microsoft.com/office/drawing/2014/main" id="{4770C692-27CF-46E0-827B-01BEFB0D60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7870" y="1689845"/>
            <a:ext cx="1714823" cy="1714823"/>
          </a:xfrm>
          <a:prstGeom prst="rect">
            <a:avLst/>
          </a:prstGeom>
        </p:spPr>
      </p:pic>
      <p:pic>
        <p:nvPicPr>
          <p:cNvPr id="19" name="Graphic 18" descr="Baby">
            <a:extLst>
              <a:ext uri="{FF2B5EF4-FFF2-40B4-BE49-F238E27FC236}">
                <a16:creationId xmlns:a16="http://schemas.microsoft.com/office/drawing/2014/main" id="{DB1189CC-FCD9-4502-BA7B-BD08909BDA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5811" y="2374632"/>
            <a:ext cx="1083046" cy="1083046"/>
          </a:xfrm>
          <a:prstGeom prst="rect">
            <a:avLst/>
          </a:prstGeom>
        </p:spPr>
      </p:pic>
      <p:pic>
        <p:nvPicPr>
          <p:cNvPr id="20" name="Graphic 19" descr="Lecturer">
            <a:extLst>
              <a:ext uri="{FF2B5EF4-FFF2-40B4-BE49-F238E27FC236}">
                <a16:creationId xmlns:a16="http://schemas.microsoft.com/office/drawing/2014/main" id="{86188C81-8763-4740-A071-F4C9BD7003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39788" y="1738011"/>
            <a:ext cx="1666655" cy="1666655"/>
          </a:xfrm>
          <a:prstGeom prst="rect">
            <a:avLst/>
          </a:prstGeom>
        </p:spPr>
      </p:pic>
      <p:pic>
        <p:nvPicPr>
          <p:cNvPr id="21" name="Graphic 20" descr="Child with balloon">
            <a:extLst>
              <a:ext uri="{FF2B5EF4-FFF2-40B4-BE49-F238E27FC236}">
                <a16:creationId xmlns:a16="http://schemas.microsoft.com/office/drawing/2014/main" id="{A9150D9D-2207-4053-9DFE-529B10846D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5952" y="1689843"/>
            <a:ext cx="1714823" cy="1714823"/>
          </a:xfrm>
          <a:prstGeom prst="rect">
            <a:avLst/>
          </a:prstGeom>
        </p:spPr>
      </p:pic>
      <p:pic>
        <p:nvPicPr>
          <p:cNvPr id="22" name="Graphic 21" descr="Woman with cane">
            <a:extLst>
              <a:ext uri="{FF2B5EF4-FFF2-40B4-BE49-F238E27FC236}">
                <a16:creationId xmlns:a16="http://schemas.microsoft.com/office/drawing/2014/main" id="{4E7A7405-5322-48E6-8834-464E489CDA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33539" y="2079021"/>
            <a:ext cx="1353808" cy="1353808"/>
          </a:xfrm>
          <a:prstGeom prst="rect">
            <a:avLst/>
          </a:prstGeom>
        </p:spPr>
      </p:pic>
      <p:sp>
        <p:nvSpPr>
          <p:cNvPr id="23" name="Slide Number Placeholder 4">
            <a:extLst>
              <a:ext uri="{FF2B5EF4-FFF2-40B4-BE49-F238E27FC236}">
                <a16:creationId xmlns:a16="http://schemas.microsoft.com/office/drawing/2014/main" id="{02FCE7D7-3A9D-4772-B23C-7D34329EE8B9}"/>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14</a:t>
            </a:fld>
            <a:endParaRPr lang="en-US" sz="1100">
              <a:solidFill>
                <a:srgbClr val="595959"/>
              </a:solidFill>
            </a:endParaRPr>
          </a:p>
        </p:txBody>
      </p:sp>
    </p:spTree>
    <p:extLst>
      <p:ext uri="{BB962C8B-B14F-4D97-AF65-F5344CB8AC3E}">
        <p14:creationId xmlns:p14="http://schemas.microsoft.com/office/powerpoint/2010/main" val="119021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E4D811-738F-4E1A-B2FB-F96D7AD7FD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0" b="515"/>
          <a:stretch/>
        </p:blipFill>
        <p:spPr>
          <a:xfrm>
            <a:off x="-1" y="1"/>
            <a:ext cx="12191493" cy="6857999"/>
          </a:xfrm>
          <a:prstGeom prst="rect">
            <a:avLst/>
          </a:prstGeom>
        </p:spPr>
      </p:pic>
      <p:sp>
        <p:nvSpPr>
          <p:cNvPr id="8" name="Rectangle 7">
            <a:extLst>
              <a:ext uri="{FF2B5EF4-FFF2-40B4-BE49-F238E27FC236}">
                <a16:creationId xmlns:a16="http://schemas.microsoft.com/office/drawing/2014/main" id="{9212B41D-4670-4AF5-AC09-7D058144A848}"/>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Arial"/>
              <a:ea typeface="+mn-ea"/>
              <a:cs typeface="+mn-cs"/>
            </a:endParaRPr>
          </a:p>
        </p:txBody>
      </p:sp>
      <p:grpSp>
        <p:nvGrpSpPr>
          <p:cNvPr id="9" name="Group 8">
            <a:extLst>
              <a:ext uri="{FF2B5EF4-FFF2-40B4-BE49-F238E27FC236}">
                <a16:creationId xmlns:a16="http://schemas.microsoft.com/office/drawing/2014/main" id="{181BFA0D-C326-40E2-B655-945BD0C55344}"/>
              </a:ext>
            </a:extLst>
          </p:cNvPr>
          <p:cNvGrpSpPr/>
          <p:nvPr/>
        </p:nvGrpSpPr>
        <p:grpSpPr>
          <a:xfrm>
            <a:off x="508" y="0"/>
            <a:ext cx="557784" cy="6858000"/>
            <a:chOff x="508" y="0"/>
            <a:chExt cx="557784" cy="6858000"/>
          </a:xfrm>
        </p:grpSpPr>
        <p:grpSp>
          <p:nvGrpSpPr>
            <p:cNvPr id="10" name="Group 9">
              <a:extLst>
                <a:ext uri="{FF2B5EF4-FFF2-40B4-BE49-F238E27FC236}">
                  <a16:creationId xmlns:a16="http://schemas.microsoft.com/office/drawing/2014/main" id="{9EF499AF-EDE2-45A5-91BC-5BB0CC84A4F6}"/>
                </a:ext>
              </a:extLst>
            </p:cNvPr>
            <p:cNvGrpSpPr/>
            <p:nvPr userDrawn="1"/>
          </p:nvGrpSpPr>
          <p:grpSpPr>
            <a:xfrm>
              <a:off x="508" y="0"/>
              <a:ext cx="557784" cy="6858000"/>
              <a:chOff x="554056" y="0"/>
              <a:chExt cx="557784" cy="6858000"/>
            </a:xfrm>
          </p:grpSpPr>
          <p:sp>
            <p:nvSpPr>
              <p:cNvPr id="18" name="Rectangle 17">
                <a:extLst>
                  <a:ext uri="{FF2B5EF4-FFF2-40B4-BE49-F238E27FC236}">
                    <a16:creationId xmlns:a16="http://schemas.microsoft.com/office/drawing/2014/main" id="{BAA771F0-77B7-40E9-9326-90F8D59475CB}"/>
                  </a:ext>
                </a:extLst>
              </p:cNvPr>
              <p:cNvSpPr/>
              <p:nvPr/>
            </p:nvSpPr>
            <p:spPr>
              <a:xfrm>
                <a:off x="554056" y="0"/>
                <a:ext cx="557784" cy="538163"/>
              </a:xfrm>
              <a:prstGeom prst="rect">
                <a:avLst/>
              </a:prstGeom>
              <a:solidFill>
                <a:schemeClr val="bg2"/>
              </a:solid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245"/>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8BFA18A-F8A2-4E06-99ED-550865F5ED89}"/>
                  </a:ext>
                </a:extLst>
              </p:cNvPr>
              <p:cNvSpPr/>
              <p:nvPr/>
            </p:nvSpPr>
            <p:spPr>
              <a:xfrm>
                <a:off x="554056" y="537938"/>
                <a:ext cx="557784" cy="6320062"/>
              </a:xfrm>
              <a:prstGeom prst="rect">
                <a:avLst/>
              </a:prstGeom>
              <a:solidFill>
                <a:srgbClr val="000000">
                  <a:alpha val="40000"/>
                </a:srgbClr>
              </a:solid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245"/>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95CEA5BD-9715-4478-83AB-D6CF49CBCF41}"/>
                </a:ext>
              </a:extLst>
            </p:cNvPr>
            <p:cNvGrpSpPr/>
            <p:nvPr userDrawn="1"/>
          </p:nvGrpSpPr>
          <p:grpSpPr>
            <a:xfrm>
              <a:off x="127485" y="120098"/>
              <a:ext cx="303830" cy="302727"/>
              <a:chOff x="226395" y="-668424"/>
              <a:chExt cx="445728" cy="444110"/>
            </a:xfrm>
            <a:solidFill>
              <a:schemeClr val="bg1"/>
            </a:solidFill>
          </p:grpSpPr>
          <p:sp>
            <p:nvSpPr>
              <p:cNvPr id="12" name="Freeform: Shape 27">
                <a:extLst>
                  <a:ext uri="{FF2B5EF4-FFF2-40B4-BE49-F238E27FC236}">
                    <a16:creationId xmlns:a16="http://schemas.microsoft.com/office/drawing/2014/main" id="{E77F7875-3EF3-462A-8AEA-5566480672FA}"/>
                  </a:ext>
                </a:extLst>
              </p:cNvPr>
              <p:cNvSpPr/>
              <p:nvPr userDrawn="1"/>
            </p:nvSpPr>
            <p:spPr>
              <a:xfrm>
                <a:off x="226395" y="-668424"/>
                <a:ext cx="436026" cy="355180"/>
              </a:xfrm>
              <a:custGeom>
                <a:avLst/>
                <a:gdLst>
                  <a:gd name="connsiteX0" fmla="*/ 225289 w 436026"/>
                  <a:gd name="connsiteY0" fmla="*/ 0 h 355180"/>
                  <a:gd name="connsiteX1" fmla="*/ 436026 w 436026"/>
                  <a:gd name="connsiteY1" fmla="*/ 157379 h 355180"/>
                  <a:gd name="connsiteX2" fmla="*/ 322304 w 436026"/>
                  <a:gd name="connsiteY2" fmla="*/ 126119 h 355180"/>
                  <a:gd name="connsiteX3" fmla="*/ 223133 w 436026"/>
                  <a:gd name="connsiteY3" fmla="*/ 68449 h 355180"/>
                  <a:gd name="connsiteX4" fmla="*/ 187023 w 436026"/>
                  <a:gd name="connsiteY4" fmla="*/ 61982 h 355180"/>
                  <a:gd name="connsiteX5" fmla="*/ 187023 w 436026"/>
                  <a:gd name="connsiteY5" fmla="*/ 88391 h 355180"/>
                  <a:gd name="connsiteX6" fmla="*/ 215049 w 436026"/>
                  <a:gd name="connsiteY6" fmla="*/ 114261 h 355180"/>
                  <a:gd name="connsiteX7" fmla="*/ 176243 w 436026"/>
                  <a:gd name="connsiteY7" fmla="*/ 111027 h 355180"/>
                  <a:gd name="connsiteX8" fmla="*/ 209659 w 436026"/>
                  <a:gd name="connsiteY8" fmla="*/ 147139 h 355180"/>
                  <a:gd name="connsiteX9" fmla="*/ 357337 w 436026"/>
                  <a:gd name="connsiteY9" fmla="*/ 171931 h 355180"/>
                  <a:gd name="connsiteX10" fmla="*/ 383207 w 436026"/>
                  <a:gd name="connsiteY10" fmla="*/ 188639 h 355180"/>
                  <a:gd name="connsiteX11" fmla="*/ 315836 w 436026"/>
                  <a:gd name="connsiteY11" fmla="*/ 191873 h 355180"/>
                  <a:gd name="connsiteX12" fmla="*/ 287809 w 436026"/>
                  <a:gd name="connsiteY12" fmla="*/ 293738 h 355180"/>
                  <a:gd name="connsiteX13" fmla="*/ 196724 w 436026"/>
                  <a:gd name="connsiteY13" fmla="*/ 354641 h 355180"/>
                  <a:gd name="connsiteX14" fmla="*/ 137437 w 436026"/>
                  <a:gd name="connsiteY14" fmla="*/ 354641 h 355180"/>
                  <a:gd name="connsiteX15" fmla="*/ 157379 w 436026"/>
                  <a:gd name="connsiteY15" fmla="*/ 315297 h 355180"/>
                  <a:gd name="connsiteX16" fmla="*/ 154145 w 436026"/>
                  <a:gd name="connsiteY16" fmla="*/ 314219 h 355180"/>
                  <a:gd name="connsiteX17" fmla="*/ 100248 w 436026"/>
                  <a:gd name="connsiteY17" fmla="*/ 355180 h 355180"/>
                  <a:gd name="connsiteX18" fmla="*/ 87313 w 436026"/>
                  <a:gd name="connsiteY18" fmla="*/ 355180 h 355180"/>
                  <a:gd name="connsiteX19" fmla="*/ 142288 w 436026"/>
                  <a:gd name="connsiteY19" fmla="*/ 278108 h 355180"/>
                  <a:gd name="connsiteX20" fmla="*/ 146600 w 436026"/>
                  <a:gd name="connsiteY20" fmla="*/ 226367 h 355180"/>
                  <a:gd name="connsiteX21" fmla="*/ 137976 w 436026"/>
                  <a:gd name="connsiteY21" fmla="*/ 214509 h 355180"/>
                  <a:gd name="connsiteX22" fmla="*/ 115879 w 436026"/>
                  <a:gd name="connsiteY22" fmla="*/ 299666 h 355180"/>
                  <a:gd name="connsiteX23" fmla="*/ 70066 w 436026"/>
                  <a:gd name="connsiteY23" fmla="*/ 354641 h 355180"/>
                  <a:gd name="connsiteX24" fmla="*/ 58209 w 436026"/>
                  <a:gd name="connsiteY24" fmla="*/ 354641 h 355180"/>
                  <a:gd name="connsiteX25" fmla="*/ 85696 w 436026"/>
                  <a:gd name="connsiteY25" fmla="*/ 316375 h 355180"/>
                  <a:gd name="connsiteX26" fmla="*/ 123963 w 436026"/>
                  <a:gd name="connsiteY26" fmla="*/ 199418 h 355180"/>
                  <a:gd name="connsiteX27" fmla="*/ 114261 w 436026"/>
                  <a:gd name="connsiteY27" fmla="*/ 203730 h 355180"/>
                  <a:gd name="connsiteX28" fmla="*/ 97554 w 436026"/>
                  <a:gd name="connsiteY28" fmla="*/ 250081 h 355180"/>
                  <a:gd name="connsiteX29" fmla="*/ 85696 w 436026"/>
                  <a:gd name="connsiteY29" fmla="*/ 256549 h 355180"/>
                  <a:gd name="connsiteX30" fmla="*/ 44195 w 436026"/>
                  <a:gd name="connsiteY30" fmla="*/ 355180 h 355180"/>
                  <a:gd name="connsiteX31" fmla="*/ 0 w 436026"/>
                  <a:gd name="connsiteY31" fmla="*/ 215587 h 355180"/>
                  <a:gd name="connsiteX32" fmla="*/ 225289 w 436026"/>
                  <a:gd name="connsiteY32" fmla="*/ 0 h 355180"/>
                  <a:gd name="connsiteX33" fmla="*/ 226367 w 436026"/>
                  <a:gd name="connsiteY33" fmla="*/ 14013 h 355180"/>
                  <a:gd name="connsiteX34" fmla="*/ 16708 w 436026"/>
                  <a:gd name="connsiteY34" fmla="*/ 215049 h 355180"/>
                  <a:gd name="connsiteX35" fmla="*/ 45273 w 436026"/>
                  <a:gd name="connsiteY35" fmla="*/ 324998 h 355180"/>
                  <a:gd name="connsiteX36" fmla="*/ 101326 w 436026"/>
                  <a:gd name="connsiteY36" fmla="*/ 174087 h 355180"/>
                  <a:gd name="connsiteX37" fmla="*/ 118573 w 436026"/>
                  <a:gd name="connsiteY37" fmla="*/ 166541 h 355180"/>
                  <a:gd name="connsiteX38" fmla="*/ 143905 w 436026"/>
                  <a:gd name="connsiteY38" fmla="*/ 102404 h 355180"/>
                  <a:gd name="connsiteX39" fmla="*/ 160074 w 436026"/>
                  <a:gd name="connsiteY39" fmla="*/ 93780 h 355180"/>
                  <a:gd name="connsiteX40" fmla="*/ 180016 w 436026"/>
                  <a:gd name="connsiteY40" fmla="*/ 51202 h 355180"/>
                  <a:gd name="connsiteX41" fmla="*/ 224211 w 436026"/>
                  <a:gd name="connsiteY41" fmla="*/ 58209 h 355180"/>
                  <a:gd name="connsiteX42" fmla="*/ 313680 w 436026"/>
                  <a:gd name="connsiteY42" fmla="*/ 108332 h 355180"/>
                  <a:gd name="connsiteX43" fmla="*/ 413928 w 436026"/>
                  <a:gd name="connsiteY43" fmla="*/ 136359 h 355180"/>
                  <a:gd name="connsiteX44" fmla="*/ 226367 w 436026"/>
                  <a:gd name="connsiteY44" fmla="*/ 14013 h 3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0">
                    <a:moveTo>
                      <a:pt x="225289" y="0"/>
                    </a:moveTo>
                    <a:cubicBezTo>
                      <a:pt x="355180" y="0"/>
                      <a:pt x="424708" y="103482"/>
                      <a:pt x="436026" y="157379"/>
                    </a:cubicBezTo>
                    <a:lnTo>
                      <a:pt x="322304" y="126119"/>
                    </a:lnTo>
                    <a:lnTo>
                      <a:pt x="223133" y="68449"/>
                    </a:lnTo>
                    <a:lnTo>
                      <a:pt x="187023" y="61982"/>
                    </a:lnTo>
                    <a:lnTo>
                      <a:pt x="187023" y="88391"/>
                    </a:lnTo>
                    <a:lnTo>
                      <a:pt x="215049" y="114261"/>
                    </a:lnTo>
                    <a:lnTo>
                      <a:pt x="176243" y="111027"/>
                    </a:lnTo>
                    <a:cubicBezTo>
                      <a:pt x="176243" y="111027"/>
                      <a:pt x="177321" y="113183"/>
                      <a:pt x="209659" y="147139"/>
                    </a:cubicBezTo>
                    <a:lnTo>
                      <a:pt x="357337" y="171931"/>
                    </a:lnTo>
                    <a:lnTo>
                      <a:pt x="383207" y="188639"/>
                    </a:lnTo>
                    <a:lnTo>
                      <a:pt x="315836" y="191873"/>
                    </a:lnTo>
                    <a:lnTo>
                      <a:pt x="287809" y="293738"/>
                    </a:lnTo>
                    <a:lnTo>
                      <a:pt x="196724" y="354641"/>
                    </a:lnTo>
                    <a:lnTo>
                      <a:pt x="137437" y="354641"/>
                    </a:lnTo>
                    <a:lnTo>
                      <a:pt x="157379" y="315297"/>
                    </a:lnTo>
                    <a:lnTo>
                      <a:pt x="154145" y="314219"/>
                    </a:lnTo>
                    <a:lnTo>
                      <a:pt x="100248" y="355180"/>
                    </a:lnTo>
                    <a:lnTo>
                      <a:pt x="87313" y="355180"/>
                    </a:lnTo>
                    <a:lnTo>
                      <a:pt x="142288" y="278108"/>
                    </a:lnTo>
                    <a:cubicBezTo>
                      <a:pt x="144983" y="256010"/>
                      <a:pt x="143366" y="265712"/>
                      <a:pt x="146600" y="226367"/>
                    </a:cubicBezTo>
                    <a:lnTo>
                      <a:pt x="137976" y="214509"/>
                    </a:lnTo>
                    <a:lnTo>
                      <a:pt x="115879" y="299666"/>
                    </a:lnTo>
                    <a:lnTo>
                      <a:pt x="70066" y="354641"/>
                    </a:lnTo>
                    <a:lnTo>
                      <a:pt x="58209" y="354641"/>
                    </a:lnTo>
                    <a:lnTo>
                      <a:pt x="85696" y="316375"/>
                    </a:lnTo>
                    <a:lnTo>
                      <a:pt x="123963" y="199418"/>
                    </a:lnTo>
                    <a:lnTo>
                      <a:pt x="114261" y="203730"/>
                    </a:lnTo>
                    <a:lnTo>
                      <a:pt x="97554" y="250081"/>
                    </a:lnTo>
                    <a:lnTo>
                      <a:pt x="85696" y="256549"/>
                    </a:lnTo>
                    <a:cubicBezTo>
                      <a:pt x="85696" y="256549"/>
                      <a:pt x="58209" y="322303"/>
                      <a:pt x="44195" y="355180"/>
                    </a:cubicBezTo>
                    <a:cubicBezTo>
                      <a:pt x="23715" y="325537"/>
                      <a:pt x="0" y="285114"/>
                      <a:pt x="0" y="215587"/>
                    </a:cubicBezTo>
                    <a:cubicBezTo>
                      <a:pt x="0" y="111027"/>
                      <a:pt x="90008" y="0"/>
                      <a:pt x="225289" y="0"/>
                    </a:cubicBezTo>
                    <a:close/>
                    <a:moveTo>
                      <a:pt x="226367" y="14013"/>
                    </a:moveTo>
                    <a:cubicBezTo>
                      <a:pt x="99710" y="14013"/>
                      <a:pt x="16708" y="118034"/>
                      <a:pt x="16708" y="215049"/>
                    </a:cubicBezTo>
                    <a:cubicBezTo>
                      <a:pt x="16708" y="270562"/>
                      <a:pt x="30182" y="298588"/>
                      <a:pt x="45273" y="324998"/>
                    </a:cubicBezTo>
                    <a:cubicBezTo>
                      <a:pt x="64138" y="274335"/>
                      <a:pt x="101326" y="174087"/>
                      <a:pt x="101326" y="174087"/>
                    </a:cubicBezTo>
                    <a:cubicBezTo>
                      <a:pt x="101326" y="174087"/>
                      <a:pt x="118573" y="164924"/>
                      <a:pt x="118573" y="166541"/>
                    </a:cubicBezTo>
                    <a:lnTo>
                      <a:pt x="143905" y="102404"/>
                    </a:lnTo>
                    <a:lnTo>
                      <a:pt x="160074" y="93780"/>
                    </a:lnTo>
                    <a:lnTo>
                      <a:pt x="180016" y="51202"/>
                    </a:lnTo>
                    <a:lnTo>
                      <a:pt x="224211" y="58209"/>
                    </a:lnTo>
                    <a:lnTo>
                      <a:pt x="313680" y="108332"/>
                    </a:lnTo>
                    <a:lnTo>
                      <a:pt x="413928" y="136359"/>
                    </a:lnTo>
                    <a:cubicBezTo>
                      <a:pt x="388058" y="70605"/>
                      <a:pt x="314758" y="14013"/>
                      <a:pt x="226367" y="14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Shape 28">
                <a:extLst>
                  <a:ext uri="{FF2B5EF4-FFF2-40B4-BE49-F238E27FC236}">
                    <a16:creationId xmlns:a16="http://schemas.microsoft.com/office/drawing/2014/main" id="{58655A27-7B70-40B6-B911-B13E649A2EBA}"/>
                  </a:ext>
                </a:extLst>
              </p:cNvPr>
              <p:cNvSpPr/>
              <p:nvPr userDrawn="1"/>
            </p:nvSpPr>
            <p:spPr>
              <a:xfrm>
                <a:off x="554627" y="-469543"/>
                <a:ext cx="42040" cy="68987"/>
              </a:xfrm>
              <a:custGeom>
                <a:avLst/>
                <a:gdLst>
                  <a:gd name="connsiteX0" fmla="*/ 3773 w 42040"/>
                  <a:gd name="connsiteY0" fmla="*/ 0 h 68987"/>
                  <a:gd name="connsiteX1" fmla="*/ 42040 w 42040"/>
                  <a:gd name="connsiteY1" fmla="*/ 15629 h 68987"/>
                  <a:gd name="connsiteX2" fmla="*/ 15092 w 42040"/>
                  <a:gd name="connsiteY2" fmla="*/ 66292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29"/>
                    </a:lnTo>
                    <a:lnTo>
                      <a:pt x="15092" y="66292"/>
                    </a:lnTo>
                    <a:lnTo>
                      <a:pt x="0" y="68987"/>
                    </a:lnTo>
                    <a:lnTo>
                      <a:pt x="3773" y="39344"/>
                    </a:lnTo>
                    <a:lnTo>
                      <a:pt x="0" y="33415"/>
                    </a:lnTo>
                    <a:lnTo>
                      <a:pt x="37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Freeform: Shape 29">
                <a:extLst>
                  <a:ext uri="{FF2B5EF4-FFF2-40B4-BE49-F238E27FC236}">
                    <a16:creationId xmlns:a16="http://schemas.microsoft.com/office/drawing/2014/main" id="{BC4D5947-E9BA-487B-AD7C-E0D23D7BD08B}"/>
                  </a:ext>
                </a:extLst>
              </p:cNvPr>
              <p:cNvSpPr/>
              <p:nvPr userDrawn="1"/>
            </p:nvSpPr>
            <p:spPr>
              <a:xfrm>
                <a:off x="531451" y="-451219"/>
                <a:ext cx="101866" cy="137437"/>
              </a:xfrm>
              <a:custGeom>
                <a:avLst/>
                <a:gdLst>
                  <a:gd name="connsiteX0" fmla="*/ 72222 w 101866"/>
                  <a:gd name="connsiteY0" fmla="*/ 0 h 137437"/>
                  <a:gd name="connsiteX1" fmla="*/ 101866 w 101866"/>
                  <a:gd name="connsiteY1" fmla="*/ 12396 h 137437"/>
                  <a:gd name="connsiteX2" fmla="*/ 81385 w 101866"/>
                  <a:gd name="connsiteY2" fmla="*/ 60365 h 137437"/>
                  <a:gd name="connsiteX3" fmla="*/ 62521 w 101866"/>
                  <a:gd name="connsiteY3" fmla="*/ 76534 h 137437"/>
                  <a:gd name="connsiteX4" fmla="*/ 24793 w 101866"/>
                  <a:gd name="connsiteY4" fmla="*/ 137437 h 137437"/>
                  <a:gd name="connsiteX5" fmla="*/ 0 w 101866"/>
                  <a:gd name="connsiteY5" fmla="*/ 137437 h 137437"/>
                  <a:gd name="connsiteX6" fmla="*/ 24793 w 101866"/>
                  <a:gd name="connsiteY6" fmla="*/ 94320 h 137437"/>
                  <a:gd name="connsiteX7" fmla="*/ 44196 w 101866"/>
                  <a:gd name="connsiteY7" fmla="*/ 78151 h 137437"/>
                  <a:gd name="connsiteX8" fmla="*/ 72222 w 101866"/>
                  <a:gd name="connsiteY8" fmla="*/ 0 h 13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6" h="137437">
                    <a:moveTo>
                      <a:pt x="72222" y="0"/>
                    </a:moveTo>
                    <a:lnTo>
                      <a:pt x="101866" y="12396"/>
                    </a:lnTo>
                    <a:lnTo>
                      <a:pt x="81385" y="60365"/>
                    </a:lnTo>
                    <a:lnTo>
                      <a:pt x="62521" y="76534"/>
                    </a:lnTo>
                    <a:lnTo>
                      <a:pt x="24793" y="137437"/>
                    </a:lnTo>
                    <a:lnTo>
                      <a:pt x="0" y="137437"/>
                    </a:lnTo>
                    <a:lnTo>
                      <a:pt x="24793" y="94320"/>
                    </a:lnTo>
                    <a:lnTo>
                      <a:pt x="44196" y="78151"/>
                    </a:lnTo>
                    <a:lnTo>
                      <a:pt x="7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Freeform: Shape 30">
                <a:extLst>
                  <a:ext uri="{FF2B5EF4-FFF2-40B4-BE49-F238E27FC236}">
                    <a16:creationId xmlns:a16="http://schemas.microsoft.com/office/drawing/2014/main" id="{1F464515-E6B2-4053-A6E9-7C22ECF6E410}"/>
                  </a:ext>
                </a:extLst>
              </p:cNvPr>
              <p:cNvSpPr/>
              <p:nvPr userDrawn="1"/>
            </p:nvSpPr>
            <p:spPr>
              <a:xfrm>
                <a:off x="581037" y="-436667"/>
                <a:ext cx="91086" cy="122885"/>
              </a:xfrm>
              <a:custGeom>
                <a:avLst/>
                <a:gdLst>
                  <a:gd name="connsiteX0" fmla="*/ 61442 w 91086"/>
                  <a:gd name="connsiteY0" fmla="*/ 0 h 122885"/>
                  <a:gd name="connsiteX1" fmla="*/ 91086 w 91086"/>
                  <a:gd name="connsiteY1" fmla="*/ 10241 h 122885"/>
                  <a:gd name="connsiteX2" fmla="*/ 49585 w 91086"/>
                  <a:gd name="connsiteY2" fmla="*/ 122885 h 122885"/>
                  <a:gd name="connsiteX3" fmla="*/ 0 w 91086"/>
                  <a:gd name="connsiteY3" fmla="*/ 122885 h 122885"/>
                  <a:gd name="connsiteX4" fmla="*/ 47429 w 91086"/>
                  <a:gd name="connsiteY4" fmla="*/ 48507 h 122885"/>
                  <a:gd name="connsiteX5" fmla="*/ 61442 w 91086"/>
                  <a:gd name="connsiteY5" fmla="*/ 0 h 1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5">
                    <a:moveTo>
                      <a:pt x="61442" y="0"/>
                    </a:moveTo>
                    <a:lnTo>
                      <a:pt x="91086" y="10241"/>
                    </a:lnTo>
                    <a:cubicBezTo>
                      <a:pt x="88391" y="47969"/>
                      <a:pt x="75994" y="86235"/>
                      <a:pt x="49585" y="122885"/>
                    </a:cubicBezTo>
                    <a:lnTo>
                      <a:pt x="0" y="122885"/>
                    </a:lnTo>
                    <a:lnTo>
                      <a:pt x="47429" y="48507"/>
                    </a:lnTo>
                    <a:lnTo>
                      <a:pt x="614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Freeform: Shape 31">
                <a:extLst>
                  <a:ext uri="{FF2B5EF4-FFF2-40B4-BE49-F238E27FC236}">
                    <a16:creationId xmlns:a16="http://schemas.microsoft.com/office/drawing/2014/main" id="{F097ABD0-DB48-45DA-8A5F-48086D2B7CE7}"/>
                  </a:ext>
                </a:extLst>
              </p:cNvPr>
              <p:cNvSpPr/>
              <p:nvPr userDrawn="1"/>
            </p:nvSpPr>
            <p:spPr>
              <a:xfrm>
                <a:off x="487256" y="-3854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Freeform: Shape 32">
                <a:extLst>
                  <a:ext uri="{FF2B5EF4-FFF2-40B4-BE49-F238E27FC236}">
                    <a16:creationId xmlns:a16="http://schemas.microsoft.com/office/drawing/2014/main" id="{1D77D3FB-0BAE-4DED-9475-03639D1D44D3}"/>
                  </a:ext>
                </a:extLst>
              </p:cNvPr>
              <p:cNvSpPr/>
              <p:nvPr userDrawn="1"/>
            </p:nvSpPr>
            <p:spPr>
              <a:xfrm>
                <a:off x="280292" y="-303004"/>
                <a:ext cx="341168" cy="78690"/>
              </a:xfrm>
              <a:custGeom>
                <a:avLst/>
                <a:gdLst>
                  <a:gd name="connsiteX0" fmla="*/ 0 w 341168"/>
                  <a:gd name="connsiteY0" fmla="*/ 0 h 78690"/>
                  <a:gd name="connsiteX1" fmla="*/ 341168 w 341168"/>
                  <a:gd name="connsiteY1" fmla="*/ 0 h 78690"/>
                  <a:gd name="connsiteX2" fmla="*/ 170853 w 341168"/>
                  <a:gd name="connsiteY2" fmla="*/ 78690 h 78690"/>
                  <a:gd name="connsiteX3" fmla="*/ 0 w 341168"/>
                  <a:gd name="connsiteY3" fmla="*/ 0 h 78690"/>
                </a:gdLst>
                <a:ahLst/>
                <a:cxnLst>
                  <a:cxn ang="0">
                    <a:pos x="connsiteX0" y="connsiteY0"/>
                  </a:cxn>
                  <a:cxn ang="0">
                    <a:pos x="connsiteX1" y="connsiteY1"/>
                  </a:cxn>
                  <a:cxn ang="0">
                    <a:pos x="connsiteX2" y="connsiteY2"/>
                  </a:cxn>
                  <a:cxn ang="0">
                    <a:pos x="connsiteX3" y="connsiteY3"/>
                  </a:cxn>
                </a:cxnLst>
                <a:rect l="l" t="t" r="r" b="b"/>
                <a:pathLst>
                  <a:path w="341168" h="78690">
                    <a:moveTo>
                      <a:pt x="0" y="0"/>
                    </a:moveTo>
                    <a:lnTo>
                      <a:pt x="341168" y="0"/>
                    </a:lnTo>
                    <a:cubicBezTo>
                      <a:pt x="301823" y="50664"/>
                      <a:pt x="233912" y="78690"/>
                      <a:pt x="170853" y="78690"/>
                    </a:cubicBezTo>
                    <a:cubicBezTo>
                      <a:pt x="115879" y="78690"/>
                      <a:pt x="48507" y="59287"/>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20" name="Title 1">
            <a:extLst>
              <a:ext uri="{FF2B5EF4-FFF2-40B4-BE49-F238E27FC236}">
                <a16:creationId xmlns:a16="http://schemas.microsoft.com/office/drawing/2014/main" id="{55874654-681A-41D0-A6C3-026B59CE0415}"/>
              </a:ext>
            </a:extLst>
          </p:cNvPr>
          <p:cNvSpPr txBox="1">
            <a:spLocks/>
          </p:cNvSpPr>
          <p:nvPr/>
        </p:nvSpPr>
        <p:spPr>
          <a:xfrm>
            <a:off x="1016291" y="2088573"/>
            <a:ext cx="10881360" cy="2441863"/>
          </a:xfrm>
        </p:spPr>
        <p:txBody>
          <a:bodyPr anchor="b">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5400" dirty="0">
                <a:effectLst>
                  <a:outerShdw blurRad="50800" dist="38100" dir="2700000" algn="tl" rotWithShape="0">
                    <a:schemeClr val="accent3">
                      <a:lumMod val="20000"/>
                      <a:lumOff val="80000"/>
                      <a:alpha val="80000"/>
                    </a:schemeClr>
                  </a:outerShdw>
                </a:effectLst>
              </a:rPr>
              <a:t>Protection Strategies: Know</a:t>
            </a:r>
          </a:p>
          <a:p>
            <a:pPr algn="ctr"/>
            <a:r>
              <a:rPr lang="en-US" sz="5400" dirty="0"/>
              <a:t>                                 Monitor</a:t>
            </a:r>
          </a:p>
          <a:p>
            <a:pPr algn="ctr"/>
            <a:r>
              <a:rPr lang="en-US" sz="5400" dirty="0"/>
              <a:t>                                Defend</a:t>
            </a:r>
          </a:p>
        </p:txBody>
      </p:sp>
      <p:sp>
        <p:nvSpPr>
          <p:cNvPr id="21" name="Slide Number Placeholder 5">
            <a:extLst>
              <a:ext uri="{FF2B5EF4-FFF2-40B4-BE49-F238E27FC236}">
                <a16:creationId xmlns:a16="http://schemas.microsoft.com/office/drawing/2014/main" id="{C241548A-9A8B-4D9E-93C1-510D50C11ADA}"/>
              </a:ext>
            </a:extLst>
          </p:cNvPr>
          <p:cNvSpPr txBox="1">
            <a:spLocks/>
          </p:cNvSpPr>
          <p:nvPr/>
        </p:nvSpPr>
        <p:spPr>
          <a:xfrm>
            <a:off x="11171902" y="6470650"/>
            <a:ext cx="8930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186485-5DB6-4586-BF39-0EA5B3D5871F}" type="slidenum">
              <a:rPr lang="en-US" smtClean="0"/>
              <a:pPr/>
              <a:t>15</a:t>
            </a:fld>
            <a:endParaRPr lang="en-US" dirty="0"/>
          </a:p>
        </p:txBody>
      </p:sp>
    </p:spTree>
    <p:extLst>
      <p:ext uri="{BB962C8B-B14F-4D97-AF65-F5344CB8AC3E}">
        <p14:creationId xmlns:p14="http://schemas.microsoft.com/office/powerpoint/2010/main" val="306400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Understanding Vulnerabilities</a:t>
            </a:r>
          </a:p>
        </p:txBody>
      </p:sp>
      <p:sp>
        <p:nvSpPr>
          <p:cNvPr id="9" name="Content Placeholder 4">
            <a:extLst>
              <a:ext uri="{FF2B5EF4-FFF2-40B4-BE49-F238E27FC236}">
                <a16:creationId xmlns:a16="http://schemas.microsoft.com/office/drawing/2014/main" id="{E74F229B-7DFE-44B6-B42C-86DFC1398CD6}"/>
              </a:ext>
            </a:extLst>
          </p:cNvPr>
          <p:cNvSpPr txBox="1">
            <a:spLocks noGrp="1"/>
          </p:cNvSpPr>
          <p:nvPr>
            <p:ph sz="quarter" idx="12"/>
          </p:nvPr>
        </p:nvSpPr>
        <p:spPr>
          <a:xfrm>
            <a:off x="1167384" y="1015810"/>
            <a:ext cx="10590600" cy="553998"/>
          </a:xfrm>
          <a:prstGeom prst="rect">
            <a:avLst/>
          </a:prstGeom>
        </p:spPr>
        <p:txBody>
          <a:bodyPr vert="horz" wrap="none" lIns="0" tIns="0" rIns="0" bIns="0" rtlCol="0" anchor="ctr" anchorCtr="0">
            <a:noAutofit/>
          </a:bodyPr>
          <a:lstStyle/>
          <a:p>
            <a:pPr marL="0" indent="0">
              <a:lnSpc>
                <a:spcPct val="100000"/>
              </a:lnSpc>
              <a:spcBef>
                <a:spcPts val="0"/>
              </a:spcBef>
              <a:buNone/>
            </a:pPr>
            <a:r>
              <a:rPr lang="en-US" sz="2600" dirty="0">
                <a:solidFill>
                  <a:schemeClr val="bg2"/>
                </a:solidFill>
                <a:latin typeface="+mj-lt"/>
                <a:cs typeface="Arial" pitchFamily="34" charset="0"/>
              </a:rPr>
              <a:t>What information can they find? Where can they find it?</a:t>
            </a:r>
          </a:p>
        </p:txBody>
      </p:sp>
      <p:grpSp>
        <p:nvGrpSpPr>
          <p:cNvPr id="23" name="Group 22">
            <a:extLst>
              <a:ext uri="{FF2B5EF4-FFF2-40B4-BE49-F238E27FC236}">
                <a16:creationId xmlns:a16="http://schemas.microsoft.com/office/drawing/2014/main" id="{74F38574-A03B-4AF9-A019-F22E218CF5D7}"/>
              </a:ext>
            </a:extLst>
          </p:cNvPr>
          <p:cNvGrpSpPr/>
          <p:nvPr/>
        </p:nvGrpSpPr>
        <p:grpSpPr>
          <a:xfrm>
            <a:off x="869244" y="2415822"/>
            <a:ext cx="10398648" cy="3072470"/>
            <a:chOff x="869244" y="2415822"/>
            <a:chExt cx="10398648" cy="3072470"/>
          </a:xfrm>
        </p:grpSpPr>
        <p:sp>
          <p:nvSpPr>
            <p:cNvPr id="13" name="TextBox 12">
              <a:extLst>
                <a:ext uri="{FF2B5EF4-FFF2-40B4-BE49-F238E27FC236}">
                  <a16:creationId xmlns:a16="http://schemas.microsoft.com/office/drawing/2014/main" id="{74376F46-77AA-4B11-8DC7-27451717D7D1}"/>
                </a:ext>
              </a:extLst>
            </p:cNvPr>
            <p:cNvSpPr txBox="1"/>
            <p:nvPr/>
          </p:nvSpPr>
          <p:spPr>
            <a:xfrm>
              <a:off x="869244" y="2415822"/>
              <a:ext cx="3420534" cy="914400"/>
            </a:xfrm>
            <a:prstGeom prst="rect">
              <a:avLst/>
            </a:prstGeom>
          </p:spPr>
          <p:txBody>
            <a:bodyPr vert="horz" wrap="none" lIns="0" tIns="0" rIns="0" bIns="0" rtlCol="0" anchor="b" anchorCtr="0">
              <a:noAutofit/>
            </a:bodyPr>
            <a:lstStyle/>
            <a:p>
              <a:endParaRPr lang="en-US" sz="1600" spc="0" dirty="0"/>
            </a:p>
          </p:txBody>
        </p:sp>
        <p:sp>
          <p:nvSpPr>
            <p:cNvPr id="3" name="Freeform: Shape 2">
              <a:extLst>
                <a:ext uri="{FF2B5EF4-FFF2-40B4-BE49-F238E27FC236}">
                  <a16:creationId xmlns:a16="http://schemas.microsoft.com/office/drawing/2014/main" id="{FE823D9A-C80A-4D20-8188-6355A1F7EEA5}"/>
                </a:ext>
              </a:extLst>
            </p:cNvPr>
            <p:cNvSpPr/>
            <p:nvPr/>
          </p:nvSpPr>
          <p:spPr>
            <a:xfrm>
              <a:off x="1565056" y="2415822"/>
              <a:ext cx="2852326" cy="2189138"/>
            </a:xfrm>
            <a:custGeom>
              <a:avLst/>
              <a:gdLst>
                <a:gd name="connsiteX0" fmla="*/ 162202 w 2716115"/>
                <a:gd name="connsiteY0" fmla="*/ 0 h 2027522"/>
                <a:gd name="connsiteX1" fmla="*/ 2553913 w 2716115"/>
                <a:gd name="connsiteY1" fmla="*/ 0 h 2027522"/>
                <a:gd name="connsiteX2" fmla="*/ 2716115 w 2716115"/>
                <a:gd name="connsiteY2" fmla="*/ 162202 h 2027522"/>
                <a:gd name="connsiteX3" fmla="*/ 2716115 w 2716115"/>
                <a:gd name="connsiteY3" fmla="*/ 2027522 h 2027522"/>
                <a:gd name="connsiteX4" fmla="*/ 2716115 w 2716115"/>
                <a:gd name="connsiteY4" fmla="*/ 2027522 h 2027522"/>
                <a:gd name="connsiteX5" fmla="*/ 0 w 2716115"/>
                <a:gd name="connsiteY5" fmla="*/ 2027522 h 2027522"/>
                <a:gd name="connsiteX6" fmla="*/ 0 w 2716115"/>
                <a:gd name="connsiteY6" fmla="*/ 2027522 h 2027522"/>
                <a:gd name="connsiteX7" fmla="*/ 0 w 2716115"/>
                <a:gd name="connsiteY7" fmla="*/ 162202 h 2027522"/>
                <a:gd name="connsiteX8" fmla="*/ 162202 w 2716115"/>
                <a:gd name="connsiteY8" fmla="*/ 0 h 20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15" h="2027522">
                  <a:moveTo>
                    <a:pt x="162202" y="0"/>
                  </a:moveTo>
                  <a:lnTo>
                    <a:pt x="2553913" y="0"/>
                  </a:lnTo>
                  <a:cubicBezTo>
                    <a:pt x="2643495" y="0"/>
                    <a:pt x="2716115" y="72620"/>
                    <a:pt x="2716115" y="162202"/>
                  </a:cubicBezTo>
                  <a:lnTo>
                    <a:pt x="2716115" y="2027522"/>
                  </a:lnTo>
                  <a:lnTo>
                    <a:pt x="2716115" y="2027522"/>
                  </a:lnTo>
                  <a:lnTo>
                    <a:pt x="0" y="2027522"/>
                  </a:lnTo>
                  <a:lnTo>
                    <a:pt x="0" y="2027522"/>
                  </a:lnTo>
                  <a:lnTo>
                    <a:pt x="0" y="162202"/>
                  </a:lnTo>
                  <a:cubicBezTo>
                    <a:pt x="0" y="72620"/>
                    <a:pt x="72620" y="0"/>
                    <a:pt x="162202" y="0"/>
                  </a:cubicBezTo>
                  <a:close/>
                </a:path>
              </a:pathLst>
            </a:custGeom>
            <a:ln w="9525">
              <a:solidFill>
                <a:schemeClr val="accent4">
                  <a:lumMod val="75000"/>
                </a:schemeClr>
              </a:solidFill>
            </a:ln>
            <a:effectLst>
              <a:outerShdw blurRad="50800" dist="38100" dir="5400000" algn="t" rotWithShape="0">
                <a:prstClr val="black">
                  <a:alpha val="40000"/>
                </a:prstClr>
              </a:outerShdw>
            </a:effectLst>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907" tIns="123707" rIns="72907" bIns="25400" numCol="1" spcCol="1270" anchor="t" anchorCtr="0">
              <a:noAutofit/>
            </a:bodyPr>
            <a:lstStyle/>
            <a:p>
              <a:pPr marL="285750" lvl="1" indent="-285750" algn="l" defTabSz="889000">
                <a:lnSpc>
                  <a:spcPct val="100000"/>
                </a:lnSpc>
                <a:spcBef>
                  <a:spcPct val="0"/>
                </a:spcBef>
                <a:spcAft>
                  <a:spcPts val="0"/>
                </a:spcAft>
                <a:buClr>
                  <a:schemeClr val="bg2"/>
                </a:buClr>
                <a:buChar char="•"/>
              </a:pPr>
              <a:r>
                <a:rPr lang="en-US" sz="2200" b="0" kern="1200" dirty="0">
                  <a:latin typeface="+mj-lt"/>
                </a:rPr>
                <a:t>Mail</a:t>
              </a:r>
            </a:p>
            <a:p>
              <a:pPr marL="285750" lvl="1" indent="-285750" algn="l" defTabSz="889000">
                <a:lnSpc>
                  <a:spcPct val="100000"/>
                </a:lnSpc>
                <a:spcBef>
                  <a:spcPct val="0"/>
                </a:spcBef>
                <a:spcAft>
                  <a:spcPts val="0"/>
                </a:spcAft>
                <a:buClr>
                  <a:schemeClr val="bg2"/>
                </a:buClr>
                <a:buChar char="•"/>
              </a:pPr>
              <a:r>
                <a:rPr lang="en-US" sz="2200" b="0" kern="1200" dirty="0">
                  <a:latin typeface="+mj-lt"/>
                </a:rPr>
                <a:t>Paper Statements </a:t>
              </a:r>
            </a:p>
            <a:p>
              <a:pPr marL="285750" lvl="1" indent="-285750" algn="l" defTabSz="889000">
                <a:lnSpc>
                  <a:spcPct val="100000"/>
                </a:lnSpc>
                <a:spcBef>
                  <a:spcPct val="0"/>
                </a:spcBef>
                <a:spcAft>
                  <a:spcPts val="0"/>
                </a:spcAft>
                <a:buClr>
                  <a:schemeClr val="bg2"/>
                </a:buClr>
                <a:buChar char="•"/>
              </a:pPr>
              <a:r>
                <a:rPr lang="en-US" sz="2200" b="0" kern="1200" dirty="0">
                  <a:latin typeface="+mj-lt"/>
                </a:rPr>
                <a:t>Wallet/Purse</a:t>
              </a:r>
            </a:p>
          </p:txBody>
        </p:sp>
        <p:sp>
          <p:nvSpPr>
            <p:cNvPr id="5" name="Freeform: Shape 4">
              <a:extLst>
                <a:ext uri="{FF2B5EF4-FFF2-40B4-BE49-F238E27FC236}">
                  <a16:creationId xmlns:a16="http://schemas.microsoft.com/office/drawing/2014/main" id="{3D16D896-FCD3-45BB-BC6C-AA0647F0E3C2}"/>
                </a:ext>
              </a:extLst>
            </p:cNvPr>
            <p:cNvSpPr/>
            <p:nvPr/>
          </p:nvSpPr>
          <p:spPr>
            <a:xfrm>
              <a:off x="1565056" y="4367218"/>
              <a:ext cx="2852326" cy="941329"/>
            </a:xfrm>
            <a:custGeom>
              <a:avLst/>
              <a:gdLst>
                <a:gd name="connsiteX0" fmla="*/ 0 w 2716115"/>
                <a:gd name="connsiteY0" fmla="*/ 0 h 871834"/>
                <a:gd name="connsiteX1" fmla="*/ 2716115 w 2716115"/>
                <a:gd name="connsiteY1" fmla="*/ 0 h 871834"/>
                <a:gd name="connsiteX2" fmla="*/ 2716115 w 2716115"/>
                <a:gd name="connsiteY2" fmla="*/ 871834 h 871834"/>
                <a:gd name="connsiteX3" fmla="*/ 0 w 2716115"/>
                <a:gd name="connsiteY3" fmla="*/ 871834 h 871834"/>
                <a:gd name="connsiteX4" fmla="*/ 0 w 2716115"/>
                <a:gd name="connsiteY4" fmla="*/ 0 h 8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115" h="871834">
                  <a:moveTo>
                    <a:pt x="0" y="0"/>
                  </a:moveTo>
                  <a:lnTo>
                    <a:pt x="2716115" y="0"/>
                  </a:lnTo>
                  <a:lnTo>
                    <a:pt x="2716115" y="871834"/>
                  </a:lnTo>
                  <a:lnTo>
                    <a:pt x="0" y="871834"/>
                  </a:lnTo>
                  <a:lnTo>
                    <a:pt x="0" y="0"/>
                  </a:lnTo>
                  <a:close/>
                </a:path>
              </a:pathLst>
            </a:custGeom>
            <a:gradFill flip="none" rotWithShape="0">
              <a:gsLst>
                <a:gs pos="0">
                  <a:srgbClr val="84B8D8">
                    <a:shade val="30000"/>
                    <a:satMod val="115000"/>
                  </a:srgbClr>
                </a:gs>
                <a:gs pos="50000">
                  <a:srgbClr val="84B8D8">
                    <a:shade val="67500"/>
                    <a:satMod val="115000"/>
                  </a:srgbClr>
                </a:gs>
                <a:gs pos="100000">
                  <a:srgbClr val="84B8D8">
                    <a:shade val="100000"/>
                    <a:satMod val="115000"/>
                  </a:srgbClr>
                </a:gs>
              </a:gsLst>
              <a:lin ang="8100000" scaled="1"/>
              <a:tileRect/>
            </a:gradFill>
            <a:effectLst>
              <a:outerShdw blurRad="50800" dist="38100" dir="5400000" algn="t" rotWithShape="0">
                <a:prstClr val="black">
                  <a:alpha val="40000"/>
                </a:prstClr>
              </a:outerShdw>
            </a:effectLst>
          </p:spPr>
          <p:style>
            <a:lnRef idx="1">
              <a:schemeClr val="accent1">
                <a:alpha val="90000"/>
                <a:hueOff val="0"/>
                <a:satOff val="0"/>
                <a:lumOff val="0"/>
                <a:alphaOff val="0"/>
              </a:schemeClr>
            </a:lnRef>
            <a:fillRef idx="3">
              <a:scrgbClr r="0" g="0" b="0"/>
            </a:fillRef>
            <a:effectRef idx="2">
              <a:schemeClr val="accent1">
                <a:alpha val="90000"/>
                <a:hueOff val="0"/>
                <a:satOff val="0"/>
                <a:lumOff val="0"/>
                <a:alphaOff val="0"/>
              </a:schemeClr>
            </a:effectRef>
            <a:fontRef idx="minor">
              <a:schemeClr val="lt1"/>
            </a:fontRef>
          </p:style>
          <p:txBody>
            <a:bodyPr spcFirstLastPara="0" vert="horz" wrap="square" lIns="91440" tIns="0" rIns="833838" bIns="0" numCol="1" spcCol="1270" anchor="ctr" anchorCtr="0">
              <a:noAutofit/>
            </a:bodyPr>
            <a:lstStyle/>
            <a:p>
              <a:pPr marL="0" lvl="0" indent="0" algn="l" defTabSz="1066800">
                <a:lnSpc>
                  <a:spcPct val="90000"/>
                </a:lnSpc>
                <a:spcBef>
                  <a:spcPct val="0"/>
                </a:spcBef>
                <a:spcAft>
                  <a:spcPct val="35000"/>
                </a:spcAft>
                <a:buNone/>
              </a:pPr>
              <a:r>
                <a:rPr lang="en-US" sz="2800" b="1" kern="1200">
                  <a:latin typeface="+mj-lt"/>
                </a:rPr>
                <a:t>No-Tech</a:t>
              </a:r>
              <a:endParaRPr lang="en-US" sz="2800" b="1" kern="1200" dirty="0">
                <a:latin typeface="+mj-lt"/>
              </a:endParaRPr>
            </a:p>
          </p:txBody>
        </p:sp>
        <p:sp>
          <p:nvSpPr>
            <p:cNvPr id="6" name="Oval 5" descr="Mailbox with solid fill">
              <a:extLst>
                <a:ext uri="{FF2B5EF4-FFF2-40B4-BE49-F238E27FC236}">
                  <a16:creationId xmlns:a16="http://schemas.microsoft.com/office/drawing/2014/main" id="{C9D86CDB-E264-434F-936B-2187132B590D}"/>
                </a:ext>
              </a:extLst>
            </p:cNvPr>
            <p:cNvSpPr/>
            <p:nvPr/>
          </p:nvSpPr>
          <p:spPr>
            <a:xfrm>
              <a:off x="3544697" y="4443587"/>
              <a:ext cx="998314" cy="1026417"/>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a:solidFill>
                <a:schemeClr val="bg1">
                  <a:alpha val="90000"/>
                </a:schemeClr>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9472A573-4225-42F5-A617-7B51F5B47483}"/>
                </a:ext>
              </a:extLst>
            </p:cNvPr>
            <p:cNvSpPr/>
            <p:nvPr/>
          </p:nvSpPr>
          <p:spPr>
            <a:xfrm>
              <a:off x="4900064" y="2415822"/>
              <a:ext cx="2852326" cy="2189138"/>
            </a:xfrm>
            <a:custGeom>
              <a:avLst/>
              <a:gdLst>
                <a:gd name="connsiteX0" fmla="*/ 162202 w 2716115"/>
                <a:gd name="connsiteY0" fmla="*/ 0 h 2027522"/>
                <a:gd name="connsiteX1" fmla="*/ 2553913 w 2716115"/>
                <a:gd name="connsiteY1" fmla="*/ 0 h 2027522"/>
                <a:gd name="connsiteX2" fmla="*/ 2716115 w 2716115"/>
                <a:gd name="connsiteY2" fmla="*/ 162202 h 2027522"/>
                <a:gd name="connsiteX3" fmla="*/ 2716115 w 2716115"/>
                <a:gd name="connsiteY3" fmla="*/ 2027522 h 2027522"/>
                <a:gd name="connsiteX4" fmla="*/ 2716115 w 2716115"/>
                <a:gd name="connsiteY4" fmla="*/ 2027522 h 2027522"/>
                <a:gd name="connsiteX5" fmla="*/ 0 w 2716115"/>
                <a:gd name="connsiteY5" fmla="*/ 2027522 h 2027522"/>
                <a:gd name="connsiteX6" fmla="*/ 0 w 2716115"/>
                <a:gd name="connsiteY6" fmla="*/ 2027522 h 2027522"/>
                <a:gd name="connsiteX7" fmla="*/ 0 w 2716115"/>
                <a:gd name="connsiteY7" fmla="*/ 162202 h 2027522"/>
                <a:gd name="connsiteX8" fmla="*/ 162202 w 2716115"/>
                <a:gd name="connsiteY8" fmla="*/ 0 h 20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15" h="2027522">
                  <a:moveTo>
                    <a:pt x="162202" y="0"/>
                  </a:moveTo>
                  <a:lnTo>
                    <a:pt x="2553913" y="0"/>
                  </a:lnTo>
                  <a:cubicBezTo>
                    <a:pt x="2643495" y="0"/>
                    <a:pt x="2716115" y="72620"/>
                    <a:pt x="2716115" y="162202"/>
                  </a:cubicBezTo>
                  <a:lnTo>
                    <a:pt x="2716115" y="2027522"/>
                  </a:lnTo>
                  <a:lnTo>
                    <a:pt x="2716115" y="2027522"/>
                  </a:lnTo>
                  <a:lnTo>
                    <a:pt x="0" y="2027522"/>
                  </a:lnTo>
                  <a:lnTo>
                    <a:pt x="0" y="2027522"/>
                  </a:lnTo>
                  <a:lnTo>
                    <a:pt x="0" y="162202"/>
                  </a:lnTo>
                  <a:cubicBezTo>
                    <a:pt x="0" y="72620"/>
                    <a:pt x="72620" y="0"/>
                    <a:pt x="162202" y="0"/>
                  </a:cubicBezTo>
                  <a:close/>
                </a:path>
              </a:pathLst>
            </a:custGeom>
            <a:ln w="9525">
              <a:solidFill>
                <a:schemeClr val="accent4">
                  <a:lumMod val="75000"/>
                </a:schemeClr>
              </a:solidFill>
            </a:ln>
            <a:effectLst>
              <a:outerShdw blurRad="50800" dist="38100" dir="5400000" algn="t" rotWithShape="0">
                <a:prstClr val="black">
                  <a:alpha val="40000"/>
                </a:prstClr>
              </a:outerShdw>
            </a:effectLst>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907" tIns="123707" rIns="72907" bIns="25400" numCol="1" spcCol="1270" anchor="t" anchorCtr="0">
              <a:noAutofit/>
            </a:bodyPr>
            <a:lstStyle/>
            <a:p>
              <a:pPr marL="285750" lvl="1" indent="-285750" algn="l" defTabSz="889000">
                <a:lnSpc>
                  <a:spcPct val="100000"/>
                </a:lnSpc>
                <a:spcBef>
                  <a:spcPct val="0"/>
                </a:spcBef>
                <a:spcAft>
                  <a:spcPts val="0"/>
                </a:spcAft>
                <a:buClr>
                  <a:schemeClr val="bg2"/>
                </a:buClr>
                <a:buChar char="•"/>
              </a:pPr>
              <a:r>
                <a:rPr lang="en-US" sz="2200" dirty="0">
                  <a:latin typeface="+mj-lt"/>
                </a:rPr>
                <a:t>Email/Text</a:t>
              </a:r>
            </a:p>
            <a:p>
              <a:pPr marL="285750" lvl="1" indent="-285750" algn="l" defTabSz="889000">
                <a:lnSpc>
                  <a:spcPct val="100000"/>
                </a:lnSpc>
                <a:spcBef>
                  <a:spcPct val="0"/>
                </a:spcBef>
                <a:spcAft>
                  <a:spcPts val="0"/>
                </a:spcAft>
                <a:buClr>
                  <a:schemeClr val="bg2"/>
                </a:buClr>
                <a:buChar char="•"/>
              </a:pPr>
              <a:r>
                <a:rPr lang="en-US" sz="2200" dirty="0">
                  <a:latin typeface="+mj-lt"/>
                </a:rPr>
                <a:t>Social Media</a:t>
              </a:r>
            </a:p>
            <a:p>
              <a:pPr marL="285750" lvl="1" indent="-285750" defTabSz="889000">
                <a:spcBef>
                  <a:spcPct val="0"/>
                </a:spcBef>
                <a:buClr>
                  <a:schemeClr val="bg2"/>
                </a:buClr>
                <a:buFontTx/>
                <a:buChar char="•"/>
              </a:pPr>
              <a:r>
                <a:rPr lang="en-US" sz="2200" dirty="0">
                  <a:latin typeface="+mj-lt"/>
                </a:rPr>
                <a:t>Credit Cards</a:t>
              </a:r>
            </a:p>
            <a:p>
              <a:pPr marL="285750" lvl="1" indent="-285750" algn="l" defTabSz="889000">
                <a:lnSpc>
                  <a:spcPct val="100000"/>
                </a:lnSpc>
                <a:spcBef>
                  <a:spcPct val="0"/>
                </a:spcBef>
                <a:spcAft>
                  <a:spcPts val="0"/>
                </a:spcAft>
                <a:buClr>
                  <a:schemeClr val="bg2"/>
                </a:buClr>
                <a:buChar char="•"/>
              </a:pPr>
              <a:endParaRPr lang="en-US" sz="2200" dirty="0">
                <a:latin typeface="+mj-lt"/>
              </a:endParaRPr>
            </a:p>
          </p:txBody>
        </p:sp>
        <p:sp>
          <p:nvSpPr>
            <p:cNvPr id="8" name="Freeform: Shape 7">
              <a:extLst>
                <a:ext uri="{FF2B5EF4-FFF2-40B4-BE49-F238E27FC236}">
                  <a16:creationId xmlns:a16="http://schemas.microsoft.com/office/drawing/2014/main" id="{13C9082A-B511-4A9B-87B6-8965DF47BF7F}"/>
                </a:ext>
              </a:extLst>
            </p:cNvPr>
            <p:cNvSpPr/>
            <p:nvPr/>
          </p:nvSpPr>
          <p:spPr>
            <a:xfrm>
              <a:off x="4900064" y="4367218"/>
              <a:ext cx="2852326" cy="941329"/>
            </a:xfrm>
            <a:custGeom>
              <a:avLst/>
              <a:gdLst>
                <a:gd name="connsiteX0" fmla="*/ 0 w 2716115"/>
                <a:gd name="connsiteY0" fmla="*/ 0 h 871834"/>
                <a:gd name="connsiteX1" fmla="*/ 2716115 w 2716115"/>
                <a:gd name="connsiteY1" fmla="*/ 0 h 871834"/>
                <a:gd name="connsiteX2" fmla="*/ 2716115 w 2716115"/>
                <a:gd name="connsiteY2" fmla="*/ 871834 h 871834"/>
                <a:gd name="connsiteX3" fmla="*/ 0 w 2716115"/>
                <a:gd name="connsiteY3" fmla="*/ 871834 h 871834"/>
                <a:gd name="connsiteX4" fmla="*/ 0 w 2716115"/>
                <a:gd name="connsiteY4" fmla="*/ 0 h 8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115" h="871834">
                  <a:moveTo>
                    <a:pt x="0" y="0"/>
                  </a:moveTo>
                  <a:lnTo>
                    <a:pt x="2716115" y="0"/>
                  </a:lnTo>
                  <a:lnTo>
                    <a:pt x="2716115" y="871834"/>
                  </a:lnTo>
                  <a:lnTo>
                    <a:pt x="0" y="871834"/>
                  </a:lnTo>
                  <a:lnTo>
                    <a:pt x="0" y="0"/>
                  </a:lnTo>
                  <a:close/>
                </a:path>
              </a:pathLst>
            </a:custGeom>
            <a:gradFill flip="none" rotWithShape="0">
              <a:gsLst>
                <a:gs pos="0">
                  <a:srgbClr val="84B8D8">
                    <a:shade val="30000"/>
                    <a:satMod val="115000"/>
                  </a:srgbClr>
                </a:gs>
                <a:gs pos="50000">
                  <a:srgbClr val="84B8D8">
                    <a:shade val="67500"/>
                    <a:satMod val="115000"/>
                  </a:srgbClr>
                </a:gs>
                <a:gs pos="100000">
                  <a:srgbClr val="84B8D8">
                    <a:shade val="100000"/>
                    <a:satMod val="115000"/>
                  </a:srgbClr>
                </a:gs>
              </a:gsLst>
              <a:lin ang="8100000" scaled="1"/>
              <a:tileRect/>
            </a:gradFill>
            <a:effectLst>
              <a:outerShdw blurRad="50800" dist="38100" dir="5400000" algn="t" rotWithShape="0">
                <a:prstClr val="black">
                  <a:alpha val="40000"/>
                </a:prstClr>
              </a:outerShdw>
            </a:effectLst>
          </p:spPr>
          <p:style>
            <a:lnRef idx="1">
              <a:schemeClr val="accent1">
                <a:alpha val="90000"/>
                <a:hueOff val="0"/>
                <a:satOff val="0"/>
                <a:lumOff val="0"/>
                <a:alphaOff val="-20000"/>
              </a:schemeClr>
            </a:lnRef>
            <a:fillRef idx="3">
              <a:scrgbClr r="0" g="0" b="0"/>
            </a:fillRef>
            <a:effectRef idx="2">
              <a:schemeClr val="accent1">
                <a:alpha val="90000"/>
                <a:hueOff val="0"/>
                <a:satOff val="0"/>
                <a:lumOff val="0"/>
                <a:alphaOff val="-20000"/>
              </a:schemeClr>
            </a:effectRef>
            <a:fontRef idx="minor">
              <a:schemeClr val="lt1"/>
            </a:fontRef>
          </p:style>
          <p:txBody>
            <a:bodyPr spcFirstLastPara="0" vert="horz" wrap="square" lIns="91440" tIns="0" rIns="833838" bIns="0" numCol="1" spcCol="1270" anchor="ctr" anchorCtr="0">
              <a:noAutofit/>
            </a:bodyPr>
            <a:lstStyle/>
            <a:p>
              <a:pPr marL="0" lvl="0" indent="0" algn="l" defTabSz="1066800">
                <a:lnSpc>
                  <a:spcPct val="90000"/>
                </a:lnSpc>
                <a:spcBef>
                  <a:spcPct val="0"/>
                </a:spcBef>
                <a:spcAft>
                  <a:spcPct val="35000"/>
                </a:spcAft>
                <a:buNone/>
              </a:pPr>
              <a:r>
                <a:rPr lang="en-US" sz="2800" b="1" i="0" kern="1200" dirty="0">
                  <a:latin typeface="+mj-lt"/>
                </a:rPr>
                <a:t>Low-Tech</a:t>
              </a:r>
            </a:p>
          </p:txBody>
        </p:sp>
        <p:sp>
          <p:nvSpPr>
            <p:cNvPr id="14" name="Oval 13" descr="Email with solid fill">
              <a:extLst>
                <a:ext uri="{FF2B5EF4-FFF2-40B4-BE49-F238E27FC236}">
                  <a16:creationId xmlns:a16="http://schemas.microsoft.com/office/drawing/2014/main" id="{52F20D43-2E41-46EB-9B3A-4095CE76DB10}"/>
                </a:ext>
              </a:extLst>
            </p:cNvPr>
            <p:cNvSpPr/>
            <p:nvPr/>
          </p:nvSpPr>
          <p:spPr>
            <a:xfrm>
              <a:off x="6879705" y="4443587"/>
              <a:ext cx="998314" cy="1026417"/>
            </a:xfrm>
            <a:prstGeom prst="ellipse">
              <a:avLst/>
            </a:prstGeom>
            <a:blipFill>
              <a:blip r:embed="rId5">
                <a:extLst>
                  <a:ext uri="{96DAC541-7B7A-43D3-8B79-37D633B846F1}">
                    <asvg:svgBlip xmlns:asvg="http://schemas.microsoft.com/office/drawing/2016/SVG/main" r:embed="rId6"/>
                  </a:ext>
                </a:extLst>
              </a:blip>
              <a:srcRect/>
              <a:stretch>
                <a:fillRect/>
              </a:stretch>
            </a:blipFill>
            <a:ln w="9525">
              <a:solidFill>
                <a:schemeClr val="bg1">
                  <a:alpha val="90000"/>
                </a:schemeClr>
              </a:solidFill>
            </a:ln>
          </p:spPr>
          <p:style>
            <a:lnRef idx="1">
              <a:scrgbClr r="0" g="0" b="0"/>
            </a:lnRef>
            <a:fillRef idx="1">
              <a:scrgbClr r="0" g="0" b="0"/>
            </a:fillRef>
            <a:effectRef idx="0">
              <a:schemeClr val="accent1">
                <a:alpha val="90000"/>
                <a:tint val="40000"/>
                <a:hueOff val="0"/>
                <a:satOff val="0"/>
                <a:lumOff val="0"/>
                <a:alphaOff val="-2000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B4922C8F-C5E7-4453-945D-F33B3B48EC5D}"/>
                </a:ext>
              </a:extLst>
            </p:cNvPr>
            <p:cNvSpPr/>
            <p:nvPr/>
          </p:nvSpPr>
          <p:spPr>
            <a:xfrm>
              <a:off x="8235074" y="2415822"/>
              <a:ext cx="2852326" cy="2189138"/>
            </a:xfrm>
            <a:custGeom>
              <a:avLst/>
              <a:gdLst>
                <a:gd name="connsiteX0" fmla="*/ 162202 w 2716115"/>
                <a:gd name="connsiteY0" fmla="*/ 0 h 2027522"/>
                <a:gd name="connsiteX1" fmla="*/ 2553913 w 2716115"/>
                <a:gd name="connsiteY1" fmla="*/ 0 h 2027522"/>
                <a:gd name="connsiteX2" fmla="*/ 2716115 w 2716115"/>
                <a:gd name="connsiteY2" fmla="*/ 162202 h 2027522"/>
                <a:gd name="connsiteX3" fmla="*/ 2716115 w 2716115"/>
                <a:gd name="connsiteY3" fmla="*/ 2027522 h 2027522"/>
                <a:gd name="connsiteX4" fmla="*/ 2716115 w 2716115"/>
                <a:gd name="connsiteY4" fmla="*/ 2027522 h 2027522"/>
                <a:gd name="connsiteX5" fmla="*/ 0 w 2716115"/>
                <a:gd name="connsiteY5" fmla="*/ 2027522 h 2027522"/>
                <a:gd name="connsiteX6" fmla="*/ 0 w 2716115"/>
                <a:gd name="connsiteY6" fmla="*/ 2027522 h 2027522"/>
                <a:gd name="connsiteX7" fmla="*/ 0 w 2716115"/>
                <a:gd name="connsiteY7" fmla="*/ 162202 h 2027522"/>
                <a:gd name="connsiteX8" fmla="*/ 162202 w 2716115"/>
                <a:gd name="connsiteY8" fmla="*/ 0 h 20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15" h="2027522">
                  <a:moveTo>
                    <a:pt x="162202" y="0"/>
                  </a:moveTo>
                  <a:lnTo>
                    <a:pt x="2553913" y="0"/>
                  </a:lnTo>
                  <a:cubicBezTo>
                    <a:pt x="2643495" y="0"/>
                    <a:pt x="2716115" y="72620"/>
                    <a:pt x="2716115" y="162202"/>
                  </a:cubicBezTo>
                  <a:lnTo>
                    <a:pt x="2716115" y="2027522"/>
                  </a:lnTo>
                  <a:lnTo>
                    <a:pt x="2716115" y="2027522"/>
                  </a:lnTo>
                  <a:lnTo>
                    <a:pt x="0" y="2027522"/>
                  </a:lnTo>
                  <a:lnTo>
                    <a:pt x="0" y="2027522"/>
                  </a:lnTo>
                  <a:lnTo>
                    <a:pt x="0" y="162202"/>
                  </a:lnTo>
                  <a:cubicBezTo>
                    <a:pt x="0" y="72620"/>
                    <a:pt x="72620" y="0"/>
                    <a:pt x="162202" y="0"/>
                  </a:cubicBezTo>
                  <a:close/>
                </a:path>
              </a:pathLst>
            </a:custGeom>
            <a:ln w="9525">
              <a:solidFill>
                <a:schemeClr val="accent4">
                  <a:lumMod val="75000"/>
                </a:schemeClr>
              </a:solidFill>
            </a:ln>
            <a:effectLst>
              <a:outerShdw blurRad="50800" dist="38100" dir="5400000" algn="t" rotWithShape="0">
                <a:prstClr val="black">
                  <a:alpha val="40000"/>
                </a:prstClr>
              </a:outerShdw>
            </a:effectLst>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907" tIns="123707" rIns="72907" bIns="25400" numCol="1" spcCol="1270" anchor="t" anchorCtr="0">
              <a:noAutofit/>
            </a:bodyPr>
            <a:lstStyle/>
            <a:p>
              <a:pPr marL="285750" lvl="1" indent="-285750" algn="l" defTabSz="889000">
                <a:lnSpc>
                  <a:spcPct val="100000"/>
                </a:lnSpc>
                <a:spcBef>
                  <a:spcPct val="0"/>
                </a:spcBef>
                <a:spcAft>
                  <a:spcPts val="0"/>
                </a:spcAft>
                <a:buClr>
                  <a:schemeClr val="bg2"/>
                </a:buClr>
                <a:buChar char="•"/>
              </a:pPr>
              <a:r>
                <a:rPr lang="en-US" sz="2200" b="0" kern="1200" dirty="0">
                  <a:latin typeface="+mj-lt"/>
                </a:rPr>
                <a:t>Smartphone</a:t>
              </a:r>
            </a:p>
            <a:p>
              <a:pPr marL="285750" lvl="1" indent="-285750" algn="l" defTabSz="889000">
                <a:lnSpc>
                  <a:spcPct val="100000"/>
                </a:lnSpc>
                <a:spcBef>
                  <a:spcPct val="0"/>
                </a:spcBef>
                <a:spcAft>
                  <a:spcPts val="0"/>
                </a:spcAft>
                <a:buClr>
                  <a:schemeClr val="bg2"/>
                </a:buClr>
                <a:buChar char="•"/>
              </a:pPr>
              <a:r>
                <a:rPr lang="en-US" sz="2200" b="0" kern="1200" dirty="0">
                  <a:latin typeface="+mj-lt"/>
                </a:rPr>
                <a:t>App Data</a:t>
              </a:r>
            </a:p>
            <a:p>
              <a:pPr marL="285750" lvl="1" indent="-285750" defTabSz="889000">
                <a:spcBef>
                  <a:spcPct val="0"/>
                </a:spcBef>
                <a:buClr>
                  <a:schemeClr val="bg2"/>
                </a:buClr>
                <a:buFontTx/>
                <a:buChar char="•"/>
              </a:pPr>
              <a:r>
                <a:rPr lang="en-US" sz="2200" dirty="0">
                  <a:latin typeface="+mj-lt"/>
                </a:rPr>
                <a:t>Online Accounts</a:t>
              </a:r>
            </a:p>
            <a:p>
              <a:pPr marL="285750" lvl="1" indent="-285750" defTabSz="889000">
                <a:spcBef>
                  <a:spcPct val="0"/>
                </a:spcBef>
                <a:buClr>
                  <a:schemeClr val="bg2"/>
                </a:buClr>
                <a:buFontTx/>
                <a:buChar char="•"/>
              </a:pPr>
              <a:r>
                <a:rPr lang="en-US" sz="2200" b="0" kern="1200" dirty="0">
                  <a:latin typeface="+mj-lt"/>
                </a:rPr>
                <a:t>Wi-Fi Network</a:t>
              </a:r>
            </a:p>
            <a:p>
              <a:pPr marL="285750" lvl="1" indent="-285750" defTabSz="889000">
                <a:spcBef>
                  <a:spcPct val="0"/>
                </a:spcBef>
                <a:buClr>
                  <a:schemeClr val="bg2"/>
                </a:buClr>
                <a:buFontTx/>
                <a:buChar char="•"/>
              </a:pPr>
              <a:endParaRPr lang="en-US" sz="2200" dirty="0">
                <a:latin typeface="+mj-lt"/>
              </a:endParaRPr>
            </a:p>
            <a:p>
              <a:pPr marL="285750" lvl="1" indent="-285750" algn="l" defTabSz="889000">
                <a:lnSpc>
                  <a:spcPct val="100000"/>
                </a:lnSpc>
                <a:spcBef>
                  <a:spcPct val="0"/>
                </a:spcBef>
                <a:spcAft>
                  <a:spcPts val="0"/>
                </a:spcAft>
                <a:buClr>
                  <a:schemeClr val="bg2"/>
                </a:buClr>
                <a:buChar char="•"/>
              </a:pPr>
              <a:endParaRPr lang="en-US" sz="2200" b="0" kern="1200" dirty="0">
                <a:latin typeface="+mj-lt"/>
              </a:endParaRPr>
            </a:p>
          </p:txBody>
        </p:sp>
        <p:sp>
          <p:nvSpPr>
            <p:cNvPr id="17" name="Freeform: Shape 16">
              <a:extLst>
                <a:ext uri="{FF2B5EF4-FFF2-40B4-BE49-F238E27FC236}">
                  <a16:creationId xmlns:a16="http://schemas.microsoft.com/office/drawing/2014/main" id="{622EEA1D-3F5D-4E28-8D86-03FF4CCA51CB}"/>
                </a:ext>
              </a:extLst>
            </p:cNvPr>
            <p:cNvSpPr/>
            <p:nvPr/>
          </p:nvSpPr>
          <p:spPr>
            <a:xfrm>
              <a:off x="8235074" y="4367218"/>
              <a:ext cx="2852326" cy="941329"/>
            </a:xfrm>
            <a:custGeom>
              <a:avLst/>
              <a:gdLst>
                <a:gd name="connsiteX0" fmla="*/ 0 w 2716115"/>
                <a:gd name="connsiteY0" fmla="*/ 0 h 871834"/>
                <a:gd name="connsiteX1" fmla="*/ 2716115 w 2716115"/>
                <a:gd name="connsiteY1" fmla="*/ 0 h 871834"/>
                <a:gd name="connsiteX2" fmla="*/ 2716115 w 2716115"/>
                <a:gd name="connsiteY2" fmla="*/ 871834 h 871834"/>
                <a:gd name="connsiteX3" fmla="*/ 0 w 2716115"/>
                <a:gd name="connsiteY3" fmla="*/ 871834 h 871834"/>
                <a:gd name="connsiteX4" fmla="*/ 0 w 2716115"/>
                <a:gd name="connsiteY4" fmla="*/ 0 h 8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115" h="871834">
                  <a:moveTo>
                    <a:pt x="0" y="0"/>
                  </a:moveTo>
                  <a:lnTo>
                    <a:pt x="2716115" y="0"/>
                  </a:lnTo>
                  <a:lnTo>
                    <a:pt x="2716115" y="871834"/>
                  </a:lnTo>
                  <a:lnTo>
                    <a:pt x="0" y="871834"/>
                  </a:lnTo>
                  <a:lnTo>
                    <a:pt x="0" y="0"/>
                  </a:lnTo>
                  <a:close/>
                </a:path>
              </a:pathLst>
            </a:custGeom>
            <a:gradFill flip="none" rotWithShape="0">
              <a:gsLst>
                <a:gs pos="0">
                  <a:srgbClr val="84B8D8">
                    <a:shade val="30000"/>
                    <a:satMod val="115000"/>
                  </a:srgbClr>
                </a:gs>
                <a:gs pos="50000">
                  <a:srgbClr val="84B8D8">
                    <a:shade val="67500"/>
                    <a:satMod val="115000"/>
                  </a:srgbClr>
                </a:gs>
                <a:gs pos="100000">
                  <a:srgbClr val="84B8D8">
                    <a:shade val="100000"/>
                    <a:satMod val="115000"/>
                  </a:srgbClr>
                </a:gs>
              </a:gsLst>
              <a:lin ang="8100000" scaled="1"/>
              <a:tileRect/>
            </a:gradFill>
            <a:effectLst>
              <a:outerShdw blurRad="50800" dist="38100" dir="5400000" algn="t" rotWithShape="0">
                <a:prstClr val="black">
                  <a:alpha val="40000"/>
                </a:prstClr>
              </a:outerShdw>
            </a:effectLst>
          </p:spPr>
          <p:style>
            <a:lnRef idx="1">
              <a:schemeClr val="accent1">
                <a:alpha val="90000"/>
                <a:hueOff val="0"/>
                <a:satOff val="0"/>
                <a:lumOff val="0"/>
                <a:alphaOff val="-40000"/>
              </a:schemeClr>
            </a:lnRef>
            <a:fillRef idx="3">
              <a:scrgbClr r="0" g="0" b="0"/>
            </a:fillRef>
            <a:effectRef idx="2">
              <a:schemeClr val="accent1">
                <a:alpha val="90000"/>
                <a:hueOff val="0"/>
                <a:satOff val="0"/>
                <a:lumOff val="0"/>
                <a:alphaOff val="-40000"/>
              </a:schemeClr>
            </a:effectRef>
            <a:fontRef idx="minor">
              <a:schemeClr val="lt1"/>
            </a:fontRef>
          </p:style>
          <p:txBody>
            <a:bodyPr spcFirstLastPara="0" vert="horz" wrap="square" lIns="91440" tIns="0" rIns="833838" bIns="0" numCol="1" spcCol="1270" anchor="ctr" anchorCtr="0">
              <a:noAutofit/>
            </a:bodyPr>
            <a:lstStyle/>
            <a:p>
              <a:pPr marL="0" lvl="0" indent="0" algn="l" defTabSz="1066800">
                <a:lnSpc>
                  <a:spcPct val="90000"/>
                </a:lnSpc>
                <a:spcBef>
                  <a:spcPct val="0"/>
                </a:spcBef>
                <a:spcAft>
                  <a:spcPct val="35000"/>
                </a:spcAft>
                <a:buNone/>
              </a:pPr>
              <a:r>
                <a:rPr lang="en-US" sz="2800" b="1" kern="1200">
                  <a:latin typeface="+mj-lt"/>
                </a:rPr>
                <a:t>High-Tech</a:t>
              </a:r>
              <a:endParaRPr lang="en-US" sz="2800" b="1" kern="1200" dirty="0">
                <a:latin typeface="+mj-lt"/>
              </a:endParaRPr>
            </a:p>
          </p:txBody>
        </p:sp>
        <p:sp>
          <p:nvSpPr>
            <p:cNvPr id="22" name="Oval 21" descr="Smart Phone with solid fill">
              <a:extLst>
                <a:ext uri="{FF2B5EF4-FFF2-40B4-BE49-F238E27FC236}">
                  <a16:creationId xmlns:a16="http://schemas.microsoft.com/office/drawing/2014/main" id="{FA743F49-B81A-4810-823F-C46D3A5737C2}"/>
                </a:ext>
              </a:extLst>
            </p:cNvPr>
            <p:cNvSpPr/>
            <p:nvPr/>
          </p:nvSpPr>
          <p:spPr>
            <a:xfrm>
              <a:off x="10269578" y="4461875"/>
              <a:ext cx="998314" cy="1026417"/>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9525">
              <a:solidFill>
                <a:schemeClr val="bg1">
                  <a:alpha val="90000"/>
                </a:schemeClr>
              </a:solidFill>
            </a:ln>
          </p:spPr>
          <p:style>
            <a:lnRef idx="1">
              <a:scrgbClr r="0" g="0" b="0"/>
            </a:lnRef>
            <a:fillRef idx="1">
              <a:scrgbClr r="0" g="0" b="0"/>
            </a:fillRef>
            <a:effectRef idx="0">
              <a:schemeClr val="accent1">
                <a:alpha val="90000"/>
                <a:tint val="40000"/>
                <a:hueOff val="0"/>
                <a:satOff val="0"/>
                <a:lumOff val="0"/>
                <a:alphaOff val="-40000"/>
              </a:schemeClr>
            </a:effectRef>
            <a:fontRef idx="minor">
              <a:schemeClr val="dk1">
                <a:hueOff val="0"/>
                <a:satOff val="0"/>
                <a:lumOff val="0"/>
                <a:alphaOff val="0"/>
              </a:schemeClr>
            </a:fontRef>
          </p:style>
          <p:txBody>
            <a:bodyPr/>
            <a:lstStyle/>
            <a:p>
              <a:endParaRPr lang="en-US" dirty="0"/>
            </a:p>
          </p:txBody>
        </p:sp>
      </p:grpSp>
      <p:sp>
        <p:nvSpPr>
          <p:cNvPr id="24" name="Slide Number Placeholder 4">
            <a:extLst>
              <a:ext uri="{FF2B5EF4-FFF2-40B4-BE49-F238E27FC236}">
                <a16:creationId xmlns:a16="http://schemas.microsoft.com/office/drawing/2014/main" id="{D2140777-540E-4E01-B752-2F1B21A475D9}"/>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16</a:t>
            </a:fld>
            <a:endParaRPr lang="en-US" sz="1100">
              <a:solidFill>
                <a:srgbClr val="595959"/>
              </a:solidFill>
            </a:endParaRPr>
          </a:p>
        </p:txBody>
      </p:sp>
    </p:spTree>
    <p:extLst>
      <p:ext uri="{BB962C8B-B14F-4D97-AF65-F5344CB8AC3E}">
        <p14:creationId xmlns:p14="http://schemas.microsoft.com/office/powerpoint/2010/main" val="13760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Paper is still a threat</a:t>
            </a:r>
          </a:p>
        </p:txBody>
      </p:sp>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14" name="TextBox 13">
            <a:extLst>
              <a:ext uri="{FF2B5EF4-FFF2-40B4-BE49-F238E27FC236}">
                <a16:creationId xmlns:a16="http://schemas.microsoft.com/office/drawing/2014/main" id="{18650654-BE94-41F9-BBFE-C24DFE60922E}"/>
              </a:ext>
            </a:extLst>
          </p:cNvPr>
          <p:cNvSpPr txBox="1"/>
          <p:nvPr/>
        </p:nvSpPr>
        <p:spPr>
          <a:xfrm>
            <a:off x="1171310" y="1106670"/>
            <a:ext cx="10449189" cy="914400"/>
          </a:xfrm>
          <a:prstGeom prst="rect">
            <a:avLst/>
          </a:prstGeom>
        </p:spPr>
        <p:txBody>
          <a:bodyPr vert="horz" wrap="none" lIns="0" tIns="0" rIns="0" bIns="0" rtlCol="0" anchor="t" anchorCtr="0">
            <a:noAutofit/>
          </a:bodyPr>
          <a:lstStyle/>
          <a:p>
            <a:r>
              <a:rPr lang="en-US" sz="2400" b="1" dirty="0">
                <a:solidFill>
                  <a:schemeClr val="bg2"/>
                </a:solidFill>
                <a:latin typeface="+mj-lt"/>
              </a:rPr>
              <a:t>‘Old-fashioned’ identity theft is still just as dangerous. </a:t>
            </a:r>
            <a:br>
              <a:rPr lang="en-US" sz="2400" b="1" dirty="0">
                <a:solidFill>
                  <a:schemeClr val="bg2"/>
                </a:solidFill>
                <a:latin typeface="+mj-lt"/>
              </a:rPr>
            </a:br>
            <a:r>
              <a:rPr lang="en-US" sz="2400" b="1" dirty="0">
                <a:solidFill>
                  <a:schemeClr val="bg2"/>
                </a:solidFill>
                <a:latin typeface="+mj-lt"/>
              </a:rPr>
              <a:t>Over half of all ID Theft originates non-digitally. </a:t>
            </a:r>
            <a:endParaRPr lang="en-US" sz="1600" spc="0" dirty="0">
              <a:solidFill>
                <a:schemeClr val="bg2"/>
              </a:solidFill>
              <a:latin typeface="+mj-lt"/>
            </a:endParaRPr>
          </a:p>
        </p:txBody>
      </p:sp>
      <p:sp>
        <p:nvSpPr>
          <p:cNvPr id="15" name="TextBox 14">
            <a:extLst>
              <a:ext uri="{FF2B5EF4-FFF2-40B4-BE49-F238E27FC236}">
                <a16:creationId xmlns:a16="http://schemas.microsoft.com/office/drawing/2014/main" id="{13C2E5A4-1CBA-478C-A84C-8DF6D6E6E74A}"/>
              </a:ext>
            </a:extLst>
          </p:cNvPr>
          <p:cNvSpPr txBox="1"/>
          <p:nvPr/>
        </p:nvSpPr>
        <p:spPr>
          <a:xfrm>
            <a:off x="1171311" y="6273162"/>
            <a:ext cx="10235061" cy="273388"/>
          </a:xfrm>
          <a:prstGeom prst="rect">
            <a:avLst/>
          </a:prstGeom>
        </p:spPr>
        <p:txBody>
          <a:bodyPr vert="horz" wrap="none" lIns="0" tIns="0" rIns="0" bIns="0" rtlCol="0" anchor="ctr" anchorCtr="0">
            <a:noAutofit/>
          </a:bodyPr>
          <a:lstStyle/>
          <a:p>
            <a:r>
              <a:rPr lang="en-US" sz="1100" spc="0" dirty="0">
                <a:solidFill>
                  <a:srgbClr val="595959"/>
                </a:solidFill>
              </a:rPr>
              <a:t>https://www.cnbc.com/2018/05/11/non-digital-identity-theft-can-be-as-damaging-as-breaches-from-hacking.html</a:t>
            </a:r>
          </a:p>
        </p:txBody>
      </p:sp>
      <p:sp>
        <p:nvSpPr>
          <p:cNvPr id="22" name="Slide Number Placeholder 4">
            <a:extLst>
              <a:ext uri="{FF2B5EF4-FFF2-40B4-BE49-F238E27FC236}">
                <a16:creationId xmlns:a16="http://schemas.microsoft.com/office/drawing/2014/main" id="{2660CA8C-7ADB-4AFA-9C27-45A63B90C884}"/>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17</a:t>
            </a:fld>
            <a:endParaRPr lang="en-US" sz="1100">
              <a:solidFill>
                <a:srgbClr val="595959"/>
              </a:solidFill>
            </a:endParaRPr>
          </a:p>
        </p:txBody>
      </p:sp>
      <p:pic>
        <p:nvPicPr>
          <p:cNvPr id="24" name="Content Placeholder 23" descr="A person holding a phone&#10;&#10;Description automatically generated with low confidence">
            <a:extLst>
              <a:ext uri="{FF2B5EF4-FFF2-40B4-BE49-F238E27FC236}">
                <a16:creationId xmlns:a16="http://schemas.microsoft.com/office/drawing/2014/main" id="{C65AC052-03C5-4C28-97F7-16FD4A2DE90A}"/>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5834083" y="1125538"/>
            <a:ext cx="981033" cy="1477962"/>
          </a:xfrm>
        </p:spPr>
      </p:pic>
      <p:pic>
        <p:nvPicPr>
          <p:cNvPr id="28" name="Picture 27" descr="A screenshot of a phone&#10;&#10;Description automatically generated with medium confidence">
            <a:extLst>
              <a:ext uri="{FF2B5EF4-FFF2-40B4-BE49-F238E27FC236}">
                <a16:creationId xmlns:a16="http://schemas.microsoft.com/office/drawing/2014/main" id="{2EDAD25D-A75D-41FD-8F8E-494B40022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9706" y="1705481"/>
            <a:ext cx="2141310" cy="4289805"/>
          </a:xfrm>
          <a:prstGeom prst="rect">
            <a:avLst/>
          </a:prstGeom>
        </p:spPr>
      </p:pic>
      <p:pic>
        <p:nvPicPr>
          <p:cNvPr id="30" name="Picture 29" descr="A picture containing text, indoor, set&#10;&#10;Description automatically generated">
            <a:extLst>
              <a:ext uri="{FF2B5EF4-FFF2-40B4-BE49-F238E27FC236}">
                <a16:creationId xmlns:a16="http://schemas.microsoft.com/office/drawing/2014/main" id="{83EBAAE6-3205-4B8F-8657-2AD7F21A9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6657" y="3590499"/>
            <a:ext cx="1483566" cy="2289712"/>
          </a:xfrm>
          <a:prstGeom prst="rect">
            <a:avLst/>
          </a:prstGeom>
        </p:spPr>
      </p:pic>
      <p:sp>
        <p:nvSpPr>
          <p:cNvPr id="31" name="TextBox 30">
            <a:extLst>
              <a:ext uri="{FF2B5EF4-FFF2-40B4-BE49-F238E27FC236}">
                <a16:creationId xmlns:a16="http://schemas.microsoft.com/office/drawing/2014/main" id="{B7679706-4101-4CC0-BE04-276AFFE9047D}"/>
              </a:ext>
            </a:extLst>
          </p:cNvPr>
          <p:cNvSpPr txBox="1"/>
          <p:nvPr/>
        </p:nvSpPr>
        <p:spPr>
          <a:xfrm>
            <a:off x="1272509" y="2587625"/>
            <a:ext cx="5989515" cy="2663933"/>
          </a:xfrm>
          <a:prstGeom prst="rect">
            <a:avLst/>
          </a:prstGeom>
        </p:spPr>
        <p:txBody>
          <a:bodyPr vert="horz" wrap="none" lIns="0" tIns="0" rIns="0" bIns="0" rtlCol="0" anchor="t" anchorCtr="0">
            <a:noAutofit/>
          </a:bodyPr>
          <a:lstStyle/>
          <a:p>
            <a:pPr>
              <a:spcBef>
                <a:spcPts val="600"/>
              </a:spcBef>
            </a:pPr>
            <a:r>
              <a:rPr lang="en-US" sz="2400" dirty="0">
                <a:solidFill>
                  <a:schemeClr val="bg2"/>
                </a:solidFill>
                <a:latin typeface="+mj-lt"/>
                <a:cs typeface="Arial" pitchFamily="34" charset="0"/>
              </a:rPr>
              <a:t>Minimize risk from physical documents:</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Register for USPS Informed Delivery.</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Invest in a shredder.</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Reduce credit offers with: </a:t>
            </a:r>
            <a:r>
              <a:rPr lang="en-US" sz="2000" dirty="0">
                <a:solidFill>
                  <a:srgbClr val="001F45"/>
                </a:solidFill>
                <a:cs typeface="Arial" pitchFamily="34" charset="0"/>
                <a:hlinkClick r:id="rId6" action="ppaction://hlinkfile"/>
              </a:rPr>
              <a:t>optoutprescreen.com</a:t>
            </a:r>
            <a:endParaRPr lang="en-US" sz="2000" dirty="0">
              <a:solidFill>
                <a:srgbClr val="001F45"/>
              </a:solidFill>
              <a:cs typeface="Arial" pitchFamily="34" charset="0"/>
            </a:endParaRP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Go Paperless.</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Clean out wallet/purse. </a:t>
            </a:r>
          </a:p>
          <a:p>
            <a:pPr>
              <a:spcBef>
                <a:spcPts val="600"/>
              </a:spcBef>
            </a:pPr>
            <a:endParaRPr lang="en-US" sz="1600" spc="0" dirty="0">
              <a:latin typeface="+mj-lt"/>
            </a:endParaRPr>
          </a:p>
        </p:txBody>
      </p:sp>
    </p:spTree>
    <p:extLst>
      <p:ext uri="{BB962C8B-B14F-4D97-AF65-F5344CB8AC3E}">
        <p14:creationId xmlns:p14="http://schemas.microsoft.com/office/powerpoint/2010/main" val="244099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What’s already out there?</a:t>
            </a:r>
          </a:p>
        </p:txBody>
      </p:sp>
      <p:pic>
        <p:nvPicPr>
          <p:cNvPr id="18" name="Picture 17" descr="Text&#10;&#10;Description automatically generated">
            <a:extLst>
              <a:ext uri="{FF2B5EF4-FFF2-40B4-BE49-F238E27FC236}">
                <a16:creationId xmlns:a16="http://schemas.microsoft.com/office/drawing/2014/main" id="{ECBB6454-F8E5-471F-88F2-3442EB841CC3}"/>
              </a:ext>
            </a:extLst>
          </p:cNvPr>
          <p:cNvPicPr>
            <a:picLocks noChangeAspect="1"/>
          </p:cNvPicPr>
          <p:nvPr/>
        </p:nvPicPr>
        <p:blipFill rotWithShape="1">
          <a:blip r:embed="rId3"/>
          <a:srcRect b="77089"/>
          <a:stretch/>
        </p:blipFill>
        <p:spPr>
          <a:xfrm>
            <a:off x="4954937" y="4124324"/>
            <a:ext cx="7080586" cy="1200329"/>
          </a:xfrm>
          <a:prstGeom prst="rect">
            <a:avLst/>
          </a:prstGeom>
        </p:spPr>
      </p:pic>
      <p:sp>
        <p:nvSpPr>
          <p:cNvPr id="19" name="TextBox 18">
            <a:extLst>
              <a:ext uri="{FF2B5EF4-FFF2-40B4-BE49-F238E27FC236}">
                <a16:creationId xmlns:a16="http://schemas.microsoft.com/office/drawing/2014/main" id="{C3C77924-4F08-41BA-B128-6B922DEC662E}"/>
              </a:ext>
            </a:extLst>
          </p:cNvPr>
          <p:cNvSpPr txBox="1"/>
          <p:nvPr/>
        </p:nvSpPr>
        <p:spPr>
          <a:xfrm>
            <a:off x="6992967" y="1385966"/>
            <a:ext cx="4186883" cy="2212911"/>
          </a:xfrm>
          <a:prstGeom prst="rect">
            <a:avLst/>
          </a:prstGeom>
        </p:spPr>
        <p:txBody>
          <a:bodyPr vert="horz" wrap="none" lIns="0" tIns="0" rIns="0" bIns="0" rtlCol="0" anchor="t" anchorCtr="0">
            <a:noAutofit/>
          </a:bodyPr>
          <a:lstStyle/>
          <a:p>
            <a:r>
              <a:rPr lang="en-US" sz="2900" dirty="0">
                <a:solidFill>
                  <a:srgbClr val="001F45"/>
                </a:solidFill>
                <a:latin typeface="+mj-lt"/>
                <a:cs typeface="Arial" pitchFamily="34" charset="0"/>
                <a:hlinkClick r:id="rId4"/>
              </a:rPr>
              <a:t>Haveibeenpwned.com</a:t>
            </a:r>
            <a:endParaRPr lang="en-US" sz="2900" dirty="0">
              <a:solidFill>
                <a:srgbClr val="001F45"/>
              </a:solidFill>
              <a:latin typeface="+mj-lt"/>
              <a:cs typeface="Arial" pitchFamily="34" charset="0"/>
            </a:endParaRPr>
          </a:p>
          <a:p>
            <a:endParaRPr lang="en-US" sz="1600" dirty="0">
              <a:solidFill>
                <a:srgbClr val="001F45"/>
              </a:solidFill>
              <a:latin typeface="+mj-lt"/>
              <a:cs typeface="Arial" pitchFamily="34" charset="0"/>
            </a:endParaRPr>
          </a:p>
          <a:p>
            <a:r>
              <a:rPr lang="en-US" sz="2400" dirty="0">
                <a:solidFill>
                  <a:srgbClr val="001F45"/>
                </a:solidFill>
                <a:latin typeface="+mj-lt"/>
                <a:cs typeface="Arial" pitchFamily="34" charset="0"/>
              </a:rPr>
              <a:t>Check your email address </a:t>
            </a:r>
            <a:br>
              <a:rPr lang="en-US" sz="2400" dirty="0">
                <a:solidFill>
                  <a:srgbClr val="001F45"/>
                </a:solidFill>
                <a:latin typeface="+mj-lt"/>
                <a:cs typeface="Arial" pitchFamily="34" charset="0"/>
              </a:rPr>
            </a:br>
            <a:r>
              <a:rPr lang="en-US" sz="2400" dirty="0">
                <a:solidFill>
                  <a:srgbClr val="001F45"/>
                </a:solidFill>
                <a:latin typeface="+mj-lt"/>
                <a:cs typeface="Arial" pitchFamily="34" charset="0"/>
              </a:rPr>
              <a:t>and phone number for </a:t>
            </a:r>
            <a:br>
              <a:rPr lang="en-US" sz="2400" dirty="0">
                <a:solidFill>
                  <a:srgbClr val="001F45"/>
                </a:solidFill>
                <a:latin typeface="+mj-lt"/>
                <a:cs typeface="Arial" pitchFamily="34" charset="0"/>
              </a:rPr>
            </a:br>
            <a:r>
              <a:rPr lang="en-US" sz="2400" dirty="0">
                <a:solidFill>
                  <a:srgbClr val="001F45"/>
                </a:solidFill>
                <a:latin typeface="+mj-lt"/>
                <a:cs typeface="Arial" pitchFamily="34" charset="0"/>
              </a:rPr>
              <a:t>leaked information online.</a:t>
            </a:r>
          </a:p>
        </p:txBody>
      </p:sp>
      <p:sp>
        <p:nvSpPr>
          <p:cNvPr id="20" name="TextBox 19">
            <a:extLst>
              <a:ext uri="{FF2B5EF4-FFF2-40B4-BE49-F238E27FC236}">
                <a16:creationId xmlns:a16="http://schemas.microsoft.com/office/drawing/2014/main" id="{5554337C-5210-48BC-BDE9-DA7FA2FC1A51}"/>
              </a:ext>
            </a:extLst>
          </p:cNvPr>
          <p:cNvSpPr txBox="1"/>
          <p:nvPr/>
        </p:nvSpPr>
        <p:spPr>
          <a:xfrm>
            <a:off x="1176302" y="4237172"/>
            <a:ext cx="3778635" cy="1631216"/>
          </a:xfrm>
          <a:prstGeom prst="rect">
            <a:avLst/>
          </a:prstGeom>
          <a:noFill/>
        </p:spPr>
        <p:txBody>
          <a:bodyPr wrap="square">
            <a:spAutoFit/>
          </a:bodyPr>
          <a:lstStyle/>
          <a:p>
            <a:pPr>
              <a:spcBef>
                <a:spcPts val="600"/>
              </a:spcBef>
            </a:pPr>
            <a:r>
              <a:rPr lang="en-US" sz="2000" dirty="0">
                <a:cs typeface="Arial" pitchFamily="34" charset="0"/>
              </a:rPr>
              <a:t>The internet slang term "pwned" is used both online and offline as a gloating expression of dominance, control, or victory. </a:t>
            </a:r>
          </a:p>
        </p:txBody>
      </p:sp>
      <p:sp>
        <p:nvSpPr>
          <p:cNvPr id="21" name="TextBox 20">
            <a:extLst>
              <a:ext uri="{FF2B5EF4-FFF2-40B4-BE49-F238E27FC236}">
                <a16:creationId xmlns:a16="http://schemas.microsoft.com/office/drawing/2014/main" id="{E146A1D6-3D83-4E29-8F6F-0C3E3B765621}"/>
              </a:ext>
            </a:extLst>
          </p:cNvPr>
          <p:cNvSpPr txBox="1"/>
          <p:nvPr/>
        </p:nvSpPr>
        <p:spPr>
          <a:xfrm>
            <a:off x="1165642" y="6163072"/>
            <a:ext cx="6101644" cy="261610"/>
          </a:xfrm>
          <a:prstGeom prst="rect">
            <a:avLst/>
          </a:prstGeom>
          <a:noFill/>
        </p:spPr>
        <p:txBody>
          <a:bodyPr wrap="square">
            <a:spAutoFit/>
          </a:bodyPr>
          <a:lstStyle/>
          <a:p>
            <a:r>
              <a:rPr lang="en-US" sz="1100" dirty="0">
                <a:solidFill>
                  <a:srgbClr val="595959"/>
                </a:solidFill>
              </a:rPr>
              <a:t>https://www.liveabout.com/what-is-pwned-2483497</a:t>
            </a:r>
          </a:p>
        </p:txBody>
      </p:sp>
      <p:sp>
        <p:nvSpPr>
          <p:cNvPr id="24" name="Arrow: Down 23">
            <a:extLst>
              <a:ext uri="{FF2B5EF4-FFF2-40B4-BE49-F238E27FC236}">
                <a16:creationId xmlns:a16="http://schemas.microsoft.com/office/drawing/2014/main" id="{C84B1948-FA1F-4EAC-9E01-E7FDDAD8D186}"/>
              </a:ext>
            </a:extLst>
          </p:cNvPr>
          <p:cNvSpPr/>
          <p:nvPr/>
        </p:nvSpPr>
        <p:spPr>
          <a:xfrm>
            <a:off x="5611792" y="3389477"/>
            <a:ext cx="455006" cy="719679"/>
          </a:xfrm>
          <a:prstGeom prst="downArrow">
            <a:avLst/>
          </a:prstGeom>
          <a:solidFill>
            <a:schemeClr val="accent4">
              <a:lumMod val="40000"/>
              <a:lumOff val="60000"/>
            </a:schemeClr>
          </a:solidFill>
          <a:ln w="9525">
            <a:solidFill>
              <a:schemeClr val="accent4"/>
            </a:solid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26" name="Content Placeholder 5" descr="Graphical user interface, application, website&#10;&#10;Description automatically generated">
            <a:extLst>
              <a:ext uri="{FF2B5EF4-FFF2-40B4-BE49-F238E27FC236}">
                <a16:creationId xmlns:a16="http://schemas.microsoft.com/office/drawing/2014/main" id="{FD9B5796-523A-4F34-B0D6-017855AA835A}"/>
              </a:ext>
            </a:extLst>
          </p:cNvPr>
          <p:cNvPicPr>
            <a:picLocks noChangeAspect="1"/>
          </p:cNvPicPr>
          <p:nvPr/>
        </p:nvPicPr>
        <p:blipFill rotWithShape="1">
          <a:blip r:embed="rId5"/>
          <a:srcRect b="24140"/>
          <a:stretch/>
        </p:blipFill>
        <p:spPr>
          <a:xfrm>
            <a:off x="864500" y="1407770"/>
            <a:ext cx="5423768" cy="1981707"/>
          </a:xfrm>
          <a:prstGeom prst="rect">
            <a:avLst/>
          </a:prstGeom>
        </p:spPr>
      </p:pic>
      <p:sp>
        <p:nvSpPr>
          <p:cNvPr id="27" name="Slide Number Placeholder 4">
            <a:extLst>
              <a:ext uri="{FF2B5EF4-FFF2-40B4-BE49-F238E27FC236}">
                <a16:creationId xmlns:a16="http://schemas.microsoft.com/office/drawing/2014/main" id="{BF15654D-E0AA-445C-99F4-7168B69ABCCD}"/>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18</a:t>
            </a:fld>
            <a:endParaRPr lang="en-US" sz="1100">
              <a:solidFill>
                <a:srgbClr val="595959"/>
              </a:solidFill>
            </a:endParaRPr>
          </a:p>
        </p:txBody>
      </p:sp>
    </p:spTree>
    <p:extLst>
      <p:ext uri="{BB962C8B-B14F-4D97-AF65-F5344CB8AC3E}">
        <p14:creationId xmlns:p14="http://schemas.microsoft.com/office/powerpoint/2010/main" val="134670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Phishing and Smishing</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pic>
        <p:nvPicPr>
          <p:cNvPr id="13" name="Picture 12" descr="Graphical user interface, text, application, chat or text message&#10;&#10;Description automatically generated">
            <a:extLst>
              <a:ext uri="{FF2B5EF4-FFF2-40B4-BE49-F238E27FC236}">
                <a16:creationId xmlns:a16="http://schemas.microsoft.com/office/drawing/2014/main" id="{27E96F68-9634-4E4F-B476-63788339A4CF}"/>
              </a:ext>
            </a:extLst>
          </p:cNvPr>
          <p:cNvPicPr>
            <a:picLocks noChangeAspect="1"/>
          </p:cNvPicPr>
          <p:nvPr/>
        </p:nvPicPr>
        <p:blipFill>
          <a:blip r:embed="rId4"/>
          <a:stretch>
            <a:fillRect/>
          </a:stretch>
        </p:blipFill>
        <p:spPr>
          <a:xfrm>
            <a:off x="8480306" y="2625995"/>
            <a:ext cx="3090659" cy="2548549"/>
          </a:xfrm>
          <a:prstGeom prst="rect">
            <a:avLst/>
          </a:prstGeom>
          <a:ln>
            <a:solidFill>
              <a:srgbClr val="83837B"/>
            </a:solidFill>
          </a:ln>
        </p:spPr>
      </p:pic>
      <p:sp>
        <p:nvSpPr>
          <p:cNvPr id="14" name="TextBox 13">
            <a:extLst>
              <a:ext uri="{FF2B5EF4-FFF2-40B4-BE49-F238E27FC236}">
                <a16:creationId xmlns:a16="http://schemas.microsoft.com/office/drawing/2014/main" id="{18650654-BE94-41F9-BBFE-C24DFE60922E}"/>
              </a:ext>
            </a:extLst>
          </p:cNvPr>
          <p:cNvSpPr txBox="1"/>
          <p:nvPr/>
        </p:nvSpPr>
        <p:spPr>
          <a:xfrm>
            <a:off x="1171310" y="1106670"/>
            <a:ext cx="10449189" cy="914400"/>
          </a:xfrm>
          <a:prstGeom prst="rect">
            <a:avLst/>
          </a:prstGeom>
        </p:spPr>
        <p:txBody>
          <a:bodyPr vert="horz" wrap="none" lIns="0" tIns="0" rIns="0" bIns="0" rtlCol="0" anchor="t" anchorCtr="0">
            <a:noAutofit/>
          </a:bodyPr>
          <a:lstStyle/>
          <a:p>
            <a:r>
              <a:rPr lang="en-US" sz="2400" b="1" dirty="0">
                <a:solidFill>
                  <a:schemeClr val="bg2"/>
                </a:solidFill>
                <a:latin typeface="+mj-lt"/>
              </a:rPr>
              <a:t>According to the FBI, phishing was the most common type of cybercrime in 2020</a:t>
            </a:r>
            <a:br>
              <a:rPr lang="en-US" sz="2400" b="1" dirty="0">
                <a:solidFill>
                  <a:schemeClr val="bg2"/>
                </a:solidFill>
                <a:latin typeface="+mj-lt"/>
              </a:rPr>
            </a:br>
            <a:r>
              <a:rPr lang="en-US" sz="2400" b="1" dirty="0">
                <a:solidFill>
                  <a:schemeClr val="bg2"/>
                </a:solidFill>
                <a:latin typeface="+mj-lt"/>
              </a:rPr>
              <a:t>—phishing incidents nearly doubled in frequency, to 241,324 incidents.</a:t>
            </a:r>
            <a:endParaRPr lang="en-US" sz="1600" spc="0" dirty="0">
              <a:solidFill>
                <a:schemeClr val="bg2"/>
              </a:solidFill>
              <a:latin typeface="+mj-lt"/>
            </a:endParaRPr>
          </a:p>
        </p:txBody>
      </p:sp>
      <p:sp>
        <p:nvSpPr>
          <p:cNvPr id="15" name="TextBox 14">
            <a:extLst>
              <a:ext uri="{FF2B5EF4-FFF2-40B4-BE49-F238E27FC236}">
                <a16:creationId xmlns:a16="http://schemas.microsoft.com/office/drawing/2014/main" id="{13C2E5A4-1CBA-478C-A84C-8DF6D6E6E74A}"/>
              </a:ext>
            </a:extLst>
          </p:cNvPr>
          <p:cNvSpPr txBox="1"/>
          <p:nvPr/>
        </p:nvSpPr>
        <p:spPr>
          <a:xfrm>
            <a:off x="1171311" y="6273162"/>
            <a:ext cx="10235061" cy="273388"/>
          </a:xfrm>
          <a:prstGeom prst="rect">
            <a:avLst/>
          </a:prstGeom>
        </p:spPr>
        <p:txBody>
          <a:bodyPr vert="horz" wrap="none" lIns="0" tIns="0" rIns="0" bIns="0" rtlCol="0" anchor="ctr" anchorCtr="0">
            <a:noAutofit/>
          </a:bodyPr>
          <a:lstStyle/>
          <a:p>
            <a:r>
              <a:rPr lang="en-US" sz="1100" spc="0" dirty="0">
                <a:solidFill>
                  <a:srgbClr val="595959"/>
                </a:solidFill>
              </a:rPr>
              <a:t>https://www.tessian.com/blog/phishing-statistics-2020/#:~:text=According%20to%20the%20FBI%2C%20phishing,in%202020%20compared%20to%202016.</a:t>
            </a:r>
          </a:p>
        </p:txBody>
      </p:sp>
      <p:sp>
        <p:nvSpPr>
          <p:cNvPr id="16" name="TextBox 15">
            <a:extLst>
              <a:ext uri="{FF2B5EF4-FFF2-40B4-BE49-F238E27FC236}">
                <a16:creationId xmlns:a16="http://schemas.microsoft.com/office/drawing/2014/main" id="{3DCDE851-BDB0-4F70-88B5-6F493C365EC7}"/>
              </a:ext>
            </a:extLst>
          </p:cNvPr>
          <p:cNvSpPr txBox="1"/>
          <p:nvPr/>
        </p:nvSpPr>
        <p:spPr>
          <a:xfrm>
            <a:off x="1066906" y="2213595"/>
            <a:ext cx="914400" cy="461270"/>
          </a:xfrm>
          <a:prstGeom prst="rect">
            <a:avLst/>
          </a:prstGeom>
        </p:spPr>
        <p:txBody>
          <a:bodyPr vert="horz" wrap="none" lIns="0" tIns="0" rIns="0" bIns="0" rtlCol="0" anchor="t" anchorCtr="0">
            <a:noAutofit/>
          </a:bodyPr>
          <a:lstStyle/>
          <a:p>
            <a:r>
              <a:rPr lang="en-US" sz="2400" b="1" dirty="0">
                <a:latin typeface="+mj-lt"/>
              </a:rPr>
              <a:t>Email:</a:t>
            </a:r>
            <a:r>
              <a:rPr lang="en-US" sz="2400" spc="0" dirty="0">
                <a:latin typeface="+mj-lt"/>
              </a:rPr>
              <a:t> </a:t>
            </a:r>
          </a:p>
        </p:txBody>
      </p:sp>
      <p:sp>
        <p:nvSpPr>
          <p:cNvPr id="17" name="TextBox 16">
            <a:extLst>
              <a:ext uri="{FF2B5EF4-FFF2-40B4-BE49-F238E27FC236}">
                <a16:creationId xmlns:a16="http://schemas.microsoft.com/office/drawing/2014/main" id="{144DC80E-92F1-4057-8FF1-DCF2FCF081FE}"/>
              </a:ext>
            </a:extLst>
          </p:cNvPr>
          <p:cNvSpPr txBox="1"/>
          <p:nvPr/>
        </p:nvSpPr>
        <p:spPr>
          <a:xfrm>
            <a:off x="8480306" y="2195307"/>
            <a:ext cx="1907278" cy="353799"/>
          </a:xfrm>
          <a:prstGeom prst="rect">
            <a:avLst/>
          </a:prstGeom>
        </p:spPr>
        <p:txBody>
          <a:bodyPr vert="horz" wrap="none" lIns="0" tIns="0" rIns="0" bIns="0" rtlCol="0" anchor="t" anchorCtr="0">
            <a:noAutofit/>
          </a:bodyPr>
          <a:lstStyle/>
          <a:p>
            <a:r>
              <a:rPr lang="en-US" sz="2400" b="1" dirty="0">
                <a:latin typeface="+mj-lt"/>
              </a:rPr>
              <a:t>Text Message: </a:t>
            </a:r>
          </a:p>
        </p:txBody>
      </p:sp>
      <p:pic>
        <p:nvPicPr>
          <p:cNvPr id="18" name="Picture 17" descr="Graphical user interface, text&#10;&#10;Description automatically generated">
            <a:extLst>
              <a:ext uri="{FF2B5EF4-FFF2-40B4-BE49-F238E27FC236}">
                <a16:creationId xmlns:a16="http://schemas.microsoft.com/office/drawing/2014/main" id="{FD73BE09-72F5-4AA9-AD4D-09429F8B6241}"/>
              </a:ext>
            </a:extLst>
          </p:cNvPr>
          <p:cNvPicPr>
            <a:picLocks noChangeAspect="1"/>
          </p:cNvPicPr>
          <p:nvPr/>
        </p:nvPicPr>
        <p:blipFill rotWithShape="1">
          <a:blip r:embed="rId5"/>
          <a:srcRect l="2317" t="9888" b="16203"/>
          <a:stretch/>
        </p:blipFill>
        <p:spPr>
          <a:xfrm>
            <a:off x="5572050" y="2552772"/>
            <a:ext cx="2355777" cy="3555799"/>
          </a:xfrm>
          <a:prstGeom prst="rect">
            <a:avLst/>
          </a:prstGeom>
          <a:ln>
            <a:solidFill>
              <a:srgbClr val="83837B"/>
            </a:solidFill>
          </a:ln>
        </p:spPr>
      </p:pic>
      <p:sp>
        <p:nvSpPr>
          <p:cNvPr id="19" name="Rectangle: Rounded Corners 18">
            <a:extLst>
              <a:ext uri="{FF2B5EF4-FFF2-40B4-BE49-F238E27FC236}">
                <a16:creationId xmlns:a16="http://schemas.microsoft.com/office/drawing/2014/main" id="{A8FC821C-B84C-48B7-81B7-2DE71BEDBFEE}"/>
              </a:ext>
            </a:extLst>
          </p:cNvPr>
          <p:cNvSpPr/>
          <p:nvPr/>
        </p:nvSpPr>
        <p:spPr>
          <a:xfrm>
            <a:off x="5976598" y="2787124"/>
            <a:ext cx="1018095" cy="97480"/>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Graphical user interface, text, application, email&#10;&#10;Description automatically generated">
            <a:extLst>
              <a:ext uri="{FF2B5EF4-FFF2-40B4-BE49-F238E27FC236}">
                <a16:creationId xmlns:a16="http://schemas.microsoft.com/office/drawing/2014/main" id="{58339454-C80F-4562-9C52-8A275D16A5F9}"/>
              </a:ext>
            </a:extLst>
          </p:cNvPr>
          <p:cNvPicPr>
            <a:picLocks noChangeAspect="1"/>
          </p:cNvPicPr>
          <p:nvPr/>
        </p:nvPicPr>
        <p:blipFill rotWithShape="1">
          <a:blip r:embed="rId6"/>
          <a:srcRect l="806" t="2888" r="1909" b="14938"/>
          <a:stretch/>
        </p:blipFill>
        <p:spPr>
          <a:xfrm>
            <a:off x="1066906" y="2625995"/>
            <a:ext cx="4185208" cy="3473247"/>
          </a:xfrm>
          <a:prstGeom prst="rect">
            <a:avLst/>
          </a:prstGeom>
          <a:ln>
            <a:solidFill>
              <a:srgbClr val="83837B"/>
            </a:solidFill>
          </a:ln>
        </p:spPr>
      </p:pic>
      <p:pic>
        <p:nvPicPr>
          <p:cNvPr id="21" name="Picture 20">
            <a:extLst>
              <a:ext uri="{FF2B5EF4-FFF2-40B4-BE49-F238E27FC236}">
                <a16:creationId xmlns:a16="http://schemas.microsoft.com/office/drawing/2014/main" id="{18A18AF3-EB3C-4087-A4D2-FDF5EDEC004D}"/>
              </a:ext>
            </a:extLst>
          </p:cNvPr>
          <p:cNvPicPr/>
          <p:nvPr/>
        </p:nvPicPr>
        <p:blipFill rotWithShape="1">
          <a:blip r:embed="rId7" r:link="rId8" cstate="print">
            <a:extLst>
              <a:ext uri="{28A0092B-C50C-407E-A947-70E740481C1C}">
                <a14:useLocalDpi xmlns:a14="http://schemas.microsoft.com/office/drawing/2010/main" val="0"/>
              </a:ext>
            </a:extLst>
          </a:blip>
          <a:srcRect l="-1076" t="7947" r="-974" b="48846"/>
          <a:stretch>
            <a:fillRect/>
          </a:stretch>
        </p:blipFill>
        <p:spPr bwMode="auto">
          <a:xfrm>
            <a:off x="6648763" y="4630554"/>
            <a:ext cx="1727016" cy="1583374"/>
          </a:xfrm>
          <a:prstGeom prst="rect">
            <a:avLst/>
          </a:prstGeom>
          <a:noFill/>
          <a:ln>
            <a:solidFill>
              <a:srgbClr val="83837B"/>
            </a:solidFill>
          </a:ln>
        </p:spPr>
      </p:pic>
      <p:sp>
        <p:nvSpPr>
          <p:cNvPr id="22" name="Slide Number Placeholder 4">
            <a:extLst>
              <a:ext uri="{FF2B5EF4-FFF2-40B4-BE49-F238E27FC236}">
                <a16:creationId xmlns:a16="http://schemas.microsoft.com/office/drawing/2014/main" id="{2660CA8C-7ADB-4AFA-9C27-45A63B90C884}"/>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19</a:t>
            </a:fld>
            <a:endParaRPr lang="en-US" sz="1100">
              <a:solidFill>
                <a:srgbClr val="595959"/>
              </a:solidFill>
            </a:endParaRPr>
          </a:p>
        </p:txBody>
      </p:sp>
    </p:spTree>
    <p:extLst>
      <p:ext uri="{BB962C8B-B14F-4D97-AF65-F5344CB8AC3E}">
        <p14:creationId xmlns:p14="http://schemas.microsoft.com/office/powerpoint/2010/main" val="285049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7299-E887-460D-B12E-458524CED0C7}"/>
              </a:ext>
            </a:extLst>
          </p:cNvPr>
          <p:cNvSpPr txBox="1">
            <a:spLocks/>
          </p:cNvSpPr>
          <p:nvPr/>
        </p:nvSpPr>
        <p:spPr>
          <a:xfrm>
            <a:off x="3396343" y="1805915"/>
            <a:ext cx="8166766" cy="2635456"/>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1A2F59"/>
                </a:solidFill>
                <a:effectLst/>
                <a:uLnTx/>
                <a:uFillTx/>
                <a:latin typeface="Clarendon LT Std"/>
                <a:ea typeface="+mj-ea"/>
                <a:cs typeface="+mj-cs"/>
              </a:rPr>
              <a:t>Cybersecurity and Defending Against Identity Theft</a:t>
            </a:r>
            <a:endParaRPr kumimoji="0" lang="en-US" sz="5400" b="0" i="0" u="none" strike="noStrike" kern="1200" cap="none" spc="0" normalizeH="0" baseline="0" noProof="0" dirty="0">
              <a:ln>
                <a:noFill/>
              </a:ln>
              <a:solidFill>
                <a:srgbClr val="1A2F59"/>
              </a:solidFill>
              <a:effectLst/>
              <a:uLnTx/>
              <a:uFillTx/>
              <a:latin typeface="Clarendon LT Std"/>
              <a:ea typeface="+mj-ea"/>
              <a:cs typeface="+mj-cs"/>
            </a:endParaRPr>
          </a:p>
        </p:txBody>
      </p:sp>
    </p:spTree>
    <p:extLst>
      <p:ext uri="{BB962C8B-B14F-4D97-AF65-F5344CB8AC3E}">
        <p14:creationId xmlns:p14="http://schemas.microsoft.com/office/powerpoint/2010/main" val="14883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Smartphone Savvy</a:t>
            </a:r>
          </a:p>
        </p:txBody>
      </p:sp>
      <p:sp>
        <p:nvSpPr>
          <p:cNvPr id="14" name="Content Placeholder 2">
            <a:extLst>
              <a:ext uri="{FF2B5EF4-FFF2-40B4-BE49-F238E27FC236}">
                <a16:creationId xmlns:a16="http://schemas.microsoft.com/office/drawing/2014/main" id="{628FB24C-CDCD-4B2E-970C-5D9E1526BE3B}"/>
              </a:ext>
            </a:extLst>
          </p:cNvPr>
          <p:cNvSpPr>
            <a:spLocks noGrp="1"/>
          </p:cNvSpPr>
          <p:nvPr>
            <p:ph sz="quarter" idx="12"/>
          </p:nvPr>
        </p:nvSpPr>
        <p:spPr>
          <a:xfrm>
            <a:off x="1093862" y="1179234"/>
            <a:ext cx="10590600" cy="1257036"/>
          </a:xfrm>
        </p:spPr>
        <p:txBody>
          <a:bodyPr/>
          <a:lstStyle/>
          <a:p>
            <a:pPr marL="0" indent="0">
              <a:buNone/>
            </a:pPr>
            <a:r>
              <a:rPr lang="en-US" sz="2300" dirty="0">
                <a:solidFill>
                  <a:schemeClr val="bg2"/>
                </a:solidFill>
                <a:latin typeface="+mj-lt"/>
              </a:rPr>
              <a:t>“Right now, your smartphone is likely filled with apps that are collecting details about you, including your age, gender, political leanings, GPS data or browsing habits.”</a:t>
            </a:r>
          </a:p>
          <a:p>
            <a:pPr marL="0" indent="0">
              <a:buNone/>
            </a:pPr>
            <a:r>
              <a:rPr lang="en-US" dirty="0">
                <a:solidFill>
                  <a:schemeClr val="bg2"/>
                </a:solidFill>
                <a:latin typeface="+mj-lt"/>
              </a:rPr>
              <a:t>- Washington Post, July 2021 </a:t>
            </a:r>
            <a:endParaRPr lang="en-US" sz="2300" dirty="0">
              <a:solidFill>
                <a:schemeClr val="bg2"/>
              </a:solidFill>
              <a:latin typeface="+mj-lt"/>
            </a:endParaRPr>
          </a:p>
        </p:txBody>
      </p:sp>
      <p:sp>
        <p:nvSpPr>
          <p:cNvPr id="15" name="TextBox 14">
            <a:extLst>
              <a:ext uri="{FF2B5EF4-FFF2-40B4-BE49-F238E27FC236}">
                <a16:creationId xmlns:a16="http://schemas.microsoft.com/office/drawing/2014/main" id="{9FEB82D5-0977-4095-BD00-85205F2C7276}"/>
              </a:ext>
            </a:extLst>
          </p:cNvPr>
          <p:cNvSpPr txBox="1"/>
          <p:nvPr/>
        </p:nvSpPr>
        <p:spPr>
          <a:xfrm>
            <a:off x="1163658" y="6324599"/>
            <a:ext cx="7431702" cy="459441"/>
          </a:xfrm>
          <a:prstGeom prst="rect">
            <a:avLst/>
          </a:prstGeom>
        </p:spPr>
        <p:txBody>
          <a:bodyPr vert="horz" wrap="none" lIns="0" tIns="0" rIns="0" bIns="0" rtlCol="0" anchor="t" anchorCtr="0">
            <a:noAutofit/>
          </a:bodyPr>
          <a:lstStyle/>
          <a:p>
            <a:r>
              <a:rPr lang="en-US" sz="1100" spc="0" dirty="0">
                <a:solidFill>
                  <a:srgbClr val="595959"/>
                </a:solidFill>
                <a:hlinkClick r:id="rId3">
                  <a:extLst>
                    <a:ext uri="{A12FA001-AC4F-418D-AE19-62706E023703}">
                      <ahyp:hlinkClr xmlns:ahyp="http://schemas.microsoft.com/office/drawing/2018/hyperlinkcolor" val="tx"/>
                    </a:ext>
                  </a:extLst>
                </a:hlinkClick>
              </a:rPr>
              <a:t>https://www.washingtonpost.com/technology/2021/07/22/data-phones-leaks-church/</a:t>
            </a:r>
            <a:endParaRPr lang="en-US" sz="1100" spc="0" dirty="0">
              <a:solidFill>
                <a:srgbClr val="595959"/>
              </a:solidFill>
            </a:endParaRPr>
          </a:p>
          <a:p>
            <a:r>
              <a:rPr lang="en-US" sz="1100" dirty="0">
                <a:solidFill>
                  <a:srgbClr val="595959"/>
                </a:solidFill>
              </a:rPr>
              <a:t>https://symantec-enterprise-blogs.security.com/blogs/threat-intelligence/mobile-privacy-apps</a:t>
            </a:r>
          </a:p>
          <a:p>
            <a:endParaRPr lang="en-US" sz="1100" dirty="0">
              <a:solidFill>
                <a:srgbClr val="595959"/>
              </a:solidFill>
            </a:endParaRPr>
          </a:p>
          <a:p>
            <a:endParaRPr lang="en-US" sz="1100" spc="0" dirty="0">
              <a:solidFill>
                <a:srgbClr val="595959"/>
              </a:solidFill>
            </a:endParaRPr>
          </a:p>
        </p:txBody>
      </p:sp>
      <p:sp>
        <p:nvSpPr>
          <p:cNvPr id="16" name="TextBox 15">
            <a:extLst>
              <a:ext uri="{FF2B5EF4-FFF2-40B4-BE49-F238E27FC236}">
                <a16:creationId xmlns:a16="http://schemas.microsoft.com/office/drawing/2014/main" id="{80100AA2-2037-4D72-8DB7-0C106E186A6C}"/>
              </a:ext>
            </a:extLst>
          </p:cNvPr>
          <p:cNvSpPr txBox="1"/>
          <p:nvPr/>
        </p:nvSpPr>
        <p:spPr>
          <a:xfrm>
            <a:off x="1163658" y="2958727"/>
            <a:ext cx="4266298" cy="2663933"/>
          </a:xfrm>
          <a:prstGeom prst="rect">
            <a:avLst/>
          </a:prstGeom>
        </p:spPr>
        <p:txBody>
          <a:bodyPr vert="horz" wrap="none" lIns="0" tIns="0" rIns="0" bIns="0" rtlCol="0" anchor="t" anchorCtr="0">
            <a:noAutofit/>
          </a:bodyPr>
          <a:lstStyle/>
          <a:p>
            <a:pPr>
              <a:spcBef>
                <a:spcPts val="600"/>
              </a:spcBef>
            </a:pPr>
            <a:r>
              <a:rPr lang="en-US" sz="2400" dirty="0">
                <a:solidFill>
                  <a:schemeClr val="bg2"/>
                </a:solidFill>
                <a:latin typeface="+mj-lt"/>
                <a:cs typeface="Arial" pitchFamily="34" charset="0"/>
              </a:rPr>
              <a:t>Pay close attention to apps that:</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Access Camera</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Track Location</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Record Audio</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Read Call Logs</a:t>
            </a:r>
          </a:p>
          <a:p>
            <a:pPr marL="342900"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Read Text Messages </a:t>
            </a:r>
          </a:p>
          <a:p>
            <a:pPr>
              <a:spcBef>
                <a:spcPts val="600"/>
              </a:spcBef>
            </a:pPr>
            <a:endParaRPr lang="en-US" sz="1600" spc="0" dirty="0">
              <a:latin typeface="+mj-lt"/>
            </a:endParaRPr>
          </a:p>
        </p:txBody>
      </p:sp>
      <p:pic>
        <p:nvPicPr>
          <p:cNvPr id="17" name="Picture 16" descr="Graphical user interface, application&#10;&#10;Description automatically generated">
            <a:extLst>
              <a:ext uri="{FF2B5EF4-FFF2-40B4-BE49-F238E27FC236}">
                <a16:creationId xmlns:a16="http://schemas.microsoft.com/office/drawing/2014/main" id="{2DB3F6CF-8D43-4E45-9091-091BCB6F62A5}"/>
              </a:ext>
            </a:extLst>
          </p:cNvPr>
          <p:cNvPicPr>
            <a:picLocks noChangeAspect="1"/>
          </p:cNvPicPr>
          <p:nvPr/>
        </p:nvPicPr>
        <p:blipFill>
          <a:blip r:embed="rId4"/>
          <a:stretch>
            <a:fillRect/>
          </a:stretch>
        </p:blipFill>
        <p:spPr>
          <a:xfrm>
            <a:off x="5429956" y="2619150"/>
            <a:ext cx="6175022" cy="3259543"/>
          </a:xfrm>
          <a:prstGeom prst="rect">
            <a:avLst/>
          </a:prstGeom>
        </p:spPr>
      </p:pic>
      <p:sp>
        <p:nvSpPr>
          <p:cNvPr id="18" name="Slide Number Placeholder 4">
            <a:extLst>
              <a:ext uri="{FF2B5EF4-FFF2-40B4-BE49-F238E27FC236}">
                <a16:creationId xmlns:a16="http://schemas.microsoft.com/office/drawing/2014/main" id="{C536E6A6-5C31-4ED3-82F0-BD5D03CAC7C9}"/>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20</a:t>
            </a:fld>
            <a:endParaRPr lang="en-US" sz="1100">
              <a:solidFill>
                <a:srgbClr val="595959"/>
              </a:solidFill>
            </a:endParaRPr>
          </a:p>
        </p:txBody>
      </p:sp>
    </p:spTree>
    <p:extLst>
      <p:ext uri="{BB962C8B-B14F-4D97-AF65-F5344CB8AC3E}">
        <p14:creationId xmlns:p14="http://schemas.microsoft.com/office/powerpoint/2010/main" val="165939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Disabling Data Tracking</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pic>
        <p:nvPicPr>
          <p:cNvPr id="8" name="Picture 7" descr="Graphical user interface, text, application&#10;&#10;Description automatically generated">
            <a:extLst>
              <a:ext uri="{FF2B5EF4-FFF2-40B4-BE49-F238E27FC236}">
                <a16:creationId xmlns:a16="http://schemas.microsoft.com/office/drawing/2014/main" id="{EA57A4FC-EAC7-4215-8720-1822ECE8FAB4}"/>
              </a:ext>
            </a:extLst>
          </p:cNvPr>
          <p:cNvPicPr>
            <a:picLocks noChangeAspect="1"/>
          </p:cNvPicPr>
          <p:nvPr/>
        </p:nvPicPr>
        <p:blipFill>
          <a:blip r:embed="rId4"/>
          <a:stretch>
            <a:fillRect/>
          </a:stretch>
        </p:blipFill>
        <p:spPr>
          <a:xfrm>
            <a:off x="4712963" y="1332089"/>
            <a:ext cx="2516978" cy="4994752"/>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AC980ABA-FB5E-49CB-8076-07A512A90361}"/>
              </a:ext>
            </a:extLst>
          </p:cNvPr>
          <p:cNvPicPr>
            <a:picLocks noChangeAspect="1"/>
          </p:cNvPicPr>
          <p:nvPr/>
        </p:nvPicPr>
        <p:blipFill>
          <a:blip r:embed="rId5"/>
          <a:stretch>
            <a:fillRect/>
          </a:stretch>
        </p:blipFill>
        <p:spPr>
          <a:xfrm>
            <a:off x="1221724" y="1332089"/>
            <a:ext cx="2516979" cy="4994753"/>
          </a:xfrm>
          <a:prstGeom prst="rect">
            <a:avLst/>
          </a:prstGeo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12" name="TextBox 11">
            <a:extLst>
              <a:ext uri="{FF2B5EF4-FFF2-40B4-BE49-F238E27FC236}">
                <a16:creationId xmlns:a16="http://schemas.microsoft.com/office/drawing/2014/main" id="{1B1747B7-6647-4188-9614-E788B49AEDCC}"/>
              </a:ext>
            </a:extLst>
          </p:cNvPr>
          <p:cNvSpPr txBox="1"/>
          <p:nvPr/>
        </p:nvSpPr>
        <p:spPr>
          <a:xfrm>
            <a:off x="8781627" y="5934766"/>
            <a:ext cx="2747433" cy="582074"/>
          </a:xfrm>
          <a:prstGeom prst="rect">
            <a:avLst/>
          </a:prstGeom>
        </p:spPr>
        <p:txBody>
          <a:bodyPr vert="horz" wrap="none" lIns="0" tIns="0" rIns="0" bIns="0" rtlCol="0" anchor="t" anchorCtr="0">
            <a:noAutofit/>
          </a:bodyPr>
          <a:lstStyle/>
          <a:p>
            <a:r>
              <a:rPr lang="en-US" sz="1000" dirty="0">
                <a:solidFill>
                  <a:srgbClr val="595959"/>
                </a:solidFill>
                <a:hlinkClick r:id="rId6">
                  <a:extLst>
                    <a:ext uri="{A12FA001-AC4F-418D-AE19-62706E023703}">
                      <ahyp:hlinkClr xmlns:ahyp="http://schemas.microsoft.com/office/drawing/2018/hyperlinkcolor" val="tx"/>
                    </a:ext>
                  </a:extLst>
                </a:hlinkClick>
              </a:rPr>
              <a:t>How to Prevent Web &amp; App Data Tracking</a:t>
            </a:r>
            <a:br>
              <a:rPr lang="en-US" sz="1000" dirty="0">
                <a:solidFill>
                  <a:srgbClr val="595959"/>
                </a:solidFill>
                <a:hlinkClick r:id="rId6">
                  <a:extLst>
                    <a:ext uri="{A12FA001-AC4F-418D-AE19-62706E023703}">
                      <ahyp:hlinkClr xmlns:ahyp="http://schemas.microsoft.com/office/drawing/2018/hyperlinkcolor" val="tx"/>
                    </a:ext>
                  </a:extLst>
                </a:hlinkClick>
              </a:rPr>
            </a:br>
            <a:r>
              <a:rPr lang="en-US" sz="1000" dirty="0">
                <a:solidFill>
                  <a:srgbClr val="595959"/>
                </a:solidFill>
                <a:hlinkClick r:id="rId6">
                  <a:extLst>
                    <a:ext uri="{A12FA001-AC4F-418D-AE19-62706E023703}">
                      <ahyp:hlinkClr xmlns:ahyp="http://schemas.microsoft.com/office/drawing/2018/hyperlinkcolor" val="tx"/>
                    </a:ext>
                  </a:extLst>
                </a:hlinkClick>
              </a:rPr>
              <a:t> on Your iPhone in iOS 14 (iphonelife.com)</a:t>
            </a:r>
            <a:endParaRPr lang="en-US" sz="1000" spc="0" dirty="0">
              <a:solidFill>
                <a:srgbClr val="595959"/>
              </a:solidFill>
            </a:endParaRPr>
          </a:p>
        </p:txBody>
      </p:sp>
      <p:pic>
        <p:nvPicPr>
          <p:cNvPr id="9" name="Content Placeholder 5" descr="Graphical user interface, text, application, chat or text message&#10;&#10;Description automatically generated">
            <a:extLst>
              <a:ext uri="{FF2B5EF4-FFF2-40B4-BE49-F238E27FC236}">
                <a16:creationId xmlns:a16="http://schemas.microsoft.com/office/drawing/2014/main" id="{F1ED8BC3-A0E2-4B50-8EAE-A0FB0F29190A}"/>
              </a:ext>
            </a:extLst>
          </p:cNvPr>
          <p:cNvPicPr>
            <a:picLocks noChangeAspect="1"/>
          </p:cNvPicPr>
          <p:nvPr/>
        </p:nvPicPr>
        <p:blipFill rotWithShape="1">
          <a:blip r:embed="rId3"/>
          <a:srcRect l="22204" t="6160" r="20768" b="-4028"/>
          <a:stretch/>
        </p:blipFill>
        <p:spPr>
          <a:xfrm>
            <a:off x="7894772" y="2158766"/>
            <a:ext cx="4070612" cy="2794234"/>
          </a:xfrm>
          <a:prstGeom prst="rect">
            <a:avLst/>
          </a:prstGeom>
        </p:spPr>
      </p:pic>
      <p:sp>
        <p:nvSpPr>
          <p:cNvPr id="13" name="Slide Number Placeholder 4">
            <a:extLst>
              <a:ext uri="{FF2B5EF4-FFF2-40B4-BE49-F238E27FC236}">
                <a16:creationId xmlns:a16="http://schemas.microsoft.com/office/drawing/2014/main" id="{90F80651-DC79-4595-9D24-A2230D7612B4}"/>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21</a:t>
            </a:fld>
            <a:endParaRPr lang="en-US" sz="1100">
              <a:solidFill>
                <a:srgbClr val="595959"/>
              </a:solidFill>
            </a:endParaRPr>
          </a:p>
        </p:txBody>
      </p:sp>
    </p:spTree>
    <p:extLst>
      <p:ext uri="{BB962C8B-B14F-4D97-AF65-F5344CB8AC3E}">
        <p14:creationId xmlns:p14="http://schemas.microsoft.com/office/powerpoint/2010/main" val="63812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Wi-Fi Risks </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13" name="Slide Number Placeholder 4">
            <a:extLst>
              <a:ext uri="{FF2B5EF4-FFF2-40B4-BE49-F238E27FC236}">
                <a16:creationId xmlns:a16="http://schemas.microsoft.com/office/drawing/2014/main" id="{90F80651-DC79-4595-9D24-A2230D7612B4}"/>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22</a:t>
            </a:fld>
            <a:endParaRPr lang="en-US" sz="1100">
              <a:solidFill>
                <a:srgbClr val="595959"/>
              </a:solidFill>
            </a:endParaRPr>
          </a:p>
        </p:txBody>
      </p:sp>
      <p:pic>
        <p:nvPicPr>
          <p:cNvPr id="4" name="Picture 3">
            <a:extLst>
              <a:ext uri="{FF2B5EF4-FFF2-40B4-BE49-F238E27FC236}">
                <a16:creationId xmlns:a16="http://schemas.microsoft.com/office/drawing/2014/main" id="{D8563209-F999-4097-AD17-63B713A83D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203" y="2735395"/>
            <a:ext cx="3380837" cy="2534836"/>
          </a:xfrm>
          <a:prstGeom prst="rect">
            <a:avLst/>
          </a:prstGeom>
        </p:spPr>
      </p:pic>
      <p:sp>
        <p:nvSpPr>
          <p:cNvPr id="14" name="Content Placeholder 2">
            <a:extLst>
              <a:ext uri="{FF2B5EF4-FFF2-40B4-BE49-F238E27FC236}">
                <a16:creationId xmlns:a16="http://schemas.microsoft.com/office/drawing/2014/main" id="{D178F1B8-52E1-4029-BFC4-622BB7A5C94A}"/>
              </a:ext>
            </a:extLst>
          </p:cNvPr>
          <p:cNvSpPr txBox="1">
            <a:spLocks/>
          </p:cNvSpPr>
          <p:nvPr/>
        </p:nvSpPr>
        <p:spPr>
          <a:xfrm>
            <a:off x="1093862" y="1179234"/>
            <a:ext cx="10590600" cy="1257036"/>
          </a:xfr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dirty="0">
                <a:solidFill>
                  <a:schemeClr val="bg2"/>
                </a:solidFill>
                <a:latin typeface="+mj-lt"/>
              </a:rPr>
              <a:t>Using Wi-Fi can be risky, especially in public settings. </a:t>
            </a:r>
          </a:p>
          <a:p>
            <a:pPr marL="0" indent="0">
              <a:buFont typeface="Arial" panose="020B0604020202020204" pitchFamily="34" charset="0"/>
              <a:buNone/>
            </a:pPr>
            <a:endParaRPr lang="en-US" sz="2300" dirty="0">
              <a:solidFill>
                <a:schemeClr val="bg2"/>
              </a:solidFill>
              <a:latin typeface="+mj-lt"/>
            </a:endParaRPr>
          </a:p>
        </p:txBody>
      </p:sp>
      <p:sp>
        <p:nvSpPr>
          <p:cNvPr id="15" name="TextBox 14">
            <a:extLst>
              <a:ext uri="{FF2B5EF4-FFF2-40B4-BE49-F238E27FC236}">
                <a16:creationId xmlns:a16="http://schemas.microsoft.com/office/drawing/2014/main" id="{52430408-5AB5-4753-AA5D-18415E7B3739}"/>
              </a:ext>
            </a:extLst>
          </p:cNvPr>
          <p:cNvSpPr txBox="1"/>
          <p:nvPr/>
        </p:nvSpPr>
        <p:spPr>
          <a:xfrm>
            <a:off x="1587952" y="1991665"/>
            <a:ext cx="5989515" cy="2663933"/>
          </a:xfrm>
          <a:prstGeom prst="rect">
            <a:avLst/>
          </a:prstGeom>
        </p:spPr>
        <p:txBody>
          <a:bodyPr vert="horz" wrap="none" lIns="0" tIns="0" rIns="0" bIns="0" rtlCol="0" anchor="t" anchorCtr="0">
            <a:noAutofit/>
          </a:bodyPr>
          <a:lstStyle/>
          <a:p>
            <a:pPr>
              <a:spcBef>
                <a:spcPts val="600"/>
              </a:spcBef>
            </a:pPr>
            <a:r>
              <a:rPr lang="en-US" sz="2400" dirty="0">
                <a:solidFill>
                  <a:schemeClr val="bg2"/>
                </a:solidFill>
                <a:latin typeface="+mj-lt"/>
                <a:cs typeface="Arial" pitchFamily="34" charset="0"/>
              </a:rPr>
              <a:t>Connect and browse safely:</a:t>
            </a:r>
          </a:p>
          <a:p>
            <a:pPr marL="342900" indent="-342900">
              <a:spcBef>
                <a:spcPts val="600"/>
              </a:spcBef>
              <a:buClr>
                <a:schemeClr val="bg2"/>
              </a:buClr>
              <a:buFont typeface="Arial" panose="020B0604020202020204" pitchFamily="34" charset="0"/>
              <a:buChar char="•"/>
            </a:pPr>
            <a:r>
              <a:rPr lang="en-US" sz="2000" b="1" dirty="0">
                <a:solidFill>
                  <a:srgbClr val="001F45"/>
                </a:solidFill>
                <a:cs typeface="Arial" pitchFamily="34" charset="0"/>
              </a:rPr>
              <a:t>At Home:</a:t>
            </a:r>
          </a:p>
          <a:p>
            <a:pPr marL="800100" lvl="1"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Always password-protect your network</a:t>
            </a:r>
          </a:p>
          <a:p>
            <a:pPr marL="800100" lvl="1"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Keep router and security software up to date </a:t>
            </a:r>
          </a:p>
          <a:p>
            <a:pPr marL="800100" lvl="1" indent="-342900">
              <a:spcBef>
                <a:spcPts val="600"/>
              </a:spcBef>
              <a:buClr>
                <a:schemeClr val="bg2"/>
              </a:buClr>
              <a:buFont typeface="Arial" panose="020B0604020202020204" pitchFamily="34" charset="0"/>
              <a:buChar char="•"/>
            </a:pPr>
            <a:endParaRPr lang="en-US" sz="2000" dirty="0">
              <a:solidFill>
                <a:srgbClr val="001F45"/>
              </a:solidFill>
              <a:cs typeface="Arial" pitchFamily="34" charset="0"/>
            </a:endParaRPr>
          </a:p>
          <a:p>
            <a:pPr marL="342900" indent="-342900">
              <a:spcBef>
                <a:spcPts val="600"/>
              </a:spcBef>
              <a:buClr>
                <a:schemeClr val="bg2"/>
              </a:buClr>
              <a:buFont typeface="Arial" panose="020B0604020202020204" pitchFamily="34" charset="0"/>
              <a:buChar char="•"/>
            </a:pPr>
            <a:r>
              <a:rPr lang="en-US" sz="2000" b="1" dirty="0">
                <a:solidFill>
                  <a:srgbClr val="001F45"/>
                </a:solidFill>
                <a:cs typeface="Arial" pitchFamily="34" charset="0"/>
              </a:rPr>
              <a:t>In Public:</a:t>
            </a:r>
            <a:endParaRPr lang="en-US" sz="1600" b="1" dirty="0">
              <a:solidFill>
                <a:srgbClr val="001F45"/>
              </a:solidFill>
              <a:latin typeface="+mj-lt"/>
              <a:cs typeface="Arial" pitchFamily="34" charset="0"/>
            </a:endParaRPr>
          </a:p>
          <a:p>
            <a:pPr marL="800100" lvl="1"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Consider a VPN</a:t>
            </a:r>
          </a:p>
          <a:p>
            <a:pPr marL="800100" lvl="1"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Look for sites marked HTTPS</a:t>
            </a:r>
          </a:p>
          <a:p>
            <a:pPr marL="800100" lvl="1" indent="-342900">
              <a:spcBef>
                <a:spcPts val="600"/>
              </a:spcBef>
              <a:buClr>
                <a:schemeClr val="bg2"/>
              </a:buClr>
              <a:buFont typeface="Arial" panose="020B0604020202020204" pitchFamily="34" charset="0"/>
              <a:buChar char="•"/>
            </a:pPr>
            <a:r>
              <a:rPr lang="en-US" sz="2000" dirty="0">
                <a:solidFill>
                  <a:srgbClr val="001F45"/>
                </a:solidFill>
                <a:cs typeface="Arial" pitchFamily="34" charset="0"/>
              </a:rPr>
              <a:t>Avoid making financial transactions</a:t>
            </a:r>
          </a:p>
        </p:txBody>
      </p:sp>
      <p:sp>
        <p:nvSpPr>
          <p:cNvPr id="5" name="TextBox 4">
            <a:extLst>
              <a:ext uri="{FF2B5EF4-FFF2-40B4-BE49-F238E27FC236}">
                <a16:creationId xmlns:a16="http://schemas.microsoft.com/office/drawing/2014/main" id="{58D09834-96AE-4847-8466-6103A9917B0A}"/>
              </a:ext>
            </a:extLst>
          </p:cNvPr>
          <p:cNvSpPr txBox="1"/>
          <p:nvPr/>
        </p:nvSpPr>
        <p:spPr>
          <a:xfrm>
            <a:off x="962025" y="6378221"/>
            <a:ext cx="4826962" cy="261610"/>
          </a:xfrm>
          <a:prstGeom prst="rect">
            <a:avLst/>
          </a:prstGeom>
          <a:noFill/>
        </p:spPr>
        <p:txBody>
          <a:bodyPr wrap="none" rtlCol="0">
            <a:spAutoFit/>
          </a:bodyPr>
          <a:lstStyle/>
          <a:p>
            <a:r>
              <a:rPr lang="en-US" sz="1100" dirty="0">
                <a:solidFill>
                  <a:srgbClr val="595959"/>
                </a:solidFill>
              </a:rPr>
              <a:t>https://www.metacompliance.com/blog/top-tips-to-stay-safe-on-public-wi-fi/</a:t>
            </a:r>
          </a:p>
        </p:txBody>
      </p:sp>
    </p:spTree>
    <p:extLst>
      <p:ext uri="{BB962C8B-B14F-4D97-AF65-F5344CB8AC3E}">
        <p14:creationId xmlns:p14="http://schemas.microsoft.com/office/powerpoint/2010/main" val="266139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E4D811-738F-4E1A-B2FB-F96D7AD7FD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0" b="515"/>
          <a:stretch/>
        </p:blipFill>
        <p:spPr>
          <a:xfrm>
            <a:off x="-1" y="1"/>
            <a:ext cx="12191493" cy="6857999"/>
          </a:xfrm>
          <a:prstGeom prst="rect">
            <a:avLst/>
          </a:prstGeom>
        </p:spPr>
      </p:pic>
      <p:sp>
        <p:nvSpPr>
          <p:cNvPr id="8" name="Rectangle 7">
            <a:extLst>
              <a:ext uri="{FF2B5EF4-FFF2-40B4-BE49-F238E27FC236}">
                <a16:creationId xmlns:a16="http://schemas.microsoft.com/office/drawing/2014/main" id="{9212B41D-4670-4AF5-AC09-7D058144A848}"/>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181BFA0D-C326-40E2-B655-945BD0C55344}"/>
              </a:ext>
            </a:extLst>
          </p:cNvPr>
          <p:cNvGrpSpPr/>
          <p:nvPr/>
        </p:nvGrpSpPr>
        <p:grpSpPr>
          <a:xfrm>
            <a:off x="508" y="0"/>
            <a:ext cx="557784" cy="6858000"/>
            <a:chOff x="508" y="0"/>
            <a:chExt cx="557784" cy="6858000"/>
          </a:xfrm>
        </p:grpSpPr>
        <p:grpSp>
          <p:nvGrpSpPr>
            <p:cNvPr id="10" name="Group 9">
              <a:extLst>
                <a:ext uri="{FF2B5EF4-FFF2-40B4-BE49-F238E27FC236}">
                  <a16:creationId xmlns:a16="http://schemas.microsoft.com/office/drawing/2014/main" id="{9EF499AF-EDE2-45A5-91BC-5BB0CC84A4F6}"/>
                </a:ext>
              </a:extLst>
            </p:cNvPr>
            <p:cNvGrpSpPr/>
            <p:nvPr userDrawn="1"/>
          </p:nvGrpSpPr>
          <p:grpSpPr>
            <a:xfrm>
              <a:off x="508" y="0"/>
              <a:ext cx="557784" cy="6858000"/>
              <a:chOff x="554056" y="0"/>
              <a:chExt cx="557784" cy="6858000"/>
            </a:xfrm>
          </p:grpSpPr>
          <p:sp>
            <p:nvSpPr>
              <p:cNvPr id="18" name="Rectangle 17">
                <a:extLst>
                  <a:ext uri="{FF2B5EF4-FFF2-40B4-BE49-F238E27FC236}">
                    <a16:creationId xmlns:a16="http://schemas.microsoft.com/office/drawing/2014/main" id="{BAA771F0-77B7-40E9-9326-90F8D59475CB}"/>
                  </a:ext>
                </a:extLst>
              </p:cNvPr>
              <p:cNvSpPr/>
              <p:nvPr/>
            </p:nvSpPr>
            <p:spPr>
              <a:xfrm>
                <a:off x="554056" y="0"/>
                <a:ext cx="557784" cy="538163"/>
              </a:xfrm>
              <a:prstGeom prst="rect">
                <a:avLst/>
              </a:prstGeom>
              <a:solidFill>
                <a:schemeClr val="bg2"/>
              </a:solid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245"/>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8BFA18A-F8A2-4E06-99ED-550865F5ED89}"/>
                  </a:ext>
                </a:extLst>
              </p:cNvPr>
              <p:cNvSpPr/>
              <p:nvPr/>
            </p:nvSpPr>
            <p:spPr>
              <a:xfrm>
                <a:off x="554056" y="537938"/>
                <a:ext cx="557784" cy="6320062"/>
              </a:xfrm>
              <a:prstGeom prst="rect">
                <a:avLst/>
              </a:prstGeom>
              <a:solidFill>
                <a:srgbClr val="000000">
                  <a:alpha val="40000"/>
                </a:srgbClr>
              </a:solid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245"/>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95CEA5BD-9715-4478-83AB-D6CF49CBCF41}"/>
                </a:ext>
              </a:extLst>
            </p:cNvPr>
            <p:cNvGrpSpPr/>
            <p:nvPr userDrawn="1"/>
          </p:nvGrpSpPr>
          <p:grpSpPr>
            <a:xfrm>
              <a:off x="127485" y="120098"/>
              <a:ext cx="303830" cy="302727"/>
              <a:chOff x="226395" y="-668424"/>
              <a:chExt cx="445728" cy="444110"/>
            </a:xfrm>
            <a:solidFill>
              <a:schemeClr val="bg1"/>
            </a:solidFill>
          </p:grpSpPr>
          <p:sp>
            <p:nvSpPr>
              <p:cNvPr id="12" name="Freeform: Shape 27">
                <a:extLst>
                  <a:ext uri="{FF2B5EF4-FFF2-40B4-BE49-F238E27FC236}">
                    <a16:creationId xmlns:a16="http://schemas.microsoft.com/office/drawing/2014/main" id="{E77F7875-3EF3-462A-8AEA-5566480672FA}"/>
                  </a:ext>
                </a:extLst>
              </p:cNvPr>
              <p:cNvSpPr/>
              <p:nvPr userDrawn="1"/>
            </p:nvSpPr>
            <p:spPr>
              <a:xfrm>
                <a:off x="226395" y="-668424"/>
                <a:ext cx="436026" cy="355180"/>
              </a:xfrm>
              <a:custGeom>
                <a:avLst/>
                <a:gdLst>
                  <a:gd name="connsiteX0" fmla="*/ 225289 w 436026"/>
                  <a:gd name="connsiteY0" fmla="*/ 0 h 355180"/>
                  <a:gd name="connsiteX1" fmla="*/ 436026 w 436026"/>
                  <a:gd name="connsiteY1" fmla="*/ 157379 h 355180"/>
                  <a:gd name="connsiteX2" fmla="*/ 322304 w 436026"/>
                  <a:gd name="connsiteY2" fmla="*/ 126119 h 355180"/>
                  <a:gd name="connsiteX3" fmla="*/ 223133 w 436026"/>
                  <a:gd name="connsiteY3" fmla="*/ 68449 h 355180"/>
                  <a:gd name="connsiteX4" fmla="*/ 187023 w 436026"/>
                  <a:gd name="connsiteY4" fmla="*/ 61982 h 355180"/>
                  <a:gd name="connsiteX5" fmla="*/ 187023 w 436026"/>
                  <a:gd name="connsiteY5" fmla="*/ 88391 h 355180"/>
                  <a:gd name="connsiteX6" fmla="*/ 215049 w 436026"/>
                  <a:gd name="connsiteY6" fmla="*/ 114261 h 355180"/>
                  <a:gd name="connsiteX7" fmla="*/ 176243 w 436026"/>
                  <a:gd name="connsiteY7" fmla="*/ 111027 h 355180"/>
                  <a:gd name="connsiteX8" fmla="*/ 209659 w 436026"/>
                  <a:gd name="connsiteY8" fmla="*/ 147139 h 355180"/>
                  <a:gd name="connsiteX9" fmla="*/ 357337 w 436026"/>
                  <a:gd name="connsiteY9" fmla="*/ 171931 h 355180"/>
                  <a:gd name="connsiteX10" fmla="*/ 383207 w 436026"/>
                  <a:gd name="connsiteY10" fmla="*/ 188639 h 355180"/>
                  <a:gd name="connsiteX11" fmla="*/ 315836 w 436026"/>
                  <a:gd name="connsiteY11" fmla="*/ 191873 h 355180"/>
                  <a:gd name="connsiteX12" fmla="*/ 287809 w 436026"/>
                  <a:gd name="connsiteY12" fmla="*/ 293738 h 355180"/>
                  <a:gd name="connsiteX13" fmla="*/ 196724 w 436026"/>
                  <a:gd name="connsiteY13" fmla="*/ 354641 h 355180"/>
                  <a:gd name="connsiteX14" fmla="*/ 137437 w 436026"/>
                  <a:gd name="connsiteY14" fmla="*/ 354641 h 355180"/>
                  <a:gd name="connsiteX15" fmla="*/ 157379 w 436026"/>
                  <a:gd name="connsiteY15" fmla="*/ 315297 h 355180"/>
                  <a:gd name="connsiteX16" fmla="*/ 154145 w 436026"/>
                  <a:gd name="connsiteY16" fmla="*/ 314219 h 355180"/>
                  <a:gd name="connsiteX17" fmla="*/ 100248 w 436026"/>
                  <a:gd name="connsiteY17" fmla="*/ 355180 h 355180"/>
                  <a:gd name="connsiteX18" fmla="*/ 87313 w 436026"/>
                  <a:gd name="connsiteY18" fmla="*/ 355180 h 355180"/>
                  <a:gd name="connsiteX19" fmla="*/ 142288 w 436026"/>
                  <a:gd name="connsiteY19" fmla="*/ 278108 h 355180"/>
                  <a:gd name="connsiteX20" fmla="*/ 146600 w 436026"/>
                  <a:gd name="connsiteY20" fmla="*/ 226367 h 355180"/>
                  <a:gd name="connsiteX21" fmla="*/ 137976 w 436026"/>
                  <a:gd name="connsiteY21" fmla="*/ 214509 h 355180"/>
                  <a:gd name="connsiteX22" fmla="*/ 115879 w 436026"/>
                  <a:gd name="connsiteY22" fmla="*/ 299666 h 355180"/>
                  <a:gd name="connsiteX23" fmla="*/ 70066 w 436026"/>
                  <a:gd name="connsiteY23" fmla="*/ 354641 h 355180"/>
                  <a:gd name="connsiteX24" fmla="*/ 58209 w 436026"/>
                  <a:gd name="connsiteY24" fmla="*/ 354641 h 355180"/>
                  <a:gd name="connsiteX25" fmla="*/ 85696 w 436026"/>
                  <a:gd name="connsiteY25" fmla="*/ 316375 h 355180"/>
                  <a:gd name="connsiteX26" fmla="*/ 123963 w 436026"/>
                  <a:gd name="connsiteY26" fmla="*/ 199418 h 355180"/>
                  <a:gd name="connsiteX27" fmla="*/ 114261 w 436026"/>
                  <a:gd name="connsiteY27" fmla="*/ 203730 h 355180"/>
                  <a:gd name="connsiteX28" fmla="*/ 97554 w 436026"/>
                  <a:gd name="connsiteY28" fmla="*/ 250081 h 355180"/>
                  <a:gd name="connsiteX29" fmla="*/ 85696 w 436026"/>
                  <a:gd name="connsiteY29" fmla="*/ 256549 h 355180"/>
                  <a:gd name="connsiteX30" fmla="*/ 44195 w 436026"/>
                  <a:gd name="connsiteY30" fmla="*/ 355180 h 355180"/>
                  <a:gd name="connsiteX31" fmla="*/ 0 w 436026"/>
                  <a:gd name="connsiteY31" fmla="*/ 215587 h 355180"/>
                  <a:gd name="connsiteX32" fmla="*/ 225289 w 436026"/>
                  <a:gd name="connsiteY32" fmla="*/ 0 h 355180"/>
                  <a:gd name="connsiteX33" fmla="*/ 226367 w 436026"/>
                  <a:gd name="connsiteY33" fmla="*/ 14013 h 355180"/>
                  <a:gd name="connsiteX34" fmla="*/ 16708 w 436026"/>
                  <a:gd name="connsiteY34" fmla="*/ 215049 h 355180"/>
                  <a:gd name="connsiteX35" fmla="*/ 45273 w 436026"/>
                  <a:gd name="connsiteY35" fmla="*/ 324998 h 355180"/>
                  <a:gd name="connsiteX36" fmla="*/ 101326 w 436026"/>
                  <a:gd name="connsiteY36" fmla="*/ 174087 h 355180"/>
                  <a:gd name="connsiteX37" fmla="*/ 118573 w 436026"/>
                  <a:gd name="connsiteY37" fmla="*/ 166541 h 355180"/>
                  <a:gd name="connsiteX38" fmla="*/ 143905 w 436026"/>
                  <a:gd name="connsiteY38" fmla="*/ 102404 h 355180"/>
                  <a:gd name="connsiteX39" fmla="*/ 160074 w 436026"/>
                  <a:gd name="connsiteY39" fmla="*/ 93780 h 355180"/>
                  <a:gd name="connsiteX40" fmla="*/ 180016 w 436026"/>
                  <a:gd name="connsiteY40" fmla="*/ 51202 h 355180"/>
                  <a:gd name="connsiteX41" fmla="*/ 224211 w 436026"/>
                  <a:gd name="connsiteY41" fmla="*/ 58209 h 355180"/>
                  <a:gd name="connsiteX42" fmla="*/ 313680 w 436026"/>
                  <a:gd name="connsiteY42" fmla="*/ 108332 h 355180"/>
                  <a:gd name="connsiteX43" fmla="*/ 413928 w 436026"/>
                  <a:gd name="connsiteY43" fmla="*/ 136359 h 355180"/>
                  <a:gd name="connsiteX44" fmla="*/ 226367 w 436026"/>
                  <a:gd name="connsiteY44" fmla="*/ 14013 h 3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0">
                    <a:moveTo>
                      <a:pt x="225289" y="0"/>
                    </a:moveTo>
                    <a:cubicBezTo>
                      <a:pt x="355180" y="0"/>
                      <a:pt x="424708" y="103482"/>
                      <a:pt x="436026" y="157379"/>
                    </a:cubicBezTo>
                    <a:lnTo>
                      <a:pt x="322304" y="126119"/>
                    </a:lnTo>
                    <a:lnTo>
                      <a:pt x="223133" y="68449"/>
                    </a:lnTo>
                    <a:lnTo>
                      <a:pt x="187023" y="61982"/>
                    </a:lnTo>
                    <a:lnTo>
                      <a:pt x="187023" y="88391"/>
                    </a:lnTo>
                    <a:lnTo>
                      <a:pt x="215049" y="114261"/>
                    </a:lnTo>
                    <a:lnTo>
                      <a:pt x="176243" y="111027"/>
                    </a:lnTo>
                    <a:cubicBezTo>
                      <a:pt x="176243" y="111027"/>
                      <a:pt x="177321" y="113183"/>
                      <a:pt x="209659" y="147139"/>
                    </a:cubicBezTo>
                    <a:lnTo>
                      <a:pt x="357337" y="171931"/>
                    </a:lnTo>
                    <a:lnTo>
                      <a:pt x="383207" y="188639"/>
                    </a:lnTo>
                    <a:lnTo>
                      <a:pt x="315836" y="191873"/>
                    </a:lnTo>
                    <a:lnTo>
                      <a:pt x="287809" y="293738"/>
                    </a:lnTo>
                    <a:lnTo>
                      <a:pt x="196724" y="354641"/>
                    </a:lnTo>
                    <a:lnTo>
                      <a:pt x="137437" y="354641"/>
                    </a:lnTo>
                    <a:lnTo>
                      <a:pt x="157379" y="315297"/>
                    </a:lnTo>
                    <a:lnTo>
                      <a:pt x="154145" y="314219"/>
                    </a:lnTo>
                    <a:lnTo>
                      <a:pt x="100248" y="355180"/>
                    </a:lnTo>
                    <a:lnTo>
                      <a:pt x="87313" y="355180"/>
                    </a:lnTo>
                    <a:lnTo>
                      <a:pt x="142288" y="278108"/>
                    </a:lnTo>
                    <a:cubicBezTo>
                      <a:pt x="144983" y="256010"/>
                      <a:pt x="143366" y="265712"/>
                      <a:pt x="146600" y="226367"/>
                    </a:cubicBezTo>
                    <a:lnTo>
                      <a:pt x="137976" y="214509"/>
                    </a:lnTo>
                    <a:lnTo>
                      <a:pt x="115879" y="299666"/>
                    </a:lnTo>
                    <a:lnTo>
                      <a:pt x="70066" y="354641"/>
                    </a:lnTo>
                    <a:lnTo>
                      <a:pt x="58209" y="354641"/>
                    </a:lnTo>
                    <a:lnTo>
                      <a:pt x="85696" y="316375"/>
                    </a:lnTo>
                    <a:lnTo>
                      <a:pt x="123963" y="199418"/>
                    </a:lnTo>
                    <a:lnTo>
                      <a:pt x="114261" y="203730"/>
                    </a:lnTo>
                    <a:lnTo>
                      <a:pt x="97554" y="250081"/>
                    </a:lnTo>
                    <a:lnTo>
                      <a:pt x="85696" y="256549"/>
                    </a:lnTo>
                    <a:cubicBezTo>
                      <a:pt x="85696" y="256549"/>
                      <a:pt x="58209" y="322303"/>
                      <a:pt x="44195" y="355180"/>
                    </a:cubicBezTo>
                    <a:cubicBezTo>
                      <a:pt x="23715" y="325537"/>
                      <a:pt x="0" y="285114"/>
                      <a:pt x="0" y="215587"/>
                    </a:cubicBezTo>
                    <a:cubicBezTo>
                      <a:pt x="0" y="111027"/>
                      <a:pt x="90008" y="0"/>
                      <a:pt x="225289" y="0"/>
                    </a:cubicBezTo>
                    <a:close/>
                    <a:moveTo>
                      <a:pt x="226367" y="14013"/>
                    </a:moveTo>
                    <a:cubicBezTo>
                      <a:pt x="99710" y="14013"/>
                      <a:pt x="16708" y="118034"/>
                      <a:pt x="16708" y="215049"/>
                    </a:cubicBezTo>
                    <a:cubicBezTo>
                      <a:pt x="16708" y="270562"/>
                      <a:pt x="30182" y="298588"/>
                      <a:pt x="45273" y="324998"/>
                    </a:cubicBezTo>
                    <a:cubicBezTo>
                      <a:pt x="64138" y="274335"/>
                      <a:pt x="101326" y="174087"/>
                      <a:pt x="101326" y="174087"/>
                    </a:cubicBezTo>
                    <a:cubicBezTo>
                      <a:pt x="101326" y="174087"/>
                      <a:pt x="118573" y="164924"/>
                      <a:pt x="118573" y="166541"/>
                    </a:cubicBezTo>
                    <a:lnTo>
                      <a:pt x="143905" y="102404"/>
                    </a:lnTo>
                    <a:lnTo>
                      <a:pt x="160074" y="93780"/>
                    </a:lnTo>
                    <a:lnTo>
                      <a:pt x="180016" y="51202"/>
                    </a:lnTo>
                    <a:lnTo>
                      <a:pt x="224211" y="58209"/>
                    </a:lnTo>
                    <a:lnTo>
                      <a:pt x="313680" y="108332"/>
                    </a:lnTo>
                    <a:lnTo>
                      <a:pt x="413928" y="136359"/>
                    </a:lnTo>
                    <a:cubicBezTo>
                      <a:pt x="388058" y="70605"/>
                      <a:pt x="314758" y="14013"/>
                      <a:pt x="226367" y="14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Shape 28">
                <a:extLst>
                  <a:ext uri="{FF2B5EF4-FFF2-40B4-BE49-F238E27FC236}">
                    <a16:creationId xmlns:a16="http://schemas.microsoft.com/office/drawing/2014/main" id="{58655A27-7B70-40B6-B911-B13E649A2EBA}"/>
                  </a:ext>
                </a:extLst>
              </p:cNvPr>
              <p:cNvSpPr/>
              <p:nvPr userDrawn="1"/>
            </p:nvSpPr>
            <p:spPr>
              <a:xfrm>
                <a:off x="554627" y="-469543"/>
                <a:ext cx="42040" cy="68987"/>
              </a:xfrm>
              <a:custGeom>
                <a:avLst/>
                <a:gdLst>
                  <a:gd name="connsiteX0" fmla="*/ 3773 w 42040"/>
                  <a:gd name="connsiteY0" fmla="*/ 0 h 68987"/>
                  <a:gd name="connsiteX1" fmla="*/ 42040 w 42040"/>
                  <a:gd name="connsiteY1" fmla="*/ 15629 h 68987"/>
                  <a:gd name="connsiteX2" fmla="*/ 15092 w 42040"/>
                  <a:gd name="connsiteY2" fmla="*/ 66292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29"/>
                    </a:lnTo>
                    <a:lnTo>
                      <a:pt x="15092" y="66292"/>
                    </a:lnTo>
                    <a:lnTo>
                      <a:pt x="0" y="68987"/>
                    </a:lnTo>
                    <a:lnTo>
                      <a:pt x="3773" y="39344"/>
                    </a:lnTo>
                    <a:lnTo>
                      <a:pt x="0" y="33415"/>
                    </a:lnTo>
                    <a:lnTo>
                      <a:pt x="37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Freeform: Shape 29">
                <a:extLst>
                  <a:ext uri="{FF2B5EF4-FFF2-40B4-BE49-F238E27FC236}">
                    <a16:creationId xmlns:a16="http://schemas.microsoft.com/office/drawing/2014/main" id="{BC4D5947-E9BA-487B-AD7C-E0D23D7BD08B}"/>
                  </a:ext>
                </a:extLst>
              </p:cNvPr>
              <p:cNvSpPr/>
              <p:nvPr userDrawn="1"/>
            </p:nvSpPr>
            <p:spPr>
              <a:xfrm>
                <a:off x="531451" y="-451219"/>
                <a:ext cx="101866" cy="137437"/>
              </a:xfrm>
              <a:custGeom>
                <a:avLst/>
                <a:gdLst>
                  <a:gd name="connsiteX0" fmla="*/ 72222 w 101866"/>
                  <a:gd name="connsiteY0" fmla="*/ 0 h 137437"/>
                  <a:gd name="connsiteX1" fmla="*/ 101866 w 101866"/>
                  <a:gd name="connsiteY1" fmla="*/ 12396 h 137437"/>
                  <a:gd name="connsiteX2" fmla="*/ 81385 w 101866"/>
                  <a:gd name="connsiteY2" fmla="*/ 60365 h 137437"/>
                  <a:gd name="connsiteX3" fmla="*/ 62521 w 101866"/>
                  <a:gd name="connsiteY3" fmla="*/ 76534 h 137437"/>
                  <a:gd name="connsiteX4" fmla="*/ 24793 w 101866"/>
                  <a:gd name="connsiteY4" fmla="*/ 137437 h 137437"/>
                  <a:gd name="connsiteX5" fmla="*/ 0 w 101866"/>
                  <a:gd name="connsiteY5" fmla="*/ 137437 h 137437"/>
                  <a:gd name="connsiteX6" fmla="*/ 24793 w 101866"/>
                  <a:gd name="connsiteY6" fmla="*/ 94320 h 137437"/>
                  <a:gd name="connsiteX7" fmla="*/ 44196 w 101866"/>
                  <a:gd name="connsiteY7" fmla="*/ 78151 h 137437"/>
                  <a:gd name="connsiteX8" fmla="*/ 72222 w 101866"/>
                  <a:gd name="connsiteY8" fmla="*/ 0 h 13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6" h="137437">
                    <a:moveTo>
                      <a:pt x="72222" y="0"/>
                    </a:moveTo>
                    <a:lnTo>
                      <a:pt x="101866" y="12396"/>
                    </a:lnTo>
                    <a:lnTo>
                      <a:pt x="81385" y="60365"/>
                    </a:lnTo>
                    <a:lnTo>
                      <a:pt x="62521" y="76534"/>
                    </a:lnTo>
                    <a:lnTo>
                      <a:pt x="24793" y="137437"/>
                    </a:lnTo>
                    <a:lnTo>
                      <a:pt x="0" y="137437"/>
                    </a:lnTo>
                    <a:lnTo>
                      <a:pt x="24793" y="94320"/>
                    </a:lnTo>
                    <a:lnTo>
                      <a:pt x="44196" y="78151"/>
                    </a:lnTo>
                    <a:lnTo>
                      <a:pt x="7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Freeform: Shape 30">
                <a:extLst>
                  <a:ext uri="{FF2B5EF4-FFF2-40B4-BE49-F238E27FC236}">
                    <a16:creationId xmlns:a16="http://schemas.microsoft.com/office/drawing/2014/main" id="{1F464515-E6B2-4053-A6E9-7C22ECF6E410}"/>
                  </a:ext>
                </a:extLst>
              </p:cNvPr>
              <p:cNvSpPr/>
              <p:nvPr userDrawn="1"/>
            </p:nvSpPr>
            <p:spPr>
              <a:xfrm>
                <a:off x="581037" y="-436667"/>
                <a:ext cx="91086" cy="122885"/>
              </a:xfrm>
              <a:custGeom>
                <a:avLst/>
                <a:gdLst>
                  <a:gd name="connsiteX0" fmla="*/ 61442 w 91086"/>
                  <a:gd name="connsiteY0" fmla="*/ 0 h 122885"/>
                  <a:gd name="connsiteX1" fmla="*/ 91086 w 91086"/>
                  <a:gd name="connsiteY1" fmla="*/ 10241 h 122885"/>
                  <a:gd name="connsiteX2" fmla="*/ 49585 w 91086"/>
                  <a:gd name="connsiteY2" fmla="*/ 122885 h 122885"/>
                  <a:gd name="connsiteX3" fmla="*/ 0 w 91086"/>
                  <a:gd name="connsiteY3" fmla="*/ 122885 h 122885"/>
                  <a:gd name="connsiteX4" fmla="*/ 47429 w 91086"/>
                  <a:gd name="connsiteY4" fmla="*/ 48507 h 122885"/>
                  <a:gd name="connsiteX5" fmla="*/ 61442 w 91086"/>
                  <a:gd name="connsiteY5" fmla="*/ 0 h 1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5">
                    <a:moveTo>
                      <a:pt x="61442" y="0"/>
                    </a:moveTo>
                    <a:lnTo>
                      <a:pt x="91086" y="10241"/>
                    </a:lnTo>
                    <a:cubicBezTo>
                      <a:pt x="88391" y="47969"/>
                      <a:pt x="75994" y="86235"/>
                      <a:pt x="49585" y="122885"/>
                    </a:cubicBezTo>
                    <a:lnTo>
                      <a:pt x="0" y="122885"/>
                    </a:lnTo>
                    <a:lnTo>
                      <a:pt x="47429" y="48507"/>
                    </a:lnTo>
                    <a:lnTo>
                      <a:pt x="614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Freeform: Shape 31">
                <a:extLst>
                  <a:ext uri="{FF2B5EF4-FFF2-40B4-BE49-F238E27FC236}">
                    <a16:creationId xmlns:a16="http://schemas.microsoft.com/office/drawing/2014/main" id="{F097ABD0-DB48-45DA-8A5F-48086D2B7CE7}"/>
                  </a:ext>
                </a:extLst>
              </p:cNvPr>
              <p:cNvSpPr/>
              <p:nvPr userDrawn="1"/>
            </p:nvSpPr>
            <p:spPr>
              <a:xfrm>
                <a:off x="487256" y="-3854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Freeform: Shape 32">
                <a:extLst>
                  <a:ext uri="{FF2B5EF4-FFF2-40B4-BE49-F238E27FC236}">
                    <a16:creationId xmlns:a16="http://schemas.microsoft.com/office/drawing/2014/main" id="{1D77D3FB-0BAE-4DED-9475-03639D1D44D3}"/>
                  </a:ext>
                </a:extLst>
              </p:cNvPr>
              <p:cNvSpPr/>
              <p:nvPr userDrawn="1"/>
            </p:nvSpPr>
            <p:spPr>
              <a:xfrm>
                <a:off x="280292" y="-303004"/>
                <a:ext cx="341168" cy="78690"/>
              </a:xfrm>
              <a:custGeom>
                <a:avLst/>
                <a:gdLst>
                  <a:gd name="connsiteX0" fmla="*/ 0 w 341168"/>
                  <a:gd name="connsiteY0" fmla="*/ 0 h 78690"/>
                  <a:gd name="connsiteX1" fmla="*/ 341168 w 341168"/>
                  <a:gd name="connsiteY1" fmla="*/ 0 h 78690"/>
                  <a:gd name="connsiteX2" fmla="*/ 170853 w 341168"/>
                  <a:gd name="connsiteY2" fmla="*/ 78690 h 78690"/>
                  <a:gd name="connsiteX3" fmla="*/ 0 w 341168"/>
                  <a:gd name="connsiteY3" fmla="*/ 0 h 78690"/>
                </a:gdLst>
                <a:ahLst/>
                <a:cxnLst>
                  <a:cxn ang="0">
                    <a:pos x="connsiteX0" y="connsiteY0"/>
                  </a:cxn>
                  <a:cxn ang="0">
                    <a:pos x="connsiteX1" y="connsiteY1"/>
                  </a:cxn>
                  <a:cxn ang="0">
                    <a:pos x="connsiteX2" y="connsiteY2"/>
                  </a:cxn>
                  <a:cxn ang="0">
                    <a:pos x="connsiteX3" y="connsiteY3"/>
                  </a:cxn>
                </a:cxnLst>
                <a:rect l="l" t="t" r="r" b="b"/>
                <a:pathLst>
                  <a:path w="341168" h="78690">
                    <a:moveTo>
                      <a:pt x="0" y="0"/>
                    </a:moveTo>
                    <a:lnTo>
                      <a:pt x="341168" y="0"/>
                    </a:lnTo>
                    <a:cubicBezTo>
                      <a:pt x="301823" y="50664"/>
                      <a:pt x="233912" y="78690"/>
                      <a:pt x="170853" y="78690"/>
                    </a:cubicBezTo>
                    <a:cubicBezTo>
                      <a:pt x="115879" y="78690"/>
                      <a:pt x="48507" y="59287"/>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20" name="Title 1">
            <a:extLst>
              <a:ext uri="{FF2B5EF4-FFF2-40B4-BE49-F238E27FC236}">
                <a16:creationId xmlns:a16="http://schemas.microsoft.com/office/drawing/2014/main" id="{55874654-681A-41D0-A6C3-026B59CE0415}"/>
              </a:ext>
            </a:extLst>
          </p:cNvPr>
          <p:cNvSpPr txBox="1">
            <a:spLocks/>
          </p:cNvSpPr>
          <p:nvPr/>
        </p:nvSpPr>
        <p:spPr>
          <a:xfrm>
            <a:off x="1016291" y="2400300"/>
            <a:ext cx="10881360" cy="2213264"/>
          </a:xfrm>
        </p:spPr>
        <p:txBody>
          <a:bodyPr anchor="b">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br>
              <a:rPr lang="en-US" sz="5400" dirty="0"/>
            </a:br>
            <a:br>
              <a:rPr lang="en-US" sz="5400" dirty="0"/>
            </a:br>
            <a:br>
              <a:rPr lang="en-US" sz="5400" dirty="0"/>
            </a:br>
            <a:endParaRPr lang="en-US" sz="5400" dirty="0"/>
          </a:p>
          <a:p>
            <a:pPr algn="ctr"/>
            <a:r>
              <a:rPr lang="en-US" sz="5400" dirty="0"/>
              <a:t>                              Know</a:t>
            </a:r>
          </a:p>
          <a:p>
            <a:pPr algn="ctr"/>
            <a:r>
              <a:rPr lang="en-US" sz="5400" dirty="0">
                <a:effectLst>
                  <a:outerShdw blurRad="50800" dist="38100" dir="2700000" algn="tl" rotWithShape="0">
                    <a:schemeClr val="accent3">
                      <a:lumMod val="20000"/>
                      <a:lumOff val="80000"/>
                      <a:alpha val="80000"/>
                    </a:schemeClr>
                  </a:outerShdw>
                </a:effectLst>
              </a:rPr>
              <a:t>Protection Strategies: Monitor</a:t>
            </a:r>
          </a:p>
          <a:p>
            <a:pPr algn="ctr"/>
            <a:r>
              <a:rPr lang="en-US" sz="5400" dirty="0"/>
              <a:t>                                Defend</a:t>
            </a:r>
          </a:p>
        </p:txBody>
      </p:sp>
      <p:sp>
        <p:nvSpPr>
          <p:cNvPr id="21" name="Slide Number Placeholder 5">
            <a:extLst>
              <a:ext uri="{FF2B5EF4-FFF2-40B4-BE49-F238E27FC236}">
                <a16:creationId xmlns:a16="http://schemas.microsoft.com/office/drawing/2014/main" id="{C241548A-9A8B-4D9E-93C1-510D50C11ADA}"/>
              </a:ext>
            </a:extLst>
          </p:cNvPr>
          <p:cNvSpPr txBox="1">
            <a:spLocks/>
          </p:cNvSpPr>
          <p:nvPr/>
        </p:nvSpPr>
        <p:spPr>
          <a:xfrm>
            <a:off x="11171902" y="6470650"/>
            <a:ext cx="8930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186485-5DB6-4586-BF39-0EA5B3D5871F}" type="slidenum">
              <a:rPr lang="en-US" smtClean="0"/>
              <a:pPr/>
              <a:t>23</a:t>
            </a:fld>
            <a:endParaRPr lang="en-US" dirty="0"/>
          </a:p>
        </p:txBody>
      </p:sp>
    </p:spTree>
    <p:extLst>
      <p:ext uri="{BB962C8B-B14F-4D97-AF65-F5344CB8AC3E}">
        <p14:creationId xmlns:p14="http://schemas.microsoft.com/office/powerpoint/2010/main" val="114336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Social Media</a:t>
            </a:r>
          </a:p>
        </p:txBody>
      </p:sp>
      <p:sp>
        <p:nvSpPr>
          <p:cNvPr id="9" name="Content Placeholder 2">
            <a:extLst>
              <a:ext uri="{FF2B5EF4-FFF2-40B4-BE49-F238E27FC236}">
                <a16:creationId xmlns:a16="http://schemas.microsoft.com/office/drawing/2014/main" id="{684AB9B6-A554-4349-8F5B-039EC2C745A5}"/>
              </a:ext>
            </a:extLst>
          </p:cNvPr>
          <p:cNvSpPr>
            <a:spLocks noGrp="1"/>
          </p:cNvSpPr>
          <p:nvPr>
            <p:ph sz="quarter" idx="12"/>
          </p:nvPr>
        </p:nvSpPr>
        <p:spPr>
          <a:xfrm>
            <a:off x="1075574" y="1118753"/>
            <a:ext cx="10543144" cy="738664"/>
          </a:xfrm>
        </p:spPr>
        <p:txBody>
          <a:bodyPr/>
          <a:lstStyle/>
          <a:p>
            <a:pPr marL="0" indent="0">
              <a:buNone/>
            </a:pPr>
            <a:r>
              <a:rPr lang="en-US" sz="2400" dirty="0">
                <a:solidFill>
                  <a:schemeClr val="bg2"/>
                </a:solidFill>
                <a:latin typeface="+mj-lt"/>
              </a:rPr>
              <a:t>Active social media users are 30% more likely to be affected by identity fraud; Snapchat, Facebook and Instagram users are at a 46% higher risk. </a:t>
            </a:r>
          </a:p>
        </p:txBody>
      </p:sp>
      <p:sp>
        <p:nvSpPr>
          <p:cNvPr id="10" name="TextBox 9">
            <a:extLst>
              <a:ext uri="{FF2B5EF4-FFF2-40B4-BE49-F238E27FC236}">
                <a16:creationId xmlns:a16="http://schemas.microsoft.com/office/drawing/2014/main" id="{1A99EE8E-F286-40F5-A126-B26DB408A6AC}"/>
              </a:ext>
            </a:extLst>
          </p:cNvPr>
          <p:cNvSpPr txBox="1"/>
          <p:nvPr/>
        </p:nvSpPr>
        <p:spPr>
          <a:xfrm>
            <a:off x="1173366" y="6148832"/>
            <a:ext cx="10805273" cy="178816"/>
          </a:xfrm>
          <a:prstGeom prst="rect">
            <a:avLst/>
          </a:prstGeom>
        </p:spPr>
        <p:txBody>
          <a:bodyPr vert="horz" wrap="none" lIns="0" tIns="0" rIns="0" bIns="0" rtlCol="0" anchor="t" anchorCtr="0">
            <a:noAutofit/>
          </a:bodyPr>
          <a:lstStyle/>
          <a:p>
            <a:r>
              <a:rPr lang="en-US" sz="1100" spc="0" dirty="0">
                <a:solidFill>
                  <a:srgbClr val="595959"/>
                </a:solidFill>
              </a:rPr>
              <a:t>https://www.businessnewsdaily.com/4194-social-media-security-tips.html#:~:text=Active%20social%20media%20users%20are,with%20a%2046%25%20higher%20risk.</a:t>
            </a:r>
          </a:p>
        </p:txBody>
      </p:sp>
      <p:sp>
        <p:nvSpPr>
          <p:cNvPr id="11" name="TextBox 10">
            <a:extLst>
              <a:ext uri="{FF2B5EF4-FFF2-40B4-BE49-F238E27FC236}">
                <a16:creationId xmlns:a16="http://schemas.microsoft.com/office/drawing/2014/main" id="{4A1CD64D-19B6-44F1-BBDB-4C29D9676A12}"/>
              </a:ext>
            </a:extLst>
          </p:cNvPr>
          <p:cNvSpPr txBox="1"/>
          <p:nvPr/>
        </p:nvSpPr>
        <p:spPr>
          <a:xfrm>
            <a:off x="7258102" y="2703220"/>
            <a:ext cx="4377638" cy="2391798"/>
          </a:xfrm>
          <a:prstGeom prst="rect">
            <a:avLst/>
          </a:prstGeom>
        </p:spPr>
        <p:txBody>
          <a:bodyPr vert="horz" wrap="none" lIns="0" tIns="0" rIns="0" bIns="0" rtlCol="0" anchor="t" anchorCtr="0">
            <a:noAutofit/>
          </a:bodyPr>
          <a:lstStyle/>
          <a:p>
            <a:pPr indent="-342900">
              <a:spcBef>
                <a:spcPts val="600"/>
              </a:spcBef>
              <a:buClr>
                <a:schemeClr val="bg2"/>
              </a:buClr>
              <a:buFont typeface="Arial" panose="020B0604020202020204" pitchFamily="34" charset="0"/>
              <a:buChar char="•"/>
            </a:pPr>
            <a:r>
              <a:rPr lang="en-US" sz="2150" dirty="0">
                <a:cs typeface="Arial" pitchFamily="34" charset="0"/>
              </a:rPr>
              <a:t>Volunteering Sensitive Information</a:t>
            </a:r>
          </a:p>
          <a:p>
            <a:pPr indent="-342900">
              <a:spcBef>
                <a:spcPts val="600"/>
              </a:spcBef>
              <a:buClr>
                <a:schemeClr val="bg2"/>
              </a:buClr>
              <a:buFont typeface="Arial" panose="020B0604020202020204" pitchFamily="34" charset="0"/>
              <a:buChar char="•"/>
            </a:pPr>
            <a:r>
              <a:rPr lang="en-US" sz="2150" dirty="0">
                <a:cs typeface="Arial" pitchFamily="34" charset="0"/>
              </a:rPr>
              <a:t>Privacy Settings</a:t>
            </a:r>
          </a:p>
          <a:p>
            <a:pPr indent="-342900">
              <a:spcBef>
                <a:spcPts val="600"/>
              </a:spcBef>
              <a:buClr>
                <a:schemeClr val="bg2"/>
              </a:buClr>
              <a:buFont typeface="Arial" panose="020B0604020202020204" pitchFamily="34" charset="0"/>
              <a:buChar char="•"/>
            </a:pPr>
            <a:r>
              <a:rPr lang="en-US" sz="2150" dirty="0">
                <a:cs typeface="Arial" pitchFamily="34" charset="0"/>
              </a:rPr>
              <a:t>Tagging Precise Locations </a:t>
            </a:r>
          </a:p>
          <a:p>
            <a:pPr indent="-342900">
              <a:spcBef>
                <a:spcPts val="600"/>
              </a:spcBef>
              <a:buClr>
                <a:schemeClr val="bg2"/>
              </a:buClr>
              <a:buFont typeface="Arial" panose="020B0604020202020204" pitchFamily="34" charset="0"/>
              <a:buChar char="•"/>
            </a:pPr>
            <a:r>
              <a:rPr lang="en-US" sz="2150" dirty="0">
                <a:cs typeface="Arial" pitchFamily="34" charset="0"/>
              </a:rPr>
              <a:t>Knowing Your Network</a:t>
            </a:r>
          </a:p>
          <a:p>
            <a:pPr indent="-342900">
              <a:spcBef>
                <a:spcPts val="600"/>
              </a:spcBef>
              <a:buClr>
                <a:schemeClr val="bg2"/>
              </a:buClr>
              <a:buFont typeface="Arial" panose="020B0604020202020204" pitchFamily="34" charset="0"/>
              <a:buChar char="•"/>
            </a:pPr>
            <a:r>
              <a:rPr lang="en-US" sz="2150" dirty="0">
                <a:cs typeface="Arial" pitchFamily="34" charset="0"/>
              </a:rPr>
              <a:t>Password Strength</a:t>
            </a:r>
          </a:p>
          <a:p>
            <a:pPr indent="-342900">
              <a:spcBef>
                <a:spcPts val="600"/>
              </a:spcBef>
              <a:buClr>
                <a:schemeClr val="bg2"/>
              </a:buClr>
              <a:buFont typeface="Arial" panose="020B0604020202020204" pitchFamily="34" charset="0"/>
              <a:buChar char="•"/>
            </a:pPr>
            <a:r>
              <a:rPr lang="en-US" sz="2150" dirty="0">
                <a:cs typeface="Arial" pitchFamily="34" charset="0"/>
              </a:rPr>
              <a:t>Failed Log-in Attempts </a:t>
            </a:r>
          </a:p>
          <a:p>
            <a:pPr marL="285750" indent="-285750">
              <a:spcBef>
                <a:spcPts val="600"/>
              </a:spcBef>
              <a:buClr>
                <a:schemeClr val="bg2"/>
              </a:buClr>
              <a:buFont typeface="Arial" panose="020B0604020202020204" pitchFamily="34" charset="0"/>
              <a:buChar char="•"/>
            </a:pPr>
            <a:endParaRPr lang="en-US" sz="2150" spc="0" dirty="0"/>
          </a:p>
        </p:txBody>
      </p:sp>
      <p:sp>
        <p:nvSpPr>
          <p:cNvPr id="12" name="TextBox 11">
            <a:extLst>
              <a:ext uri="{FF2B5EF4-FFF2-40B4-BE49-F238E27FC236}">
                <a16:creationId xmlns:a16="http://schemas.microsoft.com/office/drawing/2014/main" id="{4918F8DA-25F7-43D4-B8D1-4321BD58CF65}"/>
              </a:ext>
            </a:extLst>
          </p:cNvPr>
          <p:cNvSpPr txBox="1"/>
          <p:nvPr/>
        </p:nvSpPr>
        <p:spPr>
          <a:xfrm>
            <a:off x="4739589" y="3405343"/>
            <a:ext cx="2291645" cy="914400"/>
          </a:xfrm>
          <a:prstGeom prst="rect">
            <a:avLst/>
          </a:prstGeom>
        </p:spPr>
        <p:txBody>
          <a:bodyPr vert="horz" wrap="none" lIns="0" tIns="0" rIns="0" bIns="0" rtlCol="0" anchor="ctr" anchorCtr="0">
            <a:noAutofit/>
          </a:bodyPr>
          <a:lstStyle/>
          <a:p>
            <a:r>
              <a:rPr lang="en-US" sz="2800" dirty="0">
                <a:solidFill>
                  <a:schemeClr val="bg2"/>
                </a:solidFill>
                <a:latin typeface="+mj-lt"/>
                <a:cs typeface="Arial" pitchFamily="34" charset="0"/>
              </a:rPr>
              <a:t>Keep an eye on:</a:t>
            </a:r>
          </a:p>
        </p:txBody>
      </p:sp>
      <p:pic>
        <p:nvPicPr>
          <p:cNvPr id="13" name="Picture 12" descr="Icon&#10;&#10;Description automatically generated">
            <a:extLst>
              <a:ext uri="{FF2B5EF4-FFF2-40B4-BE49-F238E27FC236}">
                <a16:creationId xmlns:a16="http://schemas.microsoft.com/office/drawing/2014/main" id="{EC59C14D-CD15-4297-81CF-F8157FC4D2F0}"/>
              </a:ext>
            </a:extLst>
          </p:cNvPr>
          <p:cNvPicPr>
            <a:picLocks noChangeAspect="1"/>
          </p:cNvPicPr>
          <p:nvPr/>
        </p:nvPicPr>
        <p:blipFill rotWithShape="1">
          <a:blip r:embed="rId3"/>
          <a:srcRect l="18275" t="6267" r="17841" b="5490"/>
          <a:stretch/>
        </p:blipFill>
        <p:spPr>
          <a:xfrm>
            <a:off x="1177204" y="2234624"/>
            <a:ext cx="3248491" cy="3255839"/>
          </a:xfrm>
          <a:prstGeom prst="rect">
            <a:avLst/>
          </a:prstGeom>
        </p:spPr>
      </p:pic>
      <p:sp>
        <p:nvSpPr>
          <p:cNvPr id="14" name="Slide Number Placeholder 4">
            <a:extLst>
              <a:ext uri="{FF2B5EF4-FFF2-40B4-BE49-F238E27FC236}">
                <a16:creationId xmlns:a16="http://schemas.microsoft.com/office/drawing/2014/main" id="{5E33E0E7-7A3B-4360-809E-DA40EE04895E}"/>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24</a:t>
            </a:fld>
            <a:endParaRPr lang="en-US" sz="1100">
              <a:solidFill>
                <a:srgbClr val="595959"/>
              </a:solidFill>
            </a:endParaRPr>
          </a:p>
        </p:txBody>
      </p:sp>
    </p:spTree>
    <p:extLst>
      <p:ext uri="{BB962C8B-B14F-4D97-AF65-F5344CB8AC3E}">
        <p14:creationId xmlns:p14="http://schemas.microsoft.com/office/powerpoint/2010/main" val="37048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Credit Cards</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19" name="Rectangle: Rounded Corners 18">
            <a:extLst>
              <a:ext uri="{FF2B5EF4-FFF2-40B4-BE49-F238E27FC236}">
                <a16:creationId xmlns:a16="http://schemas.microsoft.com/office/drawing/2014/main" id="{A8FC821C-B84C-48B7-81B7-2DE71BEDBFEE}"/>
              </a:ext>
            </a:extLst>
          </p:cNvPr>
          <p:cNvSpPr/>
          <p:nvPr/>
        </p:nvSpPr>
        <p:spPr>
          <a:xfrm>
            <a:off x="5976598" y="2787124"/>
            <a:ext cx="1018095" cy="97480"/>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B097FFF-9BB4-41A1-92E5-CE583D5A0F3C}"/>
              </a:ext>
            </a:extLst>
          </p:cNvPr>
          <p:cNvSpPr txBox="1"/>
          <p:nvPr/>
        </p:nvSpPr>
        <p:spPr>
          <a:xfrm>
            <a:off x="1130438" y="969846"/>
            <a:ext cx="10563214" cy="914400"/>
          </a:xfrm>
          <a:prstGeom prst="rect">
            <a:avLst/>
          </a:prstGeom>
        </p:spPr>
        <p:txBody>
          <a:bodyPr vert="horz" wrap="none" lIns="0" tIns="0" rIns="0" bIns="0" rtlCol="0" anchor="t" anchorCtr="0">
            <a:noAutofit/>
          </a:bodyPr>
          <a:lstStyle/>
          <a:p>
            <a:r>
              <a:rPr lang="en-US" sz="2400" dirty="0">
                <a:solidFill>
                  <a:schemeClr val="bg2"/>
                </a:solidFill>
                <a:latin typeface="+mj-lt"/>
              </a:rPr>
              <a:t>Credit Card fraud has been on the decline thanks to EMV-chips.</a:t>
            </a:r>
            <a:br>
              <a:rPr lang="en-US" sz="2400" dirty="0">
                <a:solidFill>
                  <a:schemeClr val="bg2"/>
                </a:solidFill>
                <a:latin typeface="+mj-lt"/>
              </a:rPr>
            </a:br>
            <a:r>
              <a:rPr lang="en-US" sz="2400" dirty="0">
                <a:solidFill>
                  <a:schemeClr val="bg2"/>
                </a:solidFill>
                <a:latin typeface="+mj-lt"/>
              </a:rPr>
              <a:t>Still, be cautious when handing over your card!</a:t>
            </a:r>
          </a:p>
        </p:txBody>
      </p:sp>
      <p:sp>
        <p:nvSpPr>
          <p:cNvPr id="20" name="TextBox 19">
            <a:extLst>
              <a:ext uri="{FF2B5EF4-FFF2-40B4-BE49-F238E27FC236}">
                <a16:creationId xmlns:a16="http://schemas.microsoft.com/office/drawing/2014/main" id="{EC1AF4DB-CE42-4D53-82EC-86699E027C76}"/>
              </a:ext>
            </a:extLst>
          </p:cNvPr>
          <p:cNvSpPr txBox="1"/>
          <p:nvPr/>
        </p:nvSpPr>
        <p:spPr>
          <a:xfrm>
            <a:off x="1171042" y="2122592"/>
            <a:ext cx="7351166" cy="405676"/>
          </a:xfrm>
          <a:prstGeom prst="rect">
            <a:avLst/>
          </a:prstGeom>
        </p:spPr>
        <p:txBody>
          <a:bodyPr vert="horz" wrap="none" lIns="0" tIns="0" rIns="0" bIns="0" rtlCol="0" anchor="t" anchorCtr="0">
            <a:noAutofit/>
          </a:bodyPr>
          <a:lstStyle/>
          <a:p>
            <a:r>
              <a:rPr lang="en-US" sz="2400" b="1" u="sng" dirty="0">
                <a:latin typeface="+mj-lt"/>
              </a:rPr>
              <a:t>Credit Card Tips:</a:t>
            </a:r>
          </a:p>
          <a:p>
            <a:endParaRPr lang="en-US" sz="2400" b="1" dirty="0">
              <a:latin typeface="+mj-lt"/>
            </a:endParaRPr>
          </a:p>
          <a:p>
            <a:endParaRPr lang="en-US" sz="2400" b="1" spc="0" dirty="0">
              <a:latin typeface="+mj-lt"/>
            </a:endParaRPr>
          </a:p>
        </p:txBody>
      </p:sp>
      <p:sp>
        <p:nvSpPr>
          <p:cNvPr id="21" name="TextBox 20">
            <a:extLst>
              <a:ext uri="{FF2B5EF4-FFF2-40B4-BE49-F238E27FC236}">
                <a16:creationId xmlns:a16="http://schemas.microsoft.com/office/drawing/2014/main" id="{8001DDE9-6314-49D2-AF3E-E7A4C09D14E9}"/>
              </a:ext>
            </a:extLst>
          </p:cNvPr>
          <p:cNvSpPr txBox="1"/>
          <p:nvPr/>
        </p:nvSpPr>
        <p:spPr>
          <a:xfrm>
            <a:off x="1173824" y="2601420"/>
            <a:ext cx="6481085" cy="1688665"/>
          </a:xfrm>
          <a:prstGeom prst="rect">
            <a:avLst/>
          </a:prstGeom>
        </p:spPr>
        <p:txBody>
          <a:bodyPr vert="horz" wrap="none" lIns="0" tIns="0" rIns="0" bIns="0" rtlCol="0" anchor="t" anchorCtr="0">
            <a:noAutofit/>
          </a:bodyPr>
          <a:lstStyle/>
          <a:p>
            <a:pPr marL="342900" indent="-342900">
              <a:spcBef>
                <a:spcPts val="600"/>
              </a:spcBef>
              <a:buClr>
                <a:schemeClr val="bg2"/>
              </a:buClr>
              <a:buFont typeface="+mj-lt"/>
              <a:buAutoNum type="arabicPeriod"/>
            </a:pPr>
            <a:r>
              <a:rPr lang="en-US" sz="2200" dirty="0"/>
              <a:t>Designate one card for online/risky purchases</a:t>
            </a:r>
          </a:p>
          <a:p>
            <a:pPr marL="342900" indent="-342900">
              <a:spcBef>
                <a:spcPts val="600"/>
              </a:spcBef>
              <a:buClr>
                <a:schemeClr val="bg2"/>
              </a:buClr>
              <a:buFont typeface="+mj-lt"/>
              <a:buAutoNum type="arabicPeriod"/>
            </a:pPr>
            <a:r>
              <a:rPr lang="en-US" sz="2200" dirty="0"/>
              <a:t>Explore Virtual Account Numbers</a:t>
            </a:r>
          </a:p>
          <a:p>
            <a:pPr marL="342900" indent="-342900">
              <a:spcBef>
                <a:spcPts val="600"/>
              </a:spcBef>
              <a:buClr>
                <a:schemeClr val="bg2"/>
              </a:buClr>
              <a:buFont typeface="+mj-lt"/>
              <a:buAutoNum type="arabicPeriod"/>
            </a:pPr>
            <a:r>
              <a:rPr lang="en-US" sz="2200" dirty="0"/>
              <a:t>Watch for skimmers</a:t>
            </a:r>
          </a:p>
          <a:p>
            <a:pPr marL="342900" indent="-342900">
              <a:spcBef>
                <a:spcPts val="600"/>
              </a:spcBef>
              <a:buClr>
                <a:schemeClr val="bg2"/>
              </a:buClr>
              <a:buFont typeface="+mj-lt"/>
              <a:buAutoNum type="arabicPeriod"/>
            </a:pPr>
            <a:r>
              <a:rPr lang="en-US" sz="2200" dirty="0"/>
              <a:t>Use the app</a:t>
            </a:r>
          </a:p>
        </p:txBody>
      </p:sp>
      <p:sp>
        <p:nvSpPr>
          <p:cNvPr id="22" name="TextBox 21">
            <a:extLst>
              <a:ext uri="{FF2B5EF4-FFF2-40B4-BE49-F238E27FC236}">
                <a16:creationId xmlns:a16="http://schemas.microsoft.com/office/drawing/2014/main" id="{83AD40A4-0E67-45EA-AF59-518756C3CB51}"/>
              </a:ext>
            </a:extLst>
          </p:cNvPr>
          <p:cNvSpPr txBox="1"/>
          <p:nvPr/>
        </p:nvSpPr>
        <p:spPr>
          <a:xfrm>
            <a:off x="1173824" y="4441988"/>
            <a:ext cx="5068479" cy="518476"/>
          </a:xfrm>
          <a:prstGeom prst="rect">
            <a:avLst/>
          </a:prstGeom>
        </p:spPr>
        <p:txBody>
          <a:bodyPr vert="horz" wrap="none" lIns="0" tIns="0" rIns="0" bIns="0" rtlCol="0" anchor="t" anchorCtr="0">
            <a:noAutofit/>
          </a:bodyPr>
          <a:lstStyle/>
          <a:p>
            <a:r>
              <a:rPr lang="en-US" sz="2400" b="1" u="sng" spc="0" dirty="0">
                <a:latin typeface="+mj-lt"/>
              </a:rPr>
              <a:t>Card Smartphone Apps Can:</a:t>
            </a:r>
          </a:p>
          <a:p>
            <a:endParaRPr lang="en-US" sz="2400" b="1" dirty="0">
              <a:latin typeface="+mj-lt"/>
            </a:endParaRPr>
          </a:p>
        </p:txBody>
      </p:sp>
      <p:sp>
        <p:nvSpPr>
          <p:cNvPr id="23" name="TextBox 22">
            <a:extLst>
              <a:ext uri="{FF2B5EF4-FFF2-40B4-BE49-F238E27FC236}">
                <a16:creationId xmlns:a16="http://schemas.microsoft.com/office/drawing/2014/main" id="{BC83058B-4B5C-46E4-BE89-C6742CCB8C97}"/>
              </a:ext>
            </a:extLst>
          </p:cNvPr>
          <p:cNvSpPr txBox="1"/>
          <p:nvPr/>
        </p:nvSpPr>
        <p:spPr>
          <a:xfrm>
            <a:off x="1173824" y="4953943"/>
            <a:ext cx="4733199" cy="1231704"/>
          </a:xfrm>
          <a:prstGeom prst="rect">
            <a:avLst/>
          </a:prstGeom>
        </p:spPr>
        <p:txBody>
          <a:bodyPr vert="horz" wrap="none" lIns="0" tIns="0" rIns="0" bIns="0" rtlCol="0" anchor="t" anchorCtr="0">
            <a:noAutofit/>
          </a:bodyPr>
          <a:lstStyle/>
          <a:p>
            <a:pPr marL="342900" indent="-342900">
              <a:spcBef>
                <a:spcPts val="600"/>
              </a:spcBef>
              <a:buClr>
                <a:schemeClr val="bg2"/>
              </a:buClr>
              <a:buFont typeface="Wingdings" panose="05000000000000000000" pitchFamily="2" charset="2"/>
              <a:buChar char="ü"/>
            </a:pPr>
            <a:r>
              <a:rPr lang="en-US" sz="2000" dirty="0"/>
              <a:t>View transactions in real time</a:t>
            </a:r>
          </a:p>
          <a:p>
            <a:pPr marL="342900" indent="-342900">
              <a:spcBef>
                <a:spcPts val="600"/>
              </a:spcBef>
              <a:buClr>
                <a:schemeClr val="bg2"/>
              </a:buClr>
              <a:buFont typeface="Wingdings" panose="05000000000000000000" pitchFamily="2" charset="2"/>
              <a:buChar char="ü"/>
            </a:pPr>
            <a:r>
              <a:rPr lang="en-US" sz="2000" dirty="0"/>
              <a:t>Lock/pause/freeze your card </a:t>
            </a:r>
          </a:p>
          <a:p>
            <a:pPr marL="342900" indent="-342900">
              <a:spcBef>
                <a:spcPts val="600"/>
              </a:spcBef>
              <a:buClr>
                <a:schemeClr val="bg2"/>
              </a:buClr>
              <a:buFont typeface="Wingdings" panose="05000000000000000000" pitchFamily="2" charset="2"/>
              <a:buChar char="ü"/>
            </a:pPr>
            <a:r>
              <a:rPr lang="en-US" sz="2000" dirty="0"/>
              <a:t>Set custom alerts</a:t>
            </a:r>
          </a:p>
          <a:p>
            <a:pPr marL="285750" indent="-285750">
              <a:spcBef>
                <a:spcPts val="600"/>
              </a:spcBef>
              <a:buClr>
                <a:schemeClr val="bg2"/>
              </a:buClr>
              <a:buFont typeface="Wingdings" panose="05000000000000000000" pitchFamily="2" charset="2"/>
              <a:buChar char="ü"/>
            </a:pPr>
            <a:endParaRPr lang="en-US" sz="1600" spc="0" dirty="0"/>
          </a:p>
        </p:txBody>
      </p:sp>
      <p:pic>
        <p:nvPicPr>
          <p:cNvPr id="24" name="Picture 23" descr="A picture containing text&#10;&#10;Description automatically generated">
            <a:extLst>
              <a:ext uri="{FF2B5EF4-FFF2-40B4-BE49-F238E27FC236}">
                <a16:creationId xmlns:a16="http://schemas.microsoft.com/office/drawing/2014/main" id="{070D4B09-FD2C-480C-B8E7-3584942AEE93}"/>
              </a:ext>
            </a:extLst>
          </p:cNvPr>
          <p:cNvPicPr>
            <a:picLocks noChangeAspect="1"/>
          </p:cNvPicPr>
          <p:nvPr/>
        </p:nvPicPr>
        <p:blipFill>
          <a:blip r:embed="rId4"/>
          <a:stretch>
            <a:fillRect/>
          </a:stretch>
        </p:blipFill>
        <p:spPr>
          <a:xfrm>
            <a:off x="6926929" y="3870882"/>
            <a:ext cx="2688431" cy="2548632"/>
          </a:xfrm>
          <a:prstGeom prst="rect">
            <a:avLst/>
          </a:prstGeom>
        </p:spPr>
      </p:pic>
      <p:pic>
        <p:nvPicPr>
          <p:cNvPr id="25" name="Content Placeholder 5" descr="Graphical user interface, application&#10;&#10;Description automatically generated">
            <a:extLst>
              <a:ext uri="{FF2B5EF4-FFF2-40B4-BE49-F238E27FC236}">
                <a16:creationId xmlns:a16="http://schemas.microsoft.com/office/drawing/2014/main" id="{1CC9516F-6D91-4926-8CF6-5687F2B0C8CD}"/>
              </a:ext>
            </a:extLst>
          </p:cNvPr>
          <p:cNvPicPr>
            <a:picLocks noChangeAspect="1"/>
          </p:cNvPicPr>
          <p:nvPr/>
        </p:nvPicPr>
        <p:blipFill>
          <a:blip r:embed="rId5"/>
          <a:stretch>
            <a:fillRect/>
          </a:stretch>
        </p:blipFill>
        <p:spPr>
          <a:xfrm>
            <a:off x="8583161" y="1636476"/>
            <a:ext cx="2937908" cy="4951299"/>
          </a:xfrm>
          <a:prstGeom prst="rect">
            <a:avLst/>
          </a:prstGeom>
        </p:spPr>
      </p:pic>
      <p:sp>
        <p:nvSpPr>
          <p:cNvPr id="26" name="Slide Number Placeholder 4">
            <a:extLst>
              <a:ext uri="{FF2B5EF4-FFF2-40B4-BE49-F238E27FC236}">
                <a16:creationId xmlns:a16="http://schemas.microsoft.com/office/drawing/2014/main" id="{CCA70B03-8BE9-4E4F-BB8C-B8DE207A5D0C}"/>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25</a:t>
            </a:fld>
            <a:endParaRPr lang="en-US" sz="1100">
              <a:solidFill>
                <a:srgbClr val="595959"/>
              </a:solidFill>
            </a:endParaRPr>
          </a:p>
        </p:txBody>
      </p:sp>
    </p:spTree>
    <p:extLst>
      <p:ext uri="{BB962C8B-B14F-4D97-AF65-F5344CB8AC3E}">
        <p14:creationId xmlns:p14="http://schemas.microsoft.com/office/powerpoint/2010/main" val="106890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Credit Reports</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19" name="Rectangle: Rounded Corners 18">
            <a:extLst>
              <a:ext uri="{FF2B5EF4-FFF2-40B4-BE49-F238E27FC236}">
                <a16:creationId xmlns:a16="http://schemas.microsoft.com/office/drawing/2014/main" id="{A8FC821C-B84C-48B7-81B7-2DE71BEDBFEE}"/>
              </a:ext>
            </a:extLst>
          </p:cNvPr>
          <p:cNvSpPr/>
          <p:nvPr/>
        </p:nvSpPr>
        <p:spPr>
          <a:xfrm>
            <a:off x="5976598" y="2787124"/>
            <a:ext cx="1018095" cy="97480"/>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D6E46DF1-82A5-4AD0-925F-614CCBE45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594" y="3692674"/>
            <a:ext cx="5647842" cy="646331"/>
          </a:xfrm>
          <a:prstGeom prst="rect">
            <a:avLst/>
          </a:prstGeom>
        </p:spPr>
      </p:pic>
      <p:sp>
        <p:nvSpPr>
          <p:cNvPr id="13" name="TextBox 12">
            <a:extLst>
              <a:ext uri="{FF2B5EF4-FFF2-40B4-BE49-F238E27FC236}">
                <a16:creationId xmlns:a16="http://schemas.microsoft.com/office/drawing/2014/main" id="{0C78AF5D-7298-46B6-A6AE-1713BAE3562C}"/>
              </a:ext>
            </a:extLst>
          </p:cNvPr>
          <p:cNvSpPr txBox="1"/>
          <p:nvPr/>
        </p:nvSpPr>
        <p:spPr>
          <a:xfrm>
            <a:off x="1053443" y="4561189"/>
            <a:ext cx="6263923" cy="646331"/>
          </a:xfrm>
          <a:prstGeom prst="rect">
            <a:avLst/>
          </a:prstGeom>
          <a:noFill/>
        </p:spPr>
        <p:txBody>
          <a:bodyPr wrap="square" rtlCol="0">
            <a:spAutoFit/>
          </a:bodyPr>
          <a:lstStyle/>
          <a:p>
            <a:r>
              <a:rPr lang="en-US" dirty="0"/>
              <a:t>SCORE can be checked as often as you want for free. </a:t>
            </a:r>
          </a:p>
          <a:p>
            <a:r>
              <a:rPr lang="en-US" dirty="0"/>
              <a:t>REPORT can be pulled for free once per year, per bureau. </a:t>
            </a:r>
          </a:p>
        </p:txBody>
      </p:sp>
      <p:sp>
        <p:nvSpPr>
          <p:cNvPr id="14" name="TextBox 13">
            <a:extLst>
              <a:ext uri="{FF2B5EF4-FFF2-40B4-BE49-F238E27FC236}">
                <a16:creationId xmlns:a16="http://schemas.microsoft.com/office/drawing/2014/main" id="{2DC75C58-CF6C-4319-A8E8-F8A0F0D6F18E}"/>
              </a:ext>
            </a:extLst>
          </p:cNvPr>
          <p:cNvSpPr txBox="1"/>
          <p:nvPr/>
        </p:nvSpPr>
        <p:spPr>
          <a:xfrm>
            <a:off x="1063436" y="2209304"/>
            <a:ext cx="10557064" cy="830997"/>
          </a:xfrm>
          <a:prstGeom prst="rect">
            <a:avLst/>
          </a:prstGeom>
          <a:noFill/>
        </p:spPr>
        <p:txBody>
          <a:bodyPr wrap="square">
            <a:spAutoFit/>
          </a:bodyPr>
          <a:lstStyle/>
          <a:p>
            <a:r>
              <a:rPr lang="en-US" sz="2400" dirty="0"/>
              <a:t>Suspicious activity or accounts you don't recognize can be signs of identity theft. Review your credit reports to catch problems early.</a:t>
            </a:r>
          </a:p>
        </p:txBody>
      </p:sp>
      <p:sp>
        <p:nvSpPr>
          <p:cNvPr id="15" name="TextBox 14">
            <a:extLst>
              <a:ext uri="{FF2B5EF4-FFF2-40B4-BE49-F238E27FC236}">
                <a16:creationId xmlns:a16="http://schemas.microsoft.com/office/drawing/2014/main" id="{BDC04EB9-B26D-4F20-AE54-DE5325486884}"/>
              </a:ext>
            </a:extLst>
          </p:cNvPr>
          <p:cNvSpPr txBox="1"/>
          <p:nvPr/>
        </p:nvSpPr>
        <p:spPr>
          <a:xfrm>
            <a:off x="1112150" y="913610"/>
            <a:ext cx="9385162" cy="479234"/>
          </a:xfrm>
          <a:prstGeom prst="rect">
            <a:avLst/>
          </a:prstGeom>
        </p:spPr>
        <p:txBody>
          <a:bodyPr vert="horz" wrap="none" lIns="0" tIns="0" rIns="0" bIns="0" rtlCol="0" anchor="t" anchorCtr="0">
            <a:noAutofit/>
          </a:bodyPr>
          <a:lstStyle/>
          <a:p>
            <a:r>
              <a:rPr lang="en-US" sz="2800" b="1" dirty="0">
                <a:solidFill>
                  <a:schemeClr val="bg2"/>
                </a:solidFill>
                <a:latin typeface="+mj-lt"/>
              </a:rPr>
              <a:t>Reviewing your credit reports can help spot identity theft. </a:t>
            </a:r>
            <a:endParaRPr lang="en-US" sz="2800" spc="0" dirty="0">
              <a:solidFill>
                <a:schemeClr val="bg2"/>
              </a:solidFill>
              <a:latin typeface="+mj-lt"/>
            </a:endParaRPr>
          </a:p>
        </p:txBody>
      </p:sp>
      <p:pic>
        <p:nvPicPr>
          <p:cNvPr id="17" name="Content Placeholder 5" descr="A picture containing text, computer, person, computer&#10;&#10;Description automatically generated">
            <a:extLst>
              <a:ext uri="{FF2B5EF4-FFF2-40B4-BE49-F238E27FC236}">
                <a16:creationId xmlns:a16="http://schemas.microsoft.com/office/drawing/2014/main" id="{81DBA90A-630C-412D-85ED-D378898D894A}"/>
              </a:ext>
            </a:extLst>
          </p:cNvPr>
          <p:cNvPicPr>
            <a:picLocks noChangeAspect="1"/>
          </p:cNvPicPr>
          <p:nvPr/>
        </p:nvPicPr>
        <p:blipFill>
          <a:blip r:embed="rId5"/>
          <a:stretch>
            <a:fillRect/>
          </a:stretch>
        </p:blipFill>
        <p:spPr>
          <a:xfrm>
            <a:off x="7317366" y="3414645"/>
            <a:ext cx="4303134" cy="2420513"/>
          </a:xfrm>
          <a:prstGeom prst="rect">
            <a:avLst/>
          </a:prstGeom>
          <a:ln>
            <a:solidFill>
              <a:srgbClr val="83837B"/>
            </a:solidFill>
          </a:ln>
        </p:spPr>
      </p:pic>
      <p:sp>
        <p:nvSpPr>
          <p:cNvPr id="18" name="Slide Number Placeholder 4">
            <a:extLst>
              <a:ext uri="{FF2B5EF4-FFF2-40B4-BE49-F238E27FC236}">
                <a16:creationId xmlns:a16="http://schemas.microsoft.com/office/drawing/2014/main" id="{93221DC9-BFE7-463B-B877-331E031C8A1C}"/>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26</a:t>
            </a:fld>
            <a:endParaRPr lang="en-US" sz="1100">
              <a:solidFill>
                <a:srgbClr val="595959"/>
              </a:solidFill>
            </a:endParaRPr>
          </a:p>
        </p:txBody>
      </p:sp>
    </p:spTree>
    <p:extLst>
      <p:ext uri="{BB962C8B-B14F-4D97-AF65-F5344CB8AC3E}">
        <p14:creationId xmlns:p14="http://schemas.microsoft.com/office/powerpoint/2010/main" val="429005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Peer-to-Peer Payments</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3" name="TextBox 2">
            <a:extLst>
              <a:ext uri="{FF2B5EF4-FFF2-40B4-BE49-F238E27FC236}">
                <a16:creationId xmlns:a16="http://schemas.microsoft.com/office/drawing/2014/main" id="{A7678CB8-2632-4006-B6B6-F9C83A8FE96E}"/>
              </a:ext>
            </a:extLst>
          </p:cNvPr>
          <p:cNvSpPr txBox="1"/>
          <p:nvPr/>
        </p:nvSpPr>
        <p:spPr>
          <a:xfrm>
            <a:off x="1078992" y="961644"/>
            <a:ext cx="10523220" cy="892552"/>
          </a:xfrm>
          <a:prstGeom prst="rect">
            <a:avLst/>
          </a:prstGeom>
          <a:noFill/>
        </p:spPr>
        <p:txBody>
          <a:bodyPr wrap="square" rtlCol="0">
            <a:spAutoFit/>
          </a:bodyPr>
          <a:lstStyle/>
          <a:p>
            <a:r>
              <a:rPr lang="en-US" sz="2600" dirty="0">
                <a:solidFill>
                  <a:schemeClr val="bg2"/>
                </a:solidFill>
                <a:latin typeface="+mj-lt"/>
              </a:rPr>
              <a:t>Apple Pay, Cash App, Venmo, </a:t>
            </a:r>
            <a:r>
              <a:rPr lang="en-US" sz="2600" dirty="0" err="1">
                <a:solidFill>
                  <a:schemeClr val="bg2"/>
                </a:solidFill>
                <a:latin typeface="+mj-lt"/>
              </a:rPr>
              <a:t>Zelle</a:t>
            </a:r>
            <a:r>
              <a:rPr lang="en-US" sz="2600" dirty="0">
                <a:solidFill>
                  <a:schemeClr val="bg2"/>
                </a:solidFill>
                <a:latin typeface="+mj-lt"/>
              </a:rPr>
              <a:t> are great for moving money – but also pose a risk?</a:t>
            </a:r>
            <a:endParaRPr lang="en-US" sz="2600" dirty="0">
              <a:solidFill>
                <a:schemeClr val="bg2"/>
              </a:solidFill>
            </a:endParaRPr>
          </a:p>
        </p:txBody>
      </p:sp>
      <p:sp>
        <p:nvSpPr>
          <p:cNvPr id="14" name="TextBox 13">
            <a:extLst>
              <a:ext uri="{FF2B5EF4-FFF2-40B4-BE49-F238E27FC236}">
                <a16:creationId xmlns:a16="http://schemas.microsoft.com/office/drawing/2014/main" id="{4182FA81-D9C4-4720-9D92-2C62FFA2A66A}"/>
              </a:ext>
            </a:extLst>
          </p:cNvPr>
          <p:cNvSpPr txBox="1"/>
          <p:nvPr/>
        </p:nvSpPr>
        <p:spPr>
          <a:xfrm>
            <a:off x="4542972" y="2718718"/>
            <a:ext cx="7077528" cy="2932274"/>
          </a:xfrm>
          <a:prstGeom prst="rect">
            <a:avLst/>
          </a:prstGeom>
        </p:spPr>
        <p:txBody>
          <a:bodyPr vert="horz" wrap="none" lIns="0" tIns="0" rIns="0" bIns="0" rtlCol="0" anchor="t" anchorCtr="0">
            <a:noAutofit/>
          </a:bodyPr>
          <a:lstStyle/>
          <a:p>
            <a:pPr marL="342900" indent="-342900">
              <a:spcBef>
                <a:spcPts val="1200"/>
              </a:spcBef>
              <a:buClr>
                <a:schemeClr val="bg2"/>
              </a:buClr>
              <a:buFont typeface="Arial" panose="020B0604020202020204" pitchFamily="34" charset="0"/>
              <a:buChar char="•"/>
            </a:pPr>
            <a:r>
              <a:rPr lang="en-US" sz="2200" dirty="0"/>
              <a:t>Make sure you know the recipient</a:t>
            </a:r>
          </a:p>
          <a:p>
            <a:pPr marL="342900" indent="-342900">
              <a:spcBef>
                <a:spcPts val="1200"/>
              </a:spcBef>
              <a:buClr>
                <a:schemeClr val="bg2"/>
              </a:buClr>
              <a:buFont typeface="Arial" panose="020B0604020202020204" pitchFamily="34" charset="0"/>
              <a:buChar char="•"/>
            </a:pPr>
            <a:r>
              <a:rPr lang="en-US" sz="2200" dirty="0"/>
              <a:t>Keep all transactions private</a:t>
            </a:r>
          </a:p>
          <a:p>
            <a:pPr marL="342900" indent="-342900">
              <a:spcBef>
                <a:spcPts val="1200"/>
              </a:spcBef>
              <a:buClr>
                <a:schemeClr val="bg2"/>
              </a:buClr>
              <a:buFont typeface="Arial" panose="020B0604020202020204" pitchFamily="34" charset="0"/>
              <a:buChar char="•"/>
            </a:pPr>
            <a:r>
              <a:rPr lang="en-US" sz="2200" dirty="0"/>
              <a:t>Secure your account with a strong password and MFA</a:t>
            </a:r>
          </a:p>
          <a:p>
            <a:pPr marL="342900" indent="-342900">
              <a:spcBef>
                <a:spcPts val="1200"/>
              </a:spcBef>
              <a:buClr>
                <a:schemeClr val="bg2"/>
              </a:buClr>
              <a:buFont typeface="Arial" panose="020B0604020202020204" pitchFamily="34" charset="0"/>
              <a:buChar char="•"/>
            </a:pPr>
            <a:r>
              <a:rPr lang="en-US" sz="2200" dirty="0"/>
              <a:t>Remember to sign out or close the app</a:t>
            </a:r>
          </a:p>
          <a:p>
            <a:pPr marL="342900" indent="-342900">
              <a:spcBef>
                <a:spcPts val="1200"/>
              </a:spcBef>
              <a:buClr>
                <a:schemeClr val="bg2"/>
              </a:buClr>
              <a:buFont typeface="Arial" panose="020B0604020202020204" pitchFamily="34" charset="0"/>
              <a:buChar char="•"/>
            </a:pPr>
            <a:r>
              <a:rPr lang="en-US" sz="2200" u="sng" dirty="0"/>
              <a:t>Always</a:t>
            </a:r>
            <a:r>
              <a:rPr lang="en-US" sz="2200" dirty="0"/>
              <a:t> password-protect your smartphone</a:t>
            </a:r>
          </a:p>
        </p:txBody>
      </p:sp>
      <p:pic>
        <p:nvPicPr>
          <p:cNvPr id="15" name="Picture 14">
            <a:extLst>
              <a:ext uri="{FF2B5EF4-FFF2-40B4-BE49-F238E27FC236}">
                <a16:creationId xmlns:a16="http://schemas.microsoft.com/office/drawing/2014/main" id="{88A900E4-6C6B-4318-9A99-BA3CA4B424D2}"/>
              </a:ext>
            </a:extLst>
          </p:cNvPr>
          <p:cNvPicPr>
            <a:picLocks noChangeAspect="1"/>
          </p:cNvPicPr>
          <p:nvPr/>
        </p:nvPicPr>
        <p:blipFill rotWithShape="1">
          <a:blip r:embed="rId4"/>
          <a:srcRect l="5777" t="3436" r="49096" b="4879"/>
          <a:stretch/>
        </p:blipFill>
        <p:spPr>
          <a:xfrm>
            <a:off x="1414150" y="2014946"/>
            <a:ext cx="2706295" cy="4540496"/>
          </a:xfrm>
          <a:prstGeom prst="rect">
            <a:avLst/>
          </a:prstGeom>
        </p:spPr>
      </p:pic>
      <p:sp>
        <p:nvSpPr>
          <p:cNvPr id="17" name="Slide Number Placeholder 4">
            <a:extLst>
              <a:ext uri="{FF2B5EF4-FFF2-40B4-BE49-F238E27FC236}">
                <a16:creationId xmlns:a16="http://schemas.microsoft.com/office/drawing/2014/main" id="{F460F1F8-6C3F-4349-B3B6-3ABB7D92DD35}"/>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27</a:t>
            </a:fld>
            <a:endParaRPr lang="en-US" sz="1100">
              <a:solidFill>
                <a:srgbClr val="595959"/>
              </a:solidFill>
            </a:endParaRPr>
          </a:p>
        </p:txBody>
      </p:sp>
    </p:spTree>
    <p:extLst>
      <p:ext uri="{BB962C8B-B14F-4D97-AF65-F5344CB8AC3E}">
        <p14:creationId xmlns:p14="http://schemas.microsoft.com/office/powerpoint/2010/main" val="125941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QR Codes</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8" name="Content Placeholder 2">
            <a:extLst>
              <a:ext uri="{FF2B5EF4-FFF2-40B4-BE49-F238E27FC236}">
                <a16:creationId xmlns:a16="http://schemas.microsoft.com/office/drawing/2014/main" id="{FF0FF2C7-71D3-467F-9948-9CD15F5C30BD}"/>
              </a:ext>
            </a:extLst>
          </p:cNvPr>
          <p:cNvSpPr txBox="1">
            <a:spLocks/>
          </p:cNvSpPr>
          <p:nvPr/>
        </p:nvSpPr>
        <p:spPr>
          <a:xfrm>
            <a:off x="1038998" y="982587"/>
            <a:ext cx="10544926" cy="738664"/>
          </a:xfr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solidFill>
                <a:latin typeface="+mj-lt"/>
              </a:rPr>
              <a:t>Fast adoption, and ease of producing and reading QR codes, make them a new favorite for bad actors. </a:t>
            </a:r>
          </a:p>
        </p:txBody>
      </p:sp>
      <p:pic>
        <p:nvPicPr>
          <p:cNvPr id="9" name="Picture 8" descr="Qr code&#10;&#10;Description automatically generated">
            <a:extLst>
              <a:ext uri="{FF2B5EF4-FFF2-40B4-BE49-F238E27FC236}">
                <a16:creationId xmlns:a16="http://schemas.microsoft.com/office/drawing/2014/main" id="{F0A48E8D-697F-4AB4-8683-F17370E70135}"/>
              </a:ext>
            </a:extLst>
          </p:cNvPr>
          <p:cNvPicPr>
            <a:picLocks noChangeAspect="1"/>
          </p:cNvPicPr>
          <p:nvPr/>
        </p:nvPicPr>
        <p:blipFill>
          <a:blip r:embed="rId4"/>
          <a:stretch>
            <a:fillRect/>
          </a:stretch>
        </p:blipFill>
        <p:spPr>
          <a:xfrm>
            <a:off x="3720951" y="2599559"/>
            <a:ext cx="2853585" cy="3050483"/>
          </a:xfrm>
          <a:prstGeom prst="rect">
            <a:avLst/>
          </a:prstGeom>
        </p:spPr>
      </p:pic>
      <p:pic>
        <p:nvPicPr>
          <p:cNvPr id="10" name="Picture 9" descr="Qr code&#10;&#10;Description automatically generated">
            <a:extLst>
              <a:ext uri="{FF2B5EF4-FFF2-40B4-BE49-F238E27FC236}">
                <a16:creationId xmlns:a16="http://schemas.microsoft.com/office/drawing/2014/main" id="{D2BEB772-009F-4E2F-8E8E-97CFD60DF4B9}"/>
              </a:ext>
            </a:extLst>
          </p:cNvPr>
          <p:cNvPicPr>
            <a:picLocks noChangeAspect="1"/>
          </p:cNvPicPr>
          <p:nvPr/>
        </p:nvPicPr>
        <p:blipFill>
          <a:blip r:embed="rId5"/>
          <a:stretch>
            <a:fillRect/>
          </a:stretch>
        </p:blipFill>
        <p:spPr>
          <a:xfrm>
            <a:off x="6398891" y="2483576"/>
            <a:ext cx="5196589" cy="2921638"/>
          </a:xfrm>
          <a:prstGeom prst="rect">
            <a:avLst/>
          </a:prstGeom>
          <a:ln>
            <a:solidFill>
              <a:srgbClr val="83837B"/>
            </a:solidFill>
          </a:ln>
        </p:spPr>
      </p:pic>
      <p:sp>
        <p:nvSpPr>
          <p:cNvPr id="12" name="TextBox 11">
            <a:extLst>
              <a:ext uri="{FF2B5EF4-FFF2-40B4-BE49-F238E27FC236}">
                <a16:creationId xmlns:a16="http://schemas.microsoft.com/office/drawing/2014/main" id="{1A9A358C-7790-461A-BC21-8F1E672196B6}"/>
              </a:ext>
            </a:extLst>
          </p:cNvPr>
          <p:cNvSpPr txBox="1"/>
          <p:nvPr/>
        </p:nvSpPr>
        <p:spPr>
          <a:xfrm>
            <a:off x="1135011" y="3799750"/>
            <a:ext cx="2782391" cy="914400"/>
          </a:xfrm>
          <a:prstGeom prst="rect">
            <a:avLst/>
          </a:prstGeom>
        </p:spPr>
        <p:txBody>
          <a:bodyPr vert="horz" wrap="none" lIns="0" tIns="0" rIns="0" bIns="0" rtlCol="0" anchor="ctr" anchorCtr="0">
            <a:noAutofit/>
          </a:bodyPr>
          <a:lstStyle/>
          <a:p>
            <a:r>
              <a:rPr lang="en-US" sz="2000" dirty="0"/>
              <a:t>Scanning a QR Code is</a:t>
            </a:r>
            <a:br>
              <a:rPr lang="en-US" sz="2000" dirty="0"/>
            </a:br>
            <a:r>
              <a:rPr lang="en-US" sz="2000" dirty="0"/>
              <a:t>just like clicking a link.</a:t>
            </a:r>
          </a:p>
        </p:txBody>
      </p:sp>
      <p:sp>
        <p:nvSpPr>
          <p:cNvPr id="13" name="TextBox 12">
            <a:extLst>
              <a:ext uri="{FF2B5EF4-FFF2-40B4-BE49-F238E27FC236}">
                <a16:creationId xmlns:a16="http://schemas.microsoft.com/office/drawing/2014/main" id="{16F881DB-4811-4EC2-8C6E-18D76B202793}"/>
              </a:ext>
            </a:extLst>
          </p:cNvPr>
          <p:cNvSpPr txBox="1"/>
          <p:nvPr/>
        </p:nvSpPr>
        <p:spPr>
          <a:xfrm>
            <a:off x="4247365" y="5722338"/>
            <a:ext cx="7377707" cy="500065"/>
          </a:xfrm>
          <a:prstGeom prst="rect">
            <a:avLst/>
          </a:prstGeom>
        </p:spPr>
        <p:txBody>
          <a:bodyPr vert="horz" wrap="none" lIns="0" tIns="0" rIns="0" bIns="0" rtlCol="0" anchor="t" anchorCtr="0">
            <a:noAutofit/>
          </a:bodyPr>
          <a:lstStyle/>
          <a:p>
            <a:r>
              <a:rPr lang="en-US" sz="2000" dirty="0"/>
              <a:t>Be weary of scan-to-pay options and sites that ask for information.  </a:t>
            </a:r>
          </a:p>
        </p:txBody>
      </p:sp>
      <p:sp>
        <p:nvSpPr>
          <p:cNvPr id="16" name="Slide Number Placeholder 4">
            <a:extLst>
              <a:ext uri="{FF2B5EF4-FFF2-40B4-BE49-F238E27FC236}">
                <a16:creationId xmlns:a16="http://schemas.microsoft.com/office/drawing/2014/main" id="{DB0E467F-FE0D-4F84-A454-0B1E3C28577D}"/>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28</a:t>
            </a:fld>
            <a:endParaRPr lang="en-US" sz="1100">
              <a:solidFill>
                <a:srgbClr val="595959"/>
              </a:solidFill>
            </a:endParaRPr>
          </a:p>
        </p:txBody>
      </p:sp>
    </p:spTree>
    <p:extLst>
      <p:ext uri="{BB962C8B-B14F-4D97-AF65-F5344CB8AC3E}">
        <p14:creationId xmlns:p14="http://schemas.microsoft.com/office/powerpoint/2010/main" val="397821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E4D811-738F-4E1A-B2FB-F96D7AD7FD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0" b="515"/>
          <a:stretch/>
        </p:blipFill>
        <p:spPr>
          <a:xfrm>
            <a:off x="-1" y="1"/>
            <a:ext cx="12191493" cy="6857999"/>
          </a:xfrm>
          <a:prstGeom prst="rect">
            <a:avLst/>
          </a:prstGeom>
        </p:spPr>
      </p:pic>
      <p:sp>
        <p:nvSpPr>
          <p:cNvPr id="8" name="Rectangle 7">
            <a:extLst>
              <a:ext uri="{FF2B5EF4-FFF2-40B4-BE49-F238E27FC236}">
                <a16:creationId xmlns:a16="http://schemas.microsoft.com/office/drawing/2014/main" id="{9212B41D-4670-4AF5-AC09-7D058144A848}"/>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181BFA0D-C326-40E2-B655-945BD0C55344}"/>
              </a:ext>
            </a:extLst>
          </p:cNvPr>
          <p:cNvGrpSpPr/>
          <p:nvPr/>
        </p:nvGrpSpPr>
        <p:grpSpPr>
          <a:xfrm>
            <a:off x="508" y="0"/>
            <a:ext cx="557784" cy="6858000"/>
            <a:chOff x="508" y="0"/>
            <a:chExt cx="557784" cy="6858000"/>
          </a:xfrm>
        </p:grpSpPr>
        <p:grpSp>
          <p:nvGrpSpPr>
            <p:cNvPr id="10" name="Group 9">
              <a:extLst>
                <a:ext uri="{FF2B5EF4-FFF2-40B4-BE49-F238E27FC236}">
                  <a16:creationId xmlns:a16="http://schemas.microsoft.com/office/drawing/2014/main" id="{9EF499AF-EDE2-45A5-91BC-5BB0CC84A4F6}"/>
                </a:ext>
              </a:extLst>
            </p:cNvPr>
            <p:cNvGrpSpPr/>
            <p:nvPr userDrawn="1"/>
          </p:nvGrpSpPr>
          <p:grpSpPr>
            <a:xfrm>
              <a:off x="508" y="0"/>
              <a:ext cx="557784" cy="6858000"/>
              <a:chOff x="554056" y="0"/>
              <a:chExt cx="557784" cy="6858000"/>
            </a:xfrm>
          </p:grpSpPr>
          <p:sp>
            <p:nvSpPr>
              <p:cNvPr id="18" name="Rectangle 17">
                <a:extLst>
                  <a:ext uri="{FF2B5EF4-FFF2-40B4-BE49-F238E27FC236}">
                    <a16:creationId xmlns:a16="http://schemas.microsoft.com/office/drawing/2014/main" id="{BAA771F0-77B7-40E9-9326-90F8D59475CB}"/>
                  </a:ext>
                </a:extLst>
              </p:cNvPr>
              <p:cNvSpPr/>
              <p:nvPr/>
            </p:nvSpPr>
            <p:spPr>
              <a:xfrm>
                <a:off x="554056" y="0"/>
                <a:ext cx="557784" cy="538163"/>
              </a:xfrm>
              <a:prstGeom prst="rect">
                <a:avLst/>
              </a:prstGeom>
              <a:solidFill>
                <a:schemeClr val="bg2"/>
              </a:solid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245"/>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8BFA18A-F8A2-4E06-99ED-550865F5ED89}"/>
                  </a:ext>
                </a:extLst>
              </p:cNvPr>
              <p:cNvSpPr/>
              <p:nvPr/>
            </p:nvSpPr>
            <p:spPr>
              <a:xfrm>
                <a:off x="554056" y="537938"/>
                <a:ext cx="557784" cy="6320062"/>
              </a:xfrm>
              <a:prstGeom prst="rect">
                <a:avLst/>
              </a:prstGeom>
              <a:solidFill>
                <a:srgbClr val="000000">
                  <a:alpha val="40000"/>
                </a:srgbClr>
              </a:solid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245"/>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95CEA5BD-9715-4478-83AB-D6CF49CBCF41}"/>
                </a:ext>
              </a:extLst>
            </p:cNvPr>
            <p:cNvGrpSpPr/>
            <p:nvPr userDrawn="1"/>
          </p:nvGrpSpPr>
          <p:grpSpPr>
            <a:xfrm>
              <a:off x="127485" y="120098"/>
              <a:ext cx="303830" cy="302727"/>
              <a:chOff x="226395" y="-668424"/>
              <a:chExt cx="445728" cy="444110"/>
            </a:xfrm>
            <a:solidFill>
              <a:schemeClr val="bg1"/>
            </a:solidFill>
          </p:grpSpPr>
          <p:sp>
            <p:nvSpPr>
              <p:cNvPr id="12" name="Freeform: Shape 27">
                <a:extLst>
                  <a:ext uri="{FF2B5EF4-FFF2-40B4-BE49-F238E27FC236}">
                    <a16:creationId xmlns:a16="http://schemas.microsoft.com/office/drawing/2014/main" id="{E77F7875-3EF3-462A-8AEA-5566480672FA}"/>
                  </a:ext>
                </a:extLst>
              </p:cNvPr>
              <p:cNvSpPr/>
              <p:nvPr userDrawn="1"/>
            </p:nvSpPr>
            <p:spPr>
              <a:xfrm>
                <a:off x="226395" y="-668424"/>
                <a:ext cx="436026" cy="355180"/>
              </a:xfrm>
              <a:custGeom>
                <a:avLst/>
                <a:gdLst>
                  <a:gd name="connsiteX0" fmla="*/ 225289 w 436026"/>
                  <a:gd name="connsiteY0" fmla="*/ 0 h 355180"/>
                  <a:gd name="connsiteX1" fmla="*/ 436026 w 436026"/>
                  <a:gd name="connsiteY1" fmla="*/ 157379 h 355180"/>
                  <a:gd name="connsiteX2" fmla="*/ 322304 w 436026"/>
                  <a:gd name="connsiteY2" fmla="*/ 126119 h 355180"/>
                  <a:gd name="connsiteX3" fmla="*/ 223133 w 436026"/>
                  <a:gd name="connsiteY3" fmla="*/ 68449 h 355180"/>
                  <a:gd name="connsiteX4" fmla="*/ 187023 w 436026"/>
                  <a:gd name="connsiteY4" fmla="*/ 61982 h 355180"/>
                  <a:gd name="connsiteX5" fmla="*/ 187023 w 436026"/>
                  <a:gd name="connsiteY5" fmla="*/ 88391 h 355180"/>
                  <a:gd name="connsiteX6" fmla="*/ 215049 w 436026"/>
                  <a:gd name="connsiteY6" fmla="*/ 114261 h 355180"/>
                  <a:gd name="connsiteX7" fmla="*/ 176243 w 436026"/>
                  <a:gd name="connsiteY7" fmla="*/ 111027 h 355180"/>
                  <a:gd name="connsiteX8" fmla="*/ 209659 w 436026"/>
                  <a:gd name="connsiteY8" fmla="*/ 147139 h 355180"/>
                  <a:gd name="connsiteX9" fmla="*/ 357337 w 436026"/>
                  <a:gd name="connsiteY9" fmla="*/ 171931 h 355180"/>
                  <a:gd name="connsiteX10" fmla="*/ 383207 w 436026"/>
                  <a:gd name="connsiteY10" fmla="*/ 188639 h 355180"/>
                  <a:gd name="connsiteX11" fmla="*/ 315836 w 436026"/>
                  <a:gd name="connsiteY11" fmla="*/ 191873 h 355180"/>
                  <a:gd name="connsiteX12" fmla="*/ 287809 w 436026"/>
                  <a:gd name="connsiteY12" fmla="*/ 293738 h 355180"/>
                  <a:gd name="connsiteX13" fmla="*/ 196724 w 436026"/>
                  <a:gd name="connsiteY13" fmla="*/ 354641 h 355180"/>
                  <a:gd name="connsiteX14" fmla="*/ 137437 w 436026"/>
                  <a:gd name="connsiteY14" fmla="*/ 354641 h 355180"/>
                  <a:gd name="connsiteX15" fmla="*/ 157379 w 436026"/>
                  <a:gd name="connsiteY15" fmla="*/ 315297 h 355180"/>
                  <a:gd name="connsiteX16" fmla="*/ 154145 w 436026"/>
                  <a:gd name="connsiteY16" fmla="*/ 314219 h 355180"/>
                  <a:gd name="connsiteX17" fmla="*/ 100248 w 436026"/>
                  <a:gd name="connsiteY17" fmla="*/ 355180 h 355180"/>
                  <a:gd name="connsiteX18" fmla="*/ 87313 w 436026"/>
                  <a:gd name="connsiteY18" fmla="*/ 355180 h 355180"/>
                  <a:gd name="connsiteX19" fmla="*/ 142288 w 436026"/>
                  <a:gd name="connsiteY19" fmla="*/ 278108 h 355180"/>
                  <a:gd name="connsiteX20" fmla="*/ 146600 w 436026"/>
                  <a:gd name="connsiteY20" fmla="*/ 226367 h 355180"/>
                  <a:gd name="connsiteX21" fmla="*/ 137976 w 436026"/>
                  <a:gd name="connsiteY21" fmla="*/ 214509 h 355180"/>
                  <a:gd name="connsiteX22" fmla="*/ 115879 w 436026"/>
                  <a:gd name="connsiteY22" fmla="*/ 299666 h 355180"/>
                  <a:gd name="connsiteX23" fmla="*/ 70066 w 436026"/>
                  <a:gd name="connsiteY23" fmla="*/ 354641 h 355180"/>
                  <a:gd name="connsiteX24" fmla="*/ 58209 w 436026"/>
                  <a:gd name="connsiteY24" fmla="*/ 354641 h 355180"/>
                  <a:gd name="connsiteX25" fmla="*/ 85696 w 436026"/>
                  <a:gd name="connsiteY25" fmla="*/ 316375 h 355180"/>
                  <a:gd name="connsiteX26" fmla="*/ 123963 w 436026"/>
                  <a:gd name="connsiteY26" fmla="*/ 199418 h 355180"/>
                  <a:gd name="connsiteX27" fmla="*/ 114261 w 436026"/>
                  <a:gd name="connsiteY27" fmla="*/ 203730 h 355180"/>
                  <a:gd name="connsiteX28" fmla="*/ 97554 w 436026"/>
                  <a:gd name="connsiteY28" fmla="*/ 250081 h 355180"/>
                  <a:gd name="connsiteX29" fmla="*/ 85696 w 436026"/>
                  <a:gd name="connsiteY29" fmla="*/ 256549 h 355180"/>
                  <a:gd name="connsiteX30" fmla="*/ 44195 w 436026"/>
                  <a:gd name="connsiteY30" fmla="*/ 355180 h 355180"/>
                  <a:gd name="connsiteX31" fmla="*/ 0 w 436026"/>
                  <a:gd name="connsiteY31" fmla="*/ 215587 h 355180"/>
                  <a:gd name="connsiteX32" fmla="*/ 225289 w 436026"/>
                  <a:gd name="connsiteY32" fmla="*/ 0 h 355180"/>
                  <a:gd name="connsiteX33" fmla="*/ 226367 w 436026"/>
                  <a:gd name="connsiteY33" fmla="*/ 14013 h 355180"/>
                  <a:gd name="connsiteX34" fmla="*/ 16708 w 436026"/>
                  <a:gd name="connsiteY34" fmla="*/ 215049 h 355180"/>
                  <a:gd name="connsiteX35" fmla="*/ 45273 w 436026"/>
                  <a:gd name="connsiteY35" fmla="*/ 324998 h 355180"/>
                  <a:gd name="connsiteX36" fmla="*/ 101326 w 436026"/>
                  <a:gd name="connsiteY36" fmla="*/ 174087 h 355180"/>
                  <a:gd name="connsiteX37" fmla="*/ 118573 w 436026"/>
                  <a:gd name="connsiteY37" fmla="*/ 166541 h 355180"/>
                  <a:gd name="connsiteX38" fmla="*/ 143905 w 436026"/>
                  <a:gd name="connsiteY38" fmla="*/ 102404 h 355180"/>
                  <a:gd name="connsiteX39" fmla="*/ 160074 w 436026"/>
                  <a:gd name="connsiteY39" fmla="*/ 93780 h 355180"/>
                  <a:gd name="connsiteX40" fmla="*/ 180016 w 436026"/>
                  <a:gd name="connsiteY40" fmla="*/ 51202 h 355180"/>
                  <a:gd name="connsiteX41" fmla="*/ 224211 w 436026"/>
                  <a:gd name="connsiteY41" fmla="*/ 58209 h 355180"/>
                  <a:gd name="connsiteX42" fmla="*/ 313680 w 436026"/>
                  <a:gd name="connsiteY42" fmla="*/ 108332 h 355180"/>
                  <a:gd name="connsiteX43" fmla="*/ 413928 w 436026"/>
                  <a:gd name="connsiteY43" fmla="*/ 136359 h 355180"/>
                  <a:gd name="connsiteX44" fmla="*/ 226367 w 436026"/>
                  <a:gd name="connsiteY44" fmla="*/ 14013 h 3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0">
                    <a:moveTo>
                      <a:pt x="225289" y="0"/>
                    </a:moveTo>
                    <a:cubicBezTo>
                      <a:pt x="355180" y="0"/>
                      <a:pt x="424708" y="103482"/>
                      <a:pt x="436026" y="157379"/>
                    </a:cubicBezTo>
                    <a:lnTo>
                      <a:pt x="322304" y="126119"/>
                    </a:lnTo>
                    <a:lnTo>
                      <a:pt x="223133" y="68449"/>
                    </a:lnTo>
                    <a:lnTo>
                      <a:pt x="187023" y="61982"/>
                    </a:lnTo>
                    <a:lnTo>
                      <a:pt x="187023" y="88391"/>
                    </a:lnTo>
                    <a:lnTo>
                      <a:pt x="215049" y="114261"/>
                    </a:lnTo>
                    <a:lnTo>
                      <a:pt x="176243" y="111027"/>
                    </a:lnTo>
                    <a:cubicBezTo>
                      <a:pt x="176243" y="111027"/>
                      <a:pt x="177321" y="113183"/>
                      <a:pt x="209659" y="147139"/>
                    </a:cubicBezTo>
                    <a:lnTo>
                      <a:pt x="357337" y="171931"/>
                    </a:lnTo>
                    <a:lnTo>
                      <a:pt x="383207" y="188639"/>
                    </a:lnTo>
                    <a:lnTo>
                      <a:pt x="315836" y="191873"/>
                    </a:lnTo>
                    <a:lnTo>
                      <a:pt x="287809" y="293738"/>
                    </a:lnTo>
                    <a:lnTo>
                      <a:pt x="196724" y="354641"/>
                    </a:lnTo>
                    <a:lnTo>
                      <a:pt x="137437" y="354641"/>
                    </a:lnTo>
                    <a:lnTo>
                      <a:pt x="157379" y="315297"/>
                    </a:lnTo>
                    <a:lnTo>
                      <a:pt x="154145" y="314219"/>
                    </a:lnTo>
                    <a:lnTo>
                      <a:pt x="100248" y="355180"/>
                    </a:lnTo>
                    <a:lnTo>
                      <a:pt x="87313" y="355180"/>
                    </a:lnTo>
                    <a:lnTo>
                      <a:pt x="142288" y="278108"/>
                    </a:lnTo>
                    <a:cubicBezTo>
                      <a:pt x="144983" y="256010"/>
                      <a:pt x="143366" y="265712"/>
                      <a:pt x="146600" y="226367"/>
                    </a:cubicBezTo>
                    <a:lnTo>
                      <a:pt x="137976" y="214509"/>
                    </a:lnTo>
                    <a:lnTo>
                      <a:pt x="115879" y="299666"/>
                    </a:lnTo>
                    <a:lnTo>
                      <a:pt x="70066" y="354641"/>
                    </a:lnTo>
                    <a:lnTo>
                      <a:pt x="58209" y="354641"/>
                    </a:lnTo>
                    <a:lnTo>
                      <a:pt x="85696" y="316375"/>
                    </a:lnTo>
                    <a:lnTo>
                      <a:pt x="123963" y="199418"/>
                    </a:lnTo>
                    <a:lnTo>
                      <a:pt x="114261" y="203730"/>
                    </a:lnTo>
                    <a:lnTo>
                      <a:pt x="97554" y="250081"/>
                    </a:lnTo>
                    <a:lnTo>
                      <a:pt x="85696" y="256549"/>
                    </a:lnTo>
                    <a:cubicBezTo>
                      <a:pt x="85696" y="256549"/>
                      <a:pt x="58209" y="322303"/>
                      <a:pt x="44195" y="355180"/>
                    </a:cubicBezTo>
                    <a:cubicBezTo>
                      <a:pt x="23715" y="325537"/>
                      <a:pt x="0" y="285114"/>
                      <a:pt x="0" y="215587"/>
                    </a:cubicBezTo>
                    <a:cubicBezTo>
                      <a:pt x="0" y="111027"/>
                      <a:pt x="90008" y="0"/>
                      <a:pt x="225289" y="0"/>
                    </a:cubicBezTo>
                    <a:close/>
                    <a:moveTo>
                      <a:pt x="226367" y="14013"/>
                    </a:moveTo>
                    <a:cubicBezTo>
                      <a:pt x="99710" y="14013"/>
                      <a:pt x="16708" y="118034"/>
                      <a:pt x="16708" y="215049"/>
                    </a:cubicBezTo>
                    <a:cubicBezTo>
                      <a:pt x="16708" y="270562"/>
                      <a:pt x="30182" y="298588"/>
                      <a:pt x="45273" y="324998"/>
                    </a:cubicBezTo>
                    <a:cubicBezTo>
                      <a:pt x="64138" y="274335"/>
                      <a:pt x="101326" y="174087"/>
                      <a:pt x="101326" y="174087"/>
                    </a:cubicBezTo>
                    <a:cubicBezTo>
                      <a:pt x="101326" y="174087"/>
                      <a:pt x="118573" y="164924"/>
                      <a:pt x="118573" y="166541"/>
                    </a:cubicBezTo>
                    <a:lnTo>
                      <a:pt x="143905" y="102404"/>
                    </a:lnTo>
                    <a:lnTo>
                      <a:pt x="160074" y="93780"/>
                    </a:lnTo>
                    <a:lnTo>
                      <a:pt x="180016" y="51202"/>
                    </a:lnTo>
                    <a:lnTo>
                      <a:pt x="224211" y="58209"/>
                    </a:lnTo>
                    <a:lnTo>
                      <a:pt x="313680" y="108332"/>
                    </a:lnTo>
                    <a:lnTo>
                      <a:pt x="413928" y="136359"/>
                    </a:lnTo>
                    <a:cubicBezTo>
                      <a:pt x="388058" y="70605"/>
                      <a:pt x="314758" y="14013"/>
                      <a:pt x="226367" y="14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Shape 28">
                <a:extLst>
                  <a:ext uri="{FF2B5EF4-FFF2-40B4-BE49-F238E27FC236}">
                    <a16:creationId xmlns:a16="http://schemas.microsoft.com/office/drawing/2014/main" id="{58655A27-7B70-40B6-B911-B13E649A2EBA}"/>
                  </a:ext>
                </a:extLst>
              </p:cNvPr>
              <p:cNvSpPr/>
              <p:nvPr userDrawn="1"/>
            </p:nvSpPr>
            <p:spPr>
              <a:xfrm>
                <a:off x="554627" y="-469543"/>
                <a:ext cx="42040" cy="68987"/>
              </a:xfrm>
              <a:custGeom>
                <a:avLst/>
                <a:gdLst>
                  <a:gd name="connsiteX0" fmla="*/ 3773 w 42040"/>
                  <a:gd name="connsiteY0" fmla="*/ 0 h 68987"/>
                  <a:gd name="connsiteX1" fmla="*/ 42040 w 42040"/>
                  <a:gd name="connsiteY1" fmla="*/ 15629 h 68987"/>
                  <a:gd name="connsiteX2" fmla="*/ 15092 w 42040"/>
                  <a:gd name="connsiteY2" fmla="*/ 66292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29"/>
                    </a:lnTo>
                    <a:lnTo>
                      <a:pt x="15092" y="66292"/>
                    </a:lnTo>
                    <a:lnTo>
                      <a:pt x="0" y="68987"/>
                    </a:lnTo>
                    <a:lnTo>
                      <a:pt x="3773" y="39344"/>
                    </a:lnTo>
                    <a:lnTo>
                      <a:pt x="0" y="33415"/>
                    </a:lnTo>
                    <a:lnTo>
                      <a:pt x="37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Freeform: Shape 29">
                <a:extLst>
                  <a:ext uri="{FF2B5EF4-FFF2-40B4-BE49-F238E27FC236}">
                    <a16:creationId xmlns:a16="http://schemas.microsoft.com/office/drawing/2014/main" id="{BC4D5947-E9BA-487B-AD7C-E0D23D7BD08B}"/>
                  </a:ext>
                </a:extLst>
              </p:cNvPr>
              <p:cNvSpPr/>
              <p:nvPr userDrawn="1"/>
            </p:nvSpPr>
            <p:spPr>
              <a:xfrm>
                <a:off x="531451" y="-451219"/>
                <a:ext cx="101866" cy="137437"/>
              </a:xfrm>
              <a:custGeom>
                <a:avLst/>
                <a:gdLst>
                  <a:gd name="connsiteX0" fmla="*/ 72222 w 101866"/>
                  <a:gd name="connsiteY0" fmla="*/ 0 h 137437"/>
                  <a:gd name="connsiteX1" fmla="*/ 101866 w 101866"/>
                  <a:gd name="connsiteY1" fmla="*/ 12396 h 137437"/>
                  <a:gd name="connsiteX2" fmla="*/ 81385 w 101866"/>
                  <a:gd name="connsiteY2" fmla="*/ 60365 h 137437"/>
                  <a:gd name="connsiteX3" fmla="*/ 62521 w 101866"/>
                  <a:gd name="connsiteY3" fmla="*/ 76534 h 137437"/>
                  <a:gd name="connsiteX4" fmla="*/ 24793 w 101866"/>
                  <a:gd name="connsiteY4" fmla="*/ 137437 h 137437"/>
                  <a:gd name="connsiteX5" fmla="*/ 0 w 101866"/>
                  <a:gd name="connsiteY5" fmla="*/ 137437 h 137437"/>
                  <a:gd name="connsiteX6" fmla="*/ 24793 w 101866"/>
                  <a:gd name="connsiteY6" fmla="*/ 94320 h 137437"/>
                  <a:gd name="connsiteX7" fmla="*/ 44196 w 101866"/>
                  <a:gd name="connsiteY7" fmla="*/ 78151 h 137437"/>
                  <a:gd name="connsiteX8" fmla="*/ 72222 w 101866"/>
                  <a:gd name="connsiteY8" fmla="*/ 0 h 13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6" h="137437">
                    <a:moveTo>
                      <a:pt x="72222" y="0"/>
                    </a:moveTo>
                    <a:lnTo>
                      <a:pt x="101866" y="12396"/>
                    </a:lnTo>
                    <a:lnTo>
                      <a:pt x="81385" y="60365"/>
                    </a:lnTo>
                    <a:lnTo>
                      <a:pt x="62521" y="76534"/>
                    </a:lnTo>
                    <a:lnTo>
                      <a:pt x="24793" y="137437"/>
                    </a:lnTo>
                    <a:lnTo>
                      <a:pt x="0" y="137437"/>
                    </a:lnTo>
                    <a:lnTo>
                      <a:pt x="24793" y="94320"/>
                    </a:lnTo>
                    <a:lnTo>
                      <a:pt x="44196" y="78151"/>
                    </a:lnTo>
                    <a:lnTo>
                      <a:pt x="7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Freeform: Shape 30">
                <a:extLst>
                  <a:ext uri="{FF2B5EF4-FFF2-40B4-BE49-F238E27FC236}">
                    <a16:creationId xmlns:a16="http://schemas.microsoft.com/office/drawing/2014/main" id="{1F464515-E6B2-4053-A6E9-7C22ECF6E410}"/>
                  </a:ext>
                </a:extLst>
              </p:cNvPr>
              <p:cNvSpPr/>
              <p:nvPr userDrawn="1"/>
            </p:nvSpPr>
            <p:spPr>
              <a:xfrm>
                <a:off x="581037" y="-436667"/>
                <a:ext cx="91086" cy="122885"/>
              </a:xfrm>
              <a:custGeom>
                <a:avLst/>
                <a:gdLst>
                  <a:gd name="connsiteX0" fmla="*/ 61442 w 91086"/>
                  <a:gd name="connsiteY0" fmla="*/ 0 h 122885"/>
                  <a:gd name="connsiteX1" fmla="*/ 91086 w 91086"/>
                  <a:gd name="connsiteY1" fmla="*/ 10241 h 122885"/>
                  <a:gd name="connsiteX2" fmla="*/ 49585 w 91086"/>
                  <a:gd name="connsiteY2" fmla="*/ 122885 h 122885"/>
                  <a:gd name="connsiteX3" fmla="*/ 0 w 91086"/>
                  <a:gd name="connsiteY3" fmla="*/ 122885 h 122885"/>
                  <a:gd name="connsiteX4" fmla="*/ 47429 w 91086"/>
                  <a:gd name="connsiteY4" fmla="*/ 48507 h 122885"/>
                  <a:gd name="connsiteX5" fmla="*/ 61442 w 91086"/>
                  <a:gd name="connsiteY5" fmla="*/ 0 h 1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5">
                    <a:moveTo>
                      <a:pt x="61442" y="0"/>
                    </a:moveTo>
                    <a:lnTo>
                      <a:pt x="91086" y="10241"/>
                    </a:lnTo>
                    <a:cubicBezTo>
                      <a:pt x="88391" y="47969"/>
                      <a:pt x="75994" y="86235"/>
                      <a:pt x="49585" y="122885"/>
                    </a:cubicBezTo>
                    <a:lnTo>
                      <a:pt x="0" y="122885"/>
                    </a:lnTo>
                    <a:lnTo>
                      <a:pt x="47429" y="48507"/>
                    </a:lnTo>
                    <a:lnTo>
                      <a:pt x="614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Freeform: Shape 31">
                <a:extLst>
                  <a:ext uri="{FF2B5EF4-FFF2-40B4-BE49-F238E27FC236}">
                    <a16:creationId xmlns:a16="http://schemas.microsoft.com/office/drawing/2014/main" id="{F097ABD0-DB48-45DA-8A5F-48086D2B7CE7}"/>
                  </a:ext>
                </a:extLst>
              </p:cNvPr>
              <p:cNvSpPr/>
              <p:nvPr userDrawn="1"/>
            </p:nvSpPr>
            <p:spPr>
              <a:xfrm>
                <a:off x="487256" y="-3854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Freeform: Shape 32">
                <a:extLst>
                  <a:ext uri="{FF2B5EF4-FFF2-40B4-BE49-F238E27FC236}">
                    <a16:creationId xmlns:a16="http://schemas.microsoft.com/office/drawing/2014/main" id="{1D77D3FB-0BAE-4DED-9475-03639D1D44D3}"/>
                  </a:ext>
                </a:extLst>
              </p:cNvPr>
              <p:cNvSpPr/>
              <p:nvPr userDrawn="1"/>
            </p:nvSpPr>
            <p:spPr>
              <a:xfrm>
                <a:off x="280292" y="-303004"/>
                <a:ext cx="341168" cy="78690"/>
              </a:xfrm>
              <a:custGeom>
                <a:avLst/>
                <a:gdLst>
                  <a:gd name="connsiteX0" fmla="*/ 0 w 341168"/>
                  <a:gd name="connsiteY0" fmla="*/ 0 h 78690"/>
                  <a:gd name="connsiteX1" fmla="*/ 341168 w 341168"/>
                  <a:gd name="connsiteY1" fmla="*/ 0 h 78690"/>
                  <a:gd name="connsiteX2" fmla="*/ 170853 w 341168"/>
                  <a:gd name="connsiteY2" fmla="*/ 78690 h 78690"/>
                  <a:gd name="connsiteX3" fmla="*/ 0 w 341168"/>
                  <a:gd name="connsiteY3" fmla="*/ 0 h 78690"/>
                </a:gdLst>
                <a:ahLst/>
                <a:cxnLst>
                  <a:cxn ang="0">
                    <a:pos x="connsiteX0" y="connsiteY0"/>
                  </a:cxn>
                  <a:cxn ang="0">
                    <a:pos x="connsiteX1" y="connsiteY1"/>
                  </a:cxn>
                  <a:cxn ang="0">
                    <a:pos x="connsiteX2" y="connsiteY2"/>
                  </a:cxn>
                  <a:cxn ang="0">
                    <a:pos x="connsiteX3" y="connsiteY3"/>
                  </a:cxn>
                </a:cxnLst>
                <a:rect l="l" t="t" r="r" b="b"/>
                <a:pathLst>
                  <a:path w="341168" h="78690">
                    <a:moveTo>
                      <a:pt x="0" y="0"/>
                    </a:moveTo>
                    <a:lnTo>
                      <a:pt x="341168" y="0"/>
                    </a:lnTo>
                    <a:cubicBezTo>
                      <a:pt x="301823" y="50664"/>
                      <a:pt x="233912" y="78690"/>
                      <a:pt x="170853" y="78690"/>
                    </a:cubicBezTo>
                    <a:cubicBezTo>
                      <a:pt x="115879" y="78690"/>
                      <a:pt x="48507" y="59287"/>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20" name="Title 1">
            <a:extLst>
              <a:ext uri="{FF2B5EF4-FFF2-40B4-BE49-F238E27FC236}">
                <a16:creationId xmlns:a16="http://schemas.microsoft.com/office/drawing/2014/main" id="{55874654-681A-41D0-A6C3-026B59CE0415}"/>
              </a:ext>
            </a:extLst>
          </p:cNvPr>
          <p:cNvSpPr txBox="1">
            <a:spLocks/>
          </p:cNvSpPr>
          <p:nvPr/>
        </p:nvSpPr>
        <p:spPr>
          <a:xfrm>
            <a:off x="1176257" y="1839191"/>
            <a:ext cx="10881360" cy="2502044"/>
          </a:xfrm>
        </p:spPr>
        <p:txBody>
          <a:bodyPr anchor="b">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br>
              <a:rPr lang="en-US" sz="5400" dirty="0"/>
            </a:br>
            <a:br>
              <a:rPr lang="en-US" sz="5400" dirty="0"/>
            </a:br>
            <a:br>
              <a:rPr lang="en-US" sz="5400" dirty="0"/>
            </a:br>
            <a:endParaRPr lang="en-US" sz="5400" dirty="0"/>
          </a:p>
          <a:p>
            <a:pPr algn="ctr"/>
            <a:r>
              <a:rPr lang="en-US" sz="5400" dirty="0"/>
              <a:t>                              Know</a:t>
            </a:r>
          </a:p>
          <a:p>
            <a:pPr algn="ctr"/>
            <a:r>
              <a:rPr lang="en-US" sz="5400" dirty="0"/>
              <a:t>                                 Monitor</a:t>
            </a:r>
          </a:p>
          <a:p>
            <a:pPr algn="ctr"/>
            <a:r>
              <a:rPr lang="en-US" sz="5400" dirty="0">
                <a:effectLst>
                  <a:outerShdw blurRad="50800" dist="38100" dir="2700000" algn="tl" rotWithShape="0">
                    <a:schemeClr val="accent3">
                      <a:lumMod val="20000"/>
                      <a:lumOff val="80000"/>
                      <a:alpha val="80000"/>
                    </a:schemeClr>
                  </a:outerShdw>
                </a:effectLst>
              </a:rPr>
              <a:t>Protection Strategies: Defend </a:t>
            </a:r>
          </a:p>
        </p:txBody>
      </p:sp>
      <p:sp>
        <p:nvSpPr>
          <p:cNvPr id="21" name="Slide Number Placeholder 5">
            <a:extLst>
              <a:ext uri="{FF2B5EF4-FFF2-40B4-BE49-F238E27FC236}">
                <a16:creationId xmlns:a16="http://schemas.microsoft.com/office/drawing/2014/main" id="{C241548A-9A8B-4D9E-93C1-510D50C11ADA}"/>
              </a:ext>
            </a:extLst>
          </p:cNvPr>
          <p:cNvSpPr txBox="1">
            <a:spLocks/>
          </p:cNvSpPr>
          <p:nvPr/>
        </p:nvSpPr>
        <p:spPr>
          <a:xfrm>
            <a:off x="11171902" y="6470650"/>
            <a:ext cx="8930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186485-5DB6-4586-BF39-0EA5B3D5871F}" type="slidenum">
              <a:rPr lang="en-US" smtClean="0"/>
              <a:pPr/>
              <a:t>29</a:t>
            </a:fld>
            <a:endParaRPr lang="en-US" dirty="0"/>
          </a:p>
        </p:txBody>
      </p:sp>
    </p:spTree>
    <p:extLst>
      <p:ext uri="{BB962C8B-B14F-4D97-AF65-F5344CB8AC3E}">
        <p14:creationId xmlns:p14="http://schemas.microsoft.com/office/powerpoint/2010/main" val="304220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Host</a:t>
            </a:r>
          </a:p>
        </p:txBody>
      </p:sp>
      <p:pic>
        <p:nvPicPr>
          <p:cNvPr id="7" name="Picture Placeholder 6" descr="A person wearing glasses and a tie&#10;&#10;Description automatically generated with medium confidence">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 t="2781" r="11137" b="25448"/>
          <a:stretch/>
        </p:blipFill>
        <p:spPr>
          <a:xfrm>
            <a:off x="2679872" y="1718222"/>
            <a:ext cx="2623570" cy="3178518"/>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5995856" y="2383876"/>
            <a:ext cx="5608320" cy="591474"/>
          </a:xfrm>
        </p:spPr>
        <p:txBody>
          <a:bodyPr/>
          <a:lstStyle/>
          <a:p>
            <a:r>
              <a:rPr lang="en-US" dirty="0"/>
              <a:t>Thomas E. Mitchell, CFP</a:t>
            </a:r>
            <a:r>
              <a:rPr lang="en-US" sz="2800" dirty="0">
                <a:solidFill>
                  <a:srgbClr val="333333"/>
                </a:solidFill>
                <a:effectLst/>
                <a:latin typeface="Calibri" panose="020F0502020204030204" pitchFamily="34" charset="0"/>
                <a:ea typeface="Calibri" panose="020F0502020204030204" pitchFamily="34" charset="0"/>
              </a:rPr>
              <a:t>®</a:t>
            </a:r>
            <a:endParaRPr lang="en-US" dirty="0"/>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5995856" y="2963917"/>
            <a:ext cx="5608320" cy="918734"/>
          </a:xfrm>
        </p:spPr>
        <p:txBody>
          <a:bodyPr/>
          <a:lstStyle/>
          <a:p>
            <a:pPr marL="0" indent="0">
              <a:buNone/>
            </a:pPr>
            <a:r>
              <a:rPr lang="en-US" i="1" dirty="0"/>
              <a:t>Senior Vice President</a:t>
            </a:r>
          </a:p>
          <a:p>
            <a:pPr marL="0" indent="0">
              <a:buNone/>
            </a:pPr>
            <a:r>
              <a:rPr lang="en-US" dirty="0"/>
              <a:t>TMitchell@OneAZcu.com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280" y="3926616"/>
            <a:ext cx="423390" cy="423390"/>
          </a:xfrm>
          <a:prstGeom prst="rect">
            <a:avLst/>
          </a:prstGeom>
        </p:spPr>
      </p:pic>
    </p:spTree>
    <p:extLst>
      <p:ext uri="{BB962C8B-B14F-4D97-AF65-F5344CB8AC3E}">
        <p14:creationId xmlns:p14="http://schemas.microsoft.com/office/powerpoint/2010/main" val="378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Passwords</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19" name="Rectangle: Rounded Corners 18">
            <a:extLst>
              <a:ext uri="{FF2B5EF4-FFF2-40B4-BE49-F238E27FC236}">
                <a16:creationId xmlns:a16="http://schemas.microsoft.com/office/drawing/2014/main" id="{A8FC821C-B84C-48B7-81B7-2DE71BEDBFEE}"/>
              </a:ext>
            </a:extLst>
          </p:cNvPr>
          <p:cNvSpPr/>
          <p:nvPr/>
        </p:nvSpPr>
        <p:spPr>
          <a:xfrm>
            <a:off x="5976598" y="2787124"/>
            <a:ext cx="1018095" cy="97480"/>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5D24512D-F11B-45B5-A782-D706CEDCAEDE}"/>
              </a:ext>
            </a:extLst>
          </p:cNvPr>
          <p:cNvSpPr txBox="1">
            <a:spLocks/>
          </p:cNvSpPr>
          <p:nvPr/>
        </p:nvSpPr>
        <p:spPr>
          <a:xfrm>
            <a:off x="1068538" y="1734516"/>
            <a:ext cx="5812322" cy="3312972"/>
          </a:xfr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2"/>
                </a:solidFill>
                <a:latin typeface="+mj-lt"/>
              </a:rPr>
              <a:t>Three keys for great “password etiquette”:</a:t>
            </a:r>
            <a:br>
              <a:rPr lang="en-US" sz="2400" dirty="0">
                <a:solidFill>
                  <a:schemeClr val="bg2"/>
                </a:solidFill>
                <a:latin typeface="+mj-lt"/>
              </a:rPr>
            </a:br>
            <a:r>
              <a:rPr lang="en-US" sz="2400" dirty="0"/>
              <a:t> </a:t>
            </a:r>
          </a:p>
          <a:p>
            <a:pPr marL="347663" indent="-347663">
              <a:buFont typeface="+mj-lt"/>
              <a:buAutoNum type="arabicPeriod"/>
            </a:pPr>
            <a:r>
              <a:rPr lang="en-US" sz="2200" u="sng" dirty="0">
                <a:solidFill>
                  <a:schemeClr val="tx1"/>
                </a:solidFill>
                <a:latin typeface="+mj-lt"/>
              </a:rPr>
              <a:t>Secrecy</a:t>
            </a:r>
            <a:r>
              <a:rPr lang="en-US" sz="2200" dirty="0">
                <a:solidFill>
                  <a:schemeClr val="tx1"/>
                </a:solidFill>
              </a:rPr>
              <a:t>: never shared, never exposed</a:t>
            </a:r>
          </a:p>
          <a:p>
            <a:pPr marL="347663" indent="-347663">
              <a:buFont typeface="+mj-lt"/>
              <a:buAutoNum type="arabicPeriod"/>
            </a:pPr>
            <a:endParaRPr lang="en-US" sz="2200" dirty="0">
              <a:solidFill>
                <a:schemeClr val="tx1"/>
              </a:solidFill>
            </a:endParaRPr>
          </a:p>
          <a:p>
            <a:pPr marL="347663" indent="-347663">
              <a:buFont typeface="+mj-lt"/>
              <a:buAutoNum type="arabicPeriod"/>
            </a:pPr>
            <a:r>
              <a:rPr lang="en-US" sz="2200" u="sng" dirty="0">
                <a:solidFill>
                  <a:schemeClr val="tx1"/>
                </a:solidFill>
                <a:latin typeface="+mj-lt"/>
              </a:rPr>
              <a:t>Complexity</a:t>
            </a:r>
            <a:r>
              <a:rPr lang="en-US" sz="2200" dirty="0">
                <a:solidFill>
                  <a:schemeClr val="tx1"/>
                </a:solidFill>
              </a:rPr>
              <a:t>: characters, symbols, phrases</a:t>
            </a:r>
          </a:p>
          <a:p>
            <a:pPr marL="347663" indent="-347663">
              <a:buFont typeface="+mj-lt"/>
              <a:buAutoNum type="arabicPeriod"/>
            </a:pPr>
            <a:endParaRPr lang="en-US" sz="2200" dirty="0">
              <a:solidFill>
                <a:schemeClr val="tx1"/>
              </a:solidFill>
            </a:endParaRPr>
          </a:p>
          <a:p>
            <a:pPr marL="347663" indent="-347663">
              <a:buFont typeface="+mj-lt"/>
              <a:buAutoNum type="arabicPeriod"/>
            </a:pPr>
            <a:r>
              <a:rPr lang="en-US" sz="2200" u="sng" dirty="0">
                <a:solidFill>
                  <a:schemeClr val="tx1"/>
                </a:solidFill>
                <a:latin typeface="+mj-lt"/>
              </a:rPr>
              <a:t>Variety</a:t>
            </a:r>
            <a:r>
              <a:rPr lang="en-US" sz="2200" dirty="0">
                <a:solidFill>
                  <a:schemeClr val="tx1"/>
                </a:solidFill>
              </a:rPr>
              <a:t>: always different, changed often </a:t>
            </a:r>
          </a:p>
        </p:txBody>
      </p:sp>
      <p:pic>
        <p:nvPicPr>
          <p:cNvPr id="23" name="Picture 22" descr="Graphical user interface, text, application&#10;&#10;Description automatically generated">
            <a:extLst>
              <a:ext uri="{FF2B5EF4-FFF2-40B4-BE49-F238E27FC236}">
                <a16:creationId xmlns:a16="http://schemas.microsoft.com/office/drawing/2014/main" id="{8449D668-9A86-442B-A525-971E09AD1244}"/>
              </a:ext>
            </a:extLst>
          </p:cNvPr>
          <p:cNvPicPr>
            <a:picLocks noChangeAspect="1"/>
          </p:cNvPicPr>
          <p:nvPr/>
        </p:nvPicPr>
        <p:blipFill rotWithShape="1">
          <a:blip r:embed="rId4"/>
          <a:srcRect l="1901" t="10865" b="9714"/>
          <a:stretch/>
        </p:blipFill>
        <p:spPr>
          <a:xfrm>
            <a:off x="7289876" y="1472860"/>
            <a:ext cx="2302817" cy="4034672"/>
          </a:xfrm>
          <a:prstGeom prst="rect">
            <a:avLst/>
          </a:prstGeom>
          <a:ln>
            <a:solidFill>
              <a:srgbClr val="83837B"/>
            </a:solidFill>
          </a:ln>
        </p:spPr>
      </p:pic>
      <p:pic>
        <p:nvPicPr>
          <p:cNvPr id="24" name="Picture 23" descr="Graphical user interface, application&#10;&#10;Description automatically generated">
            <a:extLst>
              <a:ext uri="{FF2B5EF4-FFF2-40B4-BE49-F238E27FC236}">
                <a16:creationId xmlns:a16="http://schemas.microsoft.com/office/drawing/2014/main" id="{24BA505E-DCA7-458F-A583-D7B7F8A420CA}"/>
              </a:ext>
            </a:extLst>
          </p:cNvPr>
          <p:cNvPicPr>
            <a:picLocks noChangeAspect="1"/>
          </p:cNvPicPr>
          <p:nvPr/>
        </p:nvPicPr>
        <p:blipFill rotWithShape="1">
          <a:blip r:embed="rId5"/>
          <a:srcRect l="163" t="9294" r="-1" b="10020"/>
          <a:stretch/>
        </p:blipFill>
        <p:spPr>
          <a:xfrm>
            <a:off x="8944884" y="2108109"/>
            <a:ext cx="2409286" cy="4213783"/>
          </a:xfrm>
          <a:prstGeom prst="rect">
            <a:avLst/>
          </a:prstGeom>
          <a:ln>
            <a:solidFill>
              <a:srgbClr val="83837B"/>
            </a:solidFill>
          </a:ln>
        </p:spPr>
      </p:pic>
      <p:sp>
        <p:nvSpPr>
          <p:cNvPr id="25" name="TextBox 24">
            <a:extLst>
              <a:ext uri="{FF2B5EF4-FFF2-40B4-BE49-F238E27FC236}">
                <a16:creationId xmlns:a16="http://schemas.microsoft.com/office/drawing/2014/main" id="{8E617362-25C4-4D35-A653-554A777839F2}"/>
              </a:ext>
            </a:extLst>
          </p:cNvPr>
          <p:cNvSpPr txBox="1"/>
          <p:nvPr/>
        </p:nvSpPr>
        <p:spPr>
          <a:xfrm>
            <a:off x="6858001" y="1125201"/>
            <a:ext cx="4963364" cy="475675"/>
          </a:xfrm>
          <a:prstGeom prst="rect">
            <a:avLst/>
          </a:prstGeom>
        </p:spPr>
        <p:txBody>
          <a:bodyPr vert="horz" wrap="none" lIns="0" tIns="0" rIns="0" bIns="0" rtlCol="0" anchor="t" anchorCtr="0">
            <a:noAutofit/>
          </a:bodyPr>
          <a:lstStyle/>
          <a:p>
            <a:pPr algn="ctr"/>
            <a:r>
              <a:rPr lang="en-US" sz="1700" b="1" dirty="0">
                <a:solidFill>
                  <a:schemeClr val="bg2"/>
                </a:solidFill>
                <a:latin typeface="+mj-lt"/>
              </a:rPr>
              <a:t>Consider a Password Manager for security and ease.</a:t>
            </a:r>
          </a:p>
        </p:txBody>
      </p:sp>
      <p:sp>
        <p:nvSpPr>
          <p:cNvPr id="26" name="TextBox 25">
            <a:extLst>
              <a:ext uri="{FF2B5EF4-FFF2-40B4-BE49-F238E27FC236}">
                <a16:creationId xmlns:a16="http://schemas.microsoft.com/office/drawing/2014/main" id="{ECCC772F-5B15-4843-9A00-A5967904A0B3}"/>
              </a:ext>
            </a:extLst>
          </p:cNvPr>
          <p:cNvSpPr txBox="1"/>
          <p:nvPr/>
        </p:nvSpPr>
        <p:spPr>
          <a:xfrm>
            <a:off x="1276742" y="5433052"/>
            <a:ext cx="5109329" cy="331839"/>
          </a:xfrm>
          <a:prstGeom prst="rect">
            <a:avLst/>
          </a:prstGeom>
        </p:spPr>
        <p:txBody>
          <a:bodyPr vert="horz" wrap="none" lIns="0" tIns="0" rIns="0" bIns="0" rtlCol="0" anchor="b" anchorCtr="0">
            <a:noAutofit/>
          </a:bodyPr>
          <a:lstStyle/>
          <a:p>
            <a:pPr algn="ctr"/>
            <a:r>
              <a:rPr lang="en-US" sz="2400" b="1" dirty="0">
                <a:latin typeface="+mj-lt"/>
              </a:rPr>
              <a:t>Sample Strong Password:  </a:t>
            </a:r>
            <a:r>
              <a:rPr lang="en-US" sz="2400" spc="0" dirty="0"/>
              <a:t>Jelly22fi$h-10</a:t>
            </a:r>
          </a:p>
        </p:txBody>
      </p:sp>
      <p:sp>
        <p:nvSpPr>
          <p:cNvPr id="27" name="Slide Number Placeholder 4">
            <a:extLst>
              <a:ext uri="{FF2B5EF4-FFF2-40B4-BE49-F238E27FC236}">
                <a16:creationId xmlns:a16="http://schemas.microsoft.com/office/drawing/2014/main" id="{44F0028F-630E-4CEB-969E-766EF519BBE9}"/>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30</a:t>
            </a:fld>
            <a:endParaRPr lang="en-US" sz="1100">
              <a:solidFill>
                <a:srgbClr val="595959"/>
              </a:solidFill>
            </a:endParaRPr>
          </a:p>
        </p:txBody>
      </p:sp>
    </p:spTree>
    <p:extLst>
      <p:ext uri="{BB962C8B-B14F-4D97-AF65-F5344CB8AC3E}">
        <p14:creationId xmlns:p14="http://schemas.microsoft.com/office/powerpoint/2010/main" val="166686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Multi-Factor Authentication (MFA)</a:t>
            </a:r>
          </a:p>
        </p:txBody>
      </p:sp>
      <p:sp>
        <p:nvSpPr>
          <p:cNvPr id="14" name="Content Placeholder 2">
            <a:extLst>
              <a:ext uri="{FF2B5EF4-FFF2-40B4-BE49-F238E27FC236}">
                <a16:creationId xmlns:a16="http://schemas.microsoft.com/office/drawing/2014/main" id="{628FB24C-CDCD-4B2E-970C-5D9E1526BE3B}"/>
              </a:ext>
            </a:extLst>
          </p:cNvPr>
          <p:cNvSpPr>
            <a:spLocks noGrp="1"/>
          </p:cNvSpPr>
          <p:nvPr>
            <p:ph sz="quarter" idx="12"/>
          </p:nvPr>
        </p:nvSpPr>
        <p:spPr>
          <a:xfrm>
            <a:off x="1075574" y="1051218"/>
            <a:ext cx="10590600" cy="535266"/>
          </a:xfrm>
        </p:spPr>
        <p:txBody>
          <a:bodyPr/>
          <a:lstStyle/>
          <a:p>
            <a:pPr marL="0" indent="0">
              <a:buNone/>
            </a:pPr>
            <a:r>
              <a:rPr lang="en-US" sz="2400" dirty="0">
                <a:solidFill>
                  <a:schemeClr val="bg2"/>
                </a:solidFill>
                <a:latin typeface="+mj-lt"/>
              </a:rPr>
              <a:t>Always review Account and Security settings and utilize options for MFA or 2FA.</a:t>
            </a:r>
          </a:p>
        </p:txBody>
      </p:sp>
      <p:sp>
        <p:nvSpPr>
          <p:cNvPr id="7" name="TextBox 6">
            <a:extLst>
              <a:ext uri="{FF2B5EF4-FFF2-40B4-BE49-F238E27FC236}">
                <a16:creationId xmlns:a16="http://schemas.microsoft.com/office/drawing/2014/main" id="{BD177311-EB8E-414F-8C79-B9157555BB4E}"/>
              </a:ext>
            </a:extLst>
          </p:cNvPr>
          <p:cNvSpPr txBox="1"/>
          <p:nvPr/>
        </p:nvSpPr>
        <p:spPr>
          <a:xfrm>
            <a:off x="1168668" y="1984495"/>
            <a:ext cx="6091668" cy="2023007"/>
          </a:xfrm>
          <a:prstGeom prst="rect">
            <a:avLst/>
          </a:prstGeom>
        </p:spPr>
        <p:txBody>
          <a:bodyPr vert="horz" wrap="none" lIns="0" tIns="0" rIns="0" bIns="0" rtlCol="0" anchor="t" anchorCtr="0">
            <a:noAutofit/>
          </a:bodyPr>
          <a:lstStyle/>
          <a:p>
            <a:pPr>
              <a:spcBef>
                <a:spcPts val="600"/>
              </a:spcBef>
            </a:pPr>
            <a:r>
              <a:rPr lang="en-US" sz="2400" dirty="0">
                <a:solidFill>
                  <a:schemeClr val="bg2"/>
                </a:solidFill>
                <a:latin typeface="+mj-lt"/>
                <a:cs typeface="Arial" pitchFamily="34" charset="0"/>
              </a:rPr>
              <a:t>Make Multi-Factor Authentication a priority for:</a:t>
            </a:r>
          </a:p>
          <a:p>
            <a:pPr marL="342900" indent="-342900">
              <a:spcBef>
                <a:spcPts val="600"/>
              </a:spcBef>
              <a:buClr>
                <a:schemeClr val="bg2"/>
              </a:buClr>
              <a:buFont typeface="Arial" panose="020B0604020202020204" pitchFamily="34" charset="0"/>
              <a:buChar char="•"/>
            </a:pPr>
            <a:r>
              <a:rPr lang="en-US" sz="2000" dirty="0">
                <a:cs typeface="Arial" pitchFamily="34" charset="0"/>
              </a:rPr>
              <a:t>All Banking and Finance Accounts </a:t>
            </a:r>
          </a:p>
          <a:p>
            <a:pPr marL="342900" indent="-342900">
              <a:spcBef>
                <a:spcPts val="600"/>
              </a:spcBef>
              <a:buClr>
                <a:schemeClr val="bg2"/>
              </a:buClr>
              <a:buFont typeface="Arial" panose="020B0604020202020204" pitchFamily="34" charset="0"/>
              <a:buChar char="•"/>
            </a:pPr>
            <a:r>
              <a:rPr lang="en-US" sz="2000" dirty="0">
                <a:cs typeface="Arial" pitchFamily="34" charset="0"/>
              </a:rPr>
              <a:t>Social Media Accounts</a:t>
            </a:r>
          </a:p>
          <a:p>
            <a:pPr marL="342900" indent="-342900">
              <a:spcBef>
                <a:spcPts val="600"/>
              </a:spcBef>
              <a:buClr>
                <a:schemeClr val="bg2"/>
              </a:buClr>
              <a:buFont typeface="Arial" panose="020B0604020202020204" pitchFamily="34" charset="0"/>
              <a:buChar char="•"/>
            </a:pPr>
            <a:r>
              <a:rPr lang="en-US" sz="2000" dirty="0">
                <a:cs typeface="Arial" pitchFamily="34" charset="0"/>
              </a:rPr>
              <a:t>Google and Apple ID Accounts</a:t>
            </a:r>
          </a:p>
          <a:p>
            <a:pPr marL="342900" indent="-342900">
              <a:spcBef>
                <a:spcPts val="600"/>
              </a:spcBef>
              <a:buClr>
                <a:schemeClr val="bg2"/>
              </a:buClr>
              <a:buFont typeface="Arial" panose="020B0604020202020204" pitchFamily="34" charset="0"/>
              <a:buChar char="•"/>
            </a:pPr>
            <a:r>
              <a:rPr lang="en-US" sz="2000" dirty="0">
                <a:cs typeface="Arial" pitchFamily="34" charset="0"/>
              </a:rPr>
              <a:t>Wireless Provider Account</a:t>
            </a:r>
          </a:p>
          <a:p>
            <a:pPr>
              <a:spcBef>
                <a:spcPts val="600"/>
              </a:spcBef>
            </a:pPr>
            <a:endParaRPr lang="en-US" sz="1600" spc="0" dirty="0"/>
          </a:p>
        </p:txBody>
      </p:sp>
      <p:sp>
        <p:nvSpPr>
          <p:cNvPr id="8" name="TextBox 7">
            <a:extLst>
              <a:ext uri="{FF2B5EF4-FFF2-40B4-BE49-F238E27FC236}">
                <a16:creationId xmlns:a16="http://schemas.microsoft.com/office/drawing/2014/main" id="{D90FDE53-9799-49AD-B40A-22BF7E9B13F5}"/>
              </a:ext>
            </a:extLst>
          </p:cNvPr>
          <p:cNvSpPr txBox="1"/>
          <p:nvPr/>
        </p:nvSpPr>
        <p:spPr>
          <a:xfrm>
            <a:off x="7255718" y="2694797"/>
            <a:ext cx="4602526" cy="830997"/>
          </a:xfrm>
          <a:prstGeom prst="rect">
            <a:avLst/>
          </a:prstGeom>
          <a:noFill/>
        </p:spPr>
        <p:txBody>
          <a:bodyPr wrap="square">
            <a:spAutoFit/>
          </a:bodyPr>
          <a:lstStyle/>
          <a:p>
            <a:r>
              <a:rPr lang="en-US" sz="2400" b="1" dirty="0">
                <a:solidFill>
                  <a:schemeClr val="bg2"/>
                </a:solidFill>
                <a:latin typeface="+mj-lt"/>
              </a:rPr>
              <a:t>MFA blocks 99.9% of automated attacks. </a:t>
            </a:r>
            <a:r>
              <a:rPr lang="en-US" sz="2000" b="1" dirty="0">
                <a:solidFill>
                  <a:schemeClr val="bg2"/>
                </a:solidFill>
                <a:latin typeface="+mj-lt"/>
              </a:rPr>
              <a:t>- Microsoft</a:t>
            </a:r>
            <a:endParaRPr lang="en-US" sz="2400" b="1" dirty="0">
              <a:solidFill>
                <a:schemeClr val="bg2"/>
              </a:solidFill>
              <a:latin typeface="+mj-lt"/>
            </a:endParaRPr>
          </a:p>
        </p:txBody>
      </p:sp>
      <p:sp>
        <p:nvSpPr>
          <p:cNvPr id="9" name="TextBox 8">
            <a:extLst>
              <a:ext uri="{FF2B5EF4-FFF2-40B4-BE49-F238E27FC236}">
                <a16:creationId xmlns:a16="http://schemas.microsoft.com/office/drawing/2014/main" id="{B25A5F79-1BD2-4DBB-BBEA-466849314226}"/>
              </a:ext>
            </a:extLst>
          </p:cNvPr>
          <p:cNvSpPr txBox="1"/>
          <p:nvPr/>
        </p:nvSpPr>
        <p:spPr>
          <a:xfrm>
            <a:off x="1150380" y="6348983"/>
            <a:ext cx="7883892" cy="188287"/>
          </a:xfrm>
          <a:prstGeom prst="rect">
            <a:avLst/>
          </a:prstGeom>
        </p:spPr>
        <p:txBody>
          <a:bodyPr vert="horz" wrap="none" lIns="0" tIns="0" rIns="0" bIns="0" rtlCol="0" anchor="t" anchorCtr="0">
            <a:noAutofit/>
          </a:bodyPr>
          <a:lstStyle/>
          <a:p>
            <a:r>
              <a:rPr lang="en-US" sz="1100" dirty="0">
                <a:solidFill>
                  <a:srgbClr val="595959"/>
                </a:solidFill>
              </a:rPr>
              <a:t>https://www.zdnet.com/article/microsoft-using-multi-factor-authentication-blocks-99-9-of-account-hacks/</a:t>
            </a:r>
          </a:p>
          <a:p>
            <a:endParaRPr lang="en-US" sz="1600" spc="0" dirty="0">
              <a:solidFill>
                <a:srgbClr val="595959"/>
              </a:solidFill>
            </a:endParaRPr>
          </a:p>
        </p:txBody>
      </p:sp>
      <p:pic>
        <p:nvPicPr>
          <p:cNvPr id="11" name="Content Placeholder 11">
            <a:extLst>
              <a:ext uri="{FF2B5EF4-FFF2-40B4-BE49-F238E27FC236}">
                <a16:creationId xmlns:a16="http://schemas.microsoft.com/office/drawing/2014/main" id="{34A934BD-BD08-4982-AA33-ECEC94613ABE}"/>
              </a:ext>
            </a:extLst>
          </p:cNvPr>
          <p:cNvPicPr>
            <a:picLocks noChangeAspect="1"/>
          </p:cNvPicPr>
          <p:nvPr/>
        </p:nvPicPr>
        <p:blipFill>
          <a:blip r:embed="rId3"/>
          <a:stretch>
            <a:fillRect/>
          </a:stretch>
        </p:blipFill>
        <p:spPr>
          <a:xfrm>
            <a:off x="2294385" y="4109795"/>
            <a:ext cx="8519384" cy="2171445"/>
          </a:xfrm>
          <a:prstGeom prst="rect">
            <a:avLst/>
          </a:prstGeom>
        </p:spPr>
      </p:pic>
      <p:sp>
        <p:nvSpPr>
          <p:cNvPr id="12" name="Slide Number Placeholder 4">
            <a:extLst>
              <a:ext uri="{FF2B5EF4-FFF2-40B4-BE49-F238E27FC236}">
                <a16:creationId xmlns:a16="http://schemas.microsoft.com/office/drawing/2014/main" id="{7D50E850-736D-43C8-8393-629B118490AD}"/>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31</a:t>
            </a:fld>
            <a:endParaRPr lang="en-US" sz="1100">
              <a:solidFill>
                <a:srgbClr val="595959"/>
              </a:solidFill>
            </a:endParaRPr>
          </a:p>
        </p:txBody>
      </p:sp>
    </p:spTree>
    <p:extLst>
      <p:ext uri="{BB962C8B-B14F-4D97-AF65-F5344CB8AC3E}">
        <p14:creationId xmlns:p14="http://schemas.microsoft.com/office/powerpoint/2010/main" val="189711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37382"/>
            <a:ext cx="10563214" cy="831297"/>
          </a:xfrm>
        </p:spPr>
        <p:txBody>
          <a:bodyPr/>
          <a:lstStyle/>
          <a:p>
            <a:pPr>
              <a:lnSpc>
                <a:spcPct val="100000"/>
              </a:lnSpc>
            </a:pPr>
            <a:r>
              <a:rPr lang="en-US" sz="4600" dirty="0"/>
              <a:t>Credit Monitoring and ID Theft Protection Services</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19" name="Rectangle: Rounded Corners 18">
            <a:extLst>
              <a:ext uri="{FF2B5EF4-FFF2-40B4-BE49-F238E27FC236}">
                <a16:creationId xmlns:a16="http://schemas.microsoft.com/office/drawing/2014/main" id="{A8FC821C-B84C-48B7-81B7-2DE71BEDBFEE}"/>
              </a:ext>
            </a:extLst>
          </p:cNvPr>
          <p:cNvSpPr/>
          <p:nvPr/>
        </p:nvSpPr>
        <p:spPr>
          <a:xfrm>
            <a:off x="5976598" y="2787124"/>
            <a:ext cx="1018095" cy="97480"/>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F43100C-4295-40C9-B1FC-812F661CD639}"/>
              </a:ext>
            </a:extLst>
          </p:cNvPr>
          <p:cNvSpPr txBox="1">
            <a:spLocks/>
          </p:cNvSpPr>
          <p:nvPr/>
        </p:nvSpPr>
        <p:spPr>
          <a:xfrm>
            <a:off x="1167014" y="1623854"/>
            <a:ext cx="5514068" cy="1107996"/>
          </a:xfr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400" dirty="0">
                <a:solidFill>
                  <a:schemeClr val="bg2"/>
                </a:solidFill>
                <a:latin typeface="+mj-lt"/>
              </a:rPr>
              <a:t>Consider services like Experian, CreditWise from Capital One, or LifeLock/Identity Guard</a:t>
            </a:r>
          </a:p>
        </p:txBody>
      </p:sp>
      <p:pic>
        <p:nvPicPr>
          <p:cNvPr id="18" name="Picture 17" descr="Graphical user interface, application&#10;&#10;Description automatically generated">
            <a:extLst>
              <a:ext uri="{FF2B5EF4-FFF2-40B4-BE49-F238E27FC236}">
                <a16:creationId xmlns:a16="http://schemas.microsoft.com/office/drawing/2014/main" id="{18D3F9B3-2DE6-4CFC-B81E-260D2893AB7B}"/>
              </a:ext>
            </a:extLst>
          </p:cNvPr>
          <p:cNvPicPr>
            <a:picLocks noChangeAspect="1"/>
          </p:cNvPicPr>
          <p:nvPr/>
        </p:nvPicPr>
        <p:blipFill>
          <a:blip r:embed="rId4"/>
          <a:stretch>
            <a:fillRect/>
          </a:stretch>
        </p:blipFill>
        <p:spPr>
          <a:xfrm>
            <a:off x="6416640" y="1671479"/>
            <a:ext cx="5185572" cy="3912429"/>
          </a:xfrm>
          <a:prstGeom prst="rect">
            <a:avLst/>
          </a:prstGeom>
        </p:spPr>
      </p:pic>
      <p:sp>
        <p:nvSpPr>
          <p:cNvPr id="20" name="TextBox 19">
            <a:extLst>
              <a:ext uri="{FF2B5EF4-FFF2-40B4-BE49-F238E27FC236}">
                <a16:creationId xmlns:a16="http://schemas.microsoft.com/office/drawing/2014/main" id="{22D2C239-EA7F-4473-9DA8-479B0DDA0B91}"/>
              </a:ext>
            </a:extLst>
          </p:cNvPr>
          <p:cNvSpPr txBox="1"/>
          <p:nvPr/>
        </p:nvSpPr>
        <p:spPr>
          <a:xfrm>
            <a:off x="1162164" y="3042747"/>
            <a:ext cx="5010036" cy="3034966"/>
          </a:xfrm>
          <a:prstGeom prst="rect">
            <a:avLst/>
          </a:prstGeom>
        </p:spPr>
        <p:txBody>
          <a:bodyPr vert="horz" wrap="none" lIns="0" tIns="0" rIns="0" bIns="0" rtlCol="0" anchor="t" anchorCtr="0">
            <a:noAutofit/>
          </a:bodyPr>
          <a:lstStyle/>
          <a:p>
            <a:pPr marL="285750" indent="-285750">
              <a:spcBef>
                <a:spcPts val="1200"/>
              </a:spcBef>
              <a:buClr>
                <a:schemeClr val="bg2"/>
              </a:buClr>
              <a:buFont typeface="Arial" panose="020B0604020202020204" pitchFamily="34" charset="0"/>
              <a:buChar char="•"/>
            </a:pPr>
            <a:r>
              <a:rPr lang="en-US" sz="2200" dirty="0"/>
              <a:t>Authorizations and alerts</a:t>
            </a:r>
          </a:p>
          <a:p>
            <a:pPr marL="285750" indent="-285750">
              <a:spcBef>
                <a:spcPts val="1200"/>
              </a:spcBef>
              <a:buClr>
                <a:schemeClr val="bg2"/>
              </a:buClr>
              <a:buFont typeface="Arial" panose="020B0604020202020204" pitchFamily="34" charset="0"/>
              <a:buChar char="•"/>
            </a:pPr>
            <a:r>
              <a:rPr lang="en-US" sz="2200" dirty="0"/>
              <a:t>Features include:</a:t>
            </a:r>
          </a:p>
          <a:p>
            <a:pPr marL="695325" lvl="1" indent="-342900">
              <a:spcBef>
                <a:spcPts val="600"/>
              </a:spcBef>
              <a:buClr>
                <a:schemeClr val="bg2"/>
              </a:buClr>
              <a:buFont typeface="Arial" panose="020B0604020202020204" pitchFamily="34" charset="0"/>
              <a:buChar char="•"/>
            </a:pPr>
            <a:r>
              <a:rPr lang="en-US" sz="2200" dirty="0"/>
              <a:t>Liability protection</a:t>
            </a:r>
          </a:p>
          <a:p>
            <a:pPr marL="695325" lvl="1" indent="-342900">
              <a:spcBef>
                <a:spcPts val="600"/>
              </a:spcBef>
              <a:buClr>
                <a:schemeClr val="bg2"/>
              </a:buClr>
              <a:buFont typeface="Arial" panose="020B0604020202020204" pitchFamily="34" charset="0"/>
              <a:buChar char="•"/>
            </a:pPr>
            <a:r>
              <a:rPr lang="en-US" sz="2200" dirty="0"/>
              <a:t>Credit Scores and reports</a:t>
            </a:r>
          </a:p>
          <a:p>
            <a:pPr marL="695325" lvl="1" indent="-342900">
              <a:spcBef>
                <a:spcPts val="600"/>
              </a:spcBef>
              <a:buClr>
                <a:schemeClr val="bg2"/>
              </a:buClr>
              <a:buFont typeface="Arial" panose="020B0604020202020204" pitchFamily="34" charset="0"/>
              <a:buChar char="•"/>
            </a:pPr>
            <a:r>
              <a:rPr lang="en-US" sz="2200" dirty="0"/>
              <a:t>Dark Web monitoring</a:t>
            </a:r>
          </a:p>
          <a:p>
            <a:pPr marL="285750" indent="-285750">
              <a:spcBef>
                <a:spcPts val="1200"/>
              </a:spcBef>
              <a:buClr>
                <a:schemeClr val="bg2"/>
              </a:buClr>
              <a:buFont typeface="Arial" panose="020B0604020202020204" pitchFamily="34" charset="0"/>
              <a:buChar char="•"/>
            </a:pPr>
            <a:r>
              <a:rPr lang="en-US" sz="2200" dirty="0"/>
              <a:t>Frequently offered free by employers</a:t>
            </a:r>
          </a:p>
          <a:p>
            <a:pPr>
              <a:spcBef>
                <a:spcPts val="1200"/>
              </a:spcBef>
              <a:buClr>
                <a:schemeClr val="bg2"/>
              </a:buClr>
            </a:pPr>
            <a:endParaRPr lang="en-US" sz="2200" spc="0" dirty="0"/>
          </a:p>
        </p:txBody>
      </p:sp>
      <p:sp>
        <p:nvSpPr>
          <p:cNvPr id="21" name="Slide Number Placeholder 4">
            <a:extLst>
              <a:ext uri="{FF2B5EF4-FFF2-40B4-BE49-F238E27FC236}">
                <a16:creationId xmlns:a16="http://schemas.microsoft.com/office/drawing/2014/main" id="{84096879-C35C-46B0-9592-F42D32FD2BC8}"/>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32</a:t>
            </a:fld>
            <a:endParaRPr lang="en-US" sz="1100">
              <a:solidFill>
                <a:srgbClr val="595959"/>
              </a:solidFill>
            </a:endParaRPr>
          </a:p>
        </p:txBody>
      </p:sp>
    </p:spTree>
    <p:extLst>
      <p:ext uri="{BB962C8B-B14F-4D97-AF65-F5344CB8AC3E}">
        <p14:creationId xmlns:p14="http://schemas.microsoft.com/office/powerpoint/2010/main" val="81237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dirty="0"/>
              <a:t>Government Accounts</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8" name="Content Placeholder 2">
            <a:extLst>
              <a:ext uri="{FF2B5EF4-FFF2-40B4-BE49-F238E27FC236}">
                <a16:creationId xmlns:a16="http://schemas.microsoft.com/office/drawing/2014/main" id="{FF0FF2C7-71D3-467F-9948-9CD15F5C30BD}"/>
              </a:ext>
            </a:extLst>
          </p:cNvPr>
          <p:cNvSpPr txBox="1">
            <a:spLocks/>
          </p:cNvSpPr>
          <p:nvPr/>
        </p:nvSpPr>
        <p:spPr>
          <a:xfrm>
            <a:off x="1057286" y="1326866"/>
            <a:ext cx="10544926" cy="738664"/>
          </a:xfr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solidFill>
                <a:latin typeface="+mj-lt"/>
              </a:rPr>
              <a:t>The SSA and IRS offer online access to review and protect your accounts.</a:t>
            </a:r>
          </a:p>
        </p:txBody>
      </p:sp>
      <p:pic>
        <p:nvPicPr>
          <p:cNvPr id="14" name="Picture 13">
            <a:extLst>
              <a:ext uri="{FF2B5EF4-FFF2-40B4-BE49-F238E27FC236}">
                <a16:creationId xmlns:a16="http://schemas.microsoft.com/office/drawing/2014/main" id="{10407CF7-FA0D-44E9-AE2F-E7852661B7B3}"/>
              </a:ext>
            </a:extLst>
          </p:cNvPr>
          <p:cNvPicPr>
            <a:picLocks noChangeAspect="1" noChangeArrowheads="1"/>
          </p:cNvPicPr>
          <p:nvPr/>
        </p:nvPicPr>
        <p:blipFill>
          <a:blip r:embed="rId4" cstate="print"/>
          <a:stretch>
            <a:fillRect/>
          </a:stretch>
        </p:blipFill>
        <p:spPr bwMode="auto">
          <a:xfrm>
            <a:off x="8708767" y="4353438"/>
            <a:ext cx="2619406" cy="1989067"/>
          </a:xfrm>
          <a:prstGeom prst="rect">
            <a:avLst/>
          </a:prstGeom>
          <a:noFill/>
          <a:ln w="9525">
            <a:noFill/>
            <a:miter lim="800000"/>
            <a:headEnd/>
            <a:tailEnd/>
          </a:ln>
        </p:spPr>
      </p:pic>
      <p:sp>
        <p:nvSpPr>
          <p:cNvPr id="15" name="TextBox 14">
            <a:extLst>
              <a:ext uri="{FF2B5EF4-FFF2-40B4-BE49-F238E27FC236}">
                <a16:creationId xmlns:a16="http://schemas.microsoft.com/office/drawing/2014/main" id="{C38ED48F-9443-4C9A-A37E-4A055A1A108C}"/>
              </a:ext>
            </a:extLst>
          </p:cNvPr>
          <p:cNvSpPr txBox="1"/>
          <p:nvPr/>
        </p:nvSpPr>
        <p:spPr>
          <a:xfrm>
            <a:off x="3054967" y="2252094"/>
            <a:ext cx="6858000" cy="2660904"/>
          </a:xfrm>
          <a:prstGeom prst="rect">
            <a:avLst/>
          </a:prstGeom>
        </p:spPr>
        <p:txBody>
          <a:bodyPr vert="horz" wrap="none" lIns="0" tIns="0" rIns="0" bIns="0" rtlCol="0" anchor="t" anchorCtr="0">
            <a:noAutofit/>
          </a:bodyPr>
          <a:lstStyle/>
          <a:p>
            <a:pPr marL="342900" indent="-342900">
              <a:spcBef>
                <a:spcPts val="1200"/>
              </a:spcBef>
              <a:buClr>
                <a:schemeClr val="bg2"/>
              </a:buClr>
              <a:buFont typeface="Arial" panose="020B0604020202020204" pitchFamily="34" charset="0"/>
              <a:buChar char="•"/>
            </a:pPr>
            <a:r>
              <a:rPr lang="en-US" sz="2400" dirty="0"/>
              <a:t>Create accounts at SSA and IRS.</a:t>
            </a:r>
          </a:p>
          <a:p>
            <a:pPr marL="342900" indent="-342900">
              <a:spcBef>
                <a:spcPts val="1200"/>
              </a:spcBef>
              <a:buClr>
                <a:schemeClr val="bg2"/>
              </a:buClr>
              <a:buFont typeface="Arial" panose="020B0604020202020204" pitchFamily="34" charset="0"/>
              <a:buChar char="•"/>
            </a:pPr>
            <a:r>
              <a:rPr lang="en-US" sz="2400" dirty="0"/>
              <a:t>Verify all existing information.</a:t>
            </a:r>
          </a:p>
          <a:p>
            <a:pPr marL="342900" indent="-342900">
              <a:spcBef>
                <a:spcPts val="1200"/>
              </a:spcBef>
              <a:buClr>
                <a:schemeClr val="bg2"/>
              </a:buClr>
              <a:buFont typeface="Arial" panose="020B0604020202020204" pitchFamily="34" charset="0"/>
              <a:buChar char="•"/>
            </a:pPr>
            <a:r>
              <a:rPr lang="en-US" sz="2400" dirty="0"/>
              <a:t>Explore opportunities to set alerts/notifications.</a:t>
            </a:r>
          </a:p>
          <a:p>
            <a:pPr marL="342900" indent="-342900">
              <a:spcBef>
                <a:spcPts val="1200"/>
              </a:spcBef>
              <a:buClr>
                <a:schemeClr val="bg2"/>
              </a:buClr>
              <a:buFont typeface="Arial" panose="020B0604020202020204" pitchFamily="34" charset="0"/>
              <a:buChar char="•"/>
            </a:pPr>
            <a:r>
              <a:rPr lang="en-US" sz="2400" dirty="0"/>
              <a:t>Secure accounts with strong passwords.</a:t>
            </a:r>
          </a:p>
          <a:p>
            <a:pPr marL="342900" indent="-342900">
              <a:spcBef>
                <a:spcPts val="1200"/>
              </a:spcBef>
              <a:buClr>
                <a:schemeClr val="bg2"/>
              </a:buClr>
              <a:buFont typeface="Arial" panose="020B0604020202020204" pitchFamily="34" charset="0"/>
              <a:buChar char="•"/>
            </a:pPr>
            <a:endParaRPr lang="en-US" sz="2400" dirty="0"/>
          </a:p>
          <a:p>
            <a:pPr marL="342900" indent="-342900">
              <a:spcBef>
                <a:spcPts val="1200"/>
              </a:spcBef>
              <a:buClr>
                <a:schemeClr val="bg2"/>
              </a:buClr>
              <a:buFont typeface="Arial" panose="020B0604020202020204" pitchFamily="34" charset="0"/>
              <a:buChar char="•"/>
            </a:pPr>
            <a:endParaRPr lang="en-US" sz="2400" dirty="0"/>
          </a:p>
          <a:p>
            <a:pPr marL="342900" indent="-342900">
              <a:spcBef>
                <a:spcPts val="1200"/>
              </a:spcBef>
              <a:buClr>
                <a:schemeClr val="bg2"/>
              </a:buClr>
              <a:buFont typeface="Arial" panose="020B0604020202020204" pitchFamily="34" charset="0"/>
              <a:buChar char="•"/>
            </a:pPr>
            <a:endParaRPr lang="en-US" sz="2400" dirty="0"/>
          </a:p>
        </p:txBody>
      </p:sp>
      <p:pic>
        <p:nvPicPr>
          <p:cNvPr id="17" name="Content Placeholder 7">
            <a:extLst>
              <a:ext uri="{FF2B5EF4-FFF2-40B4-BE49-F238E27FC236}">
                <a16:creationId xmlns:a16="http://schemas.microsoft.com/office/drawing/2014/main" id="{F9682AEC-CAA9-4BED-99B7-CF78522CC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7717" y="4252238"/>
            <a:ext cx="2105517" cy="2105517"/>
          </a:xfrm>
          <a:prstGeom prst="rect">
            <a:avLst/>
          </a:prstGeom>
        </p:spPr>
      </p:pic>
      <p:sp>
        <p:nvSpPr>
          <p:cNvPr id="18" name="Slide Number Placeholder 4">
            <a:extLst>
              <a:ext uri="{FF2B5EF4-FFF2-40B4-BE49-F238E27FC236}">
                <a16:creationId xmlns:a16="http://schemas.microsoft.com/office/drawing/2014/main" id="{07A68DC3-F3C8-4E96-8DA0-B878CFA5E45E}"/>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33</a:t>
            </a:fld>
            <a:endParaRPr lang="en-US" sz="1100">
              <a:solidFill>
                <a:srgbClr val="595959"/>
              </a:solidFill>
            </a:endParaRPr>
          </a:p>
        </p:txBody>
      </p:sp>
    </p:spTree>
    <p:extLst>
      <p:ext uri="{BB962C8B-B14F-4D97-AF65-F5344CB8AC3E}">
        <p14:creationId xmlns:p14="http://schemas.microsoft.com/office/powerpoint/2010/main" val="428547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Freezing Credit</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sp>
        <p:nvSpPr>
          <p:cNvPr id="8" name="Content Placeholder 2">
            <a:extLst>
              <a:ext uri="{FF2B5EF4-FFF2-40B4-BE49-F238E27FC236}">
                <a16:creationId xmlns:a16="http://schemas.microsoft.com/office/drawing/2014/main" id="{FF0FF2C7-71D3-467F-9948-9CD15F5C30BD}"/>
              </a:ext>
            </a:extLst>
          </p:cNvPr>
          <p:cNvSpPr txBox="1">
            <a:spLocks/>
          </p:cNvSpPr>
          <p:nvPr/>
        </p:nvSpPr>
        <p:spPr>
          <a:xfrm>
            <a:off x="1038998" y="982587"/>
            <a:ext cx="10544926" cy="738664"/>
          </a:xfr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solidFill>
                <a:latin typeface="+mj-lt"/>
              </a:rPr>
              <a:t>Placing a freeze on your credit is one of the best actions to prevent fraud.</a:t>
            </a:r>
          </a:p>
        </p:txBody>
      </p:sp>
      <p:sp>
        <p:nvSpPr>
          <p:cNvPr id="10" name="TextBox 9">
            <a:extLst>
              <a:ext uri="{FF2B5EF4-FFF2-40B4-BE49-F238E27FC236}">
                <a16:creationId xmlns:a16="http://schemas.microsoft.com/office/drawing/2014/main" id="{0891F394-B403-450C-8474-8234CE325302}"/>
              </a:ext>
            </a:extLst>
          </p:cNvPr>
          <p:cNvSpPr txBox="1"/>
          <p:nvPr/>
        </p:nvSpPr>
        <p:spPr>
          <a:xfrm>
            <a:off x="1186269" y="6196572"/>
            <a:ext cx="5848268" cy="276573"/>
          </a:xfrm>
          <a:prstGeom prst="rect">
            <a:avLst/>
          </a:prstGeom>
        </p:spPr>
        <p:txBody>
          <a:bodyPr vert="horz" wrap="none" lIns="0" tIns="0" rIns="0" bIns="0" rtlCol="0" anchor="ctr" anchorCtr="0">
            <a:noAutofit/>
          </a:bodyPr>
          <a:lstStyle/>
          <a:p>
            <a:r>
              <a:rPr lang="en-US" sz="1100" spc="0" dirty="0">
                <a:solidFill>
                  <a:srgbClr val="595959"/>
                </a:solidFill>
              </a:rPr>
              <a:t>https://www.consumer.ftc.gov/articles/what-know-about-credit-freezes-and-fraud-alerts</a:t>
            </a:r>
          </a:p>
        </p:txBody>
      </p:sp>
      <p:sp>
        <p:nvSpPr>
          <p:cNvPr id="12" name="Content Placeholder 2">
            <a:extLst>
              <a:ext uri="{FF2B5EF4-FFF2-40B4-BE49-F238E27FC236}">
                <a16:creationId xmlns:a16="http://schemas.microsoft.com/office/drawing/2014/main" id="{4AB21E46-5DA3-4651-B6C1-B3AAC8E82688}"/>
              </a:ext>
            </a:extLst>
          </p:cNvPr>
          <p:cNvSpPr txBox="1">
            <a:spLocks/>
          </p:cNvSpPr>
          <p:nvPr/>
        </p:nvSpPr>
        <p:spPr>
          <a:xfrm>
            <a:off x="7869936" y="5674245"/>
            <a:ext cx="3732622" cy="430887"/>
          </a:xfrm>
          <a:prstGeom prst="rect">
            <a:avLst/>
          </a:prstGeom>
        </p:spPr>
        <p:txBody>
          <a:bodyPr vert="horz" wrap="square" lIns="0" tIns="0" rIns="0" bIns="0" rtlCol="0">
            <a:spAutoFit/>
          </a:bodyPr>
          <a:lstStyle>
            <a:lvl1pPr marL="0" indent="0" algn="l" defTabSz="457200" rtl="0" eaLnBrk="1" latinLnBrk="0" hangingPunct="1">
              <a:spcBef>
                <a:spcPts val="600"/>
              </a:spcBef>
              <a:buFontTx/>
              <a:buNone/>
              <a:defRPr sz="2400" b="1" i="0" kern="1200" spc="0">
                <a:solidFill>
                  <a:schemeClr val="tx2"/>
                </a:solidFill>
                <a:latin typeface="+mj-lt"/>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mn-lt"/>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mn-lt"/>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mn-lt"/>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mn-lt"/>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2"/>
                </a:solidFill>
              </a:rPr>
              <a:t>Be sure to save your PIN!</a:t>
            </a:r>
          </a:p>
        </p:txBody>
      </p:sp>
      <p:pic>
        <p:nvPicPr>
          <p:cNvPr id="13" name="Content Placeholder 5">
            <a:extLst>
              <a:ext uri="{FF2B5EF4-FFF2-40B4-BE49-F238E27FC236}">
                <a16:creationId xmlns:a16="http://schemas.microsoft.com/office/drawing/2014/main" id="{A14DEEBC-CBE6-44C1-9790-30F940B0265B}"/>
              </a:ext>
            </a:extLst>
          </p:cNvPr>
          <p:cNvPicPr>
            <a:picLocks noChangeAspect="1"/>
          </p:cNvPicPr>
          <p:nvPr/>
        </p:nvPicPr>
        <p:blipFill rotWithShape="1">
          <a:blip r:embed="rId4"/>
          <a:srcRect r="2020"/>
          <a:stretch/>
        </p:blipFill>
        <p:spPr>
          <a:xfrm>
            <a:off x="7453647" y="2310599"/>
            <a:ext cx="4517206" cy="3461316"/>
          </a:xfrm>
          <a:prstGeom prst="rect">
            <a:avLst/>
          </a:prstGeom>
        </p:spPr>
      </p:pic>
      <p:sp>
        <p:nvSpPr>
          <p:cNvPr id="9" name="TextBox 8">
            <a:extLst>
              <a:ext uri="{FF2B5EF4-FFF2-40B4-BE49-F238E27FC236}">
                <a16:creationId xmlns:a16="http://schemas.microsoft.com/office/drawing/2014/main" id="{13415BA0-446E-4A2D-8D7A-F526F3EC4451}"/>
              </a:ext>
            </a:extLst>
          </p:cNvPr>
          <p:cNvSpPr txBox="1"/>
          <p:nvPr/>
        </p:nvSpPr>
        <p:spPr>
          <a:xfrm>
            <a:off x="1167015" y="1918185"/>
            <a:ext cx="6757785" cy="3957228"/>
          </a:xfrm>
          <a:prstGeom prst="rect">
            <a:avLst/>
          </a:prstGeom>
        </p:spPr>
        <p:txBody>
          <a:bodyPr vert="horz" wrap="none" lIns="0" tIns="0" rIns="0" bIns="0" rtlCol="0" anchor="t" anchorCtr="0">
            <a:noAutofit/>
          </a:bodyPr>
          <a:lstStyle/>
          <a:p>
            <a:pPr marL="347663" indent="-347663" algn="l">
              <a:spcBef>
                <a:spcPts val="1800"/>
              </a:spcBef>
              <a:buClr>
                <a:schemeClr val="bg2"/>
              </a:buClr>
              <a:buFont typeface="Arial" panose="020B0604020202020204" pitchFamily="34" charset="0"/>
              <a:buChar char="•"/>
            </a:pPr>
            <a:r>
              <a:rPr lang="en-US" sz="2400" b="1" dirty="0"/>
              <a:t>Who can place one: </a:t>
            </a:r>
            <a:r>
              <a:rPr lang="en-US" sz="2400" dirty="0"/>
              <a:t>Anyone</a:t>
            </a:r>
          </a:p>
          <a:p>
            <a:pPr marL="347663" indent="-347663" algn="l">
              <a:spcBef>
                <a:spcPts val="1800"/>
              </a:spcBef>
              <a:buClr>
                <a:schemeClr val="bg2"/>
              </a:buClr>
              <a:buFont typeface="Arial" panose="020B0604020202020204" pitchFamily="34" charset="0"/>
              <a:buChar char="•"/>
            </a:pPr>
            <a:r>
              <a:rPr lang="en-US" sz="2400" b="1" dirty="0"/>
              <a:t>What it does: </a:t>
            </a:r>
            <a:r>
              <a:rPr lang="en-US" sz="2400" dirty="0"/>
              <a:t>Restricts access to your credit report</a:t>
            </a:r>
            <a:br>
              <a:rPr lang="en-US" sz="2400" dirty="0"/>
            </a:br>
            <a:r>
              <a:rPr lang="en-US" sz="2400" dirty="0"/>
              <a:t>and prevents new lines of credit form being opened</a:t>
            </a:r>
          </a:p>
          <a:p>
            <a:pPr marL="347663" indent="-347663" algn="l">
              <a:spcBef>
                <a:spcPts val="1800"/>
              </a:spcBef>
              <a:buClr>
                <a:schemeClr val="bg2"/>
              </a:buClr>
              <a:buFont typeface="Arial" panose="020B0604020202020204" pitchFamily="34" charset="0"/>
              <a:buChar char="•"/>
            </a:pPr>
            <a:r>
              <a:rPr lang="en-US" sz="2400" b="1" dirty="0"/>
              <a:t>Duration: </a:t>
            </a:r>
            <a:r>
              <a:rPr lang="en-US" sz="2400" dirty="0"/>
              <a:t>Lasts until you remove it</a:t>
            </a:r>
          </a:p>
          <a:p>
            <a:pPr marL="347663" indent="-347663" algn="l">
              <a:spcBef>
                <a:spcPts val="1800"/>
              </a:spcBef>
              <a:buClr>
                <a:schemeClr val="bg2"/>
              </a:buClr>
              <a:buFont typeface="Arial" panose="020B0604020202020204" pitchFamily="34" charset="0"/>
              <a:buChar char="•"/>
            </a:pPr>
            <a:r>
              <a:rPr lang="en-US" sz="2400" b="1" dirty="0"/>
              <a:t>Cost: </a:t>
            </a:r>
            <a:r>
              <a:rPr lang="en-US" sz="2400" dirty="0"/>
              <a:t>Free</a:t>
            </a:r>
          </a:p>
          <a:p>
            <a:pPr marL="347663" indent="-347663" algn="l">
              <a:spcBef>
                <a:spcPts val="1800"/>
              </a:spcBef>
              <a:buClr>
                <a:schemeClr val="bg2"/>
              </a:buClr>
              <a:buFont typeface="Arial" panose="020B0604020202020204" pitchFamily="34" charset="0"/>
              <a:buChar char="•"/>
            </a:pPr>
            <a:r>
              <a:rPr lang="en-US" sz="2400" b="1" dirty="0"/>
              <a:t>How to place: </a:t>
            </a:r>
            <a:r>
              <a:rPr lang="en-US" sz="2400" dirty="0"/>
              <a:t>Contact each of the three </a:t>
            </a:r>
            <a:br>
              <a:rPr lang="en-US" sz="2400" dirty="0"/>
            </a:br>
            <a:r>
              <a:rPr lang="en-US" sz="2400" dirty="0"/>
              <a:t>credit bureaus, allow 24-48 hours</a:t>
            </a:r>
            <a:endParaRPr lang="en-US" sz="2400" spc="0" dirty="0"/>
          </a:p>
        </p:txBody>
      </p:sp>
      <p:sp>
        <p:nvSpPr>
          <p:cNvPr id="16" name="Slide Number Placeholder 4">
            <a:extLst>
              <a:ext uri="{FF2B5EF4-FFF2-40B4-BE49-F238E27FC236}">
                <a16:creationId xmlns:a16="http://schemas.microsoft.com/office/drawing/2014/main" id="{B0223049-C51B-4EC0-8D38-2B9B6DD025C6}"/>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34</a:t>
            </a:fld>
            <a:endParaRPr lang="en-US" sz="1100">
              <a:solidFill>
                <a:srgbClr val="595959"/>
              </a:solidFill>
            </a:endParaRPr>
          </a:p>
        </p:txBody>
      </p:sp>
    </p:spTree>
    <p:extLst>
      <p:ext uri="{BB962C8B-B14F-4D97-AF65-F5344CB8AC3E}">
        <p14:creationId xmlns:p14="http://schemas.microsoft.com/office/powerpoint/2010/main" val="299913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EA5-5BFC-4CB5-9CFF-AD66F97056C9}"/>
              </a:ext>
            </a:extLst>
          </p:cNvPr>
          <p:cNvSpPr>
            <a:spLocks noGrp="1"/>
          </p:cNvSpPr>
          <p:nvPr>
            <p:ph type="title"/>
          </p:nvPr>
        </p:nvSpPr>
        <p:spPr>
          <a:xfrm>
            <a:off x="1038998" y="220262"/>
            <a:ext cx="10563214" cy="831297"/>
          </a:xfrm>
        </p:spPr>
        <p:txBody>
          <a:bodyPr/>
          <a:lstStyle/>
          <a:p>
            <a:pPr>
              <a:lnSpc>
                <a:spcPct val="100000"/>
              </a:lnSpc>
            </a:pPr>
            <a:r>
              <a:rPr lang="en-US" sz="4600" dirty="0"/>
              <a:t>Take Action: Know, Monitor, Defend</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E492A80-F63F-4EF7-9A9A-754C7504BBB5}"/>
              </a:ext>
            </a:extLst>
          </p:cNvPr>
          <p:cNvPicPr>
            <a:picLocks noGrp="1" noChangeAspect="1"/>
          </p:cNvPicPr>
          <p:nvPr>
            <p:ph sz="quarter" idx="12"/>
          </p:nvPr>
        </p:nvPicPr>
        <p:blipFill rotWithShape="1">
          <a:blip r:embed="rId3"/>
          <a:srcRect l="22204" t="6160" r="20768" b="-4028"/>
          <a:stretch/>
        </p:blipFill>
        <p:spPr>
          <a:xfrm>
            <a:off x="8071556" y="2127718"/>
            <a:ext cx="3893828" cy="2672882"/>
          </a:xfrm>
        </p:spPr>
      </p:pic>
      <p:sp>
        <p:nvSpPr>
          <p:cNvPr id="11" name="TextBox 10">
            <a:extLst>
              <a:ext uri="{FF2B5EF4-FFF2-40B4-BE49-F238E27FC236}">
                <a16:creationId xmlns:a16="http://schemas.microsoft.com/office/drawing/2014/main" id="{4215DB31-E69D-4AEF-84E5-9E4A241B63DF}"/>
              </a:ext>
            </a:extLst>
          </p:cNvPr>
          <p:cNvSpPr txBox="1"/>
          <p:nvPr/>
        </p:nvSpPr>
        <p:spPr>
          <a:xfrm>
            <a:off x="8873067" y="5487260"/>
            <a:ext cx="890961" cy="890961"/>
          </a:xfrm>
          <a:prstGeom prst="rect">
            <a:avLst/>
          </a:prstGeom>
        </p:spPr>
        <p:txBody>
          <a:bodyPr vert="horz" wrap="none" lIns="0" tIns="0" rIns="0" bIns="0" rtlCol="0" anchor="b" anchorCtr="0">
            <a:noAutofit/>
          </a:bodyPr>
          <a:lstStyle/>
          <a:p>
            <a:endParaRPr lang="en-US" sz="1600" spc="0" dirty="0"/>
          </a:p>
        </p:txBody>
      </p:sp>
      <p:graphicFrame>
        <p:nvGraphicFramePr>
          <p:cNvPr id="14" name="Content Placeholder 4">
            <a:extLst>
              <a:ext uri="{FF2B5EF4-FFF2-40B4-BE49-F238E27FC236}">
                <a16:creationId xmlns:a16="http://schemas.microsoft.com/office/drawing/2014/main" id="{B3FA7DDF-5D22-4EDA-881D-30EB8E0F5B78}"/>
              </a:ext>
            </a:extLst>
          </p:cNvPr>
          <p:cNvGraphicFramePr>
            <a:graphicFrameLocks/>
          </p:cNvGraphicFramePr>
          <p:nvPr>
            <p:extLst>
              <p:ext uri="{D42A27DB-BD31-4B8C-83A1-F6EECF244321}">
                <p14:modId xmlns:p14="http://schemas.microsoft.com/office/powerpoint/2010/main" val="2483456096"/>
              </p:ext>
            </p:extLst>
          </p:nvPr>
        </p:nvGraphicFramePr>
        <p:xfrm>
          <a:off x="1306365" y="1502420"/>
          <a:ext cx="10315362" cy="1477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descr="Icon&#10;&#10;Description automatically generated">
            <a:extLst>
              <a:ext uri="{FF2B5EF4-FFF2-40B4-BE49-F238E27FC236}">
                <a16:creationId xmlns:a16="http://schemas.microsoft.com/office/drawing/2014/main" id="{DAFDF7FA-15E6-4282-B4E5-696ACBA6C3FB}"/>
              </a:ext>
            </a:extLst>
          </p:cNvPr>
          <p:cNvPicPr>
            <a:picLocks noChangeAspect="1"/>
          </p:cNvPicPr>
          <p:nvPr/>
        </p:nvPicPr>
        <p:blipFill>
          <a:blip r:embed="rId9"/>
          <a:stretch>
            <a:fillRect/>
          </a:stretch>
        </p:blipFill>
        <p:spPr>
          <a:xfrm>
            <a:off x="465739" y="1626164"/>
            <a:ext cx="1230473" cy="1230473"/>
          </a:xfrm>
          <a:prstGeom prst="rect">
            <a:avLst/>
          </a:prstGeom>
          <a:ln>
            <a:noFill/>
          </a:ln>
        </p:spPr>
      </p:pic>
      <p:sp>
        <p:nvSpPr>
          <p:cNvPr id="16" name="TextBox 15">
            <a:extLst>
              <a:ext uri="{FF2B5EF4-FFF2-40B4-BE49-F238E27FC236}">
                <a16:creationId xmlns:a16="http://schemas.microsoft.com/office/drawing/2014/main" id="{A6247ADB-6B9A-4255-84BB-5D92C1D13339}"/>
              </a:ext>
            </a:extLst>
          </p:cNvPr>
          <p:cNvSpPr txBox="1"/>
          <p:nvPr/>
        </p:nvSpPr>
        <p:spPr>
          <a:xfrm>
            <a:off x="2304288" y="4366894"/>
            <a:ext cx="2950590" cy="605736"/>
          </a:xfrm>
          <a:prstGeom prst="rect">
            <a:avLst/>
          </a:prstGeom>
        </p:spPr>
        <p:txBody>
          <a:bodyPr vert="horz" wrap="none" lIns="0" tIns="0" rIns="0" bIns="0" rtlCol="0" anchor="ctr" anchorCtr="0">
            <a:noAutofit/>
          </a:bodyPr>
          <a:lstStyle/>
          <a:p>
            <a:r>
              <a:rPr lang="en-US" sz="2400" b="1" dirty="0">
                <a:solidFill>
                  <a:schemeClr val="bg2"/>
                </a:solidFill>
                <a:latin typeface="+mj-lt"/>
              </a:rPr>
              <a:t>Six Accounts for Safety:</a:t>
            </a:r>
            <a:endParaRPr lang="en-US" sz="2400" spc="0" dirty="0">
              <a:solidFill>
                <a:schemeClr val="bg2"/>
              </a:solidFill>
              <a:latin typeface="+mj-lt"/>
            </a:endParaRPr>
          </a:p>
        </p:txBody>
      </p:sp>
      <p:sp>
        <p:nvSpPr>
          <p:cNvPr id="17" name="TextBox 16">
            <a:extLst>
              <a:ext uri="{FF2B5EF4-FFF2-40B4-BE49-F238E27FC236}">
                <a16:creationId xmlns:a16="http://schemas.microsoft.com/office/drawing/2014/main" id="{D85A4B8E-270D-4C25-9987-A437E2843653}"/>
              </a:ext>
            </a:extLst>
          </p:cNvPr>
          <p:cNvSpPr txBox="1"/>
          <p:nvPr/>
        </p:nvSpPr>
        <p:spPr>
          <a:xfrm>
            <a:off x="5778440" y="3499330"/>
            <a:ext cx="5157783" cy="2672882"/>
          </a:xfrm>
          <a:prstGeom prst="rect">
            <a:avLst/>
          </a:prstGeom>
        </p:spPr>
        <p:txBody>
          <a:bodyPr vert="horz" wrap="none" lIns="0" tIns="0" rIns="0" bIns="0" rtlCol="0" anchor="t" anchorCtr="0">
            <a:noAutofit/>
          </a:bodyPr>
          <a:lstStyle/>
          <a:p>
            <a:pPr marL="342900" indent="-342900">
              <a:spcBef>
                <a:spcPts val="1200"/>
              </a:spcBef>
              <a:buClr>
                <a:schemeClr val="bg2"/>
              </a:buClr>
              <a:buAutoNum type="arabicPeriod"/>
            </a:pPr>
            <a:r>
              <a:rPr lang="en-US" sz="2000" spc="0" dirty="0"/>
              <a:t>Credit Monitoring / ID Theft Protection</a:t>
            </a:r>
            <a:endParaRPr lang="en-US" sz="2000" dirty="0"/>
          </a:p>
          <a:p>
            <a:pPr marL="342900" indent="-342900">
              <a:spcBef>
                <a:spcPts val="1200"/>
              </a:spcBef>
              <a:buClr>
                <a:schemeClr val="bg2"/>
              </a:buClr>
              <a:buAutoNum type="arabicPeriod"/>
            </a:pPr>
            <a:r>
              <a:rPr lang="en-US" sz="2000" spc="0" dirty="0"/>
              <a:t>IRS</a:t>
            </a:r>
          </a:p>
          <a:p>
            <a:pPr marL="342900" indent="-342900">
              <a:spcBef>
                <a:spcPts val="1200"/>
              </a:spcBef>
              <a:buClr>
                <a:schemeClr val="bg2"/>
              </a:buClr>
              <a:buAutoNum type="arabicPeriod"/>
            </a:pPr>
            <a:r>
              <a:rPr lang="en-US" sz="2000" dirty="0"/>
              <a:t>SSA</a:t>
            </a:r>
            <a:endParaRPr lang="en-US" sz="2000" spc="0" dirty="0"/>
          </a:p>
          <a:p>
            <a:pPr marL="342900" indent="-342900">
              <a:spcBef>
                <a:spcPts val="1200"/>
              </a:spcBef>
              <a:buClr>
                <a:schemeClr val="bg2"/>
              </a:buClr>
              <a:buAutoNum type="arabicPeriod"/>
            </a:pPr>
            <a:r>
              <a:rPr lang="en-US" sz="2000" spc="0" dirty="0"/>
              <a:t>Experian</a:t>
            </a:r>
            <a:endParaRPr lang="en-US" sz="2000" dirty="0"/>
          </a:p>
          <a:p>
            <a:pPr marL="342900" indent="-342900">
              <a:spcBef>
                <a:spcPts val="1200"/>
              </a:spcBef>
              <a:buClr>
                <a:schemeClr val="bg2"/>
              </a:buClr>
              <a:buAutoNum type="arabicPeriod"/>
            </a:pPr>
            <a:r>
              <a:rPr lang="en-US" sz="2000" spc="0" dirty="0"/>
              <a:t>Equifax</a:t>
            </a:r>
            <a:endParaRPr lang="en-US" sz="2000" dirty="0"/>
          </a:p>
          <a:p>
            <a:pPr marL="342900" indent="-342900">
              <a:spcBef>
                <a:spcPts val="1200"/>
              </a:spcBef>
              <a:buClr>
                <a:schemeClr val="bg2"/>
              </a:buClr>
              <a:buAutoNum type="arabicPeriod"/>
            </a:pPr>
            <a:r>
              <a:rPr lang="en-US" sz="2000" spc="0" dirty="0"/>
              <a:t>Transunion</a:t>
            </a:r>
          </a:p>
        </p:txBody>
      </p:sp>
      <p:sp>
        <p:nvSpPr>
          <p:cNvPr id="18" name="Slide Number Placeholder 4">
            <a:extLst>
              <a:ext uri="{FF2B5EF4-FFF2-40B4-BE49-F238E27FC236}">
                <a16:creationId xmlns:a16="http://schemas.microsoft.com/office/drawing/2014/main" id="{51EF00C6-9CC5-478F-BEA1-A2B65ECC0E87}"/>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35</a:t>
            </a:fld>
            <a:endParaRPr lang="en-US" sz="1100">
              <a:solidFill>
                <a:srgbClr val="595959"/>
              </a:solidFill>
            </a:endParaRPr>
          </a:p>
        </p:txBody>
      </p:sp>
    </p:spTree>
    <p:extLst>
      <p:ext uri="{BB962C8B-B14F-4D97-AF65-F5344CB8AC3E}">
        <p14:creationId xmlns:p14="http://schemas.microsoft.com/office/powerpoint/2010/main" val="12366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32164" y="359709"/>
            <a:ext cx="10588336" cy="553998"/>
          </a:xfrm>
        </p:spPr>
        <p:txBody>
          <a:bodyPr anchor="ctr"/>
          <a:lstStyle/>
          <a:p>
            <a:pPr>
              <a:lnSpc>
                <a:spcPct val="100000"/>
              </a:lnSpc>
            </a:pPr>
            <a:r>
              <a:rPr lang="en-US" sz="4600" dirty="0"/>
              <a:t>Disclosure</a:t>
            </a:r>
          </a:p>
        </p:txBody>
      </p:sp>
      <p:sp>
        <p:nvSpPr>
          <p:cNvPr id="6" name="Content Placeholder 5">
            <a:extLst>
              <a:ext uri="{FF2B5EF4-FFF2-40B4-BE49-F238E27FC236}">
                <a16:creationId xmlns:a16="http://schemas.microsoft.com/office/drawing/2014/main" id="{966A42C0-145F-4BB4-9CCC-059A4B579781}"/>
              </a:ext>
            </a:extLst>
          </p:cNvPr>
          <p:cNvSpPr>
            <a:spLocks noGrp="1"/>
          </p:cNvSpPr>
          <p:nvPr>
            <p:ph sz="quarter" idx="12"/>
          </p:nvPr>
        </p:nvSpPr>
        <p:spPr>
          <a:xfrm>
            <a:off x="1162050" y="1515652"/>
            <a:ext cx="10477500" cy="3970748"/>
          </a:xfrm>
        </p:spPr>
        <p:txBody>
          <a:bodyPr/>
          <a:lstStyle/>
          <a:p>
            <a:pPr marL="0" indent="0">
              <a:lnSpc>
                <a:spcPct val="100000"/>
              </a:lnSpc>
              <a:spcBef>
                <a:spcPts val="1200"/>
              </a:spcBef>
              <a:buNone/>
              <a:defRPr/>
            </a:pPr>
            <a:r>
              <a:rPr lang="en-US" sz="1800" b="0" dirty="0">
                <a:solidFill>
                  <a:schemeClr val="tx1"/>
                </a:solidFill>
              </a:rPr>
              <a:t>Issued by The Prudential Insurance Company of America, Newark, NJ, and its affiliates.</a:t>
            </a:r>
          </a:p>
          <a:p>
            <a:pPr marL="0" indent="0">
              <a:lnSpc>
                <a:spcPct val="100000"/>
              </a:lnSpc>
              <a:spcBef>
                <a:spcPts val="1200"/>
              </a:spcBef>
              <a:buNone/>
              <a:defRPr/>
            </a:pPr>
            <a:r>
              <a:rPr lang="en-US" sz="1800" b="0" i="0" dirty="0">
                <a:solidFill>
                  <a:srgbClr val="333333"/>
                </a:solidFill>
                <a:effectLst/>
              </a:rPr>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If you would like information about your particular investment needs, please </a:t>
            </a:r>
            <a:r>
              <a:rPr lang="en-US" sz="1800" b="0" i="0" dirty="0" err="1">
                <a:solidFill>
                  <a:srgbClr val="333333"/>
                </a:solidFill>
                <a:effectLst/>
              </a:rPr>
              <a:t>contac</a:t>
            </a:r>
            <a:r>
              <a:rPr lang="en-US" sz="1800" b="0" i="0" dirty="0">
                <a:solidFill>
                  <a:srgbClr val="333333"/>
                </a:solidFill>
                <a:effectLst/>
              </a:rPr>
              <a:t>​t a financial professional.</a:t>
            </a:r>
            <a:endParaRPr lang="en-US" sz="1800" b="0" dirty="0">
              <a:solidFill>
                <a:schemeClr val="tx1"/>
              </a:solidFill>
            </a:endParaRPr>
          </a:p>
          <a:p>
            <a:pPr marL="0" indent="0">
              <a:lnSpc>
                <a:spcPct val="100000"/>
              </a:lnSpc>
              <a:spcBef>
                <a:spcPts val="1200"/>
              </a:spcBef>
              <a:buNone/>
              <a:defRPr/>
            </a:pPr>
            <a:r>
              <a:rPr lang="en-US" sz="1800" b="0" dirty="0">
                <a:solidFill>
                  <a:schemeClr val="tx1"/>
                </a:solidFill>
              </a:rPr>
              <a:t>© 2022 Prudential Financial, Inc. and its related entities. Prudential, the Prudential logo, and the Rock symbol are service marks of Prudential Financial, Inc. and its related entities, registered in many jurisdictions worldwide.</a:t>
            </a:r>
          </a:p>
        </p:txBody>
      </p:sp>
      <p:sp>
        <p:nvSpPr>
          <p:cNvPr id="5" name="Slide Number Placeholder 4">
            <a:extLst>
              <a:ext uri="{FF2B5EF4-FFF2-40B4-BE49-F238E27FC236}">
                <a16:creationId xmlns:a16="http://schemas.microsoft.com/office/drawing/2014/main" id="{46B626BD-C468-4B95-B584-CA0CCD8D9468}"/>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36</a:t>
            </a:fld>
            <a:endParaRPr lang="en-US" sz="1100">
              <a:solidFill>
                <a:srgbClr val="595959"/>
              </a:solidFill>
            </a:endParaRPr>
          </a:p>
        </p:txBody>
      </p:sp>
    </p:spTree>
    <p:extLst>
      <p:ext uri="{BB962C8B-B14F-4D97-AF65-F5344CB8AC3E}">
        <p14:creationId xmlns:p14="http://schemas.microsoft.com/office/powerpoint/2010/main" val="127714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C33B70F0-9AAC-4805-99C1-460D823D2986}"/>
              </a:ext>
            </a:extLst>
          </p:cNvPr>
          <p:cNvPicPr>
            <a:picLocks noChangeAspect="1"/>
          </p:cNvPicPr>
          <p:nvPr/>
        </p:nvPicPr>
        <p:blipFill>
          <a:blip r:embed="rId3"/>
          <a:stretch>
            <a:fillRect/>
          </a:stretch>
        </p:blipFill>
        <p:spPr>
          <a:xfrm>
            <a:off x="2281429" y="2247900"/>
            <a:ext cx="7553692" cy="2363009"/>
          </a:xfrm>
          <a:prstGeom prst="rect">
            <a:avLst/>
          </a:prstGeom>
        </p:spPr>
      </p:pic>
      <p:sp>
        <p:nvSpPr>
          <p:cNvPr id="6" name="Slide Number Placeholder 4">
            <a:extLst>
              <a:ext uri="{FF2B5EF4-FFF2-40B4-BE49-F238E27FC236}">
                <a16:creationId xmlns:a16="http://schemas.microsoft.com/office/drawing/2014/main" id="{0B5E813B-5BFF-4E7E-BAF6-E76AF5AEF667}"/>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37</a:t>
            </a:fld>
            <a:endParaRPr lang="en-US" sz="1100">
              <a:solidFill>
                <a:srgbClr val="595959"/>
              </a:solidFill>
            </a:endParaRPr>
          </a:p>
        </p:txBody>
      </p:sp>
    </p:spTree>
    <p:extLst>
      <p:ext uri="{BB962C8B-B14F-4D97-AF65-F5344CB8AC3E}">
        <p14:creationId xmlns:p14="http://schemas.microsoft.com/office/powerpoint/2010/main" val="2042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Question &amp; Answers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4FD2FD9E-0A3D-06F3-6456-F47E722072F2}"/>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5893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Thank you!</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72857431-8B73-3978-3DB9-73BC93E0C78A}"/>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22827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4554" y="5798961"/>
            <a:ext cx="887046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Securities and advisory services are offered through LPL Financial (LPL), a registered investment advisor and broker-dealer (member FINRA/SIPC).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Insurance products are offered through LPL or its licensed affiliates. OneAZ Credit Union (OneAZ CU) and OneAZ Wealth Management </a:t>
            </a:r>
            <a:r>
              <a:rPr kumimoji="0" lang="en-US" sz="750" b="1" i="0" u="sng"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are not</a:t>
            </a:r>
            <a:r>
              <a:rPr kumimoji="0" lang="en-US" sz="750" b="0"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kumimoji="0" lang="en-US" alt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554" y="754579"/>
            <a:ext cx="4099994" cy="1371527"/>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3024554" y="6353854"/>
          <a:ext cx="8870461" cy="325120"/>
        </p:xfrm>
        <a:graphic>
          <a:graphicData uri="http://schemas.openxmlformats.org/drawingml/2006/table">
            <a:tbl>
              <a:tblPr firstRow="1" firstCol="1" lastRow="1" lastCol="1" bandRow="1" bandCol="1"/>
              <a:tblGrid>
                <a:gridCol w="2532586">
                  <a:extLst>
                    <a:ext uri="{9D8B030D-6E8A-4147-A177-3AD203B41FA5}">
                      <a16:colId xmlns:a16="http://schemas.microsoft.com/office/drawing/2014/main" val="3236136599"/>
                    </a:ext>
                  </a:extLst>
                </a:gridCol>
                <a:gridCol w="2240712">
                  <a:extLst>
                    <a:ext uri="{9D8B030D-6E8A-4147-A177-3AD203B41FA5}">
                      <a16:colId xmlns:a16="http://schemas.microsoft.com/office/drawing/2014/main" val="677956393"/>
                    </a:ext>
                  </a:extLst>
                </a:gridCol>
                <a:gridCol w="2815540">
                  <a:extLst>
                    <a:ext uri="{9D8B030D-6E8A-4147-A177-3AD203B41FA5}">
                      <a16:colId xmlns:a16="http://schemas.microsoft.com/office/drawing/2014/main" val="180355062"/>
                    </a:ext>
                  </a:extLst>
                </a:gridCol>
                <a:gridCol w="1281623">
                  <a:extLst>
                    <a:ext uri="{9D8B030D-6E8A-4147-A177-3AD203B41FA5}">
                      <a16:colId xmlns:a16="http://schemas.microsoft.com/office/drawing/2014/main" val="330343158"/>
                    </a:ext>
                  </a:extLst>
                </a:gridCol>
              </a:tblGrid>
              <a:tr h="311624">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4554" y="5512784"/>
            <a:ext cx="887046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2E954106-638F-463C-BE6F-882381B114E5}"/>
              </a:ext>
            </a:extLst>
          </p:cNvPr>
          <p:cNvSpPr txBox="1"/>
          <p:nvPr/>
        </p:nvSpPr>
        <p:spPr>
          <a:xfrm>
            <a:off x="3104453" y="2485539"/>
            <a:ext cx="4279669"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grpSp>
        <p:nvGrpSpPr>
          <p:cNvPr id="14" name="Group 13">
            <a:extLst>
              <a:ext uri="{FF2B5EF4-FFF2-40B4-BE49-F238E27FC236}">
                <a16:creationId xmlns:a16="http://schemas.microsoft.com/office/drawing/2014/main" id="{599A1A4F-510B-4D14-B9E8-20221A349DBE}"/>
              </a:ext>
            </a:extLst>
          </p:cNvPr>
          <p:cNvGrpSpPr/>
          <p:nvPr/>
        </p:nvGrpSpPr>
        <p:grpSpPr>
          <a:xfrm>
            <a:off x="8797573" y="4205136"/>
            <a:ext cx="1887964" cy="416220"/>
            <a:chOff x="8691938" y="3996192"/>
            <a:chExt cx="1887964" cy="416220"/>
          </a:xfrm>
        </p:grpSpPr>
        <p:pic>
          <p:nvPicPr>
            <p:cNvPr id="9" name="Picture 8" descr="Icon&#10;&#10;Description automatically generated">
              <a:extLst>
                <a:ext uri="{FF2B5EF4-FFF2-40B4-BE49-F238E27FC236}">
                  <a16:creationId xmlns:a16="http://schemas.microsoft.com/office/drawing/2014/main" id="{9A81D6F6-B5C5-49D9-A059-F99A5CA0C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810" y="3996192"/>
              <a:ext cx="416220" cy="416220"/>
            </a:xfrm>
            <a:prstGeom prst="rect">
              <a:avLst/>
            </a:prstGeom>
          </p:spPr>
        </p:pic>
        <p:pic>
          <p:nvPicPr>
            <p:cNvPr id="10" name="Picture 9" descr="Logo, icon&#10;&#10;Description automatically generated">
              <a:extLst>
                <a:ext uri="{FF2B5EF4-FFF2-40B4-BE49-F238E27FC236}">
                  <a16:creationId xmlns:a16="http://schemas.microsoft.com/office/drawing/2014/main" id="{89F46013-7FF8-4F18-B920-D5D75A400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1938" y="3996192"/>
              <a:ext cx="416220" cy="416220"/>
            </a:xfrm>
            <a:prstGeom prst="rect">
              <a:avLst/>
            </a:prstGeom>
          </p:spPr>
        </p:pic>
        <p:pic>
          <p:nvPicPr>
            <p:cNvPr id="11" name="Picture 10" descr="Logo, icon&#10;&#10;Description automatically generated">
              <a:extLst>
                <a:ext uri="{FF2B5EF4-FFF2-40B4-BE49-F238E27FC236}">
                  <a16:creationId xmlns:a16="http://schemas.microsoft.com/office/drawing/2014/main" id="{5971C798-F879-4F4E-AE01-68CA1C9E6C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682" y="3996192"/>
              <a:ext cx="416220" cy="416220"/>
            </a:xfrm>
            <a:prstGeom prst="rect">
              <a:avLst/>
            </a:prstGeom>
          </p:spPr>
        </p:pic>
      </p:grpSp>
      <p:grpSp>
        <p:nvGrpSpPr>
          <p:cNvPr id="13" name="Group 12">
            <a:extLst>
              <a:ext uri="{FF2B5EF4-FFF2-40B4-BE49-F238E27FC236}">
                <a16:creationId xmlns:a16="http://schemas.microsoft.com/office/drawing/2014/main" id="{E83D5C93-69F5-4275-8153-66B674FC7868}"/>
              </a:ext>
            </a:extLst>
          </p:cNvPr>
          <p:cNvGrpSpPr/>
          <p:nvPr/>
        </p:nvGrpSpPr>
        <p:grpSpPr>
          <a:xfrm>
            <a:off x="8531725" y="1074312"/>
            <a:ext cx="2419661" cy="2612919"/>
            <a:chOff x="3438365" y="2491954"/>
            <a:chExt cx="2666007" cy="2878941"/>
          </a:xfrm>
        </p:grpSpPr>
        <p:pic>
          <p:nvPicPr>
            <p:cNvPr id="7" name="Picture 6" descr="Qr code&#10;&#10;Description automatically generated">
              <a:extLst>
                <a:ext uri="{FF2B5EF4-FFF2-40B4-BE49-F238E27FC236}">
                  <a16:creationId xmlns:a16="http://schemas.microsoft.com/office/drawing/2014/main" id="{5E1E2F7A-EA34-4BD8-AFD7-2026C9D24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5442" y="2491954"/>
              <a:ext cx="2392760" cy="2392760"/>
            </a:xfrm>
            <a:prstGeom prst="rect">
              <a:avLst/>
            </a:prstGeom>
          </p:spPr>
        </p:pic>
        <p:sp>
          <p:nvSpPr>
            <p:cNvPr id="12" name="TextBox 11">
              <a:extLst>
                <a:ext uri="{FF2B5EF4-FFF2-40B4-BE49-F238E27FC236}">
                  <a16:creationId xmlns:a16="http://schemas.microsoft.com/office/drawing/2014/main" id="{908AAE13-ED4A-40E6-811E-637DD4D73CC1}"/>
                </a:ext>
              </a:extLst>
            </p:cNvPr>
            <p:cNvSpPr txBox="1"/>
            <p:nvPr/>
          </p:nvSpPr>
          <p:spPr>
            <a:xfrm>
              <a:off x="3438365" y="4847675"/>
              <a:ext cx="266600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400" b="0" i="0" u="none" strike="noStrike" kern="1200" cap="none" spc="0" normalizeH="0" baseline="0" noProof="0" dirty="0">
                <a:ln>
                  <a:noFill/>
                </a:ln>
                <a:solidFill>
                  <a:srgbClr val="1A2F59"/>
                </a:solidFill>
                <a:effectLst/>
                <a:uLnTx/>
                <a:uFillTx/>
                <a:latin typeface="Avenir LT Std 65 Medium"/>
                <a:ea typeface="+mn-ea"/>
                <a:cs typeface="+mn-cs"/>
              </a:endParaRPr>
            </a:p>
          </p:txBody>
        </p:sp>
      </p:grpSp>
      <p:sp>
        <p:nvSpPr>
          <p:cNvPr id="2" name="TextBox 1">
            <a:extLst>
              <a:ext uri="{FF2B5EF4-FFF2-40B4-BE49-F238E27FC236}">
                <a16:creationId xmlns:a16="http://schemas.microsoft.com/office/drawing/2014/main" id="{FDAABFE2-7A1F-3333-D700-6356BD0DD804}"/>
              </a:ext>
            </a:extLst>
          </p:cNvPr>
          <p:cNvSpPr txBox="1"/>
          <p:nvPr/>
        </p:nvSpPr>
        <p:spPr>
          <a:xfrm>
            <a:off x="3024554" y="5101875"/>
            <a:ext cx="88704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Please visit https://www.lpl.com/disclosures/is-lpl-relationship-disclosure.html for more detailed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a:t>
            </a:r>
          </a:p>
        </p:txBody>
      </p:sp>
      <p:sp>
        <p:nvSpPr>
          <p:cNvPr id="15" name="TextBox 14">
            <a:extLst>
              <a:ext uri="{FF2B5EF4-FFF2-40B4-BE49-F238E27FC236}">
                <a16:creationId xmlns:a16="http://schemas.microsoft.com/office/drawing/2014/main" id="{8C35E767-31A0-EDC7-1669-08CEBBE5A24C}"/>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8"/>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831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EC1A791-1AD8-210C-BBB0-FD1289181A10}"/>
              </a:ext>
            </a:extLst>
          </p:cNvPr>
          <p:cNvSpPr txBox="1">
            <a:spLocks/>
          </p:cNvSpPr>
          <p:nvPr/>
        </p:nvSpPr>
        <p:spPr>
          <a:xfrm>
            <a:off x="711206" y="369019"/>
            <a:ext cx="10759017" cy="73729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rgbClr val="1A2F59"/>
                </a:solidFill>
                <a:effectLst/>
                <a:uLnTx/>
                <a:uFillTx/>
                <a:latin typeface="Clarendon LT Std"/>
                <a:ea typeface="+mj-ea"/>
                <a:cs typeface="+mj-cs"/>
              </a:rPr>
              <a:t>Important Disclosures</a:t>
            </a:r>
            <a:endParaRPr kumimoji="0" lang="en-US" sz="6000" b="0" i="0" u="none" strike="noStrike" kern="1200" cap="none" spc="0" normalizeH="0" baseline="0" noProof="0" dirty="0">
              <a:ln>
                <a:noFill/>
              </a:ln>
              <a:solidFill>
                <a:srgbClr val="1A2F59"/>
              </a:solidFill>
              <a:effectLst/>
              <a:uLnTx/>
              <a:uFillTx/>
              <a:latin typeface="Clarendon LT Std"/>
              <a:ea typeface="+mj-ea"/>
              <a:cs typeface="+mj-cs"/>
            </a:endParaRPr>
          </a:p>
        </p:txBody>
      </p:sp>
      <p:sp>
        <p:nvSpPr>
          <p:cNvPr id="5" name="Rectangle 4">
            <a:extLst>
              <a:ext uri="{FF2B5EF4-FFF2-40B4-BE49-F238E27FC236}">
                <a16:creationId xmlns:a16="http://schemas.microsoft.com/office/drawing/2014/main" id="{9EAB124C-8225-D793-7D1B-CFDC2EDF3DF8}"/>
              </a:ext>
            </a:extLst>
          </p:cNvPr>
          <p:cNvSpPr/>
          <p:nvPr/>
        </p:nvSpPr>
        <p:spPr>
          <a:xfrm>
            <a:off x="1361658" y="2220360"/>
            <a:ext cx="9794874" cy="21980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endPar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720"/>
              </a:spcAft>
              <a:buClrTx/>
              <a:buSzTx/>
              <a:buFontTx/>
              <a:buNone/>
              <a:tabLst/>
              <a:defRPr/>
            </a:pPr>
            <a:r>
              <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rPr>
              <a:t>For a list of descriptions of the indexes and economic terms referenced in this publication, please visit our website at </a:t>
            </a:r>
            <a:r>
              <a:rPr kumimoji="0" lang="en-US" sz="960" b="0" i="0" u="none" strike="noStrike" kern="1200" cap="none" spc="0" normalizeH="0" baseline="0" noProof="0" dirty="0" err="1">
                <a:ln>
                  <a:noFill/>
                </a:ln>
                <a:solidFill>
                  <a:srgbClr val="151B49"/>
                </a:solidFill>
                <a:effectLst/>
                <a:uLnTx/>
                <a:uFillTx/>
                <a:latin typeface="Arial" panose="020B0604020202020204" pitchFamily="34" charset="0"/>
                <a:ea typeface="+mn-ea"/>
                <a:cs typeface="Arial" panose="020B0604020202020204" pitchFamily="34" charset="0"/>
              </a:rPr>
              <a:t>lplresearch.com</a:t>
            </a:r>
            <a:r>
              <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rPr>
              <a:t>/definitions.</a:t>
            </a:r>
          </a:p>
          <a:p>
            <a:pPr marL="0" marR="0" lvl="0" indent="0" algn="l" defTabSz="914400" rtl="0" eaLnBrk="1" fontAlgn="auto" latinLnBrk="0" hangingPunct="1">
              <a:lnSpc>
                <a:spcPct val="100000"/>
              </a:lnSpc>
              <a:spcBef>
                <a:spcPts val="0"/>
              </a:spcBef>
              <a:spcAft>
                <a:spcPts val="720"/>
              </a:spcAft>
              <a:buClrTx/>
              <a:buSzTx/>
              <a:buFontTx/>
              <a:buNone/>
              <a:tabLst/>
              <a:defRPr/>
            </a:pPr>
            <a:r>
              <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rPr>
              <a:t>This research material has been prepared by LPL Financial LLC. </a:t>
            </a:r>
          </a:p>
          <a:p>
            <a:pPr marL="0" marR="0" lvl="0" indent="0" algn="l" defTabSz="914400" rtl="0" eaLnBrk="1" fontAlgn="auto" latinLnBrk="0" hangingPunct="1">
              <a:lnSpc>
                <a:spcPct val="100000"/>
              </a:lnSpc>
              <a:spcBef>
                <a:spcPts val="0"/>
              </a:spcBef>
              <a:spcAft>
                <a:spcPts val="720"/>
              </a:spcAft>
              <a:buClrTx/>
              <a:buSzTx/>
              <a:buFontTx/>
              <a:buNone/>
              <a:tabLst/>
              <a:defRPr/>
            </a:pPr>
            <a:r>
              <a:rPr kumimoji="0" lang="en-US" sz="960" b="1"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rPr>
              <a:t>Securities and advisory services offered through LPL Financial (LPL), a registered investment advisor and broker-dealer (member FINRA/SIPC). Insurance products are offered through LPL or its licensed affiliates.</a:t>
            </a:r>
            <a:r>
              <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rPr>
              <a:t> To the extent you are receiving investment advice from a separately registered independent investment advisor that is not an LPL affiliate, please note LPL makes no representation with respect to such entity. </a:t>
            </a:r>
          </a:p>
          <a:p>
            <a:pPr marL="0" marR="0" lvl="0" indent="0" algn="l" defTabSz="914400" rtl="0" eaLnBrk="1" fontAlgn="auto" latinLnBrk="0" hangingPunct="1">
              <a:lnSpc>
                <a:spcPct val="100000"/>
              </a:lnSpc>
              <a:spcBef>
                <a:spcPts val="0"/>
              </a:spcBef>
              <a:spcAft>
                <a:spcPts val="720"/>
              </a:spcAft>
              <a:buClrTx/>
              <a:buSzTx/>
              <a:buFontTx/>
              <a:buNone/>
              <a:tabLst/>
              <a:defRPr/>
            </a:pPr>
            <a:endPar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720"/>
              </a:spcAft>
              <a:buClrTx/>
              <a:buSzTx/>
              <a:buFontTx/>
              <a:buNone/>
              <a:tabLst/>
              <a:defRPr/>
            </a:pPr>
            <a:endPar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720"/>
              </a:spcAft>
              <a:buClrTx/>
              <a:buSzTx/>
              <a:buFontTx/>
              <a:buNone/>
              <a:tabLst/>
              <a:defRPr/>
            </a:pPr>
            <a:endPar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720"/>
              </a:spcAft>
              <a:buClrTx/>
              <a:buSzTx/>
              <a:buFontTx/>
              <a:buNone/>
              <a:tabLst/>
              <a:defRPr/>
            </a:pPr>
            <a:endParaRPr kumimoji="0" lang="en-US" sz="960" b="0" i="0" u="none" strike="noStrike" kern="1200" cap="none" spc="0" normalizeH="0" baseline="0" noProof="0" dirty="0">
              <a:ln>
                <a:noFill/>
              </a:ln>
              <a:solidFill>
                <a:srgbClr val="151B4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461DF126-3EB4-8FF1-9BAE-174E9A05B373}"/>
              </a:ext>
            </a:extLst>
          </p:cNvPr>
          <p:cNvGraphicFramePr>
            <a:graphicFrameLocks/>
          </p:cNvGraphicFramePr>
          <p:nvPr/>
        </p:nvGraphicFramePr>
        <p:xfrm>
          <a:off x="1482941" y="3874384"/>
          <a:ext cx="9660256" cy="410908"/>
        </p:xfrm>
        <a:graphic>
          <a:graphicData uri="http://schemas.openxmlformats.org/drawingml/2006/table">
            <a:tbl>
              <a:tblPr/>
              <a:tblGrid>
                <a:gridCol w="3093454">
                  <a:extLst>
                    <a:ext uri="{9D8B030D-6E8A-4147-A177-3AD203B41FA5}">
                      <a16:colId xmlns:a16="http://schemas.microsoft.com/office/drawing/2014/main" val="2553445275"/>
                    </a:ext>
                  </a:extLst>
                </a:gridCol>
                <a:gridCol w="2405934">
                  <a:extLst>
                    <a:ext uri="{9D8B030D-6E8A-4147-A177-3AD203B41FA5}">
                      <a16:colId xmlns:a16="http://schemas.microsoft.com/office/drawing/2014/main" val="1174299810"/>
                    </a:ext>
                  </a:extLst>
                </a:gridCol>
                <a:gridCol w="2395448">
                  <a:extLst>
                    <a:ext uri="{9D8B030D-6E8A-4147-A177-3AD203B41FA5}">
                      <a16:colId xmlns:a16="http://schemas.microsoft.com/office/drawing/2014/main" val="2541721028"/>
                    </a:ext>
                  </a:extLst>
                </a:gridCol>
                <a:gridCol w="1765420">
                  <a:extLst>
                    <a:ext uri="{9D8B030D-6E8A-4147-A177-3AD203B41FA5}">
                      <a16:colId xmlns:a16="http://schemas.microsoft.com/office/drawing/2014/main" val="798645648"/>
                    </a:ext>
                  </a:extLst>
                </a:gridCol>
              </a:tblGrid>
              <a:tr h="410908">
                <a:tc>
                  <a:txBody>
                    <a:bodyPr/>
                    <a:lstStyle/>
                    <a:p>
                      <a:pPr algn="ctr"/>
                      <a:r>
                        <a:rPr lang="en-US" sz="1200" b="1" i="0" dirty="0">
                          <a:effectLst/>
                          <a:latin typeface="Arial" panose="020B0604020202020204" pitchFamily="34" charset="0"/>
                          <a:cs typeface="Arial" panose="020B0604020202020204" pitchFamily="34" charset="0"/>
                        </a:rPr>
                        <a:t>Not Insured by FDIC/NCUA </a:t>
                      </a:r>
                      <a:br>
                        <a:rPr lang="en-US" sz="1200" b="1" i="0" dirty="0">
                          <a:effectLst/>
                          <a:latin typeface="Arial" panose="020B0604020202020204" pitchFamily="34" charset="0"/>
                          <a:cs typeface="Arial" panose="020B0604020202020204" pitchFamily="34" charset="0"/>
                        </a:rPr>
                      </a:br>
                      <a:r>
                        <a:rPr lang="en-US" sz="1200" b="1" i="0" dirty="0">
                          <a:effectLst/>
                          <a:latin typeface="Arial" panose="020B0604020202020204" pitchFamily="34" charset="0"/>
                          <a:cs typeface="Arial" panose="020B0604020202020204" pitchFamily="34" charset="0"/>
                        </a:rPr>
                        <a:t>or Any Other Government Agency</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effectLst/>
                          <a:latin typeface="Arial" panose="020B0604020202020204" pitchFamily="34" charset="0"/>
                          <a:cs typeface="Arial" panose="020B0604020202020204" pitchFamily="34" charset="0"/>
                        </a:rPr>
                        <a:t>Not Bank/Credit Union</a:t>
                      </a:r>
                      <a:br>
                        <a:rPr lang="en-US" sz="1200" b="1" i="0" dirty="0">
                          <a:effectLst/>
                          <a:latin typeface="Arial" panose="020B0604020202020204" pitchFamily="34" charset="0"/>
                          <a:cs typeface="Arial" panose="020B0604020202020204" pitchFamily="34" charset="0"/>
                        </a:rPr>
                      </a:br>
                      <a:r>
                        <a:rPr lang="en-US" sz="1200" b="1" i="0" dirty="0">
                          <a:effectLst/>
                          <a:latin typeface="Arial" panose="020B0604020202020204" pitchFamily="34" charset="0"/>
                          <a:cs typeface="Arial" panose="020B0604020202020204" pitchFamily="34" charset="0"/>
                        </a:rPr>
                        <a:t>Guaranteed</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effectLst/>
                          <a:latin typeface="Arial" panose="020B0604020202020204" pitchFamily="34" charset="0"/>
                          <a:cs typeface="Arial" panose="020B0604020202020204" pitchFamily="34" charset="0"/>
                        </a:rPr>
                        <a:t>Not Bank/Credit Union </a:t>
                      </a:r>
                      <a:br>
                        <a:rPr lang="en-US" sz="1200" b="1" i="0" dirty="0">
                          <a:effectLst/>
                          <a:latin typeface="Arial" panose="020B0604020202020204" pitchFamily="34" charset="0"/>
                          <a:cs typeface="Arial" panose="020B0604020202020204" pitchFamily="34" charset="0"/>
                        </a:rPr>
                      </a:br>
                      <a:r>
                        <a:rPr lang="en-US" sz="1200" b="1" i="0" dirty="0">
                          <a:effectLst/>
                          <a:latin typeface="Arial" panose="020B0604020202020204" pitchFamily="34" charset="0"/>
                          <a:cs typeface="Arial" panose="020B0604020202020204" pitchFamily="34" charset="0"/>
                        </a:rPr>
                        <a:t>Deposits or Obligations</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effectLst/>
                          <a:latin typeface="Arial" panose="020B0604020202020204" pitchFamily="34" charset="0"/>
                          <a:cs typeface="Arial" panose="020B0604020202020204" pitchFamily="34" charset="0"/>
                        </a:rPr>
                        <a:t>May Lose Value</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324977"/>
                  </a:ext>
                </a:extLst>
              </a:tr>
            </a:tbl>
          </a:graphicData>
        </a:graphic>
      </p:graphicFrame>
    </p:spTree>
    <p:extLst>
      <p:ext uri="{BB962C8B-B14F-4D97-AF65-F5344CB8AC3E}">
        <p14:creationId xmlns:p14="http://schemas.microsoft.com/office/powerpoint/2010/main" val="6513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Connect With Us!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214939C6-0B89-FDB0-4DF3-DC207A851821}"/>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23863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Guest Speaker</a:t>
            </a:r>
          </a:p>
        </p:txBody>
      </p:sp>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6063344" y="2383875"/>
            <a:ext cx="5798219" cy="756459"/>
          </a:xfrm>
        </p:spPr>
        <p:txBody>
          <a:bodyPr>
            <a:normAutofit/>
          </a:bodyPr>
          <a:lstStyle/>
          <a:p>
            <a:r>
              <a:rPr lang="en-US" dirty="0"/>
              <a:t>Timothy </a:t>
            </a:r>
            <a:r>
              <a:rPr lang="en-US" dirty="0" err="1"/>
              <a:t>Cintolo</a:t>
            </a:r>
            <a:endParaRPr lang="en-US" dirty="0"/>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6063344" y="2963917"/>
            <a:ext cx="5892222" cy="1020254"/>
          </a:xfrm>
        </p:spPr>
        <p:txBody>
          <a:bodyPr>
            <a:normAutofit/>
          </a:bodyPr>
          <a:lstStyle/>
          <a:p>
            <a:pPr marL="0" indent="0">
              <a:buNone/>
            </a:pPr>
            <a:r>
              <a:rPr lang="en-US" i="1" dirty="0"/>
              <a:t>Vice President, Advanced Planning Field</a:t>
            </a:r>
          </a:p>
          <a:p>
            <a:pPr marL="0" indent="0">
              <a:buNone/>
            </a:pPr>
            <a:r>
              <a:rPr lang="en-US" i="1" dirty="0"/>
              <a:t>Prudential Financial</a:t>
            </a:r>
          </a:p>
        </p:txBody>
      </p:sp>
      <p:pic>
        <p:nvPicPr>
          <p:cNvPr id="9" name="Picture 8" descr="Icon&#10;&#10;Description automatically generated">
            <a:extLst>
              <a:ext uri="{FF2B5EF4-FFF2-40B4-BE49-F238E27FC236}">
                <a16:creationId xmlns:a16="http://schemas.microsoft.com/office/drawing/2014/main" id="{C21C49DE-52E9-4FAD-B853-F72C26D94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280" y="3910283"/>
            <a:ext cx="423390" cy="423390"/>
          </a:xfrm>
          <a:prstGeom prst="rect">
            <a:avLst/>
          </a:prstGeom>
        </p:spPr>
      </p:pic>
      <p:pic>
        <p:nvPicPr>
          <p:cNvPr id="3" name="Picture Placeholder 6">
            <a:extLst>
              <a:ext uri="{FF2B5EF4-FFF2-40B4-BE49-F238E27FC236}">
                <a16:creationId xmlns:a16="http://schemas.microsoft.com/office/drawing/2014/main" id="{CBD2DD4C-D5FD-C69B-9792-35B450DF7ECB}"/>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3835" t="9501" r="13335"/>
          <a:stretch/>
        </p:blipFill>
        <p:spPr>
          <a:xfrm>
            <a:off x="2679872" y="1682495"/>
            <a:ext cx="2501728" cy="3395503"/>
          </a:xfrm>
        </p:spPr>
      </p:pic>
      <p:sp>
        <p:nvSpPr>
          <p:cNvPr id="6" name="TextBox 5">
            <a:extLst>
              <a:ext uri="{FF2B5EF4-FFF2-40B4-BE49-F238E27FC236}">
                <a16:creationId xmlns:a16="http://schemas.microsoft.com/office/drawing/2014/main" id="{06E12EED-85B4-929A-9CCF-CCE512C2B0AC}"/>
              </a:ext>
            </a:extLst>
          </p:cNvPr>
          <p:cNvSpPr txBox="1"/>
          <p:nvPr/>
        </p:nvSpPr>
        <p:spPr>
          <a:xfrm>
            <a:off x="0" y="6611779"/>
            <a:ext cx="88704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485056"/>
                </a:solidFill>
                <a:effectLst/>
                <a:latin typeface="Lato" panose="020F0502020204030203" pitchFamily="34" charset="0"/>
              </a:rPr>
              <a:t>**Timothy </a:t>
            </a:r>
            <a:r>
              <a:rPr lang="en-US" sz="1000" b="0" i="0" dirty="0" err="1">
                <a:solidFill>
                  <a:srgbClr val="485056"/>
                </a:solidFill>
                <a:effectLst/>
                <a:latin typeface="Lato" panose="020F0502020204030203" pitchFamily="34" charset="0"/>
              </a:rPr>
              <a:t>Cintolo</a:t>
            </a:r>
            <a:r>
              <a:rPr lang="en-US" sz="1000" b="0" i="0" dirty="0">
                <a:solidFill>
                  <a:srgbClr val="485056"/>
                </a:solidFill>
                <a:effectLst/>
                <a:latin typeface="Lato" panose="020F0502020204030203" pitchFamily="34" charset="0"/>
              </a:rPr>
              <a:t>, Prudential Financial is not affiliated with or endorsed by LPL Financial and OneAZ Wealth Management. </a:t>
            </a:r>
            <a:endParaRPr kumimoji="0" lang="en-US" sz="90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endParaRPr>
          </a:p>
        </p:txBody>
      </p:sp>
    </p:spTree>
    <p:extLst>
      <p:ext uri="{BB962C8B-B14F-4D97-AF65-F5344CB8AC3E}">
        <p14:creationId xmlns:p14="http://schemas.microsoft.com/office/powerpoint/2010/main" val="14544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1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EBCA57-B389-42E8-B062-03CB032A7BFD}"/>
              </a:ext>
            </a:extLst>
          </p:cNvPr>
          <p:cNvSpPr>
            <a:spLocks noGrp="1"/>
          </p:cNvSpPr>
          <p:nvPr>
            <p:ph sz="quarter" idx="13"/>
          </p:nvPr>
        </p:nvSpPr>
        <p:spPr>
          <a:xfrm>
            <a:off x="1181765" y="1708699"/>
            <a:ext cx="5485735" cy="3868743"/>
          </a:xfrm>
        </p:spPr>
        <p:txBody>
          <a:bodyPr/>
          <a:lstStyle/>
          <a:p>
            <a:pPr marL="0" lvl="1" indent="0">
              <a:buClr>
                <a:srgbClr val="0070C0"/>
              </a:buClr>
              <a:buNone/>
            </a:pPr>
            <a:r>
              <a:rPr lang="en-US" sz="2800" dirty="0">
                <a:solidFill>
                  <a:schemeClr val="bg2"/>
                </a:solidFill>
                <a:latin typeface="+mj-lt"/>
              </a:rPr>
              <a:t>State of The World</a:t>
            </a:r>
          </a:p>
          <a:p>
            <a:pPr marL="690563" lvl="2" indent="-341313">
              <a:buClr>
                <a:srgbClr val="0070C0"/>
              </a:buClr>
              <a:buFont typeface="Arial" panose="020B0604020202020204" pitchFamily="34" charset="0"/>
              <a:buChar char="•"/>
            </a:pPr>
            <a:r>
              <a:rPr lang="en-US" sz="2400" dirty="0">
                <a:solidFill>
                  <a:schemeClr val="tx1"/>
                </a:solidFill>
              </a:rPr>
              <a:t>Cyber Breaches</a:t>
            </a:r>
          </a:p>
          <a:p>
            <a:pPr marL="690563" lvl="2" indent="-341313">
              <a:buClr>
                <a:srgbClr val="0070C0"/>
              </a:buClr>
              <a:buFont typeface="Arial" panose="020B0604020202020204" pitchFamily="34" charset="0"/>
              <a:buChar char="•"/>
            </a:pPr>
            <a:r>
              <a:rPr lang="en-US" sz="2400" dirty="0">
                <a:solidFill>
                  <a:schemeClr val="tx1"/>
                </a:solidFill>
              </a:rPr>
              <a:t>Malware/Ransomware</a:t>
            </a:r>
          </a:p>
          <a:p>
            <a:pPr marL="690563" lvl="2" indent="-341313">
              <a:buClr>
                <a:srgbClr val="0070C0"/>
              </a:buClr>
              <a:buFont typeface="Arial" panose="020B0604020202020204" pitchFamily="34" charset="0"/>
              <a:buChar char="•"/>
            </a:pPr>
            <a:r>
              <a:rPr lang="en-US" sz="2400" dirty="0">
                <a:solidFill>
                  <a:schemeClr val="tx1"/>
                </a:solidFill>
              </a:rPr>
              <a:t>Identity Theft</a:t>
            </a:r>
          </a:p>
          <a:p>
            <a:pPr marL="457200" lvl="1" indent="0">
              <a:buClr>
                <a:srgbClr val="0070C0"/>
              </a:buClr>
              <a:buNone/>
            </a:pPr>
            <a:endParaRPr lang="en-US" sz="2400" dirty="0">
              <a:solidFill>
                <a:srgbClr val="0070C0"/>
              </a:solidFill>
              <a:latin typeface="+mj-lt"/>
            </a:endParaRPr>
          </a:p>
          <a:p>
            <a:pPr marL="0" lvl="1" indent="0">
              <a:buClr>
                <a:srgbClr val="0070C0"/>
              </a:buClr>
              <a:buNone/>
            </a:pPr>
            <a:r>
              <a:rPr lang="en-US" sz="2800" dirty="0">
                <a:solidFill>
                  <a:schemeClr val="bg2"/>
                </a:solidFill>
                <a:latin typeface="+mj-lt"/>
              </a:rPr>
              <a:t>Protection Strategies</a:t>
            </a:r>
          </a:p>
          <a:p>
            <a:pPr marL="690563" lvl="2" indent="-354013">
              <a:buClr>
                <a:srgbClr val="0070C0"/>
              </a:buClr>
              <a:buFont typeface="Arial" panose="020B0604020202020204" pitchFamily="34" charset="0"/>
              <a:buChar char="•"/>
            </a:pPr>
            <a:r>
              <a:rPr lang="en-US" sz="2400" dirty="0">
                <a:solidFill>
                  <a:schemeClr val="tx1"/>
                </a:solidFill>
              </a:rPr>
              <a:t>Know</a:t>
            </a:r>
          </a:p>
          <a:p>
            <a:pPr marL="690563" lvl="2" indent="-354013">
              <a:buClr>
                <a:srgbClr val="0070C0"/>
              </a:buClr>
              <a:buFont typeface="Arial" panose="020B0604020202020204" pitchFamily="34" charset="0"/>
              <a:buChar char="•"/>
            </a:pPr>
            <a:r>
              <a:rPr lang="en-US" sz="2400" dirty="0">
                <a:solidFill>
                  <a:schemeClr val="tx1"/>
                </a:solidFill>
              </a:rPr>
              <a:t>Monitor</a:t>
            </a:r>
          </a:p>
          <a:p>
            <a:pPr marL="690563" lvl="2" indent="-354013">
              <a:buClr>
                <a:srgbClr val="0070C0"/>
              </a:buClr>
              <a:buFont typeface="Arial" panose="020B0604020202020204" pitchFamily="34" charset="0"/>
              <a:buChar char="•"/>
            </a:pPr>
            <a:r>
              <a:rPr lang="en-US" sz="2400" dirty="0">
                <a:solidFill>
                  <a:schemeClr val="tx1"/>
                </a:solidFill>
              </a:rPr>
              <a:t>Defend</a:t>
            </a:r>
          </a:p>
        </p:txBody>
      </p:sp>
      <p:sp>
        <p:nvSpPr>
          <p:cNvPr id="5" name="Title 4">
            <a:extLst>
              <a:ext uri="{FF2B5EF4-FFF2-40B4-BE49-F238E27FC236}">
                <a16:creationId xmlns:a16="http://schemas.microsoft.com/office/drawing/2014/main" id="{12D706EA-1A5D-4F4E-BFB6-89B0B6AE6E3E}"/>
              </a:ext>
            </a:extLst>
          </p:cNvPr>
          <p:cNvSpPr>
            <a:spLocks noGrp="1"/>
          </p:cNvSpPr>
          <p:nvPr>
            <p:ph type="title"/>
          </p:nvPr>
        </p:nvSpPr>
        <p:spPr>
          <a:xfrm>
            <a:off x="1045408" y="240632"/>
            <a:ext cx="10702114" cy="769600"/>
          </a:xfrm>
        </p:spPr>
        <p:txBody>
          <a:bodyPr anchor="ctr"/>
          <a:lstStyle/>
          <a:p>
            <a:pPr>
              <a:lnSpc>
                <a:spcPct val="100000"/>
              </a:lnSpc>
            </a:pPr>
            <a:r>
              <a:rPr lang="en-US" sz="4600" dirty="0"/>
              <a:t>Agenda</a:t>
            </a:r>
          </a:p>
        </p:txBody>
      </p:sp>
      <p:pic>
        <p:nvPicPr>
          <p:cNvPr id="9" name="Picture 8" descr="Icon&#10;&#10;Description automatically generated">
            <a:extLst>
              <a:ext uri="{FF2B5EF4-FFF2-40B4-BE49-F238E27FC236}">
                <a16:creationId xmlns:a16="http://schemas.microsoft.com/office/drawing/2014/main" id="{C84A2BF2-2226-4E3C-9930-110123F3628A}"/>
              </a:ext>
            </a:extLst>
          </p:cNvPr>
          <p:cNvPicPr>
            <a:picLocks noChangeAspect="1"/>
          </p:cNvPicPr>
          <p:nvPr/>
        </p:nvPicPr>
        <p:blipFill>
          <a:blip r:embed="rId3"/>
          <a:stretch>
            <a:fillRect/>
          </a:stretch>
        </p:blipFill>
        <p:spPr>
          <a:xfrm>
            <a:off x="7290515" y="1609212"/>
            <a:ext cx="3719720" cy="3719720"/>
          </a:xfrm>
          <a:prstGeom prst="rect">
            <a:avLst/>
          </a:prstGeom>
        </p:spPr>
      </p:pic>
      <p:sp>
        <p:nvSpPr>
          <p:cNvPr id="10" name="Slide Number Placeholder 4">
            <a:extLst>
              <a:ext uri="{FF2B5EF4-FFF2-40B4-BE49-F238E27FC236}">
                <a16:creationId xmlns:a16="http://schemas.microsoft.com/office/drawing/2014/main" id="{72CF1517-EF6B-43DF-A69F-BA5395500EDC}"/>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8</a:t>
            </a:fld>
            <a:endParaRPr lang="en-US" sz="1100" dirty="0">
              <a:solidFill>
                <a:srgbClr val="595959"/>
              </a:solidFill>
            </a:endParaRPr>
          </a:p>
        </p:txBody>
      </p:sp>
    </p:spTree>
    <p:extLst>
      <p:ext uri="{BB962C8B-B14F-4D97-AF65-F5344CB8AC3E}">
        <p14:creationId xmlns:p14="http://schemas.microsoft.com/office/powerpoint/2010/main" val="218055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3DC39-03A2-444D-9DEB-A08276B33563}"/>
              </a:ext>
            </a:extLst>
          </p:cNvPr>
          <p:cNvSpPr>
            <a:spLocks noGrp="1"/>
          </p:cNvSpPr>
          <p:nvPr>
            <p:ph type="title"/>
          </p:nvPr>
        </p:nvSpPr>
        <p:spPr>
          <a:xfrm>
            <a:off x="1029900" y="302131"/>
            <a:ext cx="10590600" cy="794302"/>
          </a:xfrm>
        </p:spPr>
        <p:txBody>
          <a:bodyPr/>
          <a:lstStyle/>
          <a:p>
            <a:r>
              <a:rPr lang="en-US" sz="4600" dirty="0"/>
              <a:t>“If you can be hacked, you are hacked.”</a:t>
            </a:r>
          </a:p>
        </p:txBody>
      </p:sp>
      <p:pic>
        <p:nvPicPr>
          <p:cNvPr id="12" name="Picture 11" descr="Map&#10;&#10;Description automatically generated">
            <a:extLst>
              <a:ext uri="{FF2B5EF4-FFF2-40B4-BE49-F238E27FC236}">
                <a16:creationId xmlns:a16="http://schemas.microsoft.com/office/drawing/2014/main" id="{491579E6-309C-4647-A60E-E2645B8E7499}"/>
              </a:ext>
            </a:extLst>
          </p:cNvPr>
          <p:cNvPicPr>
            <a:picLocks noChangeAspect="1"/>
          </p:cNvPicPr>
          <p:nvPr/>
        </p:nvPicPr>
        <p:blipFill>
          <a:blip r:embed="rId3"/>
          <a:stretch>
            <a:fillRect/>
          </a:stretch>
        </p:blipFill>
        <p:spPr>
          <a:xfrm>
            <a:off x="5400627" y="2031230"/>
            <a:ext cx="6501264" cy="3250632"/>
          </a:xfrm>
          <a:prstGeom prst="rect">
            <a:avLst/>
          </a:prstGeom>
        </p:spPr>
      </p:pic>
      <p:sp>
        <p:nvSpPr>
          <p:cNvPr id="13" name="TextBox 12">
            <a:extLst>
              <a:ext uri="{FF2B5EF4-FFF2-40B4-BE49-F238E27FC236}">
                <a16:creationId xmlns:a16="http://schemas.microsoft.com/office/drawing/2014/main" id="{74376F46-77AA-4B11-8DC7-27451717D7D1}"/>
              </a:ext>
            </a:extLst>
          </p:cNvPr>
          <p:cNvSpPr txBox="1"/>
          <p:nvPr/>
        </p:nvSpPr>
        <p:spPr>
          <a:xfrm>
            <a:off x="869244" y="2415822"/>
            <a:ext cx="3420534" cy="914400"/>
          </a:xfrm>
          <a:prstGeom prst="rect">
            <a:avLst/>
          </a:prstGeom>
        </p:spPr>
        <p:txBody>
          <a:bodyPr vert="horz" wrap="none" lIns="0" tIns="0" rIns="0" bIns="0" rtlCol="0" anchor="b" anchorCtr="0">
            <a:noAutofit/>
          </a:bodyPr>
          <a:lstStyle/>
          <a:p>
            <a:endParaRPr lang="en-US" sz="1600" spc="0" dirty="0"/>
          </a:p>
        </p:txBody>
      </p:sp>
      <p:sp>
        <p:nvSpPr>
          <p:cNvPr id="14" name="TextBox 13">
            <a:extLst>
              <a:ext uri="{FF2B5EF4-FFF2-40B4-BE49-F238E27FC236}">
                <a16:creationId xmlns:a16="http://schemas.microsoft.com/office/drawing/2014/main" id="{FF259D9C-34F4-41B5-B799-72EFBF2A26B9}"/>
              </a:ext>
            </a:extLst>
          </p:cNvPr>
          <p:cNvSpPr txBox="1"/>
          <p:nvPr/>
        </p:nvSpPr>
        <p:spPr>
          <a:xfrm>
            <a:off x="5543550" y="1156661"/>
            <a:ext cx="7370468" cy="553999"/>
          </a:xfrm>
          <a:prstGeom prst="rect">
            <a:avLst/>
          </a:prstGeom>
        </p:spPr>
        <p:txBody>
          <a:bodyPr vert="horz" wrap="square" lIns="0" tIns="0" rIns="0" bIns="0" rtlCol="0" anchor="b" anchorCtr="0">
            <a:noAutofit/>
          </a:bodyPr>
          <a:lstStyle/>
          <a:p>
            <a:r>
              <a:rPr lang="en-US" sz="1400" b="0" i="1" dirty="0">
                <a:solidFill>
                  <a:schemeClr val="accent5">
                    <a:lumMod val="50000"/>
                  </a:schemeClr>
                </a:solidFill>
                <a:effectLst/>
                <a:latin typeface="Atiza"/>
              </a:rPr>
              <a:t>- </a:t>
            </a:r>
            <a:r>
              <a:rPr lang="en-US" i="1" dirty="0">
                <a:cs typeface="Arial" pitchFamily="34" charset="0"/>
              </a:rPr>
              <a:t>Kevin </a:t>
            </a:r>
            <a:r>
              <a:rPr lang="en-US" i="1" dirty="0" err="1">
                <a:cs typeface="Arial" pitchFamily="34" charset="0"/>
              </a:rPr>
              <a:t>Mandia</a:t>
            </a:r>
            <a:r>
              <a:rPr lang="en-US" i="1" dirty="0">
                <a:cs typeface="Arial" pitchFamily="34" charset="0"/>
              </a:rPr>
              <a:t>, CEO of cybersecurity firm FireEye</a:t>
            </a:r>
          </a:p>
          <a:p>
            <a:endParaRPr lang="en-US" sz="1600" spc="0" dirty="0">
              <a:solidFill>
                <a:schemeClr val="accent5">
                  <a:lumMod val="50000"/>
                </a:schemeClr>
              </a:solidFill>
            </a:endParaRPr>
          </a:p>
        </p:txBody>
      </p:sp>
      <p:sp>
        <p:nvSpPr>
          <p:cNvPr id="16" name="TextBox 15">
            <a:extLst>
              <a:ext uri="{FF2B5EF4-FFF2-40B4-BE49-F238E27FC236}">
                <a16:creationId xmlns:a16="http://schemas.microsoft.com/office/drawing/2014/main" id="{2FB97CA8-BB0B-4FD9-A262-8691F7E6B355}"/>
              </a:ext>
            </a:extLst>
          </p:cNvPr>
          <p:cNvSpPr txBox="1"/>
          <p:nvPr/>
        </p:nvSpPr>
        <p:spPr>
          <a:xfrm>
            <a:off x="1158235" y="5768622"/>
            <a:ext cx="10600623" cy="423039"/>
          </a:xfrm>
          <a:prstGeom prst="rect">
            <a:avLst/>
          </a:prstGeom>
        </p:spPr>
        <p:txBody>
          <a:bodyPr vert="horz" wrap="none" lIns="0" tIns="0" rIns="0" bIns="0" rtlCol="0" anchor="ctr" anchorCtr="0">
            <a:noAutofit/>
          </a:bodyPr>
          <a:lstStyle/>
          <a:p>
            <a:r>
              <a:rPr lang="en-US" sz="1100" b="0" i="0" dirty="0">
                <a:solidFill>
                  <a:schemeClr val="accent5">
                    <a:lumMod val="50000"/>
                  </a:schemeClr>
                </a:solidFill>
                <a:effectLst/>
              </a:rPr>
              <a:t>https://www.axios.com/fireeye-kevin-mandia-cyberattacks-solarwinds-ea717ece-4839-4b7f-b966-c9c6f5ad9d03.html</a:t>
            </a:r>
          </a:p>
        </p:txBody>
      </p:sp>
      <p:sp>
        <p:nvSpPr>
          <p:cNvPr id="17" name="Content Placeholder 4">
            <a:extLst>
              <a:ext uri="{FF2B5EF4-FFF2-40B4-BE49-F238E27FC236}">
                <a16:creationId xmlns:a16="http://schemas.microsoft.com/office/drawing/2014/main" id="{84A087EC-6955-4BFA-B024-89A81C501948}"/>
              </a:ext>
            </a:extLst>
          </p:cNvPr>
          <p:cNvSpPr txBox="1">
            <a:spLocks/>
          </p:cNvSpPr>
          <p:nvPr/>
        </p:nvSpPr>
        <p:spPr>
          <a:xfrm>
            <a:off x="1159042" y="2394284"/>
            <a:ext cx="4286672" cy="2829426"/>
          </a:xfrm>
          <a:prstGeom prst="rect">
            <a:avLst/>
          </a:prstGeom>
        </p:spPr>
        <p:txBody>
          <a:bodyPr>
            <a:normAutofit/>
          </a:bodyPr>
          <a:lstStyle>
            <a:lvl1pPr marL="0" indent="0" algn="l" defTabSz="914400" rtl="0" eaLnBrk="1" latinLnBrk="0" hangingPunct="1">
              <a:spcBef>
                <a:spcPts val="600"/>
              </a:spcBef>
              <a:buClr>
                <a:schemeClr val="accent1"/>
              </a:buClr>
              <a:buFont typeface="Wingdings" pitchFamily="2" charset="2"/>
              <a:buNone/>
              <a:defRPr sz="2400" b="0" kern="1200" baseline="0">
                <a:solidFill>
                  <a:schemeClr val="accent5">
                    <a:lumMod val="75000"/>
                  </a:schemeClr>
                </a:solidFill>
                <a:latin typeface="PrudentialModern SemCond" pitchFamily="2" charset="0"/>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0" kern="1200" baseline="0">
                <a:solidFill>
                  <a:schemeClr val="accent5">
                    <a:lumMod val="75000"/>
                  </a:schemeClr>
                </a:solidFill>
                <a:latin typeface="PrudentialModern SemCond" pitchFamily="2" charset="0"/>
                <a:ea typeface="+mn-ea"/>
                <a:cs typeface="Arial" pitchFamily="34" charset="0"/>
              </a:defRPr>
            </a:lvl2pPr>
            <a:lvl3pPr marL="1143000" indent="-228600" algn="l" defTabSz="914400" rtl="0" eaLnBrk="1" latinLnBrk="0" hangingPunct="1">
              <a:spcBef>
                <a:spcPts val="600"/>
              </a:spcBef>
              <a:buClr>
                <a:schemeClr val="bg1">
                  <a:lumMod val="50000"/>
                </a:schemeClr>
              </a:buClr>
              <a:buFont typeface="Arial" pitchFamily="34" charset="0"/>
              <a:buChar char="•"/>
              <a:defRPr sz="1800" b="0" kern="1200" baseline="0">
                <a:solidFill>
                  <a:schemeClr val="accent5">
                    <a:lumMod val="75000"/>
                  </a:schemeClr>
                </a:solidFill>
                <a:latin typeface="PrudentialModern SemCond" pitchFamily="2" charset="0"/>
                <a:ea typeface="+mn-ea"/>
                <a:cs typeface="Arial" pitchFamily="34" charset="0"/>
              </a:defRPr>
            </a:lvl3pPr>
            <a:lvl4pPr marL="1600200" indent="-228600" algn="l" defTabSz="914400" rtl="0" eaLnBrk="1" latinLnBrk="0" hangingPunct="1">
              <a:spcBef>
                <a:spcPts val="600"/>
              </a:spcBef>
              <a:buClr>
                <a:schemeClr val="bg1">
                  <a:lumMod val="50000"/>
                </a:schemeClr>
              </a:buClr>
              <a:buFont typeface="Arial" pitchFamily="34" charset="0"/>
              <a:buChar char="–"/>
              <a:defRPr sz="1400" b="0" kern="1200" baseline="0">
                <a:solidFill>
                  <a:schemeClr val="accent5">
                    <a:lumMod val="75000"/>
                  </a:schemeClr>
                </a:solidFill>
                <a:latin typeface="PrudentialModern SemCond" pitchFamily="2" charset="0"/>
                <a:ea typeface="+mn-ea"/>
                <a:cs typeface="Arial" pitchFamily="34" charset="0"/>
              </a:defRPr>
            </a:lvl4pPr>
            <a:lvl5pPr marL="2057400" indent="-228600" algn="l" defTabSz="914400" rtl="0" eaLnBrk="1" latinLnBrk="0" hangingPunct="1">
              <a:spcBef>
                <a:spcPts val="600"/>
              </a:spcBef>
              <a:buClr>
                <a:schemeClr val="bg1">
                  <a:lumMod val="50000"/>
                </a:schemeClr>
              </a:buClr>
              <a:buFont typeface="Arial" pitchFamily="34" charset="0"/>
              <a:buChar char="»"/>
              <a:defRPr sz="1400" b="0" kern="1200" baseline="0">
                <a:solidFill>
                  <a:schemeClr val="accent5">
                    <a:lumMod val="75000"/>
                  </a:schemeClr>
                </a:solidFill>
                <a:latin typeface="PrudentialModern SemCond"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lvl="1" indent="-336550">
              <a:buClr>
                <a:srgbClr val="0070C0"/>
              </a:buClr>
              <a:buFont typeface="Arial" panose="020B0604020202020204" pitchFamily="34" charset="0"/>
              <a:buChar char="•"/>
            </a:pPr>
            <a:r>
              <a:rPr lang="en-US" sz="2400" b="1" dirty="0">
                <a:solidFill>
                  <a:srgbClr val="0070C0"/>
                </a:solidFill>
                <a:latin typeface="+mn-lt"/>
              </a:rPr>
              <a:t>64%</a:t>
            </a:r>
            <a:r>
              <a:rPr lang="en-US" sz="2400" dirty="0">
                <a:solidFill>
                  <a:srgbClr val="0070C0"/>
                </a:solidFill>
                <a:latin typeface="+mn-lt"/>
              </a:rPr>
              <a:t> </a:t>
            </a:r>
            <a:r>
              <a:rPr lang="en-US" sz="2400" dirty="0">
                <a:solidFill>
                  <a:schemeClr val="tx1"/>
                </a:solidFill>
                <a:latin typeface="+mn-lt"/>
              </a:rPr>
              <a:t>of companies across the globe have experienced some sort of hacking attack</a:t>
            </a:r>
          </a:p>
          <a:p>
            <a:pPr marL="0" lvl="1" indent="0">
              <a:buClr>
                <a:srgbClr val="0070C0"/>
              </a:buClr>
              <a:buNone/>
            </a:pPr>
            <a:endParaRPr lang="en-US" sz="1100" dirty="0">
              <a:solidFill>
                <a:srgbClr val="001F45"/>
              </a:solidFill>
              <a:latin typeface="+mn-lt"/>
            </a:endParaRPr>
          </a:p>
          <a:p>
            <a:pPr marL="336550" lvl="1" indent="-336550">
              <a:buClr>
                <a:srgbClr val="0070C0"/>
              </a:buClr>
              <a:buFont typeface="Arial" panose="020B0604020202020204" pitchFamily="34" charset="0"/>
              <a:buChar char="•"/>
            </a:pPr>
            <a:r>
              <a:rPr lang="en-US" sz="2400" b="1" dirty="0">
                <a:solidFill>
                  <a:srgbClr val="0070C0"/>
                </a:solidFill>
                <a:latin typeface="+mn-lt"/>
              </a:rPr>
              <a:t>Nearly 90% </a:t>
            </a:r>
            <a:r>
              <a:rPr lang="en-US" sz="2400" dirty="0">
                <a:solidFill>
                  <a:schemeClr val="tx1"/>
                </a:solidFill>
                <a:latin typeface="+mn-lt"/>
              </a:rPr>
              <a:t>of all breaches occur due to human error.</a:t>
            </a:r>
          </a:p>
        </p:txBody>
      </p:sp>
      <p:sp>
        <p:nvSpPr>
          <p:cNvPr id="10" name="Slide Number Placeholder 4">
            <a:extLst>
              <a:ext uri="{FF2B5EF4-FFF2-40B4-BE49-F238E27FC236}">
                <a16:creationId xmlns:a16="http://schemas.microsoft.com/office/drawing/2014/main" id="{B03807CD-9F9F-4A32-AB3A-400172FD5169}"/>
              </a:ext>
            </a:extLst>
          </p:cNvPr>
          <p:cNvSpPr txBox="1">
            <a:spLocks/>
          </p:cNvSpPr>
          <p:nvPr/>
        </p:nvSpPr>
        <p:spPr>
          <a:xfrm>
            <a:off x="11671301" y="6477001"/>
            <a:ext cx="520700" cy="367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186485-5DB6-4586-BF39-0EA5B3D5871F}" type="slidenum">
              <a:rPr lang="en-US" sz="1100" smtClean="0">
                <a:solidFill>
                  <a:srgbClr val="595959"/>
                </a:solidFill>
              </a:rPr>
              <a:pPr algn="ctr"/>
              <a:t>9</a:t>
            </a:fld>
            <a:endParaRPr lang="en-US" sz="1100" dirty="0">
              <a:solidFill>
                <a:srgbClr val="595959"/>
              </a:solidFill>
            </a:endParaRPr>
          </a:p>
        </p:txBody>
      </p:sp>
    </p:spTree>
    <p:extLst>
      <p:ext uri="{BB962C8B-B14F-4D97-AF65-F5344CB8AC3E}">
        <p14:creationId xmlns:p14="http://schemas.microsoft.com/office/powerpoint/2010/main" val="20065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dvanced Layout">
  <a:themeElements>
    <a:clrScheme name="RET">
      <a:dk1>
        <a:srgbClr val="002245"/>
      </a:dk1>
      <a:lt1>
        <a:sysClr val="window" lastClr="FFFFFF"/>
      </a:lt1>
      <a:dk2>
        <a:srgbClr val="00386F"/>
      </a:dk2>
      <a:lt2>
        <a:srgbClr val="007BC1"/>
      </a:lt2>
      <a:accent1>
        <a:srgbClr val="FFD200"/>
      </a:accent1>
      <a:accent2>
        <a:srgbClr val="D1931F"/>
      </a:accent2>
      <a:accent3>
        <a:srgbClr val="009ED1"/>
      </a:accent3>
      <a:accent4>
        <a:srgbClr val="98C3DE"/>
      </a:accent4>
      <a:accent5>
        <a:srgbClr val="A29E95"/>
      </a:accent5>
      <a:accent6>
        <a:srgbClr val="504844"/>
      </a:accent6>
      <a:hlink>
        <a:srgbClr val="0070C0"/>
      </a:hlink>
      <a:folHlink>
        <a:srgbClr val="004A82"/>
      </a:folHlink>
    </a:clrScheme>
    <a:fontScheme name="RET">
      <a:majorFont>
        <a:latin typeface="PrudentialModern Sem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4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T">
      <a:dk1>
        <a:srgbClr val="002245"/>
      </a:dk1>
      <a:lt1>
        <a:sysClr val="window" lastClr="FFFFFF"/>
      </a:lt1>
      <a:dk2>
        <a:srgbClr val="00386F"/>
      </a:dk2>
      <a:lt2>
        <a:srgbClr val="007BC1"/>
      </a:lt2>
      <a:accent1>
        <a:srgbClr val="FFD200"/>
      </a:accent1>
      <a:accent2>
        <a:srgbClr val="D1931F"/>
      </a:accent2>
      <a:accent3>
        <a:srgbClr val="009ED1"/>
      </a:accent3>
      <a:accent4>
        <a:srgbClr val="98C3DE"/>
      </a:accent4>
      <a:accent5>
        <a:srgbClr val="A29E95"/>
      </a:accent5>
      <a:accent6>
        <a:srgbClr val="504844"/>
      </a:accent6>
      <a:hlink>
        <a:srgbClr val="0070C0"/>
      </a:hlink>
      <a:folHlink>
        <a:srgbClr val="004A82"/>
      </a:folHlink>
    </a:clrScheme>
    <a:fontScheme name="RET">
      <a:majorFont>
        <a:latin typeface="PrudentialModern Sem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6C5EC0AAC3A8479663415BC0FB014C" ma:contentTypeVersion="11" ma:contentTypeDescription="Create a new document." ma:contentTypeScope="" ma:versionID="b95997b6f582493e114d69a8984fb6fe">
  <xsd:schema xmlns:xsd="http://www.w3.org/2001/XMLSchema" xmlns:xs="http://www.w3.org/2001/XMLSchema" xmlns:p="http://schemas.microsoft.com/office/2006/metadata/properties" xmlns:ns1="http://schemas.microsoft.com/sharepoint/v3" xmlns:ns2="95715026-d2d8-478d-af44-fa69ec661627" targetNamespace="http://schemas.microsoft.com/office/2006/metadata/properties" ma:root="true" ma:fieldsID="bce669ff3229a50b64af78548661c854" ns1:_="" ns2:_="">
    <xsd:import namespace="http://schemas.microsoft.com/sharepoint/v3"/>
    <xsd:import namespace="95715026-d2d8-478d-af44-fa69ec661627"/>
    <xsd:element name="properties">
      <xsd:complexType>
        <xsd:sequence>
          <xsd:element name="documentManagement">
            <xsd:complexType>
              <xsd:all>
                <xsd:element ref="ns1:PublishingStartDate" minOccurs="0"/>
                <xsd:element ref="ns1:PublishingExpirationDate" minOccurs="0"/>
                <xsd:element ref="ns1:RatingCount" minOccurs="0"/>
                <xsd:element ref="ns1:RatedBy" minOccurs="0"/>
                <xsd:element ref="ns1:Ratings" minOccurs="0"/>
                <xsd:element ref="ns1:AverageRating" minOccurs="0"/>
                <xsd:element ref="ns1:LikedBy" minOccurs="0"/>
                <xsd:element ref="ns1:LikesCount"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RatingCount" ma:index="10" nillable="true" ma:displayName="Number of Ratings" ma:decimals="0" ma:description="Number of ratings submitted" ma:internalName="RatingCount" ma:readOnly="true">
      <xsd:simpleType>
        <xsd:restriction base="dms:Number"/>
      </xsd:simpleType>
    </xsd:element>
    <xsd:element name="RatedBy" ma:index="11"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2" nillable="true" ma:displayName="User ratings" ma:description="User ratings for the item" ma:hidden="true" ma:internalName="Ratings">
      <xsd:simpleType>
        <xsd:restriction base="dms:Note"/>
      </xsd:simpleType>
    </xsd:element>
    <xsd:element name="AverageRating" ma:index="13" nillable="true" ma:displayName="Rating (0-5)" ma:decimals="2" ma:description="Average value of all the ratings that have been submitted" ma:internalName="AverageRating" ma:readOnly="true">
      <xsd:simpleType>
        <xsd:restriction base="dms:Number"/>
      </xsd:simpleType>
    </xsd:element>
    <xsd:element name="LikedBy" ma:index="14"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kesCount" ma:index="1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715026-d2d8-478d-af44-fa69ec661627"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PublishingExpirationDate xmlns="http://schemas.microsoft.com/sharepoint/v3" xsi:nil="true"/>
    <PublishingStartDate xmlns="http://schemas.microsoft.com/sharepoint/v3" xsi:nil="true"/>
    <RatedBy xmlns="http://schemas.microsoft.com/sharepoint/v3">
      <UserInfo>
        <DisplayName/>
        <AccountId xsi:nil="true"/>
        <AccountType/>
      </UserInfo>
    </RatedBy>
    <AverageRating xmlns="http://schemas.microsoft.com/sharepoint/v3" xsi:nil="true"/>
    <RatingCount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3A682-F5C9-41A0-8C15-745160029372}">
  <ds:schemaRefs>
    <ds:schemaRef ds:uri="95715026-d2d8-478d-af44-fa69ec6616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DDC2FD-EBAF-467B-808D-ED03BDFA9556}">
  <ds:schemaRefs>
    <ds:schemaRef ds:uri="95715026-d2d8-478d-af44-fa69ec661627"/>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57CE5CB-24ED-419F-B777-E903D9F178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11973</TotalTime>
  <Words>6369</Words>
  <Application>Microsoft Office PowerPoint</Application>
  <PresentationFormat>Widescreen</PresentationFormat>
  <Paragraphs>587</Paragraphs>
  <Slides>40</Slides>
  <Notes>40</Notes>
  <HiddenSlides>0</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40</vt:i4>
      </vt:variant>
    </vt:vector>
  </HeadingPairs>
  <TitlesOfParts>
    <vt:vector size="65" baseType="lpstr">
      <vt:lpstr>Arial</vt:lpstr>
      <vt:lpstr>Arial Narrow</vt:lpstr>
      <vt:lpstr>Atiza</vt:lpstr>
      <vt:lpstr>Avenir LT Std 35 Light</vt:lpstr>
      <vt:lpstr>Avenir LT Std 65 Medium</vt:lpstr>
      <vt:lpstr>Avenir Next LT Pro Demi</vt:lpstr>
      <vt:lpstr>Calibri</vt:lpstr>
      <vt:lpstr>Clarendon LT Std</vt:lpstr>
      <vt:lpstr>georgia</vt:lpstr>
      <vt:lpstr>Helvetica Neue</vt:lpstr>
      <vt:lpstr>Inter</vt:lpstr>
      <vt:lpstr>Lato</vt:lpstr>
      <vt:lpstr>Montserrat</vt:lpstr>
      <vt:lpstr>Poppins</vt:lpstr>
      <vt:lpstr>proxima-nova</vt:lpstr>
      <vt:lpstr>PrudentialModern Bold SemiConde</vt:lpstr>
      <vt:lpstr>PrudentialModern SemCond</vt:lpstr>
      <vt:lpstr>Public Sans</vt:lpstr>
      <vt:lpstr>Roboto</vt:lpstr>
      <vt:lpstr>Rubik</vt:lpstr>
      <vt:lpstr>Silka</vt:lpstr>
      <vt:lpstr>Times New Roman</vt:lpstr>
      <vt:lpstr>Wingdings</vt:lpstr>
      <vt:lpstr>Advanced Layout</vt:lpstr>
      <vt:lpstr>1_Office Theme</vt:lpstr>
      <vt:lpstr>PowerPoint Presentation</vt:lpstr>
      <vt:lpstr>PowerPoint Presentation</vt:lpstr>
      <vt:lpstr>Host</vt:lpstr>
      <vt:lpstr>PowerPoint Presentation</vt:lpstr>
      <vt:lpstr>PowerPoint Presentation</vt:lpstr>
      <vt:lpstr>Guest Speaker</vt:lpstr>
      <vt:lpstr>PowerPoint Presentation</vt:lpstr>
      <vt:lpstr>Agenda</vt:lpstr>
      <vt:lpstr>“If you can be hacked, you are hacked.”</vt:lpstr>
      <vt:lpstr>How and Why</vt:lpstr>
      <vt:lpstr>Data: From Accumulation to Monetization  </vt:lpstr>
      <vt:lpstr>Three Key Breaches</vt:lpstr>
      <vt:lpstr>ID Theft: By the Numbers</vt:lpstr>
      <vt:lpstr>A Lifetime of Fraud</vt:lpstr>
      <vt:lpstr>PowerPoint Presentation</vt:lpstr>
      <vt:lpstr>Understanding Vulnerabilities</vt:lpstr>
      <vt:lpstr>Paper is still a threat</vt:lpstr>
      <vt:lpstr>What’s already out there?</vt:lpstr>
      <vt:lpstr>Phishing and Smishing</vt:lpstr>
      <vt:lpstr>Smartphone Savvy</vt:lpstr>
      <vt:lpstr>Disabling Data Tracking</vt:lpstr>
      <vt:lpstr>Wi-Fi Risks </vt:lpstr>
      <vt:lpstr>PowerPoint Presentation</vt:lpstr>
      <vt:lpstr>Social Media</vt:lpstr>
      <vt:lpstr>Credit Cards</vt:lpstr>
      <vt:lpstr>Credit Reports</vt:lpstr>
      <vt:lpstr>Peer-to-Peer Payments</vt:lpstr>
      <vt:lpstr>QR Codes</vt:lpstr>
      <vt:lpstr>PowerPoint Presentation</vt:lpstr>
      <vt:lpstr>Passwords</vt:lpstr>
      <vt:lpstr>Multi-Factor Authentication (MFA)</vt:lpstr>
      <vt:lpstr>Credit Monitoring and ID Theft Protection Services</vt:lpstr>
      <vt:lpstr>Government Accounts</vt:lpstr>
      <vt:lpstr>Freezing Credit</vt:lpstr>
      <vt:lpstr>Take Action: Know, Monitor, Defend</vt:lpstr>
      <vt:lpstr>Disclosure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MonicaS</dc:creator>
  <cp:lastModifiedBy>Erika Yadron</cp:lastModifiedBy>
  <cp:revision>711</cp:revision>
  <dcterms:modified xsi:type="dcterms:W3CDTF">2023-06-12T16:24:11Z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0x010100E56C5EC0AAC3A8479663415BC0FB014C</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AuthorIds_UIVersion_2048">
    <vt:lpwstr>83</vt:lpwstr>
  </property>
</Properties>
</file>