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61" r:id="rId2"/>
    <p:sldId id="316" r:id="rId3"/>
    <p:sldId id="348" r:id="rId4"/>
    <p:sldId id="364" r:id="rId5"/>
    <p:sldId id="319" r:id="rId6"/>
    <p:sldId id="320" r:id="rId7"/>
    <p:sldId id="321" r:id="rId8"/>
    <p:sldId id="322" r:id="rId9"/>
    <p:sldId id="323" r:id="rId10"/>
    <p:sldId id="349" r:id="rId11"/>
    <p:sldId id="325" r:id="rId12"/>
    <p:sldId id="326" r:id="rId13"/>
    <p:sldId id="327" r:id="rId14"/>
    <p:sldId id="328" r:id="rId15"/>
    <p:sldId id="350" r:id="rId16"/>
    <p:sldId id="330" r:id="rId17"/>
    <p:sldId id="331" r:id="rId18"/>
    <p:sldId id="332" r:id="rId19"/>
    <p:sldId id="333" r:id="rId20"/>
    <p:sldId id="338" r:id="rId21"/>
    <p:sldId id="362" r:id="rId22"/>
    <p:sldId id="334" r:id="rId23"/>
    <p:sldId id="352" r:id="rId24"/>
    <p:sldId id="309" r:id="rId25"/>
    <p:sldId id="360" r:id="rId26"/>
    <p:sldId id="359" r:id="rId27"/>
    <p:sldId id="305" r:id="rId28"/>
    <p:sldId id="308" r:id="rId29"/>
    <p:sldId id="363" r:id="rId30"/>
    <p:sldId id="303" r:id="rId31"/>
    <p:sldId id="302" r:id="rId32"/>
    <p:sldId id="301" r:id="rId33"/>
    <p:sldId id="300" r:id="rId34"/>
    <p:sldId id="299" r:id="rId35"/>
    <p:sldId id="355" r:id="rId36"/>
    <p:sldId id="293" r:id="rId37"/>
    <p:sldId id="365" r:id="rId38"/>
    <p:sldId id="289" r:id="rId39"/>
    <p:sldId id="275" r:id="rId40"/>
    <p:sldId id="284" r:id="rId41"/>
  </p:sldIdLst>
  <p:sldSz cx="9906000" cy="6858000" type="A4"/>
  <p:notesSz cx="6858000" cy="9144000"/>
  <p:embeddedFontLst>
    <p:embeddedFont>
      <p:font typeface="League Gothic" charset="0"/>
      <p:regular r:id="rId44"/>
    </p:embeddedFont>
    <p:embeddedFont>
      <p:font typeface="Calibri" pitchFamily="34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FF"/>
    <a:srgbClr val="FF8420"/>
    <a:srgbClr val="FFB06E"/>
    <a:srgbClr val="F66666"/>
    <a:srgbClr val="DE7870"/>
    <a:srgbClr val="D24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5463" autoAdjust="0"/>
  </p:normalViewPr>
  <p:slideViewPr>
    <p:cSldViewPr snapToGrid="0" snapToObjects="1" showGuides="1">
      <p:cViewPr>
        <p:scale>
          <a:sx n="66" d="100"/>
          <a:sy n="66" d="100"/>
        </p:scale>
        <p:origin x="-912" y="-468"/>
      </p:cViewPr>
      <p:guideLst>
        <p:guide orient="horz" pos="2146"/>
        <p:guide pos="3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74"/>
    </p:cViewPr>
  </p:sorterViewPr>
  <p:notesViewPr>
    <p:cSldViewPr snapToGrid="0" snapToObjects="1">
      <p:cViewPr varScale="1">
        <p:scale>
          <a:sx n="61" d="100"/>
          <a:sy n="61" d="100"/>
        </p:scale>
        <p:origin x="-1632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769AFF-8EFE-4E9D-8DDE-931163F8B632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5E7BAF-3B3C-4652-9C6A-0AEB6552CE00}">
      <dgm:prSet phldrT="[Text]"/>
      <dgm:spPr/>
      <dgm:t>
        <a:bodyPr/>
        <a:lstStyle/>
        <a:p>
          <a:pPr algn="ctr"/>
          <a:r>
            <a:rPr lang="en-US" dirty="0" smtClean="0"/>
            <a:t>Marketing</a:t>
          </a:r>
          <a:endParaRPr lang="en-US" dirty="0"/>
        </a:p>
      </dgm:t>
    </dgm:pt>
    <dgm:pt modelId="{BEC08FBF-4E78-433B-9902-C5394445AD15}" type="parTrans" cxnId="{78DAE211-B420-468B-9908-89DA6562B303}">
      <dgm:prSet/>
      <dgm:spPr/>
      <dgm:t>
        <a:bodyPr/>
        <a:lstStyle/>
        <a:p>
          <a:pPr algn="ctr"/>
          <a:endParaRPr lang="en-US"/>
        </a:p>
      </dgm:t>
    </dgm:pt>
    <dgm:pt modelId="{D5B1CF4C-0C1D-4683-8F30-30B54A0D1198}" type="sibTrans" cxnId="{78DAE211-B420-468B-9908-89DA6562B303}">
      <dgm:prSet/>
      <dgm:spPr/>
      <dgm:t>
        <a:bodyPr/>
        <a:lstStyle/>
        <a:p>
          <a:pPr algn="ctr"/>
          <a:endParaRPr lang="en-US"/>
        </a:p>
      </dgm:t>
    </dgm:pt>
    <dgm:pt modelId="{F3D143BD-6B95-4D78-B93C-0FACDE35769B}">
      <dgm:prSet phldrT="[Text]"/>
      <dgm:spPr/>
      <dgm:t>
        <a:bodyPr/>
        <a:lstStyle/>
        <a:p>
          <a:pPr algn="ctr"/>
          <a:r>
            <a:rPr lang="en-US" dirty="0" smtClean="0"/>
            <a:t>Lead Generation</a:t>
          </a:r>
          <a:endParaRPr lang="en-US" dirty="0"/>
        </a:p>
      </dgm:t>
    </dgm:pt>
    <dgm:pt modelId="{DCEB0D2A-6CBE-4593-8D54-97E97CFC0B11}" type="parTrans" cxnId="{ACFE0759-34B1-4A98-8404-DB1DAD6F60A4}">
      <dgm:prSet/>
      <dgm:spPr/>
      <dgm:t>
        <a:bodyPr/>
        <a:lstStyle/>
        <a:p>
          <a:pPr algn="ctr"/>
          <a:endParaRPr lang="en-US"/>
        </a:p>
      </dgm:t>
    </dgm:pt>
    <dgm:pt modelId="{42290E25-D1B8-43DE-9813-DCE24587C0E8}" type="sibTrans" cxnId="{ACFE0759-34B1-4A98-8404-DB1DAD6F60A4}">
      <dgm:prSet/>
      <dgm:spPr/>
      <dgm:t>
        <a:bodyPr/>
        <a:lstStyle/>
        <a:p>
          <a:pPr algn="ctr"/>
          <a:endParaRPr lang="en-US"/>
        </a:p>
      </dgm:t>
    </dgm:pt>
    <dgm:pt modelId="{5756E2BE-B331-4AAC-9CA9-B154AAAA39AD}">
      <dgm:prSet phldrT="[Text]"/>
      <dgm:spPr/>
      <dgm:t>
        <a:bodyPr/>
        <a:lstStyle/>
        <a:p>
          <a:pPr algn="ctr"/>
          <a:r>
            <a:rPr lang="en-US" dirty="0" smtClean="0"/>
            <a:t>PR</a:t>
          </a:r>
          <a:endParaRPr lang="en-US" dirty="0"/>
        </a:p>
      </dgm:t>
    </dgm:pt>
    <dgm:pt modelId="{97EB962E-D6D5-4339-ACC6-C51EACE2B1FF}" type="parTrans" cxnId="{8AD0F411-E75B-4E05-B17F-F0A653509B09}">
      <dgm:prSet/>
      <dgm:spPr/>
      <dgm:t>
        <a:bodyPr/>
        <a:lstStyle/>
        <a:p>
          <a:pPr algn="ctr"/>
          <a:endParaRPr lang="en-US"/>
        </a:p>
      </dgm:t>
    </dgm:pt>
    <dgm:pt modelId="{AC615610-3BEE-4A70-BB5B-89DBBD3D3A24}" type="sibTrans" cxnId="{8AD0F411-E75B-4E05-B17F-F0A653509B09}">
      <dgm:prSet/>
      <dgm:spPr/>
      <dgm:t>
        <a:bodyPr/>
        <a:lstStyle/>
        <a:p>
          <a:pPr algn="ctr"/>
          <a:endParaRPr lang="en-US"/>
        </a:p>
      </dgm:t>
    </dgm:pt>
    <dgm:pt modelId="{3113B7E7-D44B-45E3-857B-A1B17B892FE6}">
      <dgm:prSet phldrT="[Text]"/>
      <dgm:spPr/>
      <dgm:t>
        <a:bodyPr/>
        <a:lstStyle/>
        <a:p>
          <a:pPr algn="ctr"/>
          <a:r>
            <a:rPr lang="en-US" dirty="0" smtClean="0"/>
            <a:t>Customer Support</a:t>
          </a:r>
          <a:endParaRPr lang="en-US" dirty="0"/>
        </a:p>
      </dgm:t>
    </dgm:pt>
    <dgm:pt modelId="{97BF8C7E-2F1A-4EEB-9460-1A20CC212BE1}" type="parTrans" cxnId="{6EFA2080-9579-4F88-B123-CEA1EF25D709}">
      <dgm:prSet/>
      <dgm:spPr/>
      <dgm:t>
        <a:bodyPr/>
        <a:lstStyle/>
        <a:p>
          <a:pPr algn="ctr"/>
          <a:endParaRPr lang="en-US"/>
        </a:p>
      </dgm:t>
    </dgm:pt>
    <dgm:pt modelId="{E8D37E12-91E9-4C86-AEEC-74C38DF7A8B7}" type="sibTrans" cxnId="{6EFA2080-9579-4F88-B123-CEA1EF25D709}">
      <dgm:prSet/>
      <dgm:spPr/>
      <dgm:t>
        <a:bodyPr/>
        <a:lstStyle/>
        <a:p>
          <a:pPr algn="ctr"/>
          <a:endParaRPr lang="en-US"/>
        </a:p>
      </dgm:t>
    </dgm:pt>
    <dgm:pt modelId="{13EA0F26-FBF9-4A77-8F58-8C096197F281}">
      <dgm:prSet phldrT="[Text]"/>
      <dgm:spPr/>
      <dgm:t>
        <a:bodyPr/>
        <a:lstStyle/>
        <a:p>
          <a:pPr algn="ctr"/>
          <a:r>
            <a:rPr lang="en-US" dirty="0" smtClean="0"/>
            <a:t>Revenues</a:t>
          </a:r>
          <a:endParaRPr lang="en-US" dirty="0"/>
        </a:p>
      </dgm:t>
    </dgm:pt>
    <dgm:pt modelId="{D9C29C04-FA5A-4B57-9DA8-BA0CCCEE313B}" type="sibTrans" cxnId="{04C0B3DE-6594-434D-B63A-7F1BAE15B0FF}">
      <dgm:prSet/>
      <dgm:spPr/>
      <dgm:t>
        <a:bodyPr/>
        <a:lstStyle/>
        <a:p>
          <a:pPr algn="ctr"/>
          <a:endParaRPr lang="en-US"/>
        </a:p>
      </dgm:t>
    </dgm:pt>
    <dgm:pt modelId="{B197D100-9BD7-47A1-9280-1C1D23AED95A}" type="parTrans" cxnId="{04C0B3DE-6594-434D-B63A-7F1BAE15B0FF}">
      <dgm:prSet/>
      <dgm:spPr/>
      <dgm:t>
        <a:bodyPr/>
        <a:lstStyle/>
        <a:p>
          <a:pPr algn="ctr"/>
          <a:endParaRPr lang="en-US"/>
        </a:p>
      </dgm:t>
    </dgm:pt>
    <dgm:pt modelId="{DBB34E7A-A8B3-4F06-AF1D-6D047A19F79B}" type="pres">
      <dgm:prSet presAssocID="{70769AFF-8EFE-4E9D-8DDE-931163F8B632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D90723-F8EA-46BB-9A80-C754BD75A614}" type="pres">
      <dgm:prSet presAssocID="{70769AFF-8EFE-4E9D-8DDE-931163F8B632}" presName="matrix" presStyleCnt="0"/>
      <dgm:spPr/>
    </dgm:pt>
    <dgm:pt modelId="{F7B1C579-8D43-44C1-8414-5510545DA6E5}" type="pres">
      <dgm:prSet presAssocID="{70769AFF-8EFE-4E9D-8DDE-931163F8B632}" presName="tile1" presStyleLbl="node1" presStyleIdx="0" presStyleCnt="4"/>
      <dgm:spPr/>
      <dgm:t>
        <a:bodyPr/>
        <a:lstStyle/>
        <a:p>
          <a:endParaRPr lang="en-US"/>
        </a:p>
      </dgm:t>
    </dgm:pt>
    <dgm:pt modelId="{8677F4CF-A3EA-48E7-B225-08BCF94622A6}" type="pres">
      <dgm:prSet presAssocID="{70769AFF-8EFE-4E9D-8DDE-931163F8B63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D0E2E3-4103-42B8-B659-CCE4DE21BB57}" type="pres">
      <dgm:prSet presAssocID="{70769AFF-8EFE-4E9D-8DDE-931163F8B632}" presName="tile2" presStyleLbl="node1" presStyleIdx="1" presStyleCnt="4"/>
      <dgm:spPr/>
      <dgm:t>
        <a:bodyPr/>
        <a:lstStyle/>
        <a:p>
          <a:endParaRPr lang="en-US"/>
        </a:p>
      </dgm:t>
    </dgm:pt>
    <dgm:pt modelId="{0C6B9CB1-0987-4484-8FE4-DFB93478CD97}" type="pres">
      <dgm:prSet presAssocID="{70769AFF-8EFE-4E9D-8DDE-931163F8B63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B23DCD-363B-4AA7-9842-812011E89F80}" type="pres">
      <dgm:prSet presAssocID="{70769AFF-8EFE-4E9D-8DDE-931163F8B632}" presName="tile3" presStyleLbl="node1" presStyleIdx="2" presStyleCnt="4"/>
      <dgm:spPr/>
      <dgm:t>
        <a:bodyPr/>
        <a:lstStyle/>
        <a:p>
          <a:endParaRPr lang="en-US"/>
        </a:p>
      </dgm:t>
    </dgm:pt>
    <dgm:pt modelId="{B774DB49-20E2-466E-90BF-22D0F8F187E8}" type="pres">
      <dgm:prSet presAssocID="{70769AFF-8EFE-4E9D-8DDE-931163F8B63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416C80-5154-4513-826D-3BE42E4C5EAE}" type="pres">
      <dgm:prSet presAssocID="{70769AFF-8EFE-4E9D-8DDE-931163F8B632}" presName="tile4" presStyleLbl="node1" presStyleIdx="3" presStyleCnt="4"/>
      <dgm:spPr/>
      <dgm:t>
        <a:bodyPr/>
        <a:lstStyle/>
        <a:p>
          <a:endParaRPr lang="en-US"/>
        </a:p>
      </dgm:t>
    </dgm:pt>
    <dgm:pt modelId="{877FF218-D449-4D7C-BE84-5856C81278AA}" type="pres">
      <dgm:prSet presAssocID="{70769AFF-8EFE-4E9D-8DDE-931163F8B63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9FB9F-EE3A-4809-AB23-7855C17A4625}" type="pres">
      <dgm:prSet presAssocID="{70769AFF-8EFE-4E9D-8DDE-931163F8B632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8032B2C3-D581-429B-8C80-85017E44844B}" type="presOf" srcId="{3113B7E7-D44B-45E3-857B-A1B17B892FE6}" destId="{F2416C80-5154-4513-826D-3BE42E4C5EAE}" srcOrd="0" destOrd="0" presId="urn:microsoft.com/office/officeart/2005/8/layout/matrix1"/>
    <dgm:cxn modelId="{6EFA2080-9579-4F88-B123-CEA1EF25D709}" srcId="{13EA0F26-FBF9-4A77-8F58-8C096197F281}" destId="{3113B7E7-D44B-45E3-857B-A1B17B892FE6}" srcOrd="3" destOrd="0" parTransId="{97BF8C7E-2F1A-4EEB-9460-1A20CC212BE1}" sibTransId="{E8D37E12-91E9-4C86-AEEC-74C38DF7A8B7}"/>
    <dgm:cxn modelId="{F2F0ED00-4300-46C2-B826-B1E9A3FA88D2}" type="presOf" srcId="{13EA0F26-FBF9-4A77-8F58-8C096197F281}" destId="{9A69FB9F-EE3A-4809-AB23-7855C17A4625}" srcOrd="0" destOrd="0" presId="urn:microsoft.com/office/officeart/2005/8/layout/matrix1"/>
    <dgm:cxn modelId="{F85835A2-1E5F-42A8-9E22-4F0038CA847F}" type="presOf" srcId="{70769AFF-8EFE-4E9D-8DDE-931163F8B632}" destId="{DBB34E7A-A8B3-4F06-AF1D-6D047A19F79B}" srcOrd="0" destOrd="0" presId="urn:microsoft.com/office/officeart/2005/8/layout/matrix1"/>
    <dgm:cxn modelId="{ACFE0759-34B1-4A98-8404-DB1DAD6F60A4}" srcId="{13EA0F26-FBF9-4A77-8F58-8C096197F281}" destId="{F3D143BD-6B95-4D78-B93C-0FACDE35769B}" srcOrd="1" destOrd="0" parTransId="{DCEB0D2A-6CBE-4593-8D54-97E97CFC0B11}" sibTransId="{42290E25-D1B8-43DE-9813-DCE24587C0E8}"/>
    <dgm:cxn modelId="{57F25D11-24F6-4BA7-BB04-18CDEF3129D2}" type="presOf" srcId="{D15E7BAF-3B3C-4652-9C6A-0AEB6552CE00}" destId="{8677F4CF-A3EA-48E7-B225-08BCF94622A6}" srcOrd="1" destOrd="0" presId="urn:microsoft.com/office/officeart/2005/8/layout/matrix1"/>
    <dgm:cxn modelId="{F8090E68-2D4D-4D0A-A614-DFEE4FE13451}" type="presOf" srcId="{3113B7E7-D44B-45E3-857B-A1B17B892FE6}" destId="{877FF218-D449-4D7C-BE84-5856C81278AA}" srcOrd="1" destOrd="0" presId="urn:microsoft.com/office/officeart/2005/8/layout/matrix1"/>
    <dgm:cxn modelId="{C96BCABA-7527-4689-8D0E-CA0330D06132}" type="presOf" srcId="{D15E7BAF-3B3C-4652-9C6A-0AEB6552CE00}" destId="{F7B1C579-8D43-44C1-8414-5510545DA6E5}" srcOrd="0" destOrd="0" presId="urn:microsoft.com/office/officeart/2005/8/layout/matrix1"/>
    <dgm:cxn modelId="{D7E1BBBA-3577-4C35-8AB1-CE0A354C6EF9}" type="presOf" srcId="{F3D143BD-6B95-4D78-B93C-0FACDE35769B}" destId="{9FD0E2E3-4103-42B8-B659-CCE4DE21BB57}" srcOrd="0" destOrd="0" presId="urn:microsoft.com/office/officeart/2005/8/layout/matrix1"/>
    <dgm:cxn modelId="{2093080F-6223-46C6-A82C-A7FEFB54B05B}" type="presOf" srcId="{5756E2BE-B331-4AAC-9CA9-B154AAAA39AD}" destId="{D2B23DCD-363B-4AA7-9842-812011E89F80}" srcOrd="0" destOrd="0" presId="urn:microsoft.com/office/officeart/2005/8/layout/matrix1"/>
    <dgm:cxn modelId="{8AD0F411-E75B-4E05-B17F-F0A653509B09}" srcId="{13EA0F26-FBF9-4A77-8F58-8C096197F281}" destId="{5756E2BE-B331-4AAC-9CA9-B154AAAA39AD}" srcOrd="2" destOrd="0" parTransId="{97EB962E-D6D5-4339-ACC6-C51EACE2B1FF}" sibTransId="{AC615610-3BEE-4A70-BB5B-89DBBD3D3A24}"/>
    <dgm:cxn modelId="{8B17B1F6-F870-4E1D-BDCF-783D853DDAFC}" type="presOf" srcId="{5756E2BE-B331-4AAC-9CA9-B154AAAA39AD}" destId="{B774DB49-20E2-466E-90BF-22D0F8F187E8}" srcOrd="1" destOrd="0" presId="urn:microsoft.com/office/officeart/2005/8/layout/matrix1"/>
    <dgm:cxn modelId="{842D7E59-A7B7-4CC0-9D27-0D6B02941EFF}" type="presOf" srcId="{F3D143BD-6B95-4D78-B93C-0FACDE35769B}" destId="{0C6B9CB1-0987-4484-8FE4-DFB93478CD97}" srcOrd="1" destOrd="0" presId="urn:microsoft.com/office/officeart/2005/8/layout/matrix1"/>
    <dgm:cxn modelId="{78DAE211-B420-468B-9908-89DA6562B303}" srcId="{13EA0F26-FBF9-4A77-8F58-8C096197F281}" destId="{D15E7BAF-3B3C-4652-9C6A-0AEB6552CE00}" srcOrd="0" destOrd="0" parTransId="{BEC08FBF-4E78-433B-9902-C5394445AD15}" sibTransId="{D5B1CF4C-0C1D-4683-8F30-30B54A0D1198}"/>
    <dgm:cxn modelId="{04C0B3DE-6594-434D-B63A-7F1BAE15B0FF}" srcId="{70769AFF-8EFE-4E9D-8DDE-931163F8B632}" destId="{13EA0F26-FBF9-4A77-8F58-8C096197F281}" srcOrd="0" destOrd="0" parTransId="{B197D100-9BD7-47A1-9280-1C1D23AED95A}" sibTransId="{D9C29C04-FA5A-4B57-9DA8-BA0CCCEE313B}"/>
    <dgm:cxn modelId="{DC2D82E9-2D14-4291-869D-69493955E55B}" type="presParOf" srcId="{DBB34E7A-A8B3-4F06-AF1D-6D047A19F79B}" destId="{91D90723-F8EA-46BB-9A80-C754BD75A614}" srcOrd="0" destOrd="0" presId="urn:microsoft.com/office/officeart/2005/8/layout/matrix1"/>
    <dgm:cxn modelId="{2EEEA25B-E063-4718-9466-BF30124D779A}" type="presParOf" srcId="{91D90723-F8EA-46BB-9A80-C754BD75A614}" destId="{F7B1C579-8D43-44C1-8414-5510545DA6E5}" srcOrd="0" destOrd="0" presId="urn:microsoft.com/office/officeart/2005/8/layout/matrix1"/>
    <dgm:cxn modelId="{005AE56F-BE41-4813-84B4-C14712531D69}" type="presParOf" srcId="{91D90723-F8EA-46BB-9A80-C754BD75A614}" destId="{8677F4CF-A3EA-48E7-B225-08BCF94622A6}" srcOrd="1" destOrd="0" presId="urn:microsoft.com/office/officeart/2005/8/layout/matrix1"/>
    <dgm:cxn modelId="{395F3DCE-1274-4373-B4ED-0D9C508D9D89}" type="presParOf" srcId="{91D90723-F8EA-46BB-9A80-C754BD75A614}" destId="{9FD0E2E3-4103-42B8-B659-CCE4DE21BB57}" srcOrd="2" destOrd="0" presId="urn:microsoft.com/office/officeart/2005/8/layout/matrix1"/>
    <dgm:cxn modelId="{3D1E8814-317A-400D-8041-E808ED871689}" type="presParOf" srcId="{91D90723-F8EA-46BB-9A80-C754BD75A614}" destId="{0C6B9CB1-0987-4484-8FE4-DFB93478CD97}" srcOrd="3" destOrd="0" presId="urn:microsoft.com/office/officeart/2005/8/layout/matrix1"/>
    <dgm:cxn modelId="{AD2385CC-0B7B-4C0B-97DA-765FEA584D59}" type="presParOf" srcId="{91D90723-F8EA-46BB-9A80-C754BD75A614}" destId="{D2B23DCD-363B-4AA7-9842-812011E89F80}" srcOrd="4" destOrd="0" presId="urn:microsoft.com/office/officeart/2005/8/layout/matrix1"/>
    <dgm:cxn modelId="{8177AA10-524A-424D-8260-4E090DE838CE}" type="presParOf" srcId="{91D90723-F8EA-46BB-9A80-C754BD75A614}" destId="{B774DB49-20E2-466E-90BF-22D0F8F187E8}" srcOrd="5" destOrd="0" presId="urn:microsoft.com/office/officeart/2005/8/layout/matrix1"/>
    <dgm:cxn modelId="{B7675F94-97A5-4CCB-8E4D-A20723AA5255}" type="presParOf" srcId="{91D90723-F8EA-46BB-9A80-C754BD75A614}" destId="{F2416C80-5154-4513-826D-3BE42E4C5EAE}" srcOrd="6" destOrd="0" presId="urn:microsoft.com/office/officeart/2005/8/layout/matrix1"/>
    <dgm:cxn modelId="{84D149A0-0715-46AE-BE68-F85946950422}" type="presParOf" srcId="{91D90723-F8EA-46BB-9A80-C754BD75A614}" destId="{877FF218-D449-4D7C-BE84-5856C81278AA}" srcOrd="7" destOrd="0" presId="urn:microsoft.com/office/officeart/2005/8/layout/matrix1"/>
    <dgm:cxn modelId="{B91FA650-3467-4DE0-80A6-1943B87424EA}" type="presParOf" srcId="{DBB34E7A-A8B3-4F06-AF1D-6D047A19F79B}" destId="{9A69FB9F-EE3A-4809-AB23-7855C17A462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1C579-8D43-44C1-8414-5510545DA6E5}">
      <dsp:nvSpPr>
        <dsp:cNvPr id="0" name=""/>
        <dsp:cNvSpPr/>
      </dsp:nvSpPr>
      <dsp:spPr>
        <a:xfrm rot="16200000">
          <a:off x="784442" y="-784442"/>
          <a:ext cx="1920000" cy="348888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Marketing</a:t>
          </a:r>
          <a:endParaRPr lang="en-US" sz="3000" kern="1200" dirty="0"/>
        </a:p>
      </dsp:txBody>
      <dsp:txXfrm rot="5400000">
        <a:off x="0" y="0"/>
        <a:ext cx="3488885" cy="1440000"/>
      </dsp:txXfrm>
    </dsp:sp>
    <dsp:sp modelId="{9FD0E2E3-4103-42B8-B659-CCE4DE21BB57}">
      <dsp:nvSpPr>
        <dsp:cNvPr id="0" name=""/>
        <dsp:cNvSpPr/>
      </dsp:nvSpPr>
      <dsp:spPr>
        <a:xfrm>
          <a:off x="3488885" y="0"/>
          <a:ext cx="3488885" cy="1920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Lead Generation</a:t>
          </a:r>
          <a:endParaRPr lang="en-US" sz="3000" kern="1200" dirty="0"/>
        </a:p>
      </dsp:txBody>
      <dsp:txXfrm>
        <a:off x="3488885" y="0"/>
        <a:ext cx="3488885" cy="1440000"/>
      </dsp:txXfrm>
    </dsp:sp>
    <dsp:sp modelId="{D2B23DCD-363B-4AA7-9842-812011E89F80}">
      <dsp:nvSpPr>
        <dsp:cNvPr id="0" name=""/>
        <dsp:cNvSpPr/>
      </dsp:nvSpPr>
      <dsp:spPr>
        <a:xfrm rot="10800000">
          <a:off x="0" y="1920000"/>
          <a:ext cx="3488885" cy="1920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PR</a:t>
          </a:r>
          <a:endParaRPr lang="en-US" sz="3000" kern="1200" dirty="0"/>
        </a:p>
      </dsp:txBody>
      <dsp:txXfrm rot="10800000">
        <a:off x="0" y="2399999"/>
        <a:ext cx="3488885" cy="1440000"/>
      </dsp:txXfrm>
    </dsp:sp>
    <dsp:sp modelId="{F2416C80-5154-4513-826D-3BE42E4C5EAE}">
      <dsp:nvSpPr>
        <dsp:cNvPr id="0" name=""/>
        <dsp:cNvSpPr/>
      </dsp:nvSpPr>
      <dsp:spPr>
        <a:xfrm rot="5400000">
          <a:off x="4273328" y="1135557"/>
          <a:ext cx="1920000" cy="348888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Customer Support</a:t>
          </a:r>
          <a:endParaRPr lang="en-US" sz="3000" kern="1200" dirty="0"/>
        </a:p>
      </dsp:txBody>
      <dsp:txXfrm rot="-5400000">
        <a:off x="3488886" y="2399999"/>
        <a:ext cx="3488885" cy="1440000"/>
      </dsp:txXfrm>
    </dsp:sp>
    <dsp:sp modelId="{9A69FB9F-EE3A-4809-AB23-7855C17A4625}">
      <dsp:nvSpPr>
        <dsp:cNvPr id="0" name=""/>
        <dsp:cNvSpPr/>
      </dsp:nvSpPr>
      <dsp:spPr>
        <a:xfrm>
          <a:off x="2442219" y="1440000"/>
          <a:ext cx="2093331" cy="9600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Revenues</a:t>
          </a:r>
          <a:endParaRPr lang="en-US" sz="3000" kern="1200" dirty="0"/>
        </a:p>
      </dsp:txBody>
      <dsp:txXfrm>
        <a:off x="2489082" y="1486863"/>
        <a:ext cx="1999605" cy="866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BA41C-1616-43CB-8D1E-787EBE349197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98FE-7B7A-4980-8C85-F848E4A80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52AC-593B-4DDA-A80E-8134DB85BEBC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60B-CE2F-42C4-9F83-FC755722C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6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Effects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is communication tools that can effect people trends.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“Social Media Effects”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Slide With Chart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“Slide wih chart”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a Chart.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Slide With Chart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“Slide wih chart”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a Chart.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Connected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“Connected”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contact information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icons can be found in “images” folder.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Closing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the closing statement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“Section Heade” Layout on Master Slide View.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Social Media Today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Technology change everything also the way we communicate.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Explain the Social media and people in using technology, previously and today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</a:t>
            </a:r>
            <a:r>
              <a:rPr lang="en-US" baseline="0" dirty="0" err="1" smtClean="0">
                <a:solidFill>
                  <a:srgbClr val="FF0000"/>
                </a:solidFill>
              </a:rPr>
              <a:t>Socila</a:t>
            </a:r>
            <a:r>
              <a:rPr lang="en-US" baseline="0" dirty="0" smtClean="0">
                <a:solidFill>
                  <a:srgbClr val="FF0000"/>
                </a:solidFill>
              </a:rPr>
              <a:t> Media Today” Layout on Master Slide View</a:t>
            </a:r>
          </a:p>
          <a:p>
            <a:pPr>
              <a:buFontTx/>
              <a:buChar char="-"/>
            </a:pPr>
            <a:r>
              <a:rPr lang="en-US" baseline="0" dirty="0" smtClean="0"/>
              <a:t>    Phone icon you can get here: </a:t>
            </a:r>
          </a:p>
          <a:p>
            <a:pPr>
              <a:buFontTx/>
              <a:buNone/>
            </a:pPr>
            <a:r>
              <a:rPr lang="en-US" baseline="0" dirty="0" smtClean="0"/>
              <a:t>     http://www.iconarchive.com/show/heartquake-prevention-icons-by-iconshock/telefono-icon.html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iPhone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http://www.iconarchive.com/show/apple-products-icons-by-svengraph/iPhone-front-black-icon.html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Mail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http://www.iconarchive.com/show/stainless-icons-by-iconleak/mail-icon.html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eMail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http://www.iconarchive.com/show/mobile-icons-by-youdu/Mail-icon.html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News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http://www.iconarchive.com/show/oxygen-icons-by-oxygen-icons.org/Mimetypes-message-news-icon.html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eNews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http://www.iconarchive.com/show/nod-icons-by-rimshotdesign/Location-NEWS-icon.html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iMac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http://www.iconarchive.com/show/bee-mac-icons-by-artbees/iMac-24-icon.html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Socialize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http://www.iconarchive.com/show/aesthetica-2-icons-by-dryicons/user-comments-icon.html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Social.net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http://www.iconarchive.com/show/social-balloons-icons-by-double-j-design/social-balloon-twitter-icon.html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http://www.iconarchive.com/show/social-balloons-icons-by-double-j-design/social-balloon-facebook-icon.html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http://www.iconarchive.com/show/social-balloons-icons-by-double-j-design/social-balloon-youtube-icon.html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Company Information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“About Us”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Slide tittles is editable, you can change text, color or rotate easily.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Fill your company information in the text area an replace the </a:t>
            </a:r>
            <a:r>
              <a:rPr lang="en-US" baseline="0" dirty="0" err="1" smtClean="0">
                <a:solidFill>
                  <a:srgbClr val="FF0000"/>
                </a:solidFill>
              </a:rPr>
              <a:t>lorem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err="1" smtClean="0">
                <a:solidFill>
                  <a:srgbClr val="FF0000"/>
                </a:solidFill>
              </a:rPr>
              <a:t>ipsum</a:t>
            </a:r>
            <a:r>
              <a:rPr lang="en-US" baseline="0" dirty="0" smtClean="0">
                <a:solidFill>
                  <a:srgbClr val="FF0000"/>
                </a:solidFill>
              </a:rPr>
              <a:t> feed. 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 help you to move slide to next or previous slides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Navigation Button can be found in First Slide in Master Slide View,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To make it works as slide navigation, Right click the arrow button image &gt; Select Hyperlink &gt; Select “Place in this document” &gt; Select Next Slide or Previous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Footer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If you want to edit the footer text  go to View &gt; Slide Master &gt;  Select first slide master &gt; Type the Tex Box Area with your company information (company name, address, website,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Animations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Most of animation using “peek in” effect.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Our Clients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“Our Clients”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some logo.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in’, ‘Random Bars’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Study Cases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shre the succes story campaign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“Study Cases”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circle photo frame can be found in “PSD” Folder, named “photoplaceholder.psd”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Team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Introduce your team member in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Team Slide use “Teams”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Insert into A slide.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4" name="Picture 13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5" name="Picture 14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20" name="Picture 19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1" name="Picture 20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2" name="Picture 21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0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Eff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73125" y="4399280"/>
            <a:ext cx="8189595" cy="101600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3384550" y="1613363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5428379" y="1786977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0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3384553" y="215898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1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5428382" y="2332603"/>
            <a:ext cx="3125311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2" name="Text Placeholder 29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56" y="2773272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3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428385" y="2946886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4" name="Text Placeholder 29"/>
          <p:cNvSpPr>
            <a:spLocks noGrp="1"/>
          </p:cNvSpPr>
          <p:nvPr>
            <p:ph type="body" sz="quarter" idx="19" hasCustomPrompt="1"/>
          </p:nvPr>
        </p:nvSpPr>
        <p:spPr>
          <a:xfrm>
            <a:off x="3384559" y="339934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5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5428388" y="3572963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6" name="Text Placeholder 29"/>
          <p:cNvSpPr>
            <a:spLocks noGrp="1"/>
          </p:cNvSpPr>
          <p:nvPr>
            <p:ph type="body" sz="quarter" idx="21" hasCustomPrompt="1"/>
          </p:nvPr>
        </p:nvSpPr>
        <p:spPr>
          <a:xfrm>
            <a:off x="3384562" y="402542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7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5428391" y="419904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8" name="Text Placeholder 29"/>
          <p:cNvSpPr>
            <a:spLocks noGrp="1"/>
          </p:cNvSpPr>
          <p:nvPr>
            <p:ph type="body" sz="quarter" idx="23" hasCustomPrompt="1"/>
          </p:nvPr>
        </p:nvSpPr>
        <p:spPr>
          <a:xfrm>
            <a:off x="3384565" y="465515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5428394" y="482877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3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812165" y="4923373"/>
            <a:ext cx="2351428" cy="290513"/>
          </a:xfrm>
        </p:spPr>
        <p:txBody>
          <a:bodyPr>
            <a:noAutofit/>
          </a:bodyPr>
          <a:lstStyle>
            <a:lvl1pPr marL="111125" indent="4763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Source information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08621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2621281"/>
            <a:ext cx="2228890" cy="295656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2621281"/>
            <a:ext cx="2228890" cy="2956559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sur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2570480"/>
            <a:ext cx="6162040" cy="136144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16204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02640" y="1559878"/>
            <a:ext cx="6705600" cy="888682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927600" y="1798320"/>
            <a:ext cx="4483100" cy="1696720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Clr>
                <a:srgbClr val="2D62FF"/>
              </a:buClr>
              <a:buSzPct val="115000"/>
              <a:buFont typeface="Wingdings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927600" y="3799840"/>
            <a:ext cx="4483100" cy="169672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4371" y="1626870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2744371" y="3687773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610995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07924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6486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65048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8069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26631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41725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520287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98849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1604327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5046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423608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602170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y C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38800" y="2590720"/>
            <a:ext cx="3881120" cy="129711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5638800" y="4135041"/>
            <a:ext cx="3881120" cy="1371679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3729990" y="18414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5638800" y="1892240"/>
            <a:ext cx="3881120" cy="49535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729990" y="2539919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3729990" y="40842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creen_bttm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8316" y="5060315"/>
            <a:ext cx="2336508" cy="533333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1127760" y="1351598"/>
            <a:ext cx="7538720" cy="371887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Media Placeholder 19"/>
          <p:cNvSpPr>
            <a:spLocks noGrp="1"/>
          </p:cNvSpPr>
          <p:nvPr>
            <p:ph type="media" sz="quarter" idx="13"/>
          </p:nvPr>
        </p:nvSpPr>
        <p:spPr>
          <a:xfrm>
            <a:off x="1210386" y="1452563"/>
            <a:ext cx="7334516" cy="3516312"/>
          </a:xfrm>
        </p:spPr>
        <p:txBody>
          <a:bodyPr>
            <a:normAutofit/>
          </a:bodyPr>
          <a:lstStyle>
            <a:lvl1pPr algn="ctr">
              <a:buFontTx/>
              <a:buNone/>
              <a:defRPr sz="1600"/>
            </a:lvl1pPr>
          </a:lstStyle>
          <a:p>
            <a:endParaRPr lang="en-US"/>
          </a:p>
        </p:txBody>
      </p:sp>
      <p:pic>
        <p:nvPicPr>
          <p:cNvPr id="24" name="Picture 23" descr="video_shado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883" y="5070475"/>
            <a:ext cx="7564613" cy="7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0850" y="1778000"/>
            <a:ext cx="5722620" cy="3597275"/>
          </a:xfrm>
        </p:spPr>
        <p:txBody>
          <a:bodyPr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369050" y="2346960"/>
            <a:ext cx="3060700" cy="3028314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1737360"/>
            <a:ext cx="6438900" cy="2032000"/>
          </a:xfrm>
        </p:spPr>
        <p:txBody>
          <a:bodyPr>
            <a:normAutofit/>
          </a:bodyPr>
          <a:lstStyle>
            <a:lvl1pPr marL="285750" indent="-285750">
              <a:lnSpc>
                <a:spcPct val="150000"/>
              </a:lnSpc>
              <a:buClr>
                <a:schemeClr val="tx2"/>
              </a:buClr>
              <a:buSzPct val="115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43890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video_shado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83" y="5009515"/>
            <a:ext cx="5076937" cy="4946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6408420" y="1871273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6408423" y="2427059"/>
            <a:ext cx="3263888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7"/>
          </p:nvPr>
        </p:nvSpPr>
        <p:spPr>
          <a:xfrm>
            <a:off x="6408426" y="3041342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408429" y="3667419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408432" y="429349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408435" y="492322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495300" y="1779832"/>
            <a:ext cx="4930140" cy="3483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31"/>
          </p:nvPr>
        </p:nvSpPr>
        <p:spPr>
          <a:xfrm>
            <a:off x="517653" y="1804216"/>
            <a:ext cx="4880355" cy="3432248"/>
          </a:xfrm>
        </p:spPr>
        <p:txBody>
          <a:bodyPr>
            <a:normAutofit/>
          </a:bodyPr>
          <a:lstStyle>
            <a:lvl1pPr algn="ctr">
              <a:buFontTx/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6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09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26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27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64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2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edit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-741230" y="4868865"/>
            <a:ext cx="231140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1B8617-0302-472C-9BBD-9EC700EEBCCF}" type="datetimeFigureOut">
              <a:rPr lang="es-ES"/>
              <a:pPr>
                <a:defRPr/>
              </a:pPr>
              <a:t>16/05/2012</a:t>
            </a:fld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0EAF-2B61-48BA-9F00-69E0119DE5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083" y="3434080"/>
            <a:ext cx="3662680" cy="203200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073083" y="1920240"/>
            <a:ext cx="3662363" cy="1310640"/>
          </a:xfrm>
        </p:spPr>
        <p:txBody>
          <a:bodyPr>
            <a:normAutofit/>
          </a:bodyPr>
          <a:lstStyle>
            <a:lvl1pPr algn="ctr">
              <a:buFontTx/>
              <a:buNone/>
              <a:defRPr sz="1400">
                <a:latin typeface="Museo 500" pitchFamily="50" charset="0"/>
              </a:defRPr>
            </a:lvl1pPr>
          </a:lstStyle>
          <a:p>
            <a:r>
              <a:rPr lang="en-US" dirty="0" smtClean="0"/>
              <a:t>Put </a:t>
            </a:r>
            <a:r>
              <a:rPr lang="en-US" dirty="0" err="1" smtClean="0"/>
              <a:t>Yout</a:t>
            </a:r>
            <a:r>
              <a:rPr lang="en-US" dirty="0" smtClean="0"/>
              <a:t>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334000" y="177292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33725" y="178308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334000" y="384133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3233725" y="385149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3200" y="2506980"/>
            <a:ext cx="1752600" cy="176022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6310" y="2625094"/>
            <a:ext cx="8420100" cy="1362075"/>
          </a:xfrm>
        </p:spPr>
        <p:txBody>
          <a:bodyPr anchor="t"/>
          <a:lstStyle>
            <a:lvl1pPr algn="ctr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6310" y="1824991"/>
            <a:ext cx="8420100" cy="80010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BF674-2183-A94D-A5BD-DC960E4E6B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3" name="Picture 12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14" name="Picture 13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15" name="Picture 14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16" name="Picture 15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17" name="Picture 16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1186D-8A4E-984B-93C7-7D523D2AAC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5/16/2012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6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do we 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767840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To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30400" y="3046013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0400" y="348321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18815" y="188357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326640" y="2320767"/>
            <a:ext cx="5181599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Relationship Id="rId35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ackground.jpg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8" name="Picture 7" descr="social_icons_footer.png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675885" y="6240779"/>
            <a:ext cx="8554230" cy="617221"/>
          </a:xfrm>
          <a:prstGeom prst="rect">
            <a:avLst/>
          </a:prstGeom>
        </p:spPr>
      </p:pic>
      <p:pic>
        <p:nvPicPr>
          <p:cNvPr id="9" name="Picture 8" descr="right_footer.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8214357" y="5486397"/>
            <a:ext cx="1691643" cy="1371603"/>
          </a:xfrm>
          <a:prstGeom prst="rect">
            <a:avLst/>
          </a:prstGeom>
        </p:spPr>
      </p:pic>
      <p:pic>
        <p:nvPicPr>
          <p:cNvPr id="10" name="Picture 9" descr="left_footer.png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244081"/>
            <a:ext cx="2093980" cy="1613919"/>
          </a:xfrm>
          <a:prstGeom prst="rect">
            <a:avLst/>
          </a:prstGeom>
        </p:spPr>
      </p:pic>
      <p:pic>
        <p:nvPicPr>
          <p:cNvPr id="11" name="Picture 10" descr="twitbird.png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421940" y="5736141"/>
            <a:ext cx="498300" cy="342830"/>
          </a:xfrm>
          <a:prstGeom prst="rect">
            <a:avLst/>
          </a:prstGeom>
        </p:spPr>
      </p:pic>
      <p:sp>
        <p:nvSpPr>
          <p:cNvPr id="15" name="Oval 14">
            <a:hlinkClick r:id="" action="ppaction://hlinkshowjump?jump=nextslide"/>
          </p:cNvPr>
          <p:cNvSpPr/>
          <p:nvPr/>
        </p:nvSpPr>
        <p:spPr>
          <a:xfrm>
            <a:off x="9441180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9576359" y="6448247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 userDrawn="1"/>
        </p:nvSpPr>
        <p:spPr>
          <a:xfrm rot="10800000">
            <a:off x="102671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>
            <a:hlinkClick r:id="" action="ppaction://hlinkshowjump?jump=previousslide"/>
          </p:cNvPr>
          <p:cNvSpPr/>
          <p:nvPr userDrawn="1"/>
        </p:nvSpPr>
        <p:spPr>
          <a:xfrm rot="10800000">
            <a:off x="204797" y="6455950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4" name="Picture 23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5" name="Picture 24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6" name="Picture 25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32" name="Rounded Rectangle 31"/>
          <p:cNvSpPr/>
          <p:nvPr userDrawn="1"/>
        </p:nvSpPr>
        <p:spPr>
          <a:xfrm>
            <a:off x="2093981" y="5733531"/>
            <a:ext cx="5627620" cy="291349"/>
          </a:xfrm>
          <a:prstGeom prst="roundRect">
            <a:avLst>
              <a:gd name="adj" fmla="val 21429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01638" algn="l"/>
              </a:tabLst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rPr>
              <a:t>SELECTING &amp; IMPLEMENTING SOCIAL MEDIA STRATEGIES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useo 500" pitchFamily="50" charset="0"/>
            </a:endParaRPr>
          </a:p>
        </p:txBody>
      </p:sp>
      <p:sp>
        <p:nvSpPr>
          <p:cNvPr id="33" name="Isosceles Triangle 32"/>
          <p:cNvSpPr/>
          <p:nvPr userDrawn="1"/>
        </p:nvSpPr>
        <p:spPr>
          <a:xfrm rot="16200000">
            <a:off x="2010886" y="5753033"/>
            <a:ext cx="166190" cy="2352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671090" y="-198090"/>
            <a:ext cx="6369324" cy="1694004"/>
            <a:chOff x="2806700" y="-198090"/>
            <a:chExt cx="4116681" cy="1694004"/>
          </a:xfrm>
        </p:grpSpPr>
        <p:pic>
          <p:nvPicPr>
            <p:cNvPr id="17" name="Picture 16" descr="shadow.png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700" y="658005"/>
              <a:ext cx="4116681" cy="837909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 userDrawn="1"/>
          </p:nvCxnSpPr>
          <p:spPr>
            <a:xfrm rot="5400000">
              <a:off x="2783600" y="264587"/>
              <a:ext cx="925354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076631" y="263396"/>
              <a:ext cx="92456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 userDrawn="1"/>
          </p:nvSpPr>
          <p:spPr>
            <a:xfrm>
              <a:off x="3047205" y="360710"/>
              <a:ext cx="3714750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63" r:id="rId7"/>
    <p:sldLayoutId id="2147483664" r:id="rId8"/>
    <p:sldLayoutId id="2147483665" r:id="rId9"/>
    <p:sldLayoutId id="2147483666" r:id="rId10"/>
    <p:sldLayoutId id="2147483655" r:id="rId11"/>
    <p:sldLayoutId id="2147483667" r:id="rId12"/>
    <p:sldLayoutId id="2147483674" r:id="rId13"/>
    <p:sldLayoutId id="2147483669" r:id="rId14"/>
    <p:sldLayoutId id="2147483675" r:id="rId15"/>
    <p:sldLayoutId id="2147483670" r:id="rId16"/>
    <p:sldLayoutId id="2147483671" r:id="rId17"/>
    <p:sldLayoutId id="2147483672" r:id="rId18"/>
    <p:sldLayoutId id="2147483676" r:id="rId19"/>
    <p:sldLayoutId id="2147483673" r:id="rId20"/>
    <p:sldLayoutId id="2147483654" r:id="rId21"/>
    <p:sldLayoutId id="2147483652" r:id="rId22"/>
    <p:sldLayoutId id="2147483653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114984"/>
            <a:ext cx="8915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Hot Tip - Branding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95300" y="1600203"/>
            <a:ext cx="7501844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/>
              <a:t>Want to change this? (hint: don’t click it)</a:t>
            </a:r>
          </a:p>
          <a:p>
            <a:pPr marL="0" indent="0" eaLnBrk="1" hangingPunct="1">
              <a:buNone/>
            </a:pPr>
            <a:endParaRPr lang="en-US" sz="2000" b="1" dirty="0" smtClean="0"/>
          </a:p>
          <a:p>
            <a:pPr eaLnBrk="1" hangingPunct="1"/>
            <a:r>
              <a:rPr lang="en-US" sz="1600" b="1" dirty="0" smtClean="0"/>
              <a:t>How do I incorporate my company info into all the slides? 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  <a:p>
            <a:pPr lvl="1"/>
            <a:endParaRPr lang="en-US" sz="1600" b="1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85900" y="5018363"/>
            <a:ext cx="6934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dirty="0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sz="900" dirty="0" smtClean="0"/>
              <a:t>Note </a:t>
            </a:r>
            <a:r>
              <a:rPr lang="en-US" sz="900" dirty="0"/>
              <a:t>to customers : </a:t>
            </a:r>
            <a:r>
              <a:rPr lang="en-US" sz="900" dirty="0" smtClean="0"/>
              <a:t>These images have </a:t>
            </a:r>
            <a:r>
              <a:rPr lang="en-US" sz="900" dirty="0"/>
              <a:t>been licensed to be used within this PowerPoint template only. </a:t>
            </a:r>
            <a:r>
              <a:rPr lang="en-US" sz="900" dirty="0" smtClean="0"/>
              <a:t> You </a:t>
            </a:r>
            <a:r>
              <a:rPr lang="en-US" sz="900" dirty="0"/>
              <a:t>may not extract the </a:t>
            </a:r>
            <a:r>
              <a:rPr lang="en-US" sz="900" dirty="0" smtClean="0"/>
              <a:t>images for use independently on a website. Use in a PowerPoint, PDF, or video embedded in a website is allowed.</a:t>
            </a:r>
            <a:endParaRPr lang="en-US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52633"/>
            <a:ext cx="630396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cafe\Documents\Snagit\SNAG-0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14172"/>
            <a:ext cx="8496300" cy="7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afe\Documents\Snagit\SNAG-00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3" y="3724260"/>
            <a:ext cx="2827111" cy="12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8957" y="3724260"/>
            <a:ext cx="5898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000" dirty="0"/>
              <a:t>Click Home&gt;Replace</a:t>
            </a:r>
          </a:p>
          <a:p>
            <a:pPr lvl="1"/>
            <a:r>
              <a:rPr lang="en-US" sz="1000" dirty="0"/>
              <a:t>Find: SELECTING &amp; IMPLEMENTING SOCIAL MEDIA STRATEGIES</a:t>
            </a:r>
          </a:p>
          <a:p>
            <a:pPr lvl="1"/>
            <a:r>
              <a:rPr lang="en-US" sz="1000" dirty="0"/>
              <a:t>Replace with (use your own info, we recommend this format): </a:t>
            </a:r>
            <a:r>
              <a:rPr lang="en-US" sz="1000" dirty="0" err="1"/>
              <a:t>Www.Mywebsite.Com</a:t>
            </a:r>
            <a:r>
              <a:rPr lang="en-US" sz="1000" dirty="0"/>
              <a:t>     |     +12 34 567 890    |     Street Address 12345, City, </a:t>
            </a:r>
            <a:r>
              <a:rPr lang="en-US" sz="1000" dirty="0" smtClean="0"/>
              <a:t>Country</a:t>
            </a:r>
          </a:p>
          <a:p>
            <a:pPr lvl="1"/>
            <a:r>
              <a:rPr lang="en-US" sz="1000" dirty="0" smtClean="0"/>
              <a:t>Click the “Replace All” button.</a:t>
            </a:r>
          </a:p>
          <a:p>
            <a:pPr lvl="1"/>
            <a:r>
              <a:rPr lang="en-US" sz="1000" dirty="0" smtClean="0"/>
              <a:t>In some cases you might have to save the presentation and reopen to see the results.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1643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ABOUT US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400" y="1635762"/>
            <a:ext cx="6438900" cy="203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We are a social media consulting firm that creates campaigns for businesses via various channels to ensure effectiveness and revenue generation.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073400" y="3453024"/>
            <a:ext cx="6438900" cy="1937842"/>
          </a:xfrm>
        </p:spPr>
        <p:txBody>
          <a:bodyPr>
            <a:normAutofit fontScale="77500" lnSpcReduction="20000"/>
          </a:bodyPr>
          <a:lstStyle/>
          <a:p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We have built our company around our clients by taking the time to personalize their social media campaigns to fit their needs. We are a full-service firm offering 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Twitter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Facebook, YouTube 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and other social media outlets to ensure your business maximizes its reach via multiple channels. 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14400" y="1752600"/>
            <a:ext cx="2159000" cy="426720"/>
            <a:chOff x="914400" y="1752600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175260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Consulting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186357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14400" y="3451447"/>
            <a:ext cx="2159000" cy="492642"/>
            <a:chOff x="914400" y="4092903"/>
            <a:chExt cx="21590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Customization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68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of Our Clients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a wide range of expertise from mom and pop shops to large corporations: 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Picture Placeholder 5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8" name="Picture Placeholder 5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9" name="Picture Placeholder 58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0" name="Picture Placeholder 5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1" name="Picture Placeholder 60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64" name="Picture Placeholder 63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5" name="Picture Placeholder 64"/>
          <p:cNvSpPr>
            <a:spLocks noGrp="1"/>
          </p:cNvSpPr>
          <p:nvPr>
            <p:ph type="pic" sz="quarter" idx="24"/>
          </p:nvPr>
        </p:nvSpPr>
        <p:spPr/>
      </p:sp>
      <p:grpSp>
        <p:nvGrpSpPr>
          <p:cNvPr id="3" name="Group 2"/>
          <p:cNvGrpSpPr/>
          <p:nvPr/>
        </p:nvGrpSpPr>
        <p:grpSpPr>
          <a:xfrm>
            <a:off x="501014" y="2895600"/>
            <a:ext cx="8771259" cy="689032"/>
            <a:chOff x="338454" y="2895600"/>
            <a:chExt cx="8771259" cy="689032"/>
          </a:xfrm>
        </p:grpSpPr>
        <p:sp>
          <p:nvSpPr>
            <p:cNvPr id="30" name="Rounded Rectangle 29"/>
            <p:cNvSpPr/>
            <p:nvPr/>
          </p:nvSpPr>
          <p:spPr>
            <a:xfrm>
              <a:off x="338454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</a:t>
              </a:r>
              <a:endParaRPr lang="en-US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124075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2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909696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3</a:t>
              </a:r>
              <a:endParaRPr lang="en-US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695317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4</a:t>
              </a:r>
              <a:endParaRPr lang="en-US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480938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5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51949" y="3822126"/>
            <a:ext cx="6985638" cy="689032"/>
            <a:chOff x="1489389" y="3822126"/>
            <a:chExt cx="6985638" cy="689032"/>
          </a:xfrm>
        </p:grpSpPr>
        <p:sp>
          <p:nvSpPr>
            <p:cNvPr id="35" name="Rounded Rectangle 34"/>
            <p:cNvSpPr/>
            <p:nvPr/>
          </p:nvSpPr>
          <p:spPr>
            <a:xfrm>
              <a:off x="1489389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6</a:t>
              </a:r>
              <a:endParaRPr lang="en-US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75010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7</a:t>
              </a:r>
              <a:endParaRPr lang="en-US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060631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8</a:t>
              </a:r>
              <a:endParaRPr lang="en-US" dirty="0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846252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9</a:t>
              </a:r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70784" y="4704658"/>
            <a:ext cx="5200017" cy="689032"/>
            <a:chOff x="2308224" y="4704658"/>
            <a:chExt cx="5200017" cy="689032"/>
          </a:xfrm>
        </p:grpSpPr>
        <p:sp>
          <p:nvSpPr>
            <p:cNvPr id="39" name="Rounded Rectangle 38"/>
            <p:cNvSpPr/>
            <p:nvPr/>
          </p:nvSpPr>
          <p:spPr>
            <a:xfrm>
              <a:off x="2308224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10</a:t>
              </a:r>
              <a:endParaRPr lang="en-US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093845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11</a:t>
              </a:r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466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4481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8870" y="4124881"/>
            <a:ext cx="1888490" cy="426720"/>
            <a:chOff x="3658870" y="4124881"/>
            <a:chExt cx="1888490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3658870" y="4124881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5366845" y="4235852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58870" y="2578982"/>
            <a:ext cx="1888490" cy="426720"/>
            <a:chOff x="3658870" y="2578982"/>
            <a:chExt cx="188849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3658870" y="2578982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366845" y="2689953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58870" y="1871920"/>
            <a:ext cx="1888490" cy="426720"/>
            <a:chOff x="3658870" y="1871920"/>
            <a:chExt cx="188849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3658870" y="1871920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5366845" y="1982891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 recently had a decline in its customer base by 16% and the trend pointed downwards. Meanwhile, competitors were effectively employing social media strategies to increase their customer base.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structured an effective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Twitter social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media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campaign.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Over the span of 4 months, we helped increase the customer base by 31% and customer satisfaction ratings by 22%.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Client Name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Results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" y="1921841"/>
            <a:ext cx="2715427" cy="2787241"/>
            <a:chOff x="495300" y="1921841"/>
            <a:chExt cx="2715427" cy="2787241"/>
          </a:xfrm>
        </p:grpSpPr>
        <p:pic>
          <p:nvPicPr>
            <p:cNvPr id="20" name="Picture 19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35" y="4593342"/>
              <a:ext cx="1453181" cy="115740"/>
            </a:xfrm>
            <a:prstGeom prst="rect">
              <a:avLst/>
            </a:prstGeom>
          </p:spPr>
        </p:pic>
        <p:sp>
          <p:nvSpPr>
            <p:cNvPr id="21" name="Oval 20"/>
            <p:cNvSpPr/>
            <p:nvPr/>
          </p:nvSpPr>
          <p:spPr>
            <a:xfrm>
              <a:off x="495300" y="1921841"/>
              <a:ext cx="2715427" cy="2715427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Picture Here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9201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9" grpId="0" build="p"/>
      <p:bldP spid="10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36536" y="1847893"/>
            <a:ext cx="3054699" cy="3054699"/>
          </a:xfrm>
          <a:prstGeom prst="ellipse">
            <a:avLst/>
          </a:prstGeom>
          <a:noFill/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6912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45133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5133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6912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7" name="Picture Placeholder 4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2" name="Group 31"/>
          <p:cNvGrpSpPr/>
          <p:nvPr/>
        </p:nvGrpSpPr>
        <p:grpSpPr>
          <a:xfrm>
            <a:off x="744833" y="4475872"/>
            <a:ext cx="2159000" cy="998917"/>
            <a:chOff x="744833" y="4475872"/>
            <a:chExt cx="2159000" cy="998917"/>
          </a:xfrm>
        </p:grpSpPr>
        <p:sp>
          <p:nvSpPr>
            <p:cNvPr id="13" name="Rounded Rectangle 12"/>
            <p:cNvSpPr/>
            <p:nvPr/>
          </p:nvSpPr>
          <p:spPr>
            <a:xfrm>
              <a:off x="744833" y="447587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John Smith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23318" y="4586843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4"/>
            <p:cNvSpPr txBox="1">
              <a:spLocks/>
            </p:cNvSpPr>
            <p:nvPr/>
          </p:nvSpPr>
          <p:spPr>
            <a:xfrm>
              <a:off x="754993" y="4902592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Creative </a:t>
              </a:r>
              <a:r>
                <a:rPr kumimoji="0" lang="en-US" sz="1400" b="0" i="0" u="none" strike="noStrike" kern="1200" cap="none" spc="0" normalizeH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95791" y="2118360"/>
            <a:ext cx="2188522" cy="991324"/>
            <a:chOff x="7095791" y="2118360"/>
            <a:chExt cx="2188522" cy="991324"/>
          </a:xfrm>
        </p:grpSpPr>
        <p:sp>
          <p:nvSpPr>
            <p:cNvPr id="17" name="Rounded Rectangle 16"/>
            <p:cNvSpPr/>
            <p:nvPr/>
          </p:nvSpPr>
          <p:spPr>
            <a:xfrm>
              <a:off x="7277713" y="211836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Jeane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Biggins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7129022" y="2210551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ontent Placeholder 4"/>
            <p:cNvSpPr txBox="1">
              <a:spLocks/>
            </p:cNvSpPr>
            <p:nvPr/>
          </p:nvSpPr>
          <p:spPr>
            <a:xfrm>
              <a:off x="7277713" y="253748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Managing Director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130560" y="4414912"/>
            <a:ext cx="2153753" cy="981722"/>
            <a:chOff x="7130560" y="4414912"/>
            <a:chExt cx="2153753" cy="981722"/>
          </a:xfrm>
        </p:grpSpPr>
        <p:sp>
          <p:nvSpPr>
            <p:cNvPr id="19" name="Rounded Rectangle 18"/>
            <p:cNvSpPr/>
            <p:nvPr/>
          </p:nvSpPr>
          <p:spPr>
            <a:xfrm>
              <a:off x="7277713" y="441491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Al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Comeronie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7163791" y="4511985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4"/>
            <p:cNvSpPr txBox="1">
              <a:spLocks/>
            </p:cNvSpPr>
            <p:nvPr/>
          </p:nvSpPr>
          <p:spPr>
            <a:xfrm>
              <a:off x="7277713" y="482443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Finance 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4833" y="2179320"/>
            <a:ext cx="2159000" cy="998917"/>
            <a:chOff x="744833" y="2179320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744833" y="217932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Harry Doe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23318" y="22902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ontent Placeholder 4"/>
            <p:cNvSpPr txBox="1">
              <a:spLocks/>
            </p:cNvSpPr>
            <p:nvPr/>
          </p:nvSpPr>
          <p:spPr>
            <a:xfrm>
              <a:off x="744833" y="260604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Chairman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532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STRATEGY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Normal Ads </a:t>
            </a:r>
            <a:r>
              <a:rPr lang="en-US" dirty="0" smtClean="0">
                <a:solidFill>
                  <a:schemeClr val="tx1"/>
                </a:solidFill>
              </a:rPr>
              <a:t>Die?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3496883"/>
            <a:ext cx="8189595" cy="191839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Some leading business publications believe normal advertising may eventually die but in reality social media is just a very powerful addition to current marketing channels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cafe\Documents\SM\SocialMediaPPT\latest_new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68" y="1250571"/>
            <a:ext cx="1881804" cy="22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is Free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873125" y="4268654"/>
            <a:ext cx="8189595" cy="1016000"/>
          </a:xfrm>
        </p:spPr>
        <p:txBody>
          <a:bodyPr/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The media space is considerably cheaper but immense competition requires effective content and ongoing customer interactions that involve time and financial investments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1216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Time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lus 6"/>
          <p:cNvSpPr/>
          <p:nvPr/>
        </p:nvSpPr>
        <p:spPr>
          <a:xfrm>
            <a:off x="3346707" y="2704000"/>
            <a:ext cx="314960" cy="314960"/>
          </a:xfrm>
          <a:prstGeom prst="mathPlus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qual 7"/>
          <p:cNvSpPr/>
          <p:nvPr/>
        </p:nvSpPr>
        <p:spPr>
          <a:xfrm>
            <a:off x="6415027" y="2704000"/>
            <a:ext cx="558800" cy="314960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458" y="1956986"/>
            <a:ext cx="840567" cy="551436"/>
          </a:xfrm>
          <a:prstGeom prst="rect">
            <a:avLst/>
          </a:prstGeom>
        </p:spPr>
      </p:pic>
      <p:pic>
        <p:nvPicPr>
          <p:cNvPr id="10" name="Picture 9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610" y="2064625"/>
            <a:ext cx="676491" cy="443797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7283458" y="2673600"/>
            <a:ext cx="2447396" cy="4371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Effective Social Media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Lightning Bolt 11"/>
          <p:cNvSpPr/>
          <p:nvPr/>
        </p:nvSpPr>
        <p:spPr>
          <a:xfrm rot="1194530">
            <a:off x="7740902" y="3446946"/>
            <a:ext cx="502920" cy="502920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 rot="1194530">
            <a:off x="8113607" y="3558948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/>
          <p:cNvSpPr/>
          <p:nvPr/>
        </p:nvSpPr>
        <p:spPr>
          <a:xfrm rot="1194530">
            <a:off x="7469487" y="3558946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12" y="1620828"/>
            <a:ext cx="676491" cy="44379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015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Financial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5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build="p"/>
      <p:bldP spid="6" grpId="0" animBg="1"/>
      <p:bldP spid="7" grpId="0" animBg="1"/>
      <p:bldP spid="8" grpId="0" animBg="1"/>
      <p:bldP spid="11" grpId="0"/>
      <p:bldP spid="12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1" y="1288464"/>
            <a:ext cx="7779657" cy="1168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It is essential to establish a vision for your social media marketing strategy and determine desired outcomes in order to create an effective campaign and choose the correct outlets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Channels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Customer Service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Revenues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What will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you use social media for?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it be just another marketing channel?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you use it for real-time customer service?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the goal strictly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be to directly generate revenues?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49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Focus of 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the people and not the technology. The technology is not what drives revenues; however, having a consultant who can create connections and manage an effective campaign to reach the customers does.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Build conversations instead of focusing on campaigns. By interacting with customers and building long-term relationships you will be able to build trust and connection with them, which will eventually convert into higher and more consistent revenues.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4"/>
          </p:nvPr>
        </p:nvSpPr>
        <p:spPr>
          <a:xfrm>
            <a:off x="802640" y="1559878"/>
            <a:ext cx="8432800" cy="888682"/>
          </a:xfrm>
        </p:spPr>
        <p:txBody>
          <a:bodyPr>
            <a:normAutofit/>
          </a:bodyPr>
          <a:lstStyle/>
          <a:p>
            <a:r>
              <a:rPr lang="en-US" dirty="0" smtClean="0"/>
              <a:t>In order to have a successful strategy, it is important to not lose focus and aim to create a long-term social media strategy. If your strategy adds real value to the lives of customers then you will retain them.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14400" y="2604463"/>
            <a:ext cx="2159000" cy="426720"/>
            <a:chOff x="914400" y="2604463"/>
            <a:chExt cx="2159000" cy="426720"/>
          </a:xfrm>
        </p:grpSpPr>
        <p:sp>
          <p:nvSpPr>
            <p:cNvPr id="5" name="Rounded Rectangle 4"/>
            <p:cNvSpPr/>
            <p:nvPr/>
          </p:nvSpPr>
          <p:spPr>
            <a:xfrm>
              <a:off x="914400" y="260446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People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892885" y="271543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4400" y="4092903"/>
            <a:ext cx="2159000" cy="426720"/>
            <a:chOff x="914400" y="4092903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Engagement</a:t>
              </a: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51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8495" y="2985266"/>
            <a:ext cx="749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eague Gothic" pitchFamily="2" charset="0"/>
              </a:rPr>
              <a:t>SELECTING &amp; IMPLEMENTING SOCIAL MEDIA STRATEGIES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League Gothic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62290" y="4741214"/>
            <a:ext cx="997011" cy="351989"/>
            <a:chOff x="4362290" y="4741214"/>
            <a:chExt cx="997011" cy="351989"/>
          </a:xfrm>
        </p:grpSpPr>
        <p:sp>
          <p:nvSpPr>
            <p:cNvPr id="16" name="Oval 15">
              <a:hlinkClick r:id="" action="ppaction://noaction"/>
            </p:cNvPr>
            <p:cNvSpPr/>
            <p:nvPr/>
          </p:nvSpPr>
          <p:spPr>
            <a:xfrm>
              <a:off x="5007312" y="4741214"/>
              <a:ext cx="351989" cy="3519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/>
            <p:cNvSpPr/>
            <p:nvPr/>
          </p:nvSpPr>
          <p:spPr>
            <a:xfrm>
              <a:off x="5142491" y="4830132"/>
              <a:ext cx="114684" cy="186770"/>
            </a:xfrm>
            <a:prstGeom prst="chevron">
              <a:avLst>
                <a:gd name="adj" fmla="val 728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62290" y="4741214"/>
              <a:ext cx="7802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Start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500" pitchFamily="50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League Gothic" pitchFamily="2" charset="0"/>
              </a:rPr>
              <a:t>SOCIAL </a:t>
            </a:r>
            <a:r>
              <a:rPr lang="en-US" sz="11500" dirty="0">
                <a:solidFill>
                  <a:schemeClr val="tx2"/>
                </a:solidFill>
                <a:latin typeface="League Gothic" pitchFamily="2" charset="0"/>
              </a:rPr>
              <a:t>MEDIA</a:t>
            </a:r>
            <a:r>
              <a:rPr lang="en-US" sz="11500" dirty="0" smtClean="0">
                <a:latin typeface="League Gothic" pitchFamily="2" charset="0"/>
              </a:rPr>
              <a:t> AGENCY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3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 the 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7840" y="1259978"/>
            <a:ext cx="6322060" cy="135654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Beat your competitors and dominate the market by reaching your customers via at least 3 to 4 social media channels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Twitter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YouTube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Pinterest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Most businesses have none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the above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Some use a maximum of 1 or 2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Rarely are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tactics such as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SEO videos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implemented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This new hot social media channel results in optimal results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Facebook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Promote Social 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24114" y="1479012"/>
            <a:ext cx="3486346" cy="3698240"/>
          </a:xfrm>
        </p:spPr>
        <p:txBody>
          <a:bodyPr/>
          <a:lstStyle/>
          <a:p>
            <a:r>
              <a:rPr lang="en-US" sz="1800" b="1" dirty="0" smtClean="0"/>
              <a:t>Table-tops</a:t>
            </a:r>
            <a:r>
              <a:rPr lang="en-US" sz="1800" dirty="0" smtClean="0"/>
              <a:t> on-site at your business promoting your social media</a:t>
            </a:r>
          </a:p>
          <a:p>
            <a:r>
              <a:rPr lang="en-US" sz="1800" b="1" dirty="0" smtClean="0"/>
              <a:t>Discounts</a:t>
            </a:r>
            <a:r>
              <a:rPr lang="en-US" sz="1800" dirty="0" smtClean="0"/>
              <a:t> for customers who become fans on Facebook or Twitter followers</a:t>
            </a:r>
          </a:p>
          <a:p>
            <a:r>
              <a:rPr lang="en-US" sz="1800" b="1" dirty="0" smtClean="0"/>
              <a:t>The Ultimate Method </a:t>
            </a:r>
            <a:r>
              <a:rPr lang="en-US" sz="1800" dirty="0" smtClean="0"/>
              <a:t> is to sign up customers  via social media integrated mobile landing pages in exchange for automatic discount codes delivered directly to their phone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49" y="1354083"/>
            <a:ext cx="2491836" cy="428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cafe\Documents\SM\SocialMediaPPT\fol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60" y="1517831"/>
            <a:ext cx="2668589" cy="39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&amp;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Implement methods on-site to drive customers to your social media content and convert them into subscribers and contributors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Monitor your return on investment via various key performance indicators:</a:t>
            </a: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 Sales/revenues</a:t>
            </a: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  Number of referrals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3. Total marketing costs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Use analytical tools to reassess your social media campaign and implement new strategies in order to improve your return on investment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Measure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Optimize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Implement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39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6" descr="http://www.doingmediastudies.com/wp-content/uploads/2010/04/2000px-Twitter_logo.svg_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975" y="1289172"/>
            <a:ext cx="7390674" cy="184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639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101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303452" y="1582059"/>
            <a:ext cx="6334033" cy="362857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Twitter is a </a:t>
            </a:r>
            <a:r>
              <a:rPr lang="en-US" sz="2800" dirty="0"/>
              <a:t>communication tool to interact with people around the world </a:t>
            </a:r>
            <a:r>
              <a:rPr lang="en-US" sz="2800" dirty="0" smtClean="0"/>
              <a:t>by doing one of the following:</a:t>
            </a:r>
            <a:endParaRPr lang="en-US" sz="2800" dirty="0"/>
          </a:p>
          <a:p>
            <a:r>
              <a:rPr lang="en-US" sz="2800" dirty="0"/>
              <a:t>Sending people public short messages</a:t>
            </a:r>
          </a:p>
          <a:p>
            <a:r>
              <a:rPr lang="en-US" sz="2800" dirty="0"/>
              <a:t>Sending a specific person a public short message</a:t>
            </a:r>
          </a:p>
          <a:p>
            <a:r>
              <a:rPr lang="en-US" sz="2800" dirty="0"/>
              <a:t>Sending a person a private short message</a:t>
            </a:r>
          </a:p>
          <a:p>
            <a:endParaRPr lang="en-US" sz="2800" dirty="0"/>
          </a:p>
        </p:txBody>
      </p:sp>
      <p:pic>
        <p:nvPicPr>
          <p:cNvPr id="8" name="Picture 2" descr="C:\Users\cafe\Documents\work\graphicsriver.net\Social\30_Modern_Social_Icons\128 x 128\Twit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1" y="1949993"/>
            <a:ext cx="2505893" cy="250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6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10242" name="Picture 2" descr="C:\Users\cafe\Documents\SM\SocialMediaPPT\ifdakeynote-090728122014-phpapp01\Picture 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83" y="1283036"/>
            <a:ext cx="6533470" cy="480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2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9218" name="Picture 2" descr="C:\Users\cafe\Documents\SM\SocialMediaPPT\ifdakeynote-090728122014-phpapp01\Picture 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57" y="1397475"/>
            <a:ext cx="5696913" cy="419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"/>
          <a:stretch/>
        </p:blipFill>
        <p:spPr bwMode="auto">
          <a:xfrm>
            <a:off x="2326640" y="1451429"/>
            <a:ext cx="5174055" cy="404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Twitter 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6" y="1381760"/>
            <a:ext cx="76342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29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Twitter Effects Google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8194" name="Picture 2" descr="C:\Users\cafe\Documents\SM\SocialMediaPPT\ifdakeynote-090728122014-phpapp01\Picture 2-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69" b="20997"/>
          <a:stretch/>
        </p:blipFill>
        <p:spPr bwMode="auto">
          <a:xfrm>
            <a:off x="1185863" y="1250571"/>
            <a:ext cx="6643293" cy="427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ames\Documents\beatcharges\images\MarketingGraphicsToolkit\Web Ready Files\13. Handwritten Graphics\13. Handwritten Graphics\Underlines Big\_0001_circle2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1" y="4644559"/>
            <a:ext cx="3638006" cy="87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03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2102672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INTRODUCTION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77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248641" y="1349844"/>
            <a:ext cx="2772615" cy="919267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91844" y="2388603"/>
            <a:ext cx="2521067" cy="919267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512603"/>
            <a:ext cx="1838325" cy="2038618"/>
          </a:xfrm>
        </p:spPr>
        <p:txBody>
          <a:bodyPr/>
          <a:lstStyle/>
          <a:p>
            <a:r>
              <a:rPr lang="en-US" dirty="0" smtClean="0"/>
              <a:t>340,000,000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80" y="1371552"/>
            <a:ext cx="2868954" cy="902361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Tweets per day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384553" y="2537191"/>
            <a:ext cx="1838325" cy="2038618"/>
          </a:xfrm>
        </p:spPr>
        <p:txBody>
          <a:bodyPr/>
          <a:lstStyle/>
          <a:p>
            <a:r>
              <a:rPr lang="en-US" dirty="0" smtClean="0"/>
              <a:t>140,000,000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2396386"/>
            <a:ext cx="3125311" cy="916629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Active Users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Twitter</a:t>
            </a:r>
            <a:endParaRPr lang="en-US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smtClean="0"/>
              <a:t>Source: www.twitter.com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12165" y="2285840"/>
            <a:ext cx="2351428" cy="2423241"/>
            <a:chOff x="812165" y="2285840"/>
            <a:chExt cx="2351428" cy="2423241"/>
          </a:xfrm>
        </p:grpSpPr>
        <p:pic>
          <p:nvPicPr>
            <p:cNvPr id="32" name="Picture 31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501" y="4608856"/>
              <a:ext cx="1258381" cy="100225"/>
            </a:xfrm>
            <a:prstGeom prst="rect">
              <a:avLst/>
            </a:prstGeom>
          </p:spPr>
        </p:pic>
        <p:sp>
          <p:nvSpPr>
            <p:cNvPr id="34" name="Oval 33"/>
            <p:cNvSpPr/>
            <p:nvPr/>
          </p:nvSpPr>
          <p:spPr>
            <a:xfrm>
              <a:off x="812165" y="2285840"/>
              <a:ext cx="2351428" cy="2351428"/>
            </a:xfrm>
            <a:prstGeom prst="ellipse">
              <a:avLst/>
            </a:prstGeom>
            <a:solidFill>
              <a:schemeClr val="bg2"/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Picture 29" descr="twitbird_whit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8880" y="2909239"/>
              <a:ext cx="1602487" cy="1098278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3384556" y="3891688"/>
            <a:ext cx="1838325" cy="2038618"/>
          </a:xfrm>
        </p:spPr>
        <p:txBody>
          <a:bodyPr/>
          <a:lstStyle/>
          <a:p>
            <a:r>
              <a:rPr lang="en-US" dirty="0" smtClean="0"/>
              <a:t>67%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241401" y="3667298"/>
            <a:ext cx="4163856" cy="934418"/>
            <a:chOff x="5248641" y="1774566"/>
            <a:chExt cx="277261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 Placeholder 6"/>
          <p:cNvSpPr txBox="1">
            <a:spLocks/>
          </p:cNvSpPr>
          <p:nvPr/>
        </p:nvSpPr>
        <p:spPr>
          <a:xfrm>
            <a:off x="5421138" y="3699354"/>
            <a:ext cx="4484861" cy="902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11125" indent="4763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888">
              <a:tabLst>
                <a:tab pos="401638" algn="l"/>
              </a:tabLst>
            </a:pPr>
            <a:r>
              <a:rPr lang="en-US" sz="2400" dirty="0">
                <a:latin typeface="Museo 500" pitchFamily="50" charset="0"/>
              </a:rPr>
              <a:t>U</a:t>
            </a:r>
            <a:r>
              <a:rPr lang="en-US" sz="2400" dirty="0" smtClean="0">
                <a:latin typeface="Museo 500" pitchFamily="50" charset="0"/>
              </a:rPr>
              <a:t>sers who follow their   favorite brand on Twitter</a:t>
            </a:r>
            <a:endParaRPr lang="en-US" sz="2400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5252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31" grpId="0"/>
      <p:bldP spid="33" grpId="0" build="p"/>
      <p:bldP spid="2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for Your Business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6369050" y="1778000"/>
            <a:ext cx="3060700" cy="3597274"/>
          </a:xfrm>
        </p:spPr>
        <p:txBody>
          <a:bodyPr/>
          <a:lstStyle/>
          <a:p>
            <a:pPr lvl="0" algn="ctr"/>
            <a:r>
              <a:rPr lang="en-US" sz="2600" b="1" i="1" dirty="0"/>
              <a:t>Dell’s sales increased by $6.5 </a:t>
            </a:r>
            <a:r>
              <a:rPr lang="en-US" sz="2600" b="1" i="1" dirty="0" smtClean="0"/>
              <a:t>million over </a:t>
            </a:r>
            <a:r>
              <a:rPr lang="en-US" sz="2600" b="1" i="1" dirty="0"/>
              <a:t>2 years thanks to </a:t>
            </a:r>
            <a:r>
              <a:rPr lang="en-US" sz="2600" b="1" i="1" dirty="0" smtClean="0"/>
              <a:t>Twitter followers</a:t>
            </a:r>
            <a:endParaRPr lang="en-US" sz="2600" b="1" i="1" dirty="0"/>
          </a:p>
        </p:txBody>
      </p:sp>
      <p:pic>
        <p:nvPicPr>
          <p:cNvPr id="1028" name="Picture 4" descr="C:\Users\cafe\Documents\SM\SocialMediaPPT\twe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816" y="1901371"/>
            <a:ext cx="5325248" cy="27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Twitter Effectively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352799" y="1250571"/>
            <a:ext cx="6486867" cy="4124703"/>
          </a:xfrm>
        </p:spPr>
        <p:txBody>
          <a:bodyPr/>
          <a:lstStyle/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Develop a social media brand and promote it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Interact with your customers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Figure out what people say about you 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Hype up upcoming events or specials/discounts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Promote content or products you have created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Develop relationships with bloggers &amp; journalists for PR</a:t>
            </a:r>
          </a:p>
          <a:p>
            <a:pPr marL="342900" lvl="0" indent="-342900"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n-US" sz="2000" dirty="0"/>
              <a:t>Generate sales leads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pic>
        <p:nvPicPr>
          <p:cNvPr id="3074" name="Picture 2" descr="C:\Users\cafe\Documents\SM\SocialMediaPPT\twit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37" y="1857829"/>
            <a:ext cx="2556565" cy="292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24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Twitter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242310"/>
              </p:ext>
            </p:extLst>
          </p:nvPr>
        </p:nvGraphicFramePr>
        <p:xfrm>
          <a:off x="1464115" y="1604797"/>
          <a:ext cx="6977771" cy="38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95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365817"/>
            <a:ext cx="8890000" cy="4207671"/>
          </a:xfrm>
        </p:spPr>
        <p:txBody>
          <a:bodyPr>
            <a:noAutofit/>
          </a:bodyPr>
          <a:lstStyle/>
          <a:p>
            <a:r>
              <a:rPr lang="en-US" sz="2400" b="1" dirty="0"/>
              <a:t>Step 1:</a:t>
            </a:r>
            <a:r>
              <a:rPr lang="en-US" sz="2400" dirty="0"/>
              <a:t> </a:t>
            </a:r>
            <a:r>
              <a:rPr lang="en-US" sz="2400" dirty="0" smtClean="0"/>
              <a:t>Develop a Long-Term Twitter Strategy</a:t>
            </a:r>
            <a:endParaRPr lang="en-US" sz="2400" dirty="0"/>
          </a:p>
          <a:p>
            <a:r>
              <a:rPr lang="en-US" sz="2400" b="1" dirty="0"/>
              <a:t>Step 2: </a:t>
            </a:r>
            <a:r>
              <a:rPr lang="en-US" sz="2400" dirty="0" smtClean="0"/>
              <a:t>Personalize &amp; Brand </a:t>
            </a:r>
            <a:r>
              <a:rPr lang="en-US" sz="2400" dirty="0"/>
              <a:t>Your Profile</a:t>
            </a:r>
          </a:p>
          <a:p>
            <a:r>
              <a:rPr lang="en-US" sz="2400" b="1" dirty="0"/>
              <a:t>Step 3: </a:t>
            </a:r>
            <a:r>
              <a:rPr lang="en-US" sz="2400" dirty="0"/>
              <a:t>Start </a:t>
            </a:r>
            <a:r>
              <a:rPr lang="en-US" sz="2400" dirty="0" smtClean="0"/>
              <a:t>Creating Value Adding Content via Tweets</a:t>
            </a:r>
            <a:endParaRPr lang="en-US" sz="2400" dirty="0"/>
          </a:p>
          <a:p>
            <a:r>
              <a:rPr lang="en-US" sz="2400" b="1" dirty="0"/>
              <a:t>Step 4:</a:t>
            </a:r>
            <a:r>
              <a:rPr lang="en-US" sz="2400" dirty="0"/>
              <a:t> Find </a:t>
            </a:r>
            <a:r>
              <a:rPr lang="en-US" sz="2400" dirty="0" smtClean="0"/>
              <a:t>Businesses </a:t>
            </a:r>
            <a:r>
              <a:rPr lang="en-US" sz="2400" dirty="0"/>
              <a:t>to </a:t>
            </a:r>
            <a:r>
              <a:rPr lang="en-US" sz="2400" dirty="0" smtClean="0"/>
              <a:t>Follow in order to Network</a:t>
            </a:r>
            <a:endParaRPr lang="en-US" sz="2400" dirty="0"/>
          </a:p>
          <a:p>
            <a:r>
              <a:rPr lang="en-US" sz="2400" b="1" dirty="0"/>
              <a:t>Step 5: </a:t>
            </a:r>
            <a:r>
              <a:rPr lang="en-US" sz="2400" dirty="0"/>
              <a:t>Get </a:t>
            </a:r>
            <a:r>
              <a:rPr lang="en-US" sz="2400" dirty="0" smtClean="0"/>
              <a:t>Customers </a:t>
            </a:r>
            <a:r>
              <a:rPr lang="en-US" sz="2400" dirty="0"/>
              <a:t>to Follow </a:t>
            </a:r>
            <a:r>
              <a:rPr lang="en-US" sz="2400" dirty="0" smtClean="0"/>
              <a:t>You </a:t>
            </a:r>
            <a:endParaRPr lang="en-US" sz="2400" dirty="0"/>
          </a:p>
          <a:p>
            <a:r>
              <a:rPr lang="en-US" sz="2400" b="1" dirty="0"/>
              <a:t>Step 6:</a:t>
            </a:r>
            <a:r>
              <a:rPr lang="en-US" sz="2400" dirty="0"/>
              <a:t> Effectively Convert Followers via </a:t>
            </a:r>
            <a:r>
              <a:rPr lang="en-US" sz="2400" dirty="0" smtClean="0"/>
              <a:t>Promotions</a:t>
            </a:r>
          </a:p>
          <a:p>
            <a:r>
              <a:rPr lang="en-US" sz="2400" b="1" dirty="0" smtClean="0"/>
              <a:t>Step 7:</a:t>
            </a:r>
            <a:r>
              <a:rPr lang="en-US" sz="2400" dirty="0" smtClean="0"/>
              <a:t> </a:t>
            </a:r>
            <a:r>
              <a:rPr lang="en-US" sz="2400" dirty="0"/>
              <a:t>Expand &amp; Engage </a:t>
            </a:r>
            <a:r>
              <a:rPr lang="en-US" sz="2400" dirty="0" smtClean="0"/>
              <a:t>Your Network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14766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</a:t>
            </a:r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OFFER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Twitter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</a:t>
            </a:r>
            <a:r>
              <a:rPr lang="en-US" dirty="0" smtClean="0"/>
              <a:t>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Twitter strategy session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a branded Twitter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value added content via an automatic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feed of tweets for the next 30 days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193657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02" y="5249028"/>
            <a:ext cx="8156843" cy="10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cafe\Documents\work\freelance\storybox\gr-socialcrackicon\SocialCrackIcons_30pack\128 x 128 px\Twit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60" y="2011142"/>
            <a:ext cx="2376809" cy="237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1903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Landing Page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532754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session on integrating social media with mobile marketing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landing page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integrating Twitter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35780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$300 one-time fee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43769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cafe\Documents\SM\SocialMediaPPT\Restaurant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6" y="2231728"/>
            <a:ext cx="1551078" cy="338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314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special Offers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142" y="1460310"/>
            <a:ext cx="5026297" cy="390326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Facebook, YouTube, Google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+, LinkedIn,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Mobile marketing campaigns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services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Reputation management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 development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more…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6146" name="Picture 2" descr="C:\Users\cafe\Documents\SM\SocialMediaPPT\guidelines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3" y="2115231"/>
            <a:ext cx="3132138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27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25247" y="3048885"/>
            <a:ext cx="3447061" cy="291349"/>
            <a:chOff x="6225247" y="3048885"/>
            <a:chExt cx="3447061" cy="291349"/>
          </a:xfrm>
        </p:grpSpPr>
        <p:sp>
          <p:nvSpPr>
            <p:cNvPr id="21" name="Rounded Rectangle 20"/>
            <p:cNvSpPr/>
            <p:nvPr/>
          </p:nvSpPr>
          <p:spPr>
            <a:xfrm>
              <a:off x="6361784" y="3048885"/>
              <a:ext cx="3310524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259784" y="3079962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41110" y="3660551"/>
            <a:ext cx="2780060" cy="326908"/>
            <a:chOff x="6241110" y="3660551"/>
            <a:chExt cx="1592250" cy="291349"/>
          </a:xfrm>
        </p:grpSpPr>
        <p:sp>
          <p:nvSpPr>
            <p:cNvPr id="23" name="Rounded Rectangle 22"/>
            <p:cNvSpPr/>
            <p:nvPr/>
          </p:nvSpPr>
          <p:spPr>
            <a:xfrm>
              <a:off x="6377647" y="3660551"/>
              <a:ext cx="1455713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6200000">
              <a:off x="6275647" y="3691628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6973" y="4292537"/>
            <a:ext cx="2764197" cy="320040"/>
            <a:chOff x="6256973" y="4292537"/>
            <a:chExt cx="1576387" cy="291349"/>
          </a:xfrm>
        </p:grpSpPr>
        <p:sp>
          <p:nvSpPr>
            <p:cNvPr id="25" name="Rounded Rectangle 24"/>
            <p:cNvSpPr/>
            <p:nvPr/>
          </p:nvSpPr>
          <p:spPr>
            <a:xfrm>
              <a:off x="6393510" y="4292537"/>
              <a:ext cx="1439850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6200000">
              <a:off x="6291510" y="4323614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72836" y="4939763"/>
            <a:ext cx="2312365" cy="291349"/>
            <a:chOff x="6272836" y="4939763"/>
            <a:chExt cx="231236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6409373" y="4939763"/>
              <a:ext cx="2175828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6307373" y="4970840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09384" y="2424519"/>
            <a:ext cx="2265876" cy="293053"/>
            <a:chOff x="6209384" y="2424519"/>
            <a:chExt cx="1623976" cy="291349"/>
          </a:xfrm>
        </p:grpSpPr>
        <p:sp>
          <p:nvSpPr>
            <p:cNvPr id="19" name="Rounded Rectangle 18"/>
            <p:cNvSpPr/>
            <p:nvPr/>
          </p:nvSpPr>
          <p:spPr>
            <a:xfrm>
              <a:off x="6345921" y="2424519"/>
              <a:ext cx="1487439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243921" y="2455596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93521" y="1871273"/>
            <a:ext cx="2964127" cy="320040"/>
            <a:chOff x="6193521" y="1871273"/>
            <a:chExt cx="2025919" cy="291349"/>
          </a:xfrm>
        </p:grpSpPr>
        <p:sp>
          <p:nvSpPr>
            <p:cNvPr id="17" name="Rounded Rectangle 16"/>
            <p:cNvSpPr/>
            <p:nvPr/>
          </p:nvSpPr>
          <p:spPr>
            <a:xfrm>
              <a:off x="6330058" y="1871273"/>
              <a:ext cx="18893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6200000">
              <a:off x="6228058" y="1902350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with Us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408419" y="1861866"/>
            <a:ext cx="2612751" cy="535666"/>
          </a:xfrm>
        </p:spPr>
        <p:txBody>
          <a:bodyPr/>
          <a:lstStyle/>
          <a:p>
            <a:pPr marL="0"/>
            <a:r>
              <a:rPr lang="en-US" dirty="0" smtClean="0"/>
              <a:t>@</a:t>
            </a:r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>
          <a:xfrm>
            <a:off x="6408423" y="2417652"/>
            <a:ext cx="3263888" cy="434730"/>
          </a:xfrm>
        </p:spPr>
        <p:txBody>
          <a:bodyPr/>
          <a:lstStyle/>
          <a:p>
            <a:pPr marL="4763"/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6408426" y="3031935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Street Address 12345. City, Country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>
          <a:xfrm>
            <a:off x="6408429" y="3658012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(54) 1234 5671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6408432" y="4284089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 (54) 1234 5672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>
          <a:xfrm>
            <a:off x="6408435" y="4913819"/>
            <a:ext cx="3263888" cy="290513"/>
          </a:xfrm>
        </p:spPr>
        <p:txBody>
          <a:bodyPr/>
          <a:lstStyle/>
          <a:p>
            <a:pPr marL="0"/>
            <a:r>
              <a:rPr lang="en-US" dirty="0" err="1" smtClean="0"/>
              <a:t>www.mycompany.com</a:t>
            </a:r>
            <a:endParaRPr lang="en-US" dirty="0"/>
          </a:p>
        </p:txBody>
      </p:sp>
      <p:pic>
        <p:nvPicPr>
          <p:cNvPr id="30" name="Picture 29" descr="twit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20" y="1871273"/>
            <a:ext cx="320040" cy="320040"/>
          </a:xfrm>
          <a:prstGeom prst="rect">
            <a:avLst/>
          </a:prstGeom>
        </p:spPr>
      </p:pic>
      <p:pic>
        <p:nvPicPr>
          <p:cNvPr id="32" name="Picture 31" descr="fb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020" y="2397532"/>
            <a:ext cx="320040" cy="320040"/>
          </a:xfrm>
          <a:prstGeom prst="rect">
            <a:avLst/>
          </a:prstGeom>
        </p:spPr>
      </p:pic>
      <p:pic>
        <p:nvPicPr>
          <p:cNvPr id="33" name="Picture 32" descr="address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3011815"/>
            <a:ext cx="320040" cy="320040"/>
          </a:xfrm>
          <a:prstGeom prst="rect">
            <a:avLst/>
          </a:prstGeom>
        </p:spPr>
      </p:pic>
      <p:pic>
        <p:nvPicPr>
          <p:cNvPr id="34" name="Picture 33" descr="phone_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020" y="3667419"/>
            <a:ext cx="320040" cy="320040"/>
          </a:xfrm>
          <a:prstGeom prst="rect">
            <a:avLst/>
          </a:prstGeom>
        </p:spPr>
      </p:pic>
      <p:pic>
        <p:nvPicPr>
          <p:cNvPr id="35" name="Picture 34" descr="fax_i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020" y="4292537"/>
            <a:ext cx="320040" cy="320040"/>
          </a:xfrm>
          <a:prstGeom prst="rect">
            <a:avLst/>
          </a:prstGeom>
        </p:spPr>
      </p:pic>
      <p:pic>
        <p:nvPicPr>
          <p:cNvPr id="36" name="Picture 35" descr="web_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20" y="4939763"/>
            <a:ext cx="320040" cy="320040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3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0640" y="1535341"/>
            <a:ext cx="4251960" cy="370651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>The concept of social media has been around for ages – </a:t>
            </a:r>
            <a:r>
              <a:rPr lang="en-US" sz="1800" i="1" dirty="0" smtClean="0">
                <a:latin typeface="+mn-lt"/>
              </a:rPr>
              <a:t>even cavemen posted on each other’s walls</a:t>
            </a:r>
          </a:p>
          <a:p>
            <a:r>
              <a:rPr lang="en-US" sz="1800" dirty="0" smtClean="0">
                <a:latin typeface="+mn-lt"/>
              </a:rPr>
              <a:t>The internet just scaled this to a whole new level  with more than 1.5 billion people on social networks increasing by more than half a million a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Even a </a:t>
            </a:r>
            <a:r>
              <a:rPr lang="en-US" dirty="0" smtClean="0">
                <a:solidFill>
                  <a:schemeClr val="tx1"/>
                </a:solidFill>
              </a:rPr>
              <a:t>Cavemen</a:t>
            </a:r>
            <a:r>
              <a:rPr lang="en-US" dirty="0" smtClean="0"/>
              <a:t> Can </a:t>
            </a:r>
            <a:r>
              <a:rPr lang="en-US" dirty="0"/>
              <a:t>D</a:t>
            </a:r>
            <a:r>
              <a:rPr lang="en-US" dirty="0" smtClean="0"/>
              <a:t>o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79011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Icon by fasticon.com; Statistics Source</a:t>
            </a:r>
            <a:r>
              <a:rPr lang="en-US" sz="1000" i="1" dirty="0"/>
              <a:t>: Top Social Networks Around the </a:t>
            </a:r>
            <a:r>
              <a:rPr lang="en-US" sz="1000" i="1" dirty="0" smtClean="0"/>
              <a:t>World</a:t>
            </a:r>
            <a:endParaRPr lang="en-US" sz="1000" i="1" dirty="0"/>
          </a:p>
        </p:txBody>
      </p:sp>
      <p:pic>
        <p:nvPicPr>
          <p:cNvPr id="1026" name="Picture 2" descr="C:\Users\cafe\Documents\SM\SocialMediaPPT\Caveman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19" y="1741033"/>
            <a:ext cx="3326646" cy="332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36310" y="3452392"/>
            <a:ext cx="8420100" cy="136207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THANK YOU </a:t>
            </a:r>
            <a:r>
              <a:rPr lang="en-US" dirty="0" smtClean="0">
                <a:solidFill>
                  <a:schemeClr val="bg2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36310" y="2652289"/>
            <a:ext cx="8420100" cy="8001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We look forward to working with you on your social media strategy</a:t>
            </a:r>
            <a:endParaRPr lang="en-US" sz="2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43200" y="4258202"/>
            <a:ext cx="4480560" cy="15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C:\Users\cafe\Documents\SM\SocialMediaPPT\win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1" y="364589"/>
            <a:ext cx="1829373" cy="19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Paradigm Shift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0400" y="4323245"/>
            <a:ext cx="3455035" cy="437197"/>
          </a:xfrm>
        </p:spPr>
        <p:txBody>
          <a:bodyPr/>
          <a:lstStyle/>
          <a:p>
            <a:r>
              <a:rPr lang="en-US" sz="2400" smtClean="0"/>
              <a:t>Technology Shifting</a:t>
            </a:r>
            <a:endParaRPr lang="en-US" sz="24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0400" y="4760442"/>
            <a:ext cx="3455035" cy="437197"/>
          </a:xfrm>
        </p:spPr>
        <p:txBody>
          <a:bodyPr/>
          <a:lstStyle/>
          <a:p>
            <a:r>
              <a:rPr lang="en-US" smtClean="0"/>
              <a:t>Change the communication Channels</a:t>
            </a:r>
            <a:endParaRPr lang="en-US"/>
          </a:p>
        </p:txBody>
      </p:sp>
      <p:sp>
        <p:nvSpPr>
          <p:cNvPr id="6" name="Chevron 5"/>
          <p:cNvSpPr/>
          <p:nvPr/>
        </p:nvSpPr>
        <p:spPr>
          <a:xfrm>
            <a:off x="6162005" y="180859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192485" y="2871989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6222965" y="3916412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6253445" y="496833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768447" y="180859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534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318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7862927" y="1783031"/>
            <a:ext cx="138239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Smartphone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768447" y="2871989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983768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63183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862927" y="284643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768447" y="3916412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99534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6318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7862927" y="3890853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768447" y="494801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Socialize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9534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76318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862927" y="4922451"/>
            <a:ext cx="125031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Social.net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3675735" y="4442559"/>
            <a:ext cx="404599" cy="658915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0" name="Picture 2" descr="C:\Users\cafe\Documents\SM\SocialMediaPPT\comments_writ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730" y="1218804"/>
            <a:ext cx="3720187" cy="3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afe\Documents\SM\SocialMediaPPT\iconsbeforeafter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8" y="1569698"/>
            <a:ext cx="3155359" cy="417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81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animBg="1"/>
      <p:bldP spid="9" grpId="0" animBg="1"/>
      <p:bldP spid="12" grpId="0" animBg="1"/>
      <p:bldP spid="15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0080" y="1535341"/>
            <a:ext cx="8732520" cy="5677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$4.26 billion marketing dollars were spent on social media in </a:t>
            </a:r>
            <a:r>
              <a:rPr lang="en-US" sz="1800" i="1" dirty="0" smtClean="0">
                <a:latin typeface="+mn-lt"/>
              </a:rPr>
              <a:t>2011</a:t>
            </a:r>
            <a:endParaRPr lang="en-US" sz="1800" i="1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Don’t Be Left </a:t>
            </a:r>
            <a:r>
              <a:rPr lang="en-US" dirty="0" smtClean="0">
                <a:solidFill>
                  <a:schemeClr val="tx1"/>
                </a:solidFill>
              </a:rPr>
              <a:t>Behind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85058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Source: </a:t>
            </a:r>
            <a:r>
              <a:rPr lang="en-US" sz="1000" i="1" dirty="0" smtClean="0"/>
              <a:t>Digital Buzz Blog</a:t>
            </a:r>
            <a:endParaRPr lang="en-US" sz="10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335" y="2313107"/>
            <a:ext cx="7071266" cy="263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1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4296934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800 Million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Number of active users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New Facebook accounts in 2011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56%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30%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34%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Marketers who generated leads using Twitter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33%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</a:t>
            </a:r>
            <a:r>
              <a:rPr lang="en-US" dirty="0">
                <a:solidFill>
                  <a:schemeClr val="tx1"/>
                </a:solidFill>
              </a:rPr>
              <a:t>Urgency…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365217" y="2946795"/>
            <a:ext cx="5572562" cy="448730"/>
            <a:chOff x="5248641" y="1774566"/>
            <a:chExt cx="2772615" cy="291349"/>
          </a:xfrm>
        </p:grpSpPr>
        <p:sp>
          <p:nvSpPr>
            <p:cNvPr id="42" name="Rounded Rectangle 41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3" name="Isosceles Triangle 42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01414" y="2956955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C</a:t>
            </a:r>
            <a:r>
              <a:rPr lang="en-US" dirty="0" smtClean="0">
                <a:latin typeface="Museo 500" pitchFamily="50" charset="0"/>
              </a:rPr>
              <a:t>ustomers more likely to recommend a brand once fan on FB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6986" y="3553382"/>
            <a:ext cx="5066986" cy="448730"/>
            <a:chOff x="5291844" y="2319849"/>
            <a:chExt cx="2521067" cy="291349"/>
          </a:xfrm>
        </p:grpSpPr>
        <p:sp>
          <p:nvSpPr>
            <p:cNvPr id="46" name="Rounded Rectangle 45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3559363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B2B marketers spending yearly $1m+ on social media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9258" y="4767166"/>
            <a:ext cx="5066986" cy="448730"/>
            <a:chOff x="5291844" y="2319849"/>
            <a:chExt cx="2521067" cy="291349"/>
          </a:xfrm>
        </p:grpSpPr>
        <p:sp>
          <p:nvSpPr>
            <p:cNvPr id="50" name="Rounded Rectangle 4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5795" y="4773147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Marketers that say FB is critical/ important to their business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64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5" grpId="0" build="p"/>
      <p:bldP spid="16" grpId="0" build="p"/>
      <p:bldP spid="31" grpId="0"/>
      <p:bldP spid="44" grpId="0" build="p"/>
      <p:bldP spid="48" grpId="0" build="p"/>
      <p:bldP spid="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</a:t>
            </a:r>
            <a:r>
              <a:rPr lang="en-US" dirty="0" smtClean="0">
                <a:solidFill>
                  <a:schemeClr val="tx1"/>
                </a:solidFill>
              </a:rPr>
              <a:t>Potential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093030"/>
            <a:ext cx="8189595" cy="14723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If your business is not leveraging social media marketing, 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your business is not maximizing its revenues</a:t>
            </a:r>
          </a:p>
        </p:txBody>
      </p:sp>
      <p:pic>
        <p:nvPicPr>
          <p:cNvPr id="5122" name="Picture 2" descr="C:\Users\cafe\Documents\SM\SocialMediaPPT\sponso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15" y="1352030"/>
            <a:ext cx="3604076" cy="274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>
                <a:solidFill>
                  <a:schemeClr val="tx1"/>
                </a:solidFill>
              </a:rPr>
              <a:t>Viral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225396"/>
            <a:ext cx="8189595" cy="8705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Social media is word-of-mouth on </a:t>
            </a:r>
            <a:r>
              <a:rPr lang="en-US" sz="4400" dirty="0" smtClean="0">
                <a:solidFill>
                  <a:schemeClr val="tx1"/>
                </a:solidFill>
              </a:rPr>
              <a:t>steroids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pacakt\Desktop\Tom 2.10.2012\Projects\Business\Internet and Mobile Marketing\Our Products, Services &amp; Freebies\Social Media PPT\syri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4" y="1231900"/>
            <a:ext cx="3871912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CADC5"/>
      </a:dk2>
      <a:lt2>
        <a:srgbClr val="93CDDC"/>
      </a:lt2>
      <a:accent1>
        <a:srgbClr val="B8DDE7"/>
      </a:accent1>
      <a:accent2>
        <a:srgbClr val="BFBFBF"/>
      </a:accent2>
      <a:accent3>
        <a:srgbClr val="31859B"/>
      </a:accent3>
      <a:accent4>
        <a:srgbClr val="FAC08F"/>
      </a:accent4>
      <a:accent5>
        <a:srgbClr val="B7DDE8"/>
      </a:accent5>
      <a:accent6>
        <a:srgbClr val="C0504D"/>
      </a:accent6>
      <a:hlink>
        <a:srgbClr val="4BACC6"/>
      </a:hlink>
      <a:folHlink>
        <a:srgbClr val="7F7F7F"/>
      </a:folHlink>
    </a:clrScheme>
    <a:fontScheme name="Custom 1">
      <a:majorFont>
        <a:latin typeface="Museo 500"/>
        <a:ea typeface=""/>
        <a:cs typeface=""/>
      </a:majorFont>
      <a:minorFont>
        <a:latin typeface="Museo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3204</Words>
  <Application>Microsoft Office PowerPoint</Application>
  <PresentationFormat>A4 Paper (210x297 mm)</PresentationFormat>
  <Paragraphs>825</Paragraphs>
  <Slides>40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League Gothic</vt:lpstr>
      <vt:lpstr>Museo 500</vt:lpstr>
      <vt:lpstr>Wingdings</vt:lpstr>
      <vt:lpstr>Calibri</vt:lpstr>
      <vt:lpstr>Office Theme</vt:lpstr>
      <vt:lpstr>Hot Tip - Branding</vt:lpstr>
      <vt:lpstr>PowerPoint Presentation</vt:lpstr>
      <vt:lpstr>PowerPoint Presentation</vt:lpstr>
      <vt:lpstr>Even a Cavemen Can Do it?</vt:lpstr>
      <vt:lpstr>The Paradigm Shift</vt:lpstr>
      <vt:lpstr>Don’t Be Left Behind</vt:lpstr>
      <vt:lpstr>Why the Urgency…</vt:lpstr>
      <vt:lpstr>Revenue Potential</vt:lpstr>
      <vt:lpstr>It’s Viral</vt:lpstr>
      <vt:lpstr>PowerPoint Presentation</vt:lpstr>
      <vt:lpstr>Who We Are</vt:lpstr>
      <vt:lpstr>A Sample of Our Clients</vt:lpstr>
      <vt:lpstr>Case Study</vt:lpstr>
      <vt:lpstr>The Team</vt:lpstr>
      <vt:lpstr>PowerPoint Presentation</vt:lpstr>
      <vt:lpstr>Will Normal Ads Die?</vt:lpstr>
      <vt:lpstr>Social Media is Free</vt:lpstr>
      <vt:lpstr>Initial Planning</vt:lpstr>
      <vt:lpstr>The Focus of the Strategy</vt:lpstr>
      <vt:lpstr>Dominate the Competition</vt:lpstr>
      <vt:lpstr>Promote Social Media</vt:lpstr>
      <vt:lpstr>Implementation &amp; Optimization</vt:lpstr>
      <vt:lpstr>PowerPoint Presentation</vt:lpstr>
      <vt:lpstr>Twitter 101</vt:lpstr>
      <vt:lpstr>Example Twitter Page</vt:lpstr>
      <vt:lpstr>Example Twitter Page</vt:lpstr>
      <vt:lpstr>Example Twitter Page</vt:lpstr>
      <vt:lpstr>Example Twitter Page</vt:lpstr>
      <vt:lpstr>How Twitter Effects Google</vt:lpstr>
      <vt:lpstr>Why Twitter</vt:lpstr>
      <vt:lpstr>Twitter for Your Business</vt:lpstr>
      <vt:lpstr>How to Use Twitter Effectively</vt:lpstr>
      <vt:lpstr>How to Use Twitter</vt:lpstr>
      <vt:lpstr>Next Steps</vt:lpstr>
      <vt:lpstr>PowerPoint Presentation</vt:lpstr>
      <vt:lpstr>Our Special Offer</vt:lpstr>
      <vt:lpstr>Bonus Offer</vt:lpstr>
      <vt:lpstr>Other special Offers</vt:lpstr>
      <vt:lpstr>Connect with Us</vt:lpstr>
      <vt:lpstr>THANK YOU </vt:lpstr>
    </vt:vector>
  </TitlesOfParts>
  <Company>Sodexo Motivation Solution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SqueezeMobi</dc:creator>
  <cp:lastModifiedBy>Bank</cp:lastModifiedBy>
  <cp:revision>623</cp:revision>
  <dcterms:created xsi:type="dcterms:W3CDTF">2011-07-02T06:18:43Z</dcterms:created>
  <dcterms:modified xsi:type="dcterms:W3CDTF">2012-05-16T14:02:55Z</dcterms:modified>
</cp:coreProperties>
</file>