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61" r:id="rId2"/>
    <p:sldId id="316" r:id="rId3"/>
    <p:sldId id="348" r:id="rId4"/>
    <p:sldId id="364" r:id="rId5"/>
    <p:sldId id="319" r:id="rId6"/>
    <p:sldId id="320" r:id="rId7"/>
    <p:sldId id="321" r:id="rId8"/>
    <p:sldId id="322" r:id="rId9"/>
    <p:sldId id="323" r:id="rId10"/>
    <p:sldId id="349" r:id="rId11"/>
    <p:sldId id="325" r:id="rId12"/>
    <p:sldId id="326" r:id="rId13"/>
    <p:sldId id="327" r:id="rId14"/>
    <p:sldId id="328" r:id="rId15"/>
    <p:sldId id="350" r:id="rId16"/>
    <p:sldId id="330" r:id="rId17"/>
    <p:sldId id="331" r:id="rId18"/>
    <p:sldId id="332" r:id="rId19"/>
    <p:sldId id="333" r:id="rId20"/>
    <p:sldId id="338" r:id="rId21"/>
    <p:sldId id="362" r:id="rId22"/>
    <p:sldId id="334" r:id="rId23"/>
    <p:sldId id="351" r:id="rId24"/>
    <p:sldId id="340" r:id="rId25"/>
    <p:sldId id="341" r:id="rId26"/>
    <p:sldId id="342" r:id="rId27"/>
    <p:sldId id="343" r:id="rId28"/>
    <p:sldId id="366" r:id="rId29"/>
    <p:sldId id="367" r:id="rId30"/>
    <p:sldId id="368" r:id="rId31"/>
    <p:sldId id="369" r:id="rId32"/>
    <p:sldId id="355" r:id="rId33"/>
    <p:sldId id="290" r:id="rId34"/>
    <p:sldId id="365" r:id="rId35"/>
    <p:sldId id="289" r:id="rId36"/>
    <p:sldId id="275" r:id="rId37"/>
    <p:sldId id="284" r:id="rId38"/>
  </p:sldIdLst>
  <p:sldSz cx="9906000" cy="6858000" type="A4"/>
  <p:notesSz cx="6858000" cy="9144000"/>
  <p:embeddedFontLst>
    <p:embeddedFont>
      <p:font typeface="League Gothic" charset="0"/>
      <p:regular r:id="rId41"/>
    </p:embeddedFont>
    <p:embeddedFont>
      <p:font typeface="Calibri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2FF"/>
    <a:srgbClr val="FF8420"/>
    <a:srgbClr val="FFB06E"/>
    <a:srgbClr val="F66666"/>
    <a:srgbClr val="DE7870"/>
    <a:srgbClr val="D24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5463" autoAdjust="0"/>
  </p:normalViewPr>
  <p:slideViewPr>
    <p:cSldViewPr snapToGrid="0" snapToObjects="1" showGuides="1">
      <p:cViewPr>
        <p:scale>
          <a:sx n="66" d="100"/>
          <a:sy n="66" d="100"/>
        </p:scale>
        <p:origin x="-420" y="-162"/>
      </p:cViewPr>
      <p:guideLst>
        <p:guide orient="horz" pos="2146"/>
        <p:guide pos="31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74"/>
    </p:cViewPr>
  </p:sorterViewPr>
  <p:notesViewPr>
    <p:cSldViewPr snapToGrid="0" snapToObjects="1">
      <p:cViewPr varScale="1">
        <p:scale>
          <a:sx n="61" d="100"/>
          <a:sy n="61" d="100"/>
        </p:scale>
        <p:origin x="-1632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BA41C-1616-43CB-8D1E-787EBE349197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98FE-7B7A-4980-8C85-F848E4A80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652AC-593B-4DDA-A80E-8134DB85BEBC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860B-CE2F-42C4-9F83-FC755722C8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6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Effects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is communication tools that can effect people trends.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“Social Media Effects”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How do we works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the slide explain how your social media campaign process.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key point in the circles, you can easily change the colors and replace the text content.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“How do we works” Layout on Master Slide View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Comparisons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websites are unique, comparison can show how each social media works on.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‘Checkerboard’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Before edit</a:t>
            </a:r>
            <a:r>
              <a:rPr lang="en-US" baseline="0" dirty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Please Make sure required fonts installed (this presentation use: League Gothic and </a:t>
            </a:r>
            <a:r>
              <a:rPr lang="en-US" baseline="0" dirty="0" err="1" smtClean="0">
                <a:solidFill>
                  <a:srgbClr val="FF0000"/>
                </a:solidFill>
              </a:rPr>
              <a:t>Museo</a:t>
            </a:r>
            <a:r>
              <a:rPr lang="en-US" baseline="0" dirty="0" smtClean="0">
                <a:solidFill>
                  <a:srgbClr val="FF0000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Let’s start</a:t>
            </a:r>
            <a:r>
              <a:rPr lang="en-US" baseline="0" dirty="0" smtClean="0">
                <a:solidFill>
                  <a:srgbClr val="FF0000"/>
                </a:solidFill>
              </a:rPr>
              <a:t> editing file</a:t>
            </a:r>
            <a:r>
              <a:rPr lang="en-US" dirty="0" smtClean="0">
                <a:solidFill>
                  <a:srgbClr val="FF0000"/>
                </a:solidFill>
              </a:rPr>
              <a:t>…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HOW</a:t>
            </a:r>
            <a:r>
              <a:rPr lang="en-US" baseline="0" dirty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	</a:t>
            </a:r>
            <a:r>
              <a:rPr lang="en-US" i="1" baseline="0" dirty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For better logo quality and avoid the white block, logo should be in *.</a:t>
            </a:r>
            <a:r>
              <a:rPr lang="en-US" baseline="0" dirty="0" err="1" smtClean="0"/>
              <a:t>png</a:t>
            </a:r>
            <a:r>
              <a:rPr lang="en-US" baseline="0" dirty="0" smtClean="0"/>
              <a:t>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Add new Slide (</a:t>
            </a:r>
            <a:r>
              <a:rPr lang="en-US" baseline="0" dirty="0" err="1" smtClean="0"/>
              <a:t>Ctl</a:t>
            </a:r>
            <a:r>
              <a:rPr lang="en-US" baseline="0" dirty="0" smtClean="0"/>
              <a:t>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</a:t>
            </a:r>
            <a:r>
              <a:rPr lang="en-US" dirty="0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smtClean="0"/>
              <a:t>“</a:t>
            </a:r>
            <a:r>
              <a:rPr lang="en-US" dirty="0" err="1" smtClean="0"/>
              <a:t>Socialita</a:t>
            </a:r>
            <a:r>
              <a:rPr lang="en-US" baseline="0" dirty="0" smtClean="0"/>
              <a:t> Agency” is an image because it’s difficult to get big size font on </a:t>
            </a:r>
            <a:r>
              <a:rPr lang="en-US" baseline="0" dirty="0" err="1" smtClean="0"/>
              <a:t>ppt</a:t>
            </a:r>
            <a:r>
              <a:rPr lang="en-US" baseline="0" dirty="0" smtClean="0"/>
              <a:t>, you can found in PSD folder named “</a:t>
            </a:r>
            <a:r>
              <a:rPr lang="en-US" baseline="0" dirty="0" err="1" smtClean="0"/>
              <a:t>cover_tittle.psd</a:t>
            </a:r>
            <a:r>
              <a:rPr lang="en-US" baseline="0" dirty="0" smtClean="0"/>
              <a:t>”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dirty="0" smtClean="0"/>
              <a:t>images</a:t>
            </a:r>
            <a:r>
              <a:rPr lang="en-US" baseline="0" dirty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Social</a:t>
            </a:r>
            <a:r>
              <a:rPr lang="en-US" baseline="0" dirty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Services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is a slide to expose your Service. Use “Service Slide”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Add your higher size photo or logo by click the image icon. You can make it transparent saved to Png file.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Strategies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Building communications on Social media is not easy, share do’s and don’t when communicate Social Media campaign.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“Comparisons”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pPr>
              <a:buFontTx/>
              <a:buChar char="-"/>
            </a:pPr>
            <a:r>
              <a:rPr lang="en-US" baseline="0" dirty="0" smtClean="0"/>
              <a:t>    I’m using ‘wipe’ and ‘flashbulb’ effect for Circle and </a:t>
            </a:r>
          </a:p>
          <a:p>
            <a:pPr>
              <a:buFontTx/>
              <a:buChar char="-"/>
            </a:pPr>
            <a:r>
              <a:rPr lang="en-US" baseline="0" dirty="0" smtClean="0"/>
              <a:t>   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Testimonials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 what people said about your service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“Testimonials”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This Slide using ‘Peek in’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Measurements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Communcation on Social Media Today, equipped with measurement technology, to see how the communication impact.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“Measurement”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Connected Slide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“Connected”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your contact information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icons can be found in “images” folder.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Closing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Put the closing statement here.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“Section Heade” Layout on Master Slide View.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Social Media Today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Technology change everything also the way we communicate.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Explain the Social media and people in using technology, previously and today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</a:t>
            </a:r>
            <a:r>
              <a:rPr lang="en-US" baseline="0" dirty="0" err="1" smtClean="0">
                <a:solidFill>
                  <a:srgbClr val="FF0000"/>
                </a:solidFill>
              </a:rPr>
              <a:t>Socila</a:t>
            </a:r>
            <a:r>
              <a:rPr lang="en-US" baseline="0" dirty="0" smtClean="0">
                <a:solidFill>
                  <a:srgbClr val="FF0000"/>
                </a:solidFill>
              </a:rPr>
              <a:t> Media Today” Layout on Master Slide View</a:t>
            </a:r>
          </a:p>
          <a:p>
            <a:pPr>
              <a:buFontTx/>
              <a:buChar char="-"/>
            </a:pPr>
            <a:r>
              <a:rPr lang="en-US" baseline="0" dirty="0" smtClean="0"/>
              <a:t>    Phone icon you can get here: </a:t>
            </a:r>
          </a:p>
          <a:p>
            <a:pPr>
              <a:buFontTx/>
              <a:buNone/>
            </a:pPr>
            <a:r>
              <a:rPr lang="en-US" baseline="0" dirty="0" smtClean="0"/>
              <a:t>     http://www.iconarchive.com/show/heartquake-prevention-icons-by-iconshock/telefono-icon.html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iPhone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http://www.iconarchive.com/show/apple-products-icons-by-svengraph/iPhone-front-black-icon.html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Mail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http://www.iconarchive.com/show/stainless-icons-by-iconleak/mail-icon.html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eMail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http://www.iconarchive.com/show/mobile-icons-by-youdu/Mail-icon.html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News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http://www.iconarchive.com/show/oxygen-icons-by-oxygen-icons.org/Mimetypes-message-news-icon.html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eNews</a:t>
            </a:r>
            <a:r>
              <a:rPr lang="en-US" baseline="0" dirty="0" smtClean="0"/>
              <a:t>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http://www.iconarchive.com/show/nod-icons-by-rimshotdesign/Location-NEWS-icon.html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iMac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http://www.iconarchive.com/show/bee-mac-icons-by-artbees/iMac-24-icon.html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Socialize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http://www.iconarchive.com/show/aesthetica-2-icons-by-dryicons/user-comments-icon.html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/>
              <a:t>Social.net icon you can get here: </a:t>
            </a: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http://www.iconarchive.com/show/social-balloons-icons-by-double-j-design/social-balloon-twitter-icon.html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http://www.iconarchive.com/show/social-balloons-icons-by-double-j-design/social-balloon-facebook-icon.html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	http://www.iconarchive.com/show/social-balloons-icons-by-double-j-design/social-balloon-youtube-icon.html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Fun Facts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Social media trends are growing, annually increased the number you can add current data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“Fun Facts” Layout on Master Slide View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pPr>
              <a:buFontTx/>
              <a:buChar char="-"/>
            </a:pPr>
            <a:r>
              <a:rPr lang="en-US" baseline="0" smtClean="0"/>
              <a:t>    I’m using ‘Wipe’ effect for Circle and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Before edit</a:t>
            </a:r>
            <a:r>
              <a:rPr lang="en-US" baseline="0" smtClean="0">
                <a:solidFill>
                  <a:srgbClr val="FF0000"/>
                </a:solidFill>
              </a:rPr>
              <a:t> this PowerPoint template: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Please Make sure required fonts installed (this presentation use: League Gothic and Museo)</a:t>
            </a:r>
          </a:p>
          <a:p>
            <a:pPr>
              <a:buFont typeface="Arial" pitchFamily="34" charset="0"/>
              <a:buChar char="•"/>
            </a:pPr>
            <a:r>
              <a:rPr lang="en-US" baseline="0" smtClean="0">
                <a:solidFill>
                  <a:srgbClr val="FF0000"/>
                </a:solidFill>
              </a:rPr>
              <a:t>   This is a Master file, Just in case you made some modifications, please Save As this file with new file name.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Let’s start</a:t>
            </a:r>
            <a:r>
              <a:rPr lang="en-US" baseline="0" smtClean="0">
                <a:solidFill>
                  <a:srgbClr val="FF0000"/>
                </a:solidFill>
              </a:rPr>
              <a:t> editing file</a:t>
            </a:r>
            <a:r>
              <a:rPr lang="en-US" smtClean="0">
                <a:solidFill>
                  <a:srgbClr val="FF0000"/>
                </a:solidFill>
              </a:rPr>
              <a:t>… </a:t>
            </a:r>
            <a:r>
              <a:rPr lang="en-US" smtClean="0">
                <a:solidFill>
                  <a:srgbClr val="FF0000"/>
                </a:solidFill>
                <a:sym typeface="Wingdings" pitchFamily="2" charset="2"/>
              </a:rPr>
              <a:t></a:t>
            </a:r>
          </a:p>
          <a:p>
            <a:pPr>
              <a:buFontTx/>
              <a:buNone/>
            </a:pPr>
            <a:endParaRPr lang="en-US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mtClean="0">
                <a:solidFill>
                  <a:srgbClr val="FF0000"/>
                </a:solidFill>
              </a:rPr>
              <a:t>HOW</a:t>
            </a:r>
            <a:r>
              <a:rPr lang="en-US" baseline="0" smtClean="0">
                <a:solidFill>
                  <a:srgbClr val="FF0000"/>
                </a:solidFill>
              </a:rPr>
              <a:t> TO (also available in documentation file):</a:t>
            </a:r>
          </a:p>
          <a:p>
            <a:pPr marL="228600" indent="-228600">
              <a:buAutoNum type="arabicPeriod"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Changing the background image: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preferred ‘background.jpg’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Insert Background image in the first page of Slide master&gt; Right Click &gt; Send to Back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	</a:t>
            </a:r>
            <a:r>
              <a:rPr lang="en-US" i="1" baseline="0" smtClean="0"/>
              <a:t>(Note: All elements images are inside ‘images’ folder)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Insert a Logo: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For better logo quality and avoid the white block, logo should be in *.png format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Click the view menu &gt; slide master &gt; insert &gt; picture &gt; select logo, put your logo in desirable area, in the first page of slide master and cover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Or you can insert logo in preferred slide by go to insert menu &gt; picture &gt; select logo.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Implement Layout Template into a slide: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Add new Slide (Ctl +M), Right Click on the new slide &gt; Right Click &gt; Select Layout &gt; select Desirable Template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/>
              <a:t>Insert and Edit Date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smtClean="0"/>
              <a:t>Go to View &gt; Slide Master &gt; Insert &gt; Date and Time &gt; Checklist the date &gt; Select Update automatically or Fixed &gt; Apply to all or Apply in current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Animated Image or Text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mtClean="0"/>
              <a:t>Click the text box or images that you will be modifying, then choose "Custom Animation" from the drop-down list under "Slide Show" on the top menu bar. An area will open up on the right-hand side of the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Slide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All slide using ‘Fade Smoothly’ Transition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Title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“Title Slide”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</a:t>
            </a:r>
            <a:r>
              <a:rPr lang="en-US" smtClean="0"/>
              <a:t>background images can be found in “images” folder named “background.jpg”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mtClean="0"/>
              <a:t>“Socialita</a:t>
            </a:r>
            <a:r>
              <a:rPr lang="en-US" baseline="0" smtClean="0"/>
              <a:t> Agency” is an image because it’s difficult to get big size font on ppt, you can found in PSD folder named “cover_tittle.psd”</a:t>
            </a: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add elements or icons in “</a:t>
            </a:r>
            <a:r>
              <a:rPr lang="en-US" smtClean="0"/>
              <a:t>images</a:t>
            </a:r>
            <a:r>
              <a:rPr lang="en-US" baseline="0" smtClean="0">
                <a:solidFill>
                  <a:srgbClr val="FF0000"/>
                </a:solidFill>
              </a:rPr>
              <a:t>” folder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Tittle Text: You can modify it, change color, rotate, etc. button_star.jpg”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Social</a:t>
            </a:r>
            <a:r>
              <a:rPr lang="en-US" baseline="0" smtClean="0"/>
              <a:t> Media Icons: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http://www.webdesignerdepot.com/2010/08/buddycons-vector-social-media-icons/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4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Company Information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This Slide use “About Us”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Slide tittles is editable, you can change text, color or rotate easily.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Fill your company information in the text area an replace the </a:t>
            </a:r>
            <a:r>
              <a:rPr lang="en-US" baseline="0" dirty="0" err="1" smtClean="0">
                <a:solidFill>
                  <a:srgbClr val="FF0000"/>
                </a:solidFill>
              </a:rPr>
              <a:t>lorem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err="1" smtClean="0">
                <a:solidFill>
                  <a:srgbClr val="FF0000"/>
                </a:solidFill>
              </a:rPr>
              <a:t>ipsum</a:t>
            </a:r>
            <a:r>
              <a:rPr lang="en-US" baseline="0" dirty="0" smtClean="0">
                <a:solidFill>
                  <a:srgbClr val="FF0000"/>
                </a:solidFill>
              </a:rPr>
              <a:t> feed. 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Navigation Button help you to move slide to next or previous slides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Navigation Button can be found in First Slide in Master Slide View,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To make it works as slide navigation, Right click the arrow button image &gt; Select Hyperlink &gt; Select “Place in this document” &gt; Select Next Slide or Previous Slide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Insert and Edit Footer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If you want to edit the footer text  go to View &gt; Slide Master &gt;  Select first slide master &gt; Type the Tex Box Area with your company information (company name, address, website, </a:t>
            </a:r>
            <a:r>
              <a:rPr lang="en-US" baseline="0" dirty="0" err="1" smtClean="0"/>
              <a:t>etc</a:t>
            </a:r>
            <a:r>
              <a:rPr lang="en-US" baseline="0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/>
              <a:t>Animations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Most of animation using “peek in” effect.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Our Clients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“Our Clients”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Click Video Icon to Add some logo.</a:t>
            </a:r>
          </a:p>
          <a:p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in’, ‘Random Bars’ and ‘flash bulb’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Study Cases</a:t>
            </a:r>
          </a:p>
          <a:p>
            <a:endParaRPr lang="en-US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You can shre the succes story campaign on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This Slide use “Study Cases”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smtClean="0">
                <a:solidFill>
                  <a:srgbClr val="FF0000"/>
                </a:solidFill>
              </a:rPr>
              <a:t>The circle photo frame can be found in “PSD” Folder, named “photoplaceholder.psd”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FF0000"/>
                </a:solidFill>
              </a:rPr>
              <a:t>--------------------------</a:t>
            </a:r>
            <a:endParaRPr lang="en-US" smtClean="0"/>
          </a:p>
          <a:p>
            <a:r>
              <a:rPr lang="en-US" smtClean="0"/>
              <a:t>Animation</a:t>
            </a:r>
          </a:p>
          <a:p>
            <a:endParaRPr lang="en-US" smtClean="0"/>
          </a:p>
          <a:p>
            <a:pPr>
              <a:buFontTx/>
              <a:buChar char="-"/>
            </a:pPr>
            <a:r>
              <a:rPr lang="en-US" baseline="0" smtClean="0"/>
              <a:t>    I’m using ‘Peek in’ animation for some elements</a:t>
            </a:r>
          </a:p>
          <a:p>
            <a:pPr>
              <a:buFontTx/>
              <a:buChar char="-"/>
            </a:pPr>
            <a:r>
              <a:rPr lang="en-US" baseline="0" smtClean="0"/>
              <a:t>    Don’t forget grouped image before add animation effect.</a:t>
            </a:r>
          </a:p>
          <a:p>
            <a:pPr>
              <a:buFontTx/>
              <a:buChar char="-"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Team Slide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Introduce your team member in this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The Team Slide use “Teams” Layout on Master Slide View.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smtClean="0">
                <a:solidFill>
                  <a:srgbClr val="FF0000"/>
                </a:solidFill>
              </a:rPr>
              <a:t>Insert into A slide.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--------------------------</a:t>
            </a:r>
            <a:endParaRPr lang="en-US" dirty="0" smtClean="0"/>
          </a:p>
          <a:p>
            <a:r>
              <a:rPr lang="en-US" dirty="0" smtClean="0"/>
              <a:t>Animation</a:t>
            </a:r>
          </a:p>
          <a:p>
            <a:endParaRPr lang="en-US" dirty="0" smtClean="0"/>
          </a:p>
          <a:p>
            <a:pPr>
              <a:buFontTx/>
              <a:buChar char="-"/>
            </a:pPr>
            <a:r>
              <a:rPr lang="en-US" baseline="0" dirty="0" smtClean="0"/>
              <a:t>    This Slide using ‘Peek in’ animation for some elements</a:t>
            </a:r>
          </a:p>
          <a:p>
            <a:pPr>
              <a:buFontTx/>
              <a:buChar char="-"/>
            </a:pPr>
            <a:r>
              <a:rPr lang="en-US" baseline="0" dirty="0" smtClean="0"/>
              <a:t>    Don’t forget grouped image before add animation effect.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860B-CE2F-42C4-9F83-FC755722C8B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4" name="Picture 13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5" name="Picture 14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20" name="Picture 19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1" name="Picture 20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2" name="Picture 21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0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Eff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73125" y="4399280"/>
            <a:ext cx="8189595" cy="101600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3384550" y="1613363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5428379" y="1786977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0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3384553" y="215898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1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5428382" y="2332603"/>
            <a:ext cx="3125311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2" name="Text Placeholder 29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56" y="2773272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3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428385" y="2946886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4" name="Text Placeholder 29"/>
          <p:cNvSpPr>
            <a:spLocks noGrp="1"/>
          </p:cNvSpPr>
          <p:nvPr>
            <p:ph type="body" sz="quarter" idx="19" hasCustomPrompt="1"/>
          </p:nvPr>
        </p:nvSpPr>
        <p:spPr>
          <a:xfrm>
            <a:off x="3384559" y="3399349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5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5428388" y="3572963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6" name="Text Placeholder 29"/>
          <p:cNvSpPr>
            <a:spLocks noGrp="1"/>
          </p:cNvSpPr>
          <p:nvPr>
            <p:ph type="body" sz="quarter" idx="21" hasCustomPrompt="1"/>
          </p:nvPr>
        </p:nvSpPr>
        <p:spPr>
          <a:xfrm>
            <a:off x="3384562" y="402542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2"/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7" name="Text Placeholder 31"/>
          <p:cNvSpPr>
            <a:spLocks noGrp="1"/>
          </p:cNvSpPr>
          <p:nvPr>
            <p:ph type="body" sz="quarter" idx="22"/>
          </p:nvPr>
        </p:nvSpPr>
        <p:spPr>
          <a:xfrm>
            <a:off x="5428391" y="419904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78" name="Text Placeholder 29"/>
          <p:cNvSpPr>
            <a:spLocks noGrp="1"/>
          </p:cNvSpPr>
          <p:nvPr>
            <p:ph type="body" sz="quarter" idx="23" hasCustomPrompt="1"/>
          </p:nvPr>
        </p:nvSpPr>
        <p:spPr>
          <a:xfrm>
            <a:off x="3384565" y="4655156"/>
            <a:ext cx="1838325" cy="646112"/>
          </a:xfrm>
        </p:spPr>
        <p:txBody>
          <a:bodyPr>
            <a:noAutofit/>
          </a:bodyPr>
          <a:lstStyle>
            <a:lvl1pPr algn="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  <a:latin typeface="League Gothic" pitchFamily="50" charset="0"/>
              </a:defRPr>
            </a:lvl1pPr>
            <a:lvl2pPr algn="r">
              <a:buFontTx/>
              <a:buNone/>
              <a:defRPr sz="3600">
                <a:latin typeface="League Gothic" pitchFamily="50" charset="0"/>
              </a:defRPr>
            </a:lvl2pPr>
            <a:lvl3pPr algn="r">
              <a:buFontTx/>
              <a:buNone/>
              <a:defRPr sz="3600">
                <a:latin typeface="League Gothic" pitchFamily="50" charset="0"/>
              </a:defRPr>
            </a:lvl3pPr>
            <a:lvl4pPr algn="r">
              <a:buFontTx/>
              <a:buNone/>
              <a:defRPr sz="3600">
                <a:latin typeface="League Gothic" pitchFamily="50" charset="0"/>
              </a:defRPr>
            </a:lvl4pPr>
            <a:lvl5pPr algn="r">
              <a:buFontTx/>
              <a:buNone/>
              <a:defRPr sz="3600">
                <a:latin typeface="League Gothic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79" name="Text Placeholder 31"/>
          <p:cNvSpPr>
            <a:spLocks noGrp="1"/>
          </p:cNvSpPr>
          <p:nvPr>
            <p:ph type="body" sz="quarter" idx="24"/>
          </p:nvPr>
        </p:nvSpPr>
        <p:spPr>
          <a:xfrm>
            <a:off x="5428394" y="4828770"/>
            <a:ext cx="3125311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</a:t>
            </a:r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3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812165" y="4923373"/>
            <a:ext cx="2351428" cy="290513"/>
          </a:xfrm>
        </p:spPr>
        <p:txBody>
          <a:bodyPr>
            <a:noAutofit/>
          </a:bodyPr>
          <a:lstStyle>
            <a:lvl1pPr marL="111125" indent="4763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Source information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08621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3229337"/>
            <a:ext cx="2228890" cy="2185943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731790" y="2621281"/>
            <a:ext cx="2228890" cy="295656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389970" y="2621281"/>
            <a:ext cx="2228890" cy="2956559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sur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2570480"/>
            <a:ext cx="6162040" cy="136144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16204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02640" y="1559878"/>
            <a:ext cx="6705600" cy="888682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927600" y="1798320"/>
            <a:ext cx="4483100" cy="1696720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Clr>
                <a:srgbClr val="2D62FF"/>
              </a:buClr>
              <a:buSzPct val="115000"/>
              <a:buFont typeface="Wingdings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4927600" y="3799840"/>
            <a:ext cx="4483100" cy="1696720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4371" y="1626870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2744371" y="3687773"/>
            <a:ext cx="1720949" cy="172593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610995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07924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86486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650480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8069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2266315" y="289560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341725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520287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988492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1604327" y="3799840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245046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423608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6021705" y="4672965"/>
            <a:ext cx="1628775" cy="720725"/>
          </a:xfrm>
        </p:spPr>
        <p:txBody>
          <a:bodyPr>
            <a:normAutofit/>
          </a:bodyPr>
          <a:lstStyle>
            <a:lvl1pPr algn="ctr">
              <a:buNone/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y C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38800" y="2590720"/>
            <a:ext cx="3881120" cy="129711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5638800" y="4135041"/>
            <a:ext cx="3881120" cy="1371679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4"/>
          </p:nvPr>
        </p:nvSpPr>
        <p:spPr>
          <a:xfrm>
            <a:off x="3729990" y="18414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5638800" y="1892240"/>
            <a:ext cx="3881120" cy="495359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3729990" y="2539919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idx="17"/>
          </p:nvPr>
        </p:nvSpPr>
        <p:spPr>
          <a:xfrm>
            <a:off x="3729990" y="4084240"/>
            <a:ext cx="1685290" cy="543561"/>
          </a:xfrm>
        </p:spPr>
        <p:txBody>
          <a:bodyPr>
            <a:normAutofit/>
          </a:bodyPr>
          <a:lstStyle>
            <a:lvl1pPr marL="0" indent="3175" algn="ctr">
              <a:lnSpc>
                <a:spcPct val="150000"/>
              </a:lnSpc>
              <a:buFontTx/>
              <a:buNone/>
              <a:defRPr sz="1400">
                <a:solidFill>
                  <a:schemeClr val="bg1"/>
                </a:solidFill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creen_bttm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8316" y="5060315"/>
            <a:ext cx="2336508" cy="533333"/>
          </a:xfrm>
          <a:prstGeom prst="rect">
            <a:avLst/>
          </a:prstGeom>
        </p:spPr>
      </p:pic>
      <p:sp>
        <p:nvSpPr>
          <p:cNvPr id="21" name="Rectangle 20"/>
          <p:cNvSpPr/>
          <p:nvPr userDrawn="1"/>
        </p:nvSpPr>
        <p:spPr>
          <a:xfrm>
            <a:off x="1127760" y="1351598"/>
            <a:ext cx="7538720" cy="371887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Media Placeholder 19"/>
          <p:cNvSpPr>
            <a:spLocks noGrp="1"/>
          </p:cNvSpPr>
          <p:nvPr>
            <p:ph type="media" sz="quarter" idx="13"/>
          </p:nvPr>
        </p:nvSpPr>
        <p:spPr>
          <a:xfrm>
            <a:off x="1210386" y="1452563"/>
            <a:ext cx="7334516" cy="3516312"/>
          </a:xfrm>
        </p:spPr>
        <p:txBody>
          <a:bodyPr>
            <a:normAutofit/>
          </a:bodyPr>
          <a:lstStyle>
            <a:lvl1pPr algn="ctr">
              <a:buFontTx/>
              <a:buNone/>
              <a:defRPr sz="1600"/>
            </a:lvl1pPr>
          </a:lstStyle>
          <a:p>
            <a:endParaRPr lang="en-US"/>
          </a:p>
        </p:txBody>
      </p:sp>
      <p:pic>
        <p:nvPicPr>
          <p:cNvPr id="24" name="Picture 23" descr="video_shado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883" y="5070475"/>
            <a:ext cx="7564613" cy="73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0850" y="1778000"/>
            <a:ext cx="5722620" cy="3597275"/>
          </a:xfrm>
        </p:spPr>
        <p:txBody>
          <a:bodyPr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369050" y="2346960"/>
            <a:ext cx="3060700" cy="3028314"/>
          </a:xfrm>
        </p:spPr>
        <p:txBody>
          <a:bodyPr>
            <a:no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400" y="1737360"/>
            <a:ext cx="6438900" cy="2032000"/>
          </a:xfrm>
        </p:spPr>
        <p:txBody>
          <a:bodyPr>
            <a:normAutofit/>
          </a:bodyPr>
          <a:lstStyle>
            <a:lvl1pPr marL="285750" indent="-285750">
              <a:lnSpc>
                <a:spcPct val="150000"/>
              </a:lnSpc>
              <a:buClr>
                <a:schemeClr val="tx2"/>
              </a:buClr>
              <a:buSzPct val="115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3073400" y="4094480"/>
            <a:ext cx="6438900" cy="129032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nec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video_shado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83" y="5009515"/>
            <a:ext cx="5076937" cy="4946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Text Placeholder 31"/>
          <p:cNvSpPr>
            <a:spLocks noGrp="1"/>
          </p:cNvSpPr>
          <p:nvPr>
            <p:ph type="body" sz="quarter" idx="25"/>
          </p:nvPr>
        </p:nvSpPr>
        <p:spPr>
          <a:xfrm>
            <a:off x="6408420" y="1871273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2" name="Text Placeholder 31"/>
          <p:cNvSpPr>
            <a:spLocks noGrp="1"/>
          </p:cNvSpPr>
          <p:nvPr>
            <p:ph type="body" sz="quarter" idx="26"/>
          </p:nvPr>
        </p:nvSpPr>
        <p:spPr>
          <a:xfrm>
            <a:off x="6408423" y="2427059"/>
            <a:ext cx="3263888" cy="290513"/>
          </a:xfrm>
        </p:spPr>
        <p:txBody>
          <a:bodyPr>
            <a:noAutofit/>
          </a:bodyPr>
          <a:lstStyle>
            <a:lvl1pPr marL="115888" indent="0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3" name="Text Placeholder 31"/>
          <p:cNvSpPr>
            <a:spLocks noGrp="1"/>
          </p:cNvSpPr>
          <p:nvPr>
            <p:ph type="body" sz="quarter" idx="27"/>
          </p:nvPr>
        </p:nvSpPr>
        <p:spPr>
          <a:xfrm>
            <a:off x="6408426" y="3041342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4" name="Text Placeholder 31"/>
          <p:cNvSpPr>
            <a:spLocks noGrp="1"/>
          </p:cNvSpPr>
          <p:nvPr>
            <p:ph type="body" sz="quarter" idx="28"/>
          </p:nvPr>
        </p:nvSpPr>
        <p:spPr>
          <a:xfrm>
            <a:off x="6408429" y="3667419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5" name="Text Placeholder 31"/>
          <p:cNvSpPr>
            <a:spLocks noGrp="1"/>
          </p:cNvSpPr>
          <p:nvPr>
            <p:ph type="body" sz="quarter" idx="29"/>
          </p:nvPr>
        </p:nvSpPr>
        <p:spPr>
          <a:xfrm>
            <a:off x="6408432" y="429349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6" name="Text Placeholder 31"/>
          <p:cNvSpPr>
            <a:spLocks noGrp="1"/>
          </p:cNvSpPr>
          <p:nvPr>
            <p:ph type="body" sz="quarter" idx="30"/>
          </p:nvPr>
        </p:nvSpPr>
        <p:spPr>
          <a:xfrm>
            <a:off x="6408435" y="4923226"/>
            <a:ext cx="3263888" cy="290513"/>
          </a:xfrm>
        </p:spPr>
        <p:txBody>
          <a:bodyPr>
            <a:noAutofit/>
          </a:bodyPr>
          <a:lstStyle>
            <a:lvl1pPr marL="111125" indent="4763">
              <a:buNone/>
              <a:defRPr sz="14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</a:t>
            </a:r>
            <a:endParaRPr lang="en-US"/>
          </a:p>
        </p:txBody>
      </p:sp>
      <p:sp>
        <p:nvSpPr>
          <p:cNvPr id="27" name="Rectangle 26"/>
          <p:cNvSpPr/>
          <p:nvPr userDrawn="1"/>
        </p:nvSpPr>
        <p:spPr>
          <a:xfrm>
            <a:off x="495300" y="1779832"/>
            <a:ext cx="4930140" cy="3483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31"/>
          </p:nvPr>
        </p:nvSpPr>
        <p:spPr>
          <a:xfrm>
            <a:off x="517653" y="1804216"/>
            <a:ext cx="4880355" cy="3432248"/>
          </a:xfrm>
        </p:spPr>
        <p:txBody>
          <a:bodyPr>
            <a:normAutofit/>
          </a:bodyPr>
          <a:lstStyle>
            <a:lvl1pPr algn="ctr">
              <a:buFontTx/>
              <a:buNone/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9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6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09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26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27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64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2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edit</a:t>
            </a:r>
            <a:r>
              <a:rPr lang="es-ES" dirty="0" smtClean="0"/>
              <a:t> </a:t>
            </a:r>
            <a:r>
              <a:rPr lang="es-ES" dirty="0" err="1" smtClean="0"/>
              <a:t>text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-741230" y="4868865"/>
            <a:ext cx="2311401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01B8617-0302-472C-9BBD-9EC700EEBCCF}" type="datetimeFigureOut">
              <a:rPr lang="es-ES"/>
              <a:pPr>
                <a:defRPr/>
              </a:pPr>
              <a:t>21/05/2012</a:t>
            </a:fld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0EAF-2B61-48BA-9F00-69E0119DE5C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4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3083" y="3434080"/>
            <a:ext cx="3662680" cy="2032000"/>
          </a:xfrm>
        </p:spPr>
        <p:txBody>
          <a:bodyPr>
            <a:normAutofit/>
          </a:bodyPr>
          <a:lstStyle>
            <a:lvl1pPr marL="0" indent="3175">
              <a:lnSpc>
                <a:spcPct val="150000"/>
              </a:lnSpc>
              <a:buFontTx/>
              <a:buNone/>
              <a:defRPr sz="1400">
                <a:latin typeface="Museo 500" pitchFamily="50" charset="0"/>
              </a:defRPr>
            </a:lvl1pPr>
            <a:lvl2pPr>
              <a:buFontTx/>
              <a:buNone/>
              <a:defRPr sz="1400">
                <a:latin typeface="Museo 500" pitchFamily="50" charset="0"/>
              </a:defRPr>
            </a:lvl2pPr>
            <a:lvl3pPr>
              <a:buFontTx/>
              <a:buNone/>
              <a:defRPr sz="1400">
                <a:latin typeface="Museo 500" pitchFamily="50" charset="0"/>
              </a:defRPr>
            </a:lvl3pPr>
            <a:lvl4pPr>
              <a:buFontTx/>
              <a:buNone/>
              <a:defRPr sz="1400">
                <a:latin typeface="Museo 500" pitchFamily="50" charset="0"/>
              </a:defRPr>
            </a:lvl4pPr>
            <a:lvl5pPr>
              <a:buFontTx/>
              <a:buNone/>
              <a:defRPr sz="1400">
                <a:latin typeface="Museo 500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073083" y="1920240"/>
            <a:ext cx="3662363" cy="1310640"/>
          </a:xfrm>
        </p:spPr>
        <p:txBody>
          <a:bodyPr>
            <a:normAutofit/>
          </a:bodyPr>
          <a:lstStyle>
            <a:lvl1pPr algn="ctr">
              <a:buFontTx/>
              <a:buNone/>
              <a:defRPr sz="1400">
                <a:latin typeface="Museo 500" pitchFamily="50" charset="0"/>
              </a:defRPr>
            </a:lvl1pPr>
          </a:lstStyle>
          <a:p>
            <a:r>
              <a:rPr lang="en-US" dirty="0" smtClean="0"/>
              <a:t>Put </a:t>
            </a:r>
            <a:r>
              <a:rPr lang="en-US" dirty="0" err="1" smtClean="0"/>
              <a:t>Yout</a:t>
            </a:r>
            <a:r>
              <a:rPr lang="en-US" dirty="0" smtClean="0"/>
              <a:t>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334000" y="177292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33725" y="1783080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334000" y="384133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3233725" y="3851497"/>
            <a:ext cx="1447800" cy="144780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2743200" y="2506980"/>
            <a:ext cx="1752600" cy="1760220"/>
          </a:xfrm>
        </p:spPr>
        <p:txBody>
          <a:bodyPr>
            <a:normAutofit/>
          </a:bodyPr>
          <a:lstStyle>
            <a:lvl1pPr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6310" y="2625094"/>
            <a:ext cx="8420100" cy="1362075"/>
          </a:xfrm>
        </p:spPr>
        <p:txBody>
          <a:bodyPr anchor="t"/>
          <a:lstStyle>
            <a:lvl1pPr algn="ctr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36310" y="1824991"/>
            <a:ext cx="8420100" cy="80010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BF674-2183-A94D-A5BD-DC960E4E6BE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 descr="social_icons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1439" y="5093204"/>
            <a:ext cx="7840996" cy="1764796"/>
          </a:xfrm>
          <a:prstGeom prst="rect">
            <a:avLst/>
          </a:prstGeom>
        </p:spPr>
      </p:pic>
      <p:pic>
        <p:nvPicPr>
          <p:cNvPr id="13" name="Picture 12" descr="footer_cover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028924"/>
            <a:ext cx="9906000" cy="2829076"/>
          </a:xfrm>
          <a:prstGeom prst="rect">
            <a:avLst/>
          </a:prstGeom>
        </p:spPr>
      </p:pic>
      <p:pic>
        <p:nvPicPr>
          <p:cNvPr id="14" name="Picture 13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15" name="Picture 14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16" name="Picture 15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17" name="Picture 16" descr="cloud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1186D-8A4E-984B-93C7-7D523D2AAC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5/21/2012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66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 do we wo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 userDrawn="1">
            <p:ph idx="1"/>
          </p:nvPr>
        </p:nvSpPr>
        <p:spPr>
          <a:xfrm>
            <a:off x="1767840" y="1448118"/>
            <a:ext cx="6322060" cy="116840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cial Media To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16978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30400" y="3046013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30400" y="348321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6640" y="107571"/>
            <a:ext cx="5181600" cy="114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Museo 500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218815" y="1883570"/>
            <a:ext cx="3455035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326640" y="2320767"/>
            <a:ext cx="5181599" cy="437197"/>
          </a:xfrm>
        </p:spPr>
        <p:txBody>
          <a:bodyPr>
            <a:noAutofit/>
          </a:bodyPr>
          <a:lstStyle>
            <a:lvl1pPr algn="ctr">
              <a:buFontTx/>
              <a:buNone/>
              <a:defRPr sz="3600">
                <a:solidFill>
                  <a:schemeClr val="bg1">
                    <a:lumMod val="50000"/>
                  </a:schemeClr>
                </a:solidFill>
              </a:defRPr>
            </a:lvl1pPr>
            <a:lvl2pPr>
              <a:buFontTx/>
              <a:buNone/>
              <a:defRPr sz="1600"/>
            </a:lvl2pPr>
            <a:lvl3pPr>
              <a:buFontTx/>
              <a:buNone/>
              <a:defRPr sz="1600"/>
            </a:lvl3pPr>
            <a:lvl4pPr>
              <a:buFontTx/>
              <a:buNone/>
              <a:defRPr sz="1600"/>
            </a:lvl4pPr>
            <a:lvl5pPr>
              <a:buFontTx/>
              <a:buNone/>
              <a:defRPr sz="1600"/>
            </a:lvl5pPr>
          </a:lstStyle>
          <a:p>
            <a:pPr lvl="0"/>
            <a:r>
              <a:rPr lang="en-US" smtClean="0"/>
              <a:t>Click to edit Master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90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Relationship Id="rId35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186D-8A4E-984B-93C7-7D523D2AAC90}" type="datetimeFigureOut">
              <a:rPr lang="en-US" smtClean="0"/>
              <a:pPr/>
              <a:t>5/21/2012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BF674-2183-A94D-A5BD-DC960E4E6BE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background.jpg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8" name="Picture 7" descr="social_icons_footer.png"/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675885" y="6240779"/>
            <a:ext cx="8554230" cy="617221"/>
          </a:xfrm>
          <a:prstGeom prst="rect">
            <a:avLst/>
          </a:prstGeom>
        </p:spPr>
      </p:pic>
      <p:pic>
        <p:nvPicPr>
          <p:cNvPr id="9" name="Picture 8" descr="right_footer.png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8214357" y="5486397"/>
            <a:ext cx="1691643" cy="1371603"/>
          </a:xfrm>
          <a:prstGeom prst="rect">
            <a:avLst/>
          </a:prstGeom>
        </p:spPr>
      </p:pic>
      <p:pic>
        <p:nvPicPr>
          <p:cNvPr id="10" name="Picture 9" descr="left_footer.png"/>
          <p:cNvPicPr>
            <a:picLocks noChangeAspect="1"/>
          </p:cNvPicPr>
          <p:nvPr userDrawn="1"/>
        </p:nvPicPr>
        <p:blipFill>
          <a:blip r:embed="rId33"/>
          <a:stretch>
            <a:fillRect/>
          </a:stretch>
        </p:blipFill>
        <p:spPr>
          <a:xfrm>
            <a:off x="0" y="5244081"/>
            <a:ext cx="2093980" cy="1613919"/>
          </a:xfrm>
          <a:prstGeom prst="rect">
            <a:avLst/>
          </a:prstGeom>
        </p:spPr>
      </p:pic>
      <p:pic>
        <p:nvPicPr>
          <p:cNvPr id="11" name="Picture 10" descr="twitbird.png"/>
          <p:cNvPicPr>
            <a:picLocks noChangeAspect="1"/>
          </p:cNvPicPr>
          <p:nvPr userDrawn="1"/>
        </p:nvPicPr>
        <p:blipFill>
          <a:blip r:embed="rId34"/>
          <a:stretch>
            <a:fillRect/>
          </a:stretch>
        </p:blipFill>
        <p:spPr>
          <a:xfrm>
            <a:off x="1421940" y="5736141"/>
            <a:ext cx="498300" cy="342830"/>
          </a:xfrm>
          <a:prstGeom prst="rect">
            <a:avLst/>
          </a:prstGeom>
        </p:spPr>
      </p:pic>
      <p:sp>
        <p:nvSpPr>
          <p:cNvPr id="15" name="Oval 14">
            <a:hlinkClick r:id="" action="ppaction://hlinkshowjump?jump=nextslide"/>
          </p:cNvPr>
          <p:cNvSpPr/>
          <p:nvPr/>
        </p:nvSpPr>
        <p:spPr>
          <a:xfrm>
            <a:off x="9441180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hevron 15"/>
          <p:cNvSpPr/>
          <p:nvPr/>
        </p:nvSpPr>
        <p:spPr>
          <a:xfrm>
            <a:off x="9576359" y="6448247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Oval 18">
            <a:hlinkClick r:id="" action="ppaction://hlinkshowjump?jump=previousslide"/>
          </p:cNvPr>
          <p:cNvSpPr/>
          <p:nvPr userDrawn="1"/>
        </p:nvSpPr>
        <p:spPr>
          <a:xfrm rot="10800000">
            <a:off x="102671" y="6369489"/>
            <a:ext cx="351989" cy="35198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>
            <a:hlinkClick r:id="" action="ppaction://hlinkshowjump?jump=previousslide"/>
          </p:cNvPr>
          <p:cNvSpPr/>
          <p:nvPr userDrawn="1"/>
        </p:nvSpPr>
        <p:spPr>
          <a:xfrm rot="10800000">
            <a:off x="204797" y="6455950"/>
            <a:ext cx="114684" cy="186770"/>
          </a:xfrm>
          <a:prstGeom prst="chevron">
            <a:avLst>
              <a:gd name="adj" fmla="val 7286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3" name="Picture 22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66785" y="501649"/>
            <a:ext cx="1289307" cy="845822"/>
          </a:xfrm>
          <a:prstGeom prst="rect">
            <a:avLst/>
          </a:prstGeom>
        </p:spPr>
      </p:pic>
      <p:pic>
        <p:nvPicPr>
          <p:cNvPr id="24" name="Picture 23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1456092" y="224096"/>
            <a:ext cx="846160" cy="555105"/>
          </a:xfrm>
          <a:prstGeom prst="rect">
            <a:avLst/>
          </a:prstGeom>
        </p:spPr>
      </p:pic>
      <p:pic>
        <p:nvPicPr>
          <p:cNvPr id="25" name="Picture 24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867103" y="224096"/>
            <a:ext cx="1289307" cy="845822"/>
          </a:xfrm>
          <a:prstGeom prst="rect">
            <a:avLst/>
          </a:prstGeom>
        </p:spPr>
      </p:pic>
      <p:pic>
        <p:nvPicPr>
          <p:cNvPr id="26" name="Picture 25" descr="cloud.png"/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8795680" y="1076960"/>
            <a:ext cx="846160" cy="555105"/>
          </a:xfrm>
          <a:prstGeom prst="rect">
            <a:avLst/>
          </a:prstGeom>
        </p:spPr>
      </p:pic>
      <p:sp>
        <p:nvSpPr>
          <p:cNvPr id="32" name="Rounded Rectangle 31"/>
          <p:cNvSpPr/>
          <p:nvPr userDrawn="1"/>
        </p:nvSpPr>
        <p:spPr>
          <a:xfrm>
            <a:off x="2093981" y="5733531"/>
            <a:ext cx="5627620" cy="291349"/>
          </a:xfrm>
          <a:prstGeom prst="roundRect">
            <a:avLst>
              <a:gd name="adj" fmla="val 21429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01638" algn="l"/>
              </a:tabLst>
            </a:pP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rPr>
              <a:t>SELECTING &amp; IMPLEMENTING SOCIAL MEDIA STRATEGIES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useo 500" pitchFamily="50" charset="0"/>
            </a:endParaRPr>
          </a:p>
        </p:txBody>
      </p:sp>
      <p:sp>
        <p:nvSpPr>
          <p:cNvPr id="33" name="Isosceles Triangle 32"/>
          <p:cNvSpPr/>
          <p:nvPr userDrawn="1"/>
        </p:nvSpPr>
        <p:spPr>
          <a:xfrm rot="16200000">
            <a:off x="2010886" y="5753033"/>
            <a:ext cx="166190" cy="2352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1671090" y="-198090"/>
            <a:ext cx="6369324" cy="1694004"/>
            <a:chOff x="2806700" y="-198090"/>
            <a:chExt cx="4116681" cy="1694004"/>
          </a:xfrm>
        </p:grpSpPr>
        <p:pic>
          <p:nvPicPr>
            <p:cNvPr id="17" name="Picture 16" descr="shadow.png"/>
            <p:cNvPicPr>
              <a:picLocks noChangeAspect="1"/>
            </p:cNvPicPr>
            <p:nvPr userDrawn="1"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700" y="658005"/>
              <a:ext cx="4116681" cy="837909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 userDrawn="1"/>
          </p:nvCxnSpPr>
          <p:spPr>
            <a:xfrm rot="5400000">
              <a:off x="2783600" y="264587"/>
              <a:ext cx="925354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 rot="5400000">
              <a:off x="6076631" y="263396"/>
              <a:ext cx="92456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 userDrawn="1"/>
          </p:nvSpPr>
          <p:spPr>
            <a:xfrm>
              <a:off x="3047205" y="360710"/>
              <a:ext cx="3714750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63" r:id="rId7"/>
    <p:sldLayoutId id="2147483664" r:id="rId8"/>
    <p:sldLayoutId id="2147483665" r:id="rId9"/>
    <p:sldLayoutId id="2147483666" r:id="rId10"/>
    <p:sldLayoutId id="2147483655" r:id="rId11"/>
    <p:sldLayoutId id="2147483667" r:id="rId12"/>
    <p:sldLayoutId id="2147483674" r:id="rId13"/>
    <p:sldLayoutId id="2147483669" r:id="rId14"/>
    <p:sldLayoutId id="2147483675" r:id="rId15"/>
    <p:sldLayoutId id="2147483670" r:id="rId16"/>
    <p:sldLayoutId id="2147483671" r:id="rId17"/>
    <p:sldLayoutId id="2147483672" r:id="rId18"/>
    <p:sldLayoutId id="2147483676" r:id="rId19"/>
    <p:sldLayoutId id="2147483673" r:id="rId20"/>
    <p:sldLayoutId id="2147483654" r:id="rId21"/>
    <p:sldLayoutId id="2147483652" r:id="rId22"/>
    <p:sldLayoutId id="2147483653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95300" y="114984"/>
            <a:ext cx="8915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Hot Tip - Branding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495300" y="1600203"/>
            <a:ext cx="7501844" cy="4525963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2000" b="1" dirty="0" smtClean="0"/>
              <a:t>Want to change this? (hint: don’t click it)</a:t>
            </a:r>
          </a:p>
          <a:p>
            <a:pPr marL="0" indent="0" eaLnBrk="1" hangingPunct="1">
              <a:buNone/>
            </a:pPr>
            <a:endParaRPr lang="en-US" sz="2000" b="1" dirty="0" smtClean="0"/>
          </a:p>
          <a:p>
            <a:pPr eaLnBrk="1" hangingPunct="1"/>
            <a:r>
              <a:rPr lang="en-US" sz="1600" b="1" dirty="0" smtClean="0"/>
              <a:t>How do I incorporate my company info into all the slides? 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/>
          </a:p>
          <a:p>
            <a:pPr lvl="1"/>
            <a:endParaRPr lang="en-US" sz="1600" b="1" dirty="0" smtClean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85900" y="5018363"/>
            <a:ext cx="69342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900" b="1" dirty="0"/>
              <a:t>[ Image information in product ]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sz="900" dirty="0" smtClean="0"/>
              <a:t>Note </a:t>
            </a:r>
            <a:r>
              <a:rPr lang="en-US" sz="900" dirty="0"/>
              <a:t>to customers : </a:t>
            </a:r>
            <a:r>
              <a:rPr lang="en-US" sz="900" dirty="0" smtClean="0"/>
              <a:t>These images have </a:t>
            </a:r>
            <a:r>
              <a:rPr lang="en-US" sz="900" dirty="0"/>
              <a:t>been licensed to be used within this PowerPoint template only. </a:t>
            </a:r>
            <a:r>
              <a:rPr lang="en-US" sz="900" dirty="0" smtClean="0"/>
              <a:t> You </a:t>
            </a:r>
            <a:r>
              <a:rPr lang="en-US" sz="900" dirty="0"/>
              <a:t>may not extract the </a:t>
            </a:r>
            <a:r>
              <a:rPr lang="en-US" sz="900" dirty="0" smtClean="0"/>
              <a:t>images for use independently on a website. Use in a PowerPoint, PDF, or video embedded in a website is allowed.</a:t>
            </a:r>
            <a:endParaRPr lang="en-US" sz="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952633"/>
            <a:ext cx="6303962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cafe\Documents\Snagit\SNAG-00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14172"/>
            <a:ext cx="8496300" cy="7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cafe\Documents\Snagit\SNAG-00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43" y="3724260"/>
            <a:ext cx="2827111" cy="126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08957" y="3724260"/>
            <a:ext cx="58982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000" dirty="0"/>
              <a:t>Click Home&gt;Replace</a:t>
            </a:r>
          </a:p>
          <a:p>
            <a:pPr lvl="1"/>
            <a:r>
              <a:rPr lang="en-US" sz="1000" dirty="0"/>
              <a:t>Find: SELECTING &amp; IMPLEMENTING SOCIAL MEDIA STRATEGIES</a:t>
            </a:r>
          </a:p>
          <a:p>
            <a:pPr lvl="1"/>
            <a:r>
              <a:rPr lang="en-US" sz="1000" dirty="0"/>
              <a:t>Replace with (use your own info, we recommend this format): </a:t>
            </a:r>
            <a:r>
              <a:rPr lang="en-US" sz="1000" dirty="0" err="1"/>
              <a:t>Www.Mywebsite.Com</a:t>
            </a:r>
            <a:r>
              <a:rPr lang="en-US" sz="1000" dirty="0"/>
              <a:t>     |     +12 34 567 890    |     Street Address 12345, City, </a:t>
            </a:r>
            <a:r>
              <a:rPr lang="en-US" sz="1000" dirty="0" smtClean="0"/>
              <a:t>Country</a:t>
            </a:r>
          </a:p>
          <a:p>
            <a:pPr lvl="1"/>
            <a:r>
              <a:rPr lang="en-US" sz="1000" dirty="0" smtClean="0"/>
              <a:t>Click the “Replace All” button.</a:t>
            </a:r>
          </a:p>
          <a:p>
            <a:pPr lvl="1"/>
            <a:r>
              <a:rPr lang="en-US" sz="1000" dirty="0" smtClean="0"/>
              <a:t>In some cases you might have to save the presentation and reopen to see the results.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1643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ABOUT US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400" y="1635762"/>
            <a:ext cx="6438900" cy="203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We are a social media consulting firm that creates campaigns for businesses via various channels to ensure effectiveness and revenue generation.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073400" y="3453024"/>
            <a:ext cx="6438900" cy="1937842"/>
          </a:xfrm>
        </p:spPr>
        <p:txBody>
          <a:bodyPr>
            <a:normAutofit fontScale="77500" lnSpcReduction="20000"/>
          </a:bodyPr>
          <a:lstStyle/>
          <a:p>
            <a:r>
              <a:rPr lang="en-US" sz="2300" dirty="0">
                <a:solidFill>
                  <a:schemeClr val="bg1">
                    <a:lumMod val="50000"/>
                  </a:schemeClr>
                </a:solidFill>
              </a:rPr>
              <a:t>We have built our company around our clients by taking the time to personalize their social media campaigns to fit their needs. We are a full-service firm offering Facebook, Twitter, YouTube and other social media outlets to ensure your business maximizes its reach via multiple channels. </a:t>
            </a:r>
          </a:p>
          <a:p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14400" y="1752600"/>
            <a:ext cx="2159000" cy="426720"/>
            <a:chOff x="914400" y="1752600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175260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Consulting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186357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14400" y="3451447"/>
            <a:ext cx="2159000" cy="492642"/>
            <a:chOff x="914400" y="4092903"/>
            <a:chExt cx="21590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Customization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068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Sample of Our Clients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have a wide range of expertise from mom and pop shops to large corporations: 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Picture Placeholder 5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8" name="Picture Placeholder 5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59" name="Picture Placeholder 58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0" name="Picture Placeholder 59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61" name="Picture Placeholder 60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2" name="Picture Placeholder 61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3" name="Picture Placeholder 62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64" name="Picture Placeholder 63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5" name="Picture Placeholder 64"/>
          <p:cNvSpPr>
            <a:spLocks noGrp="1"/>
          </p:cNvSpPr>
          <p:nvPr>
            <p:ph type="pic" sz="quarter" idx="24"/>
          </p:nvPr>
        </p:nvSpPr>
        <p:spPr/>
      </p:sp>
      <p:grpSp>
        <p:nvGrpSpPr>
          <p:cNvPr id="3" name="Group 2"/>
          <p:cNvGrpSpPr/>
          <p:nvPr/>
        </p:nvGrpSpPr>
        <p:grpSpPr>
          <a:xfrm>
            <a:off x="501014" y="2895600"/>
            <a:ext cx="8771259" cy="689032"/>
            <a:chOff x="338454" y="2895600"/>
            <a:chExt cx="8771259" cy="689032"/>
          </a:xfrm>
        </p:grpSpPr>
        <p:sp>
          <p:nvSpPr>
            <p:cNvPr id="30" name="Rounded Rectangle 29"/>
            <p:cNvSpPr/>
            <p:nvPr/>
          </p:nvSpPr>
          <p:spPr>
            <a:xfrm>
              <a:off x="338454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</a:t>
              </a:r>
              <a:endParaRPr lang="en-US" dirty="0"/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124075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2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909696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3</a:t>
              </a:r>
              <a:endParaRPr lang="en-US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695317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4</a:t>
              </a:r>
              <a:endParaRPr lang="en-US" dirty="0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480938" y="2895600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5</a:t>
              </a:r>
              <a:endParaRPr lang="en-US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651949" y="3822126"/>
            <a:ext cx="6985638" cy="689032"/>
            <a:chOff x="1489389" y="3822126"/>
            <a:chExt cx="6985638" cy="689032"/>
          </a:xfrm>
        </p:grpSpPr>
        <p:sp>
          <p:nvSpPr>
            <p:cNvPr id="35" name="Rounded Rectangle 34"/>
            <p:cNvSpPr/>
            <p:nvPr/>
          </p:nvSpPr>
          <p:spPr>
            <a:xfrm>
              <a:off x="1489389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6</a:t>
              </a:r>
              <a:endParaRPr lang="en-US" dirty="0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3275010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7</a:t>
              </a:r>
              <a:endParaRPr lang="en-US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060631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8</a:t>
              </a:r>
              <a:endParaRPr lang="en-US" dirty="0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846252" y="3822126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9</a:t>
              </a:r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470784" y="4704658"/>
            <a:ext cx="5200017" cy="689032"/>
            <a:chOff x="2308224" y="4704658"/>
            <a:chExt cx="5200017" cy="689032"/>
          </a:xfrm>
        </p:grpSpPr>
        <p:sp>
          <p:nvSpPr>
            <p:cNvPr id="39" name="Rounded Rectangle 38"/>
            <p:cNvSpPr/>
            <p:nvPr/>
          </p:nvSpPr>
          <p:spPr>
            <a:xfrm>
              <a:off x="2308224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10</a:t>
              </a:r>
              <a:endParaRPr lang="en-US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093845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11</a:t>
              </a:r>
              <a:endParaRPr lang="en-US" dirty="0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5879466" y="4704658"/>
              <a:ext cx="1628775" cy="689032"/>
            </a:xfrm>
            <a:prstGeom prst="roundRect">
              <a:avLst>
                <a:gd name="adj" fmla="val 802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Logo 12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4481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8870" y="4124881"/>
            <a:ext cx="1888490" cy="426720"/>
            <a:chOff x="3658870" y="4124881"/>
            <a:chExt cx="1888490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3658870" y="4124881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5366845" y="4235852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58870" y="2578982"/>
            <a:ext cx="1888490" cy="426720"/>
            <a:chOff x="3658870" y="2578982"/>
            <a:chExt cx="188849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3658870" y="2578982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5366845" y="2689953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58870" y="1871920"/>
            <a:ext cx="1888490" cy="426720"/>
            <a:chOff x="3658870" y="1871920"/>
            <a:chExt cx="188849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3658870" y="1871920"/>
              <a:ext cx="1746250" cy="426720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endParaRPr lang="en-US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5366845" y="1982891"/>
              <a:ext cx="150823" cy="210207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 recently had a decline in its customer base by 16% and the trend pointed downwards. Meanwhile, competitors were effectively employing social media strategies to increase their customer base.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638800" y="4033443"/>
            <a:ext cx="3881120" cy="1371679"/>
          </a:xfrm>
        </p:spPr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 structured an effective  Facebook social media campaign. Over the span of 4 months, we helped increase the customer base by 31% and customer satisfaction ratings by 22%.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Client Name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MobileMob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Inc.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</a:p>
          <a:p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Results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" y="1921841"/>
            <a:ext cx="2715427" cy="2787241"/>
            <a:chOff x="495300" y="1921841"/>
            <a:chExt cx="2715427" cy="2787241"/>
          </a:xfrm>
        </p:grpSpPr>
        <p:pic>
          <p:nvPicPr>
            <p:cNvPr id="20" name="Picture 19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9835" y="4593342"/>
              <a:ext cx="1453181" cy="115740"/>
            </a:xfrm>
            <a:prstGeom prst="rect">
              <a:avLst/>
            </a:prstGeom>
          </p:spPr>
        </p:pic>
        <p:sp>
          <p:nvSpPr>
            <p:cNvPr id="21" name="Oval 20"/>
            <p:cNvSpPr/>
            <p:nvPr/>
          </p:nvSpPr>
          <p:spPr>
            <a:xfrm>
              <a:off x="495300" y="1921841"/>
              <a:ext cx="2715427" cy="2715427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Picture Here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92012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  <p:bldP spid="9" grpId="0" build="p"/>
      <p:bldP spid="10" grpId="0" build="p"/>
      <p:bldP spid="17" grpId="0" build="p"/>
      <p:bldP spid="18" grpId="0" build="p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436536" y="1847893"/>
            <a:ext cx="3054699" cy="3054699"/>
          </a:xfrm>
          <a:prstGeom prst="ellipse">
            <a:avLst/>
          </a:prstGeom>
          <a:noFill/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6912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45133" y="1697167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5133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6912" y="3768802"/>
            <a:ext cx="1627832" cy="1627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7" name="Picture Placeholder 4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32" name="Group 31"/>
          <p:cNvGrpSpPr/>
          <p:nvPr/>
        </p:nvGrpSpPr>
        <p:grpSpPr>
          <a:xfrm>
            <a:off x="744833" y="4475872"/>
            <a:ext cx="2159000" cy="998917"/>
            <a:chOff x="744833" y="4475872"/>
            <a:chExt cx="2159000" cy="998917"/>
          </a:xfrm>
        </p:grpSpPr>
        <p:sp>
          <p:nvSpPr>
            <p:cNvPr id="13" name="Rounded Rectangle 12"/>
            <p:cNvSpPr/>
            <p:nvPr/>
          </p:nvSpPr>
          <p:spPr>
            <a:xfrm>
              <a:off x="744833" y="447587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John Smith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23318" y="4586843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4"/>
            <p:cNvSpPr txBox="1">
              <a:spLocks/>
            </p:cNvSpPr>
            <p:nvPr/>
          </p:nvSpPr>
          <p:spPr>
            <a:xfrm>
              <a:off x="754993" y="4902592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Creative </a:t>
              </a:r>
              <a:r>
                <a:rPr kumimoji="0" lang="en-US" sz="1400" b="0" i="0" u="none" strike="noStrike" kern="1200" cap="none" spc="0" normalizeH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095791" y="2118360"/>
            <a:ext cx="2188522" cy="991324"/>
            <a:chOff x="7095791" y="2118360"/>
            <a:chExt cx="2188522" cy="991324"/>
          </a:xfrm>
        </p:grpSpPr>
        <p:sp>
          <p:nvSpPr>
            <p:cNvPr id="17" name="Rounded Rectangle 16"/>
            <p:cNvSpPr/>
            <p:nvPr/>
          </p:nvSpPr>
          <p:spPr>
            <a:xfrm>
              <a:off x="7277713" y="211836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Jeane</a:t>
              </a: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Biggins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7129022" y="2210551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ontent Placeholder 4"/>
            <p:cNvSpPr txBox="1">
              <a:spLocks/>
            </p:cNvSpPr>
            <p:nvPr/>
          </p:nvSpPr>
          <p:spPr>
            <a:xfrm>
              <a:off x="7277713" y="253748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Managing Director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130560" y="4414912"/>
            <a:ext cx="2153753" cy="981722"/>
            <a:chOff x="7130560" y="4414912"/>
            <a:chExt cx="2153753" cy="981722"/>
          </a:xfrm>
        </p:grpSpPr>
        <p:sp>
          <p:nvSpPr>
            <p:cNvPr id="19" name="Rounded Rectangle 18"/>
            <p:cNvSpPr/>
            <p:nvPr/>
          </p:nvSpPr>
          <p:spPr>
            <a:xfrm>
              <a:off x="7277713" y="4414912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Al </a:t>
              </a:r>
              <a:r>
                <a:rPr lang="en-US" dirty="0" err="1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Comeronie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7163791" y="4511985"/>
              <a:ext cx="168801" cy="235264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4"/>
            <p:cNvSpPr txBox="1">
              <a:spLocks/>
            </p:cNvSpPr>
            <p:nvPr/>
          </p:nvSpPr>
          <p:spPr>
            <a:xfrm>
              <a:off x="7277713" y="4824437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0" marR="0" lvl="0" indent="3175" algn="ctr" defTabSz="4572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Museo 500" pitchFamily="50" charset="0"/>
                  <a:ea typeface="+mn-ea"/>
                  <a:cs typeface="+mn-cs"/>
                </a:rPr>
                <a:t>Finance Director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useo 500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4833" y="2179320"/>
            <a:ext cx="2159000" cy="998917"/>
            <a:chOff x="744833" y="2179320"/>
            <a:chExt cx="2159000" cy="998917"/>
          </a:xfrm>
        </p:grpSpPr>
        <p:sp>
          <p:nvSpPr>
            <p:cNvPr id="11" name="Rounded Rectangle 10"/>
            <p:cNvSpPr/>
            <p:nvPr/>
          </p:nvSpPr>
          <p:spPr>
            <a:xfrm>
              <a:off x="744833" y="217932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Harry Doe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23318" y="22902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ontent Placeholder 4"/>
            <p:cNvSpPr txBox="1">
              <a:spLocks/>
            </p:cNvSpPr>
            <p:nvPr/>
          </p:nvSpPr>
          <p:spPr>
            <a:xfrm>
              <a:off x="744833" y="260604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Chairman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532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STRATEGY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Will Normal Ads </a:t>
            </a:r>
            <a:r>
              <a:rPr lang="en-US" dirty="0" smtClean="0">
                <a:solidFill>
                  <a:schemeClr val="tx1"/>
                </a:solidFill>
              </a:rPr>
              <a:t>Die?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3496883"/>
            <a:ext cx="8189595" cy="191839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Some leading business publications believe normal advertising may eventually die but in reality social media is just a very powerful addition to current marketing channels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cafe\Documents\SM\SocialMediaPPT\latest_new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68" y="1250571"/>
            <a:ext cx="1881804" cy="224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Media is Free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873125" y="4268654"/>
            <a:ext cx="8189595" cy="1016000"/>
          </a:xfrm>
        </p:spPr>
        <p:txBody>
          <a:bodyPr/>
          <a:lstStyle/>
          <a:p>
            <a:pPr lvl="0"/>
            <a:r>
              <a:rPr lang="en-US" sz="1800" dirty="0">
                <a:solidFill>
                  <a:schemeClr val="tx1"/>
                </a:solidFill>
              </a:rPr>
              <a:t>The media space is considerably cheaper but immense competition requires effective content and ongoing customer interactions that involve time and financial investments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1216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Time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Plus 6"/>
          <p:cNvSpPr/>
          <p:nvPr/>
        </p:nvSpPr>
        <p:spPr>
          <a:xfrm>
            <a:off x="3346707" y="2704000"/>
            <a:ext cx="314960" cy="314960"/>
          </a:xfrm>
          <a:prstGeom prst="mathPlus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qual 7"/>
          <p:cNvSpPr/>
          <p:nvPr/>
        </p:nvSpPr>
        <p:spPr>
          <a:xfrm>
            <a:off x="6415027" y="2704000"/>
            <a:ext cx="558800" cy="314960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458" y="1956986"/>
            <a:ext cx="840567" cy="551436"/>
          </a:xfrm>
          <a:prstGeom prst="rect">
            <a:avLst/>
          </a:prstGeom>
        </p:spPr>
      </p:pic>
      <p:pic>
        <p:nvPicPr>
          <p:cNvPr id="10" name="Picture 9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610" y="2064625"/>
            <a:ext cx="676491" cy="443797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7283458" y="2673600"/>
            <a:ext cx="2447396" cy="43719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Effective Social Media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Lightning Bolt 11"/>
          <p:cNvSpPr/>
          <p:nvPr/>
        </p:nvSpPr>
        <p:spPr>
          <a:xfrm rot="1194530">
            <a:off x="7740902" y="3446946"/>
            <a:ext cx="502920" cy="502920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ghtning Bolt 12"/>
          <p:cNvSpPr/>
          <p:nvPr/>
        </p:nvSpPr>
        <p:spPr>
          <a:xfrm rot="1194530">
            <a:off x="8113607" y="3558948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ightning Bolt 13"/>
          <p:cNvSpPr/>
          <p:nvPr/>
        </p:nvSpPr>
        <p:spPr>
          <a:xfrm rot="1194530">
            <a:off x="7469487" y="3558946"/>
            <a:ext cx="401628" cy="405247"/>
          </a:xfrm>
          <a:prstGeom prst="lightningBol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lou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112" y="1620828"/>
            <a:ext cx="676491" cy="44379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80155" y="1662600"/>
            <a:ext cx="2351428" cy="23514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Financial Investment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51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build="p"/>
      <p:bldP spid="6" grpId="0" animBg="1"/>
      <p:bldP spid="7" grpId="0" animBg="1"/>
      <p:bldP spid="8" grpId="0" animBg="1"/>
      <p:bldP spid="11" grpId="0"/>
      <p:bldP spid="12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8571" y="1288464"/>
            <a:ext cx="7779657" cy="1168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It is essential to establish a vision for your social media marketing strategy and determine desired outcomes in order to create an effective campaign and choose the correct outlets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Channels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Customer Service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Revenues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What will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you use social media for?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it be just another marketing channel?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you use it for real-time customer service?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Will the goal strictly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be to directly generate revenues?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49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Focus of 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 on the people and not the technology. The technology is not what drives revenues; however, having a consultant who can create connections and manage an effective campaign to reach the customers does.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Build conversations instead of focusing on campaigns. By interacting with customers and building long-term relationships you will be able to build trust and connection with them, which will eventually convert into higher and more consistent revenues.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4"/>
          </p:nvPr>
        </p:nvSpPr>
        <p:spPr>
          <a:xfrm>
            <a:off x="802640" y="1559878"/>
            <a:ext cx="8432800" cy="888682"/>
          </a:xfrm>
        </p:spPr>
        <p:txBody>
          <a:bodyPr>
            <a:normAutofit/>
          </a:bodyPr>
          <a:lstStyle/>
          <a:p>
            <a:r>
              <a:rPr lang="en-US" dirty="0" smtClean="0"/>
              <a:t>In order to have a successful strategy, it is important to not lose focus and aim to create a long-term social media strategy. If your strategy adds real value to the lives of customers then you will retain them.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14400" y="2604463"/>
            <a:ext cx="2159000" cy="426720"/>
            <a:chOff x="914400" y="2604463"/>
            <a:chExt cx="2159000" cy="426720"/>
          </a:xfrm>
        </p:grpSpPr>
        <p:sp>
          <p:nvSpPr>
            <p:cNvPr id="5" name="Rounded Rectangle 4"/>
            <p:cNvSpPr/>
            <p:nvPr/>
          </p:nvSpPr>
          <p:spPr>
            <a:xfrm>
              <a:off x="914400" y="260446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People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892885" y="271543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4400" y="4092903"/>
            <a:ext cx="2159000" cy="426720"/>
            <a:chOff x="914400" y="4092903"/>
            <a:chExt cx="21590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914400" y="4092903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Engagement</a:t>
              </a:r>
              <a:endParaRPr lang="en-US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892885" y="420387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851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188495" y="2985266"/>
            <a:ext cx="749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League Gothic" pitchFamily="2" charset="0"/>
              </a:rPr>
              <a:t>SELECTING &amp; IMPLEMENTING SOCIAL MEDIA STRATEGIES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  <a:latin typeface="League Gothic" pitchFamily="2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362290" y="4741214"/>
            <a:ext cx="997011" cy="351989"/>
            <a:chOff x="4362290" y="4741214"/>
            <a:chExt cx="997011" cy="351989"/>
          </a:xfrm>
        </p:grpSpPr>
        <p:sp>
          <p:nvSpPr>
            <p:cNvPr id="16" name="Oval 15">
              <a:hlinkClick r:id="rId4" action="ppaction://hlinksldjump"/>
            </p:cNvPr>
            <p:cNvSpPr/>
            <p:nvPr/>
          </p:nvSpPr>
          <p:spPr>
            <a:xfrm>
              <a:off x="5007312" y="4741214"/>
              <a:ext cx="351989" cy="35198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hevron 16"/>
            <p:cNvSpPr/>
            <p:nvPr/>
          </p:nvSpPr>
          <p:spPr>
            <a:xfrm>
              <a:off x="5142491" y="4830132"/>
              <a:ext cx="114684" cy="186770"/>
            </a:xfrm>
            <a:prstGeom prst="chevron">
              <a:avLst>
                <a:gd name="adj" fmla="val 7286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62290" y="4741214"/>
              <a:ext cx="78020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Start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Museo 500" pitchFamily="50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latin typeface="League Gothic" pitchFamily="2" charset="0"/>
              </a:rPr>
              <a:t>SOCIAL </a:t>
            </a:r>
            <a:r>
              <a:rPr lang="en-US" sz="11500" dirty="0">
                <a:solidFill>
                  <a:schemeClr val="tx2"/>
                </a:solidFill>
                <a:latin typeface="League Gothic" pitchFamily="2" charset="0"/>
              </a:rPr>
              <a:t>MEDIA</a:t>
            </a:r>
            <a:r>
              <a:rPr lang="en-US" sz="11500" dirty="0" smtClean="0">
                <a:latin typeface="League Gothic" pitchFamily="2" charset="0"/>
              </a:rPr>
              <a:t> AGENCY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387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 the 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7840" y="1259978"/>
            <a:ext cx="6322060" cy="1356540"/>
          </a:xfrm>
        </p:spPr>
        <p:txBody>
          <a:bodyPr>
            <a:noAutofit/>
          </a:bodyPr>
          <a:lstStyle/>
          <a:p>
            <a:r>
              <a:rPr lang="en-US" sz="1800" dirty="0" smtClean="0"/>
              <a:t>Beat your competitors and dominate the market by reaching your customers via at least 3 to 4 social media channels</a:t>
            </a:r>
          </a:p>
          <a:p>
            <a:endParaRPr lang="en-US" sz="1800" dirty="0"/>
          </a:p>
        </p:txBody>
      </p:sp>
      <p:sp>
        <p:nvSpPr>
          <p:cNvPr id="5" name="Oval 4"/>
          <p:cNvSpPr/>
          <p:nvPr/>
        </p:nvSpPr>
        <p:spPr>
          <a:xfrm>
            <a:off x="291167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Twitter</a:t>
            </a:r>
            <a:endParaRPr lang="en-US" sz="1400" dirty="0"/>
          </a:p>
        </p:txBody>
      </p:sp>
      <p:sp>
        <p:nvSpPr>
          <p:cNvPr id="6" name="Oval 5"/>
          <p:cNvSpPr/>
          <p:nvPr/>
        </p:nvSpPr>
        <p:spPr>
          <a:xfrm>
            <a:off x="5207725" y="2651244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YouTube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473515" y="2651244"/>
            <a:ext cx="1620202" cy="1620202"/>
          </a:xfrm>
          <a:prstGeom prst="ellipse">
            <a:avLst/>
          </a:prstGeom>
          <a:solidFill>
            <a:srgbClr val="F66666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Pinterest</a:t>
            </a:r>
            <a:endParaRPr lang="en-US" sz="1400" dirty="0"/>
          </a:p>
        </p:txBody>
      </p:sp>
      <p:sp>
        <p:nvSpPr>
          <p:cNvPr id="8" name="Chevron 7"/>
          <p:cNvSpPr/>
          <p:nvPr/>
        </p:nvSpPr>
        <p:spPr>
          <a:xfrm>
            <a:off x="2496436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472325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7049898" y="3304025"/>
            <a:ext cx="214502" cy="349330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48641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Most businesses have none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the above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75514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Some use a maximum of 1 or 2 channels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081782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Rarely are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tactics such as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SEO videos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implemented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264400" y="4409440"/>
            <a:ext cx="1968116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/>
              <a:t>This new hot social media channel results in optimal results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Oval 3"/>
          <p:cNvSpPr/>
          <p:nvPr/>
        </p:nvSpPr>
        <p:spPr>
          <a:xfrm>
            <a:off x="717114" y="2662819"/>
            <a:ext cx="1620202" cy="1620202"/>
          </a:xfrm>
          <a:prstGeom prst="ellipse">
            <a:avLst/>
          </a:prstGeom>
          <a:solidFill>
            <a:schemeClr val="bg1">
              <a:lumMod val="50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Facebook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37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Promote Social Media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624114" y="1479012"/>
            <a:ext cx="3486346" cy="3698240"/>
          </a:xfrm>
        </p:spPr>
        <p:txBody>
          <a:bodyPr/>
          <a:lstStyle/>
          <a:p>
            <a:r>
              <a:rPr lang="en-US" sz="1800" b="1" dirty="0" smtClean="0"/>
              <a:t>Table-tops</a:t>
            </a:r>
            <a:r>
              <a:rPr lang="en-US" sz="1800" dirty="0" smtClean="0"/>
              <a:t> on-site at your business promoting your social media</a:t>
            </a:r>
          </a:p>
          <a:p>
            <a:r>
              <a:rPr lang="en-US" sz="1800" b="1" dirty="0" smtClean="0"/>
              <a:t>Discounts</a:t>
            </a:r>
            <a:r>
              <a:rPr lang="en-US" sz="1800" dirty="0" smtClean="0"/>
              <a:t> for customers who become fans on Facebook or Twitter followers</a:t>
            </a:r>
          </a:p>
          <a:p>
            <a:r>
              <a:rPr lang="en-US" sz="1800" b="1" dirty="0" smtClean="0"/>
              <a:t>The Ultimate Method </a:t>
            </a:r>
            <a:r>
              <a:rPr lang="en-US" sz="1800" dirty="0" smtClean="0"/>
              <a:t> is to sign up customers  via social media integrated mobile landing pages in exchange for automatic discount codes delivered directly to their phone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49" y="1354083"/>
            <a:ext cx="2491836" cy="4281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cafe\Documents\SM\SocialMediaPPT\follo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60" y="1517831"/>
            <a:ext cx="2668589" cy="395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1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&amp; 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57890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Implement methods on-site to drive customers to your social media content and convert them into subscribers and contributors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Monitor your return on investment via various key performance indicators:</a:t>
            </a:r>
          </a:p>
          <a:p>
            <a:r>
              <a:rPr lang="en-US" dirty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  Sales/revenues</a:t>
            </a:r>
          </a:p>
          <a:p>
            <a:r>
              <a:rPr lang="en-US" dirty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  Number of referrals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3. Total marketing costs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953361" y="3229337"/>
            <a:ext cx="2228890" cy="218594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Use analytical tools to reassess your social media campaign and implement new strategies in order to improve your return on investment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069020" y="1522580"/>
            <a:ext cx="1531462" cy="1545740"/>
          </a:xfrm>
          <a:prstGeom prst="ellipse">
            <a:avLst/>
          </a:prstGeom>
          <a:solidFill>
            <a:srgbClr val="00206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Measure</a:t>
            </a:r>
            <a:endParaRPr lang="en-US" sz="1400" dirty="0"/>
          </a:p>
        </p:txBody>
      </p:sp>
      <p:sp>
        <p:nvSpPr>
          <p:cNvPr id="7" name="Oval 6"/>
          <p:cNvSpPr/>
          <p:nvPr/>
        </p:nvSpPr>
        <p:spPr>
          <a:xfrm>
            <a:off x="7249958" y="1534155"/>
            <a:ext cx="1531462" cy="1545740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Optimize</a:t>
            </a:r>
            <a:endParaRPr lang="en-US" sz="1400" dirty="0"/>
          </a:p>
        </p:txBody>
      </p:sp>
      <p:sp>
        <p:nvSpPr>
          <p:cNvPr id="8" name="Oval 7"/>
          <p:cNvSpPr/>
          <p:nvPr/>
        </p:nvSpPr>
        <p:spPr>
          <a:xfrm>
            <a:off x="918768" y="1534155"/>
            <a:ext cx="1531462" cy="1545740"/>
          </a:xfrm>
          <a:prstGeom prst="ellipse">
            <a:avLst/>
          </a:prstGeom>
          <a:solidFill>
            <a:schemeClr val="bg2"/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Implement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332864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626293" y="3548539"/>
            <a:ext cx="3835082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5395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pic>
        <p:nvPicPr>
          <p:cNvPr id="8" name="Picture 3" descr="C:\Users\cafe\Documents\SM\SocialMediaPPT\find_us_on_facebo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90650"/>
            <a:ext cx="7315200" cy="22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999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81123" y="2945926"/>
            <a:ext cx="3717707" cy="448730"/>
            <a:chOff x="5291844" y="2945926"/>
            <a:chExt cx="184973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171319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3717707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81123" y="4824157"/>
            <a:ext cx="4454641" cy="448730"/>
            <a:chOff x="5291844" y="4824157"/>
            <a:chExt cx="2216396" cy="291349"/>
          </a:xfrm>
        </p:grpSpPr>
        <p:sp>
          <p:nvSpPr>
            <p:cNvPr id="28" name="Rounded Rectangle 27"/>
            <p:cNvSpPr/>
            <p:nvPr/>
          </p:nvSpPr>
          <p:spPr>
            <a:xfrm>
              <a:off x="5428382" y="4824157"/>
              <a:ext cx="2079858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rot="16200000">
              <a:off x="5326381" y="4855234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/>
              <a:t>7</a:t>
            </a:r>
            <a:r>
              <a:rPr lang="en-US" dirty="0" smtClean="0"/>
              <a:t>00 </a:t>
            </a:r>
            <a:r>
              <a:rPr lang="en-US" dirty="0"/>
              <a:t>B</a:t>
            </a:r>
            <a:r>
              <a:rPr lang="en-US" dirty="0" smtClean="0"/>
              <a:t>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Minutes a month spent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Applications installed per day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48%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3517664" y="2940113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Young people who get their news via FB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250 Million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93%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/>
              <a:t>Adult US internet users on FB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1 in 8</a:t>
            </a:r>
          </a:p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4"/>
          </p:nvPr>
        </p:nvSpPr>
        <p:spPr>
          <a:xfrm>
            <a:off x="3517673" y="482199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Online minutes spent on FB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Facts 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6" y="3558355"/>
            <a:ext cx="6053150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People interacting </a:t>
            </a:r>
            <a:r>
              <a:rPr lang="en-US" dirty="0">
                <a:latin typeface="Museo 500" pitchFamily="50" charset="0"/>
              </a:rPr>
              <a:t>with </a:t>
            </a:r>
            <a:r>
              <a:rPr lang="en-US" dirty="0" smtClean="0">
                <a:latin typeface="Museo 500" pitchFamily="50" charset="0"/>
              </a:rPr>
              <a:t>FB per month </a:t>
            </a:r>
            <a:r>
              <a:rPr lang="en-US" dirty="0">
                <a:latin typeface="Museo 500" pitchFamily="50" charset="0"/>
              </a:rPr>
              <a:t>from outside the </a:t>
            </a:r>
            <a:r>
              <a:rPr lang="en-US" dirty="0" smtClean="0">
                <a:latin typeface="Museo 500" pitchFamily="50" charset="0"/>
              </a:rPr>
              <a:t>site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5963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31" grpId="0"/>
      <p:bldP spid="4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81123" y="2945926"/>
            <a:ext cx="3717707" cy="448730"/>
            <a:chOff x="5291844" y="2945926"/>
            <a:chExt cx="1849736" cy="291349"/>
          </a:xfrm>
        </p:grpSpPr>
        <p:sp>
          <p:nvSpPr>
            <p:cNvPr id="22" name="Rounded Rectangle 21"/>
            <p:cNvSpPr/>
            <p:nvPr/>
          </p:nvSpPr>
          <p:spPr>
            <a:xfrm>
              <a:off x="5428381" y="2945926"/>
              <a:ext cx="1713199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5326381" y="297700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3717707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81123" y="4824157"/>
            <a:ext cx="4454641" cy="448730"/>
            <a:chOff x="5291844" y="4824157"/>
            <a:chExt cx="2216396" cy="291349"/>
          </a:xfrm>
        </p:grpSpPr>
        <p:sp>
          <p:nvSpPr>
            <p:cNvPr id="28" name="Rounded Rectangle 27"/>
            <p:cNvSpPr/>
            <p:nvPr/>
          </p:nvSpPr>
          <p:spPr>
            <a:xfrm>
              <a:off x="5428382" y="4824157"/>
              <a:ext cx="2079858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rot="16200000">
              <a:off x="5326381" y="4855234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48%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18-34 year olds check FB when they wake up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28%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18-34 year olds check FB before even getting out of bed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30%+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3517664" y="2940113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Percent of user base that is 35+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18-24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74%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Year-on-year growth of the core segment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98%</a:t>
            </a:r>
          </a:p>
          <a:p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4"/>
          </p:nvPr>
        </p:nvSpPr>
        <p:spPr>
          <a:xfrm>
            <a:off x="3517673" y="482199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18-24 year olds accessing social accounts monthly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Your Market?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6" y="3558355"/>
            <a:ext cx="5066986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Age of the core segment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07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31" grpId="0"/>
      <p:bldP spid="4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54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Average number of likes per post on a brand’s FB page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50%+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B</a:t>
            </a:r>
            <a:r>
              <a:rPr lang="en-US" dirty="0" smtClean="0">
                <a:latin typeface="Museo 500" pitchFamily="50" charset="0"/>
              </a:rPr>
              <a:t>usinesses that agree FB is beneficial for them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41%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67%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47%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53%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&amp; Your Business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3381135" y="3558355"/>
            <a:ext cx="5529347" cy="448730"/>
            <a:chOff x="5291844" y="2319849"/>
            <a:chExt cx="2521067" cy="291349"/>
          </a:xfrm>
        </p:grpSpPr>
        <p:sp>
          <p:nvSpPr>
            <p:cNvPr id="34" name="Rounded Rectangle 33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73" y="3564336"/>
            <a:ext cx="6281431" cy="447442"/>
          </a:xfrm>
        </p:spPr>
        <p:txBody>
          <a:bodyPr/>
          <a:lstStyle/>
          <a:p>
            <a:r>
              <a:rPr lang="en-US" dirty="0">
                <a:latin typeface="Museo 500" pitchFamily="50" charset="0"/>
              </a:rPr>
              <a:t>B2C companies using FB that acquired a customer via FB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3380957" y="2920560"/>
            <a:ext cx="5572562" cy="448730"/>
            <a:chOff x="5248641" y="1774566"/>
            <a:chExt cx="2772615" cy="291349"/>
          </a:xfrm>
        </p:grpSpPr>
        <p:sp>
          <p:nvSpPr>
            <p:cNvPr id="43" name="Rounded Rectangle 42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4" name="Isosceles Triangle 43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60696" y="2930720"/>
            <a:ext cx="5766190" cy="440477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B2B </a:t>
            </a:r>
            <a:r>
              <a:rPr lang="en-US" dirty="0">
                <a:latin typeface="Museo 500" pitchFamily="50" charset="0"/>
              </a:rPr>
              <a:t>companies using FB that acquired a customer via FB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3394604" y="4189597"/>
            <a:ext cx="5932282" cy="448730"/>
            <a:chOff x="5248641" y="1774566"/>
            <a:chExt cx="2772615" cy="291349"/>
          </a:xfrm>
        </p:grpSpPr>
        <p:sp>
          <p:nvSpPr>
            <p:cNvPr id="51" name="Rounded Rectangle 50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2" name="Isosceles Triangle 51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3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74343" y="4199757"/>
            <a:ext cx="5883555" cy="440477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% that social networkers are more likely to be heavy fashion spenders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396986" y="4739717"/>
            <a:ext cx="5066986" cy="448730"/>
            <a:chOff x="5291844" y="2319849"/>
            <a:chExt cx="2521067" cy="291349"/>
          </a:xfrm>
        </p:grpSpPr>
        <p:sp>
          <p:nvSpPr>
            <p:cNvPr id="55" name="Rounded Rectangle 54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6" name="Isosceles Triangle 55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4745698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% of social networkers that follow a brand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1362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6" grpId="0" build="p"/>
      <p:bldP spid="31" grpId="0"/>
      <p:bldP spid="42" grpId="0" build="p"/>
      <p:bldP spid="45" grpId="0" build="p"/>
      <p:bldP spid="53" grpId="0" build="p"/>
      <p:bldP spid="5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Benefits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73083" y="4572000"/>
            <a:ext cx="3662680" cy="89408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The benefits of a targeted and effective campaign are many and reach far beyond direct revenue generation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495300" y="2016760"/>
            <a:ext cx="2463800" cy="426720"/>
            <a:chOff x="495300" y="2016760"/>
            <a:chExt cx="2463800" cy="426720"/>
          </a:xfrm>
        </p:grpSpPr>
        <p:sp>
          <p:nvSpPr>
            <p:cNvPr id="7" name="Rounded Rectangle 6"/>
            <p:cNvSpPr/>
            <p:nvPr/>
          </p:nvSpPr>
          <p:spPr>
            <a:xfrm>
              <a:off x="495300" y="2016760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Posts build awareness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2778585" y="212773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5300" y="2914343"/>
            <a:ext cx="2463800" cy="426720"/>
            <a:chOff x="495300" y="2914343"/>
            <a:chExt cx="2463800" cy="426720"/>
          </a:xfrm>
        </p:grpSpPr>
        <p:sp>
          <p:nvSpPr>
            <p:cNvPr id="9" name="Rounded Rectangle 8"/>
            <p:cNvSpPr/>
            <p:nvPr/>
          </p:nvSpPr>
          <p:spPr>
            <a:xfrm>
              <a:off x="495300" y="2914343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Comments increase hype</a:t>
              </a:r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2778585" y="302531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5300" y="3811926"/>
            <a:ext cx="2463800" cy="426720"/>
            <a:chOff x="495300" y="3811926"/>
            <a:chExt cx="2463800" cy="426720"/>
          </a:xfrm>
        </p:grpSpPr>
        <p:sp>
          <p:nvSpPr>
            <p:cNvPr id="11" name="Rounded Rectangle 10"/>
            <p:cNvSpPr/>
            <p:nvPr/>
          </p:nvSpPr>
          <p:spPr>
            <a:xfrm>
              <a:off x="495300" y="3811926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Likes build credibility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5400000">
              <a:off x="2778585" y="3922897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5300" y="4709509"/>
            <a:ext cx="2463800" cy="426720"/>
            <a:chOff x="495300" y="4709509"/>
            <a:chExt cx="2463800" cy="426720"/>
          </a:xfrm>
        </p:grpSpPr>
        <p:sp>
          <p:nvSpPr>
            <p:cNvPr id="13" name="Rounded Rectangle 12"/>
            <p:cNvSpPr/>
            <p:nvPr/>
          </p:nvSpPr>
          <p:spPr>
            <a:xfrm>
              <a:off x="495300" y="4709509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Fan Page following</a:t>
              </a:r>
            </a:p>
          </p:txBody>
        </p:sp>
        <p:sp>
          <p:nvSpPr>
            <p:cNvPr id="14" name="Isosceles Triangle 13"/>
            <p:cNvSpPr/>
            <p:nvPr/>
          </p:nvSpPr>
          <p:spPr>
            <a:xfrm rot="5400000">
              <a:off x="2778585" y="4820480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929733" y="2033926"/>
            <a:ext cx="2480967" cy="426720"/>
            <a:chOff x="6929733" y="2033926"/>
            <a:chExt cx="2480967" cy="426720"/>
          </a:xfrm>
        </p:grpSpPr>
        <p:sp>
          <p:nvSpPr>
            <p:cNvPr id="15" name="Rounded Rectangle 14"/>
            <p:cNvSpPr/>
            <p:nvPr/>
          </p:nvSpPr>
          <p:spPr>
            <a:xfrm>
              <a:off x="7099300" y="2033926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Shared events</a:t>
              </a: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959425" y="213789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929733" y="2931509"/>
            <a:ext cx="2480967" cy="426720"/>
            <a:chOff x="6929733" y="2931509"/>
            <a:chExt cx="2480967" cy="426720"/>
          </a:xfrm>
        </p:grpSpPr>
        <p:sp>
          <p:nvSpPr>
            <p:cNvPr id="16" name="Rounded Rectangle 15"/>
            <p:cNvSpPr/>
            <p:nvPr/>
          </p:nvSpPr>
          <p:spPr>
            <a:xfrm>
              <a:off x="7099300" y="2931509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Improved Google ranking</a:t>
              </a: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6959425" y="3049925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39893" y="3829092"/>
            <a:ext cx="2470807" cy="426720"/>
            <a:chOff x="6939893" y="3829092"/>
            <a:chExt cx="2470807" cy="426720"/>
          </a:xfrm>
        </p:grpSpPr>
        <p:sp>
          <p:nvSpPr>
            <p:cNvPr id="17" name="Rounded Rectangle 16"/>
            <p:cNvSpPr/>
            <p:nvPr/>
          </p:nvSpPr>
          <p:spPr>
            <a:xfrm>
              <a:off x="7099300" y="3829092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Market offers/coupons</a:t>
              </a: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969585" y="3922897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39893" y="4726675"/>
            <a:ext cx="2470807" cy="426720"/>
            <a:chOff x="6939893" y="4726675"/>
            <a:chExt cx="2470807" cy="426720"/>
          </a:xfrm>
        </p:grpSpPr>
        <p:sp>
          <p:nvSpPr>
            <p:cNvPr id="18" name="Rounded Rectangle 17"/>
            <p:cNvSpPr/>
            <p:nvPr/>
          </p:nvSpPr>
          <p:spPr>
            <a:xfrm>
              <a:off x="7099300" y="4726675"/>
              <a:ext cx="2311400" cy="426720"/>
            </a:xfrm>
            <a:prstGeom prst="roundRect">
              <a:avLst>
                <a:gd name="adj" fmla="val 2142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Museo 500" pitchFamily="50" charset="0"/>
                </a:rPr>
                <a:t>Integrate with mobile</a:t>
              </a:r>
            </a:p>
          </p:txBody>
        </p:sp>
        <p:sp>
          <p:nvSpPr>
            <p:cNvPr id="23" name="Isosceles Triangle 22"/>
            <p:cNvSpPr/>
            <p:nvPr/>
          </p:nvSpPr>
          <p:spPr>
            <a:xfrm rot="16200000">
              <a:off x="6969585" y="4834931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35" name="Picture 2" descr="C:\Users\pacakt\Desktop\Tom 2.10.2012\Projects\Business\Internet and Mobile Marketing\Our Products, Services &amp; Freebies\Social Media PPT\facebo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004" y="1335673"/>
            <a:ext cx="276383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6692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Facebook Fan Page</a:t>
            </a:r>
            <a:endParaRPr lang="en-US" dirty="0"/>
          </a:p>
        </p:txBody>
      </p:sp>
      <p:pic>
        <p:nvPicPr>
          <p:cNvPr id="13314" name="Picture 2" descr="C:\Users\cafe\Documents\SM\SocialMediaPPT\fan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" y="2057400"/>
            <a:ext cx="3179763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acakt\Desktop\Tom 2.10.2012\Projects\Business\Internet and Mobile Marketing\Our Products, Services &amp; Freebies\Social Media PPT\FB_Timeline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714" y="1280409"/>
            <a:ext cx="5516790" cy="417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0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Facebook Fan </a:t>
            </a:r>
            <a:r>
              <a:rPr lang="en-US" dirty="0" smtClean="0"/>
              <a:t>Page</a:t>
            </a:r>
            <a:endParaRPr lang="en-US" dirty="0"/>
          </a:p>
        </p:txBody>
      </p:sp>
      <p:pic>
        <p:nvPicPr>
          <p:cNvPr id="1026" name="Picture 2" descr="C:\Users\cafe\Documents\work\graphicsriver.net\30_Modern_Social_Icons\128 x 128\Face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" y="235086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acakt\Desktop\Tom 2.10.2012\Projects\Business\Internet and Mobile Marketing\Our Products, Services &amp; Freebies\Social Media PPT\FB_Timeline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925" y="1250571"/>
            <a:ext cx="5600218" cy="429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1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2102672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INTRODUCTION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77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Facebook Fan Page</a:t>
            </a:r>
            <a:endParaRPr lang="en-US" dirty="0"/>
          </a:p>
        </p:txBody>
      </p:sp>
      <p:pic>
        <p:nvPicPr>
          <p:cNvPr id="3074" name="Picture 2" descr="C:\Users\pacakt\Desktop\Tom 2.10.2012\Projects\Business\Internet and Mobile Marketing\Our Products, Services &amp; Freebies\Social Media PPT\FB_Timeline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299" y="1146628"/>
            <a:ext cx="5730841" cy="447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5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812165" y="2285840"/>
            <a:ext cx="2351428" cy="2423241"/>
            <a:chOff x="812165" y="2285840"/>
            <a:chExt cx="2351428" cy="2423241"/>
          </a:xfrm>
        </p:grpSpPr>
        <p:pic>
          <p:nvPicPr>
            <p:cNvPr id="11" name="Picture 10" descr="shadow_softer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501" y="4608856"/>
              <a:ext cx="1258381" cy="100225"/>
            </a:xfrm>
            <a:prstGeom prst="rect">
              <a:avLst/>
            </a:prstGeom>
          </p:spPr>
        </p:pic>
        <p:sp>
          <p:nvSpPr>
            <p:cNvPr id="12" name="Oval 11"/>
            <p:cNvSpPr/>
            <p:nvPr/>
          </p:nvSpPr>
          <p:spPr>
            <a:xfrm>
              <a:off x="812165" y="2285840"/>
              <a:ext cx="2351428" cy="2351428"/>
            </a:xfrm>
            <a:prstGeom prst="ellipse">
              <a:avLst/>
            </a:prstGeom>
            <a:solidFill>
              <a:srgbClr val="002060"/>
            </a:solidFill>
            <a:ln w="762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facebook_logo_whit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9419" y="2805101"/>
              <a:ext cx="617221" cy="131673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1789" y="2214889"/>
            <a:ext cx="6573354" cy="2956560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1.  Create a Facebook branding strategy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2.  Build a targeted profile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3.  Build a consistent follower base via a fan page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4.  Create relationships with your customers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5.  Convert customers via specials/discounts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6.  Integrate FB on your mobile landing page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7.  Manage the campaign over the long-term 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853710" y="1424658"/>
            <a:ext cx="3829980" cy="734731"/>
            <a:chOff x="3853710" y="1831050"/>
            <a:chExt cx="2001255" cy="734731"/>
          </a:xfrm>
        </p:grpSpPr>
        <p:sp>
          <p:nvSpPr>
            <p:cNvPr id="5" name="Rounded Rectangle 4"/>
            <p:cNvSpPr/>
            <p:nvPr/>
          </p:nvSpPr>
          <p:spPr>
            <a:xfrm>
              <a:off x="3853710" y="1831050"/>
              <a:ext cx="2001255" cy="523627"/>
            </a:xfrm>
            <a:prstGeom prst="roundRect">
              <a:avLst>
                <a:gd name="adj" fmla="val 18321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1"/>
                  </a:solidFill>
                  <a:latin typeface="Museo 500" pitchFamily="50" charset="0"/>
                </a:rPr>
                <a:t>How to Build Your Strategy</a:t>
              </a:r>
              <a:endParaRPr lang="en-US" dirty="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10800000">
              <a:off x="4741050" y="2239295"/>
              <a:ext cx="230629" cy="326486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8100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itbi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406" y="3948540"/>
            <a:ext cx="743160" cy="51129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262197" y="3948540"/>
            <a:ext cx="3079839" cy="440958"/>
            <a:chOff x="3262197" y="3948540"/>
            <a:chExt cx="3079839" cy="440958"/>
          </a:xfrm>
        </p:grpSpPr>
        <p:sp>
          <p:nvSpPr>
            <p:cNvPr id="11" name="Rounded Rectangle 10"/>
            <p:cNvSpPr/>
            <p:nvPr/>
          </p:nvSpPr>
          <p:spPr>
            <a:xfrm>
              <a:off x="3414529" y="3948540"/>
              <a:ext cx="2927507" cy="440958"/>
            </a:xfrm>
            <a:prstGeom prst="roundRect">
              <a:avLst>
                <a:gd name="adj" fmla="val 34049"/>
              </a:avLst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useo 500" pitchFamily="50" charset="0"/>
                </a:rPr>
                <a:t>www.url.com</a:t>
              </a:r>
              <a:endPara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Isosceles Triangle 11"/>
            <p:cNvSpPr/>
            <p:nvPr/>
          </p:nvSpPr>
          <p:spPr>
            <a:xfrm rot="16200000">
              <a:off x="3291889" y="4067394"/>
              <a:ext cx="150823" cy="210207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468770" y="277869"/>
            <a:ext cx="890531" cy="89053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Logo</a:t>
            </a:r>
          </a:p>
          <a:p>
            <a:pPr algn="ctr"/>
            <a:r>
              <a:rPr lang="en-US" sz="1200" smtClean="0"/>
              <a:t>Here</a:t>
            </a:r>
            <a:endParaRPr 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331223" y="1351494"/>
            <a:ext cx="9207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chemeClr val="tx2"/>
                </a:solidFill>
                <a:latin typeface="League Gothic" pitchFamily="2" charset="0"/>
              </a:rPr>
              <a:t>CUSTOMIZED OFFER</a:t>
            </a:r>
            <a:endParaRPr lang="en-US" sz="11500" dirty="0">
              <a:latin typeface="League Goth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0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Facebook Offer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dirty="0" smtClean="0"/>
              <a:t>Special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104615"/>
            <a:ext cx="6139845" cy="325152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Facebook strategy session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Work with 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business to develop customized and targeted Facebook campaigns including a fan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page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Continue with ongoing management for long-term success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193657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$600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front &amp;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$400/</a:t>
            </a:r>
            <a:r>
              <a:rPr lang="en-US" sz="40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02" y="5249028"/>
            <a:ext cx="8156843" cy="105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cafe\Documents\work\freelance\storybox\gr-socialcrackicon\SocialCrackIcons_30pack\128 x 128 px\Facebo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32" y="2133490"/>
            <a:ext cx="2222653" cy="222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380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785" y="1576966"/>
            <a:ext cx="2159000" cy="998917"/>
            <a:chOff x="388785" y="2270670"/>
            <a:chExt cx="2159000" cy="998917"/>
          </a:xfrm>
        </p:grpSpPr>
        <p:sp>
          <p:nvSpPr>
            <p:cNvPr id="3" name="Rounded Rectangle 2"/>
            <p:cNvSpPr/>
            <p:nvPr/>
          </p:nvSpPr>
          <p:spPr>
            <a:xfrm>
              <a:off x="388785" y="2270670"/>
              <a:ext cx="2006600" cy="426720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401638" algn="l"/>
                </a:tabLst>
              </a:pPr>
              <a:r>
                <a:rPr lang="en-US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Museo 500" pitchFamily="50" charset="0"/>
                </a:rPr>
                <a:t>Landing Page</a:t>
              </a:r>
              <a:endParaRPr lang="en-US" dirty="0">
                <a:solidFill>
                  <a:schemeClr val="bg2">
                    <a:lumMod val="60000"/>
                    <a:lumOff val="40000"/>
                  </a:schemeClr>
                </a:solidFill>
                <a:latin typeface="Museo 500" pitchFamily="50" charset="0"/>
              </a:endParaRPr>
            </a:p>
          </p:txBody>
        </p:sp>
        <p:sp>
          <p:nvSpPr>
            <p:cNvPr id="4" name="Isosceles Triangle 3"/>
            <p:cNvSpPr/>
            <p:nvPr/>
          </p:nvSpPr>
          <p:spPr>
            <a:xfrm rot="5400000">
              <a:off x="2367270" y="2381641"/>
              <a:ext cx="150823" cy="210207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ontent Placeholder 4"/>
            <p:cNvSpPr txBox="1">
              <a:spLocks/>
            </p:cNvSpPr>
            <p:nvPr/>
          </p:nvSpPr>
          <p:spPr>
            <a:xfrm>
              <a:off x="388785" y="2697390"/>
              <a:ext cx="2006600" cy="57219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indent="3175" algn="ctr">
                <a:lnSpc>
                  <a:spcPct val="150000"/>
                </a:lnSpc>
                <a:spcBef>
                  <a:spcPct val="20000"/>
                </a:spcBef>
              </a:pPr>
              <a:endParaRPr lang="en-US" sz="1400" dirty="0" smtClean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Bonus Offer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40637" y="1569064"/>
            <a:ext cx="6139845" cy="253721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Meet for a personalized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strategy session on integrating social media with mobile marketing</a:t>
            </a:r>
            <a:endParaRPr lang="en-US" sz="2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Create </a:t>
            </a:r>
            <a:r>
              <a:rPr lang="en-US" sz="2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</a:t>
            </a:r>
            <a:r>
              <a:rPr lang="en-US" sz="2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landing page integrating Facebook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182413" y="4357809"/>
            <a:ext cx="6872400" cy="1161022"/>
          </a:xfrm>
        </p:spPr>
        <p:txBody>
          <a:bodyPr/>
          <a:lstStyle/>
          <a:p>
            <a:pPr algn="ctr"/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$300 one-time fee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" name="Picture 3" descr="C:\Users\James\Documents\beatcharges\images\MarketingGraphicsToolkit\Web Ready Files\13. Handwritten Graphics\13. Handwritten Graphics\Underlines Big\_0006_underline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5437693"/>
            <a:ext cx="8501320" cy="1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cafe\Documents\SM\SocialMediaPPT\Restaurant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6" y="2231728"/>
            <a:ext cx="1551078" cy="338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314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special Offers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9142" y="1460310"/>
            <a:ext cx="5026297" cy="390326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Twitter, YouTube,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Pinterest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Google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+, LinkedIn,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Mobile marketing campaigns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SEO services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Reputation management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Web development</a:t>
            </a:r>
          </a:p>
          <a:p>
            <a:pPr marL="342900" indent="-342900"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more…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914400" y="1566566"/>
            <a:ext cx="7691120" cy="841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useo 500" pitchFamily="50" charset="0"/>
              <a:ea typeface="+mn-ea"/>
              <a:cs typeface="+mn-cs"/>
            </a:endParaRPr>
          </a:p>
        </p:txBody>
      </p:sp>
      <p:pic>
        <p:nvPicPr>
          <p:cNvPr id="6146" name="Picture 2" descr="C:\Users\cafe\Documents\SM\SocialMediaPPT\guidelines.pn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3" y="2115231"/>
            <a:ext cx="3132138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27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225247" y="3048885"/>
            <a:ext cx="3447061" cy="291349"/>
            <a:chOff x="6225247" y="3048885"/>
            <a:chExt cx="3447061" cy="291349"/>
          </a:xfrm>
        </p:grpSpPr>
        <p:sp>
          <p:nvSpPr>
            <p:cNvPr id="21" name="Rounded Rectangle 20"/>
            <p:cNvSpPr/>
            <p:nvPr/>
          </p:nvSpPr>
          <p:spPr>
            <a:xfrm>
              <a:off x="6361784" y="3048885"/>
              <a:ext cx="3310524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16200000">
              <a:off x="6259784" y="3079962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41110" y="3660551"/>
            <a:ext cx="2780060" cy="326908"/>
            <a:chOff x="6241110" y="3660551"/>
            <a:chExt cx="1592250" cy="291349"/>
          </a:xfrm>
        </p:grpSpPr>
        <p:sp>
          <p:nvSpPr>
            <p:cNvPr id="23" name="Rounded Rectangle 22"/>
            <p:cNvSpPr/>
            <p:nvPr/>
          </p:nvSpPr>
          <p:spPr>
            <a:xfrm>
              <a:off x="6377647" y="3660551"/>
              <a:ext cx="1455713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6200000">
              <a:off x="6275647" y="3691628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6973" y="4292537"/>
            <a:ext cx="2764197" cy="320040"/>
            <a:chOff x="6256973" y="4292537"/>
            <a:chExt cx="1576387" cy="291349"/>
          </a:xfrm>
        </p:grpSpPr>
        <p:sp>
          <p:nvSpPr>
            <p:cNvPr id="25" name="Rounded Rectangle 24"/>
            <p:cNvSpPr/>
            <p:nvPr/>
          </p:nvSpPr>
          <p:spPr>
            <a:xfrm>
              <a:off x="6393510" y="4292537"/>
              <a:ext cx="1439850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rot="16200000">
              <a:off x="6291510" y="4323614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72836" y="4939763"/>
            <a:ext cx="2312365" cy="291349"/>
            <a:chOff x="6272836" y="4939763"/>
            <a:chExt cx="2312365" cy="291349"/>
          </a:xfrm>
        </p:grpSpPr>
        <p:sp>
          <p:nvSpPr>
            <p:cNvPr id="27" name="Rounded Rectangle 26"/>
            <p:cNvSpPr/>
            <p:nvPr/>
          </p:nvSpPr>
          <p:spPr>
            <a:xfrm>
              <a:off x="6409373" y="4939763"/>
              <a:ext cx="2175828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6200000">
              <a:off x="6307373" y="4970840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09384" y="2424519"/>
            <a:ext cx="2265876" cy="293053"/>
            <a:chOff x="6209384" y="2424519"/>
            <a:chExt cx="1623976" cy="291349"/>
          </a:xfrm>
        </p:grpSpPr>
        <p:sp>
          <p:nvSpPr>
            <p:cNvPr id="19" name="Rounded Rectangle 18"/>
            <p:cNvSpPr/>
            <p:nvPr/>
          </p:nvSpPr>
          <p:spPr>
            <a:xfrm>
              <a:off x="6345921" y="2424519"/>
              <a:ext cx="1487439" cy="291349"/>
            </a:xfrm>
            <a:prstGeom prst="roundRect">
              <a:avLst>
                <a:gd name="adj" fmla="val 2142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6243921" y="2455596"/>
              <a:ext cx="166190" cy="23526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93521" y="1871273"/>
            <a:ext cx="2964127" cy="320040"/>
            <a:chOff x="6193521" y="1871273"/>
            <a:chExt cx="2025919" cy="291349"/>
          </a:xfrm>
        </p:grpSpPr>
        <p:sp>
          <p:nvSpPr>
            <p:cNvPr id="17" name="Rounded Rectangle 16"/>
            <p:cNvSpPr/>
            <p:nvPr/>
          </p:nvSpPr>
          <p:spPr>
            <a:xfrm>
              <a:off x="6330058" y="1871273"/>
              <a:ext cx="1889382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6200000">
              <a:off x="6228058" y="1902350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 with Us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>
          <a:xfrm>
            <a:off x="6408419" y="1861866"/>
            <a:ext cx="2612751" cy="535666"/>
          </a:xfrm>
        </p:spPr>
        <p:txBody>
          <a:bodyPr/>
          <a:lstStyle/>
          <a:p>
            <a:pPr marL="0"/>
            <a:r>
              <a:rPr lang="en-US" dirty="0" smtClean="0"/>
              <a:t>@</a:t>
            </a:r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>
          <a:xfrm>
            <a:off x="6408423" y="2417652"/>
            <a:ext cx="3263888" cy="434730"/>
          </a:xfrm>
        </p:spPr>
        <p:txBody>
          <a:bodyPr/>
          <a:lstStyle/>
          <a:p>
            <a:pPr marL="4763"/>
            <a:r>
              <a:rPr lang="en-US" dirty="0" err="1" smtClean="0"/>
              <a:t>SocialMediaCompany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6408426" y="3031935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Street Address 12345. City, Country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>
          <a:xfrm>
            <a:off x="6408429" y="3658012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(54) 1234 5671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6408432" y="4284089"/>
            <a:ext cx="3263888" cy="290513"/>
          </a:xfrm>
        </p:spPr>
        <p:txBody>
          <a:bodyPr/>
          <a:lstStyle/>
          <a:p>
            <a:pPr marL="0"/>
            <a:r>
              <a:rPr lang="en-US" dirty="0" smtClean="0"/>
              <a:t> (54) 1234 5672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>
          <a:xfrm>
            <a:off x="6408435" y="4913819"/>
            <a:ext cx="3263888" cy="290513"/>
          </a:xfrm>
        </p:spPr>
        <p:txBody>
          <a:bodyPr/>
          <a:lstStyle/>
          <a:p>
            <a:pPr marL="0"/>
            <a:r>
              <a:rPr lang="en-US" dirty="0" err="1" smtClean="0"/>
              <a:t>www.mycompany.com</a:t>
            </a:r>
            <a:endParaRPr lang="en-US" dirty="0"/>
          </a:p>
        </p:txBody>
      </p:sp>
      <p:pic>
        <p:nvPicPr>
          <p:cNvPr id="30" name="Picture 29" descr="twitter_ic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20" y="1871273"/>
            <a:ext cx="320040" cy="320040"/>
          </a:xfrm>
          <a:prstGeom prst="rect">
            <a:avLst/>
          </a:prstGeom>
        </p:spPr>
      </p:pic>
      <p:pic>
        <p:nvPicPr>
          <p:cNvPr id="32" name="Picture 31" descr="fb_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020" y="2397532"/>
            <a:ext cx="320040" cy="320040"/>
          </a:xfrm>
          <a:prstGeom prst="rect">
            <a:avLst/>
          </a:prstGeom>
        </p:spPr>
      </p:pic>
      <p:pic>
        <p:nvPicPr>
          <p:cNvPr id="33" name="Picture 32" descr="address_ic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8020" y="3011815"/>
            <a:ext cx="320040" cy="320040"/>
          </a:xfrm>
          <a:prstGeom prst="rect">
            <a:avLst/>
          </a:prstGeom>
        </p:spPr>
      </p:pic>
      <p:pic>
        <p:nvPicPr>
          <p:cNvPr id="34" name="Picture 33" descr="phone_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020" y="3667419"/>
            <a:ext cx="320040" cy="320040"/>
          </a:xfrm>
          <a:prstGeom prst="rect">
            <a:avLst/>
          </a:prstGeom>
        </p:spPr>
      </p:pic>
      <p:pic>
        <p:nvPicPr>
          <p:cNvPr id="35" name="Picture 34" descr="fax_ic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020" y="4292537"/>
            <a:ext cx="320040" cy="320040"/>
          </a:xfrm>
          <a:prstGeom prst="rect">
            <a:avLst/>
          </a:prstGeom>
        </p:spPr>
      </p:pic>
      <p:pic>
        <p:nvPicPr>
          <p:cNvPr id="36" name="Picture 35" descr="web_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8020" y="4939763"/>
            <a:ext cx="320040" cy="320040"/>
          </a:xfrm>
          <a:prstGeom prst="rect">
            <a:avLst/>
          </a:prstGeo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3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36310" y="3452392"/>
            <a:ext cx="8420100" cy="1362075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THANK YOU </a:t>
            </a:r>
            <a:r>
              <a:rPr lang="en-US" dirty="0" smtClean="0">
                <a:solidFill>
                  <a:schemeClr val="bg2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36310" y="2652289"/>
            <a:ext cx="8420100" cy="8001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We look forward to working with you on your social media strategy</a:t>
            </a:r>
            <a:endParaRPr lang="en-US" sz="28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743200" y="4258202"/>
            <a:ext cx="4480560" cy="1588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C:\Users\cafe\Documents\SM\SocialMediaPPT\wink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51" y="364589"/>
            <a:ext cx="1829373" cy="19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20640" y="1535341"/>
            <a:ext cx="4251960" cy="3706510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>The concept of social media has been around for ages – </a:t>
            </a:r>
            <a:r>
              <a:rPr lang="en-US" sz="1800" i="1" dirty="0" smtClean="0">
                <a:latin typeface="+mn-lt"/>
              </a:rPr>
              <a:t>even cavemen posted on each other’s walls</a:t>
            </a:r>
          </a:p>
          <a:p>
            <a:r>
              <a:rPr lang="en-US" sz="1800" dirty="0" smtClean="0">
                <a:latin typeface="+mn-lt"/>
              </a:rPr>
              <a:t>The internet just scaled this to a whole new level  with more than 1.5 billion people on social networks increasing by more than half a million a day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Even a </a:t>
            </a:r>
            <a:r>
              <a:rPr lang="en-US" dirty="0" smtClean="0">
                <a:solidFill>
                  <a:schemeClr val="tx1"/>
                </a:solidFill>
              </a:rPr>
              <a:t>Cavemen</a:t>
            </a:r>
            <a:r>
              <a:rPr lang="en-US" dirty="0" smtClean="0"/>
              <a:t> Can </a:t>
            </a:r>
            <a:r>
              <a:rPr lang="en-US" dirty="0"/>
              <a:t>D</a:t>
            </a:r>
            <a:r>
              <a:rPr lang="en-US" dirty="0" smtClean="0"/>
              <a:t>o it?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79011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 smtClean="0"/>
              <a:t>Icon by fasticon.com; Statistics Source</a:t>
            </a:r>
            <a:r>
              <a:rPr lang="en-US" sz="1000" i="1" dirty="0"/>
              <a:t>: Top Social Networks Around the </a:t>
            </a:r>
            <a:r>
              <a:rPr lang="en-US" sz="1000" i="1" dirty="0" smtClean="0"/>
              <a:t>World</a:t>
            </a:r>
            <a:endParaRPr lang="en-US" sz="1000" i="1" dirty="0"/>
          </a:p>
        </p:txBody>
      </p:sp>
      <p:pic>
        <p:nvPicPr>
          <p:cNvPr id="1026" name="Picture 2" descr="C:\Users\cafe\Documents\SM\SocialMediaPPT\Caveman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19" y="1741033"/>
            <a:ext cx="3326646" cy="332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42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Paradigm Shift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0400" y="4323245"/>
            <a:ext cx="3455035" cy="437197"/>
          </a:xfrm>
        </p:spPr>
        <p:txBody>
          <a:bodyPr/>
          <a:lstStyle/>
          <a:p>
            <a:r>
              <a:rPr lang="en-US" sz="2400" smtClean="0"/>
              <a:t>Technology Shifting</a:t>
            </a:r>
            <a:endParaRPr lang="en-US" sz="24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0400" y="4760442"/>
            <a:ext cx="3455035" cy="437197"/>
          </a:xfrm>
        </p:spPr>
        <p:txBody>
          <a:bodyPr/>
          <a:lstStyle/>
          <a:p>
            <a:r>
              <a:rPr lang="en-US" smtClean="0"/>
              <a:t>Change the communication Channels</a:t>
            </a:r>
            <a:endParaRPr lang="en-US"/>
          </a:p>
        </p:txBody>
      </p:sp>
      <p:sp>
        <p:nvSpPr>
          <p:cNvPr id="6" name="Chevron 5"/>
          <p:cNvSpPr/>
          <p:nvPr/>
        </p:nvSpPr>
        <p:spPr>
          <a:xfrm>
            <a:off x="6162005" y="180859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>
            <a:off x="6192485" y="2871989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6222965" y="3916412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/>
          <p:cNvSpPr/>
          <p:nvPr/>
        </p:nvSpPr>
        <p:spPr>
          <a:xfrm>
            <a:off x="6253445" y="4968330"/>
            <a:ext cx="178334" cy="290428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768447" y="180859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9534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3183" y="149891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7862927" y="1783031"/>
            <a:ext cx="138239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Smartphone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768447" y="2871989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983768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63183" y="2545438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862927" y="284643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eMail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3768447" y="3916412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99534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63183" y="3606740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7862927" y="3890853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eNews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768447" y="4948010"/>
            <a:ext cx="1056997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Socialize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9534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763183" y="4676004"/>
            <a:ext cx="905676" cy="90567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862927" y="4922451"/>
            <a:ext cx="1250315" cy="437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Social.net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Chevron 37"/>
          <p:cNvSpPr/>
          <p:nvPr/>
        </p:nvSpPr>
        <p:spPr>
          <a:xfrm>
            <a:off x="3675735" y="4442559"/>
            <a:ext cx="404599" cy="658915"/>
          </a:xfrm>
          <a:prstGeom prst="chevron">
            <a:avLst>
              <a:gd name="adj" fmla="val 7286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0" name="Picture 2" descr="C:\Users\cafe\Documents\SM\SocialMediaPPT\comments_write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730" y="1218804"/>
            <a:ext cx="3720187" cy="355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afe\Documents\SM\SocialMediaPPT\iconsbeforeafter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38" y="1569698"/>
            <a:ext cx="3155359" cy="417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3814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6" grpId="0" animBg="1"/>
      <p:bldP spid="9" grpId="0" animBg="1"/>
      <p:bldP spid="12" grpId="0" animBg="1"/>
      <p:bldP spid="15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0080" y="1535341"/>
            <a:ext cx="8732520" cy="56777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i="1" dirty="0">
                <a:latin typeface="+mn-lt"/>
              </a:rPr>
              <a:t>$4.26 billion marketing dollars were spent on social media in </a:t>
            </a:r>
            <a:r>
              <a:rPr lang="en-US" sz="1800" i="1" dirty="0" smtClean="0">
                <a:latin typeface="+mn-lt"/>
              </a:rPr>
              <a:t>2011</a:t>
            </a:r>
            <a:endParaRPr lang="en-US" sz="1800" i="1" dirty="0">
              <a:latin typeface="+mn-l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Don’t Be Left </a:t>
            </a:r>
            <a:r>
              <a:rPr lang="en-US" dirty="0" smtClean="0">
                <a:solidFill>
                  <a:schemeClr val="tx1"/>
                </a:solidFill>
              </a:rPr>
              <a:t>Behind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85058"/>
            <a:ext cx="99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Source: </a:t>
            </a:r>
            <a:r>
              <a:rPr lang="en-US" sz="1000" i="1" dirty="0" smtClean="0"/>
              <a:t>Digital Buzz Blog</a:t>
            </a:r>
            <a:endParaRPr lang="en-US" sz="10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4335" y="2313107"/>
            <a:ext cx="7071266" cy="263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1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337921" y="1774566"/>
            <a:ext cx="5572562" cy="448730"/>
            <a:chOff x="5248641" y="1774566"/>
            <a:chExt cx="2772615" cy="291349"/>
          </a:xfrm>
        </p:grpSpPr>
        <p:sp>
          <p:nvSpPr>
            <p:cNvPr id="18" name="Rounded Rectangle 17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81124" y="2319849"/>
            <a:ext cx="5066986" cy="448730"/>
            <a:chOff x="5291844" y="2319849"/>
            <a:chExt cx="2521067" cy="291349"/>
          </a:xfrm>
        </p:grpSpPr>
        <p:sp>
          <p:nvSpPr>
            <p:cNvPr id="20" name="Rounded Rectangle 1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1123" y="4198080"/>
            <a:ext cx="4296934" cy="448730"/>
            <a:chOff x="5291844" y="4198080"/>
            <a:chExt cx="1849736" cy="291349"/>
          </a:xfrm>
        </p:grpSpPr>
        <p:sp>
          <p:nvSpPr>
            <p:cNvPr id="26" name="Rounded Rectangle 25"/>
            <p:cNvSpPr/>
            <p:nvPr/>
          </p:nvSpPr>
          <p:spPr>
            <a:xfrm>
              <a:off x="5428382" y="4198080"/>
              <a:ext cx="171319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6200000">
              <a:off x="5326381" y="4229157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1228166" y="1613363"/>
            <a:ext cx="1838325" cy="646112"/>
          </a:xfrm>
        </p:spPr>
        <p:txBody>
          <a:bodyPr/>
          <a:lstStyle/>
          <a:p>
            <a:r>
              <a:rPr lang="en-US" dirty="0" smtClean="0"/>
              <a:t>800 Million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17660" y="1784726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Number of active users on Facebook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228169" y="2158989"/>
            <a:ext cx="1838325" cy="646112"/>
          </a:xfrm>
        </p:spPr>
        <p:txBody>
          <a:bodyPr/>
          <a:lstStyle/>
          <a:p>
            <a:r>
              <a:rPr lang="en-US" dirty="0" smtClean="0"/>
              <a:t>200 Million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7661" y="2325830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New Facebook accounts in 2011</a:t>
            </a:r>
            <a:endParaRPr lang="en-US" dirty="0">
              <a:latin typeface="Museo 500" pitchFamily="50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228172" y="2773272"/>
            <a:ext cx="1838325" cy="646112"/>
          </a:xfrm>
        </p:spPr>
        <p:txBody>
          <a:bodyPr/>
          <a:lstStyle/>
          <a:p>
            <a:r>
              <a:rPr lang="en-US" dirty="0" smtClean="0"/>
              <a:t>56%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1228175" y="3399349"/>
            <a:ext cx="1838325" cy="646112"/>
          </a:xfrm>
        </p:spPr>
        <p:txBody>
          <a:bodyPr/>
          <a:lstStyle/>
          <a:p>
            <a:r>
              <a:rPr lang="en-US" dirty="0" smtClean="0"/>
              <a:t>30%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228178" y="4025426"/>
            <a:ext cx="1838325" cy="646112"/>
          </a:xfrm>
        </p:spPr>
        <p:txBody>
          <a:bodyPr/>
          <a:lstStyle/>
          <a:p>
            <a:r>
              <a:rPr lang="en-US" dirty="0" smtClean="0"/>
              <a:t>34%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3517670" y="4192267"/>
            <a:ext cx="6281431" cy="447442"/>
          </a:xfrm>
        </p:spPr>
        <p:txBody>
          <a:bodyPr/>
          <a:lstStyle/>
          <a:p>
            <a:r>
              <a:rPr lang="en-US" dirty="0" smtClean="0">
                <a:latin typeface="Museo 500" pitchFamily="50" charset="0"/>
              </a:rPr>
              <a:t>Marketers who generated leads using Twitter</a:t>
            </a:r>
          </a:p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1228181" y="4655156"/>
            <a:ext cx="1838325" cy="646112"/>
          </a:xfrm>
        </p:spPr>
        <p:txBody>
          <a:bodyPr/>
          <a:lstStyle/>
          <a:p>
            <a:r>
              <a:rPr lang="en-US" dirty="0" smtClean="0"/>
              <a:t>33%</a:t>
            </a:r>
          </a:p>
          <a:p>
            <a:endParaRPr lang="en-US" dirty="0"/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</a:t>
            </a:r>
            <a:r>
              <a:rPr lang="en-US" dirty="0">
                <a:solidFill>
                  <a:schemeClr val="tx1"/>
                </a:solidFill>
              </a:rPr>
              <a:t>Urgency…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365217" y="2946795"/>
            <a:ext cx="5572562" cy="448730"/>
            <a:chOff x="5248641" y="1774566"/>
            <a:chExt cx="2772615" cy="291349"/>
          </a:xfrm>
        </p:grpSpPr>
        <p:sp>
          <p:nvSpPr>
            <p:cNvPr id="42" name="Rounded Rectangle 41"/>
            <p:cNvSpPr/>
            <p:nvPr/>
          </p:nvSpPr>
          <p:spPr>
            <a:xfrm>
              <a:off x="5385178" y="1774566"/>
              <a:ext cx="2636078" cy="291349"/>
            </a:xfrm>
            <a:prstGeom prst="roundRect">
              <a:avLst>
                <a:gd name="adj" fmla="val 21429"/>
              </a:avLst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3" name="Isosceles Triangle 42"/>
            <p:cNvSpPr/>
            <p:nvPr/>
          </p:nvSpPr>
          <p:spPr>
            <a:xfrm rot="16200000">
              <a:off x="5283178" y="1805643"/>
              <a:ext cx="166190" cy="235264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501414" y="2956955"/>
            <a:ext cx="5766190" cy="440477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>
                <a:latin typeface="Museo 500" pitchFamily="50" charset="0"/>
              </a:rPr>
              <a:t>C</a:t>
            </a:r>
            <a:r>
              <a:rPr lang="en-US" dirty="0" smtClean="0">
                <a:latin typeface="Museo 500" pitchFamily="50" charset="0"/>
              </a:rPr>
              <a:t>ustomers more likely to recommend a brand once fan on FB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396986" y="3553382"/>
            <a:ext cx="5066986" cy="448730"/>
            <a:chOff x="5291844" y="2319849"/>
            <a:chExt cx="2521067" cy="291349"/>
          </a:xfrm>
        </p:grpSpPr>
        <p:sp>
          <p:nvSpPr>
            <p:cNvPr id="46" name="Rounded Rectangle 45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3523" y="3559363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B2B marketers spending yearly $1m+ on social media</a:t>
            </a:r>
            <a:endParaRPr lang="en-US" dirty="0">
              <a:latin typeface="Museo 500" pitchFamily="50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3399258" y="4767166"/>
            <a:ext cx="5066986" cy="448730"/>
            <a:chOff x="5291844" y="2319849"/>
            <a:chExt cx="2521067" cy="291349"/>
          </a:xfrm>
        </p:grpSpPr>
        <p:sp>
          <p:nvSpPr>
            <p:cNvPr id="50" name="Rounded Rectangle 49"/>
            <p:cNvSpPr/>
            <p:nvPr/>
          </p:nvSpPr>
          <p:spPr>
            <a:xfrm>
              <a:off x="5428381" y="2319849"/>
              <a:ext cx="2384530" cy="291349"/>
            </a:xfrm>
            <a:prstGeom prst="roundRect">
              <a:avLst>
                <a:gd name="adj" fmla="val 2142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5888">
                <a:tabLst>
                  <a:tab pos="401638" algn="l"/>
                </a:tabLst>
              </a:pPr>
              <a:endParaRPr lang="en-US" sz="1400">
                <a:solidFill>
                  <a:schemeClr val="bg1"/>
                </a:solidFill>
                <a:latin typeface="Museo 500" pitchFamily="50" charset="0"/>
              </a:endParaRPr>
            </a:p>
          </p:txBody>
        </p:sp>
        <p:sp>
          <p:nvSpPr>
            <p:cNvPr id="51" name="Isosceles Triangle 50"/>
            <p:cNvSpPr/>
            <p:nvPr/>
          </p:nvSpPr>
          <p:spPr>
            <a:xfrm rot="16200000">
              <a:off x="5326381" y="2350926"/>
              <a:ext cx="166190" cy="235264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35795" y="4773147"/>
            <a:ext cx="6281431" cy="447442"/>
          </a:xfrm>
        </p:spPr>
        <p:txBody>
          <a:bodyPr/>
          <a:lstStyle/>
          <a:p>
            <a:pPr marL="115888">
              <a:tabLst>
                <a:tab pos="401638" algn="l"/>
              </a:tabLst>
            </a:pPr>
            <a:r>
              <a:rPr lang="en-US" dirty="0" smtClean="0">
                <a:latin typeface="Museo 500" pitchFamily="50" charset="0"/>
              </a:rPr>
              <a:t>Marketers that say FB is critical/ important to their business</a:t>
            </a:r>
            <a:endParaRPr lang="en-US" dirty="0">
              <a:latin typeface="Museo 5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64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2" grpId="0" build="p"/>
      <p:bldP spid="14" grpId="0" build="p"/>
      <p:bldP spid="15" grpId="0" build="p"/>
      <p:bldP spid="16" grpId="0" build="p"/>
      <p:bldP spid="31" grpId="0"/>
      <p:bldP spid="44" grpId="0" build="p"/>
      <p:bldP spid="48" grpId="0" build="p"/>
      <p:bldP spid="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</a:t>
            </a:r>
            <a:r>
              <a:rPr lang="en-US" dirty="0" smtClean="0">
                <a:solidFill>
                  <a:schemeClr val="tx1"/>
                </a:solidFill>
              </a:rPr>
              <a:t>Potential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093030"/>
            <a:ext cx="8189595" cy="14723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If your business is not leveraging social media marketing, 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tx1"/>
                </a:solidFill>
              </a:rPr>
              <a:t>your business is not maximizing its revenues</a:t>
            </a:r>
          </a:p>
        </p:txBody>
      </p:sp>
      <p:pic>
        <p:nvPicPr>
          <p:cNvPr id="5122" name="Picture 2" descr="C:\Users\cafe\Documents\SM\SocialMediaPPT\sponso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15" y="1352030"/>
            <a:ext cx="3604076" cy="274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91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</a:t>
            </a:r>
            <a:r>
              <a:rPr lang="en-US" dirty="0" smtClean="0">
                <a:solidFill>
                  <a:schemeClr val="tx1"/>
                </a:solidFill>
              </a:rPr>
              <a:t>Viral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73125" y="4225396"/>
            <a:ext cx="8189595" cy="87057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600" dirty="0" smtClean="0"/>
              <a:t>Social media is word-of-mouth on </a:t>
            </a:r>
            <a:r>
              <a:rPr lang="en-US" sz="4400" dirty="0" smtClean="0">
                <a:solidFill>
                  <a:schemeClr val="tx1"/>
                </a:solidFill>
              </a:rPr>
              <a:t>steroids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pacakt\Desktop\Tom 2.10.2012\Projects\Business\Internet and Mobile Marketing\Our Products, Services &amp; Freebies\Social Media PPT\syrin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4" y="1231900"/>
            <a:ext cx="3871912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CADC5"/>
      </a:dk2>
      <a:lt2>
        <a:srgbClr val="93CDDC"/>
      </a:lt2>
      <a:accent1>
        <a:srgbClr val="B8DDE7"/>
      </a:accent1>
      <a:accent2>
        <a:srgbClr val="BFBFBF"/>
      </a:accent2>
      <a:accent3>
        <a:srgbClr val="31859B"/>
      </a:accent3>
      <a:accent4>
        <a:srgbClr val="FAC08F"/>
      </a:accent4>
      <a:accent5>
        <a:srgbClr val="B7DDE8"/>
      </a:accent5>
      <a:accent6>
        <a:srgbClr val="C0504D"/>
      </a:accent6>
      <a:hlink>
        <a:srgbClr val="4BACC6"/>
      </a:hlink>
      <a:folHlink>
        <a:srgbClr val="7F7F7F"/>
      </a:folHlink>
    </a:clrScheme>
    <a:fontScheme name="Custom 1">
      <a:majorFont>
        <a:latin typeface="Museo 500"/>
        <a:ea typeface=""/>
        <a:cs typeface=""/>
      </a:majorFont>
      <a:minorFont>
        <a:latin typeface="Museo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3285</TotalTime>
  <Words>3399</Words>
  <Application>Microsoft Office PowerPoint</Application>
  <PresentationFormat>A4 Paper (210x297 mm)</PresentationFormat>
  <Paragraphs>843</Paragraphs>
  <Slides>37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League Gothic</vt:lpstr>
      <vt:lpstr>Museo 500</vt:lpstr>
      <vt:lpstr>Calibri</vt:lpstr>
      <vt:lpstr>Wingdings</vt:lpstr>
      <vt:lpstr>Office Theme</vt:lpstr>
      <vt:lpstr>Hot Tip - Branding</vt:lpstr>
      <vt:lpstr>PowerPoint Presentation</vt:lpstr>
      <vt:lpstr>PowerPoint Presentation</vt:lpstr>
      <vt:lpstr>Even a Cavemen Can Do it?</vt:lpstr>
      <vt:lpstr>The Paradigm Shift</vt:lpstr>
      <vt:lpstr>Don’t Be Left Behind</vt:lpstr>
      <vt:lpstr>Why the Urgency…</vt:lpstr>
      <vt:lpstr>Revenue Potential</vt:lpstr>
      <vt:lpstr>It’s Viral</vt:lpstr>
      <vt:lpstr>PowerPoint Presentation</vt:lpstr>
      <vt:lpstr>Who We Are</vt:lpstr>
      <vt:lpstr>A Sample of Our Clients</vt:lpstr>
      <vt:lpstr>Case Study</vt:lpstr>
      <vt:lpstr>The Team</vt:lpstr>
      <vt:lpstr>PowerPoint Presentation</vt:lpstr>
      <vt:lpstr>Will Normal Ads Die?</vt:lpstr>
      <vt:lpstr>Social Media is Free</vt:lpstr>
      <vt:lpstr>Initial Planning</vt:lpstr>
      <vt:lpstr>The Focus of the Strategy</vt:lpstr>
      <vt:lpstr>Dominate the Competition</vt:lpstr>
      <vt:lpstr>Promote Social Media</vt:lpstr>
      <vt:lpstr>Implementation &amp; Optimization</vt:lpstr>
      <vt:lpstr>PowerPoint Presentation</vt:lpstr>
      <vt:lpstr>Facebook Facts </vt:lpstr>
      <vt:lpstr>What’s Your Market?</vt:lpstr>
      <vt:lpstr>Facebook &amp; Your Business</vt:lpstr>
      <vt:lpstr>The Benefits</vt:lpstr>
      <vt:lpstr>Example Facebook Fan Page</vt:lpstr>
      <vt:lpstr>Example Facebook Fan Page</vt:lpstr>
      <vt:lpstr>Example Facebook Fan Page</vt:lpstr>
      <vt:lpstr>Next Steps</vt:lpstr>
      <vt:lpstr>PowerPoint Presentation</vt:lpstr>
      <vt:lpstr>Our Special Offer</vt:lpstr>
      <vt:lpstr>Bonus Offer</vt:lpstr>
      <vt:lpstr>Other special Offers</vt:lpstr>
      <vt:lpstr>Connect with Us</vt:lpstr>
      <vt:lpstr>THANK YOU </vt:lpstr>
    </vt:vector>
  </TitlesOfParts>
  <Company>Sodexo Motivation Solution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SqueezeMobi</dc:creator>
  <cp:lastModifiedBy>Bank</cp:lastModifiedBy>
  <cp:revision>627</cp:revision>
  <dcterms:created xsi:type="dcterms:W3CDTF">2011-07-02T06:18:43Z</dcterms:created>
  <dcterms:modified xsi:type="dcterms:W3CDTF">2012-05-21T21:01:08Z</dcterms:modified>
</cp:coreProperties>
</file>