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7"/>
  </p:notesMasterIdLst>
  <p:sldIdLst>
    <p:sldId id="413" r:id="rId2"/>
    <p:sldId id="414" r:id="rId3"/>
    <p:sldId id="415" r:id="rId4"/>
    <p:sldId id="416" r:id="rId5"/>
    <p:sldId id="417" r:id="rId6"/>
  </p:sldIdLst>
  <p:sldSz cx="13004800" cy="97536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charset="0"/>
        <a:ea typeface="ヒラギノ角ゴ ProN W3" charset="-128"/>
        <a:cs typeface="+mn-cs"/>
        <a:sym typeface="Gill Sans" charset="0"/>
      </a:defRPr>
    </a:lvl1pPr>
    <a:lvl2pPr marL="4572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charset="0"/>
        <a:ea typeface="ヒラギノ角ゴ ProN W3" charset="-128"/>
        <a:cs typeface="+mn-cs"/>
        <a:sym typeface="Gill Sans" charset="0"/>
      </a:defRPr>
    </a:lvl2pPr>
    <a:lvl3pPr marL="9144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charset="0"/>
        <a:ea typeface="ヒラギノ角ゴ ProN W3" charset="-128"/>
        <a:cs typeface="+mn-cs"/>
        <a:sym typeface="Gill Sans" charset="0"/>
      </a:defRPr>
    </a:lvl3pPr>
    <a:lvl4pPr marL="13716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charset="0"/>
        <a:ea typeface="ヒラギノ角ゴ ProN W3" charset="-128"/>
        <a:cs typeface="+mn-cs"/>
        <a:sym typeface="Gill Sans" charset="0"/>
      </a:defRPr>
    </a:lvl4pPr>
    <a:lvl5pPr marL="1828800" algn="ctr" rtl="0" fontAlgn="base">
      <a:spcBef>
        <a:spcPct val="0"/>
      </a:spcBef>
      <a:spcAft>
        <a:spcPct val="0"/>
      </a:spcAft>
      <a:defRPr sz="4200" kern="1200">
        <a:solidFill>
          <a:srgbClr val="FFFFFF"/>
        </a:solidFill>
        <a:latin typeface="Gill Sans" charset="0"/>
        <a:ea typeface="ヒラギノ角ゴ ProN W3" charset="-128"/>
        <a:cs typeface="+mn-cs"/>
        <a:sym typeface="Gill Sans" charset="0"/>
      </a:defRPr>
    </a:lvl5pPr>
    <a:lvl6pPr marL="2286000" algn="l" defTabSz="914400" rtl="0" eaLnBrk="1" latinLnBrk="0" hangingPunct="1">
      <a:defRPr sz="4200" kern="1200">
        <a:solidFill>
          <a:srgbClr val="FFFFFF"/>
        </a:solidFill>
        <a:latin typeface="Gill Sans" charset="0"/>
        <a:ea typeface="ヒラギノ角ゴ ProN W3" charset="-128"/>
        <a:cs typeface="+mn-cs"/>
        <a:sym typeface="Gill Sans" charset="0"/>
      </a:defRPr>
    </a:lvl6pPr>
    <a:lvl7pPr marL="2743200" algn="l" defTabSz="914400" rtl="0" eaLnBrk="1" latinLnBrk="0" hangingPunct="1">
      <a:defRPr sz="4200" kern="1200">
        <a:solidFill>
          <a:srgbClr val="FFFFFF"/>
        </a:solidFill>
        <a:latin typeface="Gill Sans" charset="0"/>
        <a:ea typeface="ヒラギノ角ゴ ProN W3" charset="-128"/>
        <a:cs typeface="+mn-cs"/>
        <a:sym typeface="Gill Sans" charset="0"/>
      </a:defRPr>
    </a:lvl7pPr>
    <a:lvl8pPr marL="3200400" algn="l" defTabSz="914400" rtl="0" eaLnBrk="1" latinLnBrk="0" hangingPunct="1">
      <a:defRPr sz="4200" kern="1200">
        <a:solidFill>
          <a:srgbClr val="FFFFFF"/>
        </a:solidFill>
        <a:latin typeface="Gill Sans" charset="0"/>
        <a:ea typeface="ヒラギノ角ゴ ProN W3" charset="-128"/>
        <a:cs typeface="+mn-cs"/>
        <a:sym typeface="Gill Sans" charset="0"/>
      </a:defRPr>
    </a:lvl8pPr>
    <a:lvl9pPr marL="3657600" algn="l" defTabSz="914400" rtl="0" eaLnBrk="1" latinLnBrk="0" hangingPunct="1">
      <a:defRPr sz="4200" kern="1200">
        <a:solidFill>
          <a:srgbClr val="FFFFFF"/>
        </a:solidFill>
        <a:latin typeface="Gill Sans" charset="0"/>
        <a:ea typeface="ヒラギノ角ゴ ProN W3" charset="-128"/>
        <a:cs typeface="+mn-cs"/>
        <a:sym typeface="Gill San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C7F4"/>
    <a:srgbClr val="5DBCD2"/>
    <a:srgbClr val="FF66CC"/>
    <a:srgbClr val="007FAC"/>
    <a:srgbClr val="FCB967"/>
    <a:srgbClr val="D6A300"/>
    <a:srgbClr val="CC9B00"/>
    <a:srgbClr val="F2B800"/>
    <a:srgbClr val="00A4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68" autoAdjust="0"/>
    <p:restoredTop sz="85645" autoAdjust="0"/>
  </p:normalViewPr>
  <p:slideViewPr>
    <p:cSldViewPr>
      <p:cViewPr varScale="1">
        <p:scale>
          <a:sx n="44" d="100"/>
          <a:sy n="44" d="100"/>
        </p:scale>
        <p:origin x="-1878" y="-102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837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ヒラギノ角ゴ ProN W3" charset="0"/>
                <a:cs typeface="ヒラギノ角ゴ ProN W3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67A37FF-6475-4895-9824-940AFA0864C6}" type="datetimeFigureOut">
              <a:rPr lang="en-US"/>
              <a:pPr>
                <a:defRPr/>
              </a:pPr>
              <a:t>6/27/2013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 smtClean="0"/>
              <a:t>Click to edit Master text styles</a:t>
            </a:r>
          </a:p>
          <a:p>
            <a:pPr lvl="1"/>
            <a:r>
              <a:rPr lang="it-IT" noProof="0" smtClean="0"/>
              <a:t>Second level</a:t>
            </a:r>
          </a:p>
          <a:p>
            <a:pPr lvl="2"/>
            <a:r>
              <a:rPr lang="it-IT" noProof="0" smtClean="0"/>
              <a:t>Third level</a:t>
            </a:r>
          </a:p>
          <a:p>
            <a:pPr lvl="3"/>
            <a:r>
              <a:rPr lang="it-IT" noProof="0" smtClean="0"/>
              <a:t>Fourth level</a:t>
            </a:r>
          </a:p>
          <a:p>
            <a:pPr lvl="4"/>
            <a:r>
              <a:rPr lang="it-IT" noProof="0" smtClean="0"/>
              <a:t>Fifth level</a:t>
            </a:r>
            <a:endParaRPr 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ヒラギノ角ゴ ProN W3" charset="0"/>
                <a:cs typeface="ヒラギノ角ゴ ProN W3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82E19D-59ED-4AE7-9DDA-68A4C6076E6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4323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trendblog.net/10-social-media-facts-stats-that-every-marketer-should-know-by-heart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trendblog.net/10-social-media-facts-stats-that-every-marketer-should-know-by-heart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impactbnd.com/15-reasons-stats-why-social-media-marketing-is-essential-in-2013/" TargetMode="Externa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diabistro.com/alltwitter/social-media-facts_b40978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diabistro.com/alltwitter/social-media-facts_b40978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blog.hubspot.com/18-fresh-stats-about-social-media-marketing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mpactbnd.com/15-reasons-stats-why-social-media-marketing-is-essential-in-2013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Sources:</a:t>
            </a:r>
            <a:br>
              <a:rPr lang="en-US" dirty="0" smtClean="0"/>
            </a:br>
            <a:r>
              <a:rPr lang="en-US" dirty="0" smtClean="0">
                <a:hlinkClick r:id="rId3"/>
              </a:rPr>
              <a:t>http://trendblog.net/10-social-media-facts-stats-that-every-marketer-should-know-by-heart/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82E19D-59ED-4AE7-9DDA-68A4C6076E6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60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Sources:</a:t>
            </a:r>
            <a:br>
              <a:rPr lang="en-US" dirty="0" smtClean="0"/>
            </a:br>
            <a:r>
              <a:rPr lang="en-US" dirty="0" smtClean="0">
                <a:hlinkClick r:id="rId3"/>
              </a:rPr>
              <a:t>http://trendblog.net/10-social-media-facts-stats-that-every-marketer-should-know-by-heart/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4"/>
              </a:rPr>
              <a:t>http://www.impactbnd.com/15-reasons-stats-why-social-media-marketing-is-essential-in-2013/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82E19D-59ED-4AE7-9DDA-68A4C6076E6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299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Sources:</a:t>
            </a:r>
            <a:br>
              <a:rPr lang="en-US" dirty="0" smtClean="0"/>
            </a:br>
            <a:r>
              <a:rPr lang="en-US" dirty="0" smtClean="0">
                <a:hlinkClick r:id="rId3"/>
              </a:rPr>
              <a:t>http://www.mediabistro.com/alltwitter/social-media-facts_b40978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82E19D-59ED-4AE7-9DDA-68A4C6076E60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4590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Sources:</a:t>
            </a:r>
            <a:br>
              <a:rPr lang="en-US" dirty="0" smtClean="0"/>
            </a:br>
            <a:r>
              <a:rPr lang="en-US" dirty="0" smtClean="0">
                <a:hlinkClick r:id="rId3"/>
              </a:rPr>
              <a:t>http://www.mediabistro.com/alltwitter/social-media-facts_b40978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4"/>
              </a:rPr>
              <a:t>http://blog.hubspot.com/18-fresh-stats-about-social-media-marketing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82E19D-59ED-4AE7-9DDA-68A4C6076E60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088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Source: </a:t>
            </a:r>
            <a:r>
              <a:rPr lang="en-US" dirty="0" smtClean="0">
                <a:hlinkClick r:id="rId3"/>
              </a:rPr>
              <a:t>http://www.impactbnd.com/15-reasons-stats-why-social-media-marketing-is-essential-in-2013/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82E19D-59ED-4AE7-9DDA-68A4C6076E60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316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918897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</p:sldLayoutIdLst>
  <p:transition spd="med">
    <p:circl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43"/>
          <p:cNvGrpSpPr>
            <a:grpSpLocks/>
          </p:cNvGrpSpPr>
          <p:nvPr/>
        </p:nvGrpSpPr>
        <p:grpSpPr bwMode="auto">
          <a:xfrm>
            <a:off x="1002002" y="2928398"/>
            <a:ext cx="1842798" cy="1911902"/>
            <a:chOff x="0" y="0"/>
            <a:chExt cx="800" cy="830"/>
          </a:xfrm>
        </p:grpSpPr>
        <p:grpSp>
          <p:nvGrpSpPr>
            <p:cNvPr id="5" name="Group 141"/>
            <p:cNvGrpSpPr>
              <a:grpSpLocks/>
            </p:cNvGrpSpPr>
            <p:nvPr/>
          </p:nvGrpSpPr>
          <p:grpSpPr bwMode="auto">
            <a:xfrm>
              <a:off x="-40" y="-32"/>
              <a:ext cx="872" cy="864"/>
              <a:chOff x="0" y="0"/>
              <a:chExt cx="872" cy="864"/>
            </a:xfrm>
          </p:grpSpPr>
          <p:sp>
            <p:nvSpPr>
              <p:cNvPr id="7" name="AutoShape 139"/>
              <p:cNvSpPr>
                <a:spLocks/>
              </p:cNvSpPr>
              <p:nvPr/>
            </p:nvSpPr>
            <p:spPr bwMode="auto">
              <a:xfrm>
                <a:off x="40" y="32"/>
                <a:ext cx="800" cy="800"/>
              </a:xfrm>
              <a:prstGeom prst="roundRect">
                <a:avLst>
                  <a:gd name="adj" fmla="val 18398"/>
                </a:avLst>
              </a:prstGeom>
              <a:blipFill dpi="0" rotWithShape="0">
                <a:blip r:embed="rId3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dirty="0"/>
              </a:p>
            </p:txBody>
          </p:sp>
          <p:pic>
            <p:nvPicPr>
              <p:cNvPr id="8" name="Picture 140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7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" name="Picture 142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46" y="54"/>
              <a:ext cx="488" cy="848"/>
            </a:xfrm>
            <a:prstGeom prst="rect">
              <a:avLst/>
            </a:prstGeom>
            <a:noFill/>
            <a:ln>
              <a:noFill/>
            </a:ln>
            <a:effectLst>
              <a:outerShdw blurRad="12700" dist="50800" dir="2700000" algn="ctr" rotWithShape="0">
                <a:srgbClr val="2C5798">
                  <a:alpha val="7499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Rectangle 1"/>
          <p:cNvSpPr>
            <a:spLocks/>
          </p:cNvSpPr>
          <p:nvPr/>
        </p:nvSpPr>
        <p:spPr bwMode="auto">
          <a:xfrm>
            <a:off x="558800" y="457200"/>
            <a:ext cx="118872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9600" dirty="0" smtClean="0">
                <a:solidFill>
                  <a:srgbClr val="F07400"/>
                </a:solidFill>
                <a:latin typeface="CabinSketch Bold" charset="0"/>
                <a:ea typeface="MS PGothic" pitchFamily="34" charset="-128"/>
                <a:sym typeface="CabinSketch Bold" charset="0"/>
              </a:rPr>
              <a:t>SOCIAL MEDIA REACH</a:t>
            </a:r>
            <a:endParaRPr lang="en-US" sz="9600" dirty="0">
              <a:solidFill>
                <a:srgbClr val="F07400"/>
              </a:solidFill>
              <a:latin typeface="CabinSketch Bold" charset="0"/>
              <a:ea typeface="MS PGothic" pitchFamily="34" charset="-128"/>
              <a:sym typeface="CabinSketch Bold" charset="0"/>
            </a:endParaRPr>
          </a:p>
        </p:txBody>
      </p:sp>
      <p:sp>
        <p:nvSpPr>
          <p:cNvPr id="10" name="Rectangle 9"/>
          <p:cNvSpPr>
            <a:spLocks/>
          </p:cNvSpPr>
          <p:nvPr/>
        </p:nvSpPr>
        <p:spPr bwMode="auto">
          <a:xfrm>
            <a:off x="3417645" y="2971800"/>
            <a:ext cx="8723555" cy="2286000"/>
          </a:xfrm>
          <a:prstGeom prst="rect">
            <a:avLst/>
          </a:prstGeom>
          <a:extLst/>
        </p:spPr>
        <p:txBody>
          <a:bodyPr lIns="0" tIns="0" rIns="0" bIns="0"/>
          <a:lstStyle/>
          <a:p>
            <a:pPr algn="l">
              <a:lnSpc>
                <a:spcPct val="95000"/>
              </a:lnSpc>
              <a:buSzPct val="77000"/>
            </a:pPr>
            <a:r>
              <a:rPr lang="en-US" sz="8000" dirty="0">
                <a:solidFill>
                  <a:srgbClr val="F07400"/>
                </a:solidFill>
                <a:latin typeface="CabinSketch Bold" charset="0"/>
                <a:ea typeface="MS PGothic" pitchFamily="34" charset="-128"/>
                <a:sym typeface="CabinSketch Bold" charset="0"/>
              </a:rPr>
              <a:t>250</a:t>
            </a:r>
            <a:r>
              <a:rPr lang="en-US" sz="6000" dirty="0">
                <a:solidFill>
                  <a:srgbClr val="F07400"/>
                </a:solidFill>
                <a:latin typeface="CabinSketch Bold" charset="0"/>
                <a:ea typeface="MS PGothic" pitchFamily="34" charset="-128"/>
                <a:sym typeface="CabinSketch Bold" charset="0"/>
              </a:rPr>
              <a:t> </a:t>
            </a:r>
            <a:r>
              <a:rPr lang="en-US" sz="3000" b="1" dirty="0" smtClean="0">
                <a:solidFill>
                  <a:schemeClr val="tx1"/>
                </a:solidFill>
                <a:latin typeface="Daniel" pitchFamily="34" charset="0"/>
                <a:ea typeface="MS PGothic" pitchFamily="34" charset="-128"/>
                <a:sym typeface="Daniel" pitchFamily="34" charset="0"/>
              </a:rPr>
              <a:t>- </a:t>
            </a:r>
            <a:r>
              <a:rPr lang="en-US" sz="4000" b="1" dirty="0" smtClean="0">
                <a:solidFill>
                  <a:schemeClr val="tx1"/>
                </a:solidFill>
                <a:latin typeface="Daniel" pitchFamily="34" charset="0"/>
                <a:ea typeface="MS PGothic" pitchFamily="34" charset="-128"/>
                <a:sym typeface="Daniel" pitchFamily="34" charset="0"/>
              </a:rPr>
              <a:t>The </a:t>
            </a:r>
            <a:r>
              <a:rPr lang="en-US" sz="4000" b="1" dirty="0">
                <a:solidFill>
                  <a:schemeClr val="tx1"/>
                </a:solidFill>
                <a:latin typeface="Daniel" pitchFamily="34" charset="0"/>
                <a:ea typeface="MS PGothic" pitchFamily="34" charset="-128"/>
                <a:sym typeface="Daniel" pitchFamily="34" charset="0"/>
              </a:rPr>
              <a:t>average number of Facebook friends a person </a:t>
            </a:r>
            <a:r>
              <a:rPr lang="en-US" sz="4000" b="1" dirty="0" smtClean="0">
                <a:solidFill>
                  <a:schemeClr val="tx1"/>
                </a:solidFill>
                <a:latin typeface="Daniel" pitchFamily="34" charset="0"/>
                <a:ea typeface="MS PGothic" pitchFamily="34" charset="-128"/>
                <a:sym typeface="Daniel" pitchFamily="34" charset="0"/>
              </a:rPr>
              <a:t>has</a:t>
            </a:r>
            <a:endParaRPr lang="en-US" sz="3600" b="1" dirty="0">
              <a:solidFill>
                <a:schemeClr val="tx1"/>
              </a:solidFill>
              <a:latin typeface="Daniel" pitchFamily="34" charset="0"/>
              <a:ea typeface="MS PGothic" pitchFamily="34" charset="-128"/>
              <a:sym typeface="Daniel" pitchFamily="34" charset="0"/>
            </a:endParaRPr>
          </a:p>
        </p:txBody>
      </p:sp>
      <p:grpSp>
        <p:nvGrpSpPr>
          <p:cNvPr id="11" name="Group 9"/>
          <p:cNvGrpSpPr>
            <a:grpSpLocks/>
          </p:cNvGrpSpPr>
          <p:nvPr/>
        </p:nvGrpSpPr>
        <p:grpSpPr bwMode="auto">
          <a:xfrm>
            <a:off x="983574" y="5943600"/>
            <a:ext cx="1861226" cy="1861226"/>
            <a:chOff x="0" y="0"/>
            <a:chExt cx="800" cy="800"/>
          </a:xfrm>
        </p:grpSpPr>
        <p:grpSp>
          <p:nvGrpSpPr>
            <p:cNvPr id="12" name="Group 7"/>
            <p:cNvGrpSpPr>
              <a:grpSpLocks/>
            </p:cNvGrpSpPr>
            <p:nvPr/>
          </p:nvGrpSpPr>
          <p:grpSpPr bwMode="auto">
            <a:xfrm>
              <a:off x="-40" y="-32"/>
              <a:ext cx="872" cy="864"/>
              <a:chOff x="0" y="0"/>
              <a:chExt cx="872" cy="864"/>
            </a:xfrm>
          </p:grpSpPr>
          <p:sp>
            <p:nvSpPr>
              <p:cNvPr id="14" name="AutoShape 5"/>
              <p:cNvSpPr>
                <a:spLocks/>
              </p:cNvSpPr>
              <p:nvPr/>
            </p:nvSpPr>
            <p:spPr bwMode="auto">
              <a:xfrm>
                <a:off x="40" y="32"/>
                <a:ext cx="800" cy="800"/>
              </a:xfrm>
              <a:prstGeom prst="roundRect">
                <a:avLst>
                  <a:gd name="adj" fmla="val 18398"/>
                </a:avLst>
              </a:prstGeom>
              <a:blipFill dpi="0" rotWithShape="0">
                <a:blip r:embed="rId6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dirty="0"/>
              </a:p>
            </p:txBody>
          </p:sp>
          <p:pic>
            <p:nvPicPr>
              <p:cNvPr id="15" name="Picture 6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7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3" name="Picture 8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72" y="97"/>
              <a:ext cx="472" cy="600"/>
            </a:xfrm>
            <a:prstGeom prst="rect">
              <a:avLst/>
            </a:prstGeom>
            <a:noFill/>
            <a:ln>
              <a:noFill/>
            </a:ln>
            <a:effectLst>
              <a:outerShdw blurRad="12700" dist="35921" dir="2700000" algn="ctr" rotWithShape="0">
                <a:srgbClr val="FFFFFF">
                  <a:alpha val="7499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Rectangle 16"/>
          <p:cNvSpPr>
            <a:spLocks/>
          </p:cNvSpPr>
          <p:nvPr/>
        </p:nvSpPr>
        <p:spPr bwMode="auto">
          <a:xfrm>
            <a:off x="3421274" y="6019800"/>
            <a:ext cx="872355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95000"/>
              </a:lnSpc>
              <a:buSzPct val="77000"/>
            </a:pPr>
            <a:r>
              <a:rPr lang="en-US" sz="8000" dirty="0" smtClean="0">
                <a:solidFill>
                  <a:srgbClr val="F07400"/>
                </a:solidFill>
                <a:latin typeface="CabinSketch Bold" charset="0"/>
                <a:ea typeface="MS PGothic" pitchFamily="34" charset="-128"/>
                <a:sym typeface="CabinSketch Bold" charset="0"/>
              </a:rPr>
              <a:t>208</a:t>
            </a:r>
            <a:r>
              <a:rPr lang="en-US" sz="6000" dirty="0" smtClean="0">
                <a:solidFill>
                  <a:srgbClr val="F07400"/>
                </a:solidFill>
                <a:latin typeface="CabinSketch Bold" charset="0"/>
                <a:ea typeface="MS PGothic" pitchFamily="34" charset="-128"/>
                <a:sym typeface="CabinSketch Bold" charset="0"/>
              </a:rPr>
              <a:t> </a:t>
            </a:r>
            <a:r>
              <a:rPr lang="en-US" sz="3000" b="1" dirty="0" smtClean="0">
                <a:solidFill>
                  <a:schemeClr val="tx1"/>
                </a:solidFill>
                <a:latin typeface="Daniel" pitchFamily="34" charset="0"/>
                <a:ea typeface="MS PGothic" pitchFamily="34" charset="-128"/>
                <a:sym typeface="Daniel" pitchFamily="34" charset="0"/>
              </a:rPr>
              <a:t>- </a:t>
            </a:r>
            <a:r>
              <a:rPr lang="en-US" sz="4000" b="1" dirty="0">
                <a:solidFill>
                  <a:schemeClr val="tx1"/>
                </a:solidFill>
                <a:latin typeface="Daniel" pitchFamily="34" charset="0"/>
                <a:ea typeface="MS PGothic" pitchFamily="34" charset="-128"/>
                <a:sym typeface="Daniel" pitchFamily="34" charset="0"/>
              </a:rPr>
              <a:t>The average number of Twitter followers a person has</a:t>
            </a:r>
            <a:endParaRPr lang="en-US" sz="3600" b="1" dirty="0">
              <a:solidFill>
                <a:schemeClr val="tx1"/>
              </a:solidFill>
              <a:latin typeface="Daniel" pitchFamily="34" charset="0"/>
              <a:ea typeface="MS PGothic" pitchFamily="34" charset="-128"/>
              <a:sym typeface="Dani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124717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build="p" autoUpdateAnimBg="0" advAuto="1000"/>
      <p:bldP spid="17" grpId="0" build="p" autoUpdateAnimBg="0" advAuto="100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/>
          </p:cNvSpPr>
          <p:nvPr/>
        </p:nvSpPr>
        <p:spPr bwMode="auto">
          <a:xfrm>
            <a:off x="558800" y="390050"/>
            <a:ext cx="1188720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9600" dirty="0" smtClean="0">
                <a:solidFill>
                  <a:srgbClr val="F07400"/>
                </a:solidFill>
                <a:latin typeface="CabinSketch Bold" charset="0"/>
                <a:ea typeface="MS PGothic" pitchFamily="34" charset="-128"/>
                <a:sym typeface="CabinSketch Bold" charset="0"/>
              </a:rPr>
              <a:t>SOCIAL ACTIVITY</a:t>
            </a:r>
          </a:p>
        </p:txBody>
      </p:sp>
      <p:pic>
        <p:nvPicPr>
          <p:cNvPr id="18439" name="Picture 7" descr="D:\Pictures\Photoshop JPG-PNG\projects\current projects\squeezemobi\bonuses\social client closer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600" y="2438400"/>
            <a:ext cx="1212851" cy="6322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 descr="D:\Pictures\Photoshop JPG-PNG\projects\current projects\squeezemobi\bonuses\social client closer\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0" y="2438400"/>
            <a:ext cx="1212851" cy="6322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tangle 22"/>
          <p:cNvSpPr>
            <a:spLocks/>
          </p:cNvSpPr>
          <p:nvPr/>
        </p:nvSpPr>
        <p:spPr bwMode="auto">
          <a:xfrm>
            <a:off x="1168400" y="3429000"/>
            <a:ext cx="3200400" cy="4191000"/>
          </a:xfrm>
          <a:prstGeom prst="rect">
            <a:avLst/>
          </a:prstGeom>
          <a:extLst/>
        </p:spPr>
        <p:txBody>
          <a:bodyPr lIns="0" tIns="0" rIns="0" bIns="0"/>
          <a:lstStyle/>
          <a:p>
            <a:pPr>
              <a:lnSpc>
                <a:spcPct val="95000"/>
              </a:lnSpc>
              <a:buSzPct val="77000"/>
            </a:pPr>
            <a:r>
              <a:rPr lang="en-US" sz="9600" dirty="0" smtClean="0">
                <a:solidFill>
                  <a:srgbClr val="F07400"/>
                </a:solidFill>
                <a:latin typeface="CabinSketch Bold" charset="0"/>
                <a:ea typeface="MS PGothic" pitchFamily="34" charset="-128"/>
                <a:sym typeface="CabinSketch Bold" charset="0"/>
              </a:rPr>
              <a:t>80%</a:t>
            </a:r>
            <a:r>
              <a:rPr lang="en-US" sz="7200" dirty="0" smtClean="0">
                <a:solidFill>
                  <a:srgbClr val="F07400"/>
                </a:solidFill>
                <a:latin typeface="CabinSketch Bold" charset="0"/>
                <a:ea typeface="MS PGothic" pitchFamily="34" charset="-128"/>
                <a:sym typeface="CabinSketch Bold" charset="0"/>
              </a:rPr>
              <a:t> </a:t>
            </a:r>
          </a:p>
          <a:p>
            <a:pPr>
              <a:lnSpc>
                <a:spcPct val="95000"/>
              </a:lnSpc>
              <a:buSzPct val="77000"/>
            </a:pPr>
            <a:r>
              <a:rPr lang="en-US" sz="3600" b="1" dirty="0" smtClean="0">
                <a:solidFill>
                  <a:schemeClr val="tx1"/>
                </a:solidFill>
                <a:latin typeface="Daniel" pitchFamily="34" charset="0"/>
                <a:ea typeface="MS PGothic" pitchFamily="34" charset="-128"/>
                <a:sym typeface="Daniel" pitchFamily="34" charset="0"/>
              </a:rPr>
              <a:t>prefer </a:t>
            </a:r>
            <a:r>
              <a:rPr lang="en-US" sz="3600" b="1" dirty="0">
                <a:solidFill>
                  <a:schemeClr val="tx1"/>
                </a:solidFill>
                <a:latin typeface="Daniel" pitchFamily="34" charset="0"/>
                <a:ea typeface="MS PGothic" pitchFamily="34" charset="-128"/>
                <a:sym typeface="Daniel" pitchFamily="34" charset="0"/>
              </a:rPr>
              <a:t>to connect with </a:t>
            </a:r>
            <a:r>
              <a:rPr lang="en-US" sz="3600" b="1" dirty="0" smtClean="0">
                <a:solidFill>
                  <a:schemeClr val="tx1"/>
                </a:solidFill>
                <a:latin typeface="Daniel" pitchFamily="34" charset="0"/>
                <a:ea typeface="MS PGothic" pitchFamily="34" charset="-128"/>
                <a:sym typeface="Daniel" pitchFamily="34" charset="0"/>
              </a:rPr>
              <a:t>brands </a:t>
            </a:r>
            <a:r>
              <a:rPr lang="en-US" sz="3600" b="1" dirty="0">
                <a:solidFill>
                  <a:schemeClr val="tx1"/>
                </a:solidFill>
                <a:latin typeface="Daniel" pitchFamily="34" charset="0"/>
                <a:ea typeface="MS PGothic" pitchFamily="34" charset="-128"/>
                <a:sym typeface="Daniel" pitchFamily="34" charset="0"/>
              </a:rPr>
              <a:t>through Facebook</a:t>
            </a:r>
            <a:endParaRPr lang="en-US" sz="4400" b="1" dirty="0">
              <a:solidFill>
                <a:schemeClr val="tx1"/>
              </a:solidFill>
              <a:latin typeface="Daniel" pitchFamily="34" charset="0"/>
              <a:ea typeface="MS PGothic" pitchFamily="34" charset="-128"/>
              <a:sym typeface="Daniel" pitchFamily="34" charset="0"/>
            </a:endParaRPr>
          </a:p>
        </p:txBody>
      </p:sp>
      <p:sp>
        <p:nvSpPr>
          <p:cNvPr id="24" name="Rectangle 23"/>
          <p:cNvSpPr>
            <a:spLocks/>
          </p:cNvSpPr>
          <p:nvPr/>
        </p:nvSpPr>
        <p:spPr bwMode="auto">
          <a:xfrm>
            <a:off x="8483600" y="3352800"/>
            <a:ext cx="3200400" cy="4191000"/>
          </a:xfrm>
          <a:prstGeom prst="rect">
            <a:avLst/>
          </a:prstGeom>
          <a:extLst/>
        </p:spPr>
        <p:txBody>
          <a:bodyPr lIns="0" tIns="0" rIns="0" bIns="0"/>
          <a:lstStyle/>
          <a:p>
            <a:pPr>
              <a:lnSpc>
                <a:spcPct val="95000"/>
              </a:lnSpc>
              <a:buSzPct val="77000"/>
            </a:pPr>
            <a:r>
              <a:rPr lang="en-US" sz="9600" dirty="0" smtClean="0">
                <a:solidFill>
                  <a:srgbClr val="F07400"/>
                </a:solidFill>
                <a:latin typeface="CabinSketch Bold" charset="0"/>
                <a:ea typeface="MS PGothic" pitchFamily="34" charset="-128"/>
                <a:sym typeface="CabinSketch Bold" charset="0"/>
              </a:rPr>
              <a:t>67%</a:t>
            </a:r>
            <a:r>
              <a:rPr lang="en-US" sz="7200" dirty="0" smtClean="0">
                <a:solidFill>
                  <a:srgbClr val="F07400"/>
                </a:solidFill>
                <a:latin typeface="CabinSketch Bold" charset="0"/>
                <a:ea typeface="MS PGothic" pitchFamily="34" charset="-128"/>
                <a:sym typeface="CabinSketch Bold" charset="0"/>
              </a:rPr>
              <a:t> </a:t>
            </a:r>
          </a:p>
          <a:p>
            <a:pPr>
              <a:lnSpc>
                <a:spcPct val="95000"/>
              </a:lnSpc>
              <a:buSzPct val="77000"/>
            </a:pPr>
            <a:r>
              <a:rPr lang="en-US" sz="3600" b="1" dirty="0">
                <a:solidFill>
                  <a:schemeClr val="tx1"/>
                </a:solidFill>
                <a:latin typeface="Daniel" pitchFamily="34" charset="0"/>
                <a:ea typeface="MS PGothic" pitchFamily="34" charset="-128"/>
                <a:sym typeface="Daniel" pitchFamily="34" charset="0"/>
              </a:rPr>
              <a:t>of Twitter users are more likely to buy brands that they follow</a:t>
            </a:r>
            <a:endParaRPr lang="en-US" sz="4400" b="1" dirty="0">
              <a:solidFill>
                <a:schemeClr val="tx1"/>
              </a:solidFill>
              <a:latin typeface="Daniel" pitchFamily="34" charset="0"/>
              <a:ea typeface="MS PGothic" pitchFamily="34" charset="-128"/>
              <a:sym typeface="Dani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941286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23" grpId="0" build="p" autoUpdateAnimBg="0" advAuto="1000"/>
      <p:bldP spid="24" grpId="0" build="p" autoUpdateAnimBg="0" advAuto="100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/>
          </p:cNvSpPr>
          <p:nvPr/>
        </p:nvSpPr>
        <p:spPr bwMode="auto">
          <a:xfrm>
            <a:off x="558800" y="513161"/>
            <a:ext cx="11887200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8000" dirty="0" smtClean="0">
                <a:solidFill>
                  <a:srgbClr val="F07400"/>
                </a:solidFill>
                <a:latin typeface="CabinSketch Bold" charset="0"/>
                <a:ea typeface="MS PGothic" pitchFamily="34" charset="-128"/>
                <a:sym typeface="CabinSketch Bold" charset="0"/>
              </a:rPr>
              <a:t>SOCIAL MEDIA SEARCHES</a:t>
            </a:r>
          </a:p>
        </p:txBody>
      </p:sp>
      <p:sp>
        <p:nvSpPr>
          <p:cNvPr id="24" name="Rectangle 23"/>
          <p:cNvSpPr>
            <a:spLocks/>
          </p:cNvSpPr>
          <p:nvPr/>
        </p:nvSpPr>
        <p:spPr bwMode="auto">
          <a:xfrm>
            <a:off x="3530600" y="2691493"/>
            <a:ext cx="8305800" cy="1861457"/>
          </a:xfrm>
          <a:prstGeom prst="rect">
            <a:avLst/>
          </a:prstGeom>
          <a:extLst/>
        </p:spPr>
        <p:txBody>
          <a:bodyPr lIns="0" tIns="0" rIns="0" bIns="0"/>
          <a:lstStyle/>
          <a:p>
            <a:pPr algn="l">
              <a:lnSpc>
                <a:spcPct val="95000"/>
              </a:lnSpc>
              <a:buSzPct val="77000"/>
            </a:pPr>
            <a:r>
              <a:rPr lang="en-US" sz="4000" b="1" dirty="0" smtClean="0">
                <a:solidFill>
                  <a:schemeClr val="tx1"/>
                </a:solidFill>
                <a:latin typeface="Daniel" pitchFamily="34" charset="0"/>
                <a:ea typeface="MS PGothic" pitchFamily="34" charset="-128"/>
                <a:sym typeface="Daniel" pitchFamily="34" charset="0"/>
              </a:rPr>
              <a:t>of local searches say they use Facebook to find LOCAL businesses online.</a:t>
            </a:r>
          </a:p>
        </p:txBody>
      </p:sp>
      <p:pic>
        <p:nvPicPr>
          <p:cNvPr id="19458" name="Picture 2" descr="D:\Pictures\Photoshop JPG-PNG\projects\current projects\squeezemobi\bonuses\social client closer\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0" y="2514600"/>
            <a:ext cx="211455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D:\Pictures\Photoshop JPG-PNG\projects\current projects\squeezemobi\bonuses\social client closer\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810" y="5334000"/>
            <a:ext cx="9844743" cy="167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>
            <a:spLocks/>
          </p:cNvSpPr>
          <p:nvPr/>
        </p:nvSpPr>
        <p:spPr bwMode="auto">
          <a:xfrm>
            <a:off x="1603037" y="7151914"/>
            <a:ext cx="10766763" cy="1839686"/>
          </a:xfrm>
          <a:prstGeom prst="rect">
            <a:avLst/>
          </a:prstGeom>
          <a:extLst/>
        </p:spPr>
        <p:txBody>
          <a:bodyPr lIns="0" tIns="0" rIns="0" bIns="0"/>
          <a:lstStyle/>
          <a:p>
            <a:pPr algn="r">
              <a:lnSpc>
                <a:spcPct val="95000"/>
              </a:lnSpc>
              <a:buSzPct val="77000"/>
            </a:pPr>
            <a:r>
              <a:rPr lang="en-US" sz="7200" dirty="0" smtClean="0">
                <a:solidFill>
                  <a:srgbClr val="F07400"/>
                </a:solidFill>
                <a:latin typeface="CabinSketch Bold" charset="0"/>
                <a:ea typeface="MS PGothic" pitchFamily="34" charset="-128"/>
                <a:sym typeface="CabinSketch Bold" charset="0"/>
              </a:rPr>
              <a:t>71% </a:t>
            </a:r>
            <a:r>
              <a:rPr lang="en-US" sz="3600" b="1" dirty="0" smtClean="0">
                <a:solidFill>
                  <a:schemeClr val="tx1"/>
                </a:solidFill>
                <a:latin typeface="Daniel" pitchFamily="34" charset="0"/>
                <a:ea typeface="MS PGothic" pitchFamily="34" charset="-128"/>
                <a:sym typeface="Daniel" pitchFamily="34" charset="0"/>
              </a:rPr>
              <a:t>are more likely to purchase from a brand they follow online</a:t>
            </a:r>
            <a:endParaRPr lang="en-US" sz="3200" b="1" dirty="0">
              <a:solidFill>
                <a:schemeClr val="tx1"/>
              </a:solidFill>
              <a:latin typeface="Daniel" pitchFamily="34" charset="0"/>
              <a:ea typeface="MS PGothic" pitchFamily="34" charset="-128"/>
              <a:sym typeface="Dani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5787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24" grpId="0" build="p" autoUpdateAnimBg="0" advAuto="1000"/>
      <p:bldP spid="11" grpId="0" build="p" autoUpdateAnimBg="0" advAuto="100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/>
          </p:cNvSpPr>
          <p:nvPr/>
        </p:nvSpPr>
        <p:spPr bwMode="auto">
          <a:xfrm>
            <a:off x="406400" y="543939"/>
            <a:ext cx="121920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7600" dirty="0" smtClean="0">
                <a:solidFill>
                  <a:srgbClr val="F07400"/>
                </a:solidFill>
                <a:latin typeface="CabinSketch Bold" charset="0"/>
                <a:ea typeface="MS PGothic" pitchFamily="34" charset="-128"/>
                <a:sym typeface="CabinSketch Bold" charset="0"/>
              </a:rPr>
              <a:t>SOCIAL MEDIA CONVERSION</a:t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auto">
          <a:xfrm>
            <a:off x="4902200" y="6311050"/>
            <a:ext cx="7467600" cy="1866900"/>
          </a:xfrm>
          <a:prstGeom prst="rect">
            <a:avLst/>
          </a:prstGeom>
          <a:extLst/>
        </p:spPr>
        <p:txBody>
          <a:bodyPr lIns="0" tIns="0" rIns="0" bIns="0"/>
          <a:lstStyle/>
          <a:p>
            <a:pPr algn="l">
              <a:lnSpc>
                <a:spcPct val="95000"/>
              </a:lnSpc>
              <a:buSzPct val="77000"/>
            </a:pPr>
            <a:r>
              <a:rPr lang="en-US" sz="4000" b="1" dirty="0" smtClean="0">
                <a:solidFill>
                  <a:schemeClr val="tx1"/>
                </a:solidFill>
                <a:latin typeface="Daniel" pitchFamily="34" charset="0"/>
                <a:ea typeface="MS PGothic" pitchFamily="34" charset="-128"/>
                <a:sym typeface="Daniel" pitchFamily="34" charset="0"/>
              </a:rPr>
              <a:t>of all businesses have found customers through </a:t>
            </a:r>
            <a:r>
              <a:rPr lang="en-US" sz="4000" b="1" dirty="0" err="1" smtClean="0">
                <a:solidFill>
                  <a:schemeClr val="tx1"/>
                </a:solidFill>
                <a:latin typeface="Daniel" pitchFamily="34" charset="0"/>
                <a:ea typeface="MS PGothic" pitchFamily="34" charset="-128"/>
                <a:sym typeface="Daniel" pitchFamily="34" charset="0"/>
              </a:rPr>
              <a:t>facebook</a:t>
            </a:r>
            <a:r>
              <a:rPr lang="en-US" sz="4000" b="1" dirty="0" smtClean="0">
                <a:solidFill>
                  <a:schemeClr val="tx1"/>
                </a:solidFill>
                <a:latin typeface="Daniel" pitchFamily="34" charset="0"/>
                <a:ea typeface="MS PGothic" pitchFamily="34" charset="-128"/>
                <a:sym typeface="Daniel" pitchFamily="34" charset="0"/>
              </a:rPr>
              <a:t> and social media</a:t>
            </a:r>
            <a:endParaRPr lang="en-US" sz="3600" b="1" dirty="0">
              <a:solidFill>
                <a:schemeClr val="tx1"/>
              </a:solidFill>
              <a:latin typeface="Daniel" pitchFamily="34" charset="0"/>
              <a:ea typeface="MS PGothic" pitchFamily="34" charset="-128"/>
              <a:sym typeface="Daniel" pitchFamily="34" charset="0"/>
            </a:endParaRPr>
          </a:p>
        </p:txBody>
      </p:sp>
      <p:pic>
        <p:nvPicPr>
          <p:cNvPr id="20482" name="Picture 2" descr="D:\Pictures\Photoshop JPG-PNG\projects\current projects\squeezemobi\bonuses\social client closer\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431" y="5701450"/>
            <a:ext cx="3348728" cy="329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E:\Downloads\Unsorted\facebook-like-78536713-logoeps.com\facebook-like-78536713-logoeps.com\facebook-like-logo-vecto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01" y="2057401"/>
            <a:ext cx="2743199" cy="2743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>
            <a:spLocks/>
          </p:cNvSpPr>
          <p:nvPr/>
        </p:nvSpPr>
        <p:spPr bwMode="auto">
          <a:xfrm>
            <a:off x="3911600" y="2667000"/>
            <a:ext cx="8440057" cy="2144487"/>
          </a:xfrm>
          <a:prstGeom prst="rect">
            <a:avLst/>
          </a:prstGeom>
          <a:extLst/>
        </p:spPr>
        <p:txBody>
          <a:bodyPr lIns="0" tIns="0" rIns="0" bIns="0"/>
          <a:lstStyle/>
          <a:p>
            <a:pPr>
              <a:lnSpc>
                <a:spcPct val="95000"/>
              </a:lnSpc>
              <a:buSzPct val="77000"/>
            </a:pPr>
            <a:r>
              <a:rPr lang="en-US" sz="7200" dirty="0" smtClean="0">
                <a:solidFill>
                  <a:srgbClr val="F07400"/>
                </a:solidFill>
                <a:latin typeface="CabinSketch Bold" charset="0"/>
                <a:ea typeface="MS PGothic" pitchFamily="34" charset="-128"/>
                <a:sym typeface="CabinSketch Bold" charset="0"/>
              </a:rPr>
              <a:t>63% </a:t>
            </a:r>
            <a:r>
              <a:rPr lang="en-US" sz="3600" b="1" dirty="0" smtClean="0">
                <a:solidFill>
                  <a:schemeClr val="tx1"/>
                </a:solidFill>
                <a:latin typeface="Daniel" pitchFamily="34" charset="0"/>
                <a:ea typeface="MS PGothic" pitchFamily="34" charset="-128"/>
                <a:sym typeface="Daniel" pitchFamily="34" charset="0"/>
              </a:rPr>
              <a:t>prefer brands with social media presence</a:t>
            </a:r>
            <a:endParaRPr lang="en-US" sz="3200" b="1" dirty="0">
              <a:solidFill>
                <a:schemeClr val="tx1"/>
              </a:solidFill>
              <a:latin typeface="Daniel" pitchFamily="34" charset="0"/>
              <a:ea typeface="MS PGothic" pitchFamily="34" charset="-128"/>
              <a:sym typeface="Dani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396290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1" grpId="0" build="p" autoUpdateAnimBg="0" advAuto="1000"/>
      <p:bldP spid="10" grpId="0" build="p" autoUpdateAnimBg="0" advAuto="100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/>
          </p:cNvSpPr>
          <p:nvPr/>
        </p:nvSpPr>
        <p:spPr bwMode="auto">
          <a:xfrm>
            <a:off x="406400" y="543939"/>
            <a:ext cx="121920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7600" dirty="0" smtClean="0">
                <a:solidFill>
                  <a:srgbClr val="F07400"/>
                </a:solidFill>
                <a:latin typeface="CabinSketch Bold" charset="0"/>
                <a:ea typeface="MS PGothic" pitchFamily="34" charset="-128"/>
                <a:sym typeface="CabinSketch Bold" charset="0"/>
              </a:rPr>
              <a:t>LEAD GENERATION</a:t>
            </a:r>
          </a:p>
        </p:txBody>
      </p:sp>
      <p:sp>
        <p:nvSpPr>
          <p:cNvPr id="11" name="Rectangle 10"/>
          <p:cNvSpPr>
            <a:spLocks/>
          </p:cNvSpPr>
          <p:nvPr/>
        </p:nvSpPr>
        <p:spPr bwMode="auto">
          <a:xfrm>
            <a:off x="4064000" y="2552700"/>
            <a:ext cx="7924800" cy="1866900"/>
          </a:xfrm>
          <a:prstGeom prst="rect">
            <a:avLst/>
          </a:prstGeom>
          <a:extLst/>
        </p:spPr>
        <p:txBody>
          <a:bodyPr lIns="0" tIns="0" rIns="0" bIns="0"/>
          <a:lstStyle/>
          <a:p>
            <a:pPr algn="l">
              <a:lnSpc>
                <a:spcPct val="95000"/>
              </a:lnSpc>
              <a:buSzPct val="77000"/>
            </a:pPr>
            <a:r>
              <a:rPr lang="en-US" sz="3600" b="1" dirty="0" smtClean="0">
                <a:solidFill>
                  <a:schemeClr val="tx1"/>
                </a:solidFill>
                <a:latin typeface="Daniel" pitchFamily="34" charset="0"/>
                <a:ea typeface="MS PGothic" pitchFamily="34" charset="-128"/>
                <a:sym typeface="Daniel" pitchFamily="34" charset="0"/>
              </a:rPr>
              <a:t>Businesses </a:t>
            </a:r>
            <a:r>
              <a:rPr lang="en-US" sz="3600" b="1" dirty="0">
                <a:solidFill>
                  <a:schemeClr val="tx1"/>
                </a:solidFill>
                <a:latin typeface="Daniel" pitchFamily="34" charset="0"/>
                <a:ea typeface="MS PGothic" pitchFamily="34" charset="-128"/>
                <a:sym typeface="Daniel" pitchFamily="34" charset="0"/>
              </a:rPr>
              <a:t>that use Twitter average 2X more leads per month than those that do not.</a:t>
            </a:r>
            <a:endParaRPr lang="en-US" sz="3200" b="1" dirty="0">
              <a:solidFill>
                <a:schemeClr val="tx1"/>
              </a:solidFill>
              <a:latin typeface="Daniel" pitchFamily="34" charset="0"/>
              <a:ea typeface="MS PGothic" pitchFamily="34" charset="-128"/>
              <a:sym typeface="Daniel" pitchFamily="34" charset="0"/>
            </a:endParaRPr>
          </a:p>
        </p:txBody>
      </p:sp>
      <p:sp>
        <p:nvSpPr>
          <p:cNvPr id="10" name="Rectangle 9"/>
          <p:cNvSpPr>
            <a:spLocks/>
          </p:cNvSpPr>
          <p:nvPr/>
        </p:nvSpPr>
        <p:spPr bwMode="auto">
          <a:xfrm>
            <a:off x="5207001" y="7761513"/>
            <a:ext cx="6629399" cy="1230087"/>
          </a:xfrm>
          <a:prstGeom prst="rect">
            <a:avLst/>
          </a:prstGeom>
          <a:extLst/>
        </p:spPr>
        <p:txBody>
          <a:bodyPr lIns="0" tIns="0" rIns="0" bIns="0"/>
          <a:lstStyle/>
          <a:p>
            <a:pPr algn="l">
              <a:lnSpc>
                <a:spcPct val="95000"/>
              </a:lnSpc>
              <a:buSzPct val="77000"/>
            </a:pPr>
            <a:r>
              <a:rPr lang="en-US" sz="7200" dirty="0" smtClean="0">
                <a:solidFill>
                  <a:srgbClr val="F07400"/>
                </a:solidFill>
                <a:latin typeface="CabinSketch Bold" charset="0"/>
                <a:ea typeface="MS PGothic" pitchFamily="34" charset="-128"/>
                <a:sym typeface="CabinSketch Bold" charset="0"/>
              </a:rPr>
              <a:t>20% </a:t>
            </a:r>
            <a:r>
              <a:rPr lang="en-US" sz="3600" b="1" dirty="0" smtClean="0">
                <a:solidFill>
                  <a:schemeClr val="tx1"/>
                </a:solidFill>
                <a:latin typeface="Daniel" pitchFamily="34" charset="0"/>
                <a:ea typeface="MS PGothic" pitchFamily="34" charset="-128"/>
                <a:sym typeface="Daniel" pitchFamily="34" charset="0"/>
              </a:rPr>
              <a:t>have closed deals</a:t>
            </a:r>
          </a:p>
        </p:txBody>
      </p:sp>
      <p:pic>
        <p:nvPicPr>
          <p:cNvPr id="21506" name="Picture 2" descr="E:\Downloads\Unsorted\1372278507_gossip_bird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400" y="2667000"/>
            <a:ext cx="2438400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D:\Pictures\Photoshop JPG-PNG\projects\current projects\squeezemobi\bonuses\social client closer\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6149011"/>
            <a:ext cx="3429000" cy="1687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>
            <a:spLocks/>
          </p:cNvSpPr>
          <p:nvPr/>
        </p:nvSpPr>
        <p:spPr bwMode="auto">
          <a:xfrm>
            <a:off x="5207000" y="4742277"/>
            <a:ext cx="7162800" cy="1582323"/>
          </a:xfrm>
          <a:prstGeom prst="rect">
            <a:avLst/>
          </a:prstGeom>
          <a:extLst/>
        </p:spPr>
        <p:txBody>
          <a:bodyPr lIns="0" tIns="0" rIns="0" bIns="0"/>
          <a:lstStyle/>
          <a:p>
            <a:pPr algn="l">
              <a:lnSpc>
                <a:spcPct val="95000"/>
              </a:lnSpc>
              <a:buSzPct val="77000"/>
            </a:pPr>
            <a:r>
              <a:rPr lang="en-US" sz="7200" dirty="0" smtClean="0">
                <a:solidFill>
                  <a:srgbClr val="F07400"/>
                </a:solidFill>
                <a:latin typeface="CabinSketch Bold" charset="0"/>
                <a:ea typeface="MS PGothic" pitchFamily="34" charset="-128"/>
                <a:sym typeface="CabinSketch Bold" charset="0"/>
              </a:rPr>
              <a:t>34% </a:t>
            </a:r>
            <a:r>
              <a:rPr lang="en-US" sz="3600" b="1" dirty="0" smtClean="0">
                <a:solidFill>
                  <a:schemeClr val="tx1"/>
                </a:solidFill>
                <a:latin typeface="Daniel" pitchFamily="34" charset="0"/>
                <a:ea typeface="MS PGothic" pitchFamily="34" charset="-128"/>
                <a:sym typeface="Daniel" pitchFamily="34" charset="0"/>
              </a:rPr>
              <a:t>of campaigns have generated at least 50 leads</a:t>
            </a:r>
          </a:p>
        </p:txBody>
      </p:sp>
      <p:pic>
        <p:nvPicPr>
          <p:cNvPr id="21510" name="Picture 6" descr="E:\Dropbox\wpleadexplosion\main\WPLE 1.4\WPLeadExplosion280513\i\elements\arrows_blue_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08859">
            <a:off x="3838452" y="5449079"/>
            <a:ext cx="1148555" cy="785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E:\Dropbox\wpleadexplosion\main\WPLE 1.4\WPLeadExplosion280513\i\elements\arrows_blue_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55117">
            <a:off x="3978128" y="7292845"/>
            <a:ext cx="825089" cy="102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5240149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1" grpId="0" build="p" autoUpdateAnimBg="0" advAuto="1000"/>
      <p:bldP spid="10" grpId="0" build="p" autoUpdateAnimBg="0" advAuto="1000"/>
      <p:bldP spid="12" grpId="0" build="p" autoUpdateAnimBg="0" advAuto="100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board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ckboard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  <a:extLst>
          <a:ext uri="{91240B29-F687-4F45-9708-019B960494DF}">
            <a14:hiddenLine xmlns:a14="http://schemas.microsoft.com/office/drawing/2010/main"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FFFFFF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lackboar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3786</TotalTime>
  <Pages>0</Pages>
  <Words>153</Words>
  <Characters>0</Characters>
  <Application>Microsoft Office PowerPoint</Application>
  <PresentationFormat>Custom</PresentationFormat>
  <Lines>0</Lines>
  <Paragraphs>28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Blackboard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Jovar</dc:creator>
  <cp:lastModifiedBy>user</cp:lastModifiedBy>
  <cp:revision>250</cp:revision>
  <dcterms:modified xsi:type="dcterms:W3CDTF">2013-06-26T17:05:51Z</dcterms:modified>
</cp:coreProperties>
</file>