
<file path=[Content_Types].xml><?xml version="1.0" encoding="utf-8"?>
<Types xmlns="http://schemas.openxmlformats.org/package/2006/content-types">
  <Default Extension="png" ContentType="image/png"/>
  <Default Extension="tmp"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256" r:id="rId2"/>
    <p:sldId id="326" r:id="rId3"/>
    <p:sldId id="367" r:id="rId4"/>
    <p:sldId id="319" r:id="rId5"/>
    <p:sldId id="258" r:id="rId6"/>
    <p:sldId id="269" r:id="rId7"/>
    <p:sldId id="320" r:id="rId8"/>
    <p:sldId id="271" r:id="rId9"/>
    <p:sldId id="339" r:id="rId10"/>
    <p:sldId id="375" r:id="rId11"/>
    <p:sldId id="376" r:id="rId12"/>
    <p:sldId id="379" r:id="rId13"/>
    <p:sldId id="381" r:id="rId14"/>
    <p:sldId id="382" r:id="rId15"/>
    <p:sldId id="393" r:id="rId16"/>
    <p:sldId id="383" r:id="rId17"/>
    <p:sldId id="394" r:id="rId18"/>
    <p:sldId id="316" r:id="rId19"/>
    <p:sldId id="392" r:id="rId20"/>
    <p:sldId id="388" r:id="rId21"/>
    <p:sldId id="389" r:id="rId22"/>
    <p:sldId id="386" r:id="rId23"/>
    <p:sldId id="373" r:id="rId24"/>
    <p:sldId id="374" r:id="rId25"/>
    <p:sldId id="363" r:id="rId26"/>
    <p:sldId id="330" r:id="rId27"/>
    <p:sldId id="336" r:id="rId28"/>
    <p:sldId id="332" r:id="rId29"/>
    <p:sldId id="333" r:id="rId30"/>
    <p:sldId id="338" r:id="rId31"/>
    <p:sldId id="322" r:id="rId32"/>
    <p:sldId id="356" r:id="rId33"/>
  </p:sldIdLst>
  <p:sldSz cx="9144000" cy="6858000" type="screen4x3"/>
  <p:notesSz cx="6858000" cy="9144000"/>
  <p:defaultTextStyle>
    <a:defPPr>
      <a:defRPr lang="es-E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AE73D"/>
    <a:srgbClr val="70201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265" autoAdjust="0"/>
    <p:restoredTop sz="94660" autoAdjust="0"/>
  </p:normalViewPr>
  <p:slideViewPr>
    <p:cSldViewPr>
      <p:cViewPr>
        <p:scale>
          <a:sx n="80" d="100"/>
          <a:sy n="80" d="100"/>
        </p:scale>
        <p:origin x="-78" y="-72"/>
      </p:cViewPr>
      <p:guideLst>
        <p:guide orient="horz" pos="2160"/>
        <p:guide pos="2880"/>
      </p:guideLst>
    </p:cSldViewPr>
  </p:slideViewPr>
  <p:outlineViewPr>
    <p:cViewPr>
      <p:scale>
        <a:sx n="33" d="100"/>
        <a:sy n="33" d="100"/>
      </p:scale>
      <p:origin x="0" y="21420"/>
    </p:cViewPr>
  </p:outlineViewPr>
  <p:notesTextViewPr>
    <p:cViewPr>
      <p:scale>
        <a:sx n="1" d="1"/>
        <a:sy n="1" d="1"/>
      </p:scale>
      <p:origin x="0" y="0"/>
    </p:cViewPr>
  </p:notesTextViewPr>
  <p:sorterViewPr>
    <p:cViewPr>
      <p:scale>
        <a:sx n="100" d="100"/>
        <a:sy n="100" d="100"/>
      </p:scale>
      <p:origin x="0" y="309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30"/>
    </mc:Choice>
    <mc:Fallback>
      <c:style val="30"/>
    </mc:Fallback>
  </mc:AlternateContent>
  <c:chart>
    <c:autoTitleDeleted val="1"/>
    <c:view3D>
      <c:rotX val="60"/>
      <c:rotY val="0"/>
      <c:rAngAx val="0"/>
      <c:perspective val="30"/>
    </c:view3D>
    <c:floor>
      <c:thickness val="0"/>
    </c:floor>
    <c:sideWall>
      <c:thickness val="0"/>
    </c:sideWall>
    <c:backWall>
      <c:thickness val="0"/>
    </c:backWall>
    <c:plotArea>
      <c:layout>
        <c:manualLayout>
          <c:layoutTarget val="inner"/>
          <c:xMode val="edge"/>
          <c:yMode val="edge"/>
          <c:x val="0.14456358005987441"/>
          <c:y val="0.10416802593388655"/>
          <c:w val="0.5648904552804197"/>
          <c:h val="0.75378466597445015"/>
        </c:manualLayout>
      </c:layout>
      <c:pie3DChart>
        <c:varyColors val="1"/>
        <c:ser>
          <c:idx val="0"/>
          <c:order val="0"/>
          <c:tx>
            <c:strRef>
              <c:f>Hoja1!$B$1</c:f>
              <c:strCache>
                <c:ptCount val="1"/>
                <c:pt idx="0">
                  <c:v>Ventas</c:v>
                </c:pt>
              </c:strCache>
            </c:strRef>
          </c:tx>
          <c:dPt>
            <c:idx val="0"/>
            <c:bubble3D val="0"/>
            <c:spPr>
              <a:solidFill>
                <a:srgbClr val="C00000"/>
              </a:solidFill>
            </c:spPr>
          </c:dPt>
          <c:dPt>
            <c:idx val="1"/>
            <c:bubble3D val="0"/>
            <c:spPr>
              <a:solidFill>
                <a:srgbClr val="FFC000"/>
              </a:solidFill>
            </c:spPr>
          </c:dPt>
          <c:cat>
            <c:strRef>
              <c:f>Hoja1!$A$2:$A$3</c:f>
              <c:strCache>
                <c:ptCount val="2"/>
                <c:pt idx="0">
                  <c:v>Read in 10 Min</c:v>
                </c:pt>
                <c:pt idx="1">
                  <c:v>Not Read in 10 Min</c:v>
                </c:pt>
              </c:strCache>
            </c:strRef>
          </c:cat>
          <c:val>
            <c:numRef>
              <c:f>Hoja1!$B$2:$B$3</c:f>
              <c:numCache>
                <c:formatCode>General</c:formatCode>
                <c:ptCount val="2"/>
                <c:pt idx="0">
                  <c:v>95</c:v>
                </c:pt>
                <c:pt idx="1">
                  <c:v>5</c:v>
                </c:pt>
              </c:numCache>
            </c:numRef>
          </c:val>
        </c:ser>
        <c:dLbls>
          <c:showLegendKey val="0"/>
          <c:showVal val="0"/>
          <c:showCatName val="0"/>
          <c:showSerName val="0"/>
          <c:showPercent val="0"/>
          <c:showBubbleSize val="0"/>
          <c:showLeaderLines val="1"/>
        </c:dLbls>
      </c:pie3DChart>
      <c:spPr>
        <a:noFill/>
        <a:ln w="25378">
          <a:noFill/>
        </a:ln>
      </c:spPr>
    </c:plotArea>
    <c:legend>
      <c:legendPos val="r"/>
      <c:layout>
        <c:manualLayout>
          <c:xMode val="edge"/>
          <c:yMode val="edge"/>
          <c:x val="9.3338006834996171E-2"/>
          <c:y val="0.87125783237707988"/>
          <c:w val="0.65883888520294265"/>
          <c:h val="0.10976779981276952"/>
        </c:manualLayout>
      </c:layout>
      <c:overlay val="0"/>
      <c:txPr>
        <a:bodyPr/>
        <a:lstStyle/>
        <a:p>
          <a:pPr>
            <a:defRPr sz="1713">
              <a:solidFill>
                <a:schemeClr val="tx1">
                  <a:lumMod val="65000"/>
                  <a:lumOff val="35000"/>
                </a:schemeClr>
              </a:solidFill>
            </a:defRPr>
          </a:pPr>
          <a:endParaRPr lang="en-US"/>
        </a:p>
      </c:txPr>
    </c:legend>
    <c:plotVisOnly val="1"/>
    <c:dispBlanksAs val="zero"/>
    <c:showDLblsOverMax val="0"/>
  </c:chart>
  <c:txPr>
    <a:bodyPr/>
    <a:lstStyle/>
    <a:p>
      <a:pPr>
        <a:defRPr sz="2935"/>
      </a:pPr>
      <a:endParaRPr lang="en-US"/>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B9B8E3A-EEA9-4F3C-9346-A0C7B25E7AA4}" type="datetimeFigureOut">
              <a:rPr lang="en-US" smtClean="0"/>
              <a:t>4/11/2013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92F0D0D-4F5A-408B-AEC6-0DB0E893B87D}" type="slidenum">
              <a:rPr lang="en-US" smtClean="0"/>
              <a:t>‹#›</a:t>
            </a:fld>
            <a:endParaRPr lang="en-US"/>
          </a:p>
        </p:txBody>
      </p:sp>
    </p:spTree>
    <p:extLst>
      <p:ext uri="{BB962C8B-B14F-4D97-AF65-F5344CB8AC3E}">
        <p14:creationId xmlns:p14="http://schemas.microsoft.com/office/powerpoint/2010/main" val="223484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6"/>
            <a:ext cx="7772400" cy="1470025"/>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ES"/>
          </a:p>
        </p:txBody>
      </p:sp>
      <p:sp>
        <p:nvSpPr>
          <p:cNvPr id="4" name="3 Marcador de fecha"/>
          <p:cNvSpPr>
            <a:spLocks noGrp="1"/>
          </p:cNvSpPr>
          <p:nvPr>
            <p:ph type="dt" sz="half" idx="10"/>
          </p:nvPr>
        </p:nvSpPr>
        <p:spPr>
          <a:xfrm>
            <a:off x="-684213" y="4868864"/>
            <a:ext cx="2133601" cy="365125"/>
          </a:xfrm>
          <a:prstGeom prst="rect">
            <a:avLst/>
          </a:prstGeom>
        </p:spPr>
        <p:txBody>
          <a:bodyPr/>
          <a:lstStyle>
            <a:lvl1pPr fontAlgn="auto">
              <a:spcBef>
                <a:spcPts val="0"/>
              </a:spcBef>
              <a:spcAft>
                <a:spcPts val="0"/>
              </a:spcAft>
              <a:defRPr>
                <a:latin typeface="+mn-lt"/>
                <a:cs typeface="+mn-cs"/>
              </a:defRPr>
            </a:lvl1pPr>
          </a:lstStyle>
          <a:p>
            <a:pPr>
              <a:defRPr/>
            </a:pPr>
            <a:fld id="{6F2EC4DD-ACAC-4274-BBC0-BDF8153B6DFE}" type="datetimeFigureOut">
              <a:rPr lang="es-ES"/>
              <a:pPr>
                <a:defRPr/>
              </a:pPr>
              <a:t>11/04/2013</a:t>
            </a:fld>
            <a:endParaRPr lang="es-ES"/>
          </a:p>
        </p:txBody>
      </p:sp>
      <p:sp>
        <p:nvSpPr>
          <p:cNvPr id="5" name="4 Marcador de pie de página"/>
          <p:cNvSpPr>
            <a:spLocks noGrp="1"/>
          </p:cNvSpPr>
          <p:nvPr>
            <p:ph type="ftr" sz="quarter" idx="11"/>
          </p:nvPr>
        </p:nvSpPr>
        <p:spPr>
          <a:xfrm>
            <a:off x="3124200" y="6376988"/>
            <a:ext cx="2895600" cy="365125"/>
          </a:xfrm>
          <a:prstGeom prst="rect">
            <a:avLst/>
          </a:prstGeom>
        </p:spPr>
        <p:txBody>
          <a:bodyPr/>
          <a:lstStyle>
            <a:lvl1pPr fontAlgn="auto">
              <a:spcBef>
                <a:spcPts val="0"/>
              </a:spcBef>
              <a:spcAft>
                <a:spcPts val="0"/>
              </a:spcAft>
              <a:defRPr>
                <a:latin typeface="+mn-lt"/>
                <a:cs typeface="+mn-cs"/>
              </a:defRPr>
            </a:lvl1pPr>
          </a:lstStyle>
          <a:p>
            <a:pPr>
              <a:defRPr/>
            </a:pPr>
            <a:endParaRPr lang="es-ES" dirty="0"/>
          </a:p>
        </p:txBody>
      </p:sp>
      <p:sp>
        <p:nvSpPr>
          <p:cNvPr id="6" name="5 Marcador de número de diapositiva"/>
          <p:cNvSpPr>
            <a:spLocks noGrp="1"/>
          </p:cNvSpPr>
          <p:nvPr>
            <p:ph type="sldNum" sz="quarter" idx="12"/>
          </p:nvPr>
        </p:nvSpPr>
        <p:spPr/>
        <p:txBody>
          <a:bodyPr/>
          <a:lstStyle>
            <a:lvl1pPr>
              <a:defRPr/>
            </a:lvl1pPr>
          </a:lstStyle>
          <a:p>
            <a:pPr>
              <a:defRPr/>
            </a:pPr>
            <a:fld id="{548676EC-2EE1-4CFC-9377-755BA4ABF62A}" type="slidenum">
              <a:rPr lang="es-ES"/>
              <a:pPr>
                <a:defRPr/>
              </a:pPr>
              <a:t>‹#›</a:t>
            </a:fld>
            <a:endParaRPr lang="es-ES"/>
          </a:p>
        </p:txBody>
      </p:sp>
    </p:spTree>
    <p:extLst>
      <p:ext uri="{BB962C8B-B14F-4D97-AF65-F5344CB8AC3E}">
        <p14:creationId xmlns:p14="http://schemas.microsoft.com/office/powerpoint/2010/main" val="256702626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hasCustomPrompt="1"/>
          </p:nvPr>
        </p:nvSpPr>
        <p:spPr/>
        <p:txBody>
          <a:bodyPr/>
          <a:lstStyle>
            <a:lvl1pPr>
              <a:defRPr/>
            </a:lvl1pPr>
          </a:lstStyle>
          <a:p>
            <a:r>
              <a:rPr lang="es-ES" dirty="0" err="1" smtClean="0"/>
              <a:t>Click</a:t>
            </a:r>
            <a:r>
              <a:rPr lang="es-ES" dirty="0" smtClean="0"/>
              <a:t> </a:t>
            </a:r>
            <a:r>
              <a:rPr lang="es-ES" dirty="0" err="1" smtClean="0"/>
              <a:t>to</a:t>
            </a:r>
            <a:r>
              <a:rPr lang="es-ES" dirty="0" smtClean="0"/>
              <a:t> </a:t>
            </a:r>
            <a:r>
              <a:rPr lang="es-ES" dirty="0" err="1" smtClean="0"/>
              <a:t>edit</a:t>
            </a:r>
            <a:r>
              <a:rPr lang="es-ES" dirty="0" smtClean="0"/>
              <a:t> </a:t>
            </a:r>
            <a:r>
              <a:rPr lang="es-ES" dirty="0" err="1" smtClean="0"/>
              <a:t>text</a:t>
            </a:r>
            <a:endParaRPr lang="es-ES" dirty="0"/>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a:xfrm>
            <a:off x="-684213" y="4868864"/>
            <a:ext cx="2133601" cy="365125"/>
          </a:xfrm>
          <a:prstGeom prst="rect">
            <a:avLst/>
          </a:prstGeom>
        </p:spPr>
        <p:txBody>
          <a:bodyPr/>
          <a:lstStyle>
            <a:lvl1pPr fontAlgn="auto">
              <a:spcBef>
                <a:spcPts val="0"/>
              </a:spcBef>
              <a:spcAft>
                <a:spcPts val="0"/>
              </a:spcAft>
              <a:defRPr>
                <a:latin typeface="+mn-lt"/>
                <a:cs typeface="+mn-cs"/>
              </a:defRPr>
            </a:lvl1pPr>
          </a:lstStyle>
          <a:p>
            <a:pPr>
              <a:defRPr/>
            </a:pPr>
            <a:fld id="{101B8617-0302-472C-9BBD-9EC700EEBCCF}" type="datetimeFigureOut">
              <a:rPr lang="es-ES"/>
              <a:pPr>
                <a:defRPr/>
              </a:pPr>
              <a:t>11/04/2013</a:t>
            </a:fld>
            <a:endParaRPr lang="es-ES"/>
          </a:p>
        </p:txBody>
      </p:sp>
      <p:sp>
        <p:nvSpPr>
          <p:cNvPr id="5" name="5 Marcador de número de diapositiva"/>
          <p:cNvSpPr>
            <a:spLocks noGrp="1"/>
          </p:cNvSpPr>
          <p:nvPr>
            <p:ph type="sldNum" sz="quarter" idx="11"/>
          </p:nvPr>
        </p:nvSpPr>
        <p:spPr/>
        <p:txBody>
          <a:bodyPr/>
          <a:lstStyle>
            <a:lvl1pPr>
              <a:defRPr/>
            </a:lvl1pPr>
          </a:lstStyle>
          <a:p>
            <a:pPr>
              <a:defRPr/>
            </a:pPr>
            <a:fld id="{C41D0EAF-2B61-48BA-9F00-69E0119DE5C2}" type="slidenum">
              <a:rPr lang="es-ES"/>
              <a:pPr>
                <a:defRPr/>
              </a:pPr>
              <a:t>‹#›</a:t>
            </a:fld>
            <a:endParaRPr lang="es-ES"/>
          </a:p>
        </p:txBody>
      </p:sp>
    </p:spTree>
    <p:extLst>
      <p:ext uri="{BB962C8B-B14F-4D97-AF65-F5344CB8AC3E}">
        <p14:creationId xmlns:p14="http://schemas.microsoft.com/office/powerpoint/2010/main" val="1508066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1"/>
            <a:ext cx="77724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a:xfrm>
            <a:off x="-684213" y="4868864"/>
            <a:ext cx="2133601" cy="365125"/>
          </a:xfrm>
          <a:prstGeom prst="rect">
            <a:avLst/>
          </a:prstGeom>
        </p:spPr>
        <p:txBody>
          <a:bodyPr/>
          <a:lstStyle>
            <a:lvl1pPr fontAlgn="auto">
              <a:spcBef>
                <a:spcPts val="0"/>
              </a:spcBef>
              <a:spcAft>
                <a:spcPts val="0"/>
              </a:spcAft>
              <a:defRPr>
                <a:latin typeface="+mn-lt"/>
                <a:cs typeface="+mn-cs"/>
              </a:defRPr>
            </a:lvl1pPr>
          </a:lstStyle>
          <a:p>
            <a:pPr>
              <a:defRPr/>
            </a:pPr>
            <a:fld id="{9D28CBBC-DE7F-456A-BC63-02BFF7A2C042}" type="datetimeFigureOut">
              <a:rPr lang="es-ES"/>
              <a:pPr>
                <a:defRPr/>
              </a:pPr>
              <a:t>11/04/2013</a:t>
            </a:fld>
            <a:endParaRPr lang="es-ES"/>
          </a:p>
        </p:txBody>
      </p:sp>
      <p:sp>
        <p:nvSpPr>
          <p:cNvPr id="5" name="4 Marcador de pie de página"/>
          <p:cNvSpPr>
            <a:spLocks noGrp="1"/>
          </p:cNvSpPr>
          <p:nvPr>
            <p:ph type="ftr" sz="quarter" idx="11"/>
          </p:nvPr>
        </p:nvSpPr>
        <p:spPr>
          <a:xfrm>
            <a:off x="3124200" y="6376988"/>
            <a:ext cx="2895600" cy="365125"/>
          </a:xfrm>
          <a:prstGeom prst="rect">
            <a:avLst/>
          </a:prstGeom>
        </p:spPr>
        <p:txBody>
          <a:bodyPr/>
          <a:lstStyle>
            <a:lvl1pPr fontAlgn="auto">
              <a:spcBef>
                <a:spcPts val="0"/>
              </a:spcBef>
              <a:spcAft>
                <a:spcPts val="0"/>
              </a:spcAft>
              <a:defRPr>
                <a:latin typeface="+mn-lt"/>
                <a:cs typeface="+mn-cs"/>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525D871B-68E8-4B03-9A4C-E82CEE9FC192}" type="slidenum">
              <a:rPr lang="es-ES"/>
              <a:pPr>
                <a:defRPr/>
              </a:pPr>
              <a:t>‹#›</a:t>
            </a:fld>
            <a:endParaRPr lang="es-ES"/>
          </a:p>
        </p:txBody>
      </p:sp>
    </p:spTree>
    <p:extLst>
      <p:ext uri="{BB962C8B-B14F-4D97-AF65-F5344CB8AC3E}">
        <p14:creationId xmlns:p14="http://schemas.microsoft.com/office/powerpoint/2010/main" val="38635466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t>Haga clic para modificar el estilo de título del patrón</a:t>
            </a:r>
            <a:endParaRPr lang="es-ES" dirty="0"/>
          </a:p>
        </p:txBody>
      </p:sp>
      <p:sp>
        <p:nvSpPr>
          <p:cNvPr id="3" name="2 Marcador de contenido"/>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fecha"/>
          <p:cNvSpPr>
            <a:spLocks noGrp="1"/>
          </p:cNvSpPr>
          <p:nvPr>
            <p:ph type="dt" sz="half" idx="10"/>
          </p:nvPr>
        </p:nvSpPr>
        <p:spPr>
          <a:xfrm>
            <a:off x="-684213" y="4868864"/>
            <a:ext cx="2133601" cy="365125"/>
          </a:xfrm>
          <a:prstGeom prst="rect">
            <a:avLst/>
          </a:prstGeom>
        </p:spPr>
        <p:txBody>
          <a:bodyPr/>
          <a:lstStyle>
            <a:lvl1pPr fontAlgn="auto">
              <a:spcBef>
                <a:spcPts val="0"/>
              </a:spcBef>
              <a:spcAft>
                <a:spcPts val="0"/>
              </a:spcAft>
              <a:defRPr>
                <a:latin typeface="+mn-lt"/>
                <a:cs typeface="+mn-cs"/>
              </a:defRPr>
            </a:lvl1pPr>
          </a:lstStyle>
          <a:p>
            <a:pPr>
              <a:defRPr/>
            </a:pPr>
            <a:fld id="{E198B568-E770-452B-8018-DB8B2C02A4F9}" type="datetimeFigureOut">
              <a:rPr lang="es-ES"/>
              <a:pPr>
                <a:defRPr/>
              </a:pPr>
              <a:t>11/04/2013</a:t>
            </a:fld>
            <a:endParaRPr lang="es-ES"/>
          </a:p>
        </p:txBody>
      </p:sp>
      <p:sp>
        <p:nvSpPr>
          <p:cNvPr id="6" name="5 Marcador de pie de página"/>
          <p:cNvSpPr>
            <a:spLocks noGrp="1"/>
          </p:cNvSpPr>
          <p:nvPr>
            <p:ph type="ftr" sz="quarter" idx="11"/>
          </p:nvPr>
        </p:nvSpPr>
        <p:spPr>
          <a:xfrm>
            <a:off x="3124200" y="6376988"/>
            <a:ext cx="2895600" cy="365125"/>
          </a:xfrm>
          <a:prstGeom prst="rect">
            <a:avLst/>
          </a:prstGeom>
        </p:spPr>
        <p:txBody>
          <a:bodyPr/>
          <a:lstStyle>
            <a:lvl1pPr fontAlgn="auto">
              <a:spcBef>
                <a:spcPts val="0"/>
              </a:spcBef>
              <a:spcAft>
                <a:spcPts val="0"/>
              </a:spcAft>
              <a:defRPr>
                <a:latin typeface="+mn-lt"/>
                <a:cs typeface="+mn-cs"/>
              </a:defRPr>
            </a:lvl1pPr>
          </a:lstStyle>
          <a:p>
            <a:pPr>
              <a:defRPr/>
            </a:pPr>
            <a:endParaRPr lang="es-ES"/>
          </a:p>
        </p:txBody>
      </p:sp>
      <p:sp>
        <p:nvSpPr>
          <p:cNvPr id="7" name="6 Marcador de número de diapositiva"/>
          <p:cNvSpPr>
            <a:spLocks noGrp="1"/>
          </p:cNvSpPr>
          <p:nvPr>
            <p:ph type="sldNum" sz="quarter" idx="12"/>
          </p:nvPr>
        </p:nvSpPr>
        <p:spPr/>
        <p:txBody>
          <a:bodyPr/>
          <a:lstStyle>
            <a:lvl1pPr>
              <a:defRPr/>
            </a:lvl1pPr>
          </a:lstStyle>
          <a:p>
            <a:pPr>
              <a:defRPr/>
            </a:pPr>
            <a:fld id="{F894BF6B-31DA-4831-9566-E9AF4D48D1B7}" type="slidenum">
              <a:rPr lang="es-ES"/>
              <a:pPr>
                <a:defRPr/>
              </a:pPr>
              <a:t>‹#›</a:t>
            </a:fld>
            <a:endParaRPr lang="es-ES"/>
          </a:p>
        </p:txBody>
      </p:sp>
    </p:spTree>
    <p:extLst>
      <p:ext uri="{BB962C8B-B14F-4D97-AF65-F5344CB8AC3E}">
        <p14:creationId xmlns:p14="http://schemas.microsoft.com/office/powerpoint/2010/main" val="28323937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fecha"/>
          <p:cNvSpPr>
            <a:spLocks noGrp="1"/>
          </p:cNvSpPr>
          <p:nvPr>
            <p:ph type="dt" sz="half" idx="10"/>
          </p:nvPr>
        </p:nvSpPr>
        <p:spPr>
          <a:xfrm>
            <a:off x="-684213" y="4868864"/>
            <a:ext cx="2133601" cy="365125"/>
          </a:xfrm>
          <a:prstGeom prst="rect">
            <a:avLst/>
          </a:prstGeom>
        </p:spPr>
        <p:txBody>
          <a:bodyPr/>
          <a:lstStyle>
            <a:lvl1pPr fontAlgn="auto">
              <a:spcBef>
                <a:spcPts val="0"/>
              </a:spcBef>
              <a:spcAft>
                <a:spcPts val="0"/>
              </a:spcAft>
              <a:defRPr>
                <a:latin typeface="+mn-lt"/>
                <a:cs typeface="+mn-cs"/>
              </a:defRPr>
            </a:lvl1pPr>
          </a:lstStyle>
          <a:p>
            <a:pPr>
              <a:defRPr/>
            </a:pPr>
            <a:fld id="{612673DE-3E65-4874-B06A-C98BF2E6D871}" type="datetimeFigureOut">
              <a:rPr lang="es-ES"/>
              <a:pPr>
                <a:defRPr/>
              </a:pPr>
              <a:t>11/04/2013</a:t>
            </a:fld>
            <a:endParaRPr lang="es-ES"/>
          </a:p>
        </p:txBody>
      </p:sp>
      <p:sp>
        <p:nvSpPr>
          <p:cNvPr id="4" name="3 Marcador de pie de página"/>
          <p:cNvSpPr>
            <a:spLocks noGrp="1"/>
          </p:cNvSpPr>
          <p:nvPr>
            <p:ph type="ftr" sz="quarter" idx="11"/>
          </p:nvPr>
        </p:nvSpPr>
        <p:spPr>
          <a:xfrm>
            <a:off x="3124200" y="6376988"/>
            <a:ext cx="2895600" cy="365125"/>
          </a:xfrm>
          <a:prstGeom prst="rect">
            <a:avLst/>
          </a:prstGeom>
        </p:spPr>
        <p:txBody>
          <a:bodyPr/>
          <a:lstStyle>
            <a:lvl1pPr fontAlgn="auto">
              <a:spcBef>
                <a:spcPts val="0"/>
              </a:spcBef>
              <a:spcAft>
                <a:spcPts val="0"/>
              </a:spcAft>
              <a:defRPr>
                <a:latin typeface="+mn-lt"/>
                <a:cs typeface="+mn-cs"/>
              </a:defRPr>
            </a:lvl1pPr>
          </a:lstStyle>
          <a:p>
            <a:pPr>
              <a:defRPr/>
            </a:pPr>
            <a:endParaRPr lang="es-ES"/>
          </a:p>
        </p:txBody>
      </p:sp>
      <p:sp>
        <p:nvSpPr>
          <p:cNvPr id="5" name="4 Marcador de número de diapositiva"/>
          <p:cNvSpPr>
            <a:spLocks noGrp="1"/>
          </p:cNvSpPr>
          <p:nvPr>
            <p:ph type="sldNum" sz="quarter" idx="12"/>
          </p:nvPr>
        </p:nvSpPr>
        <p:spPr/>
        <p:txBody>
          <a:bodyPr/>
          <a:lstStyle>
            <a:lvl1pPr>
              <a:defRPr/>
            </a:lvl1pPr>
          </a:lstStyle>
          <a:p>
            <a:pPr>
              <a:defRPr/>
            </a:pPr>
            <a:fld id="{24FDA70E-03E2-4431-9ED0-7441DAC510FC}" type="slidenum">
              <a:rPr lang="es-ES"/>
              <a:pPr>
                <a:defRPr/>
              </a:pPr>
              <a:t>‹#›</a:t>
            </a:fld>
            <a:endParaRPr lang="es-ES"/>
          </a:p>
        </p:txBody>
      </p:sp>
    </p:spTree>
    <p:extLst>
      <p:ext uri="{BB962C8B-B14F-4D97-AF65-F5344CB8AC3E}">
        <p14:creationId xmlns:p14="http://schemas.microsoft.com/office/powerpoint/2010/main" val="29518390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11" Type="http://schemas.microsoft.com/office/2007/relationships/hdphoto" Target="../media/hdphoto1.wdp"/><Relationship Id="rId5" Type="http://schemas.openxmlformats.org/officeDocument/2006/relationships/slideLayout" Target="../slideLayouts/slideLayout5.xml"/><Relationship Id="rId10" Type="http://schemas.openxmlformats.org/officeDocument/2006/relationships/image" Target="../media/image4.png"/><Relationship Id="rId4" Type="http://schemas.openxmlformats.org/officeDocument/2006/relationships/slideLayout" Target="../slideLayouts/slideLayout4.xml"/><Relationship Id="rId9"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7">
            <a:lum/>
          </a:blip>
          <a:srcRect/>
          <a:stretch>
            <a:fillRect/>
          </a:stretch>
        </a:blipFill>
        <a:effectLst/>
      </p:bgPr>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7"/>
            <a:ext cx="8229600" cy="1143000"/>
          </a:xfrm>
          <a:prstGeom prst="rect">
            <a:avLst/>
          </a:prstGeom>
        </p:spPr>
        <p:txBody>
          <a:bodyPr vert="horz" lIns="91440" tIns="45720" rIns="91440" bIns="45720" rtlCol="0" anchor="ctr">
            <a:noAutofit/>
          </a:bodyPr>
          <a:lstStyle/>
          <a:p>
            <a:r>
              <a:rPr lang="en-US" dirty="0" smtClean="0"/>
              <a:t>Add your logo to this master– Slide 1</a:t>
            </a:r>
            <a:endParaRPr lang="es-ES" dirty="0"/>
          </a:p>
        </p:txBody>
      </p:sp>
      <p:sp>
        <p:nvSpPr>
          <p:cNvPr id="1027" name="2 Marcador de texto"/>
          <p:cNvSpPr>
            <a:spLocks noGrp="1"/>
          </p:cNvSpPr>
          <p:nvPr>
            <p:ph type="body" idx="1"/>
          </p:nvPr>
        </p:nvSpPr>
        <p:spPr bwMode="auto">
          <a:xfrm>
            <a:off x="457200" y="1600201"/>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s-ES" dirty="0" err="1" smtClean="0"/>
              <a:t>Second</a:t>
            </a:r>
            <a:r>
              <a:rPr lang="es-ES" dirty="0" smtClean="0"/>
              <a:t> </a:t>
            </a:r>
            <a:r>
              <a:rPr lang="es-ES" dirty="0" err="1" smtClean="0"/>
              <a:t>Level</a:t>
            </a:r>
            <a:endParaRPr lang="es-ES" dirty="0" smtClean="0"/>
          </a:p>
          <a:p>
            <a:pPr lvl="2"/>
            <a:r>
              <a:rPr lang="es-ES" dirty="0" err="1" smtClean="0"/>
              <a:t>Third</a:t>
            </a:r>
            <a:r>
              <a:rPr lang="es-ES" dirty="0" smtClean="0"/>
              <a:t> </a:t>
            </a:r>
            <a:r>
              <a:rPr lang="es-ES" dirty="0" err="1" smtClean="0"/>
              <a:t>Level</a:t>
            </a:r>
            <a:endParaRPr lang="es-ES" dirty="0" smtClean="0"/>
          </a:p>
          <a:p>
            <a:pPr lvl="3"/>
            <a:r>
              <a:rPr lang="es-ES" dirty="0" err="1" smtClean="0"/>
              <a:t>Fourth</a:t>
            </a:r>
            <a:r>
              <a:rPr lang="es-ES" dirty="0" smtClean="0"/>
              <a:t> </a:t>
            </a:r>
            <a:r>
              <a:rPr lang="es-ES" dirty="0" err="1" smtClean="0"/>
              <a:t>Level</a:t>
            </a:r>
            <a:endParaRPr lang="es-ES" dirty="0" smtClean="0"/>
          </a:p>
          <a:p>
            <a:pPr lvl="4"/>
            <a:r>
              <a:rPr lang="es-ES" dirty="0" err="1" smtClean="0"/>
              <a:t>Fifth</a:t>
            </a:r>
            <a:r>
              <a:rPr lang="es-ES" dirty="0" smtClean="0"/>
              <a:t> </a:t>
            </a:r>
            <a:r>
              <a:rPr lang="es-ES" dirty="0" err="1" smtClean="0"/>
              <a:t>Level</a:t>
            </a:r>
            <a:endParaRPr lang="es-ES" dirty="0" smtClean="0"/>
          </a:p>
        </p:txBody>
      </p:sp>
      <p:sp>
        <p:nvSpPr>
          <p:cNvPr id="6" name="5 Marcador de número de diapositiva"/>
          <p:cNvSpPr>
            <a:spLocks noGrp="1"/>
          </p:cNvSpPr>
          <p:nvPr>
            <p:ph type="sldNum" sz="quarter" idx="4"/>
          </p:nvPr>
        </p:nvSpPr>
        <p:spPr>
          <a:xfrm>
            <a:off x="6553200" y="6356351"/>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cs typeface="+mn-cs"/>
              </a:defRPr>
            </a:lvl1pPr>
          </a:lstStyle>
          <a:p>
            <a:pPr>
              <a:defRPr/>
            </a:pPr>
            <a:fld id="{9E57E206-ACC7-47CC-9D0B-2B6533544BD6}" type="slidenum">
              <a:rPr lang="es-ES"/>
              <a:pPr>
                <a:defRPr/>
              </a:pPr>
              <a:t>‹#›</a:t>
            </a:fld>
            <a:endParaRPr lang="es-ES"/>
          </a:p>
        </p:txBody>
      </p:sp>
      <p:sp>
        <p:nvSpPr>
          <p:cNvPr id="10" name="1 Título"/>
          <p:cNvSpPr txBox="1">
            <a:spLocks/>
          </p:cNvSpPr>
          <p:nvPr userDrawn="1"/>
        </p:nvSpPr>
        <p:spPr>
          <a:xfrm>
            <a:off x="2800351" y="6338889"/>
            <a:ext cx="3743325" cy="474663"/>
          </a:xfrm>
          <a:prstGeom prst="rect">
            <a:avLst/>
          </a:prstGeom>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en-US" sz="2400" b="1" dirty="0" smtClean="0">
                <a:solidFill>
                  <a:schemeClr val="bg1">
                    <a:lumMod val="65000"/>
                  </a:schemeClr>
                </a:solidFill>
              </a:rPr>
              <a:t>WWW.SQUEEZEMOBI.COM</a:t>
            </a:r>
            <a:endParaRPr lang="en-US" sz="2400" b="1" dirty="0">
              <a:solidFill>
                <a:schemeClr val="bg1">
                  <a:lumMod val="65000"/>
                </a:schemeClr>
              </a:solidFill>
            </a:endParaRPr>
          </a:p>
        </p:txBody>
      </p:sp>
      <p:pic>
        <p:nvPicPr>
          <p:cNvPr id="1033" name="Imagen 5" descr="C:\Users\Design\Documents\Edu\Product Launch\shadown.png"/>
          <p:cNvPicPr>
            <a:picLocks noChangeAspect="1" noChangeArrowheads="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2384425" y="6021389"/>
            <a:ext cx="762000" cy="98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4" name="Imagen 5" descr="C:\Users\Design\Documents\Edu\Product Launch\shadown.png"/>
          <p:cNvPicPr>
            <a:picLocks noChangeAspect="1" noChangeArrowheads="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5969000" y="6021389"/>
            <a:ext cx="763588" cy="98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userDrawn="1"/>
        </p:nvSpPr>
        <p:spPr>
          <a:xfrm>
            <a:off x="-9525" y="6029605"/>
            <a:ext cx="9189720" cy="1463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2" descr="C:\Users\cafe\Documents\SM\logo\Logo_Bright Pink\Bright Pink\SqueezeMobi_logo_nobottom-01.png"/>
          <p:cNvPicPr>
            <a:picLocks noChangeAspect="1" noChangeArrowheads="1"/>
          </p:cNvPicPr>
          <p:nvPr userDrawn="1"/>
        </p:nvPicPr>
        <p:blipFill>
          <a:blip r:embed="rId10" cstate="print">
            <a:extLst>
              <a:ext uri="{BEBA8EAE-BF5A-486C-A8C5-ECC9F3942E4B}">
                <a14:imgProps xmlns:a14="http://schemas.microsoft.com/office/drawing/2010/main">
                  <a14:imgLayer r:embed="rId11">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359738" y="6284120"/>
            <a:ext cx="1641140" cy="45720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9" r:id="rId5"/>
  </p:sldLayoutIdLst>
  <p:timing>
    <p:tnLst>
      <p:par>
        <p:cTn id="1" dur="indefinite" restart="never" nodeType="tmRoot"/>
      </p:par>
    </p:tnLst>
  </p:timing>
  <p:txStyles>
    <p:titleStyle>
      <a:lvl1pPr algn="l" rtl="0" fontAlgn="base">
        <a:lnSpc>
          <a:spcPct val="75000"/>
        </a:lnSpc>
        <a:spcBef>
          <a:spcPct val="0"/>
        </a:spcBef>
        <a:spcAft>
          <a:spcPct val="0"/>
        </a:spcAft>
        <a:defRPr lang="es-ES" sz="4900" b="1" kern="1200" cap="all" baseline="0" dirty="0">
          <a:solidFill>
            <a:srgbClr val="404040"/>
          </a:solidFill>
          <a:latin typeface="+mj-lt"/>
          <a:ea typeface="+mj-ea"/>
          <a:cs typeface="+mj-cs"/>
        </a:defRPr>
      </a:lvl1pPr>
      <a:lvl2pPr algn="l" rtl="0" fontAlgn="base">
        <a:lnSpc>
          <a:spcPct val="75000"/>
        </a:lnSpc>
        <a:spcBef>
          <a:spcPct val="0"/>
        </a:spcBef>
        <a:spcAft>
          <a:spcPct val="0"/>
        </a:spcAft>
        <a:defRPr sz="4900" b="1">
          <a:solidFill>
            <a:srgbClr val="404040"/>
          </a:solidFill>
          <a:latin typeface="Calibri" pitchFamily="34" charset="0"/>
        </a:defRPr>
      </a:lvl2pPr>
      <a:lvl3pPr algn="l" rtl="0" fontAlgn="base">
        <a:lnSpc>
          <a:spcPct val="75000"/>
        </a:lnSpc>
        <a:spcBef>
          <a:spcPct val="0"/>
        </a:spcBef>
        <a:spcAft>
          <a:spcPct val="0"/>
        </a:spcAft>
        <a:defRPr sz="4900" b="1">
          <a:solidFill>
            <a:srgbClr val="404040"/>
          </a:solidFill>
          <a:latin typeface="Calibri" pitchFamily="34" charset="0"/>
        </a:defRPr>
      </a:lvl3pPr>
      <a:lvl4pPr algn="l" rtl="0" fontAlgn="base">
        <a:lnSpc>
          <a:spcPct val="75000"/>
        </a:lnSpc>
        <a:spcBef>
          <a:spcPct val="0"/>
        </a:spcBef>
        <a:spcAft>
          <a:spcPct val="0"/>
        </a:spcAft>
        <a:defRPr sz="4900" b="1">
          <a:solidFill>
            <a:srgbClr val="404040"/>
          </a:solidFill>
          <a:latin typeface="Calibri" pitchFamily="34" charset="0"/>
        </a:defRPr>
      </a:lvl4pPr>
      <a:lvl5pPr algn="l" rtl="0" fontAlgn="base">
        <a:lnSpc>
          <a:spcPct val="75000"/>
        </a:lnSpc>
        <a:spcBef>
          <a:spcPct val="0"/>
        </a:spcBef>
        <a:spcAft>
          <a:spcPct val="0"/>
        </a:spcAft>
        <a:defRPr sz="4900" b="1">
          <a:solidFill>
            <a:srgbClr val="404040"/>
          </a:solidFill>
          <a:latin typeface="Calibri" pitchFamily="34" charset="0"/>
        </a:defRPr>
      </a:lvl5pPr>
      <a:lvl6pPr marL="457200" algn="l" rtl="0" fontAlgn="base">
        <a:lnSpc>
          <a:spcPct val="75000"/>
        </a:lnSpc>
        <a:spcBef>
          <a:spcPct val="0"/>
        </a:spcBef>
        <a:spcAft>
          <a:spcPct val="0"/>
        </a:spcAft>
        <a:defRPr sz="4900" b="1">
          <a:solidFill>
            <a:srgbClr val="404040"/>
          </a:solidFill>
          <a:latin typeface="Calibri" pitchFamily="34" charset="0"/>
        </a:defRPr>
      </a:lvl6pPr>
      <a:lvl7pPr marL="914400" algn="l" rtl="0" fontAlgn="base">
        <a:lnSpc>
          <a:spcPct val="75000"/>
        </a:lnSpc>
        <a:spcBef>
          <a:spcPct val="0"/>
        </a:spcBef>
        <a:spcAft>
          <a:spcPct val="0"/>
        </a:spcAft>
        <a:defRPr sz="4900" b="1">
          <a:solidFill>
            <a:srgbClr val="404040"/>
          </a:solidFill>
          <a:latin typeface="Calibri" pitchFamily="34" charset="0"/>
        </a:defRPr>
      </a:lvl7pPr>
      <a:lvl8pPr marL="1371600" algn="l" rtl="0" fontAlgn="base">
        <a:lnSpc>
          <a:spcPct val="75000"/>
        </a:lnSpc>
        <a:spcBef>
          <a:spcPct val="0"/>
        </a:spcBef>
        <a:spcAft>
          <a:spcPct val="0"/>
        </a:spcAft>
        <a:defRPr sz="4900" b="1">
          <a:solidFill>
            <a:srgbClr val="404040"/>
          </a:solidFill>
          <a:latin typeface="Calibri" pitchFamily="34" charset="0"/>
        </a:defRPr>
      </a:lvl8pPr>
      <a:lvl9pPr marL="1828800" algn="l" rtl="0" fontAlgn="base">
        <a:lnSpc>
          <a:spcPct val="75000"/>
        </a:lnSpc>
        <a:spcBef>
          <a:spcPct val="0"/>
        </a:spcBef>
        <a:spcAft>
          <a:spcPct val="0"/>
        </a:spcAft>
        <a:defRPr sz="4900" b="1">
          <a:solidFill>
            <a:srgbClr val="404040"/>
          </a:solidFill>
          <a:latin typeface="Calibri" pitchFamily="34" charset="0"/>
        </a:defRPr>
      </a:lvl9pPr>
    </p:titleStyle>
    <p:bodyStyle>
      <a:lvl1pPr marL="342900" indent="-342900" algn="l" rtl="0" fontAlgn="base">
        <a:spcBef>
          <a:spcPct val="20000"/>
        </a:spcBef>
        <a:spcAft>
          <a:spcPct val="0"/>
        </a:spcAft>
        <a:buClr>
          <a:schemeClr val="accent1"/>
        </a:buClr>
        <a:buSzPct val="120000"/>
        <a:buFont typeface="Wingdings" pitchFamily="2" charset="2"/>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itchFamily="34" charset="0"/>
        <a:buChar char="»"/>
        <a:defRPr sz="2000" kern="1200" baseline="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www.warriorplus.com/linkwso/6ty1z4/29092" TargetMode="External"/><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1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2.tmp"/><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44.tmp"/><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22.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52.tmp"/><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hyperlink" Target="../AppData/Local/AppData/Local/Microsoft/Windows/Temporary%20Internet%20Files/Low/Content.IE5/AppData/Local/Microsoft/Windows/Temporary%20Internet%20Files/AppData/Local/Temp/4INFO_PartnerAgreement_AdvaText_2010_09_28.docx" TargetMode="External"/><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25.gif"/><Relationship Id="rId18" Type="http://schemas.openxmlformats.org/officeDocument/2006/relationships/image" Target="../media/image30.png"/><Relationship Id="rId3" Type="http://schemas.openxmlformats.org/officeDocument/2006/relationships/image" Target="../media/image15.png"/><Relationship Id="rId21" Type="http://schemas.openxmlformats.org/officeDocument/2006/relationships/image" Target="../media/image33.jpeg"/><Relationship Id="rId7" Type="http://schemas.openxmlformats.org/officeDocument/2006/relationships/image" Target="../media/image19.png"/><Relationship Id="rId12" Type="http://schemas.openxmlformats.org/officeDocument/2006/relationships/image" Target="../media/image24.png"/><Relationship Id="rId17" Type="http://schemas.openxmlformats.org/officeDocument/2006/relationships/image" Target="../media/image29.jpeg"/><Relationship Id="rId2" Type="http://schemas.openxmlformats.org/officeDocument/2006/relationships/image" Target="../media/image14.png"/><Relationship Id="rId16" Type="http://schemas.openxmlformats.org/officeDocument/2006/relationships/image" Target="../media/image28.jpeg"/><Relationship Id="rId20" Type="http://schemas.openxmlformats.org/officeDocument/2006/relationships/image" Target="../media/image32.png"/><Relationship Id="rId1" Type="http://schemas.openxmlformats.org/officeDocument/2006/relationships/slideLayout" Target="../slideLayouts/slideLayout2.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5" Type="http://schemas.openxmlformats.org/officeDocument/2006/relationships/image" Target="../media/image27.png"/><Relationship Id="rId10" Type="http://schemas.openxmlformats.org/officeDocument/2006/relationships/image" Target="../media/image22.png"/><Relationship Id="rId19" Type="http://schemas.openxmlformats.org/officeDocument/2006/relationships/image" Target="../media/image31.png"/><Relationship Id="rId4" Type="http://schemas.openxmlformats.org/officeDocument/2006/relationships/image" Target="../media/image16.png"/><Relationship Id="rId9" Type="http://schemas.openxmlformats.org/officeDocument/2006/relationships/image" Target="../media/image21.png"/><Relationship Id="rId14" Type="http://schemas.openxmlformats.org/officeDocument/2006/relationships/image" Target="../media/image2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4437367"/>
            <a:ext cx="9144000" cy="16799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2 Subtítulo"/>
          <p:cNvSpPr>
            <a:spLocks noGrp="1"/>
          </p:cNvSpPr>
          <p:nvPr>
            <p:ph type="subTitle" idx="1"/>
          </p:nvPr>
        </p:nvSpPr>
        <p:spPr>
          <a:xfrm>
            <a:off x="3976117" y="164637"/>
            <a:ext cx="5094287" cy="2170416"/>
          </a:xfrm>
        </p:spPr>
        <p:txBody>
          <a:bodyPr/>
          <a:lstStyle/>
          <a:p>
            <a:pPr algn="l"/>
            <a:r>
              <a:rPr lang="es-ES" sz="4000" b="1" dirty="0" smtClean="0">
                <a:solidFill>
                  <a:schemeClr val="tx1"/>
                </a:solidFill>
              </a:rPr>
              <a:t>3 </a:t>
            </a:r>
            <a:r>
              <a:rPr lang="es-ES" sz="4000" b="1" dirty="0" err="1" smtClean="0">
                <a:solidFill>
                  <a:schemeClr val="tx1"/>
                </a:solidFill>
              </a:rPr>
              <a:t>Ways</a:t>
            </a:r>
            <a:r>
              <a:rPr lang="es-ES" sz="4000" b="1" dirty="0" smtClean="0">
                <a:solidFill>
                  <a:schemeClr val="tx1"/>
                </a:solidFill>
              </a:rPr>
              <a:t> </a:t>
            </a:r>
            <a:r>
              <a:rPr lang="es-ES" sz="4000" b="1" dirty="0" err="1" smtClean="0">
                <a:solidFill>
                  <a:schemeClr val="tx1"/>
                </a:solidFill>
              </a:rPr>
              <a:t>to</a:t>
            </a:r>
            <a:r>
              <a:rPr lang="es-ES" sz="4000" b="1" dirty="0" smtClean="0">
                <a:solidFill>
                  <a:schemeClr val="tx1"/>
                </a:solidFill>
              </a:rPr>
              <a:t> </a:t>
            </a:r>
            <a:r>
              <a:rPr lang="es-ES" sz="4000" b="1" dirty="0" err="1" smtClean="0">
                <a:solidFill>
                  <a:schemeClr val="tx1"/>
                </a:solidFill>
              </a:rPr>
              <a:t>Leverage</a:t>
            </a:r>
            <a:r>
              <a:rPr lang="es-ES" sz="4000" b="1" dirty="0" smtClean="0">
                <a:solidFill>
                  <a:schemeClr val="tx1"/>
                </a:solidFill>
              </a:rPr>
              <a:t> Mobile Marketing </a:t>
            </a:r>
            <a:r>
              <a:rPr lang="es-ES" sz="4000" b="1" dirty="0" err="1" smtClean="0">
                <a:solidFill>
                  <a:schemeClr val="tx1"/>
                </a:solidFill>
              </a:rPr>
              <a:t>Strategies</a:t>
            </a:r>
            <a:r>
              <a:rPr lang="es-ES" sz="4000" b="1" dirty="0" smtClean="0">
                <a:solidFill>
                  <a:schemeClr val="tx1"/>
                </a:solidFill>
              </a:rPr>
              <a:t> as a </a:t>
            </a:r>
            <a:r>
              <a:rPr lang="es-ES" sz="4000" b="1" dirty="0" err="1" smtClean="0">
                <a:solidFill>
                  <a:schemeClr val="tx1"/>
                </a:solidFill>
              </a:rPr>
              <a:t>Realtor</a:t>
            </a:r>
            <a:endParaRPr lang="es-ES" sz="4000" b="1" dirty="0" smtClean="0">
              <a:solidFill>
                <a:schemeClr val="tx1"/>
              </a:solidFill>
            </a:endParaRPr>
          </a:p>
        </p:txBody>
      </p:sp>
      <p:sp>
        <p:nvSpPr>
          <p:cNvPr id="10" name="9 CuadroTexto"/>
          <p:cNvSpPr txBox="1"/>
          <p:nvPr/>
        </p:nvSpPr>
        <p:spPr>
          <a:xfrm>
            <a:off x="4023742" y="2543177"/>
            <a:ext cx="4968875" cy="1384995"/>
          </a:xfrm>
          <a:prstGeom prst="rect">
            <a:avLst/>
          </a:prstGeom>
          <a:noFill/>
        </p:spPr>
        <p:txBody>
          <a:bodyPr>
            <a:spAutoFit/>
          </a:bodyPr>
          <a:lstStyle/>
          <a:p>
            <a:pPr fontAlgn="auto">
              <a:spcBef>
                <a:spcPts val="0"/>
              </a:spcBef>
              <a:spcAft>
                <a:spcPts val="0"/>
              </a:spcAft>
              <a:defRPr/>
            </a:pPr>
            <a:r>
              <a:rPr lang="en-US" sz="1400" b="1" dirty="0" err="1" smtClean="0">
                <a:solidFill>
                  <a:schemeClr val="bg1">
                    <a:lumMod val="50000"/>
                  </a:schemeClr>
                </a:solidFill>
                <a:latin typeface="+mn-lt"/>
                <a:cs typeface="+mn-cs"/>
              </a:rPr>
              <a:t>SqueezeMobi</a:t>
            </a:r>
            <a:r>
              <a:rPr lang="en-US" sz="1400" b="1" dirty="0" smtClean="0">
                <a:solidFill>
                  <a:schemeClr val="bg1">
                    <a:lumMod val="50000"/>
                  </a:schemeClr>
                </a:solidFill>
                <a:latin typeface="+mn-lt"/>
                <a:cs typeface="+mn-cs"/>
              </a:rPr>
              <a:t>, Ltd.</a:t>
            </a:r>
            <a:r>
              <a:rPr lang="en-US" sz="1400" b="1" dirty="0" smtClean="0">
                <a:solidFill>
                  <a:schemeClr val="bg1">
                    <a:lumMod val="50000"/>
                  </a:schemeClr>
                </a:solidFill>
                <a:latin typeface="+mn-lt"/>
                <a:cs typeface="+mn-cs"/>
              </a:rPr>
              <a:t> </a:t>
            </a:r>
            <a:r>
              <a:rPr lang="en-US" sz="1400" b="1" dirty="0" smtClean="0">
                <a:solidFill>
                  <a:schemeClr val="bg1">
                    <a:lumMod val="50000"/>
                  </a:schemeClr>
                </a:solidFill>
                <a:latin typeface="+mn-lt"/>
                <a:cs typeface="+mn-cs"/>
              </a:rPr>
              <a:t>is a mobile consulting firm that offers a full range of services to engineer a successful revenue-enhancing mobile marketing campaign for your business. We guarantee an increase in revenues from our services providing you with the mobile marketing campaign free of charge if it does not add value. </a:t>
            </a:r>
            <a:endParaRPr lang="en-US" sz="1400" b="1" dirty="0">
              <a:solidFill>
                <a:schemeClr val="bg1">
                  <a:lumMod val="50000"/>
                </a:schemeClr>
              </a:solidFill>
              <a:latin typeface="+mn-lt"/>
              <a:cs typeface="+mn-cs"/>
            </a:endParaRPr>
          </a:p>
        </p:txBody>
      </p:sp>
      <p:grpSp>
        <p:nvGrpSpPr>
          <p:cNvPr id="11" name="14 Grupo"/>
          <p:cNvGrpSpPr>
            <a:grpSpLocks/>
          </p:cNvGrpSpPr>
          <p:nvPr/>
        </p:nvGrpSpPr>
        <p:grpSpPr bwMode="auto">
          <a:xfrm>
            <a:off x="3321050" y="4581128"/>
            <a:ext cx="2520950" cy="1299826"/>
            <a:chOff x="3321737" y="4986086"/>
            <a:chExt cx="2520280" cy="1298491"/>
          </a:xfrm>
        </p:grpSpPr>
        <p:sp>
          <p:nvSpPr>
            <p:cNvPr id="6" name="5 CuadroTexto"/>
            <p:cNvSpPr txBox="1"/>
            <p:nvPr/>
          </p:nvSpPr>
          <p:spPr>
            <a:xfrm>
              <a:off x="3923240" y="5085184"/>
              <a:ext cx="1696586" cy="461191"/>
            </a:xfrm>
            <a:prstGeom prst="rect">
              <a:avLst/>
            </a:prstGeom>
            <a:noFill/>
          </p:spPr>
          <p:txBody>
            <a:bodyPr>
              <a:spAutoFit/>
            </a:bodyPr>
            <a:lstStyle/>
            <a:p>
              <a:pPr fontAlgn="auto">
                <a:spcBef>
                  <a:spcPts val="0"/>
                </a:spcBef>
                <a:spcAft>
                  <a:spcPts val="0"/>
                </a:spcAft>
                <a:defRPr/>
              </a:pPr>
              <a:r>
                <a:rPr lang="es-HN" sz="2400" b="1" dirty="0" err="1" smtClean="0">
                  <a:solidFill>
                    <a:schemeClr val="bg1"/>
                  </a:solidFill>
                  <a:effectLst>
                    <a:outerShdw blurRad="50800" dist="38100" dir="16200000" rotWithShape="0">
                      <a:prstClr val="black">
                        <a:alpha val="40000"/>
                      </a:prstClr>
                    </a:outerShdw>
                  </a:effectLst>
                  <a:latin typeface="+mn-lt"/>
                  <a:cs typeface="+mn-cs"/>
                </a:rPr>
                <a:t>Technology</a:t>
              </a:r>
              <a:endParaRPr lang="es-ES" sz="2400" b="1" dirty="0">
                <a:solidFill>
                  <a:schemeClr val="bg1"/>
                </a:solidFill>
                <a:effectLst>
                  <a:outerShdw blurRad="50800" dist="38100" dir="16200000" rotWithShape="0">
                    <a:prstClr val="black">
                      <a:alpha val="40000"/>
                    </a:prstClr>
                  </a:outerShdw>
                </a:effectLst>
                <a:latin typeface="+mn-lt"/>
                <a:cs typeface="+mn-cs"/>
              </a:endParaRPr>
            </a:p>
          </p:txBody>
        </p:sp>
        <p:sp>
          <p:nvSpPr>
            <p:cNvPr id="7" name="6 CuadroTexto"/>
            <p:cNvSpPr txBox="1"/>
            <p:nvPr/>
          </p:nvSpPr>
          <p:spPr>
            <a:xfrm>
              <a:off x="3321737" y="5546672"/>
              <a:ext cx="2520280" cy="737905"/>
            </a:xfrm>
            <a:prstGeom prst="rect">
              <a:avLst/>
            </a:prstGeom>
            <a:noFill/>
          </p:spPr>
          <p:txBody>
            <a:bodyPr>
              <a:spAutoFit/>
            </a:bodyPr>
            <a:lstStyle/>
            <a:p>
              <a:pPr fontAlgn="auto">
                <a:spcBef>
                  <a:spcPts val="0"/>
                </a:spcBef>
                <a:spcAft>
                  <a:spcPts val="0"/>
                </a:spcAft>
                <a:defRPr/>
              </a:pPr>
              <a:r>
                <a:rPr lang="en-US" sz="1050" dirty="0" smtClean="0">
                  <a:solidFill>
                    <a:schemeClr val="bg1"/>
                  </a:solidFill>
                  <a:latin typeface="+mn-lt"/>
                  <a:cs typeface="+mn-cs"/>
                </a:rPr>
                <a:t>As experts in the field, we bring cutting-edge mobile technology delivering campaigns that wow customers ensuring top notch conversion rates.</a:t>
              </a:r>
              <a:endParaRPr lang="es-ES" sz="1050" dirty="0">
                <a:solidFill>
                  <a:schemeClr val="bg1"/>
                </a:solidFill>
                <a:latin typeface="+mn-lt"/>
                <a:cs typeface="+mn-cs"/>
              </a:endParaRPr>
            </a:p>
          </p:txBody>
        </p:sp>
        <p:pic>
          <p:nvPicPr>
            <p:cNvPr id="18450" name="Imagen 4" descr="C:\Users\Design\Documents\Edu\GR\Big Idea PPT\icons\check.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419872" y="4986086"/>
              <a:ext cx="457078" cy="456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3" name="12 Grupo"/>
          <p:cNvGrpSpPr>
            <a:grpSpLocks/>
          </p:cNvGrpSpPr>
          <p:nvPr/>
        </p:nvGrpSpPr>
        <p:grpSpPr bwMode="auto">
          <a:xfrm>
            <a:off x="225425" y="4581128"/>
            <a:ext cx="2520950" cy="1138240"/>
            <a:chOff x="225393" y="4986088"/>
            <a:chExt cx="2520280" cy="1137073"/>
          </a:xfrm>
        </p:grpSpPr>
        <p:sp>
          <p:nvSpPr>
            <p:cNvPr id="4" name="3 CuadroTexto"/>
            <p:cNvSpPr txBox="1"/>
            <p:nvPr/>
          </p:nvSpPr>
          <p:spPr>
            <a:xfrm>
              <a:off x="826896" y="5085184"/>
              <a:ext cx="1801333" cy="461192"/>
            </a:xfrm>
            <a:prstGeom prst="rect">
              <a:avLst/>
            </a:prstGeom>
            <a:noFill/>
          </p:spPr>
          <p:txBody>
            <a:bodyPr>
              <a:spAutoFit/>
            </a:bodyPr>
            <a:lstStyle/>
            <a:p>
              <a:pPr fontAlgn="auto">
                <a:spcBef>
                  <a:spcPts val="0"/>
                </a:spcBef>
                <a:spcAft>
                  <a:spcPts val="0"/>
                </a:spcAft>
                <a:defRPr/>
              </a:pPr>
              <a:r>
                <a:rPr lang="es-HN" sz="2400" b="1" dirty="0" err="1" smtClean="0">
                  <a:solidFill>
                    <a:schemeClr val="bg1"/>
                  </a:solidFill>
                  <a:effectLst>
                    <a:outerShdw blurRad="50800" dist="38100" dir="16200000" rotWithShape="0">
                      <a:prstClr val="black">
                        <a:alpha val="40000"/>
                      </a:prstClr>
                    </a:outerShdw>
                  </a:effectLst>
                  <a:latin typeface="+mn-lt"/>
                  <a:cs typeface="+mn-cs"/>
                </a:rPr>
                <a:t>Revenues</a:t>
              </a:r>
              <a:endParaRPr lang="es-ES" sz="2400" b="1" dirty="0">
                <a:solidFill>
                  <a:schemeClr val="bg1"/>
                </a:solidFill>
                <a:effectLst>
                  <a:outerShdw blurRad="50800" dist="38100" dir="16200000" rotWithShape="0">
                    <a:prstClr val="black">
                      <a:alpha val="40000"/>
                    </a:prstClr>
                  </a:outerShdw>
                </a:effectLst>
                <a:latin typeface="+mn-lt"/>
                <a:cs typeface="+mn-cs"/>
              </a:endParaRPr>
            </a:p>
          </p:txBody>
        </p:sp>
        <p:sp>
          <p:nvSpPr>
            <p:cNvPr id="5" name="4 CuadroTexto"/>
            <p:cNvSpPr txBox="1"/>
            <p:nvPr/>
          </p:nvSpPr>
          <p:spPr>
            <a:xfrm>
              <a:off x="225393" y="5546672"/>
              <a:ext cx="2520280" cy="576489"/>
            </a:xfrm>
            <a:prstGeom prst="rect">
              <a:avLst/>
            </a:prstGeom>
            <a:noFill/>
          </p:spPr>
          <p:txBody>
            <a:bodyPr>
              <a:spAutoFit/>
            </a:bodyPr>
            <a:lstStyle/>
            <a:p>
              <a:pPr fontAlgn="auto">
                <a:spcBef>
                  <a:spcPts val="0"/>
                </a:spcBef>
                <a:spcAft>
                  <a:spcPts val="0"/>
                </a:spcAft>
                <a:defRPr/>
              </a:pPr>
              <a:r>
                <a:rPr lang="en-US" sz="1050" dirty="0" smtClean="0">
                  <a:solidFill>
                    <a:schemeClr val="bg1"/>
                  </a:solidFill>
                  <a:latin typeface="+mn-lt"/>
                  <a:cs typeface="+mn-cs"/>
                </a:rPr>
                <a:t>Revenues are guaranteed and we provide services on an incentive scheme to ensure that the value you receive is maximized.</a:t>
              </a:r>
              <a:endParaRPr lang="es-ES" sz="1050" dirty="0">
                <a:solidFill>
                  <a:schemeClr val="bg1"/>
                </a:solidFill>
                <a:latin typeface="+mn-lt"/>
                <a:cs typeface="+mn-cs"/>
              </a:endParaRPr>
            </a:p>
          </p:txBody>
        </p:sp>
        <p:pic>
          <p:nvPicPr>
            <p:cNvPr id="18447" name="Imagen 5" descr="C:\Users\Design\Documents\Edu\GR\Big Idea PPT\icons\to-do-list_checked3.pn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98376" y="4986088"/>
              <a:ext cx="457078" cy="456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4" name="15 Grupo"/>
          <p:cNvGrpSpPr>
            <a:grpSpLocks/>
          </p:cNvGrpSpPr>
          <p:nvPr/>
        </p:nvGrpSpPr>
        <p:grpSpPr bwMode="auto">
          <a:xfrm>
            <a:off x="6346827" y="4581125"/>
            <a:ext cx="2519363" cy="1299810"/>
            <a:chOff x="6346073" y="4986204"/>
            <a:chExt cx="2520280" cy="1298361"/>
          </a:xfrm>
        </p:grpSpPr>
        <p:sp>
          <p:nvSpPr>
            <p:cNvPr id="8" name="7 CuadroTexto"/>
            <p:cNvSpPr txBox="1"/>
            <p:nvPr/>
          </p:nvSpPr>
          <p:spPr>
            <a:xfrm>
              <a:off x="6876491" y="5085279"/>
              <a:ext cx="1799293" cy="461150"/>
            </a:xfrm>
            <a:prstGeom prst="rect">
              <a:avLst/>
            </a:prstGeom>
            <a:noFill/>
          </p:spPr>
          <p:txBody>
            <a:bodyPr>
              <a:spAutoFit/>
            </a:bodyPr>
            <a:lstStyle/>
            <a:p>
              <a:pPr fontAlgn="auto">
                <a:spcBef>
                  <a:spcPts val="0"/>
                </a:spcBef>
                <a:spcAft>
                  <a:spcPts val="0"/>
                </a:spcAft>
                <a:defRPr/>
              </a:pPr>
              <a:r>
                <a:rPr lang="es-HN" sz="2400" b="1" dirty="0" err="1" smtClean="0">
                  <a:solidFill>
                    <a:schemeClr val="bg1"/>
                  </a:solidFill>
                  <a:effectLst>
                    <a:outerShdw blurRad="50800" dist="38100" dir="16200000" rotWithShape="0">
                      <a:prstClr val="black">
                        <a:alpha val="40000"/>
                      </a:prstClr>
                    </a:outerShdw>
                  </a:effectLst>
                  <a:latin typeface="+mn-lt"/>
                  <a:cs typeface="+mn-cs"/>
                </a:rPr>
                <a:t>Personality</a:t>
              </a:r>
              <a:endParaRPr lang="es-ES" sz="2400" b="1" dirty="0">
                <a:solidFill>
                  <a:schemeClr val="bg1"/>
                </a:solidFill>
                <a:effectLst>
                  <a:outerShdw blurRad="50800" dist="38100" dir="16200000" rotWithShape="0">
                    <a:prstClr val="black">
                      <a:alpha val="40000"/>
                    </a:prstClr>
                  </a:outerShdw>
                </a:effectLst>
                <a:latin typeface="+mn-lt"/>
                <a:cs typeface="+mn-cs"/>
              </a:endParaRPr>
            </a:p>
          </p:txBody>
        </p:sp>
        <p:sp>
          <p:nvSpPr>
            <p:cNvPr id="9" name="8 CuadroTexto"/>
            <p:cNvSpPr txBox="1"/>
            <p:nvPr/>
          </p:nvSpPr>
          <p:spPr>
            <a:xfrm>
              <a:off x="6346073" y="5546725"/>
              <a:ext cx="2520280" cy="737840"/>
            </a:xfrm>
            <a:prstGeom prst="rect">
              <a:avLst/>
            </a:prstGeom>
            <a:noFill/>
          </p:spPr>
          <p:txBody>
            <a:bodyPr>
              <a:spAutoFit/>
            </a:bodyPr>
            <a:lstStyle/>
            <a:p>
              <a:pPr fontAlgn="auto">
                <a:spcBef>
                  <a:spcPts val="0"/>
                </a:spcBef>
                <a:spcAft>
                  <a:spcPts val="0"/>
                </a:spcAft>
                <a:defRPr/>
              </a:pPr>
              <a:r>
                <a:rPr lang="en-US" sz="1050" dirty="0" smtClean="0">
                  <a:solidFill>
                    <a:schemeClr val="bg1"/>
                  </a:solidFill>
                  <a:latin typeface="+mn-lt"/>
                  <a:cs typeface="+mn-cs"/>
                </a:rPr>
                <a:t>We are real people working with real clients who have real customers. We value each client and create customized products to fit your business.</a:t>
              </a:r>
              <a:endParaRPr lang="es-ES" sz="1050" dirty="0">
                <a:solidFill>
                  <a:schemeClr val="bg1"/>
                </a:solidFill>
                <a:latin typeface="+mn-lt"/>
                <a:cs typeface="+mn-cs"/>
              </a:endParaRPr>
            </a:p>
          </p:txBody>
        </p:sp>
        <p:pic>
          <p:nvPicPr>
            <p:cNvPr id="18444" name="Imagen 6" descr="C:\Users\Design\Documents\Edu\GR\Big Idea PPT\icons\user_add.png"/>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392173" y="4986204"/>
              <a:ext cx="457366" cy="456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8441"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7242" y="548680"/>
            <a:ext cx="3804678" cy="3576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par>
                          <p:cTn id="8" fill="hold" nodeType="afterGroup">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arn(inVertical)">
                                      <p:cBhvr>
                                        <p:cTn id="11" dur="500"/>
                                        <p:tgtEl>
                                          <p:spTgt spid="10"/>
                                        </p:tgtEl>
                                      </p:cBhvr>
                                    </p:animEffect>
                                  </p:childTnLst>
                                </p:cTn>
                              </p:par>
                            </p:childTnLst>
                          </p:cTn>
                        </p:par>
                        <p:par>
                          <p:cTn id="12" fill="hold" nodeType="afterGroup">
                            <p:stCondLst>
                              <p:cond delay="1000"/>
                            </p:stCondLst>
                            <p:childTnLst>
                              <p:par>
                                <p:cTn id="13" presetID="26" presetClass="emph" presetSubtype="0" fill="hold" nodeType="afterEffect">
                                  <p:stCondLst>
                                    <p:cond delay="0"/>
                                  </p:stCondLst>
                                  <p:childTnLst>
                                    <p:animEffect transition="out" filter="fade">
                                      <p:cBhvr>
                                        <p:cTn id="14" dur="500" tmFilter="0, 0; .2, .5; .8, .5; 1, 0"/>
                                        <p:tgtEl>
                                          <p:spTgt spid="13"/>
                                        </p:tgtEl>
                                      </p:cBhvr>
                                    </p:animEffect>
                                    <p:animScale>
                                      <p:cBhvr>
                                        <p:cTn id="15" dur="250" autoRev="1" fill="hold"/>
                                        <p:tgtEl>
                                          <p:spTgt spid="13"/>
                                        </p:tgtEl>
                                      </p:cBhvr>
                                      <p:by x="105000" y="105000"/>
                                    </p:animScale>
                                  </p:childTnLst>
                                </p:cTn>
                              </p:par>
                            </p:childTnLst>
                          </p:cTn>
                        </p:par>
                        <p:par>
                          <p:cTn id="16" fill="hold" nodeType="afterGroup">
                            <p:stCondLst>
                              <p:cond delay="1500"/>
                            </p:stCondLst>
                            <p:childTnLst>
                              <p:par>
                                <p:cTn id="17" presetID="26" presetClass="emph" presetSubtype="0" fill="hold" nodeType="afterEffect">
                                  <p:stCondLst>
                                    <p:cond delay="0"/>
                                  </p:stCondLst>
                                  <p:childTnLst>
                                    <p:animEffect transition="out" filter="fade">
                                      <p:cBhvr>
                                        <p:cTn id="18" dur="500" tmFilter="0, 0; .2, .5; .8, .5; 1, 0"/>
                                        <p:tgtEl>
                                          <p:spTgt spid="11"/>
                                        </p:tgtEl>
                                      </p:cBhvr>
                                    </p:animEffect>
                                    <p:animScale>
                                      <p:cBhvr>
                                        <p:cTn id="19" dur="250" autoRev="1" fill="hold"/>
                                        <p:tgtEl>
                                          <p:spTgt spid="11"/>
                                        </p:tgtEl>
                                      </p:cBhvr>
                                      <p:by x="105000" y="105000"/>
                                    </p:animScale>
                                  </p:childTnLst>
                                </p:cTn>
                              </p:par>
                            </p:childTnLst>
                          </p:cTn>
                        </p:par>
                        <p:par>
                          <p:cTn id="20" fill="hold" nodeType="afterGroup">
                            <p:stCondLst>
                              <p:cond delay="2000"/>
                            </p:stCondLst>
                            <p:childTnLst>
                              <p:par>
                                <p:cTn id="21" presetID="26" presetClass="emph" presetSubtype="0" fill="hold" nodeType="afterEffect">
                                  <p:stCondLst>
                                    <p:cond delay="0"/>
                                  </p:stCondLst>
                                  <p:childTnLst>
                                    <p:animEffect transition="out" filter="fade">
                                      <p:cBhvr>
                                        <p:cTn id="22" dur="500" tmFilter="0, 0; .2, .5; .8, .5; 1, 0"/>
                                        <p:tgtEl>
                                          <p:spTgt spid="14"/>
                                        </p:tgtEl>
                                      </p:cBhvr>
                                    </p:animEffect>
                                    <p:animScale>
                                      <p:cBhvr>
                                        <p:cTn id="23" dur="250" autoRev="1" fill="hold"/>
                                        <p:tgtEl>
                                          <p:spTgt spid="1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21 CuadroTexto"/>
          <p:cNvSpPr txBox="1"/>
          <p:nvPr/>
        </p:nvSpPr>
        <p:spPr>
          <a:xfrm>
            <a:off x="2480652" y="896508"/>
            <a:ext cx="6483836" cy="3416320"/>
          </a:xfrm>
          <a:prstGeom prst="rect">
            <a:avLst/>
          </a:prstGeom>
          <a:noFill/>
        </p:spPr>
        <p:txBody>
          <a:bodyPr wrap="square">
            <a:spAutoFit/>
          </a:bodyPr>
          <a:lstStyle/>
          <a:p>
            <a:pPr algn="r" fontAlgn="auto">
              <a:spcBef>
                <a:spcPts val="0"/>
              </a:spcBef>
              <a:spcAft>
                <a:spcPts val="0"/>
              </a:spcAft>
              <a:defRPr/>
            </a:pPr>
            <a:r>
              <a:rPr lang="es-HN" sz="7200" b="1" dirty="0" smtClean="0">
                <a:latin typeface="+mn-lt"/>
                <a:cs typeface="+mn-cs"/>
              </a:rPr>
              <a:t>MOBILE </a:t>
            </a:r>
          </a:p>
          <a:p>
            <a:pPr algn="r" fontAlgn="auto">
              <a:spcBef>
                <a:spcPts val="0"/>
              </a:spcBef>
              <a:spcAft>
                <a:spcPts val="0"/>
              </a:spcAft>
              <a:defRPr/>
            </a:pPr>
            <a:r>
              <a:rPr lang="es-HN" sz="7200" b="1" dirty="0" smtClean="0">
                <a:latin typeface="+mn-lt"/>
                <a:cs typeface="+mn-cs"/>
              </a:rPr>
              <a:t>OPTIMIZED WEBSITE</a:t>
            </a:r>
            <a:endParaRPr lang="es-ES" sz="7200" b="1" dirty="0">
              <a:latin typeface="+mn-lt"/>
              <a:cs typeface="+mn-cs"/>
            </a:endParaRPr>
          </a:p>
        </p:txBody>
      </p:sp>
      <p:sp>
        <p:nvSpPr>
          <p:cNvPr id="3" name="Rectangle 2"/>
          <p:cNvSpPr/>
          <p:nvPr/>
        </p:nvSpPr>
        <p:spPr>
          <a:xfrm>
            <a:off x="0" y="4437367"/>
            <a:ext cx="9144000" cy="16799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35092" y="690977"/>
            <a:ext cx="4751292" cy="4466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4274624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a:t>
            </a:r>
            <a:r>
              <a:rPr lang="en-US" dirty="0" smtClean="0">
                <a:solidFill>
                  <a:schemeClr val="accent1"/>
                </a:solidFill>
              </a:rPr>
              <a:t>Mobile</a:t>
            </a:r>
            <a:r>
              <a:rPr lang="en-US" dirty="0" smtClean="0"/>
              <a:t>?</a:t>
            </a:r>
            <a:endParaRPr lang="en-US" dirty="0"/>
          </a:p>
        </p:txBody>
      </p:sp>
      <p:sp>
        <p:nvSpPr>
          <p:cNvPr id="3" name="Content Placeholder 2"/>
          <p:cNvSpPr>
            <a:spLocks noGrp="1"/>
          </p:cNvSpPr>
          <p:nvPr>
            <p:ph idx="1"/>
          </p:nvPr>
        </p:nvSpPr>
        <p:spPr>
          <a:xfrm>
            <a:off x="457200" y="1268761"/>
            <a:ext cx="8229600" cy="4857404"/>
          </a:xfrm>
        </p:spPr>
        <p:txBody>
          <a:bodyPr>
            <a:normAutofit/>
          </a:bodyPr>
          <a:lstStyle/>
          <a:p>
            <a:r>
              <a:rPr lang="en-US" dirty="0" smtClean="0"/>
              <a:t>FACT: Customers are using mobile to find your competition</a:t>
            </a:r>
            <a:br>
              <a:rPr lang="en-US" dirty="0" smtClean="0"/>
            </a:br>
            <a:r>
              <a:rPr lang="en-US" dirty="0" smtClean="0"/>
              <a:t>	</a:t>
            </a:r>
            <a:r>
              <a:rPr lang="en-US" sz="2000" i="1" dirty="0" smtClean="0"/>
              <a:t>Source: Google "Understanding Smartphone Users," 2011</a:t>
            </a:r>
          </a:p>
          <a:p>
            <a:pPr>
              <a:buNone/>
            </a:pPr>
            <a:endParaRPr lang="en-US" dirty="0" smtClean="0"/>
          </a:p>
          <a:p>
            <a:endParaRPr lang="en-US" dirty="0"/>
          </a:p>
          <a:p>
            <a:pPr>
              <a:buNone/>
            </a:pPr>
            <a:endParaRPr lang="en-US" dirty="0" smtClean="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44221" y="3140968"/>
            <a:ext cx="5198645" cy="2721356"/>
          </a:xfrm>
          <a:prstGeom prst="rect">
            <a:avLst/>
          </a:prstGeom>
          <a:noFill/>
          <a:ln>
            <a:noFill/>
          </a:ln>
        </p:spPr>
      </p:pic>
    </p:spTree>
    <p:extLst>
      <p:ext uri="{BB962C8B-B14F-4D97-AF65-F5344CB8AC3E}">
        <p14:creationId xmlns:p14="http://schemas.microsoft.com/office/powerpoint/2010/main" val="278156236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Mobile </a:t>
            </a:r>
            <a:r>
              <a:rPr lang="en-US" dirty="0" smtClean="0">
                <a:solidFill>
                  <a:schemeClr val="accent1"/>
                </a:solidFill>
              </a:rPr>
              <a:t>search</a:t>
            </a:r>
            <a:endParaRPr lang="en-US" dirty="0">
              <a:solidFill>
                <a:schemeClr val="accent1"/>
              </a:solidFill>
            </a:endParaRPr>
          </a:p>
        </p:txBody>
      </p:sp>
      <p:sp>
        <p:nvSpPr>
          <p:cNvPr id="3" name="Content Placeholder 2"/>
          <p:cNvSpPr>
            <a:spLocks noGrp="1"/>
          </p:cNvSpPr>
          <p:nvPr>
            <p:ph idx="1"/>
          </p:nvPr>
        </p:nvSpPr>
        <p:spPr>
          <a:xfrm>
            <a:off x="457200" y="1600201"/>
            <a:ext cx="5987008" cy="4525963"/>
          </a:xfrm>
        </p:spPr>
        <p:txBody>
          <a:bodyPr/>
          <a:lstStyle/>
          <a:p>
            <a:r>
              <a:rPr lang="en-US" sz="3600" dirty="0" smtClean="0"/>
              <a:t> 70% of all mobile searches result in action within 1 hour</a:t>
            </a:r>
            <a:br>
              <a:rPr lang="en-US" sz="3600" dirty="0" smtClean="0"/>
            </a:br>
            <a:r>
              <a:rPr lang="en-US" sz="3600" dirty="0" smtClean="0"/>
              <a:t>	</a:t>
            </a:r>
            <a:r>
              <a:rPr lang="en-US" sz="2400" i="1" dirty="0" smtClean="0"/>
              <a:t>Source: Mobile Marketer</a:t>
            </a:r>
            <a:endParaRPr lang="en-US" sz="3600" dirty="0" smtClean="0"/>
          </a:p>
          <a:p>
            <a:r>
              <a:rPr lang="en-US" sz="3600" dirty="0" smtClean="0"/>
              <a:t>Mobile coupons get 10 times the redemption rate of traditional coupons</a:t>
            </a:r>
            <a:br>
              <a:rPr lang="en-US" sz="3600" dirty="0" smtClean="0"/>
            </a:br>
            <a:r>
              <a:rPr lang="en-US" sz="3600" dirty="0" smtClean="0"/>
              <a:t>	</a:t>
            </a:r>
            <a:r>
              <a:rPr lang="en-US" sz="2400" i="1" dirty="0" smtClean="0"/>
              <a:t>Source: </a:t>
            </a:r>
            <a:r>
              <a:rPr lang="en-US" sz="2400" i="1" dirty="0" err="1" smtClean="0"/>
              <a:t>Borrell</a:t>
            </a:r>
            <a:r>
              <a:rPr lang="en-US" sz="2400" i="1" dirty="0" smtClean="0"/>
              <a:t> Associates</a:t>
            </a:r>
          </a:p>
          <a:p>
            <a:endParaRPr lang="en-US" sz="3600" dirty="0"/>
          </a:p>
        </p:txBody>
      </p:sp>
      <p:pic>
        <p:nvPicPr>
          <p:cNvPr id="7" name="Picture 2" descr="C:\Users\James\Documents\work\syndicate\mobile_platform_graph17.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444208" y="260649"/>
            <a:ext cx="2463492" cy="5536509"/>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6876256" y="5445225"/>
            <a:ext cx="2808312" cy="461665"/>
          </a:xfrm>
          <a:prstGeom prst="rect">
            <a:avLst/>
          </a:prstGeom>
          <a:noFill/>
        </p:spPr>
        <p:txBody>
          <a:bodyPr wrap="square" rtlCol="0">
            <a:spAutoFit/>
          </a:bodyPr>
          <a:lstStyle/>
          <a:p>
            <a:r>
              <a:rPr lang="en-US" sz="1200" dirty="0" err="1" smtClean="0"/>
              <a:t>Infographic</a:t>
            </a:r>
            <a:r>
              <a:rPr lang="en-US" sz="1200" dirty="0" smtClean="0"/>
              <a:t> courtesy of </a:t>
            </a:r>
            <a:r>
              <a:rPr lang="en-US" sz="1200" dirty="0" smtClean="0">
                <a:hlinkClick r:id="rId3"/>
              </a:rPr>
              <a:t>InfographicIgnition</a:t>
            </a:r>
            <a:endParaRPr lang="en-US" sz="1200" dirty="0"/>
          </a:p>
        </p:txBody>
      </p:sp>
    </p:spTree>
    <p:extLst>
      <p:ext uri="{BB962C8B-B14F-4D97-AF65-F5344CB8AC3E}">
        <p14:creationId xmlns:p14="http://schemas.microsoft.com/office/powerpoint/2010/main" val="337977157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descr="C:\Users\cafe\Documents\WSOPPT\proximity_sensor_zoom-03.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405278" y="1268760"/>
            <a:ext cx="4351298" cy="3912434"/>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pPr fontAlgn="auto">
              <a:spcBef>
                <a:spcPts val="0"/>
              </a:spcBef>
              <a:spcAft>
                <a:spcPts val="0"/>
              </a:spcAft>
              <a:defRPr/>
            </a:pPr>
            <a:r>
              <a:rPr lang="en-US" sz="4930" dirty="0" smtClean="0">
                <a:solidFill>
                  <a:schemeClr val="tx1">
                    <a:lumMod val="75000"/>
                    <a:lumOff val="25000"/>
                  </a:schemeClr>
                </a:solidFill>
              </a:rPr>
              <a:t>Where shall we </a:t>
            </a:r>
            <a:r>
              <a:rPr lang="en-US" sz="4930" dirty="0">
                <a:solidFill>
                  <a:schemeClr val="accent1"/>
                </a:solidFill>
              </a:rPr>
              <a:t>go</a:t>
            </a:r>
            <a:r>
              <a:rPr lang="en-US" sz="4930" dirty="0" smtClean="0">
                <a:solidFill>
                  <a:srgbClr val="FF0000"/>
                </a:solidFill>
              </a:rPr>
              <a:t>??</a:t>
            </a:r>
            <a:endParaRPr lang="en-US" sz="4930" dirty="0">
              <a:solidFill>
                <a:srgbClr val="FF0000"/>
              </a:solidFill>
            </a:endParaRPr>
          </a:p>
        </p:txBody>
      </p:sp>
      <p:sp>
        <p:nvSpPr>
          <p:cNvPr id="3" name="Content Placeholder 2"/>
          <p:cNvSpPr>
            <a:spLocks noGrp="1"/>
          </p:cNvSpPr>
          <p:nvPr>
            <p:ph idx="1"/>
          </p:nvPr>
        </p:nvSpPr>
        <p:spPr>
          <a:xfrm>
            <a:off x="457200" y="1600201"/>
            <a:ext cx="6707088" cy="4525963"/>
          </a:xfrm>
        </p:spPr>
        <p:txBody>
          <a:bodyPr rtlCol="0">
            <a:normAutofit fontScale="92500"/>
          </a:bodyPr>
          <a:lstStyle/>
          <a:p>
            <a:pPr fontAlgn="auto">
              <a:spcAft>
                <a:spcPts val="0"/>
              </a:spcAft>
              <a:defRPr/>
            </a:pPr>
            <a:r>
              <a:rPr lang="en-US" sz="3600" b="1" dirty="0" smtClean="0">
                <a:effectLst>
                  <a:outerShdw blurRad="76200" dist="38100" dir="5400000" sx="101000" sy="101000" algn="t" rotWithShape="0">
                    <a:schemeClr val="bg1">
                      <a:alpha val="89000"/>
                    </a:schemeClr>
                  </a:outerShdw>
                </a:effectLst>
              </a:rPr>
              <a:t>Searching </a:t>
            </a:r>
            <a:r>
              <a:rPr lang="en-US" sz="3600" b="1" dirty="0">
                <a:effectLst>
                  <a:outerShdw blurRad="76200" dist="38100" dir="5400000" sx="101000" sy="101000" algn="t" rotWithShape="0">
                    <a:schemeClr val="bg1">
                      <a:alpha val="89000"/>
                    </a:schemeClr>
                  </a:outerShdw>
                </a:effectLst>
              </a:rPr>
              <a:t>for </a:t>
            </a:r>
            <a:r>
              <a:rPr lang="en-US" sz="3600" b="1" dirty="0" smtClean="0">
                <a:effectLst>
                  <a:outerShdw blurRad="76200" dist="38100" dir="5400000" sx="101000" sy="101000" algn="t" rotWithShape="0">
                    <a:schemeClr val="bg1">
                      <a:alpha val="89000"/>
                    </a:schemeClr>
                  </a:outerShdw>
                </a:effectLst>
              </a:rPr>
              <a:t>local </a:t>
            </a:r>
            <a:r>
              <a:rPr lang="en-US" sz="3600" b="1" dirty="0" smtClean="0">
                <a:effectLst>
                  <a:outerShdw blurRad="76200" dist="38100" dir="5400000" sx="101000" sy="101000" algn="t" rotWithShape="0">
                    <a:schemeClr val="bg1">
                      <a:alpha val="89000"/>
                    </a:schemeClr>
                  </a:outerShdw>
                </a:effectLst>
              </a:rPr>
              <a:t>businesses (including local property) </a:t>
            </a:r>
            <a:r>
              <a:rPr lang="en-US" sz="3600" b="1" dirty="0">
                <a:effectLst>
                  <a:outerShdw blurRad="76200" dist="38100" dir="5400000" sx="101000" sy="101000" algn="t" rotWithShape="0">
                    <a:schemeClr val="bg1">
                      <a:alpha val="89000"/>
                    </a:schemeClr>
                  </a:outerShdw>
                </a:effectLst>
              </a:rPr>
              <a:t>is </a:t>
            </a:r>
            <a:r>
              <a:rPr lang="en-US" sz="3600" b="1" dirty="0" smtClean="0">
                <a:effectLst>
                  <a:outerShdw blurRad="76200" dist="38100" dir="5400000" sx="101000" sy="101000" algn="t" rotWithShape="0">
                    <a:schemeClr val="bg1">
                      <a:alpha val="89000"/>
                    </a:schemeClr>
                  </a:outerShdw>
                </a:effectLst>
              </a:rPr>
              <a:t>the </a:t>
            </a:r>
            <a:r>
              <a:rPr lang="en-US" sz="3600" b="1" dirty="0">
                <a:effectLst>
                  <a:outerShdw blurRad="76200" dist="38100" dir="5400000" sx="101000" sy="101000" algn="t" rotWithShape="0">
                    <a:schemeClr val="bg1">
                      <a:alpha val="89000"/>
                    </a:schemeClr>
                  </a:outerShdw>
                </a:effectLst>
              </a:rPr>
              <a:t>#1 </a:t>
            </a:r>
            <a:r>
              <a:rPr lang="en-US" sz="3600" b="1" dirty="0" smtClean="0">
                <a:effectLst>
                  <a:outerShdw blurRad="76200" dist="38100" dir="5400000" sx="101000" sy="101000" algn="t" rotWithShape="0">
                    <a:schemeClr val="bg1">
                      <a:alpha val="89000"/>
                    </a:schemeClr>
                  </a:outerShdw>
                </a:effectLst>
              </a:rPr>
              <a:t>way </a:t>
            </a:r>
            <a:r>
              <a:rPr lang="en-US" sz="3600" b="1" dirty="0">
                <a:effectLst>
                  <a:outerShdw blurRad="76200" dist="38100" dir="5400000" sx="101000" sy="101000" algn="t" rotWithShape="0">
                    <a:schemeClr val="bg1">
                      <a:alpha val="89000"/>
                    </a:schemeClr>
                  </a:outerShdw>
                </a:effectLst>
              </a:rPr>
              <a:t>p</a:t>
            </a:r>
            <a:r>
              <a:rPr lang="en-US" sz="3600" b="1" dirty="0" smtClean="0">
                <a:effectLst>
                  <a:outerShdw blurRad="76200" dist="38100" dir="5400000" sx="101000" sy="101000" algn="t" rotWithShape="0">
                    <a:schemeClr val="bg1">
                      <a:alpha val="89000"/>
                    </a:schemeClr>
                  </a:outerShdw>
                </a:effectLst>
              </a:rPr>
              <a:t>eople use smart phones </a:t>
            </a:r>
            <a:br>
              <a:rPr lang="en-US" sz="3600" b="1" dirty="0" smtClean="0">
                <a:effectLst>
                  <a:outerShdw blurRad="76200" dist="38100" dir="5400000" sx="101000" sy="101000" algn="t" rotWithShape="0">
                    <a:schemeClr val="bg1">
                      <a:alpha val="89000"/>
                    </a:schemeClr>
                  </a:outerShdw>
                </a:effectLst>
              </a:rPr>
            </a:br>
            <a:r>
              <a:rPr lang="en-US" sz="3600" b="1" dirty="0" smtClean="0">
                <a:effectLst>
                  <a:outerShdw blurRad="76200" dist="38100" dir="5400000" sx="101000" sy="101000" algn="t" rotWithShape="0">
                    <a:schemeClr val="bg1">
                      <a:alpha val="89000"/>
                    </a:schemeClr>
                  </a:outerShdw>
                </a:effectLst>
              </a:rPr>
              <a:t>	</a:t>
            </a:r>
            <a:r>
              <a:rPr lang="en-US" sz="1900" b="1" i="1" dirty="0" smtClean="0">
                <a:effectLst>
                  <a:outerShdw blurRad="76200" dist="38100" dir="5400000" sx="101000" sy="101000" algn="t" rotWithShape="0">
                    <a:schemeClr val="bg1">
                      <a:alpha val="89000"/>
                    </a:schemeClr>
                  </a:outerShdw>
                </a:effectLst>
              </a:rPr>
              <a:t>source: </a:t>
            </a:r>
            <a:r>
              <a:rPr lang="en-US" sz="1900" b="1" i="1" dirty="0" err="1" smtClean="0">
                <a:effectLst>
                  <a:outerShdw blurRad="76200" dist="38100" dir="5400000" sx="101000" sy="101000" algn="t" rotWithShape="0">
                    <a:schemeClr val="bg1">
                      <a:alpha val="89000"/>
                    </a:schemeClr>
                  </a:outerShdw>
                </a:effectLst>
              </a:rPr>
              <a:t>google</a:t>
            </a:r>
            <a:endParaRPr lang="en-US" sz="1900" b="1" i="1" dirty="0">
              <a:effectLst>
                <a:outerShdw blurRad="76200" dist="38100" dir="5400000" sx="101000" sy="101000" algn="t" rotWithShape="0">
                  <a:schemeClr val="bg1">
                    <a:alpha val="89000"/>
                  </a:schemeClr>
                </a:outerShdw>
              </a:effectLst>
            </a:endParaRPr>
          </a:p>
          <a:p>
            <a:pPr fontAlgn="auto">
              <a:spcAft>
                <a:spcPts val="0"/>
              </a:spcAft>
              <a:defRPr/>
            </a:pPr>
            <a:r>
              <a:rPr lang="en-US" sz="3600" b="1" dirty="0" smtClean="0">
                <a:effectLst>
                  <a:outerShdw blurRad="76200" dist="38100" dir="5400000" sx="101000" sy="101000" algn="t" rotWithShape="0">
                    <a:schemeClr val="bg1">
                      <a:alpha val="89000"/>
                    </a:schemeClr>
                  </a:outerShdw>
                </a:effectLst>
              </a:rPr>
              <a:t>…unfortunately normal </a:t>
            </a:r>
            <a:r>
              <a:rPr lang="en-US" sz="3600" b="1" dirty="0" smtClean="0">
                <a:effectLst>
                  <a:outerShdw blurRad="76200" dist="38100" dir="5400000" sx="101000" sy="101000" algn="t" rotWithShape="0">
                    <a:schemeClr val="bg1">
                      <a:alpha val="89000"/>
                    </a:schemeClr>
                  </a:outerShdw>
                </a:effectLst>
              </a:rPr>
              <a:t>websites for real estate agencies </a:t>
            </a:r>
            <a:r>
              <a:rPr lang="en-US" sz="3600" b="1" dirty="0" smtClean="0">
                <a:effectLst>
                  <a:outerShdw blurRad="76200" dist="38100" dir="5400000" sx="101000" sy="101000" algn="t" rotWithShape="0">
                    <a:schemeClr val="bg1">
                      <a:alpha val="89000"/>
                    </a:schemeClr>
                  </a:outerShdw>
                </a:effectLst>
              </a:rPr>
              <a:t>look sloppy and are hard to use on small mobile screens</a:t>
            </a:r>
          </a:p>
        </p:txBody>
      </p:sp>
    </p:spTree>
    <p:extLst>
      <p:ext uri="{BB962C8B-B14F-4D97-AF65-F5344CB8AC3E}">
        <p14:creationId xmlns:p14="http://schemas.microsoft.com/office/powerpoint/2010/main" val="1187778745"/>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Bef>
                <a:spcPts val="0"/>
              </a:spcBef>
              <a:spcAft>
                <a:spcPts val="0"/>
              </a:spcAft>
              <a:defRPr/>
            </a:pPr>
            <a:r>
              <a:rPr lang="en-US" sz="4930" dirty="0" smtClean="0">
                <a:solidFill>
                  <a:schemeClr val="tx1">
                    <a:lumMod val="75000"/>
                    <a:lumOff val="25000"/>
                  </a:schemeClr>
                </a:solidFill>
              </a:rPr>
              <a:t>Be honest, your site </a:t>
            </a:r>
            <a:r>
              <a:rPr lang="en-US" sz="4930" dirty="0" err="1">
                <a:solidFill>
                  <a:schemeClr val="accent1"/>
                </a:solidFill>
              </a:rPr>
              <a:t>su</a:t>
            </a:r>
            <a:r>
              <a:rPr lang="en-US" sz="4930" dirty="0">
                <a:solidFill>
                  <a:schemeClr val="accent1"/>
                </a:solidFill>
              </a:rPr>
              <a:t>…</a:t>
            </a:r>
          </a:p>
        </p:txBody>
      </p:sp>
      <p:pic>
        <p:nvPicPr>
          <p:cNvPr id="9218" name="Picture 2" descr="google-testimonial"/>
          <p:cNvPicPr>
            <a:picLocks noChangeAspect="1" noChangeArrowheads="1"/>
          </p:cNvPicPr>
          <p:nvPr/>
        </p:nvPicPr>
        <p:blipFill>
          <a:blip r:embed="rId2" cstate="print">
            <a:extLst/>
          </a:blip>
          <a:srcRect/>
          <a:stretch>
            <a:fillRect/>
          </a:stretch>
        </p:blipFill>
        <p:spPr bwMode="auto">
          <a:xfrm>
            <a:off x="5076057" y="2214555"/>
            <a:ext cx="3900291" cy="2510532"/>
          </a:xfrm>
          <a:prstGeom prst="rect">
            <a:avLst/>
          </a:prstGeom>
          <a:ln>
            <a:noFill/>
          </a:ln>
          <a:effectLst>
            <a:softEdge rad="112500"/>
          </a:effectLst>
          <a:extLst/>
        </p:spPr>
      </p:pic>
      <p:pic>
        <p:nvPicPr>
          <p:cNvPr id="38916" name="Picture 3" descr="mobile-website"/>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35374" y="1682329"/>
            <a:ext cx="5256706" cy="4147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Users\ipad\Dropbox\MTI\MTI Product Files\myportfolio5\images\home4you-thumb.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75878" y="1682329"/>
            <a:ext cx="1775359" cy="34208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6604376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dirty="0" smtClean="0"/>
              <a:t>How </a:t>
            </a:r>
            <a:r>
              <a:rPr lang="en-AU" dirty="0" smtClean="0"/>
              <a:t>clients </a:t>
            </a:r>
            <a:r>
              <a:rPr lang="en-AU" sz="4930" dirty="0" smtClean="0">
                <a:solidFill>
                  <a:schemeClr val="accent1"/>
                </a:solidFill>
              </a:rPr>
              <a:t>Struggle</a:t>
            </a:r>
            <a:r>
              <a:rPr lang="en-AU" dirty="0" smtClean="0"/>
              <a:t> </a:t>
            </a:r>
            <a:endParaRPr lang="en-US" dirty="0"/>
          </a:p>
        </p:txBody>
      </p:sp>
      <p:sp>
        <p:nvSpPr>
          <p:cNvPr id="3" name="Content Placeholder 2"/>
          <p:cNvSpPr>
            <a:spLocks noGrp="1"/>
          </p:cNvSpPr>
          <p:nvPr>
            <p:ph idx="1"/>
          </p:nvPr>
        </p:nvSpPr>
        <p:spPr>
          <a:xfrm>
            <a:off x="467544" y="1361222"/>
            <a:ext cx="3467454" cy="4713388"/>
          </a:xfrm>
        </p:spPr>
        <p:txBody>
          <a:bodyPr>
            <a:noAutofit/>
          </a:bodyPr>
          <a:lstStyle/>
          <a:p>
            <a:r>
              <a:rPr lang="en-US" sz="2000" dirty="0"/>
              <a:t>Customers can’t find your contact information at all!</a:t>
            </a:r>
          </a:p>
          <a:p>
            <a:pPr lvl="1"/>
            <a:r>
              <a:rPr lang="en-US" sz="1500" dirty="0"/>
              <a:t>They have to hit the contact us tab…</a:t>
            </a:r>
          </a:p>
          <a:p>
            <a:pPr lvl="1"/>
            <a:r>
              <a:rPr lang="en-US" sz="1500" dirty="0"/>
              <a:t>Then they have to find your tiny number…</a:t>
            </a:r>
          </a:p>
          <a:p>
            <a:pPr lvl="1"/>
            <a:r>
              <a:rPr lang="en-US" sz="1500" dirty="0"/>
              <a:t>Then they have to take out a pen and paper…</a:t>
            </a:r>
          </a:p>
          <a:p>
            <a:pPr lvl="1"/>
            <a:r>
              <a:rPr lang="en-US" sz="1500" dirty="0"/>
              <a:t>Then they have to write it down while their phone light turns off…</a:t>
            </a:r>
          </a:p>
          <a:p>
            <a:pPr lvl="1"/>
            <a:r>
              <a:rPr lang="en-US" sz="1500" dirty="0"/>
              <a:t>Then they have to enter it back into their phone…</a:t>
            </a:r>
          </a:p>
          <a:p>
            <a:pPr lvl="1"/>
            <a:r>
              <a:rPr lang="en-US" sz="1500" dirty="0"/>
              <a:t>Then they can finally call you</a:t>
            </a:r>
            <a:r>
              <a:rPr lang="en-US" sz="1500" dirty="0" smtClean="0"/>
              <a:t>…</a:t>
            </a:r>
          </a:p>
          <a:p>
            <a:r>
              <a:rPr lang="en-US" sz="2000" b="1" dirty="0"/>
              <a:t>Tap2Call integration </a:t>
            </a:r>
            <a:r>
              <a:rPr lang="en-US" sz="2000" dirty="0"/>
              <a:t>dramatically increases </a:t>
            </a:r>
            <a:r>
              <a:rPr lang="en-US" sz="2000" dirty="0" smtClean="0"/>
              <a:t>conversions</a:t>
            </a:r>
            <a:endParaRPr lang="en-US" sz="1200" dirty="0"/>
          </a:p>
        </p:txBody>
      </p:sp>
      <p:sp>
        <p:nvSpPr>
          <p:cNvPr id="8" name="TextBox 7"/>
          <p:cNvSpPr txBox="1"/>
          <p:nvPr/>
        </p:nvSpPr>
        <p:spPr>
          <a:xfrm>
            <a:off x="3851920" y="1124744"/>
            <a:ext cx="4824536" cy="369332"/>
          </a:xfrm>
          <a:prstGeom prst="rect">
            <a:avLst/>
          </a:prstGeom>
          <a:noFill/>
        </p:spPr>
        <p:txBody>
          <a:bodyPr wrap="square" rtlCol="0">
            <a:spAutoFit/>
          </a:bodyPr>
          <a:lstStyle/>
          <a:p>
            <a:r>
              <a:rPr lang="en-AU" b="1" dirty="0">
                <a:solidFill>
                  <a:schemeClr val="accent1"/>
                </a:solidFill>
              </a:rPr>
              <a:t> Non Mobile </a:t>
            </a:r>
            <a:r>
              <a:rPr lang="en-AU" b="1" dirty="0" smtClean="0">
                <a:solidFill>
                  <a:schemeClr val="accent1"/>
                </a:solidFill>
              </a:rPr>
              <a:t>Website          Mobile Website</a:t>
            </a:r>
            <a:endParaRPr lang="en-US" dirty="0">
              <a:solidFill>
                <a:schemeClr val="accent1"/>
              </a:solidFill>
            </a:endParaRPr>
          </a:p>
        </p:txBody>
      </p:sp>
      <p:pic>
        <p:nvPicPr>
          <p:cNvPr id="7" name="Picture 2" descr="C:\Users\ipad\Dropbox\MTI\MTI Product Files\myportfolio5\images\home4you-thumb.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75040" y="1494076"/>
            <a:ext cx="2345432" cy="4519247"/>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descr="C:\Users\ipad\Desktop\R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34998" y="1559545"/>
            <a:ext cx="2293186" cy="44617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0257360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dirty="0" smtClean="0"/>
              <a:t>How </a:t>
            </a:r>
            <a:r>
              <a:rPr lang="en-AU" dirty="0" smtClean="0"/>
              <a:t>clients </a:t>
            </a:r>
            <a:r>
              <a:rPr lang="en-AU" sz="4930" dirty="0">
                <a:solidFill>
                  <a:schemeClr val="accent1"/>
                </a:solidFill>
              </a:rPr>
              <a:t>Benefit</a:t>
            </a:r>
            <a:r>
              <a:rPr lang="en-AU" dirty="0" smtClean="0"/>
              <a:t> </a:t>
            </a:r>
            <a:endParaRPr lang="en-US" dirty="0"/>
          </a:p>
        </p:txBody>
      </p:sp>
      <p:sp>
        <p:nvSpPr>
          <p:cNvPr id="3" name="Content Placeholder 2"/>
          <p:cNvSpPr>
            <a:spLocks noGrp="1"/>
          </p:cNvSpPr>
          <p:nvPr>
            <p:ph idx="1"/>
          </p:nvPr>
        </p:nvSpPr>
        <p:spPr>
          <a:xfrm>
            <a:off x="467544" y="1361222"/>
            <a:ext cx="3240360" cy="4713388"/>
          </a:xfrm>
        </p:spPr>
        <p:txBody>
          <a:bodyPr>
            <a:noAutofit/>
          </a:bodyPr>
          <a:lstStyle/>
          <a:p>
            <a:r>
              <a:rPr lang="en-US" sz="1600" dirty="0" smtClean="0"/>
              <a:t>User </a:t>
            </a:r>
            <a:r>
              <a:rPr lang="en-US" sz="1600" dirty="0" smtClean="0"/>
              <a:t>friendly – potential customers can navigate it</a:t>
            </a:r>
            <a:endParaRPr lang="en-US" sz="1600" dirty="0" smtClean="0"/>
          </a:p>
          <a:p>
            <a:r>
              <a:rPr lang="en-US" sz="1600" dirty="0"/>
              <a:t>L</a:t>
            </a:r>
            <a:r>
              <a:rPr lang="en-US" sz="1600" dirty="0" smtClean="0"/>
              <a:t>oads fast</a:t>
            </a:r>
          </a:p>
          <a:p>
            <a:r>
              <a:rPr lang="en-US" sz="1600" dirty="0" smtClean="0"/>
              <a:t>Easy to see </a:t>
            </a:r>
          </a:p>
          <a:p>
            <a:r>
              <a:rPr lang="en-US" sz="1600" dirty="0" smtClean="0"/>
              <a:t>Easy to </a:t>
            </a:r>
            <a:r>
              <a:rPr lang="en-US" sz="1600" dirty="0" smtClean="0"/>
              <a:t>read &amp; find prop info</a:t>
            </a:r>
            <a:endParaRPr lang="en-US" sz="1600" dirty="0" smtClean="0"/>
          </a:p>
          <a:p>
            <a:r>
              <a:rPr lang="en-US" sz="1600" dirty="0" smtClean="0"/>
              <a:t>Easy to take </a:t>
            </a:r>
            <a:r>
              <a:rPr lang="en-US" sz="1600" dirty="0" smtClean="0"/>
              <a:t>action w/ Tap2Call</a:t>
            </a:r>
            <a:endParaRPr lang="en-US" sz="1600" dirty="0" smtClean="0"/>
          </a:p>
          <a:p>
            <a:r>
              <a:rPr lang="en-US" sz="1600" dirty="0" smtClean="0"/>
              <a:t>Easy to find your location </a:t>
            </a:r>
          </a:p>
          <a:p>
            <a:r>
              <a:rPr lang="en-US" sz="1600" dirty="0" smtClean="0"/>
              <a:t>Special offers </a:t>
            </a:r>
            <a:r>
              <a:rPr lang="en-US" sz="1600" dirty="0" smtClean="0"/>
              <a:t>(consultations)</a:t>
            </a:r>
            <a:endParaRPr lang="en-US" sz="1600" dirty="0"/>
          </a:p>
          <a:p>
            <a:r>
              <a:rPr lang="en-US" sz="1600" dirty="0" smtClean="0"/>
              <a:t>Drives targeted traffic </a:t>
            </a:r>
            <a:r>
              <a:rPr lang="en-US" sz="1600" dirty="0" smtClean="0"/>
              <a:t>is interested in buying/selling prop</a:t>
            </a:r>
            <a:endParaRPr lang="en-US" sz="1600" dirty="0" smtClean="0"/>
          </a:p>
          <a:p>
            <a:r>
              <a:rPr lang="en-US" sz="1600" dirty="0" smtClean="0"/>
              <a:t>A mobile </a:t>
            </a:r>
            <a:r>
              <a:rPr lang="en-US" sz="1600" dirty="0" smtClean="0"/>
              <a:t>site can increase consumer engagement by 85%</a:t>
            </a:r>
          </a:p>
          <a:p>
            <a:r>
              <a:rPr lang="en-US" sz="1600" dirty="0" smtClean="0"/>
              <a:t>Website visitors are 51% more likely to do business </a:t>
            </a:r>
            <a:r>
              <a:rPr lang="en-US" sz="1600" dirty="0" smtClean="0"/>
              <a:t>with you if you have </a:t>
            </a:r>
            <a:r>
              <a:rPr lang="en-US" sz="1600" dirty="0" smtClean="0"/>
              <a:t>a mobile site</a:t>
            </a:r>
          </a:p>
          <a:p>
            <a:endParaRPr lang="en-US" sz="1200" dirty="0"/>
          </a:p>
        </p:txBody>
      </p:sp>
      <p:sp>
        <p:nvSpPr>
          <p:cNvPr id="8" name="TextBox 7"/>
          <p:cNvSpPr txBox="1"/>
          <p:nvPr/>
        </p:nvSpPr>
        <p:spPr>
          <a:xfrm>
            <a:off x="3851920" y="1124744"/>
            <a:ext cx="4824536" cy="369332"/>
          </a:xfrm>
          <a:prstGeom prst="rect">
            <a:avLst/>
          </a:prstGeom>
          <a:noFill/>
        </p:spPr>
        <p:txBody>
          <a:bodyPr wrap="square" rtlCol="0">
            <a:spAutoFit/>
          </a:bodyPr>
          <a:lstStyle/>
          <a:p>
            <a:r>
              <a:rPr lang="en-AU" b="1" dirty="0">
                <a:solidFill>
                  <a:schemeClr val="accent1"/>
                </a:solidFill>
              </a:rPr>
              <a:t> Non Mobile </a:t>
            </a:r>
            <a:r>
              <a:rPr lang="en-AU" b="1" dirty="0" smtClean="0">
                <a:solidFill>
                  <a:schemeClr val="accent1"/>
                </a:solidFill>
              </a:rPr>
              <a:t>Website          Mobile Website</a:t>
            </a:r>
            <a:endParaRPr lang="en-US" dirty="0">
              <a:solidFill>
                <a:schemeClr val="accent1"/>
              </a:solidFill>
            </a:endParaRPr>
          </a:p>
        </p:txBody>
      </p:sp>
      <p:pic>
        <p:nvPicPr>
          <p:cNvPr id="7" name="Picture 2" descr="C:\Users\ipad\Dropbox\MTI\MTI Product Files\myportfolio5\images\home4you-thumb.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75040" y="1494076"/>
            <a:ext cx="2345432" cy="4519247"/>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descr="C:\Users\ipad\Desktop\R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34998" y="1559545"/>
            <a:ext cx="2293186" cy="44617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674071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96787" y="188640"/>
            <a:ext cx="4925113" cy="5687219"/>
          </a:xfrm>
          <a:prstGeom prst="rect">
            <a:avLst/>
          </a:prstGeom>
        </p:spPr>
      </p:pic>
    </p:spTree>
    <p:extLst>
      <p:ext uri="{BB962C8B-B14F-4D97-AF65-F5344CB8AC3E}">
        <p14:creationId xmlns:p14="http://schemas.microsoft.com/office/powerpoint/2010/main" val="19514812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1 CuadroTexto"/>
          <p:cNvSpPr txBox="1"/>
          <p:nvPr/>
        </p:nvSpPr>
        <p:spPr>
          <a:xfrm>
            <a:off x="2480652" y="896508"/>
            <a:ext cx="6483836" cy="3416320"/>
          </a:xfrm>
          <a:prstGeom prst="rect">
            <a:avLst/>
          </a:prstGeom>
          <a:noFill/>
        </p:spPr>
        <p:txBody>
          <a:bodyPr wrap="square">
            <a:spAutoFit/>
          </a:bodyPr>
          <a:lstStyle/>
          <a:p>
            <a:pPr algn="r" fontAlgn="auto">
              <a:spcBef>
                <a:spcPts val="0"/>
              </a:spcBef>
              <a:spcAft>
                <a:spcPts val="0"/>
              </a:spcAft>
              <a:defRPr/>
            </a:pPr>
            <a:r>
              <a:rPr lang="es-HN" sz="7200" b="1" dirty="0" smtClean="0">
                <a:latin typeface="+mn-lt"/>
                <a:cs typeface="+mn-cs"/>
              </a:rPr>
              <a:t>VIRTUAL TOUR LANDING </a:t>
            </a:r>
          </a:p>
          <a:p>
            <a:pPr algn="r" fontAlgn="auto">
              <a:spcBef>
                <a:spcPts val="0"/>
              </a:spcBef>
              <a:spcAft>
                <a:spcPts val="0"/>
              </a:spcAft>
              <a:defRPr/>
            </a:pPr>
            <a:r>
              <a:rPr lang="es-HN" sz="7200" b="1" dirty="0" smtClean="0">
                <a:latin typeface="+mn-lt"/>
                <a:cs typeface="+mn-cs"/>
              </a:rPr>
              <a:t>PAGES</a:t>
            </a:r>
            <a:endParaRPr lang="es-HN" sz="7200" b="1" dirty="0">
              <a:latin typeface="+mn-lt"/>
              <a:cs typeface="+mn-cs"/>
            </a:endParaRPr>
          </a:p>
        </p:txBody>
      </p:sp>
      <p:sp>
        <p:nvSpPr>
          <p:cNvPr id="4" name="Rectangle 3"/>
          <p:cNvSpPr/>
          <p:nvPr/>
        </p:nvSpPr>
        <p:spPr>
          <a:xfrm>
            <a:off x="0" y="4437367"/>
            <a:ext cx="9144000" cy="16799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2" descr="C:\Users\ipad\Dropbox\SME\Webinar\combination3_hotel.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8520" y="2336091"/>
            <a:ext cx="5328592" cy="39534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3803434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dirty="0" smtClean="0"/>
              <a:t>Video Landing </a:t>
            </a:r>
            <a:r>
              <a:rPr lang="en-AU" dirty="0" smtClean="0"/>
              <a:t>page </a:t>
            </a:r>
            <a:r>
              <a:rPr lang="en-AU" dirty="0" smtClean="0">
                <a:solidFill>
                  <a:srgbClr val="FF0000"/>
                </a:solidFill>
              </a:rPr>
              <a:t>Steps</a:t>
            </a:r>
            <a:endParaRPr lang="en-US" dirty="0">
              <a:solidFill>
                <a:srgbClr val="FF0000"/>
              </a:solidFill>
            </a:endParaRPr>
          </a:p>
        </p:txBody>
      </p:sp>
      <p:sp>
        <p:nvSpPr>
          <p:cNvPr id="3" name="Content Placeholder 2"/>
          <p:cNvSpPr>
            <a:spLocks noGrp="1"/>
          </p:cNvSpPr>
          <p:nvPr>
            <p:ph idx="1"/>
          </p:nvPr>
        </p:nvSpPr>
        <p:spPr>
          <a:xfrm>
            <a:off x="467544" y="1361222"/>
            <a:ext cx="5578558" cy="4713388"/>
          </a:xfrm>
        </p:spPr>
        <p:txBody>
          <a:bodyPr>
            <a:noAutofit/>
          </a:bodyPr>
          <a:lstStyle/>
          <a:p>
            <a:pPr marL="514350" indent="-514350">
              <a:buFont typeface="+mj-lt"/>
              <a:buAutoNum type="arabicPeriod"/>
            </a:pPr>
            <a:r>
              <a:rPr lang="en-US" sz="2800" dirty="0" smtClean="0"/>
              <a:t>Open house sign w/ QR Code</a:t>
            </a:r>
            <a:endParaRPr lang="en-US" sz="2800" dirty="0" smtClean="0"/>
          </a:p>
          <a:p>
            <a:pPr marL="514350" indent="-514350">
              <a:buFont typeface="+mj-lt"/>
              <a:buAutoNum type="arabicPeriod"/>
            </a:pPr>
            <a:r>
              <a:rPr lang="en-US" sz="2800" dirty="0" smtClean="0"/>
              <a:t>When someone scans, they are redirected to a landing page</a:t>
            </a:r>
            <a:endParaRPr lang="en-US" sz="2800" dirty="0" smtClean="0"/>
          </a:p>
          <a:p>
            <a:pPr marL="514350" indent="-514350">
              <a:buFont typeface="+mj-lt"/>
              <a:buAutoNum type="arabicPeriod"/>
            </a:pPr>
            <a:r>
              <a:rPr lang="en-US" sz="2800" dirty="0" smtClean="0"/>
              <a:t>Landing page auto-plays virtual tour</a:t>
            </a:r>
            <a:endParaRPr lang="en-US" sz="2800" dirty="0" smtClean="0"/>
          </a:p>
          <a:p>
            <a:pPr marL="514350" indent="-514350">
              <a:buFont typeface="+mj-lt"/>
              <a:buAutoNum type="arabicPeriod"/>
            </a:pPr>
            <a:r>
              <a:rPr lang="en-US" sz="2800" dirty="0" smtClean="0"/>
              <a:t>Can even integrate </a:t>
            </a:r>
            <a:r>
              <a:rPr lang="en-US" sz="2800" dirty="0" smtClean="0"/>
              <a:t>with tap-to-call, SMS, &amp; e-mail </a:t>
            </a:r>
            <a:r>
              <a:rPr lang="en-US" sz="2800" dirty="0" smtClean="0"/>
              <a:t>technology</a:t>
            </a:r>
            <a:endParaRPr lang="en-US" sz="2800" dirty="0" smtClean="0"/>
          </a:p>
        </p:txBody>
      </p:sp>
      <p:pic>
        <p:nvPicPr>
          <p:cNvPr id="4" name="Picture 3"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46102" y="1618215"/>
            <a:ext cx="2876952" cy="3600953"/>
          </a:xfrm>
          <a:prstGeom prst="rect">
            <a:avLst/>
          </a:prstGeom>
        </p:spPr>
      </p:pic>
    </p:spTree>
    <p:extLst>
      <p:ext uri="{BB962C8B-B14F-4D97-AF65-F5344CB8AC3E}">
        <p14:creationId xmlns:p14="http://schemas.microsoft.com/office/powerpoint/2010/main" val="83784854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the </a:t>
            </a:r>
            <a:r>
              <a:rPr lang="en-US" sz="4930" dirty="0">
                <a:solidFill>
                  <a:srgbClr val="FF0000"/>
                </a:solidFill>
              </a:rPr>
              <a:t>urgency</a:t>
            </a:r>
            <a:r>
              <a:rPr lang="en-US" dirty="0" smtClean="0">
                <a:solidFill>
                  <a:srgbClr val="FF0000"/>
                </a:solidFill>
              </a:rPr>
              <a:t>…</a:t>
            </a:r>
            <a:endParaRPr lang="en-US" dirty="0">
              <a:solidFill>
                <a:srgbClr val="FF0000"/>
              </a:solidFill>
            </a:endParaRPr>
          </a:p>
        </p:txBody>
      </p:sp>
      <p:sp>
        <p:nvSpPr>
          <p:cNvPr id="3" name="Content Placeholder 2"/>
          <p:cNvSpPr>
            <a:spLocks noGrp="1"/>
          </p:cNvSpPr>
          <p:nvPr>
            <p:ph idx="1"/>
          </p:nvPr>
        </p:nvSpPr>
        <p:spPr>
          <a:xfrm>
            <a:off x="457200" y="1600201"/>
            <a:ext cx="7499176" cy="4525963"/>
          </a:xfrm>
        </p:spPr>
        <p:txBody>
          <a:bodyPr/>
          <a:lstStyle/>
          <a:p>
            <a:r>
              <a:rPr lang="en-US" sz="2400" dirty="0" smtClean="0"/>
              <a:t>There are 6.8 billion people on the planet. 5.1 billion of them own a cell phone, but only 4.2 billion own a toothbrush. </a:t>
            </a:r>
            <a:br>
              <a:rPr lang="en-US" sz="2400" dirty="0" smtClean="0"/>
            </a:br>
            <a:r>
              <a:rPr lang="en-US" sz="2400" dirty="0" smtClean="0"/>
              <a:t>	</a:t>
            </a:r>
            <a:r>
              <a:rPr lang="en-US" sz="1600" i="1" dirty="0" smtClean="0"/>
              <a:t>Source: Mobile Marketing Association Asia</a:t>
            </a:r>
          </a:p>
          <a:p>
            <a:r>
              <a:rPr lang="en-US" sz="2400" dirty="0" smtClean="0"/>
              <a:t>91% of people keep their phone within 3 feet of themselves, 24 hours a day, 365 days per year. </a:t>
            </a:r>
            <a:br>
              <a:rPr lang="en-US" sz="2400" dirty="0" smtClean="0"/>
            </a:br>
            <a:r>
              <a:rPr lang="en-US" sz="2400" dirty="0" smtClean="0"/>
              <a:t>	</a:t>
            </a:r>
            <a:r>
              <a:rPr lang="en-US" sz="1600" i="1" dirty="0" smtClean="0"/>
              <a:t>Source: Morgan Stanley</a:t>
            </a:r>
          </a:p>
          <a:p>
            <a:r>
              <a:rPr lang="en-US" sz="2400" dirty="0" smtClean="0"/>
              <a:t>3 out of 5 searches are done using a mobile phone.</a:t>
            </a:r>
          </a:p>
          <a:p>
            <a:r>
              <a:rPr lang="en-US" sz="2400" dirty="0" smtClean="0"/>
              <a:t>70% of all mobile searches result in action within 1 hour. </a:t>
            </a:r>
            <a:br>
              <a:rPr lang="en-US" sz="2400" dirty="0" smtClean="0"/>
            </a:br>
            <a:r>
              <a:rPr lang="en-US" sz="2400" dirty="0" smtClean="0"/>
              <a:t>	</a:t>
            </a:r>
            <a:r>
              <a:rPr lang="en-US" sz="1600" i="1" dirty="0" smtClean="0"/>
              <a:t>Source: Mobile Marketer</a:t>
            </a:r>
            <a:endParaRPr lang="en-US" sz="1600" i="1" dirty="0"/>
          </a:p>
        </p:txBody>
      </p:sp>
      <p:pic>
        <p:nvPicPr>
          <p:cNvPr id="4" name="Picture 2" descr="C:\Users\James\Documents\work\fiverr\ppt\boomdude\73434503.jpg"/>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5400000">
            <a:off x="6886359" y="1897869"/>
            <a:ext cx="4515283" cy="30055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746995"/>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dirty="0" smtClean="0"/>
              <a:t>VIDEO </a:t>
            </a:r>
            <a:r>
              <a:rPr lang="en-AU" dirty="0" smtClean="0">
                <a:solidFill>
                  <a:srgbClr val="FF0000"/>
                </a:solidFill>
              </a:rPr>
              <a:t>Integration</a:t>
            </a:r>
            <a:endParaRPr lang="en-US" dirty="0">
              <a:solidFill>
                <a:srgbClr val="FF0000"/>
              </a:solidFill>
            </a:endParaRPr>
          </a:p>
        </p:txBody>
      </p:sp>
      <p:sp>
        <p:nvSpPr>
          <p:cNvPr id="3" name="Content Placeholder 2"/>
          <p:cNvSpPr>
            <a:spLocks noGrp="1"/>
          </p:cNvSpPr>
          <p:nvPr>
            <p:ph idx="1"/>
          </p:nvPr>
        </p:nvSpPr>
        <p:spPr>
          <a:xfrm>
            <a:off x="467544" y="1361222"/>
            <a:ext cx="7920880" cy="4713388"/>
          </a:xfrm>
        </p:spPr>
        <p:txBody>
          <a:bodyPr>
            <a:noAutofit/>
          </a:bodyPr>
          <a:lstStyle/>
          <a:p>
            <a:pPr marL="0" indent="0" algn="ctr">
              <a:buNone/>
            </a:pPr>
            <a:r>
              <a:rPr lang="en-US" sz="2800" dirty="0" smtClean="0"/>
              <a:t>Video auto-plays when you potential buyer hits the page!</a:t>
            </a:r>
            <a:endParaRPr lang="en-US" sz="2800" dirty="0" smtClean="0"/>
          </a:p>
          <a:p>
            <a:pPr marL="0" indent="0">
              <a:buNone/>
            </a:pPr>
            <a:endParaRPr lang="en-US" sz="2800" dirty="0"/>
          </a:p>
          <a:p>
            <a:pPr marL="0" indent="0">
              <a:buNone/>
            </a:pPr>
            <a:endParaRPr lang="en-US" sz="2800" b="1" dirty="0"/>
          </a:p>
          <a:p>
            <a:pPr marL="0" indent="0">
              <a:buNone/>
            </a:pPr>
            <a:endParaRPr lang="en-US" sz="2800" b="1" dirty="0" smtClean="0"/>
          </a:p>
          <a:p>
            <a:pPr marL="0" indent="0">
              <a:buNone/>
            </a:pPr>
            <a:endParaRPr lang="en-US" sz="2800" b="1" dirty="0"/>
          </a:p>
          <a:p>
            <a:pPr marL="0" indent="0">
              <a:buNone/>
            </a:pPr>
            <a:endParaRPr lang="en-US" sz="2800" b="1" dirty="0" smtClean="0"/>
          </a:p>
          <a:p>
            <a:pPr marL="0" indent="0" algn="ctr">
              <a:buNone/>
            </a:pPr>
            <a:endParaRPr lang="en-US" sz="2800" b="1" dirty="0"/>
          </a:p>
        </p:txBody>
      </p:sp>
      <p:pic>
        <p:nvPicPr>
          <p:cNvPr id="12" name="Picture 2" descr="C:\Users\ipad\Dropbox\SME\Webinar\iPhone4-combinations-2-financ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648" y="2204864"/>
            <a:ext cx="5375778" cy="40232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5720039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p:cNvGrpSpPr/>
          <p:nvPr/>
        </p:nvGrpSpPr>
        <p:grpSpPr>
          <a:xfrm>
            <a:off x="1571625" y="2187640"/>
            <a:ext cx="6000750" cy="3833648"/>
            <a:chOff x="1547664" y="2006732"/>
            <a:chExt cx="6000750" cy="3833648"/>
          </a:xfrm>
        </p:grpSpPr>
        <p:pic>
          <p:nvPicPr>
            <p:cNvPr id="9" name="Picture 2" descr="C:\Users\pacakt\Desktop\real-estat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7664" y="2030380"/>
              <a:ext cx="2000250" cy="381000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C:\Users\pacakt\Desktop\medical.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7914" y="2015678"/>
              <a:ext cx="2000250" cy="381000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4" descr="C:\Users\pacakt\Desktop\computer-services.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48164" y="2006732"/>
              <a:ext cx="2000250" cy="3810000"/>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itle 1"/>
          <p:cNvSpPr>
            <a:spLocks noGrp="1"/>
          </p:cNvSpPr>
          <p:nvPr>
            <p:ph type="title"/>
          </p:nvPr>
        </p:nvSpPr>
        <p:spPr/>
        <p:txBody>
          <a:bodyPr>
            <a:normAutofit/>
          </a:bodyPr>
          <a:lstStyle/>
          <a:p>
            <a:r>
              <a:rPr lang="en-AU" dirty="0" smtClean="0"/>
              <a:t>SMS/E-mail </a:t>
            </a:r>
            <a:r>
              <a:rPr lang="en-AU" dirty="0" smtClean="0">
                <a:solidFill>
                  <a:srgbClr val="FF0000"/>
                </a:solidFill>
              </a:rPr>
              <a:t>Integration</a:t>
            </a:r>
            <a:endParaRPr lang="en-US" dirty="0">
              <a:solidFill>
                <a:srgbClr val="FF0000"/>
              </a:solidFill>
            </a:endParaRPr>
          </a:p>
        </p:txBody>
      </p:sp>
      <p:sp>
        <p:nvSpPr>
          <p:cNvPr id="3" name="Content Placeholder 2"/>
          <p:cNvSpPr>
            <a:spLocks noGrp="1"/>
          </p:cNvSpPr>
          <p:nvPr>
            <p:ph idx="1"/>
          </p:nvPr>
        </p:nvSpPr>
        <p:spPr>
          <a:xfrm>
            <a:off x="467544" y="1361222"/>
            <a:ext cx="7920880" cy="4713388"/>
          </a:xfrm>
        </p:spPr>
        <p:txBody>
          <a:bodyPr>
            <a:noAutofit/>
          </a:bodyPr>
          <a:lstStyle/>
          <a:p>
            <a:pPr marL="0" indent="0" algn="ctr">
              <a:buNone/>
            </a:pPr>
            <a:r>
              <a:rPr lang="en-US" sz="2800" dirty="0" smtClean="0"/>
              <a:t>Customers enter their </a:t>
            </a:r>
            <a:r>
              <a:rPr lang="en-US" sz="2800" dirty="0" smtClean="0"/>
              <a:t>number/e-mail </a:t>
            </a:r>
            <a:r>
              <a:rPr lang="en-US" sz="2800" dirty="0" smtClean="0"/>
              <a:t>to be added to your </a:t>
            </a:r>
            <a:r>
              <a:rPr lang="en-US" sz="2800" dirty="0" smtClean="0"/>
              <a:t>list in return for RE NJ 2013 Outlook!</a:t>
            </a:r>
            <a:endParaRPr lang="en-US" sz="2800" dirty="0" smtClean="0"/>
          </a:p>
          <a:p>
            <a:pPr marL="0" indent="0">
              <a:buNone/>
            </a:pPr>
            <a:endParaRPr lang="en-US" sz="2800" dirty="0"/>
          </a:p>
          <a:p>
            <a:pPr marL="0" indent="0">
              <a:buNone/>
            </a:pPr>
            <a:endParaRPr lang="en-US" sz="2800" b="1" dirty="0"/>
          </a:p>
          <a:p>
            <a:pPr marL="0" indent="0">
              <a:buNone/>
            </a:pPr>
            <a:endParaRPr lang="en-US" sz="2800" b="1" dirty="0" smtClean="0"/>
          </a:p>
          <a:p>
            <a:pPr marL="0" indent="0">
              <a:buNone/>
            </a:pPr>
            <a:endParaRPr lang="en-US" sz="2800" b="1" dirty="0"/>
          </a:p>
          <a:p>
            <a:pPr marL="0" indent="0" algn="ctr">
              <a:buNone/>
            </a:pPr>
            <a:endParaRPr lang="en-US" sz="2800" b="1" dirty="0"/>
          </a:p>
        </p:txBody>
      </p:sp>
    </p:spTree>
    <p:extLst>
      <p:ext uri="{BB962C8B-B14F-4D97-AF65-F5344CB8AC3E}">
        <p14:creationId xmlns:p14="http://schemas.microsoft.com/office/powerpoint/2010/main" val="25142284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1 CuadroTexto"/>
          <p:cNvSpPr txBox="1"/>
          <p:nvPr/>
        </p:nvSpPr>
        <p:spPr>
          <a:xfrm>
            <a:off x="2480652" y="896508"/>
            <a:ext cx="6483836" cy="2308324"/>
          </a:xfrm>
          <a:prstGeom prst="rect">
            <a:avLst/>
          </a:prstGeom>
          <a:noFill/>
        </p:spPr>
        <p:txBody>
          <a:bodyPr wrap="square">
            <a:spAutoFit/>
          </a:bodyPr>
          <a:lstStyle/>
          <a:p>
            <a:pPr algn="r" fontAlgn="auto">
              <a:spcBef>
                <a:spcPts val="0"/>
              </a:spcBef>
              <a:spcAft>
                <a:spcPts val="0"/>
              </a:spcAft>
              <a:defRPr/>
            </a:pPr>
            <a:r>
              <a:rPr lang="es-HN" sz="7200" b="1" dirty="0">
                <a:latin typeface="+mn-lt"/>
                <a:cs typeface="+mn-cs"/>
              </a:rPr>
              <a:t>SMS COUPON CAMPAIGN</a:t>
            </a:r>
          </a:p>
        </p:txBody>
      </p:sp>
      <p:sp>
        <p:nvSpPr>
          <p:cNvPr id="4" name="Rectangle 3"/>
          <p:cNvSpPr/>
          <p:nvPr/>
        </p:nvSpPr>
        <p:spPr>
          <a:xfrm>
            <a:off x="0" y="4437367"/>
            <a:ext cx="9144000" cy="16799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123" name="Picture 3" descr="C:\Users\James\Documents\work\syndicate\mobile_platform_graph23.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11560" y="185527"/>
            <a:ext cx="2736304" cy="6149633"/>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827584" y="5539253"/>
            <a:ext cx="2808312" cy="461665"/>
          </a:xfrm>
          <a:prstGeom prst="rect">
            <a:avLst/>
          </a:prstGeom>
          <a:noFill/>
        </p:spPr>
        <p:txBody>
          <a:bodyPr wrap="square" rtlCol="0">
            <a:spAutoFit/>
          </a:bodyPr>
          <a:lstStyle/>
          <a:p>
            <a:r>
              <a:rPr lang="en-US" sz="1200" dirty="0" err="1" smtClean="0"/>
              <a:t>Infographic</a:t>
            </a:r>
            <a:r>
              <a:rPr lang="en-US" sz="1200" dirty="0" smtClean="0"/>
              <a:t> courtesy of </a:t>
            </a:r>
          </a:p>
          <a:p>
            <a:r>
              <a:rPr lang="en-US" sz="1200" dirty="0" err="1" smtClean="0"/>
              <a:t>Infographic</a:t>
            </a:r>
            <a:r>
              <a:rPr lang="en-US" sz="1200" dirty="0" smtClean="0"/>
              <a:t> Ignition</a:t>
            </a:r>
            <a:endParaRPr lang="en-US" sz="1200" dirty="0"/>
          </a:p>
        </p:txBody>
      </p:sp>
    </p:spTree>
    <p:extLst>
      <p:ext uri="{BB962C8B-B14F-4D97-AF65-F5344CB8AC3E}">
        <p14:creationId xmlns:p14="http://schemas.microsoft.com/office/powerpoint/2010/main" val="120167175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SMS </a:t>
            </a:r>
            <a:r>
              <a:rPr lang="en-AU" dirty="0" smtClean="0">
                <a:solidFill>
                  <a:schemeClr val="accent1"/>
                </a:solidFill>
              </a:rPr>
              <a:t>Marketing</a:t>
            </a:r>
            <a:endParaRPr lang="en-US" dirty="0">
              <a:solidFill>
                <a:schemeClr val="accent1"/>
              </a:solidFill>
            </a:endParaRPr>
          </a:p>
        </p:txBody>
      </p:sp>
      <p:sp>
        <p:nvSpPr>
          <p:cNvPr id="3" name="Content Placeholder 2"/>
          <p:cNvSpPr>
            <a:spLocks noGrp="1"/>
          </p:cNvSpPr>
          <p:nvPr>
            <p:ph idx="1"/>
          </p:nvPr>
        </p:nvSpPr>
        <p:spPr>
          <a:xfrm>
            <a:off x="457203" y="1600201"/>
            <a:ext cx="5122910" cy="4525963"/>
          </a:xfrm>
        </p:spPr>
        <p:txBody>
          <a:bodyPr/>
          <a:lstStyle/>
          <a:p>
            <a:r>
              <a:rPr lang="en-US" sz="3000" i="1" dirty="0" smtClean="0"/>
              <a:t>HOW ARE YOU STAYING IN TOUCH WITH YOUR CUSTOMERS?  </a:t>
            </a:r>
            <a:endParaRPr lang="en-US" sz="3000" dirty="0" smtClean="0"/>
          </a:p>
          <a:p>
            <a:r>
              <a:rPr lang="en-US" sz="3000" dirty="0" smtClean="0"/>
              <a:t>Text messaging has been estimated to be 5 times more effective than direct mail and 10 times more effective than newspaper advertising</a:t>
            </a:r>
          </a:p>
          <a:p>
            <a:endParaRPr lang="en-US" sz="3000" dirty="0" smtClean="0"/>
          </a:p>
          <a:p>
            <a:endParaRPr lang="en-US" sz="3000" dirty="0"/>
          </a:p>
        </p:txBody>
      </p:sp>
      <p:pic>
        <p:nvPicPr>
          <p:cNvPr id="4098" name="Picture 2" descr="C:\Users\cafe\Documents\WSOPPT\message_reader.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030617" y="1028732"/>
            <a:ext cx="4005879" cy="3696411"/>
          </a:xfrm>
          <a:prstGeom prst="rect">
            <a:avLst/>
          </a:prstGeom>
          <a:noFill/>
          <a:ln>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9164649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AutoShape 4"/>
          <p:cNvSpPr>
            <a:spLocks noChangeArrowheads="1"/>
          </p:cNvSpPr>
          <p:nvPr/>
        </p:nvSpPr>
        <p:spPr bwMode="gray">
          <a:xfrm>
            <a:off x="4798270" y="1611536"/>
            <a:ext cx="4071966" cy="4104456"/>
          </a:xfrm>
          <a:prstGeom prst="roundRect">
            <a:avLst>
              <a:gd name="adj" fmla="val 9616"/>
            </a:avLst>
          </a:prstGeom>
          <a:gradFill rotWithShape="1">
            <a:gsLst>
              <a:gs pos="0">
                <a:srgbClr val="DDDDDD">
                  <a:gamma/>
                  <a:tint val="28627"/>
                  <a:invGamma/>
                </a:srgbClr>
              </a:gs>
              <a:gs pos="100000">
                <a:srgbClr val="DDDDDD"/>
              </a:gs>
            </a:gsLst>
            <a:lin ang="5400000" scaled="1"/>
          </a:gradFill>
          <a:ln w="28575">
            <a:solidFill>
              <a:schemeClr val="accent1"/>
            </a:solidFill>
            <a:round/>
            <a:headEnd/>
            <a:tailEnd/>
          </a:ln>
          <a:effectLst>
            <a:outerShdw dist="35921" dir="2700000" algn="ctr" rotWithShape="0">
              <a:srgbClr val="000000"/>
            </a:outerShdw>
          </a:effectLst>
        </p:spPr>
        <p:txBody>
          <a:bodyPr wrap="none" anchor="ctr"/>
          <a:lstStyle/>
          <a:p>
            <a:pPr>
              <a:defRPr/>
            </a:pPr>
            <a:endParaRPr lang="en-US">
              <a:latin typeface="Arial" charset="0"/>
            </a:endParaRPr>
          </a:p>
        </p:txBody>
      </p:sp>
      <p:sp>
        <p:nvSpPr>
          <p:cNvPr id="8" name="AutoShape 4"/>
          <p:cNvSpPr>
            <a:spLocks noChangeArrowheads="1"/>
          </p:cNvSpPr>
          <p:nvPr/>
        </p:nvSpPr>
        <p:spPr bwMode="gray">
          <a:xfrm>
            <a:off x="252760" y="1628800"/>
            <a:ext cx="3902568" cy="4104456"/>
          </a:xfrm>
          <a:prstGeom prst="roundRect">
            <a:avLst>
              <a:gd name="adj" fmla="val 9616"/>
            </a:avLst>
          </a:prstGeom>
          <a:gradFill rotWithShape="1">
            <a:gsLst>
              <a:gs pos="0">
                <a:srgbClr val="DDDDDD">
                  <a:gamma/>
                  <a:tint val="28627"/>
                  <a:invGamma/>
                </a:srgbClr>
              </a:gs>
              <a:gs pos="100000">
                <a:srgbClr val="DDDDDD"/>
              </a:gs>
            </a:gsLst>
            <a:lin ang="5400000" scaled="1"/>
          </a:gradFill>
          <a:ln w="28575">
            <a:solidFill>
              <a:schemeClr val="accent1"/>
            </a:solidFill>
            <a:round/>
            <a:headEnd/>
            <a:tailEnd/>
          </a:ln>
          <a:effectLst>
            <a:outerShdw dist="35921" dir="2700000" algn="ctr" rotWithShape="0">
              <a:srgbClr val="000000"/>
            </a:outerShdw>
          </a:effectLst>
        </p:spPr>
        <p:txBody>
          <a:bodyPr wrap="none" anchor="ctr"/>
          <a:lstStyle/>
          <a:p>
            <a:pPr>
              <a:defRPr/>
            </a:pPr>
            <a:endParaRPr lang="en-US">
              <a:latin typeface="Arial" charset="0"/>
            </a:endParaRPr>
          </a:p>
        </p:txBody>
      </p:sp>
      <p:sp>
        <p:nvSpPr>
          <p:cNvPr id="2" name="Title 1"/>
          <p:cNvSpPr>
            <a:spLocks noGrp="1"/>
          </p:cNvSpPr>
          <p:nvPr>
            <p:ph type="title"/>
          </p:nvPr>
        </p:nvSpPr>
        <p:spPr/>
        <p:txBody>
          <a:bodyPr/>
          <a:lstStyle/>
          <a:p>
            <a:r>
              <a:rPr lang="en-AU" dirty="0" smtClean="0"/>
              <a:t>SMS </a:t>
            </a:r>
            <a:r>
              <a:rPr lang="en-AU" dirty="0" smtClean="0">
                <a:solidFill>
                  <a:schemeClr val="accent1"/>
                </a:solidFill>
              </a:rPr>
              <a:t>Marketing</a:t>
            </a:r>
            <a:endParaRPr lang="en-US" dirty="0">
              <a:solidFill>
                <a:schemeClr val="accent1"/>
              </a:solidFill>
            </a:endParaRPr>
          </a:p>
        </p:txBody>
      </p:sp>
      <p:sp>
        <p:nvSpPr>
          <p:cNvPr id="4" name="TextBox 3"/>
          <p:cNvSpPr txBox="1"/>
          <p:nvPr/>
        </p:nvSpPr>
        <p:spPr>
          <a:xfrm>
            <a:off x="369114" y="1844825"/>
            <a:ext cx="3786214" cy="2923877"/>
          </a:xfrm>
          <a:prstGeom prst="rect">
            <a:avLst/>
          </a:prstGeom>
          <a:noFill/>
        </p:spPr>
        <p:txBody>
          <a:bodyPr wrap="square" rtlCol="0">
            <a:spAutoFit/>
          </a:bodyPr>
          <a:lstStyle/>
          <a:p>
            <a:pPr algn="l"/>
            <a:r>
              <a:rPr lang="en-AU" sz="2400" b="1" dirty="0">
                <a:solidFill>
                  <a:srgbClr val="333333"/>
                </a:solidFill>
              </a:rPr>
              <a:t>Unique </a:t>
            </a:r>
            <a:r>
              <a:rPr lang="en-AU" sz="2400" b="1" dirty="0" smtClean="0">
                <a:solidFill>
                  <a:srgbClr val="333333"/>
                </a:solidFill>
              </a:rPr>
              <a:t>Features:  </a:t>
            </a:r>
            <a:endParaRPr lang="en-US" sz="2400" dirty="0">
              <a:solidFill>
                <a:srgbClr val="333333"/>
              </a:solidFill>
            </a:endParaRPr>
          </a:p>
          <a:p>
            <a:pPr marL="177800" indent="-177800" algn="l">
              <a:buFont typeface="Arial" pitchFamily="34" charset="0"/>
              <a:buChar char="•"/>
            </a:pPr>
            <a:r>
              <a:rPr lang="en-AU" sz="1600" dirty="0">
                <a:solidFill>
                  <a:srgbClr val="333333"/>
                </a:solidFill>
              </a:rPr>
              <a:t>It has 97% open rates    </a:t>
            </a:r>
            <a:endParaRPr lang="en-US" sz="1600" dirty="0">
              <a:solidFill>
                <a:srgbClr val="333333"/>
              </a:solidFill>
            </a:endParaRPr>
          </a:p>
          <a:p>
            <a:pPr marL="177800" indent="-177800" algn="l">
              <a:buFont typeface="Arial" pitchFamily="34" charset="0"/>
              <a:buChar char="•"/>
            </a:pPr>
            <a:r>
              <a:rPr lang="en-AU" sz="1600" dirty="0" smtClean="0">
                <a:solidFill>
                  <a:srgbClr val="333333"/>
                </a:solidFill>
              </a:rPr>
              <a:t>It’s </a:t>
            </a:r>
            <a:r>
              <a:rPr lang="en-AU" sz="1600" dirty="0">
                <a:solidFill>
                  <a:srgbClr val="333333"/>
                </a:solidFill>
              </a:rPr>
              <a:t>immediate  </a:t>
            </a:r>
            <a:endParaRPr lang="en-US" sz="1600" dirty="0">
              <a:solidFill>
                <a:srgbClr val="333333"/>
              </a:solidFill>
            </a:endParaRPr>
          </a:p>
          <a:p>
            <a:pPr marL="177800" indent="-177800" algn="l">
              <a:buFont typeface="Arial" pitchFamily="34" charset="0"/>
              <a:buChar char="•"/>
            </a:pPr>
            <a:r>
              <a:rPr lang="en-AU" sz="1600" dirty="0" smtClean="0">
                <a:solidFill>
                  <a:srgbClr val="333333"/>
                </a:solidFill>
              </a:rPr>
              <a:t>It’s </a:t>
            </a:r>
            <a:r>
              <a:rPr lang="en-AU" sz="1600" dirty="0">
                <a:solidFill>
                  <a:srgbClr val="333333"/>
                </a:solidFill>
              </a:rPr>
              <a:t>personal </a:t>
            </a:r>
            <a:endParaRPr lang="en-US" sz="1600" dirty="0">
              <a:solidFill>
                <a:srgbClr val="333333"/>
              </a:solidFill>
            </a:endParaRPr>
          </a:p>
          <a:p>
            <a:pPr marL="177800" indent="-177800" algn="l">
              <a:buFont typeface="Arial" pitchFamily="34" charset="0"/>
              <a:buChar char="•"/>
            </a:pPr>
            <a:r>
              <a:rPr lang="en-AU" sz="1600" dirty="0" smtClean="0">
                <a:solidFill>
                  <a:srgbClr val="333333"/>
                </a:solidFill>
              </a:rPr>
              <a:t>It’s </a:t>
            </a:r>
            <a:r>
              <a:rPr lang="en-AU" sz="1600" dirty="0">
                <a:solidFill>
                  <a:srgbClr val="333333"/>
                </a:solidFill>
              </a:rPr>
              <a:t>targeted </a:t>
            </a:r>
            <a:endParaRPr lang="en-US" sz="1600" dirty="0">
              <a:solidFill>
                <a:srgbClr val="333333"/>
              </a:solidFill>
            </a:endParaRPr>
          </a:p>
          <a:p>
            <a:pPr marL="177800" indent="-177800" algn="l">
              <a:buFont typeface="Arial" pitchFamily="34" charset="0"/>
              <a:buChar char="•"/>
            </a:pPr>
            <a:r>
              <a:rPr lang="en-AU" sz="1600" dirty="0" smtClean="0">
                <a:solidFill>
                  <a:srgbClr val="333333"/>
                </a:solidFill>
              </a:rPr>
              <a:t>It’s </a:t>
            </a:r>
            <a:r>
              <a:rPr lang="en-AU" sz="1600" dirty="0">
                <a:solidFill>
                  <a:srgbClr val="333333"/>
                </a:solidFill>
              </a:rPr>
              <a:t>permission based (opt-in)</a:t>
            </a:r>
            <a:endParaRPr lang="en-US" sz="1600" dirty="0">
              <a:solidFill>
                <a:srgbClr val="333333"/>
              </a:solidFill>
            </a:endParaRPr>
          </a:p>
          <a:p>
            <a:pPr marL="177800" indent="-177800" algn="l">
              <a:buFont typeface="Arial" pitchFamily="34" charset="0"/>
              <a:buChar char="•"/>
            </a:pPr>
            <a:r>
              <a:rPr lang="en-AU" sz="1600" dirty="0" smtClean="0">
                <a:solidFill>
                  <a:srgbClr val="333333"/>
                </a:solidFill>
              </a:rPr>
              <a:t>It’s </a:t>
            </a:r>
            <a:r>
              <a:rPr lang="en-AU" sz="1600" dirty="0">
                <a:solidFill>
                  <a:srgbClr val="333333"/>
                </a:solidFill>
              </a:rPr>
              <a:t>time sensitive</a:t>
            </a:r>
            <a:endParaRPr lang="en-US" sz="1600" dirty="0">
              <a:solidFill>
                <a:srgbClr val="333333"/>
              </a:solidFill>
            </a:endParaRPr>
          </a:p>
          <a:p>
            <a:pPr marL="177800" indent="-177800" algn="l">
              <a:buFont typeface="Arial" pitchFamily="34" charset="0"/>
              <a:buChar char="•"/>
            </a:pPr>
            <a:r>
              <a:rPr lang="en-AU" sz="1600" dirty="0" smtClean="0">
                <a:solidFill>
                  <a:srgbClr val="333333"/>
                </a:solidFill>
              </a:rPr>
              <a:t>It’s </a:t>
            </a:r>
            <a:r>
              <a:rPr lang="en-AU" sz="1600" dirty="0">
                <a:solidFill>
                  <a:srgbClr val="333333"/>
                </a:solidFill>
              </a:rPr>
              <a:t>cost effective</a:t>
            </a:r>
            <a:endParaRPr lang="en-US" sz="1600" dirty="0">
              <a:solidFill>
                <a:srgbClr val="333333"/>
              </a:solidFill>
            </a:endParaRPr>
          </a:p>
          <a:p>
            <a:pPr marL="177800" indent="-177800" algn="l">
              <a:buFont typeface="Arial" pitchFamily="34" charset="0"/>
              <a:buChar char="•"/>
            </a:pPr>
            <a:r>
              <a:rPr lang="en-AU" sz="1600" dirty="0" smtClean="0">
                <a:solidFill>
                  <a:srgbClr val="333333"/>
                </a:solidFill>
              </a:rPr>
              <a:t>It’s </a:t>
            </a:r>
            <a:r>
              <a:rPr lang="en-AU" sz="1600" dirty="0">
                <a:solidFill>
                  <a:srgbClr val="333333"/>
                </a:solidFill>
              </a:rPr>
              <a:t>environmentally friendly</a:t>
            </a:r>
            <a:endParaRPr lang="en-US" sz="1600" dirty="0">
              <a:solidFill>
                <a:srgbClr val="333333"/>
              </a:solidFill>
            </a:endParaRPr>
          </a:p>
          <a:p>
            <a:pPr marL="177800" indent="-177800" algn="l">
              <a:buFont typeface="Arial" pitchFamily="34" charset="0"/>
              <a:buChar char="•"/>
            </a:pPr>
            <a:r>
              <a:rPr lang="en-AU" sz="1600" dirty="0">
                <a:solidFill>
                  <a:srgbClr val="333333"/>
                </a:solidFill>
              </a:rPr>
              <a:t>It reaches your audience no matter where they </a:t>
            </a:r>
            <a:r>
              <a:rPr lang="en-AU" sz="1600" dirty="0" smtClean="0">
                <a:solidFill>
                  <a:srgbClr val="333333"/>
                </a:solidFill>
              </a:rPr>
              <a:t>are</a:t>
            </a:r>
            <a:endParaRPr lang="en-US" sz="1600" dirty="0">
              <a:solidFill>
                <a:srgbClr val="333333"/>
              </a:solidFill>
            </a:endParaRPr>
          </a:p>
        </p:txBody>
      </p:sp>
      <p:sp>
        <p:nvSpPr>
          <p:cNvPr id="7" name="TextBox 6"/>
          <p:cNvSpPr txBox="1"/>
          <p:nvPr/>
        </p:nvSpPr>
        <p:spPr>
          <a:xfrm>
            <a:off x="4798270" y="1844824"/>
            <a:ext cx="4071966" cy="3416320"/>
          </a:xfrm>
          <a:prstGeom prst="rect">
            <a:avLst/>
          </a:prstGeom>
          <a:noFill/>
        </p:spPr>
        <p:txBody>
          <a:bodyPr wrap="square" rtlCol="0">
            <a:spAutoFit/>
          </a:bodyPr>
          <a:lstStyle/>
          <a:p>
            <a:pPr algn="l"/>
            <a:r>
              <a:rPr lang="en-AU" sz="2400" b="1" dirty="0" smtClean="0">
                <a:solidFill>
                  <a:srgbClr val="333333"/>
                </a:solidFill>
              </a:rPr>
              <a:t>SMS Marketing Benefits:</a:t>
            </a:r>
          </a:p>
          <a:p>
            <a:pPr marL="177800" indent="-177800" algn="l">
              <a:buFont typeface="Arial" pitchFamily="34" charset="0"/>
              <a:buChar char="•"/>
            </a:pPr>
            <a:r>
              <a:rPr lang="en-US" sz="1600" dirty="0" smtClean="0">
                <a:solidFill>
                  <a:srgbClr val="333333"/>
                </a:solidFill>
              </a:rPr>
              <a:t>Gain new clients</a:t>
            </a:r>
          </a:p>
          <a:p>
            <a:pPr marL="177800" indent="-177800" algn="l">
              <a:buFont typeface="Arial" pitchFamily="34" charset="0"/>
              <a:buChar char="•"/>
            </a:pPr>
            <a:r>
              <a:rPr lang="en-US" sz="1600" dirty="0" smtClean="0">
                <a:solidFill>
                  <a:srgbClr val="333333"/>
                </a:solidFill>
              </a:rPr>
              <a:t>Increase Customer Retention</a:t>
            </a:r>
          </a:p>
          <a:p>
            <a:pPr marL="177800" indent="-177800" algn="l">
              <a:buFont typeface="Arial" pitchFamily="34" charset="0"/>
              <a:buChar char="•"/>
            </a:pPr>
            <a:r>
              <a:rPr lang="en-US" sz="1600" dirty="0" smtClean="0">
                <a:solidFill>
                  <a:srgbClr val="333333"/>
                </a:solidFill>
              </a:rPr>
              <a:t>Increase brand awareness</a:t>
            </a:r>
          </a:p>
          <a:p>
            <a:pPr marL="177800" indent="-177800" algn="l">
              <a:buFont typeface="Arial" pitchFamily="34" charset="0"/>
              <a:buChar char="•"/>
            </a:pPr>
            <a:r>
              <a:rPr lang="en-US" sz="1600" dirty="0" smtClean="0">
                <a:solidFill>
                  <a:srgbClr val="333333"/>
                </a:solidFill>
              </a:rPr>
              <a:t>Increase loyalty</a:t>
            </a:r>
          </a:p>
          <a:p>
            <a:pPr marL="177800" indent="-177800" algn="l">
              <a:buFont typeface="Arial" pitchFamily="34" charset="0"/>
              <a:buChar char="•"/>
            </a:pPr>
            <a:r>
              <a:rPr lang="en-US" sz="1600" dirty="0" smtClean="0">
                <a:solidFill>
                  <a:srgbClr val="333333"/>
                </a:solidFill>
              </a:rPr>
              <a:t>Engage your customers</a:t>
            </a:r>
          </a:p>
          <a:p>
            <a:pPr marL="177800" indent="-177800" algn="l">
              <a:buFont typeface="Arial" pitchFamily="34" charset="0"/>
              <a:buChar char="•"/>
            </a:pPr>
            <a:r>
              <a:rPr lang="en-US" sz="1600" dirty="0" smtClean="0">
                <a:solidFill>
                  <a:srgbClr val="333333"/>
                </a:solidFill>
              </a:rPr>
              <a:t>Increase sales</a:t>
            </a:r>
          </a:p>
          <a:p>
            <a:pPr marL="177800" indent="-177800" algn="l">
              <a:buFont typeface="Arial" pitchFamily="34" charset="0"/>
              <a:buChar char="•"/>
            </a:pPr>
            <a:r>
              <a:rPr lang="en-US" sz="1600" dirty="0" smtClean="0">
                <a:solidFill>
                  <a:srgbClr val="333333"/>
                </a:solidFill>
              </a:rPr>
              <a:t>Build a mobile database</a:t>
            </a:r>
          </a:p>
          <a:p>
            <a:pPr marL="177800" indent="-177800" algn="l">
              <a:buFont typeface="Arial" pitchFamily="34" charset="0"/>
              <a:buChar char="•"/>
            </a:pPr>
            <a:r>
              <a:rPr lang="en-US" sz="1600" dirty="0" smtClean="0">
                <a:solidFill>
                  <a:srgbClr val="333333"/>
                </a:solidFill>
              </a:rPr>
              <a:t>You can get more traffic to your business in one hour, from a single TEXT MESSAGE; than in one year from a search engine listing... if you know what you're doing</a:t>
            </a:r>
          </a:p>
        </p:txBody>
      </p:sp>
    </p:spTree>
    <p:extLst>
      <p:ext uri="{BB962C8B-B14F-4D97-AF65-F5344CB8AC3E}">
        <p14:creationId xmlns:p14="http://schemas.microsoft.com/office/powerpoint/2010/main" val="321903752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1 Objeto"/>
          <p:cNvGraphicFramePr>
            <a:graphicFrameLocks/>
          </p:cNvGraphicFramePr>
          <p:nvPr/>
        </p:nvGraphicFramePr>
        <p:xfrm>
          <a:off x="4643438" y="1196975"/>
          <a:ext cx="6089650" cy="4446588"/>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p:cNvSpPr>
            <a:spLocks noGrp="1"/>
          </p:cNvSpPr>
          <p:nvPr>
            <p:ph type="title"/>
          </p:nvPr>
        </p:nvSpPr>
        <p:spPr/>
        <p:txBody>
          <a:bodyPr/>
          <a:lstStyle/>
          <a:p>
            <a:pPr fontAlgn="auto">
              <a:spcBef>
                <a:spcPts val="0"/>
              </a:spcBef>
              <a:spcAft>
                <a:spcPts val="0"/>
              </a:spcAft>
              <a:defRPr/>
            </a:pPr>
            <a:r>
              <a:rPr lang="en-US" sz="4930">
                <a:solidFill>
                  <a:schemeClr val="tx1">
                    <a:lumMod val="75000"/>
                    <a:lumOff val="25000"/>
                  </a:schemeClr>
                </a:solidFill>
              </a:rPr>
              <a:t>The American Love Affair with </a:t>
            </a:r>
            <a:r>
              <a:rPr lang="en-US" sz="4930">
                <a:solidFill>
                  <a:schemeClr val="accent1"/>
                </a:solidFill>
              </a:rPr>
              <a:t>Texting</a:t>
            </a:r>
            <a:r>
              <a:rPr lang="en-US" sz="4930">
                <a:solidFill>
                  <a:schemeClr val="tx1">
                    <a:lumMod val="75000"/>
                    <a:lumOff val="25000"/>
                  </a:schemeClr>
                </a:solidFill>
              </a:rPr>
              <a:t> </a:t>
            </a:r>
          </a:p>
        </p:txBody>
      </p:sp>
      <p:sp>
        <p:nvSpPr>
          <p:cNvPr id="3" name="Content Placeholder 2"/>
          <p:cNvSpPr>
            <a:spLocks noGrp="1"/>
          </p:cNvSpPr>
          <p:nvPr>
            <p:ph idx="1"/>
          </p:nvPr>
        </p:nvSpPr>
        <p:spPr>
          <a:xfrm>
            <a:off x="457200" y="1600201"/>
            <a:ext cx="4762872" cy="4525963"/>
          </a:xfrm>
        </p:spPr>
        <p:txBody>
          <a:bodyPr rtlCol="0">
            <a:normAutofit/>
          </a:bodyPr>
          <a:lstStyle/>
          <a:p>
            <a:pPr fontAlgn="auto">
              <a:spcAft>
                <a:spcPts val="0"/>
              </a:spcAft>
              <a:defRPr/>
            </a:pPr>
            <a:r>
              <a:rPr lang="en-US" sz="2800" b="1" dirty="0" smtClean="0">
                <a:effectLst>
                  <a:outerShdw blurRad="76200" dist="38100" dir="5400000" sx="101000" sy="101000" algn="t" rotWithShape="0">
                    <a:schemeClr val="bg1">
                      <a:alpha val="89000"/>
                    </a:schemeClr>
                  </a:outerShdw>
                </a:effectLst>
              </a:rPr>
              <a:t>89%  </a:t>
            </a:r>
            <a:r>
              <a:rPr lang="en-US" sz="2800" b="1" dirty="0">
                <a:effectLst>
                  <a:outerShdw blurRad="76200" dist="38100" dir="5400000" sx="101000" sy="101000" algn="t" rotWithShape="0">
                    <a:schemeClr val="bg1">
                      <a:alpha val="89000"/>
                    </a:schemeClr>
                  </a:outerShdw>
                </a:effectLst>
              </a:rPr>
              <a:t>of the </a:t>
            </a:r>
            <a:r>
              <a:rPr lang="en-US" sz="2800" b="1" dirty="0" smtClean="0">
                <a:effectLst>
                  <a:outerShdw blurRad="76200" dist="38100" dir="5400000" sx="101000" sy="101000" algn="t" rotWithShape="0">
                    <a:schemeClr val="bg1">
                      <a:alpha val="89000"/>
                    </a:schemeClr>
                  </a:outerShdw>
                </a:effectLst>
              </a:rPr>
              <a:t>population </a:t>
            </a:r>
            <a:r>
              <a:rPr lang="en-US" sz="2800" b="1" dirty="0">
                <a:effectLst>
                  <a:outerShdw blurRad="76200" dist="38100" dir="5400000" sx="101000" sy="101000" algn="t" rotWithShape="0">
                    <a:schemeClr val="bg1">
                      <a:alpha val="89000"/>
                    </a:schemeClr>
                  </a:outerShdw>
                </a:effectLst>
              </a:rPr>
              <a:t>has a </a:t>
            </a:r>
            <a:r>
              <a:rPr lang="en-US" sz="2800" b="1" dirty="0" smtClean="0">
                <a:effectLst>
                  <a:outerShdw blurRad="76200" dist="38100" dir="5400000" sx="101000" sy="101000" algn="t" rotWithShape="0">
                    <a:schemeClr val="bg1">
                      <a:alpha val="89000"/>
                    </a:schemeClr>
                  </a:outerShdw>
                </a:effectLst>
              </a:rPr>
              <a:t>mobile </a:t>
            </a:r>
            <a:r>
              <a:rPr lang="en-US" sz="2800" b="1" dirty="0">
                <a:effectLst>
                  <a:outerShdw blurRad="76200" dist="38100" dir="5400000" sx="101000" sy="101000" algn="t" rotWithShape="0">
                    <a:schemeClr val="bg1">
                      <a:alpha val="89000"/>
                    </a:schemeClr>
                  </a:outerShdw>
                </a:effectLst>
              </a:rPr>
              <a:t>p</a:t>
            </a:r>
            <a:r>
              <a:rPr lang="en-US" sz="2800" b="1" dirty="0" smtClean="0">
                <a:effectLst>
                  <a:outerShdw blurRad="76200" dist="38100" dir="5400000" sx="101000" sy="101000" algn="t" rotWithShape="0">
                    <a:schemeClr val="bg1">
                      <a:alpha val="89000"/>
                    </a:schemeClr>
                  </a:outerShdw>
                </a:effectLst>
              </a:rPr>
              <a:t>hone</a:t>
            </a:r>
            <a:r>
              <a:rPr lang="en-US" sz="2800" b="1" dirty="0">
                <a:effectLst>
                  <a:outerShdw blurRad="76200" dist="38100" dir="5400000" sx="101000" sy="101000" algn="t" rotWithShape="0">
                    <a:schemeClr val="bg1">
                      <a:alpha val="89000"/>
                    </a:schemeClr>
                  </a:outerShdw>
                </a:effectLst>
              </a:rPr>
              <a:t>!    </a:t>
            </a:r>
            <a:endParaRPr lang="en-US" sz="2800" dirty="0">
              <a:effectLst>
                <a:outerShdw blurRad="76200" dist="38100" dir="5400000" sx="101000" sy="101000" algn="t" rotWithShape="0">
                  <a:schemeClr val="bg1">
                    <a:alpha val="89000"/>
                  </a:schemeClr>
                </a:outerShdw>
              </a:effectLst>
            </a:endParaRPr>
          </a:p>
          <a:p>
            <a:pPr fontAlgn="auto">
              <a:spcAft>
                <a:spcPts val="0"/>
              </a:spcAft>
              <a:defRPr/>
            </a:pPr>
            <a:endParaRPr lang="en-US" sz="2800" b="1" dirty="0" smtClean="0">
              <a:effectLst>
                <a:outerShdw blurRad="76200" dist="38100" dir="5400000" sx="101000" sy="101000" algn="t" rotWithShape="0">
                  <a:schemeClr val="bg1">
                    <a:alpha val="89000"/>
                  </a:schemeClr>
                </a:outerShdw>
              </a:effectLst>
            </a:endParaRPr>
          </a:p>
          <a:p>
            <a:pPr fontAlgn="auto">
              <a:spcAft>
                <a:spcPts val="0"/>
              </a:spcAft>
              <a:defRPr/>
            </a:pPr>
            <a:r>
              <a:rPr lang="en-US" sz="2800" b="1" dirty="0" smtClean="0">
                <a:effectLst>
                  <a:outerShdw blurRad="76200" dist="38100" dir="5400000" sx="101000" sy="101000" algn="t" rotWithShape="0">
                    <a:schemeClr val="bg1">
                      <a:alpha val="89000"/>
                    </a:schemeClr>
                  </a:outerShdw>
                </a:effectLst>
              </a:rPr>
              <a:t>90</a:t>
            </a:r>
            <a:r>
              <a:rPr lang="en-US" sz="2800" b="1" dirty="0">
                <a:effectLst>
                  <a:outerShdw blurRad="76200" dist="38100" dir="5400000" sx="101000" sy="101000" algn="t" rotWithShape="0">
                    <a:schemeClr val="bg1">
                      <a:alpha val="89000"/>
                    </a:schemeClr>
                  </a:outerShdw>
                </a:effectLst>
              </a:rPr>
              <a:t>% </a:t>
            </a:r>
            <a:r>
              <a:rPr lang="en-US" sz="2800" b="1" dirty="0" smtClean="0">
                <a:effectLst>
                  <a:outerShdw blurRad="76200" dist="38100" dir="5400000" sx="101000" sy="101000" algn="t" rotWithShape="0">
                    <a:schemeClr val="bg1">
                      <a:alpha val="89000"/>
                    </a:schemeClr>
                  </a:outerShdw>
                </a:effectLst>
              </a:rPr>
              <a:t> use </a:t>
            </a:r>
            <a:r>
              <a:rPr lang="en-US" sz="2800" b="1" dirty="0">
                <a:effectLst>
                  <a:outerShdw blurRad="76200" dist="38100" dir="5400000" sx="101000" sy="101000" algn="t" rotWithShape="0">
                    <a:schemeClr val="bg1">
                      <a:alpha val="89000"/>
                    </a:schemeClr>
                  </a:outerShdw>
                </a:effectLst>
              </a:rPr>
              <a:t>m</a:t>
            </a:r>
            <a:r>
              <a:rPr lang="en-US" sz="2800" b="1" dirty="0" smtClean="0">
                <a:effectLst>
                  <a:outerShdw blurRad="76200" dist="38100" dir="5400000" sx="101000" sy="101000" algn="t" rotWithShape="0">
                    <a:schemeClr val="bg1">
                      <a:alpha val="89000"/>
                    </a:schemeClr>
                  </a:outerShdw>
                </a:effectLst>
              </a:rPr>
              <a:t>obile phones for TEXTING</a:t>
            </a:r>
          </a:p>
          <a:p>
            <a:pPr fontAlgn="auto">
              <a:spcAft>
                <a:spcPts val="0"/>
              </a:spcAft>
              <a:defRPr/>
            </a:pPr>
            <a:endParaRPr lang="en-US" sz="2800" b="1" dirty="0" smtClean="0">
              <a:effectLst>
                <a:outerShdw blurRad="76200" dist="38100" dir="5400000" sx="101000" sy="101000" algn="t" rotWithShape="0">
                  <a:schemeClr val="bg1">
                    <a:alpha val="89000"/>
                  </a:schemeClr>
                </a:outerShdw>
              </a:effectLst>
            </a:endParaRPr>
          </a:p>
          <a:p>
            <a:pPr fontAlgn="auto">
              <a:spcAft>
                <a:spcPts val="0"/>
              </a:spcAft>
              <a:defRPr/>
            </a:pPr>
            <a:r>
              <a:rPr lang="en-US" sz="2800" b="1" dirty="0" smtClean="0">
                <a:effectLst>
                  <a:outerShdw blurRad="76200" dist="38100" dir="5400000" sx="101000" sy="101000" algn="t" rotWithShape="0">
                    <a:schemeClr val="bg1">
                      <a:alpha val="89000"/>
                    </a:schemeClr>
                  </a:outerShdw>
                </a:effectLst>
              </a:rPr>
              <a:t>95% of </a:t>
            </a:r>
            <a:r>
              <a:rPr lang="en-US" sz="2800" b="1" dirty="0">
                <a:effectLst>
                  <a:outerShdw blurRad="76200" dist="38100" dir="5400000" sx="101000" sy="101000" algn="t" rotWithShape="0">
                    <a:schemeClr val="bg1">
                      <a:alpha val="89000"/>
                    </a:schemeClr>
                  </a:outerShdw>
                </a:effectLst>
              </a:rPr>
              <a:t>SMS </a:t>
            </a:r>
            <a:r>
              <a:rPr lang="en-US" sz="2800" b="1" dirty="0" smtClean="0">
                <a:effectLst>
                  <a:outerShdw blurRad="76200" dist="38100" dir="5400000" sx="101000" sy="101000" algn="t" rotWithShape="0">
                    <a:schemeClr val="bg1">
                      <a:alpha val="89000"/>
                    </a:schemeClr>
                  </a:outerShdw>
                </a:effectLst>
              </a:rPr>
              <a:t>texts are read in the first 10 minutes!</a:t>
            </a:r>
            <a:r>
              <a:rPr lang="en-US" sz="2400" dirty="0" smtClean="0">
                <a:effectLst>
                  <a:outerShdw blurRad="76200" dist="38100" dir="5400000" sx="101000" sy="101000" algn="t" rotWithShape="0">
                    <a:schemeClr val="bg1">
                      <a:alpha val="89000"/>
                    </a:schemeClr>
                  </a:outerShdw>
                </a:effectLst>
              </a:rPr>
              <a:t> </a:t>
            </a:r>
            <a:endParaRPr lang="en-US" sz="2400" dirty="0">
              <a:effectLst>
                <a:outerShdw blurRad="76200" dist="38100" dir="5400000" sx="101000" sy="101000" algn="t" rotWithShape="0">
                  <a:schemeClr val="bg1">
                    <a:alpha val="89000"/>
                  </a:schemeClr>
                </a:outerShdw>
              </a:effectLst>
            </a:endParaRPr>
          </a:p>
        </p:txBody>
      </p:sp>
    </p:spTree>
    <p:extLst>
      <p:ext uri="{BB962C8B-B14F-4D97-AF65-F5344CB8AC3E}">
        <p14:creationId xmlns:p14="http://schemas.microsoft.com/office/powerpoint/2010/main" val="2824470765"/>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Bef>
                <a:spcPts val="0"/>
              </a:spcBef>
              <a:spcAft>
                <a:spcPts val="0"/>
              </a:spcAft>
              <a:defRPr/>
            </a:pPr>
            <a:r>
              <a:rPr lang="en-US" sz="4930" dirty="0" smtClean="0">
                <a:solidFill>
                  <a:schemeClr val="tx1">
                    <a:lumMod val="75000"/>
                    <a:lumOff val="25000"/>
                  </a:schemeClr>
                </a:solidFill>
              </a:rPr>
              <a:t>Building A Subscriber </a:t>
            </a:r>
            <a:r>
              <a:rPr lang="en-US" sz="4930" dirty="0">
                <a:solidFill>
                  <a:schemeClr val="accent1"/>
                </a:solidFill>
              </a:rPr>
              <a:t>List</a:t>
            </a:r>
          </a:p>
        </p:txBody>
      </p:sp>
      <p:sp>
        <p:nvSpPr>
          <p:cNvPr id="3" name="Content Placeholder 2"/>
          <p:cNvSpPr>
            <a:spLocks noGrp="1"/>
          </p:cNvSpPr>
          <p:nvPr>
            <p:ph idx="1"/>
          </p:nvPr>
        </p:nvSpPr>
        <p:spPr>
          <a:xfrm>
            <a:off x="457201" y="1484313"/>
            <a:ext cx="5122863" cy="4525963"/>
          </a:xfrm>
        </p:spPr>
        <p:txBody>
          <a:bodyPr rtlCol="0">
            <a:normAutofit fontScale="70000" lnSpcReduction="20000"/>
          </a:bodyPr>
          <a:lstStyle/>
          <a:p>
            <a:pPr fontAlgn="auto">
              <a:spcAft>
                <a:spcPts val="0"/>
              </a:spcAft>
              <a:defRPr/>
            </a:pPr>
            <a:r>
              <a:rPr lang="en-US" dirty="0" smtClean="0"/>
              <a:t>Offer the customer </a:t>
            </a:r>
            <a:r>
              <a:rPr lang="en-US" dirty="0" smtClean="0"/>
              <a:t>an outlook on the Real Estate Market in NJ in return for opting in</a:t>
            </a:r>
            <a:endParaRPr lang="en-US" dirty="0" smtClean="0"/>
          </a:p>
          <a:p>
            <a:pPr fontAlgn="auto">
              <a:spcAft>
                <a:spcPts val="0"/>
              </a:spcAft>
              <a:defRPr/>
            </a:pPr>
            <a:endParaRPr lang="en-US" dirty="0" smtClean="0"/>
          </a:p>
          <a:p>
            <a:pPr fontAlgn="auto">
              <a:spcAft>
                <a:spcPts val="0"/>
              </a:spcAft>
              <a:defRPr/>
            </a:pPr>
            <a:r>
              <a:rPr lang="en-US" dirty="0" smtClean="0"/>
              <a:t>Give customer a “special code” to text to a number to receive the offer</a:t>
            </a:r>
          </a:p>
          <a:p>
            <a:pPr lvl="1" fontAlgn="auto">
              <a:spcAft>
                <a:spcPts val="0"/>
              </a:spcAft>
              <a:defRPr/>
            </a:pPr>
            <a:r>
              <a:rPr lang="en-US" dirty="0" smtClean="0"/>
              <a:t>Example: Text </a:t>
            </a:r>
            <a:r>
              <a:rPr lang="en-US" dirty="0" smtClean="0"/>
              <a:t>Property42 </a:t>
            </a:r>
            <a:r>
              <a:rPr lang="en-US" dirty="0" smtClean="0"/>
              <a:t>to </a:t>
            </a:r>
            <a:r>
              <a:rPr lang="en-US" dirty="0" smtClean="0"/>
              <a:t>71441</a:t>
            </a:r>
            <a:endParaRPr lang="en-US" dirty="0" smtClean="0"/>
          </a:p>
          <a:p>
            <a:pPr fontAlgn="auto">
              <a:spcAft>
                <a:spcPts val="0"/>
              </a:spcAft>
              <a:defRPr/>
            </a:pPr>
            <a:endParaRPr lang="en-US" dirty="0" smtClean="0"/>
          </a:p>
          <a:p>
            <a:pPr fontAlgn="auto">
              <a:spcAft>
                <a:spcPts val="0"/>
              </a:spcAft>
              <a:defRPr/>
            </a:pPr>
            <a:r>
              <a:rPr lang="en-US" dirty="0" smtClean="0"/>
              <a:t>You now have their number in your database</a:t>
            </a:r>
          </a:p>
          <a:p>
            <a:pPr fontAlgn="auto">
              <a:spcAft>
                <a:spcPts val="0"/>
              </a:spcAft>
              <a:defRPr/>
            </a:pPr>
            <a:endParaRPr lang="en-US" dirty="0" smtClean="0"/>
          </a:p>
          <a:p>
            <a:pPr fontAlgn="auto">
              <a:spcAft>
                <a:spcPts val="0"/>
              </a:spcAft>
              <a:defRPr/>
            </a:pPr>
            <a:r>
              <a:rPr lang="en-US" dirty="0" smtClean="0"/>
              <a:t>This will be used to </a:t>
            </a:r>
            <a:r>
              <a:rPr lang="en-US" dirty="0" smtClean="0"/>
              <a:t>update them on that specific property when there is a similar property listed, price decreases, etc.</a:t>
            </a:r>
            <a:endParaRPr lang="en-US" dirty="0"/>
          </a:p>
        </p:txBody>
      </p:sp>
      <p:pic>
        <p:nvPicPr>
          <p:cNvPr id="4" name="Picture 2"/>
          <p:cNvPicPr>
            <a:picLocks noChangeAspect="1" noChangeArrowheads="1"/>
          </p:cNvPicPr>
          <p:nvPr/>
        </p:nvPicPr>
        <p:blipFill>
          <a:blip r:embed="rId2" cstate="print">
            <a:extLst/>
          </a:blip>
          <a:srcRect/>
          <a:stretch>
            <a:fillRect/>
          </a:stretch>
        </p:blipFill>
        <p:spPr bwMode="auto">
          <a:xfrm>
            <a:off x="5724128" y="1484784"/>
            <a:ext cx="3168352" cy="4401055"/>
          </a:xfrm>
          <a:prstGeom prst="rect">
            <a:avLst/>
          </a:prstGeom>
          <a:ln>
            <a:noFill/>
          </a:ln>
          <a:effectLst>
            <a:softEdge rad="112500"/>
          </a:effectLst>
          <a:extLst/>
        </p:spPr>
      </p:pic>
    </p:spTree>
    <p:extLst>
      <p:ext uri="{BB962C8B-B14F-4D97-AF65-F5344CB8AC3E}">
        <p14:creationId xmlns:p14="http://schemas.microsoft.com/office/powerpoint/2010/main" val="1407372794"/>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Bef>
                <a:spcPts val="0"/>
              </a:spcBef>
              <a:spcAft>
                <a:spcPts val="0"/>
              </a:spcAft>
              <a:defRPr/>
            </a:pPr>
            <a:r>
              <a:rPr lang="en-US" sz="4930" dirty="0" smtClean="0">
                <a:solidFill>
                  <a:schemeClr val="accent1"/>
                </a:solidFill>
              </a:rPr>
              <a:t>#1 </a:t>
            </a:r>
            <a:r>
              <a:rPr lang="en-US" sz="4930" dirty="0" smtClean="0">
                <a:solidFill>
                  <a:schemeClr val="tx1">
                    <a:lumMod val="75000"/>
                    <a:lumOff val="25000"/>
                  </a:schemeClr>
                </a:solidFill>
              </a:rPr>
              <a:t>– Create offer</a:t>
            </a:r>
            <a:endParaRPr lang="en-US" sz="4930" dirty="0">
              <a:solidFill>
                <a:schemeClr val="tx1">
                  <a:lumMod val="75000"/>
                  <a:lumOff val="25000"/>
                </a:schemeClr>
              </a:solidFill>
            </a:endParaRPr>
          </a:p>
        </p:txBody>
      </p:sp>
      <p:sp>
        <p:nvSpPr>
          <p:cNvPr id="3" name="Content Placeholder 2"/>
          <p:cNvSpPr>
            <a:spLocks noGrp="1"/>
          </p:cNvSpPr>
          <p:nvPr>
            <p:ph idx="1"/>
          </p:nvPr>
        </p:nvSpPr>
        <p:spPr>
          <a:xfrm>
            <a:off x="457201" y="3054386"/>
            <a:ext cx="8321511" cy="2955890"/>
          </a:xfrm>
        </p:spPr>
        <p:txBody>
          <a:bodyPr rtlCol="0">
            <a:normAutofit fontScale="62500" lnSpcReduction="20000"/>
          </a:bodyPr>
          <a:lstStyle/>
          <a:p>
            <a:pPr fontAlgn="auto">
              <a:spcAft>
                <a:spcPts val="0"/>
              </a:spcAft>
              <a:defRPr/>
            </a:pPr>
            <a:r>
              <a:rPr lang="en-US" dirty="0" smtClean="0"/>
              <a:t>Give customers a small card or </a:t>
            </a:r>
            <a:r>
              <a:rPr lang="en-US" dirty="0" smtClean="0"/>
              <a:t>flyer when entering an open house</a:t>
            </a:r>
          </a:p>
          <a:p>
            <a:pPr fontAlgn="auto">
              <a:spcAft>
                <a:spcPts val="0"/>
              </a:spcAft>
              <a:defRPr/>
            </a:pPr>
            <a:endParaRPr lang="en-US" dirty="0" smtClean="0"/>
          </a:p>
          <a:p>
            <a:pPr fontAlgn="auto">
              <a:spcAft>
                <a:spcPts val="0"/>
              </a:spcAft>
              <a:defRPr/>
            </a:pPr>
            <a:r>
              <a:rPr lang="en-US" dirty="0" smtClean="0"/>
              <a:t>Have a big “for sale” sign in front of the house</a:t>
            </a:r>
            <a:endParaRPr lang="en-US" dirty="0" smtClean="0"/>
          </a:p>
          <a:p>
            <a:pPr fontAlgn="auto">
              <a:spcAft>
                <a:spcPts val="0"/>
              </a:spcAft>
              <a:defRPr/>
            </a:pPr>
            <a:endParaRPr lang="en-US" dirty="0"/>
          </a:p>
          <a:p>
            <a:pPr fontAlgn="auto">
              <a:spcAft>
                <a:spcPts val="0"/>
              </a:spcAft>
              <a:defRPr/>
            </a:pPr>
            <a:r>
              <a:rPr lang="en-US" dirty="0" smtClean="0"/>
              <a:t>Give </a:t>
            </a:r>
            <a:r>
              <a:rPr lang="en-US" dirty="0" smtClean="0"/>
              <a:t>potential buyer </a:t>
            </a:r>
            <a:r>
              <a:rPr lang="en-US" dirty="0" smtClean="0"/>
              <a:t>an immediate reward relevant to </a:t>
            </a:r>
            <a:r>
              <a:rPr lang="en-US" dirty="0" smtClean="0"/>
              <a:t>real estate</a:t>
            </a:r>
            <a:endParaRPr lang="en-US" dirty="0" smtClean="0"/>
          </a:p>
          <a:p>
            <a:pPr lvl="1" fontAlgn="auto">
              <a:spcAft>
                <a:spcPts val="0"/>
              </a:spcAft>
              <a:defRPr/>
            </a:pPr>
            <a:r>
              <a:rPr lang="en-US" dirty="0" smtClean="0"/>
              <a:t>Example: Receive </a:t>
            </a:r>
            <a:r>
              <a:rPr lang="en-US" dirty="0" smtClean="0"/>
              <a:t>an NJ RE 2013 outlook guide! </a:t>
            </a:r>
            <a:r>
              <a:rPr lang="en-US" dirty="0" smtClean="0"/>
              <a:t>Just text </a:t>
            </a:r>
            <a:r>
              <a:rPr lang="en-US" i="1" dirty="0" err="1" smtClean="0"/>
              <a:t>njrealestate</a:t>
            </a:r>
            <a:r>
              <a:rPr lang="en-US" dirty="0" smtClean="0"/>
              <a:t> </a:t>
            </a:r>
            <a:r>
              <a:rPr lang="en-US" dirty="0" smtClean="0"/>
              <a:t>to 87692</a:t>
            </a:r>
          </a:p>
          <a:p>
            <a:pPr fontAlgn="auto">
              <a:spcAft>
                <a:spcPts val="0"/>
              </a:spcAft>
              <a:defRPr/>
            </a:pPr>
            <a:endParaRPr lang="en-US" dirty="0" smtClean="0"/>
          </a:p>
          <a:p>
            <a:pPr fontAlgn="auto">
              <a:spcAft>
                <a:spcPts val="0"/>
              </a:spcAft>
              <a:defRPr/>
            </a:pPr>
            <a:r>
              <a:rPr lang="en-US" dirty="0" smtClean="0"/>
              <a:t>Use other channels to build a larger list: </a:t>
            </a:r>
          </a:p>
          <a:p>
            <a:pPr lvl="1" fontAlgn="auto">
              <a:spcAft>
                <a:spcPts val="0"/>
              </a:spcAft>
              <a:defRPr/>
            </a:pPr>
            <a:r>
              <a:rPr lang="en-US" dirty="0"/>
              <a:t>N</a:t>
            </a:r>
            <a:r>
              <a:rPr lang="en-US" dirty="0" smtClean="0"/>
              <a:t>ewspaper</a:t>
            </a:r>
            <a:r>
              <a:rPr lang="en-US" dirty="0"/>
              <a:t>, direct mail, radio, print, outdoor, billboards, magazines, on the internet, </a:t>
            </a:r>
            <a:r>
              <a:rPr lang="en-US" dirty="0" smtClean="0"/>
              <a:t>Facebook, </a:t>
            </a:r>
            <a:r>
              <a:rPr lang="en-US" dirty="0"/>
              <a:t>twitter</a:t>
            </a:r>
            <a:r>
              <a:rPr lang="en-US" dirty="0" smtClean="0"/>
              <a:t>, email</a:t>
            </a:r>
            <a:endParaRPr lang="en-US" dirty="0"/>
          </a:p>
        </p:txBody>
      </p:sp>
      <p:pic>
        <p:nvPicPr>
          <p:cNvPr id="4" name="Picture 3"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47664" y="1166787"/>
            <a:ext cx="5934904" cy="1857634"/>
          </a:xfrm>
          <a:prstGeom prst="rect">
            <a:avLst/>
          </a:prstGeom>
        </p:spPr>
      </p:pic>
    </p:spTree>
    <p:extLst>
      <p:ext uri="{BB962C8B-B14F-4D97-AF65-F5344CB8AC3E}">
        <p14:creationId xmlns:p14="http://schemas.microsoft.com/office/powerpoint/2010/main" val="1842127038"/>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Bef>
                <a:spcPts val="0"/>
              </a:spcBef>
              <a:spcAft>
                <a:spcPts val="0"/>
              </a:spcAft>
              <a:defRPr/>
            </a:pPr>
            <a:r>
              <a:rPr lang="en-US" sz="4400" dirty="0" smtClean="0">
                <a:solidFill>
                  <a:schemeClr val="accent1"/>
                </a:solidFill>
              </a:rPr>
              <a:t>#2 </a:t>
            </a:r>
            <a:r>
              <a:rPr lang="en-US" sz="4400" dirty="0" smtClean="0">
                <a:solidFill>
                  <a:schemeClr val="tx1">
                    <a:lumMod val="75000"/>
                    <a:lumOff val="25000"/>
                  </a:schemeClr>
                </a:solidFill>
              </a:rPr>
              <a:t>– Customer sends TEXT</a:t>
            </a:r>
            <a:endParaRPr lang="en-US" sz="4400" dirty="0">
              <a:solidFill>
                <a:schemeClr val="tx1">
                  <a:lumMod val="75000"/>
                  <a:lumOff val="25000"/>
                </a:schemeClr>
              </a:solidFill>
            </a:endParaRPr>
          </a:p>
        </p:txBody>
      </p:sp>
      <p:grpSp>
        <p:nvGrpSpPr>
          <p:cNvPr id="3" name="Group 2"/>
          <p:cNvGrpSpPr/>
          <p:nvPr/>
        </p:nvGrpSpPr>
        <p:grpSpPr>
          <a:xfrm>
            <a:off x="-324544" y="1028735"/>
            <a:ext cx="4464496" cy="5352593"/>
            <a:chOff x="-324544" y="1028734"/>
            <a:chExt cx="4464496" cy="5917461"/>
          </a:xfrm>
        </p:grpSpPr>
        <p:pic>
          <p:nvPicPr>
            <p:cNvPr id="30723"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24544" y="1028734"/>
              <a:ext cx="4464496" cy="5917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5" name="Rectangle 4"/>
            <p:cNvSpPr>
              <a:spLocks noChangeArrowheads="1"/>
            </p:cNvSpPr>
            <p:nvPr/>
          </p:nvSpPr>
          <p:spPr bwMode="auto">
            <a:xfrm>
              <a:off x="755576" y="2801641"/>
              <a:ext cx="2304256" cy="10287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Aft>
                  <a:spcPts val="1000"/>
                </a:spcAft>
              </a:pPr>
              <a:r>
                <a:rPr lang="en-US" sz="1600" b="1" dirty="0">
                  <a:latin typeface="Tahoma" pitchFamily="34" charset="0"/>
                </a:rPr>
                <a:t>To:  72727</a:t>
              </a:r>
            </a:p>
            <a:p>
              <a:pPr>
                <a:spcAft>
                  <a:spcPts val="1000"/>
                </a:spcAft>
              </a:pPr>
              <a:r>
                <a:rPr lang="en-US" sz="1600" b="1" dirty="0">
                  <a:latin typeface="Tahoma" pitchFamily="34" charset="0"/>
                </a:rPr>
                <a:t>MSG:  2offpizza</a:t>
              </a:r>
            </a:p>
            <a:p>
              <a:endParaRPr lang="en-US" b="1" dirty="0"/>
            </a:p>
          </p:txBody>
        </p:sp>
      </p:grpSp>
      <p:grpSp>
        <p:nvGrpSpPr>
          <p:cNvPr id="4" name="Group 3"/>
          <p:cNvGrpSpPr/>
          <p:nvPr/>
        </p:nvGrpSpPr>
        <p:grpSpPr>
          <a:xfrm>
            <a:off x="5164138" y="1028735"/>
            <a:ext cx="4232398" cy="5352593"/>
            <a:chOff x="5164138" y="1028734"/>
            <a:chExt cx="4232398" cy="5917461"/>
          </a:xfrm>
        </p:grpSpPr>
        <p:pic>
          <p:nvPicPr>
            <p:cNvPr id="30724" name="Picture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164138" y="1028734"/>
              <a:ext cx="4232398" cy="5917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6" name="Rectangle 5"/>
            <p:cNvSpPr>
              <a:spLocks noChangeArrowheads="1"/>
            </p:cNvSpPr>
            <p:nvPr/>
          </p:nvSpPr>
          <p:spPr bwMode="auto">
            <a:xfrm>
              <a:off x="6156176" y="2832348"/>
              <a:ext cx="1872208" cy="10287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Aft>
                  <a:spcPts val="1000"/>
                </a:spcAft>
              </a:pPr>
              <a:r>
                <a:rPr lang="en-US" sz="1100" b="1" dirty="0">
                  <a:latin typeface="Tahoma" pitchFamily="34" charset="0"/>
                </a:rPr>
                <a:t>Pizza Hut: $2 OFF any Pizza Delivered right to your door all weekend through Thurs 3/21. </a:t>
              </a:r>
              <a:r>
                <a:rPr lang="en-US" sz="1100" b="1" dirty="0">
                  <a:latin typeface="Tahoma" pitchFamily="34" charset="0"/>
                  <a:hlinkClick r:id="rId3"/>
                </a:rPr>
                <a:t>1(555)555-5555</a:t>
              </a:r>
              <a:r>
                <a:rPr lang="en-US" sz="1100" b="1" dirty="0">
                  <a:latin typeface="Tahoma" pitchFamily="34" charset="0"/>
                </a:rPr>
                <a:t> </a:t>
              </a:r>
              <a:r>
                <a:rPr lang="en-US" sz="1100" b="1" dirty="0" smtClean="0">
                  <a:latin typeface="Tahoma" pitchFamily="34" charset="0"/>
                </a:rPr>
                <a:t>Reply </a:t>
              </a:r>
              <a:r>
                <a:rPr lang="en-US" sz="1100" b="1" dirty="0">
                  <a:latin typeface="Tahoma" pitchFamily="34" charset="0"/>
                </a:rPr>
                <a:t>STOP 2end</a:t>
              </a:r>
            </a:p>
            <a:p>
              <a:endParaRPr lang="en-US" b="1" dirty="0"/>
            </a:p>
          </p:txBody>
        </p:sp>
      </p:grpSp>
      <p:sp>
        <p:nvSpPr>
          <p:cNvPr id="6" name="TextBox 21"/>
          <p:cNvSpPr txBox="1">
            <a:spLocks noChangeArrowheads="1"/>
          </p:cNvSpPr>
          <p:nvPr/>
        </p:nvSpPr>
        <p:spPr bwMode="auto">
          <a:xfrm>
            <a:off x="3563888" y="2546761"/>
            <a:ext cx="2057400" cy="2000251"/>
          </a:xfrm>
          <a:prstGeom prst="rect">
            <a:avLst/>
          </a:prstGeom>
          <a:noFill/>
          <a:ln w="9525">
            <a:noFill/>
            <a:miter lim="800000"/>
            <a:headEnd/>
            <a:tailEnd/>
          </a:ln>
        </p:spPr>
        <p:txBody>
          <a:bodyPr/>
          <a:lstStyle/>
          <a:p>
            <a:pPr>
              <a:spcAft>
                <a:spcPts val="1000"/>
              </a:spcAft>
              <a:defRPr/>
            </a:pPr>
            <a:r>
              <a:rPr lang="en-US" sz="1400" b="1" dirty="0" smtClean="0">
                <a:effectLst>
                  <a:outerShdw blurRad="50800" dist="38100" dir="5400000" algn="t" rotWithShape="0">
                    <a:schemeClr val="bg1">
                      <a:alpha val="95000"/>
                    </a:schemeClr>
                  </a:outerShdw>
                </a:effectLst>
                <a:latin typeface="Tahoma" pitchFamily="34" charset="0"/>
              </a:rPr>
              <a:t>This automatically puts them in your database so you can now text them offers to entice them back to your store!</a:t>
            </a:r>
            <a:endParaRPr lang="en-US" sz="1600" b="1" dirty="0">
              <a:effectLst>
                <a:outerShdw blurRad="50800" dist="38100" dir="5400000" algn="t" rotWithShape="0">
                  <a:schemeClr val="bg1">
                    <a:alpha val="95000"/>
                  </a:schemeClr>
                </a:outerShdw>
              </a:effectLst>
            </a:endParaRPr>
          </a:p>
        </p:txBody>
      </p:sp>
    </p:spTree>
    <p:extLst>
      <p:ext uri="{BB962C8B-B14F-4D97-AF65-F5344CB8AC3E}">
        <p14:creationId xmlns:p14="http://schemas.microsoft.com/office/powerpoint/2010/main" val="2885116601"/>
      </p:ext>
    </p:extLst>
  </p:cSld>
  <p:clrMapOvr>
    <a:masterClrMapping/>
  </p:clrMapOvr>
  <p:transition spd="slow">
    <p:push dir="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pPr fontAlgn="auto">
              <a:spcBef>
                <a:spcPts val="0"/>
              </a:spcBef>
              <a:spcAft>
                <a:spcPts val="0"/>
              </a:spcAft>
              <a:defRPr/>
            </a:pPr>
            <a:r>
              <a:rPr lang="en-US" sz="4930" dirty="0" smtClean="0">
                <a:solidFill>
                  <a:schemeClr val="accent1"/>
                </a:solidFill>
              </a:rPr>
              <a:t>#3 </a:t>
            </a:r>
            <a:r>
              <a:rPr lang="en-US" sz="4930" dirty="0">
                <a:solidFill>
                  <a:schemeClr val="tx1">
                    <a:lumMod val="75000"/>
                    <a:lumOff val="25000"/>
                  </a:schemeClr>
                </a:solidFill>
              </a:rPr>
              <a:t>– </a:t>
            </a:r>
            <a:r>
              <a:rPr lang="en-US" sz="4930" dirty="0" smtClean="0">
                <a:solidFill>
                  <a:schemeClr val="tx1">
                    <a:lumMod val="75000"/>
                    <a:lumOff val="25000"/>
                  </a:schemeClr>
                </a:solidFill>
              </a:rPr>
              <a:t>Automated </a:t>
            </a:r>
            <a:r>
              <a:rPr lang="en-US" sz="4930" dirty="0" err="1" smtClean="0">
                <a:solidFill>
                  <a:schemeClr val="tx1">
                    <a:lumMod val="75000"/>
                    <a:lumOff val="25000"/>
                  </a:schemeClr>
                </a:solidFill>
              </a:rPr>
              <a:t>sms</a:t>
            </a:r>
            <a:r>
              <a:rPr lang="en-US" sz="4930" dirty="0" smtClean="0">
                <a:solidFill>
                  <a:schemeClr val="tx1">
                    <a:lumMod val="75000"/>
                    <a:lumOff val="25000"/>
                  </a:schemeClr>
                </a:solidFill>
              </a:rPr>
              <a:t> offers</a:t>
            </a:r>
            <a:endParaRPr lang="en-US" sz="4930" dirty="0">
              <a:solidFill>
                <a:schemeClr val="tx1">
                  <a:lumMod val="75000"/>
                  <a:lumOff val="25000"/>
                </a:schemeClr>
              </a:solidFill>
            </a:endParaRPr>
          </a:p>
        </p:txBody>
      </p:sp>
      <p:sp>
        <p:nvSpPr>
          <p:cNvPr id="31747" name="Content Placeholder 2"/>
          <p:cNvSpPr>
            <a:spLocks noGrp="1"/>
          </p:cNvSpPr>
          <p:nvPr>
            <p:ph idx="1"/>
          </p:nvPr>
        </p:nvSpPr>
        <p:spPr>
          <a:xfrm>
            <a:off x="457200" y="1700809"/>
            <a:ext cx="5626968" cy="4208463"/>
          </a:xfrm>
        </p:spPr>
        <p:txBody>
          <a:bodyPr/>
          <a:lstStyle/>
          <a:p>
            <a:r>
              <a:rPr lang="en-US" sz="2400" dirty="0" smtClean="0"/>
              <a:t>Automated but </a:t>
            </a:r>
            <a:r>
              <a:rPr lang="en-US" sz="2400" i="1" dirty="0" smtClean="0"/>
              <a:t>customized</a:t>
            </a:r>
            <a:r>
              <a:rPr lang="en-US" sz="2400" dirty="0" smtClean="0"/>
              <a:t> </a:t>
            </a:r>
            <a:r>
              <a:rPr lang="en-US" sz="2400" dirty="0" err="1" smtClean="0"/>
              <a:t>sms</a:t>
            </a:r>
            <a:r>
              <a:rPr lang="en-US" sz="2400" dirty="0" smtClean="0"/>
              <a:t> service sends </a:t>
            </a:r>
            <a:r>
              <a:rPr lang="en-US" sz="2400" dirty="0" smtClean="0"/>
              <a:t>updates </a:t>
            </a:r>
            <a:r>
              <a:rPr lang="en-US" sz="2400" dirty="0" smtClean="0"/>
              <a:t>to </a:t>
            </a:r>
            <a:r>
              <a:rPr lang="en-US" sz="2400" dirty="0" smtClean="0"/>
              <a:t>potential buyers</a:t>
            </a:r>
            <a:r>
              <a:rPr lang="en-US" sz="2400" dirty="0" smtClean="0"/>
              <a:t> </a:t>
            </a:r>
            <a:r>
              <a:rPr lang="en-US" sz="2400" dirty="0" smtClean="0"/>
              <a:t>to bring them back to spend more money</a:t>
            </a:r>
          </a:p>
          <a:p>
            <a:endParaRPr lang="en-US" sz="2400" dirty="0" smtClean="0"/>
          </a:p>
          <a:p>
            <a:r>
              <a:rPr lang="en-US" sz="2400" dirty="0" smtClean="0"/>
              <a:t>Limit it to </a:t>
            </a:r>
            <a:r>
              <a:rPr lang="en-US" sz="2400" dirty="0" smtClean="0"/>
              <a:t>important updates</a:t>
            </a:r>
            <a:endParaRPr lang="en-US" sz="2400" dirty="0" smtClean="0"/>
          </a:p>
          <a:p>
            <a:pPr marL="0" indent="0">
              <a:buNone/>
            </a:pPr>
            <a:endParaRPr lang="en-US" sz="2400" dirty="0" smtClean="0"/>
          </a:p>
        </p:txBody>
      </p:sp>
      <p:pic>
        <p:nvPicPr>
          <p:cNvPr id="5122" name="Picture 2" descr="C:\Users\cafe\Documents\WSOPPT\blackberry.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352701" y="1508788"/>
            <a:ext cx="2366075" cy="4080452"/>
          </a:xfrm>
          <a:prstGeom prst="rect">
            <a:avLst/>
          </a:prstGeom>
          <a:noFill/>
          <a:ln>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0940431"/>
      </p:ext>
    </p:extLst>
  </p:cSld>
  <p:clrMapOvr>
    <a:masterClrMapping/>
  </p:clrMapOvr>
  <p:transition spd="slow">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Start seeing green</a:t>
            </a:r>
            <a:endParaRPr lang="en-US" dirty="0"/>
          </a:p>
        </p:txBody>
      </p:sp>
      <p:sp>
        <p:nvSpPr>
          <p:cNvPr id="3" name="Content Placeholder 2"/>
          <p:cNvSpPr>
            <a:spLocks noGrp="1"/>
          </p:cNvSpPr>
          <p:nvPr>
            <p:ph idx="1"/>
          </p:nvPr>
        </p:nvSpPr>
        <p:spPr>
          <a:xfrm>
            <a:off x="457201" y="1600201"/>
            <a:ext cx="5122912" cy="4525963"/>
          </a:xfrm>
        </p:spPr>
        <p:txBody>
          <a:bodyPr/>
          <a:lstStyle/>
          <a:p>
            <a:r>
              <a:rPr lang="en-US" sz="3600" dirty="0" smtClean="0"/>
              <a:t>If your business is not taking advantage of the </a:t>
            </a:r>
            <a:r>
              <a:rPr lang="en-US" sz="3600" dirty="0"/>
              <a:t>m</a:t>
            </a:r>
            <a:r>
              <a:rPr lang="en-US" sz="3600" dirty="0" smtClean="0"/>
              <a:t>obile space</a:t>
            </a:r>
            <a:r>
              <a:rPr lang="en-US" sz="3600" dirty="0" smtClean="0"/>
              <a:t>, you’re missing out on the hottest trend that’s getting </a:t>
            </a:r>
            <a:r>
              <a:rPr lang="en-US" sz="3600" dirty="0" smtClean="0"/>
              <a:t>realtors seeing </a:t>
            </a:r>
            <a:r>
              <a:rPr lang="en-US" sz="3600" dirty="0" smtClean="0"/>
              <a:t>Green again.</a:t>
            </a:r>
          </a:p>
          <a:p>
            <a:endParaRPr lang="en-US" sz="3600" dirty="0"/>
          </a:p>
        </p:txBody>
      </p:sp>
      <p:pic>
        <p:nvPicPr>
          <p:cNvPr id="5" name="Picture 2" descr="C:\Users\cafe\Documents\SM\SocialMediaPPT\sponsors.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64088" y="2348880"/>
            <a:ext cx="3604076" cy="2741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8304385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7"/>
            <a:ext cx="8401050" cy="1143000"/>
          </a:xfrm>
        </p:spPr>
        <p:txBody>
          <a:bodyPr/>
          <a:lstStyle/>
          <a:p>
            <a:pPr fontAlgn="auto">
              <a:spcBef>
                <a:spcPts val="0"/>
              </a:spcBef>
              <a:spcAft>
                <a:spcPts val="0"/>
              </a:spcAft>
              <a:defRPr/>
            </a:pPr>
            <a:r>
              <a:rPr lang="en-US" sz="4930" dirty="0" smtClean="0">
                <a:solidFill>
                  <a:schemeClr val="tx1">
                    <a:lumMod val="75000"/>
                    <a:lumOff val="25000"/>
                  </a:schemeClr>
                </a:solidFill>
              </a:rPr>
              <a:t>Customized </a:t>
            </a:r>
            <a:r>
              <a:rPr lang="en-US" sz="4930" dirty="0">
                <a:solidFill>
                  <a:schemeClr val="accent1"/>
                </a:solidFill>
              </a:rPr>
              <a:t>SMS</a:t>
            </a:r>
            <a:r>
              <a:rPr lang="en-US" sz="4930" dirty="0" smtClean="0">
                <a:solidFill>
                  <a:schemeClr val="tx1">
                    <a:lumMod val="75000"/>
                    <a:lumOff val="25000"/>
                  </a:schemeClr>
                </a:solidFill>
              </a:rPr>
              <a:t> Marketing </a:t>
            </a:r>
            <a:endParaRPr lang="en-US" sz="4930" dirty="0">
              <a:solidFill>
                <a:schemeClr val="tx1">
                  <a:lumMod val="75000"/>
                  <a:lumOff val="25000"/>
                </a:schemeClr>
              </a:solidFill>
            </a:endParaRPr>
          </a:p>
        </p:txBody>
      </p:sp>
      <p:pic>
        <p:nvPicPr>
          <p:cNvPr id="46083" name="Picture 2" descr="solutions-stock"/>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0401" y="1772816"/>
            <a:ext cx="3830239" cy="360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4" name="Rectangle 3"/>
          <p:cNvSpPr>
            <a:spLocks noChangeArrowheads="1"/>
          </p:cNvSpPr>
          <p:nvPr/>
        </p:nvSpPr>
        <p:spPr bwMode="auto">
          <a:xfrm>
            <a:off x="3779838" y="1628775"/>
            <a:ext cx="4691062"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Aft>
                <a:spcPts val="1000"/>
              </a:spcAft>
            </a:pPr>
            <a:r>
              <a:rPr lang="en-US" sz="2400" b="1" dirty="0" smtClean="0">
                <a:latin typeface="Tahoma" pitchFamily="34" charset="0"/>
              </a:rPr>
              <a:t>Selection of services offered:</a:t>
            </a:r>
            <a:endParaRPr lang="en-US" sz="2400" b="1" dirty="0">
              <a:latin typeface="Tahoma" pitchFamily="34" charset="0"/>
            </a:endParaRPr>
          </a:p>
          <a:p>
            <a:pPr marL="342900" indent="-342900">
              <a:spcBef>
                <a:spcPct val="20000"/>
              </a:spcBef>
              <a:buClr>
                <a:schemeClr val="accent1"/>
              </a:buClr>
              <a:buSzPct val="120000"/>
              <a:buFont typeface="Wingdings" pitchFamily="2" charset="2"/>
              <a:buChar char="§"/>
            </a:pPr>
            <a:r>
              <a:rPr lang="en-US" sz="2400" dirty="0" smtClean="0">
                <a:latin typeface="+mn-lt"/>
                <a:cs typeface="+mn-cs"/>
              </a:rPr>
              <a:t>Property listings</a:t>
            </a:r>
          </a:p>
          <a:p>
            <a:pPr marL="342900" indent="-342900">
              <a:spcBef>
                <a:spcPct val="20000"/>
              </a:spcBef>
              <a:buClr>
                <a:schemeClr val="accent1"/>
              </a:buClr>
              <a:buSzPct val="120000"/>
              <a:buFont typeface="Wingdings" pitchFamily="2" charset="2"/>
              <a:buChar char="§"/>
            </a:pPr>
            <a:r>
              <a:rPr lang="en-US" sz="2400" dirty="0" smtClean="0">
                <a:latin typeface="+mn-lt"/>
                <a:cs typeface="+mn-cs"/>
              </a:rPr>
              <a:t>Appointment </a:t>
            </a:r>
            <a:r>
              <a:rPr lang="en-US" sz="2400" dirty="0">
                <a:latin typeface="+mn-lt"/>
                <a:cs typeface="+mn-cs"/>
              </a:rPr>
              <a:t>reminders</a:t>
            </a:r>
          </a:p>
          <a:p>
            <a:pPr marL="342900" indent="-342900">
              <a:spcBef>
                <a:spcPct val="20000"/>
              </a:spcBef>
              <a:buClr>
                <a:schemeClr val="accent1"/>
              </a:buClr>
              <a:buSzPct val="120000"/>
              <a:buFont typeface="Wingdings" pitchFamily="2" charset="2"/>
              <a:buChar char="§"/>
            </a:pPr>
            <a:r>
              <a:rPr lang="en-US" sz="2400" dirty="0">
                <a:latin typeface="+mn-lt"/>
                <a:cs typeface="+mn-cs"/>
              </a:rPr>
              <a:t>Automated text campaigns</a:t>
            </a:r>
          </a:p>
          <a:p>
            <a:pPr marL="342900" indent="-342900">
              <a:spcBef>
                <a:spcPct val="20000"/>
              </a:spcBef>
              <a:buClr>
                <a:schemeClr val="accent1"/>
              </a:buClr>
              <a:buSzPct val="120000"/>
              <a:buFont typeface="Wingdings" pitchFamily="2" charset="2"/>
              <a:buChar char="§"/>
            </a:pPr>
            <a:r>
              <a:rPr lang="en-US" sz="2400" dirty="0">
                <a:latin typeface="+mn-lt"/>
                <a:cs typeface="+mn-cs"/>
              </a:rPr>
              <a:t>Coupons and special offers</a:t>
            </a:r>
          </a:p>
          <a:p>
            <a:pPr marL="342900" indent="-342900">
              <a:spcBef>
                <a:spcPct val="20000"/>
              </a:spcBef>
              <a:buClr>
                <a:schemeClr val="accent1"/>
              </a:buClr>
              <a:buSzPct val="120000"/>
              <a:buFont typeface="Wingdings" pitchFamily="2" charset="2"/>
              <a:buChar char="§"/>
            </a:pPr>
            <a:r>
              <a:rPr lang="en-US" sz="2400" dirty="0" smtClean="0">
                <a:latin typeface="+mn-lt"/>
                <a:cs typeface="+mn-cs"/>
              </a:rPr>
              <a:t>Surveys</a:t>
            </a:r>
            <a:endParaRPr lang="en-US" sz="2400" dirty="0">
              <a:latin typeface="+mn-lt"/>
              <a:cs typeface="+mn-cs"/>
            </a:endParaRPr>
          </a:p>
          <a:p>
            <a:pPr marL="342900" indent="-342900">
              <a:spcBef>
                <a:spcPct val="20000"/>
              </a:spcBef>
              <a:buClr>
                <a:schemeClr val="accent1"/>
              </a:buClr>
              <a:buSzPct val="120000"/>
              <a:buFont typeface="Wingdings" pitchFamily="2" charset="2"/>
              <a:buChar char="§"/>
            </a:pPr>
            <a:r>
              <a:rPr lang="en-US" sz="2400" dirty="0" smtClean="0">
                <a:latin typeface="+mn-lt"/>
                <a:cs typeface="+mn-cs"/>
              </a:rPr>
              <a:t>Voting</a:t>
            </a:r>
            <a:endParaRPr lang="en-US" sz="2400" dirty="0">
              <a:latin typeface="+mn-lt"/>
              <a:cs typeface="+mn-cs"/>
            </a:endParaRPr>
          </a:p>
          <a:p>
            <a:pPr marL="342900" indent="-342900">
              <a:spcBef>
                <a:spcPct val="20000"/>
              </a:spcBef>
              <a:buClr>
                <a:schemeClr val="accent1"/>
              </a:buClr>
              <a:buSzPct val="120000"/>
              <a:buFont typeface="Wingdings" pitchFamily="2" charset="2"/>
              <a:buChar char="§"/>
            </a:pPr>
            <a:r>
              <a:rPr lang="en-US" sz="2400" dirty="0">
                <a:latin typeface="+mn-lt"/>
                <a:cs typeface="+mn-cs"/>
              </a:rPr>
              <a:t>SMS broadcasting</a:t>
            </a:r>
          </a:p>
          <a:p>
            <a:pPr>
              <a:spcAft>
                <a:spcPts val="1000"/>
              </a:spcAft>
            </a:pPr>
            <a:endParaRPr lang="en-US" sz="2400" dirty="0" smtClean="0">
              <a:latin typeface="Tahoma" pitchFamily="34" charset="0"/>
            </a:endParaRPr>
          </a:p>
        </p:txBody>
      </p:sp>
    </p:spTree>
    <p:extLst>
      <p:ext uri="{BB962C8B-B14F-4D97-AF65-F5344CB8AC3E}">
        <p14:creationId xmlns:p14="http://schemas.microsoft.com/office/powerpoint/2010/main" val="299175153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21 CuadroTexto"/>
          <p:cNvSpPr txBox="1"/>
          <p:nvPr/>
        </p:nvSpPr>
        <p:spPr>
          <a:xfrm>
            <a:off x="899592" y="2492897"/>
            <a:ext cx="7464872" cy="830997"/>
          </a:xfrm>
          <a:prstGeom prst="rect">
            <a:avLst/>
          </a:prstGeom>
          <a:noFill/>
        </p:spPr>
        <p:txBody>
          <a:bodyPr wrap="square">
            <a:spAutoFit/>
          </a:bodyPr>
          <a:lstStyle/>
          <a:p>
            <a:pPr algn="ctr" fontAlgn="auto">
              <a:spcBef>
                <a:spcPts val="0"/>
              </a:spcBef>
              <a:spcAft>
                <a:spcPts val="0"/>
              </a:spcAft>
              <a:defRPr/>
            </a:pPr>
            <a:r>
              <a:rPr lang="es-HN" sz="4800" b="1" dirty="0" smtClean="0">
                <a:latin typeface="+mn-lt"/>
                <a:cs typeface="+mn-cs"/>
              </a:rPr>
              <a:t>YOUR CUSTOMIZED OFFER</a:t>
            </a:r>
            <a:endParaRPr lang="es-ES" sz="4800" b="1" dirty="0">
              <a:latin typeface="+mn-lt"/>
              <a:cs typeface="+mn-cs"/>
            </a:endParaRPr>
          </a:p>
        </p:txBody>
      </p:sp>
    </p:spTree>
    <p:extLst>
      <p:ext uri="{BB962C8B-B14F-4D97-AF65-F5344CB8AC3E}">
        <p14:creationId xmlns:p14="http://schemas.microsoft.com/office/powerpoint/2010/main" val="280922737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Bef>
                <a:spcPts val="0"/>
              </a:spcBef>
              <a:spcAft>
                <a:spcPts val="0"/>
              </a:spcAft>
              <a:defRPr/>
            </a:pPr>
            <a:r>
              <a:rPr lang="en-US" sz="4930" dirty="0" smtClean="0">
                <a:solidFill>
                  <a:schemeClr val="tx1">
                    <a:lumMod val="75000"/>
                    <a:lumOff val="25000"/>
                  </a:schemeClr>
                </a:solidFill>
              </a:rPr>
              <a:t>Our special </a:t>
            </a:r>
            <a:r>
              <a:rPr lang="en-US" sz="4930" dirty="0" smtClean="0">
                <a:solidFill>
                  <a:schemeClr val="tx1">
                    <a:lumMod val="75000"/>
                    <a:lumOff val="25000"/>
                  </a:schemeClr>
                </a:solidFill>
              </a:rPr>
              <a:t>Offer</a:t>
            </a:r>
            <a:endParaRPr lang="en-US" sz="4930" dirty="0">
              <a:solidFill>
                <a:schemeClr val="accent1"/>
              </a:solidFill>
            </a:endParaRPr>
          </a:p>
        </p:txBody>
      </p:sp>
      <p:sp>
        <p:nvSpPr>
          <p:cNvPr id="3" name="Content Placeholder 2"/>
          <p:cNvSpPr>
            <a:spLocks noGrp="1"/>
          </p:cNvSpPr>
          <p:nvPr>
            <p:ph idx="1"/>
          </p:nvPr>
        </p:nvSpPr>
        <p:spPr>
          <a:xfrm>
            <a:off x="457200" y="1600201"/>
            <a:ext cx="8229600" cy="3556991"/>
          </a:xfrm>
        </p:spPr>
        <p:txBody>
          <a:bodyPr rtlCol="0">
            <a:normAutofit/>
          </a:bodyPr>
          <a:lstStyle/>
          <a:p>
            <a:pPr marL="0" indent="0" algn="ctr" fontAlgn="auto">
              <a:spcAft>
                <a:spcPts val="0"/>
              </a:spcAft>
              <a:buFont typeface="Wingdings" pitchFamily="2" charset="2"/>
              <a:buNone/>
              <a:defRPr/>
            </a:pPr>
            <a:r>
              <a:rPr lang="en-US" sz="4700" b="1" dirty="0" smtClean="0">
                <a:solidFill>
                  <a:srgbClr val="FF0000"/>
                </a:solidFill>
              </a:rPr>
              <a:t>Setup a Strategy Session for Today or Tomorrow</a:t>
            </a:r>
            <a:endParaRPr lang="en-US" sz="4700" b="1" dirty="0" smtClean="0">
              <a:solidFill>
                <a:srgbClr val="FF0000"/>
              </a:solidFill>
            </a:endParaRPr>
          </a:p>
          <a:p>
            <a:pPr marL="0" indent="0" fontAlgn="auto">
              <a:spcAft>
                <a:spcPts val="0"/>
              </a:spcAft>
              <a:buFont typeface="Wingdings" pitchFamily="2" charset="2"/>
              <a:buNone/>
              <a:defRPr/>
            </a:pPr>
            <a:endParaRPr lang="en-US" sz="1600" dirty="0" smtClean="0"/>
          </a:p>
          <a:p>
            <a:pPr fontAlgn="auto">
              <a:spcAft>
                <a:spcPts val="0"/>
              </a:spcAft>
              <a:defRPr/>
            </a:pPr>
            <a:r>
              <a:rPr lang="en-US" dirty="0" smtClean="0"/>
              <a:t>Fill out an application at http://wpmobidirectories.com/application</a:t>
            </a:r>
            <a:endParaRPr lang="en-US" dirty="0" smtClean="0"/>
          </a:p>
          <a:p>
            <a:pPr marL="0" indent="0" algn="r" fontAlgn="auto">
              <a:spcAft>
                <a:spcPts val="0"/>
              </a:spcAft>
              <a:buFont typeface="Wingdings" pitchFamily="2" charset="2"/>
              <a:buNone/>
              <a:defRPr/>
            </a:pPr>
            <a:endParaRPr lang="en-US" dirty="0"/>
          </a:p>
        </p:txBody>
      </p:sp>
      <p:pic>
        <p:nvPicPr>
          <p:cNvPr id="48132" name="Picture 3" descr="C:\Users\James\Documents\beatcharges\images\MarketingGraphicsToolkit\Web Ready Files\13. Handwritten Graphics\13. Handwritten Graphics\Underlines Big\_0006_underline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600" y="4581128"/>
            <a:ext cx="6768752" cy="876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7566269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21 CuadroTexto"/>
          <p:cNvSpPr txBox="1"/>
          <p:nvPr/>
        </p:nvSpPr>
        <p:spPr>
          <a:xfrm>
            <a:off x="899592" y="2492897"/>
            <a:ext cx="7464872" cy="830997"/>
          </a:xfrm>
          <a:prstGeom prst="rect">
            <a:avLst/>
          </a:prstGeom>
          <a:noFill/>
        </p:spPr>
        <p:txBody>
          <a:bodyPr wrap="square">
            <a:spAutoFit/>
          </a:bodyPr>
          <a:lstStyle/>
          <a:p>
            <a:pPr algn="ctr" fontAlgn="auto">
              <a:spcBef>
                <a:spcPts val="0"/>
              </a:spcBef>
              <a:spcAft>
                <a:spcPts val="0"/>
              </a:spcAft>
              <a:defRPr/>
            </a:pPr>
            <a:r>
              <a:rPr lang="es-HN" sz="4800" b="1" dirty="0" smtClean="0">
                <a:latin typeface="+mn-lt"/>
                <a:cs typeface="+mn-cs"/>
              </a:rPr>
              <a:t>INTRODUCTION</a:t>
            </a:r>
            <a:endParaRPr lang="es-ES" sz="4800" b="1" dirty="0">
              <a:latin typeface="+mn-lt"/>
              <a:cs typeface="+mn-cs"/>
            </a:endParaRPr>
          </a:p>
        </p:txBody>
      </p:sp>
    </p:spTree>
    <p:extLst>
      <p:ext uri="{BB962C8B-B14F-4D97-AF65-F5344CB8AC3E}">
        <p14:creationId xmlns:p14="http://schemas.microsoft.com/office/powerpoint/2010/main" val="336751597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7" name="1 Título"/>
          <p:cNvSpPr txBox="1">
            <a:spLocks/>
          </p:cNvSpPr>
          <p:nvPr/>
        </p:nvSpPr>
        <p:spPr>
          <a:xfrm>
            <a:off x="323852" y="765175"/>
            <a:ext cx="7845425" cy="863600"/>
          </a:xfrm>
          <a:prstGeom prst="rect">
            <a:avLst/>
          </a:prstGeom>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fontAlgn="auto">
              <a:lnSpc>
                <a:spcPts val="5760"/>
              </a:lnSpc>
              <a:spcBef>
                <a:spcPts val="0"/>
              </a:spcBef>
              <a:spcAft>
                <a:spcPts val="0"/>
              </a:spcAft>
              <a:defRPr/>
            </a:pPr>
            <a:r>
              <a:rPr lang="es-HN" sz="4930" b="1" cap="all" dirty="0" smtClean="0">
                <a:solidFill>
                  <a:schemeClr val="tx1">
                    <a:lumMod val="75000"/>
                    <a:lumOff val="25000"/>
                  </a:schemeClr>
                </a:solidFill>
              </a:rPr>
              <a:t>Who </a:t>
            </a:r>
            <a:r>
              <a:rPr lang="es-HN" sz="4930" b="1" cap="all" dirty="0" err="1" smtClean="0">
                <a:solidFill>
                  <a:schemeClr val="tx1">
                    <a:lumMod val="75000"/>
                    <a:lumOff val="25000"/>
                  </a:schemeClr>
                </a:solidFill>
              </a:rPr>
              <a:t>we</a:t>
            </a:r>
            <a:r>
              <a:rPr lang="es-HN" sz="4930" b="1" cap="all" dirty="0" smtClean="0">
                <a:solidFill>
                  <a:schemeClr val="tx1">
                    <a:lumMod val="75000"/>
                    <a:lumOff val="25000"/>
                  </a:schemeClr>
                </a:solidFill>
              </a:rPr>
              <a:t> are…</a:t>
            </a:r>
            <a:endParaRPr lang="es-HN" sz="5400" b="1" cap="all" dirty="0">
              <a:solidFill>
                <a:srgbClr val="FF0000"/>
              </a:solidFill>
            </a:endParaRPr>
          </a:p>
        </p:txBody>
      </p:sp>
      <p:grpSp>
        <p:nvGrpSpPr>
          <p:cNvPr id="53251" name="13 Grupo"/>
          <p:cNvGrpSpPr>
            <a:grpSpLocks/>
          </p:cNvGrpSpPr>
          <p:nvPr/>
        </p:nvGrpSpPr>
        <p:grpSpPr bwMode="auto">
          <a:xfrm>
            <a:off x="4618038" y="2276475"/>
            <a:ext cx="6350" cy="3017839"/>
            <a:chOff x="4276603" y="1491264"/>
            <a:chExt cx="319" cy="3377896"/>
          </a:xfrm>
        </p:grpSpPr>
        <p:cxnSp>
          <p:nvCxnSpPr>
            <p:cNvPr id="10" name="9 Conector recto"/>
            <p:cNvCxnSpPr/>
            <p:nvPr/>
          </p:nvCxnSpPr>
          <p:spPr>
            <a:xfrm>
              <a:off x="4276603" y="1491264"/>
              <a:ext cx="0" cy="3377896"/>
            </a:xfrm>
            <a:prstGeom prst="line">
              <a:avLst/>
            </a:prstGeom>
            <a:ln>
              <a:solidFill>
                <a:schemeClr val="bg1">
                  <a:lumMod val="85000"/>
                </a:schemeClr>
              </a:solidFill>
            </a:ln>
          </p:spPr>
          <p:style>
            <a:lnRef idx="1">
              <a:schemeClr val="dk1"/>
            </a:lnRef>
            <a:fillRef idx="0">
              <a:schemeClr val="dk1"/>
            </a:fillRef>
            <a:effectRef idx="0">
              <a:schemeClr val="dk1"/>
            </a:effectRef>
            <a:fontRef idx="minor">
              <a:schemeClr val="tx1"/>
            </a:fontRef>
          </p:style>
        </p:cxnSp>
        <p:cxnSp>
          <p:nvCxnSpPr>
            <p:cNvPr id="11" name="10 Conector recto"/>
            <p:cNvCxnSpPr/>
            <p:nvPr/>
          </p:nvCxnSpPr>
          <p:spPr>
            <a:xfrm>
              <a:off x="4276922" y="1491264"/>
              <a:ext cx="0" cy="3377896"/>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grpSp>
      <p:sp>
        <p:nvSpPr>
          <p:cNvPr id="24" name="1 Título"/>
          <p:cNvSpPr txBox="1">
            <a:spLocks/>
          </p:cNvSpPr>
          <p:nvPr/>
        </p:nvSpPr>
        <p:spPr>
          <a:xfrm>
            <a:off x="395288" y="1298577"/>
            <a:ext cx="4519612" cy="474663"/>
          </a:xfrm>
          <a:prstGeom prst="rect">
            <a:avLst/>
          </a:prstGeom>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fontAlgn="auto">
              <a:lnSpc>
                <a:spcPts val="5760"/>
              </a:lnSpc>
              <a:spcBef>
                <a:spcPts val="0"/>
              </a:spcBef>
              <a:spcAft>
                <a:spcPts val="0"/>
              </a:spcAft>
              <a:defRPr/>
            </a:pPr>
            <a:endParaRPr lang="es-HN" sz="1600" b="1" dirty="0" smtClean="0">
              <a:solidFill>
                <a:schemeClr val="tx1">
                  <a:lumMod val="75000"/>
                  <a:lumOff val="25000"/>
                </a:schemeClr>
              </a:solidFill>
            </a:endParaRPr>
          </a:p>
        </p:txBody>
      </p:sp>
      <p:sp>
        <p:nvSpPr>
          <p:cNvPr id="4" name="3 CuadroTexto"/>
          <p:cNvSpPr txBox="1"/>
          <p:nvPr/>
        </p:nvSpPr>
        <p:spPr>
          <a:xfrm>
            <a:off x="532506" y="2304163"/>
            <a:ext cx="8143950" cy="3462486"/>
          </a:xfrm>
          <a:prstGeom prst="rect">
            <a:avLst/>
          </a:prstGeom>
          <a:noFill/>
        </p:spPr>
        <p:txBody>
          <a:bodyPr lIns="0" tIns="0" rIns="0" bIns="0" numCol="2" spcCol="720000">
            <a:spAutoFit/>
          </a:bodyPr>
          <a:lstStyle/>
          <a:p>
            <a:pPr fontAlgn="auto">
              <a:spcBef>
                <a:spcPts val="0"/>
              </a:spcBef>
              <a:spcAft>
                <a:spcPts val="600"/>
              </a:spcAft>
              <a:defRPr/>
            </a:pPr>
            <a:r>
              <a:rPr lang="en-US" sz="2000" b="1" dirty="0" smtClean="0">
                <a:latin typeface="+mn-lt"/>
                <a:cs typeface="+mn-cs"/>
              </a:rPr>
              <a:t>We are a mobile marketing consulting firm that creates campaigns for businesses via various channels to ensure effectiveness and revenue generation. </a:t>
            </a:r>
          </a:p>
          <a:p>
            <a:pPr fontAlgn="auto">
              <a:spcBef>
                <a:spcPts val="0"/>
              </a:spcBef>
              <a:spcAft>
                <a:spcPts val="600"/>
              </a:spcAft>
              <a:defRPr/>
            </a:pPr>
            <a:r>
              <a:rPr lang="en-US" sz="2000" dirty="0" smtClean="0">
                <a:solidFill>
                  <a:schemeClr val="tx1">
                    <a:lumMod val="50000"/>
                    <a:lumOff val="50000"/>
                  </a:schemeClr>
                </a:solidFill>
                <a:latin typeface="+mn-lt"/>
                <a:cs typeface="+mn-cs"/>
              </a:rPr>
              <a:t>We </a:t>
            </a:r>
            <a:r>
              <a:rPr lang="en-US" sz="2000" dirty="0" smtClean="0">
                <a:solidFill>
                  <a:schemeClr val="tx1">
                    <a:lumMod val="50000"/>
                    <a:lumOff val="50000"/>
                  </a:schemeClr>
                </a:solidFill>
                <a:latin typeface="+mn-lt"/>
                <a:cs typeface="+mn-cs"/>
              </a:rPr>
              <a:t>have built our company around our clients by taking the time to personalize their mobile marketing campaigns to fit their needs. We are a full-service firm offering SMS text campaigns, mobile websites, landing pages and mobile apps to allow your business to reach customers through multiple channels. </a:t>
            </a:r>
            <a:endParaRPr lang="es-ES" sz="2000" dirty="0">
              <a:solidFill>
                <a:schemeClr val="tx1">
                  <a:lumMod val="50000"/>
                  <a:lumOff val="50000"/>
                </a:schemeClr>
              </a:solidFill>
              <a:latin typeface="+mn-lt"/>
              <a:cs typeface="+mn-cs"/>
            </a:endParaRPr>
          </a:p>
        </p:txBody>
      </p:sp>
      <p:sp>
        <p:nvSpPr>
          <p:cNvPr id="26" name="1 Título"/>
          <p:cNvSpPr txBox="1">
            <a:spLocks/>
          </p:cNvSpPr>
          <p:nvPr/>
        </p:nvSpPr>
        <p:spPr>
          <a:xfrm>
            <a:off x="4913315" y="3817938"/>
            <a:ext cx="2663825" cy="474663"/>
          </a:xfrm>
          <a:prstGeom prst="rect">
            <a:avLst/>
          </a:prstGeom>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fontAlgn="auto">
              <a:spcBef>
                <a:spcPts val="0"/>
              </a:spcBef>
              <a:spcAft>
                <a:spcPts val="0"/>
              </a:spcAft>
              <a:defRPr/>
            </a:pPr>
            <a:endParaRPr lang="es-HN" sz="1050" b="1" dirty="0" smtClean="0">
              <a:solidFill>
                <a:srgbClr val="FFC000"/>
              </a:solidFill>
              <a:latin typeface="Rockwell" pitchFamily="18" charset="0"/>
            </a:endParaRPr>
          </a:p>
        </p:txBody>
      </p:sp>
      <p:sp>
        <p:nvSpPr>
          <p:cNvPr id="27" name="1 Título"/>
          <p:cNvSpPr txBox="1">
            <a:spLocks/>
          </p:cNvSpPr>
          <p:nvPr/>
        </p:nvSpPr>
        <p:spPr>
          <a:xfrm>
            <a:off x="4564113" y="68627"/>
            <a:ext cx="4904431" cy="2438400"/>
          </a:xfrm>
          <a:prstGeom prst="rect">
            <a:avLst/>
          </a:prstGeom>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fontAlgn="auto">
              <a:spcBef>
                <a:spcPts val="0"/>
              </a:spcBef>
              <a:spcAft>
                <a:spcPts val="0"/>
              </a:spcAft>
              <a:defRPr/>
            </a:pPr>
            <a:r>
              <a:rPr lang="es-HN" sz="3000" b="1" dirty="0" smtClean="0">
                <a:solidFill>
                  <a:schemeClr val="tx1">
                    <a:lumMod val="75000"/>
                    <a:lumOff val="25000"/>
                  </a:schemeClr>
                </a:solidFill>
                <a:latin typeface="Rockwell" pitchFamily="18" charset="0"/>
              </a:rPr>
              <a:t>www.</a:t>
            </a:r>
            <a:r>
              <a:rPr lang="es-HN" sz="3000" b="1" dirty="0" smtClean="0">
                <a:solidFill>
                  <a:srgbClr val="FF0000"/>
                </a:solidFill>
                <a:latin typeface="Rockwell" pitchFamily="18" charset="0"/>
              </a:rPr>
              <a:t>squeezemobi</a:t>
            </a:r>
            <a:r>
              <a:rPr lang="es-HN" sz="3000" b="1" dirty="0" smtClean="0">
                <a:solidFill>
                  <a:schemeClr val="tx1">
                    <a:lumMod val="75000"/>
                    <a:lumOff val="25000"/>
                  </a:schemeClr>
                </a:solidFill>
                <a:latin typeface="Rockwell" pitchFamily="18" charset="0"/>
              </a:rPr>
              <a:t>.com</a:t>
            </a:r>
            <a:endParaRPr lang="es-HN" sz="3000" b="1" dirty="0" smtClean="0">
              <a:solidFill>
                <a:srgbClr val="FFC000"/>
              </a:solidFill>
              <a:latin typeface="Rockwell" pitchFamily="18" charset="0"/>
            </a:endParaRPr>
          </a:p>
        </p:txBody>
      </p:sp>
      <p:pic>
        <p:nvPicPr>
          <p:cNvPr id="53258" name="44 Imagen">
            <a:hlinkClick r:id="" action="ppaction://hlinkshowjump?jump=nextslide"/>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953375" y="6348414"/>
            <a:ext cx="363538" cy="363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9" name="45 Imagen">
            <a:hlinkClick r:id="" action="ppaction://hlinkshowjump?jump=previousslide"/>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467600" y="6356349"/>
            <a:ext cx="363538" cy="3635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61" name="Imagen 5" descr="C:\Users\Design\Documents\Edu\Product Launch\shadown.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84425" y="6021389"/>
            <a:ext cx="762000" cy="98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62" name="Imagen 5" descr="C:\Users\Design\Documents\Edu\Product Launch\shadown.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69000" y="6021389"/>
            <a:ext cx="763588" cy="98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nodeType="afterGroup">
                            <p:stCondLst>
                              <p:cond delay="500"/>
                            </p:stCondLst>
                            <p:childTnLst>
                              <p:par>
                                <p:cTn id="9" presetID="10" presetClass="entr" presetSubtype="0" fill="hold" grpId="0" nodeType="afterEffect" nodePh="1">
                                  <p:stCondLst>
                                    <p:cond delay="0"/>
                                  </p:stCondLst>
                                  <p:endCondLst>
                                    <p:cond evt="begin" delay="0">
                                      <p:tn val="9"/>
                                    </p:cond>
                                  </p:endCondLst>
                                  <p:childTnLst>
                                    <p:set>
                                      <p:cBhvr>
                                        <p:cTn id="10" dur="1" fill="hold">
                                          <p:stCondLst>
                                            <p:cond delay="0"/>
                                          </p:stCondLst>
                                        </p:cTn>
                                        <p:tgtEl>
                                          <p:spTgt spid="24"/>
                                        </p:tgtEl>
                                        <p:attrNameLst>
                                          <p:attrName>style.visibility</p:attrName>
                                        </p:attrNameLst>
                                      </p:cBhvr>
                                      <p:to>
                                        <p:strVal val="visible"/>
                                      </p:to>
                                    </p:set>
                                    <p:animEffect transition="in" filter="fade">
                                      <p:cBhvr>
                                        <p:cTn id="11" dur="500"/>
                                        <p:tgtEl>
                                          <p:spTgt spid="24"/>
                                        </p:tgtEl>
                                      </p:cBhvr>
                                    </p:animEffect>
                                  </p:childTnLst>
                                </p:cTn>
                              </p:par>
                            </p:childTnLst>
                          </p:cTn>
                        </p:par>
                        <p:par>
                          <p:cTn id="12" fill="hold" nodeType="afterGroup">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nodeType="afterGroup">
                            <p:stCondLst>
                              <p:cond delay="1500"/>
                            </p:stCondLst>
                            <p:childTnLst>
                              <p:par>
                                <p:cTn id="17" presetID="22" presetClass="entr" presetSubtype="4" fill="hold" grpId="0" nodeType="afterEffect" nodePh="1">
                                  <p:stCondLst>
                                    <p:cond delay="0"/>
                                  </p:stCondLst>
                                  <p:endCondLst>
                                    <p:cond evt="begin" delay="0">
                                      <p:tn val="17"/>
                                    </p:cond>
                                  </p:endCondLst>
                                  <p:childTnLst>
                                    <p:set>
                                      <p:cBhvr>
                                        <p:cTn id="18" dur="1" fill="hold">
                                          <p:stCondLst>
                                            <p:cond delay="0"/>
                                          </p:stCondLst>
                                        </p:cTn>
                                        <p:tgtEl>
                                          <p:spTgt spid="26"/>
                                        </p:tgtEl>
                                        <p:attrNameLst>
                                          <p:attrName>style.visibility</p:attrName>
                                        </p:attrNameLst>
                                      </p:cBhvr>
                                      <p:to>
                                        <p:strVal val="visible"/>
                                      </p:to>
                                    </p:set>
                                    <p:animEffect transition="in" filter="wipe(down)">
                                      <p:cBhvr>
                                        <p:cTn id="19" dur="500"/>
                                        <p:tgtEl>
                                          <p:spTgt spid="26"/>
                                        </p:tgtEl>
                                      </p:cBhvr>
                                    </p:animEffect>
                                  </p:childTnLst>
                                </p:cTn>
                              </p:par>
                            </p:childTnLst>
                          </p:cTn>
                        </p:par>
                        <p:par>
                          <p:cTn id="20" fill="hold" nodeType="afterGroup">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wipe(down)">
                                      <p:cBhvr>
                                        <p:cTn id="2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4" grpId="0"/>
      <p:bldP spid="26" grpId="0"/>
      <p:bldP spid="2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sample of our </a:t>
            </a:r>
            <a:r>
              <a:rPr lang="en-US" sz="4930" dirty="0">
                <a:solidFill>
                  <a:schemeClr val="accent1"/>
                </a:solidFill>
              </a:rPr>
              <a:t>Clients</a:t>
            </a:r>
          </a:p>
        </p:txBody>
      </p:sp>
      <p:sp>
        <p:nvSpPr>
          <p:cNvPr id="19459" name="Content Placeholder 2"/>
          <p:cNvSpPr>
            <a:spLocks noGrp="1"/>
          </p:cNvSpPr>
          <p:nvPr>
            <p:ph idx="1"/>
          </p:nvPr>
        </p:nvSpPr>
        <p:spPr/>
        <p:txBody>
          <a:bodyPr/>
          <a:lstStyle/>
          <a:p>
            <a:r>
              <a:rPr lang="en-US" sz="2000" dirty="0" smtClean="0"/>
              <a:t>We have a wide range of expertise from mom and pop shops to large </a:t>
            </a:r>
            <a:r>
              <a:rPr lang="en-US" sz="2000" dirty="0" smtClean="0"/>
              <a:t>finance and real estate investment houses:</a:t>
            </a:r>
            <a:endParaRPr lang="en-US" sz="2000" dirty="0" smtClean="0"/>
          </a:p>
        </p:txBody>
      </p:sp>
      <p:sp>
        <p:nvSpPr>
          <p:cNvPr id="19460" name="Rectangle 2"/>
          <p:cNvSpPr>
            <a:spLocks noChangeArrowheads="1"/>
          </p:cNvSpPr>
          <p:nvPr/>
        </p:nvSpPr>
        <p:spPr bwMode="auto">
          <a:xfrm>
            <a:off x="1" y="-184667"/>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en-US">
              <a:latin typeface="Calibri" pitchFamily="34" charset="0"/>
            </a:endParaRPr>
          </a:p>
        </p:txBody>
      </p:sp>
      <p:sp>
        <p:nvSpPr>
          <p:cNvPr id="19462" name="Rectangle 4"/>
          <p:cNvSpPr>
            <a:spLocks noChangeArrowheads="1"/>
          </p:cNvSpPr>
          <p:nvPr/>
        </p:nvSpPr>
        <p:spPr bwMode="auto">
          <a:xfrm>
            <a:off x="1" y="-184667"/>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en-US">
              <a:latin typeface="Calibri" pitchFamily="34" charset="0"/>
            </a:endParaRPr>
          </a:p>
        </p:txBody>
      </p:sp>
      <p:sp>
        <p:nvSpPr>
          <p:cNvPr id="19464" name="Rectangle 6"/>
          <p:cNvSpPr>
            <a:spLocks noChangeArrowheads="1"/>
          </p:cNvSpPr>
          <p:nvPr/>
        </p:nvSpPr>
        <p:spPr bwMode="auto">
          <a:xfrm>
            <a:off x="1" y="-184667"/>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en-US">
              <a:latin typeface="Calibri" pitchFamily="34" charset="0"/>
            </a:endParaRPr>
          </a:p>
        </p:txBody>
      </p:sp>
      <p:sp>
        <p:nvSpPr>
          <p:cNvPr id="19466" name="Rectangle 8"/>
          <p:cNvSpPr>
            <a:spLocks noChangeArrowheads="1"/>
          </p:cNvSpPr>
          <p:nvPr/>
        </p:nvSpPr>
        <p:spPr bwMode="auto">
          <a:xfrm>
            <a:off x="1" y="-184667"/>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en-US">
              <a:latin typeface="Calibri" pitchFamily="34" charset="0"/>
            </a:endParaRPr>
          </a:p>
        </p:txBody>
      </p:sp>
      <p:sp>
        <p:nvSpPr>
          <p:cNvPr id="19468" name="Rectangle 10"/>
          <p:cNvSpPr>
            <a:spLocks noChangeArrowheads="1"/>
          </p:cNvSpPr>
          <p:nvPr/>
        </p:nvSpPr>
        <p:spPr bwMode="auto">
          <a:xfrm>
            <a:off x="1" y="-184667"/>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en-US">
              <a:latin typeface="Calibri" pitchFamily="34" charset="0"/>
            </a:endParaRPr>
          </a:p>
        </p:txBody>
      </p:sp>
      <p:sp>
        <p:nvSpPr>
          <p:cNvPr id="19470" name="Rectangle 12"/>
          <p:cNvSpPr>
            <a:spLocks noChangeArrowheads="1"/>
          </p:cNvSpPr>
          <p:nvPr/>
        </p:nvSpPr>
        <p:spPr bwMode="auto">
          <a:xfrm>
            <a:off x="1" y="-184667"/>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en-US">
              <a:latin typeface="Calibri" pitchFamily="34" charset="0"/>
            </a:endParaRPr>
          </a:p>
        </p:txBody>
      </p:sp>
      <p:sp>
        <p:nvSpPr>
          <p:cNvPr id="19472" name="Rectangle 14"/>
          <p:cNvSpPr>
            <a:spLocks noChangeArrowheads="1"/>
          </p:cNvSpPr>
          <p:nvPr/>
        </p:nvSpPr>
        <p:spPr bwMode="auto">
          <a:xfrm>
            <a:off x="1" y="-184667"/>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en-US">
              <a:latin typeface="Calibri" pitchFamily="34" charset="0"/>
            </a:endParaRPr>
          </a:p>
        </p:txBody>
      </p:sp>
      <p:pic>
        <p:nvPicPr>
          <p:cNvPr id="20" name="Picture 2" descr="C:\Users\cafe\Documents\work\freelance\terry\Newlogo\new 3.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59606" y="3899557"/>
            <a:ext cx="1404000" cy="432048"/>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3" descr="C:\Users\cafe\Documents\work\freelance\terry\Signa\newlogo\evolution_signa_logoMixed.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8187" y="4543713"/>
            <a:ext cx="1846839" cy="751410"/>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4" descr="C:\Users\cafe\Documents\work\freelance\terry\sunovis\Sunovis_LOGO__PR\evolution_sun_logomixed.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42757" y="2663528"/>
            <a:ext cx="1381887" cy="562238"/>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6" descr="C:\Users\cafe\Documents\work\freelance\terry\OMU\logos\OMU Logo .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317476" y="2795199"/>
            <a:ext cx="1886372" cy="430567"/>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8" descr="C:\Users\cafe\Documents\work\freelance\terry\lendingcircle\Lending_Circle_LOGO_UPDATES-HB3\Lending_Circle LOGO-HB.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191098" y="2663528"/>
            <a:ext cx="1742245" cy="562238"/>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9" descr="C:\Users\cafe\Documents\work\freelance\terry\ipad3\signa_university.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228494" y="3720801"/>
            <a:ext cx="776605" cy="704420"/>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10" descr="C:\Users\cafe\Documents\work\freelance\terry\OMA_gleam\logos\OMA LOGO-HB_small.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476267" y="2769271"/>
            <a:ext cx="1349967" cy="545201"/>
          </a:xfrm>
          <a:prstGeom prst="rect">
            <a:avLst/>
          </a:prstGeom>
          <a:noFill/>
          <a:effectLst>
            <a:outerShdw blurRad="63500" dist="38100" dir="2700000" algn="tl" rotWithShape="0">
              <a:prstClr val="black"/>
            </a:outerShdw>
          </a:effectLst>
          <a:extLst>
            <a:ext uri="{909E8E84-426E-40DD-AFC4-6F175D3DCCD1}">
              <a14:hiddenFill xmlns:a14="http://schemas.microsoft.com/office/drawing/2010/main">
                <a:solidFill>
                  <a:srgbClr val="FFFFFF"/>
                </a:solidFill>
              </a14:hiddenFill>
            </a:ext>
          </a:extLst>
        </p:spPr>
      </p:pic>
      <p:pic>
        <p:nvPicPr>
          <p:cNvPr id="27" name="Picture 2" descr="C:\Users\cafe\Dropbox\directory\highticket\MCC\as_logo.png"/>
          <p:cNvPicPr>
            <a:picLocks noChangeAspect="1" noChangeArrowheads="1"/>
          </p:cNvPicPr>
          <p:nvPr/>
        </p:nvPicPr>
        <p:blipFill>
          <a:blip r:embed="rId9">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184077" y="3278389"/>
            <a:ext cx="2784475" cy="420687"/>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3" descr="C:\Users\cafe\Dropbox\directory\highticket\MCC\Raven_logo1.png"/>
          <p:cNvPicPr>
            <a:picLocks noChangeAspect="1" noChangeArrowheads="1"/>
          </p:cNvPicPr>
          <p:nvPr/>
        </p:nvPicPr>
        <p:blipFill>
          <a:blip r:embed="rId10"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987068" y="4595209"/>
            <a:ext cx="1614574" cy="699914"/>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4" descr="C:\Users\cafe\Dropbox\directory\highticket\MCC\Tanya_Knight_Introductory_Offer_Logo.png"/>
          <p:cNvPicPr>
            <a:picLocks noChangeAspect="1" noChangeArrowheads="1"/>
          </p:cNvPicPr>
          <p:nvPr/>
        </p:nvPicPr>
        <p:blipFill rotWithShape="1">
          <a:blip r:embed="rId11">
            <a:extLst>
              <a:ext uri="{28A0092B-C50C-407E-A947-70E740481C1C}">
                <a14:useLocalDpi xmlns:a14="http://schemas.microsoft.com/office/drawing/2010/main" val="0"/>
              </a:ext>
            </a:extLst>
          </a:blip>
          <a:srcRect t="17646" b="19197"/>
          <a:stretch/>
        </p:blipFill>
        <p:spPr bwMode="auto">
          <a:xfrm>
            <a:off x="6704394" y="5386005"/>
            <a:ext cx="1264158" cy="444539"/>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5" descr="C:\Users\cafe\Dropbox\directory\highticket\MCC\logo-colour.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2885026" y="5413580"/>
            <a:ext cx="1687834" cy="679716"/>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30" descr="C:\Users\cafe\Dropbox\directory\highticket\MCC\logo.gif"/>
          <p:cNvPicPr>
            <a:picLocks noChangeAspect="1" noChangeArrowheads="1"/>
          </p:cNvPicPr>
          <p:nvPr/>
        </p:nvPicPr>
        <p:blipFill>
          <a:blip r:embed="rId1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278430" y="3314472"/>
            <a:ext cx="1385176" cy="442802"/>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7" descr="C:\Users\cafe\Dropbox\directory\highticket\MCC\kirkman_books_logo3.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4691828" y="5167341"/>
            <a:ext cx="1787356" cy="663203"/>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8" descr="C:\Users\cafe\Dropbox\directory\highticket\MCC\logo2.png"/>
          <p:cNvPicPr>
            <a:picLocks noChangeAspect="1" noChangeArrowheads="1"/>
          </p:cNvPicPr>
          <p:nvPr/>
        </p:nvPicPr>
        <p:blipFill>
          <a:blip r:embed="rId1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440913" y="3689309"/>
            <a:ext cx="1750185" cy="456152"/>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9" descr="C:\Users\cafe\Dropbox\directory\highticket\MCC\masterlogo.jpg"/>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6537845" y="3848503"/>
            <a:ext cx="421785" cy="251312"/>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10" descr="C:\Users\cafe\Dropbox\directory\highticket\MCC\logo.jpg"/>
          <p:cNvPicPr>
            <a:picLocks noChangeAspect="1" noChangeArrowheads="1"/>
          </p:cNvPicPr>
          <p:nvPr/>
        </p:nvPicPr>
        <p:blipFill>
          <a:blip r:embed="rId17">
            <a:clrChange>
              <a:clrFrom>
                <a:srgbClr val="AEDECE"/>
              </a:clrFrom>
              <a:clrTo>
                <a:srgbClr val="AEDECE">
                  <a:alpha val="0"/>
                </a:srgbClr>
              </a:clrTo>
            </a:clrChange>
            <a:extLst>
              <a:ext uri="{28A0092B-C50C-407E-A947-70E740481C1C}">
                <a14:useLocalDpi xmlns:a14="http://schemas.microsoft.com/office/drawing/2010/main" val="0"/>
              </a:ext>
            </a:extLst>
          </a:blip>
          <a:srcRect/>
          <a:stretch>
            <a:fillRect/>
          </a:stretch>
        </p:blipFill>
        <p:spPr bwMode="auto">
          <a:xfrm>
            <a:off x="3883872" y="4237339"/>
            <a:ext cx="1717770" cy="375762"/>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11" descr="C:\Users\cafe\Dropbox\directory\highticket\MCC\tid_NEW_logo.png"/>
          <p:cNvPicPr>
            <a:picLocks noChangeAspect="1" noChangeArrowheads="1"/>
          </p:cNvPicPr>
          <p:nvPr/>
        </p:nvPicPr>
        <p:blipFill>
          <a:blip r:embed="rId1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87624" y="5498942"/>
            <a:ext cx="1938356" cy="392799"/>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12" descr="C:\Users\cafe\Dropbox\directory\highticket\MCC\Smart_Fencing_logo.png"/>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2818460" y="3723724"/>
            <a:ext cx="1065412" cy="313609"/>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13" descr="C:\Users\cafe\Dropbox\directory\highticket\MCC\logo-red.png"/>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2885026" y="4595209"/>
            <a:ext cx="738222" cy="741377"/>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14" descr="C:\Users\cafe\Dropbox\directory\highticket\MCC\tgg-logo-2011.jpg"/>
          <p:cNvPicPr>
            <a:picLocks noChangeAspect="1" noChangeArrowheads="1"/>
          </p:cNvPicPr>
          <p:nvPr/>
        </p:nvPicPr>
        <p:blipFill>
          <a:blip r:embed="rId2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804119" y="4572745"/>
            <a:ext cx="1994900" cy="41560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21 CuadroTexto"/>
          <p:cNvSpPr txBox="1"/>
          <p:nvPr/>
        </p:nvSpPr>
        <p:spPr>
          <a:xfrm>
            <a:off x="0" y="2492897"/>
            <a:ext cx="9144000" cy="830997"/>
          </a:xfrm>
          <a:prstGeom prst="rect">
            <a:avLst/>
          </a:prstGeom>
          <a:noFill/>
        </p:spPr>
        <p:txBody>
          <a:bodyPr wrap="square">
            <a:spAutoFit/>
          </a:bodyPr>
          <a:lstStyle/>
          <a:p>
            <a:pPr algn="ctr" fontAlgn="auto">
              <a:spcBef>
                <a:spcPts val="0"/>
              </a:spcBef>
              <a:spcAft>
                <a:spcPts val="0"/>
              </a:spcAft>
              <a:defRPr/>
            </a:pPr>
            <a:r>
              <a:rPr lang="es-HN" sz="4800" b="1" dirty="0" smtClean="0">
                <a:latin typeface="+mn-lt"/>
                <a:cs typeface="+mn-cs"/>
              </a:rPr>
              <a:t>THE TRIPLE THREAT</a:t>
            </a:r>
            <a:endParaRPr lang="es-ES" sz="4800" b="1" dirty="0">
              <a:latin typeface="+mn-lt"/>
              <a:cs typeface="+mn-cs"/>
            </a:endParaRPr>
          </a:p>
        </p:txBody>
      </p:sp>
    </p:spTree>
    <p:extLst>
      <p:ext uri="{BB962C8B-B14F-4D97-AF65-F5344CB8AC3E}">
        <p14:creationId xmlns:p14="http://schemas.microsoft.com/office/powerpoint/2010/main" val="314548209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Bef>
                <a:spcPts val="0"/>
              </a:spcBef>
              <a:spcAft>
                <a:spcPts val="0"/>
              </a:spcAft>
              <a:defRPr/>
            </a:pPr>
            <a:r>
              <a:rPr lang="en-US" sz="4930" dirty="0" smtClean="0">
                <a:solidFill>
                  <a:schemeClr val="tx1">
                    <a:lumMod val="75000"/>
                    <a:lumOff val="25000"/>
                  </a:schemeClr>
                </a:solidFill>
              </a:rPr>
              <a:t>Hit Customers from 3 </a:t>
            </a:r>
            <a:r>
              <a:rPr lang="en-US" sz="4930" dirty="0">
                <a:solidFill>
                  <a:schemeClr val="accent1"/>
                </a:solidFill>
              </a:rPr>
              <a:t>Angles</a:t>
            </a:r>
          </a:p>
        </p:txBody>
      </p:sp>
      <p:sp>
        <p:nvSpPr>
          <p:cNvPr id="4" name="AutoShape 7"/>
          <p:cNvSpPr>
            <a:spLocks noChangeArrowheads="1"/>
          </p:cNvSpPr>
          <p:nvPr/>
        </p:nvSpPr>
        <p:spPr bwMode="gray">
          <a:xfrm>
            <a:off x="2566990" y="3030539"/>
            <a:ext cx="5457825" cy="1304925"/>
          </a:xfrm>
          <a:prstGeom prst="roundRect">
            <a:avLst>
              <a:gd name="adj" fmla="val 11505"/>
            </a:avLst>
          </a:prstGeom>
          <a:gradFill rotWithShape="1">
            <a:gsLst>
              <a:gs pos="0">
                <a:schemeClr val="folHlink"/>
              </a:gs>
              <a:gs pos="100000">
                <a:schemeClr val="folHlink">
                  <a:gamma/>
                  <a:shade val="46275"/>
                  <a:invGamma/>
                  <a:alpha val="0"/>
                </a:schemeClr>
              </a:gs>
            </a:gsLst>
            <a:lin ang="0" scaled="1"/>
          </a:gradFill>
          <a:ln w="6350" algn="ctr">
            <a:noFill/>
            <a:prstDash val="sysDot"/>
            <a:round/>
            <a:headEnd/>
            <a:tailEnd/>
          </a:ln>
          <a:effectLst/>
        </p:spPr>
        <p:txBody>
          <a:bodyPr wrap="none" anchor="ctr"/>
          <a:lstStyle/>
          <a:p>
            <a:pPr fontAlgn="auto">
              <a:spcBef>
                <a:spcPts val="0"/>
              </a:spcBef>
              <a:spcAft>
                <a:spcPts val="0"/>
              </a:spcAft>
              <a:defRPr/>
            </a:pPr>
            <a:endParaRPr lang="en-US">
              <a:latin typeface="Arial" charset="0"/>
              <a:cs typeface="+mn-cs"/>
            </a:endParaRPr>
          </a:p>
        </p:txBody>
      </p:sp>
      <p:sp>
        <p:nvSpPr>
          <p:cNvPr id="21508" name="AutoShape 8"/>
          <p:cNvSpPr>
            <a:spLocks noChangeArrowheads="1"/>
          </p:cNvSpPr>
          <p:nvPr/>
        </p:nvSpPr>
        <p:spPr bwMode="gray">
          <a:xfrm>
            <a:off x="3446465" y="3476625"/>
            <a:ext cx="376237" cy="344488"/>
          </a:xfrm>
          <a:prstGeom prst="rightArrow">
            <a:avLst>
              <a:gd name="adj1" fmla="val 50000"/>
              <a:gd name="adj2" fmla="val 45507"/>
            </a:avLst>
          </a:prstGeom>
          <a:solidFill>
            <a:srgbClr val="FEFEFE"/>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atin typeface="Calibri" pitchFamily="34" charset="0"/>
            </a:endParaRPr>
          </a:p>
        </p:txBody>
      </p:sp>
      <p:sp>
        <p:nvSpPr>
          <p:cNvPr id="6" name="AutoShape 9"/>
          <p:cNvSpPr>
            <a:spLocks noChangeArrowheads="1"/>
          </p:cNvSpPr>
          <p:nvPr/>
        </p:nvSpPr>
        <p:spPr bwMode="ltGray">
          <a:xfrm>
            <a:off x="2605088" y="4552949"/>
            <a:ext cx="5422900" cy="1314451"/>
          </a:xfrm>
          <a:prstGeom prst="roundRect">
            <a:avLst>
              <a:gd name="adj" fmla="val 11505"/>
            </a:avLst>
          </a:prstGeom>
          <a:gradFill rotWithShape="1">
            <a:gsLst>
              <a:gs pos="0">
                <a:schemeClr val="accent2"/>
              </a:gs>
              <a:gs pos="100000">
                <a:schemeClr val="accent2">
                  <a:gamma/>
                  <a:shade val="46275"/>
                  <a:invGamma/>
                  <a:alpha val="0"/>
                </a:schemeClr>
              </a:gs>
            </a:gsLst>
            <a:lin ang="0" scaled="1"/>
          </a:gradFill>
          <a:ln w="6350" algn="ctr">
            <a:noFill/>
            <a:prstDash val="sysDot"/>
            <a:round/>
            <a:headEnd/>
            <a:tailEnd/>
          </a:ln>
          <a:effectLst/>
        </p:spPr>
        <p:txBody>
          <a:bodyPr wrap="none" anchor="ctr"/>
          <a:lstStyle/>
          <a:p>
            <a:pPr fontAlgn="auto">
              <a:spcBef>
                <a:spcPts val="0"/>
              </a:spcBef>
              <a:spcAft>
                <a:spcPts val="0"/>
              </a:spcAft>
              <a:defRPr/>
            </a:pPr>
            <a:endParaRPr lang="en-US">
              <a:latin typeface="Arial" charset="0"/>
              <a:cs typeface="+mn-cs"/>
            </a:endParaRPr>
          </a:p>
        </p:txBody>
      </p:sp>
      <p:sp>
        <p:nvSpPr>
          <p:cNvPr id="21510" name="AutoShape 10"/>
          <p:cNvSpPr>
            <a:spLocks noChangeArrowheads="1"/>
          </p:cNvSpPr>
          <p:nvPr/>
        </p:nvSpPr>
        <p:spPr bwMode="gray">
          <a:xfrm>
            <a:off x="3419475" y="5018089"/>
            <a:ext cx="376238" cy="347663"/>
          </a:xfrm>
          <a:prstGeom prst="rightArrow">
            <a:avLst>
              <a:gd name="adj1" fmla="val 50000"/>
              <a:gd name="adj2" fmla="val 45091"/>
            </a:avLst>
          </a:prstGeom>
          <a:solidFill>
            <a:srgbClr val="FEFEFE"/>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atin typeface="Calibri" pitchFamily="34" charset="0"/>
            </a:endParaRPr>
          </a:p>
        </p:txBody>
      </p:sp>
      <p:sp>
        <p:nvSpPr>
          <p:cNvPr id="8" name="AutoShape 11"/>
          <p:cNvSpPr>
            <a:spLocks noChangeArrowheads="1"/>
          </p:cNvSpPr>
          <p:nvPr/>
        </p:nvSpPr>
        <p:spPr bwMode="gray">
          <a:xfrm>
            <a:off x="2566990" y="1535114"/>
            <a:ext cx="5457825" cy="1304925"/>
          </a:xfrm>
          <a:prstGeom prst="roundRect">
            <a:avLst>
              <a:gd name="adj" fmla="val 11505"/>
            </a:avLst>
          </a:prstGeom>
          <a:gradFill rotWithShape="1">
            <a:gsLst>
              <a:gs pos="0">
                <a:schemeClr val="hlink">
                  <a:alpha val="80000"/>
                </a:schemeClr>
              </a:gs>
              <a:gs pos="100000">
                <a:schemeClr val="hlink">
                  <a:gamma/>
                  <a:shade val="46275"/>
                  <a:invGamma/>
                  <a:alpha val="0"/>
                </a:schemeClr>
              </a:gs>
            </a:gsLst>
            <a:lin ang="0" scaled="1"/>
          </a:gradFill>
          <a:ln w="6350" algn="ctr">
            <a:noFill/>
            <a:prstDash val="sysDot"/>
            <a:round/>
            <a:headEnd/>
            <a:tailEnd/>
          </a:ln>
          <a:effectLst/>
        </p:spPr>
        <p:txBody>
          <a:bodyPr wrap="none" anchor="ctr"/>
          <a:lstStyle/>
          <a:p>
            <a:pPr fontAlgn="auto">
              <a:spcBef>
                <a:spcPts val="0"/>
              </a:spcBef>
              <a:spcAft>
                <a:spcPts val="0"/>
              </a:spcAft>
              <a:defRPr/>
            </a:pPr>
            <a:endParaRPr lang="en-US">
              <a:latin typeface="Arial" charset="0"/>
              <a:cs typeface="+mn-cs"/>
            </a:endParaRPr>
          </a:p>
        </p:txBody>
      </p:sp>
      <p:sp>
        <p:nvSpPr>
          <p:cNvPr id="21512" name="AutoShape 12"/>
          <p:cNvSpPr>
            <a:spLocks noChangeArrowheads="1"/>
          </p:cNvSpPr>
          <p:nvPr/>
        </p:nvSpPr>
        <p:spPr bwMode="gray">
          <a:xfrm>
            <a:off x="3427415" y="1981200"/>
            <a:ext cx="376237" cy="344488"/>
          </a:xfrm>
          <a:prstGeom prst="rightArrow">
            <a:avLst>
              <a:gd name="adj1" fmla="val 50000"/>
              <a:gd name="adj2" fmla="val 45507"/>
            </a:avLst>
          </a:prstGeom>
          <a:solidFill>
            <a:srgbClr val="FEFEFE"/>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atin typeface="Calibri" pitchFamily="34" charset="0"/>
            </a:endParaRPr>
          </a:p>
        </p:txBody>
      </p:sp>
      <p:sp>
        <p:nvSpPr>
          <p:cNvPr id="10" name="AutoShape 13"/>
          <p:cNvSpPr>
            <a:spLocks noChangeArrowheads="1"/>
          </p:cNvSpPr>
          <p:nvPr/>
        </p:nvSpPr>
        <p:spPr bwMode="gray">
          <a:xfrm>
            <a:off x="1984377" y="1519239"/>
            <a:ext cx="1628775" cy="1298575"/>
          </a:xfrm>
          <a:prstGeom prst="roundRect">
            <a:avLst>
              <a:gd name="adj" fmla="val 11921"/>
            </a:avLst>
          </a:prstGeom>
          <a:gradFill rotWithShape="1">
            <a:gsLst>
              <a:gs pos="0">
                <a:schemeClr val="hlink"/>
              </a:gs>
              <a:gs pos="100000">
                <a:schemeClr val="hlink">
                  <a:gamma/>
                  <a:shade val="69804"/>
                  <a:invGamma/>
                </a:schemeClr>
              </a:gs>
            </a:gsLst>
            <a:lin ang="5400000" scaled="1"/>
          </a:gradFill>
          <a:ln w="25400">
            <a:solidFill>
              <a:srgbClr val="FEFEFE"/>
            </a:solidFill>
            <a:round/>
            <a:headEnd/>
            <a:tailEnd/>
          </a:ln>
          <a:effectLst>
            <a:outerShdw dist="53882" dir="2700000" algn="ctr" rotWithShape="0">
              <a:srgbClr val="000000">
                <a:alpha val="50000"/>
              </a:srgbClr>
            </a:outerShdw>
          </a:effectLst>
        </p:spPr>
        <p:txBody>
          <a:bodyPr wrap="none" anchor="ctr"/>
          <a:lstStyle/>
          <a:p>
            <a:pPr fontAlgn="auto">
              <a:spcBef>
                <a:spcPts val="0"/>
              </a:spcBef>
              <a:spcAft>
                <a:spcPts val="0"/>
              </a:spcAft>
              <a:defRPr/>
            </a:pPr>
            <a:endParaRPr lang="en-US">
              <a:latin typeface="Arial" charset="0"/>
              <a:cs typeface="+mn-cs"/>
            </a:endParaRPr>
          </a:p>
        </p:txBody>
      </p:sp>
      <p:sp>
        <p:nvSpPr>
          <p:cNvPr id="11" name="Freeform 14"/>
          <p:cNvSpPr>
            <a:spLocks/>
          </p:cNvSpPr>
          <p:nvPr/>
        </p:nvSpPr>
        <p:spPr bwMode="gray">
          <a:xfrm>
            <a:off x="2047876" y="1584325"/>
            <a:ext cx="811213" cy="649288"/>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hlink">
                  <a:gamma/>
                  <a:tint val="48627"/>
                  <a:invGamma/>
                </a:schemeClr>
              </a:gs>
              <a:gs pos="50000">
                <a:schemeClr val="hlink">
                  <a:alpha val="0"/>
                </a:schemeClr>
              </a:gs>
              <a:gs pos="100000">
                <a:schemeClr val="hlink">
                  <a:gamma/>
                  <a:tint val="48627"/>
                  <a:invGamma/>
                </a:schemeClr>
              </a:gs>
            </a:gsLst>
            <a:lin ang="2700000" scaled="1"/>
          </a:gradFill>
          <a:ln w="0">
            <a:noFill/>
            <a:prstDash val="solid"/>
            <a:round/>
            <a:headEnd/>
            <a:tailEnd/>
          </a:ln>
        </p:spPr>
        <p:txBody>
          <a:bodyPr/>
          <a:lstStyle/>
          <a:p>
            <a:pPr fontAlgn="auto">
              <a:spcBef>
                <a:spcPts val="0"/>
              </a:spcBef>
              <a:spcAft>
                <a:spcPts val="0"/>
              </a:spcAft>
              <a:defRPr/>
            </a:pPr>
            <a:endParaRPr lang="en-US">
              <a:latin typeface="Arial" charset="0"/>
              <a:cs typeface="+mn-cs"/>
            </a:endParaRPr>
          </a:p>
        </p:txBody>
      </p:sp>
      <p:sp>
        <p:nvSpPr>
          <p:cNvPr id="12" name="AutoShape 15"/>
          <p:cNvSpPr>
            <a:spLocks noChangeArrowheads="1"/>
          </p:cNvSpPr>
          <p:nvPr/>
        </p:nvSpPr>
        <p:spPr bwMode="gray">
          <a:xfrm>
            <a:off x="1997077" y="3021014"/>
            <a:ext cx="1628775" cy="1298575"/>
          </a:xfrm>
          <a:prstGeom prst="roundRect">
            <a:avLst>
              <a:gd name="adj" fmla="val 11921"/>
            </a:avLst>
          </a:prstGeom>
          <a:gradFill rotWithShape="1">
            <a:gsLst>
              <a:gs pos="0">
                <a:schemeClr val="folHlink"/>
              </a:gs>
              <a:gs pos="100000">
                <a:schemeClr val="folHlink">
                  <a:gamma/>
                  <a:shade val="69804"/>
                  <a:invGamma/>
                </a:schemeClr>
              </a:gs>
            </a:gsLst>
            <a:lin ang="5400000" scaled="1"/>
          </a:gradFill>
          <a:ln w="25400">
            <a:solidFill>
              <a:srgbClr val="FEFEFE"/>
            </a:solidFill>
            <a:round/>
            <a:headEnd/>
            <a:tailEnd/>
          </a:ln>
          <a:effectLst>
            <a:outerShdw dist="53882" dir="2700000" algn="ctr" rotWithShape="0">
              <a:srgbClr val="000000">
                <a:alpha val="50000"/>
              </a:srgbClr>
            </a:outerShdw>
          </a:effectLst>
        </p:spPr>
        <p:txBody>
          <a:bodyPr wrap="none" anchor="ctr"/>
          <a:lstStyle/>
          <a:p>
            <a:pPr fontAlgn="auto">
              <a:spcBef>
                <a:spcPts val="0"/>
              </a:spcBef>
              <a:spcAft>
                <a:spcPts val="0"/>
              </a:spcAft>
              <a:defRPr/>
            </a:pPr>
            <a:endParaRPr lang="en-US">
              <a:latin typeface="Arial" charset="0"/>
              <a:cs typeface="+mn-cs"/>
            </a:endParaRPr>
          </a:p>
        </p:txBody>
      </p:sp>
      <p:sp>
        <p:nvSpPr>
          <p:cNvPr id="13" name="Freeform 16"/>
          <p:cNvSpPr>
            <a:spLocks/>
          </p:cNvSpPr>
          <p:nvPr/>
        </p:nvSpPr>
        <p:spPr bwMode="gray">
          <a:xfrm>
            <a:off x="2051051" y="3086100"/>
            <a:ext cx="811213" cy="649288"/>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folHlink">
                  <a:gamma/>
                  <a:tint val="48627"/>
                  <a:invGamma/>
                </a:schemeClr>
              </a:gs>
              <a:gs pos="50000">
                <a:schemeClr val="folHlink">
                  <a:alpha val="0"/>
                </a:schemeClr>
              </a:gs>
              <a:gs pos="100000">
                <a:schemeClr val="folHlink">
                  <a:gamma/>
                  <a:tint val="48627"/>
                  <a:invGamma/>
                </a:schemeClr>
              </a:gs>
            </a:gsLst>
            <a:lin ang="2700000" scaled="1"/>
          </a:gradFill>
          <a:ln w="0">
            <a:noFill/>
            <a:prstDash val="solid"/>
            <a:round/>
            <a:headEnd/>
            <a:tailEnd/>
          </a:ln>
        </p:spPr>
        <p:txBody>
          <a:bodyPr/>
          <a:lstStyle/>
          <a:p>
            <a:pPr fontAlgn="auto">
              <a:spcBef>
                <a:spcPts val="0"/>
              </a:spcBef>
              <a:spcAft>
                <a:spcPts val="0"/>
              </a:spcAft>
              <a:defRPr/>
            </a:pPr>
            <a:endParaRPr lang="en-US">
              <a:latin typeface="Arial" charset="0"/>
              <a:cs typeface="+mn-cs"/>
            </a:endParaRPr>
          </a:p>
        </p:txBody>
      </p:sp>
      <p:sp>
        <p:nvSpPr>
          <p:cNvPr id="14" name="AutoShape 17"/>
          <p:cNvSpPr>
            <a:spLocks noChangeArrowheads="1"/>
          </p:cNvSpPr>
          <p:nvPr/>
        </p:nvSpPr>
        <p:spPr bwMode="gray">
          <a:xfrm>
            <a:off x="1978027" y="4543426"/>
            <a:ext cx="1628775" cy="1298575"/>
          </a:xfrm>
          <a:prstGeom prst="roundRect">
            <a:avLst>
              <a:gd name="adj" fmla="val 11921"/>
            </a:avLst>
          </a:prstGeom>
          <a:gradFill rotWithShape="1">
            <a:gsLst>
              <a:gs pos="0">
                <a:schemeClr val="accent2"/>
              </a:gs>
              <a:gs pos="100000">
                <a:schemeClr val="accent2">
                  <a:gamma/>
                  <a:shade val="69804"/>
                  <a:invGamma/>
                </a:schemeClr>
              </a:gs>
            </a:gsLst>
            <a:lin ang="5400000" scaled="1"/>
          </a:gradFill>
          <a:ln w="25400">
            <a:solidFill>
              <a:srgbClr val="FEFEFE"/>
            </a:solidFill>
            <a:round/>
            <a:headEnd/>
            <a:tailEnd/>
          </a:ln>
          <a:effectLst>
            <a:outerShdw dist="53882" dir="2700000" algn="ctr" rotWithShape="0">
              <a:srgbClr val="000000">
                <a:alpha val="50000"/>
              </a:srgbClr>
            </a:outerShdw>
          </a:effectLst>
        </p:spPr>
        <p:txBody>
          <a:bodyPr wrap="none" anchor="ctr"/>
          <a:lstStyle/>
          <a:p>
            <a:pPr fontAlgn="auto">
              <a:spcBef>
                <a:spcPts val="0"/>
              </a:spcBef>
              <a:spcAft>
                <a:spcPts val="0"/>
              </a:spcAft>
              <a:defRPr/>
            </a:pPr>
            <a:endParaRPr lang="en-US">
              <a:latin typeface="Arial" charset="0"/>
              <a:cs typeface="+mn-cs"/>
            </a:endParaRPr>
          </a:p>
        </p:txBody>
      </p:sp>
      <p:sp>
        <p:nvSpPr>
          <p:cNvPr id="15" name="Freeform 18"/>
          <p:cNvSpPr>
            <a:spLocks/>
          </p:cNvSpPr>
          <p:nvPr/>
        </p:nvSpPr>
        <p:spPr bwMode="gray">
          <a:xfrm>
            <a:off x="2032002" y="4598990"/>
            <a:ext cx="811213" cy="649287"/>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2">
                  <a:gamma/>
                  <a:tint val="48627"/>
                  <a:invGamma/>
                </a:schemeClr>
              </a:gs>
              <a:gs pos="50000">
                <a:schemeClr val="accent2">
                  <a:alpha val="0"/>
                </a:schemeClr>
              </a:gs>
              <a:gs pos="100000">
                <a:schemeClr val="accent2">
                  <a:gamma/>
                  <a:tint val="48627"/>
                  <a:invGamma/>
                </a:schemeClr>
              </a:gs>
            </a:gsLst>
            <a:lin ang="2700000" scaled="1"/>
          </a:gradFill>
          <a:ln w="0">
            <a:noFill/>
            <a:prstDash val="solid"/>
            <a:round/>
            <a:headEnd/>
            <a:tailEnd/>
          </a:ln>
        </p:spPr>
        <p:txBody>
          <a:bodyPr/>
          <a:lstStyle/>
          <a:p>
            <a:pPr fontAlgn="auto">
              <a:spcBef>
                <a:spcPts val="0"/>
              </a:spcBef>
              <a:spcAft>
                <a:spcPts val="0"/>
              </a:spcAft>
              <a:defRPr/>
            </a:pPr>
            <a:endParaRPr lang="en-US">
              <a:latin typeface="Arial" charset="0"/>
              <a:cs typeface="+mn-cs"/>
            </a:endParaRPr>
          </a:p>
        </p:txBody>
      </p:sp>
      <p:sp>
        <p:nvSpPr>
          <p:cNvPr id="21519" name="Text Box 20"/>
          <p:cNvSpPr txBox="1">
            <a:spLocks noChangeArrowheads="1"/>
          </p:cNvSpPr>
          <p:nvPr/>
        </p:nvSpPr>
        <p:spPr bwMode="black">
          <a:xfrm>
            <a:off x="3836989" y="3071862"/>
            <a:ext cx="3932237"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hangingPunct="0"/>
            <a:r>
              <a:rPr lang="en-US" sz="3200" b="1" dirty="0" smtClean="0">
                <a:solidFill>
                  <a:srgbClr val="000000"/>
                </a:solidFill>
                <a:latin typeface="+mn-lt"/>
              </a:rPr>
              <a:t>Video “Virtual Tour” Landing Pages</a:t>
            </a:r>
            <a:endParaRPr lang="en-US" sz="3200" b="1" dirty="0">
              <a:solidFill>
                <a:srgbClr val="000000"/>
              </a:solidFill>
              <a:latin typeface="+mn-lt"/>
            </a:endParaRPr>
          </a:p>
        </p:txBody>
      </p:sp>
      <p:sp>
        <p:nvSpPr>
          <p:cNvPr id="21520" name="Text Box 21"/>
          <p:cNvSpPr txBox="1">
            <a:spLocks noChangeArrowheads="1"/>
          </p:cNvSpPr>
          <p:nvPr/>
        </p:nvSpPr>
        <p:spPr bwMode="black">
          <a:xfrm>
            <a:off x="3779913" y="1631702"/>
            <a:ext cx="3932237"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hangingPunct="0"/>
            <a:r>
              <a:rPr lang="en-US" sz="3200" b="1" dirty="0" smtClean="0">
                <a:solidFill>
                  <a:srgbClr val="000000"/>
                </a:solidFill>
                <a:latin typeface="+mn-lt"/>
              </a:rPr>
              <a:t>Mobile </a:t>
            </a:r>
            <a:r>
              <a:rPr lang="en-US" sz="3200" b="1" dirty="0" smtClean="0">
                <a:solidFill>
                  <a:srgbClr val="000000"/>
                </a:solidFill>
                <a:latin typeface="+mn-lt"/>
              </a:rPr>
              <a:t>Optimized Website</a:t>
            </a:r>
            <a:endParaRPr lang="en-US" sz="3200" b="1" dirty="0">
              <a:solidFill>
                <a:srgbClr val="000000"/>
              </a:solidFill>
              <a:latin typeface="+mn-lt"/>
            </a:endParaRPr>
          </a:p>
        </p:txBody>
      </p:sp>
      <p:sp>
        <p:nvSpPr>
          <p:cNvPr id="21521" name="Text Box 22"/>
          <p:cNvSpPr txBox="1">
            <a:spLocks noChangeArrowheads="1"/>
          </p:cNvSpPr>
          <p:nvPr/>
        </p:nvSpPr>
        <p:spPr bwMode="black">
          <a:xfrm>
            <a:off x="3836989" y="4705351"/>
            <a:ext cx="393223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0" hangingPunct="0"/>
            <a:r>
              <a:rPr lang="en-US" sz="3200" b="1" dirty="0" smtClean="0">
                <a:solidFill>
                  <a:srgbClr val="000000"/>
                </a:solidFill>
                <a:latin typeface="+mn-lt"/>
              </a:rPr>
              <a:t>SMS Lists</a:t>
            </a:r>
            <a:endParaRPr lang="en-US" sz="3200" dirty="0">
              <a:solidFill>
                <a:srgbClr val="000000"/>
              </a:solidFill>
              <a:latin typeface="+mn-lt"/>
            </a:endParaRPr>
          </a:p>
        </p:txBody>
      </p:sp>
      <p:sp>
        <p:nvSpPr>
          <p:cNvPr id="21522" name="Text Box 24"/>
          <p:cNvSpPr txBox="1">
            <a:spLocks noChangeArrowheads="1"/>
          </p:cNvSpPr>
          <p:nvPr/>
        </p:nvSpPr>
        <p:spPr bwMode="white">
          <a:xfrm>
            <a:off x="1965327" y="1412777"/>
            <a:ext cx="167322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a:spcBef>
                <a:spcPct val="50000"/>
              </a:spcBef>
            </a:pPr>
            <a:r>
              <a:rPr lang="en-US" sz="6000" b="1">
                <a:solidFill>
                  <a:srgbClr val="FEFFFF"/>
                </a:solidFill>
                <a:latin typeface="Arial" pitchFamily="34" charset="0"/>
              </a:rPr>
              <a:t>1</a:t>
            </a:r>
          </a:p>
        </p:txBody>
      </p:sp>
      <p:sp>
        <p:nvSpPr>
          <p:cNvPr id="21523" name="Text Box 25"/>
          <p:cNvSpPr txBox="1">
            <a:spLocks noChangeArrowheads="1"/>
          </p:cNvSpPr>
          <p:nvPr/>
        </p:nvSpPr>
        <p:spPr bwMode="white">
          <a:xfrm>
            <a:off x="1965327" y="2971702"/>
            <a:ext cx="167322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a:spcBef>
                <a:spcPct val="50000"/>
              </a:spcBef>
            </a:pPr>
            <a:r>
              <a:rPr lang="en-US" sz="6000" b="1" dirty="0">
                <a:solidFill>
                  <a:srgbClr val="FEFFFF"/>
                </a:solidFill>
                <a:latin typeface="Arial" pitchFamily="34" charset="0"/>
              </a:rPr>
              <a:t>2</a:t>
            </a:r>
          </a:p>
        </p:txBody>
      </p:sp>
      <p:sp>
        <p:nvSpPr>
          <p:cNvPr id="21524" name="Text Box 26"/>
          <p:cNvSpPr txBox="1">
            <a:spLocks noChangeArrowheads="1"/>
          </p:cNvSpPr>
          <p:nvPr/>
        </p:nvSpPr>
        <p:spPr bwMode="white">
          <a:xfrm>
            <a:off x="1979615" y="4571061"/>
            <a:ext cx="167322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a:spcBef>
                <a:spcPct val="50000"/>
              </a:spcBef>
            </a:pPr>
            <a:r>
              <a:rPr lang="en-US" sz="6000" b="1" dirty="0">
                <a:solidFill>
                  <a:srgbClr val="FEFFFF"/>
                </a:solidFill>
                <a:latin typeface="Arial" pitchFamily="34" charset="0"/>
              </a:rPr>
              <a:t>3</a:t>
            </a:r>
          </a:p>
        </p:txBody>
      </p:sp>
    </p:spTree>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9" name="Picture 3" descr="C:\Users\James\Documents\work\fiverr\ppt\maxnetclients\Corbis-AX934083.jpg"/>
          <p:cNvPicPr>
            <a:picLocks noChangeAspect="1" noChangeArrowheads="1"/>
          </p:cNvPicPr>
          <p:nvPr/>
        </p:nvPicPr>
        <p:blipFill rotWithShape="1">
          <a:blip r:embed="rId2" cstate="print">
            <a:lum bright="70000" contrast="-70000"/>
            <a:extLst/>
          </a:blip>
          <a:srcRect t="10446"/>
          <a:stretch/>
        </p:blipFill>
        <p:spPr bwMode="auto">
          <a:xfrm>
            <a:off x="5580112" y="1294858"/>
            <a:ext cx="3456384" cy="4663239"/>
          </a:xfrm>
          <a:prstGeom prst="rect">
            <a:avLst/>
          </a:prstGeom>
          <a:ln>
            <a:noFill/>
          </a:ln>
          <a:effectLst>
            <a:softEdge rad="112500"/>
          </a:effectLst>
          <a:extLst/>
        </p:spPr>
      </p:pic>
      <p:sp>
        <p:nvSpPr>
          <p:cNvPr id="2" name="Title 1"/>
          <p:cNvSpPr>
            <a:spLocks noGrp="1"/>
          </p:cNvSpPr>
          <p:nvPr>
            <p:ph type="title"/>
          </p:nvPr>
        </p:nvSpPr>
        <p:spPr/>
        <p:txBody>
          <a:bodyPr/>
          <a:lstStyle/>
          <a:p>
            <a:r>
              <a:rPr lang="en-US" dirty="0" smtClean="0"/>
              <a:t>Dominate the </a:t>
            </a:r>
            <a:r>
              <a:rPr lang="en-US" sz="4930" dirty="0">
                <a:solidFill>
                  <a:schemeClr val="accent1"/>
                </a:solidFill>
              </a:rPr>
              <a:t>competition</a:t>
            </a:r>
          </a:p>
        </p:txBody>
      </p:sp>
      <p:sp>
        <p:nvSpPr>
          <p:cNvPr id="3" name="Content Placeholder 2"/>
          <p:cNvSpPr>
            <a:spLocks noGrp="1"/>
          </p:cNvSpPr>
          <p:nvPr>
            <p:ph idx="1"/>
          </p:nvPr>
        </p:nvSpPr>
        <p:spPr/>
        <p:txBody>
          <a:bodyPr/>
          <a:lstStyle/>
          <a:p>
            <a:r>
              <a:rPr lang="en-US" dirty="0" smtClean="0"/>
              <a:t>Most </a:t>
            </a:r>
            <a:r>
              <a:rPr lang="en-US" dirty="0" smtClean="0"/>
              <a:t>realtors </a:t>
            </a:r>
            <a:r>
              <a:rPr lang="en-US" dirty="0" smtClean="0"/>
              <a:t>do not have any of the above</a:t>
            </a:r>
          </a:p>
          <a:p>
            <a:r>
              <a:rPr lang="en-US" dirty="0" smtClean="0"/>
              <a:t>Some use a maximum of 1 or 2 of the channels to reach customers</a:t>
            </a:r>
          </a:p>
          <a:p>
            <a:r>
              <a:rPr lang="en-US" dirty="0" smtClean="0"/>
              <a:t>Rarely do businesses use apps but the market has exploded </a:t>
            </a:r>
          </a:p>
          <a:p>
            <a:r>
              <a:rPr lang="en-US" dirty="0" smtClean="0"/>
              <a:t>Beat your competitors and dominate the market by reaching your customers via 3 channels</a:t>
            </a:r>
            <a:endParaRPr lang="en-US" dirty="0"/>
          </a:p>
        </p:txBody>
      </p:sp>
    </p:spTree>
    <p:extLst>
      <p:ext uri="{BB962C8B-B14F-4D97-AF65-F5344CB8AC3E}">
        <p14:creationId xmlns:p14="http://schemas.microsoft.com/office/powerpoint/2010/main" val="3476480649"/>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Tema de Office">
  <a:themeElements>
    <a:clrScheme name="Custom 9">
      <a:dk1>
        <a:sysClr val="windowText" lastClr="000000"/>
      </a:dk1>
      <a:lt1>
        <a:sysClr val="window" lastClr="FFFFFF"/>
      </a:lt1>
      <a:dk2>
        <a:srgbClr val="1F497D"/>
      </a:dk2>
      <a:lt2>
        <a:srgbClr val="EEECE1"/>
      </a:lt2>
      <a:accent1>
        <a:srgbClr val="FF0000"/>
      </a:accent1>
      <a:accent2>
        <a:srgbClr val="92D050"/>
      </a:accent2>
      <a:accent3>
        <a:srgbClr val="71AA54"/>
      </a:accent3>
      <a:accent4>
        <a:srgbClr val="8064A2"/>
      </a:accent4>
      <a:accent5>
        <a:srgbClr val="4BACC6"/>
      </a:accent5>
      <a:accent6>
        <a:srgbClr val="F79646"/>
      </a:accent6>
      <a:hlink>
        <a:srgbClr val="D80001"/>
      </a:hlink>
      <a:folHlink>
        <a:srgbClr val="FFC0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181</TotalTime>
  <Words>1137</Words>
  <Application>Microsoft Office PowerPoint</Application>
  <PresentationFormat>On-screen Show (4:3)</PresentationFormat>
  <Paragraphs>162</Paragraphs>
  <Slides>32</Slides>
  <Notes>0</Notes>
  <HiddenSlides>0</HiddenSlides>
  <MMClips>0</MMClips>
  <ScaleCrop>false</ScaleCrop>
  <HeadingPairs>
    <vt:vector size="4" baseType="variant">
      <vt:variant>
        <vt:lpstr>Theme</vt:lpstr>
      </vt:variant>
      <vt:variant>
        <vt:i4>1</vt:i4>
      </vt:variant>
      <vt:variant>
        <vt:lpstr>Slide Titles</vt:lpstr>
      </vt:variant>
      <vt:variant>
        <vt:i4>32</vt:i4>
      </vt:variant>
    </vt:vector>
  </HeadingPairs>
  <TitlesOfParts>
    <vt:vector size="33" baseType="lpstr">
      <vt:lpstr>Tema de Office</vt:lpstr>
      <vt:lpstr>PowerPoint Presentation</vt:lpstr>
      <vt:lpstr>Why the urgency…</vt:lpstr>
      <vt:lpstr>Start seeing green</vt:lpstr>
      <vt:lpstr>PowerPoint Presentation</vt:lpstr>
      <vt:lpstr>PowerPoint Presentation</vt:lpstr>
      <vt:lpstr>A sample of our Clients</vt:lpstr>
      <vt:lpstr>PowerPoint Presentation</vt:lpstr>
      <vt:lpstr>Hit Customers from 3 Angles</vt:lpstr>
      <vt:lpstr>Dominate the competition</vt:lpstr>
      <vt:lpstr>PowerPoint Presentation</vt:lpstr>
      <vt:lpstr>Why Mobile?</vt:lpstr>
      <vt:lpstr>Mobile search</vt:lpstr>
      <vt:lpstr>Where shall we go??</vt:lpstr>
      <vt:lpstr>Be honest, your site su…</vt:lpstr>
      <vt:lpstr>How clients Struggle </vt:lpstr>
      <vt:lpstr>How clients Benefit </vt:lpstr>
      <vt:lpstr>PowerPoint Presentation</vt:lpstr>
      <vt:lpstr>PowerPoint Presentation</vt:lpstr>
      <vt:lpstr>Video Landing page Steps</vt:lpstr>
      <vt:lpstr>VIDEO Integration</vt:lpstr>
      <vt:lpstr>SMS/E-mail Integration</vt:lpstr>
      <vt:lpstr>PowerPoint Presentation</vt:lpstr>
      <vt:lpstr>SMS Marketing</vt:lpstr>
      <vt:lpstr>SMS Marketing</vt:lpstr>
      <vt:lpstr>The American Love Affair with Texting </vt:lpstr>
      <vt:lpstr>Building A Subscriber List</vt:lpstr>
      <vt:lpstr>#1 – Create offer</vt:lpstr>
      <vt:lpstr>#2 – Customer sends TEXT</vt:lpstr>
      <vt:lpstr>#3 – Automated sms offers</vt:lpstr>
      <vt:lpstr>Customized SMS Marketing </vt:lpstr>
      <vt:lpstr>PowerPoint Presentation</vt:lpstr>
      <vt:lpstr>Our special Offer</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ipad</cp:lastModifiedBy>
  <cp:revision>10</cp:revision>
  <dcterms:modified xsi:type="dcterms:W3CDTF">2013-04-11T19:43:55Z</dcterms:modified>
</cp:coreProperties>
</file>