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85" r:id="rId2"/>
    <p:sldId id="256" r:id="rId3"/>
    <p:sldId id="326" r:id="rId4"/>
    <p:sldId id="367" r:id="rId5"/>
    <p:sldId id="319" r:id="rId6"/>
    <p:sldId id="258" r:id="rId7"/>
    <p:sldId id="269" r:id="rId8"/>
    <p:sldId id="314" r:id="rId9"/>
    <p:sldId id="320" r:id="rId10"/>
    <p:sldId id="271" r:id="rId11"/>
    <p:sldId id="339" r:id="rId12"/>
    <p:sldId id="375" r:id="rId13"/>
    <p:sldId id="376" r:id="rId14"/>
    <p:sldId id="377" r:id="rId15"/>
    <p:sldId id="378" r:id="rId16"/>
    <p:sldId id="379" r:id="rId17"/>
    <p:sldId id="380" r:id="rId18"/>
    <p:sldId id="381" r:id="rId19"/>
    <p:sldId id="382" r:id="rId20"/>
    <p:sldId id="383" r:id="rId21"/>
    <p:sldId id="316" r:id="rId22"/>
    <p:sldId id="387" r:id="rId23"/>
    <p:sldId id="392" r:id="rId24"/>
    <p:sldId id="391" r:id="rId25"/>
    <p:sldId id="388" r:id="rId26"/>
    <p:sldId id="389" r:id="rId27"/>
    <p:sldId id="393" r:id="rId28"/>
    <p:sldId id="394" r:id="rId29"/>
    <p:sldId id="395" r:id="rId30"/>
    <p:sldId id="396" r:id="rId31"/>
    <p:sldId id="386" r:id="rId32"/>
    <p:sldId id="373" r:id="rId33"/>
    <p:sldId id="374" r:id="rId34"/>
    <p:sldId id="363" r:id="rId35"/>
    <p:sldId id="366" r:id="rId36"/>
    <p:sldId id="325" r:id="rId37"/>
    <p:sldId id="328" r:id="rId38"/>
    <p:sldId id="330" r:id="rId39"/>
    <p:sldId id="336" r:id="rId40"/>
    <p:sldId id="332" r:id="rId41"/>
    <p:sldId id="333" r:id="rId42"/>
    <p:sldId id="338" r:id="rId43"/>
    <p:sldId id="318" r:id="rId44"/>
    <p:sldId id="371" r:id="rId45"/>
    <p:sldId id="372" r:id="rId46"/>
    <p:sldId id="327" r:id="rId47"/>
    <p:sldId id="343" r:id="rId48"/>
    <p:sldId id="351" r:id="rId49"/>
    <p:sldId id="346" r:id="rId50"/>
    <p:sldId id="350" r:id="rId51"/>
    <p:sldId id="354" r:id="rId52"/>
    <p:sldId id="353" r:id="rId53"/>
    <p:sldId id="355" r:id="rId54"/>
    <p:sldId id="322" r:id="rId55"/>
    <p:sldId id="356" r:id="rId56"/>
    <p:sldId id="361" r:id="rId57"/>
    <p:sldId id="397" r:id="rId58"/>
    <p:sldId id="399" r:id="rId59"/>
    <p:sldId id="362" r:id="rId60"/>
    <p:sldId id="359" r:id="rId61"/>
    <p:sldId id="323" r:id="rId62"/>
    <p:sldId id="360" r:id="rId63"/>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E73D"/>
    <a:srgbClr val="7020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5" autoAdjust="0"/>
    <p:restoredTop sz="94660" autoAdjust="0"/>
  </p:normalViewPr>
  <p:slideViewPr>
    <p:cSldViewPr>
      <p:cViewPr>
        <p:scale>
          <a:sx n="80" d="100"/>
          <a:sy n="80" d="100"/>
        </p:scale>
        <p:origin x="150" y="-72"/>
      </p:cViewPr>
      <p:guideLst>
        <p:guide orient="horz" pos="2160"/>
        <p:guide pos="2880"/>
      </p:guideLst>
    </p:cSldViewPr>
  </p:slideViewPr>
  <p:outlineViewPr>
    <p:cViewPr>
      <p:scale>
        <a:sx n="33" d="100"/>
        <a:sy n="33" d="100"/>
      </p:scale>
      <p:origin x="0" y="21420"/>
    </p:cViewPr>
  </p:outlineViewPr>
  <p:notesTextViewPr>
    <p:cViewPr>
      <p:scale>
        <a:sx n="1" d="1"/>
        <a:sy n="1" d="1"/>
      </p:scale>
      <p:origin x="0" y="0"/>
    </p:cViewPr>
  </p:notesTextViewPr>
  <p:sorterViewPr>
    <p:cViewPr>
      <p:scale>
        <a:sx n="100" d="100"/>
        <a:sy n="100" d="100"/>
      </p:scale>
      <p:origin x="0" y="30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view3D>
      <c:rotX val="60"/>
      <c:rotY val="0"/>
      <c:rAngAx val="0"/>
      <c:perspective val="30"/>
    </c:view3D>
    <c:floor>
      <c:thickness val="0"/>
    </c:floor>
    <c:sideWall>
      <c:thickness val="0"/>
    </c:sideWall>
    <c:backWall>
      <c:thickness val="0"/>
    </c:backWall>
    <c:plotArea>
      <c:layout>
        <c:manualLayout>
          <c:layoutTarget val="inner"/>
          <c:xMode val="edge"/>
          <c:yMode val="edge"/>
          <c:x val="0.14456358005987441"/>
          <c:y val="0.10416802593388655"/>
          <c:w val="0.5648904552804197"/>
          <c:h val="0.75378466597445015"/>
        </c:manualLayout>
      </c:layout>
      <c:pie3DChart>
        <c:varyColors val="1"/>
        <c:ser>
          <c:idx val="0"/>
          <c:order val="0"/>
          <c:tx>
            <c:strRef>
              <c:f>Hoja1!$B$1</c:f>
              <c:strCache>
                <c:ptCount val="1"/>
                <c:pt idx="0">
                  <c:v>Ventas</c:v>
                </c:pt>
              </c:strCache>
            </c:strRef>
          </c:tx>
          <c:dPt>
            <c:idx val="0"/>
            <c:bubble3D val="0"/>
            <c:spPr>
              <a:solidFill>
                <a:srgbClr val="C00000"/>
              </a:solidFill>
            </c:spPr>
          </c:dPt>
          <c:dPt>
            <c:idx val="1"/>
            <c:bubble3D val="0"/>
            <c:spPr>
              <a:solidFill>
                <a:srgbClr val="FFC000"/>
              </a:solidFill>
            </c:spPr>
          </c:dPt>
          <c:cat>
            <c:strRef>
              <c:f>Hoja1!$A$2:$A$3</c:f>
              <c:strCache>
                <c:ptCount val="2"/>
                <c:pt idx="0">
                  <c:v>Read in 10 Min</c:v>
                </c:pt>
                <c:pt idx="1">
                  <c:v>Not Read in 10 Min</c:v>
                </c:pt>
              </c:strCache>
            </c:strRef>
          </c:cat>
          <c:val>
            <c:numRef>
              <c:f>Hoja1!$B$2:$B$3</c:f>
              <c:numCache>
                <c:formatCode>General</c:formatCode>
                <c:ptCount val="2"/>
                <c:pt idx="0">
                  <c:v>95</c:v>
                </c:pt>
                <c:pt idx="1">
                  <c:v>5</c:v>
                </c:pt>
              </c:numCache>
            </c:numRef>
          </c:val>
        </c:ser>
        <c:dLbls>
          <c:showLegendKey val="0"/>
          <c:showVal val="0"/>
          <c:showCatName val="0"/>
          <c:showSerName val="0"/>
          <c:showPercent val="0"/>
          <c:showBubbleSize val="0"/>
          <c:showLeaderLines val="1"/>
        </c:dLbls>
      </c:pie3DChart>
      <c:spPr>
        <a:noFill/>
        <a:ln w="25378">
          <a:noFill/>
        </a:ln>
      </c:spPr>
    </c:plotArea>
    <c:legend>
      <c:legendPos val="r"/>
      <c:layout>
        <c:manualLayout>
          <c:xMode val="edge"/>
          <c:yMode val="edge"/>
          <c:x val="9.3338006834996171E-2"/>
          <c:y val="0.87125783237707988"/>
          <c:w val="0.65883888520294265"/>
          <c:h val="0.10976779981276952"/>
        </c:manualLayout>
      </c:layout>
      <c:overlay val="0"/>
      <c:txPr>
        <a:bodyPr/>
        <a:lstStyle/>
        <a:p>
          <a:pPr>
            <a:defRPr sz="1713">
              <a:solidFill>
                <a:schemeClr val="tx1">
                  <a:lumMod val="65000"/>
                  <a:lumOff val="35000"/>
                </a:schemeClr>
              </a:solidFill>
            </a:defRPr>
          </a:pPr>
          <a:endParaRPr lang="en-US"/>
        </a:p>
      </c:txPr>
    </c:legend>
    <c:plotVisOnly val="1"/>
    <c:dispBlanksAs val="zero"/>
    <c:showDLblsOverMax val="0"/>
  </c:chart>
  <c:txPr>
    <a:bodyPr/>
    <a:lstStyle/>
    <a:p>
      <a:pPr>
        <a:defRPr sz="2935"/>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9B8E3A-EEA9-4F3C-9346-A0C7B25E7AA4}" type="datetimeFigureOut">
              <a:rPr lang="en-US" smtClean="0"/>
              <a:t>6/16/2012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2F0D0D-4F5A-408B-AEC6-0DB0E893B87D}" type="slidenum">
              <a:rPr lang="en-US" smtClean="0"/>
              <a:t>‹#›</a:t>
            </a:fld>
            <a:endParaRPr lang="en-US"/>
          </a:p>
        </p:txBody>
      </p:sp>
    </p:spTree>
    <p:extLst>
      <p:ext uri="{BB962C8B-B14F-4D97-AF65-F5344CB8AC3E}">
        <p14:creationId xmlns:p14="http://schemas.microsoft.com/office/powerpoint/2010/main" val="22348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CA" dirty="0" smtClean="0"/>
              <a:t>So Why Mobile ?</a:t>
            </a:r>
          </a:p>
          <a:p>
            <a:endParaRPr lang="en-CA" dirty="0" smtClean="0"/>
          </a:p>
          <a:p>
            <a:r>
              <a:rPr lang="en-US" sz="1200" dirty="0" smtClean="0"/>
              <a:t>Your Customers are using mobile devices. </a:t>
            </a:r>
            <a:br>
              <a:rPr lang="en-US" sz="1200" dirty="0" smtClean="0"/>
            </a:br>
            <a:r>
              <a:rPr lang="en-US" sz="1200" dirty="0" smtClean="0"/>
              <a:t> If they can't find you they will find your competition.</a:t>
            </a:r>
          </a:p>
          <a:p>
            <a:r>
              <a:rPr lang="en-US" sz="1200" dirty="0" smtClean="0"/>
              <a:t>95% of smartphone users have searched for local information.</a:t>
            </a:r>
          </a:p>
          <a:p>
            <a:r>
              <a:rPr lang="en-US" sz="1200" dirty="0" smtClean="0"/>
              <a:t>61%</a:t>
            </a:r>
            <a:r>
              <a:rPr lang="en-US" sz="1200" baseline="0" dirty="0" smtClean="0"/>
              <a:t> of users call a business after searching and 59% visit the location.</a:t>
            </a:r>
          </a:p>
          <a:p>
            <a:r>
              <a:rPr lang="en-US" sz="1200" baseline="0" dirty="0" smtClean="0"/>
              <a:t>90% of these people act within 24 hours</a:t>
            </a:r>
            <a:endParaRPr lang="en-CA" dirty="0"/>
          </a:p>
        </p:txBody>
      </p:sp>
      <p:sp>
        <p:nvSpPr>
          <p:cNvPr id="4" name="Slide Number Placeholder 3"/>
          <p:cNvSpPr>
            <a:spLocks noGrp="1"/>
          </p:cNvSpPr>
          <p:nvPr>
            <p:ph type="sldNum" sz="quarter" idx="10"/>
          </p:nvPr>
        </p:nvSpPr>
        <p:spPr/>
        <p:txBody>
          <a:bodyPr/>
          <a:lstStyle/>
          <a:p>
            <a:fld id="{816DA970-D42E-174C-9FF5-87F30BCB2473}" type="slidenum">
              <a:rPr lang="en-US" smtClean="0"/>
              <a:pPr/>
              <a:t>13</a:t>
            </a:fld>
            <a:endParaRPr lang="en-US" dirty="0"/>
          </a:p>
        </p:txBody>
      </p:sp>
    </p:spTree>
    <p:extLst>
      <p:ext uri="{BB962C8B-B14F-4D97-AF65-F5344CB8AC3E}">
        <p14:creationId xmlns:p14="http://schemas.microsoft.com/office/powerpoint/2010/main" val="4158018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CA" sz="1200" dirty="0" smtClean="0"/>
              <a:t>Mobile app downloads will reach76.9 billion in 2014 and will generate $35 billion in sales.</a:t>
            </a:r>
          </a:p>
          <a:p>
            <a:pPr marL="0" indent="0">
              <a:buNone/>
            </a:pPr>
            <a:r>
              <a:rPr lang="en-CA" sz="1200" dirty="0" smtClean="0"/>
              <a:t>in just over 3 years, over 20 billion apps have been downloaded between iPhone and Android devices.</a:t>
            </a:r>
          </a:p>
          <a:p>
            <a:pPr marL="0" marR="0" indent="0" algn="l" defTabSz="457200" rtl="0" eaLnBrk="1" fontAlgn="auto" latinLnBrk="0" hangingPunct="1">
              <a:lnSpc>
                <a:spcPct val="100000"/>
              </a:lnSpc>
              <a:spcBef>
                <a:spcPts val="0"/>
              </a:spcBef>
              <a:spcAft>
                <a:spcPts val="0"/>
              </a:spcAft>
              <a:buClrTx/>
              <a:buSzTx/>
              <a:buFontTx/>
              <a:buNone/>
              <a:tabLst/>
              <a:defRPr/>
            </a:pPr>
            <a:r>
              <a:rPr lang="en-CA" sz="1200" dirty="0" smtClean="0"/>
              <a:t>Mobile apps provide the best mobile experience possible to consumers.</a:t>
            </a:r>
          </a:p>
          <a:p>
            <a:pPr marL="0" indent="0">
              <a:buNone/>
            </a:pPr>
            <a:r>
              <a:rPr lang="en-CA" sz="1200" dirty="0" smtClean="0"/>
              <a:t/>
            </a:r>
            <a:br>
              <a:rPr lang="en-CA" sz="1200" dirty="0" smtClean="0"/>
            </a:br>
            <a:endParaRPr lang="en-CA" sz="1200" dirty="0" smtClean="0"/>
          </a:p>
          <a:p>
            <a:endParaRPr lang="en-CA" dirty="0"/>
          </a:p>
        </p:txBody>
      </p:sp>
      <p:sp>
        <p:nvSpPr>
          <p:cNvPr id="4" name="Slide Number Placeholder 3"/>
          <p:cNvSpPr>
            <a:spLocks noGrp="1"/>
          </p:cNvSpPr>
          <p:nvPr>
            <p:ph type="sldNum" sz="quarter" idx="10"/>
          </p:nvPr>
        </p:nvSpPr>
        <p:spPr/>
        <p:txBody>
          <a:bodyPr/>
          <a:lstStyle/>
          <a:p>
            <a:fld id="{816DA970-D42E-174C-9FF5-87F30BCB2473}" type="slidenum">
              <a:rPr lang="en-US" smtClean="0"/>
              <a:pPr/>
              <a:t>44</a:t>
            </a:fld>
            <a:endParaRPr lang="en-US" dirty="0"/>
          </a:p>
        </p:txBody>
      </p:sp>
    </p:spTree>
    <p:extLst>
      <p:ext uri="{BB962C8B-B14F-4D97-AF65-F5344CB8AC3E}">
        <p14:creationId xmlns:p14="http://schemas.microsoft.com/office/powerpoint/2010/main" val="3170516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dirty="0" smtClean="0"/>
              <a:t>Your customers prefer apps over mobile websites.</a:t>
            </a:r>
          </a:p>
          <a:p>
            <a:r>
              <a:rPr lang="en-US" dirty="0" smtClean="0"/>
              <a:t>Your customers are now spending more time browsing on their phone that on their computer.</a:t>
            </a:r>
            <a:endParaRPr lang="en-US" sz="1200" dirty="0" smtClean="0"/>
          </a:p>
        </p:txBody>
      </p:sp>
      <p:sp>
        <p:nvSpPr>
          <p:cNvPr id="4" name="Slide Number Placeholder 3"/>
          <p:cNvSpPr>
            <a:spLocks noGrp="1"/>
          </p:cNvSpPr>
          <p:nvPr>
            <p:ph type="sldNum" sz="quarter" idx="10"/>
          </p:nvPr>
        </p:nvSpPr>
        <p:spPr/>
        <p:txBody>
          <a:bodyPr/>
          <a:lstStyle/>
          <a:p>
            <a:fld id="{816DA970-D42E-174C-9FF5-87F30BCB2473}" type="slidenum">
              <a:rPr lang="en-US" smtClean="0"/>
              <a:pPr/>
              <a:t>45</a:t>
            </a:fld>
            <a:endParaRPr lang="en-US"/>
          </a:p>
        </p:txBody>
      </p:sp>
    </p:spTree>
    <p:extLst>
      <p:ext uri="{BB962C8B-B14F-4D97-AF65-F5344CB8AC3E}">
        <p14:creationId xmlns:p14="http://schemas.microsoft.com/office/powerpoint/2010/main" val="2887222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CA" baseline="0" dirty="0" smtClean="0"/>
              <a:t>A mobile application can offer Loyalty Programs, </a:t>
            </a:r>
            <a:r>
              <a:rPr lang="en-CA" dirty="0" smtClean="0"/>
              <a:t>GPS coupons, QR code coupons</a:t>
            </a:r>
          </a:p>
          <a:p>
            <a:pPr marL="0" marR="0" indent="0" algn="l" defTabSz="457200" rtl="0" eaLnBrk="1" fontAlgn="auto" latinLnBrk="0" hangingPunct="1">
              <a:lnSpc>
                <a:spcPct val="100000"/>
              </a:lnSpc>
              <a:spcBef>
                <a:spcPts val="0"/>
              </a:spcBef>
              <a:spcAft>
                <a:spcPts val="0"/>
              </a:spcAft>
              <a:buClrTx/>
              <a:buSzTx/>
              <a:buFontTx/>
              <a:buNone/>
              <a:tabLst/>
              <a:defRPr/>
            </a:pPr>
            <a:endParaRPr lang="en-CA" dirty="0" smtClean="0"/>
          </a:p>
          <a:p>
            <a:endParaRPr lang="en-CA" dirty="0" smtClean="0"/>
          </a:p>
        </p:txBody>
      </p:sp>
      <p:sp>
        <p:nvSpPr>
          <p:cNvPr id="4" name="Slide Number Placeholder 3"/>
          <p:cNvSpPr>
            <a:spLocks noGrp="1"/>
          </p:cNvSpPr>
          <p:nvPr>
            <p:ph type="sldNum" sz="quarter" idx="10"/>
          </p:nvPr>
        </p:nvSpPr>
        <p:spPr/>
        <p:txBody>
          <a:bodyPr/>
          <a:lstStyle/>
          <a:p>
            <a:fld id="{816DA970-D42E-174C-9FF5-87F30BCB2473}" type="slidenum">
              <a:rPr lang="en-US" smtClean="0"/>
              <a:pPr/>
              <a:t>48</a:t>
            </a:fld>
            <a:endParaRPr lang="en-US" dirty="0"/>
          </a:p>
        </p:txBody>
      </p:sp>
    </p:spTree>
    <p:extLst>
      <p:ext uri="{BB962C8B-B14F-4D97-AF65-F5344CB8AC3E}">
        <p14:creationId xmlns:p14="http://schemas.microsoft.com/office/powerpoint/2010/main" val="646183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CA" dirty="0" smtClean="0"/>
              <a:t>Push notifications</a:t>
            </a:r>
          </a:p>
          <a:p>
            <a:r>
              <a:rPr lang="en-CA" dirty="0" smtClean="0"/>
              <a:t>Use push notifications to update your customers instantly on specials, offers, holiday hours and product updates. </a:t>
            </a:r>
            <a:r>
              <a:rPr lang="en-US" dirty="0" smtClean="0"/>
              <a:t>Push notifications break the barrier between you and your customers and is included completely FREE</a:t>
            </a:r>
            <a:r>
              <a:rPr lang="en-US" baseline="0" dirty="0" smtClean="0"/>
              <a:t> with our package.</a:t>
            </a:r>
            <a:endParaRPr lang="en-US" dirty="0" smtClean="0"/>
          </a:p>
          <a:p>
            <a:pPr marL="457200" lvl="1" indent="0"/>
            <a:r>
              <a:rPr lang="en-US" dirty="0" smtClean="0"/>
              <a:t> Compare to SMS texting plans on average cost  $200/month</a:t>
            </a:r>
          </a:p>
          <a:p>
            <a:endParaRPr lang="en-CA" dirty="0" smtClean="0"/>
          </a:p>
          <a:p>
            <a:endParaRPr lang="en-CA" dirty="0"/>
          </a:p>
        </p:txBody>
      </p:sp>
      <p:sp>
        <p:nvSpPr>
          <p:cNvPr id="4" name="Slide Number Placeholder 3"/>
          <p:cNvSpPr>
            <a:spLocks noGrp="1"/>
          </p:cNvSpPr>
          <p:nvPr>
            <p:ph type="sldNum" sz="quarter" idx="10"/>
          </p:nvPr>
        </p:nvSpPr>
        <p:spPr/>
        <p:txBody>
          <a:bodyPr/>
          <a:lstStyle/>
          <a:p>
            <a:fld id="{816DA970-D42E-174C-9FF5-87F30BCB2473}" type="slidenum">
              <a:rPr lang="en-US" smtClean="0"/>
              <a:pPr/>
              <a:t>50</a:t>
            </a:fld>
            <a:endParaRPr lang="en-US" dirty="0"/>
          </a:p>
        </p:txBody>
      </p:sp>
    </p:spTree>
    <p:extLst>
      <p:ext uri="{BB962C8B-B14F-4D97-AF65-F5344CB8AC3E}">
        <p14:creationId xmlns:p14="http://schemas.microsoft.com/office/powerpoint/2010/main" val="266983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CA" dirty="0" smtClean="0"/>
              <a:t>Customers can link to your social media pages</a:t>
            </a:r>
            <a:endParaRPr lang="en-CA" dirty="0"/>
          </a:p>
        </p:txBody>
      </p:sp>
      <p:sp>
        <p:nvSpPr>
          <p:cNvPr id="4" name="Slide Number Placeholder 3"/>
          <p:cNvSpPr>
            <a:spLocks noGrp="1"/>
          </p:cNvSpPr>
          <p:nvPr>
            <p:ph type="sldNum" sz="quarter" idx="10"/>
          </p:nvPr>
        </p:nvSpPr>
        <p:spPr/>
        <p:txBody>
          <a:bodyPr/>
          <a:lstStyle/>
          <a:p>
            <a:fld id="{816DA970-D42E-174C-9FF5-87F30BCB2473}" type="slidenum">
              <a:rPr lang="en-US" smtClean="0"/>
              <a:pPr/>
              <a:t>51</a:t>
            </a:fld>
            <a:endParaRPr lang="en-US" dirty="0"/>
          </a:p>
        </p:txBody>
      </p:sp>
    </p:spTree>
    <p:extLst>
      <p:ext uri="{BB962C8B-B14F-4D97-AF65-F5344CB8AC3E}">
        <p14:creationId xmlns:p14="http://schemas.microsoft.com/office/powerpoint/2010/main" val="3425455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CA" dirty="0" smtClean="0"/>
              <a:t>Mobile apps can display information</a:t>
            </a:r>
            <a:r>
              <a:rPr lang="en-CA" baseline="0" dirty="0" smtClean="0"/>
              <a:t> on products and services.</a:t>
            </a:r>
          </a:p>
          <a:p>
            <a:r>
              <a:rPr lang="en-CA" baseline="0" dirty="0" smtClean="0"/>
              <a:t>Restaurant menus, events and show your location on a map with directions.</a:t>
            </a:r>
          </a:p>
          <a:p>
            <a:endParaRPr lang="en-CA" dirty="0"/>
          </a:p>
        </p:txBody>
      </p:sp>
      <p:sp>
        <p:nvSpPr>
          <p:cNvPr id="4" name="Slide Number Placeholder 3"/>
          <p:cNvSpPr>
            <a:spLocks noGrp="1"/>
          </p:cNvSpPr>
          <p:nvPr>
            <p:ph type="sldNum" sz="quarter" idx="10"/>
          </p:nvPr>
        </p:nvSpPr>
        <p:spPr/>
        <p:txBody>
          <a:bodyPr/>
          <a:lstStyle/>
          <a:p>
            <a:fld id="{816DA970-D42E-174C-9FF5-87F30BCB2473}" type="slidenum">
              <a:rPr lang="en-US" smtClean="0"/>
              <a:pPr/>
              <a:t>52</a:t>
            </a:fld>
            <a:endParaRPr lang="en-US" dirty="0"/>
          </a:p>
        </p:txBody>
      </p:sp>
    </p:spTree>
    <p:extLst>
      <p:ext uri="{BB962C8B-B14F-4D97-AF65-F5344CB8AC3E}">
        <p14:creationId xmlns:p14="http://schemas.microsoft.com/office/powerpoint/2010/main" val="850883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dirty="0" smtClean="0"/>
              <a:t>How to get started</a:t>
            </a:r>
          </a:p>
          <a:p>
            <a:r>
              <a:rPr lang="en-US" sz="1200" dirty="0" smtClean="0"/>
              <a:t>Contact Us anytime by Phone: at (905) 648-9342 or  Email Us at: Sales@AutumnFire.com</a:t>
            </a:r>
          </a:p>
          <a:p>
            <a:r>
              <a:rPr lang="en-US" sz="1200" dirty="0" smtClean="0"/>
              <a:t>You can also  Visit our website at:  www.AutumnFire.com</a:t>
            </a:r>
          </a:p>
          <a:p>
            <a:endParaRPr lang="en-US" sz="1200" dirty="0" smtClean="0"/>
          </a:p>
          <a:p>
            <a:r>
              <a:rPr lang="en-US" sz="1200" dirty="0" smtClean="0"/>
              <a:t>Thanks Hope to hear from you soon</a:t>
            </a:r>
          </a:p>
          <a:p>
            <a:endParaRPr lang="en-US" sz="1200" dirty="0" smtClean="0"/>
          </a:p>
        </p:txBody>
      </p:sp>
      <p:sp>
        <p:nvSpPr>
          <p:cNvPr id="4" name="Slide Number Placeholder 3"/>
          <p:cNvSpPr>
            <a:spLocks noGrp="1"/>
          </p:cNvSpPr>
          <p:nvPr>
            <p:ph type="sldNum" sz="quarter" idx="10"/>
          </p:nvPr>
        </p:nvSpPr>
        <p:spPr/>
        <p:txBody>
          <a:bodyPr/>
          <a:lstStyle/>
          <a:p>
            <a:fld id="{816DA970-D42E-174C-9FF5-87F30BCB2473}" type="slidenum">
              <a:rPr lang="en-US" smtClean="0"/>
              <a:pPr/>
              <a:t>62</a:t>
            </a:fld>
            <a:endParaRPr lang="en-US" dirty="0"/>
          </a:p>
        </p:txBody>
      </p:sp>
    </p:spTree>
    <p:extLst>
      <p:ext uri="{BB962C8B-B14F-4D97-AF65-F5344CB8AC3E}">
        <p14:creationId xmlns:p14="http://schemas.microsoft.com/office/powerpoint/2010/main" val="3036233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6F2EC4DD-ACAC-4274-BBC0-BDF8153B6DFE}" type="datetimeFigureOut">
              <a:rPr lang="es-ES"/>
              <a:pPr>
                <a:defRPr/>
              </a:pPr>
              <a:t>16/06/2012</a:t>
            </a:fld>
            <a:endParaRPr lang="es-ES"/>
          </a:p>
        </p:txBody>
      </p:sp>
      <p:sp>
        <p:nvSpPr>
          <p:cNvPr id="5" name="4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dirty="0"/>
          </a:p>
        </p:txBody>
      </p:sp>
      <p:sp>
        <p:nvSpPr>
          <p:cNvPr id="6" name="5 Marcador de número de diapositiva"/>
          <p:cNvSpPr>
            <a:spLocks noGrp="1"/>
          </p:cNvSpPr>
          <p:nvPr>
            <p:ph type="sldNum" sz="quarter" idx="12"/>
          </p:nvPr>
        </p:nvSpPr>
        <p:spPr/>
        <p:txBody>
          <a:bodyPr/>
          <a:lstStyle>
            <a:lvl1pPr>
              <a:defRPr/>
            </a:lvl1pPr>
          </a:lstStyle>
          <a:p>
            <a:pPr>
              <a:defRPr/>
            </a:pPr>
            <a:fld id="{548676EC-2EE1-4CFC-9377-755BA4ABF62A}" type="slidenum">
              <a:rPr lang="es-ES"/>
              <a:pPr>
                <a:defRPr/>
              </a:pPr>
              <a:t>‹#›</a:t>
            </a:fld>
            <a:endParaRPr lang="es-ES"/>
          </a:p>
        </p:txBody>
      </p:sp>
    </p:spTree>
    <p:extLst>
      <p:ext uri="{BB962C8B-B14F-4D97-AF65-F5344CB8AC3E}">
        <p14:creationId xmlns:p14="http://schemas.microsoft.com/office/powerpoint/2010/main" val="2567026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p:txBody>
          <a:bodyPr/>
          <a:lstStyle>
            <a:lvl1pPr>
              <a:defRPr/>
            </a:lvl1pPr>
          </a:lstStyle>
          <a:p>
            <a:r>
              <a:rPr lang="es-ES" dirty="0" err="1" smtClean="0"/>
              <a:t>Click</a:t>
            </a:r>
            <a:r>
              <a:rPr lang="es-ES" dirty="0" smtClean="0"/>
              <a:t> </a:t>
            </a:r>
            <a:r>
              <a:rPr lang="es-ES" dirty="0" err="1" smtClean="0"/>
              <a:t>to</a:t>
            </a:r>
            <a:r>
              <a:rPr lang="es-ES" dirty="0" smtClean="0"/>
              <a:t> </a:t>
            </a:r>
            <a:r>
              <a:rPr lang="es-ES" dirty="0" err="1" smtClean="0"/>
              <a:t>edit</a:t>
            </a:r>
            <a:r>
              <a:rPr lang="es-ES" dirty="0" smtClean="0"/>
              <a:t> </a:t>
            </a:r>
            <a:r>
              <a:rPr lang="es-ES" dirty="0" err="1" smtClean="0"/>
              <a:t>text</a:t>
            </a:r>
            <a:endParaRPr lang="es-ES"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101B8617-0302-472C-9BBD-9EC700EEBCCF}" type="datetimeFigureOut">
              <a:rPr lang="es-ES"/>
              <a:pPr>
                <a:defRPr/>
              </a:pPr>
              <a:t>16/06/2012</a:t>
            </a:fld>
            <a:endParaRPr lang="es-ES"/>
          </a:p>
        </p:txBody>
      </p:sp>
      <p:sp>
        <p:nvSpPr>
          <p:cNvPr id="5" name="5 Marcador de número de diapositiva"/>
          <p:cNvSpPr>
            <a:spLocks noGrp="1"/>
          </p:cNvSpPr>
          <p:nvPr>
            <p:ph type="sldNum" sz="quarter" idx="11"/>
          </p:nvPr>
        </p:nvSpPr>
        <p:spPr/>
        <p:txBody>
          <a:bodyPr/>
          <a:lstStyle>
            <a:lvl1pPr>
              <a:defRPr/>
            </a:lvl1pPr>
          </a:lstStyle>
          <a:p>
            <a:pPr>
              <a:defRPr/>
            </a:pPr>
            <a:fld id="{C41D0EAF-2B61-48BA-9F00-69E0119DE5C2}" type="slidenum">
              <a:rPr lang="es-ES"/>
              <a:pPr>
                <a:defRPr/>
              </a:pPr>
              <a:t>‹#›</a:t>
            </a:fld>
            <a:endParaRPr lang="es-ES"/>
          </a:p>
        </p:txBody>
      </p:sp>
    </p:spTree>
    <p:extLst>
      <p:ext uri="{BB962C8B-B14F-4D97-AF65-F5344CB8AC3E}">
        <p14:creationId xmlns:p14="http://schemas.microsoft.com/office/powerpoint/2010/main" val="150806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1"/>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9D28CBBC-DE7F-456A-BC63-02BFF7A2C042}" type="datetimeFigureOut">
              <a:rPr lang="es-ES"/>
              <a:pPr>
                <a:defRPr/>
              </a:pPr>
              <a:t>16/06/2012</a:t>
            </a:fld>
            <a:endParaRPr lang="es-ES"/>
          </a:p>
        </p:txBody>
      </p:sp>
      <p:sp>
        <p:nvSpPr>
          <p:cNvPr id="5" name="4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25D871B-68E8-4B03-9A4C-E82CEE9FC192}" type="slidenum">
              <a:rPr lang="es-ES"/>
              <a:pPr>
                <a:defRPr/>
              </a:pPr>
              <a:t>‹#›</a:t>
            </a:fld>
            <a:endParaRPr lang="es-ES"/>
          </a:p>
        </p:txBody>
      </p:sp>
    </p:spTree>
    <p:extLst>
      <p:ext uri="{BB962C8B-B14F-4D97-AF65-F5344CB8AC3E}">
        <p14:creationId xmlns:p14="http://schemas.microsoft.com/office/powerpoint/2010/main" val="3863546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Haga clic para modificar el estilo de título del patrón</a:t>
            </a:r>
            <a:endParaRPr lang="es-ES" dirty="0"/>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E198B568-E770-452B-8018-DB8B2C02A4F9}" type="datetimeFigureOut">
              <a:rPr lang="es-ES"/>
              <a:pPr>
                <a:defRPr/>
              </a:pPr>
              <a:t>16/06/2012</a:t>
            </a:fld>
            <a:endParaRPr lang="es-ES"/>
          </a:p>
        </p:txBody>
      </p:sp>
      <p:sp>
        <p:nvSpPr>
          <p:cNvPr id="6" name="5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a:p>
        </p:txBody>
      </p:sp>
      <p:sp>
        <p:nvSpPr>
          <p:cNvPr id="7" name="6 Marcador de número de diapositiva"/>
          <p:cNvSpPr>
            <a:spLocks noGrp="1"/>
          </p:cNvSpPr>
          <p:nvPr>
            <p:ph type="sldNum" sz="quarter" idx="12"/>
          </p:nvPr>
        </p:nvSpPr>
        <p:spPr/>
        <p:txBody>
          <a:bodyPr/>
          <a:lstStyle>
            <a:lvl1pPr>
              <a:defRPr/>
            </a:lvl1pPr>
          </a:lstStyle>
          <a:p>
            <a:pPr>
              <a:defRPr/>
            </a:pPr>
            <a:fld id="{F894BF6B-31DA-4831-9566-E9AF4D48D1B7}" type="slidenum">
              <a:rPr lang="es-ES"/>
              <a:pPr>
                <a:defRPr/>
              </a:pPr>
              <a:t>‹#›</a:t>
            </a:fld>
            <a:endParaRPr lang="es-ES"/>
          </a:p>
        </p:txBody>
      </p:sp>
    </p:spTree>
    <p:extLst>
      <p:ext uri="{BB962C8B-B14F-4D97-AF65-F5344CB8AC3E}">
        <p14:creationId xmlns:p14="http://schemas.microsoft.com/office/powerpoint/2010/main" val="2832393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612673DE-3E65-4874-B06A-C98BF2E6D871}" type="datetimeFigureOut">
              <a:rPr lang="es-ES"/>
              <a:pPr>
                <a:defRPr/>
              </a:pPr>
              <a:t>16/06/2012</a:t>
            </a:fld>
            <a:endParaRPr lang="es-ES"/>
          </a:p>
        </p:txBody>
      </p:sp>
      <p:sp>
        <p:nvSpPr>
          <p:cNvPr id="4" name="3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a:p>
        </p:txBody>
      </p:sp>
      <p:sp>
        <p:nvSpPr>
          <p:cNvPr id="5" name="4 Marcador de número de diapositiva"/>
          <p:cNvSpPr>
            <a:spLocks noGrp="1"/>
          </p:cNvSpPr>
          <p:nvPr>
            <p:ph type="sldNum" sz="quarter" idx="12"/>
          </p:nvPr>
        </p:nvSpPr>
        <p:spPr/>
        <p:txBody>
          <a:bodyPr/>
          <a:lstStyle>
            <a:lvl1pPr>
              <a:defRPr/>
            </a:lvl1pPr>
          </a:lstStyle>
          <a:p>
            <a:pPr>
              <a:defRPr/>
            </a:pPr>
            <a:fld id="{24FDA70E-03E2-4431-9ED0-7441DAC510FC}" type="slidenum">
              <a:rPr lang="es-ES"/>
              <a:pPr>
                <a:defRPr/>
              </a:pPr>
              <a:t>‹#›</a:t>
            </a:fld>
            <a:endParaRPr lang="es-ES"/>
          </a:p>
        </p:txBody>
      </p:sp>
    </p:spTree>
    <p:extLst>
      <p:ext uri="{BB962C8B-B14F-4D97-AF65-F5344CB8AC3E}">
        <p14:creationId xmlns:p14="http://schemas.microsoft.com/office/powerpoint/2010/main" val="2951839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7"/>
            <a:ext cx="8229600" cy="1143000"/>
          </a:xfrm>
          <a:prstGeom prst="rect">
            <a:avLst/>
          </a:prstGeom>
        </p:spPr>
        <p:txBody>
          <a:bodyPr vert="horz" lIns="91440" tIns="45720" rIns="91440" bIns="45720" rtlCol="0" anchor="ctr">
            <a:noAutofit/>
          </a:bodyPr>
          <a:lstStyle/>
          <a:p>
            <a:r>
              <a:rPr lang="en-US" dirty="0" smtClean="0"/>
              <a:t>Add your logo to this master– Slide 1</a:t>
            </a:r>
            <a:endParaRPr lang="es-ES" dirty="0"/>
          </a:p>
        </p:txBody>
      </p:sp>
      <p:sp>
        <p:nvSpPr>
          <p:cNvPr id="1027" name="2 Marcador de texto"/>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s-ES" dirty="0" err="1" smtClean="0"/>
              <a:t>Second</a:t>
            </a:r>
            <a:r>
              <a:rPr lang="es-ES" dirty="0" smtClean="0"/>
              <a:t> </a:t>
            </a:r>
            <a:r>
              <a:rPr lang="es-ES" dirty="0" err="1" smtClean="0"/>
              <a:t>Level</a:t>
            </a:r>
            <a:endParaRPr lang="es-ES" dirty="0" smtClean="0"/>
          </a:p>
          <a:p>
            <a:pPr lvl="2"/>
            <a:r>
              <a:rPr lang="es-ES" dirty="0" err="1" smtClean="0"/>
              <a:t>Third</a:t>
            </a:r>
            <a:r>
              <a:rPr lang="es-ES" dirty="0" smtClean="0"/>
              <a:t> </a:t>
            </a:r>
            <a:r>
              <a:rPr lang="es-ES" dirty="0" err="1" smtClean="0"/>
              <a:t>Level</a:t>
            </a:r>
            <a:endParaRPr lang="es-ES" dirty="0" smtClean="0"/>
          </a:p>
          <a:p>
            <a:pPr lvl="3"/>
            <a:r>
              <a:rPr lang="es-ES" dirty="0" err="1" smtClean="0"/>
              <a:t>Fourth</a:t>
            </a:r>
            <a:r>
              <a:rPr lang="es-ES" dirty="0" smtClean="0"/>
              <a:t> </a:t>
            </a:r>
            <a:r>
              <a:rPr lang="es-ES" dirty="0" err="1" smtClean="0"/>
              <a:t>Level</a:t>
            </a:r>
            <a:endParaRPr lang="es-ES" dirty="0" smtClean="0"/>
          </a:p>
          <a:p>
            <a:pPr lvl="4"/>
            <a:r>
              <a:rPr lang="es-ES" dirty="0" err="1" smtClean="0"/>
              <a:t>Fifth</a:t>
            </a:r>
            <a:r>
              <a:rPr lang="es-ES" dirty="0" smtClean="0"/>
              <a:t> </a:t>
            </a:r>
            <a:r>
              <a:rPr lang="es-ES" dirty="0" err="1" smtClean="0"/>
              <a:t>Level</a:t>
            </a:r>
            <a:endParaRPr lang="es-ES" dirty="0" smtClean="0"/>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9E57E206-ACC7-47CC-9D0B-2B6533544BD6}" type="slidenum">
              <a:rPr lang="es-ES"/>
              <a:pPr>
                <a:defRPr/>
              </a:pPr>
              <a:t>‹#›</a:t>
            </a:fld>
            <a:endParaRPr lang="es-ES"/>
          </a:p>
        </p:txBody>
      </p:sp>
      <p:sp>
        <p:nvSpPr>
          <p:cNvPr id="10" name="1 Título"/>
          <p:cNvSpPr txBox="1">
            <a:spLocks/>
          </p:cNvSpPr>
          <p:nvPr userDrawn="1"/>
        </p:nvSpPr>
        <p:spPr>
          <a:xfrm>
            <a:off x="2800351" y="6338889"/>
            <a:ext cx="3743325" cy="474663"/>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2400" b="1" dirty="0" smtClean="0">
                <a:solidFill>
                  <a:schemeClr val="bg1">
                    <a:lumMod val="65000"/>
                  </a:schemeClr>
                </a:solidFill>
              </a:rPr>
              <a:t>WWW.YOURURL.COM</a:t>
            </a:r>
            <a:endParaRPr lang="en-US" sz="2400" b="1" dirty="0">
              <a:solidFill>
                <a:schemeClr val="bg1">
                  <a:lumMod val="65000"/>
                </a:schemeClr>
              </a:solidFill>
            </a:endParaRPr>
          </a:p>
        </p:txBody>
      </p:sp>
      <p:pic>
        <p:nvPicPr>
          <p:cNvPr id="1033" name="Imagen 5" descr="C:\Users\Design\Documents\Edu\Product Launch\shadown.png"/>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384425" y="6021389"/>
            <a:ext cx="76200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Imagen 5" descr="C:\Users\Design\Documents\Edu\Product Launch\shadown.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969000" y="6021389"/>
            <a:ext cx="763588"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userDrawn="1"/>
        </p:nvSpPr>
        <p:spPr>
          <a:xfrm>
            <a:off x="-9525" y="6029605"/>
            <a:ext cx="918972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36 Grupo"/>
          <p:cNvGrpSpPr>
            <a:grpSpLocks/>
          </p:cNvGrpSpPr>
          <p:nvPr userDrawn="1"/>
        </p:nvGrpSpPr>
        <p:grpSpPr bwMode="auto">
          <a:xfrm>
            <a:off x="250827" y="6213309"/>
            <a:ext cx="2017713" cy="528804"/>
            <a:chOff x="251520" y="6213127"/>
            <a:chExt cx="2016224" cy="528241"/>
          </a:xfrm>
        </p:grpSpPr>
        <p:sp>
          <p:nvSpPr>
            <p:cNvPr id="13" name="2 Subtítulo"/>
            <p:cNvSpPr txBox="1">
              <a:spLocks/>
            </p:cNvSpPr>
            <p:nvPr/>
          </p:nvSpPr>
          <p:spPr>
            <a:xfrm>
              <a:off x="251520" y="6213127"/>
              <a:ext cx="2016224" cy="46305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s-HN" sz="2000" b="1" dirty="0" smtClean="0">
                  <a:solidFill>
                    <a:schemeClr val="bg1"/>
                  </a:solidFill>
                </a:rPr>
                <a:t>YOUR</a:t>
              </a:r>
              <a:r>
                <a:rPr lang="es-HN" sz="2000" dirty="0" smtClean="0">
                  <a:solidFill>
                    <a:schemeClr val="bg1">
                      <a:lumMod val="75000"/>
                    </a:schemeClr>
                  </a:solidFill>
                </a:rPr>
                <a:t>LOGO</a:t>
              </a:r>
              <a:endParaRPr lang="es-ES" sz="2000" dirty="0">
                <a:solidFill>
                  <a:schemeClr val="bg1">
                    <a:lumMod val="75000"/>
                  </a:schemeClr>
                </a:solidFill>
              </a:endParaRPr>
            </a:p>
          </p:txBody>
        </p:sp>
        <p:sp>
          <p:nvSpPr>
            <p:cNvPr id="14" name="2 Subtítulo"/>
            <p:cNvSpPr txBox="1">
              <a:spLocks/>
            </p:cNvSpPr>
            <p:nvPr/>
          </p:nvSpPr>
          <p:spPr>
            <a:xfrm>
              <a:off x="268970" y="6509840"/>
              <a:ext cx="1822691" cy="231528"/>
            </a:xfrm>
            <a:prstGeom prst="rect">
              <a:avLst/>
            </a:prstGeom>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Bef>
                  <a:spcPts val="0"/>
                </a:spcBef>
                <a:spcAft>
                  <a:spcPts val="0"/>
                </a:spcAft>
                <a:defRPr/>
              </a:pPr>
              <a:r>
                <a:rPr lang="es-HN" sz="900" b="1" dirty="0" smtClean="0">
                  <a:solidFill>
                    <a:schemeClr val="tx1">
                      <a:lumMod val="65000"/>
                      <a:lumOff val="35000"/>
                    </a:schemeClr>
                  </a:solidFill>
                </a:rPr>
                <a:t>MOBILE MARKETING SOLUTIONS</a:t>
              </a:r>
              <a:endParaRPr lang="es-ES" sz="900" dirty="0">
                <a:solidFill>
                  <a:srgbClr val="FFC000"/>
                </a:solidFill>
              </a:endParaRPr>
            </a:p>
          </p:txBody>
        </p:sp>
      </p:gr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9" r:id="rId5"/>
  </p:sldLayoutIdLst>
  <p:timing>
    <p:tnLst>
      <p:par>
        <p:cTn id="1" dur="indefinite" restart="never" nodeType="tmRoot"/>
      </p:par>
    </p:tnLst>
  </p:timing>
  <p:txStyles>
    <p:titleStyle>
      <a:lvl1pPr algn="l" rtl="0" fontAlgn="base">
        <a:lnSpc>
          <a:spcPct val="75000"/>
        </a:lnSpc>
        <a:spcBef>
          <a:spcPct val="0"/>
        </a:spcBef>
        <a:spcAft>
          <a:spcPct val="0"/>
        </a:spcAft>
        <a:defRPr lang="es-ES" sz="4900" b="1" kern="1200" cap="all" baseline="0" dirty="0">
          <a:solidFill>
            <a:srgbClr val="404040"/>
          </a:solidFill>
          <a:latin typeface="+mj-lt"/>
          <a:ea typeface="+mj-ea"/>
          <a:cs typeface="+mj-cs"/>
        </a:defRPr>
      </a:lvl1pPr>
      <a:lvl2pPr algn="l" rtl="0" fontAlgn="base">
        <a:lnSpc>
          <a:spcPct val="75000"/>
        </a:lnSpc>
        <a:spcBef>
          <a:spcPct val="0"/>
        </a:spcBef>
        <a:spcAft>
          <a:spcPct val="0"/>
        </a:spcAft>
        <a:defRPr sz="4900" b="1">
          <a:solidFill>
            <a:srgbClr val="404040"/>
          </a:solidFill>
          <a:latin typeface="Calibri" pitchFamily="34" charset="0"/>
        </a:defRPr>
      </a:lvl2pPr>
      <a:lvl3pPr algn="l" rtl="0" fontAlgn="base">
        <a:lnSpc>
          <a:spcPct val="75000"/>
        </a:lnSpc>
        <a:spcBef>
          <a:spcPct val="0"/>
        </a:spcBef>
        <a:spcAft>
          <a:spcPct val="0"/>
        </a:spcAft>
        <a:defRPr sz="4900" b="1">
          <a:solidFill>
            <a:srgbClr val="404040"/>
          </a:solidFill>
          <a:latin typeface="Calibri" pitchFamily="34" charset="0"/>
        </a:defRPr>
      </a:lvl3pPr>
      <a:lvl4pPr algn="l" rtl="0" fontAlgn="base">
        <a:lnSpc>
          <a:spcPct val="75000"/>
        </a:lnSpc>
        <a:spcBef>
          <a:spcPct val="0"/>
        </a:spcBef>
        <a:spcAft>
          <a:spcPct val="0"/>
        </a:spcAft>
        <a:defRPr sz="4900" b="1">
          <a:solidFill>
            <a:srgbClr val="404040"/>
          </a:solidFill>
          <a:latin typeface="Calibri" pitchFamily="34" charset="0"/>
        </a:defRPr>
      </a:lvl4pPr>
      <a:lvl5pPr algn="l" rtl="0" fontAlgn="base">
        <a:lnSpc>
          <a:spcPct val="75000"/>
        </a:lnSpc>
        <a:spcBef>
          <a:spcPct val="0"/>
        </a:spcBef>
        <a:spcAft>
          <a:spcPct val="0"/>
        </a:spcAft>
        <a:defRPr sz="4900" b="1">
          <a:solidFill>
            <a:srgbClr val="404040"/>
          </a:solidFill>
          <a:latin typeface="Calibri" pitchFamily="34" charset="0"/>
        </a:defRPr>
      </a:lvl5pPr>
      <a:lvl6pPr marL="457200" algn="l" rtl="0" fontAlgn="base">
        <a:lnSpc>
          <a:spcPct val="75000"/>
        </a:lnSpc>
        <a:spcBef>
          <a:spcPct val="0"/>
        </a:spcBef>
        <a:spcAft>
          <a:spcPct val="0"/>
        </a:spcAft>
        <a:defRPr sz="4900" b="1">
          <a:solidFill>
            <a:srgbClr val="404040"/>
          </a:solidFill>
          <a:latin typeface="Calibri" pitchFamily="34" charset="0"/>
        </a:defRPr>
      </a:lvl6pPr>
      <a:lvl7pPr marL="914400" algn="l" rtl="0" fontAlgn="base">
        <a:lnSpc>
          <a:spcPct val="75000"/>
        </a:lnSpc>
        <a:spcBef>
          <a:spcPct val="0"/>
        </a:spcBef>
        <a:spcAft>
          <a:spcPct val="0"/>
        </a:spcAft>
        <a:defRPr sz="4900" b="1">
          <a:solidFill>
            <a:srgbClr val="404040"/>
          </a:solidFill>
          <a:latin typeface="Calibri" pitchFamily="34" charset="0"/>
        </a:defRPr>
      </a:lvl7pPr>
      <a:lvl8pPr marL="1371600" algn="l" rtl="0" fontAlgn="base">
        <a:lnSpc>
          <a:spcPct val="75000"/>
        </a:lnSpc>
        <a:spcBef>
          <a:spcPct val="0"/>
        </a:spcBef>
        <a:spcAft>
          <a:spcPct val="0"/>
        </a:spcAft>
        <a:defRPr sz="4900" b="1">
          <a:solidFill>
            <a:srgbClr val="404040"/>
          </a:solidFill>
          <a:latin typeface="Calibri" pitchFamily="34" charset="0"/>
        </a:defRPr>
      </a:lvl8pPr>
      <a:lvl9pPr marL="1828800" algn="l" rtl="0" fontAlgn="base">
        <a:lnSpc>
          <a:spcPct val="75000"/>
        </a:lnSpc>
        <a:spcBef>
          <a:spcPct val="0"/>
        </a:spcBef>
        <a:spcAft>
          <a:spcPct val="0"/>
        </a:spcAft>
        <a:defRPr sz="4900" b="1">
          <a:solidFill>
            <a:srgbClr val="404040"/>
          </a:solidFill>
          <a:latin typeface="Calibri" pitchFamily="34" charset="0"/>
        </a:defRPr>
      </a:lvl9pPr>
    </p:titleStyle>
    <p:bodyStyle>
      <a:lvl1pPr marL="342900" indent="-342900" algn="l" rtl="0" fontAlgn="base">
        <a:spcBef>
          <a:spcPct val="20000"/>
        </a:spcBef>
        <a:spcAft>
          <a:spcPct val="0"/>
        </a:spcAft>
        <a:buClr>
          <a:schemeClr val="accent1"/>
        </a:buClr>
        <a:buSzPct val="120000"/>
        <a:buFont typeface="Wingdings" pitchFamily="2" charset="2"/>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warriorplus.com/linkwso/6ty1z4/29092" TargetMode="Externa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0.emf"/></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AppData/Local/AppData/Local/Microsoft/Windows/Temporary%20Internet%20Files/Low/Content.IE5/AppData/Local/Microsoft/Windows/Temporary%20Internet%20Files/AppData/Local/Temp/4INFO_PartnerAgreement_AdvaText_2010_09_28.docx" TargetMode="Externa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pPr eaLnBrk="1" hangingPunct="1"/>
            <a:r>
              <a:rPr lang="en-US" dirty="0" smtClean="0"/>
              <a:t>Hot Tip - Branding</a:t>
            </a:r>
          </a:p>
        </p:txBody>
      </p:sp>
      <p:sp>
        <p:nvSpPr>
          <p:cNvPr id="6146" name="Rectangle 2"/>
          <p:cNvSpPr>
            <a:spLocks noGrp="1" noChangeArrowheads="1"/>
          </p:cNvSpPr>
          <p:nvPr>
            <p:ph idx="1"/>
          </p:nvPr>
        </p:nvSpPr>
        <p:spPr bwMode="black">
          <a:xfrm>
            <a:off x="457200" y="1600201"/>
            <a:ext cx="6347048" cy="4525963"/>
          </a:xfrm>
          <a:noFill/>
        </p:spPr>
        <p:txBody>
          <a:bodyPr/>
          <a:lstStyle/>
          <a:p>
            <a:pPr eaLnBrk="1" hangingPunct="1"/>
            <a:r>
              <a:rPr lang="en-US" sz="2000" b="1" dirty="0" smtClean="0"/>
              <a:t>How do I incorporate my logo/</a:t>
            </a:r>
            <a:r>
              <a:rPr lang="en-US" sz="2000" b="1" dirty="0" err="1" smtClean="0"/>
              <a:t>url</a:t>
            </a:r>
            <a:r>
              <a:rPr lang="en-US" sz="2000" b="1" dirty="0" smtClean="0"/>
              <a:t> to a slide that will apply to all the other slides? </a:t>
            </a:r>
          </a:p>
          <a:p>
            <a:pPr eaLnBrk="1" hangingPunct="1"/>
            <a:endParaRPr lang="en-US" sz="2000" b="1" dirty="0" smtClean="0"/>
          </a:p>
          <a:p>
            <a:pPr eaLnBrk="1" hangingPunct="1"/>
            <a:endParaRPr lang="en-US" sz="2000" b="1" dirty="0" smtClean="0"/>
          </a:p>
          <a:p>
            <a:pPr eaLnBrk="1" hangingPunct="1"/>
            <a:endParaRPr lang="en-US" sz="2000" b="1" dirty="0" smtClean="0"/>
          </a:p>
          <a:p>
            <a:pPr lvl="1" eaLnBrk="1" hangingPunct="1"/>
            <a:r>
              <a:rPr lang="en-US" sz="1200" dirty="0" smtClean="0"/>
              <a:t>On the </a:t>
            </a:r>
            <a:r>
              <a:rPr lang="en-US" sz="1200" dirty="0" smtClean="0">
                <a:solidFill>
                  <a:schemeClr val="hlink"/>
                </a:solidFill>
              </a:rPr>
              <a:t>[View]</a:t>
            </a:r>
            <a:r>
              <a:rPr lang="en-US" sz="1200" dirty="0" smtClean="0"/>
              <a:t> menu, point to </a:t>
            </a:r>
            <a:r>
              <a:rPr lang="en-US" sz="1200" dirty="0" smtClean="0">
                <a:solidFill>
                  <a:schemeClr val="hlink"/>
                </a:solidFill>
              </a:rPr>
              <a:t>[Master],</a:t>
            </a:r>
            <a:r>
              <a:rPr lang="en-US" sz="1200" dirty="0" smtClean="0"/>
              <a:t> and then click </a:t>
            </a:r>
          </a:p>
          <a:p>
            <a:pPr lvl="1" eaLnBrk="1" hangingPunct="1">
              <a:buFontTx/>
              <a:buNone/>
            </a:pPr>
            <a:r>
              <a:rPr lang="en-US" sz="1200" dirty="0" smtClean="0">
                <a:solidFill>
                  <a:schemeClr val="hlink"/>
                </a:solidFill>
              </a:rPr>
              <a:t>    [Slide Master]. </a:t>
            </a:r>
            <a:r>
              <a:rPr lang="en-US" sz="1200" dirty="0" smtClean="0"/>
              <a:t> Scroll up to the slide master with #1 next to it, the title </a:t>
            </a:r>
            <a:r>
              <a:rPr lang="en-US" sz="1200" dirty="0"/>
              <a:t>of this master is “Add your logo to this master– Slide </a:t>
            </a:r>
            <a:r>
              <a:rPr lang="en-US" sz="1200" dirty="0" smtClean="0"/>
              <a:t>1”. Insert your logo and delete the placeholder text, then it will apply to all the other slides. See the user guide for more detailed instructions with screenshots. </a:t>
            </a:r>
          </a:p>
        </p:txBody>
      </p:sp>
      <p:sp>
        <p:nvSpPr>
          <p:cNvPr id="6147" name="Rectangle 3"/>
          <p:cNvSpPr>
            <a:spLocks noChangeArrowheads="1"/>
          </p:cNvSpPr>
          <p:nvPr/>
        </p:nvSpPr>
        <p:spPr bwMode="auto">
          <a:xfrm>
            <a:off x="1371600" y="5018363"/>
            <a:ext cx="5216624" cy="77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900" b="1" dirty="0"/>
              <a:t>[ Image information in product ]</a:t>
            </a:r>
          </a:p>
          <a:p>
            <a:pPr>
              <a:lnSpc>
                <a:spcPct val="130000"/>
              </a:lnSpc>
              <a:buFont typeface="Wingdings" pitchFamily="2" charset="2"/>
              <a:buChar char="§"/>
            </a:pPr>
            <a:r>
              <a:rPr lang="en-US" sz="900" dirty="0" smtClean="0"/>
              <a:t>Note </a:t>
            </a:r>
            <a:r>
              <a:rPr lang="en-US" sz="900" dirty="0"/>
              <a:t>to customers : </a:t>
            </a:r>
            <a:r>
              <a:rPr lang="en-US" sz="900" dirty="0" smtClean="0"/>
              <a:t>These images have </a:t>
            </a:r>
            <a:r>
              <a:rPr lang="en-US" sz="900" dirty="0"/>
              <a:t>been licensed to be used within this PowerPoint template only. </a:t>
            </a:r>
            <a:r>
              <a:rPr lang="en-US" sz="900" dirty="0" smtClean="0"/>
              <a:t> You </a:t>
            </a:r>
            <a:r>
              <a:rPr lang="en-US" sz="900" dirty="0"/>
              <a:t>may not extract the </a:t>
            </a:r>
            <a:r>
              <a:rPr lang="en-US" sz="900" dirty="0" smtClean="0"/>
              <a:t>images for use independently on a website. Use in a </a:t>
            </a:r>
            <a:r>
              <a:rPr lang="en-US" sz="900" dirty="0" err="1" smtClean="0"/>
              <a:t>powerpoint</a:t>
            </a:r>
            <a:r>
              <a:rPr lang="en-US" sz="900" dirty="0" smtClean="0"/>
              <a:t>, PDF, or video embedded in a website is allowed.</a:t>
            </a:r>
            <a:endParaRPr lang="en-US" sz="900" dirty="0"/>
          </a:p>
        </p:txBody>
      </p:sp>
      <p:pic>
        <p:nvPicPr>
          <p:cNvPr id="4098" name="Picture 2" descr="C:\Users\cafe\Documents\Snagit\viewslidemast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4668" y="2330587"/>
            <a:ext cx="5403556" cy="81038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cafe\Documents\Snagit\addtonumbe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58" y="2347945"/>
            <a:ext cx="1543083" cy="30000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99592" y="2316619"/>
            <a:ext cx="360040" cy="369332"/>
          </a:xfrm>
          <a:prstGeom prst="rect">
            <a:avLst/>
          </a:prstGeom>
          <a:noFill/>
        </p:spPr>
        <p:txBody>
          <a:bodyPr wrap="square" rtlCol="0">
            <a:spAutoFit/>
          </a:bodyPr>
          <a:lstStyle/>
          <a:p>
            <a:r>
              <a:rPr lang="en-US" b="1" dirty="0" smtClean="0"/>
              <a:t>1</a:t>
            </a:r>
            <a:endParaRPr lang="en-US" b="1" dirty="0"/>
          </a:p>
        </p:txBody>
      </p:sp>
      <p:sp>
        <p:nvSpPr>
          <p:cNvPr id="8" name="TextBox 7"/>
          <p:cNvSpPr txBox="1"/>
          <p:nvPr/>
        </p:nvSpPr>
        <p:spPr>
          <a:xfrm>
            <a:off x="6640818" y="2276872"/>
            <a:ext cx="360040" cy="369332"/>
          </a:xfrm>
          <a:prstGeom prst="rect">
            <a:avLst/>
          </a:prstGeom>
          <a:noFill/>
        </p:spPr>
        <p:txBody>
          <a:bodyPr wrap="square" rtlCol="0">
            <a:spAutoFit/>
          </a:bodyPr>
          <a:lstStyle/>
          <a:p>
            <a:r>
              <a:rPr lang="en-US" b="1" dirty="0" smtClean="0"/>
              <a:t>2</a:t>
            </a:r>
            <a:endParaRPr lang="en-US" b="1" dirty="0"/>
          </a:p>
        </p:txBody>
      </p:sp>
    </p:spTree>
    <p:extLst>
      <p:ext uri="{BB962C8B-B14F-4D97-AF65-F5344CB8AC3E}">
        <p14:creationId xmlns:p14="http://schemas.microsoft.com/office/powerpoint/2010/main" val="16027765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Hit Customers from 3 </a:t>
            </a:r>
            <a:r>
              <a:rPr lang="en-US" sz="4930" dirty="0">
                <a:solidFill>
                  <a:schemeClr val="accent1"/>
                </a:solidFill>
              </a:rPr>
              <a:t>Angles</a:t>
            </a:r>
          </a:p>
        </p:txBody>
      </p:sp>
      <p:sp>
        <p:nvSpPr>
          <p:cNvPr id="4" name="AutoShape 7"/>
          <p:cNvSpPr>
            <a:spLocks noChangeArrowheads="1"/>
          </p:cNvSpPr>
          <p:nvPr/>
        </p:nvSpPr>
        <p:spPr bwMode="gray">
          <a:xfrm>
            <a:off x="2566990" y="3030539"/>
            <a:ext cx="5457825" cy="1304925"/>
          </a:xfrm>
          <a:prstGeom prst="roundRect">
            <a:avLst>
              <a:gd name="adj" fmla="val 11505"/>
            </a:avLst>
          </a:prstGeom>
          <a:gradFill rotWithShape="1">
            <a:gsLst>
              <a:gs pos="0">
                <a:schemeClr val="folHlink"/>
              </a:gs>
              <a:gs pos="100000">
                <a:schemeClr val="folHlink">
                  <a:gamma/>
                  <a:shade val="46275"/>
                  <a:invGamma/>
                  <a:alpha val="0"/>
                </a:schemeClr>
              </a:gs>
            </a:gsLst>
            <a:lin ang="0" scaled="1"/>
          </a:gradFill>
          <a:ln w="6350" algn="ctr">
            <a:noFill/>
            <a:prstDash val="sysDot"/>
            <a:round/>
            <a:headEnd/>
            <a:tailEnd/>
          </a:ln>
          <a:effectLst/>
        </p:spPr>
        <p:txBody>
          <a:bodyPr wrap="none" anchor="ctr"/>
          <a:lstStyle/>
          <a:p>
            <a:pPr fontAlgn="auto">
              <a:spcBef>
                <a:spcPts val="0"/>
              </a:spcBef>
              <a:spcAft>
                <a:spcPts val="0"/>
              </a:spcAft>
              <a:defRPr/>
            </a:pPr>
            <a:endParaRPr lang="en-US">
              <a:latin typeface="Arial" charset="0"/>
              <a:cs typeface="+mn-cs"/>
            </a:endParaRPr>
          </a:p>
        </p:txBody>
      </p:sp>
      <p:sp>
        <p:nvSpPr>
          <p:cNvPr id="21508" name="AutoShape 8"/>
          <p:cNvSpPr>
            <a:spLocks noChangeArrowheads="1"/>
          </p:cNvSpPr>
          <p:nvPr/>
        </p:nvSpPr>
        <p:spPr bwMode="gray">
          <a:xfrm>
            <a:off x="3446465" y="3476625"/>
            <a:ext cx="376237" cy="344488"/>
          </a:xfrm>
          <a:prstGeom prst="rightArrow">
            <a:avLst>
              <a:gd name="adj1" fmla="val 50000"/>
              <a:gd name="adj2" fmla="val 45507"/>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pitchFamily="34" charset="0"/>
            </a:endParaRPr>
          </a:p>
        </p:txBody>
      </p:sp>
      <p:sp>
        <p:nvSpPr>
          <p:cNvPr id="6" name="AutoShape 9"/>
          <p:cNvSpPr>
            <a:spLocks noChangeArrowheads="1"/>
          </p:cNvSpPr>
          <p:nvPr/>
        </p:nvSpPr>
        <p:spPr bwMode="ltGray">
          <a:xfrm>
            <a:off x="2605088" y="4552949"/>
            <a:ext cx="5422900" cy="1314451"/>
          </a:xfrm>
          <a:prstGeom prst="roundRect">
            <a:avLst>
              <a:gd name="adj" fmla="val 11505"/>
            </a:avLst>
          </a:prstGeom>
          <a:gradFill rotWithShape="1">
            <a:gsLst>
              <a:gs pos="0">
                <a:schemeClr val="accent2"/>
              </a:gs>
              <a:gs pos="100000">
                <a:schemeClr val="accent2">
                  <a:gamma/>
                  <a:shade val="46275"/>
                  <a:invGamma/>
                  <a:alpha val="0"/>
                </a:schemeClr>
              </a:gs>
            </a:gsLst>
            <a:lin ang="0" scaled="1"/>
          </a:gradFill>
          <a:ln w="6350" algn="ctr">
            <a:noFill/>
            <a:prstDash val="sysDot"/>
            <a:round/>
            <a:headEnd/>
            <a:tailEnd/>
          </a:ln>
          <a:effectLst/>
        </p:spPr>
        <p:txBody>
          <a:bodyPr wrap="none" anchor="ctr"/>
          <a:lstStyle/>
          <a:p>
            <a:pPr fontAlgn="auto">
              <a:spcBef>
                <a:spcPts val="0"/>
              </a:spcBef>
              <a:spcAft>
                <a:spcPts val="0"/>
              </a:spcAft>
              <a:defRPr/>
            </a:pPr>
            <a:endParaRPr lang="en-US">
              <a:latin typeface="Arial" charset="0"/>
              <a:cs typeface="+mn-cs"/>
            </a:endParaRPr>
          </a:p>
        </p:txBody>
      </p:sp>
      <p:sp>
        <p:nvSpPr>
          <p:cNvPr id="21510" name="AutoShape 10"/>
          <p:cNvSpPr>
            <a:spLocks noChangeArrowheads="1"/>
          </p:cNvSpPr>
          <p:nvPr/>
        </p:nvSpPr>
        <p:spPr bwMode="gray">
          <a:xfrm>
            <a:off x="3419475" y="5018089"/>
            <a:ext cx="376238" cy="347663"/>
          </a:xfrm>
          <a:prstGeom prst="rightArrow">
            <a:avLst>
              <a:gd name="adj1" fmla="val 50000"/>
              <a:gd name="adj2" fmla="val 45091"/>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pitchFamily="34" charset="0"/>
            </a:endParaRPr>
          </a:p>
        </p:txBody>
      </p:sp>
      <p:sp>
        <p:nvSpPr>
          <p:cNvPr id="8" name="AutoShape 11"/>
          <p:cNvSpPr>
            <a:spLocks noChangeArrowheads="1"/>
          </p:cNvSpPr>
          <p:nvPr/>
        </p:nvSpPr>
        <p:spPr bwMode="gray">
          <a:xfrm>
            <a:off x="2566990" y="1535114"/>
            <a:ext cx="5457825" cy="1304925"/>
          </a:xfrm>
          <a:prstGeom prst="roundRect">
            <a:avLst>
              <a:gd name="adj" fmla="val 11505"/>
            </a:avLst>
          </a:prstGeom>
          <a:gradFill rotWithShape="1">
            <a:gsLst>
              <a:gs pos="0">
                <a:schemeClr val="hlink">
                  <a:alpha val="80000"/>
                </a:schemeClr>
              </a:gs>
              <a:gs pos="100000">
                <a:schemeClr val="hlink">
                  <a:gamma/>
                  <a:shade val="46275"/>
                  <a:invGamma/>
                  <a:alpha val="0"/>
                </a:schemeClr>
              </a:gs>
            </a:gsLst>
            <a:lin ang="0" scaled="1"/>
          </a:gradFill>
          <a:ln w="6350" algn="ctr">
            <a:noFill/>
            <a:prstDash val="sysDot"/>
            <a:round/>
            <a:headEnd/>
            <a:tailEnd/>
          </a:ln>
          <a:effectLst/>
        </p:spPr>
        <p:txBody>
          <a:bodyPr wrap="none" anchor="ctr"/>
          <a:lstStyle/>
          <a:p>
            <a:pPr fontAlgn="auto">
              <a:spcBef>
                <a:spcPts val="0"/>
              </a:spcBef>
              <a:spcAft>
                <a:spcPts val="0"/>
              </a:spcAft>
              <a:defRPr/>
            </a:pPr>
            <a:endParaRPr lang="en-US">
              <a:latin typeface="Arial" charset="0"/>
              <a:cs typeface="+mn-cs"/>
            </a:endParaRPr>
          </a:p>
        </p:txBody>
      </p:sp>
      <p:sp>
        <p:nvSpPr>
          <p:cNvPr id="21512" name="AutoShape 12"/>
          <p:cNvSpPr>
            <a:spLocks noChangeArrowheads="1"/>
          </p:cNvSpPr>
          <p:nvPr/>
        </p:nvSpPr>
        <p:spPr bwMode="gray">
          <a:xfrm>
            <a:off x="3427415" y="1981200"/>
            <a:ext cx="376237" cy="344488"/>
          </a:xfrm>
          <a:prstGeom prst="rightArrow">
            <a:avLst>
              <a:gd name="adj1" fmla="val 50000"/>
              <a:gd name="adj2" fmla="val 45507"/>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pitchFamily="34" charset="0"/>
            </a:endParaRPr>
          </a:p>
        </p:txBody>
      </p:sp>
      <p:sp>
        <p:nvSpPr>
          <p:cNvPr id="10" name="AutoShape 13"/>
          <p:cNvSpPr>
            <a:spLocks noChangeArrowheads="1"/>
          </p:cNvSpPr>
          <p:nvPr/>
        </p:nvSpPr>
        <p:spPr bwMode="gray">
          <a:xfrm>
            <a:off x="1984377" y="1519239"/>
            <a:ext cx="1628775" cy="1298575"/>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fontAlgn="auto">
              <a:spcBef>
                <a:spcPts val="0"/>
              </a:spcBef>
              <a:spcAft>
                <a:spcPts val="0"/>
              </a:spcAft>
              <a:defRPr/>
            </a:pPr>
            <a:endParaRPr lang="en-US">
              <a:latin typeface="Arial" charset="0"/>
              <a:cs typeface="+mn-cs"/>
            </a:endParaRPr>
          </a:p>
        </p:txBody>
      </p:sp>
      <p:sp>
        <p:nvSpPr>
          <p:cNvPr id="11" name="Freeform 14"/>
          <p:cNvSpPr>
            <a:spLocks/>
          </p:cNvSpPr>
          <p:nvPr/>
        </p:nvSpPr>
        <p:spPr bwMode="gray">
          <a:xfrm>
            <a:off x="2047876"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headEnd/>
            <a:tailEnd/>
          </a:ln>
        </p:spPr>
        <p:txBody>
          <a:bodyPr/>
          <a:lstStyle/>
          <a:p>
            <a:pPr fontAlgn="auto">
              <a:spcBef>
                <a:spcPts val="0"/>
              </a:spcBef>
              <a:spcAft>
                <a:spcPts val="0"/>
              </a:spcAft>
              <a:defRPr/>
            </a:pPr>
            <a:endParaRPr lang="en-US">
              <a:latin typeface="Arial" charset="0"/>
              <a:cs typeface="+mn-cs"/>
            </a:endParaRPr>
          </a:p>
        </p:txBody>
      </p:sp>
      <p:sp>
        <p:nvSpPr>
          <p:cNvPr id="12" name="AutoShape 15"/>
          <p:cNvSpPr>
            <a:spLocks noChangeArrowheads="1"/>
          </p:cNvSpPr>
          <p:nvPr/>
        </p:nvSpPr>
        <p:spPr bwMode="gray">
          <a:xfrm>
            <a:off x="1997077" y="3021014"/>
            <a:ext cx="1628775" cy="1298575"/>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fontAlgn="auto">
              <a:spcBef>
                <a:spcPts val="0"/>
              </a:spcBef>
              <a:spcAft>
                <a:spcPts val="0"/>
              </a:spcAft>
              <a:defRPr/>
            </a:pPr>
            <a:endParaRPr lang="en-US">
              <a:latin typeface="Arial" charset="0"/>
              <a:cs typeface="+mn-cs"/>
            </a:endParaRPr>
          </a:p>
        </p:txBody>
      </p:sp>
      <p:sp>
        <p:nvSpPr>
          <p:cNvPr id="13" name="Freeform 16"/>
          <p:cNvSpPr>
            <a:spLocks/>
          </p:cNvSpPr>
          <p:nvPr/>
        </p:nvSpPr>
        <p:spPr bwMode="gray">
          <a:xfrm>
            <a:off x="2051051" y="3086100"/>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50000">
                <a:schemeClr val="folHlink">
                  <a:alpha val="0"/>
                </a:schemeClr>
              </a:gs>
              <a:gs pos="100000">
                <a:schemeClr val="folHlink">
                  <a:gamma/>
                  <a:tint val="48627"/>
                  <a:invGamma/>
                </a:schemeClr>
              </a:gs>
            </a:gsLst>
            <a:lin ang="2700000" scaled="1"/>
          </a:gradFill>
          <a:ln w="0">
            <a:noFill/>
            <a:prstDash val="solid"/>
            <a:round/>
            <a:headEnd/>
            <a:tailEnd/>
          </a:ln>
        </p:spPr>
        <p:txBody>
          <a:bodyPr/>
          <a:lstStyle/>
          <a:p>
            <a:pPr fontAlgn="auto">
              <a:spcBef>
                <a:spcPts val="0"/>
              </a:spcBef>
              <a:spcAft>
                <a:spcPts val="0"/>
              </a:spcAft>
              <a:defRPr/>
            </a:pPr>
            <a:endParaRPr lang="en-US">
              <a:latin typeface="Arial" charset="0"/>
              <a:cs typeface="+mn-cs"/>
            </a:endParaRPr>
          </a:p>
        </p:txBody>
      </p:sp>
      <p:sp>
        <p:nvSpPr>
          <p:cNvPr id="14" name="AutoShape 17"/>
          <p:cNvSpPr>
            <a:spLocks noChangeArrowheads="1"/>
          </p:cNvSpPr>
          <p:nvPr/>
        </p:nvSpPr>
        <p:spPr bwMode="gray">
          <a:xfrm>
            <a:off x="1978027" y="4543426"/>
            <a:ext cx="1628775" cy="129857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fontAlgn="auto">
              <a:spcBef>
                <a:spcPts val="0"/>
              </a:spcBef>
              <a:spcAft>
                <a:spcPts val="0"/>
              </a:spcAft>
              <a:defRPr/>
            </a:pPr>
            <a:endParaRPr lang="en-US">
              <a:latin typeface="Arial" charset="0"/>
              <a:cs typeface="+mn-cs"/>
            </a:endParaRPr>
          </a:p>
        </p:txBody>
      </p:sp>
      <p:sp>
        <p:nvSpPr>
          <p:cNvPr id="15" name="Freeform 18"/>
          <p:cNvSpPr>
            <a:spLocks/>
          </p:cNvSpPr>
          <p:nvPr/>
        </p:nvSpPr>
        <p:spPr bwMode="gray">
          <a:xfrm>
            <a:off x="2032002" y="4598990"/>
            <a:ext cx="811213" cy="64928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pPr fontAlgn="auto">
              <a:spcBef>
                <a:spcPts val="0"/>
              </a:spcBef>
              <a:spcAft>
                <a:spcPts val="0"/>
              </a:spcAft>
              <a:defRPr/>
            </a:pPr>
            <a:endParaRPr lang="en-US">
              <a:latin typeface="Arial" charset="0"/>
              <a:cs typeface="+mn-cs"/>
            </a:endParaRPr>
          </a:p>
        </p:txBody>
      </p:sp>
      <p:sp>
        <p:nvSpPr>
          <p:cNvPr id="21519" name="Text Box 20"/>
          <p:cNvSpPr txBox="1">
            <a:spLocks noChangeArrowheads="1"/>
          </p:cNvSpPr>
          <p:nvPr/>
        </p:nvSpPr>
        <p:spPr bwMode="black">
          <a:xfrm>
            <a:off x="3836989" y="3071862"/>
            <a:ext cx="39322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3200" b="1" dirty="0" smtClean="0">
                <a:solidFill>
                  <a:srgbClr val="000000"/>
                </a:solidFill>
                <a:latin typeface="+mn-lt"/>
              </a:rPr>
              <a:t>SMS Coupon Campaign</a:t>
            </a:r>
            <a:endParaRPr lang="en-US" sz="3200" b="1" dirty="0">
              <a:solidFill>
                <a:srgbClr val="000000"/>
              </a:solidFill>
              <a:latin typeface="+mn-lt"/>
            </a:endParaRPr>
          </a:p>
        </p:txBody>
      </p:sp>
      <p:sp>
        <p:nvSpPr>
          <p:cNvPr id="21520" name="Text Box 21"/>
          <p:cNvSpPr txBox="1">
            <a:spLocks noChangeArrowheads="1"/>
          </p:cNvSpPr>
          <p:nvPr/>
        </p:nvSpPr>
        <p:spPr bwMode="black">
          <a:xfrm>
            <a:off x="3779913" y="1631702"/>
            <a:ext cx="39322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3200" b="1" dirty="0" smtClean="0">
                <a:solidFill>
                  <a:srgbClr val="000000"/>
                </a:solidFill>
                <a:latin typeface="+mn-lt"/>
              </a:rPr>
              <a:t>Mobile Website or Landing Page</a:t>
            </a:r>
            <a:endParaRPr lang="en-US" sz="3200" b="1" dirty="0">
              <a:solidFill>
                <a:srgbClr val="000000"/>
              </a:solidFill>
              <a:latin typeface="+mn-lt"/>
            </a:endParaRPr>
          </a:p>
        </p:txBody>
      </p:sp>
      <p:sp>
        <p:nvSpPr>
          <p:cNvPr id="21521" name="Text Box 22"/>
          <p:cNvSpPr txBox="1">
            <a:spLocks noChangeArrowheads="1"/>
          </p:cNvSpPr>
          <p:nvPr/>
        </p:nvSpPr>
        <p:spPr bwMode="black">
          <a:xfrm>
            <a:off x="3836989" y="4705351"/>
            <a:ext cx="39322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3200" b="1" dirty="0" smtClean="0">
                <a:solidFill>
                  <a:srgbClr val="000000"/>
                </a:solidFill>
                <a:latin typeface="+mn-lt"/>
              </a:rPr>
              <a:t>Mobile Apps</a:t>
            </a:r>
            <a:endParaRPr lang="en-US" sz="3200" dirty="0">
              <a:solidFill>
                <a:srgbClr val="000000"/>
              </a:solidFill>
              <a:latin typeface="+mn-lt"/>
            </a:endParaRPr>
          </a:p>
        </p:txBody>
      </p:sp>
      <p:sp>
        <p:nvSpPr>
          <p:cNvPr id="21522" name="Text Box 24"/>
          <p:cNvSpPr txBox="1">
            <a:spLocks noChangeArrowheads="1"/>
          </p:cNvSpPr>
          <p:nvPr/>
        </p:nvSpPr>
        <p:spPr bwMode="white">
          <a:xfrm>
            <a:off x="1965327" y="1412777"/>
            <a:ext cx="1673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50000"/>
              </a:spcBef>
            </a:pPr>
            <a:r>
              <a:rPr lang="en-US" sz="6000" b="1">
                <a:solidFill>
                  <a:srgbClr val="FEFFFF"/>
                </a:solidFill>
                <a:latin typeface="Arial" pitchFamily="34" charset="0"/>
              </a:rPr>
              <a:t>1</a:t>
            </a:r>
          </a:p>
        </p:txBody>
      </p:sp>
      <p:sp>
        <p:nvSpPr>
          <p:cNvPr id="21523" name="Text Box 25"/>
          <p:cNvSpPr txBox="1">
            <a:spLocks noChangeArrowheads="1"/>
          </p:cNvSpPr>
          <p:nvPr/>
        </p:nvSpPr>
        <p:spPr bwMode="white">
          <a:xfrm>
            <a:off x="1965327" y="2971702"/>
            <a:ext cx="1673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50000"/>
              </a:spcBef>
            </a:pPr>
            <a:r>
              <a:rPr lang="en-US" sz="6000" b="1" dirty="0">
                <a:solidFill>
                  <a:srgbClr val="FEFFFF"/>
                </a:solidFill>
                <a:latin typeface="Arial" pitchFamily="34" charset="0"/>
              </a:rPr>
              <a:t>2</a:t>
            </a:r>
          </a:p>
        </p:txBody>
      </p:sp>
      <p:sp>
        <p:nvSpPr>
          <p:cNvPr id="21524" name="Text Box 26"/>
          <p:cNvSpPr txBox="1">
            <a:spLocks noChangeArrowheads="1"/>
          </p:cNvSpPr>
          <p:nvPr/>
        </p:nvSpPr>
        <p:spPr bwMode="white">
          <a:xfrm>
            <a:off x="1979615" y="4571061"/>
            <a:ext cx="1673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50000"/>
              </a:spcBef>
            </a:pPr>
            <a:r>
              <a:rPr lang="en-US" sz="6000" b="1" dirty="0">
                <a:solidFill>
                  <a:srgbClr val="FEFFFF"/>
                </a:solidFill>
                <a:latin typeface="Arial" pitchFamily="34" charset="0"/>
              </a:rPr>
              <a:t>3</a:t>
            </a: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C:\Users\James\Documents\work\fiverr\ppt\maxnetclients\Corbis-AX934083.jpg"/>
          <p:cNvPicPr>
            <a:picLocks noChangeAspect="1" noChangeArrowheads="1"/>
          </p:cNvPicPr>
          <p:nvPr/>
        </p:nvPicPr>
        <p:blipFill rotWithShape="1">
          <a:blip r:embed="rId2" cstate="print">
            <a:lum bright="70000" contrast="-70000"/>
            <a:extLst/>
          </a:blip>
          <a:srcRect t="10446"/>
          <a:stretch/>
        </p:blipFill>
        <p:spPr bwMode="auto">
          <a:xfrm>
            <a:off x="5580112" y="1294858"/>
            <a:ext cx="3456384" cy="4663239"/>
          </a:xfrm>
          <a:prstGeom prst="rect">
            <a:avLst/>
          </a:prstGeom>
          <a:ln>
            <a:noFill/>
          </a:ln>
          <a:effectLst>
            <a:softEdge rad="112500"/>
          </a:effectLst>
          <a:extLst/>
        </p:spPr>
      </p:pic>
      <p:sp>
        <p:nvSpPr>
          <p:cNvPr id="2" name="Title 1"/>
          <p:cNvSpPr>
            <a:spLocks noGrp="1"/>
          </p:cNvSpPr>
          <p:nvPr>
            <p:ph type="title"/>
          </p:nvPr>
        </p:nvSpPr>
        <p:spPr/>
        <p:txBody>
          <a:bodyPr/>
          <a:lstStyle/>
          <a:p>
            <a:r>
              <a:rPr lang="en-US" dirty="0" smtClean="0"/>
              <a:t>Dominate the </a:t>
            </a:r>
            <a:r>
              <a:rPr lang="en-US" sz="4930" dirty="0">
                <a:solidFill>
                  <a:schemeClr val="accent1"/>
                </a:solidFill>
              </a:rPr>
              <a:t>competition</a:t>
            </a:r>
          </a:p>
        </p:txBody>
      </p:sp>
      <p:sp>
        <p:nvSpPr>
          <p:cNvPr id="3" name="Content Placeholder 2"/>
          <p:cNvSpPr>
            <a:spLocks noGrp="1"/>
          </p:cNvSpPr>
          <p:nvPr>
            <p:ph idx="1"/>
          </p:nvPr>
        </p:nvSpPr>
        <p:spPr/>
        <p:txBody>
          <a:bodyPr/>
          <a:lstStyle/>
          <a:p>
            <a:r>
              <a:rPr lang="en-US" dirty="0" smtClean="0"/>
              <a:t>Most businesses do not have any of the above</a:t>
            </a:r>
          </a:p>
          <a:p>
            <a:r>
              <a:rPr lang="en-US" dirty="0" smtClean="0"/>
              <a:t>Some use a maximum of 1 or 2 of the channels to reach customers</a:t>
            </a:r>
          </a:p>
          <a:p>
            <a:r>
              <a:rPr lang="en-US" dirty="0" smtClean="0"/>
              <a:t>Rarely do businesses use apps but the market has exploded </a:t>
            </a:r>
          </a:p>
          <a:p>
            <a:r>
              <a:rPr lang="en-US" dirty="0" smtClean="0"/>
              <a:t>Beat your competitors and dominate the market by reaching your customers via 3 channels</a:t>
            </a:r>
            <a:endParaRPr lang="en-US" dirty="0"/>
          </a:p>
        </p:txBody>
      </p:sp>
    </p:spTree>
    <p:extLst>
      <p:ext uri="{BB962C8B-B14F-4D97-AF65-F5344CB8AC3E}">
        <p14:creationId xmlns:p14="http://schemas.microsoft.com/office/powerpoint/2010/main" val="34764806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2480652" y="896508"/>
            <a:ext cx="6483836" cy="2308324"/>
          </a:xfrm>
          <a:prstGeom prst="rect">
            <a:avLst/>
          </a:prstGeom>
          <a:noFill/>
        </p:spPr>
        <p:txBody>
          <a:bodyPr wrap="square">
            <a:spAutoFit/>
          </a:bodyPr>
          <a:lstStyle/>
          <a:p>
            <a:pPr algn="r" fontAlgn="auto">
              <a:spcBef>
                <a:spcPts val="0"/>
              </a:spcBef>
              <a:spcAft>
                <a:spcPts val="0"/>
              </a:spcAft>
              <a:defRPr/>
            </a:pPr>
            <a:r>
              <a:rPr lang="es-HN" sz="7200" b="1" dirty="0" smtClean="0">
                <a:latin typeface="+mn-lt"/>
                <a:cs typeface="+mn-cs"/>
              </a:rPr>
              <a:t>MOBILE </a:t>
            </a:r>
          </a:p>
          <a:p>
            <a:pPr algn="r" fontAlgn="auto">
              <a:spcBef>
                <a:spcPts val="0"/>
              </a:spcBef>
              <a:spcAft>
                <a:spcPts val="0"/>
              </a:spcAft>
              <a:defRPr/>
            </a:pPr>
            <a:r>
              <a:rPr lang="es-HN" sz="7200" b="1" dirty="0" smtClean="0">
                <a:latin typeface="+mn-lt"/>
                <a:cs typeface="+mn-cs"/>
              </a:rPr>
              <a:t>WEBSITE</a:t>
            </a:r>
            <a:endParaRPr lang="es-ES" sz="7200" b="1" dirty="0">
              <a:latin typeface="+mn-lt"/>
              <a:cs typeface="+mn-cs"/>
            </a:endParaRPr>
          </a:p>
        </p:txBody>
      </p:sp>
      <p:sp>
        <p:nvSpPr>
          <p:cNvPr id="3" name="Rectangle 2"/>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5535" y="690977"/>
            <a:ext cx="4879101" cy="4586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27462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t>
            </a:r>
            <a:r>
              <a:rPr lang="en-US" dirty="0" smtClean="0">
                <a:solidFill>
                  <a:schemeClr val="accent1"/>
                </a:solidFill>
              </a:rPr>
              <a:t>Mobile</a:t>
            </a:r>
            <a:r>
              <a:rPr lang="en-US" dirty="0" smtClean="0"/>
              <a:t>?</a:t>
            </a:r>
            <a:endParaRPr lang="en-US" dirty="0"/>
          </a:p>
        </p:txBody>
      </p:sp>
      <p:sp>
        <p:nvSpPr>
          <p:cNvPr id="3" name="Content Placeholder 2"/>
          <p:cNvSpPr>
            <a:spLocks noGrp="1"/>
          </p:cNvSpPr>
          <p:nvPr>
            <p:ph idx="1"/>
          </p:nvPr>
        </p:nvSpPr>
        <p:spPr>
          <a:xfrm>
            <a:off x="457200" y="1268761"/>
            <a:ext cx="8229600" cy="4857404"/>
          </a:xfrm>
        </p:spPr>
        <p:txBody>
          <a:bodyPr>
            <a:normAutofit/>
          </a:bodyPr>
          <a:lstStyle/>
          <a:p>
            <a:r>
              <a:rPr lang="en-US" dirty="0" smtClean="0"/>
              <a:t>FACT: Customers are using mobile to find your competition</a:t>
            </a:r>
            <a:br>
              <a:rPr lang="en-US" dirty="0" smtClean="0"/>
            </a:br>
            <a:r>
              <a:rPr lang="en-US" dirty="0" smtClean="0"/>
              <a:t>	</a:t>
            </a:r>
            <a:r>
              <a:rPr lang="en-US" sz="2000" i="1" dirty="0" smtClean="0"/>
              <a:t>Source: Google "Understanding Smartphone Users," 2011</a:t>
            </a:r>
          </a:p>
          <a:p>
            <a:pPr>
              <a:buNone/>
            </a:pPr>
            <a:endParaRPr lang="en-US" dirty="0" smtClean="0"/>
          </a:p>
          <a:p>
            <a:endParaRPr lang="en-US" dirty="0"/>
          </a:p>
          <a:p>
            <a:pPr>
              <a:buNone/>
            </a:pPr>
            <a:endParaRPr lang="en-US"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221" y="3140968"/>
            <a:ext cx="5198645" cy="2721356"/>
          </a:xfrm>
          <a:prstGeom prst="rect">
            <a:avLst/>
          </a:prstGeom>
          <a:noFill/>
          <a:ln>
            <a:noFill/>
          </a:ln>
        </p:spPr>
      </p:pic>
    </p:spTree>
    <p:extLst>
      <p:ext uri="{BB962C8B-B14F-4D97-AF65-F5344CB8AC3E}">
        <p14:creationId xmlns:p14="http://schemas.microsoft.com/office/powerpoint/2010/main" val="2781562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Where’s your </a:t>
            </a:r>
            <a:r>
              <a:rPr lang="en-US" dirty="0" smtClean="0">
                <a:solidFill>
                  <a:schemeClr val="accent1"/>
                </a:solidFill>
              </a:rPr>
              <a:t>phone</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395536" y="1316766"/>
            <a:ext cx="6192688" cy="4416490"/>
          </a:xfrm>
          <a:noFill/>
        </p:spPr>
        <p:txBody>
          <a:bodyPr anchor="ctr"/>
          <a:lstStyle/>
          <a:p>
            <a:pPr marL="0" indent="0" algn="ctr">
              <a:buNone/>
            </a:pPr>
            <a:r>
              <a:rPr lang="en-US" sz="4800" dirty="0"/>
              <a:t>It takes 26 hours for the average person to report a lost wallet. It takes 68 minutes for them to report a lost phone. </a:t>
            </a:r>
            <a:r>
              <a:rPr lang="en-US" sz="4800" dirty="0" smtClean="0"/>
              <a:t/>
            </a:r>
            <a:br>
              <a:rPr lang="en-US" sz="4800" dirty="0" smtClean="0"/>
            </a:br>
            <a:r>
              <a:rPr lang="en-US" sz="2400" i="1" dirty="0" smtClean="0"/>
              <a:t>Source</a:t>
            </a:r>
            <a:r>
              <a:rPr lang="en-US" sz="2400" i="1" dirty="0"/>
              <a:t>: </a:t>
            </a:r>
            <a:r>
              <a:rPr lang="en-US" sz="2400" i="1" dirty="0" smtClean="0"/>
              <a:t>Unisys</a:t>
            </a:r>
            <a:endParaRPr lang="en-US" sz="4800" i="1" dirty="0"/>
          </a:p>
        </p:txBody>
      </p:sp>
      <p:pic>
        <p:nvPicPr>
          <p:cNvPr id="4" name="Picture 2" descr="C:\Users\cafe\Documents\WSOPPT\iphone.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34044" y="1316766"/>
            <a:ext cx="1942412" cy="420046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58770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TV</a:t>
            </a:r>
            <a:endParaRPr lang="en-US" dirty="0"/>
          </a:p>
        </p:txBody>
      </p:sp>
      <p:sp>
        <p:nvSpPr>
          <p:cNvPr id="9219" name="Rectangle 3"/>
          <p:cNvSpPr>
            <a:spLocks noGrp="1" noChangeArrowheads="1"/>
          </p:cNvSpPr>
          <p:nvPr>
            <p:ph idx="1"/>
          </p:nvPr>
        </p:nvSpPr>
        <p:spPr>
          <a:xfrm>
            <a:off x="457200" y="1600201"/>
            <a:ext cx="3610744" cy="4525963"/>
          </a:xfrm>
        </p:spPr>
        <p:txBody>
          <a:bodyPr/>
          <a:lstStyle/>
          <a:p>
            <a:r>
              <a:rPr lang="en-US" sz="4000" dirty="0" smtClean="0"/>
              <a:t> There are MORE mobile phones on the planet than there are TVs</a:t>
            </a:r>
            <a:br>
              <a:rPr lang="en-US" sz="4000" dirty="0" smtClean="0"/>
            </a:br>
            <a:r>
              <a:rPr lang="en-US" sz="4000" dirty="0" smtClean="0"/>
              <a:t>	</a:t>
            </a:r>
            <a:r>
              <a:rPr lang="en-US" sz="2000" i="1" dirty="0" smtClean="0"/>
              <a:t>Source: Jupiter</a:t>
            </a:r>
            <a:endParaRPr lang="en-US" sz="4000" i="1" dirty="0"/>
          </a:p>
        </p:txBody>
      </p:sp>
      <p:pic>
        <p:nvPicPr>
          <p:cNvPr id="2051" name="Picture 3" descr="C:\Users\cafe\Documents\WSOPPT\media.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39952" y="932724"/>
            <a:ext cx="4536260" cy="465651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212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Mobile </a:t>
            </a:r>
            <a:r>
              <a:rPr lang="en-US" dirty="0" smtClean="0">
                <a:solidFill>
                  <a:schemeClr val="accent1"/>
                </a:solidFill>
              </a:rPr>
              <a:t>search</a:t>
            </a:r>
            <a:endParaRPr lang="en-US" dirty="0">
              <a:solidFill>
                <a:schemeClr val="accent1"/>
              </a:solidFill>
            </a:endParaRPr>
          </a:p>
        </p:txBody>
      </p:sp>
      <p:sp>
        <p:nvSpPr>
          <p:cNvPr id="3" name="Content Placeholder 2"/>
          <p:cNvSpPr>
            <a:spLocks noGrp="1"/>
          </p:cNvSpPr>
          <p:nvPr>
            <p:ph idx="1"/>
          </p:nvPr>
        </p:nvSpPr>
        <p:spPr>
          <a:xfrm>
            <a:off x="457200" y="1600201"/>
            <a:ext cx="5987008" cy="4525963"/>
          </a:xfrm>
        </p:spPr>
        <p:txBody>
          <a:bodyPr/>
          <a:lstStyle/>
          <a:p>
            <a:r>
              <a:rPr lang="en-US" sz="3600" dirty="0" smtClean="0"/>
              <a:t> 70% of all mobile searches result in action within 1 hour</a:t>
            </a:r>
            <a:br>
              <a:rPr lang="en-US" sz="3600" dirty="0" smtClean="0"/>
            </a:br>
            <a:r>
              <a:rPr lang="en-US" sz="3600" dirty="0" smtClean="0"/>
              <a:t>	</a:t>
            </a:r>
            <a:r>
              <a:rPr lang="en-US" sz="2400" i="1" dirty="0" smtClean="0"/>
              <a:t>Source: Mobile Marketer</a:t>
            </a:r>
            <a:endParaRPr lang="en-US" sz="3600" dirty="0" smtClean="0"/>
          </a:p>
          <a:p>
            <a:r>
              <a:rPr lang="en-US" sz="3600" dirty="0" smtClean="0"/>
              <a:t>Mobile coupons get 10 times the redemption rate of traditional coupons</a:t>
            </a:r>
            <a:br>
              <a:rPr lang="en-US" sz="3600" dirty="0" smtClean="0"/>
            </a:br>
            <a:r>
              <a:rPr lang="en-US" sz="3600" dirty="0" smtClean="0"/>
              <a:t>	</a:t>
            </a:r>
            <a:r>
              <a:rPr lang="en-US" sz="2400" i="1" dirty="0" smtClean="0"/>
              <a:t>Source: </a:t>
            </a:r>
            <a:r>
              <a:rPr lang="en-US" sz="2400" i="1" dirty="0" err="1" smtClean="0"/>
              <a:t>Borrell</a:t>
            </a:r>
            <a:r>
              <a:rPr lang="en-US" sz="2400" i="1" dirty="0" smtClean="0"/>
              <a:t> Associates</a:t>
            </a:r>
          </a:p>
          <a:p>
            <a:endParaRPr lang="en-US" sz="3600" dirty="0"/>
          </a:p>
        </p:txBody>
      </p:sp>
      <p:pic>
        <p:nvPicPr>
          <p:cNvPr id="7" name="Picture 2" descr="C:\Users\James\Documents\work\syndicate\mobile_platform_graph17.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44208" y="260649"/>
            <a:ext cx="2463492" cy="553650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76256" y="5445225"/>
            <a:ext cx="2808312" cy="461665"/>
          </a:xfrm>
          <a:prstGeom prst="rect">
            <a:avLst/>
          </a:prstGeom>
          <a:noFill/>
        </p:spPr>
        <p:txBody>
          <a:bodyPr wrap="square" rtlCol="0">
            <a:spAutoFit/>
          </a:bodyPr>
          <a:lstStyle/>
          <a:p>
            <a:r>
              <a:rPr lang="en-US" sz="1200" dirty="0" err="1" smtClean="0"/>
              <a:t>Infographic</a:t>
            </a:r>
            <a:r>
              <a:rPr lang="en-US" sz="1200" dirty="0" smtClean="0"/>
              <a:t> courtesy of </a:t>
            </a:r>
            <a:r>
              <a:rPr lang="en-US" sz="1200" dirty="0" smtClean="0">
                <a:hlinkClick r:id="rId3"/>
              </a:rPr>
              <a:t>InfographicIgnition</a:t>
            </a:r>
            <a:endParaRPr lang="en-US" sz="1200" dirty="0"/>
          </a:p>
        </p:txBody>
      </p:sp>
    </p:spTree>
    <p:extLst>
      <p:ext uri="{BB962C8B-B14F-4D97-AF65-F5344CB8AC3E}">
        <p14:creationId xmlns:p14="http://schemas.microsoft.com/office/powerpoint/2010/main" val="3379771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Where’s your </a:t>
            </a:r>
            <a:r>
              <a:rPr lang="en-US" sz="4930" dirty="0">
                <a:solidFill>
                  <a:schemeClr val="accent1"/>
                </a:solidFill>
              </a:rPr>
              <a:t>phon</a:t>
            </a:r>
            <a:r>
              <a:rPr lang="en-US" sz="4930" dirty="0">
                <a:solidFill>
                  <a:srgbClr val="FF0000"/>
                </a:solidFill>
              </a:rPr>
              <a:t>e</a:t>
            </a:r>
            <a:r>
              <a:rPr lang="en-US" dirty="0" smtClean="0">
                <a:solidFill>
                  <a:srgbClr val="FF0000"/>
                </a:solidFill>
              </a:rPr>
              <a:t>?</a:t>
            </a:r>
            <a:endParaRPr lang="en-US" dirty="0">
              <a:solidFill>
                <a:srgbClr val="FF0000"/>
              </a:solidFill>
            </a:endParaRPr>
          </a:p>
        </p:txBody>
      </p:sp>
      <p:graphicFrame>
        <p:nvGraphicFramePr>
          <p:cNvPr id="4" name="Object 4"/>
          <p:cNvGraphicFramePr>
            <a:graphicFrameLocks noChangeAspect="1"/>
          </p:cNvGraphicFramePr>
          <p:nvPr>
            <p:extLst>
              <p:ext uri="{D42A27DB-BD31-4B8C-83A1-F6EECF244321}">
                <p14:modId xmlns:p14="http://schemas.microsoft.com/office/powerpoint/2010/main" val="1082099113"/>
              </p:ext>
            </p:extLst>
          </p:nvPr>
        </p:nvGraphicFramePr>
        <p:xfrm>
          <a:off x="3657601" y="2676525"/>
          <a:ext cx="5184775" cy="3190875"/>
        </p:xfrm>
        <a:graphic>
          <a:graphicData uri="http://schemas.openxmlformats.org/presentationml/2006/ole">
            <mc:AlternateContent xmlns:mc="http://schemas.openxmlformats.org/markup-compatibility/2006">
              <mc:Choice xmlns:v="urn:schemas-microsoft-com:vml" Requires="v">
                <p:oleObj spid="_x0000_s3142" name="Chart" r:id="rId3" imgW="6096000" imgH="4067243" progId="MSGraph.Chart.8">
                  <p:embed followColorScheme="full"/>
                </p:oleObj>
              </mc:Choice>
              <mc:Fallback>
                <p:oleObj name="Chart" r:id="rId3" imgW="6096000" imgH="4067243" progId="MSGraph.Chart.8">
                  <p:embed followColorScheme="full"/>
                  <p:pic>
                    <p:nvPicPr>
                      <p:cNvPr id="0" name=""/>
                      <p:cNvPicPr>
                        <a:picLocks noChangeAspect="1" noChangeArrowheads="1"/>
                      </p:cNvPicPr>
                      <p:nvPr/>
                    </p:nvPicPr>
                    <p:blipFill>
                      <a:blip r:embed="rId4"/>
                      <a:srcRect/>
                      <a:stretch>
                        <a:fillRect/>
                      </a:stretch>
                    </p:blipFill>
                    <p:spPr bwMode="gray">
                      <a:xfrm>
                        <a:off x="3657601" y="2676525"/>
                        <a:ext cx="5184775" cy="319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Freeform 5"/>
          <p:cNvSpPr>
            <a:spLocks/>
          </p:cNvSpPr>
          <p:nvPr/>
        </p:nvSpPr>
        <p:spPr bwMode="gray">
          <a:xfrm rot="10800000" flipH="1" flipV="1">
            <a:off x="2743200" y="2252663"/>
            <a:ext cx="3429000" cy="1447800"/>
          </a:xfrm>
          <a:custGeom>
            <a:avLst/>
            <a:gdLst>
              <a:gd name="T0" fmla="*/ 421 w 423"/>
              <a:gd name="T1" fmla="*/ 537 h 537"/>
              <a:gd name="T2" fmla="*/ 423 w 423"/>
              <a:gd name="T3" fmla="*/ 0 h 537"/>
              <a:gd name="T4" fmla="*/ 0 w 423"/>
              <a:gd name="T5" fmla="*/ 5 h 537"/>
              <a:gd name="T6" fmla="*/ 0 60000 65536"/>
              <a:gd name="T7" fmla="*/ 0 60000 65536"/>
              <a:gd name="T8" fmla="*/ 0 60000 65536"/>
              <a:gd name="T9" fmla="*/ 0 w 423"/>
              <a:gd name="T10" fmla="*/ 0 h 537"/>
              <a:gd name="T11" fmla="*/ 423 w 423"/>
              <a:gd name="T12" fmla="*/ 537 h 537"/>
            </a:gdLst>
            <a:ahLst/>
            <a:cxnLst>
              <a:cxn ang="T6">
                <a:pos x="T0" y="T1"/>
              </a:cxn>
              <a:cxn ang="T7">
                <a:pos x="T2" y="T3"/>
              </a:cxn>
              <a:cxn ang="T8">
                <a:pos x="T4" y="T5"/>
              </a:cxn>
            </a:cxnLst>
            <a:rect l="T9" t="T10" r="T11" b="T12"/>
            <a:pathLst>
              <a:path w="423" h="537">
                <a:moveTo>
                  <a:pt x="421" y="537"/>
                </a:moveTo>
                <a:lnTo>
                  <a:pt x="423" y="0"/>
                </a:lnTo>
                <a:lnTo>
                  <a:pt x="0" y="5"/>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9" name="Group 65"/>
          <p:cNvGrpSpPr>
            <a:grpSpLocks/>
          </p:cNvGrpSpPr>
          <p:nvPr/>
        </p:nvGrpSpPr>
        <p:grpSpPr bwMode="auto">
          <a:xfrm>
            <a:off x="457200" y="1219200"/>
            <a:ext cx="3276600" cy="3937992"/>
            <a:chOff x="4245" y="2118"/>
            <a:chExt cx="1200" cy="330"/>
          </a:xfrm>
        </p:grpSpPr>
        <p:sp>
          <p:nvSpPr>
            <p:cNvPr id="10" name="AutoShape 66"/>
            <p:cNvSpPr>
              <a:spLocks noChangeArrowheads="1"/>
            </p:cNvSpPr>
            <p:nvPr/>
          </p:nvSpPr>
          <p:spPr bwMode="gray">
            <a:xfrm>
              <a:off x="4245" y="2118"/>
              <a:ext cx="1200" cy="330"/>
            </a:xfrm>
            <a:prstGeom prst="roundRect">
              <a:avLst>
                <a:gd name="adj" fmla="val 16667"/>
              </a:avLst>
            </a:prstGeom>
            <a:solidFill>
              <a:schemeClr val="accent2"/>
            </a:solidFill>
            <a:ln w="38100" algn="ctr">
              <a:noFill/>
              <a:round/>
              <a:headEnd/>
              <a:tailEnd/>
            </a:ln>
            <a:effectLst>
              <a:outerShdw dist="17961" dir="2700000" algn="ctr" rotWithShape="0">
                <a:schemeClr val="tx2">
                  <a:alpha val="50000"/>
                </a:schemeClr>
              </a:outerShdw>
            </a:effectLst>
          </p:spPr>
          <p:txBody>
            <a:bodyPr wrap="none" anchor="ctr"/>
            <a:lstStyle/>
            <a:p>
              <a:pPr>
                <a:defRPr/>
              </a:pPr>
              <a:endParaRPr lang="en-US">
                <a:latin typeface="Arial" charset="0"/>
              </a:endParaRPr>
            </a:p>
          </p:txBody>
        </p:sp>
        <p:sp>
          <p:nvSpPr>
            <p:cNvPr id="11" name="AutoShape 67"/>
            <p:cNvSpPr>
              <a:spLocks noChangeArrowheads="1"/>
            </p:cNvSpPr>
            <p:nvPr/>
          </p:nvSpPr>
          <p:spPr bwMode="gray">
            <a:xfrm>
              <a:off x="4248" y="2120"/>
              <a:ext cx="1192" cy="105"/>
            </a:xfrm>
            <a:prstGeom prst="roundRect">
              <a:avLst>
                <a:gd name="adj" fmla="val 44556"/>
              </a:avLst>
            </a:prstGeom>
            <a:gradFill rotWithShape="1">
              <a:gsLst>
                <a:gs pos="0">
                  <a:srgbClr val="FFFFFF">
                    <a:alpha val="70000"/>
                  </a:srgbClr>
                </a:gs>
                <a:gs pos="100000">
                  <a:schemeClr val="accent2">
                    <a:alpha val="70000"/>
                  </a:scheme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en-US"/>
            </a:p>
          </p:txBody>
        </p:sp>
      </p:grpSp>
      <p:sp>
        <p:nvSpPr>
          <p:cNvPr id="12" name="Rectangle 68"/>
          <p:cNvSpPr>
            <a:spLocks noChangeArrowheads="1"/>
          </p:cNvSpPr>
          <p:nvPr/>
        </p:nvSpPr>
        <p:spPr bwMode="gray">
          <a:xfrm>
            <a:off x="611560" y="1447800"/>
            <a:ext cx="2952328" cy="2092881"/>
          </a:xfrm>
          <a:prstGeom prst="rect">
            <a:avLst/>
          </a:prstGeom>
          <a:noFill/>
          <a:ln w="9525">
            <a:noFill/>
            <a:miter lim="800000"/>
            <a:headEnd/>
            <a:tailEnd/>
          </a:ln>
          <a:effectLst/>
        </p:spPr>
        <p:txBody>
          <a:bodyPr wrap="square">
            <a:spAutoFit/>
          </a:bodyPr>
          <a:lstStyle/>
          <a:p>
            <a:pPr algn="ctr">
              <a:defRPr/>
            </a:pPr>
            <a:r>
              <a:rPr lang="en-US" sz="2800" dirty="0">
                <a:solidFill>
                  <a:srgbClr val="FFFFFF"/>
                </a:solidFill>
                <a:effectLst>
                  <a:outerShdw blurRad="38100" dist="38100" dir="2700000" algn="tl">
                    <a:srgbClr val="C0C0C0"/>
                  </a:outerShdw>
                </a:effectLst>
                <a:latin typeface="Calibri" pitchFamily="34" charset="0"/>
              </a:rPr>
              <a:t>91% of all U.S. citizens have their mobile device within reach </a:t>
            </a:r>
            <a:r>
              <a:rPr lang="en-US" sz="2800" dirty="0" smtClean="0">
                <a:solidFill>
                  <a:srgbClr val="FFFFFF"/>
                </a:solidFill>
                <a:effectLst>
                  <a:outerShdw blurRad="38100" dist="38100" dir="2700000" algn="tl">
                    <a:srgbClr val="C0C0C0"/>
                  </a:outerShdw>
                </a:effectLst>
                <a:latin typeface="Calibri" pitchFamily="34" charset="0"/>
              </a:rPr>
              <a:t>24/7</a:t>
            </a:r>
            <a:r>
              <a:rPr lang="en-US" sz="2800" dirty="0">
                <a:solidFill>
                  <a:srgbClr val="FFFFFF"/>
                </a:solidFill>
                <a:effectLst>
                  <a:outerShdw blurRad="38100" dist="38100" dir="2700000" algn="tl">
                    <a:srgbClr val="C0C0C0"/>
                  </a:outerShdw>
                </a:effectLst>
                <a:latin typeface="Calibri" pitchFamily="34" charset="0"/>
              </a:rPr>
              <a:t> </a:t>
            </a:r>
            <a:r>
              <a:rPr lang="en-US" sz="2800" dirty="0" smtClean="0">
                <a:solidFill>
                  <a:srgbClr val="FFFFFF"/>
                </a:solidFill>
                <a:effectLst>
                  <a:outerShdw blurRad="38100" dist="38100" dir="2700000" algn="tl">
                    <a:srgbClr val="C0C0C0"/>
                  </a:outerShdw>
                </a:effectLst>
                <a:latin typeface="Calibri" pitchFamily="34" charset="0"/>
              </a:rPr>
              <a:t/>
            </a:r>
            <a:br>
              <a:rPr lang="en-US" sz="2800" dirty="0" smtClean="0">
                <a:solidFill>
                  <a:srgbClr val="FFFFFF"/>
                </a:solidFill>
                <a:effectLst>
                  <a:outerShdw blurRad="38100" dist="38100" dir="2700000" algn="tl">
                    <a:srgbClr val="C0C0C0"/>
                  </a:outerShdw>
                </a:effectLst>
                <a:latin typeface="Calibri" pitchFamily="34" charset="0"/>
              </a:rPr>
            </a:br>
            <a:r>
              <a:rPr lang="en-US" i="1" dirty="0" smtClean="0">
                <a:solidFill>
                  <a:srgbClr val="FFFFFF"/>
                </a:solidFill>
                <a:effectLst>
                  <a:outerShdw blurRad="38100" dist="38100" dir="2700000" algn="tl">
                    <a:srgbClr val="C0C0C0"/>
                  </a:outerShdw>
                </a:effectLst>
                <a:latin typeface="Calibri" pitchFamily="34" charset="0"/>
              </a:rPr>
              <a:t>Source</a:t>
            </a:r>
            <a:r>
              <a:rPr lang="en-US" i="1" dirty="0">
                <a:solidFill>
                  <a:srgbClr val="FFFFFF"/>
                </a:solidFill>
                <a:effectLst>
                  <a:outerShdw blurRad="38100" dist="38100" dir="2700000" algn="tl">
                    <a:srgbClr val="C0C0C0"/>
                  </a:outerShdw>
                </a:effectLst>
                <a:latin typeface="Calibri" pitchFamily="34" charset="0"/>
              </a:rPr>
              <a:t>: Morgan </a:t>
            </a:r>
            <a:r>
              <a:rPr lang="en-US" i="1" dirty="0" smtClean="0">
                <a:solidFill>
                  <a:srgbClr val="FFFFFF"/>
                </a:solidFill>
                <a:effectLst>
                  <a:outerShdw blurRad="38100" dist="38100" dir="2700000" algn="tl">
                    <a:srgbClr val="C0C0C0"/>
                  </a:outerShdw>
                </a:effectLst>
                <a:latin typeface="Calibri" pitchFamily="34" charset="0"/>
              </a:rPr>
              <a:t>Stanley</a:t>
            </a:r>
            <a:endParaRPr lang="en-US" i="1" dirty="0">
              <a:solidFill>
                <a:srgbClr val="FFFFFF"/>
              </a:solidFill>
              <a:effectLst>
                <a:outerShdw blurRad="38100" dist="38100" dir="2700000" algn="tl">
                  <a:srgbClr val="C0C0C0"/>
                </a:outerShdw>
              </a:effectLst>
              <a:latin typeface="Calibri" pitchFamily="34" charset="0"/>
            </a:endParaRPr>
          </a:p>
        </p:txBody>
      </p:sp>
    </p:spTree>
    <p:extLst>
      <p:ext uri="{BB962C8B-B14F-4D97-AF65-F5344CB8AC3E}">
        <p14:creationId xmlns:p14="http://schemas.microsoft.com/office/powerpoint/2010/main" val="29996740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cafe\Documents\WSOPPT\proximity_sensor_zoom-0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48064" y="1268760"/>
            <a:ext cx="4351298" cy="39124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Where shall we </a:t>
            </a:r>
            <a:r>
              <a:rPr lang="en-US" sz="4930" dirty="0">
                <a:solidFill>
                  <a:schemeClr val="accent1"/>
                </a:solidFill>
              </a:rPr>
              <a:t>go</a:t>
            </a:r>
            <a:r>
              <a:rPr lang="en-US" sz="4930" dirty="0" smtClean="0">
                <a:solidFill>
                  <a:srgbClr val="FF0000"/>
                </a:solidFill>
              </a:rPr>
              <a:t>??</a:t>
            </a:r>
            <a:endParaRPr lang="en-US" sz="4930" dirty="0">
              <a:solidFill>
                <a:srgbClr val="FF0000"/>
              </a:solidFill>
            </a:endParaRPr>
          </a:p>
        </p:txBody>
      </p:sp>
      <p:sp>
        <p:nvSpPr>
          <p:cNvPr id="3" name="Content Placeholder 2"/>
          <p:cNvSpPr>
            <a:spLocks noGrp="1"/>
          </p:cNvSpPr>
          <p:nvPr>
            <p:ph idx="1"/>
          </p:nvPr>
        </p:nvSpPr>
        <p:spPr>
          <a:xfrm>
            <a:off x="457200" y="1600201"/>
            <a:ext cx="6707088" cy="4525963"/>
          </a:xfrm>
        </p:spPr>
        <p:txBody>
          <a:bodyPr rtlCol="0">
            <a:normAutofit lnSpcReduction="10000"/>
          </a:bodyPr>
          <a:lstStyle/>
          <a:p>
            <a:pPr fontAlgn="auto">
              <a:spcAft>
                <a:spcPts val="0"/>
              </a:spcAft>
              <a:defRPr/>
            </a:pPr>
            <a:r>
              <a:rPr lang="en-US" sz="3600" b="1" dirty="0" smtClean="0">
                <a:effectLst>
                  <a:outerShdw blurRad="76200" dist="38100" dir="5400000" sx="101000" sy="101000" algn="t" rotWithShape="0">
                    <a:schemeClr val="bg1">
                      <a:alpha val="89000"/>
                    </a:schemeClr>
                  </a:outerShdw>
                </a:effectLst>
              </a:rPr>
              <a:t>Searching </a:t>
            </a:r>
            <a:r>
              <a:rPr lang="en-US" sz="3600" b="1" dirty="0">
                <a:effectLst>
                  <a:outerShdw blurRad="76200" dist="38100" dir="5400000" sx="101000" sy="101000" algn="t" rotWithShape="0">
                    <a:schemeClr val="bg1">
                      <a:alpha val="89000"/>
                    </a:schemeClr>
                  </a:outerShdw>
                </a:effectLst>
              </a:rPr>
              <a:t>for </a:t>
            </a:r>
            <a:r>
              <a:rPr lang="en-US" sz="3600" b="1" dirty="0" smtClean="0">
                <a:effectLst>
                  <a:outerShdw blurRad="76200" dist="38100" dir="5400000" sx="101000" sy="101000" algn="t" rotWithShape="0">
                    <a:schemeClr val="bg1">
                      <a:alpha val="89000"/>
                    </a:schemeClr>
                  </a:outerShdw>
                </a:effectLst>
              </a:rPr>
              <a:t>local businesses </a:t>
            </a:r>
            <a:r>
              <a:rPr lang="en-US" sz="3600" b="1" dirty="0">
                <a:effectLst>
                  <a:outerShdw blurRad="76200" dist="38100" dir="5400000" sx="101000" sy="101000" algn="t" rotWithShape="0">
                    <a:schemeClr val="bg1">
                      <a:alpha val="89000"/>
                    </a:schemeClr>
                  </a:outerShdw>
                </a:effectLst>
              </a:rPr>
              <a:t>is </a:t>
            </a:r>
            <a:r>
              <a:rPr lang="en-US" sz="3600" b="1" dirty="0" smtClean="0">
                <a:effectLst>
                  <a:outerShdw blurRad="76200" dist="38100" dir="5400000" sx="101000" sy="101000" algn="t" rotWithShape="0">
                    <a:schemeClr val="bg1">
                      <a:alpha val="89000"/>
                    </a:schemeClr>
                  </a:outerShdw>
                </a:effectLst>
              </a:rPr>
              <a:t>the </a:t>
            </a:r>
            <a:r>
              <a:rPr lang="en-US" sz="3600" b="1" dirty="0">
                <a:effectLst>
                  <a:outerShdw blurRad="76200" dist="38100" dir="5400000" sx="101000" sy="101000" algn="t" rotWithShape="0">
                    <a:schemeClr val="bg1">
                      <a:alpha val="89000"/>
                    </a:schemeClr>
                  </a:outerShdw>
                </a:effectLst>
              </a:rPr>
              <a:t>#1 </a:t>
            </a:r>
            <a:r>
              <a:rPr lang="en-US" sz="3600" b="1" dirty="0" smtClean="0">
                <a:effectLst>
                  <a:outerShdw blurRad="76200" dist="38100" dir="5400000" sx="101000" sy="101000" algn="t" rotWithShape="0">
                    <a:schemeClr val="bg1">
                      <a:alpha val="89000"/>
                    </a:schemeClr>
                  </a:outerShdw>
                </a:effectLst>
              </a:rPr>
              <a:t>way </a:t>
            </a:r>
            <a:r>
              <a:rPr lang="en-US" sz="3600" b="1" dirty="0">
                <a:effectLst>
                  <a:outerShdw blurRad="76200" dist="38100" dir="5400000" sx="101000" sy="101000" algn="t" rotWithShape="0">
                    <a:schemeClr val="bg1">
                      <a:alpha val="89000"/>
                    </a:schemeClr>
                  </a:outerShdw>
                </a:effectLst>
              </a:rPr>
              <a:t>p</a:t>
            </a:r>
            <a:r>
              <a:rPr lang="en-US" sz="3600" b="1" dirty="0" smtClean="0">
                <a:effectLst>
                  <a:outerShdw blurRad="76200" dist="38100" dir="5400000" sx="101000" sy="101000" algn="t" rotWithShape="0">
                    <a:schemeClr val="bg1">
                      <a:alpha val="89000"/>
                    </a:schemeClr>
                  </a:outerShdw>
                </a:effectLst>
              </a:rPr>
              <a:t>eople use smart phones </a:t>
            </a:r>
            <a:br>
              <a:rPr lang="en-US" sz="3600" b="1" dirty="0" smtClean="0">
                <a:effectLst>
                  <a:outerShdw blurRad="76200" dist="38100" dir="5400000" sx="101000" sy="101000" algn="t" rotWithShape="0">
                    <a:schemeClr val="bg1">
                      <a:alpha val="89000"/>
                    </a:schemeClr>
                  </a:outerShdw>
                </a:effectLst>
              </a:rPr>
            </a:br>
            <a:r>
              <a:rPr lang="en-US" sz="3600" b="1" dirty="0" smtClean="0">
                <a:effectLst>
                  <a:outerShdw blurRad="76200" dist="38100" dir="5400000" sx="101000" sy="101000" algn="t" rotWithShape="0">
                    <a:schemeClr val="bg1">
                      <a:alpha val="89000"/>
                    </a:schemeClr>
                  </a:outerShdw>
                </a:effectLst>
              </a:rPr>
              <a:t>	</a:t>
            </a:r>
            <a:r>
              <a:rPr lang="en-US" sz="1900" b="1" i="1" dirty="0" smtClean="0">
                <a:effectLst>
                  <a:outerShdw blurRad="76200" dist="38100" dir="5400000" sx="101000" sy="101000" algn="t" rotWithShape="0">
                    <a:schemeClr val="bg1">
                      <a:alpha val="89000"/>
                    </a:schemeClr>
                  </a:outerShdw>
                </a:effectLst>
              </a:rPr>
              <a:t>source: </a:t>
            </a:r>
            <a:r>
              <a:rPr lang="en-US" sz="1900" b="1" i="1" dirty="0" err="1" smtClean="0">
                <a:effectLst>
                  <a:outerShdw blurRad="76200" dist="38100" dir="5400000" sx="101000" sy="101000" algn="t" rotWithShape="0">
                    <a:schemeClr val="bg1">
                      <a:alpha val="89000"/>
                    </a:schemeClr>
                  </a:outerShdw>
                </a:effectLst>
              </a:rPr>
              <a:t>google</a:t>
            </a:r>
            <a:endParaRPr lang="en-US" sz="1900" b="1" i="1" dirty="0">
              <a:effectLst>
                <a:outerShdw blurRad="76200" dist="38100" dir="5400000" sx="101000" sy="101000" algn="t" rotWithShape="0">
                  <a:schemeClr val="bg1">
                    <a:alpha val="89000"/>
                  </a:schemeClr>
                </a:outerShdw>
              </a:effectLst>
            </a:endParaRPr>
          </a:p>
          <a:p>
            <a:pPr fontAlgn="auto">
              <a:spcAft>
                <a:spcPts val="0"/>
              </a:spcAft>
              <a:defRPr/>
            </a:pPr>
            <a:r>
              <a:rPr lang="en-US" sz="3600" b="1" dirty="0" smtClean="0">
                <a:effectLst>
                  <a:outerShdw blurRad="76200" dist="38100" dir="5400000" sx="101000" sy="101000" algn="t" rotWithShape="0">
                    <a:schemeClr val="bg1">
                      <a:alpha val="89000"/>
                    </a:schemeClr>
                  </a:outerShdw>
                </a:effectLst>
              </a:rPr>
              <a:t>…unfortunately normal websites look sloppy and are hard to use on small mobile screens</a:t>
            </a:r>
          </a:p>
        </p:txBody>
      </p:sp>
    </p:spTree>
    <p:extLst>
      <p:ext uri="{BB962C8B-B14F-4D97-AF65-F5344CB8AC3E}">
        <p14:creationId xmlns:p14="http://schemas.microsoft.com/office/powerpoint/2010/main" val="11877787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Be honest, your site </a:t>
            </a:r>
            <a:r>
              <a:rPr lang="en-US" sz="4930" dirty="0" err="1">
                <a:solidFill>
                  <a:schemeClr val="accent1"/>
                </a:solidFill>
              </a:rPr>
              <a:t>su</a:t>
            </a:r>
            <a:r>
              <a:rPr lang="en-US" sz="4930" dirty="0">
                <a:solidFill>
                  <a:schemeClr val="accent1"/>
                </a:solidFill>
              </a:rPr>
              <a:t>…</a:t>
            </a:r>
          </a:p>
        </p:txBody>
      </p:sp>
      <p:pic>
        <p:nvPicPr>
          <p:cNvPr id="9218" name="Picture 2" descr="google-testimonial"/>
          <p:cNvPicPr>
            <a:picLocks noChangeAspect="1" noChangeArrowheads="1"/>
          </p:cNvPicPr>
          <p:nvPr/>
        </p:nvPicPr>
        <p:blipFill>
          <a:blip r:embed="rId2" cstate="print">
            <a:extLst/>
          </a:blip>
          <a:srcRect/>
          <a:stretch>
            <a:fillRect/>
          </a:stretch>
        </p:blipFill>
        <p:spPr bwMode="auto">
          <a:xfrm>
            <a:off x="5076057" y="2214555"/>
            <a:ext cx="3900291" cy="2510532"/>
          </a:xfrm>
          <a:prstGeom prst="rect">
            <a:avLst/>
          </a:prstGeom>
          <a:ln>
            <a:noFill/>
          </a:ln>
          <a:effectLst>
            <a:softEdge rad="112500"/>
          </a:effectLst>
          <a:extLst/>
        </p:spPr>
      </p:pic>
      <p:pic>
        <p:nvPicPr>
          <p:cNvPr id="38916" name="Picture 3" descr="mobile-websit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5374" y="1682329"/>
            <a:ext cx="5256706" cy="414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60437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2 Subtítulo"/>
          <p:cNvSpPr>
            <a:spLocks noGrp="1"/>
          </p:cNvSpPr>
          <p:nvPr>
            <p:ph type="subTitle" idx="1"/>
          </p:nvPr>
        </p:nvSpPr>
        <p:spPr>
          <a:xfrm>
            <a:off x="3976117" y="164637"/>
            <a:ext cx="5094287" cy="2170416"/>
          </a:xfrm>
        </p:spPr>
        <p:txBody>
          <a:bodyPr/>
          <a:lstStyle/>
          <a:p>
            <a:pPr algn="l"/>
            <a:r>
              <a:rPr lang="es-HN" sz="9600" b="1" dirty="0" smtClean="0">
                <a:solidFill>
                  <a:schemeClr val="tx1"/>
                </a:solidFill>
              </a:rPr>
              <a:t>[</a:t>
            </a:r>
            <a:r>
              <a:rPr lang="es-HN" sz="9600" b="1" dirty="0" err="1" smtClean="0">
                <a:solidFill>
                  <a:schemeClr val="tx1"/>
                </a:solidFill>
              </a:rPr>
              <a:t>name</a:t>
            </a:r>
            <a:r>
              <a:rPr lang="es-HN" sz="9600" b="1" dirty="0" smtClean="0">
                <a:solidFill>
                  <a:schemeClr val="tx1"/>
                </a:solidFill>
              </a:rPr>
              <a:t>]</a:t>
            </a:r>
            <a:endParaRPr lang="es-ES" sz="9600" dirty="0" smtClean="0">
              <a:solidFill>
                <a:schemeClr val="accent1"/>
              </a:solidFill>
            </a:endParaRPr>
          </a:p>
        </p:txBody>
      </p:sp>
      <p:sp>
        <p:nvSpPr>
          <p:cNvPr id="10" name="9 CuadroTexto"/>
          <p:cNvSpPr txBox="1"/>
          <p:nvPr/>
        </p:nvSpPr>
        <p:spPr>
          <a:xfrm>
            <a:off x="4023742" y="2543177"/>
            <a:ext cx="4968875" cy="1384995"/>
          </a:xfrm>
          <a:prstGeom prst="rect">
            <a:avLst/>
          </a:prstGeom>
          <a:noFill/>
        </p:spPr>
        <p:txBody>
          <a:bodyPr>
            <a:spAutoFit/>
          </a:bodyPr>
          <a:lstStyle/>
          <a:p>
            <a:pPr fontAlgn="auto">
              <a:spcBef>
                <a:spcPts val="0"/>
              </a:spcBef>
              <a:spcAft>
                <a:spcPts val="0"/>
              </a:spcAft>
              <a:defRPr/>
            </a:pPr>
            <a:r>
              <a:rPr lang="en-US" sz="1400" b="1" dirty="0" smtClean="0">
                <a:solidFill>
                  <a:schemeClr val="bg1">
                    <a:lumMod val="50000"/>
                  </a:schemeClr>
                </a:solidFill>
                <a:latin typeface="+mn-lt"/>
                <a:cs typeface="+mn-cs"/>
              </a:rPr>
              <a:t>[name] is a mobile consulting firm that offers a full range of services to engineer a successful revenue-enhancing mobile marketing campaign for your business. We guarantee an increase in revenues from our services providing you with the mobile marketing campaign free of charge if it does not add value. </a:t>
            </a:r>
            <a:endParaRPr lang="en-US" sz="1400" b="1" dirty="0">
              <a:solidFill>
                <a:schemeClr val="bg1">
                  <a:lumMod val="50000"/>
                </a:schemeClr>
              </a:solidFill>
              <a:latin typeface="+mn-lt"/>
              <a:cs typeface="+mn-cs"/>
            </a:endParaRPr>
          </a:p>
        </p:txBody>
      </p:sp>
      <p:sp>
        <p:nvSpPr>
          <p:cNvPr id="19" name="2 Subtítulo"/>
          <p:cNvSpPr txBox="1">
            <a:spLocks/>
          </p:cNvSpPr>
          <p:nvPr/>
        </p:nvSpPr>
        <p:spPr bwMode="auto">
          <a:xfrm>
            <a:off x="4014217" y="1889124"/>
            <a:ext cx="5094287" cy="32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Font typeface="Arial" pitchFamily="34" charset="0"/>
              <a:buNone/>
            </a:pPr>
            <a:r>
              <a:rPr lang="es-HN" sz="2400" b="1" dirty="0"/>
              <a:t>MOBILE MARKETING </a:t>
            </a:r>
            <a:r>
              <a:rPr lang="es-HN" sz="2400" b="1" dirty="0" smtClean="0"/>
              <a:t>CONSULTING</a:t>
            </a:r>
            <a:endParaRPr lang="es-ES" sz="2400" dirty="0"/>
          </a:p>
        </p:txBody>
      </p:sp>
      <p:grpSp>
        <p:nvGrpSpPr>
          <p:cNvPr id="11" name="14 Grupo"/>
          <p:cNvGrpSpPr>
            <a:grpSpLocks/>
          </p:cNvGrpSpPr>
          <p:nvPr/>
        </p:nvGrpSpPr>
        <p:grpSpPr bwMode="auto">
          <a:xfrm>
            <a:off x="3321050" y="4581128"/>
            <a:ext cx="2520950" cy="1299826"/>
            <a:chOff x="3321737" y="4986086"/>
            <a:chExt cx="2520280" cy="1298491"/>
          </a:xfrm>
        </p:grpSpPr>
        <p:sp>
          <p:nvSpPr>
            <p:cNvPr id="6" name="5 CuadroTexto"/>
            <p:cNvSpPr txBox="1"/>
            <p:nvPr/>
          </p:nvSpPr>
          <p:spPr>
            <a:xfrm>
              <a:off x="3923240" y="5085184"/>
              <a:ext cx="1696586" cy="461191"/>
            </a:xfrm>
            <a:prstGeom prst="rect">
              <a:avLst/>
            </a:prstGeom>
            <a:noFill/>
          </p:spPr>
          <p:txBody>
            <a:bodyPr>
              <a:spAutoFit/>
            </a:bodyPr>
            <a:lstStyle/>
            <a:p>
              <a:pPr fontAlgn="auto">
                <a:spcBef>
                  <a:spcPts val="0"/>
                </a:spcBef>
                <a:spcAft>
                  <a:spcPts val="0"/>
                </a:spcAft>
                <a:defRPr/>
              </a:pPr>
              <a:r>
                <a:rPr lang="es-HN" sz="2400" b="1" dirty="0" err="1" smtClean="0">
                  <a:solidFill>
                    <a:schemeClr val="bg1"/>
                  </a:solidFill>
                  <a:effectLst>
                    <a:outerShdw blurRad="50800" dist="38100" dir="16200000" rotWithShape="0">
                      <a:prstClr val="black">
                        <a:alpha val="40000"/>
                      </a:prstClr>
                    </a:outerShdw>
                  </a:effectLst>
                  <a:latin typeface="+mn-lt"/>
                  <a:cs typeface="+mn-cs"/>
                </a:rPr>
                <a:t>Technology</a:t>
              </a:r>
              <a:endParaRPr lang="es-ES" sz="2400" b="1" dirty="0">
                <a:solidFill>
                  <a:schemeClr val="bg1"/>
                </a:solidFill>
                <a:effectLst>
                  <a:outerShdw blurRad="50800" dist="38100" dir="16200000" rotWithShape="0">
                    <a:prstClr val="black">
                      <a:alpha val="40000"/>
                    </a:prstClr>
                  </a:outerShdw>
                </a:effectLst>
                <a:latin typeface="+mn-lt"/>
                <a:cs typeface="+mn-cs"/>
              </a:endParaRPr>
            </a:p>
          </p:txBody>
        </p:sp>
        <p:sp>
          <p:nvSpPr>
            <p:cNvPr id="7" name="6 CuadroTexto"/>
            <p:cNvSpPr txBox="1"/>
            <p:nvPr/>
          </p:nvSpPr>
          <p:spPr>
            <a:xfrm>
              <a:off x="3321737" y="5546672"/>
              <a:ext cx="2520280" cy="737905"/>
            </a:xfrm>
            <a:prstGeom prst="rect">
              <a:avLst/>
            </a:prstGeom>
            <a:noFill/>
          </p:spPr>
          <p:txBody>
            <a:bodyPr>
              <a:spAutoFit/>
            </a:bodyPr>
            <a:lstStyle/>
            <a:p>
              <a:pPr fontAlgn="auto">
                <a:spcBef>
                  <a:spcPts val="0"/>
                </a:spcBef>
                <a:spcAft>
                  <a:spcPts val="0"/>
                </a:spcAft>
                <a:defRPr/>
              </a:pPr>
              <a:r>
                <a:rPr lang="en-US" sz="1050" dirty="0" smtClean="0">
                  <a:solidFill>
                    <a:schemeClr val="bg1"/>
                  </a:solidFill>
                  <a:latin typeface="+mn-lt"/>
                  <a:cs typeface="+mn-cs"/>
                </a:rPr>
                <a:t>As experts in the field, we bring cutting-edge mobile technology delivering campaigns that wow customers ensuring top notch conversion rates.</a:t>
              </a:r>
              <a:endParaRPr lang="es-ES" sz="1050" dirty="0">
                <a:solidFill>
                  <a:schemeClr val="bg1"/>
                </a:solidFill>
                <a:latin typeface="+mn-lt"/>
                <a:cs typeface="+mn-cs"/>
              </a:endParaRPr>
            </a:p>
          </p:txBody>
        </p:sp>
        <p:pic>
          <p:nvPicPr>
            <p:cNvPr id="18450" name="Imagen 4" descr="C:\Users\Design\Documents\Edu\GR\Big Idea PPT\icons\check.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19872" y="4986086"/>
              <a:ext cx="457078" cy="45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12 Grupo"/>
          <p:cNvGrpSpPr>
            <a:grpSpLocks/>
          </p:cNvGrpSpPr>
          <p:nvPr/>
        </p:nvGrpSpPr>
        <p:grpSpPr bwMode="auto">
          <a:xfrm>
            <a:off x="225425" y="4581128"/>
            <a:ext cx="2520950" cy="1138240"/>
            <a:chOff x="225393" y="4986088"/>
            <a:chExt cx="2520280" cy="1137073"/>
          </a:xfrm>
        </p:grpSpPr>
        <p:sp>
          <p:nvSpPr>
            <p:cNvPr id="4" name="3 CuadroTexto"/>
            <p:cNvSpPr txBox="1"/>
            <p:nvPr/>
          </p:nvSpPr>
          <p:spPr>
            <a:xfrm>
              <a:off x="826896" y="5085184"/>
              <a:ext cx="1801333" cy="461192"/>
            </a:xfrm>
            <a:prstGeom prst="rect">
              <a:avLst/>
            </a:prstGeom>
            <a:noFill/>
          </p:spPr>
          <p:txBody>
            <a:bodyPr>
              <a:spAutoFit/>
            </a:bodyPr>
            <a:lstStyle/>
            <a:p>
              <a:pPr fontAlgn="auto">
                <a:spcBef>
                  <a:spcPts val="0"/>
                </a:spcBef>
                <a:spcAft>
                  <a:spcPts val="0"/>
                </a:spcAft>
                <a:defRPr/>
              </a:pPr>
              <a:r>
                <a:rPr lang="es-HN" sz="2400" b="1" dirty="0" err="1" smtClean="0">
                  <a:solidFill>
                    <a:schemeClr val="bg1"/>
                  </a:solidFill>
                  <a:effectLst>
                    <a:outerShdw blurRad="50800" dist="38100" dir="16200000" rotWithShape="0">
                      <a:prstClr val="black">
                        <a:alpha val="40000"/>
                      </a:prstClr>
                    </a:outerShdw>
                  </a:effectLst>
                  <a:latin typeface="+mn-lt"/>
                  <a:cs typeface="+mn-cs"/>
                </a:rPr>
                <a:t>Revenues</a:t>
              </a:r>
              <a:endParaRPr lang="es-ES" sz="2400" b="1" dirty="0">
                <a:solidFill>
                  <a:schemeClr val="bg1"/>
                </a:solidFill>
                <a:effectLst>
                  <a:outerShdw blurRad="50800" dist="38100" dir="16200000" rotWithShape="0">
                    <a:prstClr val="black">
                      <a:alpha val="40000"/>
                    </a:prstClr>
                  </a:outerShdw>
                </a:effectLst>
                <a:latin typeface="+mn-lt"/>
                <a:cs typeface="+mn-cs"/>
              </a:endParaRPr>
            </a:p>
          </p:txBody>
        </p:sp>
        <p:sp>
          <p:nvSpPr>
            <p:cNvPr id="5" name="4 CuadroTexto"/>
            <p:cNvSpPr txBox="1"/>
            <p:nvPr/>
          </p:nvSpPr>
          <p:spPr>
            <a:xfrm>
              <a:off x="225393" y="5546672"/>
              <a:ext cx="2520280" cy="576489"/>
            </a:xfrm>
            <a:prstGeom prst="rect">
              <a:avLst/>
            </a:prstGeom>
            <a:noFill/>
          </p:spPr>
          <p:txBody>
            <a:bodyPr>
              <a:spAutoFit/>
            </a:bodyPr>
            <a:lstStyle/>
            <a:p>
              <a:pPr fontAlgn="auto">
                <a:spcBef>
                  <a:spcPts val="0"/>
                </a:spcBef>
                <a:spcAft>
                  <a:spcPts val="0"/>
                </a:spcAft>
                <a:defRPr/>
              </a:pPr>
              <a:r>
                <a:rPr lang="en-US" sz="1050" dirty="0" smtClean="0">
                  <a:solidFill>
                    <a:schemeClr val="bg1"/>
                  </a:solidFill>
                  <a:latin typeface="+mn-lt"/>
                  <a:cs typeface="+mn-cs"/>
                </a:rPr>
                <a:t>Revenues are guaranteed and we provide services on an incentive scheme to ensure that the value you receive is maximized.</a:t>
              </a:r>
              <a:endParaRPr lang="es-ES" sz="1050" dirty="0">
                <a:solidFill>
                  <a:schemeClr val="bg1"/>
                </a:solidFill>
                <a:latin typeface="+mn-lt"/>
                <a:cs typeface="+mn-cs"/>
              </a:endParaRPr>
            </a:p>
          </p:txBody>
        </p:sp>
        <p:pic>
          <p:nvPicPr>
            <p:cNvPr id="18447" name="Imagen 5" descr="C:\Users\Design\Documents\Edu\GR\Big Idea PPT\icons\to-do-list_checked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8376" y="4986088"/>
              <a:ext cx="457078" cy="45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15 Grupo"/>
          <p:cNvGrpSpPr>
            <a:grpSpLocks/>
          </p:cNvGrpSpPr>
          <p:nvPr/>
        </p:nvGrpSpPr>
        <p:grpSpPr bwMode="auto">
          <a:xfrm>
            <a:off x="6346827" y="4581125"/>
            <a:ext cx="2519363" cy="1299810"/>
            <a:chOff x="6346073" y="4986204"/>
            <a:chExt cx="2520280" cy="1298361"/>
          </a:xfrm>
        </p:grpSpPr>
        <p:sp>
          <p:nvSpPr>
            <p:cNvPr id="8" name="7 CuadroTexto"/>
            <p:cNvSpPr txBox="1"/>
            <p:nvPr/>
          </p:nvSpPr>
          <p:spPr>
            <a:xfrm>
              <a:off x="6876491" y="5085279"/>
              <a:ext cx="1799293" cy="461150"/>
            </a:xfrm>
            <a:prstGeom prst="rect">
              <a:avLst/>
            </a:prstGeom>
            <a:noFill/>
          </p:spPr>
          <p:txBody>
            <a:bodyPr>
              <a:spAutoFit/>
            </a:bodyPr>
            <a:lstStyle/>
            <a:p>
              <a:pPr fontAlgn="auto">
                <a:spcBef>
                  <a:spcPts val="0"/>
                </a:spcBef>
                <a:spcAft>
                  <a:spcPts val="0"/>
                </a:spcAft>
                <a:defRPr/>
              </a:pPr>
              <a:r>
                <a:rPr lang="es-HN" sz="2400" b="1" dirty="0" err="1" smtClean="0">
                  <a:solidFill>
                    <a:schemeClr val="bg1"/>
                  </a:solidFill>
                  <a:effectLst>
                    <a:outerShdw blurRad="50800" dist="38100" dir="16200000" rotWithShape="0">
                      <a:prstClr val="black">
                        <a:alpha val="40000"/>
                      </a:prstClr>
                    </a:outerShdw>
                  </a:effectLst>
                  <a:latin typeface="+mn-lt"/>
                  <a:cs typeface="+mn-cs"/>
                </a:rPr>
                <a:t>Personality</a:t>
              </a:r>
              <a:endParaRPr lang="es-ES" sz="2400" b="1" dirty="0">
                <a:solidFill>
                  <a:schemeClr val="bg1"/>
                </a:solidFill>
                <a:effectLst>
                  <a:outerShdw blurRad="50800" dist="38100" dir="16200000" rotWithShape="0">
                    <a:prstClr val="black">
                      <a:alpha val="40000"/>
                    </a:prstClr>
                  </a:outerShdw>
                </a:effectLst>
                <a:latin typeface="+mn-lt"/>
                <a:cs typeface="+mn-cs"/>
              </a:endParaRPr>
            </a:p>
          </p:txBody>
        </p:sp>
        <p:sp>
          <p:nvSpPr>
            <p:cNvPr id="9" name="8 CuadroTexto"/>
            <p:cNvSpPr txBox="1"/>
            <p:nvPr/>
          </p:nvSpPr>
          <p:spPr>
            <a:xfrm>
              <a:off x="6346073" y="5546725"/>
              <a:ext cx="2520280" cy="737840"/>
            </a:xfrm>
            <a:prstGeom prst="rect">
              <a:avLst/>
            </a:prstGeom>
            <a:noFill/>
          </p:spPr>
          <p:txBody>
            <a:bodyPr>
              <a:spAutoFit/>
            </a:bodyPr>
            <a:lstStyle/>
            <a:p>
              <a:pPr fontAlgn="auto">
                <a:spcBef>
                  <a:spcPts val="0"/>
                </a:spcBef>
                <a:spcAft>
                  <a:spcPts val="0"/>
                </a:spcAft>
                <a:defRPr/>
              </a:pPr>
              <a:r>
                <a:rPr lang="en-US" sz="1050" dirty="0" smtClean="0">
                  <a:solidFill>
                    <a:schemeClr val="bg1"/>
                  </a:solidFill>
                  <a:latin typeface="+mn-lt"/>
                  <a:cs typeface="+mn-cs"/>
                </a:rPr>
                <a:t>We are real people working with real clients who have real customers. We value each client and create customized products to fit your business.</a:t>
              </a:r>
              <a:endParaRPr lang="es-ES" sz="1050" dirty="0">
                <a:solidFill>
                  <a:schemeClr val="bg1"/>
                </a:solidFill>
                <a:latin typeface="+mn-lt"/>
                <a:cs typeface="+mn-cs"/>
              </a:endParaRPr>
            </a:p>
          </p:txBody>
        </p:sp>
        <p:pic>
          <p:nvPicPr>
            <p:cNvPr id="18444" name="Imagen 6" descr="C:\Users\Design\Documents\Edu\GR\Big Idea PPT\icons\user_add.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92173" y="4986204"/>
              <a:ext cx="457366" cy="45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44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242" y="548680"/>
            <a:ext cx="3804678" cy="357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par>
                          <p:cTn id="11" fill="hold" nodeType="afterGroup">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par>
                          <p:cTn id="15" fill="hold" nodeType="afterGroup">
                            <p:stCondLst>
                              <p:cond delay="1000"/>
                            </p:stCondLst>
                            <p:childTnLst>
                              <p:par>
                                <p:cTn id="16" presetID="26" presetClass="emph" presetSubtype="0" fill="hold" nodeType="afterEffect">
                                  <p:stCondLst>
                                    <p:cond delay="0"/>
                                  </p:stCondLst>
                                  <p:childTnLst>
                                    <p:animEffect transition="out" filter="fade">
                                      <p:cBhvr>
                                        <p:cTn id="17" dur="500" tmFilter="0, 0; .2, .5; .8, .5; 1, 0"/>
                                        <p:tgtEl>
                                          <p:spTgt spid="13"/>
                                        </p:tgtEl>
                                      </p:cBhvr>
                                    </p:animEffect>
                                    <p:animScale>
                                      <p:cBhvr>
                                        <p:cTn id="18" dur="250" autoRev="1" fill="hold"/>
                                        <p:tgtEl>
                                          <p:spTgt spid="13"/>
                                        </p:tgtEl>
                                      </p:cBhvr>
                                      <p:by x="105000" y="105000"/>
                                    </p:animScale>
                                  </p:childTnLst>
                                </p:cTn>
                              </p:par>
                            </p:childTnLst>
                          </p:cTn>
                        </p:par>
                        <p:par>
                          <p:cTn id="19" fill="hold" nodeType="afterGroup">
                            <p:stCondLst>
                              <p:cond delay="1500"/>
                            </p:stCondLst>
                            <p:childTnLst>
                              <p:par>
                                <p:cTn id="20" presetID="26" presetClass="emph" presetSubtype="0" fill="hold" nodeType="afterEffect">
                                  <p:stCondLst>
                                    <p:cond delay="0"/>
                                  </p:stCondLst>
                                  <p:childTnLst>
                                    <p:animEffect transition="out" filter="fade">
                                      <p:cBhvr>
                                        <p:cTn id="21" dur="500" tmFilter="0, 0; .2, .5; .8, .5; 1, 0"/>
                                        <p:tgtEl>
                                          <p:spTgt spid="11"/>
                                        </p:tgtEl>
                                      </p:cBhvr>
                                    </p:animEffect>
                                    <p:animScale>
                                      <p:cBhvr>
                                        <p:cTn id="22" dur="250" autoRev="1" fill="hold"/>
                                        <p:tgtEl>
                                          <p:spTgt spid="11"/>
                                        </p:tgtEl>
                                      </p:cBhvr>
                                      <p:by x="105000" y="105000"/>
                                    </p:animScale>
                                  </p:childTnLst>
                                </p:cTn>
                              </p:par>
                            </p:childTnLst>
                          </p:cTn>
                        </p:par>
                        <p:par>
                          <p:cTn id="23" fill="hold" nodeType="afterGroup">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4"/>
                                        </p:tgtEl>
                                      </p:cBhvr>
                                    </p:animEffect>
                                    <p:animScale>
                                      <p:cBhvr>
                                        <p:cTn id="26"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How Customers </a:t>
            </a:r>
            <a:r>
              <a:rPr lang="en-AU" sz="4930" dirty="0">
                <a:solidFill>
                  <a:schemeClr val="accent1"/>
                </a:solidFill>
              </a:rPr>
              <a:t>Benefit</a:t>
            </a:r>
            <a:r>
              <a:rPr lang="en-AU" dirty="0" smtClean="0"/>
              <a:t> </a:t>
            </a:r>
            <a:endParaRPr lang="en-US" dirty="0"/>
          </a:p>
        </p:txBody>
      </p:sp>
      <p:sp>
        <p:nvSpPr>
          <p:cNvPr id="3" name="Content Placeholder 2"/>
          <p:cNvSpPr>
            <a:spLocks noGrp="1"/>
          </p:cNvSpPr>
          <p:nvPr>
            <p:ph idx="1"/>
          </p:nvPr>
        </p:nvSpPr>
        <p:spPr>
          <a:xfrm>
            <a:off x="467544" y="1361222"/>
            <a:ext cx="3240360" cy="4713388"/>
          </a:xfrm>
        </p:spPr>
        <p:txBody>
          <a:bodyPr>
            <a:noAutofit/>
          </a:bodyPr>
          <a:lstStyle/>
          <a:p>
            <a:r>
              <a:rPr lang="en-US" sz="1600" dirty="0" smtClean="0"/>
              <a:t>User friendly</a:t>
            </a:r>
          </a:p>
          <a:p>
            <a:r>
              <a:rPr lang="en-US" sz="1600" dirty="0"/>
              <a:t>L</a:t>
            </a:r>
            <a:r>
              <a:rPr lang="en-US" sz="1600" dirty="0" smtClean="0"/>
              <a:t>oads fast</a:t>
            </a:r>
          </a:p>
          <a:p>
            <a:r>
              <a:rPr lang="en-US" sz="1600" dirty="0" smtClean="0"/>
              <a:t>Easy to see </a:t>
            </a:r>
          </a:p>
          <a:p>
            <a:r>
              <a:rPr lang="en-US" sz="1600" dirty="0" smtClean="0"/>
              <a:t>Easy to read</a:t>
            </a:r>
          </a:p>
          <a:p>
            <a:r>
              <a:rPr lang="en-US" sz="1600" dirty="0" smtClean="0"/>
              <a:t>Easy to take action</a:t>
            </a:r>
          </a:p>
          <a:p>
            <a:r>
              <a:rPr lang="en-US" sz="1600" dirty="0" smtClean="0"/>
              <a:t>Easy to find your location </a:t>
            </a:r>
          </a:p>
          <a:p>
            <a:r>
              <a:rPr lang="en-US" sz="1600" dirty="0" smtClean="0"/>
              <a:t>Special offers and coupons</a:t>
            </a:r>
            <a:endParaRPr lang="en-US" sz="1600" dirty="0"/>
          </a:p>
          <a:p>
            <a:r>
              <a:rPr lang="en-US" sz="1600" dirty="0" smtClean="0"/>
              <a:t>Drives targeted traffic that wants to buy</a:t>
            </a:r>
          </a:p>
          <a:p>
            <a:r>
              <a:rPr lang="en-US" sz="1600" dirty="0"/>
              <a:t>O</a:t>
            </a:r>
            <a:r>
              <a:rPr lang="en-US" sz="1600" dirty="0" smtClean="0"/>
              <a:t>nline retailers - a mobile site can increase consumer engagement by 85%</a:t>
            </a:r>
          </a:p>
          <a:p>
            <a:r>
              <a:rPr lang="en-US" sz="1600" dirty="0" smtClean="0"/>
              <a:t>Website visitors are 51% more likely to do business with an online retailer with a mobile site</a:t>
            </a:r>
          </a:p>
          <a:p>
            <a:endParaRPr lang="en-US" sz="1200" dirty="0"/>
          </a:p>
        </p:txBody>
      </p:sp>
      <p:pic>
        <p:nvPicPr>
          <p:cNvPr id="50178" name="Picture 2"/>
          <p:cNvPicPr>
            <a:picLocks noChangeAspect="1" noChangeArrowheads="1"/>
          </p:cNvPicPr>
          <p:nvPr/>
        </p:nvPicPr>
        <p:blipFill rotWithShape="1">
          <a:blip r:embed="rId2" cstate="print"/>
          <a:srcRect r="57048"/>
          <a:stretch/>
        </p:blipFill>
        <p:spPr bwMode="auto">
          <a:xfrm>
            <a:off x="3707904" y="1628800"/>
            <a:ext cx="2767136" cy="4389120"/>
          </a:xfrm>
          <a:prstGeom prst="rect">
            <a:avLst/>
          </a:prstGeom>
          <a:noFill/>
          <a:ln>
            <a:noFill/>
          </a:ln>
        </p:spPr>
      </p:pic>
      <p:sp>
        <p:nvSpPr>
          <p:cNvPr id="8" name="TextBox 7"/>
          <p:cNvSpPr txBox="1"/>
          <p:nvPr/>
        </p:nvSpPr>
        <p:spPr>
          <a:xfrm>
            <a:off x="3851920" y="1124744"/>
            <a:ext cx="4824536" cy="369332"/>
          </a:xfrm>
          <a:prstGeom prst="rect">
            <a:avLst/>
          </a:prstGeom>
          <a:noFill/>
        </p:spPr>
        <p:txBody>
          <a:bodyPr wrap="square" rtlCol="0">
            <a:spAutoFit/>
          </a:bodyPr>
          <a:lstStyle/>
          <a:p>
            <a:r>
              <a:rPr lang="en-AU" b="1" dirty="0">
                <a:solidFill>
                  <a:schemeClr val="accent1"/>
                </a:solidFill>
              </a:rPr>
              <a:t> Non Mobile </a:t>
            </a:r>
            <a:r>
              <a:rPr lang="en-AU" b="1" dirty="0" smtClean="0">
                <a:solidFill>
                  <a:schemeClr val="accent1"/>
                </a:solidFill>
              </a:rPr>
              <a:t>Website          Mobile Website</a:t>
            </a:r>
            <a:endParaRPr lang="en-US" dirty="0">
              <a:solidFill>
                <a:schemeClr val="accent1"/>
              </a:solidFill>
            </a:endParaRPr>
          </a:p>
        </p:txBody>
      </p:sp>
      <p:pic>
        <p:nvPicPr>
          <p:cNvPr id="10" name="Picture 2"/>
          <p:cNvPicPr>
            <a:picLocks noChangeAspect="1" noChangeArrowheads="1"/>
          </p:cNvPicPr>
          <p:nvPr/>
        </p:nvPicPr>
        <p:blipFill rotWithShape="1">
          <a:blip r:embed="rId3" cstate="print">
            <a:clrChange>
              <a:clrFrom>
                <a:srgbClr val="FFFFFF"/>
              </a:clrFrom>
              <a:clrTo>
                <a:srgbClr val="FFFFFF">
                  <a:alpha val="0"/>
                </a:srgbClr>
              </a:clrTo>
            </a:clrChange>
          </a:blip>
          <a:srcRect l="58755"/>
          <a:stretch/>
        </p:blipFill>
        <p:spPr bwMode="auto">
          <a:xfrm>
            <a:off x="6388966" y="1614917"/>
            <a:ext cx="2552988" cy="4389120"/>
          </a:xfrm>
          <a:prstGeom prst="rect">
            <a:avLst/>
          </a:prstGeom>
          <a:noFill/>
          <a:ln>
            <a:noFill/>
          </a:ln>
        </p:spPr>
      </p:pic>
    </p:spTree>
    <p:extLst>
      <p:ext uri="{BB962C8B-B14F-4D97-AF65-F5344CB8AC3E}">
        <p14:creationId xmlns:p14="http://schemas.microsoft.com/office/powerpoint/2010/main" val="8167407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1 CuadroTexto"/>
          <p:cNvSpPr txBox="1"/>
          <p:nvPr/>
        </p:nvSpPr>
        <p:spPr>
          <a:xfrm>
            <a:off x="2480652" y="896508"/>
            <a:ext cx="6483836" cy="2308324"/>
          </a:xfrm>
          <a:prstGeom prst="rect">
            <a:avLst/>
          </a:prstGeom>
          <a:noFill/>
        </p:spPr>
        <p:txBody>
          <a:bodyPr wrap="square">
            <a:spAutoFit/>
          </a:bodyPr>
          <a:lstStyle/>
          <a:p>
            <a:pPr algn="r" fontAlgn="auto">
              <a:spcBef>
                <a:spcPts val="0"/>
              </a:spcBef>
              <a:spcAft>
                <a:spcPts val="0"/>
              </a:spcAft>
              <a:defRPr/>
            </a:pPr>
            <a:r>
              <a:rPr lang="es-HN" sz="7200" b="1" dirty="0" smtClean="0">
                <a:latin typeface="+mn-lt"/>
                <a:cs typeface="+mn-cs"/>
              </a:rPr>
              <a:t>MOBILE LANDING PAGE</a:t>
            </a:r>
            <a:endParaRPr lang="es-HN" sz="7200" b="1" dirty="0">
              <a:latin typeface="+mn-lt"/>
              <a:cs typeface="+mn-cs"/>
            </a:endParaRPr>
          </a:p>
        </p:txBody>
      </p:sp>
      <p:sp>
        <p:nvSpPr>
          <p:cNvPr id="4" name="Rectangle 3"/>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C:\Users\pacakt\Desktop\nightclub-thum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308" y="530249"/>
            <a:ext cx="2808312" cy="5349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0343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Landing pages</a:t>
            </a:r>
            <a:endParaRPr lang="en-US" dirty="0">
              <a:solidFill>
                <a:schemeClr val="tx1"/>
              </a:solidFill>
            </a:endParaRPr>
          </a:p>
        </p:txBody>
      </p:sp>
      <p:sp>
        <p:nvSpPr>
          <p:cNvPr id="3" name="Content Placeholder 2"/>
          <p:cNvSpPr>
            <a:spLocks noGrp="1"/>
          </p:cNvSpPr>
          <p:nvPr>
            <p:ph idx="1"/>
          </p:nvPr>
        </p:nvSpPr>
        <p:spPr>
          <a:xfrm>
            <a:off x="467544" y="1124744"/>
            <a:ext cx="7920880" cy="4713388"/>
          </a:xfrm>
        </p:spPr>
        <p:txBody>
          <a:bodyPr>
            <a:noAutofit/>
          </a:bodyPr>
          <a:lstStyle/>
          <a:p>
            <a:pPr marL="0" indent="0" algn="ctr">
              <a:buNone/>
            </a:pPr>
            <a:endParaRPr lang="en-US" sz="3600" dirty="0" smtClean="0"/>
          </a:p>
          <a:p>
            <a:pPr marL="0" indent="0" algn="ctr">
              <a:buNone/>
            </a:pPr>
            <a:r>
              <a:rPr lang="en-US" sz="7200" i="1" dirty="0" smtClean="0">
                <a:solidFill>
                  <a:srgbClr val="FF0000"/>
                </a:solidFill>
              </a:rPr>
              <a:t>Don’t want a </a:t>
            </a:r>
          </a:p>
          <a:p>
            <a:pPr marL="0" indent="0" algn="ctr">
              <a:buNone/>
            </a:pPr>
            <a:r>
              <a:rPr lang="en-US" sz="7200" i="1" dirty="0" smtClean="0">
                <a:solidFill>
                  <a:srgbClr val="FF0000"/>
                </a:solidFill>
              </a:rPr>
              <a:t>full-blown website?</a:t>
            </a:r>
          </a:p>
        </p:txBody>
      </p:sp>
    </p:spTree>
    <p:extLst>
      <p:ext uri="{BB962C8B-B14F-4D97-AF65-F5344CB8AC3E}">
        <p14:creationId xmlns:p14="http://schemas.microsoft.com/office/powerpoint/2010/main" val="576606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Landing page </a:t>
            </a:r>
            <a:r>
              <a:rPr lang="en-AU" dirty="0" smtClean="0">
                <a:solidFill>
                  <a:srgbClr val="FF0000"/>
                </a:solidFill>
              </a:rPr>
              <a:t>Benefits</a:t>
            </a:r>
            <a:endParaRPr lang="en-US" dirty="0">
              <a:solidFill>
                <a:srgbClr val="FF0000"/>
              </a:solidFill>
            </a:endParaRPr>
          </a:p>
        </p:txBody>
      </p:sp>
      <p:sp>
        <p:nvSpPr>
          <p:cNvPr id="3" name="Content Placeholder 2"/>
          <p:cNvSpPr>
            <a:spLocks noGrp="1"/>
          </p:cNvSpPr>
          <p:nvPr>
            <p:ph idx="1"/>
          </p:nvPr>
        </p:nvSpPr>
        <p:spPr>
          <a:xfrm>
            <a:off x="467544" y="1361222"/>
            <a:ext cx="7920880" cy="4713388"/>
          </a:xfrm>
        </p:spPr>
        <p:txBody>
          <a:bodyPr>
            <a:noAutofit/>
          </a:bodyPr>
          <a:lstStyle/>
          <a:p>
            <a:pPr marL="514350" indent="-514350">
              <a:buFont typeface="+mj-lt"/>
              <a:buAutoNum type="arabicPeriod"/>
            </a:pPr>
            <a:r>
              <a:rPr lang="en-US" sz="2800" dirty="0" smtClean="0"/>
              <a:t>To the point</a:t>
            </a:r>
          </a:p>
          <a:p>
            <a:pPr marL="514350" indent="-514350">
              <a:buFont typeface="+mj-lt"/>
              <a:buAutoNum type="arabicPeriod"/>
            </a:pPr>
            <a:r>
              <a:rPr lang="en-US" sz="2800" dirty="0" smtClean="0"/>
              <a:t>Effective conversions</a:t>
            </a:r>
          </a:p>
          <a:p>
            <a:pPr marL="514350" indent="-514350">
              <a:buFont typeface="+mj-lt"/>
              <a:buAutoNum type="arabicPeriod"/>
            </a:pPr>
            <a:r>
              <a:rPr lang="en-US" sz="2800" dirty="0" smtClean="0"/>
              <a:t>Testing ground prior to full-blown sites</a:t>
            </a:r>
          </a:p>
          <a:p>
            <a:pPr marL="514350" indent="-514350">
              <a:buFont typeface="+mj-lt"/>
              <a:buAutoNum type="arabicPeriod"/>
            </a:pPr>
            <a:r>
              <a:rPr lang="en-US" sz="2800" dirty="0" smtClean="0"/>
              <a:t>Less expensive</a:t>
            </a:r>
          </a:p>
          <a:p>
            <a:pPr marL="514350" indent="-514350">
              <a:buFont typeface="+mj-lt"/>
              <a:buAutoNum type="arabicPeriod"/>
            </a:pPr>
            <a:r>
              <a:rPr lang="en-US" sz="2800" dirty="0" smtClean="0"/>
              <a:t>Integrated with tap-to-call, SMS, &amp; e-mail technology</a:t>
            </a:r>
          </a:p>
          <a:p>
            <a:pPr marL="514350" indent="-514350">
              <a:buFont typeface="+mj-lt"/>
              <a:buAutoNum type="arabicPeriod"/>
            </a:pPr>
            <a:r>
              <a:rPr lang="en-US" sz="2800" dirty="0" smtClean="0"/>
              <a:t>New options to integrate with Facebook, Twitter &amp; YouTube</a:t>
            </a:r>
          </a:p>
          <a:p>
            <a:pPr marL="514350" indent="-514350">
              <a:buFont typeface="+mj-lt"/>
              <a:buAutoNum type="arabicPeriod"/>
            </a:pPr>
            <a:endParaRPr lang="en-US" sz="2800" dirty="0" smtClean="0"/>
          </a:p>
        </p:txBody>
      </p:sp>
    </p:spTree>
    <p:extLst>
      <p:ext uri="{BB962C8B-B14F-4D97-AF65-F5344CB8AC3E}">
        <p14:creationId xmlns:p14="http://schemas.microsoft.com/office/powerpoint/2010/main" val="8378485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Tap</a:t>
            </a:r>
            <a:r>
              <a:rPr lang="en-AU" sz="4930" dirty="0" smtClean="0">
                <a:solidFill>
                  <a:schemeClr val="accent1"/>
                </a:solidFill>
              </a:rPr>
              <a:t>2</a:t>
            </a:r>
            <a:r>
              <a:rPr lang="en-AU" dirty="0" smtClean="0"/>
              <a:t>Call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361222"/>
            <a:ext cx="7920880" cy="4713388"/>
          </a:xfrm>
        </p:spPr>
        <p:txBody>
          <a:bodyPr>
            <a:noAutofit/>
          </a:bodyPr>
          <a:lstStyle/>
          <a:p>
            <a:pPr marL="0" indent="0" algn="ctr">
              <a:buNone/>
            </a:pPr>
            <a:r>
              <a:rPr lang="en-US" sz="2800" dirty="0" smtClean="0"/>
              <a:t>Click once and customers can ring you automatically!</a:t>
            </a:r>
          </a:p>
          <a:p>
            <a:pPr marL="0" indent="0">
              <a:buNone/>
            </a:pPr>
            <a:endParaRPr lang="en-US" sz="2800" dirty="0"/>
          </a:p>
          <a:p>
            <a:pPr marL="0" indent="0">
              <a:buNone/>
            </a:pPr>
            <a:endParaRPr lang="en-US" sz="2800" b="1" dirty="0"/>
          </a:p>
          <a:p>
            <a:pPr marL="0" indent="0">
              <a:buNone/>
            </a:pPr>
            <a:endParaRPr lang="en-US" sz="2800" b="1" dirty="0" smtClean="0"/>
          </a:p>
          <a:p>
            <a:pPr marL="0" indent="0">
              <a:buNone/>
            </a:pPr>
            <a:endParaRPr lang="en-US" sz="2800" b="1" dirty="0"/>
          </a:p>
          <a:p>
            <a:pPr marL="0" indent="0">
              <a:buNone/>
            </a:pPr>
            <a:endParaRPr lang="en-US" sz="2800" b="1" dirty="0" smtClean="0"/>
          </a:p>
          <a:p>
            <a:pPr marL="0" indent="0" algn="ctr">
              <a:buNone/>
            </a:pPr>
            <a:endParaRPr lang="en-US" sz="2800" b="1" dirty="0"/>
          </a:p>
        </p:txBody>
      </p:sp>
      <p:grpSp>
        <p:nvGrpSpPr>
          <p:cNvPr id="4" name="Group 3"/>
          <p:cNvGrpSpPr/>
          <p:nvPr/>
        </p:nvGrpSpPr>
        <p:grpSpPr>
          <a:xfrm>
            <a:off x="1558245" y="2032111"/>
            <a:ext cx="6027511" cy="3845161"/>
            <a:chOff x="1547664" y="2032111"/>
            <a:chExt cx="6027511" cy="3845161"/>
          </a:xfrm>
        </p:grpSpPr>
        <p:pic>
          <p:nvPicPr>
            <p:cNvPr id="7170" name="Picture 2" descr="C:\Users\pacakt\Desktop\locksmith-thum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067272"/>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pacakt\Desktop\taxi-thum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1294" y="2032111"/>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pacakt\Desktop\gardenerr-thum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4925" y="2032111"/>
              <a:ext cx="2000250" cy="3810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443911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SMS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361222"/>
            <a:ext cx="7920880" cy="4713388"/>
          </a:xfrm>
        </p:spPr>
        <p:txBody>
          <a:bodyPr>
            <a:noAutofit/>
          </a:bodyPr>
          <a:lstStyle/>
          <a:p>
            <a:pPr marL="0" indent="0" algn="ctr">
              <a:buNone/>
            </a:pPr>
            <a:r>
              <a:rPr lang="en-US" sz="2800" dirty="0" smtClean="0"/>
              <a:t>Customers click to be added to your promotional list!</a:t>
            </a:r>
          </a:p>
          <a:p>
            <a:pPr marL="0" indent="0">
              <a:buNone/>
            </a:pPr>
            <a:endParaRPr lang="en-US" sz="2800" dirty="0"/>
          </a:p>
          <a:p>
            <a:pPr marL="0" indent="0">
              <a:buNone/>
            </a:pPr>
            <a:endParaRPr lang="en-US" sz="2800" b="1" dirty="0"/>
          </a:p>
          <a:p>
            <a:pPr marL="0" indent="0">
              <a:buNone/>
            </a:pPr>
            <a:endParaRPr lang="en-US" sz="2800" b="1" dirty="0" smtClean="0"/>
          </a:p>
          <a:p>
            <a:pPr marL="0" indent="0">
              <a:buNone/>
            </a:pPr>
            <a:endParaRPr lang="en-US" sz="2800" b="1" dirty="0"/>
          </a:p>
          <a:p>
            <a:pPr marL="0" indent="0">
              <a:buNone/>
            </a:pPr>
            <a:endParaRPr lang="en-US" sz="2800" b="1" dirty="0" smtClean="0"/>
          </a:p>
          <a:p>
            <a:pPr marL="0" indent="0" algn="ctr">
              <a:buNone/>
            </a:pPr>
            <a:endParaRPr lang="en-US" sz="2800" b="1" dirty="0"/>
          </a:p>
        </p:txBody>
      </p:sp>
      <p:grpSp>
        <p:nvGrpSpPr>
          <p:cNvPr id="8" name="Group 7"/>
          <p:cNvGrpSpPr/>
          <p:nvPr/>
        </p:nvGrpSpPr>
        <p:grpSpPr>
          <a:xfrm>
            <a:off x="1562679" y="2067272"/>
            <a:ext cx="6018642" cy="3810000"/>
            <a:chOff x="1547664" y="2067272"/>
            <a:chExt cx="6018642" cy="3810000"/>
          </a:xfrm>
        </p:grpSpPr>
        <p:pic>
          <p:nvPicPr>
            <p:cNvPr id="9" name="Picture 2" descr="C:\Users\pacakt\Desktop\cupcak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067272"/>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acakt\Desktop\floris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860" y="2067272"/>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pacakt\Desktop\coffee-sho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6056" y="2067272"/>
              <a:ext cx="2000250" cy="3810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572003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571625" y="2006732"/>
            <a:ext cx="6000750" cy="3833648"/>
            <a:chOff x="1547664" y="2006732"/>
            <a:chExt cx="6000750" cy="3833648"/>
          </a:xfrm>
        </p:grpSpPr>
        <p:pic>
          <p:nvPicPr>
            <p:cNvPr id="9" name="Picture 2" descr="C:\Users\pacakt\Desktop\real-esta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030380"/>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acakt\Desktop\medic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7914" y="2015678"/>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pacakt\Desktop\computer-servic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8164" y="2006732"/>
              <a:ext cx="2000250" cy="381000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normAutofit/>
          </a:bodyPr>
          <a:lstStyle/>
          <a:p>
            <a:r>
              <a:rPr lang="en-AU" dirty="0" smtClean="0"/>
              <a:t>E-mail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361222"/>
            <a:ext cx="7920880" cy="4713388"/>
          </a:xfrm>
        </p:spPr>
        <p:txBody>
          <a:bodyPr>
            <a:noAutofit/>
          </a:bodyPr>
          <a:lstStyle/>
          <a:p>
            <a:pPr marL="0" indent="0" algn="ctr">
              <a:buNone/>
            </a:pPr>
            <a:r>
              <a:rPr lang="en-US" sz="2800" dirty="0" smtClean="0"/>
              <a:t>Customers enter their e-mail to be added to your list!</a:t>
            </a:r>
          </a:p>
          <a:p>
            <a:pPr marL="0" indent="0">
              <a:buNone/>
            </a:pPr>
            <a:endParaRPr lang="en-US" sz="2800" dirty="0"/>
          </a:p>
          <a:p>
            <a:pPr marL="0" indent="0">
              <a:buNone/>
            </a:pPr>
            <a:endParaRPr lang="en-US" sz="2800" b="1" dirty="0"/>
          </a:p>
          <a:p>
            <a:pPr marL="0" indent="0">
              <a:buNone/>
            </a:pPr>
            <a:endParaRPr lang="en-US" sz="2800" b="1" dirty="0" smtClean="0"/>
          </a:p>
          <a:p>
            <a:pPr marL="0" indent="0">
              <a:buNone/>
            </a:pPr>
            <a:endParaRPr lang="en-US" sz="2800" b="1" dirty="0"/>
          </a:p>
          <a:p>
            <a:pPr marL="0" indent="0" algn="ctr">
              <a:buNone/>
            </a:pPr>
            <a:endParaRPr lang="en-US" sz="2800" b="1" dirty="0"/>
          </a:p>
        </p:txBody>
      </p:sp>
    </p:spTree>
    <p:extLst>
      <p:ext uri="{BB962C8B-B14F-4D97-AF65-F5344CB8AC3E}">
        <p14:creationId xmlns:p14="http://schemas.microsoft.com/office/powerpoint/2010/main" val="2514228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Social Media </a:t>
            </a:r>
            <a:r>
              <a:rPr lang="en-AU" dirty="0" smtClean="0">
                <a:solidFill>
                  <a:srgbClr val="FF0000"/>
                </a:solidFill>
              </a:rPr>
              <a:t>Landing page</a:t>
            </a:r>
            <a:endParaRPr lang="en-US" dirty="0">
              <a:solidFill>
                <a:srgbClr val="FF0000"/>
              </a:solidFill>
            </a:endParaRPr>
          </a:p>
        </p:txBody>
      </p:sp>
      <p:sp>
        <p:nvSpPr>
          <p:cNvPr id="3" name="Content Placeholder 2"/>
          <p:cNvSpPr>
            <a:spLocks noGrp="1"/>
          </p:cNvSpPr>
          <p:nvPr>
            <p:ph idx="1"/>
          </p:nvPr>
        </p:nvSpPr>
        <p:spPr>
          <a:xfrm>
            <a:off x="467544" y="1361222"/>
            <a:ext cx="7920880" cy="4713388"/>
          </a:xfrm>
        </p:spPr>
        <p:txBody>
          <a:bodyPr>
            <a:noAutofit/>
          </a:bodyPr>
          <a:lstStyle/>
          <a:p>
            <a:pPr marL="514350" indent="-514350">
              <a:buFont typeface="+mj-lt"/>
              <a:buAutoNum type="arabicPeriod"/>
            </a:pPr>
            <a:r>
              <a:rPr lang="en-US" sz="2800" dirty="0" smtClean="0"/>
              <a:t>New technology to integrate mobile landing pages with Facebook, Twitter &amp; YouTube</a:t>
            </a:r>
          </a:p>
          <a:p>
            <a:pPr marL="514350" indent="-514350">
              <a:buFont typeface="+mj-lt"/>
              <a:buAutoNum type="arabicPeriod"/>
            </a:pPr>
            <a:r>
              <a:rPr lang="en-US" sz="2800" dirty="0" smtClean="0"/>
              <a:t>Fuses the two hottest markets together</a:t>
            </a:r>
          </a:p>
          <a:p>
            <a:pPr marL="514350" indent="-514350">
              <a:buFont typeface="+mj-lt"/>
              <a:buAutoNum type="arabicPeriod"/>
            </a:pPr>
            <a:r>
              <a:rPr lang="en-US" sz="2800" dirty="0" smtClean="0"/>
              <a:t>Enables maximal exposure &amp; marketing with the best targeted reach</a:t>
            </a:r>
          </a:p>
          <a:p>
            <a:pPr marL="514350" indent="-514350">
              <a:buFont typeface="+mj-lt"/>
              <a:buAutoNum type="arabicPeriod"/>
            </a:pPr>
            <a:endParaRPr lang="en-US" sz="2800" dirty="0" smtClean="0"/>
          </a:p>
          <a:p>
            <a:pPr marL="514350" indent="-514350">
              <a:buFont typeface="+mj-lt"/>
              <a:buAutoNum type="arabicPeriod"/>
            </a:pPr>
            <a:endParaRPr lang="en-US" sz="2800" dirty="0" smtClean="0"/>
          </a:p>
        </p:txBody>
      </p:sp>
      <p:pic>
        <p:nvPicPr>
          <p:cNvPr id="5" name="Picture 3" descr="C:\Users\cafe\Documents\work\freelance\storybox\gr-socialcrackicon\SocialCrackIcons_30pack\128 x 128 px\Faceboo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0674" y="3645024"/>
            <a:ext cx="2222653" cy="2222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8862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err="1" smtClean="0"/>
              <a:t>facebook</a:t>
            </a:r>
            <a:r>
              <a:rPr lang="en-AU" dirty="0" smtClean="0"/>
              <a:t>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124744"/>
            <a:ext cx="7920880" cy="4713388"/>
          </a:xfrm>
        </p:spPr>
        <p:txBody>
          <a:bodyPr>
            <a:noAutofit/>
          </a:bodyPr>
          <a:lstStyle/>
          <a:p>
            <a:pPr marL="0" indent="0" algn="ctr">
              <a:buNone/>
            </a:pPr>
            <a:r>
              <a:rPr lang="en-US" sz="2800" dirty="0" smtClean="0"/>
              <a:t>Customers </a:t>
            </a:r>
            <a:r>
              <a:rPr lang="en-US" sz="2800" dirty="0"/>
              <a:t>b</a:t>
            </a:r>
            <a:r>
              <a:rPr lang="en-US" sz="2800" dirty="0" smtClean="0"/>
              <a:t>ecome fans or like a page with one click!</a:t>
            </a:r>
          </a:p>
          <a:p>
            <a:pPr marL="0" indent="0">
              <a:buNone/>
            </a:pPr>
            <a:endParaRPr lang="en-US" sz="2800" dirty="0"/>
          </a:p>
          <a:p>
            <a:pPr marL="0" indent="0">
              <a:buNone/>
            </a:pPr>
            <a:endParaRPr lang="en-US" sz="2800" b="1" dirty="0" smtClean="0"/>
          </a:p>
          <a:p>
            <a:pPr marL="0" indent="0">
              <a:buNone/>
            </a:pPr>
            <a:endParaRPr lang="en-US" sz="2800" b="1" dirty="0"/>
          </a:p>
          <a:p>
            <a:pPr marL="0" indent="0">
              <a:buNone/>
            </a:pPr>
            <a:endParaRPr lang="en-US" sz="2800" b="1" dirty="0" smtClean="0"/>
          </a:p>
          <a:p>
            <a:pPr marL="0" indent="0">
              <a:buNone/>
            </a:pPr>
            <a:endParaRPr lang="en-US" sz="2800" b="1" dirty="0"/>
          </a:p>
          <a:p>
            <a:pPr marL="0" indent="0" algn="ctr">
              <a:buNone/>
            </a:pPr>
            <a:endParaRPr lang="en-US" sz="2800" b="1" dirty="0"/>
          </a:p>
        </p:txBody>
      </p:sp>
      <p:pic>
        <p:nvPicPr>
          <p:cNvPr id="5123" name="Picture 3" descr="C:\Users\cafe\Documents\Powerpoint2video.NET\Release2\combination4_s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743936"/>
            <a:ext cx="6912768" cy="51140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cafe\Documents\work\graphicsriver.net\30_Modern_Social_Icons\128 x 128\Faceboo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 y="2523480"/>
            <a:ext cx="1625600" cy="162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3107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twitter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052736"/>
            <a:ext cx="7920880" cy="4713388"/>
          </a:xfrm>
        </p:spPr>
        <p:txBody>
          <a:bodyPr>
            <a:noAutofit/>
          </a:bodyPr>
          <a:lstStyle/>
          <a:p>
            <a:pPr marL="0" indent="0" algn="ctr">
              <a:buNone/>
            </a:pPr>
            <a:r>
              <a:rPr lang="en-US" sz="2800" dirty="0" smtClean="0"/>
              <a:t>Customers Tweet about your business with one click!</a:t>
            </a:r>
          </a:p>
          <a:p>
            <a:pPr marL="0" indent="0">
              <a:buNone/>
            </a:pPr>
            <a:endParaRPr lang="en-US" sz="2800" dirty="0" smtClean="0"/>
          </a:p>
          <a:p>
            <a:pPr marL="0" indent="0">
              <a:buNone/>
            </a:pPr>
            <a:endParaRPr lang="en-US" sz="2800" dirty="0"/>
          </a:p>
          <a:p>
            <a:pPr marL="0" indent="0">
              <a:buNone/>
            </a:pPr>
            <a:endParaRPr lang="en-US" sz="2800" b="1" dirty="0"/>
          </a:p>
          <a:p>
            <a:pPr marL="0" indent="0">
              <a:buNone/>
            </a:pPr>
            <a:endParaRPr lang="en-US" sz="2800" b="1" dirty="0" smtClean="0"/>
          </a:p>
          <a:p>
            <a:pPr marL="0" indent="0">
              <a:buNone/>
            </a:pPr>
            <a:endParaRPr lang="en-US" sz="2800" b="1" dirty="0"/>
          </a:p>
          <a:p>
            <a:pPr marL="0" indent="0" algn="ctr">
              <a:buNone/>
            </a:pPr>
            <a:endParaRPr lang="en-US" sz="2800" b="1" dirty="0"/>
          </a:p>
        </p:txBody>
      </p:sp>
      <p:pic>
        <p:nvPicPr>
          <p:cNvPr id="4098" name="Picture 2" descr="C:\Users\cafe\Documents\Powerpoint2video.NET\Release2\combination5_s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916832"/>
            <a:ext cx="6336704" cy="47758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cafe\Documents\work\graphicsriver.net\Social\30_Modern_Social_Icons\128 x 128\Twit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708920"/>
            <a:ext cx="1872208" cy="1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310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the </a:t>
            </a:r>
            <a:r>
              <a:rPr lang="en-US" sz="4930" dirty="0">
                <a:solidFill>
                  <a:srgbClr val="FF0000"/>
                </a:solidFill>
              </a:rPr>
              <a:t>urgency</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600201"/>
            <a:ext cx="7499176" cy="4525963"/>
          </a:xfrm>
        </p:spPr>
        <p:txBody>
          <a:bodyPr/>
          <a:lstStyle/>
          <a:p>
            <a:r>
              <a:rPr lang="en-US" sz="2400" dirty="0" smtClean="0"/>
              <a:t>There are 6.8 billion people on the planet. 5.1 billion of them own a cell phone, but only 4.2 billion own a toothbrush. </a:t>
            </a:r>
            <a:br>
              <a:rPr lang="en-US" sz="2400" dirty="0" smtClean="0"/>
            </a:br>
            <a:r>
              <a:rPr lang="en-US" sz="2400" dirty="0" smtClean="0"/>
              <a:t>	</a:t>
            </a:r>
            <a:r>
              <a:rPr lang="en-US" sz="1600" i="1" dirty="0" smtClean="0"/>
              <a:t>Source: Mobile Marketing Association Asia</a:t>
            </a:r>
          </a:p>
          <a:p>
            <a:r>
              <a:rPr lang="en-US" sz="2400" dirty="0" smtClean="0"/>
              <a:t>91% of people keep their phone within 3 feet of themselves, 24 hours a day, 365 days per year. </a:t>
            </a:r>
            <a:br>
              <a:rPr lang="en-US" sz="2400" dirty="0" smtClean="0"/>
            </a:br>
            <a:r>
              <a:rPr lang="en-US" sz="2400" dirty="0" smtClean="0"/>
              <a:t>	</a:t>
            </a:r>
            <a:r>
              <a:rPr lang="en-US" sz="1600" i="1" dirty="0" smtClean="0"/>
              <a:t>Source: Morgan Stanley</a:t>
            </a:r>
          </a:p>
          <a:p>
            <a:r>
              <a:rPr lang="en-US" sz="2400" dirty="0" smtClean="0"/>
              <a:t>3 out of 5 searches are done using a mobile phone.</a:t>
            </a:r>
          </a:p>
          <a:p>
            <a:r>
              <a:rPr lang="en-US" sz="2400" dirty="0" smtClean="0"/>
              <a:t>70% of all mobile searches result in action within 1 hour. </a:t>
            </a:r>
            <a:br>
              <a:rPr lang="en-US" sz="2400" dirty="0" smtClean="0"/>
            </a:br>
            <a:r>
              <a:rPr lang="en-US" sz="2400" dirty="0" smtClean="0"/>
              <a:t>	</a:t>
            </a:r>
            <a:r>
              <a:rPr lang="en-US" sz="1600" i="1" dirty="0" smtClean="0"/>
              <a:t>Source: Mobile Marketer</a:t>
            </a:r>
            <a:endParaRPr lang="en-US" sz="1600" i="1" dirty="0"/>
          </a:p>
        </p:txBody>
      </p:sp>
      <p:pic>
        <p:nvPicPr>
          <p:cNvPr id="4" name="Picture 2" descr="C:\Users\James\Documents\work\fiverr\ppt\boomdude\73434503.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6886359" y="1897869"/>
            <a:ext cx="4515283" cy="3005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699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err="1" smtClean="0"/>
              <a:t>youtube</a:t>
            </a:r>
            <a:r>
              <a:rPr lang="en-AU" dirty="0" smtClean="0"/>
              <a:t>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052736"/>
            <a:ext cx="7920880" cy="4713388"/>
          </a:xfrm>
        </p:spPr>
        <p:txBody>
          <a:bodyPr>
            <a:noAutofit/>
          </a:bodyPr>
          <a:lstStyle/>
          <a:p>
            <a:pPr marL="0" indent="0" algn="ctr">
              <a:buNone/>
            </a:pPr>
            <a:r>
              <a:rPr lang="en-US" sz="2800" dirty="0" smtClean="0"/>
              <a:t>Customers see a video about your business!</a:t>
            </a:r>
          </a:p>
          <a:p>
            <a:pPr marL="0" indent="0">
              <a:buNone/>
            </a:pPr>
            <a:endParaRPr lang="en-US" sz="2800" dirty="0" smtClean="0"/>
          </a:p>
          <a:p>
            <a:pPr marL="0" indent="0">
              <a:buNone/>
            </a:pPr>
            <a:endParaRPr lang="en-US" sz="2800" dirty="0"/>
          </a:p>
          <a:p>
            <a:pPr marL="0" indent="0">
              <a:buNone/>
            </a:pPr>
            <a:endParaRPr lang="en-US" sz="2800" b="1" dirty="0"/>
          </a:p>
          <a:p>
            <a:pPr marL="0" indent="0">
              <a:buNone/>
            </a:pPr>
            <a:endParaRPr lang="en-US" sz="2800" b="1" dirty="0" smtClean="0"/>
          </a:p>
          <a:p>
            <a:pPr marL="0" indent="0">
              <a:buNone/>
            </a:pPr>
            <a:endParaRPr lang="en-US" sz="2800" b="1" dirty="0"/>
          </a:p>
          <a:p>
            <a:pPr marL="0" indent="0" algn="ctr">
              <a:buNone/>
            </a:pPr>
            <a:endParaRPr lang="en-US" sz="2800" b="1" dirty="0"/>
          </a:p>
        </p:txBody>
      </p:sp>
      <p:pic>
        <p:nvPicPr>
          <p:cNvPr id="8" name="Picture 2" descr="C:\Users\cafe\Documents\Powerpoint2video.NET\Release2\combination3_s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8388" y="1484785"/>
            <a:ext cx="8248188" cy="51845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cafe\Documents\work\graphicsriver.net\Social\30_Modern_Social_Icons\128 x 128\You tub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908" y="2562811"/>
            <a:ext cx="1625600" cy="162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3107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1 CuadroTexto"/>
          <p:cNvSpPr txBox="1"/>
          <p:nvPr/>
        </p:nvSpPr>
        <p:spPr>
          <a:xfrm>
            <a:off x="2480652" y="896508"/>
            <a:ext cx="6483836" cy="2308324"/>
          </a:xfrm>
          <a:prstGeom prst="rect">
            <a:avLst/>
          </a:prstGeom>
          <a:noFill/>
        </p:spPr>
        <p:txBody>
          <a:bodyPr wrap="square">
            <a:spAutoFit/>
          </a:bodyPr>
          <a:lstStyle/>
          <a:p>
            <a:pPr algn="r" fontAlgn="auto">
              <a:spcBef>
                <a:spcPts val="0"/>
              </a:spcBef>
              <a:spcAft>
                <a:spcPts val="0"/>
              </a:spcAft>
              <a:defRPr/>
            </a:pPr>
            <a:r>
              <a:rPr lang="es-HN" sz="7200" b="1" dirty="0">
                <a:latin typeface="+mn-lt"/>
                <a:cs typeface="+mn-cs"/>
              </a:rPr>
              <a:t>SMS COUPON CAMPAIGN</a:t>
            </a:r>
          </a:p>
        </p:txBody>
      </p:sp>
      <p:sp>
        <p:nvSpPr>
          <p:cNvPr id="4" name="Rectangle 3"/>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3" name="Picture 3" descr="C:\Users\James\Documents\work\syndicate\mobile_platform_graph2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1560" y="185527"/>
            <a:ext cx="2736304" cy="614963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27584" y="5539253"/>
            <a:ext cx="2808312" cy="461665"/>
          </a:xfrm>
          <a:prstGeom prst="rect">
            <a:avLst/>
          </a:prstGeom>
          <a:noFill/>
        </p:spPr>
        <p:txBody>
          <a:bodyPr wrap="square" rtlCol="0">
            <a:spAutoFit/>
          </a:bodyPr>
          <a:lstStyle/>
          <a:p>
            <a:r>
              <a:rPr lang="en-US" sz="1200" dirty="0" err="1" smtClean="0"/>
              <a:t>Infographic</a:t>
            </a:r>
            <a:r>
              <a:rPr lang="en-US" sz="1200" dirty="0" smtClean="0"/>
              <a:t> courtesy of </a:t>
            </a:r>
          </a:p>
          <a:p>
            <a:r>
              <a:rPr lang="en-US" sz="1200" dirty="0" err="1" smtClean="0"/>
              <a:t>Infographic</a:t>
            </a:r>
            <a:r>
              <a:rPr lang="en-US" sz="1200" dirty="0" smtClean="0"/>
              <a:t> Ignition</a:t>
            </a:r>
            <a:endParaRPr lang="en-US" sz="1200" dirty="0"/>
          </a:p>
        </p:txBody>
      </p:sp>
    </p:spTree>
    <p:extLst>
      <p:ext uri="{BB962C8B-B14F-4D97-AF65-F5344CB8AC3E}">
        <p14:creationId xmlns:p14="http://schemas.microsoft.com/office/powerpoint/2010/main" val="12016717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SMS </a:t>
            </a:r>
            <a:r>
              <a:rPr lang="en-AU" dirty="0" smtClean="0">
                <a:solidFill>
                  <a:schemeClr val="accent1"/>
                </a:solidFill>
              </a:rPr>
              <a:t>Marketing</a:t>
            </a:r>
            <a:endParaRPr lang="en-US" dirty="0">
              <a:solidFill>
                <a:schemeClr val="accent1"/>
              </a:solidFill>
            </a:endParaRPr>
          </a:p>
        </p:txBody>
      </p:sp>
      <p:sp>
        <p:nvSpPr>
          <p:cNvPr id="3" name="Content Placeholder 2"/>
          <p:cNvSpPr>
            <a:spLocks noGrp="1"/>
          </p:cNvSpPr>
          <p:nvPr>
            <p:ph idx="1"/>
          </p:nvPr>
        </p:nvSpPr>
        <p:spPr>
          <a:xfrm>
            <a:off x="457203" y="1600201"/>
            <a:ext cx="5122910" cy="4525963"/>
          </a:xfrm>
        </p:spPr>
        <p:txBody>
          <a:bodyPr/>
          <a:lstStyle/>
          <a:p>
            <a:r>
              <a:rPr lang="en-US" sz="3000" i="1" dirty="0" smtClean="0"/>
              <a:t>HOW ARE YOU STAYING IN TOUCH WITH YOUR CUSTOMERS?  </a:t>
            </a:r>
            <a:endParaRPr lang="en-US" sz="3000" dirty="0" smtClean="0"/>
          </a:p>
          <a:p>
            <a:r>
              <a:rPr lang="en-US" sz="3000" dirty="0" smtClean="0"/>
              <a:t>Text messaging has been estimated to be 5 times more effective than direct mail and 10 times more effective than newspaper advertising</a:t>
            </a:r>
          </a:p>
          <a:p>
            <a:endParaRPr lang="en-US" sz="3000" dirty="0" smtClean="0"/>
          </a:p>
          <a:p>
            <a:endParaRPr lang="en-US" sz="3000" dirty="0"/>
          </a:p>
        </p:txBody>
      </p:sp>
      <p:pic>
        <p:nvPicPr>
          <p:cNvPr id="4098" name="Picture 2" descr="C:\Users\cafe\Documents\WSOPPT\message_reader.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30617" y="1028732"/>
            <a:ext cx="4005879" cy="369641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6464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p:cNvSpPr>
            <a:spLocks noChangeArrowheads="1"/>
          </p:cNvSpPr>
          <p:nvPr/>
        </p:nvSpPr>
        <p:spPr bwMode="gray">
          <a:xfrm>
            <a:off x="4798270" y="1611536"/>
            <a:ext cx="4071966" cy="4104456"/>
          </a:xfrm>
          <a:prstGeom prst="roundRect">
            <a:avLst>
              <a:gd name="adj" fmla="val 9616"/>
            </a:avLst>
          </a:prstGeom>
          <a:gradFill rotWithShape="1">
            <a:gsLst>
              <a:gs pos="0">
                <a:srgbClr val="DDDDDD">
                  <a:gamma/>
                  <a:tint val="28627"/>
                  <a:invGamma/>
                </a:srgbClr>
              </a:gs>
              <a:gs pos="100000">
                <a:srgbClr val="DDDDDD"/>
              </a:gs>
            </a:gsLst>
            <a:lin ang="5400000" scaled="1"/>
          </a:gradFill>
          <a:ln w="28575">
            <a:solidFill>
              <a:schemeClr val="accent1"/>
            </a:solidFill>
            <a:round/>
            <a:headEnd/>
            <a:tailEnd/>
          </a:ln>
          <a:effectLst>
            <a:outerShdw dist="35921" dir="2700000" algn="ctr" rotWithShape="0">
              <a:srgbClr val="000000"/>
            </a:outerShdw>
          </a:effectLst>
        </p:spPr>
        <p:txBody>
          <a:bodyPr wrap="none" anchor="ctr"/>
          <a:lstStyle/>
          <a:p>
            <a:pPr>
              <a:defRPr/>
            </a:pPr>
            <a:endParaRPr lang="en-US">
              <a:latin typeface="Arial" charset="0"/>
            </a:endParaRPr>
          </a:p>
        </p:txBody>
      </p:sp>
      <p:sp>
        <p:nvSpPr>
          <p:cNvPr id="8" name="AutoShape 4"/>
          <p:cNvSpPr>
            <a:spLocks noChangeArrowheads="1"/>
          </p:cNvSpPr>
          <p:nvPr/>
        </p:nvSpPr>
        <p:spPr bwMode="gray">
          <a:xfrm>
            <a:off x="252760" y="1628800"/>
            <a:ext cx="3902568" cy="4104456"/>
          </a:xfrm>
          <a:prstGeom prst="roundRect">
            <a:avLst>
              <a:gd name="adj" fmla="val 9616"/>
            </a:avLst>
          </a:prstGeom>
          <a:gradFill rotWithShape="1">
            <a:gsLst>
              <a:gs pos="0">
                <a:srgbClr val="DDDDDD">
                  <a:gamma/>
                  <a:tint val="28627"/>
                  <a:invGamma/>
                </a:srgbClr>
              </a:gs>
              <a:gs pos="100000">
                <a:srgbClr val="DDDDDD"/>
              </a:gs>
            </a:gsLst>
            <a:lin ang="5400000" scaled="1"/>
          </a:gradFill>
          <a:ln w="28575">
            <a:solidFill>
              <a:schemeClr val="accent1"/>
            </a:solidFill>
            <a:round/>
            <a:headEnd/>
            <a:tailEnd/>
          </a:ln>
          <a:effectLst>
            <a:outerShdw dist="35921" dir="2700000" algn="ctr" rotWithShape="0">
              <a:srgbClr val="000000"/>
            </a:outerShdw>
          </a:effectLst>
        </p:spPr>
        <p:txBody>
          <a:bodyPr wrap="none" anchor="ctr"/>
          <a:lstStyle/>
          <a:p>
            <a:pPr>
              <a:defRPr/>
            </a:pPr>
            <a:endParaRPr lang="en-US">
              <a:latin typeface="Arial" charset="0"/>
            </a:endParaRPr>
          </a:p>
        </p:txBody>
      </p:sp>
      <p:sp>
        <p:nvSpPr>
          <p:cNvPr id="2" name="Title 1"/>
          <p:cNvSpPr>
            <a:spLocks noGrp="1"/>
          </p:cNvSpPr>
          <p:nvPr>
            <p:ph type="title"/>
          </p:nvPr>
        </p:nvSpPr>
        <p:spPr/>
        <p:txBody>
          <a:bodyPr/>
          <a:lstStyle/>
          <a:p>
            <a:r>
              <a:rPr lang="en-AU" dirty="0" smtClean="0"/>
              <a:t>SMS </a:t>
            </a:r>
            <a:r>
              <a:rPr lang="en-AU" dirty="0" smtClean="0">
                <a:solidFill>
                  <a:schemeClr val="accent1"/>
                </a:solidFill>
              </a:rPr>
              <a:t>Marketing</a:t>
            </a:r>
            <a:endParaRPr lang="en-US" dirty="0">
              <a:solidFill>
                <a:schemeClr val="accent1"/>
              </a:solidFill>
            </a:endParaRPr>
          </a:p>
        </p:txBody>
      </p:sp>
      <p:sp>
        <p:nvSpPr>
          <p:cNvPr id="4" name="TextBox 3"/>
          <p:cNvSpPr txBox="1"/>
          <p:nvPr/>
        </p:nvSpPr>
        <p:spPr>
          <a:xfrm>
            <a:off x="369114" y="1844825"/>
            <a:ext cx="3786214" cy="2923877"/>
          </a:xfrm>
          <a:prstGeom prst="rect">
            <a:avLst/>
          </a:prstGeom>
          <a:noFill/>
        </p:spPr>
        <p:txBody>
          <a:bodyPr wrap="square" rtlCol="0">
            <a:spAutoFit/>
          </a:bodyPr>
          <a:lstStyle/>
          <a:p>
            <a:pPr algn="l"/>
            <a:r>
              <a:rPr lang="en-AU" sz="2400" b="1" dirty="0">
                <a:solidFill>
                  <a:srgbClr val="333333"/>
                </a:solidFill>
              </a:rPr>
              <a:t>Unique </a:t>
            </a:r>
            <a:r>
              <a:rPr lang="en-AU" sz="2400" b="1" dirty="0" smtClean="0">
                <a:solidFill>
                  <a:srgbClr val="333333"/>
                </a:solidFill>
              </a:rPr>
              <a:t>Features:  </a:t>
            </a:r>
            <a:endParaRPr lang="en-US" sz="2400" dirty="0">
              <a:solidFill>
                <a:srgbClr val="333333"/>
              </a:solidFill>
            </a:endParaRPr>
          </a:p>
          <a:p>
            <a:pPr marL="177800" indent="-177800" algn="l">
              <a:buFont typeface="Arial" pitchFamily="34" charset="0"/>
              <a:buChar char="•"/>
            </a:pPr>
            <a:r>
              <a:rPr lang="en-AU" sz="1600" dirty="0">
                <a:solidFill>
                  <a:srgbClr val="333333"/>
                </a:solidFill>
              </a:rPr>
              <a:t>It has 97% open rates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immediate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personal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targeted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permission based (opt-in)</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time sensitive</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cost effective</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environmentally friendly</a:t>
            </a:r>
            <a:endParaRPr lang="en-US" sz="1600" dirty="0">
              <a:solidFill>
                <a:srgbClr val="333333"/>
              </a:solidFill>
            </a:endParaRPr>
          </a:p>
          <a:p>
            <a:pPr marL="177800" indent="-177800" algn="l">
              <a:buFont typeface="Arial" pitchFamily="34" charset="0"/>
              <a:buChar char="•"/>
            </a:pPr>
            <a:r>
              <a:rPr lang="en-AU" sz="1600" dirty="0">
                <a:solidFill>
                  <a:srgbClr val="333333"/>
                </a:solidFill>
              </a:rPr>
              <a:t>It reaches your audience no matter where they </a:t>
            </a:r>
            <a:r>
              <a:rPr lang="en-AU" sz="1600" dirty="0" smtClean="0">
                <a:solidFill>
                  <a:srgbClr val="333333"/>
                </a:solidFill>
              </a:rPr>
              <a:t>are</a:t>
            </a:r>
            <a:endParaRPr lang="en-US" sz="1600" dirty="0">
              <a:solidFill>
                <a:srgbClr val="333333"/>
              </a:solidFill>
            </a:endParaRPr>
          </a:p>
        </p:txBody>
      </p:sp>
      <p:sp>
        <p:nvSpPr>
          <p:cNvPr id="7" name="TextBox 6"/>
          <p:cNvSpPr txBox="1"/>
          <p:nvPr/>
        </p:nvSpPr>
        <p:spPr>
          <a:xfrm>
            <a:off x="4798270" y="1844824"/>
            <a:ext cx="4071966" cy="3416320"/>
          </a:xfrm>
          <a:prstGeom prst="rect">
            <a:avLst/>
          </a:prstGeom>
          <a:noFill/>
        </p:spPr>
        <p:txBody>
          <a:bodyPr wrap="square" rtlCol="0">
            <a:spAutoFit/>
          </a:bodyPr>
          <a:lstStyle/>
          <a:p>
            <a:pPr algn="l"/>
            <a:r>
              <a:rPr lang="en-AU" sz="2400" b="1" dirty="0" smtClean="0">
                <a:solidFill>
                  <a:srgbClr val="333333"/>
                </a:solidFill>
              </a:rPr>
              <a:t>SMS Marketing Benefits:</a:t>
            </a:r>
          </a:p>
          <a:p>
            <a:pPr marL="177800" indent="-177800" algn="l">
              <a:buFont typeface="Arial" pitchFamily="34" charset="0"/>
              <a:buChar char="•"/>
            </a:pPr>
            <a:r>
              <a:rPr lang="en-US" sz="1600" dirty="0" smtClean="0">
                <a:solidFill>
                  <a:srgbClr val="333333"/>
                </a:solidFill>
              </a:rPr>
              <a:t>Gain new clients</a:t>
            </a:r>
          </a:p>
          <a:p>
            <a:pPr marL="177800" indent="-177800" algn="l">
              <a:buFont typeface="Arial" pitchFamily="34" charset="0"/>
              <a:buChar char="•"/>
            </a:pPr>
            <a:r>
              <a:rPr lang="en-US" sz="1600" dirty="0" smtClean="0">
                <a:solidFill>
                  <a:srgbClr val="333333"/>
                </a:solidFill>
              </a:rPr>
              <a:t>Increase Customer Retention</a:t>
            </a:r>
          </a:p>
          <a:p>
            <a:pPr marL="177800" indent="-177800" algn="l">
              <a:buFont typeface="Arial" pitchFamily="34" charset="0"/>
              <a:buChar char="•"/>
            </a:pPr>
            <a:r>
              <a:rPr lang="en-US" sz="1600" dirty="0" smtClean="0">
                <a:solidFill>
                  <a:srgbClr val="333333"/>
                </a:solidFill>
              </a:rPr>
              <a:t>Increase brand awareness</a:t>
            </a:r>
          </a:p>
          <a:p>
            <a:pPr marL="177800" indent="-177800" algn="l">
              <a:buFont typeface="Arial" pitchFamily="34" charset="0"/>
              <a:buChar char="•"/>
            </a:pPr>
            <a:r>
              <a:rPr lang="en-US" sz="1600" dirty="0" smtClean="0">
                <a:solidFill>
                  <a:srgbClr val="333333"/>
                </a:solidFill>
              </a:rPr>
              <a:t>Increase loyalty</a:t>
            </a:r>
          </a:p>
          <a:p>
            <a:pPr marL="177800" indent="-177800" algn="l">
              <a:buFont typeface="Arial" pitchFamily="34" charset="0"/>
              <a:buChar char="•"/>
            </a:pPr>
            <a:r>
              <a:rPr lang="en-US" sz="1600" dirty="0" smtClean="0">
                <a:solidFill>
                  <a:srgbClr val="333333"/>
                </a:solidFill>
              </a:rPr>
              <a:t>Engage your customers</a:t>
            </a:r>
          </a:p>
          <a:p>
            <a:pPr marL="177800" indent="-177800" algn="l">
              <a:buFont typeface="Arial" pitchFamily="34" charset="0"/>
              <a:buChar char="•"/>
            </a:pPr>
            <a:r>
              <a:rPr lang="en-US" sz="1600" dirty="0" smtClean="0">
                <a:solidFill>
                  <a:srgbClr val="333333"/>
                </a:solidFill>
              </a:rPr>
              <a:t>Increase sales</a:t>
            </a:r>
          </a:p>
          <a:p>
            <a:pPr marL="177800" indent="-177800" algn="l">
              <a:buFont typeface="Arial" pitchFamily="34" charset="0"/>
              <a:buChar char="•"/>
            </a:pPr>
            <a:r>
              <a:rPr lang="en-US" sz="1600" dirty="0" smtClean="0">
                <a:solidFill>
                  <a:srgbClr val="333333"/>
                </a:solidFill>
              </a:rPr>
              <a:t>Build a mobile database</a:t>
            </a:r>
          </a:p>
          <a:p>
            <a:pPr marL="177800" indent="-177800" algn="l">
              <a:buFont typeface="Arial" pitchFamily="34" charset="0"/>
              <a:buChar char="•"/>
            </a:pPr>
            <a:r>
              <a:rPr lang="en-US" sz="1600" dirty="0" smtClean="0">
                <a:solidFill>
                  <a:srgbClr val="333333"/>
                </a:solidFill>
              </a:rPr>
              <a:t>You can get more traffic to your business in one hour, from a single TEXT MESSAGE; than in one year from a search engine listing... if you know what you're doing</a:t>
            </a:r>
          </a:p>
        </p:txBody>
      </p:sp>
    </p:spTree>
    <p:extLst>
      <p:ext uri="{BB962C8B-B14F-4D97-AF65-F5344CB8AC3E}">
        <p14:creationId xmlns:p14="http://schemas.microsoft.com/office/powerpoint/2010/main" val="32190375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1 Objeto"/>
          <p:cNvGraphicFramePr>
            <a:graphicFrameLocks/>
          </p:cNvGraphicFramePr>
          <p:nvPr/>
        </p:nvGraphicFramePr>
        <p:xfrm>
          <a:off x="4643438" y="1196975"/>
          <a:ext cx="6089650" cy="44465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pPr fontAlgn="auto">
              <a:spcBef>
                <a:spcPts val="0"/>
              </a:spcBef>
              <a:spcAft>
                <a:spcPts val="0"/>
              </a:spcAft>
              <a:defRPr/>
            </a:pPr>
            <a:r>
              <a:rPr lang="en-US" sz="4930">
                <a:solidFill>
                  <a:schemeClr val="tx1">
                    <a:lumMod val="75000"/>
                    <a:lumOff val="25000"/>
                  </a:schemeClr>
                </a:solidFill>
              </a:rPr>
              <a:t>The American Love Affair with </a:t>
            </a:r>
            <a:r>
              <a:rPr lang="en-US" sz="4930">
                <a:solidFill>
                  <a:schemeClr val="accent1"/>
                </a:solidFill>
              </a:rPr>
              <a:t>Texting</a:t>
            </a:r>
            <a:r>
              <a:rPr lang="en-US" sz="4930">
                <a:solidFill>
                  <a:schemeClr val="tx1">
                    <a:lumMod val="75000"/>
                    <a:lumOff val="25000"/>
                  </a:schemeClr>
                </a:solidFill>
              </a:rPr>
              <a:t> </a:t>
            </a:r>
          </a:p>
        </p:txBody>
      </p:sp>
      <p:sp>
        <p:nvSpPr>
          <p:cNvPr id="3" name="Content Placeholder 2"/>
          <p:cNvSpPr>
            <a:spLocks noGrp="1"/>
          </p:cNvSpPr>
          <p:nvPr>
            <p:ph idx="1"/>
          </p:nvPr>
        </p:nvSpPr>
        <p:spPr>
          <a:xfrm>
            <a:off x="457200" y="1600201"/>
            <a:ext cx="4762872" cy="4525963"/>
          </a:xfrm>
        </p:spPr>
        <p:txBody>
          <a:bodyPr rtlCol="0">
            <a:normAutofit/>
          </a:bodyPr>
          <a:lstStyle/>
          <a:p>
            <a:pPr fontAlgn="auto">
              <a:spcAft>
                <a:spcPts val="0"/>
              </a:spcAft>
              <a:defRPr/>
            </a:pPr>
            <a:r>
              <a:rPr lang="en-US" sz="2800" b="1" dirty="0" smtClean="0">
                <a:effectLst>
                  <a:outerShdw blurRad="76200" dist="38100" dir="5400000" sx="101000" sy="101000" algn="t" rotWithShape="0">
                    <a:schemeClr val="bg1">
                      <a:alpha val="89000"/>
                    </a:schemeClr>
                  </a:outerShdw>
                </a:effectLst>
              </a:rPr>
              <a:t>89%  </a:t>
            </a:r>
            <a:r>
              <a:rPr lang="en-US" sz="2800" b="1" dirty="0">
                <a:effectLst>
                  <a:outerShdw blurRad="76200" dist="38100" dir="5400000" sx="101000" sy="101000" algn="t" rotWithShape="0">
                    <a:schemeClr val="bg1">
                      <a:alpha val="89000"/>
                    </a:schemeClr>
                  </a:outerShdw>
                </a:effectLst>
              </a:rPr>
              <a:t>of the </a:t>
            </a:r>
            <a:r>
              <a:rPr lang="en-US" sz="2800" b="1" dirty="0" smtClean="0">
                <a:effectLst>
                  <a:outerShdw blurRad="76200" dist="38100" dir="5400000" sx="101000" sy="101000" algn="t" rotWithShape="0">
                    <a:schemeClr val="bg1">
                      <a:alpha val="89000"/>
                    </a:schemeClr>
                  </a:outerShdw>
                </a:effectLst>
              </a:rPr>
              <a:t>population </a:t>
            </a:r>
            <a:r>
              <a:rPr lang="en-US" sz="2800" b="1" dirty="0">
                <a:effectLst>
                  <a:outerShdw blurRad="76200" dist="38100" dir="5400000" sx="101000" sy="101000" algn="t" rotWithShape="0">
                    <a:schemeClr val="bg1">
                      <a:alpha val="89000"/>
                    </a:schemeClr>
                  </a:outerShdw>
                </a:effectLst>
              </a:rPr>
              <a:t>has a </a:t>
            </a:r>
            <a:r>
              <a:rPr lang="en-US" sz="2800" b="1" dirty="0" smtClean="0">
                <a:effectLst>
                  <a:outerShdw blurRad="76200" dist="38100" dir="5400000" sx="101000" sy="101000" algn="t" rotWithShape="0">
                    <a:schemeClr val="bg1">
                      <a:alpha val="89000"/>
                    </a:schemeClr>
                  </a:outerShdw>
                </a:effectLst>
              </a:rPr>
              <a:t>mobile </a:t>
            </a:r>
            <a:r>
              <a:rPr lang="en-US" sz="2800" b="1" dirty="0">
                <a:effectLst>
                  <a:outerShdw blurRad="76200" dist="38100" dir="5400000" sx="101000" sy="101000" algn="t" rotWithShape="0">
                    <a:schemeClr val="bg1">
                      <a:alpha val="89000"/>
                    </a:schemeClr>
                  </a:outerShdw>
                </a:effectLst>
              </a:rPr>
              <a:t>p</a:t>
            </a:r>
            <a:r>
              <a:rPr lang="en-US" sz="2800" b="1" dirty="0" smtClean="0">
                <a:effectLst>
                  <a:outerShdw blurRad="76200" dist="38100" dir="5400000" sx="101000" sy="101000" algn="t" rotWithShape="0">
                    <a:schemeClr val="bg1">
                      <a:alpha val="89000"/>
                    </a:schemeClr>
                  </a:outerShdw>
                </a:effectLst>
              </a:rPr>
              <a:t>hone</a:t>
            </a:r>
            <a:r>
              <a:rPr lang="en-US" sz="2800" b="1" dirty="0">
                <a:effectLst>
                  <a:outerShdw blurRad="76200" dist="38100" dir="5400000" sx="101000" sy="101000" algn="t" rotWithShape="0">
                    <a:schemeClr val="bg1">
                      <a:alpha val="89000"/>
                    </a:schemeClr>
                  </a:outerShdw>
                </a:effectLst>
              </a:rPr>
              <a:t>!    </a:t>
            </a:r>
            <a:endParaRPr lang="en-US" sz="2800" dirty="0">
              <a:effectLst>
                <a:outerShdw blurRad="76200" dist="38100" dir="5400000" sx="101000" sy="101000" algn="t" rotWithShape="0">
                  <a:schemeClr val="bg1">
                    <a:alpha val="89000"/>
                  </a:schemeClr>
                </a:outerShdw>
              </a:effectLst>
            </a:endParaRPr>
          </a:p>
          <a:p>
            <a:pPr fontAlgn="auto">
              <a:spcAft>
                <a:spcPts val="0"/>
              </a:spcAft>
              <a:defRPr/>
            </a:pPr>
            <a:endParaRPr lang="en-US" sz="2800" b="1" dirty="0" smtClean="0">
              <a:effectLst>
                <a:outerShdw blurRad="76200" dist="38100" dir="5400000" sx="101000" sy="101000" algn="t" rotWithShape="0">
                  <a:schemeClr val="bg1">
                    <a:alpha val="89000"/>
                  </a:schemeClr>
                </a:outerShdw>
              </a:effectLst>
            </a:endParaRPr>
          </a:p>
          <a:p>
            <a:pPr fontAlgn="auto">
              <a:spcAft>
                <a:spcPts val="0"/>
              </a:spcAft>
              <a:defRPr/>
            </a:pPr>
            <a:r>
              <a:rPr lang="en-US" sz="2800" b="1" dirty="0" smtClean="0">
                <a:effectLst>
                  <a:outerShdw blurRad="76200" dist="38100" dir="5400000" sx="101000" sy="101000" algn="t" rotWithShape="0">
                    <a:schemeClr val="bg1">
                      <a:alpha val="89000"/>
                    </a:schemeClr>
                  </a:outerShdw>
                </a:effectLst>
              </a:rPr>
              <a:t>90</a:t>
            </a:r>
            <a:r>
              <a:rPr lang="en-US" sz="2800" b="1" dirty="0">
                <a:effectLst>
                  <a:outerShdw blurRad="76200" dist="38100" dir="5400000" sx="101000" sy="101000" algn="t" rotWithShape="0">
                    <a:schemeClr val="bg1">
                      <a:alpha val="89000"/>
                    </a:schemeClr>
                  </a:outerShdw>
                </a:effectLst>
              </a:rPr>
              <a:t>% </a:t>
            </a:r>
            <a:r>
              <a:rPr lang="en-US" sz="2800" b="1" dirty="0" smtClean="0">
                <a:effectLst>
                  <a:outerShdw blurRad="76200" dist="38100" dir="5400000" sx="101000" sy="101000" algn="t" rotWithShape="0">
                    <a:schemeClr val="bg1">
                      <a:alpha val="89000"/>
                    </a:schemeClr>
                  </a:outerShdw>
                </a:effectLst>
              </a:rPr>
              <a:t> use </a:t>
            </a:r>
            <a:r>
              <a:rPr lang="en-US" sz="2800" b="1" dirty="0">
                <a:effectLst>
                  <a:outerShdw blurRad="76200" dist="38100" dir="5400000" sx="101000" sy="101000" algn="t" rotWithShape="0">
                    <a:schemeClr val="bg1">
                      <a:alpha val="89000"/>
                    </a:schemeClr>
                  </a:outerShdw>
                </a:effectLst>
              </a:rPr>
              <a:t>m</a:t>
            </a:r>
            <a:r>
              <a:rPr lang="en-US" sz="2800" b="1" dirty="0" smtClean="0">
                <a:effectLst>
                  <a:outerShdw blurRad="76200" dist="38100" dir="5400000" sx="101000" sy="101000" algn="t" rotWithShape="0">
                    <a:schemeClr val="bg1">
                      <a:alpha val="89000"/>
                    </a:schemeClr>
                  </a:outerShdw>
                </a:effectLst>
              </a:rPr>
              <a:t>obile phones for TEXTING</a:t>
            </a:r>
          </a:p>
          <a:p>
            <a:pPr fontAlgn="auto">
              <a:spcAft>
                <a:spcPts val="0"/>
              </a:spcAft>
              <a:defRPr/>
            </a:pPr>
            <a:endParaRPr lang="en-US" sz="2800" b="1" dirty="0" smtClean="0">
              <a:effectLst>
                <a:outerShdw blurRad="76200" dist="38100" dir="5400000" sx="101000" sy="101000" algn="t" rotWithShape="0">
                  <a:schemeClr val="bg1">
                    <a:alpha val="89000"/>
                  </a:schemeClr>
                </a:outerShdw>
              </a:effectLst>
            </a:endParaRPr>
          </a:p>
          <a:p>
            <a:pPr fontAlgn="auto">
              <a:spcAft>
                <a:spcPts val="0"/>
              </a:spcAft>
              <a:defRPr/>
            </a:pPr>
            <a:r>
              <a:rPr lang="en-US" sz="2800" b="1" dirty="0" smtClean="0">
                <a:effectLst>
                  <a:outerShdw blurRad="76200" dist="38100" dir="5400000" sx="101000" sy="101000" algn="t" rotWithShape="0">
                    <a:schemeClr val="bg1">
                      <a:alpha val="89000"/>
                    </a:schemeClr>
                  </a:outerShdw>
                </a:effectLst>
              </a:rPr>
              <a:t>95% of </a:t>
            </a:r>
            <a:r>
              <a:rPr lang="en-US" sz="2800" b="1" dirty="0">
                <a:effectLst>
                  <a:outerShdw blurRad="76200" dist="38100" dir="5400000" sx="101000" sy="101000" algn="t" rotWithShape="0">
                    <a:schemeClr val="bg1">
                      <a:alpha val="89000"/>
                    </a:schemeClr>
                  </a:outerShdw>
                </a:effectLst>
              </a:rPr>
              <a:t>SMS </a:t>
            </a:r>
            <a:r>
              <a:rPr lang="en-US" sz="2800" b="1" dirty="0" smtClean="0">
                <a:effectLst>
                  <a:outerShdw blurRad="76200" dist="38100" dir="5400000" sx="101000" sy="101000" algn="t" rotWithShape="0">
                    <a:schemeClr val="bg1">
                      <a:alpha val="89000"/>
                    </a:schemeClr>
                  </a:outerShdw>
                </a:effectLst>
              </a:rPr>
              <a:t>texts are read in the first 10 minutes!</a:t>
            </a:r>
            <a:r>
              <a:rPr lang="en-US" sz="2400" dirty="0" smtClean="0">
                <a:effectLst>
                  <a:outerShdw blurRad="76200" dist="38100" dir="5400000" sx="101000" sy="101000" algn="t" rotWithShape="0">
                    <a:schemeClr val="bg1">
                      <a:alpha val="89000"/>
                    </a:schemeClr>
                  </a:outerShdw>
                </a:effectLst>
              </a:rPr>
              <a:t> </a:t>
            </a:r>
            <a:endParaRPr lang="en-US" sz="2400" dirty="0">
              <a:effectLst>
                <a:outerShdw blurRad="76200" dist="38100" dir="5400000" sx="101000" sy="101000" algn="t" rotWithShape="0">
                  <a:schemeClr val="bg1">
                    <a:alpha val="89000"/>
                  </a:schemeClr>
                </a:outerShdw>
              </a:effectLst>
            </a:endParaRPr>
          </a:p>
        </p:txBody>
      </p:sp>
    </p:spTree>
    <p:extLst>
      <p:ext uri="{BB962C8B-B14F-4D97-AF65-F5344CB8AC3E}">
        <p14:creationId xmlns:p14="http://schemas.microsoft.com/office/powerpoint/2010/main" val="282447076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clients love to </a:t>
            </a:r>
            <a:r>
              <a:rPr lang="en-US" sz="4930" dirty="0">
                <a:solidFill>
                  <a:schemeClr val="accent1"/>
                </a:solidFill>
              </a:rPr>
              <a:t>text</a:t>
            </a:r>
          </a:p>
        </p:txBody>
      </p:sp>
      <p:sp>
        <p:nvSpPr>
          <p:cNvPr id="8195" name="Rectangle 3"/>
          <p:cNvSpPr>
            <a:spLocks noGrp="1" noChangeArrowheads="1"/>
          </p:cNvSpPr>
          <p:nvPr>
            <p:ph idx="1"/>
          </p:nvPr>
        </p:nvSpPr>
        <p:spPr>
          <a:xfrm>
            <a:off x="457200" y="1600201"/>
            <a:ext cx="5626968" cy="4525963"/>
          </a:xfrm>
        </p:spPr>
        <p:txBody>
          <a:bodyPr/>
          <a:lstStyle/>
          <a:p>
            <a:r>
              <a:rPr lang="en-US" dirty="0" smtClean="0"/>
              <a:t>It takes 90 minutes for the average person to respond to an email</a:t>
            </a:r>
          </a:p>
          <a:p>
            <a:endParaRPr lang="en-US" dirty="0"/>
          </a:p>
          <a:p>
            <a:r>
              <a:rPr lang="en-US" dirty="0" smtClean="0"/>
              <a:t>It takes 90 seconds for the average person to respond to a text message	</a:t>
            </a:r>
          </a:p>
          <a:p>
            <a:pPr marL="457200" lvl="1" indent="0">
              <a:buNone/>
            </a:pPr>
            <a:r>
              <a:rPr lang="en-US" sz="1600" i="1" dirty="0" smtClean="0"/>
              <a:t>Source: CTIA.org</a:t>
            </a:r>
            <a:endParaRPr lang="en-US" sz="1600" i="1" dirty="0"/>
          </a:p>
        </p:txBody>
      </p:sp>
      <p:pic>
        <p:nvPicPr>
          <p:cNvPr id="4098" name="Picture 2" descr="C:\Users\cafe\Documents\WSOPPT\slider_phone.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60232" y="1524033"/>
            <a:ext cx="1680208" cy="425283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1568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err="1">
                <a:solidFill>
                  <a:schemeClr val="tx1">
                    <a:lumMod val="75000"/>
                    <a:lumOff val="25000"/>
                  </a:schemeClr>
                </a:solidFill>
              </a:rPr>
              <a:t>Gotta</a:t>
            </a:r>
            <a:r>
              <a:rPr lang="en-US" sz="4930" dirty="0">
                <a:solidFill>
                  <a:schemeClr val="tx1">
                    <a:lumMod val="75000"/>
                    <a:lumOff val="25000"/>
                  </a:schemeClr>
                </a:solidFill>
              </a:rPr>
              <a:t> Read that </a:t>
            </a:r>
            <a:r>
              <a:rPr lang="en-US" sz="4930" dirty="0">
                <a:solidFill>
                  <a:schemeClr val="accent1"/>
                </a:solidFill>
              </a:rPr>
              <a:t>Text</a:t>
            </a:r>
            <a:r>
              <a:rPr lang="en-US" sz="4930" dirty="0" smtClean="0">
                <a:solidFill>
                  <a:schemeClr val="tx1">
                    <a:lumMod val="75000"/>
                    <a:lumOff val="25000"/>
                  </a:schemeClr>
                </a:solidFill>
              </a:rPr>
              <a:t>…</a:t>
            </a:r>
            <a:endParaRPr lang="en-US" sz="4930" dirty="0">
              <a:solidFill>
                <a:schemeClr val="tx1">
                  <a:lumMod val="75000"/>
                  <a:lumOff val="25000"/>
                </a:schemeClr>
              </a:solidFill>
            </a:endParaRPr>
          </a:p>
        </p:txBody>
      </p:sp>
      <p:sp>
        <p:nvSpPr>
          <p:cNvPr id="3" name="Content Placeholder 2"/>
          <p:cNvSpPr>
            <a:spLocks noGrp="1"/>
          </p:cNvSpPr>
          <p:nvPr>
            <p:ph idx="1"/>
          </p:nvPr>
        </p:nvSpPr>
        <p:spPr/>
        <p:txBody>
          <a:bodyPr rtlCol="0">
            <a:normAutofit/>
          </a:bodyPr>
          <a:lstStyle/>
          <a:p>
            <a:pPr fontAlgn="auto">
              <a:spcAft>
                <a:spcPts val="0"/>
              </a:spcAft>
              <a:defRPr/>
            </a:pPr>
            <a:r>
              <a:rPr lang="en-US" sz="3600" dirty="0" smtClean="0">
                <a:effectLst>
                  <a:outerShdw blurRad="76200" dist="38100" dir="5400000" sx="101000" sy="101000" algn="t" rotWithShape="0">
                    <a:schemeClr val="bg1">
                      <a:alpha val="89000"/>
                    </a:schemeClr>
                  </a:outerShdw>
                </a:effectLst>
              </a:rPr>
              <a:t>Text </a:t>
            </a:r>
            <a:r>
              <a:rPr lang="en-US" sz="3600" dirty="0">
                <a:effectLst>
                  <a:outerShdw blurRad="76200" dist="38100" dir="5400000" sx="101000" sy="101000" algn="t" rotWithShape="0">
                    <a:schemeClr val="bg1">
                      <a:alpha val="89000"/>
                    </a:schemeClr>
                  </a:outerShdw>
                </a:effectLst>
              </a:rPr>
              <a:t>messaging </a:t>
            </a:r>
            <a:r>
              <a:rPr lang="en-US" sz="3600" dirty="0" smtClean="0">
                <a:effectLst>
                  <a:outerShdw blurRad="76200" dist="38100" dir="5400000" sx="101000" sy="101000" algn="t" rotWithShape="0">
                    <a:schemeClr val="bg1">
                      <a:alpha val="89000"/>
                    </a:schemeClr>
                  </a:outerShdw>
                </a:effectLst>
              </a:rPr>
              <a:t>is 5X </a:t>
            </a:r>
            <a:r>
              <a:rPr lang="en-US" sz="3600" dirty="0">
                <a:effectLst>
                  <a:outerShdw blurRad="76200" dist="38100" dir="5400000" sx="101000" sy="101000" algn="t" rotWithShape="0">
                    <a:schemeClr val="bg1">
                      <a:alpha val="89000"/>
                    </a:schemeClr>
                  </a:outerShdw>
                </a:effectLst>
              </a:rPr>
              <a:t>more effective than direct mail and </a:t>
            </a:r>
            <a:r>
              <a:rPr lang="en-US" sz="3600" dirty="0" smtClean="0">
                <a:effectLst>
                  <a:outerShdw blurRad="76200" dist="38100" dir="5400000" sx="101000" sy="101000" algn="t" rotWithShape="0">
                    <a:schemeClr val="bg1">
                      <a:alpha val="89000"/>
                    </a:schemeClr>
                  </a:outerShdw>
                </a:effectLst>
              </a:rPr>
              <a:t>10X more </a:t>
            </a:r>
            <a:r>
              <a:rPr lang="en-US" sz="3600" dirty="0">
                <a:effectLst>
                  <a:outerShdw blurRad="76200" dist="38100" dir="5400000" sx="101000" sy="101000" algn="t" rotWithShape="0">
                    <a:schemeClr val="bg1">
                      <a:alpha val="89000"/>
                    </a:schemeClr>
                  </a:outerShdw>
                </a:effectLst>
              </a:rPr>
              <a:t>effective than newspaper </a:t>
            </a:r>
            <a:r>
              <a:rPr lang="en-US" sz="3600" dirty="0" smtClean="0">
                <a:effectLst>
                  <a:outerShdw blurRad="76200" dist="38100" dir="5400000" sx="101000" sy="101000" algn="t" rotWithShape="0">
                    <a:schemeClr val="bg1">
                      <a:alpha val="89000"/>
                    </a:schemeClr>
                  </a:outerShdw>
                </a:effectLst>
              </a:rPr>
              <a:t>advertising</a:t>
            </a:r>
          </a:p>
          <a:p>
            <a:pPr fontAlgn="auto">
              <a:spcAft>
                <a:spcPts val="0"/>
              </a:spcAft>
              <a:defRPr/>
            </a:pPr>
            <a:endParaRPr lang="en-US" sz="3600" dirty="0" smtClean="0">
              <a:effectLst>
                <a:outerShdw blurRad="76200" dist="38100" dir="5400000" sx="101000" sy="101000" algn="t" rotWithShape="0">
                  <a:schemeClr val="bg1">
                    <a:alpha val="89000"/>
                  </a:schemeClr>
                </a:outerShdw>
              </a:effectLst>
            </a:endParaRPr>
          </a:p>
          <a:p>
            <a:pPr fontAlgn="auto">
              <a:spcAft>
                <a:spcPts val="0"/>
              </a:spcAft>
              <a:defRPr/>
            </a:pPr>
            <a:r>
              <a:rPr lang="en-US" sz="3600" dirty="0" smtClean="0">
                <a:effectLst>
                  <a:outerShdw blurRad="76200" dist="38100" dir="5400000" sx="101000" sy="101000" algn="t" rotWithShape="0">
                    <a:schemeClr val="bg1">
                      <a:alpha val="89000"/>
                    </a:schemeClr>
                  </a:outerShdw>
                </a:effectLst>
              </a:rPr>
              <a:t>Mobile </a:t>
            </a:r>
            <a:r>
              <a:rPr lang="en-US" sz="3600" dirty="0">
                <a:effectLst>
                  <a:outerShdw blurRad="76200" dist="38100" dir="5400000" sx="101000" sy="101000" algn="t" rotWithShape="0">
                    <a:schemeClr val="bg1">
                      <a:alpha val="89000"/>
                    </a:schemeClr>
                  </a:outerShdw>
                </a:effectLst>
              </a:rPr>
              <a:t>coupons get </a:t>
            </a:r>
            <a:r>
              <a:rPr lang="en-US" sz="3600" dirty="0" smtClean="0">
                <a:effectLst>
                  <a:outerShdw blurRad="76200" dist="38100" dir="5400000" sx="101000" sy="101000" algn="t" rotWithShape="0">
                    <a:schemeClr val="bg1">
                      <a:alpha val="89000"/>
                    </a:schemeClr>
                  </a:outerShdw>
                </a:effectLst>
              </a:rPr>
              <a:t>10X the </a:t>
            </a:r>
            <a:r>
              <a:rPr lang="en-US" sz="3600" dirty="0">
                <a:effectLst>
                  <a:outerShdw blurRad="76200" dist="38100" dir="5400000" sx="101000" sy="101000" algn="t" rotWithShape="0">
                    <a:schemeClr val="bg1">
                      <a:alpha val="89000"/>
                    </a:schemeClr>
                  </a:outerShdw>
                </a:effectLst>
              </a:rPr>
              <a:t>redemption rate of traditional </a:t>
            </a:r>
            <a:r>
              <a:rPr lang="en-US" sz="3600" dirty="0" smtClean="0">
                <a:effectLst>
                  <a:outerShdw blurRad="76200" dist="38100" dir="5400000" sx="101000" sy="101000" algn="t" rotWithShape="0">
                    <a:schemeClr val="bg1">
                      <a:alpha val="89000"/>
                    </a:schemeClr>
                  </a:outerShdw>
                </a:effectLst>
              </a:rPr>
              <a:t>coupons</a:t>
            </a:r>
            <a:br>
              <a:rPr lang="en-US" sz="3600" dirty="0" smtClean="0">
                <a:effectLst>
                  <a:outerShdw blurRad="76200" dist="38100" dir="5400000" sx="101000" sy="101000" algn="t" rotWithShape="0">
                    <a:schemeClr val="bg1">
                      <a:alpha val="89000"/>
                    </a:schemeClr>
                  </a:outerShdw>
                </a:effectLst>
              </a:rPr>
            </a:br>
            <a:r>
              <a:rPr lang="en-US" sz="3600" dirty="0" smtClean="0">
                <a:effectLst>
                  <a:outerShdw blurRad="76200" dist="38100" dir="5400000" sx="101000" sy="101000" algn="t" rotWithShape="0">
                    <a:schemeClr val="bg1">
                      <a:alpha val="89000"/>
                    </a:schemeClr>
                  </a:outerShdw>
                </a:effectLst>
              </a:rPr>
              <a:t>	</a:t>
            </a:r>
            <a:r>
              <a:rPr lang="en-US" sz="1800" i="1" dirty="0" smtClean="0">
                <a:effectLst>
                  <a:outerShdw blurRad="76200" dist="38100" dir="5400000" sx="101000" sy="101000" algn="t" rotWithShape="0">
                    <a:schemeClr val="bg1">
                      <a:alpha val="89000"/>
                    </a:schemeClr>
                  </a:outerShdw>
                </a:effectLst>
              </a:rPr>
              <a:t>Source</a:t>
            </a:r>
            <a:r>
              <a:rPr lang="en-US" sz="1800" i="1" dirty="0">
                <a:effectLst>
                  <a:outerShdw blurRad="76200" dist="38100" dir="5400000" sx="101000" sy="101000" algn="t" rotWithShape="0">
                    <a:schemeClr val="bg1">
                      <a:alpha val="89000"/>
                    </a:schemeClr>
                  </a:outerShdw>
                </a:effectLst>
              </a:rPr>
              <a:t>: </a:t>
            </a:r>
            <a:r>
              <a:rPr lang="en-US" sz="1800" i="1" dirty="0" err="1">
                <a:effectLst>
                  <a:outerShdw blurRad="76200" dist="38100" dir="5400000" sx="101000" sy="101000" algn="t" rotWithShape="0">
                    <a:schemeClr val="bg1">
                      <a:alpha val="89000"/>
                    </a:schemeClr>
                  </a:outerShdw>
                </a:effectLst>
              </a:rPr>
              <a:t>Borrell</a:t>
            </a:r>
            <a:r>
              <a:rPr lang="en-US" sz="1800" i="1" dirty="0">
                <a:effectLst>
                  <a:outerShdw blurRad="76200" dist="38100" dir="5400000" sx="101000" sy="101000" algn="t" rotWithShape="0">
                    <a:schemeClr val="bg1">
                      <a:alpha val="89000"/>
                    </a:schemeClr>
                  </a:outerShdw>
                </a:effectLst>
              </a:rPr>
              <a:t> </a:t>
            </a:r>
            <a:r>
              <a:rPr lang="en-US" sz="1800" i="1" dirty="0" smtClean="0">
                <a:effectLst>
                  <a:outerShdw blurRad="76200" dist="38100" dir="5400000" sx="101000" sy="101000" algn="t" rotWithShape="0">
                    <a:schemeClr val="bg1">
                      <a:alpha val="89000"/>
                    </a:schemeClr>
                  </a:outerShdw>
                </a:effectLst>
              </a:rPr>
              <a:t>Associates</a:t>
            </a:r>
            <a:endParaRPr lang="en-US" sz="1600" i="1" dirty="0">
              <a:effectLst>
                <a:outerShdw blurRad="76200" dist="38100" dir="5400000" sx="101000" sy="101000" algn="t" rotWithShape="0">
                  <a:schemeClr val="bg1">
                    <a:alpha val="89000"/>
                  </a:schemeClr>
                </a:outerShdw>
              </a:effectLst>
            </a:endParaRPr>
          </a:p>
        </p:txBody>
      </p:sp>
    </p:spTree>
    <p:extLst>
      <p:ext uri="{BB962C8B-B14F-4D97-AF65-F5344CB8AC3E}">
        <p14:creationId xmlns:p14="http://schemas.microsoft.com/office/powerpoint/2010/main" val="364580726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a:solidFill>
                  <a:schemeClr val="tx1">
                    <a:lumMod val="75000"/>
                    <a:lumOff val="25000"/>
                  </a:schemeClr>
                </a:solidFill>
              </a:rPr>
              <a:t>And more </a:t>
            </a:r>
            <a:r>
              <a:rPr lang="en-US" sz="4930" dirty="0">
                <a:solidFill>
                  <a:schemeClr val="accent1"/>
                </a:solidFill>
              </a:rPr>
              <a:t>texts</a:t>
            </a:r>
            <a:r>
              <a:rPr lang="en-US" sz="4930" dirty="0">
                <a:solidFill>
                  <a:schemeClr val="tx1">
                    <a:lumMod val="75000"/>
                    <a:lumOff val="25000"/>
                  </a:schemeClr>
                </a:solidFill>
              </a:rPr>
              <a:t>…</a:t>
            </a:r>
          </a:p>
        </p:txBody>
      </p:sp>
      <p:pic>
        <p:nvPicPr>
          <p:cNvPr id="3074" name="Picture 2" descr="stats"/>
          <p:cNvPicPr>
            <a:picLocks noChangeAspect="1" noChangeArrowheads="1"/>
          </p:cNvPicPr>
          <p:nvPr/>
        </p:nvPicPr>
        <p:blipFill>
          <a:blip r:embed="rId2" cstate="print">
            <a:extLst/>
          </a:blip>
          <a:stretch>
            <a:fillRect/>
          </a:stretch>
        </p:blipFill>
        <p:spPr bwMode="auto">
          <a:xfrm>
            <a:off x="1573886" y="1412777"/>
            <a:ext cx="5302371" cy="4560703"/>
          </a:xfrm>
          <a:prstGeom prst="rect">
            <a:avLst/>
          </a:prstGeom>
          <a:noFill/>
          <a:ln>
            <a:noFill/>
          </a:ln>
          <a:extLst/>
        </p:spPr>
      </p:pic>
    </p:spTree>
    <p:extLst>
      <p:ext uri="{BB962C8B-B14F-4D97-AF65-F5344CB8AC3E}">
        <p14:creationId xmlns:p14="http://schemas.microsoft.com/office/powerpoint/2010/main" val="354612883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Building A Subscriber </a:t>
            </a:r>
            <a:r>
              <a:rPr lang="en-US" sz="4930" dirty="0">
                <a:solidFill>
                  <a:schemeClr val="accent1"/>
                </a:solidFill>
              </a:rPr>
              <a:t>List</a:t>
            </a:r>
          </a:p>
        </p:txBody>
      </p:sp>
      <p:sp>
        <p:nvSpPr>
          <p:cNvPr id="3" name="Content Placeholder 2"/>
          <p:cNvSpPr>
            <a:spLocks noGrp="1"/>
          </p:cNvSpPr>
          <p:nvPr>
            <p:ph idx="1"/>
          </p:nvPr>
        </p:nvSpPr>
        <p:spPr>
          <a:xfrm>
            <a:off x="457201" y="1484313"/>
            <a:ext cx="5122863" cy="4525963"/>
          </a:xfrm>
        </p:spPr>
        <p:txBody>
          <a:bodyPr rtlCol="0">
            <a:normAutofit fontScale="70000" lnSpcReduction="20000"/>
          </a:bodyPr>
          <a:lstStyle/>
          <a:p>
            <a:pPr fontAlgn="auto">
              <a:spcAft>
                <a:spcPts val="0"/>
              </a:spcAft>
              <a:defRPr/>
            </a:pPr>
            <a:r>
              <a:rPr lang="en-US" dirty="0" smtClean="0"/>
              <a:t>Offer the customer an SMS coupon or freebie</a:t>
            </a:r>
          </a:p>
          <a:p>
            <a:pPr fontAlgn="auto">
              <a:spcAft>
                <a:spcPts val="0"/>
              </a:spcAft>
              <a:defRPr/>
            </a:pPr>
            <a:endParaRPr lang="en-US" dirty="0" smtClean="0"/>
          </a:p>
          <a:p>
            <a:pPr fontAlgn="auto">
              <a:spcAft>
                <a:spcPts val="0"/>
              </a:spcAft>
              <a:defRPr/>
            </a:pPr>
            <a:r>
              <a:rPr lang="en-US" dirty="0" smtClean="0"/>
              <a:t>Give customer a “special code” to text to a number to receive the offer</a:t>
            </a:r>
          </a:p>
          <a:p>
            <a:pPr lvl="1" fontAlgn="auto">
              <a:spcAft>
                <a:spcPts val="0"/>
              </a:spcAft>
              <a:defRPr/>
            </a:pPr>
            <a:r>
              <a:rPr lang="en-US" dirty="0" smtClean="0"/>
              <a:t>Example: Text 50PercentPizza to 54390</a:t>
            </a:r>
          </a:p>
          <a:p>
            <a:pPr fontAlgn="auto">
              <a:spcAft>
                <a:spcPts val="0"/>
              </a:spcAft>
              <a:defRPr/>
            </a:pPr>
            <a:endParaRPr lang="en-US" dirty="0" smtClean="0"/>
          </a:p>
          <a:p>
            <a:pPr fontAlgn="auto">
              <a:spcAft>
                <a:spcPts val="0"/>
              </a:spcAft>
              <a:defRPr/>
            </a:pPr>
            <a:r>
              <a:rPr lang="en-US" dirty="0" smtClean="0"/>
              <a:t>You now have their number in your database</a:t>
            </a:r>
          </a:p>
          <a:p>
            <a:pPr fontAlgn="auto">
              <a:spcAft>
                <a:spcPts val="0"/>
              </a:spcAft>
              <a:defRPr/>
            </a:pPr>
            <a:endParaRPr lang="en-US" dirty="0" smtClean="0"/>
          </a:p>
          <a:p>
            <a:pPr fontAlgn="auto">
              <a:spcAft>
                <a:spcPts val="0"/>
              </a:spcAft>
              <a:defRPr/>
            </a:pPr>
            <a:r>
              <a:rPr lang="en-US" dirty="0" smtClean="0"/>
              <a:t>This will be used to send offers that will get them back in your store</a:t>
            </a:r>
            <a:endParaRPr lang="en-US" dirty="0"/>
          </a:p>
        </p:txBody>
      </p:sp>
      <p:pic>
        <p:nvPicPr>
          <p:cNvPr id="4" name="Picture 2"/>
          <p:cNvPicPr>
            <a:picLocks noChangeAspect="1" noChangeArrowheads="1"/>
          </p:cNvPicPr>
          <p:nvPr/>
        </p:nvPicPr>
        <p:blipFill>
          <a:blip r:embed="rId2" cstate="print">
            <a:extLst/>
          </a:blip>
          <a:srcRect/>
          <a:stretch>
            <a:fillRect/>
          </a:stretch>
        </p:blipFill>
        <p:spPr bwMode="auto">
          <a:xfrm>
            <a:off x="5724128" y="1484784"/>
            <a:ext cx="3168352" cy="4401055"/>
          </a:xfrm>
          <a:prstGeom prst="rect">
            <a:avLst/>
          </a:prstGeom>
          <a:ln>
            <a:noFill/>
          </a:ln>
          <a:effectLst>
            <a:softEdge rad="112500"/>
          </a:effectLst>
          <a:extLst/>
        </p:spPr>
      </p:pic>
    </p:spTree>
    <p:extLst>
      <p:ext uri="{BB962C8B-B14F-4D97-AF65-F5344CB8AC3E}">
        <p14:creationId xmlns:p14="http://schemas.microsoft.com/office/powerpoint/2010/main" val="140737279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accent1"/>
                </a:solidFill>
              </a:rPr>
              <a:t>#1 </a:t>
            </a:r>
            <a:r>
              <a:rPr lang="en-US" sz="4930" dirty="0" smtClean="0">
                <a:solidFill>
                  <a:schemeClr val="tx1">
                    <a:lumMod val="75000"/>
                    <a:lumOff val="25000"/>
                  </a:schemeClr>
                </a:solidFill>
              </a:rPr>
              <a:t>– Create offer</a:t>
            </a:r>
            <a:endParaRPr lang="en-US" sz="4930" dirty="0">
              <a:solidFill>
                <a:schemeClr val="tx1">
                  <a:lumMod val="75000"/>
                  <a:lumOff val="25000"/>
                </a:schemeClr>
              </a:solidFill>
            </a:endParaRPr>
          </a:p>
        </p:txBody>
      </p:sp>
      <p:sp>
        <p:nvSpPr>
          <p:cNvPr id="3" name="Content Placeholder 2"/>
          <p:cNvSpPr>
            <a:spLocks noGrp="1"/>
          </p:cNvSpPr>
          <p:nvPr>
            <p:ph idx="1"/>
          </p:nvPr>
        </p:nvSpPr>
        <p:spPr>
          <a:xfrm>
            <a:off x="457201" y="1484313"/>
            <a:ext cx="5122863" cy="4525963"/>
          </a:xfrm>
        </p:spPr>
        <p:txBody>
          <a:bodyPr rtlCol="0">
            <a:normAutofit fontScale="62500" lnSpcReduction="20000"/>
          </a:bodyPr>
          <a:lstStyle/>
          <a:p>
            <a:pPr fontAlgn="auto">
              <a:spcAft>
                <a:spcPts val="0"/>
              </a:spcAft>
              <a:defRPr/>
            </a:pPr>
            <a:r>
              <a:rPr lang="en-US" dirty="0" smtClean="0"/>
              <a:t>Give customers a small card or flyer with their purchase</a:t>
            </a:r>
          </a:p>
          <a:p>
            <a:pPr fontAlgn="auto">
              <a:spcAft>
                <a:spcPts val="0"/>
              </a:spcAft>
              <a:defRPr/>
            </a:pPr>
            <a:endParaRPr lang="en-US" dirty="0" smtClean="0"/>
          </a:p>
          <a:p>
            <a:pPr fontAlgn="auto">
              <a:spcAft>
                <a:spcPts val="0"/>
              </a:spcAft>
              <a:defRPr/>
            </a:pPr>
            <a:r>
              <a:rPr lang="en-US" dirty="0" smtClean="0"/>
              <a:t>Have flyers or a big offer sign in front of the store or on the wall in your store</a:t>
            </a:r>
          </a:p>
          <a:p>
            <a:pPr fontAlgn="auto">
              <a:spcAft>
                <a:spcPts val="0"/>
              </a:spcAft>
              <a:defRPr/>
            </a:pPr>
            <a:endParaRPr lang="en-US" dirty="0"/>
          </a:p>
          <a:p>
            <a:pPr fontAlgn="auto">
              <a:spcAft>
                <a:spcPts val="0"/>
              </a:spcAft>
              <a:defRPr/>
            </a:pPr>
            <a:r>
              <a:rPr lang="en-US" dirty="0" smtClean="0"/>
              <a:t>Give customers an immediate reward relevant to their current purchase to have them act immediately</a:t>
            </a:r>
          </a:p>
          <a:p>
            <a:pPr lvl="1" fontAlgn="auto">
              <a:spcAft>
                <a:spcPts val="0"/>
              </a:spcAft>
              <a:defRPr/>
            </a:pPr>
            <a:r>
              <a:rPr lang="en-US" dirty="0" smtClean="0"/>
              <a:t>Example: Receive 10% on your current purchase! Just text </a:t>
            </a:r>
            <a:r>
              <a:rPr lang="en-US" i="1" dirty="0" smtClean="0"/>
              <a:t>10percent</a:t>
            </a:r>
            <a:r>
              <a:rPr lang="en-US" dirty="0" smtClean="0"/>
              <a:t> to 87692</a:t>
            </a:r>
          </a:p>
          <a:p>
            <a:pPr fontAlgn="auto">
              <a:spcAft>
                <a:spcPts val="0"/>
              </a:spcAft>
              <a:defRPr/>
            </a:pPr>
            <a:endParaRPr lang="en-US" dirty="0" smtClean="0"/>
          </a:p>
          <a:p>
            <a:pPr fontAlgn="auto">
              <a:spcAft>
                <a:spcPts val="0"/>
              </a:spcAft>
              <a:defRPr/>
            </a:pPr>
            <a:r>
              <a:rPr lang="en-US" dirty="0" smtClean="0"/>
              <a:t>Use other channels to build a larger list: </a:t>
            </a:r>
          </a:p>
          <a:p>
            <a:pPr lvl="1" fontAlgn="auto">
              <a:spcAft>
                <a:spcPts val="0"/>
              </a:spcAft>
              <a:defRPr/>
            </a:pPr>
            <a:r>
              <a:rPr lang="en-US" dirty="0"/>
              <a:t>N</a:t>
            </a:r>
            <a:r>
              <a:rPr lang="en-US" dirty="0" smtClean="0"/>
              <a:t>ewspaper</a:t>
            </a:r>
            <a:r>
              <a:rPr lang="en-US" dirty="0"/>
              <a:t>, direct mail, radio, print, outdoor, billboards, magazines, on the internet, </a:t>
            </a:r>
            <a:r>
              <a:rPr lang="en-US" dirty="0" smtClean="0"/>
              <a:t>Facebook, </a:t>
            </a:r>
            <a:r>
              <a:rPr lang="en-US" dirty="0"/>
              <a:t>twitter</a:t>
            </a:r>
            <a:r>
              <a:rPr lang="en-US" dirty="0" smtClean="0"/>
              <a:t>, email</a:t>
            </a:r>
            <a:endParaRPr lang="en-US" dirty="0"/>
          </a:p>
        </p:txBody>
      </p:sp>
      <p:pic>
        <p:nvPicPr>
          <p:cNvPr id="5" name="Picture 4"/>
          <p:cNvPicPr>
            <a:picLocks noChangeAspect="1" noChangeArrowheads="1"/>
          </p:cNvPicPr>
          <p:nvPr/>
        </p:nvPicPr>
        <p:blipFill>
          <a:blip r:embed="rId2" cstate="print">
            <a:extLst/>
          </a:blip>
          <a:srcRect/>
          <a:stretch>
            <a:fillRect/>
          </a:stretch>
        </p:blipFill>
        <p:spPr bwMode="auto">
          <a:xfrm>
            <a:off x="5724128" y="1477151"/>
            <a:ext cx="3308284" cy="4040081"/>
          </a:xfrm>
          <a:prstGeom prst="rect">
            <a:avLst/>
          </a:prstGeom>
          <a:ln>
            <a:noFill/>
          </a:ln>
          <a:effectLst>
            <a:softEdge rad="112500"/>
          </a:effectLst>
          <a:extLst/>
        </p:spPr>
      </p:pic>
    </p:spTree>
    <p:extLst>
      <p:ext uri="{BB962C8B-B14F-4D97-AF65-F5344CB8AC3E}">
        <p14:creationId xmlns:p14="http://schemas.microsoft.com/office/powerpoint/2010/main" val="184212703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Start seeing green</a:t>
            </a:r>
            <a:endParaRPr lang="en-US" dirty="0"/>
          </a:p>
        </p:txBody>
      </p:sp>
      <p:sp>
        <p:nvSpPr>
          <p:cNvPr id="3" name="Content Placeholder 2"/>
          <p:cNvSpPr>
            <a:spLocks noGrp="1"/>
          </p:cNvSpPr>
          <p:nvPr>
            <p:ph idx="1"/>
          </p:nvPr>
        </p:nvSpPr>
        <p:spPr>
          <a:xfrm>
            <a:off x="457201" y="1600201"/>
            <a:ext cx="5122912" cy="4525963"/>
          </a:xfrm>
        </p:spPr>
        <p:txBody>
          <a:bodyPr/>
          <a:lstStyle/>
          <a:p>
            <a:r>
              <a:rPr lang="en-US" sz="3600" dirty="0" smtClean="0"/>
              <a:t>If your business is not taking advantage of the Mobile ad space, you’re missing out on the hottest trend that’s getting small businesses seeing Green again.</a:t>
            </a:r>
          </a:p>
          <a:p>
            <a:endParaRPr lang="en-US" sz="3600" dirty="0"/>
          </a:p>
        </p:txBody>
      </p:sp>
      <p:pic>
        <p:nvPicPr>
          <p:cNvPr id="5" name="Picture 2" descr="C:\Users\cafe\Documents\SM\SocialMediaPPT\sponsor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088" y="2348880"/>
            <a:ext cx="3604076" cy="274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04385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400" dirty="0" smtClean="0">
                <a:solidFill>
                  <a:schemeClr val="accent1"/>
                </a:solidFill>
              </a:rPr>
              <a:t>#2 </a:t>
            </a:r>
            <a:r>
              <a:rPr lang="en-US" sz="4400" dirty="0" smtClean="0">
                <a:solidFill>
                  <a:schemeClr val="tx1">
                    <a:lumMod val="75000"/>
                    <a:lumOff val="25000"/>
                  </a:schemeClr>
                </a:solidFill>
              </a:rPr>
              <a:t>– Customer sends TEXT</a:t>
            </a:r>
            <a:endParaRPr lang="en-US" sz="4400" dirty="0">
              <a:solidFill>
                <a:schemeClr val="tx1">
                  <a:lumMod val="75000"/>
                  <a:lumOff val="25000"/>
                </a:schemeClr>
              </a:solidFill>
            </a:endParaRPr>
          </a:p>
        </p:txBody>
      </p:sp>
      <p:grpSp>
        <p:nvGrpSpPr>
          <p:cNvPr id="3" name="Group 2"/>
          <p:cNvGrpSpPr/>
          <p:nvPr/>
        </p:nvGrpSpPr>
        <p:grpSpPr>
          <a:xfrm>
            <a:off x="-324544" y="1028735"/>
            <a:ext cx="4464496" cy="5352593"/>
            <a:chOff x="-324544" y="1028734"/>
            <a:chExt cx="4464496" cy="5917461"/>
          </a:xfrm>
        </p:grpSpPr>
        <p:pic>
          <p:nvPicPr>
            <p:cNvPr id="3072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4544" y="1028734"/>
              <a:ext cx="4464496" cy="591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Rectangle 4"/>
            <p:cNvSpPr>
              <a:spLocks noChangeArrowheads="1"/>
            </p:cNvSpPr>
            <p:nvPr/>
          </p:nvSpPr>
          <p:spPr bwMode="auto">
            <a:xfrm>
              <a:off x="755576" y="2801641"/>
              <a:ext cx="2304256" cy="1028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Aft>
                  <a:spcPts val="1000"/>
                </a:spcAft>
              </a:pPr>
              <a:r>
                <a:rPr lang="en-US" sz="1600" b="1" dirty="0">
                  <a:latin typeface="Tahoma" pitchFamily="34" charset="0"/>
                </a:rPr>
                <a:t>To:  72727</a:t>
              </a:r>
            </a:p>
            <a:p>
              <a:pPr>
                <a:spcAft>
                  <a:spcPts val="1000"/>
                </a:spcAft>
              </a:pPr>
              <a:r>
                <a:rPr lang="en-US" sz="1600" b="1" dirty="0">
                  <a:latin typeface="Tahoma" pitchFamily="34" charset="0"/>
                </a:rPr>
                <a:t>MSG:  2offpizza</a:t>
              </a:r>
            </a:p>
            <a:p>
              <a:endParaRPr lang="en-US" b="1" dirty="0"/>
            </a:p>
          </p:txBody>
        </p:sp>
      </p:grpSp>
      <p:grpSp>
        <p:nvGrpSpPr>
          <p:cNvPr id="4" name="Group 3"/>
          <p:cNvGrpSpPr/>
          <p:nvPr/>
        </p:nvGrpSpPr>
        <p:grpSpPr>
          <a:xfrm>
            <a:off x="5164138" y="1028735"/>
            <a:ext cx="4232398" cy="5352593"/>
            <a:chOff x="5164138" y="1028734"/>
            <a:chExt cx="4232398" cy="5917461"/>
          </a:xfrm>
        </p:grpSpPr>
        <p:pic>
          <p:nvPicPr>
            <p:cNvPr id="30724"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64138" y="1028734"/>
              <a:ext cx="4232398" cy="591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Rectangle 5"/>
            <p:cNvSpPr>
              <a:spLocks noChangeArrowheads="1"/>
            </p:cNvSpPr>
            <p:nvPr/>
          </p:nvSpPr>
          <p:spPr bwMode="auto">
            <a:xfrm>
              <a:off x="6156176" y="2832348"/>
              <a:ext cx="1872208" cy="1028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Aft>
                  <a:spcPts val="1000"/>
                </a:spcAft>
              </a:pPr>
              <a:r>
                <a:rPr lang="en-US" sz="1100" b="1" dirty="0">
                  <a:latin typeface="Tahoma" pitchFamily="34" charset="0"/>
                </a:rPr>
                <a:t>Pizza Hut: $2 OFF any Pizza Delivered right to your door all weekend through Thurs 3/21. </a:t>
              </a:r>
              <a:r>
                <a:rPr lang="en-US" sz="1100" b="1" dirty="0">
                  <a:latin typeface="Tahoma" pitchFamily="34" charset="0"/>
                  <a:hlinkClick r:id="rId3"/>
                </a:rPr>
                <a:t>1(555)555-5555</a:t>
              </a:r>
              <a:r>
                <a:rPr lang="en-US" sz="1100" b="1" dirty="0">
                  <a:latin typeface="Tahoma" pitchFamily="34" charset="0"/>
                </a:rPr>
                <a:t> </a:t>
              </a:r>
              <a:r>
                <a:rPr lang="en-US" sz="1100" b="1" dirty="0" smtClean="0">
                  <a:latin typeface="Tahoma" pitchFamily="34" charset="0"/>
                </a:rPr>
                <a:t>Reply </a:t>
              </a:r>
              <a:r>
                <a:rPr lang="en-US" sz="1100" b="1" dirty="0">
                  <a:latin typeface="Tahoma" pitchFamily="34" charset="0"/>
                </a:rPr>
                <a:t>STOP 2end</a:t>
              </a:r>
            </a:p>
            <a:p>
              <a:endParaRPr lang="en-US" b="1" dirty="0"/>
            </a:p>
          </p:txBody>
        </p:sp>
      </p:grpSp>
      <p:sp>
        <p:nvSpPr>
          <p:cNvPr id="6" name="TextBox 21"/>
          <p:cNvSpPr txBox="1">
            <a:spLocks noChangeArrowheads="1"/>
          </p:cNvSpPr>
          <p:nvPr/>
        </p:nvSpPr>
        <p:spPr bwMode="auto">
          <a:xfrm>
            <a:off x="3563888" y="2546761"/>
            <a:ext cx="2057400" cy="2000251"/>
          </a:xfrm>
          <a:prstGeom prst="rect">
            <a:avLst/>
          </a:prstGeom>
          <a:noFill/>
          <a:ln w="9525">
            <a:noFill/>
            <a:miter lim="800000"/>
            <a:headEnd/>
            <a:tailEnd/>
          </a:ln>
        </p:spPr>
        <p:txBody>
          <a:bodyPr/>
          <a:lstStyle/>
          <a:p>
            <a:pPr>
              <a:spcAft>
                <a:spcPts val="1000"/>
              </a:spcAft>
              <a:defRPr/>
            </a:pPr>
            <a:r>
              <a:rPr lang="en-US" sz="1400" b="1" dirty="0" smtClean="0">
                <a:effectLst>
                  <a:outerShdw blurRad="50800" dist="38100" dir="5400000" algn="t" rotWithShape="0">
                    <a:schemeClr val="bg1">
                      <a:alpha val="95000"/>
                    </a:schemeClr>
                  </a:outerShdw>
                </a:effectLst>
                <a:latin typeface="Tahoma" pitchFamily="34" charset="0"/>
              </a:rPr>
              <a:t>This automatically puts them in your database so you can now text them offers to entice them back to your store!</a:t>
            </a:r>
            <a:endParaRPr lang="en-US" sz="1600" b="1" dirty="0">
              <a:effectLst>
                <a:outerShdw blurRad="50800" dist="38100" dir="5400000" algn="t" rotWithShape="0">
                  <a:schemeClr val="bg1">
                    <a:alpha val="95000"/>
                  </a:schemeClr>
                </a:outerShdw>
              </a:effectLst>
            </a:endParaRPr>
          </a:p>
        </p:txBody>
      </p:sp>
    </p:spTree>
    <p:extLst>
      <p:ext uri="{BB962C8B-B14F-4D97-AF65-F5344CB8AC3E}">
        <p14:creationId xmlns:p14="http://schemas.microsoft.com/office/powerpoint/2010/main" val="2885116601"/>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pPr fontAlgn="auto">
              <a:spcBef>
                <a:spcPts val="0"/>
              </a:spcBef>
              <a:spcAft>
                <a:spcPts val="0"/>
              </a:spcAft>
              <a:defRPr/>
            </a:pPr>
            <a:r>
              <a:rPr lang="en-US" sz="4930" dirty="0" smtClean="0">
                <a:solidFill>
                  <a:schemeClr val="accent1"/>
                </a:solidFill>
              </a:rPr>
              <a:t>#3 </a:t>
            </a:r>
            <a:r>
              <a:rPr lang="en-US" sz="4930" dirty="0">
                <a:solidFill>
                  <a:schemeClr val="tx1">
                    <a:lumMod val="75000"/>
                    <a:lumOff val="25000"/>
                  </a:schemeClr>
                </a:solidFill>
              </a:rPr>
              <a:t>– </a:t>
            </a:r>
            <a:r>
              <a:rPr lang="en-US" sz="4930" dirty="0" smtClean="0">
                <a:solidFill>
                  <a:schemeClr val="tx1">
                    <a:lumMod val="75000"/>
                    <a:lumOff val="25000"/>
                  </a:schemeClr>
                </a:solidFill>
              </a:rPr>
              <a:t>Automated </a:t>
            </a:r>
            <a:r>
              <a:rPr lang="en-US" sz="4930" dirty="0" err="1" smtClean="0">
                <a:solidFill>
                  <a:schemeClr val="tx1">
                    <a:lumMod val="75000"/>
                    <a:lumOff val="25000"/>
                  </a:schemeClr>
                </a:solidFill>
              </a:rPr>
              <a:t>sms</a:t>
            </a:r>
            <a:r>
              <a:rPr lang="en-US" sz="4930" dirty="0" smtClean="0">
                <a:solidFill>
                  <a:schemeClr val="tx1">
                    <a:lumMod val="75000"/>
                    <a:lumOff val="25000"/>
                  </a:schemeClr>
                </a:solidFill>
              </a:rPr>
              <a:t> offers</a:t>
            </a:r>
            <a:endParaRPr lang="en-US" sz="4930" dirty="0">
              <a:solidFill>
                <a:schemeClr val="tx1">
                  <a:lumMod val="75000"/>
                  <a:lumOff val="25000"/>
                </a:schemeClr>
              </a:solidFill>
            </a:endParaRPr>
          </a:p>
        </p:txBody>
      </p:sp>
      <p:sp>
        <p:nvSpPr>
          <p:cNvPr id="31747" name="Content Placeholder 2"/>
          <p:cNvSpPr>
            <a:spLocks noGrp="1"/>
          </p:cNvSpPr>
          <p:nvPr>
            <p:ph idx="1"/>
          </p:nvPr>
        </p:nvSpPr>
        <p:spPr>
          <a:xfrm>
            <a:off x="457200" y="1700809"/>
            <a:ext cx="5626968" cy="4208463"/>
          </a:xfrm>
        </p:spPr>
        <p:txBody>
          <a:bodyPr/>
          <a:lstStyle/>
          <a:p>
            <a:r>
              <a:rPr lang="en-US" sz="2400" dirty="0" smtClean="0"/>
              <a:t>Automated but </a:t>
            </a:r>
            <a:r>
              <a:rPr lang="en-US" sz="2400" i="1" dirty="0" smtClean="0"/>
              <a:t>customized</a:t>
            </a:r>
            <a:r>
              <a:rPr lang="en-US" sz="2400" dirty="0" smtClean="0"/>
              <a:t> </a:t>
            </a:r>
            <a:r>
              <a:rPr lang="en-US" sz="2400" dirty="0" err="1" smtClean="0"/>
              <a:t>sms</a:t>
            </a:r>
            <a:r>
              <a:rPr lang="en-US" sz="2400" dirty="0" smtClean="0"/>
              <a:t> service sends coupons to customers to bring them back to spend more money</a:t>
            </a:r>
          </a:p>
          <a:p>
            <a:endParaRPr lang="en-US" sz="2400" dirty="0" smtClean="0"/>
          </a:p>
          <a:p>
            <a:r>
              <a:rPr lang="en-US" sz="2400" dirty="0" smtClean="0"/>
              <a:t>Limit it to 2-3 promotions per month</a:t>
            </a:r>
          </a:p>
          <a:p>
            <a:endParaRPr lang="en-US" sz="2400" dirty="0" smtClean="0"/>
          </a:p>
          <a:p>
            <a:r>
              <a:rPr lang="en-US" sz="2400" dirty="0" smtClean="0"/>
              <a:t>Each mobile customer in your database will bring you an average of </a:t>
            </a:r>
            <a:r>
              <a:rPr lang="en-US" sz="2400" b="1" dirty="0" smtClean="0"/>
              <a:t>2 more transactions</a:t>
            </a:r>
            <a:r>
              <a:rPr lang="en-US" sz="2400" dirty="0" smtClean="0"/>
              <a:t>!</a:t>
            </a:r>
          </a:p>
        </p:txBody>
      </p:sp>
      <p:pic>
        <p:nvPicPr>
          <p:cNvPr id="5122" name="Picture 2" descr="C:\Users\cafe\Documents\WSOPPT\blackberry.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52701" y="1508788"/>
            <a:ext cx="2366075" cy="4080452"/>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940431"/>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401050" cy="1143000"/>
          </a:xfrm>
        </p:spPr>
        <p:txBody>
          <a:bodyPr/>
          <a:lstStyle/>
          <a:p>
            <a:pPr fontAlgn="auto">
              <a:spcBef>
                <a:spcPts val="0"/>
              </a:spcBef>
              <a:spcAft>
                <a:spcPts val="0"/>
              </a:spcAft>
              <a:defRPr/>
            </a:pPr>
            <a:r>
              <a:rPr lang="en-US" sz="4930" dirty="0" smtClean="0">
                <a:solidFill>
                  <a:schemeClr val="tx1">
                    <a:lumMod val="75000"/>
                    <a:lumOff val="25000"/>
                  </a:schemeClr>
                </a:solidFill>
              </a:rPr>
              <a:t>Customized </a:t>
            </a:r>
            <a:r>
              <a:rPr lang="en-US" sz="4930" dirty="0">
                <a:solidFill>
                  <a:schemeClr val="accent1"/>
                </a:solidFill>
              </a:rPr>
              <a:t>SMS</a:t>
            </a:r>
            <a:r>
              <a:rPr lang="en-US" sz="4930" dirty="0" smtClean="0">
                <a:solidFill>
                  <a:schemeClr val="tx1">
                    <a:lumMod val="75000"/>
                    <a:lumOff val="25000"/>
                  </a:schemeClr>
                </a:solidFill>
              </a:rPr>
              <a:t> Marketing </a:t>
            </a:r>
            <a:endParaRPr lang="en-US" sz="4930" dirty="0">
              <a:solidFill>
                <a:schemeClr val="tx1">
                  <a:lumMod val="75000"/>
                  <a:lumOff val="25000"/>
                </a:schemeClr>
              </a:solidFill>
            </a:endParaRPr>
          </a:p>
        </p:txBody>
      </p:sp>
      <p:pic>
        <p:nvPicPr>
          <p:cNvPr id="46083" name="Picture 2" descr="solutions-stock"/>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401" y="1772816"/>
            <a:ext cx="3830239" cy="36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ectangle 3"/>
          <p:cNvSpPr>
            <a:spLocks noChangeArrowheads="1"/>
          </p:cNvSpPr>
          <p:nvPr/>
        </p:nvSpPr>
        <p:spPr bwMode="auto">
          <a:xfrm>
            <a:off x="3779838" y="1628775"/>
            <a:ext cx="4691062"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000"/>
              </a:spcAft>
            </a:pPr>
            <a:r>
              <a:rPr lang="en-US" sz="2400" b="1" dirty="0" smtClean="0">
                <a:latin typeface="Tahoma" pitchFamily="34" charset="0"/>
              </a:rPr>
              <a:t>Selection of services offered:</a:t>
            </a:r>
            <a:endParaRPr lang="en-US" sz="2400" b="1" dirty="0">
              <a:latin typeface="Tahoma" pitchFamily="34" charset="0"/>
            </a:endParaRPr>
          </a:p>
          <a:p>
            <a:pPr marL="342900" indent="-342900">
              <a:spcBef>
                <a:spcPct val="20000"/>
              </a:spcBef>
              <a:buClr>
                <a:schemeClr val="accent1"/>
              </a:buClr>
              <a:buSzPct val="120000"/>
              <a:buFont typeface="Wingdings" pitchFamily="2" charset="2"/>
              <a:buChar char="§"/>
            </a:pPr>
            <a:r>
              <a:rPr lang="en-US" sz="2400" dirty="0">
                <a:latin typeface="+mn-lt"/>
                <a:cs typeface="+mn-cs"/>
              </a:rPr>
              <a:t>Appointment reminders</a:t>
            </a:r>
          </a:p>
          <a:p>
            <a:pPr marL="342900" indent="-342900">
              <a:spcBef>
                <a:spcPct val="20000"/>
              </a:spcBef>
              <a:buClr>
                <a:schemeClr val="accent1"/>
              </a:buClr>
              <a:buSzPct val="120000"/>
              <a:buFont typeface="Wingdings" pitchFamily="2" charset="2"/>
              <a:buChar char="§"/>
            </a:pPr>
            <a:r>
              <a:rPr lang="en-US" sz="2400" dirty="0">
                <a:latin typeface="+mn-lt"/>
                <a:cs typeface="+mn-cs"/>
              </a:rPr>
              <a:t>Automated text campaigns</a:t>
            </a:r>
          </a:p>
          <a:p>
            <a:pPr marL="342900" indent="-342900">
              <a:spcBef>
                <a:spcPct val="20000"/>
              </a:spcBef>
              <a:buClr>
                <a:schemeClr val="accent1"/>
              </a:buClr>
              <a:buSzPct val="120000"/>
              <a:buFont typeface="Wingdings" pitchFamily="2" charset="2"/>
              <a:buChar char="§"/>
            </a:pPr>
            <a:r>
              <a:rPr lang="en-US" sz="2400" dirty="0">
                <a:latin typeface="+mn-lt"/>
                <a:cs typeface="+mn-cs"/>
              </a:rPr>
              <a:t>Coupons and special offers</a:t>
            </a:r>
          </a:p>
          <a:p>
            <a:pPr marL="342900" indent="-342900">
              <a:spcBef>
                <a:spcPct val="20000"/>
              </a:spcBef>
              <a:buClr>
                <a:schemeClr val="accent1"/>
              </a:buClr>
              <a:buSzPct val="120000"/>
              <a:buFont typeface="Wingdings" pitchFamily="2" charset="2"/>
              <a:buChar char="§"/>
            </a:pPr>
            <a:r>
              <a:rPr lang="en-US" sz="2400" dirty="0">
                <a:latin typeface="+mn-lt"/>
                <a:cs typeface="+mn-cs"/>
              </a:rPr>
              <a:t>Customer surveys</a:t>
            </a:r>
          </a:p>
          <a:p>
            <a:pPr marL="342900" indent="-342900">
              <a:spcBef>
                <a:spcPct val="20000"/>
              </a:spcBef>
              <a:buClr>
                <a:schemeClr val="accent1"/>
              </a:buClr>
              <a:buSzPct val="120000"/>
              <a:buFont typeface="Wingdings" pitchFamily="2" charset="2"/>
              <a:buChar char="§"/>
            </a:pPr>
            <a:r>
              <a:rPr lang="en-US" sz="2400" dirty="0">
                <a:latin typeface="+mn-lt"/>
                <a:cs typeface="+mn-cs"/>
              </a:rPr>
              <a:t>Product voting</a:t>
            </a:r>
          </a:p>
          <a:p>
            <a:pPr marL="342900" indent="-342900">
              <a:spcBef>
                <a:spcPct val="20000"/>
              </a:spcBef>
              <a:buClr>
                <a:schemeClr val="accent1"/>
              </a:buClr>
              <a:buSzPct val="120000"/>
              <a:buFont typeface="Wingdings" pitchFamily="2" charset="2"/>
              <a:buChar char="§"/>
            </a:pPr>
            <a:r>
              <a:rPr lang="en-US" sz="2400" dirty="0">
                <a:latin typeface="+mn-lt"/>
                <a:cs typeface="+mn-cs"/>
              </a:rPr>
              <a:t>SMS broadcasting</a:t>
            </a:r>
          </a:p>
          <a:p>
            <a:pPr>
              <a:spcAft>
                <a:spcPts val="1000"/>
              </a:spcAft>
            </a:pPr>
            <a:endParaRPr lang="en-US" sz="2400" dirty="0" smtClean="0">
              <a:latin typeface="Tahoma" pitchFamily="34" charset="0"/>
            </a:endParaRPr>
          </a:p>
        </p:txBody>
      </p:sp>
    </p:spTree>
    <p:extLst>
      <p:ext uri="{BB962C8B-B14F-4D97-AF65-F5344CB8AC3E}">
        <p14:creationId xmlns:p14="http://schemas.microsoft.com/office/powerpoint/2010/main" val="29917515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1 CuadroTexto"/>
          <p:cNvSpPr txBox="1"/>
          <p:nvPr/>
        </p:nvSpPr>
        <p:spPr>
          <a:xfrm>
            <a:off x="2480652" y="896508"/>
            <a:ext cx="6483836" cy="2308324"/>
          </a:xfrm>
          <a:prstGeom prst="rect">
            <a:avLst/>
          </a:prstGeom>
          <a:noFill/>
        </p:spPr>
        <p:txBody>
          <a:bodyPr wrap="square">
            <a:spAutoFit/>
          </a:bodyPr>
          <a:lstStyle/>
          <a:p>
            <a:pPr algn="r" fontAlgn="auto">
              <a:spcBef>
                <a:spcPts val="0"/>
              </a:spcBef>
              <a:spcAft>
                <a:spcPts val="0"/>
              </a:spcAft>
              <a:defRPr/>
            </a:pPr>
            <a:r>
              <a:rPr lang="es-HN" sz="7200" b="1" dirty="0">
                <a:latin typeface="+mn-lt"/>
                <a:cs typeface="+mn-cs"/>
              </a:rPr>
              <a:t>MOBILE </a:t>
            </a:r>
            <a:endParaRPr lang="es-HN" sz="7200" b="1" dirty="0" smtClean="0">
              <a:latin typeface="+mn-lt"/>
              <a:cs typeface="+mn-cs"/>
            </a:endParaRPr>
          </a:p>
          <a:p>
            <a:pPr algn="r" fontAlgn="auto">
              <a:spcBef>
                <a:spcPts val="0"/>
              </a:spcBef>
              <a:spcAft>
                <a:spcPts val="0"/>
              </a:spcAft>
              <a:defRPr/>
            </a:pPr>
            <a:r>
              <a:rPr lang="es-HN" sz="7200" b="1" dirty="0" smtClean="0">
                <a:latin typeface="+mn-lt"/>
                <a:cs typeface="+mn-cs"/>
              </a:rPr>
              <a:t>APPS</a:t>
            </a:r>
            <a:endParaRPr lang="es-HN" sz="7200" b="1" dirty="0">
              <a:latin typeface="+mn-lt"/>
              <a:cs typeface="+mn-cs"/>
            </a:endParaRPr>
          </a:p>
        </p:txBody>
      </p:sp>
      <p:sp>
        <p:nvSpPr>
          <p:cNvPr id="4" name="Rectangle 3"/>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solutions-stock"/>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315" y="674580"/>
            <a:ext cx="5151757" cy="484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93868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Why Mobile </a:t>
            </a:r>
            <a:r>
              <a:rPr lang="en-CA" dirty="0" err="1" smtClean="0">
                <a:solidFill>
                  <a:schemeClr val="accent1"/>
                </a:solidFill>
              </a:rPr>
              <a:t>AppS</a:t>
            </a:r>
            <a:r>
              <a:rPr lang="en-CA" dirty="0" smtClean="0">
                <a:solidFill>
                  <a:srgbClr val="FF0000"/>
                </a:solidFill>
              </a:rPr>
              <a:t>?</a:t>
            </a:r>
            <a:endParaRPr lang="en-CA" dirty="0">
              <a:solidFill>
                <a:srgbClr val="FF0000"/>
              </a:solidFill>
            </a:endParaRPr>
          </a:p>
        </p:txBody>
      </p:sp>
      <p:sp>
        <p:nvSpPr>
          <p:cNvPr id="4" name="Content Placeholder 3"/>
          <p:cNvSpPr>
            <a:spLocks noGrp="1"/>
          </p:cNvSpPr>
          <p:nvPr>
            <p:ph idx="1"/>
          </p:nvPr>
        </p:nvSpPr>
        <p:spPr/>
        <p:txBody>
          <a:bodyPr>
            <a:normAutofit/>
          </a:bodyPr>
          <a:lstStyle/>
          <a:p>
            <a:r>
              <a:rPr lang="en-CA" sz="2800" dirty="0" smtClean="0"/>
              <a:t>FACT: Mobile app downloads will reach76.9 billion in 2014</a:t>
            </a:r>
          </a:p>
          <a:p>
            <a:endParaRPr lang="en-CA" sz="2800" dirty="0" smtClean="0"/>
          </a:p>
          <a:p>
            <a:r>
              <a:rPr lang="en-CA" sz="2800" dirty="0" smtClean="0"/>
              <a:t>And will generate $35 billion in sales</a:t>
            </a:r>
            <a:br>
              <a:rPr lang="en-CA" sz="2800" dirty="0" smtClean="0"/>
            </a:br>
            <a:r>
              <a:rPr lang="en-CA" sz="2800" dirty="0" smtClean="0"/>
              <a:t>	</a:t>
            </a:r>
            <a:r>
              <a:rPr lang="en-CA" sz="1800" i="1" dirty="0" smtClean="0"/>
              <a:t>Source: IDC</a:t>
            </a:r>
          </a:p>
          <a:p>
            <a:endParaRPr lang="en-CA" sz="2800" dirty="0" smtClean="0"/>
          </a:p>
          <a:p>
            <a:r>
              <a:rPr lang="en-CA" sz="2800" dirty="0" smtClean="0"/>
              <a:t>Mobile apps provide the best mobile experience possible to consumers</a:t>
            </a:r>
          </a:p>
          <a:p>
            <a:endParaRPr lang="en-CA" sz="2800" dirty="0"/>
          </a:p>
        </p:txBody>
      </p:sp>
    </p:spTree>
    <p:extLst>
      <p:ext uri="{BB962C8B-B14F-4D97-AF65-F5344CB8AC3E}">
        <p14:creationId xmlns:p14="http://schemas.microsoft.com/office/powerpoint/2010/main" val="10219550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Mobile </a:t>
            </a:r>
            <a:r>
              <a:rPr lang="en-US" dirty="0" smtClean="0">
                <a:solidFill>
                  <a:schemeClr val="accent1"/>
                </a:solidFill>
              </a:rPr>
              <a:t>Apps</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sz="2400" dirty="0" smtClean="0"/>
              <a:t>FACT: Your customers prefer apps over mobile websites</a:t>
            </a:r>
            <a:br>
              <a:rPr lang="en-US" sz="2400" dirty="0" smtClean="0"/>
            </a:br>
            <a:r>
              <a:rPr lang="en-US" sz="2400" dirty="0" smtClean="0"/>
              <a:t>	</a:t>
            </a:r>
            <a:r>
              <a:rPr lang="en-US" sz="1600" i="1" dirty="0" smtClean="0"/>
              <a:t>Sources: </a:t>
            </a:r>
            <a:r>
              <a:rPr lang="en-US" sz="1600" i="1" dirty="0" err="1" smtClean="0"/>
              <a:t>comScore</a:t>
            </a:r>
            <a:r>
              <a:rPr lang="en-US" sz="1600" i="1" dirty="0" smtClean="0"/>
              <a:t>, </a:t>
            </a:r>
            <a:r>
              <a:rPr lang="en-US" sz="1600" i="1" dirty="0" err="1" smtClean="0"/>
              <a:t>Alexa</a:t>
            </a:r>
            <a:r>
              <a:rPr lang="en-US" sz="1600" i="1" dirty="0" smtClean="0"/>
              <a:t>, Flurry Analytics, 2012</a:t>
            </a:r>
          </a:p>
          <a:p>
            <a:pPr>
              <a:buNone/>
            </a:pPr>
            <a:endParaRPr lang="en-US" sz="2400" dirty="0" smtClean="0"/>
          </a:p>
          <a:p>
            <a:endParaRPr lang="en-US" sz="2400" dirty="0"/>
          </a:p>
          <a:p>
            <a:pPr>
              <a:buNone/>
            </a:pPr>
            <a:endParaRPr lang="en-US" sz="2400" dirty="0" smtClean="0"/>
          </a:p>
        </p:txBody>
      </p:sp>
      <p:pic>
        <p:nvPicPr>
          <p:cNvPr id="1026" name="Picture 2"/>
          <p:cNvPicPr>
            <a:picLocks noChangeAspect="1" noChangeArrowheads="1"/>
          </p:cNvPicPr>
          <p:nvPr/>
        </p:nvPicPr>
        <p:blipFill>
          <a:blip r:embed="rId3"/>
          <a:stretch>
            <a:fillRect/>
          </a:stretch>
        </p:blipFill>
        <p:spPr bwMode="auto">
          <a:xfrm>
            <a:off x="2267744" y="2420888"/>
            <a:ext cx="4985148" cy="3531147"/>
          </a:xfrm>
          <a:prstGeom prst="rect">
            <a:avLst/>
          </a:prstGeom>
          <a:noFill/>
          <a:ln>
            <a:noFill/>
          </a:ln>
        </p:spPr>
      </p:pic>
    </p:spTree>
    <p:extLst>
      <p:ext uri="{BB962C8B-B14F-4D97-AF65-F5344CB8AC3E}">
        <p14:creationId xmlns:p14="http://schemas.microsoft.com/office/powerpoint/2010/main" val="15777759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err="1" smtClean="0">
                <a:solidFill>
                  <a:schemeClr val="tx1">
                    <a:lumMod val="75000"/>
                    <a:lumOff val="25000"/>
                  </a:schemeClr>
                </a:solidFill>
              </a:rPr>
              <a:t>WhY</a:t>
            </a:r>
            <a:r>
              <a:rPr lang="en-US" sz="4930" dirty="0" smtClean="0">
                <a:solidFill>
                  <a:schemeClr val="tx1">
                    <a:lumMod val="75000"/>
                    <a:lumOff val="25000"/>
                  </a:schemeClr>
                </a:solidFill>
              </a:rPr>
              <a:t> THE </a:t>
            </a:r>
            <a:r>
              <a:rPr lang="en-US" sz="4930" dirty="0" smtClean="0">
                <a:solidFill>
                  <a:srgbClr val="FF0000"/>
                </a:solidFill>
              </a:rPr>
              <a:t>RUSH??</a:t>
            </a:r>
            <a:endParaRPr lang="en-US" sz="4930" dirty="0">
              <a:solidFill>
                <a:srgbClr val="FF0000"/>
              </a:solidFill>
            </a:endParaRPr>
          </a:p>
        </p:txBody>
      </p:sp>
      <p:sp>
        <p:nvSpPr>
          <p:cNvPr id="3" name="Content Placeholder 2"/>
          <p:cNvSpPr>
            <a:spLocks noGrp="1"/>
          </p:cNvSpPr>
          <p:nvPr>
            <p:ph idx="1"/>
          </p:nvPr>
        </p:nvSpPr>
        <p:spPr/>
        <p:txBody>
          <a:bodyPr rtlCol="0">
            <a:normAutofit/>
          </a:bodyPr>
          <a:lstStyle/>
          <a:p>
            <a:pPr fontAlgn="auto">
              <a:spcAft>
                <a:spcPts val="0"/>
              </a:spcAft>
              <a:defRPr/>
            </a:pPr>
            <a:r>
              <a:rPr lang="en-US" sz="3600" dirty="0" smtClean="0">
                <a:effectLst>
                  <a:outerShdw blurRad="76200" dist="38100" dir="5400000" sx="101000" sy="101000" algn="t" rotWithShape="0">
                    <a:schemeClr val="bg1">
                      <a:alpha val="89000"/>
                    </a:schemeClr>
                  </a:outerShdw>
                </a:effectLst>
              </a:rPr>
              <a:t>In </a:t>
            </a:r>
            <a:r>
              <a:rPr lang="en-US" sz="3600" dirty="0">
                <a:effectLst>
                  <a:outerShdw blurRad="76200" dist="38100" dir="5400000" sx="101000" sy="101000" algn="t" rotWithShape="0">
                    <a:schemeClr val="bg1">
                      <a:alpha val="89000"/>
                    </a:schemeClr>
                  </a:outerShdw>
                </a:effectLst>
              </a:rPr>
              <a:t>just over 3 years, over 20 billion apps have been </a:t>
            </a:r>
            <a:r>
              <a:rPr lang="en-US" sz="3600" dirty="0" smtClean="0">
                <a:effectLst>
                  <a:outerShdw blurRad="76200" dist="38100" dir="5400000" sx="101000" sy="101000" algn="t" rotWithShape="0">
                    <a:schemeClr val="bg1">
                      <a:alpha val="89000"/>
                    </a:schemeClr>
                  </a:outerShdw>
                </a:effectLst>
              </a:rPr>
              <a:t>downloaded </a:t>
            </a:r>
            <a:r>
              <a:rPr lang="en-US" sz="3600" dirty="0">
                <a:effectLst>
                  <a:outerShdw blurRad="76200" dist="38100" dir="5400000" sx="101000" sy="101000" algn="t" rotWithShape="0">
                    <a:schemeClr val="bg1">
                      <a:alpha val="89000"/>
                    </a:schemeClr>
                  </a:outerShdw>
                </a:effectLst>
              </a:rPr>
              <a:t>between iPhone and Android </a:t>
            </a:r>
            <a:r>
              <a:rPr lang="en-US" sz="3600" dirty="0" smtClean="0">
                <a:effectLst>
                  <a:outerShdw blurRad="76200" dist="38100" dir="5400000" sx="101000" sy="101000" algn="t" rotWithShape="0">
                    <a:schemeClr val="bg1">
                      <a:alpha val="89000"/>
                    </a:schemeClr>
                  </a:outerShdw>
                </a:effectLst>
              </a:rPr>
              <a:t>devices</a:t>
            </a:r>
            <a:endParaRPr lang="en-US" sz="3600" dirty="0">
              <a:effectLst>
                <a:outerShdw blurRad="76200" dist="38100" dir="5400000" sx="101000" sy="101000" algn="t" rotWithShape="0">
                  <a:schemeClr val="bg1">
                    <a:alpha val="89000"/>
                  </a:schemeClr>
                </a:outerShdw>
              </a:effectLst>
            </a:endParaRPr>
          </a:p>
          <a:p>
            <a:pPr fontAlgn="auto">
              <a:spcAft>
                <a:spcPts val="0"/>
              </a:spcAft>
              <a:defRPr/>
            </a:pPr>
            <a:r>
              <a:rPr lang="en-US" sz="3600" dirty="0" smtClean="0">
                <a:effectLst>
                  <a:outerShdw blurRad="76200" dist="38100" dir="5400000" sx="101000" sy="101000" algn="t" rotWithShape="0">
                    <a:schemeClr val="bg1">
                      <a:alpha val="89000"/>
                    </a:schemeClr>
                  </a:outerShdw>
                </a:effectLst>
              </a:rPr>
              <a:t>40</a:t>
            </a:r>
            <a:r>
              <a:rPr lang="en-US" sz="3600" dirty="0">
                <a:effectLst>
                  <a:outerShdw blurRad="76200" dist="38100" dir="5400000" sx="101000" sy="101000" algn="t" rotWithShape="0">
                    <a:schemeClr val="bg1">
                      <a:alpha val="89000"/>
                    </a:schemeClr>
                  </a:outerShdw>
                </a:effectLst>
              </a:rPr>
              <a:t>% of all Google Maps traffic is from mobile phones </a:t>
            </a:r>
            <a:endParaRPr lang="en-US" sz="3600" dirty="0">
              <a:solidFill>
                <a:srgbClr val="FF0000"/>
              </a:solidFill>
              <a:effectLst>
                <a:outerShdw blurRad="76200" dist="38100" dir="5400000" sx="101000" sy="101000" algn="t" rotWithShape="0">
                  <a:schemeClr val="bg1">
                    <a:alpha val="89000"/>
                  </a:schemeClr>
                </a:outerShdw>
              </a:effectLst>
            </a:endParaRPr>
          </a:p>
          <a:p>
            <a:pPr fontAlgn="auto">
              <a:spcAft>
                <a:spcPts val="0"/>
              </a:spcAft>
              <a:defRPr/>
            </a:pPr>
            <a:r>
              <a:rPr lang="en-US" sz="3600" dirty="0" smtClean="0">
                <a:effectLst>
                  <a:outerShdw blurRad="76200" dist="38100" dir="5400000" sx="101000" sy="101000" algn="t" rotWithShape="0">
                    <a:schemeClr val="bg1">
                      <a:alpha val="89000"/>
                    </a:schemeClr>
                  </a:outerShdw>
                </a:effectLst>
              </a:rPr>
              <a:t>100 Billion </a:t>
            </a:r>
            <a:r>
              <a:rPr lang="en-US" sz="3600" dirty="0">
                <a:effectLst>
                  <a:outerShdw blurRad="76200" dist="38100" dir="5400000" sx="101000" sy="101000" algn="t" rotWithShape="0">
                    <a:schemeClr val="bg1">
                      <a:alpha val="89000"/>
                    </a:schemeClr>
                  </a:outerShdw>
                </a:effectLst>
              </a:rPr>
              <a:t>“PUSH” Notifications sent </a:t>
            </a:r>
            <a:r>
              <a:rPr lang="en-US" dirty="0" smtClean="0">
                <a:effectLst>
                  <a:outerShdw blurRad="76200" dist="38100" dir="5400000" sx="101000" sy="101000" algn="t" rotWithShape="0">
                    <a:schemeClr val="bg1">
                      <a:alpha val="89000"/>
                    </a:schemeClr>
                  </a:outerShdw>
                </a:effectLst>
              </a:rPr>
              <a:t> </a:t>
            </a:r>
            <a:endParaRPr lang="en-US" dirty="0">
              <a:effectLst>
                <a:outerShdw blurRad="76200" dist="38100" dir="5400000" sx="101000" sy="101000" algn="t" rotWithShape="0">
                  <a:schemeClr val="bg1">
                    <a:alpha val="89000"/>
                  </a:schemeClr>
                </a:outerShdw>
              </a:effectLst>
            </a:endParaRPr>
          </a:p>
        </p:txBody>
      </p:sp>
    </p:spTree>
    <p:extLst>
      <p:ext uri="{BB962C8B-B14F-4D97-AF65-F5344CB8AC3E}">
        <p14:creationId xmlns:p14="http://schemas.microsoft.com/office/powerpoint/2010/main" val="8851989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QR </a:t>
            </a:r>
            <a:r>
              <a:rPr lang="en-US" sz="4930" dirty="0" smtClean="0">
                <a:solidFill>
                  <a:schemeClr val="accent1"/>
                </a:solidFill>
              </a:rPr>
              <a:t>Codes</a:t>
            </a:r>
            <a:endParaRPr lang="en-US" sz="4930" dirty="0">
              <a:solidFill>
                <a:schemeClr val="accent1"/>
              </a:solidFill>
            </a:endParaRPr>
          </a:p>
        </p:txBody>
      </p:sp>
      <p:sp>
        <p:nvSpPr>
          <p:cNvPr id="3" name="Content Placeholder 2"/>
          <p:cNvSpPr>
            <a:spLocks noGrp="1"/>
          </p:cNvSpPr>
          <p:nvPr>
            <p:ph idx="1"/>
          </p:nvPr>
        </p:nvSpPr>
        <p:spPr>
          <a:xfrm>
            <a:off x="457202" y="1357314"/>
            <a:ext cx="5051425" cy="4643437"/>
          </a:xfrm>
        </p:spPr>
        <p:txBody>
          <a:bodyPr rtlCol="0">
            <a:normAutofit fontScale="77500" lnSpcReduction="20000"/>
          </a:bodyPr>
          <a:lstStyle/>
          <a:p>
            <a:pPr fontAlgn="auto">
              <a:spcAft>
                <a:spcPts val="0"/>
              </a:spcAft>
              <a:defRPr/>
            </a:pPr>
            <a:r>
              <a:rPr lang="en-US" dirty="0" smtClean="0"/>
              <a:t>Are like “barcodes” in that you scan them with your mobile phone anywhere that it is placed</a:t>
            </a:r>
          </a:p>
          <a:p>
            <a:pPr fontAlgn="auto">
              <a:spcAft>
                <a:spcPts val="0"/>
              </a:spcAft>
              <a:defRPr/>
            </a:pPr>
            <a:r>
              <a:rPr lang="en-US" dirty="0" smtClean="0"/>
              <a:t>Once scanned, customer immediately sees either a coupon, website, or other interactive image</a:t>
            </a:r>
          </a:p>
          <a:p>
            <a:pPr fontAlgn="auto">
              <a:spcAft>
                <a:spcPts val="0"/>
              </a:spcAft>
              <a:defRPr/>
            </a:pPr>
            <a:r>
              <a:rPr lang="en-US" dirty="0" smtClean="0"/>
              <a:t>Code is linked to your mobile website</a:t>
            </a:r>
          </a:p>
          <a:p>
            <a:pPr fontAlgn="auto">
              <a:spcAft>
                <a:spcPts val="0"/>
              </a:spcAft>
              <a:defRPr/>
            </a:pPr>
            <a:r>
              <a:rPr lang="en-US" dirty="0"/>
              <a:t>Place in Ads, Direct Mail, In-Store, Magazines, or other </a:t>
            </a:r>
            <a:r>
              <a:rPr lang="en-US" dirty="0" smtClean="0"/>
              <a:t>medians</a:t>
            </a:r>
          </a:p>
          <a:p>
            <a:pPr fontAlgn="auto">
              <a:spcAft>
                <a:spcPts val="0"/>
              </a:spcAft>
              <a:defRPr/>
            </a:pPr>
            <a:r>
              <a:rPr lang="en-US" dirty="0" smtClean="0"/>
              <a:t>Used only with </a:t>
            </a:r>
            <a:r>
              <a:rPr lang="en-US" dirty="0" err="1" smtClean="0"/>
              <a:t>SmartPhones</a:t>
            </a:r>
            <a:endParaRPr lang="en-US" dirty="0"/>
          </a:p>
        </p:txBody>
      </p:sp>
      <p:pic>
        <p:nvPicPr>
          <p:cNvPr id="1026" name="Picture 2" descr="Restaurant-TableTent-2"/>
          <p:cNvPicPr>
            <a:picLocks noChangeAspect="1" noChangeArrowheads="1"/>
          </p:cNvPicPr>
          <p:nvPr/>
        </p:nvPicPr>
        <p:blipFill>
          <a:blip r:embed="rId2" cstate="print">
            <a:extLst/>
          </a:blip>
          <a:srcRect/>
          <a:stretch>
            <a:fillRect/>
          </a:stretch>
        </p:blipFill>
        <p:spPr bwMode="auto">
          <a:xfrm>
            <a:off x="5445760" y="1214424"/>
            <a:ext cx="3698240" cy="4812665"/>
          </a:xfrm>
          <a:prstGeom prst="rect">
            <a:avLst/>
          </a:prstGeom>
          <a:ln>
            <a:noFill/>
          </a:ln>
          <a:effectLst>
            <a:softEdge rad="112500"/>
          </a:effectLst>
          <a:extLst/>
        </p:spPr>
      </p:pic>
      <p:sp>
        <p:nvSpPr>
          <p:cNvPr id="41989" name="Rectangle 3"/>
          <p:cNvSpPr>
            <a:spLocks noChangeArrowheads="1"/>
          </p:cNvSpPr>
          <p:nvPr/>
        </p:nvSpPr>
        <p:spPr bwMode="auto">
          <a:xfrm>
            <a:off x="5795963" y="2506664"/>
            <a:ext cx="27368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latin typeface="Calibri" pitchFamily="34" charset="0"/>
              </a:rPr>
              <a:t>Scan this QR Code with your Smartphone for quick access to our mobile website.  </a:t>
            </a:r>
            <a:endParaRPr lang="en-US" sz="1200" dirty="0">
              <a:latin typeface="Calibri" pitchFamily="34" charset="0"/>
            </a:endParaRPr>
          </a:p>
          <a:p>
            <a:r>
              <a:rPr lang="en-US" sz="1200" b="1" dirty="0">
                <a:latin typeface="Calibri" pitchFamily="34" charset="0"/>
              </a:rPr>
              <a:t> </a:t>
            </a:r>
            <a:endParaRPr lang="en-US" sz="1200" dirty="0">
              <a:latin typeface="Calibri" pitchFamily="34" charset="0"/>
            </a:endParaRPr>
          </a:p>
          <a:p>
            <a:r>
              <a:rPr lang="en-US" sz="1200" b="1" dirty="0">
                <a:latin typeface="Calibri" pitchFamily="34" charset="0"/>
              </a:rPr>
              <a:t>Make reservations, see our menu, or order take-out from your mobile phone with click2call ordering! </a:t>
            </a:r>
            <a:endParaRPr lang="en-US" sz="1200" dirty="0">
              <a:latin typeface="Calibri" pitchFamily="34" charset="0"/>
            </a:endParaRPr>
          </a:p>
          <a:p>
            <a:r>
              <a:rPr lang="en-US" sz="1200" b="1" dirty="0">
                <a:latin typeface="Calibri" pitchFamily="34" charset="0"/>
              </a:rPr>
              <a:t> </a:t>
            </a:r>
            <a:endParaRPr lang="en-US" sz="1200" dirty="0">
              <a:latin typeface="Calibri" pitchFamily="34" charset="0"/>
            </a:endParaRPr>
          </a:p>
        </p:txBody>
      </p:sp>
    </p:spTree>
    <p:extLst>
      <p:ext uri="{BB962C8B-B14F-4D97-AF65-F5344CB8AC3E}">
        <p14:creationId xmlns:p14="http://schemas.microsoft.com/office/powerpoint/2010/main" val="4134004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30" dirty="0">
                <a:solidFill>
                  <a:schemeClr val="tx1">
                    <a:lumMod val="75000"/>
                    <a:lumOff val="25000"/>
                  </a:schemeClr>
                </a:solidFill>
              </a:rPr>
              <a:t>Loyalty Coupon QR </a:t>
            </a:r>
            <a:r>
              <a:rPr lang="en-US" sz="4930" dirty="0">
                <a:solidFill>
                  <a:schemeClr val="accent1"/>
                </a:solidFill>
              </a:rPr>
              <a:t>Codes</a:t>
            </a:r>
          </a:p>
        </p:txBody>
      </p:sp>
      <p:sp>
        <p:nvSpPr>
          <p:cNvPr id="3" name="Content Placeholder 2"/>
          <p:cNvSpPr>
            <a:spLocks noGrp="1"/>
          </p:cNvSpPr>
          <p:nvPr>
            <p:ph idx="1"/>
          </p:nvPr>
        </p:nvSpPr>
        <p:spPr>
          <a:xfrm>
            <a:off x="457199" y="1600202"/>
            <a:ext cx="5829215" cy="975244"/>
          </a:xfrm>
        </p:spPr>
        <p:txBody>
          <a:bodyPr>
            <a:normAutofit/>
          </a:bodyPr>
          <a:lstStyle/>
          <a:p>
            <a:r>
              <a:rPr lang="en-US" sz="2800" dirty="0" smtClean="0"/>
              <a:t>GPS coupons based on location</a:t>
            </a:r>
          </a:p>
        </p:txBody>
      </p:sp>
      <p:pic>
        <p:nvPicPr>
          <p:cNvPr id="6" name="Picture 5" descr="features1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44" y="2276872"/>
            <a:ext cx="2362487" cy="2381897"/>
          </a:xfrm>
          <a:prstGeom prst="rect">
            <a:avLst/>
          </a:prstGeom>
          <a:noFill/>
          <a:ln>
            <a:noFill/>
          </a:ln>
        </p:spPr>
      </p:pic>
      <p:pic>
        <p:nvPicPr>
          <p:cNvPr id="7" name="Picture 6" descr="16 cop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2509" y="1028733"/>
            <a:ext cx="3474027" cy="5472608"/>
          </a:xfrm>
          <a:prstGeom prst="rect">
            <a:avLst/>
          </a:prstGeom>
          <a:noFill/>
          <a:ln>
            <a:noFill/>
          </a:ln>
        </p:spPr>
      </p:pic>
      <p:sp>
        <p:nvSpPr>
          <p:cNvPr id="8" name="Content Placeholder 2"/>
          <p:cNvSpPr txBox="1">
            <a:spLocks/>
          </p:cNvSpPr>
          <p:nvPr/>
        </p:nvSpPr>
        <p:spPr bwMode="auto">
          <a:xfrm>
            <a:off x="467545" y="2132856"/>
            <a:ext cx="3600399"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fontAlgn="base">
              <a:spcBef>
                <a:spcPct val="20000"/>
              </a:spcBef>
              <a:spcAft>
                <a:spcPct val="0"/>
              </a:spcAft>
              <a:buClr>
                <a:schemeClr val="accent1"/>
              </a:buClr>
              <a:buSzPct val="120000"/>
              <a:buFont typeface="Wingdings" pitchFamily="2" charset="2"/>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C</a:t>
            </a:r>
            <a:r>
              <a:rPr lang="en-US" sz="2800" dirty="0" smtClean="0"/>
              <a:t>ustomers ‘check in’ to receive special offers when near your location</a:t>
            </a:r>
          </a:p>
          <a:p>
            <a:r>
              <a:rPr lang="en-US" sz="2800" dirty="0" smtClean="0"/>
              <a:t>14 million Americans scanned QR codes in July 2011</a:t>
            </a:r>
          </a:p>
        </p:txBody>
      </p:sp>
    </p:spTree>
    <p:extLst>
      <p:ext uri="{BB962C8B-B14F-4D97-AF65-F5344CB8AC3E}">
        <p14:creationId xmlns:p14="http://schemas.microsoft.com/office/powerpoint/2010/main" val="17776449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Google+ </a:t>
            </a:r>
            <a:r>
              <a:rPr lang="en-US" sz="4930" dirty="0" smtClean="0">
                <a:solidFill>
                  <a:schemeClr val="accent1"/>
                </a:solidFill>
              </a:rPr>
              <a:t>LOCAL</a:t>
            </a:r>
            <a:endParaRPr lang="en-US" sz="4930" dirty="0">
              <a:solidFill>
                <a:schemeClr val="accent1"/>
              </a:solidFill>
            </a:endParaRPr>
          </a:p>
        </p:txBody>
      </p:sp>
      <p:sp>
        <p:nvSpPr>
          <p:cNvPr id="3" name="Content Placeholder 2"/>
          <p:cNvSpPr>
            <a:spLocks noGrp="1"/>
          </p:cNvSpPr>
          <p:nvPr>
            <p:ph idx="1"/>
          </p:nvPr>
        </p:nvSpPr>
        <p:spPr>
          <a:xfrm>
            <a:off x="457200" y="1600201"/>
            <a:ext cx="4906888" cy="4525963"/>
          </a:xfrm>
        </p:spPr>
        <p:txBody>
          <a:bodyPr>
            <a:normAutofit/>
          </a:bodyPr>
          <a:lstStyle/>
          <a:p>
            <a:r>
              <a:rPr lang="en-AU" dirty="0" smtClean="0"/>
              <a:t>Allows customers to easily find you</a:t>
            </a:r>
          </a:p>
          <a:p>
            <a:r>
              <a:rPr lang="en-AU" dirty="0" smtClean="0"/>
              <a:t>Drives customers who already have interest</a:t>
            </a:r>
            <a:endParaRPr lang="en-US" dirty="0" smtClean="0"/>
          </a:p>
          <a:p>
            <a:r>
              <a:rPr lang="en-AU" dirty="0" smtClean="0"/>
              <a:t>Great review scores </a:t>
            </a:r>
            <a:r>
              <a:rPr lang="en-AU" dirty="0" smtClean="0"/>
              <a:t>increase </a:t>
            </a:r>
            <a:r>
              <a:rPr lang="en-AU" dirty="0" smtClean="0"/>
              <a:t>your credibility, image and reputation</a:t>
            </a:r>
          </a:p>
          <a:p>
            <a:r>
              <a:rPr lang="en-AU" dirty="0" smtClean="0"/>
              <a:t>Get quality feedback</a:t>
            </a:r>
          </a:p>
        </p:txBody>
      </p:sp>
      <p:pic>
        <p:nvPicPr>
          <p:cNvPr id="4098" name="Picture 2" descr="C:\Users\pacakt\Desktop\Tom 2.10.2012\Projects\Business\Internet and Mobile Marketing\Products\Mobile Marketing PPT 2nd Ed\Choose_the_right_plac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160" y="692696"/>
            <a:ext cx="2880000" cy="51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7236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899592" y="2492897"/>
            <a:ext cx="7464872" cy="830997"/>
          </a:xfrm>
          <a:prstGeom prst="rect">
            <a:avLst/>
          </a:prstGeom>
          <a:noFill/>
        </p:spPr>
        <p:txBody>
          <a:bodyPr wrap="square">
            <a:spAutoFit/>
          </a:bodyPr>
          <a:lstStyle/>
          <a:p>
            <a:pPr algn="ctr" fontAlgn="auto">
              <a:spcBef>
                <a:spcPts val="0"/>
              </a:spcBef>
              <a:spcAft>
                <a:spcPts val="0"/>
              </a:spcAft>
              <a:defRPr/>
            </a:pPr>
            <a:r>
              <a:rPr lang="es-HN" sz="4800" b="1" dirty="0" smtClean="0">
                <a:latin typeface="+mn-lt"/>
                <a:cs typeface="+mn-cs"/>
              </a:rPr>
              <a:t>INTRODUCTION</a:t>
            </a:r>
            <a:endParaRPr lang="es-ES" sz="4800" b="1" dirty="0">
              <a:latin typeface="+mn-lt"/>
              <a:cs typeface="+mn-cs"/>
            </a:endParaRPr>
          </a:p>
        </p:txBody>
      </p:sp>
    </p:spTree>
    <p:extLst>
      <p:ext uri="{BB962C8B-B14F-4D97-AF65-F5344CB8AC3E}">
        <p14:creationId xmlns:p14="http://schemas.microsoft.com/office/powerpoint/2010/main" val="33675159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Push </a:t>
            </a:r>
            <a:r>
              <a:rPr lang="en-US" sz="4930" dirty="0">
                <a:solidFill>
                  <a:schemeClr val="accent1"/>
                </a:solidFill>
              </a:rPr>
              <a:t>Notifications</a:t>
            </a:r>
            <a:r>
              <a:rPr lang="en-US" dirty="0" smtClean="0"/>
              <a:t>	</a:t>
            </a:r>
            <a:endParaRPr lang="en-US" dirty="0"/>
          </a:p>
        </p:txBody>
      </p:sp>
      <p:sp>
        <p:nvSpPr>
          <p:cNvPr id="5" name="Content Placeholder 4"/>
          <p:cNvSpPr>
            <a:spLocks noGrp="1"/>
          </p:cNvSpPr>
          <p:nvPr>
            <p:ph idx="1"/>
          </p:nvPr>
        </p:nvSpPr>
        <p:spPr>
          <a:xfrm>
            <a:off x="457200" y="1600201"/>
            <a:ext cx="4762872" cy="4525963"/>
          </a:xfrm>
        </p:spPr>
        <p:txBody>
          <a:bodyPr>
            <a:normAutofit/>
          </a:bodyPr>
          <a:lstStyle/>
          <a:p>
            <a:r>
              <a:rPr lang="en-US" dirty="0" smtClean="0">
                <a:solidFill>
                  <a:schemeClr val="tx1"/>
                </a:solidFill>
                <a:latin typeface="+mn-lt"/>
              </a:rPr>
              <a:t>Inform </a:t>
            </a:r>
            <a:r>
              <a:rPr lang="en-US" dirty="0">
                <a:solidFill>
                  <a:schemeClr val="tx1"/>
                </a:solidFill>
                <a:latin typeface="+mn-lt"/>
              </a:rPr>
              <a:t>customers </a:t>
            </a:r>
            <a:r>
              <a:rPr lang="en-US" dirty="0" smtClean="0">
                <a:solidFill>
                  <a:schemeClr val="tx1"/>
                </a:solidFill>
                <a:latin typeface="+mn-lt"/>
              </a:rPr>
              <a:t>about: </a:t>
            </a:r>
          </a:p>
          <a:p>
            <a:pPr lvl="1"/>
            <a:r>
              <a:rPr lang="en-US" dirty="0" smtClean="0">
                <a:solidFill>
                  <a:schemeClr val="tx1"/>
                </a:solidFill>
              </a:rPr>
              <a:t>Coupons</a:t>
            </a:r>
            <a:endParaRPr lang="en-US" dirty="0"/>
          </a:p>
          <a:p>
            <a:pPr lvl="1"/>
            <a:r>
              <a:rPr lang="en-US" dirty="0" smtClean="0">
                <a:solidFill>
                  <a:schemeClr val="tx1"/>
                </a:solidFill>
              </a:rPr>
              <a:t>Offers</a:t>
            </a:r>
          </a:p>
          <a:p>
            <a:pPr lvl="1"/>
            <a:r>
              <a:rPr lang="en-US" dirty="0">
                <a:solidFill>
                  <a:schemeClr val="tx1"/>
                </a:solidFill>
              </a:rPr>
              <a:t>S</a:t>
            </a:r>
            <a:r>
              <a:rPr lang="en-US" dirty="0" smtClean="0">
                <a:solidFill>
                  <a:schemeClr val="tx1"/>
                </a:solidFill>
              </a:rPr>
              <a:t>imple </a:t>
            </a:r>
            <a:r>
              <a:rPr lang="en-US" dirty="0">
                <a:solidFill>
                  <a:schemeClr val="tx1"/>
                </a:solidFill>
              </a:rPr>
              <a:t>updates about your business</a:t>
            </a:r>
          </a:p>
        </p:txBody>
      </p:sp>
      <p:pic>
        <p:nvPicPr>
          <p:cNvPr id="6" name="Picture 5" descr="features1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7904" y="3789222"/>
            <a:ext cx="2000250" cy="2000250"/>
          </a:xfrm>
          <a:prstGeom prst="rect">
            <a:avLst/>
          </a:prstGeom>
          <a:noFill/>
          <a:ln>
            <a:noFill/>
          </a:ln>
        </p:spPr>
      </p:pic>
      <p:pic>
        <p:nvPicPr>
          <p:cNvPr id="7" name="Picture 6" descr="11 copy.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49206" y="136097"/>
            <a:ext cx="4142026" cy="6698695"/>
          </a:xfrm>
          <a:prstGeom prst="rect">
            <a:avLst/>
          </a:prstGeom>
          <a:noFill/>
          <a:ln>
            <a:noFill/>
          </a:ln>
        </p:spPr>
      </p:pic>
    </p:spTree>
    <p:extLst>
      <p:ext uri="{BB962C8B-B14F-4D97-AF65-F5344CB8AC3E}">
        <p14:creationId xmlns:p14="http://schemas.microsoft.com/office/powerpoint/2010/main" val="5615579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social </a:t>
            </a:r>
            <a:r>
              <a:rPr lang="en-US" sz="4900" dirty="0">
                <a:solidFill>
                  <a:srgbClr val="FF0000"/>
                </a:solidFill>
              </a:rPr>
              <a:t>networking</a:t>
            </a:r>
            <a:r>
              <a:rPr lang="en-US" sz="4900" dirty="0"/>
              <a:t> </a:t>
            </a:r>
            <a:r>
              <a:rPr lang="en-US" sz="4930" dirty="0">
                <a:solidFill>
                  <a:schemeClr val="accent1"/>
                </a:solidFill>
              </a:rPr>
              <a:t>apps</a:t>
            </a:r>
          </a:p>
        </p:txBody>
      </p:sp>
      <p:sp>
        <p:nvSpPr>
          <p:cNvPr id="3" name="Content Placeholder 2"/>
          <p:cNvSpPr>
            <a:spLocks noGrp="1"/>
          </p:cNvSpPr>
          <p:nvPr>
            <p:ph idx="1"/>
          </p:nvPr>
        </p:nvSpPr>
        <p:spPr>
          <a:xfrm>
            <a:off x="457200" y="1600201"/>
            <a:ext cx="3538736" cy="4525963"/>
          </a:xfrm>
        </p:spPr>
        <p:txBody>
          <a:bodyPr>
            <a:normAutofit/>
          </a:bodyPr>
          <a:lstStyle/>
          <a:p>
            <a:r>
              <a:rPr lang="en-US" sz="3000" dirty="0" smtClean="0">
                <a:solidFill>
                  <a:schemeClr val="tx1"/>
                </a:solidFill>
                <a:latin typeface="+mn-lt"/>
              </a:rPr>
              <a:t>Link customers to Facebook or Twitter fan or follower pages</a:t>
            </a:r>
            <a:endParaRPr lang="en-US" sz="3000" dirty="0">
              <a:solidFill>
                <a:schemeClr val="tx1"/>
              </a:solidFill>
              <a:latin typeface="+mn-lt"/>
            </a:endParaRPr>
          </a:p>
          <a:p>
            <a:endParaRPr lang="en-US" sz="3000" dirty="0" smtClean="0">
              <a:solidFill>
                <a:schemeClr val="tx1"/>
              </a:solidFill>
              <a:latin typeface="+mn-lt"/>
            </a:endParaRPr>
          </a:p>
          <a:p>
            <a:r>
              <a:rPr lang="en-US" sz="3000" dirty="0" smtClean="0">
                <a:solidFill>
                  <a:schemeClr val="tx1"/>
                </a:solidFill>
                <a:latin typeface="+mn-lt"/>
              </a:rPr>
              <a:t>40</a:t>
            </a:r>
            <a:r>
              <a:rPr lang="en-US" sz="3000" dirty="0">
                <a:solidFill>
                  <a:schemeClr val="tx1"/>
                </a:solidFill>
                <a:latin typeface="+mn-lt"/>
              </a:rPr>
              <a:t>% of social </a:t>
            </a:r>
            <a:r>
              <a:rPr lang="en-US" sz="3000" dirty="0" smtClean="0">
                <a:solidFill>
                  <a:schemeClr val="tx1"/>
                </a:solidFill>
                <a:latin typeface="+mn-lt"/>
              </a:rPr>
              <a:t>media </a:t>
            </a:r>
            <a:r>
              <a:rPr lang="en-US" sz="3000" dirty="0">
                <a:solidFill>
                  <a:schemeClr val="tx1"/>
                </a:solidFill>
                <a:latin typeface="+mn-lt"/>
              </a:rPr>
              <a:t>users access </a:t>
            </a:r>
            <a:r>
              <a:rPr lang="en-US" sz="3000" dirty="0" smtClean="0">
                <a:solidFill>
                  <a:schemeClr val="tx1"/>
                </a:solidFill>
                <a:latin typeface="+mn-lt"/>
              </a:rPr>
              <a:t>sites via their mobile device</a:t>
            </a:r>
            <a:endParaRPr lang="en-US" sz="3000" dirty="0">
              <a:solidFill>
                <a:schemeClr val="tx1"/>
              </a:solidFill>
              <a:latin typeface="+mn-lt"/>
            </a:endParaRPr>
          </a:p>
        </p:txBody>
      </p:sp>
      <p:pic>
        <p:nvPicPr>
          <p:cNvPr id="8" name="Picture 7" descr="features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2348880"/>
            <a:ext cx="2000250" cy="2000250"/>
          </a:xfrm>
          <a:prstGeom prst="rect">
            <a:avLst/>
          </a:prstGeom>
          <a:noFill/>
          <a:ln>
            <a:noFill/>
          </a:ln>
        </p:spPr>
      </p:pic>
      <p:pic>
        <p:nvPicPr>
          <p:cNvPr id="4" name="Picture 3" descr="20 cop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2" y="72641"/>
            <a:ext cx="4051770" cy="6552728"/>
          </a:xfrm>
          <a:prstGeom prst="rect">
            <a:avLst/>
          </a:prstGeom>
          <a:noFill/>
          <a:ln>
            <a:noFill/>
          </a:ln>
        </p:spPr>
      </p:pic>
    </p:spTree>
    <p:extLst>
      <p:ext uri="{BB962C8B-B14F-4D97-AF65-F5344CB8AC3E}">
        <p14:creationId xmlns:p14="http://schemas.microsoft.com/office/powerpoint/2010/main" val="10890718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eatures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952" y="2420888"/>
            <a:ext cx="2000250" cy="2000250"/>
          </a:xfrm>
          <a:prstGeom prst="rect">
            <a:avLst/>
          </a:prstGeom>
          <a:noFill/>
          <a:ln>
            <a:noFill/>
          </a:ln>
        </p:spPr>
      </p:pic>
      <p:sp>
        <p:nvSpPr>
          <p:cNvPr id="2" name="Title 1"/>
          <p:cNvSpPr>
            <a:spLocks noGrp="1"/>
          </p:cNvSpPr>
          <p:nvPr>
            <p:ph type="title"/>
          </p:nvPr>
        </p:nvSpPr>
        <p:spPr/>
        <p:txBody>
          <a:bodyPr/>
          <a:lstStyle/>
          <a:p>
            <a:r>
              <a:rPr lang="en-US" dirty="0" smtClean="0"/>
              <a:t>Simple as </a:t>
            </a:r>
            <a:r>
              <a:rPr lang="en-US" sz="4930" dirty="0" smtClean="0">
                <a:solidFill>
                  <a:schemeClr val="accent1"/>
                </a:solidFill>
              </a:rPr>
              <a:t>Info</a:t>
            </a:r>
            <a:endParaRPr lang="en-US" sz="4930" dirty="0">
              <a:solidFill>
                <a:schemeClr val="accent1"/>
              </a:solidFill>
            </a:endParaRPr>
          </a:p>
        </p:txBody>
      </p:sp>
      <p:sp>
        <p:nvSpPr>
          <p:cNvPr id="3" name="Content Placeholder 2"/>
          <p:cNvSpPr>
            <a:spLocks noGrp="1"/>
          </p:cNvSpPr>
          <p:nvPr>
            <p:ph idx="1"/>
          </p:nvPr>
        </p:nvSpPr>
        <p:spPr>
          <a:xfrm>
            <a:off x="457200" y="1600201"/>
            <a:ext cx="3754760" cy="4525963"/>
          </a:xfrm>
        </p:spPr>
        <p:txBody>
          <a:bodyPr/>
          <a:lstStyle/>
          <a:p>
            <a:r>
              <a:rPr lang="en-US" dirty="0" smtClean="0"/>
              <a:t>Simple app just giving info</a:t>
            </a:r>
          </a:p>
          <a:p>
            <a:r>
              <a:rPr lang="en-US" dirty="0" smtClean="0"/>
              <a:t>Info on products and services</a:t>
            </a:r>
          </a:p>
          <a:p>
            <a:r>
              <a:rPr lang="en-US" dirty="0" smtClean="0"/>
              <a:t>Restaurant menus</a:t>
            </a:r>
          </a:p>
          <a:p>
            <a:r>
              <a:rPr lang="en-US" dirty="0" smtClean="0"/>
              <a:t>Multiple formats: </a:t>
            </a:r>
            <a:r>
              <a:rPr lang="en-US" i="1" dirty="0" smtClean="0"/>
              <a:t>PDF or text</a:t>
            </a:r>
            <a:endParaRPr lang="en-US" i="1" dirty="0"/>
          </a:p>
        </p:txBody>
      </p:sp>
      <p:pic>
        <p:nvPicPr>
          <p:cNvPr id="4" name="Picture 3" descr="4 cop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2" y="44624"/>
            <a:ext cx="4051769" cy="6552728"/>
          </a:xfrm>
          <a:prstGeom prst="rect">
            <a:avLst/>
          </a:prstGeom>
          <a:noFill/>
          <a:ln>
            <a:noFill/>
          </a:ln>
        </p:spPr>
      </p:pic>
    </p:spTree>
    <p:extLst>
      <p:ext uri="{BB962C8B-B14F-4D97-AF65-F5344CB8AC3E}">
        <p14:creationId xmlns:p14="http://schemas.microsoft.com/office/powerpoint/2010/main" val="16680851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401050" cy="1143000"/>
          </a:xfrm>
        </p:spPr>
        <p:txBody>
          <a:bodyPr/>
          <a:lstStyle/>
          <a:p>
            <a:pPr fontAlgn="auto">
              <a:spcBef>
                <a:spcPts val="0"/>
              </a:spcBef>
              <a:spcAft>
                <a:spcPts val="0"/>
              </a:spcAft>
              <a:defRPr/>
            </a:pPr>
            <a:r>
              <a:rPr lang="en-US" sz="4930" dirty="0" smtClean="0">
                <a:solidFill>
                  <a:schemeClr val="tx1">
                    <a:lumMod val="75000"/>
                    <a:lumOff val="25000"/>
                  </a:schemeClr>
                </a:solidFill>
              </a:rPr>
              <a:t>Customized </a:t>
            </a:r>
            <a:r>
              <a:rPr lang="en-US" sz="4930" dirty="0" smtClean="0">
                <a:solidFill>
                  <a:schemeClr val="accent1"/>
                </a:solidFill>
              </a:rPr>
              <a:t>Apps</a:t>
            </a:r>
            <a:endParaRPr lang="en-US" sz="4930" dirty="0">
              <a:solidFill>
                <a:schemeClr val="accent1"/>
              </a:solidFill>
            </a:endParaRPr>
          </a:p>
        </p:txBody>
      </p:sp>
      <p:pic>
        <p:nvPicPr>
          <p:cNvPr id="46083" name="Picture 2" descr="solutions-stock"/>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1763746"/>
            <a:ext cx="3533444" cy="332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ectangle 3"/>
          <p:cNvSpPr>
            <a:spLocks noChangeArrowheads="1"/>
          </p:cNvSpPr>
          <p:nvPr/>
        </p:nvSpPr>
        <p:spPr bwMode="auto">
          <a:xfrm>
            <a:off x="3985394" y="1711052"/>
            <a:ext cx="4691062"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000"/>
              </a:spcAft>
            </a:pPr>
            <a:r>
              <a:rPr lang="en-US" sz="2400" b="1" dirty="0" smtClean="0">
                <a:latin typeface="+mn-lt"/>
              </a:rPr>
              <a:t>Selection of services offered:</a:t>
            </a:r>
            <a:endParaRPr lang="en-US" sz="2400" b="1" dirty="0">
              <a:latin typeface="+mn-lt"/>
            </a:endParaRPr>
          </a:p>
          <a:p>
            <a:pPr marL="342900" indent="-342900">
              <a:spcBef>
                <a:spcPct val="20000"/>
              </a:spcBef>
              <a:buClr>
                <a:schemeClr val="accent1"/>
              </a:buClr>
              <a:buSzPct val="120000"/>
              <a:buFont typeface="Wingdings" pitchFamily="2" charset="2"/>
              <a:buChar char="§"/>
            </a:pPr>
            <a:r>
              <a:rPr lang="en-US" sz="2400" dirty="0">
                <a:latin typeface="+mn-lt"/>
                <a:cs typeface="+mn-cs"/>
              </a:rPr>
              <a:t>QR codes</a:t>
            </a:r>
          </a:p>
          <a:p>
            <a:pPr marL="342900" indent="-342900">
              <a:spcBef>
                <a:spcPct val="20000"/>
              </a:spcBef>
              <a:buClr>
                <a:schemeClr val="accent1"/>
              </a:buClr>
              <a:buSzPct val="120000"/>
              <a:buFont typeface="Wingdings" pitchFamily="2" charset="2"/>
              <a:buChar char="§"/>
            </a:pPr>
            <a:r>
              <a:rPr lang="en-US" sz="2400" dirty="0">
                <a:latin typeface="+mn-lt"/>
                <a:cs typeface="+mn-cs"/>
              </a:rPr>
              <a:t>Loyalty programs</a:t>
            </a:r>
          </a:p>
          <a:p>
            <a:pPr marL="342900" indent="-342900">
              <a:spcBef>
                <a:spcPct val="20000"/>
              </a:spcBef>
              <a:buClr>
                <a:schemeClr val="accent1"/>
              </a:buClr>
              <a:buSzPct val="120000"/>
              <a:buFont typeface="Wingdings" pitchFamily="2" charset="2"/>
              <a:buChar char="§"/>
            </a:pPr>
            <a:r>
              <a:rPr lang="en-US" sz="2400" dirty="0" smtClean="0">
                <a:latin typeface="+mn-lt"/>
                <a:cs typeface="+mn-cs"/>
              </a:rPr>
              <a:t>Google+ Local</a:t>
            </a:r>
            <a:endParaRPr lang="en-US" sz="2400" dirty="0">
              <a:latin typeface="+mn-lt"/>
              <a:cs typeface="+mn-cs"/>
            </a:endParaRPr>
          </a:p>
          <a:p>
            <a:pPr marL="342900" indent="-342900">
              <a:spcBef>
                <a:spcPct val="20000"/>
              </a:spcBef>
              <a:buClr>
                <a:schemeClr val="accent1"/>
              </a:buClr>
              <a:buSzPct val="120000"/>
              <a:buFont typeface="Wingdings" pitchFamily="2" charset="2"/>
              <a:buChar char="§"/>
            </a:pPr>
            <a:r>
              <a:rPr lang="en-US" sz="2400" dirty="0">
                <a:latin typeface="+mn-lt"/>
                <a:cs typeface="+mn-cs"/>
              </a:rPr>
              <a:t>Reputation management</a:t>
            </a:r>
          </a:p>
          <a:p>
            <a:pPr marL="342900" indent="-342900">
              <a:spcBef>
                <a:spcPct val="20000"/>
              </a:spcBef>
              <a:buClr>
                <a:schemeClr val="accent1"/>
              </a:buClr>
              <a:buSzPct val="120000"/>
              <a:buFont typeface="Wingdings" pitchFamily="2" charset="2"/>
              <a:buChar char="§"/>
            </a:pPr>
            <a:r>
              <a:rPr lang="en-US" sz="2400" dirty="0">
                <a:latin typeface="+mn-lt"/>
                <a:cs typeface="+mn-cs"/>
              </a:rPr>
              <a:t>Push notifications</a:t>
            </a:r>
          </a:p>
          <a:p>
            <a:pPr marL="342900" indent="-342900">
              <a:spcBef>
                <a:spcPct val="20000"/>
              </a:spcBef>
              <a:buClr>
                <a:schemeClr val="accent1"/>
              </a:buClr>
              <a:buSzPct val="120000"/>
              <a:buFont typeface="Wingdings" pitchFamily="2" charset="2"/>
              <a:buChar char="§"/>
            </a:pPr>
            <a:r>
              <a:rPr lang="en-US" sz="2400" dirty="0">
                <a:latin typeface="+mn-lt"/>
                <a:cs typeface="+mn-cs"/>
              </a:rPr>
              <a:t>Social media creation and links</a:t>
            </a:r>
          </a:p>
          <a:p>
            <a:pPr marL="342900" indent="-342900">
              <a:spcBef>
                <a:spcPct val="20000"/>
              </a:spcBef>
              <a:buClr>
                <a:schemeClr val="accent1"/>
              </a:buClr>
              <a:buSzPct val="120000"/>
              <a:buFont typeface="Wingdings" pitchFamily="2" charset="2"/>
              <a:buChar char="§"/>
            </a:pPr>
            <a:r>
              <a:rPr lang="en-US" sz="2400" dirty="0">
                <a:latin typeface="+mn-lt"/>
                <a:cs typeface="+mn-cs"/>
              </a:rPr>
              <a:t>Information apps</a:t>
            </a:r>
          </a:p>
          <a:p>
            <a:pPr>
              <a:spcAft>
                <a:spcPts val="1000"/>
              </a:spcAft>
            </a:pPr>
            <a:endParaRPr lang="en-US" dirty="0" smtClean="0">
              <a:latin typeface="Tahoma" pitchFamily="34" charset="0"/>
            </a:endParaRPr>
          </a:p>
        </p:txBody>
      </p:sp>
    </p:spTree>
    <p:extLst>
      <p:ext uri="{BB962C8B-B14F-4D97-AF65-F5344CB8AC3E}">
        <p14:creationId xmlns:p14="http://schemas.microsoft.com/office/powerpoint/2010/main" val="42599494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899592" y="2492897"/>
            <a:ext cx="7464872" cy="830997"/>
          </a:xfrm>
          <a:prstGeom prst="rect">
            <a:avLst/>
          </a:prstGeom>
          <a:noFill/>
        </p:spPr>
        <p:txBody>
          <a:bodyPr wrap="square">
            <a:spAutoFit/>
          </a:bodyPr>
          <a:lstStyle/>
          <a:p>
            <a:pPr algn="ctr" fontAlgn="auto">
              <a:spcBef>
                <a:spcPts val="0"/>
              </a:spcBef>
              <a:spcAft>
                <a:spcPts val="0"/>
              </a:spcAft>
              <a:defRPr/>
            </a:pPr>
            <a:r>
              <a:rPr lang="es-HN" sz="4800" b="1" dirty="0" smtClean="0">
                <a:latin typeface="+mn-lt"/>
                <a:cs typeface="+mn-cs"/>
              </a:rPr>
              <a:t>YOUR CUSTOMIZED OFFER</a:t>
            </a:r>
            <a:endParaRPr lang="es-ES" sz="4800" b="1" dirty="0">
              <a:latin typeface="+mn-lt"/>
              <a:cs typeface="+mn-cs"/>
            </a:endParaRPr>
          </a:p>
        </p:txBody>
      </p:sp>
    </p:spTree>
    <p:extLst>
      <p:ext uri="{BB962C8B-B14F-4D97-AF65-F5344CB8AC3E}">
        <p14:creationId xmlns:p14="http://schemas.microsoft.com/office/powerpoint/2010/main" val="2809227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Our special Offer #</a:t>
            </a:r>
            <a:r>
              <a:rPr lang="en-US" sz="4930" dirty="0" smtClean="0">
                <a:solidFill>
                  <a:schemeClr val="accent1"/>
                </a:solidFill>
              </a:rPr>
              <a:t>1</a:t>
            </a:r>
            <a:endParaRPr lang="en-US" sz="4930" dirty="0">
              <a:solidFill>
                <a:schemeClr val="accent1"/>
              </a:solidFill>
            </a:endParaRPr>
          </a:p>
        </p:txBody>
      </p:sp>
      <p:sp>
        <p:nvSpPr>
          <p:cNvPr id="3" name="Content Placeholder 2"/>
          <p:cNvSpPr>
            <a:spLocks noGrp="1"/>
          </p:cNvSpPr>
          <p:nvPr>
            <p:ph idx="1"/>
          </p:nvPr>
        </p:nvSpPr>
        <p:spPr/>
        <p:txBody>
          <a:bodyPr rtlCol="0">
            <a:normAutofit fontScale="85000" lnSpcReduction="20000"/>
          </a:bodyPr>
          <a:lstStyle/>
          <a:p>
            <a:pPr marL="0" indent="0" algn="ctr" fontAlgn="auto">
              <a:spcAft>
                <a:spcPts val="0"/>
              </a:spcAft>
              <a:buFont typeface="Wingdings" pitchFamily="2" charset="2"/>
              <a:buNone/>
              <a:defRPr/>
            </a:pPr>
            <a:r>
              <a:rPr lang="en-US" sz="4700" b="1" dirty="0" smtClean="0">
                <a:solidFill>
                  <a:srgbClr val="FF0000"/>
                </a:solidFill>
              </a:rPr>
              <a:t>SMS Campaign</a:t>
            </a:r>
          </a:p>
          <a:p>
            <a:pPr marL="0" indent="0" fontAlgn="auto">
              <a:spcAft>
                <a:spcPts val="0"/>
              </a:spcAft>
              <a:buFont typeface="Wingdings" pitchFamily="2" charset="2"/>
              <a:buNone/>
              <a:defRPr/>
            </a:pPr>
            <a:endParaRPr lang="en-US" sz="1600" dirty="0" smtClean="0"/>
          </a:p>
          <a:p>
            <a:pPr fontAlgn="auto">
              <a:spcAft>
                <a:spcPts val="0"/>
              </a:spcAft>
              <a:defRPr/>
            </a:pPr>
            <a:r>
              <a:rPr lang="en-US" dirty="0" smtClean="0"/>
              <a:t>Meet for a personalized mobile marketing strategy session</a:t>
            </a:r>
            <a:endParaRPr lang="en-US" dirty="0"/>
          </a:p>
          <a:p>
            <a:pPr fontAlgn="auto">
              <a:spcAft>
                <a:spcPts val="0"/>
              </a:spcAft>
              <a:defRPr/>
            </a:pPr>
            <a:r>
              <a:rPr lang="en-US" dirty="0" smtClean="0"/>
              <a:t>We work with your business to develop customized and targeted keyword SMS campaigns</a:t>
            </a:r>
          </a:p>
          <a:p>
            <a:pPr fontAlgn="auto">
              <a:spcAft>
                <a:spcPts val="0"/>
              </a:spcAft>
              <a:defRPr/>
            </a:pPr>
            <a:r>
              <a:rPr lang="en-US" dirty="0" smtClean="0"/>
              <a:t>Follow up with your database to create automatic but personalized coupon generation on a periodic basis </a:t>
            </a:r>
          </a:p>
          <a:p>
            <a:pPr marL="0" indent="0" algn="ctr" fontAlgn="auto">
              <a:spcAft>
                <a:spcPts val="0"/>
              </a:spcAft>
              <a:buFont typeface="Wingdings" pitchFamily="2" charset="2"/>
              <a:buNone/>
              <a:defRPr/>
            </a:pPr>
            <a:r>
              <a:rPr lang="en-US" sz="5200" b="1" dirty="0" smtClean="0">
                <a:solidFill>
                  <a:srgbClr val="FF0000"/>
                </a:solidFill>
              </a:rPr>
              <a:t>$[900]</a:t>
            </a:r>
          </a:p>
          <a:p>
            <a:pPr marL="0" indent="0" algn="r" fontAlgn="auto">
              <a:spcAft>
                <a:spcPts val="0"/>
              </a:spcAft>
              <a:buFont typeface="Wingdings" pitchFamily="2" charset="2"/>
              <a:buNone/>
              <a:defRPr/>
            </a:pPr>
            <a:r>
              <a:rPr lang="en-US" b="1" dirty="0" smtClean="0"/>
              <a:t>.</a:t>
            </a:r>
            <a:endParaRPr lang="en-US" dirty="0"/>
          </a:p>
        </p:txBody>
      </p:sp>
      <p:pic>
        <p:nvPicPr>
          <p:cNvPr id="48132" name="Picture 3" descr="C:\Users\James\Documents\beatcharges\images\MarketingGraphicsToolkit\Web Ready Files\13. Handwritten Graphics\13. Handwritten Graphics\Underlines Big\_0006_underlin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5" y="5487990"/>
            <a:ext cx="41671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56626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Our special Offer #</a:t>
            </a:r>
            <a:r>
              <a:rPr lang="en-US" sz="4930" dirty="0">
                <a:solidFill>
                  <a:schemeClr val="accent1"/>
                </a:solidFill>
              </a:rPr>
              <a:t>2</a:t>
            </a:r>
          </a:p>
        </p:txBody>
      </p:sp>
      <p:sp>
        <p:nvSpPr>
          <p:cNvPr id="3" name="Content Placeholder 2"/>
          <p:cNvSpPr>
            <a:spLocks noGrp="1"/>
          </p:cNvSpPr>
          <p:nvPr>
            <p:ph idx="1"/>
          </p:nvPr>
        </p:nvSpPr>
        <p:spPr/>
        <p:txBody>
          <a:bodyPr rtlCol="0">
            <a:normAutofit fontScale="92500" lnSpcReduction="20000"/>
          </a:bodyPr>
          <a:lstStyle/>
          <a:p>
            <a:pPr marL="0" indent="0" algn="ctr" fontAlgn="auto">
              <a:spcAft>
                <a:spcPts val="0"/>
              </a:spcAft>
              <a:buFont typeface="Wingdings" pitchFamily="2" charset="2"/>
              <a:buNone/>
              <a:defRPr/>
            </a:pPr>
            <a:r>
              <a:rPr lang="en-US" sz="4300" b="1" dirty="0" smtClean="0">
                <a:solidFill>
                  <a:srgbClr val="FF0000"/>
                </a:solidFill>
              </a:rPr>
              <a:t>Mobile Website</a:t>
            </a:r>
          </a:p>
          <a:p>
            <a:pPr marL="0" indent="0" algn="ctr" fontAlgn="auto">
              <a:spcAft>
                <a:spcPts val="0"/>
              </a:spcAft>
              <a:buFont typeface="Wingdings" pitchFamily="2" charset="2"/>
              <a:buNone/>
              <a:defRPr/>
            </a:pPr>
            <a:endParaRPr lang="en-US" sz="1600" b="1" dirty="0" smtClean="0">
              <a:solidFill>
                <a:srgbClr val="FF0000"/>
              </a:solidFill>
            </a:endParaRPr>
          </a:p>
          <a:p>
            <a:pPr fontAlgn="auto">
              <a:spcAft>
                <a:spcPts val="0"/>
              </a:spcAft>
              <a:defRPr/>
            </a:pPr>
            <a:r>
              <a:rPr lang="en-US" dirty="0" smtClean="0"/>
              <a:t>Basic plan starts with 7 pages</a:t>
            </a:r>
          </a:p>
          <a:p>
            <a:pPr fontAlgn="auto">
              <a:spcAft>
                <a:spcPts val="0"/>
              </a:spcAft>
              <a:defRPr/>
            </a:pPr>
            <a:r>
              <a:rPr lang="en-US" dirty="0" smtClean="0"/>
              <a:t>Includes custom graphics and designs</a:t>
            </a:r>
            <a:endParaRPr lang="en-US" dirty="0"/>
          </a:p>
          <a:p>
            <a:pPr fontAlgn="auto">
              <a:spcAft>
                <a:spcPts val="0"/>
              </a:spcAft>
              <a:defRPr/>
            </a:pPr>
            <a:r>
              <a:rPr lang="en-US" dirty="0"/>
              <a:t>Google </a:t>
            </a:r>
            <a:r>
              <a:rPr lang="en-US" dirty="0" smtClean="0"/>
              <a:t>Maps feature for easy accessibility</a:t>
            </a:r>
            <a:endParaRPr lang="en-US" dirty="0"/>
          </a:p>
          <a:p>
            <a:pPr fontAlgn="auto">
              <a:spcAft>
                <a:spcPts val="0"/>
              </a:spcAft>
              <a:defRPr/>
            </a:pPr>
            <a:r>
              <a:rPr lang="en-US" dirty="0"/>
              <a:t>Click2Call f</a:t>
            </a:r>
            <a:r>
              <a:rPr lang="en-US" dirty="0" smtClean="0"/>
              <a:t>eature for instant connection</a:t>
            </a:r>
            <a:endParaRPr lang="en-US" dirty="0"/>
          </a:p>
          <a:p>
            <a:pPr fontAlgn="auto">
              <a:spcAft>
                <a:spcPts val="0"/>
              </a:spcAft>
              <a:defRPr/>
            </a:pPr>
            <a:r>
              <a:rPr lang="en-US" b="1" dirty="0" smtClean="0"/>
              <a:t>Bonus:</a:t>
            </a:r>
            <a:r>
              <a:rPr lang="en-US" dirty="0" smtClean="0"/>
              <a:t> QR </a:t>
            </a:r>
            <a:r>
              <a:rPr lang="en-US" dirty="0"/>
              <a:t>Code </a:t>
            </a:r>
            <a:r>
              <a:rPr lang="en-US" dirty="0" smtClean="0"/>
              <a:t>Generator </a:t>
            </a:r>
          </a:p>
          <a:p>
            <a:pPr marL="0" indent="0" algn="ctr" fontAlgn="auto">
              <a:spcAft>
                <a:spcPts val="0"/>
              </a:spcAft>
              <a:buFont typeface="Wingdings" pitchFamily="2" charset="2"/>
              <a:buNone/>
              <a:defRPr/>
            </a:pPr>
            <a:r>
              <a:rPr lang="en-US" sz="5200" b="1" dirty="0" smtClean="0">
                <a:solidFill>
                  <a:srgbClr val="FF0000"/>
                </a:solidFill>
              </a:rPr>
              <a:t>$[900]</a:t>
            </a:r>
          </a:p>
          <a:p>
            <a:pPr marL="0" indent="0" algn="r" fontAlgn="auto">
              <a:spcAft>
                <a:spcPts val="0"/>
              </a:spcAft>
              <a:buFont typeface="Wingdings" pitchFamily="2" charset="2"/>
              <a:buNone/>
              <a:defRPr/>
            </a:pPr>
            <a:r>
              <a:rPr lang="en-US" b="1" dirty="0" smtClean="0"/>
              <a:t>.</a:t>
            </a:r>
            <a:endParaRPr lang="en-US" dirty="0"/>
          </a:p>
        </p:txBody>
      </p:sp>
      <p:pic>
        <p:nvPicPr>
          <p:cNvPr id="48132" name="Picture 3" descr="C:\Users\James\Documents\beatcharges\images\MarketingGraphicsToolkit\Web Ready Files\13. Handwritten Graphics\13. Handwritten Graphics\Underlines Big\_0006_underlin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5" y="5487990"/>
            <a:ext cx="41671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2799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Our special Offer #</a:t>
            </a:r>
            <a:r>
              <a:rPr lang="en-US" sz="4930" dirty="0">
                <a:solidFill>
                  <a:schemeClr val="accent1"/>
                </a:solidFill>
              </a:rPr>
              <a:t>3</a:t>
            </a:r>
          </a:p>
        </p:txBody>
      </p:sp>
      <p:sp>
        <p:nvSpPr>
          <p:cNvPr id="3" name="Content Placeholder 2"/>
          <p:cNvSpPr>
            <a:spLocks noGrp="1"/>
          </p:cNvSpPr>
          <p:nvPr>
            <p:ph idx="1"/>
          </p:nvPr>
        </p:nvSpPr>
        <p:spPr/>
        <p:txBody>
          <a:bodyPr rtlCol="0">
            <a:normAutofit lnSpcReduction="10000"/>
          </a:bodyPr>
          <a:lstStyle/>
          <a:p>
            <a:pPr marL="0" indent="0" algn="ctr" fontAlgn="auto">
              <a:spcAft>
                <a:spcPts val="0"/>
              </a:spcAft>
              <a:buFont typeface="Wingdings" pitchFamily="2" charset="2"/>
              <a:buNone/>
              <a:defRPr/>
            </a:pPr>
            <a:r>
              <a:rPr lang="en-US" sz="4300" b="1" dirty="0" smtClean="0">
                <a:solidFill>
                  <a:srgbClr val="FF0000"/>
                </a:solidFill>
              </a:rPr>
              <a:t>Mobile Landing Page</a:t>
            </a:r>
          </a:p>
          <a:p>
            <a:pPr marL="0" indent="0" algn="ctr" fontAlgn="auto">
              <a:spcAft>
                <a:spcPts val="0"/>
              </a:spcAft>
              <a:buFont typeface="Wingdings" pitchFamily="2" charset="2"/>
              <a:buNone/>
              <a:defRPr/>
            </a:pPr>
            <a:endParaRPr lang="en-US" sz="1600" b="1" dirty="0" smtClean="0">
              <a:solidFill>
                <a:srgbClr val="FF0000"/>
              </a:solidFill>
            </a:endParaRPr>
          </a:p>
          <a:p>
            <a:pPr fontAlgn="auto">
              <a:spcAft>
                <a:spcPts val="0"/>
              </a:spcAft>
              <a:defRPr/>
            </a:pPr>
            <a:r>
              <a:rPr lang="en-US" dirty="0" smtClean="0"/>
              <a:t>One Tap2Call, SMS or E-mail landing page</a:t>
            </a:r>
          </a:p>
          <a:p>
            <a:pPr fontAlgn="auto">
              <a:spcAft>
                <a:spcPts val="0"/>
              </a:spcAft>
              <a:defRPr/>
            </a:pPr>
            <a:r>
              <a:rPr lang="en-US" dirty="0" smtClean="0"/>
              <a:t>Includes custom graphics and designs</a:t>
            </a:r>
          </a:p>
          <a:p>
            <a:pPr fontAlgn="auto">
              <a:spcAft>
                <a:spcPts val="0"/>
              </a:spcAft>
              <a:defRPr/>
            </a:pPr>
            <a:r>
              <a:rPr lang="en-US" dirty="0" smtClean="0"/>
              <a:t>Option to upgrade to a mobile website for a discount at a later date</a:t>
            </a:r>
            <a:endParaRPr lang="en-US" dirty="0"/>
          </a:p>
          <a:p>
            <a:pPr marL="0" indent="0" algn="ctr" fontAlgn="auto">
              <a:spcAft>
                <a:spcPts val="0"/>
              </a:spcAft>
              <a:buFont typeface="Wingdings" pitchFamily="2" charset="2"/>
              <a:buNone/>
              <a:defRPr/>
            </a:pPr>
            <a:r>
              <a:rPr lang="en-US" sz="5200" b="1" dirty="0" smtClean="0">
                <a:solidFill>
                  <a:srgbClr val="FF0000"/>
                </a:solidFill>
              </a:rPr>
              <a:t>$[</a:t>
            </a:r>
            <a:r>
              <a:rPr lang="en-US" sz="5200" b="1" dirty="0">
                <a:solidFill>
                  <a:srgbClr val="FF0000"/>
                </a:solidFill>
              </a:rPr>
              <a:t>3</a:t>
            </a:r>
            <a:r>
              <a:rPr lang="en-US" sz="5200" b="1" dirty="0" smtClean="0">
                <a:solidFill>
                  <a:srgbClr val="FF0000"/>
                </a:solidFill>
              </a:rPr>
              <a:t>00]</a:t>
            </a:r>
          </a:p>
          <a:p>
            <a:pPr marL="0" indent="0" algn="r" fontAlgn="auto">
              <a:spcAft>
                <a:spcPts val="0"/>
              </a:spcAft>
              <a:buFont typeface="Wingdings" pitchFamily="2" charset="2"/>
              <a:buNone/>
              <a:defRPr/>
            </a:pPr>
            <a:r>
              <a:rPr lang="en-US" b="1" dirty="0" smtClean="0"/>
              <a:t>.</a:t>
            </a:r>
            <a:endParaRPr lang="en-US" dirty="0"/>
          </a:p>
        </p:txBody>
      </p:sp>
      <p:pic>
        <p:nvPicPr>
          <p:cNvPr id="48132" name="Picture 3" descr="C:\Users\James\Documents\beatcharges\images\MarketingGraphicsToolkit\Web Ready Files\13. Handwritten Graphics\13. Handwritten Graphics\Underlines Big\_0006_underlin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5" y="5487990"/>
            <a:ext cx="41671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2451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Our special Offer #</a:t>
            </a:r>
            <a:r>
              <a:rPr lang="en-US" sz="4930" dirty="0">
                <a:solidFill>
                  <a:schemeClr val="accent1"/>
                </a:solidFill>
              </a:rPr>
              <a:t>4</a:t>
            </a:r>
          </a:p>
        </p:txBody>
      </p:sp>
      <p:sp>
        <p:nvSpPr>
          <p:cNvPr id="3" name="Content Placeholder 2"/>
          <p:cNvSpPr>
            <a:spLocks noGrp="1"/>
          </p:cNvSpPr>
          <p:nvPr>
            <p:ph idx="1"/>
          </p:nvPr>
        </p:nvSpPr>
        <p:spPr/>
        <p:txBody>
          <a:bodyPr rtlCol="0">
            <a:normAutofit fontScale="92500"/>
          </a:bodyPr>
          <a:lstStyle/>
          <a:p>
            <a:pPr marL="0" indent="0" algn="ctr" fontAlgn="auto">
              <a:spcAft>
                <a:spcPts val="0"/>
              </a:spcAft>
              <a:buFont typeface="Wingdings" pitchFamily="2" charset="2"/>
              <a:buNone/>
              <a:defRPr/>
            </a:pPr>
            <a:r>
              <a:rPr lang="en-US" sz="4300" b="1" dirty="0" smtClean="0">
                <a:solidFill>
                  <a:srgbClr val="FF0000"/>
                </a:solidFill>
              </a:rPr>
              <a:t>Social Media Mobile Landing Page</a:t>
            </a:r>
          </a:p>
          <a:p>
            <a:pPr marL="0" indent="0" algn="ctr" fontAlgn="auto">
              <a:spcAft>
                <a:spcPts val="0"/>
              </a:spcAft>
              <a:buFont typeface="Wingdings" pitchFamily="2" charset="2"/>
              <a:buNone/>
              <a:defRPr/>
            </a:pPr>
            <a:endParaRPr lang="en-US" sz="1600" b="1" dirty="0" smtClean="0">
              <a:solidFill>
                <a:srgbClr val="FF0000"/>
              </a:solidFill>
            </a:endParaRPr>
          </a:p>
          <a:p>
            <a:pPr fontAlgn="auto">
              <a:spcAft>
                <a:spcPts val="0"/>
              </a:spcAft>
              <a:defRPr/>
            </a:pPr>
            <a:r>
              <a:rPr lang="en-US" dirty="0" smtClean="0"/>
              <a:t>One Facebook, Twitter or YouTube landing page</a:t>
            </a:r>
          </a:p>
          <a:p>
            <a:pPr fontAlgn="auto">
              <a:spcAft>
                <a:spcPts val="0"/>
              </a:spcAft>
              <a:defRPr/>
            </a:pPr>
            <a:r>
              <a:rPr lang="en-US" dirty="0" smtClean="0"/>
              <a:t>Includes custom graphics and designs</a:t>
            </a:r>
          </a:p>
          <a:p>
            <a:pPr fontAlgn="auto">
              <a:spcAft>
                <a:spcPts val="0"/>
              </a:spcAft>
              <a:defRPr/>
            </a:pPr>
            <a:r>
              <a:rPr lang="en-US" dirty="0" smtClean="0"/>
              <a:t>Option to upgrade to a mobile website for a discount at a later date</a:t>
            </a:r>
            <a:endParaRPr lang="en-US" dirty="0"/>
          </a:p>
          <a:p>
            <a:pPr marL="0" indent="0" algn="ctr" fontAlgn="auto">
              <a:spcAft>
                <a:spcPts val="0"/>
              </a:spcAft>
              <a:buFont typeface="Wingdings" pitchFamily="2" charset="2"/>
              <a:buNone/>
              <a:defRPr/>
            </a:pPr>
            <a:r>
              <a:rPr lang="en-US" sz="5200" b="1" dirty="0" smtClean="0">
                <a:solidFill>
                  <a:srgbClr val="FF0000"/>
                </a:solidFill>
              </a:rPr>
              <a:t>$[500]</a:t>
            </a:r>
          </a:p>
          <a:p>
            <a:pPr marL="0" indent="0" algn="r" fontAlgn="auto">
              <a:spcAft>
                <a:spcPts val="0"/>
              </a:spcAft>
              <a:buFont typeface="Wingdings" pitchFamily="2" charset="2"/>
              <a:buNone/>
              <a:defRPr/>
            </a:pPr>
            <a:r>
              <a:rPr lang="en-US" b="1" dirty="0" smtClean="0"/>
              <a:t>.</a:t>
            </a:r>
            <a:endParaRPr lang="en-US" dirty="0"/>
          </a:p>
        </p:txBody>
      </p:sp>
      <p:pic>
        <p:nvPicPr>
          <p:cNvPr id="48132" name="Picture 3" descr="C:\Users\James\Documents\beatcharges\images\MarketingGraphicsToolkit\Web Ready Files\13. Handwritten Graphics\13. Handwritten Graphics\Underlines Big\_0006_underlin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5" y="5487990"/>
            <a:ext cx="41671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61001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Our special Offer #</a:t>
            </a:r>
            <a:r>
              <a:rPr lang="en-US" sz="4930" dirty="0">
                <a:solidFill>
                  <a:schemeClr val="accent1"/>
                </a:solidFill>
              </a:rPr>
              <a:t>5</a:t>
            </a:r>
          </a:p>
        </p:txBody>
      </p:sp>
      <p:sp>
        <p:nvSpPr>
          <p:cNvPr id="3" name="Content Placeholder 2"/>
          <p:cNvSpPr>
            <a:spLocks noGrp="1"/>
          </p:cNvSpPr>
          <p:nvPr>
            <p:ph idx="1"/>
          </p:nvPr>
        </p:nvSpPr>
        <p:spPr/>
        <p:txBody>
          <a:bodyPr rtlCol="0">
            <a:normAutofit fontScale="85000" lnSpcReduction="20000"/>
          </a:bodyPr>
          <a:lstStyle/>
          <a:p>
            <a:pPr marL="0" indent="0" algn="ctr" fontAlgn="auto">
              <a:spcAft>
                <a:spcPts val="0"/>
              </a:spcAft>
              <a:buFont typeface="Wingdings" pitchFamily="2" charset="2"/>
              <a:buNone/>
              <a:defRPr/>
            </a:pPr>
            <a:r>
              <a:rPr lang="en-US" sz="4700" b="1" dirty="0" smtClean="0">
                <a:solidFill>
                  <a:srgbClr val="FF0000"/>
                </a:solidFill>
              </a:rPr>
              <a:t>Customized Web App</a:t>
            </a:r>
          </a:p>
          <a:p>
            <a:pPr marL="0" indent="0" algn="ctr" fontAlgn="auto">
              <a:spcAft>
                <a:spcPts val="0"/>
              </a:spcAft>
              <a:buFont typeface="Wingdings" pitchFamily="2" charset="2"/>
              <a:buNone/>
              <a:defRPr/>
            </a:pPr>
            <a:endParaRPr lang="en-US" sz="1600" b="1" dirty="0" smtClean="0"/>
          </a:p>
          <a:p>
            <a:pPr fontAlgn="auto">
              <a:spcAft>
                <a:spcPts val="0"/>
              </a:spcAft>
              <a:defRPr/>
            </a:pPr>
            <a:r>
              <a:rPr lang="en-US" dirty="0" smtClean="0"/>
              <a:t>Consultation to determine targeted web app</a:t>
            </a:r>
          </a:p>
          <a:p>
            <a:pPr fontAlgn="auto">
              <a:spcAft>
                <a:spcPts val="0"/>
              </a:spcAft>
              <a:defRPr/>
            </a:pPr>
            <a:r>
              <a:rPr lang="en-US" dirty="0" smtClean="0"/>
              <a:t>Web app creation</a:t>
            </a:r>
          </a:p>
          <a:p>
            <a:pPr fontAlgn="auto">
              <a:spcAft>
                <a:spcPts val="0"/>
              </a:spcAft>
              <a:defRPr/>
            </a:pPr>
            <a:r>
              <a:rPr lang="en-US" dirty="0" smtClean="0"/>
              <a:t>Hosting for mobile site</a:t>
            </a:r>
          </a:p>
          <a:p>
            <a:pPr fontAlgn="auto">
              <a:spcAft>
                <a:spcPts val="0"/>
              </a:spcAft>
              <a:defRPr/>
            </a:pPr>
            <a:r>
              <a:rPr lang="en-US" dirty="0" smtClean="0"/>
              <a:t>Facebook and Twitter pages</a:t>
            </a:r>
          </a:p>
          <a:p>
            <a:pPr fontAlgn="auto">
              <a:spcAft>
                <a:spcPts val="0"/>
              </a:spcAft>
              <a:defRPr/>
            </a:pPr>
            <a:r>
              <a:rPr lang="en-US" dirty="0" smtClean="0"/>
              <a:t>Push notifications, information apps and </a:t>
            </a:r>
            <a:r>
              <a:rPr lang="en-US" smtClean="0"/>
              <a:t>other options/services </a:t>
            </a:r>
            <a:r>
              <a:rPr lang="en-US" dirty="0" smtClean="0"/>
              <a:t>available</a:t>
            </a:r>
          </a:p>
          <a:p>
            <a:pPr marL="0" indent="0" algn="ctr" fontAlgn="auto">
              <a:spcAft>
                <a:spcPts val="0"/>
              </a:spcAft>
              <a:buFont typeface="Wingdings" pitchFamily="2" charset="2"/>
              <a:buNone/>
              <a:defRPr/>
            </a:pPr>
            <a:r>
              <a:rPr lang="en-US" sz="5200" b="1" dirty="0" smtClean="0">
                <a:solidFill>
                  <a:srgbClr val="FF0000"/>
                </a:solidFill>
              </a:rPr>
              <a:t>$[900]</a:t>
            </a:r>
          </a:p>
          <a:p>
            <a:pPr marL="0" indent="0" algn="r" fontAlgn="auto">
              <a:spcAft>
                <a:spcPts val="0"/>
              </a:spcAft>
              <a:buFont typeface="Wingdings" pitchFamily="2" charset="2"/>
              <a:buNone/>
              <a:defRPr/>
            </a:pPr>
            <a:r>
              <a:rPr lang="en-US" b="1" dirty="0" smtClean="0"/>
              <a:t>.</a:t>
            </a:r>
            <a:endParaRPr lang="en-US" dirty="0"/>
          </a:p>
        </p:txBody>
      </p:sp>
      <p:pic>
        <p:nvPicPr>
          <p:cNvPr id="48132" name="Picture 3" descr="C:\Users\James\Documents\beatcharges\images\MarketingGraphicsToolkit\Web Ready Files\13. Handwritten Graphics\13. Handwritten Graphics\Underlines Big\_0006_underlin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5" y="5487990"/>
            <a:ext cx="41671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70414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1 Título"/>
          <p:cNvSpPr txBox="1">
            <a:spLocks/>
          </p:cNvSpPr>
          <p:nvPr/>
        </p:nvSpPr>
        <p:spPr>
          <a:xfrm>
            <a:off x="323852" y="765175"/>
            <a:ext cx="7845425"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es-HN" sz="4930" b="1" cap="all" dirty="0" smtClean="0">
                <a:solidFill>
                  <a:schemeClr val="tx1">
                    <a:lumMod val="75000"/>
                    <a:lumOff val="25000"/>
                  </a:schemeClr>
                </a:solidFill>
              </a:rPr>
              <a:t>Who </a:t>
            </a:r>
            <a:r>
              <a:rPr lang="es-HN" sz="4930" b="1" cap="all" dirty="0" err="1" smtClean="0">
                <a:solidFill>
                  <a:schemeClr val="tx1">
                    <a:lumMod val="75000"/>
                    <a:lumOff val="25000"/>
                  </a:schemeClr>
                </a:solidFill>
              </a:rPr>
              <a:t>we</a:t>
            </a:r>
            <a:r>
              <a:rPr lang="es-HN" sz="4930" b="1" cap="all" dirty="0" smtClean="0">
                <a:solidFill>
                  <a:schemeClr val="tx1">
                    <a:lumMod val="75000"/>
                    <a:lumOff val="25000"/>
                  </a:schemeClr>
                </a:solidFill>
              </a:rPr>
              <a:t> are…</a:t>
            </a:r>
            <a:endParaRPr lang="es-HN" sz="5400" b="1" cap="all" dirty="0">
              <a:solidFill>
                <a:srgbClr val="FF0000"/>
              </a:solidFill>
            </a:endParaRPr>
          </a:p>
        </p:txBody>
      </p:sp>
      <p:grpSp>
        <p:nvGrpSpPr>
          <p:cNvPr id="53251" name="13 Grupo"/>
          <p:cNvGrpSpPr>
            <a:grpSpLocks/>
          </p:cNvGrpSpPr>
          <p:nvPr/>
        </p:nvGrpSpPr>
        <p:grpSpPr bwMode="auto">
          <a:xfrm>
            <a:off x="4618038" y="2276475"/>
            <a:ext cx="6350" cy="3017839"/>
            <a:chOff x="4276603" y="1491264"/>
            <a:chExt cx="319" cy="3377896"/>
          </a:xfrm>
        </p:grpSpPr>
        <p:cxnSp>
          <p:nvCxnSpPr>
            <p:cNvPr id="10" name="9 Conector recto"/>
            <p:cNvCxnSpPr/>
            <p:nvPr/>
          </p:nvCxnSpPr>
          <p:spPr>
            <a:xfrm>
              <a:off x="4276603" y="1491264"/>
              <a:ext cx="0" cy="3377896"/>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1" name="10 Conector recto"/>
            <p:cNvCxnSpPr/>
            <p:nvPr/>
          </p:nvCxnSpPr>
          <p:spPr>
            <a:xfrm>
              <a:off x="4276922" y="1491264"/>
              <a:ext cx="0" cy="337789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sp>
        <p:nvSpPr>
          <p:cNvPr id="24" name="1 Título"/>
          <p:cNvSpPr txBox="1">
            <a:spLocks/>
          </p:cNvSpPr>
          <p:nvPr/>
        </p:nvSpPr>
        <p:spPr>
          <a:xfrm>
            <a:off x="395288" y="1298577"/>
            <a:ext cx="4519612" cy="474663"/>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endParaRPr lang="es-HN" sz="1600" b="1" dirty="0" smtClean="0">
              <a:solidFill>
                <a:schemeClr val="tx1">
                  <a:lumMod val="75000"/>
                  <a:lumOff val="25000"/>
                </a:schemeClr>
              </a:solidFill>
            </a:endParaRPr>
          </a:p>
        </p:txBody>
      </p:sp>
      <p:sp>
        <p:nvSpPr>
          <p:cNvPr id="4" name="3 CuadroTexto"/>
          <p:cNvSpPr txBox="1"/>
          <p:nvPr/>
        </p:nvSpPr>
        <p:spPr>
          <a:xfrm>
            <a:off x="532506" y="2304163"/>
            <a:ext cx="8143950" cy="3462486"/>
          </a:xfrm>
          <a:prstGeom prst="rect">
            <a:avLst/>
          </a:prstGeom>
          <a:noFill/>
        </p:spPr>
        <p:txBody>
          <a:bodyPr lIns="0" tIns="0" rIns="0" bIns="0" numCol="2" spcCol="720000">
            <a:spAutoFit/>
          </a:bodyPr>
          <a:lstStyle/>
          <a:p>
            <a:pPr fontAlgn="auto">
              <a:spcBef>
                <a:spcPts val="0"/>
              </a:spcBef>
              <a:spcAft>
                <a:spcPts val="600"/>
              </a:spcAft>
              <a:defRPr/>
            </a:pPr>
            <a:r>
              <a:rPr lang="en-US" sz="2000" b="1" dirty="0" smtClean="0">
                <a:latin typeface="+mn-lt"/>
                <a:cs typeface="+mn-cs"/>
              </a:rPr>
              <a:t>We are a mobile marketing consulting firm that creates campaigns for businesses via various channels to ensure effectiveness and revenue generation. </a:t>
            </a:r>
          </a:p>
          <a:p>
            <a:pPr fontAlgn="auto">
              <a:spcBef>
                <a:spcPts val="0"/>
              </a:spcBef>
              <a:spcAft>
                <a:spcPts val="600"/>
              </a:spcAft>
              <a:defRPr/>
            </a:pPr>
            <a:r>
              <a:rPr lang="en-US" sz="2000" dirty="0" smtClean="0">
                <a:solidFill>
                  <a:schemeClr val="tx1">
                    <a:lumMod val="50000"/>
                    <a:lumOff val="50000"/>
                  </a:schemeClr>
                </a:solidFill>
                <a:latin typeface="+mn-lt"/>
                <a:cs typeface="+mn-cs"/>
              </a:rPr>
              <a:t>Our clients include [insert or delete if no clients]. We have built our company around our clients by taking the time to personalize their mobile marketing campaigns to fit their needs. We are a full-service firm offering SMS text campaigns, mobile websites, landing pages and mobile apps to allow your business to reach customers through multiple channels. </a:t>
            </a:r>
            <a:endParaRPr lang="es-ES" sz="2000" dirty="0">
              <a:solidFill>
                <a:schemeClr val="tx1">
                  <a:lumMod val="50000"/>
                  <a:lumOff val="50000"/>
                </a:schemeClr>
              </a:solidFill>
              <a:latin typeface="+mn-lt"/>
              <a:cs typeface="+mn-cs"/>
            </a:endParaRPr>
          </a:p>
        </p:txBody>
      </p:sp>
      <p:sp>
        <p:nvSpPr>
          <p:cNvPr id="26" name="1 Título"/>
          <p:cNvSpPr txBox="1">
            <a:spLocks/>
          </p:cNvSpPr>
          <p:nvPr/>
        </p:nvSpPr>
        <p:spPr>
          <a:xfrm>
            <a:off x="4913315" y="3817938"/>
            <a:ext cx="2663825" cy="474663"/>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Bef>
                <a:spcPts val="0"/>
              </a:spcBef>
              <a:spcAft>
                <a:spcPts val="0"/>
              </a:spcAft>
              <a:defRPr/>
            </a:pPr>
            <a:endParaRPr lang="es-HN" sz="1050" b="1" dirty="0" smtClean="0">
              <a:solidFill>
                <a:srgbClr val="FFC000"/>
              </a:solidFill>
              <a:latin typeface="Rockwell" pitchFamily="18" charset="0"/>
            </a:endParaRPr>
          </a:p>
        </p:txBody>
      </p:sp>
      <p:sp>
        <p:nvSpPr>
          <p:cNvPr id="27" name="1 Título"/>
          <p:cNvSpPr txBox="1">
            <a:spLocks/>
          </p:cNvSpPr>
          <p:nvPr/>
        </p:nvSpPr>
        <p:spPr>
          <a:xfrm>
            <a:off x="4564113" y="68627"/>
            <a:ext cx="4904431" cy="24384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Bef>
                <a:spcPts val="0"/>
              </a:spcBef>
              <a:spcAft>
                <a:spcPts val="0"/>
              </a:spcAft>
              <a:defRPr/>
            </a:pPr>
            <a:r>
              <a:rPr lang="es-HN" sz="3200" b="1" dirty="0" smtClean="0">
                <a:solidFill>
                  <a:schemeClr val="tx1">
                    <a:lumMod val="75000"/>
                    <a:lumOff val="25000"/>
                  </a:schemeClr>
                </a:solidFill>
                <a:latin typeface="Rockwell" pitchFamily="18" charset="0"/>
              </a:rPr>
              <a:t>www.</a:t>
            </a:r>
            <a:r>
              <a:rPr lang="es-HN" sz="3200" b="1" dirty="0" smtClean="0">
                <a:solidFill>
                  <a:srgbClr val="FF0000"/>
                </a:solidFill>
                <a:latin typeface="Rockwell" pitchFamily="18" charset="0"/>
              </a:rPr>
              <a:t>yoururl</a:t>
            </a:r>
            <a:r>
              <a:rPr lang="es-HN" sz="3200" b="1" dirty="0" smtClean="0">
                <a:solidFill>
                  <a:schemeClr val="tx1">
                    <a:lumMod val="75000"/>
                    <a:lumOff val="25000"/>
                  </a:schemeClr>
                </a:solidFill>
                <a:latin typeface="Rockwell" pitchFamily="18" charset="0"/>
              </a:rPr>
              <a:t>.com</a:t>
            </a:r>
            <a:endParaRPr lang="es-HN" sz="3200" b="1" dirty="0" smtClean="0">
              <a:solidFill>
                <a:srgbClr val="FFC000"/>
              </a:solidFill>
              <a:latin typeface="Rockwell" pitchFamily="18" charset="0"/>
            </a:endParaRPr>
          </a:p>
        </p:txBody>
      </p:sp>
      <p:pic>
        <p:nvPicPr>
          <p:cNvPr id="53258" name="44 Imagen">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53375" y="6348414"/>
            <a:ext cx="363538"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9" name="45 Imagen">
            <a:hlinkClick r:id="" action="ppaction://hlinkshowjump?jump=previousslide"/>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6356349"/>
            <a:ext cx="363538" cy="3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1" name="Imagen 5" descr="C:\Users\Design\Documents\Edu\Product Launch\shadow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4425" y="6021389"/>
            <a:ext cx="76200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2" name="Imagen 5" descr="C:\Users\Design\Documents\Edu\Product Launch\shadow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9000" y="6021389"/>
            <a:ext cx="763588"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nodeType="afterGroup">
                            <p:stCondLst>
                              <p:cond delay="1500"/>
                            </p:stCondLst>
                            <p:childTnLst>
                              <p:par>
                                <p:cTn id="17" presetID="22" presetClass="entr" presetSubtype="4" fill="hold" grpId="0" nodeType="afterEffect" nodePh="1">
                                  <p:stCondLst>
                                    <p:cond delay="0"/>
                                  </p:stCondLst>
                                  <p:endCondLst>
                                    <p:cond evt="begin" delay="0">
                                      <p:tn val="17"/>
                                    </p:cond>
                                  </p:end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6" grpId="0"/>
      <p:bldP spid="2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lnSpcReduction="10000"/>
          </a:bodyPr>
          <a:lstStyle/>
          <a:p>
            <a:pPr fontAlgn="auto">
              <a:spcAft>
                <a:spcPts val="0"/>
              </a:spcAft>
              <a:defRPr/>
            </a:pPr>
            <a:r>
              <a:rPr lang="en-US" sz="3600" b="1" dirty="0"/>
              <a:t>Total </a:t>
            </a:r>
            <a:r>
              <a:rPr lang="en-US" sz="3600" b="1" dirty="0" smtClean="0"/>
              <a:t>Value: [$2,700]</a:t>
            </a:r>
          </a:p>
          <a:p>
            <a:pPr fontAlgn="auto">
              <a:spcAft>
                <a:spcPts val="0"/>
              </a:spcAft>
              <a:defRPr/>
            </a:pPr>
            <a:endParaRPr lang="en-US" sz="3600" b="1" dirty="0" smtClean="0"/>
          </a:p>
          <a:p>
            <a:pPr fontAlgn="auto">
              <a:spcAft>
                <a:spcPts val="0"/>
              </a:spcAft>
              <a:defRPr/>
            </a:pPr>
            <a:r>
              <a:rPr lang="en-US" sz="3600" b="1" dirty="0" smtClean="0"/>
              <a:t>24-Hour Special:       </a:t>
            </a:r>
            <a:r>
              <a:rPr lang="en-US" sz="8000" b="1" dirty="0" smtClean="0"/>
              <a:t>$1,499</a:t>
            </a:r>
          </a:p>
          <a:p>
            <a:pPr marL="0" indent="0" fontAlgn="auto">
              <a:spcAft>
                <a:spcPts val="0"/>
              </a:spcAft>
              <a:buFont typeface="Wingdings" pitchFamily="2" charset="2"/>
              <a:buNone/>
              <a:defRPr/>
            </a:pPr>
            <a:endParaRPr lang="en-US" sz="3600" b="1" dirty="0" smtClean="0"/>
          </a:p>
          <a:p>
            <a:pPr marL="0" indent="0" fontAlgn="auto">
              <a:spcAft>
                <a:spcPts val="0"/>
              </a:spcAft>
              <a:buFont typeface="Wingdings" pitchFamily="2" charset="2"/>
              <a:buNone/>
              <a:defRPr/>
            </a:pPr>
            <a:r>
              <a:rPr lang="en-US" sz="3600" b="1" i="1" dirty="0" smtClean="0"/>
              <a:t>60-day </a:t>
            </a:r>
            <a:r>
              <a:rPr lang="en-US" sz="3600" b="1" i="1" dirty="0"/>
              <a:t>m</a:t>
            </a:r>
            <a:r>
              <a:rPr lang="en-US" sz="3600" b="1" i="1" dirty="0" smtClean="0"/>
              <a:t>oney </a:t>
            </a:r>
            <a:r>
              <a:rPr lang="en-US" sz="3600" b="1" i="1" dirty="0"/>
              <a:t>b</a:t>
            </a:r>
            <a:r>
              <a:rPr lang="en-US" sz="3600" b="1" i="1" dirty="0" smtClean="0"/>
              <a:t>ack </a:t>
            </a:r>
            <a:r>
              <a:rPr lang="en-US" sz="3600" b="1" i="1" dirty="0"/>
              <a:t>g</a:t>
            </a:r>
            <a:r>
              <a:rPr lang="en-US" sz="3600" b="1" i="1" dirty="0" smtClean="0"/>
              <a:t>uarantee if revenues do not increase significantly</a:t>
            </a:r>
            <a:endParaRPr lang="en-US" sz="3600" b="1" i="1" dirty="0"/>
          </a:p>
          <a:p>
            <a:pPr fontAlgn="auto">
              <a:spcAft>
                <a:spcPts val="0"/>
              </a:spcAft>
              <a:defRPr/>
            </a:pPr>
            <a:endParaRPr lang="en-US" sz="3600" b="1" dirty="0"/>
          </a:p>
        </p:txBody>
      </p:sp>
      <p:pic>
        <p:nvPicPr>
          <p:cNvPr id="51204" name="Picture 2" descr="C:\Users\James\Documents\beatcharges\images\MarketingGraphicsToolkit\Web Ready Files\13. Handwritten Graphics\13. Handwritten Graphics\Underlines Big\_0001_circle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596" y="2564905"/>
            <a:ext cx="3887788"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fontAlgn="auto">
              <a:spcBef>
                <a:spcPts val="0"/>
              </a:spcBef>
              <a:spcAft>
                <a:spcPts val="0"/>
              </a:spcAft>
              <a:defRPr/>
            </a:pPr>
            <a:r>
              <a:rPr lang="en-US" sz="4930" dirty="0">
                <a:solidFill>
                  <a:schemeClr val="tx1">
                    <a:lumMod val="75000"/>
                    <a:lumOff val="25000"/>
                  </a:schemeClr>
                </a:solidFill>
              </a:rPr>
              <a:t>Special Combined </a:t>
            </a:r>
            <a:r>
              <a:rPr lang="en-US" sz="4930" dirty="0">
                <a:solidFill>
                  <a:schemeClr val="accent1"/>
                </a:solidFill>
              </a:rPr>
              <a:t>Offer</a:t>
            </a:r>
          </a:p>
        </p:txBody>
      </p:sp>
    </p:spTree>
    <p:extLst>
      <p:ext uri="{BB962C8B-B14F-4D97-AF65-F5344CB8AC3E}">
        <p14:creationId xmlns:p14="http://schemas.microsoft.com/office/powerpoint/2010/main" val="37360446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899592" y="2492897"/>
            <a:ext cx="7464872" cy="830997"/>
          </a:xfrm>
          <a:prstGeom prst="rect">
            <a:avLst/>
          </a:prstGeom>
          <a:noFill/>
        </p:spPr>
        <p:txBody>
          <a:bodyPr wrap="square">
            <a:spAutoFit/>
          </a:bodyPr>
          <a:lstStyle/>
          <a:p>
            <a:pPr algn="ctr" fontAlgn="auto">
              <a:spcBef>
                <a:spcPts val="0"/>
              </a:spcBef>
              <a:spcAft>
                <a:spcPts val="0"/>
              </a:spcAft>
              <a:defRPr/>
            </a:pPr>
            <a:r>
              <a:rPr lang="es-HN" sz="4800" b="1" dirty="0" smtClean="0">
                <a:latin typeface="+mn-lt"/>
                <a:cs typeface="+mn-cs"/>
              </a:rPr>
              <a:t>NEXT STEPS</a:t>
            </a:r>
            <a:endParaRPr lang="es-ES" sz="4800" b="1" dirty="0">
              <a:latin typeface="+mn-lt"/>
              <a:cs typeface="+mn-cs"/>
            </a:endParaRPr>
          </a:p>
        </p:txBody>
      </p:sp>
    </p:spTree>
    <p:extLst>
      <p:ext uri="{BB962C8B-B14F-4D97-AF65-F5344CB8AC3E}">
        <p14:creationId xmlns:p14="http://schemas.microsoft.com/office/powerpoint/2010/main" val="24633112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us </a:t>
            </a:r>
            <a:r>
              <a:rPr lang="en-US" sz="4930" dirty="0">
                <a:solidFill>
                  <a:schemeClr val="accent1"/>
                </a:solidFill>
              </a:rPr>
              <a:t>today</a:t>
            </a:r>
            <a:r>
              <a:rPr lang="en-US" dirty="0" smtClean="0"/>
              <a:t>!</a:t>
            </a:r>
            <a:endParaRPr lang="en-US" dirty="0">
              <a:solidFill>
                <a:schemeClr val="accent2"/>
              </a:solidFill>
            </a:endParaRPr>
          </a:p>
        </p:txBody>
      </p:sp>
      <p:sp>
        <p:nvSpPr>
          <p:cNvPr id="3" name="Content Placeholder 2"/>
          <p:cNvSpPr>
            <a:spLocks noGrp="1"/>
          </p:cNvSpPr>
          <p:nvPr>
            <p:ph idx="1"/>
          </p:nvPr>
        </p:nvSpPr>
        <p:spPr/>
        <p:txBody>
          <a:bodyPr>
            <a:normAutofit/>
          </a:bodyPr>
          <a:lstStyle/>
          <a:p>
            <a:r>
              <a:rPr lang="en-US" dirty="0" smtClean="0"/>
              <a:t>[insert logo/company name]</a:t>
            </a:r>
          </a:p>
          <a:p>
            <a:r>
              <a:rPr lang="en-US" dirty="0" smtClean="0"/>
              <a:t>Discuss specifics including customizations or additional offers</a:t>
            </a:r>
          </a:p>
          <a:p>
            <a:r>
              <a:rPr lang="en-US" dirty="0" smtClean="0"/>
              <a:t>Contact [name] anytime:</a:t>
            </a:r>
          </a:p>
          <a:p>
            <a:pPr lvl="1"/>
            <a:r>
              <a:rPr lang="en-US" dirty="0" smtClean="0"/>
              <a:t>Phone: (xxx) xxx-</a:t>
            </a:r>
            <a:r>
              <a:rPr lang="en-US" dirty="0" err="1" smtClean="0"/>
              <a:t>xxxx</a:t>
            </a:r>
            <a:endParaRPr lang="en-US" dirty="0" smtClean="0"/>
          </a:p>
          <a:p>
            <a:pPr lvl="1"/>
            <a:r>
              <a:rPr lang="en-US" dirty="0" smtClean="0"/>
              <a:t>Email: Sales@email.com</a:t>
            </a:r>
          </a:p>
          <a:p>
            <a:pPr lvl="1"/>
            <a:r>
              <a:rPr lang="en-US" dirty="0" smtClean="0"/>
              <a:t>Website:  www.x.com</a:t>
            </a:r>
          </a:p>
          <a:p>
            <a:endParaRPr lang="en-US" dirty="0" smtClean="0"/>
          </a:p>
          <a:p>
            <a:pPr marL="0" indent="0">
              <a:buNone/>
            </a:pPr>
            <a:endParaRPr lang="en-US" dirty="0"/>
          </a:p>
        </p:txBody>
      </p:sp>
    </p:spTree>
    <p:extLst>
      <p:ext uri="{BB962C8B-B14F-4D97-AF65-F5344CB8AC3E}">
        <p14:creationId xmlns:p14="http://schemas.microsoft.com/office/powerpoint/2010/main" val="18298433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sample of our </a:t>
            </a:r>
            <a:r>
              <a:rPr lang="en-US" sz="4930" dirty="0">
                <a:solidFill>
                  <a:schemeClr val="accent1"/>
                </a:solidFill>
              </a:rPr>
              <a:t>Clients</a:t>
            </a:r>
          </a:p>
        </p:txBody>
      </p:sp>
      <p:sp>
        <p:nvSpPr>
          <p:cNvPr id="19459" name="Content Placeholder 2"/>
          <p:cNvSpPr>
            <a:spLocks noGrp="1"/>
          </p:cNvSpPr>
          <p:nvPr>
            <p:ph idx="1"/>
          </p:nvPr>
        </p:nvSpPr>
        <p:spPr/>
        <p:txBody>
          <a:bodyPr/>
          <a:lstStyle/>
          <a:p>
            <a:r>
              <a:rPr lang="en-US" sz="2000" dirty="0" smtClean="0"/>
              <a:t>We have a wide range of expertise from mom and pop shops to large corporations: [insert logos or delete slide if no/limited customers]</a:t>
            </a:r>
          </a:p>
        </p:txBody>
      </p:sp>
      <p:sp>
        <p:nvSpPr>
          <p:cNvPr id="19460" name="Rectangle 2"/>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2" name="Rectangle 4"/>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4" name="Rectangle 6"/>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6" name="Rectangle 8"/>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8" name="Rectangle 10"/>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70" name="Rectangle 12"/>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72" name="Rectangle 14"/>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grpSp>
        <p:nvGrpSpPr>
          <p:cNvPr id="11" name="Group 10"/>
          <p:cNvGrpSpPr/>
          <p:nvPr/>
        </p:nvGrpSpPr>
        <p:grpSpPr>
          <a:xfrm>
            <a:off x="6094040" y="2761721"/>
            <a:ext cx="2438400" cy="2677037"/>
            <a:chOff x="5960533" y="1524000"/>
            <a:chExt cx="2438400" cy="2007778"/>
          </a:xfrm>
        </p:grpSpPr>
        <p:sp>
          <p:nvSpPr>
            <p:cNvPr id="12" name="11 Rectángulo"/>
            <p:cNvSpPr>
              <a:spLocks noChangeArrowheads="1"/>
            </p:cNvSpPr>
            <p:nvPr/>
          </p:nvSpPr>
          <p:spPr bwMode="auto">
            <a:xfrm>
              <a:off x="6019800" y="1524000"/>
              <a:ext cx="2373312" cy="1371600"/>
            </a:xfrm>
            <a:prstGeom prst="rect">
              <a:avLst/>
            </a:prstGeom>
            <a:solidFill>
              <a:schemeClr val="bg1">
                <a:lumMod val="50000"/>
              </a:schemeClr>
            </a:solidFill>
            <a:ln w="50800" algn="ctr">
              <a:solidFill>
                <a:schemeClr val="tx1">
                  <a:lumMod val="65000"/>
                  <a:lumOff val="35000"/>
                </a:schemeClr>
              </a:solidFill>
              <a:miter lim="800000"/>
              <a:headEnd/>
              <a:tailEnd/>
            </a:ln>
            <a:effectLst>
              <a:outerShdw blurRad="76200" dir="13500000" sy="23000" kx="1200000" algn="br" rotWithShape="0">
                <a:prstClr val="black">
                  <a:alpha val="20000"/>
                </a:prstClr>
              </a:outerShdw>
            </a:effectLst>
          </p:spPr>
          <p:txBody>
            <a:bodyPr anchor="ctr"/>
            <a:lstStyle/>
            <a:p>
              <a:pPr algn="ctr"/>
              <a:r>
                <a:rPr lang="es-HN" b="1" dirty="0" err="1" smtClean="0">
                  <a:solidFill>
                    <a:schemeClr val="bg1"/>
                  </a:solidFill>
                  <a:latin typeface="Calibri" pitchFamily="34" charset="0"/>
                </a:rPr>
                <a:t>Past</a:t>
              </a:r>
              <a:r>
                <a:rPr lang="es-HN" b="1" dirty="0" smtClean="0">
                  <a:solidFill>
                    <a:schemeClr val="bg1"/>
                  </a:solidFill>
                  <a:latin typeface="Calibri" pitchFamily="34" charset="0"/>
                </a:rPr>
                <a:t> </a:t>
              </a:r>
              <a:r>
                <a:rPr lang="es-HN" b="1" dirty="0" err="1" smtClean="0">
                  <a:solidFill>
                    <a:schemeClr val="bg1"/>
                  </a:solidFill>
                  <a:latin typeface="Calibri" pitchFamily="34" charset="0"/>
                </a:rPr>
                <a:t>Client</a:t>
              </a:r>
              <a:r>
                <a:rPr lang="es-HN" b="1" dirty="0" smtClean="0">
                  <a:solidFill>
                    <a:schemeClr val="bg1"/>
                  </a:solidFill>
                  <a:latin typeface="Calibri" pitchFamily="34" charset="0"/>
                </a:rPr>
                <a:t> Logo 3</a:t>
              </a:r>
              <a:endParaRPr lang="es-ES" b="1" dirty="0">
                <a:solidFill>
                  <a:schemeClr val="bg1"/>
                </a:solidFill>
                <a:latin typeface="Calibri" pitchFamily="34" charset="0"/>
              </a:endParaRPr>
            </a:p>
          </p:txBody>
        </p:sp>
        <p:sp>
          <p:nvSpPr>
            <p:cNvPr id="13" name="Rectangle 12"/>
            <p:cNvSpPr/>
            <p:nvPr/>
          </p:nvSpPr>
          <p:spPr>
            <a:xfrm>
              <a:off x="5960533" y="3074729"/>
              <a:ext cx="2438400" cy="457049"/>
            </a:xfrm>
            <a:prstGeom prst="rect">
              <a:avLst/>
            </a:prstGeom>
          </p:spPr>
          <p:txBody>
            <a:bodyPr wrap="square">
              <a:spAutoFit/>
            </a:bodyPr>
            <a:lstStyle/>
            <a:p>
              <a:pPr>
                <a:lnSpc>
                  <a:spcPct val="120000"/>
                </a:lnSpc>
              </a:pPr>
              <a:r>
                <a:rPr lang="en-US" sz="1400" spc="40" dirty="0" err="1" smtClean="0">
                  <a:solidFill>
                    <a:schemeClr val="accent1"/>
                  </a:solidFill>
                </a:rPr>
                <a:t>Lorem</a:t>
              </a:r>
              <a:r>
                <a:rPr lang="en-US" sz="1400" spc="40" dirty="0" smtClean="0">
                  <a:solidFill>
                    <a:schemeClr val="accent1"/>
                  </a:solidFill>
                </a:rPr>
                <a:t> </a:t>
              </a:r>
              <a:r>
                <a:rPr lang="en-US" sz="1400" spc="40" dirty="0" err="1" smtClean="0">
                  <a:solidFill>
                    <a:schemeClr val="accent1"/>
                  </a:solidFill>
                </a:rPr>
                <a:t>ipsum</a:t>
              </a:r>
              <a:r>
                <a:rPr lang="en-US" sz="1400" spc="40" dirty="0" smtClean="0">
                  <a:solidFill>
                    <a:schemeClr val="accent1"/>
                  </a:solidFill>
                </a:rPr>
                <a:t> </a:t>
              </a:r>
              <a:r>
                <a:rPr lang="en-US" sz="1400" spc="40" dirty="0" smtClean="0">
                  <a:solidFill>
                    <a:srgbClr val="363636"/>
                  </a:solidFill>
                </a:rPr>
                <a:t>Dummy text Community have of helpful</a:t>
              </a:r>
              <a:endParaRPr lang="en-US" sz="1400" spc="40" dirty="0">
                <a:solidFill>
                  <a:srgbClr val="363636"/>
                </a:solidFill>
              </a:endParaRPr>
            </a:p>
          </p:txBody>
        </p:sp>
      </p:grpSp>
      <p:grpSp>
        <p:nvGrpSpPr>
          <p:cNvPr id="14" name="Group 13"/>
          <p:cNvGrpSpPr/>
          <p:nvPr/>
        </p:nvGrpSpPr>
        <p:grpSpPr>
          <a:xfrm>
            <a:off x="3350840" y="2761721"/>
            <a:ext cx="2438400" cy="2677037"/>
            <a:chOff x="3217333" y="1524000"/>
            <a:chExt cx="2438400" cy="2007778"/>
          </a:xfrm>
        </p:grpSpPr>
        <p:sp>
          <p:nvSpPr>
            <p:cNvPr id="15" name="11 Rectángulo"/>
            <p:cNvSpPr>
              <a:spLocks noChangeArrowheads="1"/>
            </p:cNvSpPr>
            <p:nvPr/>
          </p:nvSpPr>
          <p:spPr bwMode="auto">
            <a:xfrm>
              <a:off x="3276600" y="1524000"/>
              <a:ext cx="2373312" cy="1371600"/>
            </a:xfrm>
            <a:prstGeom prst="rect">
              <a:avLst/>
            </a:prstGeom>
            <a:solidFill>
              <a:schemeClr val="bg1">
                <a:lumMod val="50000"/>
              </a:schemeClr>
            </a:solidFill>
            <a:ln w="50800" algn="ctr">
              <a:solidFill>
                <a:schemeClr val="tx1">
                  <a:lumMod val="65000"/>
                  <a:lumOff val="35000"/>
                </a:schemeClr>
              </a:solidFill>
              <a:miter lim="800000"/>
              <a:headEnd/>
              <a:tailEnd/>
            </a:ln>
            <a:effectLst>
              <a:outerShdw blurRad="76200" dir="13500000" sy="23000" kx="1200000" algn="br" rotWithShape="0">
                <a:prstClr val="black">
                  <a:alpha val="20000"/>
                </a:prstClr>
              </a:outerShdw>
            </a:effectLst>
          </p:spPr>
          <p:txBody>
            <a:bodyPr anchor="ctr"/>
            <a:lstStyle/>
            <a:p>
              <a:pPr algn="ctr"/>
              <a:r>
                <a:rPr lang="es-HN" b="1" dirty="0" err="1" smtClean="0">
                  <a:solidFill>
                    <a:schemeClr val="bg1"/>
                  </a:solidFill>
                  <a:latin typeface="Calibri" pitchFamily="34" charset="0"/>
                </a:rPr>
                <a:t>Past</a:t>
              </a:r>
              <a:r>
                <a:rPr lang="es-HN" b="1" dirty="0" smtClean="0">
                  <a:solidFill>
                    <a:schemeClr val="bg1"/>
                  </a:solidFill>
                  <a:latin typeface="Calibri" pitchFamily="34" charset="0"/>
                </a:rPr>
                <a:t> </a:t>
              </a:r>
              <a:r>
                <a:rPr lang="es-HN" b="1" dirty="0" err="1" smtClean="0">
                  <a:solidFill>
                    <a:schemeClr val="bg1"/>
                  </a:solidFill>
                  <a:latin typeface="Calibri" pitchFamily="34" charset="0"/>
                </a:rPr>
                <a:t>Client</a:t>
              </a:r>
              <a:r>
                <a:rPr lang="es-HN" b="1" dirty="0" smtClean="0">
                  <a:solidFill>
                    <a:schemeClr val="bg1"/>
                  </a:solidFill>
                  <a:latin typeface="Calibri" pitchFamily="34" charset="0"/>
                </a:rPr>
                <a:t> Logo 2</a:t>
              </a:r>
              <a:endParaRPr lang="es-ES" b="1" dirty="0">
                <a:solidFill>
                  <a:schemeClr val="bg1"/>
                </a:solidFill>
                <a:latin typeface="Calibri" pitchFamily="34" charset="0"/>
              </a:endParaRPr>
            </a:p>
          </p:txBody>
        </p:sp>
        <p:sp>
          <p:nvSpPr>
            <p:cNvPr id="16" name="Rectangle 15"/>
            <p:cNvSpPr/>
            <p:nvPr/>
          </p:nvSpPr>
          <p:spPr>
            <a:xfrm>
              <a:off x="3217333" y="3074729"/>
              <a:ext cx="2438400" cy="457049"/>
            </a:xfrm>
            <a:prstGeom prst="rect">
              <a:avLst/>
            </a:prstGeom>
          </p:spPr>
          <p:txBody>
            <a:bodyPr wrap="square">
              <a:spAutoFit/>
            </a:bodyPr>
            <a:lstStyle/>
            <a:p>
              <a:pPr>
                <a:lnSpc>
                  <a:spcPct val="120000"/>
                </a:lnSpc>
              </a:pPr>
              <a:r>
                <a:rPr lang="en-US" sz="1400" spc="40" dirty="0" err="1" smtClean="0">
                  <a:solidFill>
                    <a:schemeClr val="accent1"/>
                  </a:solidFill>
                </a:rPr>
                <a:t>Lorem</a:t>
              </a:r>
              <a:r>
                <a:rPr lang="en-US" sz="1400" spc="40" dirty="0" smtClean="0">
                  <a:solidFill>
                    <a:schemeClr val="accent1"/>
                  </a:solidFill>
                </a:rPr>
                <a:t> </a:t>
              </a:r>
              <a:r>
                <a:rPr lang="en-US" sz="1400" spc="40" dirty="0" err="1" smtClean="0">
                  <a:solidFill>
                    <a:schemeClr val="accent1"/>
                  </a:solidFill>
                </a:rPr>
                <a:t>ipsum</a:t>
              </a:r>
              <a:r>
                <a:rPr lang="en-US" sz="1400" spc="40" dirty="0" smtClean="0">
                  <a:solidFill>
                    <a:schemeClr val="accent1"/>
                  </a:solidFill>
                </a:rPr>
                <a:t> </a:t>
              </a:r>
              <a:r>
                <a:rPr lang="en-US" sz="1400" spc="40" dirty="0" smtClean="0">
                  <a:solidFill>
                    <a:srgbClr val="363636"/>
                  </a:solidFill>
                </a:rPr>
                <a:t>Dummy text Community have of helpful</a:t>
              </a:r>
              <a:endParaRPr lang="en-US" sz="1400" spc="40" dirty="0">
                <a:solidFill>
                  <a:srgbClr val="363636"/>
                </a:solidFill>
              </a:endParaRPr>
            </a:p>
          </p:txBody>
        </p:sp>
      </p:grpSp>
      <p:grpSp>
        <p:nvGrpSpPr>
          <p:cNvPr id="17" name="Group 16"/>
          <p:cNvGrpSpPr/>
          <p:nvPr/>
        </p:nvGrpSpPr>
        <p:grpSpPr>
          <a:xfrm>
            <a:off x="590707" y="2761721"/>
            <a:ext cx="2438400" cy="2677037"/>
            <a:chOff x="457200" y="1524000"/>
            <a:chExt cx="2438400" cy="2007778"/>
          </a:xfrm>
        </p:grpSpPr>
        <p:sp>
          <p:nvSpPr>
            <p:cNvPr id="18" name="11 Rectángulo"/>
            <p:cNvSpPr>
              <a:spLocks noChangeArrowheads="1"/>
            </p:cNvSpPr>
            <p:nvPr/>
          </p:nvSpPr>
          <p:spPr bwMode="auto">
            <a:xfrm>
              <a:off x="516467" y="1524000"/>
              <a:ext cx="2373312" cy="1371600"/>
            </a:xfrm>
            <a:prstGeom prst="rect">
              <a:avLst/>
            </a:prstGeom>
            <a:solidFill>
              <a:schemeClr val="bg1">
                <a:lumMod val="50000"/>
              </a:schemeClr>
            </a:solidFill>
            <a:ln w="50800" algn="ctr">
              <a:solidFill>
                <a:schemeClr val="tx1">
                  <a:lumMod val="65000"/>
                  <a:lumOff val="35000"/>
                </a:schemeClr>
              </a:solidFill>
              <a:miter lim="800000"/>
              <a:headEnd/>
              <a:tailEnd/>
            </a:ln>
            <a:effectLst>
              <a:outerShdw blurRad="76200" dir="13500000" sy="23000" kx="1200000" algn="br" rotWithShape="0">
                <a:prstClr val="black">
                  <a:alpha val="20000"/>
                </a:prstClr>
              </a:outerShdw>
            </a:effectLst>
          </p:spPr>
          <p:txBody>
            <a:bodyPr anchor="ctr"/>
            <a:lstStyle/>
            <a:p>
              <a:pPr algn="ctr"/>
              <a:r>
                <a:rPr lang="es-HN" b="1" dirty="0" err="1" smtClean="0">
                  <a:solidFill>
                    <a:schemeClr val="bg1"/>
                  </a:solidFill>
                  <a:latin typeface="Calibri" pitchFamily="34" charset="0"/>
                </a:rPr>
                <a:t>Past</a:t>
              </a:r>
              <a:r>
                <a:rPr lang="es-HN" b="1" dirty="0" smtClean="0">
                  <a:solidFill>
                    <a:schemeClr val="bg1"/>
                  </a:solidFill>
                  <a:latin typeface="Calibri" pitchFamily="34" charset="0"/>
                </a:rPr>
                <a:t> </a:t>
              </a:r>
              <a:r>
                <a:rPr lang="es-HN" b="1" dirty="0" err="1" smtClean="0">
                  <a:solidFill>
                    <a:schemeClr val="bg1"/>
                  </a:solidFill>
                  <a:latin typeface="Calibri" pitchFamily="34" charset="0"/>
                </a:rPr>
                <a:t>Client</a:t>
              </a:r>
              <a:r>
                <a:rPr lang="es-HN" b="1" dirty="0" smtClean="0">
                  <a:solidFill>
                    <a:schemeClr val="bg1"/>
                  </a:solidFill>
                  <a:latin typeface="Calibri" pitchFamily="34" charset="0"/>
                </a:rPr>
                <a:t> Logo 1</a:t>
              </a:r>
              <a:endParaRPr lang="es-ES" b="1" dirty="0">
                <a:solidFill>
                  <a:schemeClr val="bg1"/>
                </a:solidFill>
                <a:latin typeface="Calibri" pitchFamily="34" charset="0"/>
              </a:endParaRPr>
            </a:p>
          </p:txBody>
        </p:sp>
        <p:sp>
          <p:nvSpPr>
            <p:cNvPr id="19" name="Rectangle 18"/>
            <p:cNvSpPr/>
            <p:nvPr/>
          </p:nvSpPr>
          <p:spPr>
            <a:xfrm>
              <a:off x="457200" y="3074729"/>
              <a:ext cx="2438400" cy="457049"/>
            </a:xfrm>
            <a:prstGeom prst="rect">
              <a:avLst/>
            </a:prstGeom>
          </p:spPr>
          <p:txBody>
            <a:bodyPr wrap="square">
              <a:spAutoFit/>
            </a:bodyPr>
            <a:lstStyle/>
            <a:p>
              <a:pPr>
                <a:lnSpc>
                  <a:spcPct val="120000"/>
                </a:lnSpc>
              </a:pPr>
              <a:r>
                <a:rPr lang="en-US" sz="1400" spc="40" dirty="0" err="1" smtClean="0">
                  <a:solidFill>
                    <a:schemeClr val="accent1"/>
                  </a:solidFill>
                </a:rPr>
                <a:t>Lorem</a:t>
              </a:r>
              <a:r>
                <a:rPr lang="en-US" sz="1400" spc="40" dirty="0" smtClean="0">
                  <a:solidFill>
                    <a:schemeClr val="accent1"/>
                  </a:solidFill>
                </a:rPr>
                <a:t> </a:t>
              </a:r>
              <a:r>
                <a:rPr lang="en-US" sz="1400" spc="40" dirty="0" err="1" smtClean="0">
                  <a:solidFill>
                    <a:schemeClr val="accent1"/>
                  </a:solidFill>
                </a:rPr>
                <a:t>ipsum</a:t>
              </a:r>
              <a:r>
                <a:rPr lang="en-US" sz="1400" spc="40" dirty="0" smtClean="0">
                  <a:solidFill>
                    <a:schemeClr val="accent1"/>
                  </a:solidFill>
                </a:rPr>
                <a:t> </a:t>
              </a:r>
              <a:r>
                <a:rPr lang="en-US" sz="1400" spc="40" dirty="0" smtClean="0">
                  <a:solidFill>
                    <a:srgbClr val="363636"/>
                  </a:solidFill>
                </a:rPr>
                <a:t>Dummy text Community have of helpful</a:t>
              </a:r>
              <a:endParaRPr lang="en-US" sz="1400" spc="40" dirty="0">
                <a:solidFill>
                  <a:srgbClr val="363636"/>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sz="4930" dirty="0">
                <a:solidFill>
                  <a:schemeClr val="accent1"/>
                </a:solidFill>
              </a:rPr>
              <a:t>team</a:t>
            </a:r>
            <a:r>
              <a:rPr lang="en-US" dirty="0" smtClean="0"/>
              <a:t> (pic and bios)</a:t>
            </a:r>
            <a:endParaRPr lang="en-US" dirty="0"/>
          </a:p>
        </p:txBody>
      </p:sp>
      <p:grpSp>
        <p:nvGrpSpPr>
          <p:cNvPr id="5" name="Group 4"/>
          <p:cNvGrpSpPr/>
          <p:nvPr/>
        </p:nvGrpSpPr>
        <p:grpSpPr>
          <a:xfrm>
            <a:off x="899592" y="1316766"/>
            <a:ext cx="3657600" cy="2032000"/>
            <a:chOff x="533400" y="1676400"/>
            <a:chExt cx="3657600" cy="1524000"/>
          </a:xfrm>
        </p:grpSpPr>
        <p:sp>
          <p:nvSpPr>
            <p:cNvPr id="6" name="TextBox 5"/>
            <p:cNvSpPr txBox="1"/>
            <p:nvPr/>
          </p:nvSpPr>
          <p:spPr>
            <a:xfrm>
              <a:off x="1752600" y="1676400"/>
              <a:ext cx="1762855" cy="530915"/>
            </a:xfrm>
            <a:prstGeom prst="rect">
              <a:avLst/>
            </a:prstGeom>
            <a:noFill/>
          </p:spPr>
          <p:txBody>
            <a:bodyPr wrap="none" rtlCol="0">
              <a:spAutoFit/>
            </a:bodyPr>
            <a:lstStyle/>
            <a:p>
              <a:r>
                <a:rPr lang="en-US" sz="2400" b="1" dirty="0" smtClean="0">
                  <a:solidFill>
                    <a:schemeClr val="accent1"/>
                  </a:solidFill>
                  <a:latin typeface="Calibri" pitchFamily="34" charset="0"/>
                </a:rPr>
                <a:t>Jenny Jones </a:t>
              </a:r>
            </a:p>
            <a:p>
              <a:r>
                <a:rPr lang="en-US" sz="1600" b="1" dirty="0" smtClean="0">
                  <a:solidFill>
                    <a:srgbClr val="363636"/>
                  </a:solidFill>
                  <a:latin typeface="Calibri" pitchFamily="34" charset="0"/>
                </a:rPr>
                <a:t>Chairman</a:t>
              </a:r>
              <a:endParaRPr lang="en-US" sz="1600" b="1" dirty="0">
                <a:solidFill>
                  <a:srgbClr val="363636"/>
                </a:solidFill>
                <a:latin typeface="Calibri" pitchFamily="34" charset="0"/>
              </a:endParaRPr>
            </a:p>
          </p:txBody>
        </p:sp>
        <p:sp>
          <p:nvSpPr>
            <p:cNvPr id="7" name="11 Rectángulo"/>
            <p:cNvSpPr>
              <a:spLocks noChangeArrowheads="1"/>
            </p:cNvSpPr>
            <p:nvPr/>
          </p:nvSpPr>
          <p:spPr bwMode="auto">
            <a:xfrm>
              <a:off x="533400" y="1828800"/>
              <a:ext cx="1066800" cy="1371600"/>
            </a:xfrm>
            <a:prstGeom prst="rect">
              <a:avLst/>
            </a:prstGeom>
            <a:solidFill>
              <a:schemeClr val="bg1">
                <a:lumMod val="50000"/>
              </a:schemeClr>
            </a:solidFill>
            <a:ln w="50800" algn="ctr">
              <a:solidFill>
                <a:schemeClr val="tx1">
                  <a:lumMod val="65000"/>
                  <a:lumOff val="35000"/>
                </a:schemeClr>
              </a:solidFill>
              <a:miter lim="800000"/>
              <a:headEnd/>
              <a:tailEnd/>
            </a:ln>
            <a:effectLst>
              <a:outerShdw blurRad="76200" dir="13500000" sy="23000" kx="1200000" algn="br" rotWithShape="0">
                <a:prstClr val="black">
                  <a:alpha val="20000"/>
                </a:prstClr>
              </a:outerShdw>
            </a:effectLst>
          </p:spPr>
          <p:txBody>
            <a:bodyPr anchor="ctr"/>
            <a:lstStyle/>
            <a:p>
              <a:pPr algn="ctr"/>
              <a:r>
                <a:rPr lang="es-HN" b="1" dirty="0" smtClean="0">
                  <a:solidFill>
                    <a:schemeClr val="bg1"/>
                  </a:solidFill>
                  <a:latin typeface="Calibri" pitchFamily="34" charset="0"/>
                </a:rPr>
                <a:t>PHOTO</a:t>
              </a:r>
              <a:endParaRPr lang="es-ES" b="1" dirty="0">
                <a:solidFill>
                  <a:schemeClr val="bg1"/>
                </a:solidFill>
                <a:latin typeface="Calibri" pitchFamily="34" charset="0"/>
              </a:endParaRPr>
            </a:p>
          </p:txBody>
        </p:sp>
        <p:sp>
          <p:nvSpPr>
            <p:cNvPr id="8" name="Rectangle 7"/>
            <p:cNvSpPr/>
            <p:nvPr/>
          </p:nvSpPr>
          <p:spPr>
            <a:xfrm>
              <a:off x="1752600" y="2362200"/>
              <a:ext cx="2438400" cy="669414"/>
            </a:xfrm>
            <a:prstGeom prst="rect">
              <a:avLst/>
            </a:prstGeom>
          </p:spPr>
          <p:txBody>
            <a:bodyPr wrap="square">
              <a:spAutoFit/>
            </a:bodyPr>
            <a:lstStyle/>
            <a:p>
              <a:r>
                <a:rPr lang="en-US" sz="1300" spc="40" dirty="0" err="1" smtClean="0">
                  <a:solidFill>
                    <a:srgbClr val="363636"/>
                  </a:solidFill>
                </a:rPr>
                <a:t>Lorem</a:t>
              </a:r>
              <a:r>
                <a:rPr lang="en-US" sz="1300" spc="40" dirty="0" smtClean="0">
                  <a:solidFill>
                    <a:srgbClr val="363636"/>
                  </a:solidFill>
                </a:rPr>
                <a:t> </a:t>
              </a:r>
              <a:r>
                <a:rPr lang="en-US" sz="1300" spc="40" dirty="0" err="1" smtClean="0">
                  <a:solidFill>
                    <a:srgbClr val="363636"/>
                  </a:solidFill>
                </a:rPr>
                <a:t>ipsum</a:t>
              </a:r>
              <a:r>
                <a:rPr lang="en-US" sz="1300" spc="40" dirty="0" smtClean="0">
                  <a:solidFill>
                    <a:srgbClr val="363636"/>
                  </a:solidFill>
                </a:rPr>
                <a:t> Dummy text Community of the helpful authors got together and compiled experiences </a:t>
              </a:r>
              <a:endParaRPr lang="en-US" sz="1300" dirty="0">
                <a:solidFill>
                  <a:srgbClr val="363636"/>
                </a:solidFill>
              </a:endParaRPr>
            </a:p>
          </p:txBody>
        </p:sp>
      </p:grpSp>
      <p:grpSp>
        <p:nvGrpSpPr>
          <p:cNvPr id="9" name="Group 8"/>
          <p:cNvGrpSpPr/>
          <p:nvPr/>
        </p:nvGrpSpPr>
        <p:grpSpPr>
          <a:xfrm>
            <a:off x="899592" y="3702224"/>
            <a:ext cx="3657600" cy="2032000"/>
            <a:chOff x="533400" y="3465493"/>
            <a:chExt cx="3657600" cy="1524000"/>
          </a:xfrm>
        </p:grpSpPr>
        <p:sp>
          <p:nvSpPr>
            <p:cNvPr id="10" name="TextBox 9"/>
            <p:cNvSpPr txBox="1"/>
            <p:nvPr/>
          </p:nvSpPr>
          <p:spPr>
            <a:xfrm>
              <a:off x="1752600" y="3465493"/>
              <a:ext cx="1624932" cy="530915"/>
            </a:xfrm>
            <a:prstGeom prst="rect">
              <a:avLst/>
            </a:prstGeom>
            <a:noFill/>
          </p:spPr>
          <p:txBody>
            <a:bodyPr wrap="none" rtlCol="0">
              <a:spAutoFit/>
            </a:bodyPr>
            <a:lstStyle/>
            <a:p>
              <a:r>
                <a:rPr lang="en-US" sz="2400" b="1" dirty="0" smtClean="0">
                  <a:solidFill>
                    <a:schemeClr val="accent1"/>
                  </a:solidFill>
                  <a:latin typeface="Calibri" pitchFamily="34" charset="0"/>
                </a:rPr>
                <a:t>John Monk</a:t>
              </a:r>
            </a:p>
            <a:p>
              <a:r>
                <a:rPr lang="en-US" sz="1600" b="1" dirty="0" smtClean="0">
                  <a:solidFill>
                    <a:srgbClr val="363636"/>
                  </a:solidFill>
                  <a:latin typeface="Calibri" pitchFamily="34" charset="0"/>
                </a:rPr>
                <a:t>Creative Director</a:t>
              </a:r>
              <a:endParaRPr lang="en-US" sz="1600" b="1" dirty="0">
                <a:solidFill>
                  <a:srgbClr val="363636"/>
                </a:solidFill>
                <a:latin typeface="Calibri" pitchFamily="34" charset="0"/>
              </a:endParaRPr>
            </a:p>
          </p:txBody>
        </p:sp>
        <p:sp>
          <p:nvSpPr>
            <p:cNvPr id="11" name="11 Rectángulo"/>
            <p:cNvSpPr>
              <a:spLocks noChangeArrowheads="1"/>
            </p:cNvSpPr>
            <p:nvPr/>
          </p:nvSpPr>
          <p:spPr bwMode="auto">
            <a:xfrm>
              <a:off x="533400" y="3617893"/>
              <a:ext cx="1066800" cy="1371600"/>
            </a:xfrm>
            <a:prstGeom prst="rect">
              <a:avLst/>
            </a:prstGeom>
            <a:solidFill>
              <a:schemeClr val="bg1">
                <a:lumMod val="50000"/>
              </a:schemeClr>
            </a:solidFill>
            <a:ln w="50800" algn="ctr">
              <a:solidFill>
                <a:schemeClr val="tx1">
                  <a:lumMod val="65000"/>
                  <a:lumOff val="35000"/>
                </a:schemeClr>
              </a:solidFill>
              <a:miter lim="800000"/>
              <a:headEnd/>
              <a:tailEnd/>
            </a:ln>
            <a:effectLst>
              <a:outerShdw blurRad="76200" dir="13500000" sy="23000" kx="1200000" algn="br" rotWithShape="0">
                <a:prstClr val="black">
                  <a:alpha val="20000"/>
                </a:prstClr>
              </a:outerShdw>
            </a:effectLst>
          </p:spPr>
          <p:txBody>
            <a:bodyPr anchor="ctr"/>
            <a:lstStyle/>
            <a:p>
              <a:pPr algn="ctr"/>
              <a:r>
                <a:rPr lang="es-HN" b="1" dirty="0" smtClean="0">
                  <a:solidFill>
                    <a:schemeClr val="bg1"/>
                  </a:solidFill>
                  <a:latin typeface="Calibri" pitchFamily="34" charset="0"/>
                </a:rPr>
                <a:t>PHOTO</a:t>
              </a:r>
              <a:endParaRPr lang="es-ES" b="1" dirty="0">
                <a:solidFill>
                  <a:schemeClr val="bg1"/>
                </a:solidFill>
                <a:latin typeface="Calibri" pitchFamily="34" charset="0"/>
              </a:endParaRPr>
            </a:p>
          </p:txBody>
        </p:sp>
        <p:sp>
          <p:nvSpPr>
            <p:cNvPr id="12" name="Rectangle 11"/>
            <p:cNvSpPr/>
            <p:nvPr/>
          </p:nvSpPr>
          <p:spPr>
            <a:xfrm>
              <a:off x="1752600" y="4151293"/>
              <a:ext cx="2438400" cy="669414"/>
            </a:xfrm>
            <a:prstGeom prst="rect">
              <a:avLst/>
            </a:prstGeom>
          </p:spPr>
          <p:txBody>
            <a:bodyPr wrap="square">
              <a:spAutoFit/>
            </a:bodyPr>
            <a:lstStyle/>
            <a:p>
              <a:r>
                <a:rPr lang="en-US" sz="1300" spc="40" dirty="0" err="1" smtClean="0">
                  <a:solidFill>
                    <a:srgbClr val="363636"/>
                  </a:solidFill>
                </a:rPr>
                <a:t>Lorem</a:t>
              </a:r>
              <a:r>
                <a:rPr lang="en-US" sz="1300" spc="40" dirty="0" smtClean="0">
                  <a:solidFill>
                    <a:srgbClr val="363636"/>
                  </a:solidFill>
                </a:rPr>
                <a:t> </a:t>
              </a:r>
              <a:r>
                <a:rPr lang="en-US" sz="1300" spc="40" dirty="0" err="1" smtClean="0">
                  <a:solidFill>
                    <a:srgbClr val="363636"/>
                  </a:solidFill>
                </a:rPr>
                <a:t>ipsum</a:t>
              </a:r>
              <a:r>
                <a:rPr lang="en-US" sz="1300" spc="40" dirty="0" smtClean="0">
                  <a:solidFill>
                    <a:srgbClr val="363636"/>
                  </a:solidFill>
                </a:rPr>
                <a:t> Dummy text Community of the helpful authors got together and compiled experiences </a:t>
              </a:r>
              <a:endParaRPr lang="en-US" sz="1300" dirty="0">
                <a:solidFill>
                  <a:srgbClr val="363636"/>
                </a:solidFill>
              </a:endParaRPr>
            </a:p>
          </p:txBody>
        </p:sp>
      </p:grpSp>
      <p:grpSp>
        <p:nvGrpSpPr>
          <p:cNvPr id="13" name="Group 12"/>
          <p:cNvGrpSpPr/>
          <p:nvPr/>
        </p:nvGrpSpPr>
        <p:grpSpPr>
          <a:xfrm>
            <a:off x="5166792" y="1316766"/>
            <a:ext cx="3657600" cy="2032000"/>
            <a:chOff x="4800600" y="1676400"/>
            <a:chExt cx="3657600" cy="1524000"/>
          </a:xfrm>
        </p:grpSpPr>
        <p:sp>
          <p:nvSpPr>
            <p:cNvPr id="14" name="TextBox 13"/>
            <p:cNvSpPr txBox="1"/>
            <p:nvPr/>
          </p:nvSpPr>
          <p:spPr>
            <a:xfrm>
              <a:off x="6019800" y="1676400"/>
              <a:ext cx="1772152" cy="530915"/>
            </a:xfrm>
            <a:prstGeom prst="rect">
              <a:avLst/>
            </a:prstGeom>
            <a:noFill/>
          </p:spPr>
          <p:txBody>
            <a:bodyPr wrap="none" rtlCol="0">
              <a:spAutoFit/>
            </a:bodyPr>
            <a:lstStyle/>
            <a:p>
              <a:r>
                <a:rPr lang="en-US" sz="2400" b="1" dirty="0" smtClean="0">
                  <a:solidFill>
                    <a:schemeClr val="accent1"/>
                  </a:solidFill>
                  <a:latin typeface="Calibri" pitchFamily="34" charset="0"/>
                </a:rPr>
                <a:t>John Smith</a:t>
              </a:r>
            </a:p>
            <a:p>
              <a:r>
                <a:rPr lang="en-US" sz="1600" b="1" dirty="0" smtClean="0">
                  <a:solidFill>
                    <a:srgbClr val="363636"/>
                  </a:solidFill>
                  <a:latin typeface="Calibri" pitchFamily="34" charset="0"/>
                </a:rPr>
                <a:t>Managing Director</a:t>
              </a:r>
              <a:endParaRPr lang="en-US" sz="1600" b="1" dirty="0">
                <a:solidFill>
                  <a:srgbClr val="363636"/>
                </a:solidFill>
                <a:latin typeface="Calibri" pitchFamily="34" charset="0"/>
              </a:endParaRPr>
            </a:p>
          </p:txBody>
        </p:sp>
        <p:sp>
          <p:nvSpPr>
            <p:cNvPr id="15" name="11 Rectángulo"/>
            <p:cNvSpPr>
              <a:spLocks noChangeArrowheads="1"/>
            </p:cNvSpPr>
            <p:nvPr/>
          </p:nvSpPr>
          <p:spPr bwMode="auto">
            <a:xfrm>
              <a:off x="4800600" y="1828800"/>
              <a:ext cx="1066800" cy="1371600"/>
            </a:xfrm>
            <a:prstGeom prst="rect">
              <a:avLst/>
            </a:prstGeom>
            <a:solidFill>
              <a:schemeClr val="bg1">
                <a:lumMod val="50000"/>
              </a:schemeClr>
            </a:solidFill>
            <a:ln w="50800" algn="ctr">
              <a:solidFill>
                <a:schemeClr val="tx1">
                  <a:lumMod val="65000"/>
                  <a:lumOff val="35000"/>
                </a:schemeClr>
              </a:solidFill>
              <a:miter lim="800000"/>
              <a:headEnd/>
              <a:tailEnd/>
            </a:ln>
            <a:effectLst>
              <a:outerShdw blurRad="76200" dir="13500000" sy="23000" kx="1200000" algn="br" rotWithShape="0">
                <a:prstClr val="black">
                  <a:alpha val="20000"/>
                </a:prstClr>
              </a:outerShdw>
            </a:effectLst>
          </p:spPr>
          <p:txBody>
            <a:bodyPr anchor="ctr"/>
            <a:lstStyle/>
            <a:p>
              <a:pPr algn="ctr"/>
              <a:r>
                <a:rPr lang="es-HN" b="1" dirty="0" smtClean="0">
                  <a:solidFill>
                    <a:schemeClr val="bg1"/>
                  </a:solidFill>
                  <a:latin typeface="Calibri" pitchFamily="34" charset="0"/>
                </a:rPr>
                <a:t>PHOTO</a:t>
              </a:r>
              <a:endParaRPr lang="es-ES" b="1" dirty="0">
                <a:solidFill>
                  <a:schemeClr val="bg1"/>
                </a:solidFill>
                <a:latin typeface="Calibri" pitchFamily="34" charset="0"/>
              </a:endParaRPr>
            </a:p>
          </p:txBody>
        </p:sp>
        <p:sp>
          <p:nvSpPr>
            <p:cNvPr id="16" name="Rectangle 15"/>
            <p:cNvSpPr/>
            <p:nvPr/>
          </p:nvSpPr>
          <p:spPr>
            <a:xfrm>
              <a:off x="6019800" y="2362200"/>
              <a:ext cx="2438400" cy="669414"/>
            </a:xfrm>
            <a:prstGeom prst="rect">
              <a:avLst/>
            </a:prstGeom>
          </p:spPr>
          <p:txBody>
            <a:bodyPr wrap="square">
              <a:spAutoFit/>
            </a:bodyPr>
            <a:lstStyle/>
            <a:p>
              <a:r>
                <a:rPr lang="en-US" sz="1300" spc="40" dirty="0" err="1" smtClean="0">
                  <a:solidFill>
                    <a:srgbClr val="363636"/>
                  </a:solidFill>
                </a:rPr>
                <a:t>Lorem</a:t>
              </a:r>
              <a:r>
                <a:rPr lang="en-US" sz="1300" spc="40" dirty="0" smtClean="0">
                  <a:solidFill>
                    <a:srgbClr val="363636"/>
                  </a:solidFill>
                </a:rPr>
                <a:t> </a:t>
              </a:r>
              <a:r>
                <a:rPr lang="en-US" sz="1300" spc="40" dirty="0" err="1" smtClean="0">
                  <a:solidFill>
                    <a:srgbClr val="363636"/>
                  </a:solidFill>
                </a:rPr>
                <a:t>ipsum</a:t>
              </a:r>
              <a:r>
                <a:rPr lang="en-US" sz="1300" spc="40" dirty="0" smtClean="0">
                  <a:solidFill>
                    <a:srgbClr val="363636"/>
                  </a:solidFill>
                </a:rPr>
                <a:t> Dummy text Community of the helpful authors got together and compiled experiences </a:t>
              </a:r>
              <a:endParaRPr lang="en-US" sz="1300" dirty="0">
                <a:solidFill>
                  <a:srgbClr val="363636"/>
                </a:solidFill>
              </a:endParaRPr>
            </a:p>
          </p:txBody>
        </p:sp>
      </p:grpSp>
      <p:grpSp>
        <p:nvGrpSpPr>
          <p:cNvPr id="17" name="Group 16"/>
          <p:cNvGrpSpPr/>
          <p:nvPr/>
        </p:nvGrpSpPr>
        <p:grpSpPr>
          <a:xfrm>
            <a:off x="5166792" y="3702224"/>
            <a:ext cx="3689620" cy="2032000"/>
            <a:chOff x="4800600" y="3465493"/>
            <a:chExt cx="3689620" cy="1524000"/>
          </a:xfrm>
        </p:grpSpPr>
        <p:sp>
          <p:nvSpPr>
            <p:cNvPr id="18" name="TextBox 17"/>
            <p:cNvSpPr txBox="1"/>
            <p:nvPr/>
          </p:nvSpPr>
          <p:spPr>
            <a:xfrm>
              <a:off x="6019800" y="3465493"/>
              <a:ext cx="2470420" cy="530915"/>
            </a:xfrm>
            <a:prstGeom prst="rect">
              <a:avLst/>
            </a:prstGeom>
            <a:noFill/>
          </p:spPr>
          <p:txBody>
            <a:bodyPr wrap="none" rtlCol="0">
              <a:spAutoFit/>
            </a:bodyPr>
            <a:lstStyle/>
            <a:p>
              <a:r>
                <a:rPr lang="en-US" sz="2400" b="1" dirty="0" smtClean="0">
                  <a:solidFill>
                    <a:schemeClr val="accent1"/>
                  </a:solidFill>
                  <a:latin typeface="Calibri" pitchFamily="34" charset="0"/>
                </a:rPr>
                <a:t>John F James</a:t>
              </a:r>
            </a:p>
            <a:p>
              <a:r>
                <a:rPr lang="en-US" sz="1600" b="1" dirty="0" smtClean="0">
                  <a:solidFill>
                    <a:srgbClr val="363636"/>
                  </a:solidFill>
                  <a:latin typeface="Calibri" pitchFamily="34" charset="0"/>
                </a:rPr>
                <a:t>Sales &amp; Marketing Director</a:t>
              </a:r>
              <a:endParaRPr lang="en-US" sz="1600" b="1" dirty="0">
                <a:solidFill>
                  <a:srgbClr val="363636"/>
                </a:solidFill>
                <a:latin typeface="Calibri" pitchFamily="34" charset="0"/>
              </a:endParaRPr>
            </a:p>
          </p:txBody>
        </p:sp>
        <p:sp>
          <p:nvSpPr>
            <p:cNvPr id="19" name="11 Rectángulo"/>
            <p:cNvSpPr>
              <a:spLocks noChangeArrowheads="1"/>
            </p:cNvSpPr>
            <p:nvPr/>
          </p:nvSpPr>
          <p:spPr bwMode="auto">
            <a:xfrm>
              <a:off x="4800600" y="3617893"/>
              <a:ext cx="1066800" cy="1371600"/>
            </a:xfrm>
            <a:prstGeom prst="rect">
              <a:avLst/>
            </a:prstGeom>
            <a:solidFill>
              <a:schemeClr val="bg1">
                <a:lumMod val="50000"/>
              </a:schemeClr>
            </a:solidFill>
            <a:ln w="50800" algn="ctr">
              <a:solidFill>
                <a:schemeClr val="tx1">
                  <a:lumMod val="65000"/>
                  <a:lumOff val="35000"/>
                </a:schemeClr>
              </a:solidFill>
              <a:miter lim="800000"/>
              <a:headEnd/>
              <a:tailEnd/>
            </a:ln>
            <a:effectLst>
              <a:outerShdw blurRad="76200" dir="13500000" sy="23000" kx="1200000" algn="br" rotWithShape="0">
                <a:prstClr val="black">
                  <a:alpha val="20000"/>
                </a:prstClr>
              </a:outerShdw>
            </a:effectLst>
          </p:spPr>
          <p:txBody>
            <a:bodyPr anchor="ctr"/>
            <a:lstStyle/>
            <a:p>
              <a:pPr algn="ctr"/>
              <a:r>
                <a:rPr lang="es-HN" b="1" dirty="0" smtClean="0">
                  <a:solidFill>
                    <a:schemeClr val="bg1"/>
                  </a:solidFill>
                  <a:latin typeface="Calibri" pitchFamily="34" charset="0"/>
                </a:rPr>
                <a:t>PHOTO</a:t>
              </a:r>
              <a:endParaRPr lang="es-ES" b="1" dirty="0">
                <a:solidFill>
                  <a:schemeClr val="bg1"/>
                </a:solidFill>
                <a:latin typeface="Calibri" pitchFamily="34" charset="0"/>
              </a:endParaRPr>
            </a:p>
          </p:txBody>
        </p:sp>
        <p:sp>
          <p:nvSpPr>
            <p:cNvPr id="20" name="Rectangle 19"/>
            <p:cNvSpPr/>
            <p:nvPr/>
          </p:nvSpPr>
          <p:spPr>
            <a:xfrm>
              <a:off x="6019800" y="4151293"/>
              <a:ext cx="2438400" cy="669414"/>
            </a:xfrm>
            <a:prstGeom prst="rect">
              <a:avLst/>
            </a:prstGeom>
          </p:spPr>
          <p:txBody>
            <a:bodyPr wrap="square">
              <a:spAutoFit/>
            </a:bodyPr>
            <a:lstStyle/>
            <a:p>
              <a:r>
                <a:rPr lang="en-US" sz="1300" spc="40" dirty="0" err="1" smtClean="0">
                  <a:solidFill>
                    <a:srgbClr val="363636"/>
                  </a:solidFill>
                </a:rPr>
                <a:t>Lorem</a:t>
              </a:r>
              <a:r>
                <a:rPr lang="en-US" sz="1300" spc="40" dirty="0" smtClean="0">
                  <a:solidFill>
                    <a:srgbClr val="363636"/>
                  </a:solidFill>
                </a:rPr>
                <a:t> </a:t>
              </a:r>
              <a:r>
                <a:rPr lang="en-US" sz="1300" spc="40" dirty="0" err="1" smtClean="0">
                  <a:solidFill>
                    <a:srgbClr val="363636"/>
                  </a:solidFill>
                </a:rPr>
                <a:t>ipsum</a:t>
              </a:r>
              <a:r>
                <a:rPr lang="en-US" sz="1300" spc="40" dirty="0" smtClean="0">
                  <a:solidFill>
                    <a:srgbClr val="363636"/>
                  </a:solidFill>
                </a:rPr>
                <a:t> Dummy text Community of the helpful authors got together and compiled experiences </a:t>
              </a:r>
              <a:endParaRPr lang="en-US" sz="1300" dirty="0">
                <a:solidFill>
                  <a:srgbClr val="363636"/>
                </a:solidFill>
              </a:endParaRPr>
            </a:p>
          </p:txBody>
        </p:sp>
      </p:grpSp>
    </p:spTree>
    <p:extLst>
      <p:ext uri="{BB962C8B-B14F-4D97-AF65-F5344CB8AC3E}">
        <p14:creationId xmlns:p14="http://schemas.microsoft.com/office/powerpoint/2010/main" val="165792989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0" y="2492897"/>
            <a:ext cx="9144000" cy="830997"/>
          </a:xfrm>
          <a:prstGeom prst="rect">
            <a:avLst/>
          </a:prstGeom>
          <a:noFill/>
        </p:spPr>
        <p:txBody>
          <a:bodyPr wrap="square">
            <a:spAutoFit/>
          </a:bodyPr>
          <a:lstStyle/>
          <a:p>
            <a:pPr algn="ctr" fontAlgn="auto">
              <a:spcBef>
                <a:spcPts val="0"/>
              </a:spcBef>
              <a:spcAft>
                <a:spcPts val="0"/>
              </a:spcAft>
              <a:defRPr/>
            </a:pPr>
            <a:r>
              <a:rPr lang="es-HN" sz="4800" b="1" dirty="0" smtClean="0">
                <a:latin typeface="+mn-lt"/>
                <a:cs typeface="+mn-cs"/>
              </a:rPr>
              <a:t>THE TRIPLE THREAT</a:t>
            </a:r>
            <a:endParaRPr lang="es-ES" sz="4800" b="1" dirty="0">
              <a:latin typeface="+mn-lt"/>
              <a:cs typeface="+mn-cs"/>
            </a:endParaRPr>
          </a:p>
        </p:txBody>
      </p:sp>
    </p:spTree>
    <p:extLst>
      <p:ext uri="{BB962C8B-B14F-4D97-AF65-F5344CB8AC3E}">
        <p14:creationId xmlns:p14="http://schemas.microsoft.com/office/powerpoint/2010/main" val="31454820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Tema de Office">
  <a:themeElements>
    <a:clrScheme name="Custom 9">
      <a:dk1>
        <a:sysClr val="windowText" lastClr="000000"/>
      </a:dk1>
      <a:lt1>
        <a:sysClr val="window" lastClr="FFFFFF"/>
      </a:lt1>
      <a:dk2>
        <a:srgbClr val="1F497D"/>
      </a:dk2>
      <a:lt2>
        <a:srgbClr val="EEECE1"/>
      </a:lt2>
      <a:accent1>
        <a:srgbClr val="FF0000"/>
      </a:accent1>
      <a:accent2>
        <a:srgbClr val="92D050"/>
      </a:accent2>
      <a:accent3>
        <a:srgbClr val="71AA54"/>
      </a:accent3>
      <a:accent4>
        <a:srgbClr val="8064A2"/>
      </a:accent4>
      <a:accent5>
        <a:srgbClr val="4BACC6"/>
      </a:accent5>
      <a:accent6>
        <a:srgbClr val="F79646"/>
      </a:accent6>
      <a:hlink>
        <a:srgbClr val="D80001"/>
      </a:hlink>
      <a:folHlink>
        <a:srgbClr val="FFC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4876</TotalTime>
  <Words>2289</Words>
  <Application>Microsoft Office PowerPoint</Application>
  <PresentationFormat>On-screen Show (4:3)</PresentationFormat>
  <Paragraphs>380</Paragraphs>
  <Slides>62</Slides>
  <Notes>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62</vt:i4>
      </vt:variant>
    </vt:vector>
  </HeadingPairs>
  <TitlesOfParts>
    <vt:vector size="64" baseType="lpstr">
      <vt:lpstr>Tema de Office</vt:lpstr>
      <vt:lpstr>Chart</vt:lpstr>
      <vt:lpstr>Hot Tip - Branding</vt:lpstr>
      <vt:lpstr>PowerPoint Presentation</vt:lpstr>
      <vt:lpstr>Why the urgency…</vt:lpstr>
      <vt:lpstr>Start seeing green</vt:lpstr>
      <vt:lpstr>PowerPoint Presentation</vt:lpstr>
      <vt:lpstr>PowerPoint Presentation</vt:lpstr>
      <vt:lpstr>A sample of our Clients</vt:lpstr>
      <vt:lpstr>The team (pic and bios)</vt:lpstr>
      <vt:lpstr>PowerPoint Presentation</vt:lpstr>
      <vt:lpstr>Hit Customers from 3 Angles</vt:lpstr>
      <vt:lpstr>Dominate the competition</vt:lpstr>
      <vt:lpstr>PowerPoint Presentation</vt:lpstr>
      <vt:lpstr>Why Mobile?</vt:lpstr>
      <vt:lpstr>Where’s your phone?</vt:lpstr>
      <vt:lpstr>TV</vt:lpstr>
      <vt:lpstr>Mobile search</vt:lpstr>
      <vt:lpstr>Where’s your phone?</vt:lpstr>
      <vt:lpstr>Where shall we go??</vt:lpstr>
      <vt:lpstr>Be honest, your site su…</vt:lpstr>
      <vt:lpstr>How Customers Benefit </vt:lpstr>
      <vt:lpstr>PowerPoint Presentation</vt:lpstr>
      <vt:lpstr>Landing pages</vt:lpstr>
      <vt:lpstr>Landing page Benefits</vt:lpstr>
      <vt:lpstr>Tap2Call INTEGRATION</vt:lpstr>
      <vt:lpstr>SMS Integration</vt:lpstr>
      <vt:lpstr>E-mail Integration</vt:lpstr>
      <vt:lpstr>Social Media Landing page</vt:lpstr>
      <vt:lpstr>facebook Integration</vt:lpstr>
      <vt:lpstr>twitter Integration</vt:lpstr>
      <vt:lpstr>youtube Integration</vt:lpstr>
      <vt:lpstr>PowerPoint Presentation</vt:lpstr>
      <vt:lpstr>SMS Marketing</vt:lpstr>
      <vt:lpstr>SMS Marketing</vt:lpstr>
      <vt:lpstr>The American Love Affair with Texting </vt:lpstr>
      <vt:lpstr>Your clients love to text</vt:lpstr>
      <vt:lpstr>Gotta Read that Text…</vt:lpstr>
      <vt:lpstr>And more texts…</vt:lpstr>
      <vt:lpstr>Building A Subscriber List</vt:lpstr>
      <vt:lpstr>#1 – Create offer</vt:lpstr>
      <vt:lpstr>#2 – Customer sends TEXT</vt:lpstr>
      <vt:lpstr>#3 – Automated sms offers</vt:lpstr>
      <vt:lpstr>Customized SMS Marketing </vt:lpstr>
      <vt:lpstr>PowerPoint Presentation</vt:lpstr>
      <vt:lpstr>Why Mobile AppS?</vt:lpstr>
      <vt:lpstr>Why Mobile Apps?</vt:lpstr>
      <vt:lpstr>WhY THE RUSH??</vt:lpstr>
      <vt:lpstr>QR Codes</vt:lpstr>
      <vt:lpstr>Loyalty Coupon QR Codes</vt:lpstr>
      <vt:lpstr>Google+ LOCAL</vt:lpstr>
      <vt:lpstr>Push Notifications </vt:lpstr>
      <vt:lpstr>social networking apps</vt:lpstr>
      <vt:lpstr>Simple as Info</vt:lpstr>
      <vt:lpstr>Customized Apps</vt:lpstr>
      <vt:lpstr>PowerPoint Presentation</vt:lpstr>
      <vt:lpstr>Our special Offer #1</vt:lpstr>
      <vt:lpstr>Our special Offer #2</vt:lpstr>
      <vt:lpstr>Our special Offer #3</vt:lpstr>
      <vt:lpstr>Our special Offer #4</vt:lpstr>
      <vt:lpstr>Our special Offer #5</vt:lpstr>
      <vt:lpstr>Special Combined Offer</vt:lpstr>
      <vt:lpstr>PowerPoint Presentation</vt:lpstr>
      <vt:lpstr>Contact us today!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Marketing</dc:title>
  <dc:creator>Powerpoint2Video.NET</dc:creator>
  <cp:lastModifiedBy>Bank</cp:lastModifiedBy>
  <cp:revision>196</cp:revision>
  <dcterms:created xsi:type="dcterms:W3CDTF">2010-06-24T19:27:56Z</dcterms:created>
  <dcterms:modified xsi:type="dcterms:W3CDTF">2012-06-16T12:42:45Z</dcterms:modified>
</cp:coreProperties>
</file>