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4" r:id="rId2"/>
    <p:sldId id="323" r:id="rId3"/>
    <p:sldId id="322" r:id="rId4"/>
    <p:sldId id="336" r:id="rId5"/>
    <p:sldId id="340" r:id="rId6"/>
    <p:sldId id="360" r:id="rId7"/>
    <p:sldId id="342" r:id="rId8"/>
    <p:sldId id="354" r:id="rId9"/>
    <p:sldId id="355" r:id="rId10"/>
    <p:sldId id="356" r:id="rId11"/>
    <p:sldId id="357" r:id="rId12"/>
    <p:sldId id="358" r:id="rId13"/>
    <p:sldId id="363" r:id="rId14"/>
    <p:sldId id="359" r:id="rId15"/>
    <p:sldId id="367" r:id="rId16"/>
    <p:sldId id="366" r:id="rId17"/>
    <p:sldId id="365" r:id="rId18"/>
    <p:sldId id="3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Glennie" initials="T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651"/>
    <a:srgbClr val="033A58"/>
    <a:srgbClr val="439FBB"/>
    <a:srgbClr val="0E85A8"/>
    <a:srgbClr val="0E8AAF"/>
    <a:srgbClr val="4794D0"/>
    <a:srgbClr val="0F85A8"/>
    <a:srgbClr val="427FCB"/>
    <a:srgbClr val="0D3B58"/>
    <a:srgbClr val="469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6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EBCAA-2822-564D-BFEF-32778D2332D1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83BA2-0A4C-594C-B500-537FD8193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F7A6B-5925-F343-B695-FBD1E128526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EAF54-8AB2-A846-A438-A498B01C3B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43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03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38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9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71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50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4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0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9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1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3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6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1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4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AF54-8AB2-A846-A438-A498B01C3B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0FB3-1819-4D21-814D-583F19837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22363"/>
            <a:ext cx="11442700" cy="2387600"/>
          </a:xfrm>
          <a:solidFill>
            <a:srgbClr val="126F96"/>
          </a:solidFill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5B20C-E4CC-4B40-A0B5-63318BE29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602038"/>
            <a:ext cx="114427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1635-AA05-4070-85D5-86C61C3D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FA8-FB50-9E4C-91C0-6A8C6D69AC6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AE35-110C-4C8D-B47E-814D01DE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7473F-AF19-4152-A63E-D545E974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7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D9C86-8EBB-47E8-BB93-94F99C1B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24A0C-0CC2-43AE-B079-EA5952BA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6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D99C-1EEA-490B-9DC6-73B70DA8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457200"/>
            <a:ext cx="4378325" cy="1600200"/>
          </a:xfrm>
          <a:solidFill>
            <a:srgbClr val="126F96"/>
          </a:solidFill>
        </p:spPr>
        <p:txBody>
          <a:bodyPr anchor="b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26B93-2760-409E-96F4-67D3D284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405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16C03-54A3-408F-9B51-AAD681AF1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700" y="2057400"/>
            <a:ext cx="43783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0FC26-F8B9-4E63-9E10-2949ACDE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239C8-1E73-4545-9CB6-F522DB19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7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C0BB-BAAF-4CBA-A01F-F5FD701D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457200"/>
            <a:ext cx="4378325" cy="1600200"/>
          </a:xfrm>
          <a:solidFill>
            <a:srgbClr val="126F96"/>
          </a:solidFill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32BD7A-7701-4708-BCF5-4D9FD78B7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405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FC39A-8E90-4CA2-8C14-92324CBD6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700" y="2057400"/>
            <a:ext cx="43783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7A008-53F6-4C75-8225-D2583A45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6032-90C0-C446-8EE6-31D43043B1A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E1489-3340-47EE-9FE1-1AD45E5B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87C23-0950-42B0-A549-CB0C82D6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7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AA69-0452-4EA3-BAF9-47B709C1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DEC9B-7642-4F47-BA80-263AD6933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63A52-6910-4A9B-8CD9-CF1113DA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470F-4F23-2647-9762-0EDCB91D4CF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C417C-FC16-414B-8E6E-1FD50033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191B9-620B-4B5B-AA28-BE9CB8B7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4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A4AE0-D8E4-435E-A50D-7F1D3935A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25074-8B00-4057-AE14-EE66D7C2B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40FE8-C02D-4876-9F9B-FD5014B0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DDA9-D555-F341-9EFB-A5DB0079B76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2D4D8-B2AF-4340-85EB-78FBDBB5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6BAA-6AF4-41CD-AAAF-383F383E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242B-C9B5-4F49-A833-9A52673E8BC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F33B90-85C6-4D77-971B-21969D7F1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1" y="-6592"/>
            <a:ext cx="7928614" cy="6864592"/>
          </a:xfrm>
          <a:solidFill>
            <a:srgbClr val="126F96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4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0AC5-BC84-DE47-9198-902DACA5AFD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085E81-E09C-45B1-84F9-8A09EBB6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457200"/>
            <a:ext cx="4387469" cy="5486400"/>
          </a:xfrm>
          <a:solidFill>
            <a:srgbClr val="126F96"/>
          </a:solidFill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Our 3 unique recruiting advantages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A370DB-17F5-4387-ADEB-8B1B7347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564" y="456173"/>
            <a:ext cx="6632836" cy="57207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950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F8ED-073F-4639-96AA-27E786CB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365125"/>
            <a:ext cx="11442700" cy="1325563"/>
          </a:xfrm>
          <a:solidFill>
            <a:srgbClr val="126F96"/>
          </a:solidFill>
        </p:spPr>
        <p:txBody>
          <a:bodyPr>
            <a:norm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70DB-17F5-4387-ADEB-8B1B7347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825625"/>
            <a:ext cx="11442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4860B-D16D-47CB-BECD-2D0E8F8F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43650"/>
            <a:ext cx="2705100" cy="365125"/>
          </a:xfrm>
        </p:spPr>
        <p:txBody>
          <a:bodyPr/>
          <a:lstStyle/>
          <a:p>
            <a:fld id="{328BC80B-9D91-114E-BFA3-B22C782C6E3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3EBC9-04F0-4305-970A-79525D83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DA873-ABA3-442C-A514-B0B51F86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3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1857"/>
          </a:xfrm>
          <a:solidFill>
            <a:srgbClr val="126F96"/>
          </a:solidFill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4DB8-43FA-3844-810B-D469F110BF2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A370DB-17F5-4387-ADEB-8B1B7347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472587"/>
            <a:ext cx="11442700" cy="470437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66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616D-9443-4E4F-AF84-A9ED3FCF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709738"/>
            <a:ext cx="11417300" cy="2852737"/>
          </a:xfrm>
          <a:solidFill>
            <a:srgbClr val="126F96"/>
          </a:solidFill>
        </p:spPr>
        <p:txBody>
          <a:bodyPr anchor="b">
            <a:norm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B8FE9-620D-4C75-A289-7E691E3BB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4589463"/>
            <a:ext cx="11417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4A38-DF70-4ADD-A004-8BCB1AF6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F3FC-B17B-4044-B8D1-09F52EA0B59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882C6-3A1C-4BFB-943B-50FD2D25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7BF89-2BB1-4500-BCC4-AFFE7043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7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C7F6-A1B5-4AF7-AB9B-C1A02B5783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26F96"/>
          </a:solidFill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0A306-67DA-40F5-82E1-9788B13EA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1825625"/>
            <a:ext cx="5676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C4B9A-C8A7-4F6C-B648-612E774AA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89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0D29C-FFCC-428A-8E5B-A31DC863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6356350"/>
            <a:ext cx="2743200" cy="365125"/>
          </a:xfrm>
        </p:spPr>
        <p:txBody>
          <a:bodyPr/>
          <a:lstStyle/>
          <a:p>
            <a:fld id="{68F283CC-4B2E-4F4D-BE99-0BD6A56FAA8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AC479-C184-4229-BA8F-42EB714D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F4646-CE7F-4B5C-B8A4-33721FB0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300" y="6356350"/>
            <a:ext cx="2743200" cy="365125"/>
          </a:xfrm>
        </p:spPr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6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3A02-4F54-4267-B360-E564F48C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12" y="365125"/>
            <a:ext cx="11425076" cy="1325563"/>
          </a:xfrm>
          <a:solidFill>
            <a:srgbClr val="126F96"/>
          </a:solidFill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F9AA4-EB23-4783-A2A4-EFA33E0FF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" y="1681163"/>
            <a:ext cx="56038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71386-D121-4BA9-90D8-FDCAC225A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700" y="2505075"/>
            <a:ext cx="56038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4C797-46CE-4F16-B8EB-0296C99F5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F0BA9A-7776-40EF-A605-DEBA06F69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38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5DA10-6B22-4F17-B49C-2DAA424B9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465B-39C3-0D42-A24E-5A9B2EFA414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A1FA97-7082-4183-A7D8-3F929D36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177DD-8C01-4F61-9FFC-3055D38E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1D96-4863-42B2-AA43-811892AA09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26F96"/>
          </a:solidFill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92F77-480C-4DDC-828D-02337C11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F447-6B36-6447-AF36-68229B0A40CC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CAD2B-1AB6-43FA-8411-7CA478A3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4ADFB-3D1F-43CD-8ED4-2044FFC6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0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08EB5-BE57-4EDA-B5F2-7D425A93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365125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1B528-81E7-4168-86FF-86C00BA0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D5E7D-A86D-41BE-AD5E-4C02F6D39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CAEB5-E48B-D142-8B40-FF7D7824F0F4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8550-C91B-4C6A-AC70-2DC2C7C56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Sales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EDE49-8D1B-47FC-AE1E-EF087C696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0500" y="6343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A046-368E-4704-A07F-E6D9FCF68A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BridgeviewITLogo1.png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49" y="6395200"/>
            <a:ext cx="1635008" cy="2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2A45"/>
          </a:solidFill>
          <a:latin typeface="Raleway"/>
          <a:ea typeface="+mj-ea"/>
          <a:cs typeface="Raleway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72A45"/>
          </a:solidFill>
          <a:latin typeface="Raleway"/>
          <a:ea typeface="+mn-ea"/>
          <a:cs typeface="Raleway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72A45"/>
          </a:solidFill>
          <a:latin typeface="Raleway"/>
          <a:ea typeface="+mn-ea"/>
          <a:cs typeface="Raleway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72A45"/>
          </a:solidFill>
          <a:latin typeface="Raleway"/>
          <a:ea typeface="+mn-ea"/>
          <a:cs typeface="Raleway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72A45"/>
          </a:solidFill>
          <a:latin typeface="Raleway"/>
          <a:ea typeface="+mn-ea"/>
          <a:cs typeface="Raleway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72A45"/>
          </a:solidFill>
          <a:latin typeface="Raleway"/>
          <a:ea typeface="+mn-ea"/>
          <a:cs typeface="Raleway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3F33B90-85C6-4D77-971B-21969D7F1A9F}"/>
              </a:ext>
            </a:extLst>
          </p:cNvPr>
          <p:cNvSpPr txBox="1">
            <a:spLocks/>
          </p:cNvSpPr>
          <p:nvPr/>
        </p:nvSpPr>
        <p:spPr>
          <a:xfrm>
            <a:off x="6863595" y="13512"/>
            <a:ext cx="5328405" cy="6857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Raleway"/>
                <a:ea typeface="+mj-ea"/>
                <a:cs typeface="Raleway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241DE3D-F7A7-614F-8B05-5633CD328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3245" y="5251903"/>
            <a:ext cx="4026202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C121F-0348-EA43-89D9-18209BFCD4C3}"/>
              </a:ext>
            </a:extLst>
          </p:cNvPr>
          <p:cNvSpPr txBox="1"/>
          <p:nvPr/>
        </p:nvSpPr>
        <p:spPr>
          <a:xfrm>
            <a:off x="7386997" y="896893"/>
            <a:ext cx="45303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E85A8"/>
                </a:solidFill>
                <a:latin typeface="Raleway Medium"/>
              </a:rPr>
              <a:t>Realizing the Promise of the Cloud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64AD0-3F37-8648-B7FE-E748C92CF3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43" r="8916"/>
          <a:stretch/>
        </p:blipFill>
        <p:spPr>
          <a:xfrm>
            <a:off x="0" y="20267"/>
            <a:ext cx="7068549" cy="68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The Cloud Journey: Prioritization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6F96C-5AD3-4B7E-A443-1632653F8C94}"/>
              </a:ext>
            </a:extLst>
          </p:cNvPr>
          <p:cNvSpPr txBox="1"/>
          <p:nvPr/>
        </p:nvSpPr>
        <p:spPr>
          <a:xfrm>
            <a:off x="865045" y="2058474"/>
            <a:ext cx="339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is the top priority work?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56151-6F57-41B0-A6A3-793CC1BF335B}"/>
              </a:ext>
            </a:extLst>
          </p:cNvPr>
          <p:cNvSpPr txBox="1"/>
          <p:nvPr/>
        </p:nvSpPr>
        <p:spPr>
          <a:xfrm>
            <a:off x="1001873" y="2899278"/>
            <a:ext cx="3479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Everything has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most valuable now?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26A3019-7B7A-40B6-A1D5-BE18EC69D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AC2CC8D-02D4-4512-ABF8-40E7EE74A5EA}"/>
              </a:ext>
            </a:extLst>
          </p:cNvPr>
          <p:cNvGrpSpPr/>
          <p:nvPr/>
        </p:nvGrpSpPr>
        <p:grpSpPr>
          <a:xfrm>
            <a:off x="5533961" y="1784531"/>
            <a:ext cx="4600063" cy="3207412"/>
            <a:chOff x="3270083" y="2881559"/>
            <a:chExt cx="4600063" cy="3207412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564715E6-7360-4E13-9F38-34548606C7F4}"/>
                </a:ext>
              </a:extLst>
            </p:cNvPr>
            <p:cNvSpPr/>
            <p:nvPr/>
          </p:nvSpPr>
          <p:spPr>
            <a:xfrm>
              <a:off x="4522997" y="2881559"/>
              <a:ext cx="3171628" cy="2762587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6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E87104-EA98-4781-8D79-50360DE79FD5}"/>
                </a:ext>
              </a:extLst>
            </p:cNvPr>
            <p:cNvSpPr txBox="1"/>
            <p:nvPr/>
          </p:nvSpPr>
          <p:spPr>
            <a:xfrm>
              <a:off x="5344571" y="5719639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Business Value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EB8344-7286-462F-85AA-1B4A559D6367}"/>
                </a:ext>
              </a:extLst>
            </p:cNvPr>
            <p:cNvSpPr txBox="1"/>
            <p:nvPr/>
          </p:nvSpPr>
          <p:spPr>
            <a:xfrm>
              <a:off x="3270083" y="4211006"/>
              <a:ext cx="1201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Effort/Cost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1B68C9-A0C3-4F4E-96C4-88AE41ABFD70}"/>
                </a:ext>
              </a:extLst>
            </p:cNvPr>
            <p:cNvCxnSpPr/>
            <p:nvPr/>
          </p:nvCxnSpPr>
          <p:spPr>
            <a:xfrm>
              <a:off x="4344977" y="5681892"/>
              <a:ext cx="3525169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56BB405-623A-4FB3-9CFA-C86B19BA6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7377" y="2957052"/>
              <a:ext cx="0" cy="287724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58B316E-31D6-4B02-96CD-4D6C5B89325F}"/>
                </a:ext>
              </a:extLst>
            </p:cNvPr>
            <p:cNvCxnSpPr/>
            <p:nvPr/>
          </p:nvCxnSpPr>
          <p:spPr>
            <a:xfrm>
              <a:off x="6073878" y="2957052"/>
              <a:ext cx="0" cy="2724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1B9263-4FA4-4F99-8AA1-FA6721B9A557}"/>
                </a:ext>
              </a:extLst>
            </p:cNvPr>
            <p:cNvCxnSpPr>
              <a:cxnSpLocks/>
            </p:cNvCxnSpPr>
            <p:nvPr/>
          </p:nvCxnSpPr>
          <p:spPr>
            <a:xfrm>
              <a:off x="4497377" y="4298656"/>
              <a:ext cx="31972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0" name="Picture 2" descr="Star vector image">
            <a:extLst>
              <a:ext uri="{FF2B5EF4-FFF2-40B4-BE49-F238E27FC236}">
                <a16:creationId xmlns:a16="http://schemas.microsoft.com/office/drawing/2014/main" id="{2076120A-D809-4988-AAB2-F6985D397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80" y="3416057"/>
            <a:ext cx="916633" cy="9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4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The Cloud Journey: Strategy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6F96C-5AD3-4B7E-A443-1632653F8C94}"/>
              </a:ext>
            </a:extLst>
          </p:cNvPr>
          <p:cNvSpPr txBox="1"/>
          <p:nvPr/>
        </p:nvSpPr>
        <p:spPr>
          <a:xfrm>
            <a:off x="1136082" y="1659538"/>
            <a:ext cx="6606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How do we intend to use the cloud?</a:t>
            </a:r>
          </a:p>
          <a:p>
            <a:endParaRPr lang="en-US" b="1" dirty="0"/>
          </a:p>
          <a:p>
            <a:r>
              <a:rPr lang="en-US" b="1" dirty="0"/>
              <a:t>How will we leverage cloud technologies to achieve business goals?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56151-6F57-41B0-A6A3-793CC1BF335B}"/>
              </a:ext>
            </a:extLst>
          </p:cNvPr>
          <p:cNvSpPr txBox="1"/>
          <p:nvPr/>
        </p:nvSpPr>
        <p:spPr>
          <a:xfrm>
            <a:off x="1831110" y="3055753"/>
            <a:ext cx="3065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a once-and-done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Continual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Leverage Managed Services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9E07770-455A-4BE2-B3EF-CA58BB28A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92E04B2-607C-40C4-94C3-9009441D6032}"/>
              </a:ext>
            </a:extLst>
          </p:cNvPr>
          <p:cNvGrpSpPr/>
          <p:nvPr/>
        </p:nvGrpSpPr>
        <p:grpSpPr>
          <a:xfrm>
            <a:off x="5868015" y="2997385"/>
            <a:ext cx="4762500" cy="2879962"/>
            <a:chOff x="6767666" y="3429000"/>
            <a:chExt cx="4762500" cy="2879962"/>
          </a:xfrm>
        </p:grpSpPr>
        <p:pic>
          <p:nvPicPr>
            <p:cNvPr id="8194" name="Picture 2" descr="Green graph">
              <a:extLst>
                <a:ext uri="{FF2B5EF4-FFF2-40B4-BE49-F238E27FC236}">
                  <a16:creationId xmlns:a16="http://schemas.microsoft.com/office/drawing/2014/main" id="{B28AC8FE-FAC3-4845-A289-D8352F99A8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666" y="3429000"/>
              <a:ext cx="4762500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15FA26-5CB8-4CD4-B2B7-9C72DC3DC9D2}"/>
                </a:ext>
              </a:extLst>
            </p:cNvPr>
            <p:cNvSpPr txBox="1"/>
            <p:nvPr/>
          </p:nvSpPr>
          <p:spPr>
            <a:xfrm>
              <a:off x="8289706" y="5939630"/>
              <a:ext cx="1581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Cloud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6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The Cloud Journey: Execution</a:t>
            </a:r>
            <a:endParaRPr lang="en-US" sz="2400" dirty="0"/>
          </a:p>
        </p:txBody>
      </p:sp>
      <p:sp>
        <p:nvSpPr>
          <p:cNvPr id="7" name="Building Highly Capable Technology Teams">
            <a:extLst>
              <a:ext uri="{FF2B5EF4-FFF2-40B4-BE49-F238E27FC236}">
                <a16:creationId xmlns:a16="http://schemas.microsoft.com/office/drawing/2014/main" id="{BFE83FF9-465F-7446-9572-D0557E195B29}"/>
              </a:ext>
            </a:extLst>
          </p:cNvPr>
          <p:cNvSpPr txBox="1"/>
          <p:nvPr/>
        </p:nvSpPr>
        <p:spPr>
          <a:xfrm>
            <a:off x="3606910" y="6343650"/>
            <a:ext cx="4486741" cy="2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i="1" dirty="0">
                <a:latin typeface="Trebuchet MS" panose="020B0703020202090204" pitchFamily="34" charset="0"/>
              </a:rPr>
              <a:t>Building Highly Capable Technology Teams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6F96C-5AD3-4B7E-A443-1632653F8C94}"/>
              </a:ext>
            </a:extLst>
          </p:cNvPr>
          <p:cNvSpPr txBox="1"/>
          <p:nvPr/>
        </p:nvSpPr>
        <p:spPr>
          <a:xfrm>
            <a:off x="796870" y="1860261"/>
            <a:ext cx="687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Three logical teams implement cloud solutions to enable the business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8022E5F-E063-4EA9-AF5A-F6A2DF7C1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9E887B-AD5A-47A0-8CF4-0FDE5F333FAE}"/>
              </a:ext>
            </a:extLst>
          </p:cNvPr>
          <p:cNvSpPr txBox="1"/>
          <p:nvPr/>
        </p:nvSpPr>
        <p:spPr>
          <a:xfrm>
            <a:off x="1065782" y="2791565"/>
            <a:ext cx="3305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Overlap enables specialization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Continual skills development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5A820-5E08-4AA9-9359-78B24D8EA006}"/>
              </a:ext>
            </a:extLst>
          </p:cNvPr>
          <p:cNvGrpSpPr/>
          <p:nvPr/>
        </p:nvGrpSpPr>
        <p:grpSpPr>
          <a:xfrm>
            <a:off x="7287231" y="1508620"/>
            <a:ext cx="4278975" cy="3811393"/>
            <a:chOff x="3734702" y="1493145"/>
            <a:chExt cx="4278975" cy="381139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EACDF56-2400-4C0F-891B-2AE4F40AF93E}"/>
                </a:ext>
              </a:extLst>
            </p:cNvPr>
            <p:cNvSpPr/>
            <p:nvPr/>
          </p:nvSpPr>
          <p:spPr>
            <a:xfrm>
              <a:off x="4606001" y="1493145"/>
              <a:ext cx="2591212" cy="25912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037EEBF-A4D8-485E-BF2E-A51FE884A870}"/>
                </a:ext>
              </a:extLst>
            </p:cNvPr>
            <p:cNvSpPr/>
            <p:nvPr/>
          </p:nvSpPr>
          <p:spPr>
            <a:xfrm>
              <a:off x="3734702" y="2713326"/>
              <a:ext cx="2591212" cy="259121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509CE8-701E-44AA-94B6-D44DE6C16A17}"/>
                </a:ext>
              </a:extLst>
            </p:cNvPr>
            <p:cNvSpPr/>
            <p:nvPr/>
          </p:nvSpPr>
          <p:spPr>
            <a:xfrm>
              <a:off x="5422465" y="2639465"/>
              <a:ext cx="2591212" cy="259121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8653472-B26E-4EFE-B117-99FC126D5FA0}"/>
              </a:ext>
            </a:extLst>
          </p:cNvPr>
          <p:cNvSpPr txBox="1"/>
          <p:nvPr/>
        </p:nvSpPr>
        <p:spPr>
          <a:xfrm>
            <a:off x="8716883" y="2029702"/>
            <a:ext cx="147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Development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420A74-7D8E-4399-BF26-EFF3CAACB0C9}"/>
              </a:ext>
            </a:extLst>
          </p:cNvPr>
          <p:cNvSpPr txBox="1"/>
          <p:nvPr/>
        </p:nvSpPr>
        <p:spPr>
          <a:xfrm>
            <a:off x="10081435" y="3986406"/>
            <a:ext cx="124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Operations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5A76F-FFAB-4BD6-A773-19DDD316E791}"/>
              </a:ext>
            </a:extLst>
          </p:cNvPr>
          <p:cNvSpPr txBox="1"/>
          <p:nvPr/>
        </p:nvSpPr>
        <p:spPr>
          <a:xfrm>
            <a:off x="7696090" y="3980104"/>
            <a:ext cx="87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Tooling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0982F1-6456-470A-BEFF-256AE64660D3}"/>
              </a:ext>
            </a:extLst>
          </p:cNvPr>
          <p:cNvGrpSpPr/>
          <p:nvPr/>
        </p:nvGrpSpPr>
        <p:grpSpPr>
          <a:xfrm>
            <a:off x="2016973" y="4451183"/>
            <a:ext cx="1589937" cy="1589937"/>
            <a:chOff x="3576333" y="4628408"/>
            <a:chExt cx="1589937" cy="1589937"/>
          </a:xfrm>
        </p:grpSpPr>
        <p:pic>
          <p:nvPicPr>
            <p:cNvPr id="5124" name="Picture 4" descr="Vector drawing of frog in a tea cup">
              <a:extLst>
                <a:ext uri="{FF2B5EF4-FFF2-40B4-BE49-F238E27FC236}">
                  <a16:creationId xmlns:a16="http://schemas.microsoft.com/office/drawing/2014/main" id="{59BF135C-CE6A-4FDA-95EF-7AE7CF94C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539" y="4910108"/>
              <a:ext cx="822730" cy="900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Do Not sign vector clip art">
              <a:extLst>
                <a:ext uri="{FF2B5EF4-FFF2-40B4-BE49-F238E27FC236}">
                  <a16:creationId xmlns:a16="http://schemas.microsoft.com/office/drawing/2014/main" id="{B8E7F356-2593-4E3A-91FE-DBFA61AD7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333" y="4628408"/>
              <a:ext cx="1589937" cy="1589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Vector image of wooden fire">
              <a:extLst>
                <a:ext uri="{FF2B5EF4-FFF2-40B4-BE49-F238E27FC236}">
                  <a16:creationId xmlns:a16="http://schemas.microsoft.com/office/drawing/2014/main" id="{FF35B31D-2351-4493-AAC6-755C60298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630" y="5538097"/>
              <a:ext cx="483344" cy="54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8A4E27-FBD3-4211-965F-B44578CB9335}"/>
                </a:ext>
              </a:extLst>
            </p:cNvPr>
            <p:cNvSpPr/>
            <p:nvPr/>
          </p:nvSpPr>
          <p:spPr>
            <a:xfrm>
              <a:off x="3900488" y="5303044"/>
              <a:ext cx="130968" cy="34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F65B1B-CE5B-4093-A28A-BEF04F92DAC0}"/>
                </a:ext>
              </a:extLst>
            </p:cNvPr>
            <p:cNvSpPr/>
            <p:nvPr/>
          </p:nvSpPr>
          <p:spPr>
            <a:xfrm>
              <a:off x="3919539" y="5320013"/>
              <a:ext cx="130968" cy="130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76EA7F-07D7-4852-8DC0-FF7776D7BA96}"/>
                </a:ext>
              </a:extLst>
            </p:cNvPr>
            <p:cNvSpPr/>
            <p:nvPr/>
          </p:nvSpPr>
          <p:spPr>
            <a:xfrm>
              <a:off x="3919539" y="5586112"/>
              <a:ext cx="130968" cy="57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50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9BA7679-0F4E-43DD-BB86-331CA7ED4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1010" y="1656133"/>
            <a:ext cx="3781220" cy="378122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The Cloud Journey: Full-Circle</a:t>
            </a:r>
            <a:endParaRPr lang="en-US" sz="2400" dirty="0"/>
          </a:p>
        </p:txBody>
      </p:sp>
      <p:sp>
        <p:nvSpPr>
          <p:cNvPr id="7" name="Building Highly Capable Technology Teams">
            <a:extLst>
              <a:ext uri="{FF2B5EF4-FFF2-40B4-BE49-F238E27FC236}">
                <a16:creationId xmlns:a16="http://schemas.microsoft.com/office/drawing/2014/main" id="{BFE83FF9-465F-7446-9572-D0557E195B29}"/>
              </a:ext>
            </a:extLst>
          </p:cNvPr>
          <p:cNvSpPr txBox="1"/>
          <p:nvPr/>
        </p:nvSpPr>
        <p:spPr>
          <a:xfrm>
            <a:off x="3606910" y="6343650"/>
            <a:ext cx="4486741" cy="2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i="1" dirty="0">
                <a:latin typeface="Trebuchet MS" panose="020B0703020202090204" pitchFamily="34" charset="0"/>
              </a:rPr>
              <a:t>Building Highly Capable Technology Teams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3D58C-D275-45F5-9F60-13F3411B37F9}"/>
              </a:ext>
            </a:extLst>
          </p:cNvPr>
          <p:cNvSpPr txBox="1"/>
          <p:nvPr/>
        </p:nvSpPr>
        <p:spPr>
          <a:xfrm>
            <a:off x="3466778" y="4410447"/>
            <a:ext cx="109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Execution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DF97A-E813-4414-906D-B08F786A9F11}"/>
              </a:ext>
            </a:extLst>
          </p:cNvPr>
          <p:cNvSpPr txBox="1"/>
          <p:nvPr/>
        </p:nvSpPr>
        <p:spPr>
          <a:xfrm>
            <a:off x="7052748" y="5017201"/>
            <a:ext cx="9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Strategy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84C283-9704-4F30-A3C7-5BC9EB112017}"/>
              </a:ext>
            </a:extLst>
          </p:cNvPr>
          <p:cNvSpPr txBox="1"/>
          <p:nvPr/>
        </p:nvSpPr>
        <p:spPr>
          <a:xfrm>
            <a:off x="7689927" y="3152001"/>
            <a:ext cx="139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Prioritization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68A210-C70E-4BED-B7A7-1B73FCDEBFB3}"/>
              </a:ext>
            </a:extLst>
          </p:cNvPr>
          <p:cNvSpPr txBox="1"/>
          <p:nvPr/>
        </p:nvSpPr>
        <p:spPr>
          <a:xfrm>
            <a:off x="7052748" y="1834619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4A23089-E2E9-4C0E-AB4B-A500E5FDFD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9D3F8A-9927-4A74-859F-529F546C6B9C}"/>
              </a:ext>
            </a:extLst>
          </p:cNvPr>
          <p:cNvSpPr txBox="1"/>
          <p:nvPr/>
        </p:nvSpPr>
        <p:spPr>
          <a:xfrm>
            <a:off x="3387476" y="1801222"/>
            <a:ext cx="1492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Retrospective</a:t>
            </a:r>
          </a:p>
          <a:p>
            <a:r>
              <a:rPr lang="en-US" b="1" dirty="0"/>
              <a:t>Introspection</a:t>
            </a:r>
          </a:p>
        </p:txBody>
      </p:sp>
    </p:spTree>
    <p:extLst>
      <p:ext uri="{BB962C8B-B14F-4D97-AF65-F5344CB8AC3E}">
        <p14:creationId xmlns:p14="http://schemas.microsoft.com/office/powerpoint/2010/main" val="7852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Learning and Un-Learning</a:t>
            </a:r>
            <a:endParaRPr lang="en-US" sz="2400" dirty="0"/>
          </a:p>
        </p:txBody>
      </p:sp>
      <p:sp>
        <p:nvSpPr>
          <p:cNvPr id="7" name="Building Highly Capable Technology Teams">
            <a:extLst>
              <a:ext uri="{FF2B5EF4-FFF2-40B4-BE49-F238E27FC236}">
                <a16:creationId xmlns:a16="http://schemas.microsoft.com/office/drawing/2014/main" id="{BFE83FF9-465F-7446-9572-D0557E195B29}"/>
              </a:ext>
            </a:extLst>
          </p:cNvPr>
          <p:cNvSpPr txBox="1"/>
          <p:nvPr/>
        </p:nvSpPr>
        <p:spPr>
          <a:xfrm>
            <a:off x="3606910" y="6343650"/>
            <a:ext cx="4486741" cy="2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i="1" dirty="0">
                <a:latin typeface="Trebuchet MS" panose="020B0703020202090204" pitchFamily="34" charset="0"/>
              </a:rPr>
              <a:t>Building Highly Capable Technology Teams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C405381-75AE-4F5E-AFEE-34B74C0DE1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olorful brain">
            <a:extLst>
              <a:ext uri="{FF2B5EF4-FFF2-40B4-BE49-F238E27FC236}">
                <a16:creationId xmlns:a16="http://schemas.microsoft.com/office/drawing/2014/main" id="{B39E5794-90A8-4C38-86E0-87D1CDE5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30" y="1575620"/>
            <a:ext cx="4762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E8DB99-3D6E-4E4E-85D0-8EB7125FBC2B}"/>
              </a:ext>
            </a:extLst>
          </p:cNvPr>
          <p:cNvSpPr txBox="1"/>
          <p:nvPr/>
        </p:nvSpPr>
        <p:spPr>
          <a:xfrm>
            <a:off x="4604277" y="5951729"/>
            <a:ext cx="298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Organizational Mental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59FD9-15C9-41F9-8922-B149F3ED8F8A}"/>
              </a:ext>
            </a:extLst>
          </p:cNvPr>
          <p:cNvSpPr txBox="1"/>
          <p:nvPr/>
        </p:nvSpPr>
        <p:spPr>
          <a:xfrm>
            <a:off x="1729543" y="1915927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82FD2-E27B-4D28-A18F-396F3545F966}"/>
              </a:ext>
            </a:extLst>
          </p:cNvPr>
          <p:cNvSpPr txBox="1"/>
          <p:nvPr/>
        </p:nvSpPr>
        <p:spPr>
          <a:xfrm>
            <a:off x="9339824" y="2176015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Un-Learning</a:t>
            </a:r>
          </a:p>
        </p:txBody>
      </p:sp>
      <p:pic>
        <p:nvPicPr>
          <p:cNvPr id="3076" name="Picture 4" descr="Rotate bottom arrow">
            <a:extLst>
              <a:ext uri="{FF2B5EF4-FFF2-40B4-BE49-F238E27FC236}">
                <a16:creationId xmlns:a16="http://schemas.microsoft.com/office/drawing/2014/main" id="{BD40654C-544D-4CBB-A32B-523E1E9F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232245" y="2363426"/>
            <a:ext cx="1108294" cy="11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otate bottom arrow">
            <a:extLst>
              <a:ext uri="{FF2B5EF4-FFF2-40B4-BE49-F238E27FC236}">
                <a16:creationId xmlns:a16="http://schemas.microsoft.com/office/drawing/2014/main" id="{04D6164B-9C24-4A0F-8BFC-46D8D929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56888" y="2150657"/>
            <a:ext cx="1057578" cy="11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2D940E-7152-4FAE-BDA9-B9D0B66BB4E4}"/>
              </a:ext>
            </a:extLst>
          </p:cNvPr>
          <p:cNvSpPr txBox="1"/>
          <p:nvPr/>
        </p:nvSpPr>
        <p:spPr>
          <a:xfrm>
            <a:off x="1729543" y="3233593"/>
            <a:ext cx="14822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Tools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C354E5-F9C9-4FC2-9795-CC470C06AECD}"/>
              </a:ext>
            </a:extLst>
          </p:cNvPr>
          <p:cNvSpPr txBox="1"/>
          <p:nvPr/>
        </p:nvSpPr>
        <p:spPr>
          <a:xfrm>
            <a:off x="9339824" y="2704804"/>
            <a:ext cx="14580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400690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Learning and Un-Learning - Examples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C405381-75AE-4F5E-AFEE-34B74C0DE1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F19AC6-64CB-4AF7-91BA-C6D2C72C778E}"/>
              </a:ext>
            </a:extLst>
          </p:cNvPr>
          <p:cNvSpPr txBox="1"/>
          <p:nvPr/>
        </p:nvSpPr>
        <p:spPr>
          <a:xfrm>
            <a:off x="1255923" y="1695210"/>
            <a:ext cx="1787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“server”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2FF2EF-B3B9-407C-B9E5-46BDD5569506}"/>
              </a:ext>
            </a:extLst>
          </p:cNvPr>
          <p:cNvSpPr txBox="1"/>
          <p:nvPr/>
        </p:nvSpPr>
        <p:spPr>
          <a:xfrm>
            <a:off x="991814" y="3788603"/>
            <a:ext cx="2315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“database”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C75915-9939-4944-BD7E-500A3123E852}"/>
              </a:ext>
            </a:extLst>
          </p:cNvPr>
          <p:cNvSpPr txBox="1"/>
          <p:nvPr/>
        </p:nvSpPr>
        <p:spPr>
          <a:xfrm>
            <a:off x="7947722" y="1732361"/>
            <a:ext cx="2265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“compute”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3D77E7-A37D-4025-AD78-07A481C2889B}"/>
              </a:ext>
            </a:extLst>
          </p:cNvPr>
          <p:cNvSpPr txBox="1"/>
          <p:nvPr/>
        </p:nvSpPr>
        <p:spPr>
          <a:xfrm>
            <a:off x="7882097" y="3788602"/>
            <a:ext cx="239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“datastore”</a:t>
            </a:r>
          </a:p>
        </p:txBody>
      </p:sp>
      <p:pic>
        <p:nvPicPr>
          <p:cNvPr id="11266" name="Picture 2" descr="Black right arrow">
            <a:extLst>
              <a:ext uri="{FF2B5EF4-FFF2-40B4-BE49-F238E27FC236}">
                <a16:creationId xmlns:a16="http://schemas.microsoft.com/office/drawing/2014/main" id="{845BCB00-850C-487A-811D-AAA06BDE6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20" y="1755914"/>
            <a:ext cx="524921" cy="5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lack right arrow">
            <a:extLst>
              <a:ext uri="{FF2B5EF4-FFF2-40B4-BE49-F238E27FC236}">
                <a16:creationId xmlns:a16="http://schemas.microsoft.com/office/drawing/2014/main" id="{145FF045-1CE2-4BF2-BADE-65553C05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12" y="3843899"/>
            <a:ext cx="524921" cy="5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lack right arrow">
            <a:extLst>
              <a:ext uri="{FF2B5EF4-FFF2-40B4-BE49-F238E27FC236}">
                <a16:creationId xmlns:a16="http://schemas.microsoft.com/office/drawing/2014/main" id="{371C4147-0D65-44C8-BAA2-11EED1B0F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76" y="1755914"/>
            <a:ext cx="524921" cy="5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Black right arrow">
            <a:extLst>
              <a:ext uri="{FF2B5EF4-FFF2-40B4-BE49-F238E27FC236}">
                <a16:creationId xmlns:a16="http://schemas.microsoft.com/office/drawing/2014/main" id="{84733D42-F2F1-499A-A6F9-654D1E44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83" y="3843899"/>
            <a:ext cx="524921" cy="5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irectory Server">
            <a:extLst>
              <a:ext uri="{FF2B5EF4-FFF2-40B4-BE49-F238E27FC236}">
                <a16:creationId xmlns:a16="http://schemas.microsoft.com/office/drawing/2014/main" id="{B7A7B615-A888-4A04-8DC6-87BDBE23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28" y="1289786"/>
            <a:ext cx="1439589" cy="153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erver rack cabinet">
            <a:extLst>
              <a:ext uri="{FF2B5EF4-FFF2-40B4-BE49-F238E27FC236}">
                <a16:creationId xmlns:a16="http://schemas.microsoft.com/office/drawing/2014/main" id="{7D28C03A-644E-45FB-8248-75F76ED88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r="14145" b="10772"/>
          <a:stretch/>
        </p:blipFill>
        <p:spPr bwMode="auto">
          <a:xfrm>
            <a:off x="5749493" y="1206998"/>
            <a:ext cx="1261241" cy="169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port to Excel icon vector clip art">
            <a:extLst>
              <a:ext uri="{FF2B5EF4-FFF2-40B4-BE49-F238E27FC236}">
                <a16:creationId xmlns:a16="http://schemas.microsoft.com/office/drawing/2014/main" id="{94EE6CB6-7EE6-4E40-B1B3-260F5813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79" y="3504115"/>
            <a:ext cx="1576158" cy="13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</a:rPr>
              <a:t>Summary</a:t>
            </a:r>
            <a:endParaRPr lang="en-US" sz="2400" dirty="0"/>
          </a:p>
        </p:txBody>
      </p:sp>
      <p:sp>
        <p:nvSpPr>
          <p:cNvPr id="7" name="Building Highly Capable Technology Teams">
            <a:extLst>
              <a:ext uri="{FF2B5EF4-FFF2-40B4-BE49-F238E27FC236}">
                <a16:creationId xmlns:a16="http://schemas.microsoft.com/office/drawing/2014/main" id="{BFE83FF9-465F-7446-9572-D0557E195B29}"/>
              </a:ext>
            </a:extLst>
          </p:cNvPr>
          <p:cNvSpPr txBox="1"/>
          <p:nvPr/>
        </p:nvSpPr>
        <p:spPr>
          <a:xfrm>
            <a:off x="3606910" y="6343650"/>
            <a:ext cx="4486741" cy="2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i="1" dirty="0">
                <a:latin typeface="Trebuchet MS" panose="020B0703020202090204" pitchFamily="34" charset="0"/>
              </a:rPr>
              <a:t>Building Highly Capable Technology Teams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C405381-75AE-4F5E-AFEE-34B74C0DE1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E8DB99-3D6E-4E4E-85D0-8EB7125FBC2B}"/>
              </a:ext>
            </a:extLst>
          </p:cNvPr>
          <p:cNvSpPr txBox="1"/>
          <p:nvPr/>
        </p:nvSpPr>
        <p:spPr>
          <a:xfrm>
            <a:off x="1455170" y="1025099"/>
            <a:ext cx="879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Moving from Doubt to Confidence, and Other Take-Aways</a:t>
            </a:r>
          </a:p>
        </p:txBody>
      </p:sp>
      <p:pic>
        <p:nvPicPr>
          <p:cNvPr id="10242" name="Picture 2" descr="Crossroads sign vector image">
            <a:extLst>
              <a:ext uri="{FF2B5EF4-FFF2-40B4-BE49-F238E27FC236}">
                <a16:creationId xmlns:a16="http://schemas.microsoft.com/office/drawing/2014/main" id="{C11ED369-E2DC-4C87-9856-C23AF11C6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82" y="1958889"/>
            <a:ext cx="3628460" cy="36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913135-F4FB-46A7-B995-CEE187030F52}"/>
              </a:ext>
            </a:extLst>
          </p:cNvPr>
          <p:cNvSpPr txBox="1"/>
          <p:nvPr/>
        </p:nvSpPr>
        <p:spPr>
          <a:xfrm>
            <a:off x="5424104" y="3080621"/>
            <a:ext cx="41315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Power of the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Iterative Cloud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Expanding Mental Model</a:t>
            </a:r>
          </a:p>
        </p:txBody>
      </p:sp>
      <p:pic>
        <p:nvPicPr>
          <p:cNvPr id="10244" name="Picture 4" descr="Questioning guy">
            <a:extLst>
              <a:ext uri="{FF2B5EF4-FFF2-40B4-BE49-F238E27FC236}">
                <a16:creationId xmlns:a16="http://schemas.microsoft.com/office/drawing/2014/main" id="{776EFB73-1C82-45B2-81AE-16AE1E42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38" y="4582298"/>
            <a:ext cx="1350771" cy="18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nfused lady image">
            <a:extLst>
              <a:ext uri="{FF2B5EF4-FFF2-40B4-BE49-F238E27FC236}">
                <a16:creationId xmlns:a16="http://schemas.microsoft.com/office/drawing/2014/main" id="{E265E4B7-0AB5-4E14-91F5-9A428324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66" y="1928389"/>
            <a:ext cx="1431510" cy="18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AA96F1-2743-154C-A9A0-38A8C1F0CC54}"/>
              </a:ext>
            </a:extLst>
          </p:cNvPr>
          <p:cNvSpPr/>
          <p:nvPr/>
        </p:nvSpPr>
        <p:spPr>
          <a:xfrm>
            <a:off x="117364" y="0"/>
            <a:ext cx="11268184" cy="106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800" b="1" dirty="0">
              <a:solidFill>
                <a:srgbClr val="0E85A8"/>
              </a:solidFill>
              <a:latin typeface="Raleway Medium"/>
            </a:endParaRPr>
          </a:p>
          <a:p>
            <a:pPr defTabSz="457200"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b="1" dirty="0">
                <a:solidFill>
                  <a:srgbClr val="0E85A8"/>
                </a:solidFill>
                <a:latin typeface="Raleway Medium"/>
                <a:cs typeface="Raleway Medium"/>
              </a:rPr>
              <a:t>What’s Next? </a:t>
            </a:r>
          </a:p>
        </p:txBody>
      </p:sp>
      <p:sp>
        <p:nvSpPr>
          <p:cNvPr id="8" name="Building Highly Capable Technology Teams">
            <a:extLst>
              <a:ext uri="{FF2B5EF4-FFF2-40B4-BE49-F238E27FC236}">
                <a16:creationId xmlns:a16="http://schemas.microsoft.com/office/drawing/2014/main" id="{2D341266-7430-0D40-98C7-8E2BC2976745}"/>
              </a:ext>
            </a:extLst>
          </p:cNvPr>
          <p:cNvSpPr txBox="1"/>
          <p:nvPr/>
        </p:nvSpPr>
        <p:spPr>
          <a:xfrm>
            <a:off x="3606910" y="6343650"/>
            <a:ext cx="4486741" cy="2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i="1" dirty="0">
                <a:latin typeface="Trebuchet MS" panose="020B0703020202090204" pitchFamily="34" charset="0"/>
              </a:rPr>
              <a:t>Building Highly Capable Technology Teams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766298D-6516-3F4D-85E8-653791E6E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6412" y="79513"/>
            <a:ext cx="4026202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4A9F51-AE44-4398-B68D-2C7722A50056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F7B05F-C0AE-4B79-A4B2-3EFC3B7D0572}"/>
              </a:ext>
            </a:extLst>
          </p:cNvPr>
          <p:cNvGrpSpPr/>
          <p:nvPr/>
        </p:nvGrpSpPr>
        <p:grpSpPr>
          <a:xfrm>
            <a:off x="0" y="6293611"/>
            <a:ext cx="12192000" cy="564389"/>
            <a:chOff x="0" y="6260560"/>
            <a:chExt cx="12192000" cy="564389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202C7B49-802F-CB48-911A-A2E924CAD70F}"/>
                </a:ext>
              </a:extLst>
            </p:cNvPr>
            <p:cNvSpPr/>
            <p:nvPr/>
          </p:nvSpPr>
          <p:spPr>
            <a:xfrm>
              <a:off x="0" y="6367749"/>
              <a:ext cx="12192000" cy="457200"/>
            </a:xfrm>
            <a:prstGeom prst="rect">
              <a:avLst/>
            </a:prstGeom>
            <a:solidFill>
              <a:srgbClr val="439FBB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 dirty="0"/>
            </a:p>
          </p:txBody>
        </p:sp>
        <p:sp>
          <p:nvSpPr>
            <p:cNvPr id="12" name="Building Highly Capable Technology Teams">
              <a:extLst>
                <a:ext uri="{FF2B5EF4-FFF2-40B4-BE49-F238E27FC236}">
                  <a16:creationId xmlns:a16="http://schemas.microsoft.com/office/drawing/2014/main" id="{D113CAED-D223-CF49-93FC-501E66EDF599}"/>
                </a:ext>
              </a:extLst>
            </p:cNvPr>
            <p:cNvSpPr txBox="1"/>
            <p:nvPr/>
          </p:nvSpPr>
          <p:spPr>
            <a:xfrm>
              <a:off x="4198012" y="6260560"/>
              <a:ext cx="3795976" cy="5364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50000"/>
                </a:lnSpc>
                <a:defRPr>
                  <a:solidFill>
                    <a:srgbClr val="FFFFFF"/>
                  </a:solidFill>
                </a:defRPr>
              </a:lvl1pPr>
            </a:lstStyle>
            <a:p>
              <a:pPr algn="ctr"/>
              <a:endParaRPr lang="en-US" i="1" dirty="0">
                <a:latin typeface="Trebuchet MS" panose="020B0703020202090204" pitchFamily="34" charset="0"/>
              </a:endParaRPr>
            </a:p>
            <a:p>
              <a:pPr algn="ctr"/>
              <a:endParaRPr lang="en-US" i="1" dirty="0">
                <a:latin typeface="Trebuchet MS" panose="020B0703020202090204" pitchFamily="34" charset="0"/>
              </a:endParaRPr>
            </a:p>
            <a:p>
              <a:pPr algn="ctr"/>
              <a:r>
                <a:rPr lang="en-US" i="1" dirty="0">
                  <a:latin typeface="Trebuchet MS" panose="020B0703020202090204" pitchFamily="34" charset="0"/>
                </a:rPr>
                <a:t>Enabling Enterprise Transformation</a:t>
              </a:r>
              <a:endParaRPr i="1" dirty="0">
                <a:latin typeface="Trebuchet MS" panose="020B070302020209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41B2AD9-3904-634D-B5F6-9E1FB30FAC29}"/>
              </a:ext>
            </a:extLst>
          </p:cNvPr>
          <p:cNvSpPr/>
          <p:nvPr/>
        </p:nvSpPr>
        <p:spPr>
          <a:xfrm>
            <a:off x="1630412" y="169455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400" dirty="0">
                <a:solidFill>
                  <a:srgbClr val="0E85A8"/>
                </a:solidFill>
              </a:rPr>
              <a:t>Contact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400" dirty="0">
              <a:solidFill>
                <a:srgbClr val="0E85A8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400" dirty="0">
                <a:solidFill>
                  <a:srgbClr val="0E85A8"/>
                </a:solidFill>
              </a:rPr>
              <a:t>susan@bvsolutions.io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400" dirty="0">
              <a:solidFill>
                <a:srgbClr val="0E85A8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400" dirty="0">
              <a:solidFill>
                <a:srgbClr val="0E85A8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400" dirty="0">
                <a:solidFill>
                  <a:srgbClr val="0E85A8"/>
                </a:solidFill>
              </a:rPr>
              <a:t>90 Minute Discovery Call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400" dirty="0">
              <a:solidFill>
                <a:srgbClr val="0E85A8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400" dirty="0">
              <a:solidFill>
                <a:srgbClr val="0E85A8"/>
              </a:solidFill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400" dirty="0">
                <a:solidFill>
                  <a:srgbClr val="0E85A8"/>
                </a:solidFill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12BD24-8556-0E4F-8B46-D47023BFE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508" y="1467594"/>
            <a:ext cx="2230418" cy="20884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5C9B80-CE67-634F-B7F7-CEAF52091D4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926" y="3512012"/>
            <a:ext cx="2005141" cy="25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0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ilding Highly Capable Technology Teams">
            <a:extLst>
              <a:ext uri="{FF2B5EF4-FFF2-40B4-BE49-F238E27FC236}">
                <a16:creationId xmlns:a16="http://schemas.microsoft.com/office/drawing/2014/main" id="{2D341266-7430-0D40-98C7-8E2BC2976745}"/>
              </a:ext>
            </a:extLst>
          </p:cNvPr>
          <p:cNvSpPr txBox="1"/>
          <p:nvPr/>
        </p:nvSpPr>
        <p:spPr>
          <a:xfrm>
            <a:off x="3606910" y="6343650"/>
            <a:ext cx="4486741" cy="2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i="1" dirty="0">
                <a:latin typeface="Trebuchet MS" panose="020B0703020202090204" pitchFamily="34" charset="0"/>
              </a:rPr>
              <a:t>Building Highly Capable Technology Teams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766298D-6516-3F4D-85E8-653791E6E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8355" y="2240280"/>
            <a:ext cx="4026202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2A625B-200B-49E5-B70D-D8A27C30E79A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202C7B49-802F-CB48-911A-A2E924CAD70F}"/>
              </a:ext>
            </a:extLst>
          </p:cNvPr>
          <p:cNvSpPr/>
          <p:nvPr/>
        </p:nvSpPr>
        <p:spPr>
          <a:xfrm>
            <a:off x="0" y="6407163"/>
            <a:ext cx="12192000" cy="457200"/>
          </a:xfrm>
          <a:prstGeom prst="rect">
            <a:avLst/>
          </a:prstGeom>
          <a:solidFill>
            <a:srgbClr val="439FB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53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AA96F1-2743-154C-A9A0-38A8C1F0CC54}"/>
              </a:ext>
            </a:extLst>
          </p:cNvPr>
          <p:cNvSpPr/>
          <p:nvPr/>
        </p:nvSpPr>
        <p:spPr>
          <a:xfrm>
            <a:off x="117364" y="0"/>
            <a:ext cx="11268184" cy="106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800" b="1" dirty="0">
              <a:solidFill>
                <a:srgbClr val="0E85A8"/>
              </a:solidFill>
              <a:latin typeface="Raleway Medium"/>
            </a:endParaRPr>
          </a:p>
          <a:p>
            <a:pPr defTabSz="457200">
              <a:defRPr sz="1600" b="1" i="0" spc="0">
                <a:solidFill>
                  <a:srgbClr val="5C5C5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dirty="0">
                <a:solidFill>
                  <a:srgbClr val="0E85A8"/>
                </a:solidFill>
              </a:rPr>
              <a:t>Jamison Deba</a:t>
            </a:r>
          </a:p>
          <a:p>
            <a:r>
              <a:rPr lang="en-US" sz="2800" b="1" dirty="0">
                <a:solidFill>
                  <a:srgbClr val="0E85A8"/>
                </a:solidFill>
                <a:latin typeface="Raleway Medium"/>
                <a:cs typeface="Raleway Medium"/>
              </a:rPr>
              <a:t> </a:t>
            </a:r>
          </a:p>
        </p:txBody>
      </p:sp>
      <p:sp>
        <p:nvSpPr>
          <p:cNvPr id="8" name="Building Highly Capable Technology Teams">
            <a:extLst>
              <a:ext uri="{FF2B5EF4-FFF2-40B4-BE49-F238E27FC236}">
                <a16:creationId xmlns:a16="http://schemas.microsoft.com/office/drawing/2014/main" id="{2D341266-7430-0D40-98C7-8E2BC2976745}"/>
              </a:ext>
            </a:extLst>
          </p:cNvPr>
          <p:cNvSpPr txBox="1"/>
          <p:nvPr/>
        </p:nvSpPr>
        <p:spPr>
          <a:xfrm>
            <a:off x="3606910" y="6343650"/>
            <a:ext cx="4486741" cy="2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i="1" dirty="0">
                <a:latin typeface="Trebuchet MS" panose="020B0703020202090204" pitchFamily="34" charset="0"/>
              </a:rPr>
              <a:t>Building Highly Capable Technology Teams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B581F1-9E17-1D44-A60F-2F84EFA46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59405"/>
              </p:ext>
            </p:extLst>
          </p:nvPr>
        </p:nvGraphicFramePr>
        <p:xfrm>
          <a:off x="439388" y="2057614"/>
          <a:ext cx="10946160" cy="373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968">
                  <a:extLst>
                    <a:ext uri="{9D8B030D-6E8A-4147-A177-3AD203B41FA5}">
                      <a16:colId xmlns:a16="http://schemas.microsoft.com/office/drawing/2014/main" val="2876914203"/>
                    </a:ext>
                  </a:extLst>
                </a:gridCol>
                <a:gridCol w="4246192">
                  <a:extLst>
                    <a:ext uri="{9D8B030D-6E8A-4147-A177-3AD203B41FA5}">
                      <a16:colId xmlns:a16="http://schemas.microsoft.com/office/drawing/2014/main" val="828875498"/>
                    </a:ext>
                  </a:extLst>
                </a:gridCol>
              </a:tblGrid>
              <a:tr h="3739355">
                <a:tc>
                  <a:txBody>
                    <a:bodyPr/>
                    <a:lstStyle/>
                    <a:p>
                      <a:pPr marL="285750" indent="-285750" algn="l" defTabSz="4572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1600" b="1" i="0" spc="0">
                          <a:solidFill>
                            <a:srgbClr val="5C5C5C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en-US" dirty="0">
                          <a:solidFill>
                            <a:srgbClr val="0E85A8"/>
                          </a:solidFill>
                        </a:rPr>
                        <a:t>Over 20 years of software development expertise </a:t>
                      </a:r>
                    </a:p>
                    <a:p>
                      <a:pPr marL="285750" indent="-285750" algn="l" defTabSz="4572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1600" b="1" i="0" spc="0">
                          <a:solidFill>
                            <a:srgbClr val="5C5C5C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dirty="0">
                        <a:solidFill>
                          <a:srgbClr val="0E85A8"/>
                        </a:solidFill>
                      </a:endParaRPr>
                    </a:p>
                    <a:p>
                      <a:pPr marL="285750" indent="-285750" algn="l" defTabSz="4572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1600" b="1" i="0" spc="0">
                          <a:solidFill>
                            <a:srgbClr val="5C5C5C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en-US" dirty="0">
                          <a:solidFill>
                            <a:srgbClr val="0E85A8"/>
                          </a:solidFill>
                        </a:rPr>
                        <a:t>Implemented solutions on multiple cloud platforms</a:t>
                      </a:r>
                    </a:p>
                    <a:p>
                      <a:pPr marL="285750" indent="-285750" algn="l" defTabSz="4572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1600" b="1" i="0" spc="0">
                          <a:solidFill>
                            <a:srgbClr val="5C5C5C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dirty="0">
                        <a:solidFill>
                          <a:srgbClr val="0E85A8"/>
                        </a:solidFill>
                      </a:endParaRPr>
                    </a:p>
                    <a:p>
                      <a:pPr marL="285750" indent="-285750" algn="l" defTabSz="4572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1600" b="1" i="0" spc="0">
                          <a:solidFill>
                            <a:srgbClr val="5C5C5C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en-US" dirty="0">
                          <a:solidFill>
                            <a:srgbClr val="0E85A8"/>
                          </a:solidFill>
                        </a:rPr>
                        <a:t>Amazon AWS Certified</a:t>
                      </a:r>
                    </a:p>
                    <a:p>
                      <a:pPr marL="285750" indent="-285750" algn="l" defTabSz="4572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1600" b="1" i="0" spc="0">
                          <a:solidFill>
                            <a:srgbClr val="5C5C5C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fontAlgn="base"/>
                      <a:b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996997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766298D-6516-3F4D-85E8-653791E6E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6412" y="79513"/>
            <a:ext cx="4026202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Building Highly Capable Technology Teams">
            <a:extLst>
              <a:ext uri="{FF2B5EF4-FFF2-40B4-BE49-F238E27FC236}">
                <a16:creationId xmlns:a16="http://schemas.microsoft.com/office/drawing/2014/main" id="{CE499D11-3B2B-A543-B3E5-0DF1631B8D43}"/>
              </a:ext>
            </a:extLst>
          </p:cNvPr>
          <p:cNvSpPr txBox="1"/>
          <p:nvPr/>
        </p:nvSpPr>
        <p:spPr>
          <a:xfrm>
            <a:off x="3853468" y="6337163"/>
            <a:ext cx="3795976" cy="39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endParaRPr lang="en-US" i="1" dirty="0">
              <a:latin typeface="Trebuchet MS" panose="020B0703020202090204" pitchFamily="34" charset="0"/>
            </a:endParaRPr>
          </a:p>
          <a:p>
            <a:r>
              <a:rPr lang="en-US" i="1" dirty="0">
                <a:latin typeface="Trebuchet MS" panose="020B0703020202090204" pitchFamily="34" charset="0"/>
              </a:rPr>
              <a:t>Enabling Enterprise Transformation</a:t>
            </a:r>
            <a:endParaRPr i="1" dirty="0">
              <a:latin typeface="Trebuchet MS" panose="020B070302020209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5D53C-FFD0-41D8-A8E3-D1CFA11C52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583" y="1928153"/>
            <a:ext cx="1934697" cy="241837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FE2CFE4-7DC6-4F55-AA5D-F67ACE227838}"/>
              </a:ext>
            </a:extLst>
          </p:cNvPr>
          <p:cNvGrpSpPr/>
          <p:nvPr/>
        </p:nvGrpSpPr>
        <p:grpSpPr>
          <a:xfrm>
            <a:off x="806452" y="3499621"/>
            <a:ext cx="2677972" cy="1037145"/>
            <a:chOff x="681791" y="5045214"/>
            <a:chExt cx="2677972" cy="103714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C67707-8AA1-4E66-9302-DC4D7760D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791" y="5060038"/>
              <a:ext cx="901065" cy="10215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F88AA9-12F5-4E5F-976F-39C26D693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7633" y="5060855"/>
              <a:ext cx="927004" cy="10215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D8818A-8A13-418D-9042-E458EEDB2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8698" y="5045214"/>
              <a:ext cx="901065" cy="102535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B8A0147-20E4-4E11-8E73-D01490E8ADFE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9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AA96F1-2743-154C-A9A0-38A8C1F0CC54}"/>
              </a:ext>
            </a:extLst>
          </p:cNvPr>
          <p:cNvSpPr/>
          <p:nvPr/>
        </p:nvSpPr>
        <p:spPr>
          <a:xfrm>
            <a:off x="117364" y="0"/>
            <a:ext cx="11268184" cy="106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E85A8"/>
                </a:solidFill>
                <a:latin typeface="Raleway Medium"/>
                <a:cs typeface="Raleway Medium"/>
              </a:rPr>
              <a:t>Today’s Topics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B581F1-9E17-1D44-A60F-2F84EFA46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18506"/>
              </p:ext>
            </p:extLst>
          </p:nvPr>
        </p:nvGraphicFramePr>
        <p:xfrm>
          <a:off x="1219755" y="2143291"/>
          <a:ext cx="9063402" cy="2378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3402">
                  <a:extLst>
                    <a:ext uri="{9D8B030D-6E8A-4147-A177-3AD203B41FA5}">
                      <a16:colId xmlns:a16="http://schemas.microsoft.com/office/drawing/2014/main" val="2876914203"/>
                    </a:ext>
                  </a:extLst>
                </a:gridCol>
              </a:tblGrid>
              <a:tr h="2378259">
                <a:tc>
                  <a:txBody>
                    <a:bodyPr/>
                    <a:lstStyle/>
                    <a:p>
                      <a:pPr marL="342900" indent="-342900" algn="l" defTabSz="4572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1600" b="1" i="0" spc="0">
                          <a:solidFill>
                            <a:srgbClr val="5C5C5C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en-US" sz="2400" b="1" i="0" kern="1200" spc="0" dirty="0">
                          <a:solidFill>
                            <a:srgbClr val="033A58"/>
                          </a:solidFill>
                          <a:latin typeface="+mn-lt"/>
                          <a:ea typeface="+mn-ea"/>
                          <a:cs typeface="+mn-cs"/>
                        </a:rPr>
                        <a:t>What exactly is the promise of the cloud?</a:t>
                      </a:r>
                    </a:p>
                    <a:p>
                      <a:pPr marL="342900" indent="-342900" algn="l" defTabSz="4572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1600" b="1" i="0" spc="0">
                          <a:solidFill>
                            <a:srgbClr val="5C5C5C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2400" b="1" i="0" kern="1200" spc="0" dirty="0">
                        <a:solidFill>
                          <a:srgbClr val="033A5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0" kern="1200" spc="0" dirty="0">
                          <a:solidFill>
                            <a:srgbClr val="033A58"/>
                          </a:solidFill>
                          <a:latin typeface="+mn-lt"/>
                          <a:ea typeface="+mn-ea"/>
                          <a:cs typeface="+mn-cs"/>
                        </a:rPr>
                        <a:t>Mapping a successful journey to the cloud while avoiding common pitfalls along the way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b="1" i="0" kern="1200" spc="0" dirty="0">
                        <a:solidFill>
                          <a:srgbClr val="033A5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0" kern="1200" spc="0" dirty="0">
                          <a:solidFill>
                            <a:srgbClr val="033A58"/>
                          </a:solidFill>
                          <a:latin typeface="+mn-lt"/>
                          <a:ea typeface="+mn-ea"/>
                          <a:cs typeface="+mn-cs"/>
                        </a:rPr>
                        <a:t>Learning and </a:t>
                      </a:r>
                      <a:r>
                        <a:rPr lang="en-US" sz="2400" b="1" i="1" kern="1200" spc="0" dirty="0">
                          <a:solidFill>
                            <a:srgbClr val="033A58"/>
                          </a:solidFill>
                          <a:latin typeface="+mn-lt"/>
                          <a:ea typeface="+mn-ea"/>
                          <a:cs typeface="+mn-cs"/>
                        </a:rPr>
                        <a:t>un-</a:t>
                      </a:r>
                      <a:r>
                        <a:rPr lang="en-US" sz="2400" b="1" i="0" kern="1200" spc="0" dirty="0">
                          <a:solidFill>
                            <a:srgbClr val="033A58"/>
                          </a:solidFill>
                          <a:latin typeface="+mn-lt"/>
                          <a:ea typeface="+mn-ea"/>
                          <a:cs typeface="+mn-cs"/>
                        </a:rPr>
                        <a:t>learning to unlock the full potential of the cloud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996997"/>
                  </a:ext>
                </a:extLst>
              </a:tr>
            </a:tbl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F486940-6C88-004C-9F93-F2FA299A7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3651" y="72398"/>
            <a:ext cx="4026202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9D45B9-C375-4B6F-9ED5-DD7F9CAFDFAD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FC5344-46C2-4845-9D05-E89A2EC5FCF5}"/>
              </a:ext>
            </a:extLst>
          </p:cNvPr>
          <p:cNvGrpSpPr/>
          <p:nvPr/>
        </p:nvGrpSpPr>
        <p:grpSpPr>
          <a:xfrm>
            <a:off x="0" y="6293611"/>
            <a:ext cx="12192000" cy="564389"/>
            <a:chOff x="0" y="6260560"/>
            <a:chExt cx="12192000" cy="564389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DF7CAA0B-5422-4629-B12B-7B72AF16F8FD}"/>
                </a:ext>
              </a:extLst>
            </p:cNvPr>
            <p:cNvSpPr/>
            <p:nvPr/>
          </p:nvSpPr>
          <p:spPr>
            <a:xfrm>
              <a:off x="0" y="6367749"/>
              <a:ext cx="12192000" cy="457200"/>
            </a:xfrm>
            <a:prstGeom prst="rect">
              <a:avLst/>
            </a:prstGeom>
            <a:solidFill>
              <a:srgbClr val="439FBB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endParaRPr dirty="0"/>
            </a:p>
          </p:txBody>
        </p:sp>
        <p:sp>
          <p:nvSpPr>
            <p:cNvPr id="11" name="Building Highly Capable Technology Teams">
              <a:extLst>
                <a:ext uri="{FF2B5EF4-FFF2-40B4-BE49-F238E27FC236}">
                  <a16:creationId xmlns:a16="http://schemas.microsoft.com/office/drawing/2014/main" id="{7C28222D-9828-4EDA-B708-E40CD034F1D8}"/>
                </a:ext>
              </a:extLst>
            </p:cNvPr>
            <p:cNvSpPr txBox="1"/>
            <p:nvPr/>
          </p:nvSpPr>
          <p:spPr>
            <a:xfrm>
              <a:off x="4198012" y="6260560"/>
              <a:ext cx="3795976" cy="5364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50000"/>
                </a:lnSpc>
                <a:defRPr>
                  <a:solidFill>
                    <a:srgbClr val="FFFFFF"/>
                  </a:solidFill>
                </a:defRPr>
              </a:lvl1pPr>
            </a:lstStyle>
            <a:p>
              <a:pPr algn="ctr"/>
              <a:endParaRPr lang="en-US" i="1" dirty="0">
                <a:latin typeface="Trebuchet MS" panose="020B0703020202090204" pitchFamily="34" charset="0"/>
              </a:endParaRPr>
            </a:p>
            <a:p>
              <a:pPr algn="ctr"/>
              <a:endParaRPr lang="en-US" i="1" dirty="0">
                <a:latin typeface="Trebuchet MS" panose="020B0703020202090204" pitchFamily="34" charset="0"/>
              </a:endParaRPr>
            </a:p>
            <a:p>
              <a:pPr algn="ctr"/>
              <a:r>
                <a:rPr lang="en-US" i="1" dirty="0">
                  <a:latin typeface="Trebuchet MS" panose="020B0703020202090204" pitchFamily="34" charset="0"/>
                </a:rPr>
                <a:t>Enabling Enterprise Transformation</a:t>
              </a:r>
              <a:endParaRPr i="1" dirty="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70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What is the promise of the cloud?</a:t>
            </a:r>
            <a:endParaRPr lang="en-US" sz="2400" dirty="0"/>
          </a:p>
        </p:txBody>
      </p:sp>
      <p:sp>
        <p:nvSpPr>
          <p:cNvPr id="7" name="Building Highly Capable Technology Teams">
            <a:extLst>
              <a:ext uri="{FF2B5EF4-FFF2-40B4-BE49-F238E27FC236}">
                <a16:creationId xmlns:a16="http://schemas.microsoft.com/office/drawing/2014/main" id="{BFE83FF9-465F-7446-9572-D0557E195B29}"/>
              </a:ext>
            </a:extLst>
          </p:cNvPr>
          <p:cNvSpPr txBox="1"/>
          <p:nvPr/>
        </p:nvSpPr>
        <p:spPr>
          <a:xfrm>
            <a:off x="3606910" y="6343650"/>
            <a:ext cx="4486741" cy="2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i="1" dirty="0">
                <a:latin typeface="Trebuchet MS" panose="020B0703020202090204" pitchFamily="34" charset="0"/>
              </a:rPr>
              <a:t>Building Highly Capable Technology Teams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0AC7D-2E7E-47FC-B7F6-BC4345C3E68C}"/>
              </a:ext>
            </a:extLst>
          </p:cNvPr>
          <p:cNvSpPr txBox="1"/>
          <p:nvPr/>
        </p:nvSpPr>
        <p:spPr>
          <a:xfrm>
            <a:off x="3699641" y="1518691"/>
            <a:ext cx="4792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“Let’s do the cloud!”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A1506-D986-4741-95E8-E68DDB0E4A6B}"/>
              </a:ext>
            </a:extLst>
          </p:cNvPr>
          <p:cNvSpPr txBox="1"/>
          <p:nvPr/>
        </p:nvSpPr>
        <p:spPr>
          <a:xfrm>
            <a:off x="1425203" y="3657600"/>
            <a:ext cx="159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 Reduction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916B1-8EDA-4046-A1D8-E47C48AD1286}"/>
              </a:ext>
            </a:extLst>
          </p:cNvPr>
          <p:cNvSpPr txBox="1"/>
          <p:nvPr/>
        </p:nvSpPr>
        <p:spPr>
          <a:xfrm>
            <a:off x="1356886" y="5329796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Multi-Cloud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74AFF-2B41-4BFF-A7F2-CE5C6E2FECCB}"/>
              </a:ext>
            </a:extLst>
          </p:cNvPr>
          <p:cNvSpPr txBox="1"/>
          <p:nvPr/>
        </p:nvSpPr>
        <p:spPr>
          <a:xfrm>
            <a:off x="9410963" y="410113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2501A8-4E03-48DE-9B8D-16556903D90D}"/>
              </a:ext>
            </a:extLst>
          </p:cNvPr>
          <p:cNvSpPr txBox="1"/>
          <p:nvPr/>
        </p:nvSpPr>
        <p:spPr>
          <a:xfrm>
            <a:off x="4581459" y="4537233"/>
            <a:ext cx="18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Automatic Scaling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5F600B-B282-43C5-9CC2-96B26D8C9B4D}"/>
              </a:ext>
            </a:extLst>
          </p:cNvPr>
          <p:cNvSpPr txBox="1"/>
          <p:nvPr/>
        </p:nvSpPr>
        <p:spPr>
          <a:xfrm>
            <a:off x="5755465" y="3318444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To Market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1ACF5369-E9DC-41D6-B1E0-474D0353FE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B04CA7-F76A-44DB-A75B-A705BC36E9A4}"/>
              </a:ext>
            </a:extLst>
          </p:cNvPr>
          <p:cNvSpPr txBox="1"/>
          <p:nvPr/>
        </p:nvSpPr>
        <p:spPr>
          <a:xfrm>
            <a:off x="7714593" y="5071110"/>
            <a:ext cx="109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Lake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22015-3695-4931-B453-C80F887D6705}"/>
              </a:ext>
            </a:extLst>
          </p:cNvPr>
          <p:cNvSpPr txBox="1"/>
          <p:nvPr/>
        </p:nvSpPr>
        <p:spPr>
          <a:xfrm>
            <a:off x="3447944" y="2862683"/>
            <a:ext cx="22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Transformation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56CEEB-F383-482D-AAFE-D7D7CCBA60D1}"/>
              </a:ext>
            </a:extLst>
          </p:cNvPr>
          <p:cNvSpPr txBox="1"/>
          <p:nvPr/>
        </p:nvSpPr>
        <p:spPr>
          <a:xfrm>
            <a:off x="4145281" y="5665782"/>
            <a:ext cx="17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Computing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598457-0480-40C8-950E-F13F8FAC5305}"/>
              </a:ext>
            </a:extLst>
          </p:cNvPr>
          <p:cNvSpPr txBox="1"/>
          <p:nvPr/>
        </p:nvSpPr>
        <p:spPr>
          <a:xfrm>
            <a:off x="9171327" y="2632303"/>
            <a:ext cx="138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Cloud Native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225594-FDB5-41B7-9246-E7B43F525DF7}"/>
              </a:ext>
            </a:extLst>
          </p:cNvPr>
          <p:cNvSpPr txBox="1"/>
          <p:nvPr/>
        </p:nvSpPr>
        <p:spPr>
          <a:xfrm>
            <a:off x="2026395" y="2493351"/>
            <a:ext cx="13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As-A-Service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E6826F-69F2-4AD7-ABF4-CDC3F53E2C7F}"/>
              </a:ext>
            </a:extLst>
          </p:cNvPr>
          <p:cNvSpPr txBox="1"/>
          <p:nvPr/>
        </p:nvSpPr>
        <p:spPr>
          <a:xfrm>
            <a:off x="9362178" y="5733717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Hybrid Cloud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5EB052-F1C5-4280-A0B2-C9D2F19C1B04}"/>
              </a:ext>
            </a:extLst>
          </p:cNvPr>
          <p:cNvSpPr txBox="1"/>
          <p:nvPr/>
        </p:nvSpPr>
        <p:spPr>
          <a:xfrm>
            <a:off x="2313878" y="4523197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Serverless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80A163-70A1-4448-8D94-E6647DAE1155}"/>
              </a:ext>
            </a:extLst>
          </p:cNvPr>
          <p:cNvSpPr txBox="1"/>
          <p:nvPr/>
        </p:nvSpPr>
        <p:spPr>
          <a:xfrm>
            <a:off x="7357116" y="384226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889FB2-4DA3-4B24-A83C-14D9BCCA0473}"/>
              </a:ext>
            </a:extLst>
          </p:cNvPr>
          <p:cNvSpPr txBox="1"/>
          <p:nvPr/>
        </p:nvSpPr>
        <p:spPr>
          <a:xfrm>
            <a:off x="6960136" y="2451120"/>
            <a:ext cx="96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D38CFA-5D56-40E0-A5AB-2C983622D63F}"/>
              </a:ext>
            </a:extLst>
          </p:cNvPr>
          <p:cNvSpPr txBox="1"/>
          <p:nvPr/>
        </p:nvSpPr>
        <p:spPr>
          <a:xfrm>
            <a:off x="3917729" y="3751715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Analytics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88F9BE-53AD-42FC-873B-8E1A1093CDB1}"/>
              </a:ext>
            </a:extLst>
          </p:cNvPr>
          <p:cNvSpPr txBox="1"/>
          <p:nvPr/>
        </p:nvSpPr>
        <p:spPr>
          <a:xfrm>
            <a:off x="8558574" y="3197928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Visualization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E3FE1D-84BB-496D-90AA-0897AB184930}"/>
              </a:ext>
            </a:extLst>
          </p:cNvPr>
          <p:cNvSpPr txBox="1"/>
          <p:nvPr/>
        </p:nvSpPr>
        <p:spPr>
          <a:xfrm>
            <a:off x="6782286" y="585380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7F86FB-1A5C-4540-B4F9-9D76499BBBD1}"/>
              </a:ext>
            </a:extLst>
          </p:cNvPr>
          <p:cNvSpPr txBox="1"/>
          <p:nvPr/>
        </p:nvSpPr>
        <p:spPr>
          <a:xfrm>
            <a:off x="2360301" y="595172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42838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14" grpId="0" build="p"/>
      <p:bldP spid="15" grpId="0" build="p"/>
      <p:bldP spid="16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46E40D1-5B84-408A-9014-BB0F5DE19643}"/>
              </a:ext>
            </a:extLst>
          </p:cNvPr>
          <p:cNvSpPr txBox="1">
            <a:spLocks/>
          </p:cNvSpPr>
          <p:nvPr/>
        </p:nvSpPr>
        <p:spPr>
          <a:xfrm>
            <a:off x="669143" y="1041604"/>
            <a:ext cx="8185511" cy="5478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72A45"/>
                </a:solidFill>
                <a:latin typeface="Raleway"/>
                <a:ea typeface="+mn-ea"/>
                <a:cs typeface="Raleway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72A45"/>
                </a:solidFill>
                <a:latin typeface="Raleway"/>
                <a:ea typeface="+mn-ea"/>
                <a:cs typeface="Raleway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72A45"/>
                </a:solidFill>
                <a:latin typeface="Raleway"/>
                <a:ea typeface="+mn-ea"/>
                <a:cs typeface="Raleway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72A45"/>
                </a:solidFill>
                <a:latin typeface="Raleway"/>
                <a:ea typeface="+mn-ea"/>
                <a:cs typeface="Raleway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72A45"/>
                </a:solidFill>
                <a:latin typeface="Raleway"/>
                <a:ea typeface="+mn-ea"/>
                <a:cs typeface="Raleway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dirty="0">
              <a:latin typeface="+mn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What is the </a:t>
            </a:r>
            <a:r>
              <a:rPr lang="en-US" sz="2400" i="1" dirty="0">
                <a:latin typeface="Raleway Medium"/>
                <a:cs typeface="Raleway Medium"/>
              </a:rPr>
              <a:t>real</a:t>
            </a:r>
            <a:r>
              <a:rPr lang="en-US" sz="2400" dirty="0">
                <a:latin typeface="Raleway Medium"/>
                <a:cs typeface="Raleway Medium"/>
              </a:rPr>
              <a:t> promise of the cloud?</a:t>
            </a:r>
            <a:endParaRPr lang="en-US" sz="2400" dirty="0"/>
          </a:p>
        </p:txBody>
      </p:sp>
      <p:sp>
        <p:nvSpPr>
          <p:cNvPr id="7" name="Building Highly Capable Technology Teams">
            <a:extLst>
              <a:ext uri="{FF2B5EF4-FFF2-40B4-BE49-F238E27FC236}">
                <a16:creationId xmlns:a16="http://schemas.microsoft.com/office/drawing/2014/main" id="{BFE83FF9-465F-7446-9572-D0557E195B29}"/>
              </a:ext>
            </a:extLst>
          </p:cNvPr>
          <p:cNvSpPr txBox="1"/>
          <p:nvPr/>
        </p:nvSpPr>
        <p:spPr>
          <a:xfrm>
            <a:off x="3606910" y="6343650"/>
            <a:ext cx="4486741" cy="2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i="1" dirty="0">
                <a:latin typeface="Trebuchet MS" panose="020B0703020202090204" pitchFamily="34" charset="0"/>
              </a:rPr>
              <a:t>Building Highly Capable Technology Teams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8B917CA-8487-5644-BB2B-8C04E30A7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4D562D-433A-463E-96C4-4529C2E539B6}"/>
              </a:ext>
            </a:extLst>
          </p:cNvPr>
          <p:cNvSpPr txBox="1"/>
          <p:nvPr/>
        </p:nvSpPr>
        <p:spPr>
          <a:xfrm>
            <a:off x="669143" y="2357186"/>
            <a:ext cx="10853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Connecting business objectives to proven technologies and principles that enable rapid global delivery of highly-available solutions that provide measurable business value in a flexible, extensible, stable, maintainable, and cost-effective manner.</a:t>
            </a:r>
          </a:p>
        </p:txBody>
      </p:sp>
    </p:spTree>
    <p:extLst>
      <p:ext uri="{BB962C8B-B14F-4D97-AF65-F5344CB8AC3E}">
        <p14:creationId xmlns:p14="http://schemas.microsoft.com/office/powerpoint/2010/main" val="294427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Cloud Adoption Categories</a:t>
            </a:r>
            <a:endParaRPr lang="en-US" sz="240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8B917CA-8487-5644-BB2B-8C04E30A7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660B3-F39A-400F-B89F-6C8072C5A92C}"/>
              </a:ext>
            </a:extLst>
          </p:cNvPr>
          <p:cNvSpPr/>
          <p:nvPr/>
        </p:nvSpPr>
        <p:spPr>
          <a:xfrm>
            <a:off x="1424151" y="3873186"/>
            <a:ext cx="2629689" cy="12612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Lift and Shift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47592-EF98-4210-93C5-16F553E5B5A0}"/>
              </a:ext>
            </a:extLst>
          </p:cNvPr>
          <p:cNvSpPr/>
          <p:nvPr/>
        </p:nvSpPr>
        <p:spPr>
          <a:xfrm>
            <a:off x="8181403" y="1987625"/>
            <a:ext cx="2629689" cy="314679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Cloud Native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F46F12-4B85-4046-A4FC-45689E802EF9}"/>
              </a:ext>
            </a:extLst>
          </p:cNvPr>
          <p:cNvSpPr/>
          <p:nvPr/>
        </p:nvSpPr>
        <p:spPr>
          <a:xfrm>
            <a:off x="4781155" y="3084913"/>
            <a:ext cx="2629689" cy="20495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Re-Architect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12FB02-2CB7-4E22-908C-9212ABB13A5B}"/>
              </a:ext>
            </a:extLst>
          </p:cNvPr>
          <p:cNvCxnSpPr/>
          <p:nvPr/>
        </p:nvCxnSpPr>
        <p:spPr>
          <a:xfrm>
            <a:off x="1424151" y="5531714"/>
            <a:ext cx="9556619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0CE3BC-C3A6-46BC-811B-30BD29A9BB15}"/>
              </a:ext>
            </a:extLst>
          </p:cNvPr>
          <p:cNvSpPr txBox="1"/>
          <p:nvPr/>
        </p:nvSpPr>
        <p:spPr>
          <a:xfrm>
            <a:off x="5020480" y="5548659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Promise of the Cloud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FCCD4A-4AED-4084-92EF-691501819EF7}"/>
              </a:ext>
            </a:extLst>
          </p:cNvPr>
          <p:cNvCxnSpPr>
            <a:cxnSpLocks/>
          </p:cNvCxnSpPr>
          <p:nvPr/>
        </p:nvCxnSpPr>
        <p:spPr>
          <a:xfrm flipV="1">
            <a:off x="1096229" y="1911951"/>
            <a:ext cx="0" cy="339009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6BB74F6-6B37-47F5-B897-FD92E16F55F0}"/>
              </a:ext>
            </a:extLst>
          </p:cNvPr>
          <p:cNvSpPr txBox="1"/>
          <p:nvPr/>
        </p:nvSpPr>
        <p:spPr>
          <a:xfrm>
            <a:off x="600740" y="1254503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Business</a:t>
            </a:r>
          </a:p>
          <a:p>
            <a:pPr algn="ctr"/>
            <a:r>
              <a:rPr lang="en-US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974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9BA7679-0F4E-43DD-BB86-331CA7ED4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1010" y="1656133"/>
            <a:ext cx="3781220" cy="378122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The Cloud Journey</a:t>
            </a:r>
            <a:endParaRPr lang="en-US" sz="2400" dirty="0"/>
          </a:p>
        </p:txBody>
      </p:sp>
      <p:sp>
        <p:nvSpPr>
          <p:cNvPr id="7" name="Building Highly Capable Technology Teams">
            <a:extLst>
              <a:ext uri="{FF2B5EF4-FFF2-40B4-BE49-F238E27FC236}">
                <a16:creationId xmlns:a16="http://schemas.microsoft.com/office/drawing/2014/main" id="{BFE83FF9-465F-7446-9572-D0557E195B29}"/>
              </a:ext>
            </a:extLst>
          </p:cNvPr>
          <p:cNvSpPr txBox="1"/>
          <p:nvPr/>
        </p:nvSpPr>
        <p:spPr>
          <a:xfrm>
            <a:off x="3606910" y="6343650"/>
            <a:ext cx="4486741" cy="2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i="1" dirty="0">
                <a:latin typeface="Trebuchet MS" panose="020B0703020202090204" pitchFamily="34" charset="0"/>
              </a:rPr>
              <a:t>Building Highly Capable Technology Teams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3D58C-D275-45F5-9F60-13F3411B37F9}"/>
              </a:ext>
            </a:extLst>
          </p:cNvPr>
          <p:cNvSpPr txBox="1"/>
          <p:nvPr/>
        </p:nvSpPr>
        <p:spPr>
          <a:xfrm>
            <a:off x="3466778" y="4410447"/>
            <a:ext cx="109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Execution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DF97A-E813-4414-906D-B08F786A9F11}"/>
              </a:ext>
            </a:extLst>
          </p:cNvPr>
          <p:cNvSpPr txBox="1"/>
          <p:nvPr/>
        </p:nvSpPr>
        <p:spPr>
          <a:xfrm>
            <a:off x="7052748" y="5017201"/>
            <a:ext cx="9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Strategy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84C283-9704-4F30-A3C7-5BC9EB112017}"/>
              </a:ext>
            </a:extLst>
          </p:cNvPr>
          <p:cNvSpPr txBox="1"/>
          <p:nvPr/>
        </p:nvSpPr>
        <p:spPr>
          <a:xfrm>
            <a:off x="7689927" y="3152001"/>
            <a:ext cx="139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Prioritization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68A210-C70E-4BED-B7A7-1B73FCDEBFB3}"/>
              </a:ext>
            </a:extLst>
          </p:cNvPr>
          <p:cNvSpPr txBox="1"/>
          <p:nvPr/>
        </p:nvSpPr>
        <p:spPr>
          <a:xfrm>
            <a:off x="7052748" y="1834619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4A23089-E2E9-4C0E-AB4B-A500E5FDFD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9D3F8A-9927-4A74-859F-529F546C6B9C}"/>
              </a:ext>
            </a:extLst>
          </p:cNvPr>
          <p:cNvSpPr txBox="1"/>
          <p:nvPr/>
        </p:nvSpPr>
        <p:spPr>
          <a:xfrm>
            <a:off x="3466778" y="1834619"/>
            <a:ext cx="145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Introspection</a:t>
            </a:r>
          </a:p>
        </p:txBody>
      </p:sp>
      <p:pic>
        <p:nvPicPr>
          <p:cNvPr id="2050" name="Picture 2" descr="Running people">
            <a:extLst>
              <a:ext uri="{FF2B5EF4-FFF2-40B4-BE49-F238E27FC236}">
                <a16:creationId xmlns:a16="http://schemas.microsoft.com/office/drawing/2014/main" id="{9F0FB5BA-8C3A-4C75-937A-22B1015F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76" y="1624150"/>
            <a:ext cx="760239" cy="79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C33059-C290-4743-BC29-B430811E55E7}"/>
              </a:ext>
            </a:extLst>
          </p:cNvPr>
          <p:cNvCxnSpPr>
            <a:stCxn id="3" idx="2"/>
            <a:endCxn id="21" idx="1"/>
          </p:cNvCxnSpPr>
          <p:nvPr/>
        </p:nvCxnSpPr>
        <p:spPr>
          <a:xfrm>
            <a:off x="1593603" y="1954789"/>
            <a:ext cx="7511268" cy="3996940"/>
          </a:xfrm>
          <a:prstGeom prst="straightConnector1">
            <a:avLst/>
          </a:prstGeom>
          <a:ln w="444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The Cloud Journey: Introspection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6F96C-5AD3-4B7E-A443-1632653F8C94}"/>
              </a:ext>
            </a:extLst>
          </p:cNvPr>
          <p:cNvSpPr txBox="1"/>
          <p:nvPr/>
        </p:nvSpPr>
        <p:spPr>
          <a:xfrm>
            <a:off x="290137" y="1585457"/>
            <a:ext cx="260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Where are we right now?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AED1517-2B73-4FD4-AE17-9BA8961AB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03E9B8A-78DC-4050-BD5B-8B3D8D768438}"/>
              </a:ext>
            </a:extLst>
          </p:cNvPr>
          <p:cNvGrpSpPr/>
          <p:nvPr/>
        </p:nvGrpSpPr>
        <p:grpSpPr>
          <a:xfrm>
            <a:off x="3411880" y="72654"/>
            <a:ext cx="4876800" cy="4876800"/>
            <a:chOff x="3411880" y="72654"/>
            <a:chExt cx="4876800" cy="4876800"/>
          </a:xfrm>
        </p:grpSpPr>
        <p:pic>
          <p:nvPicPr>
            <p:cNvPr id="1032" name="Picture 8" descr="Umbrella Icon - Pixicon - Pixicon">
              <a:extLst>
                <a:ext uri="{FF2B5EF4-FFF2-40B4-BE49-F238E27FC236}">
                  <a16:creationId xmlns:a16="http://schemas.microsoft.com/office/drawing/2014/main" id="{01B0F4F4-4E17-4F14-9790-69C6CEB0D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880" y="72654"/>
              <a:ext cx="4876800" cy="4876800"/>
            </a:xfrm>
            <a:prstGeom prst="rect">
              <a:avLst/>
            </a:prstGeom>
            <a:no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05663F-08EE-44CF-928C-5004257A41E7}"/>
                </a:ext>
              </a:extLst>
            </p:cNvPr>
            <p:cNvSpPr txBox="1"/>
            <p:nvPr/>
          </p:nvSpPr>
          <p:spPr>
            <a:xfrm>
              <a:off x="4492087" y="1323847"/>
              <a:ext cx="2716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Emotional Safety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C1835C7-45CC-4DAD-A720-EDE36CF3CE2F}"/>
              </a:ext>
            </a:extLst>
          </p:cNvPr>
          <p:cNvSpPr txBox="1"/>
          <p:nvPr/>
        </p:nvSpPr>
        <p:spPr>
          <a:xfrm>
            <a:off x="3775345" y="2767871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Brutal Honesty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A9E516-CB38-4281-A9E5-99F353E7DEBC}"/>
              </a:ext>
            </a:extLst>
          </p:cNvPr>
          <p:cNvSpPr txBox="1"/>
          <p:nvPr/>
        </p:nvSpPr>
        <p:spPr>
          <a:xfrm>
            <a:off x="4562291" y="3223332"/>
            <a:ext cx="11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Hard Facts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7126F1-CA78-4F71-99A6-3599E90711F5}"/>
              </a:ext>
            </a:extLst>
          </p:cNvPr>
          <p:cNvSpPr txBox="1"/>
          <p:nvPr/>
        </p:nvSpPr>
        <p:spPr>
          <a:xfrm>
            <a:off x="5976667" y="3939202"/>
            <a:ext cx="12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Delve Deep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723D32-B1BC-4C2B-841F-96BC4B55DF40}"/>
              </a:ext>
            </a:extLst>
          </p:cNvPr>
          <p:cNvSpPr txBox="1"/>
          <p:nvPr/>
        </p:nvSpPr>
        <p:spPr>
          <a:xfrm>
            <a:off x="9104871" y="5767063"/>
            <a:ext cx="25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Next Cloud Journey Step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C4DA0-8C31-46DB-B927-78B9F6D6CC92}"/>
              </a:ext>
            </a:extLst>
          </p:cNvPr>
          <p:cNvSpPr txBox="1"/>
          <p:nvPr/>
        </p:nvSpPr>
        <p:spPr>
          <a:xfrm>
            <a:off x="6730259" y="4393265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Understand</a:t>
            </a:r>
          </a:p>
        </p:txBody>
      </p:sp>
    </p:spTree>
    <p:extLst>
      <p:ext uri="{BB962C8B-B14F-4D97-AF65-F5344CB8AC3E}">
        <p14:creationId xmlns:p14="http://schemas.microsoft.com/office/powerpoint/2010/main" val="35642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A046-368E-4704-A07F-E6D9FCF68A47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20890-B34E-D240-B686-3AB8D22BBE49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43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leway Medium"/>
                <a:cs typeface="Raleway Medium"/>
              </a:rPr>
              <a:t>The Cloud Journey: Goals</a:t>
            </a:r>
            <a:endParaRPr lang="en-US" sz="2400" dirty="0"/>
          </a:p>
        </p:txBody>
      </p:sp>
      <p:sp>
        <p:nvSpPr>
          <p:cNvPr id="7" name="Building Highly Capable Technology Teams">
            <a:extLst>
              <a:ext uri="{FF2B5EF4-FFF2-40B4-BE49-F238E27FC236}">
                <a16:creationId xmlns:a16="http://schemas.microsoft.com/office/drawing/2014/main" id="{BFE83FF9-465F-7446-9572-D0557E195B29}"/>
              </a:ext>
            </a:extLst>
          </p:cNvPr>
          <p:cNvSpPr txBox="1"/>
          <p:nvPr/>
        </p:nvSpPr>
        <p:spPr>
          <a:xfrm>
            <a:off x="3606910" y="6343650"/>
            <a:ext cx="4486741" cy="2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i="1" dirty="0">
                <a:latin typeface="Trebuchet MS" panose="020B0703020202090204" pitchFamily="34" charset="0"/>
              </a:rPr>
              <a:t>Building Highly Capable Technology Teams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4FD66-C647-7D46-BDB1-022EF28F1832}"/>
              </a:ext>
            </a:extLst>
          </p:cNvPr>
          <p:cNvSpPr txBox="1"/>
          <p:nvPr/>
        </p:nvSpPr>
        <p:spPr>
          <a:xfrm>
            <a:off x="176270" y="6136395"/>
            <a:ext cx="2159306" cy="572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6F96C-5AD3-4B7E-A443-1632653F8C94}"/>
              </a:ext>
            </a:extLst>
          </p:cNvPr>
          <p:cNvSpPr txBox="1"/>
          <p:nvPr/>
        </p:nvSpPr>
        <p:spPr>
          <a:xfrm>
            <a:off x="5636953" y="2087559"/>
            <a:ext cx="590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business goals will be enabled via cloud technologies?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56151-6F57-41B0-A6A3-793CC1BF335B}"/>
              </a:ext>
            </a:extLst>
          </p:cNvPr>
          <p:cNvSpPr txBox="1"/>
          <p:nvPr/>
        </p:nvSpPr>
        <p:spPr>
          <a:xfrm>
            <a:off x="6096000" y="2795786"/>
            <a:ext cx="3459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business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measurable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non-cloud alternatives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F1915DC-D343-4321-AD36-CDC7E31E86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372" y="109268"/>
            <a:ext cx="1427768" cy="42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C2D98D8-B230-47F9-801D-EBDD1C6EB60E}"/>
              </a:ext>
            </a:extLst>
          </p:cNvPr>
          <p:cNvGrpSpPr/>
          <p:nvPr/>
        </p:nvGrpSpPr>
        <p:grpSpPr>
          <a:xfrm>
            <a:off x="301324" y="1395148"/>
            <a:ext cx="4762500" cy="4239548"/>
            <a:chOff x="301324" y="1395148"/>
            <a:chExt cx="4762500" cy="42395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25FDF3F-4C8D-4D9C-A583-346EC5530C14}"/>
                </a:ext>
              </a:extLst>
            </p:cNvPr>
            <p:cNvGrpSpPr/>
            <p:nvPr/>
          </p:nvGrpSpPr>
          <p:grpSpPr>
            <a:xfrm>
              <a:off x="301324" y="1395148"/>
              <a:ext cx="4762500" cy="4239548"/>
              <a:chOff x="301324" y="1395148"/>
              <a:chExt cx="4762500" cy="4239548"/>
            </a:xfrm>
          </p:grpSpPr>
          <p:pic>
            <p:nvPicPr>
              <p:cNvPr id="9218" name="Picture 2" descr="Mountain trail with location pins">
                <a:extLst>
                  <a:ext uri="{FF2B5EF4-FFF2-40B4-BE49-F238E27FC236}">
                    <a16:creationId xmlns:a16="http://schemas.microsoft.com/office/drawing/2014/main" id="{D589C5FD-3C93-4D4C-8057-202FDA188B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980"/>
              <a:stretch/>
            </p:blipFill>
            <p:spPr bwMode="auto">
              <a:xfrm>
                <a:off x="301324" y="1395148"/>
                <a:ext cx="4762500" cy="4239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" name="Picture 4" descr="Check mark">
                <a:extLst>
                  <a:ext uri="{FF2B5EF4-FFF2-40B4-BE49-F238E27FC236}">
                    <a16:creationId xmlns:a16="http://schemas.microsoft.com/office/drawing/2014/main" id="{AFAC18F7-56BA-4F1E-8F1E-1864048564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336" y="2582245"/>
                <a:ext cx="545536" cy="5670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" name="Picture 6" descr="Red cross not OK vector icon">
                <a:extLst>
                  <a:ext uri="{FF2B5EF4-FFF2-40B4-BE49-F238E27FC236}">
                    <a16:creationId xmlns:a16="http://schemas.microsoft.com/office/drawing/2014/main" id="{FEF29D4A-09BB-4520-B626-454926B8CA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414" y="1726689"/>
                <a:ext cx="545536" cy="545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37AE0B-43B0-4649-BAC0-29E058DE13C6}"/>
                </a:ext>
              </a:extLst>
            </p:cNvPr>
            <p:cNvSpPr txBox="1"/>
            <p:nvPr/>
          </p:nvSpPr>
          <p:spPr>
            <a:xfrm>
              <a:off x="1620436" y="3426408"/>
              <a:ext cx="43633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/>
                <a:t>you</a:t>
              </a:r>
            </a:p>
            <a:p>
              <a:pPr algn="ctr"/>
              <a:r>
                <a:rPr lang="en-US" sz="1050" b="1" dirty="0"/>
                <a:t>are</a:t>
              </a:r>
            </a:p>
            <a:p>
              <a:pPr algn="ctr"/>
              <a:r>
                <a:rPr lang="en-US" sz="1050" b="1" dirty="0"/>
                <a:t>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916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39825</TotalTime>
  <Words>488</Words>
  <Application>Microsoft Office PowerPoint</Application>
  <PresentationFormat>Widescreen</PresentationFormat>
  <Paragraphs>183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DIN Alternate</vt:lpstr>
      <vt:lpstr>Raleway</vt:lpstr>
      <vt:lpstr>Raleway Medium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 deck</dc:title>
  <dc:creator>Elise Brogan</dc:creator>
  <cp:lastModifiedBy>Jamison Deba</cp:lastModifiedBy>
  <cp:revision>272</cp:revision>
  <cp:lastPrinted>2020-03-03T17:21:46Z</cp:lastPrinted>
  <dcterms:created xsi:type="dcterms:W3CDTF">2019-05-24T17:03:03Z</dcterms:created>
  <dcterms:modified xsi:type="dcterms:W3CDTF">2020-05-27T21:49:55Z</dcterms:modified>
</cp:coreProperties>
</file>